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8576D2-D89C-4040-9CC3-E2D010A7E698}" type="doc">
      <dgm:prSet loTypeId="urn:microsoft.com/office/officeart/2005/8/layout/process1" loCatId="process" qsTypeId="urn:microsoft.com/office/officeart/2005/8/quickstyle/3d2" qsCatId="3D" csTypeId="urn:microsoft.com/office/officeart/2005/8/colors/colorful5" csCatId="colorful" phldr="1"/>
      <dgm:spPr/>
      <dgm:t>
        <a:bodyPr/>
        <a:lstStyle/>
        <a:p>
          <a:endParaRPr lang="en-US"/>
        </a:p>
      </dgm:t>
    </dgm:pt>
    <dgm:pt modelId="{413F3942-46C9-405A-825A-8C332EF2051B}">
      <dgm:prSet phldrT="[Text]" custT="1"/>
      <dgm:spPr/>
      <dgm:t>
        <a:bodyPr/>
        <a:lstStyle/>
        <a:p>
          <a:pPr algn="ctr"/>
          <a:r>
            <a:rPr lang="fa-IR" sz="1600" b="1" dirty="0" smtClean="0">
              <a:cs typeface="B Homa" panose="00000400000000000000" pitchFamily="2" charset="-78"/>
            </a:rPr>
            <a:t>عدم موفقیت طرحهای توسعه شهری در حفاظت از اراضی</a:t>
          </a:r>
          <a:endParaRPr lang="en-US" sz="1600" b="1" dirty="0">
            <a:cs typeface="B Homa" panose="00000400000000000000" pitchFamily="2" charset="-78"/>
          </a:endParaRPr>
        </a:p>
      </dgm:t>
    </dgm:pt>
    <dgm:pt modelId="{66075D3C-A49A-478E-9995-D24E462ACAB6}" type="parTrans" cxnId="{1AD86B08-7DE2-4188-9264-DDE91A119109}">
      <dgm:prSet/>
      <dgm:spPr/>
      <dgm:t>
        <a:bodyPr/>
        <a:lstStyle/>
        <a:p>
          <a:pPr algn="ctr"/>
          <a:endParaRPr lang="en-US" sz="1400" b="1">
            <a:solidFill>
              <a:schemeClr val="tx1"/>
            </a:solidFill>
            <a:cs typeface="B Nazanin" panose="00000400000000000000" pitchFamily="2" charset="-78"/>
          </a:endParaRPr>
        </a:p>
      </dgm:t>
    </dgm:pt>
    <dgm:pt modelId="{582C8886-5F5B-4618-A02D-7B9138738258}" type="sibTrans" cxnId="{1AD86B08-7DE2-4188-9264-DDE91A119109}">
      <dgm:prSet custT="1"/>
      <dgm:spPr/>
      <dgm:t>
        <a:bodyPr/>
        <a:lstStyle/>
        <a:p>
          <a:pPr algn="ctr"/>
          <a:endParaRPr lang="en-US" sz="2000" b="1" dirty="0">
            <a:solidFill>
              <a:schemeClr val="tx1"/>
            </a:solidFill>
            <a:cs typeface="B Homa" panose="00000400000000000000" pitchFamily="2" charset="-78"/>
          </a:endParaRPr>
        </a:p>
      </dgm:t>
    </dgm:pt>
    <dgm:pt modelId="{A5595B0F-CEAB-4BF0-9B5F-8C76AD9FACBB}">
      <dgm:prSet phldrT="[Text]" custT="1"/>
      <dgm:spPr/>
      <dgm:t>
        <a:bodyPr/>
        <a:lstStyle/>
        <a:p>
          <a:pPr algn="ctr"/>
          <a:r>
            <a:rPr lang="fa-IR" sz="1600" b="1" dirty="0" smtClean="0">
              <a:cs typeface="B Homa" panose="00000400000000000000" pitchFamily="2" charset="-78"/>
            </a:rPr>
            <a:t>ارائه رویکرد های بازارمحور</a:t>
          </a:r>
          <a:endParaRPr lang="en-US" sz="1600" b="1" dirty="0" smtClean="0">
            <a:cs typeface="B Homa" panose="00000400000000000000" pitchFamily="2" charset="-78"/>
          </a:endParaRPr>
        </a:p>
        <a:p>
          <a:pPr algn="ctr"/>
          <a:r>
            <a:rPr lang="en-US" sz="1200" b="1" dirty="0" smtClean="0">
              <a:latin typeface="Book Antiqua" panose="02040602050305030304" pitchFamily="18" charset="0"/>
              <a:cs typeface="B Homa" panose="00000400000000000000" pitchFamily="2" charset="-78"/>
            </a:rPr>
            <a:t>Market-Oriented</a:t>
          </a:r>
          <a:r>
            <a:rPr lang="en-US" sz="1600" b="1" dirty="0" smtClean="0">
              <a:latin typeface="Book Antiqua" panose="02040602050305030304" pitchFamily="18" charset="0"/>
              <a:cs typeface="B Homa" panose="00000400000000000000" pitchFamily="2" charset="-78"/>
            </a:rPr>
            <a:t> </a:t>
          </a:r>
          <a:r>
            <a:rPr lang="en-US" sz="1200" b="1" dirty="0" smtClean="0">
              <a:latin typeface="Book Antiqua" panose="02040602050305030304" pitchFamily="18" charset="0"/>
              <a:cs typeface="B Homa" panose="00000400000000000000" pitchFamily="2" charset="-78"/>
            </a:rPr>
            <a:t>Planning</a:t>
          </a:r>
          <a:r>
            <a:rPr lang="en-US" sz="1600" b="1" dirty="0" smtClean="0">
              <a:latin typeface="Book Antiqua" panose="02040602050305030304" pitchFamily="18" charset="0"/>
              <a:cs typeface="B Homa" panose="00000400000000000000" pitchFamily="2" charset="-78"/>
            </a:rPr>
            <a:t> (MOP)</a:t>
          </a:r>
          <a:endParaRPr lang="en-US" sz="1600" b="1" dirty="0">
            <a:latin typeface="Book Antiqua" panose="02040602050305030304" pitchFamily="18" charset="0"/>
            <a:cs typeface="B Homa" panose="00000400000000000000" pitchFamily="2" charset="-78"/>
          </a:endParaRPr>
        </a:p>
      </dgm:t>
    </dgm:pt>
    <dgm:pt modelId="{6275E1C5-4F68-4B8A-8559-EBF22AFE6623}" type="parTrans" cxnId="{EE310874-2E6E-4C88-9C1D-48F2263B8127}">
      <dgm:prSet/>
      <dgm:spPr/>
      <dgm:t>
        <a:bodyPr/>
        <a:lstStyle/>
        <a:p>
          <a:pPr algn="ctr"/>
          <a:endParaRPr lang="en-US" sz="1400" b="1">
            <a:solidFill>
              <a:schemeClr val="tx1"/>
            </a:solidFill>
            <a:cs typeface="B Nazanin" panose="00000400000000000000" pitchFamily="2" charset="-78"/>
          </a:endParaRPr>
        </a:p>
      </dgm:t>
    </dgm:pt>
    <dgm:pt modelId="{6FC0387A-B9C4-49A3-AE41-593C2036CA65}" type="sibTrans" cxnId="{EE310874-2E6E-4C88-9C1D-48F2263B8127}">
      <dgm:prSet custT="1"/>
      <dgm:spPr/>
      <dgm:t>
        <a:bodyPr/>
        <a:lstStyle/>
        <a:p>
          <a:pPr algn="ctr"/>
          <a:endParaRPr lang="en-US" sz="2400" b="1" dirty="0">
            <a:solidFill>
              <a:schemeClr val="tx1"/>
            </a:solidFill>
            <a:cs typeface="B Homa" panose="00000400000000000000" pitchFamily="2" charset="-78"/>
          </a:endParaRPr>
        </a:p>
      </dgm:t>
    </dgm:pt>
    <dgm:pt modelId="{0D567BD9-46CC-4E2C-8A9B-97A3A2B4A5B3}">
      <dgm:prSet phldrT="[Text]" custT="1"/>
      <dgm:spPr/>
      <dgm:t>
        <a:bodyPr/>
        <a:lstStyle/>
        <a:p>
          <a:pPr algn="ctr"/>
          <a:r>
            <a:rPr lang="en-US" sz="1600" b="1" dirty="0" smtClean="0">
              <a:latin typeface="Book Antiqua" panose="02040602050305030304" pitchFamily="18" charset="0"/>
              <a:cs typeface="B Homa" panose="00000400000000000000" pitchFamily="2" charset="-78"/>
            </a:rPr>
            <a:t>Transfer of Development Rights</a:t>
          </a:r>
        </a:p>
        <a:p>
          <a:pPr algn="ctr"/>
          <a:r>
            <a:rPr lang="en-US" sz="1600" b="1" dirty="0" smtClean="0">
              <a:latin typeface="Book Antiqua" panose="02040602050305030304" pitchFamily="18" charset="0"/>
              <a:cs typeface="B Homa" panose="00000400000000000000" pitchFamily="2" charset="-78"/>
            </a:rPr>
            <a:t>(TDR)</a:t>
          </a:r>
          <a:endParaRPr lang="en-US" sz="1600" b="1" dirty="0">
            <a:latin typeface="Book Antiqua" panose="02040602050305030304" pitchFamily="18" charset="0"/>
            <a:cs typeface="B Homa" panose="00000400000000000000" pitchFamily="2" charset="-78"/>
          </a:endParaRPr>
        </a:p>
      </dgm:t>
    </dgm:pt>
    <dgm:pt modelId="{06AFEF8A-1DB5-4086-8DFE-23AA6A8F84B1}" type="parTrans" cxnId="{9841B39F-0A83-4457-8295-6C19FD8C1055}">
      <dgm:prSet/>
      <dgm:spPr/>
      <dgm:t>
        <a:bodyPr/>
        <a:lstStyle/>
        <a:p>
          <a:pPr algn="ctr"/>
          <a:endParaRPr lang="en-US" sz="1400" b="1">
            <a:solidFill>
              <a:schemeClr val="tx1"/>
            </a:solidFill>
            <a:cs typeface="B Nazanin" panose="00000400000000000000" pitchFamily="2" charset="-78"/>
          </a:endParaRPr>
        </a:p>
      </dgm:t>
    </dgm:pt>
    <dgm:pt modelId="{70FED5EB-457E-4540-BE83-430F4F080B60}" type="sibTrans" cxnId="{9841B39F-0A83-4457-8295-6C19FD8C1055}">
      <dgm:prSet/>
      <dgm:spPr/>
      <dgm:t>
        <a:bodyPr/>
        <a:lstStyle/>
        <a:p>
          <a:pPr algn="ctr"/>
          <a:endParaRPr lang="en-US" sz="1400" b="1">
            <a:solidFill>
              <a:schemeClr val="tx1"/>
            </a:solidFill>
            <a:cs typeface="B Nazanin" panose="00000400000000000000" pitchFamily="2" charset="-78"/>
          </a:endParaRPr>
        </a:p>
      </dgm:t>
    </dgm:pt>
    <dgm:pt modelId="{4BE3C257-20BC-42CC-A29F-EE50E7F2756C}" type="pres">
      <dgm:prSet presAssocID="{A28576D2-D89C-4040-9CC3-E2D010A7E698}" presName="Name0" presStyleCnt="0">
        <dgm:presLayoutVars>
          <dgm:dir/>
          <dgm:resizeHandles val="exact"/>
        </dgm:presLayoutVars>
      </dgm:prSet>
      <dgm:spPr/>
      <dgm:t>
        <a:bodyPr/>
        <a:lstStyle/>
        <a:p>
          <a:endParaRPr lang="en-US"/>
        </a:p>
      </dgm:t>
    </dgm:pt>
    <dgm:pt modelId="{DDF0CCF4-C052-4654-B2A2-720DAC094C15}" type="pres">
      <dgm:prSet presAssocID="{413F3942-46C9-405A-825A-8C332EF2051B}" presName="node" presStyleLbl="node1" presStyleIdx="0" presStyleCnt="3" custScaleX="59955" custLinFactNeighborX="-44346">
        <dgm:presLayoutVars>
          <dgm:bulletEnabled val="1"/>
        </dgm:presLayoutVars>
      </dgm:prSet>
      <dgm:spPr/>
      <dgm:t>
        <a:bodyPr/>
        <a:lstStyle/>
        <a:p>
          <a:endParaRPr lang="en-US"/>
        </a:p>
      </dgm:t>
    </dgm:pt>
    <dgm:pt modelId="{2308CB5D-E84E-4ACE-A9C2-BBCC31B829CA}" type="pres">
      <dgm:prSet presAssocID="{582C8886-5F5B-4618-A02D-7B9138738258}" presName="sibTrans" presStyleLbl="sibTrans2D1" presStyleIdx="0" presStyleCnt="2" custScaleX="159967" custScaleY="70975" custLinFactNeighborX="442" custLinFactNeighborY="1718"/>
      <dgm:spPr/>
      <dgm:t>
        <a:bodyPr/>
        <a:lstStyle/>
        <a:p>
          <a:endParaRPr lang="en-US"/>
        </a:p>
      </dgm:t>
    </dgm:pt>
    <dgm:pt modelId="{FB3AA7C0-76FE-4295-A294-8BABBACF06AF}" type="pres">
      <dgm:prSet presAssocID="{582C8886-5F5B-4618-A02D-7B9138738258}" presName="connectorText" presStyleLbl="sibTrans2D1" presStyleIdx="0" presStyleCnt="2"/>
      <dgm:spPr/>
      <dgm:t>
        <a:bodyPr/>
        <a:lstStyle/>
        <a:p>
          <a:endParaRPr lang="en-US"/>
        </a:p>
      </dgm:t>
    </dgm:pt>
    <dgm:pt modelId="{D7194AE5-D9CE-4763-9DA9-51B4FBFCEB64}" type="pres">
      <dgm:prSet presAssocID="{A5595B0F-CEAB-4BF0-9B5F-8C76AD9FACBB}" presName="node" presStyleLbl="node1" presStyleIdx="1" presStyleCnt="3" custScaleX="57482" custLinFactNeighborX="6315" custLinFactNeighborY="1180">
        <dgm:presLayoutVars>
          <dgm:bulletEnabled val="1"/>
        </dgm:presLayoutVars>
      </dgm:prSet>
      <dgm:spPr/>
      <dgm:t>
        <a:bodyPr/>
        <a:lstStyle/>
        <a:p>
          <a:endParaRPr lang="en-US"/>
        </a:p>
      </dgm:t>
    </dgm:pt>
    <dgm:pt modelId="{0B41C649-8F24-46B1-898D-F361BBFB3E64}" type="pres">
      <dgm:prSet presAssocID="{6FC0387A-B9C4-49A3-AE41-593C2036CA65}" presName="sibTrans" presStyleLbl="sibTrans2D1" presStyleIdx="1" presStyleCnt="2" custScaleX="159709" custScaleY="72760" custLinFactNeighborX="-2363" custLinFactNeighborY="3929"/>
      <dgm:spPr/>
      <dgm:t>
        <a:bodyPr/>
        <a:lstStyle/>
        <a:p>
          <a:endParaRPr lang="en-US"/>
        </a:p>
      </dgm:t>
    </dgm:pt>
    <dgm:pt modelId="{969934AE-15A0-40BE-9A91-67D592B55434}" type="pres">
      <dgm:prSet presAssocID="{6FC0387A-B9C4-49A3-AE41-593C2036CA65}" presName="connectorText" presStyleLbl="sibTrans2D1" presStyleIdx="1" presStyleCnt="2"/>
      <dgm:spPr/>
      <dgm:t>
        <a:bodyPr/>
        <a:lstStyle/>
        <a:p>
          <a:endParaRPr lang="en-US"/>
        </a:p>
      </dgm:t>
    </dgm:pt>
    <dgm:pt modelId="{0CF7E14E-70C3-420D-A36F-6900DECF1524}" type="pres">
      <dgm:prSet presAssocID="{0D567BD9-46CC-4E2C-8A9B-97A3A2B4A5B3}" presName="node" presStyleLbl="node1" presStyleIdx="2" presStyleCnt="3" custScaleX="56257" custLinFactNeighborX="3806" custLinFactNeighborY="954">
        <dgm:presLayoutVars>
          <dgm:bulletEnabled val="1"/>
        </dgm:presLayoutVars>
      </dgm:prSet>
      <dgm:spPr/>
      <dgm:t>
        <a:bodyPr/>
        <a:lstStyle/>
        <a:p>
          <a:endParaRPr lang="en-US"/>
        </a:p>
      </dgm:t>
    </dgm:pt>
  </dgm:ptLst>
  <dgm:cxnLst>
    <dgm:cxn modelId="{EE310874-2E6E-4C88-9C1D-48F2263B8127}" srcId="{A28576D2-D89C-4040-9CC3-E2D010A7E698}" destId="{A5595B0F-CEAB-4BF0-9B5F-8C76AD9FACBB}" srcOrd="1" destOrd="0" parTransId="{6275E1C5-4F68-4B8A-8559-EBF22AFE6623}" sibTransId="{6FC0387A-B9C4-49A3-AE41-593C2036CA65}"/>
    <dgm:cxn modelId="{2A1EAE79-D29D-4E27-9D10-1172BB70F11B}" type="presOf" srcId="{6FC0387A-B9C4-49A3-AE41-593C2036CA65}" destId="{0B41C649-8F24-46B1-898D-F361BBFB3E64}" srcOrd="0" destOrd="0" presId="urn:microsoft.com/office/officeart/2005/8/layout/process1"/>
    <dgm:cxn modelId="{5AF8D245-670F-419D-95CC-5A58C21439C1}" type="presOf" srcId="{A5595B0F-CEAB-4BF0-9B5F-8C76AD9FACBB}" destId="{D7194AE5-D9CE-4763-9DA9-51B4FBFCEB64}" srcOrd="0" destOrd="0" presId="urn:microsoft.com/office/officeart/2005/8/layout/process1"/>
    <dgm:cxn modelId="{2188E6DF-53D7-4668-9821-3854E07F2B49}" type="presOf" srcId="{582C8886-5F5B-4618-A02D-7B9138738258}" destId="{FB3AA7C0-76FE-4295-A294-8BABBACF06AF}" srcOrd="1" destOrd="0" presId="urn:microsoft.com/office/officeart/2005/8/layout/process1"/>
    <dgm:cxn modelId="{565D523B-593D-4075-977D-97189B328B62}" type="presOf" srcId="{A28576D2-D89C-4040-9CC3-E2D010A7E698}" destId="{4BE3C257-20BC-42CC-A29F-EE50E7F2756C}" srcOrd="0" destOrd="0" presId="urn:microsoft.com/office/officeart/2005/8/layout/process1"/>
    <dgm:cxn modelId="{9841B39F-0A83-4457-8295-6C19FD8C1055}" srcId="{A28576D2-D89C-4040-9CC3-E2D010A7E698}" destId="{0D567BD9-46CC-4E2C-8A9B-97A3A2B4A5B3}" srcOrd="2" destOrd="0" parTransId="{06AFEF8A-1DB5-4086-8DFE-23AA6A8F84B1}" sibTransId="{70FED5EB-457E-4540-BE83-430F4F080B60}"/>
    <dgm:cxn modelId="{F1D2BD55-EBF1-4BFD-8675-FB499B0E9F4A}" type="presOf" srcId="{6FC0387A-B9C4-49A3-AE41-593C2036CA65}" destId="{969934AE-15A0-40BE-9A91-67D592B55434}" srcOrd="1" destOrd="0" presId="urn:microsoft.com/office/officeart/2005/8/layout/process1"/>
    <dgm:cxn modelId="{AF6805BB-4560-4EB6-B312-81A46EDFD2BD}" type="presOf" srcId="{582C8886-5F5B-4618-A02D-7B9138738258}" destId="{2308CB5D-E84E-4ACE-A9C2-BBCC31B829CA}" srcOrd="0" destOrd="0" presId="urn:microsoft.com/office/officeart/2005/8/layout/process1"/>
    <dgm:cxn modelId="{D1373689-8E70-430A-979E-20C94EC5BE05}" type="presOf" srcId="{413F3942-46C9-405A-825A-8C332EF2051B}" destId="{DDF0CCF4-C052-4654-B2A2-720DAC094C15}" srcOrd="0" destOrd="0" presId="urn:microsoft.com/office/officeart/2005/8/layout/process1"/>
    <dgm:cxn modelId="{54810483-189D-4FB7-B79A-A0A9F3D74F62}" type="presOf" srcId="{0D567BD9-46CC-4E2C-8A9B-97A3A2B4A5B3}" destId="{0CF7E14E-70C3-420D-A36F-6900DECF1524}" srcOrd="0" destOrd="0" presId="urn:microsoft.com/office/officeart/2005/8/layout/process1"/>
    <dgm:cxn modelId="{1AD86B08-7DE2-4188-9264-DDE91A119109}" srcId="{A28576D2-D89C-4040-9CC3-E2D010A7E698}" destId="{413F3942-46C9-405A-825A-8C332EF2051B}" srcOrd="0" destOrd="0" parTransId="{66075D3C-A49A-478E-9995-D24E462ACAB6}" sibTransId="{582C8886-5F5B-4618-A02D-7B9138738258}"/>
    <dgm:cxn modelId="{B1652296-D9D5-4C8D-84E0-0384E23B3E96}" type="presParOf" srcId="{4BE3C257-20BC-42CC-A29F-EE50E7F2756C}" destId="{DDF0CCF4-C052-4654-B2A2-720DAC094C15}" srcOrd="0" destOrd="0" presId="urn:microsoft.com/office/officeart/2005/8/layout/process1"/>
    <dgm:cxn modelId="{DC4A397C-D3B7-4B13-A41E-297869324EEE}" type="presParOf" srcId="{4BE3C257-20BC-42CC-A29F-EE50E7F2756C}" destId="{2308CB5D-E84E-4ACE-A9C2-BBCC31B829CA}" srcOrd="1" destOrd="0" presId="urn:microsoft.com/office/officeart/2005/8/layout/process1"/>
    <dgm:cxn modelId="{1B26E36B-4627-4BAB-8700-A4C8DC68E4DE}" type="presParOf" srcId="{2308CB5D-E84E-4ACE-A9C2-BBCC31B829CA}" destId="{FB3AA7C0-76FE-4295-A294-8BABBACF06AF}" srcOrd="0" destOrd="0" presId="urn:microsoft.com/office/officeart/2005/8/layout/process1"/>
    <dgm:cxn modelId="{0AF22BBD-361D-45FA-8B69-CE8AF81E016B}" type="presParOf" srcId="{4BE3C257-20BC-42CC-A29F-EE50E7F2756C}" destId="{D7194AE5-D9CE-4763-9DA9-51B4FBFCEB64}" srcOrd="2" destOrd="0" presId="urn:microsoft.com/office/officeart/2005/8/layout/process1"/>
    <dgm:cxn modelId="{8FD561C6-0EE7-4826-8DC4-D77EEE6898F4}" type="presParOf" srcId="{4BE3C257-20BC-42CC-A29F-EE50E7F2756C}" destId="{0B41C649-8F24-46B1-898D-F361BBFB3E64}" srcOrd="3" destOrd="0" presId="urn:microsoft.com/office/officeart/2005/8/layout/process1"/>
    <dgm:cxn modelId="{E893C905-0D09-48E4-AE99-5CE94A1C21C9}" type="presParOf" srcId="{0B41C649-8F24-46B1-898D-F361BBFB3E64}" destId="{969934AE-15A0-40BE-9A91-67D592B55434}" srcOrd="0" destOrd="0" presId="urn:microsoft.com/office/officeart/2005/8/layout/process1"/>
    <dgm:cxn modelId="{4E2899E5-5339-4419-8F7D-5F26290CCAA5}" type="presParOf" srcId="{4BE3C257-20BC-42CC-A29F-EE50E7F2756C}" destId="{0CF7E14E-70C3-420D-A36F-6900DECF1524}" srcOrd="4"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2A4DB5-31B8-4354-82C5-B093F07267F4}" type="doc">
      <dgm:prSet loTypeId="urn:microsoft.com/office/officeart/2005/8/layout/hierarchy4" loCatId="hierarchy" qsTypeId="urn:microsoft.com/office/officeart/2005/8/quickstyle/3d4" qsCatId="3D" csTypeId="urn:microsoft.com/office/officeart/2005/8/colors/accent2_1" csCatId="accent2" phldr="1"/>
      <dgm:spPr/>
      <dgm:t>
        <a:bodyPr/>
        <a:lstStyle/>
        <a:p>
          <a:endParaRPr lang="en-US"/>
        </a:p>
      </dgm:t>
    </dgm:pt>
    <dgm:pt modelId="{B250F3D8-3566-4C19-8183-FD902903E0E0}">
      <dgm:prSet phldrT="[Text]" custT="1">
        <dgm:style>
          <a:lnRef idx="2">
            <a:schemeClr val="accent4"/>
          </a:lnRef>
          <a:fillRef idx="1">
            <a:schemeClr val="lt1"/>
          </a:fillRef>
          <a:effectRef idx="0">
            <a:schemeClr val="accent4"/>
          </a:effectRef>
          <a:fontRef idx="minor">
            <a:schemeClr val="dk1"/>
          </a:fontRef>
        </dgm:style>
      </dgm:prSet>
      <dgm:spPr>
        <a:ln w="28575"/>
      </dgm:spPr>
      <dgm:t>
        <a:bodyPr/>
        <a:lstStyle/>
        <a:p>
          <a:r>
            <a:rPr lang="fa-IR" sz="1600" b="1" dirty="0" smtClean="0">
              <a:cs typeface="B Homa" panose="00000400000000000000" pitchFamily="2" charset="-78"/>
            </a:rPr>
            <a:t>برنامه انتقال حقوق توسعه</a:t>
          </a:r>
          <a:endParaRPr lang="en-US" sz="1600" b="1" dirty="0">
            <a:cs typeface="B Homa" panose="00000400000000000000" pitchFamily="2" charset="-78"/>
          </a:endParaRPr>
        </a:p>
      </dgm:t>
    </dgm:pt>
    <dgm:pt modelId="{0B6991A1-4183-4A78-A76B-0139000FECB5}" type="parTrans" cxnId="{8C447173-FD24-49D7-89AA-BFFC9562B6D4}">
      <dgm:prSet/>
      <dgm:spPr/>
      <dgm:t>
        <a:bodyPr/>
        <a:lstStyle/>
        <a:p>
          <a:endParaRPr lang="en-US" sz="3200" b="1">
            <a:solidFill>
              <a:srgbClr val="000000"/>
            </a:solidFill>
            <a:cs typeface="B Nazanin" panose="00000400000000000000" pitchFamily="2" charset="-78"/>
          </a:endParaRPr>
        </a:p>
      </dgm:t>
    </dgm:pt>
    <dgm:pt modelId="{3F64B61D-725C-4F3D-8C4F-FCC3C2A20AD5}" type="sibTrans" cxnId="{8C447173-FD24-49D7-89AA-BFFC9562B6D4}">
      <dgm:prSet/>
      <dgm:spPr/>
      <dgm:t>
        <a:bodyPr/>
        <a:lstStyle/>
        <a:p>
          <a:endParaRPr lang="en-US" sz="3200" b="1">
            <a:solidFill>
              <a:srgbClr val="000000"/>
            </a:solidFill>
            <a:cs typeface="B Nazanin" panose="00000400000000000000" pitchFamily="2" charset="-78"/>
          </a:endParaRPr>
        </a:p>
      </dgm:t>
    </dgm:pt>
    <dgm:pt modelId="{5E6E4313-EEB3-4F53-8DD6-EA3E91F46DF7}">
      <dgm:prSet phldrT="[Text]" custT="1">
        <dgm:style>
          <a:lnRef idx="2">
            <a:schemeClr val="accent4"/>
          </a:lnRef>
          <a:fillRef idx="1">
            <a:schemeClr val="lt1"/>
          </a:fillRef>
          <a:effectRef idx="0">
            <a:schemeClr val="accent4"/>
          </a:effectRef>
          <a:fontRef idx="minor">
            <a:schemeClr val="dk1"/>
          </a:fontRef>
        </dgm:style>
      </dgm:prSet>
      <dgm:spPr>
        <a:ln w="28575"/>
      </dgm:spPr>
      <dgm:t>
        <a:bodyPr/>
        <a:lstStyle/>
        <a:p>
          <a:pPr rtl="1"/>
          <a:r>
            <a:rPr lang="fa-IR" sz="1600" b="1" dirty="0" smtClean="0">
              <a:solidFill>
                <a:srgbClr val="C00000"/>
              </a:solidFill>
              <a:cs typeface="B Homa" panose="00000400000000000000" pitchFamily="2" charset="-78"/>
            </a:rPr>
            <a:t>ابعاد زیست محیطی</a:t>
          </a:r>
          <a:endParaRPr lang="en-US" sz="1600" b="1" dirty="0" smtClean="0">
            <a:solidFill>
              <a:srgbClr val="C00000"/>
            </a:solidFill>
            <a:cs typeface="B Homa" panose="00000400000000000000" pitchFamily="2" charset="-78"/>
          </a:endParaRPr>
        </a:p>
      </dgm:t>
    </dgm:pt>
    <dgm:pt modelId="{D7ABBFBD-6EEF-465B-895D-79B38727C372}" type="parTrans" cxnId="{C85E147B-90B3-4CF8-B139-501FF6639CF8}">
      <dgm:prSet/>
      <dgm:spPr/>
      <dgm:t>
        <a:bodyPr/>
        <a:lstStyle/>
        <a:p>
          <a:endParaRPr lang="en-US" sz="3200" b="1">
            <a:solidFill>
              <a:srgbClr val="000000"/>
            </a:solidFill>
            <a:cs typeface="B Nazanin" panose="00000400000000000000" pitchFamily="2" charset="-78"/>
          </a:endParaRPr>
        </a:p>
      </dgm:t>
    </dgm:pt>
    <dgm:pt modelId="{A5929344-9D7D-48E0-A8BD-7507E2FB7684}" type="sibTrans" cxnId="{C85E147B-90B3-4CF8-B139-501FF6639CF8}">
      <dgm:prSet/>
      <dgm:spPr/>
      <dgm:t>
        <a:bodyPr/>
        <a:lstStyle/>
        <a:p>
          <a:endParaRPr lang="en-US" sz="3200" b="1">
            <a:solidFill>
              <a:srgbClr val="000000"/>
            </a:solidFill>
            <a:cs typeface="B Nazanin" panose="00000400000000000000" pitchFamily="2" charset="-78"/>
          </a:endParaRPr>
        </a:p>
      </dgm:t>
    </dgm:pt>
    <dgm:pt modelId="{FEAEA85A-9756-4FE0-B996-D903F5719BC9}">
      <dgm:prSet phldrT="[Text]" custT="1">
        <dgm:style>
          <a:lnRef idx="2">
            <a:schemeClr val="accent4"/>
          </a:lnRef>
          <a:fillRef idx="1">
            <a:schemeClr val="lt1"/>
          </a:fillRef>
          <a:effectRef idx="0">
            <a:schemeClr val="accent4"/>
          </a:effectRef>
          <a:fontRef idx="minor">
            <a:schemeClr val="dk1"/>
          </a:fontRef>
        </dgm:style>
      </dgm:prSet>
      <dgm:spPr>
        <a:ln w="28575"/>
      </dgm:spPr>
      <dgm:t>
        <a:bodyPr vert="vert270"/>
        <a:lstStyle/>
        <a:p>
          <a:r>
            <a:rPr lang="fa-IR" sz="1600" b="1" dirty="0" smtClean="0">
              <a:cs typeface="B Homa" panose="00000400000000000000" pitchFamily="2" charset="-78"/>
            </a:rPr>
            <a:t>میزان مرغوبیت اراضی کشاورزی</a:t>
          </a:r>
          <a:endParaRPr lang="en-US" sz="1600" b="1" dirty="0" smtClean="0">
            <a:cs typeface="B Homa" panose="00000400000000000000" pitchFamily="2" charset="-78"/>
          </a:endParaRPr>
        </a:p>
      </dgm:t>
    </dgm:pt>
    <dgm:pt modelId="{FD5774A8-7B64-4FA1-BCF0-58385082813B}" type="parTrans" cxnId="{131173FF-84EE-4B4B-9D1B-7011F608CEFF}">
      <dgm:prSet/>
      <dgm:spPr/>
      <dgm:t>
        <a:bodyPr/>
        <a:lstStyle/>
        <a:p>
          <a:endParaRPr lang="en-US" sz="3200" b="1">
            <a:solidFill>
              <a:srgbClr val="000000"/>
            </a:solidFill>
            <a:cs typeface="B Nazanin" panose="00000400000000000000" pitchFamily="2" charset="-78"/>
          </a:endParaRPr>
        </a:p>
      </dgm:t>
    </dgm:pt>
    <dgm:pt modelId="{6535EA58-7E8A-432D-A8F8-92814BAF06DB}" type="sibTrans" cxnId="{131173FF-84EE-4B4B-9D1B-7011F608CEFF}">
      <dgm:prSet/>
      <dgm:spPr/>
      <dgm:t>
        <a:bodyPr/>
        <a:lstStyle/>
        <a:p>
          <a:endParaRPr lang="en-US" sz="3200" b="1">
            <a:solidFill>
              <a:srgbClr val="000000"/>
            </a:solidFill>
            <a:cs typeface="B Nazanin" panose="00000400000000000000" pitchFamily="2" charset="-78"/>
          </a:endParaRPr>
        </a:p>
      </dgm:t>
    </dgm:pt>
    <dgm:pt modelId="{306F084C-0F3F-4E8E-8B3D-73C01C56F745}">
      <dgm:prSet custT="1">
        <dgm:style>
          <a:lnRef idx="2">
            <a:schemeClr val="accent4"/>
          </a:lnRef>
          <a:fillRef idx="1">
            <a:schemeClr val="lt1"/>
          </a:fillRef>
          <a:effectRef idx="0">
            <a:schemeClr val="accent4"/>
          </a:effectRef>
          <a:fontRef idx="minor">
            <a:schemeClr val="dk1"/>
          </a:fontRef>
        </dgm:style>
      </dgm:prSet>
      <dgm:spPr>
        <a:ln w="28575"/>
      </dgm:spPr>
      <dgm:t>
        <a:bodyPr/>
        <a:lstStyle/>
        <a:p>
          <a:pPr rtl="1"/>
          <a:r>
            <a:rPr lang="en-US" sz="1600" b="1" dirty="0" smtClean="0">
              <a:cs typeface="B Homa" panose="00000400000000000000" pitchFamily="2" charset="-78"/>
            </a:rPr>
            <a:t>     </a:t>
          </a:r>
          <a:r>
            <a:rPr lang="fa-IR" sz="1600" b="1" dirty="0" smtClean="0">
              <a:solidFill>
                <a:srgbClr val="C00000"/>
              </a:solidFill>
              <a:cs typeface="B Homa" panose="00000400000000000000" pitchFamily="2" charset="-78"/>
            </a:rPr>
            <a:t>ابعاداقتصادی</a:t>
          </a:r>
          <a:r>
            <a:rPr lang="fa-IR" sz="1600" b="1" dirty="0" smtClean="0">
              <a:cs typeface="B Homa" panose="00000400000000000000" pitchFamily="2" charset="-78"/>
            </a:rPr>
            <a:t>  </a:t>
          </a:r>
          <a:endParaRPr lang="en-US" sz="1600" b="1" dirty="0">
            <a:cs typeface="B Homa" panose="00000400000000000000" pitchFamily="2" charset="-78"/>
          </a:endParaRPr>
        </a:p>
      </dgm:t>
    </dgm:pt>
    <dgm:pt modelId="{7C7B7A87-57E3-4298-95D3-68E9339F91CD}" type="parTrans" cxnId="{7FBC5D29-3110-4AFF-AF21-22B675D6E520}">
      <dgm:prSet/>
      <dgm:spPr/>
      <dgm:t>
        <a:bodyPr/>
        <a:lstStyle/>
        <a:p>
          <a:endParaRPr lang="en-US" sz="3200" b="1">
            <a:solidFill>
              <a:srgbClr val="000000"/>
            </a:solidFill>
            <a:cs typeface="B Nazanin" panose="00000400000000000000" pitchFamily="2" charset="-78"/>
          </a:endParaRPr>
        </a:p>
      </dgm:t>
    </dgm:pt>
    <dgm:pt modelId="{5D38E77B-2F6C-45C1-B6D0-D70D8F565973}" type="sibTrans" cxnId="{7FBC5D29-3110-4AFF-AF21-22B675D6E520}">
      <dgm:prSet/>
      <dgm:spPr/>
      <dgm:t>
        <a:bodyPr/>
        <a:lstStyle/>
        <a:p>
          <a:endParaRPr lang="en-US" sz="3200" b="1">
            <a:solidFill>
              <a:srgbClr val="000000"/>
            </a:solidFill>
            <a:cs typeface="B Nazanin" panose="00000400000000000000" pitchFamily="2" charset="-78"/>
          </a:endParaRPr>
        </a:p>
      </dgm:t>
    </dgm:pt>
    <dgm:pt modelId="{6EBBF4DA-8934-4974-AC56-58AC12CBF714}">
      <dgm:prSet custT="1">
        <dgm:style>
          <a:lnRef idx="2">
            <a:schemeClr val="accent4"/>
          </a:lnRef>
          <a:fillRef idx="1">
            <a:schemeClr val="lt1"/>
          </a:fillRef>
          <a:effectRef idx="0">
            <a:schemeClr val="accent4"/>
          </a:effectRef>
          <a:fontRef idx="minor">
            <a:schemeClr val="dk1"/>
          </a:fontRef>
        </dgm:style>
      </dgm:prSet>
      <dgm:spPr>
        <a:ln w="28575"/>
      </dgm:spPr>
      <dgm:t>
        <a:bodyPr/>
        <a:lstStyle/>
        <a:p>
          <a:r>
            <a:rPr lang="fa-IR" sz="1600" b="1" dirty="0" smtClean="0">
              <a:solidFill>
                <a:srgbClr val="C00000"/>
              </a:solidFill>
              <a:cs typeface="B Homa" panose="00000400000000000000" pitchFamily="2" charset="-78"/>
            </a:rPr>
            <a:t>ابعاد اجتماعی</a:t>
          </a:r>
          <a:endParaRPr lang="en-US" sz="1600" b="1" dirty="0" smtClean="0">
            <a:solidFill>
              <a:srgbClr val="C00000"/>
            </a:solidFill>
            <a:cs typeface="B Homa" panose="00000400000000000000" pitchFamily="2" charset="-78"/>
          </a:endParaRPr>
        </a:p>
      </dgm:t>
    </dgm:pt>
    <dgm:pt modelId="{E9B2640C-64A1-49EF-AA5C-D7A94DAE6E36}" type="parTrans" cxnId="{49332B44-C91C-40FA-B793-0F0ADFF201A9}">
      <dgm:prSet/>
      <dgm:spPr/>
      <dgm:t>
        <a:bodyPr/>
        <a:lstStyle/>
        <a:p>
          <a:endParaRPr lang="en-US" sz="3200" b="1">
            <a:solidFill>
              <a:srgbClr val="000000"/>
            </a:solidFill>
            <a:cs typeface="B Nazanin" panose="00000400000000000000" pitchFamily="2" charset="-78"/>
          </a:endParaRPr>
        </a:p>
      </dgm:t>
    </dgm:pt>
    <dgm:pt modelId="{C64A1C93-D32B-44A5-B370-9AF53AF4D483}" type="sibTrans" cxnId="{49332B44-C91C-40FA-B793-0F0ADFF201A9}">
      <dgm:prSet/>
      <dgm:spPr/>
      <dgm:t>
        <a:bodyPr/>
        <a:lstStyle/>
        <a:p>
          <a:endParaRPr lang="en-US" sz="3200" b="1">
            <a:solidFill>
              <a:srgbClr val="000000"/>
            </a:solidFill>
            <a:cs typeface="B Nazanin" panose="00000400000000000000" pitchFamily="2" charset="-78"/>
          </a:endParaRPr>
        </a:p>
      </dgm:t>
    </dgm:pt>
    <dgm:pt modelId="{0D0921E6-0246-4C05-AC50-9BF86F73652D}">
      <dgm:prSet custT="1">
        <dgm:style>
          <a:lnRef idx="2">
            <a:schemeClr val="accent4"/>
          </a:lnRef>
          <a:fillRef idx="1">
            <a:schemeClr val="lt1"/>
          </a:fillRef>
          <a:effectRef idx="0">
            <a:schemeClr val="accent4"/>
          </a:effectRef>
          <a:fontRef idx="minor">
            <a:schemeClr val="dk1"/>
          </a:fontRef>
        </dgm:style>
      </dgm:prSet>
      <dgm:spPr>
        <a:ln w="28575"/>
      </dgm:spPr>
      <dgm:t>
        <a:bodyPr/>
        <a:lstStyle/>
        <a:p>
          <a:r>
            <a:rPr lang="fa-IR" sz="1600" b="1" dirty="0" smtClean="0">
              <a:solidFill>
                <a:srgbClr val="C00000"/>
              </a:solidFill>
              <a:cs typeface="B Homa" panose="00000400000000000000" pitchFamily="2" charset="-78"/>
            </a:rPr>
            <a:t>ابعاد حقوقی</a:t>
          </a:r>
          <a:endParaRPr lang="en-US" sz="1600" b="1" dirty="0">
            <a:solidFill>
              <a:srgbClr val="C00000"/>
            </a:solidFill>
            <a:cs typeface="B Homa" panose="00000400000000000000" pitchFamily="2" charset="-78"/>
          </a:endParaRPr>
        </a:p>
      </dgm:t>
    </dgm:pt>
    <dgm:pt modelId="{E8EF597B-0F9D-4942-AB91-A98D53EDB081}" type="parTrans" cxnId="{93FF9BF3-0AED-498C-B18B-0B73624E830E}">
      <dgm:prSet/>
      <dgm:spPr/>
      <dgm:t>
        <a:bodyPr/>
        <a:lstStyle/>
        <a:p>
          <a:endParaRPr lang="en-US" sz="3200" b="1">
            <a:solidFill>
              <a:srgbClr val="000000"/>
            </a:solidFill>
            <a:cs typeface="B Nazanin" panose="00000400000000000000" pitchFamily="2" charset="-78"/>
          </a:endParaRPr>
        </a:p>
      </dgm:t>
    </dgm:pt>
    <dgm:pt modelId="{1D01B719-7400-46DB-A043-5F88855992BF}" type="sibTrans" cxnId="{93FF9BF3-0AED-498C-B18B-0B73624E830E}">
      <dgm:prSet/>
      <dgm:spPr/>
      <dgm:t>
        <a:bodyPr/>
        <a:lstStyle/>
        <a:p>
          <a:endParaRPr lang="en-US" sz="3200" b="1">
            <a:solidFill>
              <a:srgbClr val="000000"/>
            </a:solidFill>
            <a:cs typeface="B Nazanin" panose="00000400000000000000" pitchFamily="2" charset="-78"/>
          </a:endParaRPr>
        </a:p>
      </dgm:t>
    </dgm:pt>
    <dgm:pt modelId="{4C071FD6-E7CD-4C9F-A40A-EA0789D9FCCF}">
      <dgm:prSet custT="1">
        <dgm:style>
          <a:lnRef idx="2">
            <a:schemeClr val="accent4"/>
          </a:lnRef>
          <a:fillRef idx="1">
            <a:schemeClr val="lt1"/>
          </a:fillRef>
          <a:effectRef idx="0">
            <a:schemeClr val="accent4"/>
          </a:effectRef>
          <a:fontRef idx="minor">
            <a:schemeClr val="dk1"/>
          </a:fontRef>
        </dgm:style>
      </dgm:prSet>
      <dgm:spPr>
        <a:ln w="28575"/>
      </dgm:spPr>
      <dgm:t>
        <a:bodyPr vert="vert270"/>
        <a:lstStyle/>
        <a:p>
          <a:pPr rtl="1">
            <a:lnSpc>
              <a:spcPct val="100000"/>
            </a:lnSpc>
          </a:pPr>
          <a:r>
            <a:rPr lang="fa-IR" sz="1600" b="1" dirty="0" smtClean="0">
              <a:cs typeface="B Homa" panose="00000400000000000000" pitchFamily="2" charset="-78"/>
            </a:rPr>
            <a:t>سطح اراضی کشاورزی در منطقه ارسال</a:t>
          </a:r>
          <a:endParaRPr lang="en-US" sz="1600" b="1" dirty="0">
            <a:cs typeface="B Homa" panose="00000400000000000000" pitchFamily="2" charset="-78"/>
          </a:endParaRPr>
        </a:p>
      </dgm:t>
    </dgm:pt>
    <dgm:pt modelId="{501DEC8A-DE3B-48A3-BD46-1F0778E13936}" type="parTrans" cxnId="{D667B681-7705-4228-B0F4-F3DDB8CE1A86}">
      <dgm:prSet/>
      <dgm:spPr/>
      <dgm:t>
        <a:bodyPr/>
        <a:lstStyle/>
        <a:p>
          <a:endParaRPr lang="en-US" sz="3200" b="1">
            <a:solidFill>
              <a:srgbClr val="000000"/>
            </a:solidFill>
            <a:cs typeface="B Nazanin" panose="00000400000000000000" pitchFamily="2" charset="-78"/>
          </a:endParaRPr>
        </a:p>
      </dgm:t>
    </dgm:pt>
    <dgm:pt modelId="{5151ED8A-D24D-478A-889A-1FE33703BA46}" type="sibTrans" cxnId="{D667B681-7705-4228-B0F4-F3DDB8CE1A86}">
      <dgm:prSet/>
      <dgm:spPr/>
      <dgm:t>
        <a:bodyPr/>
        <a:lstStyle/>
        <a:p>
          <a:endParaRPr lang="en-US" sz="3200" b="1">
            <a:solidFill>
              <a:srgbClr val="000000"/>
            </a:solidFill>
            <a:cs typeface="B Nazanin" panose="00000400000000000000" pitchFamily="2" charset="-78"/>
          </a:endParaRPr>
        </a:p>
      </dgm:t>
    </dgm:pt>
    <dgm:pt modelId="{F4746608-A1D4-496D-B47D-FFEBEE01E1A7}">
      <dgm:prSet custT="1">
        <dgm:style>
          <a:lnRef idx="2">
            <a:schemeClr val="accent4"/>
          </a:lnRef>
          <a:fillRef idx="1">
            <a:schemeClr val="lt1"/>
          </a:fillRef>
          <a:effectRef idx="0">
            <a:schemeClr val="accent4"/>
          </a:effectRef>
          <a:fontRef idx="minor">
            <a:schemeClr val="dk1"/>
          </a:fontRef>
        </dgm:style>
      </dgm:prSet>
      <dgm:spPr>
        <a:ln w="28575"/>
      </dgm:spPr>
      <dgm:t>
        <a:bodyPr vert="vert270"/>
        <a:lstStyle/>
        <a:p>
          <a:r>
            <a:rPr lang="fa-IR" sz="1600" b="1" dirty="0" smtClean="0">
              <a:cs typeface="B Homa" panose="00000400000000000000" pitchFamily="2" charset="-78"/>
            </a:rPr>
            <a:t>سهم اراضی بایر و فرسوده در منطقه دریافت</a:t>
          </a:r>
          <a:endParaRPr lang="en-US" sz="1600" b="1" dirty="0">
            <a:cs typeface="B Homa" panose="00000400000000000000" pitchFamily="2" charset="-78"/>
          </a:endParaRPr>
        </a:p>
      </dgm:t>
    </dgm:pt>
    <dgm:pt modelId="{140377A2-61B7-4A07-B6B2-8A6473F5A318}" type="parTrans" cxnId="{F52D961E-FEC0-4C1F-BC17-E331E8ACD618}">
      <dgm:prSet/>
      <dgm:spPr/>
      <dgm:t>
        <a:bodyPr/>
        <a:lstStyle/>
        <a:p>
          <a:endParaRPr lang="en-US" sz="3200" b="1">
            <a:solidFill>
              <a:srgbClr val="000000"/>
            </a:solidFill>
            <a:cs typeface="B Nazanin" panose="00000400000000000000" pitchFamily="2" charset="-78"/>
          </a:endParaRPr>
        </a:p>
      </dgm:t>
    </dgm:pt>
    <dgm:pt modelId="{7EF89189-D8A7-43BE-915A-751B311FBCCD}" type="sibTrans" cxnId="{F52D961E-FEC0-4C1F-BC17-E331E8ACD618}">
      <dgm:prSet/>
      <dgm:spPr/>
      <dgm:t>
        <a:bodyPr/>
        <a:lstStyle/>
        <a:p>
          <a:endParaRPr lang="en-US" sz="3200" b="1">
            <a:solidFill>
              <a:srgbClr val="000000"/>
            </a:solidFill>
            <a:cs typeface="B Nazanin" panose="00000400000000000000" pitchFamily="2" charset="-78"/>
          </a:endParaRPr>
        </a:p>
      </dgm:t>
    </dgm:pt>
    <dgm:pt modelId="{D526E99F-C159-455F-A276-36A35ED3BAC1}">
      <dgm:prSet custT="1">
        <dgm:style>
          <a:lnRef idx="2">
            <a:schemeClr val="accent4"/>
          </a:lnRef>
          <a:fillRef idx="1">
            <a:schemeClr val="lt1"/>
          </a:fillRef>
          <a:effectRef idx="0">
            <a:schemeClr val="accent4"/>
          </a:effectRef>
          <a:fontRef idx="minor">
            <a:schemeClr val="dk1"/>
          </a:fontRef>
        </dgm:style>
      </dgm:prSet>
      <dgm:spPr>
        <a:ln w="28575"/>
      </dgm:spPr>
      <dgm:t>
        <a:bodyPr vert="vert270"/>
        <a:lstStyle/>
        <a:p>
          <a:r>
            <a:rPr lang="fa-IR" sz="1600" b="1" dirty="0" smtClean="0">
              <a:cs typeface="B Homa" panose="00000400000000000000" pitchFamily="2" charset="-78"/>
            </a:rPr>
            <a:t>برآورد حداقل تراکم پایه در مناطق ارسال </a:t>
          </a:r>
          <a:endParaRPr lang="en-US" sz="1600" b="1" dirty="0">
            <a:cs typeface="B Homa" panose="00000400000000000000" pitchFamily="2" charset="-78"/>
          </a:endParaRPr>
        </a:p>
      </dgm:t>
    </dgm:pt>
    <dgm:pt modelId="{BD5CC457-97DB-47CC-980F-D3BDFFAD0AB7}" type="parTrans" cxnId="{0649F651-2B30-4EDE-8D8F-968E548A9DB7}">
      <dgm:prSet/>
      <dgm:spPr/>
      <dgm:t>
        <a:bodyPr/>
        <a:lstStyle/>
        <a:p>
          <a:endParaRPr lang="en-US" sz="3200" b="1">
            <a:solidFill>
              <a:srgbClr val="000000"/>
            </a:solidFill>
            <a:cs typeface="B Nazanin" panose="00000400000000000000" pitchFamily="2" charset="-78"/>
          </a:endParaRPr>
        </a:p>
      </dgm:t>
    </dgm:pt>
    <dgm:pt modelId="{AAC94319-4F6E-4482-9184-FC357821E833}" type="sibTrans" cxnId="{0649F651-2B30-4EDE-8D8F-968E548A9DB7}">
      <dgm:prSet/>
      <dgm:spPr/>
      <dgm:t>
        <a:bodyPr/>
        <a:lstStyle/>
        <a:p>
          <a:endParaRPr lang="en-US" sz="3200" b="1">
            <a:solidFill>
              <a:srgbClr val="000000"/>
            </a:solidFill>
            <a:cs typeface="B Nazanin" panose="00000400000000000000" pitchFamily="2" charset="-78"/>
          </a:endParaRPr>
        </a:p>
      </dgm:t>
    </dgm:pt>
    <dgm:pt modelId="{8569B528-BBA0-4B0B-A59F-1007F414F2EB}">
      <dgm:prSet custT="1">
        <dgm:style>
          <a:lnRef idx="2">
            <a:schemeClr val="accent4"/>
          </a:lnRef>
          <a:fillRef idx="1">
            <a:schemeClr val="lt1"/>
          </a:fillRef>
          <a:effectRef idx="0">
            <a:schemeClr val="accent4"/>
          </a:effectRef>
          <a:fontRef idx="minor">
            <a:schemeClr val="dk1"/>
          </a:fontRef>
        </dgm:style>
      </dgm:prSet>
      <dgm:spPr>
        <a:ln w="28575"/>
      </dgm:spPr>
      <dgm:t>
        <a:bodyPr vert="vert270"/>
        <a:lstStyle/>
        <a:p>
          <a:r>
            <a:rPr lang="fa-IR" sz="1600" b="1" dirty="0" smtClean="0">
              <a:cs typeface="B Homa" panose="00000400000000000000" pitchFamily="2" charset="-78"/>
            </a:rPr>
            <a:t>برآورد نمودن حقوق مالکان به ازای هر هکتار اراضی کشاورزی و باغات</a:t>
          </a:r>
          <a:endParaRPr lang="en-US" sz="1600" b="1" dirty="0" smtClean="0">
            <a:cs typeface="B Homa" panose="00000400000000000000" pitchFamily="2" charset="-78"/>
          </a:endParaRPr>
        </a:p>
      </dgm:t>
    </dgm:pt>
    <dgm:pt modelId="{A265B0F7-489F-42D7-86D6-535502803F3B}" type="parTrans" cxnId="{BB5F6C52-C52D-46EE-A214-F92B28372BD2}">
      <dgm:prSet/>
      <dgm:spPr/>
      <dgm:t>
        <a:bodyPr/>
        <a:lstStyle/>
        <a:p>
          <a:endParaRPr lang="en-US" sz="3200" b="1">
            <a:solidFill>
              <a:srgbClr val="000000"/>
            </a:solidFill>
            <a:cs typeface="B Nazanin" panose="00000400000000000000" pitchFamily="2" charset="-78"/>
          </a:endParaRPr>
        </a:p>
      </dgm:t>
    </dgm:pt>
    <dgm:pt modelId="{8A3B2153-6330-4A60-B908-8774FFF2277F}" type="sibTrans" cxnId="{BB5F6C52-C52D-46EE-A214-F92B28372BD2}">
      <dgm:prSet/>
      <dgm:spPr/>
      <dgm:t>
        <a:bodyPr/>
        <a:lstStyle/>
        <a:p>
          <a:endParaRPr lang="en-US" sz="3200" b="1">
            <a:solidFill>
              <a:srgbClr val="000000"/>
            </a:solidFill>
            <a:cs typeface="B Nazanin" panose="00000400000000000000" pitchFamily="2" charset="-78"/>
          </a:endParaRPr>
        </a:p>
      </dgm:t>
    </dgm:pt>
    <dgm:pt modelId="{8547C48A-02FB-45C0-9974-0F44CE71784E}">
      <dgm:prSet custT="1">
        <dgm:style>
          <a:lnRef idx="2">
            <a:schemeClr val="accent4"/>
          </a:lnRef>
          <a:fillRef idx="1">
            <a:schemeClr val="lt1"/>
          </a:fillRef>
          <a:effectRef idx="0">
            <a:schemeClr val="accent4"/>
          </a:effectRef>
          <a:fontRef idx="minor">
            <a:schemeClr val="dk1"/>
          </a:fontRef>
        </dgm:style>
      </dgm:prSet>
      <dgm:spPr>
        <a:ln w="28575"/>
      </dgm:spPr>
      <dgm:t>
        <a:bodyPr vert="vert270"/>
        <a:lstStyle/>
        <a:p>
          <a:r>
            <a:rPr lang="fa-IR" sz="1600" b="1" dirty="0" smtClean="0">
              <a:cs typeface="B Homa" panose="00000400000000000000" pitchFamily="2" charset="-78"/>
            </a:rPr>
            <a:t>برآورد درآمدها</a:t>
          </a:r>
          <a:endParaRPr lang="en-US" sz="1600" b="1" dirty="0" smtClean="0">
            <a:cs typeface="B Homa" panose="00000400000000000000" pitchFamily="2" charset="-78"/>
          </a:endParaRPr>
        </a:p>
      </dgm:t>
    </dgm:pt>
    <dgm:pt modelId="{3865E6D3-E977-499B-9F10-C06FF074CFC1}" type="parTrans" cxnId="{CFDA767B-82A8-4759-9120-97D4F8D46F68}">
      <dgm:prSet/>
      <dgm:spPr/>
      <dgm:t>
        <a:bodyPr/>
        <a:lstStyle/>
        <a:p>
          <a:endParaRPr lang="en-US" sz="3200" b="1">
            <a:solidFill>
              <a:srgbClr val="000000"/>
            </a:solidFill>
            <a:cs typeface="B Nazanin" panose="00000400000000000000" pitchFamily="2" charset="-78"/>
          </a:endParaRPr>
        </a:p>
      </dgm:t>
    </dgm:pt>
    <dgm:pt modelId="{BDA486CA-570F-47A3-8311-027DE4F61A32}" type="sibTrans" cxnId="{CFDA767B-82A8-4759-9120-97D4F8D46F68}">
      <dgm:prSet/>
      <dgm:spPr/>
      <dgm:t>
        <a:bodyPr/>
        <a:lstStyle/>
        <a:p>
          <a:endParaRPr lang="en-US" sz="3200" b="1">
            <a:solidFill>
              <a:srgbClr val="000000"/>
            </a:solidFill>
            <a:cs typeface="B Nazanin" panose="00000400000000000000" pitchFamily="2" charset="-78"/>
          </a:endParaRPr>
        </a:p>
      </dgm:t>
    </dgm:pt>
    <dgm:pt modelId="{C1F4BF16-F5C1-416F-B10D-6C62CD213F3D}">
      <dgm:prSet custT="1">
        <dgm:style>
          <a:lnRef idx="2">
            <a:schemeClr val="accent4"/>
          </a:lnRef>
          <a:fillRef idx="1">
            <a:schemeClr val="lt1"/>
          </a:fillRef>
          <a:effectRef idx="0">
            <a:schemeClr val="accent4"/>
          </a:effectRef>
          <a:fontRef idx="minor">
            <a:schemeClr val="dk1"/>
          </a:fontRef>
        </dgm:style>
      </dgm:prSet>
      <dgm:spPr>
        <a:ln w="28575"/>
      </dgm:spPr>
      <dgm:t>
        <a:bodyPr vert="vert270"/>
        <a:lstStyle/>
        <a:p>
          <a:r>
            <a:rPr lang="fa-IR" sz="1600" b="1" dirty="0" smtClean="0">
              <a:cs typeface="B Homa" panose="00000400000000000000" pitchFamily="2" charset="-78"/>
            </a:rPr>
            <a:t>بررسی میزان مشارکت مالکان</a:t>
          </a:r>
          <a:endParaRPr lang="en-US" sz="1600" b="1" dirty="0" smtClean="0">
            <a:cs typeface="B Homa" panose="00000400000000000000" pitchFamily="2" charset="-78"/>
          </a:endParaRPr>
        </a:p>
      </dgm:t>
    </dgm:pt>
    <dgm:pt modelId="{13944216-6991-4407-9D8B-D8C3F0AD528D}" type="parTrans" cxnId="{A09796C2-8815-40D2-95FD-9B6C3BCA8DF6}">
      <dgm:prSet/>
      <dgm:spPr/>
      <dgm:t>
        <a:bodyPr/>
        <a:lstStyle/>
        <a:p>
          <a:endParaRPr lang="en-US" sz="3200" b="1">
            <a:solidFill>
              <a:srgbClr val="000000"/>
            </a:solidFill>
            <a:cs typeface="B Nazanin" panose="00000400000000000000" pitchFamily="2" charset="-78"/>
          </a:endParaRPr>
        </a:p>
      </dgm:t>
    </dgm:pt>
    <dgm:pt modelId="{6123BD1D-E3E3-47E7-A8B5-F215C4C5D70A}" type="sibTrans" cxnId="{A09796C2-8815-40D2-95FD-9B6C3BCA8DF6}">
      <dgm:prSet/>
      <dgm:spPr/>
      <dgm:t>
        <a:bodyPr/>
        <a:lstStyle/>
        <a:p>
          <a:endParaRPr lang="en-US" sz="3200" b="1">
            <a:solidFill>
              <a:srgbClr val="000000"/>
            </a:solidFill>
            <a:cs typeface="B Nazanin" panose="00000400000000000000" pitchFamily="2" charset="-78"/>
          </a:endParaRPr>
        </a:p>
      </dgm:t>
    </dgm:pt>
    <dgm:pt modelId="{5DC28B18-8660-4DB0-BEE9-A49547DE328E}">
      <dgm:prSet custT="1">
        <dgm:style>
          <a:lnRef idx="2">
            <a:schemeClr val="accent4"/>
          </a:lnRef>
          <a:fillRef idx="1">
            <a:schemeClr val="lt1"/>
          </a:fillRef>
          <a:effectRef idx="0">
            <a:schemeClr val="accent4"/>
          </a:effectRef>
          <a:fontRef idx="minor">
            <a:schemeClr val="dk1"/>
          </a:fontRef>
        </dgm:style>
      </dgm:prSet>
      <dgm:spPr>
        <a:ln w="28575"/>
      </dgm:spPr>
      <dgm:t>
        <a:bodyPr vert="vert270"/>
        <a:lstStyle/>
        <a:p>
          <a:r>
            <a:rPr lang="fa-IR" sz="1600" b="1" dirty="0" smtClean="0">
              <a:cs typeface="B Homa" panose="00000400000000000000" pitchFamily="2" charset="-78"/>
            </a:rPr>
            <a:t>بررسی پایگاه اجتماعی مالکان</a:t>
          </a:r>
          <a:endParaRPr lang="en-US" sz="1600" b="1" dirty="0" smtClean="0">
            <a:cs typeface="B Homa" panose="00000400000000000000" pitchFamily="2" charset="-78"/>
          </a:endParaRPr>
        </a:p>
      </dgm:t>
    </dgm:pt>
    <dgm:pt modelId="{AF7CEACA-602E-4F8F-AB36-F412EB72EF57}" type="parTrans" cxnId="{1FB5F8F3-8B63-455F-BB91-8C19C0D5BC8A}">
      <dgm:prSet/>
      <dgm:spPr/>
      <dgm:t>
        <a:bodyPr/>
        <a:lstStyle/>
        <a:p>
          <a:endParaRPr lang="en-US" sz="3200" b="1">
            <a:solidFill>
              <a:srgbClr val="000000"/>
            </a:solidFill>
            <a:cs typeface="B Nazanin" panose="00000400000000000000" pitchFamily="2" charset="-78"/>
          </a:endParaRPr>
        </a:p>
      </dgm:t>
    </dgm:pt>
    <dgm:pt modelId="{BF056FB3-DE09-4677-A257-1578EED9E2B7}" type="sibTrans" cxnId="{1FB5F8F3-8B63-455F-BB91-8C19C0D5BC8A}">
      <dgm:prSet/>
      <dgm:spPr/>
      <dgm:t>
        <a:bodyPr/>
        <a:lstStyle/>
        <a:p>
          <a:endParaRPr lang="en-US" sz="3200" b="1">
            <a:solidFill>
              <a:srgbClr val="000000"/>
            </a:solidFill>
            <a:cs typeface="B Nazanin" panose="00000400000000000000" pitchFamily="2" charset="-78"/>
          </a:endParaRPr>
        </a:p>
      </dgm:t>
    </dgm:pt>
    <dgm:pt modelId="{172E298F-F66A-4122-A661-DF38AFC09D45}">
      <dgm:prSet custT="1">
        <dgm:style>
          <a:lnRef idx="2">
            <a:schemeClr val="accent4"/>
          </a:lnRef>
          <a:fillRef idx="1">
            <a:schemeClr val="lt1"/>
          </a:fillRef>
          <a:effectRef idx="0">
            <a:schemeClr val="accent4"/>
          </a:effectRef>
          <a:fontRef idx="minor">
            <a:schemeClr val="dk1"/>
          </a:fontRef>
        </dgm:style>
      </dgm:prSet>
      <dgm:spPr>
        <a:ln w="28575"/>
      </dgm:spPr>
      <dgm:t>
        <a:bodyPr vert="vert270"/>
        <a:lstStyle/>
        <a:p>
          <a:r>
            <a:rPr lang="fa-IR" sz="1600" b="1" dirty="0" smtClean="0">
              <a:cs typeface="B Homa" panose="00000400000000000000" pitchFamily="2" charset="-78"/>
            </a:rPr>
            <a:t>بررسی جمعیت موجود در منطقه دریافت</a:t>
          </a:r>
          <a:endParaRPr lang="en-US" sz="1600" b="1" dirty="0" smtClean="0">
            <a:cs typeface="B Homa" panose="00000400000000000000" pitchFamily="2" charset="-78"/>
          </a:endParaRPr>
        </a:p>
      </dgm:t>
    </dgm:pt>
    <dgm:pt modelId="{34465BB4-9E3A-4791-AFCD-3CCEDC617549}" type="parTrans" cxnId="{9D295EE4-1CA8-4646-A400-D8E1B6044AC3}">
      <dgm:prSet/>
      <dgm:spPr/>
      <dgm:t>
        <a:bodyPr/>
        <a:lstStyle/>
        <a:p>
          <a:endParaRPr lang="en-US" sz="3200" b="1">
            <a:solidFill>
              <a:srgbClr val="000000"/>
            </a:solidFill>
            <a:cs typeface="B Nazanin" panose="00000400000000000000" pitchFamily="2" charset="-78"/>
          </a:endParaRPr>
        </a:p>
      </dgm:t>
    </dgm:pt>
    <dgm:pt modelId="{28F1A15A-591A-407E-896D-7862E453F456}" type="sibTrans" cxnId="{9D295EE4-1CA8-4646-A400-D8E1B6044AC3}">
      <dgm:prSet/>
      <dgm:spPr/>
      <dgm:t>
        <a:bodyPr/>
        <a:lstStyle/>
        <a:p>
          <a:endParaRPr lang="en-US" sz="3200" b="1">
            <a:solidFill>
              <a:srgbClr val="000000"/>
            </a:solidFill>
            <a:cs typeface="B Nazanin" panose="00000400000000000000" pitchFamily="2" charset="-78"/>
          </a:endParaRPr>
        </a:p>
      </dgm:t>
    </dgm:pt>
    <dgm:pt modelId="{FACE3219-5E1D-4EE5-83AF-352C73E9C32F}">
      <dgm:prSet custT="1">
        <dgm:style>
          <a:lnRef idx="2">
            <a:schemeClr val="accent4"/>
          </a:lnRef>
          <a:fillRef idx="1">
            <a:schemeClr val="lt1"/>
          </a:fillRef>
          <a:effectRef idx="0">
            <a:schemeClr val="accent4"/>
          </a:effectRef>
          <a:fontRef idx="minor">
            <a:schemeClr val="dk1"/>
          </a:fontRef>
        </dgm:style>
      </dgm:prSet>
      <dgm:spPr>
        <a:ln w="28575"/>
      </dgm:spPr>
      <dgm:t>
        <a:bodyPr vert="vert270"/>
        <a:lstStyle/>
        <a:p>
          <a:r>
            <a:rPr lang="fa-IR" sz="1600" b="1" dirty="0" smtClean="0">
              <a:cs typeface="B Homa" panose="00000400000000000000" pitchFamily="2" charset="-78"/>
            </a:rPr>
            <a:t>دارای مکانیزم جبرانی</a:t>
          </a:r>
          <a:endParaRPr lang="en-US" sz="1600" b="1" dirty="0">
            <a:cs typeface="B Homa" panose="00000400000000000000" pitchFamily="2" charset="-78"/>
          </a:endParaRPr>
        </a:p>
      </dgm:t>
    </dgm:pt>
    <dgm:pt modelId="{F0A504A2-635D-4776-B4F6-64D6C32875AC}" type="parTrans" cxnId="{8D644680-B2F0-4435-8A11-E9971611DCDC}">
      <dgm:prSet/>
      <dgm:spPr/>
      <dgm:t>
        <a:bodyPr/>
        <a:lstStyle/>
        <a:p>
          <a:endParaRPr lang="en-US" sz="3200" b="1">
            <a:solidFill>
              <a:srgbClr val="000000"/>
            </a:solidFill>
            <a:cs typeface="B Nazanin" panose="00000400000000000000" pitchFamily="2" charset="-78"/>
          </a:endParaRPr>
        </a:p>
      </dgm:t>
    </dgm:pt>
    <dgm:pt modelId="{CA13FAA5-E008-440B-B905-2C51FE118B19}" type="sibTrans" cxnId="{8D644680-B2F0-4435-8A11-E9971611DCDC}">
      <dgm:prSet/>
      <dgm:spPr/>
      <dgm:t>
        <a:bodyPr/>
        <a:lstStyle/>
        <a:p>
          <a:endParaRPr lang="en-US" sz="3200" b="1">
            <a:solidFill>
              <a:srgbClr val="000000"/>
            </a:solidFill>
            <a:cs typeface="B Nazanin" panose="00000400000000000000" pitchFamily="2" charset="-78"/>
          </a:endParaRPr>
        </a:p>
      </dgm:t>
    </dgm:pt>
    <dgm:pt modelId="{BF8F6820-5762-4766-9198-F9DDA492D2FA}">
      <dgm:prSet custT="1">
        <dgm:style>
          <a:lnRef idx="2">
            <a:schemeClr val="accent4"/>
          </a:lnRef>
          <a:fillRef idx="1">
            <a:schemeClr val="lt1"/>
          </a:fillRef>
          <a:effectRef idx="0">
            <a:schemeClr val="accent4"/>
          </a:effectRef>
          <a:fontRef idx="minor">
            <a:schemeClr val="dk1"/>
          </a:fontRef>
        </dgm:style>
      </dgm:prSet>
      <dgm:spPr>
        <a:ln w="28575"/>
      </dgm:spPr>
      <dgm:t>
        <a:bodyPr vert="vert270"/>
        <a:lstStyle/>
        <a:p>
          <a:pPr rtl="1"/>
          <a:r>
            <a:rPr lang="fa-IR" sz="1600" b="1" dirty="0" smtClean="0">
              <a:cs typeface="B Homa" panose="00000400000000000000" pitchFamily="2" charset="-78"/>
            </a:rPr>
            <a:t>در زمان عدم تعادل بازار خصوصی، انجام معاملات </a:t>
          </a:r>
          <a:r>
            <a:rPr lang="en-US" sz="1600" b="1" dirty="0" smtClean="0">
              <a:latin typeface="Academy Engraved LET" pitchFamily="2" charset="0"/>
              <a:cs typeface="B Homa" panose="00000400000000000000" pitchFamily="2" charset="-78"/>
            </a:rPr>
            <a:t>TDR</a:t>
          </a:r>
          <a:r>
            <a:rPr lang="fa-IR" sz="1600" b="1" dirty="0" smtClean="0">
              <a:cs typeface="B Homa" panose="00000400000000000000" pitchFamily="2" charset="-78"/>
            </a:rPr>
            <a:t> توسط بانک تبادل حق توسعه</a:t>
          </a:r>
          <a:endParaRPr lang="en-US" sz="1600" b="1" dirty="0" smtClean="0">
            <a:cs typeface="B Homa" panose="00000400000000000000" pitchFamily="2" charset="-78"/>
          </a:endParaRPr>
        </a:p>
      </dgm:t>
    </dgm:pt>
    <dgm:pt modelId="{817AE0DA-3543-420B-8EC1-6F297BBDDEFF}" type="parTrans" cxnId="{4A6C1B78-CE94-4992-B27A-011781D1352D}">
      <dgm:prSet/>
      <dgm:spPr/>
      <dgm:t>
        <a:bodyPr/>
        <a:lstStyle/>
        <a:p>
          <a:endParaRPr lang="en-US" sz="3200" b="1">
            <a:solidFill>
              <a:srgbClr val="000000"/>
            </a:solidFill>
            <a:cs typeface="B Nazanin" panose="00000400000000000000" pitchFamily="2" charset="-78"/>
          </a:endParaRPr>
        </a:p>
      </dgm:t>
    </dgm:pt>
    <dgm:pt modelId="{A40134FD-20A1-4101-B49C-600C9DC33525}" type="sibTrans" cxnId="{4A6C1B78-CE94-4992-B27A-011781D1352D}">
      <dgm:prSet/>
      <dgm:spPr/>
      <dgm:t>
        <a:bodyPr/>
        <a:lstStyle/>
        <a:p>
          <a:endParaRPr lang="en-US" sz="3200" b="1">
            <a:solidFill>
              <a:srgbClr val="000000"/>
            </a:solidFill>
            <a:cs typeface="B Nazanin" panose="00000400000000000000" pitchFamily="2" charset="-78"/>
          </a:endParaRPr>
        </a:p>
      </dgm:t>
    </dgm:pt>
    <dgm:pt modelId="{E56EBFCF-5D26-4EAD-B9D5-DE1F687FC53B}" type="pres">
      <dgm:prSet presAssocID="{452A4DB5-31B8-4354-82C5-B093F07267F4}" presName="Name0" presStyleCnt="0">
        <dgm:presLayoutVars>
          <dgm:chPref val="1"/>
          <dgm:dir/>
          <dgm:animOne val="branch"/>
          <dgm:animLvl val="lvl"/>
          <dgm:resizeHandles/>
        </dgm:presLayoutVars>
      </dgm:prSet>
      <dgm:spPr/>
      <dgm:t>
        <a:bodyPr/>
        <a:lstStyle/>
        <a:p>
          <a:endParaRPr lang="en-US"/>
        </a:p>
      </dgm:t>
    </dgm:pt>
    <dgm:pt modelId="{4677F102-96E6-4E23-830F-03A75A003F97}" type="pres">
      <dgm:prSet presAssocID="{B250F3D8-3566-4C19-8183-FD902903E0E0}" presName="vertOne" presStyleCnt="0"/>
      <dgm:spPr/>
      <dgm:t>
        <a:bodyPr/>
        <a:lstStyle/>
        <a:p>
          <a:endParaRPr lang="en-US"/>
        </a:p>
      </dgm:t>
    </dgm:pt>
    <dgm:pt modelId="{2A9D0532-8944-4E7B-801C-207AECEED1E4}" type="pres">
      <dgm:prSet presAssocID="{B250F3D8-3566-4C19-8183-FD902903E0E0}" presName="txOne" presStyleLbl="node0" presStyleIdx="0" presStyleCnt="1" custScaleY="294346" custLinFactY="-24774" custLinFactNeighborX="-44" custLinFactNeighborY="-100000">
        <dgm:presLayoutVars>
          <dgm:chPref val="3"/>
        </dgm:presLayoutVars>
      </dgm:prSet>
      <dgm:spPr/>
      <dgm:t>
        <a:bodyPr/>
        <a:lstStyle/>
        <a:p>
          <a:endParaRPr lang="en-US"/>
        </a:p>
      </dgm:t>
    </dgm:pt>
    <dgm:pt modelId="{AD168DD4-B0AF-49B7-8C0C-DA7F3F1EDD60}" type="pres">
      <dgm:prSet presAssocID="{B250F3D8-3566-4C19-8183-FD902903E0E0}" presName="parTransOne" presStyleCnt="0"/>
      <dgm:spPr/>
      <dgm:t>
        <a:bodyPr/>
        <a:lstStyle/>
        <a:p>
          <a:endParaRPr lang="en-US"/>
        </a:p>
      </dgm:t>
    </dgm:pt>
    <dgm:pt modelId="{39171DFE-082E-415A-9AF0-B9F1E75CBE42}" type="pres">
      <dgm:prSet presAssocID="{B250F3D8-3566-4C19-8183-FD902903E0E0}" presName="horzOne" presStyleCnt="0"/>
      <dgm:spPr/>
      <dgm:t>
        <a:bodyPr/>
        <a:lstStyle/>
        <a:p>
          <a:endParaRPr lang="en-US"/>
        </a:p>
      </dgm:t>
    </dgm:pt>
    <dgm:pt modelId="{D655481A-ECB6-4E34-B96C-86B014215416}" type="pres">
      <dgm:prSet presAssocID="{0D0921E6-0246-4C05-AC50-9BF86F73652D}" presName="vertTwo" presStyleCnt="0"/>
      <dgm:spPr/>
      <dgm:t>
        <a:bodyPr/>
        <a:lstStyle/>
        <a:p>
          <a:endParaRPr lang="en-US"/>
        </a:p>
      </dgm:t>
    </dgm:pt>
    <dgm:pt modelId="{AF680F74-B2CE-4E13-8E19-137A4786D48F}" type="pres">
      <dgm:prSet presAssocID="{0D0921E6-0246-4C05-AC50-9BF86F73652D}" presName="txTwo" presStyleLbl="node2" presStyleIdx="0" presStyleCnt="4" custScaleY="308563">
        <dgm:presLayoutVars>
          <dgm:chPref val="3"/>
        </dgm:presLayoutVars>
      </dgm:prSet>
      <dgm:spPr/>
      <dgm:t>
        <a:bodyPr/>
        <a:lstStyle/>
        <a:p>
          <a:endParaRPr lang="en-US"/>
        </a:p>
      </dgm:t>
    </dgm:pt>
    <dgm:pt modelId="{C504D83F-1F7E-4CC0-9E53-EC56DDF693EC}" type="pres">
      <dgm:prSet presAssocID="{0D0921E6-0246-4C05-AC50-9BF86F73652D}" presName="parTransTwo" presStyleCnt="0"/>
      <dgm:spPr/>
      <dgm:t>
        <a:bodyPr/>
        <a:lstStyle/>
        <a:p>
          <a:endParaRPr lang="en-US"/>
        </a:p>
      </dgm:t>
    </dgm:pt>
    <dgm:pt modelId="{79168F0A-230E-4D6F-A569-0513329B1239}" type="pres">
      <dgm:prSet presAssocID="{0D0921E6-0246-4C05-AC50-9BF86F73652D}" presName="horzTwo" presStyleCnt="0"/>
      <dgm:spPr/>
      <dgm:t>
        <a:bodyPr/>
        <a:lstStyle/>
        <a:p>
          <a:endParaRPr lang="en-US"/>
        </a:p>
      </dgm:t>
    </dgm:pt>
    <dgm:pt modelId="{8FA56C18-D314-4C13-AE80-97A3C5002F0C}" type="pres">
      <dgm:prSet presAssocID="{BF8F6820-5762-4766-9198-F9DDA492D2FA}" presName="vertThree" presStyleCnt="0"/>
      <dgm:spPr/>
      <dgm:t>
        <a:bodyPr/>
        <a:lstStyle/>
        <a:p>
          <a:endParaRPr lang="en-US"/>
        </a:p>
      </dgm:t>
    </dgm:pt>
    <dgm:pt modelId="{55B94FBE-1516-4C99-86F0-55F26F53BCC7}" type="pres">
      <dgm:prSet presAssocID="{BF8F6820-5762-4766-9198-F9DDA492D2FA}" presName="txThree" presStyleLbl="node3" presStyleIdx="0" presStyleCnt="11" custScaleY="2000000">
        <dgm:presLayoutVars>
          <dgm:chPref val="3"/>
        </dgm:presLayoutVars>
      </dgm:prSet>
      <dgm:spPr/>
      <dgm:t>
        <a:bodyPr/>
        <a:lstStyle/>
        <a:p>
          <a:endParaRPr lang="en-US"/>
        </a:p>
      </dgm:t>
    </dgm:pt>
    <dgm:pt modelId="{28AEC121-63C9-4D02-BC61-EF3D91AD3B5B}" type="pres">
      <dgm:prSet presAssocID="{BF8F6820-5762-4766-9198-F9DDA492D2FA}" presName="horzThree" presStyleCnt="0"/>
      <dgm:spPr/>
      <dgm:t>
        <a:bodyPr/>
        <a:lstStyle/>
        <a:p>
          <a:endParaRPr lang="en-US"/>
        </a:p>
      </dgm:t>
    </dgm:pt>
    <dgm:pt modelId="{9751E7D5-88C8-445A-8B79-5531427BBD3D}" type="pres">
      <dgm:prSet presAssocID="{A40134FD-20A1-4101-B49C-600C9DC33525}" presName="sibSpaceThree" presStyleCnt="0"/>
      <dgm:spPr/>
      <dgm:t>
        <a:bodyPr/>
        <a:lstStyle/>
        <a:p>
          <a:endParaRPr lang="en-US"/>
        </a:p>
      </dgm:t>
    </dgm:pt>
    <dgm:pt modelId="{8C6FBC73-7CEB-4772-BB0E-97459AE63D86}" type="pres">
      <dgm:prSet presAssocID="{FACE3219-5E1D-4EE5-83AF-352C73E9C32F}" presName="vertThree" presStyleCnt="0"/>
      <dgm:spPr/>
      <dgm:t>
        <a:bodyPr/>
        <a:lstStyle/>
        <a:p>
          <a:endParaRPr lang="en-US"/>
        </a:p>
      </dgm:t>
    </dgm:pt>
    <dgm:pt modelId="{6350F82B-106E-4C43-B2DA-176E0F0B8387}" type="pres">
      <dgm:prSet presAssocID="{FACE3219-5E1D-4EE5-83AF-352C73E9C32F}" presName="txThree" presStyleLbl="node3" presStyleIdx="1" presStyleCnt="11" custScaleY="2000000">
        <dgm:presLayoutVars>
          <dgm:chPref val="3"/>
        </dgm:presLayoutVars>
      </dgm:prSet>
      <dgm:spPr/>
      <dgm:t>
        <a:bodyPr/>
        <a:lstStyle/>
        <a:p>
          <a:endParaRPr lang="en-US"/>
        </a:p>
      </dgm:t>
    </dgm:pt>
    <dgm:pt modelId="{18ECBF7F-CB30-44A1-BDC9-949DAE6B3C0E}" type="pres">
      <dgm:prSet presAssocID="{FACE3219-5E1D-4EE5-83AF-352C73E9C32F}" presName="horzThree" presStyleCnt="0"/>
      <dgm:spPr/>
      <dgm:t>
        <a:bodyPr/>
        <a:lstStyle/>
        <a:p>
          <a:endParaRPr lang="en-US"/>
        </a:p>
      </dgm:t>
    </dgm:pt>
    <dgm:pt modelId="{4D7879DE-6141-4241-9C30-C982FD0806AE}" type="pres">
      <dgm:prSet presAssocID="{1D01B719-7400-46DB-A043-5F88855992BF}" presName="sibSpaceTwo" presStyleCnt="0"/>
      <dgm:spPr/>
      <dgm:t>
        <a:bodyPr/>
        <a:lstStyle/>
        <a:p>
          <a:endParaRPr lang="en-US"/>
        </a:p>
      </dgm:t>
    </dgm:pt>
    <dgm:pt modelId="{FC1DF509-1A5B-493F-88E9-6ECA8F4856A7}" type="pres">
      <dgm:prSet presAssocID="{6EBBF4DA-8934-4974-AC56-58AC12CBF714}" presName="vertTwo" presStyleCnt="0"/>
      <dgm:spPr/>
      <dgm:t>
        <a:bodyPr/>
        <a:lstStyle/>
        <a:p>
          <a:endParaRPr lang="en-US"/>
        </a:p>
      </dgm:t>
    </dgm:pt>
    <dgm:pt modelId="{711AD75F-8303-4DB9-BFC9-F8F4A06D36D2}" type="pres">
      <dgm:prSet presAssocID="{6EBBF4DA-8934-4974-AC56-58AC12CBF714}" presName="txTwo" presStyleLbl="node2" presStyleIdx="1" presStyleCnt="4" custScaleY="308563">
        <dgm:presLayoutVars>
          <dgm:chPref val="3"/>
        </dgm:presLayoutVars>
      </dgm:prSet>
      <dgm:spPr/>
      <dgm:t>
        <a:bodyPr/>
        <a:lstStyle/>
        <a:p>
          <a:endParaRPr lang="en-US"/>
        </a:p>
      </dgm:t>
    </dgm:pt>
    <dgm:pt modelId="{1F975356-005E-4B0E-9248-7F4D8EEDEE97}" type="pres">
      <dgm:prSet presAssocID="{6EBBF4DA-8934-4974-AC56-58AC12CBF714}" presName="parTransTwo" presStyleCnt="0"/>
      <dgm:spPr/>
      <dgm:t>
        <a:bodyPr/>
        <a:lstStyle/>
        <a:p>
          <a:endParaRPr lang="en-US"/>
        </a:p>
      </dgm:t>
    </dgm:pt>
    <dgm:pt modelId="{07F2DC5D-3FBF-4741-863B-789736E971A2}" type="pres">
      <dgm:prSet presAssocID="{6EBBF4DA-8934-4974-AC56-58AC12CBF714}" presName="horzTwo" presStyleCnt="0"/>
      <dgm:spPr/>
      <dgm:t>
        <a:bodyPr/>
        <a:lstStyle/>
        <a:p>
          <a:endParaRPr lang="en-US"/>
        </a:p>
      </dgm:t>
    </dgm:pt>
    <dgm:pt modelId="{8332D580-320E-46A7-9B22-6DDF9E58363B}" type="pres">
      <dgm:prSet presAssocID="{172E298F-F66A-4122-A661-DF38AFC09D45}" presName="vertThree" presStyleCnt="0"/>
      <dgm:spPr/>
      <dgm:t>
        <a:bodyPr/>
        <a:lstStyle/>
        <a:p>
          <a:endParaRPr lang="en-US"/>
        </a:p>
      </dgm:t>
    </dgm:pt>
    <dgm:pt modelId="{2052343C-59C2-417B-AAEB-4D8945B6795D}" type="pres">
      <dgm:prSet presAssocID="{172E298F-F66A-4122-A661-DF38AFC09D45}" presName="txThree" presStyleLbl="node3" presStyleIdx="2" presStyleCnt="11" custScaleY="2000000">
        <dgm:presLayoutVars>
          <dgm:chPref val="3"/>
        </dgm:presLayoutVars>
      </dgm:prSet>
      <dgm:spPr/>
      <dgm:t>
        <a:bodyPr/>
        <a:lstStyle/>
        <a:p>
          <a:endParaRPr lang="en-US"/>
        </a:p>
      </dgm:t>
    </dgm:pt>
    <dgm:pt modelId="{002ABDBA-3AC0-415C-8C48-9E60809CA743}" type="pres">
      <dgm:prSet presAssocID="{172E298F-F66A-4122-A661-DF38AFC09D45}" presName="horzThree" presStyleCnt="0"/>
      <dgm:spPr/>
      <dgm:t>
        <a:bodyPr/>
        <a:lstStyle/>
        <a:p>
          <a:endParaRPr lang="en-US"/>
        </a:p>
      </dgm:t>
    </dgm:pt>
    <dgm:pt modelId="{2BDF82EC-BAB4-41ED-BF44-333D2F686C92}" type="pres">
      <dgm:prSet presAssocID="{28F1A15A-591A-407E-896D-7862E453F456}" presName="sibSpaceThree" presStyleCnt="0"/>
      <dgm:spPr/>
      <dgm:t>
        <a:bodyPr/>
        <a:lstStyle/>
        <a:p>
          <a:endParaRPr lang="en-US"/>
        </a:p>
      </dgm:t>
    </dgm:pt>
    <dgm:pt modelId="{197DB628-1021-472D-B098-1B771BB0D37A}" type="pres">
      <dgm:prSet presAssocID="{5DC28B18-8660-4DB0-BEE9-A49547DE328E}" presName="vertThree" presStyleCnt="0"/>
      <dgm:spPr/>
      <dgm:t>
        <a:bodyPr/>
        <a:lstStyle/>
        <a:p>
          <a:endParaRPr lang="en-US"/>
        </a:p>
      </dgm:t>
    </dgm:pt>
    <dgm:pt modelId="{54B5AC9C-3F6B-4C12-A24D-2A081428D113}" type="pres">
      <dgm:prSet presAssocID="{5DC28B18-8660-4DB0-BEE9-A49547DE328E}" presName="txThree" presStyleLbl="node3" presStyleIdx="3" presStyleCnt="11" custScaleY="2000000">
        <dgm:presLayoutVars>
          <dgm:chPref val="3"/>
        </dgm:presLayoutVars>
      </dgm:prSet>
      <dgm:spPr/>
      <dgm:t>
        <a:bodyPr/>
        <a:lstStyle/>
        <a:p>
          <a:endParaRPr lang="en-US"/>
        </a:p>
      </dgm:t>
    </dgm:pt>
    <dgm:pt modelId="{C930DE43-1750-4996-904B-07A0C2F6FA67}" type="pres">
      <dgm:prSet presAssocID="{5DC28B18-8660-4DB0-BEE9-A49547DE328E}" presName="horzThree" presStyleCnt="0"/>
      <dgm:spPr/>
      <dgm:t>
        <a:bodyPr/>
        <a:lstStyle/>
        <a:p>
          <a:endParaRPr lang="en-US"/>
        </a:p>
      </dgm:t>
    </dgm:pt>
    <dgm:pt modelId="{33C75EC9-A7E7-45A0-82D0-DCD0122F5F11}" type="pres">
      <dgm:prSet presAssocID="{BF056FB3-DE09-4677-A257-1578EED9E2B7}" presName="sibSpaceThree" presStyleCnt="0"/>
      <dgm:spPr/>
      <dgm:t>
        <a:bodyPr/>
        <a:lstStyle/>
        <a:p>
          <a:endParaRPr lang="en-US"/>
        </a:p>
      </dgm:t>
    </dgm:pt>
    <dgm:pt modelId="{77E6F2B7-FBAF-413F-8B9F-747E3C9A8F1F}" type="pres">
      <dgm:prSet presAssocID="{C1F4BF16-F5C1-416F-B10D-6C62CD213F3D}" presName="vertThree" presStyleCnt="0"/>
      <dgm:spPr/>
      <dgm:t>
        <a:bodyPr/>
        <a:lstStyle/>
        <a:p>
          <a:endParaRPr lang="en-US"/>
        </a:p>
      </dgm:t>
    </dgm:pt>
    <dgm:pt modelId="{61D6AEC7-E3DE-4490-BC7B-2417FAA3FBC8}" type="pres">
      <dgm:prSet presAssocID="{C1F4BF16-F5C1-416F-B10D-6C62CD213F3D}" presName="txThree" presStyleLbl="node3" presStyleIdx="4" presStyleCnt="11" custScaleY="2000000">
        <dgm:presLayoutVars>
          <dgm:chPref val="3"/>
        </dgm:presLayoutVars>
      </dgm:prSet>
      <dgm:spPr/>
      <dgm:t>
        <a:bodyPr/>
        <a:lstStyle/>
        <a:p>
          <a:endParaRPr lang="en-US"/>
        </a:p>
      </dgm:t>
    </dgm:pt>
    <dgm:pt modelId="{CFF09DEF-02C7-44D2-B275-49853C4A390A}" type="pres">
      <dgm:prSet presAssocID="{C1F4BF16-F5C1-416F-B10D-6C62CD213F3D}" presName="horzThree" presStyleCnt="0"/>
      <dgm:spPr/>
      <dgm:t>
        <a:bodyPr/>
        <a:lstStyle/>
        <a:p>
          <a:endParaRPr lang="en-US"/>
        </a:p>
      </dgm:t>
    </dgm:pt>
    <dgm:pt modelId="{7617002E-3D51-40DB-B7C4-933978370768}" type="pres">
      <dgm:prSet presAssocID="{C64A1C93-D32B-44A5-B370-9AF53AF4D483}" presName="sibSpaceTwo" presStyleCnt="0"/>
      <dgm:spPr/>
      <dgm:t>
        <a:bodyPr/>
        <a:lstStyle/>
        <a:p>
          <a:endParaRPr lang="en-US"/>
        </a:p>
      </dgm:t>
    </dgm:pt>
    <dgm:pt modelId="{E2771D53-711A-4A2C-9D2C-24D435FBB1DB}" type="pres">
      <dgm:prSet presAssocID="{306F084C-0F3F-4E8E-8B3D-73C01C56F745}" presName="vertTwo" presStyleCnt="0"/>
      <dgm:spPr/>
      <dgm:t>
        <a:bodyPr/>
        <a:lstStyle/>
        <a:p>
          <a:endParaRPr lang="en-US"/>
        </a:p>
      </dgm:t>
    </dgm:pt>
    <dgm:pt modelId="{D2998EEE-09F7-447A-97E6-D73208FF77A9}" type="pres">
      <dgm:prSet presAssocID="{306F084C-0F3F-4E8E-8B3D-73C01C56F745}" presName="txTwo" presStyleLbl="node2" presStyleIdx="2" presStyleCnt="4" custScaleY="308563">
        <dgm:presLayoutVars>
          <dgm:chPref val="3"/>
        </dgm:presLayoutVars>
      </dgm:prSet>
      <dgm:spPr/>
      <dgm:t>
        <a:bodyPr/>
        <a:lstStyle/>
        <a:p>
          <a:endParaRPr lang="en-US"/>
        </a:p>
      </dgm:t>
    </dgm:pt>
    <dgm:pt modelId="{E3A125FD-7DF2-4E44-8AA7-798DF4A81068}" type="pres">
      <dgm:prSet presAssocID="{306F084C-0F3F-4E8E-8B3D-73C01C56F745}" presName="parTransTwo" presStyleCnt="0"/>
      <dgm:spPr/>
      <dgm:t>
        <a:bodyPr/>
        <a:lstStyle/>
        <a:p>
          <a:endParaRPr lang="en-US"/>
        </a:p>
      </dgm:t>
    </dgm:pt>
    <dgm:pt modelId="{A9062354-14CC-415F-8ABC-433F817F760A}" type="pres">
      <dgm:prSet presAssocID="{306F084C-0F3F-4E8E-8B3D-73C01C56F745}" presName="horzTwo" presStyleCnt="0"/>
      <dgm:spPr/>
      <dgm:t>
        <a:bodyPr/>
        <a:lstStyle/>
        <a:p>
          <a:endParaRPr lang="en-US"/>
        </a:p>
      </dgm:t>
    </dgm:pt>
    <dgm:pt modelId="{65FDCF3E-8F7F-4AAA-9D89-CB02EF69224E}" type="pres">
      <dgm:prSet presAssocID="{8547C48A-02FB-45C0-9974-0F44CE71784E}" presName="vertThree" presStyleCnt="0"/>
      <dgm:spPr/>
      <dgm:t>
        <a:bodyPr/>
        <a:lstStyle/>
        <a:p>
          <a:endParaRPr lang="en-US"/>
        </a:p>
      </dgm:t>
    </dgm:pt>
    <dgm:pt modelId="{6926B309-F118-4E08-BC3F-F330B0DC8ED5}" type="pres">
      <dgm:prSet presAssocID="{8547C48A-02FB-45C0-9974-0F44CE71784E}" presName="txThree" presStyleLbl="node3" presStyleIdx="5" presStyleCnt="11" custScaleY="2000000">
        <dgm:presLayoutVars>
          <dgm:chPref val="3"/>
        </dgm:presLayoutVars>
      </dgm:prSet>
      <dgm:spPr/>
      <dgm:t>
        <a:bodyPr/>
        <a:lstStyle/>
        <a:p>
          <a:endParaRPr lang="en-US"/>
        </a:p>
      </dgm:t>
    </dgm:pt>
    <dgm:pt modelId="{D073E6A3-1502-4D8E-9795-5D931EE97CCE}" type="pres">
      <dgm:prSet presAssocID="{8547C48A-02FB-45C0-9974-0F44CE71784E}" presName="horzThree" presStyleCnt="0"/>
      <dgm:spPr/>
      <dgm:t>
        <a:bodyPr/>
        <a:lstStyle/>
        <a:p>
          <a:endParaRPr lang="en-US"/>
        </a:p>
      </dgm:t>
    </dgm:pt>
    <dgm:pt modelId="{5DB6BD2C-140B-4E77-BC6D-F3FB8011B370}" type="pres">
      <dgm:prSet presAssocID="{BDA486CA-570F-47A3-8311-027DE4F61A32}" presName="sibSpaceThree" presStyleCnt="0"/>
      <dgm:spPr/>
      <dgm:t>
        <a:bodyPr/>
        <a:lstStyle/>
        <a:p>
          <a:endParaRPr lang="en-US"/>
        </a:p>
      </dgm:t>
    </dgm:pt>
    <dgm:pt modelId="{C737F7DC-7F3F-4D17-8B52-915536AC0D76}" type="pres">
      <dgm:prSet presAssocID="{8569B528-BBA0-4B0B-A59F-1007F414F2EB}" presName="vertThree" presStyleCnt="0"/>
      <dgm:spPr/>
      <dgm:t>
        <a:bodyPr/>
        <a:lstStyle/>
        <a:p>
          <a:endParaRPr lang="en-US"/>
        </a:p>
      </dgm:t>
    </dgm:pt>
    <dgm:pt modelId="{4B3E4DB9-3F00-4FF6-A843-5C880E43CA5E}" type="pres">
      <dgm:prSet presAssocID="{8569B528-BBA0-4B0B-A59F-1007F414F2EB}" presName="txThree" presStyleLbl="node3" presStyleIdx="6" presStyleCnt="11" custScaleY="2000000">
        <dgm:presLayoutVars>
          <dgm:chPref val="3"/>
        </dgm:presLayoutVars>
      </dgm:prSet>
      <dgm:spPr/>
      <dgm:t>
        <a:bodyPr/>
        <a:lstStyle/>
        <a:p>
          <a:endParaRPr lang="en-US"/>
        </a:p>
      </dgm:t>
    </dgm:pt>
    <dgm:pt modelId="{32F7F7D6-24BF-4C5C-A9DE-E43D391A3CD3}" type="pres">
      <dgm:prSet presAssocID="{8569B528-BBA0-4B0B-A59F-1007F414F2EB}" presName="horzThree" presStyleCnt="0"/>
      <dgm:spPr/>
      <dgm:t>
        <a:bodyPr/>
        <a:lstStyle/>
        <a:p>
          <a:endParaRPr lang="en-US"/>
        </a:p>
      </dgm:t>
    </dgm:pt>
    <dgm:pt modelId="{65A7A30D-1E47-4185-9BD3-EB81FF140954}" type="pres">
      <dgm:prSet presAssocID="{8A3B2153-6330-4A60-B908-8774FFF2277F}" presName="sibSpaceThree" presStyleCnt="0"/>
      <dgm:spPr/>
      <dgm:t>
        <a:bodyPr/>
        <a:lstStyle/>
        <a:p>
          <a:endParaRPr lang="en-US"/>
        </a:p>
      </dgm:t>
    </dgm:pt>
    <dgm:pt modelId="{F8DF0C5E-AA78-4FC6-9A24-A806A4BDE903}" type="pres">
      <dgm:prSet presAssocID="{D526E99F-C159-455F-A276-36A35ED3BAC1}" presName="vertThree" presStyleCnt="0"/>
      <dgm:spPr/>
      <dgm:t>
        <a:bodyPr/>
        <a:lstStyle/>
        <a:p>
          <a:endParaRPr lang="en-US"/>
        </a:p>
      </dgm:t>
    </dgm:pt>
    <dgm:pt modelId="{829724AF-60D6-458C-BE73-0379044DD393}" type="pres">
      <dgm:prSet presAssocID="{D526E99F-C159-455F-A276-36A35ED3BAC1}" presName="txThree" presStyleLbl="node3" presStyleIdx="7" presStyleCnt="11" custScaleY="2000000">
        <dgm:presLayoutVars>
          <dgm:chPref val="3"/>
        </dgm:presLayoutVars>
      </dgm:prSet>
      <dgm:spPr/>
      <dgm:t>
        <a:bodyPr/>
        <a:lstStyle/>
        <a:p>
          <a:endParaRPr lang="en-US"/>
        </a:p>
      </dgm:t>
    </dgm:pt>
    <dgm:pt modelId="{FFF3FA43-1D2B-4E4A-9FF6-5371C93828AC}" type="pres">
      <dgm:prSet presAssocID="{D526E99F-C159-455F-A276-36A35ED3BAC1}" presName="horzThree" presStyleCnt="0"/>
      <dgm:spPr/>
      <dgm:t>
        <a:bodyPr/>
        <a:lstStyle/>
        <a:p>
          <a:endParaRPr lang="en-US"/>
        </a:p>
      </dgm:t>
    </dgm:pt>
    <dgm:pt modelId="{CA0EA199-9FBE-4194-851B-E372F281FE82}" type="pres">
      <dgm:prSet presAssocID="{5D38E77B-2F6C-45C1-B6D0-D70D8F565973}" presName="sibSpaceTwo" presStyleCnt="0"/>
      <dgm:spPr/>
      <dgm:t>
        <a:bodyPr/>
        <a:lstStyle/>
        <a:p>
          <a:endParaRPr lang="en-US"/>
        </a:p>
      </dgm:t>
    </dgm:pt>
    <dgm:pt modelId="{98D93CB5-0F5E-4841-97CB-70F733784526}" type="pres">
      <dgm:prSet presAssocID="{5E6E4313-EEB3-4F53-8DD6-EA3E91F46DF7}" presName="vertTwo" presStyleCnt="0"/>
      <dgm:spPr/>
      <dgm:t>
        <a:bodyPr/>
        <a:lstStyle/>
        <a:p>
          <a:endParaRPr lang="en-US"/>
        </a:p>
      </dgm:t>
    </dgm:pt>
    <dgm:pt modelId="{C9BE3C08-FE2B-4DBF-88D1-EFFD99DAA8B0}" type="pres">
      <dgm:prSet presAssocID="{5E6E4313-EEB3-4F53-8DD6-EA3E91F46DF7}" presName="txTwo" presStyleLbl="node2" presStyleIdx="3" presStyleCnt="4" custScaleY="308563">
        <dgm:presLayoutVars>
          <dgm:chPref val="3"/>
        </dgm:presLayoutVars>
      </dgm:prSet>
      <dgm:spPr/>
      <dgm:t>
        <a:bodyPr/>
        <a:lstStyle/>
        <a:p>
          <a:endParaRPr lang="en-US"/>
        </a:p>
      </dgm:t>
    </dgm:pt>
    <dgm:pt modelId="{4CE935F9-C2E3-4AF4-821C-287A6962CEEB}" type="pres">
      <dgm:prSet presAssocID="{5E6E4313-EEB3-4F53-8DD6-EA3E91F46DF7}" presName="parTransTwo" presStyleCnt="0"/>
      <dgm:spPr/>
      <dgm:t>
        <a:bodyPr/>
        <a:lstStyle/>
        <a:p>
          <a:endParaRPr lang="en-US"/>
        </a:p>
      </dgm:t>
    </dgm:pt>
    <dgm:pt modelId="{D05C4062-FBED-4B12-AC80-EC500E53A600}" type="pres">
      <dgm:prSet presAssocID="{5E6E4313-EEB3-4F53-8DD6-EA3E91F46DF7}" presName="horzTwo" presStyleCnt="0"/>
      <dgm:spPr/>
      <dgm:t>
        <a:bodyPr/>
        <a:lstStyle/>
        <a:p>
          <a:endParaRPr lang="en-US"/>
        </a:p>
      </dgm:t>
    </dgm:pt>
    <dgm:pt modelId="{7CCDE9E4-E4E4-456A-9F50-D0A5A7D49683}" type="pres">
      <dgm:prSet presAssocID="{F4746608-A1D4-496D-B47D-FFEBEE01E1A7}" presName="vertThree" presStyleCnt="0"/>
      <dgm:spPr/>
      <dgm:t>
        <a:bodyPr/>
        <a:lstStyle/>
        <a:p>
          <a:endParaRPr lang="en-US"/>
        </a:p>
      </dgm:t>
    </dgm:pt>
    <dgm:pt modelId="{5BEEBFAF-753C-4563-9572-B1402FC27798}" type="pres">
      <dgm:prSet presAssocID="{F4746608-A1D4-496D-B47D-FFEBEE01E1A7}" presName="txThree" presStyleLbl="node3" presStyleIdx="8" presStyleCnt="11" custScaleY="2000000">
        <dgm:presLayoutVars>
          <dgm:chPref val="3"/>
        </dgm:presLayoutVars>
      </dgm:prSet>
      <dgm:spPr/>
      <dgm:t>
        <a:bodyPr/>
        <a:lstStyle/>
        <a:p>
          <a:endParaRPr lang="en-US"/>
        </a:p>
      </dgm:t>
    </dgm:pt>
    <dgm:pt modelId="{3B6D2380-0C80-4F00-819B-B6D64DEBB02D}" type="pres">
      <dgm:prSet presAssocID="{F4746608-A1D4-496D-B47D-FFEBEE01E1A7}" presName="horzThree" presStyleCnt="0"/>
      <dgm:spPr/>
      <dgm:t>
        <a:bodyPr/>
        <a:lstStyle/>
        <a:p>
          <a:endParaRPr lang="en-US"/>
        </a:p>
      </dgm:t>
    </dgm:pt>
    <dgm:pt modelId="{53BD6766-253F-44CF-805D-101A727C0F36}" type="pres">
      <dgm:prSet presAssocID="{7EF89189-D8A7-43BE-915A-751B311FBCCD}" presName="sibSpaceThree" presStyleCnt="0"/>
      <dgm:spPr/>
      <dgm:t>
        <a:bodyPr/>
        <a:lstStyle/>
        <a:p>
          <a:endParaRPr lang="en-US"/>
        </a:p>
      </dgm:t>
    </dgm:pt>
    <dgm:pt modelId="{9AE0BAAC-5DAA-4795-9591-67A7AE14D442}" type="pres">
      <dgm:prSet presAssocID="{FEAEA85A-9756-4FE0-B996-D903F5719BC9}" presName="vertThree" presStyleCnt="0"/>
      <dgm:spPr/>
      <dgm:t>
        <a:bodyPr/>
        <a:lstStyle/>
        <a:p>
          <a:endParaRPr lang="en-US"/>
        </a:p>
      </dgm:t>
    </dgm:pt>
    <dgm:pt modelId="{4E7A88DC-D753-4CA0-A790-7C1BEF41C461}" type="pres">
      <dgm:prSet presAssocID="{FEAEA85A-9756-4FE0-B996-D903F5719BC9}" presName="txThree" presStyleLbl="node3" presStyleIdx="9" presStyleCnt="11" custScaleY="2000000">
        <dgm:presLayoutVars>
          <dgm:chPref val="3"/>
        </dgm:presLayoutVars>
      </dgm:prSet>
      <dgm:spPr/>
      <dgm:t>
        <a:bodyPr/>
        <a:lstStyle/>
        <a:p>
          <a:endParaRPr lang="en-US"/>
        </a:p>
      </dgm:t>
    </dgm:pt>
    <dgm:pt modelId="{B23F1D91-3989-4CF8-BB8C-384A4A688523}" type="pres">
      <dgm:prSet presAssocID="{FEAEA85A-9756-4FE0-B996-D903F5719BC9}" presName="horzThree" presStyleCnt="0"/>
      <dgm:spPr/>
      <dgm:t>
        <a:bodyPr/>
        <a:lstStyle/>
        <a:p>
          <a:endParaRPr lang="en-US"/>
        </a:p>
      </dgm:t>
    </dgm:pt>
    <dgm:pt modelId="{1DA8E6CF-6036-4DA3-A1F4-4D80297C3A84}" type="pres">
      <dgm:prSet presAssocID="{6535EA58-7E8A-432D-A8F8-92814BAF06DB}" presName="sibSpaceThree" presStyleCnt="0"/>
      <dgm:spPr/>
      <dgm:t>
        <a:bodyPr/>
        <a:lstStyle/>
        <a:p>
          <a:endParaRPr lang="en-US"/>
        </a:p>
      </dgm:t>
    </dgm:pt>
    <dgm:pt modelId="{B44CB257-8692-4E38-BE53-11829920D01A}" type="pres">
      <dgm:prSet presAssocID="{4C071FD6-E7CD-4C9F-A40A-EA0789D9FCCF}" presName="vertThree" presStyleCnt="0"/>
      <dgm:spPr/>
      <dgm:t>
        <a:bodyPr/>
        <a:lstStyle/>
        <a:p>
          <a:endParaRPr lang="en-US"/>
        </a:p>
      </dgm:t>
    </dgm:pt>
    <dgm:pt modelId="{E45DA8C4-2F03-4E6B-8333-393BA8A08F79}" type="pres">
      <dgm:prSet presAssocID="{4C071FD6-E7CD-4C9F-A40A-EA0789D9FCCF}" presName="txThree" presStyleLbl="node3" presStyleIdx="10" presStyleCnt="11" custScaleY="2000000">
        <dgm:presLayoutVars>
          <dgm:chPref val="3"/>
        </dgm:presLayoutVars>
      </dgm:prSet>
      <dgm:spPr/>
      <dgm:t>
        <a:bodyPr/>
        <a:lstStyle/>
        <a:p>
          <a:endParaRPr lang="en-US"/>
        </a:p>
      </dgm:t>
    </dgm:pt>
    <dgm:pt modelId="{664604E7-82A1-4B02-B5BB-9090149DFECE}" type="pres">
      <dgm:prSet presAssocID="{4C071FD6-E7CD-4C9F-A40A-EA0789D9FCCF}" presName="horzThree" presStyleCnt="0"/>
      <dgm:spPr/>
      <dgm:t>
        <a:bodyPr/>
        <a:lstStyle/>
        <a:p>
          <a:endParaRPr lang="en-US"/>
        </a:p>
      </dgm:t>
    </dgm:pt>
  </dgm:ptLst>
  <dgm:cxnLst>
    <dgm:cxn modelId="{89D0E4B2-9F48-4AF0-B580-EBF59FEB593E}" type="presOf" srcId="{5E6E4313-EEB3-4F53-8DD6-EA3E91F46DF7}" destId="{C9BE3C08-FE2B-4DBF-88D1-EFFD99DAA8B0}" srcOrd="0" destOrd="0" presId="urn:microsoft.com/office/officeart/2005/8/layout/hierarchy4"/>
    <dgm:cxn modelId="{7227FAAD-754C-4994-8CA4-8CC5D71978B1}" type="presOf" srcId="{8547C48A-02FB-45C0-9974-0F44CE71784E}" destId="{6926B309-F118-4E08-BC3F-F330B0DC8ED5}" srcOrd="0" destOrd="0" presId="urn:microsoft.com/office/officeart/2005/8/layout/hierarchy4"/>
    <dgm:cxn modelId="{7FBC5D29-3110-4AFF-AF21-22B675D6E520}" srcId="{B250F3D8-3566-4C19-8183-FD902903E0E0}" destId="{306F084C-0F3F-4E8E-8B3D-73C01C56F745}" srcOrd="2" destOrd="0" parTransId="{7C7B7A87-57E3-4298-95D3-68E9339F91CD}" sibTransId="{5D38E77B-2F6C-45C1-B6D0-D70D8F565973}"/>
    <dgm:cxn modelId="{A09796C2-8815-40D2-95FD-9B6C3BCA8DF6}" srcId="{6EBBF4DA-8934-4974-AC56-58AC12CBF714}" destId="{C1F4BF16-F5C1-416F-B10D-6C62CD213F3D}" srcOrd="2" destOrd="0" parTransId="{13944216-6991-4407-9D8B-D8C3F0AD528D}" sibTransId="{6123BD1D-E3E3-47E7-A8B5-F215C4C5D70A}"/>
    <dgm:cxn modelId="{C85E147B-90B3-4CF8-B139-501FF6639CF8}" srcId="{B250F3D8-3566-4C19-8183-FD902903E0E0}" destId="{5E6E4313-EEB3-4F53-8DD6-EA3E91F46DF7}" srcOrd="3" destOrd="0" parTransId="{D7ABBFBD-6EEF-465B-895D-79B38727C372}" sibTransId="{A5929344-9D7D-48E0-A8BD-7507E2FB7684}"/>
    <dgm:cxn modelId="{455881CE-6A1D-4094-9A46-A9DCA97A47D5}" type="presOf" srcId="{D526E99F-C159-455F-A276-36A35ED3BAC1}" destId="{829724AF-60D6-458C-BE73-0379044DD393}" srcOrd="0" destOrd="0" presId="urn:microsoft.com/office/officeart/2005/8/layout/hierarchy4"/>
    <dgm:cxn modelId="{93FF9BF3-0AED-498C-B18B-0B73624E830E}" srcId="{B250F3D8-3566-4C19-8183-FD902903E0E0}" destId="{0D0921E6-0246-4C05-AC50-9BF86F73652D}" srcOrd="0" destOrd="0" parTransId="{E8EF597B-0F9D-4942-AB91-A98D53EDB081}" sibTransId="{1D01B719-7400-46DB-A043-5F88855992BF}"/>
    <dgm:cxn modelId="{585A4695-4232-4302-92D9-A3096CF57AEE}" type="presOf" srcId="{C1F4BF16-F5C1-416F-B10D-6C62CD213F3D}" destId="{61D6AEC7-E3DE-4490-BC7B-2417FAA3FBC8}" srcOrd="0" destOrd="0" presId="urn:microsoft.com/office/officeart/2005/8/layout/hierarchy4"/>
    <dgm:cxn modelId="{E01126A5-05C5-41C9-91F4-CF6C7A754912}" type="presOf" srcId="{0D0921E6-0246-4C05-AC50-9BF86F73652D}" destId="{AF680F74-B2CE-4E13-8E19-137A4786D48F}" srcOrd="0" destOrd="0" presId="urn:microsoft.com/office/officeart/2005/8/layout/hierarchy4"/>
    <dgm:cxn modelId="{131173FF-84EE-4B4B-9D1B-7011F608CEFF}" srcId="{5E6E4313-EEB3-4F53-8DD6-EA3E91F46DF7}" destId="{FEAEA85A-9756-4FE0-B996-D903F5719BC9}" srcOrd="1" destOrd="0" parTransId="{FD5774A8-7B64-4FA1-BCF0-58385082813B}" sibTransId="{6535EA58-7E8A-432D-A8F8-92814BAF06DB}"/>
    <dgm:cxn modelId="{A922FBC7-4689-41A8-B216-288151D417F0}" type="presOf" srcId="{4C071FD6-E7CD-4C9F-A40A-EA0789D9FCCF}" destId="{E45DA8C4-2F03-4E6B-8333-393BA8A08F79}" srcOrd="0" destOrd="0" presId="urn:microsoft.com/office/officeart/2005/8/layout/hierarchy4"/>
    <dgm:cxn modelId="{D667B681-7705-4228-B0F4-F3DDB8CE1A86}" srcId="{5E6E4313-EEB3-4F53-8DD6-EA3E91F46DF7}" destId="{4C071FD6-E7CD-4C9F-A40A-EA0789D9FCCF}" srcOrd="2" destOrd="0" parTransId="{501DEC8A-DE3B-48A3-BD46-1F0778E13936}" sibTransId="{5151ED8A-D24D-478A-889A-1FE33703BA46}"/>
    <dgm:cxn modelId="{49332B44-C91C-40FA-B793-0F0ADFF201A9}" srcId="{B250F3D8-3566-4C19-8183-FD902903E0E0}" destId="{6EBBF4DA-8934-4974-AC56-58AC12CBF714}" srcOrd="1" destOrd="0" parTransId="{E9B2640C-64A1-49EF-AA5C-D7A94DAE6E36}" sibTransId="{C64A1C93-D32B-44A5-B370-9AF53AF4D483}"/>
    <dgm:cxn modelId="{4C3AE745-5066-47AF-A864-D2B8E3550352}" type="presOf" srcId="{FACE3219-5E1D-4EE5-83AF-352C73E9C32F}" destId="{6350F82B-106E-4C43-B2DA-176E0F0B8387}" srcOrd="0" destOrd="0" presId="urn:microsoft.com/office/officeart/2005/8/layout/hierarchy4"/>
    <dgm:cxn modelId="{1FB5F8F3-8B63-455F-BB91-8C19C0D5BC8A}" srcId="{6EBBF4DA-8934-4974-AC56-58AC12CBF714}" destId="{5DC28B18-8660-4DB0-BEE9-A49547DE328E}" srcOrd="1" destOrd="0" parTransId="{AF7CEACA-602E-4F8F-AB36-F412EB72EF57}" sibTransId="{BF056FB3-DE09-4677-A257-1578EED9E2B7}"/>
    <dgm:cxn modelId="{F584B2CF-E5CC-41BC-907C-1B749DAC03C7}" type="presOf" srcId="{FEAEA85A-9756-4FE0-B996-D903F5719BC9}" destId="{4E7A88DC-D753-4CA0-A790-7C1BEF41C461}" srcOrd="0" destOrd="0" presId="urn:microsoft.com/office/officeart/2005/8/layout/hierarchy4"/>
    <dgm:cxn modelId="{CFDA767B-82A8-4759-9120-97D4F8D46F68}" srcId="{306F084C-0F3F-4E8E-8B3D-73C01C56F745}" destId="{8547C48A-02FB-45C0-9974-0F44CE71784E}" srcOrd="0" destOrd="0" parTransId="{3865E6D3-E977-499B-9F10-C06FF074CFC1}" sibTransId="{BDA486CA-570F-47A3-8311-027DE4F61A32}"/>
    <dgm:cxn modelId="{9098E5B0-2D4D-4341-A5FA-B09EC9D5FC69}" type="presOf" srcId="{B250F3D8-3566-4C19-8183-FD902903E0E0}" destId="{2A9D0532-8944-4E7B-801C-207AECEED1E4}" srcOrd="0" destOrd="0" presId="urn:microsoft.com/office/officeart/2005/8/layout/hierarchy4"/>
    <dgm:cxn modelId="{9507A561-300F-491C-BC29-45453694358C}" type="presOf" srcId="{BF8F6820-5762-4766-9198-F9DDA492D2FA}" destId="{55B94FBE-1516-4C99-86F0-55F26F53BCC7}" srcOrd="0" destOrd="0" presId="urn:microsoft.com/office/officeart/2005/8/layout/hierarchy4"/>
    <dgm:cxn modelId="{88194659-B690-47E3-B134-9810D4653EAB}" type="presOf" srcId="{6EBBF4DA-8934-4974-AC56-58AC12CBF714}" destId="{711AD75F-8303-4DB9-BFC9-F8F4A06D36D2}" srcOrd="0" destOrd="0" presId="urn:microsoft.com/office/officeart/2005/8/layout/hierarchy4"/>
    <dgm:cxn modelId="{9D295EE4-1CA8-4646-A400-D8E1B6044AC3}" srcId="{6EBBF4DA-8934-4974-AC56-58AC12CBF714}" destId="{172E298F-F66A-4122-A661-DF38AFC09D45}" srcOrd="0" destOrd="0" parTransId="{34465BB4-9E3A-4791-AFCD-3CCEDC617549}" sibTransId="{28F1A15A-591A-407E-896D-7862E453F456}"/>
    <dgm:cxn modelId="{1663D611-273A-4A91-94F2-68831B7BFA6F}" type="presOf" srcId="{8569B528-BBA0-4B0B-A59F-1007F414F2EB}" destId="{4B3E4DB9-3F00-4FF6-A843-5C880E43CA5E}" srcOrd="0" destOrd="0" presId="urn:microsoft.com/office/officeart/2005/8/layout/hierarchy4"/>
    <dgm:cxn modelId="{A4932CB6-9A64-4F92-A9C9-D63B5533E3E1}" type="presOf" srcId="{5DC28B18-8660-4DB0-BEE9-A49547DE328E}" destId="{54B5AC9C-3F6B-4C12-A24D-2A081428D113}" srcOrd="0" destOrd="0" presId="urn:microsoft.com/office/officeart/2005/8/layout/hierarchy4"/>
    <dgm:cxn modelId="{F52D961E-FEC0-4C1F-BC17-E331E8ACD618}" srcId="{5E6E4313-EEB3-4F53-8DD6-EA3E91F46DF7}" destId="{F4746608-A1D4-496D-B47D-FFEBEE01E1A7}" srcOrd="0" destOrd="0" parTransId="{140377A2-61B7-4A07-B6B2-8A6473F5A318}" sibTransId="{7EF89189-D8A7-43BE-915A-751B311FBCCD}"/>
    <dgm:cxn modelId="{F63270B2-96F4-423C-B620-6D449EE5F7F4}" type="presOf" srcId="{172E298F-F66A-4122-A661-DF38AFC09D45}" destId="{2052343C-59C2-417B-AAEB-4D8945B6795D}" srcOrd="0" destOrd="0" presId="urn:microsoft.com/office/officeart/2005/8/layout/hierarchy4"/>
    <dgm:cxn modelId="{D2AD70F8-4098-4F33-A906-3BF31B12D205}" type="presOf" srcId="{452A4DB5-31B8-4354-82C5-B093F07267F4}" destId="{E56EBFCF-5D26-4EAD-B9D5-DE1F687FC53B}" srcOrd="0" destOrd="0" presId="urn:microsoft.com/office/officeart/2005/8/layout/hierarchy4"/>
    <dgm:cxn modelId="{0649F651-2B30-4EDE-8D8F-968E548A9DB7}" srcId="{306F084C-0F3F-4E8E-8B3D-73C01C56F745}" destId="{D526E99F-C159-455F-A276-36A35ED3BAC1}" srcOrd="2" destOrd="0" parTransId="{BD5CC457-97DB-47CC-980F-D3BDFFAD0AB7}" sibTransId="{AAC94319-4F6E-4482-9184-FC357821E833}"/>
    <dgm:cxn modelId="{55A6DD7C-3556-4F0C-91E5-68C2D7B7BC01}" type="presOf" srcId="{306F084C-0F3F-4E8E-8B3D-73C01C56F745}" destId="{D2998EEE-09F7-447A-97E6-D73208FF77A9}" srcOrd="0" destOrd="0" presId="urn:microsoft.com/office/officeart/2005/8/layout/hierarchy4"/>
    <dgm:cxn modelId="{4A6C1B78-CE94-4992-B27A-011781D1352D}" srcId="{0D0921E6-0246-4C05-AC50-9BF86F73652D}" destId="{BF8F6820-5762-4766-9198-F9DDA492D2FA}" srcOrd="0" destOrd="0" parTransId="{817AE0DA-3543-420B-8EC1-6F297BBDDEFF}" sibTransId="{A40134FD-20A1-4101-B49C-600C9DC33525}"/>
    <dgm:cxn modelId="{8C447173-FD24-49D7-89AA-BFFC9562B6D4}" srcId="{452A4DB5-31B8-4354-82C5-B093F07267F4}" destId="{B250F3D8-3566-4C19-8183-FD902903E0E0}" srcOrd="0" destOrd="0" parTransId="{0B6991A1-4183-4A78-A76B-0139000FECB5}" sibTransId="{3F64B61D-725C-4F3D-8C4F-FCC3C2A20AD5}"/>
    <dgm:cxn modelId="{8D644680-B2F0-4435-8A11-E9971611DCDC}" srcId="{0D0921E6-0246-4C05-AC50-9BF86F73652D}" destId="{FACE3219-5E1D-4EE5-83AF-352C73E9C32F}" srcOrd="1" destOrd="0" parTransId="{F0A504A2-635D-4776-B4F6-64D6C32875AC}" sibTransId="{CA13FAA5-E008-440B-B905-2C51FE118B19}"/>
    <dgm:cxn modelId="{BB5F6C52-C52D-46EE-A214-F92B28372BD2}" srcId="{306F084C-0F3F-4E8E-8B3D-73C01C56F745}" destId="{8569B528-BBA0-4B0B-A59F-1007F414F2EB}" srcOrd="1" destOrd="0" parTransId="{A265B0F7-489F-42D7-86D6-535502803F3B}" sibTransId="{8A3B2153-6330-4A60-B908-8774FFF2277F}"/>
    <dgm:cxn modelId="{A18094DB-B7C5-49EF-85A4-B9613355BD52}" type="presOf" srcId="{F4746608-A1D4-496D-B47D-FFEBEE01E1A7}" destId="{5BEEBFAF-753C-4563-9572-B1402FC27798}" srcOrd="0" destOrd="0" presId="urn:microsoft.com/office/officeart/2005/8/layout/hierarchy4"/>
    <dgm:cxn modelId="{37A0BB1D-5EFF-4BD2-8CE6-FD488C083FF1}" type="presParOf" srcId="{E56EBFCF-5D26-4EAD-B9D5-DE1F687FC53B}" destId="{4677F102-96E6-4E23-830F-03A75A003F97}" srcOrd="0" destOrd="0" presId="urn:microsoft.com/office/officeart/2005/8/layout/hierarchy4"/>
    <dgm:cxn modelId="{9B136BEE-844F-4FFD-BB8A-E3556DFC6D1E}" type="presParOf" srcId="{4677F102-96E6-4E23-830F-03A75A003F97}" destId="{2A9D0532-8944-4E7B-801C-207AECEED1E4}" srcOrd="0" destOrd="0" presId="urn:microsoft.com/office/officeart/2005/8/layout/hierarchy4"/>
    <dgm:cxn modelId="{2F660CFE-57DD-4F24-8145-342C2D934903}" type="presParOf" srcId="{4677F102-96E6-4E23-830F-03A75A003F97}" destId="{AD168DD4-B0AF-49B7-8C0C-DA7F3F1EDD60}" srcOrd="1" destOrd="0" presId="urn:microsoft.com/office/officeart/2005/8/layout/hierarchy4"/>
    <dgm:cxn modelId="{ED8C1E42-0518-4CE8-82BA-4A7533128980}" type="presParOf" srcId="{4677F102-96E6-4E23-830F-03A75A003F97}" destId="{39171DFE-082E-415A-9AF0-B9F1E75CBE42}" srcOrd="2" destOrd="0" presId="urn:microsoft.com/office/officeart/2005/8/layout/hierarchy4"/>
    <dgm:cxn modelId="{FFF94605-6BB3-4F63-B6FF-5FF2DB51BE45}" type="presParOf" srcId="{39171DFE-082E-415A-9AF0-B9F1E75CBE42}" destId="{D655481A-ECB6-4E34-B96C-86B014215416}" srcOrd="0" destOrd="0" presId="urn:microsoft.com/office/officeart/2005/8/layout/hierarchy4"/>
    <dgm:cxn modelId="{D53A948C-4B86-4FB5-9CAF-7E47C7558549}" type="presParOf" srcId="{D655481A-ECB6-4E34-B96C-86B014215416}" destId="{AF680F74-B2CE-4E13-8E19-137A4786D48F}" srcOrd="0" destOrd="0" presId="urn:microsoft.com/office/officeart/2005/8/layout/hierarchy4"/>
    <dgm:cxn modelId="{9CB54438-934B-4906-A522-88519DB43E66}" type="presParOf" srcId="{D655481A-ECB6-4E34-B96C-86B014215416}" destId="{C504D83F-1F7E-4CC0-9E53-EC56DDF693EC}" srcOrd="1" destOrd="0" presId="urn:microsoft.com/office/officeart/2005/8/layout/hierarchy4"/>
    <dgm:cxn modelId="{F78AB7AB-558C-4698-801C-6B0070685E95}" type="presParOf" srcId="{D655481A-ECB6-4E34-B96C-86B014215416}" destId="{79168F0A-230E-4D6F-A569-0513329B1239}" srcOrd="2" destOrd="0" presId="urn:microsoft.com/office/officeart/2005/8/layout/hierarchy4"/>
    <dgm:cxn modelId="{9E2D24AB-317A-4CE2-8611-ECDBEFEB67E2}" type="presParOf" srcId="{79168F0A-230E-4D6F-A569-0513329B1239}" destId="{8FA56C18-D314-4C13-AE80-97A3C5002F0C}" srcOrd="0" destOrd="0" presId="urn:microsoft.com/office/officeart/2005/8/layout/hierarchy4"/>
    <dgm:cxn modelId="{4E117D30-8E78-418B-BD49-80DA13FFFE68}" type="presParOf" srcId="{8FA56C18-D314-4C13-AE80-97A3C5002F0C}" destId="{55B94FBE-1516-4C99-86F0-55F26F53BCC7}" srcOrd="0" destOrd="0" presId="urn:microsoft.com/office/officeart/2005/8/layout/hierarchy4"/>
    <dgm:cxn modelId="{2F8A0643-9805-42FF-A7AC-22E111103F4F}" type="presParOf" srcId="{8FA56C18-D314-4C13-AE80-97A3C5002F0C}" destId="{28AEC121-63C9-4D02-BC61-EF3D91AD3B5B}" srcOrd="1" destOrd="0" presId="urn:microsoft.com/office/officeart/2005/8/layout/hierarchy4"/>
    <dgm:cxn modelId="{A06FBE6B-ED30-40BD-BF98-0B4DF14A38D2}" type="presParOf" srcId="{79168F0A-230E-4D6F-A569-0513329B1239}" destId="{9751E7D5-88C8-445A-8B79-5531427BBD3D}" srcOrd="1" destOrd="0" presId="urn:microsoft.com/office/officeart/2005/8/layout/hierarchy4"/>
    <dgm:cxn modelId="{E50EDD9F-4428-4671-B8C2-B7511A317DA6}" type="presParOf" srcId="{79168F0A-230E-4D6F-A569-0513329B1239}" destId="{8C6FBC73-7CEB-4772-BB0E-97459AE63D86}" srcOrd="2" destOrd="0" presId="urn:microsoft.com/office/officeart/2005/8/layout/hierarchy4"/>
    <dgm:cxn modelId="{D61CC916-4949-4294-9D2B-3F2FB854FCE8}" type="presParOf" srcId="{8C6FBC73-7CEB-4772-BB0E-97459AE63D86}" destId="{6350F82B-106E-4C43-B2DA-176E0F0B8387}" srcOrd="0" destOrd="0" presId="urn:microsoft.com/office/officeart/2005/8/layout/hierarchy4"/>
    <dgm:cxn modelId="{4A78F811-33A9-4E6D-9199-48D73C9B2DFE}" type="presParOf" srcId="{8C6FBC73-7CEB-4772-BB0E-97459AE63D86}" destId="{18ECBF7F-CB30-44A1-BDC9-949DAE6B3C0E}" srcOrd="1" destOrd="0" presId="urn:microsoft.com/office/officeart/2005/8/layout/hierarchy4"/>
    <dgm:cxn modelId="{9D847750-BF8F-4916-A593-62A2D3084892}" type="presParOf" srcId="{39171DFE-082E-415A-9AF0-B9F1E75CBE42}" destId="{4D7879DE-6141-4241-9C30-C982FD0806AE}" srcOrd="1" destOrd="0" presId="urn:microsoft.com/office/officeart/2005/8/layout/hierarchy4"/>
    <dgm:cxn modelId="{0A6EA68E-CD26-4B41-BA75-3702D222BA01}" type="presParOf" srcId="{39171DFE-082E-415A-9AF0-B9F1E75CBE42}" destId="{FC1DF509-1A5B-493F-88E9-6ECA8F4856A7}" srcOrd="2" destOrd="0" presId="urn:microsoft.com/office/officeart/2005/8/layout/hierarchy4"/>
    <dgm:cxn modelId="{BF723E75-556F-4F76-98DF-D2805EA032B7}" type="presParOf" srcId="{FC1DF509-1A5B-493F-88E9-6ECA8F4856A7}" destId="{711AD75F-8303-4DB9-BFC9-F8F4A06D36D2}" srcOrd="0" destOrd="0" presId="urn:microsoft.com/office/officeart/2005/8/layout/hierarchy4"/>
    <dgm:cxn modelId="{B9BAB024-539F-4F78-90BF-A56EFCDB6DD4}" type="presParOf" srcId="{FC1DF509-1A5B-493F-88E9-6ECA8F4856A7}" destId="{1F975356-005E-4B0E-9248-7F4D8EEDEE97}" srcOrd="1" destOrd="0" presId="urn:microsoft.com/office/officeart/2005/8/layout/hierarchy4"/>
    <dgm:cxn modelId="{2F5B8EDF-512E-4C52-A815-BF1BCC7847A2}" type="presParOf" srcId="{FC1DF509-1A5B-493F-88E9-6ECA8F4856A7}" destId="{07F2DC5D-3FBF-4741-863B-789736E971A2}" srcOrd="2" destOrd="0" presId="urn:microsoft.com/office/officeart/2005/8/layout/hierarchy4"/>
    <dgm:cxn modelId="{0DEA52CF-F36F-4CC7-90F6-29B285CC775F}" type="presParOf" srcId="{07F2DC5D-3FBF-4741-863B-789736E971A2}" destId="{8332D580-320E-46A7-9B22-6DDF9E58363B}" srcOrd="0" destOrd="0" presId="urn:microsoft.com/office/officeart/2005/8/layout/hierarchy4"/>
    <dgm:cxn modelId="{6A753177-B069-49EE-8CBA-001B572DCAA3}" type="presParOf" srcId="{8332D580-320E-46A7-9B22-6DDF9E58363B}" destId="{2052343C-59C2-417B-AAEB-4D8945B6795D}" srcOrd="0" destOrd="0" presId="urn:microsoft.com/office/officeart/2005/8/layout/hierarchy4"/>
    <dgm:cxn modelId="{FC90E30B-E267-4503-B378-2E14B1B9837D}" type="presParOf" srcId="{8332D580-320E-46A7-9B22-6DDF9E58363B}" destId="{002ABDBA-3AC0-415C-8C48-9E60809CA743}" srcOrd="1" destOrd="0" presId="urn:microsoft.com/office/officeart/2005/8/layout/hierarchy4"/>
    <dgm:cxn modelId="{331F5696-5A5B-4310-A436-0475D6A96604}" type="presParOf" srcId="{07F2DC5D-3FBF-4741-863B-789736E971A2}" destId="{2BDF82EC-BAB4-41ED-BF44-333D2F686C92}" srcOrd="1" destOrd="0" presId="urn:microsoft.com/office/officeart/2005/8/layout/hierarchy4"/>
    <dgm:cxn modelId="{CF883E8A-9091-4C0D-BEE3-CDD0702EF9E7}" type="presParOf" srcId="{07F2DC5D-3FBF-4741-863B-789736E971A2}" destId="{197DB628-1021-472D-B098-1B771BB0D37A}" srcOrd="2" destOrd="0" presId="urn:microsoft.com/office/officeart/2005/8/layout/hierarchy4"/>
    <dgm:cxn modelId="{3F97C4FF-BFA0-48D6-A9BC-A6427C3B377F}" type="presParOf" srcId="{197DB628-1021-472D-B098-1B771BB0D37A}" destId="{54B5AC9C-3F6B-4C12-A24D-2A081428D113}" srcOrd="0" destOrd="0" presId="urn:microsoft.com/office/officeart/2005/8/layout/hierarchy4"/>
    <dgm:cxn modelId="{142DD374-4E3D-453F-9001-1DE194C1778D}" type="presParOf" srcId="{197DB628-1021-472D-B098-1B771BB0D37A}" destId="{C930DE43-1750-4996-904B-07A0C2F6FA67}" srcOrd="1" destOrd="0" presId="urn:microsoft.com/office/officeart/2005/8/layout/hierarchy4"/>
    <dgm:cxn modelId="{748135BD-1026-445F-9720-3967BC4593EF}" type="presParOf" srcId="{07F2DC5D-3FBF-4741-863B-789736E971A2}" destId="{33C75EC9-A7E7-45A0-82D0-DCD0122F5F11}" srcOrd="3" destOrd="0" presId="urn:microsoft.com/office/officeart/2005/8/layout/hierarchy4"/>
    <dgm:cxn modelId="{CD6DAC45-E1B2-419A-96D0-A32EB17C784A}" type="presParOf" srcId="{07F2DC5D-3FBF-4741-863B-789736E971A2}" destId="{77E6F2B7-FBAF-413F-8B9F-747E3C9A8F1F}" srcOrd="4" destOrd="0" presId="urn:microsoft.com/office/officeart/2005/8/layout/hierarchy4"/>
    <dgm:cxn modelId="{1712108B-298F-4855-8F0E-83FEBA1F4B7E}" type="presParOf" srcId="{77E6F2B7-FBAF-413F-8B9F-747E3C9A8F1F}" destId="{61D6AEC7-E3DE-4490-BC7B-2417FAA3FBC8}" srcOrd="0" destOrd="0" presId="urn:microsoft.com/office/officeart/2005/8/layout/hierarchy4"/>
    <dgm:cxn modelId="{C081364E-2BCE-4822-B643-F88A4B859BB6}" type="presParOf" srcId="{77E6F2B7-FBAF-413F-8B9F-747E3C9A8F1F}" destId="{CFF09DEF-02C7-44D2-B275-49853C4A390A}" srcOrd="1" destOrd="0" presId="urn:microsoft.com/office/officeart/2005/8/layout/hierarchy4"/>
    <dgm:cxn modelId="{1CB4E060-C491-42C0-9539-3AC1C351A279}" type="presParOf" srcId="{39171DFE-082E-415A-9AF0-B9F1E75CBE42}" destId="{7617002E-3D51-40DB-B7C4-933978370768}" srcOrd="3" destOrd="0" presId="urn:microsoft.com/office/officeart/2005/8/layout/hierarchy4"/>
    <dgm:cxn modelId="{2B29D425-555E-4B2F-BF65-7181579D4D8A}" type="presParOf" srcId="{39171DFE-082E-415A-9AF0-B9F1E75CBE42}" destId="{E2771D53-711A-4A2C-9D2C-24D435FBB1DB}" srcOrd="4" destOrd="0" presId="urn:microsoft.com/office/officeart/2005/8/layout/hierarchy4"/>
    <dgm:cxn modelId="{E02A56C0-A35B-4D93-B7D2-B69E8A88A7DF}" type="presParOf" srcId="{E2771D53-711A-4A2C-9D2C-24D435FBB1DB}" destId="{D2998EEE-09F7-447A-97E6-D73208FF77A9}" srcOrd="0" destOrd="0" presId="urn:microsoft.com/office/officeart/2005/8/layout/hierarchy4"/>
    <dgm:cxn modelId="{BCA0AD06-2A95-44B5-A7FA-853B63A67646}" type="presParOf" srcId="{E2771D53-711A-4A2C-9D2C-24D435FBB1DB}" destId="{E3A125FD-7DF2-4E44-8AA7-798DF4A81068}" srcOrd="1" destOrd="0" presId="urn:microsoft.com/office/officeart/2005/8/layout/hierarchy4"/>
    <dgm:cxn modelId="{FCA0D630-6154-4777-9430-038070BC12BF}" type="presParOf" srcId="{E2771D53-711A-4A2C-9D2C-24D435FBB1DB}" destId="{A9062354-14CC-415F-8ABC-433F817F760A}" srcOrd="2" destOrd="0" presId="urn:microsoft.com/office/officeart/2005/8/layout/hierarchy4"/>
    <dgm:cxn modelId="{CD7D355F-B4CF-429A-86E8-07910244B9E7}" type="presParOf" srcId="{A9062354-14CC-415F-8ABC-433F817F760A}" destId="{65FDCF3E-8F7F-4AAA-9D89-CB02EF69224E}" srcOrd="0" destOrd="0" presId="urn:microsoft.com/office/officeart/2005/8/layout/hierarchy4"/>
    <dgm:cxn modelId="{D009DEC5-CFF7-4828-A6FE-899AC76E49E4}" type="presParOf" srcId="{65FDCF3E-8F7F-4AAA-9D89-CB02EF69224E}" destId="{6926B309-F118-4E08-BC3F-F330B0DC8ED5}" srcOrd="0" destOrd="0" presId="urn:microsoft.com/office/officeart/2005/8/layout/hierarchy4"/>
    <dgm:cxn modelId="{12B9A969-4C47-4D53-93B5-CF665722D64A}" type="presParOf" srcId="{65FDCF3E-8F7F-4AAA-9D89-CB02EF69224E}" destId="{D073E6A3-1502-4D8E-9795-5D931EE97CCE}" srcOrd="1" destOrd="0" presId="urn:microsoft.com/office/officeart/2005/8/layout/hierarchy4"/>
    <dgm:cxn modelId="{419CDBE7-88D3-4528-92D5-C05E7580BE49}" type="presParOf" srcId="{A9062354-14CC-415F-8ABC-433F817F760A}" destId="{5DB6BD2C-140B-4E77-BC6D-F3FB8011B370}" srcOrd="1" destOrd="0" presId="urn:microsoft.com/office/officeart/2005/8/layout/hierarchy4"/>
    <dgm:cxn modelId="{039C5EC4-3534-47FC-9929-D096B26FFA66}" type="presParOf" srcId="{A9062354-14CC-415F-8ABC-433F817F760A}" destId="{C737F7DC-7F3F-4D17-8B52-915536AC0D76}" srcOrd="2" destOrd="0" presId="urn:microsoft.com/office/officeart/2005/8/layout/hierarchy4"/>
    <dgm:cxn modelId="{55F2B824-35AC-4D92-8A4A-B80D13529245}" type="presParOf" srcId="{C737F7DC-7F3F-4D17-8B52-915536AC0D76}" destId="{4B3E4DB9-3F00-4FF6-A843-5C880E43CA5E}" srcOrd="0" destOrd="0" presId="urn:microsoft.com/office/officeart/2005/8/layout/hierarchy4"/>
    <dgm:cxn modelId="{EA8FE967-56B8-4B16-B700-D683D1C9895E}" type="presParOf" srcId="{C737F7DC-7F3F-4D17-8B52-915536AC0D76}" destId="{32F7F7D6-24BF-4C5C-A9DE-E43D391A3CD3}" srcOrd="1" destOrd="0" presId="urn:microsoft.com/office/officeart/2005/8/layout/hierarchy4"/>
    <dgm:cxn modelId="{29EAF093-F426-4D1D-A199-AE46A8407774}" type="presParOf" srcId="{A9062354-14CC-415F-8ABC-433F817F760A}" destId="{65A7A30D-1E47-4185-9BD3-EB81FF140954}" srcOrd="3" destOrd="0" presId="urn:microsoft.com/office/officeart/2005/8/layout/hierarchy4"/>
    <dgm:cxn modelId="{23D144F6-FC7D-448B-B903-BBD19BBA688B}" type="presParOf" srcId="{A9062354-14CC-415F-8ABC-433F817F760A}" destId="{F8DF0C5E-AA78-4FC6-9A24-A806A4BDE903}" srcOrd="4" destOrd="0" presId="urn:microsoft.com/office/officeart/2005/8/layout/hierarchy4"/>
    <dgm:cxn modelId="{02BF0A14-1431-4A50-86BA-DC6C8F9BFBA0}" type="presParOf" srcId="{F8DF0C5E-AA78-4FC6-9A24-A806A4BDE903}" destId="{829724AF-60D6-458C-BE73-0379044DD393}" srcOrd="0" destOrd="0" presId="urn:microsoft.com/office/officeart/2005/8/layout/hierarchy4"/>
    <dgm:cxn modelId="{B63F82A2-46F9-4E93-95C7-1E4587C56E54}" type="presParOf" srcId="{F8DF0C5E-AA78-4FC6-9A24-A806A4BDE903}" destId="{FFF3FA43-1D2B-4E4A-9FF6-5371C93828AC}" srcOrd="1" destOrd="0" presId="urn:microsoft.com/office/officeart/2005/8/layout/hierarchy4"/>
    <dgm:cxn modelId="{11610AC4-64C8-4BFA-96C5-ED57E9685932}" type="presParOf" srcId="{39171DFE-082E-415A-9AF0-B9F1E75CBE42}" destId="{CA0EA199-9FBE-4194-851B-E372F281FE82}" srcOrd="5" destOrd="0" presId="urn:microsoft.com/office/officeart/2005/8/layout/hierarchy4"/>
    <dgm:cxn modelId="{340AF301-1A98-4CD2-A813-A4F821F7F86F}" type="presParOf" srcId="{39171DFE-082E-415A-9AF0-B9F1E75CBE42}" destId="{98D93CB5-0F5E-4841-97CB-70F733784526}" srcOrd="6" destOrd="0" presId="urn:microsoft.com/office/officeart/2005/8/layout/hierarchy4"/>
    <dgm:cxn modelId="{8BCC776F-D02A-484E-978E-172622A1BE43}" type="presParOf" srcId="{98D93CB5-0F5E-4841-97CB-70F733784526}" destId="{C9BE3C08-FE2B-4DBF-88D1-EFFD99DAA8B0}" srcOrd="0" destOrd="0" presId="urn:microsoft.com/office/officeart/2005/8/layout/hierarchy4"/>
    <dgm:cxn modelId="{1B23CD03-85DD-4AFF-82E7-083BE7BFD106}" type="presParOf" srcId="{98D93CB5-0F5E-4841-97CB-70F733784526}" destId="{4CE935F9-C2E3-4AF4-821C-287A6962CEEB}" srcOrd="1" destOrd="0" presId="urn:microsoft.com/office/officeart/2005/8/layout/hierarchy4"/>
    <dgm:cxn modelId="{BC68BCC6-5F06-4EB7-B824-7C7C62F8123D}" type="presParOf" srcId="{98D93CB5-0F5E-4841-97CB-70F733784526}" destId="{D05C4062-FBED-4B12-AC80-EC500E53A600}" srcOrd="2" destOrd="0" presId="urn:microsoft.com/office/officeart/2005/8/layout/hierarchy4"/>
    <dgm:cxn modelId="{935FAEC5-493A-4B46-84D9-7D7067C23CCF}" type="presParOf" srcId="{D05C4062-FBED-4B12-AC80-EC500E53A600}" destId="{7CCDE9E4-E4E4-456A-9F50-D0A5A7D49683}" srcOrd="0" destOrd="0" presId="urn:microsoft.com/office/officeart/2005/8/layout/hierarchy4"/>
    <dgm:cxn modelId="{3470A2FA-FA1E-4A45-A021-CF5B19E7124D}" type="presParOf" srcId="{7CCDE9E4-E4E4-456A-9F50-D0A5A7D49683}" destId="{5BEEBFAF-753C-4563-9572-B1402FC27798}" srcOrd="0" destOrd="0" presId="urn:microsoft.com/office/officeart/2005/8/layout/hierarchy4"/>
    <dgm:cxn modelId="{08A06F77-0A2A-434E-BAF4-9B0C814CEC06}" type="presParOf" srcId="{7CCDE9E4-E4E4-456A-9F50-D0A5A7D49683}" destId="{3B6D2380-0C80-4F00-819B-B6D64DEBB02D}" srcOrd="1" destOrd="0" presId="urn:microsoft.com/office/officeart/2005/8/layout/hierarchy4"/>
    <dgm:cxn modelId="{3BCBD555-48B4-4EEE-B824-1E05F25932C5}" type="presParOf" srcId="{D05C4062-FBED-4B12-AC80-EC500E53A600}" destId="{53BD6766-253F-44CF-805D-101A727C0F36}" srcOrd="1" destOrd="0" presId="urn:microsoft.com/office/officeart/2005/8/layout/hierarchy4"/>
    <dgm:cxn modelId="{F241FE66-D8ED-4493-BBD5-B0C76A4608E4}" type="presParOf" srcId="{D05C4062-FBED-4B12-AC80-EC500E53A600}" destId="{9AE0BAAC-5DAA-4795-9591-67A7AE14D442}" srcOrd="2" destOrd="0" presId="urn:microsoft.com/office/officeart/2005/8/layout/hierarchy4"/>
    <dgm:cxn modelId="{4D3FFB92-C9A9-4759-A8FC-E793EDC38B39}" type="presParOf" srcId="{9AE0BAAC-5DAA-4795-9591-67A7AE14D442}" destId="{4E7A88DC-D753-4CA0-A790-7C1BEF41C461}" srcOrd="0" destOrd="0" presId="urn:microsoft.com/office/officeart/2005/8/layout/hierarchy4"/>
    <dgm:cxn modelId="{3840DD83-556F-4B12-B51E-4FEBA4429F59}" type="presParOf" srcId="{9AE0BAAC-5DAA-4795-9591-67A7AE14D442}" destId="{B23F1D91-3989-4CF8-BB8C-384A4A688523}" srcOrd="1" destOrd="0" presId="urn:microsoft.com/office/officeart/2005/8/layout/hierarchy4"/>
    <dgm:cxn modelId="{3D3C4D62-44C9-47D1-BF06-0681AA14E7B8}" type="presParOf" srcId="{D05C4062-FBED-4B12-AC80-EC500E53A600}" destId="{1DA8E6CF-6036-4DA3-A1F4-4D80297C3A84}" srcOrd="3" destOrd="0" presId="urn:microsoft.com/office/officeart/2005/8/layout/hierarchy4"/>
    <dgm:cxn modelId="{9880953E-9CD9-4C0F-A515-FFAB42B4B3AF}" type="presParOf" srcId="{D05C4062-FBED-4B12-AC80-EC500E53A600}" destId="{B44CB257-8692-4E38-BE53-11829920D01A}" srcOrd="4" destOrd="0" presId="urn:microsoft.com/office/officeart/2005/8/layout/hierarchy4"/>
    <dgm:cxn modelId="{418B8F21-6036-4B16-96C1-1B53692F1F77}" type="presParOf" srcId="{B44CB257-8692-4E38-BE53-11829920D01A}" destId="{E45DA8C4-2F03-4E6B-8333-393BA8A08F79}" srcOrd="0" destOrd="0" presId="urn:microsoft.com/office/officeart/2005/8/layout/hierarchy4"/>
    <dgm:cxn modelId="{6490703F-71B1-412B-AE62-A1845E5507F5}" type="presParOf" srcId="{B44CB257-8692-4E38-BE53-11829920D01A}" destId="{664604E7-82A1-4B02-B5BB-9090149DFECE}"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F0CCF4-C052-4654-B2A2-720DAC094C15}">
      <dsp:nvSpPr>
        <dsp:cNvPr id="0" name=""/>
        <dsp:cNvSpPr/>
      </dsp:nvSpPr>
      <dsp:spPr>
        <a:xfrm>
          <a:off x="0" y="0"/>
          <a:ext cx="1543924" cy="1468190"/>
        </a:xfrm>
        <a:prstGeom prst="roundRect">
          <a:avLst>
            <a:gd name="adj" fmla="val 1000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a-IR" sz="1600" b="1" kern="1200" dirty="0" smtClean="0">
              <a:cs typeface="B Homa" panose="00000400000000000000" pitchFamily="2" charset="-78"/>
            </a:rPr>
            <a:t>عدم موفقیت طرحهای توسعه شهری در حفاظت از اراضی</a:t>
          </a:r>
          <a:endParaRPr lang="en-US" sz="1600" b="1" kern="1200" dirty="0">
            <a:cs typeface="B Homa" panose="00000400000000000000" pitchFamily="2" charset="-78"/>
          </a:endParaRPr>
        </a:p>
      </dsp:txBody>
      <dsp:txXfrm>
        <a:off x="43002" y="43002"/>
        <a:ext cx="1457920" cy="1382186"/>
      </dsp:txXfrm>
    </dsp:sp>
    <dsp:sp modelId="{2308CB5D-E84E-4ACE-A9C2-BBCC31B829CA}">
      <dsp:nvSpPr>
        <dsp:cNvPr id="0" name=""/>
        <dsp:cNvSpPr/>
      </dsp:nvSpPr>
      <dsp:spPr>
        <a:xfrm>
          <a:off x="1644368" y="518431"/>
          <a:ext cx="911478" cy="453270"/>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kern="1200" dirty="0">
            <a:solidFill>
              <a:schemeClr val="tx1"/>
            </a:solidFill>
            <a:cs typeface="B Homa" panose="00000400000000000000" pitchFamily="2" charset="-78"/>
          </a:endParaRPr>
        </a:p>
      </dsp:txBody>
      <dsp:txXfrm>
        <a:off x="1644368" y="609085"/>
        <a:ext cx="775497" cy="271962"/>
      </dsp:txXfrm>
    </dsp:sp>
    <dsp:sp modelId="{D7194AE5-D9CE-4763-9DA9-51B4FBFCEB64}">
      <dsp:nvSpPr>
        <dsp:cNvPr id="0" name=""/>
        <dsp:cNvSpPr/>
      </dsp:nvSpPr>
      <dsp:spPr>
        <a:xfrm>
          <a:off x="2619002" y="0"/>
          <a:ext cx="1480241" cy="1468190"/>
        </a:xfrm>
        <a:prstGeom prst="roundRect">
          <a:avLst>
            <a:gd name="adj" fmla="val 10000"/>
          </a:avLst>
        </a:prstGeom>
        <a:gradFill rotWithShape="0">
          <a:gsLst>
            <a:gs pos="0">
              <a:schemeClr val="accent5">
                <a:hueOff val="4416178"/>
                <a:satOff val="14379"/>
                <a:lumOff val="5000"/>
                <a:alphaOff val="0"/>
                <a:tint val="94000"/>
                <a:satMod val="103000"/>
                <a:lumMod val="102000"/>
              </a:schemeClr>
            </a:gs>
            <a:gs pos="50000">
              <a:schemeClr val="accent5">
                <a:hueOff val="4416178"/>
                <a:satOff val="14379"/>
                <a:lumOff val="5000"/>
                <a:alphaOff val="0"/>
                <a:shade val="100000"/>
                <a:satMod val="110000"/>
                <a:lumMod val="100000"/>
              </a:schemeClr>
            </a:gs>
            <a:gs pos="100000">
              <a:schemeClr val="accent5">
                <a:hueOff val="4416178"/>
                <a:satOff val="14379"/>
                <a:lumOff val="500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a-IR" sz="1600" b="1" kern="1200" dirty="0" smtClean="0">
              <a:cs typeface="B Homa" panose="00000400000000000000" pitchFamily="2" charset="-78"/>
            </a:rPr>
            <a:t>ارائه رویکرد های بازارمحور</a:t>
          </a:r>
          <a:endParaRPr lang="en-US" sz="1600" b="1" kern="1200" dirty="0" smtClean="0">
            <a:cs typeface="B Homa" panose="00000400000000000000" pitchFamily="2" charset="-78"/>
          </a:endParaRPr>
        </a:p>
        <a:p>
          <a:pPr lvl="0" algn="ctr" defTabSz="711200">
            <a:lnSpc>
              <a:spcPct val="90000"/>
            </a:lnSpc>
            <a:spcBef>
              <a:spcPct val="0"/>
            </a:spcBef>
            <a:spcAft>
              <a:spcPct val="35000"/>
            </a:spcAft>
          </a:pPr>
          <a:r>
            <a:rPr lang="en-US" sz="1200" b="1" kern="1200" dirty="0" smtClean="0">
              <a:latin typeface="Book Antiqua" panose="02040602050305030304" pitchFamily="18" charset="0"/>
              <a:cs typeface="B Homa" panose="00000400000000000000" pitchFamily="2" charset="-78"/>
            </a:rPr>
            <a:t>Market-Oriented</a:t>
          </a:r>
          <a:r>
            <a:rPr lang="en-US" sz="1600" b="1" kern="1200" dirty="0" smtClean="0">
              <a:latin typeface="Book Antiqua" panose="02040602050305030304" pitchFamily="18" charset="0"/>
              <a:cs typeface="B Homa" panose="00000400000000000000" pitchFamily="2" charset="-78"/>
            </a:rPr>
            <a:t> </a:t>
          </a:r>
          <a:r>
            <a:rPr lang="en-US" sz="1200" b="1" kern="1200" dirty="0" smtClean="0">
              <a:latin typeface="Book Antiqua" panose="02040602050305030304" pitchFamily="18" charset="0"/>
              <a:cs typeface="B Homa" panose="00000400000000000000" pitchFamily="2" charset="-78"/>
            </a:rPr>
            <a:t>Planning</a:t>
          </a:r>
          <a:r>
            <a:rPr lang="en-US" sz="1600" b="1" kern="1200" dirty="0" smtClean="0">
              <a:latin typeface="Book Antiqua" panose="02040602050305030304" pitchFamily="18" charset="0"/>
              <a:cs typeface="B Homa" panose="00000400000000000000" pitchFamily="2" charset="-78"/>
            </a:rPr>
            <a:t> (MOP)</a:t>
          </a:r>
          <a:endParaRPr lang="en-US" sz="1600" b="1" kern="1200" dirty="0">
            <a:latin typeface="Book Antiqua" panose="02040602050305030304" pitchFamily="18" charset="0"/>
            <a:cs typeface="B Homa" panose="00000400000000000000" pitchFamily="2" charset="-78"/>
          </a:endParaRPr>
        </a:p>
      </dsp:txBody>
      <dsp:txXfrm>
        <a:off x="2662004" y="43002"/>
        <a:ext cx="1394237" cy="1382186"/>
      </dsp:txXfrm>
    </dsp:sp>
    <dsp:sp modelId="{0B41C649-8F24-46B1-898D-F361BBFB3E64}">
      <dsp:nvSpPr>
        <dsp:cNvPr id="0" name=""/>
        <dsp:cNvSpPr/>
      </dsp:nvSpPr>
      <dsp:spPr>
        <a:xfrm>
          <a:off x="4177985" y="526852"/>
          <a:ext cx="841057" cy="464670"/>
        </a:xfrm>
        <a:prstGeom prst="rightArrow">
          <a:avLst>
            <a:gd name="adj1" fmla="val 60000"/>
            <a:gd name="adj2" fmla="val 50000"/>
          </a:avLst>
        </a:prstGeom>
        <a:solidFill>
          <a:schemeClr val="accent5">
            <a:hueOff val="8832355"/>
            <a:satOff val="28758"/>
            <a:lumOff val="1000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b="1" kern="1200" dirty="0">
            <a:solidFill>
              <a:schemeClr val="tx1"/>
            </a:solidFill>
            <a:cs typeface="B Homa" panose="00000400000000000000" pitchFamily="2" charset="-78"/>
          </a:endParaRPr>
        </a:p>
      </dsp:txBody>
      <dsp:txXfrm>
        <a:off x="4177985" y="619786"/>
        <a:ext cx="701656" cy="278802"/>
      </dsp:txXfrm>
    </dsp:sp>
    <dsp:sp modelId="{0CF7E14E-70C3-420D-A36F-6900DECF1524}">
      <dsp:nvSpPr>
        <dsp:cNvPr id="0" name=""/>
        <dsp:cNvSpPr/>
      </dsp:nvSpPr>
      <dsp:spPr>
        <a:xfrm>
          <a:off x="5092864" y="0"/>
          <a:ext cx="1448695" cy="1468190"/>
        </a:xfrm>
        <a:prstGeom prst="roundRect">
          <a:avLst>
            <a:gd name="adj" fmla="val 10000"/>
          </a:avLst>
        </a:prstGeom>
        <a:gradFill rotWithShape="0">
          <a:gsLst>
            <a:gs pos="0">
              <a:schemeClr val="accent5">
                <a:hueOff val="8832355"/>
                <a:satOff val="28758"/>
                <a:lumOff val="10000"/>
                <a:alphaOff val="0"/>
                <a:tint val="94000"/>
                <a:satMod val="103000"/>
                <a:lumMod val="102000"/>
              </a:schemeClr>
            </a:gs>
            <a:gs pos="50000">
              <a:schemeClr val="accent5">
                <a:hueOff val="8832355"/>
                <a:satOff val="28758"/>
                <a:lumOff val="10000"/>
                <a:alphaOff val="0"/>
                <a:shade val="100000"/>
                <a:satMod val="110000"/>
                <a:lumMod val="100000"/>
              </a:schemeClr>
            </a:gs>
            <a:gs pos="100000">
              <a:schemeClr val="accent5">
                <a:hueOff val="8832355"/>
                <a:satOff val="28758"/>
                <a:lumOff val="1000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Book Antiqua" panose="02040602050305030304" pitchFamily="18" charset="0"/>
              <a:cs typeface="B Homa" panose="00000400000000000000" pitchFamily="2" charset="-78"/>
            </a:rPr>
            <a:t>Transfer of Development Rights</a:t>
          </a:r>
        </a:p>
        <a:p>
          <a:pPr lvl="0" algn="ctr" defTabSz="711200">
            <a:lnSpc>
              <a:spcPct val="90000"/>
            </a:lnSpc>
            <a:spcBef>
              <a:spcPct val="0"/>
            </a:spcBef>
            <a:spcAft>
              <a:spcPct val="35000"/>
            </a:spcAft>
          </a:pPr>
          <a:r>
            <a:rPr lang="en-US" sz="1600" b="1" kern="1200" dirty="0" smtClean="0">
              <a:latin typeface="Book Antiqua" panose="02040602050305030304" pitchFamily="18" charset="0"/>
              <a:cs typeface="B Homa" panose="00000400000000000000" pitchFamily="2" charset="-78"/>
            </a:rPr>
            <a:t>(TDR)</a:t>
          </a:r>
          <a:endParaRPr lang="en-US" sz="1600" b="1" kern="1200" dirty="0">
            <a:latin typeface="Book Antiqua" panose="02040602050305030304" pitchFamily="18" charset="0"/>
            <a:cs typeface="B Homa" panose="00000400000000000000" pitchFamily="2" charset="-78"/>
          </a:endParaRPr>
        </a:p>
      </dsp:txBody>
      <dsp:txXfrm>
        <a:off x="5135295" y="42431"/>
        <a:ext cx="1363833" cy="13833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1AA342E5-C314-410F-B6F8-40F17A087D1D}" type="datetimeFigureOut">
              <a:rPr lang="fa-IR" smtClean="0"/>
              <a:t>16/06/1442</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9106005-109E-4F4E-8412-2020BEAB5074}" type="slidenum">
              <a:rPr lang="fa-IR" smtClean="0"/>
              <a:t>‹#›</a:t>
            </a:fld>
            <a:endParaRPr lang="fa-IR"/>
          </a:p>
        </p:txBody>
      </p:sp>
    </p:spTree>
    <p:extLst>
      <p:ext uri="{BB962C8B-B14F-4D97-AF65-F5344CB8AC3E}">
        <p14:creationId xmlns:p14="http://schemas.microsoft.com/office/powerpoint/2010/main" val="282616427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c5025aa5d_2_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g1c5025aa5d_2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0242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c5025aa5d_2_1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g1c5025aa5d_2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4301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1c5025aa5d_2_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g1c5025aa5d_2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38651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4B138302-D334-4312-9AC7-D748228F5A21}"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07AB904-B5B3-49DC-81A6-3A362E871B12}" type="slidenum">
              <a:rPr lang="fa-IR" smtClean="0"/>
              <a:t>‹#›</a:t>
            </a:fld>
            <a:endParaRPr lang="fa-IR"/>
          </a:p>
        </p:txBody>
      </p:sp>
    </p:spTree>
    <p:extLst>
      <p:ext uri="{BB962C8B-B14F-4D97-AF65-F5344CB8AC3E}">
        <p14:creationId xmlns:p14="http://schemas.microsoft.com/office/powerpoint/2010/main" val="916907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4B138302-D334-4312-9AC7-D748228F5A21}"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07AB904-B5B3-49DC-81A6-3A362E871B12}" type="slidenum">
              <a:rPr lang="fa-IR" smtClean="0"/>
              <a:t>‹#›</a:t>
            </a:fld>
            <a:endParaRPr lang="fa-IR"/>
          </a:p>
        </p:txBody>
      </p:sp>
    </p:spTree>
    <p:extLst>
      <p:ext uri="{BB962C8B-B14F-4D97-AF65-F5344CB8AC3E}">
        <p14:creationId xmlns:p14="http://schemas.microsoft.com/office/powerpoint/2010/main" val="1187937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4B138302-D334-4312-9AC7-D748228F5A21}"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07AB904-B5B3-49DC-81A6-3A362E871B12}" type="slidenum">
              <a:rPr lang="fa-IR" smtClean="0"/>
              <a:t>‹#›</a:t>
            </a:fld>
            <a:endParaRPr lang="fa-IR"/>
          </a:p>
        </p:txBody>
      </p:sp>
    </p:spTree>
    <p:extLst>
      <p:ext uri="{BB962C8B-B14F-4D97-AF65-F5344CB8AC3E}">
        <p14:creationId xmlns:p14="http://schemas.microsoft.com/office/powerpoint/2010/main" val="12248000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4CD862DC-56B7-4BB5-BFE2-F67ACA58EB05}" type="datetimeFigureOut">
              <a:rPr lang="en-US" smtClean="0">
                <a:solidFill>
                  <a:srgbClr val="191B0E"/>
                </a:solidFill>
              </a:rPr>
              <a:pPr/>
              <a:t>1/29/2021</a:t>
            </a:fld>
            <a:endParaRPr lang="en-US">
              <a:solidFill>
                <a:srgbClr val="191B0E"/>
              </a:solidFill>
            </a:endParaRP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solidFill>
                <a:srgbClr val="191B0E"/>
              </a:solidFill>
            </a:endParaRP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F039083C-5FD9-4CCF-A5ED-5C6DCCEF924F}" type="slidenum">
              <a:rPr lang="en-US" smtClean="0">
                <a:solidFill>
                  <a:srgbClr val="191B0E"/>
                </a:solidFill>
              </a:rPr>
              <a:pPr/>
              <a:t>‹#›</a:t>
            </a:fld>
            <a:endParaRPr lang="en-US">
              <a:solidFill>
                <a:srgbClr val="191B0E"/>
              </a:solidFill>
            </a:endParaRPr>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394536101"/>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862DC-56B7-4BB5-BFE2-F67ACA58EB05}" type="datetimeFigureOut">
              <a:rPr lang="en-US" smtClean="0">
                <a:solidFill>
                  <a:srgbClr val="191B0E"/>
                </a:solidFill>
              </a:rPr>
              <a:pPr/>
              <a:t>1/29/2021</a:t>
            </a:fld>
            <a:endParaRPr lang="en-US">
              <a:solidFill>
                <a:srgbClr val="191B0E"/>
              </a:solidFill>
            </a:endParaRPr>
          </a:p>
        </p:txBody>
      </p:sp>
      <p:sp>
        <p:nvSpPr>
          <p:cNvPr id="5" name="Footer Placeholder 4"/>
          <p:cNvSpPr>
            <a:spLocks noGrp="1"/>
          </p:cNvSpPr>
          <p:nvPr>
            <p:ph type="ftr" sz="quarter" idx="11"/>
          </p:nvPr>
        </p:nvSpPr>
        <p:spPr/>
        <p:txBody>
          <a:bodyPr/>
          <a:lstStyle/>
          <a:p>
            <a:endParaRPr lang="en-US">
              <a:solidFill>
                <a:srgbClr val="191B0E"/>
              </a:solidFill>
            </a:endParaRPr>
          </a:p>
        </p:txBody>
      </p:sp>
      <p:sp>
        <p:nvSpPr>
          <p:cNvPr id="6" name="Slide Number Placeholder 5"/>
          <p:cNvSpPr>
            <a:spLocks noGrp="1"/>
          </p:cNvSpPr>
          <p:nvPr>
            <p:ph type="sldNum" sz="quarter" idx="12"/>
          </p:nvPr>
        </p:nvSpPr>
        <p:spPr/>
        <p:txBody>
          <a:bodyPr/>
          <a:lstStyle/>
          <a:p>
            <a:fld id="{F039083C-5FD9-4CCF-A5ED-5C6DCCEF924F}"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40077598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4CD862DC-56B7-4BB5-BFE2-F67ACA58EB05}" type="datetimeFigureOut">
              <a:rPr lang="en-US" smtClean="0">
                <a:solidFill>
                  <a:srgbClr val="EFEDE3"/>
                </a:solidFill>
              </a:rPr>
              <a:pPr/>
              <a:t>1/29/2021</a:t>
            </a:fld>
            <a:endParaRPr lang="en-US">
              <a:solidFill>
                <a:srgbClr val="EFEDE3"/>
              </a:solidFill>
            </a:endParaRP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solidFill>
                <a:srgbClr val="EFEDE3"/>
              </a:solidFill>
            </a:endParaRP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F039083C-5FD9-4CCF-A5ED-5C6DCCEF924F}" type="slidenum">
              <a:rPr lang="en-US" smtClean="0">
                <a:solidFill>
                  <a:srgbClr val="EFEDE3"/>
                </a:solidFill>
              </a:rPr>
              <a:pPr/>
              <a:t>‹#›</a:t>
            </a:fld>
            <a:endParaRPr lang="en-US">
              <a:solidFill>
                <a:srgbClr val="EFEDE3"/>
              </a:solidFill>
            </a:endParaRPr>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957684041"/>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CD862DC-56B7-4BB5-BFE2-F67ACA58EB05}" type="datetimeFigureOut">
              <a:rPr lang="en-US" smtClean="0">
                <a:solidFill>
                  <a:srgbClr val="191B0E"/>
                </a:solidFill>
              </a:rPr>
              <a:pPr/>
              <a:t>1/29/2021</a:t>
            </a:fld>
            <a:endParaRPr lang="en-US">
              <a:solidFill>
                <a:srgbClr val="191B0E"/>
              </a:solidFill>
            </a:endParaRPr>
          </a:p>
        </p:txBody>
      </p:sp>
      <p:sp>
        <p:nvSpPr>
          <p:cNvPr id="6" name="Footer Placeholder 5"/>
          <p:cNvSpPr>
            <a:spLocks noGrp="1"/>
          </p:cNvSpPr>
          <p:nvPr>
            <p:ph type="ftr" sz="quarter" idx="11"/>
          </p:nvPr>
        </p:nvSpPr>
        <p:spPr/>
        <p:txBody>
          <a:bodyPr/>
          <a:lstStyle/>
          <a:p>
            <a:endParaRPr lang="en-US">
              <a:solidFill>
                <a:srgbClr val="191B0E"/>
              </a:solidFill>
            </a:endParaRPr>
          </a:p>
        </p:txBody>
      </p:sp>
      <p:sp>
        <p:nvSpPr>
          <p:cNvPr id="7" name="Slide Number Placeholder 6"/>
          <p:cNvSpPr>
            <a:spLocks noGrp="1"/>
          </p:cNvSpPr>
          <p:nvPr>
            <p:ph type="sldNum" sz="quarter" idx="12"/>
          </p:nvPr>
        </p:nvSpPr>
        <p:spPr/>
        <p:txBody>
          <a:bodyPr/>
          <a:lstStyle/>
          <a:p>
            <a:fld id="{F039083C-5FD9-4CCF-A5ED-5C6DCCEF924F}"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1673773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CD862DC-56B7-4BB5-BFE2-F67ACA58EB05}" type="datetimeFigureOut">
              <a:rPr lang="en-US" smtClean="0">
                <a:solidFill>
                  <a:srgbClr val="191B0E"/>
                </a:solidFill>
              </a:rPr>
              <a:pPr/>
              <a:t>1/29/2021</a:t>
            </a:fld>
            <a:endParaRPr lang="en-US">
              <a:solidFill>
                <a:srgbClr val="191B0E"/>
              </a:solidFill>
            </a:endParaRPr>
          </a:p>
        </p:txBody>
      </p:sp>
      <p:sp>
        <p:nvSpPr>
          <p:cNvPr id="8" name="Footer Placeholder 7"/>
          <p:cNvSpPr>
            <a:spLocks noGrp="1"/>
          </p:cNvSpPr>
          <p:nvPr>
            <p:ph type="ftr" sz="quarter" idx="11"/>
          </p:nvPr>
        </p:nvSpPr>
        <p:spPr/>
        <p:txBody>
          <a:bodyPr/>
          <a:lstStyle/>
          <a:p>
            <a:endParaRPr lang="en-US">
              <a:solidFill>
                <a:srgbClr val="191B0E"/>
              </a:solidFill>
            </a:endParaRPr>
          </a:p>
        </p:txBody>
      </p:sp>
      <p:sp>
        <p:nvSpPr>
          <p:cNvPr id="9" name="Slide Number Placeholder 8"/>
          <p:cNvSpPr>
            <a:spLocks noGrp="1"/>
          </p:cNvSpPr>
          <p:nvPr>
            <p:ph type="sldNum" sz="quarter" idx="12"/>
          </p:nvPr>
        </p:nvSpPr>
        <p:spPr/>
        <p:txBody>
          <a:bodyPr/>
          <a:lstStyle/>
          <a:p>
            <a:fld id="{F039083C-5FD9-4CCF-A5ED-5C6DCCEF924F}"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31099212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CD862DC-56B7-4BB5-BFE2-F67ACA58EB05}" type="datetimeFigureOut">
              <a:rPr lang="en-US" smtClean="0">
                <a:solidFill>
                  <a:srgbClr val="191B0E"/>
                </a:solidFill>
              </a:rPr>
              <a:pPr/>
              <a:t>1/29/2021</a:t>
            </a:fld>
            <a:endParaRPr lang="en-US">
              <a:solidFill>
                <a:srgbClr val="191B0E"/>
              </a:solidFill>
            </a:endParaRPr>
          </a:p>
        </p:txBody>
      </p:sp>
      <p:sp>
        <p:nvSpPr>
          <p:cNvPr id="4" name="Footer Placeholder 3"/>
          <p:cNvSpPr>
            <a:spLocks noGrp="1"/>
          </p:cNvSpPr>
          <p:nvPr>
            <p:ph type="ftr" sz="quarter" idx="11"/>
          </p:nvPr>
        </p:nvSpPr>
        <p:spPr/>
        <p:txBody>
          <a:bodyPr/>
          <a:lstStyle/>
          <a:p>
            <a:endParaRPr lang="en-US">
              <a:solidFill>
                <a:srgbClr val="191B0E"/>
              </a:solidFill>
            </a:endParaRPr>
          </a:p>
        </p:txBody>
      </p:sp>
      <p:sp>
        <p:nvSpPr>
          <p:cNvPr id="5" name="Slide Number Placeholder 4"/>
          <p:cNvSpPr>
            <a:spLocks noGrp="1"/>
          </p:cNvSpPr>
          <p:nvPr>
            <p:ph type="sldNum" sz="quarter" idx="12"/>
          </p:nvPr>
        </p:nvSpPr>
        <p:spPr/>
        <p:txBody>
          <a:bodyPr/>
          <a:lstStyle/>
          <a:p>
            <a:fld id="{F039083C-5FD9-4CCF-A5ED-5C6DCCEF924F}"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1280552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D862DC-56B7-4BB5-BFE2-F67ACA58EB05}" type="datetimeFigureOut">
              <a:rPr lang="en-US" smtClean="0">
                <a:solidFill>
                  <a:srgbClr val="191B0E"/>
                </a:solidFill>
              </a:rPr>
              <a:pPr/>
              <a:t>1/29/2021</a:t>
            </a:fld>
            <a:endParaRPr lang="en-US">
              <a:solidFill>
                <a:srgbClr val="191B0E"/>
              </a:solidFill>
            </a:endParaRPr>
          </a:p>
        </p:txBody>
      </p:sp>
      <p:sp>
        <p:nvSpPr>
          <p:cNvPr id="3" name="Footer Placeholder 2"/>
          <p:cNvSpPr>
            <a:spLocks noGrp="1"/>
          </p:cNvSpPr>
          <p:nvPr>
            <p:ph type="ftr" sz="quarter" idx="11"/>
          </p:nvPr>
        </p:nvSpPr>
        <p:spPr/>
        <p:txBody>
          <a:bodyPr/>
          <a:lstStyle/>
          <a:p>
            <a:endParaRPr lang="en-US">
              <a:solidFill>
                <a:srgbClr val="191B0E"/>
              </a:solidFill>
            </a:endParaRPr>
          </a:p>
        </p:txBody>
      </p:sp>
      <p:sp>
        <p:nvSpPr>
          <p:cNvPr id="4" name="Slide Number Placeholder 3"/>
          <p:cNvSpPr>
            <a:spLocks noGrp="1"/>
          </p:cNvSpPr>
          <p:nvPr>
            <p:ph type="sldNum" sz="quarter" idx="12"/>
          </p:nvPr>
        </p:nvSpPr>
        <p:spPr/>
        <p:txBody>
          <a:bodyPr/>
          <a:lstStyle/>
          <a:p>
            <a:fld id="{F039083C-5FD9-4CCF-A5ED-5C6DCCEF924F}"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24963152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CD862DC-56B7-4BB5-BFE2-F67ACA58EB05}" type="datetimeFigureOut">
              <a:rPr lang="en-US" smtClean="0">
                <a:solidFill>
                  <a:srgbClr val="191B0E"/>
                </a:solidFill>
              </a:rPr>
              <a:pPr/>
              <a:t>1/29/2021</a:t>
            </a:fld>
            <a:endParaRPr lang="en-US">
              <a:solidFill>
                <a:srgbClr val="191B0E"/>
              </a:solidFill>
            </a:endParaRP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solidFill>
                <a:srgbClr val="191B0E"/>
              </a:solidFill>
            </a:endParaRP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F039083C-5FD9-4CCF-A5ED-5C6DCCEF924F}" type="slidenum">
              <a:rPr lang="en-US" smtClean="0">
                <a:solidFill>
                  <a:srgbClr val="191B0E"/>
                </a:solidFill>
              </a:rPr>
              <a:pPr/>
              <a:t>‹#›</a:t>
            </a:fld>
            <a:endParaRPr lang="en-US">
              <a:solidFill>
                <a:srgbClr val="191B0E"/>
              </a:solidFill>
            </a:endParaRP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42754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4B138302-D334-4312-9AC7-D748228F5A21}"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07AB904-B5B3-49DC-81A6-3A362E871B12}" type="slidenum">
              <a:rPr lang="fa-IR" smtClean="0"/>
              <a:t>‹#›</a:t>
            </a:fld>
            <a:endParaRPr lang="fa-IR"/>
          </a:p>
        </p:txBody>
      </p:sp>
    </p:spTree>
    <p:extLst>
      <p:ext uri="{BB962C8B-B14F-4D97-AF65-F5344CB8AC3E}">
        <p14:creationId xmlns:p14="http://schemas.microsoft.com/office/powerpoint/2010/main" val="14429654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CD862DC-56B7-4BB5-BFE2-F67ACA58EB05}" type="datetimeFigureOut">
              <a:rPr lang="en-US" smtClean="0">
                <a:solidFill>
                  <a:srgbClr val="191B0E"/>
                </a:solidFill>
              </a:rPr>
              <a:pPr/>
              <a:t>1/29/2021</a:t>
            </a:fld>
            <a:endParaRPr lang="en-US">
              <a:solidFill>
                <a:srgbClr val="191B0E"/>
              </a:solidFill>
            </a:endParaRP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solidFill>
                <a:srgbClr val="191B0E"/>
              </a:solidFill>
            </a:endParaRP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F039083C-5FD9-4CCF-A5ED-5C6DCCEF924F}" type="slidenum">
              <a:rPr lang="en-US" smtClean="0">
                <a:solidFill>
                  <a:srgbClr val="191B0E"/>
                </a:solidFill>
              </a:rPr>
              <a:pPr/>
              <a:t>‹#›</a:t>
            </a:fld>
            <a:endParaRPr lang="en-US">
              <a:solidFill>
                <a:srgbClr val="191B0E"/>
              </a:solidFill>
            </a:endParaRP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635301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862DC-56B7-4BB5-BFE2-F67ACA58EB05}" type="datetimeFigureOut">
              <a:rPr lang="en-US" smtClean="0">
                <a:solidFill>
                  <a:srgbClr val="191B0E"/>
                </a:solidFill>
              </a:rPr>
              <a:pPr/>
              <a:t>1/29/2021</a:t>
            </a:fld>
            <a:endParaRPr lang="en-US">
              <a:solidFill>
                <a:srgbClr val="191B0E"/>
              </a:solidFill>
            </a:endParaRPr>
          </a:p>
        </p:txBody>
      </p:sp>
      <p:sp>
        <p:nvSpPr>
          <p:cNvPr id="5" name="Footer Placeholder 4"/>
          <p:cNvSpPr>
            <a:spLocks noGrp="1"/>
          </p:cNvSpPr>
          <p:nvPr>
            <p:ph type="ftr" sz="quarter" idx="11"/>
          </p:nvPr>
        </p:nvSpPr>
        <p:spPr/>
        <p:txBody>
          <a:bodyPr/>
          <a:lstStyle/>
          <a:p>
            <a:endParaRPr lang="en-US">
              <a:solidFill>
                <a:srgbClr val="191B0E"/>
              </a:solidFill>
            </a:endParaRPr>
          </a:p>
        </p:txBody>
      </p:sp>
      <p:sp>
        <p:nvSpPr>
          <p:cNvPr id="6" name="Slide Number Placeholder 5"/>
          <p:cNvSpPr>
            <a:spLocks noGrp="1"/>
          </p:cNvSpPr>
          <p:nvPr>
            <p:ph type="sldNum" sz="quarter" idx="12"/>
          </p:nvPr>
        </p:nvSpPr>
        <p:spPr/>
        <p:txBody>
          <a:bodyPr/>
          <a:lstStyle/>
          <a:p>
            <a:fld id="{F039083C-5FD9-4CCF-A5ED-5C6DCCEF924F}"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11440024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862DC-56B7-4BB5-BFE2-F67ACA58EB05}" type="datetimeFigureOut">
              <a:rPr lang="en-US" smtClean="0">
                <a:solidFill>
                  <a:srgbClr val="191B0E"/>
                </a:solidFill>
              </a:rPr>
              <a:pPr/>
              <a:t>1/29/2021</a:t>
            </a:fld>
            <a:endParaRPr lang="en-US">
              <a:solidFill>
                <a:srgbClr val="191B0E"/>
              </a:solidFill>
            </a:endParaRPr>
          </a:p>
        </p:txBody>
      </p:sp>
      <p:sp>
        <p:nvSpPr>
          <p:cNvPr id="5" name="Footer Placeholder 4"/>
          <p:cNvSpPr>
            <a:spLocks noGrp="1"/>
          </p:cNvSpPr>
          <p:nvPr>
            <p:ph type="ftr" sz="quarter" idx="11"/>
          </p:nvPr>
        </p:nvSpPr>
        <p:spPr/>
        <p:txBody>
          <a:bodyPr/>
          <a:lstStyle/>
          <a:p>
            <a:endParaRPr lang="en-US">
              <a:solidFill>
                <a:srgbClr val="191B0E"/>
              </a:solidFill>
            </a:endParaRPr>
          </a:p>
        </p:txBody>
      </p:sp>
      <p:sp>
        <p:nvSpPr>
          <p:cNvPr id="6" name="Slide Number Placeholder 5"/>
          <p:cNvSpPr>
            <a:spLocks noGrp="1"/>
          </p:cNvSpPr>
          <p:nvPr>
            <p:ph type="sldNum" sz="quarter" idx="12"/>
          </p:nvPr>
        </p:nvSpPr>
        <p:spPr/>
        <p:txBody>
          <a:bodyPr/>
          <a:lstStyle/>
          <a:p>
            <a:fld id="{F039083C-5FD9-4CCF-A5ED-5C6DCCEF924F}" type="slidenum">
              <a:rPr lang="en-US" smtClean="0">
                <a:solidFill>
                  <a:srgbClr val="191B0E"/>
                </a:solidFill>
              </a:rPr>
              <a:pPr/>
              <a:t>‹#›</a:t>
            </a:fld>
            <a:endParaRPr lang="en-US">
              <a:solidFill>
                <a:srgbClr val="191B0E"/>
              </a:solidFill>
            </a:endParaRPr>
          </a:p>
        </p:txBody>
      </p:sp>
    </p:spTree>
    <p:extLst>
      <p:ext uri="{BB962C8B-B14F-4D97-AF65-F5344CB8AC3E}">
        <p14:creationId xmlns:p14="http://schemas.microsoft.com/office/powerpoint/2010/main" val="4819490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9_Title and Content">
  <p:cSld name="9_Title and Content">
    <p:spTree>
      <p:nvGrpSpPr>
        <p:cNvPr id="1" name="Shape 6"/>
        <p:cNvGrpSpPr/>
        <p:nvPr/>
      </p:nvGrpSpPr>
      <p:grpSpPr>
        <a:xfrm>
          <a:off x="0" y="0"/>
          <a:ext cx="0" cy="0"/>
          <a:chOff x="0" y="0"/>
          <a:chExt cx="0" cy="0"/>
        </a:xfrm>
      </p:grpSpPr>
      <p:sp>
        <p:nvSpPr>
          <p:cNvPr id="7" name="Google Shape;7;p2"/>
          <p:cNvSpPr txBox="1">
            <a:spLocks noGrp="1"/>
          </p:cNvSpPr>
          <p:nvPr>
            <p:ph type="title"/>
          </p:nvPr>
        </p:nvSpPr>
        <p:spPr>
          <a:xfrm>
            <a:off x="0" y="1059639"/>
            <a:ext cx="12192000" cy="711077"/>
          </a:xfrm>
          <a:prstGeom prst="rect">
            <a:avLst/>
          </a:prstGeom>
          <a:noFill/>
          <a:ln>
            <a:noFill/>
          </a:ln>
        </p:spPr>
        <p:txBody>
          <a:bodyPr spcFirstLastPara="1" wrap="square" lIns="91425" tIns="91425" rIns="91425" bIns="91425" anchor="t" anchorCtr="0"/>
          <a:lstStyle>
            <a:lvl1pPr marL="0" marR="0" lvl="0" indent="0" algn="ctr" rtl="0">
              <a:spcBef>
                <a:spcPts val="0"/>
              </a:spcBef>
              <a:spcAft>
                <a:spcPts val="0"/>
              </a:spcAft>
              <a:buClr>
                <a:schemeClr val="dk1"/>
              </a:buClr>
              <a:buSzPts val="1400"/>
              <a:buFont typeface="Arial"/>
              <a:buNone/>
              <a:defRPr sz="4800" b="1" i="0" u="none" strike="noStrike" cap="none">
                <a:solidFill>
                  <a:schemeClr val="dk1"/>
                </a:solidFill>
                <a:latin typeface="Arial"/>
                <a:ea typeface="Arial"/>
                <a:cs typeface="Arial"/>
                <a:sym typeface="Arial"/>
              </a:defRPr>
            </a:lvl1pPr>
            <a:lvl2pPr lvl="1" indent="0">
              <a:spcBef>
                <a:spcPts val="0"/>
              </a:spcBef>
              <a:spcAft>
                <a:spcPts val="0"/>
              </a:spcAft>
              <a:buSzPts val="1400"/>
              <a:buNone/>
              <a:defRPr sz="2400"/>
            </a:lvl2pPr>
            <a:lvl3pPr lvl="2" indent="0">
              <a:spcBef>
                <a:spcPts val="0"/>
              </a:spcBef>
              <a:spcAft>
                <a:spcPts val="0"/>
              </a:spcAft>
              <a:buSzPts val="1400"/>
              <a:buNone/>
              <a:defRPr sz="2400"/>
            </a:lvl3pPr>
            <a:lvl4pPr lvl="3" indent="0">
              <a:spcBef>
                <a:spcPts val="0"/>
              </a:spcBef>
              <a:spcAft>
                <a:spcPts val="0"/>
              </a:spcAft>
              <a:buSzPts val="1400"/>
              <a:buNone/>
              <a:defRPr sz="2400"/>
            </a:lvl4pPr>
            <a:lvl5pPr lvl="4" indent="0">
              <a:spcBef>
                <a:spcPts val="0"/>
              </a:spcBef>
              <a:spcAft>
                <a:spcPts val="0"/>
              </a:spcAft>
              <a:buSzPts val="1400"/>
              <a:buNone/>
              <a:defRPr sz="2400"/>
            </a:lvl5pPr>
            <a:lvl6pPr lvl="5" indent="0">
              <a:spcBef>
                <a:spcPts val="0"/>
              </a:spcBef>
              <a:spcAft>
                <a:spcPts val="0"/>
              </a:spcAft>
              <a:buSzPts val="1400"/>
              <a:buNone/>
              <a:defRPr sz="2400"/>
            </a:lvl6pPr>
            <a:lvl7pPr lvl="6" indent="0">
              <a:spcBef>
                <a:spcPts val="0"/>
              </a:spcBef>
              <a:spcAft>
                <a:spcPts val="0"/>
              </a:spcAft>
              <a:buSzPts val="1400"/>
              <a:buNone/>
              <a:defRPr sz="2400"/>
            </a:lvl7pPr>
            <a:lvl8pPr lvl="7" indent="0">
              <a:spcBef>
                <a:spcPts val="0"/>
              </a:spcBef>
              <a:spcAft>
                <a:spcPts val="0"/>
              </a:spcAft>
              <a:buSzPts val="1400"/>
              <a:buNone/>
              <a:defRPr sz="2400"/>
            </a:lvl8pPr>
            <a:lvl9pPr lvl="8" indent="0">
              <a:spcBef>
                <a:spcPts val="0"/>
              </a:spcBef>
              <a:spcAft>
                <a:spcPts val="0"/>
              </a:spcAft>
              <a:buSzPts val="1400"/>
              <a:buNone/>
              <a:defRPr sz="2400"/>
            </a:lvl9pPr>
          </a:lstStyle>
          <a:p>
            <a:endParaRPr/>
          </a:p>
        </p:txBody>
      </p:sp>
      <p:sp>
        <p:nvSpPr>
          <p:cNvPr id="8" name="Google Shape;8;p2"/>
          <p:cNvSpPr txBox="1">
            <a:spLocks noGrp="1"/>
          </p:cNvSpPr>
          <p:nvPr>
            <p:ph type="subTitle" idx="1"/>
          </p:nvPr>
        </p:nvSpPr>
        <p:spPr>
          <a:xfrm>
            <a:off x="0" y="2063840"/>
            <a:ext cx="12192000" cy="468400"/>
          </a:xfrm>
          <a:prstGeom prst="rect">
            <a:avLst/>
          </a:prstGeom>
          <a:noFill/>
          <a:ln>
            <a:noFill/>
          </a:ln>
        </p:spPr>
        <p:txBody>
          <a:bodyPr spcFirstLastPara="1" wrap="square" lIns="91425" tIns="91425" rIns="91425" bIns="91425" anchor="ctr" anchorCtr="0"/>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a:endParaRPr/>
          </a:p>
        </p:txBody>
      </p:sp>
    </p:spTree>
    <p:extLst>
      <p:ext uri="{BB962C8B-B14F-4D97-AF65-F5344CB8AC3E}">
        <p14:creationId xmlns:p14="http://schemas.microsoft.com/office/powerpoint/2010/main" val="31973981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8_Title Slide">
  <p:cSld name="8_Title Slide">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0" y="0"/>
            <a:ext cx="12192000" cy="1179288"/>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rgbClr val="3F3F3F"/>
              </a:buClr>
              <a:buSzPts val="1400"/>
              <a:buFont typeface="Arial"/>
              <a:buNone/>
              <a:defRPr sz="5867" b="0" i="0" u="none" strike="noStrike" cap="none">
                <a:solidFill>
                  <a:srgbClr val="3F3F3F"/>
                </a:solidFill>
                <a:latin typeface="Arial"/>
                <a:ea typeface="Arial"/>
                <a:cs typeface="Arial"/>
                <a:sym typeface="Arial"/>
              </a:defRPr>
            </a:lvl1pPr>
            <a:lvl2pPr lvl="1" indent="0">
              <a:spcBef>
                <a:spcPts val="0"/>
              </a:spcBef>
              <a:spcAft>
                <a:spcPts val="0"/>
              </a:spcAft>
              <a:buSzPts val="1400"/>
              <a:buNone/>
              <a:defRPr sz="2400"/>
            </a:lvl2pPr>
            <a:lvl3pPr lvl="2" indent="0">
              <a:spcBef>
                <a:spcPts val="0"/>
              </a:spcBef>
              <a:spcAft>
                <a:spcPts val="0"/>
              </a:spcAft>
              <a:buSzPts val="1400"/>
              <a:buNone/>
              <a:defRPr sz="2400"/>
            </a:lvl3pPr>
            <a:lvl4pPr lvl="3" indent="0">
              <a:spcBef>
                <a:spcPts val="0"/>
              </a:spcBef>
              <a:spcAft>
                <a:spcPts val="0"/>
              </a:spcAft>
              <a:buSzPts val="1400"/>
              <a:buNone/>
              <a:defRPr sz="2400"/>
            </a:lvl4pPr>
            <a:lvl5pPr lvl="4" indent="0">
              <a:spcBef>
                <a:spcPts val="0"/>
              </a:spcBef>
              <a:spcAft>
                <a:spcPts val="0"/>
              </a:spcAft>
              <a:buSzPts val="1400"/>
              <a:buNone/>
              <a:defRPr sz="2400"/>
            </a:lvl5pPr>
            <a:lvl6pPr lvl="5" indent="0">
              <a:spcBef>
                <a:spcPts val="0"/>
              </a:spcBef>
              <a:spcAft>
                <a:spcPts val="0"/>
              </a:spcAft>
              <a:buSzPts val="1400"/>
              <a:buNone/>
              <a:defRPr sz="2400"/>
            </a:lvl6pPr>
            <a:lvl7pPr lvl="6" indent="0">
              <a:spcBef>
                <a:spcPts val="0"/>
              </a:spcBef>
              <a:spcAft>
                <a:spcPts val="0"/>
              </a:spcAft>
              <a:buSzPts val="1400"/>
              <a:buNone/>
              <a:defRPr sz="2400"/>
            </a:lvl7pPr>
            <a:lvl8pPr lvl="7" indent="0">
              <a:spcBef>
                <a:spcPts val="0"/>
              </a:spcBef>
              <a:spcAft>
                <a:spcPts val="0"/>
              </a:spcAft>
              <a:buSzPts val="1400"/>
              <a:buNone/>
              <a:defRPr sz="2400"/>
            </a:lvl8pPr>
            <a:lvl9pPr lvl="8" indent="0">
              <a:spcBef>
                <a:spcPts val="0"/>
              </a:spcBef>
              <a:spcAft>
                <a:spcPts val="0"/>
              </a:spcAft>
              <a:buSzPts val="1400"/>
              <a:buNone/>
              <a:defRPr sz="2400"/>
            </a:lvl9pPr>
          </a:lstStyle>
          <a:p>
            <a:endParaRPr/>
          </a:p>
        </p:txBody>
      </p:sp>
    </p:spTree>
    <p:extLst>
      <p:ext uri="{BB962C8B-B14F-4D97-AF65-F5344CB8AC3E}">
        <p14:creationId xmlns:p14="http://schemas.microsoft.com/office/powerpoint/2010/main" val="1170917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1"/>
        <p:cNvGrpSpPr/>
        <p:nvPr/>
      </p:nvGrpSpPr>
      <p:grpSpPr>
        <a:xfrm>
          <a:off x="0" y="0"/>
          <a:ext cx="0" cy="0"/>
          <a:chOff x="0" y="0"/>
          <a:chExt cx="0" cy="0"/>
        </a:xfrm>
      </p:grpSpPr>
    </p:spTree>
    <p:extLst>
      <p:ext uri="{BB962C8B-B14F-4D97-AF65-F5344CB8AC3E}">
        <p14:creationId xmlns:p14="http://schemas.microsoft.com/office/powerpoint/2010/main" val="3615935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138302-D334-4312-9AC7-D748228F5A21}"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07AB904-B5B3-49DC-81A6-3A362E871B12}" type="slidenum">
              <a:rPr lang="fa-IR" smtClean="0"/>
              <a:t>‹#›</a:t>
            </a:fld>
            <a:endParaRPr lang="fa-IR"/>
          </a:p>
        </p:txBody>
      </p:sp>
    </p:spTree>
    <p:extLst>
      <p:ext uri="{BB962C8B-B14F-4D97-AF65-F5344CB8AC3E}">
        <p14:creationId xmlns:p14="http://schemas.microsoft.com/office/powerpoint/2010/main" val="80693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4B138302-D334-4312-9AC7-D748228F5A21}"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07AB904-B5B3-49DC-81A6-3A362E871B12}" type="slidenum">
              <a:rPr lang="fa-IR" smtClean="0"/>
              <a:t>‹#›</a:t>
            </a:fld>
            <a:endParaRPr lang="fa-IR"/>
          </a:p>
        </p:txBody>
      </p:sp>
    </p:spTree>
    <p:extLst>
      <p:ext uri="{BB962C8B-B14F-4D97-AF65-F5344CB8AC3E}">
        <p14:creationId xmlns:p14="http://schemas.microsoft.com/office/powerpoint/2010/main" val="3664428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4B138302-D334-4312-9AC7-D748228F5A21}" type="datetimeFigureOut">
              <a:rPr lang="fa-IR" smtClean="0"/>
              <a:t>16/06/1442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D07AB904-B5B3-49DC-81A6-3A362E871B12}" type="slidenum">
              <a:rPr lang="fa-IR" smtClean="0"/>
              <a:t>‹#›</a:t>
            </a:fld>
            <a:endParaRPr lang="fa-IR"/>
          </a:p>
        </p:txBody>
      </p:sp>
    </p:spTree>
    <p:extLst>
      <p:ext uri="{BB962C8B-B14F-4D97-AF65-F5344CB8AC3E}">
        <p14:creationId xmlns:p14="http://schemas.microsoft.com/office/powerpoint/2010/main" val="280469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4B138302-D334-4312-9AC7-D748228F5A21}" type="datetimeFigureOut">
              <a:rPr lang="fa-IR" smtClean="0"/>
              <a:t>16/06/1442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07AB904-B5B3-49DC-81A6-3A362E871B12}" type="slidenum">
              <a:rPr lang="fa-IR" smtClean="0"/>
              <a:t>‹#›</a:t>
            </a:fld>
            <a:endParaRPr lang="fa-IR"/>
          </a:p>
        </p:txBody>
      </p:sp>
    </p:spTree>
    <p:extLst>
      <p:ext uri="{BB962C8B-B14F-4D97-AF65-F5344CB8AC3E}">
        <p14:creationId xmlns:p14="http://schemas.microsoft.com/office/powerpoint/2010/main" val="2042165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138302-D334-4312-9AC7-D748228F5A21}" type="datetimeFigureOut">
              <a:rPr lang="fa-IR" smtClean="0"/>
              <a:t>16/06/1442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D07AB904-B5B3-49DC-81A6-3A362E871B12}" type="slidenum">
              <a:rPr lang="fa-IR" smtClean="0"/>
              <a:t>‹#›</a:t>
            </a:fld>
            <a:endParaRPr lang="fa-IR"/>
          </a:p>
        </p:txBody>
      </p:sp>
    </p:spTree>
    <p:extLst>
      <p:ext uri="{BB962C8B-B14F-4D97-AF65-F5344CB8AC3E}">
        <p14:creationId xmlns:p14="http://schemas.microsoft.com/office/powerpoint/2010/main" val="398035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138302-D334-4312-9AC7-D748228F5A21}"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07AB904-B5B3-49DC-81A6-3A362E871B12}" type="slidenum">
              <a:rPr lang="fa-IR" smtClean="0"/>
              <a:t>‹#›</a:t>
            </a:fld>
            <a:endParaRPr lang="fa-IR"/>
          </a:p>
        </p:txBody>
      </p:sp>
    </p:spTree>
    <p:extLst>
      <p:ext uri="{BB962C8B-B14F-4D97-AF65-F5344CB8AC3E}">
        <p14:creationId xmlns:p14="http://schemas.microsoft.com/office/powerpoint/2010/main" val="1924181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138302-D334-4312-9AC7-D748228F5A21}"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07AB904-B5B3-49DC-81A6-3A362E871B12}" type="slidenum">
              <a:rPr lang="fa-IR" smtClean="0"/>
              <a:t>‹#›</a:t>
            </a:fld>
            <a:endParaRPr lang="fa-IR"/>
          </a:p>
        </p:txBody>
      </p:sp>
    </p:spTree>
    <p:extLst>
      <p:ext uri="{BB962C8B-B14F-4D97-AF65-F5344CB8AC3E}">
        <p14:creationId xmlns:p14="http://schemas.microsoft.com/office/powerpoint/2010/main" val="2112608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B138302-D334-4312-9AC7-D748228F5A21}" type="datetimeFigureOut">
              <a:rPr lang="fa-IR" smtClean="0"/>
              <a:t>16/06/1442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07AB904-B5B3-49DC-81A6-3A362E871B12}" type="slidenum">
              <a:rPr lang="fa-IR" smtClean="0"/>
              <a:t>‹#›</a:t>
            </a:fld>
            <a:endParaRPr lang="fa-IR"/>
          </a:p>
        </p:txBody>
      </p:sp>
    </p:spTree>
    <p:extLst>
      <p:ext uri="{BB962C8B-B14F-4D97-AF65-F5344CB8AC3E}">
        <p14:creationId xmlns:p14="http://schemas.microsoft.com/office/powerpoint/2010/main" val="37684857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pPr rtl="0"/>
            <a:fld id="{4CD862DC-56B7-4BB5-BFE2-F67ACA58EB05}" type="datetimeFigureOut">
              <a:rPr lang="en-US" smtClean="0">
                <a:solidFill>
                  <a:srgbClr val="191B0E"/>
                </a:solidFill>
              </a:rPr>
              <a:pPr rtl="0"/>
              <a:t>1/29/2021</a:t>
            </a:fld>
            <a:endParaRPr lang="en-US">
              <a:solidFill>
                <a:srgbClr val="191B0E"/>
              </a:solidFill>
            </a:endParaRP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pPr rtl="0"/>
            <a:endParaRPr lang="en-US">
              <a:solidFill>
                <a:srgbClr val="191B0E"/>
              </a:solidFill>
            </a:endParaRP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pPr rtl="0"/>
            <a:fld id="{F039083C-5FD9-4CCF-A5ED-5C6DCCEF924F}" type="slidenum">
              <a:rPr lang="en-US" smtClean="0">
                <a:solidFill>
                  <a:srgbClr val="191B0E"/>
                </a:solidFill>
              </a:rPr>
              <a:pPr rtl="0"/>
              <a:t>‹#›</a:t>
            </a:fld>
            <a:endParaRPr lang="en-US">
              <a:solidFill>
                <a:srgbClr val="191B0E"/>
              </a:solidFill>
            </a:endParaRPr>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88084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1"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r" defTabSz="9144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368">
          <p15:clr>
            <a:srgbClr val="F26B43"/>
          </p15:clr>
        </p15:guide>
        <p15:guide id="4294967295" orient="horz" pos="1440">
          <p15:clr>
            <a:srgbClr val="F26B43"/>
          </p15:clr>
        </p15:guide>
        <p15:guide id="4294967295" orient="horz" pos="3696">
          <p15:clr>
            <a:srgbClr val="F26B43"/>
          </p15:clr>
        </p15:guide>
        <p15:guide id="4294967295" orient="horz" pos="432">
          <p15:clr>
            <a:srgbClr val="F26B43"/>
          </p15:clr>
        </p15:guide>
        <p15:guide id="4294967295" orient="horz" pos="1512">
          <p15:clr>
            <a:srgbClr val="F26B43"/>
          </p15:clr>
        </p15:guide>
        <p15:guide id="4294967295" pos="6912">
          <p15:clr>
            <a:srgbClr val="F26B43"/>
          </p15:clr>
        </p15:guide>
        <p15:guide id="4294967295" pos="936">
          <p15:clr>
            <a:srgbClr val="F26B43"/>
          </p15:clr>
        </p15:guide>
        <p15:guide id="4294967295"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4" name="TextBox 3"/>
          <p:cNvSpPr txBox="1"/>
          <p:nvPr/>
        </p:nvSpPr>
        <p:spPr>
          <a:xfrm>
            <a:off x="3515413" y="2095500"/>
            <a:ext cx="6225487" cy="2046201"/>
          </a:xfrm>
          <a:prstGeom prst="rect">
            <a:avLst/>
          </a:prstGeom>
          <a:noFill/>
        </p:spPr>
        <p:txBody>
          <a:bodyPr wrap="square" rtlCol="0">
            <a:spAutoFit/>
          </a:bodyPr>
          <a:lstStyle/>
          <a:p>
            <a:pPr algn="ctr" rtl="0">
              <a:lnSpc>
                <a:spcPct val="150000"/>
              </a:lnSpc>
            </a:pPr>
            <a:r>
              <a:rPr lang="fa-IR" sz="3200" b="1" dirty="0">
                <a:solidFill>
                  <a:prstClr val="black"/>
                </a:solidFill>
                <a:effectLst>
                  <a:outerShdw blurRad="38100" dist="38100" dir="2700000" algn="tl">
                    <a:srgbClr val="000000">
                      <a:alpha val="43137"/>
                    </a:srgbClr>
                  </a:outerShdw>
                </a:effectLst>
                <a:cs typeface="B Homa" panose="00000400000000000000" pitchFamily="2" charset="-78"/>
              </a:rPr>
              <a:t>بررسی مفهوم انتقال حقوق توسعه</a:t>
            </a:r>
          </a:p>
          <a:p>
            <a:pPr algn="ctr" rtl="0">
              <a:lnSpc>
                <a:spcPct val="150000"/>
              </a:lnSpc>
            </a:pPr>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Transfer of Development Rights</a:t>
            </a:r>
          </a:p>
          <a:p>
            <a:pPr algn="ctr" rtl="0">
              <a:lnSpc>
                <a:spcPct val="150000"/>
              </a:lnSpc>
            </a:pPr>
            <a:r>
              <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(TDR)</a:t>
            </a:r>
            <a:endParaRPr lang="en-US" sz="28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2164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675030" y="177891"/>
            <a:ext cx="3322751" cy="687388"/>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spcBef>
                <a:spcPct val="50000"/>
              </a:spcBef>
            </a:pPr>
            <a:r>
              <a:rPr lang="fa-IR" sz="2000" b="1" dirty="0">
                <a:solidFill>
                  <a:prstClr val="black"/>
                </a:solidFill>
                <a:cs typeface="B Mitra" panose="00000400000000000000" pitchFamily="2" charset="-78"/>
              </a:rPr>
              <a:t>مزایای بهره گیری از رویکرد </a:t>
            </a:r>
            <a:r>
              <a:rPr lang="en-US" altLang="zh-CN" sz="2000" b="1" dirty="0">
                <a:solidFill>
                  <a:prstClr val="black"/>
                </a:solidFill>
                <a:latin typeface="Times New Roman" panose="02020603050405020304" pitchFamily="18" charset="0"/>
                <a:ea typeface="Microsoft YaHei" panose="020B0503020204020204" pitchFamily="34" charset="-122"/>
                <a:cs typeface="B Homa" panose="00000400000000000000" pitchFamily="2" charset="-78"/>
              </a:rPr>
              <a:t>TDR</a:t>
            </a:r>
            <a:endParaRPr lang="zh-CN" altLang="en-US" sz="2000" b="1" dirty="0">
              <a:solidFill>
                <a:prstClr val="black"/>
              </a:solidFill>
              <a:latin typeface="Times New Roman" panose="02020603050405020304" pitchFamily="18" charset="0"/>
              <a:ea typeface="Microsoft YaHei" panose="020B0503020204020204" pitchFamily="34" charset="-122"/>
              <a:cs typeface="B Homa" panose="00000400000000000000" pitchFamily="2" charset="-78"/>
            </a:endParaRPr>
          </a:p>
        </p:txBody>
      </p:sp>
      <p:sp>
        <p:nvSpPr>
          <p:cNvPr id="6" name="AutoShape 345"/>
          <p:cNvSpPr>
            <a:spLocks noChangeArrowheads="1"/>
          </p:cNvSpPr>
          <p:nvPr/>
        </p:nvSpPr>
        <p:spPr bwMode="auto">
          <a:xfrm>
            <a:off x="2318198" y="1076391"/>
            <a:ext cx="7932778"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Homa" panose="00000400000000000000" pitchFamily="2" charset="-78"/>
              </a:rPr>
              <a:t>کاهش </a:t>
            </a:r>
            <a:r>
              <a:rPr lang="fa-IR" sz="1600" b="1" dirty="0">
                <a:solidFill>
                  <a:prstClr val="black"/>
                </a:solidFill>
                <a:latin typeface="Symbol" panose="05050102010706020507" pitchFamily="18" charset="2"/>
                <a:cs typeface="B Homa" panose="00000400000000000000" pitchFamily="2" charset="-78"/>
              </a:rPr>
              <a:t>و مدیریت روند تخریب اراضی کشاورزي و اراضی باارزش طبیعی و محافظت از آنها</a:t>
            </a:r>
          </a:p>
        </p:txBody>
      </p:sp>
      <p:sp>
        <p:nvSpPr>
          <p:cNvPr id="15" name="AutoShape 345"/>
          <p:cNvSpPr>
            <a:spLocks noChangeArrowheads="1"/>
          </p:cNvSpPr>
          <p:nvPr/>
        </p:nvSpPr>
        <p:spPr bwMode="auto">
          <a:xfrm>
            <a:off x="2318198" y="1691619"/>
            <a:ext cx="7932778"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Homa" panose="00000400000000000000" pitchFamily="2" charset="-78"/>
              </a:rPr>
              <a:t>حفاظت </a:t>
            </a:r>
            <a:r>
              <a:rPr lang="fa-IR" sz="1600" b="1" dirty="0">
                <a:solidFill>
                  <a:prstClr val="black"/>
                </a:solidFill>
                <a:latin typeface="Symbol" panose="05050102010706020507" pitchFamily="18" charset="2"/>
                <a:cs typeface="B Homa" panose="00000400000000000000" pitchFamily="2" charset="-78"/>
              </a:rPr>
              <a:t>از بافتها و ساختمانهاي تاریخی با ارزش اجتماعی و فرهنگی</a:t>
            </a:r>
          </a:p>
        </p:txBody>
      </p:sp>
      <p:sp>
        <p:nvSpPr>
          <p:cNvPr id="16" name="AutoShape 345"/>
          <p:cNvSpPr>
            <a:spLocks noChangeArrowheads="1"/>
          </p:cNvSpPr>
          <p:nvPr/>
        </p:nvSpPr>
        <p:spPr bwMode="auto">
          <a:xfrm>
            <a:off x="2318198" y="2306847"/>
            <a:ext cx="7932778"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Homa" panose="00000400000000000000" pitchFamily="2" charset="-78"/>
              </a:rPr>
              <a:t>احیاي </a:t>
            </a:r>
            <a:r>
              <a:rPr lang="fa-IR" sz="1600" b="1" dirty="0">
                <a:solidFill>
                  <a:prstClr val="black"/>
                </a:solidFill>
                <a:latin typeface="Symbol" panose="05050102010706020507" pitchFamily="18" charset="2"/>
                <a:cs typeface="B Homa" panose="00000400000000000000" pitchFamily="2" charset="-78"/>
              </a:rPr>
              <a:t>مجدد پائین شهر و نیز مراکز شهري</a:t>
            </a:r>
          </a:p>
        </p:txBody>
      </p:sp>
      <p:sp>
        <p:nvSpPr>
          <p:cNvPr id="17" name="AutoShape 345"/>
          <p:cNvSpPr>
            <a:spLocks noChangeArrowheads="1"/>
          </p:cNvSpPr>
          <p:nvPr/>
        </p:nvSpPr>
        <p:spPr bwMode="auto">
          <a:xfrm>
            <a:off x="2318198" y="2935148"/>
            <a:ext cx="7932778"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Homa" panose="00000400000000000000" pitchFamily="2" charset="-78"/>
              </a:rPr>
              <a:t>کنترل </a:t>
            </a:r>
            <a:r>
              <a:rPr lang="fa-IR" sz="1600" b="1" dirty="0">
                <a:solidFill>
                  <a:prstClr val="black"/>
                </a:solidFill>
                <a:latin typeface="Symbol" panose="05050102010706020507" pitchFamily="18" charset="2"/>
                <a:cs typeface="B Homa" panose="00000400000000000000" pitchFamily="2" charset="-78"/>
              </a:rPr>
              <a:t>سقف تراکمی نواحی و محلات شهر</a:t>
            </a:r>
          </a:p>
        </p:txBody>
      </p:sp>
      <p:sp>
        <p:nvSpPr>
          <p:cNvPr id="18" name="AutoShape 345"/>
          <p:cNvSpPr>
            <a:spLocks noChangeArrowheads="1"/>
          </p:cNvSpPr>
          <p:nvPr/>
        </p:nvSpPr>
        <p:spPr bwMode="auto">
          <a:xfrm>
            <a:off x="2318198" y="3550168"/>
            <a:ext cx="7932778"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Homa" panose="00000400000000000000" pitchFamily="2" charset="-78"/>
              </a:rPr>
              <a:t>نظارت </a:t>
            </a:r>
            <a:r>
              <a:rPr lang="fa-IR" sz="1600" b="1" dirty="0">
                <a:solidFill>
                  <a:prstClr val="black"/>
                </a:solidFill>
                <a:latin typeface="Symbol" panose="05050102010706020507" pitchFamily="18" charset="2"/>
                <a:cs typeface="B Homa" panose="00000400000000000000" pitchFamily="2" charset="-78"/>
              </a:rPr>
              <a:t>بر تأثیرات محیطی بناهاي مرتفع</a:t>
            </a:r>
          </a:p>
        </p:txBody>
      </p:sp>
      <p:sp>
        <p:nvSpPr>
          <p:cNvPr id="19" name="AutoShape 345"/>
          <p:cNvSpPr>
            <a:spLocks noChangeArrowheads="1"/>
          </p:cNvSpPr>
          <p:nvPr/>
        </p:nvSpPr>
        <p:spPr bwMode="auto">
          <a:xfrm>
            <a:off x="2318198" y="4165188"/>
            <a:ext cx="7932778"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Homa" panose="00000400000000000000" pitchFamily="2" charset="-78"/>
              </a:rPr>
              <a:t>سوق </a:t>
            </a:r>
            <a:r>
              <a:rPr lang="fa-IR" sz="1600" b="1" dirty="0">
                <a:solidFill>
                  <a:prstClr val="black"/>
                </a:solidFill>
                <a:latin typeface="Symbol" panose="05050102010706020507" pitchFamily="18" charset="2"/>
                <a:cs typeface="B Homa" panose="00000400000000000000" pitchFamily="2" charset="-78"/>
              </a:rPr>
              <a:t>دادن توسعه هاي عمودي و پرتراکم شهري به اراضی مناسب و بزرگ در مناطق مطلوب</a:t>
            </a:r>
          </a:p>
        </p:txBody>
      </p:sp>
      <p:sp>
        <p:nvSpPr>
          <p:cNvPr id="20" name="AutoShape 345"/>
          <p:cNvSpPr>
            <a:spLocks noChangeArrowheads="1"/>
          </p:cNvSpPr>
          <p:nvPr/>
        </p:nvSpPr>
        <p:spPr bwMode="auto">
          <a:xfrm>
            <a:off x="2318198" y="4774788"/>
            <a:ext cx="7932778"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Homa" panose="00000400000000000000" pitchFamily="2" charset="-78"/>
              </a:rPr>
              <a:t>ایجاد </a:t>
            </a:r>
            <a:r>
              <a:rPr lang="fa-IR" sz="1600" b="1" dirty="0">
                <a:solidFill>
                  <a:prstClr val="black"/>
                </a:solidFill>
                <a:latin typeface="Symbol" panose="05050102010706020507" pitchFamily="18" charset="2"/>
                <a:cs typeface="B Homa" panose="00000400000000000000" pitchFamily="2" charset="-78"/>
              </a:rPr>
              <a:t>مرز مشخص و حفظ حدود رشد</a:t>
            </a:r>
          </a:p>
        </p:txBody>
      </p:sp>
      <p:sp>
        <p:nvSpPr>
          <p:cNvPr id="21" name="AutoShape 345"/>
          <p:cNvSpPr>
            <a:spLocks noChangeArrowheads="1"/>
          </p:cNvSpPr>
          <p:nvPr/>
        </p:nvSpPr>
        <p:spPr bwMode="auto">
          <a:xfrm>
            <a:off x="2318198" y="5386535"/>
            <a:ext cx="7932778"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Homa" panose="00000400000000000000" pitchFamily="2" charset="-78"/>
              </a:rPr>
              <a:t>کاهش </a:t>
            </a:r>
            <a:r>
              <a:rPr lang="fa-IR" sz="1600" b="1" dirty="0">
                <a:solidFill>
                  <a:prstClr val="black"/>
                </a:solidFill>
                <a:latin typeface="Symbol" panose="05050102010706020507" pitchFamily="18" charset="2"/>
                <a:cs typeface="B Homa" panose="00000400000000000000" pitchFamily="2" charset="-78"/>
              </a:rPr>
              <a:t>فشار نیروهاي عامل توسعه بر کاربریها و ساختمانها و اراضی باارزش</a:t>
            </a:r>
          </a:p>
        </p:txBody>
      </p:sp>
    </p:spTree>
    <p:extLst>
      <p:ext uri="{BB962C8B-B14F-4D97-AF65-F5344CB8AC3E}">
        <p14:creationId xmlns:p14="http://schemas.microsoft.com/office/powerpoint/2010/main" val="1017824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45"/>
          <p:cNvSpPr>
            <a:spLocks noChangeArrowheads="1"/>
          </p:cNvSpPr>
          <p:nvPr/>
        </p:nvSpPr>
        <p:spPr bwMode="auto">
          <a:xfrm>
            <a:off x="1223493" y="1295332"/>
            <a:ext cx="9697184"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Lotus" panose="00000400000000000000" pitchFamily="2" charset="-78"/>
              </a:rPr>
              <a:t>بهره </a:t>
            </a:r>
            <a:r>
              <a:rPr lang="fa-IR" sz="1600" b="1" dirty="0">
                <a:solidFill>
                  <a:prstClr val="black"/>
                </a:solidFill>
                <a:latin typeface="Symbol" panose="05050102010706020507" pitchFamily="18" charset="2"/>
                <a:cs typeface="B Lotus" panose="00000400000000000000" pitchFamily="2" charset="-78"/>
              </a:rPr>
              <a:t>گیري کارآمد از سرمایه هاي خصوصی موجود براي ساخت وساز شهري</a:t>
            </a:r>
          </a:p>
        </p:txBody>
      </p:sp>
      <p:sp>
        <p:nvSpPr>
          <p:cNvPr id="5" name="AutoShape 345"/>
          <p:cNvSpPr>
            <a:spLocks noChangeArrowheads="1"/>
          </p:cNvSpPr>
          <p:nvPr/>
        </p:nvSpPr>
        <p:spPr bwMode="auto">
          <a:xfrm>
            <a:off x="1223493" y="1913765"/>
            <a:ext cx="9697184"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Lotus" panose="00000400000000000000" pitchFamily="2" charset="-78"/>
              </a:rPr>
              <a:t>کاهش </a:t>
            </a:r>
            <a:r>
              <a:rPr lang="fa-IR" sz="1600" b="1" dirty="0">
                <a:solidFill>
                  <a:prstClr val="black"/>
                </a:solidFill>
                <a:latin typeface="Symbol" panose="05050102010706020507" pitchFamily="18" charset="2"/>
                <a:cs typeface="B Lotus" panose="00000400000000000000" pitchFamily="2" charset="-78"/>
              </a:rPr>
              <a:t>هزینه مدیریت توسعه شهري، در جهت نیازها و منافع عمومی</a:t>
            </a:r>
          </a:p>
        </p:txBody>
      </p:sp>
      <p:sp>
        <p:nvSpPr>
          <p:cNvPr id="6" name="AutoShape 345"/>
          <p:cNvSpPr>
            <a:spLocks noChangeArrowheads="1"/>
          </p:cNvSpPr>
          <p:nvPr/>
        </p:nvSpPr>
        <p:spPr bwMode="auto">
          <a:xfrm>
            <a:off x="1223493" y="2539890"/>
            <a:ext cx="9697184"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Lotus" panose="00000400000000000000" pitchFamily="2" charset="-78"/>
              </a:rPr>
              <a:t>حفظ دسترسی بصري به مناظر و نشانه هاي شهري مهم</a:t>
            </a:r>
          </a:p>
        </p:txBody>
      </p:sp>
      <p:sp>
        <p:nvSpPr>
          <p:cNvPr id="7" name="AutoShape 345"/>
          <p:cNvSpPr>
            <a:spLocks noChangeArrowheads="1"/>
          </p:cNvSpPr>
          <p:nvPr/>
        </p:nvSpPr>
        <p:spPr bwMode="auto">
          <a:xfrm>
            <a:off x="1223493" y="3166015"/>
            <a:ext cx="9697184"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Lotus" panose="00000400000000000000" pitchFamily="2" charset="-78"/>
              </a:rPr>
              <a:t>کاهش </a:t>
            </a:r>
            <a:r>
              <a:rPr lang="fa-IR" sz="1600" b="1" dirty="0">
                <a:solidFill>
                  <a:prstClr val="black"/>
                </a:solidFill>
                <a:latin typeface="Symbol" panose="05050102010706020507" pitchFamily="18" charset="2"/>
                <a:cs typeface="B Lotus" panose="00000400000000000000" pitchFamily="2" charset="-78"/>
              </a:rPr>
              <a:t>نابرابریها و تأمین عادلانه حقوق فردي مالکان</a:t>
            </a:r>
          </a:p>
        </p:txBody>
      </p:sp>
      <p:sp>
        <p:nvSpPr>
          <p:cNvPr id="8" name="AutoShape 345"/>
          <p:cNvSpPr>
            <a:spLocks noChangeArrowheads="1"/>
          </p:cNvSpPr>
          <p:nvPr/>
        </p:nvSpPr>
        <p:spPr bwMode="auto">
          <a:xfrm>
            <a:off x="1223493" y="3792140"/>
            <a:ext cx="9697184"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Lotus" panose="00000400000000000000" pitchFamily="2" charset="-78"/>
              </a:rPr>
              <a:t>سوق </a:t>
            </a:r>
            <a:r>
              <a:rPr lang="fa-IR" sz="1600" b="1" dirty="0">
                <a:solidFill>
                  <a:prstClr val="black"/>
                </a:solidFill>
                <a:latin typeface="Symbol" panose="05050102010706020507" pitchFamily="18" charset="2"/>
                <a:cs typeface="B Lotus" panose="00000400000000000000" pitchFamily="2" charset="-78"/>
              </a:rPr>
              <a:t>دادن توسعه شهري در جهات مطلوب و به نواحی مناسب</a:t>
            </a:r>
          </a:p>
        </p:txBody>
      </p:sp>
      <p:sp>
        <p:nvSpPr>
          <p:cNvPr id="9" name="AutoShape 345"/>
          <p:cNvSpPr>
            <a:spLocks noChangeArrowheads="1"/>
          </p:cNvSpPr>
          <p:nvPr/>
        </p:nvSpPr>
        <p:spPr bwMode="auto">
          <a:xfrm>
            <a:off x="1223493" y="4418265"/>
            <a:ext cx="9697184"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Lotus" panose="00000400000000000000" pitchFamily="2" charset="-78"/>
              </a:rPr>
              <a:t>تسهیل </a:t>
            </a:r>
            <a:r>
              <a:rPr lang="fa-IR" sz="1600" b="1" dirty="0">
                <a:solidFill>
                  <a:prstClr val="black"/>
                </a:solidFill>
                <a:latin typeface="Symbol" panose="05050102010706020507" pitchFamily="18" charset="2"/>
                <a:cs typeface="B Lotus" panose="00000400000000000000" pitchFamily="2" charset="-78"/>
              </a:rPr>
              <a:t>تأمین خدمات و تسهیلات عمومی توسط سازندگان بخش خصوصی ساختمانهاي مرتفع</a:t>
            </a:r>
          </a:p>
        </p:txBody>
      </p:sp>
      <p:sp>
        <p:nvSpPr>
          <p:cNvPr id="10" name="AutoShape 345"/>
          <p:cNvSpPr>
            <a:spLocks noChangeArrowheads="1"/>
          </p:cNvSpPr>
          <p:nvPr/>
        </p:nvSpPr>
        <p:spPr bwMode="auto">
          <a:xfrm>
            <a:off x="1223493" y="5044390"/>
            <a:ext cx="9697184" cy="557065"/>
          </a:xfrm>
          <a:prstGeom prst="roundRect">
            <a:avLst>
              <a:gd name="adj" fmla="val 16667"/>
            </a:avLst>
          </a:prstGeom>
          <a:solidFill>
            <a:srgbClr val="FFD85B"/>
          </a:solidFill>
          <a:ln w="19050" cmpd="sng">
            <a:solidFill>
              <a:schemeClr val="bg1"/>
            </a:solidFill>
            <a:round/>
            <a:headEnd/>
            <a:tailEnd/>
          </a:ln>
          <a:scene3d>
            <a:camera prst="orthographicFront"/>
            <a:lightRig rig="threePt" dir="t"/>
          </a:scene3d>
          <a:sp3d>
            <a:bevelT w="165100" prst="coolSlant"/>
          </a:sp3d>
        </p:spPr>
        <p:txBody>
          <a:bodyPr/>
          <a:lstStyle/>
          <a:p>
            <a:pPr algn="ctr" rtl="0">
              <a:defRPr/>
            </a:pPr>
            <a:r>
              <a:rPr lang="fa-IR" sz="1600" b="1" dirty="0">
                <a:solidFill>
                  <a:prstClr val="black"/>
                </a:solidFill>
                <a:latin typeface="Symbol" panose="05050102010706020507" pitchFamily="18" charset="2"/>
                <a:cs typeface="B Lotus" panose="00000400000000000000" pitchFamily="2" charset="-78"/>
              </a:rPr>
              <a:t>متعادل </a:t>
            </a:r>
            <a:r>
              <a:rPr lang="fa-IR" sz="1600" b="1" dirty="0">
                <a:solidFill>
                  <a:prstClr val="black"/>
                </a:solidFill>
                <a:latin typeface="Symbol" panose="05050102010706020507" pitchFamily="18" charset="2"/>
                <a:cs typeface="B Lotus" panose="00000400000000000000" pitchFamily="2" charset="-78"/>
              </a:rPr>
              <a:t>کردن خسارات و منافع فردي ناشی از وضعیت هاي متفاوت ضوابط شهرسازي از طریق داد و ستد حق توسعه </a:t>
            </a:r>
            <a:r>
              <a:rPr lang="fa-IR" sz="1600" b="1" dirty="0">
                <a:solidFill>
                  <a:prstClr val="black"/>
                </a:solidFill>
                <a:cs typeface="B Lotus" panose="00000400000000000000" pitchFamily="2" charset="-78"/>
              </a:rPr>
              <a:t>بین مالکان ذي نفع و متضرر</a:t>
            </a:r>
            <a:endParaRPr lang="en-US" sz="1600" b="1" dirty="0">
              <a:solidFill>
                <a:prstClr val="black"/>
              </a:solidFill>
            </a:endParaRPr>
          </a:p>
        </p:txBody>
      </p:sp>
      <p:sp>
        <p:nvSpPr>
          <p:cNvPr id="11" name="Rounded Rectangle 10"/>
          <p:cNvSpPr/>
          <p:nvPr/>
        </p:nvSpPr>
        <p:spPr>
          <a:xfrm>
            <a:off x="4687909" y="396832"/>
            <a:ext cx="3322751" cy="687388"/>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spcBef>
                <a:spcPct val="50000"/>
              </a:spcBef>
            </a:pPr>
            <a:r>
              <a:rPr lang="fa-IR" sz="2000" b="1" dirty="0">
                <a:solidFill>
                  <a:prstClr val="black"/>
                </a:solidFill>
                <a:cs typeface="B Mitra" panose="00000400000000000000" pitchFamily="2" charset="-78"/>
              </a:rPr>
              <a:t>مزایای بهره گیری از رویکرد </a:t>
            </a:r>
            <a:r>
              <a:rPr lang="en-US" altLang="zh-CN" sz="2000" b="1" dirty="0">
                <a:solidFill>
                  <a:prstClr val="black"/>
                </a:solidFill>
                <a:latin typeface="Times New Roman" panose="02020603050405020304" pitchFamily="18" charset="0"/>
                <a:ea typeface="Microsoft YaHei" panose="020B0503020204020204" pitchFamily="34" charset="-122"/>
                <a:cs typeface="B Homa" panose="00000400000000000000" pitchFamily="2" charset="-78"/>
              </a:rPr>
              <a:t>TDR</a:t>
            </a:r>
            <a:endParaRPr lang="zh-CN" altLang="en-US" sz="2000" b="1" dirty="0">
              <a:solidFill>
                <a:prstClr val="black"/>
              </a:solidFill>
              <a:latin typeface="Times New Roman" panose="02020603050405020304" pitchFamily="18" charset="0"/>
              <a:ea typeface="Microsoft YaHei" panose="020B0503020204020204" pitchFamily="34" charset="-122"/>
              <a:cs typeface="B Homa" panose="00000400000000000000" pitchFamily="2" charset="-78"/>
            </a:endParaRPr>
          </a:p>
        </p:txBody>
      </p:sp>
    </p:spTree>
    <p:extLst>
      <p:ext uri="{BB962C8B-B14F-4D97-AF65-F5344CB8AC3E}">
        <p14:creationId xmlns:p14="http://schemas.microsoft.com/office/powerpoint/2010/main" val="3388830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13645" y="462497"/>
            <a:ext cx="9762186" cy="4893647"/>
          </a:xfrm>
          <a:prstGeom prst="rect">
            <a:avLst/>
          </a:prstGeom>
        </p:spPr>
        <p:txBody>
          <a:bodyPr wrap="square">
            <a:spAutoFit/>
          </a:bodyPr>
          <a:lstStyle/>
          <a:p>
            <a:pPr algn="just">
              <a:lnSpc>
                <a:spcPct val="150000"/>
              </a:lnSpc>
              <a:defRPr/>
            </a:pPr>
            <a:endParaRPr lang="fa-IR" sz="1600" b="1" dirty="0">
              <a:solidFill>
                <a:srgbClr val="000000"/>
              </a:solidFill>
              <a:cs typeface="B Homa" panose="00000400000000000000" pitchFamily="2" charset="-78"/>
            </a:endParaRPr>
          </a:p>
          <a:p>
            <a:pPr marL="285750" indent="-285750" algn="just">
              <a:lnSpc>
                <a:spcPct val="150000"/>
              </a:lnSpc>
              <a:buFont typeface="Arial" panose="020B0604020202020204" pitchFamily="34" charset="0"/>
              <a:buChar char="•"/>
              <a:defRPr/>
            </a:pPr>
            <a:r>
              <a:rPr lang="fa-IR" sz="1600" b="1" dirty="0">
                <a:solidFill>
                  <a:srgbClr val="000000"/>
                </a:solidFill>
                <a:cs typeface="B Homa" panose="00000400000000000000" pitchFamily="2" charset="-78"/>
              </a:rPr>
              <a:t>توسعه دهندگانی که در منطقه </a:t>
            </a:r>
            <a:r>
              <a:rPr lang="fa-IR" sz="1600" b="1" dirty="0">
                <a:solidFill>
                  <a:srgbClr val="000000"/>
                </a:solidFill>
                <a:cs typeface="B Homa" panose="00000400000000000000" pitchFamily="2" charset="-78"/>
              </a:rPr>
              <a:t>دریافت </a:t>
            </a:r>
            <a:r>
              <a:rPr lang="en-US" sz="1600" b="1" dirty="0">
                <a:solidFill>
                  <a:srgbClr val="000000"/>
                </a:solidFill>
                <a:cs typeface="B Homa" panose="00000400000000000000" pitchFamily="2" charset="-78"/>
              </a:rPr>
              <a:t>TDR</a:t>
            </a:r>
            <a:r>
              <a:rPr lang="fa-IR" sz="1600" b="1" dirty="0">
                <a:solidFill>
                  <a:srgbClr val="000000"/>
                </a:solidFill>
                <a:cs typeface="B Homa" panose="00000400000000000000" pitchFamily="2" charset="-78"/>
              </a:rPr>
              <a:t>را انتخاب می نمایند اجازه دارند از آستانه تراکم غیر</a:t>
            </a:r>
            <a:r>
              <a:rPr lang="en-US" sz="1600" b="1" dirty="0">
                <a:solidFill>
                  <a:srgbClr val="000000"/>
                </a:solidFill>
                <a:cs typeface="B Homa" panose="00000400000000000000" pitchFamily="2" charset="-78"/>
              </a:rPr>
              <a:t>TDR</a:t>
            </a:r>
            <a:r>
              <a:rPr lang="fa-IR" sz="1600" b="1" dirty="0">
                <a:solidFill>
                  <a:srgbClr val="000000"/>
                </a:solidFill>
                <a:cs typeface="B Homa" panose="00000400000000000000" pitchFamily="2" charset="-78"/>
              </a:rPr>
              <a:t> تجاوز </a:t>
            </a:r>
            <a:r>
              <a:rPr lang="fa-IR" sz="1600" b="1" dirty="0">
                <a:solidFill>
                  <a:srgbClr val="000000"/>
                </a:solidFill>
                <a:cs typeface="B Homa" panose="00000400000000000000" pitchFamily="2" charset="-78"/>
              </a:rPr>
              <a:t>کرده و بالاتر ازآن به ساختمان سازي بپردازند که در واقع از لحاظ مادي و نیز از نظر توسعه مفیدتر خواهد بود</a:t>
            </a:r>
            <a:r>
              <a:rPr lang="fa-IR" sz="1600" b="1" dirty="0">
                <a:solidFill>
                  <a:srgbClr val="000000"/>
                </a:solidFill>
                <a:cs typeface="B Homa" panose="00000400000000000000" pitchFamily="2" charset="-78"/>
              </a:rPr>
              <a:t>.</a:t>
            </a:r>
          </a:p>
          <a:p>
            <a:pPr marL="285750" indent="-285750" algn="just">
              <a:lnSpc>
                <a:spcPct val="150000"/>
              </a:lnSpc>
              <a:buFont typeface="Arial" panose="020B0604020202020204" pitchFamily="34" charset="0"/>
              <a:buChar char="•"/>
              <a:defRPr/>
            </a:pPr>
            <a:endParaRPr lang="fa-IR" sz="1600" b="1" dirty="0">
              <a:solidFill>
                <a:srgbClr val="000000"/>
              </a:solidFill>
              <a:cs typeface="B Homa" panose="00000400000000000000" pitchFamily="2" charset="-78"/>
            </a:endParaRPr>
          </a:p>
          <a:p>
            <a:pPr marL="285750" indent="-285750" algn="just">
              <a:lnSpc>
                <a:spcPct val="150000"/>
              </a:lnSpc>
              <a:buFont typeface="Arial" panose="020B0604020202020204" pitchFamily="34" charset="0"/>
              <a:buChar char="•"/>
              <a:defRPr/>
            </a:pPr>
            <a:r>
              <a:rPr lang="fa-IR" sz="1600" b="1" dirty="0">
                <a:solidFill>
                  <a:srgbClr val="000000"/>
                </a:solidFill>
                <a:cs typeface="B Homa" panose="00000400000000000000" pitchFamily="2" charset="-78"/>
              </a:rPr>
              <a:t>جهت تدقیق مناطق دریافت و ارسال، شناسایی و تعریف شاخصها و مولفه هاي همگون و در عین حال متفاوت و متنوع ضروري میباشد</a:t>
            </a:r>
            <a:r>
              <a:rPr lang="fa-IR" sz="1600" b="1" dirty="0">
                <a:solidFill>
                  <a:srgbClr val="000000"/>
                </a:solidFill>
                <a:cs typeface="B Homa" panose="00000400000000000000" pitchFamily="2" charset="-78"/>
              </a:rPr>
              <a:t>.</a:t>
            </a:r>
          </a:p>
          <a:p>
            <a:pPr marL="285750" indent="-285750" algn="just">
              <a:lnSpc>
                <a:spcPct val="150000"/>
              </a:lnSpc>
              <a:buFont typeface="Arial" panose="020B0604020202020204" pitchFamily="34" charset="0"/>
              <a:buChar char="•"/>
              <a:defRPr/>
            </a:pPr>
            <a:endParaRPr lang="fa-IR" sz="1600" b="1" dirty="0">
              <a:solidFill>
                <a:srgbClr val="000000"/>
              </a:solidFill>
              <a:cs typeface="B Homa" panose="00000400000000000000" pitchFamily="2" charset="-78"/>
            </a:endParaRPr>
          </a:p>
          <a:p>
            <a:pPr marL="285750" indent="-285750" algn="just">
              <a:lnSpc>
                <a:spcPct val="150000"/>
              </a:lnSpc>
              <a:buFont typeface="Arial" panose="020B0604020202020204" pitchFamily="34" charset="0"/>
              <a:buChar char="•"/>
              <a:defRPr/>
            </a:pPr>
            <a:r>
              <a:rPr lang="en-US" sz="1600" b="1" dirty="0">
                <a:solidFill>
                  <a:srgbClr val="000000"/>
                </a:solidFill>
                <a:cs typeface="B Homa" panose="00000400000000000000" pitchFamily="2" charset="-78"/>
              </a:rPr>
              <a:t>TDR </a:t>
            </a:r>
            <a:r>
              <a:rPr lang="fa-IR" sz="1600" b="1" dirty="0">
                <a:solidFill>
                  <a:srgbClr val="000000"/>
                </a:solidFill>
                <a:cs typeface="B Homa" panose="00000400000000000000" pitchFamily="2" charset="-78"/>
              </a:rPr>
              <a:t>یک ابزار پیاده سازي </a:t>
            </a:r>
            <a:r>
              <a:rPr lang="fa-IR" sz="1600" b="1" dirty="0">
                <a:solidFill>
                  <a:srgbClr val="000000"/>
                </a:solidFill>
                <a:cs typeface="B Homa" panose="00000400000000000000" pitchFamily="2" charset="-78"/>
              </a:rPr>
              <a:t>جهت </a:t>
            </a:r>
            <a:r>
              <a:rPr lang="fa-IR" sz="1600" b="1" dirty="0">
                <a:solidFill>
                  <a:srgbClr val="000000"/>
                </a:solidFill>
                <a:cs typeface="B Homa" panose="00000400000000000000" pitchFamily="2" charset="-78"/>
              </a:rPr>
              <a:t>تشویق نمودن زمین داران و توسعه </a:t>
            </a:r>
            <a:r>
              <a:rPr lang="fa-IR" sz="1600" b="1" dirty="0">
                <a:solidFill>
                  <a:srgbClr val="000000"/>
                </a:solidFill>
                <a:cs typeface="B Homa" panose="00000400000000000000" pitchFamily="2" charset="-78"/>
              </a:rPr>
              <a:t>دهندگان است </a:t>
            </a:r>
            <a:r>
              <a:rPr lang="fa-IR" sz="1600" b="1" dirty="0">
                <a:solidFill>
                  <a:srgbClr val="000000"/>
                </a:solidFill>
                <a:cs typeface="B Homa" panose="00000400000000000000" pitchFamily="2" charset="-78"/>
              </a:rPr>
              <a:t>و نه یک طرح</a:t>
            </a:r>
          </a:p>
          <a:p>
            <a:pPr marL="285750" indent="-285750" algn="just">
              <a:lnSpc>
                <a:spcPct val="150000"/>
              </a:lnSpc>
              <a:buFont typeface="Arial" panose="020B0604020202020204" pitchFamily="34" charset="0"/>
              <a:buChar char="•"/>
              <a:defRPr/>
            </a:pPr>
            <a:endParaRPr lang="fa-IR" sz="1600" b="1" dirty="0">
              <a:solidFill>
                <a:srgbClr val="000000"/>
              </a:solidFill>
              <a:cs typeface="B Homa" panose="00000400000000000000" pitchFamily="2" charset="-78"/>
            </a:endParaRPr>
          </a:p>
          <a:p>
            <a:pPr marL="285750" indent="-285750" algn="just">
              <a:lnSpc>
                <a:spcPct val="150000"/>
              </a:lnSpc>
              <a:buFont typeface="Arial" panose="020B0604020202020204" pitchFamily="34" charset="0"/>
              <a:buChar char="•"/>
              <a:defRPr/>
            </a:pPr>
            <a:r>
              <a:rPr lang="fa-IR" sz="1600" b="1" dirty="0">
                <a:solidFill>
                  <a:srgbClr val="000000"/>
                </a:solidFill>
                <a:cs typeface="B Homa" panose="00000400000000000000" pitchFamily="2" charset="-78"/>
              </a:rPr>
              <a:t>شناخت جنبه هاي اقتصادي توسعه، در هر دو منطقه فرستنده و دریافت کننده حق توسعه، از اهمیت زیادي برخوردار است و واقعیات اقتصادي و شرایط متغیر بازار بایستی در نظر گرفته </a:t>
            </a:r>
            <a:r>
              <a:rPr lang="fa-IR" sz="1600" b="1" dirty="0">
                <a:solidFill>
                  <a:srgbClr val="000000"/>
                </a:solidFill>
                <a:cs typeface="B Homa" panose="00000400000000000000" pitchFamily="2" charset="-78"/>
              </a:rPr>
              <a:t>شود</a:t>
            </a:r>
          </a:p>
          <a:p>
            <a:pPr algn="just">
              <a:lnSpc>
                <a:spcPct val="150000"/>
              </a:lnSpc>
              <a:defRPr/>
            </a:pPr>
            <a:endParaRPr lang="fa-IR" sz="1600" b="1" dirty="0">
              <a:solidFill>
                <a:srgbClr val="000000"/>
              </a:solidFill>
              <a:cs typeface="B Homa" panose="00000400000000000000" pitchFamily="2" charset="-78"/>
            </a:endParaRPr>
          </a:p>
          <a:p>
            <a:pPr marL="285750" indent="-285750" algn="just">
              <a:lnSpc>
                <a:spcPct val="150000"/>
              </a:lnSpc>
              <a:buFont typeface="Arial" panose="020B0604020202020204" pitchFamily="34" charset="0"/>
              <a:buChar char="•"/>
              <a:defRPr/>
            </a:pPr>
            <a:r>
              <a:rPr lang="fa-IR" sz="1600" b="1" dirty="0">
                <a:solidFill>
                  <a:srgbClr val="000000"/>
                </a:solidFill>
                <a:cs typeface="B Homa" panose="00000400000000000000" pitchFamily="2" charset="-78"/>
              </a:rPr>
              <a:t>موفقیت این روش مانند هر ابزار دیگري در مورد نظارت بر توسعه شهري منوط به برنامه ریزي صحیح است</a:t>
            </a:r>
          </a:p>
          <a:p>
            <a:pPr algn="just">
              <a:lnSpc>
                <a:spcPct val="150000"/>
              </a:lnSpc>
              <a:defRPr/>
            </a:pPr>
            <a:endParaRPr lang="fa-IR" sz="1600" b="1" dirty="0">
              <a:solidFill>
                <a:srgbClr val="000000"/>
              </a:solidFill>
              <a:cs typeface="B Homa" panose="00000400000000000000" pitchFamily="2" charset="-78"/>
            </a:endParaRPr>
          </a:p>
        </p:txBody>
      </p:sp>
      <p:sp>
        <p:nvSpPr>
          <p:cNvPr id="4" name="Rounded Rectangle 3"/>
          <p:cNvSpPr/>
          <p:nvPr/>
        </p:nvSpPr>
        <p:spPr>
          <a:xfrm>
            <a:off x="9388698" y="296213"/>
            <a:ext cx="1687133" cy="509977"/>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fa-IR" sz="2000" b="1" dirty="0">
                <a:solidFill>
                  <a:srgbClr val="000000"/>
                </a:solidFill>
                <a:cs typeface="B Homa" panose="00000400000000000000" pitchFamily="2" charset="-78"/>
              </a:rPr>
              <a:t>نکات قابل توجه</a:t>
            </a:r>
          </a:p>
        </p:txBody>
      </p:sp>
    </p:spTree>
    <p:extLst>
      <p:ext uri="{BB962C8B-B14F-4D97-AF65-F5344CB8AC3E}">
        <p14:creationId xmlns:p14="http://schemas.microsoft.com/office/powerpoint/2010/main" val="1900267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hrwc.org/wp-content/uploads/2009/11/PZCillustration_TD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0" y="1395414"/>
            <a:ext cx="80010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ounded Rectangle 4"/>
          <p:cNvSpPr/>
          <p:nvPr/>
        </p:nvSpPr>
        <p:spPr>
          <a:xfrm>
            <a:off x="4975537" y="373486"/>
            <a:ext cx="2905147" cy="509977"/>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US" sz="2000" b="1" dirty="0">
                <a:solidFill>
                  <a:prstClr val="black"/>
                </a:solidFill>
                <a:latin typeface="Times New Roman" panose="02020603050405020304" pitchFamily="18" charset="0"/>
                <a:cs typeface="Times New Roman" panose="02020603050405020304" pitchFamily="18" charset="0"/>
              </a:rPr>
              <a:t>TDR</a:t>
            </a:r>
            <a:r>
              <a:rPr lang="fa-IR" sz="2000" b="1" dirty="0">
                <a:solidFill>
                  <a:prstClr val="black"/>
                </a:solidFill>
                <a:cs typeface="B Homa" panose="00000400000000000000" pitchFamily="2" charset="-78"/>
              </a:rPr>
              <a:t>افزایش تراکم با </a:t>
            </a:r>
            <a:endParaRPr lang="en-US" sz="2000" b="1" dirty="0">
              <a:solidFill>
                <a:prstClr val="black"/>
              </a:solidFill>
              <a:cs typeface="B Homa" panose="00000400000000000000" pitchFamily="2" charset="-78"/>
            </a:endParaRPr>
          </a:p>
        </p:txBody>
      </p:sp>
    </p:spTree>
    <p:extLst>
      <p:ext uri="{BB962C8B-B14F-4D97-AF65-F5344CB8AC3E}">
        <p14:creationId xmlns:p14="http://schemas.microsoft.com/office/powerpoint/2010/main" val="49884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222386" y="2952659"/>
            <a:ext cx="1635616" cy="687388"/>
          </a:xfrm>
          <a:prstGeom prst="roundRect">
            <a:avLst/>
          </a:prstGeom>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fa-IR" sz="2000" b="1" dirty="0">
                <a:solidFill>
                  <a:prstClr val="black"/>
                </a:solidFill>
                <a:latin typeface="Microsoft YaHei" pitchFamily="34" charset="-122"/>
                <a:ea typeface="Microsoft YaHei" pitchFamily="34" charset="-122"/>
                <a:cs typeface="B Homa" panose="00000400000000000000" pitchFamily="2" charset="-78"/>
              </a:rPr>
              <a:t>مشکلات </a:t>
            </a:r>
            <a:r>
              <a:rPr lang="en-US" sz="2000" b="1" dirty="0">
                <a:solidFill>
                  <a:prstClr val="black"/>
                </a:solidFill>
                <a:latin typeface="Times New Roman" panose="02020603050405020304" pitchFamily="18" charset="0"/>
                <a:ea typeface="Microsoft YaHei" pitchFamily="34" charset="-122"/>
                <a:cs typeface="B Homa" panose="00000400000000000000" pitchFamily="2" charset="-78"/>
              </a:rPr>
              <a:t>TDR</a:t>
            </a:r>
            <a:endParaRPr lang="en-US" sz="2000" b="1" dirty="0">
              <a:solidFill>
                <a:prstClr val="black"/>
              </a:solidFill>
              <a:latin typeface="Times New Roman" panose="02020603050405020304" pitchFamily="18" charset="0"/>
              <a:cs typeface="B Homa" panose="00000400000000000000" pitchFamily="2" charset="-78"/>
            </a:endParaRPr>
          </a:p>
        </p:txBody>
      </p:sp>
      <p:sp>
        <p:nvSpPr>
          <p:cNvPr id="6" name="Oval 5"/>
          <p:cNvSpPr/>
          <p:nvPr/>
        </p:nvSpPr>
        <p:spPr>
          <a:xfrm>
            <a:off x="7059890" y="479223"/>
            <a:ext cx="3165940" cy="1697617"/>
          </a:xfrm>
          <a:prstGeom prst="ellipse">
            <a:avLst/>
          </a:prstGeom>
          <a:solidFill>
            <a:srgbClr val="79EFAE"/>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a-IR" altLang="zh-CN" b="1" dirty="0">
                <a:solidFill>
                  <a:prstClr val="black"/>
                </a:solidFill>
                <a:latin typeface="Microsoft YaHei" pitchFamily="34" charset="-122"/>
                <a:ea typeface="Microsoft YaHei" pitchFamily="34" charset="-122"/>
                <a:cs typeface="B Homa" panose="00000400000000000000" pitchFamily="2" charset="-78"/>
              </a:rPr>
              <a:t>اختیاری بودن برنامه ها</a:t>
            </a:r>
          </a:p>
        </p:txBody>
      </p:sp>
      <p:sp>
        <p:nvSpPr>
          <p:cNvPr id="7" name="Oval 6"/>
          <p:cNvSpPr/>
          <p:nvPr/>
        </p:nvSpPr>
        <p:spPr>
          <a:xfrm>
            <a:off x="7042661" y="2437206"/>
            <a:ext cx="3165940" cy="1697617"/>
          </a:xfrm>
          <a:prstGeom prst="ellipse">
            <a:avLst/>
          </a:prstGeom>
          <a:solidFill>
            <a:srgbClr val="79EFAE"/>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a-IR" altLang="zh-CN" b="1" dirty="0">
                <a:solidFill>
                  <a:prstClr val="black"/>
                </a:solidFill>
                <a:latin typeface="Microsoft YaHei" pitchFamily="34" charset="-122"/>
                <a:ea typeface="Microsoft YaHei" pitchFamily="34" charset="-122"/>
                <a:cs typeface="B Homa" panose="00000400000000000000" pitchFamily="2" charset="-78"/>
              </a:rPr>
              <a:t>مشکل انتخاب منطقه دريافت مطلوب</a:t>
            </a:r>
            <a:endParaRPr lang="en-US" b="1" dirty="0">
              <a:solidFill>
                <a:prstClr val="black"/>
              </a:solidFill>
              <a:cs typeface="B Homa" panose="00000400000000000000" pitchFamily="2" charset="-78"/>
            </a:endParaRPr>
          </a:p>
        </p:txBody>
      </p:sp>
      <p:sp>
        <p:nvSpPr>
          <p:cNvPr id="8" name="Oval 7"/>
          <p:cNvSpPr/>
          <p:nvPr/>
        </p:nvSpPr>
        <p:spPr>
          <a:xfrm>
            <a:off x="1854558" y="512741"/>
            <a:ext cx="3165940" cy="1697617"/>
          </a:xfrm>
          <a:prstGeom prst="ellipse">
            <a:avLst/>
          </a:prstGeom>
          <a:solidFill>
            <a:srgbClr val="79EFAE"/>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a-IR" altLang="zh-CN" b="1" dirty="0">
                <a:solidFill>
                  <a:prstClr val="black"/>
                </a:solidFill>
                <a:latin typeface="Microsoft YaHei" pitchFamily="34" charset="-122"/>
                <a:ea typeface="Microsoft YaHei" pitchFamily="34" charset="-122"/>
                <a:cs typeface="B Homa" panose="00000400000000000000" pitchFamily="2" charset="-78"/>
              </a:rPr>
              <a:t>وابستگی زیاد به سرعت معاملات در  بازار خصوصی</a:t>
            </a:r>
            <a:endParaRPr lang="en-US" b="1" dirty="0">
              <a:solidFill>
                <a:prstClr val="black"/>
              </a:solidFill>
              <a:cs typeface="B Homa" panose="00000400000000000000" pitchFamily="2" charset="-78"/>
            </a:endParaRPr>
          </a:p>
        </p:txBody>
      </p:sp>
      <p:sp>
        <p:nvSpPr>
          <p:cNvPr id="9" name="Oval 8"/>
          <p:cNvSpPr/>
          <p:nvPr/>
        </p:nvSpPr>
        <p:spPr>
          <a:xfrm>
            <a:off x="1854558" y="2447544"/>
            <a:ext cx="3165940" cy="1697617"/>
          </a:xfrm>
          <a:prstGeom prst="ellipse">
            <a:avLst/>
          </a:prstGeom>
          <a:solidFill>
            <a:srgbClr val="79EFAE"/>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a-IR" altLang="zh-CN" b="1" dirty="0">
                <a:solidFill>
                  <a:prstClr val="black"/>
                </a:solidFill>
                <a:latin typeface="Microsoft YaHei" pitchFamily="34" charset="-122"/>
                <a:ea typeface="Microsoft YaHei" pitchFamily="34" charset="-122"/>
                <a:cs typeface="B Homa" panose="00000400000000000000" pitchFamily="2" charset="-78"/>
              </a:rPr>
              <a:t>نیازمند آموزش گسترده و عمومی به شهروندان</a:t>
            </a:r>
            <a:endParaRPr lang="en-US" b="1" dirty="0">
              <a:solidFill>
                <a:prstClr val="black"/>
              </a:solidFill>
              <a:cs typeface="B Homa" panose="00000400000000000000" pitchFamily="2" charset="-78"/>
            </a:endParaRPr>
          </a:p>
        </p:txBody>
      </p:sp>
      <p:sp>
        <p:nvSpPr>
          <p:cNvPr id="10" name="Oval 9"/>
          <p:cNvSpPr/>
          <p:nvPr/>
        </p:nvSpPr>
        <p:spPr>
          <a:xfrm>
            <a:off x="1854558" y="4296984"/>
            <a:ext cx="3165940" cy="1697617"/>
          </a:xfrm>
          <a:prstGeom prst="ellipse">
            <a:avLst/>
          </a:prstGeom>
          <a:solidFill>
            <a:srgbClr val="79EFAE"/>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a-IR" altLang="zh-CN" b="1" dirty="0">
                <a:solidFill>
                  <a:prstClr val="black"/>
                </a:solidFill>
                <a:latin typeface="Microsoft YaHei" pitchFamily="34" charset="-122"/>
                <a:ea typeface="Microsoft YaHei" pitchFamily="34" charset="-122"/>
                <a:cs typeface="B Homa" panose="00000400000000000000" pitchFamily="2" charset="-78"/>
              </a:rPr>
              <a:t>نیازمند سرمایه گذاری قابل توجه از زمان و هزینه و کارکنان</a:t>
            </a:r>
            <a:endParaRPr lang="en-US" b="1" dirty="0">
              <a:solidFill>
                <a:prstClr val="black"/>
              </a:solidFill>
              <a:cs typeface="B Homa" panose="00000400000000000000" pitchFamily="2" charset="-78"/>
            </a:endParaRPr>
          </a:p>
        </p:txBody>
      </p:sp>
      <p:sp>
        <p:nvSpPr>
          <p:cNvPr id="11" name="Oval 10"/>
          <p:cNvSpPr/>
          <p:nvPr/>
        </p:nvSpPr>
        <p:spPr>
          <a:xfrm>
            <a:off x="7025430" y="4296984"/>
            <a:ext cx="3165940" cy="1697617"/>
          </a:xfrm>
          <a:prstGeom prst="ellipse">
            <a:avLst/>
          </a:prstGeom>
          <a:solidFill>
            <a:srgbClr val="79EFAE"/>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a-IR" altLang="zh-CN" b="1" dirty="0">
                <a:solidFill>
                  <a:prstClr val="black"/>
                </a:solidFill>
                <a:latin typeface="Microsoft YaHei" pitchFamily="34" charset="-122"/>
                <a:ea typeface="Microsoft YaHei" pitchFamily="34" charset="-122"/>
                <a:cs typeface="B Homa" panose="00000400000000000000" pitchFamily="2" charset="-78"/>
              </a:rPr>
              <a:t>پیچیدگی به لحاظ فنی</a:t>
            </a:r>
          </a:p>
        </p:txBody>
      </p:sp>
      <p:cxnSp>
        <p:nvCxnSpPr>
          <p:cNvPr id="13" name="Straight Connector 12"/>
          <p:cNvCxnSpPr>
            <a:endCxn id="6" idx="3"/>
          </p:cNvCxnSpPr>
          <p:nvPr/>
        </p:nvCxnSpPr>
        <p:spPr>
          <a:xfrm flipV="1">
            <a:off x="6858002" y="1928230"/>
            <a:ext cx="665529" cy="102442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649273" y="3622610"/>
            <a:ext cx="573113" cy="1041866"/>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509696" y="2011918"/>
            <a:ext cx="695461" cy="93829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23542" y="3622609"/>
            <a:ext cx="695461" cy="93829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020498" y="3296353"/>
            <a:ext cx="201888"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858002" y="3296353"/>
            <a:ext cx="201888"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8048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2" name="Rectangle 1"/>
          <p:cNvSpPr/>
          <p:nvPr/>
        </p:nvSpPr>
        <p:spPr>
          <a:xfrm>
            <a:off x="759854" y="353908"/>
            <a:ext cx="11050072" cy="5747727"/>
          </a:xfrm>
          <a:prstGeom prst="rect">
            <a:avLst/>
          </a:prstGeom>
        </p:spPr>
        <p:txBody>
          <a:bodyPr wrap="square">
            <a:spAutoFit/>
          </a:bodyPr>
          <a:lstStyle/>
          <a:p>
            <a:pPr>
              <a:lnSpc>
                <a:spcPct val="150000"/>
              </a:lnSpc>
              <a:defRPr/>
            </a:pPr>
            <a:r>
              <a:rPr lang="fa-IR" sz="1500" b="1" dirty="0">
                <a:solidFill>
                  <a:srgbClr val="000000"/>
                </a:solidFill>
                <a:latin typeface="Academy Engraved LET" pitchFamily="2" charset="0"/>
                <a:cs typeface="B Homa" panose="00000400000000000000" pitchFamily="2" charset="-78"/>
              </a:rPr>
              <a:t>منابع:</a:t>
            </a:r>
          </a:p>
          <a:p>
            <a:pPr marL="342896" indent="-342896">
              <a:lnSpc>
                <a:spcPct val="150000"/>
              </a:lnSpc>
              <a:buFont typeface="+mj-lt"/>
              <a:buAutoNum type="arabicPeriod"/>
              <a:defRPr/>
            </a:pPr>
            <a:r>
              <a:rPr lang="fa-IR" sz="1500" dirty="0">
                <a:solidFill>
                  <a:srgbClr val="000000"/>
                </a:solidFill>
                <a:latin typeface="Academy Engraved LET" pitchFamily="2" charset="0"/>
                <a:cs typeface="B Homa" panose="00000400000000000000" pitchFamily="2" charset="-78"/>
              </a:rPr>
              <a:t>عزیزی</a:t>
            </a:r>
            <a:r>
              <a:rPr lang="fa-IR" sz="1500" dirty="0">
                <a:solidFill>
                  <a:srgbClr val="000000"/>
                </a:solidFill>
                <a:latin typeface="Academy Engraved LET" pitchFamily="2" charset="0"/>
                <a:cs typeface="B Homa" panose="00000400000000000000" pitchFamily="2" charset="-78"/>
              </a:rPr>
              <a:t>، محمد مهدی؛ شهاب، سینا؛ کاربرد انتقال حقوق توسعه (</a:t>
            </a:r>
            <a:r>
              <a:rPr lang="en-US" sz="1500" dirty="0">
                <a:solidFill>
                  <a:srgbClr val="000000"/>
                </a:solidFill>
                <a:latin typeface="Academy Engraved LET" pitchFamily="2" charset="0"/>
                <a:cs typeface="B Homa" panose="00000400000000000000" pitchFamily="2" charset="-78"/>
              </a:rPr>
              <a:t>TDR) </a:t>
            </a:r>
            <a:r>
              <a:rPr lang="fa-IR" sz="1500" dirty="0">
                <a:solidFill>
                  <a:srgbClr val="000000"/>
                </a:solidFill>
                <a:latin typeface="Academy Engraved LET" pitchFamily="2" charset="0"/>
                <a:cs typeface="B Homa" panose="00000400000000000000" pitchFamily="2" charset="-78"/>
              </a:rPr>
              <a:t>به عنوان ساز و کار تحقق پذیری طر حهای توسعه شهری (نمونه موردی: شهر کاشان)، فصلنامه علمی-پژوهش مطالعات شهر، شماره چهارم، پاییز 1391</a:t>
            </a:r>
          </a:p>
          <a:p>
            <a:pPr marL="342896" indent="-342896">
              <a:lnSpc>
                <a:spcPct val="150000"/>
              </a:lnSpc>
              <a:buFont typeface="+mj-lt"/>
              <a:buAutoNum type="arabicPeriod"/>
              <a:defRPr/>
            </a:pPr>
            <a:r>
              <a:rPr lang="fa-IR" sz="1500" dirty="0">
                <a:solidFill>
                  <a:srgbClr val="000000"/>
                </a:solidFill>
                <a:latin typeface="Academy Engraved LET" pitchFamily="2" charset="0"/>
                <a:cs typeface="B Homa" panose="00000400000000000000" pitchFamily="2" charset="-78"/>
              </a:rPr>
              <a:t>محسن زاده، سيد سينا؛ شيخ ها، معصومه؛ انتقال حقوق توسعه اراضي كشاورزي شهر بابلسر راهبرد محوري توسعه پايدار شهري، 1391</a:t>
            </a:r>
          </a:p>
          <a:p>
            <a:pPr marL="342896" indent="-342896">
              <a:lnSpc>
                <a:spcPct val="150000"/>
              </a:lnSpc>
              <a:buFont typeface="+mj-lt"/>
              <a:buAutoNum type="arabicPeriod"/>
              <a:defRPr/>
            </a:pPr>
            <a:r>
              <a:rPr lang="fa-IR" sz="1500" dirty="0">
                <a:solidFill>
                  <a:srgbClr val="000000"/>
                </a:solidFill>
                <a:latin typeface="Academy Engraved LET" pitchFamily="2" charset="0"/>
                <a:cs typeface="B Homa" panose="00000400000000000000" pitchFamily="2" charset="-78"/>
              </a:rPr>
              <a:t>داداش پور، هاشم؛ محسن زاده، سینا، امكان سنجي استفاده از الگوي انتقال حقوق توسعه براي حفاظت از اراضي كشاورزي شهر بابلسر</a:t>
            </a:r>
          </a:p>
          <a:p>
            <a:pPr marL="342896" indent="-342896">
              <a:lnSpc>
                <a:spcPct val="150000"/>
              </a:lnSpc>
              <a:buFont typeface="+mj-lt"/>
              <a:buAutoNum type="arabicPeriod"/>
              <a:defRPr/>
            </a:pPr>
            <a:r>
              <a:rPr lang="fa-IR" sz="1500" dirty="0">
                <a:solidFill>
                  <a:srgbClr val="000000"/>
                </a:solidFill>
                <a:latin typeface="Academy Engraved LET" pitchFamily="2" charset="0"/>
                <a:cs typeface="B Homa" panose="00000400000000000000" pitchFamily="2" charset="-78"/>
              </a:rPr>
              <a:t>رفیعیان، مجتبی؛ رضایی راد، هادی، مکانیزم های حفاظت از اراضی با ارزش شهری با استفاده از رویکرد </a:t>
            </a:r>
            <a:r>
              <a:rPr lang="en-US" sz="1500" dirty="0">
                <a:solidFill>
                  <a:srgbClr val="000000"/>
                </a:solidFill>
                <a:latin typeface="Academy Engraved LET" pitchFamily="2" charset="0"/>
                <a:cs typeface="B Homa" panose="00000400000000000000" pitchFamily="2" charset="-78"/>
              </a:rPr>
              <a:t>TDR </a:t>
            </a:r>
            <a:r>
              <a:rPr lang="fa-IR" sz="1500" dirty="0">
                <a:solidFill>
                  <a:srgbClr val="000000"/>
                </a:solidFill>
                <a:latin typeface="Academy Engraved LET" pitchFamily="2" charset="0"/>
                <a:cs typeface="B Homa" panose="00000400000000000000" pitchFamily="2" charset="-78"/>
              </a:rPr>
              <a:t>در راستای توسعه پایدار شهر، نخستین همایش توسعه شهری پایدار، 1389</a:t>
            </a:r>
          </a:p>
          <a:p>
            <a:pPr marL="342896" indent="-342896">
              <a:lnSpc>
                <a:spcPct val="150000"/>
              </a:lnSpc>
              <a:buFont typeface="+mj-lt"/>
              <a:buAutoNum type="arabicPeriod"/>
              <a:defRPr/>
            </a:pPr>
            <a:r>
              <a:rPr lang="fa-IR" sz="1500" dirty="0">
                <a:solidFill>
                  <a:srgbClr val="000000"/>
                </a:solidFill>
                <a:latin typeface="Academy Engraved LET" pitchFamily="2" charset="0"/>
                <a:cs typeface="B Homa" panose="00000400000000000000" pitchFamily="2" charset="-78"/>
              </a:rPr>
              <a:t>رفیعیان، مجتبی؛ سعیدی رضوانی، نوید، محصیان، زهره، امکان سنجی حفاظت از ارزش هاي محیطی باغات سنتی شهر قزوین با استفاده از رویکرد انتقال حق توسعه </a:t>
            </a:r>
          </a:p>
          <a:p>
            <a:pPr marL="342896" indent="-342896">
              <a:lnSpc>
                <a:spcPct val="150000"/>
              </a:lnSpc>
              <a:buFont typeface="+mj-lt"/>
              <a:buAutoNum type="arabicPeriod"/>
              <a:defRPr/>
            </a:pPr>
            <a:r>
              <a:rPr lang="fa-IR" sz="1500" dirty="0">
                <a:solidFill>
                  <a:srgbClr val="000000"/>
                </a:solidFill>
                <a:latin typeface="Academy Engraved LET" pitchFamily="2" charset="0"/>
                <a:cs typeface="B Homa" panose="00000400000000000000" pitchFamily="2" charset="-78"/>
              </a:rPr>
              <a:t>گرجي، بهرام، مكانيزم انتقال حقوق توسعه . راهكاري براي بهينه سازي توزيع تراكم، فصلنامه شهر، پاییز 1382</a:t>
            </a:r>
          </a:p>
          <a:p>
            <a:pPr marL="342896" indent="-342896">
              <a:lnSpc>
                <a:spcPct val="150000"/>
              </a:lnSpc>
              <a:buFont typeface="+mj-lt"/>
              <a:buAutoNum type="arabicPeriod"/>
              <a:defRPr/>
            </a:pPr>
            <a:r>
              <a:rPr lang="fa-IR" sz="1500" dirty="0">
                <a:solidFill>
                  <a:srgbClr val="000000"/>
                </a:solidFill>
                <a:latin typeface="Academy Engraved LET" pitchFamily="2" charset="0"/>
                <a:cs typeface="B Homa" panose="00000400000000000000" pitchFamily="2" charset="-78"/>
              </a:rPr>
              <a:t>اسمعیل پور،نجما،جزوه انتقال حقوق توسعه.دانشکده هنر ومعماری دانشگاه یزد</a:t>
            </a:r>
            <a:endParaRPr lang="en-US" sz="1500" dirty="0">
              <a:solidFill>
                <a:srgbClr val="000000"/>
              </a:solidFill>
              <a:latin typeface="Times New Roman" panose="02020603050405020304" pitchFamily="18" charset="0"/>
              <a:cs typeface="Times New Roman" panose="02020603050405020304" pitchFamily="18" charset="0"/>
            </a:endParaRPr>
          </a:p>
          <a:p>
            <a:pPr>
              <a:lnSpc>
                <a:spcPct val="150000"/>
              </a:lnSpc>
              <a:defRPr/>
            </a:pPr>
            <a:endParaRPr lang="fa-IR" sz="1500" dirty="0">
              <a:solidFill>
                <a:srgbClr val="000000"/>
              </a:solidFill>
              <a:latin typeface="Times New Roman" panose="02020603050405020304" pitchFamily="18" charset="0"/>
              <a:cs typeface="Times New Roman" panose="02020603050405020304" pitchFamily="18" charset="0"/>
            </a:endParaRPr>
          </a:p>
          <a:p>
            <a:pPr algn="l" rtl="0">
              <a:defRPr/>
            </a:pPr>
            <a:r>
              <a:rPr lang="en-US" sz="1500" dirty="0">
                <a:solidFill>
                  <a:srgbClr val="000000"/>
                </a:solidFill>
                <a:latin typeface="Times New Roman" panose="02020603050405020304" pitchFamily="18" charset="0"/>
                <a:cs typeface="Times New Roman" panose="02020603050405020304" pitchFamily="18" charset="0"/>
              </a:rPr>
              <a:t>8.     Designing and </a:t>
            </a:r>
            <a:r>
              <a:rPr lang="en-US" sz="1500" dirty="0" err="1">
                <a:solidFill>
                  <a:srgbClr val="000000"/>
                </a:solidFill>
                <a:latin typeface="Times New Roman" panose="02020603050405020304" pitchFamily="18" charset="0"/>
                <a:cs typeface="Times New Roman" panose="02020603050405020304" pitchFamily="18" charset="0"/>
              </a:rPr>
              <a:t>ImplementingTransfer</a:t>
            </a:r>
            <a:r>
              <a:rPr lang="en-US" sz="1500" dirty="0">
                <a:solidFill>
                  <a:srgbClr val="000000"/>
                </a:solidFill>
                <a:latin typeface="Times New Roman" panose="02020603050405020304" pitchFamily="18" charset="0"/>
                <a:cs typeface="Times New Roman" panose="02020603050405020304" pitchFamily="18" charset="0"/>
              </a:rPr>
              <a:t> of Development Rights Programs</a:t>
            </a:r>
            <a:r>
              <a:rPr lang="fa-IR" sz="1500" dirty="0">
                <a:solidFill>
                  <a:srgbClr val="000000"/>
                </a:solidFill>
                <a:latin typeface="Times New Roman" panose="02020603050405020304" pitchFamily="18" charset="0"/>
                <a:cs typeface="Times New Roman" panose="02020603050405020304" pitchFamily="18" charset="0"/>
              </a:rPr>
              <a:t>  </a:t>
            </a:r>
            <a:r>
              <a:rPr lang="en-US" sz="1500" dirty="0">
                <a:solidFill>
                  <a:srgbClr val="000000"/>
                </a:solidFill>
                <a:latin typeface="Times New Roman" panose="02020603050405020304" pitchFamily="18" charset="0"/>
                <a:cs typeface="Times New Roman" panose="02020603050405020304" pitchFamily="18" charset="0"/>
              </a:rPr>
              <a:t>, Arthur C. Nelson, Rick </a:t>
            </a:r>
            <a:r>
              <a:rPr lang="en-US" sz="1500" dirty="0" err="1">
                <a:solidFill>
                  <a:srgbClr val="000000"/>
                </a:solidFill>
                <a:latin typeface="Times New Roman" panose="02020603050405020304" pitchFamily="18" charset="0"/>
                <a:cs typeface="Times New Roman" panose="02020603050405020304" pitchFamily="18" charset="0"/>
              </a:rPr>
              <a:t>Pruetz</a:t>
            </a:r>
            <a:r>
              <a:rPr lang="en-US" sz="1500" dirty="0">
                <a:solidFill>
                  <a:srgbClr val="000000"/>
                </a:solidFill>
                <a:latin typeface="Times New Roman" panose="02020603050405020304" pitchFamily="18" charset="0"/>
                <a:cs typeface="Times New Roman" panose="02020603050405020304" pitchFamily="18" charset="0"/>
              </a:rPr>
              <a:t>, </a:t>
            </a:r>
            <a:r>
              <a:rPr lang="en-US" sz="1500" i="1" dirty="0">
                <a:solidFill>
                  <a:srgbClr val="000000"/>
                </a:solidFill>
                <a:latin typeface="Times New Roman" panose="02020603050405020304" pitchFamily="18" charset="0"/>
                <a:cs typeface="Times New Roman" panose="02020603050405020304" pitchFamily="18" charset="0"/>
              </a:rPr>
              <a:t>and </a:t>
            </a:r>
            <a:r>
              <a:rPr lang="en-US" sz="1500" dirty="0">
                <a:solidFill>
                  <a:srgbClr val="000000"/>
                </a:solidFill>
                <a:latin typeface="Times New Roman" panose="02020603050405020304" pitchFamily="18" charset="0"/>
                <a:cs typeface="Times New Roman" panose="02020603050405020304" pitchFamily="18" charset="0"/>
              </a:rPr>
              <a:t>Doug Woodruff,2012</a:t>
            </a:r>
            <a:endParaRPr lang="fa-IR" sz="1500" dirty="0">
              <a:solidFill>
                <a:srgbClr val="000000"/>
              </a:solidFill>
              <a:latin typeface="Times New Roman" panose="02020603050405020304" pitchFamily="18" charset="0"/>
              <a:cs typeface="Times New Roman" panose="02020603050405020304" pitchFamily="18" charset="0"/>
            </a:endParaRPr>
          </a:p>
          <a:p>
            <a:pPr algn="l" rtl="0">
              <a:defRPr/>
            </a:pPr>
            <a:endParaRPr lang="en-US" sz="1500" dirty="0">
              <a:solidFill>
                <a:srgbClr val="000000"/>
              </a:solidFill>
              <a:latin typeface="Times New Roman" panose="02020603050405020304" pitchFamily="18" charset="0"/>
              <a:cs typeface="Times New Roman" panose="02020603050405020304" pitchFamily="18" charset="0"/>
            </a:endParaRPr>
          </a:p>
          <a:p>
            <a:pPr algn="l" rtl="0">
              <a:lnSpc>
                <a:spcPct val="150000"/>
              </a:lnSpc>
              <a:defRPr/>
            </a:pPr>
            <a:r>
              <a:rPr lang="en-US" sz="1500" dirty="0">
                <a:solidFill>
                  <a:srgbClr val="000000"/>
                </a:solidFill>
                <a:latin typeface="Times New Roman" panose="02020603050405020304" pitchFamily="18" charset="0"/>
                <a:cs typeface="Times New Roman" panose="02020603050405020304" pitchFamily="18" charset="0"/>
              </a:rPr>
              <a:t>9.      American Farmland Trust , Farmland Information Center ,  2001</a:t>
            </a:r>
          </a:p>
          <a:p>
            <a:pPr algn="l" rtl="0">
              <a:lnSpc>
                <a:spcPct val="150000"/>
              </a:lnSpc>
              <a:defRPr/>
            </a:pPr>
            <a:r>
              <a:rPr lang="en-US" sz="1500" dirty="0">
                <a:solidFill>
                  <a:srgbClr val="000000"/>
                </a:solidFill>
                <a:latin typeface="Times New Roman" panose="02020603050405020304" pitchFamily="18" charset="0"/>
                <a:cs typeface="Times New Roman" panose="02020603050405020304" pitchFamily="18" charset="0"/>
              </a:rPr>
              <a:t>10.    Town of Lakeville Draft TDR By-law, 2005</a:t>
            </a:r>
          </a:p>
          <a:p>
            <a:pPr algn="l" rtl="0">
              <a:lnSpc>
                <a:spcPct val="150000"/>
              </a:lnSpc>
              <a:defRPr/>
            </a:pPr>
            <a:r>
              <a:rPr lang="en-US" sz="1500" dirty="0">
                <a:solidFill>
                  <a:srgbClr val="000000"/>
                </a:solidFill>
                <a:latin typeface="Times New Roman" panose="02020603050405020304" pitchFamily="18" charset="0"/>
                <a:cs typeface="Times New Roman" panose="02020603050405020304" pitchFamily="18" charset="0"/>
              </a:rPr>
              <a:t>11.    Transfer Of Development Rights Feasibility Study , For James City Country </a:t>
            </a:r>
          </a:p>
          <a:p>
            <a:pPr algn="l" rtl="0">
              <a:lnSpc>
                <a:spcPct val="150000"/>
              </a:lnSpc>
              <a:defRPr/>
            </a:pPr>
            <a:r>
              <a:rPr lang="en-US" sz="1500" dirty="0">
                <a:solidFill>
                  <a:srgbClr val="000000"/>
                </a:solidFill>
                <a:latin typeface="Times New Roman" panose="02020603050405020304" pitchFamily="18" charset="0"/>
                <a:cs typeface="Times New Roman" panose="02020603050405020304" pitchFamily="18" charset="0"/>
              </a:rPr>
              <a:t>12.     Smart Growth / Smart Energy Toolkit, TDR</a:t>
            </a:r>
          </a:p>
        </p:txBody>
      </p:sp>
    </p:spTree>
    <p:extLst>
      <p:ext uri="{BB962C8B-B14F-4D97-AF65-F5344CB8AC3E}">
        <p14:creationId xmlns:p14="http://schemas.microsoft.com/office/powerpoint/2010/main" val="1037881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36" name="Google Shape;86;p21"/>
          <p:cNvSpPr txBox="1"/>
          <p:nvPr/>
        </p:nvSpPr>
        <p:spPr>
          <a:xfrm>
            <a:off x="4893972" y="1206715"/>
            <a:ext cx="6876411" cy="3442561"/>
          </a:xfrm>
          <a:prstGeom prst="rect">
            <a:avLst/>
          </a:prstGeom>
          <a:noFill/>
          <a:ln>
            <a:noFill/>
          </a:ln>
        </p:spPr>
        <p:txBody>
          <a:bodyPr spcFirstLastPara="1" wrap="square" lIns="121900" tIns="60933" rIns="121900" bIns="60933" anchor="t" anchorCtr="0">
            <a:noAutofit/>
          </a:bodyPr>
          <a:lstStyle/>
          <a:p>
            <a:pPr algn="justLow">
              <a:lnSpc>
                <a:spcPct val="150000"/>
              </a:lnSpc>
            </a:pPr>
            <a:r>
              <a:rPr lang="fa-IR" sz="1600" b="1" dirty="0">
                <a:solidFill>
                  <a:srgbClr val="000000"/>
                </a:solidFill>
                <a:cs typeface="B Homa" panose="00000400000000000000" pitchFamily="2" charset="-78"/>
              </a:rPr>
              <a:t>رشد و توسعه و افزایش جمعیت و تراکم در شهرها باعث تمایل توسعه گران براي استفاده بیش از پیش از اراضی شهري و درنتیجه فشار روز افزون به فضاهاي باز و اراضی کشاورزي شده است، در نتیجه دستیابی به روشی کارآمد براي حفظ منابع طبیعی ضروري به نظر می رسد.</a:t>
            </a:r>
            <a:endParaRPr lang="en-US" sz="1600" b="1" dirty="0">
              <a:solidFill>
                <a:srgbClr val="000000"/>
              </a:solidFill>
              <a:cs typeface="B Homa" panose="00000400000000000000" pitchFamily="2" charset="-78"/>
            </a:endParaRPr>
          </a:p>
          <a:p>
            <a:pPr algn="justLow">
              <a:lnSpc>
                <a:spcPct val="150000"/>
              </a:lnSpc>
            </a:pPr>
            <a:r>
              <a:rPr lang="fa-IR" sz="1600" b="1" u="sng" dirty="0">
                <a:solidFill>
                  <a:prstClr val="black"/>
                </a:solidFill>
                <a:cs typeface="B Homa" panose="00000400000000000000" pitchFamily="2" charset="-78"/>
              </a:rPr>
              <a:t>انتقال </a:t>
            </a:r>
            <a:r>
              <a:rPr lang="fa-IR" sz="1600" b="1" u="sng" dirty="0">
                <a:solidFill>
                  <a:prstClr val="black"/>
                </a:solidFill>
                <a:cs typeface="B Homa" panose="00000400000000000000" pitchFamily="2" charset="-78"/>
              </a:rPr>
              <a:t>حق </a:t>
            </a:r>
            <a:r>
              <a:rPr lang="fa-IR" sz="1600" b="1" u="sng" dirty="0">
                <a:solidFill>
                  <a:prstClr val="black"/>
                </a:solidFill>
                <a:cs typeface="B Homa" panose="00000400000000000000" pitchFamily="2" charset="-78"/>
              </a:rPr>
              <a:t>توسعه </a:t>
            </a:r>
            <a:r>
              <a:rPr lang="fa-IR" sz="1600" b="1" dirty="0">
                <a:solidFill>
                  <a:prstClr val="black"/>
                </a:solidFill>
                <a:cs typeface="B Homa" panose="00000400000000000000" pitchFamily="2" charset="-78"/>
              </a:rPr>
              <a:t>یکی از موفق ترین تکنیک های محافظت از فضاهای باز  و </a:t>
            </a:r>
            <a:r>
              <a:rPr lang="fa-IR" sz="1600" b="1" u="sng" dirty="0">
                <a:solidFill>
                  <a:prstClr val="black"/>
                </a:solidFill>
                <a:cs typeface="B Homa" panose="00000400000000000000" pitchFamily="2" charset="-78"/>
              </a:rPr>
              <a:t>هدف اصلی </a:t>
            </a:r>
            <a:r>
              <a:rPr lang="fa-IR" sz="1600" b="1" dirty="0">
                <a:solidFill>
                  <a:prstClr val="black"/>
                </a:solidFill>
                <a:cs typeface="B Homa" panose="00000400000000000000" pitchFamily="2" charset="-78"/>
              </a:rPr>
              <a:t>آن حفاظت از زمین به وسیله ی انتقال حقوق توسعه از یک منطقه به منطقه ای دیگر است</a:t>
            </a:r>
            <a:r>
              <a:rPr lang="en-US" sz="1600" b="1" dirty="0">
                <a:solidFill>
                  <a:prstClr val="black"/>
                </a:solidFill>
                <a:cs typeface="B Homa" panose="00000400000000000000" pitchFamily="2" charset="-78"/>
              </a:rPr>
              <a:t>.</a:t>
            </a:r>
          </a:p>
          <a:p>
            <a:pPr algn="justLow">
              <a:lnSpc>
                <a:spcPct val="150000"/>
              </a:lnSpc>
            </a:pPr>
            <a:r>
              <a:rPr lang="fa-IR" sz="1600" b="1" dirty="0">
                <a:solidFill>
                  <a:prstClr val="black"/>
                </a:solidFill>
                <a:cs typeface="B Homa" panose="00000400000000000000" pitchFamily="2" charset="-78"/>
              </a:rPr>
              <a:t>این روش یک تکنیک بازار محور می باشد که سعی در تشویق و داوطلب شدن برای انتقال رشد از نواحی کم توسعه </a:t>
            </a:r>
            <a:r>
              <a:rPr lang="fa-IR" sz="1600" b="1" dirty="0">
                <a:solidFill>
                  <a:prstClr val="black"/>
                </a:solidFill>
                <a:cs typeface="B Homa" panose="00000400000000000000" pitchFamily="2" charset="-78"/>
              </a:rPr>
              <a:t>(مناطق ارسال)، </a:t>
            </a:r>
            <a:r>
              <a:rPr lang="fa-IR" sz="1600" b="1" dirty="0">
                <a:solidFill>
                  <a:prstClr val="black"/>
                </a:solidFill>
                <a:cs typeface="B Homa" panose="00000400000000000000" pitchFamily="2" charset="-78"/>
              </a:rPr>
              <a:t>به نواحی </a:t>
            </a:r>
            <a:r>
              <a:rPr lang="fa-IR" sz="1600" b="1" dirty="0">
                <a:solidFill>
                  <a:prstClr val="black"/>
                </a:solidFill>
                <a:cs typeface="B Homa" panose="00000400000000000000" pitchFamily="2" charset="-78"/>
              </a:rPr>
              <a:t>با </a:t>
            </a:r>
            <a:r>
              <a:rPr lang="fa-IR" sz="1600" b="1" dirty="0">
                <a:solidFill>
                  <a:prstClr val="black"/>
                </a:solidFill>
                <a:cs typeface="B Homa" panose="00000400000000000000" pitchFamily="2" charset="-78"/>
              </a:rPr>
              <a:t>پتانسیل </a:t>
            </a:r>
            <a:r>
              <a:rPr lang="fa-IR" sz="1600" b="1" dirty="0">
                <a:solidFill>
                  <a:prstClr val="black"/>
                </a:solidFill>
                <a:cs typeface="B Homa" panose="00000400000000000000" pitchFamily="2" charset="-78"/>
              </a:rPr>
              <a:t>بیشتر (مناطق </a:t>
            </a:r>
            <a:r>
              <a:rPr lang="fa-IR" sz="1600" b="1" dirty="0">
                <a:solidFill>
                  <a:prstClr val="black"/>
                </a:solidFill>
                <a:cs typeface="B Homa" panose="00000400000000000000" pitchFamily="2" charset="-78"/>
              </a:rPr>
              <a:t>دریافت کننده) </a:t>
            </a:r>
            <a:r>
              <a:rPr lang="fa-IR" sz="1600" b="1" dirty="0">
                <a:solidFill>
                  <a:prstClr val="black"/>
                </a:solidFill>
                <a:cs typeface="B Homa" panose="00000400000000000000" pitchFamily="2" charset="-78"/>
              </a:rPr>
              <a:t>دارد</a:t>
            </a:r>
            <a:r>
              <a:rPr lang="en-US" sz="1600" b="1" dirty="0">
                <a:solidFill>
                  <a:prstClr val="black"/>
                </a:solidFill>
                <a:cs typeface="B Homa" panose="00000400000000000000" pitchFamily="2" charset="-78"/>
              </a:rPr>
              <a:t>.</a:t>
            </a:r>
            <a:endParaRPr lang="en-US" sz="1600" b="1" dirty="0">
              <a:solidFill>
                <a:prstClr val="black"/>
              </a:solidFill>
              <a:cs typeface="B Homa" panose="00000400000000000000" pitchFamily="2" charset="-78"/>
            </a:endParaRPr>
          </a:p>
          <a:p>
            <a:pPr algn="justLow">
              <a:lnSpc>
                <a:spcPct val="150000"/>
              </a:lnSpc>
            </a:pPr>
            <a:endParaRPr lang="en-US" sz="1600" b="1" dirty="0">
              <a:solidFill>
                <a:srgbClr val="000000"/>
              </a:solidFill>
              <a:cs typeface="B Homa" panose="00000400000000000000" pitchFamily="2" charset="-78"/>
            </a:endParaRPr>
          </a:p>
        </p:txBody>
      </p:sp>
      <p:pic>
        <p:nvPicPr>
          <p:cNvPr id="37" name="Picture 36" descr="http://s5.picofile.com/file/8106625018/Picture3.jpg"/>
          <p:cNvPicPr/>
          <p:nvPr/>
        </p:nvPicPr>
        <p:blipFill>
          <a:blip r:embed="rId3">
            <a:extLst>
              <a:ext uri="{28A0092B-C50C-407E-A947-70E740481C1C}">
                <a14:useLocalDpi xmlns:a14="http://schemas.microsoft.com/office/drawing/2010/main" val="0"/>
              </a:ext>
            </a:extLst>
          </a:blip>
          <a:srcRect/>
          <a:stretch>
            <a:fillRect/>
          </a:stretch>
        </p:blipFill>
        <p:spPr bwMode="auto">
          <a:xfrm>
            <a:off x="622912" y="2150775"/>
            <a:ext cx="3477296" cy="2498501"/>
          </a:xfrm>
          <a:prstGeom prst="rect">
            <a:avLst/>
          </a:prstGeom>
          <a:noFill/>
          <a:ln>
            <a:noFill/>
          </a:ln>
        </p:spPr>
      </p:pic>
      <p:sp>
        <p:nvSpPr>
          <p:cNvPr id="38" name="Rectangle 37"/>
          <p:cNvSpPr/>
          <p:nvPr/>
        </p:nvSpPr>
        <p:spPr>
          <a:xfrm>
            <a:off x="622912" y="4649276"/>
            <a:ext cx="3558988" cy="369332"/>
          </a:xfrm>
          <a:prstGeom prst="rect">
            <a:avLst/>
          </a:prstGeom>
        </p:spPr>
        <p:txBody>
          <a:bodyPr wrap="none">
            <a:spAutoFit/>
          </a:bodyPr>
          <a:lstStyle/>
          <a:p>
            <a:pPr algn="l" rtl="0"/>
            <a:r>
              <a:rPr lang="fa-IR" b="1" dirty="0">
                <a:solidFill>
                  <a:prstClr val="black"/>
                </a:solidFill>
                <a:latin typeface="Times New Roman" panose="02020603050405020304" pitchFamily="18" charset="0"/>
                <a:ea typeface="Times New Roman" panose="02020603050405020304" pitchFamily="18" charset="0"/>
                <a:cs typeface="B Mitra" panose="00000400000000000000" pitchFamily="2" charset="-78"/>
              </a:rPr>
              <a:t>روند تغییرات مفهومی در رویکرد حق توسعه</a:t>
            </a:r>
            <a:endParaRPr lang="en-US" dirty="0">
              <a:solidFill>
                <a:prstClr val="black"/>
              </a:solidFill>
            </a:endParaRPr>
          </a:p>
        </p:txBody>
      </p:sp>
      <p:graphicFrame>
        <p:nvGraphicFramePr>
          <p:cNvPr id="39" name="Diagram 38"/>
          <p:cNvGraphicFramePr/>
          <p:nvPr>
            <p:extLst/>
          </p:nvPr>
        </p:nvGraphicFramePr>
        <p:xfrm>
          <a:off x="5228823" y="4417453"/>
          <a:ext cx="6541560" cy="146819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1" name="Rounded Rectangle 40"/>
          <p:cNvSpPr/>
          <p:nvPr/>
        </p:nvSpPr>
        <p:spPr>
          <a:xfrm>
            <a:off x="10135672" y="519327"/>
            <a:ext cx="1634711" cy="687388"/>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rgbClr val="1C7DE1"/>
              </a:buClr>
            </a:pPr>
            <a:r>
              <a:rPr lang="fa-IR" sz="2400" b="1" dirty="0">
                <a:solidFill>
                  <a:prstClr val="black"/>
                </a:solidFill>
                <a:latin typeface="Arial"/>
                <a:ea typeface="Arial"/>
                <a:cs typeface="B Homa" panose="00000400000000000000" pitchFamily="2" charset="-78"/>
                <a:sym typeface="Arial"/>
              </a:rPr>
              <a:t>مفهوم</a:t>
            </a:r>
            <a:r>
              <a:rPr lang="fa-IR" sz="2400" b="1" dirty="0">
                <a:solidFill>
                  <a:prstClr val="black"/>
                </a:solidFill>
                <a:latin typeface="Arial"/>
                <a:ea typeface="Arial"/>
                <a:cs typeface="B Titr" panose="00000700000000000000" pitchFamily="2" charset="-78"/>
                <a:sym typeface="Arial"/>
              </a:rPr>
              <a:t> </a:t>
            </a:r>
            <a:r>
              <a:rPr lang="en-US" sz="2400" b="1" dirty="0">
                <a:solidFill>
                  <a:prstClr val="black"/>
                </a:solidFill>
                <a:latin typeface="Times New Roman" panose="02020603050405020304" pitchFamily="18" charset="0"/>
                <a:ea typeface="Arial"/>
                <a:cs typeface="Times New Roman" panose="02020603050405020304" pitchFamily="18" charset="0"/>
                <a:sym typeface="Arial"/>
              </a:rPr>
              <a:t>TDR</a:t>
            </a:r>
            <a:endParaRPr lang="en-US" sz="2400" b="1" dirty="0">
              <a:solidFill>
                <a:prstClr val="black"/>
              </a:solidFill>
              <a:latin typeface="Times New Roman" panose="02020603050405020304" pitchFamily="18" charset="0"/>
              <a:ea typeface="Arial"/>
              <a:cs typeface="Times New Roman" panose="02020603050405020304" pitchFamily="18" charset="0"/>
              <a:sym typeface="Arial"/>
            </a:endParaRPr>
          </a:p>
        </p:txBody>
      </p:sp>
    </p:spTree>
    <p:extLst>
      <p:ext uri="{BB962C8B-B14F-4D97-AF65-F5344CB8AC3E}">
        <p14:creationId xmlns:p14="http://schemas.microsoft.com/office/powerpoint/2010/main" val="2704992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658687" y="1011798"/>
            <a:ext cx="11165983" cy="510244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lnSpc>
                <a:spcPct val="150000"/>
              </a:lnSpc>
              <a:buFont typeface="Arial" panose="020B0604020202020204" pitchFamily="34" charset="0"/>
              <a:buNone/>
              <a:defRPr/>
            </a:pPr>
            <a:r>
              <a:rPr lang="fa-IR" sz="1600" b="1" dirty="0" smtClean="0">
                <a:solidFill>
                  <a:srgbClr val="000000"/>
                </a:solidFill>
                <a:latin typeface="Tahoma" panose="020B0604030504040204" pitchFamily="34" charset="0"/>
                <a:ea typeface="Tahoma" panose="020B0604030504040204" pitchFamily="34" charset="0"/>
                <a:cs typeface="B Homa" panose="00000400000000000000" pitchFamily="2" charset="-78"/>
              </a:rPr>
              <a:t>برای </a:t>
            </a:r>
            <a:r>
              <a:rPr lang="fa-IR" sz="1600" b="1" dirty="0" smtClean="0">
                <a:solidFill>
                  <a:srgbClr val="FF0000"/>
                </a:solidFill>
                <a:latin typeface="Tahoma" panose="020B0604030504040204" pitchFamily="34" charset="0"/>
                <a:ea typeface="Tahoma" panose="020B0604030504040204" pitchFamily="34" charset="0"/>
                <a:cs typeface="B Homa" panose="00000400000000000000" pitchFamily="2" charset="-78"/>
              </a:rPr>
              <a:t>نخستین بار</a:t>
            </a:r>
            <a:r>
              <a:rPr lang="fa-IR" sz="1600" b="1" dirty="0" smtClean="0">
                <a:solidFill>
                  <a:srgbClr val="000000"/>
                </a:solidFill>
                <a:latin typeface="Tahoma" panose="020B0604030504040204" pitchFamily="34" charset="0"/>
                <a:ea typeface="Tahoma" panose="020B0604030504040204" pitchFamily="34" charset="0"/>
                <a:cs typeface="B Homa" panose="00000400000000000000" pitchFamily="2" charset="-78"/>
              </a:rPr>
              <a:t>، فکر انتقال حق یک پلاک در پلاک مجاور درقانون منطقه بندی سال 1916 شهر نیویورک پیش بینی شده بود. در دهه های بعدی در ایالات متحده، انتقال حق توسعه به نوعی ابزار اجرای خوشه</a:t>
            </a:r>
            <a:r>
              <a:rPr lang="en-US" sz="1600" b="1" dirty="0" smtClean="0">
                <a:solidFill>
                  <a:srgbClr val="000000"/>
                </a:solidFill>
                <a:latin typeface="Tahoma" panose="020B0604030504040204" pitchFamily="34" charset="0"/>
                <a:ea typeface="Tahoma" panose="020B0604030504040204" pitchFamily="34" charset="0"/>
                <a:cs typeface="B Homa" panose="00000400000000000000" pitchFamily="2" charset="-78"/>
              </a:rPr>
              <a:t> </a:t>
            </a:r>
            <a:r>
              <a:rPr lang="fa-IR" sz="1600" b="1" dirty="0" smtClean="0">
                <a:solidFill>
                  <a:srgbClr val="000000"/>
                </a:solidFill>
                <a:latin typeface="Tahoma" panose="020B0604030504040204" pitchFamily="34" charset="0"/>
                <a:ea typeface="Tahoma" panose="020B0604030504040204" pitchFamily="34" charset="0"/>
                <a:cs typeface="B Homa" panose="00000400000000000000" pitchFamily="2" charset="-78"/>
              </a:rPr>
              <a:t>بندی بدل شد. این خوشه</a:t>
            </a:r>
            <a:r>
              <a:rPr lang="en-US" sz="1600" b="1" dirty="0" smtClean="0">
                <a:solidFill>
                  <a:srgbClr val="000000"/>
                </a:solidFill>
                <a:latin typeface="Tahoma" panose="020B0604030504040204" pitchFamily="34" charset="0"/>
                <a:ea typeface="Tahoma" panose="020B0604030504040204" pitchFamily="34" charset="0"/>
                <a:cs typeface="B Homa" panose="00000400000000000000" pitchFamily="2" charset="-78"/>
              </a:rPr>
              <a:t> </a:t>
            </a:r>
            <a:r>
              <a:rPr lang="fa-IR" sz="1600" b="1" dirty="0" smtClean="0">
                <a:solidFill>
                  <a:srgbClr val="000000"/>
                </a:solidFill>
                <a:latin typeface="Tahoma" panose="020B0604030504040204" pitchFamily="34" charset="0"/>
                <a:ea typeface="Tahoma" panose="020B0604030504040204" pitchFamily="34" charset="0"/>
                <a:cs typeface="B Homa" panose="00000400000000000000" pitchFamily="2" charset="-78"/>
              </a:rPr>
              <a:t>بندی به</a:t>
            </a:r>
            <a:r>
              <a:rPr lang="en-US" sz="1600" b="1" dirty="0" smtClean="0">
                <a:solidFill>
                  <a:srgbClr val="000000"/>
                </a:solidFill>
                <a:latin typeface="Tahoma" panose="020B0604030504040204" pitchFamily="34" charset="0"/>
                <a:ea typeface="Tahoma" panose="020B0604030504040204" pitchFamily="34" charset="0"/>
                <a:cs typeface="B Homa" panose="00000400000000000000" pitchFamily="2" charset="-78"/>
              </a:rPr>
              <a:t> </a:t>
            </a:r>
            <a:r>
              <a:rPr lang="fa-IR" sz="1600" b="1" dirty="0" smtClean="0">
                <a:solidFill>
                  <a:srgbClr val="000000"/>
                </a:solidFill>
                <a:latin typeface="Tahoma" panose="020B0604030504040204" pitchFamily="34" charset="0"/>
                <a:ea typeface="Tahoma" panose="020B0604030504040204" pitchFamily="34" charset="0"/>
                <a:cs typeface="B Homa" panose="00000400000000000000" pitchFamily="2" charset="-78"/>
              </a:rPr>
              <a:t>سازندگان اجازه میداد که ساخت وساز را تنها در بخشی از یک قطعه زمین انجام دهند. به این ترتیب امکان حفظ بخش دیگر که دارای ارزش محیطی، کشاورزی یا تاریخی بود میسر میشد.</a:t>
            </a:r>
            <a:endParaRPr lang="en-US" sz="1600" b="1" dirty="0" smtClean="0">
              <a:solidFill>
                <a:srgbClr val="000000"/>
              </a:solidFill>
              <a:latin typeface="Tahoma" panose="020B0604030504040204" pitchFamily="34" charset="0"/>
              <a:ea typeface="Tahoma" panose="020B0604030504040204" pitchFamily="34" charset="0"/>
              <a:cs typeface="B Homa" panose="00000400000000000000" pitchFamily="2" charset="-78"/>
            </a:endParaRPr>
          </a:p>
          <a:p>
            <a:pPr marL="0" indent="0" algn="just" rtl="1">
              <a:lnSpc>
                <a:spcPct val="150000"/>
              </a:lnSpc>
              <a:buFont typeface="Arial" panose="020B0604020202020204" pitchFamily="34" charset="0"/>
              <a:buNone/>
              <a:defRPr/>
            </a:pPr>
            <a:r>
              <a:rPr lang="fa-IR" sz="1600" b="1" dirty="0" smtClean="0">
                <a:solidFill>
                  <a:srgbClr val="000000"/>
                </a:solidFill>
                <a:latin typeface="Tahoma" panose="020B0604030504040204" pitchFamily="34" charset="0"/>
                <a:ea typeface="Tahoma" panose="020B0604030504040204" pitchFamily="34" charset="0"/>
                <a:cs typeface="B Homa" panose="00000400000000000000" pitchFamily="2" charset="-78"/>
              </a:rPr>
              <a:t>به طور کلی محافظت از اراضی کشاورزي و مزارع از دهه 1950 به بعد به عنوان یک موضوع اجتماعی و اقتصادي مورد توجه خاص برنامه ریزان قرار گرفته است.</a:t>
            </a:r>
            <a:endParaRPr lang="fa-IR" sz="1600" b="1" dirty="0">
              <a:solidFill>
                <a:srgbClr val="000000"/>
              </a:solidFill>
              <a:latin typeface="Tahoma" panose="020B0604030504040204" pitchFamily="34" charset="0"/>
              <a:ea typeface="Tahoma" panose="020B0604030504040204" pitchFamily="34" charset="0"/>
              <a:cs typeface="B Homa" panose="00000400000000000000" pitchFamily="2" charset="-78"/>
            </a:endParaRPr>
          </a:p>
          <a:p>
            <a:pPr marL="0" indent="0" algn="just" rtl="1">
              <a:lnSpc>
                <a:spcPct val="150000"/>
              </a:lnSpc>
              <a:buFont typeface="Arial" panose="020B0604020202020204" pitchFamily="34" charset="0"/>
              <a:buNone/>
              <a:defRPr/>
            </a:pPr>
            <a:r>
              <a:rPr lang="fa-IR" sz="1600" b="1" dirty="0" smtClean="0">
                <a:solidFill>
                  <a:srgbClr val="000000"/>
                </a:solidFill>
                <a:cs typeface="B Homa" panose="00000400000000000000" pitchFamily="2" charset="-78"/>
              </a:rPr>
              <a:t>اجرای برنامه </a:t>
            </a:r>
            <a:r>
              <a:rPr lang="en-US" sz="1600" b="1" dirty="0">
                <a:solidFill>
                  <a:srgbClr val="000000"/>
                </a:solidFill>
                <a:latin typeface="Times New Roman" panose="02020603050405020304" pitchFamily="18" charset="0"/>
                <a:cs typeface="Times New Roman" panose="02020603050405020304" pitchFamily="18" charset="0"/>
              </a:rPr>
              <a:t>TDR</a:t>
            </a:r>
            <a:r>
              <a:rPr lang="fa-IR" sz="1600" b="1" dirty="0" smtClean="0">
                <a:solidFill>
                  <a:srgbClr val="000000"/>
                </a:solidFill>
                <a:cs typeface="B Homa" panose="00000400000000000000" pitchFamily="2" charset="-78"/>
              </a:rPr>
              <a:t> در کشورهای در حال توسعه به مراتب دیرتر و در اواخر دهه 1990 آغاز شد. در این کشورها</a:t>
            </a:r>
            <a:r>
              <a:rPr lang="en-US" sz="1600" b="1" dirty="0" smtClean="0">
                <a:solidFill>
                  <a:srgbClr val="000000"/>
                </a:solidFill>
                <a:latin typeface="Times New Roman" panose="02020603050405020304" pitchFamily="18" charset="0"/>
                <a:cs typeface="Times New Roman" panose="02020603050405020304" pitchFamily="18" charset="0"/>
              </a:rPr>
              <a:t>TDR</a:t>
            </a:r>
            <a:r>
              <a:rPr lang="en-US" sz="1600" b="1" dirty="0" smtClean="0">
                <a:solidFill>
                  <a:srgbClr val="000000"/>
                </a:solidFill>
                <a:cs typeface="B Homa" panose="00000400000000000000" pitchFamily="2" charset="-78"/>
              </a:rPr>
              <a:t> </a:t>
            </a:r>
            <a:r>
              <a:rPr lang="fa-IR" sz="1600" b="1" dirty="0" smtClean="0">
                <a:solidFill>
                  <a:srgbClr val="000000"/>
                </a:solidFill>
                <a:cs typeface="B Homa" panose="00000400000000000000" pitchFamily="2" charset="-78"/>
              </a:rPr>
              <a:t> در برخی موارد مانند شهر کورتیبیا دربرزیل به منظور کنترل جهات توسعه مورد استفاده قرار گرفته</a:t>
            </a:r>
            <a:r>
              <a:rPr lang="en-US" sz="1600" b="1" dirty="0" smtClean="0">
                <a:solidFill>
                  <a:srgbClr val="000000"/>
                </a:solidFill>
                <a:cs typeface="B Homa" panose="00000400000000000000" pitchFamily="2" charset="-78"/>
              </a:rPr>
              <a:t> </a:t>
            </a:r>
            <a:r>
              <a:rPr lang="fa-IR" sz="1600" b="1" dirty="0" smtClean="0">
                <a:solidFill>
                  <a:srgbClr val="000000"/>
                </a:solidFill>
                <a:cs typeface="B Homa" panose="00000400000000000000" pitchFamily="2" charset="-78"/>
              </a:rPr>
              <a:t>و در مواردی مانند شهر بمبئی در هندوستان برای کنترل ساخت وساز و زاغه</a:t>
            </a:r>
            <a:r>
              <a:rPr lang="en-US" sz="1600" b="1" dirty="0" smtClean="0">
                <a:solidFill>
                  <a:srgbClr val="000000"/>
                </a:solidFill>
                <a:cs typeface="B Homa" panose="00000400000000000000" pitchFamily="2" charset="-78"/>
              </a:rPr>
              <a:t> </a:t>
            </a:r>
            <a:r>
              <a:rPr lang="fa-IR" sz="1600" b="1" dirty="0" smtClean="0">
                <a:solidFill>
                  <a:srgbClr val="000000"/>
                </a:solidFill>
                <a:cs typeface="B Homa" panose="00000400000000000000" pitchFamily="2" charset="-78"/>
              </a:rPr>
              <a:t>نشینی و بهبود وضعیت مسکن به کارگرفته شده است.</a:t>
            </a:r>
          </a:p>
          <a:p>
            <a:pPr marL="0" indent="0" algn="just" rtl="1">
              <a:lnSpc>
                <a:spcPct val="150000"/>
              </a:lnSpc>
              <a:buFont typeface="Arial" panose="020B0604020202020204" pitchFamily="34" charset="0"/>
              <a:buNone/>
            </a:pPr>
            <a:r>
              <a:rPr lang="fa-IR" sz="1600" b="1" dirty="0">
                <a:solidFill>
                  <a:srgbClr val="000000"/>
                </a:solidFill>
                <a:latin typeface="Tahoma" panose="020B0604030504040204" pitchFamily="34" charset="0"/>
                <a:cs typeface="B Homa" panose="00000400000000000000" pitchFamily="2" charset="-78"/>
              </a:rPr>
              <a:t>ایده انتقال حق توسعه از سال 1968 بر اساس قانون حفاظت نشانه هاي شهري</a:t>
            </a:r>
            <a:r>
              <a:rPr lang="fa-IR" sz="1600" b="1" dirty="0">
                <a:solidFill>
                  <a:srgbClr val="FF0000"/>
                </a:solidFill>
                <a:latin typeface="Tahoma" panose="020B0604030504040204" pitchFamily="34" charset="0"/>
                <a:cs typeface="B Homa" panose="00000400000000000000" pitchFamily="2" charset="-78"/>
              </a:rPr>
              <a:t> نیویورك</a:t>
            </a:r>
            <a:r>
              <a:rPr lang="fa-IR" sz="1600" b="1" dirty="0">
                <a:solidFill>
                  <a:srgbClr val="000000"/>
                </a:solidFill>
                <a:latin typeface="Tahoma" panose="020B0604030504040204" pitchFamily="34" charset="0"/>
                <a:cs typeface="B Homa" panose="00000400000000000000" pitchFamily="2" charset="-78"/>
              </a:rPr>
              <a:t>، عمدتاً براي </a:t>
            </a:r>
            <a:r>
              <a:rPr lang="fa-IR" sz="1600" b="1" dirty="0">
                <a:solidFill>
                  <a:srgbClr val="FF0000"/>
                </a:solidFill>
                <a:latin typeface="Tahoma" panose="020B0604030504040204" pitchFamily="34" charset="0"/>
                <a:cs typeface="B Homa" panose="00000400000000000000" pitchFamily="2" charset="-78"/>
              </a:rPr>
              <a:t>حفاظت بناهاي تاریخی </a:t>
            </a:r>
            <a:r>
              <a:rPr lang="fa-IR" sz="1600" b="1" dirty="0">
                <a:solidFill>
                  <a:srgbClr val="000000"/>
                </a:solidFill>
                <a:latin typeface="Tahoma" panose="020B0604030504040204" pitchFamily="34" charset="0"/>
                <a:cs typeface="B Homa" panose="00000400000000000000" pitchFamily="2" charset="-78"/>
              </a:rPr>
              <a:t>در برابر توسعه فیزیکی و سرمایه گذاري ها در بافت هاي مرکزي مورد استفاده برنامه ریزان قرار گرفت. این فکر تا سال 1978 که دادگاه عالی آمریکا مهر تایید بر آن گذاشت، ایده چندان شناخته شده اي در سطح ایالات متحده نبود. از دهه 80 تاسال 2003 ، در 25 ایالت آمریکا، تعداد 125 برنامه محلی حق توسعه، شامل 47 برنامه شهري، 30 برنامه ناحیه اي و 48برنامه مختلط شهري و ناحیه اي براي حفاظت میراث فرهنگی، فضاي باز و سبز و نیز تحقق سیاست هاي برنامه ریزي کاربري اراضی، مورد طراحی و استفاده قرار گرفته است.</a:t>
            </a:r>
            <a:endParaRPr lang="en-US" sz="1600" b="1" dirty="0">
              <a:solidFill>
                <a:srgbClr val="000000"/>
              </a:solidFill>
              <a:latin typeface="Tahoma" panose="020B0604030504040204" pitchFamily="34" charset="0"/>
              <a:cs typeface="B Homa" panose="00000400000000000000" pitchFamily="2" charset="-78"/>
            </a:endParaRPr>
          </a:p>
          <a:p>
            <a:pPr algn="just" rtl="1">
              <a:lnSpc>
                <a:spcPct val="150000"/>
              </a:lnSpc>
            </a:pPr>
            <a:endParaRPr lang="en-US" sz="1600" b="1" dirty="0">
              <a:solidFill>
                <a:srgbClr val="000000"/>
              </a:solidFill>
              <a:latin typeface="Tahoma" panose="020B0604030504040204" pitchFamily="34" charset="0"/>
              <a:cs typeface="B Homa" panose="00000400000000000000" pitchFamily="2" charset="-78"/>
            </a:endParaRPr>
          </a:p>
          <a:p>
            <a:pPr marL="0" indent="0" algn="just" rtl="1">
              <a:lnSpc>
                <a:spcPct val="150000"/>
              </a:lnSpc>
              <a:buFont typeface="Arial" panose="020B0604020202020204" pitchFamily="34" charset="0"/>
              <a:buNone/>
              <a:defRPr/>
            </a:pPr>
            <a:endParaRPr lang="en-US" sz="1600" b="1" dirty="0">
              <a:solidFill>
                <a:srgbClr val="000000"/>
              </a:solidFill>
              <a:cs typeface="B Homa" panose="00000400000000000000" pitchFamily="2" charset="-78"/>
            </a:endParaRPr>
          </a:p>
        </p:txBody>
      </p:sp>
      <p:sp>
        <p:nvSpPr>
          <p:cNvPr id="6" name="Rounded Rectangle 5"/>
          <p:cNvSpPr/>
          <p:nvPr/>
        </p:nvSpPr>
        <p:spPr>
          <a:xfrm>
            <a:off x="10333657" y="271286"/>
            <a:ext cx="1334602" cy="511912"/>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a-IR" sz="2400" b="1" dirty="0">
                <a:solidFill>
                  <a:srgbClr val="000000"/>
                </a:solidFill>
                <a:cs typeface="B Homa" panose="00000400000000000000" pitchFamily="2" charset="-78"/>
              </a:rPr>
              <a:t>پیشینه</a:t>
            </a:r>
          </a:p>
        </p:txBody>
      </p:sp>
    </p:spTree>
    <p:extLst>
      <p:ext uri="{BB962C8B-B14F-4D97-AF65-F5344CB8AC3E}">
        <p14:creationId xmlns:p14="http://schemas.microsoft.com/office/powerpoint/2010/main" val="616280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2897743" y="1538289"/>
            <a:ext cx="6432797" cy="523875"/>
          </a:xfrm>
          <a:prstGeom prst="roundRect">
            <a:avLst/>
          </a:prstGeom>
          <a:solidFill>
            <a:srgbClr val="E7576C"/>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a-IR" sz="1600" b="1" dirty="0">
                <a:solidFill>
                  <a:srgbClr val="000000"/>
                </a:solidFill>
                <a:cs typeface="B Homa" panose="00000400000000000000" pitchFamily="2" charset="-78"/>
              </a:rPr>
              <a:t>عدم برنامه ریزي صحیح طرح هاي توسعه شهري</a:t>
            </a:r>
          </a:p>
        </p:txBody>
      </p:sp>
      <p:sp>
        <p:nvSpPr>
          <p:cNvPr id="4" name="Rounded Rectangle 3"/>
          <p:cNvSpPr/>
          <p:nvPr/>
        </p:nvSpPr>
        <p:spPr>
          <a:xfrm>
            <a:off x="2897743" y="2111375"/>
            <a:ext cx="6432797" cy="546100"/>
          </a:xfrm>
          <a:prstGeom prst="roundRect">
            <a:avLst/>
          </a:prstGeom>
          <a:solidFill>
            <a:srgbClr val="EB7586"/>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a-IR" sz="1600" b="1" dirty="0">
                <a:solidFill>
                  <a:srgbClr val="000000"/>
                </a:solidFill>
                <a:cs typeface="B Homa" panose="00000400000000000000" pitchFamily="2" charset="-78"/>
              </a:rPr>
              <a:t>فقدان مدیریت یکپارچه و با ثبات شهري بویژه در کنترل بازار زمین</a:t>
            </a:r>
          </a:p>
        </p:txBody>
      </p:sp>
      <p:sp>
        <p:nvSpPr>
          <p:cNvPr id="5" name="Rounded Rectangle 4"/>
          <p:cNvSpPr/>
          <p:nvPr/>
        </p:nvSpPr>
        <p:spPr>
          <a:xfrm>
            <a:off x="2897743" y="2706689"/>
            <a:ext cx="6432797" cy="523875"/>
          </a:xfrm>
          <a:prstGeom prst="roundRect">
            <a:avLst/>
          </a:prstGeom>
          <a:solidFill>
            <a:srgbClr val="EF95A2"/>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a-IR" sz="1600" b="1" dirty="0">
                <a:solidFill>
                  <a:srgbClr val="000000"/>
                </a:solidFill>
                <a:cs typeface="B Homa" panose="00000400000000000000" pitchFamily="2" charset="-78"/>
              </a:rPr>
              <a:t>گرایش مالکان به تغییر کاربري اراضی کشاورزي به دلیل ارزش افزوده ایجاد شده</a:t>
            </a:r>
          </a:p>
        </p:txBody>
      </p:sp>
      <p:sp>
        <p:nvSpPr>
          <p:cNvPr id="6" name="Rounded Rectangle 5"/>
          <p:cNvSpPr/>
          <p:nvPr/>
        </p:nvSpPr>
        <p:spPr>
          <a:xfrm>
            <a:off x="2897743" y="3278189"/>
            <a:ext cx="6432797" cy="523875"/>
          </a:xfrm>
          <a:prstGeom prst="roundRect">
            <a:avLst/>
          </a:prstGeom>
          <a:solidFill>
            <a:srgbClr val="F1A5B0"/>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a-IR" sz="1600" b="1" dirty="0">
                <a:solidFill>
                  <a:srgbClr val="000000"/>
                </a:solidFill>
                <a:cs typeface="B Homa" panose="00000400000000000000" pitchFamily="2" charset="-78"/>
              </a:rPr>
              <a:t>نبود ضوابط شهرسازي صحیح و مدون متناسب با شرایط محدوده</a:t>
            </a:r>
          </a:p>
        </p:txBody>
      </p:sp>
      <p:sp>
        <p:nvSpPr>
          <p:cNvPr id="7" name="Rounded Rectangle 6"/>
          <p:cNvSpPr/>
          <p:nvPr/>
        </p:nvSpPr>
        <p:spPr>
          <a:xfrm>
            <a:off x="2897743" y="3851276"/>
            <a:ext cx="6432797" cy="523875"/>
          </a:xfrm>
          <a:prstGeom prst="roundRect">
            <a:avLst/>
          </a:prstGeom>
          <a:solidFill>
            <a:srgbClr val="F3AFB9"/>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a-IR" sz="1600" b="1" dirty="0">
                <a:solidFill>
                  <a:srgbClr val="000000"/>
                </a:solidFill>
                <a:cs typeface="B Homa" panose="00000400000000000000" pitchFamily="2" charset="-78"/>
              </a:rPr>
              <a:t>مشکلات مربوط به نحوه مالکیت</a:t>
            </a:r>
          </a:p>
        </p:txBody>
      </p:sp>
      <p:sp>
        <p:nvSpPr>
          <p:cNvPr id="8" name="Rounded Rectangle 7"/>
          <p:cNvSpPr/>
          <p:nvPr/>
        </p:nvSpPr>
        <p:spPr>
          <a:xfrm>
            <a:off x="2897743" y="4424364"/>
            <a:ext cx="6432797" cy="523875"/>
          </a:xfrm>
          <a:prstGeom prst="roundRect">
            <a:avLst/>
          </a:prstGeom>
          <a:solidFill>
            <a:srgbClr val="F4B6BF"/>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a-IR" sz="1600" b="1" dirty="0">
                <a:solidFill>
                  <a:srgbClr val="000000"/>
                </a:solidFill>
                <a:cs typeface="B Homa" panose="00000400000000000000" pitchFamily="2" charset="-78"/>
              </a:rPr>
              <a:t>مشکلات متنوع اقتصادي</a:t>
            </a:r>
            <a:endParaRPr lang="en-US" sz="1600" b="1" dirty="0">
              <a:solidFill>
                <a:srgbClr val="000000"/>
              </a:solidFill>
              <a:cs typeface="B Homa" panose="00000400000000000000" pitchFamily="2" charset="-78"/>
            </a:endParaRPr>
          </a:p>
        </p:txBody>
      </p:sp>
      <p:sp>
        <p:nvSpPr>
          <p:cNvPr id="11" name="Rounded Rectangle 10"/>
          <p:cNvSpPr/>
          <p:nvPr/>
        </p:nvSpPr>
        <p:spPr>
          <a:xfrm>
            <a:off x="4021777" y="555894"/>
            <a:ext cx="4184727" cy="687388"/>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a-IR" sz="2400" b="1" dirty="0">
                <a:solidFill>
                  <a:srgbClr val="000000"/>
                </a:solidFill>
                <a:cs typeface="B Homa" panose="00000400000000000000" pitchFamily="2" charset="-78"/>
              </a:rPr>
              <a:t>عوامل تاثیر گذار بر ایجاد این رویکرد </a:t>
            </a:r>
            <a:r>
              <a:rPr lang="fa-IR" sz="2400" b="1" dirty="0">
                <a:solidFill>
                  <a:srgbClr val="000000"/>
                </a:solidFill>
                <a:cs typeface="B Homa" panose="00000400000000000000" pitchFamily="2" charset="-78"/>
              </a:rPr>
              <a:t> </a:t>
            </a:r>
            <a:endParaRPr lang="fa-IR" sz="2400" b="1" dirty="0">
              <a:solidFill>
                <a:srgbClr val="000000"/>
              </a:solidFill>
              <a:cs typeface="B Homa" panose="00000400000000000000" pitchFamily="2" charset="-78"/>
            </a:endParaRPr>
          </a:p>
        </p:txBody>
      </p:sp>
    </p:spTree>
    <p:extLst>
      <p:ext uri="{BB962C8B-B14F-4D97-AF65-F5344CB8AC3E}">
        <p14:creationId xmlns:p14="http://schemas.microsoft.com/office/powerpoint/2010/main" val="453378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9;p22"/>
          <p:cNvSpPr/>
          <p:nvPr/>
        </p:nvSpPr>
        <p:spPr>
          <a:xfrm flipH="1">
            <a:off x="10311143" y="1510287"/>
            <a:ext cx="1591620" cy="576000"/>
          </a:xfrm>
          <a:prstGeom prst="homePlate">
            <a:avLst>
              <a:gd name="adj" fmla="val 54918"/>
            </a:avLst>
          </a:prstGeom>
          <a:solidFill>
            <a:srgbClr val="E62949"/>
          </a:solidFill>
          <a:ln>
            <a:noFill/>
          </a:ln>
        </p:spPr>
        <p:txBody>
          <a:bodyPr spcFirstLastPara="1" wrap="square" lIns="91425" tIns="45700" rIns="91425" bIns="45700" anchor="ctr" anchorCtr="0">
            <a:noAutofit/>
          </a:bodyPr>
          <a:lstStyle/>
          <a:p>
            <a:pPr algn="ctr" rtl="0">
              <a:defRPr/>
            </a:pPr>
            <a:r>
              <a:rPr lang="fa-IR" sz="2000" b="1" dirty="0">
                <a:solidFill>
                  <a:prstClr val="white"/>
                </a:solidFill>
                <a:cs typeface="B Homa" panose="00000400000000000000" pitchFamily="2" charset="-78"/>
              </a:rPr>
              <a:t>ارزش توسعه </a:t>
            </a:r>
          </a:p>
        </p:txBody>
      </p:sp>
      <p:sp>
        <p:nvSpPr>
          <p:cNvPr id="4" name="Google Shape;100;p22"/>
          <p:cNvSpPr/>
          <p:nvPr/>
        </p:nvSpPr>
        <p:spPr>
          <a:xfrm flipH="1">
            <a:off x="889628" y="1510287"/>
            <a:ext cx="9421515" cy="576000"/>
          </a:xfrm>
          <a:custGeom>
            <a:avLst/>
            <a:gdLst/>
            <a:ahLst/>
            <a:cxnLst/>
            <a:rect l="l" t="t" r="r" b="b"/>
            <a:pathLst>
              <a:path w="120000" h="120000" extrusionOk="0">
                <a:moveTo>
                  <a:pt x="0" y="0"/>
                </a:moveTo>
                <a:lnTo>
                  <a:pt x="120000" y="0"/>
                </a:lnTo>
                <a:lnTo>
                  <a:pt x="120000" y="120000"/>
                </a:lnTo>
                <a:lnTo>
                  <a:pt x="0" y="120000"/>
                </a:lnTo>
                <a:lnTo>
                  <a:pt x="7355" y="60000"/>
                </a:lnTo>
                <a:close/>
              </a:path>
            </a:pathLst>
          </a:custGeom>
          <a:solidFill>
            <a:schemeClr val="lt1"/>
          </a:solidFill>
          <a:ln w="38100" cap="flat" cmpd="sng">
            <a:solidFill>
              <a:srgbClr val="E62949"/>
            </a:solidFill>
            <a:prstDash val="solid"/>
            <a:round/>
            <a:headEnd type="none" w="sm" len="sm"/>
            <a:tailEnd type="none" w="sm" len="sm"/>
          </a:ln>
        </p:spPr>
        <p:txBody>
          <a:bodyPr spcFirstLastPara="1" wrap="square" lIns="91425" tIns="45700" rIns="91425" bIns="45700" anchor="ctr" anchorCtr="0">
            <a:noAutofit/>
          </a:bodyPr>
          <a:lstStyle/>
          <a:p>
            <a:pPr algn="ctr" rtl="0"/>
            <a:r>
              <a:rPr lang="fa-IR" sz="1600" b="1" dirty="0">
                <a:solidFill>
                  <a:prstClr val="black"/>
                </a:solidFill>
                <a:cs typeface="B Homa" panose="00000400000000000000" pitchFamily="2" charset="-78"/>
              </a:rPr>
              <a:t>   ارزش توسعه ( </a:t>
            </a:r>
            <a:r>
              <a:rPr lang="fa-IR" sz="1600" b="1" dirty="0">
                <a:solidFill>
                  <a:prstClr val="black"/>
                </a:solidFill>
                <a:cs typeface="B Homa" panose="00000400000000000000" pitchFamily="2" charset="-78"/>
              </a:rPr>
              <a:t>ساخت و ساز مسکونی و تجاری </a:t>
            </a:r>
            <a:r>
              <a:rPr lang="fa-IR" sz="1600" b="1" dirty="0">
                <a:solidFill>
                  <a:prstClr val="black"/>
                </a:solidFill>
                <a:cs typeface="B Homa" panose="00000400000000000000" pitchFamily="2" charset="-78"/>
              </a:rPr>
              <a:t>)+</a:t>
            </a:r>
            <a:r>
              <a:rPr lang="fa-IR" sz="1600" b="1" dirty="0">
                <a:solidFill>
                  <a:prstClr val="black"/>
                </a:solidFill>
                <a:cs typeface="B Homa" panose="00000400000000000000" pitchFamily="2" charset="-78"/>
              </a:rPr>
              <a:t>ارزش غیر </a:t>
            </a:r>
            <a:r>
              <a:rPr lang="fa-IR" sz="1600" b="1" dirty="0">
                <a:solidFill>
                  <a:prstClr val="black"/>
                </a:solidFill>
                <a:cs typeface="B Homa" panose="00000400000000000000" pitchFamily="2" charset="-78"/>
              </a:rPr>
              <a:t>توسعه( </a:t>
            </a:r>
            <a:r>
              <a:rPr lang="fa-IR" sz="1600" b="1" dirty="0">
                <a:solidFill>
                  <a:prstClr val="black"/>
                </a:solidFill>
                <a:cs typeface="B Homa" panose="00000400000000000000" pitchFamily="2" charset="-78"/>
              </a:rPr>
              <a:t>کشاورزی ، جنگلداری و تفریحی </a:t>
            </a:r>
            <a:r>
              <a:rPr lang="fa-IR" sz="1600" b="1" dirty="0">
                <a:solidFill>
                  <a:prstClr val="black"/>
                </a:solidFill>
                <a:cs typeface="B Homa" panose="00000400000000000000" pitchFamily="2" charset="-78"/>
              </a:rPr>
              <a:t>)</a:t>
            </a:r>
            <a:r>
              <a:rPr lang="fa-IR" b="1" dirty="0">
                <a:solidFill>
                  <a:prstClr val="black"/>
                </a:solidFill>
                <a:cs typeface="B Homa" panose="00000400000000000000" pitchFamily="2" charset="-78"/>
              </a:rPr>
              <a:t>=</a:t>
            </a:r>
            <a:r>
              <a:rPr lang="fa-IR" sz="1600" b="1" dirty="0">
                <a:solidFill>
                  <a:prstClr val="black"/>
                </a:solidFill>
                <a:cs typeface="B Homa" panose="00000400000000000000" pitchFamily="2" charset="-78"/>
              </a:rPr>
              <a:t> </a:t>
            </a:r>
            <a:r>
              <a:rPr lang="fa-IR" sz="1600" b="1" dirty="0">
                <a:solidFill>
                  <a:prstClr val="black"/>
                </a:solidFill>
                <a:cs typeface="B Homa" panose="00000400000000000000" pitchFamily="2" charset="-78"/>
              </a:rPr>
              <a:t>ارزش بازاری </a:t>
            </a:r>
            <a:r>
              <a:rPr lang="fa-IR" sz="1600" b="1" dirty="0">
                <a:solidFill>
                  <a:prstClr val="black"/>
                </a:solidFill>
                <a:cs typeface="B Homa" panose="00000400000000000000" pitchFamily="2" charset="-78"/>
              </a:rPr>
              <a:t>ملک</a:t>
            </a:r>
            <a:endParaRPr lang="en-US" sz="1600" b="1" dirty="0">
              <a:solidFill>
                <a:prstClr val="black"/>
              </a:solidFill>
              <a:cs typeface="B Homa" panose="00000400000000000000" pitchFamily="2" charset="-78"/>
            </a:endParaRPr>
          </a:p>
        </p:txBody>
      </p:sp>
      <p:sp>
        <p:nvSpPr>
          <p:cNvPr id="5" name="Google Shape;105;p22"/>
          <p:cNvSpPr/>
          <p:nvPr/>
        </p:nvSpPr>
        <p:spPr>
          <a:xfrm flipH="1">
            <a:off x="10311143" y="2208163"/>
            <a:ext cx="1591620" cy="576000"/>
          </a:xfrm>
          <a:prstGeom prst="homePlate">
            <a:avLst>
              <a:gd name="adj" fmla="val 54918"/>
            </a:avLst>
          </a:prstGeom>
          <a:solidFill>
            <a:srgbClr val="F07624"/>
          </a:solidFill>
          <a:ln>
            <a:noFill/>
          </a:ln>
        </p:spPr>
        <p:txBody>
          <a:bodyPr spcFirstLastPara="1" wrap="square" lIns="91425" tIns="45700" rIns="91425" bIns="45700" anchor="ctr" anchorCtr="0">
            <a:noAutofit/>
          </a:bodyPr>
          <a:lstStyle/>
          <a:p>
            <a:pPr algn="ctr" rtl="0">
              <a:defRPr/>
            </a:pPr>
            <a:r>
              <a:rPr lang="fa-IR" sz="2000" b="1" dirty="0">
                <a:solidFill>
                  <a:prstClr val="white"/>
                </a:solidFill>
                <a:cs typeface="B Homa" panose="00000400000000000000" pitchFamily="2" charset="-78"/>
              </a:rPr>
              <a:t>حق ارتفاقی </a:t>
            </a:r>
          </a:p>
        </p:txBody>
      </p:sp>
      <p:sp>
        <p:nvSpPr>
          <p:cNvPr id="6" name="Google Shape;106;p22"/>
          <p:cNvSpPr/>
          <p:nvPr/>
        </p:nvSpPr>
        <p:spPr>
          <a:xfrm flipH="1">
            <a:off x="884334" y="2208163"/>
            <a:ext cx="9426809" cy="576000"/>
          </a:xfrm>
          <a:custGeom>
            <a:avLst/>
            <a:gdLst/>
            <a:ahLst/>
            <a:cxnLst/>
            <a:rect l="l" t="t" r="r" b="b"/>
            <a:pathLst>
              <a:path w="120000" h="120000" extrusionOk="0">
                <a:moveTo>
                  <a:pt x="0" y="0"/>
                </a:moveTo>
                <a:lnTo>
                  <a:pt x="120000" y="0"/>
                </a:lnTo>
                <a:lnTo>
                  <a:pt x="120000" y="120000"/>
                </a:lnTo>
                <a:lnTo>
                  <a:pt x="0" y="120000"/>
                </a:lnTo>
                <a:lnTo>
                  <a:pt x="7355" y="60000"/>
                </a:lnTo>
                <a:close/>
              </a:path>
            </a:pathLst>
          </a:custGeom>
          <a:solidFill>
            <a:schemeClr val="lt1"/>
          </a:solidFill>
          <a:ln w="38100" cap="flat" cmpd="sng">
            <a:solidFill>
              <a:srgbClr val="F07624"/>
            </a:solidFill>
            <a:prstDash val="solid"/>
            <a:round/>
            <a:headEnd type="none" w="sm" len="sm"/>
            <a:tailEnd type="none" w="sm" len="sm"/>
          </a:ln>
        </p:spPr>
        <p:txBody>
          <a:bodyPr spcFirstLastPara="1" wrap="square" lIns="91425" tIns="45700" rIns="91425" bIns="45700" anchor="ctr" anchorCtr="0">
            <a:noAutofit/>
          </a:bodyPr>
          <a:lstStyle/>
          <a:p>
            <a:pPr rtl="0"/>
            <a:endParaRPr lang="fa-IR" sz="1600" b="1" dirty="0">
              <a:solidFill>
                <a:srgbClr val="000000"/>
              </a:solidFill>
              <a:cs typeface="B Homa" panose="00000400000000000000" pitchFamily="2" charset="-78"/>
            </a:endParaRPr>
          </a:p>
        </p:txBody>
      </p:sp>
      <p:sp>
        <p:nvSpPr>
          <p:cNvPr id="7" name="Google Shape;111;p22"/>
          <p:cNvSpPr/>
          <p:nvPr/>
        </p:nvSpPr>
        <p:spPr>
          <a:xfrm flipH="1">
            <a:off x="10311143" y="2906039"/>
            <a:ext cx="1591620" cy="576000"/>
          </a:xfrm>
          <a:prstGeom prst="homePlate">
            <a:avLst>
              <a:gd name="adj" fmla="val 54918"/>
            </a:avLst>
          </a:prstGeom>
          <a:solidFill>
            <a:srgbClr val="F4BD2D"/>
          </a:solidFill>
          <a:ln>
            <a:noFill/>
          </a:ln>
        </p:spPr>
        <p:txBody>
          <a:bodyPr spcFirstLastPara="1" wrap="square" lIns="91425" tIns="45700" rIns="91425" bIns="45700" anchor="ctr" anchorCtr="0">
            <a:noAutofit/>
          </a:bodyPr>
          <a:lstStyle/>
          <a:p>
            <a:pPr algn="ctr" rtl="0">
              <a:defRPr/>
            </a:pPr>
            <a:r>
              <a:rPr lang="fa-IR" sz="2000" b="1" dirty="0">
                <a:solidFill>
                  <a:prstClr val="white"/>
                </a:solidFill>
                <a:cs typeface="B Homa" panose="00000400000000000000" pitchFamily="2" charset="-78"/>
              </a:rPr>
              <a:t>حق توسعه </a:t>
            </a:r>
          </a:p>
        </p:txBody>
      </p:sp>
      <p:sp>
        <p:nvSpPr>
          <p:cNvPr id="8" name="Google Shape;112;p22"/>
          <p:cNvSpPr/>
          <p:nvPr/>
        </p:nvSpPr>
        <p:spPr>
          <a:xfrm flipH="1">
            <a:off x="884334" y="2891220"/>
            <a:ext cx="9426809" cy="576000"/>
          </a:xfrm>
          <a:custGeom>
            <a:avLst/>
            <a:gdLst/>
            <a:ahLst/>
            <a:cxnLst/>
            <a:rect l="l" t="t" r="r" b="b"/>
            <a:pathLst>
              <a:path w="120000" h="120000" extrusionOk="0">
                <a:moveTo>
                  <a:pt x="0" y="0"/>
                </a:moveTo>
                <a:lnTo>
                  <a:pt x="120000" y="0"/>
                </a:lnTo>
                <a:lnTo>
                  <a:pt x="120000" y="120000"/>
                </a:lnTo>
                <a:lnTo>
                  <a:pt x="0" y="120000"/>
                </a:lnTo>
                <a:lnTo>
                  <a:pt x="7355" y="60000"/>
                </a:lnTo>
                <a:close/>
              </a:path>
            </a:pathLst>
          </a:custGeom>
          <a:solidFill>
            <a:schemeClr val="lt1"/>
          </a:solidFill>
          <a:ln w="38100" cap="flat" cmpd="sng">
            <a:solidFill>
              <a:srgbClr val="F4BD2D"/>
            </a:solidFill>
            <a:prstDash val="solid"/>
            <a:round/>
            <a:headEnd type="none" w="sm" len="sm"/>
            <a:tailEnd type="none" w="sm" len="sm"/>
          </a:ln>
        </p:spPr>
        <p:txBody>
          <a:bodyPr spcFirstLastPara="1" wrap="square" lIns="91425" tIns="45700" rIns="91425" bIns="45700" anchor="ctr" anchorCtr="0">
            <a:noAutofit/>
          </a:bodyPr>
          <a:lstStyle/>
          <a:p>
            <a:pPr algn="ctr"/>
            <a:endParaRPr dirty="0">
              <a:solidFill>
                <a:prstClr val="white"/>
              </a:solidFill>
              <a:latin typeface="Arial"/>
              <a:ea typeface="Arial"/>
              <a:cs typeface="Arial"/>
              <a:sym typeface="Arial"/>
            </a:endParaRPr>
          </a:p>
        </p:txBody>
      </p:sp>
      <p:sp>
        <p:nvSpPr>
          <p:cNvPr id="9" name="Google Shape;117;p22"/>
          <p:cNvSpPr/>
          <p:nvPr/>
        </p:nvSpPr>
        <p:spPr>
          <a:xfrm flipH="1">
            <a:off x="10311143" y="4316606"/>
            <a:ext cx="1591620" cy="576000"/>
          </a:xfrm>
          <a:prstGeom prst="homePlate">
            <a:avLst>
              <a:gd name="adj" fmla="val 54918"/>
            </a:avLst>
          </a:prstGeom>
          <a:solidFill>
            <a:srgbClr val="1ED4DE"/>
          </a:solidFill>
          <a:ln>
            <a:noFill/>
          </a:ln>
        </p:spPr>
        <p:txBody>
          <a:bodyPr spcFirstLastPara="1" wrap="square" lIns="91425" tIns="45700" rIns="91425" bIns="45700" anchor="ctr" anchorCtr="0">
            <a:noAutofit/>
          </a:bodyPr>
          <a:lstStyle/>
          <a:p>
            <a:pPr algn="ctr" rtl="0">
              <a:defRPr/>
            </a:pPr>
            <a:r>
              <a:rPr lang="fa-IR" b="1" dirty="0">
                <a:solidFill>
                  <a:prstClr val="white"/>
                </a:solidFill>
                <a:cs typeface="B Homa" panose="00000400000000000000" pitchFamily="2" charset="-78"/>
              </a:rPr>
              <a:t>مناطق دریافت ( توسعه )</a:t>
            </a:r>
          </a:p>
        </p:txBody>
      </p:sp>
      <p:sp>
        <p:nvSpPr>
          <p:cNvPr id="10" name="Google Shape;118;p22"/>
          <p:cNvSpPr/>
          <p:nvPr/>
        </p:nvSpPr>
        <p:spPr>
          <a:xfrm flipH="1">
            <a:off x="889628" y="4329440"/>
            <a:ext cx="9421515" cy="576000"/>
          </a:xfrm>
          <a:custGeom>
            <a:avLst/>
            <a:gdLst/>
            <a:ahLst/>
            <a:cxnLst/>
            <a:rect l="l" t="t" r="r" b="b"/>
            <a:pathLst>
              <a:path w="120000" h="120000" extrusionOk="0">
                <a:moveTo>
                  <a:pt x="0" y="0"/>
                </a:moveTo>
                <a:lnTo>
                  <a:pt x="120000" y="0"/>
                </a:lnTo>
                <a:lnTo>
                  <a:pt x="120000" y="120000"/>
                </a:lnTo>
                <a:lnTo>
                  <a:pt x="0" y="120000"/>
                </a:lnTo>
                <a:lnTo>
                  <a:pt x="7355" y="60000"/>
                </a:lnTo>
                <a:close/>
              </a:path>
            </a:pathLst>
          </a:custGeom>
          <a:solidFill>
            <a:schemeClr val="lt1"/>
          </a:solidFill>
          <a:ln w="38100" cap="flat" cmpd="sng">
            <a:solidFill>
              <a:srgbClr val="1ED4DE"/>
            </a:solidFill>
            <a:prstDash val="solid"/>
            <a:round/>
            <a:headEnd type="none" w="sm" len="sm"/>
            <a:tailEnd type="none" w="sm" len="sm"/>
          </a:ln>
        </p:spPr>
        <p:txBody>
          <a:bodyPr spcFirstLastPara="1" wrap="square" lIns="91425" tIns="45700" rIns="91425" bIns="45700" anchor="ctr" anchorCtr="0">
            <a:noAutofit/>
          </a:bodyPr>
          <a:lstStyle/>
          <a:p>
            <a:r>
              <a:rPr lang="fa-IR" sz="1600" b="1" dirty="0">
                <a:solidFill>
                  <a:srgbClr val="000000"/>
                </a:solidFill>
                <a:cs typeface="B Homa" panose="00000400000000000000" pitchFamily="2" charset="-78"/>
              </a:rPr>
              <a:t>             مناطقی که دارای پتانسیل بیشتر برای توسعه هستند.</a:t>
            </a:r>
            <a:endParaRPr lang="fa-IR" sz="1600" b="1" dirty="0">
              <a:solidFill>
                <a:srgbClr val="000000"/>
              </a:solidFill>
              <a:cs typeface="B Homa" panose="00000400000000000000" pitchFamily="2" charset="-78"/>
            </a:endParaRPr>
          </a:p>
        </p:txBody>
      </p:sp>
      <p:sp>
        <p:nvSpPr>
          <p:cNvPr id="11" name="Google Shape;123;p22"/>
          <p:cNvSpPr/>
          <p:nvPr/>
        </p:nvSpPr>
        <p:spPr>
          <a:xfrm flipH="1">
            <a:off x="10311143" y="5014480"/>
            <a:ext cx="1591620" cy="576000"/>
          </a:xfrm>
          <a:prstGeom prst="homePlate">
            <a:avLst>
              <a:gd name="adj" fmla="val 54918"/>
            </a:avLst>
          </a:prstGeom>
          <a:solidFill>
            <a:srgbClr val="1C7DE1"/>
          </a:solidFill>
          <a:ln>
            <a:noFill/>
          </a:ln>
        </p:spPr>
        <p:txBody>
          <a:bodyPr spcFirstLastPara="1" wrap="square" lIns="91425" tIns="45700" rIns="91425" bIns="45700" anchor="ctr" anchorCtr="0">
            <a:noAutofit/>
          </a:bodyPr>
          <a:lstStyle/>
          <a:p>
            <a:pPr algn="ctr" rtl="0">
              <a:defRPr/>
            </a:pPr>
            <a:r>
              <a:rPr lang="en-US" sz="2000" b="1" dirty="0">
                <a:solidFill>
                  <a:prstClr val="white"/>
                </a:solidFill>
                <a:cs typeface="B Homa" panose="00000400000000000000" pitchFamily="2" charset="-78"/>
              </a:rPr>
              <a:t>TDR</a:t>
            </a:r>
            <a:r>
              <a:rPr lang="fa-IR" sz="2000" b="1" dirty="0">
                <a:solidFill>
                  <a:prstClr val="white"/>
                </a:solidFill>
                <a:cs typeface="B Homa" panose="00000400000000000000" pitchFamily="2" charset="-78"/>
              </a:rPr>
              <a:t>بانک</a:t>
            </a:r>
            <a:endParaRPr lang="en-US" sz="2000" b="1" dirty="0">
              <a:solidFill>
                <a:prstClr val="white"/>
              </a:solidFill>
              <a:cs typeface="B Homa" panose="00000400000000000000" pitchFamily="2" charset="-78"/>
            </a:endParaRPr>
          </a:p>
        </p:txBody>
      </p:sp>
      <p:sp>
        <p:nvSpPr>
          <p:cNvPr id="12" name="Google Shape;124;p22"/>
          <p:cNvSpPr/>
          <p:nvPr/>
        </p:nvSpPr>
        <p:spPr>
          <a:xfrm flipH="1">
            <a:off x="889628" y="5027314"/>
            <a:ext cx="9421515" cy="576000"/>
          </a:xfrm>
          <a:custGeom>
            <a:avLst/>
            <a:gdLst/>
            <a:ahLst/>
            <a:cxnLst/>
            <a:rect l="l" t="t" r="r" b="b"/>
            <a:pathLst>
              <a:path w="120000" h="120000" extrusionOk="0">
                <a:moveTo>
                  <a:pt x="0" y="0"/>
                </a:moveTo>
                <a:lnTo>
                  <a:pt x="120000" y="0"/>
                </a:lnTo>
                <a:lnTo>
                  <a:pt x="120000" y="120000"/>
                </a:lnTo>
                <a:lnTo>
                  <a:pt x="0" y="120000"/>
                </a:lnTo>
                <a:lnTo>
                  <a:pt x="7355" y="60000"/>
                </a:lnTo>
                <a:close/>
              </a:path>
            </a:pathLst>
          </a:custGeom>
          <a:solidFill>
            <a:schemeClr val="lt1"/>
          </a:solidFill>
          <a:ln w="38100" cap="flat" cmpd="sng">
            <a:solidFill>
              <a:srgbClr val="1C7DE1"/>
            </a:solidFill>
            <a:prstDash val="solid"/>
            <a:round/>
            <a:headEnd type="none" w="sm" len="sm"/>
            <a:tailEnd type="none" w="sm" len="sm"/>
          </a:ln>
        </p:spPr>
        <p:txBody>
          <a:bodyPr spcFirstLastPara="1" wrap="square" lIns="91425" tIns="45700" rIns="91425" bIns="45700" anchor="ctr" anchorCtr="0">
            <a:noAutofit/>
          </a:bodyPr>
          <a:lstStyle/>
          <a:p>
            <a:pPr rtl="0"/>
            <a:endParaRPr lang="en-US" sz="1600" b="1" dirty="0">
              <a:solidFill>
                <a:srgbClr val="000000"/>
              </a:solidFill>
              <a:cs typeface="B Homa" panose="00000400000000000000" pitchFamily="2" charset="-78"/>
            </a:endParaRPr>
          </a:p>
        </p:txBody>
      </p:sp>
      <p:sp>
        <p:nvSpPr>
          <p:cNvPr id="13" name="Google Shape;123;p22"/>
          <p:cNvSpPr/>
          <p:nvPr/>
        </p:nvSpPr>
        <p:spPr>
          <a:xfrm flipH="1">
            <a:off x="10311143" y="3603913"/>
            <a:ext cx="1591620" cy="576000"/>
          </a:xfrm>
          <a:prstGeom prst="homePlate">
            <a:avLst>
              <a:gd name="adj" fmla="val 54918"/>
            </a:avLst>
          </a:prstGeom>
          <a:solidFill>
            <a:srgbClr val="F0A351"/>
          </a:solidFill>
          <a:ln>
            <a:noFill/>
          </a:ln>
        </p:spPr>
        <p:txBody>
          <a:bodyPr spcFirstLastPara="1" wrap="square" lIns="91425" tIns="45700" rIns="91425" bIns="45700" anchor="ctr" anchorCtr="0">
            <a:noAutofit/>
          </a:bodyPr>
          <a:lstStyle/>
          <a:p>
            <a:pPr algn="ctr" rtl="0">
              <a:defRPr/>
            </a:pPr>
            <a:r>
              <a:rPr lang="fa-IR" sz="2000" b="1" dirty="0">
                <a:solidFill>
                  <a:prstClr val="white"/>
                </a:solidFill>
                <a:cs typeface="B Homa" panose="00000400000000000000" pitchFamily="2" charset="-78"/>
              </a:rPr>
              <a:t>مناطق ارسال ( حفاظت )</a:t>
            </a:r>
          </a:p>
        </p:txBody>
      </p:sp>
      <p:sp>
        <p:nvSpPr>
          <p:cNvPr id="14" name="Google Shape;124;p22"/>
          <p:cNvSpPr/>
          <p:nvPr/>
        </p:nvSpPr>
        <p:spPr>
          <a:xfrm flipH="1">
            <a:off x="889628" y="3616747"/>
            <a:ext cx="9421515" cy="576000"/>
          </a:xfrm>
          <a:custGeom>
            <a:avLst/>
            <a:gdLst/>
            <a:ahLst/>
            <a:cxnLst/>
            <a:rect l="l" t="t" r="r" b="b"/>
            <a:pathLst>
              <a:path w="120000" h="120000" extrusionOk="0">
                <a:moveTo>
                  <a:pt x="0" y="0"/>
                </a:moveTo>
                <a:lnTo>
                  <a:pt x="120000" y="0"/>
                </a:lnTo>
                <a:lnTo>
                  <a:pt x="120000" y="120000"/>
                </a:lnTo>
                <a:lnTo>
                  <a:pt x="0" y="120000"/>
                </a:lnTo>
                <a:lnTo>
                  <a:pt x="7355" y="60000"/>
                </a:lnTo>
                <a:close/>
              </a:path>
            </a:pathLst>
          </a:custGeom>
          <a:solidFill>
            <a:schemeClr val="bg1"/>
          </a:solidFill>
          <a:ln w="38100" cap="flat" cmpd="sng">
            <a:solidFill>
              <a:srgbClr val="F0A351"/>
            </a:solidFill>
            <a:prstDash val="solid"/>
            <a:round/>
            <a:headEnd type="none" w="sm" len="sm"/>
            <a:tailEnd type="none" w="sm" len="sm"/>
          </a:ln>
        </p:spPr>
        <p:txBody>
          <a:bodyPr spcFirstLastPara="1" wrap="square" lIns="91425" tIns="45700" rIns="91425" bIns="45700" anchor="ctr" anchorCtr="0">
            <a:noAutofit/>
          </a:bodyPr>
          <a:lstStyle/>
          <a:p>
            <a:pPr rtl="0"/>
            <a:r>
              <a:rPr lang="fa-IR" sz="1600" b="1" dirty="0">
                <a:solidFill>
                  <a:srgbClr val="000000"/>
                </a:solidFill>
                <a:cs typeface="B Homa" panose="00000400000000000000" pitchFamily="2" charset="-78"/>
              </a:rPr>
              <a:t>            اراضی </a:t>
            </a:r>
            <a:r>
              <a:rPr lang="fa-IR" sz="1600" b="1" dirty="0">
                <a:solidFill>
                  <a:srgbClr val="000000"/>
                </a:solidFill>
                <a:cs typeface="B Homa" panose="00000400000000000000" pitchFamily="2" charset="-78"/>
              </a:rPr>
              <a:t>واقع در مناطق دارای اهمیت و ارزشهای ویژه که اهداف اصلی برنامه انتقال حقوق توسعه هستند .</a:t>
            </a:r>
          </a:p>
        </p:txBody>
      </p:sp>
      <p:sp>
        <p:nvSpPr>
          <p:cNvPr id="16" name="TextBox 15"/>
          <p:cNvSpPr txBox="1"/>
          <p:nvPr/>
        </p:nvSpPr>
        <p:spPr>
          <a:xfrm>
            <a:off x="884334" y="2193344"/>
            <a:ext cx="8961037" cy="584775"/>
          </a:xfrm>
          <a:prstGeom prst="rect">
            <a:avLst/>
          </a:prstGeom>
          <a:noFill/>
        </p:spPr>
        <p:txBody>
          <a:bodyPr wrap="square" rtlCol="0">
            <a:spAutoFit/>
          </a:bodyPr>
          <a:lstStyle/>
          <a:p>
            <a:pPr algn="just"/>
            <a:r>
              <a:rPr lang="fa-IR" sz="1600" b="1" dirty="0">
                <a:solidFill>
                  <a:srgbClr val="000000"/>
                </a:solidFill>
                <a:cs typeface="B Homa" panose="00000400000000000000" pitchFamily="2" charset="-78"/>
              </a:rPr>
              <a:t> وقتی مالک زمین ارسالی حالت انتقال حق توسعه را انتخاب میکند،مزیتی درمورد حق توسعه همان جایگاه ایجاد میشود. این ابزار ممکن است حفظ مزیت یا حق ارتفاق نامیده شود</a:t>
            </a:r>
          </a:p>
        </p:txBody>
      </p:sp>
      <p:sp>
        <p:nvSpPr>
          <p:cNvPr id="17" name="TextBox 16"/>
          <p:cNvSpPr txBox="1"/>
          <p:nvPr/>
        </p:nvSpPr>
        <p:spPr>
          <a:xfrm>
            <a:off x="884334" y="2885176"/>
            <a:ext cx="8961037" cy="830997"/>
          </a:xfrm>
          <a:prstGeom prst="rect">
            <a:avLst/>
          </a:prstGeom>
          <a:noFill/>
        </p:spPr>
        <p:txBody>
          <a:bodyPr wrap="square" rtlCol="0">
            <a:spAutoFit/>
          </a:bodyPr>
          <a:lstStyle/>
          <a:p>
            <a:pPr algn="just" rtl="0"/>
            <a:r>
              <a:rPr lang="fa-IR" sz="1600" b="1" dirty="0">
                <a:solidFill>
                  <a:srgbClr val="000000"/>
                </a:solidFill>
                <a:cs typeface="B Homa" panose="00000400000000000000" pitchFamily="2" charset="-78"/>
              </a:rPr>
              <a:t> هر قطعه زمین به طور معمول داراي حقوقی چون آب ،حق هوا، حق واگذاري و حق استفاده از ملک ، حق اجاره آن، حق فروش می باشد. به همین صورت داراي حقوقی است که می تواند ملک خود را گسترش دهد که به عنوان" حق توسعه" خوانده می شود.</a:t>
            </a:r>
            <a:endParaRPr lang="fa-IR" sz="1600" b="1" dirty="0">
              <a:solidFill>
                <a:srgbClr val="000000"/>
              </a:solidFill>
              <a:cs typeface="B Homa" panose="00000400000000000000" pitchFamily="2" charset="-78"/>
            </a:endParaRPr>
          </a:p>
        </p:txBody>
      </p:sp>
      <p:sp>
        <p:nvSpPr>
          <p:cNvPr id="18" name="TextBox 17"/>
          <p:cNvSpPr txBox="1"/>
          <p:nvPr/>
        </p:nvSpPr>
        <p:spPr>
          <a:xfrm>
            <a:off x="884334" y="5014480"/>
            <a:ext cx="8961037" cy="553998"/>
          </a:xfrm>
          <a:prstGeom prst="rect">
            <a:avLst/>
          </a:prstGeom>
          <a:noFill/>
        </p:spPr>
        <p:txBody>
          <a:bodyPr wrap="square" rtlCol="0">
            <a:spAutoFit/>
          </a:bodyPr>
          <a:lstStyle/>
          <a:p>
            <a:pPr algn="just"/>
            <a:r>
              <a:rPr lang="fa-IR" sz="1500" b="1" dirty="0">
                <a:solidFill>
                  <a:srgbClr val="000000"/>
                </a:solidFill>
                <a:cs typeface="B Homa" panose="00000400000000000000" pitchFamily="2" charset="-78"/>
              </a:rPr>
              <a:t> خرید اعتبارات توسعه از مالکان نواحی ارسال، فروش اعتبارات به متقاضیان توسعه در نواحی دریافت ، جلوگیری از بورس بازی، ایجاد درآمد پایدار برای مدیریت شهری، کنترل و تقویت بازار معاملات حقوق توسعه، تامین آسودگی خاطر برای خریداران و فروشندگان</a:t>
            </a:r>
          </a:p>
        </p:txBody>
      </p:sp>
      <p:sp>
        <p:nvSpPr>
          <p:cNvPr id="19" name="Rounded Rectangle 18"/>
          <p:cNvSpPr/>
          <p:nvPr/>
        </p:nvSpPr>
        <p:spPr>
          <a:xfrm>
            <a:off x="8319413" y="646467"/>
            <a:ext cx="3583350" cy="687388"/>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buClr>
                <a:srgbClr val="1C7DE1"/>
              </a:buClr>
            </a:pPr>
            <a:r>
              <a:rPr lang="en-US" sz="2400" b="1" dirty="0">
                <a:solidFill>
                  <a:srgbClr val="000000"/>
                </a:solidFill>
                <a:latin typeface="Times New Roman" panose="02020603050405020304" pitchFamily="18" charset="0"/>
                <a:cs typeface="B Titr" panose="00000700000000000000" pitchFamily="2" charset="-78"/>
              </a:rPr>
              <a:t>TDR</a:t>
            </a:r>
            <a:r>
              <a:rPr lang="fa-IR" sz="2400" b="1" dirty="0">
                <a:solidFill>
                  <a:srgbClr val="000000"/>
                </a:solidFill>
                <a:cs typeface="B Homa" panose="00000400000000000000" pitchFamily="2" charset="-78"/>
              </a:rPr>
              <a:t>چارچوب نظری رویکرد </a:t>
            </a:r>
            <a:endParaRPr lang="en-US" sz="2400" b="1" dirty="0">
              <a:solidFill>
                <a:prstClr val="black"/>
              </a:solidFill>
              <a:latin typeface="Arial"/>
              <a:ea typeface="Arial"/>
              <a:cs typeface="B Homa" panose="00000400000000000000" pitchFamily="2" charset="-78"/>
              <a:sym typeface="Arial"/>
            </a:endParaRPr>
          </a:p>
        </p:txBody>
      </p:sp>
    </p:spTree>
    <p:extLst>
      <p:ext uri="{BB962C8B-B14F-4D97-AF65-F5344CB8AC3E}">
        <p14:creationId xmlns:p14="http://schemas.microsoft.com/office/powerpoint/2010/main" val="3390249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5351167" y="201256"/>
            <a:ext cx="2205311" cy="687388"/>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fa-IR" altLang="zh-CN" sz="2400" b="1" dirty="0">
                <a:solidFill>
                  <a:prstClr val="black"/>
                </a:solidFill>
                <a:latin typeface="Microsoft YaHei" panose="020B0503020204020204" pitchFamily="34" charset="-122"/>
                <a:ea typeface="Microsoft YaHei" panose="020B0503020204020204" pitchFamily="34" charset="-122"/>
                <a:cs typeface="B Homa" panose="00000400000000000000" pitchFamily="2" charset="-78"/>
              </a:rPr>
              <a:t>برنامه ریزی </a:t>
            </a:r>
            <a:r>
              <a:rPr lang="en-US" altLang="zh-CN" sz="2400" b="1" dirty="0">
                <a:solidFill>
                  <a:prstClr val="black"/>
                </a:solidFill>
                <a:latin typeface="Times New Roman" panose="02020603050405020304" pitchFamily="18" charset="0"/>
                <a:ea typeface="Microsoft YaHei" panose="020B0503020204020204" pitchFamily="34" charset="-122"/>
                <a:cs typeface="Times New Roman" panose="02020603050405020304" pitchFamily="18" charset="0"/>
              </a:rPr>
              <a:t>TDR</a:t>
            </a:r>
            <a:endParaRPr lang="en-US" sz="2400" b="1" dirty="0">
              <a:solidFill>
                <a:prstClr val="black"/>
              </a:solidFill>
              <a:latin typeface="Times New Roman" panose="02020603050405020304" pitchFamily="18" charset="0"/>
              <a:ea typeface="Microsoft YaHei" panose="020B0503020204020204" pitchFamily="34" charset="-122"/>
              <a:cs typeface="Times New Roman" panose="02020603050405020304" pitchFamily="18" charset="0"/>
            </a:endParaRPr>
          </a:p>
        </p:txBody>
      </p:sp>
      <p:sp>
        <p:nvSpPr>
          <p:cNvPr id="5" name="Rounded Rectangle 4"/>
          <p:cNvSpPr/>
          <p:nvPr/>
        </p:nvSpPr>
        <p:spPr>
          <a:xfrm>
            <a:off x="1558344" y="1004552"/>
            <a:ext cx="9790965" cy="592428"/>
          </a:xfrm>
          <a:prstGeom prst="roundRect">
            <a:avLst/>
          </a:prstGeom>
          <a:solidFill>
            <a:srgbClr val="3498A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fa-IR" sz="1600" b="1" dirty="0">
                <a:solidFill>
                  <a:prstClr val="black"/>
                </a:solidFill>
                <a:cs typeface="B Homa" panose="00000400000000000000" pitchFamily="2" charset="-78"/>
              </a:rPr>
              <a:t>1. تعيين نواحي گيرنده حق توسعه برحسب ظرفيت، قابليت و مطلوبيت پذيرش تراكم </a:t>
            </a:r>
            <a:r>
              <a:rPr lang="fa-IR" sz="1600" b="1" dirty="0">
                <a:solidFill>
                  <a:prstClr val="black"/>
                </a:solidFill>
                <a:cs typeface="B Homa" panose="00000400000000000000" pitchFamily="2" charset="-78"/>
              </a:rPr>
              <a:t>با </a:t>
            </a:r>
            <a:r>
              <a:rPr lang="fa-IR" sz="1600" b="1" dirty="0">
                <a:solidFill>
                  <a:prstClr val="black"/>
                </a:solidFill>
                <a:cs typeface="B Homa" panose="00000400000000000000" pitchFamily="2" charset="-78"/>
              </a:rPr>
              <a:t>توجه به اهداف، سياست ها، چشم اندازها و روند مطلوب توسعه</a:t>
            </a:r>
          </a:p>
        </p:txBody>
      </p:sp>
      <p:sp>
        <p:nvSpPr>
          <p:cNvPr id="8" name="Rounded Rectangle 7"/>
          <p:cNvSpPr/>
          <p:nvPr/>
        </p:nvSpPr>
        <p:spPr>
          <a:xfrm>
            <a:off x="1558344" y="1661374"/>
            <a:ext cx="9790965" cy="592428"/>
          </a:xfrm>
          <a:prstGeom prst="roundRect">
            <a:avLst/>
          </a:prstGeom>
          <a:solidFill>
            <a:srgbClr val="39A6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fa-IR" sz="1600" b="1" dirty="0">
                <a:solidFill>
                  <a:prstClr val="black"/>
                </a:solidFill>
                <a:cs typeface="B Homa" panose="00000400000000000000" pitchFamily="2" charset="-78"/>
              </a:rPr>
              <a:t>2. تعيين نواحي فرستنده حق توسعه برحسب عدم قابليت پذيرش تراكم بيشتر</a:t>
            </a:r>
          </a:p>
        </p:txBody>
      </p:sp>
      <p:sp>
        <p:nvSpPr>
          <p:cNvPr id="9" name="Rounded Rectangle 8"/>
          <p:cNvSpPr/>
          <p:nvPr/>
        </p:nvSpPr>
        <p:spPr>
          <a:xfrm>
            <a:off x="1558344" y="2318196"/>
            <a:ext cx="9790965" cy="592428"/>
          </a:xfrm>
          <a:prstGeom prst="roundRect">
            <a:avLst/>
          </a:prstGeom>
          <a:solidFill>
            <a:srgbClr val="42B6C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fa-IR" sz="1600" b="1" dirty="0">
                <a:solidFill>
                  <a:prstClr val="black"/>
                </a:solidFill>
                <a:cs typeface="B Homa" panose="00000400000000000000" pitchFamily="2" charset="-78"/>
              </a:rPr>
              <a:t>3. تعيين اراضي و بافت هاي فرستنده حق توسعه با توجه به ارزش ها يا ويژگي هاي فرهنگي، تاريخي، اجتماعي، اقتصادي، زيست محيطي، خدماتي، عملكردي و زيرساختي موجود در آنها و يا به واسطه ارتباط تعريف شده محافظت از اين </a:t>
            </a:r>
            <a:r>
              <a:rPr lang="fa-IR" sz="1600" b="1" dirty="0">
                <a:solidFill>
                  <a:prstClr val="black"/>
                </a:solidFill>
                <a:cs typeface="B Homa" panose="00000400000000000000" pitchFamily="2" charset="-78"/>
              </a:rPr>
              <a:t>اراضي/ نواحي</a:t>
            </a:r>
            <a:endParaRPr lang="fa-IR" sz="1600" b="1" dirty="0">
              <a:solidFill>
                <a:prstClr val="black"/>
              </a:solidFill>
              <a:cs typeface="B Homa" panose="00000400000000000000" pitchFamily="2" charset="-78"/>
            </a:endParaRPr>
          </a:p>
        </p:txBody>
      </p:sp>
      <p:sp>
        <p:nvSpPr>
          <p:cNvPr id="10" name="Rounded Rectangle 9"/>
          <p:cNvSpPr/>
          <p:nvPr/>
        </p:nvSpPr>
        <p:spPr>
          <a:xfrm>
            <a:off x="1558344" y="2987897"/>
            <a:ext cx="9790965" cy="592428"/>
          </a:xfrm>
          <a:prstGeom prst="roundRect">
            <a:avLst/>
          </a:prstGeom>
          <a:solidFill>
            <a:srgbClr val="5DC1C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fa-IR" sz="1600" b="1" dirty="0">
                <a:solidFill>
                  <a:prstClr val="black"/>
                </a:solidFill>
                <a:cs typeface="B Homa" panose="00000400000000000000" pitchFamily="2" charset="-78"/>
              </a:rPr>
              <a:t>4. تعيين نواحي شهري كه اعمال مكانيزم حق توسعه در آنها مجاز نيست</a:t>
            </a:r>
          </a:p>
        </p:txBody>
      </p:sp>
      <p:sp>
        <p:nvSpPr>
          <p:cNvPr id="11" name="Rounded Rectangle 10"/>
          <p:cNvSpPr/>
          <p:nvPr/>
        </p:nvSpPr>
        <p:spPr>
          <a:xfrm>
            <a:off x="1558343" y="3657598"/>
            <a:ext cx="9790965" cy="592428"/>
          </a:xfrm>
          <a:prstGeom prst="roundRect">
            <a:avLst/>
          </a:prstGeom>
          <a:solidFill>
            <a:srgbClr val="6BC5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fa-IR" sz="1600" b="1" dirty="0">
                <a:solidFill>
                  <a:prstClr val="black"/>
                </a:solidFill>
                <a:cs typeface="B Homa" panose="00000400000000000000" pitchFamily="2" charset="-78"/>
              </a:rPr>
              <a:t>5. تعيين حداكثر ميزان مطلوب پذيرش حق توسعه در اراضي/ نواحي گيرنده</a:t>
            </a:r>
          </a:p>
        </p:txBody>
      </p:sp>
      <p:sp>
        <p:nvSpPr>
          <p:cNvPr id="12" name="Rounded Rectangle 11"/>
          <p:cNvSpPr/>
          <p:nvPr/>
        </p:nvSpPr>
        <p:spPr>
          <a:xfrm>
            <a:off x="1558342" y="4327299"/>
            <a:ext cx="9790965" cy="592428"/>
          </a:xfrm>
          <a:prstGeom prst="roundRect">
            <a:avLst/>
          </a:prstGeom>
          <a:solidFill>
            <a:srgbClr val="7ACB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fa-IR" sz="1600" b="1" dirty="0">
                <a:solidFill>
                  <a:prstClr val="black"/>
                </a:solidFill>
                <a:cs typeface="B Homa" panose="00000400000000000000" pitchFamily="2" charset="-78"/>
              </a:rPr>
              <a:t>6. تعيين ميزان الزامي يا اختياري صدور حق توسعه از اراضي/ نواحي فرستنده</a:t>
            </a:r>
          </a:p>
        </p:txBody>
      </p:sp>
      <p:sp>
        <p:nvSpPr>
          <p:cNvPr id="13" name="Rounded Rectangle 12"/>
          <p:cNvSpPr/>
          <p:nvPr/>
        </p:nvSpPr>
        <p:spPr>
          <a:xfrm>
            <a:off x="1558341" y="4997000"/>
            <a:ext cx="9790965" cy="592428"/>
          </a:xfrm>
          <a:prstGeom prst="roundRect">
            <a:avLst/>
          </a:prstGeom>
          <a:solidFill>
            <a:srgbClr val="94D5D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fa-IR" sz="1600" b="1" dirty="0">
                <a:solidFill>
                  <a:prstClr val="black"/>
                </a:solidFill>
                <a:cs typeface="B Homa" panose="00000400000000000000" pitchFamily="2" charset="-78"/>
              </a:rPr>
              <a:t>7. تعيين و تنظيم نحوه تبادل حق توسعه و مراجع ناظر (مانند بانك تبادل حق توسعه)</a:t>
            </a:r>
          </a:p>
        </p:txBody>
      </p:sp>
      <p:sp>
        <p:nvSpPr>
          <p:cNvPr id="14" name="Rounded Rectangle 13"/>
          <p:cNvSpPr/>
          <p:nvPr/>
        </p:nvSpPr>
        <p:spPr>
          <a:xfrm>
            <a:off x="1558341" y="5679578"/>
            <a:ext cx="9790965" cy="592428"/>
          </a:xfrm>
          <a:prstGeom prst="roundRect">
            <a:avLst/>
          </a:prstGeom>
          <a:solidFill>
            <a:srgbClr val="A6DC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fa-IR" sz="1600" b="1" dirty="0">
                <a:solidFill>
                  <a:prstClr val="black"/>
                </a:solidFill>
                <a:cs typeface="B Homa" panose="00000400000000000000" pitchFamily="2" charset="-78"/>
              </a:rPr>
              <a:t>8. تنظيم نحوه ادغام اين مكانيزم با ساير روش هاي افزايش تراكم و با ضوابط و روش هاي نظارت بر نحوه طراحي، توسعه، همجواري و تأثيرات محيطي بناهاي مرتفع</a:t>
            </a:r>
          </a:p>
        </p:txBody>
      </p:sp>
    </p:spTree>
    <p:extLst>
      <p:ext uri="{BB962C8B-B14F-4D97-AF65-F5344CB8AC3E}">
        <p14:creationId xmlns:p14="http://schemas.microsoft.com/office/powerpoint/2010/main" val="1304978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85;p21"/>
          <p:cNvSpPr txBox="1"/>
          <p:nvPr/>
        </p:nvSpPr>
        <p:spPr>
          <a:xfrm>
            <a:off x="8133003" y="1481070"/>
            <a:ext cx="3656693" cy="3728433"/>
          </a:xfrm>
          <a:prstGeom prst="rect">
            <a:avLst/>
          </a:prstGeom>
          <a:noFill/>
          <a:ln>
            <a:noFill/>
          </a:ln>
        </p:spPr>
        <p:txBody>
          <a:bodyPr spcFirstLastPara="1" wrap="square" lIns="121900" tIns="60933" rIns="121900" bIns="60933" anchor="ctr" anchorCtr="0">
            <a:noAutofit/>
          </a:bodyPr>
          <a:lstStyle/>
          <a:p>
            <a:pPr marL="342900" indent="-342900" algn="just">
              <a:lnSpc>
                <a:spcPct val="200000"/>
              </a:lnSpc>
              <a:buFont typeface="Arial" panose="020B0604020202020204" pitchFamily="34" charset="0"/>
              <a:buChar char="•"/>
              <a:defRPr/>
            </a:pPr>
            <a:r>
              <a:rPr lang="fa-IR" sz="1600" b="1" dirty="0">
                <a:solidFill>
                  <a:srgbClr val="000000"/>
                </a:solidFill>
                <a:cs typeface="B Homa" panose="00000400000000000000" pitchFamily="2" charset="-78"/>
              </a:rPr>
              <a:t>زمین هاي </a:t>
            </a:r>
            <a:r>
              <a:rPr lang="fa-IR" sz="1600" b="1" dirty="0">
                <a:solidFill>
                  <a:srgbClr val="000000"/>
                </a:solidFill>
                <a:cs typeface="B Homa" panose="00000400000000000000" pitchFamily="2" charset="-78"/>
              </a:rPr>
              <a:t>کشاورزي تالاب ها</a:t>
            </a:r>
          </a:p>
          <a:p>
            <a:pPr marL="342900" indent="-342900" algn="just">
              <a:lnSpc>
                <a:spcPct val="200000"/>
              </a:lnSpc>
              <a:buFont typeface="Arial" panose="020B0604020202020204" pitchFamily="34" charset="0"/>
              <a:buChar char="•"/>
              <a:defRPr/>
            </a:pPr>
            <a:r>
              <a:rPr lang="fa-IR" sz="1600" b="1" dirty="0">
                <a:solidFill>
                  <a:srgbClr val="000000"/>
                </a:solidFill>
                <a:cs typeface="B Homa" panose="00000400000000000000" pitchFamily="2" charset="-78"/>
              </a:rPr>
              <a:t>دشتهاي سیلابی</a:t>
            </a:r>
          </a:p>
          <a:p>
            <a:pPr marL="342900" indent="-342900" algn="just">
              <a:lnSpc>
                <a:spcPct val="200000"/>
              </a:lnSpc>
              <a:buFont typeface="Arial" panose="020B0604020202020204" pitchFamily="34" charset="0"/>
              <a:buChar char="•"/>
              <a:defRPr/>
            </a:pPr>
            <a:r>
              <a:rPr lang="fa-IR" sz="1600" b="1" dirty="0">
                <a:solidFill>
                  <a:srgbClr val="000000"/>
                </a:solidFill>
                <a:cs typeface="B Homa" panose="00000400000000000000" pitchFamily="2" charset="-78"/>
              </a:rPr>
              <a:t>محل </a:t>
            </a:r>
            <a:r>
              <a:rPr lang="fa-IR" sz="1600" b="1" dirty="0">
                <a:solidFill>
                  <a:srgbClr val="000000"/>
                </a:solidFill>
                <a:cs typeface="B Homa" panose="00000400000000000000" pitchFamily="2" charset="-78"/>
              </a:rPr>
              <a:t>زندگی گونه هاي کمیاب در معرض </a:t>
            </a:r>
            <a:r>
              <a:rPr lang="fa-IR" sz="1600" b="1" dirty="0">
                <a:solidFill>
                  <a:srgbClr val="000000"/>
                </a:solidFill>
                <a:cs typeface="B Homa" panose="00000400000000000000" pitchFamily="2" charset="-78"/>
              </a:rPr>
              <a:t>خطر</a:t>
            </a:r>
          </a:p>
          <a:p>
            <a:pPr marL="342900" indent="-342900" algn="just">
              <a:lnSpc>
                <a:spcPct val="200000"/>
              </a:lnSpc>
              <a:buFont typeface="Arial" panose="020B0604020202020204" pitchFamily="34" charset="0"/>
              <a:buChar char="•"/>
              <a:defRPr/>
            </a:pPr>
            <a:r>
              <a:rPr lang="fa-IR" sz="1600" b="1" dirty="0">
                <a:solidFill>
                  <a:srgbClr val="000000"/>
                </a:solidFill>
                <a:cs typeface="B Homa" panose="00000400000000000000" pitchFamily="2" charset="-78"/>
              </a:rPr>
              <a:t>زمین </a:t>
            </a:r>
            <a:r>
              <a:rPr lang="fa-IR" sz="1600" b="1" dirty="0">
                <a:solidFill>
                  <a:srgbClr val="000000"/>
                </a:solidFill>
                <a:cs typeface="B Homa" panose="00000400000000000000" pitchFamily="2" charset="-78"/>
              </a:rPr>
              <a:t>هاي </a:t>
            </a:r>
            <a:r>
              <a:rPr lang="fa-IR" sz="1600" b="1" dirty="0">
                <a:solidFill>
                  <a:srgbClr val="000000"/>
                </a:solidFill>
                <a:cs typeface="B Homa" panose="00000400000000000000" pitchFamily="2" charset="-78"/>
              </a:rPr>
              <a:t>داراي سفره هاي </a:t>
            </a:r>
            <a:r>
              <a:rPr lang="fa-IR" sz="1600" b="1" dirty="0">
                <a:solidFill>
                  <a:srgbClr val="000000"/>
                </a:solidFill>
                <a:cs typeface="B Homa" panose="00000400000000000000" pitchFamily="2" charset="-78"/>
              </a:rPr>
              <a:t>آب </a:t>
            </a:r>
            <a:r>
              <a:rPr lang="fa-IR" sz="1600" b="1" dirty="0">
                <a:solidFill>
                  <a:srgbClr val="000000"/>
                </a:solidFill>
                <a:cs typeface="B Homa" panose="00000400000000000000" pitchFamily="2" charset="-78"/>
              </a:rPr>
              <a:t>زیرزمینی</a:t>
            </a:r>
          </a:p>
          <a:p>
            <a:pPr marL="342900" indent="-342900" algn="just">
              <a:lnSpc>
                <a:spcPct val="200000"/>
              </a:lnSpc>
              <a:buFont typeface="Arial" panose="020B0604020202020204" pitchFamily="34" charset="0"/>
              <a:buChar char="•"/>
              <a:defRPr/>
            </a:pPr>
            <a:r>
              <a:rPr lang="fa-IR" sz="1600" b="1" dirty="0">
                <a:solidFill>
                  <a:srgbClr val="000000"/>
                </a:solidFill>
                <a:cs typeface="B Homa" panose="00000400000000000000" pitchFamily="2" charset="-78"/>
              </a:rPr>
              <a:t>پارك </a:t>
            </a:r>
            <a:r>
              <a:rPr lang="fa-IR" sz="1600" b="1" dirty="0">
                <a:solidFill>
                  <a:srgbClr val="000000"/>
                </a:solidFill>
                <a:cs typeface="B Homa" panose="00000400000000000000" pitchFamily="2" charset="-78"/>
              </a:rPr>
              <a:t>ها و تفرجگا </a:t>
            </a:r>
            <a:r>
              <a:rPr lang="fa-IR" sz="1600" b="1" dirty="0">
                <a:solidFill>
                  <a:srgbClr val="000000"/>
                </a:solidFill>
                <a:cs typeface="B Homa" panose="00000400000000000000" pitchFamily="2" charset="-78"/>
              </a:rPr>
              <a:t>هها، اسکله ها</a:t>
            </a:r>
          </a:p>
          <a:p>
            <a:pPr marL="342900" indent="-342900" algn="just">
              <a:lnSpc>
                <a:spcPct val="200000"/>
              </a:lnSpc>
              <a:buFont typeface="Arial" panose="020B0604020202020204" pitchFamily="34" charset="0"/>
              <a:buChar char="•"/>
              <a:defRPr/>
            </a:pPr>
            <a:r>
              <a:rPr lang="fa-IR" sz="1600" b="1" dirty="0">
                <a:solidFill>
                  <a:srgbClr val="000000"/>
                </a:solidFill>
                <a:cs typeface="B Homa" panose="00000400000000000000" pitchFamily="2" charset="-78"/>
              </a:rPr>
              <a:t>داراي یک مشخصه زیبایی شناسانه معماري یا تاریخی</a:t>
            </a:r>
          </a:p>
          <a:p>
            <a:pPr marL="342900" indent="-342900" algn="just">
              <a:lnSpc>
                <a:spcPct val="200000"/>
              </a:lnSpc>
              <a:buFont typeface="Arial" panose="020B0604020202020204" pitchFamily="34" charset="0"/>
              <a:buChar char="•"/>
              <a:defRPr/>
            </a:pPr>
            <a:endParaRPr lang="fa-IR" sz="1600" b="1" dirty="0">
              <a:solidFill>
                <a:srgbClr val="000000"/>
              </a:solidFill>
              <a:cs typeface="B Homa" panose="00000400000000000000" pitchFamily="2" charset="-78"/>
            </a:endParaRPr>
          </a:p>
        </p:txBody>
      </p:sp>
      <p:sp>
        <p:nvSpPr>
          <p:cNvPr id="7" name="Rounded Rectangle 6"/>
          <p:cNvSpPr/>
          <p:nvPr/>
        </p:nvSpPr>
        <p:spPr>
          <a:xfrm>
            <a:off x="8435659" y="538861"/>
            <a:ext cx="3308963" cy="687388"/>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400" b="1" dirty="0">
                <a:solidFill>
                  <a:srgbClr val="000000"/>
                </a:solidFill>
                <a:cs typeface="B Homa" panose="00000400000000000000" pitchFamily="2" charset="-78"/>
              </a:rPr>
              <a:t>مناطق ارسال </a:t>
            </a:r>
            <a:r>
              <a:rPr lang="fa-IR" sz="2000" b="1" dirty="0">
                <a:solidFill>
                  <a:srgbClr val="000000"/>
                </a:solidFill>
                <a:latin typeface="Times New Roman" panose="02020603050405020304" pitchFamily="18" charset="0"/>
                <a:cs typeface="Times New Roman" panose="02020603050405020304" pitchFamily="18" charset="0"/>
              </a:rPr>
              <a:t>(</a:t>
            </a:r>
            <a:r>
              <a:rPr lang="en-US" sz="2000" b="1" dirty="0">
                <a:solidFill>
                  <a:srgbClr val="000000"/>
                </a:solidFill>
                <a:latin typeface="Times New Roman" panose="02020603050405020304" pitchFamily="18" charset="0"/>
                <a:cs typeface="Times New Roman" panose="02020603050405020304" pitchFamily="18" charset="0"/>
              </a:rPr>
              <a:t>Sending Area</a:t>
            </a:r>
            <a:r>
              <a:rPr lang="fa-IR" sz="2000" b="1" dirty="0">
                <a:solidFill>
                  <a:srgbClr val="000000"/>
                </a:solidFill>
                <a:latin typeface="Times New Roman" panose="02020603050405020304" pitchFamily="18" charset="0"/>
                <a:cs typeface="Times New Roman" panose="02020603050405020304" pitchFamily="18" charset="0"/>
              </a:rPr>
              <a:t>)</a:t>
            </a:r>
            <a:endParaRPr lang="en-US" sz="2000" b="1" dirty="0">
              <a:solidFill>
                <a:srgbClr val="000000"/>
              </a:solidFill>
              <a:latin typeface="Times New Roman" panose="02020603050405020304" pitchFamily="18" charset="0"/>
              <a:cs typeface="Times New Roman" panose="02020603050405020304" pitchFamily="18" charset="0"/>
            </a:endParaRPr>
          </a:p>
        </p:txBody>
      </p:sp>
      <p:sp>
        <p:nvSpPr>
          <p:cNvPr id="9" name="Rounded Rectangle 8"/>
          <p:cNvSpPr/>
          <p:nvPr/>
        </p:nvSpPr>
        <p:spPr>
          <a:xfrm>
            <a:off x="4262906" y="538861"/>
            <a:ext cx="3606084" cy="687388"/>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fa-IR" sz="2400" b="1" dirty="0">
                <a:solidFill>
                  <a:srgbClr val="000000"/>
                </a:solidFill>
                <a:cs typeface="B Homa" panose="00000400000000000000" pitchFamily="2" charset="-78"/>
              </a:rPr>
              <a:t>مناطق دریافت </a:t>
            </a:r>
            <a:r>
              <a:rPr lang="fa-IR" sz="2000" b="1" dirty="0">
                <a:solidFill>
                  <a:srgbClr val="000000"/>
                </a:solidFill>
                <a:cs typeface="B Homa" panose="00000400000000000000" pitchFamily="2" charset="-78"/>
              </a:rPr>
              <a:t>(</a:t>
            </a:r>
            <a:r>
              <a:rPr lang="en-US" sz="2000" b="1" dirty="0">
                <a:solidFill>
                  <a:srgbClr val="000000"/>
                </a:solidFill>
                <a:latin typeface="Times New Roman" panose="02020603050405020304" pitchFamily="18" charset="0"/>
                <a:cs typeface="Times New Roman" panose="02020603050405020304" pitchFamily="18" charset="0"/>
              </a:rPr>
              <a:t>Receiving Area</a:t>
            </a:r>
            <a:r>
              <a:rPr lang="fa-IR" sz="2000" b="1" dirty="0">
                <a:solidFill>
                  <a:srgbClr val="000000"/>
                </a:solidFill>
                <a:cs typeface="B Homa" panose="00000400000000000000" pitchFamily="2" charset="-78"/>
              </a:rPr>
              <a:t>)</a:t>
            </a:r>
            <a:endParaRPr lang="en-US" sz="2000" b="1" dirty="0">
              <a:solidFill>
                <a:srgbClr val="000000"/>
              </a:solidFill>
              <a:cs typeface="B Homa" panose="00000400000000000000" pitchFamily="2" charset="-78"/>
            </a:endParaRPr>
          </a:p>
        </p:txBody>
      </p:sp>
      <p:sp>
        <p:nvSpPr>
          <p:cNvPr id="10" name="Google Shape;85;p21"/>
          <p:cNvSpPr txBox="1"/>
          <p:nvPr/>
        </p:nvSpPr>
        <p:spPr>
          <a:xfrm>
            <a:off x="4262905" y="1481070"/>
            <a:ext cx="3606085" cy="3728433"/>
          </a:xfrm>
          <a:prstGeom prst="rect">
            <a:avLst/>
          </a:prstGeom>
          <a:noFill/>
          <a:ln>
            <a:noFill/>
          </a:ln>
        </p:spPr>
        <p:txBody>
          <a:bodyPr spcFirstLastPara="1" wrap="square" lIns="121900" tIns="60933" rIns="121900" bIns="60933" anchor="ctr" anchorCtr="0">
            <a:noAutofit/>
          </a:bodyPr>
          <a:lstStyle/>
          <a:p>
            <a:pPr marL="285750" indent="-285750" algn="just">
              <a:lnSpc>
                <a:spcPct val="200000"/>
              </a:lnSpc>
              <a:buFont typeface="Arial" panose="020B0604020202020204" pitchFamily="34" charset="0"/>
              <a:buChar char="•"/>
            </a:pPr>
            <a:r>
              <a:rPr lang="fa-IR" sz="1600" b="1" dirty="0">
                <a:solidFill>
                  <a:srgbClr val="000000"/>
                </a:solidFill>
                <a:cs typeface="B Homa" panose="00000400000000000000" pitchFamily="2" charset="-78"/>
              </a:rPr>
              <a:t>مطابقت با طرح های ناحیه ای و شهری</a:t>
            </a:r>
          </a:p>
          <a:p>
            <a:pPr marL="285750" indent="-285750" algn="just">
              <a:lnSpc>
                <a:spcPct val="200000"/>
              </a:lnSpc>
              <a:buFont typeface="Arial" panose="020B0604020202020204" pitchFamily="34" charset="0"/>
              <a:buChar char="•"/>
            </a:pPr>
            <a:r>
              <a:rPr lang="fa-IR" sz="1600" b="1" dirty="0">
                <a:solidFill>
                  <a:srgbClr val="000000"/>
                </a:solidFill>
                <a:cs typeface="B Homa" panose="00000400000000000000" pitchFamily="2" charset="-78"/>
              </a:rPr>
              <a:t>دارای تقاضای بازار</a:t>
            </a:r>
            <a:endParaRPr lang="en-US" sz="1600" b="1" dirty="0">
              <a:solidFill>
                <a:srgbClr val="000000"/>
              </a:solidFill>
              <a:cs typeface="B Homa" panose="00000400000000000000" pitchFamily="2" charset="-78"/>
            </a:endParaRPr>
          </a:p>
          <a:p>
            <a:pPr marL="285750" indent="-285750" algn="just">
              <a:lnSpc>
                <a:spcPct val="200000"/>
              </a:lnSpc>
              <a:buFont typeface="Arial" panose="020B0604020202020204" pitchFamily="34" charset="0"/>
              <a:buChar char="•"/>
            </a:pPr>
            <a:r>
              <a:rPr lang="fa-IR" sz="1600" b="1" dirty="0">
                <a:solidFill>
                  <a:srgbClr val="000000"/>
                </a:solidFill>
                <a:cs typeface="B Homa" panose="00000400000000000000" pitchFamily="2" charset="-78"/>
              </a:rPr>
              <a:t>دارای زیرساخت و منطقه بندی تراکمی</a:t>
            </a:r>
            <a:endParaRPr lang="en-US" sz="1600" b="1" dirty="0">
              <a:solidFill>
                <a:srgbClr val="000000"/>
              </a:solidFill>
              <a:cs typeface="B Homa" panose="00000400000000000000" pitchFamily="2" charset="-78"/>
            </a:endParaRPr>
          </a:p>
          <a:p>
            <a:pPr marL="285750" indent="-285750" algn="just">
              <a:lnSpc>
                <a:spcPct val="200000"/>
              </a:lnSpc>
              <a:buFont typeface="Arial" panose="020B0604020202020204" pitchFamily="34" charset="0"/>
              <a:buChar char="•"/>
            </a:pPr>
            <a:r>
              <a:rPr lang="fa-IR" sz="1600" b="1" dirty="0">
                <a:solidFill>
                  <a:srgbClr val="000000"/>
                </a:solidFill>
                <a:cs typeface="B Homa" panose="00000400000000000000" pitchFamily="2" charset="-78"/>
              </a:rPr>
              <a:t>امکان توسعه واقع گرایانه</a:t>
            </a:r>
            <a:endParaRPr lang="en-US" sz="1600" b="1" dirty="0">
              <a:solidFill>
                <a:srgbClr val="000000"/>
              </a:solidFill>
              <a:cs typeface="B Homa" panose="00000400000000000000" pitchFamily="2" charset="-78"/>
            </a:endParaRPr>
          </a:p>
          <a:p>
            <a:pPr marL="285750" indent="-285750" algn="just">
              <a:lnSpc>
                <a:spcPct val="200000"/>
              </a:lnSpc>
              <a:buFont typeface="Arial" panose="020B0604020202020204" pitchFamily="34" charset="0"/>
              <a:buChar char="•"/>
            </a:pPr>
            <a:r>
              <a:rPr lang="fa-IR" sz="1600" b="1" dirty="0">
                <a:solidFill>
                  <a:srgbClr val="000000"/>
                </a:solidFill>
                <a:cs typeface="B Homa" panose="00000400000000000000" pitchFamily="2" charset="-78"/>
              </a:rPr>
              <a:t>برای دریافت امکانات توسعه از مناطق ارسال به اندازه کافی بزرگ باشد</a:t>
            </a:r>
            <a:endParaRPr lang="en-US" sz="1600" b="1" dirty="0">
              <a:solidFill>
                <a:srgbClr val="000000"/>
              </a:solidFill>
              <a:cs typeface="B Homa" panose="00000400000000000000" pitchFamily="2" charset="-78"/>
            </a:endParaRPr>
          </a:p>
          <a:p>
            <a:pPr marL="285750" indent="-285750" algn="just">
              <a:lnSpc>
                <a:spcPct val="200000"/>
              </a:lnSpc>
              <a:buFont typeface="Arial" panose="020B0604020202020204" pitchFamily="34" charset="0"/>
              <a:buChar char="•"/>
            </a:pPr>
            <a:r>
              <a:rPr lang="fa-IR" sz="1600" b="1" dirty="0">
                <a:solidFill>
                  <a:srgbClr val="000000"/>
                </a:solidFill>
                <a:cs typeface="B Homa" panose="00000400000000000000" pitchFamily="2" charset="-78"/>
              </a:rPr>
              <a:t>تعهد افزایش تراکم فقط از طریق </a:t>
            </a:r>
            <a:r>
              <a:rPr lang="en-US" sz="1600" b="1" dirty="0">
                <a:solidFill>
                  <a:srgbClr val="000000"/>
                </a:solidFill>
                <a:cs typeface="B Homa" panose="00000400000000000000" pitchFamily="2" charset="-78"/>
              </a:rPr>
              <a:t>TDR</a:t>
            </a:r>
          </a:p>
          <a:p>
            <a:pPr marL="285750" indent="-285750" algn="just">
              <a:lnSpc>
                <a:spcPct val="200000"/>
              </a:lnSpc>
              <a:buFont typeface="Arial" panose="020B0604020202020204" pitchFamily="34" charset="0"/>
              <a:buChar char="•"/>
            </a:pPr>
            <a:endParaRPr lang="fa-IR" sz="1600" b="1" dirty="0">
              <a:solidFill>
                <a:srgbClr val="000000"/>
              </a:solidFill>
              <a:cs typeface="B Homa" panose="00000400000000000000" pitchFamily="2" charset="-78"/>
            </a:endParaRPr>
          </a:p>
        </p:txBody>
      </p:sp>
      <p:sp>
        <p:nvSpPr>
          <p:cNvPr id="11" name="Rounded Rectangle 10"/>
          <p:cNvSpPr/>
          <p:nvPr/>
        </p:nvSpPr>
        <p:spPr>
          <a:xfrm>
            <a:off x="978796" y="538861"/>
            <a:ext cx="2743200" cy="687388"/>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a-IR" sz="2400" b="1" dirty="0">
                <a:solidFill>
                  <a:prstClr val="black"/>
                </a:solidFill>
                <a:cs typeface="B Homa" panose="00000400000000000000" pitchFamily="2" charset="-78"/>
              </a:rPr>
              <a:t> نحوه انتقال حق توسعه </a:t>
            </a:r>
            <a:endParaRPr lang="fa-IR" sz="2400" b="1" dirty="0">
              <a:solidFill>
                <a:prstClr val="black"/>
              </a:solidFill>
              <a:cs typeface="B Homa" panose="00000400000000000000" pitchFamily="2" charset="-78"/>
            </a:endParaRPr>
          </a:p>
        </p:txBody>
      </p:sp>
      <p:sp>
        <p:nvSpPr>
          <p:cNvPr id="13" name="Google Shape;85;p21"/>
          <p:cNvSpPr txBox="1"/>
          <p:nvPr/>
        </p:nvSpPr>
        <p:spPr>
          <a:xfrm>
            <a:off x="891184" y="1755638"/>
            <a:ext cx="2946721" cy="3728433"/>
          </a:xfrm>
          <a:prstGeom prst="rect">
            <a:avLst/>
          </a:prstGeom>
          <a:noFill/>
          <a:ln>
            <a:noFill/>
          </a:ln>
        </p:spPr>
        <p:txBody>
          <a:bodyPr spcFirstLastPara="1" wrap="square" lIns="121900" tIns="60933" rIns="121900" bIns="60933" anchor="ctr" anchorCtr="0">
            <a:noAutofit/>
          </a:bodyPr>
          <a:lstStyle/>
          <a:p>
            <a:pPr algn="just">
              <a:lnSpc>
                <a:spcPct val="200000"/>
              </a:lnSpc>
            </a:pPr>
            <a:r>
              <a:rPr lang="fa-IR" sz="1600" b="1" dirty="0">
                <a:solidFill>
                  <a:srgbClr val="000000"/>
                </a:solidFill>
                <a:cs typeface="B Homa" panose="00000400000000000000" pitchFamily="2" charset="-78"/>
              </a:rPr>
              <a:t>صاحب زمین یا ساختمان پرارزشی که نمی تواند از حق ساختی که مطابق مقررات طرحهاي تفصیلی و منطقه بندي شهربراي ملک او تعیین شده استفاده کند می تواند</a:t>
            </a:r>
            <a:r>
              <a:rPr lang="en-US" sz="1600" b="1" dirty="0">
                <a:solidFill>
                  <a:srgbClr val="000000"/>
                </a:solidFill>
                <a:cs typeface="B Homa" panose="00000400000000000000" pitchFamily="2" charset="-78"/>
              </a:rPr>
              <a:t> </a:t>
            </a:r>
            <a:r>
              <a:rPr lang="fa-IR" sz="1600" b="1" dirty="0">
                <a:solidFill>
                  <a:srgbClr val="000000"/>
                </a:solidFill>
                <a:cs typeface="B Homa" panose="00000400000000000000" pitchFamily="2" charset="-78"/>
              </a:rPr>
              <a:t>حق توسعه خود را به دو صورت استفاده کند :</a:t>
            </a:r>
            <a:endParaRPr lang="en-US" sz="1600" b="1" dirty="0">
              <a:solidFill>
                <a:srgbClr val="000000"/>
              </a:solidFill>
              <a:cs typeface="B Homa" panose="00000400000000000000" pitchFamily="2" charset="-78"/>
            </a:endParaRPr>
          </a:p>
          <a:p>
            <a:pPr algn="just">
              <a:lnSpc>
                <a:spcPct val="200000"/>
              </a:lnSpc>
            </a:pPr>
            <a:r>
              <a:rPr lang="fa-IR" sz="1600" b="1" dirty="0">
                <a:solidFill>
                  <a:prstClr val="black"/>
                </a:solidFill>
                <a:cs typeface="B Homa" panose="00000400000000000000" pitchFamily="2" charset="-78"/>
              </a:rPr>
              <a:t>1- افزایش تراکم درملک دیگر در منطقه ی مجاز</a:t>
            </a:r>
            <a:endParaRPr lang="en-US" sz="1600" b="1" dirty="0">
              <a:solidFill>
                <a:prstClr val="black"/>
              </a:solidFill>
              <a:cs typeface="B Homa" panose="00000400000000000000" pitchFamily="2" charset="-78"/>
            </a:endParaRPr>
          </a:p>
          <a:p>
            <a:pPr algn="just">
              <a:lnSpc>
                <a:spcPct val="200000"/>
              </a:lnSpc>
            </a:pPr>
            <a:r>
              <a:rPr lang="fa-IR" sz="1600" b="1" dirty="0">
                <a:solidFill>
                  <a:prstClr val="black"/>
                </a:solidFill>
                <a:cs typeface="B Homa" panose="00000400000000000000" pitchFamily="2" charset="-78"/>
              </a:rPr>
              <a:t>2- فروش به مالک دیگردرمنطقه ی مجاز</a:t>
            </a:r>
            <a:r>
              <a:rPr lang="fa-IR" sz="1600" b="1" dirty="0">
                <a:solidFill>
                  <a:srgbClr val="000000"/>
                </a:solidFill>
                <a:cs typeface="B Homa" panose="00000400000000000000" pitchFamily="2" charset="-78"/>
              </a:rPr>
              <a:t> </a:t>
            </a:r>
            <a:endParaRPr lang="en-US" sz="1600" b="1" dirty="0">
              <a:solidFill>
                <a:srgbClr val="000000"/>
              </a:solidFill>
              <a:cs typeface="B Homa" panose="00000400000000000000" pitchFamily="2" charset="-78"/>
            </a:endParaRPr>
          </a:p>
        </p:txBody>
      </p:sp>
      <p:cxnSp>
        <p:nvCxnSpPr>
          <p:cNvPr id="18" name="Straight Connector 17"/>
          <p:cNvCxnSpPr/>
          <p:nvPr/>
        </p:nvCxnSpPr>
        <p:spPr>
          <a:xfrm flipH="1">
            <a:off x="3953814" y="-25758"/>
            <a:ext cx="12881" cy="6632620"/>
          </a:xfrm>
          <a:prstGeom prst="line">
            <a:avLst/>
          </a:prstGeom>
          <a:ln w="57150">
            <a:solidFill>
              <a:srgbClr val="44BBC3"/>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130859" y="0"/>
            <a:ext cx="2144" cy="6606862"/>
          </a:xfrm>
          <a:prstGeom prst="line">
            <a:avLst/>
          </a:prstGeom>
          <a:ln w="57150">
            <a:solidFill>
              <a:srgbClr val="44BBC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162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nvPr>
        </p:nvGraphicFramePr>
        <p:xfrm>
          <a:off x="2333351" y="1175656"/>
          <a:ext cx="7500990" cy="46195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4145575" y="281283"/>
            <a:ext cx="3876542" cy="687388"/>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spcBef>
                <a:spcPct val="50000"/>
              </a:spcBef>
            </a:pPr>
            <a:r>
              <a:rPr lang="fa-IR" altLang="zh-CN" sz="2400" b="1" dirty="0">
                <a:solidFill>
                  <a:srgbClr val="000000"/>
                </a:solidFill>
                <a:latin typeface="Microsoft YaHei" panose="020B0503020204020204" pitchFamily="34" charset="-122"/>
                <a:ea typeface="Microsoft YaHei" panose="020B0503020204020204" pitchFamily="34" charset="-122"/>
                <a:cs typeface="B Homa" panose="00000400000000000000" pitchFamily="2" charset="-78"/>
              </a:rPr>
              <a:t>شاخص</a:t>
            </a:r>
            <a:r>
              <a:rPr lang="en-US" altLang="zh-CN" sz="2400" b="1" dirty="0">
                <a:solidFill>
                  <a:srgbClr val="000000"/>
                </a:solidFill>
                <a:latin typeface="Microsoft YaHei" panose="020B0503020204020204" pitchFamily="34" charset="-122"/>
                <a:ea typeface="Microsoft YaHei" panose="020B0503020204020204" pitchFamily="34" charset="-122"/>
                <a:cs typeface="B Homa" panose="00000400000000000000" pitchFamily="2" charset="-78"/>
              </a:rPr>
              <a:t> </a:t>
            </a:r>
            <a:r>
              <a:rPr lang="fa-IR" altLang="zh-CN" sz="2400" b="1" dirty="0">
                <a:solidFill>
                  <a:srgbClr val="000000"/>
                </a:solidFill>
                <a:latin typeface="Microsoft YaHei" panose="020B0503020204020204" pitchFamily="34" charset="-122"/>
                <a:ea typeface="Microsoft YaHei" panose="020B0503020204020204" pitchFamily="34" charset="-122"/>
                <a:cs typeface="B Homa" panose="00000400000000000000" pitchFamily="2" charset="-78"/>
              </a:rPr>
              <a:t>ها و مؤلفه هاي مدل </a:t>
            </a:r>
            <a:r>
              <a:rPr lang="en-US" altLang="zh-CN" sz="2400" b="1" dirty="0">
                <a:solidFill>
                  <a:srgbClr val="000000"/>
                </a:solidFill>
                <a:latin typeface="Times New Roman" panose="02020603050405020304" pitchFamily="18" charset="0"/>
                <a:ea typeface="Microsoft YaHei" panose="020B0503020204020204" pitchFamily="34" charset="-122"/>
                <a:cs typeface="Times New Roman" panose="02020603050405020304" pitchFamily="18" charset="0"/>
              </a:rPr>
              <a:t>TDR</a:t>
            </a:r>
            <a:endParaRPr lang="zh-CN" altLang="en-US" sz="2400" b="1" dirty="0">
              <a:solidFill>
                <a:srgbClr val="000000"/>
              </a:solidFill>
              <a:latin typeface="Times New Roman" panose="02020603050405020304" pitchFamily="18" charset="0"/>
              <a:ea typeface="Microsoft YaHei"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432599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AutoShape 315"/>
          <p:cNvSpPr>
            <a:spLocks noChangeArrowheads="1"/>
          </p:cNvSpPr>
          <p:nvPr/>
        </p:nvSpPr>
        <p:spPr bwMode="auto">
          <a:xfrm>
            <a:off x="8542247" y="3619033"/>
            <a:ext cx="3239056" cy="703819"/>
          </a:xfrm>
          <a:prstGeom prst="roundRect">
            <a:avLst>
              <a:gd name="adj" fmla="val 16667"/>
            </a:avLst>
          </a:prstGeom>
          <a:solidFill>
            <a:srgbClr val="ED9148"/>
          </a:solidFill>
          <a:ln w="19050" cmpd="sng">
            <a:solidFill>
              <a:schemeClr val="bg1"/>
            </a:solidFill>
            <a:round/>
            <a:headEnd/>
            <a:tailEnd/>
          </a:ln>
          <a:scene3d>
            <a:camera prst="orthographicFront"/>
            <a:lightRig rig="threePt" dir="t"/>
          </a:scene3d>
          <a:sp3d>
            <a:bevelT w="165100" prst="coolSlant"/>
          </a:sp3d>
        </p:spPr>
        <p:txBody>
          <a:bodyPr/>
          <a:lstStyle/>
          <a:p>
            <a:pPr algn="l" rtl="0">
              <a:defRPr/>
            </a:pPr>
            <a:endParaRPr lang="en-US" sz="2800" dirty="0">
              <a:solidFill>
                <a:prstClr val="black"/>
              </a:solidFill>
              <a:latin typeface="Gulim" pitchFamily="34" charset="-127"/>
              <a:ea typeface="Gulim" pitchFamily="34" charset="-127"/>
              <a:cs typeface="B Homa" panose="00000400000000000000" pitchFamily="2" charset="-78"/>
              <a:sym typeface="Gulim" pitchFamily="34" charset="-127"/>
            </a:endParaRPr>
          </a:p>
        </p:txBody>
      </p:sp>
      <p:sp>
        <p:nvSpPr>
          <p:cNvPr id="38" name="AutoShape 317"/>
          <p:cNvSpPr>
            <a:spLocks noChangeArrowheads="1"/>
          </p:cNvSpPr>
          <p:nvPr/>
        </p:nvSpPr>
        <p:spPr bwMode="auto">
          <a:xfrm>
            <a:off x="8542247" y="5351418"/>
            <a:ext cx="3239056" cy="707535"/>
          </a:xfrm>
          <a:prstGeom prst="roundRect">
            <a:avLst>
              <a:gd name="adj" fmla="val 16667"/>
            </a:avLst>
          </a:prstGeom>
          <a:solidFill>
            <a:srgbClr val="80CBCF"/>
          </a:solidFill>
          <a:ln w="19050" cmpd="sng">
            <a:solidFill>
              <a:schemeClr val="bg1"/>
            </a:solidFill>
            <a:round/>
            <a:headEnd/>
            <a:tailEnd/>
          </a:ln>
          <a:scene3d>
            <a:camera prst="orthographicFront"/>
            <a:lightRig rig="threePt" dir="t"/>
          </a:scene3d>
          <a:sp3d>
            <a:bevelT w="165100" prst="coolSlant"/>
          </a:sp3d>
        </p:spPr>
        <p:txBody>
          <a:bodyPr/>
          <a:lstStyle/>
          <a:p>
            <a:pPr algn="l" rtl="0">
              <a:defRPr/>
            </a:pPr>
            <a:endParaRPr lang="en-US" sz="2800" dirty="0">
              <a:solidFill>
                <a:prstClr val="black"/>
              </a:solidFill>
              <a:latin typeface="Gulim" pitchFamily="34" charset="-127"/>
              <a:ea typeface="Gulim" pitchFamily="34" charset="-127"/>
              <a:cs typeface="B Homa" panose="00000400000000000000" pitchFamily="2" charset="-78"/>
              <a:sym typeface="Gulim" pitchFamily="34" charset="-127"/>
            </a:endParaRPr>
          </a:p>
        </p:txBody>
      </p:sp>
      <p:sp>
        <p:nvSpPr>
          <p:cNvPr id="46" name="AutoShape 345"/>
          <p:cNvSpPr>
            <a:spLocks noChangeArrowheads="1"/>
          </p:cNvSpPr>
          <p:nvPr/>
        </p:nvSpPr>
        <p:spPr bwMode="auto">
          <a:xfrm>
            <a:off x="8542246" y="976842"/>
            <a:ext cx="3239057" cy="658772"/>
          </a:xfrm>
          <a:prstGeom prst="roundRect">
            <a:avLst>
              <a:gd name="adj" fmla="val 16667"/>
            </a:avLst>
          </a:prstGeom>
          <a:solidFill>
            <a:srgbClr val="EB7586"/>
          </a:solidFill>
          <a:ln w="19050" cmpd="sng">
            <a:solidFill>
              <a:schemeClr val="bg1"/>
            </a:solidFill>
            <a:round/>
            <a:headEnd/>
            <a:tailEnd/>
          </a:ln>
          <a:scene3d>
            <a:camera prst="orthographicFront"/>
            <a:lightRig rig="threePt" dir="t"/>
          </a:scene3d>
          <a:sp3d>
            <a:bevelT w="165100" prst="coolSlant"/>
          </a:sp3d>
        </p:spPr>
        <p:txBody>
          <a:bodyPr/>
          <a:lstStyle/>
          <a:p>
            <a:pPr algn="l" rtl="0">
              <a:defRPr/>
            </a:pPr>
            <a:endParaRPr lang="en-US" sz="2800" dirty="0">
              <a:solidFill>
                <a:prstClr val="black"/>
              </a:solidFill>
              <a:latin typeface="Gulim" pitchFamily="34" charset="-127"/>
              <a:ea typeface="Gulim" pitchFamily="34" charset="-127"/>
              <a:cs typeface="B Homa" panose="00000400000000000000" pitchFamily="2" charset="-78"/>
              <a:sym typeface="Gulim" pitchFamily="34" charset="-127"/>
            </a:endParaRPr>
          </a:p>
        </p:txBody>
      </p:sp>
      <p:sp>
        <p:nvSpPr>
          <p:cNvPr id="47" name="AutoShape 347"/>
          <p:cNvSpPr>
            <a:spLocks noChangeArrowheads="1"/>
          </p:cNvSpPr>
          <p:nvPr/>
        </p:nvSpPr>
        <p:spPr bwMode="auto">
          <a:xfrm>
            <a:off x="8542247" y="2211926"/>
            <a:ext cx="3239056" cy="658138"/>
          </a:xfrm>
          <a:prstGeom prst="roundRect">
            <a:avLst>
              <a:gd name="adj" fmla="val 16667"/>
            </a:avLst>
          </a:prstGeom>
          <a:solidFill>
            <a:srgbClr val="F5C632"/>
          </a:solidFill>
          <a:ln w="19050" cmpd="sng">
            <a:solidFill>
              <a:schemeClr val="bg1"/>
            </a:solidFill>
            <a:round/>
            <a:headEnd/>
            <a:tailEnd/>
          </a:ln>
          <a:scene3d>
            <a:camera prst="orthographicFront"/>
            <a:lightRig rig="threePt" dir="t"/>
          </a:scene3d>
          <a:sp3d>
            <a:bevelT w="165100" prst="coolSlant"/>
          </a:sp3d>
        </p:spPr>
        <p:txBody>
          <a:bodyPr/>
          <a:lstStyle/>
          <a:p>
            <a:pPr algn="l" rtl="0">
              <a:defRPr/>
            </a:pPr>
            <a:endParaRPr lang="en-US" sz="2800" dirty="0">
              <a:solidFill>
                <a:prstClr val="black"/>
              </a:solidFill>
              <a:latin typeface="Gulim" pitchFamily="34" charset="-127"/>
              <a:ea typeface="Gulim" pitchFamily="34" charset="-127"/>
              <a:cs typeface="B Homa" panose="00000400000000000000" pitchFamily="2" charset="-78"/>
              <a:sym typeface="Gulim" pitchFamily="34" charset="-127"/>
            </a:endParaRPr>
          </a:p>
        </p:txBody>
      </p:sp>
      <p:sp>
        <p:nvSpPr>
          <p:cNvPr id="50" name="TextBox 32"/>
          <p:cNvSpPr txBox="1">
            <a:spLocks noChangeArrowheads="1"/>
          </p:cNvSpPr>
          <p:nvPr/>
        </p:nvSpPr>
        <p:spPr bwMode="auto">
          <a:xfrm>
            <a:off x="9166490" y="1136951"/>
            <a:ext cx="24860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defRPr/>
            </a:pPr>
            <a:r>
              <a:rPr lang="fa-IR" altLang="zh-CN" sz="1600" b="1" dirty="0" smtClean="0">
                <a:solidFill>
                  <a:srgbClr val="000000"/>
                </a:solidFill>
                <a:latin typeface="Microsoft YaHei" pitchFamily="34" charset="-122"/>
                <a:ea typeface="Microsoft YaHei" pitchFamily="34" charset="-122"/>
                <a:cs typeface="B Homa" panose="00000400000000000000" pitchFamily="2" charset="-78"/>
              </a:rPr>
              <a:t>1. مشخص </a:t>
            </a:r>
            <a:r>
              <a:rPr lang="fa-IR" altLang="zh-CN" sz="1600" b="1" dirty="0">
                <a:solidFill>
                  <a:srgbClr val="000000"/>
                </a:solidFill>
                <a:latin typeface="Microsoft YaHei" pitchFamily="34" charset="-122"/>
                <a:ea typeface="Microsoft YaHei" pitchFamily="34" charset="-122"/>
                <a:cs typeface="B Homa" panose="00000400000000000000" pitchFamily="2" charset="-78"/>
              </a:rPr>
              <a:t>بودن اهداف برنامه</a:t>
            </a:r>
            <a:endParaRPr lang="en-US" altLang="zh-CN" b="1" dirty="0">
              <a:solidFill>
                <a:srgbClr val="000000"/>
              </a:solidFill>
              <a:latin typeface="Academy Engraved LET" pitchFamily="2" charset="0"/>
              <a:ea typeface="Microsoft YaHei" pitchFamily="34" charset="-122"/>
              <a:cs typeface="B Homa" panose="00000400000000000000" pitchFamily="2" charset="-78"/>
            </a:endParaRPr>
          </a:p>
        </p:txBody>
      </p:sp>
      <p:sp>
        <p:nvSpPr>
          <p:cNvPr id="51" name="TextBox 33"/>
          <p:cNvSpPr txBox="1">
            <a:spLocks noChangeArrowheads="1"/>
          </p:cNvSpPr>
          <p:nvPr/>
        </p:nvSpPr>
        <p:spPr bwMode="auto">
          <a:xfrm>
            <a:off x="8610059" y="2371718"/>
            <a:ext cx="304245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defRPr/>
            </a:pPr>
            <a:r>
              <a:rPr lang="fa-IR" altLang="zh-CN" sz="1600" b="1" dirty="0" smtClean="0">
                <a:solidFill>
                  <a:srgbClr val="000000"/>
                </a:solidFill>
                <a:latin typeface="Microsoft YaHei" pitchFamily="34" charset="-122"/>
                <a:ea typeface="Microsoft YaHei" pitchFamily="34" charset="-122"/>
                <a:cs typeface="B Homa" panose="00000400000000000000" pitchFamily="2" charset="-78"/>
              </a:rPr>
              <a:t>2. انتخاب </a:t>
            </a:r>
            <a:r>
              <a:rPr lang="fa-IR" altLang="zh-CN" sz="1600" b="1" dirty="0">
                <a:solidFill>
                  <a:srgbClr val="000000"/>
                </a:solidFill>
                <a:latin typeface="Microsoft YaHei" pitchFamily="34" charset="-122"/>
                <a:ea typeface="Microsoft YaHei" pitchFamily="34" charset="-122"/>
                <a:cs typeface="B Homa" panose="00000400000000000000" pitchFamily="2" charset="-78"/>
              </a:rPr>
              <a:t>مناسب مناطق ارسال و دریافت</a:t>
            </a:r>
            <a:endParaRPr lang="en-US" altLang="zh-CN" b="1" dirty="0">
              <a:solidFill>
                <a:srgbClr val="000000"/>
              </a:solidFill>
              <a:latin typeface="Academy Engraved LET" pitchFamily="2" charset="0"/>
              <a:ea typeface="Microsoft YaHei" pitchFamily="34" charset="-122"/>
              <a:cs typeface="B Homa" panose="00000400000000000000" pitchFamily="2" charset="-78"/>
            </a:endParaRPr>
          </a:p>
        </p:txBody>
      </p:sp>
      <p:sp>
        <p:nvSpPr>
          <p:cNvPr id="53" name="TextBox 35"/>
          <p:cNvSpPr txBox="1">
            <a:spLocks noChangeArrowheads="1"/>
          </p:cNvSpPr>
          <p:nvPr/>
        </p:nvSpPr>
        <p:spPr bwMode="auto">
          <a:xfrm>
            <a:off x="8749037" y="3738077"/>
            <a:ext cx="290347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defRPr/>
            </a:pPr>
            <a:r>
              <a:rPr lang="fa-IR" altLang="zh-CN" sz="1600" b="1" dirty="0" smtClean="0">
                <a:solidFill>
                  <a:srgbClr val="000000"/>
                </a:solidFill>
                <a:latin typeface="Academy Engraved LET" pitchFamily="2" charset="0"/>
                <a:ea typeface="Microsoft YaHei" pitchFamily="34" charset="-122"/>
                <a:cs typeface="B Homa" panose="00000400000000000000" pitchFamily="2" charset="-78"/>
              </a:rPr>
              <a:t>3. دادن </a:t>
            </a:r>
            <a:r>
              <a:rPr lang="fa-IR" altLang="zh-CN" sz="1600" b="1" dirty="0">
                <a:solidFill>
                  <a:srgbClr val="000000"/>
                </a:solidFill>
                <a:latin typeface="Academy Engraved LET" pitchFamily="2" charset="0"/>
                <a:ea typeface="Microsoft YaHei" pitchFamily="34" charset="-122"/>
                <a:cs typeface="B Homa" panose="00000400000000000000" pitchFamily="2" charset="-78"/>
              </a:rPr>
              <a:t>مشوق های کافی برای مالکان و توسعه دهندگان </a:t>
            </a:r>
          </a:p>
        </p:txBody>
      </p:sp>
      <p:sp>
        <p:nvSpPr>
          <p:cNvPr id="54" name="TextBox 36"/>
          <p:cNvSpPr txBox="1">
            <a:spLocks noChangeArrowheads="1"/>
          </p:cNvSpPr>
          <p:nvPr/>
        </p:nvSpPr>
        <p:spPr bwMode="auto">
          <a:xfrm>
            <a:off x="8813431" y="5474178"/>
            <a:ext cx="290347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defRPr/>
            </a:pPr>
            <a:r>
              <a:rPr lang="fa-IR" altLang="zh-CN" sz="1600" b="1" dirty="0" smtClean="0">
                <a:solidFill>
                  <a:srgbClr val="000000"/>
                </a:solidFill>
                <a:latin typeface="Academy Engraved LET" pitchFamily="2" charset="0"/>
                <a:ea typeface="Microsoft YaHei" pitchFamily="34" charset="-122"/>
                <a:cs typeface="B Homa" panose="00000400000000000000" pitchFamily="2" charset="-78"/>
              </a:rPr>
              <a:t>4. بهره </a:t>
            </a:r>
            <a:r>
              <a:rPr lang="fa-IR" altLang="zh-CN" sz="1600" b="1" dirty="0">
                <a:solidFill>
                  <a:srgbClr val="000000"/>
                </a:solidFill>
                <a:latin typeface="Academy Engraved LET" pitchFamily="2" charset="0"/>
                <a:ea typeface="Microsoft YaHei" pitchFamily="34" charset="-122"/>
                <a:cs typeface="B Homa" panose="00000400000000000000" pitchFamily="2" charset="-78"/>
              </a:rPr>
              <a:t>گیری مناسب از مکانیزم های بازار ساخت </a:t>
            </a:r>
          </a:p>
        </p:txBody>
      </p:sp>
      <p:sp>
        <p:nvSpPr>
          <p:cNvPr id="66" name="Rounded Rectangle 65"/>
          <p:cNvSpPr/>
          <p:nvPr/>
        </p:nvSpPr>
        <p:spPr>
          <a:xfrm>
            <a:off x="8007792" y="165140"/>
            <a:ext cx="3773511" cy="687388"/>
          </a:xfrm>
          <a:prstGeom prst="roundRect">
            <a:avLst/>
          </a:prstGeom>
          <a:solidFill>
            <a:srgbClr val="E69E4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spcBef>
                <a:spcPct val="50000"/>
              </a:spcBef>
            </a:pPr>
            <a:r>
              <a:rPr lang="fa-IR" sz="2000" b="1" dirty="0">
                <a:solidFill>
                  <a:srgbClr val="000000"/>
                </a:solidFill>
                <a:cs typeface="B Homa" panose="00000400000000000000" pitchFamily="2" charset="-78"/>
              </a:rPr>
              <a:t>عوامل مؤثر در موفقیت یک برنامه </a:t>
            </a:r>
            <a:r>
              <a:rPr lang="en-US" altLang="zh-CN" sz="2000" b="1" dirty="0">
                <a:solidFill>
                  <a:srgbClr val="000000"/>
                </a:solidFill>
                <a:latin typeface="Times New Roman" panose="02020603050405020304" pitchFamily="18" charset="0"/>
                <a:ea typeface="Microsoft YaHei" panose="020B0503020204020204" pitchFamily="34" charset="-122"/>
                <a:cs typeface="B Homa" panose="00000400000000000000" pitchFamily="2" charset="-78"/>
              </a:rPr>
              <a:t>TDR</a:t>
            </a:r>
            <a:endParaRPr lang="zh-CN" altLang="en-US" sz="2000" b="1" dirty="0">
              <a:solidFill>
                <a:srgbClr val="000000"/>
              </a:solidFill>
              <a:latin typeface="Times New Roman" panose="02020603050405020304" pitchFamily="18" charset="0"/>
              <a:ea typeface="Microsoft YaHei" panose="020B0503020204020204" pitchFamily="34" charset="-122"/>
              <a:cs typeface="B Homa" panose="00000400000000000000" pitchFamily="2" charset="-78"/>
            </a:endParaRPr>
          </a:p>
        </p:txBody>
      </p:sp>
      <p:sp>
        <p:nvSpPr>
          <p:cNvPr id="67" name="AutoShape 345"/>
          <p:cNvSpPr>
            <a:spLocks noChangeArrowheads="1"/>
          </p:cNvSpPr>
          <p:nvPr/>
        </p:nvSpPr>
        <p:spPr bwMode="auto">
          <a:xfrm>
            <a:off x="550926" y="1257602"/>
            <a:ext cx="8130299" cy="1114116"/>
          </a:xfrm>
          <a:prstGeom prst="roundRect">
            <a:avLst>
              <a:gd name="adj" fmla="val 16667"/>
            </a:avLst>
          </a:prstGeom>
          <a:solidFill>
            <a:srgbClr val="EB7586"/>
          </a:solidFill>
          <a:ln w="19050" cmpd="sng">
            <a:solidFill>
              <a:schemeClr val="bg1"/>
            </a:solidFill>
            <a:round/>
            <a:headEnd/>
            <a:tailEnd/>
          </a:ln>
          <a:scene3d>
            <a:camera prst="orthographicFront"/>
            <a:lightRig rig="threePt" dir="t"/>
          </a:scene3d>
          <a:sp3d>
            <a:bevelT w="165100" prst="coolSlant"/>
          </a:sp3d>
        </p:spPr>
        <p:txBody>
          <a:bodyPr/>
          <a:lstStyle/>
          <a:p>
            <a:pPr algn="justLow">
              <a:lnSpc>
                <a:spcPct val="150000"/>
              </a:lnSpc>
              <a:defRPr/>
            </a:pPr>
            <a:r>
              <a:rPr lang="en-US" sz="1500" b="1" dirty="0">
                <a:solidFill>
                  <a:srgbClr val="000000"/>
                </a:solidFill>
                <a:latin typeface="Times New Roman" panose="02020603050405020304" pitchFamily="18" charset="0"/>
                <a:cs typeface="B Homa" panose="00000400000000000000" pitchFamily="2" charset="-78"/>
              </a:rPr>
              <a:t>TDR</a:t>
            </a:r>
            <a:r>
              <a:rPr lang="en-US" sz="1500" b="1" dirty="0">
                <a:solidFill>
                  <a:srgbClr val="000000"/>
                </a:solidFill>
                <a:cs typeface="B Homa" panose="00000400000000000000" pitchFamily="2" charset="-78"/>
              </a:rPr>
              <a:t> </a:t>
            </a:r>
            <a:r>
              <a:rPr lang="fa-IR" sz="1500" b="1" dirty="0">
                <a:solidFill>
                  <a:srgbClr val="000000"/>
                </a:solidFill>
                <a:cs typeface="B Homa" panose="00000400000000000000" pitchFamily="2" charset="-78"/>
              </a:rPr>
              <a:t>یک ابزار پیاده سازی طرح جامع است بنابراین باید با دیگر ابزارهای مدیریت رشد شهر همگام </a:t>
            </a:r>
            <a:r>
              <a:rPr lang="fa-IR" sz="1500" b="1" dirty="0">
                <a:solidFill>
                  <a:srgbClr val="000000"/>
                </a:solidFill>
                <a:cs typeface="B Homa" panose="00000400000000000000" pitchFamily="2" charset="-78"/>
              </a:rPr>
              <a:t>باشد. </a:t>
            </a:r>
            <a:r>
              <a:rPr lang="fa-IR" sz="1500" b="1" dirty="0">
                <a:solidFill>
                  <a:srgbClr val="000000"/>
                </a:solidFill>
                <a:cs typeface="B Homa" panose="00000400000000000000" pitchFamily="2" charset="-78"/>
              </a:rPr>
              <a:t>رهبران محلی نیز باید، از اولویت های جامعه برای مناطق واجد حفاظتی که اهمیتشان در طرح جامع نیز منعکس شده است، حمایت کنند</a:t>
            </a:r>
            <a:endParaRPr lang="zh-CN" altLang="en-US" sz="1500" b="1" dirty="0">
              <a:solidFill>
                <a:srgbClr val="000000"/>
              </a:solidFill>
              <a:cs typeface="B Homa" panose="00000400000000000000" pitchFamily="2" charset="-78"/>
            </a:endParaRPr>
          </a:p>
        </p:txBody>
      </p:sp>
      <p:sp>
        <p:nvSpPr>
          <p:cNvPr id="69" name="AutoShape 347"/>
          <p:cNvSpPr>
            <a:spLocks noChangeArrowheads="1"/>
          </p:cNvSpPr>
          <p:nvPr/>
        </p:nvSpPr>
        <p:spPr bwMode="auto">
          <a:xfrm>
            <a:off x="550926" y="2521051"/>
            <a:ext cx="8161977" cy="1252457"/>
          </a:xfrm>
          <a:prstGeom prst="roundRect">
            <a:avLst>
              <a:gd name="adj" fmla="val 16667"/>
            </a:avLst>
          </a:prstGeom>
          <a:solidFill>
            <a:srgbClr val="F5C632"/>
          </a:solidFill>
          <a:ln w="19050" cmpd="sng">
            <a:solidFill>
              <a:schemeClr val="bg1"/>
            </a:solidFill>
            <a:round/>
            <a:headEnd/>
            <a:tailEnd/>
          </a:ln>
          <a:scene3d>
            <a:camera prst="orthographicFront"/>
            <a:lightRig rig="threePt" dir="t"/>
          </a:scene3d>
          <a:sp3d>
            <a:bevelT w="165100" prst="coolSlant"/>
          </a:sp3d>
        </p:spPr>
        <p:txBody>
          <a:bodyPr/>
          <a:lstStyle/>
          <a:p>
            <a:pPr marL="285750" indent="-285750">
              <a:lnSpc>
                <a:spcPct val="150000"/>
              </a:lnSpc>
              <a:buFont typeface="Arial" panose="020B0604020202020204" pitchFamily="34" charset="0"/>
              <a:buChar char="•"/>
            </a:pPr>
            <a:r>
              <a:rPr lang="fa-IR" sz="1500" b="1" u="sng" dirty="0">
                <a:solidFill>
                  <a:srgbClr val="000000"/>
                </a:solidFill>
                <a:latin typeface="Academy Engraved LET"/>
                <a:cs typeface="B Homa" panose="00000400000000000000" pitchFamily="2" charset="-78"/>
              </a:rPr>
              <a:t>مناطق ارسال </a:t>
            </a:r>
            <a:r>
              <a:rPr lang="fa-IR" sz="1500" b="1" dirty="0">
                <a:solidFill>
                  <a:srgbClr val="000000"/>
                </a:solidFill>
                <a:latin typeface="Academy Engraved LET"/>
                <a:cs typeface="B Homa" panose="00000400000000000000" pitchFamily="2" charset="-78"/>
              </a:rPr>
              <a:t>باید به روشنی در طرح جامع به عنوان مناطق واجد ارزش و حفاظت مشخص شده باشند.</a:t>
            </a:r>
          </a:p>
          <a:p>
            <a:pPr marL="285750" indent="-285750">
              <a:lnSpc>
                <a:spcPct val="150000"/>
              </a:lnSpc>
              <a:buFont typeface="Arial" panose="020B0604020202020204" pitchFamily="34" charset="0"/>
              <a:buChar char="•"/>
            </a:pPr>
            <a:r>
              <a:rPr lang="fa-IR" sz="1500" b="1" u="sng" dirty="0">
                <a:solidFill>
                  <a:srgbClr val="000000"/>
                </a:solidFill>
                <a:latin typeface="Academy Engraved LET"/>
                <a:cs typeface="B Homa" panose="00000400000000000000" pitchFamily="2" charset="-78"/>
              </a:rPr>
              <a:t>مناطق دریافت </a:t>
            </a:r>
            <a:r>
              <a:rPr lang="fa-IR" sz="1500" b="1" dirty="0">
                <a:solidFill>
                  <a:srgbClr val="000000"/>
                </a:solidFill>
                <a:latin typeface="Academy Engraved LET"/>
                <a:cs typeface="B Homa" panose="00000400000000000000" pitchFamily="2" charset="-78"/>
              </a:rPr>
              <a:t>باید در طرح جامع به عنوان مناطق مورد انتظار جهت رشد و توسعه شناسایی شده باشند.</a:t>
            </a:r>
          </a:p>
          <a:p>
            <a:pPr marL="285750" indent="-285750">
              <a:lnSpc>
                <a:spcPct val="150000"/>
              </a:lnSpc>
              <a:buFont typeface="Arial" panose="020B0604020202020204" pitchFamily="34" charset="0"/>
              <a:buChar char="•"/>
            </a:pPr>
            <a:r>
              <a:rPr lang="fa-IR" sz="1500" b="1" u="sng" dirty="0">
                <a:solidFill>
                  <a:srgbClr val="000000"/>
                </a:solidFill>
                <a:latin typeface="Academy Engraved LET"/>
                <a:cs typeface="B Homa" panose="00000400000000000000" pitchFamily="2" charset="-78"/>
              </a:rPr>
              <a:t>مناطق دریافت </a:t>
            </a:r>
            <a:r>
              <a:rPr lang="fa-IR" sz="1500" b="1" dirty="0">
                <a:solidFill>
                  <a:srgbClr val="000000"/>
                </a:solidFill>
                <a:latin typeface="Academy Engraved LET"/>
                <a:cs typeface="B Homa" panose="00000400000000000000" pitchFamily="2" charset="-78"/>
              </a:rPr>
              <a:t>باید </a:t>
            </a:r>
            <a:r>
              <a:rPr lang="fa-IR" sz="1500" b="1" dirty="0">
                <a:solidFill>
                  <a:srgbClr val="000000"/>
                </a:solidFill>
                <a:latin typeface="Academy Engraved LET"/>
                <a:cs typeface="B Homa" panose="00000400000000000000" pitchFamily="2" charset="-78"/>
              </a:rPr>
              <a:t>زیرساخت های مناسب جهت توسعه مازاد را داشته </a:t>
            </a:r>
            <a:r>
              <a:rPr lang="fa-IR" sz="1500" b="1" dirty="0">
                <a:solidFill>
                  <a:srgbClr val="000000"/>
                </a:solidFill>
                <a:latin typeface="Academy Engraved LET"/>
                <a:cs typeface="B Homa" panose="00000400000000000000" pitchFamily="2" charset="-78"/>
              </a:rPr>
              <a:t>باشد.</a:t>
            </a:r>
            <a:endParaRPr lang="fa-IR" sz="1500" b="1" dirty="0">
              <a:solidFill>
                <a:srgbClr val="000000"/>
              </a:solidFill>
              <a:latin typeface="Academy Engraved LET"/>
              <a:cs typeface="B Homa" panose="00000400000000000000" pitchFamily="2" charset="-78"/>
            </a:endParaRPr>
          </a:p>
        </p:txBody>
      </p:sp>
      <p:sp>
        <p:nvSpPr>
          <p:cNvPr id="70" name="AutoShape 315"/>
          <p:cNvSpPr>
            <a:spLocks noChangeArrowheads="1"/>
          </p:cNvSpPr>
          <p:nvPr/>
        </p:nvSpPr>
        <p:spPr bwMode="auto">
          <a:xfrm>
            <a:off x="550926" y="3931105"/>
            <a:ext cx="8198111" cy="1645447"/>
          </a:xfrm>
          <a:prstGeom prst="roundRect">
            <a:avLst>
              <a:gd name="adj" fmla="val 16667"/>
            </a:avLst>
          </a:prstGeom>
          <a:solidFill>
            <a:srgbClr val="ED9148"/>
          </a:solidFill>
          <a:ln w="19050" cmpd="sng">
            <a:solidFill>
              <a:schemeClr val="bg1"/>
            </a:solidFill>
            <a:round/>
            <a:headEnd/>
            <a:tailEnd/>
          </a:ln>
          <a:scene3d>
            <a:camera prst="orthographicFront"/>
            <a:lightRig rig="threePt" dir="t"/>
          </a:scene3d>
          <a:sp3d>
            <a:bevelT w="165100" prst="coolSlant"/>
          </a:sp3d>
        </p:spPr>
        <p:txBody>
          <a:bodyPr/>
          <a:lstStyle/>
          <a:p>
            <a:pPr marL="285750" indent="-285750">
              <a:lnSpc>
                <a:spcPct val="150000"/>
              </a:lnSpc>
              <a:buFont typeface="Arial" panose="020B0604020202020204" pitchFamily="34" charset="0"/>
              <a:buChar char="•"/>
              <a:defRPr/>
            </a:pPr>
            <a:r>
              <a:rPr lang="fa-IR" sz="1600" b="1" dirty="0">
                <a:solidFill>
                  <a:srgbClr val="000000"/>
                </a:solidFill>
                <a:latin typeface="Academy Engraved LET" pitchFamily="2" charset="0"/>
                <a:cs typeface="B Homa" panose="00000400000000000000" pitchFamily="2" charset="-78"/>
              </a:rPr>
              <a:t>انجام </a:t>
            </a:r>
            <a:r>
              <a:rPr lang="fa-IR" sz="1600" b="1" dirty="0">
                <a:solidFill>
                  <a:srgbClr val="000000"/>
                </a:solidFill>
                <a:latin typeface="Academy Engraved LET" pitchFamily="2" charset="0"/>
                <a:cs typeface="B Homa" panose="00000400000000000000" pitchFamily="2" charset="-78"/>
              </a:rPr>
              <a:t>این کار نسبتاً آسان باشد</a:t>
            </a:r>
            <a:r>
              <a:rPr lang="en-US" sz="1600" b="1" dirty="0">
                <a:solidFill>
                  <a:srgbClr val="000000"/>
                </a:solidFill>
                <a:latin typeface="Academy Engraved LET" pitchFamily="2" charset="0"/>
                <a:cs typeface="B Homa" panose="00000400000000000000" pitchFamily="2" charset="-78"/>
              </a:rPr>
              <a:t>.</a:t>
            </a:r>
            <a:endParaRPr lang="fa-IR" sz="1600" b="1" dirty="0">
              <a:solidFill>
                <a:srgbClr val="000000"/>
              </a:solidFill>
              <a:latin typeface="Academy Engraved LET" pitchFamily="2" charset="0"/>
              <a:cs typeface="B Homa" panose="00000400000000000000" pitchFamily="2" charset="-78"/>
            </a:endParaRPr>
          </a:p>
          <a:p>
            <a:pPr marL="285750" indent="-285750">
              <a:lnSpc>
                <a:spcPct val="150000"/>
              </a:lnSpc>
              <a:buFont typeface="Arial" panose="020B0604020202020204" pitchFamily="34" charset="0"/>
              <a:buChar char="•"/>
              <a:defRPr/>
            </a:pPr>
            <a:r>
              <a:rPr lang="en-US" sz="1600" b="1" dirty="0">
                <a:solidFill>
                  <a:srgbClr val="000000"/>
                </a:solidFill>
                <a:latin typeface="Academy Engraved LET" pitchFamily="2" charset="0"/>
                <a:cs typeface="B Homa" panose="00000400000000000000" pitchFamily="2" charset="-78"/>
              </a:rPr>
              <a:t>  </a:t>
            </a:r>
            <a:r>
              <a:rPr lang="fa-IR" sz="1600" b="1" dirty="0">
                <a:solidFill>
                  <a:srgbClr val="000000"/>
                </a:solidFill>
                <a:latin typeface="Academy Engraved LET" pitchFamily="2" charset="0"/>
                <a:cs typeface="B Homa" panose="00000400000000000000" pitchFamily="2" charset="-78"/>
              </a:rPr>
              <a:t>در بهره گیری از اراضی (کشاورزی و تاریخی و ...) حس تعلق را در ساکنان و مالکان بیدار سازیم </a:t>
            </a:r>
            <a:r>
              <a:rPr lang="en-US" sz="1600" b="1" dirty="0">
                <a:solidFill>
                  <a:srgbClr val="000000"/>
                </a:solidFill>
                <a:latin typeface="Academy Engraved LET" pitchFamily="2" charset="0"/>
                <a:cs typeface="B Homa" panose="00000400000000000000" pitchFamily="2" charset="-78"/>
              </a:rPr>
              <a:t>.</a:t>
            </a:r>
            <a:endParaRPr lang="fa-IR" sz="1600" b="1" dirty="0">
              <a:solidFill>
                <a:srgbClr val="000000"/>
              </a:solidFill>
              <a:latin typeface="Academy Engraved LET" pitchFamily="2" charset="0"/>
              <a:cs typeface="B Homa" panose="00000400000000000000" pitchFamily="2" charset="-78"/>
            </a:endParaRPr>
          </a:p>
          <a:p>
            <a:pPr marL="285750" indent="-285750">
              <a:lnSpc>
                <a:spcPct val="150000"/>
              </a:lnSpc>
              <a:buFont typeface="Arial" panose="020B0604020202020204" pitchFamily="34" charset="0"/>
              <a:buChar char="•"/>
              <a:defRPr/>
            </a:pPr>
            <a:r>
              <a:rPr lang="en-US" sz="1600" b="1" dirty="0">
                <a:solidFill>
                  <a:srgbClr val="000000"/>
                </a:solidFill>
                <a:latin typeface="Academy Engraved LET" pitchFamily="2" charset="0"/>
                <a:cs typeface="B Homa" panose="00000400000000000000" pitchFamily="2" charset="-78"/>
              </a:rPr>
              <a:t>TDR  </a:t>
            </a:r>
            <a:r>
              <a:rPr lang="fa-IR" sz="1600" b="1" dirty="0">
                <a:solidFill>
                  <a:srgbClr val="000000"/>
                </a:solidFill>
                <a:latin typeface="Academy Engraved LET" pitchFamily="2" charset="0"/>
                <a:cs typeface="B Homa" panose="00000400000000000000" pitchFamily="2" charset="-78"/>
              </a:rPr>
              <a:t>در جهت تولید درآمد و مزایای مالیاتی گام بردارد.</a:t>
            </a:r>
          </a:p>
          <a:p>
            <a:pPr marL="285750" indent="-285750">
              <a:lnSpc>
                <a:spcPct val="150000"/>
              </a:lnSpc>
              <a:buFont typeface="Arial" panose="020B0604020202020204" pitchFamily="34" charset="0"/>
              <a:buChar char="•"/>
              <a:defRPr/>
            </a:pPr>
            <a:r>
              <a:rPr lang="en-US" sz="1600" b="1" dirty="0">
                <a:solidFill>
                  <a:srgbClr val="000000"/>
                </a:solidFill>
                <a:latin typeface="Academy Engraved LET" pitchFamily="2" charset="0"/>
                <a:cs typeface="B Homa" panose="00000400000000000000" pitchFamily="2" charset="-78"/>
              </a:rPr>
              <a:t>  </a:t>
            </a:r>
            <a:r>
              <a:rPr lang="fa-IR" sz="1600" b="1" dirty="0">
                <a:solidFill>
                  <a:srgbClr val="000000"/>
                </a:solidFill>
                <a:latin typeface="Academy Engraved LET" pitchFamily="2" charset="0"/>
                <a:cs typeface="B Homa" panose="00000400000000000000" pitchFamily="2" charset="-78"/>
              </a:rPr>
              <a:t>توسعه یافتن در تراکم های بالاتر با </a:t>
            </a:r>
            <a:r>
              <a:rPr lang="en-US" sz="1600" b="1" dirty="0">
                <a:solidFill>
                  <a:srgbClr val="000000"/>
                </a:solidFill>
                <a:latin typeface="Academy Engraved LET" pitchFamily="2" charset="0"/>
                <a:cs typeface="B Homa" panose="00000400000000000000" pitchFamily="2" charset="-78"/>
              </a:rPr>
              <a:t> TDR </a:t>
            </a:r>
            <a:r>
              <a:rPr lang="fa-IR" sz="1600" b="1" dirty="0">
                <a:solidFill>
                  <a:srgbClr val="000000"/>
                </a:solidFill>
                <a:latin typeface="Academy Engraved LET" pitchFamily="2" charset="0"/>
                <a:cs typeface="B Homa" panose="00000400000000000000" pitchFamily="2" charset="-78"/>
              </a:rPr>
              <a:t>سودآورتر باشد از توسعه یافتن در تراکم های پایین تر بدون </a:t>
            </a:r>
            <a:r>
              <a:rPr lang="en-US" sz="1600" b="1" dirty="0">
                <a:solidFill>
                  <a:srgbClr val="000000"/>
                </a:solidFill>
                <a:latin typeface="Academy Engraved LET" pitchFamily="2" charset="0"/>
                <a:cs typeface="B Homa" panose="00000400000000000000" pitchFamily="2" charset="-78"/>
              </a:rPr>
              <a:t>TDR</a:t>
            </a:r>
          </a:p>
        </p:txBody>
      </p:sp>
      <p:sp>
        <p:nvSpPr>
          <p:cNvPr id="71" name="AutoShape 317"/>
          <p:cNvSpPr>
            <a:spLocks noChangeArrowheads="1"/>
          </p:cNvSpPr>
          <p:nvPr/>
        </p:nvSpPr>
        <p:spPr bwMode="auto">
          <a:xfrm>
            <a:off x="550926" y="5797532"/>
            <a:ext cx="8198111" cy="603267"/>
          </a:xfrm>
          <a:prstGeom prst="roundRect">
            <a:avLst>
              <a:gd name="adj" fmla="val 16667"/>
            </a:avLst>
          </a:prstGeom>
          <a:solidFill>
            <a:srgbClr val="80CBCF"/>
          </a:solidFill>
          <a:ln w="19050" cmpd="sng">
            <a:solidFill>
              <a:schemeClr val="bg1"/>
            </a:solidFill>
            <a:round/>
            <a:headEnd/>
            <a:tailEnd/>
          </a:ln>
          <a:scene3d>
            <a:camera prst="orthographicFront"/>
            <a:lightRig rig="threePt" dir="t"/>
          </a:scene3d>
          <a:sp3d>
            <a:bevelT w="165100" prst="coolSlant"/>
          </a:sp3d>
        </p:spPr>
        <p:txBody>
          <a:bodyPr/>
          <a:lstStyle/>
          <a:p>
            <a:pPr>
              <a:lnSpc>
                <a:spcPct val="150000"/>
              </a:lnSpc>
            </a:pPr>
            <a:r>
              <a:rPr lang="fa-IR" sz="1600" b="1" dirty="0">
                <a:solidFill>
                  <a:srgbClr val="000000"/>
                </a:solidFill>
                <a:latin typeface="Academy Engraved LET"/>
                <a:cs typeface="B Homa" panose="00000400000000000000" pitchFamily="2" charset="-78"/>
              </a:rPr>
              <a:t>1. خرید </a:t>
            </a:r>
            <a:r>
              <a:rPr lang="en-US" sz="1600" b="1" dirty="0">
                <a:solidFill>
                  <a:srgbClr val="000000"/>
                </a:solidFill>
                <a:latin typeface="Academy Engraved LET"/>
                <a:cs typeface="B Homa" panose="00000400000000000000" pitchFamily="2" charset="-78"/>
              </a:rPr>
              <a:t>TDR </a:t>
            </a:r>
            <a:r>
              <a:rPr lang="fa-IR" sz="1600" b="1" dirty="0">
                <a:solidFill>
                  <a:srgbClr val="000000"/>
                </a:solidFill>
                <a:latin typeface="Academy Engraved LET"/>
                <a:cs typeface="B Homa" panose="00000400000000000000" pitchFamily="2" charset="-78"/>
              </a:rPr>
              <a:t>زمانی که  تقاضای توسعه کم </a:t>
            </a:r>
            <a:r>
              <a:rPr lang="fa-IR" sz="1600" b="1" dirty="0">
                <a:solidFill>
                  <a:srgbClr val="000000"/>
                </a:solidFill>
                <a:latin typeface="Academy Engraved LET"/>
                <a:cs typeface="B Homa" panose="00000400000000000000" pitchFamily="2" charset="-78"/>
              </a:rPr>
              <a:t>است                           2. </a:t>
            </a:r>
            <a:r>
              <a:rPr lang="fa-IR" sz="1600" b="1" dirty="0">
                <a:solidFill>
                  <a:srgbClr val="000000"/>
                </a:solidFill>
                <a:latin typeface="Academy Engraved LET"/>
                <a:cs typeface="B Homa" panose="00000400000000000000" pitchFamily="2" charset="-78"/>
              </a:rPr>
              <a:t>فروش </a:t>
            </a:r>
            <a:r>
              <a:rPr lang="en-US" sz="1600" b="1" dirty="0">
                <a:solidFill>
                  <a:srgbClr val="000000"/>
                </a:solidFill>
                <a:latin typeface="Academy Engraved LET"/>
                <a:cs typeface="B Homa" panose="00000400000000000000" pitchFamily="2" charset="-78"/>
              </a:rPr>
              <a:t>TDR </a:t>
            </a:r>
            <a:r>
              <a:rPr lang="fa-IR" sz="1600" b="1" dirty="0">
                <a:solidFill>
                  <a:srgbClr val="000000"/>
                </a:solidFill>
                <a:latin typeface="Academy Engraved LET"/>
                <a:cs typeface="B Homa" panose="00000400000000000000" pitchFamily="2" charset="-78"/>
              </a:rPr>
              <a:t>زمانی که تقاضای توسعه زیاد است </a:t>
            </a:r>
          </a:p>
        </p:txBody>
      </p:sp>
    </p:spTree>
    <p:extLst>
      <p:ext uri="{BB962C8B-B14F-4D97-AF65-F5344CB8AC3E}">
        <p14:creationId xmlns:p14="http://schemas.microsoft.com/office/powerpoint/2010/main" val="17669786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1867</Words>
  <Application>Microsoft Office PowerPoint</Application>
  <PresentationFormat>Widescreen</PresentationFormat>
  <Paragraphs>147</Paragraphs>
  <Slides>15</Slides>
  <Notes>3</Notes>
  <HiddenSlides>0</HiddenSlides>
  <MMClips>0</MMClips>
  <ScaleCrop>false</ScaleCrop>
  <HeadingPairs>
    <vt:vector size="6" baseType="variant">
      <vt:variant>
        <vt:lpstr>Fonts Used</vt:lpstr>
      </vt:variant>
      <vt:variant>
        <vt:i4>16</vt:i4>
      </vt:variant>
      <vt:variant>
        <vt:lpstr>Theme</vt:lpstr>
      </vt:variant>
      <vt:variant>
        <vt:i4>2</vt:i4>
      </vt:variant>
      <vt:variant>
        <vt:lpstr>Slide Titles</vt:lpstr>
      </vt:variant>
      <vt:variant>
        <vt:i4>15</vt:i4>
      </vt:variant>
    </vt:vector>
  </HeadingPairs>
  <TitlesOfParts>
    <vt:vector size="33" baseType="lpstr">
      <vt:lpstr>Microsoft YaHei</vt:lpstr>
      <vt:lpstr>Academy Engraved LET</vt:lpstr>
      <vt:lpstr>Arial</vt:lpstr>
      <vt:lpstr>B Homa</vt:lpstr>
      <vt:lpstr>B Lotus</vt:lpstr>
      <vt:lpstr>B Mitra</vt:lpstr>
      <vt:lpstr>B Titr</vt:lpstr>
      <vt:lpstr>Book Antiqua</vt:lpstr>
      <vt:lpstr>Calibri</vt:lpstr>
      <vt:lpstr>Calibri Light</vt:lpstr>
      <vt:lpstr>Franklin Gothic Book</vt:lpstr>
      <vt:lpstr>Gulim</vt:lpstr>
      <vt:lpstr>华文楷体</vt:lpstr>
      <vt:lpstr>Symbol</vt:lpstr>
      <vt:lpstr>Tahoma</vt:lpstr>
      <vt:lpstr>Times New Roman</vt:lpstr>
      <vt:lpstr>Office Theme</vt:lpstr>
      <vt:lpstr>Crop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2021-01-29T19:07:34Z</dcterms:created>
  <dcterms:modified xsi:type="dcterms:W3CDTF">2021-01-29T19:13:39Z</dcterms:modified>
</cp:coreProperties>
</file>