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 id="323" r:id="rId70"/>
    <p:sldId id="324" r:id="rId71"/>
    <p:sldId id="325" r:id="rId72"/>
    <p:sldId id="326" r:id="rId73"/>
    <p:sldId id="327" r:id="rId74"/>
    <p:sldId id="328" r:id="rId75"/>
    <p:sldId id="329" r:id="rId76"/>
    <p:sldId id="330" r:id="rId77"/>
    <p:sldId id="331" r:id="rId78"/>
    <p:sldId id="332" r:id="rId79"/>
    <p:sldId id="333" r:id="rId80"/>
    <p:sldId id="334" r:id="rId81"/>
    <p:sldId id="335" r:id="rId82"/>
    <p:sldId id="336" r:id="rId83"/>
    <p:sldId id="337" r:id="rId84"/>
    <p:sldId id="338" r:id="rId85"/>
    <p:sldId id="339" r:id="rId86"/>
    <p:sldId id="340" r:id="rId87"/>
    <p:sldId id="341" r:id="rId88"/>
    <p:sldId id="342" r:id="rId89"/>
    <p:sldId id="343" r:id="rId90"/>
    <p:sldId id="344" r:id="rId91"/>
    <p:sldId id="345" r:id="rId92"/>
    <p:sldId id="346" r:id="rId93"/>
    <p:sldId id="347" r:id="rId94"/>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snapToGrid="0">
      <p:cViewPr varScale="1">
        <p:scale>
          <a:sx n="75" d="100"/>
          <a:sy n="75" d="100"/>
        </p:scale>
        <p:origin x="354"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presProps" Target="presProps.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slide" Target="slides/slide78.xml"/><Relationship Id="rId85" Type="http://schemas.openxmlformats.org/officeDocument/2006/relationships/slide" Target="slides/slide83.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theme" Target="theme/theme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EFC7B45-2059-45A8-8F4C-5ED09EE625EE}" type="doc">
      <dgm:prSet loTypeId="urn:microsoft.com/office/officeart/2005/8/layout/radial6" loCatId="cycle" qsTypeId="urn:microsoft.com/office/officeart/2005/8/quickstyle/3d1" qsCatId="3D" csTypeId="urn:microsoft.com/office/officeart/2005/8/colors/colorful5" csCatId="colorful" phldr="1"/>
      <dgm:spPr/>
      <dgm:t>
        <a:bodyPr/>
        <a:lstStyle/>
        <a:p>
          <a:endParaRPr lang="en-US"/>
        </a:p>
      </dgm:t>
    </dgm:pt>
    <dgm:pt modelId="{285F00D8-C024-4432-9BE3-283DD5741626}">
      <dgm:prSet phldrT="[Text]" custT="1"/>
      <dgm:spPr/>
      <dgm:t>
        <a:bodyPr/>
        <a:lstStyle/>
        <a:p>
          <a:r>
            <a:rPr lang="fa-IR" sz="1800" b="1" dirty="0" smtClean="0">
              <a:solidFill>
                <a:schemeClr val="tx1"/>
              </a:solidFill>
              <a:cs typeface="B Homa" panose="00000400000000000000" pitchFamily="2" charset="-78"/>
            </a:rPr>
            <a:t>ارزش‌های خیابان چهارباغ عباسی</a:t>
          </a:r>
          <a:endParaRPr lang="en-US" sz="1800" b="1" dirty="0">
            <a:solidFill>
              <a:schemeClr val="tx1"/>
            </a:solidFill>
            <a:cs typeface="B Homa" panose="00000400000000000000" pitchFamily="2" charset="-78"/>
          </a:endParaRPr>
        </a:p>
      </dgm:t>
    </dgm:pt>
    <dgm:pt modelId="{DAD0A6BF-967F-4C59-AD90-5FA5BDC75520}" type="parTrans" cxnId="{97E349E6-E3EB-4249-8A28-DCB63961741C}">
      <dgm:prSet/>
      <dgm:spPr/>
      <dgm:t>
        <a:bodyPr/>
        <a:lstStyle/>
        <a:p>
          <a:endParaRPr lang="en-US"/>
        </a:p>
      </dgm:t>
    </dgm:pt>
    <dgm:pt modelId="{CE02C852-76CF-4F22-912D-15A28257A7E5}" type="sibTrans" cxnId="{97E349E6-E3EB-4249-8A28-DCB63961741C}">
      <dgm:prSet/>
      <dgm:spPr/>
      <dgm:t>
        <a:bodyPr/>
        <a:lstStyle/>
        <a:p>
          <a:endParaRPr lang="en-US"/>
        </a:p>
      </dgm:t>
    </dgm:pt>
    <dgm:pt modelId="{A68874CF-44A2-411B-B3CA-8DA63048F761}">
      <dgm:prSet phldrT="[Text]" custT="1"/>
      <dgm:spPr/>
      <dgm:t>
        <a:bodyPr/>
        <a:lstStyle/>
        <a:p>
          <a:r>
            <a:rPr lang="fa-IR" sz="1800" b="1" dirty="0" smtClean="0">
              <a:solidFill>
                <a:schemeClr val="tx1"/>
              </a:solidFill>
              <a:cs typeface="B Homa" panose="00000400000000000000" pitchFamily="2" charset="-78"/>
            </a:rPr>
            <a:t>میراث طبیعی</a:t>
          </a:r>
          <a:endParaRPr lang="en-US" sz="1800" b="1" dirty="0">
            <a:solidFill>
              <a:schemeClr val="tx1"/>
            </a:solidFill>
            <a:cs typeface="B Homa" panose="00000400000000000000" pitchFamily="2" charset="-78"/>
          </a:endParaRPr>
        </a:p>
      </dgm:t>
    </dgm:pt>
    <dgm:pt modelId="{6363A72C-162D-4BF9-B20E-9D3D8994D58F}" type="parTrans" cxnId="{B89F7FC0-E031-4A77-AEAA-7804077DA721}">
      <dgm:prSet/>
      <dgm:spPr/>
      <dgm:t>
        <a:bodyPr/>
        <a:lstStyle/>
        <a:p>
          <a:endParaRPr lang="en-US"/>
        </a:p>
      </dgm:t>
    </dgm:pt>
    <dgm:pt modelId="{C274075E-1AE3-459E-A5A7-E30225704204}" type="sibTrans" cxnId="{B89F7FC0-E031-4A77-AEAA-7804077DA721}">
      <dgm:prSet/>
      <dgm:spPr/>
      <dgm:t>
        <a:bodyPr/>
        <a:lstStyle/>
        <a:p>
          <a:endParaRPr lang="en-US"/>
        </a:p>
      </dgm:t>
    </dgm:pt>
    <dgm:pt modelId="{E50D9417-0640-49DF-93BA-40B94DAEF322}">
      <dgm:prSet phldrT="[Text]" custT="1"/>
      <dgm:spPr/>
      <dgm:t>
        <a:bodyPr/>
        <a:lstStyle/>
        <a:p>
          <a:r>
            <a:rPr lang="fa-IR" sz="2000" b="1" dirty="0" smtClean="0">
              <a:solidFill>
                <a:schemeClr val="tx1"/>
              </a:solidFill>
              <a:cs typeface="B Homa" panose="00000400000000000000" pitchFamily="2" charset="-78"/>
            </a:rPr>
            <a:t>میراث فرهنگی</a:t>
          </a:r>
          <a:endParaRPr lang="en-US" sz="2000" b="1" dirty="0">
            <a:solidFill>
              <a:schemeClr val="tx1"/>
            </a:solidFill>
            <a:cs typeface="B Homa" panose="00000400000000000000" pitchFamily="2" charset="-78"/>
          </a:endParaRPr>
        </a:p>
      </dgm:t>
    </dgm:pt>
    <dgm:pt modelId="{D2104129-CEC9-4DE5-B22D-A7CEF63DF646}" type="parTrans" cxnId="{30889913-299C-488E-AF6B-7C4C96804C79}">
      <dgm:prSet/>
      <dgm:spPr/>
      <dgm:t>
        <a:bodyPr/>
        <a:lstStyle/>
        <a:p>
          <a:endParaRPr lang="en-US"/>
        </a:p>
      </dgm:t>
    </dgm:pt>
    <dgm:pt modelId="{716099E1-12CB-44C7-B518-86E8E6EB5986}" type="sibTrans" cxnId="{30889913-299C-488E-AF6B-7C4C96804C79}">
      <dgm:prSet/>
      <dgm:spPr/>
      <dgm:t>
        <a:bodyPr/>
        <a:lstStyle/>
        <a:p>
          <a:endParaRPr lang="en-US"/>
        </a:p>
      </dgm:t>
    </dgm:pt>
    <dgm:pt modelId="{F51A6C9C-D455-4FEA-A4A0-43FFB005906A}">
      <dgm:prSet phldrT="[Text]"/>
      <dgm:spPr/>
      <dgm:t>
        <a:bodyPr/>
        <a:lstStyle/>
        <a:p>
          <a:r>
            <a:rPr lang="fa-IR" b="1" dirty="0" smtClean="0">
              <a:solidFill>
                <a:schemeClr val="tx1"/>
              </a:solidFill>
              <a:cs typeface="B Homa" panose="00000400000000000000" pitchFamily="2" charset="-78"/>
            </a:rPr>
            <a:t>میراث معنوی</a:t>
          </a:r>
          <a:endParaRPr lang="en-US" b="1" dirty="0">
            <a:solidFill>
              <a:schemeClr val="tx1"/>
            </a:solidFill>
            <a:cs typeface="B Homa" panose="00000400000000000000" pitchFamily="2" charset="-78"/>
          </a:endParaRPr>
        </a:p>
      </dgm:t>
    </dgm:pt>
    <dgm:pt modelId="{EE2628E3-0B38-4732-A27F-7D0A362FAA46}" type="parTrans" cxnId="{F99B6FC3-3C6D-4608-A1EC-524588C738AB}">
      <dgm:prSet/>
      <dgm:spPr/>
      <dgm:t>
        <a:bodyPr/>
        <a:lstStyle/>
        <a:p>
          <a:endParaRPr lang="en-US"/>
        </a:p>
      </dgm:t>
    </dgm:pt>
    <dgm:pt modelId="{66ADAC83-56F9-4F56-95EC-574B14C960D2}" type="sibTrans" cxnId="{F99B6FC3-3C6D-4608-A1EC-524588C738AB}">
      <dgm:prSet/>
      <dgm:spPr/>
      <dgm:t>
        <a:bodyPr/>
        <a:lstStyle/>
        <a:p>
          <a:endParaRPr lang="en-US"/>
        </a:p>
      </dgm:t>
    </dgm:pt>
    <dgm:pt modelId="{151B3D7F-B731-4E88-BF00-E17B96FEF990}" type="pres">
      <dgm:prSet presAssocID="{8EFC7B45-2059-45A8-8F4C-5ED09EE625EE}" presName="Name0" presStyleCnt="0">
        <dgm:presLayoutVars>
          <dgm:chMax val="1"/>
          <dgm:dir/>
          <dgm:animLvl val="ctr"/>
          <dgm:resizeHandles val="exact"/>
        </dgm:presLayoutVars>
      </dgm:prSet>
      <dgm:spPr/>
      <dgm:t>
        <a:bodyPr/>
        <a:lstStyle/>
        <a:p>
          <a:endParaRPr lang="en-US"/>
        </a:p>
      </dgm:t>
    </dgm:pt>
    <dgm:pt modelId="{0AEA6226-1DE9-4962-BE06-1C6CB0FEE20A}" type="pres">
      <dgm:prSet presAssocID="{285F00D8-C024-4432-9BE3-283DD5741626}" presName="centerShape" presStyleLbl="node0" presStyleIdx="0" presStyleCnt="1"/>
      <dgm:spPr/>
      <dgm:t>
        <a:bodyPr/>
        <a:lstStyle/>
        <a:p>
          <a:endParaRPr lang="en-US"/>
        </a:p>
      </dgm:t>
    </dgm:pt>
    <dgm:pt modelId="{B5FBF8C7-CC24-475F-B33C-974A8754269C}" type="pres">
      <dgm:prSet presAssocID="{A68874CF-44A2-411B-B3CA-8DA63048F761}" presName="node" presStyleLbl="node1" presStyleIdx="0" presStyleCnt="3">
        <dgm:presLayoutVars>
          <dgm:bulletEnabled val="1"/>
        </dgm:presLayoutVars>
      </dgm:prSet>
      <dgm:spPr/>
      <dgm:t>
        <a:bodyPr/>
        <a:lstStyle/>
        <a:p>
          <a:endParaRPr lang="en-US"/>
        </a:p>
      </dgm:t>
    </dgm:pt>
    <dgm:pt modelId="{A51D8454-ECF3-4090-868D-5B52EC1775F1}" type="pres">
      <dgm:prSet presAssocID="{A68874CF-44A2-411B-B3CA-8DA63048F761}" presName="dummy" presStyleCnt="0"/>
      <dgm:spPr/>
    </dgm:pt>
    <dgm:pt modelId="{D7B5F25E-DC0E-4F63-9E9C-F47759AA14B5}" type="pres">
      <dgm:prSet presAssocID="{C274075E-1AE3-459E-A5A7-E30225704204}" presName="sibTrans" presStyleLbl="sibTrans2D1" presStyleIdx="0" presStyleCnt="3"/>
      <dgm:spPr/>
      <dgm:t>
        <a:bodyPr/>
        <a:lstStyle/>
        <a:p>
          <a:endParaRPr lang="en-US"/>
        </a:p>
      </dgm:t>
    </dgm:pt>
    <dgm:pt modelId="{67BF03D8-805F-4429-9C1D-C1305EFEE208}" type="pres">
      <dgm:prSet presAssocID="{E50D9417-0640-49DF-93BA-40B94DAEF322}" presName="node" presStyleLbl="node1" presStyleIdx="1" presStyleCnt="3">
        <dgm:presLayoutVars>
          <dgm:bulletEnabled val="1"/>
        </dgm:presLayoutVars>
      </dgm:prSet>
      <dgm:spPr/>
      <dgm:t>
        <a:bodyPr/>
        <a:lstStyle/>
        <a:p>
          <a:endParaRPr lang="en-US"/>
        </a:p>
      </dgm:t>
    </dgm:pt>
    <dgm:pt modelId="{35A8F0EE-FAED-4D89-A725-E07005FB0860}" type="pres">
      <dgm:prSet presAssocID="{E50D9417-0640-49DF-93BA-40B94DAEF322}" presName="dummy" presStyleCnt="0"/>
      <dgm:spPr/>
    </dgm:pt>
    <dgm:pt modelId="{5CE159D3-5647-4271-BC5D-6A3773ABBD17}" type="pres">
      <dgm:prSet presAssocID="{716099E1-12CB-44C7-B518-86E8E6EB5986}" presName="sibTrans" presStyleLbl="sibTrans2D1" presStyleIdx="1" presStyleCnt="3"/>
      <dgm:spPr/>
      <dgm:t>
        <a:bodyPr/>
        <a:lstStyle/>
        <a:p>
          <a:endParaRPr lang="en-US"/>
        </a:p>
      </dgm:t>
    </dgm:pt>
    <dgm:pt modelId="{48511A16-03A6-44B1-8D75-CC039C3F2F30}" type="pres">
      <dgm:prSet presAssocID="{F51A6C9C-D455-4FEA-A4A0-43FFB005906A}" presName="node" presStyleLbl="node1" presStyleIdx="2" presStyleCnt="3">
        <dgm:presLayoutVars>
          <dgm:bulletEnabled val="1"/>
        </dgm:presLayoutVars>
      </dgm:prSet>
      <dgm:spPr/>
      <dgm:t>
        <a:bodyPr/>
        <a:lstStyle/>
        <a:p>
          <a:endParaRPr lang="en-US"/>
        </a:p>
      </dgm:t>
    </dgm:pt>
    <dgm:pt modelId="{76AFA4B3-B95C-4D51-93B6-931970F361BF}" type="pres">
      <dgm:prSet presAssocID="{F51A6C9C-D455-4FEA-A4A0-43FFB005906A}" presName="dummy" presStyleCnt="0"/>
      <dgm:spPr/>
    </dgm:pt>
    <dgm:pt modelId="{FAB3FEDA-527E-4ACB-88F0-A40A419A5E8D}" type="pres">
      <dgm:prSet presAssocID="{66ADAC83-56F9-4F56-95EC-574B14C960D2}" presName="sibTrans" presStyleLbl="sibTrans2D1" presStyleIdx="2" presStyleCnt="3"/>
      <dgm:spPr/>
      <dgm:t>
        <a:bodyPr/>
        <a:lstStyle/>
        <a:p>
          <a:endParaRPr lang="en-US"/>
        </a:p>
      </dgm:t>
    </dgm:pt>
  </dgm:ptLst>
  <dgm:cxnLst>
    <dgm:cxn modelId="{30889913-299C-488E-AF6B-7C4C96804C79}" srcId="{285F00D8-C024-4432-9BE3-283DD5741626}" destId="{E50D9417-0640-49DF-93BA-40B94DAEF322}" srcOrd="1" destOrd="0" parTransId="{D2104129-CEC9-4DE5-B22D-A7CEF63DF646}" sibTransId="{716099E1-12CB-44C7-B518-86E8E6EB5986}"/>
    <dgm:cxn modelId="{485A575D-295A-4CA4-9B5F-8F683A9F4F0B}" type="presOf" srcId="{C274075E-1AE3-459E-A5A7-E30225704204}" destId="{D7B5F25E-DC0E-4F63-9E9C-F47759AA14B5}" srcOrd="0" destOrd="0" presId="urn:microsoft.com/office/officeart/2005/8/layout/radial6"/>
    <dgm:cxn modelId="{B89F7FC0-E031-4A77-AEAA-7804077DA721}" srcId="{285F00D8-C024-4432-9BE3-283DD5741626}" destId="{A68874CF-44A2-411B-B3CA-8DA63048F761}" srcOrd="0" destOrd="0" parTransId="{6363A72C-162D-4BF9-B20E-9D3D8994D58F}" sibTransId="{C274075E-1AE3-459E-A5A7-E30225704204}"/>
    <dgm:cxn modelId="{9761966B-4584-41F6-8904-DA9CD6F3808F}" type="presOf" srcId="{716099E1-12CB-44C7-B518-86E8E6EB5986}" destId="{5CE159D3-5647-4271-BC5D-6A3773ABBD17}" srcOrd="0" destOrd="0" presId="urn:microsoft.com/office/officeart/2005/8/layout/radial6"/>
    <dgm:cxn modelId="{F99B6FC3-3C6D-4608-A1EC-524588C738AB}" srcId="{285F00D8-C024-4432-9BE3-283DD5741626}" destId="{F51A6C9C-D455-4FEA-A4A0-43FFB005906A}" srcOrd="2" destOrd="0" parTransId="{EE2628E3-0B38-4732-A27F-7D0A362FAA46}" sibTransId="{66ADAC83-56F9-4F56-95EC-574B14C960D2}"/>
    <dgm:cxn modelId="{10C23E8E-A7BD-4843-9260-322D138DCE09}" type="presOf" srcId="{8EFC7B45-2059-45A8-8F4C-5ED09EE625EE}" destId="{151B3D7F-B731-4E88-BF00-E17B96FEF990}" srcOrd="0" destOrd="0" presId="urn:microsoft.com/office/officeart/2005/8/layout/radial6"/>
    <dgm:cxn modelId="{30DDC559-174F-40DE-99F1-539619C9BA4B}" type="presOf" srcId="{66ADAC83-56F9-4F56-95EC-574B14C960D2}" destId="{FAB3FEDA-527E-4ACB-88F0-A40A419A5E8D}" srcOrd="0" destOrd="0" presId="urn:microsoft.com/office/officeart/2005/8/layout/radial6"/>
    <dgm:cxn modelId="{2677E25E-BD19-4D21-AB0D-5621799A501F}" type="presOf" srcId="{285F00D8-C024-4432-9BE3-283DD5741626}" destId="{0AEA6226-1DE9-4962-BE06-1C6CB0FEE20A}" srcOrd="0" destOrd="0" presId="urn:microsoft.com/office/officeart/2005/8/layout/radial6"/>
    <dgm:cxn modelId="{41D2741F-0E9D-4B2D-A506-C390495CD145}" type="presOf" srcId="{A68874CF-44A2-411B-B3CA-8DA63048F761}" destId="{B5FBF8C7-CC24-475F-B33C-974A8754269C}" srcOrd="0" destOrd="0" presId="urn:microsoft.com/office/officeart/2005/8/layout/radial6"/>
    <dgm:cxn modelId="{822206E0-1AD1-45C6-A1BC-0098F4C48BAA}" type="presOf" srcId="{E50D9417-0640-49DF-93BA-40B94DAEF322}" destId="{67BF03D8-805F-4429-9C1D-C1305EFEE208}" srcOrd="0" destOrd="0" presId="urn:microsoft.com/office/officeart/2005/8/layout/radial6"/>
    <dgm:cxn modelId="{ACB151B7-B3DB-4A9D-AB6A-ACA83C67B1D1}" type="presOf" srcId="{F51A6C9C-D455-4FEA-A4A0-43FFB005906A}" destId="{48511A16-03A6-44B1-8D75-CC039C3F2F30}" srcOrd="0" destOrd="0" presId="urn:microsoft.com/office/officeart/2005/8/layout/radial6"/>
    <dgm:cxn modelId="{97E349E6-E3EB-4249-8A28-DCB63961741C}" srcId="{8EFC7B45-2059-45A8-8F4C-5ED09EE625EE}" destId="{285F00D8-C024-4432-9BE3-283DD5741626}" srcOrd="0" destOrd="0" parTransId="{DAD0A6BF-967F-4C59-AD90-5FA5BDC75520}" sibTransId="{CE02C852-76CF-4F22-912D-15A28257A7E5}"/>
    <dgm:cxn modelId="{86D2988E-BB6F-4356-938A-9C8B4888F065}" type="presParOf" srcId="{151B3D7F-B731-4E88-BF00-E17B96FEF990}" destId="{0AEA6226-1DE9-4962-BE06-1C6CB0FEE20A}" srcOrd="0" destOrd="0" presId="urn:microsoft.com/office/officeart/2005/8/layout/radial6"/>
    <dgm:cxn modelId="{1384E162-B527-4FEF-9160-A9C28135A81D}" type="presParOf" srcId="{151B3D7F-B731-4E88-BF00-E17B96FEF990}" destId="{B5FBF8C7-CC24-475F-B33C-974A8754269C}" srcOrd="1" destOrd="0" presId="urn:microsoft.com/office/officeart/2005/8/layout/radial6"/>
    <dgm:cxn modelId="{C6021A2F-5349-4B6F-B0A1-99B72916A1F9}" type="presParOf" srcId="{151B3D7F-B731-4E88-BF00-E17B96FEF990}" destId="{A51D8454-ECF3-4090-868D-5B52EC1775F1}" srcOrd="2" destOrd="0" presId="urn:microsoft.com/office/officeart/2005/8/layout/radial6"/>
    <dgm:cxn modelId="{79F3C867-F09F-4B29-8309-699A719C60B3}" type="presParOf" srcId="{151B3D7F-B731-4E88-BF00-E17B96FEF990}" destId="{D7B5F25E-DC0E-4F63-9E9C-F47759AA14B5}" srcOrd="3" destOrd="0" presId="urn:microsoft.com/office/officeart/2005/8/layout/radial6"/>
    <dgm:cxn modelId="{F64D8668-4A34-41A9-ABA6-075F4347DFAE}" type="presParOf" srcId="{151B3D7F-B731-4E88-BF00-E17B96FEF990}" destId="{67BF03D8-805F-4429-9C1D-C1305EFEE208}" srcOrd="4" destOrd="0" presId="urn:microsoft.com/office/officeart/2005/8/layout/radial6"/>
    <dgm:cxn modelId="{5C60E3FE-EA3E-40A9-9265-9BFF987B3562}" type="presParOf" srcId="{151B3D7F-B731-4E88-BF00-E17B96FEF990}" destId="{35A8F0EE-FAED-4D89-A725-E07005FB0860}" srcOrd="5" destOrd="0" presId="urn:microsoft.com/office/officeart/2005/8/layout/radial6"/>
    <dgm:cxn modelId="{99D51FDE-0166-4B7A-B852-6C06688BE8FA}" type="presParOf" srcId="{151B3D7F-B731-4E88-BF00-E17B96FEF990}" destId="{5CE159D3-5647-4271-BC5D-6A3773ABBD17}" srcOrd="6" destOrd="0" presId="urn:microsoft.com/office/officeart/2005/8/layout/radial6"/>
    <dgm:cxn modelId="{39C9A792-07E8-4B2B-A7BC-2A51DCC490B4}" type="presParOf" srcId="{151B3D7F-B731-4E88-BF00-E17B96FEF990}" destId="{48511A16-03A6-44B1-8D75-CC039C3F2F30}" srcOrd="7" destOrd="0" presId="urn:microsoft.com/office/officeart/2005/8/layout/radial6"/>
    <dgm:cxn modelId="{64736EAC-FFE0-4568-AC68-903452B45B14}" type="presParOf" srcId="{151B3D7F-B731-4E88-BF00-E17B96FEF990}" destId="{76AFA4B3-B95C-4D51-93B6-931970F361BF}" srcOrd="8" destOrd="0" presId="urn:microsoft.com/office/officeart/2005/8/layout/radial6"/>
    <dgm:cxn modelId="{92CE0B59-EE9A-42DC-9464-5B6649906C97}" type="presParOf" srcId="{151B3D7F-B731-4E88-BF00-E17B96FEF990}" destId="{FAB3FEDA-527E-4ACB-88F0-A40A419A5E8D}" srcOrd="9"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F277A45A-782B-472E-96F3-90102F7EC145}" type="datetimeFigureOut">
              <a:rPr lang="fa-IR" smtClean="0"/>
              <a:t>29/03/1442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674CF82-8DDB-42C7-8430-EC6976068AC6}" type="slidenum">
              <a:rPr lang="fa-IR" smtClean="0"/>
              <a:t>‹#›</a:t>
            </a:fld>
            <a:endParaRPr lang="fa-IR"/>
          </a:p>
        </p:txBody>
      </p:sp>
    </p:spTree>
    <p:extLst>
      <p:ext uri="{BB962C8B-B14F-4D97-AF65-F5344CB8AC3E}">
        <p14:creationId xmlns:p14="http://schemas.microsoft.com/office/powerpoint/2010/main" val="19794423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F277A45A-782B-472E-96F3-90102F7EC145}" type="datetimeFigureOut">
              <a:rPr lang="fa-IR" smtClean="0"/>
              <a:t>29/03/1442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674CF82-8DDB-42C7-8430-EC6976068AC6}" type="slidenum">
              <a:rPr lang="fa-IR" smtClean="0"/>
              <a:t>‹#›</a:t>
            </a:fld>
            <a:endParaRPr lang="fa-IR"/>
          </a:p>
        </p:txBody>
      </p:sp>
    </p:spTree>
    <p:extLst>
      <p:ext uri="{BB962C8B-B14F-4D97-AF65-F5344CB8AC3E}">
        <p14:creationId xmlns:p14="http://schemas.microsoft.com/office/powerpoint/2010/main" val="12546046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F277A45A-782B-472E-96F3-90102F7EC145}" type="datetimeFigureOut">
              <a:rPr lang="fa-IR" smtClean="0"/>
              <a:t>29/03/1442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674CF82-8DDB-42C7-8430-EC6976068AC6}" type="slidenum">
              <a:rPr lang="fa-IR" smtClean="0"/>
              <a:t>‹#›</a:t>
            </a:fld>
            <a:endParaRPr lang="fa-IR"/>
          </a:p>
        </p:txBody>
      </p:sp>
    </p:spTree>
    <p:extLst>
      <p:ext uri="{BB962C8B-B14F-4D97-AF65-F5344CB8AC3E}">
        <p14:creationId xmlns:p14="http://schemas.microsoft.com/office/powerpoint/2010/main" val="22949667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9" name="Rectangle 8"/>
          <p:cNvSpPr/>
          <p:nvPr/>
        </p:nvSpPr>
        <p:spPr bwMode="ltGray">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0322" y="2733709"/>
            <a:ext cx="8144134" cy="1373070"/>
          </a:xfrm>
        </p:spPr>
        <p:txBody>
          <a:bodyPr anchor="b">
            <a:noAutofit/>
          </a:bodyPr>
          <a:lstStyle>
            <a:lvl1pPr algn="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680322" y="4394039"/>
            <a:ext cx="8144134"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33E17857-147D-41F3-823D-30D5DA838E16}" type="datetimeFigureOut">
              <a:rPr lang="en-US" smtClean="0">
                <a:solidFill>
                  <a:prstClr val="white">
                    <a:tint val="75000"/>
                  </a:prstClr>
                </a:solidFill>
              </a:rPr>
              <a:pPr/>
              <a:t>11/14/2020</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a:xfrm>
            <a:off x="9255346" y="2750337"/>
            <a:ext cx="1171888" cy="1356442"/>
          </a:xfrm>
        </p:spPr>
        <p:txBody>
          <a:bodyPr/>
          <a:lstStyle/>
          <a:p>
            <a:fld id="{9F52DCAC-4CF4-4A8C-AF0E-5F9ED566B0C4}"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135322628"/>
      </p:ext>
    </p:extLst>
  </p:cSld>
  <p:clrMapOvr>
    <a:masterClrMapping/>
  </p:clrMapOvr>
  <p:transition spd="slow">
    <p:wip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ormAutofit/>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3E17857-147D-41F3-823D-30D5DA838E16}" type="datetimeFigureOut">
              <a:rPr lang="en-US" smtClean="0">
                <a:solidFill>
                  <a:prstClr val="white">
                    <a:tint val="75000"/>
                  </a:prstClr>
                </a:solidFill>
              </a:rPr>
              <a:pPr/>
              <a:t>11/14/2020</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9F52DCAC-4CF4-4A8C-AF0E-5F9ED566B0C4}"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677637972"/>
      </p:ext>
    </p:extLst>
  </p:cSld>
  <p:clrMapOvr>
    <a:masterClrMapping/>
  </p:clrMapOvr>
  <p:transition spd="slow">
    <p:wip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86907"/>
            <a:ext cx="10437812" cy="321164"/>
          </a:xfrm>
          <a:prstGeom prst="rect">
            <a:avLst/>
          </a:prstGeom>
        </p:spPr>
      </p:pic>
      <p:pic>
        <p:nvPicPr>
          <p:cNvPr id="8" name="Picture 7"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4" y="4087901"/>
            <a:ext cx="1602997" cy="144270"/>
          </a:xfrm>
          <a:prstGeom prst="rect">
            <a:avLst/>
          </a:prstGeom>
        </p:spPr>
      </p:pic>
      <p:sp>
        <p:nvSpPr>
          <p:cNvPr id="9" name="Rectangle 8"/>
          <p:cNvSpPr/>
          <p:nvPr/>
        </p:nvSpPr>
        <p:spPr bwMode="ltGray">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5"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2869895"/>
            <a:ext cx="9613860" cy="1090788"/>
          </a:xfrm>
        </p:spPr>
        <p:txBody>
          <a:bodyPr anchor="ctr">
            <a:normAutofit/>
          </a:bodyPr>
          <a:lstStyle>
            <a:lvl1pPr algn="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680322" y="4232171"/>
            <a:ext cx="961386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3E17857-147D-41F3-823D-30D5DA838E16}" type="datetimeFigureOut">
              <a:rPr lang="en-US" smtClean="0">
                <a:solidFill>
                  <a:prstClr val="white">
                    <a:tint val="75000"/>
                  </a:prstClr>
                </a:solidFill>
              </a:rPr>
              <a:pPr/>
              <a:t>11/14/2020</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a:xfrm>
            <a:off x="10729455" y="2869895"/>
            <a:ext cx="1154151" cy="1090789"/>
          </a:xfrm>
        </p:spPr>
        <p:txBody>
          <a:bodyPr/>
          <a:lstStyle/>
          <a:p>
            <a:fld id="{9F52DCAC-4CF4-4A8C-AF0E-5F9ED566B0C4}"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592682302"/>
      </p:ext>
    </p:extLst>
  </p:cSld>
  <p:clrMapOvr>
    <a:masterClrMapping/>
  </p:clrMapOvr>
  <p:transition spd="slow">
    <p:wip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3E17857-147D-41F3-823D-30D5DA838E16}" type="datetimeFigureOut">
              <a:rPr lang="en-US" smtClean="0">
                <a:solidFill>
                  <a:prstClr val="white">
                    <a:tint val="75000"/>
                  </a:prstClr>
                </a:solidFill>
              </a:rPr>
              <a:pPr/>
              <a:t>11/14/2020</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9F52DCAC-4CF4-4A8C-AF0E-5F9ED566B0C4}"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654764330"/>
      </p:ext>
    </p:extLst>
  </p:cSld>
  <p:clrMapOvr>
    <a:masterClrMapping/>
  </p:clrMapOvr>
  <p:transition spd="slow">
    <p:wip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9"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1" name="Picture 10"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2" name="Rectangle 11"/>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753229"/>
            <a:ext cx="9613863" cy="108093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906350" y="2336873"/>
            <a:ext cx="4472327"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0322" y="3030008"/>
            <a:ext cx="4698355" cy="290617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820154" y="2336873"/>
            <a:ext cx="4474028"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594123" y="3030008"/>
            <a:ext cx="4700059" cy="290617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33E17857-147D-41F3-823D-30D5DA838E16}" type="datetimeFigureOut">
              <a:rPr lang="en-US" smtClean="0">
                <a:solidFill>
                  <a:prstClr val="white">
                    <a:tint val="75000"/>
                  </a:prstClr>
                </a:solidFill>
              </a:rPr>
              <a:pPr/>
              <a:t>11/14/2020</a:t>
            </a:fld>
            <a:endParaRPr lang="en-US">
              <a:solidFill>
                <a:prstClr val="white">
                  <a:tint val="75000"/>
                </a:prstClr>
              </a:solidFill>
            </a:endParaRPr>
          </a:p>
        </p:txBody>
      </p:sp>
      <p:sp>
        <p:nvSpPr>
          <p:cNvPr id="8" name="Footer Placeholder 7"/>
          <p:cNvSpPr>
            <a:spLocks noGrp="1"/>
          </p:cNvSpPr>
          <p:nvPr>
            <p:ph type="ftr" sz="quarter" idx="11"/>
          </p:nvPr>
        </p:nvSpPr>
        <p:spPr/>
        <p:txBody>
          <a:bodyPr/>
          <a:lstStyle/>
          <a:p>
            <a:endParaRPr lang="en-US">
              <a:solidFill>
                <a:prstClr val="white">
                  <a:tint val="75000"/>
                </a:prstClr>
              </a:solidFill>
            </a:endParaRPr>
          </a:p>
        </p:txBody>
      </p:sp>
      <p:sp>
        <p:nvSpPr>
          <p:cNvPr id="9" name="Slide Number Placeholder 8"/>
          <p:cNvSpPr>
            <a:spLocks noGrp="1"/>
          </p:cNvSpPr>
          <p:nvPr>
            <p:ph type="sldNum" sz="quarter" idx="12"/>
          </p:nvPr>
        </p:nvSpPr>
        <p:spPr/>
        <p:txBody>
          <a:bodyPr/>
          <a:lstStyle/>
          <a:p>
            <a:fld id="{9F52DCAC-4CF4-4A8C-AF0E-5F9ED566B0C4}"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376598245"/>
      </p:ext>
    </p:extLst>
  </p:cSld>
  <p:clrMapOvr>
    <a:masterClrMapping/>
  </p:clrMapOvr>
  <p:transition spd="slow">
    <p:wip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7" name="Picture 6"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8" name="Rectangle 7"/>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33E17857-147D-41F3-823D-30D5DA838E16}" type="datetimeFigureOut">
              <a:rPr lang="en-US" smtClean="0">
                <a:solidFill>
                  <a:prstClr val="white">
                    <a:tint val="75000"/>
                  </a:prstClr>
                </a:solidFill>
              </a:rPr>
              <a:pPr/>
              <a:t>11/14/2020</a:t>
            </a:fld>
            <a:endParaRPr lang="en-US">
              <a:solidFill>
                <a:prstClr val="white">
                  <a:tint val="75000"/>
                </a:prstClr>
              </a:solidFill>
            </a:endParaRPr>
          </a:p>
        </p:txBody>
      </p:sp>
      <p:sp>
        <p:nvSpPr>
          <p:cNvPr id="4" name="Footer Placeholder 3"/>
          <p:cNvSpPr>
            <a:spLocks noGrp="1"/>
          </p:cNvSpPr>
          <p:nvPr>
            <p:ph type="ftr" sz="quarter" idx="11"/>
          </p:nvPr>
        </p:nvSpPr>
        <p:spPr/>
        <p:txBody>
          <a:bodyPr/>
          <a:lstStyle/>
          <a:p>
            <a:endParaRPr lang="en-US">
              <a:solidFill>
                <a:prstClr val="white">
                  <a:tint val="75000"/>
                </a:prstClr>
              </a:solidFill>
            </a:endParaRPr>
          </a:p>
        </p:txBody>
      </p:sp>
      <p:sp>
        <p:nvSpPr>
          <p:cNvPr id="5" name="Slide Number Placeholder 4"/>
          <p:cNvSpPr>
            <a:spLocks noGrp="1"/>
          </p:cNvSpPr>
          <p:nvPr>
            <p:ph type="sldNum" sz="quarter" idx="12"/>
          </p:nvPr>
        </p:nvSpPr>
        <p:spPr/>
        <p:txBody>
          <a:bodyPr/>
          <a:lstStyle/>
          <a:p>
            <a:fld id="{9F52DCAC-4CF4-4A8C-AF0E-5F9ED566B0C4}"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25443095"/>
      </p:ext>
    </p:extLst>
  </p:cSld>
  <p:clrMapOvr>
    <a:masterClrMapping/>
  </p:clrMapOvr>
  <p:transition spd="slow">
    <p:wip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HD-ShadowShort.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6" name="Rectangle 5"/>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33E17857-147D-41F3-823D-30D5DA838E16}" type="datetimeFigureOut">
              <a:rPr lang="en-US" smtClean="0">
                <a:solidFill>
                  <a:prstClr val="white">
                    <a:tint val="75000"/>
                  </a:prstClr>
                </a:solidFill>
              </a:rPr>
              <a:pPr/>
              <a:t>11/14/2020</a:t>
            </a:fld>
            <a:endParaRPr lang="en-US">
              <a:solidFill>
                <a:prstClr val="white">
                  <a:tint val="75000"/>
                </a:prstClr>
              </a:solidFill>
            </a:endParaRPr>
          </a:p>
        </p:txBody>
      </p:sp>
      <p:sp>
        <p:nvSpPr>
          <p:cNvPr id="3" name="Footer Placeholder 2"/>
          <p:cNvSpPr>
            <a:spLocks noGrp="1"/>
          </p:cNvSpPr>
          <p:nvPr>
            <p:ph type="ftr" sz="quarter" idx="11"/>
          </p:nvPr>
        </p:nvSpPr>
        <p:spPr/>
        <p:txBody>
          <a:bodyPr/>
          <a:lstStyle/>
          <a:p>
            <a:endParaRPr lang="en-US">
              <a:solidFill>
                <a:prstClr val="white">
                  <a:tint val="75000"/>
                </a:prstClr>
              </a:solidFill>
            </a:endParaRPr>
          </a:p>
        </p:txBody>
      </p:sp>
      <p:sp>
        <p:nvSpPr>
          <p:cNvPr id="4" name="Slide Number Placeholder 3"/>
          <p:cNvSpPr>
            <a:spLocks noGrp="1"/>
          </p:cNvSpPr>
          <p:nvPr>
            <p:ph type="sldNum" sz="quarter" idx="12"/>
          </p:nvPr>
        </p:nvSpPr>
        <p:spPr/>
        <p:txBody>
          <a:bodyPr/>
          <a:lstStyle/>
          <a:p>
            <a:fld id="{9F52DCAC-4CF4-4A8C-AF0E-5F9ED566B0C4}"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332855280"/>
      </p:ext>
    </p:extLst>
  </p:cSld>
  <p:clrMapOvr>
    <a:masterClrMapping/>
  </p:clrMapOvr>
  <p:transition spd="slow">
    <p:wip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7"/>
            <a:ext cx="9613859" cy="1080940"/>
          </a:xfrm>
        </p:spPr>
        <p:txBody>
          <a:bodyPr anchor="ct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a:xfrm>
            <a:off x="4685846" y="2336873"/>
            <a:ext cx="5608336" cy="3599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0322" y="2336872"/>
            <a:ext cx="3790078"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3E17857-147D-41F3-823D-30D5DA838E16}" type="datetimeFigureOut">
              <a:rPr lang="en-US" smtClean="0">
                <a:solidFill>
                  <a:prstClr val="white">
                    <a:tint val="75000"/>
                  </a:prstClr>
                </a:solidFill>
              </a:rPr>
              <a:pPr/>
              <a:t>11/14/2020</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9F52DCAC-4CF4-4A8C-AF0E-5F9ED566B0C4}"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486486965"/>
      </p:ext>
    </p:extLst>
  </p:cSld>
  <p:clrMapOvr>
    <a:masterClrMapping/>
  </p:clrMapOvr>
  <p:transition spd="slow">
    <p:wip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F277A45A-782B-472E-96F3-90102F7EC145}" type="datetimeFigureOut">
              <a:rPr lang="fa-IR" smtClean="0"/>
              <a:t>29/03/1442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674CF82-8DDB-42C7-8430-EC6976068AC6}" type="slidenum">
              <a:rPr lang="fa-IR" smtClean="0"/>
              <a:t>‹#›</a:t>
            </a:fld>
            <a:endParaRPr lang="fa-IR"/>
          </a:p>
        </p:txBody>
      </p:sp>
    </p:spTree>
    <p:extLst>
      <p:ext uri="{BB962C8B-B14F-4D97-AF65-F5344CB8AC3E}">
        <p14:creationId xmlns:p14="http://schemas.microsoft.com/office/powerpoint/2010/main" val="18345911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753228"/>
            <a:ext cx="9613857" cy="1080938"/>
          </a:xfrm>
        </p:spPr>
        <p:txBody>
          <a:bodyPr anchor="ctr">
            <a:normAutofit/>
          </a:bodyPr>
          <a:lstStyle>
            <a:lvl1pPr>
              <a:defRPr sz="36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868333" y="2336874"/>
            <a:ext cx="5425849"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0323" y="2336873"/>
            <a:ext cx="3876256"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3E17857-147D-41F3-823D-30D5DA838E16}" type="datetimeFigureOut">
              <a:rPr lang="en-US" smtClean="0">
                <a:solidFill>
                  <a:prstClr val="white">
                    <a:tint val="75000"/>
                  </a:prstClr>
                </a:solidFill>
              </a:rPr>
              <a:pPr/>
              <a:t>11/14/2020</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9F52DCAC-4CF4-4A8C-AF0E-5F9ED566B0C4}"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579320902"/>
      </p:ext>
    </p:extLst>
  </p:cSld>
  <p:clrMapOvr>
    <a:masterClrMapping/>
  </p:clrMapOvr>
  <p:transition spd="slow">
    <p:wip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4711616"/>
            <a:ext cx="9613859" cy="453051"/>
          </a:xfrm>
        </p:spPr>
        <p:txBody>
          <a:bodyPr anchor="b">
            <a:normAutofit/>
          </a:bodyPr>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80322" y="609597"/>
            <a:ext cx="9613859"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0319" y="5169583"/>
            <a:ext cx="9613862" cy="6229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3E17857-147D-41F3-823D-30D5DA838E16}" type="datetimeFigureOut">
              <a:rPr lang="en-US" smtClean="0">
                <a:solidFill>
                  <a:prstClr val="white">
                    <a:tint val="75000"/>
                  </a:prstClr>
                </a:solidFill>
              </a:rPr>
              <a:pPr/>
              <a:t>11/14/2020</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a:xfrm>
            <a:off x="10729455" y="4711309"/>
            <a:ext cx="1154151" cy="1090789"/>
          </a:xfrm>
        </p:spPr>
        <p:txBody>
          <a:bodyPr/>
          <a:lstStyle/>
          <a:p>
            <a:fld id="{9F52DCAC-4CF4-4A8C-AF0E-5F9ED566B0C4}"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173032279"/>
      </p:ext>
    </p:extLst>
  </p:cSld>
  <p:clrMapOvr>
    <a:masterClrMapping/>
  </p:clrMapOvr>
  <p:transition spd="slow">
    <p:wip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609597"/>
            <a:ext cx="9613858" cy="3592750"/>
          </a:xfrm>
        </p:spPr>
        <p:txBody>
          <a:bodyPr anchor="ctr"/>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0322" y="4711615"/>
            <a:ext cx="9613859"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3E17857-147D-41F3-823D-30D5DA838E16}" type="datetimeFigureOut">
              <a:rPr lang="en-US" smtClean="0">
                <a:solidFill>
                  <a:prstClr val="white">
                    <a:tint val="75000"/>
                  </a:prstClr>
                </a:solidFill>
              </a:rPr>
              <a:pPr/>
              <a:t>11/14/2020</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a:xfrm>
            <a:off x="10729455" y="4711615"/>
            <a:ext cx="1154151" cy="1090789"/>
          </a:xfrm>
        </p:spPr>
        <p:txBody>
          <a:bodyPr/>
          <a:lstStyle/>
          <a:p>
            <a:fld id="{9F52DCAC-4CF4-4A8C-AF0E-5F9ED566B0C4}"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096379503"/>
      </p:ext>
    </p:extLst>
  </p:cSld>
  <p:clrMapOvr>
    <a:masterClrMapping/>
  </p:clrMapOvr>
  <p:transition spd="slow">
    <p:wip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3" name="Picture 12"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4" name="Rectangle 13"/>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27856" y="609598"/>
            <a:ext cx="8718877" cy="3036061"/>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402288" y="3653379"/>
            <a:ext cx="815657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680322" y="4711615"/>
            <a:ext cx="9613859"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3E17857-147D-41F3-823D-30D5DA838E16}" type="datetimeFigureOut">
              <a:rPr lang="en-US" smtClean="0">
                <a:solidFill>
                  <a:prstClr val="white">
                    <a:tint val="75000"/>
                  </a:prstClr>
                </a:solidFill>
              </a:rPr>
              <a:pPr/>
              <a:t>11/14/2020</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a:xfrm>
            <a:off x="10729455" y="4709925"/>
            <a:ext cx="1154151" cy="1090789"/>
          </a:xfrm>
        </p:spPr>
        <p:txBody>
          <a:bodyPr/>
          <a:lstStyle/>
          <a:p>
            <a:fld id="{9F52DCAC-4CF4-4A8C-AF0E-5F9ED566B0C4}" type="slidenum">
              <a:rPr lang="en-US" smtClean="0">
                <a:solidFill>
                  <a:prstClr val="white">
                    <a:tint val="75000"/>
                  </a:prstClr>
                </a:solidFill>
              </a:rPr>
              <a:pPr/>
              <a:t>‹#›</a:t>
            </a:fld>
            <a:endParaRPr lang="en-US">
              <a:solidFill>
                <a:prstClr val="white">
                  <a:tint val="75000"/>
                </a:prstClr>
              </a:solidFill>
            </a:endParaRPr>
          </a:p>
        </p:txBody>
      </p:sp>
      <p:sp>
        <p:nvSpPr>
          <p:cNvPr id="16" name="TextBox 15"/>
          <p:cNvSpPr txBox="1"/>
          <p:nvPr/>
        </p:nvSpPr>
        <p:spPr>
          <a:xfrm>
            <a:off x="583572" y="74811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l" rtl="0"/>
            <a:r>
              <a:rPr lang="en-US" sz="7200" dirty="0">
                <a:solidFill>
                  <a:prstClr val="white"/>
                </a:solidFill>
                <a:effectLst/>
              </a:rPr>
              <a:t>“</a:t>
            </a:r>
          </a:p>
        </p:txBody>
      </p:sp>
      <p:sp>
        <p:nvSpPr>
          <p:cNvPr id="17" name="TextBox 16"/>
          <p:cNvSpPr txBox="1"/>
          <p:nvPr/>
        </p:nvSpPr>
        <p:spPr>
          <a:xfrm>
            <a:off x="9662809" y="30335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rtl="0"/>
            <a:r>
              <a:rPr lang="en-US" sz="7200" dirty="0">
                <a:solidFill>
                  <a:prstClr val="white"/>
                </a:solidFill>
                <a:effectLst/>
              </a:rPr>
              <a:t>”</a:t>
            </a:r>
          </a:p>
        </p:txBody>
      </p:sp>
    </p:spTree>
    <p:extLst>
      <p:ext uri="{BB962C8B-B14F-4D97-AF65-F5344CB8AC3E}">
        <p14:creationId xmlns:p14="http://schemas.microsoft.com/office/powerpoint/2010/main" val="3248835937"/>
      </p:ext>
    </p:extLst>
  </p:cSld>
  <p:clrMapOvr>
    <a:masterClrMapping/>
  </p:clrMapOvr>
  <p:transition spd="slow">
    <p:wip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9" name="Picture 8"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0" name="Picture 9"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1" name="Rectangle 10"/>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4711615"/>
            <a:ext cx="9613862" cy="588535"/>
          </a:xfrm>
        </p:spPr>
        <p:txBody>
          <a:bodyPr anchor="b"/>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0320" y="5300149"/>
            <a:ext cx="9613862" cy="50225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3E17857-147D-41F3-823D-30D5DA838E16}" type="datetimeFigureOut">
              <a:rPr lang="en-US" smtClean="0">
                <a:solidFill>
                  <a:prstClr val="white">
                    <a:tint val="75000"/>
                  </a:prstClr>
                </a:solidFill>
              </a:rPr>
              <a:pPr/>
              <a:t>11/14/2020</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a:xfrm>
            <a:off x="10729455" y="4709925"/>
            <a:ext cx="1154151" cy="1090789"/>
          </a:xfrm>
        </p:spPr>
        <p:txBody>
          <a:bodyPr/>
          <a:lstStyle/>
          <a:p>
            <a:fld id="{9F52DCAC-4CF4-4A8C-AF0E-5F9ED566B0C4}"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299765656"/>
      </p:ext>
    </p:extLst>
  </p:cSld>
  <p:clrMapOvr>
    <a:masterClrMapping/>
  </p:clrMapOvr>
  <p:transition spd="slow">
    <p:wip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4" name="Picture 13"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6" name="Rectangle 15"/>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itle 1"/>
          <p:cNvSpPr>
            <a:spLocks noGrp="1"/>
          </p:cNvSpPr>
          <p:nvPr>
            <p:ph type="title"/>
          </p:nvPr>
        </p:nvSpPr>
        <p:spPr>
          <a:xfrm>
            <a:off x="669222" y="753228"/>
            <a:ext cx="9624960" cy="1080938"/>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660946" y="2336873"/>
            <a:ext cx="3070034"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680322" y="3022673"/>
            <a:ext cx="3049702"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3945470" y="3022673"/>
            <a:ext cx="306324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224156" y="2336873"/>
            <a:ext cx="307002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224156" y="3022673"/>
            <a:ext cx="3070025"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33E17857-147D-41F3-823D-30D5DA838E16}" type="datetimeFigureOut">
              <a:rPr lang="en-US" smtClean="0">
                <a:solidFill>
                  <a:prstClr val="white">
                    <a:tint val="75000"/>
                  </a:prstClr>
                </a:solidFill>
              </a:rPr>
              <a:pPr/>
              <a:t>11/14/2020</a:t>
            </a:fld>
            <a:endParaRPr lang="en-US">
              <a:solidFill>
                <a:prstClr val="white">
                  <a:tint val="75000"/>
                </a:prstClr>
              </a:solidFill>
            </a:endParaRPr>
          </a:p>
        </p:txBody>
      </p:sp>
      <p:sp>
        <p:nvSpPr>
          <p:cNvPr id="4" name="Footer Placeholder 3"/>
          <p:cNvSpPr>
            <a:spLocks noGrp="1"/>
          </p:cNvSpPr>
          <p:nvPr>
            <p:ph type="ftr" sz="quarter" idx="11"/>
          </p:nvPr>
        </p:nvSpPr>
        <p:spPr/>
        <p:txBody>
          <a:bodyPr/>
          <a:lstStyle/>
          <a:p>
            <a:endParaRPr lang="en-US">
              <a:solidFill>
                <a:prstClr val="white">
                  <a:tint val="75000"/>
                </a:prstClr>
              </a:solidFill>
            </a:endParaRPr>
          </a:p>
        </p:txBody>
      </p:sp>
      <p:sp>
        <p:nvSpPr>
          <p:cNvPr id="5" name="Slide Number Placeholder 4"/>
          <p:cNvSpPr>
            <a:spLocks noGrp="1"/>
          </p:cNvSpPr>
          <p:nvPr>
            <p:ph type="sldNum" sz="quarter" idx="12"/>
          </p:nvPr>
        </p:nvSpPr>
        <p:spPr/>
        <p:txBody>
          <a:bodyPr/>
          <a:lstStyle/>
          <a:p>
            <a:fld id="{9F52DCAC-4CF4-4A8C-AF0E-5F9ED566B0C4}"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914505575"/>
      </p:ext>
    </p:extLst>
  </p:cSld>
  <p:clrMapOvr>
    <a:masterClrMapping/>
  </p:clrMapOvr>
  <p:transition spd="slow">
    <p:wip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680322" y="753228"/>
            <a:ext cx="9613860" cy="1080938"/>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680318" y="4297503"/>
            <a:ext cx="30497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680318"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680318" y="4873765"/>
            <a:ext cx="3049705"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3945470"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3944117" y="4873764"/>
            <a:ext cx="306729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230678" y="4297503"/>
            <a:ext cx="30635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7230677"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230553" y="4873762"/>
            <a:ext cx="3067563"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33E17857-147D-41F3-823D-30D5DA838E16}" type="datetimeFigureOut">
              <a:rPr lang="en-US" smtClean="0">
                <a:solidFill>
                  <a:prstClr val="white">
                    <a:tint val="75000"/>
                  </a:prstClr>
                </a:solidFill>
              </a:rPr>
              <a:pPr/>
              <a:t>11/14/2020</a:t>
            </a:fld>
            <a:endParaRPr lang="en-US">
              <a:solidFill>
                <a:prstClr val="white">
                  <a:tint val="75000"/>
                </a:prstClr>
              </a:solidFill>
            </a:endParaRPr>
          </a:p>
        </p:txBody>
      </p:sp>
      <p:sp>
        <p:nvSpPr>
          <p:cNvPr id="4" name="Footer Placeholder 3"/>
          <p:cNvSpPr>
            <a:spLocks noGrp="1"/>
          </p:cNvSpPr>
          <p:nvPr>
            <p:ph type="ftr" sz="quarter" idx="11"/>
          </p:nvPr>
        </p:nvSpPr>
        <p:spPr/>
        <p:txBody>
          <a:bodyPr/>
          <a:lstStyle/>
          <a:p>
            <a:endParaRPr lang="en-US">
              <a:solidFill>
                <a:prstClr val="white">
                  <a:tint val="75000"/>
                </a:prstClr>
              </a:solidFill>
            </a:endParaRPr>
          </a:p>
        </p:txBody>
      </p:sp>
      <p:sp>
        <p:nvSpPr>
          <p:cNvPr id="5" name="Slide Number Placeholder 4"/>
          <p:cNvSpPr>
            <a:spLocks noGrp="1"/>
          </p:cNvSpPr>
          <p:nvPr>
            <p:ph type="sldNum" sz="quarter" idx="12"/>
          </p:nvPr>
        </p:nvSpPr>
        <p:spPr/>
        <p:txBody>
          <a:bodyPr/>
          <a:lstStyle/>
          <a:p>
            <a:fld id="{9F52DCAC-4CF4-4A8C-AF0E-5F9ED566B0C4}"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394441030"/>
      </p:ext>
    </p:extLst>
  </p:cSld>
  <p:clrMapOvr>
    <a:masterClrMapping/>
  </p:clrMapOvr>
  <p:transition spd="slow">
    <p:wip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8" name="Picture 7"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9" name="Rectangle 8"/>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lvl1pPr algn="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3E17857-147D-41F3-823D-30D5DA838E16}" type="datetimeFigureOut">
              <a:rPr lang="en-US" smtClean="0">
                <a:solidFill>
                  <a:prstClr val="white">
                    <a:tint val="75000"/>
                  </a:prstClr>
                </a:solidFill>
              </a:rPr>
              <a:pPr/>
              <a:t>11/14/2020</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9F52DCAC-4CF4-4A8C-AF0E-5F9ED566B0C4}"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957893127"/>
      </p:ext>
    </p:extLst>
  </p:cSld>
  <p:clrMapOvr>
    <a:masterClrMapping/>
  </p:clrMapOvr>
  <p:transition spd="slow">
    <p:wip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bwMode="ltGray">
          <a:xfrm rot="5400000">
            <a:off x="8116207" y="1869395"/>
            <a:ext cx="5106988"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rot="5400000">
            <a:off x="9868202" y="5372403"/>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0129231" y="609597"/>
            <a:ext cx="1073802" cy="435376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0322" y="609597"/>
            <a:ext cx="8870004" cy="532658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807126" y="5936187"/>
            <a:ext cx="2743200" cy="365125"/>
          </a:xfrm>
        </p:spPr>
        <p:txBody>
          <a:bodyPr/>
          <a:lstStyle/>
          <a:p>
            <a:fld id="{33E17857-147D-41F3-823D-30D5DA838E16}" type="datetimeFigureOut">
              <a:rPr lang="en-US" smtClean="0">
                <a:solidFill>
                  <a:prstClr val="white">
                    <a:tint val="75000"/>
                  </a:prstClr>
                </a:solidFill>
              </a:rPr>
              <a:pPr/>
              <a:t>11/14/2020</a:t>
            </a:fld>
            <a:endParaRPr lang="en-US">
              <a:solidFill>
                <a:prstClr val="white">
                  <a:tint val="75000"/>
                </a:prstClr>
              </a:solidFill>
            </a:endParaRPr>
          </a:p>
        </p:txBody>
      </p:sp>
      <p:sp>
        <p:nvSpPr>
          <p:cNvPr id="5" name="Footer Placeholder 4"/>
          <p:cNvSpPr>
            <a:spLocks noGrp="1"/>
          </p:cNvSpPr>
          <p:nvPr>
            <p:ph type="ftr" sz="quarter" idx="11"/>
          </p:nvPr>
        </p:nvSpPr>
        <p:spPr>
          <a:xfrm>
            <a:off x="680321" y="5936188"/>
            <a:ext cx="6126805" cy="365125"/>
          </a:xfrm>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a:xfrm>
            <a:off x="10097550" y="5398633"/>
            <a:ext cx="1154151" cy="1090789"/>
          </a:xfrm>
        </p:spPr>
        <p:txBody>
          <a:bodyPr anchor="t"/>
          <a:lstStyle>
            <a:lvl1pPr algn="ctr">
              <a:defRPr/>
            </a:lvl1pPr>
          </a:lstStyle>
          <a:p>
            <a:fld id="{9F52DCAC-4CF4-4A8C-AF0E-5F9ED566B0C4}"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819738224"/>
      </p:ext>
    </p:extLst>
  </p:cSld>
  <p:clrMapOvr>
    <a:masterClrMapping/>
  </p:clrMapOvr>
  <p:transition spd="slow">
    <p:wip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fa-I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277A45A-782B-472E-96F3-90102F7EC145}" type="datetimeFigureOut">
              <a:rPr lang="fa-IR" smtClean="0"/>
              <a:t>29/03/1442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674CF82-8DDB-42C7-8430-EC6976068AC6}" type="slidenum">
              <a:rPr lang="fa-IR" smtClean="0"/>
              <a:t>‹#›</a:t>
            </a:fld>
            <a:endParaRPr lang="fa-IR"/>
          </a:p>
        </p:txBody>
      </p:sp>
    </p:spTree>
    <p:extLst>
      <p:ext uri="{BB962C8B-B14F-4D97-AF65-F5344CB8AC3E}">
        <p14:creationId xmlns:p14="http://schemas.microsoft.com/office/powerpoint/2010/main" val="29624868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F277A45A-782B-472E-96F3-90102F7EC145}" type="datetimeFigureOut">
              <a:rPr lang="fa-IR" smtClean="0"/>
              <a:t>29/03/1442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F674CF82-8DDB-42C7-8430-EC6976068AC6}" type="slidenum">
              <a:rPr lang="fa-IR" smtClean="0"/>
              <a:t>‹#›</a:t>
            </a:fld>
            <a:endParaRPr lang="fa-IR"/>
          </a:p>
        </p:txBody>
      </p:sp>
    </p:spTree>
    <p:extLst>
      <p:ext uri="{BB962C8B-B14F-4D97-AF65-F5344CB8AC3E}">
        <p14:creationId xmlns:p14="http://schemas.microsoft.com/office/powerpoint/2010/main" val="42802484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F277A45A-782B-472E-96F3-90102F7EC145}" type="datetimeFigureOut">
              <a:rPr lang="fa-IR" smtClean="0"/>
              <a:t>29/03/1442</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F674CF82-8DDB-42C7-8430-EC6976068AC6}" type="slidenum">
              <a:rPr lang="fa-IR" smtClean="0"/>
              <a:t>‹#›</a:t>
            </a:fld>
            <a:endParaRPr lang="fa-IR"/>
          </a:p>
        </p:txBody>
      </p:sp>
    </p:spTree>
    <p:extLst>
      <p:ext uri="{BB962C8B-B14F-4D97-AF65-F5344CB8AC3E}">
        <p14:creationId xmlns:p14="http://schemas.microsoft.com/office/powerpoint/2010/main" val="41891904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F277A45A-782B-472E-96F3-90102F7EC145}" type="datetimeFigureOut">
              <a:rPr lang="fa-IR" smtClean="0"/>
              <a:t>29/03/1442</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F674CF82-8DDB-42C7-8430-EC6976068AC6}" type="slidenum">
              <a:rPr lang="fa-IR" smtClean="0"/>
              <a:t>‹#›</a:t>
            </a:fld>
            <a:endParaRPr lang="fa-IR"/>
          </a:p>
        </p:txBody>
      </p:sp>
    </p:spTree>
    <p:extLst>
      <p:ext uri="{BB962C8B-B14F-4D97-AF65-F5344CB8AC3E}">
        <p14:creationId xmlns:p14="http://schemas.microsoft.com/office/powerpoint/2010/main" val="9982278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277A45A-782B-472E-96F3-90102F7EC145}" type="datetimeFigureOut">
              <a:rPr lang="fa-IR" smtClean="0"/>
              <a:t>29/03/1442</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F674CF82-8DDB-42C7-8430-EC6976068AC6}" type="slidenum">
              <a:rPr lang="fa-IR" smtClean="0"/>
              <a:t>‹#›</a:t>
            </a:fld>
            <a:endParaRPr lang="fa-IR"/>
          </a:p>
        </p:txBody>
      </p:sp>
    </p:spTree>
    <p:extLst>
      <p:ext uri="{BB962C8B-B14F-4D97-AF65-F5344CB8AC3E}">
        <p14:creationId xmlns:p14="http://schemas.microsoft.com/office/powerpoint/2010/main" val="23664706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277A45A-782B-472E-96F3-90102F7EC145}" type="datetimeFigureOut">
              <a:rPr lang="fa-IR" smtClean="0"/>
              <a:t>29/03/1442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F674CF82-8DDB-42C7-8430-EC6976068AC6}" type="slidenum">
              <a:rPr lang="fa-IR" smtClean="0"/>
              <a:t>‹#›</a:t>
            </a:fld>
            <a:endParaRPr lang="fa-IR"/>
          </a:p>
        </p:txBody>
      </p:sp>
    </p:spTree>
    <p:extLst>
      <p:ext uri="{BB962C8B-B14F-4D97-AF65-F5344CB8AC3E}">
        <p14:creationId xmlns:p14="http://schemas.microsoft.com/office/powerpoint/2010/main" val="23313710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277A45A-782B-472E-96F3-90102F7EC145}" type="datetimeFigureOut">
              <a:rPr lang="fa-IR" smtClean="0"/>
              <a:t>29/03/1442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F674CF82-8DDB-42C7-8430-EC6976068AC6}" type="slidenum">
              <a:rPr lang="fa-IR" smtClean="0"/>
              <a:t>‹#›</a:t>
            </a:fld>
            <a:endParaRPr lang="fa-IR"/>
          </a:p>
        </p:txBody>
      </p:sp>
    </p:spTree>
    <p:extLst>
      <p:ext uri="{BB962C8B-B14F-4D97-AF65-F5344CB8AC3E}">
        <p14:creationId xmlns:p14="http://schemas.microsoft.com/office/powerpoint/2010/main" val="5542277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image" Target="../media/image1.png"/><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F277A45A-782B-472E-96F3-90102F7EC145}" type="datetimeFigureOut">
              <a:rPr lang="fa-IR" smtClean="0"/>
              <a:t>29/03/1442</a:t>
            </a:fld>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F674CF82-8DDB-42C7-8430-EC6976068AC6}" type="slidenum">
              <a:rPr lang="fa-IR" smtClean="0"/>
              <a:t>‹#›</a:t>
            </a:fld>
            <a:endParaRPr lang="fa-IR"/>
          </a:p>
        </p:txBody>
      </p:sp>
    </p:spTree>
    <p:extLst>
      <p:ext uri="{BB962C8B-B14F-4D97-AF65-F5344CB8AC3E}">
        <p14:creationId xmlns:p14="http://schemas.microsoft.com/office/powerpoint/2010/main" val="15365290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hashOverlay-FullResolve.png"/>
          <p:cNvPicPr>
            <a:picLocks noChangeAspect="1"/>
          </p:cNvPicPr>
          <p:nvPr/>
        </p:nvPicPr>
        <p:blipFill>
          <a:blip r:embed="rId19">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80321" y="753228"/>
            <a:ext cx="9613861" cy="108093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0321" y="2336873"/>
            <a:ext cx="9613861" cy="359931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550981" y="5936187"/>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pPr rtl="0"/>
            <a:fld id="{33E17857-147D-41F3-823D-30D5DA838E16}" type="datetimeFigureOut">
              <a:rPr lang="en-US" smtClean="0">
                <a:solidFill>
                  <a:prstClr val="white">
                    <a:tint val="75000"/>
                  </a:prstClr>
                </a:solidFill>
              </a:rPr>
              <a:pPr rtl="0"/>
              <a:t>11/14/2020</a:t>
            </a:fld>
            <a:endParaRPr lang="en-US">
              <a:solidFill>
                <a:prstClr val="white">
                  <a:tint val="75000"/>
                </a:prstClr>
              </a:solidFill>
            </a:endParaRPr>
          </a:p>
        </p:txBody>
      </p:sp>
      <p:sp>
        <p:nvSpPr>
          <p:cNvPr id="5" name="Footer Placeholder 4"/>
          <p:cNvSpPr>
            <a:spLocks noGrp="1"/>
          </p:cNvSpPr>
          <p:nvPr>
            <p:ph type="ftr" sz="quarter" idx="3"/>
          </p:nvPr>
        </p:nvSpPr>
        <p:spPr>
          <a:xfrm>
            <a:off x="680321" y="5936188"/>
            <a:ext cx="6870660" cy="365125"/>
          </a:xfrm>
          <a:prstGeom prst="rect">
            <a:avLst/>
          </a:prstGeom>
        </p:spPr>
        <p:txBody>
          <a:bodyPr vert="horz" lIns="91440" tIns="45720" rIns="91440" bIns="45720" rtlCol="0" anchor="ctr"/>
          <a:lstStyle>
            <a:lvl1pPr algn="l">
              <a:defRPr sz="1050">
                <a:solidFill>
                  <a:schemeClr val="tx1">
                    <a:tint val="75000"/>
                  </a:schemeClr>
                </a:solidFill>
              </a:defRPr>
            </a:lvl1pPr>
          </a:lstStyle>
          <a:p>
            <a:pPr rtl="0"/>
            <a:endParaRPr lang="en-US">
              <a:solidFill>
                <a:prstClr val="white">
                  <a:tint val="75000"/>
                </a:prstClr>
              </a:solidFill>
            </a:endParaRPr>
          </a:p>
        </p:txBody>
      </p:sp>
      <p:sp>
        <p:nvSpPr>
          <p:cNvPr id="6" name="Slide Number Placeholder 5"/>
          <p:cNvSpPr>
            <a:spLocks noGrp="1"/>
          </p:cNvSpPr>
          <p:nvPr>
            <p:ph type="sldNum" sz="quarter" idx="4"/>
          </p:nvPr>
        </p:nvSpPr>
        <p:spPr>
          <a:xfrm>
            <a:off x="10729455" y="753227"/>
            <a:ext cx="1154151" cy="1090789"/>
          </a:xfrm>
          <a:prstGeom prst="rect">
            <a:avLst/>
          </a:prstGeom>
        </p:spPr>
        <p:txBody>
          <a:bodyPr vert="horz" lIns="91440" tIns="45720" rIns="91440" bIns="45720" rtlCol="0" anchor="ctr"/>
          <a:lstStyle>
            <a:lvl1pPr algn="l">
              <a:defRPr sz="3600">
                <a:solidFill>
                  <a:schemeClr val="tx1">
                    <a:tint val="75000"/>
                  </a:schemeClr>
                </a:solidFill>
              </a:defRPr>
            </a:lvl1pPr>
          </a:lstStyle>
          <a:p>
            <a:pPr rtl="0"/>
            <a:fld id="{9F52DCAC-4CF4-4A8C-AF0E-5F9ED566B0C4}" type="slidenum">
              <a:rPr lang="en-US" smtClean="0">
                <a:solidFill>
                  <a:prstClr val="white">
                    <a:tint val="75000"/>
                  </a:prstClr>
                </a:solidFill>
              </a:rPr>
              <a:pPr rtl="0"/>
              <a:t>‹#›</a:t>
            </a:fld>
            <a:endParaRPr lang="en-US">
              <a:solidFill>
                <a:prstClr val="white">
                  <a:tint val="75000"/>
                </a:prstClr>
              </a:solidFill>
            </a:endParaRPr>
          </a:p>
        </p:txBody>
      </p:sp>
    </p:spTree>
    <p:extLst>
      <p:ext uri="{BB962C8B-B14F-4D97-AF65-F5344CB8AC3E}">
        <p14:creationId xmlns:p14="http://schemas.microsoft.com/office/powerpoint/2010/main" val="427795195"/>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ransition spd="slow">
    <p:wipe/>
  </p:transition>
  <p:timing>
    <p:tnLst>
      <p:par>
        <p:cTn id="1" dur="indefinite" restart="never" nodeType="tmRoot"/>
      </p:par>
    </p:tnLst>
  </p:timing>
  <p:txStyles>
    <p:titleStyle>
      <a:lvl1pPr algn="l" defTabSz="914400" rtl="1"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000" kern="1200">
          <a:solidFill>
            <a:schemeClr val="tx1"/>
          </a:solidFill>
          <a:effectLst>
            <a:outerShdw blurRad="228600" algn="ctr" rotWithShape="0">
              <a:prstClr val="black">
                <a:alpha val="53000"/>
              </a:prstClr>
            </a:outerShdw>
          </a:effectLst>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effectLst>
            <a:outerShdw blurRad="228600" algn="ctr" rotWithShape="0">
              <a:prstClr val="black">
                <a:alpha val="53000"/>
              </a:prstClr>
            </a:outerShdw>
          </a:effectLst>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1600" kern="1200">
          <a:solidFill>
            <a:schemeClr val="tx1"/>
          </a:solidFill>
          <a:effectLst>
            <a:outerShdw blurRad="228600" algn="ctr" rotWithShape="0">
              <a:prstClr val="black">
                <a:alpha val="53000"/>
              </a:prstClr>
            </a:outerShdw>
          </a:effectLst>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400" kern="1200">
          <a:solidFill>
            <a:schemeClr val="tx1"/>
          </a:solidFill>
          <a:effectLst>
            <a:outerShdw blurRad="228600" algn="ctr" rotWithShape="0">
              <a:prstClr val="black">
                <a:alpha val="53000"/>
              </a:prstClr>
            </a:outerShdw>
          </a:effectLst>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400" kern="1200">
          <a:solidFill>
            <a:schemeClr val="tx1"/>
          </a:solidFill>
          <a:effectLst>
            <a:outerShdw blurRad="228600" algn="ctr" rotWithShape="0">
              <a:prstClr val="black">
                <a:alpha val="53000"/>
              </a:prstClr>
            </a:outerShdw>
          </a:effectLst>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7.xml"/><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7.xml"/><Relationship Id="rId4" Type="http://schemas.openxmlformats.org/officeDocument/2006/relationships/image" Target="../media/image1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diagramLayout" Target="../diagrams/layout1.xml"/><Relationship Id="rId7" Type="http://schemas.openxmlformats.org/officeDocument/2006/relationships/image" Target="../media/image24.png"/><Relationship Id="rId2" Type="http://schemas.openxmlformats.org/officeDocument/2006/relationships/diagramData" Target="../diagrams/data1.xml"/><Relationship Id="rId1" Type="http://schemas.openxmlformats.org/officeDocument/2006/relationships/slideLayout" Target="../slideLayouts/slideLayout1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16.png"/><Relationship Id="rId1" Type="http://schemas.openxmlformats.org/officeDocument/2006/relationships/slideLayout" Target="../slideLayouts/slideLayout17.xml"/><Relationship Id="rId4" Type="http://schemas.openxmlformats.org/officeDocument/2006/relationships/image" Target="../media/image28.jpeg"/></Relationships>
</file>

<file path=ppt/slides/_rels/slide4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32.emf"/><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3" Type="http://schemas.openxmlformats.org/officeDocument/2006/relationships/image" Target="../media/image37.jpeg"/><Relationship Id="rId7" Type="http://schemas.openxmlformats.org/officeDocument/2006/relationships/image" Target="../media/image41.jpeg"/><Relationship Id="rId2" Type="http://schemas.openxmlformats.org/officeDocument/2006/relationships/image" Target="../media/image36.jpeg"/><Relationship Id="rId1" Type="http://schemas.openxmlformats.org/officeDocument/2006/relationships/slideLayout" Target="../slideLayouts/slideLayout17.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54.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7.jpeg"/><Relationship Id="rId2" Type="http://schemas.openxmlformats.org/officeDocument/2006/relationships/image" Target="../media/image42.jpeg"/><Relationship Id="rId1" Type="http://schemas.openxmlformats.org/officeDocument/2006/relationships/slideLayout" Target="../slideLayouts/slideLayout17.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5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17.xml"/><Relationship Id="rId5" Type="http://schemas.openxmlformats.org/officeDocument/2006/relationships/image" Target="../media/image51.jpeg"/><Relationship Id="rId4" Type="http://schemas.openxmlformats.org/officeDocument/2006/relationships/image" Target="../media/image50.jpeg"/></Relationships>
</file>

<file path=ppt/slides/_rels/slide56.xml.rels><?xml version="1.0" encoding="UTF-8" standalone="yes"?>
<Relationships xmlns="http://schemas.openxmlformats.org/package/2006/relationships"><Relationship Id="rId3" Type="http://schemas.openxmlformats.org/officeDocument/2006/relationships/image" Target="../media/image53.jpeg"/><Relationship Id="rId7" Type="http://schemas.openxmlformats.org/officeDocument/2006/relationships/image" Target="../media/image57.jpeg"/><Relationship Id="rId2" Type="http://schemas.openxmlformats.org/officeDocument/2006/relationships/image" Target="../media/image52.jpeg"/><Relationship Id="rId1" Type="http://schemas.openxmlformats.org/officeDocument/2006/relationships/slideLayout" Target="../slideLayouts/slideLayout17.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54.jpeg"/></Relationships>
</file>

<file path=ppt/slides/_rels/slide57.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17.xml"/><Relationship Id="rId6" Type="http://schemas.openxmlformats.org/officeDocument/2006/relationships/image" Target="../media/image62.png"/><Relationship Id="rId5" Type="http://schemas.openxmlformats.org/officeDocument/2006/relationships/image" Target="../media/image61.jpeg"/><Relationship Id="rId4" Type="http://schemas.openxmlformats.org/officeDocument/2006/relationships/image" Target="../media/image60.jpeg"/></Relationships>
</file>

<file path=ppt/slides/_rels/slide58.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17.xml"/><Relationship Id="rId6" Type="http://schemas.openxmlformats.org/officeDocument/2006/relationships/image" Target="../media/image67.jpeg"/><Relationship Id="rId5" Type="http://schemas.openxmlformats.org/officeDocument/2006/relationships/image" Target="../media/image66.jpeg"/><Relationship Id="rId4" Type="http://schemas.openxmlformats.org/officeDocument/2006/relationships/image" Target="../media/image65.jpeg"/></Relationships>
</file>

<file path=ppt/slides/_rels/slide59.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17.xml"/><Relationship Id="rId5" Type="http://schemas.openxmlformats.org/officeDocument/2006/relationships/image" Target="../media/image71.jpeg"/><Relationship Id="rId4" Type="http://schemas.openxmlformats.org/officeDocument/2006/relationships/image" Target="../media/image70.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0.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17.xml"/></Relationships>
</file>

<file path=ppt/slides/_rels/slide61.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17.xml"/><Relationship Id="rId6" Type="http://schemas.openxmlformats.org/officeDocument/2006/relationships/image" Target="../media/image77.jpeg"/><Relationship Id="rId5" Type="http://schemas.openxmlformats.org/officeDocument/2006/relationships/image" Target="../media/image76.jpeg"/><Relationship Id="rId4" Type="http://schemas.openxmlformats.org/officeDocument/2006/relationships/image" Target="../media/image75.jpeg"/></Relationships>
</file>

<file path=ppt/slides/_rels/slide62.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17.xml"/></Relationships>
</file>

<file path=ppt/slides/_rels/slide63.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slideLayout" Target="../slideLayouts/slideLayout17.xml"/><Relationship Id="rId4" Type="http://schemas.openxmlformats.org/officeDocument/2006/relationships/image" Target="../media/image81.jpeg"/></Relationships>
</file>

<file path=ppt/slides/_rels/slide64.xml.rels><?xml version="1.0" encoding="UTF-8" standalone="yes"?>
<Relationships xmlns="http://schemas.openxmlformats.org/package/2006/relationships"><Relationship Id="rId8" Type="http://schemas.openxmlformats.org/officeDocument/2006/relationships/image" Target="../media/image88.jpeg"/><Relationship Id="rId3" Type="http://schemas.openxmlformats.org/officeDocument/2006/relationships/image" Target="../media/image83.jpeg"/><Relationship Id="rId7" Type="http://schemas.openxmlformats.org/officeDocument/2006/relationships/image" Target="../media/image87.jpeg"/><Relationship Id="rId2" Type="http://schemas.openxmlformats.org/officeDocument/2006/relationships/image" Target="../media/image82.jpeg"/><Relationship Id="rId1" Type="http://schemas.openxmlformats.org/officeDocument/2006/relationships/slideLayout" Target="../slideLayouts/slideLayout17.xml"/><Relationship Id="rId6" Type="http://schemas.openxmlformats.org/officeDocument/2006/relationships/image" Target="../media/image86.jpeg"/><Relationship Id="rId5" Type="http://schemas.openxmlformats.org/officeDocument/2006/relationships/image" Target="../media/image85.jpeg"/><Relationship Id="rId4" Type="http://schemas.openxmlformats.org/officeDocument/2006/relationships/image" Target="../media/image84.jpeg"/><Relationship Id="rId9" Type="http://schemas.openxmlformats.org/officeDocument/2006/relationships/image" Target="../media/image89.jpeg"/></Relationships>
</file>

<file path=ppt/slides/_rels/slide65.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17.xml"/><Relationship Id="rId6" Type="http://schemas.openxmlformats.org/officeDocument/2006/relationships/image" Target="../media/image72.jpeg"/><Relationship Id="rId5" Type="http://schemas.openxmlformats.org/officeDocument/2006/relationships/image" Target="../media/image93.jpeg"/><Relationship Id="rId4" Type="http://schemas.openxmlformats.org/officeDocument/2006/relationships/image" Target="../media/image92.jpeg"/></Relationships>
</file>

<file path=ppt/slides/_rels/slide6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7.xml"/></Relationships>
</file>

<file path=ppt/slides/_rels/slide67.xml.rels><?xml version="1.0" encoding="UTF-8" standalone="yes"?>
<Relationships xmlns="http://schemas.openxmlformats.org/package/2006/relationships"><Relationship Id="rId3" Type="http://schemas.openxmlformats.org/officeDocument/2006/relationships/image" Target="../media/image95.jpeg"/><Relationship Id="rId7" Type="http://schemas.openxmlformats.org/officeDocument/2006/relationships/image" Target="../media/image39.jpeg"/><Relationship Id="rId2" Type="http://schemas.openxmlformats.org/officeDocument/2006/relationships/image" Target="../media/image94.jpeg"/><Relationship Id="rId1" Type="http://schemas.openxmlformats.org/officeDocument/2006/relationships/slideLayout" Target="../slideLayouts/slideLayout17.xml"/><Relationship Id="rId6" Type="http://schemas.openxmlformats.org/officeDocument/2006/relationships/image" Target="../media/image64.jpeg"/><Relationship Id="rId5" Type="http://schemas.openxmlformats.org/officeDocument/2006/relationships/image" Target="../media/image97.jpeg"/><Relationship Id="rId4" Type="http://schemas.openxmlformats.org/officeDocument/2006/relationships/image" Target="../media/image96.jpeg"/></Relationships>
</file>

<file path=ppt/slides/_rels/slide68.xml.rels><?xml version="1.0" encoding="UTF-8" standalone="yes"?>
<Relationships xmlns="http://schemas.openxmlformats.org/package/2006/relationships"><Relationship Id="rId8" Type="http://schemas.openxmlformats.org/officeDocument/2006/relationships/image" Target="../media/image102.jpeg"/><Relationship Id="rId3" Type="http://schemas.openxmlformats.org/officeDocument/2006/relationships/image" Target="../media/image99.jpeg"/><Relationship Id="rId7" Type="http://schemas.openxmlformats.org/officeDocument/2006/relationships/image" Target="../media/image57.jpeg"/><Relationship Id="rId2" Type="http://schemas.openxmlformats.org/officeDocument/2006/relationships/image" Target="../media/image98.jpeg"/><Relationship Id="rId1" Type="http://schemas.openxmlformats.org/officeDocument/2006/relationships/slideLayout" Target="../slideLayouts/slideLayout17.xml"/><Relationship Id="rId6" Type="http://schemas.openxmlformats.org/officeDocument/2006/relationships/image" Target="../media/image101.jpeg"/><Relationship Id="rId5" Type="http://schemas.openxmlformats.org/officeDocument/2006/relationships/image" Target="../media/image78.jpeg"/><Relationship Id="rId4" Type="http://schemas.openxmlformats.org/officeDocument/2006/relationships/image" Target="../media/image100.jpeg"/><Relationship Id="rId9" Type="http://schemas.openxmlformats.org/officeDocument/2006/relationships/image" Target="../media/image66.jpeg"/></Relationships>
</file>

<file path=ppt/slides/_rels/slide69.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image" Target="../media/image50.jpeg"/><Relationship Id="rId1" Type="http://schemas.openxmlformats.org/officeDocument/2006/relationships/slideLayout" Target="../slideLayouts/slideLayout17.xml"/><Relationship Id="rId5" Type="http://schemas.openxmlformats.org/officeDocument/2006/relationships/image" Target="../media/image105.jpeg"/><Relationship Id="rId4" Type="http://schemas.openxmlformats.org/officeDocument/2006/relationships/image" Target="../media/image104.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0.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image" Target="../media/image106.jpeg"/><Relationship Id="rId1" Type="http://schemas.openxmlformats.org/officeDocument/2006/relationships/slideLayout" Target="../slideLayouts/slideLayout17.xml"/><Relationship Id="rId6" Type="http://schemas.openxmlformats.org/officeDocument/2006/relationships/image" Target="../media/image110.jpeg"/><Relationship Id="rId5" Type="http://schemas.openxmlformats.org/officeDocument/2006/relationships/image" Target="../media/image109.jpeg"/><Relationship Id="rId4" Type="http://schemas.openxmlformats.org/officeDocument/2006/relationships/image" Target="../media/image108.jpe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6.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image" Target="../media/image111.png"/><Relationship Id="rId1" Type="http://schemas.openxmlformats.org/officeDocument/2006/relationships/slideLayout" Target="../slideLayouts/slideLayout17.xml"/><Relationship Id="rId5" Type="http://schemas.openxmlformats.org/officeDocument/2006/relationships/image" Target="../media/image114.jpeg"/><Relationship Id="rId4" Type="http://schemas.openxmlformats.org/officeDocument/2006/relationships/image" Target="../media/image113.jpeg"/></Relationships>
</file>

<file path=ppt/slides/_rels/slide77.xml.rels><?xml version="1.0" encoding="UTF-8" standalone="yes"?>
<Relationships xmlns="http://schemas.openxmlformats.org/package/2006/relationships"><Relationship Id="rId3" Type="http://schemas.openxmlformats.org/officeDocument/2006/relationships/image" Target="../media/image116.jpeg"/><Relationship Id="rId7" Type="http://schemas.openxmlformats.org/officeDocument/2006/relationships/image" Target="../media/image120.jpeg"/><Relationship Id="rId2" Type="http://schemas.openxmlformats.org/officeDocument/2006/relationships/image" Target="../media/image115.png"/><Relationship Id="rId1" Type="http://schemas.openxmlformats.org/officeDocument/2006/relationships/slideLayout" Target="../slideLayouts/slideLayout17.xml"/><Relationship Id="rId6" Type="http://schemas.openxmlformats.org/officeDocument/2006/relationships/image" Target="../media/image119.jpeg"/><Relationship Id="rId5" Type="http://schemas.openxmlformats.org/officeDocument/2006/relationships/image" Target="../media/image118.jpeg"/><Relationship Id="rId4" Type="http://schemas.openxmlformats.org/officeDocument/2006/relationships/image" Target="../media/image117.jpeg"/></Relationships>
</file>

<file path=ppt/slides/_rels/slide78.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jpg"/><Relationship Id="rId1" Type="http://schemas.openxmlformats.org/officeDocument/2006/relationships/slideLayout" Target="../slideLayouts/slideLayout17.xml"/><Relationship Id="rId4" Type="http://schemas.openxmlformats.org/officeDocument/2006/relationships/image" Target="../media/image123.png"/></Relationships>
</file>

<file path=ppt/slides/_rels/slide79.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image" Target="../media/image124.jpeg"/><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0.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image" Target="../media/image126.jpeg"/><Relationship Id="rId1" Type="http://schemas.openxmlformats.org/officeDocument/2006/relationships/slideLayout" Target="../slideLayouts/slideLayout17.xml"/></Relationships>
</file>

<file path=ppt/slides/_rels/slide81.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image" Target="../media/image128.jpeg"/><Relationship Id="rId1" Type="http://schemas.openxmlformats.org/officeDocument/2006/relationships/slideLayout" Target="../slideLayouts/slideLayout17.xml"/><Relationship Id="rId4" Type="http://schemas.openxmlformats.org/officeDocument/2006/relationships/image" Target="../media/image130.jpeg"/></Relationships>
</file>

<file path=ppt/slides/_rels/slide82.xml.rels><?xml version="1.0" encoding="UTF-8" standalone="yes"?>
<Relationships xmlns="http://schemas.openxmlformats.org/package/2006/relationships"><Relationship Id="rId2" Type="http://schemas.openxmlformats.org/officeDocument/2006/relationships/image" Target="../media/image131.jpeg"/><Relationship Id="rId1" Type="http://schemas.openxmlformats.org/officeDocument/2006/relationships/slideLayout" Target="../slideLayouts/slideLayout17.xml"/></Relationships>
</file>

<file path=ppt/slides/_rels/slide83.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image" Target="../media/image132.jpeg"/><Relationship Id="rId1" Type="http://schemas.openxmlformats.org/officeDocument/2006/relationships/slideLayout" Target="../slideLayouts/slideLayout17.xml"/></Relationships>
</file>

<file path=ppt/slides/_rels/slide84.xml.rels><?xml version="1.0" encoding="UTF-8" standalone="yes"?>
<Relationships xmlns="http://schemas.openxmlformats.org/package/2006/relationships"><Relationship Id="rId3" Type="http://schemas.openxmlformats.org/officeDocument/2006/relationships/image" Target="../media/image135.jpeg"/><Relationship Id="rId2" Type="http://schemas.openxmlformats.org/officeDocument/2006/relationships/image" Target="../media/image134.jpeg"/><Relationship Id="rId1" Type="http://schemas.openxmlformats.org/officeDocument/2006/relationships/slideLayout" Target="../slideLayouts/slideLayout17.xml"/></Relationships>
</file>

<file path=ppt/slides/_rels/slide85.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36.jpeg"/><Relationship Id="rId1" Type="http://schemas.openxmlformats.org/officeDocument/2006/relationships/slideLayout" Target="../slideLayouts/slideLayout17.xml"/><Relationship Id="rId4" Type="http://schemas.openxmlformats.org/officeDocument/2006/relationships/image" Target="../media/image138.png"/></Relationships>
</file>

<file path=ppt/slides/_rels/slide86.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17.xml"/></Relationships>
</file>

<file path=ppt/slides/_rels/slide87.xml.rels><?xml version="1.0" encoding="UTF-8" standalone="yes"?>
<Relationships xmlns="http://schemas.openxmlformats.org/package/2006/relationships"><Relationship Id="rId2" Type="http://schemas.openxmlformats.org/officeDocument/2006/relationships/image" Target="../media/image140.jpeg"/><Relationship Id="rId1" Type="http://schemas.openxmlformats.org/officeDocument/2006/relationships/slideLayout" Target="../slideLayouts/slideLayout17.xml"/></Relationships>
</file>

<file path=ppt/slides/_rels/slide88.xml.rels><?xml version="1.0" encoding="UTF-8" standalone="yes"?>
<Relationships xmlns="http://schemas.openxmlformats.org/package/2006/relationships"><Relationship Id="rId2" Type="http://schemas.openxmlformats.org/officeDocument/2006/relationships/image" Target="../media/image121.jpg"/><Relationship Id="rId1" Type="http://schemas.openxmlformats.org/officeDocument/2006/relationships/slideLayout" Target="../slideLayouts/slideLayout1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8605" y="789322"/>
            <a:ext cx="9613861" cy="1080938"/>
          </a:xfrm>
        </p:spPr>
        <p:txBody>
          <a:bodyPr>
            <a:normAutofit/>
          </a:bodyPr>
          <a:lstStyle/>
          <a:p>
            <a:pPr algn="ctr"/>
            <a:r>
              <a:rPr lang="fa-IR" sz="5400" b="1" dirty="0">
                <a:solidFill>
                  <a:schemeClr val="accent1">
                    <a:lumMod val="20000"/>
                    <a:lumOff val="80000"/>
                  </a:schemeClr>
                </a:solidFill>
                <a:cs typeface="B Homa" panose="00000400000000000000" pitchFamily="2" charset="-78"/>
              </a:rPr>
              <a:t>بررسی و تحلیل کامل منظر </a:t>
            </a:r>
            <a:r>
              <a:rPr lang="fa-IR" sz="5400" b="1" dirty="0" smtClean="0">
                <a:solidFill>
                  <a:schemeClr val="accent1">
                    <a:lumMod val="20000"/>
                    <a:lumOff val="80000"/>
                  </a:schemeClr>
                </a:solidFill>
                <a:cs typeface="B Homa" panose="00000400000000000000" pitchFamily="2" charset="-78"/>
              </a:rPr>
              <a:t>پیاده‌راه</a:t>
            </a:r>
            <a:endParaRPr lang="fa-IR" sz="5400" dirty="0"/>
          </a:p>
        </p:txBody>
      </p:sp>
    </p:spTree>
    <p:extLst>
      <p:ext uri="{BB962C8B-B14F-4D97-AF65-F5344CB8AC3E}">
        <p14:creationId xmlns:p14="http://schemas.microsoft.com/office/powerpoint/2010/main" val="2815968302"/>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726547" y="953037"/>
            <a:ext cx="5293216"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مبانی نظری</a:t>
            </a:r>
            <a:endParaRPr lang="en-US" sz="4000" b="1" dirty="0">
              <a:solidFill>
                <a:srgbClr val="A7D535">
                  <a:lumMod val="20000"/>
                  <a:lumOff val="80000"/>
                </a:srgbClr>
              </a:solidFill>
              <a:cs typeface="B Homa" panose="00000400000000000000" pitchFamily="2" charset="-78"/>
            </a:endParaRPr>
          </a:p>
        </p:txBody>
      </p:sp>
      <p:sp>
        <p:nvSpPr>
          <p:cNvPr id="5" name="TextBox 4"/>
          <p:cNvSpPr txBox="1"/>
          <p:nvPr/>
        </p:nvSpPr>
        <p:spPr>
          <a:xfrm>
            <a:off x="6233376" y="2365442"/>
            <a:ext cx="5293216" cy="584775"/>
          </a:xfrm>
          <a:prstGeom prst="rect">
            <a:avLst/>
          </a:prstGeom>
          <a:noFill/>
        </p:spPr>
        <p:txBody>
          <a:bodyPr wrap="square" rtlCol="0">
            <a:spAutoFit/>
          </a:bodyPr>
          <a:lstStyle/>
          <a:p>
            <a:pPr marL="571500" indent="-571500">
              <a:buClr>
                <a:srgbClr val="6AD8CB">
                  <a:lumMod val="50000"/>
                </a:srgbClr>
              </a:buClr>
              <a:buFont typeface="Arial" panose="020B0604020202020204" pitchFamily="34" charset="0"/>
              <a:buChar char="•"/>
            </a:pPr>
            <a:r>
              <a:rPr lang="fa-IR" sz="3200" b="1" dirty="0">
                <a:solidFill>
                  <a:prstClr val="white"/>
                </a:solidFill>
                <a:cs typeface="B Homa" panose="00000400000000000000" pitchFamily="2" charset="-78"/>
              </a:rPr>
              <a:t>منظر شهری</a:t>
            </a:r>
            <a:endParaRPr lang="en-US" sz="3200" b="1" dirty="0">
              <a:solidFill>
                <a:prstClr val="white"/>
              </a:solidFill>
              <a:cs typeface="B Homa" panose="00000400000000000000" pitchFamily="2" charset="-78"/>
            </a:endParaRPr>
          </a:p>
        </p:txBody>
      </p:sp>
      <p:sp>
        <p:nvSpPr>
          <p:cNvPr id="6" name="Striped Right Arrow 5"/>
          <p:cNvSpPr/>
          <p:nvPr/>
        </p:nvSpPr>
        <p:spPr>
          <a:xfrm flipH="1">
            <a:off x="9259909" y="2978903"/>
            <a:ext cx="2176531" cy="1322642"/>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000" b="1" dirty="0">
                <a:solidFill>
                  <a:prstClr val="white"/>
                </a:solidFill>
                <a:cs typeface="B Homa" panose="00000400000000000000" pitchFamily="2" charset="-78"/>
              </a:rPr>
              <a:t>عناصر فیزیکی-کالبدی</a:t>
            </a:r>
            <a:endParaRPr lang="en-US" sz="2000" b="1" dirty="0">
              <a:solidFill>
                <a:prstClr val="white"/>
              </a:solidFill>
              <a:cs typeface="B Homa" panose="00000400000000000000" pitchFamily="2" charset="-78"/>
            </a:endParaRPr>
          </a:p>
        </p:txBody>
      </p:sp>
      <p:sp>
        <p:nvSpPr>
          <p:cNvPr id="7" name="Rectangle 6"/>
          <p:cNvSpPr/>
          <p:nvPr/>
        </p:nvSpPr>
        <p:spPr>
          <a:xfrm>
            <a:off x="1159098" y="3146904"/>
            <a:ext cx="7675807" cy="1015663"/>
          </a:xfrm>
          <a:prstGeom prst="rect">
            <a:avLst/>
          </a:prstGeom>
          <a:ln w="28575">
            <a:solidFill>
              <a:schemeClr val="bg1"/>
            </a:solidFill>
            <a:prstDash val="sysDash"/>
          </a:ln>
        </p:spPr>
        <p:txBody>
          <a:bodyPr wrap="square">
            <a:spAutoFit/>
          </a:bodyPr>
          <a:lstStyle/>
          <a:p>
            <a:pPr marL="285750" indent="-285750" algn="justLow">
              <a:buFont typeface="Arial" panose="020B0604020202020204" pitchFamily="34" charset="0"/>
              <a:buChar char="•"/>
            </a:pPr>
            <a:r>
              <a:rPr lang="fa-IR" sz="2000" dirty="0">
                <a:solidFill>
                  <a:prstClr val="white"/>
                </a:solidFill>
                <a:cs typeface="B Lotus" panose="00000400000000000000" pitchFamily="2" charset="-78"/>
              </a:rPr>
              <a:t>عناصر طبيعی و </a:t>
            </a:r>
            <a:r>
              <a:rPr lang="fa-IR" sz="2000" dirty="0">
                <a:solidFill>
                  <a:prstClr val="white"/>
                </a:solidFill>
                <a:cs typeface="B Lotus" panose="00000400000000000000" pitchFamily="2" charset="-78"/>
              </a:rPr>
              <a:t>مصنوع</a:t>
            </a:r>
          </a:p>
          <a:p>
            <a:pPr marL="285750" indent="-285750" algn="justLow">
              <a:buFont typeface="Arial" panose="020B0604020202020204" pitchFamily="34" charset="0"/>
              <a:buChar char="•"/>
            </a:pPr>
            <a:r>
              <a:rPr lang="fa-IR" sz="2000" dirty="0">
                <a:solidFill>
                  <a:prstClr val="white"/>
                </a:solidFill>
                <a:cs typeface="B Lotus" panose="00000400000000000000" pitchFamily="2" charset="-78"/>
              </a:rPr>
              <a:t>ظرف فضا</a:t>
            </a:r>
          </a:p>
          <a:p>
            <a:pPr marL="285750" indent="-285750" algn="justLow">
              <a:buFont typeface="Arial" panose="020B0604020202020204" pitchFamily="34" charset="0"/>
              <a:buChar char="•"/>
            </a:pPr>
            <a:r>
              <a:rPr lang="fa-IR" sz="2000" dirty="0">
                <a:solidFill>
                  <a:prstClr val="white"/>
                </a:solidFill>
                <a:cs typeface="B Lotus" panose="00000400000000000000" pitchFamily="2" charset="-78"/>
              </a:rPr>
              <a:t>بدنه</a:t>
            </a:r>
            <a:r>
              <a:rPr lang="fa-IR" sz="2000" dirty="0">
                <a:solidFill>
                  <a:prstClr val="white"/>
                </a:solidFill>
                <a:cs typeface="B Lotus" panose="00000400000000000000" pitchFamily="2" charset="-78"/>
              </a:rPr>
              <a:t>، </a:t>
            </a:r>
            <a:r>
              <a:rPr lang="fa-IR" sz="2000" dirty="0">
                <a:solidFill>
                  <a:prstClr val="white"/>
                </a:solidFill>
                <a:cs typeface="B Lotus" panose="00000400000000000000" pitchFamily="2" charset="-78"/>
              </a:rPr>
              <a:t>کف</a:t>
            </a:r>
            <a:r>
              <a:rPr lang="fa-IR" sz="2000" dirty="0">
                <a:solidFill>
                  <a:prstClr val="white"/>
                </a:solidFill>
                <a:cs typeface="B Lotus" panose="00000400000000000000" pitchFamily="2" charset="-78"/>
              </a:rPr>
              <a:t>، </a:t>
            </a:r>
            <a:r>
              <a:rPr lang="fa-IR" sz="2000" dirty="0">
                <a:solidFill>
                  <a:prstClr val="white"/>
                </a:solidFill>
                <a:cs typeface="B Lotus" panose="00000400000000000000" pitchFamily="2" charset="-78"/>
              </a:rPr>
              <a:t>مبلمان شهری </a:t>
            </a:r>
            <a:r>
              <a:rPr lang="fa-IR" sz="2000" dirty="0">
                <a:solidFill>
                  <a:prstClr val="white"/>
                </a:solidFill>
                <a:cs typeface="B Lotus" panose="00000400000000000000" pitchFamily="2" charset="-78"/>
              </a:rPr>
              <a:t>و </a:t>
            </a:r>
            <a:r>
              <a:rPr lang="fa-IR" sz="2000" dirty="0">
                <a:solidFill>
                  <a:prstClr val="white"/>
                </a:solidFill>
                <a:cs typeface="B Lotus" panose="00000400000000000000" pitchFamily="2" charset="-78"/>
              </a:rPr>
              <a:t>پوشش گياهی </a:t>
            </a:r>
            <a:r>
              <a:rPr lang="fa-IR" sz="2000" dirty="0">
                <a:solidFill>
                  <a:prstClr val="white"/>
                </a:solidFill>
                <a:cs typeface="B Lotus" panose="00000400000000000000" pitchFamily="2" charset="-78"/>
              </a:rPr>
              <a:t>و...</a:t>
            </a:r>
            <a:endParaRPr lang="en-US" sz="2000" dirty="0">
              <a:solidFill>
                <a:prstClr val="white"/>
              </a:solidFill>
              <a:cs typeface="B Lotus" panose="00000400000000000000" pitchFamily="2" charset="-78"/>
            </a:endParaRPr>
          </a:p>
        </p:txBody>
      </p:sp>
      <p:sp>
        <p:nvSpPr>
          <p:cNvPr id="8" name="Striped Right Arrow 7"/>
          <p:cNvSpPr/>
          <p:nvPr/>
        </p:nvSpPr>
        <p:spPr>
          <a:xfrm flipH="1">
            <a:off x="9259909" y="4730430"/>
            <a:ext cx="2176531" cy="1322642"/>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000" b="1" dirty="0">
                <a:solidFill>
                  <a:prstClr val="white"/>
                </a:solidFill>
                <a:cs typeface="B Homa" panose="00000400000000000000" pitchFamily="2" charset="-78"/>
              </a:rPr>
              <a:t>عوامل انسانی</a:t>
            </a:r>
            <a:endParaRPr lang="en-US" sz="2000" b="1" dirty="0">
              <a:solidFill>
                <a:prstClr val="white"/>
              </a:solidFill>
              <a:cs typeface="B Homa" panose="00000400000000000000" pitchFamily="2" charset="-78"/>
            </a:endParaRPr>
          </a:p>
        </p:txBody>
      </p:sp>
      <p:sp>
        <p:nvSpPr>
          <p:cNvPr id="9" name="Rectangle 8"/>
          <p:cNvSpPr/>
          <p:nvPr/>
        </p:nvSpPr>
        <p:spPr>
          <a:xfrm>
            <a:off x="1159098" y="5037808"/>
            <a:ext cx="7675807" cy="707886"/>
          </a:xfrm>
          <a:prstGeom prst="rect">
            <a:avLst/>
          </a:prstGeom>
          <a:ln w="28575">
            <a:solidFill>
              <a:schemeClr val="bg1"/>
            </a:solidFill>
            <a:prstDash val="sysDash"/>
          </a:ln>
        </p:spPr>
        <p:txBody>
          <a:bodyPr wrap="square">
            <a:spAutoFit/>
          </a:bodyPr>
          <a:lstStyle/>
          <a:p>
            <a:pPr marL="285750" indent="-285750" algn="justLow">
              <a:buFont typeface="Arial" panose="020B0604020202020204" pitchFamily="34" charset="0"/>
              <a:buChar char="•"/>
            </a:pPr>
            <a:r>
              <a:rPr lang="fa-IR" sz="2000" dirty="0">
                <a:solidFill>
                  <a:prstClr val="white"/>
                </a:solidFill>
                <a:cs typeface="B Lotus" panose="00000400000000000000" pitchFamily="2" charset="-78"/>
              </a:rPr>
              <a:t>منظور از عوامل انسانی، افراد و فعاليت </a:t>
            </a:r>
            <a:r>
              <a:rPr lang="fa-IR" sz="2000" dirty="0">
                <a:solidFill>
                  <a:prstClr val="white"/>
                </a:solidFill>
                <a:cs typeface="B Lotus" panose="00000400000000000000" pitchFamily="2" charset="-78"/>
              </a:rPr>
              <a:t>های آنان </a:t>
            </a:r>
            <a:r>
              <a:rPr lang="fa-IR" sz="2000" dirty="0">
                <a:solidFill>
                  <a:prstClr val="white"/>
                </a:solidFill>
                <a:cs typeface="B Lotus" panose="00000400000000000000" pitchFamily="2" charset="-78"/>
              </a:rPr>
              <a:t>در فضاست که با رفتارهای خود جز لاينفک فضا می </a:t>
            </a:r>
            <a:r>
              <a:rPr lang="fa-IR" sz="2000" dirty="0">
                <a:solidFill>
                  <a:prstClr val="white"/>
                </a:solidFill>
                <a:cs typeface="B Lotus" panose="00000400000000000000" pitchFamily="2" charset="-78"/>
              </a:rPr>
              <a:t>باشند.</a:t>
            </a:r>
            <a:endParaRPr lang="en-US" sz="2000" dirty="0">
              <a:solidFill>
                <a:prstClr val="white"/>
              </a:solidFill>
              <a:cs typeface="B Lotus" panose="00000400000000000000" pitchFamily="2" charset="-78"/>
            </a:endParaRPr>
          </a:p>
        </p:txBody>
      </p:sp>
    </p:spTree>
    <p:extLst>
      <p:ext uri="{BB962C8B-B14F-4D97-AF65-F5344CB8AC3E}">
        <p14:creationId xmlns:p14="http://schemas.microsoft.com/office/powerpoint/2010/main" val="166240723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1+#ppt_w/2"/>
                                          </p:val>
                                        </p:tav>
                                        <p:tav tm="100000">
                                          <p:val>
                                            <p:strVal val="#ppt_x"/>
                                          </p:val>
                                        </p:tav>
                                      </p:tavLst>
                                    </p:anim>
                                    <p:anim calcmode="lin" valueType="num">
                                      <p:cBhvr additive="base">
                                        <p:cTn id="19"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726547" y="953037"/>
            <a:ext cx="5293216"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مبانی نظری</a:t>
            </a:r>
            <a:endParaRPr lang="en-US" sz="4000" b="1" dirty="0">
              <a:solidFill>
                <a:srgbClr val="A7D535">
                  <a:lumMod val="20000"/>
                  <a:lumOff val="80000"/>
                </a:srgbClr>
              </a:solidFill>
              <a:cs typeface="B Homa" panose="00000400000000000000" pitchFamily="2" charset="-78"/>
            </a:endParaRPr>
          </a:p>
        </p:txBody>
      </p:sp>
      <p:sp>
        <p:nvSpPr>
          <p:cNvPr id="4" name="Rectangle 3"/>
          <p:cNvSpPr/>
          <p:nvPr/>
        </p:nvSpPr>
        <p:spPr>
          <a:xfrm>
            <a:off x="8178085" y="3521831"/>
            <a:ext cx="3348507" cy="2308324"/>
          </a:xfrm>
          <a:prstGeom prst="rect">
            <a:avLst/>
          </a:prstGeom>
        </p:spPr>
        <p:txBody>
          <a:bodyPr wrap="square">
            <a:spAutoFit/>
          </a:bodyPr>
          <a:lstStyle/>
          <a:p>
            <a:pPr algn="justLow"/>
            <a:r>
              <a:rPr lang="fa-IR" sz="2400" dirty="0">
                <a:solidFill>
                  <a:prstClr val="white"/>
                </a:solidFill>
                <a:cs typeface="B Lotus" panose="00000400000000000000" pitchFamily="2" charset="-78"/>
              </a:rPr>
              <a:t>مسیر های پیاده یا پیاده راه ها بالاترین نقش اجتماعی را دارا بوده که در آن ها حق کامل با عابر پیاده بوده و از وسایل نقلیه موتوری تنها به منظور سرویس‌دهی استفاده می شود.</a:t>
            </a:r>
            <a:endParaRPr lang="en-US" sz="2400" dirty="0">
              <a:solidFill>
                <a:prstClr val="white"/>
              </a:solidFill>
              <a:cs typeface="B Lotus" panose="00000400000000000000" pitchFamily="2" charset="-78"/>
            </a:endParaRPr>
          </a:p>
        </p:txBody>
      </p:sp>
      <p:sp>
        <p:nvSpPr>
          <p:cNvPr id="5" name="TextBox 4"/>
          <p:cNvSpPr txBox="1"/>
          <p:nvPr/>
        </p:nvSpPr>
        <p:spPr>
          <a:xfrm>
            <a:off x="6233376" y="2799208"/>
            <a:ext cx="5293216" cy="584775"/>
          </a:xfrm>
          <a:prstGeom prst="rect">
            <a:avLst/>
          </a:prstGeom>
          <a:noFill/>
        </p:spPr>
        <p:txBody>
          <a:bodyPr wrap="square" rtlCol="0">
            <a:spAutoFit/>
          </a:bodyPr>
          <a:lstStyle/>
          <a:p>
            <a:pPr marL="571500" indent="-571500">
              <a:buClr>
                <a:srgbClr val="6AD8CB">
                  <a:lumMod val="50000"/>
                </a:srgbClr>
              </a:buClr>
              <a:buFont typeface="Arial" panose="020B0604020202020204" pitchFamily="34" charset="0"/>
              <a:buChar char="•"/>
            </a:pPr>
            <a:r>
              <a:rPr lang="fa-IR" sz="3200" b="1" dirty="0">
                <a:solidFill>
                  <a:prstClr val="white"/>
                </a:solidFill>
                <a:cs typeface="B Homa" panose="00000400000000000000" pitchFamily="2" charset="-78"/>
              </a:rPr>
              <a:t>پیاده‌راه</a:t>
            </a:r>
            <a:endParaRPr lang="en-US" sz="3200" b="1" dirty="0">
              <a:solidFill>
                <a:prstClr val="white"/>
              </a:solidFill>
              <a:cs typeface="B Homa" panose="00000400000000000000" pitchFamily="2" charset="-78"/>
            </a:endParaRPr>
          </a:p>
        </p:txBody>
      </p:sp>
      <p:pic>
        <p:nvPicPr>
          <p:cNvPr id="2" name="Picture 1"/>
          <p:cNvPicPr>
            <a:picLocks noChangeAspect="1"/>
          </p:cNvPicPr>
          <p:nvPr/>
        </p:nvPicPr>
        <p:blipFill>
          <a:blip r:embed="rId2"/>
          <a:stretch>
            <a:fillRect/>
          </a:stretch>
        </p:blipFill>
        <p:spPr>
          <a:xfrm>
            <a:off x="863600" y="2135993"/>
            <a:ext cx="6858000" cy="4495800"/>
          </a:xfrm>
          <a:prstGeom prst="rect">
            <a:avLst/>
          </a:prstGeom>
        </p:spPr>
      </p:pic>
    </p:spTree>
    <p:extLst>
      <p:ext uri="{BB962C8B-B14F-4D97-AF65-F5344CB8AC3E}">
        <p14:creationId xmlns:p14="http://schemas.microsoft.com/office/powerpoint/2010/main" val="3630060183"/>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726547" y="953037"/>
            <a:ext cx="5293216"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مبانی نظری</a:t>
            </a:r>
            <a:endParaRPr lang="en-US" sz="4000" b="1" dirty="0">
              <a:solidFill>
                <a:srgbClr val="A7D535">
                  <a:lumMod val="20000"/>
                  <a:lumOff val="80000"/>
                </a:srgbClr>
              </a:solidFill>
              <a:cs typeface="B Homa" panose="00000400000000000000" pitchFamily="2" charset="-78"/>
            </a:endParaRPr>
          </a:p>
        </p:txBody>
      </p:sp>
      <p:sp>
        <p:nvSpPr>
          <p:cNvPr id="4" name="Rectangle 3"/>
          <p:cNvSpPr/>
          <p:nvPr/>
        </p:nvSpPr>
        <p:spPr>
          <a:xfrm>
            <a:off x="574767" y="3208322"/>
            <a:ext cx="10977952" cy="3785652"/>
          </a:xfrm>
          <a:prstGeom prst="rect">
            <a:avLst/>
          </a:prstGeom>
        </p:spPr>
        <p:txBody>
          <a:bodyPr wrap="square">
            <a:spAutoFit/>
          </a:bodyPr>
          <a:lstStyle/>
          <a:p>
            <a:pPr algn="justLow"/>
            <a:r>
              <a:rPr lang="fa-IR" sz="2400" dirty="0">
                <a:solidFill>
                  <a:prstClr val="white"/>
                </a:solidFill>
                <a:cs typeface="B Lotus" panose="00000400000000000000" pitchFamily="2" charset="-78"/>
              </a:rPr>
              <a:t>پیاده راهها، قسمتی از فضای شهری هستند که به دلیل دارا بودن برخی ظرفیت های خاص ، در تمام یا بخشی از ساعات شبانه روز  کاملا بر روی حرکت سواره بسته شده و به طور کامل به حرکت عابران پیاده اختصاص می یابند.</a:t>
            </a:r>
          </a:p>
          <a:p>
            <a:pPr algn="justLow"/>
            <a:r>
              <a:rPr lang="fa-IR" sz="2400" dirty="0">
                <a:solidFill>
                  <a:prstClr val="white"/>
                </a:solidFill>
                <a:cs typeface="B Lotus" panose="00000400000000000000" pitchFamily="2" charset="-78"/>
              </a:rPr>
              <a:t>پیاده راه ها نه تنها جزء مهمترین فضاهای عمومی شهر محسوب می شوند ، بلکه اساسا به منظور تداوم حیات شهری ضروری اند . به همین دلیل پیاده راه ها به عنوان عناصری </a:t>
            </a:r>
            <a:r>
              <a:rPr lang="fa-IR" sz="2400" dirty="0">
                <a:solidFill>
                  <a:prstClr val="white"/>
                </a:solidFill>
                <a:cs typeface="B Lotus" panose="00000400000000000000" pitchFamily="2" charset="-78"/>
              </a:rPr>
              <a:t>خاطره </a:t>
            </a:r>
            <a:r>
              <a:rPr lang="fa-IR" sz="2400" dirty="0">
                <a:solidFill>
                  <a:prstClr val="white"/>
                </a:solidFill>
                <a:cs typeface="B Lotus" panose="00000400000000000000" pitchFamily="2" charset="-78"/>
              </a:rPr>
              <a:t>انگیز و هویت بخش  در شهرهای امروز شناخته می </a:t>
            </a:r>
            <a:r>
              <a:rPr lang="fa-IR" sz="2400" dirty="0">
                <a:solidFill>
                  <a:prstClr val="white"/>
                </a:solidFill>
                <a:cs typeface="B Lotus" panose="00000400000000000000" pitchFamily="2" charset="-78"/>
              </a:rPr>
              <a:t>شوند.</a:t>
            </a:r>
          </a:p>
          <a:p>
            <a:pPr algn="justLow"/>
            <a:r>
              <a:rPr lang="fa-IR" sz="2400" dirty="0">
                <a:solidFill>
                  <a:prstClr val="white"/>
                </a:solidFill>
                <a:cs typeface="B Lotus" panose="00000400000000000000" pitchFamily="2" charset="-78"/>
              </a:rPr>
              <a:t>این فضاهای قابل درک ، تصویر مطلوبی از شهر در ذهن شهروند یا ناظر ایجاد می کنند و انواع امکانات برای قدم زدن ، تفریح ، تجمع ، گفتوگو وتبادلات فرهنگی را در بر </a:t>
            </a:r>
            <a:r>
              <a:rPr lang="fa-IR" sz="2400" dirty="0">
                <a:solidFill>
                  <a:prstClr val="white"/>
                </a:solidFill>
                <a:cs typeface="B Lotus" panose="00000400000000000000" pitchFamily="2" charset="-78"/>
              </a:rPr>
              <a:t>دارند. </a:t>
            </a:r>
            <a:r>
              <a:rPr lang="fa-IR" sz="2400" dirty="0">
                <a:solidFill>
                  <a:prstClr val="white"/>
                </a:solidFill>
                <a:cs typeface="B Lotus" panose="00000400000000000000" pitchFamily="2" charset="-78"/>
              </a:rPr>
              <a:t>امروزه پیاده راه ها یکی از مهمترین فضاهای شهری و عرصه های عمومی در شهر ها هستند که به ویژه به دلیل شاخصه ی مقیاس انسانی و ایجاد پویایی و افزایش تعاملات اجتماعی در عصر ارتباطات بسیار مورد توجه هستند . </a:t>
            </a:r>
          </a:p>
          <a:p>
            <a:pPr algn="justLow"/>
            <a:endParaRPr lang="fa-IR" sz="2400" dirty="0">
              <a:solidFill>
                <a:prstClr val="white"/>
              </a:solidFill>
              <a:cs typeface="B Lotus" panose="00000400000000000000" pitchFamily="2" charset="-78"/>
            </a:endParaRPr>
          </a:p>
        </p:txBody>
      </p:sp>
      <p:sp>
        <p:nvSpPr>
          <p:cNvPr id="5" name="TextBox 4"/>
          <p:cNvSpPr txBox="1"/>
          <p:nvPr/>
        </p:nvSpPr>
        <p:spPr>
          <a:xfrm>
            <a:off x="6259503" y="2407322"/>
            <a:ext cx="5293216" cy="584775"/>
          </a:xfrm>
          <a:prstGeom prst="rect">
            <a:avLst/>
          </a:prstGeom>
          <a:noFill/>
        </p:spPr>
        <p:txBody>
          <a:bodyPr wrap="square" rtlCol="0">
            <a:spAutoFit/>
          </a:bodyPr>
          <a:lstStyle/>
          <a:p>
            <a:pPr marL="571500" indent="-571500">
              <a:buClr>
                <a:srgbClr val="6AD8CB">
                  <a:lumMod val="50000"/>
                </a:srgbClr>
              </a:buClr>
              <a:buFont typeface="Arial" panose="020B0604020202020204" pitchFamily="34" charset="0"/>
              <a:buChar char="•"/>
            </a:pPr>
            <a:r>
              <a:rPr lang="fa-IR" sz="3200" b="1" dirty="0">
                <a:solidFill>
                  <a:prstClr val="white"/>
                </a:solidFill>
                <a:cs typeface="B Homa" panose="00000400000000000000" pitchFamily="2" charset="-78"/>
              </a:rPr>
              <a:t>مفهوم پیاده‌راه</a:t>
            </a:r>
            <a:endParaRPr lang="en-US" sz="3200" b="1" dirty="0">
              <a:solidFill>
                <a:prstClr val="white"/>
              </a:solidFill>
              <a:cs typeface="B Homa" panose="00000400000000000000" pitchFamily="2" charset="-78"/>
            </a:endParaRPr>
          </a:p>
        </p:txBody>
      </p:sp>
    </p:spTree>
    <p:extLst>
      <p:ext uri="{BB962C8B-B14F-4D97-AF65-F5344CB8AC3E}">
        <p14:creationId xmlns:p14="http://schemas.microsoft.com/office/powerpoint/2010/main" val="3252327331"/>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726547" y="953037"/>
            <a:ext cx="5293216"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مبانی نظری</a:t>
            </a:r>
            <a:endParaRPr lang="en-US" sz="4000" b="1" dirty="0">
              <a:solidFill>
                <a:srgbClr val="A7D535">
                  <a:lumMod val="20000"/>
                  <a:lumOff val="80000"/>
                </a:srgbClr>
              </a:solidFill>
              <a:cs typeface="B Homa" panose="00000400000000000000" pitchFamily="2" charset="-78"/>
            </a:endParaRPr>
          </a:p>
        </p:txBody>
      </p:sp>
      <p:sp>
        <p:nvSpPr>
          <p:cNvPr id="4" name="Rectangle 3"/>
          <p:cNvSpPr/>
          <p:nvPr/>
        </p:nvSpPr>
        <p:spPr>
          <a:xfrm>
            <a:off x="574767" y="3208322"/>
            <a:ext cx="10977952" cy="1569660"/>
          </a:xfrm>
          <a:prstGeom prst="rect">
            <a:avLst/>
          </a:prstGeom>
        </p:spPr>
        <p:txBody>
          <a:bodyPr wrap="square">
            <a:spAutoFit/>
          </a:bodyPr>
          <a:lstStyle/>
          <a:p>
            <a:pPr algn="justLow"/>
            <a:r>
              <a:rPr lang="fa-IR" sz="2400" dirty="0">
                <a:solidFill>
                  <a:prstClr val="white"/>
                </a:solidFill>
                <a:cs typeface="B Lotus" panose="00000400000000000000" pitchFamily="2" charset="-78"/>
              </a:rPr>
              <a:t>الف- پیاده راههایی که هیچ وسیله نقلیه ای اجازه تردد درآنها را ندارد</a:t>
            </a:r>
            <a:r>
              <a:rPr lang="fa-IR" sz="2400" dirty="0">
                <a:solidFill>
                  <a:prstClr val="white"/>
                </a:solidFill>
                <a:cs typeface="B Lotus" panose="00000400000000000000" pitchFamily="2" charset="-78"/>
              </a:rPr>
              <a:t>.</a:t>
            </a:r>
            <a:endParaRPr lang="en-US" sz="2400" dirty="0">
              <a:solidFill>
                <a:prstClr val="white"/>
              </a:solidFill>
              <a:cs typeface="B Lotus" panose="00000400000000000000" pitchFamily="2" charset="-78"/>
            </a:endParaRPr>
          </a:p>
          <a:p>
            <a:pPr algn="justLow"/>
            <a:r>
              <a:rPr lang="fa-IR" sz="2400" dirty="0">
                <a:solidFill>
                  <a:prstClr val="white"/>
                </a:solidFill>
                <a:cs typeface="B Lotus" panose="00000400000000000000" pitchFamily="2" charset="-78"/>
              </a:rPr>
              <a:t>ب- پیاده راه هایی که بعضی وسایل نقلیه بسیار کم سرعت اجازه تردد در آنها را دارد</a:t>
            </a:r>
          </a:p>
          <a:p>
            <a:pPr algn="justLow"/>
            <a:r>
              <a:rPr lang="fa-IR" sz="2400" dirty="0">
                <a:solidFill>
                  <a:prstClr val="white"/>
                </a:solidFill>
                <a:cs typeface="B Lotus" panose="00000400000000000000" pitchFamily="2" charset="-78"/>
              </a:rPr>
              <a:t>ج- پیاده راه هایی که در ساعات خاصی از روز ( معمولا عصرها) و یا روزهای خاصی ازهفته یا سال مانع ورود وسایل نقلیه می شوند</a:t>
            </a:r>
            <a:r>
              <a:rPr lang="fa-IR" sz="2400" dirty="0">
                <a:solidFill>
                  <a:prstClr val="white"/>
                </a:solidFill>
                <a:cs typeface="B Lotus" panose="00000400000000000000" pitchFamily="2" charset="-78"/>
              </a:rPr>
              <a:t>.</a:t>
            </a:r>
            <a:endParaRPr lang="fa-IR" sz="2400" dirty="0">
              <a:solidFill>
                <a:prstClr val="white"/>
              </a:solidFill>
              <a:cs typeface="B Lotus" panose="00000400000000000000" pitchFamily="2" charset="-78"/>
            </a:endParaRPr>
          </a:p>
        </p:txBody>
      </p:sp>
      <p:sp>
        <p:nvSpPr>
          <p:cNvPr id="5" name="TextBox 4"/>
          <p:cNvSpPr txBox="1"/>
          <p:nvPr/>
        </p:nvSpPr>
        <p:spPr>
          <a:xfrm>
            <a:off x="3344091" y="2407322"/>
            <a:ext cx="8208628" cy="584775"/>
          </a:xfrm>
          <a:prstGeom prst="rect">
            <a:avLst/>
          </a:prstGeom>
          <a:noFill/>
        </p:spPr>
        <p:txBody>
          <a:bodyPr wrap="square" rtlCol="0">
            <a:spAutoFit/>
          </a:bodyPr>
          <a:lstStyle/>
          <a:p>
            <a:pPr marL="571500" indent="-571500">
              <a:buClr>
                <a:srgbClr val="6AD8CB">
                  <a:lumMod val="50000"/>
                </a:srgbClr>
              </a:buClr>
              <a:buFont typeface="Arial" panose="020B0604020202020204" pitchFamily="34" charset="0"/>
              <a:buChar char="•"/>
            </a:pPr>
            <a:r>
              <a:rPr lang="fa-IR" sz="3200" b="1" dirty="0">
                <a:solidFill>
                  <a:prstClr val="white"/>
                </a:solidFill>
                <a:cs typeface="B Homa" panose="00000400000000000000" pitchFamily="2" charset="-78"/>
              </a:rPr>
              <a:t>انواع پیاده راه ها به لحاظ محدودیت حرکت </a:t>
            </a:r>
            <a:r>
              <a:rPr lang="fa-IR" sz="3200" b="1" dirty="0">
                <a:solidFill>
                  <a:prstClr val="white"/>
                </a:solidFill>
                <a:cs typeface="B Homa" panose="00000400000000000000" pitchFamily="2" charset="-78"/>
              </a:rPr>
              <a:t>سواره</a:t>
            </a:r>
            <a:endParaRPr lang="en-US" sz="3200" b="1" dirty="0">
              <a:solidFill>
                <a:prstClr val="white"/>
              </a:solidFill>
              <a:cs typeface="B Homa" panose="00000400000000000000" pitchFamily="2" charset="-78"/>
            </a:endParaRPr>
          </a:p>
        </p:txBody>
      </p:sp>
    </p:spTree>
    <p:extLst>
      <p:ext uri="{BB962C8B-B14F-4D97-AF65-F5344CB8AC3E}">
        <p14:creationId xmlns:p14="http://schemas.microsoft.com/office/powerpoint/2010/main" val="3712822913"/>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726547" y="953037"/>
            <a:ext cx="5293216"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انواع پیاده راه</a:t>
            </a:r>
            <a:endParaRPr lang="en-US" sz="4000" b="1" dirty="0">
              <a:solidFill>
                <a:srgbClr val="A7D535">
                  <a:lumMod val="20000"/>
                  <a:lumOff val="80000"/>
                </a:srgbClr>
              </a:solidFill>
              <a:cs typeface="B Homa" panose="00000400000000000000" pitchFamily="2" charset="-78"/>
            </a:endParaRPr>
          </a:p>
        </p:txBody>
      </p:sp>
      <p:sp>
        <p:nvSpPr>
          <p:cNvPr id="5" name="TextBox 4"/>
          <p:cNvSpPr txBox="1"/>
          <p:nvPr/>
        </p:nvSpPr>
        <p:spPr>
          <a:xfrm>
            <a:off x="1384663" y="2407322"/>
            <a:ext cx="10168056" cy="584775"/>
          </a:xfrm>
          <a:prstGeom prst="rect">
            <a:avLst/>
          </a:prstGeom>
          <a:noFill/>
        </p:spPr>
        <p:txBody>
          <a:bodyPr wrap="square" rtlCol="0">
            <a:spAutoFit/>
          </a:bodyPr>
          <a:lstStyle/>
          <a:p>
            <a:pPr marL="571500" indent="-571500">
              <a:buClr>
                <a:srgbClr val="6AD8CB">
                  <a:lumMod val="50000"/>
                </a:srgbClr>
              </a:buClr>
              <a:buFont typeface="Arial" panose="020B0604020202020204" pitchFamily="34" charset="0"/>
              <a:buChar char="•"/>
            </a:pPr>
            <a:r>
              <a:rPr lang="fa-IR" sz="3200" b="1" dirty="0">
                <a:solidFill>
                  <a:prstClr val="white"/>
                </a:solidFill>
                <a:cs typeface="B Homa" panose="00000400000000000000" pitchFamily="2" charset="-78"/>
              </a:rPr>
              <a:t>پیاده راههایی که هیچ وسیله نقلیه ای اجازه تردد درآنها را ندارد</a:t>
            </a:r>
            <a:endParaRPr lang="en-US" sz="3200" b="1" dirty="0">
              <a:solidFill>
                <a:prstClr val="white"/>
              </a:solidFill>
              <a:cs typeface="B Homa" panose="00000400000000000000" pitchFamily="2" charset="-78"/>
            </a:endParaRPr>
          </a:p>
        </p:txBody>
      </p:sp>
      <p:sp>
        <p:nvSpPr>
          <p:cNvPr id="6" name="Text Placeholder 7"/>
          <p:cNvSpPr txBox="1">
            <a:spLocks/>
          </p:cNvSpPr>
          <p:nvPr/>
        </p:nvSpPr>
        <p:spPr>
          <a:xfrm>
            <a:off x="794844" y="3626428"/>
            <a:ext cx="1484719" cy="685800"/>
          </a:xfrm>
          <a:prstGeom prst="rect">
            <a:avLst/>
          </a:prstGeom>
        </p:spPr>
        <p:txBody>
          <a:bodyPr>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a:lstStyle>
          <a:p>
            <a:pPr marL="0" indent="0" algn="ctr">
              <a:buFont typeface="Arial" panose="020B0604020202020204" pitchFamily="34" charset="0"/>
              <a:buNone/>
            </a:pPr>
            <a:r>
              <a:rPr lang="fa-IR" b="1" dirty="0" smtClean="0">
                <a:solidFill>
                  <a:prstClr val="white"/>
                </a:solidFill>
                <a:cs typeface="B Homa" panose="00000400000000000000" pitchFamily="2" charset="-78"/>
              </a:rPr>
              <a:t>سپهسالار تهران</a:t>
            </a:r>
            <a:endParaRPr lang="en-US" b="1" dirty="0">
              <a:solidFill>
                <a:prstClr val="white"/>
              </a:solidFill>
              <a:cs typeface="B Homa" panose="00000400000000000000" pitchFamily="2" charset="-78"/>
            </a:endParaRPr>
          </a:p>
        </p:txBody>
      </p:sp>
      <p:pic>
        <p:nvPicPr>
          <p:cNvPr id="7" name="Picture 2" descr="C:\Users\Sony\Pictures\بازار\IMG_1753.JPG"/>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2240157" y="3412909"/>
            <a:ext cx="3548905" cy="304969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645048" y="3412910"/>
            <a:ext cx="3642292" cy="304969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2" name="Rectangle 1"/>
          <p:cNvSpPr/>
          <p:nvPr/>
        </p:nvSpPr>
        <p:spPr>
          <a:xfrm>
            <a:off x="10607040" y="3553830"/>
            <a:ext cx="1130359" cy="830997"/>
          </a:xfrm>
          <a:prstGeom prst="rect">
            <a:avLst/>
          </a:prstGeom>
        </p:spPr>
        <p:txBody>
          <a:bodyPr wrap="square">
            <a:spAutoFit/>
          </a:bodyPr>
          <a:lstStyle/>
          <a:p>
            <a:pPr algn="ctr" rtl="0"/>
            <a:r>
              <a:rPr lang="fa-IR" sz="2400" b="1" dirty="0">
                <a:solidFill>
                  <a:prstClr val="white"/>
                </a:solidFill>
                <a:cs typeface="B Homa" panose="00000400000000000000" pitchFamily="2" charset="-78"/>
              </a:rPr>
              <a:t>اتاوا در کانادا</a:t>
            </a:r>
            <a:endParaRPr lang="en-US" sz="2400" b="1" dirty="0">
              <a:solidFill>
                <a:prstClr val="white"/>
              </a:solidFill>
              <a:cs typeface="B Homa" panose="00000400000000000000" pitchFamily="2" charset="-78"/>
            </a:endParaRPr>
          </a:p>
        </p:txBody>
      </p:sp>
    </p:spTree>
    <p:extLst>
      <p:ext uri="{BB962C8B-B14F-4D97-AF65-F5344CB8AC3E}">
        <p14:creationId xmlns:p14="http://schemas.microsoft.com/office/powerpoint/2010/main" val="1279478469"/>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726547" y="953037"/>
            <a:ext cx="5293216"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انواع پیاده راه</a:t>
            </a:r>
            <a:endParaRPr lang="en-US" sz="4000" b="1" dirty="0">
              <a:solidFill>
                <a:srgbClr val="A7D535">
                  <a:lumMod val="20000"/>
                  <a:lumOff val="80000"/>
                </a:srgbClr>
              </a:solidFill>
              <a:cs typeface="B Homa" panose="00000400000000000000" pitchFamily="2" charset="-78"/>
            </a:endParaRPr>
          </a:p>
        </p:txBody>
      </p:sp>
      <p:sp>
        <p:nvSpPr>
          <p:cNvPr id="5" name="TextBox 4"/>
          <p:cNvSpPr txBox="1"/>
          <p:nvPr/>
        </p:nvSpPr>
        <p:spPr>
          <a:xfrm>
            <a:off x="0" y="2428987"/>
            <a:ext cx="12101359" cy="584775"/>
          </a:xfrm>
          <a:prstGeom prst="rect">
            <a:avLst/>
          </a:prstGeom>
          <a:noFill/>
        </p:spPr>
        <p:txBody>
          <a:bodyPr wrap="square" rtlCol="0">
            <a:spAutoFit/>
          </a:bodyPr>
          <a:lstStyle/>
          <a:p>
            <a:pPr marL="571500" indent="-571500">
              <a:buClr>
                <a:srgbClr val="6AD8CB">
                  <a:lumMod val="50000"/>
                </a:srgbClr>
              </a:buClr>
              <a:buFont typeface="Arial" panose="020B0604020202020204" pitchFamily="34" charset="0"/>
              <a:buChar char="•"/>
            </a:pPr>
            <a:r>
              <a:rPr lang="fa-IR" sz="3200" b="1" dirty="0">
                <a:solidFill>
                  <a:prstClr val="white"/>
                </a:solidFill>
                <a:cs typeface="B Homa" panose="00000400000000000000" pitchFamily="2" charset="-78"/>
              </a:rPr>
              <a:t>پیاده راه هایی که بعضی وسایل نقلیه بسیار کم سرعت اجازه تردد در آنها را دارد</a:t>
            </a:r>
            <a:endParaRPr lang="en-US" sz="3200" b="1" dirty="0">
              <a:solidFill>
                <a:prstClr val="white"/>
              </a:solidFill>
              <a:cs typeface="B Homa" panose="00000400000000000000" pitchFamily="2" charset="-78"/>
            </a:endParaRPr>
          </a:p>
        </p:txBody>
      </p:sp>
      <p:sp>
        <p:nvSpPr>
          <p:cNvPr id="2" name="Rectangle 1"/>
          <p:cNvSpPr/>
          <p:nvPr/>
        </p:nvSpPr>
        <p:spPr>
          <a:xfrm>
            <a:off x="9391624" y="3553830"/>
            <a:ext cx="2345776" cy="461665"/>
          </a:xfrm>
          <a:prstGeom prst="rect">
            <a:avLst/>
          </a:prstGeom>
        </p:spPr>
        <p:txBody>
          <a:bodyPr wrap="square">
            <a:spAutoFit/>
          </a:bodyPr>
          <a:lstStyle/>
          <a:p>
            <a:pPr algn="ctr" rtl="0"/>
            <a:r>
              <a:rPr lang="fa-IR" sz="2400" b="1" dirty="0">
                <a:solidFill>
                  <a:prstClr val="white"/>
                </a:solidFill>
                <a:cs typeface="B Homa" panose="00000400000000000000" pitchFamily="2" charset="-78"/>
              </a:rPr>
              <a:t>پیاده راه 15 خرداد</a:t>
            </a:r>
          </a:p>
        </p:txBody>
      </p:sp>
      <p:pic>
        <p:nvPicPr>
          <p:cNvPr id="9" name="Picture 2" descr="C:\Users\Sony\Pictures\New folder\IMG_178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65713" y="3204780"/>
            <a:ext cx="5492455" cy="34327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7158301"/>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726547" y="953037"/>
            <a:ext cx="5293216"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انواع پیاده راه</a:t>
            </a:r>
            <a:endParaRPr lang="en-US" sz="4000" b="1" dirty="0">
              <a:solidFill>
                <a:srgbClr val="A7D535">
                  <a:lumMod val="20000"/>
                  <a:lumOff val="80000"/>
                </a:srgbClr>
              </a:solidFill>
              <a:cs typeface="B Homa" panose="00000400000000000000" pitchFamily="2" charset="-78"/>
            </a:endParaRPr>
          </a:p>
        </p:txBody>
      </p:sp>
      <p:sp>
        <p:nvSpPr>
          <p:cNvPr id="5" name="TextBox 4"/>
          <p:cNvSpPr txBox="1"/>
          <p:nvPr/>
        </p:nvSpPr>
        <p:spPr>
          <a:xfrm>
            <a:off x="0" y="2428987"/>
            <a:ext cx="12101359" cy="1077218"/>
          </a:xfrm>
          <a:prstGeom prst="rect">
            <a:avLst/>
          </a:prstGeom>
          <a:noFill/>
        </p:spPr>
        <p:txBody>
          <a:bodyPr wrap="square" rtlCol="0">
            <a:spAutoFit/>
          </a:bodyPr>
          <a:lstStyle/>
          <a:p>
            <a:pPr marL="571500" indent="-571500">
              <a:buClr>
                <a:srgbClr val="6AD8CB">
                  <a:lumMod val="50000"/>
                </a:srgbClr>
              </a:buClr>
              <a:buFont typeface="Arial" panose="020B0604020202020204" pitchFamily="34" charset="0"/>
              <a:buChar char="•"/>
            </a:pPr>
            <a:r>
              <a:rPr lang="fa-IR" sz="3200" b="1" dirty="0">
                <a:solidFill>
                  <a:prstClr val="white"/>
                </a:solidFill>
                <a:cs typeface="B Homa" panose="00000400000000000000" pitchFamily="2" charset="-78"/>
              </a:rPr>
              <a:t>پیاده راه هایی که در ساعات خاصی از روز ( معمولا عصرها) و یا روزهای خاصی ازهفته یا سال مانع ورود وسایل نقلیه می شوند.</a:t>
            </a:r>
            <a:endParaRPr lang="en-US" sz="3200" b="1" dirty="0">
              <a:solidFill>
                <a:prstClr val="white"/>
              </a:solidFill>
              <a:cs typeface="B Homa" panose="00000400000000000000" pitchFamily="2" charset="-78"/>
            </a:endParaRPr>
          </a:p>
        </p:txBody>
      </p:sp>
      <p:sp>
        <p:nvSpPr>
          <p:cNvPr id="6" name="Rectangle 5"/>
          <p:cNvSpPr/>
          <p:nvPr/>
        </p:nvSpPr>
        <p:spPr>
          <a:xfrm>
            <a:off x="8725989" y="3698558"/>
            <a:ext cx="3937000" cy="769441"/>
          </a:xfrm>
          <a:prstGeom prst="rect">
            <a:avLst/>
          </a:prstGeom>
        </p:spPr>
        <p:txBody>
          <a:bodyPr wrap="square">
            <a:spAutoFit/>
          </a:bodyPr>
          <a:lstStyle/>
          <a:p>
            <a:pPr algn="l" rtl="0"/>
            <a:r>
              <a:rPr lang="fa-IR" sz="2400" b="1" dirty="0">
                <a:solidFill>
                  <a:prstClr val="white"/>
                </a:solidFill>
                <a:cs typeface="B Homa" panose="00000400000000000000" pitchFamily="2" charset="-78"/>
              </a:rPr>
              <a:t>تجربه کلمبیا در ایجاد پیاده راه</a:t>
            </a:r>
            <a:r>
              <a:rPr lang="fa-IR" sz="2000" dirty="0">
                <a:solidFill>
                  <a:prstClr val="white"/>
                </a:solidFill>
                <a:cs typeface="B Homa" panose="00000400000000000000" pitchFamily="2" charset="-78"/>
              </a:rPr>
              <a:t/>
            </a:r>
            <a:br>
              <a:rPr lang="fa-IR" sz="2000" dirty="0">
                <a:solidFill>
                  <a:prstClr val="white"/>
                </a:solidFill>
                <a:cs typeface="B Homa" panose="00000400000000000000" pitchFamily="2" charset="-78"/>
              </a:rPr>
            </a:br>
            <a:endParaRPr lang="en-US" sz="2000" dirty="0">
              <a:solidFill>
                <a:prstClr val="white"/>
              </a:solidFill>
              <a:cs typeface="B Homa" panose="00000400000000000000" pitchFamily="2" charset="-78"/>
            </a:endParaRPr>
          </a:p>
        </p:txBody>
      </p:sp>
      <p:sp>
        <p:nvSpPr>
          <p:cNvPr id="7" name="Rectangle 6"/>
          <p:cNvSpPr/>
          <p:nvPr/>
        </p:nvSpPr>
        <p:spPr>
          <a:xfrm>
            <a:off x="5643154" y="4274269"/>
            <a:ext cx="6058263" cy="2092881"/>
          </a:xfrm>
          <a:prstGeom prst="rect">
            <a:avLst/>
          </a:prstGeom>
        </p:spPr>
        <p:txBody>
          <a:bodyPr wrap="square">
            <a:spAutoFit/>
          </a:bodyPr>
          <a:lstStyle/>
          <a:p>
            <a:pPr algn="just"/>
            <a:r>
              <a:rPr lang="fa-IR" sz="2600" dirty="0">
                <a:solidFill>
                  <a:prstClr val="white"/>
                </a:solidFill>
                <a:cs typeface="B Lotus" panose="00000400000000000000" pitchFamily="2" charset="-78"/>
              </a:rPr>
              <a:t>یکشنبه هر هفته و روزهای تعطیل تردد خودرو درخیابانهای اصلی شهرهای بوگوتا؛ کالی و مدلین ممنوع شده و از ساعت 7 صبح تا 2 عصر مردم پیاده و یا با دوچرخه و اسکیت تردد می کنند و گروههای مختلف ورزشی و موسیقی نیز در کنار آنها فعالیت دارند</a:t>
            </a:r>
            <a:endParaRPr lang="en-US" sz="2600" dirty="0">
              <a:solidFill>
                <a:prstClr val="white"/>
              </a:solidFill>
              <a:cs typeface="B Lotus" panose="00000400000000000000" pitchFamily="2" charset="-78"/>
            </a:endParaRPr>
          </a:p>
        </p:txBody>
      </p:sp>
      <p:pic>
        <p:nvPicPr>
          <p:cNvPr id="8" name="Picture 2" descr="C:\Users\Sony\Desktop\piaderah_vizhegi_nemune_05_00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360" y="3698558"/>
            <a:ext cx="5390162" cy="27948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3483763"/>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726547" y="953037"/>
            <a:ext cx="5293216"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مبانی نظری</a:t>
            </a:r>
            <a:endParaRPr lang="en-US" sz="4000" b="1" dirty="0">
              <a:solidFill>
                <a:srgbClr val="A7D535">
                  <a:lumMod val="20000"/>
                  <a:lumOff val="80000"/>
                </a:srgbClr>
              </a:solidFill>
              <a:cs typeface="B Homa" panose="00000400000000000000" pitchFamily="2" charset="-78"/>
            </a:endParaRPr>
          </a:p>
        </p:txBody>
      </p:sp>
      <p:sp>
        <p:nvSpPr>
          <p:cNvPr id="4" name="Rectangle 3"/>
          <p:cNvSpPr/>
          <p:nvPr/>
        </p:nvSpPr>
        <p:spPr>
          <a:xfrm>
            <a:off x="418011" y="3208322"/>
            <a:ext cx="11108581" cy="3046988"/>
          </a:xfrm>
          <a:prstGeom prst="rect">
            <a:avLst/>
          </a:prstGeom>
        </p:spPr>
        <p:txBody>
          <a:bodyPr wrap="square">
            <a:spAutoFit/>
          </a:bodyPr>
          <a:lstStyle/>
          <a:p>
            <a:pPr algn="justLow"/>
            <a:r>
              <a:rPr lang="fa-IR" sz="2400" dirty="0">
                <a:solidFill>
                  <a:prstClr val="white"/>
                </a:solidFill>
                <a:cs typeface="B Lotus" panose="00000400000000000000" pitchFamily="2" charset="-78"/>
              </a:rPr>
              <a:t>شايد حركت پياده جزو معدود فعاليت هاى انسانى باشد كه على رغم پيشرفت هاى فراوان فناورى و توليد ابزارهاى گوناگون ارتباطى، شكل اوليه خود را حفظ كرده </a:t>
            </a:r>
            <a:r>
              <a:rPr lang="fa-IR" sz="2400" dirty="0">
                <a:solidFill>
                  <a:prstClr val="white"/>
                </a:solidFill>
                <a:cs typeface="B Lotus" panose="00000400000000000000" pitchFamily="2" charset="-78"/>
              </a:rPr>
              <a:t>است. </a:t>
            </a:r>
            <a:r>
              <a:rPr lang="fa-IR" sz="2400" dirty="0">
                <a:solidFill>
                  <a:prstClr val="white"/>
                </a:solidFill>
                <a:cs typeface="B Lotus" panose="00000400000000000000" pitchFamily="2" charset="-78"/>
              </a:rPr>
              <a:t>از آن جا كه پياده روندگان آهسته حركت مى كنند و به راحتى قادر به توقف، كاهش يا افزايش سرعت گام هاى خود هستند، لذا تنها كسانى هستند كه قادر به درك رويدادهاى محيطى كه در آن قرار گرفته اند، نائل مى شوند. بنابراين، اين حقيقت كه پياده روى برترين شكل ايجاد تعامل انسان با محيط شهريست، مورد پذيرش همگان است. </a:t>
            </a:r>
            <a:endParaRPr lang="fa-IR" sz="2400" dirty="0">
              <a:solidFill>
                <a:prstClr val="white"/>
              </a:solidFill>
              <a:cs typeface="B Lotus" panose="00000400000000000000" pitchFamily="2" charset="-78"/>
            </a:endParaRPr>
          </a:p>
          <a:p>
            <a:pPr algn="justLow"/>
            <a:r>
              <a:rPr lang="fa-IR" sz="2400" dirty="0">
                <a:solidFill>
                  <a:prstClr val="white"/>
                </a:solidFill>
                <a:cs typeface="B Lotus" panose="00000400000000000000" pitchFamily="2" charset="-78"/>
              </a:rPr>
              <a:t>مسيرهاى پياده معابرى با بالاترين حد نقش اجتماعى هستند كه در آن ها، تسلط كامل با عابر پياده بوده و ابزارى براى فعاليت جمعى هستند كه كيفيت محيطى را بالا برده و سلامت اجتماعى را تقويت مى كنند</a:t>
            </a:r>
            <a:r>
              <a:rPr lang="fa-IR" sz="2400" dirty="0">
                <a:solidFill>
                  <a:prstClr val="white"/>
                </a:solidFill>
                <a:cs typeface="B Lotus" panose="00000400000000000000" pitchFamily="2" charset="-78"/>
              </a:rPr>
              <a:t>. يك </a:t>
            </a:r>
            <a:r>
              <a:rPr lang="fa-IR" sz="2400" dirty="0">
                <a:solidFill>
                  <a:prstClr val="white"/>
                </a:solidFill>
                <a:cs typeface="B Lotus" panose="00000400000000000000" pitchFamily="2" charset="-78"/>
              </a:rPr>
              <a:t>پياده راه اغلب شامل تجهيزاتى براى ارتباطات وسيع تر، گسترده تر و نزديك تر اجتماعى </a:t>
            </a:r>
            <a:r>
              <a:rPr lang="fa-IR" sz="2400" dirty="0">
                <a:solidFill>
                  <a:prstClr val="white"/>
                </a:solidFill>
                <a:cs typeface="B Lotus" panose="00000400000000000000" pitchFamily="2" charset="-78"/>
              </a:rPr>
              <a:t>است.</a:t>
            </a:r>
            <a:endParaRPr lang="fa-IR" sz="2400" dirty="0">
              <a:solidFill>
                <a:prstClr val="white"/>
              </a:solidFill>
              <a:cs typeface="B Lotus" panose="00000400000000000000" pitchFamily="2" charset="-78"/>
            </a:endParaRPr>
          </a:p>
        </p:txBody>
      </p:sp>
      <p:sp>
        <p:nvSpPr>
          <p:cNvPr id="5" name="TextBox 4"/>
          <p:cNvSpPr txBox="1"/>
          <p:nvPr/>
        </p:nvSpPr>
        <p:spPr>
          <a:xfrm>
            <a:off x="4726547" y="2403492"/>
            <a:ext cx="6800045" cy="584775"/>
          </a:xfrm>
          <a:prstGeom prst="rect">
            <a:avLst/>
          </a:prstGeom>
          <a:noFill/>
        </p:spPr>
        <p:txBody>
          <a:bodyPr wrap="square" rtlCol="0">
            <a:spAutoFit/>
          </a:bodyPr>
          <a:lstStyle/>
          <a:p>
            <a:pPr marL="571500" indent="-571500">
              <a:buClr>
                <a:srgbClr val="6AD8CB">
                  <a:lumMod val="50000"/>
                </a:srgbClr>
              </a:buClr>
              <a:buFont typeface="Arial" panose="020B0604020202020204" pitchFamily="34" charset="0"/>
              <a:buChar char="•"/>
            </a:pPr>
            <a:r>
              <a:rPr lang="fa-IR" sz="3200" b="1" dirty="0">
                <a:solidFill>
                  <a:prstClr val="white"/>
                </a:solidFill>
                <a:cs typeface="B Homa" panose="00000400000000000000" pitchFamily="2" charset="-78"/>
              </a:rPr>
              <a:t>پياده راه به عنوان يك فضاى شهرى</a:t>
            </a:r>
          </a:p>
        </p:txBody>
      </p:sp>
    </p:spTree>
    <p:extLst>
      <p:ext uri="{BB962C8B-B14F-4D97-AF65-F5344CB8AC3E}">
        <p14:creationId xmlns:p14="http://schemas.microsoft.com/office/powerpoint/2010/main" val="3717821437"/>
      </p:ext>
    </p:extLst>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726547" y="953037"/>
            <a:ext cx="5293216"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مبانی نظری</a:t>
            </a:r>
            <a:endParaRPr lang="en-US" sz="4000" b="1" dirty="0">
              <a:solidFill>
                <a:srgbClr val="A7D535">
                  <a:lumMod val="20000"/>
                  <a:lumOff val="80000"/>
                </a:srgbClr>
              </a:solidFill>
              <a:cs typeface="B Homa" panose="00000400000000000000" pitchFamily="2" charset="-78"/>
            </a:endParaRPr>
          </a:p>
        </p:txBody>
      </p:sp>
      <p:sp>
        <p:nvSpPr>
          <p:cNvPr id="4" name="Rectangle 3"/>
          <p:cNvSpPr/>
          <p:nvPr/>
        </p:nvSpPr>
        <p:spPr>
          <a:xfrm>
            <a:off x="631065" y="3096300"/>
            <a:ext cx="10895527" cy="3416320"/>
          </a:xfrm>
          <a:prstGeom prst="rect">
            <a:avLst/>
          </a:prstGeom>
        </p:spPr>
        <p:txBody>
          <a:bodyPr wrap="square">
            <a:spAutoFit/>
          </a:bodyPr>
          <a:lstStyle/>
          <a:p>
            <a:pPr algn="justLow"/>
            <a:r>
              <a:rPr lang="fa-IR" sz="2400" dirty="0">
                <a:solidFill>
                  <a:prstClr val="white"/>
                </a:solidFill>
                <a:cs typeface="B Lotus" panose="00000400000000000000" pitchFamily="2" charset="-78"/>
              </a:rPr>
              <a:t>نقش عابر پياده در طراحي شهري نقش بسيار مهم و اساسي است كه متاسفانه دربسياري نقاط دنيا از جمله در ايران به فراموشي سپرده شده است.</a:t>
            </a:r>
          </a:p>
          <a:p>
            <a:pPr algn="justLow"/>
            <a:r>
              <a:rPr lang="fa-IR" sz="2400" dirty="0">
                <a:solidFill>
                  <a:prstClr val="white"/>
                </a:solidFill>
                <a:cs typeface="B Lotus" panose="00000400000000000000" pitchFamily="2" charset="-78"/>
              </a:rPr>
              <a:t>ما دراغلب موارد </a:t>
            </a:r>
            <a:r>
              <a:rPr lang="fa-IR" sz="2400" dirty="0">
                <a:solidFill>
                  <a:prstClr val="white"/>
                </a:solidFill>
                <a:cs typeface="B Lotus" panose="00000400000000000000" pitchFamily="2" charset="-78"/>
              </a:rPr>
              <a:t>خيابان</a:t>
            </a:r>
            <a:r>
              <a:rPr lang="en-US" sz="2400" dirty="0">
                <a:solidFill>
                  <a:prstClr val="white"/>
                </a:solidFill>
                <a:cs typeface="B Lotus" panose="00000400000000000000" pitchFamily="2" charset="-78"/>
              </a:rPr>
              <a:t> </a:t>
            </a:r>
            <a:r>
              <a:rPr lang="fa-IR" sz="2400" dirty="0">
                <a:solidFill>
                  <a:prstClr val="white"/>
                </a:solidFill>
                <a:cs typeface="B Lotus" panose="00000400000000000000" pitchFamily="2" charset="-78"/>
              </a:rPr>
              <a:t>ها </a:t>
            </a:r>
            <a:r>
              <a:rPr lang="fa-IR" sz="2400" dirty="0">
                <a:solidFill>
                  <a:prstClr val="white"/>
                </a:solidFill>
                <a:cs typeface="B Lotus" panose="00000400000000000000" pitchFamily="2" charset="-78"/>
              </a:rPr>
              <a:t>و فضاهايي را طراحي مي كنيم كه الويت </a:t>
            </a:r>
            <a:r>
              <a:rPr lang="fa-IR" sz="2400" dirty="0">
                <a:solidFill>
                  <a:prstClr val="white"/>
                </a:solidFill>
                <a:cs typeface="B Lotus" panose="00000400000000000000" pitchFamily="2" charset="-78"/>
              </a:rPr>
              <a:t>را به </a:t>
            </a:r>
            <a:r>
              <a:rPr lang="fa-IR" sz="2400" dirty="0">
                <a:solidFill>
                  <a:prstClr val="white"/>
                </a:solidFill>
                <a:cs typeface="B Lotus" panose="00000400000000000000" pitchFamily="2" charset="-78"/>
              </a:rPr>
              <a:t>عبور وسايل نقليه داده است و بنابراين براي </a:t>
            </a:r>
            <a:r>
              <a:rPr lang="fa-IR" sz="2400" dirty="0">
                <a:solidFill>
                  <a:prstClr val="white"/>
                </a:solidFill>
                <a:cs typeface="B Lotus" panose="00000400000000000000" pitchFamily="2" charset="-78"/>
              </a:rPr>
              <a:t>انسان هايي </a:t>
            </a:r>
            <a:r>
              <a:rPr lang="fa-IR" sz="2400" dirty="0">
                <a:solidFill>
                  <a:prstClr val="white"/>
                </a:solidFill>
                <a:cs typeface="B Lotus" panose="00000400000000000000" pitchFamily="2" charset="-78"/>
              </a:rPr>
              <a:t>كه از اين فضاها استفاده مي كنند شهر يا مكاني را مي سازيم خطرناك</a:t>
            </a:r>
            <a:r>
              <a:rPr lang="fa-IR" sz="2400" dirty="0">
                <a:solidFill>
                  <a:prstClr val="white"/>
                </a:solidFill>
                <a:cs typeface="B Lotus" panose="00000400000000000000" pitchFamily="2" charset="-78"/>
              </a:rPr>
              <a:t>، بدون </a:t>
            </a:r>
            <a:r>
              <a:rPr lang="fa-IR" sz="2400" dirty="0">
                <a:solidFill>
                  <a:prstClr val="white"/>
                </a:solidFill>
                <a:cs typeface="B Lotus" panose="00000400000000000000" pitchFamily="2" charset="-78"/>
              </a:rPr>
              <a:t>احساس امنيت و خودماني بودن در هنگام حضور در فضاهاي شهري آن. اتومبيل ها روز به روز حاكميت خود را بر شهر بيشتر مي كنند و به دنبال آن نقش وحضور عابر پياده در فضاهاي شهري كمرنگ تر ميشود.</a:t>
            </a:r>
          </a:p>
          <a:p>
            <a:pPr algn="justLow"/>
            <a:r>
              <a:rPr lang="fa-IR" sz="2400" dirty="0">
                <a:solidFill>
                  <a:prstClr val="white"/>
                </a:solidFill>
                <a:cs typeface="B Lotus" panose="00000400000000000000" pitchFamily="2" charset="-78"/>
              </a:rPr>
              <a:t>نتيجه اين عمل ساختن شهرها با خصوصيات انساني پايين است</a:t>
            </a:r>
            <a:r>
              <a:rPr lang="fa-IR" sz="2400" dirty="0">
                <a:solidFill>
                  <a:prstClr val="white"/>
                </a:solidFill>
                <a:cs typeface="B Lotus" panose="00000400000000000000" pitchFamily="2" charset="-78"/>
              </a:rPr>
              <a:t>، فضاها </a:t>
            </a:r>
            <a:r>
              <a:rPr lang="fa-IR" sz="2400" dirty="0">
                <a:solidFill>
                  <a:prstClr val="white"/>
                </a:solidFill>
                <a:cs typeface="B Lotus" panose="00000400000000000000" pitchFamily="2" charset="-78"/>
              </a:rPr>
              <a:t>فاقد حس هويت و صميميت هستند و انسان به فردي غريبه در فضاهاي شهري </a:t>
            </a:r>
            <a:r>
              <a:rPr lang="fa-IR" sz="2400" dirty="0">
                <a:solidFill>
                  <a:prstClr val="white"/>
                </a:solidFill>
                <a:cs typeface="B Lotus" panose="00000400000000000000" pitchFamily="2" charset="-78"/>
              </a:rPr>
              <a:t>تبديل </a:t>
            </a:r>
            <a:r>
              <a:rPr lang="fa-IR" sz="2400" dirty="0">
                <a:solidFill>
                  <a:prstClr val="white"/>
                </a:solidFill>
                <a:cs typeface="B Lotus" panose="00000400000000000000" pitchFamily="2" charset="-78"/>
              </a:rPr>
              <a:t>مي شود</a:t>
            </a:r>
            <a:r>
              <a:rPr lang="fa-IR" sz="2400" dirty="0">
                <a:solidFill>
                  <a:prstClr val="white"/>
                </a:solidFill>
                <a:cs typeface="B Lotus" panose="00000400000000000000" pitchFamily="2" charset="-78"/>
              </a:rPr>
              <a:t>.</a:t>
            </a:r>
            <a:endParaRPr lang="en-US" sz="2400" dirty="0">
              <a:solidFill>
                <a:prstClr val="white"/>
              </a:solidFill>
              <a:cs typeface="B Lotus" panose="00000400000000000000" pitchFamily="2" charset="-78"/>
            </a:endParaRPr>
          </a:p>
          <a:p>
            <a:pPr algn="justLow"/>
            <a:endParaRPr lang="fa-IR" sz="2400" dirty="0">
              <a:solidFill>
                <a:prstClr val="white"/>
              </a:solidFill>
              <a:cs typeface="B Lotus" panose="00000400000000000000" pitchFamily="2" charset="-78"/>
            </a:endParaRPr>
          </a:p>
        </p:txBody>
      </p:sp>
      <p:sp>
        <p:nvSpPr>
          <p:cNvPr id="5" name="TextBox 4"/>
          <p:cNvSpPr txBox="1"/>
          <p:nvPr/>
        </p:nvSpPr>
        <p:spPr>
          <a:xfrm>
            <a:off x="6233376" y="2377063"/>
            <a:ext cx="5293216" cy="584775"/>
          </a:xfrm>
          <a:prstGeom prst="rect">
            <a:avLst/>
          </a:prstGeom>
          <a:noFill/>
        </p:spPr>
        <p:txBody>
          <a:bodyPr wrap="square" rtlCol="0">
            <a:spAutoFit/>
          </a:bodyPr>
          <a:lstStyle/>
          <a:p>
            <a:pPr marL="571500" indent="-571500">
              <a:buClr>
                <a:srgbClr val="6AD8CB">
                  <a:lumMod val="50000"/>
                </a:srgbClr>
              </a:buClr>
              <a:buFont typeface="Arial" panose="020B0604020202020204" pitchFamily="34" charset="0"/>
              <a:buChar char="•"/>
            </a:pPr>
            <a:r>
              <a:rPr lang="fa-IR" sz="3200" b="1" dirty="0">
                <a:solidFill>
                  <a:prstClr val="white"/>
                </a:solidFill>
                <a:cs typeface="B Homa" panose="00000400000000000000" pitchFamily="2" charset="-78"/>
              </a:rPr>
              <a:t>نقش عابر پياده </a:t>
            </a:r>
          </a:p>
        </p:txBody>
      </p:sp>
    </p:spTree>
    <p:extLst>
      <p:ext uri="{BB962C8B-B14F-4D97-AF65-F5344CB8AC3E}">
        <p14:creationId xmlns:p14="http://schemas.microsoft.com/office/powerpoint/2010/main" val="976899908"/>
      </p:ext>
    </p:extLst>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726547" y="953037"/>
            <a:ext cx="5293216"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مبانی نظری</a:t>
            </a:r>
            <a:endParaRPr lang="en-US" sz="4000" b="1" dirty="0">
              <a:solidFill>
                <a:srgbClr val="A7D535">
                  <a:lumMod val="20000"/>
                  <a:lumOff val="80000"/>
                </a:srgbClr>
              </a:solidFill>
              <a:cs typeface="B Homa" panose="00000400000000000000" pitchFamily="2" charset="-78"/>
            </a:endParaRPr>
          </a:p>
        </p:txBody>
      </p:sp>
      <p:sp>
        <p:nvSpPr>
          <p:cNvPr id="4" name="Rectangle 3"/>
          <p:cNvSpPr/>
          <p:nvPr/>
        </p:nvSpPr>
        <p:spPr>
          <a:xfrm>
            <a:off x="631065" y="3319884"/>
            <a:ext cx="10895527" cy="1938992"/>
          </a:xfrm>
          <a:prstGeom prst="rect">
            <a:avLst/>
          </a:prstGeom>
        </p:spPr>
        <p:txBody>
          <a:bodyPr wrap="square">
            <a:spAutoFit/>
          </a:bodyPr>
          <a:lstStyle/>
          <a:p>
            <a:pPr algn="justLow"/>
            <a:r>
              <a:rPr lang="fa-IR" sz="2400" dirty="0">
                <a:solidFill>
                  <a:prstClr val="white"/>
                </a:solidFill>
                <a:cs typeface="B Lotus" panose="00000400000000000000" pitchFamily="2" charset="-78"/>
              </a:rPr>
              <a:t>طراح شهري به عنوان سازمان دهنده به اين عوامل بايد به </a:t>
            </a:r>
            <a:r>
              <a:rPr lang="fa-IR" sz="2400" dirty="0">
                <a:solidFill>
                  <a:prstClr val="white"/>
                </a:solidFill>
                <a:cs typeface="B Lotus" panose="00000400000000000000" pitchFamily="2" charset="-78"/>
              </a:rPr>
              <a:t>راهكارهايی </a:t>
            </a:r>
            <a:r>
              <a:rPr lang="fa-IR" sz="2400" dirty="0">
                <a:solidFill>
                  <a:prstClr val="white"/>
                </a:solidFill>
                <a:cs typeface="B Lotus" panose="00000400000000000000" pitchFamily="2" charset="-78"/>
              </a:rPr>
              <a:t>در اين رابطه بيانديشد تا فضاهاي شهري خاصيت انساني تري پيدا كند و در نتيجه محيطي امن تر و قابل قبول تر براي زيست انسان ايجاد گردد.</a:t>
            </a:r>
          </a:p>
          <a:p>
            <a:pPr algn="justLow"/>
            <a:r>
              <a:rPr lang="fa-IR" sz="2400" dirty="0">
                <a:solidFill>
                  <a:prstClr val="white"/>
                </a:solidFill>
                <a:cs typeface="B Lotus" panose="00000400000000000000" pitchFamily="2" charset="-78"/>
              </a:rPr>
              <a:t>اكنون در بعضي از نقاط جهان </a:t>
            </a:r>
            <a:r>
              <a:rPr lang="fa-IR" sz="2400" dirty="0">
                <a:solidFill>
                  <a:prstClr val="white"/>
                </a:solidFill>
                <a:cs typeface="B Lotus" panose="00000400000000000000" pitchFamily="2" charset="-78"/>
              </a:rPr>
              <a:t>عابر پياده </a:t>
            </a:r>
            <a:r>
              <a:rPr lang="fa-IR" sz="2400" dirty="0">
                <a:solidFill>
                  <a:prstClr val="white"/>
                </a:solidFill>
                <a:cs typeface="B Lotus" panose="00000400000000000000" pitchFamily="2" charset="-78"/>
              </a:rPr>
              <a:t>و پياده گرايي الويت اول را در هنگام طراحي شهري و سياست </a:t>
            </a:r>
            <a:r>
              <a:rPr lang="fa-IR" sz="2400" dirty="0">
                <a:solidFill>
                  <a:prstClr val="white"/>
                </a:solidFill>
                <a:cs typeface="B Lotus" panose="00000400000000000000" pitchFamily="2" charset="-78"/>
              </a:rPr>
              <a:t>گذاري هاي </a:t>
            </a:r>
            <a:r>
              <a:rPr lang="fa-IR" sz="2400" dirty="0">
                <a:solidFill>
                  <a:prstClr val="white"/>
                </a:solidFill>
                <a:cs typeface="B Lotus" panose="00000400000000000000" pitchFamily="2" charset="-78"/>
              </a:rPr>
              <a:t>مربوط به آن دارد در واقع با تجربه به اين قضيه رسيده اند كه پياده گرايي سبب ارتقاء و بهبود محيط آن منطقه شهري يا مجتمع زيستي مي گردد . </a:t>
            </a:r>
          </a:p>
        </p:txBody>
      </p:sp>
      <p:sp>
        <p:nvSpPr>
          <p:cNvPr id="5" name="TextBox 4"/>
          <p:cNvSpPr txBox="1"/>
          <p:nvPr/>
        </p:nvSpPr>
        <p:spPr>
          <a:xfrm>
            <a:off x="6233376" y="2511525"/>
            <a:ext cx="5293216" cy="584775"/>
          </a:xfrm>
          <a:prstGeom prst="rect">
            <a:avLst/>
          </a:prstGeom>
          <a:noFill/>
        </p:spPr>
        <p:txBody>
          <a:bodyPr wrap="square" rtlCol="0">
            <a:spAutoFit/>
          </a:bodyPr>
          <a:lstStyle/>
          <a:p>
            <a:pPr marL="571500" indent="-571500">
              <a:buClr>
                <a:srgbClr val="6AD8CB">
                  <a:lumMod val="50000"/>
                </a:srgbClr>
              </a:buClr>
              <a:buFont typeface="Arial" panose="020B0604020202020204" pitchFamily="34" charset="0"/>
              <a:buChar char="•"/>
            </a:pPr>
            <a:r>
              <a:rPr lang="fa-IR" sz="3200" b="1" dirty="0">
                <a:solidFill>
                  <a:prstClr val="white"/>
                </a:solidFill>
                <a:cs typeface="B Homa" panose="00000400000000000000" pitchFamily="2" charset="-78"/>
              </a:rPr>
              <a:t>نقش عابر پياده </a:t>
            </a:r>
          </a:p>
        </p:txBody>
      </p:sp>
    </p:spTree>
    <p:extLst>
      <p:ext uri="{BB962C8B-B14F-4D97-AF65-F5344CB8AC3E}">
        <p14:creationId xmlns:p14="http://schemas.microsoft.com/office/powerpoint/2010/main" val="2036707920"/>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726547" y="953037"/>
            <a:ext cx="5293216"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چكيده</a:t>
            </a:r>
          </a:p>
        </p:txBody>
      </p:sp>
      <p:sp>
        <p:nvSpPr>
          <p:cNvPr id="5" name="Content Placeholder 4"/>
          <p:cNvSpPr>
            <a:spLocks noGrp="1"/>
          </p:cNvSpPr>
          <p:nvPr>
            <p:ph idx="1"/>
          </p:nvPr>
        </p:nvSpPr>
        <p:spPr>
          <a:xfrm>
            <a:off x="680321" y="2336873"/>
            <a:ext cx="9613861" cy="4472635"/>
          </a:xfrm>
          <a:prstGeom prst="rect">
            <a:avLst/>
          </a:prstGeom>
        </p:spPr>
        <p:txBody>
          <a:bodyPr wrap="square">
            <a:spAutoFit/>
          </a:bodyPr>
          <a:lstStyle/>
          <a:p>
            <a:pPr marL="0" indent="0" algn="justLow" rtl="1">
              <a:buNone/>
            </a:pPr>
            <a:r>
              <a:rPr lang="fa-IR" sz="2700" dirty="0">
                <a:cs typeface="B Lotus" panose="00000400000000000000" pitchFamily="2" charset="-78"/>
              </a:rPr>
              <a:t>ادراك هويت فضايى، تعلق به يك محيط و درك كيفيتهاى فضاهاى شهرى، اغلب تنها از طريق پياده روى در محيط قابل دستيابى هستند. تعاملات اجتماعى شهروندان در فضاهاى شهرى، زندگى اجتماعى را به وجود آورده و تقويت مى كند. امروزه، در شهرهاى ما به دليل ازدحام اتومبيل و اولويت حركت سواره، اين تعاملات كاهش بسيار يافته است و اتومبيل ها نقش اصلى را در جابجايى هاى شهروندان به خود اختصاص داده اند. </a:t>
            </a:r>
            <a:endParaRPr lang="en-US" sz="2700" dirty="0" smtClean="0">
              <a:cs typeface="B Lotus" panose="00000400000000000000" pitchFamily="2" charset="-78"/>
            </a:endParaRPr>
          </a:p>
          <a:p>
            <a:pPr marL="0" indent="0" algn="justLow" rtl="1">
              <a:buNone/>
            </a:pPr>
            <a:r>
              <a:rPr lang="fa-IR" sz="2700" dirty="0">
                <a:cs typeface="B Lotus" panose="00000400000000000000" pitchFamily="2" charset="-78"/>
              </a:rPr>
              <a:t>پیاده راه ها فضاهای شهری هستند که می توانند به وجود آورنده تصویر ذهنی مشخصی در ذهن شهروندان باشند.</a:t>
            </a:r>
          </a:p>
          <a:p>
            <a:pPr marL="0" indent="0" algn="justLow" rtl="1">
              <a:buNone/>
            </a:pPr>
            <a:r>
              <a:rPr lang="fa-IR" sz="2700" dirty="0">
                <a:cs typeface="B Lotus" panose="00000400000000000000" pitchFamily="2" charset="-78"/>
              </a:rPr>
              <a:t>این فضاها رونق فعالیت های اقتصادی و تجدید حیات در مراکز شهر ها را به دنبال دارند ،لذا وجود ویژگی ها و خصوصیاتی که پیاده راه ها را از یک فضای صرفا عبوری ،تبدیل به یک فضای شهری خوب جهت مکث و حضور بیش تر شهروندان به عنوان یک قرار گاه رفتاری بنماید ضروری خواهد بود</a:t>
            </a:r>
            <a:r>
              <a:rPr lang="fa-IR" sz="2700" dirty="0" smtClean="0">
                <a:cs typeface="B Lotus" panose="00000400000000000000" pitchFamily="2" charset="-78"/>
              </a:rPr>
              <a:t>.</a:t>
            </a:r>
            <a:endParaRPr lang="fa-IR" sz="2700" dirty="0">
              <a:cs typeface="B Lotus" panose="00000400000000000000" pitchFamily="2" charset="-78"/>
            </a:endParaRPr>
          </a:p>
        </p:txBody>
      </p:sp>
    </p:spTree>
    <p:extLst>
      <p:ext uri="{BB962C8B-B14F-4D97-AF65-F5344CB8AC3E}">
        <p14:creationId xmlns:p14="http://schemas.microsoft.com/office/powerpoint/2010/main" val="2848614334"/>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726547" y="953037"/>
            <a:ext cx="5293216"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مبانی نظری</a:t>
            </a:r>
            <a:endParaRPr lang="en-US" sz="4000" b="1" dirty="0">
              <a:solidFill>
                <a:srgbClr val="A7D535">
                  <a:lumMod val="20000"/>
                  <a:lumOff val="80000"/>
                </a:srgbClr>
              </a:solidFill>
              <a:cs typeface="B Homa" panose="00000400000000000000" pitchFamily="2" charset="-78"/>
            </a:endParaRPr>
          </a:p>
        </p:txBody>
      </p:sp>
      <p:sp>
        <p:nvSpPr>
          <p:cNvPr id="9" name="TextBox 8"/>
          <p:cNvSpPr txBox="1"/>
          <p:nvPr/>
        </p:nvSpPr>
        <p:spPr>
          <a:xfrm>
            <a:off x="5922636" y="2301561"/>
            <a:ext cx="5293216" cy="461665"/>
          </a:xfrm>
          <a:prstGeom prst="rect">
            <a:avLst/>
          </a:prstGeom>
          <a:noFill/>
        </p:spPr>
        <p:txBody>
          <a:bodyPr wrap="square" rtlCol="0">
            <a:spAutoFit/>
          </a:bodyPr>
          <a:lstStyle/>
          <a:p>
            <a:pPr>
              <a:buClr>
                <a:srgbClr val="6AD8CB">
                  <a:lumMod val="50000"/>
                </a:srgbClr>
              </a:buClr>
            </a:pPr>
            <a:r>
              <a:rPr lang="fa-IR" sz="2400" b="1" dirty="0">
                <a:solidFill>
                  <a:prstClr val="white"/>
                </a:solidFill>
                <a:cs typeface="B Homa" panose="00000400000000000000" pitchFamily="2" charset="-78"/>
              </a:rPr>
              <a:t>تفاوت مسیر پیاده با مسیر سواره</a:t>
            </a:r>
            <a:endParaRPr lang="en-US" sz="2400" b="1" dirty="0">
              <a:solidFill>
                <a:prstClr val="white"/>
              </a:solidFill>
              <a:cs typeface="B Homa" panose="00000400000000000000" pitchFamily="2" charset="-78"/>
            </a:endParaRPr>
          </a:p>
        </p:txBody>
      </p:sp>
      <p:sp>
        <p:nvSpPr>
          <p:cNvPr id="10" name="Rectangle 9"/>
          <p:cNvSpPr/>
          <p:nvPr/>
        </p:nvSpPr>
        <p:spPr>
          <a:xfrm>
            <a:off x="5922636" y="2853378"/>
            <a:ext cx="5293216" cy="3785652"/>
          </a:xfrm>
          <a:prstGeom prst="rect">
            <a:avLst/>
          </a:prstGeom>
        </p:spPr>
        <p:txBody>
          <a:bodyPr wrap="square">
            <a:spAutoFit/>
          </a:bodyPr>
          <a:lstStyle/>
          <a:p>
            <a:pPr algn="justLow"/>
            <a:r>
              <a:rPr lang="fa-IR" sz="2400" dirty="0">
                <a:solidFill>
                  <a:prstClr val="white"/>
                </a:solidFill>
                <a:cs typeface="B Lotus" panose="00000400000000000000" pitchFamily="2" charset="-78"/>
              </a:rPr>
              <a:t>شخص نظاره گر از اتومبیل به دلیل سرعت احتیاج به نشانه های پر قدرت از نظر بصری دارد که در جهت‌یابی و خوانایی شهر او را یاری می دهد.این نشانه‌ها باید با فاصله مناسب از یکدیگر قرار گرفته و همچنین شخص نباید در پی دیدن جزئیات و یافتن نشانه ها باشد و باید او بدون زحمت محیط را بخواند. اما در قدم زدن و پیاده روی دید کاملا متفاوت بوده و در آن مسیرها احتیاج به نشانه های قوی وجود ندارد بلکه تنوع بسیار مهم بوده و می توان ایستاد، مناظر را دید و در محل مناسب نشست و استراحت کرد.</a:t>
            </a:r>
            <a:endParaRPr lang="en-US" sz="2400" dirty="0">
              <a:solidFill>
                <a:prstClr val="white"/>
              </a:solidFill>
              <a:cs typeface="B Lotus" panose="00000400000000000000" pitchFamily="2" charset="-78"/>
            </a:endParaRPr>
          </a:p>
        </p:txBody>
      </p:sp>
      <p:pic>
        <p:nvPicPr>
          <p:cNvPr id="2" name="Picture 1"/>
          <p:cNvPicPr>
            <a:picLocks noChangeAspect="1"/>
          </p:cNvPicPr>
          <p:nvPr/>
        </p:nvPicPr>
        <p:blipFill>
          <a:blip r:embed="rId2"/>
          <a:stretch>
            <a:fillRect/>
          </a:stretch>
        </p:blipFill>
        <p:spPr>
          <a:xfrm>
            <a:off x="2130598" y="2086441"/>
            <a:ext cx="3481300" cy="2297906"/>
          </a:xfrm>
          <a:prstGeom prst="rect">
            <a:avLst/>
          </a:prstGeom>
        </p:spPr>
      </p:pic>
      <p:pic>
        <p:nvPicPr>
          <p:cNvPr id="6" name="Picture 5"/>
          <p:cNvPicPr>
            <a:picLocks noChangeAspect="1"/>
          </p:cNvPicPr>
          <p:nvPr/>
        </p:nvPicPr>
        <p:blipFill>
          <a:blip r:embed="rId3"/>
          <a:stretch>
            <a:fillRect/>
          </a:stretch>
        </p:blipFill>
        <p:spPr>
          <a:xfrm>
            <a:off x="2130598" y="4452879"/>
            <a:ext cx="3481300" cy="2297906"/>
          </a:xfrm>
          <a:prstGeom prst="rect">
            <a:avLst/>
          </a:prstGeom>
        </p:spPr>
      </p:pic>
      <p:sp>
        <p:nvSpPr>
          <p:cNvPr id="11" name="Rounded Rectangle 10"/>
          <p:cNvSpPr/>
          <p:nvPr/>
        </p:nvSpPr>
        <p:spPr>
          <a:xfrm rot="16200000">
            <a:off x="432647" y="2997135"/>
            <a:ext cx="2297906" cy="4765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a:solidFill>
                  <a:prstClr val="white"/>
                </a:solidFill>
                <a:cs typeface="B Homa" panose="00000400000000000000" pitchFamily="2" charset="-78"/>
              </a:rPr>
              <a:t>مسیر سواره</a:t>
            </a:r>
            <a:endParaRPr lang="en-US" sz="2000" dirty="0">
              <a:solidFill>
                <a:prstClr val="white"/>
              </a:solidFill>
              <a:cs typeface="B Homa" panose="00000400000000000000" pitchFamily="2" charset="-78"/>
            </a:endParaRPr>
          </a:p>
        </p:txBody>
      </p:sp>
      <p:sp>
        <p:nvSpPr>
          <p:cNvPr id="12" name="Rounded Rectangle 11"/>
          <p:cNvSpPr/>
          <p:nvPr/>
        </p:nvSpPr>
        <p:spPr>
          <a:xfrm rot="16200000">
            <a:off x="432647" y="5363573"/>
            <a:ext cx="2297906" cy="4765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000" dirty="0">
                <a:solidFill>
                  <a:prstClr val="white"/>
                </a:solidFill>
                <a:cs typeface="B Homa" panose="00000400000000000000" pitchFamily="2" charset="-78"/>
              </a:rPr>
              <a:t>مسیر پیاده</a:t>
            </a:r>
            <a:endParaRPr lang="en-US" sz="2000" dirty="0">
              <a:solidFill>
                <a:prstClr val="white"/>
              </a:solidFill>
              <a:cs typeface="B Homa" panose="00000400000000000000" pitchFamily="2" charset="-78"/>
            </a:endParaRPr>
          </a:p>
        </p:txBody>
      </p:sp>
    </p:spTree>
    <p:extLst>
      <p:ext uri="{BB962C8B-B14F-4D97-AF65-F5344CB8AC3E}">
        <p14:creationId xmlns:p14="http://schemas.microsoft.com/office/powerpoint/2010/main" val="711275757"/>
      </p:ext>
    </p:extLst>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940936" y="953037"/>
            <a:ext cx="6078828"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اهداف گردشگری مسیرهای پیاده</a:t>
            </a:r>
            <a:endParaRPr lang="en-US" sz="4000" b="1" dirty="0">
              <a:solidFill>
                <a:srgbClr val="A7D535">
                  <a:lumMod val="20000"/>
                  <a:lumOff val="80000"/>
                </a:srgbClr>
              </a:solidFill>
              <a:cs typeface="B Homa" panose="00000400000000000000" pitchFamily="2" charset="-78"/>
            </a:endParaRPr>
          </a:p>
        </p:txBody>
      </p:sp>
      <p:sp>
        <p:nvSpPr>
          <p:cNvPr id="10" name="Rectangle 9"/>
          <p:cNvSpPr/>
          <p:nvPr/>
        </p:nvSpPr>
        <p:spPr>
          <a:xfrm>
            <a:off x="927279" y="2312465"/>
            <a:ext cx="10275694" cy="1200329"/>
          </a:xfrm>
          <a:prstGeom prst="rect">
            <a:avLst/>
          </a:prstGeom>
        </p:spPr>
        <p:txBody>
          <a:bodyPr wrap="square">
            <a:spAutoFit/>
          </a:bodyPr>
          <a:lstStyle/>
          <a:p>
            <a:pPr algn="justLow"/>
            <a:r>
              <a:rPr lang="fa-IR" sz="2400" dirty="0">
                <a:solidFill>
                  <a:prstClr val="white"/>
                </a:solidFill>
                <a:cs typeface="B Lotus" panose="00000400000000000000" pitchFamily="2" charset="-78"/>
              </a:rPr>
              <a:t>مسیر های پیاده به عنوان گونه ای از فضاهای شهری، بستری </a:t>
            </a:r>
            <a:r>
              <a:rPr lang="fa-IR" sz="2400" dirty="0">
                <a:solidFill>
                  <a:prstClr val="white"/>
                </a:solidFill>
                <a:cs typeface="B Lotus" panose="00000400000000000000" pitchFamily="2" charset="-78"/>
              </a:rPr>
              <a:t>همه شمول </a:t>
            </a:r>
            <a:r>
              <a:rPr lang="fa-IR" sz="2400" dirty="0">
                <a:solidFill>
                  <a:prstClr val="white"/>
                </a:solidFill>
                <a:cs typeface="B Lotus" panose="00000400000000000000" pitchFamily="2" charset="-78"/>
              </a:rPr>
              <a:t>از قرارگاه های رفتاری، هارمونی توده و فضا، سیالیت فضایی، سرزندگی، تنوع و پویایی و... را در بر می </a:t>
            </a:r>
            <a:r>
              <a:rPr lang="fa-IR" sz="2400" dirty="0">
                <a:solidFill>
                  <a:prstClr val="white"/>
                </a:solidFill>
                <a:cs typeface="B Lotus" panose="00000400000000000000" pitchFamily="2" charset="-78"/>
              </a:rPr>
              <a:t>گیرد.</a:t>
            </a:r>
          </a:p>
          <a:p>
            <a:pPr algn="justLow"/>
            <a:endParaRPr lang="en-US" sz="2400" dirty="0">
              <a:solidFill>
                <a:prstClr val="white"/>
              </a:solidFill>
              <a:cs typeface="B Lotus" panose="00000400000000000000" pitchFamily="2" charset="-78"/>
            </a:endParaRPr>
          </a:p>
        </p:txBody>
      </p:sp>
      <p:sp>
        <p:nvSpPr>
          <p:cNvPr id="13" name="Rounded Rectangle 12"/>
          <p:cNvSpPr/>
          <p:nvPr/>
        </p:nvSpPr>
        <p:spPr>
          <a:xfrm>
            <a:off x="7959143" y="3274535"/>
            <a:ext cx="3779949" cy="69215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a:solidFill>
                  <a:prstClr val="white"/>
                </a:solidFill>
                <a:cs typeface="B Homa" panose="00000400000000000000" pitchFamily="2" charset="-78"/>
              </a:rPr>
              <a:t>کیفیت‌های مربوط به مولفه عملکردی</a:t>
            </a:r>
            <a:endParaRPr lang="en-US" sz="2000" dirty="0">
              <a:solidFill>
                <a:prstClr val="white"/>
              </a:solidFill>
              <a:cs typeface="B Homa" panose="00000400000000000000" pitchFamily="2" charset="-78"/>
            </a:endParaRPr>
          </a:p>
        </p:txBody>
      </p:sp>
      <p:sp>
        <p:nvSpPr>
          <p:cNvPr id="14" name="Rectangle 13"/>
          <p:cNvSpPr/>
          <p:nvPr/>
        </p:nvSpPr>
        <p:spPr>
          <a:xfrm>
            <a:off x="7959143" y="4164336"/>
            <a:ext cx="3779949" cy="1938992"/>
          </a:xfrm>
          <a:prstGeom prst="rect">
            <a:avLst/>
          </a:prstGeom>
          <a:ln w="38100">
            <a:solidFill>
              <a:schemeClr val="bg1"/>
            </a:solidFill>
            <a:prstDash val="sysDash"/>
          </a:ln>
        </p:spPr>
        <p:txBody>
          <a:bodyPr wrap="square">
            <a:spAutoFit/>
          </a:bodyPr>
          <a:lstStyle/>
          <a:p>
            <a:pPr marL="342900" indent="-342900" algn="justLow">
              <a:buFont typeface="Arial" panose="020B0604020202020204" pitchFamily="34" charset="0"/>
              <a:buChar char="•"/>
            </a:pPr>
            <a:r>
              <a:rPr lang="fa-IR" sz="2400" dirty="0">
                <a:solidFill>
                  <a:prstClr val="white"/>
                </a:solidFill>
                <a:cs typeface="B Lotus" panose="00000400000000000000" pitchFamily="2" charset="-78"/>
              </a:rPr>
              <a:t>ایمنی</a:t>
            </a:r>
          </a:p>
          <a:p>
            <a:pPr marL="342900" indent="-342900" algn="justLow">
              <a:buFont typeface="Arial" panose="020B0604020202020204" pitchFamily="34" charset="0"/>
              <a:buChar char="•"/>
            </a:pPr>
            <a:r>
              <a:rPr lang="fa-IR" sz="2400" dirty="0">
                <a:solidFill>
                  <a:prstClr val="white"/>
                </a:solidFill>
                <a:cs typeface="B Lotus" panose="00000400000000000000" pitchFamily="2" charset="-78"/>
              </a:rPr>
              <a:t>امنیت</a:t>
            </a:r>
          </a:p>
          <a:p>
            <a:pPr marL="342900" indent="-342900" algn="justLow">
              <a:buFont typeface="Arial" panose="020B0604020202020204" pitchFamily="34" charset="0"/>
              <a:buChar char="•"/>
            </a:pPr>
            <a:r>
              <a:rPr lang="fa-IR" sz="2400" dirty="0">
                <a:solidFill>
                  <a:prstClr val="white"/>
                </a:solidFill>
                <a:cs typeface="B Lotus" panose="00000400000000000000" pitchFamily="2" charset="-78"/>
              </a:rPr>
              <a:t>کیفیت قرارگاه‌های رفتاری</a:t>
            </a:r>
          </a:p>
          <a:p>
            <a:pPr marL="342900" indent="-342900" algn="justLow">
              <a:buFont typeface="Arial" panose="020B0604020202020204" pitchFamily="34" charset="0"/>
              <a:buChar char="•"/>
            </a:pPr>
            <a:r>
              <a:rPr lang="fa-IR" sz="2400" dirty="0">
                <a:solidFill>
                  <a:prstClr val="white"/>
                </a:solidFill>
                <a:cs typeface="B Lotus" panose="00000400000000000000" pitchFamily="2" charset="-78"/>
              </a:rPr>
              <a:t>سازگاری</a:t>
            </a:r>
          </a:p>
          <a:p>
            <a:pPr algn="justLow"/>
            <a:endParaRPr lang="en-US" sz="2400" dirty="0">
              <a:solidFill>
                <a:prstClr val="white"/>
              </a:solidFill>
              <a:cs typeface="B Lotus" panose="00000400000000000000" pitchFamily="2" charset="-78"/>
            </a:endParaRPr>
          </a:p>
        </p:txBody>
      </p:sp>
      <p:sp>
        <p:nvSpPr>
          <p:cNvPr id="15" name="Rounded Rectangle 14"/>
          <p:cNvSpPr/>
          <p:nvPr/>
        </p:nvSpPr>
        <p:spPr>
          <a:xfrm>
            <a:off x="4082602" y="3274535"/>
            <a:ext cx="3779949" cy="69215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a:solidFill>
                  <a:prstClr val="white"/>
                </a:solidFill>
                <a:cs typeface="B Homa" panose="00000400000000000000" pitchFamily="2" charset="-78"/>
              </a:rPr>
              <a:t>کیفیت‌های مربوط به مولفه زیبایی‌شناختی</a:t>
            </a:r>
            <a:endParaRPr lang="en-US" sz="2000" dirty="0">
              <a:solidFill>
                <a:prstClr val="white"/>
              </a:solidFill>
              <a:cs typeface="B Homa" panose="00000400000000000000" pitchFamily="2" charset="-78"/>
            </a:endParaRPr>
          </a:p>
        </p:txBody>
      </p:sp>
      <p:sp>
        <p:nvSpPr>
          <p:cNvPr id="16" name="Rounded Rectangle 15"/>
          <p:cNvSpPr/>
          <p:nvPr/>
        </p:nvSpPr>
        <p:spPr>
          <a:xfrm>
            <a:off x="206061" y="3274535"/>
            <a:ext cx="3779949" cy="69215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a:solidFill>
                  <a:prstClr val="white"/>
                </a:solidFill>
                <a:cs typeface="B Homa" panose="00000400000000000000" pitchFamily="2" charset="-78"/>
              </a:rPr>
              <a:t>کیفیت‌های مربوط به مولفه زیست‌محیطی</a:t>
            </a:r>
            <a:endParaRPr lang="en-US" sz="2000" dirty="0">
              <a:solidFill>
                <a:prstClr val="white"/>
              </a:solidFill>
              <a:cs typeface="B Homa" panose="00000400000000000000" pitchFamily="2" charset="-78"/>
            </a:endParaRPr>
          </a:p>
        </p:txBody>
      </p:sp>
      <p:sp>
        <p:nvSpPr>
          <p:cNvPr id="17" name="Rectangle 16"/>
          <p:cNvSpPr/>
          <p:nvPr/>
        </p:nvSpPr>
        <p:spPr>
          <a:xfrm>
            <a:off x="4082602" y="4164336"/>
            <a:ext cx="3779949" cy="1938992"/>
          </a:xfrm>
          <a:prstGeom prst="rect">
            <a:avLst/>
          </a:prstGeom>
          <a:ln w="38100">
            <a:solidFill>
              <a:schemeClr val="bg1"/>
            </a:solidFill>
            <a:prstDash val="sysDash"/>
          </a:ln>
        </p:spPr>
        <p:txBody>
          <a:bodyPr wrap="square">
            <a:spAutoFit/>
          </a:bodyPr>
          <a:lstStyle/>
          <a:p>
            <a:pPr marL="342900" indent="-342900" algn="justLow">
              <a:buFont typeface="Arial" panose="020B0604020202020204" pitchFamily="34" charset="0"/>
              <a:buChar char="•"/>
            </a:pPr>
            <a:r>
              <a:rPr lang="fa-IR" sz="2400" dirty="0">
                <a:solidFill>
                  <a:prstClr val="white"/>
                </a:solidFill>
                <a:cs typeface="B Lotus" panose="00000400000000000000" pitchFamily="2" charset="-78"/>
              </a:rPr>
              <a:t>کیفیت ادراک عینی محیط (منظر عینی)</a:t>
            </a:r>
          </a:p>
          <a:p>
            <a:pPr marL="342900" indent="-342900" algn="justLow">
              <a:buFont typeface="Arial" panose="020B0604020202020204" pitchFamily="34" charset="0"/>
              <a:buChar char="•"/>
            </a:pPr>
            <a:r>
              <a:rPr lang="fa-IR" sz="2400" dirty="0">
                <a:solidFill>
                  <a:prstClr val="white"/>
                </a:solidFill>
                <a:cs typeface="B Lotus" panose="00000400000000000000" pitchFamily="2" charset="-78"/>
              </a:rPr>
              <a:t>کیفیت ادراک ذهنی محیط (منظر ذهنی)</a:t>
            </a:r>
          </a:p>
          <a:p>
            <a:pPr marL="342900" indent="-342900" algn="justLow">
              <a:buFont typeface="Arial" panose="020B0604020202020204" pitchFamily="34" charset="0"/>
              <a:buChar char="•"/>
            </a:pPr>
            <a:r>
              <a:rPr lang="fa-IR" sz="2400" dirty="0">
                <a:solidFill>
                  <a:prstClr val="white"/>
                </a:solidFill>
                <a:cs typeface="B Lotus" panose="00000400000000000000" pitchFamily="2" charset="-78"/>
              </a:rPr>
              <a:t>کیفیت محیط کالبدی</a:t>
            </a:r>
            <a:endParaRPr lang="en-US" sz="2400" dirty="0">
              <a:solidFill>
                <a:prstClr val="white"/>
              </a:solidFill>
              <a:cs typeface="B Lotus" panose="00000400000000000000" pitchFamily="2" charset="-78"/>
            </a:endParaRPr>
          </a:p>
        </p:txBody>
      </p:sp>
      <p:sp>
        <p:nvSpPr>
          <p:cNvPr id="18" name="Rectangle 17"/>
          <p:cNvSpPr/>
          <p:nvPr/>
        </p:nvSpPr>
        <p:spPr>
          <a:xfrm>
            <a:off x="206061" y="4164336"/>
            <a:ext cx="3779949" cy="1938992"/>
          </a:xfrm>
          <a:prstGeom prst="rect">
            <a:avLst/>
          </a:prstGeom>
          <a:ln w="38100">
            <a:solidFill>
              <a:schemeClr val="bg1"/>
            </a:solidFill>
            <a:prstDash val="sysDash"/>
          </a:ln>
        </p:spPr>
        <p:txBody>
          <a:bodyPr wrap="square">
            <a:spAutoFit/>
          </a:bodyPr>
          <a:lstStyle/>
          <a:p>
            <a:pPr marL="342900" indent="-342900" algn="justLow">
              <a:buFont typeface="Arial" panose="020B0604020202020204" pitchFamily="34" charset="0"/>
              <a:buChar char="•"/>
            </a:pPr>
            <a:r>
              <a:rPr lang="fa-IR" sz="2400" dirty="0">
                <a:solidFill>
                  <a:prstClr val="white"/>
                </a:solidFill>
                <a:cs typeface="B Lotus" panose="00000400000000000000" pitchFamily="2" charset="-78"/>
              </a:rPr>
              <a:t>کیفیت حسی بو، رایحه و...</a:t>
            </a:r>
          </a:p>
          <a:p>
            <a:pPr marL="342900" indent="-342900" algn="justLow">
              <a:buFont typeface="Arial" panose="020B0604020202020204" pitchFamily="34" charset="0"/>
              <a:buChar char="•"/>
            </a:pPr>
            <a:r>
              <a:rPr lang="fa-IR" sz="2400" dirty="0">
                <a:solidFill>
                  <a:prstClr val="white"/>
                </a:solidFill>
                <a:cs typeface="B Lotus" panose="00000400000000000000" pitchFamily="2" charset="-78"/>
              </a:rPr>
              <a:t>کیفیت خرد اقلیم</a:t>
            </a:r>
          </a:p>
          <a:p>
            <a:pPr marL="342900" indent="-342900" algn="justLow">
              <a:buFont typeface="Arial" panose="020B0604020202020204" pitchFamily="34" charset="0"/>
              <a:buChar char="•"/>
            </a:pPr>
            <a:r>
              <a:rPr lang="fa-IR" sz="2400" dirty="0">
                <a:solidFill>
                  <a:prstClr val="white"/>
                </a:solidFill>
                <a:cs typeface="B Lotus" panose="00000400000000000000" pitchFamily="2" charset="-78"/>
              </a:rPr>
              <a:t>تقلیل آلودگی‌ها</a:t>
            </a:r>
          </a:p>
          <a:p>
            <a:pPr marL="342900" indent="-342900" algn="justLow">
              <a:buFont typeface="Arial" panose="020B0604020202020204" pitchFamily="34" charset="0"/>
              <a:buChar char="•"/>
            </a:pPr>
            <a:endParaRPr lang="fa-IR" sz="2400" dirty="0">
              <a:solidFill>
                <a:prstClr val="white"/>
              </a:solidFill>
              <a:cs typeface="B Lotus" panose="00000400000000000000" pitchFamily="2" charset="-78"/>
            </a:endParaRPr>
          </a:p>
          <a:p>
            <a:pPr algn="justLow"/>
            <a:endParaRPr lang="en-US" sz="2400" dirty="0">
              <a:solidFill>
                <a:prstClr val="white"/>
              </a:solidFill>
              <a:cs typeface="B Lotus" panose="00000400000000000000" pitchFamily="2" charset="-78"/>
            </a:endParaRPr>
          </a:p>
        </p:txBody>
      </p:sp>
    </p:spTree>
    <p:extLst>
      <p:ext uri="{BB962C8B-B14F-4D97-AF65-F5344CB8AC3E}">
        <p14:creationId xmlns:p14="http://schemas.microsoft.com/office/powerpoint/2010/main" val="3326091898"/>
      </p:ext>
    </p:extLst>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726547" y="953037"/>
            <a:ext cx="5293216"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رابطه منظر شهری و پیاده‌راه</a:t>
            </a:r>
            <a:endParaRPr lang="en-US" sz="4000" b="1" dirty="0">
              <a:solidFill>
                <a:srgbClr val="A7D535">
                  <a:lumMod val="20000"/>
                  <a:lumOff val="80000"/>
                </a:srgbClr>
              </a:solidFill>
              <a:cs typeface="B Homa" panose="00000400000000000000" pitchFamily="2" charset="-78"/>
            </a:endParaRPr>
          </a:p>
        </p:txBody>
      </p:sp>
      <p:sp>
        <p:nvSpPr>
          <p:cNvPr id="10" name="Rectangle 9"/>
          <p:cNvSpPr/>
          <p:nvPr/>
        </p:nvSpPr>
        <p:spPr>
          <a:xfrm>
            <a:off x="1365160" y="3156843"/>
            <a:ext cx="9258263" cy="1938992"/>
          </a:xfrm>
          <a:prstGeom prst="rect">
            <a:avLst/>
          </a:prstGeom>
        </p:spPr>
        <p:txBody>
          <a:bodyPr wrap="square">
            <a:spAutoFit/>
          </a:bodyPr>
          <a:lstStyle/>
          <a:p>
            <a:pPr algn="justLow"/>
            <a:r>
              <a:rPr lang="fa-IR" sz="2400" dirty="0">
                <a:solidFill>
                  <a:prstClr val="white"/>
                </a:solidFill>
                <a:cs typeface="B Lotus" panose="00000400000000000000" pitchFamily="2" charset="-78"/>
              </a:rPr>
              <a:t>حرکت عامل بسیار مؤثری در ادراک شهر از خیابان هاست. در یک مسیر حرکتی عناصر بارز و رابطه آن ها با زمینه و مسیر حرکت باید بررسی شود تا مسیر خوانایی پیدا کند. در حرکت موضوع سرعت و آنچه در ذهن به جا می ماند با یکدیگر رابطه مسقیم دارد. حرکت های کندتر، جزئیات بیشتر و عناصر محیطی بیشتری را برای ناظر مطرح می نماید. همچنین کیفیت نور در ادراک محیط اطراف یک مسیر حرکتی از عوامل مؤثر است.</a:t>
            </a:r>
            <a:endParaRPr lang="en-US" sz="2400" dirty="0">
              <a:solidFill>
                <a:prstClr val="white"/>
              </a:solidFill>
              <a:cs typeface="B Lotus" panose="00000400000000000000" pitchFamily="2" charset="-78"/>
            </a:endParaRPr>
          </a:p>
        </p:txBody>
      </p:sp>
    </p:spTree>
    <p:extLst>
      <p:ext uri="{BB962C8B-B14F-4D97-AF65-F5344CB8AC3E}">
        <p14:creationId xmlns:p14="http://schemas.microsoft.com/office/powerpoint/2010/main" val="1719324218"/>
      </p:ext>
    </p:extLst>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490175" y="953037"/>
            <a:ext cx="6529588"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شاخص‌های منظر شهری مسیر پیاده</a:t>
            </a:r>
            <a:endParaRPr lang="en-US" sz="4000" b="1" dirty="0">
              <a:solidFill>
                <a:srgbClr val="A7D535">
                  <a:lumMod val="20000"/>
                  <a:lumOff val="80000"/>
                </a:srgbClr>
              </a:solidFill>
              <a:cs typeface="B Homa" panose="00000400000000000000" pitchFamily="2" charset="-78"/>
            </a:endParaRPr>
          </a:p>
        </p:txBody>
      </p:sp>
      <p:sp>
        <p:nvSpPr>
          <p:cNvPr id="10" name="Rectangle 9"/>
          <p:cNvSpPr/>
          <p:nvPr/>
        </p:nvSpPr>
        <p:spPr>
          <a:xfrm>
            <a:off x="2806700" y="2912144"/>
            <a:ext cx="8275570" cy="830997"/>
          </a:xfrm>
          <a:prstGeom prst="rect">
            <a:avLst/>
          </a:prstGeom>
          <a:ln w="38100">
            <a:solidFill>
              <a:schemeClr val="bg1"/>
            </a:solidFill>
            <a:prstDash val="sysDash"/>
          </a:ln>
        </p:spPr>
        <p:txBody>
          <a:bodyPr wrap="square">
            <a:spAutoFit/>
          </a:bodyPr>
          <a:lstStyle/>
          <a:p>
            <a:pPr algn="justLow"/>
            <a:r>
              <a:rPr lang="fa-IR" sz="2400" dirty="0">
                <a:solidFill>
                  <a:prstClr val="white"/>
                </a:solidFill>
                <a:cs typeface="B Lotus" panose="00000400000000000000" pitchFamily="2" charset="-78"/>
              </a:rPr>
              <a:t>به کیفیت منحصر به فرد و ویژه ای که یک مکان به سایر مکان ها دارد گفته می شود. و این حس ناملموس می باشد.</a:t>
            </a:r>
            <a:endParaRPr lang="en-US" sz="2400" dirty="0">
              <a:solidFill>
                <a:prstClr val="white"/>
              </a:solidFill>
              <a:cs typeface="B Lotus" panose="00000400000000000000" pitchFamily="2" charset="-78"/>
            </a:endParaRPr>
          </a:p>
        </p:txBody>
      </p:sp>
      <p:sp>
        <p:nvSpPr>
          <p:cNvPr id="4" name="Rounded Rectangle 3"/>
          <p:cNvSpPr/>
          <p:nvPr/>
        </p:nvSpPr>
        <p:spPr>
          <a:xfrm>
            <a:off x="8957256" y="2305318"/>
            <a:ext cx="2125014" cy="4765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Arial" panose="020B0604020202020204" pitchFamily="34" charset="0"/>
              <a:buChar char="•"/>
            </a:pPr>
            <a:r>
              <a:rPr lang="fa-IR" sz="2000" dirty="0">
                <a:solidFill>
                  <a:prstClr val="white"/>
                </a:solidFill>
                <a:cs typeface="B Homa" panose="00000400000000000000" pitchFamily="2" charset="-78"/>
              </a:rPr>
              <a:t>حس مکان</a:t>
            </a:r>
            <a:endParaRPr lang="en-US" sz="2000" dirty="0">
              <a:solidFill>
                <a:prstClr val="white"/>
              </a:solidFill>
              <a:cs typeface="B Homa" panose="00000400000000000000" pitchFamily="2" charset="-78"/>
            </a:endParaRPr>
          </a:p>
        </p:txBody>
      </p:sp>
      <p:sp>
        <p:nvSpPr>
          <p:cNvPr id="5" name="Rounded Rectangle 4"/>
          <p:cNvSpPr/>
          <p:nvPr/>
        </p:nvSpPr>
        <p:spPr>
          <a:xfrm>
            <a:off x="8957256" y="3873449"/>
            <a:ext cx="2125014" cy="4765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Arial" panose="020B0604020202020204" pitchFamily="34" charset="0"/>
              <a:buChar char="•"/>
            </a:pPr>
            <a:r>
              <a:rPr lang="fa-IR" sz="2000" dirty="0">
                <a:solidFill>
                  <a:prstClr val="white"/>
                </a:solidFill>
                <a:cs typeface="B Homa" panose="00000400000000000000" pitchFamily="2" charset="-78"/>
              </a:rPr>
              <a:t>وحدت</a:t>
            </a:r>
            <a:endParaRPr lang="en-US" sz="2000" dirty="0">
              <a:solidFill>
                <a:prstClr val="white"/>
              </a:solidFill>
              <a:cs typeface="B Homa" panose="00000400000000000000" pitchFamily="2" charset="-78"/>
            </a:endParaRPr>
          </a:p>
        </p:txBody>
      </p:sp>
      <p:sp>
        <p:nvSpPr>
          <p:cNvPr id="6" name="Rectangle 5"/>
          <p:cNvSpPr/>
          <p:nvPr/>
        </p:nvSpPr>
        <p:spPr>
          <a:xfrm>
            <a:off x="2806700" y="4480275"/>
            <a:ext cx="8275570" cy="830997"/>
          </a:xfrm>
          <a:prstGeom prst="rect">
            <a:avLst/>
          </a:prstGeom>
          <a:ln w="38100">
            <a:solidFill>
              <a:schemeClr val="bg1"/>
            </a:solidFill>
            <a:prstDash val="sysDash"/>
          </a:ln>
        </p:spPr>
        <p:txBody>
          <a:bodyPr wrap="square">
            <a:spAutoFit/>
          </a:bodyPr>
          <a:lstStyle/>
          <a:p>
            <a:pPr algn="justLow"/>
            <a:r>
              <a:rPr lang="fa-IR" sz="2400" dirty="0">
                <a:solidFill>
                  <a:prstClr val="white"/>
                </a:solidFill>
                <a:cs typeface="B Lotus" panose="00000400000000000000" pitchFamily="2" charset="-78"/>
              </a:rPr>
              <a:t>در طراحی وحدت لازم بوده تا قسمتی به قسمت های دیگر مرتبط شود و کلیتی شکل گیرد. طرح وحدت یافته، زنده، همراهی کننده ریتم و رفع کننده تنش می باشد.</a:t>
            </a:r>
            <a:endParaRPr lang="en-US" sz="2400" dirty="0">
              <a:solidFill>
                <a:prstClr val="white"/>
              </a:solidFill>
              <a:cs typeface="B Lotus" panose="00000400000000000000" pitchFamily="2" charset="-78"/>
            </a:endParaRPr>
          </a:p>
        </p:txBody>
      </p:sp>
      <p:sp>
        <p:nvSpPr>
          <p:cNvPr id="7" name="Rounded Rectangle 6"/>
          <p:cNvSpPr/>
          <p:nvPr/>
        </p:nvSpPr>
        <p:spPr>
          <a:xfrm>
            <a:off x="8957256" y="5441580"/>
            <a:ext cx="2125014" cy="4765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Arial" panose="020B0604020202020204" pitchFamily="34" charset="0"/>
              <a:buChar char="•"/>
            </a:pPr>
            <a:r>
              <a:rPr lang="fa-IR" sz="2000" dirty="0">
                <a:solidFill>
                  <a:prstClr val="white"/>
                </a:solidFill>
                <a:cs typeface="B Homa" panose="00000400000000000000" pitchFamily="2" charset="-78"/>
              </a:rPr>
              <a:t>تنوع</a:t>
            </a:r>
            <a:endParaRPr lang="en-US" sz="2000" dirty="0">
              <a:solidFill>
                <a:prstClr val="white"/>
              </a:solidFill>
              <a:cs typeface="B Homa" panose="00000400000000000000" pitchFamily="2" charset="-78"/>
            </a:endParaRPr>
          </a:p>
        </p:txBody>
      </p:sp>
      <p:sp>
        <p:nvSpPr>
          <p:cNvPr id="8" name="Rectangle 7"/>
          <p:cNvSpPr/>
          <p:nvPr/>
        </p:nvSpPr>
        <p:spPr>
          <a:xfrm>
            <a:off x="2806700" y="6048406"/>
            <a:ext cx="8275570" cy="461665"/>
          </a:xfrm>
          <a:prstGeom prst="rect">
            <a:avLst/>
          </a:prstGeom>
          <a:ln w="38100">
            <a:solidFill>
              <a:schemeClr val="bg1"/>
            </a:solidFill>
            <a:prstDash val="sysDash"/>
          </a:ln>
        </p:spPr>
        <p:txBody>
          <a:bodyPr wrap="square">
            <a:spAutoFit/>
          </a:bodyPr>
          <a:lstStyle/>
          <a:p>
            <a:pPr algn="justLow"/>
            <a:r>
              <a:rPr lang="fa-IR" sz="2400" dirty="0">
                <a:solidFill>
                  <a:prstClr val="white"/>
                </a:solidFill>
                <a:cs typeface="B Lotus" panose="00000400000000000000" pitchFamily="2" charset="-78"/>
              </a:rPr>
              <a:t>تنوع باید با وحدت در تعادل باشد. کثرت زیاد ممکن است موجب آشوب بصری شود.</a:t>
            </a:r>
            <a:endParaRPr lang="en-US" sz="2400" dirty="0">
              <a:solidFill>
                <a:prstClr val="white"/>
              </a:solidFill>
              <a:cs typeface="B Lotus" panose="00000400000000000000" pitchFamily="2" charset="-78"/>
            </a:endParaRPr>
          </a:p>
        </p:txBody>
      </p:sp>
      <p:pic>
        <p:nvPicPr>
          <p:cNvPr id="2" name="Picture 1"/>
          <p:cNvPicPr>
            <a:picLocks noChangeAspect="1"/>
          </p:cNvPicPr>
          <p:nvPr/>
        </p:nvPicPr>
        <p:blipFill>
          <a:blip r:embed="rId2"/>
          <a:stretch>
            <a:fillRect/>
          </a:stretch>
        </p:blipFill>
        <p:spPr>
          <a:xfrm>
            <a:off x="495300" y="5441580"/>
            <a:ext cx="2108200" cy="1367685"/>
          </a:xfrm>
          <a:prstGeom prst="rect">
            <a:avLst/>
          </a:prstGeom>
          <a:ln>
            <a:solidFill>
              <a:schemeClr val="tx1"/>
            </a:solidFill>
          </a:ln>
        </p:spPr>
      </p:pic>
      <p:pic>
        <p:nvPicPr>
          <p:cNvPr id="9" name="Picture 8"/>
          <p:cNvPicPr>
            <a:picLocks noChangeAspect="1"/>
          </p:cNvPicPr>
          <p:nvPr/>
        </p:nvPicPr>
        <p:blipFill>
          <a:blip r:embed="rId3"/>
          <a:stretch>
            <a:fillRect/>
          </a:stretch>
        </p:blipFill>
        <p:spPr>
          <a:xfrm>
            <a:off x="495300" y="2485234"/>
            <a:ext cx="2108200" cy="1257907"/>
          </a:xfrm>
          <a:prstGeom prst="rect">
            <a:avLst/>
          </a:prstGeom>
          <a:ln>
            <a:solidFill>
              <a:schemeClr val="tx1"/>
            </a:solidFill>
          </a:ln>
        </p:spPr>
      </p:pic>
      <p:pic>
        <p:nvPicPr>
          <p:cNvPr id="11" name="Picture 10"/>
          <p:cNvPicPr>
            <a:picLocks noChangeAspect="1"/>
          </p:cNvPicPr>
          <p:nvPr/>
        </p:nvPicPr>
        <p:blipFill>
          <a:blip r:embed="rId4"/>
          <a:stretch>
            <a:fillRect/>
          </a:stretch>
        </p:blipFill>
        <p:spPr>
          <a:xfrm>
            <a:off x="495301" y="4128646"/>
            <a:ext cx="2108200" cy="1004825"/>
          </a:xfrm>
          <a:prstGeom prst="rect">
            <a:avLst/>
          </a:prstGeom>
          <a:ln>
            <a:solidFill>
              <a:schemeClr val="tx1"/>
            </a:solidFill>
          </a:ln>
        </p:spPr>
      </p:pic>
    </p:spTree>
    <p:extLst>
      <p:ext uri="{BB962C8B-B14F-4D97-AF65-F5344CB8AC3E}">
        <p14:creationId xmlns:p14="http://schemas.microsoft.com/office/powerpoint/2010/main" val="368339343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7" presetClass="entr" presetSubtype="0" fill="hold"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7" presetClass="entr" presetSubtype="0"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anim calcmode="lin" valueType="num">
                                      <p:cBhvr>
                                        <p:cTn id="46" dur="1000" fill="hold"/>
                                        <p:tgtEl>
                                          <p:spTgt spid="7"/>
                                        </p:tgtEl>
                                        <p:attrNameLst>
                                          <p:attrName>ppt_x</p:attrName>
                                        </p:attrNameLst>
                                      </p:cBhvr>
                                      <p:tavLst>
                                        <p:tav tm="0">
                                          <p:val>
                                            <p:strVal val="#ppt_x"/>
                                          </p:val>
                                        </p:tav>
                                        <p:tav tm="100000">
                                          <p:val>
                                            <p:strVal val="#ppt_x"/>
                                          </p:val>
                                        </p:tav>
                                      </p:tavLst>
                                    </p:anim>
                                    <p:anim calcmode="lin" valueType="num">
                                      <p:cBhvr>
                                        <p:cTn id="47" dur="1000" fill="hold"/>
                                        <p:tgtEl>
                                          <p:spTgt spid="7"/>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1000"/>
                                        <p:tgtEl>
                                          <p:spTgt spid="8"/>
                                        </p:tgtEl>
                                      </p:cBhvr>
                                    </p:animEffect>
                                    <p:anim calcmode="lin" valueType="num">
                                      <p:cBhvr>
                                        <p:cTn id="51" dur="1000" fill="hold"/>
                                        <p:tgtEl>
                                          <p:spTgt spid="8"/>
                                        </p:tgtEl>
                                        <p:attrNameLst>
                                          <p:attrName>ppt_x</p:attrName>
                                        </p:attrNameLst>
                                      </p:cBhvr>
                                      <p:tavLst>
                                        <p:tav tm="0">
                                          <p:val>
                                            <p:strVal val="#ppt_x"/>
                                          </p:val>
                                        </p:tav>
                                        <p:tav tm="100000">
                                          <p:val>
                                            <p:strVal val="#ppt_x"/>
                                          </p:val>
                                        </p:tav>
                                      </p:tavLst>
                                    </p:anim>
                                    <p:anim calcmode="lin" valueType="num">
                                      <p:cBhvr>
                                        <p:cTn id="5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7" presetClass="entr" presetSubtype="0" fill="hold" nodeType="clickEffect">
                                  <p:stCondLst>
                                    <p:cond delay="0"/>
                                  </p:stCondLst>
                                  <p:childTnLst>
                                    <p:set>
                                      <p:cBhvr>
                                        <p:cTn id="56" dur="1" fill="hold">
                                          <p:stCondLst>
                                            <p:cond delay="0"/>
                                          </p:stCondLst>
                                        </p:cTn>
                                        <p:tgtEl>
                                          <p:spTgt spid="2"/>
                                        </p:tgtEl>
                                        <p:attrNameLst>
                                          <p:attrName>style.visibility</p:attrName>
                                        </p:attrNameLst>
                                      </p:cBhvr>
                                      <p:to>
                                        <p:strVal val="visible"/>
                                      </p:to>
                                    </p:set>
                                    <p:animEffect transition="in" filter="fade">
                                      <p:cBhvr>
                                        <p:cTn id="57" dur="1000"/>
                                        <p:tgtEl>
                                          <p:spTgt spid="2"/>
                                        </p:tgtEl>
                                      </p:cBhvr>
                                    </p:animEffect>
                                    <p:anim calcmode="lin" valueType="num">
                                      <p:cBhvr>
                                        <p:cTn id="58" dur="1000" fill="hold"/>
                                        <p:tgtEl>
                                          <p:spTgt spid="2"/>
                                        </p:tgtEl>
                                        <p:attrNameLst>
                                          <p:attrName>ppt_x</p:attrName>
                                        </p:attrNameLst>
                                      </p:cBhvr>
                                      <p:tavLst>
                                        <p:tav tm="0">
                                          <p:val>
                                            <p:strVal val="#ppt_x"/>
                                          </p:val>
                                        </p:tav>
                                        <p:tav tm="100000">
                                          <p:val>
                                            <p:strVal val="#ppt_x"/>
                                          </p:val>
                                        </p:tav>
                                      </p:tavLst>
                                    </p:anim>
                                    <p:anim calcmode="lin" valueType="num">
                                      <p:cBhvr>
                                        <p:cTn id="5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animBg="1"/>
      <p:bldP spid="5" grpId="0" animBg="1"/>
      <p:bldP spid="6" grpId="0" animBg="1"/>
      <p:bldP spid="7" grpId="0" animBg="1"/>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490175" y="953037"/>
            <a:ext cx="6529588"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عناصر منظر شهری مسیر پیاده</a:t>
            </a:r>
            <a:endParaRPr lang="en-US" sz="4000" b="1" dirty="0">
              <a:solidFill>
                <a:srgbClr val="A7D535">
                  <a:lumMod val="20000"/>
                  <a:lumOff val="80000"/>
                </a:srgbClr>
              </a:solidFill>
              <a:cs typeface="B Homa" panose="00000400000000000000" pitchFamily="2" charset="-78"/>
            </a:endParaRPr>
          </a:p>
        </p:txBody>
      </p:sp>
      <p:sp>
        <p:nvSpPr>
          <p:cNvPr id="10" name="Rectangle 9"/>
          <p:cNvSpPr/>
          <p:nvPr/>
        </p:nvSpPr>
        <p:spPr>
          <a:xfrm>
            <a:off x="8693239" y="3261457"/>
            <a:ext cx="2389031" cy="3416320"/>
          </a:xfrm>
          <a:prstGeom prst="rect">
            <a:avLst/>
          </a:prstGeom>
          <a:ln w="38100">
            <a:solidFill>
              <a:schemeClr val="bg1"/>
            </a:solidFill>
            <a:prstDash val="sysDash"/>
          </a:ln>
        </p:spPr>
        <p:txBody>
          <a:bodyPr wrap="square">
            <a:spAutoFit/>
          </a:bodyPr>
          <a:lstStyle/>
          <a:p>
            <a:pPr algn="justLow" rtl="0"/>
            <a:r>
              <a:rPr lang="fa-IR" sz="2400" dirty="0">
                <a:solidFill>
                  <a:prstClr val="white"/>
                </a:solidFill>
                <a:cs typeface="B Lotus" panose="00000400000000000000" pitchFamily="2" charset="-78"/>
              </a:rPr>
              <a:t>از خصوصیات نشانه منحصر به فرد بودن آن است. همچنین می توان گفت نقش، تصویر یا فرمی که از زمینه خود فرق داشته باشد، مؤثر ترین عامل، در به وجود آوردن یک نشانه است.</a:t>
            </a:r>
          </a:p>
          <a:p>
            <a:pPr algn="justLow" rtl="0"/>
            <a:endParaRPr lang="en-US" sz="2400" dirty="0">
              <a:solidFill>
                <a:prstClr val="white"/>
              </a:solidFill>
              <a:cs typeface="B Lotus" panose="00000400000000000000" pitchFamily="2" charset="-78"/>
            </a:endParaRPr>
          </a:p>
        </p:txBody>
      </p:sp>
      <p:sp>
        <p:nvSpPr>
          <p:cNvPr id="6" name="Rectangle 5"/>
          <p:cNvSpPr/>
          <p:nvPr/>
        </p:nvSpPr>
        <p:spPr>
          <a:xfrm>
            <a:off x="3992452" y="3261457"/>
            <a:ext cx="4250028" cy="3416320"/>
          </a:xfrm>
          <a:prstGeom prst="rect">
            <a:avLst/>
          </a:prstGeom>
          <a:ln w="38100">
            <a:solidFill>
              <a:schemeClr val="bg1"/>
            </a:solidFill>
            <a:prstDash val="sysDash"/>
          </a:ln>
        </p:spPr>
        <p:txBody>
          <a:bodyPr wrap="square">
            <a:spAutoFit/>
          </a:bodyPr>
          <a:lstStyle/>
          <a:p>
            <a:pPr algn="justLow"/>
            <a:r>
              <a:rPr lang="fa-IR" sz="2400" dirty="0">
                <a:solidFill>
                  <a:prstClr val="white"/>
                </a:solidFill>
                <a:cs typeface="B Lotus" panose="00000400000000000000" pitchFamily="2" charset="-78"/>
              </a:rPr>
              <a:t>مهمترین عنصر ساختمان نمای ساختمان با توجه به موجودیت آن به صورت جزئی از کالبد شهر به شمار می رود. نمای ساختمان همچنین مهمترین بخش بنا در ارتباط با شهر به شمار می رود.</a:t>
            </a:r>
          </a:p>
          <a:p>
            <a:pPr algn="justLow"/>
            <a:r>
              <a:rPr lang="fa-IR" sz="2400" dirty="0">
                <a:solidFill>
                  <a:prstClr val="white"/>
                </a:solidFill>
                <a:cs typeface="B Lotus" panose="00000400000000000000" pitchFamily="2" charset="-78"/>
              </a:rPr>
              <a:t>نمای ساختمان می بایست در محصور کردن فضا نقش مؤثری داشته باشد.محصوریت و تغییرات آن عامل مؤثری در تنوع و وحدت مسیر پیاده است.</a:t>
            </a:r>
            <a:endParaRPr lang="en-US" sz="2400" dirty="0">
              <a:solidFill>
                <a:prstClr val="white"/>
              </a:solidFill>
              <a:cs typeface="B Lotus" panose="00000400000000000000" pitchFamily="2" charset="-78"/>
            </a:endParaRPr>
          </a:p>
        </p:txBody>
      </p:sp>
      <p:sp>
        <p:nvSpPr>
          <p:cNvPr id="8" name="Rectangle 7"/>
          <p:cNvSpPr/>
          <p:nvPr/>
        </p:nvSpPr>
        <p:spPr>
          <a:xfrm>
            <a:off x="759853" y="3261457"/>
            <a:ext cx="2730322" cy="3416320"/>
          </a:xfrm>
          <a:prstGeom prst="rect">
            <a:avLst/>
          </a:prstGeom>
          <a:ln w="38100">
            <a:solidFill>
              <a:schemeClr val="bg1"/>
            </a:solidFill>
            <a:prstDash val="sysDash"/>
          </a:ln>
        </p:spPr>
        <p:txBody>
          <a:bodyPr wrap="square">
            <a:spAutoFit/>
          </a:bodyPr>
          <a:lstStyle/>
          <a:p>
            <a:pPr algn="justLow"/>
            <a:r>
              <a:rPr lang="fa-IR" sz="2400" dirty="0">
                <a:solidFill>
                  <a:prstClr val="white"/>
                </a:solidFill>
                <a:cs typeface="B Lotus" panose="00000400000000000000" pitchFamily="2" charset="-78"/>
              </a:rPr>
              <a:t>می‌توانیم بگوییم یکی از عوامل سامان بخشی یا نابسامانی در خیابان؛ شیوه طراحی، انتخاب و در کنار هم قرار دادن اثاثه شهری است.</a:t>
            </a:r>
          </a:p>
          <a:p>
            <a:pPr algn="justLow"/>
            <a:endParaRPr lang="fa-IR" sz="2400" dirty="0">
              <a:solidFill>
                <a:prstClr val="white"/>
              </a:solidFill>
              <a:cs typeface="B Lotus" panose="00000400000000000000" pitchFamily="2" charset="-78"/>
            </a:endParaRPr>
          </a:p>
          <a:p>
            <a:pPr algn="justLow"/>
            <a:endParaRPr lang="fa-IR" sz="2400" dirty="0">
              <a:solidFill>
                <a:prstClr val="white"/>
              </a:solidFill>
              <a:cs typeface="B Lotus" panose="00000400000000000000" pitchFamily="2" charset="-78"/>
            </a:endParaRPr>
          </a:p>
          <a:p>
            <a:pPr algn="justLow"/>
            <a:endParaRPr lang="en-US" sz="2400" dirty="0">
              <a:solidFill>
                <a:prstClr val="white"/>
              </a:solidFill>
              <a:cs typeface="B Lotus" panose="00000400000000000000" pitchFamily="2" charset="-78"/>
            </a:endParaRPr>
          </a:p>
        </p:txBody>
      </p:sp>
      <p:sp>
        <p:nvSpPr>
          <p:cNvPr id="2" name="Down Arrow 1"/>
          <p:cNvSpPr/>
          <p:nvPr/>
        </p:nvSpPr>
        <p:spPr>
          <a:xfrm>
            <a:off x="8999111" y="2332659"/>
            <a:ext cx="1777285" cy="75985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400" dirty="0">
                <a:solidFill>
                  <a:prstClr val="white"/>
                </a:solidFill>
                <a:cs typeface="B Homa" panose="00000400000000000000" pitchFamily="2" charset="-78"/>
              </a:rPr>
              <a:t>نشانه</a:t>
            </a:r>
            <a:endParaRPr lang="en-US" sz="2400" dirty="0">
              <a:solidFill>
                <a:prstClr val="white"/>
              </a:solidFill>
              <a:cs typeface="B Homa" panose="00000400000000000000" pitchFamily="2" charset="-78"/>
            </a:endParaRPr>
          </a:p>
        </p:txBody>
      </p:sp>
      <p:sp>
        <p:nvSpPr>
          <p:cNvPr id="11" name="Down Arrow 10"/>
          <p:cNvSpPr/>
          <p:nvPr/>
        </p:nvSpPr>
        <p:spPr>
          <a:xfrm>
            <a:off x="1236371" y="2332659"/>
            <a:ext cx="1777285" cy="75985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000" b="1" dirty="0">
                <a:solidFill>
                  <a:prstClr val="white"/>
                </a:solidFill>
                <a:cs typeface="B Homa" panose="00000400000000000000" pitchFamily="2" charset="-78"/>
              </a:rPr>
              <a:t>مبلمان</a:t>
            </a:r>
            <a:endParaRPr lang="en-US" sz="2000" b="1" dirty="0">
              <a:solidFill>
                <a:prstClr val="white"/>
              </a:solidFill>
              <a:cs typeface="B Homa" panose="00000400000000000000" pitchFamily="2" charset="-78"/>
            </a:endParaRPr>
          </a:p>
        </p:txBody>
      </p:sp>
      <p:sp>
        <p:nvSpPr>
          <p:cNvPr id="12" name="Down Arrow 11"/>
          <p:cNvSpPr/>
          <p:nvPr/>
        </p:nvSpPr>
        <p:spPr>
          <a:xfrm>
            <a:off x="5228823" y="2332658"/>
            <a:ext cx="1777285" cy="75985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000" b="1" dirty="0">
                <a:solidFill>
                  <a:prstClr val="white"/>
                </a:solidFill>
                <a:cs typeface="B Homa" panose="00000400000000000000" pitchFamily="2" charset="-78"/>
              </a:rPr>
              <a:t>بدنه</a:t>
            </a:r>
            <a:endParaRPr lang="en-US" sz="2000" b="1" dirty="0">
              <a:solidFill>
                <a:prstClr val="white"/>
              </a:solidFill>
              <a:cs typeface="B Homa" panose="00000400000000000000" pitchFamily="2" charset="-78"/>
            </a:endParaRPr>
          </a:p>
        </p:txBody>
      </p:sp>
    </p:spTree>
    <p:extLst>
      <p:ext uri="{BB962C8B-B14F-4D97-AF65-F5344CB8AC3E}">
        <p14:creationId xmlns:p14="http://schemas.microsoft.com/office/powerpoint/2010/main" val="4005570371"/>
      </p:ext>
    </p:extLst>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490175" y="953037"/>
            <a:ext cx="6529588"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عناصر منظر شهری مسیر پیاده</a:t>
            </a:r>
            <a:endParaRPr lang="en-US" sz="4000" b="1" dirty="0">
              <a:solidFill>
                <a:srgbClr val="A7D535">
                  <a:lumMod val="20000"/>
                  <a:lumOff val="80000"/>
                </a:srgbClr>
              </a:solidFill>
              <a:cs typeface="B Homa" panose="00000400000000000000" pitchFamily="2" charset="-78"/>
            </a:endParaRPr>
          </a:p>
        </p:txBody>
      </p:sp>
      <p:sp>
        <p:nvSpPr>
          <p:cNvPr id="2" name="Down Arrow 1"/>
          <p:cNvSpPr/>
          <p:nvPr/>
        </p:nvSpPr>
        <p:spPr>
          <a:xfrm>
            <a:off x="9179682" y="2332659"/>
            <a:ext cx="1777285" cy="75985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400" dirty="0">
                <a:solidFill>
                  <a:prstClr val="white"/>
                </a:solidFill>
                <a:cs typeface="B Homa" panose="00000400000000000000" pitchFamily="2" charset="-78"/>
              </a:rPr>
              <a:t>نشانه</a:t>
            </a:r>
            <a:endParaRPr lang="en-US" sz="2400" dirty="0">
              <a:solidFill>
                <a:prstClr val="white"/>
              </a:solidFill>
              <a:cs typeface="B Homa" panose="00000400000000000000" pitchFamily="2" charset="-78"/>
            </a:endParaRPr>
          </a:p>
        </p:txBody>
      </p:sp>
      <p:sp>
        <p:nvSpPr>
          <p:cNvPr id="11" name="Down Arrow 10"/>
          <p:cNvSpPr/>
          <p:nvPr/>
        </p:nvSpPr>
        <p:spPr>
          <a:xfrm>
            <a:off x="1236370" y="2332659"/>
            <a:ext cx="1777285" cy="75985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000" b="1" dirty="0">
                <a:solidFill>
                  <a:prstClr val="white"/>
                </a:solidFill>
                <a:cs typeface="B Homa" panose="00000400000000000000" pitchFamily="2" charset="-78"/>
              </a:rPr>
              <a:t>مبلمان</a:t>
            </a:r>
            <a:endParaRPr lang="en-US" sz="2000" b="1" dirty="0">
              <a:solidFill>
                <a:prstClr val="white"/>
              </a:solidFill>
              <a:cs typeface="B Homa" panose="00000400000000000000" pitchFamily="2" charset="-78"/>
            </a:endParaRPr>
          </a:p>
        </p:txBody>
      </p:sp>
      <p:sp>
        <p:nvSpPr>
          <p:cNvPr id="12" name="Down Arrow 11"/>
          <p:cNvSpPr/>
          <p:nvPr/>
        </p:nvSpPr>
        <p:spPr>
          <a:xfrm>
            <a:off x="5150206" y="2332658"/>
            <a:ext cx="1777285" cy="75985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000" b="1" dirty="0">
                <a:solidFill>
                  <a:prstClr val="white"/>
                </a:solidFill>
                <a:cs typeface="B Homa" panose="00000400000000000000" pitchFamily="2" charset="-78"/>
              </a:rPr>
              <a:t>بدنه</a:t>
            </a:r>
            <a:endParaRPr lang="en-US" sz="2000" b="1" dirty="0">
              <a:solidFill>
                <a:prstClr val="white"/>
              </a:solidFill>
              <a:cs typeface="B Homa" panose="00000400000000000000" pitchFamily="2" charset="-78"/>
            </a:endParaRPr>
          </a:p>
        </p:txBody>
      </p:sp>
      <p:pic>
        <p:nvPicPr>
          <p:cNvPr id="4" name="Picture 3"/>
          <p:cNvPicPr>
            <a:picLocks noChangeAspect="1"/>
          </p:cNvPicPr>
          <p:nvPr/>
        </p:nvPicPr>
        <p:blipFill>
          <a:blip r:embed="rId2"/>
          <a:stretch>
            <a:fillRect/>
          </a:stretch>
        </p:blipFill>
        <p:spPr>
          <a:xfrm>
            <a:off x="8115299" y="3478212"/>
            <a:ext cx="3906053" cy="2847975"/>
          </a:xfrm>
          <a:prstGeom prst="rect">
            <a:avLst/>
          </a:prstGeom>
        </p:spPr>
      </p:pic>
      <p:pic>
        <p:nvPicPr>
          <p:cNvPr id="5" name="Picture 4"/>
          <p:cNvPicPr>
            <a:picLocks noChangeAspect="1"/>
          </p:cNvPicPr>
          <p:nvPr/>
        </p:nvPicPr>
        <p:blipFill>
          <a:blip r:embed="rId3"/>
          <a:stretch>
            <a:fillRect/>
          </a:stretch>
        </p:blipFill>
        <p:spPr>
          <a:xfrm>
            <a:off x="4051300" y="3479481"/>
            <a:ext cx="3975099" cy="2846706"/>
          </a:xfrm>
          <a:prstGeom prst="rect">
            <a:avLst/>
          </a:prstGeom>
        </p:spPr>
      </p:pic>
      <p:pic>
        <p:nvPicPr>
          <p:cNvPr id="7" name="Picture 6"/>
          <p:cNvPicPr>
            <a:picLocks noChangeAspect="1"/>
          </p:cNvPicPr>
          <p:nvPr/>
        </p:nvPicPr>
        <p:blipFill rotWithShape="1">
          <a:blip r:embed="rId4"/>
          <a:srcRect r="20317"/>
          <a:stretch/>
        </p:blipFill>
        <p:spPr>
          <a:xfrm>
            <a:off x="288310" y="3478212"/>
            <a:ext cx="3673406" cy="2847975"/>
          </a:xfrm>
          <a:prstGeom prst="rect">
            <a:avLst/>
          </a:prstGeom>
        </p:spPr>
      </p:pic>
    </p:spTree>
    <p:extLst>
      <p:ext uri="{BB962C8B-B14F-4D97-AF65-F5344CB8AC3E}">
        <p14:creationId xmlns:p14="http://schemas.microsoft.com/office/powerpoint/2010/main" val="279943185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1000"/>
                                        <p:tgtEl>
                                          <p:spTgt spid="7"/>
                                        </p:tgtEl>
                                      </p:cBhvr>
                                    </p:animEffect>
                                    <p:anim calcmode="lin" valueType="num">
                                      <p:cBhvr>
                                        <p:cTn id="37" dur="1000" fill="hold"/>
                                        <p:tgtEl>
                                          <p:spTgt spid="7"/>
                                        </p:tgtEl>
                                        <p:attrNameLst>
                                          <p:attrName>ppt_x</p:attrName>
                                        </p:attrNameLst>
                                      </p:cBhvr>
                                      <p:tavLst>
                                        <p:tav tm="0">
                                          <p:val>
                                            <p:strVal val="#ppt_x"/>
                                          </p:val>
                                        </p:tav>
                                        <p:tav tm="100000">
                                          <p:val>
                                            <p:strVal val="#ppt_x"/>
                                          </p:val>
                                        </p:tav>
                                      </p:tavLst>
                                    </p:anim>
                                    <p:anim calcmode="lin" valueType="num">
                                      <p:cBhvr>
                                        <p:cTn id="3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animBg="1"/>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726547" y="953037"/>
            <a:ext cx="5293216"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مبانی نظری</a:t>
            </a:r>
            <a:endParaRPr lang="en-US" sz="4000" b="1" dirty="0">
              <a:solidFill>
                <a:srgbClr val="A7D535">
                  <a:lumMod val="20000"/>
                  <a:lumOff val="80000"/>
                </a:srgbClr>
              </a:solidFill>
              <a:cs typeface="B Homa" panose="00000400000000000000" pitchFamily="2" charset="-78"/>
            </a:endParaRPr>
          </a:p>
        </p:txBody>
      </p:sp>
      <p:sp>
        <p:nvSpPr>
          <p:cNvPr id="5" name="TextBox 4"/>
          <p:cNvSpPr txBox="1"/>
          <p:nvPr/>
        </p:nvSpPr>
        <p:spPr>
          <a:xfrm>
            <a:off x="6735652" y="1014592"/>
            <a:ext cx="5293216" cy="584775"/>
          </a:xfrm>
          <a:prstGeom prst="rect">
            <a:avLst/>
          </a:prstGeom>
          <a:noFill/>
        </p:spPr>
        <p:txBody>
          <a:bodyPr wrap="square" rtlCol="0">
            <a:spAutoFit/>
          </a:bodyPr>
          <a:lstStyle/>
          <a:p>
            <a:pPr>
              <a:buClr>
                <a:srgbClr val="6AD8CB">
                  <a:lumMod val="50000"/>
                </a:srgbClr>
              </a:buClr>
            </a:pPr>
            <a:r>
              <a:rPr lang="fa-IR" sz="3200" b="1" dirty="0">
                <a:solidFill>
                  <a:prstClr val="white"/>
                </a:solidFill>
                <a:cs typeface="B Homa" panose="00000400000000000000" pitchFamily="2" charset="-78"/>
              </a:rPr>
              <a:t>پیاده‌راه</a:t>
            </a:r>
            <a:endParaRPr lang="en-US" sz="3200" b="1" dirty="0">
              <a:solidFill>
                <a:prstClr val="white"/>
              </a:solidFill>
              <a:cs typeface="B Homa" panose="00000400000000000000" pitchFamily="2" charset="-78"/>
            </a:endParaRPr>
          </a:p>
        </p:txBody>
      </p:sp>
      <p:sp>
        <p:nvSpPr>
          <p:cNvPr id="6" name="Rectangle 5"/>
          <p:cNvSpPr/>
          <p:nvPr/>
        </p:nvSpPr>
        <p:spPr>
          <a:xfrm>
            <a:off x="476519" y="2147906"/>
            <a:ext cx="11075831" cy="830997"/>
          </a:xfrm>
          <a:prstGeom prst="rect">
            <a:avLst/>
          </a:prstGeom>
        </p:spPr>
        <p:txBody>
          <a:bodyPr wrap="square">
            <a:spAutoFit/>
          </a:bodyPr>
          <a:lstStyle/>
          <a:p>
            <a:pPr algn="justLow"/>
            <a:r>
              <a:rPr lang="fa-IR" sz="2400" dirty="0">
                <a:solidFill>
                  <a:prstClr val="white"/>
                </a:solidFill>
                <a:cs typeface="B Lotus" panose="00000400000000000000" pitchFamily="2" charset="-78"/>
              </a:rPr>
              <a:t>در دسته‌بندی از مؤلفه های کیفیت مؤثر بر مسیرهای پیاده، سه مؤلفه عملکردی، زیبایی شناختی و زیست محیطی به عنوان معیارهای کلان انتخاب گردیده است.</a:t>
            </a:r>
            <a:endParaRPr lang="en-US" sz="2400" dirty="0">
              <a:solidFill>
                <a:prstClr val="white"/>
              </a:solidFill>
              <a:cs typeface="B Lotus" panose="00000400000000000000" pitchFamily="2" charset="-78"/>
            </a:endParaRPr>
          </a:p>
        </p:txBody>
      </p:sp>
      <p:sp>
        <p:nvSpPr>
          <p:cNvPr id="7" name="Striped Right Arrow 6"/>
          <p:cNvSpPr/>
          <p:nvPr/>
        </p:nvSpPr>
        <p:spPr>
          <a:xfrm flipH="1">
            <a:off x="9852335" y="2978903"/>
            <a:ext cx="2176531" cy="1322642"/>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000" b="1" dirty="0">
                <a:solidFill>
                  <a:prstClr val="white"/>
                </a:solidFill>
                <a:cs typeface="B Homa" panose="00000400000000000000" pitchFamily="2" charset="-78"/>
              </a:rPr>
              <a:t>مولفه عملکردی</a:t>
            </a:r>
            <a:endParaRPr lang="en-US" sz="2000" b="1" dirty="0">
              <a:solidFill>
                <a:prstClr val="white"/>
              </a:solidFill>
              <a:cs typeface="B Homa" panose="00000400000000000000" pitchFamily="2" charset="-78"/>
            </a:endParaRPr>
          </a:p>
        </p:txBody>
      </p:sp>
      <p:sp>
        <p:nvSpPr>
          <p:cNvPr id="2" name="Rectangle 1"/>
          <p:cNvSpPr/>
          <p:nvPr/>
        </p:nvSpPr>
        <p:spPr>
          <a:xfrm>
            <a:off x="5602307" y="2978903"/>
            <a:ext cx="4250028" cy="1631216"/>
          </a:xfrm>
          <a:prstGeom prst="rect">
            <a:avLst/>
          </a:prstGeom>
          <a:ln w="28575">
            <a:solidFill>
              <a:schemeClr val="bg1"/>
            </a:solidFill>
            <a:prstDash val="sysDash"/>
          </a:ln>
        </p:spPr>
        <p:txBody>
          <a:bodyPr wrap="square">
            <a:spAutoFit/>
          </a:bodyPr>
          <a:lstStyle/>
          <a:p>
            <a:pPr marL="285750" indent="-285750" algn="justLow">
              <a:buFont typeface="Arial" panose="020B0604020202020204" pitchFamily="34" charset="0"/>
              <a:buChar char="•"/>
            </a:pPr>
            <a:r>
              <a:rPr lang="fa-IR" sz="2000" dirty="0">
                <a:solidFill>
                  <a:prstClr val="white"/>
                </a:solidFill>
                <a:cs typeface="B Lotus" panose="00000400000000000000" pitchFamily="2" charset="-78"/>
              </a:rPr>
              <a:t>در برگیرنده تأمین حرکت و دسترسی سهل و مناسب پیاده </a:t>
            </a:r>
            <a:r>
              <a:rPr lang="fa-IR" sz="2000" dirty="0">
                <a:solidFill>
                  <a:prstClr val="white"/>
                </a:solidFill>
                <a:cs typeface="B Lotus" panose="00000400000000000000" pitchFamily="2" charset="-78"/>
              </a:rPr>
              <a:t>ها به </a:t>
            </a:r>
            <a:r>
              <a:rPr lang="fa-IR" sz="2000" dirty="0">
                <a:solidFill>
                  <a:prstClr val="white"/>
                </a:solidFill>
                <a:cs typeface="B Lotus" panose="00000400000000000000" pitchFamily="2" charset="-78"/>
              </a:rPr>
              <a:t>مراکز جذاب و کانونی </a:t>
            </a:r>
            <a:r>
              <a:rPr lang="fa-IR" sz="2000" dirty="0">
                <a:solidFill>
                  <a:prstClr val="white"/>
                </a:solidFill>
                <a:cs typeface="B Lotus" panose="00000400000000000000" pitchFamily="2" charset="-78"/>
              </a:rPr>
              <a:t>شهری</a:t>
            </a:r>
            <a:endParaRPr lang="fa-IR" sz="2000" dirty="0">
              <a:solidFill>
                <a:prstClr val="white"/>
              </a:solidFill>
              <a:cs typeface="B Lotus" panose="00000400000000000000" pitchFamily="2" charset="-78"/>
            </a:endParaRPr>
          </a:p>
          <a:p>
            <a:pPr marL="285750" indent="-285750" algn="justLow">
              <a:buFont typeface="Arial" panose="020B0604020202020204" pitchFamily="34" charset="0"/>
              <a:buChar char="•"/>
            </a:pPr>
            <a:r>
              <a:rPr lang="fa-IR" sz="2000" dirty="0">
                <a:solidFill>
                  <a:prstClr val="white"/>
                </a:solidFill>
                <a:cs typeface="B Lotus" panose="00000400000000000000" pitchFamily="2" charset="-78"/>
              </a:rPr>
              <a:t>در بر </a:t>
            </a:r>
            <a:r>
              <a:rPr lang="fa-IR" sz="2000" dirty="0">
                <a:solidFill>
                  <a:prstClr val="white"/>
                </a:solidFill>
                <a:cs typeface="B Lotus" panose="00000400000000000000" pitchFamily="2" charset="-78"/>
              </a:rPr>
              <a:t>گیرنده عملکردهای </a:t>
            </a:r>
            <a:r>
              <a:rPr lang="fa-IR" sz="2000" dirty="0">
                <a:solidFill>
                  <a:prstClr val="white"/>
                </a:solidFill>
                <a:cs typeface="B Lotus" panose="00000400000000000000" pitchFamily="2" charset="-78"/>
              </a:rPr>
              <a:t>دیگر همچون تفریح غیر فعال،تماشای مراسم </a:t>
            </a:r>
            <a:r>
              <a:rPr lang="fa-IR" sz="2000" dirty="0">
                <a:solidFill>
                  <a:prstClr val="white"/>
                </a:solidFill>
                <a:cs typeface="B Lotus" panose="00000400000000000000" pitchFamily="2" charset="-78"/>
              </a:rPr>
              <a:t>گوناگون</a:t>
            </a:r>
          </a:p>
          <a:p>
            <a:pPr marL="285750" indent="-285750" algn="justLow">
              <a:buFont typeface="Arial" panose="020B0604020202020204" pitchFamily="34" charset="0"/>
              <a:buChar char="•"/>
            </a:pPr>
            <a:r>
              <a:rPr lang="fa-IR" sz="2000" dirty="0">
                <a:solidFill>
                  <a:prstClr val="white"/>
                </a:solidFill>
                <a:cs typeface="B Lotus" panose="00000400000000000000" pitchFamily="2" charset="-78"/>
              </a:rPr>
              <a:t>ضامن سرزندگی و غنای تجربه فضایی شهر</a:t>
            </a:r>
            <a:endParaRPr lang="en-US" sz="2000" dirty="0">
              <a:solidFill>
                <a:prstClr val="white"/>
              </a:solidFill>
              <a:cs typeface="B Lotus" panose="00000400000000000000" pitchFamily="2" charset="-78"/>
            </a:endParaRPr>
          </a:p>
        </p:txBody>
      </p:sp>
      <p:sp>
        <p:nvSpPr>
          <p:cNvPr id="8" name="Striped Right Arrow 7"/>
          <p:cNvSpPr/>
          <p:nvPr/>
        </p:nvSpPr>
        <p:spPr>
          <a:xfrm flipH="1">
            <a:off x="9852335" y="5132542"/>
            <a:ext cx="2176531" cy="1322642"/>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000" b="1" dirty="0">
                <a:solidFill>
                  <a:prstClr val="white"/>
                </a:solidFill>
                <a:cs typeface="B Homa" panose="00000400000000000000" pitchFamily="2" charset="-78"/>
              </a:rPr>
              <a:t>مولفه زیبایی‌شناختی</a:t>
            </a:r>
            <a:endParaRPr lang="en-US" sz="2000" b="1" dirty="0">
              <a:solidFill>
                <a:prstClr val="white"/>
              </a:solidFill>
              <a:cs typeface="B Homa" panose="00000400000000000000" pitchFamily="2" charset="-78"/>
            </a:endParaRPr>
          </a:p>
        </p:txBody>
      </p:sp>
      <p:sp>
        <p:nvSpPr>
          <p:cNvPr id="9" name="Rectangle 8"/>
          <p:cNvSpPr/>
          <p:nvPr/>
        </p:nvSpPr>
        <p:spPr>
          <a:xfrm>
            <a:off x="5602307" y="5286031"/>
            <a:ext cx="4250028" cy="1015663"/>
          </a:xfrm>
          <a:prstGeom prst="rect">
            <a:avLst/>
          </a:prstGeom>
          <a:ln w="28575">
            <a:solidFill>
              <a:schemeClr val="bg1"/>
            </a:solidFill>
            <a:prstDash val="sysDash"/>
          </a:ln>
        </p:spPr>
        <p:txBody>
          <a:bodyPr wrap="square">
            <a:spAutoFit/>
          </a:bodyPr>
          <a:lstStyle/>
          <a:p>
            <a:pPr marL="285750" indent="-285750" algn="justLow">
              <a:buFont typeface="Arial" panose="020B0604020202020204" pitchFamily="34" charset="0"/>
              <a:buChar char="•"/>
            </a:pPr>
            <a:r>
              <a:rPr lang="fa-IR" sz="2000" dirty="0">
                <a:solidFill>
                  <a:prstClr val="white"/>
                </a:solidFill>
                <a:cs typeface="B Lotus" panose="00000400000000000000" pitchFamily="2" charset="-78"/>
              </a:rPr>
              <a:t>سروکار داشتن با دریافت </a:t>
            </a:r>
            <a:r>
              <a:rPr lang="fa-IR" sz="2000" dirty="0">
                <a:solidFill>
                  <a:prstClr val="white"/>
                </a:solidFill>
                <a:cs typeface="B Lotus" panose="00000400000000000000" pitchFamily="2" charset="-78"/>
              </a:rPr>
              <a:t>های ادراکی، شناختی </a:t>
            </a:r>
            <a:r>
              <a:rPr lang="fa-IR" sz="2000" dirty="0">
                <a:solidFill>
                  <a:prstClr val="white"/>
                </a:solidFill>
                <a:cs typeface="B Lotus" panose="00000400000000000000" pitchFamily="2" charset="-78"/>
              </a:rPr>
              <a:t>و ترجیحات </a:t>
            </a:r>
            <a:r>
              <a:rPr lang="fa-IR" sz="2000" dirty="0">
                <a:solidFill>
                  <a:prstClr val="white"/>
                </a:solidFill>
                <a:cs typeface="B Lotus" panose="00000400000000000000" pitchFamily="2" charset="-78"/>
              </a:rPr>
              <a:t>محیطی افراد در قبال مسیرهای پیاده به عنوان </a:t>
            </a:r>
            <a:r>
              <a:rPr lang="fa-IR" sz="2000" dirty="0">
                <a:solidFill>
                  <a:prstClr val="white"/>
                </a:solidFill>
                <a:cs typeface="B Lotus" panose="00000400000000000000" pitchFamily="2" charset="-78"/>
              </a:rPr>
              <a:t>یک فضای شهری</a:t>
            </a:r>
            <a:endParaRPr lang="en-US" sz="2000" dirty="0">
              <a:solidFill>
                <a:prstClr val="white"/>
              </a:solidFill>
              <a:cs typeface="B Lotus" panose="00000400000000000000" pitchFamily="2" charset="-78"/>
            </a:endParaRPr>
          </a:p>
        </p:txBody>
      </p:sp>
      <p:sp>
        <p:nvSpPr>
          <p:cNvPr id="10" name="Striped Right Arrow 9"/>
          <p:cNvSpPr/>
          <p:nvPr/>
        </p:nvSpPr>
        <p:spPr>
          <a:xfrm flipH="1">
            <a:off x="3118629" y="3767520"/>
            <a:ext cx="2264739" cy="1685197"/>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000" b="1" dirty="0">
                <a:solidFill>
                  <a:prstClr val="white"/>
                </a:solidFill>
                <a:cs typeface="B Homa" panose="00000400000000000000" pitchFamily="2" charset="-78"/>
              </a:rPr>
              <a:t>مولفه زیست‌محیطی</a:t>
            </a:r>
            <a:endParaRPr lang="en-US" sz="2000" b="1" dirty="0">
              <a:solidFill>
                <a:prstClr val="white"/>
              </a:solidFill>
              <a:cs typeface="B Homa" panose="00000400000000000000" pitchFamily="2" charset="-78"/>
            </a:endParaRPr>
          </a:p>
        </p:txBody>
      </p:sp>
      <p:sp>
        <p:nvSpPr>
          <p:cNvPr id="11" name="Rectangle 10"/>
          <p:cNvSpPr/>
          <p:nvPr/>
        </p:nvSpPr>
        <p:spPr>
          <a:xfrm>
            <a:off x="355601" y="3116803"/>
            <a:ext cx="2544090" cy="3170099"/>
          </a:xfrm>
          <a:prstGeom prst="rect">
            <a:avLst/>
          </a:prstGeom>
          <a:ln w="28575">
            <a:solidFill>
              <a:schemeClr val="bg1"/>
            </a:solidFill>
            <a:prstDash val="sysDash"/>
          </a:ln>
        </p:spPr>
        <p:txBody>
          <a:bodyPr wrap="square">
            <a:spAutoFit/>
          </a:bodyPr>
          <a:lstStyle/>
          <a:p>
            <a:pPr marL="285750" indent="-285750" algn="justLow">
              <a:buFont typeface="Arial" panose="020B0604020202020204" pitchFamily="34" charset="0"/>
              <a:buChar char="•"/>
            </a:pPr>
            <a:r>
              <a:rPr lang="fa-IR" sz="2000" dirty="0">
                <a:solidFill>
                  <a:prstClr val="white"/>
                </a:solidFill>
                <a:cs typeface="B Lotus" panose="00000400000000000000" pitchFamily="2" charset="-78"/>
              </a:rPr>
              <a:t>در </a:t>
            </a:r>
            <a:r>
              <a:rPr lang="fa-IR" sz="2000" dirty="0">
                <a:solidFill>
                  <a:prstClr val="white"/>
                </a:solidFill>
                <a:cs typeface="B Lotus" panose="00000400000000000000" pitchFamily="2" charset="-78"/>
              </a:rPr>
              <a:t>بعد خرد </a:t>
            </a:r>
            <a:r>
              <a:rPr lang="fa-IR" sz="2000" dirty="0">
                <a:solidFill>
                  <a:prstClr val="white"/>
                </a:solidFill>
                <a:cs typeface="B Lotus" panose="00000400000000000000" pitchFamily="2" charset="-78"/>
              </a:rPr>
              <a:t>آن در برگیرنده مقولاتی چون تنظیم خرد اقلیم فضاهای </a:t>
            </a:r>
            <a:r>
              <a:rPr lang="fa-IR" sz="2000" dirty="0">
                <a:solidFill>
                  <a:prstClr val="white"/>
                </a:solidFill>
                <a:cs typeface="B Lotus" panose="00000400000000000000" pitchFamily="2" charset="-78"/>
              </a:rPr>
              <a:t>شهری (آفتاب،جریان </a:t>
            </a:r>
            <a:r>
              <a:rPr lang="fa-IR" sz="2000" dirty="0">
                <a:solidFill>
                  <a:prstClr val="white"/>
                </a:solidFill>
                <a:cs typeface="B Lotus" panose="00000400000000000000" pitchFamily="2" charset="-78"/>
              </a:rPr>
              <a:t>هوا، باد، سایه گیری و </a:t>
            </a:r>
            <a:r>
              <a:rPr lang="fa-IR" sz="2000" dirty="0">
                <a:solidFill>
                  <a:prstClr val="white"/>
                </a:solidFill>
                <a:cs typeface="B Lotus" panose="00000400000000000000" pitchFamily="2" charset="-78"/>
              </a:rPr>
              <a:t>...)</a:t>
            </a:r>
          </a:p>
          <a:p>
            <a:pPr marL="285750" indent="-285750" algn="justLow">
              <a:buFont typeface="Arial" panose="020B0604020202020204" pitchFamily="34" charset="0"/>
              <a:buChar char="•"/>
            </a:pPr>
            <a:r>
              <a:rPr lang="fa-IR" sz="2000" dirty="0">
                <a:solidFill>
                  <a:prstClr val="white"/>
                </a:solidFill>
                <a:cs typeface="B Lotus" panose="00000400000000000000" pitchFamily="2" charset="-78"/>
              </a:rPr>
              <a:t>در ابعاد کلان آن </a:t>
            </a:r>
            <a:r>
              <a:rPr lang="fa-IR" sz="2000" dirty="0">
                <a:solidFill>
                  <a:prstClr val="white"/>
                </a:solidFill>
                <a:cs typeface="B Lotus" panose="00000400000000000000" pitchFamily="2" charset="-78"/>
              </a:rPr>
              <a:t>دغدغه پایداری </a:t>
            </a:r>
            <a:r>
              <a:rPr lang="fa-IR" sz="2000" dirty="0">
                <a:solidFill>
                  <a:prstClr val="white"/>
                </a:solidFill>
                <a:cs typeface="B Lotus" panose="00000400000000000000" pitchFamily="2" charset="-78"/>
              </a:rPr>
              <a:t>زیست محیطی مانند تعادل در محیط، تقلیل آلاینده ها </a:t>
            </a:r>
            <a:r>
              <a:rPr lang="fa-IR" sz="2000" dirty="0">
                <a:solidFill>
                  <a:prstClr val="white"/>
                </a:solidFill>
                <a:cs typeface="B Lotus" panose="00000400000000000000" pitchFamily="2" charset="-78"/>
              </a:rPr>
              <a:t>و پاکیزگی </a:t>
            </a:r>
            <a:r>
              <a:rPr lang="fa-IR" sz="2000" dirty="0">
                <a:solidFill>
                  <a:prstClr val="white"/>
                </a:solidFill>
                <a:cs typeface="B Lotus" panose="00000400000000000000" pitchFamily="2" charset="-78"/>
              </a:rPr>
              <a:t>محیط و ....</a:t>
            </a:r>
            <a:endParaRPr lang="en-US" sz="2000" dirty="0">
              <a:solidFill>
                <a:prstClr val="white"/>
              </a:solidFill>
              <a:cs typeface="B Lotus" panose="00000400000000000000" pitchFamily="2" charset="-78"/>
            </a:endParaRPr>
          </a:p>
        </p:txBody>
      </p:sp>
    </p:spTree>
    <p:extLst>
      <p:ext uri="{BB962C8B-B14F-4D97-AF65-F5344CB8AC3E}">
        <p14:creationId xmlns:p14="http://schemas.microsoft.com/office/powerpoint/2010/main" val="183094532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P spid="8" grpId="0" animBg="1"/>
      <p:bldP spid="9" grpId="0" animBg="1"/>
      <p:bldP spid="10" grpId="0" animBg="1"/>
      <p:bldP spid="1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726547" y="953037"/>
            <a:ext cx="5293216"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مبانی نظری</a:t>
            </a:r>
            <a:endParaRPr lang="en-US" sz="4000" b="1" dirty="0">
              <a:solidFill>
                <a:srgbClr val="A7D535">
                  <a:lumMod val="20000"/>
                  <a:lumOff val="80000"/>
                </a:srgbClr>
              </a:solidFill>
              <a:cs typeface="B Homa" panose="00000400000000000000" pitchFamily="2" charset="-78"/>
            </a:endParaRPr>
          </a:p>
        </p:txBody>
      </p:sp>
      <p:sp>
        <p:nvSpPr>
          <p:cNvPr id="4" name="TextBox 3"/>
          <p:cNvSpPr txBox="1"/>
          <p:nvPr/>
        </p:nvSpPr>
        <p:spPr>
          <a:xfrm>
            <a:off x="6735652" y="1014592"/>
            <a:ext cx="5293216" cy="584775"/>
          </a:xfrm>
          <a:prstGeom prst="rect">
            <a:avLst/>
          </a:prstGeom>
          <a:noFill/>
        </p:spPr>
        <p:txBody>
          <a:bodyPr wrap="square" rtlCol="0">
            <a:spAutoFit/>
          </a:bodyPr>
          <a:lstStyle/>
          <a:p>
            <a:pPr>
              <a:buClr>
                <a:srgbClr val="6AD8CB">
                  <a:lumMod val="50000"/>
                </a:srgbClr>
              </a:buClr>
            </a:pPr>
            <a:r>
              <a:rPr lang="fa-IR" sz="3200" b="1" dirty="0">
                <a:solidFill>
                  <a:prstClr val="white"/>
                </a:solidFill>
                <a:cs typeface="B Homa" panose="00000400000000000000" pitchFamily="2" charset="-78"/>
              </a:rPr>
              <a:t>پیاده‌راه</a:t>
            </a:r>
            <a:endParaRPr lang="en-US" sz="3200" b="1" dirty="0">
              <a:solidFill>
                <a:prstClr val="white"/>
              </a:solidFill>
              <a:cs typeface="B Homa" panose="00000400000000000000" pitchFamily="2" charset="-78"/>
            </a:endParaRPr>
          </a:p>
        </p:txBody>
      </p:sp>
      <p:graphicFrame>
        <p:nvGraphicFramePr>
          <p:cNvPr id="2" name="Table 1"/>
          <p:cNvGraphicFramePr>
            <a:graphicFrameLocks noGrp="1"/>
          </p:cNvGraphicFramePr>
          <p:nvPr>
            <p:extLst/>
          </p:nvPr>
        </p:nvGraphicFramePr>
        <p:xfrm>
          <a:off x="1519706" y="2612860"/>
          <a:ext cx="9272791" cy="3230880"/>
        </p:xfrm>
        <a:graphic>
          <a:graphicData uri="http://schemas.openxmlformats.org/drawingml/2006/table">
            <a:tbl>
              <a:tblPr firstRow="1" bandRow="1">
                <a:tableStyleId>{5C22544A-7EE6-4342-B048-85BDC9FD1C3A}</a:tableStyleId>
              </a:tblPr>
              <a:tblGrid>
                <a:gridCol w="2318198">
                  <a:extLst>
                    <a:ext uri="{9D8B030D-6E8A-4147-A177-3AD203B41FA5}">
                      <a16:colId xmlns:a16="http://schemas.microsoft.com/office/drawing/2014/main" xmlns="" val="3255275497"/>
                    </a:ext>
                  </a:extLst>
                </a:gridCol>
                <a:gridCol w="2811223">
                  <a:extLst>
                    <a:ext uri="{9D8B030D-6E8A-4147-A177-3AD203B41FA5}">
                      <a16:colId xmlns:a16="http://schemas.microsoft.com/office/drawing/2014/main" xmlns="" val="209613289"/>
                    </a:ext>
                  </a:extLst>
                </a:gridCol>
                <a:gridCol w="2174535">
                  <a:extLst>
                    <a:ext uri="{9D8B030D-6E8A-4147-A177-3AD203B41FA5}">
                      <a16:colId xmlns:a16="http://schemas.microsoft.com/office/drawing/2014/main" xmlns="" val="1743746736"/>
                    </a:ext>
                  </a:extLst>
                </a:gridCol>
                <a:gridCol w="1968835">
                  <a:extLst>
                    <a:ext uri="{9D8B030D-6E8A-4147-A177-3AD203B41FA5}">
                      <a16:colId xmlns:a16="http://schemas.microsoft.com/office/drawing/2014/main" xmlns="" val="3619378920"/>
                    </a:ext>
                  </a:extLst>
                </a:gridCol>
              </a:tblGrid>
              <a:tr h="370840">
                <a:tc>
                  <a:txBody>
                    <a:bodyPr/>
                    <a:lstStyle/>
                    <a:p>
                      <a:pPr algn="ctr" rtl="1"/>
                      <a:r>
                        <a:rPr lang="fa-IR" sz="2400" dirty="0" smtClean="0">
                          <a:solidFill>
                            <a:schemeClr val="tx1"/>
                          </a:solidFill>
                          <a:cs typeface="B Homa" panose="00000400000000000000" pitchFamily="2" charset="-78"/>
                        </a:rPr>
                        <a:t>مولفه زیست‌محیطی</a:t>
                      </a:r>
                      <a:endParaRPr lang="en-US" sz="2400" dirty="0">
                        <a:solidFill>
                          <a:schemeClr val="tx1"/>
                        </a:solidFill>
                        <a:cs typeface="B Homa" panose="00000400000000000000" pitchFamily="2" charset="-78"/>
                      </a:endParaRPr>
                    </a:p>
                  </a:txBody>
                  <a:tcPr anchor="ctr"/>
                </a:tc>
                <a:tc>
                  <a:txBody>
                    <a:bodyPr/>
                    <a:lstStyle/>
                    <a:p>
                      <a:pPr algn="ctr" rtl="1"/>
                      <a:r>
                        <a:rPr lang="fa-IR" sz="2400" dirty="0" smtClean="0">
                          <a:solidFill>
                            <a:schemeClr val="tx1"/>
                          </a:solidFill>
                          <a:cs typeface="B Homa" panose="00000400000000000000" pitchFamily="2" charset="-78"/>
                        </a:rPr>
                        <a:t>مولفه تجربی-زیبایی‌شناختی</a:t>
                      </a:r>
                      <a:endParaRPr lang="en-US" sz="2400" dirty="0">
                        <a:solidFill>
                          <a:schemeClr val="tx1"/>
                        </a:solidFill>
                        <a:cs typeface="B Homa" panose="00000400000000000000" pitchFamily="2" charset="-78"/>
                      </a:endParaRPr>
                    </a:p>
                  </a:txBody>
                  <a:tcPr anchor="ctr"/>
                </a:tc>
                <a:tc>
                  <a:txBody>
                    <a:bodyPr/>
                    <a:lstStyle/>
                    <a:p>
                      <a:pPr algn="ctr" rtl="1"/>
                      <a:r>
                        <a:rPr lang="fa-IR" sz="2400" dirty="0" smtClean="0">
                          <a:solidFill>
                            <a:schemeClr val="tx1"/>
                          </a:solidFill>
                          <a:cs typeface="B Homa" panose="00000400000000000000" pitchFamily="2" charset="-78"/>
                        </a:rPr>
                        <a:t>مولفه عملکردی</a:t>
                      </a:r>
                      <a:endParaRPr lang="en-US" sz="2400" dirty="0">
                        <a:solidFill>
                          <a:schemeClr val="tx1"/>
                        </a:solidFill>
                        <a:cs typeface="B Homa" panose="00000400000000000000" pitchFamily="2" charset="-78"/>
                      </a:endParaRPr>
                    </a:p>
                  </a:txBody>
                  <a:tcPr anchor="ctr"/>
                </a:tc>
                <a:tc>
                  <a:txBody>
                    <a:bodyPr/>
                    <a:lstStyle/>
                    <a:p>
                      <a:pPr algn="ctr" rtl="1"/>
                      <a:r>
                        <a:rPr lang="fa-IR" sz="2400" dirty="0" smtClean="0">
                          <a:solidFill>
                            <a:schemeClr val="tx1"/>
                          </a:solidFill>
                          <a:cs typeface="B Homa" panose="00000400000000000000" pitchFamily="2" charset="-78"/>
                        </a:rPr>
                        <a:t>نظریه</a:t>
                      </a:r>
                      <a:r>
                        <a:rPr lang="fa-IR" sz="2400" baseline="0" dirty="0" smtClean="0">
                          <a:solidFill>
                            <a:schemeClr val="tx1"/>
                          </a:solidFill>
                          <a:cs typeface="B Homa" panose="00000400000000000000" pitchFamily="2" charset="-78"/>
                        </a:rPr>
                        <a:t> پرداز</a:t>
                      </a:r>
                      <a:endParaRPr lang="en-US" sz="2400" dirty="0">
                        <a:solidFill>
                          <a:schemeClr val="tx1"/>
                        </a:solidFill>
                        <a:cs typeface="B Homa" panose="00000400000000000000" pitchFamily="2" charset="-78"/>
                      </a:endParaRPr>
                    </a:p>
                  </a:txBody>
                  <a:tcPr anchor="ctr"/>
                </a:tc>
                <a:extLst>
                  <a:ext uri="{0D108BD9-81ED-4DB2-BD59-A6C34878D82A}">
                    <a16:rowId xmlns:a16="http://schemas.microsoft.com/office/drawing/2014/main" xmlns="" val="1865315650"/>
                  </a:ext>
                </a:extLst>
              </a:tr>
              <a:tr h="370840">
                <a:tc>
                  <a:txBody>
                    <a:bodyPr/>
                    <a:lstStyle/>
                    <a:p>
                      <a:pPr algn="justLow" rtl="1"/>
                      <a:r>
                        <a:rPr lang="fa-IR" sz="2000" dirty="0" smtClean="0">
                          <a:cs typeface="B Lotus" panose="00000400000000000000" pitchFamily="2" charset="-78"/>
                        </a:rPr>
                        <a:t>اقلیم و آب‌وهوا، فصول، سایه، آفتاب، برف و باران</a:t>
                      </a:r>
                      <a:r>
                        <a:rPr lang="fa-IR" sz="2000" baseline="0" dirty="0" smtClean="0">
                          <a:cs typeface="B Lotus" panose="00000400000000000000" pitchFamily="2" charset="-78"/>
                        </a:rPr>
                        <a:t> و ...، صدا، دود و ...</a:t>
                      </a:r>
                      <a:endParaRPr lang="en-US" sz="2000" dirty="0">
                        <a:cs typeface="B Lotus" panose="00000400000000000000" pitchFamily="2" charset="-78"/>
                      </a:endParaRPr>
                    </a:p>
                  </a:txBody>
                  <a:tcPr anchor="ctr"/>
                </a:tc>
                <a:tc>
                  <a:txBody>
                    <a:bodyPr/>
                    <a:lstStyle/>
                    <a:p>
                      <a:pPr algn="justLow" rtl="1"/>
                      <a:r>
                        <a:rPr lang="fa-IR" sz="2000" dirty="0" smtClean="0">
                          <a:cs typeface="B Lotus" panose="00000400000000000000" pitchFamily="2" charset="-78"/>
                        </a:rPr>
                        <a:t>کالبد، ویژگی‌های ادراک، سطح پیچیدگی مناسب از محیط، سنگفرش، هنجارها و فرهنگ</a:t>
                      </a:r>
                      <a:endParaRPr lang="en-US" sz="2000" dirty="0">
                        <a:cs typeface="B Lotus" panose="00000400000000000000" pitchFamily="2" charset="-78"/>
                      </a:endParaRPr>
                    </a:p>
                  </a:txBody>
                  <a:tcPr anchor="ctr"/>
                </a:tc>
                <a:tc>
                  <a:txBody>
                    <a:bodyPr/>
                    <a:lstStyle/>
                    <a:p>
                      <a:pPr algn="justLow" rtl="1"/>
                      <a:r>
                        <a:rPr lang="fa-IR" sz="2000" dirty="0" smtClean="0">
                          <a:cs typeface="B Lotus" panose="00000400000000000000" pitchFamily="2" charset="-78"/>
                        </a:rPr>
                        <a:t>امنیت، دسترسی به خدمات، مسافت تا هدف، توپوگرافی، شیب و ...</a:t>
                      </a:r>
                      <a:endParaRPr lang="en-US" sz="2000" dirty="0">
                        <a:cs typeface="B Lotus" panose="00000400000000000000" pitchFamily="2" charset="-78"/>
                      </a:endParaRPr>
                    </a:p>
                  </a:txBody>
                  <a:tcPr anchor="ctr"/>
                </a:tc>
                <a:tc>
                  <a:txBody>
                    <a:bodyPr/>
                    <a:lstStyle/>
                    <a:p>
                      <a:pPr algn="ctr" rtl="1"/>
                      <a:r>
                        <a:rPr lang="fa-IR" sz="2000" b="1" dirty="0" smtClean="0">
                          <a:cs typeface="B Homa" panose="00000400000000000000" pitchFamily="2" charset="-78"/>
                        </a:rPr>
                        <a:t>راپاپورت (1987)</a:t>
                      </a:r>
                      <a:endParaRPr lang="en-US" sz="2000" b="1" dirty="0">
                        <a:cs typeface="B Homa" panose="00000400000000000000" pitchFamily="2" charset="-78"/>
                      </a:endParaRPr>
                    </a:p>
                  </a:txBody>
                  <a:tcPr anchor="ctr"/>
                </a:tc>
                <a:extLst>
                  <a:ext uri="{0D108BD9-81ED-4DB2-BD59-A6C34878D82A}">
                    <a16:rowId xmlns:a16="http://schemas.microsoft.com/office/drawing/2014/main" xmlns="" val="281619605"/>
                  </a:ext>
                </a:extLst>
              </a:tr>
              <a:tr h="370840">
                <a:tc>
                  <a:txBody>
                    <a:bodyPr/>
                    <a:lstStyle/>
                    <a:p>
                      <a:pPr algn="justLow" rtl="1"/>
                      <a:endParaRPr lang="en-US" sz="2000" dirty="0">
                        <a:cs typeface="B Lotus" panose="00000400000000000000" pitchFamily="2" charset="-78"/>
                      </a:endParaRPr>
                    </a:p>
                  </a:txBody>
                  <a:tcPr anchor="ctr"/>
                </a:tc>
                <a:tc>
                  <a:txBody>
                    <a:bodyPr/>
                    <a:lstStyle/>
                    <a:p>
                      <a:pPr algn="justLow" rtl="1"/>
                      <a:r>
                        <a:rPr lang="fa-IR" sz="2000" dirty="0" smtClean="0">
                          <a:cs typeface="B Lotus" panose="00000400000000000000" pitchFamily="2" charset="-78"/>
                        </a:rPr>
                        <a:t>تعاملات اجتماعی، انعطاف‌پذیری</a:t>
                      </a:r>
                      <a:endParaRPr lang="en-US" sz="2000" dirty="0">
                        <a:cs typeface="B Lotus" panose="00000400000000000000" pitchFamily="2" charset="-78"/>
                      </a:endParaRPr>
                    </a:p>
                  </a:txBody>
                  <a:tcPr anchor="ctr"/>
                </a:tc>
                <a:tc>
                  <a:txBody>
                    <a:bodyPr/>
                    <a:lstStyle/>
                    <a:p>
                      <a:pPr algn="justLow" rtl="1"/>
                      <a:r>
                        <a:rPr lang="fa-IR" sz="2000" dirty="0" smtClean="0">
                          <a:cs typeface="B Lotus" panose="00000400000000000000" pitchFamily="2" charset="-78"/>
                        </a:rPr>
                        <a:t>امنیت، اختلاط کاربری‌ها</a:t>
                      </a:r>
                      <a:endParaRPr lang="en-US" sz="2000" dirty="0">
                        <a:cs typeface="B Lotus" panose="00000400000000000000" pitchFamily="2" charset="-78"/>
                      </a:endParaRPr>
                    </a:p>
                  </a:txBody>
                  <a:tcPr anchor="ctr"/>
                </a:tc>
                <a:tc>
                  <a:txBody>
                    <a:bodyPr/>
                    <a:lstStyle/>
                    <a:p>
                      <a:pPr algn="ctr" rtl="1"/>
                      <a:r>
                        <a:rPr lang="fa-IR" sz="2000" b="1" dirty="0" smtClean="0">
                          <a:cs typeface="B Homa" panose="00000400000000000000" pitchFamily="2" charset="-78"/>
                        </a:rPr>
                        <a:t>جیکوبز</a:t>
                      </a:r>
                      <a:r>
                        <a:rPr lang="fa-IR" sz="2000" b="1" baseline="0" dirty="0" smtClean="0">
                          <a:cs typeface="B Homa" panose="00000400000000000000" pitchFamily="2" charset="-78"/>
                        </a:rPr>
                        <a:t> (1961)</a:t>
                      </a:r>
                      <a:endParaRPr lang="en-US" sz="2000" b="1" dirty="0">
                        <a:cs typeface="B Homa" panose="00000400000000000000" pitchFamily="2" charset="-78"/>
                      </a:endParaRPr>
                    </a:p>
                  </a:txBody>
                  <a:tcPr anchor="ctr"/>
                </a:tc>
                <a:extLst>
                  <a:ext uri="{0D108BD9-81ED-4DB2-BD59-A6C34878D82A}">
                    <a16:rowId xmlns:a16="http://schemas.microsoft.com/office/drawing/2014/main" xmlns="" val="1494882264"/>
                  </a:ext>
                </a:extLst>
              </a:tr>
              <a:tr h="370840">
                <a:tc>
                  <a:txBody>
                    <a:bodyPr/>
                    <a:lstStyle/>
                    <a:p>
                      <a:pPr algn="justLow" rtl="1"/>
                      <a:r>
                        <a:rPr lang="fa-IR" sz="2000" dirty="0" smtClean="0">
                          <a:cs typeface="B Lotus" panose="00000400000000000000" pitchFamily="2" charset="-78"/>
                        </a:rPr>
                        <a:t>شرایط آب‌وهوایی، پاکیزگی محیط</a:t>
                      </a:r>
                      <a:endParaRPr lang="en-US" sz="2000" dirty="0">
                        <a:cs typeface="B Lotus" panose="00000400000000000000" pitchFamily="2" charset="-78"/>
                      </a:endParaRPr>
                    </a:p>
                  </a:txBody>
                  <a:tcPr anchor="ctr"/>
                </a:tc>
                <a:tc>
                  <a:txBody>
                    <a:bodyPr/>
                    <a:lstStyle/>
                    <a:p>
                      <a:pPr algn="justLow" rtl="1"/>
                      <a:r>
                        <a:rPr lang="fa-IR" sz="2000" dirty="0" smtClean="0">
                          <a:cs typeface="B Lotus" panose="00000400000000000000" pitchFamily="2" charset="-78"/>
                        </a:rPr>
                        <a:t>خاطره‌انگیزی، نقش اجتماعی،</a:t>
                      </a:r>
                      <a:r>
                        <a:rPr lang="fa-IR" sz="2000" baseline="0" dirty="0" smtClean="0">
                          <a:cs typeface="B Lotus" panose="00000400000000000000" pitchFamily="2" charset="-78"/>
                        </a:rPr>
                        <a:t> تباین فضایی، مقیاس انسانی، انعطاف‌پذیری</a:t>
                      </a:r>
                      <a:endParaRPr lang="en-US" sz="2000" dirty="0">
                        <a:cs typeface="B Lotus" panose="00000400000000000000" pitchFamily="2" charset="-78"/>
                      </a:endParaRPr>
                    </a:p>
                  </a:txBody>
                  <a:tcPr anchor="ctr"/>
                </a:tc>
                <a:tc>
                  <a:txBody>
                    <a:bodyPr/>
                    <a:lstStyle/>
                    <a:p>
                      <a:pPr algn="justLow" rtl="1"/>
                      <a:r>
                        <a:rPr lang="fa-IR" sz="2000" dirty="0" smtClean="0">
                          <a:cs typeface="B Lotus" panose="00000400000000000000" pitchFamily="2" charset="-78"/>
                        </a:rPr>
                        <a:t>تنوع، ایمنی، امنیت، همجواری،</a:t>
                      </a:r>
                      <a:r>
                        <a:rPr lang="fa-IR" sz="2000" baseline="0" dirty="0" smtClean="0">
                          <a:cs typeface="B Lotus" panose="00000400000000000000" pitchFamily="2" charset="-78"/>
                        </a:rPr>
                        <a:t> سازگاری</a:t>
                      </a:r>
                      <a:endParaRPr lang="en-US" sz="2000" dirty="0">
                        <a:cs typeface="B Lotus" panose="00000400000000000000" pitchFamily="2" charset="-78"/>
                      </a:endParaRPr>
                    </a:p>
                  </a:txBody>
                  <a:tcPr anchor="ctr"/>
                </a:tc>
                <a:tc>
                  <a:txBody>
                    <a:bodyPr/>
                    <a:lstStyle/>
                    <a:p>
                      <a:pPr algn="ctr" rtl="1"/>
                      <a:r>
                        <a:rPr lang="fa-IR" sz="2000" b="1" dirty="0" smtClean="0">
                          <a:cs typeface="B Homa" panose="00000400000000000000" pitchFamily="2" charset="-78"/>
                        </a:rPr>
                        <a:t>حبیبی</a:t>
                      </a:r>
                      <a:r>
                        <a:rPr lang="fa-IR" sz="2000" b="1" baseline="0" dirty="0" smtClean="0">
                          <a:cs typeface="B Homa" panose="00000400000000000000" pitchFamily="2" charset="-78"/>
                        </a:rPr>
                        <a:t> (1378)</a:t>
                      </a:r>
                      <a:endParaRPr lang="en-US" sz="2000" b="1" dirty="0">
                        <a:cs typeface="B Homa" panose="00000400000000000000" pitchFamily="2" charset="-78"/>
                      </a:endParaRPr>
                    </a:p>
                  </a:txBody>
                  <a:tcPr anchor="ctr"/>
                </a:tc>
                <a:extLst>
                  <a:ext uri="{0D108BD9-81ED-4DB2-BD59-A6C34878D82A}">
                    <a16:rowId xmlns:a16="http://schemas.microsoft.com/office/drawing/2014/main" xmlns="" val="2803569756"/>
                  </a:ext>
                </a:extLst>
              </a:tr>
            </a:tbl>
          </a:graphicData>
        </a:graphic>
      </p:graphicFrame>
    </p:spTree>
    <p:extLst>
      <p:ext uri="{BB962C8B-B14F-4D97-AF65-F5344CB8AC3E}">
        <p14:creationId xmlns:p14="http://schemas.microsoft.com/office/powerpoint/2010/main" val="2411353279"/>
      </p:ext>
    </p:extLst>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726547" y="953037"/>
            <a:ext cx="5293216"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مبانی نظری</a:t>
            </a:r>
            <a:endParaRPr lang="en-US" sz="4000" b="1" dirty="0">
              <a:solidFill>
                <a:srgbClr val="A7D535">
                  <a:lumMod val="20000"/>
                  <a:lumOff val="80000"/>
                </a:srgbClr>
              </a:solidFill>
              <a:cs typeface="B Homa" panose="00000400000000000000" pitchFamily="2" charset="-78"/>
            </a:endParaRPr>
          </a:p>
        </p:txBody>
      </p:sp>
      <p:sp>
        <p:nvSpPr>
          <p:cNvPr id="4" name="TextBox 3"/>
          <p:cNvSpPr txBox="1"/>
          <p:nvPr/>
        </p:nvSpPr>
        <p:spPr>
          <a:xfrm>
            <a:off x="6735652" y="1014592"/>
            <a:ext cx="5293216" cy="584775"/>
          </a:xfrm>
          <a:prstGeom prst="rect">
            <a:avLst/>
          </a:prstGeom>
          <a:noFill/>
        </p:spPr>
        <p:txBody>
          <a:bodyPr wrap="square" rtlCol="0">
            <a:spAutoFit/>
          </a:bodyPr>
          <a:lstStyle/>
          <a:p>
            <a:pPr>
              <a:buClr>
                <a:srgbClr val="6AD8CB">
                  <a:lumMod val="50000"/>
                </a:srgbClr>
              </a:buClr>
            </a:pPr>
            <a:r>
              <a:rPr lang="fa-IR" sz="3200" b="1" dirty="0">
                <a:solidFill>
                  <a:prstClr val="white"/>
                </a:solidFill>
                <a:cs typeface="B Homa" panose="00000400000000000000" pitchFamily="2" charset="-78"/>
              </a:rPr>
              <a:t>پیاده‌راه</a:t>
            </a:r>
            <a:endParaRPr lang="en-US" sz="3200" b="1" dirty="0">
              <a:solidFill>
                <a:prstClr val="white"/>
              </a:solidFill>
              <a:cs typeface="B Homa" panose="00000400000000000000" pitchFamily="2" charset="-78"/>
            </a:endParaRPr>
          </a:p>
        </p:txBody>
      </p:sp>
      <p:pic>
        <p:nvPicPr>
          <p:cNvPr id="5" name="Picture 4"/>
          <p:cNvPicPr>
            <a:picLocks noChangeAspect="1"/>
          </p:cNvPicPr>
          <p:nvPr/>
        </p:nvPicPr>
        <p:blipFill rotWithShape="1">
          <a:blip r:embed="rId2"/>
          <a:srcRect t="5408"/>
          <a:stretch/>
        </p:blipFill>
        <p:spPr>
          <a:xfrm>
            <a:off x="359580" y="2336800"/>
            <a:ext cx="7013575" cy="4137382"/>
          </a:xfrm>
          <a:prstGeom prst="rect">
            <a:avLst/>
          </a:prstGeom>
        </p:spPr>
      </p:pic>
      <p:pic>
        <p:nvPicPr>
          <p:cNvPr id="6" name="Picture 5"/>
          <p:cNvPicPr>
            <a:picLocks noChangeAspect="1"/>
          </p:cNvPicPr>
          <p:nvPr/>
        </p:nvPicPr>
        <p:blipFill>
          <a:blip r:embed="rId3"/>
          <a:stretch>
            <a:fillRect/>
          </a:stretch>
        </p:blipFill>
        <p:spPr>
          <a:xfrm>
            <a:off x="7467600" y="2336800"/>
            <a:ext cx="4470400" cy="4137382"/>
          </a:xfrm>
          <a:prstGeom prst="rect">
            <a:avLst/>
          </a:prstGeom>
        </p:spPr>
      </p:pic>
    </p:spTree>
    <p:extLst>
      <p:ext uri="{BB962C8B-B14F-4D97-AF65-F5344CB8AC3E}">
        <p14:creationId xmlns:p14="http://schemas.microsoft.com/office/powerpoint/2010/main" val="850336672"/>
      </p:ext>
    </p:extLst>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p:nvSpPr>
          <p:cNvPr id="11" name="TextBox 10"/>
          <p:cNvSpPr txBox="1"/>
          <p:nvPr/>
        </p:nvSpPr>
        <p:spPr>
          <a:xfrm>
            <a:off x="1880315" y="3038116"/>
            <a:ext cx="6503831" cy="769441"/>
          </a:xfrm>
          <a:prstGeom prst="rect">
            <a:avLst/>
          </a:prstGeom>
          <a:noFill/>
        </p:spPr>
        <p:txBody>
          <a:bodyPr wrap="square" rtlCol="0">
            <a:spAutoFit/>
          </a:bodyPr>
          <a:lstStyle/>
          <a:p>
            <a:pPr algn="justLow"/>
            <a:r>
              <a:rPr lang="fa-IR" sz="4400" b="1" dirty="0">
                <a:solidFill>
                  <a:prstClr val="white"/>
                </a:solidFill>
                <a:cs typeface="B Homa" panose="00000400000000000000" pitchFamily="2" charset="-78"/>
              </a:rPr>
              <a:t>نمونه موردی: </a:t>
            </a:r>
            <a:r>
              <a:rPr lang="fa-IR" sz="4000" b="1" dirty="0">
                <a:solidFill>
                  <a:prstClr val="white"/>
                </a:solidFill>
                <a:cs typeface="B Homa" panose="00000400000000000000" pitchFamily="2" charset="-78"/>
              </a:rPr>
              <a:t>کپنهاگ</a:t>
            </a:r>
            <a:endParaRPr lang="en-US" sz="4000" b="1" dirty="0">
              <a:solidFill>
                <a:prstClr val="white"/>
              </a:solidFill>
              <a:cs typeface="B Homa" panose="00000400000000000000" pitchFamily="2" charset="-78"/>
            </a:endParaRPr>
          </a:p>
        </p:txBody>
      </p:sp>
    </p:spTree>
    <p:extLst>
      <p:ext uri="{BB962C8B-B14F-4D97-AF65-F5344CB8AC3E}">
        <p14:creationId xmlns:p14="http://schemas.microsoft.com/office/powerpoint/2010/main" val="699605299"/>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726547" y="953037"/>
            <a:ext cx="5293216"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مقدمه</a:t>
            </a:r>
            <a:endParaRPr lang="en-US" sz="4000" b="1" dirty="0">
              <a:solidFill>
                <a:srgbClr val="A7D535">
                  <a:lumMod val="20000"/>
                  <a:lumOff val="80000"/>
                </a:srgbClr>
              </a:solidFill>
              <a:cs typeface="B Homa" panose="00000400000000000000" pitchFamily="2" charset="-78"/>
            </a:endParaRPr>
          </a:p>
        </p:txBody>
      </p:sp>
      <p:sp>
        <p:nvSpPr>
          <p:cNvPr id="4" name="Rectangle 3"/>
          <p:cNvSpPr/>
          <p:nvPr/>
        </p:nvSpPr>
        <p:spPr>
          <a:xfrm>
            <a:off x="566670" y="2377869"/>
            <a:ext cx="10895527" cy="4154984"/>
          </a:xfrm>
          <a:prstGeom prst="rect">
            <a:avLst/>
          </a:prstGeom>
        </p:spPr>
        <p:txBody>
          <a:bodyPr wrap="square">
            <a:spAutoFit/>
          </a:bodyPr>
          <a:lstStyle/>
          <a:p>
            <a:pPr algn="justLow"/>
            <a:r>
              <a:rPr lang="fa-IR" sz="2400" dirty="0">
                <a:solidFill>
                  <a:prstClr val="white"/>
                </a:solidFill>
                <a:cs typeface="B Lotus" panose="00000400000000000000" pitchFamily="2" charset="-78"/>
              </a:rPr>
              <a:t>حرکت پیاده مهمترین امکان برای مشاهده مکان ها ، فعالیت ها و احساس شور و تحرک زندگی و همپنین ضروری‌ترین شکل جابه</a:t>
            </a:r>
            <a:r>
              <a:rPr lang="fa-IR" sz="2400" dirty="0">
                <a:solidFill>
                  <a:prstClr val="white"/>
                </a:solidFill>
                <a:cs typeface="B Lotus" panose="00000400000000000000" pitchFamily="2" charset="-78"/>
              </a:rPr>
              <a:t>‌</a:t>
            </a:r>
            <a:r>
              <a:rPr lang="fa-IR" sz="2400" dirty="0">
                <a:solidFill>
                  <a:prstClr val="white"/>
                </a:solidFill>
                <a:cs typeface="B Lotus" panose="00000400000000000000" pitchFamily="2" charset="-78"/>
              </a:rPr>
              <a:t>جایی انسان در محیط می‌باشد. همچنین در ادراک هویت فضایی، احساس تعلق به محیط و در دریافت کیفیت های محیطی نقش اساسی را ایفا می کند. مسیرهای پیاده یکی از عناصر اصلی فضای شهری قلمداد می شود. به طوری که امکان مراوده بین انسان ها، تفریح، اوقات فراغت، تجمع و تظاهرات، دسترسی، اطلاع‌رسانی برای همگان به وجود می آورد.</a:t>
            </a:r>
          </a:p>
          <a:p>
            <a:pPr algn="justLow"/>
            <a:r>
              <a:rPr lang="fa-IR" sz="2400" dirty="0">
                <a:solidFill>
                  <a:prstClr val="white"/>
                </a:solidFill>
                <a:cs typeface="B Lotus" panose="00000400000000000000" pitchFamily="2" charset="-78"/>
              </a:rPr>
              <a:t>توجه به منظر شهری در مسیرهای مخصوص پیاده از جمله مسائلی است که به دنبال انقلاب صنعتی و همچنین سلطه اتومبیل در شهرها تقریباً فراموش گردیده به طوری که شهروند پیاده به عنوان عنصر اصلی شهر و همچنین نیازهایش به کلی نادیده گرفته شد.منظر شهری به دلیل ماهیت عینی خود توسط حواس انسان و مهم‌تر از همه از طریق حس بینایی قابل درک می باشد. همچنین محیطی است محسوس و مؤثر بر رفتار فرد و میزان مؤثر بودن محیط بر فرد هم بستگی به میزان ادراک فرد دارد. در حال حاظر امروزه همه چیز برای سرعت اتومبیل و درک سواره ها ساخته و طراحی می‌شود. در شرایطی که میزان و کیفیت تأثیرپذیری از منظر شهری به نوع حرکت وابسته بوده است.</a:t>
            </a:r>
            <a:endParaRPr lang="en-US" sz="3600" dirty="0">
              <a:solidFill>
                <a:prstClr val="white"/>
              </a:solidFill>
              <a:cs typeface="B Lotus" panose="00000400000000000000" pitchFamily="2" charset="-78"/>
            </a:endParaRPr>
          </a:p>
        </p:txBody>
      </p:sp>
    </p:spTree>
    <p:extLst>
      <p:ext uri="{BB962C8B-B14F-4D97-AF65-F5344CB8AC3E}">
        <p14:creationId xmlns:p14="http://schemas.microsoft.com/office/powerpoint/2010/main" val="2395855370"/>
      </p:ext>
    </p:extLst>
  </p:cSld>
  <p:clrMapOvr>
    <a:masterClrMapping/>
  </p:clrMapOvr>
  <p:transition spd="slow">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726547" y="953037"/>
            <a:ext cx="5293216"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نمونه موفق پیاده راه در اروپا</a:t>
            </a:r>
          </a:p>
        </p:txBody>
      </p:sp>
      <p:graphicFrame>
        <p:nvGraphicFramePr>
          <p:cNvPr id="6" name="Table 5"/>
          <p:cNvGraphicFramePr>
            <a:graphicFrameLocks noGrp="1"/>
          </p:cNvGraphicFramePr>
          <p:nvPr>
            <p:extLst/>
          </p:nvPr>
        </p:nvGraphicFramePr>
        <p:xfrm>
          <a:off x="463188" y="2224935"/>
          <a:ext cx="11391082" cy="2533040"/>
        </p:xfrm>
        <a:graphic>
          <a:graphicData uri="http://schemas.openxmlformats.org/drawingml/2006/table">
            <a:tbl>
              <a:tblPr firstRow="1" bandRow="1">
                <a:tableStyleId>{5C22544A-7EE6-4342-B048-85BDC9FD1C3A}</a:tableStyleId>
              </a:tblPr>
              <a:tblGrid>
                <a:gridCol w="5071795">
                  <a:extLst>
                    <a:ext uri="{9D8B030D-6E8A-4147-A177-3AD203B41FA5}">
                      <a16:colId xmlns:a16="http://schemas.microsoft.com/office/drawing/2014/main" xmlns="" val="2442421350"/>
                    </a:ext>
                  </a:extLst>
                </a:gridCol>
                <a:gridCol w="2563989">
                  <a:extLst>
                    <a:ext uri="{9D8B030D-6E8A-4147-A177-3AD203B41FA5}">
                      <a16:colId xmlns:a16="http://schemas.microsoft.com/office/drawing/2014/main" xmlns="" val="1743746736"/>
                    </a:ext>
                  </a:extLst>
                </a:gridCol>
                <a:gridCol w="3755298">
                  <a:extLst>
                    <a:ext uri="{9D8B030D-6E8A-4147-A177-3AD203B41FA5}">
                      <a16:colId xmlns:a16="http://schemas.microsoft.com/office/drawing/2014/main" xmlns="" val="3619378920"/>
                    </a:ext>
                  </a:extLst>
                </a:gridCol>
              </a:tblGrid>
              <a:tr h="479787">
                <a:tc>
                  <a:txBody>
                    <a:bodyPr/>
                    <a:lstStyle/>
                    <a:p>
                      <a:pPr algn="ctr" rtl="1"/>
                      <a:endParaRPr lang="en-US" dirty="0" smtClean="0">
                        <a:solidFill>
                          <a:schemeClr val="tx1"/>
                        </a:solidFill>
                        <a:latin typeface="+mn-lt"/>
                      </a:endParaRPr>
                    </a:p>
                    <a:p>
                      <a:pPr algn="l" rtl="1"/>
                      <a:r>
                        <a:rPr lang="en-US" dirty="0" smtClean="0">
                          <a:solidFill>
                            <a:schemeClr val="tx1"/>
                          </a:solidFill>
                          <a:latin typeface="+mn-lt"/>
                        </a:rPr>
                        <a:t>City</a:t>
                      </a:r>
                    </a:p>
                  </a:txBody>
                  <a:tcPr marL="68580" marR="68580" marT="0" marB="0"/>
                </a:tc>
                <a:tc>
                  <a:txBody>
                    <a:bodyPr/>
                    <a:lstStyle/>
                    <a:p>
                      <a:pPr algn="ctr" rtl="1"/>
                      <a:r>
                        <a:rPr lang="fa-IR" sz="2200" dirty="0" smtClean="0">
                          <a:solidFill>
                            <a:schemeClr val="tx1"/>
                          </a:solidFill>
                          <a:cs typeface="B Homa" panose="00000400000000000000" pitchFamily="2" charset="-78"/>
                        </a:rPr>
                        <a:t>مشخصات</a:t>
                      </a:r>
                    </a:p>
                  </a:txBody>
                  <a:tcPr anchor="ctr"/>
                </a:tc>
                <a:tc>
                  <a:txBody>
                    <a:bodyPr/>
                    <a:lstStyle/>
                    <a:p>
                      <a:pPr algn="ctr" rtl="1"/>
                      <a:r>
                        <a:rPr lang="fa-IR" sz="2200" dirty="0" smtClean="0">
                          <a:solidFill>
                            <a:schemeClr val="tx1"/>
                          </a:solidFill>
                          <a:cs typeface="B Homa" panose="00000400000000000000" pitchFamily="2" charset="-78"/>
                        </a:rPr>
                        <a:t>توضیحات</a:t>
                      </a:r>
                      <a:endParaRPr lang="en-US" sz="2200" dirty="0">
                        <a:solidFill>
                          <a:schemeClr val="tx1"/>
                        </a:solidFill>
                        <a:cs typeface="B Homa" panose="00000400000000000000" pitchFamily="2" charset="-78"/>
                      </a:endParaRPr>
                    </a:p>
                  </a:txBody>
                  <a:tcPr anchor="ctr"/>
                </a:tc>
                <a:extLst>
                  <a:ext uri="{0D108BD9-81ED-4DB2-BD59-A6C34878D82A}">
                    <a16:rowId xmlns:a16="http://schemas.microsoft.com/office/drawing/2014/main" xmlns="" val="1865315650"/>
                  </a:ext>
                </a:extLst>
              </a:tr>
              <a:tr h="927907">
                <a:tc>
                  <a:txBody>
                    <a:bodyPr/>
                    <a:lstStyle/>
                    <a:p>
                      <a:pPr rtl="1"/>
                      <a:r>
                        <a:rPr lang="en-US" sz="2400" dirty="0" err="1" smtClean="0">
                          <a:solidFill>
                            <a:schemeClr val="tx1"/>
                          </a:solidFill>
                          <a:latin typeface="+mn-lt"/>
                        </a:rPr>
                        <a:t>Stroget</a:t>
                      </a:r>
                      <a:endParaRPr lang="en-US" sz="2400" dirty="0" smtClean="0">
                        <a:solidFill>
                          <a:schemeClr val="tx1"/>
                        </a:solidFill>
                        <a:latin typeface="+mn-lt"/>
                      </a:endParaRPr>
                    </a:p>
                    <a:p>
                      <a:pPr rtl="1"/>
                      <a:r>
                        <a:rPr lang="en-US" sz="2400" dirty="0" smtClean="0">
                          <a:solidFill>
                            <a:schemeClr val="tx1"/>
                          </a:solidFill>
                          <a:latin typeface="+mn-lt"/>
                        </a:rPr>
                        <a:t>Copenhagen</a:t>
                      </a:r>
                      <a:endParaRPr lang="en-US" sz="2400" dirty="0">
                        <a:solidFill>
                          <a:schemeClr val="tx1"/>
                        </a:solidFill>
                        <a:latin typeface="+mn-lt"/>
                        <a:cs typeface="B Nazanin" pitchFamily="2" charset="-78"/>
                      </a:endParaRPr>
                    </a:p>
                  </a:txBody>
                  <a:tcPr marL="68580" marR="68580" marT="0" marB="0"/>
                </a:tc>
                <a:tc>
                  <a:txBody>
                    <a:bodyPr/>
                    <a:lstStyle/>
                    <a:p>
                      <a:pPr algn="r" rtl="1"/>
                      <a:r>
                        <a:rPr lang="fa-IR" sz="2400" dirty="0">
                          <a:cs typeface="B Nazanin" pitchFamily="2" charset="-78"/>
                        </a:rPr>
                        <a:t>1.8 کیلومتر پیاده راه خرید </a:t>
                      </a:r>
                    </a:p>
                  </a:txBody>
                  <a:tcPr marL="68580" marR="68580" marT="0" marB="0"/>
                </a:tc>
                <a:tc>
                  <a:txBody>
                    <a:bodyPr/>
                    <a:lstStyle/>
                    <a:p>
                      <a:pPr algn="r" rtl="1"/>
                      <a:r>
                        <a:rPr lang="fa-IR" sz="2400" dirty="0">
                          <a:cs typeface="B Nazanin" pitchFamily="2" charset="-78"/>
                        </a:rPr>
                        <a:t>طولانی ترین پیاده راه خرید در جهان است که باعث جذب بسیاری از توریستها نیز می شود.</a:t>
                      </a:r>
                    </a:p>
                  </a:txBody>
                  <a:tcPr marL="68580" marR="68580" marT="0" marB="0"/>
                </a:tc>
                <a:extLst>
                  <a:ext uri="{0D108BD9-81ED-4DB2-BD59-A6C34878D82A}">
                    <a16:rowId xmlns:a16="http://schemas.microsoft.com/office/drawing/2014/main" xmlns="" val="281619605"/>
                  </a:ext>
                </a:extLst>
              </a:tr>
              <a:tr h="887120">
                <a:tc>
                  <a:txBody>
                    <a:bodyPr/>
                    <a:lstStyle/>
                    <a:p>
                      <a:pPr algn="l" rtl="1"/>
                      <a:r>
                        <a:rPr lang="en-US" sz="2400" dirty="0">
                          <a:solidFill>
                            <a:schemeClr val="tx1"/>
                          </a:solidFill>
                          <a:latin typeface="+mn-lt"/>
                        </a:rPr>
                        <a:t>Christiania community, Copenhagen</a:t>
                      </a:r>
                      <a:endParaRPr lang="en-US" sz="2400" dirty="0">
                        <a:solidFill>
                          <a:schemeClr val="tx1"/>
                        </a:solidFill>
                        <a:latin typeface="+mn-lt"/>
                        <a:cs typeface="B Nazanin" pitchFamily="2" charset="-78"/>
                      </a:endParaRPr>
                    </a:p>
                  </a:txBody>
                  <a:tcPr marL="68580" marR="68580" marT="0" marB="0"/>
                </a:tc>
                <a:tc>
                  <a:txBody>
                    <a:bodyPr/>
                    <a:lstStyle/>
                    <a:p>
                      <a:pPr algn="r" rtl="1"/>
                      <a:r>
                        <a:rPr lang="fa-IR" sz="2400" dirty="0" smtClean="0">
                          <a:cs typeface="B Nazanin" panose="00000400000000000000" pitchFamily="2" charset="-78"/>
                        </a:rPr>
                        <a:t>850</a:t>
                      </a:r>
                      <a:r>
                        <a:rPr lang="en-US" sz="2400" dirty="0" smtClean="0">
                          <a:cs typeface="B Nazanin" panose="00000400000000000000" pitchFamily="2" charset="-78"/>
                        </a:rPr>
                        <a:t> </a:t>
                      </a:r>
                      <a:r>
                        <a:rPr lang="fa-IR" sz="2400" dirty="0" smtClean="0">
                          <a:cs typeface="B Nazanin" panose="00000400000000000000" pitchFamily="2" charset="-78"/>
                        </a:rPr>
                        <a:t>نفرجمعیت</a:t>
                      </a:r>
                      <a:endParaRPr lang="fa-IR" sz="2400" dirty="0">
                        <a:cs typeface="B Nazanin" pitchFamily="2" charset="-78"/>
                      </a:endParaRPr>
                    </a:p>
                  </a:txBody>
                  <a:tcPr marL="68580" marR="68580" marT="0" marB="0"/>
                </a:tc>
                <a:tc>
                  <a:txBody>
                    <a:bodyPr/>
                    <a:lstStyle/>
                    <a:p>
                      <a:pPr algn="r" rtl="1"/>
                      <a:r>
                        <a:rPr lang="fa-IR" sz="2400" dirty="0">
                          <a:cs typeface="B Nazanin" pitchFamily="2" charset="-78"/>
                        </a:rPr>
                        <a:t>شهر تاریخی که پیاده راههای بزرگی دارد </a:t>
                      </a:r>
                    </a:p>
                  </a:txBody>
                  <a:tcPr marL="68580" marR="68580" marT="0" marB="0"/>
                </a:tc>
                <a:extLst>
                  <a:ext uri="{0D108BD9-81ED-4DB2-BD59-A6C34878D82A}">
                    <a16:rowId xmlns:a16="http://schemas.microsoft.com/office/drawing/2014/main" xmlns="" val="1494882264"/>
                  </a:ext>
                </a:extLst>
              </a:tr>
            </a:tbl>
          </a:graphicData>
        </a:graphic>
      </p:graphicFrame>
      <p:pic>
        <p:nvPicPr>
          <p:cNvPr id="7" name="Picture 7" descr="http://ttic.ir/new/Images/Pedestrain/PZD03.jpg"/>
          <p:cNvPicPr>
            <a:picLocks noChangeAspect="1" noChangeArrowheads="1"/>
          </p:cNvPicPr>
          <p:nvPr/>
        </p:nvPicPr>
        <p:blipFill>
          <a:blip r:embed="rId2"/>
          <a:srcRect/>
          <a:stretch>
            <a:fillRect/>
          </a:stretch>
        </p:blipFill>
        <p:spPr bwMode="auto">
          <a:xfrm>
            <a:off x="3241598" y="4855029"/>
            <a:ext cx="5834261" cy="1937657"/>
          </a:xfrm>
          <a:prstGeom prst="rect">
            <a:avLst/>
          </a:prstGeom>
          <a:noFill/>
        </p:spPr>
      </p:pic>
      <p:sp>
        <p:nvSpPr>
          <p:cNvPr id="8" name="Rectangle 1"/>
          <p:cNvSpPr>
            <a:spLocks noChangeArrowheads="1"/>
          </p:cNvSpPr>
          <p:nvPr/>
        </p:nvSpPr>
        <p:spPr bwMode="auto">
          <a:xfrm>
            <a:off x="345998" y="5137321"/>
            <a:ext cx="2895600"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rtl="0" fontAlgn="base">
              <a:spcBef>
                <a:spcPct val="0"/>
              </a:spcBef>
              <a:spcAft>
                <a:spcPct val="0"/>
              </a:spcAft>
            </a:pPr>
            <a:r>
              <a:rPr lang="en-US" dirty="0" err="1">
                <a:solidFill>
                  <a:prstClr val="white"/>
                </a:solidFill>
                <a:latin typeface="Tahoma" pitchFamily="34" charset="0"/>
                <a:cs typeface="B Nazanin" pitchFamily="2" charset="-78"/>
              </a:rPr>
              <a:t>Stroget</a:t>
            </a:r>
            <a:r>
              <a:rPr lang="en-US" dirty="0">
                <a:solidFill>
                  <a:prstClr val="white"/>
                </a:solidFill>
                <a:latin typeface="Tahoma" pitchFamily="34" charset="0"/>
                <a:cs typeface="B Nazanin" pitchFamily="2" charset="-78"/>
              </a:rPr>
              <a:t>  – Denmark</a:t>
            </a:r>
            <a:endParaRPr lang="en-US" dirty="0">
              <a:solidFill>
                <a:prstClr val="white"/>
              </a:solidFill>
              <a:latin typeface="Arial" pitchFamily="34" charset="0"/>
              <a:cs typeface="B Nazanin" pitchFamily="2" charset="-78"/>
            </a:endParaRPr>
          </a:p>
        </p:txBody>
      </p:sp>
    </p:spTree>
    <p:extLst>
      <p:ext uri="{BB962C8B-B14F-4D97-AF65-F5344CB8AC3E}">
        <p14:creationId xmlns:p14="http://schemas.microsoft.com/office/powerpoint/2010/main" val="449557619"/>
      </p:ext>
    </p:extLst>
  </p:cSld>
  <p:clrMapOvr>
    <a:masterClrMapping/>
  </p:clrMapOvr>
  <p:transition spd="slow">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726547" y="953037"/>
            <a:ext cx="5293216"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برنامه 10 مرحله‌اي كپنهاگ</a:t>
            </a:r>
          </a:p>
        </p:txBody>
      </p:sp>
      <p:sp>
        <p:nvSpPr>
          <p:cNvPr id="10" name="Rectangle 9"/>
          <p:cNvSpPr/>
          <p:nvPr/>
        </p:nvSpPr>
        <p:spPr>
          <a:xfrm>
            <a:off x="5381898" y="2187491"/>
            <a:ext cx="5868542" cy="4524315"/>
          </a:xfrm>
          <a:prstGeom prst="rect">
            <a:avLst/>
          </a:prstGeom>
        </p:spPr>
        <p:txBody>
          <a:bodyPr wrap="square">
            <a:spAutoFit/>
          </a:bodyPr>
          <a:lstStyle/>
          <a:p>
            <a:pPr rtl="0">
              <a:lnSpc>
                <a:spcPct val="150000"/>
              </a:lnSpc>
            </a:pPr>
            <a:r>
              <a:rPr lang="ar-SA" sz="2400" dirty="0">
                <a:solidFill>
                  <a:prstClr val="white"/>
                </a:solidFill>
                <a:cs typeface="B Lotus" panose="00000400000000000000" pitchFamily="2" charset="-78"/>
              </a:rPr>
              <a:t>تبديل </a:t>
            </a:r>
            <a:r>
              <a:rPr lang="ar-SA" sz="2400" dirty="0">
                <a:solidFill>
                  <a:prstClr val="white"/>
                </a:solidFill>
                <a:cs typeface="B Lotus" panose="00000400000000000000" pitchFamily="2" charset="-78"/>
              </a:rPr>
              <a:t>خيابان‌ها به پياده‌راه</a:t>
            </a:r>
            <a:r>
              <a:rPr lang="en-US" sz="2400" dirty="0">
                <a:solidFill>
                  <a:prstClr val="white"/>
                </a:solidFill>
                <a:cs typeface="B Lotus" panose="00000400000000000000" pitchFamily="2" charset="-78"/>
              </a:rPr>
              <a:t>  - </a:t>
            </a:r>
            <a:r>
              <a:rPr lang="fa-IR" sz="2400" dirty="0">
                <a:solidFill>
                  <a:prstClr val="white"/>
                </a:solidFill>
                <a:cs typeface="B Lotus" panose="00000400000000000000" pitchFamily="2" charset="-78"/>
              </a:rPr>
              <a:t>1</a:t>
            </a:r>
            <a:endParaRPr lang="en-US" sz="2400" dirty="0">
              <a:solidFill>
                <a:prstClr val="white"/>
              </a:solidFill>
              <a:cs typeface="B Lotus" panose="00000400000000000000" pitchFamily="2" charset="-78"/>
            </a:endParaRPr>
          </a:p>
          <a:p>
            <a:pPr rtl="0">
              <a:lnSpc>
                <a:spcPct val="150000"/>
              </a:lnSpc>
            </a:pPr>
            <a:r>
              <a:rPr lang="ar-SA" sz="2400" dirty="0">
                <a:solidFill>
                  <a:prstClr val="white"/>
                </a:solidFill>
                <a:cs typeface="B Lotus" panose="00000400000000000000" pitchFamily="2" charset="-78"/>
              </a:rPr>
              <a:t>كاهش تدريجي عبور و مرور و پاركينگ‌ها</a:t>
            </a:r>
            <a:r>
              <a:rPr lang="en-US" sz="2400" dirty="0">
                <a:solidFill>
                  <a:prstClr val="white"/>
                </a:solidFill>
                <a:cs typeface="B Lotus" panose="00000400000000000000" pitchFamily="2" charset="-78"/>
              </a:rPr>
              <a:t>  - </a:t>
            </a:r>
            <a:r>
              <a:rPr lang="fa-IR" sz="2400" dirty="0">
                <a:solidFill>
                  <a:prstClr val="white"/>
                </a:solidFill>
                <a:cs typeface="B Lotus" panose="00000400000000000000" pitchFamily="2" charset="-78"/>
              </a:rPr>
              <a:t>2</a:t>
            </a:r>
            <a:endParaRPr lang="en-US" sz="2400" dirty="0">
              <a:solidFill>
                <a:prstClr val="white"/>
              </a:solidFill>
              <a:cs typeface="B Lotus" panose="00000400000000000000" pitchFamily="2" charset="-78"/>
            </a:endParaRPr>
          </a:p>
          <a:p>
            <a:pPr rtl="0">
              <a:lnSpc>
                <a:spcPct val="150000"/>
              </a:lnSpc>
            </a:pPr>
            <a:r>
              <a:rPr lang="ar-SA" sz="2400" dirty="0">
                <a:solidFill>
                  <a:prstClr val="white"/>
                </a:solidFill>
                <a:cs typeface="B Lotus" panose="00000400000000000000" pitchFamily="2" charset="-78"/>
              </a:rPr>
              <a:t>تبديل پاركينگ‌ها به فضاهاي عمومي</a:t>
            </a:r>
            <a:r>
              <a:rPr lang="en-US" sz="2400" dirty="0">
                <a:solidFill>
                  <a:prstClr val="white"/>
                </a:solidFill>
                <a:cs typeface="B Lotus" panose="00000400000000000000" pitchFamily="2" charset="-78"/>
              </a:rPr>
              <a:t>  - </a:t>
            </a:r>
            <a:r>
              <a:rPr lang="fa-IR" sz="2400" dirty="0">
                <a:solidFill>
                  <a:prstClr val="white"/>
                </a:solidFill>
                <a:cs typeface="B Lotus" panose="00000400000000000000" pitchFamily="2" charset="-78"/>
              </a:rPr>
              <a:t>3</a:t>
            </a:r>
            <a:endParaRPr lang="en-US" sz="2400" dirty="0">
              <a:solidFill>
                <a:prstClr val="white"/>
              </a:solidFill>
              <a:cs typeface="B Lotus" panose="00000400000000000000" pitchFamily="2" charset="-78"/>
            </a:endParaRPr>
          </a:p>
          <a:p>
            <a:pPr rtl="0">
              <a:lnSpc>
                <a:spcPct val="150000"/>
              </a:lnSpc>
            </a:pPr>
            <a:r>
              <a:rPr lang="fa-IR" sz="2400" dirty="0">
                <a:solidFill>
                  <a:prstClr val="white"/>
                </a:solidFill>
                <a:cs typeface="B Lotus" panose="00000400000000000000" pitchFamily="2" charset="-78"/>
              </a:rPr>
              <a:t>4- ا</a:t>
            </a:r>
            <a:r>
              <a:rPr lang="ar-SA" sz="2400" dirty="0">
                <a:solidFill>
                  <a:prstClr val="white"/>
                </a:solidFill>
                <a:cs typeface="B Lotus" panose="00000400000000000000" pitchFamily="2" charset="-78"/>
              </a:rPr>
              <a:t>رتقاي‌فرهنگ </a:t>
            </a:r>
            <a:r>
              <a:rPr lang="ar-SA" sz="2400" dirty="0">
                <a:solidFill>
                  <a:prstClr val="white"/>
                </a:solidFill>
                <a:cs typeface="B Lotus" panose="00000400000000000000" pitchFamily="2" charset="-78"/>
              </a:rPr>
              <a:t>دوچرخه‌سواري به عنوان پايه </a:t>
            </a:r>
            <a:r>
              <a:rPr lang="ar-SA" sz="2400" dirty="0">
                <a:solidFill>
                  <a:prstClr val="white"/>
                </a:solidFill>
                <a:cs typeface="B Lotus" panose="00000400000000000000" pitchFamily="2" charset="-78"/>
              </a:rPr>
              <a:t>حمل</a:t>
            </a:r>
            <a:r>
              <a:rPr lang="fa-IR" sz="2400" dirty="0">
                <a:solidFill>
                  <a:prstClr val="white"/>
                </a:solidFill>
                <a:cs typeface="B Lotus" panose="00000400000000000000" pitchFamily="2" charset="-78"/>
              </a:rPr>
              <a:t> و نقل</a:t>
            </a:r>
            <a:endParaRPr lang="en-US" sz="2400" dirty="0">
              <a:solidFill>
                <a:prstClr val="white"/>
              </a:solidFill>
              <a:cs typeface="B Lotus" panose="00000400000000000000" pitchFamily="2" charset="-78"/>
            </a:endParaRPr>
          </a:p>
          <a:p>
            <a:pPr rtl="0">
              <a:lnSpc>
                <a:spcPct val="150000"/>
              </a:lnSpc>
            </a:pPr>
            <a:r>
              <a:rPr lang="ar-SA" sz="2400" dirty="0">
                <a:solidFill>
                  <a:prstClr val="white"/>
                </a:solidFill>
                <a:cs typeface="B Lotus" panose="00000400000000000000" pitchFamily="2" charset="-78"/>
              </a:rPr>
              <a:t>جلوگيري از بلند‌مرتبه‌سازي</a:t>
            </a:r>
            <a:r>
              <a:rPr lang="en-US" sz="2400" dirty="0">
                <a:solidFill>
                  <a:prstClr val="white"/>
                </a:solidFill>
                <a:cs typeface="B Lotus" panose="00000400000000000000" pitchFamily="2" charset="-78"/>
              </a:rPr>
              <a:t>  - </a:t>
            </a:r>
            <a:r>
              <a:rPr lang="fa-IR" sz="2400" dirty="0">
                <a:solidFill>
                  <a:prstClr val="white"/>
                </a:solidFill>
                <a:cs typeface="B Lotus" panose="00000400000000000000" pitchFamily="2" charset="-78"/>
              </a:rPr>
              <a:t>5</a:t>
            </a:r>
            <a:endParaRPr lang="en-US" sz="2400" dirty="0">
              <a:solidFill>
                <a:prstClr val="white"/>
              </a:solidFill>
              <a:cs typeface="B Lotus" panose="00000400000000000000" pitchFamily="2" charset="-78"/>
            </a:endParaRPr>
          </a:p>
          <a:p>
            <a:pPr rtl="0">
              <a:lnSpc>
                <a:spcPct val="150000"/>
              </a:lnSpc>
            </a:pPr>
            <a:r>
              <a:rPr lang="ar-SA" sz="2400" dirty="0">
                <a:solidFill>
                  <a:prstClr val="white"/>
                </a:solidFill>
                <a:cs typeface="B Lotus" panose="00000400000000000000" pitchFamily="2" charset="-78"/>
              </a:rPr>
              <a:t>اسكان در مركز شهرک</a:t>
            </a:r>
            <a:r>
              <a:rPr lang="en-US" sz="2400" dirty="0">
                <a:solidFill>
                  <a:prstClr val="white"/>
                </a:solidFill>
                <a:cs typeface="B Lotus" panose="00000400000000000000" pitchFamily="2" charset="-78"/>
              </a:rPr>
              <a:t>  - </a:t>
            </a:r>
            <a:r>
              <a:rPr lang="fa-IR" sz="2400" dirty="0">
                <a:solidFill>
                  <a:prstClr val="white"/>
                </a:solidFill>
                <a:cs typeface="B Lotus" panose="00000400000000000000" pitchFamily="2" charset="-78"/>
              </a:rPr>
              <a:t>6</a:t>
            </a:r>
            <a:endParaRPr lang="en-US" sz="2400" dirty="0">
              <a:solidFill>
                <a:prstClr val="white"/>
              </a:solidFill>
              <a:cs typeface="B Lotus" panose="00000400000000000000" pitchFamily="2" charset="-78"/>
            </a:endParaRPr>
          </a:p>
          <a:p>
            <a:pPr rtl="0">
              <a:lnSpc>
                <a:spcPct val="150000"/>
              </a:lnSpc>
            </a:pPr>
            <a:r>
              <a:rPr lang="ar-SA" sz="2400" dirty="0">
                <a:solidFill>
                  <a:prstClr val="white"/>
                </a:solidFill>
                <a:cs typeface="B Lotus" panose="00000400000000000000" pitchFamily="2" charset="-78"/>
              </a:rPr>
              <a:t>دوچــرخه و تـشويق </a:t>
            </a:r>
            <a:r>
              <a:rPr lang="ar-SA" sz="2400" dirty="0">
                <a:solidFill>
                  <a:prstClr val="white"/>
                </a:solidFill>
                <a:cs typeface="B Lotus" panose="00000400000000000000" pitchFamily="2" charset="-78"/>
              </a:rPr>
              <a:t>دانش‌آموزان</a:t>
            </a:r>
            <a:r>
              <a:rPr lang="en-US" sz="2400" dirty="0">
                <a:solidFill>
                  <a:prstClr val="white"/>
                </a:solidFill>
                <a:cs typeface="B Lotus" panose="00000400000000000000" pitchFamily="2" charset="-78"/>
              </a:rPr>
              <a:t>  </a:t>
            </a:r>
            <a:r>
              <a:rPr lang="fa-IR" sz="2400" dirty="0">
                <a:solidFill>
                  <a:prstClr val="white"/>
                </a:solidFill>
                <a:cs typeface="B Lotus" panose="00000400000000000000" pitchFamily="2" charset="-78"/>
              </a:rPr>
              <a:t>7-</a:t>
            </a:r>
          </a:p>
          <a:p>
            <a:pPr rtl="0">
              <a:lnSpc>
                <a:spcPct val="150000"/>
              </a:lnSpc>
            </a:pPr>
            <a:r>
              <a:rPr lang="fa-IR" sz="2400" dirty="0">
                <a:solidFill>
                  <a:prstClr val="white"/>
                </a:solidFill>
                <a:cs typeface="B Lotus" panose="00000400000000000000" pitchFamily="2" charset="-78"/>
              </a:rPr>
              <a:t>8- تغییر منظر شهری</a:t>
            </a:r>
            <a:endParaRPr lang="en-US" sz="2400" dirty="0">
              <a:solidFill>
                <a:prstClr val="white"/>
              </a:solidFill>
              <a:cs typeface="B Lotus" panose="00000400000000000000" pitchFamily="2" charset="-78"/>
            </a:endParaRPr>
          </a:p>
        </p:txBody>
      </p:sp>
      <p:pic>
        <p:nvPicPr>
          <p:cNvPr id="5" name="Picture 3" descr="http://ttic.ir/new/Images/Pedestrain/PZD01.jpg"/>
          <p:cNvPicPr>
            <a:picLocks noChangeAspect="1" noChangeArrowheads="1"/>
          </p:cNvPicPr>
          <p:nvPr/>
        </p:nvPicPr>
        <p:blipFill>
          <a:blip r:embed="rId2"/>
          <a:srcRect/>
          <a:stretch>
            <a:fillRect/>
          </a:stretch>
        </p:blipFill>
        <p:spPr bwMode="auto">
          <a:xfrm>
            <a:off x="206827" y="3495249"/>
            <a:ext cx="5413536" cy="3134152"/>
          </a:xfrm>
          <a:prstGeom prst="rect">
            <a:avLst/>
          </a:prstGeom>
          <a:noFill/>
        </p:spPr>
      </p:pic>
      <p:sp>
        <p:nvSpPr>
          <p:cNvPr id="2" name="Rectangle 1"/>
          <p:cNvSpPr/>
          <p:nvPr/>
        </p:nvSpPr>
        <p:spPr>
          <a:xfrm>
            <a:off x="1358317" y="2294919"/>
            <a:ext cx="3368230" cy="1200329"/>
          </a:xfrm>
          <a:prstGeom prst="rect">
            <a:avLst/>
          </a:prstGeom>
        </p:spPr>
        <p:txBody>
          <a:bodyPr wrap="none">
            <a:spAutoFit/>
          </a:bodyPr>
          <a:lstStyle/>
          <a:p>
            <a:pPr rtl="0">
              <a:lnSpc>
                <a:spcPct val="150000"/>
              </a:lnSpc>
            </a:pPr>
            <a:r>
              <a:rPr lang="en-US" sz="2400" dirty="0">
                <a:solidFill>
                  <a:prstClr val="white"/>
                </a:solidFill>
                <a:cs typeface="B Lotus" panose="00000400000000000000" pitchFamily="2" charset="-78"/>
              </a:rPr>
              <a:t> </a:t>
            </a:r>
            <a:r>
              <a:rPr lang="fa-IR" sz="2400" dirty="0">
                <a:solidFill>
                  <a:prstClr val="white"/>
                </a:solidFill>
                <a:cs typeface="B Lotus" panose="00000400000000000000" pitchFamily="2" charset="-78"/>
              </a:rPr>
              <a:t>9- </a:t>
            </a:r>
            <a:r>
              <a:rPr lang="ar-SA" sz="2400" dirty="0">
                <a:solidFill>
                  <a:prstClr val="white"/>
                </a:solidFill>
                <a:cs typeface="B Lotus" panose="00000400000000000000" pitchFamily="2" charset="-78"/>
              </a:rPr>
              <a:t>افتخارات </a:t>
            </a:r>
            <a:r>
              <a:rPr lang="ar-SA" sz="2400" dirty="0">
                <a:solidFill>
                  <a:prstClr val="white"/>
                </a:solidFill>
                <a:cs typeface="B Lotus" panose="00000400000000000000" pitchFamily="2" charset="-78"/>
              </a:rPr>
              <a:t>و ارزش‌هاي </a:t>
            </a:r>
            <a:r>
              <a:rPr lang="ar-SA" sz="2400" dirty="0">
                <a:solidFill>
                  <a:prstClr val="white"/>
                </a:solidFill>
                <a:cs typeface="B Lotus" panose="00000400000000000000" pitchFamily="2" charset="-78"/>
              </a:rPr>
              <a:t>شهري</a:t>
            </a:r>
            <a:endParaRPr lang="fa-IR" sz="2400" dirty="0">
              <a:solidFill>
                <a:prstClr val="white"/>
              </a:solidFill>
              <a:cs typeface="B Lotus" panose="00000400000000000000" pitchFamily="2" charset="-78"/>
            </a:endParaRPr>
          </a:p>
          <a:p>
            <a:pPr rtl="0">
              <a:lnSpc>
                <a:spcPct val="150000"/>
              </a:lnSpc>
            </a:pPr>
            <a:r>
              <a:rPr lang="fa-IR" sz="2400" dirty="0">
                <a:solidFill>
                  <a:prstClr val="white"/>
                </a:solidFill>
                <a:cs typeface="B Lotus" panose="00000400000000000000" pitchFamily="2" charset="-78"/>
              </a:rPr>
              <a:t>10- </a:t>
            </a:r>
            <a:r>
              <a:rPr lang="ar-SA" sz="2400" dirty="0">
                <a:solidFill>
                  <a:prstClr val="white"/>
                </a:solidFill>
                <a:cs typeface="B Lotus" panose="00000400000000000000" pitchFamily="2" charset="-78"/>
              </a:rPr>
              <a:t>دوچرخه </a:t>
            </a:r>
            <a:r>
              <a:rPr lang="ar-SA" sz="2400" dirty="0">
                <a:solidFill>
                  <a:prstClr val="white"/>
                </a:solidFill>
                <a:cs typeface="B Lotus" panose="00000400000000000000" pitchFamily="2" charset="-78"/>
              </a:rPr>
              <a:t>و امكانات </a:t>
            </a:r>
            <a:r>
              <a:rPr lang="fa-IR" sz="2400" dirty="0">
                <a:solidFill>
                  <a:prstClr val="white"/>
                </a:solidFill>
                <a:cs typeface="B Lotus" panose="00000400000000000000" pitchFamily="2" charset="-78"/>
              </a:rPr>
              <a:t>لازم</a:t>
            </a:r>
            <a:endParaRPr lang="en-US" sz="2400" dirty="0">
              <a:solidFill>
                <a:prstClr val="white"/>
              </a:solidFill>
              <a:cs typeface="B Lotus" panose="00000400000000000000" pitchFamily="2" charset="-78"/>
            </a:endParaRPr>
          </a:p>
        </p:txBody>
      </p:sp>
    </p:spTree>
    <p:extLst>
      <p:ext uri="{BB962C8B-B14F-4D97-AF65-F5344CB8AC3E}">
        <p14:creationId xmlns:p14="http://schemas.microsoft.com/office/powerpoint/2010/main" val="1456019481"/>
      </p:ext>
    </p:extLst>
  </p:cSld>
  <p:clrMapOvr>
    <a:masterClrMapping/>
  </p:clrMapOvr>
  <p:transition spd="slow">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pic>
        <p:nvPicPr>
          <p:cNvPr id="2050" name="Picture 2"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033"/>
            <a:ext cx="9144000" cy="6853968"/>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9234152" y="810071"/>
            <a:ext cx="2794715" cy="3354765"/>
          </a:xfrm>
          <a:prstGeom prst="rect">
            <a:avLst/>
          </a:prstGeom>
          <a:noFill/>
        </p:spPr>
        <p:txBody>
          <a:bodyPr wrap="square" rtlCol="0">
            <a:spAutoFit/>
          </a:bodyPr>
          <a:lstStyle/>
          <a:p>
            <a:pPr algn="justLow"/>
            <a:r>
              <a:rPr lang="fa-IR" sz="4400" b="1" dirty="0">
                <a:solidFill>
                  <a:prstClr val="white"/>
                </a:solidFill>
                <a:cs typeface="B Homa" panose="00000400000000000000" pitchFamily="2" charset="-78"/>
              </a:rPr>
              <a:t>نمونه موردی: </a:t>
            </a:r>
          </a:p>
          <a:p>
            <a:pPr algn="justLow"/>
            <a:endParaRPr lang="fa-IR" sz="4400" b="1" dirty="0">
              <a:solidFill>
                <a:prstClr val="white"/>
              </a:solidFill>
              <a:cs typeface="B Homa" panose="00000400000000000000" pitchFamily="2" charset="-78"/>
            </a:endParaRPr>
          </a:p>
          <a:p>
            <a:pPr algn="ctr"/>
            <a:r>
              <a:rPr lang="fa-IR" sz="4000" b="1" dirty="0">
                <a:solidFill>
                  <a:prstClr val="white"/>
                </a:solidFill>
                <a:cs typeface="B Homa" panose="00000400000000000000" pitchFamily="2" charset="-78"/>
              </a:rPr>
              <a:t>خیابان چهارباغ اصفهان</a:t>
            </a:r>
            <a:endParaRPr lang="en-US" sz="4000" b="1" dirty="0">
              <a:solidFill>
                <a:prstClr val="white"/>
              </a:solidFill>
              <a:cs typeface="B Homa" panose="00000400000000000000" pitchFamily="2" charset="-78"/>
            </a:endParaRPr>
          </a:p>
        </p:txBody>
      </p:sp>
    </p:spTree>
    <p:extLst>
      <p:ext uri="{BB962C8B-B14F-4D97-AF65-F5344CB8AC3E}">
        <p14:creationId xmlns:p14="http://schemas.microsoft.com/office/powerpoint/2010/main" val="3335848950"/>
      </p:ext>
    </p:extLst>
  </p:cSld>
  <p:clrMapOvr>
    <a:masterClrMapping/>
  </p:clrMapOvr>
  <p:transition spd="slow">
    <p:wip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78051" y="953037"/>
            <a:ext cx="6941712"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نمونه موردی: خیابان چهارباغ اصفهان</a:t>
            </a:r>
            <a:endParaRPr lang="en-US" sz="4000" b="1" dirty="0">
              <a:solidFill>
                <a:srgbClr val="A7D535">
                  <a:lumMod val="20000"/>
                  <a:lumOff val="80000"/>
                </a:srgbClr>
              </a:solidFill>
              <a:cs typeface="B Homa" panose="00000400000000000000" pitchFamily="2" charset="-78"/>
            </a:endParaRPr>
          </a:p>
        </p:txBody>
      </p:sp>
      <p:sp>
        <p:nvSpPr>
          <p:cNvPr id="5" name="Rectangle 4"/>
          <p:cNvSpPr/>
          <p:nvPr/>
        </p:nvSpPr>
        <p:spPr>
          <a:xfrm>
            <a:off x="1365160" y="3156843"/>
            <a:ext cx="9258263" cy="1938992"/>
          </a:xfrm>
          <a:prstGeom prst="rect">
            <a:avLst/>
          </a:prstGeom>
        </p:spPr>
        <p:txBody>
          <a:bodyPr wrap="square">
            <a:spAutoFit/>
          </a:bodyPr>
          <a:lstStyle/>
          <a:p>
            <a:pPr algn="justLow"/>
            <a:r>
              <a:rPr lang="fa-IR" sz="2400" dirty="0">
                <a:solidFill>
                  <a:prstClr val="white"/>
                </a:solidFill>
                <a:cs typeface="B Lotus" panose="00000400000000000000" pitchFamily="2" charset="-78"/>
              </a:rPr>
              <a:t>خیابان چهارباغ عباسی در سال 1006 هجری قمری و در زمان </a:t>
            </a:r>
            <a:r>
              <a:rPr lang="fa-IR" sz="2400" dirty="0">
                <a:solidFill>
                  <a:prstClr val="white"/>
                </a:solidFill>
                <a:cs typeface="B Lotus" panose="00000400000000000000" pitchFamily="2" charset="-78"/>
              </a:rPr>
              <a:t>شاه عباس </a:t>
            </a:r>
            <a:r>
              <a:rPr lang="fa-IR" sz="2400" dirty="0">
                <a:solidFill>
                  <a:prstClr val="white"/>
                </a:solidFill>
                <a:cs typeface="B Lotus" panose="00000400000000000000" pitchFamily="2" charset="-78"/>
              </a:rPr>
              <a:t>اول احداث شده است</a:t>
            </a:r>
            <a:r>
              <a:rPr lang="fa-IR" sz="2400" dirty="0">
                <a:solidFill>
                  <a:prstClr val="white"/>
                </a:solidFill>
                <a:cs typeface="B Lotus" panose="00000400000000000000" pitchFamily="2" charset="-78"/>
              </a:rPr>
              <a:t>.</a:t>
            </a:r>
          </a:p>
          <a:p>
            <a:pPr algn="justLow"/>
            <a:r>
              <a:rPr lang="fa-IR" sz="2400" dirty="0">
                <a:solidFill>
                  <a:prstClr val="white"/>
                </a:solidFill>
                <a:cs typeface="B Lotus" panose="00000400000000000000" pitchFamily="2" charset="-78"/>
              </a:rPr>
              <a:t>خیابان چهارباغ بر اساس یک برنامه و طرح هندسی، </a:t>
            </a:r>
            <a:r>
              <a:rPr lang="fa-IR" sz="2400" dirty="0">
                <a:solidFill>
                  <a:prstClr val="white"/>
                </a:solidFill>
                <a:cs typeface="B Lotus" panose="00000400000000000000" pitchFamily="2" charset="-78"/>
              </a:rPr>
              <a:t>در تقاطع </a:t>
            </a:r>
            <a:r>
              <a:rPr lang="fa-IR" sz="2400" dirty="0">
                <a:solidFill>
                  <a:prstClr val="white"/>
                </a:solidFill>
                <a:cs typeface="B Lotus" panose="00000400000000000000" pitchFamily="2" charset="-78"/>
              </a:rPr>
              <a:t>با محور زاینده رود، احداث شده و چهار قسمت </a:t>
            </a:r>
            <a:r>
              <a:rPr lang="fa-IR" sz="2400" dirty="0">
                <a:solidFill>
                  <a:prstClr val="white"/>
                </a:solidFill>
                <a:cs typeface="B Lotus" panose="00000400000000000000" pitchFamily="2" charset="-78"/>
              </a:rPr>
              <a:t>اصلی شهر (چهارباغ) </a:t>
            </a:r>
            <a:r>
              <a:rPr lang="fa-IR" sz="2400" dirty="0">
                <a:solidFill>
                  <a:prstClr val="white"/>
                </a:solidFill>
                <a:cs typeface="B Lotus" panose="00000400000000000000" pitchFamily="2" charset="-78"/>
              </a:rPr>
              <a:t>شکل </a:t>
            </a:r>
            <a:r>
              <a:rPr lang="fa-IR" sz="2400" dirty="0">
                <a:solidFill>
                  <a:prstClr val="white"/>
                </a:solidFill>
                <a:cs typeface="B Lotus" panose="00000400000000000000" pitchFamily="2" charset="-78"/>
              </a:rPr>
              <a:t>می‌گیرد </a:t>
            </a:r>
            <a:r>
              <a:rPr lang="fa-IR" sz="2400" dirty="0">
                <a:solidFill>
                  <a:prstClr val="white"/>
                </a:solidFill>
                <a:cs typeface="B Lotus" panose="00000400000000000000" pitchFamily="2" charset="-78"/>
              </a:rPr>
              <a:t>و در هر دو طرف خیابان، باغ </a:t>
            </a:r>
            <a:r>
              <a:rPr lang="fa-IR" sz="2400" dirty="0">
                <a:solidFill>
                  <a:prstClr val="white"/>
                </a:solidFill>
                <a:cs typeface="B Lotus" panose="00000400000000000000" pitchFamily="2" charset="-78"/>
              </a:rPr>
              <a:t>های سلطنتی </a:t>
            </a:r>
            <a:r>
              <a:rPr lang="fa-IR" sz="2400" dirty="0">
                <a:solidFill>
                  <a:prstClr val="white"/>
                </a:solidFill>
                <a:cs typeface="B Lotus" panose="00000400000000000000" pitchFamily="2" charset="-78"/>
              </a:rPr>
              <a:t>احداث می شود. این خیابان هر روز به هنگام غروب، </a:t>
            </a:r>
            <a:r>
              <a:rPr lang="fa-IR" sz="2400" dirty="0">
                <a:solidFill>
                  <a:prstClr val="white"/>
                </a:solidFill>
                <a:cs typeface="B Lotus" panose="00000400000000000000" pitchFamily="2" charset="-78"/>
              </a:rPr>
              <a:t>مملو از </a:t>
            </a:r>
            <a:r>
              <a:rPr lang="fa-IR" sz="2400" dirty="0">
                <a:solidFill>
                  <a:prstClr val="white"/>
                </a:solidFill>
                <a:cs typeface="B Lotus" panose="00000400000000000000" pitchFamily="2" charset="-78"/>
              </a:rPr>
              <a:t>افرادی می شد که فارغ از دغدغه های روزمره، برای استراحت </a:t>
            </a:r>
            <a:r>
              <a:rPr lang="fa-IR" sz="2400" dirty="0">
                <a:solidFill>
                  <a:prstClr val="white"/>
                </a:solidFill>
                <a:cs typeface="B Lotus" panose="00000400000000000000" pitchFamily="2" charset="-78"/>
              </a:rPr>
              <a:t>و تفریح</a:t>
            </a:r>
            <a:r>
              <a:rPr lang="fa-IR" sz="2400" dirty="0">
                <a:solidFill>
                  <a:prstClr val="white"/>
                </a:solidFill>
                <a:cs typeface="B Lotus" panose="00000400000000000000" pitchFamily="2" charset="-78"/>
              </a:rPr>
              <a:t>، به این محل آمده </a:t>
            </a:r>
            <a:r>
              <a:rPr lang="fa-IR" sz="2400" dirty="0">
                <a:solidFill>
                  <a:prstClr val="white"/>
                </a:solidFill>
                <a:cs typeface="B Lotus" panose="00000400000000000000" pitchFamily="2" charset="-78"/>
              </a:rPr>
              <a:t>بودند.</a:t>
            </a:r>
            <a:endParaRPr lang="en-US" sz="2400" dirty="0">
              <a:solidFill>
                <a:prstClr val="white"/>
              </a:solidFill>
              <a:cs typeface="B Lotus" panose="00000400000000000000" pitchFamily="2" charset="-78"/>
            </a:endParaRPr>
          </a:p>
        </p:txBody>
      </p:sp>
      <p:sp>
        <p:nvSpPr>
          <p:cNvPr id="4" name="TextBox 3"/>
          <p:cNvSpPr txBox="1"/>
          <p:nvPr/>
        </p:nvSpPr>
        <p:spPr>
          <a:xfrm>
            <a:off x="4700789" y="2507108"/>
            <a:ext cx="6825803" cy="523220"/>
          </a:xfrm>
          <a:prstGeom prst="rect">
            <a:avLst/>
          </a:prstGeom>
          <a:noFill/>
        </p:spPr>
        <p:txBody>
          <a:bodyPr wrap="square" rtlCol="0">
            <a:spAutoFit/>
          </a:bodyPr>
          <a:lstStyle/>
          <a:p>
            <a:pPr marL="571500" indent="-571500">
              <a:buClr>
                <a:srgbClr val="6AD8CB">
                  <a:lumMod val="50000"/>
                </a:srgbClr>
              </a:buClr>
              <a:buFont typeface="Arial" panose="020B0604020202020204" pitchFamily="34" charset="0"/>
              <a:buChar char="•"/>
            </a:pPr>
            <a:r>
              <a:rPr lang="fa-IR" sz="2800" b="1" dirty="0">
                <a:solidFill>
                  <a:prstClr val="white"/>
                </a:solidFill>
                <a:cs typeface="B Homa" panose="00000400000000000000" pitchFamily="2" charset="-78"/>
              </a:rPr>
              <a:t>پیشینه خیابان چهارباغ و پیاده‌مداری در آن</a:t>
            </a:r>
            <a:endParaRPr lang="en-US" sz="2800" b="1" dirty="0">
              <a:solidFill>
                <a:prstClr val="white"/>
              </a:solidFill>
              <a:cs typeface="B Homa" panose="00000400000000000000" pitchFamily="2" charset="-78"/>
            </a:endParaRPr>
          </a:p>
        </p:txBody>
      </p:sp>
    </p:spTree>
    <p:extLst>
      <p:ext uri="{BB962C8B-B14F-4D97-AF65-F5344CB8AC3E}">
        <p14:creationId xmlns:p14="http://schemas.microsoft.com/office/powerpoint/2010/main" val="829019802"/>
      </p:ext>
    </p:extLst>
  </p:cSld>
  <p:clrMapOvr>
    <a:masterClrMapping/>
  </p:clrMapOvr>
  <p:transition spd="slow">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78051" y="953037"/>
            <a:ext cx="6941712"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نمونه موردی: خیابان چهارباغ اصفهان</a:t>
            </a:r>
            <a:endParaRPr lang="en-US" sz="4000" b="1" dirty="0">
              <a:solidFill>
                <a:srgbClr val="A7D535">
                  <a:lumMod val="20000"/>
                  <a:lumOff val="80000"/>
                </a:srgbClr>
              </a:solidFill>
              <a:cs typeface="B Homa" panose="00000400000000000000" pitchFamily="2" charset="-78"/>
            </a:endParaRPr>
          </a:p>
        </p:txBody>
      </p:sp>
      <p:pic>
        <p:nvPicPr>
          <p:cNvPr id="2" name="Picture 1"/>
          <p:cNvPicPr>
            <a:picLocks noChangeAspect="1"/>
          </p:cNvPicPr>
          <p:nvPr/>
        </p:nvPicPr>
        <p:blipFill>
          <a:blip r:embed="rId2"/>
          <a:stretch>
            <a:fillRect/>
          </a:stretch>
        </p:blipFill>
        <p:spPr>
          <a:xfrm>
            <a:off x="1653530" y="2455627"/>
            <a:ext cx="8082898" cy="3590582"/>
          </a:xfrm>
          <a:prstGeom prst="rect">
            <a:avLst/>
          </a:prstGeom>
        </p:spPr>
      </p:pic>
      <p:sp>
        <p:nvSpPr>
          <p:cNvPr id="6" name="Rectangle 5"/>
          <p:cNvSpPr/>
          <p:nvPr/>
        </p:nvSpPr>
        <p:spPr>
          <a:xfrm>
            <a:off x="2726057" y="6206475"/>
            <a:ext cx="5937844" cy="400110"/>
          </a:xfrm>
          <a:prstGeom prst="rect">
            <a:avLst/>
          </a:prstGeom>
        </p:spPr>
        <p:txBody>
          <a:bodyPr wrap="none">
            <a:spAutoFit/>
          </a:bodyPr>
          <a:lstStyle/>
          <a:p>
            <a:pPr algn="l" rtl="0"/>
            <a:r>
              <a:rPr lang="fa-IR" sz="2000" dirty="0">
                <a:solidFill>
                  <a:prstClr val="white"/>
                </a:solidFill>
                <a:cs typeface="B Lotus" panose="00000400000000000000" pitchFamily="2" charset="-78"/>
              </a:rPr>
              <a:t>چشم </a:t>
            </a:r>
            <a:r>
              <a:rPr lang="fa-IR" sz="2000" dirty="0">
                <a:solidFill>
                  <a:prstClr val="white"/>
                </a:solidFill>
                <a:cs typeface="B Lotus" panose="00000400000000000000" pitchFamily="2" charset="-78"/>
              </a:rPr>
              <a:t>اندازهایی </a:t>
            </a:r>
            <a:r>
              <a:rPr lang="fa-IR" sz="2000" dirty="0">
                <a:solidFill>
                  <a:prstClr val="white"/>
                </a:solidFill>
                <a:cs typeface="B Lotus" panose="00000400000000000000" pitchFamily="2" charset="-78"/>
              </a:rPr>
              <a:t>قدیمی از خیابان چهارباغ و محورهای عریض پیاده در آن</a:t>
            </a:r>
            <a:endParaRPr lang="en-US" sz="2000" dirty="0">
              <a:solidFill>
                <a:prstClr val="white"/>
              </a:solidFill>
              <a:cs typeface="B Lotus" panose="00000400000000000000" pitchFamily="2" charset="-78"/>
            </a:endParaRPr>
          </a:p>
        </p:txBody>
      </p:sp>
    </p:spTree>
    <p:extLst>
      <p:ext uri="{BB962C8B-B14F-4D97-AF65-F5344CB8AC3E}">
        <p14:creationId xmlns:p14="http://schemas.microsoft.com/office/powerpoint/2010/main" val="1342021375"/>
      </p:ext>
    </p:extLst>
  </p:cSld>
  <p:clrMapOvr>
    <a:masterClrMapping/>
  </p:clrMapOvr>
  <p:transition spd="slow">
    <p:wip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78051" y="953037"/>
            <a:ext cx="6941712"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نمونه موردی: خیابان چهارباغ اصفهان</a:t>
            </a:r>
            <a:endParaRPr lang="en-US" sz="4000" b="1" dirty="0">
              <a:solidFill>
                <a:srgbClr val="A7D535">
                  <a:lumMod val="20000"/>
                  <a:lumOff val="80000"/>
                </a:srgbClr>
              </a:solidFill>
              <a:cs typeface="B Homa" panose="00000400000000000000" pitchFamily="2" charset="-78"/>
            </a:endParaRPr>
          </a:p>
        </p:txBody>
      </p:sp>
      <p:sp>
        <p:nvSpPr>
          <p:cNvPr id="6" name="Rectangle 5"/>
          <p:cNvSpPr/>
          <p:nvPr/>
        </p:nvSpPr>
        <p:spPr>
          <a:xfrm>
            <a:off x="2726057" y="6206475"/>
            <a:ext cx="6051657" cy="400110"/>
          </a:xfrm>
          <a:prstGeom prst="rect">
            <a:avLst/>
          </a:prstGeom>
        </p:spPr>
        <p:txBody>
          <a:bodyPr wrap="none">
            <a:spAutoFit/>
          </a:bodyPr>
          <a:lstStyle/>
          <a:p>
            <a:pPr algn="l" rtl="0"/>
            <a:r>
              <a:rPr lang="fa-IR" sz="2000" dirty="0">
                <a:solidFill>
                  <a:prstClr val="white"/>
                </a:solidFill>
                <a:cs typeface="B Lotus" panose="00000400000000000000" pitchFamily="2" charset="-78"/>
              </a:rPr>
              <a:t>تصویر بازسازی شده از نصف مقطع عرضی خیابان چهارباغ در دورۀ صفوی</a:t>
            </a:r>
            <a:endParaRPr lang="en-US" sz="2000" dirty="0">
              <a:solidFill>
                <a:prstClr val="white"/>
              </a:solidFill>
              <a:cs typeface="B Lotus" panose="00000400000000000000" pitchFamily="2" charset="-78"/>
            </a:endParaRPr>
          </a:p>
        </p:txBody>
      </p:sp>
      <p:pic>
        <p:nvPicPr>
          <p:cNvPr id="4" name="Picture 3"/>
          <p:cNvPicPr>
            <a:picLocks noChangeAspect="1"/>
          </p:cNvPicPr>
          <p:nvPr/>
        </p:nvPicPr>
        <p:blipFill>
          <a:blip r:embed="rId2">
            <a:lum bright="-20000" contrast="40000"/>
          </a:blip>
          <a:stretch>
            <a:fillRect/>
          </a:stretch>
        </p:blipFill>
        <p:spPr>
          <a:xfrm>
            <a:off x="1030831" y="2388727"/>
            <a:ext cx="9328296" cy="35730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539838004"/>
      </p:ext>
    </p:extLst>
  </p:cSld>
  <p:clrMapOvr>
    <a:masterClrMapping/>
  </p:clrMapOvr>
  <p:transition spd="slow">
    <p:wip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78051" y="953037"/>
            <a:ext cx="6941712"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نمونه موردی: خیابان چهارباغ اصفهان</a:t>
            </a:r>
            <a:endParaRPr lang="en-US" sz="4000" b="1" dirty="0">
              <a:solidFill>
                <a:srgbClr val="A7D535">
                  <a:lumMod val="20000"/>
                  <a:lumOff val="80000"/>
                </a:srgbClr>
              </a:solidFill>
              <a:cs typeface="B Homa" panose="00000400000000000000" pitchFamily="2" charset="-78"/>
            </a:endParaRPr>
          </a:p>
        </p:txBody>
      </p:sp>
      <p:graphicFrame>
        <p:nvGraphicFramePr>
          <p:cNvPr id="6" name="Diagram 5"/>
          <p:cNvGraphicFramePr/>
          <p:nvPr>
            <p:extLst/>
          </p:nvPr>
        </p:nvGraphicFramePr>
        <p:xfrm>
          <a:off x="2331076" y="2152917"/>
          <a:ext cx="7057623" cy="47050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Picture 6"/>
          <p:cNvPicPr>
            <a:picLocks noChangeAspect="1"/>
          </p:cNvPicPr>
          <p:nvPr/>
        </p:nvPicPr>
        <p:blipFill>
          <a:blip r:embed="rId7"/>
          <a:stretch>
            <a:fillRect/>
          </a:stretch>
        </p:blipFill>
        <p:spPr>
          <a:xfrm>
            <a:off x="164809" y="2152917"/>
            <a:ext cx="3595099" cy="2612266"/>
          </a:xfrm>
          <a:prstGeom prst="rect">
            <a:avLst/>
          </a:prstGeom>
        </p:spPr>
      </p:pic>
      <p:pic>
        <p:nvPicPr>
          <p:cNvPr id="8" name="Picture 7"/>
          <p:cNvPicPr>
            <a:picLocks noChangeAspect="1"/>
          </p:cNvPicPr>
          <p:nvPr/>
        </p:nvPicPr>
        <p:blipFill>
          <a:blip r:embed="rId8"/>
          <a:stretch>
            <a:fillRect/>
          </a:stretch>
        </p:blipFill>
        <p:spPr>
          <a:xfrm>
            <a:off x="7922558" y="2152917"/>
            <a:ext cx="4072592" cy="2711183"/>
          </a:xfrm>
          <a:prstGeom prst="rect">
            <a:avLst/>
          </a:prstGeom>
        </p:spPr>
      </p:pic>
      <p:cxnSp>
        <p:nvCxnSpPr>
          <p:cNvPr id="11" name="Elbow Connector 10"/>
          <p:cNvCxnSpPr/>
          <p:nvPr/>
        </p:nvCxnSpPr>
        <p:spPr>
          <a:xfrm rot="5400000" flipH="1" flipV="1">
            <a:off x="8641053" y="5281546"/>
            <a:ext cx="809494" cy="685802"/>
          </a:xfrm>
          <a:prstGeom prst="bentConnector3">
            <a:avLst>
              <a:gd name="adj1" fmla="val -204"/>
            </a:avLst>
          </a:prstGeom>
          <a:ln w="28575">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4051300" y="2616200"/>
            <a:ext cx="889000" cy="0"/>
          </a:xfrm>
          <a:prstGeom prst="straightConnector1">
            <a:avLst/>
          </a:prstGeom>
          <a:ln w="28575">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269551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78051" y="953037"/>
            <a:ext cx="6941712"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نمونه موردی: خیابان چهارباغ اصفهان</a:t>
            </a:r>
            <a:endParaRPr lang="en-US" sz="4000" b="1" dirty="0">
              <a:solidFill>
                <a:srgbClr val="A7D535">
                  <a:lumMod val="20000"/>
                  <a:lumOff val="80000"/>
                </a:srgbClr>
              </a:solidFill>
              <a:cs typeface="B Homa" panose="00000400000000000000" pitchFamily="2" charset="-78"/>
            </a:endParaRPr>
          </a:p>
        </p:txBody>
      </p:sp>
      <p:sp>
        <p:nvSpPr>
          <p:cNvPr id="5" name="Rectangle 4"/>
          <p:cNvSpPr/>
          <p:nvPr/>
        </p:nvSpPr>
        <p:spPr>
          <a:xfrm>
            <a:off x="1365160" y="3156843"/>
            <a:ext cx="9258263" cy="1200329"/>
          </a:xfrm>
          <a:prstGeom prst="rect">
            <a:avLst/>
          </a:prstGeom>
        </p:spPr>
        <p:txBody>
          <a:bodyPr wrap="square">
            <a:spAutoFit/>
          </a:bodyPr>
          <a:lstStyle/>
          <a:p>
            <a:pPr algn="justLow"/>
            <a:r>
              <a:rPr lang="fa-IR" sz="2400" dirty="0">
                <a:solidFill>
                  <a:prstClr val="white"/>
                </a:solidFill>
                <a:cs typeface="B Lotus" panose="00000400000000000000" pitchFamily="2" charset="-78"/>
              </a:rPr>
              <a:t>اینک خیابان چهارباغ </a:t>
            </a:r>
            <a:r>
              <a:rPr lang="fa-IR" sz="2400" dirty="0">
                <a:solidFill>
                  <a:prstClr val="white"/>
                </a:solidFill>
                <a:cs typeface="B Lotus" panose="00000400000000000000" pitchFamily="2" charset="-78"/>
              </a:rPr>
              <a:t>یکی از عمده مراکز گردشگری و تجاری شهر اصفهان است. امکانات و تسهیلات تفریحی، گردشگری، حمل و نقل، اسکان و </a:t>
            </a:r>
            <a:r>
              <a:rPr lang="fa-IR" sz="2400" dirty="0">
                <a:solidFill>
                  <a:prstClr val="white"/>
                </a:solidFill>
                <a:cs typeface="B Lotus" panose="00000400000000000000" pitchFamily="2" charset="-78"/>
              </a:rPr>
              <a:t>غیره خیابان </a:t>
            </a:r>
            <a:r>
              <a:rPr lang="fa-IR" sz="2400" dirty="0">
                <a:solidFill>
                  <a:prstClr val="white"/>
                </a:solidFill>
                <a:cs typeface="B Lotus" panose="00000400000000000000" pitchFamily="2" charset="-78"/>
              </a:rPr>
              <a:t>چهارباغ عباسی یک مرکز تجاری و تاریخی در قلب شهر اصفهان است که دارای همه ی امکانات شهری است.</a:t>
            </a:r>
            <a:endParaRPr lang="en-US" sz="2400" dirty="0">
              <a:solidFill>
                <a:prstClr val="white"/>
              </a:solidFill>
              <a:cs typeface="B Lotus" panose="00000400000000000000" pitchFamily="2" charset="-78"/>
            </a:endParaRPr>
          </a:p>
        </p:txBody>
      </p:sp>
    </p:spTree>
    <p:extLst>
      <p:ext uri="{BB962C8B-B14F-4D97-AF65-F5344CB8AC3E}">
        <p14:creationId xmlns:p14="http://schemas.microsoft.com/office/powerpoint/2010/main" val="3174761497"/>
      </p:ext>
    </p:extLst>
  </p:cSld>
  <p:clrMapOvr>
    <a:masterClrMapping/>
  </p:clrMapOvr>
  <p:transition spd="slow">
    <p:wip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78051" y="953037"/>
            <a:ext cx="6941712"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نمونه موردی: خیابان چهارباغ اصفهان</a:t>
            </a:r>
            <a:endParaRPr lang="en-US" sz="4000" b="1" dirty="0">
              <a:solidFill>
                <a:srgbClr val="A7D535">
                  <a:lumMod val="20000"/>
                  <a:lumOff val="80000"/>
                </a:srgbClr>
              </a:solidFill>
              <a:cs typeface="B Homa" panose="00000400000000000000" pitchFamily="2" charset="-78"/>
            </a:endParaRPr>
          </a:p>
        </p:txBody>
      </p:sp>
      <p:sp>
        <p:nvSpPr>
          <p:cNvPr id="5" name="Rectangle 4"/>
          <p:cNvSpPr/>
          <p:nvPr/>
        </p:nvSpPr>
        <p:spPr>
          <a:xfrm>
            <a:off x="1365160" y="3156843"/>
            <a:ext cx="9258263" cy="1938992"/>
          </a:xfrm>
          <a:prstGeom prst="rect">
            <a:avLst/>
          </a:prstGeom>
        </p:spPr>
        <p:txBody>
          <a:bodyPr wrap="square">
            <a:spAutoFit/>
          </a:bodyPr>
          <a:lstStyle/>
          <a:p>
            <a:pPr algn="justLow"/>
            <a:r>
              <a:rPr lang="fa-IR" sz="2400" dirty="0">
                <a:solidFill>
                  <a:prstClr val="white"/>
                </a:solidFill>
                <a:cs typeface="B Lotus" panose="00000400000000000000" pitchFamily="2" charset="-78"/>
              </a:rPr>
              <a:t>ارزش دیگر این خیابان، مربوط به وجود امتداد گسترده ای از درختان </a:t>
            </a:r>
            <a:r>
              <a:rPr lang="fa-IR" sz="2400" dirty="0">
                <a:solidFill>
                  <a:prstClr val="white"/>
                </a:solidFill>
                <a:cs typeface="B Lotus" panose="00000400000000000000" pitchFamily="2" charset="-78"/>
              </a:rPr>
              <a:t>چنار، </a:t>
            </a:r>
            <a:r>
              <a:rPr lang="fa-IR" sz="2400" dirty="0">
                <a:solidFill>
                  <a:prstClr val="white"/>
                </a:solidFill>
                <a:cs typeface="B Lotus" panose="00000400000000000000" pitchFamily="2" charset="-78"/>
              </a:rPr>
              <a:t>است که از این جهت چهارباغ عباسی </a:t>
            </a:r>
            <a:r>
              <a:rPr lang="fa-IR" sz="2400" dirty="0">
                <a:solidFill>
                  <a:prstClr val="white"/>
                </a:solidFill>
                <a:cs typeface="B Lotus" panose="00000400000000000000" pitchFamily="2" charset="-78"/>
              </a:rPr>
              <a:t>در نوع </a:t>
            </a:r>
            <a:r>
              <a:rPr lang="fa-IR" sz="2400" dirty="0">
                <a:solidFill>
                  <a:prstClr val="white"/>
                </a:solidFill>
                <a:cs typeface="B Lotus" panose="00000400000000000000" pitchFamily="2" charset="-78"/>
              </a:rPr>
              <a:t>خودش بی همتا است و شاید تنها خیابان و محوری در ایران و جهان باشد که حدود چهارصد اصله درخت چنار دارد. این </a:t>
            </a:r>
            <a:r>
              <a:rPr lang="fa-IR" sz="2400" dirty="0">
                <a:solidFill>
                  <a:prstClr val="white"/>
                </a:solidFill>
                <a:cs typeface="B Lotus" panose="00000400000000000000" pitchFamily="2" charset="-78"/>
              </a:rPr>
              <a:t>درختان در </a:t>
            </a:r>
            <a:r>
              <a:rPr lang="fa-IR" sz="2400" dirty="0">
                <a:solidFill>
                  <a:prstClr val="white"/>
                </a:solidFill>
                <a:cs typeface="B Lotus" panose="00000400000000000000" pitchFamily="2" charset="-78"/>
              </a:rPr>
              <a:t>شهری که بیش از 800 </a:t>
            </a:r>
            <a:r>
              <a:rPr lang="fa-IR" sz="2400" dirty="0">
                <a:solidFill>
                  <a:prstClr val="white"/>
                </a:solidFill>
                <a:cs typeface="B Lotus" panose="00000400000000000000" pitchFamily="2" charset="-78"/>
              </a:rPr>
              <a:t> روز </a:t>
            </a:r>
            <a:r>
              <a:rPr lang="fa-IR" sz="2400" dirty="0">
                <a:solidFill>
                  <a:prstClr val="white"/>
                </a:solidFill>
                <a:cs typeface="B Lotus" panose="00000400000000000000" pitchFamily="2" charset="-78"/>
              </a:rPr>
              <a:t>در سال آفتاب دارد، سایه ساز هستند و علاوه بر ایجاد زیبایی و منظر مناسب، می توانند آسایش </a:t>
            </a:r>
            <a:r>
              <a:rPr lang="fa-IR" sz="2400" dirty="0">
                <a:solidFill>
                  <a:prstClr val="white"/>
                </a:solidFill>
                <a:cs typeface="B Lotus" panose="00000400000000000000" pitchFamily="2" charset="-78"/>
              </a:rPr>
              <a:t>شهروندان را </a:t>
            </a:r>
            <a:r>
              <a:rPr lang="fa-IR" sz="2400" dirty="0">
                <a:solidFill>
                  <a:prstClr val="white"/>
                </a:solidFill>
                <a:cs typeface="B Lotus" panose="00000400000000000000" pitchFamily="2" charset="-78"/>
              </a:rPr>
              <a:t>برقرار </a:t>
            </a:r>
            <a:r>
              <a:rPr lang="fa-IR" sz="2400" dirty="0">
                <a:solidFill>
                  <a:prstClr val="white"/>
                </a:solidFill>
                <a:cs typeface="B Lotus" panose="00000400000000000000" pitchFamily="2" charset="-78"/>
              </a:rPr>
              <a:t>کنند.</a:t>
            </a:r>
            <a:endParaRPr lang="en-US" sz="2400" dirty="0">
              <a:solidFill>
                <a:prstClr val="white"/>
              </a:solidFill>
              <a:cs typeface="B Lotus" panose="00000400000000000000" pitchFamily="2" charset="-78"/>
            </a:endParaRPr>
          </a:p>
        </p:txBody>
      </p:sp>
    </p:spTree>
    <p:extLst>
      <p:ext uri="{BB962C8B-B14F-4D97-AF65-F5344CB8AC3E}">
        <p14:creationId xmlns:p14="http://schemas.microsoft.com/office/powerpoint/2010/main" val="1658582061"/>
      </p:ext>
    </p:extLst>
  </p:cSld>
  <p:clrMapOvr>
    <a:masterClrMapping/>
  </p:clrMapOvr>
  <p:transition spd="slow">
    <p:wip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78051" y="953037"/>
            <a:ext cx="6941712"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نمونه موردی: خیابان چهارباغ اصفهان</a:t>
            </a:r>
            <a:endParaRPr lang="en-US" sz="4000" b="1" dirty="0">
              <a:solidFill>
                <a:srgbClr val="A7D535">
                  <a:lumMod val="20000"/>
                  <a:lumOff val="80000"/>
                </a:srgbClr>
              </a:solidFill>
              <a:cs typeface="B Homa" panose="00000400000000000000" pitchFamily="2" charset="-78"/>
            </a:endParaRPr>
          </a:p>
        </p:txBody>
      </p:sp>
      <p:pic>
        <p:nvPicPr>
          <p:cNvPr id="2" name="Picture 1"/>
          <p:cNvPicPr>
            <a:picLocks noChangeAspect="1"/>
          </p:cNvPicPr>
          <p:nvPr/>
        </p:nvPicPr>
        <p:blipFill rotWithShape="1">
          <a:blip r:embed="rId2"/>
          <a:srcRect l="47043" b="4604"/>
          <a:stretch/>
        </p:blipFill>
        <p:spPr>
          <a:xfrm>
            <a:off x="5653825" y="2773016"/>
            <a:ext cx="4713161" cy="3202781"/>
          </a:xfrm>
          <a:prstGeom prst="rect">
            <a:avLst/>
          </a:prstGeom>
        </p:spPr>
      </p:pic>
      <p:pic>
        <p:nvPicPr>
          <p:cNvPr id="4" name="Picture 3"/>
          <p:cNvPicPr>
            <a:picLocks noChangeAspect="1"/>
          </p:cNvPicPr>
          <p:nvPr/>
        </p:nvPicPr>
        <p:blipFill rotWithShape="1">
          <a:blip r:embed="rId2"/>
          <a:srcRect r="55655" b="4639"/>
          <a:stretch/>
        </p:blipFill>
        <p:spPr>
          <a:xfrm>
            <a:off x="1506828" y="2773015"/>
            <a:ext cx="3940935" cy="3196919"/>
          </a:xfrm>
          <a:prstGeom prst="rect">
            <a:avLst/>
          </a:prstGeom>
        </p:spPr>
      </p:pic>
      <p:sp>
        <p:nvSpPr>
          <p:cNvPr id="6" name="Rectangle 5"/>
          <p:cNvSpPr/>
          <p:nvPr/>
        </p:nvSpPr>
        <p:spPr>
          <a:xfrm>
            <a:off x="4193628" y="6116743"/>
            <a:ext cx="2050978" cy="461665"/>
          </a:xfrm>
          <a:prstGeom prst="rect">
            <a:avLst/>
          </a:prstGeom>
        </p:spPr>
        <p:txBody>
          <a:bodyPr wrap="square">
            <a:spAutoFit/>
          </a:bodyPr>
          <a:lstStyle/>
          <a:p>
            <a:pPr algn="justLow"/>
            <a:r>
              <a:rPr lang="fa-IR" sz="2400" dirty="0">
                <a:solidFill>
                  <a:prstClr val="white"/>
                </a:solidFill>
                <a:cs typeface="B Lotus" panose="00000400000000000000" pitchFamily="2" charset="-78"/>
              </a:rPr>
              <a:t>چهارباغ قدیم</a:t>
            </a:r>
            <a:endParaRPr lang="en-US" sz="2400" dirty="0">
              <a:solidFill>
                <a:prstClr val="white"/>
              </a:solidFill>
              <a:cs typeface="B Lotus" panose="00000400000000000000" pitchFamily="2" charset="-78"/>
            </a:endParaRPr>
          </a:p>
        </p:txBody>
      </p:sp>
    </p:spTree>
    <p:extLst>
      <p:ext uri="{BB962C8B-B14F-4D97-AF65-F5344CB8AC3E}">
        <p14:creationId xmlns:p14="http://schemas.microsoft.com/office/powerpoint/2010/main" val="3802215579"/>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726547" y="953037"/>
            <a:ext cx="5293216"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مقدمه</a:t>
            </a:r>
            <a:endParaRPr lang="en-US" sz="4000" b="1" dirty="0">
              <a:solidFill>
                <a:srgbClr val="A7D535">
                  <a:lumMod val="20000"/>
                  <a:lumOff val="80000"/>
                </a:srgbClr>
              </a:solidFill>
              <a:cs typeface="B Homa" panose="00000400000000000000" pitchFamily="2" charset="-78"/>
            </a:endParaRPr>
          </a:p>
        </p:txBody>
      </p:sp>
      <p:sp>
        <p:nvSpPr>
          <p:cNvPr id="4" name="Rectangle 3"/>
          <p:cNvSpPr/>
          <p:nvPr/>
        </p:nvSpPr>
        <p:spPr>
          <a:xfrm>
            <a:off x="592965" y="2601102"/>
            <a:ext cx="10895527" cy="3785652"/>
          </a:xfrm>
          <a:prstGeom prst="rect">
            <a:avLst/>
          </a:prstGeom>
        </p:spPr>
        <p:txBody>
          <a:bodyPr wrap="square">
            <a:spAutoFit/>
          </a:bodyPr>
          <a:lstStyle/>
          <a:p>
            <a:pPr algn="justLow"/>
            <a:r>
              <a:rPr lang="fa-IR" sz="2400" dirty="0">
                <a:solidFill>
                  <a:prstClr val="white"/>
                </a:solidFill>
                <a:cs typeface="B Lotus" panose="00000400000000000000" pitchFamily="2" charset="-78"/>
              </a:rPr>
              <a:t>اگر فضا برای آسایش و حضور ایمن و فعال عابر پیاده در شهر مناسب نباشد اولین قشری که از حضور در شهر محروم می شوند گروه های ویژه یعنی سالمندان، معلولین و کودکان و افراد بزرگسال می‌باشد.</a:t>
            </a:r>
          </a:p>
          <a:p>
            <a:pPr algn="justLow"/>
            <a:r>
              <a:rPr lang="fa-IR" sz="2400" dirty="0">
                <a:solidFill>
                  <a:prstClr val="white"/>
                </a:solidFill>
                <a:cs typeface="B Lotus" panose="00000400000000000000" pitchFamily="2" charset="-78"/>
              </a:rPr>
              <a:t>مسیر یک پیاده‌راه می تواند در برآورده ساختن نیاز شهروندان و دارا بودن هویت خاص توقع های شهروندان را برآورده سازد و احساس آرامش و امنیت و تعلق به فضا به آن ها بخشد و تقویت کند.</a:t>
            </a:r>
          </a:p>
          <a:p>
            <a:pPr algn="justLow"/>
            <a:r>
              <a:rPr lang="fa-IR" sz="2400" dirty="0">
                <a:solidFill>
                  <a:prstClr val="white"/>
                </a:solidFill>
                <a:cs typeface="B Lotus" panose="00000400000000000000" pitchFamily="2" charset="-78"/>
              </a:rPr>
              <a:t>به طور کلی منظر شهری سطح تماس انسان و پدیده شهر بوده و بخش قابل توجهی از دانش و عواطف محیطی شهروندان تحت تأثیر آن قرار می گیرد.</a:t>
            </a:r>
          </a:p>
          <a:p>
            <a:pPr algn="justLow"/>
            <a:r>
              <a:rPr lang="fa-IR" sz="2400" dirty="0">
                <a:solidFill>
                  <a:prstClr val="white"/>
                </a:solidFill>
                <a:cs typeface="B Lotus" panose="00000400000000000000" pitchFamily="2" charset="-78"/>
              </a:rPr>
              <a:t>یان گل فعالیت های انجام شده در فضاهای شهری را به سه دسته اجباری (ضروری)، اختیاری و اجتماعی تقسیم بندی می کند، به وقوع پیوستن فعالیت های اختیاری و اجتماعی را مشروط به کیفیت مؤلفه های مکان یا فضای شهری مورد نظر می داند. مسیر پیاده به عنوان یک گونه از انواع فضاهای شهری مکان هایی می باشند که فعالیت انتخابی را در خود جای می‌دهند.</a:t>
            </a:r>
            <a:endParaRPr lang="en-US" sz="2400" dirty="0">
              <a:solidFill>
                <a:prstClr val="white"/>
              </a:solidFill>
              <a:cs typeface="B Lotus" panose="00000400000000000000" pitchFamily="2" charset="-78"/>
            </a:endParaRPr>
          </a:p>
        </p:txBody>
      </p:sp>
    </p:spTree>
    <p:extLst>
      <p:ext uri="{BB962C8B-B14F-4D97-AF65-F5344CB8AC3E}">
        <p14:creationId xmlns:p14="http://schemas.microsoft.com/office/powerpoint/2010/main" val="1944978950"/>
      </p:ext>
    </p:extLst>
  </p:cSld>
  <p:clrMapOvr>
    <a:masterClrMapping/>
  </p:clrMapOvr>
  <p:transition spd="slow">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78051" y="953037"/>
            <a:ext cx="6941712"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نمونه موردی: خیابان چهارباغ اصفهان</a:t>
            </a:r>
            <a:endParaRPr lang="en-US" sz="4000" b="1" dirty="0">
              <a:solidFill>
                <a:srgbClr val="A7D535">
                  <a:lumMod val="20000"/>
                  <a:lumOff val="80000"/>
                </a:srgbClr>
              </a:solidFill>
              <a:cs typeface="B Homa" panose="00000400000000000000" pitchFamily="2" charset="-78"/>
            </a:endParaRPr>
          </a:p>
        </p:txBody>
      </p:sp>
      <p:pic>
        <p:nvPicPr>
          <p:cNvPr id="5" name="Picture 4"/>
          <p:cNvPicPr>
            <a:picLocks noChangeAspect="1"/>
          </p:cNvPicPr>
          <p:nvPr/>
        </p:nvPicPr>
        <p:blipFill>
          <a:blip r:embed="rId2"/>
          <a:stretch>
            <a:fillRect/>
          </a:stretch>
        </p:blipFill>
        <p:spPr>
          <a:xfrm>
            <a:off x="6858000" y="3562774"/>
            <a:ext cx="5334000" cy="3295226"/>
          </a:xfrm>
          <a:prstGeom prst="rect">
            <a:avLst/>
          </a:prstGeom>
        </p:spPr>
      </p:pic>
      <p:pic>
        <p:nvPicPr>
          <p:cNvPr id="1028" name="Picture 4" descr="Related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93833" y="2676123"/>
            <a:ext cx="2264167" cy="302277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خیابان چهارباغ اصفهان‬‎"/>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992859"/>
            <a:ext cx="4593833" cy="30625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473563"/>
      </p:ext>
    </p:extLst>
  </p:cSld>
  <p:clrMapOvr>
    <a:masterClrMapping/>
  </p:clrMapOvr>
  <p:transition spd="slow">
    <p:wip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78051" y="953037"/>
            <a:ext cx="6941712"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نمونه موردی: خیابان چهارباغ اصفهان</a:t>
            </a:r>
            <a:endParaRPr lang="en-US" sz="4000" b="1" dirty="0">
              <a:solidFill>
                <a:srgbClr val="A7D535">
                  <a:lumMod val="20000"/>
                  <a:lumOff val="80000"/>
                </a:srgbClr>
              </a:solidFill>
              <a:cs typeface="B Homa" panose="00000400000000000000" pitchFamily="2" charset="-78"/>
            </a:endParaRPr>
          </a:p>
        </p:txBody>
      </p:sp>
      <p:sp>
        <p:nvSpPr>
          <p:cNvPr id="7" name="Rectangle 6"/>
          <p:cNvSpPr/>
          <p:nvPr/>
        </p:nvSpPr>
        <p:spPr>
          <a:xfrm>
            <a:off x="6548907" y="3015176"/>
            <a:ext cx="4995355" cy="2677656"/>
          </a:xfrm>
          <a:prstGeom prst="rect">
            <a:avLst/>
          </a:prstGeom>
        </p:spPr>
        <p:txBody>
          <a:bodyPr wrap="square">
            <a:spAutoFit/>
          </a:bodyPr>
          <a:lstStyle/>
          <a:p>
            <a:pPr algn="justLow"/>
            <a:r>
              <a:rPr lang="fa-IR" sz="2400" dirty="0">
                <a:solidFill>
                  <a:prstClr val="white"/>
                </a:solidFill>
                <a:cs typeface="B Lotus" panose="00000400000000000000" pitchFamily="2" charset="-78"/>
              </a:rPr>
              <a:t>همچنین در این خیابان </a:t>
            </a:r>
            <a:r>
              <a:rPr lang="fa-IR" sz="2400" dirty="0">
                <a:solidFill>
                  <a:prstClr val="white"/>
                </a:solidFill>
                <a:cs typeface="B Lotus" panose="00000400000000000000" pitchFamily="2" charset="-78"/>
              </a:rPr>
              <a:t>، </a:t>
            </a:r>
            <a:r>
              <a:rPr lang="fa-IR" sz="2400" dirty="0">
                <a:solidFill>
                  <a:prstClr val="white"/>
                </a:solidFill>
                <a:cs typeface="B Lotus" panose="00000400000000000000" pitchFamily="2" charset="-78"/>
              </a:rPr>
              <a:t>کاربری های مهمی هست که در امتداد این محور قرار دارد و </a:t>
            </a:r>
            <a:r>
              <a:rPr lang="fa-IR" sz="2400" dirty="0">
                <a:solidFill>
                  <a:prstClr val="white"/>
                </a:solidFill>
                <a:cs typeface="B Lotus" panose="00000400000000000000" pitchFamily="2" charset="-78"/>
              </a:rPr>
              <a:t>ترکیبی از </a:t>
            </a:r>
            <a:r>
              <a:rPr lang="fa-IR" sz="2400" dirty="0">
                <a:solidFill>
                  <a:prstClr val="white"/>
                </a:solidFill>
                <a:cs typeface="B Lotus" panose="00000400000000000000" pitchFamily="2" charset="-78"/>
              </a:rPr>
              <a:t>سکونت و فضاهای مربوط به اوقات فراغت، یعنی پاتوق ها و مغازه ها و فضاهای فرهنگی، آموزشی و اداری است. این خاصیت </a:t>
            </a:r>
            <a:r>
              <a:rPr lang="fa-IR" sz="2400" dirty="0">
                <a:solidFill>
                  <a:prstClr val="white"/>
                </a:solidFill>
                <a:cs typeface="B Lotus" panose="00000400000000000000" pitchFamily="2" charset="-78"/>
              </a:rPr>
              <a:t>ترکیب کاربری </a:t>
            </a:r>
            <a:r>
              <a:rPr lang="fa-IR" sz="2400" dirty="0">
                <a:solidFill>
                  <a:prstClr val="white"/>
                </a:solidFill>
                <a:cs typeface="B Lotus" panose="00000400000000000000" pitchFamily="2" charset="-78"/>
              </a:rPr>
              <a:t>هایی که مورد نیاز یک شهر است، خیابان چهارباغ عباسی را به یک مقصد شهری تبدیل </a:t>
            </a:r>
            <a:r>
              <a:rPr lang="fa-IR" sz="2400" dirty="0">
                <a:solidFill>
                  <a:prstClr val="white"/>
                </a:solidFill>
                <a:cs typeface="B Lotus" panose="00000400000000000000" pitchFamily="2" charset="-78"/>
              </a:rPr>
              <a:t>کرده است.</a:t>
            </a:r>
            <a:endParaRPr lang="en-US" sz="2400" dirty="0">
              <a:solidFill>
                <a:prstClr val="white"/>
              </a:solidFill>
              <a:cs typeface="B Lotus" panose="00000400000000000000" pitchFamily="2" charset="-78"/>
            </a:endParaRPr>
          </a:p>
        </p:txBody>
      </p:sp>
      <p:pic>
        <p:nvPicPr>
          <p:cNvPr id="3074" name="Picture 2" descr="Image result for ‫خیابان چهارباغ اصفهان‬‎"/>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8350" y="2505024"/>
            <a:ext cx="5935651" cy="39465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1881325"/>
      </p:ext>
    </p:extLst>
  </p:cSld>
  <p:clrMapOvr>
    <a:masterClrMapping/>
  </p:clrMapOvr>
  <p:transition spd="slow">
    <p:wip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p:nvSpPr>
          <p:cNvPr id="11" name="TextBox 10"/>
          <p:cNvSpPr txBox="1"/>
          <p:nvPr/>
        </p:nvSpPr>
        <p:spPr>
          <a:xfrm>
            <a:off x="180306" y="3038116"/>
            <a:ext cx="8358388" cy="769441"/>
          </a:xfrm>
          <a:prstGeom prst="rect">
            <a:avLst/>
          </a:prstGeom>
          <a:noFill/>
        </p:spPr>
        <p:txBody>
          <a:bodyPr wrap="square" rtlCol="0">
            <a:spAutoFit/>
          </a:bodyPr>
          <a:lstStyle/>
          <a:p>
            <a:pPr algn="justLow"/>
            <a:r>
              <a:rPr lang="fa-IR" sz="4400" b="1" dirty="0">
                <a:solidFill>
                  <a:prstClr val="white"/>
                </a:solidFill>
                <a:cs typeface="B Homa" panose="00000400000000000000" pitchFamily="2" charset="-78"/>
              </a:rPr>
              <a:t>نمونه موردی: </a:t>
            </a:r>
            <a:r>
              <a:rPr lang="fa-IR" sz="4000" b="1" dirty="0">
                <a:solidFill>
                  <a:prstClr val="white"/>
                </a:solidFill>
                <a:cs typeface="B Homa" panose="00000400000000000000" pitchFamily="2" charset="-78"/>
              </a:rPr>
              <a:t>پیاده‌راه هفده شهریور</a:t>
            </a:r>
            <a:endParaRPr lang="en-US" sz="4000" b="1" dirty="0">
              <a:solidFill>
                <a:prstClr val="white"/>
              </a:solidFill>
              <a:cs typeface="B Homa" panose="00000400000000000000" pitchFamily="2" charset="-78"/>
            </a:endParaRPr>
          </a:p>
        </p:txBody>
      </p:sp>
    </p:spTree>
    <p:extLst>
      <p:ext uri="{BB962C8B-B14F-4D97-AF65-F5344CB8AC3E}">
        <p14:creationId xmlns:p14="http://schemas.microsoft.com/office/powerpoint/2010/main" val="1257246677"/>
      </p:ext>
    </p:extLst>
  </p:cSld>
  <p:clrMapOvr>
    <a:masterClrMapping/>
  </p:clrMapOvr>
  <p:transition spd="slow">
    <p:wip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78051" y="953037"/>
            <a:ext cx="6941712"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نمونه موردی: پیاده راه هفده شهریور </a:t>
            </a:r>
          </a:p>
        </p:txBody>
      </p:sp>
      <p:sp>
        <p:nvSpPr>
          <p:cNvPr id="7" name="Rectangle 6"/>
          <p:cNvSpPr/>
          <p:nvPr/>
        </p:nvSpPr>
        <p:spPr>
          <a:xfrm>
            <a:off x="6923314" y="2518788"/>
            <a:ext cx="4594824" cy="3416320"/>
          </a:xfrm>
          <a:prstGeom prst="rect">
            <a:avLst/>
          </a:prstGeom>
        </p:spPr>
        <p:txBody>
          <a:bodyPr wrap="square">
            <a:spAutoFit/>
          </a:bodyPr>
          <a:lstStyle/>
          <a:p>
            <a:pPr algn="justLow"/>
            <a:r>
              <a:rPr lang="fa-IR" sz="2400" dirty="0">
                <a:solidFill>
                  <a:prstClr val="white"/>
                </a:solidFill>
                <a:cs typeface="B Lotus" panose="00000400000000000000" pitchFamily="2" charset="-78"/>
              </a:rPr>
              <a:t>محور 17 شهریور  ( ژاله ) در حد فاصل مناطق 12 و 13 شهری تهران می باشد. این محور شمالی – جنوبی از سمت شمال به میدان امام حسین(ع) و خیابان دماوند متصل می شود. از سمت جنوب به  میدان شهدا به در امتداد به میدان خراسان می رسد. در قسمت شرقی به خیابان پیروزی و از قسمت غرب به خیابان مجاهدین اسلام ودر نهایت به میدان بهارستان ختم می شود</a:t>
            </a:r>
            <a:r>
              <a:rPr lang="fa-IR" sz="2400" dirty="0">
                <a:solidFill>
                  <a:prstClr val="white"/>
                </a:solidFill>
                <a:cs typeface="B Lotus" panose="00000400000000000000" pitchFamily="2" charset="-78"/>
              </a:rPr>
              <a:t>.</a:t>
            </a:r>
            <a:endParaRPr lang="fa-IR" sz="2400" dirty="0">
              <a:solidFill>
                <a:prstClr val="white"/>
              </a:solidFill>
              <a:cs typeface="B Lotus" panose="00000400000000000000" pitchFamily="2" charset="-78"/>
            </a:endParaRPr>
          </a:p>
        </p:txBody>
      </p:sp>
      <p:pic>
        <p:nvPicPr>
          <p:cNvPr id="8" name="Picture 2" descr="C:\Users\yazdan\Desktop\69.jpg"/>
          <p:cNvPicPr>
            <a:picLocks noChangeAspect="1" noChangeArrowheads="1"/>
          </p:cNvPicPr>
          <p:nvPr/>
        </p:nvPicPr>
        <p:blipFill>
          <a:blip r:embed="rId2"/>
          <a:srcRect/>
          <a:stretch>
            <a:fillRect/>
          </a:stretch>
        </p:blipFill>
        <p:spPr bwMode="auto">
          <a:xfrm>
            <a:off x="476795" y="2536187"/>
            <a:ext cx="5819503" cy="3785502"/>
          </a:xfrm>
          <a:prstGeom prst="rect">
            <a:avLst/>
          </a:prstGeom>
          <a:noFill/>
        </p:spPr>
      </p:pic>
      <p:sp>
        <p:nvSpPr>
          <p:cNvPr id="9" name="Up-Down Arrow 8"/>
          <p:cNvSpPr/>
          <p:nvPr/>
        </p:nvSpPr>
        <p:spPr>
          <a:xfrm rot="163508">
            <a:off x="2675328" y="2520189"/>
            <a:ext cx="621500" cy="3788868"/>
          </a:xfrm>
          <a:prstGeom prst="upDownArrow">
            <a:avLst/>
          </a:prstGeom>
          <a:noFill/>
          <a:ln>
            <a:solidFill>
              <a:srgbClr val="FFFF00"/>
            </a:solidFill>
          </a:ln>
          <a:effectLst>
            <a:glow rad="228600">
              <a:srgbClr val="FFC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Tree>
    <p:extLst>
      <p:ext uri="{BB962C8B-B14F-4D97-AF65-F5344CB8AC3E}">
        <p14:creationId xmlns:p14="http://schemas.microsoft.com/office/powerpoint/2010/main" val="2768904350"/>
      </p:ext>
    </p:extLst>
  </p:cSld>
  <p:clrMapOvr>
    <a:masterClrMapping/>
  </p:clrMapOvr>
  <p:transition spd="slow">
    <p:wip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78051" y="953037"/>
            <a:ext cx="6941712"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نمونه موردی: پیاده راه هفده شهریور </a:t>
            </a:r>
          </a:p>
        </p:txBody>
      </p:sp>
      <p:sp>
        <p:nvSpPr>
          <p:cNvPr id="7" name="Rectangle 6"/>
          <p:cNvSpPr/>
          <p:nvPr/>
        </p:nvSpPr>
        <p:spPr>
          <a:xfrm>
            <a:off x="5203065" y="2364462"/>
            <a:ext cx="6508256" cy="4493538"/>
          </a:xfrm>
          <a:prstGeom prst="rect">
            <a:avLst/>
          </a:prstGeom>
        </p:spPr>
        <p:txBody>
          <a:bodyPr wrap="square">
            <a:spAutoFit/>
          </a:bodyPr>
          <a:lstStyle/>
          <a:p>
            <a:pPr algn="justLow"/>
            <a:r>
              <a:rPr lang="fa-IR" sz="2600" dirty="0">
                <a:solidFill>
                  <a:prstClr val="white"/>
                </a:solidFill>
                <a:cs typeface="B Lotus" panose="00000400000000000000" pitchFamily="2" charset="-78"/>
              </a:rPr>
              <a:t>خیابان </a:t>
            </a:r>
            <a:r>
              <a:rPr lang="fa-IR" sz="2600" dirty="0">
                <a:solidFill>
                  <a:prstClr val="white"/>
                </a:solidFill>
                <a:cs typeface="B Lotus" panose="00000400000000000000" pitchFamily="2" charset="-78"/>
              </a:rPr>
              <a:t>هفده شهریور از جمله خیابان های پر اهمیت در قسمت شرق تهران و محور مهمی در رابطه با انتقال ترافیک سواره از خیابان دماوند و میدان امام حسین به سمت جنوب و میدان خراسان بود.طی اقدامات انجام شده این خیابان الگوی حمل ونقلی خود را از سواره به پیاده تغییر داد. </a:t>
            </a:r>
          </a:p>
          <a:p>
            <a:pPr algn="justLow"/>
            <a:r>
              <a:rPr lang="fa-IR" sz="2600" dirty="0">
                <a:solidFill>
                  <a:prstClr val="white"/>
                </a:solidFill>
                <a:cs typeface="B Lotus" panose="00000400000000000000" pitchFamily="2" charset="-78"/>
              </a:rPr>
              <a:t>نکته مهم در ارتباط با خیابان هفده شهریور حس تعلق خاطر مردم این منطقه به این خیابان می باشد چرا که خاطرات نوستالژیک این خیابان ( ایستادگی مردم در مقابل رژیم سابق ) هنوز در ذهن خیلی از مردمان این منطقه زنده است و احساسی خاص در پشت این کالبد حضور دارد که با ناملایمتی مسئولین کمی جریحه دار شده است </a:t>
            </a:r>
            <a:r>
              <a:rPr lang="fa-IR" sz="2600" dirty="0">
                <a:solidFill>
                  <a:prstClr val="white"/>
                </a:solidFill>
                <a:cs typeface="B Lotus" panose="00000400000000000000" pitchFamily="2" charset="-78"/>
              </a:rPr>
              <a:t>.</a:t>
            </a:r>
            <a:endParaRPr lang="en-US" sz="2600" dirty="0">
              <a:solidFill>
                <a:prstClr val="white"/>
              </a:solidFill>
              <a:cs typeface="B Lotus" panose="00000400000000000000" pitchFamily="2" charset="-78"/>
            </a:endParaRPr>
          </a:p>
        </p:txBody>
      </p:sp>
      <p:pic>
        <p:nvPicPr>
          <p:cNvPr id="4" name="Picture 2" descr="C:\Users\yazdan\Desktop\N1.jpg"/>
          <p:cNvPicPr>
            <a:picLocks noChangeAspect="1" noChangeArrowheads="1"/>
          </p:cNvPicPr>
          <p:nvPr/>
        </p:nvPicPr>
        <p:blipFill>
          <a:blip r:embed="rId2" cstate="print"/>
          <a:srcRect/>
          <a:stretch>
            <a:fillRect/>
          </a:stretch>
        </p:blipFill>
        <p:spPr bwMode="auto">
          <a:xfrm>
            <a:off x="469019" y="2087097"/>
            <a:ext cx="4259735" cy="4770903"/>
          </a:xfrm>
          <a:prstGeom prst="rect">
            <a:avLst/>
          </a:prstGeom>
          <a:noFill/>
        </p:spPr>
      </p:pic>
      <p:sp>
        <p:nvSpPr>
          <p:cNvPr id="5" name="Oval 4"/>
          <p:cNvSpPr/>
          <p:nvPr/>
        </p:nvSpPr>
        <p:spPr>
          <a:xfrm>
            <a:off x="584929" y="3089614"/>
            <a:ext cx="702285" cy="304323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Tree>
    <p:extLst>
      <p:ext uri="{BB962C8B-B14F-4D97-AF65-F5344CB8AC3E}">
        <p14:creationId xmlns:p14="http://schemas.microsoft.com/office/powerpoint/2010/main" val="1481305941"/>
      </p:ext>
    </p:extLst>
  </p:cSld>
  <p:clrMapOvr>
    <a:masterClrMapping/>
  </p:clrMapOvr>
  <p:transition spd="slow">
    <p:wip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78051" y="953037"/>
            <a:ext cx="6941712"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نمونه موردی: پیاده راه هفده شهریور </a:t>
            </a:r>
          </a:p>
        </p:txBody>
      </p:sp>
      <p:sp>
        <p:nvSpPr>
          <p:cNvPr id="7" name="Rectangle 6"/>
          <p:cNvSpPr/>
          <p:nvPr/>
        </p:nvSpPr>
        <p:spPr>
          <a:xfrm>
            <a:off x="444138" y="2333685"/>
            <a:ext cx="11021748" cy="4524315"/>
          </a:xfrm>
          <a:prstGeom prst="rect">
            <a:avLst/>
          </a:prstGeom>
        </p:spPr>
        <p:txBody>
          <a:bodyPr wrap="square">
            <a:spAutoFit/>
          </a:bodyPr>
          <a:lstStyle/>
          <a:p>
            <a:pPr algn="justLow"/>
            <a:r>
              <a:rPr lang="fa-IR" sz="2400" dirty="0">
                <a:solidFill>
                  <a:prstClr val="white"/>
                </a:solidFill>
                <a:cs typeface="B Lotus" panose="00000400000000000000" pitchFamily="2" charset="-78"/>
              </a:rPr>
              <a:t>پیاده راه 17 شهریور به طول 1250 متر می باشد که در حال حاضر با وجود سنگ فرش شدن هنوز 250 متر از آن جایگاه تردد وسایل نقلیه می باشد ( از خیابان شهبازی تا میدان شهدا) </a:t>
            </a:r>
            <a:r>
              <a:rPr lang="fa-IR" sz="2400" dirty="0">
                <a:solidFill>
                  <a:prstClr val="white"/>
                </a:solidFill>
                <a:cs typeface="B Lotus" panose="00000400000000000000" pitchFamily="2" charset="-78"/>
              </a:rPr>
              <a:t>.</a:t>
            </a:r>
            <a:endParaRPr lang="en-US" sz="2400" dirty="0">
              <a:solidFill>
                <a:prstClr val="white"/>
              </a:solidFill>
              <a:cs typeface="B Lotus" panose="00000400000000000000" pitchFamily="2" charset="-78"/>
            </a:endParaRPr>
          </a:p>
          <a:p>
            <a:pPr algn="justLow"/>
            <a:r>
              <a:rPr lang="fa-IR" sz="2400" dirty="0">
                <a:solidFill>
                  <a:prstClr val="white"/>
                </a:solidFill>
                <a:cs typeface="B Lotus" panose="00000400000000000000" pitchFamily="2" charset="-78"/>
              </a:rPr>
              <a:t>آنهایی </a:t>
            </a:r>
            <a:r>
              <a:rPr lang="fa-IR" sz="2400" dirty="0">
                <a:solidFill>
                  <a:prstClr val="white"/>
                </a:solidFill>
                <a:cs typeface="B Lotus" panose="00000400000000000000" pitchFamily="2" charset="-78"/>
              </a:rPr>
              <a:t>که پیش از تبدیل خیابان 17 شهریور به پیاده‌راه، گذری به این خیابان داشتند، ‌شاهد بودند که این خیابان به جولانگاه اتوبوس‌های برقی تبدیل شده بود که در نتیجه عبور آنها حجم زیادی از آلودگی در این منطقه به وجود می آمد. از آلودگی‌های بصری کابل‌ها و پایه‌های اطراف آن تا آلودگی ناشی از تردد خودروهای شخصی و موتورسیکلت‌ها. خیابانی که حالا با اجرای طرح ساماندهی و ارتقای کیفیت، به دو پیاده‌راه شرقی- غربی به عرض سه متر،‌ یک باغ‌راه متشکل از دو نوار سبز در دو طرف و یک آبنما و یک باغچه سراسری و یک مسیر سنگفرش به عرض 14 متر تبدیل شده است. از سویی دیگر این خیابان پیش از این تحت اشغال دلالان خرید و فروش خودرو بود. به دلیل اجرای پروژه میدان امام‌حسین(ع) تا میدان شهدا بسیاری از این اصناف که سالیان متمادی برای ساکنان این منطقه مزاحمت‌های صوتی و آلودگی‌هوا ایجاد کرده بودند، از این محدوده خارج شده یا تغییر کاربری داده‌اند. حالا با این شرایط،‌به نظر می‌رسد که باید منتظر عاقبت خیابان 17 شهریور بود. خیابانی که بناست به یک پیاده‌راه فرهنگی تمام عیار تبدیل شود و در آن شهروندان بتوانند با خیال آسوده، زندگی شهری خود را با کیفیت بیشتری ادامه دهند </a:t>
            </a:r>
            <a:r>
              <a:rPr lang="fa-IR" sz="2400" dirty="0">
                <a:solidFill>
                  <a:prstClr val="white"/>
                </a:solidFill>
                <a:cs typeface="B Lotus" panose="00000400000000000000" pitchFamily="2" charset="-78"/>
              </a:rPr>
              <a:t>.</a:t>
            </a:r>
            <a:endParaRPr lang="fa-IR" sz="2400" dirty="0">
              <a:solidFill>
                <a:prstClr val="white"/>
              </a:solidFill>
              <a:cs typeface="B Lotus" panose="00000400000000000000" pitchFamily="2" charset="-78"/>
            </a:endParaRPr>
          </a:p>
        </p:txBody>
      </p:sp>
    </p:spTree>
    <p:extLst>
      <p:ext uri="{BB962C8B-B14F-4D97-AF65-F5344CB8AC3E}">
        <p14:creationId xmlns:p14="http://schemas.microsoft.com/office/powerpoint/2010/main" val="3715775871"/>
      </p:ext>
    </p:extLst>
  </p:cSld>
  <p:clrMapOvr>
    <a:masterClrMapping/>
  </p:clrMapOvr>
  <p:transition spd="slow">
    <p:wip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78051" y="953037"/>
            <a:ext cx="6941712"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نمونه موردی: پیاده راه هفده شهریور </a:t>
            </a:r>
          </a:p>
        </p:txBody>
      </p:sp>
      <p:sp>
        <p:nvSpPr>
          <p:cNvPr id="7" name="Rectangle 6"/>
          <p:cNvSpPr/>
          <p:nvPr/>
        </p:nvSpPr>
        <p:spPr>
          <a:xfrm>
            <a:off x="600891" y="2333685"/>
            <a:ext cx="10864995" cy="1569660"/>
          </a:xfrm>
          <a:prstGeom prst="rect">
            <a:avLst/>
          </a:prstGeom>
        </p:spPr>
        <p:txBody>
          <a:bodyPr wrap="square">
            <a:spAutoFit/>
          </a:bodyPr>
          <a:lstStyle/>
          <a:p>
            <a:pPr algn="justLow"/>
            <a:r>
              <a:rPr lang="fa-IR" sz="2400" dirty="0">
                <a:solidFill>
                  <a:prstClr val="white"/>
                </a:solidFill>
                <a:cs typeface="B Lotus" panose="00000400000000000000" pitchFamily="2" charset="-78"/>
              </a:rPr>
              <a:t>در حوزه مداخله، شامل پلاک های واقع در امتداد خیابان 17 شهریور  ودو میدان امام حسین وشهدا، به مساحت تقریبی 41 هکتار ،  مداخلات مستقیم و اقدامات اجرایی به منظور ساماندهی و ارتقای کیفت مجموعه و دستیابی به یک سری فضای شهری مطلوب ، تعریف شده و به این ترتیب، تکلیف کلیه پلاک ها و عرصه های واقع در آن روشن می شود.</a:t>
            </a:r>
          </a:p>
        </p:txBody>
      </p:sp>
      <p:pic>
        <p:nvPicPr>
          <p:cNvPr id="4" name="Picture 2"/>
          <p:cNvPicPr>
            <a:picLocks noChangeAspect="1" noChangeArrowheads="1"/>
          </p:cNvPicPr>
          <p:nvPr/>
        </p:nvPicPr>
        <p:blipFill>
          <a:blip r:embed="rId2"/>
          <a:srcRect/>
          <a:stretch>
            <a:fillRect/>
          </a:stretch>
        </p:blipFill>
        <p:spPr bwMode="auto">
          <a:xfrm>
            <a:off x="1611086" y="3683274"/>
            <a:ext cx="3131312" cy="2505901"/>
          </a:xfrm>
          <a:prstGeom prst="rect">
            <a:avLst/>
          </a:prstGeom>
          <a:noFill/>
          <a:ln w="9525">
            <a:noFill/>
            <a:miter lim="800000"/>
            <a:headEnd/>
            <a:tailEnd/>
          </a:ln>
        </p:spPr>
      </p:pic>
      <p:pic>
        <p:nvPicPr>
          <p:cNvPr id="5" name="Picture 3"/>
          <p:cNvPicPr>
            <a:picLocks noChangeAspect="1" noChangeArrowheads="1"/>
          </p:cNvPicPr>
          <p:nvPr/>
        </p:nvPicPr>
        <p:blipFill>
          <a:blip r:embed="rId3"/>
          <a:srcRect/>
          <a:stretch>
            <a:fillRect/>
          </a:stretch>
        </p:blipFill>
        <p:spPr bwMode="auto">
          <a:xfrm>
            <a:off x="6345011" y="3676670"/>
            <a:ext cx="3190875" cy="2450592"/>
          </a:xfrm>
          <a:prstGeom prst="rect">
            <a:avLst/>
          </a:prstGeom>
          <a:noFill/>
          <a:ln w="9525">
            <a:noFill/>
            <a:miter lim="800000"/>
            <a:headEnd/>
            <a:tailEnd/>
          </a:ln>
        </p:spPr>
      </p:pic>
      <p:sp>
        <p:nvSpPr>
          <p:cNvPr id="6" name="TextBox 5"/>
          <p:cNvSpPr txBox="1"/>
          <p:nvPr/>
        </p:nvSpPr>
        <p:spPr>
          <a:xfrm>
            <a:off x="2373086" y="6319056"/>
            <a:ext cx="2042160" cy="369332"/>
          </a:xfrm>
          <a:prstGeom prst="rect">
            <a:avLst/>
          </a:prstGeom>
          <a:noFill/>
        </p:spPr>
        <p:txBody>
          <a:bodyPr wrap="square" rtlCol="0">
            <a:spAutoFit/>
          </a:bodyPr>
          <a:lstStyle/>
          <a:p>
            <a:pPr algn="l" rtl="0"/>
            <a:r>
              <a:rPr lang="fa-IR" dirty="0">
                <a:solidFill>
                  <a:prstClr val="white"/>
                </a:solidFill>
                <a:cs typeface="B Lotus" panose="00000400000000000000" pitchFamily="2" charset="-78"/>
              </a:rPr>
              <a:t>میدان امام حسین(ع)</a:t>
            </a:r>
            <a:endParaRPr lang="en-US" dirty="0">
              <a:solidFill>
                <a:prstClr val="white"/>
              </a:solidFill>
              <a:cs typeface="B Lotus" panose="00000400000000000000" pitchFamily="2" charset="-78"/>
            </a:endParaRPr>
          </a:p>
        </p:txBody>
      </p:sp>
      <p:sp>
        <p:nvSpPr>
          <p:cNvPr id="8" name="TextBox 7"/>
          <p:cNvSpPr txBox="1"/>
          <p:nvPr/>
        </p:nvSpPr>
        <p:spPr>
          <a:xfrm>
            <a:off x="7707086" y="6244102"/>
            <a:ext cx="1701800" cy="369332"/>
          </a:xfrm>
          <a:prstGeom prst="rect">
            <a:avLst/>
          </a:prstGeom>
          <a:noFill/>
        </p:spPr>
        <p:txBody>
          <a:bodyPr wrap="square" rtlCol="0">
            <a:spAutoFit/>
          </a:bodyPr>
          <a:lstStyle/>
          <a:p>
            <a:pPr algn="l" rtl="0"/>
            <a:r>
              <a:rPr lang="fa-IR" dirty="0">
                <a:solidFill>
                  <a:prstClr val="white"/>
                </a:solidFill>
                <a:cs typeface="B Lotus" panose="00000400000000000000" pitchFamily="2" charset="-78"/>
              </a:rPr>
              <a:t>میدان شهدا</a:t>
            </a:r>
            <a:endParaRPr lang="en-US" dirty="0">
              <a:solidFill>
                <a:prstClr val="white"/>
              </a:solidFill>
              <a:cs typeface="B Lotus" panose="00000400000000000000" pitchFamily="2" charset="-78"/>
            </a:endParaRPr>
          </a:p>
        </p:txBody>
      </p:sp>
    </p:spTree>
    <p:extLst>
      <p:ext uri="{BB962C8B-B14F-4D97-AF65-F5344CB8AC3E}">
        <p14:creationId xmlns:p14="http://schemas.microsoft.com/office/powerpoint/2010/main" val="3382028001"/>
      </p:ext>
    </p:extLst>
  </p:cSld>
  <p:clrMapOvr>
    <a:masterClrMapping/>
  </p:clrMapOvr>
  <p:transition spd="slow">
    <p:wip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78051" y="953037"/>
            <a:ext cx="6941712"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نمونه موردی: پیاده راه هفده شهریور </a:t>
            </a:r>
          </a:p>
        </p:txBody>
      </p:sp>
      <p:sp>
        <p:nvSpPr>
          <p:cNvPr id="7" name="Rectangle 6"/>
          <p:cNvSpPr/>
          <p:nvPr/>
        </p:nvSpPr>
        <p:spPr>
          <a:xfrm>
            <a:off x="600891" y="2891840"/>
            <a:ext cx="10864995" cy="3416320"/>
          </a:xfrm>
          <a:prstGeom prst="rect">
            <a:avLst/>
          </a:prstGeom>
        </p:spPr>
        <p:txBody>
          <a:bodyPr wrap="square">
            <a:spAutoFit/>
          </a:bodyPr>
          <a:lstStyle/>
          <a:p>
            <a:pPr algn="justLow"/>
            <a:r>
              <a:rPr lang="fa-IR" sz="2400" dirty="0">
                <a:solidFill>
                  <a:prstClr val="white"/>
                </a:solidFill>
                <a:cs typeface="B Lotus" panose="00000400000000000000" pitchFamily="2" charset="-78"/>
              </a:rPr>
              <a:t> </a:t>
            </a:r>
            <a:r>
              <a:rPr lang="fa-IR" sz="2400" b="1" dirty="0">
                <a:solidFill>
                  <a:prstClr val="white"/>
                </a:solidFill>
                <a:cs typeface="B Lotus" panose="00000400000000000000" pitchFamily="2" charset="-78"/>
              </a:rPr>
              <a:t>اهداف</a:t>
            </a:r>
            <a:endParaRPr lang="en-US" sz="2400" b="1" dirty="0">
              <a:solidFill>
                <a:prstClr val="white"/>
              </a:solidFill>
              <a:cs typeface="B Lotus" panose="00000400000000000000" pitchFamily="2" charset="-78"/>
            </a:endParaRPr>
          </a:p>
          <a:p>
            <a:pPr algn="justLow"/>
            <a:r>
              <a:rPr lang="fa-IR" sz="2400" dirty="0">
                <a:solidFill>
                  <a:prstClr val="white"/>
                </a:solidFill>
                <a:cs typeface="B Lotus" panose="00000400000000000000" pitchFamily="2" charset="-78"/>
              </a:rPr>
              <a:t>احیای خاطره تاریخی میادین با تاکید بر مبارزات مردمی در دوره انقلاب اسلامی ؛</a:t>
            </a:r>
          </a:p>
          <a:p>
            <a:pPr algn="justLow"/>
            <a:r>
              <a:rPr lang="fa-IR" sz="2400" dirty="0">
                <a:solidFill>
                  <a:prstClr val="white"/>
                </a:solidFill>
                <a:cs typeface="B Lotus" panose="00000400000000000000" pitchFamily="2" charset="-78"/>
              </a:rPr>
              <a:t>  ارتقای کیفیت محیطی ، اجتماعی و اقتصادی مجموعه میادین و خیابان واقع در محدوده مداخله طراحی؛ </a:t>
            </a:r>
          </a:p>
          <a:p>
            <a:pPr algn="justLow"/>
            <a:r>
              <a:rPr lang="fa-IR" sz="2400" dirty="0">
                <a:solidFill>
                  <a:prstClr val="white"/>
                </a:solidFill>
                <a:cs typeface="B Lotus" panose="00000400000000000000" pitchFamily="2" charset="-78"/>
              </a:rPr>
              <a:t>  ارتقای کیفیت فضایی  و کالبدی میدان ها و خیابان با استفاده از </a:t>
            </a:r>
            <a:r>
              <a:rPr lang="fa-IR" sz="2400" dirty="0">
                <a:solidFill>
                  <a:prstClr val="white"/>
                </a:solidFill>
                <a:cs typeface="B Lotus" panose="00000400000000000000" pitchFamily="2" charset="-78"/>
              </a:rPr>
              <a:t>الگوهای </a:t>
            </a:r>
            <a:r>
              <a:rPr lang="fa-IR" sz="2400" dirty="0">
                <a:solidFill>
                  <a:prstClr val="white"/>
                </a:solidFill>
                <a:cs typeface="B Lotus" panose="00000400000000000000" pitchFamily="2" charset="-78"/>
              </a:rPr>
              <a:t>مناسب و منطبق بر سیر تحول شکل گیری آنها  و پهنه های شهری مجاور آن؛</a:t>
            </a:r>
          </a:p>
          <a:p>
            <a:pPr algn="justLow"/>
            <a:r>
              <a:rPr lang="fa-IR" sz="2400" dirty="0">
                <a:solidFill>
                  <a:prstClr val="white"/>
                </a:solidFill>
                <a:cs typeface="B Lotus" panose="00000400000000000000" pitchFamily="2" charset="-78"/>
              </a:rPr>
              <a:t>  توسعه اقتصادی محدوده طرح و حوزه بلافصل آن از طریق اشاعه فعالیت های فرهنگی ، مذهبی و آیینی مجموعه در افق طرح؛</a:t>
            </a:r>
          </a:p>
          <a:p>
            <a:pPr algn="justLow"/>
            <a:r>
              <a:rPr lang="fa-IR" sz="2400" dirty="0">
                <a:solidFill>
                  <a:prstClr val="white"/>
                </a:solidFill>
                <a:cs typeface="B Lotus" panose="00000400000000000000" pitchFamily="2" charset="-78"/>
              </a:rPr>
              <a:t>  ارتقای کیفیت زیست محیطی مجموعه ، توسعه فضاهای عمومی و گردشگری با اجرای طرح های موضوعی  و موضعی برای عمران توسعه کیفی و محیط مجموعه</a:t>
            </a:r>
            <a:r>
              <a:rPr lang="fa-IR" sz="2400" dirty="0">
                <a:solidFill>
                  <a:prstClr val="white"/>
                </a:solidFill>
                <a:cs typeface="B Lotus" panose="00000400000000000000" pitchFamily="2" charset="-78"/>
              </a:rPr>
              <a:t>؛</a:t>
            </a:r>
            <a:endParaRPr lang="fa-IR" sz="2400" dirty="0">
              <a:solidFill>
                <a:prstClr val="white"/>
              </a:solidFill>
              <a:cs typeface="B Lotus" panose="00000400000000000000" pitchFamily="2" charset="-78"/>
            </a:endParaRPr>
          </a:p>
        </p:txBody>
      </p:sp>
      <p:sp>
        <p:nvSpPr>
          <p:cNvPr id="2" name="Rectangle 1"/>
          <p:cNvSpPr/>
          <p:nvPr/>
        </p:nvSpPr>
        <p:spPr>
          <a:xfrm>
            <a:off x="2659638" y="2293928"/>
            <a:ext cx="9204764" cy="461665"/>
          </a:xfrm>
          <a:prstGeom prst="rect">
            <a:avLst/>
          </a:prstGeom>
        </p:spPr>
        <p:txBody>
          <a:bodyPr wrap="none">
            <a:spAutoFit/>
          </a:bodyPr>
          <a:lstStyle/>
          <a:p>
            <a:pPr algn="l" rtl="0"/>
            <a:r>
              <a:rPr lang="fa-IR" sz="2400" b="1" dirty="0">
                <a:solidFill>
                  <a:prstClr val="white"/>
                </a:solidFill>
                <a:cs typeface="B Homa" panose="00000400000000000000" pitchFamily="2" charset="-78"/>
              </a:rPr>
              <a:t>مطالعات </a:t>
            </a:r>
            <a:r>
              <a:rPr lang="fa-IR" sz="2400" b="1" dirty="0">
                <a:solidFill>
                  <a:prstClr val="white"/>
                </a:solidFill>
                <a:cs typeface="B Homa" panose="00000400000000000000" pitchFamily="2" charset="-78"/>
              </a:rPr>
              <a:t>فرادست </a:t>
            </a:r>
            <a:r>
              <a:rPr lang="fa-IR" sz="2400" b="1" dirty="0">
                <a:solidFill>
                  <a:prstClr val="white"/>
                </a:solidFill>
                <a:cs typeface="B Homa" panose="00000400000000000000" pitchFamily="2" charset="-78"/>
              </a:rPr>
              <a:t>طرح میدان امام حسین و پیاده راه هفده شهریور توسط مشاور طرح</a:t>
            </a:r>
            <a:endParaRPr lang="en-US" sz="2400" b="1" dirty="0">
              <a:solidFill>
                <a:prstClr val="white"/>
              </a:solidFill>
              <a:cs typeface="B Homa" panose="00000400000000000000" pitchFamily="2" charset="-78"/>
            </a:endParaRPr>
          </a:p>
        </p:txBody>
      </p:sp>
    </p:spTree>
    <p:extLst>
      <p:ext uri="{BB962C8B-B14F-4D97-AF65-F5344CB8AC3E}">
        <p14:creationId xmlns:p14="http://schemas.microsoft.com/office/powerpoint/2010/main" val="1342595941"/>
      </p:ext>
    </p:extLst>
  </p:cSld>
  <p:clrMapOvr>
    <a:masterClrMapping/>
  </p:clrMapOvr>
  <p:transition spd="slow">
    <p:wip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78051" y="953037"/>
            <a:ext cx="6941712"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نمونه موردی: پیاده راه هفده شهریور </a:t>
            </a:r>
          </a:p>
        </p:txBody>
      </p:sp>
      <p:sp>
        <p:nvSpPr>
          <p:cNvPr id="7" name="Rectangle 6"/>
          <p:cNvSpPr/>
          <p:nvPr/>
        </p:nvSpPr>
        <p:spPr>
          <a:xfrm>
            <a:off x="235132" y="2108069"/>
            <a:ext cx="11956868" cy="4793620"/>
          </a:xfrm>
          <a:prstGeom prst="rect">
            <a:avLst/>
          </a:prstGeom>
        </p:spPr>
        <p:txBody>
          <a:bodyPr wrap="square">
            <a:spAutoFit/>
          </a:bodyPr>
          <a:lstStyle/>
          <a:p>
            <a:pPr algn="justLow"/>
            <a:r>
              <a:rPr lang="fa-IR" sz="2350" b="1" dirty="0">
                <a:solidFill>
                  <a:prstClr val="white"/>
                </a:solidFill>
                <a:cs typeface="B Lotus" panose="00000400000000000000" pitchFamily="2" charset="-78"/>
              </a:rPr>
              <a:t>راهبرد </a:t>
            </a:r>
            <a:r>
              <a:rPr lang="fa-IR" sz="2350" b="1" dirty="0">
                <a:solidFill>
                  <a:prstClr val="white"/>
                </a:solidFill>
                <a:cs typeface="B Lotus" panose="00000400000000000000" pitchFamily="2" charset="-78"/>
              </a:rPr>
              <a:t>ها</a:t>
            </a:r>
            <a:endParaRPr lang="en-US" sz="2350" b="1" dirty="0">
              <a:solidFill>
                <a:prstClr val="white"/>
              </a:solidFill>
              <a:cs typeface="B Lotus" panose="00000400000000000000" pitchFamily="2" charset="-78"/>
            </a:endParaRPr>
          </a:p>
          <a:p>
            <a:pPr algn="justLow"/>
            <a:r>
              <a:rPr lang="fa-IR" sz="2350" dirty="0">
                <a:solidFill>
                  <a:prstClr val="white"/>
                </a:solidFill>
                <a:cs typeface="B Lotus" panose="00000400000000000000" pitchFamily="2" charset="-78"/>
              </a:rPr>
              <a:t>بهبود و ارتقای وضعیت و ساماندهی کالبدی میدان امام حسین ، میدان شهدا وخیابان 17 شهریور ؛</a:t>
            </a:r>
          </a:p>
          <a:p>
            <a:pPr algn="justLow"/>
            <a:r>
              <a:rPr lang="fa-IR" sz="2350" dirty="0">
                <a:solidFill>
                  <a:prstClr val="white"/>
                </a:solidFill>
                <a:cs typeface="B Lotus" panose="00000400000000000000" pitchFamily="2" charset="-78"/>
              </a:rPr>
              <a:t>  احیا و حفاظت فعال از میراث هویتی ،فرهنگی و  تاریخی محدوده مداخله ؛</a:t>
            </a:r>
          </a:p>
          <a:p>
            <a:pPr algn="justLow"/>
            <a:r>
              <a:rPr lang="fa-IR" sz="2350" dirty="0">
                <a:solidFill>
                  <a:prstClr val="white"/>
                </a:solidFill>
                <a:cs typeface="B Lotus" panose="00000400000000000000" pitchFamily="2" charset="-78"/>
              </a:rPr>
              <a:t>  ساماندهی و ارتقای هویت ومنظر شهری ( طراحی شهری ) مجموعه در جهت احیای معماری ایرانی و شهرسازی ایرانی – اسلامی؛</a:t>
            </a:r>
          </a:p>
          <a:p>
            <a:pPr algn="justLow"/>
            <a:r>
              <a:rPr lang="fa-IR" sz="2350" dirty="0">
                <a:solidFill>
                  <a:prstClr val="white"/>
                </a:solidFill>
                <a:cs typeface="B Lotus" panose="00000400000000000000" pitchFamily="2" charset="-78"/>
              </a:rPr>
              <a:t>  ارجحیت منافع عمومی بر منافع خصوصی و تامین عدالت اجتماعی- فضایی و الویت دادن به فضا های عمومی در ساماندهی فضایی مجموعه 17 شهریور ؛</a:t>
            </a:r>
          </a:p>
          <a:p>
            <a:pPr algn="justLow"/>
            <a:r>
              <a:rPr lang="fa-IR" sz="2350" dirty="0">
                <a:solidFill>
                  <a:prstClr val="white"/>
                </a:solidFill>
                <a:cs typeface="B Lotus" panose="00000400000000000000" pitchFamily="2" charset="-78"/>
              </a:rPr>
              <a:t>  پالایش عملکردی و ارتقای کیفی فعالیت ها با هدف ترویج کارکرد های فرهنگی ، گردشگری و ارتقای کیفی کسب وکار و ساماندهی و، هدایت و تقویت ، شکل گیری مراکزی مکمل برای حوزه های فعالیت؛</a:t>
            </a:r>
          </a:p>
          <a:p>
            <a:pPr algn="justLow"/>
            <a:r>
              <a:rPr lang="fa-IR" sz="2350" dirty="0">
                <a:solidFill>
                  <a:prstClr val="white"/>
                </a:solidFill>
                <a:cs typeface="B Lotus" panose="00000400000000000000" pitchFamily="2" charset="-78"/>
              </a:rPr>
              <a:t>  ساماندهی فضاهای شهری از نظر کیفیت محیطی و انتظام بصری ،هویت بخشی و پاسخ گویی به نیازهای روانی و عاطفی شهروندان؛</a:t>
            </a:r>
          </a:p>
          <a:p>
            <a:pPr algn="justLow"/>
            <a:r>
              <a:rPr lang="fa-IR" sz="2350" dirty="0">
                <a:solidFill>
                  <a:prstClr val="white"/>
                </a:solidFill>
                <a:cs typeface="B Lotus" panose="00000400000000000000" pitchFamily="2" charset="-78"/>
              </a:rPr>
              <a:t>  ارتقای کیفیت محیط شهری از طریق توسعه عرصه های عمومی، ایجاد سرزندگی در محیط شهری و ایجاد نشانه های هویتی</a:t>
            </a:r>
          </a:p>
          <a:p>
            <a:pPr algn="justLow"/>
            <a:r>
              <a:rPr lang="fa-IR" sz="2350" dirty="0">
                <a:solidFill>
                  <a:prstClr val="white"/>
                </a:solidFill>
                <a:cs typeface="B Lotus" panose="00000400000000000000" pitchFamily="2" charset="-78"/>
              </a:rPr>
              <a:t>  ارتقای کیفیت معماری در محدودهاز طریق ساماندهی نماها وسیما و منظر شهری محور و میادین</a:t>
            </a:r>
            <a:r>
              <a:rPr lang="fa-IR" sz="2350" dirty="0">
                <a:solidFill>
                  <a:prstClr val="white"/>
                </a:solidFill>
                <a:cs typeface="B Lotus" panose="00000400000000000000" pitchFamily="2" charset="-78"/>
              </a:rPr>
              <a:t>.</a:t>
            </a:r>
            <a:endParaRPr lang="fa-IR" sz="2350" dirty="0">
              <a:solidFill>
                <a:prstClr val="white"/>
              </a:solidFill>
              <a:cs typeface="B Lotus" panose="00000400000000000000" pitchFamily="2" charset="-78"/>
            </a:endParaRPr>
          </a:p>
        </p:txBody>
      </p:sp>
    </p:spTree>
    <p:extLst>
      <p:ext uri="{BB962C8B-B14F-4D97-AF65-F5344CB8AC3E}">
        <p14:creationId xmlns:p14="http://schemas.microsoft.com/office/powerpoint/2010/main" val="1608263735"/>
      </p:ext>
    </p:extLst>
  </p:cSld>
  <p:clrMapOvr>
    <a:masterClrMapping/>
  </p:clrMapOvr>
  <p:transition spd="slow">
    <p:wip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78051" y="953037"/>
            <a:ext cx="6941712"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نمونه موردی: پیاده راه هفده شهریور </a:t>
            </a:r>
          </a:p>
        </p:txBody>
      </p:sp>
      <p:sp>
        <p:nvSpPr>
          <p:cNvPr id="7" name="Rectangle 6"/>
          <p:cNvSpPr/>
          <p:nvPr/>
        </p:nvSpPr>
        <p:spPr>
          <a:xfrm>
            <a:off x="10683512" y="953037"/>
            <a:ext cx="1508488" cy="830997"/>
          </a:xfrm>
          <a:prstGeom prst="rect">
            <a:avLst/>
          </a:prstGeom>
        </p:spPr>
        <p:txBody>
          <a:bodyPr wrap="square">
            <a:spAutoFit/>
          </a:bodyPr>
          <a:lstStyle/>
          <a:p>
            <a:pPr algn="justLow"/>
            <a:r>
              <a:rPr lang="fa-IR" sz="2400" b="1" dirty="0">
                <a:solidFill>
                  <a:prstClr val="white"/>
                </a:solidFill>
                <a:cs typeface="B Homa" panose="00000400000000000000" pitchFamily="2" charset="-78"/>
              </a:rPr>
              <a:t>شاخص های سنجش </a:t>
            </a:r>
          </a:p>
        </p:txBody>
      </p:sp>
      <p:graphicFrame>
        <p:nvGraphicFramePr>
          <p:cNvPr id="4" name="Table 3"/>
          <p:cNvGraphicFramePr>
            <a:graphicFrameLocks noGrp="1"/>
          </p:cNvGraphicFramePr>
          <p:nvPr>
            <p:extLst/>
          </p:nvPr>
        </p:nvGraphicFramePr>
        <p:xfrm>
          <a:off x="3078051" y="2090928"/>
          <a:ext cx="6768466" cy="4767072"/>
        </p:xfrm>
        <a:graphic>
          <a:graphicData uri="http://schemas.openxmlformats.org/drawingml/2006/table">
            <a:tbl>
              <a:tblPr firstRow="1" bandRow="1">
                <a:tableStyleId>{5C22544A-7EE6-4342-B048-85BDC9FD1C3A}</a:tableStyleId>
              </a:tblPr>
              <a:tblGrid>
                <a:gridCol w="3341799">
                  <a:extLst>
                    <a:ext uri="{9D8B030D-6E8A-4147-A177-3AD203B41FA5}">
                      <a16:colId xmlns:a16="http://schemas.microsoft.com/office/drawing/2014/main" xmlns="" val="1743746736"/>
                    </a:ext>
                  </a:extLst>
                </a:gridCol>
                <a:gridCol w="3426667">
                  <a:extLst>
                    <a:ext uri="{9D8B030D-6E8A-4147-A177-3AD203B41FA5}">
                      <a16:colId xmlns:a16="http://schemas.microsoft.com/office/drawing/2014/main" xmlns="" val="3619378920"/>
                    </a:ext>
                  </a:extLst>
                </a:gridCol>
              </a:tblGrid>
              <a:tr h="1827487">
                <a:tc>
                  <a:txBody>
                    <a:bodyPr/>
                    <a:lstStyle/>
                    <a:p>
                      <a:pPr marL="0" marR="0" algn="r" rtl="1">
                        <a:lnSpc>
                          <a:spcPct val="115000"/>
                        </a:lnSpc>
                        <a:spcBef>
                          <a:spcPts val="0"/>
                        </a:spcBef>
                        <a:spcAft>
                          <a:spcPts val="0"/>
                        </a:spcAft>
                      </a:pPr>
                      <a:r>
                        <a:rPr lang="fa-IR" sz="2200" dirty="0" smtClean="0">
                          <a:latin typeface="+mn-lt"/>
                          <a:ea typeface="+mn-ea"/>
                          <a:cs typeface="B Lotus" panose="00000400000000000000" pitchFamily="2" charset="-78"/>
                        </a:rPr>
                        <a:t>دسترسی</a:t>
                      </a:r>
                    </a:p>
                    <a:p>
                      <a:pPr marL="0" marR="0" algn="r" rtl="1">
                        <a:lnSpc>
                          <a:spcPct val="115000"/>
                        </a:lnSpc>
                        <a:spcBef>
                          <a:spcPts val="0"/>
                        </a:spcBef>
                        <a:spcAft>
                          <a:spcPts val="0"/>
                        </a:spcAft>
                      </a:pPr>
                      <a:r>
                        <a:rPr lang="fa-IR" sz="2200" dirty="0" smtClean="0">
                          <a:latin typeface="+mn-lt"/>
                          <a:ea typeface="+mn-ea"/>
                          <a:cs typeface="B Lotus" panose="00000400000000000000" pitchFamily="2" charset="-78"/>
                        </a:rPr>
                        <a:t>معابر</a:t>
                      </a:r>
                    </a:p>
                    <a:p>
                      <a:pPr marL="0" marR="0" algn="r" rtl="1">
                        <a:lnSpc>
                          <a:spcPct val="115000"/>
                        </a:lnSpc>
                        <a:spcBef>
                          <a:spcPts val="0"/>
                        </a:spcBef>
                        <a:spcAft>
                          <a:spcPts val="0"/>
                        </a:spcAft>
                      </a:pPr>
                      <a:r>
                        <a:rPr lang="fa-IR" sz="2200" dirty="0" smtClean="0">
                          <a:latin typeface="+mn-lt"/>
                          <a:ea typeface="+mn-ea"/>
                          <a:cs typeface="B Lotus" panose="00000400000000000000" pitchFamily="2" charset="-78"/>
                        </a:rPr>
                        <a:t>روشنایی</a:t>
                      </a:r>
                    </a:p>
                    <a:p>
                      <a:pPr marL="0" marR="0" algn="r" rtl="1">
                        <a:lnSpc>
                          <a:spcPct val="115000"/>
                        </a:lnSpc>
                        <a:spcBef>
                          <a:spcPts val="0"/>
                        </a:spcBef>
                        <a:spcAft>
                          <a:spcPts val="0"/>
                        </a:spcAft>
                      </a:pPr>
                      <a:r>
                        <a:rPr lang="fa-IR" sz="2200" dirty="0" smtClean="0">
                          <a:latin typeface="Calibri"/>
                          <a:ea typeface="Calibri"/>
                          <a:cs typeface="B Lotus" panose="00000400000000000000" pitchFamily="2" charset="-78"/>
                        </a:rPr>
                        <a:t>محيط زيست شهري</a:t>
                      </a:r>
                    </a:p>
                    <a:p>
                      <a:pPr marL="0" marR="0" algn="r" rtl="1">
                        <a:lnSpc>
                          <a:spcPct val="115000"/>
                        </a:lnSpc>
                        <a:spcBef>
                          <a:spcPts val="0"/>
                        </a:spcBef>
                        <a:spcAft>
                          <a:spcPts val="0"/>
                        </a:spcAft>
                      </a:pPr>
                      <a:r>
                        <a:rPr lang="fa-IR" sz="2200" dirty="0" smtClean="0">
                          <a:latin typeface="Calibri"/>
                          <a:ea typeface="Calibri"/>
                          <a:cs typeface="B Lotus" panose="00000400000000000000" pitchFamily="2" charset="-78"/>
                        </a:rPr>
                        <a:t>تاسیسات و تجهیزات  شهري</a:t>
                      </a:r>
                    </a:p>
                  </a:txBody>
                  <a:tcPr marL="58244" marR="58244" marT="0" marB="0" anchor="ctr">
                    <a:solidFill>
                      <a:srgbClr val="FCEFE7"/>
                    </a:solidFill>
                  </a:tcPr>
                </a:tc>
                <a:tc>
                  <a:txBody>
                    <a:bodyPr/>
                    <a:lstStyle/>
                    <a:p>
                      <a:pPr marL="0" marR="0" algn="r" rtl="1">
                        <a:lnSpc>
                          <a:spcPct val="115000"/>
                        </a:lnSpc>
                        <a:spcBef>
                          <a:spcPts val="0"/>
                        </a:spcBef>
                        <a:spcAft>
                          <a:spcPts val="0"/>
                        </a:spcAft>
                      </a:pPr>
                      <a:r>
                        <a:rPr lang="ar-SA" sz="2200" dirty="0" smtClean="0">
                          <a:cs typeface="B Lotus" panose="00000400000000000000" pitchFamily="2" charset="-78"/>
                        </a:rPr>
                        <a:t>شاخص كالبدي</a:t>
                      </a:r>
                    </a:p>
                  </a:txBody>
                  <a:tcPr marL="58244" marR="58244" marT="0" marB="0" anchor="ctr">
                    <a:solidFill>
                      <a:srgbClr val="FCEFE7"/>
                    </a:solidFill>
                  </a:tcPr>
                </a:tc>
                <a:extLst>
                  <a:ext uri="{0D108BD9-81ED-4DB2-BD59-A6C34878D82A}">
                    <a16:rowId xmlns:a16="http://schemas.microsoft.com/office/drawing/2014/main" xmlns="" val="281619605"/>
                  </a:ext>
                </a:extLst>
              </a:tr>
              <a:tr h="1096492">
                <a:tc>
                  <a:txBody>
                    <a:bodyPr/>
                    <a:lstStyle/>
                    <a:p>
                      <a:pPr marL="0" marR="0" algn="r" rtl="1">
                        <a:lnSpc>
                          <a:spcPct val="115000"/>
                        </a:lnSpc>
                        <a:spcBef>
                          <a:spcPts val="0"/>
                        </a:spcBef>
                        <a:spcAft>
                          <a:spcPts val="0"/>
                        </a:spcAft>
                      </a:pPr>
                      <a:r>
                        <a:rPr lang="fa-IR" sz="2200" dirty="0" smtClean="0">
                          <a:cs typeface="B Lotus" panose="00000400000000000000" pitchFamily="2" charset="-78"/>
                        </a:rPr>
                        <a:t>كاركردهاي اجتماعي–  فرهنگي</a:t>
                      </a:r>
                    </a:p>
                    <a:p>
                      <a:pPr marL="0" marR="0" algn="r" rtl="1">
                        <a:lnSpc>
                          <a:spcPct val="115000"/>
                        </a:lnSpc>
                        <a:spcBef>
                          <a:spcPts val="0"/>
                        </a:spcBef>
                        <a:spcAft>
                          <a:spcPts val="0"/>
                        </a:spcAft>
                      </a:pPr>
                      <a:r>
                        <a:rPr lang="fa-IR" sz="2200" dirty="0" smtClean="0">
                          <a:cs typeface="B Lotus" panose="00000400000000000000" pitchFamily="2" charset="-78"/>
                        </a:rPr>
                        <a:t>كاركردهاي اقتصادي</a:t>
                      </a:r>
                    </a:p>
                    <a:p>
                      <a:pPr marL="0" marR="0" algn="r" rtl="1">
                        <a:lnSpc>
                          <a:spcPct val="115000"/>
                        </a:lnSpc>
                        <a:spcBef>
                          <a:spcPts val="0"/>
                        </a:spcBef>
                        <a:spcAft>
                          <a:spcPts val="0"/>
                        </a:spcAft>
                      </a:pPr>
                      <a:r>
                        <a:rPr lang="fa-IR" sz="2200" dirty="0" smtClean="0">
                          <a:cs typeface="B Lotus" panose="00000400000000000000" pitchFamily="2" charset="-78"/>
                        </a:rPr>
                        <a:t>كاركردهاي تفريحي</a:t>
                      </a:r>
                    </a:p>
                  </a:txBody>
                  <a:tcPr marL="58244" marR="58244" marT="0" marB="0" anchor="ctr"/>
                </a:tc>
                <a:tc>
                  <a:txBody>
                    <a:bodyPr/>
                    <a:lstStyle/>
                    <a:p>
                      <a:pPr marL="0" marR="0" algn="r" rtl="1">
                        <a:lnSpc>
                          <a:spcPct val="115000"/>
                        </a:lnSpc>
                        <a:spcBef>
                          <a:spcPts val="0"/>
                        </a:spcBef>
                        <a:spcAft>
                          <a:spcPts val="0"/>
                        </a:spcAft>
                      </a:pPr>
                      <a:r>
                        <a:rPr lang="ar-SA" sz="2200" dirty="0" smtClean="0">
                          <a:cs typeface="B Lotus" panose="00000400000000000000" pitchFamily="2" charset="-78"/>
                        </a:rPr>
                        <a:t>شاخص های کارکردی -عملکردی</a:t>
                      </a:r>
                    </a:p>
                  </a:txBody>
                  <a:tcPr marL="58244" marR="58244" marT="0" marB="0" anchor="ctr"/>
                </a:tc>
                <a:extLst>
                  <a:ext uri="{0D108BD9-81ED-4DB2-BD59-A6C34878D82A}">
                    <a16:rowId xmlns:a16="http://schemas.microsoft.com/office/drawing/2014/main" xmlns="" val="1494882264"/>
                  </a:ext>
                </a:extLst>
              </a:tr>
              <a:tr h="1594898">
                <a:tc>
                  <a:txBody>
                    <a:bodyPr/>
                    <a:lstStyle/>
                    <a:p>
                      <a:pPr marL="0" marR="0" algn="r" rtl="1">
                        <a:lnSpc>
                          <a:spcPct val="115000"/>
                        </a:lnSpc>
                        <a:spcBef>
                          <a:spcPts val="0"/>
                        </a:spcBef>
                        <a:spcAft>
                          <a:spcPts val="0"/>
                        </a:spcAft>
                      </a:pPr>
                      <a:r>
                        <a:rPr lang="fa-IR" sz="2400" dirty="0" smtClean="0">
                          <a:latin typeface="Calibri"/>
                          <a:ea typeface="Calibri"/>
                          <a:cs typeface="B Nazanin" pitchFamily="2" charset="-78"/>
                        </a:rPr>
                        <a:t>هویت و حس تعلق</a:t>
                      </a:r>
                    </a:p>
                    <a:p>
                      <a:pPr marL="0" marR="0" algn="r" rtl="1">
                        <a:lnSpc>
                          <a:spcPct val="115000"/>
                        </a:lnSpc>
                        <a:spcBef>
                          <a:spcPts val="0"/>
                        </a:spcBef>
                        <a:spcAft>
                          <a:spcPts val="0"/>
                        </a:spcAft>
                      </a:pPr>
                      <a:r>
                        <a:rPr lang="fa-IR" sz="2400" dirty="0" smtClean="0">
                          <a:latin typeface="Calibri"/>
                          <a:ea typeface="Calibri"/>
                          <a:cs typeface="B Nazanin" pitchFamily="2" charset="-78"/>
                        </a:rPr>
                        <a:t>نظم</a:t>
                      </a:r>
                    </a:p>
                    <a:p>
                      <a:pPr marL="0" marR="0" algn="r" rtl="1">
                        <a:lnSpc>
                          <a:spcPct val="115000"/>
                        </a:lnSpc>
                        <a:spcBef>
                          <a:spcPts val="0"/>
                        </a:spcBef>
                        <a:spcAft>
                          <a:spcPts val="0"/>
                        </a:spcAft>
                      </a:pPr>
                      <a:r>
                        <a:rPr lang="fa-IR" sz="2400" dirty="0" smtClean="0">
                          <a:latin typeface="Calibri"/>
                          <a:ea typeface="Calibri"/>
                          <a:cs typeface="B Nazanin" pitchFamily="2" charset="-78"/>
                        </a:rPr>
                        <a:t>مقیاس انسانی</a:t>
                      </a:r>
                    </a:p>
                    <a:p>
                      <a:pPr marL="0" marR="0" algn="r" rtl="1">
                        <a:lnSpc>
                          <a:spcPct val="115000"/>
                        </a:lnSpc>
                        <a:spcBef>
                          <a:spcPts val="0"/>
                        </a:spcBef>
                        <a:spcAft>
                          <a:spcPts val="0"/>
                        </a:spcAft>
                      </a:pPr>
                      <a:r>
                        <a:rPr lang="fa-IR" sz="2400" dirty="0" smtClean="0">
                          <a:latin typeface="Calibri"/>
                          <a:ea typeface="Calibri"/>
                          <a:cs typeface="B Nazanin" pitchFamily="2" charset="-78"/>
                        </a:rPr>
                        <a:t>خوانایی</a:t>
                      </a:r>
                      <a:endParaRPr lang="en-US" sz="2400" dirty="0">
                        <a:latin typeface="Calibri"/>
                        <a:ea typeface="Calibri"/>
                        <a:cs typeface="B Nazanin" pitchFamily="2" charset="-78"/>
                      </a:endParaRPr>
                    </a:p>
                  </a:txBody>
                  <a:tcPr marL="58244" marR="58244" marT="0" marB="0" anchor="ctr"/>
                </a:tc>
                <a:tc>
                  <a:txBody>
                    <a:bodyPr/>
                    <a:lstStyle/>
                    <a:p>
                      <a:pPr marL="0" marR="0" algn="r" rtl="1">
                        <a:lnSpc>
                          <a:spcPct val="115000"/>
                        </a:lnSpc>
                        <a:spcBef>
                          <a:spcPts val="0"/>
                        </a:spcBef>
                        <a:spcAft>
                          <a:spcPts val="0"/>
                        </a:spcAft>
                      </a:pPr>
                      <a:r>
                        <a:rPr lang="ar-SA" sz="2200" dirty="0" smtClean="0">
                          <a:cs typeface="B Lotus" panose="00000400000000000000" pitchFamily="2" charset="-78"/>
                        </a:rPr>
                        <a:t>شاخص ادراک محیطی</a:t>
                      </a:r>
                    </a:p>
                  </a:txBody>
                  <a:tcPr marL="58244" marR="58244" marT="0" marB="0" anchor="ctr"/>
                </a:tc>
                <a:extLst>
                  <a:ext uri="{0D108BD9-81ED-4DB2-BD59-A6C34878D82A}">
                    <a16:rowId xmlns:a16="http://schemas.microsoft.com/office/drawing/2014/main" xmlns="" val="2803569756"/>
                  </a:ext>
                </a:extLst>
              </a:tr>
            </a:tbl>
          </a:graphicData>
        </a:graphic>
      </p:graphicFrame>
    </p:spTree>
    <p:extLst>
      <p:ext uri="{BB962C8B-B14F-4D97-AF65-F5344CB8AC3E}">
        <p14:creationId xmlns:p14="http://schemas.microsoft.com/office/powerpoint/2010/main" val="1373387716"/>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726547" y="953037"/>
            <a:ext cx="5293216"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مقدمه</a:t>
            </a:r>
            <a:endParaRPr lang="en-US" sz="4000" b="1" dirty="0">
              <a:solidFill>
                <a:srgbClr val="A7D535">
                  <a:lumMod val="20000"/>
                  <a:lumOff val="80000"/>
                </a:srgbClr>
              </a:solidFill>
              <a:cs typeface="B Homa" panose="00000400000000000000" pitchFamily="2" charset="-78"/>
            </a:endParaRPr>
          </a:p>
        </p:txBody>
      </p:sp>
      <p:sp>
        <p:nvSpPr>
          <p:cNvPr id="4" name="Rectangle 3"/>
          <p:cNvSpPr/>
          <p:nvPr/>
        </p:nvSpPr>
        <p:spPr>
          <a:xfrm>
            <a:off x="592965" y="2601102"/>
            <a:ext cx="10895527" cy="3970318"/>
          </a:xfrm>
          <a:prstGeom prst="rect">
            <a:avLst/>
          </a:prstGeom>
        </p:spPr>
        <p:txBody>
          <a:bodyPr wrap="square">
            <a:spAutoFit/>
          </a:bodyPr>
          <a:lstStyle/>
          <a:p>
            <a:pPr algn="justLow"/>
            <a:r>
              <a:rPr lang="fa-IR" sz="2800" dirty="0">
                <a:solidFill>
                  <a:prstClr val="white"/>
                </a:solidFill>
                <a:cs typeface="B Lotus" panose="00000400000000000000" pitchFamily="2" charset="-78"/>
              </a:rPr>
              <a:t>حضور عابران در معابر شبكه دسترسي اثر زندگي بخش در كالبد شهر دارد. ليكن ديده مي شود كه در شهرهاي حاضر كه به تمام معنا مسخر وسايل نقليه و چيرگي آن بر انسان شده اند، پياده روي مورد كم توجهي قرار مي گيرد و پياده ها همواره در معرض آسيب و مخاطره جاني و مالي به سر مي برند. به عبارت بهتر ،حركت پياده از دو جنبه اصلي ( به عنوان ركني از سيستم حمل و نقل درون شهري و به عنوان فضايي براي ارتباطات و برخوردهاي رو در روي اجتماعي )نه تنها منزلتي نيافته است بلكه در زمان حاضر جايگاهي چنان ناچيز دارد كه حتي به معمول ترين شكل خود به عنوان سيستمي از حمل و نقل شهري نيز سهمي پيدا نكرده و اين گونه است كه پياده حقوق خود را پايمال شده مي يابد. لذا توجه به مسأله ارتقاء كيفيت محيط ها ي شهري و در پي آن توجه به افراد پياده در شهر به عنوان عناصر اصلي تشكيل دهنده از جهات مختلف حائز اهميت مي باشد.</a:t>
            </a:r>
          </a:p>
        </p:txBody>
      </p:sp>
    </p:spTree>
    <p:extLst>
      <p:ext uri="{BB962C8B-B14F-4D97-AF65-F5344CB8AC3E}">
        <p14:creationId xmlns:p14="http://schemas.microsoft.com/office/powerpoint/2010/main" val="1652789414"/>
      </p:ext>
    </p:extLst>
  </p:cSld>
  <p:clrMapOvr>
    <a:masterClrMapping/>
  </p:clrMapOvr>
  <p:transition spd="slow">
    <p:wip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78051" y="953037"/>
            <a:ext cx="6941712"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نمونه موردی: پیاده راه هفده شهریور </a:t>
            </a:r>
          </a:p>
        </p:txBody>
      </p:sp>
      <p:sp>
        <p:nvSpPr>
          <p:cNvPr id="7" name="Rectangle 6"/>
          <p:cNvSpPr/>
          <p:nvPr/>
        </p:nvSpPr>
        <p:spPr>
          <a:xfrm>
            <a:off x="8882743" y="2572832"/>
            <a:ext cx="2656114" cy="461665"/>
          </a:xfrm>
          <a:prstGeom prst="rect">
            <a:avLst/>
          </a:prstGeom>
        </p:spPr>
        <p:txBody>
          <a:bodyPr wrap="square">
            <a:spAutoFit/>
          </a:bodyPr>
          <a:lstStyle/>
          <a:p>
            <a:pPr algn="justLow"/>
            <a:r>
              <a:rPr lang="fa-IR" sz="2400" b="1" dirty="0">
                <a:solidFill>
                  <a:prstClr val="white"/>
                </a:solidFill>
                <a:cs typeface="B Homa" panose="00000400000000000000" pitchFamily="2" charset="-78"/>
              </a:rPr>
              <a:t>شاخص كالبدي</a:t>
            </a:r>
          </a:p>
        </p:txBody>
      </p:sp>
      <p:sp>
        <p:nvSpPr>
          <p:cNvPr id="2" name="Rectangle 1"/>
          <p:cNvSpPr/>
          <p:nvPr/>
        </p:nvSpPr>
        <p:spPr>
          <a:xfrm>
            <a:off x="5111931" y="3291228"/>
            <a:ext cx="6096000" cy="1938992"/>
          </a:xfrm>
          <a:prstGeom prst="rect">
            <a:avLst/>
          </a:prstGeom>
        </p:spPr>
        <p:txBody>
          <a:bodyPr>
            <a:spAutoFit/>
          </a:bodyPr>
          <a:lstStyle/>
          <a:p>
            <a:pPr marL="342900" indent="-342900">
              <a:buFont typeface="Arial" panose="020B0604020202020204" pitchFamily="34" charset="0"/>
              <a:buChar char="•"/>
            </a:pPr>
            <a:r>
              <a:rPr lang="fa-IR" sz="2400" dirty="0">
                <a:solidFill>
                  <a:prstClr val="white"/>
                </a:solidFill>
                <a:cs typeface="B Lotus" panose="00000400000000000000" pitchFamily="2" charset="-78"/>
              </a:rPr>
              <a:t>دسترسي</a:t>
            </a:r>
          </a:p>
          <a:p>
            <a:pPr marL="342900" indent="-342900">
              <a:buFont typeface="Arial" panose="020B0604020202020204" pitchFamily="34" charset="0"/>
              <a:buChar char="•"/>
            </a:pPr>
            <a:r>
              <a:rPr lang="fa-IR" sz="2400" dirty="0">
                <a:solidFill>
                  <a:prstClr val="white"/>
                </a:solidFill>
                <a:cs typeface="B Lotus" panose="00000400000000000000" pitchFamily="2" charset="-78"/>
              </a:rPr>
              <a:t>  معابر</a:t>
            </a:r>
          </a:p>
          <a:p>
            <a:pPr marL="342900" indent="-342900">
              <a:buFont typeface="Arial" panose="020B0604020202020204" pitchFamily="34" charset="0"/>
              <a:buChar char="•"/>
            </a:pPr>
            <a:r>
              <a:rPr lang="fa-IR" sz="2400" dirty="0">
                <a:solidFill>
                  <a:prstClr val="white"/>
                </a:solidFill>
                <a:cs typeface="B Lotus" panose="00000400000000000000" pitchFamily="2" charset="-78"/>
              </a:rPr>
              <a:t>روشنايي</a:t>
            </a:r>
          </a:p>
          <a:p>
            <a:pPr marL="342900" indent="-342900">
              <a:buFont typeface="Arial" panose="020B0604020202020204" pitchFamily="34" charset="0"/>
              <a:buChar char="•"/>
            </a:pPr>
            <a:r>
              <a:rPr lang="fa-IR" sz="2400" dirty="0">
                <a:solidFill>
                  <a:prstClr val="white"/>
                </a:solidFill>
                <a:cs typeface="B Lotus" panose="00000400000000000000" pitchFamily="2" charset="-78"/>
              </a:rPr>
              <a:t> محيط زيست شهري</a:t>
            </a:r>
          </a:p>
          <a:p>
            <a:pPr marL="342900" indent="-342900">
              <a:buFont typeface="Arial" panose="020B0604020202020204" pitchFamily="34" charset="0"/>
              <a:buChar char="•"/>
            </a:pPr>
            <a:r>
              <a:rPr lang="fa-IR" sz="2400" dirty="0">
                <a:solidFill>
                  <a:prstClr val="white"/>
                </a:solidFill>
                <a:cs typeface="B Lotus" panose="00000400000000000000" pitchFamily="2" charset="-78"/>
              </a:rPr>
              <a:t> تاسیسات وتجهیزات  شهری</a:t>
            </a:r>
          </a:p>
        </p:txBody>
      </p:sp>
      <p:pic>
        <p:nvPicPr>
          <p:cNvPr id="6" name="Picture 2" descr="C:\Users\yazdan\Desktop\axe\DSC00023.JPG"/>
          <p:cNvPicPr>
            <a:picLocks noChangeAspect="1" noChangeArrowheads="1"/>
          </p:cNvPicPr>
          <p:nvPr/>
        </p:nvPicPr>
        <p:blipFill>
          <a:blip r:embed="rId2">
            <a:duotone>
              <a:prstClr val="black"/>
              <a:srgbClr val="D9C3A5">
                <a:tint val="50000"/>
                <a:satMod val="180000"/>
              </a:srgbClr>
            </a:duotone>
          </a:blip>
          <a:srcRect/>
          <a:stretch>
            <a:fillRect/>
          </a:stretch>
        </p:blipFill>
        <p:spPr bwMode="auto">
          <a:xfrm>
            <a:off x="2050869" y="2082337"/>
            <a:ext cx="4036423" cy="4356774"/>
          </a:xfrm>
          <a:prstGeom prst="rect">
            <a:avLst/>
          </a:prstGeom>
          <a:noFill/>
        </p:spPr>
      </p:pic>
    </p:spTree>
    <p:extLst>
      <p:ext uri="{BB962C8B-B14F-4D97-AF65-F5344CB8AC3E}">
        <p14:creationId xmlns:p14="http://schemas.microsoft.com/office/powerpoint/2010/main" val="557554483"/>
      </p:ext>
    </p:extLst>
  </p:cSld>
  <p:clrMapOvr>
    <a:masterClrMapping/>
  </p:clrMapOvr>
  <p:transition spd="slow">
    <p:wip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9376308" y="1113936"/>
            <a:ext cx="2656114" cy="461665"/>
          </a:xfrm>
          <a:prstGeom prst="rect">
            <a:avLst/>
          </a:prstGeom>
        </p:spPr>
        <p:txBody>
          <a:bodyPr wrap="square">
            <a:spAutoFit/>
          </a:bodyPr>
          <a:lstStyle/>
          <a:p>
            <a:pPr algn="justLow"/>
            <a:r>
              <a:rPr lang="fa-IR" sz="2400" b="1" dirty="0">
                <a:solidFill>
                  <a:prstClr val="white"/>
                </a:solidFill>
                <a:cs typeface="B Homa" panose="00000400000000000000" pitchFamily="2" charset="-78"/>
              </a:rPr>
              <a:t>دسترسی ها</a:t>
            </a:r>
            <a:endParaRPr lang="fa-IR" sz="2400" b="1" dirty="0">
              <a:solidFill>
                <a:prstClr val="white"/>
              </a:solidFill>
              <a:cs typeface="B Homa" panose="00000400000000000000" pitchFamily="2" charset="-78"/>
            </a:endParaRPr>
          </a:p>
        </p:txBody>
      </p:sp>
      <p:pic>
        <p:nvPicPr>
          <p:cNvPr id="8" name="Picture 2" descr="C:\Users\yazdan\Desktop\pp.jpg"/>
          <p:cNvPicPr>
            <a:picLocks noChangeAspect="1" noChangeArrowheads="1"/>
          </p:cNvPicPr>
          <p:nvPr/>
        </p:nvPicPr>
        <p:blipFill>
          <a:blip r:embed="rId2"/>
          <a:srcRect/>
          <a:stretch>
            <a:fillRect/>
          </a:stretch>
        </p:blipFill>
        <p:spPr bwMode="auto">
          <a:xfrm>
            <a:off x="1256031" y="874659"/>
            <a:ext cx="7193461" cy="5569131"/>
          </a:xfrm>
          <a:prstGeom prst="rect">
            <a:avLst/>
          </a:prstGeom>
          <a:noFill/>
        </p:spPr>
      </p:pic>
      <p:sp>
        <p:nvSpPr>
          <p:cNvPr id="9" name="Up-Down Arrow 8"/>
          <p:cNvSpPr/>
          <p:nvPr/>
        </p:nvSpPr>
        <p:spPr>
          <a:xfrm rot="20957695">
            <a:off x="4431929" y="1289362"/>
            <a:ext cx="381702" cy="4604100"/>
          </a:xfrm>
          <a:prstGeom prst="upDownArrow">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0" name="Left-Right Arrow 9"/>
          <p:cNvSpPr/>
          <p:nvPr/>
        </p:nvSpPr>
        <p:spPr>
          <a:xfrm>
            <a:off x="3416078" y="1941459"/>
            <a:ext cx="2290214" cy="232047"/>
          </a:xfrm>
          <a:prstGeom prst="leftRightArrow">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1" name="Up-Down Arrow 10"/>
          <p:cNvSpPr/>
          <p:nvPr/>
        </p:nvSpPr>
        <p:spPr>
          <a:xfrm rot="5196876">
            <a:off x="5640816" y="2147398"/>
            <a:ext cx="212521" cy="2295235"/>
          </a:xfrm>
          <a:prstGeom prst="upDownArrow">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12" name="Straight Arrow Connector 11"/>
          <p:cNvCxnSpPr/>
          <p:nvPr/>
        </p:nvCxnSpPr>
        <p:spPr>
          <a:xfrm flipV="1">
            <a:off x="4485828" y="2400248"/>
            <a:ext cx="687064" cy="24"/>
          </a:xfrm>
          <a:prstGeom prst="straightConnector1">
            <a:avLst/>
          </a:prstGeom>
          <a:ln>
            <a:headEnd type="arrow"/>
            <a:tailEnd type="arrow"/>
          </a:ln>
        </p:spPr>
        <p:style>
          <a:lnRef idx="3">
            <a:schemeClr val="dk1"/>
          </a:lnRef>
          <a:fillRef idx="0">
            <a:schemeClr val="dk1"/>
          </a:fillRef>
          <a:effectRef idx="2">
            <a:schemeClr val="dk1"/>
          </a:effectRef>
          <a:fontRef idx="minor">
            <a:schemeClr val="tx1"/>
          </a:fontRef>
        </p:style>
      </p:cxnSp>
      <p:cxnSp>
        <p:nvCxnSpPr>
          <p:cNvPr id="13" name="Straight Arrow Connector 12"/>
          <p:cNvCxnSpPr/>
          <p:nvPr/>
        </p:nvCxnSpPr>
        <p:spPr>
          <a:xfrm flipH="1">
            <a:off x="4334692" y="4456060"/>
            <a:ext cx="304800" cy="152400"/>
          </a:xfrm>
          <a:prstGeom prst="straightConnector1">
            <a:avLst/>
          </a:prstGeom>
          <a:ln>
            <a:headEnd type="arrow"/>
            <a:tailEnd type="arrow"/>
          </a:ln>
        </p:spPr>
        <p:style>
          <a:lnRef idx="3">
            <a:schemeClr val="dk1"/>
          </a:lnRef>
          <a:fillRef idx="0">
            <a:schemeClr val="dk1"/>
          </a:fillRef>
          <a:effectRef idx="2">
            <a:schemeClr val="dk1"/>
          </a:effectRef>
          <a:fontRef idx="minor">
            <a:schemeClr val="tx1"/>
          </a:fontRef>
        </p:style>
      </p:cxnSp>
      <p:cxnSp>
        <p:nvCxnSpPr>
          <p:cNvPr id="14" name="Straight Arrow Connector 13"/>
          <p:cNvCxnSpPr/>
          <p:nvPr/>
        </p:nvCxnSpPr>
        <p:spPr>
          <a:xfrm flipV="1">
            <a:off x="4639492" y="2779660"/>
            <a:ext cx="457200" cy="152400"/>
          </a:xfrm>
          <a:prstGeom prst="straightConnector1">
            <a:avLst/>
          </a:prstGeom>
          <a:ln>
            <a:headEnd type="arrow"/>
            <a:tailEnd type="arrow"/>
          </a:ln>
        </p:spPr>
        <p:style>
          <a:lnRef idx="3">
            <a:schemeClr val="dk1"/>
          </a:lnRef>
          <a:fillRef idx="0">
            <a:schemeClr val="dk1"/>
          </a:fillRef>
          <a:effectRef idx="2">
            <a:schemeClr val="dk1"/>
          </a:effectRef>
          <a:fontRef idx="minor">
            <a:schemeClr val="tx1"/>
          </a:fontRef>
        </p:style>
      </p:cxnSp>
      <p:cxnSp>
        <p:nvCxnSpPr>
          <p:cNvPr id="15" name="Straight Arrow Connector 14"/>
          <p:cNvCxnSpPr/>
          <p:nvPr/>
        </p:nvCxnSpPr>
        <p:spPr>
          <a:xfrm flipV="1">
            <a:off x="4715692" y="3008260"/>
            <a:ext cx="304800" cy="76200"/>
          </a:xfrm>
          <a:prstGeom prst="straightConnector1">
            <a:avLst/>
          </a:prstGeom>
          <a:ln>
            <a:headEnd type="arrow"/>
            <a:tailEnd type="arrow"/>
          </a:ln>
        </p:spPr>
        <p:style>
          <a:lnRef idx="3">
            <a:schemeClr val="dk1"/>
          </a:lnRef>
          <a:fillRef idx="0">
            <a:schemeClr val="dk1"/>
          </a:fillRef>
          <a:effectRef idx="2">
            <a:schemeClr val="dk1"/>
          </a:effectRef>
          <a:fontRef idx="minor">
            <a:schemeClr val="tx1"/>
          </a:fontRef>
        </p:style>
      </p:cxnSp>
      <p:cxnSp>
        <p:nvCxnSpPr>
          <p:cNvPr id="16" name="Straight Arrow Connector 15"/>
          <p:cNvCxnSpPr/>
          <p:nvPr/>
        </p:nvCxnSpPr>
        <p:spPr>
          <a:xfrm flipV="1">
            <a:off x="3725092" y="3465460"/>
            <a:ext cx="762000" cy="381000"/>
          </a:xfrm>
          <a:prstGeom prst="straightConnector1">
            <a:avLst/>
          </a:prstGeom>
          <a:ln>
            <a:headEnd type="arrow"/>
            <a:tailEnd type="arrow"/>
          </a:ln>
        </p:spPr>
        <p:style>
          <a:lnRef idx="3">
            <a:schemeClr val="dk1"/>
          </a:lnRef>
          <a:fillRef idx="0">
            <a:schemeClr val="dk1"/>
          </a:fillRef>
          <a:effectRef idx="2">
            <a:schemeClr val="dk1"/>
          </a:effectRef>
          <a:fontRef idx="minor">
            <a:schemeClr val="tx1"/>
          </a:fontRef>
        </p:style>
      </p:cxnSp>
      <p:cxnSp>
        <p:nvCxnSpPr>
          <p:cNvPr id="17" name="Straight Arrow Connector 16"/>
          <p:cNvCxnSpPr/>
          <p:nvPr/>
        </p:nvCxnSpPr>
        <p:spPr>
          <a:xfrm flipV="1">
            <a:off x="3647628" y="2322460"/>
            <a:ext cx="687064" cy="24"/>
          </a:xfrm>
          <a:prstGeom prst="straightConnector1">
            <a:avLst/>
          </a:prstGeom>
          <a:ln>
            <a:headEnd type="arrow"/>
            <a:tailEnd type="arrow"/>
          </a:ln>
        </p:spPr>
        <p:style>
          <a:lnRef idx="3">
            <a:schemeClr val="dk1"/>
          </a:lnRef>
          <a:fillRef idx="0">
            <a:schemeClr val="dk1"/>
          </a:fillRef>
          <a:effectRef idx="2">
            <a:schemeClr val="dk1"/>
          </a:effectRef>
          <a:fontRef idx="minor">
            <a:schemeClr val="tx1"/>
          </a:fontRef>
        </p:style>
      </p:cxnSp>
      <p:cxnSp>
        <p:nvCxnSpPr>
          <p:cNvPr id="18" name="Straight Arrow Connector 17"/>
          <p:cNvCxnSpPr/>
          <p:nvPr/>
        </p:nvCxnSpPr>
        <p:spPr>
          <a:xfrm flipV="1">
            <a:off x="4560483" y="2705048"/>
            <a:ext cx="1526809" cy="24"/>
          </a:xfrm>
          <a:prstGeom prst="straightConnector1">
            <a:avLst/>
          </a:prstGeom>
          <a:ln>
            <a:headEnd type="arrow"/>
            <a:tailEnd type="arrow"/>
          </a:ln>
        </p:spPr>
        <p:style>
          <a:lnRef idx="3">
            <a:schemeClr val="dk1"/>
          </a:lnRef>
          <a:fillRef idx="0">
            <a:schemeClr val="dk1"/>
          </a:fillRef>
          <a:effectRef idx="2">
            <a:schemeClr val="dk1"/>
          </a:effectRef>
          <a:fontRef idx="minor">
            <a:schemeClr val="tx1"/>
          </a:fontRef>
        </p:style>
      </p:cxnSp>
      <p:cxnSp>
        <p:nvCxnSpPr>
          <p:cNvPr id="19" name="Straight Arrow Connector 18"/>
          <p:cNvCxnSpPr/>
          <p:nvPr/>
        </p:nvCxnSpPr>
        <p:spPr>
          <a:xfrm flipH="1">
            <a:off x="3877492" y="3084460"/>
            <a:ext cx="533400" cy="228600"/>
          </a:xfrm>
          <a:prstGeom prst="straightConnector1">
            <a:avLst/>
          </a:prstGeom>
          <a:ln>
            <a:headEnd type="arrow"/>
            <a:tailEnd type="arrow"/>
          </a:ln>
        </p:spPr>
        <p:style>
          <a:lnRef idx="3">
            <a:schemeClr val="dk1"/>
          </a:lnRef>
          <a:fillRef idx="0">
            <a:schemeClr val="dk1"/>
          </a:fillRef>
          <a:effectRef idx="2">
            <a:schemeClr val="dk1"/>
          </a:effectRef>
          <a:fontRef idx="minor">
            <a:schemeClr val="tx1"/>
          </a:fontRef>
        </p:style>
      </p:cxnSp>
      <p:sp>
        <p:nvSpPr>
          <p:cNvPr id="20" name="Rectangle 19"/>
          <p:cNvSpPr/>
          <p:nvPr/>
        </p:nvSpPr>
        <p:spPr>
          <a:xfrm>
            <a:off x="8599785" y="1255660"/>
            <a:ext cx="1145107" cy="50276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21" name="Left-Right Arrow 20"/>
          <p:cNvSpPr/>
          <p:nvPr/>
        </p:nvSpPr>
        <p:spPr>
          <a:xfrm>
            <a:off x="8676406" y="1484260"/>
            <a:ext cx="916086" cy="309396"/>
          </a:xfrm>
          <a:prstGeom prst="leftRightArrow">
            <a:avLst/>
          </a:prstGeom>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22" name="TextBox 21"/>
          <p:cNvSpPr txBox="1"/>
          <p:nvPr/>
        </p:nvSpPr>
        <p:spPr>
          <a:xfrm>
            <a:off x="8599926" y="1789060"/>
            <a:ext cx="1068766" cy="593593"/>
          </a:xfrm>
          <a:prstGeom prst="rect">
            <a:avLst/>
          </a:prstGeom>
          <a:noFill/>
        </p:spPr>
        <p:txBody>
          <a:bodyPr wrap="square" rtlCol="0">
            <a:spAutoFit/>
          </a:bodyPr>
          <a:lstStyle/>
          <a:p>
            <a:pPr algn="ctr" rtl="0"/>
            <a:r>
              <a:rPr lang="fa-IR" sz="1600" b="1" dirty="0">
                <a:solidFill>
                  <a:prstClr val="black"/>
                </a:solidFill>
              </a:rPr>
              <a:t>محور اصلی پیاده راه</a:t>
            </a:r>
            <a:endParaRPr lang="en-US" sz="1600" b="1" dirty="0">
              <a:solidFill>
                <a:prstClr val="black"/>
              </a:solidFill>
            </a:endParaRPr>
          </a:p>
        </p:txBody>
      </p:sp>
      <p:sp>
        <p:nvSpPr>
          <p:cNvPr id="23" name="Left-Right Arrow 22"/>
          <p:cNvSpPr/>
          <p:nvPr/>
        </p:nvSpPr>
        <p:spPr>
          <a:xfrm rot="20692454">
            <a:off x="4853328" y="4146867"/>
            <a:ext cx="1913343" cy="169522"/>
          </a:xfrm>
          <a:prstGeom prst="leftRightArrow">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24" name="Left-Right Arrow 23"/>
          <p:cNvSpPr/>
          <p:nvPr/>
        </p:nvSpPr>
        <p:spPr>
          <a:xfrm>
            <a:off x="8676406" y="4151259"/>
            <a:ext cx="916086" cy="232047"/>
          </a:xfrm>
          <a:prstGeom prst="leftRightArrow">
            <a:avLst/>
          </a:prstGeom>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25" name="TextBox 24"/>
          <p:cNvSpPr txBox="1"/>
          <p:nvPr/>
        </p:nvSpPr>
        <p:spPr>
          <a:xfrm>
            <a:off x="8599785" y="4379860"/>
            <a:ext cx="1145107" cy="593593"/>
          </a:xfrm>
          <a:prstGeom prst="rect">
            <a:avLst/>
          </a:prstGeom>
          <a:noFill/>
        </p:spPr>
        <p:txBody>
          <a:bodyPr wrap="square" rtlCol="0">
            <a:spAutoFit/>
          </a:bodyPr>
          <a:lstStyle/>
          <a:p>
            <a:pPr algn="ctr" rtl="0"/>
            <a:r>
              <a:rPr lang="fa-IR" sz="1600" b="1" dirty="0">
                <a:solidFill>
                  <a:prstClr val="black"/>
                </a:solidFill>
              </a:rPr>
              <a:t>خیابان های متصل</a:t>
            </a:r>
            <a:endParaRPr lang="en-US" sz="1600" b="1" dirty="0">
              <a:solidFill>
                <a:prstClr val="black"/>
              </a:solidFill>
            </a:endParaRPr>
          </a:p>
        </p:txBody>
      </p:sp>
      <p:cxnSp>
        <p:nvCxnSpPr>
          <p:cNvPr id="26" name="Straight Arrow Connector 25"/>
          <p:cNvCxnSpPr/>
          <p:nvPr/>
        </p:nvCxnSpPr>
        <p:spPr>
          <a:xfrm flipV="1">
            <a:off x="8752747" y="5599060"/>
            <a:ext cx="839745" cy="24"/>
          </a:xfrm>
          <a:prstGeom prst="straightConnector1">
            <a:avLst/>
          </a:prstGeom>
          <a:ln>
            <a:headEnd type="arrow"/>
            <a:tailEnd type="arrow"/>
          </a:ln>
        </p:spPr>
        <p:style>
          <a:lnRef idx="3">
            <a:schemeClr val="dk1"/>
          </a:lnRef>
          <a:fillRef idx="0">
            <a:schemeClr val="dk1"/>
          </a:fillRef>
          <a:effectRef idx="2">
            <a:schemeClr val="dk1"/>
          </a:effectRef>
          <a:fontRef idx="minor">
            <a:schemeClr val="tx1"/>
          </a:fontRef>
        </p:style>
      </p:cxnSp>
      <p:sp>
        <p:nvSpPr>
          <p:cNvPr id="27" name="TextBox 26"/>
          <p:cNvSpPr txBox="1"/>
          <p:nvPr/>
        </p:nvSpPr>
        <p:spPr>
          <a:xfrm>
            <a:off x="8676266" y="5623885"/>
            <a:ext cx="992426" cy="593593"/>
          </a:xfrm>
          <a:prstGeom prst="rect">
            <a:avLst/>
          </a:prstGeom>
          <a:noFill/>
        </p:spPr>
        <p:txBody>
          <a:bodyPr wrap="square" rtlCol="0">
            <a:spAutoFit/>
          </a:bodyPr>
          <a:lstStyle/>
          <a:p>
            <a:pPr algn="ctr" rtl="0"/>
            <a:r>
              <a:rPr lang="fa-IR" sz="1600" b="1" dirty="0">
                <a:solidFill>
                  <a:prstClr val="black"/>
                </a:solidFill>
              </a:rPr>
              <a:t>کوچه های متصل</a:t>
            </a:r>
            <a:endParaRPr lang="en-US" sz="1600" b="1" dirty="0">
              <a:solidFill>
                <a:prstClr val="black"/>
              </a:solidFill>
            </a:endParaRPr>
          </a:p>
        </p:txBody>
      </p:sp>
      <p:sp>
        <p:nvSpPr>
          <p:cNvPr id="28" name="Left-Right Arrow 27"/>
          <p:cNvSpPr/>
          <p:nvPr/>
        </p:nvSpPr>
        <p:spPr>
          <a:xfrm rot="20159347" flipV="1">
            <a:off x="4193885" y="5739501"/>
            <a:ext cx="534682" cy="220929"/>
          </a:xfrm>
          <a:prstGeom prst="leftRightArrow">
            <a:avLst/>
          </a:pr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29" name="Left-Right Arrow 28"/>
          <p:cNvSpPr/>
          <p:nvPr/>
        </p:nvSpPr>
        <p:spPr>
          <a:xfrm rot="623426" flipV="1">
            <a:off x="5189583" y="5556600"/>
            <a:ext cx="520640" cy="250303"/>
          </a:xfrm>
          <a:prstGeom prst="leftRightArrow">
            <a:avLst/>
          </a:pr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30" name="Left-Right Arrow 29"/>
          <p:cNvSpPr/>
          <p:nvPr/>
        </p:nvSpPr>
        <p:spPr>
          <a:xfrm rot="1366786" flipV="1">
            <a:off x="3370713" y="1131148"/>
            <a:ext cx="594339" cy="270486"/>
          </a:xfrm>
          <a:prstGeom prst="leftRightArrow">
            <a:avLst/>
          </a:pr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31" name="Left-Right Arrow 30"/>
          <p:cNvSpPr/>
          <p:nvPr/>
        </p:nvSpPr>
        <p:spPr>
          <a:xfrm rot="18709956">
            <a:off x="4368636" y="1032767"/>
            <a:ext cx="566823" cy="241500"/>
          </a:xfrm>
          <a:prstGeom prst="leftRightArrow">
            <a:avLst/>
          </a:pr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32" name="Left-Right Arrow 31"/>
          <p:cNvSpPr/>
          <p:nvPr/>
        </p:nvSpPr>
        <p:spPr>
          <a:xfrm rot="21439946">
            <a:off x="8758057" y="2908091"/>
            <a:ext cx="753253" cy="238778"/>
          </a:xfrm>
          <a:prstGeom prst="leftRightArrow">
            <a:avLst/>
          </a:pr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33" name="TextBox 32"/>
          <p:cNvSpPr txBox="1"/>
          <p:nvPr/>
        </p:nvSpPr>
        <p:spPr>
          <a:xfrm>
            <a:off x="8676266" y="3109285"/>
            <a:ext cx="992426" cy="593593"/>
          </a:xfrm>
          <a:prstGeom prst="rect">
            <a:avLst/>
          </a:prstGeom>
          <a:noFill/>
        </p:spPr>
        <p:txBody>
          <a:bodyPr wrap="square" rtlCol="0">
            <a:spAutoFit/>
          </a:bodyPr>
          <a:lstStyle/>
          <a:p>
            <a:pPr algn="ctr" rtl="0"/>
            <a:r>
              <a:rPr lang="fa-IR" sz="1600" b="1" dirty="0">
                <a:solidFill>
                  <a:prstClr val="black"/>
                </a:solidFill>
              </a:rPr>
              <a:t>ورودی های اصلی</a:t>
            </a:r>
            <a:endParaRPr lang="en-US" sz="1600" b="1" dirty="0">
              <a:solidFill>
                <a:prstClr val="black"/>
              </a:solidFill>
            </a:endParaRPr>
          </a:p>
        </p:txBody>
      </p:sp>
    </p:spTree>
    <p:extLst>
      <p:ext uri="{BB962C8B-B14F-4D97-AF65-F5344CB8AC3E}">
        <p14:creationId xmlns:p14="http://schemas.microsoft.com/office/powerpoint/2010/main" val="1403118376"/>
      </p:ext>
    </p:extLst>
  </p:cSld>
  <p:clrMapOvr>
    <a:masterClrMapping/>
  </p:clrMapOvr>
  <p:transition spd="slow">
    <p:wip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78051" y="953037"/>
            <a:ext cx="6941712"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نمونه موردی: پیاده راه هفده شهریور </a:t>
            </a:r>
          </a:p>
        </p:txBody>
      </p:sp>
      <p:sp>
        <p:nvSpPr>
          <p:cNvPr id="7" name="Rectangle 6"/>
          <p:cNvSpPr/>
          <p:nvPr/>
        </p:nvSpPr>
        <p:spPr>
          <a:xfrm>
            <a:off x="8882743" y="2572832"/>
            <a:ext cx="2656114" cy="461665"/>
          </a:xfrm>
          <a:prstGeom prst="rect">
            <a:avLst/>
          </a:prstGeom>
        </p:spPr>
        <p:txBody>
          <a:bodyPr wrap="square">
            <a:spAutoFit/>
          </a:bodyPr>
          <a:lstStyle/>
          <a:p>
            <a:pPr algn="justLow"/>
            <a:r>
              <a:rPr lang="fa-IR" sz="2400" b="1" dirty="0">
                <a:solidFill>
                  <a:prstClr val="white"/>
                </a:solidFill>
                <a:cs typeface="B Homa" panose="00000400000000000000" pitchFamily="2" charset="-78"/>
              </a:rPr>
              <a:t>دسترسی</a:t>
            </a:r>
            <a:endParaRPr lang="fa-IR" sz="2400" b="1" dirty="0">
              <a:solidFill>
                <a:prstClr val="white"/>
              </a:solidFill>
              <a:cs typeface="B Homa" panose="00000400000000000000" pitchFamily="2" charset="-78"/>
            </a:endParaRPr>
          </a:p>
        </p:txBody>
      </p:sp>
      <p:sp>
        <p:nvSpPr>
          <p:cNvPr id="2" name="Rectangle 1"/>
          <p:cNvSpPr/>
          <p:nvPr/>
        </p:nvSpPr>
        <p:spPr>
          <a:xfrm>
            <a:off x="888274" y="3291228"/>
            <a:ext cx="10319657" cy="1569660"/>
          </a:xfrm>
          <a:prstGeom prst="rect">
            <a:avLst/>
          </a:prstGeom>
        </p:spPr>
        <p:txBody>
          <a:bodyPr wrap="square">
            <a:spAutoFit/>
          </a:bodyPr>
          <a:lstStyle/>
          <a:p>
            <a:r>
              <a:rPr lang="fa-IR" sz="2400" dirty="0">
                <a:solidFill>
                  <a:prstClr val="white"/>
                </a:solidFill>
                <a:cs typeface="B Lotus" panose="00000400000000000000" pitchFamily="2" charset="-78"/>
              </a:rPr>
              <a:t>این محور از شمال از میدان امام حسین (ع) منشعب می شود در ادامه در راستای محور کوچه های بن بستی که توسط تیرچه های فلزی مسدود شدن به آن مرتبط می شوند .</a:t>
            </a:r>
          </a:p>
          <a:p>
            <a:r>
              <a:rPr lang="fa-IR" sz="2400" dirty="0">
                <a:solidFill>
                  <a:prstClr val="white"/>
                </a:solidFill>
                <a:cs typeface="B Lotus" panose="00000400000000000000" pitchFamily="2" charset="-78"/>
              </a:rPr>
              <a:t>ضمن اینکه از محور شمالی متروی امام حسین(ع) و از جنوب متروی شهدا نحوه ی دسترسی به این محور را فراهم آورده است.</a:t>
            </a:r>
          </a:p>
        </p:txBody>
      </p:sp>
    </p:spTree>
    <p:extLst>
      <p:ext uri="{BB962C8B-B14F-4D97-AF65-F5344CB8AC3E}">
        <p14:creationId xmlns:p14="http://schemas.microsoft.com/office/powerpoint/2010/main" val="3859366546"/>
      </p:ext>
    </p:extLst>
  </p:cSld>
  <p:clrMapOvr>
    <a:masterClrMapping/>
  </p:clrMapOvr>
  <p:transition spd="slow">
    <p:wip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9376308" y="1113936"/>
            <a:ext cx="2656114" cy="461665"/>
          </a:xfrm>
          <a:prstGeom prst="rect">
            <a:avLst/>
          </a:prstGeom>
        </p:spPr>
        <p:txBody>
          <a:bodyPr wrap="square">
            <a:spAutoFit/>
          </a:bodyPr>
          <a:lstStyle/>
          <a:p>
            <a:pPr algn="justLow"/>
            <a:r>
              <a:rPr lang="fa-IR" sz="2400" b="1" dirty="0">
                <a:solidFill>
                  <a:prstClr val="white"/>
                </a:solidFill>
                <a:cs typeface="B Homa" panose="00000400000000000000" pitchFamily="2" charset="-78"/>
              </a:rPr>
              <a:t>دسترسی ها</a:t>
            </a:r>
            <a:endParaRPr lang="fa-IR" sz="2400" b="1" dirty="0">
              <a:solidFill>
                <a:prstClr val="white"/>
              </a:solidFill>
              <a:cs typeface="B Homa" panose="00000400000000000000" pitchFamily="2" charset="-78"/>
            </a:endParaRPr>
          </a:p>
        </p:txBody>
      </p:sp>
      <p:pic>
        <p:nvPicPr>
          <p:cNvPr id="34" name="Picture 1" descr="C:\Users\yazdan\Desktop\axe\DSC00045.JPG"/>
          <p:cNvPicPr>
            <a:picLocks noChangeAspect="1" noChangeArrowheads="1"/>
          </p:cNvPicPr>
          <p:nvPr/>
        </p:nvPicPr>
        <p:blipFill>
          <a:blip r:embed="rId2" cstate="print"/>
          <a:srcRect/>
          <a:stretch>
            <a:fillRect/>
          </a:stretch>
        </p:blipFill>
        <p:spPr bwMode="auto">
          <a:xfrm>
            <a:off x="7035029" y="4482302"/>
            <a:ext cx="2605604" cy="2375698"/>
          </a:xfrm>
          <a:prstGeom prst="rect">
            <a:avLst/>
          </a:prstGeom>
          <a:noFill/>
        </p:spPr>
      </p:pic>
      <p:pic>
        <p:nvPicPr>
          <p:cNvPr id="35" name="Picture 2" descr="C:\Users\yazdan\Desktop\axe\DSC00065.JPG"/>
          <p:cNvPicPr>
            <a:picLocks noChangeAspect="1" noChangeArrowheads="1"/>
          </p:cNvPicPr>
          <p:nvPr/>
        </p:nvPicPr>
        <p:blipFill>
          <a:blip r:embed="rId3" cstate="print"/>
          <a:srcRect/>
          <a:stretch>
            <a:fillRect/>
          </a:stretch>
        </p:blipFill>
        <p:spPr bwMode="auto">
          <a:xfrm>
            <a:off x="7035028" y="1968135"/>
            <a:ext cx="2605605" cy="2299063"/>
          </a:xfrm>
          <a:prstGeom prst="rect">
            <a:avLst/>
          </a:prstGeom>
          <a:noFill/>
        </p:spPr>
      </p:pic>
      <p:pic>
        <p:nvPicPr>
          <p:cNvPr id="36" name="Picture 4" descr="C:\Users\yazdan\Desktop\axe\DSC00154.JPG"/>
          <p:cNvPicPr>
            <a:picLocks noChangeAspect="1" noChangeArrowheads="1"/>
          </p:cNvPicPr>
          <p:nvPr/>
        </p:nvPicPr>
        <p:blipFill>
          <a:blip r:embed="rId4" cstate="print"/>
          <a:srcRect/>
          <a:stretch>
            <a:fillRect/>
          </a:stretch>
        </p:blipFill>
        <p:spPr bwMode="auto">
          <a:xfrm>
            <a:off x="4211391" y="1968136"/>
            <a:ext cx="2711442" cy="2299063"/>
          </a:xfrm>
          <a:prstGeom prst="rect">
            <a:avLst/>
          </a:prstGeom>
          <a:noFill/>
        </p:spPr>
      </p:pic>
      <p:pic>
        <p:nvPicPr>
          <p:cNvPr id="37" name="Picture 5" descr="C:\Users\yazdan\Desktop\axe\DSC00004.JPG"/>
          <p:cNvPicPr>
            <a:picLocks noChangeAspect="1" noChangeArrowheads="1"/>
          </p:cNvPicPr>
          <p:nvPr/>
        </p:nvPicPr>
        <p:blipFill>
          <a:blip r:embed="rId5" cstate="print"/>
          <a:srcRect/>
          <a:stretch>
            <a:fillRect/>
          </a:stretch>
        </p:blipFill>
        <p:spPr bwMode="auto">
          <a:xfrm>
            <a:off x="4215048" y="4558937"/>
            <a:ext cx="2707785" cy="2299063"/>
          </a:xfrm>
          <a:prstGeom prst="rect">
            <a:avLst/>
          </a:prstGeom>
          <a:noFill/>
        </p:spPr>
      </p:pic>
      <p:pic>
        <p:nvPicPr>
          <p:cNvPr id="38" name="Picture 37" descr="C:\Users\yazdan\Desktop\axe\DSC00081.JPG"/>
          <p:cNvPicPr>
            <a:picLocks noChangeAspect="1" noChangeArrowheads="1"/>
          </p:cNvPicPr>
          <p:nvPr/>
        </p:nvPicPr>
        <p:blipFill>
          <a:blip r:embed="rId6"/>
          <a:srcRect/>
          <a:stretch>
            <a:fillRect/>
          </a:stretch>
        </p:blipFill>
        <p:spPr bwMode="auto">
          <a:xfrm>
            <a:off x="1472863" y="1968136"/>
            <a:ext cx="2528969" cy="2299063"/>
          </a:xfrm>
          <a:prstGeom prst="rect">
            <a:avLst/>
          </a:prstGeom>
          <a:noFill/>
        </p:spPr>
      </p:pic>
      <p:pic>
        <p:nvPicPr>
          <p:cNvPr id="39" name="Picture 38" descr="C:\Users\yazdan\Desktop\axe\DSC00057.JPG"/>
          <p:cNvPicPr>
            <a:picLocks noChangeAspect="1" noChangeArrowheads="1"/>
          </p:cNvPicPr>
          <p:nvPr/>
        </p:nvPicPr>
        <p:blipFill>
          <a:blip r:embed="rId7" cstate="print"/>
          <a:srcRect/>
          <a:stretch>
            <a:fillRect/>
          </a:stretch>
        </p:blipFill>
        <p:spPr bwMode="auto">
          <a:xfrm>
            <a:off x="1472863" y="4559372"/>
            <a:ext cx="2528970" cy="2298628"/>
          </a:xfrm>
          <a:prstGeom prst="rect">
            <a:avLst/>
          </a:prstGeom>
          <a:noFill/>
        </p:spPr>
      </p:pic>
    </p:spTree>
    <p:extLst>
      <p:ext uri="{BB962C8B-B14F-4D97-AF65-F5344CB8AC3E}">
        <p14:creationId xmlns:p14="http://schemas.microsoft.com/office/powerpoint/2010/main" val="344129950"/>
      </p:ext>
    </p:extLst>
  </p:cSld>
  <p:clrMapOvr>
    <a:masterClrMapping/>
  </p:clrMapOvr>
  <p:transition spd="slow">
    <p:wip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9376308" y="1113936"/>
            <a:ext cx="2656114" cy="461665"/>
          </a:xfrm>
          <a:prstGeom prst="rect">
            <a:avLst/>
          </a:prstGeom>
        </p:spPr>
        <p:txBody>
          <a:bodyPr wrap="square">
            <a:spAutoFit/>
          </a:bodyPr>
          <a:lstStyle/>
          <a:p>
            <a:pPr algn="justLow"/>
            <a:r>
              <a:rPr lang="fa-IR" sz="2400" b="1" dirty="0">
                <a:solidFill>
                  <a:prstClr val="white"/>
                </a:solidFill>
                <a:cs typeface="B Homa" panose="00000400000000000000" pitchFamily="2" charset="-78"/>
              </a:rPr>
              <a:t>معابر</a:t>
            </a:r>
            <a:endParaRPr lang="fa-IR" sz="2400" b="1" dirty="0">
              <a:solidFill>
                <a:prstClr val="white"/>
              </a:solidFill>
              <a:cs typeface="B Homa" panose="00000400000000000000" pitchFamily="2" charset="-78"/>
            </a:endParaRPr>
          </a:p>
        </p:txBody>
      </p:sp>
      <p:pic>
        <p:nvPicPr>
          <p:cNvPr id="10" name="Picture 1" descr="C:\Users\yazdan\Desktop\axe\DSC00058.JPG"/>
          <p:cNvPicPr>
            <a:picLocks noChangeAspect="1" noChangeArrowheads="1"/>
          </p:cNvPicPr>
          <p:nvPr/>
        </p:nvPicPr>
        <p:blipFill>
          <a:blip r:embed="rId2" cstate="print"/>
          <a:srcRect/>
          <a:stretch>
            <a:fillRect/>
          </a:stretch>
        </p:blipFill>
        <p:spPr bwMode="auto">
          <a:xfrm>
            <a:off x="689508" y="2111829"/>
            <a:ext cx="1600200" cy="2286000"/>
          </a:xfrm>
          <a:prstGeom prst="rect">
            <a:avLst/>
          </a:prstGeom>
          <a:noFill/>
        </p:spPr>
      </p:pic>
      <p:sp>
        <p:nvSpPr>
          <p:cNvPr id="11" name="TextBox 10"/>
          <p:cNvSpPr txBox="1"/>
          <p:nvPr/>
        </p:nvSpPr>
        <p:spPr>
          <a:xfrm>
            <a:off x="5801439" y="2138767"/>
            <a:ext cx="5930537" cy="2308324"/>
          </a:xfrm>
          <a:prstGeom prst="rect">
            <a:avLst/>
          </a:prstGeom>
          <a:noFill/>
        </p:spPr>
        <p:txBody>
          <a:bodyPr wrap="square" rtlCol="0">
            <a:spAutoFit/>
          </a:bodyPr>
          <a:lstStyle/>
          <a:p>
            <a:pPr algn="just">
              <a:lnSpc>
                <a:spcPct val="150000"/>
              </a:lnSpc>
            </a:pPr>
            <a:r>
              <a:rPr lang="fa-IR" sz="2400" dirty="0">
                <a:solidFill>
                  <a:prstClr val="white"/>
                </a:solidFill>
                <a:cs typeface="B Lotus" panose="00000400000000000000" pitchFamily="2" charset="-78"/>
              </a:rPr>
              <a:t>در قسمت معابر این محور به چهار قسمت تقسیم شده است . در دوسوی کناری پیاده روی سابق بدون دخالت باقی مانده به صورت پوشش آسفالته و در قسمت اصلی سنگ فرش شده و توسط یک نوار سبز از هم جدا شده اند.</a:t>
            </a:r>
            <a:endParaRPr lang="en-US" sz="2400" dirty="0">
              <a:solidFill>
                <a:prstClr val="white"/>
              </a:solidFill>
              <a:cs typeface="B Lotus" panose="00000400000000000000" pitchFamily="2" charset="-78"/>
            </a:endParaRPr>
          </a:p>
        </p:txBody>
      </p:sp>
      <p:pic>
        <p:nvPicPr>
          <p:cNvPr id="12" name="Picture 1" descr="C:\Users\yazdan\Desktop\io.bmp"/>
          <p:cNvPicPr>
            <a:picLocks noChangeAspect="1" noChangeArrowheads="1"/>
          </p:cNvPicPr>
          <p:nvPr/>
        </p:nvPicPr>
        <p:blipFill>
          <a:blip r:embed="rId3">
            <a:grayscl/>
          </a:blip>
          <a:srcRect/>
          <a:stretch>
            <a:fillRect/>
          </a:stretch>
        </p:blipFill>
        <p:spPr bwMode="auto">
          <a:xfrm>
            <a:off x="2289708" y="4733109"/>
            <a:ext cx="7391400" cy="1876425"/>
          </a:xfrm>
          <a:prstGeom prst="rect">
            <a:avLst/>
          </a:prstGeom>
          <a:ln w="127000" cap="sq">
            <a:solidFill>
              <a:srgbClr val="000000"/>
            </a:solidFill>
            <a:miter lim="800000"/>
          </a:ln>
          <a:effectLst>
            <a:outerShdw blurRad="57150" dist="50800" dir="2700000" algn="tl" rotWithShape="0">
              <a:srgbClr val="000000">
                <a:alpha val="40000"/>
              </a:srgbClr>
            </a:outerShdw>
          </a:effectLst>
        </p:spPr>
      </p:pic>
      <p:pic>
        <p:nvPicPr>
          <p:cNvPr id="13" name="Picture 5" descr="C:\Users\yazdan\Desktop\axe\DSC00066.JPG"/>
          <p:cNvPicPr>
            <a:picLocks noChangeAspect="1" noChangeArrowheads="1"/>
          </p:cNvPicPr>
          <p:nvPr/>
        </p:nvPicPr>
        <p:blipFill>
          <a:blip r:embed="rId4" cstate="print"/>
          <a:srcRect/>
          <a:stretch>
            <a:fillRect/>
          </a:stretch>
        </p:blipFill>
        <p:spPr bwMode="auto">
          <a:xfrm>
            <a:off x="2899308" y="283029"/>
            <a:ext cx="2286000" cy="1752600"/>
          </a:xfrm>
          <a:prstGeom prst="rect">
            <a:avLst/>
          </a:prstGeom>
          <a:noFill/>
        </p:spPr>
      </p:pic>
      <p:pic>
        <p:nvPicPr>
          <p:cNvPr id="14" name="Picture 6" descr="C:\Users\yazdan\Desktop\axe\DSC00093.JPG"/>
          <p:cNvPicPr>
            <a:picLocks noChangeAspect="1" noChangeArrowheads="1"/>
          </p:cNvPicPr>
          <p:nvPr/>
        </p:nvPicPr>
        <p:blipFill>
          <a:blip r:embed="rId5" cstate="print"/>
          <a:srcRect/>
          <a:stretch>
            <a:fillRect/>
          </a:stretch>
        </p:blipFill>
        <p:spPr bwMode="auto">
          <a:xfrm>
            <a:off x="689508" y="283029"/>
            <a:ext cx="2133600" cy="1752600"/>
          </a:xfrm>
          <a:prstGeom prst="rect">
            <a:avLst/>
          </a:prstGeom>
          <a:noFill/>
        </p:spPr>
      </p:pic>
      <p:pic>
        <p:nvPicPr>
          <p:cNvPr id="15" name="Picture 3" descr="C:\Users\yazdan\Desktop\axe\DSC00124.JPG"/>
          <p:cNvPicPr>
            <a:picLocks noChangeAspect="1" noChangeArrowheads="1"/>
          </p:cNvPicPr>
          <p:nvPr/>
        </p:nvPicPr>
        <p:blipFill>
          <a:blip r:embed="rId6" cstate="print"/>
          <a:srcRect/>
          <a:stretch>
            <a:fillRect/>
          </a:stretch>
        </p:blipFill>
        <p:spPr bwMode="auto">
          <a:xfrm>
            <a:off x="2365908" y="2111829"/>
            <a:ext cx="1371600" cy="2286000"/>
          </a:xfrm>
          <a:prstGeom prst="rect">
            <a:avLst/>
          </a:prstGeom>
          <a:noFill/>
        </p:spPr>
      </p:pic>
      <p:pic>
        <p:nvPicPr>
          <p:cNvPr id="16" name="Picture 4" descr="C:\Users\yazdan\Desktop\axe\DSC00119.JPG"/>
          <p:cNvPicPr>
            <a:picLocks noChangeAspect="1" noChangeArrowheads="1"/>
          </p:cNvPicPr>
          <p:nvPr/>
        </p:nvPicPr>
        <p:blipFill>
          <a:blip r:embed="rId7" cstate="print"/>
          <a:srcRect/>
          <a:stretch>
            <a:fillRect/>
          </a:stretch>
        </p:blipFill>
        <p:spPr bwMode="auto">
          <a:xfrm>
            <a:off x="3813708" y="2111829"/>
            <a:ext cx="1371600" cy="2286000"/>
          </a:xfrm>
          <a:prstGeom prst="rect">
            <a:avLst/>
          </a:prstGeom>
          <a:noFill/>
        </p:spPr>
      </p:pic>
    </p:spTree>
    <p:extLst>
      <p:ext uri="{BB962C8B-B14F-4D97-AF65-F5344CB8AC3E}">
        <p14:creationId xmlns:p14="http://schemas.microsoft.com/office/powerpoint/2010/main" val="1467222550"/>
      </p:ext>
    </p:extLst>
  </p:cSld>
  <p:clrMapOvr>
    <a:masterClrMapping/>
  </p:clrMapOvr>
  <p:transition spd="slow">
    <p:wip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9376308" y="1113936"/>
            <a:ext cx="2656114" cy="461665"/>
          </a:xfrm>
          <a:prstGeom prst="rect">
            <a:avLst/>
          </a:prstGeom>
        </p:spPr>
        <p:txBody>
          <a:bodyPr wrap="square">
            <a:spAutoFit/>
          </a:bodyPr>
          <a:lstStyle/>
          <a:p>
            <a:pPr algn="justLow"/>
            <a:r>
              <a:rPr lang="fa-IR" sz="2400" b="1" dirty="0">
                <a:solidFill>
                  <a:prstClr val="white"/>
                </a:solidFill>
                <a:cs typeface="B Homa" panose="00000400000000000000" pitchFamily="2" charset="-78"/>
              </a:rPr>
              <a:t>روشنایی</a:t>
            </a:r>
            <a:endParaRPr lang="fa-IR" sz="2400" b="1" dirty="0">
              <a:solidFill>
                <a:prstClr val="white"/>
              </a:solidFill>
              <a:cs typeface="B Homa" panose="00000400000000000000" pitchFamily="2" charset="-78"/>
            </a:endParaRPr>
          </a:p>
        </p:txBody>
      </p:sp>
      <p:sp>
        <p:nvSpPr>
          <p:cNvPr id="11" name="TextBox 10"/>
          <p:cNvSpPr txBox="1"/>
          <p:nvPr/>
        </p:nvSpPr>
        <p:spPr>
          <a:xfrm>
            <a:off x="5801439" y="2138767"/>
            <a:ext cx="5930537" cy="3370153"/>
          </a:xfrm>
          <a:prstGeom prst="rect">
            <a:avLst/>
          </a:prstGeom>
          <a:noFill/>
        </p:spPr>
        <p:txBody>
          <a:bodyPr wrap="square" rtlCol="0">
            <a:spAutoFit/>
          </a:bodyPr>
          <a:lstStyle/>
          <a:p>
            <a:pPr algn="just">
              <a:lnSpc>
                <a:spcPct val="150000"/>
              </a:lnSpc>
            </a:pPr>
            <a:r>
              <a:rPr lang="fa-IR" sz="2400" dirty="0">
                <a:solidFill>
                  <a:prstClr val="white"/>
                </a:solidFill>
                <a:cs typeface="B Lotus" panose="00000400000000000000" pitchFamily="2" charset="-78"/>
              </a:rPr>
              <a:t>انتظام در سیستم روشنایی و جانمایی مناسب تیر های چراغ برق در دو ارتفاع و فاصله های مناسب از یکدیگر ضمن ایجاد بستری ایمن و کمک به خوانایی به مطلوبیت بصری منظر نیز می افزاید.</a:t>
            </a:r>
          </a:p>
          <a:p>
            <a:pPr algn="just">
              <a:lnSpc>
                <a:spcPct val="150000"/>
              </a:lnSpc>
            </a:pPr>
            <a:r>
              <a:rPr lang="fa-IR" sz="2400" dirty="0">
                <a:solidFill>
                  <a:prstClr val="white"/>
                </a:solidFill>
                <a:cs typeface="B Lotus" panose="00000400000000000000" pitchFamily="2" charset="-78"/>
              </a:rPr>
              <a:t>در ضمن استفاده از چراغ های روشنایی با ارتفاع کوتاه مخصوص نوار سبز میانی از جذابیت مناسبی برخوردار است.</a:t>
            </a:r>
            <a:endParaRPr lang="en-US" sz="2400" dirty="0">
              <a:solidFill>
                <a:prstClr val="white"/>
              </a:solidFill>
              <a:cs typeface="B Lotus" panose="00000400000000000000" pitchFamily="2" charset="-78"/>
            </a:endParaRPr>
          </a:p>
        </p:txBody>
      </p:sp>
      <p:pic>
        <p:nvPicPr>
          <p:cNvPr id="17" name="Picture 1" descr="C:\Users\yazdan\Desktop\axe\DSC00061.JPG"/>
          <p:cNvPicPr>
            <a:picLocks noChangeAspect="1" noChangeArrowheads="1"/>
          </p:cNvPicPr>
          <p:nvPr/>
        </p:nvPicPr>
        <p:blipFill>
          <a:blip r:embed="rId2"/>
          <a:srcRect/>
          <a:stretch>
            <a:fillRect/>
          </a:stretch>
        </p:blipFill>
        <p:spPr bwMode="auto">
          <a:xfrm>
            <a:off x="141668" y="3738967"/>
            <a:ext cx="2540572" cy="2819400"/>
          </a:xfrm>
          <a:prstGeom prst="rect">
            <a:avLst/>
          </a:prstGeom>
          <a:noFill/>
        </p:spPr>
      </p:pic>
      <p:pic>
        <p:nvPicPr>
          <p:cNvPr id="18" name="Picture 2" descr="C:\Users\yazdan\Desktop\axe\DSC00078.JPG"/>
          <p:cNvPicPr>
            <a:picLocks noChangeAspect="1" noChangeArrowheads="1"/>
          </p:cNvPicPr>
          <p:nvPr/>
        </p:nvPicPr>
        <p:blipFill>
          <a:blip r:embed="rId3"/>
          <a:srcRect/>
          <a:stretch>
            <a:fillRect/>
          </a:stretch>
        </p:blipFill>
        <p:spPr bwMode="auto">
          <a:xfrm>
            <a:off x="2758440" y="3738967"/>
            <a:ext cx="2689322" cy="2819400"/>
          </a:xfrm>
          <a:prstGeom prst="rect">
            <a:avLst/>
          </a:prstGeom>
          <a:noFill/>
        </p:spPr>
      </p:pic>
      <p:pic>
        <p:nvPicPr>
          <p:cNvPr id="19" name="Picture 3" descr="C:\Users\yazdan\Desktop\axe\DSC00132.JPG"/>
          <p:cNvPicPr>
            <a:picLocks noChangeAspect="1" noChangeArrowheads="1"/>
          </p:cNvPicPr>
          <p:nvPr/>
        </p:nvPicPr>
        <p:blipFill>
          <a:blip r:embed="rId4"/>
          <a:srcRect/>
          <a:stretch>
            <a:fillRect/>
          </a:stretch>
        </p:blipFill>
        <p:spPr bwMode="auto">
          <a:xfrm>
            <a:off x="141668" y="690967"/>
            <a:ext cx="2540572" cy="2895600"/>
          </a:xfrm>
          <a:prstGeom prst="rect">
            <a:avLst/>
          </a:prstGeom>
          <a:noFill/>
        </p:spPr>
      </p:pic>
      <p:pic>
        <p:nvPicPr>
          <p:cNvPr id="20" name="Picture 4" descr="C:\Users\yazdan\Desktop\axe\DSC00056.JPG"/>
          <p:cNvPicPr>
            <a:picLocks noChangeAspect="1" noChangeArrowheads="1"/>
          </p:cNvPicPr>
          <p:nvPr/>
        </p:nvPicPr>
        <p:blipFill>
          <a:blip r:embed="rId5"/>
          <a:srcRect/>
          <a:stretch>
            <a:fillRect/>
          </a:stretch>
        </p:blipFill>
        <p:spPr bwMode="auto">
          <a:xfrm>
            <a:off x="2758439" y="690967"/>
            <a:ext cx="2689323" cy="2895600"/>
          </a:xfrm>
          <a:prstGeom prst="rect">
            <a:avLst/>
          </a:prstGeom>
          <a:noFill/>
        </p:spPr>
      </p:pic>
    </p:spTree>
    <p:extLst>
      <p:ext uri="{BB962C8B-B14F-4D97-AF65-F5344CB8AC3E}">
        <p14:creationId xmlns:p14="http://schemas.microsoft.com/office/powerpoint/2010/main" val="4209008779"/>
      </p:ext>
    </p:extLst>
  </p:cSld>
  <p:clrMapOvr>
    <a:masterClrMapping/>
  </p:clrMapOvr>
  <p:transition spd="slow">
    <p:wip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0659292" y="704672"/>
            <a:ext cx="1532708" cy="1200329"/>
          </a:xfrm>
          <a:prstGeom prst="rect">
            <a:avLst/>
          </a:prstGeom>
        </p:spPr>
        <p:txBody>
          <a:bodyPr wrap="square">
            <a:spAutoFit/>
          </a:bodyPr>
          <a:lstStyle/>
          <a:p>
            <a:pPr algn="justLow"/>
            <a:r>
              <a:rPr lang="fa-IR" sz="2400" b="1" dirty="0">
                <a:solidFill>
                  <a:prstClr val="white"/>
                </a:solidFill>
                <a:cs typeface="B Homa" panose="00000400000000000000" pitchFamily="2" charset="-78"/>
              </a:rPr>
              <a:t> تاسیسات و تجهیزات  شهری</a:t>
            </a:r>
          </a:p>
        </p:txBody>
      </p:sp>
      <p:sp>
        <p:nvSpPr>
          <p:cNvPr id="11" name="TextBox 10"/>
          <p:cNvSpPr txBox="1"/>
          <p:nvPr/>
        </p:nvSpPr>
        <p:spPr>
          <a:xfrm>
            <a:off x="5303520" y="2260507"/>
            <a:ext cx="6653349" cy="4339650"/>
          </a:xfrm>
          <a:prstGeom prst="rect">
            <a:avLst/>
          </a:prstGeom>
          <a:noFill/>
        </p:spPr>
        <p:txBody>
          <a:bodyPr wrap="square" rtlCol="0">
            <a:spAutoFit/>
          </a:bodyPr>
          <a:lstStyle/>
          <a:p>
            <a:pPr algn="just">
              <a:lnSpc>
                <a:spcPct val="150000"/>
              </a:lnSpc>
            </a:pPr>
            <a:r>
              <a:rPr lang="fa-IR" sz="2300" dirty="0">
                <a:solidFill>
                  <a:prstClr val="white"/>
                </a:solidFill>
                <a:cs typeface="B Lotus" panose="00000400000000000000" pitchFamily="2" charset="-78"/>
              </a:rPr>
              <a:t>در قسمت تسهیلات شهری جهت رفاه حال مردم اقداماتی چون ایجاد رمپ و محل هایی جهت عبور افراد معلول هر چند بی کیفیت و جانمایی مبلمان در کناره سبز پیاده راه و وجود ماشین امداد درمانی و نهایتا جهت حمل و نقل وجود ون هایی که مردم را از در طول مسیر جابه جا می کنند.</a:t>
            </a:r>
          </a:p>
          <a:p>
            <a:pPr algn="just">
              <a:lnSpc>
                <a:spcPct val="150000"/>
              </a:lnSpc>
            </a:pPr>
            <a:r>
              <a:rPr lang="fa-IR" sz="2300" dirty="0">
                <a:solidFill>
                  <a:prstClr val="white"/>
                </a:solidFill>
                <a:cs typeface="B Lotus" panose="00000400000000000000" pitchFamily="2" charset="-78"/>
              </a:rPr>
              <a:t>قرار گیری متروی شهدا در جنوب از جمله مزایای دستری به محور است.</a:t>
            </a:r>
          </a:p>
          <a:p>
            <a:pPr algn="just">
              <a:lnSpc>
                <a:spcPct val="150000"/>
              </a:lnSpc>
            </a:pPr>
            <a:r>
              <a:rPr lang="fa-IR" sz="2300" dirty="0">
                <a:solidFill>
                  <a:prstClr val="white"/>
                </a:solidFill>
                <a:cs typeface="B Lotus" panose="00000400000000000000" pitchFamily="2" charset="-78"/>
              </a:rPr>
              <a:t>از نکات شفاف قابل ذکر نبود سرویس بهداشتی در محور پیاده راه است، ضمن اینکه جابه جایی مسافران می تواند شکل بهتری پیدا کند</a:t>
            </a:r>
            <a:r>
              <a:rPr lang="fa-IR" sz="2300" dirty="0">
                <a:solidFill>
                  <a:prstClr val="white"/>
                </a:solidFill>
                <a:cs typeface="B Lotus" panose="00000400000000000000" pitchFamily="2" charset="-78"/>
              </a:rPr>
              <a:t>.</a:t>
            </a:r>
            <a:endParaRPr lang="fa-IR" sz="2300" dirty="0">
              <a:solidFill>
                <a:prstClr val="white"/>
              </a:solidFill>
              <a:cs typeface="B Lotus" panose="00000400000000000000" pitchFamily="2" charset="-78"/>
            </a:endParaRPr>
          </a:p>
        </p:txBody>
      </p:sp>
      <p:pic>
        <p:nvPicPr>
          <p:cNvPr id="21" name="Picture 2" descr="C:\Users\yazdan\Desktop\axe\Dkk.jpg"/>
          <p:cNvPicPr>
            <a:picLocks noChangeAspect="1" noChangeArrowheads="1"/>
          </p:cNvPicPr>
          <p:nvPr/>
        </p:nvPicPr>
        <p:blipFill>
          <a:blip r:embed="rId2"/>
          <a:srcRect/>
          <a:stretch>
            <a:fillRect/>
          </a:stretch>
        </p:blipFill>
        <p:spPr bwMode="auto">
          <a:xfrm>
            <a:off x="515983" y="204651"/>
            <a:ext cx="3886200" cy="1524000"/>
          </a:xfrm>
          <a:prstGeom prst="rect">
            <a:avLst/>
          </a:prstGeom>
          <a:noFill/>
        </p:spPr>
      </p:pic>
      <p:pic>
        <p:nvPicPr>
          <p:cNvPr id="22" name="Picture 3" descr="C:\Users\yazdan\Desktop\axe\DSC00057.JPG"/>
          <p:cNvPicPr>
            <a:picLocks noChangeAspect="1" noChangeArrowheads="1"/>
          </p:cNvPicPr>
          <p:nvPr/>
        </p:nvPicPr>
        <p:blipFill>
          <a:blip r:embed="rId3" cstate="print"/>
          <a:srcRect/>
          <a:stretch>
            <a:fillRect/>
          </a:stretch>
        </p:blipFill>
        <p:spPr bwMode="auto">
          <a:xfrm>
            <a:off x="515983" y="1804851"/>
            <a:ext cx="1828800" cy="1676400"/>
          </a:xfrm>
          <a:prstGeom prst="rect">
            <a:avLst/>
          </a:prstGeom>
          <a:noFill/>
        </p:spPr>
      </p:pic>
      <p:pic>
        <p:nvPicPr>
          <p:cNvPr id="23" name="Picture 4" descr="C:\Users\yazdan\Desktop\axe\DSC00137.JPG"/>
          <p:cNvPicPr>
            <a:picLocks noChangeAspect="1" noChangeArrowheads="1"/>
          </p:cNvPicPr>
          <p:nvPr/>
        </p:nvPicPr>
        <p:blipFill>
          <a:blip r:embed="rId4" cstate="print"/>
          <a:srcRect/>
          <a:stretch>
            <a:fillRect/>
          </a:stretch>
        </p:blipFill>
        <p:spPr bwMode="auto">
          <a:xfrm>
            <a:off x="515983" y="3557451"/>
            <a:ext cx="1828800" cy="1676400"/>
          </a:xfrm>
          <a:prstGeom prst="rect">
            <a:avLst/>
          </a:prstGeom>
          <a:noFill/>
        </p:spPr>
      </p:pic>
      <p:pic>
        <p:nvPicPr>
          <p:cNvPr id="24" name="Picture 5" descr="C:\Users\yazdan\Desktop\axe\DSC00058.JPG"/>
          <p:cNvPicPr>
            <a:picLocks noChangeAspect="1" noChangeArrowheads="1"/>
          </p:cNvPicPr>
          <p:nvPr/>
        </p:nvPicPr>
        <p:blipFill>
          <a:blip r:embed="rId5" cstate="print"/>
          <a:srcRect/>
          <a:stretch>
            <a:fillRect/>
          </a:stretch>
        </p:blipFill>
        <p:spPr bwMode="auto">
          <a:xfrm>
            <a:off x="515983" y="5310051"/>
            <a:ext cx="1828800" cy="1447800"/>
          </a:xfrm>
          <a:prstGeom prst="rect">
            <a:avLst/>
          </a:prstGeom>
          <a:noFill/>
        </p:spPr>
      </p:pic>
      <p:pic>
        <p:nvPicPr>
          <p:cNvPr id="25" name="Picture 6" descr="C:\Users\yazdan\Desktop\axe\DSC00063.JPG"/>
          <p:cNvPicPr>
            <a:picLocks noChangeAspect="1" noChangeArrowheads="1"/>
          </p:cNvPicPr>
          <p:nvPr/>
        </p:nvPicPr>
        <p:blipFill>
          <a:blip r:embed="rId6" cstate="print"/>
          <a:srcRect/>
          <a:stretch>
            <a:fillRect/>
          </a:stretch>
        </p:blipFill>
        <p:spPr bwMode="auto">
          <a:xfrm>
            <a:off x="2420983" y="1804851"/>
            <a:ext cx="1981200" cy="2438400"/>
          </a:xfrm>
          <a:prstGeom prst="rect">
            <a:avLst/>
          </a:prstGeom>
          <a:noFill/>
        </p:spPr>
      </p:pic>
      <p:pic>
        <p:nvPicPr>
          <p:cNvPr id="26" name="Picture 7" descr="C:\Users\yazdan\Desktop\axe\DSC00148.JPG"/>
          <p:cNvPicPr>
            <a:picLocks noChangeAspect="1" noChangeArrowheads="1"/>
          </p:cNvPicPr>
          <p:nvPr/>
        </p:nvPicPr>
        <p:blipFill>
          <a:blip r:embed="rId7"/>
          <a:srcRect/>
          <a:stretch>
            <a:fillRect/>
          </a:stretch>
        </p:blipFill>
        <p:spPr bwMode="auto">
          <a:xfrm>
            <a:off x="2420983" y="4395651"/>
            <a:ext cx="1981200" cy="2362200"/>
          </a:xfrm>
          <a:prstGeom prst="rect">
            <a:avLst/>
          </a:prstGeom>
          <a:noFill/>
        </p:spPr>
      </p:pic>
    </p:spTree>
    <p:extLst>
      <p:ext uri="{BB962C8B-B14F-4D97-AF65-F5344CB8AC3E}">
        <p14:creationId xmlns:p14="http://schemas.microsoft.com/office/powerpoint/2010/main" val="1622099781"/>
      </p:ext>
    </p:extLst>
  </p:cSld>
  <p:clrMapOvr>
    <a:masterClrMapping/>
  </p:clrMapOvr>
  <p:transition spd="slow">
    <p:wip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0659292" y="704672"/>
            <a:ext cx="1532708" cy="1200329"/>
          </a:xfrm>
          <a:prstGeom prst="rect">
            <a:avLst/>
          </a:prstGeom>
        </p:spPr>
        <p:txBody>
          <a:bodyPr wrap="square">
            <a:spAutoFit/>
          </a:bodyPr>
          <a:lstStyle/>
          <a:p>
            <a:pPr algn="justLow"/>
            <a:r>
              <a:rPr lang="fa-IR" sz="2400" b="1" dirty="0">
                <a:solidFill>
                  <a:prstClr val="white"/>
                </a:solidFill>
                <a:cs typeface="B Homa" panose="00000400000000000000" pitchFamily="2" charset="-78"/>
              </a:rPr>
              <a:t> كاركردهاي اجتماعي –  فرهنگي</a:t>
            </a:r>
          </a:p>
        </p:txBody>
      </p:sp>
      <p:sp>
        <p:nvSpPr>
          <p:cNvPr id="11" name="TextBox 10"/>
          <p:cNvSpPr txBox="1"/>
          <p:nvPr/>
        </p:nvSpPr>
        <p:spPr>
          <a:xfrm>
            <a:off x="4352108" y="1967050"/>
            <a:ext cx="7646126" cy="4662815"/>
          </a:xfrm>
          <a:prstGeom prst="rect">
            <a:avLst/>
          </a:prstGeom>
          <a:noFill/>
        </p:spPr>
        <p:txBody>
          <a:bodyPr wrap="square" rtlCol="0">
            <a:spAutoFit/>
          </a:bodyPr>
          <a:lstStyle/>
          <a:p>
            <a:pPr algn="just">
              <a:lnSpc>
                <a:spcPct val="150000"/>
              </a:lnSpc>
            </a:pPr>
            <a:r>
              <a:rPr lang="fa-IR" sz="2200" dirty="0">
                <a:solidFill>
                  <a:prstClr val="white"/>
                </a:solidFill>
                <a:cs typeface="B Lotus" panose="00000400000000000000" pitchFamily="2" charset="-78"/>
              </a:rPr>
              <a:t>در شمال محور 17 شهریور میدان امام حسین و مسجد امام حسین (ع) قرار دارد که به نوعی به  میعاد گاهی جهت حضور مردم در مراسم های مذهبی تبدیل شده است ضمن اینکه در روزهای معمولی نیز مردم جهت گذران وقت خود هر چند کوتاه در آن حضور می یابند.</a:t>
            </a:r>
          </a:p>
          <a:p>
            <a:pPr algn="just">
              <a:lnSpc>
                <a:spcPct val="150000"/>
              </a:lnSpc>
            </a:pPr>
            <a:r>
              <a:rPr lang="fa-IR" sz="2200" dirty="0">
                <a:solidFill>
                  <a:prstClr val="white"/>
                </a:solidFill>
                <a:cs typeface="B Lotus" panose="00000400000000000000" pitchFamily="2" charset="-78"/>
              </a:rPr>
              <a:t>و در طول محور نیز بنا به شرایط مواصلاتی میان میدان امام حسین و خیابان پیروزی حضور مردم شکل گرفته و اوقاتی را در طول این محور سپری می کنند البته  خالی از لطف نیست که بگوییم هنوز آن رابطه اجتماعی مطلوب در طول این محور به چشم نمی خورد.</a:t>
            </a:r>
          </a:p>
          <a:p>
            <a:pPr algn="just">
              <a:lnSpc>
                <a:spcPct val="150000"/>
              </a:lnSpc>
            </a:pPr>
            <a:r>
              <a:rPr lang="fa-IR" sz="2200" dirty="0">
                <a:solidFill>
                  <a:prstClr val="white"/>
                </a:solidFill>
                <a:cs typeface="B Lotus" panose="00000400000000000000" pitchFamily="2" charset="-78"/>
              </a:rPr>
              <a:t>ضمنا استفاده از تابلو های آموزشی در جهت فرهنگ سازی بسیار کمرنگ است.</a:t>
            </a:r>
          </a:p>
        </p:txBody>
      </p:sp>
      <p:pic>
        <p:nvPicPr>
          <p:cNvPr id="12" name="Picture 2" descr="C:\Users\yazdan\Desktop\axe\DSC00002.JPG"/>
          <p:cNvPicPr>
            <a:picLocks noChangeAspect="1" noChangeArrowheads="1"/>
          </p:cNvPicPr>
          <p:nvPr/>
        </p:nvPicPr>
        <p:blipFill>
          <a:blip r:embed="rId2"/>
          <a:srcRect/>
          <a:stretch>
            <a:fillRect/>
          </a:stretch>
        </p:blipFill>
        <p:spPr bwMode="auto">
          <a:xfrm>
            <a:off x="0" y="390437"/>
            <a:ext cx="2447108" cy="3029128"/>
          </a:xfrm>
          <a:prstGeom prst="rect">
            <a:avLst/>
          </a:prstGeom>
          <a:noFill/>
        </p:spPr>
      </p:pic>
      <p:pic>
        <p:nvPicPr>
          <p:cNvPr id="13" name="Picture 4" descr="C:\Users\yazdan\Desktop\axe\DSC00015.JPG"/>
          <p:cNvPicPr>
            <a:picLocks noChangeAspect="1" noChangeArrowheads="1"/>
          </p:cNvPicPr>
          <p:nvPr/>
        </p:nvPicPr>
        <p:blipFill>
          <a:blip r:embed="rId3" cstate="print"/>
          <a:srcRect/>
          <a:stretch>
            <a:fillRect/>
          </a:stretch>
        </p:blipFill>
        <p:spPr bwMode="auto">
          <a:xfrm>
            <a:off x="2447108" y="152400"/>
            <a:ext cx="1752600" cy="2514600"/>
          </a:xfrm>
          <a:prstGeom prst="rect">
            <a:avLst/>
          </a:prstGeom>
          <a:noFill/>
        </p:spPr>
      </p:pic>
      <p:pic>
        <p:nvPicPr>
          <p:cNvPr id="14" name="Picture 5" descr="C:\Users\yazdan\Desktop\axe\DSC00016.JPG"/>
          <p:cNvPicPr>
            <a:picLocks noChangeAspect="1" noChangeArrowheads="1"/>
          </p:cNvPicPr>
          <p:nvPr/>
        </p:nvPicPr>
        <p:blipFill>
          <a:blip r:embed="rId4" cstate="print"/>
          <a:srcRect/>
          <a:stretch>
            <a:fillRect/>
          </a:stretch>
        </p:blipFill>
        <p:spPr bwMode="auto">
          <a:xfrm>
            <a:off x="2447108" y="2743200"/>
            <a:ext cx="1752600" cy="1981200"/>
          </a:xfrm>
          <a:prstGeom prst="rect">
            <a:avLst/>
          </a:prstGeom>
          <a:noFill/>
        </p:spPr>
      </p:pic>
      <p:pic>
        <p:nvPicPr>
          <p:cNvPr id="15" name="Picture 7" descr="C:\Users\yazdan\Desktop\axe\DSC00088.JPG"/>
          <p:cNvPicPr>
            <a:picLocks noChangeAspect="1" noChangeArrowheads="1"/>
          </p:cNvPicPr>
          <p:nvPr/>
        </p:nvPicPr>
        <p:blipFill>
          <a:blip r:embed="rId5" cstate="print"/>
          <a:srcRect/>
          <a:stretch>
            <a:fillRect/>
          </a:stretch>
        </p:blipFill>
        <p:spPr bwMode="auto">
          <a:xfrm>
            <a:off x="2447108" y="4800600"/>
            <a:ext cx="1752600" cy="1905000"/>
          </a:xfrm>
          <a:prstGeom prst="rect">
            <a:avLst/>
          </a:prstGeom>
          <a:noFill/>
        </p:spPr>
      </p:pic>
      <p:pic>
        <p:nvPicPr>
          <p:cNvPr id="16" name="Picture 13" descr="C:\Users\yazdan\Desktop\Picture1.png"/>
          <p:cNvPicPr>
            <a:picLocks noChangeAspect="1" noChangeArrowheads="1"/>
          </p:cNvPicPr>
          <p:nvPr/>
        </p:nvPicPr>
        <p:blipFill>
          <a:blip r:embed="rId6"/>
          <a:srcRect/>
          <a:stretch>
            <a:fillRect/>
          </a:stretch>
        </p:blipFill>
        <p:spPr bwMode="auto">
          <a:xfrm>
            <a:off x="0" y="3648891"/>
            <a:ext cx="2447108" cy="2819400"/>
          </a:xfrm>
          <a:prstGeom prst="rect">
            <a:avLst/>
          </a:prstGeom>
          <a:noFill/>
        </p:spPr>
      </p:pic>
    </p:spTree>
    <p:extLst>
      <p:ext uri="{BB962C8B-B14F-4D97-AF65-F5344CB8AC3E}">
        <p14:creationId xmlns:p14="http://schemas.microsoft.com/office/powerpoint/2010/main" val="2739752362"/>
      </p:ext>
    </p:extLst>
  </p:cSld>
  <p:clrMapOvr>
    <a:masterClrMapping/>
  </p:clrMapOvr>
  <p:transition spd="slow">
    <p:wip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0659292" y="809175"/>
            <a:ext cx="1532708" cy="830997"/>
          </a:xfrm>
          <a:prstGeom prst="rect">
            <a:avLst/>
          </a:prstGeom>
        </p:spPr>
        <p:txBody>
          <a:bodyPr wrap="square">
            <a:spAutoFit/>
          </a:bodyPr>
          <a:lstStyle/>
          <a:p>
            <a:pPr algn="justLow"/>
            <a:r>
              <a:rPr lang="fa-IR" sz="2400" b="1" dirty="0">
                <a:solidFill>
                  <a:prstClr val="white"/>
                </a:solidFill>
                <a:cs typeface="B Homa" panose="00000400000000000000" pitchFamily="2" charset="-78"/>
              </a:rPr>
              <a:t> كاركردهاي اقتصادي</a:t>
            </a:r>
          </a:p>
        </p:txBody>
      </p:sp>
      <p:sp>
        <p:nvSpPr>
          <p:cNvPr id="11" name="TextBox 10"/>
          <p:cNvSpPr txBox="1"/>
          <p:nvPr/>
        </p:nvSpPr>
        <p:spPr>
          <a:xfrm>
            <a:off x="4781006" y="1967050"/>
            <a:ext cx="7217228" cy="4524315"/>
          </a:xfrm>
          <a:prstGeom prst="rect">
            <a:avLst/>
          </a:prstGeom>
          <a:noFill/>
        </p:spPr>
        <p:txBody>
          <a:bodyPr wrap="square" rtlCol="0">
            <a:spAutoFit/>
          </a:bodyPr>
          <a:lstStyle/>
          <a:p>
            <a:pPr algn="just">
              <a:lnSpc>
                <a:spcPct val="150000"/>
              </a:lnSpc>
            </a:pPr>
            <a:r>
              <a:rPr lang="fa-IR" sz="2400" dirty="0">
                <a:solidFill>
                  <a:prstClr val="white"/>
                </a:solidFill>
                <a:cs typeface="B Lotus" panose="00000400000000000000" pitchFamily="2" charset="-78"/>
              </a:rPr>
              <a:t>پیاده راه هفده شهریور زیر سایه ی میدان امام حسین که از گذشته جزو مراکز بزرگ اقتصادی در زمینه پوشاک بوده است ، رونق نسبی پیدا کرده است البته در جداره قدیمی این محور تقریبا اکثر کاربری ها مشاغل خود را از دست داده اند.</a:t>
            </a:r>
          </a:p>
          <a:p>
            <a:pPr algn="just">
              <a:lnSpc>
                <a:spcPct val="150000"/>
              </a:lnSpc>
            </a:pPr>
            <a:r>
              <a:rPr lang="fa-IR" sz="2400" dirty="0">
                <a:solidFill>
                  <a:prstClr val="white"/>
                </a:solidFill>
                <a:cs typeface="B Lotus" panose="00000400000000000000" pitchFamily="2" charset="-78"/>
              </a:rPr>
              <a:t>همچنین مدریت این محور در طول مسیر با تعبیه غرفه هایی جهت فروش محصولات رونقی به اقتصاد این منطقه بخشیده است ( نمونه آن چیزی که در چهارراه ولیعصر می بینیم ) که البته از نظر کارکرد اجتماعی نیز مفید بوده است.</a:t>
            </a:r>
          </a:p>
        </p:txBody>
      </p:sp>
      <p:pic>
        <p:nvPicPr>
          <p:cNvPr id="9" name="Picture 3" descr="C:\Users\yazdan\Desktop\axe\DSC00099.JPG"/>
          <p:cNvPicPr>
            <a:picLocks noChangeAspect="1" noChangeArrowheads="1"/>
          </p:cNvPicPr>
          <p:nvPr/>
        </p:nvPicPr>
        <p:blipFill>
          <a:blip r:embed="rId2" cstate="print"/>
          <a:srcRect/>
          <a:stretch>
            <a:fillRect/>
          </a:stretch>
        </p:blipFill>
        <p:spPr bwMode="auto">
          <a:xfrm>
            <a:off x="2423160" y="3074126"/>
            <a:ext cx="1998579" cy="1752600"/>
          </a:xfrm>
          <a:prstGeom prst="rect">
            <a:avLst/>
          </a:prstGeom>
          <a:noFill/>
        </p:spPr>
      </p:pic>
      <p:pic>
        <p:nvPicPr>
          <p:cNvPr id="10" name="Picture 4" descr="C:\Users\yazdan\Desktop\axe\DSC00017.JPG"/>
          <p:cNvPicPr>
            <a:picLocks noChangeAspect="1" noChangeArrowheads="1"/>
          </p:cNvPicPr>
          <p:nvPr/>
        </p:nvPicPr>
        <p:blipFill>
          <a:blip r:embed="rId3"/>
          <a:srcRect/>
          <a:stretch>
            <a:fillRect/>
          </a:stretch>
        </p:blipFill>
        <p:spPr bwMode="auto">
          <a:xfrm>
            <a:off x="518160" y="178526"/>
            <a:ext cx="1828800" cy="2057400"/>
          </a:xfrm>
          <a:prstGeom prst="rect">
            <a:avLst/>
          </a:prstGeom>
          <a:noFill/>
        </p:spPr>
      </p:pic>
      <p:pic>
        <p:nvPicPr>
          <p:cNvPr id="17" name="Picture 5" descr="C:\Users\yazdan\Desktop\axe\DSC00021.JPG"/>
          <p:cNvPicPr>
            <a:picLocks noChangeAspect="1" noChangeArrowheads="1"/>
          </p:cNvPicPr>
          <p:nvPr/>
        </p:nvPicPr>
        <p:blipFill>
          <a:blip r:embed="rId4" cstate="print"/>
          <a:srcRect/>
          <a:stretch>
            <a:fillRect/>
          </a:stretch>
        </p:blipFill>
        <p:spPr bwMode="auto">
          <a:xfrm>
            <a:off x="518160" y="2312126"/>
            <a:ext cx="1885950" cy="2514600"/>
          </a:xfrm>
          <a:prstGeom prst="rect">
            <a:avLst/>
          </a:prstGeom>
          <a:noFill/>
        </p:spPr>
      </p:pic>
      <p:pic>
        <p:nvPicPr>
          <p:cNvPr id="18" name="Picture 6" descr="C:\Users\yazdan\Desktop\axe\DSC00033.JPG"/>
          <p:cNvPicPr>
            <a:picLocks noChangeAspect="1" noChangeArrowheads="1"/>
          </p:cNvPicPr>
          <p:nvPr/>
        </p:nvPicPr>
        <p:blipFill>
          <a:blip r:embed="rId5"/>
          <a:srcRect/>
          <a:stretch>
            <a:fillRect/>
          </a:stretch>
        </p:blipFill>
        <p:spPr bwMode="auto">
          <a:xfrm>
            <a:off x="2423160" y="178526"/>
            <a:ext cx="1981200" cy="2819400"/>
          </a:xfrm>
          <a:prstGeom prst="rect">
            <a:avLst/>
          </a:prstGeom>
          <a:noFill/>
        </p:spPr>
      </p:pic>
      <p:pic>
        <p:nvPicPr>
          <p:cNvPr id="19" name="Picture 7" descr="C:\Users\yazdan\Desktop\axe\DSC00038.JPG"/>
          <p:cNvPicPr>
            <a:picLocks noChangeAspect="1" noChangeArrowheads="1"/>
          </p:cNvPicPr>
          <p:nvPr/>
        </p:nvPicPr>
        <p:blipFill>
          <a:blip r:embed="rId6"/>
          <a:srcRect/>
          <a:stretch>
            <a:fillRect/>
          </a:stretch>
        </p:blipFill>
        <p:spPr bwMode="auto">
          <a:xfrm>
            <a:off x="518160" y="4902926"/>
            <a:ext cx="3886200" cy="1828800"/>
          </a:xfrm>
          <a:prstGeom prst="rect">
            <a:avLst/>
          </a:prstGeom>
          <a:noFill/>
        </p:spPr>
      </p:pic>
    </p:spTree>
    <p:extLst>
      <p:ext uri="{BB962C8B-B14F-4D97-AF65-F5344CB8AC3E}">
        <p14:creationId xmlns:p14="http://schemas.microsoft.com/office/powerpoint/2010/main" val="211738613"/>
      </p:ext>
    </p:extLst>
  </p:cSld>
  <p:clrMapOvr>
    <a:masterClrMapping/>
  </p:clrMapOvr>
  <p:transition spd="slow">
    <p:wip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0659292" y="809175"/>
            <a:ext cx="1532708" cy="830997"/>
          </a:xfrm>
          <a:prstGeom prst="rect">
            <a:avLst/>
          </a:prstGeom>
        </p:spPr>
        <p:txBody>
          <a:bodyPr wrap="square">
            <a:spAutoFit/>
          </a:bodyPr>
          <a:lstStyle/>
          <a:p>
            <a:pPr algn="justLow"/>
            <a:r>
              <a:rPr lang="fa-IR" sz="2400" b="1" dirty="0">
                <a:solidFill>
                  <a:prstClr val="white"/>
                </a:solidFill>
                <a:cs typeface="B Homa" panose="00000400000000000000" pitchFamily="2" charset="-78"/>
              </a:rPr>
              <a:t> كاركردهاي اقتصادي</a:t>
            </a:r>
          </a:p>
        </p:txBody>
      </p:sp>
      <p:sp>
        <p:nvSpPr>
          <p:cNvPr id="11" name="TextBox 10"/>
          <p:cNvSpPr txBox="1"/>
          <p:nvPr/>
        </p:nvSpPr>
        <p:spPr>
          <a:xfrm>
            <a:off x="4754880" y="2312126"/>
            <a:ext cx="7217228" cy="3970318"/>
          </a:xfrm>
          <a:prstGeom prst="rect">
            <a:avLst/>
          </a:prstGeom>
          <a:noFill/>
        </p:spPr>
        <p:txBody>
          <a:bodyPr wrap="square" rtlCol="0">
            <a:spAutoFit/>
          </a:bodyPr>
          <a:lstStyle/>
          <a:p>
            <a:pPr algn="just">
              <a:lnSpc>
                <a:spcPct val="150000"/>
              </a:lnSpc>
            </a:pPr>
            <a:r>
              <a:rPr lang="fa-IR" sz="2400" dirty="0">
                <a:solidFill>
                  <a:prstClr val="white"/>
                </a:solidFill>
                <a:cs typeface="B Lotus" panose="00000400000000000000" pitchFamily="2" charset="-78"/>
              </a:rPr>
              <a:t>همان طور که ذکر شد کاربری های جداره اصلی کارایی خود را از دست داده اند که دلیل اصلی آن از دست دادن اتصال به معبر سواره است. زیرا اکثرا مشاغل به نمایشگاه های ماشین و موتور اختصاص داشت و لازم به ذکر است که از جمله مخالفین این طرح نیز این صنف بود.</a:t>
            </a:r>
          </a:p>
          <a:p>
            <a:pPr algn="just">
              <a:lnSpc>
                <a:spcPct val="150000"/>
              </a:lnSpc>
            </a:pPr>
            <a:r>
              <a:rPr lang="fa-IR" sz="2400" dirty="0">
                <a:solidFill>
                  <a:prstClr val="white"/>
                </a:solidFill>
                <a:cs typeface="B Lotus" panose="00000400000000000000" pitchFamily="2" charset="-78"/>
              </a:rPr>
              <a:t>و نهایتا تغییر کاربری های فوق الذکر به مکان هایی نظیر چای خانه های سنتی که این کاربری نیز در نوع خود احتیاج به مطالعاتی در زمینه سازگاری با محیط قرار دارد یا خیر.</a:t>
            </a:r>
          </a:p>
        </p:txBody>
      </p:sp>
      <p:pic>
        <p:nvPicPr>
          <p:cNvPr id="16" name="Picture 9" descr="C:\Users\yazdan\Desktop\axe\DSC00075.JPG"/>
          <p:cNvPicPr>
            <a:picLocks noChangeAspect="1" noChangeArrowheads="1"/>
          </p:cNvPicPr>
          <p:nvPr/>
        </p:nvPicPr>
        <p:blipFill>
          <a:blip r:embed="rId2"/>
          <a:srcRect/>
          <a:stretch>
            <a:fillRect/>
          </a:stretch>
        </p:blipFill>
        <p:spPr bwMode="auto">
          <a:xfrm>
            <a:off x="0" y="3316572"/>
            <a:ext cx="2390503" cy="3124200"/>
          </a:xfrm>
          <a:prstGeom prst="rect">
            <a:avLst/>
          </a:prstGeom>
          <a:noFill/>
        </p:spPr>
      </p:pic>
      <p:pic>
        <p:nvPicPr>
          <p:cNvPr id="20" name="Picture 10" descr="C:\Users\yazdan\Desktop\axe\DSC00077.JPG"/>
          <p:cNvPicPr>
            <a:picLocks noChangeAspect="1" noChangeArrowheads="1"/>
          </p:cNvPicPr>
          <p:nvPr/>
        </p:nvPicPr>
        <p:blipFill>
          <a:blip r:embed="rId3"/>
          <a:srcRect/>
          <a:stretch>
            <a:fillRect/>
          </a:stretch>
        </p:blipFill>
        <p:spPr bwMode="auto">
          <a:xfrm>
            <a:off x="0" y="268572"/>
            <a:ext cx="2390503" cy="2743200"/>
          </a:xfrm>
          <a:prstGeom prst="rect">
            <a:avLst/>
          </a:prstGeom>
          <a:noFill/>
        </p:spPr>
      </p:pic>
      <p:pic>
        <p:nvPicPr>
          <p:cNvPr id="21" name="Picture 8" descr="C:\Users\yazdan\Desktop\axe\DSC00047.JPG"/>
          <p:cNvPicPr>
            <a:picLocks noChangeAspect="1" noChangeArrowheads="1"/>
          </p:cNvPicPr>
          <p:nvPr/>
        </p:nvPicPr>
        <p:blipFill>
          <a:blip r:embed="rId4"/>
          <a:srcRect/>
          <a:stretch>
            <a:fillRect/>
          </a:stretch>
        </p:blipFill>
        <p:spPr bwMode="auto">
          <a:xfrm>
            <a:off x="2466703" y="268572"/>
            <a:ext cx="2288176" cy="2852928"/>
          </a:xfrm>
          <a:prstGeom prst="rect">
            <a:avLst/>
          </a:prstGeom>
          <a:noFill/>
        </p:spPr>
      </p:pic>
      <p:pic>
        <p:nvPicPr>
          <p:cNvPr id="22" name="Picture 2" descr="C:\Users\yazdan\Desktop\axe\DSC00094.JPG"/>
          <p:cNvPicPr>
            <a:picLocks noChangeAspect="1" noChangeArrowheads="1"/>
          </p:cNvPicPr>
          <p:nvPr/>
        </p:nvPicPr>
        <p:blipFill>
          <a:blip r:embed="rId5"/>
          <a:srcRect/>
          <a:stretch>
            <a:fillRect/>
          </a:stretch>
        </p:blipFill>
        <p:spPr bwMode="auto">
          <a:xfrm>
            <a:off x="2542902" y="3316572"/>
            <a:ext cx="2211977" cy="3124200"/>
          </a:xfrm>
          <a:prstGeom prst="rect">
            <a:avLst/>
          </a:prstGeom>
          <a:noFill/>
        </p:spPr>
      </p:pic>
    </p:spTree>
    <p:extLst>
      <p:ext uri="{BB962C8B-B14F-4D97-AF65-F5344CB8AC3E}">
        <p14:creationId xmlns:p14="http://schemas.microsoft.com/office/powerpoint/2010/main" val="732420561"/>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726547" y="953037"/>
            <a:ext cx="5293216"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مبانی نظری</a:t>
            </a:r>
            <a:endParaRPr lang="en-US" sz="4000" b="1" dirty="0">
              <a:solidFill>
                <a:srgbClr val="A7D535">
                  <a:lumMod val="20000"/>
                  <a:lumOff val="80000"/>
                </a:srgbClr>
              </a:solidFill>
              <a:cs typeface="B Homa" panose="00000400000000000000" pitchFamily="2" charset="-78"/>
            </a:endParaRPr>
          </a:p>
        </p:txBody>
      </p:sp>
      <p:sp>
        <p:nvSpPr>
          <p:cNvPr id="6" name="Rounded Rectangle 5"/>
          <p:cNvSpPr/>
          <p:nvPr/>
        </p:nvSpPr>
        <p:spPr>
          <a:xfrm>
            <a:off x="10174310" y="4018209"/>
            <a:ext cx="1294326" cy="476518"/>
          </a:xfrm>
          <a:prstGeom prst="roundRec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a:solidFill>
                  <a:prstClr val="black">
                    <a:lumMod val="20000"/>
                    <a:lumOff val="80000"/>
                  </a:prstClr>
                </a:solidFill>
                <a:cs typeface="B Homa" panose="00000400000000000000" pitchFamily="2" charset="-78"/>
              </a:rPr>
              <a:t>مبانی نظری</a:t>
            </a:r>
            <a:endParaRPr lang="en-US" sz="2000" dirty="0">
              <a:solidFill>
                <a:prstClr val="black">
                  <a:lumMod val="20000"/>
                  <a:lumOff val="80000"/>
                </a:prstClr>
              </a:solidFill>
              <a:cs typeface="B Homa" panose="00000400000000000000" pitchFamily="2" charset="-78"/>
            </a:endParaRPr>
          </a:p>
        </p:txBody>
      </p:sp>
      <p:sp>
        <p:nvSpPr>
          <p:cNvPr id="7" name="Rounded Rectangle 6"/>
          <p:cNvSpPr/>
          <p:nvPr/>
        </p:nvSpPr>
        <p:spPr>
          <a:xfrm>
            <a:off x="8268235" y="2975020"/>
            <a:ext cx="1307205" cy="47651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a:solidFill>
                  <a:srgbClr val="6A9C41"/>
                </a:solidFill>
                <a:cs typeface="B Homa" panose="00000400000000000000" pitchFamily="2" charset="-78"/>
              </a:rPr>
              <a:t>منظر شهری</a:t>
            </a:r>
            <a:endParaRPr lang="en-US" sz="2000" dirty="0">
              <a:solidFill>
                <a:srgbClr val="6A9C41"/>
              </a:solidFill>
              <a:cs typeface="B Homa" panose="00000400000000000000" pitchFamily="2" charset="-78"/>
            </a:endParaRPr>
          </a:p>
        </p:txBody>
      </p:sp>
      <p:sp>
        <p:nvSpPr>
          <p:cNvPr id="8" name="Rounded Rectangle 7"/>
          <p:cNvSpPr/>
          <p:nvPr/>
        </p:nvSpPr>
        <p:spPr>
          <a:xfrm>
            <a:off x="8268235" y="4494727"/>
            <a:ext cx="1307206" cy="47651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a:solidFill>
                  <a:srgbClr val="6A9C41"/>
                </a:solidFill>
                <a:cs typeface="B Homa" panose="00000400000000000000" pitchFamily="2" charset="-78"/>
              </a:rPr>
              <a:t>پ</a:t>
            </a:r>
            <a:r>
              <a:rPr lang="fa-IR" sz="2000" dirty="0">
                <a:solidFill>
                  <a:srgbClr val="6A9C41"/>
                </a:solidFill>
                <a:cs typeface="B Homa" panose="00000400000000000000" pitchFamily="2" charset="-78"/>
              </a:rPr>
              <a:t>یاده‌راه</a:t>
            </a:r>
            <a:endParaRPr lang="en-US" sz="2000" dirty="0">
              <a:solidFill>
                <a:srgbClr val="6A9C41"/>
              </a:solidFill>
              <a:cs typeface="B Homa" panose="00000400000000000000" pitchFamily="2" charset="-78"/>
            </a:endParaRPr>
          </a:p>
        </p:txBody>
      </p:sp>
      <p:sp>
        <p:nvSpPr>
          <p:cNvPr id="9" name="Rounded Rectangle 8"/>
          <p:cNvSpPr/>
          <p:nvPr/>
        </p:nvSpPr>
        <p:spPr>
          <a:xfrm>
            <a:off x="5518597" y="2266682"/>
            <a:ext cx="2125014" cy="7081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a:solidFill>
                  <a:prstClr val="white"/>
                </a:solidFill>
                <a:cs typeface="B Homa" panose="00000400000000000000" pitchFamily="2" charset="-78"/>
              </a:rPr>
              <a:t>موارد مهم تشکیل منظر</a:t>
            </a:r>
            <a:endParaRPr lang="en-US" sz="2000" dirty="0">
              <a:solidFill>
                <a:prstClr val="white"/>
              </a:solidFill>
              <a:cs typeface="B Homa" panose="00000400000000000000" pitchFamily="2" charset="-78"/>
            </a:endParaRPr>
          </a:p>
        </p:txBody>
      </p:sp>
      <p:sp>
        <p:nvSpPr>
          <p:cNvPr id="10" name="Rounded Rectangle 9"/>
          <p:cNvSpPr/>
          <p:nvPr/>
        </p:nvSpPr>
        <p:spPr>
          <a:xfrm>
            <a:off x="5518597" y="3451538"/>
            <a:ext cx="2125014" cy="4765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000" dirty="0">
                <a:solidFill>
                  <a:prstClr val="white"/>
                </a:solidFill>
                <a:cs typeface="B Homa" panose="00000400000000000000" pitchFamily="2" charset="-78"/>
              </a:rPr>
              <a:t>اطلاعات منظر</a:t>
            </a:r>
            <a:endParaRPr lang="en-US" sz="2000" dirty="0">
              <a:solidFill>
                <a:prstClr val="white"/>
              </a:solidFill>
              <a:cs typeface="B Homa" panose="00000400000000000000" pitchFamily="2" charset="-78"/>
            </a:endParaRPr>
          </a:p>
        </p:txBody>
      </p:sp>
      <p:sp>
        <p:nvSpPr>
          <p:cNvPr id="11" name="Rounded Rectangle 10"/>
          <p:cNvSpPr/>
          <p:nvPr/>
        </p:nvSpPr>
        <p:spPr>
          <a:xfrm>
            <a:off x="3554570" y="2028423"/>
            <a:ext cx="1339403" cy="476518"/>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a:solidFill>
                  <a:prstClr val="white"/>
                </a:solidFill>
                <a:cs typeface="B Homa" panose="00000400000000000000" pitchFamily="2" charset="-78"/>
              </a:rPr>
              <a:t>کلیت منظر</a:t>
            </a:r>
            <a:endParaRPr lang="en-US" sz="2000" dirty="0">
              <a:solidFill>
                <a:prstClr val="white"/>
              </a:solidFill>
              <a:cs typeface="B Homa" panose="00000400000000000000" pitchFamily="2" charset="-78"/>
            </a:endParaRPr>
          </a:p>
        </p:txBody>
      </p:sp>
      <p:sp>
        <p:nvSpPr>
          <p:cNvPr id="12" name="Rounded Rectangle 11"/>
          <p:cNvSpPr/>
          <p:nvPr/>
        </p:nvSpPr>
        <p:spPr>
          <a:xfrm>
            <a:off x="2189409" y="2028423"/>
            <a:ext cx="1262130" cy="476518"/>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a:solidFill>
                  <a:prstClr val="white"/>
                </a:solidFill>
                <a:cs typeface="B Homa" panose="00000400000000000000" pitchFamily="2" charset="-78"/>
              </a:rPr>
              <a:t>عناصر منظر</a:t>
            </a:r>
            <a:endParaRPr lang="en-US" sz="2000" dirty="0">
              <a:solidFill>
                <a:prstClr val="white"/>
              </a:solidFill>
              <a:cs typeface="B Homa" panose="00000400000000000000" pitchFamily="2" charset="-78"/>
            </a:endParaRPr>
          </a:p>
        </p:txBody>
      </p:sp>
      <p:sp>
        <p:nvSpPr>
          <p:cNvPr id="13" name="Rounded Rectangle 12"/>
          <p:cNvSpPr/>
          <p:nvPr/>
        </p:nvSpPr>
        <p:spPr>
          <a:xfrm>
            <a:off x="3554569" y="2646496"/>
            <a:ext cx="1339403" cy="624738"/>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a:solidFill>
                  <a:prstClr val="white"/>
                </a:solidFill>
                <a:cs typeface="B Homa" panose="00000400000000000000" pitchFamily="2" charset="-78"/>
              </a:rPr>
              <a:t>رابطه بین عناصر</a:t>
            </a:r>
            <a:endParaRPr lang="en-US" sz="2000" dirty="0">
              <a:solidFill>
                <a:prstClr val="white"/>
              </a:solidFill>
              <a:cs typeface="B Homa" panose="00000400000000000000" pitchFamily="2" charset="-78"/>
            </a:endParaRPr>
          </a:p>
        </p:txBody>
      </p:sp>
      <p:sp>
        <p:nvSpPr>
          <p:cNvPr id="14" name="Rounded Rectangle 13"/>
          <p:cNvSpPr/>
          <p:nvPr/>
        </p:nvSpPr>
        <p:spPr>
          <a:xfrm>
            <a:off x="2189409" y="2646496"/>
            <a:ext cx="1262130" cy="624738"/>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a:solidFill>
                  <a:prstClr val="white"/>
                </a:solidFill>
                <a:cs typeface="B Homa" panose="00000400000000000000" pitchFamily="2" charset="-78"/>
              </a:rPr>
              <a:t>موقعیت ناظر</a:t>
            </a:r>
            <a:endParaRPr lang="en-US" sz="2000" dirty="0">
              <a:solidFill>
                <a:prstClr val="white"/>
              </a:solidFill>
              <a:cs typeface="B Homa" panose="00000400000000000000" pitchFamily="2" charset="-78"/>
            </a:endParaRPr>
          </a:p>
        </p:txBody>
      </p:sp>
      <p:sp>
        <p:nvSpPr>
          <p:cNvPr id="15" name="Rounded Rectangle 14"/>
          <p:cNvSpPr/>
          <p:nvPr/>
        </p:nvSpPr>
        <p:spPr>
          <a:xfrm>
            <a:off x="2189409" y="3451538"/>
            <a:ext cx="2704563" cy="476518"/>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a:solidFill>
                  <a:prstClr val="white"/>
                </a:solidFill>
                <a:cs typeface="B Homa" panose="00000400000000000000" pitchFamily="2" charset="-78"/>
              </a:rPr>
              <a:t>عناصر فیزیکی-کالبدی</a:t>
            </a:r>
            <a:endParaRPr lang="en-US" sz="2000" dirty="0">
              <a:solidFill>
                <a:prstClr val="white"/>
              </a:solidFill>
              <a:cs typeface="B Homa" panose="00000400000000000000" pitchFamily="2" charset="-78"/>
            </a:endParaRPr>
          </a:p>
        </p:txBody>
      </p:sp>
      <p:sp>
        <p:nvSpPr>
          <p:cNvPr id="16" name="Rounded Rectangle 15"/>
          <p:cNvSpPr/>
          <p:nvPr/>
        </p:nvSpPr>
        <p:spPr>
          <a:xfrm>
            <a:off x="2189409" y="4018209"/>
            <a:ext cx="2704563" cy="476518"/>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000" dirty="0">
                <a:solidFill>
                  <a:prstClr val="white"/>
                </a:solidFill>
                <a:cs typeface="B Homa" panose="00000400000000000000" pitchFamily="2" charset="-78"/>
              </a:rPr>
              <a:t>عوامل انسانی</a:t>
            </a:r>
            <a:endParaRPr lang="en-US" sz="2000" dirty="0">
              <a:solidFill>
                <a:prstClr val="white"/>
              </a:solidFill>
              <a:cs typeface="B Homa" panose="00000400000000000000" pitchFamily="2" charset="-78"/>
            </a:endParaRPr>
          </a:p>
        </p:txBody>
      </p:sp>
      <p:sp>
        <p:nvSpPr>
          <p:cNvPr id="17" name="Rounded Rectangle 16"/>
          <p:cNvSpPr/>
          <p:nvPr/>
        </p:nvSpPr>
        <p:spPr>
          <a:xfrm>
            <a:off x="6143221" y="5061397"/>
            <a:ext cx="2125014" cy="7081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a:solidFill>
                  <a:prstClr val="white"/>
                </a:solidFill>
                <a:cs typeface="B Homa" panose="00000400000000000000" pitchFamily="2" charset="-78"/>
              </a:rPr>
              <a:t>مولفه‌های کیفیت موثر بر مسیر پیاده</a:t>
            </a:r>
            <a:endParaRPr lang="en-US" sz="2000" dirty="0">
              <a:solidFill>
                <a:prstClr val="white"/>
              </a:solidFill>
              <a:cs typeface="B Homa" panose="00000400000000000000" pitchFamily="2" charset="-78"/>
            </a:endParaRPr>
          </a:p>
        </p:txBody>
      </p:sp>
      <p:sp>
        <p:nvSpPr>
          <p:cNvPr id="18" name="Rounded Rectangle 17"/>
          <p:cNvSpPr/>
          <p:nvPr/>
        </p:nvSpPr>
        <p:spPr>
          <a:xfrm>
            <a:off x="4481847" y="5061397"/>
            <a:ext cx="1545463" cy="7081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000" dirty="0">
                <a:solidFill>
                  <a:prstClr val="white"/>
                </a:solidFill>
                <a:cs typeface="B Homa" panose="00000400000000000000" pitchFamily="2" charset="-78"/>
              </a:rPr>
              <a:t>نظریه‌پردازان</a:t>
            </a:r>
            <a:endParaRPr lang="en-US" sz="2000" dirty="0">
              <a:solidFill>
                <a:prstClr val="white"/>
              </a:solidFill>
              <a:cs typeface="B Homa" panose="00000400000000000000" pitchFamily="2" charset="-78"/>
            </a:endParaRPr>
          </a:p>
        </p:txBody>
      </p:sp>
      <p:sp>
        <p:nvSpPr>
          <p:cNvPr id="19" name="Rounded Rectangle 18"/>
          <p:cNvSpPr/>
          <p:nvPr/>
        </p:nvSpPr>
        <p:spPr>
          <a:xfrm>
            <a:off x="2240922" y="5061397"/>
            <a:ext cx="2125014" cy="7081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000" dirty="0">
                <a:solidFill>
                  <a:prstClr val="white"/>
                </a:solidFill>
                <a:cs typeface="B Homa" panose="00000400000000000000" pitchFamily="2" charset="-78"/>
              </a:rPr>
              <a:t>تفاوت مسیر پیاده و مسیر سواره</a:t>
            </a:r>
            <a:endParaRPr lang="en-US" sz="2000" dirty="0">
              <a:solidFill>
                <a:prstClr val="white"/>
              </a:solidFill>
              <a:cs typeface="B Homa" panose="00000400000000000000" pitchFamily="2" charset="-78"/>
            </a:endParaRPr>
          </a:p>
        </p:txBody>
      </p:sp>
      <p:sp>
        <p:nvSpPr>
          <p:cNvPr id="20" name="Rounded Rectangle 19"/>
          <p:cNvSpPr/>
          <p:nvPr/>
        </p:nvSpPr>
        <p:spPr>
          <a:xfrm>
            <a:off x="154546" y="5061397"/>
            <a:ext cx="1970468" cy="7081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000" dirty="0">
                <a:solidFill>
                  <a:prstClr val="white"/>
                </a:solidFill>
                <a:cs typeface="B Homa" panose="00000400000000000000" pitchFamily="2" charset="-78"/>
              </a:rPr>
              <a:t>اهداف گردشگری مسیرهای پیاده </a:t>
            </a:r>
            <a:endParaRPr lang="en-US" sz="2000" dirty="0">
              <a:solidFill>
                <a:prstClr val="white"/>
              </a:solidFill>
              <a:cs typeface="B Homa" panose="00000400000000000000" pitchFamily="2" charset="-78"/>
            </a:endParaRPr>
          </a:p>
        </p:txBody>
      </p:sp>
      <p:sp>
        <p:nvSpPr>
          <p:cNvPr id="21" name="Rounded Rectangle 20"/>
          <p:cNvSpPr/>
          <p:nvPr/>
        </p:nvSpPr>
        <p:spPr>
          <a:xfrm>
            <a:off x="6143220" y="5821024"/>
            <a:ext cx="2125015" cy="933945"/>
          </a:xfrm>
          <a:prstGeom prst="roundRect">
            <a:avLst/>
          </a:prstGeom>
          <a:solidFill>
            <a:schemeClr val="accent1">
              <a:lumMod val="40000"/>
              <a:lumOff val="60000"/>
            </a:schemeClr>
          </a:solidFill>
          <a:ln w="1905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fa-IR" sz="2000" dirty="0">
                <a:solidFill>
                  <a:prstClr val="white"/>
                </a:solidFill>
                <a:cs typeface="B Homa" panose="00000400000000000000" pitchFamily="2" charset="-78"/>
              </a:rPr>
              <a:t>عملکردی</a:t>
            </a:r>
          </a:p>
          <a:p>
            <a:pPr marL="342900" indent="-342900">
              <a:buFont typeface="Arial" panose="020B0604020202020204" pitchFamily="34" charset="0"/>
              <a:buChar char="•"/>
            </a:pPr>
            <a:r>
              <a:rPr lang="fa-IR" sz="2000" dirty="0">
                <a:solidFill>
                  <a:prstClr val="white"/>
                </a:solidFill>
                <a:cs typeface="B Homa" panose="00000400000000000000" pitchFamily="2" charset="-78"/>
              </a:rPr>
              <a:t>زیبایی‌شناختی</a:t>
            </a:r>
          </a:p>
          <a:p>
            <a:pPr marL="342900" indent="-342900">
              <a:buFont typeface="Arial" panose="020B0604020202020204" pitchFamily="34" charset="0"/>
              <a:buChar char="•"/>
            </a:pPr>
            <a:r>
              <a:rPr lang="fa-IR" sz="2000" dirty="0">
                <a:solidFill>
                  <a:prstClr val="white"/>
                </a:solidFill>
                <a:cs typeface="B Homa" panose="00000400000000000000" pitchFamily="2" charset="-78"/>
              </a:rPr>
              <a:t>زیست‌محیطی</a:t>
            </a:r>
            <a:endParaRPr lang="en-US" sz="2000" dirty="0">
              <a:solidFill>
                <a:prstClr val="white"/>
              </a:solidFill>
              <a:cs typeface="B Homa" panose="00000400000000000000" pitchFamily="2" charset="-78"/>
            </a:endParaRPr>
          </a:p>
        </p:txBody>
      </p:sp>
      <p:sp>
        <p:nvSpPr>
          <p:cNvPr id="22" name="Rounded Rectangle 21"/>
          <p:cNvSpPr/>
          <p:nvPr/>
        </p:nvSpPr>
        <p:spPr>
          <a:xfrm>
            <a:off x="4481846" y="5821024"/>
            <a:ext cx="1545463" cy="933945"/>
          </a:xfrm>
          <a:prstGeom prst="roundRect">
            <a:avLst/>
          </a:prstGeom>
          <a:solidFill>
            <a:schemeClr val="accent1">
              <a:lumMod val="40000"/>
              <a:lumOff val="60000"/>
            </a:schemeClr>
          </a:solidFill>
          <a:ln w="1905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fa-IR" sz="2000" dirty="0">
                <a:solidFill>
                  <a:prstClr val="white"/>
                </a:solidFill>
                <a:cs typeface="B Homa" panose="00000400000000000000" pitchFamily="2" charset="-78"/>
              </a:rPr>
              <a:t>راپاپورت</a:t>
            </a:r>
          </a:p>
          <a:p>
            <a:pPr marL="342900" indent="-342900">
              <a:buFont typeface="Arial" panose="020B0604020202020204" pitchFamily="34" charset="0"/>
              <a:buChar char="•"/>
            </a:pPr>
            <a:r>
              <a:rPr lang="fa-IR" sz="2000" dirty="0">
                <a:solidFill>
                  <a:prstClr val="white"/>
                </a:solidFill>
                <a:cs typeface="B Homa" panose="00000400000000000000" pitchFamily="2" charset="-78"/>
              </a:rPr>
              <a:t>جیکوبز</a:t>
            </a:r>
          </a:p>
          <a:p>
            <a:pPr marL="342900" indent="-342900">
              <a:buFont typeface="Arial" panose="020B0604020202020204" pitchFamily="34" charset="0"/>
              <a:buChar char="•"/>
            </a:pPr>
            <a:r>
              <a:rPr lang="fa-IR" sz="2000" dirty="0">
                <a:solidFill>
                  <a:prstClr val="white"/>
                </a:solidFill>
                <a:cs typeface="B Homa" panose="00000400000000000000" pitchFamily="2" charset="-78"/>
              </a:rPr>
              <a:t>حبیبی</a:t>
            </a:r>
            <a:endParaRPr lang="en-US" sz="2000" dirty="0">
              <a:solidFill>
                <a:prstClr val="white"/>
              </a:solidFill>
              <a:cs typeface="B Homa" panose="00000400000000000000" pitchFamily="2" charset="-78"/>
            </a:endParaRPr>
          </a:p>
        </p:txBody>
      </p:sp>
      <p:cxnSp>
        <p:nvCxnSpPr>
          <p:cNvPr id="23" name="Elbow Connector 22"/>
          <p:cNvCxnSpPr/>
          <p:nvPr/>
        </p:nvCxnSpPr>
        <p:spPr>
          <a:xfrm rot="10800000" flipV="1">
            <a:off x="9575440" y="4333739"/>
            <a:ext cx="598870" cy="360609"/>
          </a:xfrm>
          <a:prstGeom prst="bentConnector3">
            <a:avLst>
              <a:gd name="adj1" fmla="val 50000"/>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9" name="Elbow Connector 28"/>
          <p:cNvCxnSpPr>
            <a:endCxn id="7" idx="3"/>
          </p:cNvCxnSpPr>
          <p:nvPr/>
        </p:nvCxnSpPr>
        <p:spPr>
          <a:xfrm rot="16200000" flipV="1">
            <a:off x="9164928" y="3623791"/>
            <a:ext cx="1120460" cy="299435"/>
          </a:xfrm>
          <a:prstGeom prst="bentConnector2">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 name="Elbow Connector 31"/>
          <p:cNvCxnSpPr>
            <a:stCxn id="7" idx="1"/>
          </p:cNvCxnSpPr>
          <p:nvPr/>
        </p:nvCxnSpPr>
        <p:spPr>
          <a:xfrm rot="10800000" flipV="1">
            <a:off x="7643611" y="3213279"/>
            <a:ext cx="624624" cy="547578"/>
          </a:xfrm>
          <a:prstGeom prst="bentConnector3">
            <a:avLst>
              <a:gd name="adj1" fmla="val 50000"/>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3" name="Elbow Connector 32"/>
          <p:cNvCxnSpPr>
            <a:endCxn id="9" idx="3"/>
          </p:cNvCxnSpPr>
          <p:nvPr/>
        </p:nvCxnSpPr>
        <p:spPr>
          <a:xfrm rot="16200000" flipV="1">
            <a:off x="7503610" y="2760740"/>
            <a:ext cx="592315" cy="312312"/>
          </a:xfrm>
          <a:prstGeom prst="bentConnector2">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7" name="Elbow Connector 36"/>
          <p:cNvCxnSpPr>
            <a:stCxn id="9" idx="1"/>
          </p:cNvCxnSpPr>
          <p:nvPr/>
        </p:nvCxnSpPr>
        <p:spPr>
          <a:xfrm rot="10800000" flipV="1">
            <a:off x="4906849" y="2620738"/>
            <a:ext cx="611748" cy="380994"/>
          </a:xfrm>
          <a:prstGeom prst="bentConnector3">
            <a:avLst>
              <a:gd name="adj1" fmla="val 50000"/>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8" name="Elbow Connector 37"/>
          <p:cNvCxnSpPr>
            <a:endCxn id="11" idx="3"/>
          </p:cNvCxnSpPr>
          <p:nvPr/>
        </p:nvCxnSpPr>
        <p:spPr>
          <a:xfrm rot="16200000" flipV="1">
            <a:off x="4876321" y="2284334"/>
            <a:ext cx="354056" cy="318752"/>
          </a:xfrm>
          <a:prstGeom prst="bentConnector2">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4" name="Elbow Connector 43"/>
          <p:cNvCxnSpPr>
            <a:stCxn id="10" idx="1"/>
          </p:cNvCxnSpPr>
          <p:nvPr/>
        </p:nvCxnSpPr>
        <p:spPr>
          <a:xfrm rot="10800000" flipV="1">
            <a:off x="4906849" y="3689796"/>
            <a:ext cx="611748" cy="550781"/>
          </a:xfrm>
          <a:prstGeom prst="bentConnector3">
            <a:avLst>
              <a:gd name="adj1" fmla="val 50000"/>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5" name="Elbow Connector 44"/>
          <p:cNvCxnSpPr>
            <a:endCxn id="15" idx="3"/>
          </p:cNvCxnSpPr>
          <p:nvPr/>
        </p:nvCxnSpPr>
        <p:spPr>
          <a:xfrm rot="10800000" flipV="1">
            <a:off x="4893973" y="3689795"/>
            <a:ext cx="318753" cy="1"/>
          </a:xfrm>
          <a:prstGeom prst="bentConnector3">
            <a:avLst>
              <a:gd name="adj1" fmla="val 50000"/>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a:stCxn id="8" idx="1"/>
          </p:cNvCxnSpPr>
          <p:nvPr/>
        </p:nvCxnSpPr>
        <p:spPr>
          <a:xfrm flipH="1" flipV="1">
            <a:off x="1107583" y="4694349"/>
            <a:ext cx="7160652" cy="38637"/>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a:off x="1107582" y="4694349"/>
            <a:ext cx="0" cy="367048"/>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a:off x="3311032" y="4694349"/>
            <a:ext cx="0" cy="367048"/>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a:off x="5221757" y="4732986"/>
            <a:ext cx="0" cy="328411"/>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a:off x="7202957" y="4732986"/>
            <a:ext cx="0" cy="328411"/>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585756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1000"/>
                                        <p:tgtEl>
                                          <p:spTgt spid="32"/>
                                        </p:tgtEl>
                                      </p:cBhvr>
                                    </p:animEffect>
                                    <p:anim calcmode="lin" valueType="num">
                                      <p:cBhvr>
                                        <p:cTn id="13" dur="1000" fill="hold"/>
                                        <p:tgtEl>
                                          <p:spTgt spid="32"/>
                                        </p:tgtEl>
                                        <p:attrNameLst>
                                          <p:attrName>ppt_x</p:attrName>
                                        </p:attrNameLst>
                                      </p:cBhvr>
                                      <p:tavLst>
                                        <p:tav tm="0">
                                          <p:val>
                                            <p:strVal val="#ppt_x"/>
                                          </p:val>
                                        </p:tav>
                                        <p:tav tm="100000">
                                          <p:val>
                                            <p:strVal val="#ppt_x"/>
                                          </p:val>
                                        </p:tav>
                                      </p:tavLst>
                                    </p:anim>
                                    <p:anim calcmode="lin" valueType="num">
                                      <p:cBhvr>
                                        <p:cTn id="14" dur="1000" fill="hold"/>
                                        <p:tgtEl>
                                          <p:spTgt spid="32"/>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1000"/>
                                        <p:tgtEl>
                                          <p:spTgt spid="33"/>
                                        </p:tgtEl>
                                      </p:cBhvr>
                                    </p:animEffect>
                                    <p:anim calcmode="lin" valueType="num">
                                      <p:cBhvr>
                                        <p:cTn id="18" dur="1000" fill="hold"/>
                                        <p:tgtEl>
                                          <p:spTgt spid="33"/>
                                        </p:tgtEl>
                                        <p:attrNameLst>
                                          <p:attrName>ppt_x</p:attrName>
                                        </p:attrNameLst>
                                      </p:cBhvr>
                                      <p:tavLst>
                                        <p:tav tm="0">
                                          <p:val>
                                            <p:strVal val="#ppt_x"/>
                                          </p:val>
                                        </p:tav>
                                        <p:tav tm="100000">
                                          <p:val>
                                            <p:strVal val="#ppt_x"/>
                                          </p:val>
                                        </p:tav>
                                      </p:tavLst>
                                    </p:anim>
                                    <p:anim calcmode="lin" valueType="num">
                                      <p:cBhvr>
                                        <p:cTn id="1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1000"/>
                                        <p:tgtEl>
                                          <p:spTgt spid="38"/>
                                        </p:tgtEl>
                                      </p:cBhvr>
                                    </p:animEffect>
                                    <p:anim calcmode="lin" valueType="num">
                                      <p:cBhvr>
                                        <p:cTn id="37" dur="1000" fill="hold"/>
                                        <p:tgtEl>
                                          <p:spTgt spid="38"/>
                                        </p:tgtEl>
                                        <p:attrNameLst>
                                          <p:attrName>ppt_x</p:attrName>
                                        </p:attrNameLst>
                                      </p:cBhvr>
                                      <p:tavLst>
                                        <p:tav tm="0">
                                          <p:val>
                                            <p:strVal val="#ppt_x"/>
                                          </p:val>
                                        </p:tav>
                                        <p:tav tm="100000">
                                          <p:val>
                                            <p:strVal val="#ppt_x"/>
                                          </p:val>
                                        </p:tav>
                                      </p:tavLst>
                                    </p:anim>
                                    <p:anim calcmode="lin" valueType="num">
                                      <p:cBhvr>
                                        <p:cTn id="38" dur="1000" fill="hold"/>
                                        <p:tgtEl>
                                          <p:spTgt spid="38"/>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1000"/>
                                        <p:tgtEl>
                                          <p:spTgt spid="37"/>
                                        </p:tgtEl>
                                      </p:cBhvr>
                                    </p:animEffect>
                                    <p:anim calcmode="lin" valueType="num">
                                      <p:cBhvr>
                                        <p:cTn id="42" dur="1000" fill="hold"/>
                                        <p:tgtEl>
                                          <p:spTgt spid="37"/>
                                        </p:tgtEl>
                                        <p:attrNameLst>
                                          <p:attrName>ppt_x</p:attrName>
                                        </p:attrNameLst>
                                      </p:cBhvr>
                                      <p:tavLst>
                                        <p:tav tm="0">
                                          <p:val>
                                            <p:strVal val="#ppt_x"/>
                                          </p:val>
                                        </p:tav>
                                        <p:tav tm="100000">
                                          <p:val>
                                            <p:strVal val="#ppt_x"/>
                                          </p:val>
                                        </p:tav>
                                      </p:tavLst>
                                    </p:anim>
                                    <p:anim calcmode="lin" valueType="num">
                                      <p:cBhvr>
                                        <p:cTn id="43" dur="1000" fill="hold"/>
                                        <p:tgtEl>
                                          <p:spTgt spid="37"/>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1000"/>
                                        <p:tgtEl>
                                          <p:spTgt spid="45"/>
                                        </p:tgtEl>
                                      </p:cBhvr>
                                    </p:animEffect>
                                    <p:anim calcmode="lin" valueType="num">
                                      <p:cBhvr>
                                        <p:cTn id="47" dur="1000" fill="hold"/>
                                        <p:tgtEl>
                                          <p:spTgt spid="45"/>
                                        </p:tgtEl>
                                        <p:attrNameLst>
                                          <p:attrName>ppt_x</p:attrName>
                                        </p:attrNameLst>
                                      </p:cBhvr>
                                      <p:tavLst>
                                        <p:tav tm="0">
                                          <p:val>
                                            <p:strVal val="#ppt_x"/>
                                          </p:val>
                                        </p:tav>
                                        <p:tav tm="100000">
                                          <p:val>
                                            <p:strVal val="#ppt_x"/>
                                          </p:val>
                                        </p:tav>
                                      </p:tavLst>
                                    </p:anim>
                                    <p:anim calcmode="lin" valueType="num">
                                      <p:cBhvr>
                                        <p:cTn id="48" dur="1000" fill="hold"/>
                                        <p:tgtEl>
                                          <p:spTgt spid="45"/>
                                        </p:tgtEl>
                                        <p:attrNameLst>
                                          <p:attrName>ppt_y</p:attrName>
                                        </p:attrNameLst>
                                      </p:cBhvr>
                                      <p:tavLst>
                                        <p:tav tm="0">
                                          <p:val>
                                            <p:strVal val="#ppt_y-.1"/>
                                          </p:val>
                                        </p:tav>
                                        <p:tav tm="100000">
                                          <p:val>
                                            <p:strVal val="#ppt_y"/>
                                          </p:val>
                                        </p:tav>
                                      </p:tavLst>
                                    </p:anim>
                                  </p:childTnLst>
                                </p:cTn>
                              </p:par>
                              <p:par>
                                <p:cTn id="49" presetID="47" presetClass="entr" presetSubtype="0" fill="hold" nodeType="with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fade">
                                      <p:cBhvr>
                                        <p:cTn id="51" dur="1000"/>
                                        <p:tgtEl>
                                          <p:spTgt spid="44"/>
                                        </p:tgtEl>
                                      </p:cBhvr>
                                    </p:animEffect>
                                    <p:anim calcmode="lin" valueType="num">
                                      <p:cBhvr>
                                        <p:cTn id="52" dur="1000" fill="hold"/>
                                        <p:tgtEl>
                                          <p:spTgt spid="44"/>
                                        </p:tgtEl>
                                        <p:attrNameLst>
                                          <p:attrName>ppt_x</p:attrName>
                                        </p:attrNameLst>
                                      </p:cBhvr>
                                      <p:tavLst>
                                        <p:tav tm="0">
                                          <p:val>
                                            <p:strVal val="#ppt_x"/>
                                          </p:val>
                                        </p:tav>
                                        <p:tav tm="100000">
                                          <p:val>
                                            <p:strVal val="#ppt_x"/>
                                          </p:val>
                                        </p:tav>
                                      </p:tavLst>
                                    </p:anim>
                                    <p:anim calcmode="lin" valueType="num">
                                      <p:cBhvr>
                                        <p:cTn id="53" dur="1000" fill="hold"/>
                                        <p:tgtEl>
                                          <p:spTgt spid="44"/>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1000"/>
                                        <p:tgtEl>
                                          <p:spTgt spid="10"/>
                                        </p:tgtEl>
                                      </p:cBhvr>
                                    </p:animEffect>
                                    <p:anim calcmode="lin" valueType="num">
                                      <p:cBhvr>
                                        <p:cTn id="57" dur="1000" fill="hold"/>
                                        <p:tgtEl>
                                          <p:spTgt spid="10"/>
                                        </p:tgtEl>
                                        <p:attrNameLst>
                                          <p:attrName>ppt_x</p:attrName>
                                        </p:attrNameLst>
                                      </p:cBhvr>
                                      <p:tavLst>
                                        <p:tav tm="0">
                                          <p:val>
                                            <p:strVal val="#ppt_x"/>
                                          </p:val>
                                        </p:tav>
                                        <p:tav tm="100000">
                                          <p:val>
                                            <p:strVal val="#ppt_x"/>
                                          </p:val>
                                        </p:tav>
                                      </p:tavLst>
                                    </p:anim>
                                    <p:anim calcmode="lin" valueType="num">
                                      <p:cBhvr>
                                        <p:cTn id="5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7" presetClass="entr" presetSubtype="0" fill="hold" grpId="0" nodeType="click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1000"/>
                                        <p:tgtEl>
                                          <p:spTgt spid="11"/>
                                        </p:tgtEl>
                                      </p:cBhvr>
                                    </p:animEffect>
                                    <p:anim calcmode="lin" valueType="num">
                                      <p:cBhvr>
                                        <p:cTn id="64" dur="1000" fill="hold"/>
                                        <p:tgtEl>
                                          <p:spTgt spid="11"/>
                                        </p:tgtEl>
                                        <p:attrNameLst>
                                          <p:attrName>ppt_x</p:attrName>
                                        </p:attrNameLst>
                                      </p:cBhvr>
                                      <p:tavLst>
                                        <p:tav tm="0">
                                          <p:val>
                                            <p:strVal val="#ppt_x"/>
                                          </p:val>
                                        </p:tav>
                                        <p:tav tm="100000">
                                          <p:val>
                                            <p:strVal val="#ppt_x"/>
                                          </p:val>
                                        </p:tav>
                                      </p:tavLst>
                                    </p:anim>
                                    <p:anim calcmode="lin" valueType="num">
                                      <p:cBhvr>
                                        <p:cTn id="6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7" presetClass="entr" presetSubtype="0" fill="hold" grpId="0" nodeType="clickEffect">
                                  <p:stCondLst>
                                    <p:cond delay="0"/>
                                  </p:stCondLst>
                                  <p:childTnLst>
                                    <p:set>
                                      <p:cBhvr>
                                        <p:cTn id="69" dur="1" fill="hold">
                                          <p:stCondLst>
                                            <p:cond delay="0"/>
                                          </p:stCondLst>
                                        </p:cTn>
                                        <p:tgtEl>
                                          <p:spTgt spid="12"/>
                                        </p:tgtEl>
                                        <p:attrNameLst>
                                          <p:attrName>style.visibility</p:attrName>
                                        </p:attrNameLst>
                                      </p:cBhvr>
                                      <p:to>
                                        <p:strVal val="visible"/>
                                      </p:to>
                                    </p:set>
                                    <p:animEffect transition="in" filter="fade">
                                      <p:cBhvr>
                                        <p:cTn id="70" dur="1000"/>
                                        <p:tgtEl>
                                          <p:spTgt spid="12"/>
                                        </p:tgtEl>
                                      </p:cBhvr>
                                    </p:animEffect>
                                    <p:anim calcmode="lin" valueType="num">
                                      <p:cBhvr>
                                        <p:cTn id="71" dur="1000" fill="hold"/>
                                        <p:tgtEl>
                                          <p:spTgt spid="12"/>
                                        </p:tgtEl>
                                        <p:attrNameLst>
                                          <p:attrName>ppt_x</p:attrName>
                                        </p:attrNameLst>
                                      </p:cBhvr>
                                      <p:tavLst>
                                        <p:tav tm="0">
                                          <p:val>
                                            <p:strVal val="#ppt_x"/>
                                          </p:val>
                                        </p:tav>
                                        <p:tav tm="100000">
                                          <p:val>
                                            <p:strVal val="#ppt_x"/>
                                          </p:val>
                                        </p:tav>
                                      </p:tavLst>
                                    </p:anim>
                                    <p:anim calcmode="lin" valueType="num">
                                      <p:cBhvr>
                                        <p:cTn id="7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7" presetClass="entr" presetSubtype="0" fill="hold" grpId="0" nodeType="clickEffect">
                                  <p:stCondLst>
                                    <p:cond delay="0"/>
                                  </p:stCondLst>
                                  <p:childTnLst>
                                    <p:set>
                                      <p:cBhvr>
                                        <p:cTn id="76" dur="1" fill="hold">
                                          <p:stCondLst>
                                            <p:cond delay="0"/>
                                          </p:stCondLst>
                                        </p:cTn>
                                        <p:tgtEl>
                                          <p:spTgt spid="13"/>
                                        </p:tgtEl>
                                        <p:attrNameLst>
                                          <p:attrName>style.visibility</p:attrName>
                                        </p:attrNameLst>
                                      </p:cBhvr>
                                      <p:to>
                                        <p:strVal val="visible"/>
                                      </p:to>
                                    </p:set>
                                    <p:animEffect transition="in" filter="fade">
                                      <p:cBhvr>
                                        <p:cTn id="77" dur="1000"/>
                                        <p:tgtEl>
                                          <p:spTgt spid="13"/>
                                        </p:tgtEl>
                                      </p:cBhvr>
                                    </p:animEffect>
                                    <p:anim calcmode="lin" valueType="num">
                                      <p:cBhvr>
                                        <p:cTn id="78" dur="1000" fill="hold"/>
                                        <p:tgtEl>
                                          <p:spTgt spid="13"/>
                                        </p:tgtEl>
                                        <p:attrNameLst>
                                          <p:attrName>ppt_x</p:attrName>
                                        </p:attrNameLst>
                                      </p:cBhvr>
                                      <p:tavLst>
                                        <p:tav tm="0">
                                          <p:val>
                                            <p:strVal val="#ppt_x"/>
                                          </p:val>
                                        </p:tav>
                                        <p:tav tm="100000">
                                          <p:val>
                                            <p:strVal val="#ppt_x"/>
                                          </p:val>
                                        </p:tav>
                                      </p:tavLst>
                                    </p:anim>
                                    <p:anim calcmode="lin" valueType="num">
                                      <p:cBhvr>
                                        <p:cTn id="7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7" presetClass="entr" presetSubtype="0" fill="hold" grpId="0" nodeType="clickEffect">
                                  <p:stCondLst>
                                    <p:cond delay="0"/>
                                  </p:stCondLst>
                                  <p:childTnLst>
                                    <p:set>
                                      <p:cBhvr>
                                        <p:cTn id="83" dur="1" fill="hold">
                                          <p:stCondLst>
                                            <p:cond delay="0"/>
                                          </p:stCondLst>
                                        </p:cTn>
                                        <p:tgtEl>
                                          <p:spTgt spid="14"/>
                                        </p:tgtEl>
                                        <p:attrNameLst>
                                          <p:attrName>style.visibility</p:attrName>
                                        </p:attrNameLst>
                                      </p:cBhvr>
                                      <p:to>
                                        <p:strVal val="visible"/>
                                      </p:to>
                                    </p:set>
                                    <p:animEffect transition="in" filter="fade">
                                      <p:cBhvr>
                                        <p:cTn id="84" dur="1000"/>
                                        <p:tgtEl>
                                          <p:spTgt spid="14"/>
                                        </p:tgtEl>
                                      </p:cBhvr>
                                    </p:animEffect>
                                    <p:anim calcmode="lin" valueType="num">
                                      <p:cBhvr>
                                        <p:cTn id="85" dur="1000" fill="hold"/>
                                        <p:tgtEl>
                                          <p:spTgt spid="14"/>
                                        </p:tgtEl>
                                        <p:attrNameLst>
                                          <p:attrName>ppt_x</p:attrName>
                                        </p:attrNameLst>
                                      </p:cBhvr>
                                      <p:tavLst>
                                        <p:tav tm="0">
                                          <p:val>
                                            <p:strVal val="#ppt_x"/>
                                          </p:val>
                                        </p:tav>
                                        <p:tav tm="100000">
                                          <p:val>
                                            <p:strVal val="#ppt_x"/>
                                          </p:val>
                                        </p:tav>
                                      </p:tavLst>
                                    </p:anim>
                                    <p:anim calcmode="lin" valueType="num">
                                      <p:cBhvr>
                                        <p:cTn id="8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7" presetClass="entr" presetSubtype="0" fill="hold" grpId="0" nodeType="clickEffect">
                                  <p:stCondLst>
                                    <p:cond delay="0"/>
                                  </p:stCondLst>
                                  <p:childTnLst>
                                    <p:set>
                                      <p:cBhvr>
                                        <p:cTn id="90" dur="1" fill="hold">
                                          <p:stCondLst>
                                            <p:cond delay="0"/>
                                          </p:stCondLst>
                                        </p:cTn>
                                        <p:tgtEl>
                                          <p:spTgt spid="15">
                                            <p:bg/>
                                          </p:spTgt>
                                        </p:tgtEl>
                                        <p:attrNameLst>
                                          <p:attrName>style.visibility</p:attrName>
                                        </p:attrNameLst>
                                      </p:cBhvr>
                                      <p:to>
                                        <p:strVal val="visible"/>
                                      </p:to>
                                    </p:set>
                                    <p:animEffect transition="in" filter="fade">
                                      <p:cBhvr>
                                        <p:cTn id="91" dur="1000"/>
                                        <p:tgtEl>
                                          <p:spTgt spid="15">
                                            <p:bg/>
                                          </p:spTgt>
                                        </p:tgtEl>
                                      </p:cBhvr>
                                    </p:animEffect>
                                    <p:anim calcmode="lin" valueType="num">
                                      <p:cBhvr>
                                        <p:cTn id="92" dur="1000" fill="hold"/>
                                        <p:tgtEl>
                                          <p:spTgt spid="15">
                                            <p:bg/>
                                          </p:spTgt>
                                        </p:tgtEl>
                                        <p:attrNameLst>
                                          <p:attrName>ppt_x</p:attrName>
                                        </p:attrNameLst>
                                      </p:cBhvr>
                                      <p:tavLst>
                                        <p:tav tm="0">
                                          <p:val>
                                            <p:strVal val="#ppt_x"/>
                                          </p:val>
                                        </p:tav>
                                        <p:tav tm="100000">
                                          <p:val>
                                            <p:strVal val="#ppt_x"/>
                                          </p:val>
                                        </p:tav>
                                      </p:tavLst>
                                    </p:anim>
                                    <p:anim calcmode="lin" valueType="num">
                                      <p:cBhvr>
                                        <p:cTn id="93" dur="1000" fill="hold"/>
                                        <p:tgtEl>
                                          <p:spTgt spid="15">
                                            <p:bg/>
                                          </p:spTgt>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7" presetClass="entr" presetSubtype="0" fill="hold" grpId="0" nodeType="clickEffect">
                                  <p:stCondLst>
                                    <p:cond delay="0"/>
                                  </p:stCondLst>
                                  <p:childTnLst>
                                    <p:set>
                                      <p:cBhvr>
                                        <p:cTn id="97" dur="1" fill="hold">
                                          <p:stCondLst>
                                            <p:cond delay="0"/>
                                          </p:stCondLst>
                                        </p:cTn>
                                        <p:tgtEl>
                                          <p:spTgt spid="15">
                                            <p:txEl>
                                              <p:pRg st="0" end="0"/>
                                            </p:txEl>
                                          </p:spTgt>
                                        </p:tgtEl>
                                        <p:attrNameLst>
                                          <p:attrName>style.visibility</p:attrName>
                                        </p:attrNameLst>
                                      </p:cBhvr>
                                      <p:to>
                                        <p:strVal val="visible"/>
                                      </p:to>
                                    </p:set>
                                    <p:animEffect transition="in" filter="fade">
                                      <p:cBhvr>
                                        <p:cTn id="98" dur="1000"/>
                                        <p:tgtEl>
                                          <p:spTgt spid="15">
                                            <p:txEl>
                                              <p:pRg st="0" end="0"/>
                                            </p:txEl>
                                          </p:spTgt>
                                        </p:tgtEl>
                                      </p:cBhvr>
                                    </p:animEffect>
                                    <p:anim calcmode="lin" valueType="num">
                                      <p:cBhvr>
                                        <p:cTn id="99"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100" dur="1000" fill="hold"/>
                                        <p:tgtEl>
                                          <p:spTgt spid="15">
                                            <p:txEl>
                                              <p:pRg st="0" end="0"/>
                                            </p:txEl>
                                          </p:spTgt>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0"/>
                                  </p:stCondLst>
                                  <p:childTnLst>
                                    <p:set>
                                      <p:cBhvr>
                                        <p:cTn id="102" dur="1" fill="hold">
                                          <p:stCondLst>
                                            <p:cond delay="0"/>
                                          </p:stCondLst>
                                        </p:cTn>
                                        <p:tgtEl>
                                          <p:spTgt spid="16">
                                            <p:bg/>
                                          </p:spTgt>
                                        </p:tgtEl>
                                        <p:attrNameLst>
                                          <p:attrName>style.visibility</p:attrName>
                                        </p:attrNameLst>
                                      </p:cBhvr>
                                      <p:to>
                                        <p:strVal val="visible"/>
                                      </p:to>
                                    </p:set>
                                    <p:animEffect transition="in" filter="fade">
                                      <p:cBhvr>
                                        <p:cTn id="103" dur="1000"/>
                                        <p:tgtEl>
                                          <p:spTgt spid="16">
                                            <p:bg/>
                                          </p:spTgt>
                                        </p:tgtEl>
                                      </p:cBhvr>
                                    </p:animEffect>
                                    <p:anim calcmode="lin" valueType="num">
                                      <p:cBhvr>
                                        <p:cTn id="104" dur="1000" fill="hold"/>
                                        <p:tgtEl>
                                          <p:spTgt spid="16">
                                            <p:bg/>
                                          </p:spTgt>
                                        </p:tgtEl>
                                        <p:attrNameLst>
                                          <p:attrName>ppt_x</p:attrName>
                                        </p:attrNameLst>
                                      </p:cBhvr>
                                      <p:tavLst>
                                        <p:tav tm="0">
                                          <p:val>
                                            <p:strVal val="#ppt_x"/>
                                          </p:val>
                                        </p:tav>
                                        <p:tav tm="100000">
                                          <p:val>
                                            <p:strVal val="#ppt_x"/>
                                          </p:val>
                                        </p:tav>
                                      </p:tavLst>
                                    </p:anim>
                                    <p:anim calcmode="lin" valueType="num">
                                      <p:cBhvr>
                                        <p:cTn id="105" dur="1000" fill="hold"/>
                                        <p:tgtEl>
                                          <p:spTgt spid="16">
                                            <p:bg/>
                                          </p:spTgt>
                                        </p:tgtEl>
                                        <p:attrNameLst>
                                          <p:attrName>ppt_y</p:attrName>
                                        </p:attrNameLst>
                                      </p:cBhvr>
                                      <p:tavLst>
                                        <p:tav tm="0">
                                          <p:val>
                                            <p:strVal val="#ppt_y-.1"/>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presetID="47" presetClass="entr" presetSubtype="0" fill="hold" grpId="0" nodeType="clickEffect">
                                  <p:stCondLst>
                                    <p:cond delay="0"/>
                                  </p:stCondLst>
                                  <p:childTnLst>
                                    <p:set>
                                      <p:cBhvr>
                                        <p:cTn id="109" dur="1" fill="hold">
                                          <p:stCondLst>
                                            <p:cond delay="0"/>
                                          </p:stCondLst>
                                        </p:cTn>
                                        <p:tgtEl>
                                          <p:spTgt spid="16">
                                            <p:txEl>
                                              <p:pRg st="0" end="0"/>
                                            </p:txEl>
                                          </p:spTgt>
                                        </p:tgtEl>
                                        <p:attrNameLst>
                                          <p:attrName>style.visibility</p:attrName>
                                        </p:attrNameLst>
                                      </p:cBhvr>
                                      <p:to>
                                        <p:strVal val="visible"/>
                                      </p:to>
                                    </p:set>
                                    <p:animEffect transition="in" filter="fade">
                                      <p:cBhvr>
                                        <p:cTn id="110" dur="1000"/>
                                        <p:tgtEl>
                                          <p:spTgt spid="16">
                                            <p:txEl>
                                              <p:pRg st="0" end="0"/>
                                            </p:txEl>
                                          </p:spTgt>
                                        </p:tgtEl>
                                      </p:cBhvr>
                                    </p:animEffect>
                                    <p:anim calcmode="lin" valueType="num">
                                      <p:cBhvr>
                                        <p:cTn id="111" dur="10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112" dur="1000" fill="hold"/>
                                        <p:tgtEl>
                                          <p:spTgt spid="16">
                                            <p:txEl>
                                              <p:pRg st="0" end="0"/>
                                            </p:txEl>
                                          </p:spTgt>
                                        </p:tgtEl>
                                        <p:attrNameLst>
                                          <p:attrName>ppt_y</p:attrName>
                                        </p:attrNameLst>
                                      </p:cBhvr>
                                      <p:tavLst>
                                        <p:tav tm="0">
                                          <p:val>
                                            <p:strVal val="#ppt_y-.1"/>
                                          </p:val>
                                        </p:tav>
                                        <p:tav tm="100000">
                                          <p:val>
                                            <p:strVal val="#ppt_y"/>
                                          </p:val>
                                        </p:tav>
                                      </p:tavLst>
                                    </p:anim>
                                  </p:childTnLst>
                                </p:cTn>
                              </p:par>
                              <p:par>
                                <p:cTn id="113" presetID="47" presetClass="entr" presetSubtype="0" fill="hold" nodeType="withEffect">
                                  <p:stCondLst>
                                    <p:cond delay="0"/>
                                  </p:stCondLst>
                                  <p:childTnLst>
                                    <p:set>
                                      <p:cBhvr>
                                        <p:cTn id="114" dur="1" fill="hold">
                                          <p:stCondLst>
                                            <p:cond delay="0"/>
                                          </p:stCondLst>
                                        </p:cTn>
                                        <p:tgtEl>
                                          <p:spTgt spid="51"/>
                                        </p:tgtEl>
                                        <p:attrNameLst>
                                          <p:attrName>style.visibility</p:attrName>
                                        </p:attrNameLst>
                                      </p:cBhvr>
                                      <p:to>
                                        <p:strVal val="visible"/>
                                      </p:to>
                                    </p:set>
                                    <p:animEffect transition="in" filter="fade">
                                      <p:cBhvr>
                                        <p:cTn id="115" dur="1000"/>
                                        <p:tgtEl>
                                          <p:spTgt spid="51"/>
                                        </p:tgtEl>
                                      </p:cBhvr>
                                    </p:animEffect>
                                    <p:anim calcmode="lin" valueType="num">
                                      <p:cBhvr>
                                        <p:cTn id="116" dur="1000" fill="hold"/>
                                        <p:tgtEl>
                                          <p:spTgt spid="51"/>
                                        </p:tgtEl>
                                        <p:attrNameLst>
                                          <p:attrName>ppt_x</p:attrName>
                                        </p:attrNameLst>
                                      </p:cBhvr>
                                      <p:tavLst>
                                        <p:tav tm="0">
                                          <p:val>
                                            <p:strVal val="#ppt_x"/>
                                          </p:val>
                                        </p:tav>
                                        <p:tav tm="100000">
                                          <p:val>
                                            <p:strVal val="#ppt_x"/>
                                          </p:val>
                                        </p:tav>
                                      </p:tavLst>
                                    </p:anim>
                                    <p:anim calcmode="lin" valueType="num">
                                      <p:cBhvr>
                                        <p:cTn id="117" dur="1000" fill="hold"/>
                                        <p:tgtEl>
                                          <p:spTgt spid="51"/>
                                        </p:tgtEl>
                                        <p:attrNameLst>
                                          <p:attrName>ppt_y</p:attrName>
                                        </p:attrNameLst>
                                      </p:cBhvr>
                                      <p:tavLst>
                                        <p:tav tm="0">
                                          <p:val>
                                            <p:strVal val="#ppt_y-.1"/>
                                          </p:val>
                                        </p:tav>
                                        <p:tav tm="100000">
                                          <p:val>
                                            <p:strVal val="#ppt_y"/>
                                          </p:val>
                                        </p:tav>
                                      </p:tavLst>
                                    </p:anim>
                                  </p:childTnLst>
                                </p:cTn>
                              </p:par>
                              <p:par>
                                <p:cTn id="118" presetID="47" presetClass="entr" presetSubtype="0" fill="hold" nodeType="withEffect">
                                  <p:stCondLst>
                                    <p:cond delay="0"/>
                                  </p:stCondLst>
                                  <p:childTnLst>
                                    <p:set>
                                      <p:cBhvr>
                                        <p:cTn id="119" dur="1" fill="hold">
                                          <p:stCondLst>
                                            <p:cond delay="0"/>
                                          </p:stCondLst>
                                        </p:cTn>
                                        <p:tgtEl>
                                          <p:spTgt spid="58"/>
                                        </p:tgtEl>
                                        <p:attrNameLst>
                                          <p:attrName>style.visibility</p:attrName>
                                        </p:attrNameLst>
                                      </p:cBhvr>
                                      <p:to>
                                        <p:strVal val="visible"/>
                                      </p:to>
                                    </p:set>
                                    <p:animEffect transition="in" filter="fade">
                                      <p:cBhvr>
                                        <p:cTn id="120" dur="1000"/>
                                        <p:tgtEl>
                                          <p:spTgt spid="58"/>
                                        </p:tgtEl>
                                      </p:cBhvr>
                                    </p:animEffect>
                                    <p:anim calcmode="lin" valueType="num">
                                      <p:cBhvr>
                                        <p:cTn id="121" dur="1000" fill="hold"/>
                                        <p:tgtEl>
                                          <p:spTgt spid="58"/>
                                        </p:tgtEl>
                                        <p:attrNameLst>
                                          <p:attrName>ppt_x</p:attrName>
                                        </p:attrNameLst>
                                      </p:cBhvr>
                                      <p:tavLst>
                                        <p:tav tm="0">
                                          <p:val>
                                            <p:strVal val="#ppt_x"/>
                                          </p:val>
                                        </p:tav>
                                        <p:tav tm="100000">
                                          <p:val>
                                            <p:strVal val="#ppt_x"/>
                                          </p:val>
                                        </p:tav>
                                      </p:tavLst>
                                    </p:anim>
                                    <p:anim calcmode="lin" valueType="num">
                                      <p:cBhvr>
                                        <p:cTn id="122" dur="1000" fill="hold"/>
                                        <p:tgtEl>
                                          <p:spTgt spid="58"/>
                                        </p:tgtEl>
                                        <p:attrNameLst>
                                          <p:attrName>ppt_y</p:attrName>
                                        </p:attrNameLst>
                                      </p:cBhvr>
                                      <p:tavLst>
                                        <p:tav tm="0">
                                          <p:val>
                                            <p:strVal val="#ppt_y-.1"/>
                                          </p:val>
                                        </p:tav>
                                        <p:tav tm="100000">
                                          <p:val>
                                            <p:strVal val="#ppt_y"/>
                                          </p:val>
                                        </p:tav>
                                      </p:tavLst>
                                    </p:anim>
                                  </p:childTnLst>
                                </p:cTn>
                              </p:par>
                              <p:par>
                                <p:cTn id="123" presetID="47" presetClass="entr" presetSubtype="0" fill="hold" nodeType="withEffect">
                                  <p:stCondLst>
                                    <p:cond delay="0"/>
                                  </p:stCondLst>
                                  <p:childTnLst>
                                    <p:set>
                                      <p:cBhvr>
                                        <p:cTn id="124" dur="1" fill="hold">
                                          <p:stCondLst>
                                            <p:cond delay="0"/>
                                          </p:stCondLst>
                                        </p:cTn>
                                        <p:tgtEl>
                                          <p:spTgt spid="57"/>
                                        </p:tgtEl>
                                        <p:attrNameLst>
                                          <p:attrName>style.visibility</p:attrName>
                                        </p:attrNameLst>
                                      </p:cBhvr>
                                      <p:to>
                                        <p:strVal val="visible"/>
                                      </p:to>
                                    </p:set>
                                    <p:animEffect transition="in" filter="fade">
                                      <p:cBhvr>
                                        <p:cTn id="125" dur="1000"/>
                                        <p:tgtEl>
                                          <p:spTgt spid="57"/>
                                        </p:tgtEl>
                                      </p:cBhvr>
                                    </p:animEffect>
                                    <p:anim calcmode="lin" valueType="num">
                                      <p:cBhvr>
                                        <p:cTn id="126" dur="1000" fill="hold"/>
                                        <p:tgtEl>
                                          <p:spTgt spid="57"/>
                                        </p:tgtEl>
                                        <p:attrNameLst>
                                          <p:attrName>ppt_x</p:attrName>
                                        </p:attrNameLst>
                                      </p:cBhvr>
                                      <p:tavLst>
                                        <p:tav tm="0">
                                          <p:val>
                                            <p:strVal val="#ppt_x"/>
                                          </p:val>
                                        </p:tav>
                                        <p:tav tm="100000">
                                          <p:val>
                                            <p:strVal val="#ppt_x"/>
                                          </p:val>
                                        </p:tav>
                                      </p:tavLst>
                                    </p:anim>
                                    <p:anim calcmode="lin" valueType="num">
                                      <p:cBhvr>
                                        <p:cTn id="127" dur="1000" fill="hold"/>
                                        <p:tgtEl>
                                          <p:spTgt spid="57"/>
                                        </p:tgtEl>
                                        <p:attrNameLst>
                                          <p:attrName>ppt_y</p:attrName>
                                        </p:attrNameLst>
                                      </p:cBhvr>
                                      <p:tavLst>
                                        <p:tav tm="0">
                                          <p:val>
                                            <p:strVal val="#ppt_y-.1"/>
                                          </p:val>
                                        </p:tav>
                                        <p:tav tm="100000">
                                          <p:val>
                                            <p:strVal val="#ppt_y"/>
                                          </p:val>
                                        </p:tav>
                                      </p:tavLst>
                                    </p:anim>
                                  </p:childTnLst>
                                </p:cTn>
                              </p:par>
                              <p:par>
                                <p:cTn id="128" presetID="47" presetClass="entr" presetSubtype="0" fill="hold" nodeType="withEffect">
                                  <p:stCondLst>
                                    <p:cond delay="0"/>
                                  </p:stCondLst>
                                  <p:childTnLst>
                                    <p:set>
                                      <p:cBhvr>
                                        <p:cTn id="129" dur="1" fill="hold">
                                          <p:stCondLst>
                                            <p:cond delay="0"/>
                                          </p:stCondLst>
                                        </p:cTn>
                                        <p:tgtEl>
                                          <p:spTgt spid="56"/>
                                        </p:tgtEl>
                                        <p:attrNameLst>
                                          <p:attrName>style.visibility</p:attrName>
                                        </p:attrNameLst>
                                      </p:cBhvr>
                                      <p:to>
                                        <p:strVal val="visible"/>
                                      </p:to>
                                    </p:set>
                                    <p:animEffect transition="in" filter="fade">
                                      <p:cBhvr>
                                        <p:cTn id="130" dur="1000"/>
                                        <p:tgtEl>
                                          <p:spTgt spid="56"/>
                                        </p:tgtEl>
                                      </p:cBhvr>
                                    </p:animEffect>
                                    <p:anim calcmode="lin" valueType="num">
                                      <p:cBhvr>
                                        <p:cTn id="131" dur="1000" fill="hold"/>
                                        <p:tgtEl>
                                          <p:spTgt spid="56"/>
                                        </p:tgtEl>
                                        <p:attrNameLst>
                                          <p:attrName>ppt_x</p:attrName>
                                        </p:attrNameLst>
                                      </p:cBhvr>
                                      <p:tavLst>
                                        <p:tav tm="0">
                                          <p:val>
                                            <p:strVal val="#ppt_x"/>
                                          </p:val>
                                        </p:tav>
                                        <p:tav tm="100000">
                                          <p:val>
                                            <p:strVal val="#ppt_x"/>
                                          </p:val>
                                        </p:tav>
                                      </p:tavLst>
                                    </p:anim>
                                    <p:anim calcmode="lin" valueType="num">
                                      <p:cBhvr>
                                        <p:cTn id="132" dur="1000" fill="hold"/>
                                        <p:tgtEl>
                                          <p:spTgt spid="56"/>
                                        </p:tgtEl>
                                        <p:attrNameLst>
                                          <p:attrName>ppt_y</p:attrName>
                                        </p:attrNameLst>
                                      </p:cBhvr>
                                      <p:tavLst>
                                        <p:tav tm="0">
                                          <p:val>
                                            <p:strVal val="#ppt_y-.1"/>
                                          </p:val>
                                        </p:tav>
                                        <p:tav tm="100000">
                                          <p:val>
                                            <p:strVal val="#ppt_y"/>
                                          </p:val>
                                        </p:tav>
                                      </p:tavLst>
                                    </p:anim>
                                  </p:childTnLst>
                                </p:cTn>
                              </p:par>
                              <p:par>
                                <p:cTn id="133" presetID="47" presetClass="entr" presetSubtype="0" fill="hold" nodeType="withEffect">
                                  <p:stCondLst>
                                    <p:cond delay="0"/>
                                  </p:stCondLst>
                                  <p:childTnLst>
                                    <p:set>
                                      <p:cBhvr>
                                        <p:cTn id="134" dur="1" fill="hold">
                                          <p:stCondLst>
                                            <p:cond delay="0"/>
                                          </p:stCondLst>
                                        </p:cTn>
                                        <p:tgtEl>
                                          <p:spTgt spid="55"/>
                                        </p:tgtEl>
                                        <p:attrNameLst>
                                          <p:attrName>style.visibility</p:attrName>
                                        </p:attrNameLst>
                                      </p:cBhvr>
                                      <p:to>
                                        <p:strVal val="visible"/>
                                      </p:to>
                                    </p:set>
                                    <p:animEffect transition="in" filter="fade">
                                      <p:cBhvr>
                                        <p:cTn id="135" dur="1000"/>
                                        <p:tgtEl>
                                          <p:spTgt spid="55"/>
                                        </p:tgtEl>
                                      </p:cBhvr>
                                    </p:animEffect>
                                    <p:anim calcmode="lin" valueType="num">
                                      <p:cBhvr>
                                        <p:cTn id="136" dur="1000" fill="hold"/>
                                        <p:tgtEl>
                                          <p:spTgt spid="55"/>
                                        </p:tgtEl>
                                        <p:attrNameLst>
                                          <p:attrName>ppt_x</p:attrName>
                                        </p:attrNameLst>
                                      </p:cBhvr>
                                      <p:tavLst>
                                        <p:tav tm="0">
                                          <p:val>
                                            <p:strVal val="#ppt_x"/>
                                          </p:val>
                                        </p:tav>
                                        <p:tav tm="100000">
                                          <p:val>
                                            <p:strVal val="#ppt_x"/>
                                          </p:val>
                                        </p:tav>
                                      </p:tavLst>
                                    </p:anim>
                                    <p:anim calcmode="lin" valueType="num">
                                      <p:cBhvr>
                                        <p:cTn id="137"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138" fill="hold">
                      <p:stCondLst>
                        <p:cond delay="indefinite"/>
                      </p:stCondLst>
                      <p:childTnLst>
                        <p:par>
                          <p:cTn id="139" fill="hold">
                            <p:stCondLst>
                              <p:cond delay="0"/>
                            </p:stCondLst>
                            <p:childTnLst>
                              <p:par>
                                <p:cTn id="140" presetID="47" presetClass="entr" presetSubtype="0" fill="hold" grpId="0" nodeType="clickEffect">
                                  <p:stCondLst>
                                    <p:cond delay="0"/>
                                  </p:stCondLst>
                                  <p:childTnLst>
                                    <p:set>
                                      <p:cBhvr>
                                        <p:cTn id="141" dur="1" fill="hold">
                                          <p:stCondLst>
                                            <p:cond delay="0"/>
                                          </p:stCondLst>
                                        </p:cTn>
                                        <p:tgtEl>
                                          <p:spTgt spid="17"/>
                                        </p:tgtEl>
                                        <p:attrNameLst>
                                          <p:attrName>style.visibility</p:attrName>
                                        </p:attrNameLst>
                                      </p:cBhvr>
                                      <p:to>
                                        <p:strVal val="visible"/>
                                      </p:to>
                                    </p:set>
                                    <p:animEffect transition="in" filter="fade">
                                      <p:cBhvr>
                                        <p:cTn id="142" dur="1000"/>
                                        <p:tgtEl>
                                          <p:spTgt spid="17"/>
                                        </p:tgtEl>
                                      </p:cBhvr>
                                    </p:animEffect>
                                    <p:anim calcmode="lin" valueType="num">
                                      <p:cBhvr>
                                        <p:cTn id="143" dur="1000" fill="hold"/>
                                        <p:tgtEl>
                                          <p:spTgt spid="17"/>
                                        </p:tgtEl>
                                        <p:attrNameLst>
                                          <p:attrName>ppt_x</p:attrName>
                                        </p:attrNameLst>
                                      </p:cBhvr>
                                      <p:tavLst>
                                        <p:tav tm="0">
                                          <p:val>
                                            <p:strVal val="#ppt_x"/>
                                          </p:val>
                                        </p:tav>
                                        <p:tav tm="100000">
                                          <p:val>
                                            <p:strVal val="#ppt_x"/>
                                          </p:val>
                                        </p:tav>
                                      </p:tavLst>
                                    </p:anim>
                                    <p:anim calcmode="lin" valueType="num">
                                      <p:cBhvr>
                                        <p:cTn id="144" dur="1000" fill="hold"/>
                                        <p:tgtEl>
                                          <p:spTgt spid="17"/>
                                        </p:tgtEl>
                                        <p:attrNameLst>
                                          <p:attrName>ppt_y</p:attrName>
                                        </p:attrNameLst>
                                      </p:cBhvr>
                                      <p:tavLst>
                                        <p:tav tm="0">
                                          <p:val>
                                            <p:strVal val="#ppt_y-.1"/>
                                          </p:val>
                                        </p:tav>
                                        <p:tav tm="100000">
                                          <p:val>
                                            <p:strVal val="#ppt_y"/>
                                          </p:val>
                                        </p:tav>
                                      </p:tavLst>
                                    </p:anim>
                                  </p:childTnLst>
                                </p:cTn>
                              </p:par>
                              <p:par>
                                <p:cTn id="145" presetID="47" presetClass="entr" presetSubtype="0" fill="hold" grpId="0" nodeType="withEffect">
                                  <p:stCondLst>
                                    <p:cond delay="0"/>
                                  </p:stCondLst>
                                  <p:childTnLst>
                                    <p:set>
                                      <p:cBhvr>
                                        <p:cTn id="146" dur="1" fill="hold">
                                          <p:stCondLst>
                                            <p:cond delay="0"/>
                                          </p:stCondLst>
                                        </p:cTn>
                                        <p:tgtEl>
                                          <p:spTgt spid="18"/>
                                        </p:tgtEl>
                                        <p:attrNameLst>
                                          <p:attrName>style.visibility</p:attrName>
                                        </p:attrNameLst>
                                      </p:cBhvr>
                                      <p:to>
                                        <p:strVal val="visible"/>
                                      </p:to>
                                    </p:set>
                                    <p:animEffect transition="in" filter="fade">
                                      <p:cBhvr>
                                        <p:cTn id="147" dur="1000"/>
                                        <p:tgtEl>
                                          <p:spTgt spid="18"/>
                                        </p:tgtEl>
                                      </p:cBhvr>
                                    </p:animEffect>
                                    <p:anim calcmode="lin" valueType="num">
                                      <p:cBhvr>
                                        <p:cTn id="148" dur="1000" fill="hold"/>
                                        <p:tgtEl>
                                          <p:spTgt spid="18"/>
                                        </p:tgtEl>
                                        <p:attrNameLst>
                                          <p:attrName>ppt_x</p:attrName>
                                        </p:attrNameLst>
                                      </p:cBhvr>
                                      <p:tavLst>
                                        <p:tav tm="0">
                                          <p:val>
                                            <p:strVal val="#ppt_x"/>
                                          </p:val>
                                        </p:tav>
                                        <p:tav tm="100000">
                                          <p:val>
                                            <p:strVal val="#ppt_x"/>
                                          </p:val>
                                        </p:tav>
                                      </p:tavLst>
                                    </p:anim>
                                    <p:anim calcmode="lin" valueType="num">
                                      <p:cBhvr>
                                        <p:cTn id="149" dur="1000" fill="hold"/>
                                        <p:tgtEl>
                                          <p:spTgt spid="18"/>
                                        </p:tgtEl>
                                        <p:attrNameLst>
                                          <p:attrName>ppt_y</p:attrName>
                                        </p:attrNameLst>
                                      </p:cBhvr>
                                      <p:tavLst>
                                        <p:tav tm="0">
                                          <p:val>
                                            <p:strVal val="#ppt_y-.1"/>
                                          </p:val>
                                        </p:tav>
                                        <p:tav tm="100000">
                                          <p:val>
                                            <p:strVal val="#ppt_y"/>
                                          </p:val>
                                        </p:tav>
                                      </p:tavLst>
                                    </p:anim>
                                  </p:childTnLst>
                                </p:cTn>
                              </p:par>
                              <p:par>
                                <p:cTn id="150" presetID="47" presetClass="entr" presetSubtype="0" fill="hold" grpId="0" nodeType="withEffect">
                                  <p:stCondLst>
                                    <p:cond delay="0"/>
                                  </p:stCondLst>
                                  <p:childTnLst>
                                    <p:set>
                                      <p:cBhvr>
                                        <p:cTn id="151" dur="1" fill="hold">
                                          <p:stCondLst>
                                            <p:cond delay="0"/>
                                          </p:stCondLst>
                                        </p:cTn>
                                        <p:tgtEl>
                                          <p:spTgt spid="19"/>
                                        </p:tgtEl>
                                        <p:attrNameLst>
                                          <p:attrName>style.visibility</p:attrName>
                                        </p:attrNameLst>
                                      </p:cBhvr>
                                      <p:to>
                                        <p:strVal val="visible"/>
                                      </p:to>
                                    </p:set>
                                    <p:animEffect transition="in" filter="fade">
                                      <p:cBhvr>
                                        <p:cTn id="152" dur="1000"/>
                                        <p:tgtEl>
                                          <p:spTgt spid="19"/>
                                        </p:tgtEl>
                                      </p:cBhvr>
                                    </p:animEffect>
                                    <p:anim calcmode="lin" valueType="num">
                                      <p:cBhvr>
                                        <p:cTn id="153" dur="1000" fill="hold"/>
                                        <p:tgtEl>
                                          <p:spTgt spid="19"/>
                                        </p:tgtEl>
                                        <p:attrNameLst>
                                          <p:attrName>ppt_x</p:attrName>
                                        </p:attrNameLst>
                                      </p:cBhvr>
                                      <p:tavLst>
                                        <p:tav tm="0">
                                          <p:val>
                                            <p:strVal val="#ppt_x"/>
                                          </p:val>
                                        </p:tav>
                                        <p:tav tm="100000">
                                          <p:val>
                                            <p:strVal val="#ppt_x"/>
                                          </p:val>
                                        </p:tav>
                                      </p:tavLst>
                                    </p:anim>
                                    <p:anim calcmode="lin" valueType="num">
                                      <p:cBhvr>
                                        <p:cTn id="154" dur="1000" fill="hold"/>
                                        <p:tgtEl>
                                          <p:spTgt spid="19"/>
                                        </p:tgtEl>
                                        <p:attrNameLst>
                                          <p:attrName>ppt_y</p:attrName>
                                        </p:attrNameLst>
                                      </p:cBhvr>
                                      <p:tavLst>
                                        <p:tav tm="0">
                                          <p:val>
                                            <p:strVal val="#ppt_y-.1"/>
                                          </p:val>
                                        </p:tav>
                                        <p:tav tm="100000">
                                          <p:val>
                                            <p:strVal val="#ppt_y"/>
                                          </p:val>
                                        </p:tav>
                                      </p:tavLst>
                                    </p:anim>
                                  </p:childTnLst>
                                </p:cTn>
                              </p:par>
                              <p:par>
                                <p:cTn id="155" presetID="47" presetClass="entr" presetSubtype="0" fill="hold" grpId="0" nodeType="withEffect">
                                  <p:stCondLst>
                                    <p:cond delay="0"/>
                                  </p:stCondLst>
                                  <p:childTnLst>
                                    <p:set>
                                      <p:cBhvr>
                                        <p:cTn id="156" dur="1" fill="hold">
                                          <p:stCondLst>
                                            <p:cond delay="0"/>
                                          </p:stCondLst>
                                        </p:cTn>
                                        <p:tgtEl>
                                          <p:spTgt spid="20"/>
                                        </p:tgtEl>
                                        <p:attrNameLst>
                                          <p:attrName>style.visibility</p:attrName>
                                        </p:attrNameLst>
                                      </p:cBhvr>
                                      <p:to>
                                        <p:strVal val="visible"/>
                                      </p:to>
                                    </p:set>
                                    <p:animEffect transition="in" filter="fade">
                                      <p:cBhvr>
                                        <p:cTn id="157" dur="1000"/>
                                        <p:tgtEl>
                                          <p:spTgt spid="20"/>
                                        </p:tgtEl>
                                      </p:cBhvr>
                                    </p:animEffect>
                                    <p:anim calcmode="lin" valueType="num">
                                      <p:cBhvr>
                                        <p:cTn id="158" dur="1000" fill="hold"/>
                                        <p:tgtEl>
                                          <p:spTgt spid="20"/>
                                        </p:tgtEl>
                                        <p:attrNameLst>
                                          <p:attrName>ppt_x</p:attrName>
                                        </p:attrNameLst>
                                      </p:cBhvr>
                                      <p:tavLst>
                                        <p:tav tm="0">
                                          <p:val>
                                            <p:strVal val="#ppt_x"/>
                                          </p:val>
                                        </p:tav>
                                        <p:tav tm="100000">
                                          <p:val>
                                            <p:strVal val="#ppt_x"/>
                                          </p:val>
                                        </p:tav>
                                      </p:tavLst>
                                    </p:anim>
                                    <p:anim calcmode="lin" valueType="num">
                                      <p:cBhvr>
                                        <p:cTn id="15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60" fill="hold">
                      <p:stCondLst>
                        <p:cond delay="indefinite"/>
                      </p:stCondLst>
                      <p:childTnLst>
                        <p:par>
                          <p:cTn id="161" fill="hold">
                            <p:stCondLst>
                              <p:cond delay="0"/>
                            </p:stCondLst>
                            <p:childTnLst>
                              <p:par>
                                <p:cTn id="162" presetID="47" presetClass="entr" presetSubtype="0" fill="hold" grpId="0" nodeType="clickEffect">
                                  <p:stCondLst>
                                    <p:cond delay="0"/>
                                  </p:stCondLst>
                                  <p:childTnLst>
                                    <p:set>
                                      <p:cBhvr>
                                        <p:cTn id="163" dur="1" fill="hold">
                                          <p:stCondLst>
                                            <p:cond delay="0"/>
                                          </p:stCondLst>
                                        </p:cTn>
                                        <p:tgtEl>
                                          <p:spTgt spid="21"/>
                                        </p:tgtEl>
                                        <p:attrNameLst>
                                          <p:attrName>style.visibility</p:attrName>
                                        </p:attrNameLst>
                                      </p:cBhvr>
                                      <p:to>
                                        <p:strVal val="visible"/>
                                      </p:to>
                                    </p:set>
                                    <p:animEffect transition="in" filter="fade">
                                      <p:cBhvr>
                                        <p:cTn id="164" dur="1000"/>
                                        <p:tgtEl>
                                          <p:spTgt spid="21"/>
                                        </p:tgtEl>
                                      </p:cBhvr>
                                    </p:animEffect>
                                    <p:anim calcmode="lin" valueType="num">
                                      <p:cBhvr>
                                        <p:cTn id="165" dur="1000" fill="hold"/>
                                        <p:tgtEl>
                                          <p:spTgt spid="21"/>
                                        </p:tgtEl>
                                        <p:attrNameLst>
                                          <p:attrName>ppt_x</p:attrName>
                                        </p:attrNameLst>
                                      </p:cBhvr>
                                      <p:tavLst>
                                        <p:tav tm="0">
                                          <p:val>
                                            <p:strVal val="#ppt_x"/>
                                          </p:val>
                                        </p:tav>
                                        <p:tav tm="100000">
                                          <p:val>
                                            <p:strVal val="#ppt_x"/>
                                          </p:val>
                                        </p:tav>
                                      </p:tavLst>
                                    </p:anim>
                                    <p:anim calcmode="lin" valueType="num">
                                      <p:cBhvr>
                                        <p:cTn id="16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67" fill="hold">
                      <p:stCondLst>
                        <p:cond delay="indefinite"/>
                      </p:stCondLst>
                      <p:childTnLst>
                        <p:par>
                          <p:cTn id="168" fill="hold">
                            <p:stCondLst>
                              <p:cond delay="0"/>
                            </p:stCondLst>
                            <p:childTnLst>
                              <p:par>
                                <p:cTn id="169" presetID="47" presetClass="entr" presetSubtype="0" fill="hold" grpId="0" nodeType="clickEffect">
                                  <p:stCondLst>
                                    <p:cond delay="0"/>
                                  </p:stCondLst>
                                  <p:childTnLst>
                                    <p:set>
                                      <p:cBhvr>
                                        <p:cTn id="170" dur="1" fill="hold">
                                          <p:stCondLst>
                                            <p:cond delay="0"/>
                                          </p:stCondLst>
                                        </p:cTn>
                                        <p:tgtEl>
                                          <p:spTgt spid="22"/>
                                        </p:tgtEl>
                                        <p:attrNameLst>
                                          <p:attrName>style.visibility</p:attrName>
                                        </p:attrNameLst>
                                      </p:cBhvr>
                                      <p:to>
                                        <p:strVal val="visible"/>
                                      </p:to>
                                    </p:set>
                                    <p:animEffect transition="in" filter="fade">
                                      <p:cBhvr>
                                        <p:cTn id="171" dur="1000"/>
                                        <p:tgtEl>
                                          <p:spTgt spid="22"/>
                                        </p:tgtEl>
                                      </p:cBhvr>
                                    </p:animEffect>
                                    <p:anim calcmode="lin" valueType="num">
                                      <p:cBhvr>
                                        <p:cTn id="172" dur="1000" fill="hold"/>
                                        <p:tgtEl>
                                          <p:spTgt spid="22"/>
                                        </p:tgtEl>
                                        <p:attrNameLst>
                                          <p:attrName>ppt_x</p:attrName>
                                        </p:attrNameLst>
                                      </p:cBhvr>
                                      <p:tavLst>
                                        <p:tav tm="0">
                                          <p:val>
                                            <p:strVal val="#ppt_x"/>
                                          </p:val>
                                        </p:tav>
                                        <p:tav tm="100000">
                                          <p:val>
                                            <p:strVal val="#ppt_x"/>
                                          </p:val>
                                        </p:tav>
                                      </p:tavLst>
                                    </p:anim>
                                    <p:anim calcmode="lin" valueType="num">
                                      <p:cBhvr>
                                        <p:cTn id="17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build="p" animBg="1"/>
      <p:bldP spid="16" grpId="0" build="p" animBg="1"/>
      <p:bldP spid="17" grpId="0" animBg="1"/>
      <p:bldP spid="18" grpId="0" animBg="1"/>
      <p:bldP spid="19" grpId="0" animBg="1"/>
      <p:bldP spid="20" grpId="0" animBg="1"/>
      <p:bldP spid="21" grpId="0" animBg="1"/>
      <p:bldP spid="22"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0659292" y="809175"/>
            <a:ext cx="1532708" cy="830997"/>
          </a:xfrm>
          <a:prstGeom prst="rect">
            <a:avLst/>
          </a:prstGeom>
        </p:spPr>
        <p:txBody>
          <a:bodyPr wrap="square">
            <a:spAutoFit/>
          </a:bodyPr>
          <a:lstStyle/>
          <a:p>
            <a:pPr algn="justLow"/>
            <a:r>
              <a:rPr lang="fa-IR" sz="2400" b="1" dirty="0">
                <a:solidFill>
                  <a:prstClr val="white"/>
                </a:solidFill>
                <a:cs typeface="B Homa" panose="00000400000000000000" pitchFamily="2" charset="-78"/>
              </a:rPr>
              <a:t> كاركردهاي تفريحي</a:t>
            </a:r>
          </a:p>
        </p:txBody>
      </p:sp>
      <p:sp>
        <p:nvSpPr>
          <p:cNvPr id="11" name="TextBox 10"/>
          <p:cNvSpPr txBox="1"/>
          <p:nvPr/>
        </p:nvSpPr>
        <p:spPr>
          <a:xfrm>
            <a:off x="6061166" y="2312126"/>
            <a:ext cx="5910942" cy="2862322"/>
          </a:xfrm>
          <a:prstGeom prst="rect">
            <a:avLst/>
          </a:prstGeom>
          <a:noFill/>
        </p:spPr>
        <p:txBody>
          <a:bodyPr wrap="square" rtlCol="0">
            <a:spAutoFit/>
          </a:bodyPr>
          <a:lstStyle/>
          <a:p>
            <a:pPr algn="just">
              <a:lnSpc>
                <a:spcPct val="150000"/>
              </a:lnSpc>
            </a:pPr>
            <a:r>
              <a:rPr lang="fa-IR" sz="2400" dirty="0">
                <a:solidFill>
                  <a:prstClr val="white"/>
                </a:solidFill>
                <a:cs typeface="B Lotus" panose="00000400000000000000" pitchFamily="2" charset="-78"/>
              </a:rPr>
              <a:t>بدون اغراق این پیاده راه جذابتی از لحاظ تفریحی نداشته و تنها نکته قابل ذکر اتصال آن به میدان امام حسین(ع) است. به سادگی می توان اذعان داشت جای مراکز اجتماعی و فرهنگی در طول این محور و ایجاد مکانی جهت گذران اوقات فراغت خالیست.</a:t>
            </a:r>
          </a:p>
        </p:txBody>
      </p:sp>
      <p:pic>
        <p:nvPicPr>
          <p:cNvPr id="8" name="Picture 2" descr="C:\Users\yazdan\Desktop\axe\DSC00006.JPG"/>
          <p:cNvPicPr>
            <a:picLocks noChangeAspect="1" noChangeArrowheads="1"/>
          </p:cNvPicPr>
          <p:nvPr/>
        </p:nvPicPr>
        <p:blipFill>
          <a:blip r:embed="rId2">
            <a:grayscl/>
          </a:blip>
          <a:srcRect/>
          <a:stretch>
            <a:fillRect/>
          </a:stretch>
        </p:blipFill>
        <p:spPr bwMode="auto">
          <a:xfrm>
            <a:off x="306976" y="2529295"/>
            <a:ext cx="5362304" cy="4021728"/>
          </a:xfrm>
          <a:prstGeom prst="rect">
            <a:avLst/>
          </a:prstGeom>
          <a:noFill/>
        </p:spPr>
      </p:pic>
    </p:spTree>
    <p:extLst>
      <p:ext uri="{BB962C8B-B14F-4D97-AF65-F5344CB8AC3E}">
        <p14:creationId xmlns:p14="http://schemas.microsoft.com/office/powerpoint/2010/main" val="430169092"/>
      </p:ext>
    </p:extLst>
  </p:cSld>
  <p:clrMapOvr>
    <a:masterClrMapping/>
  </p:clrMapOvr>
  <p:transition spd="slow">
    <p:wip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0659292" y="809175"/>
            <a:ext cx="1532708" cy="830997"/>
          </a:xfrm>
          <a:prstGeom prst="rect">
            <a:avLst/>
          </a:prstGeom>
        </p:spPr>
        <p:txBody>
          <a:bodyPr wrap="square">
            <a:spAutoFit/>
          </a:bodyPr>
          <a:lstStyle/>
          <a:p>
            <a:pPr algn="justLow"/>
            <a:r>
              <a:rPr lang="fa-IR" sz="2400" b="1" dirty="0">
                <a:solidFill>
                  <a:prstClr val="white"/>
                </a:solidFill>
                <a:cs typeface="B Homa" panose="00000400000000000000" pitchFamily="2" charset="-78"/>
              </a:rPr>
              <a:t> نظم اجتماعی</a:t>
            </a:r>
          </a:p>
        </p:txBody>
      </p:sp>
      <p:sp>
        <p:nvSpPr>
          <p:cNvPr id="5" name="TextBox 4"/>
          <p:cNvSpPr txBox="1"/>
          <p:nvPr/>
        </p:nvSpPr>
        <p:spPr>
          <a:xfrm>
            <a:off x="2590800" y="2070358"/>
            <a:ext cx="9601200" cy="2862322"/>
          </a:xfrm>
          <a:prstGeom prst="rect">
            <a:avLst/>
          </a:prstGeom>
          <a:noFill/>
        </p:spPr>
        <p:txBody>
          <a:bodyPr wrap="square" rtlCol="0">
            <a:spAutoFit/>
          </a:bodyPr>
          <a:lstStyle/>
          <a:p>
            <a:pPr algn="just">
              <a:lnSpc>
                <a:spcPct val="150000"/>
              </a:lnSpc>
            </a:pPr>
            <a:r>
              <a:rPr lang="fa-IR" sz="2400" dirty="0">
                <a:solidFill>
                  <a:prstClr val="white"/>
                </a:solidFill>
                <a:cs typeface="B Lotus" panose="00000400000000000000" pitchFamily="2" charset="-78"/>
              </a:rPr>
              <a:t>از بعد نظم اجتماعی در زمینه سازماندهی دست فروشان با ضعف مدریت مواجه هستیم.</a:t>
            </a:r>
          </a:p>
          <a:p>
            <a:pPr algn="just">
              <a:lnSpc>
                <a:spcPct val="150000"/>
              </a:lnSpc>
            </a:pPr>
            <a:r>
              <a:rPr lang="fa-IR" sz="2400" dirty="0">
                <a:solidFill>
                  <a:prstClr val="white"/>
                </a:solidFill>
                <a:cs typeface="B Lotus" panose="00000400000000000000" pitchFamily="2" charset="-78"/>
              </a:rPr>
              <a:t>وجود ایستگاه های نیروی انتظامی در داخل میدان و اواسط پیاده راه به نظم و امنیت اجتماعی کمک کرده و وجود کانکس های کوچک شیشه ای جهت حفظ امنیت مردم و مساله بسیار مهم و حائز اهمیت که نادیده گرفته شده است حضور موتور سوار به داخل محور است که به شدت کیفیت و نظم محیط را کاهش داده است و رنگ و بوی یک پیاده راه را از بین برده است . </a:t>
            </a:r>
          </a:p>
        </p:txBody>
      </p:sp>
      <p:pic>
        <p:nvPicPr>
          <p:cNvPr id="6" name="Picture 6" descr="C:\Users\yazdan\Desktop\axe\DSC00069.JPG"/>
          <p:cNvPicPr>
            <a:picLocks noChangeAspect="1" noChangeArrowheads="1"/>
          </p:cNvPicPr>
          <p:nvPr/>
        </p:nvPicPr>
        <p:blipFill>
          <a:blip r:embed="rId2" cstate="print"/>
          <a:srcRect/>
          <a:stretch>
            <a:fillRect/>
          </a:stretch>
        </p:blipFill>
        <p:spPr bwMode="auto">
          <a:xfrm>
            <a:off x="2514600" y="152400"/>
            <a:ext cx="2420983" cy="2017486"/>
          </a:xfrm>
          <a:prstGeom prst="rect">
            <a:avLst/>
          </a:prstGeom>
          <a:noFill/>
        </p:spPr>
      </p:pic>
      <p:pic>
        <p:nvPicPr>
          <p:cNvPr id="9" name="Picture 2" descr="C:\Users\yazdan\Desktop\axe\DSC00019.JPG"/>
          <p:cNvPicPr>
            <a:picLocks noChangeAspect="1" noChangeArrowheads="1"/>
          </p:cNvPicPr>
          <p:nvPr/>
        </p:nvPicPr>
        <p:blipFill>
          <a:blip r:embed="rId3"/>
          <a:srcRect/>
          <a:stretch>
            <a:fillRect/>
          </a:stretch>
        </p:blipFill>
        <p:spPr bwMode="auto">
          <a:xfrm>
            <a:off x="152400" y="4191000"/>
            <a:ext cx="2209800" cy="2514600"/>
          </a:xfrm>
          <a:prstGeom prst="rect">
            <a:avLst/>
          </a:prstGeom>
          <a:noFill/>
        </p:spPr>
      </p:pic>
      <p:pic>
        <p:nvPicPr>
          <p:cNvPr id="10" name="Picture 3" descr="C:\Users\yazdan\Desktop\axe\DSC00010.JPG"/>
          <p:cNvPicPr>
            <a:picLocks noChangeAspect="1" noChangeArrowheads="1"/>
          </p:cNvPicPr>
          <p:nvPr/>
        </p:nvPicPr>
        <p:blipFill>
          <a:blip r:embed="rId4"/>
          <a:srcRect/>
          <a:stretch>
            <a:fillRect/>
          </a:stretch>
        </p:blipFill>
        <p:spPr bwMode="auto">
          <a:xfrm>
            <a:off x="152400" y="152400"/>
            <a:ext cx="2209800" cy="2209800"/>
          </a:xfrm>
          <a:prstGeom prst="rect">
            <a:avLst/>
          </a:prstGeom>
          <a:noFill/>
        </p:spPr>
      </p:pic>
      <p:pic>
        <p:nvPicPr>
          <p:cNvPr id="12" name="Picture 4" descr="C:\Users\yazdan\Desktop\axe\DSC00044.JPG"/>
          <p:cNvPicPr>
            <a:picLocks noChangeAspect="1" noChangeArrowheads="1"/>
          </p:cNvPicPr>
          <p:nvPr/>
        </p:nvPicPr>
        <p:blipFill>
          <a:blip r:embed="rId5" cstate="print"/>
          <a:srcRect/>
          <a:stretch>
            <a:fillRect/>
          </a:stretch>
        </p:blipFill>
        <p:spPr bwMode="auto">
          <a:xfrm>
            <a:off x="152400" y="2438400"/>
            <a:ext cx="2209800" cy="1657350"/>
          </a:xfrm>
          <a:prstGeom prst="rect">
            <a:avLst/>
          </a:prstGeom>
          <a:noFill/>
        </p:spPr>
      </p:pic>
      <p:pic>
        <p:nvPicPr>
          <p:cNvPr id="13" name="Picture 5" descr="C:\Users\yazdan\Desktop\axe\DSC00079.JPG"/>
          <p:cNvPicPr>
            <a:picLocks noChangeAspect="1" noChangeArrowheads="1"/>
          </p:cNvPicPr>
          <p:nvPr/>
        </p:nvPicPr>
        <p:blipFill>
          <a:blip r:embed="rId6" cstate="print"/>
          <a:srcRect/>
          <a:stretch>
            <a:fillRect/>
          </a:stretch>
        </p:blipFill>
        <p:spPr bwMode="auto">
          <a:xfrm>
            <a:off x="2514600" y="4800600"/>
            <a:ext cx="2540000" cy="1905000"/>
          </a:xfrm>
          <a:prstGeom prst="rect">
            <a:avLst/>
          </a:prstGeom>
          <a:noFill/>
        </p:spPr>
      </p:pic>
    </p:spTree>
    <p:extLst>
      <p:ext uri="{BB962C8B-B14F-4D97-AF65-F5344CB8AC3E}">
        <p14:creationId xmlns:p14="http://schemas.microsoft.com/office/powerpoint/2010/main" val="892494284"/>
      </p:ext>
    </p:extLst>
  </p:cSld>
  <p:clrMapOvr>
    <a:masterClrMapping/>
  </p:clrMapOvr>
  <p:transition spd="slow">
    <p:wip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0580914" y="887552"/>
            <a:ext cx="1611086" cy="830997"/>
          </a:xfrm>
          <a:prstGeom prst="rect">
            <a:avLst/>
          </a:prstGeom>
        </p:spPr>
        <p:txBody>
          <a:bodyPr wrap="square">
            <a:spAutoFit/>
          </a:bodyPr>
          <a:lstStyle/>
          <a:p>
            <a:pPr algn="justLow"/>
            <a:r>
              <a:rPr lang="fa-IR" sz="2400" b="1" dirty="0">
                <a:solidFill>
                  <a:prstClr val="white"/>
                </a:solidFill>
                <a:cs typeface="B Homa" panose="00000400000000000000" pitchFamily="2" charset="-78"/>
              </a:rPr>
              <a:t>شاخص های ادراک محیطی</a:t>
            </a:r>
          </a:p>
        </p:txBody>
      </p:sp>
      <p:sp>
        <p:nvSpPr>
          <p:cNvPr id="5" name="TextBox 4"/>
          <p:cNvSpPr txBox="1"/>
          <p:nvPr/>
        </p:nvSpPr>
        <p:spPr>
          <a:xfrm>
            <a:off x="6296296" y="2917878"/>
            <a:ext cx="4284617" cy="2308324"/>
          </a:xfrm>
          <a:prstGeom prst="rect">
            <a:avLst/>
          </a:prstGeom>
          <a:noFill/>
        </p:spPr>
        <p:txBody>
          <a:bodyPr wrap="square" rtlCol="0">
            <a:spAutoFit/>
          </a:bodyPr>
          <a:lstStyle/>
          <a:p>
            <a:pPr marL="342900" indent="-342900" algn="just">
              <a:lnSpc>
                <a:spcPct val="150000"/>
              </a:lnSpc>
              <a:buFont typeface="Arial" panose="020B0604020202020204" pitchFamily="34" charset="0"/>
              <a:buChar char="•"/>
            </a:pPr>
            <a:r>
              <a:rPr lang="fa-IR" sz="2400" dirty="0">
                <a:solidFill>
                  <a:prstClr val="white"/>
                </a:solidFill>
                <a:cs typeface="B Lotus" panose="00000400000000000000" pitchFamily="2" charset="-78"/>
              </a:rPr>
              <a:t>هويت و حس تعلق</a:t>
            </a:r>
          </a:p>
          <a:p>
            <a:pPr marL="342900" indent="-342900" algn="just">
              <a:lnSpc>
                <a:spcPct val="150000"/>
              </a:lnSpc>
              <a:buFont typeface="Arial" panose="020B0604020202020204" pitchFamily="34" charset="0"/>
              <a:buChar char="•"/>
            </a:pPr>
            <a:r>
              <a:rPr lang="fa-IR" sz="2400" dirty="0">
                <a:solidFill>
                  <a:prstClr val="white"/>
                </a:solidFill>
                <a:cs typeface="B Lotus" panose="00000400000000000000" pitchFamily="2" charset="-78"/>
              </a:rPr>
              <a:t> نظم</a:t>
            </a:r>
          </a:p>
          <a:p>
            <a:pPr marL="342900" indent="-342900" algn="just">
              <a:lnSpc>
                <a:spcPct val="150000"/>
              </a:lnSpc>
              <a:buFont typeface="Arial" panose="020B0604020202020204" pitchFamily="34" charset="0"/>
              <a:buChar char="•"/>
            </a:pPr>
            <a:r>
              <a:rPr lang="fa-IR" sz="2400" dirty="0">
                <a:solidFill>
                  <a:prstClr val="white"/>
                </a:solidFill>
                <a:cs typeface="B Lotus" panose="00000400000000000000" pitchFamily="2" charset="-78"/>
              </a:rPr>
              <a:t> مقياس انساني</a:t>
            </a:r>
          </a:p>
          <a:p>
            <a:pPr marL="342900" indent="-342900" algn="just">
              <a:lnSpc>
                <a:spcPct val="150000"/>
              </a:lnSpc>
              <a:buFont typeface="Arial" panose="020B0604020202020204" pitchFamily="34" charset="0"/>
              <a:buChar char="•"/>
            </a:pPr>
            <a:r>
              <a:rPr lang="fa-IR" sz="2400" dirty="0">
                <a:solidFill>
                  <a:prstClr val="white"/>
                </a:solidFill>
                <a:cs typeface="B Lotus" panose="00000400000000000000" pitchFamily="2" charset="-78"/>
              </a:rPr>
              <a:t> </a:t>
            </a:r>
            <a:r>
              <a:rPr lang="fa-IR" sz="2400" dirty="0">
                <a:solidFill>
                  <a:prstClr val="white"/>
                </a:solidFill>
                <a:cs typeface="B Lotus" panose="00000400000000000000" pitchFamily="2" charset="-78"/>
              </a:rPr>
              <a:t>خوانایی</a:t>
            </a:r>
            <a:endParaRPr lang="fa-IR" sz="2400" dirty="0">
              <a:solidFill>
                <a:prstClr val="white"/>
              </a:solidFill>
              <a:cs typeface="B Lotus" panose="00000400000000000000" pitchFamily="2" charset="-78"/>
            </a:endParaRPr>
          </a:p>
        </p:txBody>
      </p:sp>
      <p:pic>
        <p:nvPicPr>
          <p:cNvPr id="11" name="Picture 2" descr="C:\Users\yazdan\Desktop\axe\DSC00114.JPG"/>
          <p:cNvPicPr>
            <a:picLocks noChangeAspect="1" noChangeArrowheads="1"/>
          </p:cNvPicPr>
          <p:nvPr/>
        </p:nvPicPr>
        <p:blipFill>
          <a:blip r:embed="rId2">
            <a:grayscl/>
          </a:blip>
          <a:srcRect/>
          <a:stretch>
            <a:fillRect/>
          </a:stretch>
        </p:blipFill>
        <p:spPr bwMode="auto">
          <a:xfrm>
            <a:off x="799012" y="1633640"/>
            <a:ext cx="4368800" cy="4876800"/>
          </a:xfrm>
          <a:prstGeom prst="rect">
            <a:avLst/>
          </a:prstGeom>
          <a:noFill/>
        </p:spPr>
      </p:pic>
    </p:spTree>
    <p:extLst>
      <p:ext uri="{BB962C8B-B14F-4D97-AF65-F5344CB8AC3E}">
        <p14:creationId xmlns:p14="http://schemas.microsoft.com/office/powerpoint/2010/main" val="1135073036"/>
      </p:ext>
    </p:extLst>
  </p:cSld>
  <p:clrMapOvr>
    <a:masterClrMapping/>
  </p:clrMapOvr>
  <p:transition spd="slow">
    <p:wip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0580914" y="887552"/>
            <a:ext cx="1611086" cy="830997"/>
          </a:xfrm>
          <a:prstGeom prst="rect">
            <a:avLst/>
          </a:prstGeom>
        </p:spPr>
        <p:txBody>
          <a:bodyPr wrap="square">
            <a:spAutoFit/>
          </a:bodyPr>
          <a:lstStyle/>
          <a:p>
            <a:pPr algn="justLow"/>
            <a:r>
              <a:rPr lang="fa-IR" sz="2400" b="1" dirty="0">
                <a:solidFill>
                  <a:prstClr val="white"/>
                </a:solidFill>
                <a:cs typeface="B Homa" panose="00000400000000000000" pitchFamily="2" charset="-78"/>
              </a:rPr>
              <a:t> هويت و حس تعلق</a:t>
            </a:r>
            <a:endParaRPr lang="fa-IR" sz="2400" b="1" dirty="0">
              <a:solidFill>
                <a:prstClr val="white"/>
              </a:solidFill>
              <a:cs typeface="B Homa" panose="00000400000000000000" pitchFamily="2" charset="-78"/>
            </a:endParaRPr>
          </a:p>
        </p:txBody>
      </p:sp>
      <p:sp>
        <p:nvSpPr>
          <p:cNvPr id="5" name="TextBox 4"/>
          <p:cNvSpPr txBox="1"/>
          <p:nvPr/>
        </p:nvSpPr>
        <p:spPr>
          <a:xfrm>
            <a:off x="2667000" y="2029604"/>
            <a:ext cx="9324703" cy="4662815"/>
          </a:xfrm>
          <a:prstGeom prst="rect">
            <a:avLst/>
          </a:prstGeom>
          <a:noFill/>
        </p:spPr>
        <p:txBody>
          <a:bodyPr wrap="square" rtlCol="0">
            <a:spAutoFit/>
          </a:bodyPr>
          <a:lstStyle/>
          <a:p>
            <a:pPr algn="just">
              <a:lnSpc>
                <a:spcPct val="150000"/>
              </a:lnSpc>
            </a:pPr>
            <a:r>
              <a:rPr lang="fa-IR" sz="2200" dirty="0">
                <a:solidFill>
                  <a:prstClr val="white"/>
                </a:solidFill>
                <a:cs typeface="B Lotus" panose="00000400000000000000" pitchFamily="2" charset="-78"/>
              </a:rPr>
              <a:t>هویت و حس تعلق واژه ای است که به قدمت و نوع رفتار مردم نسبت به یک محیط ارتباط دارد.</a:t>
            </a:r>
          </a:p>
          <a:p>
            <a:pPr algn="just">
              <a:lnSpc>
                <a:spcPct val="150000"/>
              </a:lnSpc>
            </a:pPr>
            <a:r>
              <a:rPr lang="fa-IR" sz="2200" dirty="0">
                <a:solidFill>
                  <a:prstClr val="white"/>
                </a:solidFill>
                <a:cs typeface="B Lotus" panose="00000400000000000000" pitchFamily="2" charset="-78"/>
              </a:rPr>
              <a:t>پیاده راه 17 شهریور از نظر بافت مردمی دارای یکی از با سابقه ترین محلات شهری است و نکته مهم اینکه مردم این منطقه نسبت به این محور عرق خاصی دارند بنا به اتفاقات و ایستادگی مردم در برابر رژیم سابق و خاطرات باقی مانده از آن تاریخ که حتی اسم این محور نیز سمبلی از آن اتفاقات است.</a:t>
            </a:r>
          </a:p>
          <a:p>
            <a:pPr algn="just">
              <a:lnSpc>
                <a:spcPct val="150000"/>
              </a:lnSpc>
            </a:pPr>
            <a:r>
              <a:rPr lang="fa-IR" sz="2200" dirty="0">
                <a:solidFill>
                  <a:prstClr val="white"/>
                </a:solidFill>
                <a:cs typeface="B Lotus" panose="00000400000000000000" pitchFamily="2" charset="-78"/>
              </a:rPr>
              <a:t>البته باید به این نکته توجه داشت که مردمانی که بر حسب شرایط مجبور و یا حتی جهت گذران اوقات خود به این محور مراجعه می کنند کمی با بی مهری رفتار کرده و این محور را به گونه ای برای خود نمی دانند که این مساله نیز احتیاج به فرهنگسازی در طول زمان دارد.</a:t>
            </a:r>
          </a:p>
          <a:p>
            <a:pPr algn="just">
              <a:lnSpc>
                <a:spcPct val="150000"/>
              </a:lnSpc>
            </a:pPr>
            <a:r>
              <a:rPr lang="fa-IR" sz="2200" dirty="0">
                <a:solidFill>
                  <a:prstClr val="white"/>
                </a:solidFill>
                <a:cs typeface="B Lotus" panose="00000400000000000000" pitchFamily="2" charset="-78"/>
              </a:rPr>
              <a:t>و این نکته را هم باید اشاره کرد که قرار گیری در همسایگی میدان امام حسین هویت بخشی این محور را پر رنگ تر کرده است.</a:t>
            </a:r>
          </a:p>
        </p:txBody>
      </p:sp>
      <p:pic>
        <p:nvPicPr>
          <p:cNvPr id="6" name="Picture 2" descr="C:\Users\yazdan\Desktop\axe\DSC00011.JPG"/>
          <p:cNvPicPr>
            <a:picLocks noChangeAspect="1" noChangeArrowheads="1"/>
          </p:cNvPicPr>
          <p:nvPr/>
        </p:nvPicPr>
        <p:blipFill>
          <a:blip r:embed="rId2" cstate="print"/>
          <a:srcRect/>
          <a:stretch>
            <a:fillRect/>
          </a:stretch>
        </p:blipFill>
        <p:spPr bwMode="auto">
          <a:xfrm>
            <a:off x="228600" y="4953000"/>
            <a:ext cx="2438400" cy="1590368"/>
          </a:xfrm>
          <a:prstGeom prst="rect">
            <a:avLst/>
          </a:prstGeom>
          <a:noFill/>
        </p:spPr>
      </p:pic>
      <p:pic>
        <p:nvPicPr>
          <p:cNvPr id="8" name="Picture 3" descr="C:\Users\yazdan\Desktop\axe\DSC00002.JPG"/>
          <p:cNvPicPr>
            <a:picLocks noChangeAspect="1" noChangeArrowheads="1"/>
          </p:cNvPicPr>
          <p:nvPr/>
        </p:nvPicPr>
        <p:blipFill>
          <a:blip r:embed="rId3" cstate="print"/>
          <a:srcRect/>
          <a:stretch>
            <a:fillRect/>
          </a:stretch>
        </p:blipFill>
        <p:spPr bwMode="auto">
          <a:xfrm>
            <a:off x="228600" y="3276600"/>
            <a:ext cx="2438400" cy="1545336"/>
          </a:xfrm>
          <a:prstGeom prst="rect">
            <a:avLst/>
          </a:prstGeom>
          <a:noFill/>
        </p:spPr>
      </p:pic>
      <p:pic>
        <p:nvPicPr>
          <p:cNvPr id="9" name="Picture 4" descr="C:\Users\yazdan\Desktop\axe\DSC00041.JPG"/>
          <p:cNvPicPr>
            <a:picLocks noChangeAspect="1" noChangeArrowheads="1"/>
          </p:cNvPicPr>
          <p:nvPr/>
        </p:nvPicPr>
        <p:blipFill>
          <a:blip r:embed="rId4"/>
          <a:srcRect/>
          <a:stretch>
            <a:fillRect/>
          </a:stretch>
        </p:blipFill>
        <p:spPr bwMode="auto">
          <a:xfrm>
            <a:off x="228600" y="304800"/>
            <a:ext cx="2438400" cy="2895600"/>
          </a:xfrm>
          <a:prstGeom prst="rect">
            <a:avLst/>
          </a:prstGeom>
          <a:noFill/>
        </p:spPr>
      </p:pic>
    </p:spTree>
    <p:extLst>
      <p:ext uri="{BB962C8B-B14F-4D97-AF65-F5344CB8AC3E}">
        <p14:creationId xmlns:p14="http://schemas.microsoft.com/office/powerpoint/2010/main" val="2995866072"/>
      </p:ext>
    </p:extLst>
  </p:cSld>
  <p:clrMapOvr>
    <a:masterClrMapping/>
  </p:clrMapOvr>
  <p:transition spd="slow">
    <p:wip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0110651" y="1070432"/>
            <a:ext cx="1611086" cy="461665"/>
          </a:xfrm>
          <a:prstGeom prst="rect">
            <a:avLst/>
          </a:prstGeom>
        </p:spPr>
        <p:txBody>
          <a:bodyPr wrap="square">
            <a:spAutoFit/>
          </a:bodyPr>
          <a:lstStyle/>
          <a:p>
            <a:pPr algn="justLow"/>
            <a:r>
              <a:rPr lang="fa-IR" sz="2400" b="1" dirty="0">
                <a:solidFill>
                  <a:prstClr val="white"/>
                </a:solidFill>
                <a:cs typeface="B Homa" panose="00000400000000000000" pitchFamily="2" charset="-78"/>
              </a:rPr>
              <a:t>نظم</a:t>
            </a:r>
            <a:endParaRPr lang="fa-IR" sz="2400" b="1" dirty="0">
              <a:solidFill>
                <a:prstClr val="white"/>
              </a:solidFill>
              <a:cs typeface="B Homa" panose="00000400000000000000" pitchFamily="2" charset="-78"/>
            </a:endParaRPr>
          </a:p>
        </p:txBody>
      </p:sp>
      <p:sp>
        <p:nvSpPr>
          <p:cNvPr id="11" name="TextBox 10"/>
          <p:cNvSpPr txBox="1"/>
          <p:nvPr/>
        </p:nvSpPr>
        <p:spPr>
          <a:xfrm>
            <a:off x="3962399" y="2057400"/>
            <a:ext cx="7759337" cy="2262158"/>
          </a:xfrm>
          <a:prstGeom prst="rect">
            <a:avLst/>
          </a:prstGeom>
          <a:noFill/>
        </p:spPr>
        <p:txBody>
          <a:bodyPr wrap="square" rtlCol="0">
            <a:spAutoFit/>
          </a:bodyPr>
          <a:lstStyle/>
          <a:p>
            <a:pPr>
              <a:lnSpc>
                <a:spcPct val="150000"/>
              </a:lnSpc>
            </a:pPr>
            <a:r>
              <a:rPr lang="fa-IR" sz="2400" dirty="0">
                <a:solidFill>
                  <a:prstClr val="white"/>
                </a:solidFill>
                <a:cs typeface="B Lotus" panose="00000400000000000000" pitchFamily="2" charset="-78"/>
              </a:rPr>
              <a:t> از لحاظ بصری شاهد نظم نا همگونی در محور هستیم . شکست خط آسمان ، جداره های متضاد ، خانه های مسکونی فرسوده،وجود تیر های چراغ برق به صورتی نا متقارن،حضور بلا مانع ماشین ها و تبدیل شدن پیاده راه به پارکینگ، مسدود کردن کوچه های منتهی به محور به صورتی مغتش و ...</a:t>
            </a:r>
            <a:endParaRPr lang="en-US" sz="2400" dirty="0">
              <a:solidFill>
                <a:prstClr val="white"/>
              </a:solidFill>
              <a:cs typeface="B Lotus" panose="00000400000000000000" pitchFamily="2" charset="-78"/>
            </a:endParaRPr>
          </a:p>
        </p:txBody>
      </p:sp>
      <p:pic>
        <p:nvPicPr>
          <p:cNvPr id="12" name="Picture 2" descr="C:\Users\yazdan\Desktop\axe\DSC00062.JPG"/>
          <p:cNvPicPr>
            <a:picLocks noChangeAspect="1" noChangeArrowheads="1"/>
          </p:cNvPicPr>
          <p:nvPr/>
        </p:nvPicPr>
        <p:blipFill>
          <a:blip r:embed="rId2" cstate="print"/>
          <a:srcRect/>
          <a:stretch>
            <a:fillRect/>
          </a:stretch>
        </p:blipFill>
        <p:spPr bwMode="auto">
          <a:xfrm>
            <a:off x="152400" y="152400"/>
            <a:ext cx="1676400" cy="2235200"/>
          </a:xfrm>
          <a:prstGeom prst="rect">
            <a:avLst/>
          </a:prstGeom>
          <a:noFill/>
        </p:spPr>
      </p:pic>
      <p:pic>
        <p:nvPicPr>
          <p:cNvPr id="13" name="Picture 3" descr="C:\Users\yazdan\Desktop\axe\DSC00065.JPG"/>
          <p:cNvPicPr>
            <a:picLocks noChangeAspect="1" noChangeArrowheads="1"/>
          </p:cNvPicPr>
          <p:nvPr/>
        </p:nvPicPr>
        <p:blipFill>
          <a:blip r:embed="rId3" cstate="print"/>
          <a:srcRect/>
          <a:stretch>
            <a:fillRect/>
          </a:stretch>
        </p:blipFill>
        <p:spPr bwMode="auto">
          <a:xfrm>
            <a:off x="152400" y="2514600"/>
            <a:ext cx="1676400" cy="1981200"/>
          </a:xfrm>
          <a:prstGeom prst="rect">
            <a:avLst/>
          </a:prstGeom>
          <a:noFill/>
        </p:spPr>
      </p:pic>
      <p:pic>
        <p:nvPicPr>
          <p:cNvPr id="14" name="Picture 4" descr="C:\Users\yazdan\Desktop\axe\DSC00067.JPG"/>
          <p:cNvPicPr>
            <a:picLocks noChangeAspect="1" noChangeArrowheads="1"/>
          </p:cNvPicPr>
          <p:nvPr/>
        </p:nvPicPr>
        <p:blipFill>
          <a:blip r:embed="rId4"/>
          <a:srcRect/>
          <a:stretch>
            <a:fillRect/>
          </a:stretch>
        </p:blipFill>
        <p:spPr bwMode="auto">
          <a:xfrm>
            <a:off x="152400" y="4572000"/>
            <a:ext cx="1676400" cy="2133600"/>
          </a:xfrm>
          <a:prstGeom prst="rect">
            <a:avLst/>
          </a:prstGeom>
          <a:noFill/>
        </p:spPr>
      </p:pic>
      <p:pic>
        <p:nvPicPr>
          <p:cNvPr id="15" name="Picture 5" descr="C:\Users\yazdan\Desktop\axe\DSC00068.JPG"/>
          <p:cNvPicPr>
            <a:picLocks noChangeAspect="1" noChangeArrowheads="1"/>
          </p:cNvPicPr>
          <p:nvPr/>
        </p:nvPicPr>
        <p:blipFill>
          <a:blip r:embed="rId5" cstate="print"/>
          <a:srcRect/>
          <a:stretch>
            <a:fillRect/>
          </a:stretch>
        </p:blipFill>
        <p:spPr bwMode="auto">
          <a:xfrm>
            <a:off x="1905000" y="152400"/>
            <a:ext cx="2133600" cy="1752600"/>
          </a:xfrm>
          <a:prstGeom prst="rect">
            <a:avLst/>
          </a:prstGeom>
          <a:noFill/>
        </p:spPr>
      </p:pic>
      <p:pic>
        <p:nvPicPr>
          <p:cNvPr id="16" name="Picture 7" descr="C:\Users\yazdan\Desktop\axe\DSC00084.JPG"/>
          <p:cNvPicPr>
            <a:picLocks noChangeAspect="1" noChangeArrowheads="1"/>
          </p:cNvPicPr>
          <p:nvPr/>
        </p:nvPicPr>
        <p:blipFill>
          <a:blip r:embed="rId6" cstate="print"/>
          <a:srcRect/>
          <a:stretch>
            <a:fillRect/>
          </a:stretch>
        </p:blipFill>
        <p:spPr bwMode="auto">
          <a:xfrm>
            <a:off x="4114800" y="152400"/>
            <a:ext cx="2311400" cy="1752600"/>
          </a:xfrm>
          <a:prstGeom prst="rect">
            <a:avLst/>
          </a:prstGeom>
          <a:noFill/>
        </p:spPr>
      </p:pic>
      <p:pic>
        <p:nvPicPr>
          <p:cNvPr id="17" name="Picture 8" descr="C:\Users\yazdan\Desktop\axe\DSC00091.JPG"/>
          <p:cNvPicPr>
            <a:picLocks noChangeAspect="1" noChangeArrowheads="1"/>
          </p:cNvPicPr>
          <p:nvPr/>
        </p:nvPicPr>
        <p:blipFill>
          <a:blip r:embed="rId7" cstate="print"/>
          <a:srcRect/>
          <a:stretch>
            <a:fillRect/>
          </a:stretch>
        </p:blipFill>
        <p:spPr bwMode="auto">
          <a:xfrm>
            <a:off x="1981200" y="1981200"/>
            <a:ext cx="1828800" cy="2438400"/>
          </a:xfrm>
          <a:prstGeom prst="rect">
            <a:avLst/>
          </a:prstGeom>
          <a:noFill/>
        </p:spPr>
      </p:pic>
      <p:pic>
        <p:nvPicPr>
          <p:cNvPr id="18" name="Picture 9" descr="C:\Users\yazdan\Desktop\axe\DSC00097.JPG"/>
          <p:cNvPicPr>
            <a:picLocks noChangeAspect="1" noChangeArrowheads="1"/>
          </p:cNvPicPr>
          <p:nvPr/>
        </p:nvPicPr>
        <p:blipFill>
          <a:blip r:embed="rId8"/>
          <a:srcRect/>
          <a:stretch>
            <a:fillRect/>
          </a:stretch>
        </p:blipFill>
        <p:spPr bwMode="auto">
          <a:xfrm>
            <a:off x="1905000" y="4572000"/>
            <a:ext cx="2209800" cy="2133600"/>
          </a:xfrm>
          <a:prstGeom prst="rect">
            <a:avLst/>
          </a:prstGeom>
          <a:noFill/>
        </p:spPr>
      </p:pic>
      <p:pic>
        <p:nvPicPr>
          <p:cNvPr id="19" name="Picture 10" descr="C:\Users\yazdan\Desktop\axe\DSC00117.JPG"/>
          <p:cNvPicPr>
            <a:picLocks noChangeAspect="1" noChangeArrowheads="1"/>
          </p:cNvPicPr>
          <p:nvPr/>
        </p:nvPicPr>
        <p:blipFill>
          <a:blip r:embed="rId9"/>
          <a:srcRect/>
          <a:stretch>
            <a:fillRect/>
          </a:stretch>
        </p:blipFill>
        <p:spPr bwMode="auto">
          <a:xfrm>
            <a:off x="4191000" y="4572000"/>
            <a:ext cx="2362200" cy="2133600"/>
          </a:xfrm>
          <a:prstGeom prst="rect">
            <a:avLst/>
          </a:prstGeom>
          <a:noFill/>
        </p:spPr>
      </p:pic>
    </p:spTree>
    <p:extLst>
      <p:ext uri="{BB962C8B-B14F-4D97-AF65-F5344CB8AC3E}">
        <p14:creationId xmlns:p14="http://schemas.microsoft.com/office/powerpoint/2010/main" val="1601755436"/>
      </p:ext>
    </p:extLst>
  </p:cSld>
  <p:clrMapOvr>
    <a:masterClrMapping/>
  </p:clrMapOvr>
  <p:transition spd="slow">
    <p:wip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0702833" y="854501"/>
            <a:ext cx="1375954" cy="830997"/>
          </a:xfrm>
          <a:prstGeom prst="rect">
            <a:avLst/>
          </a:prstGeom>
        </p:spPr>
        <p:txBody>
          <a:bodyPr wrap="square">
            <a:spAutoFit/>
          </a:bodyPr>
          <a:lstStyle/>
          <a:p>
            <a:pPr algn="justLow"/>
            <a:r>
              <a:rPr lang="fa-IR" sz="2400" b="1" dirty="0">
                <a:solidFill>
                  <a:prstClr val="white"/>
                </a:solidFill>
                <a:cs typeface="B Homa" panose="00000400000000000000" pitchFamily="2" charset="-78"/>
              </a:rPr>
              <a:t>مقیاس انسانی</a:t>
            </a:r>
            <a:endParaRPr lang="fa-IR" sz="2400" b="1" dirty="0">
              <a:solidFill>
                <a:prstClr val="white"/>
              </a:solidFill>
              <a:cs typeface="B Homa" panose="00000400000000000000" pitchFamily="2" charset="-78"/>
            </a:endParaRPr>
          </a:p>
        </p:txBody>
      </p:sp>
      <p:pic>
        <p:nvPicPr>
          <p:cNvPr id="21" name="Picture 2" descr="C:\Users\yazdan\Desktop\axe\DSC00082.JPG"/>
          <p:cNvPicPr>
            <a:picLocks noChangeAspect="1" noChangeArrowheads="1"/>
          </p:cNvPicPr>
          <p:nvPr/>
        </p:nvPicPr>
        <p:blipFill>
          <a:blip r:embed="rId2" cstate="print"/>
          <a:srcRect/>
          <a:stretch>
            <a:fillRect/>
          </a:stretch>
        </p:blipFill>
        <p:spPr bwMode="auto">
          <a:xfrm>
            <a:off x="2057400" y="4876800"/>
            <a:ext cx="1828800" cy="1905000"/>
          </a:xfrm>
          <a:prstGeom prst="rect">
            <a:avLst/>
          </a:prstGeom>
          <a:noFill/>
        </p:spPr>
      </p:pic>
      <p:pic>
        <p:nvPicPr>
          <p:cNvPr id="22" name="Picture 4" descr="C:\Users\yazdan\Desktop\axe\DSC00028.JPG"/>
          <p:cNvPicPr>
            <a:picLocks noChangeAspect="1" noChangeArrowheads="1"/>
          </p:cNvPicPr>
          <p:nvPr/>
        </p:nvPicPr>
        <p:blipFill>
          <a:blip r:embed="rId3" cstate="print"/>
          <a:srcRect/>
          <a:stretch>
            <a:fillRect/>
          </a:stretch>
        </p:blipFill>
        <p:spPr bwMode="auto">
          <a:xfrm>
            <a:off x="2057400" y="1905000"/>
            <a:ext cx="1809750" cy="2819400"/>
          </a:xfrm>
          <a:prstGeom prst="rect">
            <a:avLst/>
          </a:prstGeom>
          <a:noFill/>
        </p:spPr>
      </p:pic>
      <p:pic>
        <p:nvPicPr>
          <p:cNvPr id="23" name="Picture 5" descr="C:\Users\yazdan\Desktop\axe\DSC00032.JPG"/>
          <p:cNvPicPr>
            <a:picLocks noChangeAspect="1" noChangeArrowheads="1"/>
          </p:cNvPicPr>
          <p:nvPr/>
        </p:nvPicPr>
        <p:blipFill>
          <a:blip r:embed="rId4"/>
          <a:srcRect/>
          <a:stretch>
            <a:fillRect/>
          </a:stretch>
        </p:blipFill>
        <p:spPr bwMode="auto">
          <a:xfrm>
            <a:off x="152400" y="1905000"/>
            <a:ext cx="1828800" cy="2819400"/>
          </a:xfrm>
          <a:prstGeom prst="rect">
            <a:avLst/>
          </a:prstGeom>
          <a:noFill/>
        </p:spPr>
      </p:pic>
      <p:pic>
        <p:nvPicPr>
          <p:cNvPr id="24" name="Picture 6" descr="C:\Users\yazdan\Desktop\axe\DSC00070.JPG"/>
          <p:cNvPicPr>
            <a:picLocks noChangeAspect="1" noChangeArrowheads="1"/>
          </p:cNvPicPr>
          <p:nvPr/>
        </p:nvPicPr>
        <p:blipFill>
          <a:blip r:embed="rId5" cstate="print"/>
          <a:srcRect/>
          <a:stretch>
            <a:fillRect/>
          </a:stretch>
        </p:blipFill>
        <p:spPr bwMode="auto">
          <a:xfrm>
            <a:off x="152400" y="4876800"/>
            <a:ext cx="1828800" cy="1905000"/>
          </a:xfrm>
          <a:prstGeom prst="rect">
            <a:avLst/>
          </a:prstGeom>
          <a:noFill/>
        </p:spPr>
      </p:pic>
      <p:pic>
        <p:nvPicPr>
          <p:cNvPr id="25" name="Picture 2" descr="C:\Users\yazdan\Desktop\axe\DSC00006.JPG"/>
          <p:cNvPicPr>
            <a:picLocks noChangeAspect="1" noChangeArrowheads="1"/>
          </p:cNvPicPr>
          <p:nvPr/>
        </p:nvPicPr>
        <p:blipFill>
          <a:blip r:embed="rId6">
            <a:lum bright="3000" contrast="32000"/>
          </a:blip>
          <a:srcRect/>
          <a:stretch>
            <a:fillRect/>
          </a:stretch>
        </p:blipFill>
        <p:spPr bwMode="auto">
          <a:xfrm>
            <a:off x="152400" y="228600"/>
            <a:ext cx="3733800" cy="1600200"/>
          </a:xfrm>
          <a:prstGeom prst="rect">
            <a:avLst/>
          </a:prstGeom>
          <a:noFill/>
        </p:spPr>
      </p:pic>
      <p:sp>
        <p:nvSpPr>
          <p:cNvPr id="26" name="TextBox 25"/>
          <p:cNvSpPr txBox="1"/>
          <p:nvPr/>
        </p:nvSpPr>
        <p:spPr>
          <a:xfrm>
            <a:off x="4245429" y="2242457"/>
            <a:ext cx="7432766" cy="3370153"/>
          </a:xfrm>
          <a:prstGeom prst="rect">
            <a:avLst/>
          </a:prstGeom>
          <a:noFill/>
        </p:spPr>
        <p:txBody>
          <a:bodyPr wrap="square" rtlCol="0">
            <a:spAutoFit/>
          </a:bodyPr>
          <a:lstStyle/>
          <a:p>
            <a:pPr algn="just">
              <a:lnSpc>
                <a:spcPct val="150000"/>
              </a:lnSpc>
            </a:pPr>
            <a:r>
              <a:rPr lang="fa-IR" sz="2400" dirty="0">
                <a:solidFill>
                  <a:prstClr val="white"/>
                </a:solidFill>
                <a:cs typeface="B Lotus" panose="00000400000000000000" pitchFamily="2" charset="-78"/>
              </a:rPr>
              <a:t>در ارتباط با مقیاس انسانی اگر از میدان امام حسین (ع) شروع کنیم نکته قابل ذکر گستردگی فضایی است که کمی از حالت انسانی فرا تر رفته است در کنار آن دو نماد و ستون با ارتفاع بیش از بیست متری که گواه این نکته است.</a:t>
            </a:r>
          </a:p>
          <a:p>
            <a:pPr algn="just">
              <a:lnSpc>
                <a:spcPct val="150000"/>
              </a:lnSpc>
            </a:pPr>
            <a:r>
              <a:rPr lang="fa-IR" sz="2400" dirty="0">
                <a:solidFill>
                  <a:prstClr val="white"/>
                </a:solidFill>
                <a:cs typeface="B Lotus" panose="00000400000000000000" pitchFamily="2" charset="-78"/>
              </a:rPr>
              <a:t> در طول محور جداره ها و پهنای پیاده راه دارای مقیاس و میزان محصوریت مناسبی بوده و حس سر در گمی و یا حس فرار را القا نمی کند.</a:t>
            </a:r>
          </a:p>
          <a:p>
            <a:pPr algn="just">
              <a:lnSpc>
                <a:spcPct val="150000"/>
              </a:lnSpc>
            </a:pPr>
            <a:r>
              <a:rPr lang="fa-IR" sz="2400" dirty="0">
                <a:solidFill>
                  <a:prstClr val="white"/>
                </a:solidFill>
                <a:cs typeface="B Lotus" panose="00000400000000000000" pitchFamily="2" charset="-78"/>
              </a:rPr>
              <a:t>همچنین پوشش گیاهی موجود با ارتفاع کم این احساس را به وجود می آورد.</a:t>
            </a:r>
            <a:endParaRPr lang="en-US" sz="2400" dirty="0">
              <a:solidFill>
                <a:prstClr val="white"/>
              </a:solidFill>
              <a:cs typeface="B Lotus" panose="00000400000000000000" pitchFamily="2" charset="-78"/>
            </a:endParaRPr>
          </a:p>
        </p:txBody>
      </p:sp>
    </p:spTree>
    <p:extLst>
      <p:ext uri="{BB962C8B-B14F-4D97-AF65-F5344CB8AC3E}">
        <p14:creationId xmlns:p14="http://schemas.microsoft.com/office/powerpoint/2010/main" val="1498726657"/>
      </p:ext>
    </p:extLst>
  </p:cSld>
  <p:clrMapOvr>
    <a:masterClrMapping/>
  </p:clrMapOvr>
  <p:transition spd="slow">
    <p:wip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0728959" y="723873"/>
            <a:ext cx="1375954" cy="1200329"/>
          </a:xfrm>
          <a:prstGeom prst="rect">
            <a:avLst/>
          </a:prstGeom>
        </p:spPr>
        <p:txBody>
          <a:bodyPr wrap="square">
            <a:spAutoFit/>
          </a:bodyPr>
          <a:lstStyle/>
          <a:p>
            <a:pPr algn="justLow"/>
            <a:r>
              <a:rPr lang="fa-IR" sz="2400" b="1" dirty="0">
                <a:solidFill>
                  <a:prstClr val="white"/>
                </a:solidFill>
                <a:cs typeface="B Homa" panose="00000400000000000000" pitchFamily="2" charset="-78"/>
              </a:rPr>
              <a:t>عناصر خوانایی محور</a:t>
            </a:r>
          </a:p>
        </p:txBody>
      </p:sp>
      <p:pic>
        <p:nvPicPr>
          <p:cNvPr id="9" name="Picture 2" descr="C:\Users\yazdan\Desktop\pp.jpg"/>
          <p:cNvPicPr>
            <a:picLocks noChangeAspect="1" noChangeArrowheads="1"/>
          </p:cNvPicPr>
          <p:nvPr/>
        </p:nvPicPr>
        <p:blipFill>
          <a:blip r:embed="rId2"/>
          <a:srcRect/>
          <a:stretch>
            <a:fillRect/>
          </a:stretch>
        </p:blipFill>
        <p:spPr bwMode="auto">
          <a:xfrm>
            <a:off x="881743" y="1040675"/>
            <a:ext cx="7086600" cy="5486400"/>
          </a:xfrm>
          <a:prstGeom prst="rect">
            <a:avLst/>
          </a:prstGeom>
          <a:noFill/>
        </p:spPr>
      </p:pic>
      <p:sp>
        <p:nvSpPr>
          <p:cNvPr id="10" name="Oval 9"/>
          <p:cNvSpPr/>
          <p:nvPr/>
        </p:nvSpPr>
        <p:spPr>
          <a:xfrm>
            <a:off x="3320143" y="1116875"/>
            <a:ext cx="533400" cy="609600"/>
          </a:xfrm>
          <a:prstGeom prst="ellipse">
            <a:avLst/>
          </a:prstGeom>
          <a:noFill/>
          <a:ln w="571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1" name="Oval 10"/>
          <p:cNvSpPr/>
          <p:nvPr/>
        </p:nvSpPr>
        <p:spPr>
          <a:xfrm>
            <a:off x="4082143" y="5688875"/>
            <a:ext cx="533400" cy="609600"/>
          </a:xfrm>
          <a:prstGeom prst="ellipse">
            <a:avLst/>
          </a:prstGeom>
          <a:noFill/>
          <a:ln w="571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2" name="5-Point Star 11"/>
          <p:cNvSpPr/>
          <p:nvPr/>
        </p:nvSpPr>
        <p:spPr>
          <a:xfrm>
            <a:off x="2786743" y="1040675"/>
            <a:ext cx="533400" cy="533400"/>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3" name="5-Point Star 12"/>
          <p:cNvSpPr/>
          <p:nvPr/>
        </p:nvSpPr>
        <p:spPr>
          <a:xfrm>
            <a:off x="4310743" y="5231675"/>
            <a:ext cx="533400" cy="533400"/>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4" name="5-Point Star 13"/>
          <p:cNvSpPr/>
          <p:nvPr/>
        </p:nvSpPr>
        <p:spPr>
          <a:xfrm>
            <a:off x="4234543" y="4469675"/>
            <a:ext cx="533400" cy="533400"/>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5" name="5-Point Star 14"/>
          <p:cNvSpPr/>
          <p:nvPr/>
        </p:nvSpPr>
        <p:spPr>
          <a:xfrm>
            <a:off x="3167743" y="1726475"/>
            <a:ext cx="533400" cy="533400"/>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16" name="Straight Arrow Connector 15"/>
          <p:cNvCxnSpPr/>
          <p:nvPr/>
        </p:nvCxnSpPr>
        <p:spPr>
          <a:xfrm rot="16200000" flipH="1">
            <a:off x="2329543" y="2945675"/>
            <a:ext cx="3200400" cy="609600"/>
          </a:xfrm>
          <a:prstGeom prst="straightConnector1">
            <a:avLst/>
          </a:prstGeom>
          <a:ln w="76200">
            <a:solidFill>
              <a:srgbClr val="92D050"/>
            </a:solidFill>
            <a:headEnd type="arrow"/>
            <a:tailEnd type="arrow"/>
          </a:ln>
        </p:spPr>
        <p:style>
          <a:lnRef idx="3">
            <a:schemeClr val="dk1"/>
          </a:lnRef>
          <a:fillRef idx="0">
            <a:schemeClr val="dk1"/>
          </a:fillRef>
          <a:effectRef idx="2">
            <a:schemeClr val="dk1"/>
          </a:effectRef>
          <a:fontRef idx="minor">
            <a:schemeClr val="tx1"/>
          </a:fontRef>
        </p:style>
      </p:cxnSp>
      <p:sp>
        <p:nvSpPr>
          <p:cNvPr id="17" name="Freeform 16"/>
          <p:cNvSpPr/>
          <p:nvPr/>
        </p:nvSpPr>
        <p:spPr>
          <a:xfrm rot="21370616">
            <a:off x="3777597" y="1353079"/>
            <a:ext cx="762495" cy="2471058"/>
          </a:xfrm>
          <a:custGeom>
            <a:avLst/>
            <a:gdLst>
              <a:gd name="connsiteX0" fmla="*/ 124097 w 727165"/>
              <a:gd name="connsiteY0" fmla="*/ 352697 h 2640875"/>
              <a:gd name="connsiteX1" fmla="*/ 646611 w 727165"/>
              <a:gd name="connsiteY1" fmla="*/ 326571 h 2640875"/>
              <a:gd name="connsiteX2" fmla="*/ 607423 w 727165"/>
              <a:gd name="connsiteY2" fmla="*/ 2312126 h 2640875"/>
              <a:gd name="connsiteX3" fmla="*/ 150223 w 727165"/>
              <a:gd name="connsiteY3" fmla="*/ 2299063 h 2640875"/>
              <a:gd name="connsiteX4" fmla="*/ 71845 w 727165"/>
              <a:gd name="connsiteY4" fmla="*/ 1031966 h 2640875"/>
              <a:gd name="connsiteX5" fmla="*/ 19594 w 727165"/>
              <a:gd name="connsiteY5" fmla="*/ 653143 h 2640875"/>
              <a:gd name="connsiteX6" fmla="*/ 189411 w 727165"/>
              <a:gd name="connsiteY6" fmla="*/ 300446 h 2640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165" h="2640875">
                <a:moveTo>
                  <a:pt x="124097" y="352697"/>
                </a:moveTo>
                <a:cubicBezTo>
                  <a:pt x="345077" y="176348"/>
                  <a:pt x="566057" y="0"/>
                  <a:pt x="646611" y="326571"/>
                </a:cubicBezTo>
                <a:cubicBezTo>
                  <a:pt x="727165" y="653143"/>
                  <a:pt x="690154" y="1983377"/>
                  <a:pt x="607423" y="2312126"/>
                </a:cubicBezTo>
                <a:cubicBezTo>
                  <a:pt x="524692" y="2640875"/>
                  <a:pt x="239486" y="2512423"/>
                  <a:pt x="150223" y="2299063"/>
                </a:cubicBezTo>
                <a:cubicBezTo>
                  <a:pt x="60960" y="2085703"/>
                  <a:pt x="93616" y="1306286"/>
                  <a:pt x="71845" y="1031966"/>
                </a:cubicBezTo>
                <a:cubicBezTo>
                  <a:pt x="50074" y="757646"/>
                  <a:pt x="0" y="775063"/>
                  <a:pt x="19594" y="653143"/>
                </a:cubicBezTo>
                <a:cubicBezTo>
                  <a:pt x="39188" y="531223"/>
                  <a:pt x="121920" y="348343"/>
                  <a:pt x="189411" y="300446"/>
                </a:cubicBezTo>
              </a:path>
            </a:pathLst>
          </a:custGeom>
          <a:noFill/>
          <a:ln w="76200">
            <a:solidFill>
              <a:srgbClr val="00B0F0"/>
            </a:solidFill>
          </a:ln>
        </p:spPr>
        <p:style>
          <a:lnRef idx="3">
            <a:schemeClr val="dk1"/>
          </a:lnRef>
          <a:fillRef idx="0">
            <a:schemeClr val="dk1"/>
          </a:fillRef>
          <a:effectRef idx="2">
            <a:schemeClr val="dk1"/>
          </a:effectRef>
          <a:fontRef idx="minor">
            <a:schemeClr val="tx1"/>
          </a:fontRef>
        </p:style>
        <p:txBody>
          <a:bodyPr rtlCol="0" anchor="ctr"/>
          <a:lstStyle/>
          <a:p>
            <a:pPr algn="ctr" rtl="0"/>
            <a:endParaRPr lang="en-US">
              <a:noFill/>
            </a:endParaRPr>
          </a:p>
        </p:txBody>
      </p:sp>
      <p:sp>
        <p:nvSpPr>
          <p:cNvPr id="18" name="Freeform 17"/>
          <p:cNvSpPr/>
          <p:nvPr/>
        </p:nvSpPr>
        <p:spPr>
          <a:xfrm rot="10306774">
            <a:off x="2923893" y="2007473"/>
            <a:ext cx="875306" cy="1981310"/>
          </a:xfrm>
          <a:custGeom>
            <a:avLst/>
            <a:gdLst>
              <a:gd name="connsiteX0" fmla="*/ 124097 w 727165"/>
              <a:gd name="connsiteY0" fmla="*/ 352697 h 2640875"/>
              <a:gd name="connsiteX1" fmla="*/ 646611 w 727165"/>
              <a:gd name="connsiteY1" fmla="*/ 326571 h 2640875"/>
              <a:gd name="connsiteX2" fmla="*/ 607423 w 727165"/>
              <a:gd name="connsiteY2" fmla="*/ 2312126 h 2640875"/>
              <a:gd name="connsiteX3" fmla="*/ 150223 w 727165"/>
              <a:gd name="connsiteY3" fmla="*/ 2299063 h 2640875"/>
              <a:gd name="connsiteX4" fmla="*/ 71845 w 727165"/>
              <a:gd name="connsiteY4" fmla="*/ 1031966 h 2640875"/>
              <a:gd name="connsiteX5" fmla="*/ 19594 w 727165"/>
              <a:gd name="connsiteY5" fmla="*/ 653143 h 2640875"/>
              <a:gd name="connsiteX6" fmla="*/ 189411 w 727165"/>
              <a:gd name="connsiteY6" fmla="*/ 300446 h 2640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165" h="2640875">
                <a:moveTo>
                  <a:pt x="124097" y="352697"/>
                </a:moveTo>
                <a:cubicBezTo>
                  <a:pt x="345077" y="176348"/>
                  <a:pt x="566057" y="0"/>
                  <a:pt x="646611" y="326571"/>
                </a:cubicBezTo>
                <a:cubicBezTo>
                  <a:pt x="727165" y="653143"/>
                  <a:pt x="690154" y="1983377"/>
                  <a:pt x="607423" y="2312126"/>
                </a:cubicBezTo>
                <a:cubicBezTo>
                  <a:pt x="524692" y="2640875"/>
                  <a:pt x="239486" y="2512423"/>
                  <a:pt x="150223" y="2299063"/>
                </a:cubicBezTo>
                <a:cubicBezTo>
                  <a:pt x="60960" y="2085703"/>
                  <a:pt x="93616" y="1306286"/>
                  <a:pt x="71845" y="1031966"/>
                </a:cubicBezTo>
                <a:cubicBezTo>
                  <a:pt x="50074" y="757646"/>
                  <a:pt x="0" y="775063"/>
                  <a:pt x="19594" y="653143"/>
                </a:cubicBezTo>
                <a:cubicBezTo>
                  <a:pt x="39188" y="531223"/>
                  <a:pt x="121920" y="348343"/>
                  <a:pt x="189411" y="300446"/>
                </a:cubicBezTo>
              </a:path>
            </a:pathLst>
          </a:custGeom>
          <a:noFill/>
          <a:ln w="76200">
            <a:solidFill>
              <a:srgbClr val="00B0F0"/>
            </a:solidFill>
          </a:ln>
        </p:spPr>
        <p:style>
          <a:lnRef idx="3">
            <a:schemeClr val="dk1"/>
          </a:lnRef>
          <a:fillRef idx="0">
            <a:schemeClr val="dk1"/>
          </a:fillRef>
          <a:effectRef idx="2">
            <a:schemeClr val="dk1"/>
          </a:effectRef>
          <a:fontRef idx="minor">
            <a:schemeClr val="tx1"/>
          </a:fontRef>
        </p:style>
        <p:txBody>
          <a:bodyPr rtlCol="0" anchor="ctr"/>
          <a:lstStyle/>
          <a:p>
            <a:pPr algn="ctr" rtl="0"/>
            <a:endParaRPr lang="en-US">
              <a:solidFill>
                <a:prstClr val="white"/>
              </a:solidFill>
            </a:endParaRPr>
          </a:p>
        </p:txBody>
      </p:sp>
      <p:sp>
        <p:nvSpPr>
          <p:cNvPr id="19" name="Freeform 18"/>
          <p:cNvSpPr/>
          <p:nvPr/>
        </p:nvSpPr>
        <p:spPr>
          <a:xfrm rot="10361531">
            <a:off x="4131963" y="3741947"/>
            <a:ext cx="591309" cy="821092"/>
          </a:xfrm>
          <a:custGeom>
            <a:avLst/>
            <a:gdLst>
              <a:gd name="connsiteX0" fmla="*/ 124097 w 727165"/>
              <a:gd name="connsiteY0" fmla="*/ 352697 h 2640875"/>
              <a:gd name="connsiteX1" fmla="*/ 646611 w 727165"/>
              <a:gd name="connsiteY1" fmla="*/ 326571 h 2640875"/>
              <a:gd name="connsiteX2" fmla="*/ 607423 w 727165"/>
              <a:gd name="connsiteY2" fmla="*/ 2312126 h 2640875"/>
              <a:gd name="connsiteX3" fmla="*/ 150223 w 727165"/>
              <a:gd name="connsiteY3" fmla="*/ 2299063 h 2640875"/>
              <a:gd name="connsiteX4" fmla="*/ 71845 w 727165"/>
              <a:gd name="connsiteY4" fmla="*/ 1031966 h 2640875"/>
              <a:gd name="connsiteX5" fmla="*/ 19594 w 727165"/>
              <a:gd name="connsiteY5" fmla="*/ 653143 h 2640875"/>
              <a:gd name="connsiteX6" fmla="*/ 189411 w 727165"/>
              <a:gd name="connsiteY6" fmla="*/ 300446 h 2640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165" h="2640875">
                <a:moveTo>
                  <a:pt x="124097" y="352697"/>
                </a:moveTo>
                <a:cubicBezTo>
                  <a:pt x="345077" y="176348"/>
                  <a:pt x="566057" y="0"/>
                  <a:pt x="646611" y="326571"/>
                </a:cubicBezTo>
                <a:cubicBezTo>
                  <a:pt x="727165" y="653143"/>
                  <a:pt x="690154" y="1983377"/>
                  <a:pt x="607423" y="2312126"/>
                </a:cubicBezTo>
                <a:cubicBezTo>
                  <a:pt x="524692" y="2640875"/>
                  <a:pt x="239486" y="2512423"/>
                  <a:pt x="150223" y="2299063"/>
                </a:cubicBezTo>
                <a:cubicBezTo>
                  <a:pt x="60960" y="2085703"/>
                  <a:pt x="93616" y="1306286"/>
                  <a:pt x="71845" y="1031966"/>
                </a:cubicBezTo>
                <a:cubicBezTo>
                  <a:pt x="50074" y="757646"/>
                  <a:pt x="0" y="775063"/>
                  <a:pt x="19594" y="653143"/>
                </a:cubicBezTo>
                <a:cubicBezTo>
                  <a:pt x="39188" y="531223"/>
                  <a:pt x="121920" y="348343"/>
                  <a:pt x="189411" y="300446"/>
                </a:cubicBezTo>
              </a:path>
            </a:pathLst>
          </a:custGeom>
          <a:noFill/>
          <a:ln w="76200">
            <a:solidFill>
              <a:srgbClr val="00B0F0"/>
            </a:solidFill>
          </a:ln>
        </p:spPr>
        <p:style>
          <a:lnRef idx="3">
            <a:schemeClr val="dk1"/>
          </a:lnRef>
          <a:fillRef idx="0">
            <a:schemeClr val="dk1"/>
          </a:fillRef>
          <a:effectRef idx="2">
            <a:schemeClr val="dk1"/>
          </a:effectRef>
          <a:fontRef idx="minor">
            <a:schemeClr val="tx1"/>
          </a:fontRef>
        </p:style>
        <p:txBody>
          <a:bodyPr rtlCol="0" anchor="ctr"/>
          <a:lstStyle/>
          <a:p>
            <a:pPr algn="ctr" rtl="0"/>
            <a:endParaRPr lang="en-US">
              <a:solidFill>
                <a:prstClr val="white"/>
              </a:solidFill>
            </a:endParaRPr>
          </a:p>
        </p:txBody>
      </p:sp>
      <p:sp>
        <p:nvSpPr>
          <p:cNvPr id="20" name="Freeform 19"/>
          <p:cNvSpPr/>
          <p:nvPr/>
        </p:nvSpPr>
        <p:spPr>
          <a:xfrm rot="20835360">
            <a:off x="3393651" y="3759640"/>
            <a:ext cx="630568" cy="1427744"/>
          </a:xfrm>
          <a:custGeom>
            <a:avLst/>
            <a:gdLst>
              <a:gd name="connsiteX0" fmla="*/ 124097 w 727165"/>
              <a:gd name="connsiteY0" fmla="*/ 352697 h 2640875"/>
              <a:gd name="connsiteX1" fmla="*/ 646611 w 727165"/>
              <a:gd name="connsiteY1" fmla="*/ 326571 h 2640875"/>
              <a:gd name="connsiteX2" fmla="*/ 607423 w 727165"/>
              <a:gd name="connsiteY2" fmla="*/ 2312126 h 2640875"/>
              <a:gd name="connsiteX3" fmla="*/ 150223 w 727165"/>
              <a:gd name="connsiteY3" fmla="*/ 2299063 h 2640875"/>
              <a:gd name="connsiteX4" fmla="*/ 71845 w 727165"/>
              <a:gd name="connsiteY4" fmla="*/ 1031966 h 2640875"/>
              <a:gd name="connsiteX5" fmla="*/ 19594 w 727165"/>
              <a:gd name="connsiteY5" fmla="*/ 653143 h 2640875"/>
              <a:gd name="connsiteX6" fmla="*/ 189411 w 727165"/>
              <a:gd name="connsiteY6" fmla="*/ 300446 h 2640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165" h="2640875">
                <a:moveTo>
                  <a:pt x="124097" y="352697"/>
                </a:moveTo>
                <a:cubicBezTo>
                  <a:pt x="345077" y="176348"/>
                  <a:pt x="566057" y="0"/>
                  <a:pt x="646611" y="326571"/>
                </a:cubicBezTo>
                <a:cubicBezTo>
                  <a:pt x="727165" y="653143"/>
                  <a:pt x="690154" y="1983377"/>
                  <a:pt x="607423" y="2312126"/>
                </a:cubicBezTo>
                <a:cubicBezTo>
                  <a:pt x="524692" y="2640875"/>
                  <a:pt x="239486" y="2512423"/>
                  <a:pt x="150223" y="2299063"/>
                </a:cubicBezTo>
                <a:cubicBezTo>
                  <a:pt x="60960" y="2085703"/>
                  <a:pt x="93616" y="1306286"/>
                  <a:pt x="71845" y="1031966"/>
                </a:cubicBezTo>
                <a:cubicBezTo>
                  <a:pt x="50074" y="757646"/>
                  <a:pt x="0" y="775063"/>
                  <a:pt x="19594" y="653143"/>
                </a:cubicBezTo>
                <a:cubicBezTo>
                  <a:pt x="39188" y="531223"/>
                  <a:pt x="121920" y="348343"/>
                  <a:pt x="189411" y="300446"/>
                </a:cubicBezTo>
              </a:path>
            </a:pathLst>
          </a:custGeom>
          <a:noFill/>
          <a:ln w="76200">
            <a:solidFill>
              <a:srgbClr val="00B0F0"/>
            </a:solidFill>
          </a:ln>
        </p:spPr>
        <p:style>
          <a:lnRef idx="3">
            <a:schemeClr val="dk1"/>
          </a:lnRef>
          <a:fillRef idx="0">
            <a:schemeClr val="dk1"/>
          </a:fillRef>
          <a:effectRef idx="2">
            <a:schemeClr val="dk1"/>
          </a:effectRef>
          <a:fontRef idx="minor">
            <a:schemeClr val="tx1"/>
          </a:fontRef>
        </p:style>
        <p:txBody>
          <a:bodyPr rtlCol="0" anchor="ctr"/>
          <a:lstStyle/>
          <a:p>
            <a:pPr algn="ctr" rtl="0"/>
            <a:endParaRPr lang="en-US">
              <a:solidFill>
                <a:prstClr val="white"/>
              </a:solidFill>
            </a:endParaRPr>
          </a:p>
        </p:txBody>
      </p:sp>
      <p:sp>
        <p:nvSpPr>
          <p:cNvPr id="27" name="Oval 26"/>
          <p:cNvSpPr/>
          <p:nvPr/>
        </p:nvSpPr>
        <p:spPr>
          <a:xfrm>
            <a:off x="3472543" y="2107475"/>
            <a:ext cx="304800" cy="381000"/>
          </a:xfrm>
          <a:prstGeom prst="ellipse">
            <a:avLst/>
          </a:prstGeom>
          <a:noFill/>
          <a:ln w="571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28" name="Oval 27"/>
          <p:cNvSpPr/>
          <p:nvPr/>
        </p:nvSpPr>
        <p:spPr>
          <a:xfrm>
            <a:off x="3777343" y="3250475"/>
            <a:ext cx="381000" cy="381000"/>
          </a:xfrm>
          <a:prstGeom prst="ellipse">
            <a:avLst/>
          </a:prstGeom>
          <a:noFill/>
          <a:ln w="571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29" name="Oval 28"/>
          <p:cNvSpPr/>
          <p:nvPr/>
        </p:nvSpPr>
        <p:spPr>
          <a:xfrm>
            <a:off x="11468601" y="3542008"/>
            <a:ext cx="533400" cy="609600"/>
          </a:xfrm>
          <a:prstGeom prst="ellipse">
            <a:avLst/>
          </a:prstGeom>
          <a:noFill/>
          <a:ln w="571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30" name="TextBox 29"/>
          <p:cNvSpPr txBox="1"/>
          <p:nvPr/>
        </p:nvSpPr>
        <p:spPr>
          <a:xfrm>
            <a:off x="10401801" y="3618208"/>
            <a:ext cx="838200" cy="646331"/>
          </a:xfrm>
          <a:prstGeom prst="rect">
            <a:avLst/>
          </a:prstGeom>
          <a:noFill/>
        </p:spPr>
        <p:txBody>
          <a:bodyPr wrap="square" rtlCol="0">
            <a:spAutoFit/>
          </a:bodyPr>
          <a:lstStyle/>
          <a:p>
            <a:pPr algn="l" rtl="0"/>
            <a:r>
              <a:rPr lang="fa-IR" dirty="0">
                <a:solidFill>
                  <a:prstClr val="white"/>
                </a:solidFill>
              </a:rPr>
              <a:t>گره های اجتماعی</a:t>
            </a:r>
            <a:endParaRPr lang="en-US" dirty="0">
              <a:solidFill>
                <a:prstClr val="white"/>
              </a:solidFill>
            </a:endParaRPr>
          </a:p>
        </p:txBody>
      </p:sp>
      <p:sp>
        <p:nvSpPr>
          <p:cNvPr id="31" name="5-Point Star 30"/>
          <p:cNvSpPr/>
          <p:nvPr/>
        </p:nvSpPr>
        <p:spPr>
          <a:xfrm>
            <a:off x="11392401" y="4608808"/>
            <a:ext cx="533400" cy="533400"/>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32" name="TextBox 31"/>
          <p:cNvSpPr txBox="1"/>
          <p:nvPr/>
        </p:nvSpPr>
        <p:spPr>
          <a:xfrm>
            <a:off x="10478001" y="4761208"/>
            <a:ext cx="1295400" cy="646331"/>
          </a:xfrm>
          <a:prstGeom prst="rect">
            <a:avLst/>
          </a:prstGeom>
          <a:noFill/>
        </p:spPr>
        <p:txBody>
          <a:bodyPr wrap="square" rtlCol="0">
            <a:spAutoFit/>
          </a:bodyPr>
          <a:lstStyle/>
          <a:p>
            <a:pPr algn="l" rtl="0"/>
            <a:r>
              <a:rPr lang="fa-IR" dirty="0">
                <a:solidFill>
                  <a:prstClr val="white"/>
                </a:solidFill>
              </a:rPr>
              <a:t>نشانه های شاخص</a:t>
            </a:r>
            <a:endParaRPr lang="en-US" dirty="0">
              <a:solidFill>
                <a:prstClr val="white"/>
              </a:solidFill>
            </a:endParaRPr>
          </a:p>
        </p:txBody>
      </p:sp>
      <p:cxnSp>
        <p:nvCxnSpPr>
          <p:cNvPr id="33" name="Straight Arrow Connector 32"/>
          <p:cNvCxnSpPr/>
          <p:nvPr/>
        </p:nvCxnSpPr>
        <p:spPr>
          <a:xfrm rot="5400000">
            <a:off x="8845437" y="3897381"/>
            <a:ext cx="1295400" cy="1588"/>
          </a:xfrm>
          <a:prstGeom prst="straightConnector1">
            <a:avLst/>
          </a:prstGeom>
          <a:ln w="76200">
            <a:solidFill>
              <a:srgbClr val="92D050"/>
            </a:solidFill>
            <a:headEnd type="arrow"/>
            <a:tailEnd type="arrow"/>
          </a:ln>
        </p:spPr>
        <p:style>
          <a:lnRef idx="3">
            <a:schemeClr val="dk1"/>
          </a:lnRef>
          <a:fillRef idx="0">
            <a:schemeClr val="dk1"/>
          </a:fillRef>
          <a:effectRef idx="2">
            <a:schemeClr val="dk1"/>
          </a:effectRef>
          <a:fontRef idx="minor">
            <a:schemeClr val="tx1"/>
          </a:fontRef>
        </p:style>
      </p:cxnSp>
      <p:sp>
        <p:nvSpPr>
          <p:cNvPr id="34" name="TextBox 33"/>
          <p:cNvSpPr txBox="1"/>
          <p:nvPr/>
        </p:nvSpPr>
        <p:spPr>
          <a:xfrm>
            <a:off x="8425543" y="3631475"/>
            <a:ext cx="685800" cy="646331"/>
          </a:xfrm>
          <a:prstGeom prst="rect">
            <a:avLst/>
          </a:prstGeom>
          <a:noFill/>
        </p:spPr>
        <p:txBody>
          <a:bodyPr wrap="square" rtlCol="0">
            <a:spAutoFit/>
          </a:bodyPr>
          <a:lstStyle/>
          <a:p>
            <a:pPr algn="l" rtl="0"/>
            <a:r>
              <a:rPr lang="fa-IR" dirty="0">
                <a:solidFill>
                  <a:prstClr val="white"/>
                </a:solidFill>
              </a:rPr>
              <a:t>محور اصلی</a:t>
            </a:r>
            <a:endParaRPr lang="en-US" dirty="0">
              <a:solidFill>
                <a:prstClr val="white"/>
              </a:solidFill>
            </a:endParaRPr>
          </a:p>
        </p:txBody>
      </p:sp>
      <p:sp>
        <p:nvSpPr>
          <p:cNvPr id="35" name="Freeform 34"/>
          <p:cNvSpPr/>
          <p:nvPr/>
        </p:nvSpPr>
        <p:spPr>
          <a:xfrm rot="10800000">
            <a:off x="9034648" y="5003075"/>
            <a:ext cx="762495" cy="645713"/>
          </a:xfrm>
          <a:custGeom>
            <a:avLst/>
            <a:gdLst>
              <a:gd name="connsiteX0" fmla="*/ 124097 w 727165"/>
              <a:gd name="connsiteY0" fmla="*/ 352697 h 2640875"/>
              <a:gd name="connsiteX1" fmla="*/ 646611 w 727165"/>
              <a:gd name="connsiteY1" fmla="*/ 326571 h 2640875"/>
              <a:gd name="connsiteX2" fmla="*/ 607423 w 727165"/>
              <a:gd name="connsiteY2" fmla="*/ 2312126 h 2640875"/>
              <a:gd name="connsiteX3" fmla="*/ 150223 w 727165"/>
              <a:gd name="connsiteY3" fmla="*/ 2299063 h 2640875"/>
              <a:gd name="connsiteX4" fmla="*/ 71845 w 727165"/>
              <a:gd name="connsiteY4" fmla="*/ 1031966 h 2640875"/>
              <a:gd name="connsiteX5" fmla="*/ 19594 w 727165"/>
              <a:gd name="connsiteY5" fmla="*/ 653143 h 2640875"/>
              <a:gd name="connsiteX6" fmla="*/ 189411 w 727165"/>
              <a:gd name="connsiteY6" fmla="*/ 300446 h 2640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165" h="2640875">
                <a:moveTo>
                  <a:pt x="124097" y="352697"/>
                </a:moveTo>
                <a:cubicBezTo>
                  <a:pt x="345077" y="176348"/>
                  <a:pt x="566057" y="0"/>
                  <a:pt x="646611" y="326571"/>
                </a:cubicBezTo>
                <a:cubicBezTo>
                  <a:pt x="727165" y="653143"/>
                  <a:pt x="690154" y="1983377"/>
                  <a:pt x="607423" y="2312126"/>
                </a:cubicBezTo>
                <a:cubicBezTo>
                  <a:pt x="524692" y="2640875"/>
                  <a:pt x="239486" y="2512423"/>
                  <a:pt x="150223" y="2299063"/>
                </a:cubicBezTo>
                <a:cubicBezTo>
                  <a:pt x="60960" y="2085703"/>
                  <a:pt x="93616" y="1306286"/>
                  <a:pt x="71845" y="1031966"/>
                </a:cubicBezTo>
                <a:cubicBezTo>
                  <a:pt x="50074" y="757646"/>
                  <a:pt x="0" y="775063"/>
                  <a:pt x="19594" y="653143"/>
                </a:cubicBezTo>
                <a:cubicBezTo>
                  <a:pt x="39188" y="531223"/>
                  <a:pt x="121920" y="348343"/>
                  <a:pt x="189411" y="300446"/>
                </a:cubicBezTo>
              </a:path>
            </a:pathLst>
          </a:custGeom>
          <a:noFill/>
          <a:ln w="76200">
            <a:solidFill>
              <a:srgbClr val="00B0F0"/>
            </a:solidFill>
          </a:ln>
        </p:spPr>
        <p:style>
          <a:lnRef idx="3">
            <a:schemeClr val="dk1"/>
          </a:lnRef>
          <a:fillRef idx="0">
            <a:schemeClr val="dk1"/>
          </a:fillRef>
          <a:effectRef idx="2">
            <a:schemeClr val="dk1"/>
          </a:effectRef>
          <a:fontRef idx="minor">
            <a:schemeClr val="tx1"/>
          </a:fontRef>
        </p:style>
        <p:txBody>
          <a:bodyPr rtlCol="0" anchor="ctr"/>
          <a:lstStyle/>
          <a:p>
            <a:pPr algn="ctr" rtl="0"/>
            <a:endParaRPr lang="en-US">
              <a:solidFill>
                <a:prstClr val="white"/>
              </a:solidFill>
            </a:endParaRPr>
          </a:p>
        </p:txBody>
      </p:sp>
      <p:sp>
        <p:nvSpPr>
          <p:cNvPr id="36" name="TextBox 35"/>
          <p:cNvSpPr txBox="1"/>
          <p:nvPr/>
        </p:nvSpPr>
        <p:spPr>
          <a:xfrm>
            <a:off x="8196943" y="5003075"/>
            <a:ext cx="1371600" cy="646331"/>
          </a:xfrm>
          <a:prstGeom prst="rect">
            <a:avLst/>
          </a:prstGeom>
          <a:noFill/>
        </p:spPr>
        <p:txBody>
          <a:bodyPr wrap="square" rtlCol="0">
            <a:spAutoFit/>
          </a:bodyPr>
          <a:lstStyle/>
          <a:p>
            <a:pPr algn="l" rtl="0"/>
            <a:r>
              <a:rPr lang="fa-IR" dirty="0">
                <a:solidFill>
                  <a:prstClr val="white"/>
                </a:solidFill>
              </a:rPr>
              <a:t>پهنه های همجوار</a:t>
            </a:r>
            <a:endParaRPr lang="en-US" dirty="0">
              <a:solidFill>
                <a:prstClr val="white"/>
              </a:solidFill>
            </a:endParaRPr>
          </a:p>
        </p:txBody>
      </p:sp>
      <p:grpSp>
        <p:nvGrpSpPr>
          <p:cNvPr id="37" name="Group 36"/>
          <p:cNvGrpSpPr/>
          <p:nvPr/>
        </p:nvGrpSpPr>
        <p:grpSpPr>
          <a:xfrm rot="20121898">
            <a:off x="3581993" y="4679530"/>
            <a:ext cx="1393967" cy="98298"/>
            <a:chOff x="4572004" y="457234"/>
            <a:chExt cx="1393967" cy="98298"/>
          </a:xfrm>
        </p:grpSpPr>
        <p:cxnSp>
          <p:nvCxnSpPr>
            <p:cNvPr id="38" name="Elbow Connector 37"/>
            <p:cNvCxnSpPr/>
            <p:nvPr/>
          </p:nvCxnSpPr>
          <p:spPr>
            <a:xfrm>
              <a:off x="4572004" y="457234"/>
              <a:ext cx="313718" cy="98298"/>
            </a:xfrm>
            <a:prstGeom prst="bentConnector3">
              <a:avLst>
                <a:gd name="adj1" fmla="val 50000"/>
              </a:avLst>
            </a:prstGeom>
            <a:ln w="76200">
              <a:solidFill>
                <a:srgbClr val="FFC000"/>
              </a:solidFill>
            </a:ln>
          </p:spPr>
          <p:style>
            <a:lnRef idx="3">
              <a:schemeClr val="accent1"/>
            </a:lnRef>
            <a:fillRef idx="0">
              <a:schemeClr val="accent1"/>
            </a:fillRef>
            <a:effectRef idx="2">
              <a:schemeClr val="accent1"/>
            </a:effectRef>
            <a:fontRef idx="minor">
              <a:schemeClr val="tx1"/>
            </a:fontRef>
          </p:style>
        </p:cxnSp>
        <p:cxnSp>
          <p:nvCxnSpPr>
            <p:cNvPr id="39" name="Elbow Connector 38"/>
            <p:cNvCxnSpPr/>
            <p:nvPr/>
          </p:nvCxnSpPr>
          <p:spPr>
            <a:xfrm flipV="1">
              <a:off x="4800600" y="457234"/>
              <a:ext cx="250971" cy="98298"/>
            </a:xfrm>
            <a:prstGeom prst="bentConnector3">
              <a:avLst>
                <a:gd name="adj1" fmla="val 50000"/>
              </a:avLst>
            </a:prstGeom>
            <a:ln w="76200">
              <a:solidFill>
                <a:srgbClr val="FFC000"/>
              </a:solidFill>
            </a:ln>
          </p:spPr>
          <p:style>
            <a:lnRef idx="3">
              <a:schemeClr val="accent1"/>
            </a:lnRef>
            <a:fillRef idx="0">
              <a:schemeClr val="accent1"/>
            </a:fillRef>
            <a:effectRef idx="2">
              <a:schemeClr val="accent1"/>
            </a:effectRef>
            <a:fontRef idx="minor">
              <a:schemeClr val="tx1"/>
            </a:fontRef>
          </p:style>
        </p:cxnSp>
        <p:cxnSp>
          <p:nvCxnSpPr>
            <p:cNvPr id="40" name="Elbow Connector 39"/>
            <p:cNvCxnSpPr/>
            <p:nvPr/>
          </p:nvCxnSpPr>
          <p:spPr>
            <a:xfrm>
              <a:off x="4953000" y="457234"/>
              <a:ext cx="439205" cy="98298"/>
            </a:xfrm>
            <a:prstGeom prst="bentConnector3">
              <a:avLst>
                <a:gd name="adj1" fmla="val 50000"/>
              </a:avLst>
            </a:prstGeom>
            <a:ln w="76200">
              <a:solidFill>
                <a:srgbClr val="FFC000"/>
              </a:solidFill>
            </a:ln>
          </p:spPr>
          <p:style>
            <a:lnRef idx="3">
              <a:schemeClr val="accent1"/>
            </a:lnRef>
            <a:fillRef idx="0">
              <a:schemeClr val="accent1"/>
            </a:fillRef>
            <a:effectRef idx="2">
              <a:schemeClr val="accent1"/>
            </a:effectRef>
            <a:fontRef idx="minor">
              <a:schemeClr val="tx1"/>
            </a:fontRef>
          </p:style>
        </p:cxnSp>
        <p:cxnSp>
          <p:nvCxnSpPr>
            <p:cNvPr id="41" name="Elbow Connector 40"/>
            <p:cNvCxnSpPr/>
            <p:nvPr/>
          </p:nvCxnSpPr>
          <p:spPr>
            <a:xfrm flipV="1">
              <a:off x="5257800" y="457234"/>
              <a:ext cx="250971" cy="98298"/>
            </a:xfrm>
            <a:prstGeom prst="bentConnector3">
              <a:avLst>
                <a:gd name="adj1" fmla="val 50000"/>
              </a:avLst>
            </a:prstGeom>
            <a:ln w="76200">
              <a:solidFill>
                <a:srgbClr val="FFC000"/>
              </a:solidFill>
            </a:ln>
          </p:spPr>
          <p:style>
            <a:lnRef idx="3">
              <a:schemeClr val="accent1"/>
            </a:lnRef>
            <a:fillRef idx="0">
              <a:schemeClr val="accent1"/>
            </a:fillRef>
            <a:effectRef idx="2">
              <a:schemeClr val="accent1"/>
            </a:effectRef>
            <a:fontRef idx="minor">
              <a:schemeClr val="tx1"/>
            </a:fontRef>
          </p:style>
        </p:cxnSp>
        <p:cxnSp>
          <p:nvCxnSpPr>
            <p:cNvPr id="42" name="Elbow Connector 41"/>
            <p:cNvCxnSpPr/>
            <p:nvPr/>
          </p:nvCxnSpPr>
          <p:spPr>
            <a:xfrm>
              <a:off x="5410200" y="457234"/>
              <a:ext cx="439205" cy="98298"/>
            </a:xfrm>
            <a:prstGeom prst="bentConnector3">
              <a:avLst>
                <a:gd name="adj1" fmla="val 50000"/>
              </a:avLst>
            </a:prstGeom>
            <a:ln w="76200">
              <a:solidFill>
                <a:srgbClr val="FFC000"/>
              </a:solidFill>
            </a:ln>
          </p:spPr>
          <p:style>
            <a:lnRef idx="3">
              <a:schemeClr val="accent1"/>
            </a:lnRef>
            <a:fillRef idx="0">
              <a:schemeClr val="accent1"/>
            </a:fillRef>
            <a:effectRef idx="2">
              <a:schemeClr val="accent1"/>
            </a:effectRef>
            <a:fontRef idx="minor">
              <a:schemeClr val="tx1"/>
            </a:fontRef>
          </p:style>
        </p:cxnSp>
        <p:cxnSp>
          <p:nvCxnSpPr>
            <p:cNvPr id="43" name="Elbow Connector 42"/>
            <p:cNvCxnSpPr/>
            <p:nvPr/>
          </p:nvCxnSpPr>
          <p:spPr>
            <a:xfrm flipV="1">
              <a:off x="5715000" y="457234"/>
              <a:ext cx="250971" cy="98298"/>
            </a:xfrm>
            <a:prstGeom prst="bentConnector3">
              <a:avLst>
                <a:gd name="adj1" fmla="val 50000"/>
              </a:avLst>
            </a:prstGeom>
            <a:ln w="76200">
              <a:solidFill>
                <a:srgbClr val="FFC000"/>
              </a:solidFill>
            </a:ln>
          </p:spPr>
          <p:style>
            <a:lnRef idx="3">
              <a:schemeClr val="accent1"/>
            </a:lnRef>
            <a:fillRef idx="0">
              <a:schemeClr val="accent1"/>
            </a:fillRef>
            <a:effectRef idx="2">
              <a:schemeClr val="accent1"/>
            </a:effectRef>
            <a:fontRef idx="minor">
              <a:schemeClr val="tx1"/>
            </a:fontRef>
          </p:style>
        </p:cxnSp>
      </p:grpSp>
      <p:grpSp>
        <p:nvGrpSpPr>
          <p:cNvPr id="44" name="Group 43"/>
          <p:cNvGrpSpPr/>
          <p:nvPr/>
        </p:nvGrpSpPr>
        <p:grpSpPr>
          <a:xfrm>
            <a:off x="8654143" y="5993675"/>
            <a:ext cx="957351" cy="231954"/>
            <a:chOff x="4572004" y="457234"/>
            <a:chExt cx="1393967" cy="98298"/>
          </a:xfrm>
        </p:grpSpPr>
        <p:cxnSp>
          <p:nvCxnSpPr>
            <p:cNvPr id="45" name="Elbow Connector 44"/>
            <p:cNvCxnSpPr/>
            <p:nvPr/>
          </p:nvCxnSpPr>
          <p:spPr>
            <a:xfrm>
              <a:off x="4572004" y="457234"/>
              <a:ext cx="313718" cy="98298"/>
            </a:xfrm>
            <a:prstGeom prst="bentConnector3">
              <a:avLst>
                <a:gd name="adj1" fmla="val 50000"/>
              </a:avLst>
            </a:prstGeom>
            <a:ln w="76200">
              <a:solidFill>
                <a:srgbClr val="FFC000"/>
              </a:solidFill>
            </a:ln>
          </p:spPr>
          <p:style>
            <a:lnRef idx="3">
              <a:schemeClr val="accent1"/>
            </a:lnRef>
            <a:fillRef idx="0">
              <a:schemeClr val="accent1"/>
            </a:fillRef>
            <a:effectRef idx="2">
              <a:schemeClr val="accent1"/>
            </a:effectRef>
            <a:fontRef idx="minor">
              <a:schemeClr val="tx1"/>
            </a:fontRef>
          </p:style>
        </p:cxnSp>
        <p:cxnSp>
          <p:nvCxnSpPr>
            <p:cNvPr id="46" name="Elbow Connector 45"/>
            <p:cNvCxnSpPr/>
            <p:nvPr/>
          </p:nvCxnSpPr>
          <p:spPr>
            <a:xfrm flipV="1">
              <a:off x="4800600" y="457234"/>
              <a:ext cx="250971" cy="98298"/>
            </a:xfrm>
            <a:prstGeom prst="bentConnector3">
              <a:avLst>
                <a:gd name="adj1" fmla="val 50000"/>
              </a:avLst>
            </a:prstGeom>
            <a:ln w="76200">
              <a:solidFill>
                <a:srgbClr val="FFC000"/>
              </a:solidFill>
            </a:ln>
          </p:spPr>
          <p:style>
            <a:lnRef idx="3">
              <a:schemeClr val="accent1"/>
            </a:lnRef>
            <a:fillRef idx="0">
              <a:schemeClr val="accent1"/>
            </a:fillRef>
            <a:effectRef idx="2">
              <a:schemeClr val="accent1"/>
            </a:effectRef>
            <a:fontRef idx="minor">
              <a:schemeClr val="tx1"/>
            </a:fontRef>
          </p:style>
        </p:cxnSp>
        <p:cxnSp>
          <p:nvCxnSpPr>
            <p:cNvPr id="47" name="Elbow Connector 46"/>
            <p:cNvCxnSpPr/>
            <p:nvPr/>
          </p:nvCxnSpPr>
          <p:spPr>
            <a:xfrm>
              <a:off x="4953000" y="457234"/>
              <a:ext cx="439205" cy="98298"/>
            </a:xfrm>
            <a:prstGeom prst="bentConnector3">
              <a:avLst>
                <a:gd name="adj1" fmla="val 50000"/>
              </a:avLst>
            </a:prstGeom>
            <a:ln w="76200">
              <a:solidFill>
                <a:srgbClr val="FFC000"/>
              </a:solidFill>
            </a:ln>
          </p:spPr>
          <p:style>
            <a:lnRef idx="3">
              <a:schemeClr val="accent1"/>
            </a:lnRef>
            <a:fillRef idx="0">
              <a:schemeClr val="accent1"/>
            </a:fillRef>
            <a:effectRef idx="2">
              <a:schemeClr val="accent1"/>
            </a:effectRef>
            <a:fontRef idx="minor">
              <a:schemeClr val="tx1"/>
            </a:fontRef>
          </p:style>
        </p:cxnSp>
        <p:cxnSp>
          <p:nvCxnSpPr>
            <p:cNvPr id="48" name="Elbow Connector 47"/>
            <p:cNvCxnSpPr/>
            <p:nvPr/>
          </p:nvCxnSpPr>
          <p:spPr>
            <a:xfrm flipV="1">
              <a:off x="5257800" y="457234"/>
              <a:ext cx="250971" cy="98298"/>
            </a:xfrm>
            <a:prstGeom prst="bentConnector3">
              <a:avLst>
                <a:gd name="adj1" fmla="val 50000"/>
              </a:avLst>
            </a:prstGeom>
            <a:ln w="76200">
              <a:solidFill>
                <a:srgbClr val="FFC000"/>
              </a:solidFill>
            </a:ln>
          </p:spPr>
          <p:style>
            <a:lnRef idx="3">
              <a:schemeClr val="accent1"/>
            </a:lnRef>
            <a:fillRef idx="0">
              <a:schemeClr val="accent1"/>
            </a:fillRef>
            <a:effectRef idx="2">
              <a:schemeClr val="accent1"/>
            </a:effectRef>
            <a:fontRef idx="minor">
              <a:schemeClr val="tx1"/>
            </a:fontRef>
          </p:style>
        </p:cxnSp>
        <p:cxnSp>
          <p:nvCxnSpPr>
            <p:cNvPr id="49" name="Elbow Connector 48"/>
            <p:cNvCxnSpPr/>
            <p:nvPr/>
          </p:nvCxnSpPr>
          <p:spPr>
            <a:xfrm>
              <a:off x="5410200" y="457234"/>
              <a:ext cx="439205" cy="98298"/>
            </a:xfrm>
            <a:prstGeom prst="bentConnector3">
              <a:avLst>
                <a:gd name="adj1" fmla="val 50000"/>
              </a:avLst>
            </a:prstGeom>
            <a:ln w="76200">
              <a:solidFill>
                <a:srgbClr val="FFC000"/>
              </a:solidFill>
            </a:ln>
          </p:spPr>
          <p:style>
            <a:lnRef idx="3">
              <a:schemeClr val="accent1"/>
            </a:lnRef>
            <a:fillRef idx="0">
              <a:schemeClr val="accent1"/>
            </a:fillRef>
            <a:effectRef idx="2">
              <a:schemeClr val="accent1"/>
            </a:effectRef>
            <a:fontRef idx="minor">
              <a:schemeClr val="tx1"/>
            </a:fontRef>
          </p:style>
        </p:cxnSp>
        <p:cxnSp>
          <p:nvCxnSpPr>
            <p:cNvPr id="50" name="Elbow Connector 49"/>
            <p:cNvCxnSpPr/>
            <p:nvPr/>
          </p:nvCxnSpPr>
          <p:spPr>
            <a:xfrm flipV="1">
              <a:off x="5715000" y="457234"/>
              <a:ext cx="250971" cy="98298"/>
            </a:xfrm>
            <a:prstGeom prst="bentConnector3">
              <a:avLst>
                <a:gd name="adj1" fmla="val 50000"/>
              </a:avLst>
            </a:prstGeom>
            <a:ln w="76200">
              <a:solidFill>
                <a:srgbClr val="FFC000"/>
              </a:solidFill>
            </a:ln>
          </p:spPr>
          <p:style>
            <a:lnRef idx="3">
              <a:schemeClr val="accent1"/>
            </a:lnRef>
            <a:fillRef idx="0">
              <a:schemeClr val="accent1"/>
            </a:fillRef>
            <a:effectRef idx="2">
              <a:schemeClr val="accent1"/>
            </a:effectRef>
            <a:fontRef idx="minor">
              <a:schemeClr val="tx1"/>
            </a:fontRef>
          </p:style>
        </p:cxnSp>
      </p:grpSp>
    </p:spTree>
    <p:extLst>
      <p:ext uri="{BB962C8B-B14F-4D97-AF65-F5344CB8AC3E}">
        <p14:creationId xmlns:p14="http://schemas.microsoft.com/office/powerpoint/2010/main" val="1662166794"/>
      </p:ext>
    </p:extLst>
  </p:cSld>
  <p:clrMapOvr>
    <a:masterClrMapping/>
  </p:clrMapOvr>
  <p:transition spd="slow">
    <p:wip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0514425" y="1040675"/>
            <a:ext cx="1375954" cy="461665"/>
          </a:xfrm>
          <a:prstGeom prst="rect">
            <a:avLst/>
          </a:prstGeom>
        </p:spPr>
        <p:txBody>
          <a:bodyPr wrap="square">
            <a:spAutoFit/>
          </a:bodyPr>
          <a:lstStyle/>
          <a:p>
            <a:pPr algn="justLow"/>
            <a:r>
              <a:rPr lang="fa-IR" sz="2400" b="1" dirty="0">
                <a:solidFill>
                  <a:prstClr val="white"/>
                </a:solidFill>
                <a:cs typeface="B Homa" panose="00000400000000000000" pitchFamily="2" charset="-78"/>
              </a:rPr>
              <a:t>خوانایی</a:t>
            </a:r>
            <a:endParaRPr lang="fa-IR" sz="2400" b="1" dirty="0">
              <a:solidFill>
                <a:prstClr val="white"/>
              </a:solidFill>
              <a:cs typeface="B Homa" panose="00000400000000000000" pitchFamily="2" charset="-78"/>
            </a:endParaRPr>
          </a:p>
        </p:txBody>
      </p:sp>
      <p:pic>
        <p:nvPicPr>
          <p:cNvPr id="52" name="Picture 2" descr="C:\Users\yazdan\Desktop\axe\DSC00085.JPG"/>
          <p:cNvPicPr>
            <a:picLocks noChangeAspect="1" noChangeArrowheads="1"/>
          </p:cNvPicPr>
          <p:nvPr/>
        </p:nvPicPr>
        <p:blipFill>
          <a:blip r:embed="rId2"/>
          <a:srcRect/>
          <a:stretch>
            <a:fillRect/>
          </a:stretch>
        </p:blipFill>
        <p:spPr bwMode="auto">
          <a:xfrm>
            <a:off x="152400" y="228600"/>
            <a:ext cx="2514600" cy="3505200"/>
          </a:xfrm>
          <a:prstGeom prst="rect">
            <a:avLst/>
          </a:prstGeom>
          <a:noFill/>
        </p:spPr>
      </p:pic>
      <p:pic>
        <p:nvPicPr>
          <p:cNvPr id="53" name="Picture 3" descr="C:\Users\yazdan\Desktop\axe\DSC00113.JPG"/>
          <p:cNvPicPr>
            <a:picLocks noChangeAspect="1" noChangeArrowheads="1"/>
          </p:cNvPicPr>
          <p:nvPr/>
        </p:nvPicPr>
        <p:blipFill>
          <a:blip r:embed="rId3" cstate="print"/>
          <a:srcRect/>
          <a:stretch>
            <a:fillRect/>
          </a:stretch>
        </p:blipFill>
        <p:spPr bwMode="auto">
          <a:xfrm>
            <a:off x="2743200" y="1905000"/>
            <a:ext cx="1600200" cy="2590800"/>
          </a:xfrm>
          <a:prstGeom prst="rect">
            <a:avLst/>
          </a:prstGeom>
          <a:noFill/>
        </p:spPr>
      </p:pic>
      <p:pic>
        <p:nvPicPr>
          <p:cNvPr id="54" name="Picture 4" descr="C:\Users\yazdan\Desktop\axe\DSC00115.JPG"/>
          <p:cNvPicPr>
            <a:picLocks noChangeAspect="1" noChangeArrowheads="1"/>
          </p:cNvPicPr>
          <p:nvPr/>
        </p:nvPicPr>
        <p:blipFill>
          <a:blip r:embed="rId4"/>
          <a:srcRect/>
          <a:stretch>
            <a:fillRect/>
          </a:stretch>
        </p:blipFill>
        <p:spPr bwMode="auto">
          <a:xfrm>
            <a:off x="2743200" y="228600"/>
            <a:ext cx="2819400" cy="1600200"/>
          </a:xfrm>
          <a:prstGeom prst="rect">
            <a:avLst/>
          </a:prstGeom>
          <a:noFill/>
        </p:spPr>
      </p:pic>
      <p:pic>
        <p:nvPicPr>
          <p:cNvPr id="55" name="Picture 5" descr="C:\Users\yazdan\Desktop\axe\DSC00130.JPG"/>
          <p:cNvPicPr>
            <a:picLocks noChangeAspect="1" noChangeArrowheads="1"/>
          </p:cNvPicPr>
          <p:nvPr/>
        </p:nvPicPr>
        <p:blipFill>
          <a:blip r:embed="rId5"/>
          <a:srcRect/>
          <a:stretch>
            <a:fillRect/>
          </a:stretch>
        </p:blipFill>
        <p:spPr bwMode="auto">
          <a:xfrm>
            <a:off x="2743200" y="4648200"/>
            <a:ext cx="2997200" cy="2019300"/>
          </a:xfrm>
          <a:prstGeom prst="rect">
            <a:avLst/>
          </a:prstGeom>
          <a:noFill/>
        </p:spPr>
      </p:pic>
      <p:pic>
        <p:nvPicPr>
          <p:cNvPr id="56" name="Picture 6" descr="C:\Users\yazdan\Desktop\axe\DSC00017.JPG"/>
          <p:cNvPicPr>
            <a:picLocks noChangeAspect="1" noChangeArrowheads="1"/>
          </p:cNvPicPr>
          <p:nvPr/>
        </p:nvPicPr>
        <p:blipFill>
          <a:blip r:embed="rId6"/>
          <a:srcRect/>
          <a:stretch>
            <a:fillRect/>
          </a:stretch>
        </p:blipFill>
        <p:spPr bwMode="auto">
          <a:xfrm>
            <a:off x="152400" y="3810000"/>
            <a:ext cx="2514600" cy="2895600"/>
          </a:xfrm>
          <a:prstGeom prst="rect">
            <a:avLst/>
          </a:prstGeom>
          <a:noFill/>
        </p:spPr>
      </p:pic>
      <p:sp>
        <p:nvSpPr>
          <p:cNvPr id="57" name="Rectangle 56"/>
          <p:cNvSpPr/>
          <p:nvPr/>
        </p:nvSpPr>
        <p:spPr>
          <a:xfrm>
            <a:off x="228600" y="4038600"/>
            <a:ext cx="609600" cy="609600"/>
          </a:xfrm>
          <a:prstGeom prst="rect">
            <a:avLst/>
          </a:prstGeom>
          <a:noFill/>
          <a:ln>
            <a:solidFill>
              <a:srgbClr val="FF0000"/>
            </a:solid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pic>
        <p:nvPicPr>
          <p:cNvPr id="58" name="Picture 5" descr="C:\Users\yazdan\Desktop\axe\DSC00004.JPG"/>
          <p:cNvPicPr>
            <a:picLocks noChangeAspect="1" noChangeArrowheads="1"/>
          </p:cNvPicPr>
          <p:nvPr/>
        </p:nvPicPr>
        <p:blipFill>
          <a:blip r:embed="rId7" cstate="print"/>
          <a:srcRect/>
          <a:stretch>
            <a:fillRect/>
          </a:stretch>
        </p:blipFill>
        <p:spPr bwMode="auto">
          <a:xfrm>
            <a:off x="5867400" y="4648200"/>
            <a:ext cx="2971800" cy="2057400"/>
          </a:xfrm>
          <a:prstGeom prst="rect">
            <a:avLst/>
          </a:prstGeom>
          <a:noFill/>
        </p:spPr>
      </p:pic>
      <p:sp>
        <p:nvSpPr>
          <p:cNvPr id="59" name="TextBox 58"/>
          <p:cNvSpPr txBox="1"/>
          <p:nvPr/>
        </p:nvSpPr>
        <p:spPr>
          <a:xfrm>
            <a:off x="4624252" y="2230904"/>
            <a:ext cx="7266128" cy="2862322"/>
          </a:xfrm>
          <a:prstGeom prst="rect">
            <a:avLst/>
          </a:prstGeom>
          <a:noFill/>
        </p:spPr>
        <p:txBody>
          <a:bodyPr wrap="square" rtlCol="0">
            <a:spAutoFit/>
          </a:bodyPr>
          <a:lstStyle/>
          <a:p>
            <a:pPr algn="just">
              <a:lnSpc>
                <a:spcPct val="150000"/>
              </a:lnSpc>
            </a:pPr>
            <a:r>
              <a:rPr lang="fa-IR" sz="2400" dirty="0">
                <a:solidFill>
                  <a:prstClr val="white"/>
                </a:solidFill>
                <a:cs typeface="B Lotus" panose="00000400000000000000" pitchFamily="2" charset="-78"/>
              </a:rPr>
              <a:t>متاسفانه این محور از لحاظ خوانایی مسیر و انتقال اطلاعات میدانی به عابرین خود در سطح بسیار ضعیفی قرار دارد. ورودی نا منظم محور بدون مشخصات جذب کننده و هنوز تابلو های راهنمایی سابق در جای خود نصب هستند و نکته دیگر کف پوش یکنواختی که می توانست در امر خوانایی مسیر به کمک این محور بیاید.</a:t>
            </a:r>
            <a:endParaRPr lang="en-US" sz="2400" dirty="0">
              <a:solidFill>
                <a:prstClr val="white"/>
              </a:solidFill>
              <a:cs typeface="B Lotus" panose="00000400000000000000" pitchFamily="2" charset="-78"/>
            </a:endParaRPr>
          </a:p>
        </p:txBody>
      </p:sp>
    </p:spTree>
    <p:extLst>
      <p:ext uri="{BB962C8B-B14F-4D97-AF65-F5344CB8AC3E}">
        <p14:creationId xmlns:p14="http://schemas.microsoft.com/office/powerpoint/2010/main" val="3704404196"/>
      </p:ext>
    </p:extLst>
  </p:cSld>
  <p:clrMapOvr>
    <a:masterClrMapping/>
  </p:clrMapOvr>
  <p:transition spd="slow">
    <p:wip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0671180" y="861735"/>
            <a:ext cx="1375954" cy="830997"/>
          </a:xfrm>
          <a:prstGeom prst="rect">
            <a:avLst/>
          </a:prstGeom>
        </p:spPr>
        <p:txBody>
          <a:bodyPr wrap="square">
            <a:spAutoFit/>
          </a:bodyPr>
          <a:lstStyle/>
          <a:p>
            <a:pPr algn="justLow"/>
            <a:r>
              <a:rPr lang="fa-IR" sz="2400" b="1" dirty="0">
                <a:solidFill>
                  <a:prstClr val="white"/>
                </a:solidFill>
                <a:cs typeface="B Homa" panose="00000400000000000000" pitchFamily="2" charset="-78"/>
              </a:rPr>
              <a:t>ویژگی های محیطی</a:t>
            </a:r>
          </a:p>
        </p:txBody>
      </p:sp>
      <p:pic>
        <p:nvPicPr>
          <p:cNvPr id="11" name="Picture 2" descr="C:\Users\yazdan\Desktop\axe\DSC00087.JPG"/>
          <p:cNvPicPr>
            <a:picLocks noChangeAspect="1" noChangeArrowheads="1"/>
          </p:cNvPicPr>
          <p:nvPr/>
        </p:nvPicPr>
        <p:blipFill>
          <a:blip r:embed="rId2"/>
          <a:srcRect/>
          <a:stretch>
            <a:fillRect/>
          </a:stretch>
        </p:blipFill>
        <p:spPr bwMode="auto">
          <a:xfrm>
            <a:off x="67865" y="1317172"/>
            <a:ext cx="1889869" cy="3276600"/>
          </a:xfrm>
          <a:prstGeom prst="rect">
            <a:avLst/>
          </a:prstGeom>
          <a:noFill/>
        </p:spPr>
      </p:pic>
      <p:pic>
        <p:nvPicPr>
          <p:cNvPr id="12" name="Picture 3" descr="C:\Users\yazdan\Desktop\axe\DSC00092.JPG"/>
          <p:cNvPicPr>
            <a:picLocks noChangeAspect="1" noChangeArrowheads="1"/>
          </p:cNvPicPr>
          <p:nvPr/>
        </p:nvPicPr>
        <p:blipFill>
          <a:blip r:embed="rId3"/>
          <a:srcRect/>
          <a:stretch>
            <a:fillRect/>
          </a:stretch>
        </p:blipFill>
        <p:spPr bwMode="auto">
          <a:xfrm>
            <a:off x="2079307" y="1317172"/>
            <a:ext cx="2024610" cy="3276600"/>
          </a:xfrm>
          <a:prstGeom prst="rect">
            <a:avLst/>
          </a:prstGeom>
          <a:noFill/>
        </p:spPr>
      </p:pic>
      <p:pic>
        <p:nvPicPr>
          <p:cNvPr id="13" name="Picture 4" descr="C:\Users\yazdan\Desktop\axe\DSC00112.JPG"/>
          <p:cNvPicPr>
            <a:picLocks noChangeAspect="1" noChangeArrowheads="1"/>
          </p:cNvPicPr>
          <p:nvPr/>
        </p:nvPicPr>
        <p:blipFill>
          <a:blip r:embed="rId4"/>
          <a:srcRect/>
          <a:stretch>
            <a:fillRect/>
          </a:stretch>
        </p:blipFill>
        <p:spPr bwMode="auto">
          <a:xfrm>
            <a:off x="6574625" y="1317172"/>
            <a:ext cx="1828799" cy="3276600"/>
          </a:xfrm>
          <a:prstGeom prst="rect">
            <a:avLst/>
          </a:prstGeom>
          <a:noFill/>
        </p:spPr>
      </p:pic>
      <p:pic>
        <p:nvPicPr>
          <p:cNvPr id="14" name="Picture 5" descr="C:\Users\yazdan\Desktop\axe\DSC00114.JPG"/>
          <p:cNvPicPr>
            <a:picLocks noChangeAspect="1" noChangeArrowheads="1"/>
          </p:cNvPicPr>
          <p:nvPr/>
        </p:nvPicPr>
        <p:blipFill>
          <a:blip r:embed="rId5"/>
          <a:srcRect/>
          <a:stretch>
            <a:fillRect/>
          </a:stretch>
        </p:blipFill>
        <p:spPr bwMode="auto">
          <a:xfrm>
            <a:off x="4225490" y="1317172"/>
            <a:ext cx="2227562" cy="3276600"/>
          </a:xfrm>
          <a:prstGeom prst="rect">
            <a:avLst/>
          </a:prstGeom>
          <a:noFill/>
        </p:spPr>
      </p:pic>
      <p:pic>
        <p:nvPicPr>
          <p:cNvPr id="15" name="Picture 6" descr="C:\Users\yazdan\Desktop\axe\DSC00125.JPG"/>
          <p:cNvPicPr>
            <a:picLocks noChangeAspect="1" noChangeArrowheads="1"/>
          </p:cNvPicPr>
          <p:nvPr/>
        </p:nvPicPr>
        <p:blipFill>
          <a:blip r:embed="rId6"/>
          <a:srcRect/>
          <a:stretch>
            <a:fillRect/>
          </a:stretch>
        </p:blipFill>
        <p:spPr bwMode="auto">
          <a:xfrm>
            <a:off x="6986452" y="4669972"/>
            <a:ext cx="2971800" cy="1905000"/>
          </a:xfrm>
          <a:prstGeom prst="rect">
            <a:avLst/>
          </a:prstGeom>
          <a:noFill/>
        </p:spPr>
      </p:pic>
      <p:pic>
        <p:nvPicPr>
          <p:cNvPr id="16" name="Picture 7" descr="C:\Users\yazdan\Desktop\axe\DSC00148.JPG"/>
          <p:cNvPicPr>
            <a:picLocks noChangeAspect="1" noChangeArrowheads="1"/>
          </p:cNvPicPr>
          <p:nvPr/>
        </p:nvPicPr>
        <p:blipFill>
          <a:blip r:embed="rId7"/>
          <a:srcRect/>
          <a:stretch>
            <a:fillRect/>
          </a:stretch>
        </p:blipFill>
        <p:spPr bwMode="auto">
          <a:xfrm>
            <a:off x="3862252" y="4669972"/>
            <a:ext cx="3048000" cy="1866900"/>
          </a:xfrm>
          <a:prstGeom prst="rect">
            <a:avLst/>
          </a:prstGeom>
          <a:noFill/>
        </p:spPr>
      </p:pic>
      <p:pic>
        <p:nvPicPr>
          <p:cNvPr id="17" name="Picture 9" descr="C:\Users\yazdan\Desktop\axe\DSC00012.JPG"/>
          <p:cNvPicPr>
            <a:picLocks noChangeAspect="1" noChangeArrowheads="1"/>
          </p:cNvPicPr>
          <p:nvPr/>
        </p:nvPicPr>
        <p:blipFill>
          <a:blip r:embed="rId8"/>
          <a:srcRect/>
          <a:stretch>
            <a:fillRect/>
          </a:stretch>
        </p:blipFill>
        <p:spPr bwMode="auto">
          <a:xfrm>
            <a:off x="1119052" y="4669972"/>
            <a:ext cx="2667000" cy="1905000"/>
          </a:xfrm>
          <a:prstGeom prst="rect">
            <a:avLst/>
          </a:prstGeom>
          <a:noFill/>
        </p:spPr>
      </p:pic>
      <p:pic>
        <p:nvPicPr>
          <p:cNvPr id="18" name="Picture 10" descr="C:\Users\yazdan\Desktop\axe\DSC00033.JPG"/>
          <p:cNvPicPr>
            <a:picLocks noChangeAspect="1" noChangeArrowheads="1"/>
          </p:cNvPicPr>
          <p:nvPr/>
        </p:nvPicPr>
        <p:blipFill>
          <a:blip r:embed="rId9"/>
          <a:srcRect/>
          <a:stretch>
            <a:fillRect/>
          </a:stretch>
        </p:blipFill>
        <p:spPr bwMode="auto">
          <a:xfrm>
            <a:off x="8524997" y="1317172"/>
            <a:ext cx="2024610" cy="3276600"/>
          </a:xfrm>
          <a:prstGeom prst="rect">
            <a:avLst/>
          </a:prstGeom>
          <a:noFill/>
        </p:spPr>
      </p:pic>
    </p:spTree>
    <p:extLst>
      <p:ext uri="{BB962C8B-B14F-4D97-AF65-F5344CB8AC3E}">
        <p14:creationId xmlns:p14="http://schemas.microsoft.com/office/powerpoint/2010/main" val="378123026"/>
      </p:ext>
    </p:extLst>
  </p:cSld>
  <p:clrMapOvr>
    <a:masterClrMapping/>
  </p:clrMapOvr>
  <p:transition spd="slow">
    <p:wip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0671180" y="861735"/>
            <a:ext cx="1375954" cy="830997"/>
          </a:xfrm>
          <a:prstGeom prst="rect">
            <a:avLst/>
          </a:prstGeom>
        </p:spPr>
        <p:txBody>
          <a:bodyPr wrap="square">
            <a:spAutoFit/>
          </a:bodyPr>
          <a:lstStyle/>
          <a:p>
            <a:pPr algn="justLow"/>
            <a:r>
              <a:rPr lang="fa-IR" sz="2400" b="1" dirty="0">
                <a:solidFill>
                  <a:prstClr val="white"/>
                </a:solidFill>
                <a:cs typeface="B Homa" panose="00000400000000000000" pitchFamily="2" charset="-78"/>
              </a:rPr>
              <a:t>ویژگی های محیطی</a:t>
            </a:r>
          </a:p>
        </p:txBody>
      </p:sp>
      <p:pic>
        <p:nvPicPr>
          <p:cNvPr id="3" name="Picture 3" descr="C:\Users\yazdan\Desktop\axe\DSC00132.JPG"/>
          <p:cNvPicPr>
            <a:picLocks noChangeAspect="1" noChangeArrowheads="1"/>
          </p:cNvPicPr>
          <p:nvPr/>
        </p:nvPicPr>
        <p:blipFill>
          <a:blip r:embed="rId2"/>
          <a:srcRect/>
          <a:stretch>
            <a:fillRect/>
          </a:stretch>
        </p:blipFill>
        <p:spPr bwMode="auto">
          <a:xfrm>
            <a:off x="3374549" y="2601533"/>
            <a:ext cx="2591196" cy="3412902"/>
          </a:xfrm>
          <a:prstGeom prst="rect">
            <a:avLst/>
          </a:prstGeom>
          <a:noFill/>
        </p:spPr>
      </p:pic>
      <p:pic>
        <p:nvPicPr>
          <p:cNvPr id="4" name="Picture 6" descr="C:\Users\yazdan\Desktop\axe\DSC00053.JPG"/>
          <p:cNvPicPr>
            <a:picLocks noChangeAspect="1" noChangeArrowheads="1"/>
          </p:cNvPicPr>
          <p:nvPr/>
        </p:nvPicPr>
        <p:blipFill>
          <a:blip r:embed="rId3" cstate="print"/>
          <a:srcRect/>
          <a:stretch>
            <a:fillRect/>
          </a:stretch>
        </p:blipFill>
        <p:spPr bwMode="auto">
          <a:xfrm>
            <a:off x="721453" y="2601534"/>
            <a:ext cx="2375263" cy="3412902"/>
          </a:xfrm>
          <a:prstGeom prst="rect">
            <a:avLst/>
          </a:prstGeom>
          <a:noFill/>
        </p:spPr>
      </p:pic>
      <p:pic>
        <p:nvPicPr>
          <p:cNvPr id="5" name="Picture 7" descr="C:\Users\yazdan\Desktop\axe\DSC00058.JPG"/>
          <p:cNvPicPr>
            <a:picLocks noChangeAspect="1" noChangeArrowheads="1"/>
          </p:cNvPicPr>
          <p:nvPr/>
        </p:nvPicPr>
        <p:blipFill>
          <a:blip r:embed="rId4" cstate="print"/>
          <a:srcRect/>
          <a:stretch>
            <a:fillRect/>
          </a:stretch>
        </p:blipFill>
        <p:spPr bwMode="auto">
          <a:xfrm>
            <a:off x="6243578" y="2601532"/>
            <a:ext cx="2348271" cy="3412901"/>
          </a:xfrm>
          <a:prstGeom prst="rect">
            <a:avLst/>
          </a:prstGeom>
          <a:noFill/>
        </p:spPr>
      </p:pic>
      <p:pic>
        <p:nvPicPr>
          <p:cNvPr id="6" name="Picture 8" descr="C:\Users\yazdan\Desktop\axe\DSC00061.JPG"/>
          <p:cNvPicPr>
            <a:picLocks noChangeAspect="1" noChangeArrowheads="1"/>
          </p:cNvPicPr>
          <p:nvPr/>
        </p:nvPicPr>
        <p:blipFill>
          <a:blip r:embed="rId5" cstate="print"/>
          <a:srcRect/>
          <a:stretch>
            <a:fillRect/>
          </a:stretch>
        </p:blipFill>
        <p:spPr bwMode="auto">
          <a:xfrm>
            <a:off x="8869682" y="2601533"/>
            <a:ext cx="2375263" cy="3412902"/>
          </a:xfrm>
          <a:prstGeom prst="rect">
            <a:avLst/>
          </a:prstGeom>
          <a:noFill/>
        </p:spPr>
      </p:pic>
    </p:spTree>
    <p:extLst>
      <p:ext uri="{BB962C8B-B14F-4D97-AF65-F5344CB8AC3E}">
        <p14:creationId xmlns:p14="http://schemas.microsoft.com/office/powerpoint/2010/main" val="3912589368"/>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726547" y="953037"/>
            <a:ext cx="5293216"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مبانی نظری</a:t>
            </a:r>
            <a:endParaRPr lang="en-US" sz="4000" b="1" dirty="0">
              <a:solidFill>
                <a:srgbClr val="A7D535">
                  <a:lumMod val="20000"/>
                  <a:lumOff val="80000"/>
                </a:srgbClr>
              </a:solidFill>
              <a:cs typeface="B Homa" panose="00000400000000000000" pitchFamily="2" charset="-78"/>
            </a:endParaRPr>
          </a:p>
        </p:txBody>
      </p:sp>
      <p:sp>
        <p:nvSpPr>
          <p:cNvPr id="4" name="Rectangle 3"/>
          <p:cNvSpPr/>
          <p:nvPr/>
        </p:nvSpPr>
        <p:spPr>
          <a:xfrm>
            <a:off x="631065" y="3319884"/>
            <a:ext cx="10895527" cy="2677656"/>
          </a:xfrm>
          <a:prstGeom prst="rect">
            <a:avLst/>
          </a:prstGeom>
        </p:spPr>
        <p:txBody>
          <a:bodyPr wrap="square">
            <a:spAutoFit/>
          </a:bodyPr>
          <a:lstStyle/>
          <a:p>
            <a:pPr algn="justLow"/>
            <a:r>
              <a:rPr lang="fa-IR" sz="2400" dirty="0">
                <a:solidFill>
                  <a:prstClr val="white"/>
                </a:solidFill>
                <a:cs typeface="B Lotus" panose="00000400000000000000" pitchFamily="2" charset="-78"/>
              </a:rPr>
              <a:t>واژه منظر شهری در اواخر قرن نوزده و با طراحی و اقدامات «فردریک الامستد» پدر معماری منظر در رابطه با شهرهای آمریکایی مطرح شد. منظر شهری هنر یکپارچه بخشیدن بصری و ساختاری به مجموعه ساختمان ها ، خیابان ها و مکان هایی است که محیط شهری را می سازد.</a:t>
            </a:r>
          </a:p>
          <a:p>
            <a:pPr algn="justLow"/>
            <a:r>
              <a:rPr lang="fa-IR" sz="2400" dirty="0">
                <a:solidFill>
                  <a:prstClr val="white"/>
                </a:solidFill>
                <a:cs typeface="B Lotus" panose="00000400000000000000" pitchFamily="2" charset="-78"/>
              </a:rPr>
              <a:t>به عقیده راسکین منظر شهری چیزی بیش از یک مسأله برنامه ریزی و طراحی شهری است و در درجه نخست مسأله ارزش ها ، اهداف انسانی و به رسمیت شناخته شدن مسئولیت های اجتماعی توسط آحاد جامعه است.</a:t>
            </a:r>
          </a:p>
          <a:p>
            <a:pPr algn="justLow"/>
            <a:r>
              <a:rPr lang="fa-IR" sz="2400" dirty="0">
                <a:solidFill>
                  <a:prstClr val="white"/>
                </a:solidFill>
                <a:cs typeface="B Lotus" panose="00000400000000000000" pitchFamily="2" charset="-78"/>
              </a:rPr>
              <a:t>به طور کلی منظر شهری تلفیق سه گانه ای از : منظر عینی شهر ، منظر ذهنی شهر و منظر عاطفی شهر است که مبنای رفتار قرار می گیرد.</a:t>
            </a:r>
            <a:endParaRPr lang="en-US" sz="2400" dirty="0">
              <a:solidFill>
                <a:prstClr val="white"/>
              </a:solidFill>
              <a:cs typeface="B Lotus" panose="00000400000000000000" pitchFamily="2" charset="-78"/>
            </a:endParaRPr>
          </a:p>
        </p:txBody>
      </p:sp>
      <p:sp>
        <p:nvSpPr>
          <p:cNvPr id="5" name="TextBox 4"/>
          <p:cNvSpPr txBox="1"/>
          <p:nvPr/>
        </p:nvSpPr>
        <p:spPr>
          <a:xfrm>
            <a:off x="6233376" y="2597261"/>
            <a:ext cx="5293216" cy="584775"/>
          </a:xfrm>
          <a:prstGeom prst="rect">
            <a:avLst/>
          </a:prstGeom>
          <a:noFill/>
        </p:spPr>
        <p:txBody>
          <a:bodyPr wrap="square" rtlCol="0">
            <a:spAutoFit/>
          </a:bodyPr>
          <a:lstStyle/>
          <a:p>
            <a:pPr marL="571500" indent="-571500">
              <a:buClr>
                <a:srgbClr val="6AD8CB">
                  <a:lumMod val="50000"/>
                </a:srgbClr>
              </a:buClr>
              <a:buFont typeface="Arial" panose="020B0604020202020204" pitchFamily="34" charset="0"/>
              <a:buChar char="•"/>
            </a:pPr>
            <a:r>
              <a:rPr lang="fa-IR" sz="3200" b="1" dirty="0">
                <a:solidFill>
                  <a:prstClr val="white"/>
                </a:solidFill>
                <a:cs typeface="B Homa" panose="00000400000000000000" pitchFamily="2" charset="-78"/>
              </a:rPr>
              <a:t>منظر شهری</a:t>
            </a:r>
            <a:endParaRPr lang="en-US" sz="3200" b="1" dirty="0">
              <a:solidFill>
                <a:prstClr val="white"/>
              </a:solidFill>
              <a:cs typeface="B Homa" panose="00000400000000000000" pitchFamily="2" charset="-78"/>
            </a:endParaRPr>
          </a:p>
        </p:txBody>
      </p:sp>
    </p:spTree>
    <p:extLst>
      <p:ext uri="{BB962C8B-B14F-4D97-AF65-F5344CB8AC3E}">
        <p14:creationId xmlns:p14="http://schemas.microsoft.com/office/powerpoint/2010/main" val="2117703159"/>
      </p:ext>
    </p:extLst>
  </p:cSld>
  <p:clrMapOvr>
    <a:masterClrMapping/>
  </p:clrMapOvr>
  <p:transition spd="slow">
    <p:wip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0671180" y="861735"/>
            <a:ext cx="1375954" cy="830997"/>
          </a:xfrm>
          <a:prstGeom prst="rect">
            <a:avLst/>
          </a:prstGeom>
        </p:spPr>
        <p:txBody>
          <a:bodyPr wrap="square">
            <a:spAutoFit/>
          </a:bodyPr>
          <a:lstStyle/>
          <a:p>
            <a:pPr algn="justLow"/>
            <a:r>
              <a:rPr lang="fa-IR" sz="2400" b="1" dirty="0">
                <a:solidFill>
                  <a:prstClr val="white"/>
                </a:solidFill>
                <a:cs typeface="B Homa" panose="00000400000000000000" pitchFamily="2" charset="-78"/>
              </a:rPr>
              <a:t>ویژگی های محیطی</a:t>
            </a:r>
          </a:p>
        </p:txBody>
      </p:sp>
      <p:pic>
        <p:nvPicPr>
          <p:cNvPr id="3" name="Picture 9" descr="C:\Users\yazdan\Desktop\axe\DSC00060.JPG"/>
          <p:cNvPicPr>
            <a:picLocks noChangeAspect="1" noChangeArrowheads="1"/>
          </p:cNvPicPr>
          <p:nvPr/>
        </p:nvPicPr>
        <p:blipFill>
          <a:blip r:embed="rId2" cstate="print">
            <a:lum bright="5000" contrast="44000"/>
          </a:blip>
          <a:srcRect/>
          <a:stretch>
            <a:fillRect/>
          </a:stretch>
        </p:blipFill>
        <p:spPr bwMode="auto">
          <a:xfrm>
            <a:off x="230404" y="2562894"/>
            <a:ext cx="2186826" cy="3596971"/>
          </a:xfrm>
          <a:prstGeom prst="rect">
            <a:avLst/>
          </a:prstGeom>
          <a:noFill/>
        </p:spPr>
      </p:pic>
      <p:pic>
        <p:nvPicPr>
          <p:cNvPr id="4" name="Picture 2" descr="C:\Users\yazdan\Desktop\DSC00041.jpg"/>
          <p:cNvPicPr>
            <a:picLocks noChangeAspect="1" noChangeArrowheads="1"/>
          </p:cNvPicPr>
          <p:nvPr/>
        </p:nvPicPr>
        <p:blipFill>
          <a:blip r:embed="rId3"/>
          <a:srcRect/>
          <a:stretch>
            <a:fillRect/>
          </a:stretch>
        </p:blipFill>
        <p:spPr bwMode="auto">
          <a:xfrm>
            <a:off x="7461557" y="2562894"/>
            <a:ext cx="2186826" cy="3596971"/>
          </a:xfrm>
          <a:prstGeom prst="rect">
            <a:avLst/>
          </a:prstGeom>
          <a:noFill/>
        </p:spPr>
      </p:pic>
      <p:pic>
        <p:nvPicPr>
          <p:cNvPr id="5" name="Picture 5" descr="C:\Users\yazdan\Desktop\axe\DSC00043.JPG"/>
          <p:cNvPicPr>
            <a:picLocks noChangeAspect="1" noChangeArrowheads="1"/>
          </p:cNvPicPr>
          <p:nvPr/>
        </p:nvPicPr>
        <p:blipFill>
          <a:blip r:embed="rId4" cstate="print"/>
          <a:srcRect/>
          <a:stretch>
            <a:fillRect/>
          </a:stretch>
        </p:blipFill>
        <p:spPr bwMode="auto">
          <a:xfrm>
            <a:off x="5113807" y="2562894"/>
            <a:ext cx="2186826" cy="3596971"/>
          </a:xfrm>
          <a:prstGeom prst="rect">
            <a:avLst/>
          </a:prstGeom>
          <a:noFill/>
        </p:spPr>
      </p:pic>
      <p:pic>
        <p:nvPicPr>
          <p:cNvPr id="6" name="Picture 4" descr="C:\Users\yazdan\Desktop\axe\DSC00139.JPG"/>
          <p:cNvPicPr>
            <a:picLocks noChangeAspect="1" noChangeArrowheads="1"/>
          </p:cNvPicPr>
          <p:nvPr/>
        </p:nvPicPr>
        <p:blipFill>
          <a:blip r:embed="rId5"/>
          <a:srcRect/>
          <a:stretch>
            <a:fillRect/>
          </a:stretch>
        </p:blipFill>
        <p:spPr bwMode="auto">
          <a:xfrm>
            <a:off x="2558142" y="2562894"/>
            <a:ext cx="2385629" cy="3596973"/>
          </a:xfrm>
          <a:prstGeom prst="rect">
            <a:avLst/>
          </a:prstGeom>
          <a:noFill/>
        </p:spPr>
      </p:pic>
      <p:pic>
        <p:nvPicPr>
          <p:cNvPr id="8" name="Picture 2" descr="C:\Users\yazdan\Desktop\axe\DSC00086.JPG"/>
          <p:cNvPicPr>
            <a:picLocks noChangeAspect="1" noChangeArrowheads="1"/>
          </p:cNvPicPr>
          <p:nvPr/>
        </p:nvPicPr>
        <p:blipFill>
          <a:blip r:embed="rId6"/>
          <a:srcRect/>
          <a:stretch>
            <a:fillRect/>
          </a:stretch>
        </p:blipFill>
        <p:spPr bwMode="auto">
          <a:xfrm>
            <a:off x="9827174" y="2562895"/>
            <a:ext cx="2219960" cy="3596972"/>
          </a:xfrm>
          <a:prstGeom prst="rect">
            <a:avLst/>
          </a:prstGeom>
          <a:noFill/>
        </p:spPr>
      </p:pic>
    </p:spTree>
    <p:extLst>
      <p:ext uri="{BB962C8B-B14F-4D97-AF65-F5344CB8AC3E}">
        <p14:creationId xmlns:p14="http://schemas.microsoft.com/office/powerpoint/2010/main" val="1815628506"/>
      </p:ext>
    </p:extLst>
  </p:cSld>
  <p:clrMapOvr>
    <a:masterClrMapping/>
  </p:clrMapOvr>
  <p:transition spd="slow">
    <p:wip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0671180" y="861735"/>
            <a:ext cx="1375954" cy="830997"/>
          </a:xfrm>
          <a:prstGeom prst="rect">
            <a:avLst/>
          </a:prstGeom>
        </p:spPr>
        <p:txBody>
          <a:bodyPr wrap="square">
            <a:spAutoFit/>
          </a:bodyPr>
          <a:lstStyle/>
          <a:p>
            <a:pPr algn="justLow"/>
            <a:r>
              <a:rPr lang="fa-IR" sz="2400" b="1" dirty="0">
                <a:solidFill>
                  <a:prstClr val="white"/>
                </a:solidFill>
                <a:cs typeface="B Homa" panose="00000400000000000000" pitchFamily="2" charset="-78"/>
              </a:rPr>
              <a:t>ویژگی های محیطی</a:t>
            </a:r>
          </a:p>
        </p:txBody>
      </p:sp>
      <p:graphicFrame>
        <p:nvGraphicFramePr>
          <p:cNvPr id="3" name="Table 2"/>
          <p:cNvGraphicFramePr>
            <a:graphicFrameLocks noGrp="1"/>
          </p:cNvGraphicFramePr>
          <p:nvPr>
            <p:extLst/>
          </p:nvPr>
        </p:nvGraphicFramePr>
        <p:xfrm>
          <a:off x="391887" y="2094307"/>
          <a:ext cx="11469188" cy="4611896"/>
        </p:xfrm>
        <a:graphic>
          <a:graphicData uri="http://schemas.openxmlformats.org/drawingml/2006/table">
            <a:tbl>
              <a:tblPr firstRow="1" bandRow="1">
                <a:tableStyleId>{5C22544A-7EE6-4342-B048-85BDC9FD1C3A}</a:tableStyleId>
              </a:tblPr>
              <a:tblGrid>
                <a:gridCol w="5548679">
                  <a:extLst>
                    <a:ext uri="{9D8B030D-6E8A-4147-A177-3AD203B41FA5}">
                      <a16:colId xmlns:a16="http://schemas.microsoft.com/office/drawing/2014/main" xmlns="" val="1743746736"/>
                    </a:ext>
                  </a:extLst>
                </a:gridCol>
                <a:gridCol w="5920509">
                  <a:extLst>
                    <a:ext uri="{9D8B030D-6E8A-4147-A177-3AD203B41FA5}">
                      <a16:colId xmlns:a16="http://schemas.microsoft.com/office/drawing/2014/main" xmlns="" val="3619378920"/>
                    </a:ext>
                  </a:extLst>
                </a:gridCol>
              </a:tblGrid>
              <a:tr h="425246">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fa-IR" sz="2200" b="1" dirty="0" smtClean="0">
                          <a:solidFill>
                            <a:schemeClr val="tx1"/>
                          </a:solidFill>
                          <a:cs typeface="B Homa" panose="00000400000000000000" pitchFamily="2" charset="-78"/>
                        </a:rPr>
                        <a:t>نقاط قوت</a:t>
                      </a:r>
                      <a:endParaRPr lang="en-US" sz="2200" b="1" dirty="0" smtClean="0">
                        <a:solidFill>
                          <a:schemeClr val="tx1"/>
                        </a:solidFill>
                        <a:cs typeface="B Homa" panose="00000400000000000000" pitchFamily="2" charset="-78"/>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fa-IR" sz="2200" b="1" dirty="0" smtClean="0">
                          <a:solidFill>
                            <a:schemeClr val="tx1"/>
                          </a:solidFill>
                          <a:cs typeface="B Homa" panose="00000400000000000000" pitchFamily="2" charset="-78"/>
                        </a:rPr>
                        <a:t>نقاط ضعف</a:t>
                      </a:r>
                      <a:endParaRPr lang="en-US" sz="2200" b="1" dirty="0" smtClean="0">
                        <a:solidFill>
                          <a:schemeClr val="tx1"/>
                        </a:solidFill>
                        <a:cs typeface="B Homa" panose="00000400000000000000" pitchFamily="2" charset="-78"/>
                      </a:endParaRPr>
                    </a:p>
                  </a:txBody>
                  <a:tcPr/>
                </a:tc>
                <a:extLst>
                  <a:ext uri="{0D108BD9-81ED-4DB2-BD59-A6C34878D82A}">
                    <a16:rowId xmlns:a16="http://schemas.microsoft.com/office/drawing/2014/main" xmlns="" val="1865315650"/>
                  </a:ext>
                </a:extLst>
              </a:tr>
              <a:tr h="474065">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fa-IR" sz="2200" b="0" dirty="0" smtClean="0">
                          <a:cs typeface="B Lotus" panose="00000400000000000000" pitchFamily="2" charset="-78"/>
                        </a:rPr>
                        <a:t>کریدور بصری مناسب</a:t>
                      </a:r>
                      <a:endParaRPr lang="en-US" sz="2200" b="0" dirty="0" smtClean="0">
                        <a:cs typeface="B Lotus" panose="00000400000000000000" pitchFamily="2" charset="-78"/>
                      </a:endParaRPr>
                    </a:p>
                  </a:txBody>
                  <a:tcPr/>
                </a:tc>
                <a:tc>
                  <a:txBody>
                    <a:bodyPr/>
                    <a:lstStyle/>
                    <a:p>
                      <a:pPr algn="r"/>
                      <a:r>
                        <a:rPr lang="fa-IR" sz="2200" b="0" dirty="0" smtClean="0">
                          <a:cs typeface="B Lotus" panose="00000400000000000000" pitchFamily="2" charset="-78"/>
                        </a:rPr>
                        <a:t>عدم مدیریت عمومی </a:t>
                      </a:r>
                      <a:r>
                        <a:rPr lang="fa-IR" sz="2200" b="0" baseline="0" dirty="0" smtClean="0">
                          <a:cs typeface="B Lotus" panose="00000400000000000000" pitchFamily="2" charset="-78"/>
                        </a:rPr>
                        <a:t> در اداره  پیاده راه</a:t>
                      </a:r>
                      <a:endParaRPr lang="en-US" sz="2200" b="0" dirty="0">
                        <a:cs typeface="B Lotus" panose="00000400000000000000" pitchFamily="2" charset="-78"/>
                      </a:endParaRPr>
                    </a:p>
                  </a:txBody>
                  <a:tcPr/>
                </a:tc>
                <a:extLst>
                  <a:ext uri="{0D108BD9-81ED-4DB2-BD59-A6C34878D82A}">
                    <a16:rowId xmlns:a16="http://schemas.microsoft.com/office/drawing/2014/main" xmlns="" val="281619605"/>
                  </a:ext>
                </a:extLst>
              </a:tr>
              <a:tr h="416806">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fa-IR" sz="2200" dirty="0" smtClean="0">
                          <a:cs typeface="B Lotus" panose="00000400000000000000" pitchFamily="2" charset="-78"/>
                        </a:rPr>
                        <a:t>موقعیت مکانی مناسب ( حدفاصل مترو امام حسین و شهدا )</a:t>
                      </a:r>
                      <a:endParaRPr lang="en-US" sz="2200" dirty="0" smtClean="0">
                        <a:cs typeface="B Lotus" panose="00000400000000000000" pitchFamily="2" charset="-78"/>
                      </a:endParaRPr>
                    </a:p>
                  </a:txBody>
                  <a:tcPr/>
                </a:tc>
                <a:tc>
                  <a:txBody>
                    <a:bodyPr/>
                    <a:lstStyle/>
                    <a:p>
                      <a:pPr algn="r"/>
                      <a:r>
                        <a:rPr lang="fa-IR" sz="2200" dirty="0" smtClean="0">
                          <a:cs typeface="B Lotus" panose="00000400000000000000" pitchFamily="2" charset="-78"/>
                        </a:rPr>
                        <a:t>عدم استفاده از دوچرخه</a:t>
                      </a:r>
                      <a:endParaRPr lang="en-US" sz="2200" dirty="0">
                        <a:cs typeface="B Lotus" panose="00000400000000000000" pitchFamily="2" charset="-78"/>
                      </a:endParaRPr>
                    </a:p>
                  </a:txBody>
                  <a:tcPr/>
                </a:tc>
                <a:extLst>
                  <a:ext uri="{0D108BD9-81ED-4DB2-BD59-A6C34878D82A}">
                    <a16:rowId xmlns:a16="http://schemas.microsoft.com/office/drawing/2014/main" xmlns="" val="1494882264"/>
                  </a:ext>
                </a:extLst>
              </a:tr>
              <a:tr h="393650">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fa-IR" sz="2200" dirty="0" smtClean="0">
                          <a:cs typeface="B Lotus" panose="00000400000000000000" pitchFamily="2" charset="-78"/>
                        </a:rPr>
                        <a:t>هویت مندی محور</a:t>
                      </a:r>
                      <a:endParaRPr lang="en-US" sz="2200" dirty="0" smtClean="0">
                        <a:cs typeface="B Lotus" panose="00000400000000000000" pitchFamily="2" charset="-78"/>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fa-IR" sz="2200" dirty="0" smtClean="0">
                          <a:cs typeface="B Lotus" panose="00000400000000000000" pitchFamily="2" charset="-78"/>
                        </a:rPr>
                        <a:t>نبود کاربری های سازگار با محیط</a:t>
                      </a:r>
                    </a:p>
                  </a:txBody>
                  <a:tcPr/>
                </a:tc>
                <a:extLst>
                  <a:ext uri="{0D108BD9-81ED-4DB2-BD59-A6C34878D82A}">
                    <a16:rowId xmlns:a16="http://schemas.microsoft.com/office/drawing/2014/main" xmlns="" val="2803569756"/>
                  </a:ext>
                </a:extLst>
              </a:tr>
              <a:tr h="393650">
                <a:tc>
                  <a:txBody>
                    <a:bodyPr/>
                    <a:lstStyle/>
                    <a:p>
                      <a:pPr algn="r"/>
                      <a:r>
                        <a:rPr lang="fa-IR" sz="2200" dirty="0" smtClean="0">
                          <a:cs typeface="B Lotus" panose="00000400000000000000" pitchFamily="2" charset="-78"/>
                        </a:rPr>
                        <a:t>قابلیت تبدیل به محور اقتصادی فعال</a:t>
                      </a:r>
                      <a:endParaRPr lang="en-US" sz="2200" dirty="0">
                        <a:cs typeface="B Lotus" panose="00000400000000000000" pitchFamily="2" charset="-78"/>
                      </a:endParaRPr>
                    </a:p>
                  </a:txBody>
                  <a:tcPr/>
                </a:tc>
                <a:tc>
                  <a:txBody>
                    <a:bodyPr/>
                    <a:lstStyle/>
                    <a:p>
                      <a:pPr algn="r"/>
                      <a:r>
                        <a:rPr lang="fa-IR" sz="2200" dirty="0" smtClean="0">
                          <a:cs typeface="B Lotus" panose="00000400000000000000" pitchFamily="2" charset="-78"/>
                        </a:rPr>
                        <a:t>نبود کاربری های جذاب محیطی </a:t>
                      </a:r>
                      <a:endParaRPr lang="en-US" sz="2200" dirty="0">
                        <a:cs typeface="B Lotus" panose="00000400000000000000" pitchFamily="2" charset="-78"/>
                      </a:endParaRPr>
                    </a:p>
                  </a:txBody>
                  <a:tcPr/>
                </a:tc>
                <a:extLst>
                  <a:ext uri="{0D108BD9-81ED-4DB2-BD59-A6C34878D82A}">
                    <a16:rowId xmlns:a16="http://schemas.microsoft.com/office/drawing/2014/main" xmlns="" val="4037488414"/>
                  </a:ext>
                </a:extLst>
              </a:tr>
              <a:tr h="393650">
                <a:tc>
                  <a:txBody>
                    <a:bodyPr/>
                    <a:lstStyle/>
                    <a:p>
                      <a:pPr algn="r"/>
                      <a:r>
                        <a:rPr lang="fa-IR" sz="2200" dirty="0" smtClean="0">
                          <a:cs typeface="B Lotus" panose="00000400000000000000" pitchFamily="2" charset="-78"/>
                        </a:rPr>
                        <a:t>عدم آلودگی های صوتی</a:t>
                      </a:r>
                      <a:endParaRPr lang="en-US" sz="2200" dirty="0">
                        <a:cs typeface="B Lotus" panose="00000400000000000000" pitchFamily="2" charset="-78"/>
                      </a:endParaRPr>
                    </a:p>
                  </a:txBody>
                  <a:tcPr/>
                </a:tc>
                <a:tc>
                  <a:txBody>
                    <a:bodyPr/>
                    <a:lstStyle/>
                    <a:p>
                      <a:pPr algn="r"/>
                      <a:r>
                        <a:rPr lang="fa-IR" sz="2200" dirty="0" smtClean="0">
                          <a:cs typeface="B Lotus" panose="00000400000000000000" pitchFamily="2" charset="-78"/>
                        </a:rPr>
                        <a:t>عدم مدیریت مطلوب در سازماندهی فعالیت ها </a:t>
                      </a:r>
                      <a:endParaRPr lang="en-US" sz="2200" dirty="0">
                        <a:cs typeface="B Lotus" panose="00000400000000000000" pitchFamily="2" charset="-78"/>
                      </a:endParaRPr>
                    </a:p>
                  </a:txBody>
                  <a:tcPr/>
                </a:tc>
                <a:extLst>
                  <a:ext uri="{0D108BD9-81ED-4DB2-BD59-A6C34878D82A}">
                    <a16:rowId xmlns:a16="http://schemas.microsoft.com/office/drawing/2014/main" xmlns="" val="888608424"/>
                  </a:ext>
                </a:extLst>
              </a:tr>
              <a:tr h="370494">
                <a:tc>
                  <a:txBody>
                    <a:bodyPr/>
                    <a:lstStyle/>
                    <a:p>
                      <a:pPr algn="r"/>
                      <a:endParaRPr lang="en-US" sz="2200">
                        <a:cs typeface="B Lotus" panose="00000400000000000000" pitchFamily="2" charset="-78"/>
                      </a:endParaRPr>
                    </a:p>
                  </a:txBody>
                  <a:tcPr/>
                </a:tc>
                <a:tc>
                  <a:txBody>
                    <a:bodyPr/>
                    <a:lstStyle/>
                    <a:p>
                      <a:pPr algn="r"/>
                      <a:r>
                        <a:rPr lang="fa-IR" sz="2200" dirty="0" smtClean="0">
                          <a:cs typeface="B Lotus" panose="00000400000000000000" pitchFamily="2" charset="-78"/>
                        </a:rPr>
                        <a:t>حضور وسایل نقلیه موتوری در محور</a:t>
                      </a:r>
                      <a:endParaRPr lang="en-US" sz="2200" dirty="0">
                        <a:cs typeface="B Lotus" panose="00000400000000000000" pitchFamily="2" charset="-78"/>
                      </a:endParaRPr>
                    </a:p>
                  </a:txBody>
                  <a:tcPr/>
                </a:tc>
                <a:extLst>
                  <a:ext uri="{0D108BD9-81ED-4DB2-BD59-A6C34878D82A}">
                    <a16:rowId xmlns:a16="http://schemas.microsoft.com/office/drawing/2014/main" xmlns="" val="1954473452"/>
                  </a:ext>
                </a:extLst>
              </a:tr>
              <a:tr h="370493">
                <a:tc>
                  <a:txBody>
                    <a:bodyPr/>
                    <a:lstStyle/>
                    <a:p>
                      <a:pPr algn="r"/>
                      <a:endParaRPr lang="en-US" sz="2200" dirty="0">
                        <a:cs typeface="B Lotus" panose="00000400000000000000" pitchFamily="2" charset="-78"/>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fa-IR" sz="2200" dirty="0" smtClean="0">
                          <a:cs typeface="B Lotus" panose="00000400000000000000" pitchFamily="2" charset="-78"/>
                        </a:rPr>
                        <a:t>عدم وجود نشانه ها المان های شهری مرتبط</a:t>
                      </a:r>
                      <a:endParaRPr lang="en-US" sz="2200" dirty="0" smtClean="0">
                        <a:cs typeface="B Lotus" panose="00000400000000000000" pitchFamily="2" charset="-78"/>
                      </a:endParaRPr>
                    </a:p>
                  </a:txBody>
                  <a:tcPr/>
                </a:tc>
                <a:extLst>
                  <a:ext uri="{0D108BD9-81ED-4DB2-BD59-A6C34878D82A}">
                    <a16:rowId xmlns:a16="http://schemas.microsoft.com/office/drawing/2014/main" xmlns="" val="2978795741"/>
                  </a:ext>
                </a:extLst>
              </a:tr>
              <a:tr h="370494">
                <a:tc>
                  <a:txBody>
                    <a:bodyPr/>
                    <a:lstStyle/>
                    <a:p>
                      <a:pPr algn="r"/>
                      <a:endParaRPr lang="en-US" sz="2200" dirty="0">
                        <a:cs typeface="B Lotus" panose="00000400000000000000" pitchFamily="2" charset="-78"/>
                      </a:endParaRPr>
                    </a:p>
                  </a:txBody>
                  <a:tcPr/>
                </a:tc>
                <a:tc>
                  <a:txBody>
                    <a:bodyPr/>
                    <a:lstStyle/>
                    <a:p>
                      <a:pPr algn="r"/>
                      <a:r>
                        <a:rPr lang="fa-IR" sz="2200" dirty="0" smtClean="0">
                          <a:cs typeface="B Lotus" panose="00000400000000000000" pitchFamily="2" charset="-78"/>
                        </a:rPr>
                        <a:t>فرسودگی بافت های درون محور</a:t>
                      </a:r>
                      <a:endParaRPr lang="en-US" sz="2200" dirty="0">
                        <a:cs typeface="B Lotus" panose="00000400000000000000" pitchFamily="2" charset="-78"/>
                      </a:endParaRPr>
                    </a:p>
                  </a:txBody>
                  <a:tcPr/>
                </a:tc>
                <a:extLst>
                  <a:ext uri="{0D108BD9-81ED-4DB2-BD59-A6C34878D82A}">
                    <a16:rowId xmlns:a16="http://schemas.microsoft.com/office/drawing/2014/main" xmlns="" val="492799666"/>
                  </a:ext>
                </a:extLst>
              </a:tr>
              <a:tr h="724071">
                <a:tc>
                  <a:txBody>
                    <a:bodyPr/>
                    <a:lstStyle/>
                    <a:p>
                      <a:pPr algn="r"/>
                      <a:endParaRPr lang="en-US" sz="2200" dirty="0">
                        <a:cs typeface="B Lotus" panose="00000400000000000000" pitchFamily="2" charset="-78"/>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fa-IR" sz="2200" dirty="0" smtClean="0">
                          <a:cs typeface="B Lotus" panose="00000400000000000000" pitchFamily="2" charset="-78"/>
                        </a:rPr>
                        <a:t>نبود پارکینگ عمومی در مجاورت پیاده راه </a:t>
                      </a:r>
                      <a:endParaRPr lang="en-US" sz="2200" dirty="0" smtClean="0">
                        <a:cs typeface="B Lotus" panose="00000400000000000000" pitchFamily="2" charset="-78"/>
                      </a:endParaRPr>
                    </a:p>
                  </a:txBody>
                  <a:tcPr/>
                </a:tc>
                <a:extLst>
                  <a:ext uri="{0D108BD9-81ED-4DB2-BD59-A6C34878D82A}">
                    <a16:rowId xmlns:a16="http://schemas.microsoft.com/office/drawing/2014/main" xmlns="" val="1083966508"/>
                  </a:ext>
                </a:extLst>
              </a:tr>
            </a:tbl>
          </a:graphicData>
        </a:graphic>
      </p:graphicFrame>
    </p:spTree>
    <p:extLst>
      <p:ext uri="{BB962C8B-B14F-4D97-AF65-F5344CB8AC3E}">
        <p14:creationId xmlns:p14="http://schemas.microsoft.com/office/powerpoint/2010/main" val="4290559719"/>
      </p:ext>
    </p:extLst>
  </p:cSld>
  <p:clrMapOvr>
    <a:masterClrMapping/>
  </p:clrMapOvr>
  <p:transition spd="slow">
    <p:wip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80306" y="3038116"/>
            <a:ext cx="8358388" cy="769441"/>
          </a:xfrm>
          <a:prstGeom prst="rect">
            <a:avLst/>
          </a:prstGeom>
          <a:noFill/>
        </p:spPr>
        <p:txBody>
          <a:bodyPr wrap="square" rtlCol="0">
            <a:spAutoFit/>
          </a:bodyPr>
          <a:lstStyle/>
          <a:p>
            <a:pPr algn="justLow"/>
            <a:r>
              <a:rPr lang="fa-IR" sz="4400" b="1" dirty="0">
                <a:solidFill>
                  <a:prstClr val="white"/>
                </a:solidFill>
                <a:cs typeface="B Homa" panose="00000400000000000000" pitchFamily="2" charset="-78"/>
              </a:rPr>
              <a:t>نمونه موردی: </a:t>
            </a:r>
            <a:r>
              <a:rPr lang="fa-IR" sz="4000" b="1" dirty="0">
                <a:solidFill>
                  <a:prstClr val="white"/>
                </a:solidFill>
                <a:cs typeface="B Homa" panose="00000400000000000000" pitchFamily="2" charset="-78"/>
              </a:rPr>
              <a:t>پیاده‌راه 15 خرداد</a:t>
            </a:r>
            <a:endParaRPr lang="en-US" sz="4000" b="1" dirty="0">
              <a:solidFill>
                <a:prstClr val="white"/>
              </a:solidFill>
              <a:cs typeface="B Homa" panose="00000400000000000000" pitchFamily="2" charset="-78"/>
            </a:endParaRPr>
          </a:p>
        </p:txBody>
      </p:sp>
    </p:spTree>
    <p:extLst>
      <p:ext uri="{BB962C8B-B14F-4D97-AF65-F5344CB8AC3E}">
        <p14:creationId xmlns:p14="http://schemas.microsoft.com/office/powerpoint/2010/main" val="2310742576"/>
      </p:ext>
    </p:extLst>
  </p:cSld>
  <p:clrMapOvr>
    <a:masterClrMapping/>
  </p:clrMapOvr>
  <p:transition spd="slow">
    <p:wip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78051" y="953037"/>
            <a:ext cx="6941712"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چشم‌انداز اولیه</a:t>
            </a:r>
            <a:endParaRPr lang="en-US" sz="4000" b="1" dirty="0">
              <a:solidFill>
                <a:srgbClr val="A7D535">
                  <a:lumMod val="20000"/>
                  <a:lumOff val="80000"/>
                </a:srgbClr>
              </a:solidFill>
              <a:cs typeface="B Homa" panose="00000400000000000000" pitchFamily="2" charset="-78"/>
            </a:endParaRPr>
          </a:p>
        </p:txBody>
      </p:sp>
      <p:sp>
        <p:nvSpPr>
          <p:cNvPr id="4" name="TextBox 3"/>
          <p:cNvSpPr txBox="1"/>
          <p:nvPr/>
        </p:nvSpPr>
        <p:spPr>
          <a:xfrm>
            <a:off x="5069718" y="3247685"/>
            <a:ext cx="5908990" cy="523220"/>
          </a:xfrm>
          <a:prstGeom prst="rect">
            <a:avLst/>
          </a:prstGeom>
          <a:noFill/>
        </p:spPr>
        <p:txBody>
          <a:bodyPr wrap="none" rtlCol="0">
            <a:spAutoFit/>
          </a:bodyPr>
          <a:lstStyle/>
          <a:p>
            <a:pPr marL="457200" indent="-457200">
              <a:buFont typeface="Arial" panose="020B0604020202020204" pitchFamily="34" charset="0"/>
              <a:buChar char="•"/>
            </a:pPr>
            <a:r>
              <a:rPr lang="fa-IR" sz="2800" dirty="0">
                <a:solidFill>
                  <a:prstClr val="white"/>
                </a:solidFill>
                <a:cs typeface="B Nazanin" panose="00000400000000000000" pitchFamily="2" charset="-78"/>
              </a:rPr>
              <a:t>پیاده راه 15 خرداد فضایی تحت تسلط عابر پیاده</a:t>
            </a:r>
            <a:endParaRPr lang="en-US" sz="2800" dirty="0">
              <a:solidFill>
                <a:prstClr val="white"/>
              </a:solidFill>
              <a:cs typeface="B Nazanin" panose="00000400000000000000" pitchFamily="2" charset="-78"/>
            </a:endParaRPr>
          </a:p>
        </p:txBody>
      </p:sp>
      <p:sp>
        <p:nvSpPr>
          <p:cNvPr id="5" name="TextBox 4"/>
          <p:cNvSpPr txBox="1"/>
          <p:nvPr/>
        </p:nvSpPr>
        <p:spPr>
          <a:xfrm>
            <a:off x="5744582" y="3847454"/>
            <a:ext cx="5234126" cy="523220"/>
          </a:xfrm>
          <a:prstGeom prst="rect">
            <a:avLst/>
          </a:prstGeom>
          <a:noFill/>
        </p:spPr>
        <p:txBody>
          <a:bodyPr wrap="none" rtlCol="0">
            <a:spAutoFit/>
          </a:bodyPr>
          <a:lstStyle/>
          <a:p>
            <a:pPr marL="457200" indent="-457200">
              <a:buFont typeface="Arial" panose="020B0604020202020204" pitchFamily="34" charset="0"/>
              <a:buChar char="•"/>
            </a:pPr>
            <a:r>
              <a:rPr lang="fa-IR" sz="2800" dirty="0">
                <a:solidFill>
                  <a:prstClr val="white"/>
                </a:solidFill>
                <a:cs typeface="B Nazanin" panose="00000400000000000000" pitchFamily="2" charset="-78"/>
              </a:rPr>
              <a:t>فضایی که مردم در تعامل اجتماعی هستند</a:t>
            </a:r>
            <a:endParaRPr lang="en-US" sz="2800" dirty="0">
              <a:solidFill>
                <a:prstClr val="white"/>
              </a:solidFill>
              <a:cs typeface="B Nazanin" panose="00000400000000000000" pitchFamily="2" charset="-78"/>
            </a:endParaRPr>
          </a:p>
        </p:txBody>
      </p:sp>
      <p:sp>
        <p:nvSpPr>
          <p:cNvPr id="6" name="TextBox 5"/>
          <p:cNvSpPr txBox="1"/>
          <p:nvPr/>
        </p:nvSpPr>
        <p:spPr>
          <a:xfrm>
            <a:off x="5069718" y="4447223"/>
            <a:ext cx="5899372" cy="523220"/>
          </a:xfrm>
          <a:prstGeom prst="rect">
            <a:avLst/>
          </a:prstGeom>
          <a:noFill/>
        </p:spPr>
        <p:txBody>
          <a:bodyPr wrap="none" rtlCol="0">
            <a:spAutoFit/>
          </a:bodyPr>
          <a:lstStyle/>
          <a:p>
            <a:pPr marL="457200" indent="-457200">
              <a:buFont typeface="Arial" panose="020B0604020202020204" pitchFamily="34" charset="0"/>
              <a:buChar char="•"/>
            </a:pPr>
            <a:r>
              <a:rPr lang="fa-IR" sz="2800" dirty="0">
                <a:solidFill>
                  <a:prstClr val="white"/>
                </a:solidFill>
                <a:cs typeface="B Nazanin" panose="00000400000000000000" pitchFamily="2" charset="-78"/>
              </a:rPr>
              <a:t>فضایی سر زنده و پویا و دارای ایستگاه های مکث</a:t>
            </a:r>
            <a:endParaRPr lang="en-US" sz="2800" dirty="0">
              <a:solidFill>
                <a:prstClr val="white"/>
              </a:solidFill>
              <a:cs typeface="B Nazanin" panose="00000400000000000000" pitchFamily="2" charset="-78"/>
            </a:endParaRPr>
          </a:p>
        </p:txBody>
      </p:sp>
    </p:spTree>
    <p:extLst>
      <p:ext uri="{BB962C8B-B14F-4D97-AF65-F5344CB8AC3E}">
        <p14:creationId xmlns:p14="http://schemas.microsoft.com/office/powerpoint/2010/main" val="3951966233"/>
      </p:ext>
    </p:extLst>
  </p:cSld>
  <p:clrMapOvr>
    <a:masterClrMapping/>
  </p:clrMapOvr>
  <p:transition spd="slow">
    <p:wip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78051" y="953037"/>
            <a:ext cx="6941712"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اهداف کلان</a:t>
            </a:r>
            <a:endParaRPr lang="en-US" sz="4000" b="1" dirty="0">
              <a:solidFill>
                <a:srgbClr val="A7D535">
                  <a:lumMod val="20000"/>
                  <a:lumOff val="80000"/>
                </a:srgbClr>
              </a:solidFill>
              <a:cs typeface="B Homa" panose="00000400000000000000" pitchFamily="2" charset="-78"/>
            </a:endParaRPr>
          </a:p>
        </p:txBody>
      </p:sp>
      <p:sp>
        <p:nvSpPr>
          <p:cNvPr id="7" name="TextBox 6"/>
          <p:cNvSpPr txBox="1"/>
          <p:nvPr/>
        </p:nvSpPr>
        <p:spPr>
          <a:xfrm>
            <a:off x="6545261" y="2837287"/>
            <a:ext cx="4044697" cy="461665"/>
          </a:xfrm>
          <a:prstGeom prst="rect">
            <a:avLst/>
          </a:prstGeom>
          <a:noFill/>
        </p:spPr>
        <p:txBody>
          <a:bodyPr wrap="none" rtlCol="0">
            <a:spAutoFit/>
          </a:bodyPr>
          <a:lstStyle/>
          <a:p>
            <a:pPr marL="457200" indent="-457200" algn="just">
              <a:buFont typeface="Arial" panose="020B0604020202020204" pitchFamily="34" charset="0"/>
              <a:buChar char="•"/>
            </a:pPr>
            <a:r>
              <a:rPr lang="fa-IR" sz="2400" dirty="0">
                <a:solidFill>
                  <a:prstClr val="white"/>
                </a:solidFill>
                <a:cs typeface="B Nazanin" panose="00000400000000000000" pitchFamily="2" charset="-78"/>
              </a:rPr>
              <a:t>ساماندهی کالبدی نمای ساختمان ها</a:t>
            </a:r>
            <a:endParaRPr lang="en-US" sz="2400" dirty="0">
              <a:solidFill>
                <a:prstClr val="white"/>
              </a:solidFill>
              <a:cs typeface="B Nazanin" panose="00000400000000000000" pitchFamily="2" charset="-78"/>
            </a:endParaRPr>
          </a:p>
        </p:txBody>
      </p:sp>
      <p:sp>
        <p:nvSpPr>
          <p:cNvPr id="8" name="TextBox 7"/>
          <p:cNvSpPr txBox="1"/>
          <p:nvPr/>
        </p:nvSpPr>
        <p:spPr>
          <a:xfrm>
            <a:off x="7159212" y="3479621"/>
            <a:ext cx="3478836" cy="461665"/>
          </a:xfrm>
          <a:prstGeom prst="rect">
            <a:avLst/>
          </a:prstGeom>
          <a:noFill/>
        </p:spPr>
        <p:txBody>
          <a:bodyPr wrap="none" rtlCol="0">
            <a:spAutoFit/>
          </a:bodyPr>
          <a:lstStyle/>
          <a:p>
            <a:pPr marL="457200" indent="-457200" algn="just">
              <a:buFont typeface="Arial" panose="020B0604020202020204" pitchFamily="34" charset="0"/>
              <a:buChar char="•"/>
            </a:pPr>
            <a:r>
              <a:rPr lang="fa-IR" sz="2400" dirty="0">
                <a:solidFill>
                  <a:prstClr val="white"/>
                </a:solidFill>
                <a:cs typeface="B Nazanin" panose="00000400000000000000" pitchFamily="2" charset="-78"/>
              </a:rPr>
              <a:t>ساماندهی ترافیک در تقاطع ها</a:t>
            </a:r>
            <a:endParaRPr lang="en-US" sz="2400" dirty="0">
              <a:solidFill>
                <a:prstClr val="white"/>
              </a:solidFill>
              <a:cs typeface="B Nazanin" panose="00000400000000000000" pitchFamily="2" charset="-78"/>
            </a:endParaRPr>
          </a:p>
        </p:txBody>
      </p:sp>
      <p:sp>
        <p:nvSpPr>
          <p:cNvPr id="9" name="TextBox 8"/>
          <p:cNvSpPr txBox="1"/>
          <p:nvPr/>
        </p:nvSpPr>
        <p:spPr>
          <a:xfrm>
            <a:off x="7805221" y="4121955"/>
            <a:ext cx="2832827" cy="461665"/>
          </a:xfrm>
          <a:prstGeom prst="rect">
            <a:avLst/>
          </a:prstGeom>
          <a:noFill/>
        </p:spPr>
        <p:txBody>
          <a:bodyPr wrap="none" rtlCol="0">
            <a:spAutoFit/>
          </a:bodyPr>
          <a:lstStyle/>
          <a:p>
            <a:pPr marL="457200" indent="-457200" algn="just">
              <a:buFont typeface="Arial" panose="020B0604020202020204" pitchFamily="34" charset="0"/>
              <a:buChar char="•"/>
            </a:pPr>
            <a:r>
              <a:rPr lang="fa-IR" sz="2400" dirty="0">
                <a:solidFill>
                  <a:prstClr val="white"/>
                </a:solidFill>
                <a:cs typeface="B Nazanin" panose="00000400000000000000" pitchFamily="2" charset="-78"/>
              </a:rPr>
              <a:t>کاهش  آلودگی  صوتی </a:t>
            </a:r>
            <a:endParaRPr lang="en-US" sz="2400" dirty="0">
              <a:solidFill>
                <a:prstClr val="white"/>
              </a:solidFill>
              <a:cs typeface="B Nazanin" panose="00000400000000000000" pitchFamily="2" charset="-78"/>
            </a:endParaRPr>
          </a:p>
        </p:txBody>
      </p:sp>
    </p:spTree>
    <p:extLst>
      <p:ext uri="{BB962C8B-B14F-4D97-AF65-F5344CB8AC3E}">
        <p14:creationId xmlns:p14="http://schemas.microsoft.com/office/powerpoint/2010/main" val="2895230914"/>
      </p:ext>
    </p:extLst>
  </p:cSld>
  <p:clrMapOvr>
    <a:masterClrMapping/>
  </p:clrMapOvr>
  <p:transition spd="slow">
    <p:wip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78051" y="953037"/>
            <a:ext cx="6941712"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حوزه مداخله و حوزه فراگیر</a:t>
            </a:r>
            <a:endParaRPr lang="en-US" sz="4000" b="1" dirty="0">
              <a:solidFill>
                <a:srgbClr val="A7D535">
                  <a:lumMod val="20000"/>
                  <a:lumOff val="80000"/>
                </a:srgbClr>
              </a:solidFill>
              <a:cs typeface="B Homa" panose="00000400000000000000" pitchFamily="2" charset="-78"/>
            </a:endParaRPr>
          </a:p>
        </p:txBody>
      </p:sp>
      <p:sp>
        <p:nvSpPr>
          <p:cNvPr id="6" name="Text Placeholder 4"/>
          <p:cNvSpPr txBox="1">
            <a:spLocks/>
          </p:cNvSpPr>
          <p:nvPr/>
        </p:nvSpPr>
        <p:spPr>
          <a:xfrm>
            <a:off x="1939388" y="2787382"/>
            <a:ext cx="3354388" cy="762000"/>
          </a:xfrm>
          <a:prstGeom prst="rect">
            <a:avLst/>
          </a:prstGeom>
        </p:spPr>
        <p:style>
          <a:lnRef idx="3">
            <a:schemeClr val="lt1"/>
          </a:lnRef>
          <a:fillRef idx="1">
            <a:schemeClr val="accent1"/>
          </a:fillRef>
          <a:effectRef idx="1">
            <a:schemeClr val="accent1"/>
          </a:effectRef>
          <a:fontRef idx="minor">
            <a:schemeClr val="lt1"/>
          </a:fontRef>
        </p:style>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l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l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l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lt1"/>
                </a:solidFill>
                <a:latin typeface="+mn-lt"/>
                <a:ea typeface="+mn-ea"/>
                <a:cs typeface="+mn-cs"/>
              </a:defRPr>
            </a:lvl9pPr>
          </a:lstStyle>
          <a:p>
            <a:pPr marL="0" indent="0" algn="ctr" rtl="1">
              <a:buFont typeface="Arial" panose="020B0604020202020204" pitchFamily="34" charset="0"/>
              <a:buNone/>
            </a:pPr>
            <a:r>
              <a:rPr lang="fa-IR" sz="3200" dirty="0" smtClean="0">
                <a:solidFill>
                  <a:prstClr val="white"/>
                </a:solidFill>
                <a:cs typeface="B Homa" panose="00000400000000000000" pitchFamily="2" charset="-78"/>
              </a:rPr>
              <a:t>حوزه فراگیر</a:t>
            </a:r>
            <a:r>
              <a:rPr lang="fa-IR" dirty="0" smtClean="0">
                <a:solidFill>
                  <a:prstClr val="white"/>
                </a:solidFill>
                <a:cs typeface="B Homa" panose="00000400000000000000" pitchFamily="2" charset="-78"/>
              </a:rPr>
              <a:t> </a:t>
            </a:r>
            <a:endParaRPr lang="en-US" dirty="0">
              <a:solidFill>
                <a:prstClr val="white"/>
              </a:solidFill>
              <a:cs typeface="B Homa" panose="00000400000000000000" pitchFamily="2" charset="-78"/>
            </a:endParaRPr>
          </a:p>
        </p:txBody>
      </p:sp>
      <p:sp>
        <p:nvSpPr>
          <p:cNvPr id="10" name="Content Placeholder 7"/>
          <p:cNvSpPr txBox="1">
            <a:spLocks/>
          </p:cNvSpPr>
          <p:nvPr/>
        </p:nvSpPr>
        <p:spPr>
          <a:xfrm>
            <a:off x="6587588" y="4019282"/>
            <a:ext cx="3432175" cy="1631216"/>
          </a:xfrm>
          <a:prstGeom prst="rect">
            <a:avLst/>
          </a:prstGeom>
          <a:solidFill>
            <a:schemeClr val="accent1">
              <a:lumMod val="40000"/>
              <a:lumOff val="60000"/>
            </a:schemeClr>
          </a:solidFill>
        </p:spPr>
        <p:style>
          <a:lnRef idx="2">
            <a:schemeClr val="accent1"/>
          </a:lnRef>
          <a:fillRef idx="1">
            <a:schemeClr val="lt1"/>
          </a:fillRef>
          <a:effectRef idx="0">
            <a:schemeClr val="accent1"/>
          </a:effectRef>
          <a:fontRef idx="minor">
            <a:schemeClr val="dk1"/>
          </a:fontRef>
        </p:style>
        <p:txBody>
          <a:bodyPr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dk1"/>
                </a:solidFill>
                <a:latin typeface="+mn-lt"/>
                <a:ea typeface="+mn-ea"/>
                <a:cs typeface="+mn-cs"/>
              </a:defRPr>
            </a:lvl9pPr>
          </a:lstStyle>
          <a:p>
            <a:pPr marL="109728" indent="0" algn="ctr" rtl="1">
              <a:buFont typeface="Arial" panose="020B0604020202020204" pitchFamily="34" charset="0"/>
              <a:buNone/>
            </a:pPr>
            <a:r>
              <a:rPr lang="fa-IR" smtClean="0">
                <a:solidFill>
                  <a:prstClr val="black"/>
                </a:solidFill>
                <a:cs typeface="B Nazanin" panose="00000400000000000000" pitchFamily="2" charset="-78"/>
              </a:rPr>
              <a:t>پیاده راه 15 خرداد</a:t>
            </a:r>
            <a:endParaRPr lang="en-US" dirty="0">
              <a:solidFill>
                <a:prstClr val="black"/>
              </a:solidFill>
              <a:cs typeface="B Nazanin" panose="00000400000000000000" pitchFamily="2" charset="-78"/>
            </a:endParaRPr>
          </a:p>
        </p:txBody>
      </p:sp>
      <p:sp>
        <p:nvSpPr>
          <p:cNvPr id="11" name="Text Placeholder 6"/>
          <p:cNvSpPr txBox="1">
            <a:spLocks/>
          </p:cNvSpPr>
          <p:nvPr/>
        </p:nvSpPr>
        <p:spPr>
          <a:xfrm>
            <a:off x="6511388" y="2800082"/>
            <a:ext cx="3508375" cy="762000"/>
          </a:xfrm>
          <a:prstGeom prst="rect">
            <a:avLst/>
          </a:prstGeom>
        </p:spPr>
        <p:style>
          <a:lnRef idx="3">
            <a:schemeClr val="lt1"/>
          </a:lnRef>
          <a:fillRef idx="1">
            <a:schemeClr val="accent1"/>
          </a:fillRef>
          <a:effectRef idx="1">
            <a:schemeClr val="accent1"/>
          </a:effectRef>
          <a:fontRef idx="minor">
            <a:schemeClr val="lt1"/>
          </a:fontRef>
        </p:style>
        <p:txBody>
          <a:bodyPr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l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l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l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lt1"/>
                </a:solidFill>
                <a:latin typeface="+mn-lt"/>
                <a:ea typeface="+mn-ea"/>
                <a:cs typeface="+mn-cs"/>
              </a:defRPr>
            </a:lvl9pPr>
          </a:lstStyle>
          <a:p>
            <a:pPr marL="0" indent="0" algn="ctr" rtl="1">
              <a:buFont typeface="Arial" panose="020B0604020202020204" pitchFamily="34" charset="0"/>
              <a:buNone/>
            </a:pPr>
            <a:r>
              <a:rPr lang="fa-IR" sz="3200" smtClean="0">
                <a:solidFill>
                  <a:prstClr val="white"/>
                </a:solidFill>
                <a:cs typeface="B Homa" panose="00000400000000000000" pitchFamily="2" charset="-78"/>
              </a:rPr>
              <a:t>حوزه مداخله</a:t>
            </a:r>
            <a:endParaRPr lang="en-US" sz="3200" dirty="0">
              <a:solidFill>
                <a:prstClr val="white"/>
              </a:solidFill>
              <a:cs typeface="B Homa" panose="00000400000000000000" pitchFamily="2" charset="-78"/>
            </a:endParaRPr>
          </a:p>
        </p:txBody>
      </p:sp>
      <p:sp>
        <p:nvSpPr>
          <p:cNvPr id="12" name="TextBox 11"/>
          <p:cNvSpPr txBox="1"/>
          <p:nvPr/>
        </p:nvSpPr>
        <p:spPr>
          <a:xfrm>
            <a:off x="1939389" y="4019282"/>
            <a:ext cx="3354388" cy="1631216"/>
          </a:xfrm>
          <a:prstGeom prst="rect">
            <a:avLst/>
          </a:prstGeom>
          <a:solidFill>
            <a:schemeClr val="accent1">
              <a:lumMod val="40000"/>
              <a:lumOff val="60000"/>
            </a:schemeClr>
          </a:solidFill>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fa-IR" sz="2400" dirty="0">
                <a:solidFill>
                  <a:prstClr val="black"/>
                </a:solidFill>
                <a:cs typeface="B Nazanin" panose="00000400000000000000" pitchFamily="2" charset="-78"/>
              </a:rPr>
              <a:t>بازار</a:t>
            </a:r>
          </a:p>
          <a:p>
            <a:pPr algn="ctr"/>
            <a:r>
              <a:rPr lang="fa-IR" sz="2400" dirty="0">
                <a:solidFill>
                  <a:prstClr val="black"/>
                </a:solidFill>
                <a:cs typeface="B Nazanin" panose="00000400000000000000" pitchFamily="2" charset="-78"/>
              </a:rPr>
              <a:t>مروی</a:t>
            </a:r>
          </a:p>
          <a:p>
            <a:pPr algn="ctr"/>
            <a:r>
              <a:rPr lang="fa-IR" sz="2400" dirty="0">
                <a:solidFill>
                  <a:prstClr val="black"/>
                </a:solidFill>
                <a:cs typeface="B Nazanin" panose="00000400000000000000" pitchFamily="2" charset="-78"/>
              </a:rPr>
              <a:t>کاخ گلستان</a:t>
            </a:r>
            <a:endParaRPr lang="fa-IR" sz="4000" dirty="0">
              <a:solidFill>
                <a:prstClr val="black"/>
              </a:solidFill>
              <a:cs typeface="B Nazanin" panose="00000400000000000000" pitchFamily="2" charset="-78"/>
            </a:endParaRPr>
          </a:p>
          <a:p>
            <a:pPr algn="ctr"/>
            <a:r>
              <a:rPr lang="fa-IR" sz="2400" dirty="0">
                <a:solidFill>
                  <a:prstClr val="black"/>
                </a:solidFill>
                <a:cs typeface="B Nazanin" panose="00000400000000000000" pitchFamily="2" charset="-78"/>
              </a:rPr>
              <a:t>اداره کل دادگستری </a:t>
            </a:r>
            <a:endParaRPr lang="en-US" sz="2400" dirty="0">
              <a:solidFill>
                <a:prstClr val="black"/>
              </a:solidFill>
              <a:cs typeface="B Nazanin" panose="00000400000000000000" pitchFamily="2" charset="-78"/>
            </a:endParaRPr>
          </a:p>
        </p:txBody>
      </p:sp>
    </p:spTree>
    <p:extLst>
      <p:ext uri="{BB962C8B-B14F-4D97-AF65-F5344CB8AC3E}">
        <p14:creationId xmlns:p14="http://schemas.microsoft.com/office/powerpoint/2010/main" val="1194005283"/>
      </p:ext>
    </p:extLst>
  </p:cSld>
  <p:clrMapOvr>
    <a:masterClrMapping/>
  </p:clrMapOvr>
  <p:transition spd="slow">
    <p:wip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78051" y="953037"/>
            <a:ext cx="6941712"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حوزه مداخله و حوزه فراگیر</a:t>
            </a:r>
            <a:endParaRPr lang="en-US" sz="4000" b="1" dirty="0">
              <a:solidFill>
                <a:srgbClr val="A7D535">
                  <a:lumMod val="20000"/>
                  <a:lumOff val="80000"/>
                </a:srgbClr>
              </a:solidFill>
              <a:cs typeface="B Homa" panose="00000400000000000000" pitchFamily="2" charset="-78"/>
            </a:endParaRPr>
          </a:p>
        </p:txBody>
      </p:sp>
      <p:sp>
        <p:nvSpPr>
          <p:cNvPr id="6" name="Text Placeholder 4"/>
          <p:cNvSpPr txBox="1">
            <a:spLocks/>
          </p:cNvSpPr>
          <p:nvPr/>
        </p:nvSpPr>
        <p:spPr>
          <a:xfrm>
            <a:off x="2269360" y="2787382"/>
            <a:ext cx="3354388" cy="762000"/>
          </a:xfrm>
          <a:prstGeom prst="rect">
            <a:avLst/>
          </a:prstGeom>
        </p:spPr>
        <p:style>
          <a:lnRef idx="3">
            <a:schemeClr val="lt1"/>
          </a:lnRef>
          <a:fillRef idx="1">
            <a:schemeClr val="accent1"/>
          </a:fillRef>
          <a:effectRef idx="1">
            <a:schemeClr val="accent1"/>
          </a:effectRef>
          <a:fontRef idx="minor">
            <a:schemeClr val="lt1"/>
          </a:fontRef>
        </p:style>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l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l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l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lt1"/>
                </a:solidFill>
                <a:latin typeface="+mn-lt"/>
                <a:ea typeface="+mn-ea"/>
                <a:cs typeface="+mn-cs"/>
              </a:defRPr>
            </a:lvl9pPr>
          </a:lstStyle>
          <a:p>
            <a:pPr marL="0" indent="0" algn="ctr" rtl="1">
              <a:buFont typeface="Arial" panose="020B0604020202020204" pitchFamily="34" charset="0"/>
              <a:buNone/>
            </a:pPr>
            <a:r>
              <a:rPr lang="fa-IR" sz="3200" dirty="0" smtClean="0">
                <a:solidFill>
                  <a:prstClr val="white"/>
                </a:solidFill>
                <a:cs typeface="B Homa" panose="00000400000000000000" pitchFamily="2" charset="-78"/>
              </a:rPr>
              <a:t>حوزه فراگیر</a:t>
            </a:r>
            <a:r>
              <a:rPr lang="fa-IR" dirty="0" smtClean="0">
                <a:solidFill>
                  <a:prstClr val="white"/>
                </a:solidFill>
                <a:cs typeface="B Homa" panose="00000400000000000000" pitchFamily="2" charset="-78"/>
              </a:rPr>
              <a:t> </a:t>
            </a:r>
            <a:endParaRPr lang="en-US" dirty="0">
              <a:solidFill>
                <a:prstClr val="white"/>
              </a:solidFill>
              <a:cs typeface="B Homa" panose="00000400000000000000" pitchFamily="2" charset="-78"/>
            </a:endParaRPr>
          </a:p>
        </p:txBody>
      </p:sp>
      <p:sp>
        <p:nvSpPr>
          <p:cNvPr id="10" name="Content Placeholder 7"/>
          <p:cNvSpPr txBox="1">
            <a:spLocks/>
          </p:cNvSpPr>
          <p:nvPr/>
        </p:nvSpPr>
        <p:spPr>
          <a:xfrm>
            <a:off x="8303675" y="4019282"/>
            <a:ext cx="3432175" cy="1631216"/>
          </a:xfrm>
          <a:prstGeom prst="rect">
            <a:avLst/>
          </a:prstGeom>
          <a:solidFill>
            <a:schemeClr val="accent1">
              <a:lumMod val="40000"/>
              <a:lumOff val="60000"/>
            </a:schemeClr>
          </a:solidFill>
        </p:spPr>
        <p:style>
          <a:lnRef idx="2">
            <a:schemeClr val="accent1"/>
          </a:lnRef>
          <a:fillRef idx="1">
            <a:schemeClr val="lt1"/>
          </a:fillRef>
          <a:effectRef idx="0">
            <a:schemeClr val="accent1"/>
          </a:effectRef>
          <a:fontRef idx="minor">
            <a:schemeClr val="dk1"/>
          </a:fontRef>
        </p:style>
        <p:txBody>
          <a:bodyPr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dk1"/>
                </a:solidFill>
                <a:latin typeface="+mn-lt"/>
                <a:ea typeface="+mn-ea"/>
                <a:cs typeface="+mn-cs"/>
              </a:defRPr>
            </a:lvl9pPr>
          </a:lstStyle>
          <a:p>
            <a:pPr marL="109728" indent="0" algn="ctr" rtl="1">
              <a:buFont typeface="Arial" panose="020B0604020202020204" pitchFamily="34" charset="0"/>
              <a:buNone/>
            </a:pPr>
            <a:r>
              <a:rPr lang="fa-IR" smtClean="0">
                <a:solidFill>
                  <a:prstClr val="black"/>
                </a:solidFill>
                <a:cs typeface="B Nazanin" panose="00000400000000000000" pitchFamily="2" charset="-78"/>
              </a:rPr>
              <a:t>پیاده راه 15 خرداد</a:t>
            </a:r>
            <a:endParaRPr lang="en-US" dirty="0">
              <a:solidFill>
                <a:prstClr val="black"/>
              </a:solidFill>
              <a:cs typeface="B Nazanin" panose="00000400000000000000" pitchFamily="2" charset="-78"/>
            </a:endParaRPr>
          </a:p>
        </p:txBody>
      </p:sp>
      <p:sp>
        <p:nvSpPr>
          <p:cNvPr id="11" name="Text Placeholder 6"/>
          <p:cNvSpPr txBox="1">
            <a:spLocks/>
          </p:cNvSpPr>
          <p:nvPr/>
        </p:nvSpPr>
        <p:spPr>
          <a:xfrm>
            <a:off x="8227475" y="2800082"/>
            <a:ext cx="3508375" cy="762000"/>
          </a:xfrm>
          <a:prstGeom prst="rect">
            <a:avLst/>
          </a:prstGeom>
        </p:spPr>
        <p:style>
          <a:lnRef idx="3">
            <a:schemeClr val="lt1"/>
          </a:lnRef>
          <a:fillRef idx="1">
            <a:schemeClr val="accent1"/>
          </a:fillRef>
          <a:effectRef idx="1">
            <a:schemeClr val="accent1"/>
          </a:effectRef>
          <a:fontRef idx="minor">
            <a:schemeClr val="lt1"/>
          </a:fontRef>
        </p:style>
        <p:txBody>
          <a:bodyPr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l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l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l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lt1"/>
                </a:solidFill>
                <a:latin typeface="+mn-lt"/>
                <a:ea typeface="+mn-ea"/>
                <a:cs typeface="+mn-cs"/>
              </a:defRPr>
            </a:lvl9pPr>
          </a:lstStyle>
          <a:p>
            <a:pPr marL="0" indent="0" algn="ctr" rtl="1">
              <a:buFont typeface="Arial" panose="020B0604020202020204" pitchFamily="34" charset="0"/>
              <a:buNone/>
            </a:pPr>
            <a:r>
              <a:rPr lang="fa-IR" sz="3200" smtClean="0">
                <a:solidFill>
                  <a:prstClr val="white"/>
                </a:solidFill>
                <a:cs typeface="B Homa" panose="00000400000000000000" pitchFamily="2" charset="-78"/>
              </a:rPr>
              <a:t>حوزه مداخله</a:t>
            </a:r>
            <a:endParaRPr lang="en-US" sz="3200" dirty="0">
              <a:solidFill>
                <a:prstClr val="white"/>
              </a:solidFill>
              <a:cs typeface="B Homa" panose="00000400000000000000" pitchFamily="2" charset="-78"/>
            </a:endParaRPr>
          </a:p>
        </p:txBody>
      </p:sp>
      <p:sp>
        <p:nvSpPr>
          <p:cNvPr id="12" name="TextBox 11"/>
          <p:cNvSpPr txBox="1"/>
          <p:nvPr/>
        </p:nvSpPr>
        <p:spPr>
          <a:xfrm>
            <a:off x="2269361" y="4019282"/>
            <a:ext cx="3354388" cy="1631216"/>
          </a:xfrm>
          <a:prstGeom prst="rect">
            <a:avLst/>
          </a:prstGeom>
          <a:solidFill>
            <a:schemeClr val="accent1">
              <a:lumMod val="40000"/>
              <a:lumOff val="60000"/>
            </a:schemeClr>
          </a:solidFill>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fa-IR" sz="2400" dirty="0">
                <a:solidFill>
                  <a:prstClr val="black"/>
                </a:solidFill>
                <a:cs typeface="B Nazanin" panose="00000400000000000000" pitchFamily="2" charset="-78"/>
              </a:rPr>
              <a:t>1)بازار</a:t>
            </a:r>
          </a:p>
          <a:p>
            <a:pPr algn="ctr"/>
            <a:r>
              <a:rPr lang="fa-IR" sz="2400" dirty="0">
                <a:solidFill>
                  <a:prstClr val="black"/>
                </a:solidFill>
                <a:cs typeface="B Nazanin" panose="00000400000000000000" pitchFamily="2" charset="-78"/>
              </a:rPr>
              <a:t>2)مروی</a:t>
            </a:r>
          </a:p>
          <a:p>
            <a:pPr algn="ctr"/>
            <a:r>
              <a:rPr lang="fa-IR" sz="2400" dirty="0">
                <a:solidFill>
                  <a:prstClr val="black"/>
                </a:solidFill>
                <a:cs typeface="B Nazanin" panose="00000400000000000000" pitchFamily="2" charset="-78"/>
              </a:rPr>
              <a:t>3)کاخ گلستان</a:t>
            </a:r>
            <a:endParaRPr lang="fa-IR" sz="4000" dirty="0">
              <a:solidFill>
                <a:prstClr val="black"/>
              </a:solidFill>
              <a:cs typeface="B Nazanin" panose="00000400000000000000" pitchFamily="2" charset="-78"/>
            </a:endParaRPr>
          </a:p>
          <a:p>
            <a:pPr algn="ctr"/>
            <a:r>
              <a:rPr lang="fa-IR" sz="2400" dirty="0">
                <a:solidFill>
                  <a:prstClr val="black"/>
                </a:solidFill>
                <a:cs typeface="B Nazanin" panose="00000400000000000000" pitchFamily="2" charset="-78"/>
              </a:rPr>
              <a:t>4)اداره کل دادگستری </a:t>
            </a:r>
            <a:endParaRPr lang="en-US" sz="2400" dirty="0">
              <a:solidFill>
                <a:prstClr val="black"/>
              </a:solidFill>
              <a:cs typeface="B Nazanin" panose="00000400000000000000" pitchFamily="2" charset="-78"/>
            </a:endParaRPr>
          </a:p>
        </p:txBody>
      </p:sp>
      <p:pic>
        <p:nvPicPr>
          <p:cNvPr id="7" name="Picture 2" descr="D:\untitled.bm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39424" y="2284339"/>
            <a:ext cx="2372769" cy="191748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8" name="Content Placeholder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5830568" y="4345631"/>
            <a:ext cx="2190483" cy="237276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Content Placeholder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037394"/>
            <a:ext cx="2259167" cy="2287375"/>
          </a:xfrm>
          <a:prstGeom prst="rect">
            <a:avLst/>
          </a:prstGeom>
          <a:ln>
            <a:noFill/>
          </a:ln>
          <a:effectLst>
            <a:softEdge rad="112500"/>
          </a:effectLst>
        </p:spPr>
      </p:pic>
      <p:pic>
        <p:nvPicPr>
          <p:cNvPr id="13" name="Content Placeholder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254156" y="4402430"/>
            <a:ext cx="2767480" cy="2259167"/>
          </a:xfrm>
          <a:prstGeom prst="rect">
            <a:avLst/>
          </a:prstGeom>
          <a:ln>
            <a:noFill/>
          </a:ln>
          <a:effectLst>
            <a:softEdge rad="112500"/>
          </a:effectLst>
        </p:spPr>
      </p:pic>
      <p:sp>
        <p:nvSpPr>
          <p:cNvPr id="2" name="TextBox 1"/>
          <p:cNvSpPr txBox="1"/>
          <p:nvPr/>
        </p:nvSpPr>
        <p:spPr>
          <a:xfrm>
            <a:off x="5739424" y="2215307"/>
            <a:ext cx="711188" cy="584775"/>
          </a:xfrm>
          <a:prstGeom prst="rect">
            <a:avLst/>
          </a:prstGeom>
          <a:noFill/>
        </p:spPr>
        <p:txBody>
          <a:bodyPr wrap="square" rtlCol="0">
            <a:spAutoFit/>
          </a:bodyPr>
          <a:lstStyle/>
          <a:p>
            <a:pPr algn="l" rtl="0"/>
            <a:r>
              <a:rPr lang="fa-IR" sz="3200" dirty="0">
                <a:solidFill>
                  <a:srgbClr val="6A9C41"/>
                </a:solidFill>
                <a:cs typeface="B Nazanin" panose="00000400000000000000" pitchFamily="2" charset="-78"/>
              </a:rPr>
              <a:t>1</a:t>
            </a:r>
            <a:endParaRPr lang="en-US" sz="3200" dirty="0">
              <a:solidFill>
                <a:srgbClr val="6A9C41"/>
              </a:solidFill>
              <a:cs typeface="B Nazanin" panose="00000400000000000000" pitchFamily="2" charset="-78"/>
            </a:endParaRPr>
          </a:p>
        </p:txBody>
      </p:sp>
      <p:sp>
        <p:nvSpPr>
          <p:cNvPr id="14" name="TextBox 13"/>
          <p:cNvSpPr txBox="1"/>
          <p:nvPr/>
        </p:nvSpPr>
        <p:spPr>
          <a:xfrm>
            <a:off x="5739424" y="4436773"/>
            <a:ext cx="711188" cy="584775"/>
          </a:xfrm>
          <a:prstGeom prst="rect">
            <a:avLst/>
          </a:prstGeom>
          <a:noFill/>
        </p:spPr>
        <p:txBody>
          <a:bodyPr wrap="square" rtlCol="0">
            <a:spAutoFit/>
          </a:bodyPr>
          <a:lstStyle/>
          <a:p>
            <a:pPr algn="l" rtl="0"/>
            <a:r>
              <a:rPr lang="fa-IR" sz="3200" dirty="0">
                <a:solidFill>
                  <a:srgbClr val="6A9C41"/>
                </a:solidFill>
                <a:cs typeface="B Nazanin" panose="00000400000000000000" pitchFamily="2" charset="-78"/>
              </a:rPr>
              <a:t>2</a:t>
            </a:r>
            <a:endParaRPr lang="en-US" sz="3200" dirty="0">
              <a:solidFill>
                <a:srgbClr val="6A9C41"/>
              </a:solidFill>
              <a:cs typeface="B Nazanin" panose="00000400000000000000" pitchFamily="2" charset="-78"/>
            </a:endParaRPr>
          </a:p>
        </p:txBody>
      </p:sp>
      <p:sp>
        <p:nvSpPr>
          <p:cNvPr id="15" name="TextBox 14"/>
          <p:cNvSpPr txBox="1"/>
          <p:nvPr/>
        </p:nvSpPr>
        <p:spPr>
          <a:xfrm>
            <a:off x="136700" y="2202607"/>
            <a:ext cx="711188" cy="584775"/>
          </a:xfrm>
          <a:prstGeom prst="rect">
            <a:avLst/>
          </a:prstGeom>
          <a:noFill/>
        </p:spPr>
        <p:txBody>
          <a:bodyPr wrap="square" rtlCol="0">
            <a:spAutoFit/>
          </a:bodyPr>
          <a:lstStyle/>
          <a:p>
            <a:pPr algn="l" rtl="0"/>
            <a:r>
              <a:rPr lang="fa-IR" sz="3200" dirty="0">
                <a:solidFill>
                  <a:srgbClr val="6A9C41"/>
                </a:solidFill>
                <a:cs typeface="B Nazanin" panose="00000400000000000000" pitchFamily="2" charset="-78"/>
              </a:rPr>
              <a:t>3</a:t>
            </a:r>
            <a:endParaRPr lang="en-US" sz="3200" dirty="0">
              <a:solidFill>
                <a:srgbClr val="6A9C41"/>
              </a:solidFill>
              <a:cs typeface="B Nazanin" panose="00000400000000000000" pitchFamily="2" charset="-78"/>
            </a:endParaRPr>
          </a:p>
        </p:txBody>
      </p:sp>
      <p:sp>
        <p:nvSpPr>
          <p:cNvPr id="16" name="TextBox 15"/>
          <p:cNvSpPr txBox="1"/>
          <p:nvPr/>
        </p:nvSpPr>
        <p:spPr>
          <a:xfrm>
            <a:off x="131991" y="6273225"/>
            <a:ext cx="711188" cy="584775"/>
          </a:xfrm>
          <a:prstGeom prst="rect">
            <a:avLst/>
          </a:prstGeom>
          <a:noFill/>
        </p:spPr>
        <p:txBody>
          <a:bodyPr wrap="square" rtlCol="0">
            <a:spAutoFit/>
          </a:bodyPr>
          <a:lstStyle/>
          <a:p>
            <a:pPr algn="l" rtl="0"/>
            <a:r>
              <a:rPr lang="fa-IR" sz="3200" dirty="0">
                <a:solidFill>
                  <a:srgbClr val="6A9C41"/>
                </a:solidFill>
                <a:cs typeface="B Nazanin" panose="00000400000000000000" pitchFamily="2" charset="-78"/>
              </a:rPr>
              <a:t>4</a:t>
            </a:r>
            <a:endParaRPr lang="en-US" sz="3200" dirty="0">
              <a:solidFill>
                <a:srgbClr val="6A9C41"/>
              </a:solidFill>
              <a:cs typeface="B Nazanin" panose="00000400000000000000" pitchFamily="2" charset="-78"/>
            </a:endParaRPr>
          </a:p>
        </p:txBody>
      </p:sp>
    </p:spTree>
    <p:extLst>
      <p:ext uri="{BB962C8B-B14F-4D97-AF65-F5344CB8AC3E}">
        <p14:creationId xmlns:p14="http://schemas.microsoft.com/office/powerpoint/2010/main" val="71583613"/>
      </p:ext>
    </p:extLst>
  </p:cSld>
  <p:clrMapOvr>
    <a:masterClrMapping/>
  </p:clrMapOvr>
  <p:transition spd="slow">
    <p:wip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101994" y="930529"/>
            <a:ext cx="6941712" cy="707886"/>
          </a:xfrm>
          <a:prstGeom prst="rect">
            <a:avLst/>
          </a:prstGeom>
          <a:noFill/>
        </p:spPr>
        <p:txBody>
          <a:bodyPr wrap="square" rtlCol="0">
            <a:spAutoFit/>
          </a:bodyPr>
          <a:lstStyle/>
          <a:p>
            <a:r>
              <a:rPr lang="fa-IR" sz="4000" b="1" dirty="0">
                <a:solidFill>
                  <a:prstClr val="white"/>
                </a:solidFill>
                <a:cs typeface="B Homa" panose="00000400000000000000" pitchFamily="2" charset="-78"/>
              </a:rPr>
              <a:t>کاربری</a:t>
            </a:r>
            <a:endParaRPr lang="en-US" sz="4000" b="1" dirty="0">
              <a:solidFill>
                <a:prstClr val="white"/>
              </a:solidFill>
              <a:cs typeface="B Homa" panose="00000400000000000000" pitchFamily="2" charset="-78"/>
            </a:endParaRPr>
          </a:p>
        </p:txBody>
      </p:sp>
      <p:pic>
        <p:nvPicPr>
          <p:cNvPr id="18" name="Content Placeholder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0113" y="2010555"/>
            <a:ext cx="7886700" cy="4146413"/>
          </a:xfrm>
          <a:prstGeom prst="rect">
            <a:avLst/>
          </a:prstGeom>
        </p:spPr>
      </p:pic>
      <p:pic>
        <p:nvPicPr>
          <p:cNvPr id="19" name="Content Placeholder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1668263" y="-61990"/>
            <a:ext cx="2249510" cy="332828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cxnSp>
        <p:nvCxnSpPr>
          <p:cNvPr id="20" name="Straight Arrow Connector 19"/>
          <p:cNvCxnSpPr/>
          <p:nvPr/>
        </p:nvCxnSpPr>
        <p:spPr>
          <a:xfrm>
            <a:off x="4114263" y="2597068"/>
            <a:ext cx="685800" cy="12192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pic>
        <p:nvPicPr>
          <p:cNvPr id="21" name="Content Placeholder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85863" y="615868"/>
            <a:ext cx="2895600" cy="219858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cxnSp>
        <p:nvCxnSpPr>
          <p:cNvPr id="22" name="Straight Arrow Connector 21"/>
          <p:cNvCxnSpPr/>
          <p:nvPr/>
        </p:nvCxnSpPr>
        <p:spPr>
          <a:xfrm flipH="1">
            <a:off x="5333463" y="2597068"/>
            <a:ext cx="304800" cy="83820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23" name="Rectangle 22"/>
          <p:cNvSpPr/>
          <p:nvPr/>
        </p:nvSpPr>
        <p:spPr>
          <a:xfrm>
            <a:off x="1371063" y="3124655"/>
            <a:ext cx="1568058" cy="461665"/>
          </a:xfrm>
          <a:prstGeom prst="rect">
            <a:avLst/>
          </a:prstGeom>
        </p:spPr>
        <p:txBody>
          <a:bodyPr wrap="none">
            <a:spAutoFit/>
          </a:bodyPr>
          <a:lstStyle/>
          <a:p>
            <a:pPr algn="l" rtl="0"/>
            <a:r>
              <a:rPr lang="fa-IR" sz="2400" b="1" dirty="0">
                <a:solidFill>
                  <a:prstClr val="white"/>
                </a:solidFill>
                <a:cs typeface="B Lotus" panose="00000400000000000000" pitchFamily="2" charset="-78"/>
              </a:rPr>
              <a:t>دادگستری کل</a:t>
            </a:r>
            <a:endParaRPr lang="en-US" sz="2400" b="1" dirty="0">
              <a:solidFill>
                <a:prstClr val="white"/>
              </a:solidFill>
              <a:cs typeface="B Lotus" panose="00000400000000000000" pitchFamily="2" charset="-78"/>
            </a:endParaRPr>
          </a:p>
        </p:txBody>
      </p:sp>
      <p:sp>
        <p:nvSpPr>
          <p:cNvPr id="24" name="Rectangle 23"/>
          <p:cNvSpPr/>
          <p:nvPr/>
        </p:nvSpPr>
        <p:spPr>
          <a:xfrm>
            <a:off x="8381463" y="1530495"/>
            <a:ext cx="1162498" cy="400110"/>
          </a:xfrm>
          <a:prstGeom prst="rect">
            <a:avLst/>
          </a:prstGeom>
        </p:spPr>
        <p:txBody>
          <a:bodyPr wrap="none">
            <a:spAutoFit/>
          </a:bodyPr>
          <a:lstStyle/>
          <a:p>
            <a:pPr algn="l" rtl="0"/>
            <a:r>
              <a:rPr lang="fa-IR" sz="2000" b="1" dirty="0">
                <a:solidFill>
                  <a:prstClr val="white"/>
                </a:solidFill>
                <a:cs typeface="B Lotus" panose="00000400000000000000" pitchFamily="2" charset="-78"/>
              </a:rPr>
              <a:t>کاخ گلستان</a:t>
            </a:r>
            <a:endParaRPr lang="en-US" sz="2000" b="1" dirty="0">
              <a:solidFill>
                <a:prstClr val="white"/>
              </a:solidFill>
              <a:cs typeface="B Lotus" panose="00000400000000000000" pitchFamily="2" charset="-78"/>
            </a:endParaRPr>
          </a:p>
        </p:txBody>
      </p:sp>
      <p:sp>
        <p:nvSpPr>
          <p:cNvPr id="25" name="TextBox 24"/>
          <p:cNvSpPr txBox="1"/>
          <p:nvPr/>
        </p:nvSpPr>
        <p:spPr>
          <a:xfrm>
            <a:off x="8515313" y="1892158"/>
            <a:ext cx="806631" cy="400110"/>
          </a:xfrm>
          <a:prstGeom prst="rect">
            <a:avLst/>
          </a:prstGeom>
          <a:noFill/>
        </p:spPr>
        <p:txBody>
          <a:bodyPr wrap="none" rtlCol="0">
            <a:spAutoFit/>
          </a:bodyPr>
          <a:lstStyle/>
          <a:p>
            <a:pPr algn="l" rtl="0"/>
            <a:r>
              <a:rPr lang="fa-IR" sz="2000" b="1" dirty="0">
                <a:solidFill>
                  <a:prstClr val="white"/>
                </a:solidFill>
                <a:cs typeface="B Lotus" panose="00000400000000000000" pitchFamily="2" charset="-78"/>
              </a:rPr>
              <a:t>فرهنگی</a:t>
            </a:r>
            <a:endParaRPr lang="en-US" sz="2000" b="1" dirty="0">
              <a:solidFill>
                <a:prstClr val="white"/>
              </a:solidFill>
              <a:cs typeface="B Lotus" panose="00000400000000000000" pitchFamily="2" charset="-78"/>
            </a:endParaRPr>
          </a:p>
        </p:txBody>
      </p:sp>
      <p:sp>
        <p:nvSpPr>
          <p:cNvPr id="26" name="TextBox 25"/>
          <p:cNvSpPr txBox="1"/>
          <p:nvPr/>
        </p:nvSpPr>
        <p:spPr>
          <a:xfrm>
            <a:off x="1802270" y="3450053"/>
            <a:ext cx="644728" cy="400110"/>
          </a:xfrm>
          <a:prstGeom prst="rect">
            <a:avLst/>
          </a:prstGeom>
          <a:noFill/>
        </p:spPr>
        <p:txBody>
          <a:bodyPr wrap="none" rtlCol="0">
            <a:spAutoFit/>
          </a:bodyPr>
          <a:lstStyle/>
          <a:p>
            <a:pPr algn="l" rtl="0"/>
            <a:r>
              <a:rPr lang="fa-IR" sz="2000" b="1" dirty="0">
                <a:solidFill>
                  <a:srgbClr val="FF0000"/>
                </a:solidFill>
                <a:cs typeface="B Lotus" panose="00000400000000000000" pitchFamily="2" charset="-78"/>
              </a:rPr>
              <a:t>اداری</a:t>
            </a:r>
            <a:endParaRPr lang="en-US" sz="2000" b="1" dirty="0">
              <a:solidFill>
                <a:srgbClr val="FF0000"/>
              </a:solidFill>
              <a:cs typeface="B Lotus" panose="00000400000000000000" pitchFamily="2" charset="-78"/>
            </a:endParaRPr>
          </a:p>
        </p:txBody>
      </p:sp>
      <p:pic>
        <p:nvPicPr>
          <p:cNvPr id="27" name="Picture 2" descr="C:\Users\Sony\Desktop\خیابان 15 خرداد\DSC01616.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1437" y="4708644"/>
            <a:ext cx="2789426" cy="2070300"/>
          </a:xfrm>
          <a:prstGeom prst="rect">
            <a:avLst/>
          </a:prstGeom>
          <a:ln>
            <a:noFill/>
          </a:ln>
          <a:effectLst>
            <a:outerShdw blurRad="190500" algn="tl" rotWithShape="0">
              <a:srgbClr val="000000">
                <a:alpha val="70000"/>
              </a:srgbClr>
            </a:outerShdw>
          </a:effectLst>
          <a:extLst/>
        </p:spPr>
      </p:pic>
      <p:cxnSp>
        <p:nvCxnSpPr>
          <p:cNvPr id="28" name="Straight Arrow Connector 27"/>
          <p:cNvCxnSpPr/>
          <p:nvPr/>
        </p:nvCxnSpPr>
        <p:spPr>
          <a:xfrm flipV="1">
            <a:off x="3580863" y="3816268"/>
            <a:ext cx="2057400" cy="1295400"/>
          </a:xfrm>
          <a:prstGeom prst="straightConnector1">
            <a:avLst/>
          </a:prstGeom>
          <a:ln>
            <a:tailEnd type="arrow"/>
          </a:ln>
        </p:spPr>
        <p:style>
          <a:lnRef idx="2">
            <a:schemeClr val="accent3"/>
          </a:lnRef>
          <a:fillRef idx="0">
            <a:schemeClr val="accent3"/>
          </a:fillRef>
          <a:effectRef idx="1">
            <a:schemeClr val="accent3"/>
          </a:effectRef>
          <a:fontRef idx="minor">
            <a:schemeClr val="tx1"/>
          </a:fontRef>
        </p:style>
      </p:cxnSp>
      <p:pic>
        <p:nvPicPr>
          <p:cNvPr id="29" name="Picture 3" descr="C:\Users\Sony\Desktop\خیابان 15 خرداد\DSC01615.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990065" y="5148062"/>
            <a:ext cx="2686795" cy="1709938"/>
          </a:xfrm>
          <a:prstGeom prst="rect">
            <a:avLst/>
          </a:prstGeom>
          <a:ln>
            <a:noFill/>
          </a:ln>
          <a:effectLst>
            <a:outerShdw blurRad="190500" algn="tl" rotWithShape="0">
              <a:srgbClr val="000000">
                <a:alpha val="70000"/>
              </a:srgbClr>
            </a:outerShdw>
          </a:effectLst>
          <a:extLst/>
        </p:spPr>
      </p:pic>
      <p:pic>
        <p:nvPicPr>
          <p:cNvPr id="30" name="Picture 4" descr="C:\Users\Sony\Desktop\بازار\New folder\DSC01718.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819363" y="5078514"/>
            <a:ext cx="2857500" cy="1779486"/>
          </a:xfrm>
          <a:prstGeom prst="rect">
            <a:avLst/>
          </a:prstGeom>
          <a:ln>
            <a:noFill/>
          </a:ln>
          <a:effectLst>
            <a:outerShdw blurRad="292100" dist="139700" dir="2700000" algn="tl" rotWithShape="0">
              <a:srgbClr val="333333">
                <a:alpha val="65000"/>
              </a:srgbClr>
            </a:outerShdw>
          </a:effectLst>
          <a:extLst/>
        </p:spPr>
      </p:pic>
      <p:cxnSp>
        <p:nvCxnSpPr>
          <p:cNvPr id="31" name="Straight Arrow Connector 30"/>
          <p:cNvCxnSpPr/>
          <p:nvPr/>
        </p:nvCxnSpPr>
        <p:spPr>
          <a:xfrm flipH="1" flipV="1">
            <a:off x="4952463" y="4044868"/>
            <a:ext cx="533400" cy="1557538"/>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32" name="Straight Arrow Connector 31"/>
          <p:cNvCxnSpPr/>
          <p:nvPr/>
        </p:nvCxnSpPr>
        <p:spPr>
          <a:xfrm flipH="1" flipV="1">
            <a:off x="4800063" y="4044868"/>
            <a:ext cx="419100"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flipH="1" flipV="1">
            <a:off x="5181063" y="4044868"/>
            <a:ext cx="2590800" cy="1557538"/>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sp>
        <p:nvSpPr>
          <p:cNvPr id="34" name="TextBox 33"/>
          <p:cNvSpPr txBox="1"/>
          <p:nvPr/>
        </p:nvSpPr>
        <p:spPr>
          <a:xfrm>
            <a:off x="4278323" y="5222199"/>
            <a:ext cx="731290" cy="400110"/>
          </a:xfrm>
          <a:prstGeom prst="rect">
            <a:avLst/>
          </a:prstGeom>
          <a:noFill/>
        </p:spPr>
        <p:txBody>
          <a:bodyPr wrap="none" rtlCol="0">
            <a:spAutoFit/>
          </a:bodyPr>
          <a:lstStyle/>
          <a:p>
            <a:pPr algn="l" rtl="0"/>
            <a:r>
              <a:rPr lang="fa-IR" sz="2000" b="1" dirty="0">
                <a:solidFill>
                  <a:srgbClr val="FF0000"/>
                </a:solidFill>
                <a:cs typeface="B Lotus" panose="00000400000000000000" pitchFamily="2" charset="-78"/>
              </a:rPr>
              <a:t>تجاری</a:t>
            </a:r>
            <a:endParaRPr lang="en-US" sz="2000" b="1" dirty="0">
              <a:solidFill>
                <a:srgbClr val="FF0000"/>
              </a:solidFill>
              <a:cs typeface="B Lotus" panose="00000400000000000000" pitchFamily="2" charset="-78"/>
            </a:endParaRPr>
          </a:p>
        </p:txBody>
      </p:sp>
      <p:sp>
        <p:nvSpPr>
          <p:cNvPr id="35" name="Rectangle 34"/>
          <p:cNvSpPr/>
          <p:nvPr/>
        </p:nvSpPr>
        <p:spPr>
          <a:xfrm>
            <a:off x="8151902" y="4847681"/>
            <a:ext cx="841897" cy="461665"/>
          </a:xfrm>
          <a:prstGeom prst="rect">
            <a:avLst/>
          </a:prstGeom>
        </p:spPr>
        <p:txBody>
          <a:bodyPr wrap="none">
            <a:spAutoFit/>
          </a:bodyPr>
          <a:lstStyle/>
          <a:p>
            <a:pPr algn="l" rtl="0"/>
            <a:r>
              <a:rPr lang="fa-IR" sz="2400" b="1" dirty="0">
                <a:solidFill>
                  <a:srgbClr val="FF0000"/>
                </a:solidFill>
                <a:cs typeface="B Lotus" panose="00000400000000000000" pitchFamily="2" charset="-78"/>
              </a:rPr>
              <a:t>تجاری</a:t>
            </a:r>
            <a:endParaRPr lang="en-US" sz="2400" b="1" dirty="0">
              <a:solidFill>
                <a:srgbClr val="FF0000"/>
              </a:solidFill>
              <a:cs typeface="B Lotus" panose="00000400000000000000" pitchFamily="2" charset="-78"/>
            </a:endParaRPr>
          </a:p>
        </p:txBody>
      </p:sp>
    </p:spTree>
    <p:extLst>
      <p:ext uri="{BB962C8B-B14F-4D97-AF65-F5344CB8AC3E}">
        <p14:creationId xmlns:p14="http://schemas.microsoft.com/office/powerpoint/2010/main" val="2797521099"/>
      </p:ext>
    </p:extLst>
  </p:cSld>
  <p:clrMapOvr>
    <a:masterClrMapping/>
  </p:clrMapOvr>
  <p:transition spd="slow">
    <p:wip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324709" y="920518"/>
            <a:ext cx="6941712" cy="707886"/>
          </a:xfrm>
          <a:prstGeom prst="rect">
            <a:avLst/>
          </a:prstGeom>
          <a:noFill/>
        </p:spPr>
        <p:txBody>
          <a:bodyPr wrap="square" rtlCol="0">
            <a:spAutoFit/>
          </a:bodyPr>
          <a:lstStyle/>
          <a:p>
            <a:r>
              <a:rPr lang="fa-IR" sz="4000" b="1" dirty="0">
                <a:solidFill>
                  <a:prstClr val="white"/>
                </a:solidFill>
                <a:cs typeface="B Homa" panose="00000400000000000000" pitchFamily="2" charset="-78"/>
              </a:rPr>
              <a:t>سازمان فضایی</a:t>
            </a:r>
            <a:endParaRPr lang="en-US" sz="4000" b="1" dirty="0">
              <a:solidFill>
                <a:prstClr val="white"/>
              </a:solidFill>
              <a:cs typeface="B Homa" panose="00000400000000000000" pitchFamily="2" charset="-78"/>
            </a:endParaRPr>
          </a:p>
        </p:txBody>
      </p:sp>
      <p:pic>
        <p:nvPicPr>
          <p:cNvPr id="36"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9827" y="2684313"/>
            <a:ext cx="7696200" cy="3809000"/>
          </a:xfrm>
          <a:prstGeom prst="roundRect">
            <a:avLst>
              <a:gd name="adj" fmla="val 16667"/>
            </a:avLst>
          </a:prstGeom>
          <a:ln w="9525" cap="flat" cmpd="sng" algn="ctr">
            <a:solidFill>
              <a:schemeClr val="bg1"/>
            </a:solidFill>
            <a:prstDash val="solid"/>
          </a:ln>
        </p:spPr>
        <p:style>
          <a:lnRef idx="1">
            <a:schemeClr val="accent1"/>
          </a:lnRef>
          <a:fillRef idx="3">
            <a:schemeClr val="accent1"/>
          </a:fillRef>
          <a:effectRef idx="2">
            <a:schemeClr val="accent1"/>
          </a:effectRef>
          <a:fontRef idx="minor">
            <a:schemeClr val="lt1"/>
          </a:fontRef>
        </p:style>
      </p:pic>
      <p:sp>
        <p:nvSpPr>
          <p:cNvPr id="37" name="5-Point Star 36"/>
          <p:cNvSpPr/>
          <p:nvPr/>
        </p:nvSpPr>
        <p:spPr>
          <a:xfrm>
            <a:off x="3647169" y="3799040"/>
            <a:ext cx="457200" cy="304800"/>
          </a:xfrm>
          <a:prstGeom prst="star5">
            <a:avLst/>
          </a:prstGeom>
        </p:spPr>
        <p:style>
          <a:lnRef idx="0">
            <a:schemeClr val="accent2"/>
          </a:lnRef>
          <a:fillRef idx="3">
            <a:schemeClr val="accent2"/>
          </a:fillRef>
          <a:effectRef idx="3">
            <a:schemeClr val="accent2"/>
          </a:effectRef>
          <a:fontRef idx="minor">
            <a:schemeClr val="lt1"/>
          </a:fontRef>
        </p:style>
        <p:txBody>
          <a:bodyPr rtlCol="0" anchor="ctr"/>
          <a:lstStyle/>
          <a:p>
            <a:pPr algn="ctr" rtl="0"/>
            <a:endParaRPr lang="en-US">
              <a:solidFill>
                <a:prstClr val="white"/>
              </a:solidFill>
            </a:endParaRPr>
          </a:p>
        </p:txBody>
      </p:sp>
      <p:sp>
        <p:nvSpPr>
          <p:cNvPr id="38" name="5-Point Star 37"/>
          <p:cNvSpPr/>
          <p:nvPr/>
        </p:nvSpPr>
        <p:spPr>
          <a:xfrm>
            <a:off x="3418569" y="4408640"/>
            <a:ext cx="457200" cy="304800"/>
          </a:xfrm>
          <a:prstGeom prst="star5">
            <a:avLst/>
          </a:prstGeom>
        </p:spPr>
        <p:style>
          <a:lnRef idx="0">
            <a:schemeClr val="accent2"/>
          </a:lnRef>
          <a:fillRef idx="3">
            <a:schemeClr val="accent2"/>
          </a:fillRef>
          <a:effectRef idx="3">
            <a:schemeClr val="accent2"/>
          </a:effectRef>
          <a:fontRef idx="minor">
            <a:schemeClr val="lt1"/>
          </a:fontRef>
        </p:style>
        <p:txBody>
          <a:bodyPr rtlCol="0" anchor="ctr"/>
          <a:lstStyle/>
          <a:p>
            <a:pPr algn="ctr" rtl="0"/>
            <a:endParaRPr lang="en-US">
              <a:solidFill>
                <a:prstClr val="white"/>
              </a:solidFill>
            </a:endParaRPr>
          </a:p>
        </p:txBody>
      </p:sp>
      <p:sp>
        <p:nvSpPr>
          <p:cNvPr id="39" name="5-Point Star 38"/>
          <p:cNvSpPr/>
          <p:nvPr/>
        </p:nvSpPr>
        <p:spPr>
          <a:xfrm>
            <a:off x="2682919" y="4180040"/>
            <a:ext cx="457200" cy="304800"/>
          </a:xfrm>
          <a:prstGeom prst="star5">
            <a:avLst/>
          </a:prstGeom>
        </p:spPr>
        <p:style>
          <a:lnRef idx="0">
            <a:schemeClr val="accent2"/>
          </a:lnRef>
          <a:fillRef idx="3">
            <a:schemeClr val="accent2"/>
          </a:fillRef>
          <a:effectRef idx="3">
            <a:schemeClr val="accent2"/>
          </a:effectRef>
          <a:fontRef idx="minor">
            <a:schemeClr val="lt1"/>
          </a:fontRef>
        </p:style>
        <p:txBody>
          <a:bodyPr rtlCol="0" anchor="ctr"/>
          <a:lstStyle/>
          <a:p>
            <a:pPr algn="ctr" rtl="0"/>
            <a:endParaRPr lang="en-US">
              <a:solidFill>
                <a:prstClr val="white"/>
              </a:solidFill>
            </a:endParaRPr>
          </a:p>
        </p:txBody>
      </p:sp>
      <p:sp>
        <p:nvSpPr>
          <p:cNvPr id="40" name="5-Point Star 39"/>
          <p:cNvSpPr/>
          <p:nvPr/>
        </p:nvSpPr>
        <p:spPr>
          <a:xfrm>
            <a:off x="9045262" y="4515389"/>
            <a:ext cx="457200" cy="304800"/>
          </a:xfrm>
          <a:prstGeom prst="star5">
            <a:avLst/>
          </a:prstGeom>
        </p:spPr>
        <p:style>
          <a:lnRef idx="0">
            <a:schemeClr val="accent2"/>
          </a:lnRef>
          <a:fillRef idx="3">
            <a:schemeClr val="accent2"/>
          </a:fillRef>
          <a:effectRef idx="3">
            <a:schemeClr val="accent2"/>
          </a:effectRef>
          <a:fontRef idx="minor">
            <a:schemeClr val="lt1"/>
          </a:fontRef>
        </p:style>
        <p:txBody>
          <a:bodyPr rtlCol="0" anchor="ctr"/>
          <a:lstStyle/>
          <a:p>
            <a:pPr algn="ctr" rtl="0"/>
            <a:endParaRPr lang="en-US">
              <a:solidFill>
                <a:prstClr val="white"/>
              </a:solidFill>
            </a:endParaRPr>
          </a:p>
        </p:txBody>
      </p:sp>
      <p:graphicFrame>
        <p:nvGraphicFramePr>
          <p:cNvPr id="41" name="Table 40"/>
          <p:cNvGraphicFramePr>
            <a:graphicFrameLocks noGrp="1"/>
          </p:cNvGraphicFramePr>
          <p:nvPr>
            <p:extLst/>
          </p:nvPr>
        </p:nvGraphicFramePr>
        <p:xfrm>
          <a:off x="8435662" y="4420673"/>
          <a:ext cx="3455350" cy="2072640"/>
        </p:xfrm>
        <a:graphic>
          <a:graphicData uri="http://schemas.openxmlformats.org/drawingml/2006/table">
            <a:tbl>
              <a:tblPr firstRow="1" bandRow="1">
                <a:tableStyleId>{5940675A-B579-460E-94D1-54222C63F5DA}</a:tableStyleId>
              </a:tblPr>
              <a:tblGrid>
                <a:gridCol w="1727675">
                  <a:extLst>
                    <a:ext uri="{9D8B030D-6E8A-4147-A177-3AD203B41FA5}">
                      <a16:colId xmlns:a16="http://schemas.microsoft.com/office/drawing/2014/main" xmlns="" val="20000"/>
                    </a:ext>
                  </a:extLst>
                </a:gridCol>
                <a:gridCol w="1727675">
                  <a:extLst>
                    <a:ext uri="{9D8B030D-6E8A-4147-A177-3AD203B41FA5}">
                      <a16:colId xmlns:a16="http://schemas.microsoft.com/office/drawing/2014/main" xmlns="" val="20001"/>
                    </a:ext>
                  </a:extLst>
                </a:gridCol>
              </a:tblGrid>
              <a:tr h="515821">
                <a:tc>
                  <a:txBody>
                    <a:bodyPr/>
                    <a:lstStyle/>
                    <a:p>
                      <a:endParaRPr lang="en-US" b="1" dirty="0">
                        <a:cs typeface="B Lotus" panose="00000400000000000000" pitchFamily="2" charset="-78"/>
                      </a:endParaRPr>
                    </a:p>
                  </a:txBody>
                  <a:tcPr/>
                </a:tc>
                <a:tc>
                  <a:txBody>
                    <a:bodyPr/>
                    <a:lstStyle/>
                    <a:p>
                      <a:pPr algn="ctr"/>
                      <a:r>
                        <a:rPr lang="fa-IR" sz="2800" b="1" dirty="0" smtClean="0">
                          <a:cs typeface="B Lotus" panose="00000400000000000000" pitchFamily="2" charset="-78"/>
                        </a:rPr>
                        <a:t>نشانه</a:t>
                      </a:r>
                      <a:endParaRPr lang="en-US" sz="2800" b="1" dirty="0">
                        <a:cs typeface="B Lotus" panose="00000400000000000000" pitchFamily="2" charset="-78"/>
                      </a:endParaRPr>
                    </a:p>
                  </a:txBody>
                  <a:tcPr/>
                </a:tc>
                <a:extLst>
                  <a:ext uri="{0D108BD9-81ED-4DB2-BD59-A6C34878D82A}">
                    <a16:rowId xmlns:a16="http://schemas.microsoft.com/office/drawing/2014/main" xmlns="" val="10000"/>
                  </a:ext>
                </a:extLst>
              </a:tr>
              <a:tr h="513860">
                <a:tc>
                  <a:txBody>
                    <a:bodyPr/>
                    <a:lstStyle/>
                    <a:p>
                      <a:endParaRPr lang="en-US" b="1" dirty="0">
                        <a:cs typeface="B Lotus" panose="00000400000000000000" pitchFamily="2" charset="-78"/>
                      </a:endParaRPr>
                    </a:p>
                  </a:txBody>
                  <a:tcPr/>
                </a:tc>
                <a:tc>
                  <a:txBody>
                    <a:bodyPr/>
                    <a:lstStyle/>
                    <a:p>
                      <a:pPr algn="ctr"/>
                      <a:r>
                        <a:rPr lang="fa-IR" sz="2800" b="1" dirty="0" smtClean="0">
                          <a:cs typeface="B Lotus" panose="00000400000000000000" pitchFamily="2" charset="-78"/>
                        </a:rPr>
                        <a:t>لبه</a:t>
                      </a:r>
                      <a:endParaRPr lang="en-US" sz="2800" b="1" dirty="0">
                        <a:cs typeface="B Lotus" panose="00000400000000000000" pitchFamily="2" charset="-78"/>
                      </a:endParaRPr>
                    </a:p>
                  </a:txBody>
                  <a:tcPr/>
                </a:tc>
                <a:extLst>
                  <a:ext uri="{0D108BD9-81ED-4DB2-BD59-A6C34878D82A}">
                    <a16:rowId xmlns:a16="http://schemas.microsoft.com/office/drawing/2014/main" xmlns="" val="10001"/>
                  </a:ext>
                </a:extLst>
              </a:tr>
              <a:tr h="513860">
                <a:tc>
                  <a:txBody>
                    <a:bodyPr/>
                    <a:lstStyle/>
                    <a:p>
                      <a:endParaRPr lang="en-US" b="1">
                        <a:cs typeface="B Lotus" panose="00000400000000000000" pitchFamily="2" charset="-78"/>
                      </a:endParaRPr>
                    </a:p>
                  </a:txBody>
                  <a:tcPr/>
                </a:tc>
                <a:tc>
                  <a:txBody>
                    <a:bodyPr/>
                    <a:lstStyle/>
                    <a:p>
                      <a:pPr algn="ctr"/>
                      <a:r>
                        <a:rPr lang="fa-IR" sz="2800" b="1" dirty="0" smtClean="0">
                          <a:cs typeface="B Lotus" panose="00000400000000000000" pitchFamily="2" charset="-78"/>
                        </a:rPr>
                        <a:t>گره</a:t>
                      </a:r>
                      <a:endParaRPr lang="en-US" sz="2800" b="1" dirty="0">
                        <a:cs typeface="B Lotus" panose="00000400000000000000" pitchFamily="2" charset="-78"/>
                      </a:endParaRPr>
                    </a:p>
                  </a:txBody>
                  <a:tcPr/>
                </a:tc>
                <a:extLst>
                  <a:ext uri="{0D108BD9-81ED-4DB2-BD59-A6C34878D82A}">
                    <a16:rowId xmlns:a16="http://schemas.microsoft.com/office/drawing/2014/main" xmlns="" val="10002"/>
                  </a:ext>
                </a:extLst>
              </a:tr>
              <a:tr h="513860">
                <a:tc>
                  <a:txBody>
                    <a:bodyPr/>
                    <a:lstStyle/>
                    <a:p>
                      <a:endParaRPr lang="en-US" b="1" dirty="0">
                        <a:cs typeface="B Lotus" panose="00000400000000000000" pitchFamily="2" charset="-78"/>
                      </a:endParaRPr>
                    </a:p>
                  </a:txBody>
                  <a:tcPr/>
                </a:tc>
                <a:tc>
                  <a:txBody>
                    <a:bodyPr/>
                    <a:lstStyle/>
                    <a:p>
                      <a:pPr algn="ctr"/>
                      <a:r>
                        <a:rPr lang="fa-IR" sz="2800" b="1" dirty="0" smtClean="0">
                          <a:cs typeface="B Lotus" panose="00000400000000000000" pitchFamily="2" charset="-78"/>
                        </a:rPr>
                        <a:t>راه</a:t>
                      </a:r>
                      <a:endParaRPr lang="en-US" sz="2800" b="1" dirty="0">
                        <a:cs typeface="B Lotus" panose="00000400000000000000" pitchFamily="2" charset="-78"/>
                      </a:endParaRPr>
                    </a:p>
                  </a:txBody>
                  <a:tcPr/>
                </a:tc>
                <a:extLst>
                  <a:ext uri="{0D108BD9-81ED-4DB2-BD59-A6C34878D82A}">
                    <a16:rowId xmlns:a16="http://schemas.microsoft.com/office/drawing/2014/main" xmlns="" val="10003"/>
                  </a:ext>
                </a:extLst>
              </a:tr>
            </a:tbl>
          </a:graphicData>
        </a:graphic>
      </p:graphicFrame>
      <p:sp>
        <p:nvSpPr>
          <p:cNvPr id="42" name="Freeform 41"/>
          <p:cNvSpPr/>
          <p:nvPr/>
        </p:nvSpPr>
        <p:spPr>
          <a:xfrm>
            <a:off x="1868220" y="3999154"/>
            <a:ext cx="991312" cy="264969"/>
          </a:xfrm>
          <a:custGeom>
            <a:avLst/>
            <a:gdLst>
              <a:gd name="connsiteX0" fmla="*/ 0 w 991312"/>
              <a:gd name="connsiteY0" fmla="*/ 0 h 264969"/>
              <a:gd name="connsiteX1" fmla="*/ 85458 w 991312"/>
              <a:gd name="connsiteY1" fmla="*/ 25637 h 264969"/>
              <a:gd name="connsiteX2" fmla="*/ 119641 w 991312"/>
              <a:gd name="connsiteY2" fmla="*/ 59821 h 264969"/>
              <a:gd name="connsiteX3" fmla="*/ 264920 w 991312"/>
              <a:gd name="connsiteY3" fmla="*/ 68366 h 264969"/>
              <a:gd name="connsiteX4" fmla="*/ 350378 w 991312"/>
              <a:gd name="connsiteY4" fmla="*/ 94004 h 264969"/>
              <a:gd name="connsiteX5" fmla="*/ 376015 w 991312"/>
              <a:gd name="connsiteY5" fmla="*/ 111095 h 264969"/>
              <a:gd name="connsiteX6" fmla="*/ 444381 w 991312"/>
              <a:gd name="connsiteY6" fmla="*/ 119641 h 264969"/>
              <a:gd name="connsiteX7" fmla="*/ 470019 w 991312"/>
              <a:gd name="connsiteY7" fmla="*/ 128187 h 264969"/>
              <a:gd name="connsiteX8" fmla="*/ 581114 w 991312"/>
              <a:gd name="connsiteY8" fmla="*/ 145279 h 264969"/>
              <a:gd name="connsiteX9" fmla="*/ 632389 w 991312"/>
              <a:gd name="connsiteY9" fmla="*/ 162370 h 264969"/>
              <a:gd name="connsiteX10" fmla="*/ 658026 w 991312"/>
              <a:gd name="connsiteY10" fmla="*/ 179462 h 264969"/>
              <a:gd name="connsiteX11" fmla="*/ 777667 w 991312"/>
              <a:gd name="connsiteY11" fmla="*/ 196553 h 264969"/>
              <a:gd name="connsiteX12" fmla="*/ 914400 w 991312"/>
              <a:gd name="connsiteY12" fmla="*/ 213645 h 264969"/>
              <a:gd name="connsiteX13" fmla="*/ 965675 w 991312"/>
              <a:gd name="connsiteY13" fmla="*/ 239282 h 264969"/>
              <a:gd name="connsiteX14" fmla="*/ 991312 w 991312"/>
              <a:gd name="connsiteY14" fmla="*/ 264920 h 264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91312" h="264969">
                <a:moveTo>
                  <a:pt x="0" y="0"/>
                </a:moveTo>
                <a:cubicBezTo>
                  <a:pt x="26176" y="3740"/>
                  <a:pt x="65400" y="565"/>
                  <a:pt x="85458" y="25637"/>
                </a:cubicBezTo>
                <a:cubicBezTo>
                  <a:pt x="107256" y="52884"/>
                  <a:pt x="75055" y="55363"/>
                  <a:pt x="119641" y="59821"/>
                </a:cubicBezTo>
                <a:cubicBezTo>
                  <a:pt x="167910" y="64648"/>
                  <a:pt x="216494" y="65518"/>
                  <a:pt x="264920" y="68366"/>
                </a:cubicBezTo>
                <a:cubicBezTo>
                  <a:pt x="284029" y="73143"/>
                  <a:pt x="337894" y="85682"/>
                  <a:pt x="350378" y="94004"/>
                </a:cubicBezTo>
                <a:cubicBezTo>
                  <a:pt x="358924" y="99701"/>
                  <a:pt x="366106" y="108393"/>
                  <a:pt x="376015" y="111095"/>
                </a:cubicBezTo>
                <a:cubicBezTo>
                  <a:pt x="398172" y="117138"/>
                  <a:pt x="421592" y="116792"/>
                  <a:pt x="444381" y="119641"/>
                </a:cubicBezTo>
                <a:cubicBezTo>
                  <a:pt x="452927" y="122490"/>
                  <a:pt x="461280" y="126002"/>
                  <a:pt x="470019" y="128187"/>
                </a:cubicBezTo>
                <a:cubicBezTo>
                  <a:pt x="509169" y="137975"/>
                  <a:pt x="539601" y="140090"/>
                  <a:pt x="581114" y="145279"/>
                </a:cubicBezTo>
                <a:cubicBezTo>
                  <a:pt x="598206" y="150976"/>
                  <a:pt x="617399" y="152376"/>
                  <a:pt x="632389" y="162370"/>
                </a:cubicBezTo>
                <a:cubicBezTo>
                  <a:pt x="640935" y="168067"/>
                  <a:pt x="648028" y="177110"/>
                  <a:pt x="658026" y="179462"/>
                </a:cubicBezTo>
                <a:cubicBezTo>
                  <a:pt x="697240" y="188689"/>
                  <a:pt x="737693" y="191556"/>
                  <a:pt x="777667" y="196553"/>
                </a:cubicBezTo>
                <a:lnTo>
                  <a:pt x="914400" y="213645"/>
                </a:lnTo>
                <a:cubicBezTo>
                  <a:pt x="935249" y="220595"/>
                  <a:pt x="949111" y="222718"/>
                  <a:pt x="965675" y="239282"/>
                </a:cubicBezTo>
                <a:cubicBezTo>
                  <a:pt x="993683" y="267290"/>
                  <a:pt x="969905" y="264920"/>
                  <a:pt x="991312" y="264920"/>
                </a:cubicBezTo>
              </a:path>
            </a:pathLst>
          </a:custGeom>
        </p:spPr>
        <p:style>
          <a:lnRef idx="3">
            <a:schemeClr val="accent3"/>
          </a:lnRef>
          <a:fillRef idx="0">
            <a:schemeClr val="accent3"/>
          </a:fillRef>
          <a:effectRef idx="2">
            <a:schemeClr val="accent3"/>
          </a:effectRef>
          <a:fontRef idx="minor">
            <a:schemeClr val="tx1"/>
          </a:fontRef>
        </p:style>
        <p:txBody>
          <a:bodyPr rtlCol="0" anchor="ctr"/>
          <a:lstStyle/>
          <a:p>
            <a:pPr algn="ctr" rtl="0"/>
            <a:endParaRPr lang="en-US" b="1">
              <a:ln w="12700">
                <a:solidFill>
                  <a:srgbClr val="E7E6E6">
                    <a:satMod val="155000"/>
                  </a:srgbClr>
                </a:solidFill>
                <a:prstDash val="solid"/>
              </a:ln>
              <a:solidFill>
                <a:srgbClr val="6A9C41">
                  <a:tint val="85000"/>
                  <a:satMod val="155000"/>
                </a:srgbClr>
              </a:solidFill>
              <a:effectLst>
                <a:outerShdw blurRad="41275" dist="20320" dir="1800000" algn="tl" rotWithShape="0">
                  <a:srgbClr val="000000">
                    <a:alpha val="40000"/>
                  </a:srgbClr>
                </a:outerShdw>
              </a:effectLst>
            </a:endParaRPr>
          </a:p>
        </p:txBody>
      </p:sp>
      <p:sp>
        <p:nvSpPr>
          <p:cNvPr id="43" name="Freeform 42"/>
          <p:cNvSpPr/>
          <p:nvPr/>
        </p:nvSpPr>
        <p:spPr>
          <a:xfrm>
            <a:off x="4047398" y="4520447"/>
            <a:ext cx="726392" cy="188008"/>
          </a:xfrm>
          <a:custGeom>
            <a:avLst/>
            <a:gdLst>
              <a:gd name="connsiteX0" fmla="*/ 0 w 726392"/>
              <a:gd name="connsiteY0" fmla="*/ 0 h 188008"/>
              <a:gd name="connsiteX1" fmla="*/ 102549 w 726392"/>
              <a:gd name="connsiteY1" fmla="*/ 25638 h 188008"/>
              <a:gd name="connsiteX2" fmla="*/ 153824 w 726392"/>
              <a:gd name="connsiteY2" fmla="*/ 59821 h 188008"/>
              <a:gd name="connsiteX3" fmla="*/ 256373 w 726392"/>
              <a:gd name="connsiteY3" fmla="*/ 76913 h 188008"/>
              <a:gd name="connsiteX4" fmla="*/ 307648 w 726392"/>
              <a:gd name="connsiteY4" fmla="*/ 94004 h 188008"/>
              <a:gd name="connsiteX5" fmla="*/ 452927 w 726392"/>
              <a:gd name="connsiteY5" fmla="*/ 111096 h 188008"/>
              <a:gd name="connsiteX6" fmla="*/ 529839 w 726392"/>
              <a:gd name="connsiteY6" fmla="*/ 136733 h 188008"/>
              <a:gd name="connsiteX7" fmla="*/ 555476 w 726392"/>
              <a:gd name="connsiteY7" fmla="*/ 145279 h 188008"/>
              <a:gd name="connsiteX8" fmla="*/ 658026 w 726392"/>
              <a:gd name="connsiteY8" fmla="*/ 153825 h 188008"/>
              <a:gd name="connsiteX9" fmla="*/ 683663 w 726392"/>
              <a:gd name="connsiteY9" fmla="*/ 162371 h 188008"/>
              <a:gd name="connsiteX10" fmla="*/ 709300 w 726392"/>
              <a:gd name="connsiteY10" fmla="*/ 179462 h 188008"/>
              <a:gd name="connsiteX11" fmla="*/ 726392 w 726392"/>
              <a:gd name="connsiteY11" fmla="*/ 188008 h 188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26392" h="188008">
                <a:moveTo>
                  <a:pt x="0" y="0"/>
                </a:moveTo>
                <a:cubicBezTo>
                  <a:pt x="25630" y="4272"/>
                  <a:pt x="79977" y="10590"/>
                  <a:pt x="102549" y="25638"/>
                </a:cubicBezTo>
                <a:cubicBezTo>
                  <a:pt x="119641" y="37032"/>
                  <a:pt x="134337" y="53325"/>
                  <a:pt x="153824" y="59821"/>
                </a:cubicBezTo>
                <a:cubicBezTo>
                  <a:pt x="203932" y="76524"/>
                  <a:pt x="170508" y="67372"/>
                  <a:pt x="256373" y="76913"/>
                </a:cubicBezTo>
                <a:cubicBezTo>
                  <a:pt x="273465" y="82610"/>
                  <a:pt x="289721" y="92211"/>
                  <a:pt x="307648" y="94004"/>
                </a:cubicBezTo>
                <a:cubicBezTo>
                  <a:pt x="413149" y="104554"/>
                  <a:pt x="364766" y="98501"/>
                  <a:pt x="452927" y="111096"/>
                </a:cubicBezTo>
                <a:lnTo>
                  <a:pt x="529839" y="136733"/>
                </a:lnTo>
                <a:cubicBezTo>
                  <a:pt x="538385" y="139582"/>
                  <a:pt x="546499" y="144531"/>
                  <a:pt x="555476" y="145279"/>
                </a:cubicBezTo>
                <a:lnTo>
                  <a:pt x="658026" y="153825"/>
                </a:lnTo>
                <a:cubicBezTo>
                  <a:pt x="666572" y="156674"/>
                  <a:pt x="675606" y="158343"/>
                  <a:pt x="683663" y="162371"/>
                </a:cubicBezTo>
                <a:cubicBezTo>
                  <a:pt x="692849" y="166964"/>
                  <a:pt x="700493" y="174178"/>
                  <a:pt x="709300" y="179462"/>
                </a:cubicBezTo>
                <a:cubicBezTo>
                  <a:pt x="714762" y="182739"/>
                  <a:pt x="720695" y="185159"/>
                  <a:pt x="726392" y="188008"/>
                </a:cubicBezTo>
              </a:path>
            </a:pathLst>
          </a:custGeom>
        </p:spPr>
        <p:style>
          <a:lnRef idx="3">
            <a:schemeClr val="accent3"/>
          </a:lnRef>
          <a:fillRef idx="0">
            <a:schemeClr val="accent3"/>
          </a:fillRef>
          <a:effectRef idx="2">
            <a:schemeClr val="accent3"/>
          </a:effectRef>
          <a:fontRef idx="minor">
            <a:schemeClr val="tx1"/>
          </a:fontRef>
        </p:style>
        <p:txBody>
          <a:bodyPr rtlCol="0" anchor="ctr"/>
          <a:lstStyle/>
          <a:p>
            <a:pPr algn="ctr" rtl="0"/>
            <a:endParaRPr lang="en-US">
              <a:solidFill>
                <a:prstClr val="white"/>
              </a:solidFill>
            </a:endParaRPr>
          </a:p>
        </p:txBody>
      </p:sp>
      <p:pic>
        <p:nvPicPr>
          <p:cNvPr id="4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960000">
            <a:off x="8846824" y="5030273"/>
            <a:ext cx="854075" cy="360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 name="16-Point Star 44"/>
          <p:cNvSpPr/>
          <p:nvPr/>
        </p:nvSpPr>
        <p:spPr>
          <a:xfrm>
            <a:off x="1550602" y="3658034"/>
            <a:ext cx="278450" cy="304800"/>
          </a:xfrm>
          <a:prstGeom prst="star16">
            <a:avLst/>
          </a:prstGeom>
        </p:spPr>
        <p:style>
          <a:lnRef idx="2">
            <a:schemeClr val="dk1"/>
          </a:lnRef>
          <a:fillRef idx="1">
            <a:schemeClr val="lt1"/>
          </a:fillRef>
          <a:effectRef idx="0">
            <a:schemeClr val="dk1"/>
          </a:effectRef>
          <a:fontRef idx="minor">
            <a:schemeClr val="dk1"/>
          </a:fontRef>
        </p:style>
        <p:txBody>
          <a:bodyPr rtlCol="0" anchor="ctr"/>
          <a:lstStyle/>
          <a:p>
            <a:pPr algn="ctr" rtl="0"/>
            <a:endParaRPr lang="en-US">
              <a:solidFill>
                <a:prstClr val="black"/>
              </a:solidFill>
            </a:endParaRPr>
          </a:p>
        </p:txBody>
      </p:sp>
      <p:sp>
        <p:nvSpPr>
          <p:cNvPr id="46" name="16-Point Star 45"/>
          <p:cNvSpPr/>
          <p:nvPr/>
        </p:nvSpPr>
        <p:spPr>
          <a:xfrm>
            <a:off x="5121319" y="4484840"/>
            <a:ext cx="278450" cy="304800"/>
          </a:xfrm>
          <a:prstGeom prst="star16">
            <a:avLst/>
          </a:prstGeom>
        </p:spPr>
        <p:style>
          <a:lnRef idx="2">
            <a:schemeClr val="dk1"/>
          </a:lnRef>
          <a:fillRef idx="1">
            <a:schemeClr val="lt1"/>
          </a:fillRef>
          <a:effectRef idx="0">
            <a:schemeClr val="dk1"/>
          </a:effectRef>
          <a:fontRef idx="minor">
            <a:schemeClr val="dk1"/>
          </a:fontRef>
        </p:style>
        <p:txBody>
          <a:bodyPr rtlCol="0" anchor="ctr"/>
          <a:lstStyle/>
          <a:p>
            <a:pPr algn="ctr" rtl="0"/>
            <a:endParaRPr lang="en-US">
              <a:solidFill>
                <a:prstClr val="black"/>
              </a:solidFill>
            </a:endParaRPr>
          </a:p>
        </p:txBody>
      </p:sp>
      <p:sp>
        <p:nvSpPr>
          <p:cNvPr id="47" name="16-Point Star 46"/>
          <p:cNvSpPr/>
          <p:nvPr/>
        </p:nvSpPr>
        <p:spPr>
          <a:xfrm>
            <a:off x="9154933" y="5563673"/>
            <a:ext cx="278450" cy="304800"/>
          </a:xfrm>
          <a:prstGeom prst="star16">
            <a:avLst/>
          </a:prstGeom>
        </p:spPr>
        <p:style>
          <a:lnRef idx="2">
            <a:schemeClr val="dk1"/>
          </a:lnRef>
          <a:fillRef idx="1">
            <a:schemeClr val="lt1"/>
          </a:fillRef>
          <a:effectRef idx="0">
            <a:schemeClr val="dk1"/>
          </a:effectRef>
          <a:fontRef idx="minor">
            <a:schemeClr val="dk1"/>
          </a:fontRef>
        </p:style>
        <p:txBody>
          <a:bodyPr rtlCol="0" anchor="ctr"/>
          <a:lstStyle/>
          <a:p>
            <a:pPr algn="ctr" rtl="0"/>
            <a:endParaRPr lang="en-US">
              <a:solidFill>
                <a:prstClr val="black"/>
              </a:solidFill>
            </a:endParaRPr>
          </a:p>
        </p:txBody>
      </p:sp>
      <p:sp>
        <p:nvSpPr>
          <p:cNvPr id="48" name="Freeform 47"/>
          <p:cNvSpPr/>
          <p:nvPr/>
        </p:nvSpPr>
        <p:spPr>
          <a:xfrm>
            <a:off x="1500751" y="4101704"/>
            <a:ext cx="162370" cy="1538243"/>
          </a:xfrm>
          <a:custGeom>
            <a:avLst/>
            <a:gdLst>
              <a:gd name="connsiteX0" fmla="*/ 162370 w 162370"/>
              <a:gd name="connsiteY0" fmla="*/ 0 h 1538243"/>
              <a:gd name="connsiteX1" fmla="*/ 0 w 162370"/>
              <a:gd name="connsiteY1" fmla="*/ 1538243 h 1538243"/>
            </a:gdLst>
            <a:ahLst/>
            <a:cxnLst>
              <a:cxn ang="0">
                <a:pos x="connsiteX0" y="connsiteY0"/>
              </a:cxn>
              <a:cxn ang="0">
                <a:pos x="connsiteX1" y="connsiteY1"/>
              </a:cxn>
            </a:cxnLst>
            <a:rect l="l" t="t" r="r" b="b"/>
            <a:pathLst>
              <a:path w="162370" h="1538243">
                <a:moveTo>
                  <a:pt x="162370" y="0"/>
                </a:moveTo>
                <a:lnTo>
                  <a:pt x="0" y="1538243"/>
                </a:lnTo>
              </a:path>
            </a:pathLst>
          </a:custGeom>
        </p:spPr>
        <p:style>
          <a:lnRef idx="2">
            <a:schemeClr val="accent6"/>
          </a:lnRef>
          <a:fillRef idx="0">
            <a:schemeClr val="accent6"/>
          </a:fillRef>
          <a:effectRef idx="1">
            <a:schemeClr val="accent6"/>
          </a:effectRef>
          <a:fontRef idx="minor">
            <a:schemeClr val="tx1"/>
          </a:fontRef>
        </p:style>
        <p:txBody>
          <a:bodyPr rtlCol="0" anchor="ctr"/>
          <a:lstStyle/>
          <a:p>
            <a:pPr algn="ctr" rtl="0"/>
            <a:endParaRPr lang="en-US">
              <a:solidFill>
                <a:prstClr val="white"/>
              </a:solidFill>
            </a:endParaRPr>
          </a:p>
        </p:txBody>
      </p:sp>
      <p:sp>
        <p:nvSpPr>
          <p:cNvPr id="49" name="Freeform 48"/>
          <p:cNvSpPr/>
          <p:nvPr/>
        </p:nvSpPr>
        <p:spPr>
          <a:xfrm>
            <a:off x="500893" y="3512044"/>
            <a:ext cx="1008404" cy="239282"/>
          </a:xfrm>
          <a:custGeom>
            <a:avLst/>
            <a:gdLst>
              <a:gd name="connsiteX0" fmla="*/ 0 w 1008404"/>
              <a:gd name="connsiteY0" fmla="*/ 0 h 239282"/>
              <a:gd name="connsiteX1" fmla="*/ 1008404 w 1008404"/>
              <a:gd name="connsiteY1" fmla="*/ 239282 h 239282"/>
            </a:gdLst>
            <a:ahLst/>
            <a:cxnLst>
              <a:cxn ang="0">
                <a:pos x="connsiteX0" y="connsiteY0"/>
              </a:cxn>
              <a:cxn ang="0">
                <a:pos x="connsiteX1" y="connsiteY1"/>
              </a:cxn>
            </a:cxnLst>
            <a:rect l="l" t="t" r="r" b="b"/>
            <a:pathLst>
              <a:path w="1008404" h="239282">
                <a:moveTo>
                  <a:pt x="0" y="0"/>
                </a:moveTo>
                <a:lnTo>
                  <a:pt x="1008404" y="239282"/>
                </a:lnTo>
              </a:path>
            </a:pathLst>
          </a:custGeom>
        </p:spPr>
        <p:style>
          <a:lnRef idx="2">
            <a:schemeClr val="accent6"/>
          </a:lnRef>
          <a:fillRef idx="0">
            <a:schemeClr val="accent6"/>
          </a:fillRef>
          <a:effectRef idx="1">
            <a:schemeClr val="accent6"/>
          </a:effectRef>
          <a:fontRef idx="minor">
            <a:schemeClr val="tx1"/>
          </a:fontRef>
        </p:style>
        <p:txBody>
          <a:bodyPr rtlCol="0" anchor="ctr"/>
          <a:lstStyle/>
          <a:p>
            <a:pPr algn="ctr" rtl="0"/>
            <a:endParaRPr lang="en-US">
              <a:solidFill>
                <a:prstClr val="white"/>
              </a:solidFill>
            </a:endParaRPr>
          </a:p>
        </p:txBody>
      </p:sp>
      <p:sp>
        <p:nvSpPr>
          <p:cNvPr id="50" name="Freeform 49"/>
          <p:cNvSpPr/>
          <p:nvPr/>
        </p:nvSpPr>
        <p:spPr>
          <a:xfrm>
            <a:off x="1928040" y="3853876"/>
            <a:ext cx="3170490" cy="769121"/>
          </a:xfrm>
          <a:custGeom>
            <a:avLst/>
            <a:gdLst>
              <a:gd name="connsiteX0" fmla="*/ 0 w 3170490"/>
              <a:gd name="connsiteY0" fmla="*/ 0 h 769121"/>
              <a:gd name="connsiteX1" fmla="*/ 3170490 w 3170490"/>
              <a:gd name="connsiteY1" fmla="*/ 769121 h 769121"/>
            </a:gdLst>
            <a:ahLst/>
            <a:cxnLst>
              <a:cxn ang="0">
                <a:pos x="connsiteX0" y="connsiteY0"/>
              </a:cxn>
              <a:cxn ang="0">
                <a:pos x="connsiteX1" y="connsiteY1"/>
              </a:cxn>
            </a:cxnLst>
            <a:rect l="l" t="t" r="r" b="b"/>
            <a:pathLst>
              <a:path w="3170490" h="769121">
                <a:moveTo>
                  <a:pt x="0" y="0"/>
                </a:moveTo>
                <a:lnTo>
                  <a:pt x="3170490" y="769121"/>
                </a:lnTo>
              </a:path>
            </a:pathLst>
          </a:custGeom>
        </p:spPr>
        <p:style>
          <a:lnRef idx="2">
            <a:schemeClr val="accent6"/>
          </a:lnRef>
          <a:fillRef idx="0">
            <a:schemeClr val="accent6"/>
          </a:fillRef>
          <a:effectRef idx="1">
            <a:schemeClr val="accent6"/>
          </a:effectRef>
          <a:fontRef idx="minor">
            <a:schemeClr val="tx1"/>
          </a:fontRef>
        </p:style>
        <p:txBody>
          <a:bodyPr rtlCol="0" anchor="ctr"/>
          <a:lstStyle/>
          <a:p>
            <a:pPr algn="ctr" rtl="0"/>
            <a:endParaRPr lang="en-US">
              <a:solidFill>
                <a:prstClr val="white"/>
              </a:solidFill>
            </a:endParaRPr>
          </a:p>
        </p:txBody>
      </p:sp>
      <p:sp>
        <p:nvSpPr>
          <p:cNvPr id="51" name="Freeform 50"/>
          <p:cNvSpPr/>
          <p:nvPr/>
        </p:nvSpPr>
        <p:spPr>
          <a:xfrm>
            <a:off x="5500183" y="4699909"/>
            <a:ext cx="1897166" cy="504202"/>
          </a:xfrm>
          <a:custGeom>
            <a:avLst/>
            <a:gdLst>
              <a:gd name="connsiteX0" fmla="*/ 0 w 1897166"/>
              <a:gd name="connsiteY0" fmla="*/ 0 h 504202"/>
              <a:gd name="connsiteX1" fmla="*/ 1897166 w 1897166"/>
              <a:gd name="connsiteY1" fmla="*/ 504202 h 504202"/>
            </a:gdLst>
            <a:ahLst/>
            <a:cxnLst>
              <a:cxn ang="0">
                <a:pos x="connsiteX0" y="connsiteY0"/>
              </a:cxn>
              <a:cxn ang="0">
                <a:pos x="connsiteX1" y="connsiteY1"/>
              </a:cxn>
            </a:cxnLst>
            <a:rect l="l" t="t" r="r" b="b"/>
            <a:pathLst>
              <a:path w="1897166" h="504202">
                <a:moveTo>
                  <a:pt x="0" y="0"/>
                </a:moveTo>
                <a:lnTo>
                  <a:pt x="1897166" y="504202"/>
                </a:lnTo>
              </a:path>
            </a:pathLst>
          </a:custGeom>
        </p:spPr>
        <p:style>
          <a:lnRef idx="2">
            <a:schemeClr val="accent6"/>
          </a:lnRef>
          <a:fillRef idx="0">
            <a:schemeClr val="accent6"/>
          </a:fillRef>
          <a:effectRef idx="1">
            <a:schemeClr val="accent6"/>
          </a:effectRef>
          <a:fontRef idx="minor">
            <a:schemeClr val="tx1"/>
          </a:fontRef>
        </p:style>
        <p:txBody>
          <a:bodyPr rtlCol="0" anchor="ctr"/>
          <a:lstStyle/>
          <a:p>
            <a:pPr algn="ctr" rtl="0"/>
            <a:endParaRPr lang="en-US">
              <a:solidFill>
                <a:prstClr val="white"/>
              </a:solidFill>
            </a:endParaRPr>
          </a:p>
        </p:txBody>
      </p:sp>
      <p:sp>
        <p:nvSpPr>
          <p:cNvPr id="52" name="Freeform 51"/>
          <p:cNvSpPr/>
          <p:nvPr/>
        </p:nvSpPr>
        <p:spPr>
          <a:xfrm>
            <a:off x="5286538" y="2896747"/>
            <a:ext cx="153824" cy="1478422"/>
          </a:xfrm>
          <a:custGeom>
            <a:avLst/>
            <a:gdLst>
              <a:gd name="connsiteX0" fmla="*/ 153824 w 153824"/>
              <a:gd name="connsiteY0" fmla="*/ 0 h 1478422"/>
              <a:gd name="connsiteX1" fmla="*/ 0 w 153824"/>
              <a:gd name="connsiteY1" fmla="*/ 1478422 h 1478422"/>
            </a:gdLst>
            <a:ahLst/>
            <a:cxnLst>
              <a:cxn ang="0">
                <a:pos x="connsiteX0" y="connsiteY0"/>
              </a:cxn>
              <a:cxn ang="0">
                <a:pos x="connsiteX1" y="connsiteY1"/>
              </a:cxn>
            </a:cxnLst>
            <a:rect l="l" t="t" r="r" b="b"/>
            <a:pathLst>
              <a:path w="153824" h="1478422">
                <a:moveTo>
                  <a:pt x="153824" y="0"/>
                </a:moveTo>
                <a:lnTo>
                  <a:pt x="0" y="1478422"/>
                </a:lnTo>
              </a:path>
            </a:pathLst>
          </a:custGeom>
        </p:spPr>
        <p:style>
          <a:lnRef idx="2">
            <a:schemeClr val="accent6"/>
          </a:lnRef>
          <a:fillRef idx="0">
            <a:schemeClr val="accent6"/>
          </a:fillRef>
          <a:effectRef idx="1">
            <a:schemeClr val="accent6"/>
          </a:effectRef>
          <a:fontRef idx="minor">
            <a:schemeClr val="tx1"/>
          </a:fontRef>
        </p:style>
        <p:txBody>
          <a:bodyPr rtlCol="0" anchor="ctr"/>
          <a:lstStyle/>
          <a:p>
            <a:pPr algn="ctr" rtl="0"/>
            <a:endParaRPr lang="en-US">
              <a:solidFill>
                <a:prstClr val="white"/>
              </a:solidFill>
            </a:endParaRPr>
          </a:p>
        </p:txBody>
      </p:sp>
      <p:sp>
        <p:nvSpPr>
          <p:cNvPr id="53" name="Freeform 52"/>
          <p:cNvSpPr/>
          <p:nvPr/>
        </p:nvSpPr>
        <p:spPr>
          <a:xfrm>
            <a:off x="1714396" y="2845472"/>
            <a:ext cx="76912" cy="700755"/>
          </a:xfrm>
          <a:custGeom>
            <a:avLst/>
            <a:gdLst>
              <a:gd name="connsiteX0" fmla="*/ 76912 w 76912"/>
              <a:gd name="connsiteY0" fmla="*/ 0 h 700755"/>
              <a:gd name="connsiteX1" fmla="*/ 0 w 76912"/>
              <a:gd name="connsiteY1" fmla="*/ 700755 h 700755"/>
            </a:gdLst>
            <a:ahLst/>
            <a:cxnLst>
              <a:cxn ang="0">
                <a:pos x="connsiteX0" y="connsiteY0"/>
              </a:cxn>
              <a:cxn ang="0">
                <a:pos x="connsiteX1" y="connsiteY1"/>
              </a:cxn>
            </a:cxnLst>
            <a:rect l="l" t="t" r="r" b="b"/>
            <a:pathLst>
              <a:path w="76912" h="700755">
                <a:moveTo>
                  <a:pt x="76912" y="0"/>
                </a:moveTo>
                <a:lnTo>
                  <a:pt x="0" y="700755"/>
                </a:lnTo>
              </a:path>
            </a:pathLst>
          </a:custGeom>
        </p:spPr>
        <p:style>
          <a:lnRef idx="2">
            <a:schemeClr val="accent6"/>
          </a:lnRef>
          <a:fillRef idx="0">
            <a:schemeClr val="accent6"/>
          </a:fillRef>
          <a:effectRef idx="1">
            <a:schemeClr val="accent6"/>
          </a:effectRef>
          <a:fontRef idx="minor">
            <a:schemeClr val="tx1"/>
          </a:fontRef>
        </p:style>
        <p:txBody>
          <a:bodyPr rtlCol="0" anchor="ctr"/>
          <a:lstStyle/>
          <a:p>
            <a:pPr algn="ctr" rtl="0"/>
            <a:endParaRPr lang="en-US">
              <a:solidFill>
                <a:prstClr val="white"/>
              </a:solidFill>
            </a:endParaRPr>
          </a:p>
        </p:txBody>
      </p:sp>
      <p:sp>
        <p:nvSpPr>
          <p:cNvPr id="54" name="Freeform 53"/>
          <p:cNvSpPr/>
          <p:nvPr/>
        </p:nvSpPr>
        <p:spPr>
          <a:xfrm>
            <a:off x="8667109" y="6249473"/>
            <a:ext cx="1213503" cy="0"/>
          </a:xfrm>
          <a:custGeom>
            <a:avLst/>
            <a:gdLst>
              <a:gd name="connsiteX0" fmla="*/ 0 w 1213503"/>
              <a:gd name="connsiteY0" fmla="*/ 0 h 0"/>
              <a:gd name="connsiteX1" fmla="*/ 1213503 w 1213503"/>
              <a:gd name="connsiteY1" fmla="*/ 0 h 0"/>
            </a:gdLst>
            <a:ahLst/>
            <a:cxnLst>
              <a:cxn ang="0">
                <a:pos x="connsiteX0" y="connsiteY0"/>
              </a:cxn>
              <a:cxn ang="0">
                <a:pos x="connsiteX1" y="connsiteY1"/>
              </a:cxn>
            </a:cxnLst>
            <a:rect l="l" t="t" r="r" b="b"/>
            <a:pathLst>
              <a:path w="1213503">
                <a:moveTo>
                  <a:pt x="0" y="0"/>
                </a:moveTo>
                <a:lnTo>
                  <a:pt x="1213503" y="0"/>
                </a:lnTo>
              </a:path>
            </a:pathLst>
          </a:custGeom>
        </p:spPr>
        <p:style>
          <a:lnRef idx="2">
            <a:schemeClr val="accent6"/>
          </a:lnRef>
          <a:fillRef idx="0">
            <a:schemeClr val="accent6"/>
          </a:fillRef>
          <a:effectRef idx="1">
            <a:schemeClr val="accent6"/>
          </a:effectRef>
          <a:fontRef idx="minor">
            <a:schemeClr val="tx1"/>
          </a:fontRef>
        </p:style>
        <p:txBody>
          <a:bodyPr rtlCol="0" anchor="ctr"/>
          <a:lstStyle/>
          <a:p>
            <a:pPr algn="ctr" rtl="0"/>
            <a:endParaRPr lang="en-US">
              <a:solidFill>
                <a:prstClr val="white"/>
              </a:solidFill>
            </a:endParaRPr>
          </a:p>
        </p:txBody>
      </p:sp>
      <p:pic>
        <p:nvPicPr>
          <p:cNvPr id="5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48453" y="3426259"/>
            <a:ext cx="615950"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2171254"/>
      </p:ext>
    </p:extLst>
  </p:cSld>
  <p:clrMapOvr>
    <a:masterClrMapping/>
  </p:clrMapOvr>
  <p:transition spd="slow">
    <p:wip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50017" y="920518"/>
            <a:ext cx="7716404" cy="707886"/>
          </a:xfrm>
          <a:prstGeom prst="rect">
            <a:avLst/>
          </a:prstGeom>
          <a:noFill/>
        </p:spPr>
        <p:txBody>
          <a:bodyPr wrap="square" rtlCol="0">
            <a:spAutoFit/>
          </a:bodyPr>
          <a:lstStyle/>
          <a:p>
            <a:r>
              <a:rPr lang="fa-IR" sz="4000" b="1" dirty="0">
                <a:solidFill>
                  <a:prstClr val="white"/>
                </a:solidFill>
                <a:cs typeface="B Homa" panose="00000400000000000000" pitchFamily="2" charset="-78"/>
              </a:rPr>
              <a:t>اجزای کالبدی تشکیل دهنده فضای شهری</a:t>
            </a:r>
            <a:endParaRPr lang="en-US" sz="4000" b="1" dirty="0">
              <a:solidFill>
                <a:prstClr val="white"/>
              </a:solidFill>
              <a:cs typeface="B Homa" panose="00000400000000000000" pitchFamily="2" charset="-78"/>
            </a:endParaRPr>
          </a:p>
        </p:txBody>
      </p:sp>
      <p:pic>
        <p:nvPicPr>
          <p:cNvPr id="23" name="Picture 2" descr="C:\Users\Sony\Desktop\10اردیبهشت\IMG_1896.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5959"/>
          <a:stretch/>
        </p:blipFill>
        <p:spPr bwMode="auto">
          <a:xfrm>
            <a:off x="5535768" y="3044084"/>
            <a:ext cx="3733800" cy="33169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4" name="Picture 3" descr="C:\Users\Sony\Desktop\25 اردیبهشت\100D232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135" y="3039413"/>
            <a:ext cx="3303531" cy="3321583"/>
          </a:xfrm>
          <a:prstGeom prst="rect">
            <a:avLst/>
          </a:prstGeom>
          <a:ln>
            <a:noFill/>
          </a:ln>
          <a:effectLst>
            <a:outerShdw blurRad="292100" dist="139700" dir="2700000" algn="tl" rotWithShape="0">
              <a:srgbClr val="333333">
                <a:alpha val="65000"/>
              </a:srgbClr>
            </a:outerShdw>
          </a:effectLst>
          <a:extLst/>
        </p:spPr>
      </p:pic>
      <p:sp>
        <p:nvSpPr>
          <p:cNvPr id="25" name="TextBox 24"/>
          <p:cNvSpPr txBox="1"/>
          <p:nvPr/>
        </p:nvSpPr>
        <p:spPr>
          <a:xfrm>
            <a:off x="9490388" y="2414187"/>
            <a:ext cx="2438400" cy="769441"/>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rtl="0"/>
            <a:r>
              <a:rPr lang="fa-IR" sz="4400" dirty="0">
                <a:solidFill>
                  <a:prstClr val="white"/>
                </a:solidFill>
                <a:cs typeface="B Compset" pitchFamily="2" charset="-78"/>
              </a:rPr>
              <a:t>سقف</a:t>
            </a:r>
            <a:endParaRPr lang="en-US" sz="4400" dirty="0">
              <a:solidFill>
                <a:prstClr val="white"/>
              </a:solidFill>
              <a:cs typeface="B Compset" pitchFamily="2" charset="-78"/>
            </a:endParaRPr>
          </a:p>
        </p:txBody>
      </p:sp>
      <p:sp>
        <p:nvSpPr>
          <p:cNvPr id="26" name="TextBox 25"/>
          <p:cNvSpPr txBox="1"/>
          <p:nvPr/>
        </p:nvSpPr>
        <p:spPr>
          <a:xfrm>
            <a:off x="3551062" y="2414187"/>
            <a:ext cx="1763887" cy="830997"/>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rtl="0"/>
            <a:r>
              <a:rPr lang="fa-IR" sz="4800" dirty="0">
                <a:solidFill>
                  <a:prstClr val="black"/>
                </a:solidFill>
                <a:cs typeface="B Compset" pitchFamily="2" charset="-78"/>
              </a:rPr>
              <a:t>کف</a:t>
            </a:r>
            <a:endParaRPr lang="en-US" sz="4800" dirty="0">
              <a:solidFill>
                <a:prstClr val="black"/>
              </a:solidFill>
              <a:cs typeface="B Compset" pitchFamily="2" charset="-78"/>
            </a:endParaRPr>
          </a:p>
        </p:txBody>
      </p:sp>
    </p:spTree>
    <p:extLst>
      <p:ext uri="{BB962C8B-B14F-4D97-AF65-F5344CB8AC3E}">
        <p14:creationId xmlns:p14="http://schemas.microsoft.com/office/powerpoint/2010/main" val="2009203438"/>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726547" y="953037"/>
            <a:ext cx="5293216"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مبانی نظری</a:t>
            </a:r>
            <a:endParaRPr lang="en-US" sz="4000" b="1" dirty="0">
              <a:solidFill>
                <a:srgbClr val="A7D535">
                  <a:lumMod val="20000"/>
                  <a:lumOff val="80000"/>
                </a:srgbClr>
              </a:solidFill>
              <a:cs typeface="B Homa" panose="00000400000000000000" pitchFamily="2" charset="-78"/>
            </a:endParaRPr>
          </a:p>
        </p:txBody>
      </p:sp>
      <p:sp>
        <p:nvSpPr>
          <p:cNvPr id="4" name="Rectangle 3"/>
          <p:cNvSpPr/>
          <p:nvPr/>
        </p:nvSpPr>
        <p:spPr>
          <a:xfrm>
            <a:off x="631065" y="3319884"/>
            <a:ext cx="10895527" cy="2308324"/>
          </a:xfrm>
          <a:prstGeom prst="rect">
            <a:avLst/>
          </a:prstGeom>
        </p:spPr>
        <p:txBody>
          <a:bodyPr wrap="square">
            <a:spAutoFit/>
          </a:bodyPr>
          <a:lstStyle/>
          <a:p>
            <a:pPr algn="justLow"/>
            <a:r>
              <a:rPr lang="fa-IR" sz="2400" dirty="0">
                <a:solidFill>
                  <a:prstClr val="white"/>
                </a:solidFill>
                <a:cs typeface="B Lotus" panose="00000400000000000000" pitchFamily="2" charset="-78"/>
              </a:rPr>
              <a:t>مواردی که در رابطه با تشکیل منظر برای فرد اهمیت دارد عبارت اند از:</a:t>
            </a:r>
          </a:p>
          <a:p>
            <a:pPr algn="justLow"/>
            <a:endParaRPr lang="fa-IR" sz="2400" dirty="0">
              <a:solidFill>
                <a:prstClr val="white"/>
              </a:solidFill>
              <a:cs typeface="B Lotus" panose="00000400000000000000" pitchFamily="2" charset="-78"/>
            </a:endParaRPr>
          </a:p>
          <a:p>
            <a:pPr algn="justLow"/>
            <a:endParaRPr lang="fa-IR" sz="2400" dirty="0">
              <a:solidFill>
                <a:prstClr val="white"/>
              </a:solidFill>
              <a:cs typeface="B Lotus" panose="00000400000000000000" pitchFamily="2" charset="-78"/>
            </a:endParaRPr>
          </a:p>
          <a:p>
            <a:pPr algn="justLow"/>
            <a:endParaRPr lang="fa-IR" sz="2400" dirty="0">
              <a:solidFill>
                <a:prstClr val="white"/>
              </a:solidFill>
              <a:cs typeface="B Lotus" panose="00000400000000000000" pitchFamily="2" charset="-78"/>
            </a:endParaRPr>
          </a:p>
          <a:p>
            <a:pPr algn="justLow"/>
            <a:r>
              <a:rPr lang="fa-IR" sz="2400" dirty="0">
                <a:solidFill>
                  <a:prstClr val="white"/>
                </a:solidFill>
                <a:cs typeface="B Lotus" panose="00000400000000000000" pitchFamily="2" charset="-78"/>
              </a:rPr>
              <a:t>آنچه در منظر یک مسیر پیاده بیش از هرچیز دیگری اهمیت دارد نقطه ابتدا و انتها آن است و طراحی منظر را چهره ساختمان ها ،سنگ فرش ، مبلمان شهری ، منظر ، نشانه ها و نور پردازی می توان تعریف کرد.</a:t>
            </a:r>
            <a:endParaRPr lang="en-US" sz="2400" dirty="0">
              <a:solidFill>
                <a:prstClr val="white"/>
              </a:solidFill>
              <a:cs typeface="B Lotus" panose="00000400000000000000" pitchFamily="2" charset="-78"/>
            </a:endParaRPr>
          </a:p>
        </p:txBody>
      </p:sp>
      <p:sp>
        <p:nvSpPr>
          <p:cNvPr id="5" name="TextBox 4"/>
          <p:cNvSpPr txBox="1"/>
          <p:nvPr/>
        </p:nvSpPr>
        <p:spPr>
          <a:xfrm>
            <a:off x="6233376" y="2597261"/>
            <a:ext cx="5293216" cy="584775"/>
          </a:xfrm>
          <a:prstGeom prst="rect">
            <a:avLst/>
          </a:prstGeom>
          <a:noFill/>
        </p:spPr>
        <p:txBody>
          <a:bodyPr wrap="square" rtlCol="0">
            <a:spAutoFit/>
          </a:bodyPr>
          <a:lstStyle/>
          <a:p>
            <a:pPr marL="571500" indent="-571500">
              <a:buClr>
                <a:srgbClr val="6AD8CB">
                  <a:lumMod val="50000"/>
                </a:srgbClr>
              </a:buClr>
              <a:buFont typeface="Arial" panose="020B0604020202020204" pitchFamily="34" charset="0"/>
              <a:buChar char="•"/>
            </a:pPr>
            <a:r>
              <a:rPr lang="fa-IR" sz="3200" b="1" dirty="0">
                <a:solidFill>
                  <a:prstClr val="white"/>
                </a:solidFill>
                <a:cs typeface="B Homa" panose="00000400000000000000" pitchFamily="2" charset="-78"/>
              </a:rPr>
              <a:t>منظر شهری</a:t>
            </a:r>
            <a:endParaRPr lang="en-US" sz="3200" b="1" dirty="0">
              <a:solidFill>
                <a:prstClr val="white"/>
              </a:solidFill>
              <a:cs typeface="B Homa" panose="00000400000000000000" pitchFamily="2" charset="-78"/>
            </a:endParaRPr>
          </a:p>
        </p:txBody>
      </p:sp>
      <p:sp>
        <p:nvSpPr>
          <p:cNvPr id="2" name="Rounded Rectangle 1"/>
          <p:cNvSpPr/>
          <p:nvPr/>
        </p:nvSpPr>
        <p:spPr>
          <a:xfrm>
            <a:off x="8615966" y="3979572"/>
            <a:ext cx="2125014" cy="4765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a:solidFill>
                  <a:prstClr val="white"/>
                </a:solidFill>
                <a:cs typeface="B Homa" panose="00000400000000000000" pitchFamily="2" charset="-78"/>
              </a:rPr>
              <a:t>کلیت منظر</a:t>
            </a:r>
            <a:endParaRPr lang="en-US" sz="2000" dirty="0">
              <a:solidFill>
                <a:prstClr val="white"/>
              </a:solidFill>
              <a:cs typeface="B Homa" panose="00000400000000000000" pitchFamily="2" charset="-78"/>
            </a:endParaRPr>
          </a:p>
        </p:txBody>
      </p:sp>
      <p:sp>
        <p:nvSpPr>
          <p:cNvPr id="6" name="Rounded Rectangle 5"/>
          <p:cNvSpPr/>
          <p:nvPr/>
        </p:nvSpPr>
        <p:spPr>
          <a:xfrm>
            <a:off x="6310648" y="3979572"/>
            <a:ext cx="2125014" cy="4765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a:solidFill>
                  <a:prstClr val="white"/>
                </a:solidFill>
                <a:cs typeface="B Homa" panose="00000400000000000000" pitchFamily="2" charset="-78"/>
              </a:rPr>
              <a:t>عناصر منظر</a:t>
            </a:r>
            <a:endParaRPr lang="en-US" sz="2000" dirty="0">
              <a:solidFill>
                <a:prstClr val="white"/>
              </a:solidFill>
              <a:cs typeface="B Homa" panose="00000400000000000000" pitchFamily="2" charset="-78"/>
            </a:endParaRPr>
          </a:p>
        </p:txBody>
      </p:sp>
      <p:sp>
        <p:nvSpPr>
          <p:cNvPr id="7" name="Rounded Rectangle 6"/>
          <p:cNvSpPr/>
          <p:nvPr/>
        </p:nvSpPr>
        <p:spPr>
          <a:xfrm>
            <a:off x="4005330" y="3979572"/>
            <a:ext cx="2125014" cy="4765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a:solidFill>
                  <a:prstClr val="white"/>
                </a:solidFill>
                <a:cs typeface="B Homa" panose="00000400000000000000" pitchFamily="2" charset="-78"/>
              </a:rPr>
              <a:t>رابطه بین عناصر</a:t>
            </a:r>
            <a:endParaRPr lang="en-US" sz="2000" dirty="0">
              <a:solidFill>
                <a:prstClr val="white"/>
              </a:solidFill>
              <a:cs typeface="B Homa" panose="00000400000000000000" pitchFamily="2" charset="-78"/>
            </a:endParaRPr>
          </a:p>
        </p:txBody>
      </p:sp>
      <p:sp>
        <p:nvSpPr>
          <p:cNvPr id="8" name="Rounded Rectangle 7"/>
          <p:cNvSpPr/>
          <p:nvPr/>
        </p:nvSpPr>
        <p:spPr>
          <a:xfrm>
            <a:off x="1700012" y="3979572"/>
            <a:ext cx="2125014" cy="4765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dirty="0">
                <a:solidFill>
                  <a:prstClr val="white"/>
                </a:solidFill>
                <a:cs typeface="B Homa" panose="00000400000000000000" pitchFamily="2" charset="-78"/>
              </a:rPr>
              <a:t>موقعیت ناظر</a:t>
            </a:r>
            <a:endParaRPr lang="en-US" sz="2000" dirty="0">
              <a:solidFill>
                <a:prstClr val="white"/>
              </a:solidFill>
              <a:cs typeface="B Homa" panose="00000400000000000000" pitchFamily="2" charset="-78"/>
            </a:endParaRPr>
          </a:p>
        </p:txBody>
      </p:sp>
    </p:spTree>
    <p:extLst>
      <p:ext uri="{BB962C8B-B14F-4D97-AF65-F5344CB8AC3E}">
        <p14:creationId xmlns:p14="http://schemas.microsoft.com/office/powerpoint/2010/main" val="176417729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P spid="8"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50017" y="920518"/>
            <a:ext cx="7716404" cy="707886"/>
          </a:xfrm>
          <a:prstGeom prst="rect">
            <a:avLst/>
          </a:prstGeom>
          <a:noFill/>
        </p:spPr>
        <p:txBody>
          <a:bodyPr wrap="square" rtlCol="0">
            <a:spAutoFit/>
          </a:bodyPr>
          <a:lstStyle/>
          <a:p>
            <a:r>
              <a:rPr lang="fa-IR" sz="4000" b="1" dirty="0">
                <a:solidFill>
                  <a:prstClr val="white"/>
                </a:solidFill>
                <a:cs typeface="B Homa" panose="00000400000000000000" pitchFamily="2" charset="-78"/>
              </a:rPr>
              <a:t>اجزای کالبدی تشکیل دهنده فضای شهری</a:t>
            </a:r>
            <a:endParaRPr lang="en-US" sz="4000" b="1" dirty="0">
              <a:solidFill>
                <a:prstClr val="white"/>
              </a:solidFill>
              <a:cs typeface="B Homa" panose="00000400000000000000" pitchFamily="2" charset="-78"/>
            </a:endParaRPr>
          </a:p>
        </p:txBody>
      </p:sp>
      <p:sp>
        <p:nvSpPr>
          <p:cNvPr id="7" name="Title 3"/>
          <p:cNvSpPr>
            <a:spLocks noGrp="1"/>
          </p:cNvSpPr>
          <p:nvPr>
            <p:ph type="title"/>
          </p:nvPr>
        </p:nvSpPr>
        <p:spPr>
          <a:xfrm>
            <a:off x="3780661" y="2280183"/>
            <a:ext cx="7886700" cy="1325563"/>
          </a:xfrm>
        </p:spPr>
        <p:txBody>
          <a:bodyPr>
            <a:normAutofit/>
          </a:bodyPr>
          <a:lstStyle/>
          <a:p>
            <a:pPr algn="r"/>
            <a:r>
              <a:rPr lang="fa-IR" dirty="0">
                <a:effectLst/>
                <a:cs typeface="B Compset" pitchFamily="2" charset="-78"/>
              </a:rPr>
              <a:t>آب نماها</a:t>
            </a:r>
            <a:r>
              <a:rPr lang="fa-IR" dirty="0">
                <a:effectLst/>
              </a:rPr>
              <a:t/>
            </a:r>
            <a:br>
              <a:rPr lang="fa-IR" dirty="0">
                <a:effectLst/>
              </a:rPr>
            </a:br>
            <a:endParaRPr lang="en-US" dirty="0"/>
          </a:p>
        </p:txBody>
      </p:sp>
      <p:pic>
        <p:nvPicPr>
          <p:cNvPr id="8" name="Content Placeholder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6496" y="2792290"/>
            <a:ext cx="4114800" cy="3886201"/>
          </a:xfrm>
          <a:prstGeom prst="rect">
            <a:avLst/>
          </a:prstGeom>
        </p:spPr>
      </p:pic>
      <p:pic>
        <p:nvPicPr>
          <p:cNvPr id="9" name="Content Placeholder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5543550" y="2704241"/>
            <a:ext cx="3886200" cy="4062299"/>
          </a:xfrm>
          <a:prstGeom prst="rect">
            <a:avLst/>
          </a:prstGeom>
        </p:spPr>
      </p:pic>
    </p:spTree>
    <p:extLst>
      <p:ext uri="{BB962C8B-B14F-4D97-AF65-F5344CB8AC3E}">
        <p14:creationId xmlns:p14="http://schemas.microsoft.com/office/powerpoint/2010/main" val="1108573831"/>
      </p:ext>
    </p:extLst>
  </p:cSld>
  <p:clrMapOvr>
    <a:masterClrMapping/>
  </p:clrMapOvr>
  <p:transition spd="slow">
    <p:wip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50017" y="920518"/>
            <a:ext cx="7716404" cy="707886"/>
          </a:xfrm>
          <a:prstGeom prst="rect">
            <a:avLst/>
          </a:prstGeom>
          <a:noFill/>
        </p:spPr>
        <p:txBody>
          <a:bodyPr wrap="square" rtlCol="0">
            <a:spAutoFit/>
          </a:bodyPr>
          <a:lstStyle/>
          <a:p>
            <a:r>
              <a:rPr lang="fa-IR" sz="4000" b="1" dirty="0">
                <a:solidFill>
                  <a:prstClr val="white"/>
                </a:solidFill>
                <a:cs typeface="B Homa" panose="00000400000000000000" pitchFamily="2" charset="-78"/>
              </a:rPr>
              <a:t>اجزای کالبدی تشکیل دهنده فضای شهری</a:t>
            </a:r>
            <a:endParaRPr lang="en-US" sz="4000" b="1" dirty="0">
              <a:solidFill>
                <a:prstClr val="white"/>
              </a:solidFill>
              <a:cs typeface="B Homa" panose="00000400000000000000" pitchFamily="2" charset="-78"/>
            </a:endParaRPr>
          </a:p>
        </p:txBody>
      </p:sp>
      <p:pic>
        <p:nvPicPr>
          <p:cNvPr id="10" name="Content Placeholder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143510" y="3115311"/>
            <a:ext cx="3522979" cy="2895600"/>
          </a:xfrm>
          <a:prstGeom prst="rect">
            <a:avLst/>
          </a:prstGeom>
        </p:spPr>
      </p:pic>
      <p:sp>
        <p:nvSpPr>
          <p:cNvPr id="11" name="Content Placeholder 1"/>
          <p:cNvSpPr txBox="1">
            <a:spLocks/>
          </p:cNvSpPr>
          <p:nvPr/>
        </p:nvSpPr>
        <p:spPr>
          <a:xfrm>
            <a:off x="3505200" y="5067300"/>
            <a:ext cx="3810000" cy="91790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a:lstStyle>
          <a:p>
            <a:pPr marL="0" indent="0" algn="justLow" rtl="1">
              <a:buFont typeface="Arial" panose="020B0604020202020204" pitchFamily="34" charset="0"/>
              <a:buNone/>
            </a:pPr>
            <a:r>
              <a:rPr lang="fa-IR" dirty="0" smtClean="0">
                <a:solidFill>
                  <a:prstClr val="white"/>
                </a:solidFill>
                <a:cs typeface="B Nazanin" panose="00000400000000000000" pitchFamily="2" charset="-78"/>
              </a:rPr>
              <a:t>شبکه پای درخت جهت نگهداری درخت و جلوگیری از شکستن نهال</a:t>
            </a:r>
            <a:endParaRPr lang="en-US" dirty="0">
              <a:solidFill>
                <a:prstClr val="white"/>
              </a:solidFill>
              <a:cs typeface="B Nazanin" panose="00000400000000000000" pitchFamily="2" charset="-78"/>
            </a:endParaRPr>
          </a:p>
        </p:txBody>
      </p:sp>
      <p:pic>
        <p:nvPicPr>
          <p:cNvPr id="12" name="Content Placeholder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6844451" y="3823549"/>
            <a:ext cx="3456098" cy="2209800"/>
          </a:xfrm>
          <a:prstGeom prst="rect">
            <a:avLst/>
          </a:prstGeom>
          <a:ln>
            <a:noFill/>
            <a:prstDash val="sysDash"/>
            <a:miter lim="800000"/>
          </a:ln>
        </p:spPr>
      </p:pic>
      <p:pic>
        <p:nvPicPr>
          <p:cNvPr id="13" name="Content Placeholder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9572233" y="4219967"/>
            <a:ext cx="2514600" cy="1694666"/>
          </a:xfrm>
          <a:prstGeom prst="rect">
            <a:avLst/>
          </a:prstGeom>
          <a:ln>
            <a:noFill/>
            <a:prstDash val="sysDash"/>
            <a:miter lim="800000"/>
          </a:ln>
        </p:spPr>
      </p:pic>
      <p:sp>
        <p:nvSpPr>
          <p:cNvPr id="14" name="Rectangle 13"/>
          <p:cNvSpPr/>
          <p:nvPr/>
        </p:nvSpPr>
        <p:spPr>
          <a:xfrm>
            <a:off x="10056725" y="3244334"/>
            <a:ext cx="1459054" cy="369332"/>
          </a:xfrm>
          <a:prstGeom prst="rect">
            <a:avLst/>
          </a:prstGeom>
        </p:spPr>
        <p:txBody>
          <a:bodyPr wrap="none">
            <a:spAutoFit/>
          </a:bodyPr>
          <a:lstStyle/>
          <a:p>
            <a:pPr algn="l" rtl="0"/>
            <a:r>
              <a:rPr lang="fa-IR" dirty="0">
                <a:solidFill>
                  <a:prstClr val="white"/>
                </a:solidFill>
                <a:cs typeface="B Compset" pitchFamily="2" charset="-78"/>
              </a:rPr>
              <a:t>مخصوص کودکان</a:t>
            </a:r>
            <a:endParaRPr lang="en-US" dirty="0">
              <a:solidFill>
                <a:prstClr val="white"/>
              </a:solidFill>
              <a:cs typeface="B Compset" pitchFamily="2" charset="-78"/>
            </a:endParaRPr>
          </a:p>
        </p:txBody>
      </p:sp>
      <p:sp>
        <p:nvSpPr>
          <p:cNvPr id="15" name="Rectangle 14"/>
          <p:cNvSpPr/>
          <p:nvPr/>
        </p:nvSpPr>
        <p:spPr>
          <a:xfrm>
            <a:off x="7670650" y="2667000"/>
            <a:ext cx="1624163" cy="369332"/>
          </a:xfrm>
          <a:prstGeom prst="rect">
            <a:avLst/>
          </a:prstGeom>
        </p:spPr>
        <p:txBody>
          <a:bodyPr wrap="none">
            <a:spAutoFit/>
          </a:bodyPr>
          <a:lstStyle/>
          <a:p>
            <a:pPr algn="l" rtl="0"/>
            <a:r>
              <a:rPr lang="fa-IR" dirty="0">
                <a:solidFill>
                  <a:prstClr val="white"/>
                </a:solidFill>
                <a:cs typeface="B Compset" pitchFamily="2" charset="-78"/>
              </a:rPr>
              <a:t>مخصوص بزرگسالان</a:t>
            </a:r>
            <a:endParaRPr lang="en-US" dirty="0">
              <a:solidFill>
                <a:prstClr val="white"/>
              </a:solidFill>
              <a:cs typeface="B Compset" pitchFamily="2" charset="-78"/>
            </a:endParaRPr>
          </a:p>
        </p:txBody>
      </p:sp>
      <p:sp>
        <p:nvSpPr>
          <p:cNvPr id="17" name="Rectangle 16"/>
          <p:cNvSpPr/>
          <p:nvPr/>
        </p:nvSpPr>
        <p:spPr>
          <a:xfrm>
            <a:off x="3367928" y="2205335"/>
            <a:ext cx="8703024" cy="461665"/>
          </a:xfrm>
          <a:prstGeom prst="rect">
            <a:avLst/>
          </a:prstGeom>
        </p:spPr>
        <p:txBody>
          <a:bodyPr wrap="none">
            <a:spAutoFit/>
          </a:bodyPr>
          <a:lstStyle/>
          <a:p>
            <a:pPr algn="l" rtl="0"/>
            <a:r>
              <a:rPr lang="fa-IR" sz="2400" dirty="0">
                <a:solidFill>
                  <a:prstClr val="white"/>
                </a:solidFill>
                <a:cs typeface="B Compset" pitchFamily="2" charset="-78"/>
              </a:rPr>
              <a:t>آبخوری‌های در نظر گرفته شده در پیاده‌راه که در حال حاضر به جاسیگاری تبدیل شده است.</a:t>
            </a:r>
            <a:endParaRPr lang="en-US" sz="2400" dirty="0">
              <a:solidFill>
                <a:prstClr val="white"/>
              </a:solidFill>
              <a:cs typeface="B Compset" pitchFamily="2" charset="-78"/>
            </a:endParaRPr>
          </a:p>
        </p:txBody>
      </p:sp>
    </p:spTree>
    <p:extLst>
      <p:ext uri="{BB962C8B-B14F-4D97-AF65-F5344CB8AC3E}">
        <p14:creationId xmlns:p14="http://schemas.microsoft.com/office/powerpoint/2010/main" val="2583603367"/>
      </p:ext>
    </p:extLst>
  </p:cSld>
  <p:clrMapOvr>
    <a:masterClrMapping/>
  </p:clrMapOvr>
  <p:transition spd="slow">
    <p:wip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50017" y="920518"/>
            <a:ext cx="7716404" cy="707886"/>
          </a:xfrm>
          <a:prstGeom prst="rect">
            <a:avLst/>
          </a:prstGeom>
          <a:noFill/>
        </p:spPr>
        <p:txBody>
          <a:bodyPr wrap="square" rtlCol="0">
            <a:spAutoFit/>
          </a:bodyPr>
          <a:lstStyle/>
          <a:p>
            <a:r>
              <a:rPr lang="fa-IR" sz="4000" b="1" dirty="0">
                <a:solidFill>
                  <a:prstClr val="white"/>
                </a:solidFill>
                <a:cs typeface="B Homa" panose="00000400000000000000" pitchFamily="2" charset="-78"/>
              </a:rPr>
              <a:t>اجزای کالبدی تشکیل دهنده فضای شهری</a:t>
            </a:r>
            <a:endParaRPr lang="en-US" sz="4000" b="1" dirty="0">
              <a:solidFill>
                <a:prstClr val="white"/>
              </a:solidFill>
              <a:cs typeface="B Homa" panose="00000400000000000000" pitchFamily="2" charset="-78"/>
            </a:endParaRPr>
          </a:p>
        </p:txBody>
      </p:sp>
      <p:pic>
        <p:nvPicPr>
          <p:cNvPr id="16"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3398" y="2033626"/>
            <a:ext cx="5531908" cy="4724400"/>
          </a:xfrm>
          <a:prstGeom prst="rect">
            <a:avLst/>
          </a:prstGeom>
          <a:ln>
            <a:noFill/>
          </a:ln>
          <a:effectLst>
            <a:outerShdw blurRad="292100" dist="139700" dir="2700000" algn="tl" rotWithShape="0">
              <a:srgbClr val="333333">
                <a:alpha val="65000"/>
              </a:srgbClr>
            </a:outerShdw>
          </a:effectLst>
        </p:spPr>
      </p:pic>
      <p:sp>
        <p:nvSpPr>
          <p:cNvPr id="18" name="TextBox 17"/>
          <p:cNvSpPr txBox="1"/>
          <p:nvPr/>
        </p:nvSpPr>
        <p:spPr>
          <a:xfrm>
            <a:off x="6669741" y="4074458"/>
            <a:ext cx="4683075" cy="830997"/>
          </a:xfrm>
          <a:prstGeom prst="rect">
            <a:avLst/>
          </a:prstGeom>
          <a:noFill/>
        </p:spPr>
        <p:style>
          <a:lnRef idx="2">
            <a:schemeClr val="accent1"/>
          </a:lnRef>
          <a:fillRef idx="1">
            <a:schemeClr val="lt1"/>
          </a:fillRef>
          <a:effectRef idx="0">
            <a:schemeClr val="accent1"/>
          </a:effectRef>
          <a:fontRef idx="minor">
            <a:schemeClr val="dk1"/>
          </a:fontRef>
        </p:style>
        <p:txBody>
          <a:bodyPr wrap="square" rtlCol="0">
            <a:spAutoFit/>
          </a:bodyPr>
          <a:lstStyle/>
          <a:p>
            <a:pPr algn="justLow"/>
            <a:r>
              <a:rPr lang="fa-IR" sz="2400" dirty="0">
                <a:solidFill>
                  <a:prstClr val="black"/>
                </a:solidFill>
                <a:cs typeface="B Compset" pitchFamily="2" charset="-78"/>
              </a:rPr>
              <a:t>از عناصر مستقر در فضا که باعث مکث عابرین پیاده می شود.</a:t>
            </a:r>
            <a:endParaRPr lang="en-US" sz="2400" dirty="0">
              <a:solidFill>
                <a:prstClr val="black"/>
              </a:solidFill>
              <a:cs typeface="B Compset" pitchFamily="2" charset="-78"/>
            </a:endParaRPr>
          </a:p>
        </p:txBody>
      </p:sp>
    </p:spTree>
    <p:extLst>
      <p:ext uri="{BB962C8B-B14F-4D97-AF65-F5344CB8AC3E}">
        <p14:creationId xmlns:p14="http://schemas.microsoft.com/office/powerpoint/2010/main" val="3998778888"/>
      </p:ext>
    </p:extLst>
  </p:cSld>
  <p:clrMapOvr>
    <a:masterClrMapping/>
  </p:clrMapOvr>
  <p:transition spd="slow">
    <p:wip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50017" y="920518"/>
            <a:ext cx="7716404" cy="707886"/>
          </a:xfrm>
          <a:prstGeom prst="rect">
            <a:avLst/>
          </a:prstGeom>
          <a:noFill/>
        </p:spPr>
        <p:txBody>
          <a:bodyPr wrap="square" rtlCol="0">
            <a:spAutoFit/>
          </a:bodyPr>
          <a:lstStyle/>
          <a:p>
            <a:r>
              <a:rPr lang="fa-IR" sz="4000" b="1" dirty="0">
                <a:solidFill>
                  <a:prstClr val="white"/>
                </a:solidFill>
                <a:cs typeface="B Homa" panose="00000400000000000000" pitchFamily="2" charset="-78"/>
              </a:rPr>
              <a:t>اجزای کالبدی تشکیل دهنده فضای شهری</a:t>
            </a:r>
            <a:endParaRPr lang="en-US" sz="4000" b="1" dirty="0">
              <a:solidFill>
                <a:prstClr val="white"/>
              </a:solidFill>
              <a:cs typeface="B Homa" panose="00000400000000000000" pitchFamily="2" charset="-78"/>
            </a:endParaRPr>
          </a:p>
        </p:txBody>
      </p:sp>
      <p:sp>
        <p:nvSpPr>
          <p:cNvPr id="5" name="Title 2"/>
          <p:cNvSpPr>
            <a:spLocks noGrp="1"/>
          </p:cNvSpPr>
          <p:nvPr>
            <p:ph type="title"/>
          </p:nvPr>
        </p:nvSpPr>
        <p:spPr>
          <a:xfrm>
            <a:off x="4028673" y="1789336"/>
            <a:ext cx="7886700" cy="1325563"/>
          </a:xfrm>
        </p:spPr>
        <p:txBody>
          <a:bodyPr/>
          <a:lstStyle/>
          <a:p>
            <a:pPr algn="r"/>
            <a:r>
              <a:rPr lang="fa-IR" dirty="0" smtClean="0">
                <a:cs typeface="B Compset" pitchFamily="2" charset="-78"/>
              </a:rPr>
              <a:t>پوشش گیاهی </a:t>
            </a:r>
            <a:endParaRPr lang="en-US" dirty="0">
              <a:cs typeface="B Compset" pitchFamily="2" charset="-78"/>
            </a:endParaRPr>
          </a:p>
        </p:txBody>
      </p:sp>
      <p:pic>
        <p:nvPicPr>
          <p:cNvPr id="6"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6606" y="2494088"/>
            <a:ext cx="4038600" cy="4006633"/>
          </a:xfrm>
          <a:prstGeom prst="rect">
            <a:avLst/>
          </a:prstGeom>
          <a:ln>
            <a:noFill/>
          </a:ln>
          <a:effectLst>
            <a:outerShdw blurRad="292100" dist="139700" dir="2700000" algn="tl" rotWithShape="0">
              <a:srgbClr val="333333">
                <a:alpha val="65000"/>
              </a:srgbClr>
            </a:outerShdw>
          </a:effectLst>
        </p:spPr>
      </p:pic>
      <p:pic>
        <p:nvPicPr>
          <p:cNvPr id="7" name="Picture 2" descr="C:\Users\Sony\Desktop\25 اردیبهشت\100D233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76573" y="2645283"/>
            <a:ext cx="3581400" cy="3855438"/>
          </a:xfrm>
          <a:prstGeom prst="rect">
            <a:avLst/>
          </a:prstGeom>
          <a:ln>
            <a:noFill/>
          </a:ln>
          <a:effectLst>
            <a:outerShdw blurRad="292100" dist="139700" dir="2700000" algn="tl" rotWithShape="0">
              <a:srgbClr val="333333">
                <a:alpha val="65000"/>
              </a:srgbClr>
            </a:outerShdw>
          </a:effectLst>
          <a:extLst/>
        </p:spPr>
      </p:pic>
      <p:sp>
        <p:nvSpPr>
          <p:cNvPr id="8" name="TextBox 7"/>
          <p:cNvSpPr txBox="1"/>
          <p:nvPr/>
        </p:nvSpPr>
        <p:spPr>
          <a:xfrm>
            <a:off x="4580480" y="3275831"/>
            <a:ext cx="1271502" cy="461665"/>
          </a:xfrm>
          <a:prstGeom prst="rect">
            <a:avLst/>
          </a:prstGeom>
          <a:solidFill>
            <a:schemeClr val="accent1">
              <a:lumMod val="40000"/>
              <a:lumOff val="60000"/>
            </a:schemeClr>
          </a:solidFill>
        </p:spPr>
        <p:style>
          <a:lnRef idx="2">
            <a:schemeClr val="accent1"/>
          </a:lnRef>
          <a:fillRef idx="1">
            <a:schemeClr val="lt1"/>
          </a:fillRef>
          <a:effectRef idx="0">
            <a:schemeClr val="accent1"/>
          </a:effectRef>
          <a:fontRef idx="minor">
            <a:schemeClr val="dk1"/>
          </a:fontRef>
        </p:style>
        <p:txBody>
          <a:bodyPr wrap="none" rtlCol="0">
            <a:spAutoFit/>
          </a:bodyPr>
          <a:lstStyle/>
          <a:p>
            <a:pPr algn="l" rtl="0"/>
            <a:r>
              <a:rPr lang="fa-IR" sz="2400" dirty="0">
                <a:solidFill>
                  <a:prstClr val="black"/>
                </a:solidFill>
                <a:cs typeface="B Compset" pitchFamily="2" charset="-78"/>
              </a:rPr>
              <a:t>تک دانه ای</a:t>
            </a:r>
            <a:endParaRPr lang="en-US" sz="2400" dirty="0">
              <a:solidFill>
                <a:prstClr val="black"/>
              </a:solidFill>
              <a:cs typeface="B Compset" pitchFamily="2" charset="-78"/>
            </a:endParaRPr>
          </a:p>
        </p:txBody>
      </p:sp>
      <p:sp>
        <p:nvSpPr>
          <p:cNvPr id="9" name="TextBox 8"/>
          <p:cNvSpPr txBox="1"/>
          <p:nvPr/>
        </p:nvSpPr>
        <p:spPr>
          <a:xfrm>
            <a:off x="10083247" y="3275831"/>
            <a:ext cx="803425" cy="523220"/>
          </a:xfrm>
          <a:prstGeom prst="rect">
            <a:avLst/>
          </a:prstGeom>
          <a:solidFill>
            <a:schemeClr val="accent1">
              <a:lumMod val="40000"/>
              <a:lumOff val="60000"/>
            </a:schemeClr>
          </a:solidFill>
        </p:spPr>
        <p:style>
          <a:lnRef idx="2">
            <a:schemeClr val="accent1"/>
          </a:lnRef>
          <a:fillRef idx="1">
            <a:schemeClr val="lt1"/>
          </a:fillRef>
          <a:effectRef idx="0">
            <a:schemeClr val="accent1"/>
          </a:effectRef>
          <a:fontRef idx="minor">
            <a:schemeClr val="dk1"/>
          </a:fontRef>
        </p:style>
        <p:txBody>
          <a:bodyPr wrap="none" rtlCol="0">
            <a:spAutoFit/>
          </a:bodyPr>
          <a:lstStyle/>
          <a:p>
            <a:pPr algn="l" rtl="0"/>
            <a:r>
              <a:rPr lang="fa-IR" sz="2800" dirty="0">
                <a:solidFill>
                  <a:prstClr val="black"/>
                </a:solidFill>
                <a:cs typeface="B Compset" pitchFamily="2" charset="-78"/>
              </a:rPr>
              <a:t>نواری</a:t>
            </a:r>
            <a:endParaRPr lang="en-US" sz="2800" dirty="0">
              <a:solidFill>
                <a:prstClr val="black"/>
              </a:solidFill>
              <a:cs typeface="B Compset" pitchFamily="2" charset="-78"/>
            </a:endParaRPr>
          </a:p>
        </p:txBody>
      </p:sp>
    </p:spTree>
    <p:extLst>
      <p:ext uri="{BB962C8B-B14F-4D97-AF65-F5344CB8AC3E}">
        <p14:creationId xmlns:p14="http://schemas.microsoft.com/office/powerpoint/2010/main" val="2541046829"/>
      </p:ext>
    </p:extLst>
  </p:cSld>
  <p:clrMapOvr>
    <a:masterClrMapping/>
  </p:clrMapOvr>
  <p:transition spd="slow">
    <p:wip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50017" y="920518"/>
            <a:ext cx="7716404" cy="707886"/>
          </a:xfrm>
          <a:prstGeom prst="rect">
            <a:avLst/>
          </a:prstGeom>
          <a:noFill/>
        </p:spPr>
        <p:txBody>
          <a:bodyPr wrap="square" rtlCol="0">
            <a:spAutoFit/>
          </a:bodyPr>
          <a:lstStyle/>
          <a:p>
            <a:r>
              <a:rPr lang="fa-IR" sz="4000" b="1" dirty="0">
                <a:solidFill>
                  <a:prstClr val="white"/>
                </a:solidFill>
                <a:cs typeface="B Homa" panose="00000400000000000000" pitchFamily="2" charset="-78"/>
              </a:rPr>
              <a:t>اجزای کالبدی تشکیل دهنده فضای شهری</a:t>
            </a:r>
            <a:endParaRPr lang="en-US" sz="4000" b="1" dirty="0">
              <a:solidFill>
                <a:prstClr val="white"/>
              </a:solidFill>
              <a:cs typeface="B Homa" panose="00000400000000000000" pitchFamily="2" charset="-78"/>
            </a:endParaRPr>
          </a:p>
        </p:txBody>
      </p:sp>
      <p:sp>
        <p:nvSpPr>
          <p:cNvPr id="10" name="Title 2"/>
          <p:cNvSpPr>
            <a:spLocks noGrp="1"/>
          </p:cNvSpPr>
          <p:nvPr>
            <p:ph type="title"/>
          </p:nvPr>
        </p:nvSpPr>
        <p:spPr>
          <a:xfrm>
            <a:off x="10612191" y="1274461"/>
            <a:ext cx="1669961" cy="334962"/>
          </a:xfrm>
        </p:spPr>
        <p:txBody>
          <a:bodyPr>
            <a:noAutofit/>
          </a:bodyPr>
          <a:lstStyle/>
          <a:p>
            <a:pPr algn="ctr"/>
            <a:r>
              <a:rPr lang="fa-IR" sz="2800" dirty="0" smtClean="0">
                <a:cs typeface="B Nazanin" panose="00000400000000000000" pitchFamily="2" charset="-78"/>
              </a:rPr>
              <a:t> گونه شناسی نما</a:t>
            </a:r>
            <a:endParaRPr lang="en-US" sz="2800" dirty="0">
              <a:cs typeface="B Nazanin" panose="00000400000000000000" pitchFamily="2" charset="-78"/>
            </a:endParaRPr>
          </a:p>
        </p:txBody>
      </p:sp>
      <p:pic>
        <p:nvPicPr>
          <p:cNvPr id="11" name="Picture 2" descr="C:\Users\Sony\Desktop\10اردیبهشت\ورودی.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66274" y="2177891"/>
            <a:ext cx="4999275" cy="3012227"/>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7127857" y="5370422"/>
            <a:ext cx="4676107" cy="1200329"/>
          </a:xfrm>
          <a:prstGeom prst="rect">
            <a:avLst/>
          </a:prstGeom>
          <a:noFill/>
        </p:spPr>
        <p:txBody>
          <a:bodyPr wrap="square" rtlCol="0">
            <a:spAutoFit/>
          </a:bodyPr>
          <a:lstStyle/>
          <a:p>
            <a:pPr algn="justLow"/>
            <a:r>
              <a:rPr lang="fa-IR" sz="2400" dirty="0">
                <a:solidFill>
                  <a:prstClr val="white"/>
                </a:solidFill>
                <a:cs typeface="B Compset" pitchFamily="2" charset="-78"/>
              </a:rPr>
              <a:t>پاساژ تنها دارای یک ورودی و خروجی است.</a:t>
            </a:r>
          </a:p>
          <a:p>
            <a:pPr algn="justLow"/>
            <a:r>
              <a:rPr lang="fa-IR" sz="2400" dirty="0">
                <a:solidFill>
                  <a:srgbClr val="FF0000"/>
                </a:solidFill>
                <a:cs typeface="B Compset" pitchFamily="2" charset="-78"/>
              </a:rPr>
              <a:t>جبرگرایی محیطی </a:t>
            </a:r>
            <a:r>
              <a:rPr lang="fa-IR" sz="2400" dirty="0">
                <a:solidFill>
                  <a:prstClr val="white"/>
                </a:solidFill>
                <a:cs typeface="B Compset" pitchFamily="2" charset="-78"/>
              </a:rPr>
              <a:t>که منجر به ازدحام جمعیت جلوی ورودی می شود.</a:t>
            </a:r>
            <a:endParaRPr lang="en-US" dirty="0">
              <a:solidFill>
                <a:prstClr val="white"/>
              </a:solidFill>
              <a:cs typeface="B Compset" pitchFamily="2" charset="-78"/>
            </a:endParaRPr>
          </a:p>
        </p:txBody>
      </p:sp>
      <p:pic>
        <p:nvPicPr>
          <p:cNvPr id="13" name="Picture 2" descr="C:\Users\Sony\Desktop\10اردیبهشت\IMG_190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3048" y="2177891"/>
            <a:ext cx="4838700" cy="3012227"/>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2350135" y="5555087"/>
            <a:ext cx="2244525" cy="830997"/>
          </a:xfrm>
          <a:prstGeom prst="rect">
            <a:avLst/>
          </a:prstGeom>
          <a:noFill/>
        </p:spPr>
        <p:txBody>
          <a:bodyPr wrap="none" rtlCol="0">
            <a:spAutoFit/>
          </a:bodyPr>
          <a:lstStyle/>
          <a:p>
            <a:pPr algn="ctr" rtl="0"/>
            <a:r>
              <a:rPr lang="fa-IR" sz="2400" dirty="0">
                <a:solidFill>
                  <a:prstClr val="white"/>
                </a:solidFill>
                <a:cs typeface="B Compset" pitchFamily="2" charset="-78"/>
              </a:rPr>
              <a:t>دارای 3 ورودی</a:t>
            </a:r>
          </a:p>
          <a:p>
            <a:pPr rtl="0"/>
            <a:r>
              <a:rPr lang="fa-IR" sz="2400" dirty="0">
                <a:solidFill>
                  <a:srgbClr val="FF0000"/>
                </a:solidFill>
                <a:cs typeface="B Compset" pitchFamily="2" charset="-78"/>
              </a:rPr>
              <a:t>امکان دهندگی محیطی</a:t>
            </a:r>
            <a:endParaRPr lang="en-US" sz="2400" dirty="0">
              <a:solidFill>
                <a:srgbClr val="FF0000"/>
              </a:solidFill>
              <a:cs typeface="B Compset" pitchFamily="2" charset="-78"/>
            </a:endParaRPr>
          </a:p>
        </p:txBody>
      </p:sp>
    </p:spTree>
    <p:extLst>
      <p:ext uri="{BB962C8B-B14F-4D97-AF65-F5344CB8AC3E}">
        <p14:creationId xmlns:p14="http://schemas.microsoft.com/office/powerpoint/2010/main" val="1869972070"/>
      </p:ext>
    </p:extLst>
  </p:cSld>
  <p:clrMapOvr>
    <a:masterClrMapping/>
  </p:clrMapOvr>
  <p:transition spd="slow">
    <p:wip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50017" y="920518"/>
            <a:ext cx="7716404" cy="707886"/>
          </a:xfrm>
          <a:prstGeom prst="rect">
            <a:avLst/>
          </a:prstGeom>
          <a:noFill/>
        </p:spPr>
        <p:txBody>
          <a:bodyPr wrap="square" rtlCol="0">
            <a:spAutoFit/>
          </a:bodyPr>
          <a:lstStyle/>
          <a:p>
            <a:r>
              <a:rPr lang="fa-IR" sz="4000" b="1" dirty="0">
                <a:solidFill>
                  <a:prstClr val="white"/>
                </a:solidFill>
                <a:cs typeface="B Homa" panose="00000400000000000000" pitchFamily="2" charset="-78"/>
              </a:rPr>
              <a:t>اجزای کالبدی تشکیل دهنده فضای شهری</a:t>
            </a:r>
            <a:endParaRPr lang="en-US" sz="4000" b="1" dirty="0">
              <a:solidFill>
                <a:prstClr val="white"/>
              </a:solidFill>
              <a:cs typeface="B Homa" panose="00000400000000000000" pitchFamily="2" charset="-78"/>
            </a:endParaRPr>
          </a:p>
        </p:txBody>
      </p:sp>
      <p:sp>
        <p:nvSpPr>
          <p:cNvPr id="16" name="Text Placeholder 2"/>
          <p:cNvSpPr txBox="1">
            <a:spLocks/>
          </p:cNvSpPr>
          <p:nvPr/>
        </p:nvSpPr>
        <p:spPr>
          <a:xfrm>
            <a:off x="4979878" y="3164561"/>
            <a:ext cx="3055601" cy="533400"/>
          </a:xfrm>
          <a:prstGeom prst="rect">
            <a:avLst/>
          </a:prstGeom>
          <a:ln w="12700" cap="flat" cmpd="sng" algn="ctr">
            <a:noFill/>
            <a:prstDash val="solid"/>
          </a:ln>
        </p:spPr>
        <p:style>
          <a:lnRef idx="2">
            <a:schemeClr val="dk1"/>
          </a:lnRef>
          <a:fillRef idx="1">
            <a:schemeClr val="lt1"/>
          </a:fillRef>
          <a:effectRef idx="0">
            <a:schemeClr val="dk1"/>
          </a:effectRef>
          <a:fontRef idx="minor">
            <a:schemeClr val="dk1"/>
          </a:fontRef>
        </p:style>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dk1"/>
                </a:solidFill>
                <a:latin typeface="+mn-lt"/>
                <a:ea typeface="+mn-ea"/>
                <a:cs typeface="+mn-cs"/>
              </a:defRPr>
            </a:lvl9pPr>
          </a:lstStyle>
          <a:p>
            <a:pPr marL="0" indent="0" algn="ctr">
              <a:buFont typeface="Arial" panose="020B0604020202020204" pitchFamily="34" charset="0"/>
              <a:buNone/>
            </a:pPr>
            <a:r>
              <a:rPr lang="fa-IR" sz="2000" smtClean="0">
                <a:solidFill>
                  <a:prstClr val="black"/>
                </a:solidFill>
                <a:cs typeface="B Lotus" panose="00000400000000000000" pitchFamily="2" charset="-78"/>
              </a:rPr>
              <a:t>تقاطع خیام و 15 خرداد</a:t>
            </a:r>
            <a:endParaRPr lang="en-US" sz="2000" dirty="0">
              <a:solidFill>
                <a:prstClr val="black"/>
              </a:solidFill>
              <a:cs typeface="B Lotus" panose="00000400000000000000" pitchFamily="2" charset="-78"/>
            </a:endParaRPr>
          </a:p>
        </p:txBody>
      </p:sp>
      <p:pic>
        <p:nvPicPr>
          <p:cNvPr id="17" name="Content Placeholder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2442" y="1628404"/>
            <a:ext cx="4038600" cy="2588538"/>
          </a:xfrm>
          <a:prstGeom prst="rect">
            <a:avLst/>
          </a:prstGeom>
          <a:ln>
            <a:noFill/>
          </a:ln>
          <a:effectLst>
            <a:outerShdw blurRad="190500" algn="tl" rotWithShape="0">
              <a:srgbClr val="000000">
                <a:alpha val="70000"/>
              </a:srgbClr>
            </a:outerShdw>
          </a:effectLst>
        </p:spPr>
      </p:pic>
      <p:sp>
        <p:nvSpPr>
          <p:cNvPr id="18" name="Text Placeholder 3"/>
          <p:cNvSpPr txBox="1">
            <a:spLocks/>
          </p:cNvSpPr>
          <p:nvPr/>
        </p:nvSpPr>
        <p:spPr>
          <a:xfrm>
            <a:off x="8336554" y="2657751"/>
            <a:ext cx="3577525" cy="533400"/>
          </a:xfrm>
          <a:prstGeom prst="rect">
            <a:avLst/>
          </a:prstGeom>
          <a:ln w="12700" cap="flat" cmpd="sng" algn="ctr">
            <a:noFill/>
            <a:prstDash val="solid"/>
          </a:ln>
        </p:spPr>
        <p:style>
          <a:lnRef idx="2">
            <a:schemeClr val="dk1"/>
          </a:lnRef>
          <a:fillRef idx="1">
            <a:schemeClr val="lt1"/>
          </a:fillRef>
          <a:effectRef idx="0">
            <a:schemeClr val="dk1"/>
          </a:effectRef>
          <a:fontRef idx="minor">
            <a:schemeClr val="dk1"/>
          </a:fontRef>
        </p:style>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dk1"/>
                </a:solidFill>
                <a:latin typeface="+mn-lt"/>
                <a:ea typeface="+mn-ea"/>
                <a:cs typeface="+mn-cs"/>
              </a:defRPr>
            </a:lvl9pPr>
          </a:lstStyle>
          <a:p>
            <a:pPr marL="0" indent="0" algn="ctr">
              <a:buFont typeface="Arial" panose="020B0604020202020204" pitchFamily="34" charset="0"/>
              <a:buNone/>
            </a:pPr>
            <a:r>
              <a:rPr lang="fa-IR" sz="2000" smtClean="0">
                <a:solidFill>
                  <a:prstClr val="black"/>
                </a:solidFill>
                <a:cs typeface="B Lotus" panose="00000400000000000000" pitchFamily="2" charset="-78"/>
              </a:rPr>
              <a:t>تقاطع ناصرخسرو و 15 خرداد</a:t>
            </a:r>
            <a:endParaRPr lang="en-US" sz="2000" dirty="0">
              <a:solidFill>
                <a:prstClr val="black"/>
              </a:solidFill>
              <a:cs typeface="B Lotus" panose="00000400000000000000" pitchFamily="2" charset="-78"/>
            </a:endParaRPr>
          </a:p>
        </p:txBody>
      </p:sp>
      <p:pic>
        <p:nvPicPr>
          <p:cNvPr id="19" name="Content Placeholder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8840" y="3964266"/>
            <a:ext cx="6859965" cy="2687672"/>
          </a:xfrm>
          <a:prstGeom prst="rect">
            <a:avLst/>
          </a:prstGeom>
        </p:spPr>
      </p:pic>
      <p:cxnSp>
        <p:nvCxnSpPr>
          <p:cNvPr id="20" name="Straight Arrow Connector 19"/>
          <p:cNvCxnSpPr/>
          <p:nvPr/>
        </p:nvCxnSpPr>
        <p:spPr>
          <a:xfrm flipH="1" flipV="1">
            <a:off x="1606640" y="3603938"/>
            <a:ext cx="152400" cy="1371600"/>
          </a:xfrm>
          <a:prstGeom prst="straightConnector1">
            <a:avLst/>
          </a:prstGeom>
          <a:ln w="76200">
            <a:solidFill>
              <a:schemeClr val="tx1"/>
            </a:solidFill>
            <a:tailEnd type="arrow"/>
          </a:ln>
        </p:spPr>
        <p:style>
          <a:lnRef idx="3">
            <a:schemeClr val="accent2"/>
          </a:lnRef>
          <a:fillRef idx="0">
            <a:schemeClr val="accent2"/>
          </a:fillRef>
          <a:effectRef idx="2">
            <a:schemeClr val="accent2"/>
          </a:effectRef>
          <a:fontRef idx="minor">
            <a:schemeClr val="tx1"/>
          </a:fontRef>
        </p:style>
      </p:cxnSp>
      <p:cxnSp>
        <p:nvCxnSpPr>
          <p:cNvPr id="21" name="Straight Arrow Connector 20"/>
          <p:cNvCxnSpPr/>
          <p:nvPr/>
        </p:nvCxnSpPr>
        <p:spPr>
          <a:xfrm flipV="1">
            <a:off x="6171947" y="4646838"/>
            <a:ext cx="1149693" cy="1166900"/>
          </a:xfrm>
          <a:prstGeom prst="straightConnector1">
            <a:avLst/>
          </a:prstGeom>
          <a:ln w="76200">
            <a:solidFill>
              <a:schemeClr val="tx1"/>
            </a:solidFill>
            <a:tailEnd type="arrow"/>
          </a:ln>
        </p:spPr>
        <p:style>
          <a:lnRef idx="3">
            <a:schemeClr val="accent2"/>
          </a:lnRef>
          <a:fillRef idx="0">
            <a:schemeClr val="accent2"/>
          </a:fillRef>
          <a:effectRef idx="2">
            <a:schemeClr val="accent2"/>
          </a:effectRef>
          <a:fontRef idx="minor">
            <a:schemeClr val="tx1"/>
          </a:fontRef>
        </p:style>
      </p:cxnSp>
      <p:pic>
        <p:nvPicPr>
          <p:cNvPr id="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04079" y="3246349"/>
            <a:ext cx="3810000" cy="35814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3" name="Rectangle 22"/>
          <p:cNvSpPr/>
          <p:nvPr/>
        </p:nvSpPr>
        <p:spPr>
          <a:xfrm>
            <a:off x="4991370" y="2116431"/>
            <a:ext cx="3078409" cy="954107"/>
          </a:xfrm>
          <a:prstGeom prst="rect">
            <a:avLst/>
          </a:prstGeom>
        </p:spPr>
        <p:txBody>
          <a:bodyPr wrap="square">
            <a:spAutoFit/>
          </a:bodyPr>
          <a:lstStyle/>
          <a:p>
            <a:pPr algn="ctr">
              <a:spcBef>
                <a:spcPts val="400"/>
              </a:spcBef>
              <a:buClr>
                <a:srgbClr val="2DA2BF"/>
              </a:buClr>
              <a:buSzPct val="68000"/>
            </a:pPr>
            <a:r>
              <a:rPr lang="fa-IR" sz="2800" dirty="0">
                <a:solidFill>
                  <a:prstClr val="black"/>
                </a:solidFill>
                <a:cs typeface="B Lotus" panose="00000400000000000000" pitchFamily="2" charset="-78"/>
              </a:rPr>
              <a:t>مکان در نظر گرفته شده برای موتور</a:t>
            </a:r>
            <a:endParaRPr lang="en-US" sz="2800" dirty="0">
              <a:solidFill>
                <a:prstClr val="black"/>
              </a:solidFill>
              <a:cs typeface="B Lotus" panose="00000400000000000000" pitchFamily="2" charset="-78"/>
            </a:endParaRPr>
          </a:p>
        </p:txBody>
      </p:sp>
      <p:sp>
        <p:nvSpPr>
          <p:cNvPr id="24" name="Rectangle 23"/>
          <p:cNvSpPr/>
          <p:nvPr/>
        </p:nvSpPr>
        <p:spPr>
          <a:xfrm>
            <a:off x="9110435" y="2087861"/>
            <a:ext cx="1797287" cy="523220"/>
          </a:xfrm>
          <a:prstGeom prst="rect">
            <a:avLst/>
          </a:prstGeom>
        </p:spPr>
        <p:txBody>
          <a:bodyPr wrap="none">
            <a:spAutoFit/>
          </a:bodyPr>
          <a:lstStyle/>
          <a:p>
            <a:pPr algn="ctr" rtl="0">
              <a:spcBef>
                <a:spcPts val="400"/>
              </a:spcBef>
              <a:buClr>
                <a:srgbClr val="2DA2BF"/>
              </a:buClr>
              <a:buSzPct val="68000"/>
            </a:pPr>
            <a:r>
              <a:rPr lang="fa-IR" sz="2800" dirty="0">
                <a:solidFill>
                  <a:prstClr val="black"/>
                </a:solidFill>
                <a:cs typeface="B Lotus" panose="00000400000000000000" pitchFamily="2" charset="-78"/>
              </a:rPr>
              <a:t>ایستگاه تاکسی</a:t>
            </a:r>
            <a:endParaRPr lang="en-US" sz="2800" dirty="0">
              <a:solidFill>
                <a:prstClr val="black"/>
              </a:solidFill>
              <a:cs typeface="B Lotus" panose="00000400000000000000" pitchFamily="2" charset="-78"/>
            </a:endParaRPr>
          </a:p>
        </p:txBody>
      </p:sp>
    </p:spTree>
    <p:extLst>
      <p:ext uri="{BB962C8B-B14F-4D97-AF65-F5344CB8AC3E}">
        <p14:creationId xmlns:p14="http://schemas.microsoft.com/office/powerpoint/2010/main" val="544358156"/>
      </p:ext>
    </p:extLst>
  </p:cSld>
  <p:clrMapOvr>
    <a:masterClrMapping/>
  </p:clrMapOvr>
  <p:transition spd="slow">
    <p:wip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50017" y="920518"/>
            <a:ext cx="7716404" cy="707886"/>
          </a:xfrm>
          <a:prstGeom prst="rect">
            <a:avLst/>
          </a:prstGeom>
          <a:noFill/>
        </p:spPr>
        <p:txBody>
          <a:bodyPr wrap="square" rtlCol="0">
            <a:spAutoFit/>
          </a:bodyPr>
          <a:lstStyle/>
          <a:p>
            <a:r>
              <a:rPr lang="fa-IR" sz="4000" b="1" dirty="0">
                <a:solidFill>
                  <a:prstClr val="white"/>
                </a:solidFill>
                <a:cs typeface="B Homa" panose="00000400000000000000" pitchFamily="2" charset="-78"/>
              </a:rPr>
              <a:t>اجزای کالبدی تشکیل دهنده فضای شهری</a:t>
            </a:r>
            <a:endParaRPr lang="en-US" sz="4000" b="1" dirty="0">
              <a:solidFill>
                <a:prstClr val="white"/>
              </a:solidFill>
              <a:cs typeface="B Homa" panose="00000400000000000000" pitchFamily="2" charset="-78"/>
            </a:endParaRPr>
          </a:p>
        </p:txBody>
      </p:sp>
      <p:pic>
        <p:nvPicPr>
          <p:cNvPr id="12" name="Content Placeholder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3797" y="2107632"/>
            <a:ext cx="7890024" cy="4750367"/>
          </a:xfrm>
          <a:prstGeom prst="rect">
            <a:avLst/>
          </a:prstGeom>
        </p:spPr>
      </p:pic>
      <p:sp>
        <p:nvSpPr>
          <p:cNvPr id="13" name="TextBox 12"/>
          <p:cNvSpPr txBox="1"/>
          <p:nvPr/>
        </p:nvSpPr>
        <p:spPr>
          <a:xfrm>
            <a:off x="9637690" y="2833565"/>
            <a:ext cx="2138727" cy="646331"/>
          </a:xfrm>
          <a:prstGeom prst="rect">
            <a:avLst/>
          </a:prstGeom>
          <a:noFill/>
        </p:spPr>
        <p:txBody>
          <a:bodyPr wrap="none" rtlCol="0">
            <a:spAutoFit/>
          </a:bodyPr>
          <a:lstStyle/>
          <a:p>
            <a:pPr algn="l" rtl="0"/>
            <a:r>
              <a:rPr lang="fa-IR" sz="3600" dirty="0">
                <a:solidFill>
                  <a:prstClr val="white"/>
                </a:solidFill>
                <a:cs typeface="B Nazanin" panose="00000400000000000000" pitchFamily="2" charset="-78"/>
              </a:rPr>
              <a:t>پروفیل عرضی</a:t>
            </a:r>
            <a:endParaRPr lang="en-US" sz="3600" dirty="0">
              <a:solidFill>
                <a:prstClr val="white"/>
              </a:solidFill>
              <a:cs typeface="B Nazanin" panose="00000400000000000000" pitchFamily="2" charset="-78"/>
            </a:endParaRPr>
          </a:p>
        </p:txBody>
      </p:sp>
    </p:spTree>
    <p:extLst>
      <p:ext uri="{BB962C8B-B14F-4D97-AF65-F5344CB8AC3E}">
        <p14:creationId xmlns:p14="http://schemas.microsoft.com/office/powerpoint/2010/main" val="4178689861"/>
      </p:ext>
    </p:extLst>
  </p:cSld>
  <p:clrMapOvr>
    <a:masterClrMapping/>
  </p:clrMapOvr>
  <p:transition spd="slow">
    <p:wip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50017" y="920518"/>
            <a:ext cx="7716404" cy="707886"/>
          </a:xfrm>
          <a:prstGeom prst="rect">
            <a:avLst/>
          </a:prstGeom>
          <a:noFill/>
        </p:spPr>
        <p:txBody>
          <a:bodyPr wrap="square" rtlCol="0">
            <a:spAutoFit/>
          </a:bodyPr>
          <a:lstStyle/>
          <a:p>
            <a:r>
              <a:rPr lang="fa-IR" sz="4000" b="1" dirty="0">
                <a:solidFill>
                  <a:prstClr val="white"/>
                </a:solidFill>
                <a:cs typeface="B Homa" panose="00000400000000000000" pitchFamily="2" charset="-78"/>
              </a:rPr>
              <a:t>اجزای کالبدی تشکیل دهنده فضای شهری</a:t>
            </a:r>
            <a:endParaRPr lang="en-US" sz="4000" b="1" dirty="0">
              <a:solidFill>
                <a:prstClr val="white"/>
              </a:solidFill>
              <a:cs typeface="B Homa" panose="00000400000000000000" pitchFamily="2" charset="-78"/>
            </a:endParaRPr>
          </a:p>
        </p:txBody>
      </p:sp>
      <p:sp>
        <p:nvSpPr>
          <p:cNvPr id="5" name="Title 4"/>
          <p:cNvSpPr>
            <a:spLocks noGrp="1"/>
          </p:cNvSpPr>
          <p:nvPr>
            <p:ph type="title"/>
          </p:nvPr>
        </p:nvSpPr>
        <p:spPr>
          <a:xfrm>
            <a:off x="5608750" y="2684924"/>
            <a:ext cx="8229600" cy="1143000"/>
          </a:xfrm>
        </p:spPr>
        <p:txBody>
          <a:bodyPr/>
          <a:lstStyle/>
          <a:p>
            <a:pPr algn="ctr"/>
            <a:r>
              <a:rPr lang="fa-IR" dirty="0" smtClean="0">
                <a:cs typeface="B Compset" pitchFamily="2" charset="-78"/>
              </a:rPr>
              <a:t>ایستگاه های دوچرخه</a:t>
            </a:r>
            <a:endParaRPr lang="en-US" dirty="0">
              <a:cs typeface="B Compset" pitchFamily="2" charset="-78"/>
            </a:endParaRPr>
          </a:p>
        </p:txBody>
      </p:sp>
      <p:pic>
        <p:nvPicPr>
          <p:cNvPr id="6" name="Picture 2" descr="C:\Users\Sony\Pictures\بازار\IMG_172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55551" y="2232554"/>
            <a:ext cx="5638800" cy="349814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154268" y="5851087"/>
            <a:ext cx="7441365" cy="830997"/>
          </a:xfrm>
          <a:prstGeom prst="rect">
            <a:avLst/>
          </a:prstGeom>
          <a:noFill/>
        </p:spPr>
        <p:txBody>
          <a:bodyPr wrap="square" rtlCol="0">
            <a:spAutoFit/>
          </a:bodyPr>
          <a:lstStyle/>
          <a:p>
            <a:pPr algn="justLow"/>
            <a:r>
              <a:rPr lang="fa-IR" sz="2400" dirty="0">
                <a:solidFill>
                  <a:prstClr val="white"/>
                </a:solidFill>
                <a:cs typeface="B Compset" pitchFamily="2" charset="-78"/>
              </a:rPr>
              <a:t>در طول پیاده راه 2 ایستگاه دوچرخه وجود دارد  در پشت این دوچرخه ها علامت منطقه 12 حک شده و از آن میتوان در محدوده منطقه 12 استفاده کرد.</a:t>
            </a:r>
            <a:endParaRPr lang="en-US" sz="2400" dirty="0">
              <a:solidFill>
                <a:prstClr val="white"/>
              </a:solidFill>
              <a:cs typeface="B Compset" pitchFamily="2" charset="-78"/>
            </a:endParaRPr>
          </a:p>
        </p:txBody>
      </p:sp>
    </p:spTree>
    <p:extLst>
      <p:ext uri="{BB962C8B-B14F-4D97-AF65-F5344CB8AC3E}">
        <p14:creationId xmlns:p14="http://schemas.microsoft.com/office/powerpoint/2010/main" val="1750899871"/>
      </p:ext>
    </p:extLst>
  </p:cSld>
  <p:clrMapOvr>
    <a:masterClrMapping/>
  </p:clrMapOvr>
  <p:transition spd="slow">
    <p:wip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50017" y="920518"/>
            <a:ext cx="7716404" cy="707886"/>
          </a:xfrm>
          <a:prstGeom prst="rect">
            <a:avLst/>
          </a:prstGeom>
          <a:noFill/>
        </p:spPr>
        <p:txBody>
          <a:bodyPr wrap="square" rtlCol="0">
            <a:spAutoFit/>
          </a:bodyPr>
          <a:lstStyle/>
          <a:p>
            <a:r>
              <a:rPr lang="fa-IR" sz="4000" b="1" dirty="0">
                <a:solidFill>
                  <a:prstClr val="white"/>
                </a:solidFill>
                <a:cs typeface="B Homa" panose="00000400000000000000" pitchFamily="2" charset="-78"/>
              </a:rPr>
              <a:t>اجزای کالبدی تشکیل دهنده فضای شهری</a:t>
            </a:r>
            <a:endParaRPr lang="en-US" sz="4000" b="1" dirty="0">
              <a:solidFill>
                <a:prstClr val="white"/>
              </a:solidFill>
              <a:cs typeface="B Homa" panose="00000400000000000000" pitchFamily="2" charset="-78"/>
            </a:endParaRPr>
          </a:p>
        </p:txBody>
      </p:sp>
      <p:pic>
        <p:nvPicPr>
          <p:cNvPr id="8" name="Picture 2" descr="C:\Users\Sony\Desktop\Untitle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0693" y="2020910"/>
            <a:ext cx="8229600" cy="4734219"/>
          </a:xfrm>
          <a:prstGeom prst="rect">
            <a:avLst/>
          </a:prstGeom>
          <a:noFill/>
          <a:extLst>
            <a:ext uri="{909E8E84-426E-40DD-AFC4-6F175D3DCCD1}">
              <a14:hiddenFill xmlns:a14="http://schemas.microsoft.com/office/drawing/2010/main">
                <a:solidFill>
                  <a:srgbClr val="FFFFFF"/>
                </a:solidFill>
              </a14:hiddenFill>
            </a:ext>
          </a:extLst>
        </p:spPr>
      </p:pic>
      <p:cxnSp>
        <p:nvCxnSpPr>
          <p:cNvPr id="9" name="Straight Arrow Connector 8"/>
          <p:cNvCxnSpPr/>
          <p:nvPr/>
        </p:nvCxnSpPr>
        <p:spPr>
          <a:xfrm>
            <a:off x="3204693" y="1944710"/>
            <a:ext cx="0" cy="38100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10" name="Straight Arrow Connector 9"/>
          <p:cNvCxnSpPr/>
          <p:nvPr/>
        </p:nvCxnSpPr>
        <p:spPr>
          <a:xfrm flipH="1">
            <a:off x="3128493" y="2554310"/>
            <a:ext cx="76200" cy="3048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1" name="Straight Arrow Connector 10"/>
          <p:cNvCxnSpPr/>
          <p:nvPr/>
        </p:nvCxnSpPr>
        <p:spPr>
          <a:xfrm>
            <a:off x="7014693" y="2554310"/>
            <a:ext cx="0" cy="38100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12" name="Straight Arrow Connector 11"/>
          <p:cNvCxnSpPr/>
          <p:nvPr/>
        </p:nvCxnSpPr>
        <p:spPr>
          <a:xfrm>
            <a:off x="7014693" y="3163910"/>
            <a:ext cx="0" cy="45720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13" name="Straight Arrow Connector 12"/>
          <p:cNvCxnSpPr/>
          <p:nvPr/>
        </p:nvCxnSpPr>
        <p:spPr>
          <a:xfrm flipH="1">
            <a:off x="6938493" y="3849710"/>
            <a:ext cx="76200" cy="38100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14" name="Straight Arrow Connector 13"/>
          <p:cNvCxnSpPr/>
          <p:nvPr/>
        </p:nvCxnSpPr>
        <p:spPr>
          <a:xfrm flipV="1">
            <a:off x="2976093" y="4992710"/>
            <a:ext cx="76200" cy="45720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15" name="Straight Arrow Connector 14"/>
          <p:cNvCxnSpPr/>
          <p:nvPr/>
        </p:nvCxnSpPr>
        <p:spPr>
          <a:xfrm flipV="1">
            <a:off x="3052293" y="4078310"/>
            <a:ext cx="76200" cy="60960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16" name="Straight Arrow Connector 15"/>
          <p:cNvCxnSpPr/>
          <p:nvPr/>
        </p:nvCxnSpPr>
        <p:spPr>
          <a:xfrm flipH="1">
            <a:off x="2747493" y="3544910"/>
            <a:ext cx="228600" cy="274320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17" name="TextBox 16"/>
          <p:cNvSpPr txBox="1"/>
          <p:nvPr/>
        </p:nvSpPr>
        <p:spPr>
          <a:xfrm>
            <a:off x="1909293" y="6375978"/>
            <a:ext cx="1523174" cy="369332"/>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pPr algn="l" rtl="0"/>
            <a:r>
              <a:rPr lang="fa-IR" b="1" dirty="0">
                <a:solidFill>
                  <a:prstClr val="black"/>
                </a:solidFill>
                <a:cs typeface="B Lotus" panose="00000400000000000000" pitchFamily="2" charset="-78"/>
              </a:rPr>
              <a:t>مسیر ویژه اتوبوس</a:t>
            </a:r>
            <a:endParaRPr lang="en-US" b="1" dirty="0">
              <a:solidFill>
                <a:prstClr val="black"/>
              </a:solidFill>
              <a:cs typeface="B Lotus" panose="00000400000000000000" pitchFamily="2" charset="-78"/>
            </a:endParaRPr>
          </a:p>
        </p:txBody>
      </p:sp>
      <p:cxnSp>
        <p:nvCxnSpPr>
          <p:cNvPr id="18" name="Straight Arrow Connector 17"/>
          <p:cNvCxnSpPr/>
          <p:nvPr/>
        </p:nvCxnSpPr>
        <p:spPr>
          <a:xfrm>
            <a:off x="1985493" y="3011510"/>
            <a:ext cx="381000" cy="15240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19" name="Straight Arrow Connector 18"/>
          <p:cNvCxnSpPr/>
          <p:nvPr/>
        </p:nvCxnSpPr>
        <p:spPr>
          <a:xfrm>
            <a:off x="2518893" y="3163910"/>
            <a:ext cx="457200" cy="15240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20" name="Straight Arrow Connector 19"/>
          <p:cNvCxnSpPr/>
          <p:nvPr/>
        </p:nvCxnSpPr>
        <p:spPr>
          <a:xfrm>
            <a:off x="7167093" y="4535510"/>
            <a:ext cx="457200" cy="7620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21" name="Straight Arrow Connector 20"/>
          <p:cNvCxnSpPr/>
          <p:nvPr/>
        </p:nvCxnSpPr>
        <p:spPr>
          <a:xfrm>
            <a:off x="7929093" y="4687910"/>
            <a:ext cx="533400" cy="15240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22" name="Straight Arrow Connector 21"/>
          <p:cNvCxnSpPr/>
          <p:nvPr/>
        </p:nvCxnSpPr>
        <p:spPr>
          <a:xfrm>
            <a:off x="8767293" y="4916510"/>
            <a:ext cx="533400" cy="15240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23" name="Rectangle 22"/>
          <p:cNvSpPr/>
          <p:nvPr/>
        </p:nvSpPr>
        <p:spPr>
          <a:xfrm rot="900000">
            <a:off x="3132030" y="3882266"/>
            <a:ext cx="3894001" cy="163781"/>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rtl="0"/>
            <a:endParaRPr lang="en-US">
              <a:solidFill>
                <a:prstClr val="black"/>
              </a:solidFill>
            </a:endParaRPr>
          </a:p>
        </p:txBody>
      </p:sp>
      <p:sp>
        <p:nvSpPr>
          <p:cNvPr id="24" name="TextBox 23"/>
          <p:cNvSpPr txBox="1"/>
          <p:nvPr/>
        </p:nvSpPr>
        <p:spPr>
          <a:xfrm rot="900000">
            <a:off x="4583518" y="3823484"/>
            <a:ext cx="1133644" cy="307777"/>
          </a:xfrm>
          <a:prstGeom prst="rect">
            <a:avLst/>
          </a:prstGeom>
          <a:noFill/>
        </p:spPr>
        <p:txBody>
          <a:bodyPr wrap="none" rtlCol="0">
            <a:spAutoFit/>
          </a:bodyPr>
          <a:lstStyle/>
          <a:p>
            <a:pPr algn="l" rtl="0"/>
            <a:r>
              <a:rPr lang="fa-IR" sz="1400" b="1" dirty="0">
                <a:solidFill>
                  <a:prstClr val="white"/>
                </a:solidFill>
                <a:cs typeface="B Lotus" panose="00000400000000000000" pitchFamily="2" charset="-78"/>
              </a:rPr>
              <a:t>محدوده پیاده راه</a:t>
            </a:r>
            <a:endParaRPr lang="en-US" sz="1400" b="1" dirty="0">
              <a:solidFill>
                <a:prstClr val="white"/>
              </a:solidFill>
              <a:cs typeface="B Lotus" panose="00000400000000000000" pitchFamily="2" charset="-78"/>
            </a:endParaRPr>
          </a:p>
        </p:txBody>
      </p:sp>
    </p:spTree>
    <p:extLst>
      <p:ext uri="{BB962C8B-B14F-4D97-AF65-F5344CB8AC3E}">
        <p14:creationId xmlns:p14="http://schemas.microsoft.com/office/powerpoint/2010/main" val="641501213"/>
      </p:ext>
    </p:extLst>
  </p:cSld>
  <p:clrMapOvr>
    <a:masterClrMapping/>
  </p:clrMapOvr>
  <p:transition spd="slow">
    <p:wip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78051" y="953037"/>
            <a:ext cx="6941712"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جمع‌بندی</a:t>
            </a:r>
            <a:endParaRPr lang="en-US" sz="4000" b="1" dirty="0">
              <a:solidFill>
                <a:srgbClr val="A7D535">
                  <a:lumMod val="20000"/>
                  <a:lumOff val="80000"/>
                </a:srgbClr>
              </a:solidFill>
              <a:cs typeface="B Homa" panose="00000400000000000000" pitchFamily="2" charset="-78"/>
            </a:endParaRPr>
          </a:p>
        </p:txBody>
      </p:sp>
      <p:sp>
        <p:nvSpPr>
          <p:cNvPr id="7" name="Rectangle 6"/>
          <p:cNvSpPr/>
          <p:nvPr/>
        </p:nvSpPr>
        <p:spPr>
          <a:xfrm>
            <a:off x="1558344" y="3195480"/>
            <a:ext cx="8955610" cy="1938992"/>
          </a:xfrm>
          <a:prstGeom prst="rect">
            <a:avLst/>
          </a:prstGeom>
        </p:spPr>
        <p:txBody>
          <a:bodyPr wrap="square">
            <a:spAutoFit/>
          </a:bodyPr>
          <a:lstStyle/>
          <a:p>
            <a:pPr algn="justLow"/>
            <a:r>
              <a:rPr lang="fa-IR" sz="2400" dirty="0">
                <a:solidFill>
                  <a:prstClr val="white"/>
                </a:solidFill>
                <a:cs typeface="B Lotus" panose="00000400000000000000" pitchFamily="2" charset="-78"/>
              </a:rPr>
              <a:t>منظر شهری ماهیتی است که به واسطه فعالیت های انسانی و همراه شدن آن </a:t>
            </a:r>
            <a:r>
              <a:rPr lang="fa-IR" sz="2400" dirty="0">
                <a:solidFill>
                  <a:prstClr val="white"/>
                </a:solidFill>
                <a:cs typeface="B Lotus" panose="00000400000000000000" pitchFamily="2" charset="-78"/>
              </a:rPr>
              <a:t>با کالبد </a:t>
            </a:r>
            <a:r>
              <a:rPr lang="fa-IR" sz="2400" dirty="0">
                <a:solidFill>
                  <a:prstClr val="white"/>
                </a:solidFill>
                <a:cs typeface="B Lotus" panose="00000400000000000000" pitchFamily="2" charset="-78"/>
              </a:rPr>
              <a:t>در طول تاریخ پدید آید و در ذهن شهروندان تفسیر می شود. این ابعاد ذهنی ممکن است فردی یا جمعی باشد اگر چه منظر </a:t>
            </a:r>
            <a:r>
              <a:rPr lang="fa-IR" sz="2400" dirty="0">
                <a:solidFill>
                  <a:prstClr val="white"/>
                </a:solidFill>
                <a:cs typeface="B Lotus" panose="00000400000000000000" pitchFamily="2" charset="-78"/>
              </a:rPr>
              <a:t>شهری در </a:t>
            </a:r>
            <a:r>
              <a:rPr lang="fa-IR" sz="2400" dirty="0">
                <a:solidFill>
                  <a:prstClr val="white"/>
                </a:solidFill>
                <a:cs typeface="B Lotus" panose="00000400000000000000" pitchFamily="2" charset="-78"/>
              </a:rPr>
              <a:t>ابتدا از طریق احساسات و کالبد درک می شود اما آنچه به آن معنا می بخشد ذهنیت شهروند است. منظر شهری نه خاطرات </a:t>
            </a:r>
            <a:r>
              <a:rPr lang="fa-IR" sz="2400" dirty="0">
                <a:solidFill>
                  <a:prstClr val="white"/>
                </a:solidFill>
                <a:cs typeface="B Lotus" panose="00000400000000000000" pitchFamily="2" charset="-78"/>
              </a:rPr>
              <a:t>صرف است </a:t>
            </a:r>
            <a:r>
              <a:rPr lang="fa-IR" sz="2400" dirty="0">
                <a:solidFill>
                  <a:prstClr val="white"/>
                </a:solidFill>
                <a:cs typeface="B Lotus" panose="00000400000000000000" pitchFamily="2" charset="-78"/>
              </a:rPr>
              <a:t>و نه کالبد صرف بلکه پدیده ای است که از تعامل این دو در شهر حاصل می شود</a:t>
            </a:r>
            <a:r>
              <a:rPr lang="fa-IR" sz="2400" dirty="0">
                <a:solidFill>
                  <a:prstClr val="white"/>
                </a:solidFill>
                <a:cs typeface="B Lotus" panose="00000400000000000000" pitchFamily="2" charset="-78"/>
              </a:rPr>
              <a:t>. پدیده </a:t>
            </a:r>
            <a:r>
              <a:rPr lang="fa-IR" sz="2400" dirty="0">
                <a:solidFill>
                  <a:prstClr val="white"/>
                </a:solidFill>
                <a:cs typeface="B Lotus" panose="00000400000000000000" pitchFamily="2" charset="-78"/>
              </a:rPr>
              <a:t>ای ذهنی و عینی.</a:t>
            </a:r>
            <a:endParaRPr lang="en-US" sz="2400" dirty="0">
              <a:solidFill>
                <a:prstClr val="white"/>
              </a:solidFill>
              <a:cs typeface="B Lotus" panose="00000400000000000000" pitchFamily="2" charset="-78"/>
            </a:endParaRPr>
          </a:p>
        </p:txBody>
      </p:sp>
    </p:spTree>
    <p:extLst>
      <p:ext uri="{BB962C8B-B14F-4D97-AF65-F5344CB8AC3E}">
        <p14:creationId xmlns:p14="http://schemas.microsoft.com/office/powerpoint/2010/main" val="1691663145"/>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726547" y="953037"/>
            <a:ext cx="5293216"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مبانی نظری</a:t>
            </a:r>
            <a:endParaRPr lang="en-US" sz="4000" b="1" dirty="0">
              <a:solidFill>
                <a:srgbClr val="A7D535">
                  <a:lumMod val="20000"/>
                  <a:lumOff val="80000"/>
                </a:srgbClr>
              </a:solidFill>
              <a:cs typeface="B Homa" panose="00000400000000000000" pitchFamily="2" charset="-78"/>
            </a:endParaRPr>
          </a:p>
        </p:txBody>
      </p:sp>
      <p:sp>
        <p:nvSpPr>
          <p:cNvPr id="4" name="Rectangle 3"/>
          <p:cNvSpPr/>
          <p:nvPr/>
        </p:nvSpPr>
        <p:spPr>
          <a:xfrm>
            <a:off x="631065" y="2950217"/>
            <a:ext cx="10895527" cy="3416320"/>
          </a:xfrm>
          <a:prstGeom prst="rect">
            <a:avLst/>
          </a:prstGeom>
        </p:spPr>
        <p:txBody>
          <a:bodyPr wrap="square">
            <a:spAutoFit/>
          </a:bodyPr>
          <a:lstStyle/>
          <a:p>
            <a:pPr algn="justLow"/>
            <a:r>
              <a:rPr lang="fa-IR" sz="2400" dirty="0">
                <a:solidFill>
                  <a:prstClr val="white"/>
                </a:solidFill>
                <a:cs typeface="B Lotus" panose="00000400000000000000" pitchFamily="2" charset="-78"/>
              </a:rPr>
              <a:t>تعریف منظر شهری از دیدگاه گوردون کالن:</a:t>
            </a:r>
          </a:p>
          <a:p>
            <a:pPr algn="justLow"/>
            <a:r>
              <a:rPr lang="fa-IR" sz="2400" dirty="0">
                <a:solidFill>
                  <a:prstClr val="white"/>
                </a:solidFill>
                <a:cs typeface="B Lotus" panose="00000400000000000000" pitchFamily="2" charset="-78"/>
              </a:rPr>
              <a:t>1)هنر يكپارچگی بخشيدن بصری و ساختاری به مجموعه ساختمان‌ها </a:t>
            </a:r>
            <a:r>
              <a:rPr lang="fa-IR" sz="2400" dirty="0">
                <a:solidFill>
                  <a:prstClr val="white"/>
                </a:solidFill>
                <a:cs typeface="B Lotus" panose="00000400000000000000" pitchFamily="2" charset="-78"/>
              </a:rPr>
              <a:t>،</a:t>
            </a:r>
            <a:r>
              <a:rPr lang="fa-IR" sz="2400" dirty="0">
                <a:solidFill>
                  <a:prstClr val="white"/>
                </a:solidFill>
                <a:cs typeface="B Lotus" panose="00000400000000000000" pitchFamily="2" charset="-78"/>
              </a:rPr>
              <a:t>خيابان‌هاو مكان‌هايی </a:t>
            </a:r>
            <a:r>
              <a:rPr lang="fa-IR" sz="2400" dirty="0">
                <a:solidFill>
                  <a:prstClr val="white"/>
                </a:solidFill>
                <a:cs typeface="B Lotus" panose="00000400000000000000" pitchFamily="2" charset="-78"/>
              </a:rPr>
              <a:t>که محيط </a:t>
            </a:r>
            <a:r>
              <a:rPr lang="fa-IR" sz="2400" dirty="0">
                <a:solidFill>
                  <a:prstClr val="white"/>
                </a:solidFill>
                <a:cs typeface="B Lotus" panose="00000400000000000000" pitchFamily="2" charset="-78"/>
              </a:rPr>
              <a:t>شهر را می‎سازند.</a:t>
            </a:r>
          </a:p>
          <a:p>
            <a:pPr algn="justLow"/>
            <a:r>
              <a:rPr lang="fa-IR" sz="2400" dirty="0">
                <a:solidFill>
                  <a:prstClr val="white"/>
                </a:solidFill>
                <a:cs typeface="B Lotus" panose="00000400000000000000" pitchFamily="2" charset="-78"/>
              </a:rPr>
              <a:t>2)هنر چگونگی برقراری </a:t>
            </a:r>
            <a:r>
              <a:rPr lang="fa-IR" sz="2400" dirty="0">
                <a:solidFill>
                  <a:prstClr val="white"/>
                </a:solidFill>
                <a:cs typeface="B Lotus" panose="00000400000000000000" pitchFamily="2" charset="-78"/>
              </a:rPr>
              <a:t>ارتباطات بين اجزاء مختلف </a:t>
            </a:r>
            <a:r>
              <a:rPr lang="fa-IR" sz="2400" dirty="0">
                <a:solidFill>
                  <a:prstClr val="white"/>
                </a:solidFill>
                <a:cs typeface="B Lotus" panose="00000400000000000000" pitchFamily="2" charset="-78"/>
              </a:rPr>
              <a:t>سازنده کالبد شهر .</a:t>
            </a:r>
          </a:p>
          <a:p>
            <a:pPr algn="justLow"/>
            <a:r>
              <a:rPr lang="fa-IR" sz="2400" dirty="0">
                <a:solidFill>
                  <a:prstClr val="white"/>
                </a:solidFill>
                <a:cs typeface="B Lotus" panose="00000400000000000000" pitchFamily="2" charset="-78"/>
              </a:rPr>
              <a:t>مقياس چهره ی شهر يا چشم انداز درون شهری با </a:t>
            </a:r>
            <a:r>
              <a:rPr lang="fa-IR" sz="2400" dirty="0">
                <a:solidFill>
                  <a:prstClr val="white"/>
                </a:solidFill>
                <a:cs typeface="B Lotus" panose="00000400000000000000" pitchFamily="2" charset="-78"/>
              </a:rPr>
              <a:t>مقياس متوسط در </a:t>
            </a:r>
            <a:r>
              <a:rPr lang="fa-IR" sz="2400" dirty="0">
                <a:solidFill>
                  <a:prstClr val="white"/>
                </a:solidFill>
                <a:cs typeface="B Lotus" panose="00000400000000000000" pitchFamily="2" charset="-78"/>
              </a:rPr>
              <a:t>سطح محيط مطالعاتی مطرح است. کريدورهای بصری، ديد و... </a:t>
            </a:r>
            <a:r>
              <a:rPr lang="fa-IR" sz="2400" dirty="0">
                <a:solidFill>
                  <a:prstClr val="white"/>
                </a:solidFill>
                <a:cs typeface="B Lotus" panose="00000400000000000000" pitchFamily="2" charset="-78"/>
              </a:rPr>
              <a:t>در اين </a:t>
            </a:r>
            <a:r>
              <a:rPr lang="fa-IR" sz="2400" dirty="0">
                <a:solidFill>
                  <a:prstClr val="white"/>
                </a:solidFill>
                <a:cs typeface="B Lotus" panose="00000400000000000000" pitchFamily="2" charset="-78"/>
              </a:rPr>
              <a:t>مقياس قرار می </a:t>
            </a:r>
            <a:r>
              <a:rPr lang="fa-IR" sz="2400" dirty="0">
                <a:solidFill>
                  <a:prstClr val="white"/>
                </a:solidFill>
                <a:cs typeface="B Lotus" panose="00000400000000000000" pitchFamily="2" charset="-78"/>
              </a:rPr>
              <a:t>گيرند</a:t>
            </a:r>
            <a:r>
              <a:rPr lang="fa-IR" sz="2400" dirty="0">
                <a:solidFill>
                  <a:prstClr val="white"/>
                </a:solidFill>
                <a:cs typeface="B Lotus" panose="00000400000000000000" pitchFamily="2" charset="-78"/>
              </a:rPr>
              <a:t>. واژه ی </a:t>
            </a:r>
            <a:r>
              <a:rPr lang="fa-IR" sz="2400" dirty="0">
                <a:solidFill>
                  <a:prstClr val="white"/>
                </a:solidFill>
                <a:cs typeface="B Lotus" panose="00000400000000000000" pitchFamily="2" charset="-78"/>
              </a:rPr>
              <a:t>منظر شهری به طور عام در ارتباط بيشتری با اين مقياس معنی می </a:t>
            </a:r>
            <a:r>
              <a:rPr lang="fa-IR" sz="2400" dirty="0">
                <a:solidFill>
                  <a:prstClr val="white"/>
                </a:solidFill>
                <a:cs typeface="B Lotus" panose="00000400000000000000" pitchFamily="2" charset="-78"/>
              </a:rPr>
              <a:t>شود. </a:t>
            </a:r>
            <a:r>
              <a:rPr lang="fa-IR" sz="2400" dirty="0">
                <a:solidFill>
                  <a:prstClr val="white"/>
                </a:solidFill>
                <a:cs typeface="B Lotus" panose="00000400000000000000" pitchFamily="2" charset="-78"/>
              </a:rPr>
              <a:t>بنابراين منظرشهری </a:t>
            </a:r>
            <a:r>
              <a:rPr lang="fa-IR" sz="2400" dirty="0">
                <a:solidFill>
                  <a:prstClr val="white"/>
                </a:solidFill>
                <a:cs typeface="B Lotus" panose="00000400000000000000" pitchFamily="2" charset="-78"/>
              </a:rPr>
              <a:t>توصيف کننده کالبد سه بعدی شهر است که عناصر آن را حجم، سطح، خط و نقطه و نحوه چيدمان اين عناصر در فضا </a:t>
            </a:r>
            <a:r>
              <a:rPr lang="fa-IR" sz="2400" dirty="0">
                <a:solidFill>
                  <a:prstClr val="white"/>
                </a:solidFill>
                <a:cs typeface="B Lotus" panose="00000400000000000000" pitchFamily="2" charset="-78"/>
              </a:rPr>
              <a:t>(بستر طبيعی) </a:t>
            </a:r>
            <a:r>
              <a:rPr lang="fa-IR" sz="2400" dirty="0">
                <a:solidFill>
                  <a:prstClr val="white"/>
                </a:solidFill>
                <a:cs typeface="B Lotus" panose="00000400000000000000" pitchFamily="2" charset="-78"/>
              </a:rPr>
              <a:t>تشكيل می دهند. با ديد ديگر، </a:t>
            </a:r>
            <a:r>
              <a:rPr lang="fa-IR" sz="2400" dirty="0">
                <a:solidFill>
                  <a:prstClr val="white"/>
                </a:solidFill>
                <a:cs typeface="B Lotus" panose="00000400000000000000" pitchFamily="2" charset="-78"/>
              </a:rPr>
              <a:t>منظر به عنوان فرستنده، اطلاعات </a:t>
            </a:r>
            <a:r>
              <a:rPr lang="fa-IR" sz="2400" dirty="0">
                <a:solidFill>
                  <a:prstClr val="white"/>
                </a:solidFill>
                <a:cs typeface="B Lotus" panose="00000400000000000000" pitchFamily="2" charset="-78"/>
              </a:rPr>
              <a:t>متفاوتی را به انسان مخابره می </a:t>
            </a:r>
            <a:r>
              <a:rPr lang="fa-IR" sz="2400" dirty="0">
                <a:solidFill>
                  <a:prstClr val="white"/>
                </a:solidFill>
                <a:cs typeface="B Lotus" panose="00000400000000000000" pitchFamily="2" charset="-78"/>
              </a:rPr>
              <a:t>کند که می توان به دو دسته </a:t>
            </a:r>
            <a:r>
              <a:rPr lang="fa-IR" sz="2400" dirty="0">
                <a:solidFill>
                  <a:prstClr val="white"/>
                </a:solidFill>
                <a:cs typeface="B Lotus" panose="00000400000000000000" pitchFamily="2" charset="-78"/>
              </a:rPr>
              <a:t>عناصر فيزيكی-کالبدی و انسانی تقسيم نمود.</a:t>
            </a:r>
            <a:endParaRPr lang="en-US" sz="2400" dirty="0">
              <a:solidFill>
                <a:prstClr val="white"/>
              </a:solidFill>
              <a:cs typeface="B Lotus" panose="00000400000000000000" pitchFamily="2" charset="-78"/>
            </a:endParaRPr>
          </a:p>
        </p:txBody>
      </p:sp>
      <p:sp>
        <p:nvSpPr>
          <p:cNvPr id="5" name="TextBox 4"/>
          <p:cNvSpPr txBox="1"/>
          <p:nvPr/>
        </p:nvSpPr>
        <p:spPr>
          <a:xfrm>
            <a:off x="6233376" y="2365442"/>
            <a:ext cx="5293216" cy="584775"/>
          </a:xfrm>
          <a:prstGeom prst="rect">
            <a:avLst/>
          </a:prstGeom>
          <a:noFill/>
        </p:spPr>
        <p:txBody>
          <a:bodyPr wrap="square" rtlCol="0">
            <a:spAutoFit/>
          </a:bodyPr>
          <a:lstStyle/>
          <a:p>
            <a:pPr marL="571500" indent="-571500">
              <a:buClr>
                <a:srgbClr val="6AD8CB">
                  <a:lumMod val="50000"/>
                </a:srgbClr>
              </a:buClr>
              <a:buFont typeface="Arial" panose="020B0604020202020204" pitchFamily="34" charset="0"/>
              <a:buChar char="•"/>
            </a:pPr>
            <a:r>
              <a:rPr lang="fa-IR" sz="3200" b="1" dirty="0">
                <a:solidFill>
                  <a:prstClr val="white"/>
                </a:solidFill>
                <a:cs typeface="B Homa" panose="00000400000000000000" pitchFamily="2" charset="-78"/>
              </a:rPr>
              <a:t>منظر شهری</a:t>
            </a:r>
            <a:endParaRPr lang="en-US" sz="3200" b="1" dirty="0">
              <a:solidFill>
                <a:prstClr val="white"/>
              </a:solidFill>
              <a:cs typeface="B Homa" panose="00000400000000000000" pitchFamily="2" charset="-78"/>
            </a:endParaRPr>
          </a:p>
        </p:txBody>
      </p:sp>
    </p:spTree>
    <p:extLst>
      <p:ext uri="{BB962C8B-B14F-4D97-AF65-F5344CB8AC3E}">
        <p14:creationId xmlns:p14="http://schemas.microsoft.com/office/powerpoint/2010/main" val="512786998"/>
      </p:ext>
    </p:extLst>
  </p:cSld>
  <p:clrMapOvr>
    <a:masterClrMapping/>
  </p:clrMapOvr>
  <p:transition spd="slow">
    <p:wipe/>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78051" y="953037"/>
            <a:ext cx="6941712"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جمع‌بندی</a:t>
            </a:r>
            <a:endParaRPr lang="en-US" sz="4000" b="1" dirty="0">
              <a:solidFill>
                <a:srgbClr val="A7D535">
                  <a:lumMod val="20000"/>
                  <a:lumOff val="80000"/>
                </a:srgbClr>
              </a:solidFill>
              <a:cs typeface="B Homa" panose="00000400000000000000" pitchFamily="2" charset="-78"/>
            </a:endParaRPr>
          </a:p>
        </p:txBody>
      </p:sp>
      <p:sp>
        <p:nvSpPr>
          <p:cNvPr id="7" name="Rectangle 6"/>
          <p:cNvSpPr/>
          <p:nvPr/>
        </p:nvSpPr>
        <p:spPr>
          <a:xfrm>
            <a:off x="2537138" y="2293959"/>
            <a:ext cx="8710910" cy="461665"/>
          </a:xfrm>
          <a:prstGeom prst="rect">
            <a:avLst/>
          </a:prstGeom>
        </p:spPr>
        <p:txBody>
          <a:bodyPr wrap="square">
            <a:spAutoFit/>
          </a:bodyPr>
          <a:lstStyle/>
          <a:p>
            <a:pPr algn="justLow"/>
            <a:r>
              <a:rPr lang="fa-IR" sz="2400" dirty="0">
                <a:solidFill>
                  <a:prstClr val="white"/>
                </a:solidFill>
                <a:cs typeface="B Lotus" panose="00000400000000000000" pitchFamily="2" charset="-78"/>
              </a:rPr>
              <a:t>برای منظر شهری مطلوب و پیاده راه سرزنده پیشنهاد هایی </a:t>
            </a:r>
            <a:r>
              <a:rPr lang="fa-IR" sz="2400" dirty="0">
                <a:solidFill>
                  <a:prstClr val="white"/>
                </a:solidFill>
                <a:cs typeface="B Lotus" panose="00000400000000000000" pitchFamily="2" charset="-78"/>
              </a:rPr>
              <a:t>ارائه می </a:t>
            </a:r>
            <a:r>
              <a:rPr lang="fa-IR" sz="2400" dirty="0">
                <a:solidFill>
                  <a:prstClr val="white"/>
                </a:solidFill>
                <a:cs typeface="B Lotus" panose="00000400000000000000" pitchFamily="2" charset="-78"/>
              </a:rPr>
              <a:t>شود :</a:t>
            </a:r>
            <a:endParaRPr lang="en-US" sz="2400" dirty="0">
              <a:solidFill>
                <a:prstClr val="white"/>
              </a:solidFill>
              <a:cs typeface="B Lotus" panose="00000400000000000000" pitchFamily="2" charset="-78"/>
            </a:endParaRPr>
          </a:p>
        </p:txBody>
      </p:sp>
      <p:sp>
        <p:nvSpPr>
          <p:cNvPr id="2" name="Rectangle 1"/>
          <p:cNvSpPr/>
          <p:nvPr/>
        </p:nvSpPr>
        <p:spPr>
          <a:xfrm>
            <a:off x="6233373" y="3015477"/>
            <a:ext cx="5298009" cy="3170099"/>
          </a:xfrm>
          <a:prstGeom prst="rect">
            <a:avLst/>
          </a:prstGeom>
          <a:ln w="28575">
            <a:solidFill>
              <a:schemeClr val="bg1"/>
            </a:solidFill>
            <a:prstDash val="sysDash"/>
          </a:ln>
        </p:spPr>
        <p:txBody>
          <a:bodyPr wrap="square">
            <a:spAutoFit/>
          </a:bodyPr>
          <a:lstStyle/>
          <a:p>
            <a:pPr algn="justLow"/>
            <a:r>
              <a:rPr lang="fa-IR" sz="2000" dirty="0">
                <a:solidFill>
                  <a:prstClr val="white"/>
                </a:solidFill>
                <a:cs typeface="B Lotus" panose="00000400000000000000" pitchFamily="2" charset="-78"/>
              </a:rPr>
              <a:t>1.تعریف مکان ها با فضای سبز همانند چهارباغ اصفهان</a:t>
            </a:r>
          </a:p>
          <a:p>
            <a:pPr algn="justLow"/>
            <a:r>
              <a:rPr lang="fa-IR" sz="2000" dirty="0">
                <a:solidFill>
                  <a:prstClr val="white"/>
                </a:solidFill>
                <a:cs typeface="B Lotus" panose="00000400000000000000" pitchFamily="2" charset="-78"/>
              </a:rPr>
              <a:t>2.تنوع فعالیت ها جهت حضور طولانی مردم و انعطاف پذیری</a:t>
            </a:r>
          </a:p>
          <a:p>
            <a:pPr algn="justLow"/>
            <a:r>
              <a:rPr lang="fa-IR" sz="2000" dirty="0">
                <a:solidFill>
                  <a:prstClr val="white"/>
                </a:solidFill>
                <a:cs typeface="B Lotus" panose="00000400000000000000" pitchFamily="2" charset="-78"/>
              </a:rPr>
              <a:t>3.طراحی </a:t>
            </a:r>
            <a:r>
              <a:rPr lang="fa-IR" sz="2000" dirty="0">
                <a:solidFill>
                  <a:prstClr val="white"/>
                </a:solidFill>
                <a:cs typeface="B Lotus" panose="00000400000000000000" pitchFamily="2" charset="-78"/>
              </a:rPr>
              <a:t>نشانه هایی در ابتدا و انتها همچنین برای جهت یابی</a:t>
            </a:r>
          </a:p>
          <a:p>
            <a:pPr algn="justLow"/>
            <a:r>
              <a:rPr lang="fa-IR" sz="2000" dirty="0">
                <a:solidFill>
                  <a:prstClr val="white"/>
                </a:solidFill>
                <a:cs typeface="B Lotus" panose="00000400000000000000" pitchFamily="2" charset="-78"/>
              </a:rPr>
              <a:t>4.در </a:t>
            </a:r>
            <a:r>
              <a:rPr lang="fa-IR" sz="2000" dirty="0">
                <a:solidFill>
                  <a:prstClr val="white"/>
                </a:solidFill>
                <a:cs typeface="B Lotus" panose="00000400000000000000" pitchFamily="2" charset="-78"/>
              </a:rPr>
              <a:t>نظر گرفتن زاویه دید در تقسیم فضایی توسط کف سازی</a:t>
            </a:r>
          </a:p>
          <a:p>
            <a:pPr algn="justLow"/>
            <a:r>
              <a:rPr lang="fa-IR" sz="2000" dirty="0">
                <a:solidFill>
                  <a:prstClr val="white"/>
                </a:solidFill>
                <a:cs typeface="B Lotus" panose="00000400000000000000" pitchFamily="2" charset="-78"/>
              </a:rPr>
              <a:t>5.روشنی </a:t>
            </a:r>
            <a:r>
              <a:rPr lang="fa-IR" sz="2000" dirty="0">
                <a:solidFill>
                  <a:prstClr val="white"/>
                </a:solidFill>
                <a:cs typeface="B Lotus" panose="00000400000000000000" pitchFamily="2" charset="-78"/>
              </a:rPr>
              <a:t>و وضوح مبدأ و مقصد</a:t>
            </a:r>
          </a:p>
          <a:p>
            <a:pPr algn="justLow"/>
            <a:r>
              <a:rPr lang="fa-IR" sz="2000" dirty="0">
                <a:solidFill>
                  <a:prstClr val="white"/>
                </a:solidFill>
                <a:cs typeface="B Lotus" panose="00000400000000000000" pitchFamily="2" charset="-78"/>
              </a:rPr>
              <a:t>6.ایجاد </a:t>
            </a:r>
            <a:r>
              <a:rPr lang="fa-IR" sz="2000" dirty="0">
                <a:solidFill>
                  <a:prstClr val="white"/>
                </a:solidFill>
                <a:cs typeface="B Lotus" panose="00000400000000000000" pitchFamily="2" charset="-78"/>
              </a:rPr>
              <a:t>پیش آمدگی و عقب رفتگی در بدنه و استفاده از رنگ ،نور و </a:t>
            </a:r>
            <a:r>
              <a:rPr lang="fa-IR" sz="2000" dirty="0">
                <a:solidFill>
                  <a:prstClr val="white"/>
                </a:solidFill>
                <a:cs typeface="B Lotus" panose="00000400000000000000" pitchFamily="2" charset="-78"/>
              </a:rPr>
              <a:t>سایه</a:t>
            </a:r>
          </a:p>
          <a:p>
            <a:pPr algn="justLow"/>
            <a:r>
              <a:rPr lang="fa-IR" sz="2000" dirty="0">
                <a:solidFill>
                  <a:prstClr val="white"/>
                </a:solidFill>
                <a:cs typeface="B Lotus" panose="00000400000000000000" pitchFamily="2" charset="-78"/>
              </a:rPr>
              <a:t>7.پیوستگی </a:t>
            </a:r>
            <a:r>
              <a:rPr lang="fa-IR" sz="2000" dirty="0">
                <a:solidFill>
                  <a:prstClr val="white"/>
                </a:solidFill>
                <a:cs typeface="B Lotus" panose="00000400000000000000" pitchFamily="2" charset="-78"/>
              </a:rPr>
              <a:t>کامل محیط و منظر از طریق مبلمان</a:t>
            </a:r>
          </a:p>
          <a:p>
            <a:pPr algn="justLow"/>
            <a:r>
              <a:rPr lang="fa-IR" sz="2000" dirty="0">
                <a:solidFill>
                  <a:prstClr val="white"/>
                </a:solidFill>
                <a:cs typeface="B Lotus" panose="00000400000000000000" pitchFamily="2" charset="-78"/>
              </a:rPr>
              <a:t>8. </a:t>
            </a:r>
            <a:r>
              <a:rPr lang="fa-IR" sz="2000" dirty="0">
                <a:solidFill>
                  <a:prstClr val="white"/>
                </a:solidFill>
                <a:cs typeface="B Lotus" panose="00000400000000000000" pitchFamily="2" charset="-78"/>
              </a:rPr>
              <a:t>افزایش مخاطیان با افزایش تنوع در نقاط مبدأ و مقصد با </a:t>
            </a:r>
            <a:r>
              <a:rPr lang="fa-IR" sz="2000" dirty="0">
                <a:solidFill>
                  <a:prstClr val="white"/>
                </a:solidFill>
                <a:cs typeface="B Lotus" panose="00000400000000000000" pitchFamily="2" charset="-78"/>
              </a:rPr>
              <a:t>الگوبرداری </a:t>
            </a:r>
            <a:r>
              <a:rPr lang="fa-IR" sz="2000" dirty="0">
                <a:solidFill>
                  <a:prstClr val="white"/>
                </a:solidFill>
                <a:cs typeface="B Lotus" panose="00000400000000000000" pitchFamily="2" charset="-78"/>
              </a:rPr>
              <a:t>از خیابان چهارباغ اصفهان</a:t>
            </a:r>
            <a:endParaRPr lang="en-US" sz="2000" dirty="0">
              <a:solidFill>
                <a:prstClr val="white"/>
              </a:solidFill>
              <a:cs typeface="B Lotus" panose="00000400000000000000" pitchFamily="2" charset="-78"/>
            </a:endParaRPr>
          </a:p>
        </p:txBody>
      </p:sp>
      <p:sp>
        <p:nvSpPr>
          <p:cNvPr id="5" name="Rectangle 4"/>
          <p:cNvSpPr/>
          <p:nvPr/>
        </p:nvSpPr>
        <p:spPr>
          <a:xfrm>
            <a:off x="734094" y="3015477"/>
            <a:ext cx="5298009" cy="3170099"/>
          </a:xfrm>
          <a:prstGeom prst="rect">
            <a:avLst/>
          </a:prstGeom>
          <a:ln w="28575">
            <a:solidFill>
              <a:schemeClr val="bg1"/>
            </a:solidFill>
            <a:prstDash val="sysDash"/>
          </a:ln>
        </p:spPr>
        <p:txBody>
          <a:bodyPr wrap="square">
            <a:spAutoFit/>
          </a:bodyPr>
          <a:lstStyle/>
          <a:p>
            <a:pPr algn="justLow"/>
            <a:r>
              <a:rPr lang="fa-IR" sz="2000" dirty="0">
                <a:solidFill>
                  <a:prstClr val="white"/>
                </a:solidFill>
                <a:cs typeface="B Lotus" panose="00000400000000000000" pitchFamily="2" charset="-78"/>
              </a:rPr>
              <a:t>9.ایجاد </a:t>
            </a:r>
            <a:r>
              <a:rPr lang="fa-IR" sz="2000" dirty="0">
                <a:solidFill>
                  <a:prstClr val="white"/>
                </a:solidFill>
                <a:cs typeface="B Lotus" panose="00000400000000000000" pitchFamily="2" charset="-78"/>
              </a:rPr>
              <a:t>راهنمای فضایی با </a:t>
            </a:r>
            <a:r>
              <a:rPr lang="fa-IR" sz="2000" dirty="0">
                <a:solidFill>
                  <a:prstClr val="white"/>
                </a:solidFill>
                <a:cs typeface="B Lotus" panose="00000400000000000000" pitchFamily="2" charset="-78"/>
              </a:rPr>
              <a:t>وجود </a:t>
            </a:r>
            <a:r>
              <a:rPr lang="fa-IR" sz="2000" dirty="0">
                <a:solidFill>
                  <a:prstClr val="white"/>
                </a:solidFill>
                <a:cs typeface="B Lotus" panose="00000400000000000000" pitchFamily="2" charset="-78"/>
              </a:rPr>
              <a:t>کاربری ها و فعالیت هایی در امتداد مسیر پیاده</a:t>
            </a:r>
          </a:p>
          <a:p>
            <a:pPr algn="justLow"/>
            <a:r>
              <a:rPr lang="fa-IR" sz="2000" dirty="0">
                <a:solidFill>
                  <a:prstClr val="white"/>
                </a:solidFill>
                <a:cs typeface="B Lotus" panose="00000400000000000000" pitchFamily="2" charset="-78"/>
              </a:rPr>
              <a:t>10 .حفظ هویت مکانی با طراحی مناسب مبلمان شهری</a:t>
            </a:r>
          </a:p>
          <a:p>
            <a:pPr algn="justLow"/>
            <a:r>
              <a:rPr lang="fa-IR" sz="2000" dirty="0">
                <a:solidFill>
                  <a:prstClr val="white"/>
                </a:solidFill>
                <a:cs typeface="B Lotus" panose="00000400000000000000" pitchFamily="2" charset="-78"/>
              </a:rPr>
              <a:t>11 . رعایت وحدت در مقیاس روشنایی</a:t>
            </a:r>
          </a:p>
          <a:p>
            <a:pPr algn="justLow"/>
            <a:r>
              <a:rPr lang="fa-IR" sz="2000" dirty="0">
                <a:solidFill>
                  <a:prstClr val="white"/>
                </a:solidFill>
                <a:cs typeface="B Lotus" panose="00000400000000000000" pitchFamily="2" charset="-78"/>
              </a:rPr>
              <a:t>12 .ایجاد آگاهی بصری و مرز فیزیکی با نصب نرده ها</a:t>
            </a:r>
          </a:p>
          <a:p>
            <a:pPr algn="justLow"/>
            <a:r>
              <a:rPr lang="fa-IR" sz="2000" dirty="0">
                <a:solidFill>
                  <a:prstClr val="white"/>
                </a:solidFill>
                <a:cs typeface="B Lotus" panose="00000400000000000000" pitchFamily="2" charset="-78"/>
              </a:rPr>
              <a:t>13 </a:t>
            </a:r>
            <a:r>
              <a:rPr lang="fa-IR" sz="2000" dirty="0">
                <a:solidFill>
                  <a:prstClr val="white"/>
                </a:solidFill>
                <a:cs typeface="B Lotus" panose="00000400000000000000" pitchFamily="2" charset="-78"/>
              </a:rPr>
              <a:t>.افزایش وحدت منظر </a:t>
            </a:r>
            <a:r>
              <a:rPr lang="fa-IR" sz="2000" dirty="0">
                <a:solidFill>
                  <a:prstClr val="white"/>
                </a:solidFill>
                <a:cs typeface="B Lotus" panose="00000400000000000000" pitchFamily="2" charset="-78"/>
              </a:rPr>
              <a:t>مسیر </a:t>
            </a:r>
            <a:r>
              <a:rPr lang="fa-IR" sz="2000" dirty="0">
                <a:solidFill>
                  <a:prstClr val="white"/>
                </a:solidFill>
                <a:cs typeface="B Lotus" panose="00000400000000000000" pitchFamily="2" charset="-78"/>
              </a:rPr>
              <a:t>پیاده با رعایت هماهنگی در خطوط نمای ساختمان ها</a:t>
            </a:r>
          </a:p>
          <a:p>
            <a:pPr algn="justLow"/>
            <a:r>
              <a:rPr lang="fa-IR" sz="2000" dirty="0">
                <a:solidFill>
                  <a:prstClr val="white"/>
                </a:solidFill>
                <a:cs typeface="B Lotus" panose="00000400000000000000" pitchFamily="2" charset="-78"/>
              </a:rPr>
              <a:t>14 </a:t>
            </a:r>
            <a:r>
              <a:rPr lang="fa-IR" sz="2000" dirty="0">
                <a:solidFill>
                  <a:prstClr val="white"/>
                </a:solidFill>
                <a:cs typeface="B Lotus" panose="00000400000000000000" pitchFamily="2" charset="-78"/>
              </a:rPr>
              <a:t>.در نظر گرفتن </a:t>
            </a:r>
            <a:r>
              <a:rPr lang="fa-IR" sz="2000" dirty="0">
                <a:solidFill>
                  <a:prstClr val="white"/>
                </a:solidFill>
                <a:cs typeface="B Lotus" panose="00000400000000000000" pitchFamily="2" charset="-78"/>
              </a:rPr>
              <a:t>فضاهای </a:t>
            </a:r>
            <a:r>
              <a:rPr lang="fa-IR" sz="2000" dirty="0">
                <a:solidFill>
                  <a:prstClr val="white"/>
                </a:solidFill>
                <a:cs typeface="B Lotus" panose="00000400000000000000" pitchFamily="2" charset="-78"/>
              </a:rPr>
              <a:t>مناسب و به اندازه برای پیاده</a:t>
            </a:r>
          </a:p>
          <a:p>
            <a:pPr algn="justLow"/>
            <a:r>
              <a:rPr lang="fa-IR" sz="2000" dirty="0">
                <a:solidFill>
                  <a:prstClr val="white"/>
                </a:solidFill>
                <a:cs typeface="B Lotus" panose="00000400000000000000" pitchFamily="2" charset="-78"/>
              </a:rPr>
              <a:t>15 </a:t>
            </a:r>
            <a:r>
              <a:rPr lang="fa-IR" sz="2000" dirty="0">
                <a:solidFill>
                  <a:prstClr val="white"/>
                </a:solidFill>
                <a:cs typeface="B Lotus" panose="00000400000000000000" pitchFamily="2" charset="-78"/>
              </a:rPr>
              <a:t>.افزایش </a:t>
            </a:r>
            <a:r>
              <a:rPr lang="fa-IR" sz="2000" dirty="0">
                <a:solidFill>
                  <a:prstClr val="white"/>
                </a:solidFill>
                <a:cs typeface="B Lotus" panose="00000400000000000000" pitchFamily="2" charset="-78"/>
              </a:rPr>
              <a:t>غنای </a:t>
            </a:r>
            <a:r>
              <a:rPr lang="fa-IR" sz="2000" dirty="0">
                <a:solidFill>
                  <a:prstClr val="white"/>
                </a:solidFill>
                <a:cs typeface="B Lotus" panose="00000400000000000000" pitchFamily="2" charset="-78"/>
              </a:rPr>
              <a:t>حسی منظر توسط نقوش تزیینی بر روی </a:t>
            </a:r>
            <a:r>
              <a:rPr lang="fa-IR" sz="2000" dirty="0">
                <a:solidFill>
                  <a:prstClr val="white"/>
                </a:solidFill>
                <a:cs typeface="B Lotus" panose="00000400000000000000" pitchFamily="2" charset="-78"/>
              </a:rPr>
              <a:t>دیوارها </a:t>
            </a:r>
            <a:r>
              <a:rPr lang="fa-IR" sz="2000" dirty="0">
                <a:solidFill>
                  <a:prstClr val="white"/>
                </a:solidFill>
                <a:cs typeface="B Lotus" panose="00000400000000000000" pitchFamily="2" charset="-78"/>
              </a:rPr>
              <a:t>و وضوح در علائم</a:t>
            </a:r>
            <a:endParaRPr lang="en-US" sz="2000" dirty="0">
              <a:solidFill>
                <a:prstClr val="white"/>
              </a:solidFill>
              <a:cs typeface="B Lotus" panose="00000400000000000000" pitchFamily="2" charset="-78"/>
            </a:endParaRPr>
          </a:p>
        </p:txBody>
      </p:sp>
    </p:spTree>
    <p:extLst>
      <p:ext uri="{BB962C8B-B14F-4D97-AF65-F5344CB8AC3E}">
        <p14:creationId xmlns:p14="http://schemas.microsoft.com/office/powerpoint/2010/main" val="3608600358"/>
      </p:ext>
    </p:extLst>
  </p:cSld>
  <p:clrMapOvr>
    <a:masterClrMapping/>
  </p:clrMapOvr>
  <p:transition spd="slow">
    <p:wip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78051" y="953037"/>
            <a:ext cx="6941712"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منابع</a:t>
            </a:r>
            <a:endParaRPr lang="en-US" sz="4000" b="1" dirty="0">
              <a:solidFill>
                <a:srgbClr val="A7D535">
                  <a:lumMod val="20000"/>
                  <a:lumOff val="80000"/>
                </a:srgbClr>
              </a:solidFill>
              <a:cs typeface="B Homa" panose="00000400000000000000" pitchFamily="2" charset="-78"/>
            </a:endParaRPr>
          </a:p>
        </p:txBody>
      </p:sp>
      <p:sp>
        <p:nvSpPr>
          <p:cNvPr id="2" name="Rectangle 1"/>
          <p:cNvSpPr/>
          <p:nvPr/>
        </p:nvSpPr>
        <p:spPr>
          <a:xfrm>
            <a:off x="811368" y="2719441"/>
            <a:ext cx="10491989" cy="3477875"/>
          </a:xfrm>
          <a:prstGeom prst="rect">
            <a:avLst/>
          </a:prstGeom>
          <a:ln w="28575">
            <a:solidFill>
              <a:schemeClr val="bg1"/>
            </a:solidFill>
            <a:prstDash val="sysDash"/>
          </a:ln>
        </p:spPr>
        <p:txBody>
          <a:bodyPr wrap="square">
            <a:spAutoFit/>
          </a:bodyPr>
          <a:lstStyle/>
          <a:p>
            <a:pPr marL="342900" indent="-342900" algn="justLow">
              <a:buFont typeface="Arial" panose="020B0604020202020204" pitchFamily="34" charset="0"/>
              <a:buChar char="•"/>
            </a:pPr>
            <a:r>
              <a:rPr lang="fa-IR" sz="2000" dirty="0">
                <a:solidFill>
                  <a:prstClr val="white"/>
                </a:solidFill>
                <a:cs typeface="B Lotus" panose="00000400000000000000" pitchFamily="2" charset="-78"/>
              </a:rPr>
              <a:t>مسیر های </a:t>
            </a:r>
            <a:r>
              <a:rPr lang="fa-IR" sz="2000" dirty="0">
                <a:solidFill>
                  <a:prstClr val="white"/>
                </a:solidFill>
                <a:cs typeface="B Lotus" panose="00000400000000000000" pitchFamily="2" charset="-78"/>
              </a:rPr>
              <a:t>پیاده (پیاده </a:t>
            </a:r>
            <a:r>
              <a:rPr lang="fa-IR" sz="2000" dirty="0">
                <a:solidFill>
                  <a:prstClr val="white"/>
                </a:solidFill>
                <a:cs typeface="B Lotus" panose="00000400000000000000" pitchFamily="2" charset="-78"/>
              </a:rPr>
              <a:t>راه </a:t>
            </a:r>
            <a:r>
              <a:rPr lang="fa-IR" sz="2000" dirty="0">
                <a:solidFill>
                  <a:prstClr val="white"/>
                </a:solidFill>
                <a:cs typeface="B Lotus" panose="00000400000000000000" pitchFamily="2" charset="-78"/>
              </a:rPr>
              <a:t>ها) </a:t>
            </a:r>
            <a:r>
              <a:rPr lang="fa-IR" sz="2000" dirty="0">
                <a:solidFill>
                  <a:prstClr val="white"/>
                </a:solidFill>
                <a:cs typeface="B Lotus" panose="00000400000000000000" pitchFamily="2" charset="-78"/>
              </a:rPr>
              <a:t>و رابطه دوسویه آن با منظر شهری نمونه موردی : خیابان چهارباغ </a:t>
            </a:r>
            <a:r>
              <a:rPr lang="fa-IR" sz="2000" dirty="0">
                <a:solidFill>
                  <a:prstClr val="white"/>
                </a:solidFill>
                <a:cs typeface="B Lotus" panose="00000400000000000000" pitchFamily="2" charset="-78"/>
              </a:rPr>
              <a:t>اصفهان، پوریا زمانی، منوچهر مکی، اولین همایش ملی مهندسی عمران، شهرسازی و توسعه پایدار، 1393</a:t>
            </a:r>
          </a:p>
          <a:p>
            <a:pPr marL="342900" indent="-342900" algn="justLow">
              <a:buFont typeface="Arial" panose="020B0604020202020204" pitchFamily="34" charset="0"/>
              <a:buChar char="•"/>
            </a:pPr>
            <a:r>
              <a:rPr lang="fa-IR" sz="2000" dirty="0">
                <a:solidFill>
                  <a:prstClr val="white"/>
                </a:solidFill>
                <a:cs typeface="B Lotus" panose="00000400000000000000" pitchFamily="2" charset="-78"/>
              </a:rPr>
              <a:t>ارزیابی </a:t>
            </a:r>
            <a:r>
              <a:rPr lang="fa-IR" sz="2000" dirty="0">
                <a:solidFill>
                  <a:prstClr val="white"/>
                </a:solidFill>
                <a:cs typeface="B Lotus" panose="00000400000000000000" pitchFamily="2" charset="-78"/>
              </a:rPr>
              <a:t>مؤلفه های کیفیت فضای شهری بر میزان </a:t>
            </a:r>
            <a:r>
              <a:rPr lang="fa-IR" sz="2000" dirty="0">
                <a:solidFill>
                  <a:prstClr val="white"/>
                </a:solidFill>
                <a:cs typeface="B Lotus" panose="00000400000000000000" pitchFamily="2" charset="-78"/>
              </a:rPr>
              <a:t>مطلوبیت مسیرهای </a:t>
            </a:r>
            <a:r>
              <a:rPr lang="fa-IR" sz="2000" dirty="0">
                <a:solidFill>
                  <a:prstClr val="white"/>
                </a:solidFill>
                <a:cs typeface="B Lotus" panose="00000400000000000000" pitchFamily="2" charset="-78"/>
              </a:rPr>
              <a:t>پیاده گردشگری </a:t>
            </a:r>
            <a:r>
              <a:rPr lang="fa-IR" sz="2000" dirty="0">
                <a:solidFill>
                  <a:prstClr val="white"/>
                </a:solidFill>
                <a:cs typeface="B Lotus" panose="00000400000000000000" pitchFamily="2" charset="-78"/>
              </a:rPr>
              <a:t>(مورد </a:t>
            </a:r>
            <a:r>
              <a:rPr lang="fa-IR" sz="2000" dirty="0">
                <a:solidFill>
                  <a:prstClr val="white"/>
                </a:solidFill>
                <a:cs typeface="B Lotus" panose="00000400000000000000" pitchFamily="2" charset="-78"/>
              </a:rPr>
              <a:t>پژوهی اولویت بندی مسیرهای گردشگری پیاده در شهر اصفهان)، محمود محمدی، یونس چنگلوایی، نشریه علمی- پژوهشی انجمن علمی معماری و شهرسازی </a:t>
            </a:r>
            <a:r>
              <a:rPr lang="fa-IR" sz="2000" dirty="0">
                <a:solidFill>
                  <a:prstClr val="white"/>
                </a:solidFill>
                <a:cs typeface="B Lotus" panose="00000400000000000000" pitchFamily="2" charset="-78"/>
              </a:rPr>
              <a:t>ایران، 1392، 32-15</a:t>
            </a:r>
          </a:p>
          <a:p>
            <a:pPr marL="342900" indent="-342900" algn="justLow">
              <a:buFont typeface="Arial" panose="020B0604020202020204" pitchFamily="34" charset="0"/>
              <a:buChar char="•"/>
            </a:pPr>
            <a:r>
              <a:rPr lang="fa-IR" sz="2000" dirty="0">
                <a:solidFill>
                  <a:prstClr val="white"/>
                </a:solidFill>
                <a:cs typeface="B Lotus" panose="00000400000000000000" pitchFamily="2" charset="-78"/>
              </a:rPr>
              <a:t>طراحي منظر خيابان شهري </a:t>
            </a:r>
            <a:r>
              <a:rPr lang="fa-IR" sz="2000" dirty="0">
                <a:solidFill>
                  <a:prstClr val="white"/>
                </a:solidFill>
                <a:cs typeface="B Lotus" panose="00000400000000000000" pitchFamily="2" charset="-78"/>
              </a:rPr>
              <a:t>(نمونه </a:t>
            </a:r>
            <a:r>
              <a:rPr lang="fa-IR" sz="2000" dirty="0">
                <a:solidFill>
                  <a:prstClr val="white"/>
                </a:solidFill>
                <a:cs typeface="B Lotus" panose="00000400000000000000" pitchFamily="2" charset="-78"/>
              </a:rPr>
              <a:t>موردي خيابان فخريه ملاير)، ناديا </a:t>
            </a:r>
            <a:r>
              <a:rPr lang="fa-IR" sz="2000" dirty="0">
                <a:solidFill>
                  <a:prstClr val="white"/>
                </a:solidFill>
                <a:cs typeface="B Lotus" panose="00000400000000000000" pitchFamily="2" charset="-78"/>
              </a:rPr>
              <a:t>آقائي، </a:t>
            </a:r>
            <a:r>
              <a:rPr lang="fa-IR" sz="2000" dirty="0">
                <a:solidFill>
                  <a:prstClr val="white"/>
                </a:solidFill>
                <a:cs typeface="B Lotus" panose="00000400000000000000" pitchFamily="2" charset="-78"/>
              </a:rPr>
              <a:t>سينا رزاقي </a:t>
            </a:r>
            <a:r>
              <a:rPr lang="fa-IR" sz="2000" dirty="0">
                <a:solidFill>
                  <a:prstClr val="white"/>
                </a:solidFill>
                <a:cs typeface="B Lotus" panose="00000400000000000000" pitchFamily="2" charset="-78"/>
              </a:rPr>
              <a:t>اصل، اولین کنفرانس تخصصی معماری و شهرسازی ایران، 1394</a:t>
            </a:r>
            <a:endParaRPr lang="en-US" sz="2000" dirty="0">
              <a:solidFill>
                <a:prstClr val="white"/>
              </a:solidFill>
              <a:cs typeface="B Lotus" panose="00000400000000000000" pitchFamily="2" charset="-78"/>
            </a:endParaRPr>
          </a:p>
          <a:p>
            <a:pPr marL="342900" indent="-342900" algn="justLow">
              <a:buFont typeface="Arial" panose="020B0604020202020204" pitchFamily="34" charset="0"/>
              <a:buChar char="•"/>
            </a:pPr>
            <a:r>
              <a:rPr lang="fa-IR" sz="2000" dirty="0">
                <a:solidFill>
                  <a:prstClr val="white"/>
                </a:solidFill>
                <a:cs typeface="B Lotus" panose="00000400000000000000" pitchFamily="2" charset="-78"/>
              </a:rPr>
              <a:t>تجارب پیاده راه سازی در ایران، محمود منتظرالحجه، غزال محمدزاده، شهر، زندگی، زیبایی، </a:t>
            </a:r>
            <a:r>
              <a:rPr lang="fa-IR" sz="2000" dirty="0">
                <a:solidFill>
                  <a:prstClr val="white"/>
                </a:solidFill>
                <a:cs typeface="B Lotus" panose="00000400000000000000" pitchFamily="2" charset="-78"/>
              </a:rPr>
              <a:t>شماره2، 1389.</a:t>
            </a:r>
          </a:p>
          <a:p>
            <a:pPr marL="342900" indent="-342900" algn="justLow">
              <a:buFont typeface="Arial" panose="020B0604020202020204" pitchFamily="34" charset="0"/>
              <a:buChar char="•"/>
            </a:pPr>
            <a:r>
              <a:rPr lang="fa-IR" sz="2000" dirty="0">
                <a:solidFill>
                  <a:prstClr val="white"/>
                </a:solidFill>
                <a:cs typeface="B Lotus" panose="00000400000000000000" pitchFamily="2" charset="-78"/>
              </a:rPr>
              <a:t>طراحی فضای شهری: فضاهای شهری و جایگاه آنها در زندگی و سیمای </a:t>
            </a:r>
            <a:r>
              <a:rPr lang="fa-IR" sz="2000" dirty="0">
                <a:solidFill>
                  <a:prstClr val="white"/>
                </a:solidFill>
                <a:cs typeface="B Lotus" panose="00000400000000000000" pitchFamily="2" charset="-78"/>
              </a:rPr>
              <a:t>شهر، محمود توسلی، ناصر بنیادی، 1386.</a:t>
            </a:r>
          </a:p>
          <a:p>
            <a:pPr marL="342900" indent="-342900" algn="justLow">
              <a:buFont typeface="Arial" panose="020B0604020202020204" pitchFamily="34" charset="0"/>
              <a:buChar char="•"/>
            </a:pPr>
            <a:r>
              <a:rPr lang="en-US" sz="2000" dirty="0">
                <a:solidFill>
                  <a:prstClr val="white"/>
                </a:solidFill>
                <a:cs typeface="B Lotus" panose="00000400000000000000" pitchFamily="2" charset="-78"/>
              </a:rPr>
              <a:t>Carmona, M.; de </a:t>
            </a:r>
            <a:r>
              <a:rPr lang="en-US" sz="2000" dirty="0" err="1">
                <a:solidFill>
                  <a:prstClr val="white"/>
                </a:solidFill>
                <a:cs typeface="B Lotus" panose="00000400000000000000" pitchFamily="2" charset="-78"/>
              </a:rPr>
              <a:t>Magalhaes</a:t>
            </a:r>
            <a:r>
              <a:rPr lang="en-US" sz="2000" dirty="0">
                <a:solidFill>
                  <a:prstClr val="white"/>
                </a:solidFill>
                <a:cs typeface="B Lotus" panose="00000400000000000000" pitchFamily="2" charset="-78"/>
              </a:rPr>
              <a:t> C.; Leo H.; (2008). Public Space: The management </a:t>
            </a:r>
            <a:r>
              <a:rPr lang="en-US" sz="2000" dirty="0" err="1">
                <a:solidFill>
                  <a:prstClr val="white"/>
                </a:solidFill>
                <a:cs typeface="B Lotus" panose="00000400000000000000" pitchFamily="2" charset="-78"/>
              </a:rPr>
              <a:t>dimension,Routledge</a:t>
            </a:r>
            <a:endParaRPr lang="en-US" sz="2000" dirty="0">
              <a:solidFill>
                <a:prstClr val="white"/>
              </a:solidFill>
              <a:cs typeface="B Lotus" panose="00000400000000000000" pitchFamily="2" charset="-78"/>
            </a:endParaRPr>
          </a:p>
        </p:txBody>
      </p:sp>
    </p:spTree>
    <p:extLst>
      <p:ext uri="{BB962C8B-B14F-4D97-AF65-F5344CB8AC3E}">
        <p14:creationId xmlns:p14="http://schemas.microsoft.com/office/powerpoint/2010/main" val="3272680571"/>
      </p:ext>
    </p:extLst>
  </p:cSld>
  <p:clrMapOvr>
    <a:masterClrMapping/>
  </p:clrMapOvr>
  <p:transition spd="slow">
    <p:wip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78051" y="953037"/>
            <a:ext cx="6941712" cy="707886"/>
          </a:xfrm>
          <a:prstGeom prst="rect">
            <a:avLst/>
          </a:prstGeom>
          <a:noFill/>
        </p:spPr>
        <p:txBody>
          <a:bodyPr wrap="square" rtlCol="0">
            <a:spAutoFit/>
          </a:bodyPr>
          <a:lstStyle/>
          <a:p>
            <a:r>
              <a:rPr lang="fa-IR" sz="4000" b="1" dirty="0">
                <a:solidFill>
                  <a:srgbClr val="A7D535">
                    <a:lumMod val="20000"/>
                    <a:lumOff val="80000"/>
                  </a:srgbClr>
                </a:solidFill>
                <a:cs typeface="B Homa" panose="00000400000000000000" pitchFamily="2" charset="-78"/>
              </a:rPr>
              <a:t>منابع</a:t>
            </a:r>
            <a:endParaRPr lang="en-US" sz="4000" b="1" dirty="0">
              <a:solidFill>
                <a:srgbClr val="A7D535">
                  <a:lumMod val="20000"/>
                  <a:lumOff val="80000"/>
                </a:srgbClr>
              </a:solidFill>
              <a:cs typeface="B Homa" panose="00000400000000000000" pitchFamily="2" charset="-78"/>
            </a:endParaRPr>
          </a:p>
        </p:txBody>
      </p:sp>
      <p:sp>
        <p:nvSpPr>
          <p:cNvPr id="2" name="Rectangle 1"/>
          <p:cNvSpPr/>
          <p:nvPr/>
        </p:nvSpPr>
        <p:spPr>
          <a:xfrm>
            <a:off x="1133340" y="2732319"/>
            <a:ext cx="9873803" cy="3170099"/>
          </a:xfrm>
          <a:prstGeom prst="rect">
            <a:avLst/>
          </a:prstGeom>
          <a:ln w="28575">
            <a:solidFill>
              <a:schemeClr val="bg1"/>
            </a:solidFill>
            <a:prstDash val="sysDash"/>
          </a:ln>
        </p:spPr>
        <p:txBody>
          <a:bodyPr wrap="square">
            <a:spAutoFit/>
          </a:bodyPr>
          <a:lstStyle/>
          <a:p>
            <a:pPr marL="342900" indent="-342900" algn="justLow">
              <a:buFont typeface="Arial" panose="020B0604020202020204" pitchFamily="34" charset="0"/>
              <a:buChar char="•"/>
            </a:pPr>
            <a:r>
              <a:rPr lang="fa-IR" sz="2000" dirty="0">
                <a:solidFill>
                  <a:prstClr val="white"/>
                </a:solidFill>
                <a:latin typeface="Calibri" pitchFamily="34" charset="0"/>
                <a:ea typeface="Calibri" pitchFamily="34" charset="0"/>
                <a:cs typeface="B Nazanin" pitchFamily="2" charset="-78"/>
              </a:rPr>
              <a:t>(</a:t>
            </a:r>
            <a:r>
              <a:rPr lang="fa-IR" sz="2000" dirty="0">
                <a:solidFill>
                  <a:prstClr val="white"/>
                </a:solidFill>
                <a:latin typeface="Calibri" pitchFamily="34" charset="0"/>
                <a:ea typeface="Calibri" pitchFamily="34" charset="0"/>
                <a:cs typeface="B Nazanin" pitchFamily="2" charset="-78"/>
              </a:rPr>
              <a:t>رئیسی،14:1386</a:t>
            </a:r>
            <a:r>
              <a:rPr lang="fa-IR" sz="2000" dirty="0">
                <a:solidFill>
                  <a:prstClr val="white"/>
                </a:solidFill>
                <a:latin typeface="Calibri" pitchFamily="34" charset="0"/>
                <a:ea typeface="Calibri" pitchFamily="34" charset="0"/>
                <a:cs typeface="B Nazanin" pitchFamily="2" charset="-78"/>
              </a:rPr>
              <a:t>)</a:t>
            </a:r>
            <a:endParaRPr lang="en-US" sz="2000" dirty="0">
              <a:solidFill>
                <a:prstClr val="white"/>
              </a:solidFill>
              <a:latin typeface="Calibri" pitchFamily="34" charset="0"/>
              <a:ea typeface="Calibri" pitchFamily="34" charset="0"/>
              <a:cs typeface="B Nazanin" pitchFamily="2" charset="-78"/>
            </a:endParaRPr>
          </a:p>
          <a:p>
            <a:pPr marL="342900" indent="-342900" algn="justLow">
              <a:buFont typeface="Arial" panose="020B0604020202020204" pitchFamily="34" charset="0"/>
              <a:buChar char="•"/>
            </a:pPr>
            <a:r>
              <a:rPr lang="ar-SA" sz="2000" dirty="0">
                <a:solidFill>
                  <a:prstClr val="white"/>
                </a:solidFill>
                <a:latin typeface="BLotus"/>
                <a:ea typeface="Calibri" pitchFamily="34" charset="0"/>
                <a:cs typeface="B Nazanin" pitchFamily="2" charset="-78"/>
              </a:rPr>
              <a:t>پورمحمدي،</a:t>
            </a:r>
            <a:r>
              <a:rPr lang="en-US" dirty="0">
                <a:solidFill>
                  <a:prstClr val="white"/>
                </a:solidFill>
                <a:latin typeface="BLotus"/>
                <a:ea typeface="Calibri" pitchFamily="34" charset="0"/>
                <a:cs typeface="B Nazanin" pitchFamily="2" charset="-78"/>
              </a:rPr>
              <a:t> 1389</a:t>
            </a:r>
            <a:endParaRPr lang="en-US" sz="2000" dirty="0">
              <a:solidFill>
                <a:prstClr val="white"/>
              </a:solidFill>
              <a:latin typeface="Arial" pitchFamily="34" charset="0"/>
              <a:cs typeface="B Nazanin" pitchFamily="2" charset="-78"/>
            </a:endParaRPr>
          </a:p>
          <a:p>
            <a:pPr marL="342900" indent="-342900" algn="justLow">
              <a:buFont typeface="Arial" panose="020B0604020202020204" pitchFamily="34" charset="0"/>
              <a:buChar char="•"/>
            </a:pPr>
            <a:r>
              <a:rPr lang="fa-IR" sz="2000" dirty="0">
                <a:solidFill>
                  <a:prstClr val="white"/>
                </a:solidFill>
                <a:latin typeface="Calibri" pitchFamily="34" charset="0"/>
                <a:ea typeface="Calibri" pitchFamily="34" charset="0"/>
                <a:cs typeface="B Nazanin" pitchFamily="2" charset="-78"/>
              </a:rPr>
              <a:t>(كاشانى جو، 45:1385</a:t>
            </a:r>
            <a:r>
              <a:rPr lang="fa-IR" sz="2000" dirty="0">
                <a:solidFill>
                  <a:prstClr val="white"/>
                </a:solidFill>
                <a:latin typeface="Calibri" pitchFamily="34" charset="0"/>
                <a:ea typeface="Calibri" pitchFamily="34" charset="0"/>
                <a:cs typeface="B Nazanin" pitchFamily="2" charset="-78"/>
              </a:rPr>
              <a:t>)</a:t>
            </a:r>
            <a:endParaRPr lang="en-US" sz="2000" dirty="0">
              <a:solidFill>
                <a:prstClr val="white"/>
              </a:solidFill>
              <a:latin typeface="Calibri" pitchFamily="34" charset="0"/>
              <a:ea typeface="Calibri" pitchFamily="34" charset="0"/>
              <a:cs typeface="B Nazanin" pitchFamily="2" charset="-78"/>
            </a:endParaRPr>
          </a:p>
          <a:p>
            <a:pPr marL="342900" indent="-342900" algn="justLow">
              <a:buFont typeface="Arial" panose="020B0604020202020204" pitchFamily="34" charset="0"/>
              <a:buChar char="•"/>
            </a:pPr>
            <a:r>
              <a:rPr lang="fa-IR" sz="2000" dirty="0">
                <a:solidFill>
                  <a:prstClr val="white"/>
                </a:solidFill>
                <a:latin typeface="Calibri" pitchFamily="34" charset="0"/>
                <a:ea typeface="Calibri" pitchFamily="34" charset="0"/>
                <a:cs typeface="B Nazanin" pitchFamily="2" charset="-78"/>
              </a:rPr>
              <a:t>پاكزاد، 1386-279-281</a:t>
            </a:r>
            <a:r>
              <a:rPr lang="fa-IR" sz="2000" dirty="0">
                <a:solidFill>
                  <a:prstClr val="white"/>
                </a:solidFill>
                <a:latin typeface="Calibri" pitchFamily="34" charset="0"/>
                <a:ea typeface="Calibri" pitchFamily="34" charset="0"/>
                <a:cs typeface="B Nazanin" pitchFamily="2" charset="-78"/>
              </a:rPr>
              <a:t>).</a:t>
            </a:r>
            <a:endParaRPr lang="en-US" sz="2000" dirty="0">
              <a:solidFill>
                <a:prstClr val="white"/>
              </a:solidFill>
              <a:latin typeface="Calibri" pitchFamily="34" charset="0"/>
              <a:ea typeface="Calibri" pitchFamily="34" charset="0"/>
              <a:cs typeface="B Nazanin" pitchFamily="2" charset="-78"/>
            </a:endParaRPr>
          </a:p>
          <a:p>
            <a:pPr marL="342900" indent="-342900" algn="justLow">
              <a:buFont typeface="Arial" panose="020B0604020202020204" pitchFamily="34" charset="0"/>
              <a:buChar char="•"/>
            </a:pPr>
            <a:r>
              <a:rPr lang="fa-IR" sz="2000" dirty="0">
                <a:solidFill>
                  <a:prstClr val="white"/>
                </a:solidFill>
                <a:latin typeface="Calibri" pitchFamily="34" charset="0"/>
                <a:ea typeface="Calibri" pitchFamily="34" charset="0"/>
                <a:cs typeface="B Nazanin" pitchFamily="2" charset="-78"/>
              </a:rPr>
              <a:t>(پاکزاد،راهنمای طراحی فضای شهری در ایران،271)</a:t>
            </a:r>
            <a:endParaRPr lang="en-US" sz="700" dirty="0">
              <a:solidFill>
                <a:prstClr val="white"/>
              </a:solidFill>
              <a:latin typeface="Arial" pitchFamily="34" charset="0"/>
              <a:cs typeface="B Nazanin" pitchFamily="2" charset="-78"/>
            </a:endParaRPr>
          </a:p>
          <a:p>
            <a:pPr marL="342900" indent="-342900" algn="justLow">
              <a:buFont typeface="Arial" panose="020B0604020202020204" pitchFamily="34" charset="0"/>
              <a:buChar char="•"/>
            </a:pPr>
            <a:r>
              <a:rPr lang="fa-IR" sz="2000" dirty="0">
                <a:solidFill>
                  <a:prstClr val="white"/>
                </a:solidFill>
                <a:latin typeface="Calibri" pitchFamily="34" charset="0"/>
                <a:ea typeface="Calibri" pitchFamily="34" charset="0"/>
                <a:cs typeface="B Nazanin" pitchFamily="2" charset="-78"/>
              </a:rPr>
              <a:t>حبيبى</a:t>
            </a:r>
            <a:r>
              <a:rPr lang="fa-IR" sz="2000" dirty="0">
                <a:solidFill>
                  <a:prstClr val="white"/>
                </a:solidFill>
                <a:latin typeface="Calibri" pitchFamily="34" charset="0"/>
                <a:ea typeface="Calibri" pitchFamily="34" charset="0"/>
                <a:cs typeface="B Nazanin" pitchFamily="2" charset="-78"/>
              </a:rPr>
              <a:t>، 43:1380) .</a:t>
            </a:r>
            <a:endParaRPr lang="en-US" sz="700" dirty="0">
              <a:solidFill>
                <a:prstClr val="white"/>
              </a:solidFill>
              <a:latin typeface="Arial" pitchFamily="34" charset="0"/>
              <a:cs typeface="B Nazanin" pitchFamily="2" charset="-78"/>
            </a:endParaRPr>
          </a:p>
          <a:p>
            <a:pPr marL="342900" indent="-342900" algn="justLow">
              <a:buFont typeface="Arial" panose="020B0604020202020204" pitchFamily="34" charset="0"/>
              <a:buChar char="•"/>
            </a:pPr>
            <a:r>
              <a:rPr lang="fa-IR" sz="2000" dirty="0">
                <a:solidFill>
                  <a:prstClr val="white"/>
                </a:solidFill>
                <a:cs typeface="B Nazanin" pitchFamily="2" charset="-78"/>
              </a:rPr>
              <a:t>مهديزاده، </a:t>
            </a:r>
            <a:r>
              <a:rPr lang="fa-IR" sz="2000" dirty="0">
                <a:solidFill>
                  <a:prstClr val="white"/>
                </a:solidFill>
                <a:cs typeface="B Nazanin" pitchFamily="2" charset="-78"/>
              </a:rPr>
              <a:t>16:1379</a:t>
            </a:r>
            <a:endParaRPr lang="en-US" sz="2000" dirty="0">
              <a:solidFill>
                <a:prstClr val="white"/>
              </a:solidFill>
              <a:cs typeface="B Nazanin" pitchFamily="2" charset="-78"/>
            </a:endParaRPr>
          </a:p>
          <a:p>
            <a:pPr marL="342900" indent="-342900" algn="justLow">
              <a:buFont typeface="Arial" panose="020B0604020202020204" pitchFamily="34" charset="0"/>
              <a:buChar char="•"/>
            </a:pPr>
            <a:r>
              <a:rPr lang="fa-IR" sz="2000" dirty="0">
                <a:solidFill>
                  <a:prstClr val="white"/>
                </a:solidFill>
                <a:latin typeface="Calibri" pitchFamily="34" charset="0"/>
                <a:ea typeface="Calibri" pitchFamily="34" charset="0"/>
                <a:cs typeface="B Nazanin" pitchFamily="2" charset="-78"/>
              </a:rPr>
              <a:t>.(معینی ،1383،9</a:t>
            </a:r>
            <a:r>
              <a:rPr lang="fa-IR" sz="2000" dirty="0">
                <a:solidFill>
                  <a:prstClr val="white"/>
                </a:solidFill>
                <a:latin typeface="Calibri" pitchFamily="34" charset="0"/>
                <a:ea typeface="Calibri" pitchFamily="34" charset="0"/>
                <a:cs typeface="B Nazanin" pitchFamily="2" charset="-78"/>
              </a:rPr>
              <a:t>)</a:t>
            </a:r>
            <a:endParaRPr lang="en-US" sz="2000" dirty="0">
              <a:solidFill>
                <a:prstClr val="white"/>
              </a:solidFill>
              <a:latin typeface="Calibri" pitchFamily="34" charset="0"/>
              <a:ea typeface="Calibri" pitchFamily="34" charset="0"/>
              <a:cs typeface="B Nazanin" pitchFamily="2" charset="-78"/>
            </a:endParaRPr>
          </a:p>
          <a:p>
            <a:pPr marL="342900" indent="-342900" algn="justLow">
              <a:buFont typeface="Arial" panose="020B0604020202020204" pitchFamily="34" charset="0"/>
              <a:buChar char="•"/>
            </a:pPr>
            <a:r>
              <a:rPr lang="fa-IR" sz="2000" dirty="0">
                <a:solidFill>
                  <a:prstClr val="white"/>
                </a:solidFill>
                <a:latin typeface="Calibri" pitchFamily="34" charset="0"/>
                <a:ea typeface="Calibri" pitchFamily="34" charset="0"/>
                <a:cs typeface="B Nazanin" pitchFamily="2" charset="-78"/>
              </a:rPr>
              <a:t>(لنگ-112:1387، </a:t>
            </a:r>
            <a:r>
              <a:rPr lang="fa-IR" sz="2000" dirty="0">
                <a:solidFill>
                  <a:prstClr val="white"/>
                </a:solidFill>
                <a:latin typeface="Swis721 BT" pitchFamily="34" charset="0"/>
                <a:ea typeface="Calibri" pitchFamily="34" charset="0"/>
                <a:cs typeface="B Nazanin" pitchFamily="2" charset="-78"/>
              </a:rPr>
              <a:t>115).</a:t>
            </a:r>
            <a:endParaRPr lang="fa-IR" sz="2000" dirty="0">
              <a:solidFill>
                <a:prstClr val="white"/>
              </a:solidFill>
              <a:latin typeface="Arial" pitchFamily="34" charset="0"/>
            </a:endParaRPr>
          </a:p>
          <a:p>
            <a:pPr marL="342900" indent="-342900" algn="justLow">
              <a:buFont typeface="Arial" panose="020B0604020202020204" pitchFamily="34" charset="0"/>
              <a:buChar char="•"/>
            </a:pPr>
            <a:endParaRPr lang="fa-IR" sz="2000" dirty="0">
              <a:solidFill>
                <a:prstClr val="white"/>
              </a:solidFill>
              <a:cs typeface="B Lotus" panose="00000400000000000000" pitchFamily="2" charset="-78"/>
            </a:endParaRPr>
          </a:p>
        </p:txBody>
      </p:sp>
    </p:spTree>
    <p:extLst>
      <p:ext uri="{BB962C8B-B14F-4D97-AF65-F5344CB8AC3E}">
        <p14:creationId xmlns:p14="http://schemas.microsoft.com/office/powerpoint/2010/main" val="2475427976"/>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erlin">
  <a:themeElements>
    <a:clrScheme name="Berlin">
      <a:dk1>
        <a:sysClr val="windowText" lastClr="000000"/>
      </a:dk1>
      <a:lt1>
        <a:sysClr val="window" lastClr="FFFFFF"/>
      </a:lt1>
      <a:dk2>
        <a:srgbClr val="6A9C41"/>
      </a:dk2>
      <a:lt2>
        <a:srgbClr val="E7E6E6"/>
      </a:lt2>
      <a:accent1>
        <a:srgbClr val="A7D535"/>
      </a:accent1>
      <a:accent2>
        <a:srgbClr val="EACA4F"/>
      </a:accent2>
      <a:accent3>
        <a:srgbClr val="FD9850"/>
      </a:accent3>
      <a:accent4>
        <a:srgbClr val="F46442"/>
      </a:accent4>
      <a:accent5>
        <a:srgbClr val="54D289"/>
      </a:accent5>
      <a:accent6>
        <a:srgbClr val="6AD8CB"/>
      </a:accent6>
      <a:hlink>
        <a:srgbClr val="CAFB50"/>
      </a:hlink>
      <a:folHlink>
        <a:srgbClr val="DEFF8B"/>
      </a:folHlink>
    </a:clrScheme>
    <a:fontScheme name="Berlin">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i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92000"/>
                <a:satMod val="200000"/>
                <a:lumMod val="138000"/>
              </a:schemeClr>
            </a:gs>
            <a:gs pos="50000">
              <a:schemeClr val="phClr">
                <a:shade val="100000"/>
                <a:hueMod val="100000"/>
                <a:satMod val="110000"/>
                <a:lumMod val="130000"/>
              </a:schemeClr>
            </a:gs>
            <a:gs pos="100000">
              <a:schemeClr val="phClr">
                <a:shade val="78000"/>
                <a:hueMod val="106000"/>
                <a:satMod val="120000"/>
                <a:lumMod val="79000"/>
              </a:schemeClr>
            </a:gs>
          </a:gsLst>
          <a:lin ang="2520000" scaled="0"/>
        </a:gradFill>
      </a:bgFillStyleLst>
    </a:fmtScheme>
  </a:themeElements>
  <a:objectDefaults/>
  <a:extraClrSchemeLst/>
  <a:extLst>
    <a:ext uri="{05A4C25C-085E-4340-85A3-A5531E510DB2}">
      <thm15:themeFamily xmlns:thm15="http://schemas.microsoft.com/office/thememl/2012/main" name="Berlin" id="{7B5DBA9E-B069-418E-9360-A61BDD0615A4}" vid="{B587E4A9-1405-4B4F-8BC3-512EE08D2EBF}"/>
    </a:ext>
  </a:extLst>
</a:theme>
</file>

<file path=docProps/app.xml><?xml version="1.0" encoding="utf-8"?>
<Properties xmlns="http://schemas.openxmlformats.org/officeDocument/2006/extended-properties" xmlns:vt="http://schemas.openxmlformats.org/officeDocument/2006/docPropsVTypes">
  <TotalTime>0</TotalTime>
  <Words>6309</Words>
  <Application>Microsoft Office PowerPoint</Application>
  <PresentationFormat>Widescreen</PresentationFormat>
  <Paragraphs>471</Paragraphs>
  <Slides>92</Slides>
  <Notes>0</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92</vt:i4>
      </vt:variant>
    </vt:vector>
  </HeadingPairs>
  <TitlesOfParts>
    <vt:vector size="106" baseType="lpstr">
      <vt:lpstr>Arial</vt:lpstr>
      <vt:lpstr>B Compset</vt:lpstr>
      <vt:lpstr>B Homa</vt:lpstr>
      <vt:lpstr>B Lotus</vt:lpstr>
      <vt:lpstr>B Nazanin</vt:lpstr>
      <vt:lpstr>BLotus</vt:lpstr>
      <vt:lpstr>Calibri</vt:lpstr>
      <vt:lpstr>Calibri Light</vt:lpstr>
      <vt:lpstr>Swis721 BT</vt:lpstr>
      <vt:lpstr>Tahoma</vt:lpstr>
      <vt:lpstr>Times New Roman</vt:lpstr>
      <vt:lpstr>Trebuchet MS</vt:lpstr>
      <vt:lpstr>Office Theme</vt:lpstr>
      <vt:lpstr>Berlin</vt:lpstr>
      <vt:lpstr>بررسی و تحلیل کامل منظر پیاده‌راه</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آب نماها </vt:lpstr>
      <vt:lpstr>PowerPoint Presentation</vt:lpstr>
      <vt:lpstr>PowerPoint Presentation</vt:lpstr>
      <vt:lpstr>پوشش گیاهی </vt:lpstr>
      <vt:lpstr> گونه شناسی نما</vt:lpstr>
      <vt:lpstr>PowerPoint Presentation</vt:lpstr>
      <vt:lpstr>PowerPoint Presentation</vt:lpstr>
      <vt:lpstr>ایستگاه های دوچرخه</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بررسی و تحلیل کامل منظر پیاده‌راه</dc:title>
  <dc:creator>Mohammad</dc:creator>
  <cp:lastModifiedBy>Mohammad</cp:lastModifiedBy>
  <cp:revision>1</cp:revision>
  <dcterms:created xsi:type="dcterms:W3CDTF">2020-11-14T08:05:40Z</dcterms:created>
  <dcterms:modified xsi:type="dcterms:W3CDTF">2020-11-14T08:05:46Z</dcterms:modified>
</cp:coreProperties>
</file>