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F45BC1-AA8D-4FE2-BB33-97824E306AEC}" type="doc">
      <dgm:prSet loTypeId="urn:microsoft.com/office/officeart/2008/layout/RadialCluster" loCatId="cycle" qsTypeId="urn:microsoft.com/office/officeart/2005/8/quickstyle/simple1" qsCatId="simple" csTypeId="urn:microsoft.com/office/officeart/2005/8/colors/colorful5" csCatId="colorful" phldr="1"/>
      <dgm:spPr/>
      <dgm:t>
        <a:bodyPr/>
        <a:lstStyle/>
        <a:p>
          <a:pPr rtl="1"/>
          <a:endParaRPr lang="fa-IR"/>
        </a:p>
      </dgm:t>
    </dgm:pt>
    <dgm:pt modelId="{B9970106-52A8-4E5D-8210-FB063C4505C4}">
      <dgm:prSet phldrT="[Text]" custT="1">
        <dgm:style>
          <a:lnRef idx="2">
            <a:schemeClr val="accent2"/>
          </a:lnRef>
          <a:fillRef idx="1">
            <a:schemeClr val="lt1"/>
          </a:fillRef>
          <a:effectRef idx="0">
            <a:schemeClr val="accent2"/>
          </a:effectRef>
          <a:fontRef idx="minor">
            <a:schemeClr val="dk1"/>
          </a:fontRef>
        </dgm:style>
      </dgm:prSet>
      <dgm:spPr/>
      <dgm:t>
        <a:bodyPr/>
        <a:lstStyle/>
        <a:p>
          <a:pPr rtl="1"/>
          <a:r>
            <a:rPr lang="fa-IR" sz="1600" b="1" dirty="0" smtClean="0">
              <a:ea typeface="Calibri"/>
              <a:cs typeface="B Nazanin" pitchFamily="2" charset="-78"/>
            </a:rPr>
            <a:t>عناصرمشخصه شهر در دوره اسلامی</a:t>
          </a:r>
          <a:endParaRPr lang="fa-IR" sz="1600" dirty="0"/>
        </a:p>
      </dgm:t>
    </dgm:pt>
    <dgm:pt modelId="{46B18C4A-44AB-4EB3-A554-DD9FF7E479F4}" type="parTrans" cxnId="{66457535-72F3-4C3F-A22A-DDE4BF9B50AC}">
      <dgm:prSet/>
      <dgm:spPr/>
      <dgm:t>
        <a:bodyPr/>
        <a:lstStyle/>
        <a:p>
          <a:pPr rtl="1"/>
          <a:endParaRPr lang="fa-IR"/>
        </a:p>
      </dgm:t>
    </dgm:pt>
    <dgm:pt modelId="{2893A443-E7B3-4346-8686-4A035CD6FC91}" type="sibTrans" cxnId="{66457535-72F3-4C3F-A22A-DDE4BF9B50AC}">
      <dgm:prSet/>
      <dgm:spPr/>
      <dgm:t>
        <a:bodyPr/>
        <a:lstStyle/>
        <a:p>
          <a:pPr rtl="1"/>
          <a:endParaRPr lang="fa-IR"/>
        </a:p>
      </dgm:t>
    </dgm:pt>
    <dgm:pt modelId="{46B38843-BA61-40A8-B109-DDEFDB77D49B}">
      <dgm:prSet phldrT="[Text]"/>
      <dgm:spPr/>
      <dgm:t>
        <a:bodyPr/>
        <a:lstStyle/>
        <a:p>
          <a:pPr rtl="1"/>
          <a:r>
            <a:rPr lang="fa-IR" dirty="0" smtClean="0"/>
            <a:t>مسجد</a:t>
          </a:r>
          <a:endParaRPr lang="fa-IR" dirty="0"/>
        </a:p>
      </dgm:t>
    </dgm:pt>
    <dgm:pt modelId="{49815A60-72F1-4F22-882D-5AB2D40AE1E6}" type="parTrans" cxnId="{40530631-1BDF-4E0E-AC8D-AF30F252B715}">
      <dgm:prSet/>
      <dgm:spPr/>
      <dgm:t>
        <a:bodyPr/>
        <a:lstStyle/>
        <a:p>
          <a:pPr rtl="1"/>
          <a:endParaRPr lang="fa-IR"/>
        </a:p>
      </dgm:t>
    </dgm:pt>
    <dgm:pt modelId="{DF97222E-EC38-4B1E-82F5-0E8A6C389059}" type="sibTrans" cxnId="{40530631-1BDF-4E0E-AC8D-AF30F252B715}">
      <dgm:prSet/>
      <dgm:spPr/>
      <dgm:t>
        <a:bodyPr/>
        <a:lstStyle/>
        <a:p>
          <a:pPr rtl="1"/>
          <a:endParaRPr lang="fa-IR"/>
        </a:p>
      </dgm:t>
    </dgm:pt>
    <dgm:pt modelId="{B0C010F9-5D68-4D2F-BC11-FADC3F267034}">
      <dgm:prSet phldrT="[Text]"/>
      <dgm:spPr/>
      <dgm:t>
        <a:bodyPr/>
        <a:lstStyle/>
        <a:p>
          <a:pPr rtl="1"/>
          <a:r>
            <a:rPr lang="fa-IR" dirty="0" smtClean="0"/>
            <a:t>بازار</a:t>
          </a:r>
          <a:endParaRPr lang="fa-IR" dirty="0"/>
        </a:p>
      </dgm:t>
    </dgm:pt>
    <dgm:pt modelId="{5BCC1631-CE54-4496-86CC-DA68AD29F1F1}" type="parTrans" cxnId="{DCB7980C-6182-452C-92EB-EEBE2EBC538B}">
      <dgm:prSet/>
      <dgm:spPr/>
      <dgm:t>
        <a:bodyPr/>
        <a:lstStyle/>
        <a:p>
          <a:pPr rtl="1"/>
          <a:endParaRPr lang="fa-IR"/>
        </a:p>
      </dgm:t>
    </dgm:pt>
    <dgm:pt modelId="{14D019CF-E459-4D8C-B38D-A729D4B8E61E}" type="sibTrans" cxnId="{DCB7980C-6182-452C-92EB-EEBE2EBC538B}">
      <dgm:prSet/>
      <dgm:spPr/>
      <dgm:t>
        <a:bodyPr/>
        <a:lstStyle/>
        <a:p>
          <a:pPr rtl="1"/>
          <a:endParaRPr lang="fa-IR"/>
        </a:p>
      </dgm:t>
    </dgm:pt>
    <dgm:pt modelId="{B290EF5C-4534-4787-AC25-5729841BAD3E}">
      <dgm:prSet phldrT="[Text]"/>
      <dgm:spPr/>
      <dgm:t>
        <a:bodyPr/>
        <a:lstStyle/>
        <a:p>
          <a:pPr rtl="1"/>
          <a:r>
            <a:rPr lang="fa-IR" dirty="0" smtClean="0"/>
            <a:t>محله</a:t>
          </a:r>
          <a:endParaRPr lang="fa-IR" dirty="0"/>
        </a:p>
      </dgm:t>
    </dgm:pt>
    <dgm:pt modelId="{A1AFD2BC-17FF-4F4E-9D63-8831BB509014}" type="parTrans" cxnId="{9B7FA2C4-9C2C-4B52-8F19-9C549565631B}">
      <dgm:prSet/>
      <dgm:spPr/>
      <dgm:t>
        <a:bodyPr/>
        <a:lstStyle/>
        <a:p>
          <a:pPr rtl="1"/>
          <a:endParaRPr lang="fa-IR"/>
        </a:p>
      </dgm:t>
    </dgm:pt>
    <dgm:pt modelId="{1E686D97-E1DF-4AD6-8861-00599B4564A9}" type="sibTrans" cxnId="{9B7FA2C4-9C2C-4B52-8F19-9C549565631B}">
      <dgm:prSet/>
      <dgm:spPr/>
      <dgm:t>
        <a:bodyPr/>
        <a:lstStyle/>
        <a:p>
          <a:pPr rtl="1"/>
          <a:endParaRPr lang="fa-IR"/>
        </a:p>
      </dgm:t>
    </dgm:pt>
    <dgm:pt modelId="{D8444B84-E4A6-4955-B534-FCE2CDF29F0E}" type="pres">
      <dgm:prSet presAssocID="{B6F45BC1-AA8D-4FE2-BB33-97824E306AEC}" presName="Name0" presStyleCnt="0">
        <dgm:presLayoutVars>
          <dgm:chMax val="1"/>
          <dgm:chPref val="1"/>
          <dgm:dir/>
          <dgm:animOne val="branch"/>
          <dgm:animLvl val="lvl"/>
        </dgm:presLayoutVars>
      </dgm:prSet>
      <dgm:spPr/>
      <dgm:t>
        <a:bodyPr/>
        <a:lstStyle/>
        <a:p>
          <a:pPr rtl="1"/>
          <a:endParaRPr lang="fa-IR"/>
        </a:p>
      </dgm:t>
    </dgm:pt>
    <dgm:pt modelId="{167642A0-7447-4F5B-8820-D39D4C8FDA74}" type="pres">
      <dgm:prSet presAssocID="{B9970106-52A8-4E5D-8210-FB063C4505C4}" presName="singleCycle" presStyleCnt="0"/>
      <dgm:spPr/>
    </dgm:pt>
    <dgm:pt modelId="{958674A7-203E-4641-8854-E08D679B7ABB}" type="pres">
      <dgm:prSet presAssocID="{B9970106-52A8-4E5D-8210-FB063C4505C4}" presName="singleCenter" presStyleLbl="node1" presStyleIdx="0" presStyleCnt="4">
        <dgm:presLayoutVars>
          <dgm:chMax val="7"/>
          <dgm:chPref val="7"/>
        </dgm:presLayoutVars>
      </dgm:prSet>
      <dgm:spPr/>
      <dgm:t>
        <a:bodyPr/>
        <a:lstStyle/>
        <a:p>
          <a:pPr rtl="1"/>
          <a:endParaRPr lang="fa-IR"/>
        </a:p>
      </dgm:t>
    </dgm:pt>
    <dgm:pt modelId="{AC15E49D-B21C-433E-BD19-9971D60B250C}" type="pres">
      <dgm:prSet presAssocID="{49815A60-72F1-4F22-882D-5AB2D40AE1E6}" presName="Name56" presStyleLbl="parChTrans1D2" presStyleIdx="0" presStyleCnt="3"/>
      <dgm:spPr/>
      <dgm:t>
        <a:bodyPr/>
        <a:lstStyle/>
        <a:p>
          <a:pPr rtl="1"/>
          <a:endParaRPr lang="fa-IR"/>
        </a:p>
      </dgm:t>
    </dgm:pt>
    <dgm:pt modelId="{FCE71960-B957-4DD5-841B-44400793B91D}" type="pres">
      <dgm:prSet presAssocID="{46B38843-BA61-40A8-B109-DDEFDB77D49B}" presName="text0" presStyleLbl="node1" presStyleIdx="1" presStyleCnt="4">
        <dgm:presLayoutVars>
          <dgm:bulletEnabled val="1"/>
        </dgm:presLayoutVars>
      </dgm:prSet>
      <dgm:spPr/>
      <dgm:t>
        <a:bodyPr/>
        <a:lstStyle/>
        <a:p>
          <a:pPr rtl="1"/>
          <a:endParaRPr lang="fa-IR"/>
        </a:p>
      </dgm:t>
    </dgm:pt>
    <dgm:pt modelId="{1D982610-CF33-4F64-94AA-EEE07E8DCCE3}" type="pres">
      <dgm:prSet presAssocID="{5BCC1631-CE54-4496-86CC-DA68AD29F1F1}" presName="Name56" presStyleLbl="parChTrans1D2" presStyleIdx="1" presStyleCnt="3"/>
      <dgm:spPr/>
      <dgm:t>
        <a:bodyPr/>
        <a:lstStyle/>
        <a:p>
          <a:pPr rtl="1"/>
          <a:endParaRPr lang="fa-IR"/>
        </a:p>
      </dgm:t>
    </dgm:pt>
    <dgm:pt modelId="{EAEAB6F0-FA10-4D1C-BE93-BEF3AB746B34}" type="pres">
      <dgm:prSet presAssocID="{B0C010F9-5D68-4D2F-BC11-FADC3F267034}" presName="text0" presStyleLbl="node1" presStyleIdx="2" presStyleCnt="4">
        <dgm:presLayoutVars>
          <dgm:bulletEnabled val="1"/>
        </dgm:presLayoutVars>
      </dgm:prSet>
      <dgm:spPr/>
      <dgm:t>
        <a:bodyPr/>
        <a:lstStyle/>
        <a:p>
          <a:pPr rtl="1"/>
          <a:endParaRPr lang="fa-IR"/>
        </a:p>
      </dgm:t>
    </dgm:pt>
    <dgm:pt modelId="{4A98A540-E5AD-4378-A92F-14C77FAFA2F9}" type="pres">
      <dgm:prSet presAssocID="{A1AFD2BC-17FF-4F4E-9D63-8831BB509014}" presName="Name56" presStyleLbl="parChTrans1D2" presStyleIdx="2" presStyleCnt="3"/>
      <dgm:spPr/>
      <dgm:t>
        <a:bodyPr/>
        <a:lstStyle/>
        <a:p>
          <a:pPr rtl="1"/>
          <a:endParaRPr lang="fa-IR"/>
        </a:p>
      </dgm:t>
    </dgm:pt>
    <dgm:pt modelId="{E911C1C8-811D-4A46-9A91-0A9177E050A4}" type="pres">
      <dgm:prSet presAssocID="{B290EF5C-4534-4787-AC25-5729841BAD3E}" presName="text0" presStyleLbl="node1" presStyleIdx="3" presStyleCnt="4">
        <dgm:presLayoutVars>
          <dgm:bulletEnabled val="1"/>
        </dgm:presLayoutVars>
      </dgm:prSet>
      <dgm:spPr/>
      <dgm:t>
        <a:bodyPr/>
        <a:lstStyle/>
        <a:p>
          <a:pPr rtl="1"/>
          <a:endParaRPr lang="fa-IR"/>
        </a:p>
      </dgm:t>
    </dgm:pt>
  </dgm:ptLst>
  <dgm:cxnLst>
    <dgm:cxn modelId="{9B7FA2C4-9C2C-4B52-8F19-9C549565631B}" srcId="{B9970106-52A8-4E5D-8210-FB063C4505C4}" destId="{B290EF5C-4534-4787-AC25-5729841BAD3E}" srcOrd="2" destOrd="0" parTransId="{A1AFD2BC-17FF-4F4E-9D63-8831BB509014}" sibTransId="{1E686D97-E1DF-4AD6-8861-00599B4564A9}"/>
    <dgm:cxn modelId="{C3A3254F-5C66-4FAD-AEF1-58D5D6E8C547}" type="presOf" srcId="{B0C010F9-5D68-4D2F-BC11-FADC3F267034}" destId="{EAEAB6F0-FA10-4D1C-BE93-BEF3AB746B34}" srcOrd="0" destOrd="0" presId="urn:microsoft.com/office/officeart/2008/layout/RadialCluster"/>
    <dgm:cxn modelId="{13793FE2-67A5-4B53-8FD4-CB7DE77D28E1}" type="presOf" srcId="{A1AFD2BC-17FF-4F4E-9D63-8831BB509014}" destId="{4A98A540-E5AD-4378-A92F-14C77FAFA2F9}" srcOrd="0" destOrd="0" presId="urn:microsoft.com/office/officeart/2008/layout/RadialCluster"/>
    <dgm:cxn modelId="{66457535-72F3-4C3F-A22A-DDE4BF9B50AC}" srcId="{B6F45BC1-AA8D-4FE2-BB33-97824E306AEC}" destId="{B9970106-52A8-4E5D-8210-FB063C4505C4}" srcOrd="0" destOrd="0" parTransId="{46B18C4A-44AB-4EB3-A554-DD9FF7E479F4}" sibTransId="{2893A443-E7B3-4346-8686-4A035CD6FC91}"/>
    <dgm:cxn modelId="{DCB7980C-6182-452C-92EB-EEBE2EBC538B}" srcId="{B9970106-52A8-4E5D-8210-FB063C4505C4}" destId="{B0C010F9-5D68-4D2F-BC11-FADC3F267034}" srcOrd="1" destOrd="0" parTransId="{5BCC1631-CE54-4496-86CC-DA68AD29F1F1}" sibTransId="{14D019CF-E459-4D8C-B38D-A729D4B8E61E}"/>
    <dgm:cxn modelId="{89D095BE-60DA-4609-A8B7-A84806729D3F}" type="presOf" srcId="{49815A60-72F1-4F22-882D-5AB2D40AE1E6}" destId="{AC15E49D-B21C-433E-BD19-9971D60B250C}" srcOrd="0" destOrd="0" presId="urn:microsoft.com/office/officeart/2008/layout/RadialCluster"/>
    <dgm:cxn modelId="{2AE0E025-0245-4155-AE03-828611217827}" type="presOf" srcId="{5BCC1631-CE54-4496-86CC-DA68AD29F1F1}" destId="{1D982610-CF33-4F64-94AA-EEE07E8DCCE3}" srcOrd="0" destOrd="0" presId="urn:microsoft.com/office/officeart/2008/layout/RadialCluster"/>
    <dgm:cxn modelId="{222F79DB-D0B4-4D75-8933-4906EAA06139}" type="presOf" srcId="{B290EF5C-4534-4787-AC25-5729841BAD3E}" destId="{E911C1C8-811D-4A46-9A91-0A9177E050A4}" srcOrd="0" destOrd="0" presId="urn:microsoft.com/office/officeart/2008/layout/RadialCluster"/>
    <dgm:cxn modelId="{40530631-1BDF-4E0E-AC8D-AF30F252B715}" srcId="{B9970106-52A8-4E5D-8210-FB063C4505C4}" destId="{46B38843-BA61-40A8-B109-DDEFDB77D49B}" srcOrd="0" destOrd="0" parTransId="{49815A60-72F1-4F22-882D-5AB2D40AE1E6}" sibTransId="{DF97222E-EC38-4B1E-82F5-0E8A6C389059}"/>
    <dgm:cxn modelId="{7CD0186C-DFAE-45B4-A9FE-9E6377E64D12}" type="presOf" srcId="{B9970106-52A8-4E5D-8210-FB063C4505C4}" destId="{958674A7-203E-4641-8854-E08D679B7ABB}" srcOrd="0" destOrd="0" presId="urn:microsoft.com/office/officeart/2008/layout/RadialCluster"/>
    <dgm:cxn modelId="{BB90FE83-9D99-4698-9854-1C8585FBFB25}" type="presOf" srcId="{46B38843-BA61-40A8-B109-DDEFDB77D49B}" destId="{FCE71960-B957-4DD5-841B-44400793B91D}" srcOrd="0" destOrd="0" presId="urn:microsoft.com/office/officeart/2008/layout/RadialCluster"/>
    <dgm:cxn modelId="{779A25ED-6270-4A91-BD8D-E0A680ADA997}" type="presOf" srcId="{B6F45BC1-AA8D-4FE2-BB33-97824E306AEC}" destId="{D8444B84-E4A6-4955-B534-FCE2CDF29F0E}" srcOrd="0" destOrd="0" presId="urn:microsoft.com/office/officeart/2008/layout/RadialCluster"/>
    <dgm:cxn modelId="{5F9DB28D-64C6-473C-8CA1-57450DBA9442}" type="presParOf" srcId="{D8444B84-E4A6-4955-B534-FCE2CDF29F0E}" destId="{167642A0-7447-4F5B-8820-D39D4C8FDA74}" srcOrd="0" destOrd="0" presId="urn:microsoft.com/office/officeart/2008/layout/RadialCluster"/>
    <dgm:cxn modelId="{6AA45E9F-A740-41D0-BC10-47C7493FCBB7}" type="presParOf" srcId="{167642A0-7447-4F5B-8820-D39D4C8FDA74}" destId="{958674A7-203E-4641-8854-E08D679B7ABB}" srcOrd="0" destOrd="0" presId="urn:microsoft.com/office/officeart/2008/layout/RadialCluster"/>
    <dgm:cxn modelId="{3D34FD9C-E937-48CE-9314-D2FF79A8AB68}" type="presParOf" srcId="{167642A0-7447-4F5B-8820-D39D4C8FDA74}" destId="{AC15E49D-B21C-433E-BD19-9971D60B250C}" srcOrd="1" destOrd="0" presId="urn:microsoft.com/office/officeart/2008/layout/RadialCluster"/>
    <dgm:cxn modelId="{3E981167-3C8D-4A30-967B-7A2D7515E1C6}" type="presParOf" srcId="{167642A0-7447-4F5B-8820-D39D4C8FDA74}" destId="{FCE71960-B957-4DD5-841B-44400793B91D}" srcOrd="2" destOrd="0" presId="urn:microsoft.com/office/officeart/2008/layout/RadialCluster"/>
    <dgm:cxn modelId="{5E77B098-6111-4FF3-98E7-025CBECD4C2D}" type="presParOf" srcId="{167642A0-7447-4F5B-8820-D39D4C8FDA74}" destId="{1D982610-CF33-4F64-94AA-EEE07E8DCCE3}" srcOrd="3" destOrd="0" presId="urn:microsoft.com/office/officeart/2008/layout/RadialCluster"/>
    <dgm:cxn modelId="{759A239A-5557-4713-B8FA-00C03EF6946B}" type="presParOf" srcId="{167642A0-7447-4F5B-8820-D39D4C8FDA74}" destId="{EAEAB6F0-FA10-4D1C-BE93-BEF3AB746B34}" srcOrd="4" destOrd="0" presId="urn:microsoft.com/office/officeart/2008/layout/RadialCluster"/>
    <dgm:cxn modelId="{F6DF441E-17B9-469D-A471-BA7B9115CACE}" type="presParOf" srcId="{167642A0-7447-4F5B-8820-D39D4C8FDA74}" destId="{4A98A540-E5AD-4378-A92F-14C77FAFA2F9}" srcOrd="5" destOrd="0" presId="urn:microsoft.com/office/officeart/2008/layout/RadialCluster"/>
    <dgm:cxn modelId="{F6D09D67-5BDC-407E-AB9D-9940B33521EC}" type="presParOf" srcId="{167642A0-7447-4F5B-8820-D39D4C8FDA74}" destId="{E911C1C8-811D-4A46-9A91-0A9177E050A4}"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1C898645-91C2-4F4C-984E-42D6D43554E8}" type="datetimeFigureOut">
              <a:rPr lang="fa-IR" smtClean="0"/>
              <a:t>11/06/1442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F4B4601-8965-4583-8D16-F1EAA35EFE0B}" type="slidenum">
              <a:rPr lang="fa-IR" smtClean="0"/>
              <a:t>‹#›</a:t>
            </a:fld>
            <a:endParaRPr lang="fa-IR"/>
          </a:p>
        </p:txBody>
      </p:sp>
    </p:spTree>
    <p:extLst>
      <p:ext uri="{BB962C8B-B14F-4D97-AF65-F5344CB8AC3E}">
        <p14:creationId xmlns:p14="http://schemas.microsoft.com/office/powerpoint/2010/main" val="660698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1C898645-91C2-4F4C-984E-42D6D43554E8}" type="datetimeFigureOut">
              <a:rPr lang="fa-IR" smtClean="0"/>
              <a:t>11/06/1442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F4B4601-8965-4583-8D16-F1EAA35EFE0B}" type="slidenum">
              <a:rPr lang="fa-IR" smtClean="0"/>
              <a:t>‹#›</a:t>
            </a:fld>
            <a:endParaRPr lang="fa-IR"/>
          </a:p>
        </p:txBody>
      </p:sp>
    </p:spTree>
    <p:extLst>
      <p:ext uri="{BB962C8B-B14F-4D97-AF65-F5344CB8AC3E}">
        <p14:creationId xmlns:p14="http://schemas.microsoft.com/office/powerpoint/2010/main" val="395609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1C898645-91C2-4F4C-984E-42D6D43554E8}" type="datetimeFigureOut">
              <a:rPr lang="fa-IR" smtClean="0"/>
              <a:t>11/06/1442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F4B4601-8965-4583-8D16-F1EAA35EFE0B}" type="slidenum">
              <a:rPr lang="fa-IR" smtClean="0"/>
              <a:t>‹#›</a:t>
            </a:fld>
            <a:endParaRPr lang="fa-IR"/>
          </a:p>
        </p:txBody>
      </p:sp>
    </p:spTree>
    <p:extLst>
      <p:ext uri="{BB962C8B-B14F-4D97-AF65-F5344CB8AC3E}">
        <p14:creationId xmlns:p14="http://schemas.microsoft.com/office/powerpoint/2010/main" val="40821275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4"/>
            <a:ext cx="6270922" cy="2098226"/>
          </a:xfrm>
        </p:spPr>
        <p:txBody>
          <a:bodyPr anchor="b">
            <a:noAutofit/>
          </a:bodyPr>
          <a:lstStyle>
            <a:lvl1pPr algn="ctr">
              <a:defRPr sz="60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09930" y="3956280"/>
            <a:ext cx="5123755" cy="1086237"/>
          </a:xfrm>
        </p:spPr>
        <p:txBody>
          <a:bodyPr>
            <a:normAutofit/>
          </a:bodyPr>
          <a:lstStyle>
            <a:lvl1pPr marL="0" indent="0" algn="ctr">
              <a:lnSpc>
                <a:spcPct val="112000"/>
              </a:lnSpc>
              <a:spcBef>
                <a:spcPts val="0"/>
              </a:spcBef>
              <a:spcAft>
                <a:spcPts val="0"/>
              </a:spcAft>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64644" y="6453386"/>
            <a:ext cx="1205958" cy="404614"/>
          </a:xfrm>
        </p:spPr>
        <p:txBody>
          <a:bodyPr/>
          <a:lstStyle>
            <a:lvl1pPr>
              <a:defRPr baseline="0">
                <a:solidFill>
                  <a:schemeClr val="tx2"/>
                </a:solidFill>
              </a:defRPr>
            </a:lvl1pPr>
          </a:lstStyle>
          <a:p>
            <a:fld id="{F1B32E0E-1F35-4B51-9C35-CD23A8BBC0BB}" type="datetimeFigureOut">
              <a:rPr lang="fa-IR" smtClean="0">
                <a:solidFill>
                  <a:srgbClr val="191B0E"/>
                </a:solidFill>
              </a:rPr>
              <a:pPr/>
              <a:t>11/06/1442</a:t>
            </a:fld>
            <a:endParaRPr lang="fa-IR">
              <a:solidFill>
                <a:srgbClr val="191B0E"/>
              </a:solidFill>
            </a:endParaRPr>
          </a:p>
        </p:txBody>
      </p:sp>
      <p:sp>
        <p:nvSpPr>
          <p:cNvPr id="5" name="Footer Placeholder 4"/>
          <p:cNvSpPr>
            <a:spLocks noGrp="1"/>
          </p:cNvSpPr>
          <p:nvPr>
            <p:ph type="ftr" sz="quarter" idx="11"/>
          </p:nvPr>
        </p:nvSpPr>
        <p:spPr>
          <a:xfrm>
            <a:off x="1938041" y="6453386"/>
            <a:ext cx="5267533" cy="404614"/>
          </a:xfrm>
        </p:spPr>
        <p:txBody>
          <a:bodyPr/>
          <a:lstStyle>
            <a:lvl1pPr algn="ctr">
              <a:defRPr baseline="0">
                <a:solidFill>
                  <a:schemeClr val="tx2"/>
                </a:solidFill>
              </a:defRPr>
            </a:lvl1pPr>
          </a:lstStyle>
          <a:p>
            <a:endParaRPr lang="fa-IR">
              <a:solidFill>
                <a:srgbClr val="191B0E"/>
              </a:solidFill>
            </a:endParaRPr>
          </a:p>
        </p:txBody>
      </p:sp>
      <p:sp>
        <p:nvSpPr>
          <p:cNvPr id="6" name="Slide Number Placeholder 5"/>
          <p:cNvSpPr>
            <a:spLocks noGrp="1"/>
          </p:cNvSpPr>
          <p:nvPr>
            <p:ph type="sldNum" sz="quarter" idx="12"/>
          </p:nvPr>
        </p:nvSpPr>
        <p:spPr>
          <a:xfrm>
            <a:off x="7373012" y="6453386"/>
            <a:ext cx="1197219" cy="404614"/>
          </a:xfrm>
        </p:spPr>
        <p:txBody>
          <a:bodyPr/>
          <a:lstStyle>
            <a:lvl1pPr>
              <a:defRPr baseline="0">
                <a:solidFill>
                  <a:schemeClr val="tx2"/>
                </a:solidFill>
              </a:defRPr>
            </a:lvl1pPr>
          </a:lstStyle>
          <a:p>
            <a:fld id="{F0FEBF19-E659-4209-BF60-2A90D966EEA0}" type="slidenum">
              <a:rPr lang="fa-IR" smtClean="0">
                <a:solidFill>
                  <a:srgbClr val="191B0E"/>
                </a:solidFill>
              </a:rPr>
              <a:pPr/>
              <a:t>‹#›</a:t>
            </a:fld>
            <a:endParaRPr lang="fa-IR">
              <a:solidFill>
                <a:srgbClr val="191B0E"/>
              </a:solidFill>
            </a:endParaRPr>
          </a:p>
        </p:txBody>
      </p:sp>
      <p:grpSp>
        <p:nvGrpSpPr>
          <p:cNvPr id="8" name="Group 7"/>
          <p:cNvGrpSpPr/>
          <p:nvPr/>
        </p:nvGrpSpPr>
        <p:grpSpPr>
          <a:xfrm>
            <a:off x="564643" y="744469"/>
            <a:ext cx="8005589" cy="5349671"/>
            <a:chOff x="564643" y="744469"/>
            <a:chExt cx="8005589" cy="5349671"/>
          </a:xfrm>
        </p:grpSpPr>
        <p:sp>
          <p:nvSpPr>
            <p:cNvPr id="11" name="Freeform 6"/>
            <p:cNvSpPr/>
            <p:nvPr/>
          </p:nvSpPr>
          <p:spPr bwMode="auto">
            <a:xfrm>
              <a:off x="6113972" y="1685652"/>
              <a:ext cx="2456260" cy="4408488"/>
            </a:xfrm>
            <a:custGeom>
              <a:avLst/>
              <a:gdLst/>
              <a:ahLst/>
              <a:cxnLst/>
              <a:rect l="l" t="t" r="r" b="b"/>
              <a:pathLst>
                <a:path w="10000" h="10000">
                  <a:moveTo>
                    <a:pt x="8761" y="0"/>
                  </a:moveTo>
                  <a:lnTo>
                    <a:pt x="10000" y="0"/>
                  </a:lnTo>
                  <a:lnTo>
                    <a:pt x="10000" y="10000"/>
                  </a:lnTo>
                  <a:lnTo>
                    <a:pt x="0" y="10000"/>
                  </a:lnTo>
                  <a:lnTo>
                    <a:pt x="0" y="9357"/>
                  </a:lnTo>
                  <a:lnTo>
                    <a:pt x="8761" y="935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564643" y="744469"/>
              <a:ext cx="2456505" cy="4408488"/>
            </a:xfrm>
            <a:custGeom>
              <a:avLst/>
              <a:gdLst/>
              <a:ahLst/>
              <a:cxnLst/>
              <a:rect l="l" t="t" r="r" b="b"/>
              <a:pathLst>
                <a:path w="10001" h="10000">
                  <a:moveTo>
                    <a:pt x="8762" y="0"/>
                  </a:moveTo>
                  <a:lnTo>
                    <a:pt x="10001" y="0"/>
                  </a:lnTo>
                  <a:lnTo>
                    <a:pt x="10001" y="10000"/>
                  </a:lnTo>
                  <a:lnTo>
                    <a:pt x="1" y="10000"/>
                  </a:lnTo>
                  <a:cubicBezTo>
                    <a:pt x="-2" y="9766"/>
                    <a:pt x="4" y="9586"/>
                    <a:pt x="1" y="9352"/>
                  </a:cubicBezTo>
                  <a:lnTo>
                    <a:pt x="8762" y="9346"/>
                  </a:lnTo>
                  <a:lnTo>
                    <a:pt x="8762"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2926786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B32E0E-1F35-4B51-9C35-CD23A8BBC0BB}" type="datetimeFigureOut">
              <a:rPr lang="fa-IR" smtClean="0">
                <a:solidFill>
                  <a:srgbClr val="191B0E"/>
                </a:solidFill>
              </a:rPr>
              <a:pPr/>
              <a:t>11/06/1442</a:t>
            </a:fld>
            <a:endParaRPr lang="fa-IR">
              <a:solidFill>
                <a:srgbClr val="191B0E"/>
              </a:solidFill>
            </a:endParaRPr>
          </a:p>
        </p:txBody>
      </p:sp>
      <p:sp>
        <p:nvSpPr>
          <p:cNvPr id="5" name="Footer Placeholder 4"/>
          <p:cNvSpPr>
            <a:spLocks noGrp="1"/>
          </p:cNvSpPr>
          <p:nvPr>
            <p:ph type="ftr" sz="quarter" idx="11"/>
          </p:nvPr>
        </p:nvSpPr>
        <p:spPr/>
        <p:txBody>
          <a:bodyPr/>
          <a:lstStyle/>
          <a:p>
            <a:endParaRPr lang="fa-IR">
              <a:solidFill>
                <a:srgbClr val="191B0E"/>
              </a:solidFill>
            </a:endParaRPr>
          </a:p>
        </p:txBody>
      </p:sp>
      <p:sp>
        <p:nvSpPr>
          <p:cNvPr id="6" name="Slide Number Placeholder 5"/>
          <p:cNvSpPr>
            <a:spLocks noGrp="1"/>
          </p:cNvSpPr>
          <p:nvPr>
            <p:ph type="sldNum" sz="quarter" idx="12"/>
          </p:nvPr>
        </p:nvSpPr>
        <p:spPr/>
        <p:txBody>
          <a:bodyPr/>
          <a:lstStyle/>
          <a:p>
            <a:fld id="{F0FEBF19-E659-4209-BF60-2A90D966EEA0}" type="slidenum">
              <a:rPr lang="fa-IR" smtClean="0">
                <a:solidFill>
                  <a:srgbClr val="191B0E"/>
                </a:solidFill>
              </a:rPr>
              <a:pPr/>
              <a:t>‹#›</a:t>
            </a:fld>
            <a:endParaRPr lang="fa-IR">
              <a:solidFill>
                <a:srgbClr val="191B0E"/>
              </a:solidFill>
            </a:endParaRPr>
          </a:p>
        </p:txBody>
      </p:sp>
    </p:spTree>
    <p:extLst>
      <p:ext uri="{BB962C8B-B14F-4D97-AF65-F5344CB8AC3E}">
        <p14:creationId xmlns:p14="http://schemas.microsoft.com/office/powerpoint/2010/main" val="3661623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73769" y="1301361"/>
            <a:ext cx="7209728" cy="2852737"/>
          </a:xfrm>
        </p:spPr>
        <p:txBody>
          <a:bodyPr anchor="b">
            <a:normAutofit/>
          </a:bodyPr>
          <a:lstStyle>
            <a:lvl1pPr algn="r">
              <a:defRPr sz="60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73769" y="4216328"/>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4181" y="6453386"/>
            <a:ext cx="1216807" cy="404614"/>
          </a:xfrm>
        </p:spPr>
        <p:txBody>
          <a:bodyPr/>
          <a:lstStyle>
            <a:lvl1pPr>
              <a:defRPr>
                <a:solidFill>
                  <a:schemeClr val="tx2"/>
                </a:solidFill>
              </a:defRPr>
            </a:lvl1pPr>
          </a:lstStyle>
          <a:p>
            <a:fld id="{F1B32E0E-1F35-4B51-9C35-CD23A8BBC0BB}" type="datetimeFigureOut">
              <a:rPr lang="fa-IR" smtClean="0">
                <a:solidFill>
                  <a:srgbClr val="EFEDE3"/>
                </a:solidFill>
              </a:rPr>
              <a:pPr/>
              <a:t>11/06/1442</a:t>
            </a:fld>
            <a:endParaRPr lang="fa-IR">
              <a:solidFill>
                <a:srgbClr val="EFEDE3"/>
              </a:solidFill>
            </a:endParaRPr>
          </a:p>
        </p:txBody>
      </p:sp>
      <p:sp>
        <p:nvSpPr>
          <p:cNvPr id="5" name="Footer Placeholder 4"/>
          <p:cNvSpPr>
            <a:spLocks noGrp="1"/>
          </p:cNvSpPr>
          <p:nvPr>
            <p:ph type="ftr" sz="quarter" idx="11"/>
          </p:nvPr>
        </p:nvSpPr>
        <p:spPr>
          <a:xfrm>
            <a:off x="1938234" y="6453386"/>
            <a:ext cx="5267533" cy="404614"/>
          </a:xfrm>
        </p:spPr>
        <p:txBody>
          <a:bodyPr/>
          <a:lstStyle>
            <a:lvl1pPr algn="ctr">
              <a:defRPr>
                <a:solidFill>
                  <a:schemeClr val="tx2"/>
                </a:solidFill>
              </a:defRPr>
            </a:lvl1pPr>
          </a:lstStyle>
          <a:p>
            <a:endParaRPr lang="fa-IR">
              <a:solidFill>
                <a:srgbClr val="EFEDE3"/>
              </a:solidFill>
            </a:endParaRPr>
          </a:p>
        </p:txBody>
      </p:sp>
      <p:sp>
        <p:nvSpPr>
          <p:cNvPr id="6" name="Slide Number Placeholder 5"/>
          <p:cNvSpPr>
            <a:spLocks noGrp="1"/>
          </p:cNvSpPr>
          <p:nvPr>
            <p:ph type="sldNum" sz="quarter" idx="12"/>
          </p:nvPr>
        </p:nvSpPr>
        <p:spPr>
          <a:xfrm>
            <a:off x="7373012" y="6453386"/>
            <a:ext cx="1197219" cy="404614"/>
          </a:xfrm>
        </p:spPr>
        <p:txBody>
          <a:bodyPr/>
          <a:lstStyle>
            <a:lvl1pPr>
              <a:defRPr>
                <a:solidFill>
                  <a:schemeClr val="tx2"/>
                </a:solidFill>
              </a:defRPr>
            </a:lvl1pPr>
          </a:lstStyle>
          <a:p>
            <a:fld id="{F0FEBF19-E659-4209-BF60-2A90D966EEA0}" type="slidenum">
              <a:rPr lang="fa-IR" smtClean="0">
                <a:solidFill>
                  <a:srgbClr val="EFEDE3"/>
                </a:solidFill>
              </a:rPr>
              <a:pPr/>
              <a:t>‹#›</a:t>
            </a:fld>
            <a:endParaRPr lang="fa-IR">
              <a:solidFill>
                <a:srgbClr val="EFEDE3"/>
              </a:solidFill>
            </a:endParaRPr>
          </a:p>
        </p:txBody>
      </p:sp>
      <p:sp>
        <p:nvSpPr>
          <p:cNvPr id="7" name="Freeform 6"/>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bg2"/>
          </a:solidFill>
          <a:ln w="0">
            <a:noFill/>
            <a:prstDash val="solid"/>
            <a:round/>
            <a:headEnd/>
            <a:tailEnd/>
          </a:ln>
        </p:spPr>
      </p:sp>
      <p:sp>
        <p:nvSpPr>
          <p:cNvPr id="8" name="Freeform 7" title="Crop Mark"/>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741430444"/>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8700" y="2286000"/>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894052" y="2286000"/>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B32E0E-1F35-4B51-9C35-CD23A8BBC0BB}" type="datetimeFigureOut">
              <a:rPr lang="fa-IR" smtClean="0">
                <a:solidFill>
                  <a:srgbClr val="191B0E"/>
                </a:solidFill>
              </a:rPr>
              <a:pPr/>
              <a:t>11/06/1442</a:t>
            </a:fld>
            <a:endParaRPr lang="fa-IR">
              <a:solidFill>
                <a:srgbClr val="191B0E"/>
              </a:solidFill>
            </a:endParaRPr>
          </a:p>
        </p:txBody>
      </p:sp>
      <p:sp>
        <p:nvSpPr>
          <p:cNvPr id="6" name="Footer Placeholder 5"/>
          <p:cNvSpPr>
            <a:spLocks noGrp="1"/>
          </p:cNvSpPr>
          <p:nvPr>
            <p:ph type="ftr" sz="quarter" idx="11"/>
          </p:nvPr>
        </p:nvSpPr>
        <p:spPr/>
        <p:txBody>
          <a:bodyPr/>
          <a:lstStyle/>
          <a:p>
            <a:endParaRPr lang="fa-IR">
              <a:solidFill>
                <a:srgbClr val="191B0E"/>
              </a:solidFill>
            </a:endParaRPr>
          </a:p>
        </p:txBody>
      </p:sp>
      <p:sp>
        <p:nvSpPr>
          <p:cNvPr id="7" name="Slide Number Placeholder 6"/>
          <p:cNvSpPr>
            <a:spLocks noGrp="1"/>
          </p:cNvSpPr>
          <p:nvPr>
            <p:ph type="sldNum" sz="quarter" idx="12"/>
          </p:nvPr>
        </p:nvSpPr>
        <p:spPr/>
        <p:txBody>
          <a:bodyPr/>
          <a:lstStyle/>
          <a:p>
            <a:fld id="{F0FEBF19-E659-4209-BF60-2A90D966EEA0}" type="slidenum">
              <a:rPr lang="fa-IR" smtClean="0">
                <a:solidFill>
                  <a:srgbClr val="191B0E"/>
                </a:solidFill>
              </a:rPr>
              <a:pPr/>
              <a:t>‹#›</a:t>
            </a:fld>
            <a:endParaRPr lang="fa-IR">
              <a:solidFill>
                <a:srgbClr val="191B0E"/>
              </a:solidFill>
            </a:endParaRPr>
          </a:p>
        </p:txBody>
      </p:sp>
    </p:spTree>
    <p:extLst>
      <p:ext uri="{BB962C8B-B14F-4D97-AF65-F5344CB8AC3E}">
        <p14:creationId xmlns:p14="http://schemas.microsoft.com/office/powerpoint/2010/main" val="12166056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72009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28700" y="2340230"/>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028700" y="3305208"/>
            <a:ext cx="3335839"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93760" y="2349754"/>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893760" y="3305208"/>
            <a:ext cx="3335840"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B32E0E-1F35-4B51-9C35-CD23A8BBC0BB}" type="datetimeFigureOut">
              <a:rPr lang="fa-IR" smtClean="0">
                <a:solidFill>
                  <a:srgbClr val="191B0E"/>
                </a:solidFill>
              </a:rPr>
              <a:pPr/>
              <a:t>11/06/1442</a:t>
            </a:fld>
            <a:endParaRPr lang="fa-IR">
              <a:solidFill>
                <a:srgbClr val="191B0E"/>
              </a:solidFill>
            </a:endParaRPr>
          </a:p>
        </p:txBody>
      </p:sp>
      <p:sp>
        <p:nvSpPr>
          <p:cNvPr id="8" name="Footer Placeholder 7"/>
          <p:cNvSpPr>
            <a:spLocks noGrp="1"/>
          </p:cNvSpPr>
          <p:nvPr>
            <p:ph type="ftr" sz="quarter" idx="11"/>
          </p:nvPr>
        </p:nvSpPr>
        <p:spPr/>
        <p:txBody>
          <a:bodyPr/>
          <a:lstStyle/>
          <a:p>
            <a:endParaRPr lang="fa-IR">
              <a:solidFill>
                <a:srgbClr val="191B0E"/>
              </a:solidFill>
            </a:endParaRPr>
          </a:p>
        </p:txBody>
      </p:sp>
      <p:sp>
        <p:nvSpPr>
          <p:cNvPr id="9" name="Slide Number Placeholder 8"/>
          <p:cNvSpPr>
            <a:spLocks noGrp="1"/>
          </p:cNvSpPr>
          <p:nvPr>
            <p:ph type="sldNum" sz="quarter" idx="12"/>
          </p:nvPr>
        </p:nvSpPr>
        <p:spPr/>
        <p:txBody>
          <a:bodyPr/>
          <a:lstStyle/>
          <a:p>
            <a:fld id="{F0FEBF19-E659-4209-BF60-2A90D966EEA0}" type="slidenum">
              <a:rPr lang="fa-IR" smtClean="0">
                <a:solidFill>
                  <a:srgbClr val="191B0E"/>
                </a:solidFill>
              </a:rPr>
              <a:pPr/>
              <a:t>‹#›</a:t>
            </a:fld>
            <a:endParaRPr lang="fa-IR">
              <a:solidFill>
                <a:srgbClr val="191B0E"/>
              </a:solidFill>
            </a:endParaRPr>
          </a:p>
        </p:txBody>
      </p:sp>
    </p:spTree>
    <p:extLst>
      <p:ext uri="{BB962C8B-B14F-4D97-AF65-F5344CB8AC3E}">
        <p14:creationId xmlns:p14="http://schemas.microsoft.com/office/powerpoint/2010/main" val="40725484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B32E0E-1F35-4B51-9C35-CD23A8BBC0BB}" type="datetimeFigureOut">
              <a:rPr lang="fa-IR" smtClean="0">
                <a:solidFill>
                  <a:srgbClr val="191B0E"/>
                </a:solidFill>
              </a:rPr>
              <a:pPr/>
              <a:t>11/06/1442</a:t>
            </a:fld>
            <a:endParaRPr lang="fa-IR">
              <a:solidFill>
                <a:srgbClr val="191B0E"/>
              </a:solidFill>
            </a:endParaRPr>
          </a:p>
        </p:txBody>
      </p:sp>
      <p:sp>
        <p:nvSpPr>
          <p:cNvPr id="4" name="Footer Placeholder 3"/>
          <p:cNvSpPr>
            <a:spLocks noGrp="1"/>
          </p:cNvSpPr>
          <p:nvPr>
            <p:ph type="ftr" sz="quarter" idx="11"/>
          </p:nvPr>
        </p:nvSpPr>
        <p:spPr/>
        <p:txBody>
          <a:bodyPr/>
          <a:lstStyle/>
          <a:p>
            <a:endParaRPr lang="fa-IR">
              <a:solidFill>
                <a:srgbClr val="191B0E"/>
              </a:solidFill>
            </a:endParaRPr>
          </a:p>
        </p:txBody>
      </p:sp>
      <p:sp>
        <p:nvSpPr>
          <p:cNvPr id="5" name="Slide Number Placeholder 4"/>
          <p:cNvSpPr>
            <a:spLocks noGrp="1"/>
          </p:cNvSpPr>
          <p:nvPr>
            <p:ph type="sldNum" sz="quarter" idx="12"/>
          </p:nvPr>
        </p:nvSpPr>
        <p:spPr/>
        <p:txBody>
          <a:bodyPr/>
          <a:lstStyle/>
          <a:p>
            <a:fld id="{F0FEBF19-E659-4209-BF60-2A90D966EEA0}" type="slidenum">
              <a:rPr lang="fa-IR" smtClean="0">
                <a:solidFill>
                  <a:srgbClr val="191B0E"/>
                </a:solidFill>
              </a:rPr>
              <a:pPr/>
              <a:t>‹#›</a:t>
            </a:fld>
            <a:endParaRPr lang="fa-IR">
              <a:solidFill>
                <a:srgbClr val="191B0E"/>
              </a:solidFill>
            </a:endParaRPr>
          </a:p>
        </p:txBody>
      </p:sp>
    </p:spTree>
    <p:extLst>
      <p:ext uri="{BB962C8B-B14F-4D97-AF65-F5344CB8AC3E}">
        <p14:creationId xmlns:p14="http://schemas.microsoft.com/office/powerpoint/2010/main" val="35928620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B32E0E-1F35-4B51-9C35-CD23A8BBC0BB}" type="datetimeFigureOut">
              <a:rPr lang="fa-IR" smtClean="0">
                <a:solidFill>
                  <a:srgbClr val="191B0E"/>
                </a:solidFill>
              </a:rPr>
              <a:pPr/>
              <a:t>11/06/1442</a:t>
            </a:fld>
            <a:endParaRPr lang="fa-IR">
              <a:solidFill>
                <a:srgbClr val="191B0E"/>
              </a:solidFill>
            </a:endParaRPr>
          </a:p>
        </p:txBody>
      </p:sp>
      <p:sp>
        <p:nvSpPr>
          <p:cNvPr id="3" name="Footer Placeholder 2"/>
          <p:cNvSpPr>
            <a:spLocks noGrp="1"/>
          </p:cNvSpPr>
          <p:nvPr>
            <p:ph type="ftr" sz="quarter" idx="11"/>
          </p:nvPr>
        </p:nvSpPr>
        <p:spPr/>
        <p:txBody>
          <a:bodyPr/>
          <a:lstStyle/>
          <a:p>
            <a:endParaRPr lang="fa-IR">
              <a:solidFill>
                <a:srgbClr val="191B0E"/>
              </a:solidFill>
            </a:endParaRPr>
          </a:p>
        </p:txBody>
      </p:sp>
      <p:sp>
        <p:nvSpPr>
          <p:cNvPr id="4" name="Slide Number Placeholder 3"/>
          <p:cNvSpPr>
            <a:spLocks noGrp="1"/>
          </p:cNvSpPr>
          <p:nvPr>
            <p:ph type="sldNum" sz="quarter" idx="12"/>
          </p:nvPr>
        </p:nvSpPr>
        <p:spPr/>
        <p:txBody>
          <a:bodyPr/>
          <a:lstStyle/>
          <a:p>
            <a:fld id="{F0FEBF19-E659-4209-BF60-2A90D966EEA0}" type="slidenum">
              <a:rPr lang="fa-IR" smtClean="0">
                <a:solidFill>
                  <a:srgbClr val="191B0E"/>
                </a:solidFill>
              </a:rPr>
              <a:pPr/>
              <a:t>‹#›</a:t>
            </a:fld>
            <a:endParaRPr lang="fa-IR">
              <a:solidFill>
                <a:srgbClr val="191B0E"/>
              </a:solidFill>
            </a:endParaRPr>
          </a:p>
        </p:txBody>
      </p:sp>
    </p:spTree>
    <p:extLst>
      <p:ext uri="{BB962C8B-B14F-4D97-AF65-F5344CB8AC3E}">
        <p14:creationId xmlns:p14="http://schemas.microsoft.com/office/powerpoint/2010/main" val="3656096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Autofit/>
          </a:bodyPr>
          <a:lstStyle>
            <a:lvl1pPr>
              <a:lnSpc>
                <a:spcPct val="84000"/>
              </a:lnSpc>
              <a:defRPr sz="44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92015" y="685801"/>
            <a:ext cx="3909060" cy="5175250"/>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2925" y="2856344"/>
            <a:ext cx="2891790" cy="3011056"/>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F1B32E0E-1F35-4B51-9C35-CD23A8BBC0BB}" type="datetimeFigureOut">
              <a:rPr lang="fa-IR" smtClean="0">
                <a:solidFill>
                  <a:srgbClr val="191B0E"/>
                </a:solidFill>
              </a:rPr>
              <a:pPr/>
              <a:t>11/06/1442</a:t>
            </a:fld>
            <a:endParaRPr lang="fa-IR">
              <a:solidFill>
                <a:srgbClr val="191B0E"/>
              </a:solidFill>
            </a:endParaRPr>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fa-IR">
              <a:solidFill>
                <a:srgbClr val="191B0E"/>
              </a:solidFill>
            </a:endParaRPr>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F0FEBF19-E659-4209-BF60-2A90D966EEA0}" type="slidenum">
              <a:rPr lang="fa-IR" smtClean="0">
                <a:solidFill>
                  <a:srgbClr val="191B0E"/>
                </a:solidFill>
              </a:rPr>
              <a:pPr/>
              <a:t>‹#›</a:t>
            </a:fld>
            <a:endParaRPr lang="fa-IR">
              <a:solidFill>
                <a:srgbClr val="191B0E"/>
              </a:solidFill>
            </a:endParaRPr>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72844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1C898645-91C2-4F4C-984E-42D6D43554E8}" type="datetimeFigureOut">
              <a:rPr lang="fa-IR" smtClean="0"/>
              <a:t>11/06/1442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F4B4601-8965-4583-8D16-F1EAA35EFE0B}" type="slidenum">
              <a:rPr lang="fa-IR" smtClean="0"/>
              <a:t>‹#›</a:t>
            </a:fld>
            <a:endParaRPr lang="fa-IR"/>
          </a:p>
        </p:txBody>
      </p:sp>
    </p:spTree>
    <p:extLst>
      <p:ext uri="{BB962C8B-B14F-4D97-AF65-F5344CB8AC3E}">
        <p14:creationId xmlns:p14="http://schemas.microsoft.com/office/powerpoint/2010/main" val="37411118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rmAutofit/>
          </a:bodyPr>
          <a:lstStyle>
            <a:lvl1pPr>
              <a:lnSpc>
                <a:spcPct val="84000"/>
              </a:lnSpc>
              <a:defRPr sz="44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149090" y="1"/>
            <a:ext cx="4994910" cy="68579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542925" y="2855968"/>
            <a:ext cx="2891790" cy="3011432"/>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fld id="{F1B32E0E-1F35-4B51-9C35-CD23A8BBC0BB}" type="datetimeFigureOut">
              <a:rPr lang="fa-IR" smtClean="0">
                <a:solidFill>
                  <a:srgbClr val="191B0E"/>
                </a:solidFill>
              </a:rPr>
              <a:pPr/>
              <a:t>11/06/1442</a:t>
            </a:fld>
            <a:endParaRPr lang="fa-IR">
              <a:solidFill>
                <a:srgbClr val="191B0E"/>
              </a:solidFill>
            </a:endParaRPr>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fa-IR">
              <a:solidFill>
                <a:srgbClr val="191B0E"/>
              </a:solidFill>
            </a:endParaRPr>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F0FEBF19-E659-4209-BF60-2A90D966EEA0}" type="slidenum">
              <a:rPr lang="fa-IR" smtClean="0">
                <a:solidFill>
                  <a:srgbClr val="191B0E"/>
                </a:solidFill>
              </a:rPr>
              <a:pPr/>
              <a:t>‹#›</a:t>
            </a:fld>
            <a:endParaRPr lang="fa-IR">
              <a:solidFill>
                <a:srgbClr val="191B0E"/>
              </a:solidFill>
            </a:endParaRPr>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358665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8700" y="2295526"/>
            <a:ext cx="72009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B32E0E-1F35-4B51-9C35-CD23A8BBC0BB}" type="datetimeFigureOut">
              <a:rPr lang="fa-IR" smtClean="0">
                <a:solidFill>
                  <a:srgbClr val="191B0E"/>
                </a:solidFill>
              </a:rPr>
              <a:pPr/>
              <a:t>11/06/1442</a:t>
            </a:fld>
            <a:endParaRPr lang="fa-IR">
              <a:solidFill>
                <a:srgbClr val="191B0E"/>
              </a:solidFill>
            </a:endParaRPr>
          </a:p>
        </p:txBody>
      </p:sp>
      <p:sp>
        <p:nvSpPr>
          <p:cNvPr id="5" name="Footer Placeholder 4"/>
          <p:cNvSpPr>
            <a:spLocks noGrp="1"/>
          </p:cNvSpPr>
          <p:nvPr>
            <p:ph type="ftr" sz="quarter" idx="11"/>
          </p:nvPr>
        </p:nvSpPr>
        <p:spPr/>
        <p:txBody>
          <a:bodyPr/>
          <a:lstStyle/>
          <a:p>
            <a:endParaRPr lang="fa-IR">
              <a:solidFill>
                <a:srgbClr val="191B0E"/>
              </a:solidFill>
            </a:endParaRPr>
          </a:p>
        </p:txBody>
      </p:sp>
      <p:sp>
        <p:nvSpPr>
          <p:cNvPr id="6" name="Slide Number Placeholder 5"/>
          <p:cNvSpPr>
            <a:spLocks noGrp="1"/>
          </p:cNvSpPr>
          <p:nvPr>
            <p:ph type="sldNum" sz="quarter" idx="12"/>
          </p:nvPr>
        </p:nvSpPr>
        <p:spPr/>
        <p:txBody>
          <a:bodyPr/>
          <a:lstStyle/>
          <a:p>
            <a:fld id="{F0FEBF19-E659-4209-BF60-2A90D966EEA0}" type="slidenum">
              <a:rPr lang="fa-IR" smtClean="0">
                <a:solidFill>
                  <a:srgbClr val="191B0E"/>
                </a:solidFill>
              </a:rPr>
              <a:pPr/>
              <a:t>‹#›</a:t>
            </a:fld>
            <a:endParaRPr lang="fa-IR">
              <a:solidFill>
                <a:srgbClr val="191B0E"/>
              </a:solidFill>
            </a:endParaRPr>
          </a:p>
        </p:txBody>
      </p:sp>
    </p:spTree>
    <p:extLst>
      <p:ext uri="{BB962C8B-B14F-4D97-AF65-F5344CB8AC3E}">
        <p14:creationId xmlns:p14="http://schemas.microsoft.com/office/powerpoint/2010/main" val="1265544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0797" y="624156"/>
            <a:ext cx="1490950"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8700" y="624156"/>
            <a:ext cx="5724525"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B32E0E-1F35-4B51-9C35-CD23A8BBC0BB}" type="datetimeFigureOut">
              <a:rPr lang="fa-IR" smtClean="0">
                <a:solidFill>
                  <a:srgbClr val="191B0E"/>
                </a:solidFill>
              </a:rPr>
              <a:pPr/>
              <a:t>11/06/1442</a:t>
            </a:fld>
            <a:endParaRPr lang="fa-IR">
              <a:solidFill>
                <a:srgbClr val="191B0E"/>
              </a:solidFill>
            </a:endParaRPr>
          </a:p>
        </p:txBody>
      </p:sp>
      <p:sp>
        <p:nvSpPr>
          <p:cNvPr id="5" name="Footer Placeholder 4"/>
          <p:cNvSpPr>
            <a:spLocks noGrp="1"/>
          </p:cNvSpPr>
          <p:nvPr>
            <p:ph type="ftr" sz="quarter" idx="11"/>
          </p:nvPr>
        </p:nvSpPr>
        <p:spPr/>
        <p:txBody>
          <a:bodyPr/>
          <a:lstStyle/>
          <a:p>
            <a:endParaRPr lang="fa-IR">
              <a:solidFill>
                <a:srgbClr val="191B0E"/>
              </a:solidFill>
            </a:endParaRPr>
          </a:p>
        </p:txBody>
      </p:sp>
      <p:sp>
        <p:nvSpPr>
          <p:cNvPr id="6" name="Slide Number Placeholder 5"/>
          <p:cNvSpPr>
            <a:spLocks noGrp="1"/>
          </p:cNvSpPr>
          <p:nvPr>
            <p:ph type="sldNum" sz="quarter" idx="12"/>
          </p:nvPr>
        </p:nvSpPr>
        <p:spPr/>
        <p:txBody>
          <a:bodyPr/>
          <a:lstStyle/>
          <a:p>
            <a:fld id="{F0FEBF19-E659-4209-BF60-2A90D966EEA0}" type="slidenum">
              <a:rPr lang="fa-IR" smtClean="0">
                <a:solidFill>
                  <a:srgbClr val="191B0E"/>
                </a:solidFill>
              </a:rPr>
              <a:pPr/>
              <a:t>‹#›</a:t>
            </a:fld>
            <a:endParaRPr lang="fa-IR">
              <a:solidFill>
                <a:srgbClr val="191B0E"/>
              </a:solidFill>
            </a:endParaRPr>
          </a:p>
        </p:txBody>
      </p:sp>
    </p:spTree>
    <p:extLst>
      <p:ext uri="{BB962C8B-B14F-4D97-AF65-F5344CB8AC3E}">
        <p14:creationId xmlns:p14="http://schemas.microsoft.com/office/powerpoint/2010/main" val="1852963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898645-91C2-4F4C-984E-42D6D43554E8}" type="datetimeFigureOut">
              <a:rPr lang="fa-IR" smtClean="0"/>
              <a:t>11/06/1442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F4B4601-8965-4583-8D16-F1EAA35EFE0B}" type="slidenum">
              <a:rPr lang="fa-IR" smtClean="0"/>
              <a:t>‹#›</a:t>
            </a:fld>
            <a:endParaRPr lang="fa-IR"/>
          </a:p>
        </p:txBody>
      </p:sp>
    </p:spTree>
    <p:extLst>
      <p:ext uri="{BB962C8B-B14F-4D97-AF65-F5344CB8AC3E}">
        <p14:creationId xmlns:p14="http://schemas.microsoft.com/office/powerpoint/2010/main" val="3273425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1C898645-91C2-4F4C-984E-42D6D43554E8}" type="datetimeFigureOut">
              <a:rPr lang="fa-IR" smtClean="0"/>
              <a:t>11/06/1442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F4B4601-8965-4583-8D16-F1EAA35EFE0B}" type="slidenum">
              <a:rPr lang="fa-IR" smtClean="0"/>
              <a:t>‹#›</a:t>
            </a:fld>
            <a:endParaRPr lang="fa-IR"/>
          </a:p>
        </p:txBody>
      </p:sp>
    </p:spTree>
    <p:extLst>
      <p:ext uri="{BB962C8B-B14F-4D97-AF65-F5344CB8AC3E}">
        <p14:creationId xmlns:p14="http://schemas.microsoft.com/office/powerpoint/2010/main" val="3733983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1C898645-91C2-4F4C-984E-42D6D43554E8}" type="datetimeFigureOut">
              <a:rPr lang="fa-IR" smtClean="0"/>
              <a:t>11/06/1442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AF4B4601-8965-4583-8D16-F1EAA35EFE0B}" type="slidenum">
              <a:rPr lang="fa-IR" smtClean="0"/>
              <a:t>‹#›</a:t>
            </a:fld>
            <a:endParaRPr lang="fa-IR"/>
          </a:p>
        </p:txBody>
      </p:sp>
    </p:spTree>
    <p:extLst>
      <p:ext uri="{BB962C8B-B14F-4D97-AF65-F5344CB8AC3E}">
        <p14:creationId xmlns:p14="http://schemas.microsoft.com/office/powerpoint/2010/main" val="2832458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1C898645-91C2-4F4C-984E-42D6D43554E8}" type="datetimeFigureOut">
              <a:rPr lang="fa-IR" smtClean="0"/>
              <a:t>11/06/1442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AF4B4601-8965-4583-8D16-F1EAA35EFE0B}" type="slidenum">
              <a:rPr lang="fa-IR" smtClean="0"/>
              <a:t>‹#›</a:t>
            </a:fld>
            <a:endParaRPr lang="fa-IR"/>
          </a:p>
        </p:txBody>
      </p:sp>
    </p:spTree>
    <p:extLst>
      <p:ext uri="{BB962C8B-B14F-4D97-AF65-F5344CB8AC3E}">
        <p14:creationId xmlns:p14="http://schemas.microsoft.com/office/powerpoint/2010/main" val="821048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898645-91C2-4F4C-984E-42D6D43554E8}" type="datetimeFigureOut">
              <a:rPr lang="fa-IR" smtClean="0"/>
              <a:t>11/06/1442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AF4B4601-8965-4583-8D16-F1EAA35EFE0B}" type="slidenum">
              <a:rPr lang="fa-IR" smtClean="0"/>
              <a:t>‹#›</a:t>
            </a:fld>
            <a:endParaRPr lang="fa-IR"/>
          </a:p>
        </p:txBody>
      </p:sp>
    </p:spTree>
    <p:extLst>
      <p:ext uri="{BB962C8B-B14F-4D97-AF65-F5344CB8AC3E}">
        <p14:creationId xmlns:p14="http://schemas.microsoft.com/office/powerpoint/2010/main" val="263479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898645-91C2-4F4C-984E-42D6D43554E8}" type="datetimeFigureOut">
              <a:rPr lang="fa-IR" smtClean="0"/>
              <a:t>11/06/1442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F4B4601-8965-4583-8D16-F1EAA35EFE0B}" type="slidenum">
              <a:rPr lang="fa-IR" smtClean="0"/>
              <a:t>‹#›</a:t>
            </a:fld>
            <a:endParaRPr lang="fa-IR"/>
          </a:p>
        </p:txBody>
      </p:sp>
    </p:spTree>
    <p:extLst>
      <p:ext uri="{BB962C8B-B14F-4D97-AF65-F5344CB8AC3E}">
        <p14:creationId xmlns:p14="http://schemas.microsoft.com/office/powerpoint/2010/main" val="3894903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898645-91C2-4F4C-984E-42D6D43554E8}" type="datetimeFigureOut">
              <a:rPr lang="fa-IR" smtClean="0"/>
              <a:t>11/06/1442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F4B4601-8965-4583-8D16-F1EAA35EFE0B}" type="slidenum">
              <a:rPr lang="fa-IR" smtClean="0"/>
              <a:t>‹#›</a:t>
            </a:fld>
            <a:endParaRPr lang="fa-IR"/>
          </a:p>
        </p:txBody>
      </p:sp>
    </p:spTree>
    <p:extLst>
      <p:ext uri="{BB962C8B-B14F-4D97-AF65-F5344CB8AC3E}">
        <p14:creationId xmlns:p14="http://schemas.microsoft.com/office/powerpoint/2010/main" val="3722995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C898645-91C2-4F4C-984E-42D6D43554E8}" type="datetimeFigureOut">
              <a:rPr lang="fa-IR" smtClean="0"/>
              <a:t>11/06/1442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F4B4601-8965-4583-8D16-F1EAA35EFE0B}" type="slidenum">
              <a:rPr lang="fa-IR" smtClean="0"/>
              <a:t>‹#›</a:t>
            </a:fld>
            <a:endParaRPr lang="fa-IR"/>
          </a:p>
        </p:txBody>
      </p:sp>
    </p:spTree>
    <p:extLst>
      <p:ext uri="{BB962C8B-B14F-4D97-AF65-F5344CB8AC3E}">
        <p14:creationId xmlns:p14="http://schemas.microsoft.com/office/powerpoint/2010/main" val="6129937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85800"/>
            <a:ext cx="72009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42987" y="6453386"/>
            <a:ext cx="903429" cy="404614"/>
          </a:xfrm>
          <a:prstGeom prst="rect">
            <a:avLst/>
          </a:prstGeom>
        </p:spPr>
        <p:txBody>
          <a:bodyPr vert="horz" lIns="91440" tIns="45720" rIns="91440" bIns="45720" rtlCol="0" anchor="ctr"/>
          <a:lstStyle>
            <a:lvl1pPr algn="l">
              <a:defRPr sz="1000" baseline="0">
                <a:solidFill>
                  <a:schemeClr val="tx2"/>
                </a:solidFill>
              </a:defRPr>
            </a:lvl1pPr>
          </a:lstStyle>
          <a:p>
            <a:fld id="{F1B32E0E-1F35-4B51-9C35-CD23A8BBC0BB}" type="datetimeFigureOut">
              <a:rPr lang="fa-IR" smtClean="0">
                <a:solidFill>
                  <a:srgbClr val="191B0E"/>
                </a:solidFill>
              </a:rPr>
              <a:pPr/>
              <a:t>11/06/1442</a:t>
            </a:fld>
            <a:endParaRPr lang="fa-IR">
              <a:solidFill>
                <a:srgbClr val="191B0E"/>
              </a:solidFill>
            </a:endParaRPr>
          </a:p>
        </p:txBody>
      </p:sp>
      <p:sp>
        <p:nvSpPr>
          <p:cNvPr id="5" name="Footer Placeholder 4"/>
          <p:cNvSpPr>
            <a:spLocks noGrp="1"/>
          </p:cNvSpPr>
          <p:nvPr>
            <p:ph type="ftr" sz="quarter" idx="3"/>
          </p:nvPr>
        </p:nvSpPr>
        <p:spPr>
          <a:xfrm>
            <a:off x="2170173" y="6453386"/>
            <a:ext cx="4710623" cy="404614"/>
          </a:xfrm>
          <a:prstGeom prst="rect">
            <a:avLst/>
          </a:prstGeom>
        </p:spPr>
        <p:txBody>
          <a:bodyPr vert="horz" lIns="91440" tIns="45720" rIns="91440" bIns="45720" rtlCol="0" anchor="ctr"/>
          <a:lstStyle>
            <a:lvl1pPr algn="l">
              <a:defRPr sz="1000" baseline="0">
                <a:solidFill>
                  <a:schemeClr val="tx2"/>
                </a:solidFill>
              </a:defRPr>
            </a:lvl1pPr>
          </a:lstStyle>
          <a:p>
            <a:endParaRPr lang="fa-IR">
              <a:solidFill>
                <a:srgbClr val="191B0E"/>
              </a:solidFill>
            </a:endParaRPr>
          </a:p>
        </p:txBody>
      </p:sp>
      <p:sp>
        <p:nvSpPr>
          <p:cNvPr id="6" name="Slide Number Placeholder 5"/>
          <p:cNvSpPr>
            <a:spLocks noGrp="1"/>
          </p:cNvSpPr>
          <p:nvPr>
            <p:ph type="sldNum" sz="quarter" idx="4"/>
          </p:nvPr>
        </p:nvSpPr>
        <p:spPr>
          <a:xfrm>
            <a:off x="7104552" y="6453386"/>
            <a:ext cx="1197219" cy="404614"/>
          </a:xfrm>
          <a:prstGeom prst="rect">
            <a:avLst/>
          </a:prstGeom>
        </p:spPr>
        <p:txBody>
          <a:bodyPr vert="horz" lIns="91440" tIns="45720" rIns="91440" bIns="45720" rtlCol="0" anchor="ctr"/>
          <a:lstStyle>
            <a:lvl1pPr algn="r">
              <a:defRPr sz="1000" baseline="0">
                <a:solidFill>
                  <a:schemeClr val="tx2"/>
                </a:solidFill>
              </a:defRPr>
            </a:lvl1pPr>
          </a:lstStyle>
          <a:p>
            <a:fld id="{F0FEBF19-E659-4209-BF60-2A90D966EEA0}" type="slidenum">
              <a:rPr lang="fa-IR" smtClean="0">
                <a:solidFill>
                  <a:srgbClr val="191B0E"/>
                </a:solidFill>
              </a:rPr>
              <a:pPr/>
              <a:t>‹#›</a:t>
            </a:fld>
            <a:endParaRPr lang="fa-IR">
              <a:solidFill>
                <a:srgbClr val="191B0E"/>
              </a:solidFill>
            </a:endParaRPr>
          </a:p>
        </p:txBody>
      </p:sp>
      <p:sp>
        <p:nvSpPr>
          <p:cNvPr id="9" name="Rectangle 8"/>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title="Side bar"/>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108930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1"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r" defTabSz="685800" rtl="1"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pos="6912">
          <p15:clr>
            <a:srgbClr val="F26B43"/>
          </p15:clr>
        </p15:guide>
        <p15:guide id="4294967295" pos="936">
          <p15:clr>
            <a:srgbClr val="F26B43"/>
          </p15:clr>
        </p15:guide>
        <p15:guide id="4294967295" pos="864">
          <p15:clr>
            <a:srgbClr val="F26B43"/>
          </p15:clr>
        </p15:guide>
        <p15:guide id="4294967295" orient="horz" pos="1368">
          <p15:clr>
            <a:srgbClr val="F26B43"/>
          </p15:clr>
        </p15:guide>
        <p15:guide id="4294967295" orient="horz" pos="1440">
          <p15:clr>
            <a:srgbClr val="F26B43"/>
          </p15:clr>
        </p15:guide>
        <p15:guide id="4294967295" orient="horz" pos="3696">
          <p15:clr>
            <a:srgbClr val="F26B43"/>
          </p15:clr>
        </p15:guide>
        <p15:guide id="4294967295" orient="horz" pos="432">
          <p15:clr>
            <a:srgbClr val="F26B43"/>
          </p15:clr>
        </p15:guide>
        <p15:guide id="4294967295" orient="horz" pos="1512">
          <p15:clr>
            <a:srgbClr val="F26B43"/>
          </p15:clr>
        </p15:guide>
        <p15:guide id="4294967295" pos="5184">
          <p15:clr>
            <a:srgbClr val="F26B43"/>
          </p15:clr>
        </p15:guide>
        <p15:guide id="4294967295" pos="702">
          <p15:clr>
            <a:srgbClr val="F26B43"/>
          </p15:clr>
        </p15:guide>
        <p15:guide id="4294967295" pos="64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jpeg"/><Relationship Id="rId1" Type="http://schemas.openxmlformats.org/officeDocument/2006/relationships/slideLayout" Target="../slideLayouts/slideLayout13.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3.xml"/><Relationship Id="rId6" Type="http://schemas.microsoft.com/office/2007/relationships/hdphoto" Target="../media/hdphoto3.wdp"/><Relationship Id="rId5" Type="http://schemas.openxmlformats.org/officeDocument/2006/relationships/image" Target="../media/image19.jpe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9632" y="2636912"/>
            <a:ext cx="6603091" cy="1384995"/>
          </a:xfrm>
          <a:prstGeom prst="rect">
            <a:avLst/>
          </a:prstGeom>
          <a:noFill/>
        </p:spPr>
        <p:txBody>
          <a:bodyPr wrap="none" rtlCol="1">
            <a:spAutoFit/>
          </a:bodyPr>
          <a:lstStyle/>
          <a:p>
            <a:pPr algn="ctr"/>
            <a:r>
              <a:rPr lang="fa-IR" sz="2800" b="1" dirty="0">
                <a:solidFill>
                  <a:prstClr val="black"/>
                </a:solidFill>
                <a:cs typeface="B Nazanin" pitchFamily="2" charset="-78"/>
              </a:rPr>
              <a:t>شهر در دوران اولیه اسلام ، شکل گیری دولت اسلامی</a:t>
            </a:r>
          </a:p>
          <a:p>
            <a:pPr algn="ctr"/>
            <a:endParaRPr lang="fa-IR" sz="2800" b="1" dirty="0">
              <a:solidFill>
                <a:prstClr val="black"/>
              </a:solidFill>
              <a:cs typeface="B Nazanin" pitchFamily="2" charset="-78"/>
            </a:endParaRPr>
          </a:p>
          <a:p>
            <a:pPr algn="ctr"/>
            <a:r>
              <a:rPr lang="fa-IR" sz="2800" b="1" dirty="0">
                <a:solidFill>
                  <a:prstClr val="black"/>
                </a:solidFill>
                <a:cs typeface="B Nazanin" pitchFamily="2" charset="-78"/>
              </a:rPr>
              <a:t>تاریخ و فرهنگ شهر نشینی ایران</a:t>
            </a:r>
          </a:p>
        </p:txBody>
      </p:sp>
    </p:spTree>
    <p:extLst>
      <p:ext uri="{BB962C8B-B14F-4D97-AF65-F5344CB8AC3E}">
        <p14:creationId xmlns:p14="http://schemas.microsoft.com/office/powerpoint/2010/main" val="16850028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35825" y="86147"/>
            <a:ext cx="979755" cy="523220"/>
          </a:xfrm>
          <a:prstGeom prst="rect">
            <a:avLst/>
          </a:prstGeom>
          <a:noFill/>
        </p:spPr>
        <p:txBody>
          <a:bodyPr wrap="none" rtlCol="1">
            <a:spAutoFit/>
          </a:bodyPr>
          <a:lstStyle/>
          <a:p>
            <a:r>
              <a:rPr lang="fa-IR" sz="2800" b="1" dirty="0">
                <a:solidFill>
                  <a:prstClr val="black"/>
                </a:solidFill>
                <a:cs typeface="B Nazanin" pitchFamily="2" charset="-78"/>
              </a:rPr>
              <a:t>مسجد</a:t>
            </a:r>
            <a:endParaRPr lang="fa-IR" sz="2800" b="1" dirty="0">
              <a:solidFill>
                <a:prstClr val="black"/>
              </a:solidFill>
              <a:cs typeface="B Nazanin" pitchFamily="2" charset="-78"/>
            </a:endParaRPr>
          </a:p>
        </p:txBody>
      </p:sp>
      <p:sp>
        <p:nvSpPr>
          <p:cNvPr id="6" name="TextBox 5"/>
          <p:cNvSpPr txBox="1"/>
          <p:nvPr/>
        </p:nvSpPr>
        <p:spPr>
          <a:xfrm>
            <a:off x="628464" y="609367"/>
            <a:ext cx="8177619" cy="1938992"/>
          </a:xfrm>
          <a:prstGeom prst="rect">
            <a:avLst/>
          </a:prstGeom>
          <a:noFill/>
        </p:spPr>
        <p:txBody>
          <a:bodyPr wrap="square" rtlCol="1">
            <a:spAutoFit/>
          </a:bodyPr>
          <a:lstStyle/>
          <a:p>
            <a:pPr algn="just"/>
            <a:r>
              <a:rPr lang="fa-IR" sz="2000" b="1" dirty="0">
                <a:solidFill>
                  <a:prstClr val="black"/>
                </a:solidFill>
                <a:cs typeface="B Nazanin" pitchFamily="2" charset="-78"/>
              </a:rPr>
              <a:t>تشکیل دولت اسلامی اولین بار در شهر و در مسجد صورت میگیرد بنابراین وجود مسجد جامع یکی از مهمترین ویژگی های شهر اسلامی است. درواقع شهر جایی بود که مسجد جامع داشته باشد و اولین مکانی که پس از فتح یک شهر ساخته می شود و یا آتشگاه و معبد آن تغییر شکل می دهد، مسجد است.</a:t>
            </a:r>
          </a:p>
          <a:p>
            <a:pPr algn="just"/>
            <a:r>
              <a:rPr lang="fa-IR" sz="2000" b="1" dirty="0">
                <a:solidFill>
                  <a:prstClr val="black"/>
                </a:solidFill>
                <a:cs typeface="B Nazanin" pitchFamily="2" charset="-78"/>
              </a:rPr>
              <a:t>در </a:t>
            </a:r>
            <a:r>
              <a:rPr lang="fa-IR" sz="2000" b="1" dirty="0">
                <a:solidFill>
                  <a:prstClr val="black"/>
                </a:solidFill>
                <a:cs typeface="B Nazanin" pitchFamily="2" charset="-78"/>
              </a:rPr>
              <a:t>اوایل اسلام از نظر </a:t>
            </a:r>
            <a:r>
              <a:rPr lang="fa-IR" sz="2000" b="1" dirty="0">
                <a:solidFill>
                  <a:prstClr val="black"/>
                </a:solidFill>
                <a:cs typeface="B Nazanin" pitchFamily="2" charset="-78"/>
              </a:rPr>
              <a:t>حقوقی مسجد </a:t>
            </a:r>
            <a:r>
              <a:rPr lang="fa-IR" sz="2000" b="1" dirty="0">
                <a:solidFill>
                  <a:prstClr val="black"/>
                </a:solidFill>
                <a:cs typeface="B Nazanin" pitchFamily="2" charset="-78"/>
              </a:rPr>
              <a:t>جامع نباید در روستا ایجاد </a:t>
            </a:r>
            <a:r>
              <a:rPr lang="fa-IR" sz="2000" b="1" dirty="0">
                <a:solidFill>
                  <a:prstClr val="black"/>
                </a:solidFill>
                <a:cs typeface="B Nazanin" pitchFamily="2" charset="-78"/>
              </a:rPr>
              <a:t>میشد</a:t>
            </a:r>
            <a:endParaRPr lang="en-US" sz="2000" b="1" dirty="0">
              <a:solidFill>
                <a:prstClr val="black"/>
              </a:solidFill>
              <a:cs typeface="B Nazanin" pitchFamily="2" charset="-78"/>
            </a:endParaRPr>
          </a:p>
          <a:p>
            <a:pPr algn="just"/>
            <a:endParaRPr lang="fa-IR" sz="2000" b="1" dirty="0">
              <a:solidFill>
                <a:prstClr val="black"/>
              </a:solidFill>
              <a:cs typeface="B Nazanin" pitchFamily="2" charset="-78"/>
            </a:endParaRPr>
          </a:p>
        </p:txBody>
      </p:sp>
      <p:sp>
        <p:nvSpPr>
          <p:cNvPr id="7" name="TextBox 6"/>
          <p:cNvSpPr txBox="1"/>
          <p:nvPr/>
        </p:nvSpPr>
        <p:spPr>
          <a:xfrm>
            <a:off x="231954" y="2548359"/>
            <a:ext cx="8609668" cy="1938992"/>
          </a:xfrm>
          <a:prstGeom prst="rect">
            <a:avLst/>
          </a:prstGeom>
          <a:noFill/>
        </p:spPr>
        <p:txBody>
          <a:bodyPr wrap="square" rtlCol="1">
            <a:spAutoFit/>
          </a:bodyPr>
          <a:lstStyle/>
          <a:p>
            <a:r>
              <a:rPr lang="fa-IR" sz="2000" b="1" dirty="0">
                <a:solidFill>
                  <a:prstClr val="black"/>
                </a:solidFill>
                <a:cs typeface="B Nazanin" pitchFamily="2" charset="-78"/>
              </a:rPr>
              <a:t>مسجد جامع علاوه بر نقش مذهبی نقش سیاسی و اجتماعی بسیار قوی دارد :</a:t>
            </a:r>
          </a:p>
          <a:p>
            <a:endParaRPr lang="fa-IR" sz="2000" b="1" dirty="0">
              <a:solidFill>
                <a:prstClr val="black"/>
              </a:solidFill>
              <a:cs typeface="B Nazanin" pitchFamily="2" charset="-78"/>
            </a:endParaRPr>
          </a:p>
          <a:p>
            <a:pPr marL="342900" indent="-342900">
              <a:buFont typeface="Courier New" pitchFamily="49" charset="0"/>
              <a:buChar char="o"/>
            </a:pPr>
            <a:r>
              <a:rPr lang="fa-IR" sz="2000" b="1" dirty="0">
                <a:solidFill>
                  <a:prstClr val="black"/>
                </a:solidFill>
                <a:cs typeface="B Nazanin" pitchFamily="2" charset="-78"/>
              </a:rPr>
              <a:t>در آن مسئولیت ها و بحرانها با مردم در میان گذاشته می شود</a:t>
            </a:r>
          </a:p>
          <a:p>
            <a:endParaRPr lang="fa-IR" sz="2000" b="1" dirty="0">
              <a:solidFill>
                <a:prstClr val="black"/>
              </a:solidFill>
              <a:cs typeface="B Nazanin" pitchFamily="2" charset="-78"/>
            </a:endParaRPr>
          </a:p>
          <a:p>
            <a:pPr marL="342900" indent="-342900">
              <a:buFont typeface="Courier New" pitchFamily="49" charset="0"/>
              <a:buChar char="o"/>
            </a:pPr>
            <a:r>
              <a:rPr lang="fa-IR" sz="2000" b="1" dirty="0">
                <a:solidFill>
                  <a:prstClr val="black"/>
                </a:solidFill>
                <a:cs typeface="B Nazanin" pitchFamily="2" charset="-78"/>
              </a:rPr>
              <a:t>حکم خلع و یا انتصاب کارگزاران  اعلام می شود و عدم رضایت یا نارضایتی مردم با عدم حضور در نماز جمعه و در مسجد انجام می شد.</a:t>
            </a:r>
          </a:p>
        </p:txBody>
      </p:sp>
      <p:sp>
        <p:nvSpPr>
          <p:cNvPr id="8" name="TextBox 7"/>
          <p:cNvSpPr txBox="1"/>
          <p:nvPr/>
        </p:nvSpPr>
        <p:spPr>
          <a:xfrm>
            <a:off x="231954" y="4725144"/>
            <a:ext cx="8538590" cy="1323439"/>
          </a:xfrm>
          <a:prstGeom prst="rect">
            <a:avLst/>
          </a:prstGeom>
          <a:noFill/>
        </p:spPr>
        <p:txBody>
          <a:bodyPr wrap="square" rtlCol="1">
            <a:spAutoFit/>
          </a:bodyPr>
          <a:lstStyle/>
          <a:p>
            <a:pPr algn="just"/>
            <a:r>
              <a:rPr lang="fa-IR" sz="2000" b="1" dirty="0">
                <a:solidFill>
                  <a:prstClr val="black"/>
                </a:solidFill>
                <a:cs typeface="B Nazanin" pitchFamily="2" charset="-78"/>
              </a:rPr>
              <a:t>مسجد در طول دوره اسلامی همراستا با تفاوت دولت تحولات زیادی  می یابد.  دولت از مفاهیم آرمانی برابری و برادری ونفی هرگونه تمایزات اجتماعی – فرهنگی شروع و به سازمانی قاهر ، مملو از تمایزات اجتماعی – اقتصادی ، فرهنگی ، سیاسی تبدیل می شود. این تغییرات در طی 4 دوره مشخص ، می توان در تحول و دگرگونی کالبدی مساجد </a:t>
            </a:r>
            <a:r>
              <a:rPr lang="fa-IR" sz="2000" b="1" dirty="0">
                <a:solidFill>
                  <a:prstClr val="black"/>
                </a:solidFill>
                <a:cs typeface="B Nazanin" pitchFamily="2" charset="-78"/>
              </a:rPr>
              <a:t>یافت :  </a:t>
            </a:r>
            <a:endParaRPr lang="fa-IR" sz="2000" b="1" dirty="0">
              <a:solidFill>
                <a:prstClr val="black"/>
              </a:solidFill>
              <a:cs typeface="B Nazanin" pitchFamily="2" charset="-78"/>
            </a:endParaRPr>
          </a:p>
        </p:txBody>
      </p:sp>
      <p:sp>
        <p:nvSpPr>
          <p:cNvPr id="9" name="TextBox 8"/>
          <p:cNvSpPr txBox="1"/>
          <p:nvPr/>
        </p:nvSpPr>
        <p:spPr>
          <a:xfrm>
            <a:off x="6811500" y="6193470"/>
            <a:ext cx="1802096" cy="369332"/>
          </a:xfrm>
          <a:prstGeom prst="rect">
            <a:avLst/>
          </a:prstGeom>
          <a:noFill/>
        </p:spPr>
        <p:txBody>
          <a:bodyPr wrap="none" rtlCol="1">
            <a:spAutoFit/>
          </a:bodyPr>
          <a:lstStyle/>
          <a:p>
            <a:r>
              <a:rPr lang="fa-IR" b="1" dirty="0">
                <a:solidFill>
                  <a:prstClr val="black"/>
                </a:solidFill>
                <a:latin typeface="2  Nazanin"/>
                <a:cs typeface="B Nazanin" pitchFamily="2" charset="-78"/>
              </a:rPr>
              <a:t>حبیبی، 1392، ص42</a:t>
            </a:r>
            <a:endParaRPr lang="fa-IR" b="1" dirty="0">
              <a:solidFill>
                <a:prstClr val="black"/>
              </a:solidFill>
              <a:latin typeface="2  Nazanin"/>
              <a:cs typeface="B Nazanin" pitchFamily="2" charset="-78"/>
            </a:endParaRPr>
          </a:p>
        </p:txBody>
      </p:sp>
    </p:spTree>
    <p:extLst>
      <p:ext uri="{BB962C8B-B14F-4D97-AF65-F5344CB8AC3E}">
        <p14:creationId xmlns:p14="http://schemas.microsoft.com/office/powerpoint/2010/main" val="41922895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5856" y="116632"/>
            <a:ext cx="2938625" cy="523220"/>
          </a:xfrm>
          <a:prstGeom prst="rect">
            <a:avLst/>
          </a:prstGeom>
          <a:noFill/>
        </p:spPr>
        <p:txBody>
          <a:bodyPr wrap="none" rtlCol="1">
            <a:spAutoFit/>
          </a:bodyPr>
          <a:lstStyle/>
          <a:p>
            <a:r>
              <a:rPr lang="fa-IR" sz="2800" b="1" dirty="0">
                <a:solidFill>
                  <a:prstClr val="black"/>
                </a:solidFill>
                <a:cs typeface="B Nazanin" pitchFamily="2" charset="-78"/>
              </a:rPr>
              <a:t>تحولات کالبدی مسجد</a:t>
            </a:r>
          </a:p>
        </p:txBody>
      </p:sp>
      <p:sp>
        <p:nvSpPr>
          <p:cNvPr id="5" name="TextBox 4"/>
          <p:cNvSpPr txBox="1"/>
          <p:nvPr/>
        </p:nvSpPr>
        <p:spPr>
          <a:xfrm>
            <a:off x="539552" y="402717"/>
            <a:ext cx="8249626" cy="3285258"/>
          </a:xfrm>
          <a:prstGeom prst="rect">
            <a:avLst/>
          </a:prstGeom>
          <a:noFill/>
        </p:spPr>
        <p:txBody>
          <a:bodyPr wrap="square" rtlCol="1">
            <a:spAutoFit/>
          </a:bodyPr>
          <a:lstStyle/>
          <a:p>
            <a:pPr>
              <a:lnSpc>
                <a:spcPct val="115000"/>
              </a:lnSpc>
              <a:spcAft>
                <a:spcPts val="1000"/>
              </a:spcAft>
            </a:pPr>
            <a:r>
              <a:rPr lang="fa-IR" sz="2000" b="1" dirty="0">
                <a:solidFill>
                  <a:prstClr val="black"/>
                </a:solidFill>
                <a:ea typeface="Calibri"/>
                <a:cs typeface="B Nazanin" pitchFamily="2" charset="-78"/>
              </a:rPr>
              <a:t>دوره اول: </a:t>
            </a:r>
            <a:endParaRPr lang="fa-IR" sz="2000" b="1" dirty="0">
              <a:solidFill>
                <a:prstClr val="black"/>
              </a:solidFill>
              <a:ea typeface="Calibri"/>
              <a:cs typeface="B Nazanin" pitchFamily="2" charset="-78"/>
            </a:endParaRPr>
          </a:p>
          <a:p>
            <a:pPr marL="285750" indent="-285750">
              <a:lnSpc>
                <a:spcPct val="115000"/>
              </a:lnSpc>
              <a:spcAft>
                <a:spcPts val="1000"/>
              </a:spcAft>
              <a:buClr>
                <a:srgbClr val="E6C069"/>
              </a:buClr>
              <a:buFont typeface="Wingdings" pitchFamily="2" charset="2"/>
              <a:buChar char="Ø"/>
            </a:pPr>
            <a:r>
              <a:rPr lang="fa-IR" sz="2000" b="1" dirty="0">
                <a:solidFill>
                  <a:prstClr val="black"/>
                </a:solidFill>
                <a:ea typeface="Calibri"/>
                <a:cs typeface="B Nazanin" pitchFamily="2" charset="-78"/>
              </a:rPr>
              <a:t>مساجد </a:t>
            </a:r>
            <a:r>
              <a:rPr lang="fa-IR" sz="2000" b="1" dirty="0">
                <a:solidFill>
                  <a:prstClr val="black"/>
                </a:solidFill>
                <a:ea typeface="Calibri"/>
                <a:cs typeface="B Nazanin" pitchFamily="2" charset="-78"/>
              </a:rPr>
              <a:t>ساده و بی پیرایه و براساس الگوی مسجدالنبی در مدینه، با ساده ترین مصالح موجود در محل ، معماری بسیار نزدیک با بافت اطراف یا در محل معابد قدیمی یا بنایی ساده در کنار میدان اصلی شهر  ساخته می شدند</a:t>
            </a:r>
            <a:r>
              <a:rPr lang="fa-IR" sz="2000" b="1" dirty="0">
                <a:solidFill>
                  <a:prstClr val="black"/>
                </a:solidFill>
                <a:ea typeface="Calibri"/>
                <a:cs typeface="B Nazanin" pitchFamily="2" charset="-78"/>
              </a:rPr>
              <a:t>.</a:t>
            </a:r>
          </a:p>
          <a:p>
            <a:pPr marL="285750" indent="-285750">
              <a:lnSpc>
                <a:spcPct val="115000"/>
              </a:lnSpc>
              <a:spcAft>
                <a:spcPts val="1000"/>
              </a:spcAft>
              <a:buClr>
                <a:srgbClr val="E6C069"/>
              </a:buClr>
              <a:buFont typeface="Wingdings" pitchFamily="2" charset="2"/>
              <a:buChar char="Ø"/>
            </a:pPr>
            <a:r>
              <a:rPr lang="fa-IR" sz="2000" b="1" dirty="0">
                <a:solidFill>
                  <a:prstClr val="black"/>
                </a:solidFill>
                <a:ea typeface="Calibri"/>
                <a:cs typeface="B Nazanin" pitchFamily="2" charset="-78"/>
              </a:rPr>
              <a:t>در </a:t>
            </a:r>
            <a:r>
              <a:rPr lang="fa-IR" sz="2000" b="1" dirty="0">
                <a:solidFill>
                  <a:prstClr val="black"/>
                </a:solidFill>
                <a:ea typeface="Calibri"/>
                <a:cs typeface="B Nazanin" pitchFamily="2" charset="-78"/>
              </a:rPr>
              <a:t>کنار ((آگورا)) یونانی،در کنار ((فورم)) رمی ، در جوار ((میدان )) شار پارسی، همه جا در پر آمد و شد ترین نقطه شهر برپا می گردد. </a:t>
            </a:r>
            <a:endParaRPr lang="fa-IR" sz="2000" b="1" dirty="0">
              <a:solidFill>
                <a:prstClr val="black"/>
              </a:solidFill>
              <a:ea typeface="Calibri"/>
              <a:cs typeface="B Nazanin" pitchFamily="2" charset="-78"/>
            </a:endParaRPr>
          </a:p>
          <a:p>
            <a:pPr marL="285750" indent="-285750">
              <a:spcBef>
                <a:spcPts val="600"/>
              </a:spcBef>
              <a:buClr>
                <a:srgbClr val="CF543F"/>
              </a:buClr>
              <a:buSzPct val="85000"/>
              <a:buFont typeface="Wingdings" pitchFamily="2" charset="2"/>
              <a:buChar char="Ø"/>
            </a:pPr>
            <a:r>
              <a:rPr lang="fa-IR" sz="2000" b="1" dirty="0">
                <a:solidFill>
                  <a:prstClr val="black"/>
                </a:solidFill>
                <a:ea typeface="Calibri"/>
                <a:cs typeface="B Nazanin" pitchFamily="2" charset="-78"/>
              </a:rPr>
              <a:t>مسجد به عنوان تنها دگرگونی عمده در سازمان فضایی کالبدی شهر اسلامی</a:t>
            </a:r>
          </a:p>
          <a:p>
            <a:pPr>
              <a:lnSpc>
                <a:spcPct val="115000"/>
              </a:lnSpc>
              <a:spcAft>
                <a:spcPts val="1000"/>
              </a:spcAft>
            </a:pPr>
            <a:endParaRPr lang="en-US" b="1" dirty="0">
              <a:solidFill>
                <a:prstClr val="black"/>
              </a:solidFill>
              <a:ea typeface="Calibri"/>
              <a:cs typeface="Arial"/>
            </a:endParaRPr>
          </a:p>
        </p:txBody>
      </p:sp>
      <p:pic>
        <p:nvPicPr>
          <p:cNvPr id="1027" name="Picture 3" descr="C:\Users\Adel\Desktop\4649912671804116528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8501" y="3546911"/>
            <a:ext cx="5184576" cy="322861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0" y="5445224"/>
            <a:ext cx="2018501" cy="410882"/>
          </a:xfrm>
          <a:prstGeom prst="rect">
            <a:avLst/>
          </a:prstGeom>
        </p:spPr>
        <p:txBody>
          <a:bodyPr wrap="none">
            <a:spAutoFit/>
          </a:bodyPr>
          <a:lstStyle/>
          <a:p>
            <a:pPr>
              <a:lnSpc>
                <a:spcPct val="115000"/>
              </a:lnSpc>
              <a:spcAft>
                <a:spcPts val="1000"/>
              </a:spcAft>
            </a:pPr>
            <a:r>
              <a:rPr lang="fa-IR" dirty="0">
                <a:solidFill>
                  <a:prstClr val="black"/>
                </a:solidFill>
                <a:ea typeface="Calibri"/>
                <a:cs typeface="B Nazanin"/>
              </a:rPr>
              <a:t>مسجد ریجاب در </a:t>
            </a:r>
            <a:r>
              <a:rPr lang="fa-IR" dirty="0">
                <a:solidFill>
                  <a:prstClr val="black"/>
                </a:solidFill>
                <a:ea typeface="Calibri"/>
                <a:cs typeface="B Nazanin"/>
              </a:rPr>
              <a:t>کرمانشاه</a:t>
            </a:r>
            <a:endParaRPr lang="en-US" sz="1200" dirty="0">
              <a:solidFill>
                <a:prstClr val="black"/>
              </a:solidFill>
              <a:ea typeface="Calibri"/>
              <a:cs typeface="Arial"/>
            </a:endParaRPr>
          </a:p>
        </p:txBody>
      </p:sp>
      <p:sp>
        <p:nvSpPr>
          <p:cNvPr id="6" name="TextBox 5"/>
          <p:cNvSpPr txBox="1"/>
          <p:nvPr/>
        </p:nvSpPr>
        <p:spPr>
          <a:xfrm>
            <a:off x="7323437" y="6193470"/>
            <a:ext cx="1819730" cy="369332"/>
          </a:xfrm>
          <a:prstGeom prst="rect">
            <a:avLst/>
          </a:prstGeom>
          <a:noFill/>
        </p:spPr>
        <p:txBody>
          <a:bodyPr wrap="none" rtlCol="1">
            <a:spAutoFit/>
          </a:bodyPr>
          <a:lstStyle/>
          <a:p>
            <a:r>
              <a:rPr lang="fa-IR" b="1" dirty="0">
                <a:solidFill>
                  <a:prstClr val="black"/>
                </a:solidFill>
                <a:latin typeface="2  Nazanin"/>
                <a:cs typeface="B Nazanin" pitchFamily="2" charset="-78"/>
              </a:rPr>
              <a:t>حبیبی، 1392، ص43</a:t>
            </a:r>
            <a:endParaRPr lang="fa-IR" b="1" dirty="0">
              <a:solidFill>
                <a:prstClr val="black"/>
              </a:solidFill>
              <a:latin typeface="2  Nazanin"/>
              <a:cs typeface="B Nazanin" pitchFamily="2" charset="-78"/>
            </a:endParaRPr>
          </a:p>
        </p:txBody>
      </p:sp>
    </p:spTree>
    <p:extLst>
      <p:ext uri="{BB962C8B-B14F-4D97-AF65-F5344CB8AC3E}">
        <p14:creationId xmlns:p14="http://schemas.microsoft.com/office/powerpoint/2010/main" val="17610257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75856" y="116632"/>
            <a:ext cx="2938625" cy="523220"/>
          </a:xfrm>
          <a:prstGeom prst="rect">
            <a:avLst/>
          </a:prstGeom>
          <a:noFill/>
        </p:spPr>
        <p:txBody>
          <a:bodyPr wrap="none" rtlCol="1">
            <a:spAutoFit/>
          </a:bodyPr>
          <a:lstStyle/>
          <a:p>
            <a:r>
              <a:rPr lang="fa-IR" sz="2800" b="1" dirty="0">
                <a:solidFill>
                  <a:prstClr val="black"/>
                </a:solidFill>
                <a:cs typeface="B Nazanin" pitchFamily="2" charset="-78"/>
              </a:rPr>
              <a:t>تحولات کالبدی مسجد</a:t>
            </a:r>
          </a:p>
        </p:txBody>
      </p:sp>
      <p:sp>
        <p:nvSpPr>
          <p:cNvPr id="5" name="TextBox 4"/>
          <p:cNvSpPr txBox="1"/>
          <p:nvPr/>
        </p:nvSpPr>
        <p:spPr>
          <a:xfrm>
            <a:off x="395536" y="378242"/>
            <a:ext cx="8321635" cy="3785652"/>
          </a:xfrm>
          <a:prstGeom prst="rect">
            <a:avLst/>
          </a:prstGeom>
          <a:noFill/>
        </p:spPr>
        <p:txBody>
          <a:bodyPr wrap="square" rtlCol="1">
            <a:spAutoFit/>
          </a:bodyPr>
          <a:lstStyle/>
          <a:p>
            <a:r>
              <a:rPr lang="fa-IR" sz="2000" b="1" dirty="0">
                <a:solidFill>
                  <a:prstClr val="black"/>
                </a:solidFill>
                <a:cs typeface="B Nazanin" pitchFamily="2" charset="-78"/>
              </a:rPr>
              <a:t>دوره دوم : </a:t>
            </a:r>
          </a:p>
          <a:p>
            <a:pPr marL="342900" indent="-342900">
              <a:buClr>
                <a:srgbClr val="E6C069"/>
              </a:buClr>
              <a:buFont typeface="Wingdings" pitchFamily="2" charset="2"/>
              <a:buChar char="Ø"/>
            </a:pPr>
            <a:r>
              <a:rPr lang="fa-IR" sz="2000" b="1" dirty="0">
                <a:solidFill>
                  <a:prstClr val="black"/>
                </a:solidFill>
                <a:cs typeface="B Nazanin" pitchFamily="2" charset="-78"/>
              </a:rPr>
              <a:t>دوران بنی امیه در عین اینکه مسجد به طور کامل با قدرت دولت اسلامی در ارتباط است ولی در کنار دارالاماره به عنوان مقر حکومت شکل می گیرد. </a:t>
            </a:r>
          </a:p>
          <a:p>
            <a:pPr marL="342900" indent="-342900">
              <a:buClr>
                <a:srgbClr val="E6C069"/>
              </a:buClr>
              <a:buFont typeface="Wingdings" pitchFamily="2" charset="2"/>
              <a:buChar char="Ø"/>
            </a:pPr>
            <a:r>
              <a:rPr lang="fa-IR" sz="2000" b="1" dirty="0">
                <a:solidFill>
                  <a:prstClr val="black"/>
                </a:solidFill>
                <a:cs typeface="B Nazanin" pitchFamily="2" charset="-78"/>
              </a:rPr>
              <a:t>همزمان مسجد جامع و دارالاماره شکل می گیرد. در بسیاری  موارد با فاصله اندک و گاه با ارتباطی سر پوشیده دو بنا به یکدیگر مرتیط می شدند. </a:t>
            </a:r>
          </a:p>
          <a:p>
            <a:pPr marL="342900" indent="-342900">
              <a:buClr>
                <a:srgbClr val="E6C069"/>
              </a:buClr>
              <a:buFont typeface="Wingdings" pitchFamily="2" charset="2"/>
              <a:buChar char="Ø"/>
            </a:pPr>
            <a:r>
              <a:rPr lang="fa-IR" sz="2000" b="1" dirty="0">
                <a:solidFill>
                  <a:prstClr val="black"/>
                </a:solidFill>
                <a:cs typeface="B Nazanin" pitchFamily="2" charset="-78"/>
              </a:rPr>
              <a:t>در این دوره اولین حرکت  های عمده  برای دگرگونی  بافت کالبدی و سازمان فضایی شهر بر حسب موقعیت سیاسی – اقتصادی و اجتماعی- فرهنگی آن آغاز می شود. </a:t>
            </a:r>
          </a:p>
          <a:p>
            <a:pPr marL="342900" indent="-342900">
              <a:buClr>
                <a:srgbClr val="E6C069"/>
              </a:buClr>
              <a:buFont typeface="Wingdings" pitchFamily="2" charset="2"/>
              <a:buChar char="Ø"/>
            </a:pPr>
            <a:r>
              <a:rPr lang="fa-IR" sz="2000" b="1" dirty="0">
                <a:solidFill>
                  <a:prstClr val="black"/>
                </a:solidFill>
                <a:cs typeface="B Nazanin" pitchFamily="2" charset="-78"/>
              </a:rPr>
              <a:t>شهر های نو بنیاد شکل می گیرد و شهر های تسخیر شده آرام آرام به سمت اسلامی شدن پیش می روند. </a:t>
            </a:r>
          </a:p>
          <a:p>
            <a:r>
              <a:rPr lang="fa-IR" sz="2000" b="1" dirty="0">
                <a:solidFill>
                  <a:prstClr val="black"/>
                </a:solidFill>
                <a:cs typeface="B Nazanin" pitchFamily="2" charset="-78"/>
              </a:rPr>
              <a:t>شکل گیری اولین مدارس در کنار مساجد در این دوره است و جامع بودن به معنای حضور دولت اسلامی  در بالاترین سطح است.</a:t>
            </a:r>
            <a:r>
              <a:rPr lang="fa-IR" b="1" dirty="0">
                <a:solidFill>
                  <a:prstClr val="black"/>
                </a:solidFill>
                <a:latin typeface="2  Nazanin"/>
                <a:cs typeface="B Nazanin" pitchFamily="2" charset="-78"/>
              </a:rPr>
              <a:t> </a:t>
            </a:r>
            <a:r>
              <a:rPr lang="fa-IR" b="1" dirty="0">
                <a:solidFill>
                  <a:prstClr val="black"/>
                </a:solidFill>
                <a:latin typeface="2  Nazanin"/>
                <a:cs typeface="B Nazanin" pitchFamily="2" charset="-78"/>
              </a:rPr>
              <a:t>(حبیبی</a:t>
            </a:r>
            <a:r>
              <a:rPr lang="fa-IR" b="1" dirty="0">
                <a:solidFill>
                  <a:prstClr val="black"/>
                </a:solidFill>
                <a:latin typeface="2  Nazanin"/>
                <a:cs typeface="B Nazanin" pitchFamily="2" charset="-78"/>
              </a:rPr>
              <a:t>، 1392، </a:t>
            </a:r>
            <a:r>
              <a:rPr lang="fa-IR" b="1" dirty="0">
                <a:solidFill>
                  <a:prstClr val="black"/>
                </a:solidFill>
                <a:latin typeface="2  Nazanin"/>
                <a:cs typeface="B Nazanin" pitchFamily="2" charset="-78"/>
              </a:rPr>
              <a:t>ص43)</a:t>
            </a:r>
            <a:endParaRPr lang="fa-IR" b="1" dirty="0">
              <a:solidFill>
                <a:prstClr val="black"/>
              </a:solidFill>
              <a:latin typeface="2  Nazanin"/>
              <a:cs typeface="B Nazanin" pitchFamily="2" charset="-78"/>
            </a:endParaRPr>
          </a:p>
          <a:p>
            <a:pPr marL="342900" indent="-342900">
              <a:buClr>
                <a:srgbClr val="E6C069"/>
              </a:buClr>
              <a:buFont typeface="Wingdings" pitchFamily="2" charset="2"/>
              <a:buChar char="Ø"/>
            </a:pPr>
            <a:endParaRPr lang="fa-IR" sz="2000" b="1" dirty="0">
              <a:solidFill>
                <a:prstClr val="black"/>
              </a:solidFill>
              <a:cs typeface="B Nazanin" pitchFamily="2" charset="-78"/>
            </a:endParaRPr>
          </a:p>
        </p:txBody>
      </p:sp>
      <p:sp>
        <p:nvSpPr>
          <p:cNvPr id="2" name="Rectangle 1"/>
          <p:cNvSpPr/>
          <p:nvPr/>
        </p:nvSpPr>
        <p:spPr>
          <a:xfrm>
            <a:off x="1989916" y="6410722"/>
            <a:ext cx="4121641" cy="369332"/>
          </a:xfrm>
          <a:prstGeom prst="rect">
            <a:avLst/>
          </a:prstGeom>
        </p:spPr>
        <p:txBody>
          <a:bodyPr wrap="none">
            <a:spAutoFit/>
          </a:bodyPr>
          <a:lstStyle/>
          <a:p>
            <a:r>
              <a:rPr lang="fa-IR" dirty="0">
                <a:solidFill>
                  <a:srgbClr val="252525"/>
                </a:solidFill>
                <a:latin typeface="Tahoma"/>
              </a:rPr>
              <a:t>مسجد </a:t>
            </a:r>
            <a:r>
              <a:rPr lang="fa-IR" dirty="0">
                <a:solidFill>
                  <a:srgbClr val="252525"/>
                </a:solidFill>
                <a:latin typeface="Tahoma"/>
              </a:rPr>
              <a:t>جامع فهرج </a:t>
            </a:r>
            <a:r>
              <a:rPr lang="fa-IR" dirty="0">
                <a:solidFill>
                  <a:srgbClr val="252525"/>
                </a:solidFill>
                <a:latin typeface="Tahoma"/>
              </a:rPr>
              <a:t>در یزد - نیمه </a:t>
            </a:r>
            <a:r>
              <a:rPr lang="fa-IR" dirty="0">
                <a:solidFill>
                  <a:srgbClr val="252525"/>
                </a:solidFill>
                <a:latin typeface="Tahoma"/>
              </a:rPr>
              <a:t>اول قرن اول </a:t>
            </a:r>
            <a:r>
              <a:rPr lang="fa-IR" dirty="0">
                <a:solidFill>
                  <a:srgbClr val="252525"/>
                </a:solidFill>
                <a:latin typeface="Tahoma"/>
              </a:rPr>
              <a:t>هجری</a:t>
            </a:r>
            <a:endParaRPr lang="fa-IR" dirty="0">
              <a:solidFill>
                <a:prstClr val="black"/>
              </a:solidFill>
            </a:endParaRPr>
          </a:p>
        </p:txBody>
      </p:sp>
      <p:pic>
        <p:nvPicPr>
          <p:cNvPr id="1026" name="Picture 2" descr="C:\Users\Adel\Desktop\Big-1391-05-19223444789821025120123910170911472061771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8613" y="3933355"/>
            <a:ext cx="4144320" cy="253315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del\Desktop\مسجد جامع فهرج یزد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756" y="3567072"/>
            <a:ext cx="3890172" cy="2844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4240060"/>
      </p:ext>
    </p:extLst>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75856" y="116632"/>
            <a:ext cx="2938625" cy="523220"/>
          </a:xfrm>
          <a:prstGeom prst="rect">
            <a:avLst/>
          </a:prstGeom>
          <a:noFill/>
        </p:spPr>
        <p:txBody>
          <a:bodyPr wrap="none" rtlCol="1">
            <a:spAutoFit/>
          </a:bodyPr>
          <a:lstStyle/>
          <a:p>
            <a:r>
              <a:rPr lang="fa-IR" sz="2800" b="1" dirty="0">
                <a:solidFill>
                  <a:prstClr val="black"/>
                </a:solidFill>
                <a:cs typeface="B Nazanin" pitchFamily="2" charset="-78"/>
              </a:rPr>
              <a:t>تحولات کالبدی مسجد</a:t>
            </a:r>
          </a:p>
        </p:txBody>
      </p:sp>
      <p:sp>
        <p:nvSpPr>
          <p:cNvPr id="5" name="TextBox 4"/>
          <p:cNvSpPr txBox="1"/>
          <p:nvPr/>
        </p:nvSpPr>
        <p:spPr>
          <a:xfrm>
            <a:off x="532567" y="378242"/>
            <a:ext cx="8393643" cy="3785652"/>
          </a:xfrm>
          <a:prstGeom prst="rect">
            <a:avLst/>
          </a:prstGeom>
          <a:noFill/>
        </p:spPr>
        <p:txBody>
          <a:bodyPr wrap="square" rtlCol="1">
            <a:spAutoFit/>
          </a:bodyPr>
          <a:lstStyle/>
          <a:p>
            <a:r>
              <a:rPr lang="fa-IR" sz="2000" b="1" dirty="0">
                <a:solidFill>
                  <a:prstClr val="black"/>
                </a:solidFill>
                <a:cs typeface="B Nazanin" pitchFamily="2" charset="-78"/>
              </a:rPr>
              <a:t>دوره سوم : </a:t>
            </a:r>
          </a:p>
          <a:p>
            <a:pPr marL="342900" indent="-342900">
              <a:buFont typeface="Wingdings" pitchFamily="2" charset="2"/>
              <a:buChar char="Ø"/>
            </a:pPr>
            <a:r>
              <a:rPr lang="fa-IR" sz="2000" b="1" dirty="0">
                <a:solidFill>
                  <a:prstClr val="black"/>
                </a:solidFill>
                <a:cs typeface="B Nazanin" pitchFamily="2" charset="-78"/>
              </a:rPr>
              <a:t>دوره خلافت عباسیان گستردگی امپراتور اسلامی پایان قرن اول ه.ق همراه با ظهور عباسیان در ایران بود. تمایل خلفای عباسی به شرق در اثر نفوذ دیوانیان ایرانی منجر به تغییر کلی در دولت اسلامی شد </a:t>
            </a:r>
          </a:p>
          <a:p>
            <a:pPr marL="342900" indent="-342900">
              <a:buFont typeface="Wingdings" pitchFamily="2" charset="2"/>
              <a:buChar char="Ø"/>
            </a:pPr>
            <a:r>
              <a:rPr lang="fa-IR" sz="2000" b="1" dirty="0">
                <a:solidFill>
                  <a:prstClr val="black"/>
                </a:solidFill>
                <a:cs typeface="B Nazanin" pitchFamily="2" charset="-78"/>
              </a:rPr>
              <a:t>تفکیک  قدرت  سیاسی دولت از قدرت مذهبی و برتری سیاست بر مذهب به جدایی کامل دارالاماره از مسجد جامع انجامید</a:t>
            </a:r>
          </a:p>
          <a:p>
            <a:pPr marL="342900" indent="-342900">
              <a:buFont typeface="Wingdings" pitchFamily="2" charset="2"/>
              <a:buChar char="Ø"/>
            </a:pPr>
            <a:r>
              <a:rPr lang="fa-IR" sz="2000" b="1" dirty="0">
                <a:solidFill>
                  <a:prstClr val="black"/>
                </a:solidFill>
                <a:cs typeface="B Nazanin" pitchFamily="2" charset="-78"/>
              </a:rPr>
              <a:t> نطفه فرهنگ اسلامی در ایران بسته می شود .</a:t>
            </a:r>
          </a:p>
          <a:p>
            <a:pPr marL="342900" indent="-342900">
              <a:buFont typeface="Wingdings" pitchFamily="2" charset="2"/>
              <a:buChar char="Ø"/>
            </a:pPr>
            <a:r>
              <a:rPr lang="fa-IR" sz="2000" b="1" dirty="0">
                <a:solidFill>
                  <a:prstClr val="black"/>
                </a:solidFill>
                <a:cs typeface="B Nazanin" pitchFamily="2" charset="-78"/>
              </a:rPr>
              <a:t> شکل گیری مذهب شیعه در ایران همراه با بازگشت به مفاهیم سلطنت و مفاهیم فضایی شار را دوباره زنده می کند. </a:t>
            </a:r>
          </a:p>
          <a:p>
            <a:pPr marL="342900" indent="-342900">
              <a:buFont typeface="Wingdings" pitchFamily="2" charset="2"/>
              <a:buChar char="Ø"/>
            </a:pPr>
            <a:r>
              <a:rPr lang="fa-IR" sz="2000" b="1" dirty="0">
                <a:solidFill>
                  <a:prstClr val="black"/>
                </a:solidFill>
                <a:cs typeface="B Nazanin" pitchFamily="2" charset="-78"/>
              </a:rPr>
              <a:t>مسجدجامع مکان اصلی اجتماعات مردمی خود را از دولت و حکومت جدا می کند و دیگر سادگی و بی پیرایگی وجود ندارد و مساجد از بافت جدا می شود.</a:t>
            </a:r>
            <a:r>
              <a:rPr lang="fa-IR" sz="2000" b="1" dirty="0">
                <a:solidFill>
                  <a:prstClr val="black"/>
                </a:solidFill>
                <a:latin typeface="2  Nazanin"/>
                <a:cs typeface="B Nazanin" pitchFamily="2" charset="-78"/>
              </a:rPr>
              <a:t> </a:t>
            </a:r>
            <a:r>
              <a:rPr lang="fa-IR" sz="2000" b="1" dirty="0">
                <a:solidFill>
                  <a:prstClr val="black"/>
                </a:solidFill>
                <a:latin typeface="2  Nazanin"/>
                <a:cs typeface="B Nazanin" pitchFamily="2" charset="-78"/>
              </a:rPr>
              <a:t>(</a:t>
            </a:r>
            <a:r>
              <a:rPr lang="fa-IR" sz="2000" b="1" dirty="0">
                <a:solidFill>
                  <a:prstClr val="black"/>
                </a:solidFill>
                <a:cs typeface="B Nazanin" pitchFamily="2" charset="-78"/>
              </a:rPr>
              <a:t>حبیبی</a:t>
            </a:r>
            <a:r>
              <a:rPr lang="fa-IR" sz="2000" b="1" dirty="0">
                <a:solidFill>
                  <a:prstClr val="black"/>
                </a:solidFill>
                <a:cs typeface="B Nazanin" pitchFamily="2" charset="-78"/>
              </a:rPr>
              <a:t>، 1392، </a:t>
            </a:r>
            <a:r>
              <a:rPr lang="fa-IR" sz="2000" b="1" dirty="0">
                <a:solidFill>
                  <a:prstClr val="black"/>
                </a:solidFill>
                <a:cs typeface="B Nazanin" pitchFamily="2" charset="-78"/>
              </a:rPr>
              <a:t>ص44)</a:t>
            </a:r>
            <a:endParaRPr lang="fa-IR" sz="2000" b="1" dirty="0">
              <a:solidFill>
                <a:prstClr val="black"/>
              </a:solidFill>
              <a:cs typeface="B Nazanin" pitchFamily="2" charset="-78"/>
            </a:endParaRPr>
          </a:p>
          <a:p>
            <a:pPr marL="342900" indent="-342900">
              <a:buFont typeface="Wingdings" pitchFamily="2" charset="2"/>
              <a:buChar char="Ø"/>
            </a:pPr>
            <a:endParaRPr lang="fa-IR" sz="2000" b="1" dirty="0">
              <a:solidFill>
                <a:prstClr val="black"/>
              </a:solidFill>
              <a:cs typeface="B Nazanin" pitchFamily="2" charset="-78"/>
            </a:endParaRPr>
          </a:p>
        </p:txBody>
      </p:sp>
      <p:sp>
        <p:nvSpPr>
          <p:cNvPr id="6" name="Rectangle 5"/>
          <p:cNvSpPr/>
          <p:nvPr/>
        </p:nvSpPr>
        <p:spPr>
          <a:xfrm>
            <a:off x="4746296" y="5703270"/>
            <a:ext cx="4397704" cy="1200329"/>
          </a:xfrm>
          <a:prstGeom prst="rect">
            <a:avLst/>
          </a:prstGeom>
        </p:spPr>
        <p:txBody>
          <a:bodyPr wrap="square">
            <a:spAutoFit/>
          </a:bodyPr>
          <a:lstStyle/>
          <a:p>
            <a:pPr algn="ctr"/>
            <a:r>
              <a:rPr lang="fa-IR" dirty="0">
                <a:solidFill>
                  <a:prstClr val="black"/>
                </a:solidFill>
                <a:ea typeface="Calibri"/>
              </a:rPr>
              <a:t>مسجد تاریخانه دامغان </a:t>
            </a:r>
          </a:p>
          <a:p>
            <a:pPr algn="ctr"/>
            <a:r>
              <a:rPr lang="fa-IR" dirty="0">
                <a:solidFill>
                  <a:prstClr val="black"/>
                </a:solidFill>
                <a:ea typeface="Calibri"/>
              </a:rPr>
              <a:t>تاریخ </a:t>
            </a:r>
            <a:r>
              <a:rPr lang="fa-IR" dirty="0">
                <a:solidFill>
                  <a:prstClr val="black"/>
                </a:solidFill>
                <a:ea typeface="Calibri"/>
              </a:rPr>
              <a:t>ساخت این بنا به اواسط قرن دوم هجری به زمان جلوس نخستین خلیفه عباسی «سفاح» در سال 132 هجری </a:t>
            </a:r>
            <a:r>
              <a:rPr lang="fa-IR" dirty="0">
                <a:solidFill>
                  <a:prstClr val="black"/>
                </a:solidFill>
                <a:ea typeface="Calibri"/>
              </a:rPr>
              <a:t>قمری بر می گردد.</a:t>
            </a:r>
            <a:endParaRPr lang="fa-IR" dirty="0">
              <a:solidFill>
                <a:prstClr val="black"/>
              </a:solidFill>
            </a:endParaRPr>
          </a:p>
        </p:txBody>
      </p:sp>
      <p:pic>
        <p:nvPicPr>
          <p:cNvPr id="1026" name="Picture 2" descr="C:\Users\Adel\Desktop\1393010414272786024061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783" y="3856117"/>
            <a:ext cx="4608512" cy="288730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del\Desktop\13930104142513511240611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3856118"/>
            <a:ext cx="2664296" cy="1855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706821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75856" y="116632"/>
            <a:ext cx="2938625" cy="523220"/>
          </a:xfrm>
          <a:prstGeom prst="rect">
            <a:avLst/>
          </a:prstGeom>
          <a:noFill/>
        </p:spPr>
        <p:txBody>
          <a:bodyPr wrap="none" rtlCol="1">
            <a:spAutoFit/>
          </a:bodyPr>
          <a:lstStyle/>
          <a:p>
            <a:r>
              <a:rPr lang="fa-IR" sz="2800" b="1" dirty="0">
                <a:solidFill>
                  <a:prstClr val="black"/>
                </a:solidFill>
                <a:cs typeface="B Nazanin" pitchFamily="2" charset="-78"/>
              </a:rPr>
              <a:t>تحولات کالبدی مسجد</a:t>
            </a:r>
          </a:p>
        </p:txBody>
      </p:sp>
      <p:sp>
        <p:nvSpPr>
          <p:cNvPr id="6" name="TextBox 5"/>
          <p:cNvSpPr txBox="1"/>
          <p:nvPr/>
        </p:nvSpPr>
        <p:spPr>
          <a:xfrm>
            <a:off x="179512" y="638072"/>
            <a:ext cx="8784976" cy="3170099"/>
          </a:xfrm>
          <a:prstGeom prst="rect">
            <a:avLst/>
          </a:prstGeom>
          <a:noFill/>
        </p:spPr>
        <p:txBody>
          <a:bodyPr wrap="square" rtlCol="1">
            <a:spAutoFit/>
          </a:bodyPr>
          <a:lstStyle/>
          <a:p>
            <a:r>
              <a:rPr lang="fa-IR" sz="2000" b="1" dirty="0">
                <a:solidFill>
                  <a:prstClr val="black"/>
                </a:solidFill>
                <a:cs typeface="B Nazanin" pitchFamily="2" charset="-78"/>
              </a:rPr>
              <a:t>دوره چهارم:</a:t>
            </a:r>
          </a:p>
          <a:p>
            <a:pPr marL="342900" indent="-342900">
              <a:buClr>
                <a:srgbClr val="E6C069"/>
              </a:buClr>
              <a:buFont typeface="Wingdings" pitchFamily="2" charset="2"/>
              <a:buChar char="Ø"/>
            </a:pPr>
            <a:r>
              <a:rPr lang="fa-IR" sz="2000" b="1" dirty="0">
                <a:solidFill>
                  <a:prstClr val="black"/>
                </a:solidFill>
                <a:cs typeface="B Nazanin" pitchFamily="2" charset="-78"/>
              </a:rPr>
              <a:t>حکومت های قدرتمند محلی در دل امپراطوری عباسی شکل گرفته و اسلام رنگ و بوی  محلی و منطقه ای می گیرد.</a:t>
            </a:r>
          </a:p>
          <a:p>
            <a:pPr marL="342900" indent="-342900">
              <a:buClr>
                <a:srgbClr val="E6C069"/>
              </a:buClr>
              <a:buFont typeface="Wingdings" pitchFamily="2" charset="2"/>
              <a:buChar char="Ø"/>
            </a:pPr>
            <a:r>
              <a:rPr lang="fa-IR" sz="2000" b="1" dirty="0">
                <a:solidFill>
                  <a:prstClr val="black"/>
                </a:solidFill>
                <a:cs typeface="B Nazanin" pitchFamily="2" charset="-78"/>
              </a:rPr>
              <a:t>قرن ششم ه.ق مساجد تغییر می یابد به محلی برای خودنمایی حکومتها با ظواهر پر شکوه  و معماری های یادمانی تبدیل می شود.</a:t>
            </a:r>
          </a:p>
          <a:p>
            <a:pPr marL="342900" indent="-342900">
              <a:buClr>
                <a:srgbClr val="E6C069"/>
              </a:buClr>
              <a:buFont typeface="Wingdings" pitchFamily="2" charset="2"/>
              <a:buChar char="Ø"/>
            </a:pPr>
            <a:r>
              <a:rPr lang="fa-IR" sz="2000" b="1" dirty="0">
                <a:solidFill>
                  <a:prstClr val="black"/>
                </a:solidFill>
                <a:cs typeface="B Nazanin" pitchFamily="2" charset="-78"/>
              </a:rPr>
              <a:t>تغییرات عمده در شهر با محله بندی روی می دهد. </a:t>
            </a:r>
          </a:p>
          <a:p>
            <a:pPr marL="342900" indent="-342900">
              <a:buClr>
                <a:srgbClr val="E6C069"/>
              </a:buClr>
              <a:buFont typeface="Wingdings" pitchFamily="2" charset="2"/>
              <a:buChar char="Ø"/>
            </a:pPr>
            <a:r>
              <a:rPr lang="fa-IR" sz="2000" b="1" dirty="0">
                <a:solidFill>
                  <a:prstClr val="black"/>
                </a:solidFill>
                <a:cs typeface="B Nazanin" pitchFamily="2" charset="-78"/>
              </a:rPr>
              <a:t>هر محله مسجد خویش را دارد.</a:t>
            </a:r>
          </a:p>
          <a:p>
            <a:pPr marL="342900" indent="-342900">
              <a:buClr>
                <a:srgbClr val="E6C069"/>
              </a:buClr>
              <a:buFont typeface="Wingdings" pitchFamily="2" charset="2"/>
              <a:buChar char="Ø"/>
            </a:pPr>
            <a:r>
              <a:rPr lang="fa-IR" sz="2000" b="1" dirty="0">
                <a:solidFill>
                  <a:prstClr val="black"/>
                </a:solidFill>
                <a:cs typeface="B Nazanin" pitchFamily="2" charset="-78"/>
              </a:rPr>
              <a:t>جدایی اهداف مذهبی از سیاسی کم کم شکل کالبدی میگیرد . </a:t>
            </a:r>
          </a:p>
          <a:p>
            <a:r>
              <a:rPr lang="fa-IR" sz="2000" b="1" dirty="0">
                <a:solidFill>
                  <a:prstClr val="black"/>
                </a:solidFill>
                <a:cs typeface="B Nazanin" pitchFamily="2" charset="-78"/>
              </a:rPr>
              <a:t>تشکیل دولت اسلامی ، جدایی وظایف و آرمانهای مذهبی از سیاسی و شکل گیری محلات سبب تغییر ملاک تعیین و پیدایش شهر بر اساس داشتن مسجد جامع می شود.</a:t>
            </a:r>
            <a:r>
              <a:rPr lang="fa-IR" b="1" dirty="0">
                <a:solidFill>
                  <a:prstClr val="black"/>
                </a:solidFill>
                <a:latin typeface="2  Nazanin"/>
                <a:cs typeface="B Nazanin" pitchFamily="2" charset="-78"/>
              </a:rPr>
              <a:t> </a:t>
            </a:r>
            <a:r>
              <a:rPr lang="fa-IR" b="1" dirty="0">
                <a:solidFill>
                  <a:prstClr val="black"/>
                </a:solidFill>
                <a:latin typeface="2  Nazanin"/>
                <a:cs typeface="B Nazanin" pitchFamily="2" charset="-78"/>
              </a:rPr>
              <a:t>(حبیبی</a:t>
            </a:r>
            <a:r>
              <a:rPr lang="fa-IR" b="1" dirty="0">
                <a:solidFill>
                  <a:prstClr val="black"/>
                </a:solidFill>
                <a:latin typeface="2  Nazanin"/>
                <a:cs typeface="B Nazanin" pitchFamily="2" charset="-78"/>
              </a:rPr>
              <a:t>، 1392، </a:t>
            </a:r>
            <a:r>
              <a:rPr lang="fa-IR" b="1" dirty="0">
                <a:solidFill>
                  <a:prstClr val="black"/>
                </a:solidFill>
                <a:latin typeface="2  Nazanin"/>
                <a:cs typeface="B Nazanin" pitchFamily="2" charset="-78"/>
              </a:rPr>
              <a:t>ص45)</a:t>
            </a:r>
            <a:endParaRPr lang="fa-IR" b="1" dirty="0">
              <a:solidFill>
                <a:prstClr val="black"/>
              </a:solidFill>
              <a:latin typeface="2  Nazanin"/>
              <a:cs typeface="B Nazanin" pitchFamily="2" charset="-78"/>
            </a:endParaRPr>
          </a:p>
        </p:txBody>
      </p:sp>
      <p:pic>
        <p:nvPicPr>
          <p:cNvPr id="1027" name="Picture 3" descr="E:\narges\ترم 5\تاریخ  ایران\67114_1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4005064"/>
            <a:ext cx="3672408" cy="26343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narges\ترم 5\تاریخ  ایران\n6yrux.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1351" y="4005064"/>
            <a:ext cx="3384377" cy="263432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539240" y="4869160"/>
            <a:ext cx="1455134" cy="1366528"/>
          </a:xfrm>
          <a:prstGeom prst="rect">
            <a:avLst/>
          </a:prstGeom>
        </p:spPr>
        <p:txBody>
          <a:bodyPr wrap="square">
            <a:spAutoFit/>
          </a:bodyPr>
          <a:lstStyle/>
          <a:p>
            <a:pPr algn="ctr">
              <a:lnSpc>
                <a:spcPct val="115000"/>
              </a:lnSpc>
              <a:spcAft>
                <a:spcPts val="1000"/>
              </a:spcAft>
            </a:pPr>
            <a:r>
              <a:rPr lang="fa-IR" b="1" dirty="0">
                <a:solidFill>
                  <a:prstClr val="black"/>
                </a:solidFill>
                <a:ea typeface="Calibri"/>
                <a:cs typeface="B Nazanin" pitchFamily="2" charset="-78"/>
              </a:rPr>
              <a:t>مسجد گوهرشاد درسال </a:t>
            </a:r>
            <a:r>
              <a:rPr lang="fa-IR" b="1" dirty="0">
                <a:solidFill>
                  <a:prstClr val="black"/>
                </a:solidFill>
                <a:ea typeface="Calibri"/>
                <a:cs typeface="B Nazanin" pitchFamily="2" charset="-78"/>
              </a:rPr>
              <a:t>812 هجري </a:t>
            </a:r>
            <a:r>
              <a:rPr lang="fa-IR" b="1" dirty="0">
                <a:solidFill>
                  <a:prstClr val="black"/>
                </a:solidFill>
                <a:ea typeface="Calibri"/>
                <a:cs typeface="B Nazanin" pitchFamily="2" charset="-78"/>
              </a:rPr>
              <a:t>قمري ساخته شد</a:t>
            </a:r>
            <a:endParaRPr lang="en-US" dirty="0">
              <a:solidFill>
                <a:prstClr val="black"/>
              </a:solidFill>
              <a:ea typeface="Calibri"/>
              <a:cs typeface="B Nazanin" pitchFamily="2" charset="-78"/>
            </a:endParaRPr>
          </a:p>
        </p:txBody>
      </p:sp>
    </p:spTree>
    <p:extLst>
      <p:ext uri="{BB962C8B-B14F-4D97-AF65-F5344CB8AC3E}">
        <p14:creationId xmlns:p14="http://schemas.microsoft.com/office/powerpoint/2010/main" val="2661248054"/>
      </p:ext>
    </p:extLst>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0" y="14047"/>
            <a:ext cx="691216" cy="523220"/>
          </a:xfrm>
          <a:prstGeom prst="rect">
            <a:avLst/>
          </a:prstGeom>
          <a:noFill/>
        </p:spPr>
        <p:txBody>
          <a:bodyPr wrap="none" rtlCol="1">
            <a:spAutoFit/>
          </a:bodyPr>
          <a:lstStyle/>
          <a:p>
            <a:r>
              <a:rPr lang="fa-IR" sz="2800" b="1" dirty="0">
                <a:solidFill>
                  <a:prstClr val="black"/>
                </a:solidFill>
                <a:cs typeface="B Nazanin" pitchFamily="2" charset="-78"/>
              </a:rPr>
              <a:t>بازار</a:t>
            </a:r>
          </a:p>
        </p:txBody>
      </p:sp>
      <p:sp>
        <p:nvSpPr>
          <p:cNvPr id="5" name="TextBox 4"/>
          <p:cNvSpPr txBox="1"/>
          <p:nvPr/>
        </p:nvSpPr>
        <p:spPr>
          <a:xfrm>
            <a:off x="71984" y="458890"/>
            <a:ext cx="9036496" cy="5238357"/>
          </a:xfrm>
          <a:prstGeom prst="rect">
            <a:avLst/>
          </a:prstGeom>
          <a:noFill/>
        </p:spPr>
        <p:txBody>
          <a:bodyPr wrap="square" rtlCol="1">
            <a:spAutoFit/>
          </a:bodyPr>
          <a:lstStyle/>
          <a:p>
            <a:pPr marL="285750" indent="-285750">
              <a:lnSpc>
                <a:spcPct val="115000"/>
              </a:lnSpc>
              <a:spcAft>
                <a:spcPts val="1000"/>
              </a:spcAft>
              <a:buFont typeface="Wingdings" pitchFamily="2" charset="2"/>
              <a:buChar char="ü"/>
            </a:pPr>
            <a:r>
              <a:rPr lang="fa-IR" b="1" dirty="0">
                <a:solidFill>
                  <a:prstClr val="black"/>
                </a:solidFill>
                <a:ea typeface="Calibri"/>
                <a:cs typeface="B Nazanin"/>
              </a:rPr>
              <a:t>اسلام بر سرزمین هایی تسلط می یابد که دارای قوانین و مقررات تجاری بس گسترده هستند بنابراین از همه ای مقررات بهره می برد و هم آنرا با موازین شرعی هماهنگ میکند. </a:t>
            </a:r>
            <a:endParaRPr lang="fa-IR" b="1" dirty="0">
              <a:solidFill>
                <a:prstClr val="black"/>
              </a:solidFill>
              <a:ea typeface="Calibri"/>
              <a:cs typeface="B Nazanin"/>
            </a:endParaRPr>
          </a:p>
          <a:p>
            <a:pPr marL="285750" indent="-285750">
              <a:lnSpc>
                <a:spcPct val="115000"/>
              </a:lnSpc>
              <a:spcAft>
                <a:spcPts val="1000"/>
              </a:spcAft>
              <a:buFont typeface="Wingdings" pitchFamily="2" charset="2"/>
              <a:buChar char="ü"/>
            </a:pPr>
            <a:r>
              <a:rPr lang="fa-IR" b="1" dirty="0">
                <a:solidFill>
                  <a:prstClr val="black"/>
                </a:solidFill>
                <a:ea typeface="Calibri"/>
                <a:cs typeface="B Nazanin"/>
              </a:rPr>
              <a:t>رونق </a:t>
            </a:r>
            <a:r>
              <a:rPr lang="fa-IR" b="1" dirty="0">
                <a:solidFill>
                  <a:prstClr val="black"/>
                </a:solidFill>
                <a:ea typeface="Calibri"/>
                <a:cs typeface="B Nazanin"/>
              </a:rPr>
              <a:t>بسیار تجارت از قرن 2تا7 ه.ق(14-9م) . </a:t>
            </a:r>
            <a:endParaRPr lang="fa-IR" b="1" dirty="0">
              <a:solidFill>
                <a:prstClr val="black"/>
              </a:solidFill>
              <a:ea typeface="Calibri"/>
              <a:cs typeface="B Nazanin"/>
            </a:endParaRPr>
          </a:p>
          <a:p>
            <a:pPr marL="285750" indent="-285750">
              <a:lnSpc>
                <a:spcPct val="115000"/>
              </a:lnSpc>
              <a:spcAft>
                <a:spcPts val="1000"/>
              </a:spcAft>
              <a:buFont typeface="Wingdings" pitchFamily="2" charset="2"/>
              <a:buChar char="ü"/>
            </a:pPr>
            <a:r>
              <a:rPr lang="fa-IR" b="1" dirty="0">
                <a:solidFill>
                  <a:prstClr val="black"/>
                </a:solidFill>
                <a:ea typeface="Calibri"/>
                <a:cs typeface="B Nazanin"/>
              </a:rPr>
              <a:t>بدلیل </a:t>
            </a:r>
            <a:r>
              <a:rPr lang="fa-IR" b="1" dirty="0">
                <a:solidFill>
                  <a:prstClr val="black"/>
                </a:solidFill>
                <a:ea typeface="Calibri"/>
                <a:cs typeface="B Nazanin"/>
              </a:rPr>
              <a:t>گستردگی دنیای اسلام (از اسپانیا تا نزدیکی چین)وجود قوانین و مقررات تجاری منبعث از شریعت امنیت نسبی در پهنه امپراتوری اسلام ایجاد کرد بازار و میدان (که از پیش هم بودند)عناصر اصلی متشکله شهر دوره اسلامی می شوند. </a:t>
            </a:r>
            <a:endParaRPr lang="fa-IR" b="1" dirty="0">
              <a:solidFill>
                <a:prstClr val="black"/>
              </a:solidFill>
              <a:ea typeface="Calibri"/>
              <a:cs typeface="B Nazanin"/>
            </a:endParaRPr>
          </a:p>
          <a:p>
            <a:pPr marL="285750" indent="-285750">
              <a:lnSpc>
                <a:spcPct val="115000"/>
              </a:lnSpc>
              <a:spcAft>
                <a:spcPts val="1000"/>
              </a:spcAft>
              <a:buFont typeface="Wingdings" pitchFamily="2" charset="2"/>
              <a:buChar char="ü"/>
            </a:pPr>
            <a:r>
              <a:rPr lang="fa-IR" b="1" dirty="0">
                <a:solidFill>
                  <a:prstClr val="black"/>
                </a:solidFill>
                <a:ea typeface="Calibri"/>
                <a:cs typeface="B Nazanin"/>
              </a:rPr>
              <a:t>بازار </a:t>
            </a:r>
            <a:r>
              <a:rPr lang="fa-IR" b="1" dirty="0">
                <a:solidFill>
                  <a:prstClr val="black"/>
                </a:solidFill>
                <a:ea typeface="Calibri"/>
                <a:cs typeface="B Nazanin"/>
              </a:rPr>
              <a:t>شهر را از میدان اصلی شهر در مقر حکومتی به طرف دیوار و بارو متصل می کند . بازار به دور مسجد و مدرسه می چرخد وآن را در بر میگیرد. </a:t>
            </a:r>
            <a:endParaRPr lang="fa-IR" b="1" dirty="0">
              <a:solidFill>
                <a:prstClr val="black"/>
              </a:solidFill>
              <a:ea typeface="Calibri"/>
              <a:cs typeface="B Nazanin"/>
            </a:endParaRPr>
          </a:p>
          <a:p>
            <a:pPr marL="285750" indent="-285750">
              <a:lnSpc>
                <a:spcPct val="115000"/>
              </a:lnSpc>
              <a:spcAft>
                <a:spcPts val="1000"/>
              </a:spcAft>
              <a:buFont typeface="Wingdings" pitchFamily="2" charset="2"/>
              <a:buChar char="ü"/>
            </a:pPr>
            <a:r>
              <a:rPr lang="fa-IR" b="1" dirty="0">
                <a:solidFill>
                  <a:prstClr val="black"/>
                </a:solidFill>
                <a:ea typeface="Calibri"/>
                <a:cs typeface="B Nazanin"/>
              </a:rPr>
              <a:t>بازار نیز مثل مسجد از اشکال بسیار ساده آغاز و به پیچیدگی فضایی و انتظام کامل </a:t>
            </a:r>
            <a:r>
              <a:rPr lang="fa-IR" b="1" dirty="0">
                <a:solidFill>
                  <a:prstClr val="black"/>
                </a:solidFill>
                <a:ea typeface="Calibri"/>
                <a:cs typeface="B Nazanin"/>
              </a:rPr>
              <a:t>می رسد. (محلی </a:t>
            </a:r>
            <a:r>
              <a:rPr lang="fa-IR" b="1" dirty="0">
                <a:solidFill>
                  <a:prstClr val="black"/>
                </a:solidFill>
                <a:ea typeface="Calibri"/>
                <a:cs typeface="B Nazanin"/>
              </a:rPr>
              <a:t>برای خودنمایی حکومتهای </a:t>
            </a:r>
            <a:r>
              <a:rPr lang="fa-IR" b="1" dirty="0">
                <a:solidFill>
                  <a:prstClr val="black"/>
                </a:solidFill>
                <a:ea typeface="Calibri"/>
                <a:cs typeface="B Nazanin"/>
              </a:rPr>
              <a:t>محلی می شود)</a:t>
            </a:r>
          </a:p>
          <a:p>
            <a:r>
              <a:rPr lang="fa-IR" b="1" dirty="0">
                <a:solidFill>
                  <a:prstClr val="black"/>
                </a:solidFill>
                <a:ea typeface="Calibri"/>
                <a:cs typeface="B Nazanin"/>
              </a:rPr>
              <a:t>بازار </a:t>
            </a:r>
            <a:r>
              <a:rPr lang="fa-IR" b="1" dirty="0">
                <a:solidFill>
                  <a:prstClr val="black"/>
                </a:solidFill>
                <a:ea typeface="Calibri"/>
                <a:cs typeface="B Nazanin"/>
              </a:rPr>
              <a:t>ستون فقرات شهر در دوره اسلامی است. دولت اسلامی به دلیل صاحب اصلی سرمایه و کالا بودن یکی از بنیانگذاران  و تقویت کنندگان بازار است</a:t>
            </a:r>
            <a:r>
              <a:rPr lang="fa-IR" b="1" dirty="0">
                <a:solidFill>
                  <a:prstClr val="black"/>
                </a:solidFill>
                <a:ea typeface="Calibri"/>
                <a:cs typeface="B Nazanin"/>
              </a:rPr>
              <a:t>.</a:t>
            </a:r>
            <a:r>
              <a:rPr lang="fa-IR" b="1" dirty="0">
                <a:solidFill>
                  <a:prstClr val="black"/>
                </a:solidFill>
                <a:latin typeface="2  Nazanin"/>
                <a:cs typeface="B Nazanin" pitchFamily="2" charset="-78"/>
              </a:rPr>
              <a:t> </a:t>
            </a:r>
            <a:r>
              <a:rPr lang="fa-IR" b="1" dirty="0">
                <a:solidFill>
                  <a:prstClr val="black"/>
                </a:solidFill>
                <a:latin typeface="2  Nazanin"/>
                <a:cs typeface="B Nazanin" pitchFamily="2" charset="-78"/>
              </a:rPr>
              <a:t>(حبیبی</a:t>
            </a:r>
            <a:r>
              <a:rPr lang="fa-IR" b="1" dirty="0">
                <a:solidFill>
                  <a:prstClr val="black"/>
                </a:solidFill>
                <a:latin typeface="2  Nazanin"/>
                <a:cs typeface="B Nazanin" pitchFamily="2" charset="-78"/>
              </a:rPr>
              <a:t>، 1392، </a:t>
            </a:r>
            <a:r>
              <a:rPr lang="fa-IR" b="1" dirty="0">
                <a:solidFill>
                  <a:prstClr val="black"/>
                </a:solidFill>
                <a:latin typeface="2  Nazanin"/>
                <a:cs typeface="B Nazanin" pitchFamily="2" charset="-78"/>
              </a:rPr>
              <a:t>ص46)</a:t>
            </a:r>
            <a:endParaRPr lang="fa-IR" b="1" dirty="0">
              <a:solidFill>
                <a:prstClr val="black"/>
              </a:solidFill>
              <a:latin typeface="2  Nazanin"/>
              <a:cs typeface="B Nazanin" pitchFamily="2" charset="-78"/>
            </a:endParaRPr>
          </a:p>
          <a:p>
            <a:pPr marL="285750" indent="-285750">
              <a:lnSpc>
                <a:spcPct val="115000"/>
              </a:lnSpc>
              <a:spcAft>
                <a:spcPts val="1000"/>
              </a:spcAft>
              <a:buFont typeface="Wingdings" pitchFamily="2" charset="2"/>
              <a:buChar char="ü"/>
            </a:pPr>
            <a:endParaRPr lang="en-US" b="1" dirty="0">
              <a:solidFill>
                <a:prstClr val="black"/>
              </a:solidFill>
              <a:ea typeface="Calibri"/>
              <a:cs typeface="B Nazanin"/>
            </a:endParaRPr>
          </a:p>
          <a:p>
            <a:pPr>
              <a:lnSpc>
                <a:spcPct val="115000"/>
              </a:lnSpc>
              <a:spcAft>
                <a:spcPts val="1000"/>
              </a:spcAft>
            </a:pPr>
            <a:endParaRPr lang="fa-IR" b="1" dirty="0">
              <a:solidFill>
                <a:prstClr val="black"/>
              </a:solidFill>
              <a:ea typeface="Calibri"/>
              <a:cs typeface="B Nazanin"/>
            </a:endParaRPr>
          </a:p>
        </p:txBody>
      </p:sp>
      <p:pic>
        <p:nvPicPr>
          <p:cNvPr id="1026" name="Picture 2" descr="E:\narges\ترم 5\تاریخ  ایران\BazarTabri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4937747"/>
            <a:ext cx="2952328" cy="185679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6660232" y="5127481"/>
            <a:ext cx="2448248" cy="1200329"/>
          </a:xfrm>
          <a:prstGeom prst="rect">
            <a:avLst/>
          </a:prstGeom>
        </p:spPr>
        <p:txBody>
          <a:bodyPr wrap="square">
            <a:spAutoFit/>
          </a:bodyPr>
          <a:lstStyle/>
          <a:p>
            <a:pPr algn="ctr"/>
            <a:r>
              <a:rPr lang="fa-IR" dirty="0">
                <a:solidFill>
                  <a:prstClr val="black"/>
                </a:solidFill>
                <a:ea typeface="Calibri"/>
                <a:cs typeface="B Nazanin"/>
              </a:rPr>
              <a:t>بازار تبریز بزرگ‌ترین بازار سرپوشیده آجري جهان و یکی از شاهکارهای معماری ایرانی است</a:t>
            </a:r>
            <a:r>
              <a:rPr lang="en-US" dirty="0">
                <a:solidFill>
                  <a:prstClr val="black"/>
                </a:solidFill>
                <a:ea typeface="Calibri"/>
                <a:cs typeface="B Nazanin"/>
              </a:rPr>
              <a:t>.</a:t>
            </a:r>
            <a:r>
              <a:rPr lang="en-US" sz="1000" dirty="0">
                <a:solidFill>
                  <a:srgbClr val="000000"/>
                </a:solidFill>
                <a:latin typeface="Tahoma"/>
                <a:ea typeface="Calibri"/>
              </a:rPr>
              <a:t> </a:t>
            </a:r>
            <a:r>
              <a:rPr lang="fa-IR" dirty="0">
                <a:solidFill>
                  <a:prstClr val="black"/>
                </a:solidFill>
                <a:ea typeface="Calibri"/>
                <a:cs typeface="B Nazanin"/>
              </a:rPr>
              <a:t>در قرن 4 </a:t>
            </a:r>
            <a:r>
              <a:rPr lang="fa-IR" dirty="0">
                <a:solidFill>
                  <a:prstClr val="black"/>
                </a:solidFill>
                <a:ea typeface="Calibri"/>
                <a:cs typeface="B Nazanin"/>
              </a:rPr>
              <a:t>هجری ساخته شد.</a:t>
            </a:r>
            <a:endParaRPr lang="fa-IR" dirty="0">
              <a:solidFill>
                <a:prstClr val="black"/>
              </a:solidFill>
            </a:endParaRPr>
          </a:p>
        </p:txBody>
      </p:sp>
      <p:pic>
        <p:nvPicPr>
          <p:cNvPr id="2050" name="Picture 2" descr="C:\Users\Adel\Desktop\63514365421382317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325" y="4657502"/>
            <a:ext cx="3205563" cy="2137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333326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490172"/>
            <a:ext cx="8967035" cy="4545347"/>
          </a:xfrm>
          <a:prstGeom prst="rect">
            <a:avLst/>
          </a:prstGeom>
        </p:spPr>
        <p:txBody>
          <a:bodyPr wrap="square">
            <a:spAutoFit/>
          </a:bodyPr>
          <a:lstStyle/>
          <a:p>
            <a:pPr marL="342900" indent="-342900">
              <a:lnSpc>
                <a:spcPct val="115000"/>
              </a:lnSpc>
              <a:spcAft>
                <a:spcPts val="1000"/>
              </a:spcAft>
              <a:buFont typeface="Wingdings" pitchFamily="2" charset="2"/>
              <a:buChar char="v"/>
            </a:pPr>
            <a:r>
              <a:rPr lang="fa-IR" b="1" dirty="0">
                <a:solidFill>
                  <a:prstClr val="black"/>
                </a:solidFill>
                <a:ea typeface="Calibri"/>
                <a:cs typeface="B Nazanin" pitchFamily="2" charset="-78"/>
              </a:rPr>
              <a:t>در </a:t>
            </a:r>
            <a:r>
              <a:rPr lang="fa-IR" b="1" dirty="0">
                <a:solidFill>
                  <a:prstClr val="black"/>
                </a:solidFill>
                <a:ea typeface="Calibri"/>
                <a:cs typeface="B Nazanin" pitchFamily="2" charset="-78"/>
              </a:rPr>
              <a:t>ابتدای اسلام شعار برابری و برادری و عدم تفکیک کالبدی و طبقاتی مطرح است.امابعدها تقسیم بندی و شکل گیری محلات برحسب قوم وقبیله و نژاد، مذهب ، زبان ، فرقه و ...شکل می گیرد نه براساس طبقات اجتماعی</a:t>
            </a:r>
            <a:r>
              <a:rPr lang="fa-IR" b="1" dirty="0">
                <a:solidFill>
                  <a:prstClr val="black"/>
                </a:solidFill>
                <a:ea typeface="Calibri"/>
                <a:cs typeface="B Nazanin" pitchFamily="2" charset="-78"/>
              </a:rPr>
              <a:t>.</a:t>
            </a:r>
          </a:p>
          <a:p>
            <a:pPr marL="342900" indent="-342900">
              <a:lnSpc>
                <a:spcPct val="115000"/>
              </a:lnSpc>
              <a:spcAft>
                <a:spcPts val="1000"/>
              </a:spcAft>
              <a:buFont typeface="Wingdings" pitchFamily="2" charset="2"/>
              <a:buChar char="v"/>
            </a:pPr>
            <a:r>
              <a:rPr lang="fa-IR" b="1" dirty="0">
                <a:solidFill>
                  <a:prstClr val="black"/>
                </a:solidFill>
                <a:ea typeface="Calibri"/>
                <a:cs typeface="B Nazanin" pitchFamily="2" charset="-78"/>
              </a:rPr>
              <a:t> </a:t>
            </a:r>
            <a:r>
              <a:rPr lang="fa-IR" b="1" dirty="0">
                <a:solidFill>
                  <a:prstClr val="black"/>
                </a:solidFill>
                <a:ea typeface="Calibri"/>
                <a:cs typeface="B Nazanin" pitchFamily="2" charset="-78"/>
              </a:rPr>
              <a:t>هرمحله دارای مسجد، بازارچه، مدرسه، آب انبار، قنات و حمام است و حتی گاهی دروازه ای برای ورود به آنها ووجود داشته است. </a:t>
            </a:r>
            <a:r>
              <a:rPr lang="fa-IR" b="1" dirty="0">
                <a:solidFill>
                  <a:prstClr val="black"/>
                </a:solidFill>
                <a:latin typeface="Arial"/>
                <a:ea typeface="Calibri"/>
                <a:cs typeface="B Nazanin" pitchFamily="2" charset="-78"/>
              </a:rPr>
              <a:t>سیمای محله منظری هماهنگ را ارئه میداد</a:t>
            </a:r>
            <a:r>
              <a:rPr lang="en-US" b="1" dirty="0">
                <a:solidFill>
                  <a:prstClr val="black"/>
                </a:solidFill>
                <a:latin typeface="Arial"/>
                <a:ea typeface="Calibri"/>
                <a:cs typeface="B Nazanin" pitchFamily="2" charset="-78"/>
              </a:rPr>
              <a:t>,</a:t>
            </a:r>
            <a:r>
              <a:rPr lang="fa-IR" b="1" dirty="0">
                <a:solidFill>
                  <a:prstClr val="black"/>
                </a:solidFill>
                <a:latin typeface="Arial"/>
                <a:ea typeface="Calibri"/>
                <a:cs typeface="B Nazanin" pitchFamily="2" charset="-78"/>
              </a:rPr>
              <a:t>خانه ها در ارتفاع هماهنگ بوده</a:t>
            </a:r>
            <a:r>
              <a:rPr lang="en-US" b="1" dirty="0">
                <a:solidFill>
                  <a:prstClr val="black"/>
                </a:solidFill>
                <a:latin typeface="Arial"/>
                <a:ea typeface="Calibri"/>
                <a:cs typeface="B Nazanin" pitchFamily="2" charset="-78"/>
              </a:rPr>
              <a:t>,</a:t>
            </a:r>
            <a:r>
              <a:rPr lang="fa-IR" b="1" dirty="0">
                <a:solidFill>
                  <a:prstClr val="black"/>
                </a:solidFill>
                <a:latin typeface="Arial"/>
                <a:ea typeface="Calibri"/>
                <a:cs typeface="B Nazanin" pitchFamily="2" charset="-78"/>
              </a:rPr>
              <a:t>ورودیشان بر اساس موقعیت اقتصادی</a:t>
            </a:r>
            <a:r>
              <a:rPr lang="en-US" b="1" dirty="0">
                <a:solidFill>
                  <a:prstClr val="black"/>
                </a:solidFill>
                <a:latin typeface="Arial"/>
                <a:ea typeface="Calibri"/>
                <a:cs typeface="B Nazanin" pitchFamily="2" charset="-78"/>
              </a:rPr>
              <a:t>,</a:t>
            </a:r>
            <a:r>
              <a:rPr lang="fa-IR" b="1" dirty="0">
                <a:solidFill>
                  <a:prstClr val="black"/>
                </a:solidFill>
                <a:latin typeface="Arial"/>
                <a:ea typeface="Calibri"/>
                <a:cs typeface="B Nazanin" pitchFamily="2" charset="-78"/>
              </a:rPr>
              <a:t>اجتماعی متفاوت</a:t>
            </a:r>
            <a:r>
              <a:rPr lang="en-US" b="1" dirty="0">
                <a:solidFill>
                  <a:prstClr val="black"/>
                </a:solidFill>
                <a:latin typeface="Arial"/>
                <a:ea typeface="Calibri"/>
                <a:cs typeface="B Nazanin" pitchFamily="2" charset="-78"/>
              </a:rPr>
              <a:t>,</a:t>
            </a:r>
            <a:r>
              <a:rPr lang="fa-IR" b="1" dirty="0">
                <a:solidFill>
                  <a:prstClr val="black"/>
                </a:solidFill>
                <a:latin typeface="Arial"/>
                <a:ea typeface="Calibri"/>
                <a:cs typeface="B Nazanin" pitchFamily="2" charset="-78"/>
              </a:rPr>
              <a:t>سطح زمین مناسب میزان </a:t>
            </a:r>
            <a:r>
              <a:rPr lang="fa-IR" b="1" dirty="0">
                <a:solidFill>
                  <a:prstClr val="black"/>
                </a:solidFill>
                <a:latin typeface="Arial"/>
                <a:ea typeface="Calibri"/>
                <a:cs typeface="B Nazanin" pitchFamily="2" charset="-78"/>
              </a:rPr>
              <a:t>دارایی</a:t>
            </a:r>
            <a:endParaRPr lang="fa-IR" b="1" dirty="0">
              <a:solidFill>
                <a:prstClr val="black"/>
              </a:solidFill>
              <a:ea typeface="Calibri"/>
              <a:cs typeface="B Nazanin" pitchFamily="2" charset="-78"/>
            </a:endParaRPr>
          </a:p>
          <a:p>
            <a:pPr marL="342900" indent="-342900">
              <a:lnSpc>
                <a:spcPct val="115000"/>
              </a:lnSpc>
              <a:spcAft>
                <a:spcPts val="1000"/>
              </a:spcAft>
              <a:buFont typeface="Wingdings" pitchFamily="2" charset="2"/>
              <a:buChar char="v"/>
            </a:pPr>
            <a:r>
              <a:rPr lang="fa-IR" b="1" dirty="0">
                <a:solidFill>
                  <a:prstClr val="black"/>
                </a:solidFill>
                <a:ea typeface="Calibri"/>
                <a:cs typeface="B Nazanin" pitchFamily="2" charset="-78"/>
              </a:rPr>
              <a:t>تفاوت </a:t>
            </a:r>
            <a:r>
              <a:rPr lang="fa-IR" b="1" dirty="0">
                <a:solidFill>
                  <a:prstClr val="black"/>
                </a:solidFill>
                <a:ea typeface="Calibri"/>
                <a:cs typeface="B Nazanin" pitchFamily="2" charset="-78"/>
              </a:rPr>
              <a:t>ها و تضادهای شدید اجتماعی و فرهنگی عمدتاً موجب ستیز و جدال در محلات می </a:t>
            </a:r>
            <a:r>
              <a:rPr lang="fa-IR" b="1" dirty="0">
                <a:solidFill>
                  <a:prstClr val="black"/>
                </a:solidFill>
                <a:ea typeface="Calibri"/>
                <a:cs typeface="B Nazanin" pitchFamily="2" charset="-78"/>
              </a:rPr>
              <a:t>شود.</a:t>
            </a:r>
          </a:p>
          <a:p>
            <a:pPr marL="342900" indent="-342900">
              <a:lnSpc>
                <a:spcPct val="115000"/>
              </a:lnSpc>
              <a:spcAft>
                <a:spcPts val="1000"/>
              </a:spcAft>
              <a:buFont typeface="Wingdings" pitchFamily="2" charset="2"/>
              <a:buChar char="v"/>
            </a:pPr>
            <a:r>
              <a:rPr lang="fa-IR" b="1" dirty="0">
                <a:solidFill>
                  <a:prstClr val="black"/>
                </a:solidFill>
                <a:ea typeface="Calibri"/>
                <a:cs typeface="B Nazanin" pitchFamily="2" charset="-78"/>
              </a:rPr>
              <a:t>در </a:t>
            </a:r>
            <a:r>
              <a:rPr lang="fa-IR" b="1" dirty="0">
                <a:solidFill>
                  <a:prstClr val="black"/>
                </a:solidFill>
                <a:ea typeface="Calibri"/>
                <a:cs typeface="B Nazanin" pitchFamily="2" charset="-78"/>
              </a:rPr>
              <a:t>شکل گیری مفهوم جدید، شاهد ترکیبی از سه جامعه شهری و روستایی و ایلیاتی هستیم. </a:t>
            </a:r>
            <a:endParaRPr lang="fa-IR" b="1" dirty="0">
              <a:solidFill>
                <a:prstClr val="black"/>
              </a:solidFill>
              <a:ea typeface="Calibri"/>
              <a:cs typeface="B Nazanin" pitchFamily="2" charset="-78"/>
            </a:endParaRPr>
          </a:p>
          <a:p>
            <a:pPr>
              <a:lnSpc>
                <a:spcPct val="115000"/>
              </a:lnSpc>
              <a:spcAft>
                <a:spcPts val="1000"/>
              </a:spcAft>
            </a:pPr>
            <a:r>
              <a:rPr lang="fa-IR" b="1" dirty="0">
                <a:solidFill>
                  <a:prstClr val="black"/>
                </a:solidFill>
                <a:ea typeface="Calibri"/>
                <a:cs typeface="B Nazanin" pitchFamily="2" charset="-78"/>
              </a:rPr>
              <a:t>با </a:t>
            </a:r>
            <a:r>
              <a:rPr lang="fa-IR" b="1" dirty="0">
                <a:solidFill>
                  <a:prstClr val="black"/>
                </a:solidFill>
                <a:ea typeface="Calibri"/>
                <a:cs typeface="B Nazanin" pitchFamily="2" charset="-78"/>
              </a:rPr>
              <a:t>محلاتی از شهر روبرو می شویم که ساکنین آن یعنی </a:t>
            </a:r>
            <a:r>
              <a:rPr lang="fa-IR" b="1" dirty="0">
                <a:solidFill>
                  <a:prstClr val="black"/>
                </a:solidFill>
                <a:ea typeface="Calibri"/>
                <a:cs typeface="B Nazanin" pitchFamily="2" charset="-78"/>
              </a:rPr>
              <a:t> جامعه </a:t>
            </a:r>
            <a:r>
              <a:rPr lang="fa-IR" b="1" dirty="0">
                <a:solidFill>
                  <a:prstClr val="black"/>
                </a:solidFill>
                <a:ea typeface="Calibri"/>
                <a:cs typeface="B Nazanin" pitchFamily="2" charset="-78"/>
              </a:rPr>
              <a:t>شهری پیوندی چند سویه و </a:t>
            </a:r>
            <a:r>
              <a:rPr lang="fa-IR" b="1" dirty="0">
                <a:solidFill>
                  <a:prstClr val="black"/>
                </a:solidFill>
                <a:ea typeface="Calibri"/>
                <a:cs typeface="B Nazanin" pitchFamily="2" charset="-78"/>
              </a:rPr>
              <a:t>                                      در </a:t>
            </a:r>
            <a:r>
              <a:rPr lang="fa-IR" b="1" dirty="0">
                <a:solidFill>
                  <a:prstClr val="black"/>
                </a:solidFill>
                <a:ea typeface="Calibri"/>
                <a:cs typeface="B Nazanin" pitchFamily="2" charset="-78"/>
              </a:rPr>
              <a:t>هم تنیده با ساکنین </a:t>
            </a:r>
            <a:r>
              <a:rPr lang="fa-IR" b="1" dirty="0">
                <a:solidFill>
                  <a:prstClr val="black"/>
                </a:solidFill>
                <a:ea typeface="Calibri"/>
                <a:cs typeface="B Nazanin" pitchFamily="2" charset="-78"/>
              </a:rPr>
              <a:t>  روستاهای </a:t>
            </a:r>
            <a:r>
              <a:rPr lang="fa-IR" b="1" dirty="0">
                <a:solidFill>
                  <a:prstClr val="black"/>
                </a:solidFill>
                <a:ea typeface="Calibri"/>
                <a:cs typeface="B Nazanin" pitchFamily="2" charset="-78"/>
              </a:rPr>
              <a:t>هم کیش، هم مذهب ، هم زبان ،هم </a:t>
            </a:r>
            <a:r>
              <a:rPr lang="fa-IR" b="1" dirty="0">
                <a:solidFill>
                  <a:prstClr val="black"/>
                </a:solidFill>
                <a:ea typeface="Calibri"/>
                <a:cs typeface="B Nazanin" pitchFamily="2" charset="-78"/>
              </a:rPr>
              <a:t>قبیله  خود                                                             </a:t>
            </a:r>
            <a:r>
              <a:rPr lang="fa-IR" b="1" dirty="0">
                <a:solidFill>
                  <a:prstClr val="black"/>
                </a:solidFill>
                <a:ea typeface="Calibri"/>
                <a:cs typeface="B Nazanin" pitchFamily="2" charset="-78"/>
              </a:rPr>
              <a:t>یعنی جامعه </a:t>
            </a:r>
            <a:r>
              <a:rPr lang="fa-IR" b="1" dirty="0">
                <a:solidFill>
                  <a:prstClr val="black"/>
                </a:solidFill>
                <a:ea typeface="Calibri"/>
                <a:cs typeface="B Nazanin" pitchFamily="2" charset="-78"/>
              </a:rPr>
              <a:t>روستایی شان  </a:t>
            </a:r>
            <a:r>
              <a:rPr lang="fa-IR" b="1" dirty="0">
                <a:solidFill>
                  <a:prstClr val="black"/>
                </a:solidFill>
                <a:ea typeface="Calibri"/>
                <a:cs typeface="B Nazanin" pitchFamily="2" charset="-78"/>
              </a:rPr>
              <a:t>دارند </a:t>
            </a:r>
            <a:r>
              <a:rPr lang="fa-IR" b="1" dirty="0">
                <a:solidFill>
                  <a:prstClr val="black"/>
                </a:solidFill>
                <a:ea typeface="Calibri"/>
                <a:cs typeface="B Nazanin" pitchFamily="2" charset="-78"/>
              </a:rPr>
              <a:t>.</a:t>
            </a:r>
          </a:p>
          <a:p>
            <a:r>
              <a:rPr lang="fa-IR" sz="2000" b="1" dirty="0">
                <a:solidFill>
                  <a:prstClr val="black"/>
                </a:solidFill>
                <a:ea typeface="Calibri"/>
                <a:cs typeface="B Nazanin"/>
              </a:rPr>
              <a:t> </a:t>
            </a:r>
            <a:r>
              <a:rPr lang="fa-IR" sz="2000" b="1" dirty="0">
                <a:solidFill>
                  <a:prstClr val="black"/>
                </a:solidFill>
                <a:ea typeface="Calibri"/>
                <a:cs typeface="B Nazanin"/>
              </a:rPr>
              <a:t> (</a:t>
            </a:r>
            <a:r>
              <a:rPr lang="fa-IR" b="1" dirty="0">
                <a:solidFill>
                  <a:prstClr val="black"/>
                </a:solidFill>
                <a:latin typeface="2  Nazanin"/>
                <a:cs typeface="B Nazanin" pitchFamily="2" charset="-78"/>
              </a:rPr>
              <a:t>حبیبی</a:t>
            </a:r>
            <a:r>
              <a:rPr lang="fa-IR" b="1" dirty="0">
                <a:solidFill>
                  <a:prstClr val="black"/>
                </a:solidFill>
                <a:latin typeface="2  Nazanin"/>
                <a:cs typeface="B Nazanin" pitchFamily="2" charset="-78"/>
              </a:rPr>
              <a:t>، 1392، </a:t>
            </a:r>
            <a:r>
              <a:rPr lang="fa-IR" b="1" dirty="0">
                <a:solidFill>
                  <a:prstClr val="black"/>
                </a:solidFill>
                <a:latin typeface="2  Nazanin"/>
                <a:cs typeface="B Nazanin" pitchFamily="2" charset="-78"/>
              </a:rPr>
              <a:t>ص48)</a:t>
            </a:r>
            <a:endParaRPr lang="fa-IR" b="1" dirty="0">
              <a:solidFill>
                <a:prstClr val="black"/>
              </a:solidFill>
              <a:latin typeface="2  Nazanin"/>
              <a:cs typeface="B Nazanin" pitchFamily="2" charset="-78"/>
            </a:endParaRPr>
          </a:p>
        </p:txBody>
      </p:sp>
      <p:sp>
        <p:nvSpPr>
          <p:cNvPr id="5" name="Rectangle 4"/>
          <p:cNvSpPr/>
          <p:nvPr/>
        </p:nvSpPr>
        <p:spPr>
          <a:xfrm>
            <a:off x="4338351" y="-89155"/>
            <a:ext cx="803425" cy="587853"/>
          </a:xfrm>
          <a:prstGeom prst="rect">
            <a:avLst/>
          </a:prstGeom>
        </p:spPr>
        <p:txBody>
          <a:bodyPr wrap="none">
            <a:spAutoFit/>
          </a:bodyPr>
          <a:lstStyle/>
          <a:p>
            <a:pPr>
              <a:lnSpc>
                <a:spcPct val="115000"/>
              </a:lnSpc>
              <a:spcAft>
                <a:spcPts val="1000"/>
              </a:spcAft>
            </a:pPr>
            <a:r>
              <a:rPr lang="fa-IR" sz="2800" b="1" dirty="0">
                <a:solidFill>
                  <a:prstClr val="black"/>
                </a:solidFill>
                <a:ea typeface="Calibri"/>
                <a:cs typeface="B Nazanin"/>
              </a:rPr>
              <a:t>محله</a:t>
            </a:r>
            <a:endParaRPr lang="en-US" sz="2800" b="1" dirty="0">
              <a:solidFill>
                <a:prstClr val="black"/>
              </a:solidFill>
              <a:ea typeface="Calibri"/>
              <a:cs typeface="Arial"/>
            </a:endParaRPr>
          </a:p>
        </p:txBody>
      </p:sp>
      <p:pic>
        <p:nvPicPr>
          <p:cNvPr id="2050" name="Picture 2" descr="C:\Users\Adel\Desktop\5eafb52303da229a572c4f29e03086b8.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0425" y="3887215"/>
            <a:ext cx="2624366" cy="287922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6516216" y="5399916"/>
            <a:ext cx="2486315" cy="1366528"/>
          </a:xfrm>
          <a:prstGeom prst="rect">
            <a:avLst/>
          </a:prstGeom>
        </p:spPr>
        <p:txBody>
          <a:bodyPr wrap="square">
            <a:spAutoFit/>
          </a:bodyPr>
          <a:lstStyle/>
          <a:p>
            <a:pPr>
              <a:lnSpc>
                <a:spcPct val="115000"/>
              </a:lnSpc>
              <a:spcAft>
                <a:spcPts val="1000"/>
              </a:spcAft>
            </a:pPr>
            <a:r>
              <a:rPr lang="fa-IR" dirty="0">
                <a:solidFill>
                  <a:prstClr val="black"/>
                </a:solidFill>
                <a:ea typeface="Calibri"/>
                <a:cs typeface="B Nazanin"/>
              </a:rPr>
              <a:t>جویباره در دوره های بعد از اسلام یکی از محله های شهر اصفهان شد و در دوران سلجوقی </a:t>
            </a:r>
            <a:r>
              <a:rPr lang="fa-IR" dirty="0">
                <a:solidFill>
                  <a:prstClr val="black"/>
                </a:solidFill>
                <a:ea typeface="Calibri"/>
                <a:cs typeface="B Nazanin"/>
              </a:rPr>
              <a:t>مرکز مهمی  </a:t>
            </a:r>
            <a:r>
              <a:rPr lang="fa-IR" dirty="0">
                <a:solidFill>
                  <a:prstClr val="black"/>
                </a:solidFill>
                <a:ea typeface="Calibri"/>
                <a:cs typeface="B Nazanin"/>
              </a:rPr>
              <a:t>برای شهر </a:t>
            </a:r>
            <a:r>
              <a:rPr lang="fa-IR" dirty="0">
                <a:solidFill>
                  <a:prstClr val="black"/>
                </a:solidFill>
                <a:ea typeface="Calibri"/>
                <a:cs typeface="B Nazanin"/>
              </a:rPr>
              <a:t>شد</a:t>
            </a:r>
            <a:endParaRPr lang="en-US" sz="1200" dirty="0">
              <a:solidFill>
                <a:prstClr val="black"/>
              </a:solidFill>
              <a:ea typeface="Calibri"/>
              <a:cs typeface="Arial"/>
            </a:endParaRPr>
          </a:p>
        </p:txBody>
      </p:sp>
      <p:pic>
        <p:nvPicPr>
          <p:cNvPr id="3074" name="Picture 2" descr="C:\Users\Adel\Desktop\Joobareh1 (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816" y="4420712"/>
            <a:ext cx="3127642" cy="2345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0438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1751" y="71803"/>
            <a:ext cx="7665881" cy="523220"/>
          </a:xfrm>
          <a:prstGeom prst="rect">
            <a:avLst/>
          </a:prstGeom>
          <a:noFill/>
        </p:spPr>
        <p:txBody>
          <a:bodyPr wrap="none" rtlCol="1">
            <a:spAutoFit/>
          </a:bodyPr>
          <a:lstStyle/>
          <a:p>
            <a:pPr algn="ctr"/>
            <a:r>
              <a:rPr lang="fa-IR" sz="2800" b="1" dirty="0">
                <a:solidFill>
                  <a:prstClr val="black"/>
                </a:solidFill>
                <a:cs typeface="B Nazanin" pitchFamily="2" charset="-78"/>
              </a:rPr>
              <a:t>شهرنشینی،شهرگرایی و((شهرسازی))در دوران متقدم اسلامی</a:t>
            </a:r>
            <a:endParaRPr lang="fa-IR" sz="2800" b="1" dirty="0">
              <a:solidFill>
                <a:prstClr val="black"/>
              </a:solidFill>
              <a:cs typeface="B Nazanin" pitchFamily="2" charset="-78"/>
            </a:endParaRPr>
          </a:p>
        </p:txBody>
      </p:sp>
      <p:sp>
        <p:nvSpPr>
          <p:cNvPr id="5" name="TextBox 4"/>
          <p:cNvSpPr txBox="1"/>
          <p:nvPr/>
        </p:nvSpPr>
        <p:spPr>
          <a:xfrm>
            <a:off x="107504" y="735087"/>
            <a:ext cx="8928992" cy="1579920"/>
          </a:xfrm>
          <a:prstGeom prst="rect">
            <a:avLst/>
          </a:prstGeom>
          <a:noFill/>
        </p:spPr>
        <p:txBody>
          <a:bodyPr wrap="square" rtlCol="1">
            <a:spAutoFit/>
          </a:bodyPr>
          <a:lstStyle/>
          <a:p>
            <a:pPr marL="285750" marR="713740" indent="-285750">
              <a:spcAft>
                <a:spcPts val="800"/>
              </a:spcAft>
              <a:buFont typeface="Wingdings" pitchFamily="2" charset="2"/>
              <a:buChar char="§"/>
            </a:pPr>
            <a:r>
              <a:rPr lang="fa-IR" b="1" dirty="0">
                <a:solidFill>
                  <a:prstClr val="black"/>
                </a:solidFill>
                <a:cs typeface="B Nazanin" pitchFamily="2" charset="-78"/>
              </a:rPr>
              <a:t>معماری اسلامی از فرمهای منفرد و مجزا دوری میجوید</a:t>
            </a:r>
            <a:endParaRPr lang="en-US" b="1" dirty="0">
              <a:solidFill>
                <a:prstClr val="black"/>
              </a:solidFill>
              <a:cs typeface="B Nazanin" pitchFamily="2" charset="-78"/>
            </a:endParaRPr>
          </a:p>
          <a:p>
            <a:pPr marL="285750" indent="-285750">
              <a:buFont typeface="Wingdings" pitchFamily="2" charset="2"/>
              <a:buChar char="§"/>
            </a:pPr>
            <a:r>
              <a:rPr lang="fa-IR" b="1" dirty="0">
                <a:solidFill>
                  <a:prstClr val="black"/>
                </a:solidFill>
                <a:cs typeface="B Nazanin" pitchFamily="2" charset="-78"/>
              </a:rPr>
              <a:t>عناصر تشکیل دهنده</a:t>
            </a:r>
            <a:r>
              <a:rPr lang="en-US" b="1" dirty="0">
                <a:solidFill>
                  <a:prstClr val="black"/>
                </a:solidFill>
                <a:cs typeface="B Nazanin" pitchFamily="2" charset="-78"/>
              </a:rPr>
              <a:t>,</a:t>
            </a:r>
            <a:r>
              <a:rPr lang="fa-IR" b="1" dirty="0">
                <a:solidFill>
                  <a:prstClr val="black"/>
                </a:solidFill>
                <a:cs typeface="B Nazanin" pitchFamily="2" charset="-78"/>
              </a:rPr>
              <a:t>تاثیر گذار بر مورفولوژی(ریخت شناسی)شهرهای اسلامی:ارگ دولتی</a:t>
            </a:r>
            <a:r>
              <a:rPr lang="en-US" b="1" dirty="0">
                <a:solidFill>
                  <a:prstClr val="black"/>
                </a:solidFill>
                <a:cs typeface="B Nazanin" pitchFamily="2" charset="-78"/>
              </a:rPr>
              <a:t>,</a:t>
            </a:r>
            <a:r>
              <a:rPr lang="fa-IR" b="1" dirty="0">
                <a:solidFill>
                  <a:prstClr val="black"/>
                </a:solidFill>
                <a:cs typeface="B Nazanin" pitchFamily="2" charset="-78"/>
              </a:rPr>
              <a:t>بخش </a:t>
            </a:r>
            <a:r>
              <a:rPr lang="fa-IR" b="1" dirty="0">
                <a:solidFill>
                  <a:prstClr val="black"/>
                </a:solidFill>
                <a:cs typeface="B Nazanin" pitchFamily="2" charset="-78"/>
              </a:rPr>
              <a:t>حاکم نشین</a:t>
            </a:r>
            <a:r>
              <a:rPr lang="en-US" b="1" dirty="0">
                <a:solidFill>
                  <a:prstClr val="black"/>
                </a:solidFill>
                <a:cs typeface="B Nazanin" pitchFamily="2" charset="-78"/>
              </a:rPr>
              <a:t>,</a:t>
            </a:r>
            <a:r>
              <a:rPr lang="fa-IR" b="1" dirty="0">
                <a:solidFill>
                  <a:prstClr val="black"/>
                </a:solidFill>
                <a:cs typeface="B Nazanin" pitchFamily="2" charset="-78"/>
              </a:rPr>
              <a:t>بخش مرکزی </a:t>
            </a:r>
            <a:r>
              <a:rPr lang="fa-IR" b="1" dirty="0">
                <a:solidFill>
                  <a:prstClr val="black"/>
                </a:solidFill>
                <a:cs typeface="B Nazanin" pitchFamily="2" charset="-78"/>
              </a:rPr>
              <a:t>شهر</a:t>
            </a:r>
          </a:p>
          <a:p>
            <a:pPr marL="285750" indent="-285750">
              <a:buFont typeface="Wingdings" pitchFamily="2" charset="2"/>
              <a:buChar char="§"/>
            </a:pPr>
            <a:endParaRPr lang="fa-IR" b="1" dirty="0">
              <a:solidFill>
                <a:prstClr val="black"/>
              </a:solidFill>
              <a:cs typeface="B Nazanin" pitchFamily="2" charset="-78"/>
            </a:endParaRPr>
          </a:p>
          <a:p>
            <a:r>
              <a:rPr lang="fa-IR" b="1" dirty="0">
                <a:solidFill>
                  <a:prstClr val="black"/>
                </a:solidFill>
                <a:cs typeface="B Nazanin" pitchFamily="2" charset="-78"/>
              </a:rPr>
              <a:t>در این دوران سیاست شهرسازی خاصی تدوین گردید که دوگونه بود:</a:t>
            </a:r>
            <a:endParaRPr lang="fa-IR" b="1" dirty="0">
              <a:solidFill>
                <a:prstClr val="black"/>
              </a:solidFill>
              <a:cs typeface="B Nazanin" pitchFamily="2" charset="-78"/>
            </a:endParaRPr>
          </a:p>
        </p:txBody>
      </p:sp>
      <p:sp>
        <p:nvSpPr>
          <p:cNvPr id="6" name="Rectangle 5"/>
          <p:cNvSpPr/>
          <p:nvPr/>
        </p:nvSpPr>
        <p:spPr>
          <a:xfrm>
            <a:off x="5220072" y="3429000"/>
            <a:ext cx="3598851" cy="2959272"/>
          </a:xfrm>
          <a:prstGeom prst="rect">
            <a:avLst/>
          </a:prstGeom>
        </p:spPr>
        <p:txBody>
          <a:bodyPr wrap="square">
            <a:spAutoFit/>
          </a:bodyPr>
          <a:lstStyle/>
          <a:p>
            <a:pPr marL="342900" indent="-342900" algn="just">
              <a:lnSpc>
                <a:spcPct val="115000"/>
              </a:lnSpc>
              <a:buFont typeface="+mj-lt"/>
              <a:buAutoNum type="arabicPeriod"/>
            </a:pPr>
            <a:r>
              <a:rPr lang="fa-IR" b="1" dirty="0">
                <a:solidFill>
                  <a:prstClr val="black"/>
                </a:solidFill>
                <a:ea typeface="Calibri"/>
                <a:cs typeface="B Nazanin"/>
              </a:rPr>
              <a:t>شهرهای قدیمی : </a:t>
            </a:r>
            <a:endParaRPr lang="fa-IR" b="1" dirty="0">
              <a:solidFill>
                <a:prstClr val="black"/>
              </a:solidFill>
              <a:ea typeface="Calibri"/>
              <a:cs typeface="B Nazanin"/>
            </a:endParaRPr>
          </a:p>
          <a:p>
            <a:pPr algn="just">
              <a:lnSpc>
                <a:spcPct val="115000"/>
              </a:lnSpc>
            </a:pPr>
            <a:r>
              <a:rPr lang="fa-IR" b="1" dirty="0">
                <a:solidFill>
                  <a:prstClr val="black"/>
                </a:solidFill>
                <a:ea typeface="Calibri"/>
                <a:cs typeface="B Nazanin"/>
              </a:rPr>
              <a:t>بدون </a:t>
            </a:r>
            <a:r>
              <a:rPr lang="fa-IR" b="1" dirty="0">
                <a:solidFill>
                  <a:prstClr val="black"/>
                </a:solidFill>
                <a:ea typeface="Calibri"/>
                <a:cs typeface="B Nazanin"/>
              </a:rPr>
              <a:t>تغییرات و دگرگونی های عمده کالبدی فضایی و با افزودن عناصر جدیدی مثل مسجد جامع و گسترش و بازسازی ربض و اهمیت بخشیدن به آن شکل اسلامی یافتند. مهمترین سیاست </a:t>
            </a:r>
            <a:r>
              <a:rPr lang="fa-IR" b="1" dirty="0">
                <a:solidFill>
                  <a:prstClr val="black"/>
                </a:solidFill>
                <a:ea typeface="Calibri"/>
                <a:cs typeface="B Nazanin"/>
              </a:rPr>
              <a:t>دولت اسلامی </a:t>
            </a:r>
            <a:r>
              <a:rPr lang="fa-IR" b="1" dirty="0">
                <a:solidFill>
                  <a:prstClr val="black"/>
                </a:solidFill>
                <a:ea typeface="Calibri"/>
                <a:cs typeface="B Nazanin"/>
              </a:rPr>
              <a:t>متقدم رشد ربض و ضعیف شدن شارستان بود. </a:t>
            </a:r>
            <a:r>
              <a:rPr lang="fa-IR" b="1" dirty="0">
                <a:solidFill>
                  <a:prstClr val="black"/>
                </a:solidFill>
                <a:ea typeface="Calibri"/>
                <a:cs typeface="B Nazanin"/>
              </a:rPr>
              <a:t>بازسازی </a:t>
            </a:r>
            <a:r>
              <a:rPr lang="fa-IR" b="1" dirty="0">
                <a:solidFill>
                  <a:prstClr val="black"/>
                </a:solidFill>
                <a:ea typeface="Calibri"/>
                <a:cs typeface="B Nazanin"/>
              </a:rPr>
              <a:t>اصفهان،نیشابور و ری از این سیاست برخوردار شدند. حبیبی، 1392، </a:t>
            </a:r>
            <a:r>
              <a:rPr lang="fa-IR" b="1" dirty="0">
                <a:solidFill>
                  <a:prstClr val="black"/>
                </a:solidFill>
                <a:ea typeface="Calibri"/>
                <a:cs typeface="B Nazanin"/>
              </a:rPr>
              <a:t>ص50</a:t>
            </a:r>
            <a:endParaRPr lang="en-US" sz="1200" b="1" dirty="0">
              <a:solidFill>
                <a:prstClr val="black"/>
              </a:solidFill>
              <a:ea typeface="Calibri"/>
              <a:cs typeface="Arial"/>
            </a:endParaRPr>
          </a:p>
        </p:txBody>
      </p:sp>
      <p:pic>
        <p:nvPicPr>
          <p:cNvPr id="4098" name="Picture 2" descr="E:\narges\ترم 5\تاریخ  ایران\old re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408628"/>
            <a:ext cx="4697482" cy="443891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Adel\Desktop\عکس۴۷۵۹.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rcRect l="4824" t="8553" r="6578" b="24248"/>
          <a:stretch/>
        </p:blipFill>
        <p:spPr bwMode="auto">
          <a:xfrm>
            <a:off x="382367" y="2530771"/>
            <a:ext cx="4147755" cy="41946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del\Desktop\عکس۴۷۶۱.jpg"/>
          <p:cNvPicPr>
            <a:picLocks noChangeAspect="1" noChangeArrowheads="1"/>
          </p:cNvPicPr>
          <p:nvPr/>
        </p:nvPicPr>
        <p:blipFill>
          <a:blip r:embed="rId5" cstate="print">
            <a:extLst>
              <a:ext uri="{BEBA8EAE-BF5A-486C-A8C5-ECC9F3942E4B}">
                <a14:imgProps xmlns:a14="http://schemas.microsoft.com/office/drawing/2010/main">
                  <a14:imgLayer r:embed="rId6">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45244" y="2408629"/>
            <a:ext cx="5121300" cy="4365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2712417"/>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098"/>
                                        </p:tgtEl>
                                      </p:cBhvr>
                                    </p:animEffect>
                                    <p:set>
                                      <p:cBhvr>
                                        <p:cTn id="7" dur="1" fill="hold">
                                          <p:stCondLst>
                                            <p:cond delay="499"/>
                                          </p:stCondLst>
                                        </p:cTn>
                                        <p:tgtEl>
                                          <p:spTgt spid="409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fade">
                                      <p:cBhvr>
                                        <p:cTn id="17"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26239" y="3212976"/>
            <a:ext cx="7520105" cy="3134191"/>
          </a:xfrm>
          <a:prstGeom prst="rect">
            <a:avLst/>
          </a:prstGeom>
        </p:spPr>
        <p:txBody>
          <a:bodyPr wrap="square">
            <a:spAutoFit/>
          </a:bodyPr>
          <a:lstStyle/>
          <a:p>
            <a:pPr marL="228600">
              <a:lnSpc>
                <a:spcPct val="115000"/>
              </a:lnSpc>
              <a:spcAft>
                <a:spcPts val="1000"/>
              </a:spcAft>
            </a:pPr>
            <a:r>
              <a:rPr lang="fa-IR" sz="2000" b="1" dirty="0">
                <a:solidFill>
                  <a:prstClr val="black"/>
                </a:solidFill>
                <a:ea typeface="Calibri"/>
                <a:cs typeface="B Nazanin"/>
              </a:rPr>
              <a:t>دلایل عمده جایگیری شهرهای اولیه ی اسلامی در کنار شهرهای پیشین به قرار زیر بود:</a:t>
            </a:r>
            <a:endParaRPr lang="en-US" sz="2000" b="1" dirty="0">
              <a:solidFill>
                <a:prstClr val="black"/>
              </a:solidFill>
              <a:ea typeface="Calibri"/>
              <a:cs typeface="Arial"/>
            </a:endParaRPr>
          </a:p>
          <a:p>
            <a:pPr marL="514350" indent="-285750">
              <a:lnSpc>
                <a:spcPct val="115000"/>
              </a:lnSpc>
              <a:spcAft>
                <a:spcPts val="1000"/>
              </a:spcAft>
              <a:buFont typeface="Arial" pitchFamily="34" charset="0"/>
              <a:buChar char="•"/>
            </a:pPr>
            <a:r>
              <a:rPr lang="fa-IR" sz="2000" b="1" dirty="0">
                <a:solidFill>
                  <a:prstClr val="black"/>
                </a:solidFill>
                <a:ea typeface="Calibri"/>
                <a:cs typeface="B Nazanin"/>
              </a:rPr>
              <a:t>ایجاد آمادگی برای سرکوب شدن احتمالی شورش</a:t>
            </a:r>
            <a:endParaRPr lang="en-US" sz="2000" b="1" dirty="0">
              <a:solidFill>
                <a:prstClr val="black"/>
              </a:solidFill>
              <a:ea typeface="Calibri"/>
              <a:cs typeface="Arial"/>
            </a:endParaRPr>
          </a:p>
          <a:p>
            <a:pPr marL="514350" indent="-285750">
              <a:lnSpc>
                <a:spcPct val="115000"/>
              </a:lnSpc>
              <a:spcAft>
                <a:spcPts val="1000"/>
              </a:spcAft>
              <a:buFont typeface="Arial" pitchFamily="34" charset="0"/>
              <a:buChar char="•"/>
            </a:pPr>
            <a:r>
              <a:rPr lang="fa-IR" sz="2000" b="1" dirty="0">
                <a:solidFill>
                  <a:prstClr val="black"/>
                </a:solidFill>
                <a:ea typeface="Calibri"/>
                <a:cs typeface="B Nazanin"/>
              </a:rPr>
              <a:t>کاهش امکان تعدی سربازان به مردم </a:t>
            </a:r>
            <a:endParaRPr lang="en-US" sz="2000" b="1" dirty="0">
              <a:solidFill>
                <a:prstClr val="black"/>
              </a:solidFill>
              <a:ea typeface="Calibri"/>
              <a:cs typeface="Arial"/>
            </a:endParaRPr>
          </a:p>
          <a:p>
            <a:pPr marL="514350" indent="-285750">
              <a:lnSpc>
                <a:spcPct val="115000"/>
              </a:lnSpc>
              <a:spcAft>
                <a:spcPts val="1000"/>
              </a:spcAft>
              <a:buFont typeface="Arial" pitchFamily="34" charset="0"/>
              <a:buChar char="•"/>
            </a:pPr>
            <a:r>
              <a:rPr lang="fa-IR" sz="2000" b="1" dirty="0">
                <a:solidFill>
                  <a:prstClr val="black"/>
                </a:solidFill>
                <a:ea typeface="Calibri"/>
                <a:cs typeface="B Nazanin"/>
              </a:rPr>
              <a:t>برقراری ارتباط حکومت جدید با مردمان ربض</a:t>
            </a:r>
            <a:endParaRPr lang="en-US" sz="2000" b="1" dirty="0">
              <a:solidFill>
                <a:prstClr val="black"/>
              </a:solidFill>
              <a:ea typeface="Calibri"/>
              <a:cs typeface="Arial"/>
            </a:endParaRPr>
          </a:p>
          <a:p>
            <a:pPr marL="514350" indent="-285750">
              <a:lnSpc>
                <a:spcPct val="115000"/>
              </a:lnSpc>
              <a:spcAft>
                <a:spcPts val="1000"/>
              </a:spcAft>
              <a:buFont typeface="Arial" pitchFamily="34" charset="0"/>
              <a:buChar char="•"/>
            </a:pPr>
            <a:r>
              <a:rPr lang="fa-IR" sz="2000" b="1" dirty="0">
                <a:solidFill>
                  <a:prstClr val="black"/>
                </a:solidFill>
                <a:ea typeface="Calibri"/>
                <a:cs typeface="B Nazanin"/>
              </a:rPr>
              <a:t>دور نگهداشتن سربازان مهاجم از سکنه که موجب تحریک آنان می </a:t>
            </a:r>
            <a:r>
              <a:rPr lang="fa-IR" sz="2000" b="1" dirty="0">
                <a:solidFill>
                  <a:prstClr val="black"/>
                </a:solidFill>
                <a:ea typeface="Calibri"/>
                <a:cs typeface="B Nazanin"/>
              </a:rPr>
              <a:t>شد</a:t>
            </a:r>
          </a:p>
          <a:p>
            <a:r>
              <a:rPr lang="fa-IR" b="1" dirty="0">
                <a:solidFill>
                  <a:prstClr val="black"/>
                </a:solidFill>
                <a:latin typeface="2  Nazanin"/>
                <a:cs typeface="B Nazanin" pitchFamily="2" charset="-78"/>
              </a:rPr>
              <a:t>(حبیبی</a:t>
            </a:r>
            <a:r>
              <a:rPr lang="fa-IR" b="1" dirty="0">
                <a:solidFill>
                  <a:prstClr val="black"/>
                </a:solidFill>
                <a:latin typeface="2  Nazanin"/>
                <a:cs typeface="B Nazanin" pitchFamily="2" charset="-78"/>
              </a:rPr>
              <a:t>، 1392، </a:t>
            </a:r>
            <a:r>
              <a:rPr lang="fa-IR" b="1" dirty="0">
                <a:solidFill>
                  <a:prstClr val="black"/>
                </a:solidFill>
                <a:latin typeface="2  Nazanin"/>
                <a:cs typeface="B Nazanin" pitchFamily="2" charset="-78"/>
              </a:rPr>
              <a:t>ص43)</a:t>
            </a:r>
            <a:endParaRPr lang="fa-IR" b="1" dirty="0">
              <a:solidFill>
                <a:prstClr val="black"/>
              </a:solidFill>
              <a:latin typeface="2  Nazanin"/>
              <a:cs typeface="B Nazanin" pitchFamily="2" charset="-78"/>
            </a:endParaRPr>
          </a:p>
        </p:txBody>
      </p:sp>
      <p:sp>
        <p:nvSpPr>
          <p:cNvPr id="5" name="Rectangle 4"/>
          <p:cNvSpPr/>
          <p:nvPr/>
        </p:nvSpPr>
        <p:spPr>
          <a:xfrm>
            <a:off x="571751" y="1124744"/>
            <a:ext cx="8088416" cy="1508105"/>
          </a:xfrm>
          <a:prstGeom prst="rect">
            <a:avLst/>
          </a:prstGeom>
        </p:spPr>
        <p:txBody>
          <a:bodyPr wrap="square">
            <a:spAutoFit/>
          </a:bodyPr>
          <a:lstStyle/>
          <a:p>
            <a:pPr algn="just">
              <a:lnSpc>
                <a:spcPct val="115000"/>
              </a:lnSpc>
              <a:spcAft>
                <a:spcPts val="1000"/>
              </a:spcAft>
            </a:pPr>
            <a:r>
              <a:rPr lang="fa-IR" sz="2000" b="1" dirty="0">
                <a:solidFill>
                  <a:prstClr val="black"/>
                </a:solidFill>
                <a:ea typeface="Calibri"/>
                <a:cs typeface="B Nazanin"/>
              </a:rPr>
              <a:t>2.  شهرهای </a:t>
            </a:r>
            <a:r>
              <a:rPr lang="fa-IR" sz="2000" b="1" dirty="0">
                <a:solidFill>
                  <a:prstClr val="black"/>
                </a:solidFill>
                <a:ea typeface="Calibri"/>
                <a:cs typeface="B Nazanin"/>
              </a:rPr>
              <a:t>نوبنیاد </a:t>
            </a:r>
            <a:r>
              <a:rPr lang="fa-IR" sz="2000" b="1" dirty="0">
                <a:solidFill>
                  <a:prstClr val="black"/>
                </a:solidFill>
                <a:ea typeface="Calibri"/>
                <a:cs typeface="B Nazanin"/>
              </a:rPr>
              <a:t>: که </a:t>
            </a:r>
            <a:r>
              <a:rPr lang="fa-IR" sz="2000" b="1" dirty="0">
                <a:solidFill>
                  <a:prstClr val="black"/>
                </a:solidFill>
                <a:ea typeface="Calibri"/>
                <a:cs typeface="B Nazanin"/>
              </a:rPr>
              <a:t>عمدتاً پایگاه نظامی ، حکومت بودند گاه برای از رونق انداختن شهرهای قدیمی و در کنار این شهرها ایجاد می شد. براین اساس شارستان شهر پیشین مخروبه و هسته ی اولیه ی حکومتی و شهر در کنار آن شکل می گیرد. بغداد، کوفه و اصفهان از این جمله اند.</a:t>
            </a:r>
            <a:endParaRPr lang="en-US" sz="2000" b="1" dirty="0">
              <a:solidFill>
                <a:prstClr val="black"/>
              </a:solidFill>
              <a:ea typeface="Calibri"/>
              <a:cs typeface="Arial"/>
            </a:endParaRPr>
          </a:p>
        </p:txBody>
      </p:sp>
      <p:sp>
        <p:nvSpPr>
          <p:cNvPr id="6" name="TextBox 5"/>
          <p:cNvSpPr txBox="1"/>
          <p:nvPr/>
        </p:nvSpPr>
        <p:spPr>
          <a:xfrm>
            <a:off x="571751" y="71803"/>
            <a:ext cx="7665881" cy="523220"/>
          </a:xfrm>
          <a:prstGeom prst="rect">
            <a:avLst/>
          </a:prstGeom>
          <a:noFill/>
        </p:spPr>
        <p:txBody>
          <a:bodyPr wrap="none" rtlCol="1">
            <a:spAutoFit/>
          </a:bodyPr>
          <a:lstStyle/>
          <a:p>
            <a:pPr algn="ctr"/>
            <a:r>
              <a:rPr lang="fa-IR" sz="2800" b="1" dirty="0">
                <a:solidFill>
                  <a:prstClr val="black"/>
                </a:solidFill>
                <a:cs typeface="B Nazanin" pitchFamily="2" charset="-78"/>
              </a:rPr>
              <a:t>شهرنشینی،شهرگرایی و((شهرسازی))در دوران متقدم اسلامی</a:t>
            </a:r>
            <a:endParaRPr lang="fa-IR" sz="2800" b="1" dirty="0">
              <a:solidFill>
                <a:prstClr val="black"/>
              </a:solidFill>
              <a:cs typeface="B Nazanin" pitchFamily="2" charset="-78"/>
            </a:endParaRPr>
          </a:p>
        </p:txBody>
      </p:sp>
    </p:spTree>
    <p:extLst>
      <p:ext uri="{BB962C8B-B14F-4D97-AF65-F5344CB8AC3E}">
        <p14:creationId xmlns:p14="http://schemas.microsoft.com/office/powerpoint/2010/main" val="12523541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9893" y="836712"/>
            <a:ext cx="9001000" cy="1200329"/>
          </a:xfrm>
          <a:prstGeom prst="rect">
            <a:avLst/>
          </a:prstGeom>
        </p:spPr>
        <p:txBody>
          <a:bodyPr wrap="square">
            <a:spAutoFit/>
          </a:bodyPr>
          <a:lstStyle/>
          <a:p>
            <a:pPr algn="just">
              <a:spcBef>
                <a:spcPts val="600"/>
              </a:spcBef>
              <a:buClr>
                <a:srgbClr val="CF543F"/>
              </a:buClr>
              <a:buSzPct val="85000"/>
            </a:pPr>
            <a:r>
              <a:rPr lang="fa-IR" sz="2400" b="1" dirty="0">
                <a:solidFill>
                  <a:prstClr val="black"/>
                </a:solidFill>
                <a:latin typeface="Constantia"/>
                <a:cs typeface="B Nazanin" pitchFamily="2" charset="-78"/>
              </a:rPr>
              <a:t>در </a:t>
            </a:r>
            <a:r>
              <a:rPr lang="fa-IR" sz="2400" b="1" dirty="0">
                <a:solidFill>
                  <a:prstClr val="black"/>
                </a:solidFill>
                <a:latin typeface="Constantia"/>
                <a:cs typeface="B Nazanin" pitchFamily="2" charset="-78"/>
              </a:rPr>
              <a:t>دوران متقدم اسلامی، علاوه بر دو گونه شهر فوق که رسما از سوی دولت اسلامی مورد تایید قرار می گیرند، دو گونه دیگر که غیر رسمی تر است نیز در این دوره شکل گرفت:</a:t>
            </a:r>
            <a:endParaRPr lang="fa-IR" sz="2400" b="1" dirty="0">
              <a:solidFill>
                <a:prstClr val="black"/>
              </a:solidFill>
              <a:latin typeface="Constantia"/>
              <a:cs typeface="B Nazanin" pitchFamily="2" charset="-78"/>
            </a:endParaRPr>
          </a:p>
        </p:txBody>
      </p:sp>
      <p:sp>
        <p:nvSpPr>
          <p:cNvPr id="5" name="TextBox 4"/>
          <p:cNvSpPr txBox="1"/>
          <p:nvPr/>
        </p:nvSpPr>
        <p:spPr>
          <a:xfrm>
            <a:off x="982517" y="249696"/>
            <a:ext cx="7665881" cy="523220"/>
          </a:xfrm>
          <a:prstGeom prst="rect">
            <a:avLst/>
          </a:prstGeom>
          <a:noFill/>
        </p:spPr>
        <p:txBody>
          <a:bodyPr wrap="none" rtlCol="1">
            <a:spAutoFit/>
          </a:bodyPr>
          <a:lstStyle/>
          <a:p>
            <a:pPr algn="ctr"/>
            <a:r>
              <a:rPr lang="fa-IR" sz="2800" b="1" dirty="0">
                <a:solidFill>
                  <a:prstClr val="black"/>
                </a:solidFill>
                <a:cs typeface="B Nazanin" pitchFamily="2" charset="-78"/>
              </a:rPr>
              <a:t>شهرنشینی،شهرگرایی و((شهرسازی))در دوران متقدم اسلامی</a:t>
            </a:r>
            <a:endParaRPr lang="fa-IR" sz="2800" b="1" dirty="0">
              <a:solidFill>
                <a:prstClr val="black"/>
              </a:solidFill>
              <a:cs typeface="B Nazanin" pitchFamily="2" charset="-78"/>
            </a:endParaRPr>
          </a:p>
        </p:txBody>
      </p:sp>
      <p:sp>
        <p:nvSpPr>
          <p:cNvPr id="8" name="Rectangle 7"/>
          <p:cNvSpPr/>
          <p:nvPr/>
        </p:nvSpPr>
        <p:spPr>
          <a:xfrm>
            <a:off x="1835697" y="2037852"/>
            <a:ext cx="5976664" cy="1512168"/>
          </a:xfrm>
          <a:prstGeom prst="rect">
            <a:avLst/>
          </a:prstGeom>
          <a:solidFill>
            <a:schemeClr val="accent2">
              <a:alpha val="4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lnSpc>
                <a:spcPct val="115000"/>
              </a:lnSpc>
              <a:spcAft>
                <a:spcPts val="1000"/>
              </a:spcAft>
            </a:pPr>
            <a:r>
              <a:rPr lang="fa-IR" sz="2800" b="1" dirty="0">
                <a:solidFill>
                  <a:prstClr val="black"/>
                </a:solidFill>
                <a:ea typeface="Calibri"/>
                <a:cs typeface="B Nazanin"/>
              </a:rPr>
              <a:t>شهرهای نشاندهنده قدرت حکومت اسلامی </a:t>
            </a:r>
            <a:endParaRPr lang="en-US" sz="2800" b="1" dirty="0">
              <a:solidFill>
                <a:prstClr val="black"/>
              </a:solidFill>
              <a:ea typeface="Calibri"/>
              <a:cs typeface="Arial"/>
            </a:endParaRPr>
          </a:p>
        </p:txBody>
      </p:sp>
      <p:sp>
        <p:nvSpPr>
          <p:cNvPr id="9" name="Rectangle 8"/>
          <p:cNvSpPr/>
          <p:nvPr/>
        </p:nvSpPr>
        <p:spPr>
          <a:xfrm>
            <a:off x="1646781" y="3861048"/>
            <a:ext cx="6319563" cy="2016224"/>
          </a:xfrm>
          <a:prstGeom prst="rect">
            <a:avLst/>
          </a:prstGeom>
          <a:solidFill>
            <a:schemeClr val="accent6">
              <a:alpha val="45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nSpc>
                <a:spcPct val="115000"/>
              </a:lnSpc>
              <a:spcAft>
                <a:spcPts val="1000"/>
              </a:spcAft>
            </a:pPr>
            <a:r>
              <a:rPr lang="fa-IR" sz="2800" b="1" dirty="0">
                <a:solidFill>
                  <a:prstClr val="black"/>
                </a:solidFill>
                <a:ea typeface="Calibri"/>
                <a:cs typeface="B Nazanin"/>
              </a:rPr>
              <a:t>شهرهایی در اطراف شهادتگاه یا مزار امامان (به خصوص ایرانیان)مثل مشهد،قم،کربلا که عمدتاً دولت اسلامی و دستگاه خلافت رابا دشواری هایی روبرو می ساخت.</a:t>
            </a:r>
            <a:endParaRPr lang="en-US" sz="2800" b="1" dirty="0">
              <a:solidFill>
                <a:prstClr val="black"/>
              </a:solidFill>
              <a:ea typeface="Calibri"/>
              <a:cs typeface="B Nazanin"/>
            </a:endParaRPr>
          </a:p>
        </p:txBody>
      </p:sp>
      <p:sp>
        <p:nvSpPr>
          <p:cNvPr id="2" name="Rectangle 1"/>
          <p:cNvSpPr/>
          <p:nvPr/>
        </p:nvSpPr>
        <p:spPr>
          <a:xfrm>
            <a:off x="3674880" y="6205954"/>
            <a:ext cx="1871025" cy="369332"/>
          </a:xfrm>
          <a:prstGeom prst="rect">
            <a:avLst/>
          </a:prstGeom>
        </p:spPr>
        <p:txBody>
          <a:bodyPr wrap="none">
            <a:spAutoFit/>
          </a:bodyPr>
          <a:lstStyle/>
          <a:p>
            <a:r>
              <a:rPr lang="fa-IR" dirty="0">
                <a:solidFill>
                  <a:prstClr val="black"/>
                </a:solidFill>
              </a:rPr>
              <a:t>حبیبی، 1392، </a:t>
            </a:r>
            <a:r>
              <a:rPr lang="fa-IR" dirty="0">
                <a:solidFill>
                  <a:prstClr val="black"/>
                </a:solidFill>
              </a:rPr>
              <a:t>ص52</a:t>
            </a:r>
            <a:endParaRPr lang="fa-IR" dirty="0">
              <a:solidFill>
                <a:prstClr val="black"/>
              </a:solidFill>
            </a:endParaRPr>
          </a:p>
        </p:txBody>
      </p:sp>
    </p:spTree>
    <p:extLst>
      <p:ext uri="{BB962C8B-B14F-4D97-AF65-F5344CB8AC3E}">
        <p14:creationId xmlns:p14="http://schemas.microsoft.com/office/powerpoint/2010/main" val="12958656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35696" y="116632"/>
            <a:ext cx="6310415" cy="6930102"/>
          </a:xfrm>
          <a:prstGeom prst="rect">
            <a:avLst/>
          </a:prstGeom>
          <a:noFill/>
        </p:spPr>
        <p:txBody>
          <a:bodyPr wrap="square" rtlCol="1">
            <a:spAutoFit/>
          </a:bodyPr>
          <a:lstStyle/>
          <a:p>
            <a:r>
              <a:rPr lang="fa-IR" sz="2800" b="1" dirty="0">
                <a:solidFill>
                  <a:prstClr val="black"/>
                </a:solidFill>
                <a:cs typeface="B Nazanin" pitchFamily="2" charset="-78"/>
              </a:rPr>
              <a:t>فهرست مطالب</a:t>
            </a:r>
          </a:p>
          <a:p>
            <a:endParaRPr lang="fa-IR" sz="2000" b="1" dirty="0">
              <a:solidFill>
                <a:prstClr val="black"/>
              </a:solidFill>
              <a:cs typeface="B Nazanin" pitchFamily="2" charset="-78"/>
            </a:endParaRPr>
          </a:p>
          <a:p>
            <a:pPr marL="342900" indent="-342900">
              <a:lnSpc>
                <a:spcPct val="115000"/>
              </a:lnSpc>
              <a:buFont typeface="Symbol"/>
              <a:buChar char=""/>
            </a:pPr>
            <a:r>
              <a:rPr lang="fa-IR" sz="2000" b="1" dirty="0">
                <a:solidFill>
                  <a:prstClr val="black"/>
                </a:solidFill>
                <a:ea typeface="Calibri"/>
                <a:cs typeface="B Nazanin" pitchFamily="2" charset="-78"/>
              </a:rPr>
              <a:t>مقدمه</a:t>
            </a:r>
          </a:p>
          <a:p>
            <a:pPr marL="342900" indent="-342900">
              <a:lnSpc>
                <a:spcPct val="115000"/>
              </a:lnSpc>
              <a:buFont typeface="Symbol"/>
              <a:buChar char=""/>
            </a:pPr>
            <a:r>
              <a:rPr lang="fa-IR" sz="2000" b="1" dirty="0">
                <a:solidFill>
                  <a:prstClr val="black"/>
                </a:solidFill>
                <a:ea typeface="Calibri"/>
                <a:cs typeface="B Nazanin" pitchFamily="2" charset="-78"/>
              </a:rPr>
              <a:t>ظهور اسلام</a:t>
            </a:r>
          </a:p>
          <a:p>
            <a:pPr marL="342900" indent="-342900">
              <a:lnSpc>
                <a:spcPct val="115000"/>
              </a:lnSpc>
              <a:buFont typeface="Symbol"/>
              <a:buChar char=""/>
            </a:pPr>
            <a:r>
              <a:rPr lang="fa-IR" sz="2000" b="1" dirty="0">
                <a:solidFill>
                  <a:prstClr val="black"/>
                </a:solidFill>
                <a:ea typeface="Calibri"/>
                <a:cs typeface="B Nazanin" pitchFamily="2" charset="-78"/>
              </a:rPr>
              <a:t>دگرگونی مفهوم </a:t>
            </a:r>
            <a:r>
              <a:rPr lang="fa-IR" sz="2000" b="1" dirty="0">
                <a:solidFill>
                  <a:prstClr val="black"/>
                </a:solidFill>
                <a:ea typeface="Calibri"/>
                <a:cs typeface="B Nazanin" pitchFamily="2" charset="-78"/>
              </a:rPr>
              <a:t>شهر</a:t>
            </a:r>
          </a:p>
          <a:p>
            <a:pPr marL="342900" indent="-342900">
              <a:lnSpc>
                <a:spcPct val="115000"/>
              </a:lnSpc>
              <a:buFont typeface="Symbol"/>
              <a:buChar char=""/>
            </a:pPr>
            <a:r>
              <a:rPr lang="fa-IR" sz="2000" b="1" dirty="0">
                <a:solidFill>
                  <a:prstClr val="black"/>
                </a:solidFill>
                <a:ea typeface="Calibri"/>
                <a:cs typeface="B Nazanin" pitchFamily="2" charset="-78"/>
              </a:rPr>
              <a:t>شهر اسلامی</a:t>
            </a:r>
            <a:endParaRPr lang="en-US" sz="2000" b="1" dirty="0">
              <a:solidFill>
                <a:prstClr val="black"/>
              </a:solidFill>
              <a:ea typeface="Calibri"/>
              <a:cs typeface="B Nazanin" pitchFamily="2" charset="-78"/>
            </a:endParaRPr>
          </a:p>
          <a:p>
            <a:pPr marL="342900" indent="-342900">
              <a:lnSpc>
                <a:spcPct val="115000"/>
              </a:lnSpc>
              <a:buFont typeface="Symbol"/>
              <a:buChar char=""/>
            </a:pPr>
            <a:r>
              <a:rPr lang="fa-IR" sz="2000" b="1" dirty="0">
                <a:solidFill>
                  <a:prstClr val="black"/>
                </a:solidFill>
                <a:ea typeface="Calibri"/>
                <a:cs typeface="B Nazanin" pitchFamily="2" charset="-78"/>
              </a:rPr>
              <a:t>عوامل مشخصه شهر در دوره </a:t>
            </a:r>
            <a:r>
              <a:rPr lang="fa-IR" sz="2000" b="1" dirty="0">
                <a:solidFill>
                  <a:prstClr val="black"/>
                </a:solidFill>
                <a:ea typeface="Calibri"/>
                <a:cs typeface="B Nazanin" pitchFamily="2" charset="-78"/>
              </a:rPr>
              <a:t>اسلامی</a:t>
            </a:r>
          </a:p>
          <a:p>
            <a:pPr marL="342900" indent="-342900">
              <a:lnSpc>
                <a:spcPct val="115000"/>
              </a:lnSpc>
              <a:buFont typeface="Symbol"/>
              <a:buChar char=""/>
            </a:pPr>
            <a:r>
              <a:rPr lang="fa-IR" sz="2000" b="1" dirty="0">
                <a:solidFill>
                  <a:prstClr val="black"/>
                </a:solidFill>
                <a:ea typeface="Calibri"/>
                <a:cs typeface="B Nazanin" pitchFamily="2" charset="-78"/>
              </a:rPr>
              <a:t>مسجد</a:t>
            </a:r>
          </a:p>
          <a:p>
            <a:pPr marL="342900" indent="-342900">
              <a:lnSpc>
                <a:spcPct val="115000"/>
              </a:lnSpc>
              <a:buFont typeface="Symbol"/>
              <a:buChar char=""/>
            </a:pPr>
            <a:r>
              <a:rPr lang="fa-IR" sz="2000" b="1" dirty="0">
                <a:solidFill>
                  <a:prstClr val="black"/>
                </a:solidFill>
                <a:ea typeface="Calibri"/>
                <a:cs typeface="B Nazanin" pitchFamily="2" charset="-78"/>
              </a:rPr>
              <a:t>تحولات کالبدی مسجد</a:t>
            </a:r>
          </a:p>
          <a:p>
            <a:pPr marL="342900" indent="-342900">
              <a:lnSpc>
                <a:spcPct val="115000"/>
              </a:lnSpc>
              <a:buFont typeface="Symbol"/>
              <a:buChar char=""/>
            </a:pPr>
            <a:r>
              <a:rPr lang="fa-IR" sz="2000" b="1" dirty="0">
                <a:solidFill>
                  <a:prstClr val="black"/>
                </a:solidFill>
                <a:ea typeface="Calibri"/>
                <a:cs typeface="B Nazanin" pitchFamily="2" charset="-78"/>
              </a:rPr>
              <a:t>بازار</a:t>
            </a:r>
          </a:p>
          <a:p>
            <a:pPr marL="342900" indent="-342900">
              <a:lnSpc>
                <a:spcPct val="115000"/>
              </a:lnSpc>
              <a:buFont typeface="Symbol"/>
              <a:buChar char=""/>
            </a:pPr>
            <a:r>
              <a:rPr lang="fa-IR" sz="2000" b="1" dirty="0">
                <a:solidFill>
                  <a:prstClr val="black"/>
                </a:solidFill>
                <a:ea typeface="Calibri"/>
                <a:cs typeface="B Nazanin" pitchFamily="2" charset="-78"/>
              </a:rPr>
              <a:t>محله</a:t>
            </a:r>
            <a:endParaRPr lang="en-US" sz="2000" dirty="0">
              <a:solidFill>
                <a:prstClr val="black"/>
              </a:solidFill>
              <a:ea typeface="Calibri"/>
              <a:cs typeface="B Nazanin" pitchFamily="2" charset="-78"/>
            </a:endParaRPr>
          </a:p>
          <a:p>
            <a:pPr marL="342900" indent="-342900">
              <a:lnSpc>
                <a:spcPct val="115000"/>
              </a:lnSpc>
              <a:buFont typeface="Symbol"/>
              <a:buChar char=""/>
            </a:pPr>
            <a:r>
              <a:rPr lang="fa-IR" sz="2000" b="1" dirty="0">
                <a:solidFill>
                  <a:prstClr val="black"/>
                </a:solidFill>
                <a:ea typeface="Calibri"/>
                <a:cs typeface="B Nazanin" pitchFamily="2" charset="-78"/>
              </a:rPr>
              <a:t>شهرنشینی،شهرگرایی و شهرسازی در دوران </a:t>
            </a:r>
            <a:r>
              <a:rPr lang="fa-IR" sz="2000" b="1" dirty="0">
                <a:solidFill>
                  <a:prstClr val="black"/>
                </a:solidFill>
                <a:ea typeface="Calibri"/>
                <a:cs typeface="B Nazanin" pitchFamily="2" charset="-78"/>
              </a:rPr>
              <a:t>متقدم اسلامی</a:t>
            </a:r>
            <a:endParaRPr lang="en-US" sz="2000" dirty="0">
              <a:solidFill>
                <a:prstClr val="black"/>
              </a:solidFill>
              <a:ea typeface="Calibri"/>
              <a:cs typeface="B Nazanin" pitchFamily="2" charset="-78"/>
            </a:endParaRPr>
          </a:p>
          <a:p>
            <a:pPr marL="342900" indent="-342900">
              <a:lnSpc>
                <a:spcPct val="115000"/>
              </a:lnSpc>
              <a:buFont typeface="Symbol"/>
              <a:buChar char=""/>
            </a:pPr>
            <a:r>
              <a:rPr lang="fa-IR" sz="2000" b="1" dirty="0">
                <a:solidFill>
                  <a:prstClr val="black"/>
                </a:solidFill>
                <a:ea typeface="Calibri"/>
                <a:cs typeface="B Nazanin" pitchFamily="2" charset="-78"/>
              </a:rPr>
              <a:t>شکل گیری دولت </a:t>
            </a:r>
            <a:r>
              <a:rPr lang="fa-IR" sz="2000" b="1" dirty="0">
                <a:solidFill>
                  <a:prstClr val="black"/>
                </a:solidFill>
                <a:ea typeface="Calibri"/>
                <a:cs typeface="B Nazanin" pitchFamily="2" charset="-78"/>
              </a:rPr>
              <a:t>اسلامی</a:t>
            </a:r>
            <a:endParaRPr lang="fa-IR" sz="2000" dirty="0">
              <a:solidFill>
                <a:prstClr val="black"/>
              </a:solidFill>
              <a:ea typeface="Calibri"/>
              <a:cs typeface="B Nazanin" pitchFamily="2" charset="-78"/>
            </a:endParaRPr>
          </a:p>
          <a:p>
            <a:pPr marL="342900" indent="-342900">
              <a:lnSpc>
                <a:spcPct val="115000"/>
              </a:lnSpc>
              <a:buFont typeface="Symbol"/>
              <a:buChar char=""/>
            </a:pPr>
            <a:r>
              <a:rPr lang="fa-IR" sz="2000" b="1" dirty="0">
                <a:solidFill>
                  <a:prstClr val="black"/>
                </a:solidFill>
                <a:ea typeface="Calibri"/>
                <a:cs typeface="B Nazanin" pitchFamily="2" charset="-78"/>
              </a:rPr>
              <a:t>الگوی شهرها در دوره شکل گیری دولت اسلامی</a:t>
            </a:r>
            <a:endParaRPr lang="en-US" sz="2000" dirty="0">
              <a:solidFill>
                <a:prstClr val="black"/>
              </a:solidFill>
              <a:ea typeface="Calibri"/>
              <a:cs typeface="B Nazanin" pitchFamily="2" charset="-78"/>
            </a:endParaRPr>
          </a:p>
          <a:p>
            <a:pPr marL="342900" indent="-342900">
              <a:lnSpc>
                <a:spcPct val="115000"/>
              </a:lnSpc>
              <a:buFont typeface="Symbol"/>
              <a:buChar char=""/>
            </a:pPr>
            <a:r>
              <a:rPr lang="fa-IR" sz="2000" b="1" dirty="0">
                <a:solidFill>
                  <a:prstClr val="black"/>
                </a:solidFill>
                <a:ea typeface="Calibri"/>
                <a:cs typeface="B Nazanin" pitchFamily="2" charset="-78"/>
              </a:rPr>
              <a:t>تشکیل حکومت های منطقه ای</a:t>
            </a:r>
            <a:endParaRPr lang="en-US" sz="2000" dirty="0">
              <a:solidFill>
                <a:prstClr val="black"/>
              </a:solidFill>
              <a:ea typeface="Calibri"/>
              <a:cs typeface="B Nazanin" pitchFamily="2" charset="-78"/>
            </a:endParaRPr>
          </a:p>
          <a:p>
            <a:pPr marL="342900" indent="-342900">
              <a:lnSpc>
                <a:spcPct val="115000"/>
              </a:lnSpc>
              <a:buFont typeface="Symbol"/>
              <a:buChar char=""/>
            </a:pPr>
            <a:r>
              <a:rPr lang="fa-IR" sz="2000" b="1" dirty="0">
                <a:solidFill>
                  <a:prstClr val="black"/>
                </a:solidFill>
                <a:ea typeface="Calibri"/>
                <a:cs typeface="B Nazanin" pitchFamily="2" charset="-78"/>
              </a:rPr>
              <a:t>پیامد های تشکیل دولت اسلامی</a:t>
            </a:r>
            <a:endParaRPr lang="en-US" sz="2000" dirty="0">
              <a:solidFill>
                <a:prstClr val="black"/>
              </a:solidFill>
              <a:ea typeface="Calibri"/>
              <a:cs typeface="B Nazanin" pitchFamily="2" charset="-78"/>
            </a:endParaRPr>
          </a:p>
          <a:p>
            <a:pPr marL="342900" indent="-342900">
              <a:lnSpc>
                <a:spcPct val="115000"/>
              </a:lnSpc>
              <a:buFont typeface="Symbol"/>
              <a:buChar char=""/>
            </a:pPr>
            <a:r>
              <a:rPr lang="fa-IR" sz="2000" b="1" dirty="0">
                <a:solidFill>
                  <a:prstClr val="black"/>
                </a:solidFill>
                <a:ea typeface="Calibri"/>
                <a:cs typeface="B Nazanin" pitchFamily="2" charset="-78"/>
              </a:rPr>
              <a:t>تجدید حیات علمی، ادبی، هنری، دیوانی</a:t>
            </a:r>
            <a:endParaRPr lang="en-US" sz="2000" dirty="0">
              <a:solidFill>
                <a:prstClr val="black"/>
              </a:solidFill>
              <a:ea typeface="Calibri"/>
              <a:cs typeface="B Nazanin" pitchFamily="2" charset="-78"/>
            </a:endParaRPr>
          </a:p>
          <a:p>
            <a:pPr marL="342900" indent="-342900">
              <a:lnSpc>
                <a:spcPct val="115000"/>
              </a:lnSpc>
              <a:spcAft>
                <a:spcPts val="1000"/>
              </a:spcAft>
              <a:buFont typeface="Symbol"/>
              <a:buChar char=""/>
            </a:pPr>
            <a:r>
              <a:rPr lang="fa-IR" sz="2000" b="1" dirty="0">
                <a:solidFill>
                  <a:prstClr val="black"/>
                </a:solidFill>
                <a:ea typeface="Calibri"/>
                <a:cs typeface="B Nazanin" pitchFamily="2" charset="-78"/>
              </a:rPr>
              <a:t>منابع</a:t>
            </a:r>
            <a:endParaRPr lang="en-US" sz="2000" dirty="0">
              <a:solidFill>
                <a:prstClr val="black"/>
              </a:solidFill>
              <a:ea typeface="Calibri"/>
              <a:cs typeface="B Nazanin" pitchFamily="2" charset="-78"/>
            </a:endParaRPr>
          </a:p>
          <a:p>
            <a:endParaRPr lang="fa-IR" sz="2000" b="1" dirty="0">
              <a:solidFill>
                <a:prstClr val="black"/>
              </a:solidFill>
              <a:cs typeface="B Nazanin" pitchFamily="2" charset="-78"/>
            </a:endParaRPr>
          </a:p>
        </p:txBody>
      </p:sp>
    </p:spTree>
    <p:extLst>
      <p:ext uri="{BB962C8B-B14F-4D97-AF65-F5344CB8AC3E}">
        <p14:creationId xmlns:p14="http://schemas.microsoft.com/office/powerpoint/2010/main" val="1052808158"/>
      </p:ext>
    </p:extLst>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915816" y="44249"/>
            <a:ext cx="3167855" cy="523220"/>
          </a:xfrm>
          <a:prstGeom prst="rect">
            <a:avLst/>
          </a:prstGeom>
          <a:noFill/>
        </p:spPr>
        <p:txBody>
          <a:bodyPr wrap="none" rtlCol="1">
            <a:spAutoFit/>
          </a:bodyPr>
          <a:lstStyle/>
          <a:p>
            <a:r>
              <a:rPr lang="fa-IR" sz="2800" b="1" dirty="0">
                <a:solidFill>
                  <a:prstClr val="black"/>
                </a:solidFill>
                <a:cs typeface="B Nazanin" pitchFamily="2" charset="-78"/>
              </a:rPr>
              <a:t>شکل گیری دوره اسلامی</a:t>
            </a:r>
            <a:endParaRPr lang="fa-IR" sz="2800" b="1" dirty="0">
              <a:solidFill>
                <a:prstClr val="black"/>
              </a:solidFill>
              <a:cs typeface="B Nazanin" pitchFamily="2" charset="-78"/>
            </a:endParaRPr>
          </a:p>
        </p:txBody>
      </p:sp>
      <p:sp>
        <p:nvSpPr>
          <p:cNvPr id="6" name="Rectangle 5"/>
          <p:cNvSpPr/>
          <p:nvPr/>
        </p:nvSpPr>
        <p:spPr>
          <a:xfrm>
            <a:off x="268875" y="567469"/>
            <a:ext cx="8712968" cy="2410916"/>
          </a:xfrm>
          <a:prstGeom prst="rect">
            <a:avLst/>
          </a:prstGeom>
        </p:spPr>
        <p:txBody>
          <a:bodyPr wrap="square">
            <a:spAutoFit/>
          </a:bodyPr>
          <a:lstStyle/>
          <a:p>
            <a:pPr marL="285750" indent="-285750">
              <a:buFont typeface="Arial" pitchFamily="34" charset="0"/>
              <a:buChar char="•"/>
            </a:pPr>
            <a:r>
              <a:rPr lang="fa-IR" b="1" dirty="0">
                <a:solidFill>
                  <a:prstClr val="black"/>
                </a:solidFill>
                <a:latin typeface="Arial"/>
                <a:ea typeface="Calibri"/>
                <a:cs typeface="B Nazanin" pitchFamily="2" charset="-78"/>
              </a:rPr>
              <a:t>استقرار قطعی امپراطوری اسلامی با تشکیل دولت عباسی انجام میگیرد.حضور دیوانسالاران ایرانی در دولت سبب پیگیری شیوه حکومت ساسانیان توسط عباسیان </a:t>
            </a:r>
            <a:r>
              <a:rPr lang="fa-IR" b="1" dirty="0">
                <a:solidFill>
                  <a:prstClr val="black"/>
                </a:solidFill>
                <a:latin typeface="Arial"/>
                <a:ea typeface="Calibri"/>
                <a:cs typeface="B Nazanin" pitchFamily="2" charset="-78"/>
              </a:rPr>
              <a:t>میشود.</a:t>
            </a:r>
            <a:r>
              <a:rPr lang="fa-IR" b="1" dirty="0">
                <a:solidFill>
                  <a:prstClr val="black"/>
                </a:solidFill>
                <a:latin typeface="2  Nazanin"/>
                <a:cs typeface="B Nazanin" pitchFamily="2" charset="-78"/>
              </a:rPr>
              <a:t>(</a:t>
            </a:r>
            <a:r>
              <a:rPr lang="fa-IR" b="1" dirty="0">
                <a:solidFill>
                  <a:prstClr val="black"/>
                </a:solidFill>
                <a:latin typeface="2  Nazanin"/>
                <a:cs typeface="B Nazanin" pitchFamily="2" charset="-78"/>
              </a:rPr>
              <a:t>حبیبی، 1392، ص54</a:t>
            </a:r>
            <a:r>
              <a:rPr lang="fa-IR" b="1" dirty="0">
                <a:solidFill>
                  <a:prstClr val="black"/>
                </a:solidFill>
                <a:latin typeface="2  Nazanin"/>
                <a:cs typeface="B Nazanin" pitchFamily="2" charset="-78"/>
              </a:rPr>
              <a:t>)</a:t>
            </a:r>
          </a:p>
          <a:p>
            <a:endParaRPr lang="fa-IR" b="1" dirty="0">
              <a:solidFill>
                <a:prstClr val="black"/>
              </a:solidFill>
              <a:latin typeface="2  Nazanin"/>
              <a:cs typeface="B Nazanin" pitchFamily="2" charset="-78"/>
            </a:endParaRPr>
          </a:p>
          <a:p>
            <a:pPr marL="285750" marR="713740" indent="-285750">
              <a:spcAft>
                <a:spcPts val="800"/>
              </a:spcAft>
              <a:buFont typeface="Arial" pitchFamily="34" charset="0"/>
              <a:buChar char="•"/>
            </a:pPr>
            <a:r>
              <a:rPr lang="fa-IR" b="1" dirty="0">
                <a:solidFill>
                  <a:prstClr val="black"/>
                </a:solidFill>
                <a:latin typeface="Arial"/>
                <a:ea typeface="Calibri"/>
                <a:cs typeface="B Nazanin" pitchFamily="2" charset="-78"/>
              </a:rPr>
              <a:t>گرفتن </a:t>
            </a:r>
            <a:r>
              <a:rPr lang="fa-IR" b="1" dirty="0">
                <a:solidFill>
                  <a:prstClr val="black"/>
                </a:solidFill>
                <a:latin typeface="Arial"/>
                <a:ea typeface="Calibri"/>
                <a:cs typeface="B Nazanin" pitchFamily="2" charset="-78"/>
              </a:rPr>
              <a:t>مالیات توسط دولت اسلامی ادامه همان سیستم مالیاتی "خراج" ساسانیها </a:t>
            </a:r>
            <a:r>
              <a:rPr lang="fa-IR" b="1" dirty="0">
                <a:solidFill>
                  <a:prstClr val="black"/>
                </a:solidFill>
                <a:latin typeface="Arial"/>
                <a:ea typeface="Calibri"/>
                <a:cs typeface="B Nazanin" pitchFamily="2" charset="-78"/>
              </a:rPr>
              <a:t>بود</a:t>
            </a:r>
            <a:r>
              <a:rPr lang="fa-IR" b="1" dirty="0">
                <a:solidFill>
                  <a:prstClr val="black"/>
                </a:solidFill>
                <a:latin typeface="Arial"/>
                <a:ea typeface="Calibri"/>
                <a:cs typeface="B Nazanin" pitchFamily="2" charset="-78"/>
              </a:rPr>
              <a:t>.(پاکزاد ،1392،ص170</a:t>
            </a:r>
            <a:r>
              <a:rPr lang="fa-IR" b="1" dirty="0">
                <a:solidFill>
                  <a:prstClr val="black"/>
                </a:solidFill>
                <a:latin typeface="Arial"/>
                <a:ea typeface="Calibri"/>
                <a:cs typeface="B Nazanin" pitchFamily="2" charset="-78"/>
              </a:rPr>
              <a:t>)</a:t>
            </a:r>
          </a:p>
          <a:p>
            <a:pPr marL="285750" indent="-285750">
              <a:buFont typeface="Arial" pitchFamily="34" charset="0"/>
              <a:buChar char="•"/>
            </a:pPr>
            <a:r>
              <a:rPr lang="fa-IR" b="1" dirty="0">
                <a:solidFill>
                  <a:prstClr val="black"/>
                </a:solidFill>
                <a:latin typeface="Arial"/>
                <a:ea typeface="Calibri"/>
                <a:cs typeface="B Nazanin" pitchFamily="2" charset="-78"/>
              </a:rPr>
              <a:t>دیوانیان</a:t>
            </a:r>
            <a:r>
              <a:rPr lang="en-US" b="1" dirty="0">
                <a:solidFill>
                  <a:prstClr val="black"/>
                </a:solidFill>
                <a:latin typeface="Arial"/>
                <a:ea typeface="Calibri"/>
                <a:cs typeface="B Nazanin" pitchFamily="2" charset="-78"/>
              </a:rPr>
              <a:t>,</a:t>
            </a:r>
            <a:r>
              <a:rPr lang="fa-IR" b="1" dirty="0">
                <a:solidFill>
                  <a:prstClr val="black"/>
                </a:solidFill>
                <a:latin typeface="Arial"/>
                <a:ea typeface="Calibri"/>
                <a:cs typeface="B Nazanin" pitchFamily="2" charset="-78"/>
              </a:rPr>
              <a:t>نظامیان</a:t>
            </a:r>
            <a:r>
              <a:rPr lang="en-US" b="1" dirty="0">
                <a:solidFill>
                  <a:prstClr val="black"/>
                </a:solidFill>
                <a:latin typeface="Arial"/>
                <a:ea typeface="Calibri"/>
                <a:cs typeface="B Nazanin" pitchFamily="2" charset="-78"/>
              </a:rPr>
              <a:t>,</a:t>
            </a:r>
            <a:r>
              <a:rPr lang="fa-IR" b="1" dirty="0">
                <a:solidFill>
                  <a:prstClr val="black"/>
                </a:solidFill>
                <a:latin typeface="Arial"/>
                <a:ea typeface="Calibri"/>
                <a:cs typeface="B Nazanin" pitchFamily="2" charset="-78"/>
              </a:rPr>
              <a:t>جنگاوران مانند دوران پیش از اسلام درهم آمیخته که نتیجه آن وحدت اجتماعی کار و بازگرداندن قدرت منطقه ای و محلی به شهر </a:t>
            </a:r>
            <a:r>
              <a:rPr lang="fa-IR" b="1" dirty="0">
                <a:solidFill>
                  <a:prstClr val="black"/>
                </a:solidFill>
                <a:latin typeface="Arial"/>
                <a:ea typeface="Calibri"/>
                <a:cs typeface="B Nazanin" pitchFamily="2" charset="-78"/>
              </a:rPr>
              <a:t>است</a:t>
            </a:r>
            <a:r>
              <a:rPr lang="fa-IR" b="1" dirty="0">
                <a:solidFill>
                  <a:prstClr val="black"/>
                </a:solidFill>
                <a:latin typeface="Arial"/>
                <a:ea typeface="Calibri"/>
                <a:cs typeface="B Nazanin" pitchFamily="2" charset="-78"/>
              </a:rPr>
              <a:t>.</a:t>
            </a:r>
            <a:r>
              <a:rPr lang="fa-IR" b="1" dirty="0">
                <a:solidFill>
                  <a:prstClr val="black"/>
                </a:solidFill>
                <a:latin typeface="2  Nazanin"/>
                <a:cs typeface="B Nazanin" pitchFamily="2" charset="-78"/>
              </a:rPr>
              <a:t>(حبیبی، 1392، </a:t>
            </a:r>
            <a:r>
              <a:rPr lang="fa-IR" b="1" dirty="0">
                <a:solidFill>
                  <a:prstClr val="black"/>
                </a:solidFill>
                <a:latin typeface="2  Nazanin"/>
                <a:cs typeface="B Nazanin" pitchFamily="2" charset="-78"/>
              </a:rPr>
              <a:t>ص55)</a:t>
            </a:r>
            <a:endParaRPr lang="en-US" b="1" dirty="0">
              <a:solidFill>
                <a:prstClr val="black"/>
              </a:solidFill>
              <a:latin typeface="Arial"/>
              <a:ea typeface="Calibri"/>
              <a:cs typeface="B Nazanin" pitchFamily="2" charset="-78"/>
            </a:endParaRPr>
          </a:p>
          <a:p>
            <a:pPr marL="285750" marR="713740" indent="-285750">
              <a:spcAft>
                <a:spcPts val="800"/>
              </a:spcAft>
              <a:buFont typeface="Arial" pitchFamily="34" charset="0"/>
              <a:buChar char="•"/>
            </a:pPr>
            <a:endParaRPr lang="en-US" b="1" dirty="0">
              <a:solidFill>
                <a:prstClr val="black"/>
              </a:solidFill>
              <a:latin typeface="Arial"/>
              <a:ea typeface="Calibri"/>
              <a:cs typeface="B Nazanin" pitchFamily="2" charset="-78"/>
            </a:endParaRPr>
          </a:p>
        </p:txBody>
      </p:sp>
      <p:sp>
        <p:nvSpPr>
          <p:cNvPr id="4" name="Rounded Rectangle 3"/>
          <p:cNvSpPr/>
          <p:nvPr/>
        </p:nvSpPr>
        <p:spPr>
          <a:xfrm>
            <a:off x="3517889" y="3745179"/>
            <a:ext cx="1440160" cy="1152128"/>
          </a:xfrm>
          <a:prstGeom prst="roundRect">
            <a:avLst/>
          </a:prstGeom>
          <a:solidFill>
            <a:schemeClr val="accent5">
              <a:alpha val="42000"/>
            </a:schemeClr>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b="1" dirty="0">
                <a:solidFill>
                  <a:prstClr val="black"/>
                </a:solidFill>
                <a:cs typeface="B Nazanin" pitchFamily="2" charset="-78"/>
              </a:rPr>
              <a:t>شیوه ی حکومت دولت اسلامی و دیوانسالاری</a:t>
            </a:r>
          </a:p>
        </p:txBody>
      </p:sp>
      <p:cxnSp>
        <p:nvCxnSpPr>
          <p:cNvPr id="9" name="Straight Arrow Connector 8"/>
          <p:cNvCxnSpPr/>
          <p:nvPr/>
        </p:nvCxnSpPr>
        <p:spPr>
          <a:xfrm>
            <a:off x="4873622" y="4839813"/>
            <a:ext cx="467466" cy="634047"/>
          </a:xfrm>
          <a:prstGeom prst="straightConnector1">
            <a:avLst/>
          </a:prstGeom>
          <a:ln w="76200">
            <a:solidFill>
              <a:srgbClr val="92D050"/>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3145172" y="4839813"/>
            <a:ext cx="372717" cy="556199"/>
          </a:xfrm>
          <a:prstGeom prst="straightConnector1">
            <a:avLst/>
          </a:prstGeom>
          <a:ln w="76200">
            <a:solidFill>
              <a:srgbClr val="92D050"/>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4958049" y="3805136"/>
            <a:ext cx="766079" cy="42641"/>
          </a:xfrm>
          <a:prstGeom prst="straightConnector1">
            <a:avLst/>
          </a:prstGeom>
          <a:ln w="76200">
            <a:solidFill>
              <a:srgbClr val="92D050"/>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2977973" y="3745179"/>
            <a:ext cx="539916" cy="102598"/>
          </a:xfrm>
          <a:prstGeom prst="straightConnector1">
            <a:avLst/>
          </a:prstGeom>
          <a:ln w="76200">
            <a:solidFill>
              <a:srgbClr val="92D050"/>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237969" y="4954836"/>
            <a:ext cx="0" cy="720080"/>
          </a:xfrm>
          <a:prstGeom prst="straightConnector1">
            <a:avLst/>
          </a:prstGeom>
          <a:ln w="76200">
            <a:solidFill>
              <a:srgbClr val="92D050"/>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4" idx="3"/>
          </p:cNvCxnSpPr>
          <p:nvPr/>
        </p:nvCxnSpPr>
        <p:spPr>
          <a:xfrm>
            <a:off x="4958049" y="4321243"/>
            <a:ext cx="766079" cy="518570"/>
          </a:xfrm>
          <a:prstGeom prst="straightConnector1">
            <a:avLst/>
          </a:prstGeom>
          <a:ln w="76200">
            <a:solidFill>
              <a:srgbClr val="92D050"/>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4" idx="1"/>
          </p:cNvCxnSpPr>
          <p:nvPr/>
        </p:nvCxnSpPr>
        <p:spPr>
          <a:xfrm flipH="1">
            <a:off x="2732674" y="4321243"/>
            <a:ext cx="785215" cy="259885"/>
          </a:xfrm>
          <a:prstGeom prst="straightConnector1">
            <a:avLst/>
          </a:prstGeom>
          <a:ln w="76200">
            <a:solidFill>
              <a:srgbClr val="92D050"/>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5851039" y="3271815"/>
            <a:ext cx="1584673" cy="981364"/>
          </a:xfrm>
          <a:prstGeom prst="roundRect">
            <a:avLst/>
          </a:prstGeom>
          <a:scene3d>
            <a:camera prst="orthographicFront">
              <a:rot lat="0" lon="0" rev="0"/>
            </a:camera>
            <a:lightRig rig="threePt" dir="t">
              <a:rot lat="0" lon="0" rev="1200000"/>
            </a:lightRig>
          </a:scene3d>
          <a:sp3d>
            <a:bevelT w="63500" h="25400" prst="slope"/>
          </a:sp3d>
        </p:spPr>
        <p:style>
          <a:lnRef idx="0">
            <a:schemeClr val="accent6"/>
          </a:lnRef>
          <a:fillRef idx="3">
            <a:schemeClr val="accent6"/>
          </a:fillRef>
          <a:effectRef idx="3">
            <a:schemeClr val="accent6"/>
          </a:effectRef>
          <a:fontRef idx="minor">
            <a:schemeClr val="lt1"/>
          </a:fontRef>
        </p:style>
        <p:txBody>
          <a:bodyPr rtlCol="1" anchor="ctr"/>
          <a:lstStyle/>
          <a:p>
            <a:r>
              <a:rPr lang="fa-IR" dirty="0">
                <a:solidFill>
                  <a:prstClr val="white"/>
                </a:solidFill>
                <a:cs typeface="B Nazanin" pitchFamily="2" charset="-78"/>
              </a:rPr>
              <a:t>در دست گرفتن همه عوامل تولید</a:t>
            </a:r>
            <a:endParaRPr lang="en-US" dirty="0">
              <a:solidFill>
                <a:prstClr val="white"/>
              </a:solidFill>
              <a:cs typeface="B Nazanin" pitchFamily="2" charset="-78"/>
            </a:endParaRPr>
          </a:p>
        </p:txBody>
      </p:sp>
      <p:sp>
        <p:nvSpPr>
          <p:cNvPr id="23" name="Rounded Rectangle 22"/>
          <p:cNvSpPr/>
          <p:nvPr/>
        </p:nvSpPr>
        <p:spPr>
          <a:xfrm>
            <a:off x="1281062" y="3254497"/>
            <a:ext cx="1584673" cy="981364"/>
          </a:xfrm>
          <a:prstGeom prst="roundRect">
            <a:avLst/>
          </a:prstGeom>
          <a:scene3d>
            <a:camera prst="orthographicFront">
              <a:rot lat="0" lon="0" rev="0"/>
            </a:camera>
            <a:lightRig rig="threePt" dir="t">
              <a:rot lat="0" lon="0" rev="1200000"/>
            </a:lightRig>
          </a:scene3d>
          <a:sp3d>
            <a:bevelT w="63500" h="25400" prst="slope"/>
          </a:sp3d>
        </p:spPr>
        <p:style>
          <a:lnRef idx="0">
            <a:schemeClr val="accent6"/>
          </a:lnRef>
          <a:fillRef idx="3">
            <a:schemeClr val="accent6"/>
          </a:fillRef>
          <a:effectRef idx="3">
            <a:schemeClr val="accent6"/>
          </a:effectRef>
          <a:fontRef idx="minor">
            <a:schemeClr val="lt1"/>
          </a:fontRef>
        </p:style>
        <p:txBody>
          <a:bodyPr rtlCol="1" anchor="ctr"/>
          <a:lstStyle/>
          <a:p>
            <a:pPr algn="ctr"/>
            <a:r>
              <a:rPr lang="fa-IR" dirty="0">
                <a:solidFill>
                  <a:prstClr val="white"/>
                </a:solidFill>
                <a:cs typeface="B Nazanin" pitchFamily="2" charset="-78"/>
              </a:rPr>
              <a:t>قرارگرفتن در ورای طبقات اجتماعی</a:t>
            </a:r>
            <a:endParaRPr lang="en-US" dirty="0">
              <a:solidFill>
                <a:prstClr val="white"/>
              </a:solidFill>
              <a:cs typeface="B Nazanin" pitchFamily="2" charset="-78"/>
            </a:endParaRPr>
          </a:p>
        </p:txBody>
      </p:sp>
      <p:sp>
        <p:nvSpPr>
          <p:cNvPr id="24" name="Rounded Rectangle 23"/>
          <p:cNvSpPr/>
          <p:nvPr/>
        </p:nvSpPr>
        <p:spPr>
          <a:xfrm>
            <a:off x="1148001" y="4290497"/>
            <a:ext cx="1584673" cy="981364"/>
          </a:xfrm>
          <a:prstGeom prst="roundRect">
            <a:avLst/>
          </a:prstGeom>
          <a:scene3d>
            <a:camera prst="orthographicFront">
              <a:rot lat="0" lon="0" rev="0"/>
            </a:camera>
            <a:lightRig rig="threePt" dir="t">
              <a:rot lat="0" lon="0" rev="1200000"/>
            </a:lightRig>
          </a:scene3d>
          <a:sp3d>
            <a:bevelT w="63500" h="25400" prst="slope"/>
          </a:sp3d>
        </p:spPr>
        <p:style>
          <a:lnRef idx="0">
            <a:schemeClr val="accent6"/>
          </a:lnRef>
          <a:fillRef idx="3">
            <a:schemeClr val="accent6"/>
          </a:fillRef>
          <a:effectRef idx="3">
            <a:schemeClr val="accent6"/>
          </a:effectRef>
          <a:fontRef idx="minor">
            <a:schemeClr val="lt1"/>
          </a:fontRef>
        </p:style>
        <p:txBody>
          <a:bodyPr rtlCol="1" anchor="ctr"/>
          <a:lstStyle/>
          <a:p>
            <a:pPr algn="ctr"/>
            <a:r>
              <a:rPr lang="fa-IR" dirty="0">
                <a:solidFill>
                  <a:prstClr val="white"/>
                </a:solidFill>
                <a:cs typeface="B Nazanin" pitchFamily="2" charset="-78"/>
              </a:rPr>
              <a:t>استقرار دیوان های متعدد</a:t>
            </a:r>
            <a:endParaRPr lang="en-US" dirty="0">
              <a:solidFill>
                <a:prstClr val="white"/>
              </a:solidFill>
              <a:cs typeface="B Nazanin" pitchFamily="2" charset="-78"/>
            </a:endParaRPr>
          </a:p>
        </p:txBody>
      </p:sp>
      <p:sp>
        <p:nvSpPr>
          <p:cNvPr id="25" name="Rounded Rectangle 24"/>
          <p:cNvSpPr/>
          <p:nvPr/>
        </p:nvSpPr>
        <p:spPr>
          <a:xfrm>
            <a:off x="5851039" y="4330126"/>
            <a:ext cx="1429819" cy="1183363"/>
          </a:xfrm>
          <a:prstGeom prst="roundRect">
            <a:avLst/>
          </a:prstGeom>
          <a:scene3d>
            <a:camera prst="orthographicFront">
              <a:rot lat="0" lon="0" rev="0"/>
            </a:camera>
            <a:lightRig rig="threePt" dir="t">
              <a:rot lat="0" lon="0" rev="1200000"/>
            </a:lightRig>
          </a:scene3d>
          <a:sp3d>
            <a:bevelT w="63500" h="25400" prst="slope"/>
          </a:sp3d>
        </p:spPr>
        <p:style>
          <a:lnRef idx="0">
            <a:schemeClr val="accent6"/>
          </a:lnRef>
          <a:fillRef idx="3">
            <a:schemeClr val="accent6"/>
          </a:fillRef>
          <a:effectRef idx="3">
            <a:schemeClr val="accent6"/>
          </a:effectRef>
          <a:fontRef idx="minor">
            <a:schemeClr val="lt1"/>
          </a:fontRef>
        </p:style>
        <p:txBody>
          <a:bodyPr rtlCol="1" anchor="ctr"/>
          <a:lstStyle/>
          <a:p>
            <a:r>
              <a:rPr lang="fa-IR" dirty="0">
                <a:solidFill>
                  <a:prstClr val="white"/>
                </a:solidFill>
                <a:cs typeface="B Nazanin" pitchFamily="2" charset="-78"/>
              </a:rPr>
              <a:t>مالکیت عالی دولتی بر همه منابع تولید و توزیع ثروت</a:t>
            </a:r>
            <a:endParaRPr lang="en-US" dirty="0">
              <a:solidFill>
                <a:prstClr val="white"/>
              </a:solidFill>
              <a:cs typeface="B Nazanin" pitchFamily="2" charset="-78"/>
            </a:endParaRPr>
          </a:p>
        </p:txBody>
      </p:sp>
      <p:sp>
        <p:nvSpPr>
          <p:cNvPr id="26" name="Rounded Rectangle 25"/>
          <p:cNvSpPr/>
          <p:nvPr/>
        </p:nvSpPr>
        <p:spPr>
          <a:xfrm>
            <a:off x="1707302" y="5442303"/>
            <a:ext cx="1584673" cy="981364"/>
          </a:xfrm>
          <a:prstGeom prst="roundRect">
            <a:avLst/>
          </a:prstGeom>
          <a:scene3d>
            <a:camera prst="orthographicFront">
              <a:rot lat="0" lon="0" rev="0"/>
            </a:camera>
            <a:lightRig rig="threePt" dir="t">
              <a:rot lat="0" lon="0" rev="1200000"/>
            </a:lightRig>
          </a:scene3d>
          <a:sp3d>
            <a:bevelT w="63500" h="25400" prst="slope"/>
          </a:sp3d>
        </p:spPr>
        <p:style>
          <a:lnRef idx="0">
            <a:schemeClr val="accent6"/>
          </a:lnRef>
          <a:fillRef idx="3">
            <a:schemeClr val="accent6"/>
          </a:fillRef>
          <a:effectRef idx="3">
            <a:schemeClr val="accent6"/>
          </a:effectRef>
          <a:fontRef idx="minor">
            <a:schemeClr val="lt1"/>
          </a:fontRef>
        </p:style>
        <p:txBody>
          <a:bodyPr rtlCol="1" anchor="ctr"/>
          <a:lstStyle/>
          <a:p>
            <a:pPr algn="ctr"/>
            <a:r>
              <a:rPr lang="fa-IR" dirty="0">
                <a:solidFill>
                  <a:prstClr val="white"/>
                </a:solidFill>
                <a:cs typeface="B Nazanin" pitchFamily="2" charset="-78"/>
              </a:rPr>
              <a:t>وحدت و یگانگی کار اجتماعی</a:t>
            </a:r>
            <a:endParaRPr lang="en-US" dirty="0">
              <a:solidFill>
                <a:prstClr val="white"/>
              </a:solidFill>
              <a:cs typeface="B Nazanin" pitchFamily="2" charset="-78"/>
            </a:endParaRPr>
          </a:p>
        </p:txBody>
      </p:sp>
      <p:sp>
        <p:nvSpPr>
          <p:cNvPr id="27" name="Rounded Rectangle 26"/>
          <p:cNvSpPr/>
          <p:nvPr/>
        </p:nvSpPr>
        <p:spPr>
          <a:xfrm>
            <a:off x="5209387" y="5589240"/>
            <a:ext cx="1584673" cy="981364"/>
          </a:xfrm>
          <a:prstGeom prst="roundRect">
            <a:avLst/>
          </a:prstGeom>
          <a:scene3d>
            <a:camera prst="orthographicFront">
              <a:rot lat="0" lon="0" rev="0"/>
            </a:camera>
            <a:lightRig rig="threePt" dir="t">
              <a:rot lat="0" lon="0" rev="1200000"/>
            </a:lightRig>
          </a:scene3d>
          <a:sp3d>
            <a:bevelT w="63500" h="25400" prst="slope"/>
          </a:sp3d>
        </p:spPr>
        <p:style>
          <a:lnRef idx="0">
            <a:schemeClr val="accent6"/>
          </a:lnRef>
          <a:fillRef idx="3">
            <a:schemeClr val="accent6"/>
          </a:fillRef>
          <a:effectRef idx="3">
            <a:schemeClr val="accent6"/>
          </a:effectRef>
          <a:fontRef idx="minor">
            <a:schemeClr val="lt1"/>
          </a:fontRef>
        </p:style>
        <p:txBody>
          <a:bodyPr rtlCol="1" anchor="ctr"/>
          <a:lstStyle/>
          <a:p>
            <a:r>
              <a:rPr lang="fa-IR" dirty="0">
                <a:solidFill>
                  <a:prstClr val="white"/>
                </a:solidFill>
                <a:cs typeface="B Nazanin" pitchFamily="2" charset="-78"/>
              </a:rPr>
              <a:t>تشکیل حکومت های خودمختار</a:t>
            </a:r>
            <a:endParaRPr lang="en-US" dirty="0">
              <a:solidFill>
                <a:prstClr val="white"/>
              </a:solidFill>
              <a:cs typeface="B Nazanin" pitchFamily="2" charset="-78"/>
            </a:endParaRPr>
          </a:p>
        </p:txBody>
      </p:sp>
      <p:sp>
        <p:nvSpPr>
          <p:cNvPr id="28" name="Rounded Rectangle 27"/>
          <p:cNvSpPr/>
          <p:nvPr/>
        </p:nvSpPr>
        <p:spPr>
          <a:xfrm>
            <a:off x="3580047" y="5750067"/>
            <a:ext cx="1378002" cy="1074734"/>
          </a:xfrm>
          <a:prstGeom prst="roundRect">
            <a:avLst/>
          </a:prstGeom>
          <a:scene3d>
            <a:camera prst="orthographicFront">
              <a:rot lat="0" lon="0" rev="0"/>
            </a:camera>
            <a:lightRig rig="threePt" dir="t">
              <a:rot lat="0" lon="0" rev="1200000"/>
            </a:lightRig>
          </a:scene3d>
          <a:sp3d>
            <a:bevelT w="63500" h="25400" prst="slope"/>
          </a:sp3d>
        </p:spPr>
        <p:style>
          <a:lnRef idx="0">
            <a:schemeClr val="accent6"/>
          </a:lnRef>
          <a:fillRef idx="3">
            <a:schemeClr val="accent6"/>
          </a:fillRef>
          <a:effectRef idx="3">
            <a:schemeClr val="accent6"/>
          </a:effectRef>
          <a:fontRef idx="minor">
            <a:schemeClr val="lt1"/>
          </a:fontRef>
        </p:style>
        <p:txBody>
          <a:bodyPr rtlCol="1" anchor="ctr"/>
          <a:lstStyle/>
          <a:p>
            <a:pPr algn="ctr"/>
            <a:r>
              <a:rPr lang="fa-IR" dirty="0">
                <a:solidFill>
                  <a:prstClr val="white"/>
                </a:solidFill>
                <a:cs typeface="B Nazanin" pitchFamily="2" charset="-78"/>
              </a:rPr>
              <a:t>بازتولید انگاره های کهن</a:t>
            </a:r>
            <a:endParaRPr lang="en-US" dirty="0">
              <a:solidFill>
                <a:prstClr val="white"/>
              </a:solidFill>
              <a:cs typeface="B Nazanin" pitchFamily="2" charset="-78"/>
            </a:endParaRPr>
          </a:p>
        </p:txBody>
      </p:sp>
    </p:spTree>
    <p:extLst>
      <p:ext uri="{BB962C8B-B14F-4D97-AF65-F5344CB8AC3E}">
        <p14:creationId xmlns:p14="http://schemas.microsoft.com/office/powerpoint/2010/main" val="985835850"/>
      </p:ext>
    </p:extLst>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3608" y="188640"/>
            <a:ext cx="6462464" cy="523220"/>
          </a:xfrm>
          <a:prstGeom prst="rect">
            <a:avLst/>
          </a:prstGeom>
        </p:spPr>
        <p:txBody>
          <a:bodyPr wrap="square">
            <a:spAutoFit/>
          </a:bodyPr>
          <a:lstStyle/>
          <a:p>
            <a:pPr>
              <a:defRPr/>
            </a:pPr>
            <a:r>
              <a:rPr lang="fa-IR" sz="2800" b="1" kern="0" cap="all" dirty="0">
                <a:solidFill>
                  <a:prstClr val="black"/>
                </a:solidFill>
                <a:latin typeface="Century Gothic"/>
                <a:cs typeface="B Nazanin" pitchFamily="2" charset="-78"/>
              </a:rPr>
              <a:t>الگوی شهرها در دوره ی شکل گیری دولت اسلامی</a:t>
            </a:r>
            <a:endParaRPr lang="fa-IR" sz="2800" b="1" kern="0" dirty="0">
              <a:solidFill>
                <a:prstClr val="black"/>
              </a:solidFill>
              <a:cs typeface="B Nazanin" pitchFamily="2" charset="-78"/>
            </a:endParaRPr>
          </a:p>
        </p:txBody>
      </p:sp>
      <p:sp>
        <p:nvSpPr>
          <p:cNvPr id="3" name="Rectangle 2"/>
          <p:cNvSpPr/>
          <p:nvPr/>
        </p:nvSpPr>
        <p:spPr>
          <a:xfrm>
            <a:off x="5580933" y="1371577"/>
            <a:ext cx="3453860" cy="1633268"/>
          </a:xfrm>
          <a:prstGeom prst="rect">
            <a:avLst/>
          </a:prstGeom>
        </p:spPr>
        <p:txBody>
          <a:bodyPr wrap="square">
            <a:spAutoFit/>
          </a:bodyPr>
          <a:lstStyle/>
          <a:p>
            <a:pPr>
              <a:lnSpc>
                <a:spcPct val="90000"/>
              </a:lnSpc>
              <a:spcBef>
                <a:spcPts val="1000"/>
              </a:spcBef>
            </a:pPr>
            <a:r>
              <a:rPr lang="fa-IR" sz="2200" b="1" dirty="0">
                <a:solidFill>
                  <a:prstClr val="black"/>
                </a:solidFill>
                <a:latin typeface="Century Gothic"/>
                <a:cs typeface="B Nazanin" pitchFamily="2" charset="-78"/>
              </a:rPr>
              <a:t>1_میدان </a:t>
            </a:r>
            <a:r>
              <a:rPr lang="fa-IR" sz="2200" b="1" dirty="0">
                <a:solidFill>
                  <a:prstClr val="black"/>
                </a:solidFill>
                <a:latin typeface="Century Gothic"/>
                <a:cs typeface="B Nazanin" pitchFamily="2" charset="-78"/>
              </a:rPr>
              <a:t>شهر</a:t>
            </a:r>
          </a:p>
          <a:p>
            <a:pPr>
              <a:lnSpc>
                <a:spcPct val="90000"/>
              </a:lnSpc>
              <a:spcBef>
                <a:spcPts val="1000"/>
              </a:spcBef>
            </a:pPr>
            <a:r>
              <a:rPr lang="fa-IR" sz="2000" b="1" dirty="0">
                <a:solidFill>
                  <a:prstClr val="black"/>
                </a:solidFill>
                <a:cs typeface="B Nazanin" pitchFamily="2" charset="-78"/>
              </a:rPr>
              <a:t>میدان بزرگ شهر که در میانه آن کاخ خلیفه و مسجد جامع بینا گشته بود و در پیرامون آن ها هیچ بنایی جز ساختمان های نگاهبانی قرار نداشت</a:t>
            </a:r>
            <a:r>
              <a:rPr lang="fa-IR" sz="2000" b="1" dirty="0">
                <a:solidFill>
                  <a:prstClr val="black"/>
                </a:solidFill>
                <a:cs typeface="B Nazanin" pitchFamily="2" charset="-78"/>
              </a:rPr>
              <a:t>.</a:t>
            </a:r>
            <a:endParaRPr lang="fa-IR" sz="2000" b="1" dirty="0">
              <a:solidFill>
                <a:prstClr val="black"/>
              </a:solidFill>
              <a:cs typeface="B Nazanin" pitchFamily="2" charset="-78"/>
            </a:endParaRPr>
          </a:p>
        </p:txBody>
      </p:sp>
      <p:sp>
        <p:nvSpPr>
          <p:cNvPr id="4" name="Rectangle 3"/>
          <p:cNvSpPr/>
          <p:nvPr/>
        </p:nvSpPr>
        <p:spPr>
          <a:xfrm>
            <a:off x="5700968" y="3284984"/>
            <a:ext cx="3411051" cy="1705082"/>
          </a:xfrm>
          <a:prstGeom prst="rect">
            <a:avLst/>
          </a:prstGeom>
        </p:spPr>
        <p:txBody>
          <a:bodyPr wrap="square">
            <a:spAutoFit/>
          </a:bodyPr>
          <a:lstStyle/>
          <a:p>
            <a:pPr>
              <a:lnSpc>
                <a:spcPct val="90000"/>
              </a:lnSpc>
              <a:spcBef>
                <a:spcPts val="1000"/>
              </a:spcBef>
            </a:pPr>
            <a:r>
              <a:rPr lang="fa-IR" sz="2200" b="1" dirty="0">
                <a:solidFill>
                  <a:prstClr val="black"/>
                </a:solidFill>
                <a:latin typeface="Century Gothic"/>
                <a:cs typeface="B Nazanin" pitchFamily="2" charset="-78"/>
              </a:rPr>
              <a:t>2_شارستان(شهر درونی</a:t>
            </a:r>
            <a:r>
              <a:rPr lang="fa-IR" sz="2200" b="1" dirty="0">
                <a:solidFill>
                  <a:prstClr val="black"/>
                </a:solidFill>
                <a:latin typeface="Century Gothic"/>
                <a:cs typeface="B Nazanin" pitchFamily="2" charset="-78"/>
              </a:rPr>
              <a:t>)</a:t>
            </a:r>
          </a:p>
          <a:p>
            <a:pPr>
              <a:spcBef>
                <a:spcPts val="600"/>
              </a:spcBef>
              <a:buClr>
                <a:srgbClr val="CF543F"/>
              </a:buClr>
              <a:buSzPct val="85000"/>
            </a:pPr>
            <a:r>
              <a:rPr lang="fa-IR" sz="2000" b="1" dirty="0">
                <a:solidFill>
                  <a:prstClr val="black"/>
                </a:solidFill>
                <a:latin typeface="Constantia"/>
                <a:cs typeface="B Nazanin" pitchFamily="2" charset="-78"/>
              </a:rPr>
              <a:t>خانه های امرا و نزدیکان خلیفه  و دیوان ها در اطراف میدان و میان دروازه های بزرگ، کوی ها و دروازه های دیگر قرار داشت. </a:t>
            </a:r>
          </a:p>
        </p:txBody>
      </p:sp>
      <p:sp>
        <p:nvSpPr>
          <p:cNvPr id="5" name="Rectangle 4"/>
          <p:cNvSpPr/>
          <p:nvPr/>
        </p:nvSpPr>
        <p:spPr>
          <a:xfrm>
            <a:off x="329838" y="5229200"/>
            <a:ext cx="8704955" cy="1086964"/>
          </a:xfrm>
          <a:prstGeom prst="rect">
            <a:avLst/>
          </a:prstGeom>
        </p:spPr>
        <p:txBody>
          <a:bodyPr wrap="square">
            <a:spAutoFit/>
          </a:bodyPr>
          <a:lstStyle/>
          <a:p>
            <a:pPr>
              <a:lnSpc>
                <a:spcPct val="90000"/>
              </a:lnSpc>
              <a:spcBef>
                <a:spcPts val="1000"/>
              </a:spcBef>
            </a:pPr>
            <a:r>
              <a:rPr lang="fa-IR" sz="2200" b="1" dirty="0">
                <a:solidFill>
                  <a:prstClr val="black"/>
                </a:solidFill>
                <a:latin typeface="Century Gothic"/>
                <a:cs typeface="B Nazanin" pitchFamily="2" charset="-78"/>
              </a:rPr>
              <a:t>3_ربض(شهر بیرونی</a:t>
            </a:r>
            <a:r>
              <a:rPr lang="fa-IR" sz="2200" b="1" dirty="0">
                <a:solidFill>
                  <a:prstClr val="black"/>
                </a:solidFill>
                <a:latin typeface="Century Gothic"/>
                <a:cs typeface="B Nazanin" pitchFamily="2" charset="-78"/>
              </a:rPr>
              <a:t>)</a:t>
            </a:r>
          </a:p>
          <a:p>
            <a:pPr>
              <a:lnSpc>
                <a:spcPct val="90000"/>
              </a:lnSpc>
              <a:spcBef>
                <a:spcPts val="1000"/>
              </a:spcBef>
            </a:pPr>
            <a:r>
              <a:rPr lang="fa-IR" sz="2000" b="1" dirty="0">
                <a:solidFill>
                  <a:prstClr val="black"/>
                </a:solidFill>
                <a:latin typeface="Constantia"/>
                <a:cs typeface="B Nazanin" pitchFamily="2" charset="-78"/>
              </a:rPr>
              <a:t>هر محله در جایگاه قدیمی ربض، به قبیله، طایفه، اهل حرفه و یا مردم ناحیه ای از نواحی امپراطوری اسلامی اختصاص داشت</a:t>
            </a:r>
            <a:r>
              <a:rPr lang="fa-IR" sz="2000" b="1" dirty="0">
                <a:solidFill>
                  <a:prstClr val="black"/>
                </a:solidFill>
                <a:latin typeface="Constantia"/>
                <a:cs typeface="B Nazanin" pitchFamily="2" charset="-78"/>
              </a:rPr>
              <a:t>.</a:t>
            </a:r>
            <a:endParaRPr lang="fa-IR" sz="2000" b="1" dirty="0">
              <a:solidFill>
                <a:prstClr val="black"/>
              </a:solidFill>
              <a:latin typeface="Constantia"/>
              <a:cs typeface="B Nazanin" pitchFamily="2" charset="-78"/>
            </a:endParaRPr>
          </a:p>
        </p:txBody>
      </p:sp>
      <p:sp>
        <p:nvSpPr>
          <p:cNvPr id="6" name="Rectangle 5"/>
          <p:cNvSpPr/>
          <p:nvPr/>
        </p:nvSpPr>
        <p:spPr>
          <a:xfrm>
            <a:off x="7307863" y="6488668"/>
            <a:ext cx="1871025" cy="369332"/>
          </a:xfrm>
          <a:prstGeom prst="rect">
            <a:avLst/>
          </a:prstGeom>
        </p:spPr>
        <p:txBody>
          <a:bodyPr wrap="none">
            <a:spAutoFit/>
          </a:bodyPr>
          <a:lstStyle/>
          <a:p>
            <a:r>
              <a:rPr lang="fa-IR" dirty="0">
                <a:solidFill>
                  <a:prstClr val="black"/>
                </a:solidFill>
              </a:rPr>
              <a:t>حبیبی، 1392، </a:t>
            </a:r>
            <a:r>
              <a:rPr lang="fa-IR" dirty="0">
                <a:solidFill>
                  <a:prstClr val="black"/>
                </a:solidFill>
              </a:rPr>
              <a:t>ص56</a:t>
            </a:r>
            <a:endParaRPr lang="fa-IR" dirty="0">
              <a:solidFill>
                <a:prstClr val="black"/>
              </a:solidFill>
            </a:endParaRPr>
          </a:p>
        </p:txBody>
      </p:sp>
      <p:pic>
        <p:nvPicPr>
          <p:cNvPr id="8" name="تصویر 30" descr="C:\Users\HAMED\Desktop\10001.jpg"/>
          <p:cNvPicPr/>
          <p:nvPr/>
        </p:nvPicPr>
        <p:blipFill>
          <a:blip r:embed="rId2">
            <a:extLst>
              <a:ext uri="{28A0092B-C50C-407E-A947-70E740481C1C}">
                <a14:useLocalDpi xmlns:a14="http://schemas.microsoft.com/office/drawing/2010/main" val="0"/>
              </a:ext>
            </a:extLst>
          </a:blip>
          <a:srcRect/>
          <a:stretch>
            <a:fillRect/>
          </a:stretch>
        </p:blipFill>
        <p:spPr bwMode="auto">
          <a:xfrm>
            <a:off x="277861" y="1174256"/>
            <a:ext cx="5215869" cy="42214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846542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21226" y="116632"/>
            <a:ext cx="4572000" cy="461665"/>
          </a:xfrm>
          <a:prstGeom prst="rect">
            <a:avLst/>
          </a:prstGeom>
        </p:spPr>
        <p:txBody>
          <a:bodyPr>
            <a:spAutoFit/>
          </a:bodyPr>
          <a:lstStyle/>
          <a:p>
            <a:pPr algn="ctr">
              <a:defRPr/>
            </a:pPr>
            <a:r>
              <a:rPr lang="fa-IR" sz="2400" b="1" kern="0" cap="all" dirty="0">
                <a:solidFill>
                  <a:prstClr val="black"/>
                </a:solidFill>
                <a:latin typeface="Century Gothic"/>
                <a:cs typeface="B Nazanin" pitchFamily="2" charset="-78"/>
              </a:rPr>
              <a:t>تشکیل حکومت های منطقه ای</a:t>
            </a:r>
            <a:endParaRPr lang="fa-IR" sz="2400" b="1" kern="0" dirty="0">
              <a:solidFill>
                <a:prstClr val="black"/>
              </a:solidFill>
              <a:cs typeface="B Nazanin" pitchFamily="2" charset="-78"/>
            </a:endParaRPr>
          </a:p>
        </p:txBody>
      </p:sp>
      <p:sp>
        <p:nvSpPr>
          <p:cNvPr id="5" name="Rectangle 4"/>
          <p:cNvSpPr/>
          <p:nvPr/>
        </p:nvSpPr>
        <p:spPr>
          <a:xfrm>
            <a:off x="179512" y="617935"/>
            <a:ext cx="8676456" cy="2862322"/>
          </a:xfrm>
          <a:prstGeom prst="rect">
            <a:avLst/>
          </a:prstGeom>
        </p:spPr>
        <p:txBody>
          <a:bodyPr wrap="square">
            <a:spAutoFit/>
          </a:bodyPr>
          <a:lstStyle/>
          <a:p>
            <a:pPr algn="just"/>
            <a:r>
              <a:rPr lang="fa-IR" sz="2000" b="1" dirty="0">
                <a:solidFill>
                  <a:prstClr val="black"/>
                </a:solidFill>
                <a:cs typeface="B Nazanin" pitchFamily="2" charset="-78"/>
              </a:rPr>
              <a:t>در بروز کردن مفاهیم کهن چه در مقیاس دولت </a:t>
            </a:r>
            <a:r>
              <a:rPr lang="fa-IR" sz="2000" b="1" dirty="0">
                <a:solidFill>
                  <a:prstClr val="black"/>
                </a:solidFill>
                <a:cs typeface="B Nazanin" pitchFamily="2" charset="-78"/>
              </a:rPr>
              <a:t>و دیوان ها و چه در مقیاس بروزکالبدی شهر </a:t>
            </a:r>
            <a:r>
              <a:rPr lang="fa-IR" sz="2000" b="1" dirty="0">
                <a:solidFill>
                  <a:prstClr val="black"/>
                </a:solidFill>
                <a:cs typeface="B Nazanin" pitchFamily="2" charset="-78"/>
              </a:rPr>
              <a:t>یک اصل کهن دیگری که قدمتی چند هزار ساله داشت شروع بکار کرد.بر اساس این اصل، عامل اساسی در تشکیل حکومت </a:t>
            </a:r>
            <a:r>
              <a:rPr lang="fa-IR" sz="2000" b="1" dirty="0">
                <a:solidFill>
                  <a:prstClr val="black"/>
                </a:solidFill>
                <a:cs typeface="B Nazanin" pitchFamily="2" charset="-78"/>
              </a:rPr>
              <a:t>واحد، </a:t>
            </a:r>
            <a:r>
              <a:rPr lang="fa-IR" sz="2000" b="1" dirty="0">
                <a:solidFill>
                  <a:prstClr val="black"/>
                </a:solidFill>
                <a:cs typeface="B Nazanin" pitchFamily="2" charset="-78"/>
              </a:rPr>
              <a:t>قبول اصل خود مختاری و استقلال محلی است که داخل قلمرو خود حاکم </a:t>
            </a:r>
            <a:r>
              <a:rPr lang="fa-IR" sz="2000" b="1" dirty="0">
                <a:solidFill>
                  <a:prstClr val="black"/>
                </a:solidFill>
                <a:cs typeface="B Nazanin" pitchFamily="2" charset="-78"/>
              </a:rPr>
              <a:t>شهر </a:t>
            </a:r>
            <a:r>
              <a:rPr lang="fa-IR" sz="2000" b="1" dirty="0">
                <a:solidFill>
                  <a:prstClr val="black"/>
                </a:solidFill>
                <a:cs typeface="B Nazanin" pitchFamily="2" charset="-78"/>
              </a:rPr>
              <a:t>آن شهر را اداره </a:t>
            </a:r>
            <a:r>
              <a:rPr lang="fa-IR" sz="2000" b="1" dirty="0">
                <a:solidFill>
                  <a:prstClr val="black"/>
                </a:solidFill>
                <a:cs typeface="B Nazanin" pitchFamily="2" charset="-78"/>
              </a:rPr>
              <a:t>میکند </a:t>
            </a:r>
            <a:r>
              <a:rPr lang="fa-IR" sz="2000" b="1" dirty="0">
                <a:solidFill>
                  <a:prstClr val="black"/>
                </a:solidFill>
                <a:cs typeface="B Nazanin" pitchFamily="2" charset="-78"/>
              </a:rPr>
              <a:t>و در کل، مجموعه از یک فرمانروای واحد تبعیت میکنند.در دوران عباسی توافق بر سر خود مختاری باعث اتحاد سیاسی-مذهبی </a:t>
            </a:r>
            <a:r>
              <a:rPr lang="fa-IR" sz="2000" b="1" dirty="0">
                <a:solidFill>
                  <a:prstClr val="black"/>
                </a:solidFill>
                <a:cs typeface="B Nazanin" pitchFamily="2" charset="-78"/>
              </a:rPr>
              <a:t>شد.در قرن دوم ه.ق. دولت سامانی سعی در بکارگیری همان مفهوم کهن تشکیل دولت واحد را داشتند. ویژگی آنها حکومت های خودمختار محلی بو دند و مهمتر از آن شیوه ی اعمال قدرت دولت مرکزی از طریق کارهای دیوانی و مراحل اشغال مقدمات حکومتی بود.                                 </a:t>
            </a:r>
          </a:p>
          <a:p>
            <a:endParaRPr lang="fa-IR" sz="2000" b="1" dirty="0">
              <a:solidFill>
                <a:prstClr val="black"/>
              </a:solidFill>
              <a:cs typeface="B Nazanin" pitchFamily="2" charset="-78"/>
            </a:endParaRPr>
          </a:p>
        </p:txBody>
      </p:sp>
      <p:sp>
        <p:nvSpPr>
          <p:cNvPr id="6" name="TextBox 5"/>
          <p:cNvSpPr txBox="1"/>
          <p:nvPr/>
        </p:nvSpPr>
        <p:spPr>
          <a:xfrm>
            <a:off x="323529" y="3140968"/>
            <a:ext cx="8532440" cy="3477875"/>
          </a:xfrm>
          <a:prstGeom prst="rect">
            <a:avLst/>
          </a:prstGeom>
          <a:noFill/>
        </p:spPr>
        <p:txBody>
          <a:bodyPr wrap="square" rtlCol="1">
            <a:spAutoFit/>
          </a:bodyPr>
          <a:lstStyle/>
          <a:p>
            <a:pPr algn="just"/>
            <a:r>
              <a:rPr lang="fa-IR" sz="2000" b="1" dirty="0">
                <a:solidFill>
                  <a:prstClr val="black"/>
                </a:solidFill>
                <a:cs typeface="B Nazanin" pitchFamily="2" charset="-78"/>
              </a:rPr>
              <a:t>1-دولت اسلامی،ودر راس آن خلیفه صاحب اختیار مطلق کلیه اراضی و منابع ثروت است .</a:t>
            </a:r>
          </a:p>
          <a:p>
            <a:pPr algn="just"/>
            <a:r>
              <a:rPr lang="fa-IR" sz="2000" b="1" dirty="0">
                <a:solidFill>
                  <a:prstClr val="black"/>
                </a:solidFill>
                <a:cs typeface="B Nazanin" pitchFamily="2" charset="-78"/>
              </a:rPr>
              <a:t>2- دولت و در راس آن خلیفه نه تنها اختیار داشته تا زمینها را به خدمتگزاران خود واگذار کند،بلکه حق پس گرفتن آن را نیز دارد.</a:t>
            </a:r>
          </a:p>
          <a:p>
            <a:pPr algn="just"/>
            <a:r>
              <a:rPr lang="fa-IR" sz="2000" b="1" dirty="0">
                <a:solidFill>
                  <a:prstClr val="black"/>
                </a:solidFill>
                <a:cs typeface="B Nazanin" pitchFamily="2" charset="-78"/>
              </a:rPr>
              <a:t> </a:t>
            </a:r>
          </a:p>
          <a:p>
            <a:pPr algn="just"/>
            <a:r>
              <a:rPr lang="fa-IR" sz="2000" b="1" dirty="0">
                <a:solidFill>
                  <a:prstClr val="black"/>
                </a:solidFill>
                <a:cs typeface="B Nazanin" pitchFamily="2" charset="-78"/>
              </a:rPr>
              <a:t>3- واگذاری زمین، اگر در مقابل پرداخت قیمت معین، مشروط به انجام خدمات معینی بوده است و به همین سبب واگذاری زمین به هرشکلی که بوده،موجب سلب حق نظارت عالیه دولتی نمی شد. دولت در هرزمان حق فسخ و پس گرفتن زمین را داشت.</a:t>
            </a:r>
          </a:p>
          <a:p>
            <a:pPr algn="just"/>
            <a:endParaRPr lang="fa-IR" sz="2000" b="1" dirty="0">
              <a:solidFill>
                <a:prstClr val="black"/>
              </a:solidFill>
              <a:cs typeface="B Nazanin" pitchFamily="2" charset="-78"/>
            </a:endParaRPr>
          </a:p>
          <a:p>
            <a:pPr algn="just"/>
            <a:r>
              <a:rPr lang="fa-IR" sz="2000" b="1" dirty="0">
                <a:solidFill>
                  <a:prstClr val="black"/>
                </a:solidFill>
                <a:cs typeface="B Nazanin" pitchFamily="2" charset="-78"/>
              </a:rPr>
              <a:t>4- دولت می توانست در مقابل خدمت و یا پرداخت مبلغ معینی، زمین های واگذاری را از برخی عوارض مالی یا خدماتی وابسته به زمین و همچنین از مالیات یا خراجی که برای زمینهای مزبور مقرر بوده معاف دارد</a:t>
            </a:r>
            <a:r>
              <a:rPr lang="fa-IR" sz="2000" b="1" dirty="0">
                <a:solidFill>
                  <a:prstClr val="black"/>
                </a:solidFill>
                <a:cs typeface="B Nazanin" pitchFamily="2" charset="-78"/>
              </a:rPr>
              <a:t>. </a:t>
            </a:r>
            <a:r>
              <a:rPr lang="fa-IR" sz="2000" b="1" dirty="0">
                <a:solidFill>
                  <a:prstClr val="black"/>
                </a:solidFill>
                <a:cs typeface="B Nazanin" pitchFamily="2" charset="-78"/>
              </a:rPr>
              <a:t>(حبیبی</a:t>
            </a:r>
            <a:r>
              <a:rPr lang="fa-IR" sz="2000" b="1" dirty="0">
                <a:solidFill>
                  <a:prstClr val="black"/>
                </a:solidFill>
                <a:cs typeface="B Nazanin" pitchFamily="2" charset="-78"/>
              </a:rPr>
              <a:t>، 1392، </a:t>
            </a:r>
            <a:r>
              <a:rPr lang="fa-IR" sz="2000" b="1" dirty="0">
                <a:solidFill>
                  <a:prstClr val="black"/>
                </a:solidFill>
                <a:cs typeface="B Nazanin" pitchFamily="2" charset="-78"/>
              </a:rPr>
              <a:t>ص57)</a:t>
            </a:r>
            <a:endParaRPr lang="fa-IR" sz="2000" b="1" dirty="0">
              <a:solidFill>
                <a:prstClr val="black"/>
              </a:solidFill>
              <a:cs typeface="B Nazanin" pitchFamily="2" charset="-78"/>
            </a:endParaRPr>
          </a:p>
        </p:txBody>
      </p:sp>
    </p:spTree>
    <p:extLst>
      <p:ext uri="{BB962C8B-B14F-4D97-AF65-F5344CB8AC3E}">
        <p14:creationId xmlns:p14="http://schemas.microsoft.com/office/powerpoint/2010/main" val="691758038"/>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7704" y="188640"/>
            <a:ext cx="4572000" cy="523220"/>
          </a:xfrm>
          <a:prstGeom prst="rect">
            <a:avLst/>
          </a:prstGeom>
        </p:spPr>
        <p:txBody>
          <a:bodyPr>
            <a:spAutoFit/>
          </a:bodyPr>
          <a:lstStyle/>
          <a:p>
            <a:pPr>
              <a:defRPr/>
            </a:pPr>
            <a:r>
              <a:rPr lang="fa-IR" sz="2800" b="1" kern="0" cap="all" spc="-100" dirty="0">
                <a:ln w="0"/>
                <a:solidFill>
                  <a:prstClr val="black"/>
                </a:solidFill>
                <a:latin typeface="Constantia"/>
                <a:cs typeface="B Nazanin" pitchFamily="2" charset="-78"/>
              </a:rPr>
              <a:t>پیامدهای تشکیل دولت اسلامی</a:t>
            </a:r>
            <a:endParaRPr lang="fa-IR" sz="2800" kern="0" dirty="0">
              <a:solidFill>
                <a:sysClr val="windowText" lastClr="000000"/>
              </a:solidFill>
              <a:cs typeface="B Nazanin" pitchFamily="2" charset="-78"/>
            </a:endParaRPr>
          </a:p>
        </p:txBody>
      </p:sp>
      <p:sp>
        <p:nvSpPr>
          <p:cNvPr id="5" name="Rectangle 4"/>
          <p:cNvSpPr/>
          <p:nvPr/>
        </p:nvSpPr>
        <p:spPr>
          <a:xfrm>
            <a:off x="539552" y="1124744"/>
            <a:ext cx="8262664" cy="1692771"/>
          </a:xfrm>
          <a:prstGeom prst="rect">
            <a:avLst/>
          </a:prstGeom>
        </p:spPr>
        <p:txBody>
          <a:bodyPr wrap="square">
            <a:spAutoFit/>
          </a:bodyPr>
          <a:lstStyle/>
          <a:p>
            <a:r>
              <a:rPr lang="fa-IR" sz="2600" dirty="0">
                <a:solidFill>
                  <a:prstClr val="black"/>
                </a:solidFill>
                <a:latin typeface="Constantia"/>
                <a:cs typeface="B Nazanin" pitchFamily="2" charset="-78"/>
              </a:rPr>
              <a:t>تشکیل دولت واحد و مقتدر اسلامی از سویی و سازمان یابی حکومت ها و یا دولت های خود مختار محلی-منطقه ای، با تعبیر گفته شده، از دیگر سوی سبب می گردد تا ثبات نسبی در پهنه ای وسیع از سرزمین های مفتوحه و از آن جمله ایران برقرار گیرد</a:t>
            </a:r>
            <a:r>
              <a:rPr lang="fa-IR" sz="2600" dirty="0">
                <a:solidFill>
                  <a:prstClr val="black"/>
                </a:solidFill>
                <a:latin typeface="Constantia"/>
                <a:cs typeface="B Nazanin" pitchFamily="2" charset="-78"/>
              </a:rPr>
              <a:t>.</a:t>
            </a:r>
            <a:r>
              <a:rPr lang="fa-IR" b="1" dirty="0">
                <a:solidFill>
                  <a:prstClr val="black"/>
                </a:solidFill>
                <a:latin typeface="2  Nazanin"/>
                <a:cs typeface="B Nazanin" pitchFamily="2" charset="-78"/>
              </a:rPr>
              <a:t> </a:t>
            </a:r>
            <a:r>
              <a:rPr lang="fa-IR" b="1" dirty="0">
                <a:solidFill>
                  <a:prstClr val="black"/>
                </a:solidFill>
                <a:latin typeface="2  Nazanin"/>
                <a:cs typeface="B Nazanin" pitchFamily="2" charset="-78"/>
              </a:rPr>
              <a:t>(حبیبی</a:t>
            </a:r>
            <a:r>
              <a:rPr lang="fa-IR" b="1" dirty="0">
                <a:solidFill>
                  <a:prstClr val="black"/>
                </a:solidFill>
                <a:latin typeface="2  Nazanin"/>
                <a:cs typeface="B Nazanin" pitchFamily="2" charset="-78"/>
              </a:rPr>
              <a:t>، 1392، </a:t>
            </a:r>
            <a:r>
              <a:rPr lang="fa-IR" b="1" dirty="0">
                <a:solidFill>
                  <a:prstClr val="black"/>
                </a:solidFill>
                <a:latin typeface="2  Nazanin"/>
                <a:cs typeface="B Nazanin" pitchFamily="2" charset="-78"/>
              </a:rPr>
              <a:t>ص58)</a:t>
            </a:r>
            <a:endParaRPr lang="fa-IR" b="1" dirty="0">
              <a:solidFill>
                <a:prstClr val="black"/>
              </a:solidFill>
              <a:latin typeface="2  Nazanin"/>
              <a:cs typeface="B Nazanin" pitchFamily="2" charset="-78"/>
            </a:endParaRPr>
          </a:p>
        </p:txBody>
      </p:sp>
      <p:sp>
        <p:nvSpPr>
          <p:cNvPr id="7" name="Isosceles Triangle 6"/>
          <p:cNvSpPr/>
          <p:nvPr/>
        </p:nvSpPr>
        <p:spPr>
          <a:xfrm>
            <a:off x="3518756" y="3717032"/>
            <a:ext cx="2304256" cy="1656184"/>
          </a:xfrm>
          <a:prstGeom prst="triangle">
            <a:avLst/>
          </a:prstGeom>
          <a:solidFill>
            <a:schemeClr val="accent2">
              <a:lumMod val="40000"/>
              <a:lumOff val="6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3600" b="1" dirty="0">
                <a:solidFill>
                  <a:prstClr val="black"/>
                </a:solidFill>
                <a:cs typeface="B Nazanin" pitchFamily="2" charset="-78"/>
              </a:rPr>
              <a:t> نتایج</a:t>
            </a:r>
            <a:endParaRPr lang="en-US" sz="3600" b="1" dirty="0">
              <a:solidFill>
                <a:prstClr val="black"/>
              </a:solidFill>
              <a:cs typeface="B Nazanin" pitchFamily="2" charset="-78"/>
            </a:endParaRPr>
          </a:p>
        </p:txBody>
      </p:sp>
      <p:sp>
        <p:nvSpPr>
          <p:cNvPr id="8" name="Rectangle 7"/>
          <p:cNvSpPr/>
          <p:nvPr/>
        </p:nvSpPr>
        <p:spPr>
          <a:xfrm>
            <a:off x="5858373" y="5373216"/>
            <a:ext cx="1944216" cy="58477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fa-IR" sz="3200" b="1" dirty="0">
                <a:solidFill>
                  <a:prstClr val="black"/>
                </a:solidFill>
                <a:cs typeface="B Nazanin" pitchFamily="2" charset="-78"/>
              </a:rPr>
              <a:t>ایجاد امنیت</a:t>
            </a:r>
            <a:endParaRPr lang="en-US" sz="3200" b="1" dirty="0">
              <a:solidFill>
                <a:prstClr val="black"/>
              </a:solidFill>
              <a:cs typeface="B Nazanin" pitchFamily="2" charset="-78"/>
            </a:endParaRPr>
          </a:p>
        </p:txBody>
      </p:sp>
      <p:sp>
        <p:nvSpPr>
          <p:cNvPr id="9" name="Rectangle 8"/>
          <p:cNvSpPr/>
          <p:nvPr/>
        </p:nvSpPr>
        <p:spPr>
          <a:xfrm>
            <a:off x="538600" y="5395379"/>
            <a:ext cx="2980156" cy="1077218"/>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fa-IR" sz="3200" b="1" dirty="0">
                <a:solidFill>
                  <a:prstClr val="black"/>
                </a:solidFill>
                <a:cs typeface="B Nazanin" pitchFamily="2" charset="-78"/>
              </a:rPr>
              <a:t>از میان رفتن مقوله غارت - دفاع</a:t>
            </a:r>
            <a:endParaRPr lang="en-US" sz="3200" b="1" dirty="0">
              <a:solidFill>
                <a:prstClr val="black"/>
              </a:solidFill>
              <a:cs typeface="B Nazanin" pitchFamily="2" charset="-78"/>
            </a:endParaRPr>
          </a:p>
        </p:txBody>
      </p:sp>
      <p:sp>
        <p:nvSpPr>
          <p:cNvPr id="10" name="Rectangle 9"/>
          <p:cNvSpPr/>
          <p:nvPr/>
        </p:nvSpPr>
        <p:spPr>
          <a:xfrm>
            <a:off x="2890589" y="3132257"/>
            <a:ext cx="3560590" cy="584775"/>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r>
              <a:rPr lang="fa-IR" sz="3200" b="1" dirty="0">
                <a:solidFill>
                  <a:prstClr val="black"/>
                </a:solidFill>
                <a:cs typeface="B Nazanin" pitchFamily="2" charset="-78"/>
              </a:rPr>
              <a:t>رونق داد و ستد بازرگانی</a:t>
            </a:r>
            <a:endParaRPr lang="en-US" sz="3200" b="1" dirty="0">
              <a:solidFill>
                <a:prstClr val="black"/>
              </a:solidFill>
              <a:cs typeface="B Nazanin" pitchFamily="2" charset="-78"/>
            </a:endParaRPr>
          </a:p>
        </p:txBody>
      </p:sp>
    </p:spTree>
    <p:extLst>
      <p:ext uri="{BB962C8B-B14F-4D97-AF65-F5344CB8AC3E}">
        <p14:creationId xmlns:p14="http://schemas.microsoft.com/office/powerpoint/2010/main" val="148329090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79712" y="37383"/>
            <a:ext cx="5028941" cy="523220"/>
          </a:xfrm>
          <a:prstGeom prst="rect">
            <a:avLst/>
          </a:prstGeom>
        </p:spPr>
        <p:txBody>
          <a:bodyPr wrap="none">
            <a:spAutoFit/>
          </a:bodyPr>
          <a:lstStyle/>
          <a:p>
            <a:r>
              <a:rPr lang="fa-IR" sz="2800" b="1" cap="all" dirty="0">
                <a:ln w="0"/>
                <a:solidFill>
                  <a:prstClr val="black"/>
                </a:solidFill>
                <a:cs typeface="B Nazanin" pitchFamily="2" charset="-78"/>
              </a:rPr>
              <a:t>تجدید حیات علمی، ادبی، هنری، دیوانی</a:t>
            </a:r>
            <a:endParaRPr lang="fa-IR" sz="2800" b="1" dirty="0">
              <a:solidFill>
                <a:prstClr val="black"/>
              </a:solidFill>
              <a:cs typeface="B Nazanin" pitchFamily="2" charset="-78"/>
            </a:endParaRPr>
          </a:p>
        </p:txBody>
      </p:sp>
      <p:sp>
        <p:nvSpPr>
          <p:cNvPr id="5" name="Rectangle 4"/>
          <p:cNvSpPr/>
          <p:nvPr/>
        </p:nvSpPr>
        <p:spPr>
          <a:xfrm>
            <a:off x="467544" y="1124744"/>
            <a:ext cx="8424936" cy="4170372"/>
          </a:xfrm>
          <a:prstGeom prst="rect">
            <a:avLst/>
          </a:prstGeom>
        </p:spPr>
        <p:txBody>
          <a:bodyPr wrap="square">
            <a:spAutoFit/>
          </a:bodyPr>
          <a:lstStyle/>
          <a:p>
            <a:pPr>
              <a:spcBef>
                <a:spcPts val="600"/>
              </a:spcBef>
              <a:buClr>
                <a:srgbClr val="CF543F"/>
              </a:buClr>
              <a:buSzPct val="85000"/>
            </a:pPr>
            <a:r>
              <a:rPr lang="fa-IR" sz="2000" b="1" dirty="0">
                <a:solidFill>
                  <a:prstClr val="black"/>
                </a:solidFill>
                <a:latin typeface="Constantia"/>
                <a:cs typeface="B Nazanin" pitchFamily="2" charset="-78"/>
              </a:rPr>
              <a:t>شروع رونق شهرنشینی و شهرگرایی در امپراطوری اسلامی       </a:t>
            </a:r>
            <a:r>
              <a:rPr lang="fa-IR" sz="2000" b="1" dirty="0">
                <a:solidFill>
                  <a:prstClr val="black"/>
                </a:solidFill>
                <a:latin typeface="Constantia"/>
                <a:cs typeface="B Nazanin" pitchFamily="2" charset="-78"/>
              </a:rPr>
              <a:t>        </a:t>
            </a:r>
            <a:r>
              <a:rPr lang="fa-IR" sz="2000" b="1" dirty="0">
                <a:solidFill>
                  <a:prstClr val="black"/>
                </a:solidFill>
                <a:latin typeface="Constantia"/>
                <a:cs typeface="B Nazanin" pitchFamily="2" charset="-78"/>
              </a:rPr>
              <a:t>اواخر قرن دوم ه.ق و اوایل قرن سوم ه.ق</a:t>
            </a:r>
          </a:p>
          <a:p>
            <a:pPr>
              <a:spcBef>
                <a:spcPts val="600"/>
              </a:spcBef>
              <a:buClr>
                <a:srgbClr val="CF543F"/>
              </a:buClr>
              <a:buSzPct val="85000"/>
            </a:pPr>
            <a:endParaRPr lang="fa-IR" sz="2000" b="1" dirty="0">
              <a:solidFill>
                <a:prstClr val="black"/>
              </a:solidFill>
              <a:latin typeface="Constantia"/>
              <a:cs typeface="B Nazanin" pitchFamily="2" charset="-78"/>
            </a:endParaRPr>
          </a:p>
          <a:p>
            <a:pPr>
              <a:spcBef>
                <a:spcPts val="600"/>
              </a:spcBef>
              <a:buClr>
                <a:srgbClr val="CF543F"/>
              </a:buClr>
              <a:buSzPct val="85000"/>
            </a:pPr>
            <a:r>
              <a:rPr lang="fa-IR" sz="2000" b="1" dirty="0">
                <a:solidFill>
                  <a:prstClr val="black"/>
                </a:solidFill>
                <a:latin typeface="Constantia"/>
                <a:cs typeface="B Nazanin" pitchFamily="2" charset="-78"/>
              </a:rPr>
              <a:t>قدرتمندی </a:t>
            </a:r>
            <a:r>
              <a:rPr lang="fa-IR" sz="2000" b="1" dirty="0">
                <a:solidFill>
                  <a:prstClr val="black"/>
                </a:solidFill>
                <a:latin typeface="Constantia"/>
                <a:cs typeface="B Nazanin" pitchFamily="2" charset="-78"/>
              </a:rPr>
              <a:t>حکومت </a:t>
            </a:r>
            <a:r>
              <a:rPr lang="fa-IR" sz="2000" b="1" dirty="0">
                <a:solidFill>
                  <a:prstClr val="black"/>
                </a:solidFill>
                <a:latin typeface="Constantia"/>
                <a:cs typeface="B Nazanin" pitchFamily="2" charset="-78"/>
              </a:rPr>
              <a:t>ها </a:t>
            </a:r>
            <a:r>
              <a:rPr lang="fa-IR" sz="2000" b="1" dirty="0">
                <a:solidFill>
                  <a:prstClr val="black"/>
                </a:solidFill>
                <a:latin typeface="Constantia"/>
                <a:cs typeface="B Nazanin" pitchFamily="2" charset="-78"/>
              </a:rPr>
              <a:t>و دولت های اسلامی سبب می گردد تا مبادلات علمی-فنی در پهنه ای وسیع از جهان آن روزگاران همراه با مبادلات تجاری-بازرگانی براحتی صورت پذیرد. این انقلاب عظیم سبب پیدایش نظامی از شهرگرایی و شهرنشینی می گردد که تا آن زمان بی سابقه بوده است.</a:t>
            </a:r>
          </a:p>
          <a:p>
            <a:pPr>
              <a:spcBef>
                <a:spcPts val="600"/>
              </a:spcBef>
              <a:buClr>
                <a:srgbClr val="CF543F"/>
              </a:buClr>
              <a:buSzPct val="85000"/>
            </a:pPr>
            <a:r>
              <a:rPr lang="fa-IR" sz="2000" b="1" dirty="0">
                <a:solidFill>
                  <a:prstClr val="black"/>
                </a:solidFill>
                <a:latin typeface="Constantia"/>
                <a:cs typeface="B Nazanin" pitchFamily="2" charset="-78"/>
              </a:rPr>
              <a:t>از </a:t>
            </a:r>
            <a:r>
              <a:rPr lang="fa-IR" sz="2000" b="1" dirty="0">
                <a:solidFill>
                  <a:prstClr val="black"/>
                </a:solidFill>
                <a:latin typeface="Constantia"/>
                <a:cs typeface="B Nazanin" pitchFamily="2" charset="-78"/>
              </a:rPr>
              <a:t>نظر جمعیتی و </a:t>
            </a:r>
            <a:r>
              <a:rPr lang="fa-IR" sz="2000" b="1" dirty="0">
                <a:solidFill>
                  <a:prstClr val="black"/>
                </a:solidFill>
                <a:latin typeface="Constantia"/>
                <a:cs typeface="B Nazanin" pitchFamily="2" charset="-78"/>
              </a:rPr>
              <a:t>اقتصادی </a:t>
            </a:r>
            <a:r>
              <a:rPr lang="fa-IR" sz="2000" b="1" dirty="0">
                <a:solidFill>
                  <a:prstClr val="black"/>
                </a:solidFill>
                <a:latin typeface="Constantia"/>
                <a:cs typeface="B Nazanin" pitchFamily="2" charset="-78"/>
              </a:rPr>
              <a:t>آنچنان گسترش می یابند </a:t>
            </a:r>
            <a:r>
              <a:rPr lang="fa-IR" sz="2000" b="1" dirty="0">
                <a:solidFill>
                  <a:prstClr val="black"/>
                </a:solidFill>
                <a:latin typeface="Constantia"/>
                <a:cs typeface="B Nazanin" pitchFamily="2" charset="-78"/>
              </a:rPr>
              <a:t>که </a:t>
            </a:r>
            <a:r>
              <a:rPr lang="fa-IR" sz="2000" b="1" dirty="0">
                <a:solidFill>
                  <a:prstClr val="black"/>
                </a:solidFill>
                <a:latin typeface="Constantia"/>
                <a:cs typeface="B Nazanin" pitchFamily="2" charset="-78"/>
              </a:rPr>
              <a:t>حتی شهرهای پر جمعیت اروپا در اواخر دوره قرون وسطی به آن حد نرسیده اند.</a:t>
            </a:r>
          </a:p>
          <a:p>
            <a:pPr>
              <a:spcBef>
                <a:spcPts val="600"/>
              </a:spcBef>
              <a:buClr>
                <a:srgbClr val="CF543F"/>
              </a:buClr>
              <a:buSzPct val="85000"/>
            </a:pPr>
            <a:endParaRPr lang="fa-IR" sz="2000" b="1" dirty="0">
              <a:solidFill>
                <a:prstClr val="black"/>
              </a:solidFill>
              <a:latin typeface="Constantia"/>
              <a:cs typeface="B Nazanin" pitchFamily="2" charset="-78"/>
            </a:endParaRPr>
          </a:p>
          <a:p>
            <a:pPr>
              <a:spcBef>
                <a:spcPts val="600"/>
              </a:spcBef>
              <a:buClr>
                <a:srgbClr val="CF543F"/>
              </a:buClr>
              <a:buSzPct val="85000"/>
            </a:pPr>
            <a:r>
              <a:rPr lang="fa-IR" sz="2000" b="1" dirty="0">
                <a:solidFill>
                  <a:prstClr val="black"/>
                </a:solidFill>
                <a:latin typeface="Constantia"/>
                <a:cs typeface="B Nazanin" pitchFamily="2" charset="-78"/>
              </a:rPr>
              <a:t>نقطه پایان بر تمدن شهری هفتصد ساله دوران متقدم اسلامی      </a:t>
            </a:r>
            <a:r>
              <a:rPr lang="fa-IR" sz="2000" b="1" dirty="0">
                <a:solidFill>
                  <a:prstClr val="black"/>
                </a:solidFill>
                <a:latin typeface="Constantia"/>
                <a:cs typeface="B Nazanin" pitchFamily="2" charset="-78"/>
              </a:rPr>
              <a:t>        </a:t>
            </a:r>
            <a:r>
              <a:rPr lang="fa-IR" sz="2000" b="1" dirty="0">
                <a:solidFill>
                  <a:prstClr val="black"/>
                </a:solidFill>
                <a:latin typeface="Constantia"/>
                <a:cs typeface="B Nazanin" pitchFamily="2" charset="-78"/>
              </a:rPr>
              <a:t>قرن هفتم ه.ق با هجوم ویرانگر </a:t>
            </a:r>
            <a:r>
              <a:rPr lang="fa-IR" sz="2000" b="1" dirty="0">
                <a:solidFill>
                  <a:prstClr val="black"/>
                </a:solidFill>
                <a:latin typeface="Constantia"/>
                <a:cs typeface="B Nazanin" pitchFamily="2" charset="-78"/>
              </a:rPr>
              <a:t>مغول</a:t>
            </a:r>
            <a:endParaRPr lang="fa-IR" sz="2000" b="1" dirty="0">
              <a:solidFill>
                <a:prstClr val="black"/>
              </a:solidFill>
              <a:latin typeface="Constantia"/>
              <a:cs typeface="B Nazanin" pitchFamily="2" charset="-78"/>
            </a:endParaRPr>
          </a:p>
        </p:txBody>
      </p:sp>
      <p:cxnSp>
        <p:nvCxnSpPr>
          <p:cNvPr id="7" name="Straight Arrow Connector 6"/>
          <p:cNvCxnSpPr/>
          <p:nvPr/>
        </p:nvCxnSpPr>
        <p:spPr>
          <a:xfrm flipH="1">
            <a:off x="3066561" y="1317193"/>
            <a:ext cx="576064" cy="0"/>
          </a:xfrm>
          <a:prstGeom prst="straightConnector1">
            <a:avLst/>
          </a:prstGeom>
          <a:ln w="76200">
            <a:tailEnd type="arrow"/>
          </a:ln>
        </p:spPr>
        <p:style>
          <a:lnRef idx="1">
            <a:schemeClr val="accent6"/>
          </a:lnRef>
          <a:fillRef idx="0">
            <a:schemeClr val="accent6"/>
          </a:fillRef>
          <a:effectRef idx="0">
            <a:schemeClr val="accent6"/>
          </a:effectRef>
          <a:fontRef idx="minor">
            <a:schemeClr val="tx1"/>
          </a:fontRef>
        </p:style>
      </p:cxnSp>
      <p:cxnSp>
        <p:nvCxnSpPr>
          <p:cNvPr id="9" name="Straight Arrow Connector 8"/>
          <p:cNvCxnSpPr/>
          <p:nvPr/>
        </p:nvCxnSpPr>
        <p:spPr>
          <a:xfrm flipH="1">
            <a:off x="2943420" y="4725144"/>
            <a:ext cx="576064" cy="0"/>
          </a:xfrm>
          <a:prstGeom prst="straightConnector1">
            <a:avLst/>
          </a:prstGeom>
          <a:ln w="76200">
            <a:tailEnd type="arrow"/>
          </a:ln>
        </p:spPr>
        <p:style>
          <a:lnRef idx="1">
            <a:schemeClr val="accent6"/>
          </a:lnRef>
          <a:fillRef idx="0">
            <a:schemeClr val="accent6"/>
          </a:fillRef>
          <a:effectRef idx="0">
            <a:schemeClr val="accent6"/>
          </a:effectRef>
          <a:fontRef idx="minor">
            <a:schemeClr val="tx1"/>
          </a:fontRef>
        </p:style>
      </p:cxnSp>
      <p:sp>
        <p:nvSpPr>
          <p:cNvPr id="2" name="Rectangle 1"/>
          <p:cNvSpPr/>
          <p:nvPr/>
        </p:nvSpPr>
        <p:spPr>
          <a:xfrm>
            <a:off x="6925949" y="5877272"/>
            <a:ext cx="1770036" cy="369332"/>
          </a:xfrm>
          <a:prstGeom prst="rect">
            <a:avLst/>
          </a:prstGeom>
        </p:spPr>
        <p:txBody>
          <a:bodyPr wrap="none">
            <a:spAutoFit/>
          </a:bodyPr>
          <a:lstStyle/>
          <a:p>
            <a:r>
              <a:rPr lang="fa-IR" b="1" dirty="0">
                <a:solidFill>
                  <a:prstClr val="black"/>
                </a:solidFill>
                <a:latin typeface="2  Nazanin"/>
                <a:cs typeface="B Nazanin" pitchFamily="2" charset="-78"/>
              </a:rPr>
              <a:t>حبیبی، 1392، </a:t>
            </a:r>
            <a:r>
              <a:rPr lang="fa-IR" b="1" dirty="0">
                <a:solidFill>
                  <a:prstClr val="black"/>
                </a:solidFill>
                <a:latin typeface="2  Nazanin"/>
                <a:cs typeface="B Nazanin" pitchFamily="2" charset="-78"/>
              </a:rPr>
              <a:t>ص60</a:t>
            </a:r>
            <a:endParaRPr lang="fa-IR" b="1" dirty="0">
              <a:solidFill>
                <a:prstClr val="black"/>
              </a:solidFill>
              <a:latin typeface="2  Nazanin"/>
              <a:cs typeface="B Nazanin" pitchFamily="2" charset="-78"/>
            </a:endParaRPr>
          </a:p>
        </p:txBody>
      </p:sp>
    </p:spTree>
    <p:extLst>
      <p:ext uri="{BB962C8B-B14F-4D97-AF65-F5344CB8AC3E}">
        <p14:creationId xmlns:p14="http://schemas.microsoft.com/office/powerpoint/2010/main" val="1540924435"/>
      </p:ext>
    </p:extLst>
  </p:cSld>
  <p:clrMapOvr>
    <a:masterClrMapping/>
  </p:clrMapOvr>
  <mc:AlternateContent xmlns:mc="http://schemas.openxmlformats.org/markup-compatibility/2006" xmlns:p14="http://schemas.microsoft.com/office/powerpoint/2010/main">
    <mc:Choice Requires="p14">
      <p:transition spd="slow" p14:dur="2000">
        <p14:ferris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1600" y="1052736"/>
            <a:ext cx="7344816" cy="2554545"/>
          </a:xfrm>
          <a:prstGeom prst="rect">
            <a:avLst/>
          </a:prstGeom>
          <a:noFill/>
        </p:spPr>
        <p:txBody>
          <a:bodyPr wrap="square" rtlCol="1">
            <a:spAutoFit/>
          </a:bodyPr>
          <a:lstStyle/>
          <a:p>
            <a:r>
              <a:rPr lang="fa-IR" sz="2000" b="1" dirty="0">
                <a:solidFill>
                  <a:prstClr val="black"/>
                </a:solidFill>
                <a:cs typeface="B Nazanin" pitchFamily="2" charset="-78"/>
              </a:rPr>
              <a:t>نظر شخصی</a:t>
            </a:r>
          </a:p>
          <a:p>
            <a:endParaRPr lang="fa-IR" sz="2000" b="1" dirty="0">
              <a:solidFill>
                <a:prstClr val="black"/>
              </a:solidFill>
              <a:cs typeface="B Nazanin" pitchFamily="2" charset="-78"/>
            </a:endParaRPr>
          </a:p>
          <a:p>
            <a:r>
              <a:rPr lang="fa-IR" sz="2000" b="1" dirty="0">
                <a:solidFill>
                  <a:prstClr val="black"/>
                </a:solidFill>
                <a:cs typeface="B Nazanin" pitchFamily="2" charset="-78"/>
              </a:rPr>
              <a:t>باظهور اسلام در ایران، شهرها در تمامی ابعاد خود رنگ و بوی اسلام را گرفتند .اما آنچه که باعث نمایان شدن  اسلام به زیباترین شکل شد معماری و شهرسازی ایرانی بوده و زیباتر میشد اگر بعد از ورود اسلام آتشکده ها ومعابد که بر گرفته از تاریخ ایران پیش از اسلام هستند باقی می ماندند و در کنار آنها دین جدید اسلام پذیرفته میشد و برای فرهنگ و مذهب پیشین مردم این سرزمین احترام قائل می شدند.</a:t>
            </a:r>
          </a:p>
          <a:p>
            <a:endParaRPr lang="fa-IR" sz="2000" b="1" dirty="0">
              <a:solidFill>
                <a:prstClr val="black"/>
              </a:solidFill>
              <a:cs typeface="B Nazanin" pitchFamily="2" charset="-78"/>
            </a:endParaRPr>
          </a:p>
        </p:txBody>
      </p:sp>
    </p:spTree>
    <p:extLst>
      <p:ext uri="{BB962C8B-B14F-4D97-AF65-F5344CB8AC3E}">
        <p14:creationId xmlns:p14="http://schemas.microsoft.com/office/powerpoint/2010/main" val="1552817019"/>
      </p:ext>
    </p:extLst>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791297"/>
            <a:ext cx="9144000" cy="1938992"/>
          </a:xfrm>
          <a:prstGeom prst="rect">
            <a:avLst/>
          </a:prstGeom>
        </p:spPr>
        <p:txBody>
          <a:bodyPr wrap="square">
            <a:spAutoFit/>
          </a:bodyPr>
          <a:lstStyle/>
          <a:p>
            <a:r>
              <a:rPr lang="fa-IR" sz="2400" b="1" dirty="0">
                <a:solidFill>
                  <a:prstClr val="black"/>
                </a:solidFill>
                <a:cs typeface="B Nazanin" pitchFamily="2" charset="-78"/>
              </a:rPr>
              <a:t>منابع</a:t>
            </a:r>
          </a:p>
          <a:p>
            <a:endParaRPr lang="fa-IR" sz="2400" b="1" dirty="0">
              <a:solidFill>
                <a:prstClr val="black"/>
              </a:solidFill>
              <a:cs typeface="B Nazanin" pitchFamily="2" charset="-78"/>
            </a:endParaRPr>
          </a:p>
          <a:p>
            <a:r>
              <a:rPr lang="fa-IR" sz="2400" b="1" dirty="0">
                <a:solidFill>
                  <a:prstClr val="black"/>
                </a:solidFill>
                <a:cs typeface="B Nazanin" pitchFamily="2" charset="-78"/>
              </a:rPr>
              <a:t>حبیبی</a:t>
            </a:r>
            <a:r>
              <a:rPr lang="fa-IR" sz="2400" b="1" dirty="0">
                <a:solidFill>
                  <a:prstClr val="black"/>
                </a:solidFill>
                <a:cs typeface="B Nazanin" pitchFamily="2" charset="-78"/>
              </a:rPr>
              <a:t>، سید </a:t>
            </a:r>
            <a:r>
              <a:rPr lang="fa-IR" sz="2400" b="1" dirty="0">
                <a:solidFill>
                  <a:prstClr val="black"/>
                </a:solidFill>
                <a:cs typeface="B Nazanin" pitchFamily="2" charset="-78"/>
              </a:rPr>
              <a:t>محسن، </a:t>
            </a:r>
            <a:r>
              <a:rPr lang="fa-IR" sz="2400" b="1" dirty="0">
                <a:solidFill>
                  <a:prstClr val="black"/>
                </a:solidFill>
                <a:cs typeface="B Nazanin" pitchFamily="2" charset="-78"/>
              </a:rPr>
              <a:t>(</a:t>
            </a:r>
            <a:r>
              <a:rPr lang="fa-IR" sz="2400" b="1" dirty="0">
                <a:solidFill>
                  <a:prstClr val="black"/>
                </a:solidFill>
                <a:cs typeface="B Nazanin" pitchFamily="2" charset="-78"/>
              </a:rPr>
              <a:t>1392)، </a:t>
            </a:r>
            <a:r>
              <a:rPr lang="fa-IR" sz="2400" b="1" dirty="0">
                <a:solidFill>
                  <a:prstClr val="black"/>
                </a:solidFill>
                <a:cs typeface="B Nazanin" pitchFamily="2" charset="-78"/>
              </a:rPr>
              <a:t>از شار تا شهر، موسسه انتشارات و چاپ دانشگاه تهران</a:t>
            </a:r>
            <a:r>
              <a:rPr lang="fa-IR" sz="2400" b="1" dirty="0">
                <a:solidFill>
                  <a:prstClr val="black"/>
                </a:solidFill>
                <a:cs typeface="B Nazanin" pitchFamily="2" charset="-78"/>
              </a:rPr>
              <a:t>.</a:t>
            </a:r>
          </a:p>
          <a:p>
            <a:endParaRPr lang="fa-IR" sz="2400" b="1" dirty="0">
              <a:solidFill>
                <a:prstClr val="black"/>
              </a:solidFill>
              <a:cs typeface="B Nazanin" pitchFamily="2" charset="-78"/>
            </a:endParaRPr>
          </a:p>
          <a:p>
            <a:r>
              <a:rPr lang="fa-IR" sz="2400" b="1" dirty="0">
                <a:solidFill>
                  <a:prstClr val="black"/>
                </a:solidFill>
                <a:cs typeface="B Nazanin" pitchFamily="2" charset="-78"/>
              </a:rPr>
              <a:t>پاکزاد ،جهانشاه،(1392)،تاریخ شهر و شهر نشینی در ایران از آغاز تا دوران قاجار</a:t>
            </a:r>
            <a:endParaRPr lang="fa-IR" sz="2400" b="1" dirty="0">
              <a:solidFill>
                <a:prstClr val="black"/>
              </a:solidFill>
              <a:cs typeface="B Nazanin" pitchFamily="2" charset="-78"/>
            </a:endParaRPr>
          </a:p>
        </p:txBody>
      </p:sp>
    </p:spTree>
    <p:extLst>
      <p:ext uri="{BB962C8B-B14F-4D97-AF65-F5344CB8AC3E}">
        <p14:creationId xmlns:p14="http://schemas.microsoft.com/office/powerpoint/2010/main" val="27814103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42366" y="23753"/>
            <a:ext cx="1216796" cy="923330"/>
          </a:xfrm>
          <a:prstGeom prst="rect">
            <a:avLst/>
          </a:prstGeom>
          <a:noFill/>
        </p:spPr>
        <p:txBody>
          <a:bodyPr wrap="square" rtlCol="1">
            <a:spAutoFit/>
          </a:bodyPr>
          <a:lstStyle/>
          <a:p>
            <a:r>
              <a:rPr lang="fa-IR" sz="3600" b="1" dirty="0">
                <a:solidFill>
                  <a:prstClr val="black"/>
                </a:solidFill>
                <a:cs typeface="B Nazanin" pitchFamily="2" charset="-78"/>
              </a:rPr>
              <a:t>مقدمه</a:t>
            </a:r>
          </a:p>
          <a:p>
            <a:endParaRPr lang="fa-IR" dirty="0">
              <a:solidFill>
                <a:prstClr val="black"/>
              </a:solidFill>
            </a:endParaRPr>
          </a:p>
        </p:txBody>
      </p:sp>
      <p:sp>
        <p:nvSpPr>
          <p:cNvPr id="3" name="TextBox 2"/>
          <p:cNvSpPr txBox="1"/>
          <p:nvPr/>
        </p:nvSpPr>
        <p:spPr>
          <a:xfrm>
            <a:off x="599999" y="620688"/>
            <a:ext cx="8345588" cy="1631216"/>
          </a:xfrm>
          <a:prstGeom prst="rect">
            <a:avLst/>
          </a:prstGeom>
          <a:noFill/>
        </p:spPr>
        <p:txBody>
          <a:bodyPr wrap="square" rtlCol="1">
            <a:spAutoFit/>
          </a:bodyPr>
          <a:lstStyle/>
          <a:p>
            <a:r>
              <a:rPr lang="fa-IR" sz="2000" b="1" dirty="0">
                <a:solidFill>
                  <a:prstClr val="black"/>
                </a:solidFill>
                <a:cs typeface="B Nazanin" pitchFamily="2" charset="-78"/>
              </a:rPr>
              <a:t>شبه جزیره عربستان (( خشک ترین و گرمترین مناطق دنیا )) است و باران به ندرت می بارد و در سرتا سر شبه جزیره رودخانه ای موجود نیست. بزرگترین شبه جزیره دنیا است. اسلام در سال 621 میلادی در این سرزمین ظهور کرد. پس از ظهور اسلام و به منظور بسط و گسترش فرهنگ اسلامی در سال 633 لشکر کشی منظمی در جهت شمال و شمال شرقی از سوی فلسطین – سوریه – اورشلیم – بغداد – بین النهرین انجام شد و به ایران رسید.</a:t>
            </a:r>
          </a:p>
        </p:txBody>
      </p:sp>
      <p:pic>
        <p:nvPicPr>
          <p:cNvPr id="1026" name="Picture 2" descr="E:\narges\ترم 5\تاریخ  ایران\Arab_campaign_map-photo_from_Sahand_A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423390"/>
            <a:ext cx="6104728" cy="4317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87883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236296" y="260648"/>
            <a:ext cx="1377300" cy="517065"/>
          </a:xfrm>
          <a:prstGeom prst="rect">
            <a:avLst/>
          </a:prstGeom>
        </p:spPr>
        <p:txBody>
          <a:bodyPr wrap="none">
            <a:spAutoFit/>
          </a:bodyPr>
          <a:lstStyle/>
          <a:p>
            <a:pPr>
              <a:lnSpc>
                <a:spcPct val="115000"/>
              </a:lnSpc>
            </a:pPr>
            <a:r>
              <a:rPr lang="fa-IR" sz="2400" b="1" dirty="0">
                <a:solidFill>
                  <a:prstClr val="black"/>
                </a:solidFill>
                <a:ea typeface="Calibri"/>
                <a:cs typeface="B Nazanin" pitchFamily="2" charset="-78"/>
              </a:rPr>
              <a:t>ظهور اسلام</a:t>
            </a:r>
            <a:endParaRPr lang="en-US" sz="2400" dirty="0">
              <a:solidFill>
                <a:prstClr val="black"/>
              </a:solidFill>
              <a:ea typeface="Calibri"/>
              <a:cs typeface="B Nazanin" pitchFamily="2" charset="-78"/>
            </a:endParaRPr>
          </a:p>
        </p:txBody>
      </p:sp>
      <p:sp>
        <p:nvSpPr>
          <p:cNvPr id="5" name="TextBox 4"/>
          <p:cNvSpPr txBox="1"/>
          <p:nvPr/>
        </p:nvSpPr>
        <p:spPr>
          <a:xfrm>
            <a:off x="395536" y="978840"/>
            <a:ext cx="8645174" cy="707886"/>
          </a:xfrm>
          <a:prstGeom prst="rect">
            <a:avLst/>
          </a:prstGeom>
          <a:noFill/>
        </p:spPr>
        <p:txBody>
          <a:bodyPr wrap="square" rtlCol="1">
            <a:spAutoFit/>
          </a:bodyPr>
          <a:lstStyle/>
          <a:p>
            <a:pPr marL="342900" indent="-342900">
              <a:spcBef>
                <a:spcPts val="600"/>
              </a:spcBef>
              <a:buClr>
                <a:srgbClr val="CF543F"/>
              </a:buClr>
              <a:buSzPct val="85000"/>
              <a:buFont typeface="Wingdings" pitchFamily="2" charset="2"/>
              <a:buChar char="q"/>
            </a:pPr>
            <a:r>
              <a:rPr lang="fa-IR" sz="2000" b="1" dirty="0">
                <a:solidFill>
                  <a:prstClr val="black"/>
                </a:solidFill>
                <a:cs typeface="B Nazanin" pitchFamily="2" charset="-78"/>
              </a:rPr>
              <a:t>فتح ایران در قرن هفتم میلادی (حدود650 میلادی) به وسیله مسلمانان با جهان بینی مبتنی بر برابری و مساوات انجام شد .</a:t>
            </a:r>
          </a:p>
        </p:txBody>
      </p:sp>
      <p:sp>
        <p:nvSpPr>
          <p:cNvPr id="6" name="TextBox 5"/>
          <p:cNvSpPr txBox="1"/>
          <p:nvPr/>
        </p:nvSpPr>
        <p:spPr>
          <a:xfrm>
            <a:off x="395536" y="2004809"/>
            <a:ext cx="8645174" cy="707886"/>
          </a:xfrm>
          <a:prstGeom prst="rect">
            <a:avLst/>
          </a:prstGeom>
          <a:noFill/>
        </p:spPr>
        <p:txBody>
          <a:bodyPr wrap="square" rtlCol="1">
            <a:spAutoFit/>
          </a:bodyPr>
          <a:lstStyle/>
          <a:p>
            <a:pPr marL="342900" indent="-342900">
              <a:spcBef>
                <a:spcPts val="600"/>
              </a:spcBef>
              <a:buClr>
                <a:srgbClr val="CF543F"/>
              </a:buClr>
              <a:buSzPct val="85000"/>
              <a:buFont typeface="Wingdings" pitchFamily="2" charset="2"/>
              <a:buChar char="q"/>
            </a:pPr>
            <a:r>
              <a:rPr lang="fa-IR" sz="2000" b="1" dirty="0">
                <a:solidFill>
                  <a:prstClr val="black"/>
                </a:solidFill>
                <a:cs typeface="B Nazanin" pitchFamily="2" charset="-78"/>
              </a:rPr>
              <a:t>به وسیله ی قیام شار بیرونی(ربض)علیه شار میانی(شارستان) و دژ حکومتی (کهن دژ) همراهی می گردد</a:t>
            </a:r>
            <a:r>
              <a:rPr lang="fa-IR" sz="2000" b="1" dirty="0">
                <a:solidFill>
                  <a:prstClr val="black"/>
                </a:solidFill>
                <a:cs typeface="B Nazanin" pitchFamily="2" charset="-78"/>
              </a:rPr>
              <a:t>.</a:t>
            </a:r>
            <a:endParaRPr lang="fa-IR" sz="2000" b="1" dirty="0">
              <a:solidFill>
                <a:prstClr val="black"/>
              </a:solidFill>
              <a:cs typeface="B Nazanin" pitchFamily="2" charset="-78"/>
            </a:endParaRPr>
          </a:p>
        </p:txBody>
      </p:sp>
      <p:sp>
        <p:nvSpPr>
          <p:cNvPr id="7" name="TextBox 6"/>
          <p:cNvSpPr txBox="1"/>
          <p:nvPr/>
        </p:nvSpPr>
        <p:spPr>
          <a:xfrm>
            <a:off x="395536" y="3346670"/>
            <a:ext cx="8645173" cy="784830"/>
          </a:xfrm>
          <a:prstGeom prst="rect">
            <a:avLst/>
          </a:prstGeom>
          <a:noFill/>
        </p:spPr>
        <p:txBody>
          <a:bodyPr wrap="square" rtlCol="1">
            <a:spAutoFit/>
          </a:bodyPr>
          <a:lstStyle/>
          <a:p>
            <a:pPr marL="342900" indent="-342900">
              <a:spcBef>
                <a:spcPts val="600"/>
              </a:spcBef>
              <a:buClr>
                <a:srgbClr val="CF543F"/>
              </a:buClr>
              <a:buSzPct val="85000"/>
              <a:buFont typeface="Wingdings" pitchFamily="2" charset="2"/>
              <a:buChar char="q"/>
            </a:pPr>
            <a:r>
              <a:rPr lang="fa-IR" sz="2000" b="1" dirty="0">
                <a:solidFill>
                  <a:prstClr val="black"/>
                </a:solidFill>
                <a:cs typeface="B Nazanin" pitchFamily="2" charset="-78"/>
              </a:rPr>
              <a:t>جامعه ایلی با بازگشت  به سازمان دودمانی خود و مستقل از جامعه شهر و روستا عمل می </a:t>
            </a:r>
            <a:r>
              <a:rPr lang="fa-IR" sz="2000" b="1" dirty="0">
                <a:solidFill>
                  <a:prstClr val="black"/>
                </a:solidFill>
                <a:cs typeface="B Nazanin" pitchFamily="2" charset="-78"/>
              </a:rPr>
              <a:t>کرد.</a:t>
            </a:r>
          </a:p>
          <a:p>
            <a:pPr marL="342900" indent="-342900">
              <a:spcBef>
                <a:spcPts val="600"/>
              </a:spcBef>
              <a:buClr>
                <a:srgbClr val="CF543F"/>
              </a:buClr>
              <a:buSzPct val="85000"/>
              <a:buFont typeface="Wingdings" pitchFamily="2" charset="2"/>
              <a:buChar char="q"/>
            </a:pPr>
            <a:r>
              <a:rPr lang="fa-IR" sz="2000" b="1" dirty="0">
                <a:solidFill>
                  <a:prstClr val="black"/>
                </a:solidFill>
                <a:cs typeface="B Nazanin" pitchFamily="2" charset="-78"/>
              </a:rPr>
              <a:t>مهمترین </a:t>
            </a:r>
            <a:r>
              <a:rPr lang="fa-IR" sz="2000" b="1" dirty="0">
                <a:solidFill>
                  <a:prstClr val="black"/>
                </a:solidFill>
                <a:cs typeface="B Nazanin" pitchFamily="2" charset="-78"/>
              </a:rPr>
              <a:t>ویژگی شهرهای اولیه اسلامی فشرده بودن عناصر </a:t>
            </a:r>
            <a:r>
              <a:rPr lang="fa-IR" sz="2000" b="1" dirty="0">
                <a:solidFill>
                  <a:prstClr val="black"/>
                </a:solidFill>
                <a:cs typeface="B Nazanin" pitchFamily="2" charset="-78"/>
              </a:rPr>
              <a:t>تشکیل </a:t>
            </a:r>
            <a:r>
              <a:rPr lang="fa-IR" sz="2000" b="1" dirty="0">
                <a:solidFill>
                  <a:prstClr val="black"/>
                </a:solidFill>
                <a:cs typeface="B Nazanin" pitchFamily="2" charset="-78"/>
              </a:rPr>
              <a:t>دهنده بافت شهر </a:t>
            </a:r>
            <a:r>
              <a:rPr lang="fa-IR" sz="2000" b="1" dirty="0">
                <a:solidFill>
                  <a:prstClr val="black"/>
                </a:solidFill>
                <a:cs typeface="B Nazanin" pitchFamily="2" charset="-78"/>
              </a:rPr>
              <a:t>است.</a:t>
            </a:r>
            <a:endParaRPr lang="fa-IR" sz="2000" b="1" dirty="0">
              <a:solidFill>
                <a:prstClr val="black"/>
              </a:solidFill>
              <a:cs typeface="B Nazanin" pitchFamily="2" charset="-78"/>
            </a:endParaRPr>
          </a:p>
        </p:txBody>
      </p:sp>
      <p:sp>
        <p:nvSpPr>
          <p:cNvPr id="8" name="TextBox 7"/>
          <p:cNvSpPr txBox="1"/>
          <p:nvPr/>
        </p:nvSpPr>
        <p:spPr>
          <a:xfrm>
            <a:off x="251520" y="4221088"/>
            <a:ext cx="8789190" cy="707886"/>
          </a:xfrm>
          <a:prstGeom prst="rect">
            <a:avLst/>
          </a:prstGeom>
          <a:noFill/>
        </p:spPr>
        <p:txBody>
          <a:bodyPr wrap="square" rtlCol="1">
            <a:spAutoFit/>
          </a:bodyPr>
          <a:lstStyle/>
          <a:p>
            <a:pPr marL="342900" indent="-342900">
              <a:spcBef>
                <a:spcPts val="600"/>
              </a:spcBef>
              <a:buClr>
                <a:srgbClr val="CF543F"/>
              </a:buClr>
              <a:buSzPct val="85000"/>
              <a:buFont typeface="Wingdings" pitchFamily="2" charset="2"/>
              <a:buChar char="q"/>
            </a:pPr>
            <a:r>
              <a:rPr lang="fa-IR" sz="2000" b="1" dirty="0">
                <a:solidFill>
                  <a:prstClr val="black"/>
                </a:solidFill>
                <a:cs typeface="B Nazanin" pitchFamily="2" charset="-78"/>
              </a:rPr>
              <a:t>همزمان در اروپا ی دوران قرون وسطا دوران شکل گیری فئودالیسم در شهر های قرون وسطائی را داریم</a:t>
            </a:r>
            <a:r>
              <a:rPr lang="fa-IR" sz="2000" b="1" dirty="0">
                <a:solidFill>
                  <a:prstClr val="black"/>
                </a:solidFill>
                <a:cs typeface="B Nazanin" pitchFamily="2" charset="-78"/>
              </a:rPr>
              <a:t>.</a:t>
            </a:r>
            <a:endParaRPr lang="fa-IR" sz="2000" b="1" dirty="0">
              <a:solidFill>
                <a:prstClr val="black"/>
              </a:solidFill>
              <a:cs typeface="B Nazanin" pitchFamily="2" charset="-78"/>
            </a:endParaRPr>
          </a:p>
        </p:txBody>
      </p:sp>
      <p:sp>
        <p:nvSpPr>
          <p:cNvPr id="2" name="Rectangle 1"/>
          <p:cNvSpPr/>
          <p:nvPr/>
        </p:nvSpPr>
        <p:spPr>
          <a:xfrm>
            <a:off x="841028" y="2829733"/>
            <a:ext cx="8170518" cy="400110"/>
          </a:xfrm>
          <a:prstGeom prst="rect">
            <a:avLst/>
          </a:prstGeom>
        </p:spPr>
        <p:txBody>
          <a:bodyPr wrap="square">
            <a:spAutoFit/>
          </a:bodyPr>
          <a:lstStyle/>
          <a:p>
            <a:pPr marL="342900" indent="-342900">
              <a:spcBef>
                <a:spcPts val="600"/>
              </a:spcBef>
              <a:buClr>
                <a:srgbClr val="CF543F"/>
              </a:buClr>
              <a:buSzPct val="85000"/>
              <a:buFont typeface="Wingdings" pitchFamily="2" charset="2"/>
              <a:buChar char="q"/>
            </a:pPr>
            <a:r>
              <a:rPr lang="fa-IR" sz="2000" b="1" dirty="0">
                <a:solidFill>
                  <a:prstClr val="black"/>
                </a:solidFill>
                <a:cs typeface="B Nazanin" pitchFamily="2" charset="-78"/>
              </a:rPr>
              <a:t>ظهور اسلام منجر به فروپاشی سازمان شهری دولت ساسانی شد </a:t>
            </a:r>
          </a:p>
        </p:txBody>
      </p:sp>
      <p:sp>
        <p:nvSpPr>
          <p:cNvPr id="3" name="Rectangle 2"/>
          <p:cNvSpPr/>
          <p:nvPr/>
        </p:nvSpPr>
        <p:spPr>
          <a:xfrm>
            <a:off x="1043608" y="5301208"/>
            <a:ext cx="7828338" cy="400110"/>
          </a:xfrm>
          <a:prstGeom prst="rect">
            <a:avLst/>
          </a:prstGeom>
        </p:spPr>
        <p:txBody>
          <a:bodyPr wrap="square">
            <a:spAutoFit/>
          </a:bodyPr>
          <a:lstStyle/>
          <a:p>
            <a:pPr marL="342900" indent="-342900">
              <a:spcBef>
                <a:spcPts val="600"/>
              </a:spcBef>
              <a:buClr>
                <a:srgbClr val="CF543F"/>
              </a:buClr>
              <a:buSzPct val="85000"/>
              <a:buFont typeface="Wingdings" pitchFamily="2" charset="2"/>
              <a:buChar char="q"/>
            </a:pPr>
            <a:r>
              <a:rPr lang="fa-IR" sz="2000" b="1" dirty="0">
                <a:solidFill>
                  <a:prstClr val="black"/>
                </a:solidFill>
                <a:cs typeface="B Nazanin" pitchFamily="2" charset="-78"/>
              </a:rPr>
              <a:t>اسلام نخستین شهر خود (کوفه) را در خارج از محدوده های حجاز بنا می کند.</a:t>
            </a:r>
          </a:p>
        </p:txBody>
      </p:sp>
      <p:sp>
        <p:nvSpPr>
          <p:cNvPr id="9" name="TextBox 8"/>
          <p:cNvSpPr txBox="1"/>
          <p:nvPr/>
        </p:nvSpPr>
        <p:spPr>
          <a:xfrm>
            <a:off x="6779440" y="6193470"/>
            <a:ext cx="1834156" cy="369332"/>
          </a:xfrm>
          <a:prstGeom prst="rect">
            <a:avLst/>
          </a:prstGeom>
          <a:noFill/>
        </p:spPr>
        <p:txBody>
          <a:bodyPr wrap="none" rtlCol="1">
            <a:spAutoFit/>
          </a:bodyPr>
          <a:lstStyle/>
          <a:p>
            <a:r>
              <a:rPr lang="fa-IR" b="1" dirty="0">
                <a:solidFill>
                  <a:prstClr val="black"/>
                </a:solidFill>
                <a:latin typeface="2  Nazanin"/>
                <a:cs typeface="B Nazanin" pitchFamily="2" charset="-78"/>
              </a:rPr>
              <a:t>حبیبی، 1392، ص38</a:t>
            </a:r>
            <a:endParaRPr lang="fa-IR" b="1" dirty="0">
              <a:solidFill>
                <a:prstClr val="black"/>
              </a:solidFill>
              <a:latin typeface="2  Nazanin"/>
              <a:cs typeface="B Nazanin" pitchFamily="2" charset="-78"/>
            </a:endParaRPr>
          </a:p>
        </p:txBody>
      </p:sp>
    </p:spTree>
    <p:extLst>
      <p:ext uri="{BB962C8B-B14F-4D97-AF65-F5344CB8AC3E}">
        <p14:creationId xmlns:p14="http://schemas.microsoft.com/office/powerpoint/2010/main" val="2996599323"/>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43351" y="476672"/>
            <a:ext cx="2347117" cy="517065"/>
          </a:xfrm>
          <a:prstGeom prst="rect">
            <a:avLst/>
          </a:prstGeom>
        </p:spPr>
        <p:txBody>
          <a:bodyPr wrap="none">
            <a:spAutoFit/>
          </a:bodyPr>
          <a:lstStyle/>
          <a:p>
            <a:pPr>
              <a:lnSpc>
                <a:spcPct val="115000"/>
              </a:lnSpc>
            </a:pPr>
            <a:r>
              <a:rPr lang="fa-IR" sz="2400" b="1" dirty="0">
                <a:solidFill>
                  <a:prstClr val="black"/>
                </a:solidFill>
                <a:ea typeface="Calibri"/>
                <a:cs typeface="B Nazanin" pitchFamily="2" charset="-78"/>
              </a:rPr>
              <a:t>دگرگونی مفهوم شهر</a:t>
            </a:r>
            <a:endParaRPr lang="en-US" sz="2400" b="1" dirty="0">
              <a:solidFill>
                <a:prstClr val="black"/>
              </a:solidFill>
              <a:ea typeface="Calibri"/>
              <a:cs typeface="B Nazanin" pitchFamily="2" charset="-78"/>
            </a:endParaRPr>
          </a:p>
        </p:txBody>
      </p:sp>
      <p:sp>
        <p:nvSpPr>
          <p:cNvPr id="5" name="TextBox 4"/>
          <p:cNvSpPr txBox="1"/>
          <p:nvPr/>
        </p:nvSpPr>
        <p:spPr>
          <a:xfrm>
            <a:off x="831956" y="1054036"/>
            <a:ext cx="7817579" cy="1015663"/>
          </a:xfrm>
          <a:prstGeom prst="rect">
            <a:avLst/>
          </a:prstGeom>
          <a:noFill/>
        </p:spPr>
        <p:txBody>
          <a:bodyPr wrap="square" rtlCol="1">
            <a:spAutoFit/>
          </a:bodyPr>
          <a:lstStyle/>
          <a:p>
            <a:r>
              <a:rPr lang="fa-IR" sz="2000" dirty="0">
                <a:solidFill>
                  <a:prstClr val="black"/>
                </a:solidFill>
                <a:latin typeface="Constantia"/>
                <a:cs typeface="B Nazanin" pitchFamily="2" charset="-78"/>
              </a:rPr>
              <a:t>هنگامی که اسلام امپراطوری های رم شرقی و ایران را می گشاید، شهرنشینی و شهرگرایی در مناطق تحت سلطه ی امپراطوری ایران و رم کاملا مشهود است.نظام شهری و شبکه سراسری شهر </a:t>
            </a:r>
            <a:r>
              <a:rPr lang="fa-IR" sz="2000" dirty="0">
                <a:solidFill>
                  <a:prstClr val="black"/>
                </a:solidFill>
                <a:latin typeface="Constantia"/>
                <a:cs typeface="B Nazanin" pitchFamily="2" charset="-78"/>
              </a:rPr>
              <a:t>ها </a:t>
            </a:r>
            <a:r>
              <a:rPr lang="fa-IR" sz="2000" dirty="0">
                <a:solidFill>
                  <a:prstClr val="black"/>
                </a:solidFill>
                <a:latin typeface="Constantia"/>
                <a:cs typeface="B Nazanin" pitchFamily="2" charset="-78"/>
              </a:rPr>
              <a:t>از عوامل پایه ای نظام سیاسی دولت های ساسانی و رمی:</a:t>
            </a:r>
            <a:endParaRPr lang="fa-IR" sz="2000" dirty="0">
              <a:solidFill>
                <a:prstClr val="black"/>
              </a:solidFill>
              <a:cs typeface="B Nazanin" pitchFamily="2" charset="-78"/>
            </a:endParaRPr>
          </a:p>
        </p:txBody>
      </p:sp>
      <p:pic>
        <p:nvPicPr>
          <p:cNvPr id="2050" name="Picture 2" descr="E:\narges\ترم 5\تاریخ  ایران\300px-IslamicConquestsIro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8621" y="2197806"/>
            <a:ext cx="4562571" cy="4045479"/>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p:cNvCxnSpPr/>
          <p:nvPr/>
        </p:nvCxnSpPr>
        <p:spPr>
          <a:xfrm>
            <a:off x="5868144" y="3284984"/>
            <a:ext cx="1335780" cy="391398"/>
          </a:xfrm>
          <a:prstGeom prst="straightConnector1">
            <a:avLst/>
          </a:prstGeom>
          <a:ln w="57150">
            <a:solidFill>
              <a:srgbClr val="FFFF00"/>
            </a:solidFill>
            <a:prstDash val="sysDot"/>
            <a:tailEnd type="arrow"/>
          </a:ln>
        </p:spPr>
        <p:style>
          <a:lnRef idx="2">
            <a:schemeClr val="accent2"/>
          </a:lnRef>
          <a:fillRef idx="0">
            <a:schemeClr val="accent2"/>
          </a:fillRef>
          <a:effectRef idx="1">
            <a:schemeClr val="accent2"/>
          </a:effectRef>
          <a:fontRef idx="minor">
            <a:schemeClr val="tx1"/>
          </a:fontRef>
        </p:style>
      </p:cxnSp>
      <p:sp>
        <p:nvSpPr>
          <p:cNvPr id="8" name="TextBox 7"/>
          <p:cNvSpPr txBox="1"/>
          <p:nvPr/>
        </p:nvSpPr>
        <p:spPr>
          <a:xfrm>
            <a:off x="132504" y="4797152"/>
            <a:ext cx="2163057" cy="1477328"/>
          </a:xfrm>
          <a:prstGeom prst="rect">
            <a:avLst/>
          </a:prstGeom>
          <a:noFill/>
        </p:spPr>
        <p:txBody>
          <a:bodyPr wrap="square" rtlCol="1">
            <a:spAutoFit/>
          </a:bodyPr>
          <a:lstStyle/>
          <a:p>
            <a:pPr algn="ctr"/>
            <a:r>
              <a:rPr lang="fa-IR" b="1" dirty="0">
                <a:solidFill>
                  <a:prstClr val="black"/>
                </a:solidFill>
                <a:cs typeface="B Nazanin" pitchFamily="2" charset="-78"/>
              </a:rPr>
              <a:t>شهر </a:t>
            </a:r>
            <a:r>
              <a:rPr lang="fa-IR" b="1" dirty="0">
                <a:solidFill>
                  <a:prstClr val="black"/>
                </a:solidFill>
                <a:cs typeface="B Nazanin" pitchFamily="2" charset="-78"/>
              </a:rPr>
              <a:t>قرون وسطایی، در تقابل با فئودالیته و امتیازات برای افراد مستقر در شهر</a:t>
            </a:r>
            <a:endParaRPr lang="en-US" b="1" dirty="0">
              <a:solidFill>
                <a:prstClr val="black"/>
              </a:solidFill>
              <a:cs typeface="B Nazanin" pitchFamily="2" charset="-78"/>
            </a:endParaRPr>
          </a:p>
          <a:p>
            <a:pPr algn="ctr"/>
            <a:endParaRPr lang="en-US" b="1" dirty="0">
              <a:solidFill>
                <a:prstClr val="black"/>
              </a:solidFill>
              <a:cs typeface="B Nazanin" pitchFamily="2" charset="-78"/>
            </a:endParaRPr>
          </a:p>
        </p:txBody>
      </p:sp>
      <p:sp>
        <p:nvSpPr>
          <p:cNvPr id="9" name="TextBox 8"/>
          <p:cNvSpPr txBox="1"/>
          <p:nvPr/>
        </p:nvSpPr>
        <p:spPr>
          <a:xfrm>
            <a:off x="275395" y="3284984"/>
            <a:ext cx="1877277" cy="936104"/>
          </a:xfrm>
          <a:prstGeom prst="rect">
            <a:avLst/>
          </a:prstGeom>
          <a:noFill/>
        </p:spPr>
        <p:txBody>
          <a:bodyPr wrap="square" rtlCol="1">
            <a:spAutoFit/>
          </a:bodyPr>
          <a:lstStyle/>
          <a:p>
            <a:pPr algn="ctr"/>
            <a:r>
              <a:rPr lang="fa-IR" b="1" dirty="0">
                <a:solidFill>
                  <a:prstClr val="black"/>
                </a:solidFill>
                <a:cs typeface="B Nazanin" pitchFamily="2" charset="-78"/>
              </a:rPr>
              <a:t>شهر رمی، شهر برده دار و فلسفه شهروند رمی</a:t>
            </a:r>
          </a:p>
        </p:txBody>
      </p:sp>
      <p:cxnSp>
        <p:nvCxnSpPr>
          <p:cNvPr id="11" name="Straight Arrow Connector 10"/>
          <p:cNvCxnSpPr/>
          <p:nvPr/>
        </p:nvCxnSpPr>
        <p:spPr>
          <a:xfrm flipH="1">
            <a:off x="2152672" y="2924944"/>
            <a:ext cx="907160" cy="360040"/>
          </a:xfrm>
          <a:prstGeom prst="straightConnector1">
            <a:avLst/>
          </a:prstGeom>
          <a:ln w="57150">
            <a:prstDash val="sysDot"/>
            <a:tailEnd type="arrow"/>
          </a:ln>
        </p:spPr>
        <p:style>
          <a:lnRef idx="3">
            <a:schemeClr val="accent6"/>
          </a:lnRef>
          <a:fillRef idx="0">
            <a:schemeClr val="accent6"/>
          </a:fillRef>
          <a:effectRef idx="2">
            <a:schemeClr val="accent6"/>
          </a:effectRef>
          <a:fontRef idx="minor">
            <a:schemeClr val="tx1"/>
          </a:fontRef>
        </p:style>
      </p:cxnSp>
      <p:sp>
        <p:nvSpPr>
          <p:cNvPr id="24" name="TextBox 23"/>
          <p:cNvSpPr txBox="1"/>
          <p:nvPr/>
        </p:nvSpPr>
        <p:spPr>
          <a:xfrm>
            <a:off x="6804248" y="3676382"/>
            <a:ext cx="2214190" cy="369332"/>
          </a:xfrm>
          <a:prstGeom prst="rect">
            <a:avLst/>
          </a:prstGeom>
          <a:noFill/>
        </p:spPr>
        <p:txBody>
          <a:bodyPr wrap="square" rtlCol="1">
            <a:spAutoFit/>
          </a:bodyPr>
          <a:lstStyle/>
          <a:p>
            <a:pPr algn="ctr"/>
            <a:r>
              <a:rPr lang="fa-IR" b="1" dirty="0">
                <a:solidFill>
                  <a:prstClr val="black"/>
                </a:solidFill>
                <a:cs typeface="B Nazanin" pitchFamily="2" charset="-78"/>
              </a:rPr>
              <a:t>شار پارتی، نظام کاستی</a:t>
            </a:r>
            <a:endParaRPr lang="en-US" b="1" dirty="0">
              <a:solidFill>
                <a:prstClr val="black"/>
              </a:solidFill>
              <a:cs typeface="B Nazanin" pitchFamily="2" charset="-78"/>
            </a:endParaRPr>
          </a:p>
        </p:txBody>
      </p:sp>
      <p:sp>
        <p:nvSpPr>
          <p:cNvPr id="12" name="TextBox 11"/>
          <p:cNvSpPr txBox="1"/>
          <p:nvPr/>
        </p:nvSpPr>
        <p:spPr>
          <a:xfrm>
            <a:off x="7184282" y="5905148"/>
            <a:ext cx="1834156" cy="369332"/>
          </a:xfrm>
          <a:prstGeom prst="rect">
            <a:avLst/>
          </a:prstGeom>
          <a:noFill/>
        </p:spPr>
        <p:txBody>
          <a:bodyPr wrap="none" rtlCol="1">
            <a:spAutoFit/>
          </a:bodyPr>
          <a:lstStyle/>
          <a:p>
            <a:r>
              <a:rPr lang="fa-IR" b="1" dirty="0">
                <a:solidFill>
                  <a:prstClr val="black"/>
                </a:solidFill>
                <a:latin typeface="2  Nazanin"/>
                <a:cs typeface="B Nazanin" pitchFamily="2" charset="-78"/>
              </a:rPr>
              <a:t>حبیبی، 1392، ص38</a:t>
            </a:r>
            <a:endParaRPr lang="fa-IR" b="1" dirty="0">
              <a:solidFill>
                <a:prstClr val="black"/>
              </a:solidFill>
              <a:latin typeface="2  Nazanin"/>
              <a:cs typeface="B Nazanin" pitchFamily="2" charset="-78"/>
            </a:endParaRPr>
          </a:p>
        </p:txBody>
      </p:sp>
    </p:spTree>
    <p:extLst>
      <p:ext uri="{BB962C8B-B14F-4D97-AF65-F5344CB8AC3E}">
        <p14:creationId xmlns:p14="http://schemas.microsoft.com/office/powerpoint/2010/main" val="55298027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Vertic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heel(1)">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881444" y="2420889"/>
            <a:ext cx="1512168" cy="156315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fa-IR" sz="2000" b="1" dirty="0">
                <a:solidFill>
                  <a:prstClr val="white"/>
                </a:solidFill>
                <a:cs typeface="B Nazanin" pitchFamily="2" charset="-78"/>
              </a:rPr>
              <a:t>شهر اسلامی</a:t>
            </a:r>
            <a:endParaRPr lang="fa-IR" sz="2000" b="1" dirty="0">
              <a:solidFill>
                <a:prstClr val="white"/>
              </a:solidFill>
              <a:cs typeface="B Nazanin" pitchFamily="2" charset="-78"/>
            </a:endParaRPr>
          </a:p>
        </p:txBody>
      </p:sp>
      <p:sp>
        <p:nvSpPr>
          <p:cNvPr id="10" name="Oval 9"/>
          <p:cNvSpPr/>
          <p:nvPr/>
        </p:nvSpPr>
        <p:spPr>
          <a:xfrm>
            <a:off x="3161364" y="3984047"/>
            <a:ext cx="2952328" cy="2803128"/>
          </a:xfrm>
          <a:prstGeom prst="ellipse">
            <a:avLst/>
          </a:prstGeom>
          <a:gradFill flip="none" rotWithShape="1">
            <a:gsLst>
              <a:gs pos="0">
                <a:schemeClr val="accent6">
                  <a:shade val="51000"/>
                  <a:satMod val="130000"/>
                  <a:lumMod val="0"/>
                  <a:lumOff val="100000"/>
                  <a:alpha val="0"/>
                </a:schemeClr>
              </a:gs>
              <a:gs pos="80000">
                <a:schemeClr val="accent6">
                  <a:shade val="93000"/>
                  <a:satMod val="130000"/>
                </a:schemeClr>
              </a:gs>
              <a:gs pos="100000">
                <a:schemeClr val="accent6">
                  <a:shade val="94000"/>
                  <a:satMod val="135000"/>
                </a:schemeClr>
              </a:gs>
            </a:gsLst>
            <a:lin ang="10800000" scaled="1"/>
            <a:tileRect/>
          </a:gradFill>
        </p:spPr>
        <p:style>
          <a:lnRef idx="0">
            <a:schemeClr val="accent6"/>
          </a:lnRef>
          <a:fillRef idx="3">
            <a:schemeClr val="accent6"/>
          </a:fillRef>
          <a:effectRef idx="3">
            <a:schemeClr val="accent6"/>
          </a:effectRef>
          <a:fontRef idx="minor">
            <a:schemeClr val="lt1"/>
          </a:fontRef>
        </p:style>
        <p:txBody>
          <a:bodyPr rtlCol="1" anchor="ctr"/>
          <a:lstStyle/>
          <a:p>
            <a:pPr algn="ctr">
              <a:spcBef>
                <a:spcPts val="600"/>
              </a:spcBef>
              <a:buClr>
                <a:srgbClr val="FF0000"/>
              </a:buClr>
              <a:buSzPct val="85000"/>
            </a:pPr>
            <a:r>
              <a:rPr lang="fa-IR" sz="2000" b="1" dirty="0">
                <a:solidFill>
                  <a:prstClr val="black"/>
                </a:solidFill>
                <a:latin typeface="Constantia"/>
                <a:cs typeface="B Nazanin" pitchFamily="2" charset="-78"/>
              </a:rPr>
              <a:t>امت معتقد به جهان بینی اسلامی،که در این راه جهاد می کنند دارای امتیازات خاص هستند</a:t>
            </a:r>
            <a:r>
              <a:rPr lang="fa-IR" sz="2600" dirty="0">
                <a:solidFill>
                  <a:prstClr val="black"/>
                </a:solidFill>
                <a:latin typeface="Constantia"/>
                <a:cs typeface="B Nazanin" pitchFamily="2" charset="-78"/>
              </a:rPr>
              <a:t>.</a:t>
            </a:r>
            <a:endParaRPr lang="en-US" sz="2600" dirty="0">
              <a:solidFill>
                <a:prstClr val="black"/>
              </a:solidFill>
              <a:latin typeface="Constantia"/>
              <a:cs typeface="B Nazanin" pitchFamily="2" charset="-78"/>
            </a:endParaRPr>
          </a:p>
        </p:txBody>
      </p:sp>
      <p:sp>
        <p:nvSpPr>
          <p:cNvPr id="11" name="Oval 10"/>
          <p:cNvSpPr/>
          <p:nvPr/>
        </p:nvSpPr>
        <p:spPr>
          <a:xfrm>
            <a:off x="4637528" y="121253"/>
            <a:ext cx="2952328" cy="2803128"/>
          </a:xfrm>
          <a:prstGeom prst="ellipse">
            <a:avLst/>
          </a:prstGeom>
          <a:gradFill flip="none" rotWithShape="1">
            <a:gsLst>
              <a:gs pos="0">
                <a:schemeClr val="accent6">
                  <a:shade val="51000"/>
                  <a:satMod val="130000"/>
                  <a:lumMod val="0"/>
                  <a:lumOff val="100000"/>
                  <a:alpha val="0"/>
                </a:schemeClr>
              </a:gs>
              <a:gs pos="80000">
                <a:schemeClr val="accent6">
                  <a:shade val="93000"/>
                  <a:satMod val="130000"/>
                </a:schemeClr>
              </a:gs>
              <a:gs pos="100000">
                <a:schemeClr val="accent6">
                  <a:shade val="94000"/>
                  <a:satMod val="135000"/>
                </a:schemeClr>
              </a:gs>
            </a:gsLst>
            <a:lin ang="0" scaled="1"/>
            <a:tileRect/>
          </a:gradFill>
        </p:spPr>
        <p:style>
          <a:lnRef idx="0">
            <a:schemeClr val="accent6"/>
          </a:lnRef>
          <a:fillRef idx="3">
            <a:schemeClr val="accent6"/>
          </a:fillRef>
          <a:effectRef idx="3">
            <a:schemeClr val="accent6"/>
          </a:effectRef>
          <a:fontRef idx="minor">
            <a:schemeClr val="lt1"/>
          </a:fontRef>
        </p:style>
        <p:txBody>
          <a:bodyPr rtlCol="1" anchor="ctr"/>
          <a:lstStyle/>
          <a:p>
            <a:pPr algn="ctr">
              <a:spcBef>
                <a:spcPts val="600"/>
              </a:spcBef>
              <a:buClr>
                <a:srgbClr val="FF0000"/>
              </a:buClr>
              <a:buSzPct val="85000"/>
            </a:pPr>
            <a:r>
              <a:rPr lang="fa-IR" sz="2000" b="1" dirty="0">
                <a:solidFill>
                  <a:prstClr val="black"/>
                </a:solidFill>
                <a:latin typeface="Constantia"/>
                <a:cs typeface="B Nazanin" pitchFamily="2" charset="-78"/>
              </a:rPr>
              <a:t>نقش مذهبی شهر بر اهداف </a:t>
            </a:r>
            <a:r>
              <a:rPr lang="fa-IR" sz="2000" b="1" dirty="0">
                <a:solidFill>
                  <a:prstClr val="black"/>
                </a:solidFill>
                <a:latin typeface="Constantia"/>
                <a:cs typeface="B Nazanin" pitchFamily="2" charset="-78"/>
              </a:rPr>
              <a:t> نظامی-اقتصادی </a:t>
            </a:r>
            <a:r>
              <a:rPr lang="fa-IR" sz="2000" b="1" dirty="0">
                <a:solidFill>
                  <a:prstClr val="black"/>
                </a:solidFill>
                <a:latin typeface="Constantia"/>
                <a:cs typeface="B Nazanin" pitchFamily="2" charset="-78"/>
              </a:rPr>
              <a:t>الویت دارد.</a:t>
            </a:r>
            <a:endParaRPr lang="en-US" sz="2000" b="1" dirty="0">
              <a:solidFill>
                <a:prstClr val="black"/>
              </a:solidFill>
              <a:latin typeface="Constantia"/>
              <a:cs typeface="B Nazanin" pitchFamily="2" charset="-78"/>
            </a:endParaRPr>
          </a:p>
        </p:txBody>
      </p:sp>
      <p:sp>
        <p:nvSpPr>
          <p:cNvPr id="12" name="Oval 11"/>
          <p:cNvSpPr/>
          <p:nvPr/>
        </p:nvSpPr>
        <p:spPr>
          <a:xfrm>
            <a:off x="1547664" y="121253"/>
            <a:ext cx="2952328" cy="2803128"/>
          </a:xfrm>
          <a:prstGeom prst="ellipse">
            <a:avLst/>
          </a:prstGeom>
          <a:gradFill flip="none" rotWithShape="1">
            <a:gsLst>
              <a:gs pos="0">
                <a:schemeClr val="accent6">
                  <a:shade val="51000"/>
                  <a:satMod val="130000"/>
                  <a:lumMod val="0"/>
                  <a:lumOff val="100000"/>
                  <a:alpha val="0"/>
                </a:schemeClr>
              </a:gs>
              <a:gs pos="80000">
                <a:schemeClr val="accent6">
                  <a:shade val="93000"/>
                  <a:satMod val="130000"/>
                </a:schemeClr>
              </a:gs>
              <a:gs pos="100000">
                <a:schemeClr val="accent6">
                  <a:shade val="94000"/>
                  <a:satMod val="135000"/>
                </a:schemeClr>
              </a:gs>
            </a:gsLst>
            <a:lin ang="18900000" scaled="1"/>
            <a:tileRect/>
          </a:gradFill>
        </p:spPr>
        <p:style>
          <a:lnRef idx="0">
            <a:schemeClr val="accent6"/>
          </a:lnRef>
          <a:fillRef idx="3">
            <a:schemeClr val="accent6"/>
          </a:fillRef>
          <a:effectRef idx="3">
            <a:schemeClr val="accent6"/>
          </a:effectRef>
          <a:fontRef idx="minor">
            <a:schemeClr val="lt1"/>
          </a:fontRef>
        </p:style>
        <p:txBody>
          <a:bodyPr rtlCol="1" anchor="ctr"/>
          <a:lstStyle/>
          <a:p>
            <a:pPr algn="ctr">
              <a:spcBef>
                <a:spcPts val="600"/>
              </a:spcBef>
              <a:buClr>
                <a:srgbClr val="FF0000"/>
              </a:buClr>
              <a:buSzPct val="85000"/>
            </a:pPr>
            <a:r>
              <a:rPr lang="fa-IR" sz="2000" b="1" dirty="0">
                <a:solidFill>
                  <a:prstClr val="black"/>
                </a:solidFill>
                <a:latin typeface="Constantia"/>
                <a:cs typeface="B Nazanin" pitchFamily="2" charset="-78"/>
              </a:rPr>
              <a:t>از نظر سیاسی و قانون تابع مقررات ناشی از شریعت می باشد.</a:t>
            </a:r>
            <a:endParaRPr lang="en-US" sz="2000" b="1" dirty="0">
              <a:solidFill>
                <a:prstClr val="black"/>
              </a:solidFill>
              <a:latin typeface="Constantia"/>
              <a:cs typeface="B Nazanin" pitchFamily="2" charset="-78"/>
            </a:endParaRPr>
          </a:p>
        </p:txBody>
      </p:sp>
      <p:sp>
        <p:nvSpPr>
          <p:cNvPr id="13" name="Oval 12"/>
          <p:cNvSpPr/>
          <p:nvPr/>
        </p:nvSpPr>
        <p:spPr>
          <a:xfrm>
            <a:off x="562089" y="2774663"/>
            <a:ext cx="2952328" cy="2803128"/>
          </a:xfrm>
          <a:prstGeom prst="ellipse">
            <a:avLst/>
          </a:prstGeom>
          <a:gradFill flip="none" rotWithShape="1">
            <a:gsLst>
              <a:gs pos="0">
                <a:schemeClr val="accent6">
                  <a:shade val="51000"/>
                  <a:satMod val="130000"/>
                  <a:lumMod val="0"/>
                  <a:lumOff val="100000"/>
                  <a:alpha val="0"/>
                </a:schemeClr>
              </a:gs>
              <a:gs pos="80000">
                <a:schemeClr val="accent6">
                  <a:shade val="93000"/>
                  <a:satMod val="130000"/>
                </a:schemeClr>
              </a:gs>
              <a:gs pos="100000">
                <a:schemeClr val="accent6">
                  <a:shade val="94000"/>
                  <a:satMod val="135000"/>
                </a:schemeClr>
              </a:gs>
            </a:gsLst>
            <a:lin ang="13500000" scaled="1"/>
            <a:tileRect/>
          </a:gradFill>
        </p:spPr>
        <p:style>
          <a:lnRef idx="0">
            <a:schemeClr val="accent6"/>
          </a:lnRef>
          <a:fillRef idx="3">
            <a:schemeClr val="accent6"/>
          </a:fillRef>
          <a:effectRef idx="3">
            <a:schemeClr val="accent6"/>
          </a:effectRef>
          <a:fontRef idx="minor">
            <a:schemeClr val="lt1"/>
          </a:fontRef>
        </p:style>
        <p:txBody>
          <a:bodyPr rtlCol="1" anchor="ctr"/>
          <a:lstStyle/>
          <a:p>
            <a:pPr algn="ctr">
              <a:spcBef>
                <a:spcPts val="600"/>
              </a:spcBef>
              <a:buClr>
                <a:srgbClr val="FF0000"/>
              </a:buClr>
              <a:buSzPct val="85000"/>
            </a:pPr>
            <a:r>
              <a:rPr lang="fa-IR" sz="2000" b="1" dirty="0">
                <a:solidFill>
                  <a:prstClr val="black"/>
                </a:solidFill>
                <a:latin typeface="Constantia"/>
                <a:cs typeface="B Nazanin" pitchFamily="2" charset="-78"/>
              </a:rPr>
              <a:t>وظایف و آرمان های دولت اسلامی در شهر تبلور می یابد.</a:t>
            </a:r>
          </a:p>
        </p:txBody>
      </p:sp>
      <p:sp>
        <p:nvSpPr>
          <p:cNvPr id="14" name="Oval 13"/>
          <p:cNvSpPr/>
          <p:nvPr/>
        </p:nvSpPr>
        <p:spPr>
          <a:xfrm>
            <a:off x="5796136" y="2612886"/>
            <a:ext cx="2952328" cy="2803128"/>
          </a:xfrm>
          <a:prstGeom prst="ellipse">
            <a:avLst/>
          </a:prstGeom>
          <a:gradFill flip="none" rotWithShape="1">
            <a:gsLst>
              <a:gs pos="0">
                <a:schemeClr val="accent6">
                  <a:shade val="51000"/>
                  <a:satMod val="130000"/>
                  <a:lumMod val="0"/>
                  <a:lumOff val="100000"/>
                  <a:alpha val="0"/>
                </a:schemeClr>
              </a:gs>
              <a:gs pos="80000">
                <a:schemeClr val="accent6">
                  <a:shade val="93000"/>
                  <a:satMod val="130000"/>
                </a:schemeClr>
              </a:gs>
              <a:gs pos="100000">
                <a:schemeClr val="accent6">
                  <a:shade val="94000"/>
                  <a:satMod val="135000"/>
                </a:schemeClr>
              </a:gs>
            </a:gsLst>
            <a:lin ang="5400000" scaled="1"/>
            <a:tileRect/>
          </a:gradFill>
        </p:spPr>
        <p:style>
          <a:lnRef idx="0">
            <a:schemeClr val="accent6"/>
          </a:lnRef>
          <a:fillRef idx="3">
            <a:schemeClr val="accent6"/>
          </a:fillRef>
          <a:effectRef idx="3">
            <a:schemeClr val="accent6"/>
          </a:effectRef>
          <a:fontRef idx="minor">
            <a:schemeClr val="lt1"/>
          </a:fontRef>
        </p:style>
        <p:txBody>
          <a:bodyPr rtlCol="1" anchor="ctr"/>
          <a:lstStyle/>
          <a:p>
            <a:pPr algn="ctr">
              <a:spcBef>
                <a:spcPts val="600"/>
              </a:spcBef>
              <a:buClr>
                <a:srgbClr val="FF0000"/>
              </a:buClr>
              <a:buSzPct val="85000"/>
            </a:pPr>
            <a:r>
              <a:rPr lang="fa-IR" sz="2000" b="1" dirty="0">
                <a:solidFill>
                  <a:prstClr val="black"/>
                </a:solidFill>
                <a:latin typeface="Constantia"/>
                <a:cs typeface="B Nazanin" pitchFamily="2" charset="-78"/>
              </a:rPr>
              <a:t>شهروند شهر،همچون افراد روستایی و ایلیاتی فقط فرمانبردار احکام اسلامی،امام،خلیفه و یا نمایندگان آنها هستند</a:t>
            </a:r>
            <a:r>
              <a:rPr lang="fa-IR" sz="2600" dirty="0">
                <a:solidFill>
                  <a:prstClr val="black"/>
                </a:solidFill>
                <a:latin typeface="Constantia"/>
                <a:cs typeface="2  Nazanin" pitchFamily="2" charset="-78"/>
              </a:rPr>
              <a:t>.</a:t>
            </a:r>
            <a:endParaRPr lang="en-US" sz="2600" dirty="0">
              <a:solidFill>
                <a:prstClr val="black"/>
              </a:solidFill>
              <a:latin typeface="Constantia"/>
              <a:cs typeface="2  Nazanin" pitchFamily="2" charset="-78"/>
            </a:endParaRPr>
          </a:p>
        </p:txBody>
      </p:sp>
      <p:sp>
        <p:nvSpPr>
          <p:cNvPr id="8" name="TextBox 7"/>
          <p:cNvSpPr txBox="1"/>
          <p:nvPr/>
        </p:nvSpPr>
        <p:spPr>
          <a:xfrm>
            <a:off x="6840354" y="6193470"/>
            <a:ext cx="1773242" cy="369332"/>
          </a:xfrm>
          <a:prstGeom prst="rect">
            <a:avLst/>
          </a:prstGeom>
          <a:noFill/>
        </p:spPr>
        <p:txBody>
          <a:bodyPr wrap="none" rtlCol="1">
            <a:spAutoFit/>
          </a:bodyPr>
          <a:lstStyle/>
          <a:p>
            <a:r>
              <a:rPr lang="fa-IR" b="1" dirty="0">
                <a:solidFill>
                  <a:prstClr val="black"/>
                </a:solidFill>
                <a:latin typeface="2  Nazanin"/>
                <a:cs typeface="B Nazanin" pitchFamily="2" charset="-78"/>
              </a:rPr>
              <a:t>حبیبی، 1392، ص40</a:t>
            </a:r>
            <a:endParaRPr lang="fa-IR" b="1" dirty="0">
              <a:solidFill>
                <a:prstClr val="black"/>
              </a:solidFill>
              <a:latin typeface="2  Nazanin"/>
              <a:cs typeface="B Nazanin" pitchFamily="2" charset="-78"/>
            </a:endParaRPr>
          </a:p>
        </p:txBody>
      </p:sp>
    </p:spTree>
    <p:extLst>
      <p:ext uri="{BB962C8B-B14F-4D97-AF65-F5344CB8AC3E}">
        <p14:creationId xmlns:p14="http://schemas.microsoft.com/office/powerpoint/2010/main" val="41670789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80">
                                          <p:stCondLst>
                                            <p:cond delay="0"/>
                                          </p:stCondLst>
                                        </p:cTn>
                                        <p:tgtEl>
                                          <p:spTgt spid="11"/>
                                        </p:tgtEl>
                                      </p:cBhvr>
                                    </p:animEffect>
                                    <p:anim calcmode="lin" valueType="num">
                                      <p:cBhvr>
                                        <p:cTn id="13"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8" dur="26">
                                          <p:stCondLst>
                                            <p:cond delay="650"/>
                                          </p:stCondLst>
                                        </p:cTn>
                                        <p:tgtEl>
                                          <p:spTgt spid="11"/>
                                        </p:tgtEl>
                                      </p:cBhvr>
                                      <p:to x="100000" y="60000"/>
                                    </p:animScale>
                                    <p:animScale>
                                      <p:cBhvr>
                                        <p:cTn id="19" dur="166" decel="50000">
                                          <p:stCondLst>
                                            <p:cond delay="676"/>
                                          </p:stCondLst>
                                        </p:cTn>
                                        <p:tgtEl>
                                          <p:spTgt spid="11"/>
                                        </p:tgtEl>
                                      </p:cBhvr>
                                      <p:to x="100000" y="100000"/>
                                    </p:animScale>
                                    <p:animScale>
                                      <p:cBhvr>
                                        <p:cTn id="20" dur="26">
                                          <p:stCondLst>
                                            <p:cond delay="1312"/>
                                          </p:stCondLst>
                                        </p:cTn>
                                        <p:tgtEl>
                                          <p:spTgt spid="11"/>
                                        </p:tgtEl>
                                      </p:cBhvr>
                                      <p:to x="100000" y="80000"/>
                                    </p:animScale>
                                    <p:animScale>
                                      <p:cBhvr>
                                        <p:cTn id="21" dur="166" decel="50000">
                                          <p:stCondLst>
                                            <p:cond delay="1338"/>
                                          </p:stCondLst>
                                        </p:cTn>
                                        <p:tgtEl>
                                          <p:spTgt spid="11"/>
                                        </p:tgtEl>
                                      </p:cBhvr>
                                      <p:to x="100000" y="100000"/>
                                    </p:animScale>
                                    <p:animScale>
                                      <p:cBhvr>
                                        <p:cTn id="22" dur="26">
                                          <p:stCondLst>
                                            <p:cond delay="1642"/>
                                          </p:stCondLst>
                                        </p:cTn>
                                        <p:tgtEl>
                                          <p:spTgt spid="11"/>
                                        </p:tgtEl>
                                      </p:cBhvr>
                                      <p:to x="100000" y="90000"/>
                                    </p:animScale>
                                    <p:animScale>
                                      <p:cBhvr>
                                        <p:cTn id="23" dur="166" decel="50000">
                                          <p:stCondLst>
                                            <p:cond delay="1668"/>
                                          </p:stCondLst>
                                        </p:cTn>
                                        <p:tgtEl>
                                          <p:spTgt spid="11"/>
                                        </p:tgtEl>
                                      </p:cBhvr>
                                      <p:to x="100000" y="100000"/>
                                    </p:animScale>
                                    <p:animScale>
                                      <p:cBhvr>
                                        <p:cTn id="24" dur="26">
                                          <p:stCondLst>
                                            <p:cond delay="1808"/>
                                          </p:stCondLst>
                                        </p:cTn>
                                        <p:tgtEl>
                                          <p:spTgt spid="11"/>
                                        </p:tgtEl>
                                      </p:cBhvr>
                                      <p:to x="100000" y="95000"/>
                                    </p:animScale>
                                    <p:animScale>
                                      <p:cBhvr>
                                        <p:cTn id="25" dur="166" decel="50000">
                                          <p:stCondLst>
                                            <p:cond delay="1834"/>
                                          </p:stCondLst>
                                        </p:cTn>
                                        <p:tgtEl>
                                          <p:spTgt spid="11"/>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down)">
                                      <p:cBhvr>
                                        <p:cTn id="30" dur="580">
                                          <p:stCondLst>
                                            <p:cond delay="0"/>
                                          </p:stCondLst>
                                        </p:cTn>
                                        <p:tgtEl>
                                          <p:spTgt spid="12"/>
                                        </p:tgtEl>
                                      </p:cBhvr>
                                    </p:animEffect>
                                    <p:anim calcmode="lin" valueType="num">
                                      <p:cBhvr>
                                        <p:cTn id="31"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36" dur="26">
                                          <p:stCondLst>
                                            <p:cond delay="650"/>
                                          </p:stCondLst>
                                        </p:cTn>
                                        <p:tgtEl>
                                          <p:spTgt spid="12"/>
                                        </p:tgtEl>
                                      </p:cBhvr>
                                      <p:to x="100000" y="60000"/>
                                    </p:animScale>
                                    <p:animScale>
                                      <p:cBhvr>
                                        <p:cTn id="37" dur="166" decel="50000">
                                          <p:stCondLst>
                                            <p:cond delay="676"/>
                                          </p:stCondLst>
                                        </p:cTn>
                                        <p:tgtEl>
                                          <p:spTgt spid="12"/>
                                        </p:tgtEl>
                                      </p:cBhvr>
                                      <p:to x="100000" y="100000"/>
                                    </p:animScale>
                                    <p:animScale>
                                      <p:cBhvr>
                                        <p:cTn id="38" dur="26">
                                          <p:stCondLst>
                                            <p:cond delay="1312"/>
                                          </p:stCondLst>
                                        </p:cTn>
                                        <p:tgtEl>
                                          <p:spTgt spid="12"/>
                                        </p:tgtEl>
                                      </p:cBhvr>
                                      <p:to x="100000" y="80000"/>
                                    </p:animScale>
                                    <p:animScale>
                                      <p:cBhvr>
                                        <p:cTn id="39" dur="166" decel="50000">
                                          <p:stCondLst>
                                            <p:cond delay="1338"/>
                                          </p:stCondLst>
                                        </p:cTn>
                                        <p:tgtEl>
                                          <p:spTgt spid="12"/>
                                        </p:tgtEl>
                                      </p:cBhvr>
                                      <p:to x="100000" y="100000"/>
                                    </p:animScale>
                                    <p:animScale>
                                      <p:cBhvr>
                                        <p:cTn id="40" dur="26">
                                          <p:stCondLst>
                                            <p:cond delay="1642"/>
                                          </p:stCondLst>
                                        </p:cTn>
                                        <p:tgtEl>
                                          <p:spTgt spid="12"/>
                                        </p:tgtEl>
                                      </p:cBhvr>
                                      <p:to x="100000" y="90000"/>
                                    </p:animScale>
                                    <p:animScale>
                                      <p:cBhvr>
                                        <p:cTn id="41" dur="166" decel="50000">
                                          <p:stCondLst>
                                            <p:cond delay="1668"/>
                                          </p:stCondLst>
                                        </p:cTn>
                                        <p:tgtEl>
                                          <p:spTgt spid="12"/>
                                        </p:tgtEl>
                                      </p:cBhvr>
                                      <p:to x="100000" y="100000"/>
                                    </p:animScale>
                                    <p:animScale>
                                      <p:cBhvr>
                                        <p:cTn id="42" dur="26">
                                          <p:stCondLst>
                                            <p:cond delay="1808"/>
                                          </p:stCondLst>
                                        </p:cTn>
                                        <p:tgtEl>
                                          <p:spTgt spid="12"/>
                                        </p:tgtEl>
                                      </p:cBhvr>
                                      <p:to x="100000" y="95000"/>
                                    </p:animScale>
                                    <p:animScale>
                                      <p:cBhvr>
                                        <p:cTn id="43" dur="166" decel="50000">
                                          <p:stCondLst>
                                            <p:cond delay="1834"/>
                                          </p:stCondLst>
                                        </p:cTn>
                                        <p:tgtEl>
                                          <p:spTgt spid="12"/>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grpId="0"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down)">
                                      <p:cBhvr>
                                        <p:cTn id="48" dur="580">
                                          <p:stCondLst>
                                            <p:cond delay="0"/>
                                          </p:stCondLst>
                                        </p:cTn>
                                        <p:tgtEl>
                                          <p:spTgt spid="13"/>
                                        </p:tgtEl>
                                      </p:cBhvr>
                                    </p:animEffect>
                                    <p:anim calcmode="lin" valueType="num">
                                      <p:cBhvr>
                                        <p:cTn id="49"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54" dur="26">
                                          <p:stCondLst>
                                            <p:cond delay="650"/>
                                          </p:stCondLst>
                                        </p:cTn>
                                        <p:tgtEl>
                                          <p:spTgt spid="13"/>
                                        </p:tgtEl>
                                      </p:cBhvr>
                                      <p:to x="100000" y="60000"/>
                                    </p:animScale>
                                    <p:animScale>
                                      <p:cBhvr>
                                        <p:cTn id="55" dur="166" decel="50000">
                                          <p:stCondLst>
                                            <p:cond delay="676"/>
                                          </p:stCondLst>
                                        </p:cTn>
                                        <p:tgtEl>
                                          <p:spTgt spid="13"/>
                                        </p:tgtEl>
                                      </p:cBhvr>
                                      <p:to x="100000" y="100000"/>
                                    </p:animScale>
                                    <p:animScale>
                                      <p:cBhvr>
                                        <p:cTn id="56" dur="26">
                                          <p:stCondLst>
                                            <p:cond delay="1312"/>
                                          </p:stCondLst>
                                        </p:cTn>
                                        <p:tgtEl>
                                          <p:spTgt spid="13"/>
                                        </p:tgtEl>
                                      </p:cBhvr>
                                      <p:to x="100000" y="80000"/>
                                    </p:animScale>
                                    <p:animScale>
                                      <p:cBhvr>
                                        <p:cTn id="57" dur="166" decel="50000">
                                          <p:stCondLst>
                                            <p:cond delay="1338"/>
                                          </p:stCondLst>
                                        </p:cTn>
                                        <p:tgtEl>
                                          <p:spTgt spid="13"/>
                                        </p:tgtEl>
                                      </p:cBhvr>
                                      <p:to x="100000" y="100000"/>
                                    </p:animScale>
                                    <p:animScale>
                                      <p:cBhvr>
                                        <p:cTn id="58" dur="26">
                                          <p:stCondLst>
                                            <p:cond delay="1642"/>
                                          </p:stCondLst>
                                        </p:cTn>
                                        <p:tgtEl>
                                          <p:spTgt spid="13"/>
                                        </p:tgtEl>
                                      </p:cBhvr>
                                      <p:to x="100000" y="90000"/>
                                    </p:animScale>
                                    <p:animScale>
                                      <p:cBhvr>
                                        <p:cTn id="59" dur="166" decel="50000">
                                          <p:stCondLst>
                                            <p:cond delay="1668"/>
                                          </p:stCondLst>
                                        </p:cTn>
                                        <p:tgtEl>
                                          <p:spTgt spid="13"/>
                                        </p:tgtEl>
                                      </p:cBhvr>
                                      <p:to x="100000" y="100000"/>
                                    </p:animScale>
                                    <p:animScale>
                                      <p:cBhvr>
                                        <p:cTn id="60" dur="26">
                                          <p:stCondLst>
                                            <p:cond delay="1808"/>
                                          </p:stCondLst>
                                        </p:cTn>
                                        <p:tgtEl>
                                          <p:spTgt spid="13"/>
                                        </p:tgtEl>
                                      </p:cBhvr>
                                      <p:to x="100000" y="95000"/>
                                    </p:animScale>
                                    <p:animScale>
                                      <p:cBhvr>
                                        <p:cTn id="61" dur="166" decel="50000">
                                          <p:stCondLst>
                                            <p:cond delay="1834"/>
                                          </p:stCondLst>
                                        </p:cTn>
                                        <p:tgtEl>
                                          <p:spTgt spid="13"/>
                                        </p:tgtEl>
                                      </p:cBhvr>
                                      <p:to x="100000" y="100000"/>
                                    </p:animScale>
                                  </p:childTnLst>
                                </p:cTn>
                              </p:par>
                            </p:childTnLst>
                          </p:cTn>
                        </p:par>
                      </p:childTnLst>
                    </p:cTn>
                  </p:par>
                  <p:par>
                    <p:cTn id="62" fill="hold">
                      <p:stCondLst>
                        <p:cond delay="indefinite"/>
                      </p:stCondLst>
                      <p:childTnLst>
                        <p:par>
                          <p:cTn id="63" fill="hold">
                            <p:stCondLst>
                              <p:cond delay="0"/>
                            </p:stCondLst>
                            <p:childTnLst>
                              <p:par>
                                <p:cTn id="64" presetID="26" presetClass="entr" presetSubtype="0" fill="hold" grpId="0" nodeType="click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down)">
                                      <p:cBhvr>
                                        <p:cTn id="66" dur="580">
                                          <p:stCondLst>
                                            <p:cond delay="0"/>
                                          </p:stCondLst>
                                        </p:cTn>
                                        <p:tgtEl>
                                          <p:spTgt spid="10"/>
                                        </p:tgtEl>
                                      </p:cBhvr>
                                    </p:animEffect>
                                    <p:anim calcmode="lin" valueType="num">
                                      <p:cBhvr>
                                        <p:cTn id="67"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68"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69"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70"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71"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72" dur="26">
                                          <p:stCondLst>
                                            <p:cond delay="650"/>
                                          </p:stCondLst>
                                        </p:cTn>
                                        <p:tgtEl>
                                          <p:spTgt spid="10"/>
                                        </p:tgtEl>
                                      </p:cBhvr>
                                      <p:to x="100000" y="60000"/>
                                    </p:animScale>
                                    <p:animScale>
                                      <p:cBhvr>
                                        <p:cTn id="73" dur="166" decel="50000">
                                          <p:stCondLst>
                                            <p:cond delay="676"/>
                                          </p:stCondLst>
                                        </p:cTn>
                                        <p:tgtEl>
                                          <p:spTgt spid="10"/>
                                        </p:tgtEl>
                                      </p:cBhvr>
                                      <p:to x="100000" y="100000"/>
                                    </p:animScale>
                                    <p:animScale>
                                      <p:cBhvr>
                                        <p:cTn id="74" dur="26">
                                          <p:stCondLst>
                                            <p:cond delay="1312"/>
                                          </p:stCondLst>
                                        </p:cTn>
                                        <p:tgtEl>
                                          <p:spTgt spid="10"/>
                                        </p:tgtEl>
                                      </p:cBhvr>
                                      <p:to x="100000" y="80000"/>
                                    </p:animScale>
                                    <p:animScale>
                                      <p:cBhvr>
                                        <p:cTn id="75" dur="166" decel="50000">
                                          <p:stCondLst>
                                            <p:cond delay="1338"/>
                                          </p:stCondLst>
                                        </p:cTn>
                                        <p:tgtEl>
                                          <p:spTgt spid="10"/>
                                        </p:tgtEl>
                                      </p:cBhvr>
                                      <p:to x="100000" y="100000"/>
                                    </p:animScale>
                                    <p:animScale>
                                      <p:cBhvr>
                                        <p:cTn id="76" dur="26">
                                          <p:stCondLst>
                                            <p:cond delay="1642"/>
                                          </p:stCondLst>
                                        </p:cTn>
                                        <p:tgtEl>
                                          <p:spTgt spid="10"/>
                                        </p:tgtEl>
                                      </p:cBhvr>
                                      <p:to x="100000" y="90000"/>
                                    </p:animScale>
                                    <p:animScale>
                                      <p:cBhvr>
                                        <p:cTn id="77" dur="166" decel="50000">
                                          <p:stCondLst>
                                            <p:cond delay="1668"/>
                                          </p:stCondLst>
                                        </p:cTn>
                                        <p:tgtEl>
                                          <p:spTgt spid="10"/>
                                        </p:tgtEl>
                                      </p:cBhvr>
                                      <p:to x="100000" y="100000"/>
                                    </p:animScale>
                                    <p:animScale>
                                      <p:cBhvr>
                                        <p:cTn id="78" dur="26">
                                          <p:stCondLst>
                                            <p:cond delay="1808"/>
                                          </p:stCondLst>
                                        </p:cTn>
                                        <p:tgtEl>
                                          <p:spTgt spid="10"/>
                                        </p:tgtEl>
                                      </p:cBhvr>
                                      <p:to x="100000" y="95000"/>
                                    </p:animScale>
                                    <p:animScale>
                                      <p:cBhvr>
                                        <p:cTn id="79" dur="166" decel="50000">
                                          <p:stCondLst>
                                            <p:cond delay="1834"/>
                                          </p:stCondLst>
                                        </p:cTn>
                                        <p:tgtEl>
                                          <p:spTgt spid="10"/>
                                        </p:tgtEl>
                                      </p:cBhvr>
                                      <p:to x="100000" y="100000"/>
                                    </p:animScale>
                                  </p:childTnLst>
                                </p:cTn>
                              </p:par>
                            </p:childTnLst>
                          </p:cTn>
                        </p:par>
                      </p:childTnLst>
                    </p:cTn>
                  </p:par>
                  <p:par>
                    <p:cTn id="80" fill="hold">
                      <p:stCondLst>
                        <p:cond delay="indefinite"/>
                      </p:stCondLst>
                      <p:childTnLst>
                        <p:par>
                          <p:cTn id="81" fill="hold">
                            <p:stCondLst>
                              <p:cond delay="0"/>
                            </p:stCondLst>
                            <p:childTnLst>
                              <p:par>
                                <p:cTn id="82" presetID="26" presetClass="entr" presetSubtype="0" fill="hold" grpId="0" nodeType="click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wipe(down)">
                                      <p:cBhvr>
                                        <p:cTn id="84" dur="580">
                                          <p:stCondLst>
                                            <p:cond delay="0"/>
                                          </p:stCondLst>
                                        </p:cTn>
                                        <p:tgtEl>
                                          <p:spTgt spid="14"/>
                                        </p:tgtEl>
                                      </p:cBhvr>
                                    </p:animEffect>
                                    <p:anim calcmode="lin" valueType="num">
                                      <p:cBhvr>
                                        <p:cTn id="85"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86"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87"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88"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89"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90" dur="26">
                                          <p:stCondLst>
                                            <p:cond delay="650"/>
                                          </p:stCondLst>
                                        </p:cTn>
                                        <p:tgtEl>
                                          <p:spTgt spid="14"/>
                                        </p:tgtEl>
                                      </p:cBhvr>
                                      <p:to x="100000" y="60000"/>
                                    </p:animScale>
                                    <p:animScale>
                                      <p:cBhvr>
                                        <p:cTn id="91" dur="166" decel="50000">
                                          <p:stCondLst>
                                            <p:cond delay="676"/>
                                          </p:stCondLst>
                                        </p:cTn>
                                        <p:tgtEl>
                                          <p:spTgt spid="14"/>
                                        </p:tgtEl>
                                      </p:cBhvr>
                                      <p:to x="100000" y="100000"/>
                                    </p:animScale>
                                    <p:animScale>
                                      <p:cBhvr>
                                        <p:cTn id="92" dur="26">
                                          <p:stCondLst>
                                            <p:cond delay="1312"/>
                                          </p:stCondLst>
                                        </p:cTn>
                                        <p:tgtEl>
                                          <p:spTgt spid="14"/>
                                        </p:tgtEl>
                                      </p:cBhvr>
                                      <p:to x="100000" y="80000"/>
                                    </p:animScale>
                                    <p:animScale>
                                      <p:cBhvr>
                                        <p:cTn id="93" dur="166" decel="50000">
                                          <p:stCondLst>
                                            <p:cond delay="1338"/>
                                          </p:stCondLst>
                                        </p:cTn>
                                        <p:tgtEl>
                                          <p:spTgt spid="14"/>
                                        </p:tgtEl>
                                      </p:cBhvr>
                                      <p:to x="100000" y="100000"/>
                                    </p:animScale>
                                    <p:animScale>
                                      <p:cBhvr>
                                        <p:cTn id="94" dur="26">
                                          <p:stCondLst>
                                            <p:cond delay="1642"/>
                                          </p:stCondLst>
                                        </p:cTn>
                                        <p:tgtEl>
                                          <p:spTgt spid="14"/>
                                        </p:tgtEl>
                                      </p:cBhvr>
                                      <p:to x="100000" y="90000"/>
                                    </p:animScale>
                                    <p:animScale>
                                      <p:cBhvr>
                                        <p:cTn id="95" dur="166" decel="50000">
                                          <p:stCondLst>
                                            <p:cond delay="1668"/>
                                          </p:stCondLst>
                                        </p:cTn>
                                        <p:tgtEl>
                                          <p:spTgt spid="14"/>
                                        </p:tgtEl>
                                      </p:cBhvr>
                                      <p:to x="100000" y="100000"/>
                                    </p:animScale>
                                    <p:animScale>
                                      <p:cBhvr>
                                        <p:cTn id="96" dur="26">
                                          <p:stCondLst>
                                            <p:cond delay="1808"/>
                                          </p:stCondLst>
                                        </p:cTn>
                                        <p:tgtEl>
                                          <p:spTgt spid="14"/>
                                        </p:tgtEl>
                                      </p:cBhvr>
                                      <p:to x="100000" y="95000"/>
                                    </p:animScale>
                                    <p:animScale>
                                      <p:cBhvr>
                                        <p:cTn id="97"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260648"/>
            <a:ext cx="8465650" cy="2072362"/>
          </a:xfrm>
          <a:prstGeom prst="rect">
            <a:avLst/>
          </a:prstGeom>
          <a:noFill/>
        </p:spPr>
        <p:txBody>
          <a:bodyPr wrap="square" rtlCol="1">
            <a:spAutoFit/>
          </a:bodyPr>
          <a:lstStyle/>
          <a:p>
            <a:r>
              <a:rPr lang="fa-IR" b="1" dirty="0">
                <a:solidFill>
                  <a:prstClr val="black"/>
                </a:solidFill>
                <a:cs typeface="B Nazanin" pitchFamily="2" charset="-78"/>
              </a:rPr>
              <a:t>شرایط سیاسی- نظامی</a:t>
            </a:r>
          </a:p>
          <a:p>
            <a:pPr marL="285750" indent="-285750" algn="just">
              <a:lnSpc>
                <a:spcPct val="115000"/>
              </a:lnSpc>
              <a:spcAft>
                <a:spcPts val="1000"/>
              </a:spcAft>
              <a:buFont typeface="Wingdings" pitchFamily="2" charset="2"/>
              <a:buChar char="q"/>
            </a:pPr>
            <a:r>
              <a:rPr lang="fa-IR" sz="1600" b="1" dirty="0">
                <a:solidFill>
                  <a:prstClr val="black"/>
                </a:solidFill>
                <a:ea typeface="Calibri"/>
                <a:cs typeface="B Nazanin"/>
              </a:rPr>
              <a:t>اعراب مشتمل بر دو گروه صحرانشین و شهر نشین بودند.و نظام سیاسی آنان محدود به رئیس قبیله بود</a:t>
            </a:r>
            <a:r>
              <a:rPr lang="fa-IR" sz="1600" b="1" dirty="0">
                <a:solidFill>
                  <a:prstClr val="black"/>
                </a:solidFill>
                <a:ea typeface="Calibri"/>
                <a:cs typeface="B Nazanin"/>
              </a:rPr>
              <a:t>.</a:t>
            </a:r>
          </a:p>
          <a:p>
            <a:pPr marL="285750" indent="-285750" algn="just">
              <a:lnSpc>
                <a:spcPct val="115000"/>
              </a:lnSpc>
              <a:spcAft>
                <a:spcPts val="1000"/>
              </a:spcAft>
              <a:buFont typeface="Wingdings" pitchFamily="2" charset="2"/>
              <a:buChar char="q"/>
            </a:pPr>
            <a:r>
              <a:rPr lang="fa-IR" sz="1600" b="1" dirty="0">
                <a:solidFill>
                  <a:prstClr val="black"/>
                </a:solidFill>
                <a:ea typeface="Calibri"/>
                <a:cs typeface="B Nazanin"/>
              </a:rPr>
              <a:t> </a:t>
            </a:r>
            <a:r>
              <a:rPr lang="fa-IR" sz="1600" b="1" dirty="0">
                <a:solidFill>
                  <a:prstClr val="black"/>
                </a:solidFill>
                <a:ea typeface="Calibri"/>
                <a:cs typeface="B Nazanin"/>
              </a:rPr>
              <a:t>اعراب که به دلایلی از جمله داشتن شیوه ی زندگی قیبله ای غیر متمرکز،هیچ تجربه ای از اداره متمرکز آن هم در حد امپراتوری نداشتند،ناگزیر به دیوان سالاری  ایرانی ،ازجمله برمکیان متوسل شدند. </a:t>
            </a:r>
            <a:endParaRPr lang="fa-IR" sz="1600" b="1" dirty="0">
              <a:solidFill>
                <a:prstClr val="black"/>
              </a:solidFill>
              <a:ea typeface="Calibri"/>
              <a:cs typeface="B Nazanin"/>
            </a:endParaRPr>
          </a:p>
          <a:p>
            <a:pPr marL="285750" indent="-285750" algn="just">
              <a:lnSpc>
                <a:spcPct val="115000"/>
              </a:lnSpc>
              <a:spcAft>
                <a:spcPts val="1000"/>
              </a:spcAft>
              <a:buFont typeface="Wingdings" pitchFamily="2" charset="2"/>
              <a:buChar char="q"/>
            </a:pPr>
            <a:r>
              <a:rPr lang="fa-IR" sz="1600" b="1" dirty="0">
                <a:solidFill>
                  <a:prstClr val="black"/>
                </a:solidFill>
                <a:ea typeface="Calibri"/>
                <a:cs typeface="B Nazanin"/>
              </a:rPr>
              <a:t>بعد </a:t>
            </a:r>
            <a:r>
              <a:rPr lang="fa-IR" sz="1600" b="1" dirty="0">
                <a:solidFill>
                  <a:prstClr val="black"/>
                </a:solidFill>
                <a:ea typeface="Calibri"/>
                <a:cs typeface="B Nazanin"/>
              </a:rPr>
              <a:t>از انتقال قدرت از امویان به عباسیان ،مردم غیر عرب به ویژه دبیران ایرانی به خاطر تجربه ی خود در کشورداری واعتماد نسبی که عباسیان به آنها داشتند، توانستند به منصب های حکومتی دست یابند</a:t>
            </a:r>
            <a:r>
              <a:rPr lang="fa-IR" sz="1600" b="1" dirty="0">
                <a:solidFill>
                  <a:prstClr val="black"/>
                </a:solidFill>
                <a:ea typeface="Calibri"/>
                <a:cs typeface="B Nazanin"/>
              </a:rPr>
              <a:t>.(پاکزاد،1392،ص162)</a:t>
            </a:r>
            <a:endParaRPr lang="en-US" sz="1600" b="1" dirty="0">
              <a:solidFill>
                <a:prstClr val="black"/>
              </a:solidFill>
              <a:ea typeface="Calibri"/>
              <a:cs typeface="Arial"/>
            </a:endParaRPr>
          </a:p>
        </p:txBody>
      </p:sp>
      <p:sp>
        <p:nvSpPr>
          <p:cNvPr id="2" name="Rectangle 1"/>
          <p:cNvSpPr/>
          <p:nvPr/>
        </p:nvSpPr>
        <p:spPr>
          <a:xfrm>
            <a:off x="11562" y="2342044"/>
            <a:ext cx="9144000" cy="2494529"/>
          </a:xfrm>
          <a:prstGeom prst="rect">
            <a:avLst/>
          </a:prstGeom>
        </p:spPr>
        <p:txBody>
          <a:bodyPr wrap="square">
            <a:spAutoFit/>
          </a:bodyPr>
          <a:lstStyle/>
          <a:p>
            <a:pPr algn="just">
              <a:lnSpc>
                <a:spcPct val="115000"/>
              </a:lnSpc>
              <a:spcAft>
                <a:spcPts val="1000"/>
              </a:spcAft>
            </a:pPr>
            <a:r>
              <a:rPr lang="fa-IR" b="1" dirty="0">
                <a:solidFill>
                  <a:prstClr val="black"/>
                </a:solidFill>
                <a:cs typeface="B Nazanin" pitchFamily="2" charset="-78"/>
              </a:rPr>
              <a:t>شرایط اجتماعی</a:t>
            </a:r>
            <a:endParaRPr lang="en-US" b="1" dirty="0">
              <a:solidFill>
                <a:prstClr val="black"/>
              </a:solidFill>
              <a:cs typeface="B Nazanin" pitchFamily="2" charset="-78"/>
            </a:endParaRPr>
          </a:p>
          <a:p>
            <a:pPr marL="285750" indent="-285750" algn="just">
              <a:lnSpc>
                <a:spcPct val="115000"/>
              </a:lnSpc>
              <a:spcAft>
                <a:spcPts val="1000"/>
              </a:spcAft>
              <a:buFont typeface="Wingdings" pitchFamily="2" charset="2"/>
              <a:buChar char="q"/>
            </a:pPr>
            <a:r>
              <a:rPr lang="fa-IR" sz="1600" b="1" dirty="0">
                <a:solidFill>
                  <a:prstClr val="black"/>
                </a:solidFill>
                <a:ea typeface="Calibri"/>
                <a:cs typeface="B Nazanin"/>
              </a:rPr>
              <a:t>صحرانشینان عرب به خاطر شرایط طبیعی بسیار سخت و نامساعدی که در عربستان بر آنها حکمفرما بود صبور وستیزه جو بودند.</a:t>
            </a:r>
            <a:endParaRPr lang="en-US" sz="1600" b="1" dirty="0">
              <a:solidFill>
                <a:prstClr val="black"/>
              </a:solidFill>
              <a:ea typeface="Calibri"/>
              <a:cs typeface="B Nazanin"/>
            </a:endParaRPr>
          </a:p>
          <a:p>
            <a:pPr marL="285750" indent="-285750" algn="just">
              <a:lnSpc>
                <a:spcPct val="115000"/>
              </a:lnSpc>
              <a:spcAft>
                <a:spcPts val="1000"/>
              </a:spcAft>
              <a:buFont typeface="Wingdings" pitchFamily="2" charset="2"/>
              <a:buChar char="q"/>
            </a:pPr>
            <a:r>
              <a:rPr lang="fa-IR" sz="1600" b="1" dirty="0">
                <a:solidFill>
                  <a:prstClr val="black"/>
                </a:solidFill>
                <a:ea typeface="Calibri"/>
                <a:cs typeface="B Nazanin"/>
              </a:rPr>
              <a:t>درهم شکستن نظام کاستی به خاطر تغییر در شیوه ی برخورد.</a:t>
            </a:r>
            <a:endParaRPr lang="en-US" sz="1600" b="1" dirty="0">
              <a:solidFill>
                <a:prstClr val="black"/>
              </a:solidFill>
              <a:ea typeface="Calibri"/>
              <a:cs typeface="B Nazanin"/>
            </a:endParaRPr>
          </a:p>
          <a:p>
            <a:pPr marL="285750" indent="-285750" algn="just">
              <a:lnSpc>
                <a:spcPct val="115000"/>
              </a:lnSpc>
              <a:spcAft>
                <a:spcPts val="1000"/>
              </a:spcAft>
              <a:buFont typeface="Wingdings" pitchFamily="2" charset="2"/>
              <a:buChar char="q"/>
            </a:pPr>
            <a:r>
              <a:rPr lang="fa-IR" sz="1600" b="1" dirty="0">
                <a:solidFill>
                  <a:prstClr val="black"/>
                </a:solidFill>
                <a:ea typeface="Calibri"/>
                <a:cs typeface="B Nazanin"/>
              </a:rPr>
              <a:t>اما حتی در این شرایط جدید نیز متاسفانه عامل هم قبیله بودن اهمیت خود را حفظ کرد و تنها تغییری که ایجاد شد آن بود که طایفه هایی که پیرو یک فرقه مذهبی بودند،به خاطر هم مذهب بودن نسبت به هم احساس هم بستگی بیشتری می کردند</a:t>
            </a:r>
            <a:r>
              <a:rPr lang="fa-IR" sz="1600" b="1" dirty="0">
                <a:solidFill>
                  <a:prstClr val="black"/>
                </a:solidFill>
                <a:ea typeface="Calibri"/>
                <a:cs typeface="B Nazanin"/>
              </a:rPr>
              <a:t>.</a:t>
            </a:r>
            <a:r>
              <a:rPr lang="fa-IR" sz="1600" b="1" dirty="0">
                <a:solidFill>
                  <a:prstClr val="black"/>
                </a:solidFill>
                <a:ea typeface="Calibri"/>
                <a:cs typeface="B Nazanin"/>
              </a:rPr>
              <a:t> (</a:t>
            </a:r>
            <a:r>
              <a:rPr lang="fa-IR" sz="1600" b="1" dirty="0">
                <a:solidFill>
                  <a:prstClr val="black"/>
                </a:solidFill>
                <a:ea typeface="Calibri"/>
                <a:cs typeface="B Nazanin"/>
              </a:rPr>
              <a:t>پاکزاد،1392،ص164)</a:t>
            </a:r>
            <a:endParaRPr lang="en-US" sz="1600" b="1" dirty="0">
              <a:solidFill>
                <a:prstClr val="black"/>
              </a:solidFill>
              <a:ea typeface="Calibri"/>
              <a:cs typeface="Arial"/>
            </a:endParaRPr>
          </a:p>
        </p:txBody>
      </p:sp>
      <p:sp>
        <p:nvSpPr>
          <p:cNvPr id="3" name="Rectangle 2"/>
          <p:cNvSpPr/>
          <p:nvPr/>
        </p:nvSpPr>
        <p:spPr>
          <a:xfrm>
            <a:off x="645807" y="4884736"/>
            <a:ext cx="8465649" cy="1831784"/>
          </a:xfrm>
          <a:prstGeom prst="rect">
            <a:avLst/>
          </a:prstGeom>
        </p:spPr>
        <p:txBody>
          <a:bodyPr wrap="square">
            <a:spAutoFit/>
          </a:bodyPr>
          <a:lstStyle/>
          <a:p>
            <a:pPr algn="just">
              <a:lnSpc>
                <a:spcPct val="115000"/>
              </a:lnSpc>
              <a:spcAft>
                <a:spcPts val="1000"/>
              </a:spcAft>
            </a:pPr>
            <a:r>
              <a:rPr lang="fa-IR" b="1" dirty="0">
                <a:solidFill>
                  <a:prstClr val="black"/>
                </a:solidFill>
                <a:ea typeface="Calibri"/>
                <a:cs typeface="B Nazanin"/>
              </a:rPr>
              <a:t>شرایط اقتصادی</a:t>
            </a:r>
            <a:endParaRPr lang="en-US" b="1" dirty="0">
              <a:solidFill>
                <a:prstClr val="black"/>
              </a:solidFill>
              <a:ea typeface="Calibri"/>
              <a:cs typeface="Arial"/>
            </a:endParaRPr>
          </a:p>
          <a:p>
            <a:pPr marL="285750" indent="-285750" algn="just">
              <a:spcAft>
                <a:spcPts val="800"/>
              </a:spcAft>
              <a:buFont typeface="Wingdings" pitchFamily="2" charset="2"/>
              <a:buChar char="q"/>
            </a:pPr>
            <a:r>
              <a:rPr lang="fa-IR" sz="1600" b="1" dirty="0">
                <a:solidFill>
                  <a:prstClr val="black"/>
                </a:solidFill>
                <a:ea typeface="Calibri"/>
                <a:cs typeface="B Nazanin"/>
              </a:rPr>
              <a:t>ادامه شیوه نظام ساتراپی(شهربانی)بعد از اسلام فقط در زمان حضرت علی برقرار بود</a:t>
            </a:r>
            <a:endParaRPr lang="en-US" sz="1600" b="1" dirty="0">
              <a:solidFill>
                <a:prstClr val="black"/>
              </a:solidFill>
              <a:ea typeface="Calibri"/>
            </a:endParaRPr>
          </a:p>
          <a:p>
            <a:pPr marL="285750" indent="-285750" algn="just">
              <a:spcAft>
                <a:spcPts val="800"/>
              </a:spcAft>
              <a:buFont typeface="Wingdings" pitchFamily="2" charset="2"/>
              <a:buChar char="q"/>
            </a:pPr>
            <a:r>
              <a:rPr lang="fa-IR" sz="1600" b="1" dirty="0">
                <a:solidFill>
                  <a:prstClr val="black"/>
                </a:solidFill>
                <a:ea typeface="Calibri"/>
                <a:cs typeface="B Nazanin"/>
              </a:rPr>
              <a:t>اقتصاد اعراب:تجارت,نگهداری شتر,مالیات,اقطاع</a:t>
            </a:r>
            <a:endParaRPr lang="en-US" sz="1600" b="1" dirty="0">
              <a:solidFill>
                <a:prstClr val="black"/>
              </a:solidFill>
              <a:ea typeface="Calibri"/>
            </a:endParaRPr>
          </a:p>
          <a:p>
            <a:pPr marL="285750" indent="-285750" algn="just">
              <a:spcAft>
                <a:spcPts val="800"/>
              </a:spcAft>
              <a:buFont typeface="Wingdings" pitchFamily="2" charset="2"/>
              <a:buChar char="q"/>
            </a:pPr>
            <a:r>
              <a:rPr lang="fa-IR" sz="1600" b="1" dirty="0">
                <a:solidFill>
                  <a:prstClr val="black"/>
                </a:solidFill>
                <a:cs typeface="B Nazanin"/>
              </a:rPr>
              <a:t>اقتصاد در ایران در سده های اول و دوم هجری قمری دچار انحطاط شد. </a:t>
            </a:r>
            <a:endParaRPr lang="fa-IR" sz="1600" b="1" dirty="0">
              <a:solidFill>
                <a:prstClr val="black"/>
              </a:solidFill>
              <a:cs typeface="B Nazanin"/>
            </a:endParaRPr>
          </a:p>
          <a:p>
            <a:pPr marL="285750" indent="-285750" algn="just">
              <a:spcAft>
                <a:spcPts val="800"/>
              </a:spcAft>
              <a:buFont typeface="Wingdings" pitchFamily="2" charset="2"/>
              <a:buChar char="q"/>
            </a:pPr>
            <a:r>
              <a:rPr lang="fa-IR" sz="1600" b="1" dirty="0">
                <a:solidFill>
                  <a:prstClr val="black"/>
                </a:solidFill>
                <a:cs typeface="B Nazanin"/>
              </a:rPr>
              <a:t>گرفتن مالیات توسط دولت اسلامی ادامه همان سیستم مالیاتی "خراج" ساسانیها بود(پاکزاد،1392،ص165</a:t>
            </a:r>
            <a:r>
              <a:rPr lang="fa-IR" sz="1600" b="1" dirty="0">
                <a:solidFill>
                  <a:prstClr val="black"/>
                </a:solidFill>
                <a:cs typeface="B Nazanin"/>
              </a:rPr>
              <a:t>)</a:t>
            </a:r>
            <a:endParaRPr lang="en-US" sz="1600" b="1" dirty="0">
              <a:solidFill>
                <a:prstClr val="black"/>
              </a:solidFill>
            </a:endParaRPr>
          </a:p>
        </p:txBody>
      </p:sp>
    </p:spTree>
    <p:extLst>
      <p:ext uri="{BB962C8B-B14F-4D97-AF65-F5344CB8AC3E}">
        <p14:creationId xmlns:p14="http://schemas.microsoft.com/office/powerpoint/2010/main" val="427073306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620688"/>
            <a:ext cx="8928992" cy="5754909"/>
          </a:xfrm>
          <a:prstGeom prst="rect">
            <a:avLst/>
          </a:prstGeom>
        </p:spPr>
        <p:txBody>
          <a:bodyPr wrap="square">
            <a:spAutoFit/>
          </a:bodyPr>
          <a:lstStyle/>
          <a:p>
            <a:pPr>
              <a:lnSpc>
                <a:spcPct val="115000"/>
              </a:lnSpc>
              <a:spcAft>
                <a:spcPts val="1000"/>
              </a:spcAft>
            </a:pPr>
            <a:r>
              <a:rPr lang="fa-IR" b="1" dirty="0">
                <a:solidFill>
                  <a:prstClr val="black"/>
                </a:solidFill>
                <a:ea typeface="Calibri"/>
                <a:cs typeface="B Nazanin" pitchFamily="2" charset="-78"/>
              </a:rPr>
              <a:t>شرایط فرهنگی-مذهبی</a:t>
            </a:r>
            <a:endParaRPr lang="en-US" b="1" dirty="0">
              <a:solidFill>
                <a:prstClr val="black"/>
              </a:solidFill>
              <a:ea typeface="Calibri"/>
              <a:cs typeface="B Nazanin" pitchFamily="2" charset="-78"/>
            </a:endParaRPr>
          </a:p>
          <a:p>
            <a:pPr marL="285750" indent="-285750">
              <a:lnSpc>
                <a:spcPct val="115000"/>
              </a:lnSpc>
              <a:spcAft>
                <a:spcPts val="1000"/>
              </a:spcAft>
              <a:buFont typeface="Wingdings" pitchFamily="2" charset="2"/>
              <a:buChar char="q"/>
            </a:pPr>
            <a:r>
              <a:rPr lang="fa-IR" sz="1600" b="1" dirty="0">
                <a:solidFill>
                  <a:prstClr val="black"/>
                </a:solidFill>
                <a:ea typeface="Calibri"/>
                <a:cs typeface="B Nazanin" pitchFamily="2" charset="-78"/>
              </a:rPr>
              <a:t>صدر اسلام اصلی با نام "رق و ولا" وجود داشت که طبق آن اقوام ایرانی</a:t>
            </a:r>
            <a:r>
              <a:rPr lang="en-US" sz="1600" b="1" dirty="0">
                <a:solidFill>
                  <a:prstClr val="black"/>
                </a:solidFill>
                <a:ea typeface="Calibri"/>
                <a:cs typeface="B Nazanin" pitchFamily="2" charset="-78"/>
              </a:rPr>
              <a:t>,</a:t>
            </a:r>
            <a:r>
              <a:rPr lang="fa-IR" sz="1600" b="1" dirty="0">
                <a:solidFill>
                  <a:prstClr val="black"/>
                </a:solidFill>
                <a:ea typeface="Calibri"/>
                <a:cs typeface="B Nazanin" pitchFamily="2" charset="-78"/>
              </a:rPr>
              <a:t>ترک</a:t>
            </a:r>
            <a:r>
              <a:rPr lang="en-US" sz="1600" b="1" dirty="0">
                <a:solidFill>
                  <a:prstClr val="black"/>
                </a:solidFill>
                <a:ea typeface="Calibri"/>
                <a:cs typeface="B Nazanin" pitchFamily="2" charset="-78"/>
              </a:rPr>
              <a:t>,</a:t>
            </a:r>
            <a:r>
              <a:rPr lang="fa-IR" sz="1600" b="1" dirty="0">
                <a:solidFill>
                  <a:prstClr val="black"/>
                </a:solidFill>
                <a:ea typeface="Calibri"/>
                <a:cs typeface="B Nazanin" pitchFamily="2" charset="-78"/>
              </a:rPr>
              <a:t>یونانی که اسلام را میپذیرفتند</a:t>
            </a:r>
            <a:r>
              <a:rPr lang="en-US" sz="1600" b="1" dirty="0">
                <a:solidFill>
                  <a:prstClr val="black"/>
                </a:solidFill>
                <a:ea typeface="Calibri"/>
                <a:cs typeface="B Nazanin" pitchFamily="2" charset="-78"/>
              </a:rPr>
              <a:t>,</a:t>
            </a:r>
            <a:r>
              <a:rPr lang="fa-IR" sz="1600" b="1" dirty="0">
                <a:solidFill>
                  <a:prstClr val="black"/>
                </a:solidFill>
                <a:ea typeface="Calibri"/>
                <a:cs typeface="B Nazanin" pitchFamily="2" charset="-78"/>
              </a:rPr>
              <a:t>جزو موالی طایفه ای عرب محسوب میشدند و از این راه قدرت آن طایفه نیز بیشتر میشد</a:t>
            </a:r>
            <a:r>
              <a:rPr lang="fa-IR" sz="1600" b="1" dirty="0">
                <a:solidFill>
                  <a:prstClr val="black"/>
                </a:solidFill>
                <a:ea typeface="Calibri"/>
                <a:cs typeface="B Nazanin" pitchFamily="2" charset="-78"/>
              </a:rPr>
              <a:t>.</a:t>
            </a:r>
          </a:p>
          <a:p>
            <a:pPr marL="285750" indent="-285750">
              <a:lnSpc>
                <a:spcPct val="115000"/>
              </a:lnSpc>
              <a:spcAft>
                <a:spcPts val="1000"/>
              </a:spcAft>
              <a:buFont typeface="Wingdings" pitchFamily="2" charset="2"/>
              <a:buChar char="q"/>
            </a:pPr>
            <a:r>
              <a:rPr lang="fa-IR" sz="1600" b="1" dirty="0">
                <a:solidFill>
                  <a:prstClr val="black"/>
                </a:solidFill>
                <a:ea typeface="Calibri"/>
                <a:cs typeface="B Nazanin" pitchFamily="2" charset="-78"/>
              </a:rPr>
              <a:t>با </a:t>
            </a:r>
            <a:r>
              <a:rPr lang="fa-IR" sz="1600" b="1" dirty="0">
                <a:solidFill>
                  <a:prstClr val="black"/>
                </a:solidFill>
                <a:ea typeface="Calibri"/>
                <a:cs typeface="B Nazanin" pitchFamily="2" charset="-78"/>
              </a:rPr>
              <a:t>انتقال حکومت از امویان به عباسیان</a:t>
            </a:r>
            <a:r>
              <a:rPr lang="en-US" sz="1600" b="1" dirty="0">
                <a:solidFill>
                  <a:prstClr val="black"/>
                </a:solidFill>
                <a:ea typeface="Calibri"/>
                <a:cs typeface="B Nazanin" pitchFamily="2" charset="-78"/>
              </a:rPr>
              <a:t>,</a:t>
            </a:r>
            <a:r>
              <a:rPr lang="fa-IR" sz="1600" b="1" dirty="0">
                <a:solidFill>
                  <a:prstClr val="black"/>
                </a:solidFill>
                <a:ea typeface="Calibri"/>
                <a:cs typeface="B Nazanin" pitchFamily="2" charset="-78"/>
              </a:rPr>
              <a:t>انحصار حکومتی توسط اعراب کمتر شده و موالی نیز به مقامات بالای دولتی دست میافت. (</a:t>
            </a:r>
            <a:r>
              <a:rPr lang="fa-IR" sz="1600" b="1" dirty="0">
                <a:solidFill>
                  <a:prstClr val="black"/>
                </a:solidFill>
                <a:ea typeface="Calibri"/>
                <a:cs typeface="B Nazanin" pitchFamily="2" charset="-78"/>
              </a:rPr>
              <a:t>پاکزاد،1392،ص168)</a:t>
            </a:r>
            <a:endParaRPr lang="en-US" sz="1400" dirty="0">
              <a:solidFill>
                <a:prstClr val="black"/>
              </a:solidFill>
              <a:ea typeface="Calibri"/>
              <a:cs typeface="Arial"/>
            </a:endParaRPr>
          </a:p>
          <a:p>
            <a:pPr>
              <a:lnSpc>
                <a:spcPct val="115000"/>
              </a:lnSpc>
              <a:spcAft>
                <a:spcPts val="1000"/>
              </a:spcAft>
            </a:pPr>
            <a:r>
              <a:rPr lang="fa-IR" b="1" dirty="0">
                <a:solidFill>
                  <a:prstClr val="black"/>
                </a:solidFill>
                <a:ea typeface="Calibri"/>
                <a:cs typeface="B Nazanin" pitchFamily="2" charset="-78"/>
              </a:rPr>
              <a:t>شرایط اداری</a:t>
            </a:r>
            <a:endParaRPr lang="en-US" b="1" dirty="0">
              <a:solidFill>
                <a:prstClr val="black"/>
              </a:solidFill>
              <a:ea typeface="Calibri"/>
              <a:cs typeface="B Nazanin" pitchFamily="2" charset="-78"/>
            </a:endParaRPr>
          </a:p>
          <a:p>
            <a:pPr marL="285750" indent="-285750">
              <a:lnSpc>
                <a:spcPct val="115000"/>
              </a:lnSpc>
              <a:spcAft>
                <a:spcPts val="1000"/>
              </a:spcAft>
              <a:buFont typeface="Wingdings" pitchFamily="2" charset="2"/>
              <a:buChar char="q"/>
            </a:pPr>
            <a:r>
              <a:rPr lang="fa-IR" sz="1600" b="1" dirty="0">
                <a:solidFill>
                  <a:prstClr val="black"/>
                </a:solidFill>
                <a:ea typeface="Calibri"/>
                <a:cs typeface="B Nazanin" pitchFamily="2" charset="-78"/>
              </a:rPr>
              <a:t>قلمرو حکومت هایی که پیش از اسلام بر ایران حکومت می کردندبه صورت ساتراپی اداره می شد. </a:t>
            </a:r>
            <a:endParaRPr lang="en-US" sz="1600" b="1" dirty="0">
              <a:solidFill>
                <a:prstClr val="black"/>
              </a:solidFill>
              <a:ea typeface="Calibri"/>
              <a:cs typeface="B Nazanin" pitchFamily="2" charset="-78"/>
            </a:endParaRPr>
          </a:p>
          <a:p>
            <a:pPr marL="285750" indent="-285750">
              <a:lnSpc>
                <a:spcPct val="115000"/>
              </a:lnSpc>
              <a:spcAft>
                <a:spcPts val="1000"/>
              </a:spcAft>
              <a:buFont typeface="Wingdings" pitchFamily="2" charset="2"/>
              <a:buChar char="q"/>
            </a:pPr>
            <a:r>
              <a:rPr lang="fa-IR" sz="1600" b="1" dirty="0">
                <a:solidFill>
                  <a:prstClr val="black"/>
                </a:solidFill>
                <a:ea typeface="Calibri"/>
                <a:cs typeface="B Nazanin" pitchFamily="2" charset="-78"/>
              </a:rPr>
              <a:t>تشکیلات اداری:ایالت(ساتراپی سابق) به ریاست یک امیر(والی)که رییس قبیله ای عرب بود و اداره سیاسی</a:t>
            </a:r>
            <a:r>
              <a:rPr lang="en-US" sz="1600" b="1" dirty="0">
                <a:solidFill>
                  <a:prstClr val="black"/>
                </a:solidFill>
                <a:ea typeface="Calibri"/>
                <a:cs typeface="B Nazanin" pitchFamily="2" charset="-78"/>
              </a:rPr>
              <a:t>,</a:t>
            </a:r>
            <a:r>
              <a:rPr lang="fa-IR" sz="1600" b="1" dirty="0">
                <a:solidFill>
                  <a:prstClr val="black"/>
                </a:solidFill>
                <a:ea typeface="Calibri"/>
                <a:cs typeface="B Nazanin" pitchFamily="2" charset="-78"/>
              </a:rPr>
              <a:t>نظامی ایالت را بر عهده داشتو در بالاترین سطح(مانند ساتراپی)،شامل یک امیر در نقش نایب السلطنه و یک افسر صاحب الخراج بود. (</a:t>
            </a:r>
            <a:r>
              <a:rPr lang="fa-IR" sz="1600" b="1" dirty="0">
                <a:solidFill>
                  <a:prstClr val="black"/>
                </a:solidFill>
                <a:ea typeface="Calibri"/>
                <a:cs typeface="B Nazanin" pitchFamily="2" charset="-78"/>
              </a:rPr>
              <a:t>پاکزاد،1392،ص169)</a:t>
            </a:r>
            <a:endParaRPr lang="en-US" sz="1600" b="1" dirty="0">
              <a:solidFill>
                <a:prstClr val="black"/>
              </a:solidFill>
              <a:ea typeface="Calibri"/>
              <a:cs typeface="B Nazanin" pitchFamily="2" charset="-78"/>
            </a:endParaRPr>
          </a:p>
          <a:p>
            <a:pPr>
              <a:lnSpc>
                <a:spcPct val="115000"/>
              </a:lnSpc>
              <a:spcAft>
                <a:spcPts val="1000"/>
              </a:spcAft>
            </a:pPr>
            <a:r>
              <a:rPr lang="fa-IR" b="1" dirty="0">
                <a:solidFill>
                  <a:prstClr val="black"/>
                </a:solidFill>
                <a:ea typeface="Calibri"/>
                <a:cs typeface="B Nazanin" pitchFamily="2" charset="-78"/>
              </a:rPr>
              <a:t>شرایط کالبدی</a:t>
            </a:r>
            <a:endParaRPr lang="en-US" b="1" dirty="0">
              <a:solidFill>
                <a:prstClr val="black"/>
              </a:solidFill>
              <a:ea typeface="Calibri"/>
              <a:cs typeface="B Nazanin" pitchFamily="2" charset="-78"/>
            </a:endParaRPr>
          </a:p>
          <a:p>
            <a:pPr marL="285750" indent="-285750">
              <a:lnSpc>
                <a:spcPct val="115000"/>
              </a:lnSpc>
              <a:spcAft>
                <a:spcPts val="1000"/>
              </a:spcAft>
              <a:buFont typeface="Wingdings" pitchFamily="2" charset="2"/>
              <a:buChar char="q"/>
            </a:pPr>
            <a:r>
              <a:rPr lang="fa-IR" sz="1600" b="1" dirty="0">
                <a:solidFill>
                  <a:prstClr val="black"/>
                </a:solidFill>
                <a:ea typeface="Calibri"/>
                <a:cs typeface="B Nazanin" pitchFamily="2" charset="-78"/>
              </a:rPr>
              <a:t>شهرها در این دوره به چند صورت گسترش یافتند:1- برخی از شهرها در آغاز به صورت پادگان برپا و کم کم شهر شدند. 2- شهرهای جدیدی که در کنار یک آبادی قدیمی ساخته شدند. 3- گسترش شهرها به ویژه در قلمروی ایران زمین، سکونت در اطراف قلعه یا کاخ ساسانی</a:t>
            </a:r>
            <a:endParaRPr lang="en-US" sz="1600" b="1" dirty="0">
              <a:solidFill>
                <a:prstClr val="black"/>
              </a:solidFill>
              <a:ea typeface="Calibri"/>
              <a:cs typeface="B Nazanin" pitchFamily="2" charset="-78"/>
            </a:endParaRPr>
          </a:p>
          <a:p>
            <a:pPr marL="285750" indent="-285750">
              <a:lnSpc>
                <a:spcPct val="115000"/>
              </a:lnSpc>
              <a:spcAft>
                <a:spcPts val="1000"/>
              </a:spcAft>
              <a:buFont typeface="Wingdings" pitchFamily="2" charset="2"/>
              <a:buChar char="q"/>
            </a:pPr>
            <a:r>
              <a:rPr lang="fa-IR" sz="1600" b="1" dirty="0">
                <a:solidFill>
                  <a:prstClr val="black"/>
                </a:solidFill>
                <a:ea typeface="Calibri"/>
                <a:cs typeface="B Nazanin" pitchFamily="2" charset="-78"/>
              </a:rPr>
              <a:t>گردش خانه ها به سوی قبله: نیاز مسلمانان به تعیین جهت قبله برای ادای نماز باعث شد به تدریج خانه هایی که تا این زمان شمالی- جنوبی ساخته می شد در جهت قبله ساخته شوند. (</a:t>
            </a:r>
            <a:r>
              <a:rPr lang="fa-IR" sz="1600" b="1" dirty="0">
                <a:solidFill>
                  <a:prstClr val="black"/>
                </a:solidFill>
                <a:ea typeface="Calibri"/>
                <a:cs typeface="B Nazanin" pitchFamily="2" charset="-78"/>
              </a:rPr>
              <a:t>پاکزاد،1392،ص167)</a:t>
            </a:r>
            <a:endParaRPr lang="en-US" sz="1600" b="1" dirty="0">
              <a:solidFill>
                <a:prstClr val="black"/>
              </a:solidFill>
              <a:ea typeface="Calibri"/>
              <a:cs typeface="B Nazanin" pitchFamily="2" charset="-78"/>
            </a:endParaRPr>
          </a:p>
        </p:txBody>
      </p:sp>
    </p:spTree>
    <p:extLst>
      <p:ext uri="{BB962C8B-B14F-4D97-AF65-F5344CB8AC3E}">
        <p14:creationId xmlns:p14="http://schemas.microsoft.com/office/powerpoint/2010/main" val="1861384075"/>
      </p:ext>
    </p:extLst>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nvPr>
        </p:nvGraphicFramePr>
        <p:xfrm>
          <a:off x="1691680" y="263691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E:\narges\ترم 5\تاریخ  ایران\0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27784" y="116632"/>
            <a:ext cx="4053830" cy="228172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del\Desktop\images.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503" y="2852937"/>
            <a:ext cx="3600401" cy="255949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Adel\Desktop\mozafariye7.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08103" y="2852936"/>
            <a:ext cx="3504989" cy="255949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210996" y="6193470"/>
            <a:ext cx="1802096" cy="369332"/>
          </a:xfrm>
          <a:prstGeom prst="rect">
            <a:avLst/>
          </a:prstGeom>
          <a:noFill/>
        </p:spPr>
        <p:txBody>
          <a:bodyPr wrap="none" rtlCol="1">
            <a:spAutoFit/>
          </a:bodyPr>
          <a:lstStyle/>
          <a:p>
            <a:r>
              <a:rPr lang="fa-IR" b="1" dirty="0">
                <a:solidFill>
                  <a:prstClr val="black"/>
                </a:solidFill>
                <a:latin typeface="2  Nazanin"/>
                <a:cs typeface="B Nazanin" pitchFamily="2" charset="-78"/>
              </a:rPr>
              <a:t>حبیبی، 1392، ص42</a:t>
            </a:r>
            <a:endParaRPr lang="fa-IR" b="1" dirty="0">
              <a:solidFill>
                <a:prstClr val="black"/>
              </a:solidFill>
              <a:latin typeface="2  Nazanin"/>
              <a:cs typeface="B Nazanin" pitchFamily="2" charset="-78"/>
            </a:endParaRPr>
          </a:p>
        </p:txBody>
      </p:sp>
    </p:spTree>
    <p:extLst>
      <p:ext uri="{BB962C8B-B14F-4D97-AF65-F5344CB8AC3E}">
        <p14:creationId xmlns:p14="http://schemas.microsoft.com/office/powerpoint/2010/main" val="79563246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barn(inVertical)">
                                      <p:cBhvr>
                                        <p:cTn id="12" dur="5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027"/>
                                        </p:tgtEl>
                                        <p:attrNameLst>
                                          <p:attrName>style.visibility</p:attrName>
                                        </p:attrNameLst>
                                      </p:cBhvr>
                                      <p:to>
                                        <p:strVal val="visible"/>
                                      </p:to>
                                    </p:set>
                                    <p:animEffect transition="in" filter="barn(inVertical)">
                                      <p:cBhvr>
                                        <p:cTn id="1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otalTime>2</TotalTime>
  <Words>3246</Words>
  <Application>Microsoft Office PowerPoint</Application>
  <PresentationFormat>On-screen Show (4:3)</PresentationFormat>
  <Paragraphs>202</Paragraphs>
  <Slides>26</Slides>
  <Notes>0</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26</vt:i4>
      </vt:variant>
    </vt:vector>
  </HeadingPairs>
  <TitlesOfParts>
    <vt:vector size="41" baseType="lpstr">
      <vt:lpstr>2  Nazanin</vt:lpstr>
      <vt:lpstr>Arial</vt:lpstr>
      <vt:lpstr>B Nazanin</vt:lpstr>
      <vt:lpstr>Calibri</vt:lpstr>
      <vt:lpstr>Calibri Light</vt:lpstr>
      <vt:lpstr>Century Gothic</vt:lpstr>
      <vt:lpstr>Constantia</vt:lpstr>
      <vt:lpstr>Courier New</vt:lpstr>
      <vt:lpstr>Franklin Gothic Book</vt:lpstr>
      <vt:lpstr>Symbol</vt:lpstr>
      <vt:lpstr>Tahoma</vt:lpstr>
      <vt:lpstr>Times New Roman</vt:lpstr>
      <vt:lpstr>Wingdings</vt:lpstr>
      <vt:lpstr>Office Theme</vt:lpstr>
      <vt:lpstr>Crop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2021-01-24T14:48:52Z</dcterms:created>
  <dcterms:modified xsi:type="dcterms:W3CDTF">2021-01-24T14:51:49Z</dcterms:modified>
</cp:coreProperties>
</file>