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9" r:id="rId10"/>
    <p:sldId id="270" r:id="rId11"/>
    <p:sldId id="261" r:id="rId12"/>
    <p:sldId id="265" r:id="rId13"/>
    <p:sldId id="266" r:id="rId14"/>
    <p:sldId id="267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A69A"/>
    <a:srgbClr val="00796B"/>
    <a:srgbClr val="00897B"/>
    <a:srgbClr val="0069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255" autoAdjust="0"/>
  </p:normalViewPr>
  <p:slideViewPr>
    <p:cSldViewPr snapToGrid="0">
      <p:cViewPr varScale="1">
        <p:scale>
          <a:sx n="70" d="100"/>
          <a:sy n="70" d="100"/>
        </p:scale>
        <p:origin x="55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48517-2EDE-4846-A4C4-02572B3A4F97}" type="datetimeFigureOut">
              <a:rPr lang="en-US" smtClean="0"/>
              <a:t>10/10/2020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03CE03-B0AB-4830-84B4-C79088F8CE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447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fa.wikipedia.org/wiki/%D9%88%D8%A7%D8%B4%DB%8C%D9%86%DA%AF%D8%AA%D9%86" TargetMode="External"/><Relationship Id="rId3" Type="http://schemas.openxmlformats.org/officeDocument/2006/relationships/hyperlink" Target="https://fa.wikipedia.org/wiki/%D9%81%D8%B1%D8%A7%D9%86%D8%B3%D9%87" TargetMode="External"/><Relationship Id="rId7" Type="http://schemas.openxmlformats.org/officeDocument/2006/relationships/hyperlink" Target="https://fa.wikipedia.org/wiki/%D8%B4%D9%87%D8%B1%D8%B3%D8%A7%D8%B2%DB%8C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fa.wikipedia.org/w/index.php?title=%D9%BE%DB%8C%D8%B1_%D8%B4%D8%A7%D8%B1%D9%84_%D9%84%D8%A7%D9%86%D9%81%D8%A7%D9%86&amp;action=edit&amp;redlink=1" TargetMode="External"/><Relationship Id="rId5" Type="http://schemas.openxmlformats.org/officeDocument/2006/relationships/hyperlink" Target="https://fa.wikipedia.org/wiki/%D8%A8%D8%B1%DB%8C%D8%AA%D8%A7%D9%86%DB%8C%D8%A7" TargetMode="External"/><Relationship Id="rId4" Type="http://schemas.openxmlformats.org/officeDocument/2006/relationships/hyperlink" Target="https://fa.wikipedia.org/wiki/%D8%A2%D9%85%D8%B1%DB%8C%DA%A9%D8%A7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 rtl="1"/>
            <a:endParaRPr lang="en-US" u="none" dirty="0">
              <a:solidFill>
                <a:schemeClr val="tx1"/>
              </a:solidFill>
              <a:cs typeface="B Nazanin" panose="00000400000000000000" pitchFamily="2" charset="-7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CE03-B0AB-4830-84B4-C79088F8CEB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842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dirty="0" smtClean="0"/>
              <a:t>تبعات جنگ ویتنام = مشکلات اجتماعی = برنامه ریزی حمایتی در سطح جامعه</a:t>
            </a:r>
          </a:p>
          <a:p>
            <a:r>
              <a:rPr lang="fa-IR" dirty="0" smtClean="0"/>
              <a:t>در زمان ریاست جمهوری جانسون = برنامه ریزی شهرهای نمونه = تلفیق راه</a:t>
            </a:r>
            <a:r>
              <a:rPr lang="fa-IR" baseline="0" dirty="0" smtClean="0"/>
              <a:t> حل های کالبدی و اجتماعی و .... دهه 1960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CE03-B0AB-4830-84B4-C79088F8CEB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5074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fa-I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ولت </a:t>
            </a:r>
            <a:r>
              <a:rPr lang="fa-I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فرانسه"/>
              </a:rPr>
              <a:t>فرانسه</a:t>
            </a:r>
            <a:r>
              <a:rPr lang="fa-I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که استقلال </a:t>
            </a:r>
            <a:r>
              <a:rPr lang="fa-I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آمریکا"/>
              </a:rPr>
              <a:t>آمریکا</a:t>
            </a:r>
            <a:r>
              <a:rPr lang="fa-I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را پیروزی بزرگی برای خود در مقابل </a:t>
            </a:r>
            <a:r>
              <a:rPr lang="fa-I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بریتانیا"/>
              </a:rPr>
              <a:t>بریتانیا</a:t>
            </a:r>
            <a:r>
              <a:rPr lang="fa-I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می‌دید، با افزایش کمک‌های مالی و علمی سعی در نزدیک کردن کشور جدید با </a:t>
            </a:r>
            <a:r>
              <a:rPr lang="fa-I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فرانسه"/>
              </a:rPr>
              <a:t>فرانسه</a:t>
            </a:r>
            <a:r>
              <a:rPr lang="fa-I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داشت. در این راستا، معمار شهیر فرانسوی </a:t>
            </a:r>
            <a:r>
              <a:rPr lang="fa-I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پیر شارل لانفان (صفحه وجود ندارد)"/>
              </a:rPr>
              <a:t>پیر شارل لانفان</a:t>
            </a:r>
            <a:r>
              <a:rPr lang="fa-I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Pierre Charles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L'enfent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fa-I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مأمور شد نخستین طرح جامع </a:t>
            </a:r>
            <a:r>
              <a:rPr lang="fa-I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 tooltip="شهرسازی"/>
              </a:rPr>
              <a:t>شهرسازی</a:t>
            </a:r>
            <a:r>
              <a:rPr lang="fa-I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را برای شهر جدید </a:t>
            </a:r>
            <a:r>
              <a:rPr lang="fa-IR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 tooltip="واشینگتن"/>
              </a:rPr>
              <a:t>واشینگتن</a:t>
            </a:r>
            <a:r>
              <a:rPr lang="fa-I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، پایتخت کشور ایالات متحده، ارائه دهد.</a:t>
            </a:r>
          </a:p>
          <a:p>
            <a:pPr algn="r" rtl="1"/>
            <a:endParaRPr lang="fa-IR" sz="1200" b="0" i="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r" rtl="1"/>
            <a:r>
              <a:rPr lang="fa-IR" sz="1000" dirty="0" smtClean="0"/>
              <a:t>در سال 1916 اولین طرح جامع نیویورک با تأکید بر سازماندهی به زمین و تفکیک اراضی به منظور نظارت بر کاربری زمین، ارتفاع و حجم ساختمانها تهیه شد</a:t>
            </a:r>
          </a:p>
          <a:p>
            <a:pPr algn="r" rtl="1"/>
            <a:endParaRPr lang="fa-IR" sz="1000" dirty="0" smtClean="0"/>
          </a:p>
          <a:p>
            <a:pPr algn="r" rtl="1"/>
            <a:r>
              <a:rPr lang="fa-IR" sz="1000" dirty="0" smtClean="0"/>
              <a:t>در سال 1922 که وزارت بازرگانی آمریکا به اهمیت زمین به عنوان یک عامل مؤثر در اقتصاد پی برده و اولین مقررات مربوط به تفکیک اراضی را تهیه کرد.</a:t>
            </a: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CE03-B0AB-4830-84B4-C79088F8CEB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871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 rtl="1"/>
            <a:r>
              <a:rPr lang="fa-IR" dirty="0" smtClean="0"/>
              <a:t>اعضای انجمن برنامهریزی منطقه ای امریکا با اتکا به نظریه های "گدیس" به برنامهریزی نظامبندی برای تمامی مناطق و ایالتها فکر میکردند که به موجب آن، مادر شهرها در مجموعه ای از زیرپهنه های مرتبط با هم و با حومه های سالم و شکوفا به تعادل میرسیدند.</a:t>
            </a:r>
            <a:endParaRPr lang="en-US" dirty="0" smtClean="0"/>
          </a:p>
          <a:p>
            <a:pPr algn="r" rtl="1"/>
            <a:r>
              <a:rPr lang="fa-IR" dirty="0" smtClean="0"/>
              <a:t> </a:t>
            </a:r>
            <a:endParaRPr lang="en-US" dirty="0" smtClean="0"/>
          </a:p>
          <a:p>
            <a:pPr algn="r" rtl="1"/>
            <a:r>
              <a:rPr lang="fa-IR" dirty="0" smtClean="0"/>
              <a:t>منطقه گرایی = پراکنش برنامه ریزی شده فعالیتها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CE03-B0AB-4830-84B4-C79088F8CEB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0298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a-IR" dirty="0" smtClean="0"/>
              <a:t>سیذ خندان-خیابان</a:t>
            </a:r>
            <a:r>
              <a:rPr lang="fa-IR" baseline="0" dirty="0" smtClean="0"/>
              <a:t> دبستان خ حمیدی م موحد کاشانی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03CE03-B0AB-4830-84B4-C79088F8CEB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597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475D-7836-40BF-B0B5-66622B3E487D}" type="datetimeFigureOut">
              <a:rPr lang="en-US" smtClean="0"/>
              <a:t>10/10/2020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B78B-470B-4042-A8DE-8D866CF2F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27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475D-7836-40BF-B0B5-66622B3E487D}" type="datetimeFigureOut">
              <a:rPr lang="en-US" smtClean="0"/>
              <a:t>10/10/2020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B78B-470B-4042-A8DE-8D866CF2F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982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475D-7836-40BF-B0B5-66622B3E487D}" type="datetimeFigureOut">
              <a:rPr lang="en-US" smtClean="0"/>
              <a:t>10/10/2020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B78B-470B-4042-A8DE-8D866CF2F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54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475D-7836-40BF-B0B5-66622B3E487D}" type="datetimeFigureOut">
              <a:rPr lang="en-US" smtClean="0"/>
              <a:t>10/10/2020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B78B-470B-4042-A8DE-8D866CF2F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077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475D-7836-40BF-B0B5-66622B3E487D}" type="datetimeFigureOut">
              <a:rPr lang="en-US" smtClean="0"/>
              <a:t>10/10/2020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B78B-470B-4042-A8DE-8D866CF2F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94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475D-7836-40BF-B0B5-66622B3E487D}" type="datetimeFigureOut">
              <a:rPr lang="en-US" smtClean="0"/>
              <a:t>10/10/2020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B78B-470B-4042-A8DE-8D866CF2F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777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475D-7836-40BF-B0B5-66622B3E487D}" type="datetimeFigureOut">
              <a:rPr lang="en-US" smtClean="0"/>
              <a:t>10/10/2020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B78B-470B-4042-A8DE-8D866CF2F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134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475D-7836-40BF-B0B5-66622B3E487D}" type="datetimeFigureOut">
              <a:rPr lang="en-US" smtClean="0"/>
              <a:t>10/10/2020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B78B-470B-4042-A8DE-8D866CF2F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4420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475D-7836-40BF-B0B5-66622B3E487D}" type="datetimeFigureOut">
              <a:rPr lang="en-US" smtClean="0"/>
              <a:t>10/10/2020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B78B-470B-4042-A8DE-8D866CF2F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363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475D-7836-40BF-B0B5-66622B3E487D}" type="datetimeFigureOut">
              <a:rPr lang="en-US" smtClean="0"/>
              <a:t>10/10/2020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B78B-470B-4042-A8DE-8D866CF2F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5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475D-7836-40BF-B0B5-66622B3E487D}" type="datetimeFigureOut">
              <a:rPr lang="en-US" smtClean="0"/>
              <a:t>10/10/2020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CB78B-470B-4042-A8DE-8D866CF2F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89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8475D-7836-40BF-B0B5-66622B3E487D}" type="datetimeFigureOut">
              <a:rPr lang="en-US" smtClean="0"/>
              <a:t>10/10/2020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CB78B-470B-4042-A8DE-8D866CF2F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604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33650" y="2551837"/>
            <a:ext cx="71247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5400" dirty="0" smtClean="0">
                <a:latin typeface="IranNastaliq" panose="02020505000000020003" pitchFamily="18" charset="0"/>
                <a:cs typeface="IranNastaliq" panose="02020505000000020003" pitchFamily="18" charset="0"/>
              </a:rPr>
              <a:t>بررسی اهم تحولات ایالات متحده از زمان اکتشاف تا قرن بیستم</a:t>
            </a:r>
            <a:endParaRPr lang="en-US" sz="5400" dirty="0"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9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9968" y="517965"/>
            <a:ext cx="3239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8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منطقه آپالاچین</a:t>
            </a:r>
            <a:endParaRPr lang="fa-IR" sz="28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423430" y="1165561"/>
            <a:ext cx="3907928" cy="635943"/>
          </a:xfrm>
          <a:prstGeom prst="straightConnector1">
            <a:avLst/>
          </a:prstGeom>
          <a:ln w="28575">
            <a:solidFill>
              <a:srgbClr val="26A6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711547" y="1925880"/>
            <a:ext cx="32396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6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منطقه موجود بین 13 ایالت آمریکا</a:t>
            </a:r>
            <a:endParaRPr lang="fa-IR" sz="16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318171" y="1165561"/>
            <a:ext cx="1762838" cy="1565539"/>
          </a:xfrm>
          <a:prstGeom prst="straightConnector1">
            <a:avLst/>
          </a:prstGeom>
          <a:ln w="28575">
            <a:solidFill>
              <a:srgbClr val="26A6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909481" y="2842280"/>
            <a:ext cx="364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6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محل اسکان کم درآمد ترین شهروندان کشور</a:t>
            </a:r>
            <a:endParaRPr lang="fa-IR" sz="16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5131558" y="1165561"/>
            <a:ext cx="871345" cy="1565539"/>
          </a:xfrm>
          <a:prstGeom prst="straightConnector1">
            <a:avLst/>
          </a:prstGeom>
          <a:ln w="28575">
            <a:solidFill>
              <a:srgbClr val="26A6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398293" y="2953460"/>
            <a:ext cx="2511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6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کمترین میزان خدمات شهری </a:t>
            </a:r>
            <a:endParaRPr lang="fa-IR" sz="16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770496" y="1152365"/>
            <a:ext cx="2650683" cy="1689915"/>
          </a:xfrm>
          <a:prstGeom prst="straightConnector1">
            <a:avLst/>
          </a:prstGeom>
          <a:ln w="28575">
            <a:solidFill>
              <a:srgbClr val="26A6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32514" y="2953460"/>
            <a:ext cx="2511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6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منابع غنی زغال سنگ، چوب و...</a:t>
            </a:r>
            <a:endParaRPr lang="fa-IR" sz="16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12242" y="3524860"/>
            <a:ext cx="25111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4400" dirty="0" smtClean="0">
                <a:latin typeface="IranNastaliq" panose="02020505000000020003" pitchFamily="18" charset="0"/>
                <a:cs typeface="Mj_East Extra Bold" panose="020A0503020102020204" pitchFamily="18" charset="-78"/>
              </a:rPr>
              <a:t>=</a:t>
            </a:r>
            <a:endParaRPr lang="fa-IR" sz="4400" dirty="0">
              <a:latin typeface="IranNastaliq" panose="02020505000000020003" pitchFamily="18" charset="0"/>
              <a:cs typeface="Mj_East Extra Bold" panose="020A0503020102020204" pitchFamily="18" charset="-7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642281" y="4157815"/>
            <a:ext cx="10549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dirty="0">
                <a:solidFill>
                  <a:srgbClr val="000000"/>
                </a:solidFill>
                <a:latin typeface="tahoma" panose="020B0604030504040204" pitchFamily="34" charset="0"/>
                <a:cs typeface="B Titr" panose="00000700000000000000" pitchFamily="2" charset="-78"/>
              </a:rPr>
              <a:t>بازگشایی فضای منطقه و بسط همه جانبه ارتباطات با سرمایه گذاری دولت فدرال و یکپارچه کردن آن با فضای ملی</a:t>
            </a:r>
            <a:endParaRPr lang="en-US" dirty="0">
              <a:cs typeface="B Titr" panose="00000700000000000000" pitchFamily="2" charset="-78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-534375" y="5392948"/>
            <a:ext cx="130745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fa-IR" sz="2800" dirty="0" smtClean="0">
                <a:solidFill>
                  <a:srgbClr val="FF0000"/>
                </a:solidFill>
                <a:latin typeface="tahoma" panose="020B0604030504040204" pitchFamily="34" charset="0"/>
                <a:cs typeface="B Titr" panose="00000700000000000000" pitchFamily="2" charset="-78"/>
              </a:rPr>
              <a:t>این پروژه باعث شروع تهیه برنامه هایی در جهت رفع عدم تعادل های منطقه ای</a:t>
            </a:r>
          </a:p>
          <a:p>
            <a:pPr algn="ctr" rtl="1"/>
            <a:r>
              <a:rPr lang="fa-IR" sz="2800" dirty="0" smtClean="0">
                <a:solidFill>
                  <a:srgbClr val="FF0000"/>
                </a:solidFill>
                <a:latin typeface="tahoma" panose="020B0604030504040204" pitchFamily="34" charset="0"/>
                <a:cs typeface="B Titr" panose="00000700000000000000" pitchFamily="2" charset="-78"/>
              </a:rPr>
              <a:t> در حدود سال های 1960-1970 شد.</a:t>
            </a:r>
            <a:endParaRPr lang="en-US" sz="2800" dirty="0">
              <a:solidFill>
                <a:srgbClr val="FF0000"/>
              </a:solidFill>
              <a:cs typeface="B 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48664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90436" y="571542"/>
            <a:ext cx="4412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4800" dirty="0" smtClean="0">
                <a:latin typeface="IranNastaliq" panose="02020505000000020003" pitchFamily="18" charset="0"/>
                <a:cs typeface="IranNastaliq" panose="02020505000000020003" pitchFamily="18" charset="0"/>
              </a:rPr>
              <a:t>ساختار نظام فدرال آمریکا</a:t>
            </a:r>
            <a:endParaRPr lang="en-US" sz="4800" dirty="0"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41300"/>
            <a:ext cx="1498600" cy="7867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Block Arc 11"/>
          <p:cNvSpPr/>
          <p:nvPr/>
        </p:nvSpPr>
        <p:spPr>
          <a:xfrm flipH="1">
            <a:off x="3556135" y="2083143"/>
            <a:ext cx="3161510" cy="3161510"/>
          </a:xfrm>
          <a:prstGeom prst="blockArc">
            <a:avLst>
              <a:gd name="adj1" fmla="val 16270214"/>
              <a:gd name="adj2" fmla="val 16214381"/>
              <a:gd name="adj3" fmla="val 16739"/>
            </a:avLst>
          </a:prstGeom>
          <a:solidFill>
            <a:srgbClr val="00897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3" name="Block Arc 12"/>
          <p:cNvSpPr/>
          <p:nvPr/>
        </p:nvSpPr>
        <p:spPr>
          <a:xfrm flipH="1">
            <a:off x="4125739" y="2667261"/>
            <a:ext cx="2016679" cy="2016679"/>
          </a:xfrm>
          <a:prstGeom prst="blockArc">
            <a:avLst>
              <a:gd name="adj1" fmla="val 16367630"/>
              <a:gd name="adj2" fmla="val 16177562"/>
              <a:gd name="adj3" fmla="val 26403"/>
            </a:avLst>
          </a:prstGeom>
          <a:solidFill>
            <a:srgbClr val="26A6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4" name="Block Arc 13"/>
          <p:cNvSpPr/>
          <p:nvPr/>
        </p:nvSpPr>
        <p:spPr>
          <a:xfrm flipH="1">
            <a:off x="2992237" y="1504731"/>
            <a:ext cx="4312713" cy="4312713"/>
          </a:xfrm>
          <a:prstGeom prst="blockArc">
            <a:avLst>
              <a:gd name="adj1" fmla="val 16285309"/>
              <a:gd name="adj2" fmla="val 16203514"/>
              <a:gd name="adj3" fmla="val 12311"/>
            </a:avLst>
          </a:prstGeom>
          <a:solidFill>
            <a:srgbClr val="00695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6783932" y="2540000"/>
            <a:ext cx="1262743" cy="0"/>
          </a:xfrm>
          <a:prstGeom prst="straightConnector1">
            <a:avLst/>
          </a:prstGeom>
          <a:ln w="38100">
            <a:solidFill>
              <a:srgbClr val="00695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8046675" y="2339014"/>
            <a:ext cx="2606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یک دولت فدرال یا مرکزی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571978" y="3490686"/>
            <a:ext cx="1686650" cy="0"/>
          </a:xfrm>
          <a:prstGeom prst="straightConnector1">
            <a:avLst/>
          </a:prstGeom>
          <a:ln w="38100">
            <a:solidFill>
              <a:srgbClr val="00897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258628" y="3293490"/>
            <a:ext cx="2606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50 ایالت یا دولت ایالتی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304164" y="4350111"/>
            <a:ext cx="2959536" cy="0"/>
          </a:xfrm>
          <a:prstGeom prst="straightConnector1">
            <a:avLst/>
          </a:prstGeom>
          <a:ln w="38100">
            <a:solidFill>
              <a:srgbClr val="26A6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8139063" y="4244175"/>
            <a:ext cx="2606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87 هزار دولت محلی</a:t>
            </a:r>
          </a:p>
        </p:txBody>
      </p:sp>
    </p:spTree>
    <p:extLst>
      <p:ext uri="{BB962C8B-B14F-4D97-AF65-F5344CB8AC3E}">
        <p14:creationId xmlns:p14="http://schemas.microsoft.com/office/powerpoint/2010/main" val="276383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90436" y="469942"/>
            <a:ext cx="4412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4800" dirty="0" smtClean="0">
                <a:latin typeface="IranNastaliq" panose="02020505000000020003" pitchFamily="18" charset="0"/>
                <a:cs typeface="IranNastaliq" panose="02020505000000020003" pitchFamily="18" charset="0"/>
              </a:rPr>
              <a:t>نظام حوزه بندی در آمریکا</a:t>
            </a:r>
            <a:endParaRPr lang="en-US" sz="4800" dirty="0"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84343" y="1759910"/>
            <a:ext cx="2430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منطقه بندی در آمریکا</a:t>
            </a:r>
            <a:endParaRPr lang="fa-IR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7431314" y="1988457"/>
            <a:ext cx="1770742" cy="0"/>
          </a:xfrm>
          <a:prstGeom prst="straightConnector1">
            <a:avLst/>
          </a:prstGeom>
          <a:ln w="28575">
            <a:solidFill>
              <a:srgbClr val="26A6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136571" y="1759910"/>
            <a:ext cx="3153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ضرورتا </a:t>
            </a:r>
            <a:r>
              <a:rPr lang="fa-IR" sz="2400" u="sng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امری محلی</a:t>
            </a:r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 است.</a:t>
            </a:r>
            <a:endParaRPr lang="fa-IR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68343" y="2675976"/>
            <a:ext cx="3446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u="sng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انواع منطقه بندی در ایالات متحده:</a:t>
            </a:r>
            <a:endParaRPr lang="fa-IR" sz="2000" u="sng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126050"/>
              </p:ext>
            </p:extLst>
          </p:nvPr>
        </p:nvGraphicFramePr>
        <p:xfrm>
          <a:off x="2202116" y="3592042"/>
          <a:ext cx="8128000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33999"/>
                <a:gridCol w="2594001"/>
              </a:tblGrid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حوزه بندی نواحی خاص بر اساس عملکرد ویژه آن</a:t>
                      </a:r>
                      <a:r>
                        <a:rPr lang="fa-IR" sz="2000" baseline="0" dirty="0" smtClean="0">
                          <a:cs typeface="B Homa" panose="00000400000000000000" pitchFamily="2" charset="-78"/>
                        </a:rPr>
                        <a:t> ها</a:t>
                      </a:r>
                      <a:endParaRPr lang="en-US" sz="20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800" dirty="0" smtClean="0">
                          <a:cs typeface="B Titr" panose="00000700000000000000" pitchFamily="2" charset="-78"/>
                        </a:rPr>
                        <a:t>حوزه بندی نواحی ویژه</a:t>
                      </a:r>
                      <a:endParaRPr lang="en-US" sz="1800" dirty="0">
                        <a:cs typeface="B Titr" panose="000007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منطقه بندی بر اساس حدود مالکیت ها و کاربری اراضی</a:t>
                      </a:r>
                      <a:endParaRPr lang="en-US" sz="20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800" dirty="0" smtClean="0">
                          <a:cs typeface="B Titr" panose="00000700000000000000" pitchFamily="2" charset="-78"/>
                        </a:rPr>
                        <a:t>حوزه بندی قراردادی</a:t>
                      </a:r>
                      <a:endParaRPr lang="en-US" sz="1800" dirty="0">
                        <a:cs typeface="B Titr" panose="000007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حوزه بندی بر اساس یک کاربری خاص درون یک منطقه</a:t>
                      </a:r>
                      <a:endParaRPr lang="en-US" sz="20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800" dirty="0" smtClean="0">
                          <a:cs typeface="B Titr" panose="00000700000000000000" pitchFamily="2" charset="-78"/>
                        </a:rPr>
                        <a:t>حوزه بندی نقطه ای</a:t>
                      </a:r>
                      <a:endParaRPr lang="en-US" sz="1800" dirty="0">
                        <a:cs typeface="B Titr" panose="000007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0941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58857" y="324799"/>
            <a:ext cx="53606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4800" dirty="0" smtClean="0">
                <a:latin typeface="IranNastaliq" panose="02020505000000020003" pitchFamily="18" charset="0"/>
                <a:cs typeface="IranNastaliq" panose="02020505000000020003" pitchFamily="18" charset="0"/>
              </a:rPr>
              <a:t>بررسی نظام برنامه ریزی در منطقه کلانشهری نیویورک</a:t>
            </a:r>
            <a:endParaRPr lang="en-US" sz="4800" dirty="0"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49633" y="1426081"/>
            <a:ext cx="85698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ساختار 6 سطحی و سلسله مراتبی کلانشهر نیویورک در جدول ذیل آورده شده است:</a:t>
            </a:r>
            <a:endParaRPr lang="fa-IR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861350"/>
              </p:ext>
            </p:extLst>
          </p:nvPr>
        </p:nvGraphicFramePr>
        <p:xfrm>
          <a:off x="2135414" y="1852611"/>
          <a:ext cx="8646885" cy="48476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2295"/>
                <a:gridCol w="2882295"/>
                <a:gridCol w="2882295"/>
              </a:tblGrid>
              <a:tr h="470505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Titr" panose="00000700000000000000" pitchFamily="2" charset="-78"/>
                        </a:rPr>
                        <a:t>اهداف برنامه ریزی</a:t>
                      </a:r>
                      <a:endParaRPr lang="en-US" dirty="0">
                        <a:cs typeface="B Titr" panose="00000700000000000000" pitchFamily="2" charset="-78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Titr" panose="00000700000000000000" pitchFamily="2" charset="-78"/>
                        </a:rPr>
                        <a:t>بخش مربوطه</a:t>
                      </a:r>
                      <a:endParaRPr lang="en-US" dirty="0">
                        <a:cs typeface="B Titr" panose="00000700000000000000" pitchFamily="2" charset="-78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Titr" panose="00000700000000000000" pitchFamily="2" charset="-78"/>
                        </a:rPr>
                        <a:t>سطح برنامه</a:t>
                      </a:r>
                      <a:endParaRPr lang="en-US" dirty="0">
                        <a:cs typeface="B Titr" panose="00000700000000000000" pitchFamily="2" charset="-78"/>
                      </a:endParaRP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66057">
                <a:tc>
                  <a:txBody>
                    <a:bodyPr/>
                    <a:lstStyle/>
                    <a:p>
                      <a:pPr algn="ctr" rtl="1"/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Homa" panose="00000400000000000000" pitchFamily="2" charset="-78"/>
                        </a:rPr>
                        <a:t>تأمین اعتبار و ارزیابی برنامه ها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r" rtl="1">
                        <a:buFont typeface="Arial" panose="020B0604020202020204" pitchFamily="34" charset="0"/>
                        <a:buChar char="•"/>
                      </a:pPr>
                      <a:r>
                        <a:rPr lang="fa-IR" sz="1400" dirty="0" smtClean="0">
                          <a:cs typeface="B Homa" panose="00000400000000000000" pitchFamily="2" charset="-78"/>
                        </a:rPr>
                        <a:t>برنامه های</a:t>
                      </a:r>
                      <a:r>
                        <a:rPr lang="fa-IR" sz="1400" baseline="0" dirty="0" smtClean="0">
                          <a:cs typeface="B Homa" panose="00000400000000000000" pitchFamily="2" charset="-78"/>
                        </a:rPr>
                        <a:t> ملی</a:t>
                      </a:r>
                    </a:p>
                    <a:p>
                      <a:pPr marL="285750" indent="-285750" algn="r" rtl="1">
                        <a:buFont typeface="Arial" panose="020B0604020202020204" pitchFamily="34" charset="0"/>
                        <a:buChar char="•"/>
                      </a:pPr>
                      <a:r>
                        <a:rPr lang="fa-IR" sz="1400" baseline="0" dirty="0" smtClean="0">
                          <a:cs typeface="B Homa" panose="00000400000000000000" pitchFamily="2" charset="-78"/>
                        </a:rPr>
                        <a:t>قوانین</a:t>
                      </a:r>
                    </a:p>
                    <a:p>
                      <a:pPr marL="285750" indent="-285750" algn="r" rtl="1">
                        <a:buFont typeface="Arial" panose="020B0604020202020204" pitchFamily="34" charset="0"/>
                        <a:buChar char="•"/>
                      </a:pPr>
                      <a:r>
                        <a:rPr lang="fa-IR" sz="1400" baseline="0" dirty="0" smtClean="0">
                          <a:cs typeface="B Homa" panose="00000400000000000000" pitchFamily="2" charset="-78"/>
                        </a:rPr>
                        <a:t>آژانس های حفاظت محیطی و...</a:t>
                      </a:r>
                      <a:endParaRPr lang="en-US" sz="1400" dirty="0"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سطح ملی (ایالات متحده)</a:t>
                      </a:r>
                      <a:endParaRPr lang="en-US" dirty="0"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</a:tr>
              <a:tr h="721884">
                <a:tc>
                  <a:txBody>
                    <a:bodyPr/>
                    <a:lstStyle/>
                    <a:p>
                      <a:pPr algn="ctr" rtl="1"/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Homa" panose="00000400000000000000" pitchFamily="2" charset="-78"/>
                        </a:rPr>
                        <a:t>ارتقا کیفیت زندگی</a:t>
                      </a:r>
                    </a:p>
                    <a:p>
                      <a:pPr algn="ctr" rtl="1"/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Homa" panose="00000400000000000000" pitchFamily="2" charset="-78"/>
                        </a:rPr>
                        <a:t> اقتصاد رقابتی منطقه 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Homa" panose="00000400000000000000" pitchFamily="2" charset="-78"/>
                        </a:rPr>
                        <a:t>-</a:t>
                      </a:r>
                      <a:endParaRPr lang="en-US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سطح منطقه ای (ایالت</a:t>
                      </a:r>
                      <a:r>
                        <a:rPr lang="fa-IR" baseline="0" dirty="0" smtClean="0">
                          <a:cs typeface="B Homa" panose="00000400000000000000" pitchFamily="2" charset="-78"/>
                        </a:rPr>
                        <a:t> های نیویورک،نیوجرسی، کانکتی کات)</a:t>
                      </a:r>
                      <a:endParaRPr lang="en-US" dirty="0"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</a:tr>
              <a:tr h="656973">
                <a:tc>
                  <a:txBody>
                    <a:bodyPr/>
                    <a:lstStyle/>
                    <a:p>
                      <a:pPr algn="ctr" rtl="1"/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Homa" panose="00000400000000000000" pitchFamily="2" charset="-78"/>
                        </a:rPr>
                        <a:t>برنامه ریزی های راهبردی</a:t>
                      </a:r>
                    </a:p>
                    <a:p>
                      <a:pPr algn="ctr" rtl="1"/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Homa" panose="00000400000000000000" pitchFamily="2" charset="-78"/>
                        </a:rPr>
                        <a:t> (حمل و نقل و ...)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Homa" panose="00000400000000000000" pitchFamily="2" charset="-78"/>
                        </a:rPr>
                        <a:t>-</a:t>
                      </a:r>
                      <a:endParaRPr lang="en-US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بین ایالتی ( نیویورک و نیوجرسی)</a:t>
                      </a:r>
                      <a:endParaRPr lang="en-US" dirty="0"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</a:tr>
              <a:tr h="667657">
                <a:tc>
                  <a:txBody>
                    <a:bodyPr/>
                    <a:lstStyle/>
                    <a:p>
                      <a:pPr algn="ctr" rtl="1"/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Homa" panose="00000400000000000000" pitchFamily="2" charset="-78"/>
                        </a:rPr>
                        <a:t>میانجی گری</a:t>
                      </a:r>
                    </a:p>
                    <a:p>
                      <a:pPr algn="ctr" rtl="1"/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Homa" panose="00000400000000000000" pitchFamily="2" charset="-78"/>
                        </a:rPr>
                        <a:t>ایجاد چارچوب جهت تسریع در انجام برنامه ها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Homa" panose="00000400000000000000" pitchFamily="2" charset="-78"/>
                        </a:rPr>
                        <a:t>-</a:t>
                      </a:r>
                      <a:endParaRPr lang="en-US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ایالت نیویورک</a:t>
                      </a:r>
                      <a:endParaRPr lang="en-US" dirty="0"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</a:tr>
              <a:tr h="721884">
                <a:tc>
                  <a:txBody>
                    <a:bodyPr/>
                    <a:lstStyle/>
                    <a:p>
                      <a:pPr algn="ctr" rtl="1"/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Homa" panose="00000400000000000000" pitchFamily="2" charset="-78"/>
                        </a:rPr>
                        <a:t>تهیه بسته های سیاستی بهبود رشد و پیشرفت منظم شهر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Homa" panose="00000400000000000000" pitchFamily="2" charset="-78"/>
                        </a:rPr>
                        <a:t>-</a:t>
                      </a:r>
                      <a:endParaRPr lang="en-US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شهر نیویورک</a:t>
                      </a:r>
                      <a:endParaRPr lang="en-US" dirty="0"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</a:tr>
              <a:tr h="721884">
                <a:tc>
                  <a:txBody>
                    <a:bodyPr/>
                    <a:lstStyle/>
                    <a:p>
                      <a:pPr algn="ctr" rtl="1"/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Homa" panose="00000400000000000000" pitchFamily="2" charset="-78"/>
                        </a:rPr>
                        <a:t>پیشنهاد کاربری اراضی</a:t>
                      </a:r>
                    </a:p>
                    <a:p>
                      <a:pPr algn="ctr" rtl="1"/>
                      <a:r>
                        <a:rPr lang="fa-IR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Homa" panose="00000400000000000000" pitchFamily="2" charset="-78"/>
                        </a:rPr>
                        <a:t>مشارکت در امر حوزه بندی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B Homa" panose="00000400000000000000" pitchFamily="2" charset="-78"/>
                        </a:rPr>
                        <a:t>-</a:t>
                      </a:r>
                      <a:endParaRPr lang="en-US" sz="14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سطح بارو (بخش های مختلف شهر)</a:t>
                      </a:r>
                      <a:endParaRPr lang="en-US" dirty="0">
                        <a:cs typeface="B Homa" panose="00000400000000000000" pitchFamily="2" charset="-7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038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22380" y="365743"/>
            <a:ext cx="536060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4800" dirty="0" smtClean="0">
                <a:latin typeface="IranNastaliq" panose="02020505000000020003" pitchFamily="18" charset="0"/>
                <a:cs typeface="IranNastaliq" panose="02020505000000020003" pitchFamily="18" charset="0"/>
              </a:rPr>
              <a:t>نکات قابل استخراج از نظام برنامه ریزی آمریکا</a:t>
            </a:r>
            <a:endParaRPr lang="en-US" sz="4800" dirty="0"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630770"/>
              </p:ext>
            </p:extLst>
          </p:nvPr>
        </p:nvGraphicFramePr>
        <p:xfrm>
          <a:off x="641948" y="1723228"/>
          <a:ext cx="11041039" cy="4389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41039"/>
              </a:tblGrid>
              <a:tr h="28610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000" b="1" dirty="0" smtClean="0">
                          <a:solidFill>
                            <a:srgbClr val="FF0000"/>
                          </a:solidFill>
                          <a:latin typeface="IranNastaliq" panose="02020505000000020003" pitchFamily="18" charset="0"/>
                          <a:cs typeface="B Homa" panose="00000400000000000000" pitchFamily="2" charset="-78"/>
                        </a:rPr>
                        <a:t>نگاه محلی </a:t>
                      </a:r>
                      <a:r>
                        <a:rPr lang="fa-IR" sz="2000" dirty="0" smtClean="0">
                          <a:latin typeface="IranNastaliq" panose="02020505000000020003" pitchFamily="18" charset="0"/>
                          <a:cs typeface="B Homa" panose="00000400000000000000" pitchFamily="2" charset="-78"/>
                        </a:rPr>
                        <a:t>به برنامه ریزی</a:t>
                      </a:r>
                    </a:p>
                  </a:txBody>
                  <a:tcPr/>
                </a:tc>
              </a:tr>
              <a:tr h="500674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تأکید بر </a:t>
                      </a:r>
                      <a:r>
                        <a:rPr lang="fa-IR" sz="2000" b="1" kern="1200" dirty="0" smtClean="0">
                          <a:solidFill>
                            <a:srgbClr val="FF0000"/>
                          </a:solidFill>
                          <a:latin typeface="IranNastaliq" panose="02020505000000020003" pitchFamily="18" charset="0"/>
                          <a:ea typeface="+mn-ea"/>
                          <a:cs typeface="B Homa" panose="00000400000000000000" pitchFamily="2" charset="-78"/>
                        </a:rPr>
                        <a:t>مشارکت و تشویق بخش خصوصی</a:t>
                      </a:r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 در آمریکا، به عنوان ابزاری ضروری برای پاسخگویی به نیازهای واقعی مردم و نه مبتنی بر خواست دولت مرکزی</a:t>
                      </a:r>
                      <a:endParaRPr lang="fa-IR" sz="2000" dirty="0" smtClean="0">
                        <a:latin typeface="IranNastaliq" panose="02020505000000020003" pitchFamily="18" charset="0"/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286100">
                <a:tc>
                  <a:txBody>
                    <a:bodyPr/>
                    <a:lstStyle/>
                    <a:p>
                      <a:pPr algn="r" rtl="1"/>
                      <a:r>
                        <a:rPr lang="fa-IR" sz="2000" b="1" kern="1200" dirty="0" smtClean="0">
                          <a:solidFill>
                            <a:srgbClr val="FF0000"/>
                          </a:solidFill>
                          <a:latin typeface="IranNastaliq" panose="02020505000000020003" pitchFamily="18" charset="0"/>
                          <a:ea typeface="+mn-ea"/>
                          <a:cs typeface="B Homa" panose="00000400000000000000" pitchFamily="2" charset="-78"/>
                        </a:rPr>
                        <a:t>مشارکت همه نیروهای مؤثر در روند توسعه و عمران</a:t>
                      </a:r>
                      <a:endParaRPr lang="en-US" sz="2000" b="1" kern="1200" dirty="0">
                        <a:solidFill>
                          <a:srgbClr val="FF0000"/>
                        </a:solidFill>
                        <a:latin typeface="IranNastaliq" panose="02020505000000020003" pitchFamily="18" charset="0"/>
                        <a:ea typeface="+mn-ea"/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500674">
                <a:tc>
                  <a:txBody>
                    <a:bodyPr/>
                    <a:lstStyle/>
                    <a:p>
                      <a:pPr algn="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فعالیت بخش خصوصی نیز، در این حوزه باید در راستا و چارچوب اهداف و سیاست هایی انجام گیرد که برای </a:t>
                      </a:r>
                      <a:r>
                        <a:rPr lang="fa-IR" sz="2000" b="1" kern="1200" dirty="0" smtClean="0">
                          <a:solidFill>
                            <a:srgbClr val="FF0000"/>
                          </a:solidFill>
                          <a:latin typeface="IranNastaliq" panose="02020505000000020003" pitchFamily="18" charset="0"/>
                          <a:ea typeface="+mn-ea"/>
                          <a:cs typeface="B Homa" panose="00000400000000000000" pitchFamily="2" charset="-78"/>
                        </a:rPr>
                        <a:t>توسعه پایدار و تأمین منافع عمومی</a:t>
                      </a:r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 باشد.</a:t>
                      </a:r>
                      <a:endParaRPr lang="en-US" sz="20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379771">
                <a:tc>
                  <a:txBody>
                    <a:bodyPr/>
                    <a:lstStyle/>
                    <a:p>
                      <a:pPr algn="r" rtl="1"/>
                      <a:r>
                        <a:rPr lang="fa-IR" sz="2000" b="1" kern="1200" dirty="0" smtClean="0">
                          <a:solidFill>
                            <a:srgbClr val="FF0000"/>
                          </a:solidFill>
                          <a:latin typeface="IranNastaliq" panose="02020505000000020003" pitchFamily="18" charset="0"/>
                          <a:ea typeface="+mn-ea"/>
                          <a:cs typeface="B Homa" panose="00000400000000000000" pitchFamily="2" charset="-78"/>
                        </a:rPr>
                        <a:t>استقالل دولت های محلی </a:t>
                      </a:r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در بخشهای مختلف، تصمیم سازی و تصمیم گیری ضمانت مسأله یابی دقیق و تحقق طرح ها و برنامه ها</a:t>
                      </a:r>
                      <a:endParaRPr lang="en-US" sz="20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286100">
                <a:tc>
                  <a:txBody>
                    <a:bodyPr/>
                    <a:lstStyle/>
                    <a:p>
                      <a:pPr algn="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قرار داشتن تمامی روند برنامه ریزی تحت سیطره </a:t>
                      </a:r>
                      <a:r>
                        <a:rPr lang="fa-IR" sz="2000" b="1" kern="1200" dirty="0" smtClean="0">
                          <a:solidFill>
                            <a:srgbClr val="FF0000"/>
                          </a:solidFill>
                          <a:latin typeface="IranNastaliq" panose="02020505000000020003" pitchFamily="18" charset="0"/>
                          <a:ea typeface="+mn-ea"/>
                          <a:cs typeface="B Homa" panose="00000400000000000000" pitchFamily="2" charset="-78"/>
                        </a:rPr>
                        <a:t>وکالی حقوقی دادگستری</a:t>
                      </a:r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، برای جلوگیری از بی قانونی ها</a:t>
                      </a:r>
                      <a:endParaRPr lang="en-US" sz="20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500674">
                <a:tc>
                  <a:txBody>
                    <a:bodyPr/>
                    <a:lstStyle/>
                    <a:p>
                      <a:pPr algn="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وجود هیأت ها و کمیسیون های مختلفی </a:t>
                      </a:r>
                      <a:r>
                        <a:rPr lang="fa-IR" sz="2000" b="1" kern="1200" dirty="0" smtClean="0">
                          <a:solidFill>
                            <a:srgbClr val="FF0000"/>
                          </a:solidFill>
                          <a:latin typeface="IranNastaliq" panose="02020505000000020003" pitchFamily="18" charset="0"/>
                          <a:ea typeface="+mn-ea"/>
                          <a:cs typeface="B Homa" panose="00000400000000000000" pitchFamily="2" charset="-78"/>
                        </a:rPr>
                        <a:t>برای تعدیل و بازنگری</a:t>
                      </a:r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، آیین نامه ها و قوانین مشتمل که فرآیند برنامه ریزی و تحقق آن را مورد بررسی و بازنگری قرار میدهند</a:t>
                      </a:r>
                      <a:endParaRPr lang="en-US" sz="20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286100">
                <a:tc>
                  <a:txBody>
                    <a:bodyPr/>
                    <a:lstStyle/>
                    <a:p>
                      <a:pPr algn="r" rtl="1"/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مطرح شدن روشهای کیفی، </a:t>
                      </a:r>
                      <a:r>
                        <a:rPr lang="fa-IR" sz="2000" b="1" kern="1200" dirty="0" smtClean="0">
                          <a:solidFill>
                            <a:srgbClr val="FF0000"/>
                          </a:solidFill>
                          <a:latin typeface="IranNastaliq" panose="02020505000000020003" pitchFamily="18" charset="0"/>
                          <a:ea typeface="+mn-ea"/>
                          <a:cs typeface="B Homa" panose="00000400000000000000" pitchFamily="2" charset="-78"/>
                        </a:rPr>
                        <a:t>زیبایی منظر</a:t>
                      </a:r>
                      <a:r>
                        <a:rPr lang="fa-IR" sz="2000" dirty="0" smtClean="0">
                          <a:cs typeface="B Homa" panose="00000400000000000000" pitchFamily="2" charset="-78"/>
                        </a:rPr>
                        <a:t>، طراحی فضاهای شهری در مباحث منطقه ای</a:t>
                      </a:r>
                      <a:endParaRPr lang="en-US" sz="20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37870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96036" y="5156107"/>
            <a:ext cx="22933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6600" dirty="0" smtClean="0">
                <a:latin typeface="IranNastaliq" panose="02020505000000020003" pitchFamily="18" charset="0"/>
                <a:cs typeface="IranNastaliq" panose="02020505000000020003" pitchFamily="18" charset="0"/>
              </a:rPr>
              <a:t>با تشکر از توجه شما </a:t>
            </a:r>
            <a:endParaRPr lang="en-US" sz="6600" dirty="0"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226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41300"/>
            <a:ext cx="1498600" cy="7867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0" name="Block Arc 49"/>
          <p:cNvSpPr/>
          <p:nvPr/>
        </p:nvSpPr>
        <p:spPr>
          <a:xfrm>
            <a:off x="1313333" y="2682630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26A6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1" name="Block Arc 50"/>
          <p:cNvSpPr/>
          <p:nvPr/>
        </p:nvSpPr>
        <p:spPr>
          <a:xfrm>
            <a:off x="5176076" y="2682630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00897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2" name="Block Arc 51"/>
          <p:cNvSpPr/>
          <p:nvPr/>
        </p:nvSpPr>
        <p:spPr>
          <a:xfrm>
            <a:off x="9046840" y="2682630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00968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3" name="Block Arc 52"/>
          <p:cNvSpPr/>
          <p:nvPr/>
        </p:nvSpPr>
        <p:spPr>
          <a:xfrm flipV="1">
            <a:off x="3248715" y="2642524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00897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4" name="Block Arc 53"/>
          <p:cNvSpPr/>
          <p:nvPr/>
        </p:nvSpPr>
        <p:spPr>
          <a:xfrm flipV="1">
            <a:off x="7111458" y="2642524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00897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5" name="Block Arc 54"/>
          <p:cNvSpPr/>
          <p:nvPr/>
        </p:nvSpPr>
        <p:spPr>
          <a:xfrm flipV="1">
            <a:off x="1313333" y="2642524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00695C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6" name="Block Arc 55"/>
          <p:cNvSpPr/>
          <p:nvPr/>
        </p:nvSpPr>
        <p:spPr>
          <a:xfrm>
            <a:off x="3248715" y="2688160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00695C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7" name="Block Arc 56"/>
          <p:cNvSpPr/>
          <p:nvPr/>
        </p:nvSpPr>
        <p:spPr>
          <a:xfrm flipV="1">
            <a:off x="5176075" y="2642524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00695C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8" name="Block Arc 57"/>
          <p:cNvSpPr/>
          <p:nvPr/>
        </p:nvSpPr>
        <p:spPr>
          <a:xfrm>
            <a:off x="7111457" y="2688160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00695C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9" name="Block Arc 58"/>
          <p:cNvSpPr/>
          <p:nvPr/>
        </p:nvSpPr>
        <p:spPr>
          <a:xfrm flipV="1">
            <a:off x="9046840" y="2642524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00695C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1849511" y="3225423"/>
            <a:ext cx="1149172" cy="1149172"/>
          </a:xfrm>
          <a:prstGeom prst="ellipse">
            <a:avLst/>
          </a:prstGeom>
          <a:solidFill>
            <a:srgbClr val="26A6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ontAwesome" pitchFamily="2" charset="0"/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3786678" y="3225423"/>
            <a:ext cx="1149172" cy="1149172"/>
          </a:xfrm>
          <a:prstGeom prst="ellipse">
            <a:avLst/>
          </a:prstGeom>
          <a:solidFill>
            <a:srgbClr val="00897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ontAwesome" pitchFamily="2" charset="0"/>
            </a:endParaRPr>
          </a:p>
        </p:txBody>
      </p:sp>
      <p:sp>
        <p:nvSpPr>
          <p:cNvPr id="67" name="Oval 66"/>
          <p:cNvSpPr>
            <a:spLocks noChangeAspect="1"/>
          </p:cNvSpPr>
          <p:nvPr/>
        </p:nvSpPr>
        <p:spPr>
          <a:xfrm>
            <a:off x="5720275" y="3225423"/>
            <a:ext cx="1149172" cy="1149172"/>
          </a:xfrm>
          <a:prstGeom prst="ellipse">
            <a:avLst/>
          </a:prstGeom>
          <a:solidFill>
            <a:srgbClr val="00897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ontAwesome" pitchFamily="2" charset="0"/>
            </a:endParaRPr>
          </a:p>
        </p:txBody>
      </p:sp>
      <p:sp>
        <p:nvSpPr>
          <p:cNvPr id="70" name="Oval 69"/>
          <p:cNvSpPr>
            <a:spLocks noChangeAspect="1"/>
          </p:cNvSpPr>
          <p:nvPr/>
        </p:nvSpPr>
        <p:spPr>
          <a:xfrm>
            <a:off x="7647636" y="3225423"/>
            <a:ext cx="1149172" cy="1149172"/>
          </a:xfrm>
          <a:prstGeom prst="ellipse">
            <a:avLst/>
          </a:prstGeom>
          <a:solidFill>
            <a:srgbClr val="00897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ontAwesome" pitchFamily="2" charset="0"/>
            </a:endParaRPr>
          </a:p>
        </p:txBody>
      </p:sp>
      <p:sp>
        <p:nvSpPr>
          <p:cNvPr id="73" name="Oval 72"/>
          <p:cNvSpPr>
            <a:spLocks noChangeAspect="1"/>
          </p:cNvSpPr>
          <p:nvPr/>
        </p:nvSpPr>
        <p:spPr>
          <a:xfrm>
            <a:off x="9583018" y="3225423"/>
            <a:ext cx="1149172" cy="1149172"/>
          </a:xfrm>
          <a:prstGeom prst="ellipse">
            <a:avLst/>
          </a:prstGeom>
          <a:solidFill>
            <a:srgbClr val="009688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ontAwesome" pitchFamily="2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609750" y="266743"/>
            <a:ext cx="44129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4400" dirty="0" smtClean="0">
                <a:latin typeface="IranNastaliq" panose="02020505000000020003" pitchFamily="18" charset="0"/>
                <a:cs typeface="IranNastaliq" panose="02020505000000020003" pitchFamily="18" charset="0"/>
              </a:rPr>
              <a:t>دوره های تحولات اساسی در ایالات متحده آمریکا</a:t>
            </a:r>
            <a:endParaRPr lang="en-US" sz="4400" dirty="0"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931711" y="3599954"/>
            <a:ext cx="9847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bg1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دوره اول</a:t>
            </a:r>
            <a:endParaRPr lang="en-US" sz="2000" dirty="0">
              <a:solidFill>
                <a:schemeClr val="bg1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813920" y="3599954"/>
            <a:ext cx="9847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bg1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دوره دوم</a:t>
            </a:r>
            <a:endParaRPr lang="en-US" sz="2000" dirty="0">
              <a:solidFill>
                <a:schemeClr val="bg1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696130" y="3628947"/>
            <a:ext cx="10669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bg1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دوره سوم</a:t>
            </a:r>
            <a:endParaRPr lang="en-US" sz="2000" dirty="0">
              <a:solidFill>
                <a:schemeClr val="bg1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537861" y="3599954"/>
            <a:ext cx="12348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bg1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دوره چهارم</a:t>
            </a:r>
            <a:endParaRPr lang="en-US" sz="2000" dirty="0">
              <a:solidFill>
                <a:schemeClr val="bg1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9502270" y="3599954"/>
            <a:ext cx="1152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bg1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دوره پنجم</a:t>
            </a:r>
            <a:endParaRPr lang="en-US" sz="2000" dirty="0">
              <a:solidFill>
                <a:schemeClr val="bg1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824526" y="5540394"/>
            <a:ext cx="2716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اکتشاف و مهاجرت اروپاییان</a:t>
            </a:r>
            <a:endParaRPr lang="en-US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182792" y="1618701"/>
            <a:ext cx="3701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صلح با بریتانیا و استقلال مستعمرات</a:t>
            </a:r>
            <a:endParaRPr lang="en-US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410152" y="5534864"/>
            <a:ext cx="3701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جنگ های داخلی</a:t>
            </a:r>
            <a:endParaRPr lang="en-US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095503" y="1685093"/>
            <a:ext cx="3701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جنگ های جهانی</a:t>
            </a:r>
            <a:endParaRPr lang="en-US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397604" y="5545924"/>
            <a:ext cx="37013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دوره معاصر</a:t>
            </a:r>
            <a:endParaRPr lang="en-US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cxnSp>
        <p:nvCxnSpPr>
          <p:cNvPr id="88" name="Straight Arrow Connector 87"/>
          <p:cNvCxnSpPr/>
          <p:nvPr/>
        </p:nvCxnSpPr>
        <p:spPr>
          <a:xfrm>
            <a:off x="2468062" y="4997601"/>
            <a:ext cx="0" cy="588429"/>
          </a:xfrm>
          <a:prstGeom prst="straightConnector1">
            <a:avLst/>
          </a:prstGeom>
          <a:ln w="19050">
            <a:solidFill>
              <a:srgbClr val="26A6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6317266" y="4946435"/>
            <a:ext cx="0" cy="588429"/>
          </a:xfrm>
          <a:prstGeom prst="straightConnector1">
            <a:avLst/>
          </a:prstGeom>
          <a:ln w="19050">
            <a:solidFill>
              <a:srgbClr val="26A6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10157604" y="4957495"/>
            <a:ext cx="0" cy="588429"/>
          </a:xfrm>
          <a:prstGeom prst="straightConnector1">
            <a:avLst/>
          </a:prstGeom>
          <a:ln w="19050">
            <a:solidFill>
              <a:srgbClr val="26A6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flipV="1">
            <a:off x="4306306" y="2042877"/>
            <a:ext cx="0" cy="588429"/>
          </a:xfrm>
          <a:prstGeom prst="straightConnector1">
            <a:avLst/>
          </a:prstGeom>
          <a:ln w="19050">
            <a:solidFill>
              <a:srgbClr val="26A6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V="1">
            <a:off x="8155262" y="2099730"/>
            <a:ext cx="0" cy="588429"/>
          </a:xfrm>
          <a:prstGeom prst="straightConnector1">
            <a:avLst/>
          </a:prstGeom>
          <a:ln w="19050">
            <a:solidFill>
              <a:srgbClr val="26A6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0" y="5950430"/>
            <a:ext cx="2716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قرن 16</a:t>
            </a:r>
            <a:endParaRPr lang="en-US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544271" y="1255447"/>
            <a:ext cx="2716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قرن 16 تا اواسط قرن 18</a:t>
            </a:r>
            <a:endParaRPr lang="en-US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681071" y="5950430"/>
            <a:ext cx="2716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اواسط قرن 18 تا قرن 19</a:t>
            </a:r>
            <a:endParaRPr lang="en-US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6229616" y="1312300"/>
            <a:ext cx="2716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قرن 19 تا اواسط آن</a:t>
            </a:r>
            <a:endParaRPr lang="en-US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8721782" y="5869289"/>
            <a:ext cx="2716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اواسط قرن 19 به بعد</a:t>
            </a:r>
            <a:endParaRPr lang="en-US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84162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ck Arc 3"/>
          <p:cNvSpPr/>
          <p:nvPr/>
        </p:nvSpPr>
        <p:spPr>
          <a:xfrm>
            <a:off x="442476" y="549030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26A6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" name="Block Arc 4"/>
          <p:cNvSpPr/>
          <p:nvPr/>
        </p:nvSpPr>
        <p:spPr>
          <a:xfrm flipV="1">
            <a:off x="442476" y="508924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00695C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978654" y="1091823"/>
            <a:ext cx="1149172" cy="1149172"/>
          </a:xfrm>
          <a:prstGeom prst="ellipse">
            <a:avLst/>
          </a:prstGeom>
          <a:solidFill>
            <a:srgbClr val="26A6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ontAwesome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60854" y="1466354"/>
            <a:ext cx="9847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bg1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دوره اول</a:t>
            </a:r>
            <a:endParaRPr lang="en-US" sz="2000" dirty="0">
              <a:solidFill>
                <a:schemeClr val="bg1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46205" y="1445961"/>
            <a:ext cx="2716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Titr" panose="00000700000000000000" pitchFamily="2" charset="-78"/>
              </a:rPr>
              <a:t>اکتشاف و مهاجرت اروپاییان</a:t>
            </a:r>
            <a:endParaRPr lang="en-US" sz="20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45626" y="1886177"/>
            <a:ext cx="2716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>
                <a:latin typeface="IranNastaliq" panose="02020505000000020003" pitchFamily="18" charset="0"/>
                <a:cs typeface="B Titr" panose="00000700000000000000" pitchFamily="2" charset="-78"/>
              </a:rPr>
              <a:t>قرن 16</a:t>
            </a:r>
            <a:endParaRPr lang="en-US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34517" y="1547623"/>
            <a:ext cx="6008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شروع مهاجرت گسترده اروپاییان به آمریکا پس از سفر کریستف کلمب به این قاره از کشور پرتغال</a:t>
            </a:r>
          </a:p>
        </p:txBody>
      </p:sp>
      <p:sp>
        <p:nvSpPr>
          <p:cNvPr id="11" name="Block Arc 10"/>
          <p:cNvSpPr/>
          <p:nvPr/>
        </p:nvSpPr>
        <p:spPr>
          <a:xfrm>
            <a:off x="524676" y="3672868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26A6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2" name="Block Arc 11"/>
          <p:cNvSpPr/>
          <p:nvPr/>
        </p:nvSpPr>
        <p:spPr>
          <a:xfrm flipV="1">
            <a:off x="524676" y="3632762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00695C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1060854" y="4215661"/>
            <a:ext cx="1149172" cy="1149172"/>
          </a:xfrm>
          <a:prstGeom prst="ellipse">
            <a:avLst/>
          </a:prstGeom>
          <a:solidFill>
            <a:srgbClr val="26A6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ontAwesome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43054" y="4590192"/>
            <a:ext cx="9847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bg1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دوره دوم</a:t>
            </a:r>
            <a:endParaRPr lang="en-US" sz="2000" dirty="0">
              <a:solidFill>
                <a:schemeClr val="bg1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18264" y="4570480"/>
            <a:ext cx="404546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dirty="0">
                <a:latin typeface="IranNastaliq" panose="02020505000000020003" pitchFamily="18" charset="0"/>
                <a:cs typeface="B Titr" panose="00000700000000000000" pitchFamily="2" charset="-78"/>
              </a:rPr>
              <a:t>صلح با بریتانیا و استقلال مستعمرات</a:t>
            </a:r>
            <a:endParaRPr lang="en-US" dirty="0">
              <a:latin typeface="IranNastaliq" panose="02020505000000020003" pitchFamily="18" charset="0"/>
              <a:cs typeface="B Titr" panose="00000700000000000000" pitchFamily="2" charset="-78"/>
            </a:endParaRPr>
          </a:p>
          <a:p>
            <a:pPr algn="r" rtl="1"/>
            <a:endParaRPr lang="en-US" sz="20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64005" y="4979918"/>
            <a:ext cx="2716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600" dirty="0">
                <a:latin typeface="IranNastaliq" panose="02020505000000020003" pitchFamily="18" charset="0"/>
                <a:cs typeface="B Titr" panose="00000700000000000000" pitchFamily="2" charset="-78"/>
              </a:rPr>
              <a:t>قرن 16 تا اواسط قرن 18</a:t>
            </a:r>
            <a:endParaRPr lang="en-US" sz="16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23429" y="3508650"/>
            <a:ext cx="582000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مهاجرت بی رویه افراد از بریتانیا و شروع استعمار گسترده آمریکا توسط بریتانیا</a:t>
            </a:r>
          </a:p>
          <a:p>
            <a:pPr algn="r" rtl="1"/>
            <a:endParaRPr lang="fa-IR" sz="2000" dirty="0" smtClean="0"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استفاده از نیروی کار و برده کشی از افراد بومی آمریکایی توسط دولت بریتانیا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endParaRPr lang="fa-IR" sz="2000" dirty="0" smtClean="0"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شروع جنگ های استقلال آمریکا از سال 1775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endParaRPr lang="fa-IR" sz="2000" dirty="0" smtClean="0"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استقلال آمریکا در سال 1776</a:t>
            </a:r>
          </a:p>
          <a:p>
            <a:pPr algn="r" rtl="1"/>
            <a:endParaRPr lang="fa-IR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algn="r" rtl="1"/>
            <a:endParaRPr lang="fa-IR" sz="2000" dirty="0" smtClean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85" y="10815"/>
            <a:ext cx="10590663" cy="687565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59" y="0"/>
            <a:ext cx="11415940" cy="684956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119" y="83723"/>
            <a:ext cx="10307194" cy="680274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13" y="79346"/>
            <a:ext cx="11092986" cy="677021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815"/>
            <a:ext cx="12157776" cy="6838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434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ck Arc 3"/>
          <p:cNvSpPr/>
          <p:nvPr/>
        </p:nvSpPr>
        <p:spPr>
          <a:xfrm>
            <a:off x="442476" y="549030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26A6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" name="Block Arc 4"/>
          <p:cNvSpPr/>
          <p:nvPr/>
        </p:nvSpPr>
        <p:spPr>
          <a:xfrm flipV="1">
            <a:off x="442476" y="508924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00695C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978654" y="1091823"/>
            <a:ext cx="1149172" cy="1149172"/>
          </a:xfrm>
          <a:prstGeom prst="ellipse">
            <a:avLst/>
          </a:prstGeom>
          <a:solidFill>
            <a:srgbClr val="26A6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ontAwesome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6454" y="1466354"/>
            <a:ext cx="11491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bg1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دوره سوم</a:t>
            </a:r>
            <a:endParaRPr lang="en-US" sz="2000" dirty="0">
              <a:solidFill>
                <a:schemeClr val="bg1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64394" y="1430572"/>
            <a:ext cx="2716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>
                <a:latin typeface="IranNastaliq" panose="02020505000000020003" pitchFamily="18" charset="0"/>
                <a:cs typeface="B Titr" panose="00000700000000000000" pitchFamily="2" charset="-78"/>
              </a:rPr>
              <a:t>جنگ های داخلی</a:t>
            </a:r>
            <a:endParaRPr lang="en-US" sz="20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82731" y="1901566"/>
            <a:ext cx="2716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600" dirty="0">
                <a:latin typeface="IranNastaliq" panose="02020505000000020003" pitchFamily="18" charset="0"/>
                <a:cs typeface="B Titr" panose="00000700000000000000" pitchFamily="2" charset="-78"/>
              </a:rPr>
              <a:t>اواسط قرن 18 تا قرن 19</a:t>
            </a:r>
            <a:endParaRPr lang="en-US" sz="16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60346" y="1224457"/>
            <a:ext cx="60089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شروع جنگ های مخالفت با برده داری در آمریکا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endParaRPr lang="fa-IR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پیروزی نهضت آبراهام لینکن در سال 1865</a:t>
            </a:r>
          </a:p>
        </p:txBody>
      </p:sp>
      <p:sp>
        <p:nvSpPr>
          <p:cNvPr id="11" name="Block Arc 10"/>
          <p:cNvSpPr/>
          <p:nvPr/>
        </p:nvSpPr>
        <p:spPr>
          <a:xfrm>
            <a:off x="524676" y="3672868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26A6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2" name="Block Arc 11"/>
          <p:cNvSpPr/>
          <p:nvPr/>
        </p:nvSpPr>
        <p:spPr>
          <a:xfrm flipV="1">
            <a:off x="524676" y="3632762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00695C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1060854" y="4215661"/>
            <a:ext cx="1149172" cy="1149172"/>
          </a:xfrm>
          <a:prstGeom prst="ellipse">
            <a:avLst/>
          </a:prstGeom>
          <a:solidFill>
            <a:srgbClr val="26A6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ontAwesome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6454" y="4590192"/>
            <a:ext cx="1231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bg1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دوره چهارم</a:t>
            </a:r>
            <a:endParaRPr lang="en-US" sz="2000" dirty="0">
              <a:solidFill>
                <a:schemeClr val="bg1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910605" y="4595392"/>
            <a:ext cx="18583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Titr" panose="00000700000000000000" pitchFamily="2" charset="-78"/>
              </a:rPr>
              <a:t>جنگ های جهانی</a:t>
            </a:r>
            <a:endParaRPr lang="en-US" sz="2000" dirty="0">
              <a:latin typeface="IranNastaliq" panose="02020505000000020003" pitchFamily="18" charset="0"/>
              <a:cs typeface="B Titr" panose="00000700000000000000" pitchFamily="2" charset="-78"/>
            </a:endParaRPr>
          </a:p>
          <a:p>
            <a:pPr algn="r" rtl="1"/>
            <a:endParaRPr lang="en-US" sz="24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040552" y="5057020"/>
            <a:ext cx="2716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600" dirty="0">
                <a:latin typeface="IranNastaliq" panose="02020505000000020003" pitchFamily="18" charset="0"/>
                <a:cs typeface="B Titr" panose="00000700000000000000" pitchFamily="2" charset="-78"/>
              </a:rPr>
              <a:t>قرن 19 تا اواسط آن</a:t>
            </a:r>
            <a:endParaRPr lang="en-US" sz="16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60346" y="4087560"/>
            <a:ext cx="6008915" cy="2603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سالم ماندن آمریکا در جنگ جهانی دوم و خسارت های فراوان کشور های درگیر جنگ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endParaRPr lang="fa-IR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ظهور آمریکا به عنوان ابرقدرت در سطح جهان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endParaRPr lang="fa-IR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شروع جنگ سرد بین دو ابر قدرت آمریکا و شوروی</a:t>
            </a:r>
            <a:r>
              <a:rPr lang="fa-IR" sz="24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 </a:t>
            </a:r>
            <a:r>
              <a:rPr lang="fa-IR" sz="1400" b="1" dirty="0" smtClean="0">
                <a:solidFill>
                  <a:srgbClr val="C00000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(حدود سال 1947)</a:t>
            </a:r>
          </a:p>
          <a:p>
            <a:pPr algn="r" rtl="1"/>
            <a:endParaRPr lang="fa-IR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algn="r" rtl="1"/>
            <a:endParaRPr lang="fa-IR" sz="2000" dirty="0" smtClean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941" y="-126823"/>
            <a:ext cx="9989210" cy="70209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5440" y="129558"/>
            <a:ext cx="8688646" cy="65082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5939"/>
            <a:ext cx="12192000" cy="504748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87" y="44712"/>
            <a:ext cx="10901261" cy="6813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07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ck Arc 3"/>
          <p:cNvSpPr/>
          <p:nvPr/>
        </p:nvSpPr>
        <p:spPr>
          <a:xfrm>
            <a:off x="524676" y="2206925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26A6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5" name="Block Arc 4"/>
          <p:cNvSpPr/>
          <p:nvPr/>
        </p:nvSpPr>
        <p:spPr>
          <a:xfrm flipV="1">
            <a:off x="524676" y="2166819"/>
            <a:ext cx="2221529" cy="2314971"/>
          </a:xfrm>
          <a:prstGeom prst="blockArc">
            <a:avLst>
              <a:gd name="adj1" fmla="val 10855675"/>
              <a:gd name="adj2" fmla="val 21532761"/>
              <a:gd name="adj3" fmla="val 13078"/>
            </a:avLst>
          </a:prstGeom>
          <a:solidFill>
            <a:srgbClr val="00695C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6" name="Oval 5"/>
          <p:cNvSpPr>
            <a:spLocks noChangeAspect="1"/>
          </p:cNvSpPr>
          <p:nvPr/>
        </p:nvSpPr>
        <p:spPr>
          <a:xfrm>
            <a:off x="1060854" y="2749718"/>
            <a:ext cx="1149172" cy="1149172"/>
          </a:xfrm>
          <a:prstGeom prst="ellipse">
            <a:avLst/>
          </a:prstGeom>
          <a:solidFill>
            <a:srgbClr val="26A69A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FontAwesome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6454" y="3124249"/>
            <a:ext cx="12313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solidFill>
                  <a:schemeClr val="bg1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دوره پنجم</a:t>
            </a:r>
            <a:endParaRPr lang="en-US" sz="2000" dirty="0">
              <a:solidFill>
                <a:schemeClr val="bg1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07524" y="3129449"/>
            <a:ext cx="18583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Titr" panose="00000700000000000000" pitchFamily="2" charset="-78"/>
              </a:rPr>
              <a:t>دوره معاصــــر</a:t>
            </a:r>
            <a:endParaRPr lang="en-US" sz="2000" dirty="0">
              <a:latin typeface="IranNastaliq" panose="02020505000000020003" pitchFamily="18" charset="0"/>
              <a:cs typeface="B Titr" panose="00000700000000000000" pitchFamily="2" charset="-78"/>
            </a:endParaRPr>
          </a:p>
          <a:p>
            <a:pPr algn="r" rtl="1"/>
            <a:endParaRPr lang="en-US" sz="24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86003" y="3664520"/>
            <a:ext cx="2716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600" dirty="0" smtClean="0">
                <a:latin typeface="IranNastaliq" panose="02020505000000020003" pitchFamily="18" charset="0"/>
                <a:cs typeface="B Titr" panose="00000700000000000000" pitchFamily="2" charset="-78"/>
              </a:rPr>
              <a:t>اواسط قرن 19 به بعد</a:t>
            </a:r>
            <a:endParaRPr lang="en-US" sz="1600" dirty="0">
              <a:latin typeface="IranNastaliq" panose="02020505000000020003" pitchFamily="18" charset="0"/>
              <a:cs typeface="B Titr" panose="00000700000000000000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22885" y="2744728"/>
            <a:ext cx="60089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درگیری آمریکا در دو جنگ کره و ویتنام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endParaRPr lang="fa-IR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جنبش حقوق های مدنی برابری در قانون در سال 1960</a:t>
            </a:r>
          </a:p>
          <a:p>
            <a:pPr marL="342900" indent="-342900" algn="r" rtl="1">
              <a:buFont typeface="Arial" panose="020B0604020202020204" pitchFamily="34" charset="0"/>
              <a:buChar char="•"/>
            </a:pPr>
            <a:endParaRPr lang="fa-IR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marL="342900" indent="-342900" algn="r" rtl="1">
              <a:buFont typeface="Arial" panose="020B0604020202020204" pitchFamily="34" charset="0"/>
              <a:buChar char="•"/>
            </a:pPr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حملات 11 سپتامیر 2001</a:t>
            </a:r>
            <a:endParaRPr lang="fa-IR" sz="1400" b="1" dirty="0" smtClean="0">
              <a:solidFill>
                <a:srgbClr val="C00000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algn="r" rtl="1"/>
            <a:endParaRPr lang="fa-IR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algn="r" rtl="1"/>
            <a:endParaRPr lang="fa-IR" sz="2000" dirty="0" smtClean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9" y="423753"/>
            <a:ext cx="12104668" cy="59497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274" y="173266"/>
            <a:ext cx="10042838" cy="6702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02985"/>
            <a:ext cx="12058481" cy="504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491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90436" y="571542"/>
            <a:ext cx="4412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4800" dirty="0" smtClean="0">
                <a:latin typeface="IranNastaliq" panose="02020505000000020003" pitchFamily="18" charset="0"/>
                <a:cs typeface="IranNastaliq" panose="02020505000000020003" pitchFamily="18" charset="0"/>
              </a:rPr>
              <a:t>تحولات نظام شهرسازی آمریکا</a:t>
            </a:r>
            <a:endParaRPr lang="en-US" sz="4800" dirty="0"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64953" y="3584935"/>
            <a:ext cx="2198284" cy="728402"/>
            <a:chOff x="667866" y="3164021"/>
            <a:chExt cx="2198284" cy="728402"/>
          </a:xfrm>
        </p:grpSpPr>
        <p:grpSp>
          <p:nvGrpSpPr>
            <p:cNvPr id="6" name="Group 5"/>
            <p:cNvGrpSpPr/>
            <p:nvPr/>
          </p:nvGrpSpPr>
          <p:grpSpPr>
            <a:xfrm>
              <a:off x="667866" y="3164021"/>
              <a:ext cx="2198284" cy="728402"/>
              <a:chOff x="588738" y="3164021"/>
              <a:chExt cx="2198284" cy="728402"/>
            </a:xfrm>
          </p:grpSpPr>
          <p:sp>
            <p:nvSpPr>
              <p:cNvPr id="8" name="Shape 160"/>
              <p:cNvSpPr/>
              <p:nvPr/>
            </p:nvSpPr>
            <p:spPr>
              <a:xfrm rot="16200000" flipH="1">
                <a:off x="1422364" y="2330395"/>
                <a:ext cx="531031" cy="21982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6765" y="0"/>
                      <a:pt x="21600" y="1168"/>
                      <a:pt x="21600" y="2609"/>
                    </a:cubicBez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2609"/>
                    </a:lnTo>
                    <a:cubicBezTo>
                      <a:pt x="0" y="1168"/>
                      <a:pt x="4835" y="0"/>
                      <a:pt x="10800" y="0"/>
                    </a:cubicBezTo>
                    <a:close/>
                  </a:path>
                </a:pathLst>
              </a:custGeom>
              <a:solidFill>
                <a:srgbClr val="26A69A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  <p:sp>
            <p:nvSpPr>
              <p:cNvPr id="9" name="Shape 161"/>
              <p:cNvSpPr/>
              <p:nvPr/>
            </p:nvSpPr>
            <p:spPr>
              <a:xfrm rot="5400000">
                <a:off x="1689010" y="3631550"/>
                <a:ext cx="223746" cy="298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65" extrusionOk="0">
                    <a:moveTo>
                      <a:pt x="3545" y="21218"/>
                    </a:moveTo>
                    <a:cubicBezTo>
                      <a:pt x="20611" y="12040"/>
                      <a:pt x="20611" y="12040"/>
                      <a:pt x="20611" y="12040"/>
                    </a:cubicBezTo>
                    <a:cubicBezTo>
                      <a:pt x="21353" y="11672"/>
                      <a:pt x="21600" y="11305"/>
                      <a:pt x="21600" y="10816"/>
                    </a:cubicBezTo>
                    <a:cubicBezTo>
                      <a:pt x="21600" y="10265"/>
                      <a:pt x="21353" y="9776"/>
                      <a:pt x="20611" y="9408"/>
                    </a:cubicBezTo>
                    <a:cubicBezTo>
                      <a:pt x="3545" y="230"/>
                      <a:pt x="3545" y="230"/>
                      <a:pt x="3545" y="230"/>
                    </a:cubicBezTo>
                    <a:cubicBezTo>
                      <a:pt x="2885" y="-76"/>
                      <a:pt x="1896" y="-76"/>
                      <a:pt x="1154" y="230"/>
                    </a:cubicBezTo>
                    <a:cubicBezTo>
                      <a:pt x="412" y="414"/>
                      <a:pt x="0" y="903"/>
                      <a:pt x="0" y="1637"/>
                    </a:cubicBezTo>
                    <a:cubicBezTo>
                      <a:pt x="0" y="19749"/>
                      <a:pt x="0" y="19749"/>
                      <a:pt x="0" y="19749"/>
                    </a:cubicBezTo>
                    <a:cubicBezTo>
                      <a:pt x="0" y="20484"/>
                      <a:pt x="412" y="20973"/>
                      <a:pt x="1154" y="21340"/>
                    </a:cubicBezTo>
                    <a:cubicBezTo>
                      <a:pt x="1896" y="21524"/>
                      <a:pt x="2885" y="21524"/>
                      <a:pt x="3545" y="21218"/>
                    </a:cubicBezTo>
                  </a:path>
                </a:pathLst>
              </a:custGeom>
              <a:solidFill>
                <a:srgbClr val="26A69A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1555378" y="3244334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1850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367700" y="3389311"/>
            <a:ext cx="1622985" cy="726656"/>
            <a:chOff x="2870613" y="2968397"/>
            <a:chExt cx="1622985" cy="726656"/>
          </a:xfrm>
        </p:grpSpPr>
        <p:grpSp>
          <p:nvGrpSpPr>
            <p:cNvPr id="11" name="Group 10"/>
            <p:cNvGrpSpPr/>
            <p:nvPr/>
          </p:nvGrpSpPr>
          <p:grpSpPr>
            <a:xfrm>
              <a:off x="2870613" y="2968397"/>
              <a:ext cx="1622985" cy="726656"/>
              <a:chOff x="2791485" y="2968397"/>
              <a:chExt cx="1622985" cy="726656"/>
            </a:xfrm>
          </p:grpSpPr>
          <p:sp>
            <p:nvSpPr>
              <p:cNvPr id="13" name="Shape 170"/>
              <p:cNvSpPr/>
              <p:nvPr/>
            </p:nvSpPr>
            <p:spPr>
              <a:xfrm>
                <a:off x="2791485" y="3164021"/>
                <a:ext cx="1622985" cy="531032"/>
              </a:xfrm>
              <a:prstGeom prst="rect">
                <a:avLst/>
              </a:prstGeom>
              <a:solidFill>
                <a:srgbClr val="009688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  <p:sp>
            <p:nvSpPr>
              <p:cNvPr id="14" name="Shape 171"/>
              <p:cNvSpPr/>
              <p:nvPr/>
            </p:nvSpPr>
            <p:spPr>
              <a:xfrm rot="16200000">
                <a:off x="3484703" y="2931270"/>
                <a:ext cx="223746" cy="298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65" extrusionOk="0">
                    <a:moveTo>
                      <a:pt x="3545" y="21218"/>
                    </a:moveTo>
                    <a:cubicBezTo>
                      <a:pt x="20611" y="12040"/>
                      <a:pt x="20611" y="12040"/>
                      <a:pt x="20611" y="12040"/>
                    </a:cubicBezTo>
                    <a:cubicBezTo>
                      <a:pt x="21353" y="11672"/>
                      <a:pt x="21600" y="11305"/>
                      <a:pt x="21600" y="10816"/>
                    </a:cubicBezTo>
                    <a:cubicBezTo>
                      <a:pt x="21600" y="10265"/>
                      <a:pt x="21353" y="9776"/>
                      <a:pt x="20611" y="9408"/>
                    </a:cubicBezTo>
                    <a:cubicBezTo>
                      <a:pt x="3545" y="230"/>
                      <a:pt x="3545" y="230"/>
                      <a:pt x="3545" y="230"/>
                    </a:cubicBezTo>
                    <a:cubicBezTo>
                      <a:pt x="2885" y="-76"/>
                      <a:pt x="1896" y="-76"/>
                      <a:pt x="1154" y="230"/>
                    </a:cubicBezTo>
                    <a:cubicBezTo>
                      <a:pt x="412" y="414"/>
                      <a:pt x="0" y="903"/>
                      <a:pt x="0" y="1637"/>
                    </a:cubicBezTo>
                    <a:cubicBezTo>
                      <a:pt x="0" y="19749"/>
                      <a:pt x="0" y="19749"/>
                      <a:pt x="0" y="19749"/>
                    </a:cubicBezTo>
                    <a:cubicBezTo>
                      <a:pt x="0" y="20484"/>
                      <a:pt x="412" y="20973"/>
                      <a:pt x="1154" y="21340"/>
                    </a:cubicBezTo>
                    <a:cubicBezTo>
                      <a:pt x="1896" y="21524"/>
                      <a:pt x="2885" y="21524"/>
                      <a:pt x="3545" y="21218"/>
                    </a:cubicBezTo>
                  </a:path>
                </a:pathLst>
              </a:custGeom>
              <a:solidFill>
                <a:srgbClr val="009688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341404" y="3238868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1916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990685" y="3584935"/>
            <a:ext cx="1622985" cy="726657"/>
            <a:chOff x="4493598" y="3164021"/>
            <a:chExt cx="1622985" cy="726657"/>
          </a:xfrm>
        </p:grpSpPr>
        <p:grpSp>
          <p:nvGrpSpPr>
            <p:cNvPr id="16" name="Group 15"/>
            <p:cNvGrpSpPr/>
            <p:nvPr/>
          </p:nvGrpSpPr>
          <p:grpSpPr>
            <a:xfrm>
              <a:off x="4493598" y="3164021"/>
              <a:ext cx="1622985" cy="726657"/>
              <a:chOff x="4414470" y="3164021"/>
              <a:chExt cx="1622985" cy="726657"/>
            </a:xfrm>
          </p:grpSpPr>
          <p:sp>
            <p:nvSpPr>
              <p:cNvPr id="18" name="Shape 162"/>
              <p:cNvSpPr/>
              <p:nvPr/>
            </p:nvSpPr>
            <p:spPr>
              <a:xfrm>
                <a:off x="4414470" y="3164021"/>
                <a:ext cx="1622985" cy="526588"/>
              </a:xfrm>
              <a:prstGeom prst="rect">
                <a:avLst/>
              </a:prstGeom>
              <a:solidFill>
                <a:srgbClr val="00897B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  <p:sp>
            <p:nvSpPr>
              <p:cNvPr id="19" name="Shape 163"/>
              <p:cNvSpPr/>
              <p:nvPr/>
            </p:nvSpPr>
            <p:spPr>
              <a:xfrm rot="5400000">
                <a:off x="5114089" y="3629805"/>
                <a:ext cx="223746" cy="298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65" extrusionOk="0">
                    <a:moveTo>
                      <a:pt x="3545" y="21218"/>
                    </a:moveTo>
                    <a:cubicBezTo>
                      <a:pt x="20611" y="12040"/>
                      <a:pt x="20611" y="12040"/>
                      <a:pt x="20611" y="12040"/>
                    </a:cubicBezTo>
                    <a:cubicBezTo>
                      <a:pt x="21353" y="11672"/>
                      <a:pt x="21600" y="11305"/>
                      <a:pt x="21600" y="10816"/>
                    </a:cubicBezTo>
                    <a:cubicBezTo>
                      <a:pt x="21600" y="10265"/>
                      <a:pt x="21353" y="9776"/>
                      <a:pt x="20611" y="9408"/>
                    </a:cubicBezTo>
                    <a:cubicBezTo>
                      <a:pt x="3545" y="230"/>
                      <a:pt x="3545" y="230"/>
                      <a:pt x="3545" y="230"/>
                    </a:cubicBezTo>
                    <a:cubicBezTo>
                      <a:pt x="2885" y="-76"/>
                      <a:pt x="1896" y="-76"/>
                      <a:pt x="1154" y="230"/>
                    </a:cubicBezTo>
                    <a:cubicBezTo>
                      <a:pt x="412" y="414"/>
                      <a:pt x="0" y="903"/>
                      <a:pt x="0" y="1637"/>
                    </a:cubicBezTo>
                    <a:cubicBezTo>
                      <a:pt x="0" y="19749"/>
                      <a:pt x="0" y="19749"/>
                      <a:pt x="0" y="19749"/>
                    </a:cubicBezTo>
                    <a:cubicBezTo>
                      <a:pt x="0" y="20484"/>
                      <a:pt x="412" y="20973"/>
                      <a:pt x="1154" y="21340"/>
                    </a:cubicBezTo>
                    <a:cubicBezTo>
                      <a:pt x="1896" y="21524"/>
                      <a:pt x="2885" y="21524"/>
                      <a:pt x="3545" y="21218"/>
                    </a:cubicBezTo>
                  </a:path>
                </a:pathLst>
              </a:custGeom>
              <a:solidFill>
                <a:srgbClr val="00897B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4706103" y="3230811"/>
              <a:ext cx="128725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1922-1923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613669" y="3389311"/>
            <a:ext cx="1622985" cy="722212"/>
            <a:chOff x="6116582" y="2968397"/>
            <a:chExt cx="1622985" cy="722212"/>
          </a:xfrm>
        </p:grpSpPr>
        <p:grpSp>
          <p:nvGrpSpPr>
            <p:cNvPr id="21" name="Group 20"/>
            <p:cNvGrpSpPr/>
            <p:nvPr/>
          </p:nvGrpSpPr>
          <p:grpSpPr>
            <a:xfrm>
              <a:off x="6116582" y="2968397"/>
              <a:ext cx="1622985" cy="722212"/>
              <a:chOff x="6037454" y="2968397"/>
              <a:chExt cx="1622985" cy="722212"/>
            </a:xfrm>
          </p:grpSpPr>
          <p:sp>
            <p:nvSpPr>
              <p:cNvPr id="23" name="Shape 168"/>
              <p:cNvSpPr/>
              <p:nvPr/>
            </p:nvSpPr>
            <p:spPr>
              <a:xfrm>
                <a:off x="6037454" y="3164021"/>
                <a:ext cx="1622985" cy="526588"/>
              </a:xfrm>
              <a:prstGeom prst="rect">
                <a:avLst/>
              </a:prstGeom>
              <a:solidFill>
                <a:srgbClr val="00796B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  <p:sp>
            <p:nvSpPr>
              <p:cNvPr id="24" name="Shape 169"/>
              <p:cNvSpPr/>
              <p:nvPr/>
            </p:nvSpPr>
            <p:spPr>
              <a:xfrm rot="16200000">
                <a:off x="6708686" y="2931270"/>
                <a:ext cx="223746" cy="298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65" extrusionOk="0">
                    <a:moveTo>
                      <a:pt x="3545" y="21218"/>
                    </a:moveTo>
                    <a:cubicBezTo>
                      <a:pt x="20611" y="12040"/>
                      <a:pt x="20611" y="12040"/>
                      <a:pt x="20611" y="12040"/>
                    </a:cubicBezTo>
                    <a:cubicBezTo>
                      <a:pt x="21353" y="11672"/>
                      <a:pt x="21600" y="11305"/>
                      <a:pt x="21600" y="10816"/>
                    </a:cubicBezTo>
                    <a:cubicBezTo>
                      <a:pt x="21600" y="10265"/>
                      <a:pt x="21353" y="9776"/>
                      <a:pt x="20611" y="9408"/>
                    </a:cubicBezTo>
                    <a:cubicBezTo>
                      <a:pt x="3545" y="230"/>
                      <a:pt x="3545" y="230"/>
                      <a:pt x="3545" y="230"/>
                    </a:cubicBezTo>
                    <a:cubicBezTo>
                      <a:pt x="2885" y="-76"/>
                      <a:pt x="1896" y="-76"/>
                      <a:pt x="1154" y="230"/>
                    </a:cubicBezTo>
                    <a:cubicBezTo>
                      <a:pt x="412" y="414"/>
                      <a:pt x="0" y="903"/>
                      <a:pt x="0" y="1637"/>
                    </a:cubicBezTo>
                    <a:cubicBezTo>
                      <a:pt x="0" y="19749"/>
                      <a:pt x="0" y="19749"/>
                      <a:pt x="0" y="19749"/>
                    </a:cubicBezTo>
                    <a:cubicBezTo>
                      <a:pt x="0" y="20484"/>
                      <a:pt x="412" y="20973"/>
                      <a:pt x="1154" y="21340"/>
                    </a:cubicBezTo>
                    <a:cubicBezTo>
                      <a:pt x="1896" y="21524"/>
                      <a:pt x="2885" y="21524"/>
                      <a:pt x="3545" y="21218"/>
                    </a:cubicBezTo>
                  </a:path>
                </a:pathLst>
              </a:custGeom>
              <a:solidFill>
                <a:srgbClr val="00796B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6576520" y="3244334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1930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076608" y="3363207"/>
            <a:ext cx="2172058" cy="748603"/>
            <a:chOff x="9363446" y="2942007"/>
            <a:chExt cx="2172058" cy="748603"/>
          </a:xfrm>
        </p:grpSpPr>
        <p:grpSp>
          <p:nvGrpSpPr>
            <p:cNvPr id="31" name="Group 30"/>
            <p:cNvGrpSpPr/>
            <p:nvPr/>
          </p:nvGrpSpPr>
          <p:grpSpPr>
            <a:xfrm>
              <a:off x="9363446" y="2942007"/>
              <a:ext cx="2172058" cy="748603"/>
              <a:chOff x="9284318" y="2942007"/>
              <a:chExt cx="2172058" cy="748603"/>
            </a:xfrm>
          </p:grpSpPr>
          <p:sp>
            <p:nvSpPr>
              <p:cNvPr id="33" name="Shape 166"/>
              <p:cNvSpPr/>
              <p:nvPr/>
            </p:nvSpPr>
            <p:spPr>
              <a:xfrm rot="5400000">
                <a:off x="10108000" y="2342235"/>
                <a:ext cx="524693" cy="21720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6765" y="0"/>
                      <a:pt x="21600" y="1168"/>
                      <a:pt x="21600" y="2609"/>
                    </a:cubicBez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2609"/>
                    </a:lnTo>
                    <a:cubicBezTo>
                      <a:pt x="0" y="1168"/>
                      <a:pt x="4835" y="0"/>
                      <a:pt x="10800" y="0"/>
                    </a:cubicBezTo>
                    <a:close/>
                  </a:path>
                </a:pathLst>
              </a:custGeom>
              <a:solidFill>
                <a:srgbClr val="004D40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 Light"/>
                  </a:defRPr>
                </a:pPr>
                <a:r>
                  <a:rPr kumimoji="0" lang="en-US" sz="9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Roboto Black" panose="02000000000000000000" pitchFamily="2" charset="0"/>
                    <a:ea typeface="Roboto Black" panose="02000000000000000000" pitchFamily="2" charset="0"/>
                    <a:cs typeface="Roboto Black" panose="02000000000000000000" pitchFamily="2" charset="0"/>
                    <a:sym typeface="Calibri Light"/>
                  </a:rPr>
                  <a:t>11</a:t>
                </a:r>
                <a:endParaRPr kumimoji="0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  <p:sp>
            <p:nvSpPr>
              <p:cNvPr id="34" name="Shape 167"/>
              <p:cNvSpPr/>
              <p:nvPr/>
            </p:nvSpPr>
            <p:spPr>
              <a:xfrm rot="16200000">
                <a:off x="10210509" y="2904880"/>
                <a:ext cx="223746" cy="298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65" extrusionOk="0">
                    <a:moveTo>
                      <a:pt x="3545" y="21218"/>
                    </a:moveTo>
                    <a:cubicBezTo>
                      <a:pt x="20611" y="12040"/>
                      <a:pt x="20611" y="12040"/>
                      <a:pt x="20611" y="12040"/>
                    </a:cubicBezTo>
                    <a:cubicBezTo>
                      <a:pt x="21353" y="11672"/>
                      <a:pt x="21600" y="11305"/>
                      <a:pt x="21600" y="10816"/>
                    </a:cubicBezTo>
                    <a:cubicBezTo>
                      <a:pt x="21600" y="10265"/>
                      <a:pt x="21353" y="9776"/>
                      <a:pt x="20611" y="9408"/>
                    </a:cubicBezTo>
                    <a:cubicBezTo>
                      <a:pt x="3545" y="230"/>
                      <a:pt x="3545" y="230"/>
                      <a:pt x="3545" y="230"/>
                    </a:cubicBezTo>
                    <a:cubicBezTo>
                      <a:pt x="2885" y="-76"/>
                      <a:pt x="1896" y="-76"/>
                      <a:pt x="1154" y="230"/>
                    </a:cubicBezTo>
                    <a:cubicBezTo>
                      <a:pt x="412" y="414"/>
                      <a:pt x="0" y="903"/>
                      <a:pt x="0" y="1637"/>
                    </a:cubicBezTo>
                    <a:cubicBezTo>
                      <a:pt x="0" y="19749"/>
                      <a:pt x="0" y="19749"/>
                      <a:pt x="0" y="19749"/>
                    </a:cubicBezTo>
                    <a:cubicBezTo>
                      <a:pt x="0" y="20484"/>
                      <a:pt x="412" y="20973"/>
                      <a:pt x="1154" y="21340"/>
                    </a:cubicBezTo>
                    <a:cubicBezTo>
                      <a:pt x="1896" y="21524"/>
                      <a:pt x="2885" y="21524"/>
                      <a:pt x="3545" y="21218"/>
                    </a:cubicBezTo>
                  </a:path>
                </a:pathLst>
              </a:custGeom>
              <a:solidFill>
                <a:srgbClr val="004D40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10106964" y="3286104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1980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258752" y="2113617"/>
            <a:ext cx="31628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شروع موفقیت های آمریکا در زمینه برنامه ریزی شهری و منطقه ای با </a:t>
            </a:r>
            <a:r>
              <a:rPr lang="fa-IR" b="1" dirty="0" smtClean="0">
                <a:solidFill>
                  <a:srgbClr val="C00000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تهیه اولین طرح جامع نیویورک</a:t>
            </a:r>
            <a:endParaRPr lang="fa-IR" b="1" dirty="0">
              <a:solidFill>
                <a:srgbClr val="C00000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03212" y="4648906"/>
            <a:ext cx="31628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اولین مقررات تفکیک اراضی </a:t>
            </a:r>
          </a:p>
          <a:p>
            <a:pPr algn="ctr" rtl="1"/>
            <a:r>
              <a:rPr lang="fa-IR" b="1" dirty="0" smtClean="0">
                <a:solidFill>
                  <a:srgbClr val="C00000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( زمین یک عامل موثر در اقتصاد)</a:t>
            </a:r>
          </a:p>
          <a:p>
            <a:pPr algn="ctr" rtl="1"/>
            <a:endParaRPr lang="fa-IR" b="1" dirty="0" smtClean="0">
              <a:solidFill>
                <a:srgbClr val="C00000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algn="ctr" rtl="1"/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ایجاد انجمن برنامه ریزی منطقه ای</a:t>
            </a:r>
            <a:endParaRPr lang="fa-IR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79387" y="707037"/>
            <a:ext cx="441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600" dirty="0" smtClean="0">
                <a:solidFill>
                  <a:srgbClr val="C00000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مقررات اولیه تاثیرگذار</a:t>
            </a:r>
            <a:endParaRPr lang="en-US" sz="3600" dirty="0">
              <a:solidFill>
                <a:srgbClr val="C00000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668642" y="4600088"/>
            <a:ext cx="323244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گسترش حومه نشینی </a:t>
            </a:r>
          </a:p>
          <a:p>
            <a:pPr algn="ctr" rtl="1"/>
            <a:endParaRPr lang="fa-IR" b="1" dirty="0">
              <a:solidFill>
                <a:srgbClr val="C00000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algn="ctr" rtl="1"/>
            <a:r>
              <a:rPr lang="fa-IR" b="1" dirty="0" smtClean="0">
                <a:solidFill>
                  <a:srgbClr val="C00000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یکپارچه سازی </a:t>
            </a: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شهرسازی، مدیریت شهری و سیاست های بودجه ریزی کشور</a:t>
            </a:r>
          </a:p>
          <a:p>
            <a:pPr algn="ctr" rtl="1"/>
            <a:endParaRPr lang="fa-IR" dirty="0" smtClean="0"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algn="ctr" rtl="1"/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شروع طرح های راهبردی و استراتژیک</a:t>
            </a:r>
            <a:endParaRPr lang="fa-IR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189339" y="2262216"/>
            <a:ext cx="32615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 smtClean="0">
                <a:solidFill>
                  <a:srgbClr val="C00000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مشارکت بخش خصوصی </a:t>
            </a: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در شهرسازی</a:t>
            </a:r>
          </a:p>
          <a:p>
            <a:pPr algn="ctr" rtl="1"/>
            <a:endParaRPr lang="fa-IR" dirty="0" smtClean="0"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algn="ctr" rtl="1"/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لیبرالیسم نو</a:t>
            </a:r>
            <a:endParaRPr lang="fa-IR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64952" y="4600088"/>
            <a:ext cx="21414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تهیه طرح جامع واشنگتن توسط فرانسوی ها</a:t>
            </a:r>
            <a:endParaRPr lang="fa-IR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41" name="Shape 164"/>
          <p:cNvSpPr/>
          <p:nvPr/>
        </p:nvSpPr>
        <p:spPr>
          <a:xfrm>
            <a:off x="7236654" y="3587943"/>
            <a:ext cx="1870498" cy="526588"/>
          </a:xfrm>
          <a:prstGeom prst="rect">
            <a:avLst/>
          </a:prstGeom>
          <a:solidFill>
            <a:srgbClr val="00695C"/>
          </a:solidFill>
          <a:ln w="12700">
            <a:miter lim="400000"/>
          </a:ln>
        </p:spPr>
        <p:txBody>
          <a:bodyPr lIns="22860" rIns="2286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 Light"/>
              </a:defRPr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  <a:sym typeface="Calibri Light"/>
            </a:endParaRPr>
          </a:p>
        </p:txBody>
      </p:sp>
      <p:sp>
        <p:nvSpPr>
          <p:cNvPr id="42" name="Shape 165"/>
          <p:cNvSpPr/>
          <p:nvPr/>
        </p:nvSpPr>
        <p:spPr>
          <a:xfrm rot="5400000">
            <a:off x="8113309" y="4074396"/>
            <a:ext cx="223746" cy="29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65" extrusionOk="0">
                <a:moveTo>
                  <a:pt x="3545" y="21218"/>
                </a:moveTo>
                <a:cubicBezTo>
                  <a:pt x="20611" y="12040"/>
                  <a:pt x="20611" y="12040"/>
                  <a:pt x="20611" y="12040"/>
                </a:cubicBezTo>
                <a:cubicBezTo>
                  <a:pt x="21353" y="11672"/>
                  <a:pt x="21600" y="11305"/>
                  <a:pt x="21600" y="10816"/>
                </a:cubicBezTo>
                <a:cubicBezTo>
                  <a:pt x="21600" y="10265"/>
                  <a:pt x="21353" y="9776"/>
                  <a:pt x="20611" y="9408"/>
                </a:cubicBezTo>
                <a:cubicBezTo>
                  <a:pt x="3545" y="230"/>
                  <a:pt x="3545" y="230"/>
                  <a:pt x="3545" y="230"/>
                </a:cubicBezTo>
                <a:cubicBezTo>
                  <a:pt x="2885" y="-76"/>
                  <a:pt x="1896" y="-76"/>
                  <a:pt x="1154" y="230"/>
                </a:cubicBezTo>
                <a:cubicBezTo>
                  <a:pt x="412" y="414"/>
                  <a:pt x="0" y="903"/>
                  <a:pt x="0" y="1637"/>
                </a:cubicBezTo>
                <a:cubicBezTo>
                  <a:pt x="0" y="19749"/>
                  <a:pt x="0" y="19749"/>
                  <a:pt x="0" y="19749"/>
                </a:cubicBezTo>
                <a:cubicBezTo>
                  <a:pt x="0" y="20484"/>
                  <a:pt x="412" y="20973"/>
                  <a:pt x="1154" y="21340"/>
                </a:cubicBezTo>
                <a:cubicBezTo>
                  <a:pt x="1896" y="21524"/>
                  <a:pt x="2885" y="21524"/>
                  <a:pt x="3545" y="21218"/>
                </a:cubicBezTo>
              </a:path>
            </a:pathLst>
          </a:custGeom>
          <a:solidFill>
            <a:srgbClr val="00695C"/>
          </a:solidFill>
          <a:ln w="12700">
            <a:miter lim="400000"/>
          </a:ln>
        </p:spPr>
        <p:txBody>
          <a:bodyPr lIns="22860" rIns="2286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+mj-lt"/>
                <a:ea typeface="+mj-ea"/>
                <a:cs typeface="+mj-cs"/>
                <a:sym typeface="Calibri Light"/>
              </a:defRPr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  <a:sym typeface="Calibri Ligh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580905" y="3666571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a-IR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1960-1970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69622" y="2568843"/>
            <a:ext cx="3232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تصویب قانون ضوابط منطقه ای</a:t>
            </a:r>
            <a:endParaRPr lang="fa-IR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18340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90436" y="571542"/>
            <a:ext cx="4412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4800" dirty="0" smtClean="0">
                <a:latin typeface="IranNastaliq" panose="02020505000000020003" pitchFamily="18" charset="0"/>
                <a:cs typeface="IranNastaliq" panose="02020505000000020003" pitchFamily="18" charset="0"/>
              </a:rPr>
              <a:t>تحولات نظام شهرسازی آمریکا</a:t>
            </a:r>
            <a:endParaRPr lang="en-US" sz="4800" dirty="0"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79387" y="707037"/>
            <a:ext cx="441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600" dirty="0" smtClean="0">
                <a:solidFill>
                  <a:srgbClr val="C00000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نهضت ها و جنبش های تاثیرگذار</a:t>
            </a:r>
            <a:endParaRPr lang="en-US" sz="3600" dirty="0">
              <a:solidFill>
                <a:srgbClr val="C00000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17467" y="3584935"/>
            <a:ext cx="2198284" cy="728402"/>
            <a:chOff x="667866" y="3164021"/>
            <a:chExt cx="2198284" cy="728402"/>
          </a:xfrm>
        </p:grpSpPr>
        <p:grpSp>
          <p:nvGrpSpPr>
            <p:cNvPr id="7" name="Group 6"/>
            <p:cNvGrpSpPr/>
            <p:nvPr/>
          </p:nvGrpSpPr>
          <p:grpSpPr>
            <a:xfrm>
              <a:off x="667866" y="3164021"/>
              <a:ext cx="2198284" cy="728402"/>
              <a:chOff x="588738" y="3164021"/>
              <a:chExt cx="2198284" cy="728402"/>
            </a:xfrm>
          </p:grpSpPr>
          <p:sp>
            <p:nvSpPr>
              <p:cNvPr id="9" name="Shape 160"/>
              <p:cNvSpPr/>
              <p:nvPr/>
            </p:nvSpPr>
            <p:spPr>
              <a:xfrm rot="16200000" flipH="1">
                <a:off x="1422364" y="2330395"/>
                <a:ext cx="531031" cy="21982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6765" y="0"/>
                      <a:pt x="21600" y="1168"/>
                      <a:pt x="21600" y="2609"/>
                    </a:cubicBez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2609"/>
                    </a:lnTo>
                    <a:cubicBezTo>
                      <a:pt x="0" y="1168"/>
                      <a:pt x="4835" y="0"/>
                      <a:pt x="10800" y="0"/>
                    </a:cubicBezTo>
                    <a:close/>
                  </a:path>
                </a:pathLst>
              </a:custGeom>
              <a:solidFill>
                <a:srgbClr val="26A69A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  <p:sp>
            <p:nvSpPr>
              <p:cNvPr id="10" name="Shape 161"/>
              <p:cNvSpPr/>
              <p:nvPr/>
            </p:nvSpPr>
            <p:spPr>
              <a:xfrm rot="5400000">
                <a:off x="1689010" y="3631550"/>
                <a:ext cx="223746" cy="298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65" extrusionOk="0">
                    <a:moveTo>
                      <a:pt x="3545" y="21218"/>
                    </a:moveTo>
                    <a:cubicBezTo>
                      <a:pt x="20611" y="12040"/>
                      <a:pt x="20611" y="12040"/>
                      <a:pt x="20611" y="12040"/>
                    </a:cubicBezTo>
                    <a:cubicBezTo>
                      <a:pt x="21353" y="11672"/>
                      <a:pt x="21600" y="11305"/>
                      <a:pt x="21600" y="10816"/>
                    </a:cubicBezTo>
                    <a:cubicBezTo>
                      <a:pt x="21600" y="10265"/>
                      <a:pt x="21353" y="9776"/>
                      <a:pt x="20611" y="9408"/>
                    </a:cubicBezTo>
                    <a:cubicBezTo>
                      <a:pt x="3545" y="230"/>
                      <a:pt x="3545" y="230"/>
                      <a:pt x="3545" y="230"/>
                    </a:cubicBezTo>
                    <a:cubicBezTo>
                      <a:pt x="2885" y="-76"/>
                      <a:pt x="1896" y="-76"/>
                      <a:pt x="1154" y="230"/>
                    </a:cubicBezTo>
                    <a:cubicBezTo>
                      <a:pt x="412" y="414"/>
                      <a:pt x="0" y="903"/>
                      <a:pt x="0" y="1637"/>
                    </a:cubicBezTo>
                    <a:cubicBezTo>
                      <a:pt x="0" y="19749"/>
                      <a:pt x="0" y="19749"/>
                      <a:pt x="0" y="19749"/>
                    </a:cubicBezTo>
                    <a:cubicBezTo>
                      <a:pt x="0" y="20484"/>
                      <a:pt x="412" y="20973"/>
                      <a:pt x="1154" y="21340"/>
                    </a:cubicBezTo>
                    <a:cubicBezTo>
                      <a:pt x="1896" y="21524"/>
                      <a:pt x="2885" y="21524"/>
                      <a:pt x="3545" y="21218"/>
                    </a:cubicBezTo>
                  </a:path>
                </a:pathLst>
              </a:custGeom>
              <a:solidFill>
                <a:srgbClr val="26A69A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367691" y="3242360"/>
              <a:ext cx="10246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a-IR" kern="0" noProof="0" dirty="0" smtClean="0">
                  <a:solidFill>
                    <a:srgbClr val="FFFFFF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B Homa" panose="00000400000000000000" pitchFamily="2" charset="-78"/>
                </a:rPr>
                <a:t>حدود</a:t>
              </a:r>
              <a:r>
                <a:rPr lang="fa-IR" kern="0" noProof="0" dirty="0" smtClean="0">
                  <a:solidFill>
                    <a:srgbClr val="FFFFFF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 1850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520214" y="3389311"/>
            <a:ext cx="1622985" cy="726656"/>
            <a:chOff x="2870613" y="2968397"/>
            <a:chExt cx="1622985" cy="726656"/>
          </a:xfrm>
        </p:grpSpPr>
        <p:grpSp>
          <p:nvGrpSpPr>
            <p:cNvPr id="12" name="Group 11"/>
            <p:cNvGrpSpPr/>
            <p:nvPr/>
          </p:nvGrpSpPr>
          <p:grpSpPr>
            <a:xfrm>
              <a:off x="2870613" y="2968397"/>
              <a:ext cx="1622985" cy="726656"/>
              <a:chOff x="2791485" y="2968397"/>
              <a:chExt cx="1622985" cy="726656"/>
            </a:xfrm>
          </p:grpSpPr>
          <p:sp>
            <p:nvSpPr>
              <p:cNvPr id="14" name="Shape 170"/>
              <p:cNvSpPr/>
              <p:nvPr/>
            </p:nvSpPr>
            <p:spPr>
              <a:xfrm>
                <a:off x="2791485" y="3164021"/>
                <a:ext cx="1622985" cy="531032"/>
              </a:xfrm>
              <a:prstGeom prst="rect">
                <a:avLst/>
              </a:prstGeom>
              <a:solidFill>
                <a:srgbClr val="009688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  <p:sp>
            <p:nvSpPr>
              <p:cNvPr id="15" name="Shape 171"/>
              <p:cNvSpPr/>
              <p:nvPr/>
            </p:nvSpPr>
            <p:spPr>
              <a:xfrm rot="16200000">
                <a:off x="3484703" y="2931270"/>
                <a:ext cx="223746" cy="298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65" extrusionOk="0">
                    <a:moveTo>
                      <a:pt x="3545" y="21218"/>
                    </a:moveTo>
                    <a:cubicBezTo>
                      <a:pt x="20611" y="12040"/>
                      <a:pt x="20611" y="12040"/>
                      <a:pt x="20611" y="12040"/>
                    </a:cubicBezTo>
                    <a:cubicBezTo>
                      <a:pt x="21353" y="11672"/>
                      <a:pt x="21600" y="11305"/>
                      <a:pt x="21600" y="10816"/>
                    </a:cubicBezTo>
                    <a:cubicBezTo>
                      <a:pt x="21600" y="10265"/>
                      <a:pt x="21353" y="9776"/>
                      <a:pt x="20611" y="9408"/>
                    </a:cubicBezTo>
                    <a:cubicBezTo>
                      <a:pt x="3545" y="230"/>
                      <a:pt x="3545" y="230"/>
                      <a:pt x="3545" y="230"/>
                    </a:cubicBezTo>
                    <a:cubicBezTo>
                      <a:pt x="2885" y="-76"/>
                      <a:pt x="1896" y="-76"/>
                      <a:pt x="1154" y="230"/>
                    </a:cubicBezTo>
                    <a:cubicBezTo>
                      <a:pt x="412" y="414"/>
                      <a:pt x="0" y="903"/>
                      <a:pt x="0" y="1637"/>
                    </a:cubicBezTo>
                    <a:cubicBezTo>
                      <a:pt x="0" y="19749"/>
                      <a:pt x="0" y="19749"/>
                      <a:pt x="0" y="19749"/>
                    </a:cubicBezTo>
                    <a:cubicBezTo>
                      <a:pt x="0" y="20484"/>
                      <a:pt x="412" y="20973"/>
                      <a:pt x="1154" y="21340"/>
                    </a:cubicBezTo>
                    <a:cubicBezTo>
                      <a:pt x="1896" y="21524"/>
                      <a:pt x="2885" y="21524"/>
                      <a:pt x="3545" y="21218"/>
                    </a:cubicBezTo>
                  </a:path>
                </a:pathLst>
              </a:custGeom>
              <a:solidFill>
                <a:srgbClr val="009688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3037967" y="3297889"/>
              <a:ext cx="12442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1850 - 1900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143199" y="3584935"/>
            <a:ext cx="1622985" cy="726657"/>
            <a:chOff x="4493598" y="3164021"/>
            <a:chExt cx="1622985" cy="726657"/>
          </a:xfrm>
        </p:grpSpPr>
        <p:grpSp>
          <p:nvGrpSpPr>
            <p:cNvPr id="17" name="Group 16"/>
            <p:cNvGrpSpPr/>
            <p:nvPr/>
          </p:nvGrpSpPr>
          <p:grpSpPr>
            <a:xfrm>
              <a:off x="4493598" y="3164021"/>
              <a:ext cx="1622985" cy="726657"/>
              <a:chOff x="4414470" y="3164021"/>
              <a:chExt cx="1622985" cy="726657"/>
            </a:xfrm>
          </p:grpSpPr>
          <p:sp>
            <p:nvSpPr>
              <p:cNvPr id="19" name="Shape 162"/>
              <p:cNvSpPr/>
              <p:nvPr/>
            </p:nvSpPr>
            <p:spPr>
              <a:xfrm>
                <a:off x="4414470" y="3164021"/>
                <a:ext cx="1622985" cy="526588"/>
              </a:xfrm>
              <a:prstGeom prst="rect">
                <a:avLst/>
              </a:prstGeom>
              <a:solidFill>
                <a:srgbClr val="00897B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  <p:sp>
            <p:nvSpPr>
              <p:cNvPr id="20" name="Shape 163"/>
              <p:cNvSpPr/>
              <p:nvPr/>
            </p:nvSpPr>
            <p:spPr>
              <a:xfrm rot="5400000">
                <a:off x="5114089" y="3629805"/>
                <a:ext cx="223746" cy="298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65" extrusionOk="0">
                    <a:moveTo>
                      <a:pt x="3545" y="21218"/>
                    </a:moveTo>
                    <a:cubicBezTo>
                      <a:pt x="20611" y="12040"/>
                      <a:pt x="20611" y="12040"/>
                      <a:pt x="20611" y="12040"/>
                    </a:cubicBezTo>
                    <a:cubicBezTo>
                      <a:pt x="21353" y="11672"/>
                      <a:pt x="21600" y="11305"/>
                      <a:pt x="21600" y="10816"/>
                    </a:cubicBezTo>
                    <a:cubicBezTo>
                      <a:pt x="21600" y="10265"/>
                      <a:pt x="21353" y="9776"/>
                      <a:pt x="20611" y="9408"/>
                    </a:cubicBezTo>
                    <a:cubicBezTo>
                      <a:pt x="3545" y="230"/>
                      <a:pt x="3545" y="230"/>
                      <a:pt x="3545" y="230"/>
                    </a:cubicBezTo>
                    <a:cubicBezTo>
                      <a:pt x="2885" y="-76"/>
                      <a:pt x="1896" y="-76"/>
                      <a:pt x="1154" y="230"/>
                    </a:cubicBezTo>
                    <a:cubicBezTo>
                      <a:pt x="412" y="414"/>
                      <a:pt x="0" y="903"/>
                      <a:pt x="0" y="1637"/>
                    </a:cubicBezTo>
                    <a:cubicBezTo>
                      <a:pt x="0" y="19749"/>
                      <a:pt x="0" y="19749"/>
                      <a:pt x="0" y="19749"/>
                    </a:cubicBezTo>
                    <a:cubicBezTo>
                      <a:pt x="0" y="20484"/>
                      <a:pt x="412" y="20973"/>
                      <a:pt x="1154" y="21340"/>
                    </a:cubicBezTo>
                    <a:cubicBezTo>
                      <a:pt x="1896" y="21524"/>
                      <a:pt x="2885" y="21524"/>
                      <a:pt x="3545" y="21218"/>
                    </a:cubicBezTo>
                  </a:path>
                </a:pathLst>
              </a:custGeom>
              <a:solidFill>
                <a:srgbClr val="00897B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4668457" y="3242360"/>
              <a:ext cx="11448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1890-1900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766183" y="3389311"/>
            <a:ext cx="1622985" cy="722212"/>
            <a:chOff x="6116582" y="2968397"/>
            <a:chExt cx="1622985" cy="722212"/>
          </a:xfrm>
        </p:grpSpPr>
        <p:grpSp>
          <p:nvGrpSpPr>
            <p:cNvPr id="22" name="Group 21"/>
            <p:cNvGrpSpPr/>
            <p:nvPr/>
          </p:nvGrpSpPr>
          <p:grpSpPr>
            <a:xfrm>
              <a:off x="6116582" y="2968397"/>
              <a:ext cx="1622985" cy="722212"/>
              <a:chOff x="6037454" y="2968397"/>
              <a:chExt cx="1622985" cy="722212"/>
            </a:xfrm>
          </p:grpSpPr>
          <p:sp>
            <p:nvSpPr>
              <p:cNvPr id="24" name="Shape 168"/>
              <p:cNvSpPr/>
              <p:nvPr/>
            </p:nvSpPr>
            <p:spPr>
              <a:xfrm>
                <a:off x="6037454" y="3164021"/>
                <a:ext cx="1622985" cy="526588"/>
              </a:xfrm>
              <a:prstGeom prst="rect">
                <a:avLst/>
              </a:prstGeom>
              <a:solidFill>
                <a:srgbClr val="00796B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  <p:sp>
            <p:nvSpPr>
              <p:cNvPr id="25" name="Shape 169"/>
              <p:cNvSpPr/>
              <p:nvPr/>
            </p:nvSpPr>
            <p:spPr>
              <a:xfrm rot="16200000">
                <a:off x="6708686" y="2931270"/>
                <a:ext cx="223746" cy="298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65" extrusionOk="0">
                    <a:moveTo>
                      <a:pt x="3545" y="21218"/>
                    </a:moveTo>
                    <a:cubicBezTo>
                      <a:pt x="20611" y="12040"/>
                      <a:pt x="20611" y="12040"/>
                      <a:pt x="20611" y="12040"/>
                    </a:cubicBezTo>
                    <a:cubicBezTo>
                      <a:pt x="21353" y="11672"/>
                      <a:pt x="21600" y="11305"/>
                      <a:pt x="21600" y="10816"/>
                    </a:cubicBezTo>
                    <a:cubicBezTo>
                      <a:pt x="21600" y="10265"/>
                      <a:pt x="21353" y="9776"/>
                      <a:pt x="20611" y="9408"/>
                    </a:cubicBezTo>
                    <a:cubicBezTo>
                      <a:pt x="3545" y="230"/>
                      <a:pt x="3545" y="230"/>
                      <a:pt x="3545" y="230"/>
                    </a:cubicBezTo>
                    <a:cubicBezTo>
                      <a:pt x="2885" y="-76"/>
                      <a:pt x="1896" y="-76"/>
                      <a:pt x="1154" y="230"/>
                    </a:cubicBezTo>
                    <a:cubicBezTo>
                      <a:pt x="412" y="414"/>
                      <a:pt x="0" y="903"/>
                      <a:pt x="0" y="1637"/>
                    </a:cubicBezTo>
                    <a:cubicBezTo>
                      <a:pt x="0" y="19749"/>
                      <a:pt x="0" y="19749"/>
                      <a:pt x="0" y="19749"/>
                    </a:cubicBezTo>
                    <a:cubicBezTo>
                      <a:pt x="0" y="20484"/>
                      <a:pt x="412" y="20973"/>
                      <a:pt x="1154" y="21340"/>
                    </a:cubicBezTo>
                    <a:cubicBezTo>
                      <a:pt x="1896" y="21524"/>
                      <a:pt x="2885" y="21524"/>
                      <a:pt x="3545" y="21218"/>
                    </a:cubicBezTo>
                  </a:path>
                </a:pathLst>
              </a:custGeom>
              <a:solidFill>
                <a:srgbClr val="00796B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6287668" y="3243592"/>
              <a:ext cx="11448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1900-1940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988706" y="3359295"/>
            <a:ext cx="2172058" cy="750333"/>
            <a:chOff x="9363446" y="2940277"/>
            <a:chExt cx="2172058" cy="750333"/>
          </a:xfrm>
        </p:grpSpPr>
        <p:grpSp>
          <p:nvGrpSpPr>
            <p:cNvPr id="27" name="Group 26"/>
            <p:cNvGrpSpPr/>
            <p:nvPr/>
          </p:nvGrpSpPr>
          <p:grpSpPr>
            <a:xfrm>
              <a:off x="9363446" y="2940277"/>
              <a:ext cx="2172058" cy="750333"/>
              <a:chOff x="9284318" y="2940277"/>
              <a:chExt cx="2172058" cy="750333"/>
            </a:xfrm>
          </p:grpSpPr>
          <p:sp>
            <p:nvSpPr>
              <p:cNvPr id="29" name="Shape 166"/>
              <p:cNvSpPr/>
              <p:nvPr/>
            </p:nvSpPr>
            <p:spPr>
              <a:xfrm rot="5400000">
                <a:off x="10108000" y="2342235"/>
                <a:ext cx="524693" cy="21720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6765" y="0"/>
                      <a:pt x="21600" y="1168"/>
                      <a:pt x="21600" y="2609"/>
                    </a:cubicBez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2609"/>
                    </a:lnTo>
                    <a:cubicBezTo>
                      <a:pt x="0" y="1168"/>
                      <a:pt x="4835" y="0"/>
                      <a:pt x="10800" y="0"/>
                    </a:cubicBezTo>
                    <a:close/>
                  </a:path>
                </a:pathLst>
              </a:custGeom>
              <a:solidFill>
                <a:srgbClr val="004D40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  <p:sp>
            <p:nvSpPr>
              <p:cNvPr id="30" name="Shape 167"/>
              <p:cNvSpPr/>
              <p:nvPr/>
            </p:nvSpPr>
            <p:spPr>
              <a:xfrm rot="16200000">
                <a:off x="10213480" y="2903150"/>
                <a:ext cx="223746" cy="298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65" extrusionOk="0">
                    <a:moveTo>
                      <a:pt x="3545" y="21218"/>
                    </a:moveTo>
                    <a:cubicBezTo>
                      <a:pt x="20611" y="12040"/>
                      <a:pt x="20611" y="12040"/>
                      <a:pt x="20611" y="12040"/>
                    </a:cubicBezTo>
                    <a:cubicBezTo>
                      <a:pt x="21353" y="11672"/>
                      <a:pt x="21600" y="11305"/>
                      <a:pt x="21600" y="10816"/>
                    </a:cubicBezTo>
                    <a:cubicBezTo>
                      <a:pt x="21600" y="10265"/>
                      <a:pt x="21353" y="9776"/>
                      <a:pt x="20611" y="9408"/>
                    </a:cubicBezTo>
                    <a:cubicBezTo>
                      <a:pt x="3545" y="230"/>
                      <a:pt x="3545" y="230"/>
                      <a:pt x="3545" y="230"/>
                    </a:cubicBezTo>
                    <a:cubicBezTo>
                      <a:pt x="2885" y="-76"/>
                      <a:pt x="1896" y="-76"/>
                      <a:pt x="1154" y="230"/>
                    </a:cubicBezTo>
                    <a:cubicBezTo>
                      <a:pt x="412" y="414"/>
                      <a:pt x="0" y="903"/>
                      <a:pt x="0" y="1637"/>
                    </a:cubicBezTo>
                    <a:cubicBezTo>
                      <a:pt x="0" y="19749"/>
                      <a:pt x="0" y="19749"/>
                      <a:pt x="0" y="19749"/>
                    </a:cubicBezTo>
                    <a:cubicBezTo>
                      <a:pt x="0" y="20484"/>
                      <a:pt x="412" y="20973"/>
                      <a:pt x="1154" y="21340"/>
                    </a:cubicBezTo>
                    <a:cubicBezTo>
                      <a:pt x="1896" y="21524"/>
                      <a:pt x="2885" y="21524"/>
                      <a:pt x="3545" y="21218"/>
                    </a:cubicBezTo>
                  </a:path>
                </a:pathLst>
              </a:custGeom>
              <a:solidFill>
                <a:srgbClr val="004D40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10030881" y="3297290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</a:rPr>
                <a:t>1950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925542" y="2043630"/>
            <a:ext cx="25015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rtl="1">
              <a:buFont typeface="Arial" panose="020B0604020202020204" pitchFamily="34" charset="0"/>
              <a:buChar char="•"/>
            </a:pP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آمیزش پارک ها و مناظر طبیعی در بافت شهری</a:t>
            </a:r>
            <a:endParaRPr lang="fa-IR" b="1" dirty="0" smtClean="0">
              <a:solidFill>
                <a:srgbClr val="C00000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marL="285750" indent="-285750" algn="just" rtl="1">
              <a:buFont typeface="Arial" panose="020B0604020202020204" pitchFamily="34" charset="0"/>
              <a:buChar char="•"/>
            </a:pPr>
            <a:r>
              <a:rPr lang="fa-IR" b="1" dirty="0" smtClean="0">
                <a:solidFill>
                  <a:srgbClr val="C00000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سنت منظر آرایی</a:t>
            </a:r>
            <a:endParaRPr lang="fa-IR" dirty="0" smtClean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883559" y="4624212"/>
            <a:ext cx="3342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اعتراضات مردم برعیله شهرهای بی هویت، بی روح و رها شده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b="1" dirty="0" smtClean="0">
                <a:solidFill>
                  <a:srgbClr val="C00000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جنبش زیباسازی شهری</a:t>
            </a:r>
            <a:endParaRPr lang="fa-IR" b="1" dirty="0">
              <a:solidFill>
                <a:srgbClr val="C00000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4409" y="4624212"/>
            <a:ext cx="2718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مراحل ابتدایی صنعتی شدن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وجود الودگی های فراوان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نهضت </a:t>
            </a:r>
            <a:r>
              <a:rPr lang="fa-IR" b="1" dirty="0" smtClean="0">
                <a:solidFill>
                  <a:srgbClr val="C00000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مهندسی شهرهای زیست پذیر</a:t>
            </a:r>
            <a:endParaRPr lang="fa-IR" b="1" dirty="0">
              <a:solidFill>
                <a:srgbClr val="C00000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890490" y="1932636"/>
            <a:ext cx="28296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rtl="1">
              <a:buFont typeface="Arial" panose="020B0604020202020204" pitchFamily="34" charset="0"/>
              <a:buChar char="•"/>
            </a:pP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مطرح شدن شهرسازی به عنوان یک حرفه در آمریکا</a:t>
            </a:r>
          </a:p>
          <a:p>
            <a:pPr marL="285750" indent="-285750" algn="just" rtl="1">
              <a:buFont typeface="Arial" panose="020B0604020202020204" pitchFamily="34" charset="0"/>
              <a:buChar char="•"/>
            </a:pP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مطرح شدن طرح های جامع</a:t>
            </a:r>
          </a:p>
          <a:p>
            <a:pPr marL="285750" indent="-285750" algn="just" rtl="1">
              <a:buFont typeface="Arial" panose="020B0604020202020204" pitchFamily="34" charset="0"/>
              <a:buChar char="•"/>
            </a:pPr>
            <a:r>
              <a:rPr lang="fa-IR" b="1" dirty="0" smtClean="0">
                <a:solidFill>
                  <a:srgbClr val="C00000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نهضت شهرسازی در عمل</a:t>
            </a:r>
          </a:p>
        </p:txBody>
      </p:sp>
      <p:sp>
        <p:nvSpPr>
          <p:cNvPr id="40" name="Shape 164"/>
          <p:cNvSpPr/>
          <p:nvPr/>
        </p:nvSpPr>
        <p:spPr>
          <a:xfrm>
            <a:off x="7365722" y="3584935"/>
            <a:ext cx="1622985" cy="526588"/>
          </a:xfrm>
          <a:prstGeom prst="rect">
            <a:avLst/>
          </a:prstGeom>
          <a:solidFill>
            <a:srgbClr val="00695C"/>
          </a:solidFill>
          <a:ln w="12700">
            <a:miter lim="400000"/>
          </a:ln>
        </p:spPr>
        <p:txBody>
          <a:bodyPr lIns="22860" rIns="2286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Calibri Light"/>
              </a:defRPr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  <a:sym typeface="Calibri Ligh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601688" y="3682456"/>
            <a:ext cx="1144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a-IR" dirty="0" smtClean="0">
                <a:solidFill>
                  <a:srgbClr val="FFFFFF"/>
                </a:solidFill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rPr>
              <a:t>1910-1940</a:t>
            </a:r>
            <a:endParaRPr lang="en-US" dirty="0">
              <a:solidFill>
                <a:srgbClr val="FFFFFF"/>
              </a:solidFill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</a:endParaRPr>
          </a:p>
        </p:txBody>
      </p:sp>
      <p:sp>
        <p:nvSpPr>
          <p:cNvPr id="42" name="Shape 165"/>
          <p:cNvSpPr/>
          <p:nvPr/>
        </p:nvSpPr>
        <p:spPr>
          <a:xfrm rot="5400000">
            <a:off x="8013826" y="4088910"/>
            <a:ext cx="223746" cy="298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65" extrusionOk="0">
                <a:moveTo>
                  <a:pt x="3545" y="21218"/>
                </a:moveTo>
                <a:cubicBezTo>
                  <a:pt x="20611" y="12040"/>
                  <a:pt x="20611" y="12040"/>
                  <a:pt x="20611" y="12040"/>
                </a:cubicBezTo>
                <a:cubicBezTo>
                  <a:pt x="21353" y="11672"/>
                  <a:pt x="21600" y="11305"/>
                  <a:pt x="21600" y="10816"/>
                </a:cubicBezTo>
                <a:cubicBezTo>
                  <a:pt x="21600" y="10265"/>
                  <a:pt x="21353" y="9776"/>
                  <a:pt x="20611" y="9408"/>
                </a:cubicBezTo>
                <a:cubicBezTo>
                  <a:pt x="3545" y="230"/>
                  <a:pt x="3545" y="230"/>
                  <a:pt x="3545" y="230"/>
                </a:cubicBezTo>
                <a:cubicBezTo>
                  <a:pt x="2885" y="-76"/>
                  <a:pt x="1896" y="-76"/>
                  <a:pt x="1154" y="230"/>
                </a:cubicBezTo>
                <a:cubicBezTo>
                  <a:pt x="412" y="414"/>
                  <a:pt x="0" y="903"/>
                  <a:pt x="0" y="1637"/>
                </a:cubicBezTo>
                <a:cubicBezTo>
                  <a:pt x="0" y="19749"/>
                  <a:pt x="0" y="19749"/>
                  <a:pt x="0" y="19749"/>
                </a:cubicBezTo>
                <a:cubicBezTo>
                  <a:pt x="0" y="20484"/>
                  <a:pt x="412" y="20973"/>
                  <a:pt x="1154" y="21340"/>
                </a:cubicBezTo>
                <a:cubicBezTo>
                  <a:pt x="1896" y="21524"/>
                  <a:pt x="2885" y="21524"/>
                  <a:pt x="3545" y="21218"/>
                </a:cubicBezTo>
              </a:path>
            </a:pathLst>
          </a:custGeom>
          <a:solidFill>
            <a:srgbClr val="00695C"/>
          </a:solidFill>
          <a:ln w="12700">
            <a:miter lim="400000"/>
          </a:ln>
        </p:spPr>
        <p:txBody>
          <a:bodyPr lIns="22860" rIns="2286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>
                <a:latin typeface="+mj-lt"/>
                <a:ea typeface="+mj-ea"/>
                <a:cs typeface="+mj-cs"/>
                <a:sym typeface="Calibri Light"/>
              </a:defRPr>
            </a:pPr>
            <a:endParaRPr kumimoji="0" sz="900" b="0" i="0" u="none" strike="noStrike" kern="0" cap="none" spc="0" normalizeH="0" baseline="0" noProof="0">
              <a:ln>
                <a:noFill/>
              </a:ln>
              <a:solidFill>
                <a:srgbClr val="656D78"/>
              </a:solidFill>
              <a:effectLst/>
              <a:uLnTx/>
              <a:uFillTx/>
              <a:latin typeface="Roboto Black" panose="02000000000000000000" pitchFamily="2" charset="0"/>
              <a:ea typeface="Roboto Black" panose="02000000000000000000" pitchFamily="2" charset="0"/>
              <a:cs typeface="Roboto Black" panose="02000000000000000000" pitchFamily="2" charset="0"/>
              <a:sym typeface="Calibri Ligh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587020" y="1937824"/>
            <a:ext cx="29754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en-US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“</a:t>
            </a: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عدم کیفیت ساخت و سازها </a:t>
            </a:r>
            <a:r>
              <a:rPr lang="en-US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”</a:t>
            </a: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 از بزرگترین مشکل های موجود در شهر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b="1" dirty="0" smtClean="0">
                <a:solidFill>
                  <a:srgbClr val="C00000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جنبش مسکن همگانی و نوسازی شهری</a:t>
            </a:r>
            <a:endParaRPr lang="fa-IR" b="1" dirty="0">
              <a:solidFill>
                <a:srgbClr val="C00000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49288" y="4563493"/>
            <a:ext cx="30159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rtl="1">
              <a:buFont typeface="Arial" panose="020B0604020202020204" pitchFamily="34" charset="0"/>
              <a:buChar char="•"/>
            </a:pP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به چالش کشیدن مرز ها و مفاهیم شهر</a:t>
            </a:r>
          </a:p>
          <a:p>
            <a:pPr marL="285750" indent="-285750" algn="just" rtl="1">
              <a:buFont typeface="Arial" panose="020B0604020202020204" pitchFamily="34" charset="0"/>
              <a:buChar char="•"/>
            </a:pP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به وجود آمدن ناحیه مادرشهری در آمریکا </a:t>
            </a:r>
            <a:r>
              <a:rPr lang="fa-IR" b="1" dirty="0" smtClean="0">
                <a:solidFill>
                  <a:srgbClr val="C00000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(منطقه گرایی)</a:t>
            </a:r>
          </a:p>
          <a:p>
            <a:pPr marL="285750" indent="-285750" algn="just" rtl="1">
              <a:buFont typeface="Arial" panose="020B0604020202020204" pitchFamily="34" charset="0"/>
              <a:buChar char="•"/>
            </a:pP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تهیه طرح منطقه ای نیویورک و حومه 1929</a:t>
            </a:r>
          </a:p>
          <a:p>
            <a:pPr marL="285750" indent="-285750" algn="just" rtl="1">
              <a:buFont typeface="Arial" panose="020B0604020202020204" pitchFamily="34" charset="0"/>
              <a:buChar char="•"/>
            </a:pP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به وجود آمدن مفاهیم تعادل منطقه ای</a:t>
            </a:r>
          </a:p>
          <a:p>
            <a:pPr marL="285750" indent="-285750" algn="just" rtl="1">
              <a:buFont typeface="Arial" panose="020B0604020202020204" pitchFamily="34" charset="0"/>
              <a:buChar char="•"/>
            </a:pPr>
            <a:endParaRPr lang="fa-IR" b="1" dirty="0" smtClean="0">
              <a:solidFill>
                <a:srgbClr val="C00000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72472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290436" y="571542"/>
            <a:ext cx="4412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4800" dirty="0" smtClean="0">
                <a:latin typeface="IranNastaliq" panose="02020505000000020003" pitchFamily="18" charset="0"/>
                <a:cs typeface="IranNastaliq" panose="02020505000000020003" pitchFamily="18" charset="0"/>
              </a:rPr>
              <a:t>تحولات نظام شهرسازی آمریکا</a:t>
            </a:r>
            <a:endParaRPr lang="en-US" sz="4800" dirty="0"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79387" y="707037"/>
            <a:ext cx="4412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3600" dirty="0" smtClean="0">
                <a:solidFill>
                  <a:srgbClr val="C00000"/>
                </a:solidFill>
                <a:latin typeface="IranNastaliq" panose="02020505000000020003" pitchFamily="18" charset="0"/>
                <a:cs typeface="IranNastaliq" panose="02020505000000020003" pitchFamily="18" charset="0"/>
              </a:rPr>
              <a:t>نهضت ها و جنبش های تاثیرگذار</a:t>
            </a:r>
            <a:endParaRPr lang="en-US" sz="3600" dirty="0">
              <a:solidFill>
                <a:srgbClr val="C00000"/>
              </a:solidFill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39760" y="3439792"/>
            <a:ext cx="2993566" cy="728402"/>
            <a:chOff x="667866" y="3164021"/>
            <a:chExt cx="2198284" cy="728402"/>
          </a:xfrm>
        </p:grpSpPr>
        <p:grpSp>
          <p:nvGrpSpPr>
            <p:cNvPr id="7" name="Group 6"/>
            <p:cNvGrpSpPr/>
            <p:nvPr/>
          </p:nvGrpSpPr>
          <p:grpSpPr>
            <a:xfrm>
              <a:off x="667866" y="3164021"/>
              <a:ext cx="2198284" cy="728402"/>
              <a:chOff x="588738" y="3164021"/>
              <a:chExt cx="2198284" cy="728402"/>
            </a:xfrm>
          </p:grpSpPr>
          <p:sp>
            <p:nvSpPr>
              <p:cNvPr id="9" name="Shape 160"/>
              <p:cNvSpPr/>
              <p:nvPr/>
            </p:nvSpPr>
            <p:spPr>
              <a:xfrm rot="16200000" flipH="1">
                <a:off x="1422364" y="2330395"/>
                <a:ext cx="531031" cy="21982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6765" y="0"/>
                      <a:pt x="21600" y="1168"/>
                      <a:pt x="21600" y="2609"/>
                    </a:cubicBez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2609"/>
                    </a:lnTo>
                    <a:cubicBezTo>
                      <a:pt x="0" y="1168"/>
                      <a:pt x="4835" y="0"/>
                      <a:pt x="10800" y="0"/>
                    </a:cubicBezTo>
                    <a:close/>
                  </a:path>
                </a:pathLst>
              </a:custGeom>
              <a:solidFill>
                <a:srgbClr val="26A69A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  <p:sp>
            <p:nvSpPr>
              <p:cNvPr id="10" name="Shape 161"/>
              <p:cNvSpPr/>
              <p:nvPr/>
            </p:nvSpPr>
            <p:spPr>
              <a:xfrm rot="5400000">
                <a:off x="1689010" y="3631550"/>
                <a:ext cx="223746" cy="298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65" extrusionOk="0">
                    <a:moveTo>
                      <a:pt x="3545" y="21218"/>
                    </a:moveTo>
                    <a:cubicBezTo>
                      <a:pt x="20611" y="12040"/>
                      <a:pt x="20611" y="12040"/>
                      <a:pt x="20611" y="12040"/>
                    </a:cubicBezTo>
                    <a:cubicBezTo>
                      <a:pt x="21353" y="11672"/>
                      <a:pt x="21600" y="11305"/>
                      <a:pt x="21600" y="10816"/>
                    </a:cubicBezTo>
                    <a:cubicBezTo>
                      <a:pt x="21600" y="10265"/>
                      <a:pt x="21353" y="9776"/>
                      <a:pt x="20611" y="9408"/>
                    </a:cubicBezTo>
                    <a:cubicBezTo>
                      <a:pt x="3545" y="230"/>
                      <a:pt x="3545" y="230"/>
                      <a:pt x="3545" y="230"/>
                    </a:cubicBezTo>
                    <a:cubicBezTo>
                      <a:pt x="2885" y="-76"/>
                      <a:pt x="1896" y="-76"/>
                      <a:pt x="1154" y="230"/>
                    </a:cubicBezTo>
                    <a:cubicBezTo>
                      <a:pt x="412" y="414"/>
                      <a:pt x="0" y="903"/>
                      <a:pt x="0" y="1637"/>
                    </a:cubicBezTo>
                    <a:cubicBezTo>
                      <a:pt x="0" y="19749"/>
                      <a:pt x="0" y="19749"/>
                      <a:pt x="0" y="19749"/>
                    </a:cubicBezTo>
                    <a:cubicBezTo>
                      <a:pt x="0" y="20484"/>
                      <a:pt x="412" y="20973"/>
                      <a:pt x="1154" y="21340"/>
                    </a:cubicBezTo>
                    <a:cubicBezTo>
                      <a:pt x="1896" y="21524"/>
                      <a:pt x="2885" y="21524"/>
                      <a:pt x="3545" y="21218"/>
                    </a:cubicBezTo>
                  </a:path>
                </a:pathLst>
              </a:custGeom>
              <a:solidFill>
                <a:srgbClr val="26A69A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239025" y="3243592"/>
              <a:ext cx="11288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a-IR" kern="0" noProof="0" dirty="0" smtClean="0">
                  <a:solidFill>
                    <a:srgbClr val="FFFFFF"/>
                  </a:solidFill>
                  <a:latin typeface="Roboto Black" panose="02000000000000000000" pitchFamily="2" charset="0"/>
                  <a:ea typeface="Roboto Black" panose="02000000000000000000" pitchFamily="2" charset="0"/>
                  <a:cs typeface="B Homa" panose="00000400000000000000" pitchFamily="2" charset="-78"/>
                </a:rPr>
                <a:t>1950-1960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Roboto Black" panose="02000000000000000000" pitchFamily="2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633326" y="3244168"/>
            <a:ext cx="2614449" cy="726656"/>
            <a:chOff x="2870613" y="2968397"/>
            <a:chExt cx="1622985" cy="726656"/>
          </a:xfrm>
        </p:grpSpPr>
        <p:grpSp>
          <p:nvGrpSpPr>
            <p:cNvPr id="12" name="Group 11"/>
            <p:cNvGrpSpPr/>
            <p:nvPr/>
          </p:nvGrpSpPr>
          <p:grpSpPr>
            <a:xfrm>
              <a:off x="2870613" y="2968397"/>
              <a:ext cx="1622985" cy="726656"/>
              <a:chOff x="2791485" y="2968397"/>
              <a:chExt cx="1622985" cy="726656"/>
            </a:xfrm>
          </p:grpSpPr>
          <p:sp>
            <p:nvSpPr>
              <p:cNvPr id="14" name="Shape 170"/>
              <p:cNvSpPr/>
              <p:nvPr/>
            </p:nvSpPr>
            <p:spPr>
              <a:xfrm>
                <a:off x="2791485" y="3164021"/>
                <a:ext cx="1622985" cy="531032"/>
              </a:xfrm>
              <a:prstGeom prst="rect">
                <a:avLst/>
              </a:prstGeom>
              <a:solidFill>
                <a:srgbClr val="009688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  <p:sp>
            <p:nvSpPr>
              <p:cNvPr id="15" name="Shape 171"/>
              <p:cNvSpPr/>
              <p:nvPr/>
            </p:nvSpPr>
            <p:spPr>
              <a:xfrm rot="16200000">
                <a:off x="3484703" y="2931270"/>
                <a:ext cx="223746" cy="298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65" extrusionOk="0">
                    <a:moveTo>
                      <a:pt x="3545" y="21218"/>
                    </a:moveTo>
                    <a:cubicBezTo>
                      <a:pt x="20611" y="12040"/>
                      <a:pt x="20611" y="12040"/>
                      <a:pt x="20611" y="12040"/>
                    </a:cubicBezTo>
                    <a:cubicBezTo>
                      <a:pt x="21353" y="11672"/>
                      <a:pt x="21600" y="11305"/>
                      <a:pt x="21600" y="10816"/>
                    </a:cubicBezTo>
                    <a:cubicBezTo>
                      <a:pt x="21600" y="10265"/>
                      <a:pt x="21353" y="9776"/>
                      <a:pt x="20611" y="9408"/>
                    </a:cubicBezTo>
                    <a:cubicBezTo>
                      <a:pt x="3545" y="230"/>
                      <a:pt x="3545" y="230"/>
                      <a:pt x="3545" y="230"/>
                    </a:cubicBezTo>
                    <a:cubicBezTo>
                      <a:pt x="2885" y="-76"/>
                      <a:pt x="1896" y="-76"/>
                      <a:pt x="1154" y="230"/>
                    </a:cubicBezTo>
                    <a:cubicBezTo>
                      <a:pt x="412" y="414"/>
                      <a:pt x="0" y="903"/>
                      <a:pt x="0" y="1637"/>
                    </a:cubicBezTo>
                    <a:cubicBezTo>
                      <a:pt x="0" y="19749"/>
                      <a:pt x="0" y="19749"/>
                      <a:pt x="0" y="19749"/>
                    </a:cubicBezTo>
                    <a:cubicBezTo>
                      <a:pt x="0" y="20484"/>
                      <a:pt x="412" y="20973"/>
                      <a:pt x="1154" y="21340"/>
                    </a:cubicBezTo>
                    <a:cubicBezTo>
                      <a:pt x="1896" y="21524"/>
                      <a:pt x="2885" y="21524"/>
                      <a:pt x="3545" y="21218"/>
                    </a:cubicBezTo>
                  </a:path>
                </a:pathLst>
              </a:custGeom>
              <a:solidFill>
                <a:srgbClr val="009688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3291846" y="3258932"/>
              <a:ext cx="7348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B Homa" panose="00000400000000000000" pitchFamily="2" charset="-78"/>
                </a:rPr>
                <a:t>اواخر قرن 20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B Homa" panose="00000400000000000000" pitchFamily="2" charset="-7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247775" y="3439792"/>
            <a:ext cx="2738344" cy="726657"/>
            <a:chOff x="4493598" y="3164021"/>
            <a:chExt cx="1622985" cy="726657"/>
          </a:xfrm>
        </p:grpSpPr>
        <p:grpSp>
          <p:nvGrpSpPr>
            <p:cNvPr id="17" name="Group 16"/>
            <p:cNvGrpSpPr/>
            <p:nvPr/>
          </p:nvGrpSpPr>
          <p:grpSpPr>
            <a:xfrm>
              <a:off x="4493598" y="3164021"/>
              <a:ext cx="1622985" cy="726657"/>
              <a:chOff x="4414470" y="3164021"/>
              <a:chExt cx="1622985" cy="726657"/>
            </a:xfrm>
          </p:grpSpPr>
          <p:sp>
            <p:nvSpPr>
              <p:cNvPr id="19" name="Shape 162"/>
              <p:cNvSpPr/>
              <p:nvPr/>
            </p:nvSpPr>
            <p:spPr>
              <a:xfrm>
                <a:off x="4414470" y="3164021"/>
                <a:ext cx="1622985" cy="526588"/>
              </a:xfrm>
              <a:prstGeom prst="rect">
                <a:avLst/>
              </a:prstGeom>
              <a:solidFill>
                <a:srgbClr val="00897B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  <p:sp>
            <p:nvSpPr>
              <p:cNvPr id="20" name="Shape 163"/>
              <p:cNvSpPr/>
              <p:nvPr/>
            </p:nvSpPr>
            <p:spPr>
              <a:xfrm rot="5400000">
                <a:off x="5114089" y="3629805"/>
                <a:ext cx="223746" cy="298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65" extrusionOk="0">
                    <a:moveTo>
                      <a:pt x="3545" y="21218"/>
                    </a:moveTo>
                    <a:cubicBezTo>
                      <a:pt x="20611" y="12040"/>
                      <a:pt x="20611" y="12040"/>
                      <a:pt x="20611" y="12040"/>
                    </a:cubicBezTo>
                    <a:cubicBezTo>
                      <a:pt x="21353" y="11672"/>
                      <a:pt x="21600" y="11305"/>
                      <a:pt x="21600" y="10816"/>
                    </a:cubicBezTo>
                    <a:cubicBezTo>
                      <a:pt x="21600" y="10265"/>
                      <a:pt x="21353" y="9776"/>
                      <a:pt x="20611" y="9408"/>
                    </a:cubicBezTo>
                    <a:cubicBezTo>
                      <a:pt x="3545" y="230"/>
                      <a:pt x="3545" y="230"/>
                      <a:pt x="3545" y="230"/>
                    </a:cubicBezTo>
                    <a:cubicBezTo>
                      <a:pt x="2885" y="-76"/>
                      <a:pt x="1896" y="-76"/>
                      <a:pt x="1154" y="230"/>
                    </a:cubicBezTo>
                    <a:cubicBezTo>
                      <a:pt x="412" y="414"/>
                      <a:pt x="0" y="903"/>
                      <a:pt x="0" y="1637"/>
                    </a:cubicBezTo>
                    <a:cubicBezTo>
                      <a:pt x="0" y="19749"/>
                      <a:pt x="0" y="19749"/>
                      <a:pt x="0" y="19749"/>
                    </a:cubicBezTo>
                    <a:cubicBezTo>
                      <a:pt x="0" y="20484"/>
                      <a:pt x="412" y="20973"/>
                      <a:pt x="1154" y="21340"/>
                    </a:cubicBezTo>
                    <a:cubicBezTo>
                      <a:pt x="1896" y="21524"/>
                      <a:pt x="2885" y="21524"/>
                      <a:pt x="3545" y="21218"/>
                    </a:cubicBezTo>
                  </a:path>
                </a:pathLst>
              </a:custGeom>
              <a:solidFill>
                <a:srgbClr val="00897B"/>
              </a:solidFill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4917190" y="3228416"/>
              <a:ext cx="7419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B Homa" panose="00000400000000000000" pitchFamily="2" charset="-78"/>
                </a:rPr>
                <a:t>اوایل قرن 21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B Homa" panose="00000400000000000000" pitchFamily="2" charset="-78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8929049" y="3215140"/>
            <a:ext cx="2901086" cy="750333"/>
            <a:chOff x="9363446" y="2940277"/>
            <a:chExt cx="2172058" cy="750333"/>
          </a:xfrm>
          <a:solidFill>
            <a:srgbClr val="00796B"/>
          </a:solidFill>
        </p:grpSpPr>
        <p:grpSp>
          <p:nvGrpSpPr>
            <p:cNvPr id="27" name="Group 26"/>
            <p:cNvGrpSpPr/>
            <p:nvPr/>
          </p:nvGrpSpPr>
          <p:grpSpPr>
            <a:xfrm>
              <a:off x="9363446" y="2940277"/>
              <a:ext cx="2172058" cy="750333"/>
              <a:chOff x="9284318" y="2940277"/>
              <a:chExt cx="2172058" cy="750333"/>
            </a:xfrm>
            <a:grpFill/>
          </p:grpSpPr>
          <p:sp>
            <p:nvSpPr>
              <p:cNvPr id="29" name="Shape 166"/>
              <p:cNvSpPr/>
              <p:nvPr/>
            </p:nvSpPr>
            <p:spPr>
              <a:xfrm rot="5400000">
                <a:off x="10108000" y="2342235"/>
                <a:ext cx="524693" cy="21720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6765" y="0"/>
                      <a:pt x="21600" y="1168"/>
                      <a:pt x="21600" y="2609"/>
                    </a:cubicBezTo>
                    <a:lnTo>
                      <a:pt x="21600" y="21600"/>
                    </a:lnTo>
                    <a:lnTo>
                      <a:pt x="0" y="21600"/>
                    </a:lnTo>
                    <a:lnTo>
                      <a:pt x="0" y="2609"/>
                    </a:lnTo>
                    <a:cubicBezTo>
                      <a:pt x="0" y="1168"/>
                      <a:pt x="4835" y="0"/>
                      <a:pt x="10800" y="0"/>
                    </a:cubicBezTo>
                    <a:close/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  <p:sp>
            <p:nvSpPr>
              <p:cNvPr id="30" name="Shape 167"/>
              <p:cNvSpPr/>
              <p:nvPr/>
            </p:nvSpPr>
            <p:spPr>
              <a:xfrm rot="16200000">
                <a:off x="10213480" y="2903150"/>
                <a:ext cx="223746" cy="2980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65" extrusionOk="0">
                    <a:moveTo>
                      <a:pt x="3545" y="21218"/>
                    </a:moveTo>
                    <a:cubicBezTo>
                      <a:pt x="20611" y="12040"/>
                      <a:pt x="20611" y="12040"/>
                      <a:pt x="20611" y="12040"/>
                    </a:cubicBezTo>
                    <a:cubicBezTo>
                      <a:pt x="21353" y="11672"/>
                      <a:pt x="21600" y="11305"/>
                      <a:pt x="21600" y="10816"/>
                    </a:cubicBezTo>
                    <a:cubicBezTo>
                      <a:pt x="21600" y="10265"/>
                      <a:pt x="21353" y="9776"/>
                      <a:pt x="20611" y="9408"/>
                    </a:cubicBezTo>
                    <a:cubicBezTo>
                      <a:pt x="3545" y="230"/>
                      <a:pt x="3545" y="230"/>
                      <a:pt x="3545" y="230"/>
                    </a:cubicBezTo>
                    <a:cubicBezTo>
                      <a:pt x="2885" y="-76"/>
                      <a:pt x="1896" y="-76"/>
                      <a:pt x="1154" y="230"/>
                    </a:cubicBezTo>
                    <a:cubicBezTo>
                      <a:pt x="412" y="414"/>
                      <a:pt x="0" y="903"/>
                      <a:pt x="0" y="1637"/>
                    </a:cubicBezTo>
                    <a:cubicBezTo>
                      <a:pt x="0" y="19749"/>
                      <a:pt x="0" y="19749"/>
                      <a:pt x="0" y="19749"/>
                    </a:cubicBezTo>
                    <a:cubicBezTo>
                      <a:pt x="0" y="20484"/>
                      <a:pt x="412" y="20973"/>
                      <a:pt x="1154" y="21340"/>
                    </a:cubicBezTo>
                    <a:cubicBezTo>
                      <a:pt x="1896" y="21524"/>
                      <a:pt x="2885" y="21524"/>
                      <a:pt x="3545" y="21218"/>
                    </a:cubicBezTo>
                  </a:path>
                </a:pathLst>
              </a:custGeom>
              <a:grpFill/>
              <a:ln w="12700">
                <a:miter lim="400000"/>
              </a:ln>
            </p:spPr>
            <p:txBody>
              <a:bodyPr lIns="22860" rIns="2286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>
                    <a:latin typeface="+mj-lt"/>
                    <a:ea typeface="+mj-ea"/>
                    <a:cs typeface="+mj-cs"/>
                    <a:sym typeface="Calibri Light"/>
                  </a:defRPr>
                </a:pPr>
                <a:endParaRPr kumimoji="0" sz="900" b="0" i="0" u="none" strike="noStrike" kern="0" cap="none" spc="0" normalizeH="0" baseline="0" noProof="0">
                  <a:ln>
                    <a:noFill/>
                  </a:ln>
                  <a:solidFill>
                    <a:srgbClr val="656D78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Roboto Black" panose="02000000000000000000" pitchFamily="2" charset="0"/>
                  <a:sym typeface="Calibri Light"/>
                </a:endParaRPr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10015267" y="3220852"/>
              <a:ext cx="718466" cy="369332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a-I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Roboto Black" panose="02000000000000000000" pitchFamily="2" charset="0"/>
                  <a:ea typeface="Roboto Black" panose="02000000000000000000" pitchFamily="2" charset="0"/>
                  <a:cs typeface="B Homa" panose="00000400000000000000" pitchFamily="2" charset="-78"/>
                </a:rPr>
                <a:t>قرن 21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 Black" panose="02000000000000000000" pitchFamily="2" charset="0"/>
                <a:ea typeface="Roboto Black" panose="02000000000000000000" pitchFamily="2" charset="0"/>
                <a:cs typeface="B Homa" panose="00000400000000000000" pitchFamily="2" charset="-78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3317198" y="2064492"/>
            <a:ext cx="31207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rtl="1">
              <a:buFont typeface="Arial" panose="020B0604020202020204" pitchFamily="34" charset="0"/>
              <a:buChar char="•"/>
            </a:pP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برنامه ریزی درون گرا و ساخت محلات جدید درون محدوده شهرها</a:t>
            </a:r>
            <a:endParaRPr lang="fa-IR" b="1" dirty="0" smtClean="0">
              <a:solidFill>
                <a:srgbClr val="C00000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  <a:p>
            <a:pPr marL="285750" indent="-285750" algn="just" rtl="1">
              <a:buFont typeface="Arial" panose="020B0604020202020204" pitchFamily="34" charset="0"/>
              <a:buChar char="•"/>
            </a:pPr>
            <a:r>
              <a:rPr lang="fa-IR" b="1" dirty="0" smtClean="0">
                <a:solidFill>
                  <a:srgbClr val="C00000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جنبش شهرهای جدید</a:t>
            </a:r>
            <a:endParaRPr lang="fa-IR" dirty="0" smtClean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19155" y="4474081"/>
            <a:ext cx="33425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آغاز جنبش نومنطقه گرایی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dirty="0">
                <a:latin typeface="IranNastaliq" panose="02020505000000020003" pitchFamily="18" charset="0"/>
                <a:cs typeface="B Homa" panose="00000400000000000000" pitchFamily="2" charset="-78"/>
              </a:rPr>
              <a:t>شهرنشینی مجدد و رشد </a:t>
            </a: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فشرده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برنامه ریزی فضایی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مطرح کردن پایداری و جوانب آن</a:t>
            </a:r>
            <a:endParaRPr lang="fa-IR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1985" y="4407347"/>
            <a:ext cx="347134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پراکنده رویی شهری و انفجار کلانشهر ها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رشد حومه ای و از بین رفتن چشم اندازهای طبیعی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b="1" dirty="0" smtClean="0">
                <a:solidFill>
                  <a:srgbClr val="C00000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رشد شهری و پیدایش جنبش زیست محیطی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اضافه شدن مدل های کمی به عنوان تکنیک در برنامه ریزی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endParaRPr lang="fa-IR" b="1" dirty="0">
              <a:solidFill>
                <a:srgbClr val="C00000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34022" y="2183274"/>
            <a:ext cx="28296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rtl="1">
              <a:buFont typeface="Arial" panose="020B0604020202020204" pitchFamily="34" charset="0"/>
              <a:buChar char="•"/>
            </a:pPr>
            <a:r>
              <a:rPr lang="fa-IR" b="1" dirty="0" smtClean="0">
                <a:solidFill>
                  <a:srgbClr val="C00000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جنبش عدالت زیست محیطی</a:t>
            </a:r>
          </a:p>
          <a:p>
            <a:pPr marL="285750" indent="-285750" algn="just" rtl="1">
              <a:buFont typeface="Arial" panose="020B0604020202020204" pitchFamily="34" charset="0"/>
              <a:buChar char="•"/>
            </a:pPr>
            <a:r>
              <a:rPr lang="fa-IR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فرصت های برابر مشارکتی</a:t>
            </a:r>
          </a:p>
          <a:p>
            <a:pPr marL="285750" indent="-285750" algn="just" rtl="1">
              <a:buFont typeface="Arial" panose="020B0604020202020204" pitchFamily="34" charset="0"/>
              <a:buChar char="•"/>
            </a:pPr>
            <a:endParaRPr lang="fa-IR" b="1" dirty="0" smtClean="0">
              <a:solidFill>
                <a:srgbClr val="C00000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26533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6603" y="571542"/>
            <a:ext cx="114167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4800" dirty="0" smtClean="0">
                <a:latin typeface="IranNastaliq" panose="02020505000000020003" pitchFamily="18" charset="0"/>
                <a:cs typeface="IranNastaliq" panose="02020505000000020003" pitchFamily="18" charset="0"/>
              </a:rPr>
              <a:t>برنامه </a:t>
            </a:r>
            <a:r>
              <a:rPr lang="fa-IR" sz="4800" dirty="0">
                <a:latin typeface="IranNastaliq" panose="02020505000000020003" pitchFamily="18" charset="0"/>
                <a:cs typeface="IranNastaliq" panose="02020505000000020003" pitchFamily="18" charset="0"/>
              </a:rPr>
              <a:t>ریزی منطقه ای درامريكا</a:t>
            </a:r>
            <a:endParaRPr lang="en-US" sz="4800" dirty="0">
              <a:latin typeface="IranNastaliq" panose="02020505000000020003" pitchFamily="18" charset="0"/>
              <a:cs typeface="IranNastaliq" panose="020205050000000200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63728" y="1882740"/>
            <a:ext cx="3239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لزوم برنامه ریزی حومه های شهری</a:t>
            </a:r>
            <a:endParaRPr lang="fa-IR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7629099" y="2097639"/>
            <a:ext cx="999751" cy="0"/>
          </a:xfrm>
          <a:prstGeom prst="straightConnector1">
            <a:avLst/>
          </a:prstGeom>
          <a:ln w="28575">
            <a:solidFill>
              <a:srgbClr val="26A6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389477" y="1882740"/>
            <a:ext cx="3239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solidFill>
                  <a:srgbClr val="FF0000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شهر شیکاگو در سال 1909</a:t>
            </a:r>
            <a:endParaRPr lang="fa-IR" sz="2000" dirty="0">
              <a:solidFill>
                <a:srgbClr val="FF0000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63728" y="2651938"/>
            <a:ext cx="3239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اولین طرح منطقه ای</a:t>
            </a:r>
            <a:endParaRPr lang="fa-IR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89477" y="2734033"/>
            <a:ext cx="3239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1929</a:t>
            </a:r>
            <a:endParaRPr lang="fa-IR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792872" y="2891095"/>
            <a:ext cx="1835730" cy="0"/>
          </a:xfrm>
          <a:prstGeom prst="straightConnector1">
            <a:avLst/>
          </a:prstGeom>
          <a:ln w="28575">
            <a:solidFill>
              <a:srgbClr val="26A6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994976" y="2934132"/>
            <a:ext cx="932177" cy="0"/>
          </a:xfrm>
          <a:prstGeom prst="straightConnector1">
            <a:avLst/>
          </a:prstGeom>
          <a:ln w="28575">
            <a:solidFill>
              <a:srgbClr val="26A6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-264797" y="2642562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/>
            <a:r>
              <a:rPr lang="fa-IR" sz="2000" dirty="0">
                <a:solidFill>
                  <a:srgbClr val="FF0000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طرح برای تسهیل رشد بیشترو تأمین شبکه راهها و کنترل کلی بر کاربری های زمین</a:t>
            </a:r>
            <a:endParaRPr lang="en-US" sz="2000" dirty="0">
              <a:solidFill>
                <a:srgbClr val="FF0000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23794" y="3542333"/>
            <a:ext cx="66946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کنار گذاشته شدن برنامه ریزی منطقه ای در آمریکا طی جنگ جهانی دوم</a:t>
            </a:r>
            <a:endParaRPr lang="fa-IR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-972206" y="3601575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/>
            <a:r>
              <a:rPr lang="fa-IR" sz="2000" dirty="0" smtClean="0">
                <a:solidFill>
                  <a:srgbClr val="FF0000"/>
                </a:solidFill>
                <a:latin typeface="IranNastaliq" panose="02020505000000020003" pitchFamily="18" charset="0"/>
                <a:cs typeface="B Homa" panose="00000400000000000000" pitchFamily="2" charset="-78"/>
              </a:rPr>
              <a:t>روی آوردن به سمت طرح های ملی از سمت دولت فدرال</a:t>
            </a:r>
            <a:endParaRPr lang="en-US" sz="2000" dirty="0">
              <a:solidFill>
                <a:srgbClr val="FF0000"/>
              </a:solidFill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123794" y="3801630"/>
            <a:ext cx="466089" cy="0"/>
          </a:xfrm>
          <a:prstGeom prst="straightConnector1">
            <a:avLst/>
          </a:prstGeom>
          <a:ln w="28575">
            <a:solidFill>
              <a:srgbClr val="26A6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526137" y="4432728"/>
            <a:ext cx="2284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پس از جنگ جهانی دوم</a:t>
            </a:r>
            <a:endParaRPr lang="fa-IR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95846" y="5723233"/>
            <a:ext cx="39872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رشد شتابان شهر ها و ایجاد مناطق جدید</a:t>
            </a:r>
            <a:endParaRPr lang="fa-IR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0" y="4478895"/>
            <a:ext cx="90574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0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رشد صنعت در بخش های جنوبی آمریکا، مهاجرت گسترده از آفریقا به این مناطق، وجود نیروی کار ارزان قیمت</a:t>
            </a:r>
            <a:endParaRPr lang="fa-IR" sz="20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9162513" y="4656258"/>
            <a:ext cx="466089" cy="0"/>
          </a:xfrm>
          <a:prstGeom prst="straightConnector1">
            <a:avLst/>
          </a:prstGeom>
          <a:ln w="28575">
            <a:solidFill>
              <a:srgbClr val="26A6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 flipH="1">
            <a:off x="4484415" y="5288218"/>
            <a:ext cx="466089" cy="0"/>
          </a:xfrm>
          <a:prstGeom prst="straightConnector1">
            <a:avLst/>
          </a:prstGeom>
          <a:ln w="28575">
            <a:solidFill>
              <a:srgbClr val="26A69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316304" y="6321241"/>
            <a:ext cx="68023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1600" dirty="0" smtClean="0">
                <a:latin typeface="IranNastaliq" panose="02020505000000020003" pitchFamily="18" charset="0"/>
                <a:cs typeface="B Homa" panose="00000400000000000000" pitchFamily="2" charset="-78"/>
              </a:rPr>
              <a:t>همزمان با ریاست جمهوری کندی در سال 1960 و تصویب قانون ایجاد نهاد مسول توسعه نواحی</a:t>
            </a:r>
            <a:endParaRPr lang="fa-IR" sz="1600" dirty="0">
              <a:latin typeface="IranNastaliq" panose="02020505000000020003" pitchFamily="18" charset="0"/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21792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1104</TotalTime>
  <Words>1246</Words>
  <Application>Microsoft Office PowerPoint</Application>
  <PresentationFormat>Widescreen</PresentationFormat>
  <Paragraphs>209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7" baseType="lpstr">
      <vt:lpstr>Arial</vt:lpstr>
      <vt:lpstr>B Homa</vt:lpstr>
      <vt:lpstr>B Nazanin</vt:lpstr>
      <vt:lpstr>B Titr</vt:lpstr>
      <vt:lpstr>Calibri</vt:lpstr>
      <vt:lpstr>Calibri Light</vt:lpstr>
      <vt:lpstr>FontAwesome</vt:lpstr>
      <vt:lpstr>IranNastaliq</vt:lpstr>
      <vt:lpstr>Mj_East Extra Bold</vt:lpstr>
      <vt:lpstr>Roboto Black</vt:lpstr>
      <vt:lpstr>tahoma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Moorche 30 DVDs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MRT www.Win2Farsi.com</dc:creator>
  <cp:lastModifiedBy>Mohammad</cp:lastModifiedBy>
  <cp:revision>42</cp:revision>
  <dcterms:created xsi:type="dcterms:W3CDTF">2018-12-12T13:02:25Z</dcterms:created>
  <dcterms:modified xsi:type="dcterms:W3CDTF">2020-10-10T13:31:32Z</dcterms:modified>
</cp:coreProperties>
</file>