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975" autoAdjust="0"/>
    <p:restoredTop sz="91107" autoAdjust="0"/>
  </p:normalViewPr>
  <p:slideViewPr>
    <p:cSldViewPr snapToGrid="0">
      <p:cViewPr varScale="1">
        <p:scale>
          <a:sx n="72" d="100"/>
          <a:sy n="72" d="100"/>
        </p:scale>
        <p:origin x="115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01408E4-2E7F-4E07-A034-A1C43E5DCC6E}" type="datetimeFigureOut">
              <a:rPr lang="fa-IR" smtClean="0"/>
              <a:t>30/09/1441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1537643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401408E4-2E7F-4E07-A034-A1C43E5DCC6E}" type="datetimeFigureOut">
              <a:rPr lang="fa-IR" smtClean="0"/>
              <a:pPr/>
              <a:t>30/09/1441</a:t>
            </a:fld>
            <a:endParaRPr lang="fa-IR" dirty="0"/>
          </a:p>
        </p:txBody>
      </p:sp>
      <p:sp>
        <p:nvSpPr>
          <p:cNvPr id="4" name="Footer Placeholder 3"/>
          <p:cNvSpPr>
            <a:spLocks noGrp="1"/>
          </p:cNvSpPr>
          <p:nvPr>
            <p:ph type="ftr" sz="quarter" idx="11"/>
          </p:nvPr>
        </p:nvSpPr>
        <p:spPr/>
        <p:txBody>
          <a:bodyPr/>
          <a:lstStyle/>
          <a:p>
            <a:endParaRPr lang="fa-IR" dirty="0"/>
          </a:p>
        </p:txBody>
      </p:sp>
      <p:sp>
        <p:nvSpPr>
          <p:cNvPr id="5" name="Slide Number Placeholder 4"/>
          <p:cNvSpPr>
            <a:spLocks noGrp="1"/>
          </p:cNvSpPr>
          <p:nvPr>
            <p:ph type="sldNum" sz="quarter" idx="12"/>
          </p:nvPr>
        </p:nvSpPr>
        <p:spPr/>
        <p:txBody>
          <a:bodyPr/>
          <a:lstStyle/>
          <a:p>
            <a:fld id="{E77F9300-C152-4269-8B03-423773D61429}" type="slidenum">
              <a:rPr lang="fa-IR" smtClean="0"/>
              <a:pPr/>
              <a:t>‹#›</a:t>
            </a:fld>
            <a:endParaRPr lang="fa-IR" dirty="0"/>
          </a:p>
        </p:txBody>
      </p:sp>
    </p:spTree>
    <p:extLst>
      <p:ext uri="{BB962C8B-B14F-4D97-AF65-F5344CB8AC3E}">
        <p14:creationId xmlns:p14="http://schemas.microsoft.com/office/powerpoint/2010/main" val="1712748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1408E4-2E7F-4E07-A034-A1C43E5DCC6E}" type="datetimeFigureOut">
              <a:rPr lang="fa-IR" smtClean="0"/>
              <a:pPr/>
              <a:t>30/09/1441</a:t>
            </a:fld>
            <a:endParaRPr lang="fa-IR" dirty="0"/>
          </a:p>
        </p:txBody>
      </p:sp>
      <p:sp>
        <p:nvSpPr>
          <p:cNvPr id="5" name="Footer Placeholder 4"/>
          <p:cNvSpPr>
            <a:spLocks noGrp="1"/>
          </p:cNvSpPr>
          <p:nvPr>
            <p:ph type="ftr" sz="quarter" idx="11"/>
          </p:nvPr>
        </p:nvSpPr>
        <p:spPr/>
        <p:txBody>
          <a:bodyPr/>
          <a:lstStyle/>
          <a:p>
            <a:endParaRPr lang="fa-IR" dirty="0"/>
          </a:p>
        </p:txBody>
      </p:sp>
      <p:sp>
        <p:nvSpPr>
          <p:cNvPr id="6" name="Slide Number Placeholder 5"/>
          <p:cNvSpPr>
            <a:spLocks noGrp="1"/>
          </p:cNvSpPr>
          <p:nvPr>
            <p:ph type="sldNum" sz="quarter" idx="12"/>
          </p:nvPr>
        </p:nvSpPr>
        <p:spPr/>
        <p:txBody>
          <a:bodyPr/>
          <a:lstStyle/>
          <a:p>
            <a:fld id="{E77F9300-C152-4269-8B03-423773D61429}" type="slidenum">
              <a:rPr lang="fa-IR" smtClean="0"/>
              <a:pPr/>
              <a:t>‹#›</a:t>
            </a:fld>
            <a:endParaRPr lang="fa-IR" dirty="0"/>
          </a:p>
        </p:txBody>
      </p:sp>
    </p:spTree>
    <p:extLst>
      <p:ext uri="{BB962C8B-B14F-4D97-AF65-F5344CB8AC3E}">
        <p14:creationId xmlns:p14="http://schemas.microsoft.com/office/powerpoint/2010/main" val="2605286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1408E4-2E7F-4E07-A034-A1C43E5DCC6E}" type="datetimeFigureOut">
              <a:rPr lang="fa-IR" smtClean="0"/>
              <a:pPr/>
              <a:t>30/09/1441</a:t>
            </a:fld>
            <a:endParaRPr lang="fa-IR" dirty="0"/>
          </a:p>
        </p:txBody>
      </p:sp>
      <p:sp>
        <p:nvSpPr>
          <p:cNvPr id="5" name="Footer Placeholder 4"/>
          <p:cNvSpPr>
            <a:spLocks noGrp="1"/>
          </p:cNvSpPr>
          <p:nvPr>
            <p:ph type="ftr" sz="quarter" idx="11"/>
          </p:nvPr>
        </p:nvSpPr>
        <p:spPr/>
        <p:txBody>
          <a:bodyPr/>
          <a:lstStyle/>
          <a:p>
            <a:endParaRPr lang="fa-IR" dirty="0"/>
          </a:p>
        </p:txBody>
      </p:sp>
      <p:sp>
        <p:nvSpPr>
          <p:cNvPr id="6" name="Slide Number Placeholder 5"/>
          <p:cNvSpPr>
            <a:spLocks noGrp="1"/>
          </p:cNvSpPr>
          <p:nvPr>
            <p:ph type="sldNum" sz="quarter" idx="12"/>
          </p:nvPr>
        </p:nvSpPr>
        <p:spPr/>
        <p:txBody>
          <a:bodyPr/>
          <a:lstStyle/>
          <a:p>
            <a:fld id="{E77F9300-C152-4269-8B03-423773D61429}" type="slidenum">
              <a:rPr lang="fa-IR" smtClean="0"/>
              <a:pPr/>
              <a:t>‹#›</a:t>
            </a:fld>
            <a:endParaRPr lang="fa-IR"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531532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1408E4-2E7F-4E07-A034-A1C43E5DCC6E}" type="datetimeFigureOut">
              <a:rPr lang="fa-IR" smtClean="0"/>
              <a:pPr/>
              <a:t>30/09/1441</a:t>
            </a:fld>
            <a:endParaRPr lang="fa-IR" dirty="0"/>
          </a:p>
        </p:txBody>
      </p:sp>
      <p:sp>
        <p:nvSpPr>
          <p:cNvPr id="5" name="Footer Placeholder 4"/>
          <p:cNvSpPr>
            <a:spLocks noGrp="1"/>
          </p:cNvSpPr>
          <p:nvPr>
            <p:ph type="ftr" sz="quarter" idx="11"/>
          </p:nvPr>
        </p:nvSpPr>
        <p:spPr/>
        <p:txBody>
          <a:bodyPr/>
          <a:lstStyle/>
          <a:p>
            <a:endParaRPr lang="fa-IR" dirty="0"/>
          </a:p>
        </p:txBody>
      </p:sp>
      <p:sp>
        <p:nvSpPr>
          <p:cNvPr id="6" name="Slide Number Placeholder 5"/>
          <p:cNvSpPr>
            <a:spLocks noGrp="1"/>
          </p:cNvSpPr>
          <p:nvPr>
            <p:ph type="sldNum" sz="quarter" idx="12"/>
          </p:nvPr>
        </p:nvSpPr>
        <p:spPr/>
        <p:txBody>
          <a:bodyPr/>
          <a:lstStyle/>
          <a:p>
            <a:fld id="{E77F9300-C152-4269-8B03-423773D61429}" type="slidenum">
              <a:rPr lang="fa-IR" smtClean="0"/>
              <a:pPr/>
              <a:t>‹#›</a:t>
            </a:fld>
            <a:endParaRPr lang="fa-IR" dirty="0"/>
          </a:p>
        </p:txBody>
      </p:sp>
    </p:spTree>
    <p:extLst>
      <p:ext uri="{BB962C8B-B14F-4D97-AF65-F5344CB8AC3E}">
        <p14:creationId xmlns:p14="http://schemas.microsoft.com/office/powerpoint/2010/main" val="2381653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1408E4-2E7F-4E07-A034-A1C43E5DCC6E}" type="datetimeFigureOut">
              <a:rPr lang="fa-IR" smtClean="0"/>
              <a:pPr/>
              <a:t>30/09/1441</a:t>
            </a:fld>
            <a:endParaRPr lang="fa-IR" dirty="0"/>
          </a:p>
        </p:txBody>
      </p:sp>
      <p:sp>
        <p:nvSpPr>
          <p:cNvPr id="5" name="Footer Placeholder 4"/>
          <p:cNvSpPr>
            <a:spLocks noGrp="1"/>
          </p:cNvSpPr>
          <p:nvPr>
            <p:ph type="ftr" sz="quarter" idx="11"/>
          </p:nvPr>
        </p:nvSpPr>
        <p:spPr/>
        <p:txBody>
          <a:bodyPr/>
          <a:lstStyle/>
          <a:p>
            <a:endParaRPr lang="fa-IR" dirty="0"/>
          </a:p>
        </p:txBody>
      </p:sp>
      <p:sp>
        <p:nvSpPr>
          <p:cNvPr id="6" name="Slide Number Placeholder 5"/>
          <p:cNvSpPr>
            <a:spLocks noGrp="1"/>
          </p:cNvSpPr>
          <p:nvPr>
            <p:ph type="sldNum" sz="quarter" idx="12"/>
          </p:nvPr>
        </p:nvSpPr>
        <p:spPr/>
        <p:txBody>
          <a:bodyPr/>
          <a:lstStyle/>
          <a:p>
            <a:fld id="{E77F9300-C152-4269-8B03-423773D61429}" type="slidenum">
              <a:rPr lang="fa-IR" smtClean="0"/>
              <a:pPr/>
              <a:t>‹#›</a:t>
            </a:fld>
            <a:endParaRPr lang="fa-IR"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600817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1408E4-2E7F-4E07-A034-A1C43E5DCC6E}" type="datetimeFigureOut">
              <a:rPr lang="fa-IR" smtClean="0"/>
              <a:pPr/>
              <a:t>30/09/1441</a:t>
            </a:fld>
            <a:endParaRPr lang="fa-IR" dirty="0"/>
          </a:p>
        </p:txBody>
      </p:sp>
      <p:sp>
        <p:nvSpPr>
          <p:cNvPr id="5" name="Footer Placeholder 4"/>
          <p:cNvSpPr>
            <a:spLocks noGrp="1"/>
          </p:cNvSpPr>
          <p:nvPr>
            <p:ph type="ftr" sz="quarter" idx="11"/>
          </p:nvPr>
        </p:nvSpPr>
        <p:spPr/>
        <p:txBody>
          <a:bodyPr/>
          <a:lstStyle/>
          <a:p>
            <a:endParaRPr lang="fa-IR" dirty="0"/>
          </a:p>
        </p:txBody>
      </p:sp>
      <p:sp>
        <p:nvSpPr>
          <p:cNvPr id="6" name="Slide Number Placeholder 5"/>
          <p:cNvSpPr>
            <a:spLocks noGrp="1"/>
          </p:cNvSpPr>
          <p:nvPr>
            <p:ph type="sldNum" sz="quarter" idx="12"/>
          </p:nvPr>
        </p:nvSpPr>
        <p:spPr/>
        <p:txBody>
          <a:bodyPr/>
          <a:lstStyle/>
          <a:p>
            <a:fld id="{E77F9300-C152-4269-8B03-423773D61429}" type="slidenum">
              <a:rPr lang="fa-IR" smtClean="0"/>
              <a:pPr/>
              <a:t>‹#›</a:t>
            </a:fld>
            <a:endParaRPr lang="fa-IR" dirty="0"/>
          </a:p>
        </p:txBody>
      </p:sp>
    </p:spTree>
    <p:extLst>
      <p:ext uri="{BB962C8B-B14F-4D97-AF65-F5344CB8AC3E}">
        <p14:creationId xmlns:p14="http://schemas.microsoft.com/office/powerpoint/2010/main" val="3298594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01408E4-2E7F-4E07-A034-A1C43E5DCC6E}" type="datetimeFigureOut">
              <a:rPr lang="fa-IR" smtClean="0"/>
              <a:t>30/09/1441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42134892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01408E4-2E7F-4E07-A034-A1C43E5DCC6E}" type="datetimeFigureOut">
              <a:rPr lang="fa-IR" smtClean="0"/>
              <a:t>30/09/1441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2799658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01408E4-2E7F-4E07-A034-A1C43E5DCC6E}" type="datetimeFigureOut">
              <a:rPr lang="fa-IR" smtClean="0"/>
              <a:t>30/09/1441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2042316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1408E4-2E7F-4E07-A034-A1C43E5DCC6E}" type="datetimeFigureOut">
              <a:rPr lang="fa-IR" smtClean="0"/>
              <a:t>30/09/1441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798080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01408E4-2E7F-4E07-A034-A1C43E5DCC6E}" type="datetimeFigureOut">
              <a:rPr lang="fa-IR" smtClean="0"/>
              <a:t>30/09/1441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2587198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01408E4-2E7F-4E07-A034-A1C43E5DCC6E}" type="datetimeFigureOut">
              <a:rPr lang="fa-IR" smtClean="0"/>
              <a:t>30/09/1441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154182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01408E4-2E7F-4E07-A034-A1C43E5DCC6E}" type="datetimeFigureOut">
              <a:rPr lang="fa-IR" smtClean="0"/>
              <a:t>30/09/1441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3784295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1408E4-2E7F-4E07-A034-A1C43E5DCC6E}" type="datetimeFigureOut">
              <a:rPr lang="fa-IR" smtClean="0"/>
              <a:t>30/09/1441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1296528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1408E4-2E7F-4E07-A034-A1C43E5DCC6E}" type="datetimeFigureOut">
              <a:rPr lang="fa-IR" smtClean="0"/>
              <a:t>30/09/1441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1789255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1408E4-2E7F-4E07-A034-A1C43E5DCC6E}" type="datetimeFigureOut">
              <a:rPr lang="fa-IR" smtClean="0"/>
              <a:t>30/09/1441</a:t>
            </a:fld>
            <a:endParaRPr lang="fa-IR"/>
          </a:p>
        </p:txBody>
      </p:sp>
      <p:sp>
        <p:nvSpPr>
          <p:cNvPr id="6" name="Footer Placeholder 5"/>
          <p:cNvSpPr>
            <a:spLocks noGrp="1"/>
          </p:cNvSpPr>
          <p:nvPr>
            <p:ph type="ftr" sz="quarter" idx="11"/>
          </p:nvPr>
        </p:nvSpPr>
        <p:spPr>
          <a:xfrm>
            <a:off x="533400" y="6172200"/>
            <a:ext cx="5811724" cy="365125"/>
          </a:xfrm>
        </p:spPr>
        <p:txBody>
          <a:bodyPr/>
          <a:lstStyle/>
          <a:p>
            <a:endParaRPr lang="fa-IR"/>
          </a:p>
        </p:txBody>
      </p:sp>
      <p:sp>
        <p:nvSpPr>
          <p:cNvPr id="7" name="Slide Number Placeholder 6"/>
          <p:cNvSpPr>
            <a:spLocks noGrp="1"/>
          </p:cNvSpPr>
          <p:nvPr>
            <p:ph type="sldNum" sz="quarter" idx="12"/>
          </p:nvPr>
        </p:nvSpPr>
        <p:spPr/>
        <p:txBody>
          <a:bodyPr/>
          <a:lstStyle/>
          <a:p>
            <a:fld id="{E77F9300-C152-4269-8B03-423773D61429}" type="slidenum">
              <a:rPr lang="fa-IR" smtClean="0"/>
              <a:t>‹#›</a:t>
            </a:fld>
            <a:endParaRPr lang="fa-IR"/>
          </a:p>
        </p:txBody>
      </p:sp>
    </p:spTree>
    <p:extLst>
      <p:ext uri="{BB962C8B-B14F-4D97-AF65-F5344CB8AC3E}">
        <p14:creationId xmlns:p14="http://schemas.microsoft.com/office/powerpoint/2010/main" val="974020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7000">
              <a:schemeClr val="bg2">
                <a:tint val="97000"/>
                <a:hueMod val="92000"/>
                <a:satMod val="169000"/>
                <a:lumMod val="67000"/>
              </a:schemeClr>
            </a:gs>
            <a:gs pos="94000">
              <a:schemeClr val="bg2">
                <a:shade val="96000"/>
                <a:satMod val="120000"/>
                <a:lumMod val="90000"/>
              </a:schemeClr>
            </a:gs>
          </a:gsLst>
          <a:lin ang="612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01408E4-2E7F-4E07-A034-A1C43E5DCC6E}" type="datetimeFigureOut">
              <a:rPr lang="fa-IR" smtClean="0"/>
              <a:pPr/>
              <a:t>30/09/1441</a:t>
            </a:fld>
            <a:endParaRPr lang="fa-IR"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fa-IR"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E77F9300-C152-4269-8B03-423773D61429}" type="slidenum">
              <a:rPr lang="fa-IR" smtClean="0"/>
              <a:pPr/>
              <a:t>‹#›</a:t>
            </a:fld>
            <a:endParaRPr lang="fa-IR" dirty="0"/>
          </a:p>
        </p:txBody>
      </p:sp>
    </p:spTree>
    <p:extLst>
      <p:ext uri="{BB962C8B-B14F-4D97-AF65-F5344CB8AC3E}">
        <p14:creationId xmlns:p14="http://schemas.microsoft.com/office/powerpoint/2010/main" val="3011887462"/>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1.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gif"/><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3104263" y="4114800"/>
            <a:ext cx="2863284" cy="707886"/>
          </a:xfrm>
          <a:prstGeom prst="rect">
            <a:avLst/>
          </a:prstGeom>
          <a:noFill/>
        </p:spPr>
        <p:txBody>
          <a:bodyPr wrap="none">
            <a:spAutoFit/>
          </a:bodyPr>
          <a:lstStyle/>
          <a:p>
            <a:pPr>
              <a:defRPr/>
            </a:pPr>
            <a:r>
              <a:rPr lang="en-US" sz="4000" b="1" dirty="0">
                <a:ln w="0"/>
                <a:solidFill>
                  <a:schemeClr val="bg1"/>
                </a:solidFill>
                <a:effectLst>
                  <a:outerShdw blurRad="38100" dist="25400" dir="5400000" algn="ctr" rotWithShape="0">
                    <a:srgbClr val="6E747A">
                      <a:alpha val="43000"/>
                    </a:srgbClr>
                  </a:outerShdw>
                </a:effectLst>
              </a:rPr>
              <a:t>San Nicola</a:t>
            </a:r>
          </a:p>
        </p:txBody>
      </p:sp>
      <p:sp>
        <p:nvSpPr>
          <p:cNvPr id="10" name="TextBox 9"/>
          <p:cNvSpPr txBox="1"/>
          <p:nvPr/>
        </p:nvSpPr>
        <p:spPr>
          <a:xfrm>
            <a:off x="2117558" y="2274003"/>
            <a:ext cx="4836695" cy="1938992"/>
          </a:xfrm>
          <a:prstGeom prst="rect">
            <a:avLst/>
          </a:prstGeom>
          <a:noFill/>
        </p:spPr>
        <p:txBody>
          <a:bodyPr wrap="square" rtlCol="1">
            <a:spAutoFit/>
          </a:bodyPr>
          <a:lstStyle/>
          <a:p>
            <a:pPr algn="ctr"/>
            <a:r>
              <a:rPr lang="fa-IR" sz="4000" b="1" dirty="0" smtClean="0">
                <a:cs typeface="B Homa" panose="00000400000000000000" pitchFamily="2" charset="-78"/>
              </a:rPr>
              <a:t>معرفی و بررسی طراحی فنی استادیوم ورزشی </a:t>
            </a:r>
          </a:p>
          <a:p>
            <a:pPr algn="ctr"/>
            <a:r>
              <a:rPr lang="fa-IR" sz="4000" b="1" dirty="0" smtClean="0">
                <a:cs typeface="B Homa" panose="00000400000000000000" pitchFamily="2" charset="-78"/>
              </a:rPr>
              <a:t>سن نیکولا</a:t>
            </a:r>
            <a:endParaRPr lang="fa-IR" sz="4000" b="1" dirty="0">
              <a:cs typeface="B Homa" panose="00000400000000000000" pitchFamily="2" charset="-78"/>
            </a:endParaRPr>
          </a:p>
        </p:txBody>
      </p:sp>
    </p:spTree>
    <p:extLst>
      <p:ext uri="{BB962C8B-B14F-4D97-AF65-F5344CB8AC3E}">
        <p14:creationId xmlns:p14="http://schemas.microsoft.com/office/powerpoint/2010/main" val="3058945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4114800" y="649705"/>
            <a:ext cx="4692314" cy="5355312"/>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algn="just"/>
            <a:r>
              <a:rPr lang="fa-IR" dirty="0" smtClean="0">
                <a:cs typeface="B Homa" panose="00000400000000000000" pitchFamily="2" charset="-78"/>
              </a:rPr>
              <a:t>بخش بالایی جایگاه و سایبان بالایی آن از جفت ستون های بتنی حجیم که در پشت ردیف صندلی های پایین تر قرار گرفته اند ،طره شده اند .ابعاد هر ستون 3.3*6فوت (1.8*1متر)است.ردیف بالای صندلی ها به وسیله ی دو سری از تیر های مسلح منحنی شکل نگاه داشته می شوند.این تیر های منحنی شکل ،تیر های بتنی با مقطع تی شکل را نگاه می دارد.(ترکیبی از بتن پیش ساخته شده و بتن اجرا شده در محل)که طره آنسوی هر انتها از تکیه گاه قرار دارد. هر تیر با مقطع تی شکل از سه بخش پیش ساخته که در تکیه گاه تیرهای منحنی به هم متصل شده اند ،پیش ساخته شده است.این اتصال با فولاد تقویتی از هر دو تیر تکیه گاهی شکل گرفته شده است.و مقاطع تی شکل تا اتصال ادامه می یابد که نتیجه ی آن یک اتصال صلب است.سایبان از جنس فولاد سبک و پیش ساخته است . تیر های فولادی تکیه گاهی جعبه هایی با مقطع مخروطی شکل هستند که با اتصال گیردار پیچ و مهره به سمت بالا طره شده اند. تیرهای منحنی مخروطی شکل متناسب با افزایش فاصله تکیه- گاهها و کاهش گشتاور خمشی طراحی شده اند .</a:t>
            </a:r>
            <a:endParaRPr lang="en-US" dirty="0"/>
          </a:p>
        </p:txBody>
      </p:sp>
      <p:pic>
        <p:nvPicPr>
          <p:cNvPr id="12" name="Picture 3" descr="D:\Documents and Settings\PC Ariya\Desktop\ax_san nicola\bari_san_nicola5.jpg"/>
          <p:cNvPicPr>
            <a:picLocks noChangeAspect="1" noChangeArrowheads="1"/>
          </p:cNvPicPr>
          <p:nvPr/>
        </p:nvPicPr>
        <p:blipFill>
          <a:blip r:embed="rId2"/>
          <a:srcRect/>
          <a:stretch>
            <a:fillRect/>
          </a:stretch>
        </p:blipFill>
        <p:spPr bwMode="auto">
          <a:xfrm>
            <a:off x="838200" y="4267200"/>
            <a:ext cx="2895600" cy="1930400"/>
          </a:xfrm>
          <a:prstGeom prst="rect">
            <a:avLst/>
          </a:prstGeom>
          <a:noFill/>
        </p:spPr>
      </p:pic>
      <p:pic>
        <p:nvPicPr>
          <p:cNvPr id="8197" name="Picture 5" descr="D:\Documents and Settings\PC Ariya\Desktop\ax_san nicola\Picture21.jpg"/>
          <p:cNvPicPr>
            <a:picLocks noChangeAspect="1" noChangeArrowheads="1"/>
          </p:cNvPicPr>
          <p:nvPr/>
        </p:nvPicPr>
        <p:blipFill>
          <a:blip r:embed="rId3"/>
          <a:srcRect/>
          <a:stretch>
            <a:fillRect/>
          </a:stretch>
        </p:blipFill>
        <p:spPr bwMode="auto">
          <a:xfrm>
            <a:off x="838200" y="533400"/>
            <a:ext cx="2493962" cy="2493962"/>
          </a:xfrm>
          <a:prstGeom prst="rect">
            <a:avLst/>
          </a:prstGeom>
          <a:noFill/>
        </p:spPr>
      </p:pic>
      <p:pic>
        <p:nvPicPr>
          <p:cNvPr id="8194" name="Picture 2" descr="D:\Documents and Settings\PC Ariya\Desktop\ax_san nicola\stadium7_w.jpg"/>
          <p:cNvPicPr>
            <a:picLocks noChangeAspect="1" noChangeArrowheads="1"/>
          </p:cNvPicPr>
          <p:nvPr/>
        </p:nvPicPr>
        <p:blipFill>
          <a:blip r:embed="rId4"/>
          <a:srcRect/>
          <a:stretch>
            <a:fillRect/>
          </a:stretch>
        </p:blipFill>
        <p:spPr bwMode="auto">
          <a:xfrm>
            <a:off x="2057400" y="2895600"/>
            <a:ext cx="1905000" cy="1524000"/>
          </a:xfrm>
          <a:prstGeom prst="rect">
            <a:avLst/>
          </a:prstGeom>
          <a:noFill/>
        </p:spPr>
      </p:pic>
    </p:spTree>
    <p:extLst>
      <p:ext uri="{BB962C8B-B14F-4D97-AF65-F5344CB8AC3E}">
        <p14:creationId xmlns:p14="http://schemas.microsoft.com/office/powerpoint/2010/main" val="1335907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5" descr="1145.jpg"/>
          <p:cNvPicPr>
            <a:picLocks noChangeAspect="1"/>
          </p:cNvPicPr>
          <p:nvPr/>
        </p:nvPicPr>
        <p:blipFill>
          <a:blip r:embed="rId2" cstate="print"/>
          <a:srcRect/>
          <a:stretch>
            <a:fillRect/>
          </a:stretch>
        </p:blipFill>
        <p:spPr bwMode="auto">
          <a:xfrm>
            <a:off x="4876800" y="3886200"/>
            <a:ext cx="3352800" cy="2394512"/>
          </a:xfrm>
          <a:prstGeom prst="rect">
            <a:avLst/>
          </a:prstGeom>
          <a:noFill/>
          <a:ln w="9525">
            <a:solidFill>
              <a:schemeClr val="tx2">
                <a:lumMod val="60000"/>
                <a:lumOff val="40000"/>
              </a:schemeClr>
            </a:solidFill>
            <a:miter lim="800000"/>
            <a:headEnd/>
            <a:tailEnd/>
          </a:ln>
          <a:effectLst>
            <a:glow rad="228600">
              <a:schemeClr val="accent4">
                <a:satMod val="175000"/>
                <a:alpha val="40000"/>
              </a:schemeClr>
            </a:glow>
          </a:effectLst>
        </p:spPr>
      </p:pic>
      <p:pic>
        <p:nvPicPr>
          <p:cNvPr id="5" name="Picture 6" descr="4785.jpg"/>
          <p:cNvPicPr>
            <a:picLocks noChangeAspect="1"/>
          </p:cNvPicPr>
          <p:nvPr/>
        </p:nvPicPr>
        <p:blipFill>
          <a:blip r:embed="rId3" cstate="print"/>
          <a:srcRect/>
          <a:stretch>
            <a:fillRect/>
          </a:stretch>
        </p:blipFill>
        <p:spPr bwMode="auto">
          <a:xfrm rot="370631">
            <a:off x="5999705" y="2062900"/>
            <a:ext cx="1579406" cy="11280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descr="bari_san_nicola1.jpg"/>
          <p:cNvPicPr>
            <a:picLocks noChangeAspect="1"/>
          </p:cNvPicPr>
          <p:nvPr/>
        </p:nvPicPr>
        <p:blipFill>
          <a:blip r:embed="rId4"/>
          <a:srcRect t="12820"/>
          <a:stretch>
            <a:fillRect/>
          </a:stretch>
        </p:blipFill>
        <p:spPr>
          <a:xfrm>
            <a:off x="1600200" y="1600200"/>
            <a:ext cx="3657600" cy="2232387"/>
          </a:xfrm>
          <a:prstGeom prst="rect">
            <a:avLst/>
          </a:prstGeom>
          <a:ln w="190500" cap="sq">
            <a:no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TextBox 6"/>
          <p:cNvSpPr txBox="1"/>
          <p:nvPr/>
        </p:nvSpPr>
        <p:spPr>
          <a:xfrm>
            <a:off x="5809062" y="1066800"/>
            <a:ext cx="2388795" cy="461665"/>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a:defRPr/>
            </a:pPr>
            <a:r>
              <a:rPr lang="fa-IR" sz="2400" dirty="0" smtClean="0">
                <a:cs typeface="B Homa" panose="00000400000000000000" pitchFamily="2" charset="-78"/>
              </a:rPr>
              <a:t>پوشش غشایی سقف</a:t>
            </a:r>
            <a:endParaRPr lang="en-US" sz="2400" dirty="0"/>
          </a:p>
        </p:txBody>
      </p:sp>
      <p:sp>
        <p:nvSpPr>
          <p:cNvPr id="10" name="Rectangle 9"/>
          <p:cNvSpPr/>
          <p:nvPr/>
        </p:nvSpPr>
        <p:spPr>
          <a:xfrm>
            <a:off x="914400" y="457200"/>
            <a:ext cx="4876800" cy="1200329"/>
          </a:xfrm>
          <a:prstGeom prst="rect">
            <a:avLst/>
          </a:prstGeom>
          <a:ln w="19050">
            <a:solidFill>
              <a:schemeClr val="accent1">
                <a:lumMod val="75000"/>
              </a:schemeClr>
            </a:solidFill>
          </a:ln>
        </p:spPr>
        <p:txBody>
          <a:bodyPr wrap="square">
            <a:spAutoFit/>
          </a:bodyPr>
          <a:lstStyle/>
          <a:p>
            <a:pPr algn="r"/>
            <a:r>
              <a:rPr lang="fa-IR" dirty="0" smtClean="0">
                <a:cs typeface="B Homa" panose="00000400000000000000" pitchFamily="2" charset="-78"/>
              </a:rPr>
              <a:t>این سازه فولادی به وسیله ی پوسته ی پارچه ای کشیده شده ای پوشانده شده است (فیبر شیشه ای بافته شده از پارچه که با اشعه ی ماورا بنفش مورد استفاده قرار گرفته است،پوشش مقاوم)</a:t>
            </a:r>
            <a:endParaRPr lang="en-US" dirty="0"/>
          </a:p>
        </p:txBody>
      </p:sp>
      <p:sp>
        <p:nvSpPr>
          <p:cNvPr id="11" name="Rectangle 10"/>
          <p:cNvSpPr/>
          <p:nvPr/>
        </p:nvSpPr>
        <p:spPr>
          <a:xfrm>
            <a:off x="533400" y="4419600"/>
            <a:ext cx="5181600" cy="1200329"/>
          </a:xfrm>
          <a:prstGeom prst="rect">
            <a:avLst/>
          </a:prstGeom>
          <a:ln w="19050">
            <a:solidFill>
              <a:srgbClr val="00B0F0"/>
            </a:solidFill>
          </a:ln>
        </p:spPr>
        <p:txBody>
          <a:bodyPr wrap="square">
            <a:spAutoFit/>
          </a:bodyPr>
          <a:lstStyle/>
          <a:p>
            <a:pPr algn="just">
              <a:spcBef>
                <a:spcPct val="50000"/>
              </a:spcBef>
            </a:pPr>
            <a:r>
              <a:rPr lang="fa-IR" dirty="0" smtClean="0">
                <a:cs typeface="B Homa" panose="00000400000000000000" pitchFamily="2" charset="-78"/>
              </a:rPr>
              <a:t>سقف غشایی از جنس فایبر گلاس با ضریب  نفوذ پذیری کم به همراه روکش تفلون که بر روی فرم طاقی شکل سوار شده است،سرپناه ظریف و آرامی را بر روی ردیف صندلی ها فراهم ساخته است.</a:t>
            </a:r>
            <a:endParaRPr lang="fa-IR" dirty="0">
              <a:cs typeface="B Homa" panose="00000400000000000000" pitchFamily="2" charset="-78"/>
            </a:endParaRPr>
          </a:p>
        </p:txBody>
      </p:sp>
    </p:spTree>
    <p:extLst>
      <p:ext uri="{BB962C8B-B14F-4D97-AF65-F5344CB8AC3E}">
        <p14:creationId xmlns:p14="http://schemas.microsoft.com/office/powerpoint/2010/main" val="390783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47"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1000"/>
                                        <p:tgtEl>
                                          <p:spTgt spid="6"/>
                                        </p:tgtEl>
                                      </p:cBhvr>
                                    </p:animEffect>
                                  </p:childTnLst>
                                </p:cTn>
                              </p:par>
                            </p:childTnLst>
                          </p:cTn>
                        </p:par>
                        <p:par>
                          <p:cTn id="18" fill="hold">
                            <p:stCondLst>
                              <p:cond delay="4000"/>
                            </p:stCondLst>
                            <p:childTnLst>
                              <p:par>
                                <p:cTn id="19" presetID="23" presetClass="entr" presetSubtype="16"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3505200" y="5616528"/>
            <a:ext cx="5257800" cy="923330"/>
          </a:xfrm>
          <a:prstGeom prst="rect">
            <a:avLst/>
          </a:prstGeom>
          <a:ln w="19050">
            <a:solidFill>
              <a:schemeClr val="accent1">
                <a:lumMod val="75000"/>
              </a:schemeClr>
            </a:solidFill>
          </a:ln>
        </p:spPr>
        <p:txBody>
          <a:bodyPr wrap="square">
            <a:spAutoFit/>
          </a:bodyPr>
          <a:lstStyle/>
          <a:p>
            <a:pPr algn="r">
              <a:spcBef>
                <a:spcPct val="50000"/>
              </a:spcBef>
            </a:pPr>
            <a:r>
              <a:rPr lang="fa-IR" dirty="0" smtClean="0">
                <a:cs typeface="B Homa" panose="00000400000000000000" pitchFamily="2" charset="-78"/>
              </a:rPr>
              <a:t>130 تن از فولاد ضد زنگ لوله ای شکل به طول 25 متر برای ساخت فریم نگهدارنده پوشش فایبر گلاس سقف ،بکار گرفته شده است.این فریم ،بین تیر های حمال طره شده جاگذاری شده است.</a:t>
            </a:r>
            <a:endParaRPr lang="fa-IR" dirty="0">
              <a:cs typeface="B Homa" panose="00000400000000000000" pitchFamily="2" charset="-78"/>
            </a:endParaRPr>
          </a:p>
        </p:txBody>
      </p:sp>
      <p:sp>
        <p:nvSpPr>
          <p:cNvPr id="5" name="Rectangle 4"/>
          <p:cNvSpPr/>
          <p:nvPr/>
        </p:nvSpPr>
        <p:spPr>
          <a:xfrm>
            <a:off x="4327358" y="372979"/>
            <a:ext cx="4648200" cy="4662815"/>
          </a:xfrm>
          <a:prstGeom prst="rect">
            <a:avLst/>
          </a:prstGeom>
          <a:ln w="19050">
            <a:solidFill>
              <a:srgbClr val="00B0F0"/>
            </a:solidFill>
          </a:ln>
        </p:spPr>
        <p:txBody>
          <a:bodyPr wrap="square">
            <a:spAutoFit/>
          </a:bodyPr>
          <a:lstStyle/>
          <a:p>
            <a:pPr algn="r">
              <a:spcBef>
                <a:spcPct val="50000"/>
              </a:spcBef>
            </a:pPr>
            <a:r>
              <a:rPr lang="fa-IR" dirty="0" smtClean="0">
                <a:cs typeface="B Homa" panose="00000400000000000000" pitchFamily="2" charset="-78"/>
              </a:rPr>
              <a:t>از بیرونی ترین نقطه این 26 قطعه بتنی ،دو شاه تیر منحنی شکل و باریک شونده ی فولادی به سمت خارج طره می شوند. که دارای طول متفاوتی بین 14 تا 26 متر هستند.</a:t>
            </a:r>
          </a:p>
          <a:p>
            <a:pPr algn="r">
              <a:spcBef>
                <a:spcPct val="50000"/>
              </a:spcBef>
            </a:pPr>
            <a:r>
              <a:rPr lang="fa-IR" dirty="0" smtClean="0">
                <a:cs typeface="B Homa" panose="00000400000000000000" pitchFamily="2" charset="-78"/>
              </a:rPr>
              <a:t>یک تیر حمال خرپایی  از لوله فولادی نقاط پایانی شاه تیرهای اصلی را بهم متصل می کند  این خرپا نقاط ثابتی جهت نورپردازی استادیوم فراهم می آورد.</a:t>
            </a:r>
          </a:p>
          <a:p>
            <a:pPr algn="r">
              <a:spcBef>
                <a:spcPct val="50000"/>
              </a:spcBef>
            </a:pPr>
            <a:r>
              <a:rPr lang="fa-IR" dirty="0" smtClean="0">
                <a:cs typeface="B Homa" panose="00000400000000000000" pitchFamily="2" charset="-78"/>
              </a:rPr>
              <a:t>فضای بین شاه تیرهای اصلی توسط 3 لوله فولادی ضد زنگ شعاعی که بین تیر حمال خرپایی بیرونی و لوله فولادی قرار گرفته در نقطه ابتدایی فریم سقف جایگذاری شده اند به 4 قسمت تقسیم شده است.</a:t>
            </a:r>
            <a:endParaRPr lang="en-US" dirty="0" smtClean="0"/>
          </a:p>
          <a:p>
            <a:pPr algn="r">
              <a:spcBef>
                <a:spcPct val="50000"/>
              </a:spcBef>
            </a:pPr>
            <a:r>
              <a:rPr lang="fa-IR" dirty="0" smtClean="0">
                <a:cs typeface="B Homa" panose="00000400000000000000" pitchFamily="2" charset="-78"/>
              </a:rPr>
              <a:t>علاوه بر این برای تکمیل شبکه، لوله های فولادی ضدزنگی نیز بصورت افقی دهانه را پوشانده اند. این لوله ها توسط بست هایی متقاطع از جنس میلگردهای فولادی در سطح زیرین انها مهار می شوند.</a:t>
            </a:r>
          </a:p>
        </p:txBody>
      </p:sp>
      <p:pic>
        <p:nvPicPr>
          <p:cNvPr id="6" name="Picture 5" descr="Untitled-2.jpg"/>
          <p:cNvPicPr>
            <a:picLocks noChangeAspect="1"/>
          </p:cNvPicPr>
          <p:nvPr/>
        </p:nvPicPr>
        <p:blipFill>
          <a:blip r:embed="rId2" cstate="print"/>
          <a:srcRect/>
          <a:stretch>
            <a:fillRect/>
          </a:stretch>
        </p:blipFill>
        <p:spPr bwMode="auto">
          <a:xfrm>
            <a:off x="762000" y="914400"/>
            <a:ext cx="3276599" cy="2339838"/>
          </a:xfrm>
          <a:prstGeom prst="rect">
            <a:avLst/>
          </a:prstGeom>
          <a:noFill/>
          <a:ln w="9525">
            <a:noFill/>
            <a:miter lim="800000"/>
            <a:headEnd/>
            <a:tailEnd/>
          </a:ln>
          <a:effectLst>
            <a:glow rad="228600">
              <a:schemeClr val="accent5">
                <a:satMod val="175000"/>
                <a:alpha val="40000"/>
              </a:schemeClr>
            </a:glow>
          </a:effectLst>
        </p:spPr>
      </p:pic>
      <p:pic>
        <p:nvPicPr>
          <p:cNvPr id="7" name="Picture 5" descr="llllllllllll.jpg"/>
          <p:cNvPicPr>
            <a:picLocks noChangeAspect="1"/>
          </p:cNvPicPr>
          <p:nvPr/>
        </p:nvPicPr>
        <p:blipFill>
          <a:blip r:embed="rId3" cstate="print"/>
          <a:srcRect/>
          <a:stretch>
            <a:fillRect/>
          </a:stretch>
        </p:blipFill>
        <p:spPr bwMode="auto">
          <a:xfrm>
            <a:off x="1676400" y="3886200"/>
            <a:ext cx="1828800" cy="1828800"/>
          </a:xfrm>
          <a:prstGeom prst="rect">
            <a:avLst/>
          </a:prstGeom>
          <a:noFill/>
          <a:ln w="9525">
            <a:noFill/>
            <a:miter lim="800000"/>
            <a:headEnd/>
            <a:tailEnd/>
          </a:ln>
        </p:spPr>
      </p:pic>
    </p:spTree>
    <p:extLst>
      <p:ext uri="{BB962C8B-B14F-4D97-AF65-F5344CB8AC3E}">
        <p14:creationId xmlns:p14="http://schemas.microsoft.com/office/powerpoint/2010/main" val="2421593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4" descr="fhfh.jpg"/>
          <p:cNvPicPr>
            <a:picLocks noChangeAspect="1"/>
          </p:cNvPicPr>
          <p:nvPr/>
        </p:nvPicPr>
        <p:blipFill>
          <a:blip r:embed="rId2" cstate="print"/>
          <a:srcRect/>
          <a:stretch>
            <a:fillRect/>
          </a:stretch>
        </p:blipFill>
        <p:spPr bwMode="auto">
          <a:xfrm rot="16200000">
            <a:off x="5668905" y="3398897"/>
            <a:ext cx="2987794" cy="2133601"/>
          </a:xfrm>
          <a:prstGeom prst="rect">
            <a:avLst/>
          </a:prstGeom>
          <a:ln>
            <a:noFill/>
          </a:ln>
          <a:effectLst>
            <a:glow rad="228600">
              <a:schemeClr val="accent4">
                <a:satMod val="175000"/>
                <a:alpha val="40000"/>
              </a:schemeClr>
            </a:glow>
            <a:outerShdw blurRad="292100" dist="139700" dir="2700000" algn="tl" rotWithShape="0">
              <a:srgbClr val="333333">
                <a:alpha val="65000"/>
              </a:srgbClr>
            </a:outerShdw>
          </a:effectLst>
        </p:spPr>
      </p:pic>
      <p:pic>
        <p:nvPicPr>
          <p:cNvPr id="7" name="Picture 4" descr="rtewt.jpg"/>
          <p:cNvPicPr>
            <a:picLocks noChangeAspect="1"/>
          </p:cNvPicPr>
          <p:nvPr/>
        </p:nvPicPr>
        <p:blipFill>
          <a:blip r:embed="rId3" cstate="print"/>
          <a:srcRect/>
          <a:stretch>
            <a:fillRect/>
          </a:stretch>
        </p:blipFill>
        <p:spPr bwMode="auto">
          <a:xfrm>
            <a:off x="5638800" y="1143000"/>
            <a:ext cx="2809417" cy="2006221"/>
          </a:xfrm>
          <a:prstGeom prst="rect">
            <a:avLst/>
          </a:prstGeom>
          <a:noFill/>
          <a:ln w="9525">
            <a:noFill/>
            <a:miter lim="800000"/>
            <a:headEnd/>
            <a:tailEnd/>
          </a:ln>
          <a:effectLst>
            <a:glow rad="228600">
              <a:schemeClr val="accent4">
                <a:satMod val="175000"/>
                <a:alpha val="40000"/>
              </a:schemeClr>
            </a:glow>
          </a:effectLst>
        </p:spPr>
      </p:pic>
      <p:pic>
        <p:nvPicPr>
          <p:cNvPr id="10" name="Picture 3" descr="hui.jpg"/>
          <p:cNvPicPr>
            <a:picLocks noChangeAspect="1"/>
          </p:cNvPicPr>
          <p:nvPr/>
        </p:nvPicPr>
        <p:blipFill>
          <a:blip r:embed="rId4" cstate="print"/>
          <a:srcRect/>
          <a:stretch>
            <a:fillRect/>
          </a:stretch>
        </p:blipFill>
        <p:spPr bwMode="auto">
          <a:xfrm>
            <a:off x="914400" y="533400"/>
            <a:ext cx="2590800" cy="1850571"/>
          </a:xfrm>
          <a:prstGeom prst="rect">
            <a:avLst/>
          </a:prstGeom>
          <a:ln>
            <a:noFill/>
          </a:ln>
          <a:effectLst>
            <a:outerShdw blurRad="292100" dist="139700" dir="2700000" algn="tl" rotWithShape="0">
              <a:srgbClr val="333333">
                <a:alpha val="65000"/>
              </a:srgbClr>
            </a:outerShdw>
          </a:effectLst>
        </p:spPr>
      </p:pic>
      <p:pic>
        <p:nvPicPr>
          <p:cNvPr id="11" name="Picture 5" descr="4758.jpg"/>
          <p:cNvPicPr>
            <a:picLocks noChangeAspect="1"/>
          </p:cNvPicPr>
          <p:nvPr/>
        </p:nvPicPr>
        <p:blipFill>
          <a:blip r:embed="rId5" cstate="print"/>
          <a:srcRect/>
          <a:stretch>
            <a:fillRect/>
          </a:stretch>
        </p:blipFill>
        <p:spPr bwMode="auto">
          <a:xfrm>
            <a:off x="838200" y="4038600"/>
            <a:ext cx="2667000" cy="1904008"/>
          </a:xfrm>
          <a:prstGeom prst="rect">
            <a:avLst/>
          </a:prstGeom>
          <a:ln>
            <a:noFill/>
          </a:ln>
          <a:effectLst>
            <a:outerShdw blurRad="292100" dist="139700" dir="2700000" algn="tl" rotWithShape="0">
              <a:srgbClr val="333333">
                <a:alpha val="65000"/>
              </a:srgbClr>
            </a:outerShdw>
          </a:effectLst>
        </p:spPr>
      </p:pic>
      <p:pic>
        <p:nvPicPr>
          <p:cNvPr id="12" name="Picture 3" descr="uyjiyu.jpg"/>
          <p:cNvPicPr>
            <a:picLocks noChangeAspect="1"/>
          </p:cNvPicPr>
          <p:nvPr/>
        </p:nvPicPr>
        <p:blipFill>
          <a:blip r:embed="rId6" cstate="print"/>
          <a:srcRect/>
          <a:stretch>
            <a:fillRect/>
          </a:stretch>
        </p:blipFill>
        <p:spPr bwMode="auto">
          <a:xfrm>
            <a:off x="381000" y="2209800"/>
            <a:ext cx="2749607" cy="1963510"/>
          </a:xfrm>
          <a:prstGeom prst="rect">
            <a:avLst/>
          </a:prstGeom>
          <a:noFill/>
          <a:ln w="9525">
            <a:noFill/>
            <a:miter lim="800000"/>
            <a:headEnd/>
            <a:tailEnd/>
          </a:ln>
          <a:effectLst>
            <a:glow rad="228600">
              <a:schemeClr val="accent4">
                <a:satMod val="175000"/>
                <a:alpha val="40000"/>
              </a:schemeClr>
            </a:glow>
          </a:effectLst>
        </p:spPr>
      </p:pic>
      <p:sp>
        <p:nvSpPr>
          <p:cNvPr id="8" name="Title 7"/>
          <p:cNvSpPr>
            <a:spLocks noGrp="1"/>
          </p:cNvSpPr>
          <p:nvPr>
            <p:ph type="ctrTitle"/>
          </p:nvPr>
        </p:nvSpPr>
        <p:spPr>
          <a:xfrm>
            <a:off x="1447800" y="228600"/>
            <a:ext cx="1143000" cy="6400800"/>
          </a:xfrm>
          <a:ln w="19050">
            <a:solidFill>
              <a:schemeClr val="accent1">
                <a:lumMod val="75000"/>
              </a:schemeClr>
            </a:solidFill>
          </a:ln>
        </p:spPr>
        <p:txBody>
          <a:bodyPr/>
          <a:lstStyle/>
          <a:p>
            <a:endParaRPr lang="en-US" dirty="0"/>
          </a:p>
        </p:txBody>
      </p:sp>
      <p:sp>
        <p:nvSpPr>
          <p:cNvPr id="9" name="Subtitle 8"/>
          <p:cNvSpPr>
            <a:spLocks noGrp="1"/>
          </p:cNvSpPr>
          <p:nvPr>
            <p:ph type="subTitle" idx="1"/>
          </p:nvPr>
        </p:nvSpPr>
        <p:spPr>
          <a:xfrm>
            <a:off x="6477000" y="304800"/>
            <a:ext cx="1143000" cy="6096000"/>
          </a:xfrm>
          <a:ln w="19050">
            <a:solidFill>
              <a:srgbClr val="00B0F0"/>
            </a:solidFill>
          </a:ln>
        </p:spPr>
        <p:txBody>
          <a:bodyPr/>
          <a:lstStyle/>
          <a:p>
            <a:endParaRPr lang="en-US" dirty="0"/>
          </a:p>
        </p:txBody>
      </p:sp>
      <p:pic>
        <p:nvPicPr>
          <p:cNvPr id="13" name="Picture 12" descr="Untitled-2.jpg"/>
          <p:cNvPicPr>
            <a:picLocks noChangeAspect="1"/>
          </p:cNvPicPr>
          <p:nvPr/>
        </p:nvPicPr>
        <p:blipFill>
          <a:blip r:embed="rId7" cstate="print"/>
          <a:srcRect/>
          <a:stretch>
            <a:fillRect/>
          </a:stretch>
        </p:blipFill>
        <p:spPr bwMode="auto">
          <a:xfrm>
            <a:off x="3505200" y="4572000"/>
            <a:ext cx="2667000" cy="1904520"/>
          </a:xfrm>
          <a:prstGeom prst="rect">
            <a:avLst/>
          </a:prstGeom>
          <a:noFill/>
          <a:ln w="9525">
            <a:noFill/>
            <a:miter lim="800000"/>
            <a:headEnd/>
            <a:tailEnd/>
          </a:ln>
          <a:effectLst>
            <a:glow rad="228600">
              <a:schemeClr val="accent5">
                <a:satMod val="175000"/>
                <a:alpha val="40000"/>
              </a:schemeClr>
            </a:glow>
          </a:effectLst>
        </p:spPr>
      </p:pic>
      <p:sp>
        <p:nvSpPr>
          <p:cNvPr id="17" name="TextBox 16"/>
          <p:cNvSpPr txBox="1"/>
          <p:nvPr/>
        </p:nvSpPr>
        <p:spPr>
          <a:xfrm rot="16200000">
            <a:off x="3234156" y="2154579"/>
            <a:ext cx="2635219" cy="523220"/>
          </a:xfrm>
          <a:prstGeom prst="rect">
            <a:avLst/>
          </a:prstGeom>
          <a:ln/>
        </p:spPr>
        <p:style>
          <a:lnRef idx="1">
            <a:schemeClr val="accent3"/>
          </a:lnRef>
          <a:fillRef idx="3">
            <a:schemeClr val="accent3"/>
          </a:fillRef>
          <a:effectRef idx="2">
            <a:schemeClr val="accent3"/>
          </a:effectRef>
          <a:fontRef idx="minor">
            <a:schemeClr val="lt1"/>
          </a:fontRef>
        </p:style>
        <p:txBody>
          <a:bodyPr wrap="square">
            <a:spAutoFit/>
          </a:bodyPr>
          <a:lstStyle/>
          <a:p>
            <a:pPr algn="r">
              <a:defRPr/>
            </a:pPr>
            <a:r>
              <a:rPr lang="fa-IR" sz="2000" dirty="0" smtClean="0">
                <a:solidFill>
                  <a:schemeClr val="bg1"/>
                </a:solidFill>
                <a:effectLst>
                  <a:outerShdw blurRad="38100" dist="38100" dir="2700000" algn="tl">
                    <a:srgbClr val="000000">
                      <a:alpha val="43137"/>
                    </a:srgbClr>
                  </a:outerShdw>
                </a:effectLst>
                <a:cs typeface="B Homa" panose="00000400000000000000" pitchFamily="2" charset="-78"/>
              </a:rPr>
              <a:t>  </a:t>
            </a:r>
            <a:r>
              <a:rPr lang="fa-IR" sz="2800" dirty="0" smtClean="0">
                <a:solidFill>
                  <a:schemeClr val="bg1"/>
                </a:solidFill>
                <a:effectLst>
                  <a:outerShdw blurRad="38100" dist="38100" dir="2700000" algn="tl">
                    <a:srgbClr val="000000">
                      <a:alpha val="43137"/>
                    </a:srgbClr>
                  </a:outerShdw>
                </a:effectLst>
                <a:cs typeface="B Homa" panose="00000400000000000000" pitchFamily="2" charset="-78"/>
              </a:rPr>
              <a:t>جزئیات اتصالات</a:t>
            </a:r>
            <a:endParaRPr lang="en-US" sz="28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66843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1000"/>
                                        <p:tgtEl>
                                          <p:spTgt spid="7"/>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1000"/>
                                        <p:tgtEl>
                                          <p:spTgt spid="6"/>
                                        </p:tgtEl>
                                      </p:cBhvr>
                                    </p:animEffect>
                                  </p:childTnLst>
                                </p:cTn>
                              </p:par>
                            </p:childTnLst>
                          </p:cTn>
                        </p:par>
                        <p:par>
                          <p:cTn id="12" fill="hold">
                            <p:stCondLst>
                              <p:cond delay="2000"/>
                            </p:stCondLst>
                            <p:childTnLst>
                              <p:par>
                                <p:cTn id="13" presetID="29"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ppt_x</p:attrName>
                                        </p:attrNameLst>
                                      </p:cBhvr>
                                      <p:tavLst>
                                        <p:tav tm="0">
                                          <p:val>
                                            <p:strVal val="#ppt_x-.2"/>
                                          </p:val>
                                        </p:tav>
                                        <p:tav tm="100000">
                                          <p:val>
                                            <p:strVal val="#ppt_x"/>
                                          </p:val>
                                        </p:tav>
                                      </p:tavLst>
                                    </p:anim>
                                    <p:anim calcmode="lin" valueType="num">
                                      <p:cBhvr>
                                        <p:cTn id="16"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2"/>
                                        </p:tgtEl>
                                      </p:cBhvr>
                                    </p:animEffect>
                                  </p:childTnLst>
                                </p:cTn>
                              </p:par>
                            </p:childTnLst>
                          </p:cTn>
                        </p:par>
                        <p:par>
                          <p:cTn id="18" fill="hold">
                            <p:stCondLst>
                              <p:cond delay="3000"/>
                            </p:stCondLst>
                            <p:childTnLst>
                              <p:par>
                                <p:cTn id="19" presetID="2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1000"/>
                                        <p:tgtEl>
                                          <p:spTgt spid="11"/>
                                        </p:tgtEl>
                                      </p:cBhvr>
                                    </p:animEffect>
                                  </p:childTnLst>
                                </p:cTn>
                              </p:par>
                            </p:childTnLst>
                          </p:cTn>
                        </p:par>
                        <p:par>
                          <p:cTn id="22" fill="hold">
                            <p:stCondLst>
                              <p:cond delay="4000"/>
                            </p:stCondLst>
                            <p:childTnLst>
                              <p:par>
                                <p:cTn id="23" presetID="50" presetClass="entr" presetSubtype="0" decel="10000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strVal val="#ppt_w+.3"/>
                                          </p:val>
                                        </p:tav>
                                        <p:tav tm="100000">
                                          <p:val>
                                            <p:strVal val="#ppt_w"/>
                                          </p:val>
                                        </p:tav>
                                      </p:tavLst>
                                    </p:anim>
                                    <p:anim calcmode="lin" valueType="num">
                                      <p:cBhvr>
                                        <p:cTn id="26" dur="1000" fill="hold"/>
                                        <p:tgtEl>
                                          <p:spTgt spid="13"/>
                                        </p:tgtEl>
                                        <p:attrNameLst>
                                          <p:attrName>ppt_h</p:attrName>
                                        </p:attrNameLst>
                                      </p:cBhvr>
                                      <p:tavLst>
                                        <p:tav tm="0">
                                          <p:val>
                                            <p:strVal val="#ppt_h"/>
                                          </p:val>
                                        </p:tav>
                                        <p:tav tm="100000">
                                          <p:val>
                                            <p:strVal val="#ppt_h"/>
                                          </p:val>
                                        </p:tav>
                                      </p:tavLst>
                                    </p:anim>
                                    <p:animEffect transition="in" filter="fade">
                                      <p:cBhvr>
                                        <p:cTn id="27" dur="1000"/>
                                        <p:tgtEl>
                                          <p:spTgt spid="13"/>
                                        </p:tgtEl>
                                      </p:cBhvr>
                                    </p:animEffect>
                                  </p:childTnLst>
                                </p:cTn>
                              </p:par>
                            </p:childTnLst>
                          </p:cTn>
                        </p:par>
                        <p:par>
                          <p:cTn id="28" fill="hold">
                            <p:stCondLst>
                              <p:cond delay="5000"/>
                            </p:stCondLst>
                            <p:childTnLst>
                              <p:par>
                                <p:cTn id="29" presetID="54" presetClass="entr" presetSubtype="0" accel="100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strVal val="#ppt_w*0.05"/>
                                          </p:val>
                                        </p:tav>
                                        <p:tav tm="100000">
                                          <p:val>
                                            <p:strVal val="#ppt_w"/>
                                          </p:val>
                                        </p:tav>
                                      </p:tavLst>
                                    </p:anim>
                                    <p:anim calcmode="lin" valueType="num">
                                      <p:cBhvr>
                                        <p:cTn id="32" dur="1000" fill="hold"/>
                                        <p:tgtEl>
                                          <p:spTgt spid="17"/>
                                        </p:tgtEl>
                                        <p:attrNameLst>
                                          <p:attrName>ppt_h</p:attrName>
                                        </p:attrNameLst>
                                      </p:cBhvr>
                                      <p:tavLst>
                                        <p:tav tm="0">
                                          <p:val>
                                            <p:strVal val="#ppt_h"/>
                                          </p:val>
                                        </p:tav>
                                        <p:tav tm="100000">
                                          <p:val>
                                            <p:strVal val="#ppt_h"/>
                                          </p:val>
                                        </p:tav>
                                      </p:tavLst>
                                    </p:anim>
                                    <p:anim calcmode="lin" valueType="num">
                                      <p:cBhvr>
                                        <p:cTn id="33" dur="1000" fill="hold"/>
                                        <p:tgtEl>
                                          <p:spTgt spid="17"/>
                                        </p:tgtEl>
                                        <p:attrNameLst>
                                          <p:attrName>ppt_x</p:attrName>
                                        </p:attrNameLst>
                                      </p:cBhvr>
                                      <p:tavLst>
                                        <p:tav tm="0">
                                          <p:val>
                                            <p:strVal val="#ppt_x-.2"/>
                                          </p:val>
                                        </p:tav>
                                        <p:tav tm="100000">
                                          <p:val>
                                            <p:strVal val="#ppt_x"/>
                                          </p:val>
                                        </p:tav>
                                      </p:tavLst>
                                    </p:anim>
                                    <p:anim calcmode="lin" valueType="num">
                                      <p:cBhvr>
                                        <p:cTn id="34" dur="1000" fill="hold"/>
                                        <p:tgtEl>
                                          <p:spTgt spid="17"/>
                                        </p:tgtEl>
                                        <p:attrNameLst>
                                          <p:attrName>ppt_y</p:attrName>
                                        </p:attrNameLst>
                                      </p:cBhvr>
                                      <p:tavLst>
                                        <p:tav tm="0">
                                          <p:val>
                                            <p:strVal val="#ppt_y"/>
                                          </p:val>
                                        </p:tav>
                                        <p:tav tm="100000">
                                          <p:val>
                                            <p:strVal val="#ppt_y"/>
                                          </p:val>
                                        </p:tav>
                                      </p:tavLst>
                                    </p:anim>
                                    <p:animEffect transition="in" filter="fade">
                                      <p:cBhvr>
                                        <p:cTn id="3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990600" y="609600"/>
            <a:ext cx="4572000" cy="5216813"/>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p>
            <a:pPr algn="r">
              <a:spcBef>
                <a:spcPct val="50000"/>
              </a:spcBef>
            </a:pPr>
            <a:r>
              <a:rPr lang="fa-IR" dirty="0" smtClean="0">
                <a:cs typeface="B Homa" panose="00000400000000000000" pitchFamily="2" charset="-78"/>
              </a:rPr>
              <a:t>در اکثر استادیوم های ورزشی، فولاد متریال انتخاب شده برای فریم سقف است. پیش سازی و مونتاژ سریع در سایت فاکتورهایی هستند که موجب این انتخاب می شوند.علاوه بر این، آزادی در طراحی سازه های بی نیاز از تاق گذاری، که از ترکیب یک سری مدول تشکیل می یابد، دلیل دیگریست.</a:t>
            </a:r>
          </a:p>
          <a:p>
            <a:pPr algn="r">
              <a:spcBef>
                <a:spcPct val="50000"/>
              </a:spcBef>
            </a:pPr>
            <a:r>
              <a:rPr lang="fa-IR" dirty="0" smtClean="0">
                <a:cs typeface="B Homa" panose="00000400000000000000" pitchFamily="2" charset="-78"/>
              </a:rPr>
              <a:t>در استادیوم باری برای ساخت فریم نگه دارنده غشای سقف، تنها یک متریال مورد استفاده قرار گرفته است: فولاد ضدزنگ</a:t>
            </a:r>
          </a:p>
          <a:p>
            <a:pPr algn="r">
              <a:spcBef>
                <a:spcPct val="50000"/>
              </a:spcBef>
            </a:pPr>
            <a:r>
              <a:rPr lang="fa-IR" dirty="0" smtClean="0">
                <a:cs typeface="B Homa" panose="00000400000000000000" pitchFamily="2" charset="-78"/>
              </a:rPr>
              <a:t>غیر از فولاد ضدزنگ هر متریال دیگری احتیاج به رنگ آمیزی و تمیز کردن دارد که برای این کار می بایست صفحات غشایی فایبر گلاس جابجا می شدند که این ممکن بود آسیب های اجتناب ناپذیری به آنها وارد کند.</a:t>
            </a:r>
          </a:p>
          <a:p>
            <a:pPr algn="r">
              <a:spcBef>
                <a:spcPct val="50000"/>
              </a:spcBef>
            </a:pPr>
            <a:r>
              <a:rPr lang="fa-IR" dirty="0" smtClean="0">
                <a:cs typeface="B Homa" panose="00000400000000000000" pitchFamily="2" charset="-78"/>
              </a:rPr>
              <a:t>مزیت دیگر استفاده از آن، این است که پس از تولید اجزای ساخته شده از فولاد ضد زنگ بدلیل عدم نیاز به عملیات اولیه، امکان کاهش دادن زمان ساخت برای استادیوم داشت.</a:t>
            </a:r>
          </a:p>
        </p:txBody>
      </p:sp>
      <p:pic>
        <p:nvPicPr>
          <p:cNvPr id="5" name="Picture 4" descr="14523.jpg"/>
          <p:cNvPicPr>
            <a:picLocks noChangeAspect="1"/>
          </p:cNvPicPr>
          <p:nvPr/>
        </p:nvPicPr>
        <p:blipFill>
          <a:blip r:embed="rId2" cstate="print"/>
          <a:srcRect/>
          <a:stretch>
            <a:fillRect/>
          </a:stretch>
        </p:blipFill>
        <p:spPr bwMode="auto">
          <a:xfrm>
            <a:off x="5867401" y="1879599"/>
            <a:ext cx="2514600" cy="1795464"/>
          </a:xfrm>
          <a:prstGeom prst="rect">
            <a:avLst/>
          </a:prstGeom>
          <a:noFill/>
          <a:ln w="9525">
            <a:noFill/>
            <a:miter lim="800000"/>
            <a:headEnd/>
            <a:tailEnd/>
          </a:ln>
          <a:effectLst>
            <a:glow rad="228600">
              <a:schemeClr val="accent5">
                <a:satMod val="175000"/>
                <a:alpha val="40000"/>
              </a:schemeClr>
            </a:glow>
          </a:effectLst>
        </p:spPr>
      </p:pic>
      <p:pic>
        <p:nvPicPr>
          <p:cNvPr id="6" name="Picture 3" descr="kkkkkkh.jpg"/>
          <p:cNvPicPr>
            <a:picLocks noChangeAspect="1"/>
          </p:cNvPicPr>
          <p:nvPr/>
        </p:nvPicPr>
        <p:blipFill>
          <a:blip r:embed="rId3" cstate="print"/>
          <a:srcRect/>
          <a:stretch>
            <a:fillRect/>
          </a:stretch>
        </p:blipFill>
        <p:spPr bwMode="auto">
          <a:xfrm>
            <a:off x="5867400" y="4191000"/>
            <a:ext cx="2529384" cy="1806248"/>
          </a:xfrm>
          <a:prstGeom prst="rect">
            <a:avLst/>
          </a:prstGeom>
          <a:noFill/>
          <a:ln w="9525">
            <a:noFill/>
            <a:miter lim="800000"/>
            <a:headEnd/>
            <a:tailEnd/>
          </a:ln>
          <a:effectLst>
            <a:glow rad="228600">
              <a:schemeClr val="accent5">
                <a:satMod val="175000"/>
                <a:alpha val="40000"/>
              </a:schemeClr>
            </a:glow>
          </a:effectLst>
        </p:spPr>
      </p:pic>
      <p:sp>
        <p:nvSpPr>
          <p:cNvPr id="7" name="TextBox 6"/>
          <p:cNvSpPr txBox="1"/>
          <p:nvPr/>
        </p:nvSpPr>
        <p:spPr>
          <a:xfrm>
            <a:off x="6096000" y="838200"/>
            <a:ext cx="2012950" cy="400110"/>
          </a:xfrm>
          <a:prstGeom prst="rect">
            <a:avLst/>
          </a:prstGeom>
          <a:ln/>
        </p:spPr>
        <p:style>
          <a:lnRef idx="1">
            <a:schemeClr val="accent3"/>
          </a:lnRef>
          <a:fillRef idx="3">
            <a:schemeClr val="accent3"/>
          </a:fillRef>
          <a:effectRef idx="2">
            <a:schemeClr val="accent3"/>
          </a:effectRef>
          <a:fontRef idx="minor">
            <a:schemeClr val="lt1"/>
          </a:fontRef>
        </p:style>
        <p:txBody>
          <a:bodyPr wrap="square">
            <a:spAutoFit/>
          </a:bodyPr>
          <a:lstStyle/>
          <a:p>
            <a:pPr algn="r">
              <a:defRPr/>
            </a:pPr>
            <a:r>
              <a:rPr lang="fa-IR" sz="2000" dirty="0" smtClean="0">
                <a:solidFill>
                  <a:schemeClr val="bg1"/>
                </a:solidFill>
                <a:effectLst>
                  <a:outerShdw blurRad="38100" dist="38100" dir="2700000" algn="tl">
                    <a:srgbClr val="000000">
                      <a:alpha val="43137"/>
                    </a:srgbClr>
                  </a:outerShdw>
                </a:effectLst>
                <a:cs typeface="B Homa" panose="00000400000000000000" pitchFamily="2" charset="-78"/>
              </a:rPr>
              <a:t>  متریال اصلی: فولاد</a:t>
            </a:r>
            <a:endParaRPr lang="en-US" sz="2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9024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1000"/>
                                        <p:tgtEl>
                                          <p:spTgt spid="5"/>
                                        </p:tgtEl>
                                      </p:cBhvr>
                                    </p:animEffect>
                                  </p:childTnLst>
                                </p:cTn>
                              </p:par>
                            </p:childTnLst>
                          </p:cTn>
                        </p:par>
                        <p:par>
                          <p:cTn id="8" fill="hold">
                            <p:stCondLst>
                              <p:cond delay="1000"/>
                            </p:stCondLst>
                            <p:childTnLst>
                              <p:par>
                                <p:cTn id="9" presetID="16" presetClass="entr" presetSubtype="2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Horizontal)">
                                      <p:cBhvr>
                                        <p:cTn id="11" dur="1000"/>
                                        <p:tgtEl>
                                          <p:spTgt spid="6"/>
                                        </p:tgtEl>
                                      </p:cBhvr>
                                    </p:animEffect>
                                  </p:childTnLst>
                                </p:cTn>
                              </p:par>
                            </p:childTnLst>
                          </p:cTn>
                        </p:par>
                        <p:par>
                          <p:cTn id="12" fill="hold">
                            <p:stCondLst>
                              <p:cond delay="2000"/>
                            </p:stCondLst>
                            <p:childTnLst>
                              <p:par>
                                <p:cTn id="13" presetID="54" presetClass="entr" presetSubtype="0" accel="10000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strVal val="#ppt_w*0.05"/>
                                          </p:val>
                                        </p:tav>
                                        <p:tav tm="100000">
                                          <p:val>
                                            <p:strVal val="#ppt_w"/>
                                          </p:val>
                                        </p:tav>
                                      </p:tavLst>
                                    </p:anim>
                                    <p:anim calcmode="lin" valueType="num">
                                      <p:cBhvr>
                                        <p:cTn id="16" dur="1000" fill="hold"/>
                                        <p:tgtEl>
                                          <p:spTgt spid="7"/>
                                        </p:tgtEl>
                                        <p:attrNameLst>
                                          <p:attrName>ppt_h</p:attrName>
                                        </p:attrNameLst>
                                      </p:cBhvr>
                                      <p:tavLst>
                                        <p:tav tm="0">
                                          <p:val>
                                            <p:strVal val="#ppt_h"/>
                                          </p:val>
                                        </p:tav>
                                        <p:tav tm="100000">
                                          <p:val>
                                            <p:strVal val="#ppt_h"/>
                                          </p:val>
                                        </p:tav>
                                      </p:tavLst>
                                    </p:anim>
                                    <p:anim calcmode="lin" valueType="num">
                                      <p:cBhvr>
                                        <p:cTn id="17" dur="1000" fill="hold"/>
                                        <p:tgtEl>
                                          <p:spTgt spid="7"/>
                                        </p:tgtEl>
                                        <p:attrNameLst>
                                          <p:attrName>ppt_x</p:attrName>
                                        </p:attrNameLst>
                                      </p:cBhvr>
                                      <p:tavLst>
                                        <p:tav tm="0">
                                          <p:val>
                                            <p:strVal val="#ppt_x-.2"/>
                                          </p:val>
                                        </p:tav>
                                        <p:tav tm="100000">
                                          <p:val>
                                            <p:strVal val="#ppt_x"/>
                                          </p:val>
                                        </p:tav>
                                      </p:tavLst>
                                    </p:anim>
                                    <p:anim calcmode="lin" valueType="num">
                                      <p:cBhvr>
                                        <p:cTn id="18" dur="1000" fill="hold"/>
                                        <p:tgtEl>
                                          <p:spTgt spid="7"/>
                                        </p:tgtEl>
                                        <p:attrNameLst>
                                          <p:attrName>ppt_y</p:attrName>
                                        </p:attrNameLst>
                                      </p:cBhvr>
                                      <p:tavLst>
                                        <p:tav tm="0">
                                          <p:val>
                                            <p:strVal val="#ppt_y"/>
                                          </p:val>
                                        </p:tav>
                                        <p:tav tm="100000">
                                          <p:val>
                                            <p:strVal val="#ppt_y"/>
                                          </p:val>
                                        </p:tav>
                                      </p:tavLst>
                                    </p:anim>
                                    <p:animEffect transition="in" filter="fade">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extBox 9"/>
          <p:cNvSpPr txBox="1"/>
          <p:nvPr/>
        </p:nvSpPr>
        <p:spPr>
          <a:xfrm>
            <a:off x="5312417" y="2438400"/>
            <a:ext cx="2908168" cy="584775"/>
          </a:xfrm>
          <a:prstGeom prst="rect">
            <a:avLst/>
          </a:prstGeom>
          <a:ln/>
        </p:spPr>
        <p:style>
          <a:lnRef idx="0">
            <a:schemeClr val="dk1"/>
          </a:lnRef>
          <a:fillRef idx="3">
            <a:schemeClr val="dk1"/>
          </a:fillRef>
          <a:effectRef idx="3">
            <a:schemeClr val="dk1"/>
          </a:effectRef>
          <a:fontRef idx="minor">
            <a:schemeClr val="lt1"/>
          </a:fontRef>
        </p:style>
        <p:txBody>
          <a:bodyPr wrap="none">
            <a:spAutoFit/>
          </a:bodyPr>
          <a:lstStyle/>
          <a:p>
            <a:pPr>
              <a:defRPr/>
            </a:pPr>
            <a:r>
              <a:rPr lang="fa-IR" sz="3200" dirty="0">
                <a:solidFill>
                  <a:schemeClr val="tx1"/>
                </a:solidFill>
                <a:cs typeface="B Homa" panose="00000400000000000000" pitchFamily="2" charset="-78"/>
              </a:rPr>
              <a:t>واقع در:باری-ایتالیا</a:t>
            </a:r>
            <a:endParaRPr lang="en-US" sz="2800" dirty="0">
              <a:solidFill>
                <a:schemeClr val="tx1"/>
              </a:solidFill>
            </a:endParaRPr>
          </a:p>
        </p:txBody>
      </p:sp>
      <p:sp>
        <p:nvSpPr>
          <p:cNvPr id="12" name="TextBox 11"/>
          <p:cNvSpPr txBox="1"/>
          <p:nvPr/>
        </p:nvSpPr>
        <p:spPr>
          <a:xfrm>
            <a:off x="5859270" y="3200400"/>
            <a:ext cx="2422458" cy="523220"/>
          </a:xfrm>
          <a:prstGeom prst="rect">
            <a:avLst/>
          </a:prstGeom>
          <a:ln/>
        </p:spPr>
        <p:style>
          <a:lnRef idx="0">
            <a:schemeClr val="dk1"/>
          </a:lnRef>
          <a:fillRef idx="3">
            <a:schemeClr val="dk1"/>
          </a:fillRef>
          <a:effectRef idx="3">
            <a:schemeClr val="dk1"/>
          </a:effectRef>
          <a:fontRef idx="minor">
            <a:schemeClr val="lt1"/>
          </a:fontRef>
        </p:style>
        <p:txBody>
          <a:bodyPr wrap="none">
            <a:spAutoFit/>
          </a:bodyPr>
          <a:lstStyle/>
          <a:p>
            <a:pPr>
              <a:defRPr/>
            </a:pPr>
            <a:r>
              <a:rPr lang="fa-IR" sz="2800" dirty="0">
                <a:solidFill>
                  <a:schemeClr val="tx1"/>
                </a:solidFill>
                <a:cs typeface="B Homa" panose="00000400000000000000" pitchFamily="2" charset="-78"/>
              </a:rPr>
              <a:t>ظرفیت:60000 نفر</a:t>
            </a:r>
            <a:endParaRPr lang="en-US" sz="2800" dirty="0">
              <a:solidFill>
                <a:schemeClr val="tx1"/>
              </a:solidFill>
            </a:endParaRPr>
          </a:p>
        </p:txBody>
      </p:sp>
      <p:sp>
        <p:nvSpPr>
          <p:cNvPr id="13" name="TextBox 12"/>
          <p:cNvSpPr txBox="1"/>
          <p:nvPr/>
        </p:nvSpPr>
        <p:spPr>
          <a:xfrm>
            <a:off x="6361355" y="3962400"/>
            <a:ext cx="1947969" cy="523220"/>
          </a:xfrm>
          <a:prstGeom prst="rect">
            <a:avLst/>
          </a:prstGeom>
          <a:ln/>
        </p:spPr>
        <p:style>
          <a:lnRef idx="0">
            <a:schemeClr val="dk1"/>
          </a:lnRef>
          <a:fillRef idx="3">
            <a:schemeClr val="dk1"/>
          </a:fillRef>
          <a:effectRef idx="3">
            <a:schemeClr val="dk1"/>
          </a:effectRef>
          <a:fontRef idx="minor">
            <a:schemeClr val="lt1"/>
          </a:fontRef>
        </p:style>
        <p:txBody>
          <a:bodyPr wrap="none">
            <a:spAutoFit/>
          </a:bodyPr>
          <a:lstStyle/>
          <a:p>
            <a:pPr>
              <a:defRPr/>
            </a:pPr>
            <a:r>
              <a:rPr lang="fa-IR" sz="2800" dirty="0">
                <a:solidFill>
                  <a:schemeClr val="tx1"/>
                </a:solidFill>
                <a:cs typeface="B Homa" panose="00000400000000000000" pitchFamily="2" charset="-78"/>
              </a:rPr>
              <a:t>طراح:رنزو پیانو</a:t>
            </a:r>
            <a:endParaRPr lang="en-US" sz="2800" dirty="0">
              <a:solidFill>
                <a:schemeClr val="tx1"/>
              </a:solidFill>
            </a:endParaRPr>
          </a:p>
        </p:txBody>
      </p:sp>
      <p:sp>
        <p:nvSpPr>
          <p:cNvPr id="14" name="TextBox 13"/>
          <p:cNvSpPr txBox="1"/>
          <p:nvPr/>
        </p:nvSpPr>
        <p:spPr>
          <a:xfrm>
            <a:off x="8077200" y="4648200"/>
            <a:ext cx="741363" cy="461963"/>
          </a:xfrm>
          <a:prstGeom prst="rect">
            <a:avLst/>
          </a:prstGeom>
          <a:solidFill>
            <a:srgbClr val="5DD5FF"/>
          </a:solidFill>
          <a:ln/>
        </p:spPr>
        <p:style>
          <a:lnRef idx="1">
            <a:schemeClr val="accent5"/>
          </a:lnRef>
          <a:fillRef idx="3">
            <a:schemeClr val="accent5"/>
          </a:fillRef>
          <a:effectRef idx="2">
            <a:schemeClr val="accent5"/>
          </a:effectRef>
          <a:fontRef idx="minor">
            <a:schemeClr val="lt1"/>
          </a:fontRef>
        </p:style>
        <p:txBody>
          <a:bodyPr wrap="none">
            <a:spAutoFit/>
          </a:bodyPr>
          <a:lstStyle/>
          <a:p>
            <a:pPr>
              <a:defRPr/>
            </a:pPr>
            <a:r>
              <a:rPr lang="fa-IR" sz="2400" dirty="0">
                <a:solidFill>
                  <a:schemeClr val="bg1"/>
                </a:solidFill>
                <a:cs typeface="B Homa" panose="00000400000000000000" pitchFamily="2" charset="-78"/>
              </a:rPr>
              <a:t>سازه:</a:t>
            </a:r>
            <a:endParaRPr lang="en-US" sz="2400" dirty="0">
              <a:solidFill>
                <a:schemeClr val="bg1"/>
              </a:solidFill>
            </a:endParaRPr>
          </a:p>
        </p:txBody>
      </p:sp>
      <p:sp>
        <p:nvSpPr>
          <p:cNvPr id="15" name="TextBox 14"/>
          <p:cNvSpPr txBox="1"/>
          <p:nvPr/>
        </p:nvSpPr>
        <p:spPr>
          <a:xfrm>
            <a:off x="5121441" y="5334000"/>
            <a:ext cx="3457075" cy="461665"/>
          </a:xfrm>
          <a:prstGeom prst="rect">
            <a:avLst/>
          </a:prstGeom>
          <a:ln/>
        </p:spPr>
        <p:style>
          <a:lnRef idx="0">
            <a:schemeClr val="dk1"/>
          </a:lnRef>
          <a:fillRef idx="3">
            <a:schemeClr val="dk1"/>
          </a:fillRef>
          <a:effectRef idx="3">
            <a:schemeClr val="dk1"/>
          </a:effectRef>
          <a:fontRef idx="minor">
            <a:schemeClr val="lt1"/>
          </a:fontRef>
        </p:style>
        <p:txBody>
          <a:bodyPr wrap="square">
            <a:spAutoFit/>
          </a:bodyPr>
          <a:lstStyle/>
          <a:p>
            <a:pPr>
              <a:defRPr/>
            </a:pPr>
            <a:r>
              <a:rPr lang="en-US" sz="2400" dirty="0" err="1">
                <a:solidFill>
                  <a:schemeClr val="tx1"/>
                </a:solidFill>
              </a:rPr>
              <a:t>Ove</a:t>
            </a:r>
            <a:r>
              <a:rPr lang="en-US" sz="2400" dirty="0">
                <a:solidFill>
                  <a:schemeClr val="tx1"/>
                </a:solidFill>
              </a:rPr>
              <a:t> Arup &amp; Partners</a:t>
            </a:r>
          </a:p>
        </p:txBody>
      </p:sp>
      <p:sp>
        <p:nvSpPr>
          <p:cNvPr id="16" name="TextBox 15"/>
          <p:cNvSpPr txBox="1"/>
          <p:nvPr/>
        </p:nvSpPr>
        <p:spPr>
          <a:xfrm>
            <a:off x="5329077" y="6019800"/>
            <a:ext cx="3055644" cy="461665"/>
          </a:xfrm>
          <a:prstGeom prst="rect">
            <a:avLst/>
          </a:prstGeom>
          <a:ln/>
        </p:spPr>
        <p:style>
          <a:lnRef idx="0">
            <a:schemeClr val="dk1"/>
          </a:lnRef>
          <a:fillRef idx="3">
            <a:schemeClr val="dk1"/>
          </a:fillRef>
          <a:effectRef idx="3">
            <a:schemeClr val="dk1"/>
          </a:effectRef>
          <a:fontRef idx="minor">
            <a:schemeClr val="lt1"/>
          </a:fontRef>
        </p:style>
        <p:txBody>
          <a:bodyPr wrap="none">
            <a:spAutoFit/>
          </a:bodyPr>
          <a:lstStyle/>
          <a:p>
            <a:pPr>
              <a:defRPr/>
            </a:pPr>
            <a:r>
              <a:rPr lang="fa-IR" sz="2400" dirty="0">
                <a:solidFill>
                  <a:schemeClr val="tx1"/>
                </a:solidFill>
                <a:cs typeface="B Homa" panose="00000400000000000000" pitchFamily="2" charset="-78"/>
              </a:rPr>
              <a:t>دوره ی ساخت:1987-1990</a:t>
            </a:r>
            <a:endParaRPr lang="en-US" sz="2400" dirty="0">
              <a:solidFill>
                <a:schemeClr val="tx1"/>
              </a:solidFill>
            </a:endParaRPr>
          </a:p>
        </p:txBody>
      </p:sp>
      <p:sp>
        <p:nvSpPr>
          <p:cNvPr id="18" name="TextBox 5"/>
          <p:cNvSpPr txBox="1">
            <a:spLocks noChangeArrowheads="1"/>
          </p:cNvSpPr>
          <p:nvPr/>
        </p:nvSpPr>
        <p:spPr bwMode="auto">
          <a:xfrm>
            <a:off x="838200" y="4038600"/>
            <a:ext cx="4191000" cy="2677656"/>
          </a:xfrm>
          <a:prstGeom prst="rect">
            <a:avLst/>
          </a:prstGeom>
          <a:noFill/>
          <a:ln w="9525">
            <a:solidFill>
              <a:schemeClr val="accent1"/>
            </a:solidFill>
            <a:miter lim="800000"/>
            <a:headEnd/>
            <a:tailEnd/>
          </a:ln>
        </p:spPr>
        <p:txBody>
          <a:bodyPr wrap="square">
            <a:spAutoFit/>
          </a:bodyPr>
          <a:lstStyle/>
          <a:p>
            <a:pPr algn="r"/>
            <a:r>
              <a:rPr lang="fa-IR" sz="1600" dirty="0">
                <a:cs typeface="B Homa" panose="00000400000000000000" pitchFamily="2" charset="-78"/>
              </a:rPr>
              <a:t>استادیوم فوتبال باری که در حومه ی جنوب شرقی </a:t>
            </a:r>
            <a:r>
              <a:rPr lang="fa-IR" sz="1600" dirty="0" smtClean="0">
                <a:cs typeface="B Homa" panose="00000400000000000000" pitchFamily="2" charset="-78"/>
              </a:rPr>
              <a:t>شهر قرار </a:t>
            </a:r>
            <a:r>
              <a:rPr lang="fa-IR" sz="1600" dirty="0">
                <a:cs typeface="B Homa" panose="00000400000000000000" pitchFamily="2" charset="-78"/>
              </a:rPr>
              <a:t>دارد به منظور استفاده در جام جهانی </a:t>
            </a:r>
            <a:r>
              <a:rPr lang="fa-IR" sz="1600" dirty="0" smtClean="0">
                <a:cs typeface="B Homa" panose="00000400000000000000" pitchFamily="2" charset="-78"/>
              </a:rPr>
              <a:t>1990ساخته شد.</a:t>
            </a:r>
            <a:endParaRPr lang="fa-IR" sz="1600" dirty="0">
              <a:cs typeface="B Homa" panose="00000400000000000000" pitchFamily="2" charset="-78"/>
            </a:endParaRPr>
          </a:p>
          <a:p>
            <a:pPr algn="r"/>
            <a:r>
              <a:rPr lang="fa-IR" sz="1600" dirty="0">
                <a:cs typeface="B Homa" panose="00000400000000000000" pitchFamily="2" charset="-78"/>
              </a:rPr>
              <a:t>حجم این سازه که شامل جایگاه تماشاچیان و </a:t>
            </a:r>
            <a:r>
              <a:rPr lang="fa-IR" sz="1600" dirty="0" smtClean="0">
                <a:cs typeface="B Homa" panose="00000400000000000000" pitchFamily="2" charset="-78"/>
              </a:rPr>
              <a:t>سقف آن </a:t>
            </a:r>
            <a:r>
              <a:rPr lang="fa-IR" sz="1600" dirty="0">
                <a:cs typeface="B Homa" panose="00000400000000000000" pitchFamily="2" charset="-78"/>
              </a:rPr>
              <a:t>می شد از فاصله ی دور و در دشت باز به </a:t>
            </a:r>
            <a:r>
              <a:rPr lang="fa-IR" sz="1600" dirty="0" smtClean="0">
                <a:cs typeface="B Homa" panose="00000400000000000000" pitchFamily="2" charset="-78"/>
              </a:rPr>
              <a:t>خوبی دیده </a:t>
            </a:r>
            <a:r>
              <a:rPr lang="fa-IR" sz="1600" dirty="0">
                <a:cs typeface="B Homa" panose="00000400000000000000" pitchFamily="2" charset="-78"/>
              </a:rPr>
              <a:t>می شود.</a:t>
            </a:r>
          </a:p>
          <a:p>
            <a:pPr algn="r"/>
            <a:r>
              <a:rPr lang="fa-IR" sz="1600" dirty="0">
                <a:cs typeface="B Homa" panose="00000400000000000000" pitchFamily="2" charset="-78"/>
              </a:rPr>
              <a:t>فضای گسترده ی اطراف استادیوم در مقایسه با سازه ی</a:t>
            </a:r>
          </a:p>
          <a:p>
            <a:pPr algn="r"/>
            <a:r>
              <a:rPr lang="fa-IR" sz="1600" dirty="0">
                <a:cs typeface="B Homa" panose="00000400000000000000" pitchFamily="2" charset="-78"/>
              </a:rPr>
              <a:t>آن به سرعت معماری یادمانی آن را </a:t>
            </a:r>
            <a:r>
              <a:rPr lang="fa-IR" sz="1600" dirty="0" smtClean="0">
                <a:cs typeface="B Homa" panose="00000400000000000000" pitchFamily="2" charset="-78"/>
              </a:rPr>
              <a:t>یادآورمیشود. پیانو </a:t>
            </a:r>
            <a:r>
              <a:rPr lang="fa-IR" sz="1600" dirty="0">
                <a:cs typeface="B Homa" panose="00000400000000000000" pitchFamily="2" charset="-78"/>
              </a:rPr>
              <a:t>باهنرمندی کیفیت های تکنیکی ومصالح  رابا در </a:t>
            </a:r>
            <a:r>
              <a:rPr lang="fa-IR" sz="1600" dirty="0" smtClean="0">
                <a:cs typeface="B Homa" panose="00000400000000000000" pitchFamily="2" charset="-78"/>
              </a:rPr>
              <a:t>نظرگرفتن </a:t>
            </a:r>
            <a:r>
              <a:rPr lang="fa-IR" sz="1600" dirty="0">
                <a:cs typeface="B Homa" panose="00000400000000000000" pitchFamily="2" charset="-78"/>
              </a:rPr>
              <a:t>زمینه های اجتماعی به کار برد واثری هنرمندانه </a:t>
            </a:r>
            <a:r>
              <a:rPr lang="fa-IR" sz="1600" dirty="0" smtClean="0">
                <a:cs typeface="B Homa" panose="00000400000000000000" pitchFamily="2" charset="-78"/>
              </a:rPr>
              <a:t>را </a:t>
            </a:r>
            <a:r>
              <a:rPr lang="fa-IR" sz="1600" dirty="0">
                <a:cs typeface="B Homa" panose="00000400000000000000" pitchFamily="2" charset="-78"/>
              </a:rPr>
              <a:t>خلق </a:t>
            </a:r>
            <a:r>
              <a:rPr lang="fa-IR" sz="1600" dirty="0" smtClean="0">
                <a:cs typeface="B Homa" panose="00000400000000000000" pitchFamily="2" charset="-78"/>
              </a:rPr>
              <a:t>کرد.</a:t>
            </a:r>
            <a:endParaRPr lang="fa-IR" sz="1600" dirty="0">
              <a:cs typeface="B Homa" panose="00000400000000000000" pitchFamily="2" charset="-78"/>
            </a:endParaRPr>
          </a:p>
          <a:p>
            <a:pPr algn="r"/>
            <a:endParaRPr lang="en-US" sz="2400" dirty="0">
              <a:solidFill>
                <a:schemeClr val="bg1"/>
              </a:solidFill>
            </a:endParaRPr>
          </a:p>
        </p:txBody>
      </p:sp>
      <p:pic>
        <p:nvPicPr>
          <p:cNvPr id="20" name="Picture 7" descr="mkop[o.jpg"/>
          <p:cNvPicPr>
            <a:picLocks noChangeAspect="1"/>
          </p:cNvPicPr>
          <p:nvPr/>
        </p:nvPicPr>
        <p:blipFill>
          <a:blip r:embed="rId2" cstate="print"/>
          <a:srcRect/>
          <a:stretch>
            <a:fillRect/>
          </a:stretch>
        </p:blipFill>
        <p:spPr bwMode="auto">
          <a:xfrm rot="5400000">
            <a:off x="4180520" y="315280"/>
            <a:ext cx="1913081" cy="1739722"/>
          </a:xfrm>
          <a:prstGeom prst="rect">
            <a:avLst/>
          </a:prstGeom>
          <a:ln/>
        </p:spPr>
        <p:style>
          <a:lnRef idx="2">
            <a:schemeClr val="accent1"/>
          </a:lnRef>
          <a:fillRef idx="1">
            <a:schemeClr val="lt1"/>
          </a:fillRef>
          <a:effectRef idx="0">
            <a:schemeClr val="accent1"/>
          </a:effectRef>
          <a:fontRef idx="minor">
            <a:schemeClr val="dk1"/>
          </a:fontRef>
        </p:style>
      </p:pic>
      <p:pic>
        <p:nvPicPr>
          <p:cNvPr id="2050" name="Picture 2" descr="D:\Documents and Settings\PC Ariya\Desktop\ax_san nicola\v=36&amp;hl=en&amp;cookie=fzwq2rUKazRhlvhSaNwU_0a20L-EdO2UidUelw&amp;x=8958&amp;y=6137&amp;z=14&amp;s=Gal[1].jpg"/>
          <p:cNvPicPr>
            <a:picLocks noChangeAspect="1" noChangeArrowheads="1"/>
          </p:cNvPicPr>
          <p:nvPr/>
        </p:nvPicPr>
        <p:blipFill>
          <a:blip r:embed="rId3"/>
          <a:srcRect/>
          <a:stretch>
            <a:fillRect/>
          </a:stretch>
        </p:blipFill>
        <p:spPr bwMode="auto">
          <a:xfrm>
            <a:off x="6248400" y="228600"/>
            <a:ext cx="1981200" cy="1981200"/>
          </a:xfrm>
          <a:prstGeom prst="rect">
            <a:avLst/>
          </a:prstGeom>
          <a:noFill/>
        </p:spPr>
      </p:pic>
      <p:sp>
        <p:nvSpPr>
          <p:cNvPr id="22" name="Donut 21"/>
          <p:cNvSpPr/>
          <p:nvPr/>
        </p:nvSpPr>
        <p:spPr>
          <a:xfrm>
            <a:off x="6553200" y="990600"/>
            <a:ext cx="1066800" cy="1066800"/>
          </a:xfrm>
          <a:prstGeom prst="donut">
            <a:avLst>
              <a:gd name="adj" fmla="val 44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9" name="Picture 2" descr="D:\Documents and Settings\PC Ariya\Desktop\ax_san nicola\bari_san_nicola1.jpg"/>
          <p:cNvPicPr>
            <a:picLocks noChangeAspect="1" noChangeArrowheads="1"/>
          </p:cNvPicPr>
          <p:nvPr/>
        </p:nvPicPr>
        <p:blipFill>
          <a:blip r:embed="rId4"/>
          <a:srcRect/>
          <a:stretch>
            <a:fillRect/>
          </a:stretch>
        </p:blipFill>
        <p:spPr bwMode="auto">
          <a:xfrm>
            <a:off x="762000" y="685800"/>
            <a:ext cx="3200400" cy="2363724"/>
          </a:xfrm>
          <a:prstGeom prst="rect">
            <a:avLst/>
          </a:prstGeom>
          <a:noFill/>
        </p:spPr>
      </p:pic>
      <p:pic>
        <p:nvPicPr>
          <p:cNvPr id="28" name="Picture 3" descr="D:\Documents and Settings\PC Ariya\Desktop\ax_san nicola\sannicolamap.gif"/>
          <p:cNvPicPr>
            <a:picLocks noChangeAspect="1" noChangeArrowheads="1"/>
          </p:cNvPicPr>
          <p:nvPr/>
        </p:nvPicPr>
        <p:blipFill>
          <a:blip r:embed="rId5"/>
          <a:srcRect/>
          <a:stretch>
            <a:fillRect/>
          </a:stretch>
        </p:blipFill>
        <p:spPr bwMode="auto">
          <a:xfrm>
            <a:off x="3352800" y="2514600"/>
            <a:ext cx="1905000" cy="12495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4757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55"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000" fill="hold"/>
                                        <p:tgtEl>
                                          <p:spTgt spid="18"/>
                                        </p:tgtEl>
                                        <p:attrNameLst>
                                          <p:attrName>ppt_w</p:attrName>
                                        </p:attrNameLst>
                                      </p:cBhvr>
                                      <p:tavLst>
                                        <p:tav tm="0">
                                          <p:val>
                                            <p:strVal val="#ppt_w*0.70"/>
                                          </p:val>
                                        </p:tav>
                                        <p:tav tm="100000">
                                          <p:val>
                                            <p:strVal val="#ppt_w"/>
                                          </p:val>
                                        </p:tav>
                                      </p:tavLst>
                                    </p:anim>
                                    <p:anim calcmode="lin" valueType="num">
                                      <p:cBhvr>
                                        <p:cTn id="44" dur="1000" fill="hold"/>
                                        <p:tgtEl>
                                          <p:spTgt spid="18"/>
                                        </p:tgtEl>
                                        <p:attrNameLst>
                                          <p:attrName>ppt_h</p:attrName>
                                        </p:attrNameLst>
                                      </p:cBhvr>
                                      <p:tavLst>
                                        <p:tav tm="0">
                                          <p:val>
                                            <p:strVal val="#ppt_h"/>
                                          </p:val>
                                        </p:tav>
                                        <p:tav tm="100000">
                                          <p:val>
                                            <p:strVal val="#ppt_h"/>
                                          </p:val>
                                        </p:tav>
                                      </p:tavLst>
                                    </p:anim>
                                    <p:animEffect transition="in" filter="fade">
                                      <p:cBhvr>
                                        <p:cTn id="45" dur="1000"/>
                                        <p:tgtEl>
                                          <p:spTgt spid="18"/>
                                        </p:tgtEl>
                                      </p:cBhvr>
                                    </p:animEffect>
                                  </p:childTnLst>
                                </p:cTn>
                              </p:par>
                            </p:childTnLst>
                          </p:cTn>
                        </p:par>
                        <p:par>
                          <p:cTn id="46" fill="hold">
                            <p:stCondLst>
                              <p:cond delay="7000"/>
                            </p:stCondLst>
                            <p:childTnLst>
                              <p:par>
                                <p:cTn id="47" presetID="9" presetClass="entr" presetSubtype="0"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dissolve">
                                      <p:cBhvr>
                                        <p:cTn id="4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876300" y="358916"/>
            <a:ext cx="7848600" cy="2062103"/>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r"/>
            <a:r>
              <a:rPr lang="fa-IR" sz="1600" dirty="0">
                <a:cs typeface="B Homa" panose="00000400000000000000" pitchFamily="2" charset="-78"/>
              </a:rPr>
              <a:t>پیتررایس-کسی که سازه ی استادیوم راطراحی کردمیگوید:</a:t>
            </a:r>
          </a:p>
          <a:p>
            <a:pPr algn="r"/>
            <a:r>
              <a:rPr lang="fa-IR" sz="1600" dirty="0">
                <a:cs typeface="B Homa" panose="00000400000000000000" pitchFamily="2" charset="-78"/>
              </a:rPr>
              <a:t>طراحی ساختمان به صورت یک بشقاب پرنده ی مدور </a:t>
            </a:r>
            <a:r>
              <a:rPr lang="fa-IR" sz="1600" dirty="0" smtClean="0">
                <a:cs typeface="B Homa" panose="00000400000000000000" pitchFamily="2" charset="-78"/>
              </a:rPr>
              <a:t>درنظرگرفته شده بود.</a:t>
            </a:r>
          </a:p>
          <a:p>
            <a:pPr algn="r"/>
            <a:r>
              <a:rPr lang="fa-IR" sz="1600" dirty="0" smtClean="0">
                <a:cs typeface="B Homa" panose="00000400000000000000" pitchFamily="2" charset="-78"/>
              </a:rPr>
              <a:t>تضادی که بین حجم ثابت جایگاه ها وفضای تهی زمین بازی وجود </a:t>
            </a:r>
            <a:r>
              <a:rPr lang="fa-IR" sz="1600" dirty="0">
                <a:cs typeface="B Homa" panose="00000400000000000000" pitchFamily="2" charset="-78"/>
              </a:rPr>
              <a:t>دارد مفهوم اثر پیانو را </a:t>
            </a:r>
            <a:r>
              <a:rPr lang="fa-IR" sz="1600" dirty="0" smtClean="0">
                <a:cs typeface="B Homa" panose="00000400000000000000" pitchFamily="2" charset="-78"/>
              </a:rPr>
              <a:t>روشن می کند.سازه </a:t>
            </a:r>
            <a:r>
              <a:rPr lang="fa-IR" sz="1600" dirty="0">
                <a:cs typeface="B Homa" panose="00000400000000000000" pitchFamily="2" charset="-78"/>
              </a:rPr>
              <a:t>ای </a:t>
            </a:r>
            <a:r>
              <a:rPr lang="fa-IR" sz="1600" dirty="0" smtClean="0">
                <a:cs typeface="B Homa" panose="00000400000000000000" pitchFamily="2" charset="-78"/>
              </a:rPr>
              <a:t>تندیس گونه </a:t>
            </a:r>
            <a:r>
              <a:rPr lang="fa-IR" sz="1600" dirty="0">
                <a:cs typeface="B Homa" panose="00000400000000000000" pitchFamily="2" charset="-78"/>
              </a:rPr>
              <a:t>درتقابل باهندسه ی مسطح زمین </a:t>
            </a:r>
            <a:r>
              <a:rPr lang="fa-IR" sz="1600" dirty="0" smtClean="0">
                <a:cs typeface="B Homa" panose="00000400000000000000" pitchFamily="2" charset="-78"/>
              </a:rPr>
              <a:t>بازی.فرم </a:t>
            </a:r>
            <a:r>
              <a:rPr lang="fa-IR" sz="1600" dirty="0">
                <a:cs typeface="B Homa" panose="00000400000000000000" pitchFamily="2" charset="-78"/>
              </a:rPr>
              <a:t>هندسی بنا توسط سکوی </a:t>
            </a:r>
            <a:r>
              <a:rPr lang="fa-IR" sz="1600" dirty="0" smtClean="0">
                <a:cs typeface="B Homa" panose="00000400000000000000" pitchFamily="2" charset="-78"/>
              </a:rPr>
              <a:t>تماشاچیان که </a:t>
            </a:r>
            <a:r>
              <a:rPr lang="fa-IR" sz="1600" dirty="0">
                <a:cs typeface="B Homa" panose="00000400000000000000" pitchFamily="2" charset="-78"/>
              </a:rPr>
              <a:t>به وسیله ی </a:t>
            </a:r>
            <a:r>
              <a:rPr lang="fa-IR" sz="1600" dirty="0" smtClean="0">
                <a:cs typeface="B Homa" panose="00000400000000000000" pitchFamily="2" charset="-78"/>
              </a:rPr>
              <a:t>قطعات پیش </a:t>
            </a:r>
            <a:r>
              <a:rPr lang="fa-IR" sz="1600" dirty="0">
                <a:cs typeface="B Homa" panose="00000400000000000000" pitchFamily="2" charset="-78"/>
              </a:rPr>
              <a:t>ساخته ی بتن به وجودآمده </a:t>
            </a:r>
            <a:r>
              <a:rPr lang="fa-IR" sz="1600" dirty="0" smtClean="0">
                <a:cs typeface="B Homa" panose="00000400000000000000" pitchFamily="2" charset="-78"/>
              </a:rPr>
              <a:t>بودند ودرادامه </a:t>
            </a:r>
            <a:r>
              <a:rPr lang="fa-IR" sz="1600" dirty="0">
                <a:cs typeface="B Homa" panose="00000400000000000000" pitchFamily="2" charset="-78"/>
              </a:rPr>
              <a:t>سقفی مدور </a:t>
            </a:r>
            <a:r>
              <a:rPr lang="fa-IR" sz="1600" dirty="0" smtClean="0">
                <a:cs typeface="B Homa" panose="00000400000000000000" pitchFamily="2" charset="-78"/>
              </a:rPr>
              <a:t>ساخته شده </a:t>
            </a:r>
            <a:r>
              <a:rPr lang="fa-IR" sz="1600" dirty="0">
                <a:cs typeface="B Homa" panose="00000400000000000000" pitchFamily="2" charset="-78"/>
              </a:rPr>
              <a:t>از پوسته ای نیمه شفاف به وجود </a:t>
            </a:r>
            <a:r>
              <a:rPr lang="fa-IR" sz="1600" dirty="0" smtClean="0">
                <a:cs typeface="B Homa" panose="00000400000000000000" pitchFamily="2" charset="-78"/>
              </a:rPr>
              <a:t>آمد.</a:t>
            </a:r>
          </a:p>
          <a:p>
            <a:pPr algn="r"/>
            <a:r>
              <a:rPr lang="fa-IR" sz="1600" dirty="0" smtClean="0">
                <a:cs typeface="B Homa" panose="00000400000000000000" pitchFamily="2" charset="-78"/>
              </a:rPr>
              <a:t>در </a:t>
            </a:r>
            <a:r>
              <a:rPr lang="fa-IR" sz="1600" dirty="0">
                <a:cs typeface="B Homa" panose="00000400000000000000" pitchFamily="2" charset="-78"/>
              </a:rPr>
              <a:t>طراحی این بنا پیانو با الهام از تئاترهای یونانی طبقه ی </a:t>
            </a:r>
            <a:r>
              <a:rPr lang="fa-IR" sz="1600" dirty="0" smtClean="0">
                <a:cs typeface="B Homa" panose="00000400000000000000" pitchFamily="2" charset="-78"/>
              </a:rPr>
              <a:t>اول سکوها </a:t>
            </a:r>
            <a:r>
              <a:rPr lang="fa-IR" sz="1600" dirty="0">
                <a:cs typeface="B Homa" panose="00000400000000000000" pitchFamily="2" charset="-78"/>
              </a:rPr>
              <a:t>را به گونه ای در نظر گرفت که در انتها روی زمین </a:t>
            </a:r>
            <a:r>
              <a:rPr lang="fa-IR" sz="1600" dirty="0" smtClean="0">
                <a:cs typeface="B Homa" panose="00000400000000000000" pitchFamily="2" charset="-78"/>
              </a:rPr>
              <a:t>قرارگرفته </a:t>
            </a:r>
            <a:r>
              <a:rPr lang="fa-IR" sz="1600" dirty="0">
                <a:cs typeface="B Homa" panose="00000400000000000000" pitchFamily="2" charset="-78"/>
              </a:rPr>
              <a:t>و مانند تئاترهای یونانی ناحیه ی ورزشی در فرورفتگی </a:t>
            </a:r>
            <a:r>
              <a:rPr lang="fa-IR" sz="1600" dirty="0" smtClean="0">
                <a:cs typeface="B Homa" panose="00000400000000000000" pitchFamily="2" charset="-78"/>
              </a:rPr>
              <a:t>قرارداده </a:t>
            </a:r>
            <a:r>
              <a:rPr lang="fa-IR" sz="1600" dirty="0">
                <a:cs typeface="B Homa" panose="00000400000000000000" pitchFamily="2" charset="-78"/>
              </a:rPr>
              <a:t>می </a:t>
            </a:r>
            <a:r>
              <a:rPr lang="fa-IR" sz="1600" dirty="0" smtClean="0">
                <a:cs typeface="B Homa" panose="00000400000000000000" pitchFamily="2" charset="-78"/>
              </a:rPr>
              <a:t>شوند.</a:t>
            </a:r>
            <a:endParaRPr lang="en-US" sz="1600" dirty="0"/>
          </a:p>
        </p:txBody>
      </p:sp>
      <p:pic>
        <p:nvPicPr>
          <p:cNvPr id="7" name="Picture 9" descr="Untitled-2 copy.jpg"/>
          <p:cNvPicPr>
            <a:picLocks noChangeAspect="1"/>
          </p:cNvPicPr>
          <p:nvPr/>
        </p:nvPicPr>
        <p:blipFill>
          <a:blip r:embed="rId2" cstate="print"/>
          <a:srcRect/>
          <a:stretch>
            <a:fillRect/>
          </a:stretch>
        </p:blipFill>
        <p:spPr bwMode="auto">
          <a:xfrm>
            <a:off x="4800600" y="4724400"/>
            <a:ext cx="3124200" cy="18313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3" descr="00010410.jpg"/>
          <p:cNvPicPr>
            <a:picLocks noChangeAspect="1"/>
          </p:cNvPicPr>
          <p:nvPr/>
        </p:nvPicPr>
        <p:blipFill>
          <a:blip r:embed="rId3"/>
          <a:srcRect/>
          <a:stretch>
            <a:fillRect/>
          </a:stretch>
        </p:blipFill>
        <p:spPr bwMode="auto">
          <a:xfrm>
            <a:off x="4876800" y="2667000"/>
            <a:ext cx="2743200" cy="18114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4" name="Picture 2" descr="D:\Documents and Settings\PC Ariya\Desktop\ax_san nicola\Picture5.jpg"/>
          <p:cNvPicPr>
            <a:picLocks noChangeAspect="1" noChangeArrowheads="1"/>
          </p:cNvPicPr>
          <p:nvPr/>
        </p:nvPicPr>
        <p:blipFill>
          <a:blip r:embed="rId4"/>
          <a:srcRect/>
          <a:stretch>
            <a:fillRect/>
          </a:stretch>
        </p:blipFill>
        <p:spPr bwMode="auto">
          <a:xfrm>
            <a:off x="1600200" y="2667000"/>
            <a:ext cx="2743200" cy="17518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6" name="Picture 4" descr="D:\Documents and Settings\PC Ariya\Desktop\ax_san nicola\4.jpg"/>
          <p:cNvPicPr>
            <a:picLocks noChangeAspect="1" noChangeArrowheads="1"/>
          </p:cNvPicPr>
          <p:nvPr/>
        </p:nvPicPr>
        <p:blipFill>
          <a:blip r:embed="rId5"/>
          <a:srcRect/>
          <a:stretch>
            <a:fillRect/>
          </a:stretch>
        </p:blipFill>
        <p:spPr bwMode="auto">
          <a:xfrm>
            <a:off x="1905000" y="4800600"/>
            <a:ext cx="2362200" cy="1771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74959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par>
                                <p:cTn id="10" presetID="22" presetClass="entr" presetSubtype="4"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000"/>
                                        <p:tgtEl>
                                          <p:spTgt spid="7"/>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609600" y="228600"/>
            <a:ext cx="7981950" cy="1631216"/>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r"/>
            <a:r>
              <a:rPr lang="fa-IR" sz="2000" dirty="0">
                <a:cs typeface="B Homa" panose="00000400000000000000" pitchFamily="2" charset="-78"/>
              </a:rPr>
              <a:t>استادیوم فوتبال ”سن نیکولا“ خودش را به صورت سازه ای در خورتوجه معرفی می کند که </a:t>
            </a:r>
            <a:r>
              <a:rPr lang="fa-IR" sz="2000" dirty="0" smtClean="0">
                <a:cs typeface="B Homa" panose="00000400000000000000" pitchFamily="2" charset="-78"/>
              </a:rPr>
              <a:t>در مورد </a:t>
            </a:r>
            <a:r>
              <a:rPr lang="fa-IR" sz="2000" dirty="0">
                <a:cs typeface="B Homa" panose="00000400000000000000" pitchFamily="2" charset="-78"/>
              </a:rPr>
              <a:t>مسائل اساسی راه حلهای موثری ارائه میکند:</a:t>
            </a:r>
          </a:p>
          <a:p>
            <a:pPr algn="r"/>
            <a:endParaRPr lang="fa-IR" sz="2000" dirty="0">
              <a:solidFill>
                <a:schemeClr val="bg1"/>
              </a:solidFill>
              <a:cs typeface="B Homa" panose="00000400000000000000" pitchFamily="2" charset="-78"/>
            </a:endParaRPr>
          </a:p>
          <a:p>
            <a:pPr algn="r"/>
            <a:r>
              <a:rPr lang="fa-IR" sz="2000" dirty="0">
                <a:solidFill>
                  <a:schemeClr val="bg1"/>
                </a:solidFill>
                <a:cs typeface="B Homa" panose="00000400000000000000" pitchFamily="2" charset="-78"/>
              </a:rPr>
              <a:t>   </a:t>
            </a:r>
          </a:p>
          <a:p>
            <a:pPr algn="r"/>
            <a:endParaRPr lang="fa-IR" sz="2000" dirty="0">
              <a:solidFill>
                <a:schemeClr val="bg1"/>
              </a:solidFill>
              <a:cs typeface="B Homa" panose="00000400000000000000" pitchFamily="2" charset="-78"/>
            </a:endParaRPr>
          </a:p>
        </p:txBody>
      </p:sp>
      <p:sp>
        <p:nvSpPr>
          <p:cNvPr id="6" name="Rectangle 5"/>
          <p:cNvSpPr/>
          <p:nvPr/>
        </p:nvSpPr>
        <p:spPr>
          <a:xfrm>
            <a:off x="468618" y="1143000"/>
            <a:ext cx="4203395" cy="461665"/>
          </a:xfrm>
          <a:prstGeom prst="rect">
            <a:avLst/>
          </a:prstGeom>
          <a:solidFill>
            <a:schemeClr val="bg1">
              <a:lumMod val="95000"/>
              <a:alpha val="47000"/>
            </a:schemeClr>
          </a:solidFill>
          <a:ln>
            <a:solidFill>
              <a:schemeClr val="tx2">
                <a:lumMod val="20000"/>
                <a:lumOff val="80000"/>
                <a:alpha val="26000"/>
              </a:schemeClr>
            </a:solidFill>
          </a:ln>
        </p:spPr>
        <p:txBody>
          <a:bodyPr wrap="none">
            <a:spAutoFit/>
          </a:bodyPr>
          <a:lstStyle/>
          <a:p>
            <a:pPr algn="r">
              <a:defRPr/>
            </a:pPr>
            <a:r>
              <a:rPr lang="fa-IR" sz="2400" b="1" dirty="0">
                <a:solidFill>
                  <a:srgbClr val="C00000"/>
                </a:solidFill>
                <a:effectLst>
                  <a:outerShdw blurRad="38100" dist="38100" dir="2700000" algn="tl">
                    <a:srgbClr val="000000">
                      <a:alpha val="43137"/>
                    </a:srgbClr>
                  </a:outerShdw>
                </a:effectLst>
                <a:cs typeface="B Homa" panose="00000400000000000000" pitchFamily="2" charset="-78"/>
              </a:rPr>
              <a:t>تنظیم شرایط محیطی وتجهیزات ایمنی</a:t>
            </a:r>
            <a:endParaRPr lang="en-US" sz="2400" b="1" dirty="0">
              <a:solidFill>
                <a:srgbClr val="C00000"/>
              </a:solidFill>
              <a:effectLst>
                <a:outerShdw blurRad="38100" dist="38100" dir="2700000" algn="tl">
                  <a:srgbClr val="000000">
                    <a:alpha val="43137"/>
                  </a:srgbClr>
                </a:outerShdw>
              </a:effectLst>
            </a:endParaRPr>
          </a:p>
        </p:txBody>
      </p:sp>
      <p:sp>
        <p:nvSpPr>
          <p:cNvPr id="7" name="Oval 6"/>
          <p:cNvSpPr/>
          <p:nvPr/>
        </p:nvSpPr>
        <p:spPr>
          <a:xfrm>
            <a:off x="7924800" y="1295400"/>
            <a:ext cx="228600" cy="228600"/>
          </a:xfrm>
          <a:prstGeom prst="ellipse">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p>
        </p:txBody>
      </p:sp>
      <p:sp>
        <p:nvSpPr>
          <p:cNvPr id="10" name="Oval 9"/>
          <p:cNvSpPr/>
          <p:nvPr/>
        </p:nvSpPr>
        <p:spPr>
          <a:xfrm>
            <a:off x="4724400" y="1295400"/>
            <a:ext cx="228600" cy="228600"/>
          </a:xfrm>
          <a:prstGeom prst="ellipse">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p>
        </p:txBody>
      </p:sp>
      <p:sp>
        <p:nvSpPr>
          <p:cNvPr id="11" name="TextBox 10"/>
          <p:cNvSpPr txBox="1"/>
          <p:nvPr/>
        </p:nvSpPr>
        <p:spPr>
          <a:xfrm>
            <a:off x="6053520" y="1143000"/>
            <a:ext cx="1733168" cy="461665"/>
          </a:xfrm>
          <a:prstGeom prst="rect">
            <a:avLst/>
          </a:prstGeom>
          <a:solidFill>
            <a:schemeClr val="bg1">
              <a:lumMod val="95000"/>
              <a:alpha val="47000"/>
            </a:schemeClr>
          </a:solidFill>
          <a:ln>
            <a:solidFill>
              <a:schemeClr val="tx2">
                <a:lumMod val="20000"/>
                <a:lumOff val="80000"/>
              </a:schemeClr>
            </a:solidFill>
          </a:ln>
        </p:spPr>
        <p:txBody>
          <a:bodyPr wrap="none">
            <a:spAutoFit/>
          </a:bodyPr>
          <a:lstStyle/>
          <a:p>
            <a:pPr>
              <a:defRPr/>
            </a:pPr>
            <a:r>
              <a:rPr lang="fa-IR" sz="2400" b="1" dirty="0">
                <a:solidFill>
                  <a:srgbClr val="C00000"/>
                </a:solidFill>
                <a:effectLst>
                  <a:outerShdw blurRad="38100" dist="38100" dir="2700000" algn="tl">
                    <a:srgbClr val="000000">
                      <a:alpha val="43137"/>
                    </a:srgbClr>
                  </a:outerShdw>
                </a:effectLst>
                <a:cs typeface="B Homa" panose="00000400000000000000" pitchFamily="2" charset="-78"/>
              </a:rPr>
              <a:t>دید </a:t>
            </a:r>
            <a:r>
              <a:rPr lang="fa-IR" sz="2400" b="1" dirty="0" smtClean="0">
                <a:solidFill>
                  <a:srgbClr val="C00000"/>
                </a:solidFill>
                <a:effectLst>
                  <a:outerShdw blurRad="38100" dist="38100" dir="2700000" algn="tl">
                    <a:srgbClr val="000000">
                      <a:alpha val="43137"/>
                    </a:srgbClr>
                  </a:outerShdw>
                </a:effectLst>
                <a:cs typeface="B Homa" panose="00000400000000000000" pitchFamily="2" charset="-78"/>
              </a:rPr>
              <a:t>و اشرافیت</a:t>
            </a:r>
            <a:endParaRPr lang="en-US" sz="2400" b="1" dirty="0">
              <a:solidFill>
                <a:srgbClr val="C00000"/>
              </a:solidFill>
              <a:effectLst>
                <a:outerShdw blurRad="38100" dist="38100" dir="2700000" algn="tl">
                  <a:srgbClr val="000000">
                    <a:alpha val="43137"/>
                  </a:srgbClr>
                </a:outerShdw>
              </a:effectLst>
            </a:endParaRPr>
          </a:p>
        </p:txBody>
      </p:sp>
      <p:sp>
        <p:nvSpPr>
          <p:cNvPr id="12" name="TextBox 11"/>
          <p:cNvSpPr txBox="1"/>
          <p:nvPr/>
        </p:nvSpPr>
        <p:spPr>
          <a:xfrm>
            <a:off x="6815519" y="1981200"/>
            <a:ext cx="1733168" cy="461665"/>
          </a:xfrm>
          <a:prstGeom prst="rect">
            <a:avLst/>
          </a:prstGeom>
          <a:solidFill>
            <a:schemeClr val="accent1">
              <a:lumMod val="40000"/>
              <a:lumOff val="60000"/>
            </a:schemeClr>
          </a:solidFill>
          <a:ln>
            <a:solidFill>
              <a:srgbClr val="C00000"/>
            </a:solidFill>
          </a:ln>
        </p:spPr>
        <p:style>
          <a:lnRef idx="1">
            <a:schemeClr val="accent2"/>
          </a:lnRef>
          <a:fillRef idx="3">
            <a:schemeClr val="accent2"/>
          </a:fillRef>
          <a:effectRef idx="2">
            <a:schemeClr val="accent2"/>
          </a:effectRef>
          <a:fontRef idx="minor">
            <a:schemeClr val="lt1"/>
          </a:fontRef>
        </p:style>
        <p:txBody>
          <a:bodyPr wrap="none">
            <a:spAutoFit/>
          </a:bodyPr>
          <a:lstStyle/>
          <a:p>
            <a:pPr>
              <a:defRPr/>
            </a:pPr>
            <a:r>
              <a:rPr lang="fa-IR" sz="2400" b="1" dirty="0">
                <a:solidFill>
                  <a:schemeClr val="tx1"/>
                </a:solidFill>
                <a:effectLst>
                  <a:outerShdw blurRad="38100" dist="38100" dir="2700000" algn="tl">
                    <a:srgbClr val="000000">
                      <a:alpha val="43137"/>
                    </a:srgbClr>
                  </a:outerShdw>
                </a:effectLst>
                <a:cs typeface="B Homa" panose="00000400000000000000" pitchFamily="2" charset="-78"/>
              </a:rPr>
              <a:t>دید </a:t>
            </a:r>
            <a:r>
              <a:rPr lang="fa-IR" sz="2400" b="1" dirty="0" smtClean="0">
                <a:solidFill>
                  <a:schemeClr val="tx1"/>
                </a:solidFill>
                <a:effectLst>
                  <a:outerShdw blurRad="38100" dist="38100" dir="2700000" algn="tl">
                    <a:srgbClr val="000000">
                      <a:alpha val="43137"/>
                    </a:srgbClr>
                  </a:outerShdw>
                </a:effectLst>
                <a:cs typeface="B Homa" panose="00000400000000000000" pitchFamily="2" charset="-78"/>
              </a:rPr>
              <a:t>و اشرافیت</a:t>
            </a:r>
            <a:endParaRPr lang="en-US" sz="2400" b="1" dirty="0">
              <a:solidFill>
                <a:schemeClr val="tx1"/>
              </a:solidFill>
              <a:effectLst>
                <a:outerShdw blurRad="38100" dist="38100" dir="2700000" algn="tl">
                  <a:srgbClr val="000000">
                    <a:alpha val="43137"/>
                  </a:srgbClr>
                </a:outerShdw>
              </a:effectLst>
            </a:endParaRPr>
          </a:p>
        </p:txBody>
      </p:sp>
      <p:sp>
        <p:nvSpPr>
          <p:cNvPr id="13" name="TextBox 12"/>
          <p:cNvSpPr txBox="1"/>
          <p:nvPr/>
        </p:nvSpPr>
        <p:spPr>
          <a:xfrm>
            <a:off x="609600" y="2514600"/>
            <a:ext cx="8001000" cy="1323439"/>
          </a:xfrm>
          <a:prstGeom prst="rect">
            <a:avLst/>
          </a:prstGeom>
          <a:ln/>
        </p:spPr>
        <p:style>
          <a:lnRef idx="2">
            <a:schemeClr val="accent3"/>
          </a:lnRef>
          <a:fillRef idx="1">
            <a:schemeClr val="lt1"/>
          </a:fillRef>
          <a:effectRef idx="0">
            <a:schemeClr val="accent3"/>
          </a:effectRef>
          <a:fontRef idx="minor">
            <a:schemeClr val="dk1"/>
          </a:fontRef>
        </p:style>
        <p:txBody>
          <a:bodyPr wrap="square">
            <a:spAutoFit/>
          </a:bodyPr>
          <a:lstStyle/>
          <a:p>
            <a:pPr algn="r">
              <a:defRPr/>
            </a:pPr>
            <a:r>
              <a:rPr lang="fa-IR" sz="2000" dirty="0">
                <a:cs typeface="B Homa" panose="00000400000000000000" pitchFamily="2" charset="-78"/>
              </a:rPr>
              <a:t>استادیوم براساس یک سیستم شعاعی با 26 آکس طراحی شده </a:t>
            </a:r>
            <a:r>
              <a:rPr lang="fa-IR" sz="2000" dirty="0">
                <a:effectLst>
                  <a:outerShdw blurRad="38100" dist="38100" dir="2700000" algn="tl">
                    <a:srgbClr val="000000">
                      <a:alpha val="43137"/>
                    </a:srgbClr>
                  </a:outerShdw>
                </a:effectLst>
                <a:cs typeface="B Homa" panose="00000400000000000000" pitchFamily="2" charset="-78"/>
              </a:rPr>
              <a:t>که هرآکس بریک ورودی </a:t>
            </a:r>
            <a:r>
              <a:rPr lang="fa-IR" sz="2000" dirty="0" smtClean="0">
                <a:effectLst>
                  <a:outerShdw blurRad="38100" dist="38100" dir="2700000" algn="tl">
                    <a:srgbClr val="000000">
                      <a:alpha val="43137"/>
                    </a:srgbClr>
                  </a:outerShdw>
                </a:effectLst>
                <a:cs typeface="B Homa" panose="00000400000000000000" pitchFamily="2" charset="-78"/>
              </a:rPr>
              <a:t>منطبق </a:t>
            </a:r>
            <a:r>
              <a:rPr lang="fa-IR" sz="2000" dirty="0" smtClean="0">
                <a:cs typeface="B Homa" panose="00000400000000000000" pitchFamily="2" charset="-78"/>
              </a:rPr>
              <a:t>شده </a:t>
            </a:r>
            <a:r>
              <a:rPr lang="fa-IR" sz="2000" dirty="0">
                <a:cs typeface="B Homa" panose="00000400000000000000" pitchFamily="2" charset="-78"/>
              </a:rPr>
              <a:t>است.این نوع طراحی ورودی سبب می شود که بیشترین </a:t>
            </a:r>
            <a:r>
              <a:rPr lang="fa-IR" sz="2000" dirty="0">
                <a:effectLst>
                  <a:outerShdw blurRad="38100" dist="38100" dir="2700000" algn="tl">
                    <a:srgbClr val="000000">
                      <a:alpha val="43137"/>
                    </a:srgbClr>
                  </a:outerShdw>
                </a:effectLst>
                <a:cs typeface="B Homa" panose="00000400000000000000" pitchFamily="2" charset="-78"/>
              </a:rPr>
              <a:t>شفافیت بین خارج استادیوم و طبقه </a:t>
            </a:r>
            <a:r>
              <a:rPr lang="fa-IR" sz="2000" dirty="0" smtClean="0">
                <a:effectLst>
                  <a:outerShdw blurRad="38100" dist="38100" dir="2700000" algn="tl">
                    <a:srgbClr val="000000">
                      <a:alpha val="43137"/>
                    </a:srgbClr>
                  </a:outerShdw>
                </a:effectLst>
                <a:cs typeface="B Homa" panose="00000400000000000000" pitchFamily="2" charset="-78"/>
              </a:rPr>
              <a:t> </a:t>
            </a:r>
            <a:r>
              <a:rPr lang="fa-IR" sz="2000" dirty="0" smtClean="0">
                <a:cs typeface="B Homa" panose="00000400000000000000" pitchFamily="2" charset="-78"/>
              </a:rPr>
              <a:t>پایین </a:t>
            </a:r>
            <a:r>
              <a:rPr lang="fa-IR" sz="2000" dirty="0">
                <a:cs typeface="B Homa" panose="00000400000000000000" pitchFamily="2" charset="-78"/>
              </a:rPr>
              <a:t>وجود داشته باشد</a:t>
            </a:r>
            <a:r>
              <a:rPr lang="fa-IR" sz="2000" dirty="0" smtClean="0">
                <a:cs typeface="B Homa" panose="00000400000000000000" pitchFamily="2" charset="-78"/>
              </a:rPr>
              <a:t>.</a:t>
            </a:r>
          </a:p>
          <a:p>
            <a:pPr algn="r">
              <a:defRPr/>
            </a:pPr>
            <a:endParaRPr lang="en-US" sz="2000" dirty="0"/>
          </a:p>
        </p:txBody>
      </p:sp>
      <p:pic>
        <p:nvPicPr>
          <p:cNvPr id="14" name="Picture 14" descr="bari_san_nicola2895.jpg"/>
          <p:cNvPicPr>
            <a:picLocks noChangeAspect="1"/>
          </p:cNvPicPr>
          <p:nvPr/>
        </p:nvPicPr>
        <p:blipFill>
          <a:blip r:embed="rId2"/>
          <a:srcRect/>
          <a:stretch>
            <a:fillRect/>
          </a:stretch>
        </p:blipFill>
        <p:spPr bwMode="auto">
          <a:xfrm>
            <a:off x="1027265" y="4146885"/>
            <a:ext cx="3086100" cy="2057400"/>
          </a:xfrm>
          <a:prstGeom prst="rect">
            <a:avLst/>
          </a:prstGeom>
          <a:noFill/>
          <a:ln w="9525">
            <a:noFill/>
            <a:miter lim="800000"/>
            <a:headEnd/>
            <a:tailEnd/>
          </a:ln>
        </p:spPr>
      </p:pic>
      <p:pic>
        <p:nvPicPr>
          <p:cNvPr id="4099" name="Picture 3" descr="D:\Documents and Settings\PC Ariya\Desktop\ax_san nicola\bari_san_nicola5.jpg"/>
          <p:cNvPicPr>
            <a:picLocks noChangeAspect="1" noChangeArrowheads="1"/>
          </p:cNvPicPr>
          <p:nvPr/>
        </p:nvPicPr>
        <p:blipFill>
          <a:blip r:embed="rId3"/>
          <a:srcRect/>
          <a:stretch>
            <a:fillRect/>
          </a:stretch>
        </p:blipFill>
        <p:spPr bwMode="auto">
          <a:xfrm>
            <a:off x="5105400" y="4495800"/>
            <a:ext cx="2895600" cy="1930400"/>
          </a:xfrm>
          <a:prstGeom prst="rect">
            <a:avLst/>
          </a:prstGeom>
          <a:noFill/>
        </p:spPr>
      </p:pic>
    </p:spTree>
    <p:extLst>
      <p:ext uri="{BB962C8B-B14F-4D97-AF65-F5344CB8AC3E}">
        <p14:creationId xmlns:p14="http://schemas.microsoft.com/office/powerpoint/2010/main" val="3639797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1000"/>
                                        <p:tgtEl>
                                          <p:spTgt spid="4"/>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Effect transition="in" filter="fade">
                                      <p:cBhvr>
                                        <p:cTn id="13" dur="1000"/>
                                        <p:tgtEl>
                                          <p:spTgt spid="6"/>
                                        </p:tgtEl>
                                      </p:cBhvr>
                                    </p:animEffect>
                                  </p:childTnLst>
                                </p:cTn>
                              </p:par>
                            </p:childTnLst>
                          </p:cTn>
                        </p:par>
                        <p:par>
                          <p:cTn id="14" fill="hold">
                            <p:stCondLst>
                              <p:cond delay="2000"/>
                            </p:stCondLst>
                            <p:childTnLst>
                              <p:par>
                                <p:cTn id="15" presetID="29"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2"/>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9" dur="500"/>
                                        <p:tgtEl>
                                          <p:spTgt spid="7"/>
                                        </p:tgtEl>
                                      </p:cBhvr>
                                    </p:animEffect>
                                  </p:childTnLst>
                                </p:cTn>
                              </p:par>
                            </p:childTnLst>
                          </p:cTn>
                        </p:par>
                        <p:par>
                          <p:cTn id="20" fill="hold">
                            <p:stCondLst>
                              <p:cond delay="2500"/>
                            </p:stCondLst>
                            <p:childTnLst>
                              <p:par>
                                <p:cTn id="21" presetID="53"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Effect transition="in" filter="fade">
                                      <p:cBhvr>
                                        <p:cTn id="25" dur="1000"/>
                                        <p:tgtEl>
                                          <p:spTgt spid="11"/>
                                        </p:tgtEl>
                                      </p:cBhvr>
                                    </p:animEffect>
                                  </p:childTnLst>
                                </p:cTn>
                              </p:par>
                            </p:childTnLst>
                          </p:cTn>
                        </p:par>
                        <p:par>
                          <p:cTn id="26" fill="hold">
                            <p:stCondLst>
                              <p:cond delay="3500"/>
                            </p:stCondLst>
                            <p:childTnLst>
                              <p:par>
                                <p:cTn id="27" presetID="29"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ppt_x</p:attrName>
                                        </p:attrNameLst>
                                      </p:cBhvr>
                                      <p:tavLst>
                                        <p:tav tm="0">
                                          <p:val>
                                            <p:strVal val="#ppt_x-.2"/>
                                          </p:val>
                                        </p:tav>
                                        <p:tav tm="100000">
                                          <p:val>
                                            <p:strVal val="#ppt_x"/>
                                          </p:val>
                                        </p:tav>
                                      </p:tavLst>
                                    </p:anim>
                                    <p:anim calcmode="lin" valueType="num">
                                      <p:cBhvr>
                                        <p:cTn id="30" dur="5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1" dur="500"/>
                                        <p:tgtEl>
                                          <p:spTgt spid="10"/>
                                        </p:tgtEl>
                                      </p:cBhvr>
                                    </p:animEffect>
                                  </p:childTnLst>
                                </p:cTn>
                              </p:par>
                            </p:childTnLst>
                          </p:cTn>
                        </p:par>
                        <p:par>
                          <p:cTn id="32" fill="hold">
                            <p:stCondLst>
                              <p:cond delay="4000"/>
                            </p:stCondLst>
                            <p:childTnLst>
                              <p:par>
                                <p:cTn id="33" presetID="18" presetClass="entr" presetSubtype="1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strips(downLeft)">
                                      <p:cBhvr>
                                        <p:cTn id="35" dur="1000"/>
                                        <p:tgtEl>
                                          <p:spTgt spid="12"/>
                                        </p:tgtEl>
                                      </p:cBhvr>
                                    </p:animEffect>
                                  </p:childTnLst>
                                </p:cTn>
                              </p:par>
                            </p:childTnLst>
                          </p:cTn>
                        </p:par>
                        <p:par>
                          <p:cTn id="36" fill="hold">
                            <p:stCondLst>
                              <p:cond delay="5000"/>
                            </p:stCondLst>
                            <p:childTnLst>
                              <p:par>
                                <p:cTn id="37" presetID="12" presetClass="entr" presetSubtype="4"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slide(fromBottom)">
                                      <p:cBhvr>
                                        <p:cTn id="39" dur="1000"/>
                                        <p:tgtEl>
                                          <p:spTgt spid="13"/>
                                        </p:tgtEl>
                                      </p:cBhvr>
                                    </p:animEffect>
                                  </p:childTnLst>
                                </p:cTn>
                              </p:par>
                            </p:childTnLst>
                          </p:cTn>
                        </p:par>
                        <p:par>
                          <p:cTn id="40" fill="hold">
                            <p:stCondLst>
                              <p:cond delay="6000"/>
                            </p:stCondLst>
                            <p:childTnLst>
                              <p:par>
                                <p:cTn id="41" presetID="16" presetClass="entr" presetSubtype="37"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barn(outVertical)">
                                      <p:cBhvr>
                                        <p:cTn id="4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4431018" y="304800"/>
            <a:ext cx="4203395" cy="461665"/>
          </a:xfrm>
          <a:prstGeom prst="rect">
            <a:avLst/>
          </a:prstGeom>
          <a:solidFill>
            <a:schemeClr val="accent1">
              <a:lumMod val="40000"/>
              <a:lumOff val="60000"/>
            </a:schemeClr>
          </a:solidFill>
          <a:ln>
            <a:solidFill>
              <a:srgbClr val="C00000"/>
            </a:solidFill>
          </a:ln>
        </p:spPr>
        <p:style>
          <a:lnRef idx="1">
            <a:schemeClr val="accent2"/>
          </a:lnRef>
          <a:fillRef idx="3">
            <a:schemeClr val="accent2"/>
          </a:fillRef>
          <a:effectRef idx="2">
            <a:schemeClr val="accent2"/>
          </a:effectRef>
          <a:fontRef idx="minor">
            <a:schemeClr val="lt1"/>
          </a:fontRef>
        </p:style>
        <p:txBody>
          <a:bodyPr wrap="none">
            <a:spAutoFit/>
          </a:bodyPr>
          <a:lstStyle/>
          <a:p>
            <a:pPr algn="r">
              <a:defRPr/>
            </a:pPr>
            <a:r>
              <a:rPr lang="fa-IR" sz="2400" b="1" dirty="0">
                <a:solidFill>
                  <a:schemeClr val="tx1"/>
                </a:solidFill>
                <a:effectLst>
                  <a:outerShdw blurRad="38100" dist="38100" dir="2700000" algn="tl">
                    <a:srgbClr val="000000">
                      <a:alpha val="43137"/>
                    </a:srgbClr>
                  </a:outerShdw>
                </a:effectLst>
                <a:cs typeface="B Homa" panose="00000400000000000000" pitchFamily="2" charset="-78"/>
              </a:rPr>
              <a:t>تنظیم شرایط محیطی وتجهیزات ایمنی</a:t>
            </a:r>
            <a:endParaRPr lang="en-US" sz="2400" b="1" dirty="0">
              <a:solidFill>
                <a:schemeClr val="tx1"/>
              </a:solidFill>
              <a:effectLst>
                <a:outerShdw blurRad="38100" dist="38100" dir="2700000" algn="tl">
                  <a:srgbClr val="000000">
                    <a:alpha val="43137"/>
                  </a:srgbClr>
                </a:outerShdw>
              </a:effectLst>
            </a:endParaRPr>
          </a:p>
        </p:txBody>
      </p:sp>
      <p:sp>
        <p:nvSpPr>
          <p:cNvPr id="5" name="TextBox 4"/>
          <p:cNvSpPr txBox="1"/>
          <p:nvPr/>
        </p:nvSpPr>
        <p:spPr>
          <a:xfrm>
            <a:off x="2715436" y="1066800"/>
            <a:ext cx="2345514" cy="400110"/>
          </a:xfrm>
          <a:prstGeom prst="rect">
            <a:avLst/>
          </a:prstGeom>
          <a:solidFill>
            <a:schemeClr val="bg1">
              <a:lumMod val="95000"/>
              <a:alpha val="47000"/>
            </a:schemeClr>
          </a:solidFill>
          <a:ln>
            <a:solidFill>
              <a:schemeClr val="tx2">
                <a:lumMod val="20000"/>
                <a:lumOff val="80000"/>
                <a:alpha val="63000"/>
              </a:schemeClr>
            </a:solidFill>
          </a:ln>
        </p:spPr>
        <p:txBody>
          <a:bodyPr wrap="none">
            <a:spAutoFit/>
          </a:bodyPr>
          <a:lstStyle/>
          <a:p>
            <a:pPr>
              <a:defRPr/>
            </a:pPr>
            <a:r>
              <a:rPr lang="fa-IR" sz="2000" dirty="0">
                <a:solidFill>
                  <a:srgbClr val="C00000"/>
                </a:solidFill>
                <a:effectLst>
                  <a:outerShdw blurRad="38100" dist="38100" dir="2700000" algn="tl">
                    <a:srgbClr val="000000">
                      <a:alpha val="43137"/>
                    </a:srgbClr>
                  </a:outerShdw>
                </a:effectLst>
                <a:cs typeface="B Homa" panose="00000400000000000000" pitchFamily="2" charset="-78"/>
              </a:rPr>
              <a:t>کنترل شرایط آب وهوایی</a:t>
            </a:r>
            <a:endParaRPr lang="en-US" sz="2000" dirty="0">
              <a:solidFill>
                <a:srgbClr val="C00000"/>
              </a:solidFill>
              <a:effectLst>
                <a:outerShdw blurRad="38100" dist="38100" dir="2700000" algn="tl">
                  <a:srgbClr val="000000">
                    <a:alpha val="43137"/>
                  </a:srgbClr>
                </a:outerShdw>
              </a:effectLst>
            </a:endParaRPr>
          </a:p>
        </p:txBody>
      </p:sp>
      <p:sp>
        <p:nvSpPr>
          <p:cNvPr id="6" name="TextBox 5"/>
          <p:cNvSpPr txBox="1"/>
          <p:nvPr/>
        </p:nvSpPr>
        <p:spPr>
          <a:xfrm>
            <a:off x="3975784" y="1981200"/>
            <a:ext cx="1045479" cy="400110"/>
          </a:xfrm>
          <a:prstGeom prst="rect">
            <a:avLst/>
          </a:prstGeom>
          <a:solidFill>
            <a:schemeClr val="bg1">
              <a:lumMod val="95000"/>
              <a:alpha val="47000"/>
            </a:schemeClr>
          </a:solidFill>
          <a:ln>
            <a:solidFill>
              <a:schemeClr val="tx2">
                <a:lumMod val="20000"/>
                <a:lumOff val="80000"/>
              </a:schemeClr>
            </a:solidFill>
          </a:ln>
        </p:spPr>
        <p:txBody>
          <a:bodyPr wrap="none">
            <a:spAutoFit/>
          </a:bodyPr>
          <a:lstStyle/>
          <a:p>
            <a:pPr>
              <a:defRPr/>
            </a:pPr>
            <a:r>
              <a:rPr lang="fa-IR" sz="2000" dirty="0">
                <a:solidFill>
                  <a:srgbClr val="C00000"/>
                </a:solidFill>
                <a:effectLst>
                  <a:outerShdw blurRad="38100" dist="38100" dir="2700000" algn="tl">
                    <a:srgbClr val="000000">
                      <a:alpha val="43137"/>
                    </a:srgbClr>
                  </a:outerShdw>
                </a:effectLst>
                <a:cs typeface="B Homa" panose="00000400000000000000" pitchFamily="2" charset="-78"/>
              </a:rPr>
              <a:t>کنترل دما</a:t>
            </a:r>
            <a:endParaRPr lang="en-US" sz="2000" dirty="0">
              <a:solidFill>
                <a:srgbClr val="C00000"/>
              </a:solidFill>
              <a:effectLst>
                <a:outerShdw blurRad="38100" dist="38100" dir="2700000" algn="tl">
                  <a:srgbClr val="000000">
                    <a:alpha val="43137"/>
                  </a:srgbClr>
                </a:outerShdw>
              </a:effectLst>
            </a:endParaRPr>
          </a:p>
        </p:txBody>
      </p:sp>
      <p:sp>
        <p:nvSpPr>
          <p:cNvPr id="7" name="TextBox 6"/>
          <p:cNvSpPr txBox="1"/>
          <p:nvPr/>
        </p:nvSpPr>
        <p:spPr>
          <a:xfrm>
            <a:off x="6265086" y="2743200"/>
            <a:ext cx="2345514" cy="400110"/>
          </a:xfrm>
          <a:prstGeom prst="rect">
            <a:avLst/>
          </a:prstGeom>
          <a:ln/>
        </p:spPr>
        <p:style>
          <a:lnRef idx="1">
            <a:schemeClr val="accent3"/>
          </a:lnRef>
          <a:fillRef idx="3">
            <a:schemeClr val="accent3"/>
          </a:fillRef>
          <a:effectRef idx="2">
            <a:schemeClr val="accent3"/>
          </a:effectRef>
          <a:fontRef idx="minor">
            <a:schemeClr val="lt1"/>
          </a:fontRef>
        </p:style>
        <p:txBody>
          <a:bodyPr wrap="none">
            <a:spAutoFit/>
          </a:bodyPr>
          <a:lstStyle/>
          <a:p>
            <a:pPr>
              <a:defRPr/>
            </a:pPr>
            <a:r>
              <a:rPr lang="fa-IR" sz="2000" dirty="0">
                <a:solidFill>
                  <a:schemeClr val="bg1"/>
                </a:solidFill>
                <a:effectLst>
                  <a:outerShdw blurRad="38100" dist="38100" dir="2700000" algn="tl">
                    <a:srgbClr val="000000">
                      <a:alpha val="43137"/>
                    </a:srgbClr>
                  </a:outerShdw>
                </a:effectLst>
                <a:cs typeface="B Homa" panose="00000400000000000000" pitchFamily="2" charset="-78"/>
              </a:rPr>
              <a:t>کنترل شرایط آب وهوایی</a:t>
            </a:r>
            <a:endParaRPr lang="en-US" sz="2000" dirty="0">
              <a:solidFill>
                <a:schemeClr val="bg1"/>
              </a:solidFill>
              <a:effectLst>
                <a:outerShdw blurRad="38100" dist="38100" dir="2700000" algn="tl">
                  <a:srgbClr val="000000">
                    <a:alpha val="43137"/>
                  </a:srgbClr>
                </a:outerShdw>
              </a:effectLst>
            </a:endParaRPr>
          </a:p>
        </p:txBody>
      </p:sp>
      <p:sp>
        <p:nvSpPr>
          <p:cNvPr id="10" name="TextBox 9"/>
          <p:cNvSpPr txBox="1"/>
          <p:nvPr/>
        </p:nvSpPr>
        <p:spPr>
          <a:xfrm>
            <a:off x="457200" y="3276600"/>
            <a:ext cx="8167688" cy="1323439"/>
          </a:xfrm>
          <a:prstGeom prst="rect">
            <a:avLst/>
          </a:prstGeom>
          <a:noFill/>
          <a:ln w="12700">
            <a:solidFill>
              <a:srgbClr val="00B0F0"/>
            </a:solidFill>
          </a:ln>
        </p:spPr>
        <p:txBody>
          <a:bodyPr wrap="square">
            <a:spAutoFit/>
          </a:bodyPr>
          <a:lstStyle/>
          <a:p>
            <a:pPr algn="r">
              <a:defRPr/>
            </a:pPr>
            <a:r>
              <a:rPr lang="fa-IR" sz="2000" dirty="0">
                <a:cs typeface="B Homa" panose="00000400000000000000" pitchFamily="2" charset="-78"/>
              </a:rPr>
              <a:t>برای جلوگیری از آشفتگی هوا درزمین بازی لازم است نسبت طول زمین به ارتفاع آن بیشتراز4</a:t>
            </a:r>
          </a:p>
          <a:p>
            <a:pPr algn="r">
              <a:defRPr/>
            </a:pPr>
            <a:r>
              <a:rPr lang="fa-IR" sz="2000" dirty="0">
                <a:cs typeface="B Homa" panose="00000400000000000000" pitchFamily="2" charset="-78"/>
              </a:rPr>
              <a:t>باشد واینکه بادهای مزاحم احتمالی در طراحی لحاظ شود که این موارد پس از طراحی در تونل هوا </a:t>
            </a:r>
          </a:p>
          <a:p>
            <a:pPr algn="r">
              <a:defRPr/>
            </a:pPr>
            <a:r>
              <a:rPr lang="fa-IR" sz="2000" dirty="0">
                <a:cs typeface="B Homa" panose="00000400000000000000" pitchFamily="2" charset="-78"/>
              </a:rPr>
              <a:t>موردآزمایش قرارگرفت.</a:t>
            </a:r>
            <a:endParaRPr lang="en-US" sz="2000" dirty="0"/>
          </a:p>
        </p:txBody>
      </p:sp>
      <p:sp>
        <p:nvSpPr>
          <p:cNvPr id="11" name="TextBox 10"/>
          <p:cNvSpPr txBox="1"/>
          <p:nvPr/>
        </p:nvSpPr>
        <p:spPr>
          <a:xfrm>
            <a:off x="7480984" y="4648200"/>
            <a:ext cx="1045479" cy="400110"/>
          </a:xfrm>
          <a:prstGeom prst="rect">
            <a:avLst/>
          </a:prstGeom>
          <a:ln/>
        </p:spPr>
        <p:style>
          <a:lnRef idx="1">
            <a:schemeClr val="accent3"/>
          </a:lnRef>
          <a:fillRef idx="3">
            <a:schemeClr val="accent3"/>
          </a:fillRef>
          <a:effectRef idx="2">
            <a:schemeClr val="accent3"/>
          </a:effectRef>
          <a:fontRef idx="minor">
            <a:schemeClr val="lt1"/>
          </a:fontRef>
        </p:style>
        <p:txBody>
          <a:bodyPr wrap="none">
            <a:spAutoFit/>
          </a:bodyPr>
          <a:lstStyle/>
          <a:p>
            <a:pPr>
              <a:defRPr/>
            </a:pPr>
            <a:r>
              <a:rPr lang="fa-IR" sz="2000" dirty="0">
                <a:solidFill>
                  <a:schemeClr val="bg1"/>
                </a:solidFill>
                <a:effectLst>
                  <a:outerShdw blurRad="38100" dist="38100" dir="2700000" algn="tl">
                    <a:srgbClr val="000000">
                      <a:alpha val="43137"/>
                    </a:srgbClr>
                  </a:outerShdw>
                </a:effectLst>
                <a:cs typeface="B Homa" panose="00000400000000000000" pitchFamily="2" charset="-78"/>
              </a:rPr>
              <a:t>کنترل دما</a:t>
            </a:r>
            <a:endParaRPr lang="en-US" sz="2000" dirty="0">
              <a:solidFill>
                <a:schemeClr val="bg1"/>
              </a:solidFill>
              <a:effectLst>
                <a:outerShdw blurRad="38100" dist="38100" dir="2700000" algn="tl">
                  <a:srgbClr val="000000">
                    <a:alpha val="43137"/>
                  </a:srgbClr>
                </a:outerShdw>
              </a:effectLst>
            </a:endParaRPr>
          </a:p>
        </p:txBody>
      </p:sp>
      <p:sp>
        <p:nvSpPr>
          <p:cNvPr id="12" name="TextBox 11"/>
          <p:cNvSpPr txBox="1"/>
          <p:nvPr/>
        </p:nvSpPr>
        <p:spPr>
          <a:xfrm>
            <a:off x="457200" y="5410200"/>
            <a:ext cx="8153400" cy="707886"/>
          </a:xfrm>
          <a:prstGeom prst="rect">
            <a:avLst/>
          </a:prstGeom>
          <a:noFill/>
          <a:ln w="12700">
            <a:solidFill>
              <a:srgbClr val="00B0F0"/>
            </a:solidFill>
          </a:ln>
        </p:spPr>
        <p:txBody>
          <a:bodyPr wrap="square">
            <a:spAutoFit/>
          </a:bodyPr>
          <a:lstStyle/>
          <a:p>
            <a:pPr algn="r">
              <a:defRPr/>
            </a:pPr>
            <a:r>
              <a:rPr lang="fa-IR" sz="2000" dirty="0">
                <a:cs typeface="B Homa" panose="00000400000000000000" pitchFamily="2" charset="-78"/>
              </a:rPr>
              <a:t>درفصل های گرم سیستم تهویه ی متقاطع با ایجاد جریان هوای ثابت مانع ازبالا رفتن بیش از اندازه </a:t>
            </a:r>
            <a:r>
              <a:rPr lang="fa-IR" sz="2000" dirty="0" smtClean="0">
                <a:cs typeface="B Homa" panose="00000400000000000000" pitchFamily="2" charset="-78"/>
              </a:rPr>
              <a:t>دما </a:t>
            </a:r>
            <a:r>
              <a:rPr lang="fa-IR" sz="2000" dirty="0">
                <a:cs typeface="B Homa" panose="00000400000000000000" pitchFamily="2" charset="-78"/>
              </a:rPr>
              <a:t>در جایگاه تماشاچیان می شود.</a:t>
            </a:r>
            <a:endParaRPr lang="en-US" sz="2000" dirty="0"/>
          </a:p>
        </p:txBody>
      </p:sp>
      <p:sp>
        <p:nvSpPr>
          <p:cNvPr id="13" name="TextBox 4"/>
          <p:cNvSpPr txBox="1">
            <a:spLocks noChangeArrowheads="1"/>
          </p:cNvSpPr>
          <p:nvPr/>
        </p:nvSpPr>
        <p:spPr bwMode="auto">
          <a:xfrm>
            <a:off x="5395271" y="1480792"/>
            <a:ext cx="3382657" cy="400110"/>
          </a:xfrm>
          <a:prstGeom prst="rect">
            <a:avLst/>
          </a:prstGeom>
          <a:noFill/>
          <a:ln w="9525">
            <a:noFill/>
            <a:miter lim="800000"/>
            <a:headEnd/>
            <a:tailEnd/>
          </a:ln>
        </p:spPr>
        <p:txBody>
          <a:bodyPr wrap="none">
            <a:spAutoFit/>
          </a:bodyPr>
          <a:lstStyle/>
          <a:p>
            <a:r>
              <a:rPr lang="fa-IR" sz="2000" dirty="0">
                <a:cs typeface="B Homa" panose="00000400000000000000" pitchFamily="2" charset="-78"/>
              </a:rPr>
              <a:t>که این خودشامل 2 قسمت می شود</a:t>
            </a:r>
            <a:endParaRPr lang="en-US" sz="2000" dirty="0"/>
          </a:p>
        </p:txBody>
      </p:sp>
      <p:sp>
        <p:nvSpPr>
          <p:cNvPr id="14" name="Right Brace 13"/>
          <p:cNvSpPr/>
          <p:nvPr/>
        </p:nvSpPr>
        <p:spPr>
          <a:xfrm>
            <a:off x="5181600" y="990600"/>
            <a:ext cx="304800" cy="1447800"/>
          </a:xfrm>
          <a:prstGeom prst="rightBrace">
            <a:avLst>
              <a:gd name="adj1" fmla="val 31250"/>
              <a:gd name="adj2" fmla="val 48026"/>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pic>
        <p:nvPicPr>
          <p:cNvPr id="5122" name="Picture 2" descr="D:\Documents and Settings\PC Ariya\Desktop\ax_san nicola\side_whole_w.jpg"/>
          <p:cNvPicPr>
            <a:picLocks noChangeAspect="1" noChangeArrowheads="1"/>
          </p:cNvPicPr>
          <p:nvPr/>
        </p:nvPicPr>
        <p:blipFill>
          <a:blip r:embed="rId2"/>
          <a:srcRect/>
          <a:stretch>
            <a:fillRect/>
          </a:stretch>
        </p:blipFill>
        <p:spPr bwMode="auto">
          <a:xfrm>
            <a:off x="457200" y="228600"/>
            <a:ext cx="1905000" cy="1524000"/>
          </a:xfrm>
          <a:prstGeom prst="rect">
            <a:avLst/>
          </a:prstGeom>
          <a:noFill/>
        </p:spPr>
      </p:pic>
      <p:pic>
        <p:nvPicPr>
          <p:cNvPr id="5123" name="Picture 3" descr="D:\Documents and Settings\PC Ariya\Desktop\ax_san nicola\stadium3_w.jpg"/>
          <p:cNvPicPr>
            <a:picLocks noChangeAspect="1" noChangeArrowheads="1"/>
          </p:cNvPicPr>
          <p:nvPr/>
        </p:nvPicPr>
        <p:blipFill>
          <a:blip r:embed="rId3"/>
          <a:srcRect/>
          <a:stretch>
            <a:fillRect/>
          </a:stretch>
        </p:blipFill>
        <p:spPr bwMode="auto">
          <a:xfrm>
            <a:off x="1676400" y="1600200"/>
            <a:ext cx="1905000" cy="1524000"/>
          </a:xfrm>
          <a:prstGeom prst="rect">
            <a:avLst/>
          </a:prstGeom>
          <a:noFill/>
        </p:spPr>
      </p:pic>
      <p:pic>
        <p:nvPicPr>
          <p:cNvPr id="5124" name="Picture 4" descr="D:\Documents and Settings\PC Ariya\Desktop\ax_san nicola\stadium8_w.jpg"/>
          <p:cNvPicPr>
            <a:picLocks noChangeAspect="1" noChangeArrowheads="1"/>
          </p:cNvPicPr>
          <p:nvPr/>
        </p:nvPicPr>
        <p:blipFill>
          <a:blip r:embed="rId4"/>
          <a:srcRect/>
          <a:stretch>
            <a:fillRect/>
          </a:stretch>
        </p:blipFill>
        <p:spPr bwMode="auto">
          <a:xfrm>
            <a:off x="3276600" y="3962400"/>
            <a:ext cx="1752600" cy="1402080"/>
          </a:xfrm>
          <a:prstGeom prst="rect">
            <a:avLst/>
          </a:prstGeom>
          <a:noFill/>
        </p:spPr>
      </p:pic>
    </p:spTree>
    <p:extLst>
      <p:ext uri="{BB962C8B-B14F-4D97-AF65-F5344CB8AC3E}">
        <p14:creationId xmlns:p14="http://schemas.microsoft.com/office/powerpoint/2010/main" val="145021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17" presetClass="entr" presetSubtype="1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childTnLst>
                                </p:cTn>
                              </p:par>
                            </p:childTnLst>
                          </p:cTn>
                        </p:par>
                        <p:par>
                          <p:cTn id="14" fill="hold">
                            <p:stCondLst>
                              <p:cond delay="2000"/>
                            </p:stCondLst>
                            <p:childTnLst>
                              <p:par>
                                <p:cTn id="15" presetID="17" presetClass="entr" presetSubtype="1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strVal val="#ppt_h"/>
                                          </p:val>
                                        </p:tav>
                                        <p:tav tm="100000">
                                          <p:val>
                                            <p:strVal val="#ppt_h"/>
                                          </p:val>
                                        </p:tav>
                                      </p:tavLst>
                                    </p:anim>
                                  </p:childTnLst>
                                </p:cTn>
                              </p:par>
                            </p:childTnLst>
                          </p:cTn>
                        </p:par>
                        <p:par>
                          <p:cTn id="19" fill="hold">
                            <p:stCondLst>
                              <p:cond delay="3000"/>
                            </p:stCondLst>
                            <p:childTnLst>
                              <p:par>
                                <p:cTn id="20" presetID="54" presetClass="entr" presetSubtype="0" accel="10000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strVal val="#ppt_w*0.05"/>
                                          </p:val>
                                        </p:tav>
                                        <p:tav tm="100000">
                                          <p:val>
                                            <p:strVal val="#ppt_w"/>
                                          </p:val>
                                        </p:tav>
                                      </p:tavLst>
                                    </p:anim>
                                    <p:anim calcmode="lin" valueType="num">
                                      <p:cBhvr>
                                        <p:cTn id="23" dur="1000" fill="hold"/>
                                        <p:tgtEl>
                                          <p:spTgt spid="7"/>
                                        </p:tgtEl>
                                        <p:attrNameLst>
                                          <p:attrName>ppt_h</p:attrName>
                                        </p:attrNameLst>
                                      </p:cBhvr>
                                      <p:tavLst>
                                        <p:tav tm="0">
                                          <p:val>
                                            <p:strVal val="#ppt_h"/>
                                          </p:val>
                                        </p:tav>
                                        <p:tav tm="100000">
                                          <p:val>
                                            <p:strVal val="#ppt_h"/>
                                          </p:val>
                                        </p:tav>
                                      </p:tavLst>
                                    </p:anim>
                                    <p:anim calcmode="lin" valueType="num">
                                      <p:cBhvr>
                                        <p:cTn id="24" dur="1000" fill="hold"/>
                                        <p:tgtEl>
                                          <p:spTgt spid="7"/>
                                        </p:tgtEl>
                                        <p:attrNameLst>
                                          <p:attrName>ppt_x</p:attrName>
                                        </p:attrNameLst>
                                      </p:cBhvr>
                                      <p:tavLst>
                                        <p:tav tm="0">
                                          <p:val>
                                            <p:strVal val="#ppt_x-.2"/>
                                          </p:val>
                                        </p:tav>
                                        <p:tav tm="100000">
                                          <p:val>
                                            <p:strVal val="#ppt_x"/>
                                          </p:val>
                                        </p:tav>
                                      </p:tavLst>
                                    </p:anim>
                                    <p:anim calcmode="lin" valueType="num">
                                      <p:cBhvr>
                                        <p:cTn id="25" dur="1000" fill="hold"/>
                                        <p:tgtEl>
                                          <p:spTgt spid="7"/>
                                        </p:tgtEl>
                                        <p:attrNameLst>
                                          <p:attrName>ppt_y</p:attrName>
                                        </p:attrNameLst>
                                      </p:cBhvr>
                                      <p:tavLst>
                                        <p:tav tm="0">
                                          <p:val>
                                            <p:strVal val="#ppt_y"/>
                                          </p:val>
                                        </p:tav>
                                        <p:tav tm="100000">
                                          <p:val>
                                            <p:strVal val="#ppt_y"/>
                                          </p:val>
                                        </p:tav>
                                      </p:tavLst>
                                    </p:anim>
                                    <p:animEffect transition="in" filter="fade">
                                      <p:cBhvr>
                                        <p:cTn id="26" dur="1000"/>
                                        <p:tgtEl>
                                          <p:spTgt spid="7"/>
                                        </p:tgtEl>
                                      </p:cBhvr>
                                    </p:animEffect>
                                  </p:childTnLst>
                                </p:cTn>
                              </p:par>
                            </p:childTnLst>
                          </p:cTn>
                        </p:par>
                        <p:par>
                          <p:cTn id="27" fill="hold">
                            <p:stCondLst>
                              <p:cond delay="4000"/>
                            </p:stCondLst>
                            <p:childTnLst>
                              <p:par>
                                <p:cTn id="28" presetID="42"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5000"/>
                            </p:stCondLst>
                            <p:childTnLst>
                              <p:par>
                                <p:cTn id="34" presetID="54" presetClass="entr" presetSubtype="0" accel="10000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1000" fill="hold"/>
                                        <p:tgtEl>
                                          <p:spTgt spid="11"/>
                                        </p:tgtEl>
                                        <p:attrNameLst>
                                          <p:attrName>ppt_w</p:attrName>
                                        </p:attrNameLst>
                                      </p:cBhvr>
                                      <p:tavLst>
                                        <p:tav tm="0">
                                          <p:val>
                                            <p:strVal val="#ppt_w*0.05"/>
                                          </p:val>
                                        </p:tav>
                                        <p:tav tm="100000">
                                          <p:val>
                                            <p:strVal val="#ppt_w"/>
                                          </p:val>
                                        </p:tav>
                                      </p:tavLst>
                                    </p:anim>
                                    <p:anim calcmode="lin" valueType="num">
                                      <p:cBhvr>
                                        <p:cTn id="37" dur="1000" fill="hold"/>
                                        <p:tgtEl>
                                          <p:spTgt spid="11"/>
                                        </p:tgtEl>
                                        <p:attrNameLst>
                                          <p:attrName>ppt_h</p:attrName>
                                        </p:attrNameLst>
                                      </p:cBhvr>
                                      <p:tavLst>
                                        <p:tav tm="0">
                                          <p:val>
                                            <p:strVal val="#ppt_h"/>
                                          </p:val>
                                        </p:tav>
                                        <p:tav tm="100000">
                                          <p:val>
                                            <p:strVal val="#ppt_h"/>
                                          </p:val>
                                        </p:tav>
                                      </p:tavLst>
                                    </p:anim>
                                    <p:anim calcmode="lin" valueType="num">
                                      <p:cBhvr>
                                        <p:cTn id="38" dur="1000" fill="hold"/>
                                        <p:tgtEl>
                                          <p:spTgt spid="11"/>
                                        </p:tgtEl>
                                        <p:attrNameLst>
                                          <p:attrName>ppt_x</p:attrName>
                                        </p:attrNameLst>
                                      </p:cBhvr>
                                      <p:tavLst>
                                        <p:tav tm="0">
                                          <p:val>
                                            <p:strVal val="#ppt_x-.2"/>
                                          </p:val>
                                        </p:tav>
                                        <p:tav tm="100000">
                                          <p:val>
                                            <p:strVal val="#ppt_x"/>
                                          </p:val>
                                        </p:tav>
                                      </p:tavLst>
                                    </p:anim>
                                    <p:anim calcmode="lin" valueType="num">
                                      <p:cBhvr>
                                        <p:cTn id="39" dur="1000" fill="hold"/>
                                        <p:tgtEl>
                                          <p:spTgt spid="11"/>
                                        </p:tgtEl>
                                        <p:attrNameLst>
                                          <p:attrName>ppt_y</p:attrName>
                                        </p:attrNameLst>
                                      </p:cBhvr>
                                      <p:tavLst>
                                        <p:tav tm="0">
                                          <p:val>
                                            <p:strVal val="#ppt_y"/>
                                          </p:val>
                                        </p:tav>
                                        <p:tav tm="100000">
                                          <p:val>
                                            <p:strVal val="#ppt_y"/>
                                          </p:val>
                                        </p:tav>
                                      </p:tavLst>
                                    </p:anim>
                                    <p:animEffect transition="in" filter="fade">
                                      <p:cBhvr>
                                        <p:cTn id="40" dur="1000"/>
                                        <p:tgtEl>
                                          <p:spTgt spid="11"/>
                                        </p:tgtEl>
                                      </p:cBhvr>
                                    </p:animEffect>
                                  </p:childTnLst>
                                </p:cTn>
                              </p:par>
                            </p:childTnLst>
                          </p:cTn>
                        </p:par>
                        <p:par>
                          <p:cTn id="41" fill="hold">
                            <p:stCondLst>
                              <p:cond delay="6000"/>
                            </p:stCondLst>
                            <p:childTnLst>
                              <p:par>
                                <p:cTn id="42" presetID="42"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29" presetClass="entr" presetSubtype="0"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1000" fill="hold"/>
                                        <p:tgtEl>
                                          <p:spTgt spid="13"/>
                                        </p:tgtEl>
                                        <p:attrNameLst>
                                          <p:attrName>ppt_x</p:attrName>
                                        </p:attrNameLst>
                                      </p:cBhvr>
                                      <p:tavLst>
                                        <p:tav tm="0">
                                          <p:val>
                                            <p:strVal val="#ppt_x-.2"/>
                                          </p:val>
                                        </p:tav>
                                        <p:tav tm="100000">
                                          <p:val>
                                            <p:strVal val="#ppt_x"/>
                                          </p:val>
                                        </p:tav>
                                      </p:tavLst>
                                    </p:anim>
                                    <p:anim calcmode="lin" valueType="num">
                                      <p:cBhvr>
                                        <p:cTn id="51"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52" dur="1000"/>
                                        <p:tgtEl>
                                          <p:spTgt spid="13"/>
                                        </p:tgtEl>
                                      </p:cBhvr>
                                    </p:animEffect>
                                  </p:childTnLst>
                                </p:cTn>
                              </p:par>
                            </p:childTnLst>
                          </p:cTn>
                        </p:par>
                        <p:par>
                          <p:cTn id="53" fill="hold">
                            <p:stCondLst>
                              <p:cond delay="8000"/>
                            </p:stCondLst>
                            <p:childTnLst>
                              <p:par>
                                <p:cTn id="54" presetID="4" presetClass="entr" presetSubtype="32"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box(out)">
                                      <p:cBhvr>
                                        <p:cTn id="5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0" grpId="0" animBg="1"/>
      <p:bldP spid="11" grpId="0" animBg="1"/>
      <p:bldP spid="12" grpId="0" animBg="1"/>
      <p:bldP spid="13" grpId="0"/>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5"/>
          <p:cNvSpPr txBox="1">
            <a:spLocks noChangeArrowheads="1"/>
          </p:cNvSpPr>
          <p:nvPr/>
        </p:nvSpPr>
        <p:spPr bwMode="auto">
          <a:xfrm>
            <a:off x="1015732" y="4038600"/>
            <a:ext cx="7502375" cy="2031325"/>
          </a:xfrm>
          <a:prstGeom prst="rect">
            <a:avLst/>
          </a:prstGeom>
          <a:noFill/>
          <a:ln w="9525">
            <a:solidFill>
              <a:srgbClr val="00B0F0"/>
            </a:solidFill>
            <a:miter lim="800000"/>
            <a:headEnd/>
            <a:tailEnd/>
          </a:ln>
        </p:spPr>
        <p:txBody>
          <a:bodyPr wrap="none">
            <a:spAutoFit/>
          </a:bodyPr>
          <a:lstStyle/>
          <a:p>
            <a:pPr algn="r"/>
            <a:r>
              <a:rPr lang="fa-IR" dirty="0">
                <a:cs typeface="B Homa" panose="00000400000000000000" pitchFamily="2" charset="-78"/>
              </a:rPr>
              <a:t>قطاع های ایجادشده شامل </a:t>
            </a:r>
            <a:r>
              <a:rPr lang="fa-IR" dirty="0" smtClean="0">
                <a:cs typeface="B Homa" panose="00000400000000000000" pitchFamily="2" charset="-78"/>
              </a:rPr>
              <a:t>بخشهای زیرست:</a:t>
            </a:r>
            <a:endParaRPr lang="fa-IR" dirty="0">
              <a:cs typeface="B Homa" panose="00000400000000000000" pitchFamily="2" charset="-78"/>
            </a:endParaRPr>
          </a:p>
          <a:p>
            <a:pPr algn="r"/>
            <a:r>
              <a:rPr lang="fa-IR" dirty="0" smtClean="0">
                <a:cs typeface="B Homa" panose="00000400000000000000" pitchFamily="2" charset="-78"/>
              </a:rPr>
              <a:t>1.سکوی تماشاچیان(طبقه ی پایین)</a:t>
            </a:r>
          </a:p>
          <a:p>
            <a:pPr algn="r"/>
            <a:r>
              <a:rPr lang="fa-IR" dirty="0" smtClean="0">
                <a:cs typeface="B Homa" panose="00000400000000000000" pitchFamily="2" charset="-78"/>
              </a:rPr>
              <a:t>2.پله های ورودی</a:t>
            </a:r>
          </a:p>
          <a:p>
            <a:pPr algn="r"/>
            <a:r>
              <a:rPr lang="fa-IR" dirty="0" smtClean="0">
                <a:cs typeface="B Homa" panose="00000400000000000000" pitchFamily="2" charset="-78"/>
              </a:rPr>
              <a:t>3.سکوی تماشاچیان(طبقه ی بالا)</a:t>
            </a:r>
          </a:p>
          <a:p>
            <a:pPr algn="r"/>
            <a:r>
              <a:rPr lang="fa-IR" dirty="0" smtClean="0">
                <a:cs typeface="B Homa" panose="00000400000000000000" pitchFamily="2" charset="-78"/>
              </a:rPr>
              <a:t>4.سقف بنا</a:t>
            </a:r>
          </a:p>
          <a:p>
            <a:pPr algn="r"/>
            <a:r>
              <a:rPr lang="fa-IR" dirty="0" smtClean="0">
                <a:cs typeface="B Homa" panose="00000400000000000000" pitchFamily="2" charset="-78"/>
              </a:rPr>
              <a:t>پله های جداگانه برای هر قطاع علاوه بر عملکردهای امنیتی سبب می شود که تماشاچیان برای </a:t>
            </a:r>
          </a:p>
          <a:p>
            <a:pPr algn="r"/>
            <a:r>
              <a:rPr lang="fa-IR" dirty="0" smtClean="0">
                <a:cs typeface="B Homa" panose="00000400000000000000" pitchFamily="2" charset="-78"/>
              </a:rPr>
              <a:t>ورود به طبقات دچار ازدحام نشده و شفافیت دید به زمین حفظ شود.</a:t>
            </a:r>
            <a:endParaRPr lang="en-US" dirty="0" smtClean="0"/>
          </a:p>
        </p:txBody>
      </p:sp>
      <p:pic>
        <p:nvPicPr>
          <p:cNvPr id="5" name="Picture 3" descr="gfd.jpg"/>
          <p:cNvPicPr>
            <a:picLocks noChangeAspect="1"/>
          </p:cNvPicPr>
          <p:nvPr/>
        </p:nvPicPr>
        <p:blipFill>
          <a:blip r:embed="rId2"/>
          <a:srcRect/>
          <a:stretch>
            <a:fillRect/>
          </a:stretch>
        </p:blipFill>
        <p:spPr bwMode="auto">
          <a:xfrm>
            <a:off x="2133600" y="838200"/>
            <a:ext cx="2939039" cy="4116210"/>
          </a:xfrm>
          <a:prstGeom prst="rect">
            <a:avLst/>
          </a:prstGeom>
          <a:noFill/>
          <a:ln w="9525">
            <a:solidFill>
              <a:srgbClr val="00B0F0"/>
            </a:solidFill>
            <a:miter lim="800000"/>
            <a:headEnd/>
            <a:tailEnd/>
          </a:ln>
        </p:spPr>
      </p:pic>
      <p:pic>
        <p:nvPicPr>
          <p:cNvPr id="6" name="Picture 11" descr="bari-nicola-stadium.jpg"/>
          <p:cNvPicPr>
            <a:picLocks noChangeAspect="1"/>
          </p:cNvPicPr>
          <p:nvPr/>
        </p:nvPicPr>
        <p:blipFill>
          <a:blip r:embed="rId3"/>
          <a:srcRect/>
          <a:stretch>
            <a:fillRect/>
          </a:stretch>
        </p:blipFill>
        <p:spPr bwMode="auto">
          <a:xfrm>
            <a:off x="5257800" y="1600200"/>
            <a:ext cx="3089575" cy="2057400"/>
          </a:xfrm>
          <a:prstGeom prst="rect">
            <a:avLst/>
          </a:prstGeom>
          <a:ln>
            <a:headEnd/>
            <a:tailEnd/>
          </a:ln>
        </p:spPr>
        <p:style>
          <a:lnRef idx="1">
            <a:schemeClr val="accent1"/>
          </a:lnRef>
          <a:fillRef idx="3">
            <a:schemeClr val="accent1"/>
          </a:fillRef>
          <a:effectRef idx="2">
            <a:schemeClr val="accent1"/>
          </a:effectRef>
          <a:fontRef idx="minor">
            <a:schemeClr val="lt1"/>
          </a:fontRef>
        </p:style>
      </p:pic>
      <p:sp>
        <p:nvSpPr>
          <p:cNvPr id="7" name="TextBox 6"/>
          <p:cNvSpPr txBox="1"/>
          <p:nvPr/>
        </p:nvSpPr>
        <p:spPr>
          <a:xfrm>
            <a:off x="5943600" y="838200"/>
            <a:ext cx="1936750" cy="400110"/>
          </a:xfrm>
          <a:prstGeom prst="rect">
            <a:avLst/>
          </a:prstGeom>
          <a:ln/>
        </p:spPr>
        <p:style>
          <a:lnRef idx="1">
            <a:schemeClr val="accent3"/>
          </a:lnRef>
          <a:fillRef idx="3">
            <a:schemeClr val="accent3"/>
          </a:fillRef>
          <a:effectRef idx="2">
            <a:schemeClr val="accent3"/>
          </a:effectRef>
          <a:fontRef idx="minor">
            <a:schemeClr val="lt1"/>
          </a:fontRef>
        </p:style>
        <p:txBody>
          <a:bodyPr wrap="square">
            <a:spAutoFit/>
          </a:bodyPr>
          <a:lstStyle/>
          <a:p>
            <a:pPr algn="r">
              <a:defRPr/>
            </a:pPr>
            <a:r>
              <a:rPr lang="fa-IR" sz="2000" dirty="0" smtClean="0">
                <a:solidFill>
                  <a:schemeClr val="bg1"/>
                </a:solidFill>
                <a:effectLst>
                  <a:outerShdw blurRad="38100" dist="38100" dir="2700000" algn="tl">
                    <a:srgbClr val="000000">
                      <a:alpha val="43137"/>
                    </a:srgbClr>
                  </a:outerShdw>
                </a:effectLst>
                <a:cs typeface="B Homa" panose="00000400000000000000" pitchFamily="2" charset="-78"/>
              </a:rPr>
              <a:t>  اجزای  هر قطاع</a:t>
            </a:r>
            <a:endParaRPr lang="en-US" sz="2000" dirty="0">
              <a:solidFill>
                <a:schemeClr val="bg1"/>
              </a:solidFill>
              <a:effectLst>
                <a:outerShdw blurRad="38100" dist="38100" dir="2700000" algn="tl">
                  <a:srgbClr val="000000">
                    <a:alpha val="43137"/>
                  </a:srgbClr>
                </a:outerShdw>
              </a:effectLst>
            </a:endParaRPr>
          </a:p>
        </p:txBody>
      </p:sp>
      <p:pic>
        <p:nvPicPr>
          <p:cNvPr id="6147" name="Picture 3" descr="D:\Documents and Settings\PC Ariya\Desktop\ax_san nicola\image3240.jpg"/>
          <p:cNvPicPr>
            <a:picLocks noChangeAspect="1" noChangeArrowheads="1"/>
          </p:cNvPicPr>
          <p:nvPr/>
        </p:nvPicPr>
        <p:blipFill>
          <a:blip r:embed="rId4"/>
          <a:srcRect/>
          <a:stretch>
            <a:fillRect/>
          </a:stretch>
        </p:blipFill>
        <p:spPr bwMode="auto">
          <a:xfrm>
            <a:off x="304800" y="533400"/>
            <a:ext cx="1964267" cy="2209800"/>
          </a:xfrm>
          <a:prstGeom prst="rect">
            <a:avLst/>
          </a:prstGeom>
          <a:noFill/>
        </p:spPr>
      </p:pic>
    </p:spTree>
    <p:extLst>
      <p:ext uri="{BB962C8B-B14F-4D97-AF65-F5344CB8AC3E}">
        <p14:creationId xmlns:p14="http://schemas.microsoft.com/office/powerpoint/2010/main" val="136827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lide(fromTop)">
                                      <p:cBhvr>
                                        <p:cTn id="13" dur="1000"/>
                                        <p:tgtEl>
                                          <p:spTgt spid="5"/>
                                        </p:tgtEl>
                                      </p:cBhvr>
                                    </p:animEffect>
                                  </p:childTnLst>
                                </p:cTn>
                              </p:par>
                            </p:childTnLst>
                          </p:cTn>
                        </p:par>
                        <p:par>
                          <p:cTn id="14" fill="hold">
                            <p:stCondLst>
                              <p:cond delay="2000"/>
                            </p:stCondLst>
                            <p:childTnLst>
                              <p:par>
                                <p:cTn id="15" presetID="1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Right)">
                                      <p:cBhvr>
                                        <p:cTn id="17" dur="1000"/>
                                        <p:tgtEl>
                                          <p:spTgt spid="6"/>
                                        </p:tgtEl>
                                      </p:cBhvr>
                                    </p:animEffect>
                                  </p:childTnLst>
                                </p:cTn>
                              </p:par>
                            </p:childTnLst>
                          </p:cTn>
                        </p:par>
                        <p:par>
                          <p:cTn id="18" fill="hold">
                            <p:stCondLst>
                              <p:cond delay="3000"/>
                            </p:stCondLst>
                            <p:childTnLst>
                              <p:par>
                                <p:cTn id="19" presetID="54" presetClass="entr" presetSubtype="0" accel="10000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0.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1000" fill="hold"/>
                                        <p:tgtEl>
                                          <p:spTgt spid="7"/>
                                        </p:tgtEl>
                                        <p:attrNameLst>
                                          <p:attrName>ppt_x</p:attrName>
                                        </p:attrNameLst>
                                      </p:cBhvr>
                                      <p:tavLst>
                                        <p:tav tm="0">
                                          <p:val>
                                            <p:strVal val="#ppt_x-.2"/>
                                          </p:val>
                                        </p:tav>
                                        <p:tav tm="100000">
                                          <p:val>
                                            <p:strVal val="#ppt_x"/>
                                          </p:val>
                                        </p:tav>
                                      </p:tavLst>
                                    </p:anim>
                                    <p:anim calcmode="lin" valueType="num">
                                      <p:cBhvr>
                                        <p:cTn id="24" dur="1000" fill="hold"/>
                                        <p:tgtEl>
                                          <p:spTgt spid="7"/>
                                        </p:tgtEl>
                                        <p:attrNameLst>
                                          <p:attrName>ppt_y</p:attrName>
                                        </p:attrNameLst>
                                      </p:cBhvr>
                                      <p:tavLst>
                                        <p:tav tm="0">
                                          <p:val>
                                            <p:strVal val="#ppt_y"/>
                                          </p:val>
                                        </p:tav>
                                        <p:tav tm="100000">
                                          <p:val>
                                            <p:strVal val="#ppt_y"/>
                                          </p:val>
                                        </p:tav>
                                      </p:tavLst>
                                    </p:anim>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6629400" y="609600"/>
            <a:ext cx="1689256" cy="457200"/>
          </a:xfrm>
          <a:prstGeom prst="rect">
            <a:avLst/>
          </a:prstGeom>
          <a:solidFill>
            <a:schemeClr val="accent2"/>
          </a:solidFill>
        </p:spPr>
        <p:txBody>
          <a:bodyPr wrap="square">
            <a:spAutoFit/>
          </a:bodyPr>
          <a:lstStyle/>
          <a:p>
            <a:pPr algn="r"/>
            <a:r>
              <a:rPr lang="fa-IR" sz="2400" dirty="0" smtClean="0">
                <a:cs typeface="B Homa" panose="00000400000000000000" pitchFamily="2" charset="-78"/>
              </a:rPr>
              <a:t> مباحث  سازه</a:t>
            </a:r>
            <a:endParaRPr lang="en-US" sz="2400" dirty="0"/>
          </a:p>
        </p:txBody>
      </p:sp>
      <p:pic>
        <p:nvPicPr>
          <p:cNvPr id="6" name="Picture 7" descr="2578.jpg"/>
          <p:cNvPicPr>
            <a:picLocks noChangeAspect="1"/>
          </p:cNvPicPr>
          <p:nvPr/>
        </p:nvPicPr>
        <p:blipFill>
          <a:blip r:embed="rId2" cstate="print"/>
          <a:srcRect/>
          <a:stretch>
            <a:fillRect/>
          </a:stretch>
        </p:blipFill>
        <p:spPr bwMode="auto">
          <a:xfrm>
            <a:off x="2590800" y="762000"/>
            <a:ext cx="3657600" cy="2867691"/>
          </a:xfrm>
          <a:prstGeom prst="rect">
            <a:avLst/>
          </a:prstGeom>
          <a:ln>
            <a:solidFill>
              <a:schemeClr val="tx2">
                <a:lumMod val="60000"/>
                <a:lumOff val="40000"/>
              </a:schemeClr>
            </a:solidFill>
          </a:ln>
          <a:effectLst>
            <a:outerShdw blurRad="190500" algn="tl" rotWithShape="0">
              <a:srgbClr val="000000">
                <a:alpha val="70000"/>
              </a:srgbClr>
            </a:outerShdw>
          </a:effectLst>
        </p:spPr>
      </p:pic>
      <p:pic>
        <p:nvPicPr>
          <p:cNvPr id="7" name="Picture 6" descr="stad12K.jpg"/>
          <p:cNvPicPr>
            <a:picLocks noChangeAspect="1"/>
          </p:cNvPicPr>
          <p:nvPr/>
        </p:nvPicPr>
        <p:blipFill>
          <a:blip r:embed="rId3"/>
          <a:stretch>
            <a:fillRect/>
          </a:stretch>
        </p:blipFill>
        <p:spPr>
          <a:xfrm>
            <a:off x="6400800" y="1524000"/>
            <a:ext cx="2057400" cy="2084831"/>
          </a:xfrm>
          <a:prstGeom prst="rect">
            <a:avLst/>
          </a:prstGeom>
          <a:ln>
            <a:solidFill>
              <a:schemeClr val="tx2">
                <a:lumMod val="60000"/>
                <a:lumOff val="40000"/>
              </a:schemeClr>
            </a:solidFill>
          </a:ln>
          <a:effectLst>
            <a:outerShdw blurRad="292100" dist="139700" dir="2700000" algn="tl" rotWithShape="0">
              <a:srgbClr val="333333">
                <a:alpha val="65000"/>
              </a:srgbClr>
            </a:outerShdw>
          </a:effectLst>
        </p:spPr>
      </p:pic>
      <p:pic>
        <p:nvPicPr>
          <p:cNvPr id="10" name="Picture 9" descr="stad13K.jpg"/>
          <p:cNvPicPr>
            <a:picLocks noChangeAspect="1"/>
          </p:cNvPicPr>
          <p:nvPr/>
        </p:nvPicPr>
        <p:blipFill>
          <a:blip r:embed="rId4"/>
          <a:stretch>
            <a:fillRect/>
          </a:stretch>
        </p:blipFill>
        <p:spPr>
          <a:xfrm>
            <a:off x="914400" y="457200"/>
            <a:ext cx="1981200" cy="2215983"/>
          </a:xfrm>
          <a:prstGeom prst="rect">
            <a:avLst/>
          </a:prstGeom>
          <a:ln>
            <a:solidFill>
              <a:schemeClr val="tx2">
                <a:lumMod val="60000"/>
                <a:lumOff val="40000"/>
              </a:schemeClr>
            </a:solidFill>
          </a:ln>
          <a:effectLst>
            <a:outerShdw blurRad="292100" dist="139700" dir="2700000" algn="tl" rotWithShape="0">
              <a:srgbClr val="333333">
                <a:alpha val="65000"/>
              </a:srgbClr>
            </a:outerShdw>
          </a:effectLst>
        </p:spPr>
      </p:pic>
      <p:sp>
        <p:nvSpPr>
          <p:cNvPr id="11" name="Rectangle 10"/>
          <p:cNvSpPr/>
          <p:nvPr/>
        </p:nvSpPr>
        <p:spPr>
          <a:xfrm>
            <a:off x="38100" y="3843581"/>
            <a:ext cx="5105400" cy="1200329"/>
          </a:xfrm>
          <a:prstGeom prst="rect">
            <a:avLst/>
          </a:prstGeom>
          <a:ln>
            <a:solidFill>
              <a:srgbClr val="00B0F0"/>
            </a:solidFill>
          </a:ln>
        </p:spPr>
        <p:txBody>
          <a:bodyPr wrap="square">
            <a:spAutoFit/>
          </a:bodyPr>
          <a:lstStyle/>
          <a:p>
            <a:pPr algn="r"/>
            <a:r>
              <a:rPr lang="fa-IR" dirty="0" smtClean="0">
                <a:cs typeface="B Homa" panose="00000400000000000000" pitchFamily="2" charset="-78"/>
              </a:rPr>
              <a:t>استادیوم از یک سیستم شعاعی با 26 آکس تشکیل یافته است.قسمت بالایی از ردیف های صندلی که از زمین بالاتر قرار گرفته از 312 قطعه پیش ساخته بتن مسلح با فرم هندسی شکل ساخته شده است.</a:t>
            </a:r>
            <a:endParaRPr lang="en-US" dirty="0"/>
          </a:p>
        </p:txBody>
      </p:sp>
      <p:sp>
        <p:nvSpPr>
          <p:cNvPr id="12" name="Rectangle 11"/>
          <p:cNvSpPr/>
          <p:nvPr/>
        </p:nvSpPr>
        <p:spPr>
          <a:xfrm>
            <a:off x="2991853" y="5486400"/>
            <a:ext cx="5791200" cy="923330"/>
          </a:xfrm>
          <a:prstGeom prst="rect">
            <a:avLst/>
          </a:prstGeom>
          <a:ln>
            <a:solidFill>
              <a:schemeClr val="accent1">
                <a:lumMod val="75000"/>
              </a:schemeClr>
            </a:solidFill>
          </a:ln>
        </p:spPr>
        <p:txBody>
          <a:bodyPr wrap="square">
            <a:spAutoFit/>
          </a:bodyPr>
          <a:lstStyle/>
          <a:p>
            <a:pPr algn="r">
              <a:spcBef>
                <a:spcPct val="50000"/>
              </a:spcBef>
            </a:pPr>
            <a:r>
              <a:rPr lang="fa-IR" dirty="0" smtClean="0">
                <a:cs typeface="B Homa" panose="00000400000000000000" pitchFamily="2" charset="-78"/>
              </a:rPr>
              <a:t>زیر این مقطع اتاق های خدماتی ،سرویس ها ،رختکن بازیکنان و راهروهایی جهت نرمش و گرم کردن تعبیه شده اند.در مواقع اضطراری ورودی به این فضاها می تواند به عنوان خروجی های اضطراری عمل کند.</a:t>
            </a:r>
            <a:endParaRPr lang="fa-IR" dirty="0">
              <a:cs typeface="B Homa" panose="00000400000000000000" pitchFamily="2" charset="-78"/>
            </a:endParaRPr>
          </a:p>
        </p:txBody>
      </p:sp>
    </p:spTree>
    <p:extLst>
      <p:ext uri="{BB962C8B-B14F-4D97-AF65-F5344CB8AC3E}">
        <p14:creationId xmlns:p14="http://schemas.microsoft.com/office/powerpoint/2010/main" val="1684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1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lide(fromBottom)">
                                      <p:cBhvr>
                                        <p:cTn id="13" dur="1000"/>
                                        <p:tgtEl>
                                          <p:spTgt spid="7"/>
                                        </p:tgtEl>
                                      </p:cBhvr>
                                    </p:animEffect>
                                  </p:childTnLst>
                                </p:cTn>
                              </p:par>
                              <p:par>
                                <p:cTn id="14" presetID="1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slide(fromBottom)">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lk;.jpg"/>
          <p:cNvPicPr>
            <a:picLocks noChangeAspect="1"/>
          </p:cNvPicPr>
          <p:nvPr/>
        </p:nvPicPr>
        <p:blipFill>
          <a:blip r:embed="rId2" cstate="print"/>
          <a:srcRect/>
          <a:stretch>
            <a:fillRect/>
          </a:stretch>
        </p:blipFill>
        <p:spPr bwMode="auto">
          <a:xfrm>
            <a:off x="1066800" y="381000"/>
            <a:ext cx="3657600" cy="3315757"/>
          </a:xfrm>
          <a:prstGeom prst="rect">
            <a:avLst/>
          </a:prstGeom>
          <a:ln>
            <a:solidFill>
              <a:schemeClr val="tx2">
                <a:lumMod val="60000"/>
                <a:lumOff val="40000"/>
              </a:schemeClr>
            </a:solidFill>
          </a:ln>
          <a:effectLst>
            <a:outerShdw blurRad="292100" dist="139700" dir="2700000" algn="tl" rotWithShape="0">
              <a:srgbClr val="333333">
                <a:alpha val="65000"/>
              </a:srgbClr>
            </a:outerShdw>
          </a:effectLst>
        </p:spPr>
      </p:pic>
      <p:sp>
        <p:nvSpPr>
          <p:cNvPr id="5" name="Up Arrow 4"/>
          <p:cNvSpPr/>
          <p:nvPr/>
        </p:nvSpPr>
        <p:spPr>
          <a:xfrm>
            <a:off x="2743200" y="3124200"/>
            <a:ext cx="228600" cy="609600"/>
          </a:xfrm>
          <a:prstGeom prst="upArrow">
            <a:avLst/>
          </a:prstGeom>
          <a:solidFill>
            <a:srgbClr val="C00000"/>
          </a:solidFill>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p>
        </p:txBody>
      </p:sp>
      <p:sp>
        <p:nvSpPr>
          <p:cNvPr id="6" name="Up Arrow 5"/>
          <p:cNvSpPr/>
          <p:nvPr/>
        </p:nvSpPr>
        <p:spPr>
          <a:xfrm>
            <a:off x="3352800" y="3124200"/>
            <a:ext cx="228600" cy="609600"/>
          </a:xfrm>
          <a:prstGeom prst="upArrow">
            <a:avLst/>
          </a:prstGeom>
          <a:solidFill>
            <a:srgbClr val="C00000"/>
          </a:solidFill>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p>
        </p:txBody>
      </p:sp>
      <p:sp>
        <p:nvSpPr>
          <p:cNvPr id="7" name="TextBox 6"/>
          <p:cNvSpPr txBox="1"/>
          <p:nvPr/>
        </p:nvSpPr>
        <p:spPr>
          <a:xfrm>
            <a:off x="457200" y="990600"/>
            <a:ext cx="2279791" cy="461665"/>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a:defRPr/>
            </a:pPr>
            <a:r>
              <a:rPr lang="fa-IR" sz="2400" dirty="0">
                <a:cs typeface="B Homa" panose="00000400000000000000" pitchFamily="2" charset="-78"/>
              </a:rPr>
              <a:t>نمودارمسیربارگذاری</a:t>
            </a:r>
            <a:endParaRPr lang="en-US" sz="2400" dirty="0"/>
          </a:p>
        </p:txBody>
      </p:sp>
      <p:sp>
        <p:nvSpPr>
          <p:cNvPr id="10" name="Rectangle 9"/>
          <p:cNvSpPr/>
          <p:nvPr/>
        </p:nvSpPr>
        <p:spPr>
          <a:xfrm>
            <a:off x="5181600" y="1524000"/>
            <a:ext cx="3124200" cy="3139321"/>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algn="r"/>
            <a:endParaRPr lang="fa-IR" dirty="0" smtClean="0">
              <a:cs typeface="B Homa" panose="00000400000000000000" pitchFamily="2" charset="-78"/>
            </a:endParaRPr>
          </a:p>
          <a:p>
            <a:pPr algn="r"/>
            <a:r>
              <a:rPr lang="fa-IR" dirty="0" smtClean="0">
                <a:cs typeface="B Homa" panose="00000400000000000000" pitchFamily="2" charset="-78"/>
              </a:rPr>
              <a:t>طره عضوی با تکیه گاه ثابت در یک انتها است که به صورت عمودی بر روی محور آن بار گذاری میشود.تا حدی که باعث خمش در آن می گردد.تیر یک طره یک بعدی و دال طره دو بعدی است.ستونی که به زمین ثابت شده و بار جانبی بر آن وارد می شود(مانند باد) مانند تیر طره ای عمودی رفتار می نماید.</a:t>
            </a:r>
            <a:br>
              <a:rPr lang="fa-IR" dirty="0" smtClean="0">
                <a:cs typeface="B Homa" panose="00000400000000000000" pitchFamily="2" charset="-78"/>
              </a:rPr>
            </a:br>
            <a:endParaRPr lang="en-US" dirty="0"/>
          </a:p>
        </p:txBody>
      </p:sp>
      <p:sp>
        <p:nvSpPr>
          <p:cNvPr id="11" name="Rectangle 10"/>
          <p:cNvSpPr/>
          <p:nvPr/>
        </p:nvSpPr>
        <p:spPr>
          <a:xfrm>
            <a:off x="998621" y="4549676"/>
            <a:ext cx="7315200" cy="2308324"/>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fa-IR" dirty="0" smtClean="0">
              <a:cs typeface="B Homa" panose="00000400000000000000" pitchFamily="2" charset="-78"/>
            </a:endParaRPr>
          </a:p>
          <a:p>
            <a:pPr algn="just"/>
            <a:endParaRPr lang="fa-IR" dirty="0" smtClean="0">
              <a:cs typeface="B Homa" panose="00000400000000000000" pitchFamily="2" charset="-78"/>
            </a:endParaRPr>
          </a:p>
          <a:p>
            <a:pPr algn="just"/>
            <a:r>
              <a:rPr lang="fa-IR" dirty="0" smtClean="0">
                <a:cs typeface="B Homa" panose="00000400000000000000" pitchFamily="2" charset="-78"/>
              </a:rPr>
              <a:t>یکی از مزایای سازه ای طره قابلیت آن برای پایدار نگه داشتن سقف و در عین حال ایجاد دید بدون مانع به وسیله ی ستون ها در یک سمت می باشد.ساختمان استادیوم فوتبال باری از طره ها به عنوان عوامل اصلی طراحی استفاده کرده است. این استادیوم برای جام جهانی 1990 ساخته شد ،عامل اصلی در طراحی آن هندسه ی تاکید شده متناسب با خطوط سایت و فواصل بصری بود.</a:t>
            </a:r>
            <a:br>
              <a:rPr lang="fa-IR" dirty="0" smtClean="0">
                <a:cs typeface="B Homa" panose="00000400000000000000" pitchFamily="2" charset="-78"/>
              </a:rPr>
            </a:br>
            <a:endParaRPr lang="en-US" dirty="0"/>
          </a:p>
        </p:txBody>
      </p:sp>
      <p:sp>
        <p:nvSpPr>
          <p:cNvPr id="12" name="TextBox 11"/>
          <p:cNvSpPr txBox="1"/>
          <p:nvPr/>
        </p:nvSpPr>
        <p:spPr>
          <a:xfrm>
            <a:off x="6254068" y="762000"/>
            <a:ext cx="2121093" cy="461665"/>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a:defRPr/>
            </a:pPr>
            <a:r>
              <a:rPr lang="fa-IR" sz="2400" dirty="0" smtClean="0">
                <a:cs typeface="B Homa" panose="00000400000000000000" pitchFamily="2" charset="-78"/>
              </a:rPr>
              <a:t>سازه طره ای سقف</a:t>
            </a:r>
            <a:endParaRPr lang="en-US" sz="2400" dirty="0"/>
          </a:p>
        </p:txBody>
      </p:sp>
    </p:spTree>
    <p:extLst>
      <p:ext uri="{BB962C8B-B14F-4D97-AF65-F5344CB8AC3E}">
        <p14:creationId xmlns:p14="http://schemas.microsoft.com/office/powerpoint/2010/main" val="72123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12" presetClass="entr" presetSubtype="1"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Top)">
                                      <p:cBhvr>
                                        <p:cTn id="12" dur="1000"/>
                                        <p:tgtEl>
                                          <p:spTgt spid="4"/>
                                        </p:tgtEl>
                                      </p:cBhvr>
                                    </p:animEffect>
                                  </p:childTnLst>
                                </p:cTn>
                              </p:par>
                            </p:childTnLst>
                          </p:cTn>
                        </p:par>
                        <p:par>
                          <p:cTn id="13" fill="hold">
                            <p:stCondLst>
                              <p:cond delay="2000"/>
                            </p:stCondLst>
                            <p:childTnLst>
                              <p:par>
                                <p:cTn id="14" presetID="1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lide(fromBottom)">
                                      <p:cBhvr>
                                        <p:cTn id="16" dur="1000"/>
                                        <p:tgtEl>
                                          <p:spTgt spid="5"/>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lide(fromBottom)">
                                      <p:cBhvr>
                                        <p:cTn id="19" dur="1000"/>
                                        <p:tgtEl>
                                          <p:spTgt spid="6"/>
                                        </p:tgtEl>
                                      </p:cBhvr>
                                    </p:animEffect>
                                  </p:childTnLst>
                                </p:cTn>
                              </p:par>
                            </p:childTnLst>
                          </p:cTn>
                        </p:par>
                        <p:par>
                          <p:cTn id="20" fill="hold">
                            <p:stCondLst>
                              <p:cond delay="3000"/>
                            </p:stCondLst>
                            <p:childTnLst>
                              <p:par>
                                <p:cTn id="21" presetID="23" presetClass="entr" presetSubtype="16"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4" name="Picture 6" descr="D:\Documents and Settings\PC Ariya\Desktop\ax_san nicola\bari_san_nicola3.jpg"/>
          <p:cNvPicPr>
            <a:picLocks noChangeAspect="1" noChangeArrowheads="1"/>
          </p:cNvPicPr>
          <p:nvPr/>
        </p:nvPicPr>
        <p:blipFill>
          <a:blip r:embed="rId2"/>
          <a:srcRect/>
          <a:stretch>
            <a:fillRect/>
          </a:stretch>
        </p:blipFill>
        <p:spPr bwMode="auto">
          <a:xfrm>
            <a:off x="533400" y="762000"/>
            <a:ext cx="2857500" cy="1800225"/>
          </a:xfrm>
          <a:prstGeom prst="rect">
            <a:avLst/>
          </a:prstGeom>
          <a:noFill/>
        </p:spPr>
      </p:pic>
      <p:sp>
        <p:nvSpPr>
          <p:cNvPr id="4" name="Rectangle 3"/>
          <p:cNvSpPr/>
          <p:nvPr/>
        </p:nvSpPr>
        <p:spPr>
          <a:xfrm>
            <a:off x="3657600" y="685800"/>
            <a:ext cx="4876800" cy="2308324"/>
          </a:xfrm>
          <a:prstGeom prst="rect">
            <a:avLst/>
          </a:prstGeom>
          <a:ln w="19050">
            <a:solidFill>
              <a:srgbClr val="00B0F0"/>
            </a:solidFill>
          </a:ln>
        </p:spPr>
        <p:txBody>
          <a:bodyPr wrap="square">
            <a:spAutoFit/>
          </a:bodyPr>
          <a:lstStyle/>
          <a:p>
            <a:pPr algn="r"/>
            <a:r>
              <a:rPr lang="fa-IR" dirty="0" smtClean="0">
                <a:cs typeface="B Homa" panose="00000400000000000000" pitchFamily="2" charset="-78"/>
              </a:rPr>
              <a:t>تقسیم کردن جایگاه تماشاچیان به دو بخش با استفاده از طره های بالایی و پایینی امکان افزایش تعداد صندلی ها با رعایت فاصله ی دید مناسب را فراهم نمود.به علاوه ،این طرح نیاز به پوشاندن درصد بالایی از جایگاهها با یک سایبان را دارد ،برای رسیدن به این هدف از طره های با مقاومت بالا برای رسیدن به ردیف های بالایی و سایبان بدون ستون های تکیه گاهی در جایگاه که ممکن است خطوط دید را کور کنند ، استفاده شده است.</a:t>
            </a:r>
            <a:endParaRPr lang="en-US" dirty="0"/>
          </a:p>
        </p:txBody>
      </p:sp>
      <p:pic>
        <p:nvPicPr>
          <p:cNvPr id="5" name="Picture 4" descr="586.jpg"/>
          <p:cNvPicPr>
            <a:picLocks noChangeAspect="1"/>
          </p:cNvPicPr>
          <p:nvPr/>
        </p:nvPicPr>
        <p:blipFill>
          <a:blip r:embed="rId3" cstate="print"/>
          <a:stretch>
            <a:fillRect/>
          </a:stretch>
        </p:blipFill>
        <p:spPr>
          <a:xfrm>
            <a:off x="4572000" y="3048000"/>
            <a:ext cx="3276600" cy="2549151"/>
          </a:xfrm>
          <a:prstGeom prst="rect">
            <a:avLst/>
          </a:prstGeom>
          <a:ln>
            <a:solidFill>
              <a:schemeClr val="tx2">
                <a:lumMod val="60000"/>
                <a:lumOff val="40000"/>
              </a:schemeClr>
            </a:solidFill>
          </a:ln>
          <a:effectLst>
            <a:glow rad="228600">
              <a:schemeClr val="accent4">
                <a:satMod val="175000"/>
                <a:alpha val="40000"/>
              </a:schemeClr>
            </a:glow>
          </a:effectLst>
        </p:spPr>
      </p:pic>
      <p:sp>
        <p:nvSpPr>
          <p:cNvPr id="10" name="TextBox 9"/>
          <p:cNvSpPr txBox="1"/>
          <p:nvPr/>
        </p:nvSpPr>
        <p:spPr>
          <a:xfrm>
            <a:off x="4495800" y="5943600"/>
            <a:ext cx="3429000" cy="400110"/>
          </a:xfrm>
          <a:prstGeom prst="rect">
            <a:avLst/>
          </a:prstGeom>
          <a:ln/>
        </p:spPr>
        <p:style>
          <a:lnRef idx="1">
            <a:schemeClr val="accent3"/>
          </a:lnRef>
          <a:fillRef idx="3">
            <a:schemeClr val="accent3"/>
          </a:fillRef>
          <a:effectRef idx="2">
            <a:schemeClr val="accent3"/>
          </a:effectRef>
          <a:fontRef idx="minor">
            <a:schemeClr val="lt1"/>
          </a:fontRef>
        </p:style>
        <p:txBody>
          <a:bodyPr wrap="square">
            <a:spAutoFit/>
          </a:bodyPr>
          <a:lstStyle/>
          <a:p>
            <a:pPr algn="r">
              <a:defRPr/>
            </a:pPr>
            <a:r>
              <a:rPr lang="fa-IR" sz="2000" dirty="0" smtClean="0">
                <a:solidFill>
                  <a:schemeClr val="bg1"/>
                </a:solidFill>
                <a:effectLst>
                  <a:outerShdw blurRad="38100" dist="38100" dir="2700000" algn="tl">
                    <a:srgbClr val="000000">
                      <a:alpha val="43137"/>
                    </a:srgbClr>
                  </a:outerShdw>
                </a:effectLst>
                <a:cs typeface="B Homa" panose="00000400000000000000" pitchFamily="2" charset="-78"/>
              </a:rPr>
              <a:t>  </a:t>
            </a:r>
            <a:r>
              <a:rPr lang="fa-IR" sz="1400" dirty="0" smtClean="0">
                <a:solidFill>
                  <a:schemeClr val="bg1"/>
                </a:solidFill>
                <a:effectLst>
                  <a:outerShdw blurRad="38100" dist="38100" dir="2700000" algn="tl">
                    <a:srgbClr val="000000">
                      <a:alpha val="43137"/>
                    </a:srgbClr>
                  </a:outerShdw>
                </a:effectLst>
                <a:cs typeface="B Homa" panose="00000400000000000000" pitchFamily="2" charset="-78"/>
              </a:rPr>
              <a:t>جزئیات اتصال گیردار در پایه ی تیر سایبان طره شده</a:t>
            </a:r>
            <a:endParaRPr lang="en-US" sz="1400" dirty="0">
              <a:solidFill>
                <a:schemeClr val="bg1"/>
              </a:solidFill>
              <a:effectLst>
                <a:outerShdw blurRad="38100" dist="38100" dir="2700000" algn="tl">
                  <a:srgbClr val="000000">
                    <a:alpha val="43137"/>
                  </a:srgbClr>
                </a:outerShdw>
              </a:effectLst>
            </a:endParaRPr>
          </a:p>
        </p:txBody>
      </p:sp>
      <p:sp>
        <p:nvSpPr>
          <p:cNvPr id="12" name="Donut 11"/>
          <p:cNvSpPr/>
          <p:nvPr/>
        </p:nvSpPr>
        <p:spPr>
          <a:xfrm>
            <a:off x="1371600" y="1371600"/>
            <a:ext cx="381000" cy="381000"/>
          </a:xfrm>
          <a:prstGeom prst="donut">
            <a:avLst>
              <a:gd name="adj" fmla="val 10552"/>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Donut 12"/>
          <p:cNvSpPr/>
          <p:nvPr/>
        </p:nvSpPr>
        <p:spPr>
          <a:xfrm>
            <a:off x="6096000" y="3276600"/>
            <a:ext cx="1828800" cy="1828800"/>
          </a:xfrm>
          <a:prstGeom prst="donut">
            <a:avLst>
              <a:gd name="adj" fmla="val 3521"/>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7173" name="Picture 5" descr="D:\Documents and Settings\PC Ariya\Desktop\ax_san nicola\Picture31.jpg"/>
          <p:cNvPicPr>
            <a:picLocks noChangeAspect="1" noChangeArrowheads="1"/>
          </p:cNvPicPr>
          <p:nvPr/>
        </p:nvPicPr>
        <p:blipFill>
          <a:blip r:embed="rId4"/>
          <a:srcRect/>
          <a:stretch>
            <a:fillRect/>
          </a:stretch>
        </p:blipFill>
        <p:spPr bwMode="auto">
          <a:xfrm>
            <a:off x="1511480" y="3200400"/>
            <a:ext cx="2433458" cy="1828800"/>
          </a:xfrm>
          <a:prstGeom prst="rect">
            <a:avLst/>
          </a:prstGeom>
          <a:noFill/>
        </p:spPr>
      </p:pic>
    </p:spTree>
    <p:extLst>
      <p:ext uri="{BB962C8B-B14F-4D97-AF65-F5344CB8AC3E}">
        <p14:creationId xmlns:p14="http://schemas.microsoft.com/office/powerpoint/2010/main" val="3525678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4" presetClass="entr" presetSubtype="0" accel="10000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strVal val="#ppt_w*0.05"/>
                                          </p:val>
                                        </p:tav>
                                        <p:tav tm="100000">
                                          <p:val>
                                            <p:strVal val="#ppt_w"/>
                                          </p:val>
                                        </p:tav>
                                      </p:tavLst>
                                    </p:anim>
                                    <p:anim calcmode="lin" valueType="num">
                                      <p:cBhvr>
                                        <p:cTn id="14" dur="1000" fill="hold"/>
                                        <p:tgtEl>
                                          <p:spTgt spid="10"/>
                                        </p:tgtEl>
                                        <p:attrNameLst>
                                          <p:attrName>ppt_h</p:attrName>
                                        </p:attrNameLst>
                                      </p:cBhvr>
                                      <p:tavLst>
                                        <p:tav tm="0">
                                          <p:val>
                                            <p:strVal val="#ppt_h"/>
                                          </p:val>
                                        </p:tav>
                                        <p:tav tm="100000">
                                          <p:val>
                                            <p:strVal val="#ppt_h"/>
                                          </p:val>
                                        </p:tav>
                                      </p:tavLst>
                                    </p:anim>
                                    <p:anim calcmode="lin" valueType="num">
                                      <p:cBhvr>
                                        <p:cTn id="15" dur="1000" fill="hold"/>
                                        <p:tgtEl>
                                          <p:spTgt spid="10"/>
                                        </p:tgtEl>
                                        <p:attrNameLst>
                                          <p:attrName>ppt_x</p:attrName>
                                        </p:attrNameLst>
                                      </p:cBhvr>
                                      <p:tavLst>
                                        <p:tav tm="0">
                                          <p:val>
                                            <p:strVal val="#ppt_x-.2"/>
                                          </p:val>
                                        </p:tav>
                                        <p:tav tm="100000">
                                          <p:val>
                                            <p:strVal val="#ppt_x"/>
                                          </p:val>
                                        </p:tav>
                                      </p:tavLst>
                                    </p:anim>
                                    <p:anim calcmode="lin" valueType="num">
                                      <p:cBhvr>
                                        <p:cTn id="16" dur="1000" fill="hold"/>
                                        <p:tgtEl>
                                          <p:spTgt spid="10"/>
                                        </p:tgtEl>
                                        <p:attrNameLst>
                                          <p:attrName>ppt_y</p:attrName>
                                        </p:attrNameLst>
                                      </p:cBhvr>
                                      <p:tavLst>
                                        <p:tav tm="0">
                                          <p:val>
                                            <p:strVal val="#ppt_y"/>
                                          </p:val>
                                        </p:tav>
                                        <p:tav tm="100000">
                                          <p:val>
                                            <p:strVal val="#ppt_y"/>
                                          </p:val>
                                        </p:tav>
                                      </p:tavLst>
                                    </p:anim>
                                    <p:animEffect transition="in" filter="fade">
                                      <p:cBhvr>
                                        <p:cTn id="1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19</TotalTime>
  <Words>1388</Words>
  <Application>Microsoft Office PowerPoint</Application>
  <PresentationFormat>On-screen Show (4:3)</PresentationFormat>
  <Paragraphs>69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B Homa</vt:lpstr>
      <vt:lpstr>Century Gothic</vt:lpstr>
      <vt:lpstr>Tahoma</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3</cp:revision>
  <dcterms:created xsi:type="dcterms:W3CDTF">2020-05-22T18:02:18Z</dcterms:created>
  <dcterms:modified xsi:type="dcterms:W3CDTF">2020-05-22T18:22:01Z</dcterms:modified>
</cp:coreProperties>
</file>