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8DFA8-0234-4066-8FFD-7CF0EB97B8A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A582E2-B583-4E95-AD81-273907044301}">
      <dgm:prSet phldrT="[Text]"/>
      <dgm:spPr/>
      <dgm:t>
        <a:bodyPr/>
        <a:lstStyle/>
        <a:p>
          <a:r>
            <a:rPr lang="fa-IR" dirty="0" smtClean="0">
              <a:cs typeface="B Nazanin" panose="00000400000000000000" pitchFamily="2" charset="-78"/>
            </a:rPr>
            <a:t>هدف اصلی </a:t>
          </a:r>
          <a:endParaRPr lang="en-US" dirty="0"/>
        </a:p>
      </dgm:t>
    </dgm:pt>
    <dgm:pt modelId="{FFF6F45A-6F29-498B-8745-4D01E10D8DDF}" type="parTrans" cxnId="{E39F4513-EE10-4936-9C93-C56DA29BC3DA}">
      <dgm:prSet/>
      <dgm:spPr/>
      <dgm:t>
        <a:bodyPr/>
        <a:lstStyle/>
        <a:p>
          <a:endParaRPr lang="en-US"/>
        </a:p>
      </dgm:t>
    </dgm:pt>
    <dgm:pt modelId="{AE612236-B815-4621-9B89-B4E6A49142BB}" type="sibTrans" cxnId="{E39F4513-EE10-4936-9C93-C56DA29BC3DA}">
      <dgm:prSet/>
      <dgm:spPr/>
      <dgm:t>
        <a:bodyPr/>
        <a:lstStyle/>
        <a:p>
          <a:endParaRPr lang="en-US"/>
        </a:p>
      </dgm:t>
    </dgm:pt>
    <dgm:pt modelId="{4ACB621F-E941-47F8-8ACE-9A7EF6256328}">
      <dgm:prSet phldrT="[Text]"/>
      <dgm:spPr/>
      <dgm:t>
        <a:bodyPr/>
        <a:lstStyle/>
        <a:p>
          <a:r>
            <a:rPr lang="fa-IR" dirty="0" smtClean="0"/>
            <a:t>کاهش شدت تصادفات</a:t>
          </a:r>
          <a:endParaRPr lang="en-US" dirty="0"/>
        </a:p>
      </dgm:t>
    </dgm:pt>
    <dgm:pt modelId="{C95C7F3C-E320-4897-B5F4-3C01648DCA83}" type="parTrans" cxnId="{951AC27C-D8BB-4FF5-9C62-7CBB53869D39}">
      <dgm:prSet/>
      <dgm:spPr/>
      <dgm:t>
        <a:bodyPr/>
        <a:lstStyle/>
        <a:p>
          <a:endParaRPr lang="en-US"/>
        </a:p>
      </dgm:t>
    </dgm:pt>
    <dgm:pt modelId="{3F2AF631-FD49-43D8-870C-D5B1DB1685E0}" type="sibTrans" cxnId="{951AC27C-D8BB-4FF5-9C62-7CBB53869D39}">
      <dgm:prSet/>
      <dgm:spPr/>
      <dgm:t>
        <a:bodyPr/>
        <a:lstStyle/>
        <a:p>
          <a:endParaRPr lang="en-US"/>
        </a:p>
      </dgm:t>
    </dgm:pt>
    <dgm:pt modelId="{E998D054-D546-46FE-9241-DAE0B1899EB8}">
      <dgm:prSet phldrT="[Text]"/>
      <dgm:spPr/>
      <dgm:t>
        <a:bodyPr/>
        <a:lstStyle/>
        <a:p>
          <a:r>
            <a:rPr lang="fa-IR" dirty="0" smtClean="0"/>
            <a:t>کاهش تعداد تصادفات</a:t>
          </a:r>
          <a:endParaRPr lang="en-US" dirty="0"/>
        </a:p>
      </dgm:t>
    </dgm:pt>
    <dgm:pt modelId="{FA5DFAD6-4943-47E1-B7AA-3ECB82FFD84E}" type="parTrans" cxnId="{C1C52BE9-A6B8-4DC1-8F41-7AF5CAE92085}">
      <dgm:prSet/>
      <dgm:spPr/>
      <dgm:t>
        <a:bodyPr/>
        <a:lstStyle/>
        <a:p>
          <a:endParaRPr lang="en-US"/>
        </a:p>
      </dgm:t>
    </dgm:pt>
    <dgm:pt modelId="{DA1F20E2-F931-48AB-8AA4-294EF5202C79}" type="sibTrans" cxnId="{C1C52BE9-A6B8-4DC1-8F41-7AF5CAE92085}">
      <dgm:prSet/>
      <dgm:spPr/>
      <dgm:t>
        <a:bodyPr/>
        <a:lstStyle/>
        <a:p>
          <a:endParaRPr lang="en-US"/>
        </a:p>
      </dgm:t>
    </dgm:pt>
    <dgm:pt modelId="{0FEA7C18-EB88-484A-8137-CAD623A0C3D1}">
      <dgm:prSet phldrT="[Text]"/>
      <dgm:spPr/>
      <dgm:t>
        <a:bodyPr/>
        <a:lstStyle/>
        <a:p>
          <a:r>
            <a:rPr lang="fa-IR" dirty="0" smtClean="0"/>
            <a:t>افزایش سطح ایمنی</a:t>
          </a:r>
          <a:endParaRPr lang="en-US" dirty="0"/>
        </a:p>
      </dgm:t>
    </dgm:pt>
    <dgm:pt modelId="{A1E9F3BE-8D6E-42B5-BC5D-79D40EEB2B99}" type="parTrans" cxnId="{1CFC5266-DB1C-494F-A1FB-13D85D1A0274}">
      <dgm:prSet/>
      <dgm:spPr/>
      <dgm:t>
        <a:bodyPr/>
        <a:lstStyle/>
        <a:p>
          <a:endParaRPr lang="en-US"/>
        </a:p>
      </dgm:t>
    </dgm:pt>
    <dgm:pt modelId="{6551410C-3C05-4ADE-BC9E-3AD43D2762AA}" type="sibTrans" cxnId="{1CFC5266-DB1C-494F-A1FB-13D85D1A0274}">
      <dgm:prSet/>
      <dgm:spPr/>
      <dgm:t>
        <a:bodyPr/>
        <a:lstStyle/>
        <a:p>
          <a:endParaRPr lang="en-US"/>
        </a:p>
      </dgm:t>
    </dgm:pt>
    <dgm:pt modelId="{E922AB22-1DD5-4983-9E32-5C8355BEBAAD}" type="pres">
      <dgm:prSet presAssocID="{77B8DFA8-0234-4066-8FFD-7CF0EB97B8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2CC1023D-BF31-4D7C-B71B-40A11B2DEB3B}" type="pres">
      <dgm:prSet presAssocID="{BFA582E2-B583-4E95-AD81-273907044301}" presName="hierRoot1" presStyleCnt="0">
        <dgm:presLayoutVars>
          <dgm:hierBranch val="init"/>
        </dgm:presLayoutVars>
      </dgm:prSet>
      <dgm:spPr/>
    </dgm:pt>
    <dgm:pt modelId="{66AFD4F8-9289-45EA-88E9-C810C168F5F1}" type="pres">
      <dgm:prSet presAssocID="{BFA582E2-B583-4E95-AD81-273907044301}" presName="rootComposite1" presStyleCnt="0"/>
      <dgm:spPr/>
    </dgm:pt>
    <dgm:pt modelId="{23DBDB9C-82F6-45EF-AB2D-2533B880E501}" type="pres">
      <dgm:prSet presAssocID="{BFA582E2-B583-4E95-AD81-27390704430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016A24-6669-46B2-B39C-2BC403FE8259}" type="pres">
      <dgm:prSet presAssocID="{BFA582E2-B583-4E95-AD81-273907044301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59501FD0-DCD8-42C4-9927-DAEF41F677BA}" type="pres">
      <dgm:prSet presAssocID="{BFA582E2-B583-4E95-AD81-273907044301}" presName="hierChild2" presStyleCnt="0"/>
      <dgm:spPr/>
    </dgm:pt>
    <dgm:pt modelId="{E98B9E85-DF31-4E84-BFC5-1CA84E9214C1}" type="pres">
      <dgm:prSet presAssocID="{C95C7F3C-E320-4897-B5F4-3C01648DCA83}" presName="Name37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F24CEF43-3BDB-4311-8A0B-7AB42DE0F695}" type="pres">
      <dgm:prSet presAssocID="{4ACB621F-E941-47F8-8ACE-9A7EF6256328}" presName="hierRoot2" presStyleCnt="0">
        <dgm:presLayoutVars>
          <dgm:hierBranch val="init"/>
        </dgm:presLayoutVars>
      </dgm:prSet>
      <dgm:spPr/>
    </dgm:pt>
    <dgm:pt modelId="{269686B2-5D45-4673-8560-E6CCDDFC3209}" type="pres">
      <dgm:prSet presAssocID="{4ACB621F-E941-47F8-8ACE-9A7EF6256328}" presName="rootComposite" presStyleCnt="0"/>
      <dgm:spPr/>
    </dgm:pt>
    <dgm:pt modelId="{13A49BE2-33DC-4C5D-8C2B-8E3A4E3FB3D4}" type="pres">
      <dgm:prSet presAssocID="{4ACB621F-E941-47F8-8ACE-9A7EF625632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8847F64-80C7-40DC-9221-DF6ACF7CD927}" type="pres">
      <dgm:prSet presAssocID="{4ACB621F-E941-47F8-8ACE-9A7EF6256328}" presName="rootConnector" presStyleLbl="node2" presStyleIdx="0" presStyleCnt="3"/>
      <dgm:spPr/>
      <dgm:t>
        <a:bodyPr/>
        <a:lstStyle/>
        <a:p>
          <a:pPr rtl="1"/>
          <a:endParaRPr lang="fa-IR"/>
        </a:p>
      </dgm:t>
    </dgm:pt>
    <dgm:pt modelId="{BC14EC12-F851-4A68-A8E6-EF17AEE79BB2}" type="pres">
      <dgm:prSet presAssocID="{4ACB621F-E941-47F8-8ACE-9A7EF6256328}" presName="hierChild4" presStyleCnt="0"/>
      <dgm:spPr/>
    </dgm:pt>
    <dgm:pt modelId="{4F5A59C1-84F1-400C-9C44-6F2534416DE1}" type="pres">
      <dgm:prSet presAssocID="{4ACB621F-E941-47F8-8ACE-9A7EF6256328}" presName="hierChild5" presStyleCnt="0"/>
      <dgm:spPr/>
    </dgm:pt>
    <dgm:pt modelId="{64148AD1-E750-47C0-B1F8-9CAFACF2797D}" type="pres">
      <dgm:prSet presAssocID="{FA5DFAD6-4943-47E1-B7AA-3ECB82FFD84E}" presName="Name37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885CEB9C-1DF8-4B0D-A549-84294D622CE8}" type="pres">
      <dgm:prSet presAssocID="{E998D054-D546-46FE-9241-DAE0B1899EB8}" presName="hierRoot2" presStyleCnt="0">
        <dgm:presLayoutVars>
          <dgm:hierBranch val="init"/>
        </dgm:presLayoutVars>
      </dgm:prSet>
      <dgm:spPr/>
    </dgm:pt>
    <dgm:pt modelId="{A83CDD47-6AA6-4D09-9FE9-A0B2AB876BC1}" type="pres">
      <dgm:prSet presAssocID="{E998D054-D546-46FE-9241-DAE0B1899EB8}" presName="rootComposite" presStyleCnt="0"/>
      <dgm:spPr/>
    </dgm:pt>
    <dgm:pt modelId="{2AFAA9F8-E079-4BA8-BA8E-22B5894E83AF}" type="pres">
      <dgm:prSet presAssocID="{E998D054-D546-46FE-9241-DAE0B1899EB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FBFC619-4BAC-4C95-B520-45EA14F31EB2}" type="pres">
      <dgm:prSet presAssocID="{E998D054-D546-46FE-9241-DAE0B1899EB8}" presName="rootConnector" presStyleLbl="node2" presStyleIdx="1" presStyleCnt="3"/>
      <dgm:spPr/>
      <dgm:t>
        <a:bodyPr/>
        <a:lstStyle/>
        <a:p>
          <a:pPr rtl="1"/>
          <a:endParaRPr lang="fa-IR"/>
        </a:p>
      </dgm:t>
    </dgm:pt>
    <dgm:pt modelId="{9D048D78-9634-4A07-86BC-A3F1CAD6F11C}" type="pres">
      <dgm:prSet presAssocID="{E998D054-D546-46FE-9241-DAE0B1899EB8}" presName="hierChild4" presStyleCnt="0"/>
      <dgm:spPr/>
    </dgm:pt>
    <dgm:pt modelId="{3C4DE8DE-7778-4A22-AAD9-8584A8FE936E}" type="pres">
      <dgm:prSet presAssocID="{E998D054-D546-46FE-9241-DAE0B1899EB8}" presName="hierChild5" presStyleCnt="0"/>
      <dgm:spPr/>
    </dgm:pt>
    <dgm:pt modelId="{DBADF4B5-481E-43B3-B910-EE4CB424474A}" type="pres">
      <dgm:prSet presAssocID="{A1E9F3BE-8D6E-42B5-BC5D-79D40EEB2B99}" presName="Name37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9CD911BC-26D1-4A07-9826-7853FE0D6E8E}" type="pres">
      <dgm:prSet presAssocID="{0FEA7C18-EB88-484A-8137-CAD623A0C3D1}" presName="hierRoot2" presStyleCnt="0">
        <dgm:presLayoutVars>
          <dgm:hierBranch val="init"/>
        </dgm:presLayoutVars>
      </dgm:prSet>
      <dgm:spPr/>
    </dgm:pt>
    <dgm:pt modelId="{AF00F906-703E-43E9-BFBF-B0236D0665E5}" type="pres">
      <dgm:prSet presAssocID="{0FEA7C18-EB88-484A-8137-CAD623A0C3D1}" presName="rootComposite" presStyleCnt="0"/>
      <dgm:spPr/>
    </dgm:pt>
    <dgm:pt modelId="{48E8F610-61ED-4859-9731-3146A3FE3592}" type="pres">
      <dgm:prSet presAssocID="{0FEA7C18-EB88-484A-8137-CAD623A0C3D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4F76B3-CE9C-443D-930F-F382DA2433CF}" type="pres">
      <dgm:prSet presAssocID="{0FEA7C18-EB88-484A-8137-CAD623A0C3D1}" presName="rootConnector" presStyleLbl="node2" presStyleIdx="2" presStyleCnt="3"/>
      <dgm:spPr/>
      <dgm:t>
        <a:bodyPr/>
        <a:lstStyle/>
        <a:p>
          <a:pPr rtl="1"/>
          <a:endParaRPr lang="fa-IR"/>
        </a:p>
      </dgm:t>
    </dgm:pt>
    <dgm:pt modelId="{7DC7548E-EB79-40D0-971E-ECAEF65D1C70}" type="pres">
      <dgm:prSet presAssocID="{0FEA7C18-EB88-484A-8137-CAD623A0C3D1}" presName="hierChild4" presStyleCnt="0"/>
      <dgm:spPr/>
    </dgm:pt>
    <dgm:pt modelId="{E5AC1C4D-42A8-42FD-9A6A-60FB9399EC9B}" type="pres">
      <dgm:prSet presAssocID="{0FEA7C18-EB88-484A-8137-CAD623A0C3D1}" presName="hierChild5" presStyleCnt="0"/>
      <dgm:spPr/>
    </dgm:pt>
    <dgm:pt modelId="{93819387-A63B-4177-BB80-03C4D30FD9E5}" type="pres">
      <dgm:prSet presAssocID="{BFA582E2-B583-4E95-AD81-273907044301}" presName="hierChild3" presStyleCnt="0"/>
      <dgm:spPr/>
    </dgm:pt>
  </dgm:ptLst>
  <dgm:cxnLst>
    <dgm:cxn modelId="{2BCE432A-E3FF-4FDF-ACB6-3D16D85B2DC0}" type="presOf" srcId="{C95C7F3C-E320-4897-B5F4-3C01648DCA83}" destId="{E98B9E85-DF31-4E84-BFC5-1CA84E9214C1}" srcOrd="0" destOrd="0" presId="urn:microsoft.com/office/officeart/2005/8/layout/orgChart1"/>
    <dgm:cxn modelId="{E0B249EF-A220-4083-BACB-BFD7ED2BA005}" type="presOf" srcId="{E998D054-D546-46FE-9241-DAE0B1899EB8}" destId="{EFBFC619-4BAC-4C95-B520-45EA14F31EB2}" srcOrd="1" destOrd="0" presId="urn:microsoft.com/office/officeart/2005/8/layout/orgChart1"/>
    <dgm:cxn modelId="{AA44EF95-B2CA-4D25-9632-E140013914E1}" type="presOf" srcId="{BFA582E2-B583-4E95-AD81-273907044301}" destId="{23DBDB9C-82F6-45EF-AB2D-2533B880E501}" srcOrd="0" destOrd="0" presId="urn:microsoft.com/office/officeart/2005/8/layout/orgChart1"/>
    <dgm:cxn modelId="{618EFFA7-9C31-4FD5-901B-0FCDA9B62CC7}" type="presOf" srcId="{77B8DFA8-0234-4066-8FFD-7CF0EB97B8AB}" destId="{E922AB22-1DD5-4983-9E32-5C8355BEBAAD}" srcOrd="0" destOrd="0" presId="urn:microsoft.com/office/officeart/2005/8/layout/orgChart1"/>
    <dgm:cxn modelId="{AE7E8936-13C1-4836-BC14-366807993693}" type="presOf" srcId="{4ACB621F-E941-47F8-8ACE-9A7EF6256328}" destId="{13A49BE2-33DC-4C5D-8C2B-8E3A4E3FB3D4}" srcOrd="0" destOrd="0" presId="urn:microsoft.com/office/officeart/2005/8/layout/orgChart1"/>
    <dgm:cxn modelId="{43D61551-66C5-477A-A8B7-1ED364A45FBD}" type="presOf" srcId="{FA5DFAD6-4943-47E1-B7AA-3ECB82FFD84E}" destId="{64148AD1-E750-47C0-B1F8-9CAFACF2797D}" srcOrd="0" destOrd="0" presId="urn:microsoft.com/office/officeart/2005/8/layout/orgChart1"/>
    <dgm:cxn modelId="{C3FA3904-6D52-488B-B545-B382538B4C34}" type="presOf" srcId="{BFA582E2-B583-4E95-AD81-273907044301}" destId="{A8016A24-6669-46B2-B39C-2BC403FE8259}" srcOrd="1" destOrd="0" presId="urn:microsoft.com/office/officeart/2005/8/layout/orgChart1"/>
    <dgm:cxn modelId="{E609CC52-9ED3-45AE-B9A8-F8140F154AAD}" type="presOf" srcId="{4ACB621F-E941-47F8-8ACE-9A7EF6256328}" destId="{C8847F64-80C7-40DC-9221-DF6ACF7CD927}" srcOrd="1" destOrd="0" presId="urn:microsoft.com/office/officeart/2005/8/layout/orgChart1"/>
    <dgm:cxn modelId="{951AC27C-D8BB-4FF5-9C62-7CBB53869D39}" srcId="{BFA582E2-B583-4E95-AD81-273907044301}" destId="{4ACB621F-E941-47F8-8ACE-9A7EF6256328}" srcOrd="0" destOrd="0" parTransId="{C95C7F3C-E320-4897-B5F4-3C01648DCA83}" sibTransId="{3F2AF631-FD49-43D8-870C-D5B1DB1685E0}"/>
    <dgm:cxn modelId="{61AA9AB3-FEC7-42E1-8E93-6DC9E7C58533}" type="presOf" srcId="{E998D054-D546-46FE-9241-DAE0B1899EB8}" destId="{2AFAA9F8-E079-4BA8-BA8E-22B5894E83AF}" srcOrd="0" destOrd="0" presId="urn:microsoft.com/office/officeart/2005/8/layout/orgChart1"/>
    <dgm:cxn modelId="{E39F4513-EE10-4936-9C93-C56DA29BC3DA}" srcId="{77B8DFA8-0234-4066-8FFD-7CF0EB97B8AB}" destId="{BFA582E2-B583-4E95-AD81-273907044301}" srcOrd="0" destOrd="0" parTransId="{FFF6F45A-6F29-498B-8745-4D01E10D8DDF}" sibTransId="{AE612236-B815-4621-9B89-B4E6A49142BB}"/>
    <dgm:cxn modelId="{4BCCC5FF-2CEC-44A7-B7FE-B8E1D6BBFBD7}" type="presOf" srcId="{A1E9F3BE-8D6E-42B5-BC5D-79D40EEB2B99}" destId="{DBADF4B5-481E-43B3-B910-EE4CB424474A}" srcOrd="0" destOrd="0" presId="urn:microsoft.com/office/officeart/2005/8/layout/orgChart1"/>
    <dgm:cxn modelId="{1CFC5266-DB1C-494F-A1FB-13D85D1A0274}" srcId="{BFA582E2-B583-4E95-AD81-273907044301}" destId="{0FEA7C18-EB88-484A-8137-CAD623A0C3D1}" srcOrd="2" destOrd="0" parTransId="{A1E9F3BE-8D6E-42B5-BC5D-79D40EEB2B99}" sibTransId="{6551410C-3C05-4ADE-BC9E-3AD43D2762AA}"/>
    <dgm:cxn modelId="{C1C52BE9-A6B8-4DC1-8F41-7AF5CAE92085}" srcId="{BFA582E2-B583-4E95-AD81-273907044301}" destId="{E998D054-D546-46FE-9241-DAE0B1899EB8}" srcOrd="1" destOrd="0" parTransId="{FA5DFAD6-4943-47E1-B7AA-3ECB82FFD84E}" sibTransId="{DA1F20E2-F931-48AB-8AA4-294EF5202C79}"/>
    <dgm:cxn modelId="{9B791338-D3F0-42C3-A15D-6EA71274A934}" type="presOf" srcId="{0FEA7C18-EB88-484A-8137-CAD623A0C3D1}" destId="{48E8F610-61ED-4859-9731-3146A3FE3592}" srcOrd="0" destOrd="0" presId="urn:microsoft.com/office/officeart/2005/8/layout/orgChart1"/>
    <dgm:cxn modelId="{FBBD31E3-861A-4001-A5EF-65DDA076210B}" type="presOf" srcId="{0FEA7C18-EB88-484A-8137-CAD623A0C3D1}" destId="{D34F76B3-CE9C-443D-930F-F382DA2433CF}" srcOrd="1" destOrd="0" presId="urn:microsoft.com/office/officeart/2005/8/layout/orgChart1"/>
    <dgm:cxn modelId="{AC3467C9-BBE2-4B2E-9D2F-B47B385E9A03}" type="presParOf" srcId="{E922AB22-1DD5-4983-9E32-5C8355BEBAAD}" destId="{2CC1023D-BF31-4D7C-B71B-40A11B2DEB3B}" srcOrd="0" destOrd="0" presId="urn:microsoft.com/office/officeart/2005/8/layout/orgChart1"/>
    <dgm:cxn modelId="{9AD6ADDF-9223-4940-9D71-77047E523E06}" type="presParOf" srcId="{2CC1023D-BF31-4D7C-B71B-40A11B2DEB3B}" destId="{66AFD4F8-9289-45EA-88E9-C810C168F5F1}" srcOrd="0" destOrd="0" presId="urn:microsoft.com/office/officeart/2005/8/layout/orgChart1"/>
    <dgm:cxn modelId="{36EBB063-97D4-4F85-98B2-11F2B1356723}" type="presParOf" srcId="{66AFD4F8-9289-45EA-88E9-C810C168F5F1}" destId="{23DBDB9C-82F6-45EF-AB2D-2533B880E501}" srcOrd="0" destOrd="0" presId="urn:microsoft.com/office/officeart/2005/8/layout/orgChart1"/>
    <dgm:cxn modelId="{7A501F16-8051-4D89-A38E-20C53AA03A70}" type="presParOf" srcId="{66AFD4F8-9289-45EA-88E9-C810C168F5F1}" destId="{A8016A24-6669-46B2-B39C-2BC403FE8259}" srcOrd="1" destOrd="0" presId="urn:microsoft.com/office/officeart/2005/8/layout/orgChart1"/>
    <dgm:cxn modelId="{15FA7592-7B12-4344-B0B4-45D0362D74E1}" type="presParOf" srcId="{2CC1023D-BF31-4D7C-B71B-40A11B2DEB3B}" destId="{59501FD0-DCD8-42C4-9927-DAEF41F677BA}" srcOrd="1" destOrd="0" presId="urn:microsoft.com/office/officeart/2005/8/layout/orgChart1"/>
    <dgm:cxn modelId="{AD866228-0181-4532-8D25-EA5FE615E3B2}" type="presParOf" srcId="{59501FD0-DCD8-42C4-9927-DAEF41F677BA}" destId="{E98B9E85-DF31-4E84-BFC5-1CA84E9214C1}" srcOrd="0" destOrd="0" presId="urn:microsoft.com/office/officeart/2005/8/layout/orgChart1"/>
    <dgm:cxn modelId="{F93DAFA3-BAB7-41DC-B178-4F197996AD82}" type="presParOf" srcId="{59501FD0-DCD8-42C4-9927-DAEF41F677BA}" destId="{F24CEF43-3BDB-4311-8A0B-7AB42DE0F695}" srcOrd="1" destOrd="0" presId="urn:microsoft.com/office/officeart/2005/8/layout/orgChart1"/>
    <dgm:cxn modelId="{2009575F-A253-4D69-B696-5A269CF58BDD}" type="presParOf" srcId="{F24CEF43-3BDB-4311-8A0B-7AB42DE0F695}" destId="{269686B2-5D45-4673-8560-E6CCDDFC3209}" srcOrd="0" destOrd="0" presId="urn:microsoft.com/office/officeart/2005/8/layout/orgChart1"/>
    <dgm:cxn modelId="{BC6F6CE8-3CB9-4809-B88D-21EBF25B385E}" type="presParOf" srcId="{269686B2-5D45-4673-8560-E6CCDDFC3209}" destId="{13A49BE2-33DC-4C5D-8C2B-8E3A4E3FB3D4}" srcOrd="0" destOrd="0" presId="urn:microsoft.com/office/officeart/2005/8/layout/orgChart1"/>
    <dgm:cxn modelId="{D774AD6C-DAB3-44CF-9241-14F7BF5D9100}" type="presParOf" srcId="{269686B2-5D45-4673-8560-E6CCDDFC3209}" destId="{C8847F64-80C7-40DC-9221-DF6ACF7CD927}" srcOrd="1" destOrd="0" presId="urn:microsoft.com/office/officeart/2005/8/layout/orgChart1"/>
    <dgm:cxn modelId="{9348F8BD-7EFC-4AAC-8A6A-869F20E27E2D}" type="presParOf" srcId="{F24CEF43-3BDB-4311-8A0B-7AB42DE0F695}" destId="{BC14EC12-F851-4A68-A8E6-EF17AEE79BB2}" srcOrd="1" destOrd="0" presId="urn:microsoft.com/office/officeart/2005/8/layout/orgChart1"/>
    <dgm:cxn modelId="{13A35524-2249-4324-9B80-F254328F631E}" type="presParOf" srcId="{F24CEF43-3BDB-4311-8A0B-7AB42DE0F695}" destId="{4F5A59C1-84F1-400C-9C44-6F2534416DE1}" srcOrd="2" destOrd="0" presId="urn:microsoft.com/office/officeart/2005/8/layout/orgChart1"/>
    <dgm:cxn modelId="{C08C6C6F-DD95-4329-AEEC-FB639390FAA1}" type="presParOf" srcId="{59501FD0-DCD8-42C4-9927-DAEF41F677BA}" destId="{64148AD1-E750-47C0-B1F8-9CAFACF2797D}" srcOrd="2" destOrd="0" presId="urn:microsoft.com/office/officeart/2005/8/layout/orgChart1"/>
    <dgm:cxn modelId="{46BF5848-93F4-460C-B0A9-01F107742BD1}" type="presParOf" srcId="{59501FD0-DCD8-42C4-9927-DAEF41F677BA}" destId="{885CEB9C-1DF8-4B0D-A549-84294D622CE8}" srcOrd="3" destOrd="0" presId="urn:microsoft.com/office/officeart/2005/8/layout/orgChart1"/>
    <dgm:cxn modelId="{54293369-DD95-4FFF-BB77-F8311C1B9735}" type="presParOf" srcId="{885CEB9C-1DF8-4B0D-A549-84294D622CE8}" destId="{A83CDD47-6AA6-4D09-9FE9-A0B2AB876BC1}" srcOrd="0" destOrd="0" presId="urn:microsoft.com/office/officeart/2005/8/layout/orgChart1"/>
    <dgm:cxn modelId="{329A9D01-26BB-472F-995E-B15BBDE2E76E}" type="presParOf" srcId="{A83CDD47-6AA6-4D09-9FE9-A0B2AB876BC1}" destId="{2AFAA9F8-E079-4BA8-BA8E-22B5894E83AF}" srcOrd="0" destOrd="0" presId="urn:microsoft.com/office/officeart/2005/8/layout/orgChart1"/>
    <dgm:cxn modelId="{C048D4FA-A174-4178-9C35-C23A77870335}" type="presParOf" srcId="{A83CDD47-6AA6-4D09-9FE9-A0B2AB876BC1}" destId="{EFBFC619-4BAC-4C95-B520-45EA14F31EB2}" srcOrd="1" destOrd="0" presId="urn:microsoft.com/office/officeart/2005/8/layout/orgChart1"/>
    <dgm:cxn modelId="{86868F2E-8405-4919-9857-AB5A87414217}" type="presParOf" srcId="{885CEB9C-1DF8-4B0D-A549-84294D622CE8}" destId="{9D048D78-9634-4A07-86BC-A3F1CAD6F11C}" srcOrd="1" destOrd="0" presId="urn:microsoft.com/office/officeart/2005/8/layout/orgChart1"/>
    <dgm:cxn modelId="{9CF2EBB5-3CB1-4332-A7E0-BB75CEAC3BE2}" type="presParOf" srcId="{885CEB9C-1DF8-4B0D-A549-84294D622CE8}" destId="{3C4DE8DE-7778-4A22-AAD9-8584A8FE936E}" srcOrd="2" destOrd="0" presId="urn:microsoft.com/office/officeart/2005/8/layout/orgChart1"/>
    <dgm:cxn modelId="{BB585D77-7197-437D-A87A-DFF28389F867}" type="presParOf" srcId="{59501FD0-DCD8-42C4-9927-DAEF41F677BA}" destId="{DBADF4B5-481E-43B3-B910-EE4CB424474A}" srcOrd="4" destOrd="0" presId="urn:microsoft.com/office/officeart/2005/8/layout/orgChart1"/>
    <dgm:cxn modelId="{9EEEBDB6-694A-4B4B-8AC9-D6FEF8D1A863}" type="presParOf" srcId="{59501FD0-DCD8-42C4-9927-DAEF41F677BA}" destId="{9CD911BC-26D1-4A07-9826-7853FE0D6E8E}" srcOrd="5" destOrd="0" presId="urn:microsoft.com/office/officeart/2005/8/layout/orgChart1"/>
    <dgm:cxn modelId="{647479DB-6E7C-4F76-B728-0944BFFBDE63}" type="presParOf" srcId="{9CD911BC-26D1-4A07-9826-7853FE0D6E8E}" destId="{AF00F906-703E-43E9-BFBF-B0236D0665E5}" srcOrd="0" destOrd="0" presId="urn:microsoft.com/office/officeart/2005/8/layout/orgChart1"/>
    <dgm:cxn modelId="{C1FDCE4C-C963-4CAF-8D89-3204F317D881}" type="presParOf" srcId="{AF00F906-703E-43E9-BFBF-B0236D0665E5}" destId="{48E8F610-61ED-4859-9731-3146A3FE3592}" srcOrd="0" destOrd="0" presId="urn:microsoft.com/office/officeart/2005/8/layout/orgChart1"/>
    <dgm:cxn modelId="{DAA42733-C9C7-424C-BBAF-7981D29D16C3}" type="presParOf" srcId="{AF00F906-703E-43E9-BFBF-B0236D0665E5}" destId="{D34F76B3-CE9C-443D-930F-F382DA2433CF}" srcOrd="1" destOrd="0" presId="urn:microsoft.com/office/officeart/2005/8/layout/orgChart1"/>
    <dgm:cxn modelId="{A3FCCFCF-CC0A-4EDC-828C-1DA19EC2862C}" type="presParOf" srcId="{9CD911BC-26D1-4A07-9826-7853FE0D6E8E}" destId="{7DC7548E-EB79-40D0-971E-ECAEF65D1C70}" srcOrd="1" destOrd="0" presId="urn:microsoft.com/office/officeart/2005/8/layout/orgChart1"/>
    <dgm:cxn modelId="{D859A0A2-6497-4E17-BFA7-4710A1004AFA}" type="presParOf" srcId="{9CD911BC-26D1-4A07-9826-7853FE0D6E8E}" destId="{E5AC1C4D-42A8-42FD-9A6A-60FB9399EC9B}" srcOrd="2" destOrd="0" presId="urn:microsoft.com/office/officeart/2005/8/layout/orgChart1"/>
    <dgm:cxn modelId="{72985964-E236-4FCB-89DE-B7BA1BB0BF01}" type="presParOf" srcId="{2CC1023D-BF31-4D7C-B71B-40A11B2DEB3B}" destId="{93819387-A63B-4177-BB80-03C4D30FD9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F4B5-481E-43B3-B910-EE4CB424474A}">
      <dsp:nvSpPr>
        <dsp:cNvPr id="0" name=""/>
        <dsp:cNvSpPr/>
      </dsp:nvSpPr>
      <dsp:spPr>
        <a:xfrm>
          <a:off x="3048000" y="1844867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48AD1-E750-47C0-B1F8-9CAFACF2797D}">
      <dsp:nvSpPr>
        <dsp:cNvPr id="0" name=""/>
        <dsp:cNvSpPr/>
      </dsp:nvSpPr>
      <dsp:spPr>
        <a:xfrm>
          <a:off x="3002280" y="1844867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8B9E85-DF31-4E84-BFC5-1CA84E9214C1}">
      <dsp:nvSpPr>
        <dsp:cNvPr id="0" name=""/>
        <dsp:cNvSpPr/>
      </dsp:nvSpPr>
      <dsp:spPr>
        <a:xfrm>
          <a:off x="891517" y="1844867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BDB9C-82F6-45EF-AB2D-2533B880E501}">
      <dsp:nvSpPr>
        <dsp:cNvPr id="0" name=""/>
        <dsp:cNvSpPr/>
      </dsp:nvSpPr>
      <dsp:spPr>
        <a:xfrm>
          <a:off x="2156891" y="953758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kern="1200" dirty="0" smtClean="0">
              <a:cs typeface="B Nazanin" panose="00000400000000000000" pitchFamily="2" charset="-78"/>
            </a:rPr>
            <a:t>هدف اصلی </a:t>
          </a:r>
          <a:endParaRPr lang="en-US" sz="2500" kern="1200" dirty="0"/>
        </a:p>
      </dsp:txBody>
      <dsp:txXfrm>
        <a:off x="2156891" y="953758"/>
        <a:ext cx="1782216" cy="891108"/>
      </dsp:txXfrm>
    </dsp:sp>
    <dsp:sp modelId="{13A49BE2-33DC-4C5D-8C2B-8E3A4E3FB3D4}">
      <dsp:nvSpPr>
        <dsp:cNvPr id="0" name=""/>
        <dsp:cNvSpPr/>
      </dsp:nvSpPr>
      <dsp:spPr>
        <a:xfrm>
          <a:off x="409" y="22191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kern="1200" dirty="0" smtClean="0"/>
            <a:t>کاهش شدت تصادفات</a:t>
          </a:r>
          <a:endParaRPr lang="en-US" sz="2500" kern="1200" dirty="0"/>
        </a:p>
      </dsp:txBody>
      <dsp:txXfrm>
        <a:off x="409" y="2219132"/>
        <a:ext cx="1782216" cy="891108"/>
      </dsp:txXfrm>
    </dsp:sp>
    <dsp:sp modelId="{2AFAA9F8-E079-4BA8-BA8E-22B5894E83AF}">
      <dsp:nvSpPr>
        <dsp:cNvPr id="0" name=""/>
        <dsp:cNvSpPr/>
      </dsp:nvSpPr>
      <dsp:spPr>
        <a:xfrm>
          <a:off x="2156891" y="22191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kern="1200" dirty="0" smtClean="0"/>
            <a:t>کاهش تعداد تصادفات</a:t>
          </a:r>
          <a:endParaRPr lang="en-US" sz="2500" kern="1200" dirty="0"/>
        </a:p>
      </dsp:txBody>
      <dsp:txXfrm>
        <a:off x="2156891" y="2219132"/>
        <a:ext cx="1782216" cy="891108"/>
      </dsp:txXfrm>
    </dsp:sp>
    <dsp:sp modelId="{48E8F610-61ED-4859-9731-3146A3FE3592}">
      <dsp:nvSpPr>
        <dsp:cNvPr id="0" name=""/>
        <dsp:cNvSpPr/>
      </dsp:nvSpPr>
      <dsp:spPr>
        <a:xfrm>
          <a:off x="4313373" y="22191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500" kern="1200" dirty="0" smtClean="0"/>
            <a:t>افزایش سطح ایمنی</a:t>
          </a:r>
          <a:endParaRPr lang="en-US" sz="2500" kern="1200" dirty="0"/>
        </a:p>
      </dsp:txBody>
      <dsp:txXfrm>
        <a:off x="4313373" y="2219132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005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8695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6359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11731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9319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9714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28099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1954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293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7901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793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443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4763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9103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596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356F-61A0-4680-9397-406D6FC8BF10}" type="datetimeFigureOut">
              <a:rPr lang="fa-IR" smtClean="0"/>
              <a:t>21/03/1442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556120-2EA0-4069-AFCD-AC6C292B727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487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cs typeface="B Nazanin" panose="00000400000000000000" pitchFamily="2" charset="-78"/>
              </a:defRPr>
            </a:lvl1pPr>
          </a:lstStyle>
          <a:p>
            <a:fld id="{58AA356F-61A0-4680-9397-406D6FC8BF10}" type="datetimeFigureOut">
              <a:rPr lang="fa-IR" smtClean="0"/>
              <a:pPr/>
              <a:t>21/03/1442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cs typeface="B Nazanin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cs typeface="B Nazanin" panose="00000400000000000000" pitchFamily="2" charset="-78"/>
              </a:defRPr>
            </a:lvl1pPr>
          </a:lstStyle>
          <a:p>
            <a:fld id="{07556120-2EA0-4069-AFCD-AC6C292B7279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6475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772" y="2974256"/>
            <a:ext cx="91440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sz="4800" b="1" dirty="0" smtClean="0">
                <a:solidFill>
                  <a:srgbClr val="C00000"/>
                </a:solidFill>
                <a:ea typeface="Arial Unicode MS" pitchFamily="50" charset="-127"/>
                <a:cs typeface="B Homa" panose="00000400000000000000" pitchFamily="2" charset="-78"/>
              </a:rPr>
              <a:t> </a:t>
            </a:r>
            <a:r>
              <a:rPr lang="fa-IR" altLang="ko-KR" sz="4800" b="1" dirty="0" smtClean="0">
                <a:solidFill>
                  <a:srgbClr val="C00000"/>
                </a:solidFill>
                <a:ea typeface="Arial Unicode MS" pitchFamily="50" charset="-127"/>
                <a:cs typeface="B Homa" panose="00000400000000000000" pitchFamily="2" charset="-78"/>
              </a:rPr>
              <a:t>ارام سازی </a:t>
            </a:r>
            <a:r>
              <a:rPr lang="fa-IR" altLang="ko-KR" sz="4800" b="1" dirty="0" smtClean="0">
                <a:solidFill>
                  <a:srgbClr val="C00000"/>
                </a:solidFill>
                <a:ea typeface="Arial Unicode MS" pitchFamily="50" charset="-127"/>
                <a:cs typeface="B Homa" panose="00000400000000000000" pitchFamily="2" charset="-78"/>
              </a:rPr>
              <a:t>ترافیک </a:t>
            </a:r>
            <a:br>
              <a:rPr lang="fa-IR" altLang="ko-KR" sz="4800" b="1" dirty="0" smtClean="0">
                <a:solidFill>
                  <a:srgbClr val="C00000"/>
                </a:solidFill>
                <a:ea typeface="Arial Unicode MS" pitchFamily="50" charset="-127"/>
                <a:cs typeface="B Homa" panose="00000400000000000000" pitchFamily="2" charset="-78"/>
              </a:rPr>
            </a:br>
            <a:r>
              <a:rPr lang="fa-IR" altLang="ko-KR" sz="4800" b="1" dirty="0" smtClean="0">
                <a:solidFill>
                  <a:srgbClr val="C00000"/>
                </a:solidFill>
                <a:ea typeface="Arial Unicode MS" pitchFamily="50" charset="-127"/>
                <a:cs typeface="B Homa" panose="00000400000000000000" pitchFamily="2" charset="-78"/>
              </a:rPr>
              <a:t>در حمل و نقل شهری</a:t>
            </a:r>
            <a:endParaRPr lang="ko-KR" altLang="en-US" sz="4800" b="1" dirty="0">
              <a:solidFill>
                <a:srgbClr val="C00000"/>
              </a:solidFill>
              <a:ea typeface="Arial Unicode MS" pitchFamily="50" charset="-127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84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-1404664" y="1069514"/>
            <a:ext cx="1404664" cy="271254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1926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2-انتقال دهنده جانبی و منحرف کننده</a:t>
            </a: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3-میدان</a:t>
            </a:r>
            <a:endParaRPr lang="en-US" sz="2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933056"/>
            <a:ext cx="3240360" cy="2293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879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4968552" cy="703302"/>
          </a:xfrm>
        </p:spPr>
        <p:txBody>
          <a:bodyPr>
            <a:normAutofit/>
          </a:bodyPr>
          <a:lstStyle/>
          <a:p>
            <a:r>
              <a:rPr lang="fa-IR" sz="3200" dirty="0" smtClean="0">
                <a:solidFill>
                  <a:srgbClr val="FFC000"/>
                </a:solidFill>
                <a:cs typeface="B Nazanin" panose="00000400000000000000" pitchFamily="2" charset="-78"/>
              </a:rPr>
              <a:t>طبقه بندی </a:t>
            </a:r>
            <a:r>
              <a:rPr lang="fa-IR" sz="3200" dirty="0">
                <a:solidFill>
                  <a:srgbClr val="FFC000"/>
                </a:solidFill>
                <a:cs typeface="B Nazanin" panose="00000400000000000000" pitchFamily="2" charset="-78"/>
              </a:rPr>
              <a:t>روش های غیرمهندسی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84942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علاوه بر روش های مهندسی ذکر شده، روش های غیرمهندسی نیز در آرام سازی ترافیک قابلیت کاربرد دارند. </a:t>
            </a:r>
            <a:r>
              <a:rPr lang="fa-IR" sz="2000" dirty="0" smtClean="0">
                <a:cs typeface="B Nazanin" panose="00000400000000000000" pitchFamily="2" charset="-78"/>
              </a:rPr>
              <a:t>    این روش </a:t>
            </a:r>
            <a:r>
              <a:rPr lang="fa-IR" sz="2000" dirty="0">
                <a:cs typeface="B Nazanin" panose="00000400000000000000" pitchFamily="2" charset="-78"/>
              </a:rPr>
              <a:t>ها اغلب توسط ساکن ان مناطق مسکونی درخواست میشود که خواهان آرام سازی ترافیک در محله 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خود </a:t>
            </a:r>
            <a:r>
              <a:rPr lang="fa-IR" sz="2000" dirty="0">
                <a:cs typeface="B Nazanin" panose="00000400000000000000" pitchFamily="2" charset="-78"/>
              </a:rPr>
              <a:t>هستند اما از روش های آرام سازی </a:t>
            </a:r>
            <a:r>
              <a:rPr lang="fa-IR" sz="2000" dirty="0" smtClean="0">
                <a:cs typeface="B Nazanin" panose="00000400000000000000" pitchFamily="2" charset="-78"/>
              </a:rPr>
              <a:t>ترافیک اگاهی ندارند.</a:t>
            </a:r>
          </a:p>
          <a:p>
            <a:pPr marL="0" indent="0" algn="r">
              <a:buNone/>
            </a:pPr>
            <a:endParaRPr lang="fa-IR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این روش ها به طور کلی عبارت اند از :</a:t>
            </a:r>
          </a:p>
          <a:p>
            <a:pPr marL="0" indent="0" algn="r">
              <a:buNone/>
            </a:pPr>
            <a:endParaRPr lang="fa-IR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400" dirty="0">
                <a:solidFill>
                  <a:srgbClr val="7030A0"/>
                </a:solidFill>
                <a:cs typeface="B Nazanin" panose="00000400000000000000" pitchFamily="2" charset="-78"/>
              </a:rPr>
              <a:t>الف) افزایش </a:t>
            </a:r>
            <a:r>
              <a:rPr lang="fa-IR" sz="24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محدودیت های جبری</a:t>
            </a:r>
            <a:endParaRPr lang="fa-IR" sz="24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400" dirty="0">
                <a:solidFill>
                  <a:srgbClr val="7030A0"/>
                </a:solidFill>
                <a:cs typeface="B Nazanin" panose="00000400000000000000" pitchFamily="2" charset="-78"/>
              </a:rPr>
              <a:t>ب) علائم متغیر هوشمند برای تعیین محدودیت سرعت</a:t>
            </a:r>
          </a:p>
          <a:p>
            <a:pPr marL="0" indent="0" algn="r">
              <a:buNone/>
            </a:pPr>
            <a:r>
              <a:rPr lang="fa-IR" sz="2400" dirty="0">
                <a:solidFill>
                  <a:srgbClr val="7030A0"/>
                </a:solidFill>
                <a:cs typeface="B Nazanin" panose="00000400000000000000" pitchFamily="2" charset="-78"/>
              </a:rPr>
              <a:t>ج) علامت گذاری و خط کشی.</a:t>
            </a:r>
          </a:p>
        </p:txBody>
      </p:sp>
    </p:spTree>
    <p:extLst>
      <p:ext uri="{BB962C8B-B14F-4D97-AF65-F5344CB8AC3E}">
        <p14:creationId xmlns:p14="http://schemas.microsoft.com/office/powerpoint/2010/main" val="291462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175" y="188640"/>
            <a:ext cx="8388424" cy="808866"/>
          </a:xfrm>
        </p:spPr>
        <p:txBody>
          <a:bodyPr>
            <a:normAutofit/>
          </a:bodyPr>
          <a:lstStyle/>
          <a:p>
            <a:r>
              <a:rPr lang="fa-IR" sz="2800" dirty="0">
                <a:solidFill>
                  <a:srgbClr val="FFC000"/>
                </a:solidFill>
                <a:cs typeface="B Nazanin" panose="00000400000000000000" pitchFamily="2" charset="-78"/>
              </a:rPr>
              <a:t>نمونه های اجرا شده طرحهای آرام سازی ترافيك در ساير كشورها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59984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بیشتر شهرهای اروپایی سالهاست که اقدام به ایجاد چنین محله هایی نموده اند و در این زمینه با روند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افزایشی نیز مواجه بوده اند. در ادامه به چند نمونه از این موارد اشاره می شود</a:t>
            </a:r>
            <a:r>
              <a:rPr lang="fa-IR" sz="2000" dirty="0" smtClean="0">
                <a:cs typeface="B Nazanin" panose="00000400000000000000" pitchFamily="2" charset="-78"/>
              </a:rPr>
              <a:t>.</a:t>
            </a:r>
          </a:p>
          <a:p>
            <a:pPr marL="0" indent="0" algn="r">
              <a:buNone/>
            </a:pPr>
            <a:endParaRPr lang="fa-IR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بلژیک </a:t>
            </a:r>
          </a:p>
          <a:p>
            <a:pPr marL="0" indent="0" algn="r">
              <a:buNone/>
            </a:pPr>
            <a:r>
              <a: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در حال حاضر بزرگترین محدوده ی آرام سازی ترافیك اروپا متعلق به شهر بروکسل می باشد. محدوده مرکزی</a:t>
            </a:r>
          </a:p>
          <a:p>
            <a:pPr marL="0" indent="0" algn="r">
              <a:buNone/>
            </a:pPr>
            <a:r>
              <a: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بروکسل با وسعت 4.6 کیلومتر مربع </a:t>
            </a:r>
            <a:r>
              <a: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ترافیكی شهر </a:t>
            </a:r>
            <a:r>
              <a: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آرام سازی ترافیك شده است</a:t>
            </a:r>
            <a:r>
              <a: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.</a:t>
            </a:r>
          </a:p>
          <a:p>
            <a:pPr marL="0" indent="0" algn="r">
              <a:buNone/>
            </a:pPr>
            <a:endParaRPr lang="fa-IR" sz="20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>
                <a:solidFill>
                  <a:srgbClr val="7030A0"/>
                </a:solidFill>
                <a:cs typeface="B Nazanin" panose="00000400000000000000" pitchFamily="2" charset="-78"/>
              </a:rPr>
              <a:t>المان</a:t>
            </a:r>
            <a:r>
              <a:rPr lang="fa-IR" sz="2000" dirty="0">
                <a:cs typeface="B Nazanin" panose="00000400000000000000" pitchFamily="2" charset="-78"/>
              </a:rPr>
              <a:t> 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در فرایبورگ تمامی راههای محلی در محدوده *زون 30* قرار دارند که 60 درصد معابر این </a:t>
            </a:r>
            <a:r>
              <a:rPr lang="fa-IR" sz="2000" dirty="0" smtClean="0">
                <a:cs typeface="B Nazanin" panose="00000400000000000000" pitchFamily="2" charset="-78"/>
              </a:rPr>
              <a:t>شهر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را  </a:t>
            </a:r>
            <a:r>
              <a:rPr lang="fa-IR" sz="2000" dirty="0" smtClean="0">
                <a:cs typeface="B Nazanin" panose="00000400000000000000" pitchFamily="2" charset="-78"/>
              </a:rPr>
              <a:t>تشکیل </a:t>
            </a:r>
            <a:r>
              <a:rPr lang="fa-IR" sz="2000" dirty="0">
                <a:cs typeface="B Nazanin" panose="00000400000000000000" pitchFamily="2" charset="-78"/>
              </a:rPr>
              <a:t>میدهند . بعد از سال 2004 که اصلاحاتی روی مقررات راهنمایی رانندگی صورت گرفت در کلان شهر قوانین و مقررات * زون 30 * در همه معابر بجز راههای اصلی تر بكار می رود</a:t>
            </a:r>
            <a:r>
              <a:rPr lang="fa-IR" sz="2000" dirty="0" smtClean="0">
                <a:cs typeface="B Nazanin" panose="00000400000000000000" pitchFamily="2" charset="-78"/>
              </a:rPr>
              <a:t>.</a:t>
            </a:r>
          </a:p>
          <a:p>
            <a:pPr marL="0" indent="0" algn="r">
              <a:buNone/>
            </a:pPr>
            <a:endParaRPr lang="fa-IR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en-US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chemeClr val="tx1">
                  <a:lumMod val="95000"/>
                  <a:lumOff val="5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834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080" y="188640"/>
            <a:ext cx="8532440" cy="819934"/>
          </a:xfrm>
        </p:spPr>
        <p:txBody>
          <a:bodyPr/>
          <a:lstStyle/>
          <a:p>
            <a:pPr algn="r"/>
            <a:r>
              <a:rPr lang="fa-IR" sz="2000" dirty="0">
                <a:solidFill>
                  <a:srgbClr val="FFC000"/>
                </a:solidFill>
                <a:cs typeface="B Nazanin" panose="00000400000000000000" pitchFamily="2" charset="-78"/>
              </a:rPr>
              <a:t>شناسايي محدوده هايي كه در اولويت آرام سازی ترافيك </a:t>
            </a:r>
            <a:r>
              <a:rPr lang="fa-IR" sz="2000" dirty="0" smtClean="0">
                <a:solidFill>
                  <a:srgbClr val="FFC000"/>
                </a:solidFill>
                <a:cs typeface="B Nazanin" panose="00000400000000000000" pitchFamily="2" charset="-78"/>
              </a:rPr>
              <a:t>هستند</a:t>
            </a:r>
            <a:endParaRPr lang="en-US" sz="2000" dirty="0">
              <a:solidFill>
                <a:srgbClr val="FFC00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7260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بعضی از محدوده ها بطور ذاتی در اولویت هستند که بعنوان اولین محدوده های آرام سازی ترافیك </a:t>
            </a:r>
            <a:endParaRPr lang="en-US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انتخاب شوند این محدوده ها عبارتند از :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محورهای تجاری خدماتی، میدان ها، بازارهای روز، اطراف مدارس، بخش های توریستی و از این قبیل</a:t>
            </a:r>
            <a:r>
              <a:rPr lang="fa-IR" sz="2000" dirty="0" smtClean="0">
                <a:cs typeface="B Nazanin" panose="00000400000000000000" pitchFamily="2" charset="-78"/>
              </a:rPr>
              <a:t>.</a:t>
            </a:r>
            <a:endParaRPr lang="en-US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en-US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تجربه </a:t>
            </a:r>
            <a:r>
              <a:rPr lang="fa-IR" sz="2000" dirty="0">
                <a:cs typeface="B Nazanin" panose="00000400000000000000" pitchFamily="2" charset="-78"/>
              </a:rPr>
              <a:t>کشورهای اروپایی نشان داده است که بخش بسیار زیادی از شبكه معابر شهری در حدود - 70 الی 80 </a:t>
            </a:r>
            <a:r>
              <a:rPr lang="fa-IR" sz="2000" dirty="0" smtClean="0">
                <a:cs typeface="B Nazanin" panose="00000400000000000000" pitchFamily="2" charset="-78"/>
              </a:rPr>
              <a:t>درصد </a:t>
            </a:r>
            <a:r>
              <a:rPr lang="fa-IR" sz="2000" dirty="0">
                <a:cs typeface="B Nazanin" panose="00000400000000000000" pitchFamily="2" charset="-78"/>
              </a:rPr>
              <a:t>شبكه راهها این قابلیت را دارند که آرام سازی ترافیك و بویژه ایجاد  </a:t>
            </a:r>
            <a:r>
              <a:rPr lang="fa-IR" sz="2000" dirty="0" smtClean="0">
                <a:cs typeface="B Nazanin" panose="00000400000000000000" pitchFamily="2" charset="-78"/>
              </a:rPr>
              <a:t>زون 30 </a:t>
            </a:r>
            <a:r>
              <a:rPr lang="fa-IR" sz="2000" dirty="0">
                <a:cs typeface="B Nazanin" panose="00000400000000000000" pitchFamily="2" charset="-78"/>
              </a:rPr>
              <a:t>در خصوصشان </a:t>
            </a:r>
            <a:r>
              <a:rPr lang="fa-IR" sz="2000" dirty="0" smtClean="0">
                <a:cs typeface="B Nazanin" panose="00000400000000000000" pitchFamily="2" charset="-78"/>
              </a:rPr>
              <a:t>صورت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گیرد.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600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260648"/>
            <a:ext cx="9144000" cy="1052736"/>
          </a:xfrm>
        </p:spPr>
        <p:txBody>
          <a:bodyPr/>
          <a:lstStyle/>
          <a:p>
            <a:pPr algn="r"/>
            <a:r>
              <a:rPr lang="fa-IR" sz="3200" dirty="0" smtClean="0">
                <a:cs typeface="B Nazanin" panose="00000400000000000000" pitchFamily="2" charset="-78"/>
              </a:rPr>
              <a:t>جمع بندی 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13384"/>
            <a:ext cx="8291264" cy="521196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یکی از عوامل مهم در بروز تصادفات، عامل سرعت است. امروزه برای </a:t>
            </a:r>
            <a:r>
              <a:rPr lang="fa-IR" sz="2000" dirty="0" smtClean="0">
                <a:cs typeface="B Nazanin" panose="00000400000000000000" pitchFamily="2" charset="-78"/>
              </a:rPr>
              <a:t>کنترل سرعت </a:t>
            </a:r>
            <a:r>
              <a:rPr lang="fa-IR" sz="2000" dirty="0">
                <a:cs typeface="B Nazanin" panose="00000400000000000000" pitchFamily="2" charset="-78"/>
              </a:rPr>
              <a:t>و </a:t>
            </a:r>
            <a:r>
              <a:rPr lang="fa-IR" sz="2000" dirty="0" smtClean="0">
                <a:cs typeface="B Nazanin" panose="00000400000000000000" pitchFamily="2" charset="-78"/>
              </a:rPr>
              <a:t>حجم ترافیک </a:t>
            </a:r>
            <a:r>
              <a:rPr lang="fa-IR" sz="2000" dirty="0">
                <a:cs typeface="B Nazanin" panose="00000400000000000000" pitchFamily="2" charset="-78"/>
              </a:rPr>
              <a:t>از روش های آرام سازی استفاده می شود. </a:t>
            </a:r>
            <a:r>
              <a:rPr lang="fa-IR" sz="2000" dirty="0" smtClean="0">
                <a:cs typeface="B Nazanin" panose="00000400000000000000" pitchFamily="2" charset="-78"/>
              </a:rPr>
              <a:t>گستردگی </a:t>
            </a:r>
            <a:r>
              <a:rPr lang="fa-IR" sz="2000" dirty="0">
                <a:cs typeface="B Nazanin" panose="00000400000000000000" pitchFamily="2" charset="-78"/>
              </a:rPr>
              <a:t>مطالعات روی روش های آرام سازی نشان دهنده اهمیت 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این </a:t>
            </a:r>
            <a:r>
              <a:rPr lang="fa-IR" sz="2000" dirty="0">
                <a:cs typeface="B Nazanin" panose="00000400000000000000" pitchFamily="2" charset="-78"/>
              </a:rPr>
              <a:t>روش </a:t>
            </a:r>
            <a:r>
              <a:rPr lang="fa-IR" sz="2000" dirty="0" smtClean="0">
                <a:cs typeface="B Nazanin" panose="00000400000000000000" pitchFamily="2" charset="-78"/>
              </a:rPr>
              <a:t>در </a:t>
            </a:r>
            <a:r>
              <a:rPr lang="fa-IR" sz="2000" dirty="0">
                <a:cs typeface="B Nazanin" panose="00000400000000000000" pitchFamily="2" charset="-78"/>
              </a:rPr>
              <a:t>جلوگیری از بروز تصادفات است به خصوص در معابر شهری، استفاده از روش های </a:t>
            </a:r>
            <a:r>
              <a:rPr lang="fa-IR" sz="2000" dirty="0" smtClean="0">
                <a:cs typeface="B Nazanin" panose="00000400000000000000" pitchFamily="2" charset="-78"/>
              </a:rPr>
              <a:t>مختلف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آرام سازی در جهت افزایش ایمنی و کاهش </a:t>
            </a:r>
            <a:r>
              <a:rPr lang="fa-IR" sz="2000" dirty="0" smtClean="0">
                <a:cs typeface="B Nazanin" panose="00000400000000000000" pitchFamily="2" charset="-78"/>
              </a:rPr>
              <a:t>تلفات ناشی از تلفات ، امری است ضروری .</a:t>
            </a:r>
          </a:p>
          <a:p>
            <a:pPr marL="0" indent="0" algn="r">
              <a:buNone/>
            </a:pPr>
            <a:endParaRPr lang="fa-IR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 در این راستا نیاز است تا با شناسایی روش های مختلف آرا مسازی زمینه را در جهت استفاده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مؤثر از تمامی روش ها </a:t>
            </a:r>
            <a:r>
              <a:rPr lang="fa-IR" sz="2000" dirty="0" smtClean="0">
                <a:cs typeface="B Nazanin" panose="00000400000000000000" pitchFamily="2" charset="-78"/>
              </a:rPr>
              <a:t>، بسته </a:t>
            </a:r>
            <a:r>
              <a:rPr lang="fa-IR" sz="2000" dirty="0">
                <a:cs typeface="B Nazanin" panose="00000400000000000000" pitchFamily="2" charset="-78"/>
              </a:rPr>
              <a:t>به شرایط محیطی فراهم کرد. در این </a:t>
            </a:r>
            <a:r>
              <a:rPr lang="fa-IR" sz="2000" dirty="0" smtClean="0">
                <a:cs typeface="B Nazanin" panose="00000400000000000000" pitchFamily="2" charset="-78"/>
              </a:rPr>
              <a:t>ارائه </a:t>
            </a:r>
            <a:r>
              <a:rPr lang="fa-IR" sz="2000" dirty="0">
                <a:cs typeface="B Nazanin" panose="00000400000000000000" pitchFamily="2" charset="-78"/>
              </a:rPr>
              <a:t>با معرفی روش های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مختلف و نوین آرام سازی، می </a:t>
            </a:r>
            <a:r>
              <a:rPr lang="fa-IR" sz="2000" dirty="0" smtClean="0">
                <a:cs typeface="B Nazanin" panose="00000400000000000000" pitchFamily="2" charset="-78"/>
              </a:rPr>
              <a:t>توان تیجه </a:t>
            </a:r>
            <a:r>
              <a:rPr lang="fa-IR" sz="2000" dirty="0">
                <a:cs typeface="B Nazanin" panose="00000400000000000000" pitchFamily="2" charset="-78"/>
              </a:rPr>
              <a:t>گرفت که با توجه به انواع روش های متنوع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آرام سازی ترافیک در کشور و به خصوص در معابر شهری نیاز به تدوین دستورالعملی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کاربردی که در آن انواع روش های آرام </a:t>
            </a:r>
            <a:r>
              <a:rPr lang="fa-IR" sz="2000" dirty="0" smtClean="0">
                <a:cs typeface="B Nazanin" panose="00000400000000000000" pitchFamily="2" charset="-78"/>
              </a:rPr>
              <a:t>سازی</a:t>
            </a:r>
            <a:r>
              <a:rPr lang="fa-IR" sz="2000" dirty="0">
                <a:cs typeface="B Nazanin" panose="00000400000000000000" pitchFamily="2" charset="-78"/>
              </a:rPr>
              <a:t>، مزایا و معایب انواع روش ها و همچنین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هزینه های اجرایی آنها در کشور مورد تجزیه و تحلیل قرار گرفته </a:t>
            </a:r>
            <a:r>
              <a:rPr lang="fa-IR" sz="2000" dirty="0" smtClean="0">
                <a:cs typeface="B Nazanin" panose="00000400000000000000" pitchFamily="2" charset="-78"/>
              </a:rPr>
              <a:t>باشد،  </a:t>
            </a:r>
            <a:r>
              <a:rPr lang="fa-IR" sz="2000" dirty="0">
                <a:cs typeface="B Nazanin" panose="00000400000000000000" pitchFamily="2" charset="-78"/>
              </a:rPr>
              <a:t>جهت </a:t>
            </a:r>
            <a:r>
              <a:rPr lang="fa-IR" sz="2000" dirty="0" smtClean="0">
                <a:cs typeface="B Nazanin" panose="00000400000000000000" pitchFamily="2" charset="-78"/>
              </a:rPr>
              <a:t>استفاده </a:t>
            </a:r>
            <a:r>
              <a:rPr lang="fa-IR" sz="2000" dirty="0">
                <a:cs typeface="B Nazanin" panose="00000400000000000000" pitchFamily="2" charset="-78"/>
              </a:rPr>
              <a:t>بهینه و</a:t>
            </a:r>
          </a:p>
          <a:p>
            <a:pPr marL="0" indent="0" algn="r">
              <a:buNone/>
            </a:pPr>
            <a:r>
              <a:rPr lang="fa-IR" sz="2000" dirty="0">
                <a:cs typeface="B Nazanin" panose="00000400000000000000" pitchFamily="2" charset="-78"/>
              </a:rPr>
              <a:t>مؤثر از این روش کاملا محسوس است.</a:t>
            </a:r>
          </a:p>
          <a:p>
            <a:pPr marL="0" indent="0" algn="r">
              <a:buNone/>
            </a:pPr>
            <a:endParaRPr lang="fa-IR" sz="2000" dirty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328" y="260648"/>
            <a:ext cx="1691680" cy="664850"/>
          </a:xfrm>
        </p:spPr>
        <p:txBody>
          <a:bodyPr>
            <a:normAutofit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منابع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35280" cy="552783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1</a:t>
            </a:r>
            <a:r>
              <a:rPr lang="fa-IR" sz="2000" dirty="0" smtClean="0">
                <a:cs typeface="B Nazanin" panose="00000400000000000000" pitchFamily="2" charset="-78"/>
              </a:rPr>
              <a:t>میربها</a:t>
            </a:r>
            <a:r>
              <a:rPr lang="fa-IR" sz="2000" dirty="0">
                <a:cs typeface="B Nazanin" panose="00000400000000000000" pitchFamily="2" charset="-78"/>
              </a:rPr>
              <a:t>، بابک، اسدامرجی، مرتضی </a:t>
            </a:r>
            <a:r>
              <a:rPr lang="fa-IR" sz="2000" dirty="0" smtClean="0">
                <a:cs typeface="B Nazanin" panose="00000400000000000000" pitchFamily="2" charset="-78"/>
              </a:rPr>
              <a:t>- آرامسازی </a:t>
            </a:r>
            <a:r>
              <a:rPr lang="fa-IR" sz="2000" dirty="0">
                <a:cs typeface="B Nazanin" panose="00000400000000000000" pitchFamily="2" charset="-78"/>
              </a:rPr>
              <a:t>چاپ اول. تهران : . </a:t>
            </a:r>
            <a:r>
              <a:rPr lang="fa-IR" sz="2000" dirty="0" smtClean="0">
                <a:cs typeface="B Nazanin" panose="00000400000000000000" pitchFamily="2" charset="-78"/>
              </a:rPr>
              <a:t>سازمان حمل </a:t>
            </a:r>
            <a:r>
              <a:rPr lang="fa-IR" sz="2000" dirty="0">
                <a:cs typeface="B Nazanin" panose="00000400000000000000" pitchFamily="2" charset="-78"/>
              </a:rPr>
              <a:t>ونقل </a:t>
            </a:r>
            <a:r>
              <a:rPr lang="fa-IR" sz="2000" dirty="0" smtClean="0">
                <a:cs typeface="B Nazanin" panose="00000400000000000000" pitchFamily="2" charset="-78"/>
              </a:rPr>
              <a:t>و ترافیک تهران1386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2- مقاله </a:t>
            </a:r>
            <a:r>
              <a:rPr lang="fa-IR" sz="2000" b="1" dirty="0">
                <a:cs typeface="B Nazanin" panose="00000400000000000000" pitchFamily="2" charset="-78"/>
              </a:rPr>
              <a:t>روش های نوین آرام سازی </a:t>
            </a:r>
            <a:r>
              <a:rPr lang="fa-IR" sz="2000" b="1" dirty="0" smtClean="0">
                <a:cs typeface="B Nazanin" panose="00000400000000000000" pitchFamily="2" charset="-78"/>
              </a:rPr>
              <a:t>ترافیک ، </a:t>
            </a:r>
            <a:r>
              <a:rPr lang="fa-IR" sz="2000" dirty="0" smtClean="0">
                <a:cs typeface="B Nazanin" panose="00000400000000000000" pitchFamily="2" charset="-78"/>
              </a:rPr>
              <a:t>مهندس امیر پوریا چاووشی 1387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3-کتاب سرعت 30 : جهانشاه پاکزاد 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15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72" y="256456"/>
            <a:ext cx="9144000" cy="1052736"/>
          </a:xfrm>
        </p:spPr>
        <p:txBody>
          <a:bodyPr/>
          <a:lstStyle/>
          <a:p>
            <a:pPr algn="ctr"/>
            <a:r>
              <a:rPr lang="en-US" altLang="ko-K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itchFamily="50" charset="-127"/>
              </a:rPr>
              <a:t> </a:t>
            </a:r>
            <a:r>
              <a:rPr lang="fa-IR" altLang="ko-KR" sz="4400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تعریف</a:t>
            </a:r>
            <a:endParaRPr lang="ko-KR" altLang="en-US" sz="4400" dirty="0">
              <a:solidFill>
                <a:schemeClr val="accent6">
                  <a:lumMod val="60000"/>
                  <a:lumOff val="40000"/>
                </a:schemeClr>
              </a:solidFill>
              <a:ea typeface="Arial Unicode MS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364" y="1700808"/>
            <a:ext cx="8363272" cy="4536504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ارام سازی ترافیک مجموعه ای از استراتژی هایی است که توسط برنامه ریزان شهری و مهندسان ترافیک به منظور کاهش سرعت ترافیک (با تعریف عام) استفاده میشود</a:t>
            </a:r>
            <a:r>
              <a:rPr lang="en-US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.</a:t>
            </a:r>
            <a:endParaRPr lang="fa-IR" altLang="ko-KR" sz="2000" dirty="0" smtClean="0">
              <a:solidFill>
                <a:schemeClr val="tx1">
                  <a:lumMod val="65000"/>
                  <a:lumOff val="35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endParaRPr lang="fa-IR" altLang="ko-KR" sz="2000" dirty="0" smtClean="0">
              <a:solidFill>
                <a:schemeClr val="tx1">
                  <a:lumMod val="65000"/>
                  <a:lumOff val="35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واژه </a:t>
            </a: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و مفهوم   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«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Traffic Calming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»  برای اولین بار توسط </a:t>
            </a: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کشورهای 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اروپایی</a:t>
            </a: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 « 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المان و هلند » </a:t>
            </a: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مطرح شده است که بیانگر طیفی از متدهاست برای آرام کردن سرعت حرکت اتومبیل و نه لزوما ممنوع کردن استفاده از آن در محله های شهری و محدوده های اطراف 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مدارس.</a:t>
            </a:r>
          </a:p>
          <a:p>
            <a:pPr algn="r" rtl="1">
              <a:buFont typeface="Wingdings" panose="05000000000000000000" pitchFamily="2" charset="2"/>
              <a:buChar char="§"/>
            </a:pPr>
            <a:endParaRPr lang="fa-IR" altLang="ko-KR" sz="2000" dirty="0" smtClean="0">
              <a:solidFill>
                <a:schemeClr val="tx1">
                  <a:lumMod val="65000"/>
                  <a:lumOff val="35000"/>
                </a:schemeClr>
              </a:solidFill>
              <a:cs typeface="B Nazanin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تجربه شهرهای اروپایی نمایانگر تاثیرات مطلوب آرام سازی ترافیك بر افزایش ایمنی عابرین پیاده و کاهش تعداد </a:t>
            </a: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و شدت </a:t>
            </a:r>
            <a:r>
              <a:rPr lang="fa-IR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rPr>
              <a:t>تصادفات شهری است.</a:t>
            </a:r>
            <a:endParaRPr lang="en-US" altLang="ko-KR" sz="2000" dirty="0" smtClean="0">
              <a:solidFill>
                <a:schemeClr val="tx1">
                  <a:lumMod val="65000"/>
                  <a:lumOff val="35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925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144000" y="16778"/>
            <a:ext cx="1404664" cy="1612022"/>
          </a:xfrm>
        </p:spPr>
        <p:txBody>
          <a:bodyPr/>
          <a:lstStyle/>
          <a:p>
            <a:r>
              <a:rPr lang="fa-IR" sz="800" dirty="0" smtClean="0">
                <a:cs typeface="B Nazanin" panose="00000400000000000000" pitchFamily="2" charset="-78"/>
              </a:rPr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80920" cy="5472608"/>
          </a:xfrm>
        </p:spPr>
        <p:txBody>
          <a:bodyPr>
            <a:normAutofit/>
          </a:bodyPr>
          <a:lstStyle/>
          <a:p>
            <a:pPr marL="457200" algn="just" rtl="1">
              <a:buFont typeface="Wingdings" panose="05000000000000000000" pitchFamily="2" charset="2"/>
              <a:buChar char="§"/>
            </a:pPr>
            <a:r>
              <a:rPr lang="fa-IR" sz="2000" smtClean="0">
                <a:cs typeface="B Nazanin" panose="00000400000000000000" pitchFamily="2" charset="-78"/>
              </a:rPr>
              <a:t>پیاده روي داراي اهمیت اساسی در ادراك هویت فضایی، احساس تعلق به محیط و دریافت کیفیت  محیطی است. محله، مکان تعاملات اجتماعی و زندگی جمعی است ، اما محلات امروز ما به واسطه سرعت و شتابی که براي مدرنیزه شدن به خود گرفته اند موجبات اضمحلال زندگی اجتماعی را      فراهم  آورده اند .حضور بی رویه اتومبیل در خیابان ها و کوچه هاي محلی سبب شد تا رانندگان    بدون توجه به حضور افراد پیاده با سرعت در محلات عبور کنند و </a:t>
            </a:r>
            <a:r>
              <a:rPr lang="fa-IR" sz="2000" smtClean="0">
                <a:solidFill>
                  <a:schemeClr val="accent4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خیابان ها و کوچه هاي محلی که حیاط دوم ساکنین و مکانی براي حضور پذیري و شکل گیري تعاملات اجتماعی </a:t>
            </a:r>
            <a:r>
              <a:rPr lang="fa-IR" sz="2000" smtClean="0">
                <a:cs typeface="B Nazanin" panose="00000400000000000000" pitchFamily="2" charset="-78"/>
              </a:rPr>
              <a:t>آنان بود را مورد     هجوم قرار دهند . </a:t>
            </a:r>
          </a:p>
          <a:p>
            <a:pPr marL="114300" indent="0" algn="r" rtl="1">
              <a:buNone/>
            </a:pPr>
            <a:endParaRPr lang="en-US" sz="20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1487996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60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16632"/>
            <a:ext cx="9144000" cy="1052736"/>
          </a:xfrm>
        </p:spPr>
        <p:txBody>
          <a:bodyPr/>
          <a:lstStyle/>
          <a:p>
            <a:pPr algn="ctr"/>
            <a:r>
              <a:rPr lang="fa-IR" sz="3200" dirty="0">
                <a:solidFill>
                  <a:schemeClr val="accent6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طبقه بندی روش های مهندسی </a:t>
            </a:r>
            <a:r>
              <a:rPr lang="fa-IR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آرامسازی</a:t>
            </a:r>
            <a:endParaRPr lang="en-US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69368"/>
            <a:ext cx="8711952" cy="5447902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fa-IR" sz="2000" b="1" dirty="0" smtClean="0">
                <a:cs typeface="B Nazanin" panose="00000400000000000000" pitchFamily="2" charset="-78"/>
              </a:rPr>
              <a:t>روش کنترل حجم  </a:t>
            </a:r>
          </a:p>
          <a:p>
            <a:pPr marL="0" indent="0" algn="r" rtl="1">
              <a:buNone/>
            </a:pPr>
            <a:endParaRPr lang="fa-IR" sz="2000" b="1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روش </a:t>
            </a:r>
            <a:r>
              <a:rPr lang="fa-IR" sz="2000" dirty="0">
                <a:cs typeface="B Nazanin" panose="00000400000000000000" pitchFamily="2" charset="-78"/>
              </a:rPr>
              <a:t>های کنترل حجم، مجموعه </a:t>
            </a:r>
            <a:r>
              <a:rPr lang="fa-IR" sz="2000" dirty="0" smtClean="0">
                <a:cs typeface="B Nazanin" panose="00000400000000000000" pitchFamily="2" charset="-78"/>
              </a:rPr>
              <a:t>روشهای آرامسازی </a:t>
            </a:r>
            <a:r>
              <a:rPr lang="fa-IR" sz="2000" dirty="0">
                <a:cs typeface="B Nazanin" panose="00000400000000000000" pitchFamily="2" charset="-78"/>
              </a:rPr>
              <a:t>است که توسط آنها </a:t>
            </a:r>
            <a:r>
              <a:rPr lang="fa-IR" sz="2000" dirty="0" smtClean="0">
                <a:cs typeface="B Nazanin" panose="00000400000000000000" pitchFamily="2" charset="-78"/>
              </a:rPr>
              <a:t>حجم وسایل نقلیه  استفاده کننده   از </a:t>
            </a:r>
            <a:r>
              <a:rPr lang="fa-IR" sz="2000" dirty="0">
                <a:cs typeface="B Nazanin" panose="00000400000000000000" pitchFamily="2" charset="-78"/>
              </a:rPr>
              <a:t>یک راه مشخص کاهش می </a:t>
            </a:r>
            <a:r>
              <a:rPr lang="fa-IR" sz="2000" dirty="0" smtClean="0">
                <a:cs typeface="B Nazanin" panose="00000400000000000000" pitchFamily="2" charset="-78"/>
              </a:rPr>
              <a:t>یابد . </a:t>
            </a:r>
            <a:endParaRPr lang="fa-IR" sz="20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sz="2000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1-مسدود کننده های کل خیابان </a:t>
            </a:r>
          </a:p>
          <a:p>
            <a:pPr marL="0" indent="0" algn="r" rtl="1">
              <a:buNone/>
            </a:pPr>
            <a:endParaRPr lang="fa-IR" sz="2000" dirty="0" smtClean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sz="20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sz="2000" dirty="0"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48880"/>
            <a:ext cx="415799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800" dirty="0" smtClean="0">
                <a:cs typeface="B Nazanin" panose="00000400000000000000" pitchFamily="2" charset="-78"/>
              </a:rPr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926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2-مسدودکننده های نصف یا بخشی از خیابان</a:t>
            </a:r>
          </a:p>
          <a:p>
            <a:pPr marL="0" indent="0" algn="r">
              <a:buNone/>
            </a:pPr>
            <a:endParaRPr lang="fa-IR" sz="2000" dirty="0" smtClean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chemeClr val="accent4">
                  <a:lumMod val="60000"/>
                  <a:lumOff val="40000"/>
                </a:schemeClr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>
                <a:solidFill>
                  <a:srgbClr val="7030A0"/>
                </a:solidFill>
                <a:cs typeface="B Nazanin" panose="00000400000000000000" pitchFamily="2" charset="-78"/>
              </a:rPr>
              <a:t>3-انحراف دهنده های مورب</a:t>
            </a:r>
            <a:endParaRPr lang="en-US" sz="2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908720"/>
            <a:ext cx="4392488" cy="218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208" y="3959256"/>
            <a:ext cx="2456688" cy="2206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89040"/>
            <a:ext cx="4101398" cy="2547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13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800" dirty="0" smtClean="0">
                <a:cs typeface="B Nazanin" panose="00000400000000000000" pitchFamily="2" charset="-78"/>
              </a:rPr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4- موانع میانه ای </a:t>
            </a:r>
            <a:endParaRPr lang="en-US" sz="2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42746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77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944" y="188640"/>
            <a:ext cx="5076056" cy="520834"/>
          </a:xfrm>
        </p:spPr>
        <p:txBody>
          <a:bodyPr>
            <a:normAutofit/>
          </a:bodyPr>
          <a:lstStyle/>
          <a:p>
            <a:r>
              <a: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anose="00000400000000000000" pitchFamily="2" charset="-78"/>
              </a:rPr>
              <a:t>روش های کنترل سرعت توسط تغییرات قائم در سطح راه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50547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1- سرعت گیرها                                                   2- </a:t>
            </a:r>
            <a:r>
              <a:rPr lang="fa-IR" sz="2000" dirty="0">
                <a:solidFill>
                  <a:srgbClr val="7030A0"/>
                </a:solidFill>
                <a:cs typeface="B Nazanin" panose="00000400000000000000" pitchFamily="2" charset="-78"/>
              </a:rPr>
              <a:t>سرعت کاه ها</a:t>
            </a: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>
                <a:solidFill>
                  <a:srgbClr val="7030A0"/>
                </a:solidFill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                                                                    </a:t>
            </a:r>
            <a:endParaRPr lang="en-US" sz="2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07088"/>
            <a:ext cx="3762121" cy="303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840480" cy="3072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1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-972616" y="1023794"/>
            <a:ext cx="972616" cy="45719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cs typeface="B Nazanin" panose="00000400000000000000" pitchFamily="2" charset="-78"/>
              </a:rPr>
              <a:t>.</a:t>
            </a:r>
            <a:br>
              <a:rPr lang="fa-IR" dirty="0" smtClean="0">
                <a:cs typeface="B Nazanin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619268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>
                <a:solidFill>
                  <a:srgbClr val="7030A0"/>
                </a:solidFill>
                <a:cs typeface="B Nazanin" panose="00000400000000000000" pitchFamily="2" charset="-78"/>
              </a:rPr>
              <a:t>4</a:t>
            </a: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-پیاده رو برامده</a:t>
            </a: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marL="0" indent="0" algn="r">
              <a:buNone/>
            </a:pPr>
            <a:endParaRPr lang="fa-IR" sz="2000" dirty="0" smtClean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69513"/>
            <a:ext cx="6371491" cy="4784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69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116632"/>
            <a:ext cx="5292080" cy="963950"/>
          </a:xfrm>
        </p:spPr>
        <p:txBody>
          <a:bodyPr/>
          <a:lstStyle/>
          <a:p>
            <a:r>
              <a:rPr lang="fa-IR" sz="2000" dirty="0">
                <a:cs typeface="B Nazanin" panose="00000400000000000000" pitchFamily="2" charset="-78"/>
              </a:rPr>
              <a:t>روش های کنترل سرعت توسط تغییرات افقی در سطح راه</a:t>
            </a:r>
            <a:endParaRPr lang="en-US" sz="20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24936" cy="53285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000" dirty="0" smtClean="0">
                <a:solidFill>
                  <a:srgbClr val="7030A0"/>
                </a:solidFill>
                <a:cs typeface="B Nazanin" panose="00000400000000000000" pitchFamily="2" charset="-78"/>
              </a:rPr>
              <a:t>1-میدانک</a:t>
            </a:r>
            <a:endParaRPr lang="en-US" sz="2000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6251604" cy="412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59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</TotalTime>
  <Words>893</Words>
  <Application>Microsoft Office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 Unicode MS</vt:lpstr>
      <vt:lpstr>Arial</vt:lpstr>
      <vt:lpstr>B Homa</vt:lpstr>
      <vt:lpstr>B Nazanin</vt:lpstr>
      <vt:lpstr>Century Gothic</vt:lpstr>
      <vt:lpstr>HY중고딕</vt:lpstr>
      <vt:lpstr>Wingdings</vt:lpstr>
      <vt:lpstr>Wingdings 3</vt:lpstr>
      <vt:lpstr>Wisp</vt:lpstr>
      <vt:lpstr> ارام سازی ترافیک  در حمل و نقل شهری</vt:lpstr>
      <vt:lpstr> تعریف</vt:lpstr>
      <vt:lpstr>.</vt:lpstr>
      <vt:lpstr>طبقه بندی روش های مهندسی آرامسازی</vt:lpstr>
      <vt:lpstr>.</vt:lpstr>
      <vt:lpstr>.</vt:lpstr>
      <vt:lpstr>روش های کنترل سرعت توسط تغییرات قائم در سطح راه</vt:lpstr>
      <vt:lpstr>. </vt:lpstr>
      <vt:lpstr>روش های کنترل سرعت توسط تغییرات افقی در سطح راه</vt:lpstr>
      <vt:lpstr>.</vt:lpstr>
      <vt:lpstr>طبقه بندی روش های غیرمهندسی</vt:lpstr>
      <vt:lpstr>نمونه های اجرا شده طرحهای آرام سازی ترافيك در ساير كشورها</vt:lpstr>
      <vt:lpstr>شناسايي محدوده هايي كه در اولويت آرام سازی ترافيك هستند</vt:lpstr>
      <vt:lpstr>جمع بندی :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ارام سازی ترافیک  در حمل و نقل شهری</dc:title>
  <dc:creator>Mohammad</dc:creator>
  <cp:lastModifiedBy>Mohammad</cp:lastModifiedBy>
  <cp:revision>1</cp:revision>
  <dcterms:created xsi:type="dcterms:W3CDTF">2020-11-06T18:57:56Z</dcterms:created>
  <dcterms:modified xsi:type="dcterms:W3CDTF">2020-11-06T19:00:14Z</dcterms:modified>
</cp:coreProperties>
</file>