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078F4B9-1AD5-4442-AC4B-2CFE99F37F9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1077354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078F4B9-1AD5-4442-AC4B-2CFE99F37F9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630936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078F4B9-1AD5-4442-AC4B-2CFE99F37F9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358703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a:solidFill>
                <a:srgbClr val="B80E0F">
                  <a:lumMod val="50000"/>
                </a:srgbClr>
              </a:solidFill>
            </a:endParaRPr>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B6F15528-21DE-4FAA-801E-634DDDAF4B2B}" type="slidenum">
              <a:rPr lang="en-US" smtClean="0">
                <a:solidFill>
                  <a:prstClr val="black">
                    <a:lumMod val="75000"/>
                    <a:lumOff val="25000"/>
                  </a:prstClr>
                </a:solidFill>
              </a:rPr>
              <a:pPr/>
              <a:t>‹#›</a:t>
            </a:fld>
            <a:endParaRPr lang="en-US">
              <a:solidFill>
                <a:prstClr val="black">
                  <a:lumMod val="75000"/>
                  <a:lumOff val="25000"/>
                </a:prstClr>
              </a:solidFill>
            </a:endParaRPr>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53948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a:solidFill>
                <a:srgbClr val="B80E0F">
                  <a:lumMod val="5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3199503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a:solidFill>
                <a:srgbClr val="B80E0F">
                  <a:lumMod val="5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3876738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1079137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514352" y="2861733"/>
            <a:ext cx="3816534"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495477" y="2861733"/>
            <a:ext cx="3816535"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8" name="Footer Placeholder 7"/>
          <p:cNvSpPr>
            <a:spLocks noGrp="1"/>
          </p:cNvSpPr>
          <p:nvPr>
            <p:ph type="ftr" sz="quarter" idx="11"/>
          </p:nvPr>
        </p:nvSpPr>
        <p:spPr/>
        <p:txBody>
          <a:bodyPr/>
          <a:lstStyle/>
          <a:p>
            <a:endParaRPr lang="en-US">
              <a:solidFill>
                <a:srgbClr val="B80E0F">
                  <a:lumMod val="50000"/>
                </a:srgb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41967920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a:solidFill>
                <a:srgbClr val="B80E0F">
                  <a:lumMod val="50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566143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3" name="Footer Placeholder 2"/>
          <p:cNvSpPr>
            <a:spLocks noGrp="1"/>
          </p:cNvSpPr>
          <p:nvPr>
            <p:ph type="ftr" sz="quarter" idx="11"/>
          </p:nvPr>
        </p:nvSpPr>
        <p:spPr/>
        <p:txBody>
          <a:bodyPr/>
          <a:lstStyle/>
          <a:p>
            <a:endParaRPr lang="en-US">
              <a:solidFill>
                <a:srgbClr val="B80E0F">
                  <a:lumMod val="50000"/>
                </a:srgb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27664847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1528086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078F4B9-1AD5-4442-AC4B-2CFE99F37F9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7073274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39980928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1577227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4160977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8000" dirty="0">
                <a:solidFill>
                  <a:prstClr val="black"/>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8000" dirty="0">
                <a:solidFill>
                  <a:prstClr val="black"/>
                </a:solidFill>
                <a:effectLst/>
              </a:rPr>
              <a:t>”</a:t>
            </a:r>
          </a:p>
        </p:txBody>
      </p:sp>
    </p:spTree>
    <p:extLst>
      <p:ext uri="{BB962C8B-B14F-4D97-AF65-F5344CB8AC3E}">
        <p14:creationId xmlns:p14="http://schemas.microsoft.com/office/powerpoint/2010/main" val="40069586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6" name="Footer Placeholder 5"/>
          <p:cNvSpPr>
            <a:spLocks noGrp="1"/>
          </p:cNvSpPr>
          <p:nvPr>
            <p:ph type="ftr" sz="quarter" idx="11"/>
          </p:nvPr>
        </p:nvSpPr>
        <p:spPr/>
        <p:txBody>
          <a:bodyPr/>
          <a:lstStyle/>
          <a:p>
            <a:endParaRPr lang="en-US">
              <a:solidFill>
                <a:srgbClr val="B80E0F">
                  <a:lumMod val="5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16660712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a:solidFill>
                <a:srgbClr val="B80E0F">
                  <a:lumMod val="50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39388199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4" name="Footer Placeholder 3"/>
          <p:cNvSpPr>
            <a:spLocks noGrp="1"/>
          </p:cNvSpPr>
          <p:nvPr>
            <p:ph type="ftr" sz="quarter" idx="11"/>
          </p:nvPr>
        </p:nvSpPr>
        <p:spPr/>
        <p:txBody>
          <a:bodyPr/>
          <a:lstStyle/>
          <a:p>
            <a:endParaRPr lang="en-US">
              <a:solidFill>
                <a:srgbClr val="B80E0F">
                  <a:lumMod val="50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23834865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a:solidFill>
                <a:srgbClr val="B80E0F">
                  <a:lumMod val="5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2746817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B80E0F">
                    <a:lumMod val="50000"/>
                  </a:srgbClr>
                </a:solidFill>
              </a:rPr>
              <a:pPr/>
              <a:t>1/29/2021</a:t>
            </a:fld>
            <a:endParaRPr lang="en-US">
              <a:solidFill>
                <a:srgbClr val="B80E0F">
                  <a:lumMod val="50000"/>
                </a:srgbClr>
              </a:solidFill>
            </a:endParaRPr>
          </a:p>
        </p:txBody>
      </p:sp>
      <p:sp>
        <p:nvSpPr>
          <p:cNvPr id="5" name="Footer Placeholder 4"/>
          <p:cNvSpPr>
            <a:spLocks noGrp="1"/>
          </p:cNvSpPr>
          <p:nvPr>
            <p:ph type="ftr" sz="quarter" idx="11"/>
          </p:nvPr>
        </p:nvSpPr>
        <p:spPr/>
        <p:txBody>
          <a:bodyPr/>
          <a:lstStyle/>
          <a:p>
            <a:endParaRPr lang="en-US">
              <a:solidFill>
                <a:srgbClr val="B80E0F">
                  <a:lumMod val="5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B80E0F">
                    <a:lumMod val="50000"/>
                  </a:srgbClr>
                </a:solidFill>
              </a:rPr>
              <a:pPr/>
              <a:t>‹#›</a:t>
            </a:fld>
            <a:endParaRPr lang="en-US">
              <a:solidFill>
                <a:srgbClr val="B80E0F">
                  <a:lumMod val="50000"/>
                </a:srgbClr>
              </a:solidFill>
            </a:endParaRPr>
          </a:p>
        </p:txBody>
      </p:sp>
    </p:spTree>
    <p:extLst>
      <p:ext uri="{BB962C8B-B14F-4D97-AF65-F5344CB8AC3E}">
        <p14:creationId xmlns:p14="http://schemas.microsoft.com/office/powerpoint/2010/main" val="141444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78F4B9-1AD5-4442-AC4B-2CFE99F37F92}"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102735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078F4B9-1AD5-4442-AC4B-2CFE99F37F9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919494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078F4B9-1AD5-4442-AC4B-2CFE99F37F92}"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78877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078F4B9-1AD5-4442-AC4B-2CFE99F37F92}"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3933574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78F4B9-1AD5-4442-AC4B-2CFE99F37F92}"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769422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78F4B9-1AD5-4442-AC4B-2CFE99F37F9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486939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78F4B9-1AD5-4442-AC4B-2CFE99F37F92}"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1C6FE48-DDB0-4D49-89B2-8D69ECDC5D00}" type="slidenum">
              <a:rPr lang="fa-IR" smtClean="0"/>
              <a:t>‹#›</a:t>
            </a:fld>
            <a:endParaRPr lang="fa-IR"/>
          </a:p>
        </p:txBody>
      </p:sp>
    </p:spTree>
    <p:extLst>
      <p:ext uri="{BB962C8B-B14F-4D97-AF65-F5344CB8AC3E}">
        <p14:creationId xmlns:p14="http://schemas.microsoft.com/office/powerpoint/2010/main" val="2775512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078F4B9-1AD5-4442-AC4B-2CFE99F37F92}" type="datetimeFigureOut">
              <a:rPr lang="fa-IR" smtClean="0"/>
              <a:t>16/06/1442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C6FE48-DDB0-4D49-89B2-8D69ECDC5D00}" type="slidenum">
              <a:rPr lang="fa-IR" smtClean="0"/>
              <a:t>‹#›</a:t>
            </a:fld>
            <a:endParaRPr lang="fa-IR"/>
          </a:p>
        </p:txBody>
      </p:sp>
    </p:spTree>
    <p:extLst>
      <p:ext uri="{BB962C8B-B14F-4D97-AF65-F5344CB8AC3E}">
        <p14:creationId xmlns:p14="http://schemas.microsoft.com/office/powerpoint/2010/main" val="451498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pPr rtl="0"/>
            <a:fld id="{1D8BD707-D9CF-40AE-B4C6-C98DA3205C09}" type="datetimeFigureOut">
              <a:rPr lang="en-US" smtClean="0">
                <a:solidFill>
                  <a:srgbClr val="B80E0F">
                    <a:lumMod val="50000"/>
                  </a:srgbClr>
                </a:solidFill>
              </a:rPr>
              <a:pPr rtl="0"/>
              <a:t>1/29/2021</a:t>
            </a:fld>
            <a:endParaRPr lang="en-US">
              <a:solidFill>
                <a:srgbClr val="B80E0F">
                  <a:lumMod val="50000"/>
                </a:srgbClr>
              </a:solidFill>
            </a:endParaRPr>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pPr rtl="0"/>
            <a:endParaRPr lang="en-US">
              <a:solidFill>
                <a:srgbClr val="B80E0F">
                  <a:lumMod val="50000"/>
                </a:srgbClr>
              </a:solidFill>
            </a:endParaRPr>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pPr rtl="0"/>
            <a:fld id="{B6F15528-21DE-4FAA-801E-634DDDAF4B2B}" type="slidenum">
              <a:rPr lang="en-US" smtClean="0">
                <a:solidFill>
                  <a:srgbClr val="B80E0F">
                    <a:lumMod val="50000"/>
                  </a:srgbClr>
                </a:solidFill>
              </a:rPr>
              <a:pPr rtl="0"/>
              <a:t>‹#›</a:t>
            </a:fld>
            <a:endParaRPr lang="en-US">
              <a:solidFill>
                <a:srgbClr val="B80E0F">
                  <a:lumMod val="50000"/>
                </a:srgbClr>
              </a:solidFill>
            </a:endParaRPr>
          </a:p>
        </p:txBody>
      </p:sp>
    </p:spTree>
    <p:extLst>
      <p:ext uri="{BB962C8B-B14F-4D97-AF65-F5344CB8AC3E}">
        <p14:creationId xmlns:p14="http://schemas.microsoft.com/office/powerpoint/2010/main" val="3179834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628800"/>
            <a:ext cx="7851648" cy="1828800"/>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3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U.I.A</a:t>
            </a:r>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36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UNION INTERNATIONAL ARCHITECTS</a:t>
            </a:r>
            <a:r>
              <a:rPr lang="fa-IR"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Homa" panose="00000400000000000000" pitchFamily="2" charset="-78"/>
              </a:rPr>
              <a:t/>
            </a:r>
            <a:br>
              <a:rPr lang="fa-IR"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Homa" panose="00000400000000000000" pitchFamily="2" charset="-78"/>
              </a:rPr>
            </a:br>
            <a:r>
              <a:rPr lang="fa-IR"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Homa" panose="00000400000000000000" pitchFamily="2" charset="-78"/>
              </a:rPr>
              <a:t>اتحادیه بین المللی معماران</a:t>
            </a:r>
            <a:endParaRPr lang="en-US" sz="44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505208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685800" y="1828800"/>
            <a:ext cx="8001000" cy="838200"/>
          </a:xfrm>
        </p:spPr>
        <p:txBody>
          <a:bodyPr vert="horz" lIns="0" rIns="0" bIns="0" anchor="t">
            <a:normAutofit/>
          </a:bodyPr>
          <a:lstStyle/>
          <a:p>
            <a:pPr marL="365760" lvl="1" indent="0" algn="ctr" rtl="1">
              <a:spcBef>
                <a:spcPct val="0"/>
              </a:spcBef>
              <a:buNone/>
            </a:pPr>
            <a:r>
              <a:rPr lang="en-US" sz="2800" dirty="0" smtClean="0">
                <a:solidFill>
                  <a:srgbClr val="2B283C"/>
                </a:solidFill>
              </a:rPr>
              <a:t>U.I.A(UNION INTERNATIONAL ARCHITECTS)</a:t>
            </a:r>
            <a:endParaRPr lang="fa-IR" sz="2800" dirty="0" smtClean="0">
              <a:solidFill>
                <a:srgbClr val="2B283C"/>
              </a:solidFill>
              <a:cs typeface="B Homa" panose="00000400000000000000" pitchFamily="2" charset="-78"/>
            </a:endParaRP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685800" y="2468880"/>
            <a:ext cx="8001000" cy="4389120"/>
          </a:xfrm>
          <a:prstGeom prst="rect">
            <a:avLst/>
          </a:prstGeom>
        </p:spPr>
        <p:txBody>
          <a:bodyPr vert="horz" lIns="0" rIns="0" bIns="0" anchor="t">
            <a:normAutofit/>
          </a:bodyPr>
          <a:lstStyle/>
          <a:p>
            <a:pPr marL="365760" lvl="1">
              <a:spcBef>
                <a:spcPct val="0"/>
              </a:spcBef>
              <a:buClr>
                <a:srgbClr val="B80E0F"/>
              </a:buClr>
              <a:buSzPct val="85000"/>
              <a:buFont typeface="Arial" pitchFamily="34" charset="0"/>
              <a:buChar char="•"/>
              <a:defRPr/>
            </a:pPr>
            <a:r>
              <a:rPr lang="fa-IR" sz="2100" dirty="0">
                <a:solidFill>
                  <a:srgbClr val="B80E0F">
                    <a:lumMod val="50000"/>
                  </a:srgbClr>
                </a:solidFill>
                <a:cs typeface="B Homa" panose="00000400000000000000" pitchFamily="2" charset="-78"/>
              </a:rPr>
              <a:t>یک سازمان غیر دولتی وابسته به یونسکو</a:t>
            </a:r>
          </a:p>
          <a:p>
            <a:pPr marL="365760" lvl="1">
              <a:spcBef>
                <a:spcPct val="0"/>
              </a:spcBef>
              <a:buClr>
                <a:srgbClr val="B80E0F"/>
              </a:buClr>
              <a:buSzPct val="85000"/>
              <a:buFont typeface="Arial" pitchFamily="34" charset="0"/>
              <a:buChar char="•"/>
              <a:defRPr/>
            </a:pPr>
            <a:r>
              <a:rPr lang="fa-IR" sz="2100" dirty="0">
                <a:solidFill>
                  <a:srgbClr val="B80E0F">
                    <a:lumMod val="50000"/>
                  </a:srgbClr>
                </a:solidFill>
                <a:cs typeface="B Homa" panose="00000400000000000000" pitchFamily="2" charset="-78"/>
              </a:rPr>
              <a:t>برای اتحاد معماران از تمام کشورها صرف نظر از ملیت ،نژاد، مذهب و تعلیمات مدارس معماری</a:t>
            </a:r>
          </a:p>
          <a:p>
            <a:pPr marL="365760" lvl="1">
              <a:spcBef>
                <a:spcPct val="0"/>
              </a:spcBef>
              <a:buClr>
                <a:srgbClr val="B80E0F"/>
              </a:buClr>
              <a:buSzPct val="85000"/>
              <a:buFont typeface="Arial" pitchFamily="34" charset="0"/>
              <a:buChar char="•"/>
              <a:defRPr/>
            </a:pPr>
            <a:r>
              <a:rPr lang="fa-IR" sz="2100" dirty="0">
                <a:solidFill>
                  <a:srgbClr val="B80E0F">
                    <a:lumMod val="50000"/>
                  </a:srgbClr>
                </a:solidFill>
                <a:cs typeface="B Homa" panose="00000400000000000000" pitchFamily="2" charset="-78"/>
              </a:rPr>
              <a:t>برگزاری کنگره تقریبا هر سه سال یک بار</a:t>
            </a:r>
          </a:p>
          <a:p>
            <a:pPr marL="365760" lvl="1">
              <a:spcBef>
                <a:spcPct val="0"/>
              </a:spcBef>
              <a:buClr>
                <a:srgbClr val="B80E0F"/>
              </a:buClr>
              <a:buSzPct val="85000"/>
              <a:buFont typeface="Arial" pitchFamily="34" charset="0"/>
              <a:buChar char="•"/>
              <a:defRPr/>
            </a:pPr>
            <a:r>
              <a:rPr lang="fa-IR" sz="2100" dirty="0">
                <a:solidFill>
                  <a:srgbClr val="B80E0F">
                    <a:lumMod val="50000"/>
                  </a:srgbClr>
                </a:solidFill>
                <a:cs typeface="B Homa" panose="00000400000000000000" pitchFamily="2" charset="-78"/>
              </a:rPr>
              <a:t>انتخاب موضوعات به صورت دمکراتیک</a:t>
            </a:r>
          </a:p>
          <a:p>
            <a:pPr marL="365760" lvl="1">
              <a:spcBef>
                <a:spcPct val="0"/>
              </a:spcBef>
              <a:buClr>
                <a:srgbClr val="B80E0F"/>
              </a:buClr>
              <a:buSzPct val="85000"/>
              <a:buFont typeface="Arial" pitchFamily="34" charset="0"/>
              <a:buChar char="•"/>
              <a:defRPr/>
            </a:pPr>
            <a:r>
              <a:rPr lang="fa-IR" sz="2100" dirty="0">
                <a:solidFill>
                  <a:srgbClr val="B80E0F">
                    <a:lumMod val="50000"/>
                  </a:srgbClr>
                </a:solidFill>
                <a:cs typeface="B Homa" panose="00000400000000000000" pitchFamily="2" charset="-78"/>
              </a:rPr>
              <a:t>عضویت بالاتر از 130000 معمار از 116 کشور</a:t>
            </a:r>
          </a:p>
        </p:txBody>
      </p:sp>
    </p:spTree>
    <p:extLst>
      <p:ext uri="{BB962C8B-B14F-4D97-AF65-F5344CB8AC3E}">
        <p14:creationId xmlns:p14="http://schemas.microsoft.com/office/powerpoint/2010/main" val="303433176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828800"/>
            <a:ext cx="8001000" cy="838200"/>
          </a:xfrm>
        </p:spPr>
        <p:txBody>
          <a:bodyPr vert="horz" lIns="0" rIns="0" bIns="0" anchor="t">
            <a:normAutofit/>
          </a:bodyPr>
          <a:lstStyle/>
          <a:p>
            <a:pPr marL="365760" lvl="1" indent="0" algn="ctr" rtl="1">
              <a:spcBef>
                <a:spcPct val="0"/>
              </a:spcBef>
              <a:buNone/>
            </a:pPr>
            <a:r>
              <a:rPr lang="en-US" sz="2800" dirty="0" smtClean="0">
                <a:solidFill>
                  <a:srgbClr val="2B283C"/>
                </a:solidFill>
              </a:rPr>
              <a:t>U.I.A(UNION INTERNATIONAL ARCHITECTS)</a:t>
            </a:r>
            <a:endParaRPr lang="fa-IR" sz="2800" dirty="0" smtClean="0">
              <a:solidFill>
                <a:srgbClr val="2B283C"/>
              </a:solidFill>
              <a:cs typeface="B Homa" panose="00000400000000000000" pitchFamily="2" charset="-78"/>
            </a:endParaRP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685800" y="2468880"/>
            <a:ext cx="80010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اهداف اصلی</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پیشرفت زندگی بشر</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ترقی دادن توسعه آموزش معماران و شهرسازان</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تشویق به هم پیوستن معماران</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ارائه مجدد حرفه ها و تخصص ها در سطح بین المللی</a:t>
            </a: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24350555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828800"/>
            <a:ext cx="8001000" cy="838200"/>
          </a:xfrm>
        </p:spPr>
        <p:txBody>
          <a:bodyPr vert="horz" lIns="0" rIns="0" bIns="0" anchor="t">
            <a:normAutofit/>
          </a:bodyPr>
          <a:lstStyle/>
          <a:p>
            <a:pPr marL="365760" lvl="1" indent="0" algn="ctr" rtl="1">
              <a:spcBef>
                <a:spcPct val="0"/>
              </a:spcBef>
              <a:buNone/>
            </a:pPr>
            <a:r>
              <a:rPr lang="en-US" sz="2800" dirty="0" smtClean="0">
                <a:solidFill>
                  <a:srgbClr val="2B283C"/>
                </a:solidFill>
              </a:rPr>
              <a:t>U.I.A(UNION INTERNATIONAL ARCHITECTS)</a:t>
            </a:r>
            <a:endParaRPr lang="fa-IR" sz="2800" dirty="0" smtClean="0">
              <a:solidFill>
                <a:srgbClr val="2B283C"/>
              </a:solidFill>
              <a:cs typeface="B Homa" panose="00000400000000000000" pitchFamily="2" charset="-78"/>
            </a:endParaRP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685800" y="2468880"/>
            <a:ext cx="80010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سازماندهی کلی اتحادیه</a:t>
            </a:r>
          </a:p>
          <a:p>
            <a:pPr marL="365760" lvl="1">
              <a:spcBef>
                <a:spcPct val="0"/>
              </a:spcBef>
              <a:buClr>
                <a:srgbClr val="B80E0F"/>
              </a:buClr>
              <a:buSzPct val="85000"/>
              <a:defRPr/>
            </a:pPr>
            <a:r>
              <a:rPr lang="fa-IR" sz="2000" dirty="0">
                <a:solidFill>
                  <a:srgbClr val="B80E0F">
                    <a:lumMod val="50000"/>
                  </a:srgbClr>
                </a:solidFill>
                <a:cs typeface="B Homa" panose="00000400000000000000" pitchFamily="2" charset="-78"/>
              </a:rPr>
              <a:t>شکل گیری با توجه به فعالیت های اجرایی و تحقیقاتی</a:t>
            </a:r>
          </a:p>
          <a:p>
            <a:pPr marL="365760" lvl="1">
              <a:spcBef>
                <a:spcPct val="0"/>
              </a:spcBef>
              <a:buClr>
                <a:srgbClr val="B80E0F"/>
              </a:buClr>
              <a:buSzPct val="85000"/>
              <a:defRPr/>
            </a:pPr>
            <a:r>
              <a:rPr lang="fa-IR" sz="2000" dirty="0">
                <a:solidFill>
                  <a:srgbClr val="B80E0F">
                    <a:lumMod val="50000"/>
                  </a:srgbClr>
                </a:solidFill>
                <a:cs typeface="B Homa" panose="00000400000000000000" pitchFamily="2" charset="-78"/>
              </a:rPr>
              <a:t>                -قسمتهای مختلف سازمان: کمیسیون ها،گروه های برنامه های کاری،کمیته ها</a:t>
            </a:r>
          </a:p>
          <a:p>
            <a:pPr marL="365760" lvl="1">
              <a:spcBef>
                <a:spcPct val="0"/>
              </a:spcBef>
              <a:buClr>
                <a:srgbClr val="B80E0F"/>
              </a:buClr>
              <a:buSzPct val="85000"/>
            </a:pPr>
            <a:r>
              <a:rPr lang="fa-IR" sz="2000" dirty="0">
                <a:solidFill>
                  <a:srgbClr val="B80E0F">
                    <a:lumMod val="50000"/>
                  </a:srgbClr>
                </a:solidFill>
                <a:cs typeface="B Homa" panose="00000400000000000000" pitchFamily="2" charset="-78"/>
              </a:rPr>
              <a:t>                -کمیته های متصل:</a:t>
            </a:r>
            <a:r>
              <a:rPr lang="en-US" sz="2000" dirty="0">
                <a:solidFill>
                  <a:prstClr val="white"/>
                </a:solidFill>
              </a:rPr>
              <a:t> </a:t>
            </a:r>
            <a:r>
              <a:rPr lang="en-US" dirty="0">
                <a:solidFill>
                  <a:srgbClr val="B80E0F">
                    <a:lumMod val="50000"/>
                  </a:srgbClr>
                </a:solidFill>
              </a:rPr>
              <a:t>UIA-DAPA-GAMSAU/MAP</a:t>
            </a:r>
            <a:endParaRPr lang="fa-IR" dirty="0">
              <a:solidFill>
                <a:srgbClr val="B80E0F">
                  <a:lumMod val="50000"/>
                </a:srgbClr>
              </a:solidFill>
              <a:cs typeface="B Homa" panose="00000400000000000000" pitchFamily="2" charset="-78"/>
            </a:endParaRPr>
          </a:p>
          <a:p>
            <a:pPr marL="365760" lvl="1">
              <a:spcBef>
                <a:spcPct val="0"/>
              </a:spcBef>
              <a:buClr>
                <a:srgbClr val="B80E0F"/>
              </a:buClr>
              <a:buSzPct val="85000"/>
            </a:pPr>
            <a:r>
              <a:rPr lang="fa-IR" sz="2000" dirty="0">
                <a:solidFill>
                  <a:srgbClr val="B80E0F">
                    <a:lumMod val="50000"/>
                  </a:srgbClr>
                </a:solidFill>
                <a:cs typeface="B Homa" panose="00000400000000000000" pitchFamily="2" charset="-78"/>
              </a:rPr>
              <a:t>                -در راس همه این قسمتها ریاست دوره ای</a:t>
            </a:r>
          </a:p>
          <a:p>
            <a:pPr marL="365760" lvl="1">
              <a:spcBef>
                <a:spcPct val="0"/>
              </a:spcBef>
              <a:buClr>
                <a:srgbClr val="B80E0F"/>
              </a:buClr>
              <a:buSzPct val="85000"/>
            </a:pPr>
            <a:r>
              <a:rPr lang="fa-IR" sz="2000" dirty="0">
                <a:solidFill>
                  <a:srgbClr val="B80E0F">
                    <a:lumMod val="50000"/>
                  </a:srgbClr>
                </a:solidFill>
                <a:cs typeface="B Homa" panose="00000400000000000000" pitchFamily="2" charset="-78"/>
              </a:rPr>
              <a:t>                -کادر اداری دارای دو قسمت اصلی:مخصوص برگزاری کنگره ها و مخصوص فعالیت های سالانه و       </a:t>
            </a:r>
          </a:p>
          <a:p>
            <a:pPr marL="365760" lvl="1">
              <a:spcBef>
                <a:spcPct val="0"/>
              </a:spcBef>
              <a:buClr>
                <a:srgbClr val="B80E0F"/>
              </a:buClr>
              <a:buSzPct val="85000"/>
            </a:pPr>
            <a:r>
              <a:rPr lang="fa-IR" sz="2000" dirty="0">
                <a:solidFill>
                  <a:srgbClr val="B80E0F">
                    <a:lumMod val="50000"/>
                  </a:srgbClr>
                </a:solidFill>
                <a:cs typeface="B Homa" panose="00000400000000000000" pitchFamily="2" charset="-78"/>
              </a:rPr>
              <a:t>                  روزانه</a:t>
            </a: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
        <p:nvSpPr>
          <p:cNvPr id="2" name="Title 1"/>
          <p:cNvSpPr>
            <a:spLocks noGrp="1"/>
          </p:cNvSpPr>
          <p:nvPr>
            <p:ph type="title"/>
          </p:nvPr>
        </p:nvSpPr>
        <p:spPr/>
        <p:txBody>
          <a:bodyPr/>
          <a:lstStyle/>
          <a:p>
            <a:endParaRPr lang="fa-IR"/>
          </a:p>
        </p:txBody>
      </p:sp>
    </p:spTree>
    <p:extLst>
      <p:ext uri="{BB962C8B-B14F-4D97-AF65-F5344CB8AC3E}">
        <p14:creationId xmlns:p14="http://schemas.microsoft.com/office/powerpoint/2010/main" val="103433414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828800"/>
            <a:ext cx="8001000" cy="838200"/>
          </a:xfrm>
        </p:spPr>
        <p:txBody>
          <a:bodyPr vert="horz" lIns="0" rIns="0" bIns="0" anchor="t">
            <a:normAutofit/>
          </a:bodyPr>
          <a:lstStyle/>
          <a:p>
            <a:pPr marL="365760" lvl="1" indent="0" algn="ctr" rtl="1">
              <a:spcBef>
                <a:spcPct val="0"/>
              </a:spcBef>
              <a:buNone/>
            </a:pPr>
            <a:r>
              <a:rPr lang="en-US" sz="2800" dirty="0" smtClean="0">
                <a:solidFill>
                  <a:srgbClr val="2B283C"/>
                </a:solidFill>
              </a:rPr>
              <a:t>U.I.A(UNION INTERNATIONAL ARCHITECTS)</a:t>
            </a:r>
            <a:endParaRPr lang="fa-IR" sz="2800" dirty="0" smtClean="0">
              <a:solidFill>
                <a:srgbClr val="2B283C"/>
              </a:solidFill>
              <a:cs typeface="B Homa" panose="00000400000000000000" pitchFamily="2" charset="-78"/>
            </a:endParaRP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685800" y="2468880"/>
            <a:ext cx="80010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تقسیمات منطقه ای</a:t>
            </a:r>
          </a:p>
          <a:p>
            <a:pPr marL="365760" lvl="1">
              <a:spcBef>
                <a:spcPct val="0"/>
              </a:spcBef>
              <a:buClr>
                <a:srgbClr val="B80E0F"/>
              </a:buClr>
              <a:buSzPct val="85000"/>
              <a:defRPr/>
            </a:pPr>
            <a:r>
              <a:rPr lang="fa-IR" sz="2000" dirty="0">
                <a:solidFill>
                  <a:srgbClr val="B80E0F">
                    <a:lumMod val="50000"/>
                  </a:srgbClr>
                </a:solidFill>
                <a:cs typeface="B Homa" panose="00000400000000000000" pitchFamily="2" charset="-78"/>
              </a:rPr>
              <a:t>قرارگیری کشورها در 5 منطقه جغرافیایی </a:t>
            </a:r>
          </a:p>
          <a:p>
            <a:pPr marL="365760" lvl="1">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a:p>
            <a:pPr marL="365760" lvl="1">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p:txBody>
      </p:sp>
      <p:sp>
        <p:nvSpPr>
          <p:cNvPr id="1029" name="Rectangle 5"/>
          <p:cNvSpPr>
            <a:spLocks noChangeArrowheads="1"/>
          </p:cNvSpPr>
          <p:nvPr/>
        </p:nvSpPr>
        <p:spPr bwMode="auto">
          <a:xfrm>
            <a:off x="4434342" y="3352800"/>
            <a:ext cx="4481058"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rtl="0" fontAlgn="base">
              <a:spcBef>
                <a:spcPct val="0"/>
              </a:spcBef>
              <a:spcAft>
                <a:spcPct val="0"/>
              </a:spcAft>
            </a:pPr>
            <a:r>
              <a:rPr lang="en-US" sz="1400" b="1" dirty="0">
                <a:solidFill>
                  <a:srgbClr val="20353C"/>
                </a:solidFill>
                <a:latin typeface="Arial" charset="0"/>
                <a:cs typeface="B Homa" panose="00000400000000000000" pitchFamily="2" charset="-78"/>
              </a:rPr>
              <a:t>Region I</a:t>
            </a:r>
            <a:r>
              <a:rPr lang="en-US" sz="1400" dirty="0">
                <a:solidFill>
                  <a:srgbClr val="20353C"/>
                </a:solidFill>
                <a:latin typeface="Arial" charset="0"/>
                <a:cs typeface="B Homa" panose="00000400000000000000" pitchFamily="2" charset="-78"/>
              </a:rPr>
              <a:t> - Western Europe </a:t>
            </a:r>
            <a:r>
              <a:rPr lang="fa-IR" sz="1400" dirty="0">
                <a:solidFill>
                  <a:srgbClr val="20353C"/>
                </a:solidFill>
                <a:latin typeface="Arial" charset="0"/>
                <a:cs typeface="B Homa" panose="00000400000000000000" pitchFamily="2" charset="-78"/>
              </a:rPr>
              <a:t>(15)</a:t>
            </a:r>
            <a:r>
              <a:rPr lang="en-US" sz="1400" dirty="0">
                <a:solidFill>
                  <a:srgbClr val="20353C"/>
                </a:solidFill>
                <a:latin typeface="Arial" charset="0"/>
                <a:cs typeface="B Homa" panose="00000400000000000000" pitchFamily="2" charset="-78"/>
              </a:rPr>
              <a:t/>
            </a:r>
            <a:br>
              <a:rPr lang="en-US" sz="1400" dirty="0">
                <a:solidFill>
                  <a:srgbClr val="20353C"/>
                </a:solidFill>
                <a:latin typeface="Arial" charset="0"/>
                <a:cs typeface="B Homa" panose="00000400000000000000" pitchFamily="2" charset="-78"/>
              </a:rPr>
            </a:br>
            <a:r>
              <a:rPr lang="en-US" sz="1400" b="1" dirty="0">
                <a:solidFill>
                  <a:srgbClr val="20353C"/>
                </a:solidFill>
                <a:latin typeface="Arial" charset="0"/>
                <a:cs typeface="B Homa" panose="00000400000000000000" pitchFamily="2" charset="-78"/>
              </a:rPr>
              <a:t>Region II</a:t>
            </a:r>
            <a:r>
              <a:rPr lang="en-US" sz="1400" dirty="0">
                <a:solidFill>
                  <a:srgbClr val="20353C"/>
                </a:solidFill>
                <a:latin typeface="Arial" charset="0"/>
                <a:cs typeface="B Homa" panose="00000400000000000000" pitchFamily="2" charset="-78"/>
              </a:rPr>
              <a:t> - Eastern Europe and the Middle East</a:t>
            </a:r>
            <a:r>
              <a:rPr lang="fa-IR" sz="1400" dirty="0">
                <a:solidFill>
                  <a:srgbClr val="20353C"/>
                </a:solidFill>
                <a:latin typeface="Arial" charset="0"/>
                <a:cs typeface="B Homa" panose="00000400000000000000" pitchFamily="2" charset="-78"/>
              </a:rPr>
              <a:t> (31) </a:t>
            </a:r>
            <a:r>
              <a:rPr lang="en-US" sz="1400" dirty="0">
                <a:solidFill>
                  <a:srgbClr val="20353C"/>
                </a:solidFill>
                <a:latin typeface="Arial" charset="0"/>
                <a:cs typeface="B Homa" panose="00000400000000000000" pitchFamily="2" charset="-78"/>
              </a:rPr>
              <a:t> </a:t>
            </a:r>
            <a:br>
              <a:rPr lang="en-US" sz="1400" dirty="0">
                <a:solidFill>
                  <a:srgbClr val="20353C"/>
                </a:solidFill>
                <a:latin typeface="Arial" charset="0"/>
                <a:cs typeface="B Homa" panose="00000400000000000000" pitchFamily="2" charset="-78"/>
              </a:rPr>
            </a:br>
            <a:r>
              <a:rPr lang="en-US" sz="1400" b="1" dirty="0">
                <a:solidFill>
                  <a:srgbClr val="20353C"/>
                </a:solidFill>
                <a:latin typeface="Arial" charset="0"/>
                <a:cs typeface="B Homa" panose="00000400000000000000" pitchFamily="2" charset="-78"/>
              </a:rPr>
              <a:t>Region III</a:t>
            </a:r>
            <a:r>
              <a:rPr lang="en-US" sz="1400" dirty="0">
                <a:solidFill>
                  <a:srgbClr val="20353C"/>
                </a:solidFill>
                <a:latin typeface="Arial" charset="0"/>
                <a:cs typeface="B Homa" panose="00000400000000000000" pitchFamily="2" charset="-78"/>
              </a:rPr>
              <a:t> - The Americas</a:t>
            </a:r>
            <a:r>
              <a:rPr lang="fa-IR" sz="1400" dirty="0">
                <a:solidFill>
                  <a:srgbClr val="20353C"/>
                </a:solidFill>
                <a:latin typeface="Arial" charset="0"/>
                <a:cs typeface="B Homa" panose="00000400000000000000" pitchFamily="2" charset="-78"/>
              </a:rPr>
              <a:t> (15) </a:t>
            </a:r>
            <a:r>
              <a:rPr lang="en-US" sz="1400" dirty="0">
                <a:solidFill>
                  <a:srgbClr val="20353C"/>
                </a:solidFill>
                <a:latin typeface="Arial" charset="0"/>
                <a:cs typeface="B Homa" panose="00000400000000000000" pitchFamily="2" charset="-78"/>
              </a:rPr>
              <a:t/>
            </a:r>
            <a:br>
              <a:rPr lang="en-US" sz="1400" dirty="0">
                <a:solidFill>
                  <a:srgbClr val="20353C"/>
                </a:solidFill>
                <a:latin typeface="Arial" charset="0"/>
                <a:cs typeface="B Homa" panose="00000400000000000000" pitchFamily="2" charset="-78"/>
              </a:rPr>
            </a:br>
            <a:r>
              <a:rPr lang="en-US" sz="1400" b="1" dirty="0">
                <a:solidFill>
                  <a:srgbClr val="20353C"/>
                </a:solidFill>
                <a:latin typeface="Arial" charset="0"/>
                <a:cs typeface="B Homa" panose="00000400000000000000" pitchFamily="2" charset="-78"/>
              </a:rPr>
              <a:t>Region IV</a:t>
            </a:r>
            <a:r>
              <a:rPr lang="en-US" sz="1400" dirty="0">
                <a:solidFill>
                  <a:srgbClr val="20353C"/>
                </a:solidFill>
                <a:latin typeface="Arial" charset="0"/>
                <a:cs typeface="B Homa" panose="00000400000000000000" pitchFamily="2" charset="-78"/>
              </a:rPr>
              <a:t> - Asia and Oceania</a:t>
            </a:r>
            <a:r>
              <a:rPr lang="fa-IR" sz="1400" dirty="0">
                <a:solidFill>
                  <a:srgbClr val="20353C"/>
                </a:solidFill>
                <a:latin typeface="Arial" charset="0"/>
                <a:cs typeface="B Homa" panose="00000400000000000000" pitchFamily="2" charset="-78"/>
              </a:rPr>
              <a:t> (20) </a:t>
            </a:r>
            <a:r>
              <a:rPr lang="en-US" sz="1400" dirty="0">
                <a:solidFill>
                  <a:srgbClr val="20353C"/>
                </a:solidFill>
                <a:latin typeface="Arial" charset="0"/>
                <a:cs typeface="B Homa" panose="00000400000000000000" pitchFamily="2" charset="-78"/>
              </a:rPr>
              <a:t/>
            </a:r>
            <a:br>
              <a:rPr lang="en-US" sz="1400" dirty="0">
                <a:solidFill>
                  <a:srgbClr val="20353C"/>
                </a:solidFill>
                <a:latin typeface="Arial" charset="0"/>
                <a:cs typeface="B Homa" panose="00000400000000000000" pitchFamily="2" charset="-78"/>
              </a:rPr>
            </a:br>
            <a:r>
              <a:rPr lang="en-US" sz="1400" b="1" dirty="0">
                <a:solidFill>
                  <a:srgbClr val="20353C"/>
                </a:solidFill>
                <a:latin typeface="Arial" charset="0"/>
                <a:cs typeface="B Homa" panose="00000400000000000000" pitchFamily="2" charset="-78"/>
              </a:rPr>
              <a:t>Region V</a:t>
            </a:r>
            <a:r>
              <a:rPr lang="en-US" sz="1400" dirty="0">
                <a:solidFill>
                  <a:srgbClr val="20353C"/>
                </a:solidFill>
                <a:latin typeface="Arial" charset="0"/>
                <a:cs typeface="B Homa" panose="00000400000000000000" pitchFamily="2" charset="-78"/>
              </a:rPr>
              <a:t> - Africa</a:t>
            </a:r>
            <a:r>
              <a:rPr lang="fa-IR" dirty="0">
                <a:solidFill>
                  <a:srgbClr val="20353C"/>
                </a:solidFill>
                <a:latin typeface="Arial" charset="0"/>
                <a:cs typeface="B Homa" panose="00000400000000000000" pitchFamily="2" charset="-78"/>
              </a:rPr>
              <a:t> </a:t>
            </a:r>
            <a:r>
              <a:rPr lang="fa-IR" sz="1400" dirty="0">
                <a:solidFill>
                  <a:srgbClr val="20353C"/>
                </a:solidFill>
                <a:latin typeface="Arial" charset="0"/>
                <a:cs typeface="B Homa" panose="00000400000000000000" pitchFamily="2" charset="-78"/>
              </a:rPr>
              <a:t>(22) </a:t>
            </a:r>
            <a:r>
              <a:rPr lang="en-US" dirty="0">
                <a:solidFill>
                  <a:prstClr val="white"/>
                </a:solidFill>
                <a:latin typeface="Arial" charset="0"/>
                <a:cs typeface="B Homa" panose="00000400000000000000" pitchFamily="2" charset="-78"/>
              </a:rPr>
              <a:t/>
            </a:r>
            <a:br>
              <a:rPr lang="en-US" dirty="0">
                <a:solidFill>
                  <a:prstClr val="white"/>
                </a:solidFill>
                <a:latin typeface="Arial" charset="0"/>
                <a:cs typeface="B Homa" panose="00000400000000000000" pitchFamily="2" charset="-78"/>
              </a:rPr>
            </a:br>
            <a:endParaRPr lang="en-US" dirty="0">
              <a:solidFill>
                <a:prstClr val="white"/>
              </a:solidFill>
              <a:latin typeface="Arial" charset="0"/>
              <a:cs typeface="B Homa" panose="00000400000000000000" pitchFamily="2" charset="-78"/>
            </a:endParaRPr>
          </a:p>
        </p:txBody>
      </p:sp>
      <p:pic>
        <p:nvPicPr>
          <p:cNvPr id="1030" name="Picture 6" descr="C:\Users\user1\Desktop\About UIA - UIA Structure_files\monde2.gif"/>
          <p:cNvPicPr>
            <a:picLocks noChangeAspect="1" noChangeArrowheads="1"/>
          </p:cNvPicPr>
          <p:nvPr/>
        </p:nvPicPr>
        <p:blipFill>
          <a:blip r:embed="rId2"/>
          <a:srcRect/>
          <a:stretch>
            <a:fillRect/>
          </a:stretch>
        </p:blipFill>
        <p:spPr bwMode="auto">
          <a:xfrm>
            <a:off x="5197475" y="-320675"/>
            <a:ext cx="85725" cy="85725"/>
          </a:xfrm>
          <a:prstGeom prst="rect">
            <a:avLst/>
          </a:prstGeom>
          <a:noFill/>
        </p:spPr>
      </p:pic>
      <p:pic>
        <p:nvPicPr>
          <p:cNvPr id="13" name="Picture 12" descr="worlduia.jpg"/>
          <p:cNvPicPr>
            <a:picLocks noChangeAspect="1"/>
          </p:cNvPicPr>
          <p:nvPr/>
        </p:nvPicPr>
        <p:blipFill>
          <a:blip r:embed="rId3"/>
          <a:stretch>
            <a:fillRect/>
          </a:stretch>
        </p:blipFill>
        <p:spPr>
          <a:xfrm>
            <a:off x="548640" y="2667001"/>
            <a:ext cx="3794760" cy="1859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fa-IR"/>
          </a:p>
        </p:txBody>
      </p:sp>
      <p:sp>
        <p:nvSpPr>
          <p:cNvPr id="10"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9607933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711001" y="1259631"/>
            <a:ext cx="8001000" cy="838200"/>
          </a:xfrm>
        </p:spPr>
        <p:txBody>
          <a:bodyPr vert="horz" lIns="0" rIns="0" bIns="0" anchor="t">
            <a:normAutofit/>
          </a:bodyPr>
          <a:lstStyle/>
          <a:p>
            <a:pPr marL="365760" lvl="1" indent="0" algn="ctr" rtl="1">
              <a:spcBef>
                <a:spcPct val="0"/>
              </a:spcBef>
              <a:buNone/>
            </a:pPr>
            <a:r>
              <a:rPr lang="en-US" sz="2800" dirty="0" smtClean="0">
                <a:solidFill>
                  <a:srgbClr val="2B283C"/>
                </a:solidFill>
              </a:rPr>
              <a:t>U.I.A(UNION INTERNATIONAL ARCHITECTS)</a:t>
            </a:r>
            <a:endParaRPr lang="fa-IR" sz="2800" dirty="0" smtClean="0">
              <a:solidFill>
                <a:srgbClr val="2B283C"/>
              </a:solidFill>
              <a:cs typeface="B Homa" panose="00000400000000000000" pitchFamily="2" charset="-78"/>
            </a:endParaRP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2920801" y="1869231"/>
            <a:ext cx="5867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مدال طلا و جوایز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در حد جایزه نوبل در رشته معماری،از سال 1984،به خاطر موفقیت وسودرسانی وپیشرفت هنر معماری،به همراه 4 جایزه دیگر در زمینه های خاص</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جایزه </a:t>
            </a:r>
            <a:r>
              <a:rPr lang="en-US" dirty="0">
                <a:solidFill>
                  <a:srgbClr val="B80E0F">
                    <a:lumMod val="50000"/>
                  </a:srgbClr>
                </a:solidFill>
              </a:rPr>
              <a:t>sir </a:t>
            </a:r>
            <a:r>
              <a:rPr lang="en-US" dirty="0" err="1">
                <a:solidFill>
                  <a:srgbClr val="B80E0F">
                    <a:lumMod val="50000"/>
                  </a:srgbClr>
                </a:solidFill>
              </a:rPr>
              <a:t>patrick</a:t>
            </a:r>
            <a:r>
              <a:rPr lang="en-US" dirty="0">
                <a:solidFill>
                  <a:srgbClr val="B80E0F">
                    <a:lumMod val="50000"/>
                  </a:srgbClr>
                </a:solidFill>
              </a:rPr>
              <a:t> </a:t>
            </a:r>
            <a:r>
              <a:rPr lang="en-US" dirty="0" err="1">
                <a:solidFill>
                  <a:srgbClr val="B80E0F">
                    <a:lumMod val="50000"/>
                  </a:srgbClr>
                </a:solidFill>
              </a:rPr>
              <a:t>abercrombie</a:t>
            </a:r>
            <a:r>
              <a:rPr lang="fa-IR" dirty="0">
                <a:solidFill>
                  <a:srgbClr val="B80E0F">
                    <a:lumMod val="50000"/>
                  </a:srgbClr>
                </a:solidFill>
                <a:cs typeface="B Homa" panose="00000400000000000000" pitchFamily="2" charset="-78"/>
              </a:rPr>
              <a:t> </a:t>
            </a:r>
            <a:r>
              <a:rPr lang="en-US" sz="2000" dirty="0">
                <a:solidFill>
                  <a:srgbClr val="B80E0F">
                    <a:lumMod val="50000"/>
                  </a:srgbClr>
                </a:solidFill>
              </a:rPr>
              <a:t>:</a:t>
            </a:r>
            <a:r>
              <a:rPr lang="fa-IR" sz="2000" dirty="0">
                <a:solidFill>
                  <a:srgbClr val="B80E0F">
                    <a:lumMod val="50000"/>
                  </a:srgbClr>
                </a:solidFill>
                <a:cs typeface="B Homa" panose="00000400000000000000" pitchFamily="2" charset="-78"/>
              </a:rPr>
              <a:t> شهرسازی وتوسعه منطقه ای </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جایزه </a:t>
            </a:r>
            <a:r>
              <a:rPr lang="en-US" dirty="0" err="1">
                <a:solidFill>
                  <a:srgbClr val="B80E0F">
                    <a:lumMod val="50000"/>
                  </a:srgbClr>
                </a:solidFill>
              </a:rPr>
              <a:t>Auguste</a:t>
            </a:r>
            <a:r>
              <a:rPr lang="en-US" dirty="0">
                <a:solidFill>
                  <a:srgbClr val="B80E0F">
                    <a:lumMod val="50000"/>
                  </a:srgbClr>
                </a:solidFill>
              </a:rPr>
              <a:t> </a:t>
            </a:r>
            <a:r>
              <a:rPr lang="en-US" dirty="0" err="1">
                <a:solidFill>
                  <a:srgbClr val="B80E0F">
                    <a:lumMod val="50000"/>
                  </a:srgbClr>
                </a:solidFill>
              </a:rPr>
              <a:t>perret</a:t>
            </a:r>
            <a:r>
              <a:rPr lang="fa-IR" sz="2000" dirty="0">
                <a:solidFill>
                  <a:srgbClr val="B80E0F">
                    <a:lumMod val="50000"/>
                  </a:srgbClr>
                </a:solidFill>
                <a:cs typeface="B Homa" panose="00000400000000000000" pitchFamily="2" charset="-78"/>
              </a:rPr>
              <a:t>: تکنولوژی کاربردی معماری</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جایزه </a:t>
            </a:r>
            <a:r>
              <a:rPr lang="en-US" dirty="0">
                <a:solidFill>
                  <a:srgbClr val="B80E0F">
                    <a:lumMod val="50000"/>
                  </a:srgbClr>
                </a:solidFill>
              </a:rPr>
              <a:t>jean </a:t>
            </a:r>
            <a:r>
              <a:rPr lang="en-US" dirty="0" err="1">
                <a:solidFill>
                  <a:srgbClr val="B80E0F">
                    <a:lumMod val="50000"/>
                  </a:srgbClr>
                </a:solidFill>
              </a:rPr>
              <a:t>tschumi</a:t>
            </a:r>
            <a:r>
              <a:rPr lang="fa-IR" sz="2000" dirty="0">
                <a:solidFill>
                  <a:srgbClr val="B80E0F">
                    <a:lumMod val="50000"/>
                  </a:srgbClr>
                </a:solidFill>
                <a:cs typeface="B Homa" panose="00000400000000000000" pitchFamily="2" charset="-78"/>
              </a:rPr>
              <a:t>:نقد و تحصیلات معماری</a:t>
            </a:r>
          </a:p>
          <a:p>
            <a:pPr marL="822960" lvl="1" indent="-457200">
              <a:spcBef>
                <a:spcPct val="0"/>
              </a:spcBef>
              <a:buClr>
                <a:srgbClr val="B80E0F"/>
              </a:buClr>
              <a:buSzPct val="85000"/>
              <a:buFont typeface="+mj-lt"/>
              <a:buAutoNum type="arabicParenR"/>
              <a:defRPr/>
            </a:pPr>
            <a:r>
              <a:rPr lang="fa-IR" sz="2000" dirty="0">
                <a:solidFill>
                  <a:srgbClr val="B80E0F">
                    <a:lumMod val="50000"/>
                  </a:srgbClr>
                </a:solidFill>
                <a:cs typeface="B Homa" panose="00000400000000000000" pitchFamily="2" charset="-78"/>
              </a:rPr>
              <a:t>جایزه </a:t>
            </a:r>
            <a:r>
              <a:rPr lang="en-US" dirty="0">
                <a:solidFill>
                  <a:srgbClr val="B80E0F">
                    <a:lumMod val="50000"/>
                  </a:srgbClr>
                </a:solidFill>
              </a:rPr>
              <a:t>sir </a:t>
            </a:r>
            <a:r>
              <a:rPr lang="en-US" dirty="0" err="1">
                <a:solidFill>
                  <a:srgbClr val="B80E0F">
                    <a:lumMod val="50000"/>
                  </a:srgbClr>
                </a:solidFill>
              </a:rPr>
              <a:t>robert</a:t>
            </a:r>
            <a:r>
              <a:rPr lang="en-US" dirty="0">
                <a:solidFill>
                  <a:srgbClr val="B80E0F">
                    <a:lumMod val="50000"/>
                  </a:srgbClr>
                </a:solidFill>
              </a:rPr>
              <a:t> </a:t>
            </a:r>
            <a:r>
              <a:rPr lang="en-US" dirty="0" err="1">
                <a:solidFill>
                  <a:srgbClr val="B80E0F">
                    <a:lumMod val="50000"/>
                  </a:srgbClr>
                </a:solidFill>
              </a:rPr>
              <a:t>mattew</a:t>
            </a:r>
            <a:r>
              <a:rPr lang="fa-IR" sz="2000" dirty="0">
                <a:solidFill>
                  <a:srgbClr val="B80E0F">
                    <a:lumMod val="50000"/>
                  </a:srgbClr>
                </a:solidFill>
                <a:cs typeface="B Homa" panose="00000400000000000000" pitchFamily="2" charset="-78"/>
              </a:rPr>
              <a:t>:توسعه و بهبود در کیفیت زیستگاه های انسانی</a:t>
            </a:r>
          </a:p>
        </p:txBody>
      </p:sp>
      <p:pic>
        <p:nvPicPr>
          <p:cNvPr id="8" name="Picture 7" descr="Categorie5.jpg"/>
          <p:cNvPicPr>
            <a:picLocks noChangeAspect="1"/>
          </p:cNvPicPr>
          <p:nvPr/>
        </p:nvPicPr>
        <p:blipFill>
          <a:blip r:embed="rId2"/>
          <a:stretch>
            <a:fillRect/>
          </a:stretch>
        </p:blipFill>
        <p:spPr>
          <a:xfrm>
            <a:off x="482401" y="2097831"/>
            <a:ext cx="20574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fa-IR"/>
          </a:p>
        </p:txBody>
      </p:sp>
      <p:sp>
        <p:nvSpPr>
          <p:cNvPr id="9"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12090656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اول   1948    سوئیس</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در رویارویی با وظایف جدیدش</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جنگ جهانی دوم تا سال 1945،اختلال فعالیت ها در اثر ویرانی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آغاز دوران رشد و جهش اقتصادی و نیاز دگر گونی اجتماعی به رشد واحیا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    وظیفه معماری:بازسازی و زنده ساختن تمامی عواملی که هویتشان در معرض نابودی و خطر قرار گرفته.</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7855408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دوم   1951    مراکش</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در قبال وظایف جدیدش چگونه اقدام می کند؟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زمینه فکری شرکت کنندگان بر پایه بازسای بر اثر مشکلات به بار آمده از جنگ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توافق همگانی و هدف واحد معماران با همفکری یکدیگر و به دور از تعصبات و نظرات شخصی</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99780336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سوم   1953    لیسبون پرتقال</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نقاط تقابل معماری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بررسی و مقایسه معماری قبل از مدرن و بعد از مدرن</a:t>
            </a:r>
          </a:p>
          <a:p>
            <a:pPr marL="822960" lvl="1" indent="-457200">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مدرن:خردگرایی و عملکرد              بعد از مدرن:معماری باید دارای مراتب بالاتر از روح هم باشد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                                                      مفهوم گرایی معماری</a:t>
            </a:r>
          </a:p>
        </p:txBody>
      </p:sp>
      <p:pic>
        <p:nvPicPr>
          <p:cNvPr id="8" name="Picture 7" descr="uia_Page_15.jpg"/>
          <p:cNvPicPr>
            <a:picLocks noChangeAspect="1"/>
          </p:cNvPicPr>
          <p:nvPr/>
        </p:nvPicPr>
        <p:blipFill>
          <a:blip r:embed="rId2"/>
          <a:srcRect l="17187" t="52210" r="52344" b="20161"/>
          <a:stretch>
            <a:fillRect/>
          </a:stretch>
        </p:blipFill>
        <p:spPr>
          <a:xfrm>
            <a:off x="428596" y="2143116"/>
            <a:ext cx="2786082" cy="1785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fa-IR"/>
          </a:p>
        </p:txBody>
      </p:sp>
      <p:sp>
        <p:nvSpPr>
          <p:cNvPr id="9"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13063843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چهارم   1955    لاهه هلند</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و گسترش ساختمان سازی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مطالعه دلایل ریشه ای معایب شهرهای ویران شده، لزوم اصلاح آنها با اعمال برنامه های وسیع تر و بنیادی تر</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نیاز به ساختمان سازی جدید در پی بی خانمانی شمار زیادی از افراد</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285424238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پنجم   1958    مسکو روسیه</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ساختمان و نوسازی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دنباله مباحث کنگره قبلی با در نظر گرفتن اسکان جمعیت زیاد شده</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38312524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r" rtl="1"/>
            <a:r>
              <a:rPr lang="fa-IR" dirty="0" smtClean="0">
                <a:solidFill>
                  <a:schemeClr val="accent1">
                    <a:lumMod val="50000"/>
                  </a:schemeClr>
                </a:solidFill>
                <a:cs typeface="B Homa" panose="00000400000000000000" pitchFamily="2" charset="-78"/>
              </a:rPr>
              <a:t>مقدمه</a:t>
            </a:r>
            <a:endParaRPr lang="en-US" dirty="0">
              <a:solidFill>
                <a:schemeClr val="accent1">
                  <a:lumMod val="50000"/>
                </a:schemeClr>
              </a:solidFill>
            </a:endParaRPr>
          </a:p>
        </p:txBody>
      </p:sp>
      <p:sp>
        <p:nvSpPr>
          <p:cNvPr id="12" name="Content Placeholder 11"/>
          <p:cNvSpPr>
            <a:spLocks noGrp="1"/>
          </p:cNvSpPr>
          <p:nvPr>
            <p:ph sz="quarter" idx="13"/>
          </p:nvPr>
        </p:nvSpPr>
        <p:spPr>
          <a:xfrm>
            <a:off x="228600" y="2164080"/>
            <a:ext cx="8229600" cy="4389120"/>
          </a:xfrm>
        </p:spPr>
        <p:txBody>
          <a:bodyPr vert="horz" lIns="0" rIns="0" bIns="0" anchor="t">
            <a:normAutofit/>
          </a:bodyPr>
          <a:lstStyle/>
          <a:p>
            <a:pPr marL="0" indent="0" algn="r" rtl="1">
              <a:spcBef>
                <a:spcPct val="0"/>
              </a:spcBef>
              <a:buNone/>
            </a:pPr>
            <a:r>
              <a:rPr lang="fa-IR" sz="2800" dirty="0" smtClean="0">
                <a:solidFill>
                  <a:schemeClr val="accent1">
                    <a:lumMod val="50000"/>
                  </a:schemeClr>
                </a:solidFill>
                <a:latin typeface="+mj-lt"/>
                <a:ea typeface="+mj-ea"/>
                <a:cs typeface="B Homa" panose="00000400000000000000" pitchFamily="2" charset="-78"/>
              </a:rPr>
              <a:t>دراین مبحث به معرفی اتحادیه بین المللی معماران به عنوان بزرگترین و اثر گذار ترین مجمع معماری در قرن حاضر پس از اشاره به کنگره جهانی معماران یا سیام خواهیم پرداخت.</a:t>
            </a:r>
            <a:endParaRPr lang="en-US" sz="2800" dirty="0" smtClean="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2509411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ششم   1961    لندن انگلستان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تکنولوژی های جدید و موارد جدید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نیاز نوسازی به مصالح و تکنولوژی جدید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کثرت گرایی پست مدرن متکی بر شکوفایی تکنولوژی</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57953970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هفتم   1963    کوبا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در کشورهای در حال توسعه</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شهرهای جدید در حال توسعه نباید از الگوهای جهان پیشرفته تبعیت کنند.مهمترین دلیل این ایده فقدان موازنه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بین توسعه اقتصادی و افزایش جمعیت است.</a:t>
            </a: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
        <p:nvSpPr>
          <p:cNvPr id="2" name="Title 1"/>
          <p:cNvSpPr>
            <a:spLocks noGrp="1"/>
          </p:cNvSpPr>
          <p:nvPr>
            <p:ph type="title"/>
          </p:nvPr>
        </p:nvSpPr>
        <p:spPr/>
        <p:txBody>
          <a:bodyPr/>
          <a:lstStyle/>
          <a:p>
            <a:endParaRPr lang="fa-IR"/>
          </a:p>
        </p:txBody>
      </p:sp>
    </p:spTree>
    <p:extLst>
      <p:ext uri="{BB962C8B-B14F-4D97-AF65-F5344CB8AC3E}">
        <p14:creationId xmlns:p14="http://schemas.microsoft.com/office/powerpoint/2010/main" val="3879694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هشتم   1965    پاریس فرانسه</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آموزش معماران</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مبتنی بر معمار انسان گرا و معماری به عنوان تفکر کل گرا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در یک طرح معماری عوامل اقتصادی، فرهنگی و اجتماعی باید دخالت کنند.</a:t>
            </a: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
        <p:nvSpPr>
          <p:cNvPr id="2" name="Title 1"/>
          <p:cNvSpPr>
            <a:spLocks noGrp="1"/>
          </p:cNvSpPr>
          <p:nvPr>
            <p:ph type="title"/>
          </p:nvPr>
        </p:nvSpPr>
        <p:spPr/>
        <p:txBody>
          <a:bodyPr/>
          <a:lstStyle/>
          <a:p>
            <a:endParaRPr lang="fa-IR"/>
          </a:p>
        </p:txBody>
      </p:sp>
    </p:spTree>
    <p:extLst>
      <p:ext uri="{BB962C8B-B14F-4D97-AF65-F5344CB8AC3E}">
        <p14:creationId xmlns:p14="http://schemas.microsoft.com/office/powerpoint/2010/main" val="59533196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نهم   1967    جمهوری چک </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و محیط بشر</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عملکرد معماری متاثر از الگوهای جامعه ومحیط</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طراحی مبتنی بر ارزشهای اخلاقی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معماری پاسخگوی نیازهای فعلی و آتی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شرایط زندگی در خور مقام انسانی</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164174836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دهم   1969    بوینس آیرس آرژانتین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به عنوان یک فاکتور اجتماعی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متکی به همان تصور کل گرا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دنبال مباحث کنگره هشتم و نهم</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11150708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یازدهم   1972    بلغارستان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و فراغت</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وارد کردن عوامل طبیعی در معماری،استفاده از آنها در فرم فضای شهری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عاملی برای تنوع وفراغت</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289059526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دوازدهم   1975    مادرید اسپانیا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خلاقیت و تکنولوژی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معماری امروز شگفتی خود را مدیون پیشرفت ساختمان است.</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روشهای تازه فن ساختمان در ساختمانهای صنعتی وسیله ای برای نوآوری در ساختمان منازل شخصی</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173422809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سیزدهم   1978    مکزیکوسیتی مکزیک</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و توسعه بین المللی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مانند مباحث کنگره هفتم ،لزوم عدم تقلید و تبعیت بدون آگاهی از الگوهای معماری کشورهای توسعه یافته</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1734955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چهاردهم   1981    ورشو لهستان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انسان و محیط</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توجه به مقیاس انسانی،اندازه مناسب مجتمع های زیستی ،اداره پذیری واحدهای کوچکتر</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اهمیت دادن به هویت و سوابق تاریخی و محلی وملی</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35206114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پانزدهم   1985    قاهره مصر</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اهداف حال و آینده معماران</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توجه به زیستگاه های زیست محیطی و انرژی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ضرورت حفظ محیط زیست در حال و آینده</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21172017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48332" y="-74977"/>
            <a:ext cx="7773338" cy="1596177"/>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685332" y="2214695"/>
            <a:ext cx="8229600" cy="4389120"/>
          </a:xfrm>
        </p:spPr>
        <p:txBody>
          <a:bodyPr vert="horz" lIns="0" rIns="0" bIns="0" anchor="t">
            <a:normAutofit/>
          </a:bodyPr>
          <a:lstStyle/>
          <a:p>
            <a:pPr marL="0" indent="0" algn="r" rtl="1">
              <a:spcBef>
                <a:spcPct val="0"/>
              </a:spcBef>
              <a:buNone/>
            </a:pPr>
            <a:r>
              <a:rPr lang="en-US" sz="2800" dirty="0" smtClean="0">
                <a:solidFill>
                  <a:schemeClr val="accent1">
                    <a:lumMod val="50000"/>
                  </a:schemeClr>
                </a:solidFill>
                <a:latin typeface="+mj-lt"/>
                <a:ea typeface="+mj-ea"/>
                <a:cs typeface="+mj-cs"/>
              </a:rPr>
              <a:t>     </a:t>
            </a:r>
            <a:r>
              <a:rPr lang="fa-IR" sz="2800" dirty="0" smtClean="0">
                <a:solidFill>
                  <a:schemeClr val="accent1">
                    <a:lumMod val="50000"/>
                  </a:schemeClr>
                </a:solidFill>
                <a:latin typeface="+mj-lt"/>
                <a:ea typeface="+mj-ea"/>
                <a:cs typeface="B Homa" panose="00000400000000000000" pitchFamily="2" charset="-78"/>
              </a:rPr>
              <a:t>پیمان ورسای(28 ژوئن 1919):</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تشکیل جامعه ملل توسط کشور های پیروز جنگ جهانی اول از جمله فرانسه</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خلع سلاح کامل آلمان توسط کشورهای پیروز</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تقسیم مستعمرات آلمان بین کشورهای پیروز</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پرداخت غرامت سنگین به کشورهای آسیب دیده از جنگ توسط آلمان</a:t>
            </a:r>
          </a:p>
          <a:p>
            <a:pPr marL="0" indent="0" algn="r" rtl="1">
              <a:spcBef>
                <a:spcPct val="0"/>
              </a:spcBef>
              <a:buNone/>
            </a:pPr>
            <a:endParaRPr lang="en-US" sz="2800" dirty="0" smtClean="0">
              <a:solidFill>
                <a:schemeClr val="accent1">
                  <a:lumMod val="50000"/>
                </a:schemeClr>
              </a:solidFill>
              <a:latin typeface="+mj-lt"/>
              <a:ea typeface="+mj-ea"/>
              <a:cs typeface="+mj-cs"/>
            </a:endParaRPr>
          </a:p>
        </p:txBody>
      </p:sp>
      <p:pic>
        <p:nvPicPr>
          <p:cNvPr id="7" name="Picture 6" descr="220px-Treaty_of_Versailles,_English_version.jpg"/>
          <p:cNvPicPr>
            <a:picLocks noChangeAspect="1"/>
          </p:cNvPicPr>
          <p:nvPr/>
        </p:nvPicPr>
        <p:blipFill>
          <a:blip r:embed="rId2">
            <a:duotone>
              <a:schemeClr val="accent1">
                <a:shade val="45000"/>
                <a:satMod val="135000"/>
              </a:schemeClr>
              <a:prstClr val="white"/>
            </a:duotone>
          </a:blip>
          <a:stretch>
            <a:fillRect/>
          </a:stretch>
        </p:blipFill>
        <p:spPr>
          <a:xfrm>
            <a:off x="533400" y="2139950"/>
            <a:ext cx="1397000" cy="212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154263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شانزدهم   1987    انگلیس</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شهرسازی و ساختمان در دنیای فردا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همراهی نگاه آینده با تغییرهای عادی و روزمره</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215511976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هفدهم   1990    کانادا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فرهنگ ها و تکنولوژی ها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همراستا با کنگره دوازدهم اسپانیا</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40149637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هجدهم   1993    شیکاگو آمریکا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در نقطه عطف برای یک آینده پایدار</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براساس الگویی پایدار،پاسخگوی آینده بشریت</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402905935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نوزدهم   1996    بارسلونا اسپانیا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حال و آینده معماری در شهرها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همراستا با کنگره پانزدهم قاهره</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12901223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بیستم   1999    بیجینگ چین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قرن 21</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غیرانسانی بودن معماری قرن 20 ،تسلط سرمایه داری و تفکر جزء گرا</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رد معماری جزء گرا و تفهیم تفکر کل گرا در معماری قرن 21</a:t>
            </a:r>
          </a:p>
        </p:txBody>
      </p:sp>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36708578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990600" y="2438400"/>
            <a:ext cx="7772400"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یکم   2002    برلین آلمان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منابع معماری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معماری به عنوان منبع دارای معانی متفاوت:</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به عنوان هنر ساختن و منبع با ارزش ،ارزیابی مجدد مرکز های شهری و حومه های بی هویت</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ساخت و ساز جدید در زمینه های شهری ،تغییر شکل و توسعه پیوسته شهری و اجتماعی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تکنولوژی ساخت جدید و معمولی که منبع های طبیعی را ذخیره می کند.</a:t>
            </a:r>
          </a:p>
        </p:txBody>
      </p:sp>
      <p:sp>
        <p:nvSpPr>
          <p:cNvPr id="2" name="Title 1"/>
          <p:cNvSpPr>
            <a:spLocks noGrp="1"/>
          </p:cNvSpPr>
          <p:nvPr>
            <p:ph type="title"/>
          </p:nvPr>
        </p:nvSpPr>
        <p:spPr/>
        <p:txBody>
          <a:bodyPr/>
          <a:lstStyle/>
          <a:p>
            <a:endParaRPr lang="fa-IR"/>
          </a:p>
        </p:txBody>
      </p:sp>
      <p:sp>
        <p:nvSpPr>
          <p:cNvPr id="8"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22542885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3286116" y="2285992"/>
            <a:ext cx="5476884" cy="4389120"/>
          </a:xfrm>
          <a:prstGeom prst="rect">
            <a:avLst/>
          </a:prstGeom>
        </p:spPr>
        <p:txBody>
          <a:bodyPr vert="horz" lIns="0" rIns="0" bIns="0" anchor="t">
            <a:normAutofit lnSpcReduction="10000"/>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دوم   2005    استانبول ترکیه</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شهرها،بازار بزرگ معماری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در سالهای اخیر معماری جهان بر مسئله گونه گونی و پایداری تاکید داشته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است .مفهوم توسعه ی پایدار به همراه حفظ گونه گونی فرهنگی و زیستی به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عنوان بنیانهای هستی موضوع محوری چند کنگره را تشکیل می داد.در کنگره</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برلین با عنوان معماری به عنوان یک تدبیر بررسی شد و دنبال آن در استانبول</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به این سوال که بازار این منابع با ارزش کجاست پاسخ داده شد.</a:t>
            </a:r>
          </a:p>
        </p:txBody>
      </p:sp>
      <p:pic>
        <p:nvPicPr>
          <p:cNvPr id="8" name="Picture 7" descr="uia_Page_20.jpg"/>
          <p:cNvPicPr>
            <a:picLocks noChangeAspect="1"/>
          </p:cNvPicPr>
          <p:nvPr/>
        </p:nvPicPr>
        <p:blipFill>
          <a:blip r:embed="rId2">
            <a:clrChange>
              <a:clrFrom>
                <a:srgbClr val="FEFEFE"/>
              </a:clrFrom>
              <a:clrTo>
                <a:srgbClr val="FEFEFE">
                  <a:alpha val="0"/>
                </a:srgbClr>
              </a:clrTo>
            </a:clrChange>
          </a:blip>
          <a:srcRect l="5468" t="45578" r="62500" b="22366"/>
          <a:stretch>
            <a:fillRect/>
          </a:stretch>
        </p:blipFill>
        <p:spPr>
          <a:xfrm>
            <a:off x="500034" y="2214554"/>
            <a:ext cx="2786050" cy="1970621"/>
          </a:xfrm>
          <a:prstGeom prst="rect">
            <a:avLst/>
          </a:prstGeom>
        </p:spPr>
      </p:pic>
      <p:sp>
        <p:nvSpPr>
          <p:cNvPr id="2" name="Title 1"/>
          <p:cNvSpPr>
            <a:spLocks noGrp="1"/>
          </p:cNvSpPr>
          <p:nvPr>
            <p:ph type="title"/>
          </p:nvPr>
        </p:nvSpPr>
        <p:spPr/>
        <p:txBody>
          <a:bodyPr/>
          <a:lstStyle/>
          <a:p>
            <a:endParaRPr lang="fa-IR"/>
          </a:p>
        </p:txBody>
      </p:sp>
      <p:sp>
        <p:nvSpPr>
          <p:cNvPr id="9"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2842233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2643174" y="2285992"/>
            <a:ext cx="6119826"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سوم   2008    تورینو ایتالیا</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معماری گذار</a:t>
            </a:r>
            <a:r>
              <a:rPr lang="en-US" sz="3200" dirty="0">
                <a:solidFill>
                  <a:srgbClr val="A6987D">
                    <a:lumMod val="75000"/>
                  </a:srgbClr>
                </a:solidFill>
              </a:rPr>
              <a:t>:</a:t>
            </a:r>
            <a:r>
              <a:rPr lang="fa-IR" sz="3200" dirty="0">
                <a:solidFill>
                  <a:srgbClr val="A6987D">
                    <a:lumMod val="75000"/>
                  </a:srgbClr>
                </a:solidFill>
                <a:cs typeface="B Homa" panose="00000400000000000000" pitchFamily="2" charset="-78"/>
              </a:rPr>
              <a:t>گذشته،حال،آینده</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چگونگی ارتباط گیری معماری با مخاطبان ،محیط،معماران و تحول آن در طی زمان.</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گذشته با تاکید بر فرهنگ و پشتوانه تاریخی</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حال با تاکید دمکراسی و ارتباط گیری با جامعه و محیط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آینده با نظر بر امیدهای معماری و تئوری های متحول کننده معماری  </a:t>
            </a:r>
          </a:p>
        </p:txBody>
      </p:sp>
      <p:pic>
        <p:nvPicPr>
          <p:cNvPr id="9" name="Picture 8" descr="uia_Page_21.jpg"/>
          <p:cNvPicPr>
            <a:picLocks noChangeAspect="1"/>
          </p:cNvPicPr>
          <p:nvPr/>
        </p:nvPicPr>
        <p:blipFill>
          <a:blip r:embed="rId2"/>
          <a:srcRect l="9375" t="4690" r="67188" b="17951"/>
          <a:stretch>
            <a:fillRect/>
          </a:stretch>
        </p:blipFill>
        <p:spPr>
          <a:xfrm>
            <a:off x="642910" y="1428736"/>
            <a:ext cx="1503994" cy="3509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329519755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سیر تکاملی کنگره ها از آغاز تا کنون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pic>
        <p:nvPicPr>
          <p:cNvPr id="8" name="Picture 7" descr="uia_Page_22.jpg"/>
          <p:cNvPicPr>
            <a:picLocks noChangeAspect="1"/>
          </p:cNvPicPr>
          <p:nvPr/>
        </p:nvPicPr>
        <p:blipFill>
          <a:blip r:embed="rId2"/>
          <a:srcRect l="16406" t="4690" r="7031" b="43369"/>
          <a:stretch>
            <a:fillRect/>
          </a:stretch>
        </p:blipFill>
        <p:spPr>
          <a:xfrm>
            <a:off x="214282" y="2786058"/>
            <a:ext cx="4094017" cy="19634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uia_Page_22.jpg"/>
          <p:cNvPicPr>
            <a:picLocks noChangeAspect="1"/>
          </p:cNvPicPr>
          <p:nvPr/>
        </p:nvPicPr>
        <p:blipFill>
          <a:blip r:embed="rId2">
            <a:clrChange>
              <a:clrFrom>
                <a:srgbClr val="FFFFFF"/>
              </a:clrFrom>
              <a:clrTo>
                <a:srgbClr val="FFFFFF">
                  <a:alpha val="0"/>
                </a:srgbClr>
              </a:clrTo>
            </a:clrChange>
          </a:blip>
          <a:srcRect l="17187" t="57736" r="57031" b="26792"/>
          <a:stretch>
            <a:fillRect/>
          </a:stretch>
        </p:blipFill>
        <p:spPr>
          <a:xfrm>
            <a:off x="285720" y="4857760"/>
            <a:ext cx="2357454" cy="1000132"/>
          </a:xfrm>
          <a:prstGeom prst="rect">
            <a:avLst/>
          </a:prstGeom>
        </p:spPr>
      </p:pic>
      <p:sp>
        <p:nvSpPr>
          <p:cNvPr id="13" name="Content Placeholder 4"/>
          <p:cNvSpPr txBox="1">
            <a:spLocks/>
          </p:cNvSpPr>
          <p:nvPr/>
        </p:nvSpPr>
        <p:spPr>
          <a:xfrm>
            <a:off x="2643174" y="2285992"/>
            <a:ext cx="6119826"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چهارم   2011    توکیو ژاپن</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طراحی 2050</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یک زلزله بزرگ و سونامی شمال ژااپن را در مارس 2011</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تخریب کرد و هزاران قربانی بر جای گذاشت.در نتیجه معماران</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ومهندسان ژاپنی روشی را در پیش گرفتند که ساختمان هایشان</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در آینده این بلاهای طبیعی را تحمل کنند.</a:t>
            </a:r>
            <a:r>
              <a:rPr lang="fa-IR" sz="2000" dirty="0">
                <a:solidFill>
                  <a:srgbClr val="A6987D">
                    <a:lumMod val="75000"/>
                  </a:srgbClr>
                </a:solidFill>
                <a:cs typeface="B Homa" panose="00000400000000000000" pitchFamily="2" charset="-78"/>
              </a:rPr>
              <a:t> </a:t>
            </a:r>
          </a:p>
          <a:p>
            <a:pPr marL="822960" lvl="1" indent="-457200">
              <a:spcBef>
                <a:spcPct val="0"/>
              </a:spcBef>
              <a:buClr>
                <a:srgbClr val="B80E0F"/>
              </a:buClr>
              <a:buSzPct val="85000"/>
              <a:defRPr/>
            </a:pPr>
            <a:endParaRPr lang="fa-IR" sz="2000" dirty="0">
              <a:solidFill>
                <a:srgbClr val="A6987D">
                  <a:lumMod val="75000"/>
                </a:srgbClr>
              </a:solidFill>
              <a:cs typeface="B Homa" panose="00000400000000000000" pitchFamily="2" charset="-78"/>
            </a:endParaRPr>
          </a:p>
          <a:p>
            <a:pPr marL="822960" lvl="1" indent="-457200">
              <a:spcBef>
                <a:spcPct val="0"/>
              </a:spcBef>
              <a:buClr>
                <a:srgbClr val="B80E0F"/>
              </a:buClr>
              <a:buSzPct val="85000"/>
              <a:defRPr/>
            </a:pPr>
            <a:r>
              <a:rPr lang="fa-IR" sz="2000" dirty="0">
                <a:solidFill>
                  <a:srgbClr val="FF0000"/>
                </a:solidFill>
                <a:cs typeface="B Homa" panose="00000400000000000000" pitchFamily="2" charset="-78"/>
              </a:rPr>
              <a:t>2050 پایدار در مقابل فاجعه ها </a:t>
            </a:r>
          </a:p>
          <a:p>
            <a:pPr marL="822960" lvl="1" indent="-457200">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p:txBody>
      </p:sp>
      <p:sp>
        <p:nvSpPr>
          <p:cNvPr id="11"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42113350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موضوعات سال های آینده کنگره</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13" name="Content Placeholder 4"/>
          <p:cNvSpPr txBox="1">
            <a:spLocks/>
          </p:cNvSpPr>
          <p:nvPr/>
        </p:nvSpPr>
        <p:spPr>
          <a:xfrm>
            <a:off x="428596" y="2285992"/>
            <a:ext cx="8334404"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پنجم   2014    دوربان آفریقا</a:t>
            </a:r>
          </a:p>
          <a:p>
            <a:pPr marL="365760" lvl="1">
              <a:spcBef>
                <a:spcPct val="0"/>
              </a:spcBef>
              <a:buClr>
                <a:srgbClr val="B80E0F"/>
              </a:buClr>
              <a:buSzPct val="85000"/>
              <a:defRPr/>
            </a:pPr>
            <a:r>
              <a:rPr lang="en-US" sz="3200" dirty="0">
                <a:solidFill>
                  <a:srgbClr val="A6987D">
                    <a:lumMod val="75000"/>
                  </a:srgbClr>
                </a:solidFill>
              </a:rPr>
              <a:t>Architecture </a:t>
            </a:r>
            <a:r>
              <a:rPr lang="en-US" sz="3200" dirty="0" err="1">
                <a:solidFill>
                  <a:srgbClr val="A6987D">
                    <a:lumMod val="75000"/>
                  </a:srgbClr>
                </a:solidFill>
              </a:rPr>
              <a:t>otherwhere</a:t>
            </a:r>
            <a:endParaRPr lang="fa-IR" sz="3200" dirty="0">
              <a:solidFill>
                <a:srgbClr val="A6987D">
                  <a:lumMod val="75000"/>
                </a:srgbClr>
              </a:solidFill>
              <a:cs typeface="B Homa" panose="00000400000000000000" pitchFamily="2" charset="-78"/>
            </a:endParaRPr>
          </a:p>
          <a:p>
            <a:pPr marL="822960" lvl="1" indent="-457200">
              <a:spcBef>
                <a:spcPct val="0"/>
              </a:spcBef>
              <a:buClr>
                <a:srgbClr val="B80E0F"/>
              </a:buClr>
              <a:buSzPct val="85000"/>
              <a:defRPr/>
            </a:pPr>
            <a:r>
              <a:rPr lang="fa-IR" sz="2000" dirty="0">
                <a:solidFill>
                  <a:srgbClr val="FF0000"/>
                </a:solidFill>
                <a:cs typeface="B Homa" panose="00000400000000000000" pitchFamily="2" charset="-78"/>
              </a:rPr>
              <a:t> </a:t>
            </a:r>
          </a:p>
          <a:p>
            <a:pPr marL="822960" lvl="1" indent="-457200">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p:txBody>
      </p:sp>
      <p:pic>
        <p:nvPicPr>
          <p:cNvPr id="9" name="Picture 8" descr="uia_Page_28.jpg"/>
          <p:cNvPicPr>
            <a:picLocks noChangeAspect="1"/>
          </p:cNvPicPr>
          <p:nvPr/>
        </p:nvPicPr>
        <p:blipFill>
          <a:blip r:embed="rId2">
            <a:clrChange>
              <a:clrFrom>
                <a:srgbClr val="FFFFFF"/>
              </a:clrFrom>
              <a:clrTo>
                <a:srgbClr val="FFFFFF">
                  <a:alpha val="0"/>
                </a:srgbClr>
              </a:clrTo>
            </a:clrChange>
          </a:blip>
          <a:srcRect l="17968" t="17956" r="64844" b="44475"/>
          <a:stretch>
            <a:fillRect/>
          </a:stretch>
        </p:blipFill>
        <p:spPr>
          <a:xfrm>
            <a:off x="428596" y="2214554"/>
            <a:ext cx="1103116" cy="1704772"/>
          </a:xfrm>
          <a:prstGeom prst="rect">
            <a:avLst/>
          </a:prstGeom>
        </p:spPr>
      </p:pic>
      <p:pic>
        <p:nvPicPr>
          <p:cNvPr id="11" name="Picture 10" descr="banner_en.gif"/>
          <p:cNvPicPr>
            <a:picLocks noChangeAspect="1"/>
          </p:cNvPicPr>
          <p:nvPr/>
        </p:nvPicPr>
        <p:blipFill>
          <a:blip r:embed="rId3">
            <a:clrChange>
              <a:clrFrom>
                <a:srgbClr val="FFFFFF"/>
              </a:clrFrom>
              <a:clrTo>
                <a:srgbClr val="FFFFFF">
                  <a:alpha val="0"/>
                </a:srgbClr>
              </a:clrTo>
            </a:clrChange>
          </a:blip>
          <a:stretch>
            <a:fillRect/>
          </a:stretch>
        </p:blipFill>
        <p:spPr>
          <a:xfrm>
            <a:off x="1857356" y="2786058"/>
            <a:ext cx="1428750" cy="714375"/>
          </a:xfrm>
          <a:prstGeom prst="rect">
            <a:avLst/>
          </a:prstGeom>
        </p:spPr>
      </p:pic>
      <p:sp>
        <p:nvSpPr>
          <p:cNvPr id="12" name="Content Placeholder 4"/>
          <p:cNvSpPr txBox="1">
            <a:spLocks/>
          </p:cNvSpPr>
          <p:nvPr/>
        </p:nvSpPr>
        <p:spPr>
          <a:xfrm>
            <a:off x="580996" y="3714752"/>
            <a:ext cx="8334404"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کنگره بیست و ششم   2017    سئول کره جنوبی</a:t>
            </a:r>
          </a:p>
          <a:p>
            <a:pPr marL="365760" lvl="1">
              <a:spcBef>
                <a:spcPct val="0"/>
              </a:spcBef>
              <a:buClr>
                <a:srgbClr val="B80E0F"/>
              </a:buClr>
              <a:buSzPct val="85000"/>
              <a:defRPr/>
            </a:pPr>
            <a:r>
              <a:rPr lang="en-US" sz="3200" dirty="0">
                <a:solidFill>
                  <a:srgbClr val="A6987D">
                    <a:lumMod val="75000"/>
                  </a:srgbClr>
                </a:solidFill>
              </a:rPr>
              <a:t>Soul of city</a:t>
            </a:r>
            <a:endParaRPr lang="fa-IR" sz="3200" dirty="0">
              <a:solidFill>
                <a:srgbClr val="A6987D">
                  <a:lumMod val="75000"/>
                </a:srgbClr>
              </a:solidFill>
              <a:cs typeface="B Homa" panose="00000400000000000000" pitchFamily="2" charset="-78"/>
            </a:endParaRPr>
          </a:p>
          <a:p>
            <a:pPr marL="822960" lvl="1" indent="-457200">
              <a:spcBef>
                <a:spcPct val="0"/>
              </a:spcBef>
              <a:buClr>
                <a:srgbClr val="B80E0F"/>
              </a:buClr>
              <a:buSzPct val="85000"/>
              <a:defRPr/>
            </a:pPr>
            <a:r>
              <a:rPr lang="fa-IR" sz="2000" dirty="0">
                <a:solidFill>
                  <a:srgbClr val="FF0000"/>
                </a:solidFill>
                <a:cs typeface="B Homa" panose="00000400000000000000" pitchFamily="2" charset="-78"/>
              </a:rPr>
              <a:t> </a:t>
            </a:r>
          </a:p>
          <a:p>
            <a:pPr marL="822960" lvl="1" indent="-457200">
              <a:spcBef>
                <a:spcPct val="0"/>
              </a:spcBef>
              <a:buClr>
                <a:srgbClr val="B80E0F"/>
              </a:buClr>
              <a:buSzPct val="85000"/>
              <a:defRPr/>
            </a:pPr>
            <a:endParaRPr lang="fa-IR" sz="2000" dirty="0">
              <a:solidFill>
                <a:srgbClr val="B80E0F">
                  <a:lumMod val="50000"/>
                </a:srgbClr>
              </a:solidFill>
              <a:cs typeface="B Homa" panose="00000400000000000000" pitchFamily="2" charset="-78"/>
            </a:endParaRPr>
          </a:p>
        </p:txBody>
      </p:sp>
      <p:pic>
        <p:nvPicPr>
          <p:cNvPr id="15" name="Picture 14" descr="uia_Page_28.jpg"/>
          <p:cNvPicPr>
            <a:picLocks noChangeAspect="1"/>
          </p:cNvPicPr>
          <p:nvPr/>
        </p:nvPicPr>
        <p:blipFill>
          <a:blip r:embed="rId2"/>
          <a:srcRect l="37500" t="63260" r="10156" b="17956"/>
          <a:stretch>
            <a:fillRect/>
          </a:stretch>
        </p:blipFill>
        <p:spPr>
          <a:xfrm>
            <a:off x="285720" y="4286256"/>
            <a:ext cx="3359409" cy="8523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41359718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27584" y="-171400"/>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251520" y="1124744"/>
            <a:ext cx="8229600" cy="4389120"/>
          </a:xfrm>
        </p:spPr>
        <p:txBody>
          <a:bodyPr vert="horz" lIns="0" rIns="0" bIns="0" anchor="t">
            <a:normAutofit/>
          </a:bodyPr>
          <a:lstStyle/>
          <a:p>
            <a:pPr marL="0" indent="0" algn="r" rtl="1">
              <a:spcBef>
                <a:spcPct val="0"/>
              </a:spcBef>
              <a:buNone/>
            </a:pPr>
            <a:r>
              <a:rPr lang="fa-IR" sz="2800" dirty="0" smtClean="0">
                <a:solidFill>
                  <a:schemeClr val="accent1">
                    <a:lumMod val="50000"/>
                  </a:schemeClr>
                </a:solidFill>
                <a:latin typeface="+mj-lt"/>
                <a:ea typeface="+mj-ea"/>
                <a:cs typeface="B Homa" panose="00000400000000000000" pitchFamily="2" charset="-78"/>
              </a:rPr>
              <a:t>پس از تشکیل جامعه ملل(1920-1928)</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برگزاری مسابقه انتخاب بهترین طرح برای ساختمان جامعه ملل در ژنو</a:t>
            </a:r>
          </a:p>
          <a:p>
            <a:pPr marL="880110" lvl="1" indent="-51435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تشکیل </a:t>
            </a:r>
            <a:r>
              <a:rPr lang="en-US" sz="2000" dirty="0" err="1" smtClean="0">
                <a:solidFill>
                  <a:schemeClr val="accent1">
                    <a:lumMod val="50000"/>
                  </a:schemeClr>
                </a:solidFill>
                <a:latin typeface="Times New Roman" pitchFamily="18" charset="0"/>
                <a:cs typeface="B Homa" panose="00000400000000000000" pitchFamily="2" charset="-78"/>
              </a:rPr>
              <a:t>Ciam</a:t>
            </a:r>
            <a:r>
              <a:rPr lang="fa-IR" dirty="0" smtClean="0">
                <a:solidFill>
                  <a:schemeClr val="accent1">
                    <a:lumMod val="50000"/>
                  </a:schemeClr>
                </a:solidFill>
                <a:latin typeface="+mj-lt"/>
                <a:ea typeface="+mj-ea"/>
                <a:cs typeface="B Homa" panose="00000400000000000000" pitchFamily="2" charset="-78"/>
              </a:rPr>
              <a:t>پس از اعلام نتایج مسابقه در سال 1928</a:t>
            </a:r>
          </a:p>
          <a:p>
            <a:pPr marL="880110" lvl="1" indent="-514350" algn="r" rtl="1">
              <a:spcBef>
                <a:spcPct val="0"/>
              </a:spcBef>
              <a:buFont typeface="+mj-lt"/>
              <a:buAutoNum type="arabicParenR"/>
            </a:pPr>
            <a:endParaRPr lang="fa-IR" dirty="0" smtClean="0">
              <a:solidFill>
                <a:schemeClr val="accent1">
                  <a:lumMod val="50000"/>
                </a:schemeClr>
              </a:solidFill>
              <a:latin typeface="+mj-lt"/>
              <a:ea typeface="+mj-ea"/>
              <a:cs typeface="B Homa" panose="00000400000000000000" pitchFamily="2" charset="-78"/>
            </a:endParaRPr>
          </a:p>
          <a:p>
            <a:pPr marL="0" indent="0" algn="r" rtl="1">
              <a:spcBef>
                <a:spcPct val="0"/>
              </a:spcBef>
              <a:buNone/>
            </a:pPr>
            <a:endParaRPr lang="en-US" sz="2800" dirty="0" smtClean="0">
              <a:solidFill>
                <a:schemeClr val="accent1">
                  <a:lumMod val="50000"/>
                </a:schemeClr>
              </a:solidFill>
              <a:latin typeface="+mj-lt"/>
              <a:ea typeface="+mj-ea"/>
              <a:cs typeface="+mj-cs"/>
            </a:endParaRPr>
          </a:p>
        </p:txBody>
      </p:sp>
      <p:sp>
        <p:nvSpPr>
          <p:cNvPr id="2" name="Rectangle 1"/>
          <p:cNvSpPr/>
          <p:nvPr/>
        </p:nvSpPr>
        <p:spPr>
          <a:xfrm>
            <a:off x="3901976" y="2708920"/>
            <a:ext cx="4572000" cy="2185214"/>
          </a:xfrm>
          <a:prstGeom prst="rect">
            <a:avLst/>
          </a:prstGeom>
        </p:spPr>
        <p:txBody>
          <a:bodyPr>
            <a:spAutoFit/>
          </a:bodyPr>
          <a:lstStyle/>
          <a:p>
            <a:pPr>
              <a:spcBef>
                <a:spcPct val="0"/>
              </a:spcBef>
            </a:pPr>
            <a:r>
              <a:rPr lang="fa-IR" sz="2800" dirty="0">
                <a:solidFill>
                  <a:srgbClr val="B80E0F">
                    <a:lumMod val="50000"/>
                  </a:srgbClr>
                </a:solidFill>
                <a:cs typeface="B Homa" panose="00000400000000000000" pitchFamily="2" charset="-78"/>
              </a:rPr>
              <a:t>کنگره جهانی معماران مدرن (</a:t>
            </a:r>
            <a:r>
              <a:rPr lang="en-US" sz="2400" dirty="0" err="1">
                <a:solidFill>
                  <a:srgbClr val="B80E0F">
                    <a:lumMod val="50000"/>
                  </a:srgbClr>
                </a:solidFill>
                <a:latin typeface="Times New Roman" pitchFamily="18" charset="0"/>
                <a:cs typeface="B Homa" panose="00000400000000000000" pitchFamily="2" charset="-78"/>
              </a:rPr>
              <a:t>Ciam</a:t>
            </a:r>
            <a:r>
              <a:rPr lang="fa-IR" sz="2800" dirty="0">
                <a:solidFill>
                  <a:srgbClr val="B80E0F">
                    <a:lumMod val="50000"/>
                  </a:srgbClr>
                </a:solidFill>
                <a:cs typeface="B Homa" panose="00000400000000000000" pitchFamily="2" charset="-78"/>
              </a:rPr>
              <a:t>)</a:t>
            </a:r>
          </a:p>
          <a:p>
            <a:pPr marL="365760" lvl="1">
              <a:spcBef>
                <a:spcPct val="0"/>
              </a:spcBef>
            </a:pPr>
            <a:r>
              <a:rPr lang="fa-IR" dirty="0">
                <a:solidFill>
                  <a:srgbClr val="B80E0F">
                    <a:lumMod val="50000"/>
                  </a:srgbClr>
                </a:solidFill>
                <a:cs typeface="B Homa" panose="00000400000000000000" pitchFamily="2" charset="-78"/>
              </a:rPr>
              <a:t>هدف از تشکیل :</a:t>
            </a:r>
          </a:p>
          <a:p>
            <a:pPr marL="640080" lvl="2">
              <a:spcBef>
                <a:spcPct val="0"/>
              </a:spcBef>
            </a:pPr>
            <a:r>
              <a:rPr lang="fa-IR" dirty="0">
                <a:solidFill>
                  <a:srgbClr val="B80E0F">
                    <a:lumMod val="50000"/>
                  </a:srgbClr>
                </a:solidFill>
                <a:cs typeface="B Homa" panose="00000400000000000000" pitchFamily="2" charset="-78"/>
              </a:rPr>
              <a:t>تعیین حقوق معماری معاصردر مقابل دشمنانی که به واسطه موسسات رسمی حق انتخاب داشتند.</a:t>
            </a:r>
          </a:p>
          <a:p>
            <a:pPr marL="640080" lvl="2">
              <a:spcBef>
                <a:spcPct val="0"/>
              </a:spcBef>
            </a:pPr>
            <a:r>
              <a:rPr lang="fa-IR" dirty="0">
                <a:solidFill>
                  <a:srgbClr val="B80E0F">
                    <a:lumMod val="50000"/>
                  </a:srgbClr>
                </a:solidFill>
                <a:cs typeface="B Homa" panose="00000400000000000000" pitchFamily="2" charset="-78"/>
              </a:rPr>
              <a:t>همچنین متحد ساختن معماران مدرن و رساندن صدای آنها به گوش جهانیان</a:t>
            </a:r>
            <a:endParaRPr lang="en-US" dirty="0">
              <a:solidFill>
                <a:srgbClr val="B80E0F">
                  <a:lumMod val="50000"/>
                </a:srgbClr>
              </a:solidFill>
            </a:endParaRPr>
          </a:p>
        </p:txBody>
      </p:sp>
    </p:spTree>
    <p:extLst>
      <p:ext uri="{BB962C8B-B14F-4D97-AF65-F5344CB8AC3E}">
        <p14:creationId xmlns:p14="http://schemas.microsoft.com/office/powerpoint/2010/main" val="25000401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مدال طلای کنگره</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714348" y="2285992"/>
            <a:ext cx="8048652" cy="4389120"/>
          </a:xfrm>
          <a:prstGeom prst="rect">
            <a:avLst/>
          </a:prstGeom>
        </p:spPr>
        <p:txBody>
          <a:bodyPr vert="horz" lIns="0" rIns="0" bIns="0" anchor="t">
            <a:normAutofit/>
          </a:bodyPr>
          <a:lstStyle/>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1984 حسن فتحی    مصر    مسجد درژرونا   </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1987 ریما پیتیلا        فنلاند   کتابخانه تمپر درمتسو</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1990 چارلز کوریا      هند      موزه یادبود گاندی</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1993 فومیهیکو ساکی ژاپن      ورزشگاه شهرداری</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1996  رافائل مونیو   اسپانیا     پیلار،ژوئن</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1999 ریکاردولگورتا  مکزیک    کتابخانه سان آنتونیو</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2002 رنزو پیانو      ایتالیا      مرکز فنی جان ماری</a:t>
            </a:r>
          </a:p>
        </p:txBody>
      </p:sp>
      <p:sp>
        <p:nvSpPr>
          <p:cNvPr id="11" name="Title 5"/>
          <p:cNvSpPr>
            <a:spLocks noGrp="1"/>
          </p:cNvSpPr>
          <p:nvPr>
            <p:ph type="title"/>
          </p:nvPr>
        </p:nvSpPr>
        <p:spPr>
          <a:xfrm>
            <a:off x="1043608" y="-173467"/>
            <a:ext cx="7797662" cy="1151965"/>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مفاهیم اصلی</a:t>
            </a:r>
            <a:endParaRPr lang="en-US" dirty="0" smtClean="0">
              <a:solidFill>
                <a:schemeClr val="accent1">
                  <a:lumMod val="50000"/>
                </a:schemeClr>
              </a:solidFill>
            </a:endParaRPr>
          </a:p>
        </p:txBody>
      </p:sp>
    </p:spTree>
    <p:extLst>
      <p:ext uri="{BB962C8B-B14F-4D97-AF65-F5344CB8AC3E}">
        <p14:creationId xmlns:p14="http://schemas.microsoft.com/office/powerpoint/2010/main" val="347740081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مدال طلای کنگره</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7" name="Content Placeholder 4"/>
          <p:cNvSpPr txBox="1">
            <a:spLocks/>
          </p:cNvSpPr>
          <p:nvPr/>
        </p:nvSpPr>
        <p:spPr>
          <a:xfrm>
            <a:off x="714348" y="2285992"/>
            <a:ext cx="8048652" cy="4389120"/>
          </a:xfrm>
          <a:prstGeom prst="rect">
            <a:avLst/>
          </a:prstGeom>
        </p:spPr>
        <p:txBody>
          <a:bodyPr vert="horz" lIns="0" rIns="0" bIns="0" anchor="t">
            <a:normAutofit/>
          </a:bodyPr>
          <a:lstStyle/>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2005 تادائو آندو    ژاپن       خانه های ردیفی اوزاکا</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2008 تئودور گنزالس مکزیک   سفارتخانه مکزیک در برلین</a:t>
            </a:r>
          </a:p>
          <a:p>
            <a:pPr marL="822960" lvl="1" indent="-457200">
              <a:spcBef>
                <a:spcPct val="0"/>
              </a:spcBef>
              <a:buClr>
                <a:srgbClr val="B80E0F"/>
              </a:buClr>
              <a:buSzPct val="85000"/>
              <a:buFont typeface="Arial" pitchFamily="34" charset="0"/>
              <a:buChar char="•"/>
              <a:defRPr/>
            </a:pPr>
            <a:r>
              <a:rPr lang="fa-IR" sz="2000" dirty="0">
                <a:solidFill>
                  <a:srgbClr val="B80E0F">
                    <a:lumMod val="50000"/>
                  </a:srgbClr>
                </a:solidFill>
                <a:cs typeface="B Homa" panose="00000400000000000000" pitchFamily="2" charset="-78"/>
              </a:rPr>
              <a:t>سال 2011 آلواروسیزا</a:t>
            </a:r>
          </a:p>
        </p:txBody>
      </p:sp>
      <p:sp>
        <p:nvSpPr>
          <p:cNvPr id="2" name="Title 1"/>
          <p:cNvSpPr>
            <a:spLocks noGrp="1"/>
          </p:cNvSpPr>
          <p:nvPr>
            <p:ph type="title"/>
          </p:nvPr>
        </p:nvSpPr>
        <p:spPr/>
        <p:txBody>
          <a:bodyPr/>
          <a:lstStyle/>
          <a:p>
            <a:endParaRPr lang="fa-IR"/>
          </a:p>
        </p:txBody>
      </p:sp>
      <p:sp>
        <p:nvSpPr>
          <p:cNvPr id="10" name="Title 5"/>
          <p:cNvSpPr txBox="1">
            <a:spLocks/>
          </p:cNvSpPr>
          <p:nvPr/>
        </p:nvSpPr>
        <p:spPr>
          <a:xfrm>
            <a:off x="1043608" y="-173467"/>
            <a:ext cx="7797662" cy="1151965"/>
          </a:xfrm>
          <a:prstGeom prst="rect">
            <a:avLst/>
          </a:prstGeom>
        </p:spPr>
        <p:txBody>
          <a:bodyPr vert="horz" lIns="0" tIns="45720" rIns="0" bIns="0" rtlCol="0" anchor="b">
            <a:normAutofit/>
          </a:bodyPr>
          <a:lst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r"/>
            <a:r>
              <a:rPr lang="fa-IR" smtClean="0">
                <a:solidFill>
                  <a:srgbClr val="B80E0F">
                    <a:lumMod val="50000"/>
                  </a:srgbClr>
                </a:solidFill>
                <a:cs typeface="B Homa" panose="00000400000000000000" pitchFamily="2" charset="-78"/>
              </a:rPr>
              <a:t>مفاهیم اصلی</a:t>
            </a:r>
            <a:endParaRPr lang="en-US" dirty="0" smtClean="0">
              <a:solidFill>
                <a:srgbClr val="B80E0F">
                  <a:lumMod val="50000"/>
                </a:srgbClr>
              </a:solidFill>
            </a:endParaRPr>
          </a:p>
        </p:txBody>
      </p:sp>
    </p:spTree>
    <p:extLst>
      <p:ext uri="{BB962C8B-B14F-4D97-AF65-F5344CB8AC3E}">
        <p14:creationId xmlns:p14="http://schemas.microsoft.com/office/powerpoint/2010/main" val="26143440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4"/>
          <p:cNvSpPr>
            <a:spLocks noGrp="1"/>
          </p:cNvSpPr>
          <p:nvPr>
            <p:ph sz="quarter" idx="13"/>
          </p:nvPr>
        </p:nvSpPr>
        <p:spPr>
          <a:xfrm>
            <a:off x="685800" y="1600200"/>
            <a:ext cx="8001000" cy="838200"/>
          </a:xfrm>
        </p:spPr>
        <p:txBody>
          <a:bodyPr vert="horz" lIns="0" rIns="0" bIns="0" anchor="t">
            <a:normAutofit/>
          </a:bodyPr>
          <a:lstStyle/>
          <a:p>
            <a:pPr marL="365760" lvl="1" indent="0" algn="ctr" rtl="1">
              <a:spcBef>
                <a:spcPct val="0"/>
              </a:spcBef>
              <a:buNone/>
            </a:pPr>
            <a:r>
              <a:rPr lang="fa-IR" sz="2800" dirty="0" smtClean="0">
                <a:solidFill>
                  <a:srgbClr val="304C56"/>
                </a:solidFill>
                <a:cs typeface="B Homa" panose="00000400000000000000" pitchFamily="2" charset="-78"/>
              </a:rPr>
              <a:t>ایران در جامعه بین المللی معماران</a:t>
            </a:r>
          </a:p>
          <a:p>
            <a:pPr marL="365760" lvl="1" indent="0" algn="ctr" rtl="1">
              <a:spcBef>
                <a:spcPct val="0"/>
              </a:spcBef>
              <a:buNone/>
            </a:pPr>
            <a:endParaRPr lang="fa-IR" sz="2800" dirty="0" smtClean="0">
              <a:solidFill>
                <a:srgbClr val="2B283C"/>
              </a:solidFill>
              <a:latin typeface="+mj-lt"/>
              <a:ea typeface="+mj-ea"/>
              <a:cs typeface="B Homa" panose="00000400000000000000" pitchFamily="2" charset="-78"/>
            </a:endParaRPr>
          </a:p>
        </p:txBody>
      </p:sp>
      <p:sp>
        <p:nvSpPr>
          <p:cNvPr id="17" name="Title 5"/>
          <p:cNvSpPr txBox="1">
            <a:spLocks/>
          </p:cNvSpPr>
          <p:nvPr/>
        </p:nvSpPr>
        <p:spPr>
          <a:xfrm>
            <a:off x="457200" y="704088"/>
            <a:ext cx="8229600" cy="1143000"/>
          </a:xfrm>
          <a:prstGeom prst="rect">
            <a:avLst/>
          </a:prstGeom>
        </p:spPr>
        <p:txBody>
          <a:bodyPr vert="horz" lIns="0" rIns="0" bIns="0" anchor="b">
            <a:normAutofit/>
          </a:bodyPr>
          <a:lstStyle/>
          <a:p>
            <a:pPr>
              <a:spcBef>
                <a:spcPct val="0"/>
              </a:spcBef>
              <a:defRPr/>
            </a:pPr>
            <a:r>
              <a:rPr lang="fa-IR" sz="5000" dirty="0">
                <a:solidFill>
                  <a:srgbClr val="B80E0F">
                    <a:lumMod val="50000"/>
                  </a:srgbClr>
                </a:solidFill>
                <a:cs typeface="B Homa" panose="00000400000000000000" pitchFamily="2" charset="-78"/>
              </a:rPr>
              <a:t>مصادیق		</a:t>
            </a:r>
            <a:endParaRPr lang="en-US" sz="5000" dirty="0">
              <a:solidFill>
                <a:srgbClr val="B80E0F">
                  <a:lumMod val="50000"/>
                </a:srgbClr>
              </a:solidFill>
            </a:endParaRPr>
          </a:p>
        </p:txBody>
      </p:sp>
      <p:sp>
        <p:nvSpPr>
          <p:cNvPr id="19" name="Content Placeholder 4"/>
          <p:cNvSpPr txBox="1">
            <a:spLocks/>
          </p:cNvSpPr>
          <p:nvPr/>
        </p:nvSpPr>
        <p:spPr>
          <a:xfrm>
            <a:off x="2643174" y="2285992"/>
            <a:ext cx="6119826"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مقدمات عضویت در برلین 2002</a:t>
            </a:r>
          </a:p>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صدویکمین عضو اتحادیه</a:t>
            </a:r>
          </a:p>
          <a:p>
            <a:pPr marL="365760" lvl="1">
              <a:spcBef>
                <a:spcPct val="0"/>
              </a:spcBef>
              <a:buClr>
                <a:srgbClr val="B80E0F"/>
              </a:buClr>
              <a:buSzPct val="85000"/>
              <a:defRPr/>
            </a:pPr>
            <a:r>
              <a:rPr lang="fa-IR" sz="3200" dirty="0">
                <a:solidFill>
                  <a:srgbClr val="A6987D">
                    <a:lumMod val="75000"/>
                  </a:srgbClr>
                </a:solidFill>
                <a:cs typeface="B Homa" panose="00000400000000000000" pitchFamily="2" charset="-78"/>
              </a:rPr>
              <a:t>تملک معمار بر طرح یا حق مولف </a:t>
            </a:r>
          </a:p>
          <a:p>
            <a:pPr marL="365760" lvl="1">
              <a:spcBef>
                <a:spcPct val="0"/>
              </a:spcBef>
              <a:buClr>
                <a:srgbClr val="B80E0F"/>
              </a:buClr>
              <a:buSzPct val="85000"/>
              <a:defRPr/>
            </a:pPr>
            <a:endParaRPr lang="fa-IR" sz="3200" dirty="0">
              <a:solidFill>
                <a:srgbClr val="A6987D">
                  <a:lumMod val="75000"/>
                </a:srgbClr>
              </a:solidFill>
              <a:cs typeface="B Homa" panose="00000400000000000000" pitchFamily="2" charset="-78"/>
            </a:endParaRPr>
          </a:p>
        </p:txBody>
      </p:sp>
      <p:sp>
        <p:nvSpPr>
          <p:cNvPr id="20" name="Rectangle 19"/>
          <p:cNvSpPr/>
          <p:nvPr/>
        </p:nvSpPr>
        <p:spPr>
          <a:xfrm>
            <a:off x="-32" y="3857628"/>
            <a:ext cx="8929718" cy="1015663"/>
          </a:xfrm>
          <a:prstGeom prst="rect">
            <a:avLst/>
          </a:prstGeom>
        </p:spPr>
        <p:txBody>
          <a:bodyPr wrap="square">
            <a:spAutoFit/>
          </a:bodyPr>
          <a:lstStyle/>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دویست معمار ودر نخستین حضور رسمی ایران درکنگره استانبول شرکت کردند.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ایران در این کنگره از لحاظ تعداد شرکت کننده چهارمین کشور بود.</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   </a:t>
            </a:r>
          </a:p>
        </p:txBody>
      </p:sp>
      <p:pic>
        <p:nvPicPr>
          <p:cNvPr id="21" name="Picture 20" descr="uia_Page_29.jpg"/>
          <p:cNvPicPr>
            <a:picLocks noChangeAspect="1"/>
          </p:cNvPicPr>
          <p:nvPr/>
        </p:nvPicPr>
        <p:blipFill>
          <a:blip r:embed="rId2"/>
          <a:srcRect l="17187" t="68796" r="36719" b="7987"/>
          <a:stretch>
            <a:fillRect/>
          </a:stretch>
        </p:blipFill>
        <p:spPr>
          <a:xfrm>
            <a:off x="263951" y="2357430"/>
            <a:ext cx="3450793" cy="12281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6833289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5"/>
          <p:cNvSpPr txBox="1">
            <a:spLocks/>
          </p:cNvSpPr>
          <p:nvPr/>
        </p:nvSpPr>
        <p:spPr>
          <a:xfrm>
            <a:off x="457200" y="704088"/>
            <a:ext cx="8229600" cy="1143000"/>
          </a:xfrm>
          <a:prstGeom prst="rect">
            <a:avLst/>
          </a:prstGeom>
        </p:spPr>
        <p:txBody>
          <a:bodyPr vert="horz" lIns="0" rIns="0" bIns="0" anchor="b">
            <a:normAutofit/>
          </a:bodyPr>
          <a:lstStyle/>
          <a:p>
            <a:pPr>
              <a:spcBef>
                <a:spcPct val="0"/>
              </a:spcBef>
              <a:defRPr/>
            </a:pPr>
            <a:r>
              <a:rPr lang="fa-IR" sz="5000" dirty="0">
                <a:solidFill>
                  <a:srgbClr val="B80E0F">
                    <a:lumMod val="50000"/>
                  </a:srgbClr>
                </a:solidFill>
                <a:cs typeface="B Homa" panose="00000400000000000000" pitchFamily="2" charset="-78"/>
              </a:rPr>
              <a:t>نظریات دیگران		</a:t>
            </a:r>
            <a:endParaRPr lang="en-US" sz="5000" dirty="0">
              <a:solidFill>
                <a:srgbClr val="B80E0F">
                  <a:lumMod val="50000"/>
                </a:srgbClr>
              </a:solidFill>
            </a:endParaRPr>
          </a:p>
        </p:txBody>
      </p:sp>
      <p:sp>
        <p:nvSpPr>
          <p:cNvPr id="19" name="Content Placeholder 4"/>
          <p:cNvSpPr txBox="1">
            <a:spLocks/>
          </p:cNvSpPr>
          <p:nvPr/>
        </p:nvSpPr>
        <p:spPr>
          <a:xfrm>
            <a:off x="2143108" y="2285992"/>
            <a:ext cx="6619892" cy="4389120"/>
          </a:xfrm>
          <a:prstGeom prst="rect">
            <a:avLst/>
          </a:prstGeom>
        </p:spPr>
        <p:txBody>
          <a:bodyPr vert="horz" lIns="0" rIns="0" bIns="0" anchor="t">
            <a:normAutofit/>
          </a:bodyPr>
          <a:lstStyle/>
          <a:p>
            <a:pPr marL="365760" lvl="1">
              <a:spcBef>
                <a:spcPct val="0"/>
              </a:spcBef>
              <a:buClr>
                <a:srgbClr val="B80E0F"/>
              </a:buClr>
              <a:buSzPct val="85000"/>
              <a:defRPr/>
            </a:pPr>
            <a:r>
              <a:rPr lang="fa-IR" sz="3200" dirty="0">
                <a:solidFill>
                  <a:srgbClr val="B80E0F">
                    <a:lumMod val="50000"/>
                  </a:srgbClr>
                </a:solidFill>
                <a:cs typeface="B Homa" panose="00000400000000000000" pitchFamily="2" charset="-78"/>
              </a:rPr>
              <a:t>ساناز افتخار زاده (سردبیر فصلنامه معماری وساختمان)</a:t>
            </a:r>
          </a:p>
          <a:p>
            <a:pPr marL="365760" lvl="1">
              <a:spcBef>
                <a:spcPct val="0"/>
              </a:spcBef>
              <a:buClr>
                <a:srgbClr val="B80E0F"/>
              </a:buClr>
              <a:buSzPct val="85000"/>
              <a:defRPr/>
            </a:pPr>
            <a:endParaRPr lang="fa-IR" sz="3200" dirty="0">
              <a:solidFill>
                <a:srgbClr val="A6987D">
                  <a:lumMod val="75000"/>
                </a:srgbClr>
              </a:solidFill>
              <a:cs typeface="B Homa" panose="00000400000000000000" pitchFamily="2" charset="-78"/>
            </a:endParaRPr>
          </a:p>
        </p:txBody>
      </p:sp>
      <p:sp>
        <p:nvSpPr>
          <p:cNvPr id="20" name="Rectangle 19"/>
          <p:cNvSpPr/>
          <p:nvPr/>
        </p:nvSpPr>
        <p:spPr>
          <a:xfrm>
            <a:off x="-71470" y="2984841"/>
            <a:ext cx="8929718" cy="1631216"/>
          </a:xfrm>
          <a:prstGeom prst="rect">
            <a:avLst/>
          </a:prstGeom>
        </p:spPr>
        <p:txBody>
          <a:bodyPr wrap="square">
            <a:spAutoFit/>
          </a:bodyPr>
          <a:lstStyle/>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با نگاهی گذرا به دو اتحادیه </a:t>
            </a:r>
            <a:r>
              <a:rPr lang="en-US" sz="2000" dirty="0">
                <a:solidFill>
                  <a:srgbClr val="B80E0F">
                    <a:lumMod val="50000"/>
                  </a:srgbClr>
                </a:solidFill>
              </a:rPr>
              <a:t>UIA</a:t>
            </a:r>
            <a:r>
              <a:rPr lang="fa-IR" sz="2000" dirty="0">
                <a:solidFill>
                  <a:srgbClr val="B80E0F">
                    <a:lumMod val="50000"/>
                  </a:srgbClr>
                </a:solidFill>
                <a:cs typeface="B Homa" panose="00000400000000000000" pitchFamily="2" charset="-78"/>
              </a:rPr>
              <a:t> و </a:t>
            </a:r>
            <a:r>
              <a:rPr lang="en-US" sz="2000" dirty="0">
                <a:solidFill>
                  <a:srgbClr val="B80E0F">
                    <a:lumMod val="50000"/>
                  </a:srgbClr>
                </a:solidFill>
              </a:rPr>
              <a:t>CIAM</a:t>
            </a:r>
            <a:r>
              <a:rPr lang="fa-IR" sz="2000" dirty="0">
                <a:solidFill>
                  <a:srgbClr val="B80E0F">
                    <a:lumMod val="50000"/>
                  </a:srgbClr>
                </a:solidFill>
                <a:cs typeface="B Homa" panose="00000400000000000000" pitchFamily="2" charset="-78"/>
              </a:rPr>
              <a:t> می توان به این تفاوت آشکار پی برد که احکام و دستور العمل هایی که </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در سیام مصوب می شد گستره ی اجرایی بسیار وسیعتری نسبت به آنچه که امروز در </a:t>
            </a:r>
            <a:r>
              <a:rPr lang="en-US" sz="2000" dirty="0">
                <a:solidFill>
                  <a:srgbClr val="B80E0F">
                    <a:lumMod val="50000"/>
                  </a:srgbClr>
                </a:solidFill>
              </a:rPr>
              <a:t>UIA</a:t>
            </a:r>
            <a:r>
              <a:rPr lang="fa-IR" sz="2000" dirty="0">
                <a:solidFill>
                  <a:srgbClr val="B80E0F">
                    <a:lumMod val="50000"/>
                  </a:srgbClr>
                </a:solidFill>
                <a:cs typeface="B Homa" panose="00000400000000000000" pitchFamily="2" charset="-78"/>
              </a:rPr>
              <a:t> می بینیم داشته است.</a:t>
            </a:r>
          </a:p>
          <a:p>
            <a:pPr marL="822960" lvl="1" indent="-457200">
              <a:spcBef>
                <a:spcPct val="0"/>
              </a:spcBef>
              <a:buClr>
                <a:srgbClr val="B80E0F"/>
              </a:buClr>
              <a:buSzPct val="85000"/>
              <a:defRPr/>
            </a:pPr>
            <a:r>
              <a:rPr lang="fa-IR" sz="2000" dirty="0">
                <a:solidFill>
                  <a:srgbClr val="B80E0F">
                    <a:lumMod val="50000"/>
                  </a:srgbClr>
                </a:solidFill>
                <a:cs typeface="B Homa" panose="00000400000000000000" pitchFamily="2" charset="-78"/>
              </a:rPr>
              <a:t>   </a:t>
            </a:r>
          </a:p>
        </p:txBody>
      </p:sp>
    </p:spTree>
    <p:extLst>
      <p:ext uri="{BB962C8B-B14F-4D97-AF65-F5344CB8AC3E}">
        <p14:creationId xmlns:p14="http://schemas.microsoft.com/office/powerpoint/2010/main" val="127052824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251520" y="2708920"/>
            <a:ext cx="8458200" cy="4389120"/>
          </a:xfrm>
        </p:spPr>
        <p:txBody>
          <a:bodyPr vert="horz" lIns="0" rIns="0" bIns="0" anchor="t">
            <a:normAutofit/>
          </a:bodyPr>
          <a:lstStyle/>
          <a:p>
            <a:pPr marL="365760" lvl="1" indent="0" algn="r" rtl="1">
              <a:spcBef>
                <a:spcPct val="0"/>
              </a:spcBef>
              <a:buNone/>
            </a:pPr>
            <a:r>
              <a:rPr lang="fa-IR" dirty="0" smtClean="0">
                <a:solidFill>
                  <a:schemeClr val="accent1">
                    <a:lumMod val="50000"/>
                  </a:schemeClr>
                </a:solidFill>
                <a:latin typeface="+mj-lt"/>
                <a:ea typeface="+mj-ea"/>
                <a:cs typeface="B Homa" panose="00000400000000000000" pitchFamily="2" charset="-78"/>
              </a:rPr>
              <a:t>عوامل تاسیس کنگره (</a:t>
            </a:r>
            <a:r>
              <a:rPr lang="en-US" dirty="0" err="1" smtClean="0">
                <a:solidFill>
                  <a:schemeClr val="accent1">
                    <a:lumMod val="50000"/>
                  </a:schemeClr>
                </a:solidFill>
                <a:latin typeface="Times New Roman" pitchFamily="18" charset="0"/>
                <a:cs typeface="B Homa" panose="00000400000000000000" pitchFamily="2" charset="-78"/>
              </a:rPr>
              <a:t>Ciam</a:t>
            </a:r>
            <a:r>
              <a:rPr lang="fa-IR" dirty="0" smtClean="0">
                <a:solidFill>
                  <a:schemeClr val="accent1">
                    <a:lumMod val="50000"/>
                  </a:schemeClr>
                </a:solidFill>
                <a:latin typeface="+mj-lt"/>
                <a:ea typeface="+mj-ea"/>
                <a:cs typeface="B Homa" panose="00000400000000000000" pitchFamily="2" charset="-78"/>
              </a:rPr>
              <a:t>):</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تلاش های لوکوربوزیه و دوستانش به همراه مادام دوماندرو که قصر لاساراز را برای برگزاری کنگره در اختیار گذاشت. </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رسوایی حاصل از مسابقات انتخاب بهترین طرح برای ساختمان مجمع ملل در ژنو</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برای تعریف کمال مطلوب حرفه معماری با هدف اینکه معماران در کشورهای دیگر نیز با کمک هم بتوانند از کار خود دفاع کنند.</a:t>
            </a:r>
            <a:endParaRPr lang="en-US" dirty="0" smtClean="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13027545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3568" y="108575"/>
            <a:ext cx="7773338" cy="1596177"/>
          </a:xfrm>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3505200" y="1828800"/>
            <a:ext cx="5181600" cy="4389120"/>
          </a:xfrm>
        </p:spPr>
        <p:txBody>
          <a:bodyPr vert="horz" lIns="0" rIns="0" bIns="0" anchor="t">
            <a:normAutofit/>
          </a:bodyPr>
          <a:lstStyle/>
          <a:p>
            <a:pPr marL="365760" lvl="1" indent="0" algn="r" rtl="1">
              <a:spcBef>
                <a:spcPct val="0"/>
              </a:spcBef>
              <a:buNone/>
            </a:pPr>
            <a:r>
              <a:rPr lang="fa-IR" dirty="0" smtClean="0">
                <a:solidFill>
                  <a:schemeClr val="accent1">
                    <a:lumMod val="50000"/>
                  </a:schemeClr>
                </a:solidFill>
                <a:latin typeface="+mj-lt"/>
                <a:ea typeface="+mj-ea"/>
                <a:cs typeface="B Homa" panose="00000400000000000000" pitchFamily="2" charset="-78"/>
              </a:rPr>
              <a:t>سیر کنگره ها</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اولین کنگره در سال 1928در ژنو،صحبت راجع به اهداف،تصویب یکسانی شیوه ارائه نقشه ها</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دومین کنگره در سال 1929در آلمان با موضوع خانه های ارزن قیمت ،حضور والتر گروپیوس و آلوار آلتو</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سومین کنگره در سال 1930 در بلژیک با موضوع استفاده منطقی از زمین برای ساختمان ها</a:t>
            </a:r>
          </a:p>
          <a:p>
            <a:pPr marL="1097280" lvl="2" indent="-457200" algn="r" rtl="1">
              <a:spcBef>
                <a:spcPct val="0"/>
              </a:spcBef>
              <a:buFont typeface="+mj-lt"/>
              <a:buAutoNum type="arabicParenR"/>
            </a:pPr>
            <a:r>
              <a:rPr lang="fa-IR" dirty="0" smtClean="0">
                <a:solidFill>
                  <a:schemeClr val="accent1">
                    <a:lumMod val="50000"/>
                  </a:schemeClr>
                </a:solidFill>
                <a:latin typeface="+mj-lt"/>
                <a:ea typeface="+mj-ea"/>
                <a:cs typeface="B Homa" panose="00000400000000000000" pitchFamily="2" charset="-78"/>
              </a:rPr>
              <a:t>کنگره چهارم در سال 1933 بر روی آب بین بندر مارسی و شهر آتن ،تصویب منشور آتن</a:t>
            </a:r>
          </a:p>
        </p:txBody>
      </p:sp>
      <p:pic>
        <p:nvPicPr>
          <p:cNvPr id="9" name="Picture 8" descr="thumbnail.jpg"/>
          <p:cNvPicPr>
            <a:picLocks noChangeAspect="1"/>
          </p:cNvPicPr>
          <p:nvPr/>
        </p:nvPicPr>
        <p:blipFill>
          <a:blip r:embed="rId2">
            <a:duotone>
              <a:schemeClr val="accent1">
                <a:shade val="45000"/>
                <a:satMod val="135000"/>
              </a:schemeClr>
              <a:prstClr val="white"/>
            </a:duotone>
          </a:blip>
          <a:stretch>
            <a:fillRect/>
          </a:stretch>
        </p:blipFill>
        <p:spPr>
          <a:xfrm>
            <a:off x="533400" y="1676400"/>
            <a:ext cx="2857500" cy="1924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2649897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3491880" y="2248107"/>
            <a:ext cx="5181600" cy="4389120"/>
          </a:xfrm>
        </p:spPr>
        <p:txBody>
          <a:bodyPr vert="horz" lIns="0" rIns="0" bIns="0" anchor="t">
            <a:normAutofit/>
          </a:bodyPr>
          <a:lstStyle/>
          <a:p>
            <a:pPr marL="365760" lvl="1" indent="0" algn="r" rtl="1">
              <a:spcBef>
                <a:spcPct val="0"/>
              </a:spcBef>
              <a:buNone/>
            </a:pPr>
            <a:r>
              <a:rPr lang="fa-IR" dirty="0" smtClean="0">
                <a:solidFill>
                  <a:schemeClr val="accent1">
                    <a:lumMod val="50000"/>
                  </a:schemeClr>
                </a:solidFill>
                <a:latin typeface="+mj-lt"/>
                <a:ea typeface="+mj-ea"/>
                <a:cs typeface="B Homa" panose="00000400000000000000" pitchFamily="2" charset="-78"/>
              </a:rPr>
              <a:t>سیر کنگره ها</a:t>
            </a:r>
          </a:p>
          <a:p>
            <a:pPr marL="1097280" lvl="2" indent="-457200" algn="r" rtl="1">
              <a:spcBef>
                <a:spcPct val="0"/>
              </a:spcBef>
              <a:buFont typeface="+mj-lt"/>
              <a:buAutoNum type="arabicParenR" startAt="5"/>
            </a:pPr>
            <a:r>
              <a:rPr lang="fa-IR" dirty="0" smtClean="0">
                <a:solidFill>
                  <a:schemeClr val="accent1">
                    <a:lumMod val="50000"/>
                  </a:schemeClr>
                </a:solidFill>
                <a:latin typeface="+mj-lt"/>
                <a:ea typeface="+mj-ea"/>
                <a:cs typeface="B Homa" panose="00000400000000000000" pitchFamily="2" charset="-78"/>
              </a:rPr>
              <a:t>پنجمین کنگره در سال 1937 در پاریس با موضوع محل سکونت و تفریح ،انتشار کتاب مسکن و تفریح لوکوربوزیه</a:t>
            </a:r>
          </a:p>
          <a:p>
            <a:pPr marL="1097280" lvl="2" indent="-457200" algn="r" rtl="1">
              <a:spcBef>
                <a:spcPct val="0"/>
              </a:spcBef>
              <a:buFont typeface="+mj-lt"/>
              <a:buAutoNum type="arabicParenR" startAt="5"/>
            </a:pPr>
            <a:r>
              <a:rPr lang="fa-IR" dirty="0" smtClean="0">
                <a:solidFill>
                  <a:schemeClr val="accent1">
                    <a:lumMod val="50000"/>
                  </a:schemeClr>
                </a:solidFill>
                <a:latin typeface="+mj-lt"/>
                <a:ea typeface="+mj-ea"/>
                <a:cs typeface="B Homa" panose="00000400000000000000" pitchFamily="2" charset="-78"/>
              </a:rPr>
              <a:t>کنگره ششم بعد از 10 سال وقفه در سال 1947 در انگلستان با موضوع باز نویسی اهداف و مسئله زیبایی</a:t>
            </a:r>
          </a:p>
          <a:p>
            <a:pPr marL="1097280" lvl="2" indent="-457200" algn="r" rtl="1">
              <a:spcBef>
                <a:spcPct val="0"/>
              </a:spcBef>
              <a:buFont typeface="+mj-lt"/>
              <a:buAutoNum type="arabicParenR" startAt="5"/>
            </a:pPr>
            <a:r>
              <a:rPr lang="fa-IR" dirty="0" smtClean="0">
                <a:solidFill>
                  <a:schemeClr val="accent1">
                    <a:lumMod val="50000"/>
                  </a:schemeClr>
                </a:solidFill>
                <a:latin typeface="+mj-lt"/>
                <a:ea typeface="+mj-ea"/>
                <a:cs typeface="B Homa" panose="00000400000000000000" pitchFamily="2" charset="-78"/>
              </a:rPr>
              <a:t>کنگره هفتم در سال 1949 در ایتالیا باز هم با موضوع زیبایی در معماری</a:t>
            </a:r>
          </a:p>
          <a:p>
            <a:pPr marL="1097280" lvl="2" indent="-457200" algn="r" rtl="1">
              <a:spcBef>
                <a:spcPct val="0"/>
              </a:spcBef>
              <a:buFont typeface="+mj-lt"/>
              <a:buAutoNum type="arabicParenR" startAt="5"/>
            </a:pPr>
            <a:r>
              <a:rPr lang="fa-IR" dirty="0" smtClean="0">
                <a:solidFill>
                  <a:schemeClr val="accent1">
                    <a:lumMod val="50000"/>
                  </a:schemeClr>
                </a:solidFill>
                <a:latin typeface="+mj-lt"/>
                <a:ea typeface="+mj-ea"/>
                <a:cs typeface="B Homa" panose="00000400000000000000" pitchFamily="2" charset="-78"/>
              </a:rPr>
              <a:t>کنگره هشتم در سال 1951 در انگلستان با موضوع قلب شهر</a:t>
            </a:r>
          </a:p>
        </p:txBody>
      </p:sp>
      <p:pic>
        <p:nvPicPr>
          <p:cNvPr id="9" name="Picture 8" descr="thumbnail.jpg"/>
          <p:cNvPicPr>
            <a:picLocks noChangeAspect="1"/>
          </p:cNvPicPr>
          <p:nvPr/>
        </p:nvPicPr>
        <p:blipFill>
          <a:blip r:embed="rId2">
            <a:duotone>
              <a:schemeClr val="accent1">
                <a:shade val="45000"/>
                <a:satMod val="135000"/>
              </a:schemeClr>
              <a:prstClr val="white"/>
            </a:duotone>
          </a:blip>
          <a:stretch>
            <a:fillRect/>
          </a:stretch>
        </p:blipFill>
        <p:spPr>
          <a:xfrm>
            <a:off x="578846" y="1676400"/>
            <a:ext cx="2766607" cy="1924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8142889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3505200" y="1828800"/>
            <a:ext cx="5181600" cy="4389120"/>
          </a:xfrm>
        </p:spPr>
        <p:txBody>
          <a:bodyPr vert="horz" lIns="0" rIns="0" bIns="0" anchor="t">
            <a:normAutofit/>
          </a:bodyPr>
          <a:lstStyle/>
          <a:p>
            <a:pPr marL="365760" lvl="1" indent="0" algn="r" rtl="1">
              <a:spcBef>
                <a:spcPct val="0"/>
              </a:spcBef>
              <a:buNone/>
            </a:pPr>
            <a:r>
              <a:rPr lang="fa-IR" dirty="0" smtClean="0">
                <a:solidFill>
                  <a:schemeClr val="accent1">
                    <a:lumMod val="50000"/>
                  </a:schemeClr>
                </a:solidFill>
                <a:latin typeface="+mj-lt"/>
                <a:ea typeface="+mj-ea"/>
                <a:cs typeface="B Homa" panose="00000400000000000000" pitchFamily="2" charset="-78"/>
              </a:rPr>
              <a:t>سیر کنگره ها</a:t>
            </a:r>
          </a:p>
          <a:p>
            <a:pPr marL="1097280" lvl="2" indent="-457200" algn="r" rtl="1">
              <a:spcBef>
                <a:spcPct val="0"/>
              </a:spcBef>
              <a:buFont typeface="+mj-lt"/>
              <a:buAutoNum type="arabicParenR" startAt="9"/>
            </a:pPr>
            <a:r>
              <a:rPr lang="fa-IR" dirty="0" smtClean="0">
                <a:solidFill>
                  <a:schemeClr val="accent1">
                    <a:lumMod val="50000"/>
                  </a:schemeClr>
                </a:solidFill>
                <a:latin typeface="+mj-lt"/>
                <a:ea typeface="+mj-ea"/>
                <a:cs typeface="B Homa" panose="00000400000000000000" pitchFamily="2" charset="-78"/>
              </a:rPr>
              <a:t>نهمین کنگره در سال 1952 در فرانسه  با موضوع محیط</a:t>
            </a:r>
            <a:r>
              <a:rPr lang="fa-IR" dirty="0" smtClean="0">
                <a:solidFill>
                  <a:schemeClr val="accent1">
                    <a:lumMod val="50000"/>
                  </a:schemeClr>
                </a:solidFill>
                <a:cs typeface="B Homa" panose="00000400000000000000" pitchFamily="2" charset="-78"/>
              </a:rPr>
              <a:t> </a:t>
            </a:r>
            <a:r>
              <a:rPr lang="fa-IR" dirty="0" smtClean="0">
                <a:solidFill>
                  <a:schemeClr val="accent1">
                    <a:lumMod val="50000"/>
                  </a:schemeClr>
                </a:solidFill>
                <a:latin typeface="+mj-lt"/>
                <a:ea typeface="+mj-ea"/>
                <a:cs typeface="B Homa" panose="00000400000000000000" pitchFamily="2" charset="-78"/>
              </a:rPr>
              <a:t>طبیعی</a:t>
            </a:r>
            <a:r>
              <a:rPr lang="fa-IR" dirty="0" smtClean="0">
                <a:solidFill>
                  <a:schemeClr val="accent1">
                    <a:lumMod val="50000"/>
                  </a:schemeClr>
                </a:solidFill>
                <a:cs typeface="B Homa" panose="00000400000000000000" pitchFamily="2" charset="-78"/>
              </a:rPr>
              <a:t> </a:t>
            </a:r>
            <a:r>
              <a:rPr lang="fa-IR" dirty="0" smtClean="0">
                <a:solidFill>
                  <a:schemeClr val="accent1">
                    <a:lumMod val="50000"/>
                  </a:schemeClr>
                </a:solidFill>
                <a:latin typeface="+mj-lt"/>
                <a:ea typeface="+mj-ea"/>
                <a:cs typeface="B Homa" panose="00000400000000000000" pitchFamily="2" charset="-78"/>
              </a:rPr>
              <a:t>انسان</a:t>
            </a:r>
          </a:p>
          <a:p>
            <a:pPr marL="1097280" lvl="2" indent="-457200" algn="r" rtl="1">
              <a:spcBef>
                <a:spcPct val="0"/>
              </a:spcBef>
              <a:buFont typeface="+mj-lt"/>
              <a:buAutoNum type="arabicParenR" startAt="9"/>
            </a:pPr>
            <a:r>
              <a:rPr lang="fa-IR" dirty="0" smtClean="0">
                <a:solidFill>
                  <a:schemeClr val="accent1">
                    <a:lumMod val="50000"/>
                  </a:schemeClr>
                </a:solidFill>
                <a:latin typeface="+mj-lt"/>
                <a:ea typeface="+mj-ea"/>
                <a:cs typeface="B Homa" panose="00000400000000000000" pitchFamily="2" charset="-78"/>
              </a:rPr>
              <a:t>دهمین کنگره در سال 1956 در یوگوسلاوی،مسئولیت گروه معماران جوان به نام تیم تن برای برگزاری،نگاه انتقادی این گروه نسبت به مسائل معماری مدرن،عدم حضور معماران مسن،صحبت لوکوربوزیه مبنی بر لزوم تغییر دیدگاه،پایان کار (</a:t>
            </a:r>
            <a:r>
              <a:rPr lang="en-US" sz="1800" dirty="0" err="1" smtClean="0">
                <a:solidFill>
                  <a:schemeClr val="accent1">
                    <a:lumMod val="50000"/>
                  </a:schemeClr>
                </a:solidFill>
                <a:latin typeface="Times New Roman" pitchFamily="18" charset="0"/>
                <a:cs typeface="B Homa" panose="00000400000000000000" pitchFamily="2" charset="-78"/>
              </a:rPr>
              <a:t>Ciam</a:t>
            </a:r>
            <a:r>
              <a:rPr lang="fa-IR" dirty="0" smtClean="0">
                <a:solidFill>
                  <a:schemeClr val="accent1">
                    <a:lumMod val="50000"/>
                  </a:schemeClr>
                </a:solidFill>
                <a:latin typeface="+mj-lt"/>
                <a:ea typeface="+mj-ea"/>
                <a:cs typeface="B Homa" panose="00000400000000000000" pitchFamily="2" charset="-78"/>
              </a:rPr>
              <a:t>)</a:t>
            </a:r>
          </a:p>
          <a:p>
            <a:pPr marL="1097280" lvl="2" indent="-457200" algn="r" rtl="1">
              <a:spcBef>
                <a:spcPct val="0"/>
              </a:spcBef>
              <a:buFont typeface="+mj-lt"/>
              <a:buAutoNum type="arabicParenR" startAt="9"/>
            </a:pPr>
            <a:endParaRPr lang="fa-IR" dirty="0" smtClean="0">
              <a:solidFill>
                <a:schemeClr val="accent1">
                  <a:lumMod val="50000"/>
                </a:schemeClr>
              </a:solidFill>
              <a:latin typeface="+mj-lt"/>
              <a:ea typeface="+mj-ea"/>
              <a:cs typeface="B Homa" panose="00000400000000000000" pitchFamily="2" charset="-78"/>
            </a:endParaRPr>
          </a:p>
        </p:txBody>
      </p:sp>
      <p:pic>
        <p:nvPicPr>
          <p:cNvPr id="9" name="Picture 8" descr="thumbnail.jpg"/>
          <p:cNvPicPr>
            <a:picLocks noChangeAspect="1"/>
          </p:cNvPicPr>
          <p:nvPr/>
        </p:nvPicPr>
        <p:blipFill>
          <a:blip r:embed="rId2">
            <a:duotone>
              <a:prstClr val="black"/>
              <a:srgbClr val="4E8090">
                <a:tint val="45000"/>
                <a:satMod val="400000"/>
              </a:srgbClr>
            </a:duotone>
            <a:lum bright="34000"/>
          </a:blip>
          <a:stretch>
            <a:fillRect/>
          </a:stretch>
        </p:blipFill>
        <p:spPr>
          <a:xfrm>
            <a:off x="510463" y="2060848"/>
            <a:ext cx="2766607" cy="1748495"/>
          </a:xfrm>
          <a:prstGeom prst="roundRect">
            <a:avLst>
              <a:gd name="adj" fmla="val 8594"/>
            </a:avLst>
          </a:prstGeom>
          <a:solidFill>
            <a:schemeClr val="tx1"/>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237358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lIns="0" rIns="0" bIns="0" anchor="b">
            <a:normAutofit/>
          </a:bodyPr>
          <a:lstStyle/>
          <a:p>
            <a:pPr algn="r" rtl="1"/>
            <a:r>
              <a:rPr lang="fa-IR" dirty="0" smtClean="0">
                <a:solidFill>
                  <a:schemeClr val="accent1">
                    <a:lumMod val="50000"/>
                  </a:schemeClr>
                </a:solidFill>
                <a:cs typeface="B Homa" panose="00000400000000000000" pitchFamily="2" charset="-78"/>
              </a:rPr>
              <a:t>بستر موضوع		</a:t>
            </a:r>
            <a:endParaRPr lang="en-US" dirty="0" smtClean="0">
              <a:solidFill>
                <a:schemeClr val="accent1">
                  <a:lumMod val="50000"/>
                </a:schemeClr>
              </a:solidFill>
            </a:endParaRPr>
          </a:p>
        </p:txBody>
      </p:sp>
      <p:sp>
        <p:nvSpPr>
          <p:cNvPr id="5" name="Content Placeholder 4"/>
          <p:cNvSpPr>
            <a:spLocks noGrp="1"/>
          </p:cNvSpPr>
          <p:nvPr>
            <p:ph sz="quarter" idx="13"/>
          </p:nvPr>
        </p:nvSpPr>
        <p:spPr>
          <a:xfrm>
            <a:off x="685800" y="1828800"/>
            <a:ext cx="8001000" cy="4389120"/>
          </a:xfrm>
        </p:spPr>
        <p:txBody>
          <a:bodyPr vert="horz" lIns="0" rIns="0" bIns="0" anchor="t">
            <a:normAutofit/>
          </a:bodyPr>
          <a:lstStyle/>
          <a:p>
            <a:pPr marL="365760" lvl="1" indent="0" algn="r" rtl="1">
              <a:spcBef>
                <a:spcPct val="0"/>
              </a:spcBef>
              <a:buNone/>
            </a:pPr>
            <a:r>
              <a:rPr lang="fa-IR" sz="3200" dirty="0" smtClean="0">
                <a:solidFill>
                  <a:schemeClr val="accent1">
                    <a:lumMod val="50000"/>
                  </a:schemeClr>
                </a:solidFill>
                <a:latin typeface="+mj-lt"/>
                <a:ea typeface="+mj-ea"/>
                <a:cs typeface="B Homa" panose="00000400000000000000" pitchFamily="2" charset="-78"/>
              </a:rPr>
              <a:t>افول</a:t>
            </a:r>
            <a:r>
              <a:rPr lang="fa-IR" dirty="0" smtClean="0">
                <a:solidFill>
                  <a:schemeClr val="accent1">
                    <a:lumMod val="50000"/>
                  </a:schemeClr>
                </a:solidFill>
                <a:latin typeface="+mj-lt"/>
                <a:ea typeface="+mj-ea"/>
                <a:cs typeface="B Homa" panose="00000400000000000000" pitchFamily="2" charset="-78"/>
              </a:rPr>
              <a:t> (</a:t>
            </a:r>
            <a:r>
              <a:rPr lang="en-US" sz="2000" dirty="0" err="1" smtClean="0">
                <a:solidFill>
                  <a:schemeClr val="accent1">
                    <a:lumMod val="50000"/>
                  </a:schemeClr>
                </a:solidFill>
                <a:latin typeface="Times New Roman" pitchFamily="18" charset="0"/>
                <a:cs typeface="B Homa" panose="00000400000000000000" pitchFamily="2" charset="-78"/>
              </a:rPr>
              <a:t>Ciam</a:t>
            </a:r>
            <a:r>
              <a:rPr lang="fa-IR" dirty="0" smtClean="0">
                <a:solidFill>
                  <a:schemeClr val="accent1">
                    <a:lumMod val="50000"/>
                  </a:schemeClr>
                </a:solidFill>
                <a:latin typeface="+mj-lt"/>
                <a:ea typeface="+mj-ea"/>
                <a:cs typeface="B Homa" panose="00000400000000000000" pitchFamily="2" charset="-78"/>
              </a:rPr>
              <a:t>)</a:t>
            </a:r>
            <a:endParaRPr lang="en-US" dirty="0" smtClean="0">
              <a:solidFill>
                <a:schemeClr val="accent1">
                  <a:lumMod val="50000"/>
                </a:schemeClr>
              </a:solidFill>
              <a:latin typeface="+mj-lt"/>
              <a:ea typeface="+mj-ea"/>
              <a:cs typeface="+mj-cs"/>
            </a:endParaRPr>
          </a:p>
          <a:p>
            <a:pPr marL="365760" lvl="1" indent="0" algn="r" rtl="1">
              <a:spcBef>
                <a:spcPct val="0"/>
              </a:spcBef>
              <a:buNone/>
            </a:pPr>
            <a:r>
              <a:rPr lang="fa-IR" sz="2100" dirty="0" smtClean="0">
                <a:solidFill>
                  <a:schemeClr val="accent1">
                    <a:lumMod val="50000"/>
                  </a:schemeClr>
                </a:solidFill>
                <a:latin typeface="+mj-lt"/>
                <a:ea typeface="+mj-ea"/>
                <a:cs typeface="B Homa" panose="00000400000000000000" pitchFamily="2" charset="-78"/>
              </a:rPr>
              <a:t>در هنگامی که جامعه جهانی و به طور مشخص اروپا با اهداف و نیازهای مشترکی که مهمترین آنها ساخت و سازهای جدید جدید شهر سازی و معماری پس از تخریب گسترده جنگ جهانی دوم روبرو بود و از سوی دیگر سیام موضوعاتی را دنبال می کرد که با روح زمانه هیچ سنخیتی نداشت در سال 1948 در لوسان سوئیس با برگزاری اولین کنگره ،انجمن بین کشوری معماران تاسیس شد.</a:t>
            </a:r>
          </a:p>
        </p:txBody>
      </p:sp>
    </p:spTree>
    <p:extLst>
      <p:ext uri="{BB962C8B-B14F-4D97-AF65-F5344CB8AC3E}">
        <p14:creationId xmlns:p14="http://schemas.microsoft.com/office/powerpoint/2010/main" val="380759584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otalTime>0</TotalTime>
  <Words>2038</Words>
  <Application>Microsoft Office PowerPoint</Application>
  <PresentationFormat>On-screen Show (4:3)</PresentationFormat>
  <Paragraphs>266</Paragraphs>
  <Slides>43</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43</vt:i4>
      </vt:variant>
    </vt:vector>
  </HeadingPairs>
  <TitlesOfParts>
    <vt:vector size="51" baseType="lpstr">
      <vt:lpstr>Arial</vt:lpstr>
      <vt:lpstr>B Homa</vt:lpstr>
      <vt:lpstr>Calibri</vt:lpstr>
      <vt:lpstr>Calibri Light</vt:lpstr>
      <vt:lpstr>Impact</vt:lpstr>
      <vt:lpstr>Times New Roman</vt:lpstr>
      <vt:lpstr>Office Theme</vt:lpstr>
      <vt:lpstr>Main Event</vt:lpstr>
      <vt:lpstr>U.I.A UNION INTERNATIONAL ARCHITECTS اتحادیه بین المللی معماران</vt:lpstr>
      <vt:lpstr>مقدمه</vt:lpstr>
      <vt:lpstr>بستر موضوع  </vt:lpstr>
      <vt:lpstr>بستر موضوع  </vt:lpstr>
      <vt:lpstr>بستر موضوع  </vt:lpstr>
      <vt:lpstr>بستر موضوع  </vt:lpstr>
      <vt:lpstr>بستر موضوع  </vt:lpstr>
      <vt:lpstr>بستر موضوع  </vt:lpstr>
      <vt:lpstr>بستر موضوع  </vt:lpstr>
      <vt:lpstr>مفاهیم اصلی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مفاهیم اصلی</vt:lpstr>
      <vt:lpstr>مفاهیم اصلی</vt:lpstr>
      <vt:lpstr>مفاهیم اصلی</vt:lpstr>
      <vt:lpstr>مفاهیم اصلی</vt:lpstr>
      <vt:lpstr>مفاهیم اصلی</vt:lpstr>
      <vt:lpstr>مفاهیم اصلی</vt:lpstr>
      <vt:lpstr>مفاهیم اصلی</vt:lpstr>
      <vt:lpstr>مفاهیم اصلی</vt:lpstr>
      <vt:lpstr>PowerPoint Presentation</vt:lpstr>
      <vt:lpstr>مفاهیم اصلی</vt:lpstr>
      <vt:lpstr>PowerPoint Presentation</vt:lpstr>
      <vt:lpstr>PowerPoint Presentation</vt:lpstr>
      <vt:lpstr>مفاهیم اصلی</vt:lpstr>
      <vt:lpstr>مفاهیم اصلی</vt:lpstr>
      <vt:lpstr>مفاهیم اصلی</vt:lpstr>
      <vt:lpstr>مفاهیم اصلی</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U.I.A UNION INTERNATIONAL ARCHITECTS اتحادیه بین المللی معماران</dc:title>
  <dc:creator>Mohammad</dc:creator>
  <cp:lastModifiedBy>Mohammad</cp:lastModifiedBy>
  <cp:revision>1</cp:revision>
  <dcterms:created xsi:type="dcterms:W3CDTF">2021-01-29T19:39:29Z</dcterms:created>
  <dcterms:modified xsi:type="dcterms:W3CDTF">2021-01-29T19:39:42Z</dcterms:modified>
</cp:coreProperties>
</file>