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charts/chart18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9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0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1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2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3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4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5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6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7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8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9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3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3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4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87"/>
  </p:notesMasterIdLst>
  <p:sldIdLst>
    <p:sldId id="435" r:id="rId3"/>
    <p:sldId id="344" r:id="rId4"/>
    <p:sldId id="437" r:id="rId5"/>
    <p:sldId id="439" r:id="rId6"/>
    <p:sldId id="257" r:id="rId7"/>
    <p:sldId id="258" r:id="rId8"/>
    <p:sldId id="333" r:id="rId9"/>
    <p:sldId id="273" r:id="rId10"/>
    <p:sldId id="337" r:id="rId11"/>
    <p:sldId id="341" r:id="rId12"/>
    <p:sldId id="342" r:id="rId13"/>
    <p:sldId id="259" r:id="rId14"/>
    <p:sldId id="263" r:id="rId15"/>
    <p:sldId id="264" r:id="rId16"/>
    <p:sldId id="275" r:id="rId17"/>
    <p:sldId id="266" r:id="rId18"/>
    <p:sldId id="271" r:id="rId19"/>
    <p:sldId id="272" r:id="rId20"/>
    <p:sldId id="270" r:id="rId21"/>
    <p:sldId id="274" r:id="rId22"/>
    <p:sldId id="328" r:id="rId23"/>
    <p:sldId id="267" r:id="rId24"/>
    <p:sldId id="260" r:id="rId25"/>
    <p:sldId id="261" r:id="rId26"/>
    <p:sldId id="265" r:id="rId27"/>
    <p:sldId id="268" r:id="rId28"/>
    <p:sldId id="269" r:id="rId29"/>
    <p:sldId id="345" r:id="rId30"/>
    <p:sldId id="338" r:id="rId31"/>
    <p:sldId id="340" r:id="rId32"/>
    <p:sldId id="279" r:id="rId33"/>
    <p:sldId id="280" r:id="rId34"/>
    <p:sldId id="281" r:id="rId35"/>
    <p:sldId id="262" r:id="rId36"/>
    <p:sldId id="285" r:id="rId37"/>
    <p:sldId id="286" r:id="rId38"/>
    <p:sldId id="282" r:id="rId39"/>
    <p:sldId id="283" r:id="rId40"/>
    <p:sldId id="287" r:id="rId41"/>
    <p:sldId id="288" r:id="rId42"/>
    <p:sldId id="289" r:id="rId43"/>
    <p:sldId id="290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76" r:id="rId52"/>
    <p:sldId id="346" r:id="rId53"/>
    <p:sldId id="347" r:id="rId54"/>
    <p:sldId id="348" r:id="rId55"/>
    <p:sldId id="349" r:id="rId56"/>
    <p:sldId id="350" r:id="rId57"/>
    <p:sldId id="351" r:id="rId58"/>
    <p:sldId id="352" r:id="rId59"/>
    <p:sldId id="353" r:id="rId60"/>
    <p:sldId id="354" r:id="rId61"/>
    <p:sldId id="355" r:id="rId62"/>
    <p:sldId id="356" r:id="rId63"/>
    <p:sldId id="357" r:id="rId64"/>
    <p:sldId id="358" r:id="rId65"/>
    <p:sldId id="359" r:id="rId66"/>
    <p:sldId id="360" r:id="rId67"/>
    <p:sldId id="361" r:id="rId68"/>
    <p:sldId id="362" r:id="rId69"/>
    <p:sldId id="363" r:id="rId70"/>
    <p:sldId id="364" r:id="rId71"/>
    <p:sldId id="365" r:id="rId72"/>
    <p:sldId id="366" r:id="rId73"/>
    <p:sldId id="367" r:id="rId74"/>
    <p:sldId id="368" r:id="rId75"/>
    <p:sldId id="369" r:id="rId76"/>
    <p:sldId id="370" r:id="rId77"/>
    <p:sldId id="371" r:id="rId78"/>
    <p:sldId id="372" r:id="rId79"/>
    <p:sldId id="373" r:id="rId80"/>
    <p:sldId id="374" r:id="rId81"/>
    <p:sldId id="375" r:id="rId82"/>
    <p:sldId id="376" r:id="rId83"/>
    <p:sldId id="377" r:id="rId84"/>
    <p:sldId id="378" r:id="rId85"/>
    <p:sldId id="438" r:id="rId8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4C0F"/>
    <a:srgbClr val="B930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80" d="100"/>
          <a:sy n="80" d="100"/>
        </p:scale>
        <p:origin x="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viewProps" Target="viewProps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theme" Target="theme/theme1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7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8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9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0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1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2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3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6840642699199532E-2"/>
          <c:y val="3.4354959990764232E-2"/>
          <c:w val="0.90435003202240027"/>
          <c:h val="0.837219541380774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'جمعیت مناطق  (2)'!$A$2</c:f>
              <c:strCache>
                <c:ptCount val="1"/>
                <c:pt idx="0">
                  <c:v>رتبه 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6000" tIns="19050" rIns="1440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'جمعیت مناطق  (2)'!$A$3:$A$24</c:f>
              <c:numCache>
                <c:formatCode>General</c:formatCode>
                <c:ptCount val="22"/>
                <c:pt idx="0">
                  <c:v>5</c:v>
                </c:pt>
                <c:pt idx="1">
                  <c:v>3</c:v>
                </c:pt>
                <c:pt idx="2">
                  <c:v>10</c:v>
                </c:pt>
                <c:pt idx="3">
                  <c:v>1</c:v>
                </c:pt>
                <c:pt idx="4">
                  <c:v>2</c:v>
                </c:pt>
                <c:pt idx="5">
                  <c:v>18</c:v>
                </c:pt>
                <c:pt idx="6">
                  <c:v>12</c:v>
                </c:pt>
                <c:pt idx="7">
                  <c:v>7</c:v>
                </c:pt>
                <c:pt idx="8">
                  <c:v>22</c:v>
                </c:pt>
                <c:pt idx="9">
                  <c:v>11</c:v>
                </c:pt>
                <c:pt idx="10">
                  <c:v>13</c:v>
                </c:pt>
                <c:pt idx="11">
                  <c:v>19</c:v>
                </c:pt>
                <c:pt idx="12">
                  <c:v>17</c:v>
                </c:pt>
                <c:pt idx="13">
                  <c:v>6</c:v>
                </c:pt>
                <c:pt idx="14">
                  <c:v>4</c:v>
                </c:pt>
                <c:pt idx="15">
                  <c:v>15</c:v>
                </c:pt>
                <c:pt idx="16">
                  <c:v>14</c:v>
                </c:pt>
                <c:pt idx="17">
                  <c:v>8</c:v>
                </c:pt>
                <c:pt idx="18">
                  <c:v>16</c:v>
                </c:pt>
                <c:pt idx="19">
                  <c:v>9</c:v>
                </c:pt>
                <c:pt idx="20">
                  <c:v>20</c:v>
                </c:pt>
                <c:pt idx="21">
                  <c:v>21</c:v>
                </c:pt>
              </c:numCache>
            </c:numRef>
          </c:val>
        </c:ser>
        <c:ser>
          <c:idx val="1"/>
          <c:order val="1"/>
          <c:tx>
            <c:strRef>
              <c:f>'جمعیت مناطق  (2)'!$C$2</c:f>
              <c:strCache>
                <c:ptCount val="1"/>
                <c:pt idx="0">
                  <c:v>جمعیت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Pt>
            <c:idx val="3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8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16"/>
            <c:invertIfNegative val="0"/>
            <c:bubble3D val="0"/>
            <c:spPr>
              <a:solidFill>
                <a:srgbClr val="FFFF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'جمعیت مناطق  (2)'!$C$3:$C$24</c:f>
              <c:numCache>
                <c:formatCode>General</c:formatCode>
                <c:ptCount val="22"/>
                <c:pt idx="0">
                  <c:v>493889</c:v>
                </c:pt>
                <c:pt idx="1">
                  <c:v>692579</c:v>
                </c:pt>
                <c:pt idx="2">
                  <c:v>330004</c:v>
                </c:pt>
                <c:pt idx="3">
                  <c:v>917261</c:v>
                </c:pt>
                <c:pt idx="4">
                  <c:v>856565</c:v>
                </c:pt>
                <c:pt idx="5">
                  <c:v>250753</c:v>
                </c:pt>
                <c:pt idx="6">
                  <c:v>312002</c:v>
                </c:pt>
                <c:pt idx="7">
                  <c:v>425044</c:v>
                </c:pt>
                <c:pt idx="8">
                  <c:v>174115</c:v>
                </c:pt>
                <c:pt idx="9">
                  <c:v>326885</c:v>
                </c:pt>
                <c:pt idx="10">
                  <c:v>308176</c:v>
                </c:pt>
                <c:pt idx="11">
                  <c:v>240909</c:v>
                </c:pt>
                <c:pt idx="12">
                  <c:v>253054</c:v>
                </c:pt>
                <c:pt idx="13">
                  <c:v>489101</c:v>
                </c:pt>
                <c:pt idx="14">
                  <c:v>659468</c:v>
                </c:pt>
                <c:pt idx="15">
                  <c:v>267678</c:v>
                </c:pt>
                <c:pt idx="16">
                  <c:v>278354</c:v>
                </c:pt>
                <c:pt idx="17">
                  <c:v>419249</c:v>
                </c:pt>
                <c:pt idx="18">
                  <c:v>255533</c:v>
                </c:pt>
                <c:pt idx="19" formatCode="0">
                  <c:v>367600</c:v>
                </c:pt>
                <c:pt idx="20">
                  <c:v>186319</c:v>
                </c:pt>
                <c:pt idx="21">
                  <c:v>175398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15953376"/>
        <c:axId val="1215950656"/>
        <c:axId val="0"/>
      </c:bar3DChart>
      <c:catAx>
        <c:axId val="121595337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50656"/>
        <c:crosses val="autoZero"/>
        <c:auto val="1"/>
        <c:lblAlgn val="ctr"/>
        <c:lblOffset val="100"/>
        <c:noMultiLvlLbl val="0"/>
      </c:catAx>
      <c:valAx>
        <c:axId val="1215950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53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12700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'نسبت منطقه 17 (4)'!$B$2</c:f>
              <c:strCache>
                <c:ptCount val="1"/>
                <c:pt idx="0">
                  <c:v>بعد خانوار 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(4)'!$A$7,'نسبت منطقه 17 (4)'!$A$14,'نسبت منطقه 17 (4)'!$A$19)</c:f>
              <c:strCache>
                <c:ptCount val="3"/>
                <c:pt idx="0">
                  <c:v>جمع ناحیه یک </c:v>
                </c:pt>
                <c:pt idx="1">
                  <c:v>جمع ناحیه دو</c:v>
                </c:pt>
                <c:pt idx="2">
                  <c:v>جمع ناحیه سه </c:v>
                </c:pt>
              </c:strCache>
            </c:strRef>
          </c:cat>
          <c:val>
            <c:numRef>
              <c:f>('نسبت منطقه 17 (4)'!$B$7,'نسبت منطقه 17 (4)'!$B$14,'نسبت منطقه 17 (4)'!$B$19)</c:f>
              <c:numCache>
                <c:formatCode>0.0</c:formatCode>
                <c:ptCount val="3"/>
                <c:pt idx="0">
                  <c:v>3.1</c:v>
                </c:pt>
                <c:pt idx="1">
                  <c:v>3.1</c:v>
                </c:pt>
                <c:pt idx="2">
                  <c:v>3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15940320"/>
        <c:axId val="1215941952"/>
      </c:barChart>
      <c:catAx>
        <c:axId val="1215940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15941952"/>
        <c:crosses val="autoZero"/>
        <c:auto val="1"/>
        <c:lblAlgn val="ctr"/>
        <c:lblOffset val="100"/>
        <c:noMultiLvlLbl val="0"/>
      </c:catAx>
      <c:valAx>
        <c:axId val="1215941952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40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'نسبت منطقه 17 (4)'!$B$2</c:f>
              <c:strCache>
                <c:ptCount val="1"/>
                <c:pt idx="0">
                  <c:v>تعداد خانوار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(4)'!$A$7,'نسبت منطقه 17 (4)'!$A$14,'نسبت منطقه 17 (4)'!$A$19)</c:f>
              <c:strCache>
                <c:ptCount val="3"/>
                <c:pt idx="0">
                  <c:v>جمع ناحیه یک </c:v>
                </c:pt>
                <c:pt idx="1">
                  <c:v>جمع ناحیه دو</c:v>
                </c:pt>
                <c:pt idx="2">
                  <c:v>جمع ناحیه سه </c:v>
                </c:pt>
              </c:strCache>
            </c:strRef>
          </c:cat>
          <c:val>
            <c:numRef>
              <c:f>('نسبت منطقه 17 (4)'!$B$7,'نسبت منطقه 17 (4)'!$B$14,'نسبت منطقه 17 (4)'!$B$19)</c:f>
              <c:numCache>
                <c:formatCode>_-* #,##0_-;_-* #,##0\-;_-* "-"??_-;_-@_-</c:formatCode>
                <c:ptCount val="3"/>
                <c:pt idx="0">
                  <c:v>25723</c:v>
                </c:pt>
                <c:pt idx="1">
                  <c:v>37114</c:v>
                </c:pt>
                <c:pt idx="2">
                  <c:v>27195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15942496"/>
        <c:axId val="1215944672"/>
      </c:barChart>
      <c:catAx>
        <c:axId val="1215942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15944672"/>
        <c:crosses val="autoZero"/>
        <c:auto val="1"/>
        <c:lblAlgn val="ctr"/>
        <c:lblOffset val="100"/>
        <c:noMultiLvlLbl val="0"/>
      </c:catAx>
      <c:valAx>
        <c:axId val="1215944672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42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'نسبت منطقه 17 (4)'!$B$2</c:f>
              <c:strCache>
                <c:ptCount val="1"/>
                <c:pt idx="0">
                  <c:v>تراکم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(4)'!$A$7,'نسبت منطقه 17 (4)'!$A$14,'نسبت منطقه 17 (4)'!$A$19)</c:f>
              <c:strCache>
                <c:ptCount val="3"/>
                <c:pt idx="0">
                  <c:v>جمع ناحیه یک </c:v>
                </c:pt>
                <c:pt idx="1">
                  <c:v>جمع ناحیه دو</c:v>
                </c:pt>
                <c:pt idx="2">
                  <c:v>جمع ناحیه سه </c:v>
                </c:pt>
              </c:strCache>
            </c:strRef>
          </c:cat>
          <c:val>
            <c:numRef>
              <c:f>('نسبت منطقه 17 (4)'!$B$7,'نسبت منطقه 17 (4)'!$B$14,'نسبت منطقه 17 (4)'!$B$19)</c:f>
              <c:numCache>
                <c:formatCode>0</c:formatCode>
                <c:ptCount val="3"/>
                <c:pt idx="0">
                  <c:v>96.122981114543393</c:v>
                </c:pt>
                <c:pt idx="1">
                  <c:v>141.30935004024821</c:v>
                </c:pt>
                <c:pt idx="2">
                  <c:v>99.891844454553095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15943040"/>
        <c:axId val="1215943584"/>
      </c:barChart>
      <c:catAx>
        <c:axId val="1215943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15943584"/>
        <c:crosses val="autoZero"/>
        <c:auto val="1"/>
        <c:lblAlgn val="ctr"/>
        <c:lblOffset val="100"/>
        <c:noMultiLvlLbl val="0"/>
      </c:catAx>
      <c:valAx>
        <c:axId val="1215943584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43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ubbleChart>
        <c:varyColors val="0"/>
        <c:ser>
          <c:idx val="0"/>
          <c:order val="0"/>
          <c:tx>
            <c:strRef>
              <c:f>'نسبت منطقه 17 (2)'!$H$2</c:f>
              <c:strCache>
                <c:ptCount val="1"/>
                <c:pt idx="0">
                  <c:v>نسبت جنسی</c:v>
                </c:pt>
              </c:strCache>
            </c:strRef>
          </c:tx>
          <c:spPr>
            <a:pattFill prst="ltUpDiag">
              <a:fgClr>
                <a:schemeClr val="accent4"/>
              </a:fgClr>
              <a:bgClr>
                <a:schemeClr val="accent4">
                  <a:lumMod val="20000"/>
                  <a:lumOff val="80000"/>
                </a:schemeClr>
              </a:bgClr>
            </a:pattFill>
            <a:ln w="9525" cap="flat" cmpd="sng" algn="ctr">
              <a:solidFill>
                <a:schemeClr val="accent4">
                  <a:alpha val="75000"/>
                </a:schemeClr>
              </a:solidFill>
            </a:ln>
            <a:effectLst>
              <a:innerShdw blurRad="114300">
                <a:schemeClr val="accent4">
                  <a:alpha val="70000"/>
                </a:schemeClr>
              </a:innerShdw>
            </a:effectLst>
          </c:spPr>
          <c:invertIfNegative val="0"/>
          <c:dLbls>
            <c:dLbl>
              <c:idx val="0"/>
              <c:layout>
                <c:manualLayout>
                  <c:x val="1.9966291162174726E-2"/>
                  <c:y val="-1.3675760006133733E-2"/>
                </c:manualLayout>
              </c:layout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4.3676261917257216E-2"/>
                  <c:y val="2.7351520012267264E-3"/>
                </c:manualLayout>
              </c:layout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1197329940898192E-2"/>
                  <c:y val="0.17504972807851049"/>
                </c:manualLayout>
              </c:layout>
              <c:dLblPos val="r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dLblPos val="r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xVal>
            <c:strRef>
              <c:f>('نسبت منطقه 17 (2)'!$A$7,'نسبت منطقه 17 (2)'!$A$14,'نسبت منطقه 17 (2)'!$A$19)</c:f>
              <c:strCache>
                <c:ptCount val="3"/>
                <c:pt idx="0">
                  <c:v>جمع ناحیه یک</c:v>
                </c:pt>
                <c:pt idx="1">
                  <c:v>جمع ناحیه دو</c:v>
                </c:pt>
                <c:pt idx="2">
                  <c:v>جمع ناحیه سه</c:v>
                </c:pt>
              </c:strCache>
            </c:strRef>
          </c:xVal>
          <c:yVal>
            <c:numRef>
              <c:f>('نسبت منطقه 17 (2)'!$H$7,'نسبت منطقه 17 (2)'!$H$14,'نسبت منطقه 17 (2)'!$H$19)</c:f>
              <c:numCache>
                <c:formatCode>0.0</c:formatCode>
                <c:ptCount val="3"/>
                <c:pt idx="0">
                  <c:v>101.02643383936947</c:v>
                </c:pt>
                <c:pt idx="1">
                  <c:v>101.61491112801716</c:v>
                </c:pt>
                <c:pt idx="2">
                  <c:v>101.3901783532861</c:v>
                </c:pt>
              </c:numCache>
            </c:numRef>
          </c:yVal>
          <c:bubbleSize>
            <c:numLit>
              <c:formatCode>General</c:formatCode>
              <c:ptCount val="3"/>
              <c:pt idx="0">
                <c:v>1</c:v>
              </c:pt>
              <c:pt idx="1">
                <c:v>1</c:v>
              </c:pt>
              <c:pt idx="2">
                <c:v>1</c:v>
              </c:pt>
            </c:numLit>
          </c:bubbleSize>
          <c:bubble3D val="1"/>
        </c:ser>
        <c:dLbls>
          <c:dLblPos val="r"/>
          <c:showLegendKey val="0"/>
          <c:showVal val="1"/>
          <c:showCatName val="1"/>
          <c:showSerName val="0"/>
          <c:showPercent val="0"/>
          <c:showBubbleSize val="0"/>
        </c:dLbls>
        <c:bubbleScale val="100"/>
        <c:showNegBubbles val="0"/>
        <c:axId val="1215945216"/>
        <c:axId val="1215946848"/>
      </c:bubbleChart>
      <c:valAx>
        <c:axId val="12159452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B Mitra" panose="00000400000000000000" pitchFamily="2" charset="-78"/>
                  </a:defRPr>
                </a:pPr>
                <a:r>
                  <a:rPr lang="fa-IR" sz="1600">
                    <a:cs typeface="B Mitra" panose="00000400000000000000" pitchFamily="2" charset="-78"/>
                  </a:rPr>
                  <a:t>ناحیه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B Mitra" panose="00000400000000000000" pitchFamily="2" charset="-78"/>
                </a:defRPr>
              </a:pPr>
              <a:endParaRPr lang="fa-IR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46848"/>
        <c:crosses val="autoZero"/>
        <c:crossBetween val="midCat"/>
      </c:valAx>
      <c:valAx>
        <c:axId val="12159468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algn="ctr" rtl="1">
                  <a:defRPr lang="fa-IR" sz="1600" b="1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B Mitra" panose="00000400000000000000" pitchFamily="2" charset="-78"/>
                  </a:defRPr>
                </a:pPr>
                <a:r>
                  <a:rPr lang="fa-IR" sz="1600" b="1" i="0" u="none" strike="noStrike" kern="1200" baseline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+mn-lt"/>
                    <a:ea typeface="+mn-ea"/>
                    <a:cs typeface="B Mitra" panose="00000400000000000000" pitchFamily="2" charset="-78"/>
                  </a:rPr>
                  <a:t>درصد نسبت جنسی 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algn="ctr" rtl="1">
                <a:defRPr lang="fa-IR" sz="1600" b="1" i="0" u="none" strike="noStrike" kern="1200" baseline="0">
                  <a:solidFill>
                    <a:prstClr val="black">
                      <a:lumMod val="65000"/>
                      <a:lumOff val="35000"/>
                    </a:prstClr>
                  </a:solidFill>
                  <a:latin typeface="+mn-lt"/>
                  <a:ea typeface="+mn-ea"/>
                  <a:cs typeface="B Mitra" panose="00000400000000000000" pitchFamily="2" charset="-78"/>
                </a:defRPr>
              </a:pPr>
              <a:endParaRPr lang="fa-IR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4521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اشتغال!$C$2</c:f>
              <c:strCache>
                <c:ptCount val="1"/>
                <c:pt idx="0">
                  <c:v>جمعیت شاغل مرد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(اشتغال!$B$7,اشتغال!$B$14,اشتغال!$B$19)</c:f>
              <c:strCache>
                <c:ptCount val="3"/>
                <c:pt idx="0">
                  <c:v>جمع ناحیه یک</c:v>
                </c:pt>
                <c:pt idx="1">
                  <c:v>جمع ناحیه دو</c:v>
                </c:pt>
                <c:pt idx="2">
                  <c:v>جمع ناحیه سه </c:v>
                </c:pt>
              </c:strCache>
            </c:strRef>
          </c:cat>
          <c:val>
            <c:numRef>
              <c:f>(اشتغال!$C$7,اشتغال!$C$14,اشتغال!$C$19)</c:f>
              <c:numCache>
                <c:formatCode>_-* #,##0_-;_-* #,##0\-;_-* "-"??_-;_-@_-</c:formatCode>
                <c:ptCount val="3"/>
                <c:pt idx="0">
                  <c:v>19362</c:v>
                </c:pt>
                <c:pt idx="1">
                  <c:v>29196</c:v>
                </c:pt>
                <c:pt idx="2">
                  <c:v>20409</c:v>
                </c:pt>
              </c:numCache>
            </c:numRef>
          </c:val>
        </c:ser>
        <c:ser>
          <c:idx val="1"/>
          <c:order val="1"/>
          <c:tx>
            <c:strRef>
              <c:f>اشتغال!$D$2</c:f>
              <c:strCache>
                <c:ptCount val="1"/>
                <c:pt idx="0">
                  <c:v>جمعیت شاغل زن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(اشتغال!$B$7,اشتغال!$B$14,اشتغال!$B$19)</c:f>
              <c:strCache>
                <c:ptCount val="3"/>
                <c:pt idx="0">
                  <c:v>جمع ناحیه یک</c:v>
                </c:pt>
                <c:pt idx="1">
                  <c:v>جمع ناحیه دو</c:v>
                </c:pt>
                <c:pt idx="2">
                  <c:v>جمع ناحیه سه </c:v>
                </c:pt>
              </c:strCache>
            </c:strRef>
          </c:cat>
          <c:val>
            <c:numRef>
              <c:f>(اشتغال!$D$7,اشتغال!$D$14,اشتغال!$D$19)</c:f>
              <c:numCache>
                <c:formatCode>_-* #,##0_-;_-* #,##0\-;_-* "-"??_-;_-@_-</c:formatCode>
                <c:ptCount val="3"/>
                <c:pt idx="0">
                  <c:v>2780</c:v>
                </c:pt>
                <c:pt idx="1">
                  <c:v>3788</c:v>
                </c:pt>
                <c:pt idx="2">
                  <c:v>3003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15947936"/>
        <c:axId val="1288626592"/>
      </c:barChart>
      <c:catAx>
        <c:axId val="12159479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26592"/>
        <c:crosses val="autoZero"/>
        <c:auto val="1"/>
        <c:lblAlgn val="ctr"/>
        <c:lblOffset val="100"/>
        <c:noMultiLvlLbl val="0"/>
      </c:catAx>
      <c:valAx>
        <c:axId val="1288626592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47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اشتغال!$C$2</c:f>
              <c:strCache>
                <c:ptCount val="1"/>
                <c:pt idx="0">
                  <c:v>جمعیت بیکار مرد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(اشتغال!$B$7,اشتغال!$B$14,اشتغال!$B$19)</c:f>
              <c:strCache>
                <c:ptCount val="3"/>
                <c:pt idx="0">
                  <c:v>جمع ناحیه یک</c:v>
                </c:pt>
                <c:pt idx="1">
                  <c:v>جمع ناحیه دو</c:v>
                </c:pt>
                <c:pt idx="2">
                  <c:v>جمع ناحیه سه </c:v>
                </c:pt>
              </c:strCache>
            </c:strRef>
          </c:cat>
          <c:val>
            <c:numRef>
              <c:f>(اشتغال!$C$7,اشتغال!$C$14,اشتغال!$C$19)</c:f>
              <c:numCache>
                <c:formatCode>_-* #,##0_-;_-* #,##0\-;_-* "-"??_-;_-@_-</c:formatCode>
                <c:ptCount val="3"/>
                <c:pt idx="0">
                  <c:v>2136</c:v>
                </c:pt>
                <c:pt idx="1">
                  <c:v>2544</c:v>
                </c:pt>
                <c:pt idx="2">
                  <c:v>1752</c:v>
                </c:pt>
              </c:numCache>
            </c:numRef>
          </c:val>
        </c:ser>
        <c:ser>
          <c:idx val="1"/>
          <c:order val="1"/>
          <c:tx>
            <c:strRef>
              <c:f>اشتغال!$D$2</c:f>
              <c:strCache>
                <c:ptCount val="1"/>
                <c:pt idx="0">
                  <c:v>جمعیت بیکار زن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(اشتغال!$B$7,اشتغال!$B$14,اشتغال!$B$19)</c:f>
              <c:strCache>
                <c:ptCount val="3"/>
                <c:pt idx="0">
                  <c:v>جمع ناحیه یک</c:v>
                </c:pt>
                <c:pt idx="1">
                  <c:v>جمع ناحیه دو</c:v>
                </c:pt>
                <c:pt idx="2">
                  <c:v>جمع ناحیه سه </c:v>
                </c:pt>
              </c:strCache>
            </c:strRef>
          </c:cat>
          <c:val>
            <c:numRef>
              <c:f>(اشتغال!$D$7,اشتغال!$D$14,اشتغال!$D$19)</c:f>
              <c:numCache>
                <c:formatCode>_-* #,##0_-;_-* #,##0\-;_-* "-"??_-;_-@_-</c:formatCode>
                <c:ptCount val="3"/>
                <c:pt idx="0">
                  <c:v>865</c:v>
                </c:pt>
                <c:pt idx="1">
                  <c:v>953</c:v>
                </c:pt>
                <c:pt idx="2">
                  <c:v>721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88634752"/>
        <c:axId val="1288636384"/>
      </c:barChart>
      <c:catAx>
        <c:axId val="12886347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36384"/>
        <c:crosses val="autoZero"/>
        <c:auto val="1"/>
        <c:lblAlgn val="ctr"/>
        <c:lblOffset val="100"/>
        <c:noMultiLvlLbl val="0"/>
      </c:catAx>
      <c:valAx>
        <c:axId val="1288636384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88634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'سطح سواد'!$C$21</c:f>
              <c:strCache>
                <c:ptCount val="1"/>
                <c:pt idx="0">
                  <c:v>مرد باسواد 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('سطح سواد'!$B$26,'سطح سواد'!$B$33,'سطح سواد'!$B$38)</c:f>
              <c:strCache>
                <c:ptCount val="3"/>
                <c:pt idx="0">
                  <c:v>جمع ناحیه یک</c:v>
                </c:pt>
                <c:pt idx="1">
                  <c:v>جمع ناحیه دو</c:v>
                </c:pt>
                <c:pt idx="2">
                  <c:v>جمع ناحیه سه </c:v>
                </c:pt>
              </c:strCache>
            </c:strRef>
          </c:cat>
          <c:val>
            <c:numRef>
              <c:f>('سطح سواد'!$C$26,'سطح سواد'!$C$33,'سطح سواد'!$C$38)</c:f>
              <c:numCache>
                <c:formatCode>_-* #,##0_-;_-* #,##0\-;_-* "-"??_-;_-@_-</c:formatCode>
                <c:ptCount val="3"/>
                <c:pt idx="0">
                  <c:v>33531</c:v>
                </c:pt>
                <c:pt idx="1">
                  <c:v>48765</c:v>
                </c:pt>
                <c:pt idx="2">
                  <c:v>35174</c:v>
                </c:pt>
              </c:numCache>
            </c:numRef>
          </c:val>
        </c:ser>
        <c:ser>
          <c:idx val="1"/>
          <c:order val="1"/>
          <c:tx>
            <c:strRef>
              <c:f>'سطح سواد'!$D$21</c:f>
              <c:strCache>
                <c:ptCount val="1"/>
                <c:pt idx="0">
                  <c:v>زن باسواد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('سطح سواد'!$B$26,'سطح سواد'!$B$33,'سطح سواد'!$B$38)</c:f>
              <c:strCache>
                <c:ptCount val="3"/>
                <c:pt idx="0">
                  <c:v>جمع ناحیه یک</c:v>
                </c:pt>
                <c:pt idx="1">
                  <c:v>جمع ناحیه دو</c:v>
                </c:pt>
                <c:pt idx="2">
                  <c:v>جمع ناحیه سه </c:v>
                </c:pt>
              </c:strCache>
            </c:strRef>
          </c:cat>
          <c:val>
            <c:numRef>
              <c:f>('سطح سواد'!$D$26,'سطح سواد'!$D$33,'سطح سواد'!$D$38)</c:f>
              <c:numCache>
                <c:formatCode>_-* #,##0_-;_-* #,##0\-;_-* "-"??_-;_-@_-</c:formatCode>
                <c:ptCount val="3"/>
                <c:pt idx="0">
                  <c:v>31357</c:v>
                </c:pt>
                <c:pt idx="1">
                  <c:v>45023</c:v>
                </c:pt>
                <c:pt idx="2">
                  <c:v>32314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88627136"/>
        <c:axId val="1288636928"/>
      </c:barChart>
      <c:catAx>
        <c:axId val="12886271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36928"/>
        <c:crosses val="autoZero"/>
        <c:auto val="1"/>
        <c:lblAlgn val="ctr"/>
        <c:lblOffset val="100"/>
        <c:noMultiLvlLbl val="0"/>
      </c:catAx>
      <c:valAx>
        <c:axId val="1288636928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88627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'سطح سواد'!$C$21</c:f>
              <c:strCache>
                <c:ptCount val="1"/>
                <c:pt idx="0">
                  <c:v>مرد بی سواد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('سطح سواد'!$B$26,'سطح سواد'!$B$33,'سطح سواد'!$B$38)</c:f>
              <c:strCache>
                <c:ptCount val="3"/>
                <c:pt idx="0">
                  <c:v>جمع ناحیه یک</c:v>
                </c:pt>
                <c:pt idx="1">
                  <c:v>جمع ناحیه دو</c:v>
                </c:pt>
                <c:pt idx="2">
                  <c:v>جمع ناحیه سه </c:v>
                </c:pt>
              </c:strCache>
            </c:strRef>
          </c:cat>
          <c:val>
            <c:numRef>
              <c:f>('سطح سواد'!$C$26,'سطح سواد'!$C$33,'سطح سواد'!$C$38)</c:f>
              <c:numCache>
                <c:formatCode>_-* #,##0_-;_-* #,##0\-;_-* "-"??_-;_-@_-</c:formatCode>
                <c:ptCount val="3"/>
                <c:pt idx="0">
                  <c:v>2478</c:v>
                </c:pt>
                <c:pt idx="1">
                  <c:v>4031</c:v>
                </c:pt>
                <c:pt idx="2">
                  <c:v>2569</c:v>
                </c:pt>
              </c:numCache>
            </c:numRef>
          </c:val>
        </c:ser>
        <c:ser>
          <c:idx val="1"/>
          <c:order val="1"/>
          <c:tx>
            <c:strRef>
              <c:f>'سطح سواد'!$D$21</c:f>
              <c:strCache>
                <c:ptCount val="1"/>
                <c:pt idx="0">
                  <c:v>زن بی سواد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('سطح سواد'!$B$26,'سطح سواد'!$B$33,'سطح سواد'!$B$38)</c:f>
              <c:strCache>
                <c:ptCount val="3"/>
                <c:pt idx="0">
                  <c:v>جمع ناحیه یک</c:v>
                </c:pt>
                <c:pt idx="1">
                  <c:v>جمع ناحیه دو</c:v>
                </c:pt>
                <c:pt idx="2">
                  <c:v>جمع ناحیه سه </c:v>
                </c:pt>
              </c:strCache>
            </c:strRef>
          </c:cat>
          <c:val>
            <c:numRef>
              <c:f>('سطح سواد'!$D$26,'سطح سواد'!$D$33,'سطح سواد'!$D$38)</c:f>
              <c:numCache>
                <c:formatCode>_-* #,##0_-;_-* #,##0\-;_-* "-"??_-;_-@_-</c:formatCode>
                <c:ptCount val="3"/>
                <c:pt idx="0">
                  <c:v>4570</c:v>
                </c:pt>
                <c:pt idx="1">
                  <c:v>7306</c:v>
                </c:pt>
                <c:pt idx="2">
                  <c:v>5108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88637472"/>
        <c:axId val="1288635296"/>
      </c:barChart>
      <c:catAx>
        <c:axId val="12886374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fa-IR"/>
          </a:p>
        </c:txPr>
        <c:crossAx val="1288635296"/>
        <c:crosses val="autoZero"/>
        <c:auto val="1"/>
        <c:lblAlgn val="ctr"/>
        <c:lblOffset val="100"/>
        <c:noMultiLvlLbl val="0"/>
      </c:catAx>
      <c:valAx>
        <c:axId val="1288635296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88637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'نسبت منطقه 17 (4)'!$B$2</c:f>
              <c:strCache>
                <c:ptCount val="1"/>
                <c:pt idx="0">
                  <c:v>جمعیت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accent4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4">
                  <a:lumMod val="75000"/>
                </a:schemeClr>
              </a:contourClr>
            </a:sp3d>
          </c:spPr>
          <c:invertIfNegative val="0"/>
          <c:dPt>
            <c:idx val="3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accent4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4">
                    <a:lumMod val="75000"/>
                  </a:schemeClr>
                </a:contourClr>
              </a:sp3d>
            </c:spPr>
          </c:dPt>
          <c:dPt>
            <c:idx val="5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 w="9525" cap="flat" cmpd="sng" algn="ctr">
                <a:solidFill>
                  <a:schemeClr val="accent4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4">
                    <a:lumMod val="75000"/>
                  </a:schemeClr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(4)'!$A$3:$A$6,'نسبت منطقه 17 (4)'!$A$8:$A$13,'نسبت منطقه 17 (4)'!$A$15:$A$18)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('نسبت منطقه 17 (4)'!$B$3:$B$6,'نسبت منطقه 17 (4)'!$B$8:$B$13,'نسبت منطقه 17 (4)'!$B$15:$B$18)</c:f>
              <c:numCache>
                <c:formatCode>_-* #,##0_-;_-* #,##0\-;_-* "-"??_-;_-@_-</c:formatCode>
                <c:ptCount val="14"/>
                <c:pt idx="0">
                  <c:v>18554</c:v>
                </c:pt>
                <c:pt idx="1">
                  <c:v>20420</c:v>
                </c:pt>
                <c:pt idx="2">
                  <c:v>14553</c:v>
                </c:pt>
                <c:pt idx="3">
                  <c:v>25792</c:v>
                </c:pt>
                <c:pt idx="4">
                  <c:v>20061</c:v>
                </c:pt>
                <c:pt idx="5">
                  <c:v>10860</c:v>
                </c:pt>
                <c:pt idx="6">
                  <c:v>19359</c:v>
                </c:pt>
                <c:pt idx="7">
                  <c:v>25174</c:v>
                </c:pt>
                <c:pt idx="8">
                  <c:v>21417</c:v>
                </c:pt>
                <c:pt idx="9">
                  <c:v>19735</c:v>
                </c:pt>
                <c:pt idx="10">
                  <c:v>22920</c:v>
                </c:pt>
                <c:pt idx="11">
                  <c:v>22736</c:v>
                </c:pt>
                <c:pt idx="12">
                  <c:v>21145</c:v>
                </c:pt>
                <c:pt idx="13">
                  <c:v>15628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88622240"/>
        <c:axId val="1288635840"/>
        <c:axId val="0"/>
      </c:bar3DChart>
      <c:catAx>
        <c:axId val="1288622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35840"/>
        <c:crosses val="autoZero"/>
        <c:auto val="1"/>
        <c:lblAlgn val="ctr"/>
        <c:lblOffset val="100"/>
        <c:noMultiLvlLbl val="0"/>
      </c:catAx>
      <c:valAx>
        <c:axId val="1288635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50000"/>
                </a:schemeClr>
              </a:solidFill>
              <a:round/>
            </a:ln>
            <a:effectLst/>
          </c:spPr>
        </c:majorGridlines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22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9839727617614336E-2"/>
          <c:y val="3.2722590946650698E-2"/>
          <c:w val="0.96944444444444444"/>
          <c:h val="0.92167140565762617"/>
        </c:manualLayout>
      </c:layout>
      <c:pie3DChart>
        <c:varyColors val="1"/>
        <c:ser>
          <c:idx val="0"/>
          <c:order val="0"/>
          <c:dPt>
            <c:idx val="0"/>
            <c:bubble3D val="0"/>
            <c:explosion val="12"/>
            <c:spPr>
              <a:solidFill>
                <a:schemeClr val="accent2">
                  <a:shade val="76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bubble3D val="0"/>
            <c:spPr>
              <a:solidFill>
                <a:schemeClr val="accent2">
                  <a:tint val="77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Lbl>
              <c:idx val="0"/>
              <c:tx>
                <c:rich>
                  <a:bodyPr/>
                  <a:lstStyle/>
                  <a:p>
                    <a:fld id="{8D7D0CE9-171D-4D31-977C-0E7E4622DEE2}" type="CATEGORYNAME">
                      <a:rPr lang="fa-IR" smtClean="0"/>
                      <a:pPr/>
                      <a:t>[CATEGORY NAME]</a:t>
                    </a:fld>
                    <a:endParaRPr lang="fa-IR" dirty="0" smtClean="0"/>
                  </a:p>
                  <a:p>
                    <a:fld id="{22749AF0-E9B2-4313-B09A-5A771A526F1E}" type="VALUE">
                      <a:rPr lang="fa-IR" baseline="0" smtClean="0"/>
                      <a:pPr/>
                      <a:t>[VALUE]</a:t>
                    </a:fld>
                    <a:endParaRPr lang="fa-IR" baseline="0" dirty="0" smtClean="0"/>
                  </a:p>
                  <a:p>
                    <a:r>
                      <a:rPr lang="fa-IR" baseline="0" dirty="0" smtClean="0"/>
                      <a:t>50.3%</a:t>
                    </a:r>
                  </a:p>
                </c:rich>
              </c:tx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504FAA6D-35D1-4BC6-9545-01763C591A73}" type="CATEGORYNAME">
                      <a:rPr lang="fa-IR" smtClean="0"/>
                      <a:pPr/>
                      <a:t>[CATEGORY NAME]</a:t>
                    </a:fld>
                    <a:endParaRPr lang="fa-IR" dirty="0" smtClean="0"/>
                  </a:p>
                  <a:p>
                    <a:r>
                      <a:rPr lang="fa-IR" baseline="0" dirty="0" smtClean="0"/>
                      <a:t> </a:t>
                    </a:r>
                    <a:fld id="{46179B67-9C7D-419E-AE6F-A25A4400A84F}" type="VALUE">
                      <a:rPr lang="fa-IR" baseline="0" smtClean="0"/>
                      <a:pPr/>
                      <a:t>[VALUE]</a:t>
                    </a:fld>
                    <a:endParaRPr lang="fa-IR" baseline="0" dirty="0" smtClean="0"/>
                  </a:p>
                  <a:p>
                    <a:r>
                      <a:rPr lang="fa-IR" baseline="0" dirty="0" smtClean="0"/>
                      <a:t>49.7%</a:t>
                    </a:r>
                  </a:p>
                </c:rich>
              </c:tx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('نسبت منطقه 17 (2)'!$C$2,'نسبت منطقه 17 (2)'!$E$2)</c:f>
              <c:strCache>
                <c:ptCount val="2"/>
                <c:pt idx="0">
                  <c:v>مرد</c:v>
                </c:pt>
                <c:pt idx="1">
                  <c:v>زن</c:v>
                </c:pt>
              </c:strCache>
            </c:strRef>
          </c:cat>
          <c:val>
            <c:numRef>
              <c:f>('نسبت منطقه 17 (2)'!$C$20,'نسبت منطقه 17 (2)'!$E$20)</c:f>
              <c:numCache>
                <c:formatCode>General</c:formatCode>
                <c:ptCount val="2"/>
                <c:pt idx="0">
                  <c:v>140.131</c:v>
                </c:pt>
                <c:pt idx="1">
                  <c:v>138.22300000000001</c:v>
                </c:pt>
              </c:numCache>
            </c:numRef>
          </c:val>
        </c:ser>
        <c:dLbls>
          <c:dLblPos val="inEnd"/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4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'جمعیت مناطق  (3)'!$A$2</c:f>
              <c:strCache>
                <c:ptCount val="1"/>
                <c:pt idx="0">
                  <c:v>رتبه 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15"/>
              <c:layout>
                <c:manualLayout>
                  <c:x val="-3.491620431716498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6"/>
              <c:layout>
                <c:manualLayout>
                  <c:x val="-3.491620431716413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-4.655493908955218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8"/>
              <c:layout>
                <c:manualLayout>
                  <c:x val="-4.6554939089552185E-3"/>
                  <c:y val="-1.6427528268412895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layout>
                <c:manualLayout>
                  <c:x val="-4.6554939089552185E-3"/>
                  <c:y val="-1.6427528268412895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0"/>
              <c:layout>
                <c:manualLayout>
                  <c:x val="-6.9832408634329978E-3"/>
                  <c:y val="-1.6427528268412895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1"/>
              <c:layout>
                <c:manualLayout>
                  <c:x val="-8.14711434067163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'جمعیت مناطق  (3)'!$A$3:$A$24</c:f>
              <c:numCache>
                <c:formatCode>General</c:formatCode>
                <c:ptCount val="22"/>
                <c:pt idx="0">
                  <c:v>5</c:v>
                </c:pt>
                <c:pt idx="1">
                  <c:v>3</c:v>
                </c:pt>
                <c:pt idx="2">
                  <c:v>10</c:v>
                </c:pt>
                <c:pt idx="3">
                  <c:v>1</c:v>
                </c:pt>
                <c:pt idx="4">
                  <c:v>2</c:v>
                </c:pt>
                <c:pt idx="5">
                  <c:v>18</c:v>
                </c:pt>
                <c:pt idx="6">
                  <c:v>12</c:v>
                </c:pt>
                <c:pt idx="7">
                  <c:v>7</c:v>
                </c:pt>
                <c:pt idx="8">
                  <c:v>22</c:v>
                </c:pt>
                <c:pt idx="9">
                  <c:v>11</c:v>
                </c:pt>
                <c:pt idx="10">
                  <c:v>13</c:v>
                </c:pt>
                <c:pt idx="11">
                  <c:v>19</c:v>
                </c:pt>
                <c:pt idx="12">
                  <c:v>17</c:v>
                </c:pt>
                <c:pt idx="13">
                  <c:v>6</c:v>
                </c:pt>
                <c:pt idx="14">
                  <c:v>4</c:v>
                </c:pt>
                <c:pt idx="15">
                  <c:v>15</c:v>
                </c:pt>
                <c:pt idx="16">
                  <c:v>14</c:v>
                </c:pt>
                <c:pt idx="17">
                  <c:v>8</c:v>
                </c:pt>
                <c:pt idx="18">
                  <c:v>16</c:v>
                </c:pt>
                <c:pt idx="19">
                  <c:v>9</c:v>
                </c:pt>
                <c:pt idx="20">
                  <c:v>20</c:v>
                </c:pt>
                <c:pt idx="21">
                  <c:v>21</c:v>
                </c:pt>
              </c:numCache>
            </c:numRef>
          </c:val>
        </c:ser>
        <c:ser>
          <c:idx val="1"/>
          <c:order val="1"/>
          <c:tx>
            <c:strRef>
              <c:f>'جمعیت مناطق  (3)'!$D$2</c:f>
              <c:strCache>
                <c:ptCount val="1"/>
                <c:pt idx="0">
                  <c:v>جمعیت کل مرد 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Pt>
            <c:idx val="3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8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16"/>
            <c:invertIfNegative val="0"/>
            <c:bubble3D val="0"/>
            <c:spPr>
              <a:solidFill>
                <a:srgbClr val="FFFF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'جمعیت مناطق  (3)'!$D$3:$D$24</c:f>
              <c:numCache>
                <c:formatCode>#,##0</c:formatCode>
                <c:ptCount val="22"/>
                <c:pt idx="0">
                  <c:v>241805</c:v>
                </c:pt>
                <c:pt idx="1">
                  <c:v>338136</c:v>
                </c:pt>
                <c:pt idx="2">
                  <c:v>158054</c:v>
                </c:pt>
                <c:pt idx="3">
                  <c:v>456394</c:v>
                </c:pt>
                <c:pt idx="4">
                  <c:v>420431</c:v>
                </c:pt>
                <c:pt idx="5">
                  <c:v>122804</c:v>
                </c:pt>
                <c:pt idx="6">
                  <c:v>151882</c:v>
                </c:pt>
                <c:pt idx="7">
                  <c:v>208284</c:v>
                </c:pt>
                <c:pt idx="8">
                  <c:v>88092</c:v>
                </c:pt>
                <c:pt idx="9">
                  <c:v>162035</c:v>
                </c:pt>
                <c:pt idx="10">
                  <c:v>154516</c:v>
                </c:pt>
                <c:pt idx="11">
                  <c:v>122121</c:v>
                </c:pt>
                <c:pt idx="12">
                  <c:v>125617</c:v>
                </c:pt>
                <c:pt idx="13">
                  <c:v>244500</c:v>
                </c:pt>
                <c:pt idx="14">
                  <c:v>335314</c:v>
                </c:pt>
                <c:pt idx="15">
                  <c:v>134250</c:v>
                </c:pt>
                <c:pt idx="16">
                  <c:v>140131</c:v>
                </c:pt>
                <c:pt idx="17">
                  <c:v>213518</c:v>
                </c:pt>
                <c:pt idx="18">
                  <c:v>130203</c:v>
                </c:pt>
                <c:pt idx="19">
                  <c:v>184224</c:v>
                </c:pt>
                <c:pt idx="20">
                  <c:v>93739</c:v>
                </c:pt>
                <c:pt idx="21">
                  <c:v>89146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15953920"/>
        <c:axId val="1215948480"/>
        <c:axId val="0"/>
      </c:bar3DChart>
      <c:catAx>
        <c:axId val="121595392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48480"/>
        <c:crosses val="autoZero"/>
        <c:auto val="1"/>
        <c:lblAlgn val="ctr"/>
        <c:lblOffset val="100"/>
        <c:noMultiLvlLbl val="0"/>
      </c:catAx>
      <c:valAx>
        <c:axId val="1215948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539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'نسبت منطقه 17 (2)'!$C$2</c:f>
              <c:strCache>
                <c:ptCount val="1"/>
                <c:pt idx="0">
                  <c:v>مرد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(2)'!$A$3:$A$6,'نسبت منطقه 17 (2)'!$A$8:$A$13,'نسبت منطقه 17 (2)'!$A$15:$A$18)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('نسبت منطقه 17 (2)'!$C$3:$C$6,'نسبت منطقه 17 (2)'!$C$8:$C$13,'نسبت منطقه 17 (2)'!$C$15:$C$18)</c:f>
              <c:numCache>
                <c:formatCode>General</c:formatCode>
                <c:ptCount val="14"/>
                <c:pt idx="0">
                  <c:v>9221</c:v>
                </c:pt>
                <c:pt idx="1">
                  <c:v>10284</c:v>
                </c:pt>
                <c:pt idx="2">
                  <c:v>7368</c:v>
                </c:pt>
                <c:pt idx="3">
                  <c:v>12989</c:v>
                </c:pt>
                <c:pt idx="4">
                  <c:v>10211</c:v>
                </c:pt>
                <c:pt idx="5">
                  <c:v>5484</c:v>
                </c:pt>
                <c:pt idx="6">
                  <c:v>9775</c:v>
                </c:pt>
                <c:pt idx="7">
                  <c:v>12525</c:v>
                </c:pt>
                <c:pt idx="8">
                  <c:v>10749</c:v>
                </c:pt>
                <c:pt idx="9">
                  <c:v>10026</c:v>
                </c:pt>
                <c:pt idx="10">
                  <c:v>11575</c:v>
                </c:pt>
                <c:pt idx="11">
                  <c:v>11444</c:v>
                </c:pt>
                <c:pt idx="12">
                  <c:v>10556</c:v>
                </c:pt>
                <c:pt idx="13">
                  <c:v>7924</c:v>
                </c:pt>
              </c:numCache>
            </c:numRef>
          </c:val>
        </c:ser>
        <c:ser>
          <c:idx val="1"/>
          <c:order val="1"/>
          <c:tx>
            <c:strRef>
              <c:f>'نسبت منطقه 17 (2)'!$E$2</c:f>
              <c:strCache>
                <c:ptCount val="1"/>
                <c:pt idx="0">
                  <c:v>زن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(2)'!$A$3:$A$6,'نسبت منطقه 17 (2)'!$A$8:$A$13,'نسبت منطقه 17 (2)'!$A$15:$A$18)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('نسبت منطقه 17 (2)'!$E$3:$E$6,'نسبت منطقه 17 (2)'!$E$8:$E$13,'نسبت منطقه 17 (2)'!$E$15:$E$18)</c:f>
              <c:numCache>
                <c:formatCode>General</c:formatCode>
                <c:ptCount val="14"/>
                <c:pt idx="0" formatCode="0">
                  <c:v>9333</c:v>
                </c:pt>
                <c:pt idx="1">
                  <c:v>10136</c:v>
                </c:pt>
                <c:pt idx="2">
                  <c:v>7185</c:v>
                </c:pt>
                <c:pt idx="3">
                  <c:v>12803</c:v>
                </c:pt>
                <c:pt idx="4" formatCode="0">
                  <c:v>9850</c:v>
                </c:pt>
                <c:pt idx="5">
                  <c:v>5376</c:v>
                </c:pt>
                <c:pt idx="6">
                  <c:v>9584</c:v>
                </c:pt>
                <c:pt idx="7">
                  <c:v>12649</c:v>
                </c:pt>
                <c:pt idx="8">
                  <c:v>10668</c:v>
                </c:pt>
                <c:pt idx="9">
                  <c:v>9709</c:v>
                </c:pt>
                <c:pt idx="10">
                  <c:v>11345</c:v>
                </c:pt>
                <c:pt idx="11">
                  <c:v>11292</c:v>
                </c:pt>
                <c:pt idx="12">
                  <c:v>10589</c:v>
                </c:pt>
                <c:pt idx="13">
                  <c:v>7704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1288629312"/>
        <c:axId val="1288630944"/>
      </c:barChart>
      <c:catAx>
        <c:axId val="12886293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30944"/>
        <c:crosses val="autoZero"/>
        <c:auto val="1"/>
        <c:lblAlgn val="ctr"/>
        <c:lblOffset val="100"/>
        <c:noMultiLvlLbl val="0"/>
      </c:catAx>
      <c:valAx>
        <c:axId val="1288630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2931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'نسبت منطقه 17 (2)'!$C$2</c:f>
              <c:strCache>
                <c:ptCount val="1"/>
                <c:pt idx="0">
                  <c:v>مرد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Pt>
            <c:idx val="3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5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(2)'!$A$3:$A$6,'نسبت منطقه 17 (2)'!$A$8:$A$13,'نسبت منطقه 17 (2)'!$A$15:$A$18)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('نسبت منطقه 17 (2)'!$C$3:$C$6,'نسبت منطقه 17 (2)'!$C$8:$C$13,'نسبت منطقه 17 (2)'!$C$15:$C$18)</c:f>
              <c:numCache>
                <c:formatCode>General</c:formatCode>
                <c:ptCount val="14"/>
                <c:pt idx="0">
                  <c:v>9221</c:v>
                </c:pt>
                <c:pt idx="1">
                  <c:v>10284</c:v>
                </c:pt>
                <c:pt idx="2">
                  <c:v>7368</c:v>
                </c:pt>
                <c:pt idx="3">
                  <c:v>12989</c:v>
                </c:pt>
                <c:pt idx="4">
                  <c:v>10211</c:v>
                </c:pt>
                <c:pt idx="5">
                  <c:v>5484</c:v>
                </c:pt>
                <c:pt idx="6">
                  <c:v>9775</c:v>
                </c:pt>
                <c:pt idx="7">
                  <c:v>12525</c:v>
                </c:pt>
                <c:pt idx="8">
                  <c:v>10749</c:v>
                </c:pt>
                <c:pt idx="9">
                  <c:v>10026</c:v>
                </c:pt>
                <c:pt idx="10">
                  <c:v>11575</c:v>
                </c:pt>
                <c:pt idx="11">
                  <c:v>11444</c:v>
                </c:pt>
                <c:pt idx="12">
                  <c:v>10556</c:v>
                </c:pt>
                <c:pt idx="13">
                  <c:v>7924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88622784"/>
        <c:axId val="1288623328"/>
        <c:axId val="0"/>
      </c:bar3DChart>
      <c:catAx>
        <c:axId val="1288622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88623328"/>
        <c:crosses val="autoZero"/>
        <c:auto val="1"/>
        <c:lblAlgn val="ctr"/>
        <c:lblOffset val="100"/>
        <c:noMultiLvlLbl val="0"/>
      </c:catAx>
      <c:valAx>
        <c:axId val="1288623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886227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'نسبت منطقه 17 (2)'!$E$2</c:f>
              <c:strCache>
                <c:ptCount val="1"/>
                <c:pt idx="0">
                  <c:v>زن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accent4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4">
                  <a:lumMod val="75000"/>
                </a:schemeClr>
              </a:contourClr>
            </a:sp3d>
          </c:spPr>
          <c:invertIfNegative val="0"/>
          <c:dPt>
            <c:idx val="3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accent4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4">
                    <a:lumMod val="75000"/>
                  </a:schemeClr>
                </a:contourClr>
              </a:sp3d>
            </c:spPr>
          </c:dPt>
          <c:dPt>
            <c:idx val="5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 w="9525" cap="flat" cmpd="sng" algn="ctr">
                <a:solidFill>
                  <a:schemeClr val="accent4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4">
                    <a:lumMod val="75000"/>
                  </a:schemeClr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(2)'!$A$3:$A$6,'نسبت منطقه 17 (2)'!$A$8:$A$13,'نسبت منطقه 17 (2)'!$A$15:$A$18)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('نسبت منطقه 17 (2)'!$E$3:$E$6,'نسبت منطقه 17 (2)'!$E$8:$E$13,'نسبت منطقه 17 (2)'!$E$15:$E$18)</c:f>
              <c:numCache>
                <c:formatCode>General</c:formatCode>
                <c:ptCount val="14"/>
                <c:pt idx="0" formatCode="0">
                  <c:v>9333</c:v>
                </c:pt>
                <c:pt idx="1">
                  <c:v>10136</c:v>
                </c:pt>
                <c:pt idx="2">
                  <c:v>7185</c:v>
                </c:pt>
                <c:pt idx="3">
                  <c:v>12803</c:v>
                </c:pt>
                <c:pt idx="4" formatCode="0">
                  <c:v>9850</c:v>
                </c:pt>
                <c:pt idx="5">
                  <c:v>5376</c:v>
                </c:pt>
                <c:pt idx="6">
                  <c:v>9584</c:v>
                </c:pt>
                <c:pt idx="7">
                  <c:v>12649</c:v>
                </c:pt>
                <c:pt idx="8">
                  <c:v>10668</c:v>
                </c:pt>
                <c:pt idx="9">
                  <c:v>9709</c:v>
                </c:pt>
                <c:pt idx="10">
                  <c:v>11345</c:v>
                </c:pt>
                <c:pt idx="11">
                  <c:v>11292</c:v>
                </c:pt>
                <c:pt idx="12">
                  <c:v>10589</c:v>
                </c:pt>
                <c:pt idx="13">
                  <c:v>7704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88623872"/>
        <c:axId val="1288628224"/>
        <c:axId val="0"/>
      </c:bar3DChart>
      <c:catAx>
        <c:axId val="1288623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28224"/>
        <c:crosses val="autoZero"/>
        <c:auto val="1"/>
        <c:lblAlgn val="ctr"/>
        <c:lblOffset val="100"/>
        <c:noMultiLvlLbl val="0"/>
      </c:catAx>
      <c:valAx>
        <c:axId val="1288628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50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88623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'نسبت منطقه 17 (4)'!$B$2</c:f>
              <c:strCache>
                <c:ptCount val="1"/>
                <c:pt idx="0">
                  <c:v>بعد خانوار 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Pt>
            <c:idx val="9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1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(4)'!$A$3:$A$6,'نسبت منطقه 17 (4)'!$A$8:$A$13,'نسبت منطقه 17 (4)'!$A$15:$A$18)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('نسبت منطقه 17 (4)'!$B$3:$B$6,'نسبت منطقه 17 (4)'!$B$8:$B$13,'نسبت منطقه 17 (4)'!$B$15:$B$18)</c:f>
              <c:numCache>
                <c:formatCode>0.000</c:formatCode>
                <c:ptCount val="14"/>
                <c:pt idx="0">
                  <c:v>3.1298920377867745</c:v>
                </c:pt>
                <c:pt idx="1">
                  <c:v>3.0033828504191793</c:v>
                </c:pt>
                <c:pt idx="2">
                  <c:v>3.0573529411764704</c:v>
                </c:pt>
                <c:pt idx="3">
                  <c:v>3.131617289946576</c:v>
                </c:pt>
                <c:pt idx="4">
                  <c:v>3.1189365671641789</c:v>
                </c:pt>
                <c:pt idx="5">
                  <c:v>3.1314878892733562</c:v>
                </c:pt>
                <c:pt idx="6">
                  <c:v>3.2003636964787567</c:v>
                </c:pt>
                <c:pt idx="7">
                  <c:v>3.1279821073558649</c:v>
                </c:pt>
                <c:pt idx="8">
                  <c:v>3.0784821043553254</c:v>
                </c:pt>
                <c:pt idx="9">
                  <c:v>3.2037337662337664</c:v>
                </c:pt>
                <c:pt idx="10">
                  <c:v>3.0070847546575701</c:v>
                </c:pt>
                <c:pt idx="11">
                  <c:v>3.0908102229472538</c:v>
                </c:pt>
                <c:pt idx="12">
                  <c:v>2.9891150692677408</c:v>
                </c:pt>
                <c:pt idx="13">
                  <c:v>3.0386933696286214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88633120"/>
        <c:axId val="1288633664"/>
        <c:axId val="0"/>
      </c:bar3DChart>
      <c:catAx>
        <c:axId val="1288633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33664"/>
        <c:crosses val="autoZero"/>
        <c:auto val="1"/>
        <c:lblAlgn val="ctr"/>
        <c:lblOffset val="100"/>
        <c:noMultiLvlLbl val="0"/>
      </c:catAx>
      <c:valAx>
        <c:axId val="1288633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FF0000"/>
              </a:solidFill>
              <a:round/>
            </a:ln>
            <a:effectLst/>
          </c:spPr>
        </c:majorGridlines>
        <c:numFmt formatCode="0.0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88633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'نسبت منطقه 17 (4)'!$B$2</c:f>
              <c:strCache>
                <c:ptCount val="1"/>
                <c:pt idx="0">
                  <c:v>تعداد خانوار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Pt>
            <c:idx val="3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5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(4)'!$A$3:$A$6,'نسبت منطقه 17 (4)'!$A$8:$A$13,'نسبت منطقه 17 (4)'!$A$15:$A$18)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('نسبت منطقه 17 (4)'!$B$3:$B$6,'نسبت منطقه 17 (4)'!$B$8:$B$13,'نسبت منطقه 17 (4)'!$B$15:$B$18)</c:f>
              <c:numCache>
                <c:formatCode>_-* #,##0_-;_-* #,##0\-;_-* "-"??_-;_-@_-</c:formatCode>
                <c:ptCount val="14"/>
                <c:pt idx="0">
                  <c:v>5928</c:v>
                </c:pt>
                <c:pt idx="1">
                  <c:v>6799</c:v>
                </c:pt>
                <c:pt idx="2">
                  <c:v>4760</c:v>
                </c:pt>
                <c:pt idx="3">
                  <c:v>8236</c:v>
                </c:pt>
                <c:pt idx="4">
                  <c:v>6432</c:v>
                </c:pt>
                <c:pt idx="5">
                  <c:v>3468</c:v>
                </c:pt>
                <c:pt idx="6">
                  <c:v>6049</c:v>
                </c:pt>
                <c:pt idx="7">
                  <c:v>8048</c:v>
                </c:pt>
                <c:pt idx="8">
                  <c:v>6957</c:v>
                </c:pt>
                <c:pt idx="9">
                  <c:v>6160</c:v>
                </c:pt>
                <c:pt idx="10">
                  <c:v>7622</c:v>
                </c:pt>
                <c:pt idx="11">
                  <c:v>7356</c:v>
                </c:pt>
                <c:pt idx="12">
                  <c:v>7074</c:v>
                </c:pt>
                <c:pt idx="13">
                  <c:v>5143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88624416"/>
        <c:axId val="1288626048"/>
        <c:axId val="0"/>
      </c:bar3DChart>
      <c:catAx>
        <c:axId val="1288624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26048"/>
        <c:crosses val="autoZero"/>
        <c:auto val="1"/>
        <c:lblAlgn val="ctr"/>
        <c:lblOffset val="100"/>
        <c:noMultiLvlLbl val="0"/>
      </c:catAx>
      <c:valAx>
        <c:axId val="1288626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FF0000"/>
              </a:solidFill>
              <a:round/>
            </a:ln>
            <a:effectLst/>
          </c:spPr>
        </c:majorGridlines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886244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'نسبت منطقه 17 (4)'!$B$2</c:f>
              <c:strCache>
                <c:ptCount val="1"/>
                <c:pt idx="0">
                  <c:v>تراکم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Pt>
            <c:idx val="3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5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(4)'!$A$3:$A$6,'نسبت منطقه 17 (4)'!$A$8:$A$13,'نسبت منطقه 17 (4)'!$A$15:$A$18)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('نسبت منطقه 17 (4)'!$B$3:$B$6,'نسبت منطقه 17 (4)'!$B$8:$B$13,'نسبت منطقه 17 (4)'!$B$15:$B$18)</c:f>
              <c:numCache>
                <c:formatCode>0</c:formatCode>
                <c:ptCount val="14"/>
                <c:pt idx="0">
                  <c:v>22.484723604675274</c:v>
                </c:pt>
                <c:pt idx="1">
                  <c:v>24.7460416086811</c:v>
                </c:pt>
                <c:pt idx="2">
                  <c:v>17.636099095550247</c:v>
                </c:pt>
                <c:pt idx="3">
                  <c:v>31.256116805636772</c:v>
                </c:pt>
                <c:pt idx="4">
                  <c:v>24.310986322808596</c:v>
                </c:pt>
                <c:pt idx="5">
                  <c:v>13.160725360934219</c:v>
                </c:pt>
                <c:pt idx="6">
                  <c:v>23.460265401687433</c:v>
                </c:pt>
                <c:pt idx="7">
                  <c:v>30.507191550290791</c:v>
                </c:pt>
                <c:pt idx="8">
                  <c:v>25.954259213179387</c:v>
                </c:pt>
                <c:pt idx="9">
                  <c:v>23.915922191347772</c:v>
                </c:pt>
                <c:pt idx="10">
                  <c:v>27.775674518656746</c:v>
                </c:pt>
                <c:pt idx="11">
                  <c:v>27.55269353648254</c:v>
                </c:pt>
                <c:pt idx="12">
                  <c:v>25.624635152574037</c:v>
                </c:pt>
                <c:pt idx="13">
                  <c:v>18.938841246839775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88624960"/>
        <c:axId val="1288629856"/>
        <c:axId val="0"/>
      </c:bar3DChart>
      <c:catAx>
        <c:axId val="1288624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29856"/>
        <c:crosses val="autoZero"/>
        <c:auto val="1"/>
        <c:lblAlgn val="ctr"/>
        <c:lblOffset val="100"/>
        <c:noMultiLvlLbl val="0"/>
      </c:catAx>
      <c:valAx>
        <c:axId val="1288629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FF0000"/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88624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'نسبت منطقه 17 (2)'!$J$2</c:f>
              <c:strCache>
                <c:ptCount val="1"/>
                <c:pt idx="0">
                  <c:v>تراکم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7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8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9"/>
            <c:bubble3D val="0"/>
            <c:spPr>
              <a:solidFill>
                <a:schemeClr val="accent2">
                  <a:lumMod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0"/>
            <c:bubble3D val="0"/>
            <c:spPr>
              <a:solidFill>
                <a:schemeClr val="accent4">
                  <a:lumMod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1"/>
            <c:bubble3D val="0"/>
            <c:spPr>
              <a:solidFill>
                <a:schemeClr val="accent6">
                  <a:lumMod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8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9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80000"/>
                        </a:schemeClr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80000"/>
                        </a:schemeClr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6">
                          <a:lumMod val="80000"/>
                        </a:schemeClr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spc="0" baseline="0">
                    <a:solidFill>
                      <a:schemeClr val="accent2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('نسبت منطقه 17 (2)'!$A$3:$A$6,'نسبت منطقه 17 (2)'!$A$8:$A$13,'نسبت منطقه 17 (2)'!$A$15:$A$18)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('نسبت منطقه 17 (2)'!$J$3:$J$6,'نسبت منطقه 17 (2)'!$J$8:$J$13,'نسبت منطقه 17 (2)'!$J$15:$J$18)</c:f>
              <c:numCache>
                <c:formatCode>0</c:formatCode>
                <c:ptCount val="14"/>
                <c:pt idx="0">
                  <c:v>22.484723604675274</c:v>
                </c:pt>
                <c:pt idx="1">
                  <c:v>24.7460416086811</c:v>
                </c:pt>
                <c:pt idx="2">
                  <c:v>17.636099095550247</c:v>
                </c:pt>
                <c:pt idx="3">
                  <c:v>31.256116805636772</c:v>
                </c:pt>
                <c:pt idx="4">
                  <c:v>24.310986322808596</c:v>
                </c:pt>
                <c:pt idx="5">
                  <c:v>13.160725360934219</c:v>
                </c:pt>
                <c:pt idx="6">
                  <c:v>23.460265401687433</c:v>
                </c:pt>
                <c:pt idx="7">
                  <c:v>30.507191550290791</c:v>
                </c:pt>
                <c:pt idx="8">
                  <c:v>25.954259213179387</c:v>
                </c:pt>
                <c:pt idx="9">
                  <c:v>23.915922191347772</c:v>
                </c:pt>
                <c:pt idx="10">
                  <c:v>27.775674518656746</c:v>
                </c:pt>
                <c:pt idx="11">
                  <c:v>27.55269353648254</c:v>
                </c:pt>
                <c:pt idx="12">
                  <c:v>25.624635152574037</c:v>
                </c:pt>
                <c:pt idx="13">
                  <c:v>18.938841246839775</c:v>
                </c:pt>
              </c:numCache>
            </c:numRef>
          </c:val>
        </c:ser>
        <c:dLbls>
          <c:dLblPos val="outEnd"/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9096362669545756E-2"/>
          <c:y val="0.14596781520320881"/>
          <c:w val="0.84180727466090854"/>
          <c:h val="0.82099144638283472"/>
        </c:manualLayout>
      </c:layout>
      <c:pie3DChart>
        <c:varyColors val="1"/>
        <c:ser>
          <c:idx val="0"/>
          <c:order val="0"/>
          <c:tx>
            <c:strRef>
              <c:f>'نسبت منطقه 17 (3)'!$B$2</c:f>
              <c:strCache>
                <c:ptCount val="1"/>
                <c:pt idx="0">
                  <c:v>مرد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'نسبت منطقه 17 (3)'!$A$3:$A$16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'نسبت منطقه 17 (3)'!$B$3:$B$16</c:f>
            </c:numRef>
          </c:val>
        </c:ser>
        <c:ser>
          <c:idx val="1"/>
          <c:order val="1"/>
          <c:tx>
            <c:strRef>
              <c:f>'نسبت منطقه 17 (3)'!$C$2</c:f>
              <c:strCache>
                <c:ptCount val="1"/>
                <c:pt idx="0">
                  <c:v>درصد مردان به کل منطقه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'نسبت منطقه 17 (3)'!$A$3:$A$16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'نسبت منطقه 17 (3)'!$C$3:$C$16</c:f>
            </c:numRef>
          </c:val>
        </c:ser>
        <c:ser>
          <c:idx val="2"/>
          <c:order val="2"/>
          <c:tx>
            <c:strRef>
              <c:f>'نسبت منطقه 17 (3)'!$D$2</c:f>
              <c:strCache>
                <c:ptCount val="1"/>
                <c:pt idx="0">
                  <c:v>زن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'نسبت منطقه 17 (3)'!$A$3:$A$16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'نسبت منطقه 17 (3)'!$D$3:$D$16</c:f>
            </c:numRef>
          </c:val>
        </c:ser>
        <c:ser>
          <c:idx val="3"/>
          <c:order val="3"/>
          <c:tx>
            <c:strRef>
              <c:f>'نسبت منطقه 17 (3)'!$E$2</c:f>
              <c:strCache>
                <c:ptCount val="1"/>
                <c:pt idx="0">
                  <c:v>درصد زنان به کل منطقه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'نسبت منطقه 17 (3)'!$A$3:$A$16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'نسبت منطقه 17 (3)'!$E$3:$E$16</c:f>
            </c:numRef>
          </c:val>
        </c:ser>
        <c:ser>
          <c:idx val="4"/>
          <c:order val="4"/>
          <c:tx>
            <c:strRef>
              <c:f>'نسبت منطقه 17 (3)'!$F$2</c:f>
              <c:strCache>
                <c:ptCount val="1"/>
                <c:pt idx="0">
                  <c:v>خانوار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'نسبت منطقه 17 (3)'!$A$3:$A$16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'نسبت منطقه 17 (3)'!$F$3:$F$16</c:f>
            </c:numRef>
          </c:val>
        </c:ser>
        <c:ser>
          <c:idx val="5"/>
          <c:order val="5"/>
          <c:tx>
            <c:strRef>
              <c:f>'نسبت منطقه 17 (3)'!$G$2</c:f>
              <c:strCache>
                <c:ptCount val="1"/>
                <c:pt idx="0">
                  <c:v>نسبت جنسی</c:v>
                </c:pt>
              </c:strCache>
            </c:strRef>
          </c:tx>
          <c:dPt>
            <c:idx val="0"/>
            <c:bubble3D val="0"/>
            <c:explosion val="37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explosion val="27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7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8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9"/>
            <c:bubble3D val="0"/>
            <c:spPr>
              <a:solidFill>
                <a:schemeClr val="accent2">
                  <a:lumMod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0"/>
            <c:bubble3D val="0"/>
            <c:spPr>
              <a:solidFill>
                <a:schemeClr val="accent4">
                  <a:lumMod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1"/>
            <c:bubble3D val="0"/>
            <c:spPr>
              <a:solidFill>
                <a:schemeClr val="accent6">
                  <a:lumMod val="8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2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layout>
                <c:manualLayout>
                  <c:x val="-3.9006596401377804E-2"/>
                  <c:y val="-2.932432822466591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3918779479458908E-3"/>
                  <c:y val="-1.759459693479955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0153754469897665E-2"/>
                  <c:y val="-8.797298467399801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3952599248390804E-2"/>
                  <c:y val="-0.1260946113660634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3.7935200857614773E-2"/>
                  <c:y val="-7.624325338413137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395259924839069E-2"/>
                  <c:y val="4.398649233699887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5.0878169219188425E-2"/>
                  <c:y val="2.639189540219921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4.2398474349323569E-2"/>
                  <c:y val="1.46621641123329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4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2.9455487302158124E-2"/>
                  <c:y val="1.46621641123329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2.7905198496781379E-2"/>
                  <c:y val="-2.052702975726614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2">
                          <a:lumMod val="8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2.3254332080651155E-2"/>
                  <c:y val="-0.140756775478396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4">
                          <a:lumMod val="8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0"/>
                  <c:y val="-4.98513579819320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6">
                          <a:lumMod val="8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2.1704043275274379E-2"/>
                  <c:y val="-5.278379080439864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3.4106353718288351E-2"/>
                  <c:y val="-2.052702975726614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4">
                          <a:lumMod val="60000"/>
                          <a:lumOff val="4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spc="0" baseline="0">
                    <a:solidFill>
                      <a:schemeClr val="accent6">
                        <a:lumMod val="60000"/>
                      </a:schemeClr>
                    </a:solidFill>
                    <a:latin typeface="+mn-lt"/>
                    <a:ea typeface="+mn-ea"/>
                    <a:cs typeface="B Mitra" panose="00000400000000000000" pitchFamily="2" charset="-78"/>
                  </a:defRPr>
                </a:pPr>
                <a:endParaRPr lang="fa-IR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'نسبت منطقه 17 (3)'!$A$3:$A$16</c:f>
              <c:strCache>
                <c:ptCount val="14"/>
                <c:pt idx="0">
                  <c:v>ابوذرغربی</c:v>
                </c:pt>
                <c:pt idx="1">
                  <c:v>اذری</c:v>
                </c:pt>
                <c:pt idx="2">
                  <c:v>امام زاده حسن</c:v>
                </c:pt>
                <c:pt idx="3">
                  <c:v>یافت اباد</c:v>
                </c:pt>
                <c:pt idx="4">
                  <c:v>جلیلی</c:v>
                </c:pt>
                <c:pt idx="5">
                  <c:v>زمزم</c:v>
                </c:pt>
                <c:pt idx="6">
                  <c:v>زهتابی</c:v>
                </c:pt>
                <c:pt idx="7">
                  <c:v>سجاد</c:v>
                </c:pt>
                <c:pt idx="8">
                  <c:v>گلچین</c:v>
                </c:pt>
                <c:pt idx="9">
                  <c:v>وصفنارد</c:v>
                </c:pt>
                <c:pt idx="10">
                  <c:v>ابوذرشرقی</c:v>
                </c:pt>
                <c:pt idx="11">
                  <c:v>خزانه </c:v>
                </c:pt>
                <c:pt idx="12">
                  <c:v>بلورسازی</c:v>
                </c:pt>
                <c:pt idx="13">
                  <c:v>مقدم</c:v>
                </c:pt>
              </c:strCache>
            </c:strRef>
          </c:cat>
          <c:val>
            <c:numRef>
              <c:f>'نسبت منطقه 17 (3)'!$G$3:$G$16</c:f>
              <c:numCache>
                <c:formatCode>0.0</c:formatCode>
                <c:ptCount val="14"/>
                <c:pt idx="0">
                  <c:v>98.799957141326473</c:v>
                </c:pt>
                <c:pt idx="1">
                  <c:v>101.46014206787687</c:v>
                </c:pt>
                <c:pt idx="2">
                  <c:v>102.54697286012527</c:v>
                </c:pt>
                <c:pt idx="3">
                  <c:v>101.45278450363196</c:v>
                </c:pt>
                <c:pt idx="4">
                  <c:v>103.66497461928934</c:v>
                </c:pt>
                <c:pt idx="5">
                  <c:v>102.00892857142856</c:v>
                </c:pt>
                <c:pt idx="6">
                  <c:v>101.99290484140235</c:v>
                </c:pt>
                <c:pt idx="7">
                  <c:v>99.019685350620605</c:v>
                </c:pt>
                <c:pt idx="8">
                  <c:v>100.75928008998875</c:v>
                </c:pt>
                <c:pt idx="9">
                  <c:v>103.2650118446802</c:v>
                </c:pt>
                <c:pt idx="10">
                  <c:v>102.02732481269281</c:v>
                </c:pt>
                <c:pt idx="11">
                  <c:v>101.34608572440666</c:v>
                </c:pt>
                <c:pt idx="12">
                  <c:v>99.68835584096702</c:v>
                </c:pt>
                <c:pt idx="13">
                  <c:v>102.85565939771548</c:v>
                </c:pt>
              </c:numCache>
            </c:numRef>
          </c:val>
        </c:ser>
        <c:dLbls>
          <c:dLblPos val="outEnd"/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9503927498193164E-2"/>
          <c:y val="4.9251678554589895E-2"/>
          <c:w val="0.89707685618403976"/>
          <c:h val="0.5871578282541771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اشتغال!$C$2</c:f>
              <c:strCache>
                <c:ptCount val="1"/>
                <c:pt idx="0">
                  <c:v>جمعیت شاغل مرد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(اشتغال!$B$3:$B$6,اشتغال!$B$8:$B$13,اشتغال!$B$15:$B$18)</c:f>
              <c:strCache>
                <c:ptCount val="14"/>
                <c:pt idx="0">
                  <c:v>ابوذرغربي</c:v>
                </c:pt>
                <c:pt idx="1">
                  <c:v>آذري</c:v>
                </c:pt>
                <c:pt idx="2">
                  <c:v>امام زاده حسن</c:v>
                </c:pt>
                <c:pt idx="3">
                  <c:v>يافت آباد</c:v>
                </c:pt>
                <c:pt idx="4">
                  <c:v>جليلي</c:v>
                </c:pt>
                <c:pt idx="5">
                  <c:v>زمزم</c:v>
                </c:pt>
                <c:pt idx="6">
                  <c:v>زهتابي</c:v>
                </c:pt>
                <c:pt idx="7">
                  <c:v>سجاد</c:v>
                </c:pt>
                <c:pt idx="8">
                  <c:v>گلچين</c:v>
                </c:pt>
                <c:pt idx="9">
                  <c:v>وصفنارد</c:v>
                </c:pt>
                <c:pt idx="10">
                  <c:v>بلورسازي</c:v>
                </c:pt>
                <c:pt idx="11">
                  <c:v>باغ خزانه</c:v>
                </c:pt>
                <c:pt idx="12">
                  <c:v>ابوذرشرقي</c:v>
                </c:pt>
                <c:pt idx="13">
                  <c:v>مقدم</c:v>
                </c:pt>
              </c:strCache>
            </c:strRef>
          </c:cat>
          <c:val>
            <c:numRef>
              <c:f>(اشتغال!$C$3:$C$6,اشتغال!$C$8:$C$13,اشتغال!$C$15:$C$18)</c:f>
              <c:numCache>
                <c:formatCode>_-* #,##0_-;_-* #,##0\-;_-* "-"??_-;_-@_-</c:formatCode>
                <c:ptCount val="14"/>
                <c:pt idx="0">
                  <c:v>4453</c:v>
                </c:pt>
                <c:pt idx="1">
                  <c:v>5099</c:v>
                </c:pt>
                <c:pt idx="2">
                  <c:v>3697</c:v>
                </c:pt>
                <c:pt idx="3">
                  <c:v>6113</c:v>
                </c:pt>
                <c:pt idx="4">
                  <c:v>5045</c:v>
                </c:pt>
                <c:pt idx="5">
                  <c:v>2839</c:v>
                </c:pt>
                <c:pt idx="6">
                  <c:v>5063</c:v>
                </c:pt>
                <c:pt idx="7">
                  <c:v>6027</c:v>
                </c:pt>
                <c:pt idx="8">
                  <c:v>5156</c:v>
                </c:pt>
                <c:pt idx="9">
                  <c:v>5066</c:v>
                </c:pt>
                <c:pt idx="10">
                  <c:v>5277</c:v>
                </c:pt>
                <c:pt idx="11">
                  <c:v>5521</c:v>
                </c:pt>
                <c:pt idx="12">
                  <c:v>5693</c:v>
                </c:pt>
                <c:pt idx="13">
                  <c:v>3918</c:v>
                </c:pt>
              </c:numCache>
            </c:numRef>
          </c:val>
        </c:ser>
        <c:ser>
          <c:idx val="1"/>
          <c:order val="1"/>
          <c:tx>
            <c:strRef>
              <c:f>اشتغال!$D$2</c:f>
              <c:strCache>
                <c:ptCount val="1"/>
                <c:pt idx="0">
                  <c:v>جمعیت شاغل زن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(اشتغال!$B$3:$B$6,اشتغال!$B$8:$B$13,اشتغال!$B$15:$B$18)</c:f>
              <c:strCache>
                <c:ptCount val="14"/>
                <c:pt idx="0">
                  <c:v>ابوذرغربي</c:v>
                </c:pt>
                <c:pt idx="1">
                  <c:v>آذري</c:v>
                </c:pt>
                <c:pt idx="2">
                  <c:v>امام زاده حسن</c:v>
                </c:pt>
                <c:pt idx="3">
                  <c:v>يافت آباد</c:v>
                </c:pt>
                <c:pt idx="4">
                  <c:v>جليلي</c:v>
                </c:pt>
                <c:pt idx="5">
                  <c:v>زمزم</c:v>
                </c:pt>
                <c:pt idx="6">
                  <c:v>زهتابي</c:v>
                </c:pt>
                <c:pt idx="7">
                  <c:v>سجاد</c:v>
                </c:pt>
                <c:pt idx="8">
                  <c:v>گلچين</c:v>
                </c:pt>
                <c:pt idx="9">
                  <c:v>وصفنارد</c:v>
                </c:pt>
                <c:pt idx="10">
                  <c:v>بلورسازي</c:v>
                </c:pt>
                <c:pt idx="11">
                  <c:v>باغ خزانه</c:v>
                </c:pt>
                <c:pt idx="12">
                  <c:v>ابوذرشرقي</c:v>
                </c:pt>
                <c:pt idx="13">
                  <c:v>مقدم</c:v>
                </c:pt>
              </c:strCache>
            </c:strRef>
          </c:cat>
          <c:val>
            <c:numRef>
              <c:f>(اشتغال!$D$3:$D$6,اشتغال!$D$8:$D$13,اشتغال!$D$15:$D$18)</c:f>
              <c:numCache>
                <c:formatCode>_-* #,##0_-;_-* #,##0\-;_-* "-"??_-;_-@_-</c:formatCode>
                <c:ptCount val="14"/>
                <c:pt idx="0">
                  <c:v>586</c:v>
                </c:pt>
                <c:pt idx="1">
                  <c:v>791</c:v>
                </c:pt>
                <c:pt idx="2">
                  <c:v>530</c:v>
                </c:pt>
                <c:pt idx="3">
                  <c:v>873</c:v>
                </c:pt>
                <c:pt idx="4">
                  <c:v>621</c:v>
                </c:pt>
                <c:pt idx="5">
                  <c:v>333</c:v>
                </c:pt>
                <c:pt idx="6">
                  <c:v>675</c:v>
                </c:pt>
                <c:pt idx="7">
                  <c:v>880</c:v>
                </c:pt>
                <c:pt idx="8">
                  <c:v>728</c:v>
                </c:pt>
                <c:pt idx="9">
                  <c:v>551</c:v>
                </c:pt>
                <c:pt idx="10">
                  <c:v>786</c:v>
                </c:pt>
                <c:pt idx="11">
                  <c:v>906</c:v>
                </c:pt>
                <c:pt idx="12">
                  <c:v>798</c:v>
                </c:pt>
                <c:pt idx="13">
                  <c:v>513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88631488"/>
        <c:axId val="1288625504"/>
        <c:axId val="0"/>
      </c:bar3DChart>
      <c:catAx>
        <c:axId val="128863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25504"/>
        <c:crosses val="autoZero"/>
        <c:auto val="1"/>
        <c:lblAlgn val="ctr"/>
        <c:lblOffset val="100"/>
        <c:noMultiLvlLbl val="0"/>
      </c:catAx>
      <c:valAx>
        <c:axId val="1288625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5">
                  <a:lumMod val="50000"/>
                </a:schemeClr>
              </a:solidFill>
              <a:round/>
            </a:ln>
            <a:effectLst/>
          </c:spPr>
        </c:majorGridlines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88631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اشتغال!$C$2</c:f>
              <c:strCache>
                <c:ptCount val="1"/>
                <c:pt idx="0">
                  <c:v>جمعیت بیکار مرد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(اشتغال!$B$3:$B$6,اشتغال!$B$8:$B$13,اشتغال!$B$15:$B$18)</c:f>
              <c:strCache>
                <c:ptCount val="14"/>
                <c:pt idx="0">
                  <c:v>ابوذرغربي</c:v>
                </c:pt>
                <c:pt idx="1">
                  <c:v>آذري</c:v>
                </c:pt>
                <c:pt idx="2">
                  <c:v>امام زاده حسن</c:v>
                </c:pt>
                <c:pt idx="3">
                  <c:v>يافت آباد</c:v>
                </c:pt>
                <c:pt idx="4">
                  <c:v>جليلي</c:v>
                </c:pt>
                <c:pt idx="5">
                  <c:v>زمزم</c:v>
                </c:pt>
                <c:pt idx="6">
                  <c:v>زهتابي</c:v>
                </c:pt>
                <c:pt idx="7">
                  <c:v>سجاد</c:v>
                </c:pt>
                <c:pt idx="8">
                  <c:v>گلچين</c:v>
                </c:pt>
                <c:pt idx="9">
                  <c:v>وصفنارد</c:v>
                </c:pt>
                <c:pt idx="10">
                  <c:v>بلورسازي</c:v>
                </c:pt>
                <c:pt idx="11">
                  <c:v>باغ خزانه</c:v>
                </c:pt>
                <c:pt idx="12">
                  <c:v>ابوذرشرقي</c:v>
                </c:pt>
                <c:pt idx="13">
                  <c:v>مقدم</c:v>
                </c:pt>
              </c:strCache>
            </c:strRef>
          </c:cat>
          <c:val>
            <c:numRef>
              <c:f>(اشتغال!$C$3:$C$6,اشتغال!$C$8:$C$13,اشتغال!$C$15:$C$18)</c:f>
              <c:numCache>
                <c:formatCode>_-* #,##0_-;_-* #,##0\-;_-* "-"??_-;_-@_-</c:formatCode>
                <c:ptCount val="14"/>
                <c:pt idx="0">
                  <c:v>598</c:v>
                </c:pt>
                <c:pt idx="1">
                  <c:v>470</c:v>
                </c:pt>
                <c:pt idx="2">
                  <c:v>334</c:v>
                </c:pt>
                <c:pt idx="3">
                  <c:v>734</c:v>
                </c:pt>
                <c:pt idx="4">
                  <c:v>448</c:v>
                </c:pt>
                <c:pt idx="5">
                  <c:v>288</c:v>
                </c:pt>
                <c:pt idx="6">
                  <c:v>410</c:v>
                </c:pt>
                <c:pt idx="7">
                  <c:v>487</c:v>
                </c:pt>
                <c:pt idx="8">
                  <c:v>496</c:v>
                </c:pt>
                <c:pt idx="9">
                  <c:v>415</c:v>
                </c:pt>
                <c:pt idx="10">
                  <c:v>435</c:v>
                </c:pt>
                <c:pt idx="11">
                  <c:v>458</c:v>
                </c:pt>
                <c:pt idx="12">
                  <c:v>516</c:v>
                </c:pt>
                <c:pt idx="13">
                  <c:v>343</c:v>
                </c:pt>
              </c:numCache>
            </c:numRef>
          </c:val>
        </c:ser>
        <c:ser>
          <c:idx val="1"/>
          <c:order val="1"/>
          <c:tx>
            <c:strRef>
              <c:f>اشتغال!$D$2</c:f>
              <c:strCache>
                <c:ptCount val="1"/>
                <c:pt idx="0">
                  <c:v>جمعیت بیکار زن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(اشتغال!$B$3:$B$6,اشتغال!$B$8:$B$13,اشتغال!$B$15:$B$18)</c:f>
              <c:strCache>
                <c:ptCount val="14"/>
                <c:pt idx="0">
                  <c:v>ابوذرغربي</c:v>
                </c:pt>
                <c:pt idx="1">
                  <c:v>آذري</c:v>
                </c:pt>
                <c:pt idx="2">
                  <c:v>امام زاده حسن</c:v>
                </c:pt>
                <c:pt idx="3">
                  <c:v>يافت آباد</c:v>
                </c:pt>
                <c:pt idx="4">
                  <c:v>جليلي</c:v>
                </c:pt>
                <c:pt idx="5">
                  <c:v>زمزم</c:v>
                </c:pt>
                <c:pt idx="6">
                  <c:v>زهتابي</c:v>
                </c:pt>
                <c:pt idx="7">
                  <c:v>سجاد</c:v>
                </c:pt>
                <c:pt idx="8">
                  <c:v>گلچين</c:v>
                </c:pt>
                <c:pt idx="9">
                  <c:v>وصفنارد</c:v>
                </c:pt>
                <c:pt idx="10">
                  <c:v>بلورسازي</c:v>
                </c:pt>
                <c:pt idx="11">
                  <c:v>باغ خزانه</c:v>
                </c:pt>
                <c:pt idx="12">
                  <c:v>ابوذرشرقي</c:v>
                </c:pt>
                <c:pt idx="13">
                  <c:v>مقدم</c:v>
                </c:pt>
              </c:strCache>
            </c:strRef>
          </c:cat>
          <c:val>
            <c:numRef>
              <c:f>(اشتغال!$D$3:$D$6,اشتغال!$D$8:$D$13,اشتغال!$D$15:$D$18)</c:f>
              <c:numCache>
                <c:formatCode>_-* #,##0_-;_-* #,##0\-;_-* "-"??_-;_-@_-</c:formatCode>
                <c:ptCount val="14"/>
                <c:pt idx="0">
                  <c:v>165</c:v>
                </c:pt>
                <c:pt idx="1">
                  <c:v>305</c:v>
                </c:pt>
                <c:pt idx="2">
                  <c:v>102</c:v>
                </c:pt>
                <c:pt idx="3">
                  <c:v>293</c:v>
                </c:pt>
                <c:pt idx="4">
                  <c:v>154</c:v>
                </c:pt>
                <c:pt idx="5">
                  <c:v>141</c:v>
                </c:pt>
                <c:pt idx="6">
                  <c:v>118</c:v>
                </c:pt>
                <c:pt idx="7">
                  <c:v>256</c:v>
                </c:pt>
                <c:pt idx="8">
                  <c:v>175</c:v>
                </c:pt>
                <c:pt idx="9">
                  <c:v>109</c:v>
                </c:pt>
                <c:pt idx="10">
                  <c:v>200</c:v>
                </c:pt>
                <c:pt idx="11">
                  <c:v>195</c:v>
                </c:pt>
                <c:pt idx="12">
                  <c:v>201</c:v>
                </c:pt>
                <c:pt idx="13">
                  <c:v>125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88628768"/>
        <c:axId val="1288627680"/>
        <c:axId val="0"/>
      </c:bar3DChart>
      <c:catAx>
        <c:axId val="1288628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27680"/>
        <c:crosses val="autoZero"/>
        <c:auto val="1"/>
        <c:lblAlgn val="ctr"/>
        <c:lblOffset val="100"/>
        <c:noMultiLvlLbl val="0"/>
      </c:catAx>
      <c:valAx>
        <c:axId val="1288627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5">
                  <a:lumMod val="50000"/>
                </a:schemeClr>
              </a:solidFill>
              <a:round/>
            </a:ln>
            <a:effectLst/>
          </c:spPr>
        </c:majorGridlines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287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'جمعیت مناطق  (3)'!$A$2</c:f>
              <c:strCache>
                <c:ptCount val="1"/>
                <c:pt idx="0">
                  <c:v>رتبه 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15"/>
              <c:layout>
                <c:manualLayout>
                  <c:x val="-2.317389692250733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6"/>
              <c:layout>
                <c:manualLayout>
                  <c:x val="-8.1108639228773555E-3"/>
                  <c:y val="-1.6900004493290309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7"/>
              <c:layout>
                <c:manualLayout>
                  <c:x val="-4.634779384501297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8"/>
              <c:layout>
                <c:manualLayout>
                  <c:x val="-6.9521690767519462E-3"/>
                  <c:y val="-1.6900004493290309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9"/>
              <c:layout>
                <c:manualLayout>
                  <c:x val="-4.634779384501297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0"/>
              <c:layout>
                <c:manualLayout>
                  <c:x val="-5.793474230626621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1"/>
              <c:layout>
                <c:manualLayout>
                  <c:x val="-6.952169076752116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'جمعیت مناطق  (3)'!$A$3:$A$24</c:f>
              <c:numCache>
                <c:formatCode>General</c:formatCode>
                <c:ptCount val="22"/>
                <c:pt idx="0">
                  <c:v>5</c:v>
                </c:pt>
                <c:pt idx="1">
                  <c:v>3</c:v>
                </c:pt>
                <c:pt idx="2">
                  <c:v>10</c:v>
                </c:pt>
                <c:pt idx="3">
                  <c:v>1</c:v>
                </c:pt>
                <c:pt idx="4">
                  <c:v>2</c:v>
                </c:pt>
                <c:pt idx="5">
                  <c:v>18</c:v>
                </c:pt>
                <c:pt idx="6">
                  <c:v>12</c:v>
                </c:pt>
                <c:pt idx="7">
                  <c:v>7</c:v>
                </c:pt>
                <c:pt idx="8">
                  <c:v>22</c:v>
                </c:pt>
                <c:pt idx="9">
                  <c:v>11</c:v>
                </c:pt>
                <c:pt idx="10">
                  <c:v>13</c:v>
                </c:pt>
                <c:pt idx="11">
                  <c:v>19</c:v>
                </c:pt>
                <c:pt idx="12">
                  <c:v>17</c:v>
                </c:pt>
                <c:pt idx="13">
                  <c:v>6</c:v>
                </c:pt>
                <c:pt idx="14">
                  <c:v>4</c:v>
                </c:pt>
                <c:pt idx="15">
                  <c:v>15</c:v>
                </c:pt>
                <c:pt idx="16">
                  <c:v>14</c:v>
                </c:pt>
                <c:pt idx="17">
                  <c:v>8</c:v>
                </c:pt>
                <c:pt idx="18">
                  <c:v>16</c:v>
                </c:pt>
                <c:pt idx="19">
                  <c:v>9</c:v>
                </c:pt>
                <c:pt idx="20">
                  <c:v>20</c:v>
                </c:pt>
                <c:pt idx="21">
                  <c:v>21</c:v>
                </c:pt>
              </c:numCache>
            </c:numRef>
          </c:val>
        </c:ser>
        <c:ser>
          <c:idx val="1"/>
          <c:order val="1"/>
          <c:tx>
            <c:strRef>
              <c:f>'جمعیت مناطق  (3)'!$E$2</c:f>
              <c:strCache>
                <c:ptCount val="1"/>
                <c:pt idx="0">
                  <c:v>جمعیت کل زن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Pt>
            <c:idx val="3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8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16"/>
            <c:invertIfNegative val="0"/>
            <c:bubble3D val="0"/>
            <c:spPr>
              <a:solidFill>
                <a:srgbClr val="FFFF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val>
            <c:numRef>
              <c:f>'جمعیت مناطق  (3)'!$E$3:$E$24</c:f>
              <c:numCache>
                <c:formatCode>#,##0</c:formatCode>
                <c:ptCount val="22"/>
                <c:pt idx="0">
                  <c:v>252084</c:v>
                </c:pt>
                <c:pt idx="1">
                  <c:v>354443</c:v>
                </c:pt>
                <c:pt idx="2">
                  <c:v>171950</c:v>
                </c:pt>
                <c:pt idx="3">
                  <c:v>460867</c:v>
                </c:pt>
                <c:pt idx="4">
                  <c:v>436134</c:v>
                </c:pt>
                <c:pt idx="5">
                  <c:v>127949</c:v>
                </c:pt>
                <c:pt idx="6">
                  <c:v>160120</c:v>
                </c:pt>
                <c:pt idx="7">
                  <c:v>216760</c:v>
                </c:pt>
                <c:pt idx="8">
                  <c:v>86023</c:v>
                </c:pt>
                <c:pt idx="9">
                  <c:v>164850</c:v>
                </c:pt>
                <c:pt idx="10">
                  <c:v>153660</c:v>
                </c:pt>
                <c:pt idx="11">
                  <c:v>118788</c:v>
                </c:pt>
                <c:pt idx="12">
                  <c:v>127437</c:v>
                </c:pt>
                <c:pt idx="13">
                  <c:v>244601</c:v>
                </c:pt>
                <c:pt idx="14">
                  <c:v>324154</c:v>
                </c:pt>
                <c:pt idx="15">
                  <c:v>133428</c:v>
                </c:pt>
                <c:pt idx="16">
                  <c:v>138223</c:v>
                </c:pt>
                <c:pt idx="17">
                  <c:v>205731</c:v>
                </c:pt>
                <c:pt idx="18">
                  <c:v>125330</c:v>
                </c:pt>
                <c:pt idx="19">
                  <c:v>183376</c:v>
                </c:pt>
                <c:pt idx="20">
                  <c:v>92580</c:v>
                </c:pt>
                <c:pt idx="21">
                  <c:v>86252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15940864"/>
        <c:axId val="1215949024"/>
        <c:axId val="0"/>
      </c:bar3DChart>
      <c:catAx>
        <c:axId val="121594086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49024"/>
        <c:crosses val="autoZero"/>
        <c:auto val="1"/>
        <c:lblAlgn val="ctr"/>
        <c:lblOffset val="100"/>
        <c:noMultiLvlLbl val="0"/>
      </c:catAx>
      <c:valAx>
        <c:axId val="1215949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5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40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9510302924841578E-2"/>
          <c:y val="0.17809537828695968"/>
          <c:w val="0.82097939415031684"/>
          <c:h val="0.78730697875436306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explosion val="4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explosion val="2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7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8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layout>
                <c:manualLayout>
                  <c:x val="7.4266981964117235E-3"/>
                  <c:y val="-0.1124354515299436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7.9444452785069231E-2"/>
                  <c:y val="-0.2117970133471031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0877778919801812"/>
                  <c:y val="-0.109820673587386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3444445855934822E-2"/>
                  <c:y val="0.135968453012955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2">
                          <a:lumMod val="6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9800002078740375"/>
                  <c:y val="-7.844333827670477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spc="0" baseline="0">
                      <a:solidFill>
                        <a:schemeClr val="accent4">
                          <a:lumMod val="6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6">
                          <a:lumMod val="6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out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0104170260623365E-2"/>
                  <c:y val="-6.275467062136388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4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8.9120378356940689E-3"/>
                  <c:y val="-9.41320059320458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spc="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B Mitra" panose="00000400000000000000" pitchFamily="2" charset="-78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spc="0" baseline="0">
                    <a:solidFill>
                      <a:schemeClr val="accent2"/>
                    </a:solidFill>
                    <a:latin typeface="+mn-lt"/>
                    <a:ea typeface="+mn-ea"/>
                    <a:cs typeface="B Mitra" panose="00000400000000000000" pitchFamily="2" charset="-78"/>
                  </a:defRPr>
                </a:pPr>
                <a:endParaRPr lang="fa-IR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اشتغال!$B$20:$B$28</c:f>
              <c:strCache>
                <c:ptCount val="9"/>
                <c:pt idx="0">
                  <c:v>جمعیت شاغل مرد</c:v>
                </c:pt>
                <c:pt idx="1">
                  <c:v>جمعیت شاغل زن</c:v>
                </c:pt>
                <c:pt idx="2">
                  <c:v>جمعیت بیکار مرد</c:v>
                </c:pt>
                <c:pt idx="3">
                  <c:v>جمعیت بیکار زن</c:v>
                </c:pt>
                <c:pt idx="4">
                  <c:v>خانه دار</c:v>
                </c:pt>
                <c:pt idx="5">
                  <c:v>محصل</c:v>
                </c:pt>
                <c:pt idx="6">
                  <c:v>دارای درآمد بدون کار</c:v>
                </c:pt>
                <c:pt idx="7">
                  <c:v>سایر</c:v>
                </c:pt>
                <c:pt idx="8">
                  <c:v>وضع فعالیت اظهار نشده</c:v>
                </c:pt>
              </c:strCache>
            </c:strRef>
          </c:cat>
          <c:val>
            <c:numRef>
              <c:f>اشتغال!$C$20:$C$28</c:f>
              <c:numCache>
                <c:formatCode>_-* #,##0_-;_-* #,##0\-;_-* "-"??_-;_-@_-</c:formatCode>
                <c:ptCount val="9"/>
                <c:pt idx="0">
                  <c:v>68967</c:v>
                </c:pt>
                <c:pt idx="1">
                  <c:v>9571</c:v>
                </c:pt>
                <c:pt idx="2">
                  <c:v>6432</c:v>
                </c:pt>
                <c:pt idx="3">
                  <c:v>2539</c:v>
                </c:pt>
                <c:pt idx="4">
                  <c:v>78947</c:v>
                </c:pt>
                <c:pt idx="5">
                  <c:v>38791</c:v>
                </c:pt>
                <c:pt idx="6">
                  <c:v>17417</c:v>
                </c:pt>
                <c:pt idx="7">
                  <c:v>13701</c:v>
                </c:pt>
                <c:pt idx="8">
                  <c:v>47</c:v>
                </c:pt>
              </c:numCache>
            </c:numRef>
          </c:val>
        </c:ser>
        <c:dLbls>
          <c:dLblPos val="outEnd"/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'سطح سواد'!$C$21</c:f>
              <c:strCache>
                <c:ptCount val="1"/>
                <c:pt idx="0">
                  <c:v>مرد باسواد 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('سطح سواد'!$B$22:$B$25,'سطح سواد'!$B$27:$B$32,'سطح سواد'!$B$34:$B$37)</c:f>
              <c:strCache>
                <c:ptCount val="14"/>
                <c:pt idx="0">
                  <c:v>ابوذرغربي</c:v>
                </c:pt>
                <c:pt idx="1">
                  <c:v>آذري</c:v>
                </c:pt>
                <c:pt idx="2">
                  <c:v>امام زاده حسن</c:v>
                </c:pt>
                <c:pt idx="3">
                  <c:v>يافت آباد</c:v>
                </c:pt>
                <c:pt idx="4">
                  <c:v>جليلي</c:v>
                </c:pt>
                <c:pt idx="5">
                  <c:v>زمزم</c:v>
                </c:pt>
                <c:pt idx="6">
                  <c:v>زهتابي</c:v>
                </c:pt>
                <c:pt idx="7">
                  <c:v>سجاد</c:v>
                </c:pt>
                <c:pt idx="8">
                  <c:v>گلچين</c:v>
                </c:pt>
                <c:pt idx="9">
                  <c:v>وصفنارد</c:v>
                </c:pt>
                <c:pt idx="10">
                  <c:v>ابوذرشرقي</c:v>
                </c:pt>
                <c:pt idx="11">
                  <c:v>باغ خزانه</c:v>
                </c:pt>
                <c:pt idx="12">
                  <c:v>بلورسازي</c:v>
                </c:pt>
                <c:pt idx="13">
                  <c:v>مقدم</c:v>
                </c:pt>
              </c:strCache>
            </c:strRef>
          </c:cat>
          <c:val>
            <c:numRef>
              <c:f>('سطح سواد'!$C$22:$C$25,'سطح سواد'!$C$27:$C$32,'سطح سواد'!$C$34:$C$37)</c:f>
              <c:numCache>
                <c:formatCode>_-* #,##0_-;_-* #,##0\-;_-* "-"??_-;_-@_-</c:formatCode>
                <c:ptCount val="14"/>
                <c:pt idx="0">
                  <c:v>7726</c:v>
                </c:pt>
                <c:pt idx="1">
                  <c:v>8600</c:v>
                </c:pt>
                <c:pt idx="2">
                  <c:v>6157</c:v>
                </c:pt>
                <c:pt idx="3">
                  <c:v>11048</c:v>
                </c:pt>
                <c:pt idx="4">
                  <c:v>8462</c:v>
                </c:pt>
                <c:pt idx="5">
                  <c:v>4521</c:v>
                </c:pt>
                <c:pt idx="6">
                  <c:v>7898</c:v>
                </c:pt>
                <c:pt idx="7">
                  <c:v>10690</c:v>
                </c:pt>
                <c:pt idx="8">
                  <c:v>9020</c:v>
                </c:pt>
                <c:pt idx="9">
                  <c:v>8174</c:v>
                </c:pt>
                <c:pt idx="10">
                  <c:v>9672</c:v>
                </c:pt>
                <c:pt idx="11">
                  <c:v>9997</c:v>
                </c:pt>
                <c:pt idx="12">
                  <c:v>8893</c:v>
                </c:pt>
                <c:pt idx="13">
                  <c:v>6612</c:v>
                </c:pt>
              </c:numCache>
            </c:numRef>
          </c:val>
        </c:ser>
        <c:ser>
          <c:idx val="1"/>
          <c:order val="1"/>
          <c:tx>
            <c:strRef>
              <c:f>'سطح سواد'!$D$21</c:f>
              <c:strCache>
                <c:ptCount val="1"/>
                <c:pt idx="0">
                  <c:v>زن باسواد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('سطح سواد'!$B$22:$B$25,'سطح سواد'!$B$27:$B$32,'سطح سواد'!$B$34:$B$37)</c:f>
              <c:strCache>
                <c:ptCount val="14"/>
                <c:pt idx="0">
                  <c:v>ابوذرغربي</c:v>
                </c:pt>
                <c:pt idx="1">
                  <c:v>آذري</c:v>
                </c:pt>
                <c:pt idx="2">
                  <c:v>امام زاده حسن</c:v>
                </c:pt>
                <c:pt idx="3">
                  <c:v>يافت آباد</c:v>
                </c:pt>
                <c:pt idx="4">
                  <c:v>جليلي</c:v>
                </c:pt>
                <c:pt idx="5">
                  <c:v>زمزم</c:v>
                </c:pt>
                <c:pt idx="6">
                  <c:v>زهتابي</c:v>
                </c:pt>
                <c:pt idx="7">
                  <c:v>سجاد</c:v>
                </c:pt>
                <c:pt idx="8">
                  <c:v>گلچين</c:v>
                </c:pt>
                <c:pt idx="9">
                  <c:v>وصفنارد</c:v>
                </c:pt>
                <c:pt idx="10">
                  <c:v>ابوذرشرقي</c:v>
                </c:pt>
                <c:pt idx="11">
                  <c:v>باغ خزانه</c:v>
                </c:pt>
                <c:pt idx="12">
                  <c:v>بلورسازي</c:v>
                </c:pt>
                <c:pt idx="13">
                  <c:v>مقدم</c:v>
                </c:pt>
              </c:strCache>
            </c:strRef>
          </c:cat>
          <c:val>
            <c:numRef>
              <c:f>('سطح سواد'!$D$22:$D$25,'سطح سواد'!$D$27:$D$32,'سطح سواد'!$D$34:$D$37)</c:f>
              <c:numCache>
                <c:formatCode>_-* #,##0_-;_-* #,##0\-;_-* "-"??_-;_-@_-</c:formatCode>
                <c:ptCount val="14"/>
                <c:pt idx="0">
                  <c:v>7318</c:v>
                </c:pt>
                <c:pt idx="1">
                  <c:v>8054</c:v>
                </c:pt>
                <c:pt idx="2">
                  <c:v>5724</c:v>
                </c:pt>
                <c:pt idx="3">
                  <c:v>10261</c:v>
                </c:pt>
                <c:pt idx="4">
                  <c:v>7545</c:v>
                </c:pt>
                <c:pt idx="5">
                  <c:v>4142</c:v>
                </c:pt>
                <c:pt idx="6">
                  <c:v>7334</c:v>
                </c:pt>
                <c:pt idx="7">
                  <c:v>10177</c:v>
                </c:pt>
                <c:pt idx="8">
                  <c:v>8232</c:v>
                </c:pt>
                <c:pt idx="9">
                  <c:v>7593</c:v>
                </c:pt>
                <c:pt idx="10">
                  <c:v>8761</c:v>
                </c:pt>
                <c:pt idx="11">
                  <c:v>9265</c:v>
                </c:pt>
                <c:pt idx="12">
                  <c:v>8352</c:v>
                </c:pt>
                <c:pt idx="13">
                  <c:v>5936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88630400"/>
        <c:axId val="1288632032"/>
        <c:axId val="0"/>
      </c:bar3DChart>
      <c:catAx>
        <c:axId val="1288630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88632032"/>
        <c:crosses val="autoZero"/>
        <c:auto val="1"/>
        <c:lblAlgn val="ctr"/>
        <c:lblOffset val="100"/>
        <c:noMultiLvlLbl val="0"/>
      </c:catAx>
      <c:valAx>
        <c:axId val="1288632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5">
                  <a:lumMod val="50000"/>
                </a:schemeClr>
              </a:solidFill>
              <a:round/>
            </a:ln>
            <a:effectLst/>
          </c:spPr>
        </c:majorGridlines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88630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'سطح سواد'!$C$21</c:f>
              <c:strCache>
                <c:ptCount val="1"/>
                <c:pt idx="0">
                  <c:v>مرد بی سواد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8"/>
              <c:layout>
                <c:manualLayout>
                  <c:x val="-4.8904538341158063E-3"/>
                  <c:y val="-3.929424200006170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6.5206051121544078E-3"/>
                  <c:y val="-3.929424200006170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9.780907668231732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1.3041210224308816E-2"/>
                  <c:y val="-3.929424200006170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-1.3041210224308816E-2"/>
                  <c:y val="-3.9294242000061706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-1.9561815336463225E-2"/>
                  <c:y val="-1.71467764060356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('سطح سواد'!$B$22:$B$25,'سطح سواد'!$B$27:$B$32,'سطح سواد'!$B$34:$B$37)</c:f>
              <c:strCache>
                <c:ptCount val="14"/>
                <c:pt idx="0">
                  <c:v>ابوذرغربي</c:v>
                </c:pt>
                <c:pt idx="1">
                  <c:v>آذري</c:v>
                </c:pt>
                <c:pt idx="2">
                  <c:v>امام زاده حسن</c:v>
                </c:pt>
                <c:pt idx="3">
                  <c:v>يافت آباد</c:v>
                </c:pt>
                <c:pt idx="4">
                  <c:v>جليلي</c:v>
                </c:pt>
                <c:pt idx="5">
                  <c:v>زمزم</c:v>
                </c:pt>
                <c:pt idx="6">
                  <c:v>زهتابي</c:v>
                </c:pt>
                <c:pt idx="7">
                  <c:v>سجاد</c:v>
                </c:pt>
                <c:pt idx="8">
                  <c:v>گلچين</c:v>
                </c:pt>
                <c:pt idx="9">
                  <c:v>وصفنارد</c:v>
                </c:pt>
                <c:pt idx="10">
                  <c:v>ابوذرشرقي</c:v>
                </c:pt>
                <c:pt idx="11">
                  <c:v>باغ خزانه</c:v>
                </c:pt>
                <c:pt idx="12">
                  <c:v>بلورسازي</c:v>
                </c:pt>
                <c:pt idx="13">
                  <c:v>مقدم</c:v>
                </c:pt>
              </c:strCache>
            </c:strRef>
          </c:cat>
          <c:val>
            <c:numRef>
              <c:f>('سطح سواد'!$C$22:$C$25,'سطح سواد'!$C$27:$C$32,'سطح سواد'!$C$34:$C$37)</c:f>
              <c:numCache>
                <c:formatCode>_-* #,##0_-;_-* #,##0\-;_-* "-"??_-;_-@_-</c:formatCode>
                <c:ptCount val="14"/>
                <c:pt idx="0">
                  <c:v>575</c:v>
                </c:pt>
                <c:pt idx="1">
                  <c:v>615</c:v>
                </c:pt>
                <c:pt idx="2">
                  <c:v>486</c:v>
                </c:pt>
                <c:pt idx="3">
                  <c:v>802</c:v>
                </c:pt>
                <c:pt idx="4">
                  <c:v>768</c:v>
                </c:pt>
                <c:pt idx="5">
                  <c:v>384</c:v>
                </c:pt>
                <c:pt idx="6">
                  <c:v>799</c:v>
                </c:pt>
                <c:pt idx="7">
                  <c:v>620</c:v>
                </c:pt>
                <c:pt idx="8">
                  <c:v>750</c:v>
                </c:pt>
                <c:pt idx="9">
                  <c:v>710</c:v>
                </c:pt>
                <c:pt idx="10">
                  <c:v>785</c:v>
                </c:pt>
                <c:pt idx="11">
                  <c:v>528</c:v>
                </c:pt>
                <c:pt idx="12">
                  <c:v>691</c:v>
                </c:pt>
                <c:pt idx="13">
                  <c:v>565</c:v>
                </c:pt>
              </c:numCache>
            </c:numRef>
          </c:val>
        </c:ser>
        <c:ser>
          <c:idx val="1"/>
          <c:order val="1"/>
          <c:tx>
            <c:strRef>
              <c:f>'سطح سواد'!$D$21</c:f>
              <c:strCache>
                <c:ptCount val="1"/>
                <c:pt idx="0">
                  <c:v>زن بی سواد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('سطح سواد'!$B$22:$B$25,'سطح سواد'!$B$27:$B$32,'سطح سواد'!$B$34:$B$37)</c:f>
              <c:strCache>
                <c:ptCount val="14"/>
                <c:pt idx="0">
                  <c:v>ابوذرغربي</c:v>
                </c:pt>
                <c:pt idx="1">
                  <c:v>آذري</c:v>
                </c:pt>
                <c:pt idx="2">
                  <c:v>امام زاده حسن</c:v>
                </c:pt>
                <c:pt idx="3">
                  <c:v>يافت آباد</c:v>
                </c:pt>
                <c:pt idx="4">
                  <c:v>جليلي</c:v>
                </c:pt>
                <c:pt idx="5">
                  <c:v>زمزم</c:v>
                </c:pt>
                <c:pt idx="6">
                  <c:v>زهتابي</c:v>
                </c:pt>
                <c:pt idx="7">
                  <c:v>سجاد</c:v>
                </c:pt>
                <c:pt idx="8">
                  <c:v>گلچين</c:v>
                </c:pt>
                <c:pt idx="9">
                  <c:v>وصفنارد</c:v>
                </c:pt>
                <c:pt idx="10">
                  <c:v>ابوذرشرقي</c:v>
                </c:pt>
                <c:pt idx="11">
                  <c:v>باغ خزانه</c:v>
                </c:pt>
                <c:pt idx="12">
                  <c:v>بلورسازي</c:v>
                </c:pt>
                <c:pt idx="13">
                  <c:v>مقدم</c:v>
                </c:pt>
              </c:strCache>
            </c:strRef>
          </c:cat>
          <c:val>
            <c:numRef>
              <c:f>('سطح سواد'!$D$22:$D$25,'سطح سواد'!$D$27:$D$32,'سطح سواد'!$D$34:$D$37)</c:f>
              <c:numCache>
                <c:formatCode>_-* #,##0_-;_-* #,##0\-;_-* "-"??_-;_-@_-</c:formatCode>
                <c:ptCount val="14"/>
                <c:pt idx="0">
                  <c:v>1180</c:v>
                </c:pt>
                <c:pt idx="1">
                  <c:v>1068</c:v>
                </c:pt>
                <c:pt idx="2">
                  <c:v>837</c:v>
                </c:pt>
                <c:pt idx="3">
                  <c:v>1485</c:v>
                </c:pt>
                <c:pt idx="4">
                  <c:v>1385</c:v>
                </c:pt>
                <c:pt idx="5">
                  <c:v>675</c:v>
                </c:pt>
                <c:pt idx="6">
                  <c:v>1298</c:v>
                </c:pt>
                <c:pt idx="7">
                  <c:v>1335</c:v>
                </c:pt>
                <c:pt idx="8">
                  <c:v>1528</c:v>
                </c:pt>
                <c:pt idx="9">
                  <c:v>1085</c:v>
                </c:pt>
                <c:pt idx="10">
                  <c:v>1563</c:v>
                </c:pt>
                <c:pt idx="11">
                  <c:v>1098</c:v>
                </c:pt>
                <c:pt idx="12">
                  <c:v>1337</c:v>
                </c:pt>
                <c:pt idx="13">
                  <c:v>1110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88632576"/>
        <c:axId val="1288634208"/>
        <c:axId val="0"/>
      </c:bar3DChart>
      <c:catAx>
        <c:axId val="1288632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Mitra" panose="00000400000000000000" pitchFamily="2" charset="-78"/>
              </a:defRPr>
            </a:pPr>
            <a:endParaRPr lang="fa-IR"/>
          </a:p>
        </c:txPr>
        <c:crossAx val="1288634208"/>
        <c:crosses val="autoZero"/>
        <c:auto val="1"/>
        <c:lblAlgn val="ctr"/>
        <c:lblOffset val="100"/>
        <c:noMultiLvlLbl val="0"/>
      </c:catAx>
      <c:valAx>
        <c:axId val="1288634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5">
                  <a:lumMod val="50000"/>
                </a:schemeClr>
              </a:solidFill>
              <a:round/>
            </a:ln>
            <a:effectLst/>
          </c:spPr>
        </c:majorGridlines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88632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Mitra" panose="000004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>
      <a:glow rad="63500">
        <a:schemeClr val="accent2">
          <a:satMod val="175000"/>
          <a:alpha val="40000"/>
        </a:schemeClr>
      </a:glow>
    </a:effectLst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'گروه سنی  (3)'!$B$7</c:f>
              <c:strCache>
                <c:ptCount val="1"/>
                <c:pt idx="0">
                  <c:v> ناحیه یک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'گروه سنی  (3)'!$C$2:$P$2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(3)'!$C$7:$P$7</c:f>
              <c:numCache>
                <c:formatCode>_-* #,##0_-;_-* #,##0\-;_-* "-"??_-;_-@_-</c:formatCode>
                <c:ptCount val="14"/>
                <c:pt idx="0">
                  <c:v>6206</c:v>
                </c:pt>
                <c:pt idx="1">
                  <c:v>5630</c:v>
                </c:pt>
                <c:pt idx="2">
                  <c:v>5013</c:v>
                </c:pt>
                <c:pt idx="3">
                  <c:v>4841</c:v>
                </c:pt>
                <c:pt idx="4">
                  <c:v>5323</c:v>
                </c:pt>
                <c:pt idx="5">
                  <c:v>8038</c:v>
                </c:pt>
                <c:pt idx="6">
                  <c:v>8834</c:v>
                </c:pt>
                <c:pt idx="7">
                  <c:v>8315</c:v>
                </c:pt>
                <c:pt idx="8">
                  <c:v>6451</c:v>
                </c:pt>
                <c:pt idx="9">
                  <c:v>5587</c:v>
                </c:pt>
                <c:pt idx="10">
                  <c:v>3812</c:v>
                </c:pt>
                <c:pt idx="11">
                  <c:v>2854</c:v>
                </c:pt>
                <c:pt idx="12">
                  <c:v>2281</c:v>
                </c:pt>
                <c:pt idx="13">
                  <c:v>5126</c:v>
                </c:pt>
              </c:numCache>
            </c:numRef>
          </c:val>
        </c:ser>
        <c:ser>
          <c:idx val="1"/>
          <c:order val="1"/>
          <c:tx>
            <c:strRef>
              <c:f>'گروه سنی  (3)'!$B$14</c:f>
              <c:strCache>
                <c:ptCount val="1"/>
                <c:pt idx="0">
                  <c:v> ناحیه دو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'گروه سنی  (3)'!$C$2:$P$2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(3)'!$C$14:$P$14</c:f>
              <c:numCache>
                <c:formatCode>_-* #,##0_-;_-* #,##0\-;_-* "-"??_-;_-@_-</c:formatCode>
                <c:ptCount val="14"/>
                <c:pt idx="0">
                  <c:v>9755</c:v>
                </c:pt>
                <c:pt idx="1">
                  <c:v>8677</c:v>
                </c:pt>
                <c:pt idx="2">
                  <c:v>7551</c:v>
                </c:pt>
                <c:pt idx="3">
                  <c:v>7392</c:v>
                </c:pt>
                <c:pt idx="4">
                  <c:v>7894</c:v>
                </c:pt>
                <c:pt idx="5">
                  <c:v>11928</c:v>
                </c:pt>
                <c:pt idx="6">
                  <c:v>12845</c:v>
                </c:pt>
                <c:pt idx="7">
                  <c:v>12144</c:v>
                </c:pt>
                <c:pt idx="8">
                  <c:v>9405</c:v>
                </c:pt>
                <c:pt idx="9">
                  <c:v>7412</c:v>
                </c:pt>
                <c:pt idx="10">
                  <c:v>5034</c:v>
                </c:pt>
                <c:pt idx="11">
                  <c:v>4112</c:v>
                </c:pt>
                <c:pt idx="12">
                  <c:v>3514</c:v>
                </c:pt>
                <c:pt idx="13">
                  <c:v>7328</c:v>
                </c:pt>
              </c:numCache>
            </c:numRef>
          </c:val>
        </c:ser>
        <c:ser>
          <c:idx val="2"/>
          <c:order val="2"/>
          <c:tx>
            <c:strRef>
              <c:f>'گروه سنی  (3)'!$B$19</c:f>
              <c:strCache>
                <c:ptCount val="1"/>
                <c:pt idx="0">
                  <c:v> ناحیه سه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'گروه سنی  (3)'!$C$2:$P$2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(3)'!$C$19:$P$19</c:f>
              <c:numCache>
                <c:formatCode>_-* #,##0_-;_-* #,##0\-;_-* "-"??_-;_-@_-</c:formatCode>
                <c:ptCount val="14"/>
                <c:pt idx="0">
                  <c:v>6121</c:v>
                </c:pt>
                <c:pt idx="1">
                  <c:v>5553</c:v>
                </c:pt>
                <c:pt idx="2">
                  <c:v>5158</c:v>
                </c:pt>
                <c:pt idx="3">
                  <c:v>5017</c:v>
                </c:pt>
                <c:pt idx="4">
                  <c:v>5644</c:v>
                </c:pt>
                <c:pt idx="5">
                  <c:v>8267</c:v>
                </c:pt>
                <c:pt idx="6">
                  <c:v>8866</c:v>
                </c:pt>
                <c:pt idx="7">
                  <c:v>8181</c:v>
                </c:pt>
                <c:pt idx="8">
                  <c:v>6434</c:v>
                </c:pt>
                <c:pt idx="9">
                  <c:v>5541</c:v>
                </c:pt>
                <c:pt idx="10">
                  <c:v>4352</c:v>
                </c:pt>
                <c:pt idx="11">
                  <c:v>3329</c:v>
                </c:pt>
                <c:pt idx="12">
                  <c:v>2636</c:v>
                </c:pt>
                <c:pt idx="13">
                  <c:v>6116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310868368"/>
        <c:axId val="1310870544"/>
        <c:axId val="0"/>
      </c:bar3DChart>
      <c:catAx>
        <c:axId val="1310868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310870544"/>
        <c:crosses val="autoZero"/>
        <c:auto val="1"/>
        <c:lblAlgn val="ctr"/>
        <c:lblOffset val="100"/>
        <c:noMultiLvlLbl val="0"/>
      </c:catAx>
      <c:valAx>
        <c:axId val="1310870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50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310868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solidFill>
        <a:schemeClr val="accent4">
          <a:lumMod val="50000"/>
        </a:schemeClr>
      </a:solidFill>
    </a:ln>
    <a:effectLst>
      <a:glow rad="101600">
        <a:schemeClr val="accent2">
          <a:satMod val="175000"/>
          <a:alpha val="40000"/>
        </a:schemeClr>
      </a:glow>
    </a:effectLst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'گروه سنی  (2)'!$B$3</c:f>
              <c:strCache>
                <c:ptCount val="1"/>
                <c:pt idx="0">
                  <c:v>ابوذرغربي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(2)'!$C$3:$P$3</c:f>
              <c:numCache>
                <c:formatCode>_-* #,##0_-;_-* #,##0\-;_-* "-"??_-;_-@_-</c:formatCode>
                <c:ptCount val="14"/>
                <c:pt idx="0">
                  <c:v>1473</c:v>
                </c:pt>
                <c:pt idx="1">
                  <c:v>1295</c:v>
                </c:pt>
                <c:pt idx="2">
                  <c:v>1157</c:v>
                </c:pt>
                <c:pt idx="3">
                  <c:v>1141</c:v>
                </c:pt>
                <c:pt idx="4">
                  <c:v>1180</c:v>
                </c:pt>
                <c:pt idx="5">
                  <c:v>1871</c:v>
                </c:pt>
                <c:pt idx="6">
                  <c:v>2069</c:v>
                </c:pt>
                <c:pt idx="7">
                  <c:v>1918</c:v>
                </c:pt>
                <c:pt idx="8">
                  <c:v>1461</c:v>
                </c:pt>
                <c:pt idx="9">
                  <c:v>1334</c:v>
                </c:pt>
                <c:pt idx="10">
                  <c:v>919</c:v>
                </c:pt>
                <c:pt idx="11">
                  <c:v>679</c:v>
                </c:pt>
                <c:pt idx="12">
                  <c:v>520</c:v>
                </c:pt>
                <c:pt idx="13">
                  <c:v>1294</c:v>
                </c:pt>
              </c:numCache>
            </c:numRef>
          </c:val>
        </c:ser>
        <c:ser>
          <c:idx val="1"/>
          <c:order val="1"/>
          <c:tx>
            <c:strRef>
              <c:f>'گروه سنی  (2)'!$B$4</c:f>
              <c:strCache>
                <c:ptCount val="1"/>
                <c:pt idx="0">
                  <c:v>آذري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(2)'!$C$4:$P$4</c:f>
              <c:numCache>
                <c:formatCode>_-* #,##0_-;_-* #,##0\-;_-* "-"??_-;_-@_-</c:formatCode>
                <c:ptCount val="14"/>
                <c:pt idx="0">
                  <c:v>1757</c:v>
                </c:pt>
                <c:pt idx="1">
                  <c:v>1549</c:v>
                </c:pt>
                <c:pt idx="2">
                  <c:v>1290</c:v>
                </c:pt>
                <c:pt idx="3">
                  <c:v>1193</c:v>
                </c:pt>
                <c:pt idx="4">
                  <c:v>1394</c:v>
                </c:pt>
                <c:pt idx="5">
                  <c:v>2170</c:v>
                </c:pt>
                <c:pt idx="6">
                  <c:v>2325</c:v>
                </c:pt>
                <c:pt idx="7">
                  <c:v>2180</c:v>
                </c:pt>
                <c:pt idx="8">
                  <c:v>1649</c:v>
                </c:pt>
                <c:pt idx="9">
                  <c:v>1421</c:v>
                </c:pt>
                <c:pt idx="10">
                  <c:v>917</c:v>
                </c:pt>
                <c:pt idx="11">
                  <c:v>612</c:v>
                </c:pt>
                <c:pt idx="12">
                  <c:v>512</c:v>
                </c:pt>
                <c:pt idx="13">
                  <c:v>1213</c:v>
                </c:pt>
              </c:numCache>
            </c:numRef>
          </c:val>
        </c:ser>
        <c:ser>
          <c:idx val="2"/>
          <c:order val="2"/>
          <c:tx>
            <c:strRef>
              <c:f>'گروه سنی  (2)'!$B$5</c:f>
              <c:strCache>
                <c:ptCount val="1"/>
                <c:pt idx="0">
                  <c:v>امام زاده حسن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(2)'!$C$5:$P$5</c:f>
              <c:numCache>
                <c:formatCode>_-* #,##0_-;_-* #,##0\-;_-* "-"??_-;_-@_-</c:formatCode>
                <c:ptCount val="14"/>
                <c:pt idx="0">
                  <c:v>1139</c:v>
                </c:pt>
                <c:pt idx="1">
                  <c:v>1016</c:v>
                </c:pt>
                <c:pt idx="2">
                  <c:v>918</c:v>
                </c:pt>
                <c:pt idx="3">
                  <c:v>881</c:v>
                </c:pt>
                <c:pt idx="4">
                  <c:v>1013</c:v>
                </c:pt>
                <c:pt idx="5">
                  <c:v>1450</c:v>
                </c:pt>
                <c:pt idx="6">
                  <c:v>1568</c:v>
                </c:pt>
                <c:pt idx="7">
                  <c:v>1476</c:v>
                </c:pt>
                <c:pt idx="8">
                  <c:v>1179</c:v>
                </c:pt>
                <c:pt idx="9">
                  <c:v>1030</c:v>
                </c:pt>
                <c:pt idx="10">
                  <c:v>725</c:v>
                </c:pt>
                <c:pt idx="11">
                  <c:v>619</c:v>
                </c:pt>
                <c:pt idx="12">
                  <c:v>413</c:v>
                </c:pt>
                <c:pt idx="13">
                  <c:v>938</c:v>
                </c:pt>
              </c:numCache>
            </c:numRef>
          </c:val>
        </c:ser>
        <c:ser>
          <c:idx val="3"/>
          <c:order val="3"/>
          <c:tx>
            <c:strRef>
              <c:f>'گروه سنی  (2)'!$B$6</c:f>
              <c:strCache>
                <c:ptCount val="1"/>
                <c:pt idx="0">
                  <c:v>يافت آباد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(2)'!$C$6:$P$6</c:f>
              <c:numCache>
                <c:formatCode>_-* #,##0_-;_-* #,##0\-;_-* "-"??_-;_-@_-</c:formatCode>
                <c:ptCount val="14"/>
                <c:pt idx="0">
                  <c:v>1837</c:v>
                </c:pt>
                <c:pt idx="1">
                  <c:v>1770</c:v>
                </c:pt>
                <c:pt idx="2">
                  <c:v>1648</c:v>
                </c:pt>
                <c:pt idx="3">
                  <c:v>1626</c:v>
                </c:pt>
                <c:pt idx="4">
                  <c:v>1736</c:v>
                </c:pt>
                <c:pt idx="5">
                  <c:v>2547</c:v>
                </c:pt>
                <c:pt idx="6">
                  <c:v>2872</c:v>
                </c:pt>
                <c:pt idx="7">
                  <c:v>2741</c:v>
                </c:pt>
                <c:pt idx="8">
                  <c:v>2162</c:v>
                </c:pt>
                <c:pt idx="9">
                  <c:v>1802</c:v>
                </c:pt>
                <c:pt idx="10">
                  <c:v>1251</c:v>
                </c:pt>
                <c:pt idx="11">
                  <c:v>944</c:v>
                </c:pt>
                <c:pt idx="12">
                  <c:v>836</c:v>
                </c:pt>
                <c:pt idx="13">
                  <c:v>1681</c:v>
                </c:pt>
              </c:numCache>
            </c:numRef>
          </c:val>
        </c:ser>
        <c:ser>
          <c:idx val="4"/>
          <c:order val="4"/>
          <c:tx>
            <c:strRef>
              <c:f>'گروه سنی  (2)'!$B$7</c:f>
              <c:strCache>
                <c:ptCount val="1"/>
                <c:pt idx="0">
                  <c:v>جليلي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(2)'!$C$7:$P$7</c:f>
              <c:numCache>
                <c:formatCode>_-* #,##0_-;_-* #,##0\-;_-* "-"??_-;_-@_-</c:formatCode>
                <c:ptCount val="14"/>
                <c:pt idx="0">
                  <c:v>1627</c:v>
                </c:pt>
                <c:pt idx="1">
                  <c:v>1496</c:v>
                </c:pt>
                <c:pt idx="2">
                  <c:v>1312</c:v>
                </c:pt>
                <c:pt idx="3">
                  <c:v>1281</c:v>
                </c:pt>
                <c:pt idx="4">
                  <c:v>1367</c:v>
                </c:pt>
                <c:pt idx="5">
                  <c:v>2003</c:v>
                </c:pt>
                <c:pt idx="6">
                  <c:v>2193</c:v>
                </c:pt>
                <c:pt idx="7">
                  <c:v>2122</c:v>
                </c:pt>
                <c:pt idx="8">
                  <c:v>1633</c:v>
                </c:pt>
                <c:pt idx="9">
                  <c:v>1304</c:v>
                </c:pt>
                <c:pt idx="10">
                  <c:v>849</c:v>
                </c:pt>
                <c:pt idx="11">
                  <c:v>677</c:v>
                </c:pt>
                <c:pt idx="12">
                  <c:v>559</c:v>
                </c:pt>
                <c:pt idx="13">
                  <c:v>1329</c:v>
                </c:pt>
              </c:numCache>
            </c:numRef>
          </c:val>
        </c:ser>
        <c:ser>
          <c:idx val="5"/>
          <c:order val="5"/>
          <c:tx>
            <c:strRef>
              <c:f>'گروه سنی  (2)'!$B$8</c:f>
              <c:strCache>
                <c:ptCount val="1"/>
                <c:pt idx="0">
                  <c:v>زمزم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(2)'!$C$8:$P$8</c:f>
              <c:numCache>
                <c:formatCode>_-* #,##0_-;_-* #,##0\-;_-* "-"??_-;_-@_-</c:formatCode>
                <c:ptCount val="14"/>
                <c:pt idx="0">
                  <c:v>968</c:v>
                </c:pt>
                <c:pt idx="1">
                  <c:v>820</c:v>
                </c:pt>
                <c:pt idx="2">
                  <c:v>680</c:v>
                </c:pt>
                <c:pt idx="3">
                  <c:v>646</c:v>
                </c:pt>
                <c:pt idx="4">
                  <c:v>739</c:v>
                </c:pt>
                <c:pt idx="5">
                  <c:v>1210</c:v>
                </c:pt>
                <c:pt idx="6">
                  <c:v>1257</c:v>
                </c:pt>
                <c:pt idx="7">
                  <c:v>1116</c:v>
                </c:pt>
                <c:pt idx="8">
                  <c:v>859</c:v>
                </c:pt>
                <c:pt idx="9">
                  <c:v>673</c:v>
                </c:pt>
                <c:pt idx="10">
                  <c:v>459</c:v>
                </c:pt>
                <c:pt idx="11">
                  <c:v>357</c:v>
                </c:pt>
                <c:pt idx="12">
                  <c:v>328</c:v>
                </c:pt>
                <c:pt idx="13">
                  <c:v>573</c:v>
                </c:pt>
              </c:numCache>
            </c:numRef>
          </c:val>
        </c:ser>
        <c:ser>
          <c:idx val="6"/>
          <c:order val="6"/>
          <c:tx>
            <c:strRef>
              <c:f>'گروه سنی  (2)'!$B$9</c:f>
              <c:strCache>
                <c:ptCount val="1"/>
                <c:pt idx="0">
                  <c:v>زهتابي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(2)'!$C$9:$P$9</c:f>
              <c:numCache>
                <c:formatCode>_-* #,##0_-;_-* #,##0\-;_-* "-"??_-;_-@_-</c:formatCode>
                <c:ptCount val="14"/>
                <c:pt idx="0">
                  <c:v>1728</c:v>
                </c:pt>
                <c:pt idx="1">
                  <c:v>1496</c:v>
                </c:pt>
                <c:pt idx="2">
                  <c:v>1334</c:v>
                </c:pt>
                <c:pt idx="3">
                  <c:v>1238</c:v>
                </c:pt>
                <c:pt idx="4">
                  <c:v>1376</c:v>
                </c:pt>
                <c:pt idx="5">
                  <c:v>2145</c:v>
                </c:pt>
                <c:pt idx="6">
                  <c:v>2125</c:v>
                </c:pt>
                <c:pt idx="7">
                  <c:v>1929</c:v>
                </c:pt>
                <c:pt idx="8">
                  <c:v>1481</c:v>
                </c:pt>
                <c:pt idx="9">
                  <c:v>1158</c:v>
                </c:pt>
                <c:pt idx="10">
                  <c:v>823</c:v>
                </c:pt>
                <c:pt idx="11">
                  <c:v>700</c:v>
                </c:pt>
                <c:pt idx="12">
                  <c:v>544</c:v>
                </c:pt>
                <c:pt idx="13">
                  <c:v>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1310867280"/>
        <c:axId val="1310875984"/>
      </c:barChart>
      <c:lineChart>
        <c:grouping val="standard"/>
        <c:varyColors val="0"/>
        <c:ser>
          <c:idx val="7"/>
          <c:order val="7"/>
          <c:tx>
            <c:strRef>
              <c:f>'گروه سنی  (2)'!$B$10</c:f>
              <c:strCache>
                <c:ptCount val="1"/>
                <c:pt idx="0">
                  <c:v>سجاد</c:v>
                </c:pt>
              </c:strCache>
            </c:strRef>
          </c:tx>
          <c:spPr>
            <a:ln w="2222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(2)'!$C$10:$P$10</c:f>
              <c:numCache>
                <c:formatCode>_-* #,##0_-;_-* #,##0\-;_-* "-"??_-;_-@_-</c:formatCode>
                <c:ptCount val="14"/>
                <c:pt idx="0">
                  <c:v>2002</c:v>
                </c:pt>
                <c:pt idx="1">
                  <c:v>1818</c:v>
                </c:pt>
                <c:pt idx="2">
                  <c:v>1580</c:v>
                </c:pt>
                <c:pt idx="3">
                  <c:v>1644</c:v>
                </c:pt>
                <c:pt idx="4">
                  <c:v>1577</c:v>
                </c:pt>
                <c:pt idx="5">
                  <c:v>2302</c:v>
                </c:pt>
                <c:pt idx="6">
                  <c:v>2848</c:v>
                </c:pt>
                <c:pt idx="7">
                  <c:v>2708</c:v>
                </c:pt>
                <c:pt idx="8">
                  <c:v>2142</c:v>
                </c:pt>
                <c:pt idx="9">
                  <c:v>1693</c:v>
                </c:pt>
                <c:pt idx="10">
                  <c:v>1086</c:v>
                </c:pt>
                <c:pt idx="11">
                  <c:v>960</c:v>
                </c:pt>
                <c:pt idx="12">
                  <c:v>838</c:v>
                </c:pt>
                <c:pt idx="13">
                  <c:v>1693</c:v>
                </c:pt>
              </c:numCache>
            </c:numRef>
          </c:val>
          <c:smooth val="0"/>
        </c:ser>
        <c:ser>
          <c:idx val="8"/>
          <c:order val="8"/>
          <c:tx>
            <c:strRef>
              <c:f>'گروه سنی  (2)'!$B$11</c:f>
              <c:strCache>
                <c:ptCount val="1"/>
                <c:pt idx="0">
                  <c:v>گلچين</c:v>
                </c:pt>
              </c:strCache>
            </c:strRef>
          </c:tx>
          <c:spPr>
            <a:ln w="2222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(2)'!$C$11:$P$11</c:f>
              <c:numCache>
                <c:formatCode>_-* #,##0_-;_-* #,##0\-;_-* "-"??_-;_-@_-</c:formatCode>
                <c:ptCount val="14"/>
                <c:pt idx="0">
                  <c:v>1595</c:v>
                </c:pt>
                <c:pt idx="1">
                  <c:v>1435</c:v>
                </c:pt>
                <c:pt idx="2">
                  <c:v>1309</c:v>
                </c:pt>
                <c:pt idx="3">
                  <c:v>1321</c:v>
                </c:pt>
                <c:pt idx="4">
                  <c:v>1418</c:v>
                </c:pt>
                <c:pt idx="5">
                  <c:v>2152</c:v>
                </c:pt>
                <c:pt idx="6">
                  <c:v>2296</c:v>
                </c:pt>
                <c:pt idx="7">
                  <c:v>2247</c:v>
                </c:pt>
                <c:pt idx="8">
                  <c:v>1728</c:v>
                </c:pt>
                <c:pt idx="9">
                  <c:v>1399</c:v>
                </c:pt>
                <c:pt idx="10">
                  <c:v>977</c:v>
                </c:pt>
                <c:pt idx="11">
                  <c:v>772</c:v>
                </c:pt>
                <c:pt idx="12">
                  <c:v>732</c:v>
                </c:pt>
                <c:pt idx="13">
                  <c:v>1784</c:v>
                </c:pt>
              </c:numCache>
            </c:numRef>
          </c:val>
          <c:smooth val="0"/>
        </c:ser>
        <c:ser>
          <c:idx val="9"/>
          <c:order val="9"/>
          <c:tx>
            <c:strRef>
              <c:f>'گروه سنی  (2)'!$B$12</c:f>
              <c:strCache>
                <c:ptCount val="1"/>
                <c:pt idx="0">
                  <c:v>وصفنارد</c:v>
                </c:pt>
              </c:strCache>
            </c:strRef>
          </c:tx>
          <c:spPr>
            <a:ln w="22225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(2)'!$C$12:$P$12</c:f>
              <c:numCache>
                <c:formatCode>_-* #,##0_-;_-* #,##0\-;_-* "-"??_-;_-@_-</c:formatCode>
                <c:ptCount val="14"/>
                <c:pt idx="0">
                  <c:v>1835</c:v>
                </c:pt>
                <c:pt idx="1">
                  <c:v>1612</c:v>
                </c:pt>
                <c:pt idx="2">
                  <c:v>1336</c:v>
                </c:pt>
                <c:pt idx="3">
                  <c:v>1262</c:v>
                </c:pt>
                <c:pt idx="4">
                  <c:v>1417</c:v>
                </c:pt>
                <c:pt idx="5">
                  <c:v>2116</c:v>
                </c:pt>
                <c:pt idx="6">
                  <c:v>2126</c:v>
                </c:pt>
                <c:pt idx="7">
                  <c:v>2022</c:v>
                </c:pt>
                <c:pt idx="8">
                  <c:v>1562</c:v>
                </c:pt>
                <c:pt idx="9">
                  <c:v>1185</c:v>
                </c:pt>
                <c:pt idx="10">
                  <c:v>840</c:v>
                </c:pt>
                <c:pt idx="11">
                  <c:v>646</c:v>
                </c:pt>
                <c:pt idx="12">
                  <c:v>513</c:v>
                </c:pt>
                <c:pt idx="13">
                  <c:v>953</c:v>
                </c:pt>
              </c:numCache>
            </c:numRef>
          </c:val>
          <c:smooth val="0"/>
        </c:ser>
        <c:ser>
          <c:idx val="10"/>
          <c:order val="10"/>
          <c:tx>
            <c:strRef>
              <c:f>'گروه سنی  (2)'!$B$13</c:f>
              <c:strCache>
                <c:ptCount val="1"/>
                <c:pt idx="0">
                  <c:v>ابوذرشرقي</c:v>
                </c:pt>
              </c:strCache>
            </c:strRef>
          </c:tx>
          <c:spPr>
            <a:ln w="22225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(2)'!$C$13:$P$13</c:f>
              <c:numCache>
                <c:formatCode>_-* #,##0_-;_-* #,##0\-;_-* "-"??_-;_-@_-</c:formatCode>
                <c:ptCount val="14"/>
                <c:pt idx="0">
                  <c:v>1800</c:v>
                </c:pt>
                <c:pt idx="1">
                  <c:v>1616</c:v>
                </c:pt>
                <c:pt idx="2">
                  <c:v>1411</c:v>
                </c:pt>
                <c:pt idx="3">
                  <c:v>1374</c:v>
                </c:pt>
                <c:pt idx="4">
                  <c:v>1674</c:v>
                </c:pt>
                <c:pt idx="5">
                  <c:v>2361</c:v>
                </c:pt>
                <c:pt idx="6">
                  <c:v>2534</c:v>
                </c:pt>
                <c:pt idx="7">
                  <c:v>2293</c:v>
                </c:pt>
                <c:pt idx="8">
                  <c:v>1784</c:v>
                </c:pt>
                <c:pt idx="9">
                  <c:v>1415</c:v>
                </c:pt>
                <c:pt idx="10">
                  <c:v>1136</c:v>
                </c:pt>
                <c:pt idx="11">
                  <c:v>870</c:v>
                </c:pt>
                <c:pt idx="12">
                  <c:v>711</c:v>
                </c:pt>
                <c:pt idx="13">
                  <c:v>1618</c:v>
                </c:pt>
              </c:numCache>
            </c:numRef>
          </c:val>
          <c:smooth val="0"/>
        </c:ser>
        <c:ser>
          <c:idx val="11"/>
          <c:order val="11"/>
          <c:tx>
            <c:strRef>
              <c:f>'گروه سنی  (2)'!$B$14</c:f>
              <c:strCache>
                <c:ptCount val="1"/>
                <c:pt idx="0">
                  <c:v>باغ خزانه</c:v>
                </c:pt>
              </c:strCache>
            </c:strRef>
          </c:tx>
          <c:spPr>
            <a:ln w="2222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(2)'!$C$14:$P$14</c:f>
              <c:numCache>
                <c:formatCode>_-* #,##0_-;_-* #,##0\-;_-* "-"??_-;_-@_-</c:formatCode>
                <c:ptCount val="14"/>
                <c:pt idx="0">
                  <c:v>1584</c:v>
                </c:pt>
                <c:pt idx="1">
                  <c:v>1455</c:v>
                </c:pt>
                <c:pt idx="2">
                  <c:v>1462</c:v>
                </c:pt>
                <c:pt idx="3">
                  <c:v>1512</c:v>
                </c:pt>
                <c:pt idx="4">
                  <c:v>1473</c:v>
                </c:pt>
                <c:pt idx="5">
                  <c:v>2153</c:v>
                </c:pt>
                <c:pt idx="6">
                  <c:v>2338</c:v>
                </c:pt>
                <c:pt idx="7">
                  <c:v>2213</c:v>
                </c:pt>
                <c:pt idx="8">
                  <c:v>1837</c:v>
                </c:pt>
                <c:pt idx="9">
                  <c:v>1703</c:v>
                </c:pt>
                <c:pt idx="10">
                  <c:v>1251</c:v>
                </c:pt>
                <c:pt idx="11">
                  <c:v>916</c:v>
                </c:pt>
                <c:pt idx="12">
                  <c:v>761</c:v>
                </c:pt>
                <c:pt idx="13">
                  <c:v>1778</c:v>
                </c:pt>
              </c:numCache>
            </c:numRef>
          </c:val>
          <c:smooth val="0"/>
        </c:ser>
        <c:ser>
          <c:idx val="12"/>
          <c:order val="12"/>
          <c:tx>
            <c:strRef>
              <c:f>'گروه سنی  (2)'!$B$15</c:f>
              <c:strCache>
                <c:ptCount val="1"/>
                <c:pt idx="0">
                  <c:v>بلورسازي</c:v>
                </c:pt>
              </c:strCache>
            </c:strRef>
          </c:tx>
          <c:spPr>
            <a:ln w="22225" cap="rnd">
              <a:solidFill>
                <a:schemeClr val="accent1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(2)'!$C$15:$P$15</c:f>
              <c:numCache>
                <c:formatCode>_-* #,##0_-;_-* #,##0\-;_-* "-"??_-;_-@_-</c:formatCode>
                <c:ptCount val="14"/>
                <c:pt idx="0">
                  <c:v>1567</c:v>
                </c:pt>
                <c:pt idx="1">
                  <c:v>1370</c:v>
                </c:pt>
                <c:pt idx="2">
                  <c:v>1277</c:v>
                </c:pt>
                <c:pt idx="3">
                  <c:v>1204</c:v>
                </c:pt>
                <c:pt idx="4">
                  <c:v>1416</c:v>
                </c:pt>
                <c:pt idx="5">
                  <c:v>2163</c:v>
                </c:pt>
                <c:pt idx="6">
                  <c:v>2310</c:v>
                </c:pt>
                <c:pt idx="7">
                  <c:v>2145</c:v>
                </c:pt>
                <c:pt idx="8">
                  <c:v>1591</c:v>
                </c:pt>
                <c:pt idx="9">
                  <c:v>1381</c:v>
                </c:pt>
                <c:pt idx="10">
                  <c:v>1169</c:v>
                </c:pt>
                <c:pt idx="11">
                  <c:v>933</c:v>
                </c:pt>
                <c:pt idx="12">
                  <c:v>672</c:v>
                </c:pt>
                <c:pt idx="13">
                  <c:v>1643</c:v>
                </c:pt>
              </c:numCache>
            </c:numRef>
          </c:val>
          <c:smooth val="0"/>
        </c:ser>
        <c:ser>
          <c:idx val="13"/>
          <c:order val="13"/>
          <c:tx>
            <c:strRef>
              <c:f>'گروه سنی  (2)'!$B$16</c:f>
              <c:strCache>
                <c:ptCount val="1"/>
                <c:pt idx="0">
                  <c:v>مقدم</c:v>
                </c:pt>
              </c:strCache>
            </c:strRef>
          </c:tx>
          <c:spPr>
            <a:ln w="22225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'گروه سنی  (2)'!$C$2:$P$2</c:f>
              <c:strCache>
                <c:ptCount val="14"/>
                <c:pt idx="0">
                  <c:v>جمعيت 4-0 ساله</c:v>
                </c:pt>
                <c:pt idx="1">
                  <c:v>جمعيت 9-5 ساله</c:v>
                </c:pt>
                <c:pt idx="2">
                  <c:v>جمعيت 14-10 ساله </c:v>
                </c:pt>
                <c:pt idx="3">
                  <c:v>جمعيت 19-15 ساله </c:v>
                </c:pt>
                <c:pt idx="4">
                  <c:v>جمعيت 24-20 ساله </c:v>
                </c:pt>
                <c:pt idx="5">
                  <c:v>جمعيت 29-25 ساله </c:v>
                </c:pt>
                <c:pt idx="6">
                  <c:v>جمعيت 34-30 ساله </c:v>
                </c:pt>
                <c:pt idx="7">
                  <c:v>جمعيت 39-35 ساله </c:v>
                </c:pt>
                <c:pt idx="8">
                  <c:v>جمعيت 44-40 ساله </c:v>
                </c:pt>
                <c:pt idx="9">
                  <c:v>جمعيت 49-45 ساله </c:v>
                </c:pt>
                <c:pt idx="10">
                  <c:v>جمعيت 54-50 ساله </c:v>
                </c:pt>
                <c:pt idx="11">
                  <c:v>جمعيت 59-55 ساله</c:v>
                </c:pt>
                <c:pt idx="12">
                  <c:v>جمعيت 64-60 ساله </c:v>
                </c:pt>
                <c:pt idx="13">
                  <c:v>جمعيت 65 ساله وبيشتر </c:v>
                </c:pt>
              </c:strCache>
            </c:strRef>
          </c:cat>
          <c:val>
            <c:numRef>
              <c:f>'گروه سنی  (2)'!$C$16:$P$16</c:f>
              <c:numCache>
                <c:formatCode>_-* #,##0_-;_-* #,##0\-;_-* "-"??_-;_-@_-</c:formatCode>
                <c:ptCount val="14"/>
                <c:pt idx="0">
                  <c:v>1170</c:v>
                </c:pt>
                <c:pt idx="1">
                  <c:v>1112</c:v>
                </c:pt>
                <c:pt idx="2">
                  <c:v>1008</c:v>
                </c:pt>
                <c:pt idx="3">
                  <c:v>927</c:v>
                </c:pt>
                <c:pt idx="4">
                  <c:v>1081</c:v>
                </c:pt>
                <c:pt idx="5">
                  <c:v>1590</c:v>
                </c:pt>
                <c:pt idx="6">
                  <c:v>1684</c:v>
                </c:pt>
                <c:pt idx="7">
                  <c:v>1530</c:v>
                </c:pt>
                <c:pt idx="8">
                  <c:v>1222</c:v>
                </c:pt>
                <c:pt idx="9">
                  <c:v>1042</c:v>
                </c:pt>
                <c:pt idx="10">
                  <c:v>796</c:v>
                </c:pt>
                <c:pt idx="11">
                  <c:v>610</c:v>
                </c:pt>
                <c:pt idx="12">
                  <c:v>492</c:v>
                </c:pt>
                <c:pt idx="13">
                  <c:v>1077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10867280"/>
        <c:axId val="1310875984"/>
      </c:lineChart>
      <c:catAx>
        <c:axId val="13108672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310875984"/>
        <c:crosses val="autoZero"/>
        <c:auto val="1"/>
        <c:lblAlgn val="ctr"/>
        <c:lblOffset val="100"/>
        <c:noMultiLvlLbl val="0"/>
      </c:catAx>
      <c:valAx>
        <c:axId val="1310875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a-IR" dirty="0" smtClean="0"/>
                  <a:t>جمعیت </a:t>
                </a:r>
                <a:endParaRPr lang="en-US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a-IR"/>
            </a:p>
          </c:txPr>
        </c:title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310867280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accent2">
          <a:lumMod val="50000"/>
        </a:schemeClr>
      </a:solidFill>
      <a:round/>
    </a:ln>
    <a:effectLst>
      <a:glow rad="63500">
        <a:schemeClr val="accent2">
          <a:satMod val="175000"/>
          <a:alpha val="40000"/>
        </a:schemeClr>
      </a:glow>
    </a:effectLst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'نسبت جنسی مناطق'!$D$3:$D$24</c:f>
              <c:strCache>
                <c:ptCount val="22"/>
                <c:pt idx="0">
                  <c:v>103.9</c:v>
                </c:pt>
                <c:pt idx="1">
                  <c:v>103.8</c:v>
                </c:pt>
                <c:pt idx="2">
                  <c:v>103.4</c:v>
                </c:pt>
                <c:pt idx="3">
                  <c:v>103.4</c:v>
                </c:pt>
                <c:pt idx="4">
                  <c:v>102.8</c:v>
                </c:pt>
                <c:pt idx="5">
                  <c:v>102.4</c:v>
                </c:pt>
                <c:pt idx="6">
                  <c:v>101.4</c:v>
                </c:pt>
                <c:pt idx="7">
                  <c:v>101.3</c:v>
                </c:pt>
                <c:pt idx="8">
                  <c:v>100.6</c:v>
                </c:pt>
                <c:pt idx="9">
                  <c:v>100.6</c:v>
                </c:pt>
                <c:pt idx="10">
                  <c:v>100.5</c:v>
                </c:pt>
                <c:pt idx="11">
                  <c:v>100</c:v>
                </c:pt>
                <c:pt idx="12">
                  <c:v>99</c:v>
                </c:pt>
                <c:pt idx="13">
                  <c:v>98.6</c:v>
                </c:pt>
                <c:pt idx="14">
                  <c:v>98.3</c:v>
                </c:pt>
                <c:pt idx="15">
                  <c:v>96.4</c:v>
                </c:pt>
                <c:pt idx="16">
                  <c:v>96.1</c:v>
                </c:pt>
                <c:pt idx="17">
                  <c:v>96</c:v>
                </c:pt>
                <c:pt idx="18">
                  <c:v>95.9</c:v>
                </c:pt>
                <c:pt idx="19">
                  <c:v>95.4</c:v>
                </c:pt>
                <c:pt idx="20">
                  <c:v>94.9</c:v>
                </c:pt>
                <c:pt idx="21">
                  <c:v>91.9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90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</c:dPt>
          <c:dPt>
            <c:idx val="1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alpha val="90000"/>
                </a:scheme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</c:dPt>
          <c:dPt>
            <c:idx val="4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</c:dPt>
          <c:dPt>
            <c:idx val="5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  <a:alpha val="90000"/>
                </a:schemeClr>
              </a:solidFill>
              <a:ln w="19050">
                <a:solidFill>
                  <a:schemeClr val="accent1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60000"/>
                    <a:lumMod val="75000"/>
                  </a:schemeClr>
                </a:contourClr>
              </a:sp3d>
            </c:spPr>
          </c:dPt>
          <c:dPt>
            <c:idx val="7"/>
            <c:bubble3D val="0"/>
            <c:spPr>
              <a:solidFill>
                <a:schemeClr val="accent2">
                  <a:lumMod val="60000"/>
                  <a:alpha val="90000"/>
                </a:schemeClr>
              </a:solidFill>
              <a:ln w="19050">
                <a:solidFill>
                  <a:schemeClr val="accent2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60000"/>
                    <a:lumMod val="75000"/>
                  </a:schemeClr>
                </a:contourClr>
              </a:sp3d>
            </c:spPr>
          </c:dPt>
          <c:dPt>
            <c:idx val="8"/>
            <c:bubble3D val="0"/>
            <c:spPr>
              <a:solidFill>
                <a:schemeClr val="accent3">
                  <a:lumMod val="60000"/>
                  <a:alpha val="90000"/>
                </a:schemeClr>
              </a:solidFill>
              <a:ln w="19050">
                <a:solidFill>
                  <a:schemeClr val="accent3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60000"/>
                    <a:lumMod val="75000"/>
                  </a:schemeClr>
                </a:contourClr>
              </a:sp3d>
            </c:spPr>
          </c:dPt>
          <c:dPt>
            <c:idx val="9"/>
            <c:bubble3D val="0"/>
            <c:spPr>
              <a:solidFill>
                <a:schemeClr val="accent4">
                  <a:lumMod val="60000"/>
                  <a:alpha val="90000"/>
                </a:schemeClr>
              </a:solidFill>
              <a:ln w="19050">
                <a:solidFill>
                  <a:schemeClr val="accent4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60000"/>
                    <a:lumMod val="75000"/>
                  </a:schemeClr>
                </a:contourClr>
              </a:sp3d>
            </c:spPr>
          </c:dPt>
          <c:dPt>
            <c:idx val="10"/>
            <c:bubble3D val="0"/>
            <c:spPr>
              <a:solidFill>
                <a:schemeClr val="accent5">
                  <a:lumMod val="60000"/>
                  <a:alpha val="90000"/>
                </a:schemeClr>
              </a:solidFill>
              <a:ln w="19050">
                <a:solidFill>
                  <a:schemeClr val="accent5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60000"/>
                    <a:lumMod val="75000"/>
                  </a:schemeClr>
                </a:contourClr>
              </a:sp3d>
            </c:spPr>
          </c:dPt>
          <c:dPt>
            <c:idx val="11"/>
            <c:bubble3D val="0"/>
            <c:spPr>
              <a:solidFill>
                <a:schemeClr val="accent6">
                  <a:lumMod val="60000"/>
                  <a:alpha val="90000"/>
                </a:schemeClr>
              </a:solidFill>
              <a:ln w="19050">
                <a:solidFill>
                  <a:schemeClr val="accent6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60000"/>
                    <a:lumMod val="75000"/>
                  </a:schemeClr>
                </a:contourClr>
              </a:sp3d>
            </c:spPr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  <a:alpha val="90000"/>
                </a:schemeClr>
              </a:solidFill>
              <a:ln w="19050">
                <a:solidFill>
                  <a:schemeClr val="accent1">
                    <a:lumMod val="80000"/>
                    <a:lumOff val="20000"/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80000"/>
                    <a:lumOff val="2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80000"/>
                    <a:lumOff val="20000"/>
                    <a:lumMod val="75000"/>
                  </a:schemeClr>
                </a:contourClr>
              </a:sp3d>
            </c:spPr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  <a:alpha val="90000"/>
                </a:schemeClr>
              </a:solidFill>
              <a:ln w="19050">
                <a:solidFill>
                  <a:schemeClr val="accent2">
                    <a:lumMod val="80000"/>
                    <a:lumOff val="20000"/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80000"/>
                    <a:lumOff val="2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80000"/>
                    <a:lumOff val="20000"/>
                    <a:lumMod val="75000"/>
                  </a:schemeClr>
                </a:contourClr>
              </a:sp3d>
            </c:spPr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  <a:alpha val="90000"/>
                </a:schemeClr>
              </a:solidFill>
              <a:ln w="19050">
                <a:solidFill>
                  <a:schemeClr val="accent3">
                    <a:lumMod val="80000"/>
                    <a:lumOff val="20000"/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80000"/>
                    <a:lumOff val="2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80000"/>
                    <a:lumOff val="20000"/>
                    <a:lumMod val="75000"/>
                  </a:schemeClr>
                </a:contourClr>
              </a:sp3d>
            </c:spPr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  <a:alpha val="90000"/>
                </a:schemeClr>
              </a:solidFill>
              <a:ln w="19050">
                <a:solidFill>
                  <a:schemeClr val="accent4">
                    <a:lumMod val="80000"/>
                    <a:lumOff val="20000"/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80000"/>
                    <a:lumOff val="2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80000"/>
                    <a:lumOff val="20000"/>
                    <a:lumMod val="75000"/>
                  </a:schemeClr>
                </a:contourClr>
              </a:sp3d>
            </c:spPr>
          </c:dPt>
          <c:dPt>
            <c:idx val="16"/>
            <c:bubble3D val="0"/>
            <c:spPr>
              <a:solidFill>
                <a:schemeClr val="accent5">
                  <a:lumMod val="80000"/>
                  <a:lumOff val="20000"/>
                  <a:alpha val="90000"/>
                </a:schemeClr>
              </a:solidFill>
              <a:ln w="19050">
                <a:solidFill>
                  <a:schemeClr val="accent5">
                    <a:lumMod val="80000"/>
                    <a:lumOff val="20000"/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80000"/>
                    <a:lumOff val="2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80000"/>
                    <a:lumOff val="20000"/>
                    <a:lumMod val="75000"/>
                  </a:schemeClr>
                </a:contourClr>
              </a:sp3d>
            </c:spPr>
          </c:dPt>
          <c:dPt>
            <c:idx val="17"/>
            <c:bubble3D val="0"/>
            <c:spPr>
              <a:solidFill>
                <a:schemeClr val="accent6">
                  <a:lumMod val="80000"/>
                  <a:lumOff val="20000"/>
                  <a:alpha val="90000"/>
                </a:schemeClr>
              </a:solidFill>
              <a:ln w="19050">
                <a:solidFill>
                  <a:schemeClr val="accent6">
                    <a:lumMod val="80000"/>
                    <a:lumOff val="20000"/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80000"/>
                    <a:lumOff val="2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80000"/>
                    <a:lumOff val="20000"/>
                    <a:lumMod val="75000"/>
                  </a:schemeClr>
                </a:contourClr>
              </a:sp3d>
            </c:spPr>
          </c:dPt>
          <c:dPt>
            <c:idx val="18"/>
            <c:bubble3D val="0"/>
            <c:spPr>
              <a:solidFill>
                <a:schemeClr val="accent1">
                  <a:lumMod val="80000"/>
                  <a:alpha val="90000"/>
                </a:schemeClr>
              </a:solidFill>
              <a:ln w="19050">
                <a:solidFill>
                  <a:schemeClr val="accent1">
                    <a:lumMod val="80000"/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8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80000"/>
                    <a:lumMod val="75000"/>
                  </a:schemeClr>
                </a:contourClr>
              </a:sp3d>
            </c:spPr>
          </c:dPt>
          <c:dPt>
            <c:idx val="19"/>
            <c:bubble3D val="0"/>
            <c:spPr>
              <a:solidFill>
                <a:schemeClr val="accent2">
                  <a:lumMod val="80000"/>
                  <a:alpha val="90000"/>
                </a:schemeClr>
              </a:solidFill>
              <a:ln w="19050">
                <a:solidFill>
                  <a:schemeClr val="accent2">
                    <a:lumMod val="80000"/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8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80000"/>
                    <a:lumMod val="75000"/>
                  </a:schemeClr>
                </a:contourClr>
              </a:sp3d>
            </c:spPr>
          </c:dPt>
          <c:dPt>
            <c:idx val="20"/>
            <c:bubble3D val="0"/>
            <c:spPr>
              <a:solidFill>
                <a:schemeClr val="accent3">
                  <a:lumMod val="80000"/>
                  <a:alpha val="90000"/>
                </a:schemeClr>
              </a:solidFill>
              <a:ln w="19050">
                <a:solidFill>
                  <a:schemeClr val="accent3">
                    <a:lumMod val="80000"/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8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80000"/>
                    <a:lumMod val="75000"/>
                  </a:schemeClr>
                </a:contourClr>
              </a:sp3d>
            </c:spPr>
          </c:dPt>
          <c:dPt>
            <c:idx val="21"/>
            <c:bubble3D val="0"/>
            <c:spPr>
              <a:solidFill>
                <a:schemeClr val="accent4">
                  <a:lumMod val="80000"/>
                  <a:alpha val="90000"/>
                </a:schemeClr>
              </a:solidFill>
              <a:ln w="19050">
                <a:solidFill>
                  <a:schemeClr val="accent4">
                    <a:lumMod val="80000"/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8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80000"/>
                    <a:lumMod val="75000"/>
                  </a:schemeClr>
                </a:contourClr>
              </a:sp3d>
            </c:spPr>
          </c:dPt>
          <c:dLbls>
            <c:dLbl>
              <c:idx val="0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/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/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2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/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3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6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7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2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8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3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9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0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2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>
                      <a:lumMod val="80000"/>
                      <a:lumOff val="2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80000"/>
                      <a:lumOff val="2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>
                          <a:lumMod val="80000"/>
                          <a:lumOff val="2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3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>
                      <a:lumMod val="80000"/>
                      <a:lumOff val="2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80000"/>
                      <a:lumOff val="2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2">
                          <a:lumMod val="80000"/>
                          <a:lumOff val="2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4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>
                      <a:lumMod val="80000"/>
                      <a:lumOff val="2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80000"/>
                      <a:lumOff val="2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3">
                          <a:lumMod val="80000"/>
                          <a:lumOff val="2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5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>
                      <a:lumMod val="80000"/>
                      <a:lumOff val="2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80000"/>
                      <a:lumOff val="2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>
                          <a:lumMod val="80000"/>
                          <a:lumOff val="2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6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>
                      <a:lumMod val="80000"/>
                      <a:lumOff val="2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80000"/>
                      <a:lumOff val="2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>
                          <a:lumMod val="80000"/>
                          <a:lumOff val="2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7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>
                      <a:lumMod val="80000"/>
                      <a:lumOff val="2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80000"/>
                      <a:lumOff val="2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>
                          <a:lumMod val="80000"/>
                          <a:lumOff val="2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8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>
                      <a:lumMod val="8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8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>
                          <a:lumMod val="8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9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>
                      <a:lumMod val="8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8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2">
                          <a:lumMod val="8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0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>
                      <a:lumMod val="8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8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3">
                          <a:lumMod val="8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1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>
                      <a:lumMod val="8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8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>
                          <a:lumMod val="8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0"/>
              <c:showBubbleSize val="0"/>
            </c:dLbl>
            <c:spPr>
              <a:solidFill>
                <a:prstClr val="white">
                  <a:alpha val="90000"/>
                </a:prstClr>
              </a:solidFill>
              <a:ln w="12700" cap="flat" cmpd="sng" algn="ctr">
                <a:solidFill>
                  <a:srgbClr val="5B9BD5"/>
                </a:solidFill>
                <a:round/>
              </a:ln>
              <a:effectLst>
                <a:outerShdw blurRad="50800" dist="38100" dir="2700000" algn="tl" rotWithShape="0">
                  <a:srgbClr val="5B9BD5">
                    <a:lumMod val="75000"/>
                    <a:alpha val="40000"/>
                  </a:srgbClr>
                </a:outerShdw>
              </a:effectLst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330" b="0" i="0" u="none" strike="noStrike" kern="1200" baseline="0">
                    <a:solidFill>
                      <a:schemeClr val="accent1"/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'نسبت جنسی مناطق'!$C$3:$C$24</c:f>
              <c:numCache>
                <c:formatCode>General</c:formatCode>
                <c:ptCount val="22"/>
                <c:pt idx="0">
                  <c:v>19</c:v>
                </c:pt>
                <c:pt idx="1">
                  <c:v>18</c:v>
                </c:pt>
                <c:pt idx="2">
                  <c:v>15</c:v>
                </c:pt>
                <c:pt idx="3">
                  <c:v>22</c:v>
                </c:pt>
                <c:pt idx="4">
                  <c:v>12</c:v>
                </c:pt>
                <c:pt idx="5">
                  <c:v>9</c:v>
                </c:pt>
                <c:pt idx="6">
                  <c:v>17</c:v>
                </c:pt>
                <c:pt idx="7">
                  <c:v>21</c:v>
                </c:pt>
                <c:pt idx="8">
                  <c:v>11</c:v>
                </c:pt>
                <c:pt idx="9">
                  <c:v>16</c:v>
                </c:pt>
                <c:pt idx="10">
                  <c:v>20</c:v>
                </c:pt>
                <c:pt idx="11">
                  <c:v>14</c:v>
                </c:pt>
                <c:pt idx="12">
                  <c:v>4</c:v>
                </c:pt>
                <c:pt idx="13">
                  <c:v>13</c:v>
                </c:pt>
                <c:pt idx="14">
                  <c:v>10</c:v>
                </c:pt>
                <c:pt idx="15">
                  <c:v>5</c:v>
                </c:pt>
                <c:pt idx="16">
                  <c:v>8</c:v>
                </c:pt>
                <c:pt idx="17">
                  <c:v>6</c:v>
                </c:pt>
                <c:pt idx="18">
                  <c:v>1</c:v>
                </c:pt>
                <c:pt idx="19">
                  <c:v>2</c:v>
                </c:pt>
                <c:pt idx="20">
                  <c:v>7</c:v>
                </c:pt>
                <c:pt idx="21">
                  <c:v>3</c:v>
                </c:pt>
              </c:numCache>
            </c:numRef>
          </c:cat>
          <c:val>
            <c:numRef>
              <c:f>'نسبت جنسی مناطق'!$D$4:$D$25</c:f>
              <c:numCache>
                <c:formatCode>General</c:formatCode>
                <c:ptCount val="22"/>
                <c:pt idx="0">
                  <c:v>103.8</c:v>
                </c:pt>
                <c:pt idx="1">
                  <c:v>103.4</c:v>
                </c:pt>
                <c:pt idx="2">
                  <c:v>103.4</c:v>
                </c:pt>
                <c:pt idx="3">
                  <c:v>102.8</c:v>
                </c:pt>
                <c:pt idx="4">
                  <c:v>102.4</c:v>
                </c:pt>
                <c:pt idx="5">
                  <c:v>101.4</c:v>
                </c:pt>
                <c:pt idx="6">
                  <c:v>101.3</c:v>
                </c:pt>
                <c:pt idx="7">
                  <c:v>100.6</c:v>
                </c:pt>
                <c:pt idx="8">
                  <c:v>100.6</c:v>
                </c:pt>
                <c:pt idx="9">
                  <c:v>100.5</c:v>
                </c:pt>
                <c:pt idx="10">
                  <c:v>100</c:v>
                </c:pt>
                <c:pt idx="11">
                  <c:v>99</c:v>
                </c:pt>
                <c:pt idx="12">
                  <c:v>98.6</c:v>
                </c:pt>
                <c:pt idx="13">
                  <c:v>98.3</c:v>
                </c:pt>
                <c:pt idx="14">
                  <c:v>96.4</c:v>
                </c:pt>
                <c:pt idx="15">
                  <c:v>96.1</c:v>
                </c:pt>
                <c:pt idx="16">
                  <c:v>96</c:v>
                </c:pt>
                <c:pt idx="17">
                  <c:v>95.9</c:v>
                </c:pt>
                <c:pt idx="18">
                  <c:v>95.4</c:v>
                </c:pt>
                <c:pt idx="19">
                  <c:v>94.9</c:v>
                </c:pt>
                <c:pt idx="20">
                  <c:v>91.9</c:v>
                </c:pt>
              </c:numCache>
            </c:numRef>
          </c:val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'تراکم جمعیت '!$F$1</c:f>
              <c:strCache>
                <c:ptCount val="1"/>
                <c:pt idx="0">
                  <c:v>تراکم جمعیت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Pt>
            <c:idx val="9"/>
            <c:invertIfNegative val="0"/>
            <c:bubble3D val="0"/>
            <c:spPr>
              <a:solidFill>
                <a:srgbClr val="C000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16"/>
            <c:invertIfNegative val="0"/>
            <c:bubble3D val="0"/>
            <c:spPr>
              <a:solidFill>
                <a:srgbClr val="FFFF00"/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21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 w="9525" cap="flat" cmpd="sng" algn="ctr">
                <a:solidFill>
                  <a:schemeClr val="accent2">
                    <a:lumMod val="75000"/>
                  </a:schemeClr>
                </a:solidFill>
                <a:round/>
              </a:ln>
              <a:effectLst/>
              <a:sp3d contourW="9525">
                <a:contourClr>
                  <a:schemeClr val="accent2">
                    <a:lumMod val="75000"/>
                  </a:schemeClr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'تراکم جمعیت '!$E$2:$E$23</c:f>
              <c:strCache>
                <c:ptCount val="2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</c:strCache>
            </c:strRef>
          </c:cat>
          <c:val>
            <c:numRef>
              <c:f>'تراکم جمعیت '!$F$2:$F$23</c:f>
              <c:numCache>
                <c:formatCode>0</c:formatCode>
                <c:ptCount val="22"/>
                <c:pt idx="0">
                  <c:v>105.95703849842863</c:v>
                </c:pt>
                <c:pt idx="1">
                  <c:v>147.34040098549136</c:v>
                </c:pt>
                <c:pt idx="2">
                  <c:v>112.94996490376468</c:v>
                </c:pt>
                <c:pt idx="3">
                  <c:v>149.01602172445322</c:v>
                </c:pt>
                <c:pt idx="4">
                  <c:v>161.12557511512435</c:v>
                </c:pt>
                <c:pt idx="5">
                  <c:v>117.35291837121184</c:v>
                </c:pt>
                <c:pt idx="6">
                  <c:v>203.4546333318803</c:v>
                </c:pt>
                <c:pt idx="7">
                  <c:v>323.06912095529475</c:v>
                </c:pt>
                <c:pt idx="8">
                  <c:v>88.175111611972525</c:v>
                </c:pt>
                <c:pt idx="9">
                  <c:v>399.34802641741237</c:v>
                </c:pt>
                <c:pt idx="10">
                  <c:v>256.1418259499448</c:v>
                </c:pt>
                <c:pt idx="11">
                  <c:v>150.50128603132072</c:v>
                </c:pt>
                <c:pt idx="12">
                  <c:v>196.73420227555727</c:v>
                </c:pt>
                <c:pt idx="13">
                  <c:v>336.08933692643797</c:v>
                </c:pt>
                <c:pt idx="14">
                  <c:v>237.7264393324061</c:v>
                </c:pt>
                <c:pt idx="15">
                  <c:v>162.07491387738696</c:v>
                </c:pt>
                <c:pt idx="16">
                  <c:v>337.32417560934471</c:v>
                </c:pt>
                <c:pt idx="17">
                  <c:v>110.71003659069562</c:v>
                </c:pt>
                <c:pt idx="18">
                  <c:v>125.62196624432076</c:v>
                </c:pt>
                <c:pt idx="19">
                  <c:v>155.89284392678704</c:v>
                </c:pt>
                <c:pt idx="20">
                  <c:v>36.160669409038242</c:v>
                </c:pt>
                <c:pt idx="21">
                  <c:v>29.726835374372836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15946304"/>
        <c:axId val="1215938688"/>
        <c:axId val="0"/>
      </c:bar3DChart>
      <c:catAx>
        <c:axId val="1215946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38688"/>
        <c:crosses val="autoZero"/>
        <c:auto val="1"/>
        <c:lblAlgn val="ctr"/>
        <c:lblOffset val="100"/>
        <c:noMultiLvlLbl val="0"/>
      </c:catAx>
      <c:valAx>
        <c:axId val="1215938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2">
                  <a:lumMod val="50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46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'نسبت منطقه 17 (4)'!$B$2</c:f>
              <c:strCache>
                <c:ptCount val="1"/>
                <c:pt idx="0">
                  <c:v>جمعیت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accent2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2">
                  <a:lumMod val="75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Mitra" panose="00000400000000000000" pitchFamily="2" charset="-78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(4)'!$A$7,'نسبت منطقه 17 (4)'!$A$14,'نسبت منطقه 17 (4)'!$A$19)</c:f>
              <c:strCache>
                <c:ptCount val="3"/>
                <c:pt idx="0">
                  <c:v>جمع ناحیه یک </c:v>
                </c:pt>
                <c:pt idx="1">
                  <c:v>جمع ناحیه دو</c:v>
                </c:pt>
                <c:pt idx="2">
                  <c:v>جمع ناحیه سه </c:v>
                </c:pt>
              </c:strCache>
            </c:strRef>
          </c:cat>
          <c:val>
            <c:numRef>
              <c:f>('نسبت منطقه 17 (4)'!$B$7,'نسبت منطقه 17 (4)'!$B$14,'نسبت منطقه 17 (4)'!$B$19)</c:f>
              <c:numCache>
                <c:formatCode>_-* #,##0_-;_-* #,##0\-;_-* "-"??_-;_-@_-</c:formatCode>
                <c:ptCount val="3"/>
                <c:pt idx="0">
                  <c:v>79319</c:v>
                </c:pt>
                <c:pt idx="1">
                  <c:v>116606</c:v>
                </c:pt>
                <c:pt idx="2">
                  <c:v>82429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5"/>
        <c:shape val="box"/>
        <c:axId val="1215952288"/>
        <c:axId val="1215941408"/>
        <c:axId val="0"/>
      </c:bar3DChart>
      <c:catAx>
        <c:axId val="1215952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15941408"/>
        <c:crosses val="autoZero"/>
        <c:auto val="1"/>
        <c:lblAlgn val="ctr"/>
        <c:lblOffset val="100"/>
        <c:noMultiLvlLbl val="0"/>
      </c:catAx>
      <c:valAx>
        <c:axId val="12159414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_-* #,##0\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52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'نسبت منطقه 17 (2)'!$C$2</c:f>
              <c:strCache>
                <c:ptCount val="1"/>
                <c:pt idx="0">
                  <c:v>مرد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(2)'!$A$7,'نسبت منطقه 17 (2)'!$A$14,'نسبت منطقه 17 (2)'!$A$19)</c:f>
              <c:strCache>
                <c:ptCount val="3"/>
                <c:pt idx="0">
                  <c:v>ناحیه یک</c:v>
                </c:pt>
                <c:pt idx="1">
                  <c:v> ناحیه دو</c:v>
                </c:pt>
                <c:pt idx="2">
                  <c:v> ناحیه سه</c:v>
                </c:pt>
              </c:strCache>
            </c:strRef>
          </c:cat>
          <c:val>
            <c:numRef>
              <c:f>('نسبت منطقه 17 (2)'!$C$7,'نسبت منطقه 17 (2)'!$C$14,'نسبت منطقه 17 (2)'!$C$19)</c:f>
              <c:numCache>
                <c:formatCode>0.000</c:formatCode>
                <c:ptCount val="3"/>
                <c:pt idx="0" formatCode="General">
                  <c:v>39.862000000000009</c:v>
                </c:pt>
                <c:pt idx="1">
                  <c:v>58.769999999999996</c:v>
                </c:pt>
                <c:pt idx="2" formatCode="General">
                  <c:v>41.498999999999995</c:v>
                </c:pt>
              </c:numCache>
            </c:numRef>
          </c:val>
        </c:ser>
        <c:ser>
          <c:idx val="1"/>
          <c:order val="1"/>
          <c:tx>
            <c:strRef>
              <c:f>'نسبت منطقه 17 (2)'!$E$2</c:f>
              <c:strCache>
                <c:ptCount val="1"/>
                <c:pt idx="0">
                  <c:v>زن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(2)'!$A$7,'نسبت منطقه 17 (2)'!$A$14,'نسبت منطقه 17 (2)'!$A$19)</c:f>
              <c:strCache>
                <c:ptCount val="3"/>
                <c:pt idx="0">
                  <c:v>ناحیه یک</c:v>
                </c:pt>
                <c:pt idx="1">
                  <c:v> ناحیه دو</c:v>
                </c:pt>
                <c:pt idx="2">
                  <c:v> ناحیه سه</c:v>
                </c:pt>
              </c:strCache>
            </c:strRef>
          </c:cat>
          <c:val>
            <c:numRef>
              <c:f>('نسبت منطقه 17 (2)'!$E$7,'نسبت منطقه 17 (2)'!$E$14,'نسبت منطقه 17 (2)'!$E$19)</c:f>
              <c:numCache>
                <c:formatCode>General</c:formatCode>
                <c:ptCount val="3"/>
                <c:pt idx="0">
                  <c:v>39.457000000000001</c:v>
                </c:pt>
                <c:pt idx="1">
                  <c:v>57.835999999999999</c:v>
                </c:pt>
                <c:pt idx="2" formatCode="0.000">
                  <c:v>40.93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15951200"/>
        <c:axId val="1215951744"/>
      </c:barChart>
      <c:catAx>
        <c:axId val="12159512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15951744"/>
        <c:crosses val="autoZero"/>
        <c:auto val="1"/>
        <c:lblAlgn val="ctr"/>
        <c:lblOffset val="100"/>
        <c:noMultiLvlLbl val="0"/>
      </c:catAx>
      <c:valAx>
        <c:axId val="1215951744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1215951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'نسبت منطقه 17 (2)'!$C$2</c:f>
              <c:strCache>
                <c:ptCount val="1"/>
                <c:pt idx="0">
                  <c:v>مرد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(2)'!$A$7,'نسبت منطقه 17 (2)'!$A$14,'نسبت منطقه 17 (2)'!$A$19)</c:f>
              <c:strCache>
                <c:ptCount val="3"/>
                <c:pt idx="0">
                  <c:v>ناحیه یک</c:v>
                </c:pt>
                <c:pt idx="1">
                  <c:v> ناحیه دو</c:v>
                </c:pt>
                <c:pt idx="2">
                  <c:v> ناحیه سه</c:v>
                </c:pt>
              </c:strCache>
            </c:strRef>
          </c:cat>
          <c:val>
            <c:numRef>
              <c:f>('نسبت منطقه 17 (2)'!$C$7,'نسبت منطقه 17 (2)'!$C$14,'نسبت منطقه 17 (2)'!$C$19)</c:f>
              <c:numCache>
                <c:formatCode>0</c:formatCode>
                <c:ptCount val="3"/>
                <c:pt idx="0" formatCode="General">
                  <c:v>39862</c:v>
                </c:pt>
                <c:pt idx="1">
                  <c:v>58770</c:v>
                </c:pt>
                <c:pt idx="2" formatCode="General">
                  <c:v>41499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15952832"/>
        <c:axId val="1215939232"/>
      </c:barChart>
      <c:catAx>
        <c:axId val="12159528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15939232"/>
        <c:crosses val="autoZero"/>
        <c:auto val="1"/>
        <c:lblAlgn val="ctr"/>
        <c:lblOffset val="100"/>
        <c:noMultiLvlLbl val="0"/>
      </c:catAx>
      <c:valAx>
        <c:axId val="1215939232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15952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'نسبت منطقه 17 (2)'!$E$2</c:f>
              <c:strCache>
                <c:ptCount val="1"/>
                <c:pt idx="0">
                  <c:v>زن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('نسبت منطقه 17 (2)'!$A$7,'نسبت منطقه 17 (2)'!$A$14,'نسبت منطقه 17 (2)'!$A$19)</c:f>
              <c:strCache>
                <c:ptCount val="3"/>
                <c:pt idx="0">
                  <c:v>ناحیه یک</c:v>
                </c:pt>
                <c:pt idx="1">
                  <c:v> ناحیه دو</c:v>
                </c:pt>
                <c:pt idx="2">
                  <c:v> ناحیه سه</c:v>
                </c:pt>
              </c:strCache>
            </c:strRef>
          </c:cat>
          <c:val>
            <c:numRef>
              <c:f>('نسبت منطقه 17 (2)'!$E$7,'نسبت منطقه 17 (2)'!$E$14,'نسبت منطقه 17 (2)'!$E$19)</c:f>
              <c:numCache>
                <c:formatCode>General</c:formatCode>
                <c:ptCount val="3"/>
                <c:pt idx="0">
                  <c:v>39457</c:v>
                </c:pt>
                <c:pt idx="1">
                  <c:v>57836</c:v>
                </c:pt>
                <c:pt idx="2" formatCode="0">
                  <c:v>40930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15944128"/>
        <c:axId val="1215949568"/>
      </c:barChart>
      <c:catAx>
        <c:axId val="1215944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15949568"/>
        <c:crosses val="autoZero"/>
        <c:auto val="1"/>
        <c:lblAlgn val="ctr"/>
        <c:lblOffset val="100"/>
        <c:noMultiLvlLbl val="0"/>
      </c:catAx>
      <c:valAx>
        <c:axId val="1215949568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fa-IR"/>
          </a:p>
        </c:txPr>
        <c:crossAx val="1215944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fa-I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8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3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4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8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9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7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9525" cap="flat" cmpd="sng" algn="ctr">
        <a:solidFill>
          <a:schemeClr val="phClr">
            <a:alpha val="75000"/>
          </a:schemeClr>
        </a:solidFill>
      </a:ln>
      <a:effectLst>
        <a:innerShdw blurRad="114300">
          <a:schemeClr val="phClr">
            <a:alpha val="70000"/>
          </a:schemeClr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ltUp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 w="9525" cap="flat" cmpd="sng" algn="ctr">
        <a:solidFill>
          <a:schemeClr val="phClr">
            <a:alpha val="75000"/>
          </a:schemeClr>
        </a:solidFill>
      </a:ln>
      <a:effectLst>
        <a:innerShdw blurRad="114300">
          <a:schemeClr val="phClr">
            <a:alpha val="70000"/>
          </a:schemeClr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3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8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9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30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1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2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3.xml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3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2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6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glow rad="228600">
            <a:schemeClr val="accent2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  <a:hlinkClick xmlns:r="http://schemas.openxmlformats.org/officeDocument/2006/relationships" r:id="rId1" action="ppaction://hlinksldjump"/>
            </a:rPr>
            <a:t>بالاترین  جمعیت بین مناطق 22 گانه : </a:t>
          </a: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  <a:hlinkClick xmlns:r="http://schemas.openxmlformats.org/officeDocument/2006/relationships" r:id="rId1" action="ppaction://hlinksldjump"/>
            </a:rPr>
            <a:t>منطقه </a:t>
          </a:r>
          <a:r>
            <a:rPr lang="fa-IR" sz="16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  <a:hlinkClick xmlns:r="http://schemas.openxmlformats.org/officeDocument/2006/relationships" r:id="rId1" action="ppaction://hlinksldjump"/>
            </a:rPr>
            <a:t>4</a:t>
          </a:r>
          <a:endParaRPr lang="en-US" sz="16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glow rad="228600">
            <a:schemeClr val="accent6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جمعیت بین مناطق 22 گانه :</a:t>
          </a:r>
        </a:p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منطقه 9</a:t>
          </a:r>
          <a:endParaRPr lang="en-US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3670ED35-0432-46E3-BD5C-9C73DDA8C454}">
      <dgm:prSet phldrT="[Text]" custT="1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glow rad="228600">
            <a:schemeClr val="accent4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fa-IR" sz="1600" b="1" dirty="0" smtClean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منطقه17 بین مناطق 22 گانه :</a:t>
          </a: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14</a:t>
          </a:r>
        </a:p>
        <a:p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A4B3B6EC-81DC-449A-BB0C-3511CF2DBD25}" type="parTrans" cxnId="{CBF56458-8259-4618-9423-6CC972BF3DB8}">
      <dgm:prSet/>
      <dgm:spPr/>
      <dgm:t>
        <a:bodyPr/>
        <a:lstStyle/>
        <a:p>
          <a:endParaRPr lang="en-US"/>
        </a:p>
      </dgm:t>
    </dgm:pt>
    <dgm:pt modelId="{96BF03DF-FAB6-4C60-8990-DF95AD5629AA}" type="sibTrans" cxnId="{CBF56458-8259-4618-9423-6CC972BF3DB8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LinFactNeighborX="0" custLinFactNeighborY="-2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92CC9F-61EE-4E95-AD24-1BAE379FF761}" type="pres">
      <dgm:prSet presAssocID="{44E73098-3232-46AF-8EAE-B1909F1FA456}" presName="parTxOnlySpace" presStyleCnt="0"/>
      <dgm:spPr/>
    </dgm:pt>
    <dgm:pt modelId="{6D9B710F-08B4-4ABE-A07A-F50E41E81ED1}" type="pres">
      <dgm:prSet presAssocID="{3670ED35-0432-46E3-BD5C-9C73DDA8C454}" presName="parTxOnly" presStyleLbl="node1" presStyleIdx="2" presStyleCnt="3" custLinFactNeighborX="-13571" custLinFactNeighborY="-1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BF56458-8259-4618-9423-6CC972BF3DB8}" srcId="{5A1DE788-2AB9-4FCC-8C91-836EAAA9CC8A}" destId="{3670ED35-0432-46E3-BD5C-9C73DDA8C454}" srcOrd="2" destOrd="0" parTransId="{A4B3B6EC-81DC-449A-BB0C-3511CF2DBD25}" sibTransId="{96BF03DF-FAB6-4C60-8990-DF95AD5629AA}"/>
    <dgm:cxn modelId="{7A0A1AC5-5C10-4CF5-AA32-CFDCC1A9699B}" type="presOf" srcId="{C4A0AAC5-DDB4-4A40-9C2A-32F27F1E9E59}" destId="{84E8A40C-FC47-4FC2-9408-E635ED1D7E95}" srcOrd="0" destOrd="0" presId="urn:microsoft.com/office/officeart/2005/8/layout/chevron1"/>
    <dgm:cxn modelId="{B6F9139B-109F-4194-8FBF-C2441E7FCEBA}" type="presOf" srcId="{FE629EB9-AB30-4918-9C14-E8790894F495}" destId="{F5D36854-9177-4649-97A9-D75CA9FFE42C}" srcOrd="0" destOrd="0" presId="urn:microsoft.com/office/officeart/2005/8/layout/chevron1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3DC93082-818B-448E-A916-1457B6A737F5}" type="presOf" srcId="{5A1DE788-2AB9-4FCC-8C91-836EAAA9CC8A}" destId="{75A1A61F-CAE5-497B-B2DA-E0488ED95E68}" srcOrd="0" destOrd="0" presId="urn:microsoft.com/office/officeart/2005/8/layout/chevron1"/>
    <dgm:cxn modelId="{AC160C7D-A8C5-4379-BBE3-1785E2974FA5}" type="presOf" srcId="{3670ED35-0432-46E3-BD5C-9C73DDA8C454}" destId="{6D9B710F-08B4-4ABE-A07A-F50E41E81ED1}" srcOrd="0" destOrd="0" presId="urn:microsoft.com/office/officeart/2005/8/layout/chevron1"/>
    <dgm:cxn modelId="{819B4520-5900-42E9-9E03-1707E8CC7D65}" type="presParOf" srcId="{75A1A61F-CAE5-497B-B2DA-E0488ED95E68}" destId="{84E8A40C-FC47-4FC2-9408-E635ED1D7E95}" srcOrd="0" destOrd="0" presId="urn:microsoft.com/office/officeart/2005/8/layout/chevron1"/>
    <dgm:cxn modelId="{EA9AAA6A-EB38-46DA-A1F3-90E62518CFA0}" type="presParOf" srcId="{75A1A61F-CAE5-497B-B2DA-E0488ED95E68}" destId="{B50D6901-540E-441D-97AD-70CD94D33D35}" srcOrd="1" destOrd="0" presId="urn:microsoft.com/office/officeart/2005/8/layout/chevron1"/>
    <dgm:cxn modelId="{6A63D0A8-95D5-4F28-BFD4-270C2BB57FE8}" type="presParOf" srcId="{75A1A61F-CAE5-497B-B2DA-E0488ED95E68}" destId="{F5D36854-9177-4649-97A9-D75CA9FFE42C}" srcOrd="2" destOrd="0" presId="urn:microsoft.com/office/officeart/2005/8/layout/chevron1"/>
    <dgm:cxn modelId="{B5714D6C-496A-43F7-BB1A-1102D056D845}" type="presParOf" srcId="{75A1A61F-CAE5-497B-B2DA-E0488ED95E68}" destId="{7692CC9F-61EE-4E95-AD24-1BAE379FF761}" srcOrd="3" destOrd="0" presId="urn:microsoft.com/office/officeart/2005/8/layout/chevron1"/>
    <dgm:cxn modelId="{58E3355C-06E1-4F15-B198-82D8CB2619C8}" type="presParOf" srcId="{75A1A61F-CAE5-497B-B2DA-E0488ED95E68}" destId="{6D9B710F-08B4-4ABE-A07A-F50E41E81ED1}" srcOrd="4" destOrd="0" presId="urn:microsoft.com/office/officeart/2005/8/layout/chevron1"/>
  </dgm:cxnLst>
  <dgm:bg>
    <a:effectLst/>
  </dgm:bg>
  <dgm:whole>
    <a:effectLst>
      <a:reflection blurRad="38100" endPos="0" dist="50800" dir="5400000" sy="-100000" algn="bl" rotWithShape="0"/>
    </a:effectLst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rgbClr val="FFFF00"/>
        </a:solidFill>
        <a:ln>
          <a:noFill/>
        </a:ln>
        <a:effectLst>
          <a:glow rad="228600">
            <a:schemeClr val="accent4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en-US" sz="1600" b="1" dirty="0">
            <a:solidFill>
              <a:schemeClr val="accent2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rgbClr val="FFFF00"/>
        </a:solidFill>
        <a:ln>
          <a:noFill/>
        </a:ln>
        <a:effectLst>
          <a:glow rad="228600">
            <a:schemeClr val="accent4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*****</a:t>
          </a:r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18FFCE91-4673-4926-9288-8EC8EE88C991}">
      <dgm:prSet phldrT="[Text]"/>
      <dgm:spPr>
        <a:solidFill>
          <a:srgbClr val="FFFF00"/>
        </a:solidFill>
        <a:ln>
          <a:noFill/>
        </a:ln>
        <a:effectLst>
          <a:glow rad="228600">
            <a:schemeClr val="accent4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کمترین نسبت جنسی بین نواحی سه گانه :</a:t>
          </a:r>
        </a:p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ناحیه1</a:t>
          </a:r>
          <a:endParaRPr lang="en-US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gm:t>
    </dgm:pt>
    <dgm:pt modelId="{93C12418-781F-4697-B255-9135DB029A87}" type="parTrans" cxnId="{F11B22F5-E7CD-43EB-B258-DE8F4821C9E4}">
      <dgm:prSet/>
      <dgm:spPr/>
      <dgm:t>
        <a:bodyPr/>
        <a:lstStyle/>
        <a:p>
          <a:endParaRPr lang="en-US"/>
        </a:p>
      </dgm:t>
    </dgm:pt>
    <dgm:pt modelId="{F767FBC3-67C8-4D45-A7F7-598EACBFF2CE}" type="sibTrans" cxnId="{F11B22F5-E7CD-43EB-B258-DE8F4821C9E4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33432" custLinFactNeighborY="163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08C0D4-8B8A-47AB-B271-C6A712BFEDD8}" type="pres">
      <dgm:prSet presAssocID="{44E73098-3232-46AF-8EAE-B1909F1FA456}" presName="parTxOnlySpace" presStyleCnt="0"/>
      <dgm:spPr/>
    </dgm:pt>
    <dgm:pt modelId="{1A97C697-8C3C-4956-8944-2B1EE5E8370E}" type="pres">
      <dgm:prSet presAssocID="{18FFCE91-4673-4926-9288-8EC8EE88C991}" presName="parTxOnly" presStyleLbl="node1" presStyleIdx="2" presStyleCnt="3" custScaleY="131201" custLinFactNeighborX="-13571" custLinFactNeighborY="-1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11B22F5-E7CD-43EB-B258-DE8F4821C9E4}" srcId="{5A1DE788-2AB9-4FCC-8C91-836EAAA9CC8A}" destId="{18FFCE91-4673-4926-9288-8EC8EE88C991}" srcOrd="2" destOrd="0" parTransId="{93C12418-781F-4697-B255-9135DB029A87}" sibTransId="{F767FBC3-67C8-4D45-A7F7-598EACBFF2CE}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B0A336DF-0F44-44AD-B9C9-50B6C55ACCE9}" type="presOf" srcId="{5A1DE788-2AB9-4FCC-8C91-836EAAA9CC8A}" destId="{75A1A61F-CAE5-497B-B2DA-E0488ED95E68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643AA8DF-F74E-41EB-97F9-763AC80F2A77}" type="presOf" srcId="{FE629EB9-AB30-4918-9C14-E8790894F495}" destId="{F5D36854-9177-4649-97A9-D75CA9FFE42C}" srcOrd="0" destOrd="0" presId="urn:microsoft.com/office/officeart/2005/8/layout/chevron1"/>
    <dgm:cxn modelId="{5E77E860-8176-46C5-A627-BFE8F3308EE4}" type="presOf" srcId="{C4A0AAC5-DDB4-4A40-9C2A-32F27F1E9E59}" destId="{84E8A40C-FC47-4FC2-9408-E635ED1D7E95}" srcOrd="0" destOrd="0" presId="urn:microsoft.com/office/officeart/2005/8/layout/chevron1"/>
    <dgm:cxn modelId="{2AD57CC4-1FEF-4154-9EBE-2721752CEBBB}" type="presOf" srcId="{18FFCE91-4673-4926-9288-8EC8EE88C991}" destId="{1A97C697-8C3C-4956-8944-2B1EE5E8370E}" srcOrd="0" destOrd="0" presId="urn:microsoft.com/office/officeart/2005/8/layout/chevron1"/>
    <dgm:cxn modelId="{FC859EE0-5873-436F-83C0-40D65AEBC4EE}" type="presParOf" srcId="{75A1A61F-CAE5-497B-B2DA-E0488ED95E68}" destId="{84E8A40C-FC47-4FC2-9408-E635ED1D7E95}" srcOrd="0" destOrd="0" presId="urn:microsoft.com/office/officeart/2005/8/layout/chevron1"/>
    <dgm:cxn modelId="{20402DCF-A017-4FA7-BE31-291215297C54}" type="presParOf" srcId="{75A1A61F-CAE5-497B-B2DA-E0488ED95E68}" destId="{B50D6901-540E-441D-97AD-70CD94D33D35}" srcOrd="1" destOrd="0" presId="urn:microsoft.com/office/officeart/2005/8/layout/chevron1"/>
    <dgm:cxn modelId="{2D246EEC-5452-4329-8882-B8972F32848C}" type="presParOf" srcId="{75A1A61F-CAE5-497B-B2DA-E0488ED95E68}" destId="{F5D36854-9177-4649-97A9-D75CA9FFE42C}" srcOrd="2" destOrd="0" presId="urn:microsoft.com/office/officeart/2005/8/layout/chevron1"/>
    <dgm:cxn modelId="{FF673BDF-956F-49CB-B142-6D130A6C7D38}" type="presParOf" srcId="{75A1A61F-CAE5-497B-B2DA-E0488ED95E68}" destId="{1F08C0D4-8B8A-47AB-B271-C6A712BFEDD8}" srcOrd="3" destOrd="0" presId="urn:microsoft.com/office/officeart/2005/8/layout/chevron1"/>
    <dgm:cxn modelId="{D6DE4D85-936F-46C8-A9C4-3222F36874F5}" type="presParOf" srcId="{75A1A61F-CAE5-497B-B2DA-E0488ED95E68}" destId="{1A97C697-8C3C-4956-8944-2B1EE5E8370E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glow rad="228600">
            <a:schemeClr val="accent2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en-US" sz="1600" dirty="0">
            <a:solidFill>
              <a:schemeClr val="accent2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glow rad="228600">
            <a:schemeClr val="accent6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en-US" sz="16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3670ED35-0432-46E3-BD5C-9C73DDA8C454}">
      <dgm:prSet phldrT="[Text]" custT="1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glow rad="228600">
            <a:schemeClr val="accent4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en-US" sz="16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A4B3B6EC-81DC-449A-BB0C-3511CF2DBD25}" type="parTrans" cxnId="{CBF56458-8259-4618-9423-6CC972BF3DB8}">
      <dgm:prSet/>
      <dgm:spPr/>
      <dgm:t>
        <a:bodyPr/>
        <a:lstStyle/>
        <a:p>
          <a:endParaRPr lang="en-US"/>
        </a:p>
      </dgm:t>
    </dgm:pt>
    <dgm:pt modelId="{96BF03DF-FAB6-4C60-8990-DF95AD5629AA}" type="sibTrans" cxnId="{CBF56458-8259-4618-9423-6CC972BF3DB8}">
      <dgm:prSet/>
      <dgm:spPr/>
      <dgm:t>
        <a:bodyPr/>
        <a:lstStyle/>
        <a:p>
          <a:endParaRPr lang="en-US"/>
        </a:p>
      </dgm:t>
    </dgm:pt>
    <dgm:pt modelId="{374C225A-916F-4099-B8DE-36385E416C37}">
      <dgm:prSet/>
      <dgm:spPr/>
      <dgm:t>
        <a:bodyPr/>
        <a:lstStyle/>
        <a:p>
          <a:endParaRPr lang="en-US"/>
        </a:p>
      </dgm:t>
    </dgm:pt>
    <dgm:pt modelId="{869FFADA-18AA-4349-A4E7-71AD1C637CAF}" type="parTrans" cxnId="{9A3037F8-013D-43AD-9548-8389846C515F}">
      <dgm:prSet/>
      <dgm:spPr/>
      <dgm:t>
        <a:bodyPr/>
        <a:lstStyle/>
        <a:p>
          <a:endParaRPr lang="en-US"/>
        </a:p>
      </dgm:t>
    </dgm:pt>
    <dgm:pt modelId="{848B242C-800B-449D-A067-ABDC3F58AA7E}" type="sibTrans" cxnId="{9A3037F8-013D-43AD-9548-8389846C515F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5E59F4-A165-4231-9D9D-5AC5D4EA2800}" type="pres">
      <dgm:prSet presAssocID="{C4A0AAC5-DDB4-4A40-9C2A-32F27F1E9E59}" presName="composite" presStyleCnt="0"/>
      <dgm:spPr/>
    </dgm:pt>
    <dgm:pt modelId="{BBA6B2B5-CCDA-44C8-A7AE-3A68EF87E91F}" type="pres">
      <dgm:prSet presAssocID="{C4A0AAC5-DDB4-4A40-9C2A-32F27F1E9E59}" presName="parTx" presStyleLbl="node1" presStyleIdx="0" presStyleCnt="3" custScaleY="175970" custLinFactNeighborX="4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91D279-EE24-4EB6-981D-7AF9E04CB5F3}" type="pres">
      <dgm:prSet presAssocID="{C4A0AAC5-DDB4-4A40-9C2A-32F27F1E9E59}" presName="desTx" presStyleLbl="revTx" presStyleIdx="0" presStyleCnt="1">
        <dgm:presLayoutVars>
          <dgm:bulletEnabled val="1"/>
        </dgm:presLayoutVars>
      </dgm:prSet>
      <dgm:spPr/>
    </dgm:pt>
    <dgm:pt modelId="{9CB48EF6-67BE-40EA-BB6B-1A198EBD030C}" type="pres">
      <dgm:prSet presAssocID="{5CFB2A84-D51C-4317-BFB1-2750EB4B8E87}" presName="space" presStyleCnt="0"/>
      <dgm:spPr/>
    </dgm:pt>
    <dgm:pt modelId="{815A74C7-5CBC-4B34-9D69-2E735A0F35D3}" type="pres">
      <dgm:prSet presAssocID="{FE629EB9-AB30-4918-9C14-E8790894F495}" presName="composite" presStyleCnt="0"/>
      <dgm:spPr/>
    </dgm:pt>
    <dgm:pt modelId="{AA8F4E34-0F65-4EA7-A1AE-47A2C59D9F3E}" type="pres">
      <dgm:prSet presAssocID="{FE629EB9-AB30-4918-9C14-E8790894F495}" presName="parTx" presStyleLbl="node1" presStyleIdx="1" presStyleCnt="3" custScaleY="165125" custLinFactNeighborX="8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F28DE0-9E5F-4426-9D85-46AE524381F9}" type="pres">
      <dgm:prSet presAssocID="{FE629EB9-AB30-4918-9C14-E8790894F495}" presName="desTx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E6B990-A8D6-4D3F-9779-0D46B966F913}" type="pres">
      <dgm:prSet presAssocID="{44E73098-3232-46AF-8EAE-B1909F1FA456}" presName="space" presStyleCnt="0"/>
      <dgm:spPr/>
    </dgm:pt>
    <dgm:pt modelId="{F902C7FA-DA53-4660-969B-7970493F33BD}" type="pres">
      <dgm:prSet presAssocID="{3670ED35-0432-46E3-BD5C-9C73DDA8C454}" presName="composite" presStyleCnt="0"/>
      <dgm:spPr/>
    </dgm:pt>
    <dgm:pt modelId="{47C4B21F-2095-4C67-985D-28F5211C8CDD}" type="pres">
      <dgm:prSet presAssocID="{3670ED35-0432-46E3-BD5C-9C73DDA8C454}" presName="parTx" presStyleLbl="node1" presStyleIdx="2" presStyleCnt="3" custScaleY="169535" custLinFactNeighborX="2052" custLinFactNeighborY="10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CD1EF-A87B-4FC5-9005-7FF71D43453D}" type="pres">
      <dgm:prSet presAssocID="{3670ED35-0432-46E3-BD5C-9C73DDA8C454}" presName="desTx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A3037F8-013D-43AD-9548-8389846C515F}" srcId="{3670ED35-0432-46E3-BD5C-9C73DDA8C454}" destId="{374C225A-916F-4099-B8DE-36385E416C37}" srcOrd="0" destOrd="0" parTransId="{869FFADA-18AA-4349-A4E7-71AD1C637CAF}" sibTransId="{848B242C-800B-449D-A067-ABDC3F58AA7E}"/>
    <dgm:cxn modelId="{A06027CC-C3F2-492E-8E2B-6191EBE537B9}" type="presOf" srcId="{3670ED35-0432-46E3-BD5C-9C73DDA8C454}" destId="{47C4B21F-2095-4C67-985D-28F5211C8CDD}" srcOrd="0" destOrd="0" presId="urn:microsoft.com/office/officeart/2005/8/layout/chevron1"/>
    <dgm:cxn modelId="{CBF56458-8259-4618-9423-6CC972BF3DB8}" srcId="{5A1DE788-2AB9-4FCC-8C91-836EAAA9CC8A}" destId="{3670ED35-0432-46E3-BD5C-9C73DDA8C454}" srcOrd="2" destOrd="0" parTransId="{A4B3B6EC-81DC-449A-BB0C-3511CF2DBD25}" sibTransId="{96BF03DF-FAB6-4C60-8990-DF95AD5629AA}"/>
    <dgm:cxn modelId="{48BF9BB7-B9C1-47B1-AE4C-57BF81F6BB7F}" type="presOf" srcId="{374C225A-916F-4099-B8DE-36385E416C37}" destId="{9D3CD1EF-A87B-4FC5-9005-7FF71D43453D}" srcOrd="0" destOrd="0" presId="urn:microsoft.com/office/officeart/2005/8/layout/chevron1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C4C7E80C-BC0C-4DC0-8A15-457E1683CC40}" type="presOf" srcId="{5A1DE788-2AB9-4FCC-8C91-836EAAA9CC8A}" destId="{75A1A61F-CAE5-497B-B2DA-E0488ED95E68}" srcOrd="0" destOrd="0" presId="urn:microsoft.com/office/officeart/2005/8/layout/chevron1"/>
    <dgm:cxn modelId="{F12AB630-AD99-4729-827C-9CAD4ECFB663}" type="presOf" srcId="{FE629EB9-AB30-4918-9C14-E8790894F495}" destId="{AA8F4E34-0F65-4EA7-A1AE-47A2C59D9F3E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3ED54421-F505-4A1A-AD2E-6E5611A76725}" type="presOf" srcId="{C4A0AAC5-DDB4-4A40-9C2A-32F27F1E9E59}" destId="{BBA6B2B5-CCDA-44C8-A7AE-3A68EF87E91F}" srcOrd="0" destOrd="0" presId="urn:microsoft.com/office/officeart/2005/8/layout/chevron1"/>
    <dgm:cxn modelId="{D3647C53-E0AA-4955-BB45-6367D21A1E9B}" type="presParOf" srcId="{75A1A61F-CAE5-497B-B2DA-E0488ED95E68}" destId="{8C5E59F4-A165-4231-9D9D-5AC5D4EA2800}" srcOrd="0" destOrd="0" presId="urn:microsoft.com/office/officeart/2005/8/layout/chevron1"/>
    <dgm:cxn modelId="{04D182A9-943A-4936-A6E2-4667FE2BB90A}" type="presParOf" srcId="{8C5E59F4-A165-4231-9D9D-5AC5D4EA2800}" destId="{BBA6B2B5-CCDA-44C8-A7AE-3A68EF87E91F}" srcOrd="0" destOrd="0" presId="urn:microsoft.com/office/officeart/2005/8/layout/chevron1"/>
    <dgm:cxn modelId="{E1A2EBE7-F6BC-4E06-8A04-BC6BE1ED768B}" type="presParOf" srcId="{8C5E59F4-A165-4231-9D9D-5AC5D4EA2800}" destId="{5E91D279-EE24-4EB6-981D-7AF9E04CB5F3}" srcOrd="1" destOrd="0" presId="urn:microsoft.com/office/officeart/2005/8/layout/chevron1"/>
    <dgm:cxn modelId="{38AC983E-6F75-4045-94EA-0AADCE002F94}" type="presParOf" srcId="{75A1A61F-CAE5-497B-B2DA-E0488ED95E68}" destId="{9CB48EF6-67BE-40EA-BB6B-1A198EBD030C}" srcOrd="1" destOrd="0" presId="urn:microsoft.com/office/officeart/2005/8/layout/chevron1"/>
    <dgm:cxn modelId="{EC58A4AF-549A-4227-88B2-77A189C25A87}" type="presParOf" srcId="{75A1A61F-CAE5-497B-B2DA-E0488ED95E68}" destId="{815A74C7-5CBC-4B34-9D69-2E735A0F35D3}" srcOrd="2" destOrd="0" presId="urn:microsoft.com/office/officeart/2005/8/layout/chevron1"/>
    <dgm:cxn modelId="{EC9FDDDF-14E5-40EB-9D55-0230373A9A65}" type="presParOf" srcId="{815A74C7-5CBC-4B34-9D69-2E735A0F35D3}" destId="{AA8F4E34-0F65-4EA7-A1AE-47A2C59D9F3E}" srcOrd="0" destOrd="0" presId="urn:microsoft.com/office/officeart/2005/8/layout/chevron1"/>
    <dgm:cxn modelId="{01B72E34-AFC1-4106-84AB-467DC3B215B5}" type="presParOf" srcId="{815A74C7-5CBC-4B34-9D69-2E735A0F35D3}" destId="{11F28DE0-9E5F-4426-9D85-46AE524381F9}" srcOrd="1" destOrd="0" presId="urn:microsoft.com/office/officeart/2005/8/layout/chevron1"/>
    <dgm:cxn modelId="{4DFAC279-CC52-4CD1-AE8D-2269EE715A0D}" type="presParOf" srcId="{75A1A61F-CAE5-497B-B2DA-E0488ED95E68}" destId="{EBE6B990-A8D6-4D3F-9779-0D46B966F913}" srcOrd="3" destOrd="0" presId="urn:microsoft.com/office/officeart/2005/8/layout/chevron1"/>
    <dgm:cxn modelId="{49E052C6-98A0-40E3-9CCA-569AF73CB161}" type="presParOf" srcId="{75A1A61F-CAE5-497B-B2DA-E0488ED95E68}" destId="{F902C7FA-DA53-4660-969B-7970493F33BD}" srcOrd="4" destOrd="0" presId="urn:microsoft.com/office/officeart/2005/8/layout/chevron1"/>
    <dgm:cxn modelId="{61C44E49-92DA-41DB-BF95-CA489BCAFBEC}" type="presParOf" srcId="{F902C7FA-DA53-4660-969B-7970493F33BD}" destId="{47C4B21F-2095-4C67-985D-28F5211C8CDD}" srcOrd="0" destOrd="0" presId="urn:microsoft.com/office/officeart/2005/8/layout/chevron1"/>
    <dgm:cxn modelId="{16073105-50C4-4A76-916E-A4CF1FC99F17}" type="presParOf" srcId="{F902C7FA-DA53-4660-969B-7970493F33BD}" destId="{9D3CD1EF-A87B-4FC5-9005-7FF71D43453D}" srcOrd="1" destOrd="0" presId="urn:microsoft.com/office/officeart/2005/8/layout/chevron1"/>
  </dgm:cxnLst>
  <dgm:bg>
    <a:effectLst/>
  </dgm:bg>
  <dgm:whole>
    <a:effectLst>
      <a:reflection blurRad="38100" endPos="0" dist="50800" dir="5400000" sy="-100000" algn="bl" rotWithShape="0"/>
    </a:effectLst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en-US" sz="1600" b="1" dirty="0">
            <a:solidFill>
              <a:schemeClr val="accent2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*****</a:t>
          </a:r>
          <a:endParaRPr lang="en-US" sz="16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2F8CC648-452F-4450-9A88-C5B8FC1E07F7}">
      <dgm:prSet phldrT="[Text]" custT="1"/>
      <dgm:spPr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کمترین جمعیت بیکار بین نواحی سه گانه : </a:t>
          </a:r>
        </a:p>
        <a:p>
          <a:r>
            <a:rPr lang="fa-IR" sz="16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ناحیه3</a:t>
          </a:r>
          <a:endParaRPr lang="en-US" sz="16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BF4E9358-371C-4885-87EB-2BBA0AC6CD79}" type="parTrans" cxnId="{42460CC5-17D2-497B-B9FD-AE6F6C725A19}">
      <dgm:prSet/>
      <dgm:spPr/>
      <dgm:t>
        <a:bodyPr/>
        <a:lstStyle/>
        <a:p>
          <a:endParaRPr lang="en-US"/>
        </a:p>
      </dgm:t>
    </dgm:pt>
    <dgm:pt modelId="{5199B3F1-EF6A-42AF-AE26-28E48E971A38}" type="sibTrans" cxnId="{42460CC5-17D2-497B-B9FD-AE6F6C725A19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147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10233" custLinFactNeighborX="33432" custLinFactNeighborY="-8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902B5C-E029-4560-9C3B-778D5308E42C}" type="pres">
      <dgm:prSet presAssocID="{44E73098-3232-46AF-8EAE-B1909F1FA456}" presName="parTxOnlySpace" presStyleCnt="0"/>
      <dgm:spPr/>
    </dgm:pt>
    <dgm:pt modelId="{55751350-D192-4B2F-A268-753D010AFB00}" type="pres">
      <dgm:prSet presAssocID="{2F8CC648-452F-4450-9A88-C5B8FC1E07F7}" presName="parTxOnly" presStyleLbl="node1" presStyleIdx="2" presStyleCnt="3" custScaleY="114757" custLinFactNeighborX="145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382920E-6101-4EDA-8544-FFCAC5F87711}" type="presOf" srcId="{5A1DE788-2AB9-4FCC-8C91-836EAAA9CC8A}" destId="{75A1A61F-CAE5-497B-B2DA-E0488ED95E68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92D8F934-7A0E-4195-A827-22164320C512}" type="presOf" srcId="{FE629EB9-AB30-4918-9C14-E8790894F495}" destId="{F5D36854-9177-4649-97A9-D75CA9FFE42C}" srcOrd="0" destOrd="0" presId="urn:microsoft.com/office/officeart/2005/8/layout/chevron1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AF36D52C-57EE-4F1D-8E72-EB34AE390021}" type="presOf" srcId="{2F8CC648-452F-4450-9A88-C5B8FC1E07F7}" destId="{55751350-D192-4B2F-A268-753D010AFB00}" srcOrd="0" destOrd="0" presId="urn:microsoft.com/office/officeart/2005/8/layout/chevron1"/>
    <dgm:cxn modelId="{42460CC5-17D2-497B-B9FD-AE6F6C725A19}" srcId="{5A1DE788-2AB9-4FCC-8C91-836EAAA9CC8A}" destId="{2F8CC648-452F-4450-9A88-C5B8FC1E07F7}" srcOrd="2" destOrd="0" parTransId="{BF4E9358-371C-4885-87EB-2BBA0AC6CD79}" sibTransId="{5199B3F1-EF6A-42AF-AE26-28E48E971A38}"/>
    <dgm:cxn modelId="{78EE7424-6788-4608-8CF0-F60E4DA64340}" type="presOf" srcId="{C4A0AAC5-DDB4-4A40-9C2A-32F27F1E9E59}" destId="{84E8A40C-FC47-4FC2-9408-E635ED1D7E95}" srcOrd="0" destOrd="0" presId="urn:microsoft.com/office/officeart/2005/8/layout/chevron1"/>
    <dgm:cxn modelId="{6199118F-7DD4-4FD0-9173-9CD8FF373A6E}" type="presParOf" srcId="{75A1A61F-CAE5-497B-B2DA-E0488ED95E68}" destId="{84E8A40C-FC47-4FC2-9408-E635ED1D7E95}" srcOrd="0" destOrd="0" presId="urn:microsoft.com/office/officeart/2005/8/layout/chevron1"/>
    <dgm:cxn modelId="{23409C1F-7982-42E6-B811-6F43CF640F78}" type="presParOf" srcId="{75A1A61F-CAE5-497B-B2DA-E0488ED95E68}" destId="{B50D6901-540E-441D-97AD-70CD94D33D35}" srcOrd="1" destOrd="0" presId="urn:microsoft.com/office/officeart/2005/8/layout/chevron1"/>
    <dgm:cxn modelId="{C0ACAA23-6291-45A0-A4C6-3F1FE161B345}" type="presParOf" srcId="{75A1A61F-CAE5-497B-B2DA-E0488ED95E68}" destId="{F5D36854-9177-4649-97A9-D75CA9FFE42C}" srcOrd="2" destOrd="0" presId="urn:microsoft.com/office/officeart/2005/8/layout/chevron1"/>
    <dgm:cxn modelId="{E70A5B46-DEC8-4406-8554-B84603FFFC8F}" type="presParOf" srcId="{75A1A61F-CAE5-497B-B2DA-E0488ED95E68}" destId="{1D902B5C-E029-4560-9C3B-778D5308E42C}" srcOrd="3" destOrd="0" presId="urn:microsoft.com/office/officeart/2005/8/layout/chevron1"/>
    <dgm:cxn modelId="{CE8A2252-9D66-47FD-8AD1-CB1181E1F0E2}" type="presParOf" srcId="{75A1A61F-CAE5-497B-B2DA-E0488ED95E68}" destId="{55751350-D192-4B2F-A268-753D010AFB00}" srcOrd="4" destOrd="0" presId="urn:microsoft.com/office/officeart/2005/8/layout/chevron1"/>
  </dgm:cxnLst>
  <dgm:bg>
    <a:effectLst>
      <a:glow rad="228600">
        <a:schemeClr val="accent2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fa-IR" sz="1600" b="1" dirty="0" smtClean="0">
            <a:solidFill>
              <a:schemeClr val="accent2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*****</a:t>
          </a:r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3997D918-CF70-490E-B2E0-4C614D01DA5E}">
      <dgm:prSet phldrT="[Text]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جمعیت باسواد بین نواحی سه گانه :</a:t>
          </a:r>
        </a:p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ناحیه1</a:t>
          </a:r>
          <a:endParaRPr lang="en-US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2DB7C771-12EE-4DB5-BDF2-DBD74A433324}" type="parTrans" cxnId="{7AE43461-49A5-4C5B-8B7D-AABDC840B230}">
      <dgm:prSet/>
      <dgm:spPr/>
      <dgm:t>
        <a:bodyPr/>
        <a:lstStyle/>
        <a:p>
          <a:endParaRPr lang="en-US"/>
        </a:p>
      </dgm:t>
    </dgm:pt>
    <dgm:pt modelId="{80B01812-906F-4C37-975C-B94CBE935316}" type="sibTrans" cxnId="{7AE43461-49A5-4C5B-8B7D-AABDC840B230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33432" custLinFactNeighborY="114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4AC9A-8B6F-4811-BE8E-B1B29E4EA8D0}" type="pres">
      <dgm:prSet presAssocID="{44E73098-3232-46AF-8EAE-B1909F1FA456}" presName="parTxOnlySpace" presStyleCnt="0"/>
      <dgm:spPr/>
    </dgm:pt>
    <dgm:pt modelId="{548AADC6-0D62-4ABA-A537-B72236890CB8}" type="pres">
      <dgm:prSet presAssocID="{3997D918-CF70-490E-B2E0-4C614D01DA5E}" presName="parTxOnly" presStyleLbl="node1" presStyleIdx="2" presStyleCnt="3" custScaleY="131201" custLinFactNeighborX="-13571" custLinFactNeighborY="-1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AE43461-49A5-4C5B-8B7D-AABDC840B230}" srcId="{5A1DE788-2AB9-4FCC-8C91-836EAAA9CC8A}" destId="{3997D918-CF70-490E-B2E0-4C614D01DA5E}" srcOrd="2" destOrd="0" parTransId="{2DB7C771-12EE-4DB5-BDF2-DBD74A433324}" sibTransId="{80B01812-906F-4C37-975C-B94CBE935316}"/>
    <dgm:cxn modelId="{C6E2BF32-FD2C-4D95-A309-77D5769C607C}" type="presOf" srcId="{C4A0AAC5-DDB4-4A40-9C2A-32F27F1E9E59}" destId="{84E8A40C-FC47-4FC2-9408-E635ED1D7E95}" srcOrd="0" destOrd="0" presId="urn:microsoft.com/office/officeart/2005/8/layout/chevron1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E7B09748-B7CF-4AFF-9388-54D2137C1854}" type="presOf" srcId="{3997D918-CF70-490E-B2E0-4C614D01DA5E}" destId="{548AADC6-0D62-4ABA-A537-B72236890CB8}" srcOrd="0" destOrd="0" presId="urn:microsoft.com/office/officeart/2005/8/layout/chevron1"/>
    <dgm:cxn modelId="{9191653F-10E3-4474-9DA8-70709A8522F4}" type="presOf" srcId="{FE629EB9-AB30-4918-9C14-E8790894F495}" destId="{F5D36854-9177-4649-97A9-D75CA9FFE42C}" srcOrd="0" destOrd="0" presId="urn:microsoft.com/office/officeart/2005/8/layout/chevron1"/>
    <dgm:cxn modelId="{E5653125-4C85-4D3E-85DE-16DECFE3C210}" type="presOf" srcId="{5A1DE788-2AB9-4FCC-8C91-836EAAA9CC8A}" destId="{75A1A61F-CAE5-497B-B2DA-E0488ED95E68}" srcOrd="0" destOrd="0" presId="urn:microsoft.com/office/officeart/2005/8/layout/chevron1"/>
    <dgm:cxn modelId="{459A072C-0726-4B70-949F-B68C9919CEB3}" type="presParOf" srcId="{75A1A61F-CAE5-497B-B2DA-E0488ED95E68}" destId="{84E8A40C-FC47-4FC2-9408-E635ED1D7E95}" srcOrd="0" destOrd="0" presId="urn:microsoft.com/office/officeart/2005/8/layout/chevron1"/>
    <dgm:cxn modelId="{5284A333-C34C-4491-9344-20EAE2BFD91A}" type="presParOf" srcId="{75A1A61F-CAE5-497B-B2DA-E0488ED95E68}" destId="{B50D6901-540E-441D-97AD-70CD94D33D35}" srcOrd="1" destOrd="0" presId="urn:microsoft.com/office/officeart/2005/8/layout/chevron1"/>
    <dgm:cxn modelId="{55E87ACD-7CF7-4714-BEB5-2C6054ADADEA}" type="presParOf" srcId="{75A1A61F-CAE5-497B-B2DA-E0488ED95E68}" destId="{F5D36854-9177-4649-97A9-D75CA9FFE42C}" srcOrd="2" destOrd="0" presId="urn:microsoft.com/office/officeart/2005/8/layout/chevron1"/>
    <dgm:cxn modelId="{47818A55-D0D2-4772-806D-1A4B0E2118B9}" type="presParOf" srcId="{75A1A61F-CAE5-497B-B2DA-E0488ED95E68}" destId="{3394AC9A-8B6F-4811-BE8E-B1B29E4EA8D0}" srcOrd="3" destOrd="0" presId="urn:microsoft.com/office/officeart/2005/8/layout/chevron1"/>
    <dgm:cxn modelId="{359B32FB-D5D0-4742-907C-6DB4E281E24B}" type="presParOf" srcId="{75A1A61F-CAE5-497B-B2DA-E0488ED95E68}" destId="{548AADC6-0D62-4ABA-A537-B72236890CB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en-US" sz="1600" b="1" dirty="0">
            <a:solidFill>
              <a:schemeClr val="accent2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*****</a:t>
          </a:r>
          <a:endParaRPr lang="en-US" sz="16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7CC8909B-3B62-4847-8D03-FF34ECC7CDDE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4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کمترین جمعیت بیسوادبین نواحی سه گانه :</a:t>
          </a:r>
        </a:p>
        <a:p>
          <a:r>
            <a:rPr lang="fa-IR" sz="14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ناحیه1</a:t>
          </a:r>
          <a:endParaRPr lang="en-US" sz="14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FB1632F1-4FC3-4906-8D99-92D967927F7E}" type="parTrans" cxnId="{81C19BC7-26EE-4954-A99D-E6DDCBACA301}">
      <dgm:prSet/>
      <dgm:spPr/>
      <dgm:t>
        <a:bodyPr/>
        <a:lstStyle/>
        <a:p>
          <a:endParaRPr lang="en-US"/>
        </a:p>
      </dgm:t>
    </dgm:pt>
    <dgm:pt modelId="{652D49C2-53E3-4F8D-B798-14363E377E79}" type="sibTrans" cxnId="{81C19BC7-26EE-4954-A99D-E6DDCBACA301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D5A081-C22D-418D-90C8-ED351A0D70C4}" type="pres">
      <dgm:prSet presAssocID="{44E73098-3232-46AF-8EAE-B1909F1FA456}" presName="parTxOnlySpace" presStyleCnt="0"/>
      <dgm:spPr/>
    </dgm:pt>
    <dgm:pt modelId="{EF6CAF68-52FF-4230-BE42-4B2DF762BD15}" type="pres">
      <dgm:prSet presAssocID="{7CC8909B-3B62-4847-8D03-FF34ECC7CDDE}" presName="parTxOnly" presStyleLbl="node1" presStyleIdx="2" presStyleCnt="3" custScaleY="131201" custLinFactNeighborX="19031" custLinFactNeighborY="16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292CE04D-85CF-4EA4-9CB6-BD5F37647FCB}" type="presOf" srcId="{7CC8909B-3B62-4847-8D03-FF34ECC7CDDE}" destId="{EF6CAF68-52FF-4230-BE42-4B2DF762BD15}" srcOrd="0" destOrd="0" presId="urn:microsoft.com/office/officeart/2005/8/layout/chevron1"/>
    <dgm:cxn modelId="{0EBC9852-62FF-406F-A73B-0284C1304A15}" type="presOf" srcId="{5A1DE788-2AB9-4FCC-8C91-836EAAA9CC8A}" destId="{75A1A61F-CAE5-497B-B2DA-E0488ED95E68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81C19BC7-26EE-4954-A99D-E6DDCBACA301}" srcId="{5A1DE788-2AB9-4FCC-8C91-836EAAA9CC8A}" destId="{7CC8909B-3B62-4847-8D03-FF34ECC7CDDE}" srcOrd="2" destOrd="0" parTransId="{FB1632F1-4FC3-4906-8D99-92D967927F7E}" sibTransId="{652D49C2-53E3-4F8D-B798-14363E377E79}"/>
    <dgm:cxn modelId="{2FE94CA2-8016-431B-B33F-C2FF936AC7A7}" type="presOf" srcId="{FE629EB9-AB30-4918-9C14-E8790894F495}" destId="{F5D36854-9177-4649-97A9-D75CA9FFE42C}" srcOrd="0" destOrd="0" presId="urn:microsoft.com/office/officeart/2005/8/layout/chevron1"/>
    <dgm:cxn modelId="{9A87EE5E-9BA6-4D60-8B95-8AC602DA80FF}" type="presOf" srcId="{C4A0AAC5-DDB4-4A40-9C2A-32F27F1E9E59}" destId="{84E8A40C-FC47-4FC2-9408-E635ED1D7E95}" srcOrd="0" destOrd="0" presId="urn:microsoft.com/office/officeart/2005/8/layout/chevron1"/>
    <dgm:cxn modelId="{3ED9A2F9-8D4E-4FF9-91B6-99D804AC10C2}" type="presParOf" srcId="{75A1A61F-CAE5-497B-B2DA-E0488ED95E68}" destId="{84E8A40C-FC47-4FC2-9408-E635ED1D7E95}" srcOrd="0" destOrd="0" presId="urn:microsoft.com/office/officeart/2005/8/layout/chevron1"/>
    <dgm:cxn modelId="{953A8DBA-5661-4E3C-8581-760C8D634FFD}" type="presParOf" srcId="{75A1A61F-CAE5-497B-B2DA-E0488ED95E68}" destId="{B50D6901-540E-441D-97AD-70CD94D33D35}" srcOrd="1" destOrd="0" presId="urn:microsoft.com/office/officeart/2005/8/layout/chevron1"/>
    <dgm:cxn modelId="{238C12B2-7ED7-4CC6-802B-18FFEE43399B}" type="presParOf" srcId="{75A1A61F-CAE5-497B-B2DA-E0488ED95E68}" destId="{F5D36854-9177-4649-97A9-D75CA9FFE42C}" srcOrd="2" destOrd="0" presId="urn:microsoft.com/office/officeart/2005/8/layout/chevron1"/>
    <dgm:cxn modelId="{96570C90-FB1A-4A4D-AB04-BED310E2AA48}" type="presParOf" srcId="{75A1A61F-CAE5-497B-B2DA-E0488ED95E68}" destId="{57D5A081-C22D-418D-90C8-ED351A0D70C4}" srcOrd="3" destOrd="0" presId="urn:microsoft.com/office/officeart/2005/8/layout/chevron1"/>
    <dgm:cxn modelId="{946E4D54-D5E3-456E-8454-FF2686AFF4F7}" type="presParOf" srcId="{75A1A61F-CAE5-497B-B2DA-E0488ED95E68}" destId="{EF6CAF68-52FF-4230-BE42-4B2DF762BD1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glow rad="228600">
            <a:schemeClr val="accent2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بالاترین  جمعیت بین مناطق 22 گانه : </a:t>
          </a: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منطقه </a:t>
          </a:r>
          <a:r>
            <a:rPr lang="fa-IR" sz="16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  <a:hlinkClick xmlns:r="http://schemas.openxmlformats.org/officeDocument/2006/relationships" r:id="rId1" action="ppaction://hlinksldjump"/>
            </a:rPr>
            <a:t>4</a:t>
          </a:r>
          <a:endParaRPr lang="en-US" sz="16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glow rad="228600">
            <a:schemeClr val="accent6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جمعیت بین مناطق 22 گانه :</a:t>
          </a:r>
        </a:p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منطقه 9</a:t>
          </a:r>
          <a:endParaRPr lang="en-US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3670ED35-0432-46E3-BD5C-9C73DDA8C454}">
      <dgm:prSet phldrT="[Text]" custT="1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glow rad="228600">
            <a:schemeClr val="accent4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fa-IR" sz="1600" b="1" dirty="0" smtClean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منطقه17 بین مناطق 22 گانه :</a:t>
          </a: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14</a:t>
          </a:r>
        </a:p>
        <a:p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A4B3B6EC-81DC-449A-BB0C-3511CF2DBD25}" type="parTrans" cxnId="{CBF56458-8259-4618-9423-6CC972BF3DB8}">
      <dgm:prSet/>
      <dgm:spPr/>
      <dgm:t>
        <a:bodyPr/>
        <a:lstStyle/>
        <a:p>
          <a:endParaRPr lang="en-US"/>
        </a:p>
      </dgm:t>
    </dgm:pt>
    <dgm:pt modelId="{96BF03DF-FAB6-4C60-8990-DF95AD5629AA}" type="sibTrans" cxnId="{CBF56458-8259-4618-9423-6CC972BF3DB8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LinFactNeighborX="0" custLinFactNeighborY="-22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92CC9F-61EE-4E95-AD24-1BAE379FF761}" type="pres">
      <dgm:prSet presAssocID="{44E73098-3232-46AF-8EAE-B1909F1FA456}" presName="parTxOnlySpace" presStyleCnt="0"/>
      <dgm:spPr/>
    </dgm:pt>
    <dgm:pt modelId="{6D9B710F-08B4-4ABE-A07A-F50E41E81ED1}" type="pres">
      <dgm:prSet presAssocID="{3670ED35-0432-46E3-BD5C-9C73DDA8C454}" presName="parTxOnly" presStyleLbl="node1" presStyleIdx="2" presStyleCnt="3" custLinFactNeighborX="-13571" custLinFactNeighborY="-1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116D9E-502F-400C-A34A-6F7128305B97}" type="presOf" srcId="{C4A0AAC5-DDB4-4A40-9C2A-32F27F1E9E59}" destId="{84E8A40C-FC47-4FC2-9408-E635ED1D7E95}" srcOrd="0" destOrd="0" presId="urn:microsoft.com/office/officeart/2005/8/layout/chevron1"/>
    <dgm:cxn modelId="{DC3BE7E5-FB3C-45A2-AE77-D1A8395FFF91}" type="presOf" srcId="{FE629EB9-AB30-4918-9C14-E8790894F495}" destId="{F5D36854-9177-4649-97A9-D75CA9FFE42C}" srcOrd="0" destOrd="0" presId="urn:microsoft.com/office/officeart/2005/8/layout/chevron1"/>
    <dgm:cxn modelId="{CB0EECB0-03D8-4F3E-9AC6-FA5856814333}" type="presOf" srcId="{3670ED35-0432-46E3-BD5C-9C73DDA8C454}" destId="{6D9B710F-08B4-4ABE-A07A-F50E41E81ED1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CBF56458-8259-4618-9423-6CC972BF3DB8}" srcId="{5A1DE788-2AB9-4FCC-8C91-836EAAA9CC8A}" destId="{3670ED35-0432-46E3-BD5C-9C73DDA8C454}" srcOrd="2" destOrd="0" parTransId="{A4B3B6EC-81DC-449A-BB0C-3511CF2DBD25}" sibTransId="{96BF03DF-FAB6-4C60-8990-DF95AD5629AA}"/>
    <dgm:cxn modelId="{F4A3BDCE-3AFE-45BE-8541-4E03F874C43D}" type="presOf" srcId="{5A1DE788-2AB9-4FCC-8C91-836EAAA9CC8A}" destId="{75A1A61F-CAE5-497B-B2DA-E0488ED95E68}" srcOrd="0" destOrd="0" presId="urn:microsoft.com/office/officeart/2005/8/layout/chevron1"/>
    <dgm:cxn modelId="{F9BB7859-01AC-4CDC-94C1-848E7EF4DD86}" type="presParOf" srcId="{75A1A61F-CAE5-497B-B2DA-E0488ED95E68}" destId="{84E8A40C-FC47-4FC2-9408-E635ED1D7E95}" srcOrd="0" destOrd="0" presId="urn:microsoft.com/office/officeart/2005/8/layout/chevron1"/>
    <dgm:cxn modelId="{853B1F5F-4297-408C-B584-87E2FFC970D4}" type="presParOf" srcId="{75A1A61F-CAE5-497B-B2DA-E0488ED95E68}" destId="{B50D6901-540E-441D-97AD-70CD94D33D35}" srcOrd="1" destOrd="0" presId="urn:microsoft.com/office/officeart/2005/8/layout/chevron1"/>
    <dgm:cxn modelId="{5CD7567D-DCC1-4033-A27E-05109132B490}" type="presParOf" srcId="{75A1A61F-CAE5-497B-B2DA-E0488ED95E68}" destId="{F5D36854-9177-4649-97A9-D75CA9FFE42C}" srcOrd="2" destOrd="0" presId="urn:microsoft.com/office/officeart/2005/8/layout/chevron1"/>
    <dgm:cxn modelId="{9429723B-721B-4E44-B29D-6FA55E78BE59}" type="presParOf" srcId="{75A1A61F-CAE5-497B-B2DA-E0488ED95E68}" destId="{7692CC9F-61EE-4E95-AD24-1BAE379FF761}" srcOrd="3" destOrd="0" presId="urn:microsoft.com/office/officeart/2005/8/layout/chevron1"/>
    <dgm:cxn modelId="{4F095EE3-FF85-45F6-883B-EB341EE312D3}" type="presParOf" srcId="{75A1A61F-CAE5-497B-B2DA-E0488ED95E68}" destId="{6D9B710F-08B4-4ABE-A07A-F50E41E81ED1}" srcOrd="4" destOrd="0" presId="urn:microsoft.com/office/officeart/2005/8/layout/chevron1"/>
  </dgm:cxnLst>
  <dgm:bg>
    <a:effectLst/>
  </dgm:bg>
  <dgm:whole>
    <a:effectLst>
      <a:reflection blurRad="38100" endPos="0" dist="50800" dir="5400000" sy="-100000" algn="bl" rotWithShape="0"/>
    </a:effectLst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بیشترین مساحت بین مناطق 22 گانه : </a:t>
          </a:r>
        </a:p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منطقه 4</a:t>
          </a:r>
          <a:endParaRPr lang="en-US" sz="1600" b="1" dirty="0">
            <a:solidFill>
              <a:schemeClr val="accent6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مساحت بین مناطق 22 گانه  :</a:t>
          </a: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منطقه 10</a:t>
          </a:r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2F8CC648-452F-4450-9A88-C5B8FC1E07F7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fa-IR" sz="1600" b="1" dirty="0" smtClean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 منطقه17 بین مناطق 22 گانه : </a:t>
          </a: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رتبه21</a:t>
          </a:r>
        </a:p>
        <a:p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BF4E9358-371C-4885-87EB-2BBA0AC6CD79}" type="parTrans" cxnId="{42460CC5-17D2-497B-B9FD-AE6F6C725A19}">
      <dgm:prSet/>
      <dgm:spPr/>
      <dgm:t>
        <a:bodyPr/>
        <a:lstStyle/>
        <a:p>
          <a:endParaRPr lang="en-US"/>
        </a:p>
      </dgm:t>
    </dgm:pt>
    <dgm:pt modelId="{5199B3F1-EF6A-42AF-AE26-28E48E971A38}" type="sibTrans" cxnId="{42460CC5-17D2-497B-B9FD-AE6F6C725A19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147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10233" custLinFactNeighborX="8024" custLinFactNeighborY="13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902B5C-E029-4560-9C3B-778D5308E42C}" type="pres">
      <dgm:prSet presAssocID="{44E73098-3232-46AF-8EAE-B1909F1FA456}" presName="parTxOnlySpace" presStyleCnt="0"/>
      <dgm:spPr/>
    </dgm:pt>
    <dgm:pt modelId="{55751350-D192-4B2F-A268-753D010AFB00}" type="pres">
      <dgm:prSet presAssocID="{2F8CC648-452F-4450-9A88-C5B8FC1E07F7}" presName="parTxOnly" presStyleLbl="node1" presStyleIdx="2" presStyleCnt="3" custScaleY="114757" custLinFactNeighborX="-13571" custLinFactNeighborY="-1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6C1E74-655A-4B58-A5FE-854C1403E882}" type="presOf" srcId="{5A1DE788-2AB9-4FCC-8C91-836EAAA9CC8A}" destId="{75A1A61F-CAE5-497B-B2DA-E0488ED95E68}" srcOrd="0" destOrd="0" presId="urn:microsoft.com/office/officeart/2005/8/layout/chevron1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44150B21-9B28-4492-9389-40B349973255}" type="presOf" srcId="{FE629EB9-AB30-4918-9C14-E8790894F495}" destId="{F5D36854-9177-4649-97A9-D75CA9FFE42C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70F1D181-AFB0-4013-8135-2D23C9546BBC}" type="presOf" srcId="{C4A0AAC5-DDB4-4A40-9C2A-32F27F1E9E59}" destId="{84E8A40C-FC47-4FC2-9408-E635ED1D7E95}" srcOrd="0" destOrd="0" presId="urn:microsoft.com/office/officeart/2005/8/layout/chevron1"/>
    <dgm:cxn modelId="{EEEC056C-6A47-4896-8CBA-C495B78D54DC}" type="presOf" srcId="{2F8CC648-452F-4450-9A88-C5B8FC1E07F7}" destId="{55751350-D192-4B2F-A268-753D010AFB00}" srcOrd="0" destOrd="0" presId="urn:microsoft.com/office/officeart/2005/8/layout/chevron1"/>
    <dgm:cxn modelId="{42460CC5-17D2-497B-B9FD-AE6F6C725A19}" srcId="{5A1DE788-2AB9-4FCC-8C91-836EAAA9CC8A}" destId="{2F8CC648-452F-4450-9A88-C5B8FC1E07F7}" srcOrd="2" destOrd="0" parTransId="{BF4E9358-371C-4885-87EB-2BBA0AC6CD79}" sibTransId="{5199B3F1-EF6A-42AF-AE26-28E48E971A38}"/>
    <dgm:cxn modelId="{A2EED30D-EB88-4EE0-AA52-B3A279F495C6}" type="presParOf" srcId="{75A1A61F-CAE5-497B-B2DA-E0488ED95E68}" destId="{84E8A40C-FC47-4FC2-9408-E635ED1D7E95}" srcOrd="0" destOrd="0" presId="urn:microsoft.com/office/officeart/2005/8/layout/chevron1"/>
    <dgm:cxn modelId="{5422EDFD-B396-4BD5-89FA-470D2AFCB261}" type="presParOf" srcId="{75A1A61F-CAE5-497B-B2DA-E0488ED95E68}" destId="{B50D6901-540E-441D-97AD-70CD94D33D35}" srcOrd="1" destOrd="0" presId="urn:microsoft.com/office/officeart/2005/8/layout/chevron1"/>
    <dgm:cxn modelId="{FB348E8B-3B77-405E-B2D3-ACC2E2B0AE33}" type="presParOf" srcId="{75A1A61F-CAE5-497B-B2DA-E0488ED95E68}" destId="{F5D36854-9177-4649-97A9-D75CA9FFE42C}" srcOrd="2" destOrd="0" presId="urn:microsoft.com/office/officeart/2005/8/layout/chevron1"/>
    <dgm:cxn modelId="{7D2A2D72-F483-4FF3-A166-3775466FBD01}" type="presParOf" srcId="{75A1A61F-CAE5-497B-B2DA-E0488ED95E68}" destId="{1D902B5C-E029-4560-9C3B-778D5308E42C}" srcOrd="3" destOrd="0" presId="urn:microsoft.com/office/officeart/2005/8/layout/chevron1"/>
    <dgm:cxn modelId="{E2CB02BC-2F6C-43B4-9B26-09FDE590FCC6}" type="presParOf" srcId="{75A1A61F-CAE5-497B-B2DA-E0488ED95E68}" destId="{55751350-D192-4B2F-A268-753D010AFB00}" srcOrd="4" destOrd="0" presId="urn:microsoft.com/office/officeart/2005/8/layout/chevron1"/>
  </dgm:cxnLst>
  <dgm:bg>
    <a:effectLst>
      <a:glow rad="228600">
        <a:schemeClr val="accent2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بیشترین تعداد خانوار بین مناطق 22 گانه : </a:t>
          </a:r>
        </a:p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منطقه 4</a:t>
          </a:r>
          <a:endParaRPr lang="en-US" sz="1600" b="1" dirty="0">
            <a:solidFill>
              <a:schemeClr val="accent6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تعداد خانوار بین مناطق 22 گانه : </a:t>
          </a: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منطقه 22</a:t>
          </a:r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3997D918-CF70-490E-B2E0-4C614D01DA5E}">
      <dgm:prSet phldrT="[Text]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منطقه 17 بین مناطق 22 گانه : </a:t>
          </a:r>
        </a:p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14</a:t>
          </a:r>
          <a:endParaRPr lang="en-US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2DB7C771-12EE-4DB5-BDF2-DBD74A433324}" type="parTrans" cxnId="{7AE43461-49A5-4C5B-8B7D-AABDC840B230}">
      <dgm:prSet/>
      <dgm:spPr/>
      <dgm:t>
        <a:bodyPr/>
        <a:lstStyle/>
        <a:p>
          <a:endParaRPr lang="en-US"/>
        </a:p>
      </dgm:t>
    </dgm:pt>
    <dgm:pt modelId="{80B01812-906F-4C37-975C-B94CBE935316}" type="sibTrans" cxnId="{7AE43461-49A5-4C5B-8B7D-AABDC840B230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33432" custLinFactNeighborY="114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4AC9A-8B6F-4811-BE8E-B1B29E4EA8D0}" type="pres">
      <dgm:prSet presAssocID="{44E73098-3232-46AF-8EAE-B1909F1FA456}" presName="parTxOnlySpace" presStyleCnt="0"/>
      <dgm:spPr/>
    </dgm:pt>
    <dgm:pt modelId="{548AADC6-0D62-4ABA-A537-B72236890CB8}" type="pres">
      <dgm:prSet presAssocID="{3997D918-CF70-490E-B2E0-4C614D01DA5E}" presName="parTxOnly" presStyleLbl="node1" presStyleIdx="2" presStyleCnt="3" custScaleY="131201" custLinFactNeighborX="-13571" custLinFactNeighborY="-1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AE43461-49A5-4C5B-8B7D-AABDC840B230}" srcId="{5A1DE788-2AB9-4FCC-8C91-836EAAA9CC8A}" destId="{3997D918-CF70-490E-B2E0-4C614D01DA5E}" srcOrd="2" destOrd="0" parTransId="{2DB7C771-12EE-4DB5-BDF2-DBD74A433324}" sibTransId="{80B01812-906F-4C37-975C-B94CBE935316}"/>
    <dgm:cxn modelId="{97B1DB3E-2221-41C6-81E3-BB1B63CFCEF2}" type="presOf" srcId="{5A1DE788-2AB9-4FCC-8C91-836EAAA9CC8A}" destId="{75A1A61F-CAE5-497B-B2DA-E0488ED95E68}" srcOrd="0" destOrd="0" presId="urn:microsoft.com/office/officeart/2005/8/layout/chevron1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E1919AA6-A8BF-4B43-BD3C-2D70363A6846}" type="presOf" srcId="{FE629EB9-AB30-4918-9C14-E8790894F495}" destId="{F5D36854-9177-4649-97A9-D75CA9FFE42C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BB1753F4-9917-494A-9639-4F7B2959AE43}" type="presOf" srcId="{3997D918-CF70-490E-B2E0-4C614D01DA5E}" destId="{548AADC6-0D62-4ABA-A537-B72236890CB8}" srcOrd="0" destOrd="0" presId="urn:microsoft.com/office/officeart/2005/8/layout/chevron1"/>
    <dgm:cxn modelId="{2E4D6C2B-877C-43CF-87BA-D0D77E697C15}" type="presOf" srcId="{C4A0AAC5-DDB4-4A40-9C2A-32F27F1E9E59}" destId="{84E8A40C-FC47-4FC2-9408-E635ED1D7E95}" srcOrd="0" destOrd="0" presId="urn:microsoft.com/office/officeart/2005/8/layout/chevron1"/>
    <dgm:cxn modelId="{D1564F73-A57B-433A-9474-6D77D0B6BB50}" type="presParOf" srcId="{75A1A61F-CAE5-497B-B2DA-E0488ED95E68}" destId="{84E8A40C-FC47-4FC2-9408-E635ED1D7E95}" srcOrd="0" destOrd="0" presId="urn:microsoft.com/office/officeart/2005/8/layout/chevron1"/>
    <dgm:cxn modelId="{1EAE3B27-4084-42C1-81F2-C7C8689D8C94}" type="presParOf" srcId="{75A1A61F-CAE5-497B-B2DA-E0488ED95E68}" destId="{B50D6901-540E-441D-97AD-70CD94D33D35}" srcOrd="1" destOrd="0" presId="urn:microsoft.com/office/officeart/2005/8/layout/chevron1"/>
    <dgm:cxn modelId="{12D3F57E-A7E1-42A8-AD84-11EC6C557FB5}" type="presParOf" srcId="{75A1A61F-CAE5-497B-B2DA-E0488ED95E68}" destId="{F5D36854-9177-4649-97A9-D75CA9FFE42C}" srcOrd="2" destOrd="0" presId="urn:microsoft.com/office/officeart/2005/8/layout/chevron1"/>
    <dgm:cxn modelId="{8BFD3AC5-350C-4753-A05D-7178C53BE1C9}" type="presParOf" srcId="{75A1A61F-CAE5-497B-B2DA-E0488ED95E68}" destId="{3394AC9A-8B6F-4811-BE8E-B1B29E4EA8D0}" srcOrd="3" destOrd="0" presId="urn:microsoft.com/office/officeart/2005/8/layout/chevron1"/>
    <dgm:cxn modelId="{76605718-80EC-4509-90A4-DDC31C12F2A6}" type="presParOf" srcId="{75A1A61F-CAE5-497B-B2DA-E0488ED95E68}" destId="{548AADC6-0D62-4ABA-A537-B72236890CB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بیشترین تراکم جمعیت بین  مناطق 22 گانه : </a:t>
          </a:r>
        </a:p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منطقه 10</a:t>
          </a:r>
          <a:endParaRPr lang="en-US" sz="1600" b="1" dirty="0">
            <a:solidFill>
              <a:schemeClr val="accent6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تراکم جمعیت  بین مناطق 22 گانه : </a:t>
          </a: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منطقه 22</a:t>
          </a:r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7CC8909B-3B62-4847-8D03-FF34ECC7CDDE}">
      <dgm:prSet phldrT="[Text]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منطقه 17 بین مناطق 22 گانه : </a:t>
          </a:r>
        </a:p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2</a:t>
          </a:r>
          <a:endParaRPr lang="en-US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FB1632F1-4FC3-4906-8D99-92D967927F7E}" type="parTrans" cxnId="{81C19BC7-26EE-4954-A99D-E6DDCBACA301}">
      <dgm:prSet/>
      <dgm:spPr/>
      <dgm:t>
        <a:bodyPr/>
        <a:lstStyle/>
        <a:p>
          <a:endParaRPr lang="en-US"/>
        </a:p>
      </dgm:t>
    </dgm:pt>
    <dgm:pt modelId="{652D49C2-53E3-4F8D-B798-14363E377E79}" type="sibTrans" cxnId="{81C19BC7-26EE-4954-A99D-E6DDCBACA301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D5A081-C22D-418D-90C8-ED351A0D70C4}" type="pres">
      <dgm:prSet presAssocID="{44E73098-3232-46AF-8EAE-B1909F1FA456}" presName="parTxOnlySpace" presStyleCnt="0"/>
      <dgm:spPr/>
    </dgm:pt>
    <dgm:pt modelId="{EF6CAF68-52FF-4230-BE42-4B2DF762BD15}" type="pres">
      <dgm:prSet presAssocID="{7CC8909B-3B62-4847-8D03-FF34ECC7CDDE}" presName="parTxOnly" presStyleLbl="node1" presStyleIdx="2" presStyleCnt="3" custScaleY="131201" custLinFactNeighborX="-13571" custLinFactNeighborY="-1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3CF4277D-79E5-4A54-BD1C-3C86AEA3FB8C}" type="presOf" srcId="{7CC8909B-3B62-4847-8D03-FF34ECC7CDDE}" destId="{EF6CAF68-52FF-4230-BE42-4B2DF762BD15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81C19BC7-26EE-4954-A99D-E6DDCBACA301}" srcId="{5A1DE788-2AB9-4FCC-8C91-836EAAA9CC8A}" destId="{7CC8909B-3B62-4847-8D03-FF34ECC7CDDE}" srcOrd="2" destOrd="0" parTransId="{FB1632F1-4FC3-4906-8D99-92D967927F7E}" sibTransId="{652D49C2-53E3-4F8D-B798-14363E377E79}"/>
    <dgm:cxn modelId="{788EEFF7-A369-4F7F-B5E1-BD0AF28CE8F6}" type="presOf" srcId="{5A1DE788-2AB9-4FCC-8C91-836EAAA9CC8A}" destId="{75A1A61F-CAE5-497B-B2DA-E0488ED95E68}" srcOrd="0" destOrd="0" presId="urn:microsoft.com/office/officeart/2005/8/layout/chevron1"/>
    <dgm:cxn modelId="{A1EAB080-8AA2-47AE-BB2B-9DC66322742B}" type="presOf" srcId="{FE629EB9-AB30-4918-9C14-E8790894F495}" destId="{F5D36854-9177-4649-97A9-D75CA9FFE42C}" srcOrd="0" destOrd="0" presId="urn:microsoft.com/office/officeart/2005/8/layout/chevron1"/>
    <dgm:cxn modelId="{F839D8CC-CBC4-4020-9504-6E68C173BD1A}" type="presOf" srcId="{C4A0AAC5-DDB4-4A40-9C2A-32F27F1E9E59}" destId="{84E8A40C-FC47-4FC2-9408-E635ED1D7E95}" srcOrd="0" destOrd="0" presId="urn:microsoft.com/office/officeart/2005/8/layout/chevron1"/>
    <dgm:cxn modelId="{DE4B4B35-3BF8-4612-BF23-B6C0B4F576E6}" type="presParOf" srcId="{75A1A61F-CAE5-497B-B2DA-E0488ED95E68}" destId="{84E8A40C-FC47-4FC2-9408-E635ED1D7E95}" srcOrd="0" destOrd="0" presId="urn:microsoft.com/office/officeart/2005/8/layout/chevron1"/>
    <dgm:cxn modelId="{55149E6D-46DD-4F57-80FF-3AF96A407195}" type="presParOf" srcId="{75A1A61F-CAE5-497B-B2DA-E0488ED95E68}" destId="{B50D6901-540E-441D-97AD-70CD94D33D35}" srcOrd="1" destOrd="0" presId="urn:microsoft.com/office/officeart/2005/8/layout/chevron1"/>
    <dgm:cxn modelId="{E3E443EA-A44C-4BFC-8CBF-97286EDE50FC}" type="presParOf" srcId="{75A1A61F-CAE5-497B-B2DA-E0488ED95E68}" destId="{F5D36854-9177-4649-97A9-D75CA9FFE42C}" srcOrd="2" destOrd="0" presId="urn:microsoft.com/office/officeart/2005/8/layout/chevron1"/>
    <dgm:cxn modelId="{4A7EE153-0B03-4F53-B7EC-C6675FDC6334}" type="presParOf" srcId="{75A1A61F-CAE5-497B-B2DA-E0488ED95E68}" destId="{57D5A081-C22D-418D-90C8-ED351A0D70C4}" srcOrd="3" destOrd="0" presId="urn:microsoft.com/office/officeart/2005/8/layout/chevron1"/>
    <dgm:cxn modelId="{B96E0DF9-ACEB-40A0-A1AF-5CC6EDFFFD1E}" type="presParOf" srcId="{75A1A61F-CAE5-497B-B2DA-E0488ED95E68}" destId="{EF6CAF68-52FF-4230-BE42-4B2DF762BD1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rgbClr val="FFFF00"/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بالاترین  نسبت جنسی بین  مناطق 22 گانه : </a:t>
          </a:r>
        </a:p>
        <a:p>
          <a:r>
            <a:rPr lang="fa-IR" sz="1600" b="1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منطقه 19</a:t>
          </a:r>
          <a:endParaRPr lang="en-US" sz="1600" b="1" dirty="0">
            <a:solidFill>
              <a:schemeClr val="accent6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rgbClr val="FFFF00"/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پایین ترین نسبت جنسی بین مناطق 22 گانه : </a:t>
          </a:r>
        </a:p>
        <a:p>
          <a:r>
            <a:rPr lang="fa-IR" sz="1600" b="1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منطقه 3</a:t>
          </a:r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18FFCE91-4673-4926-9288-8EC8EE88C991}">
      <dgm:prSet phldrT="[Text]"/>
      <dgm:spPr>
        <a:solidFill>
          <a:srgbClr val="FFFF00"/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b="1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رتبه منطقه 17 بین مناطق 22 گانه : </a:t>
          </a:r>
        </a:p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رتبه 7</a:t>
          </a:r>
          <a:endParaRPr lang="en-US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gm:t>
    </dgm:pt>
    <dgm:pt modelId="{93C12418-781F-4697-B255-9135DB029A87}" type="parTrans" cxnId="{F11B22F5-E7CD-43EB-B258-DE8F4821C9E4}">
      <dgm:prSet/>
      <dgm:spPr/>
      <dgm:t>
        <a:bodyPr/>
        <a:lstStyle/>
        <a:p>
          <a:endParaRPr lang="en-US"/>
        </a:p>
      </dgm:t>
    </dgm:pt>
    <dgm:pt modelId="{F767FBC3-67C8-4D45-A7F7-598EACBFF2CE}" type="sibTrans" cxnId="{F11B22F5-E7CD-43EB-B258-DE8F4821C9E4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33432" custLinFactNeighborY="163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08C0D4-8B8A-47AB-B271-C6A712BFEDD8}" type="pres">
      <dgm:prSet presAssocID="{44E73098-3232-46AF-8EAE-B1909F1FA456}" presName="parTxOnlySpace" presStyleCnt="0"/>
      <dgm:spPr/>
    </dgm:pt>
    <dgm:pt modelId="{1A97C697-8C3C-4956-8944-2B1EE5E8370E}" type="pres">
      <dgm:prSet presAssocID="{18FFCE91-4673-4926-9288-8EC8EE88C991}" presName="parTxOnly" presStyleLbl="node1" presStyleIdx="2" presStyleCnt="3" custScaleY="131201" custLinFactNeighborX="-13571" custLinFactNeighborY="-1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706596-5FEF-44E1-B2E5-B64A78754DB4}" type="presOf" srcId="{5A1DE788-2AB9-4FCC-8C91-836EAAA9CC8A}" destId="{75A1A61F-CAE5-497B-B2DA-E0488ED95E68}" srcOrd="0" destOrd="0" presId="urn:microsoft.com/office/officeart/2005/8/layout/chevron1"/>
    <dgm:cxn modelId="{F11B22F5-E7CD-43EB-B258-DE8F4821C9E4}" srcId="{5A1DE788-2AB9-4FCC-8C91-836EAAA9CC8A}" destId="{18FFCE91-4673-4926-9288-8EC8EE88C991}" srcOrd="2" destOrd="0" parTransId="{93C12418-781F-4697-B255-9135DB029A87}" sibTransId="{F767FBC3-67C8-4D45-A7F7-598EACBFF2CE}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0EAF738C-74CB-4B17-AA75-56D6EB1B2987}" type="presOf" srcId="{C4A0AAC5-DDB4-4A40-9C2A-32F27F1E9E59}" destId="{84E8A40C-FC47-4FC2-9408-E635ED1D7E95}" srcOrd="0" destOrd="0" presId="urn:microsoft.com/office/officeart/2005/8/layout/chevron1"/>
    <dgm:cxn modelId="{3123E233-6605-40C4-B19D-A28DA5AA90EF}" type="presOf" srcId="{FE629EB9-AB30-4918-9C14-E8790894F495}" destId="{F5D36854-9177-4649-97A9-D75CA9FFE42C}" srcOrd="0" destOrd="0" presId="urn:microsoft.com/office/officeart/2005/8/layout/chevron1"/>
    <dgm:cxn modelId="{2831ECA6-7888-414E-AFB7-D25D645FF44F}" type="presOf" srcId="{18FFCE91-4673-4926-9288-8EC8EE88C991}" destId="{1A97C697-8C3C-4956-8944-2B1EE5E8370E}" srcOrd="0" destOrd="0" presId="urn:microsoft.com/office/officeart/2005/8/layout/chevron1"/>
    <dgm:cxn modelId="{DAF4643C-41E4-4182-B191-150D664121DB}" type="presParOf" srcId="{75A1A61F-CAE5-497B-B2DA-E0488ED95E68}" destId="{84E8A40C-FC47-4FC2-9408-E635ED1D7E95}" srcOrd="0" destOrd="0" presId="urn:microsoft.com/office/officeart/2005/8/layout/chevron1"/>
    <dgm:cxn modelId="{FAF83B96-3B93-44DF-9C49-FD742E30E237}" type="presParOf" srcId="{75A1A61F-CAE5-497B-B2DA-E0488ED95E68}" destId="{B50D6901-540E-441D-97AD-70CD94D33D35}" srcOrd="1" destOrd="0" presId="urn:microsoft.com/office/officeart/2005/8/layout/chevron1"/>
    <dgm:cxn modelId="{F4D4F411-7D52-423A-9C50-7BB5EDE4AD14}" type="presParOf" srcId="{75A1A61F-CAE5-497B-B2DA-E0488ED95E68}" destId="{F5D36854-9177-4649-97A9-D75CA9FFE42C}" srcOrd="2" destOrd="0" presId="urn:microsoft.com/office/officeart/2005/8/layout/chevron1"/>
    <dgm:cxn modelId="{524BFAE6-E74C-44D1-A3CC-D1CDC17A539D}" type="presParOf" srcId="{75A1A61F-CAE5-497B-B2DA-E0488ED95E68}" destId="{1F08C0D4-8B8A-47AB-B271-C6A712BFEDD8}" srcOrd="3" destOrd="0" presId="urn:microsoft.com/office/officeart/2005/8/layout/chevron1"/>
    <dgm:cxn modelId="{A12DA41E-423F-4DCF-AC77-1E8ACCB455A6}" type="presParOf" srcId="{75A1A61F-CAE5-497B-B2DA-E0488ED95E68}" destId="{1A97C697-8C3C-4956-8944-2B1EE5E8370E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rId1" action="ppaction://hlinksldjump"/>
            </a:rPr>
            <a:t>بیشترین مساحت بین مناطق 22 گانه : </a:t>
          </a:r>
        </a:p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rId1" action="ppaction://hlinksldjump"/>
            </a:rPr>
            <a:t>منطقه 4</a:t>
          </a:r>
          <a:endParaRPr lang="en-US" sz="1600" b="1" dirty="0">
            <a:solidFill>
              <a:schemeClr val="accent6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مساحت بین مناطق 22 گانه  :</a:t>
          </a: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منطقه 10</a:t>
          </a:r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2F8CC648-452F-4450-9A88-C5B8FC1E07F7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fa-IR" sz="1600" b="1" dirty="0" smtClean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 منطقه17 بین مناطق 22 گانه : </a:t>
          </a: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رتبه21</a:t>
          </a:r>
        </a:p>
        <a:p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BF4E9358-371C-4885-87EB-2BBA0AC6CD79}" type="parTrans" cxnId="{42460CC5-17D2-497B-B9FD-AE6F6C725A19}">
      <dgm:prSet/>
      <dgm:spPr/>
      <dgm:t>
        <a:bodyPr/>
        <a:lstStyle/>
        <a:p>
          <a:endParaRPr lang="en-US"/>
        </a:p>
      </dgm:t>
    </dgm:pt>
    <dgm:pt modelId="{5199B3F1-EF6A-42AF-AE26-28E48E971A38}" type="sibTrans" cxnId="{42460CC5-17D2-497B-B9FD-AE6F6C725A19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147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10233" custLinFactNeighborX="8024" custLinFactNeighborY="13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902B5C-E029-4560-9C3B-778D5308E42C}" type="pres">
      <dgm:prSet presAssocID="{44E73098-3232-46AF-8EAE-B1909F1FA456}" presName="parTxOnlySpace" presStyleCnt="0"/>
      <dgm:spPr/>
    </dgm:pt>
    <dgm:pt modelId="{55751350-D192-4B2F-A268-753D010AFB00}" type="pres">
      <dgm:prSet presAssocID="{2F8CC648-452F-4450-9A88-C5B8FC1E07F7}" presName="parTxOnly" presStyleLbl="node1" presStyleIdx="2" presStyleCnt="3" custScaleY="114757" custLinFactNeighborX="-13571" custLinFactNeighborY="-1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AB57E3-B4C8-45B6-9F3B-18183F799B5C}" type="presOf" srcId="{C4A0AAC5-DDB4-4A40-9C2A-32F27F1E9E59}" destId="{84E8A40C-FC47-4FC2-9408-E635ED1D7E95}" srcOrd="0" destOrd="0" presId="urn:microsoft.com/office/officeart/2005/8/layout/chevron1"/>
    <dgm:cxn modelId="{913CC8E6-FBCE-41FC-BFBE-52523F709DE6}" type="presOf" srcId="{2F8CC648-452F-4450-9A88-C5B8FC1E07F7}" destId="{55751350-D192-4B2F-A268-753D010AFB00}" srcOrd="0" destOrd="0" presId="urn:microsoft.com/office/officeart/2005/8/layout/chevron1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E9CFF583-1FD3-4833-9D88-1E967C8F2688}" type="presOf" srcId="{FE629EB9-AB30-4918-9C14-E8790894F495}" destId="{F5D36854-9177-4649-97A9-D75CA9FFE42C}" srcOrd="0" destOrd="0" presId="urn:microsoft.com/office/officeart/2005/8/layout/chevron1"/>
    <dgm:cxn modelId="{3BE6AE65-AAEE-4AD1-890E-31EE392B19A6}" type="presOf" srcId="{5A1DE788-2AB9-4FCC-8C91-836EAAA9CC8A}" destId="{75A1A61F-CAE5-497B-B2DA-E0488ED95E68}" srcOrd="0" destOrd="0" presId="urn:microsoft.com/office/officeart/2005/8/layout/chevron1"/>
    <dgm:cxn modelId="{42460CC5-17D2-497B-B9FD-AE6F6C725A19}" srcId="{5A1DE788-2AB9-4FCC-8C91-836EAAA9CC8A}" destId="{2F8CC648-452F-4450-9A88-C5B8FC1E07F7}" srcOrd="2" destOrd="0" parTransId="{BF4E9358-371C-4885-87EB-2BBA0AC6CD79}" sibTransId="{5199B3F1-EF6A-42AF-AE26-28E48E971A38}"/>
    <dgm:cxn modelId="{C8E4FC79-A567-4FF2-981A-E9B319AAB846}" type="presParOf" srcId="{75A1A61F-CAE5-497B-B2DA-E0488ED95E68}" destId="{84E8A40C-FC47-4FC2-9408-E635ED1D7E95}" srcOrd="0" destOrd="0" presId="urn:microsoft.com/office/officeart/2005/8/layout/chevron1"/>
    <dgm:cxn modelId="{714EEC0E-795F-4B91-B266-1AEFF8F3751F}" type="presParOf" srcId="{75A1A61F-CAE5-497B-B2DA-E0488ED95E68}" destId="{B50D6901-540E-441D-97AD-70CD94D33D35}" srcOrd="1" destOrd="0" presId="urn:microsoft.com/office/officeart/2005/8/layout/chevron1"/>
    <dgm:cxn modelId="{92402BB5-BAEC-47D8-81FE-4C1410CE1E51}" type="presParOf" srcId="{75A1A61F-CAE5-497B-B2DA-E0488ED95E68}" destId="{F5D36854-9177-4649-97A9-D75CA9FFE42C}" srcOrd="2" destOrd="0" presId="urn:microsoft.com/office/officeart/2005/8/layout/chevron1"/>
    <dgm:cxn modelId="{2CD4B996-88AC-4650-9E65-FB90DF0F3067}" type="presParOf" srcId="{75A1A61F-CAE5-497B-B2DA-E0488ED95E68}" destId="{1D902B5C-E029-4560-9C3B-778D5308E42C}" srcOrd="3" destOrd="0" presId="urn:microsoft.com/office/officeart/2005/8/layout/chevron1"/>
    <dgm:cxn modelId="{4B3EF62A-B6CD-4608-A88D-1F68434A13B8}" type="presParOf" srcId="{75A1A61F-CAE5-497B-B2DA-E0488ED95E68}" destId="{55751350-D192-4B2F-A268-753D010AFB00}" srcOrd="4" destOrd="0" presId="urn:microsoft.com/office/officeart/2005/8/layout/chevron1"/>
  </dgm:cxnLst>
  <dgm:bg>
    <a:effectLst>
      <a:glow rad="228600">
        <a:schemeClr val="accent2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4_5" csCatId="accent4" phldr="1"/>
      <dgm:spPr/>
    </dgm:pt>
    <dgm:pt modelId="{C4A0AAC5-DDB4-4A40-9C2A-32F27F1E9E59}">
      <dgm:prSet phldrT="[Text]" custT="1"/>
      <dgm:spPr>
        <a:solidFill>
          <a:schemeClr val="accent4">
            <a:lumMod val="60000"/>
            <a:lumOff val="40000"/>
            <a:alpha val="90000"/>
          </a:schemeClr>
        </a:solidFill>
        <a:ln>
          <a:solidFill>
            <a:srgbClr val="FFC000"/>
          </a:solidFill>
        </a:ln>
        <a:effectLst>
          <a:glow rad="101600">
            <a:schemeClr val="accent4">
              <a:satMod val="175000"/>
              <a:alpha val="40000"/>
            </a:schemeClr>
          </a:glow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بالاترین  جمعیت بین محلات 14 گانه : </a:t>
          </a:r>
        </a:p>
        <a:p>
          <a:r>
            <a:rPr lang="fa-IR" sz="1600" b="1" dirty="0" smtClean="0">
              <a:solidFill>
                <a:schemeClr val="tx1"/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یافت آباد </a:t>
          </a:r>
          <a:endParaRPr lang="en-US" sz="16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/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/>
        </a:p>
      </dgm:t>
    </dgm:pt>
    <dgm:pt modelId="{CFC3BB57-3E42-48E7-AD19-13A337A32786}">
      <dgm:prSet phldrT="[Text]" custT="1"/>
      <dgm:spPr>
        <a:solidFill>
          <a:schemeClr val="accent4">
            <a:lumMod val="60000"/>
            <a:lumOff val="40000"/>
            <a:alpha val="70000"/>
          </a:schemeClr>
        </a:solidFill>
        <a:ln>
          <a:solidFill>
            <a:srgbClr val="FFC000"/>
          </a:solidFill>
        </a:ln>
        <a:effectLst>
          <a:glow rad="101600">
            <a:schemeClr val="accent4">
              <a:satMod val="175000"/>
              <a:alpha val="40000"/>
            </a:schemeClr>
          </a:glow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fa-IR" sz="1400" b="1" dirty="0" smtClean="0">
            <a:solidFill>
              <a:schemeClr val="tx1"/>
            </a:solidFill>
            <a:cs typeface="B Titr" panose="00000700000000000000" pitchFamily="2" charset="-78"/>
          </a:endParaRPr>
        </a:p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</a:p>
        <a:p>
          <a:endParaRPr lang="en-US" sz="1400" b="1" dirty="0">
            <a:solidFill>
              <a:schemeClr val="tx1"/>
            </a:solidFill>
          </a:endParaRPr>
        </a:p>
      </dgm:t>
    </dgm:pt>
    <dgm:pt modelId="{EE97B35E-53DE-4330-963C-1E471CE519CC}" type="parTrans" cxnId="{72083069-87DD-4AC9-A300-EA2B0DF1B6F7}">
      <dgm:prSet/>
      <dgm:spPr/>
      <dgm:t>
        <a:bodyPr/>
        <a:lstStyle/>
        <a:p>
          <a:endParaRPr lang="en-US"/>
        </a:p>
      </dgm:t>
    </dgm:pt>
    <dgm:pt modelId="{8829EE90-C9FF-441E-B5A4-BC679AD605AE}" type="sibTrans" cxnId="{72083069-87DD-4AC9-A300-EA2B0DF1B6F7}">
      <dgm:prSet/>
      <dgm:spPr/>
      <dgm:t>
        <a:bodyPr/>
        <a:lstStyle/>
        <a:p>
          <a:endParaRPr lang="en-US"/>
        </a:p>
      </dgm:t>
    </dgm:pt>
    <dgm:pt modelId="{FE629EB9-AB30-4918-9C14-E8790894F495}">
      <dgm:prSet phldrT="[Text]"/>
      <dgm:spPr>
        <a:solidFill>
          <a:schemeClr val="accent4">
            <a:lumMod val="60000"/>
            <a:lumOff val="40000"/>
            <a:alpha val="50000"/>
          </a:schemeClr>
        </a:solidFill>
        <a:ln>
          <a:solidFill>
            <a:srgbClr val="FFC000"/>
          </a:solidFill>
        </a:ln>
        <a:effectLst>
          <a:glow rad="139700">
            <a:schemeClr val="accent4">
              <a:satMod val="175000"/>
              <a:alpha val="40000"/>
            </a:schemeClr>
          </a:glow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fa-IR" b="1" dirty="0" smtClean="0">
              <a:solidFill>
                <a:schemeClr val="tx1"/>
              </a:solidFill>
              <a:cs typeface="B Titr" panose="00000700000000000000" pitchFamily="2" charset="-78"/>
            </a:rPr>
            <a:t>کمترین جمعیت بین محلات 14 گانه : </a:t>
          </a:r>
        </a:p>
        <a:p>
          <a:r>
            <a:rPr lang="fa-IR" b="1" dirty="0" smtClean="0">
              <a:solidFill>
                <a:schemeClr val="tx1"/>
              </a:solidFill>
              <a:cs typeface="B Titr" panose="00000700000000000000" pitchFamily="2" charset="-78"/>
            </a:rPr>
            <a:t>محله زمزم</a:t>
          </a:r>
          <a:endParaRPr lang="en-US" b="1" dirty="0">
            <a:solidFill>
              <a:schemeClr val="tx1"/>
            </a:solidFill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/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</dgm:pt>
    <dgm:pt modelId="{84E8A40C-FC47-4FC2-9408-E635ED1D7E95}" type="pres">
      <dgm:prSet presAssocID="{C4A0AAC5-DDB4-4A40-9C2A-32F27F1E9E59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/>
    </dgm:pt>
    <dgm:pt modelId="{577EA305-4901-48FA-A726-69B9E6A97910}" type="pres">
      <dgm:prSet presAssocID="{CFC3BB57-3E42-48E7-AD19-13A337A32786}" presName="parTxOnly" presStyleLbl="node1" presStyleIdx="1" presStyleCnt="3" custLinFactNeighborX="-62437" custLinFactNeighborY="10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E934DF-DD08-4CEE-9951-17E210DEFDE7}" type="pres">
      <dgm:prSet presAssocID="{8829EE90-C9FF-441E-B5A4-BC679AD605AE}" presName="parTxOnlySpace" presStyleCnt="0"/>
      <dgm:spPr/>
    </dgm:pt>
    <dgm:pt modelId="{F5D36854-9177-4649-97A9-D75CA9FFE42C}" type="pres">
      <dgm:prSet presAssocID="{FE629EB9-AB30-4918-9C14-E8790894F495}" presName="parTxOnly" presStyleLbl="node1" presStyleIdx="2" presStyleCnt="3" custLinFactX="-587" custLinFactNeighborX="-100000" custLinFactNeighborY="31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6802BE-8D01-4147-A68C-3B9C4962B9E7}" srcId="{5A1DE788-2AB9-4FCC-8C91-836EAAA9CC8A}" destId="{FE629EB9-AB30-4918-9C14-E8790894F495}" srcOrd="2" destOrd="0" parTransId="{5EF537BC-24D5-4853-A64E-4E2220B44325}" sibTransId="{44E73098-3232-46AF-8EAE-B1909F1FA456}"/>
    <dgm:cxn modelId="{96C36C9A-1926-4266-BD8C-EFE0D11F86B9}" type="presOf" srcId="{C4A0AAC5-DDB4-4A40-9C2A-32F27F1E9E59}" destId="{84E8A40C-FC47-4FC2-9408-E635ED1D7E95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71B38C63-632F-4AF4-BD2A-E0F1139279CC}" type="presOf" srcId="{5A1DE788-2AB9-4FCC-8C91-836EAAA9CC8A}" destId="{75A1A61F-CAE5-497B-B2DA-E0488ED95E68}" srcOrd="0" destOrd="0" presId="urn:microsoft.com/office/officeart/2005/8/layout/chevron1"/>
    <dgm:cxn modelId="{72083069-87DD-4AC9-A300-EA2B0DF1B6F7}" srcId="{5A1DE788-2AB9-4FCC-8C91-836EAAA9CC8A}" destId="{CFC3BB57-3E42-48E7-AD19-13A337A32786}" srcOrd="1" destOrd="0" parTransId="{EE97B35E-53DE-4330-963C-1E471CE519CC}" sibTransId="{8829EE90-C9FF-441E-B5A4-BC679AD605AE}"/>
    <dgm:cxn modelId="{19D60B92-F807-466A-8398-DD4ADB148B93}" type="presOf" srcId="{CFC3BB57-3E42-48E7-AD19-13A337A32786}" destId="{577EA305-4901-48FA-A726-69B9E6A97910}" srcOrd="0" destOrd="0" presId="urn:microsoft.com/office/officeart/2005/8/layout/chevron1"/>
    <dgm:cxn modelId="{1F0943D4-454B-4408-ABDA-7D37D14BBB1E}" type="presOf" srcId="{FE629EB9-AB30-4918-9C14-E8790894F495}" destId="{F5D36854-9177-4649-97A9-D75CA9FFE42C}" srcOrd="0" destOrd="0" presId="urn:microsoft.com/office/officeart/2005/8/layout/chevron1"/>
    <dgm:cxn modelId="{82BF13E4-A9AB-4F2F-A482-6E4C11BA4EF0}" type="presParOf" srcId="{75A1A61F-CAE5-497B-B2DA-E0488ED95E68}" destId="{84E8A40C-FC47-4FC2-9408-E635ED1D7E95}" srcOrd="0" destOrd="0" presId="urn:microsoft.com/office/officeart/2005/8/layout/chevron1"/>
    <dgm:cxn modelId="{D823B246-3BAE-4993-A52D-C76E9EB988CF}" type="presParOf" srcId="{75A1A61F-CAE5-497B-B2DA-E0488ED95E68}" destId="{B50D6901-540E-441D-97AD-70CD94D33D35}" srcOrd="1" destOrd="0" presId="urn:microsoft.com/office/officeart/2005/8/layout/chevron1"/>
    <dgm:cxn modelId="{61DE0F7B-EB98-4BDE-B9A0-CD1D9BB273E6}" type="presParOf" srcId="{75A1A61F-CAE5-497B-B2DA-E0488ED95E68}" destId="{577EA305-4901-48FA-A726-69B9E6A97910}" srcOrd="2" destOrd="0" presId="urn:microsoft.com/office/officeart/2005/8/layout/chevron1"/>
    <dgm:cxn modelId="{AF3672ED-8B1B-4B1B-A54F-E1021E0B35EC}" type="presParOf" srcId="{75A1A61F-CAE5-497B-B2DA-E0488ED95E68}" destId="{3EE934DF-DD08-4CEE-9951-17E210DEFDE7}" srcOrd="3" destOrd="0" presId="urn:microsoft.com/office/officeart/2005/8/layout/chevron1"/>
    <dgm:cxn modelId="{13FE54D3-C206-4956-81C8-087BB99CAA45}" type="presParOf" srcId="{75A1A61F-CAE5-497B-B2DA-E0488ED95E68}" destId="{F5D36854-9177-4649-97A9-D75CA9FFE42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/>
    </dgm:pt>
    <dgm:pt modelId="{C4A0AAC5-DDB4-4A40-9C2A-32F27F1E9E59}">
      <dgm:prSet phldrT="[Text]" custT="1"/>
      <dgm:spPr>
        <a:solidFill>
          <a:schemeClr val="accent6">
            <a:lumMod val="60000"/>
            <a:lumOff val="40000"/>
            <a:alpha val="90000"/>
          </a:schemeClr>
        </a:solidFill>
        <a:ln>
          <a:solidFill>
            <a:srgbClr val="00B050"/>
          </a:solidFill>
        </a:ln>
        <a:effectLst>
          <a:glow rad="101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بیشترین مساحت بین محلات 14 گانه : </a:t>
          </a:r>
        </a:p>
        <a:p>
          <a:r>
            <a:rPr lang="fa-IR" sz="1600" b="1" dirty="0" smtClean="0">
              <a:solidFill>
                <a:schemeClr val="tx1"/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یافت آباد</a:t>
          </a:r>
          <a:r>
            <a:rPr lang="fa-IR" sz="1600" b="1" dirty="0" smtClean="0">
              <a:solidFill>
                <a:schemeClr val="tx1"/>
              </a:solidFill>
              <a:cs typeface="B Titr" panose="00000700000000000000" pitchFamily="2" charset="-78"/>
            </a:rPr>
            <a:t> </a:t>
          </a:r>
          <a:endParaRPr lang="en-US" sz="1600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/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/>
        </a:p>
      </dgm:t>
    </dgm:pt>
    <dgm:pt modelId="{CFC3BB57-3E42-48E7-AD19-13A337A32786}">
      <dgm:prSet phldrT="[Text]" custT="1"/>
      <dgm:spPr>
        <a:solidFill>
          <a:schemeClr val="accent6">
            <a:lumMod val="60000"/>
            <a:lumOff val="40000"/>
            <a:alpha val="70000"/>
          </a:schemeClr>
        </a:solidFill>
        <a:ln>
          <a:solidFill>
            <a:srgbClr val="00B050"/>
          </a:solidFill>
        </a:ln>
        <a:effectLst>
          <a:glow rad="101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endParaRPr lang="fa-IR" sz="1400" b="1" dirty="0" smtClean="0">
            <a:solidFill>
              <a:schemeClr val="tx1"/>
            </a:solidFill>
            <a:cs typeface="B Titr" panose="00000700000000000000" pitchFamily="2" charset="-78"/>
          </a:endParaRPr>
        </a:p>
        <a:p>
          <a:r>
            <a:rPr lang="fa-IR" sz="1600" b="1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</a:p>
        <a:p>
          <a:endParaRPr lang="en-US" sz="1400" b="1" dirty="0">
            <a:solidFill>
              <a:schemeClr val="tx1"/>
            </a:solidFill>
          </a:endParaRPr>
        </a:p>
      </dgm:t>
    </dgm:pt>
    <dgm:pt modelId="{EE97B35E-53DE-4330-963C-1E471CE519CC}" type="parTrans" cxnId="{72083069-87DD-4AC9-A300-EA2B0DF1B6F7}">
      <dgm:prSet/>
      <dgm:spPr/>
      <dgm:t>
        <a:bodyPr/>
        <a:lstStyle/>
        <a:p>
          <a:endParaRPr lang="en-US"/>
        </a:p>
      </dgm:t>
    </dgm:pt>
    <dgm:pt modelId="{8829EE90-C9FF-441E-B5A4-BC679AD605AE}" type="sibTrans" cxnId="{72083069-87DD-4AC9-A300-EA2B0DF1B6F7}">
      <dgm:prSet/>
      <dgm:spPr/>
      <dgm:t>
        <a:bodyPr/>
        <a:lstStyle/>
        <a:p>
          <a:endParaRPr lang="en-US"/>
        </a:p>
      </dgm:t>
    </dgm:pt>
    <dgm:pt modelId="{FE629EB9-AB30-4918-9C14-E8790894F495}">
      <dgm:prSet phldrT="[Text]" custT="1"/>
      <dgm:spPr>
        <a:solidFill>
          <a:schemeClr val="accent6">
            <a:lumMod val="60000"/>
            <a:lumOff val="40000"/>
            <a:alpha val="50000"/>
          </a:schemeClr>
        </a:solidFill>
        <a:ln>
          <a:solidFill>
            <a:srgbClr val="00B050"/>
          </a:solidFill>
        </a:ln>
        <a:effectLst>
          <a:glow rad="1016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cs typeface="B Titr" panose="00000700000000000000" pitchFamily="2" charset="-78"/>
            </a:rPr>
            <a:t>کمترین مساحت بین محلات14 گانه : </a:t>
          </a:r>
        </a:p>
        <a:p>
          <a:r>
            <a:rPr lang="fa-IR" sz="1600" b="1" dirty="0" smtClean="0">
              <a:solidFill>
                <a:schemeClr val="tx1"/>
              </a:solidFill>
              <a:cs typeface="B Titr" panose="00000700000000000000" pitchFamily="2" charset="-78"/>
            </a:rPr>
            <a:t>محله جلیلی</a:t>
          </a:r>
          <a:endParaRPr lang="en-US" sz="1400" b="1" dirty="0">
            <a:solidFill>
              <a:schemeClr val="tx1"/>
            </a:solidFill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/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</dgm:pt>
    <dgm:pt modelId="{84E8A40C-FC47-4FC2-9408-E635ED1D7E95}" type="pres">
      <dgm:prSet presAssocID="{C4A0AAC5-DDB4-4A40-9C2A-32F27F1E9E59}" presName="parTxOnly" presStyleLbl="node1" presStyleIdx="0" presStyleCnt="3" custScaleY="114756" custLinFactNeighborX="-200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/>
    </dgm:pt>
    <dgm:pt modelId="{577EA305-4901-48FA-A726-69B9E6A97910}" type="pres">
      <dgm:prSet presAssocID="{CFC3BB57-3E42-48E7-AD19-13A337A32786}" presName="parTxOnly" presStyleLbl="node1" presStyleIdx="1" presStyleCnt="3" custScaleY="114757" custLinFactNeighborX="-536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E934DF-DD08-4CEE-9951-17E210DEFDE7}" type="pres">
      <dgm:prSet presAssocID="{8829EE90-C9FF-441E-B5A4-BC679AD605AE}" presName="parTxOnlySpace" presStyleCnt="0"/>
      <dgm:spPr/>
    </dgm:pt>
    <dgm:pt modelId="{F5D36854-9177-4649-97A9-D75CA9FFE42C}" type="pres">
      <dgm:prSet presAssocID="{FE629EB9-AB30-4918-9C14-E8790894F495}" presName="parTxOnly" presStyleLbl="node1" presStyleIdx="2" presStyleCnt="3" custScaleY="114756" custLinFactX="-750" custLinFactNeighborX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7C75E34-091F-4F31-A099-EB0392490F08}" type="presOf" srcId="{5A1DE788-2AB9-4FCC-8C91-836EAAA9CC8A}" destId="{75A1A61F-CAE5-497B-B2DA-E0488ED95E68}" srcOrd="0" destOrd="0" presId="urn:microsoft.com/office/officeart/2005/8/layout/chevron1"/>
    <dgm:cxn modelId="{B547C22E-83A0-41E1-8FC4-222E3AF551D6}" type="presOf" srcId="{C4A0AAC5-DDB4-4A40-9C2A-32F27F1E9E59}" destId="{84E8A40C-FC47-4FC2-9408-E635ED1D7E95}" srcOrd="0" destOrd="0" presId="urn:microsoft.com/office/officeart/2005/8/layout/chevron1"/>
    <dgm:cxn modelId="{EA6802BE-8D01-4147-A68C-3B9C4962B9E7}" srcId="{5A1DE788-2AB9-4FCC-8C91-836EAAA9CC8A}" destId="{FE629EB9-AB30-4918-9C14-E8790894F495}" srcOrd="2" destOrd="0" parTransId="{5EF537BC-24D5-4853-A64E-4E2220B44325}" sibTransId="{44E73098-3232-46AF-8EAE-B1909F1FA456}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20ACE34B-BD78-4CC2-B9F7-B6538B1FECBB}" type="presOf" srcId="{FE629EB9-AB30-4918-9C14-E8790894F495}" destId="{F5D36854-9177-4649-97A9-D75CA9FFE42C}" srcOrd="0" destOrd="0" presId="urn:microsoft.com/office/officeart/2005/8/layout/chevron1"/>
    <dgm:cxn modelId="{20FBB95F-A062-497B-B31E-7BAF09E4100F}" type="presOf" srcId="{CFC3BB57-3E42-48E7-AD19-13A337A32786}" destId="{577EA305-4901-48FA-A726-69B9E6A97910}" srcOrd="0" destOrd="0" presId="urn:microsoft.com/office/officeart/2005/8/layout/chevron1"/>
    <dgm:cxn modelId="{72083069-87DD-4AC9-A300-EA2B0DF1B6F7}" srcId="{5A1DE788-2AB9-4FCC-8C91-836EAAA9CC8A}" destId="{CFC3BB57-3E42-48E7-AD19-13A337A32786}" srcOrd="1" destOrd="0" parTransId="{EE97B35E-53DE-4330-963C-1E471CE519CC}" sibTransId="{8829EE90-C9FF-441E-B5A4-BC679AD605AE}"/>
    <dgm:cxn modelId="{9402160C-5F7B-4998-8C44-31B9DCFC02C7}" type="presParOf" srcId="{75A1A61F-CAE5-497B-B2DA-E0488ED95E68}" destId="{84E8A40C-FC47-4FC2-9408-E635ED1D7E95}" srcOrd="0" destOrd="0" presId="urn:microsoft.com/office/officeart/2005/8/layout/chevron1"/>
    <dgm:cxn modelId="{AD580C37-68D7-4E4E-8041-E9A1D73E1AF2}" type="presParOf" srcId="{75A1A61F-CAE5-497B-B2DA-E0488ED95E68}" destId="{B50D6901-540E-441D-97AD-70CD94D33D35}" srcOrd="1" destOrd="0" presId="urn:microsoft.com/office/officeart/2005/8/layout/chevron1"/>
    <dgm:cxn modelId="{D2F2BE35-BAED-434D-8B53-6F85BBC2059B}" type="presParOf" srcId="{75A1A61F-CAE5-497B-B2DA-E0488ED95E68}" destId="{577EA305-4901-48FA-A726-69B9E6A97910}" srcOrd="2" destOrd="0" presId="urn:microsoft.com/office/officeart/2005/8/layout/chevron1"/>
    <dgm:cxn modelId="{1A4B6CA9-2A50-4885-90FA-47F806754F67}" type="presParOf" srcId="{75A1A61F-CAE5-497B-B2DA-E0488ED95E68}" destId="{3EE934DF-DD08-4CEE-9951-17E210DEFDE7}" srcOrd="3" destOrd="0" presId="urn:microsoft.com/office/officeart/2005/8/layout/chevron1"/>
    <dgm:cxn modelId="{7C4B879B-FCD5-404C-B264-D4C64084A6F2}" type="presParOf" srcId="{75A1A61F-CAE5-497B-B2DA-E0488ED95E68}" destId="{F5D36854-9177-4649-97A9-D75CA9FFE42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/>
    </dgm:pt>
    <dgm:pt modelId="{C4A0AAC5-DDB4-4A40-9C2A-32F27F1E9E59}">
      <dgm:prSet phldrT="[Text]" custT="1"/>
      <dgm:spPr>
        <a:solidFill>
          <a:schemeClr val="accent2">
            <a:lumMod val="60000"/>
            <a:lumOff val="40000"/>
            <a:alpha val="90000"/>
          </a:schemeClr>
        </a:solidFill>
        <a:ln>
          <a:solidFill>
            <a:schemeClr val="accent2">
              <a:lumMod val="50000"/>
            </a:schemeClr>
          </a:solidFill>
        </a:ln>
        <a:effectLst>
          <a:glow rad="101600">
            <a:schemeClr val="accent2">
              <a:satMod val="175000"/>
              <a:alpha val="40000"/>
            </a:schemeClr>
          </a:glow>
          <a:outerShdw blurRad="50800" dist="38100" dir="5400000" algn="t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بیشترین بعد خانوار بین محلات 14  گانه : </a:t>
          </a:r>
        </a:p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وصفنارد </a:t>
          </a:r>
          <a:endParaRPr lang="en-US" sz="1400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/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/>
        </a:p>
      </dgm:t>
    </dgm:pt>
    <dgm:pt modelId="{CFC3BB57-3E42-48E7-AD19-13A337A32786}">
      <dgm:prSet phldrT="[Text]" custT="1"/>
      <dgm:spPr>
        <a:solidFill>
          <a:schemeClr val="accent2">
            <a:lumMod val="60000"/>
            <a:lumOff val="40000"/>
            <a:alpha val="70000"/>
          </a:schemeClr>
        </a:solidFill>
        <a:ln>
          <a:solidFill>
            <a:schemeClr val="accent2">
              <a:lumMod val="50000"/>
            </a:schemeClr>
          </a:solidFill>
        </a:ln>
        <a:effectLst>
          <a:glow rad="101600">
            <a:schemeClr val="accent2">
              <a:satMod val="175000"/>
              <a:alpha val="40000"/>
            </a:schemeClr>
          </a:glow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</a:p>
      </dgm:t>
    </dgm:pt>
    <dgm:pt modelId="{EE97B35E-53DE-4330-963C-1E471CE519CC}" type="parTrans" cxnId="{72083069-87DD-4AC9-A300-EA2B0DF1B6F7}">
      <dgm:prSet/>
      <dgm:spPr/>
      <dgm:t>
        <a:bodyPr/>
        <a:lstStyle/>
        <a:p>
          <a:endParaRPr lang="en-US"/>
        </a:p>
      </dgm:t>
    </dgm:pt>
    <dgm:pt modelId="{8829EE90-C9FF-441E-B5A4-BC679AD605AE}" type="sibTrans" cxnId="{72083069-87DD-4AC9-A300-EA2B0DF1B6F7}">
      <dgm:prSet/>
      <dgm:spPr/>
      <dgm:t>
        <a:bodyPr/>
        <a:lstStyle/>
        <a:p>
          <a:endParaRPr lang="en-US"/>
        </a:p>
      </dgm:t>
    </dgm:pt>
    <dgm:pt modelId="{FE629EB9-AB30-4918-9C14-E8790894F495}">
      <dgm:prSet phldrT="[Text]" custT="1"/>
      <dgm:spPr>
        <a:solidFill>
          <a:schemeClr val="accent2">
            <a:lumMod val="60000"/>
            <a:lumOff val="40000"/>
            <a:alpha val="50000"/>
          </a:schemeClr>
        </a:solidFill>
        <a:ln>
          <a:solidFill>
            <a:schemeClr val="accent2">
              <a:lumMod val="50000"/>
            </a:schemeClr>
          </a:solidFill>
        </a:ln>
        <a:effectLst>
          <a:glow rad="101600">
            <a:schemeClr val="accent2">
              <a:satMod val="175000"/>
              <a:alpha val="40000"/>
            </a:schemeClr>
          </a:glow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کمترین بعد خانوار بین</a:t>
          </a:r>
        </a:p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 محلات 14 گانه : </a:t>
          </a:r>
        </a:p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محله بلورسازی</a:t>
          </a:r>
          <a:endParaRPr lang="en-US" sz="1400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/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/>
    </dgm:pt>
    <dgm:pt modelId="{577EA305-4901-48FA-A726-69B9E6A97910}" type="pres">
      <dgm:prSet presAssocID="{CFC3BB57-3E42-48E7-AD19-13A337A32786}" presName="parTxOnly" presStyleLbl="node1" presStyleIdx="1" presStyleCnt="3" custScaleY="131201" custLinFactNeighborX="-39807" custLinFactNeighborY="2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E934DF-DD08-4CEE-9951-17E210DEFDE7}" type="pres">
      <dgm:prSet presAssocID="{8829EE90-C9FF-441E-B5A4-BC679AD605AE}" presName="parTxOnlySpace" presStyleCnt="0"/>
      <dgm:spPr/>
    </dgm:pt>
    <dgm:pt modelId="{F5D36854-9177-4649-97A9-D75CA9FFE42C}" type="pres">
      <dgm:prSet presAssocID="{FE629EB9-AB30-4918-9C14-E8790894F495}" presName="parTxOnly" presStyleLbl="node1" presStyleIdx="2" presStyleCnt="3" custScaleY="133432" custLinFactNeighborX="-899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01E8777-8EA5-4C04-8834-FADE602C886C}" type="presOf" srcId="{CFC3BB57-3E42-48E7-AD19-13A337A32786}" destId="{577EA305-4901-48FA-A726-69B9E6A97910}" srcOrd="0" destOrd="0" presId="urn:microsoft.com/office/officeart/2005/8/layout/chevron1"/>
    <dgm:cxn modelId="{EA6802BE-8D01-4147-A68C-3B9C4962B9E7}" srcId="{5A1DE788-2AB9-4FCC-8C91-836EAAA9CC8A}" destId="{FE629EB9-AB30-4918-9C14-E8790894F495}" srcOrd="2" destOrd="0" parTransId="{5EF537BC-24D5-4853-A64E-4E2220B44325}" sibTransId="{44E73098-3232-46AF-8EAE-B1909F1FA456}"/>
    <dgm:cxn modelId="{CA51671A-0B3B-477D-8504-4EB5B04DEFFE}" type="presOf" srcId="{C4A0AAC5-DDB4-4A40-9C2A-32F27F1E9E59}" destId="{84E8A40C-FC47-4FC2-9408-E635ED1D7E95}" srcOrd="0" destOrd="0" presId="urn:microsoft.com/office/officeart/2005/8/layout/chevron1"/>
    <dgm:cxn modelId="{37698BC6-7D0C-4801-A8E8-681C52EC49A1}" type="presOf" srcId="{5A1DE788-2AB9-4FCC-8C91-836EAAA9CC8A}" destId="{75A1A61F-CAE5-497B-B2DA-E0488ED95E68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72083069-87DD-4AC9-A300-EA2B0DF1B6F7}" srcId="{5A1DE788-2AB9-4FCC-8C91-836EAAA9CC8A}" destId="{CFC3BB57-3E42-48E7-AD19-13A337A32786}" srcOrd="1" destOrd="0" parTransId="{EE97B35E-53DE-4330-963C-1E471CE519CC}" sibTransId="{8829EE90-C9FF-441E-B5A4-BC679AD605AE}"/>
    <dgm:cxn modelId="{851A4BC1-6254-4EB8-8649-9526F1092366}" type="presOf" srcId="{FE629EB9-AB30-4918-9C14-E8790894F495}" destId="{F5D36854-9177-4649-97A9-D75CA9FFE42C}" srcOrd="0" destOrd="0" presId="urn:microsoft.com/office/officeart/2005/8/layout/chevron1"/>
    <dgm:cxn modelId="{CDCABDC9-DAAA-4C6C-A639-2471FB96F2FC}" type="presParOf" srcId="{75A1A61F-CAE5-497B-B2DA-E0488ED95E68}" destId="{84E8A40C-FC47-4FC2-9408-E635ED1D7E95}" srcOrd="0" destOrd="0" presId="urn:microsoft.com/office/officeart/2005/8/layout/chevron1"/>
    <dgm:cxn modelId="{13339CE7-95FC-4639-B872-3C8CD698DFAD}" type="presParOf" srcId="{75A1A61F-CAE5-497B-B2DA-E0488ED95E68}" destId="{B50D6901-540E-441D-97AD-70CD94D33D35}" srcOrd="1" destOrd="0" presId="urn:microsoft.com/office/officeart/2005/8/layout/chevron1"/>
    <dgm:cxn modelId="{317AF5D3-CE23-4DB3-892A-BD24F05814A7}" type="presParOf" srcId="{75A1A61F-CAE5-497B-B2DA-E0488ED95E68}" destId="{577EA305-4901-48FA-A726-69B9E6A97910}" srcOrd="2" destOrd="0" presId="urn:microsoft.com/office/officeart/2005/8/layout/chevron1"/>
    <dgm:cxn modelId="{157EFD1E-2A90-4E9E-8E85-FAFA031B3949}" type="presParOf" srcId="{75A1A61F-CAE5-497B-B2DA-E0488ED95E68}" destId="{3EE934DF-DD08-4CEE-9951-17E210DEFDE7}" srcOrd="3" destOrd="0" presId="urn:microsoft.com/office/officeart/2005/8/layout/chevron1"/>
    <dgm:cxn modelId="{B4FA3357-13F3-4E79-88C9-C08BBA2EF175}" type="presParOf" srcId="{75A1A61F-CAE5-497B-B2DA-E0488ED95E68}" destId="{F5D36854-9177-4649-97A9-D75CA9FFE42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/>
    </dgm:pt>
    <dgm:pt modelId="{C4A0AAC5-DDB4-4A40-9C2A-32F27F1E9E59}">
      <dgm:prSet phldrT="[Text]" custT="1"/>
      <dgm:spPr>
        <a:solidFill>
          <a:schemeClr val="accent1">
            <a:lumMod val="60000"/>
            <a:lumOff val="40000"/>
            <a:alpha val="90000"/>
          </a:schemeClr>
        </a:solidFill>
        <a:ln>
          <a:solidFill>
            <a:schemeClr val="accent1">
              <a:lumMod val="50000"/>
            </a:schemeClr>
          </a:solidFill>
        </a:ln>
        <a:effectLst>
          <a:glow rad="1016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4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بیشترین تراکم جمعیت بین  محلات 14 گانه : </a:t>
          </a:r>
        </a:p>
        <a:p>
          <a:r>
            <a:rPr lang="fa-IR" sz="14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یافت آباد </a:t>
          </a:r>
          <a:endParaRPr lang="en-US" sz="1400" b="1" dirty="0">
            <a:solidFill>
              <a:schemeClr val="accent6">
                <a:lumMod val="50000"/>
              </a:schemeClr>
            </a:solidFill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/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/>
        </a:p>
      </dgm:t>
    </dgm:pt>
    <dgm:pt modelId="{CFC3BB57-3E42-48E7-AD19-13A337A32786}">
      <dgm:prSet phldrT="[Text]" custT="1"/>
      <dgm:spPr>
        <a:solidFill>
          <a:schemeClr val="accent1">
            <a:lumMod val="60000"/>
            <a:lumOff val="40000"/>
            <a:alpha val="70000"/>
          </a:schemeClr>
        </a:solidFill>
        <a:ln>
          <a:solidFill>
            <a:schemeClr val="accent1">
              <a:lumMod val="50000"/>
            </a:schemeClr>
          </a:solidFill>
        </a:ln>
        <a:effectLst>
          <a:glow rad="1016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  <a:endParaRPr lang="en-US" sz="1400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EE97B35E-53DE-4330-963C-1E471CE519CC}" type="parTrans" cxnId="{72083069-87DD-4AC9-A300-EA2B0DF1B6F7}">
      <dgm:prSet/>
      <dgm:spPr/>
      <dgm:t>
        <a:bodyPr/>
        <a:lstStyle/>
        <a:p>
          <a:endParaRPr lang="en-US"/>
        </a:p>
      </dgm:t>
    </dgm:pt>
    <dgm:pt modelId="{8829EE90-C9FF-441E-B5A4-BC679AD605AE}" type="sibTrans" cxnId="{72083069-87DD-4AC9-A300-EA2B0DF1B6F7}">
      <dgm:prSet/>
      <dgm:spPr/>
      <dgm:t>
        <a:bodyPr/>
        <a:lstStyle/>
        <a:p>
          <a:endParaRPr lang="en-US"/>
        </a:p>
      </dgm:t>
    </dgm:pt>
    <dgm:pt modelId="{FE629EB9-AB30-4918-9C14-E8790894F495}">
      <dgm:prSet phldrT="[Text]" custT="1"/>
      <dgm:spPr>
        <a:solidFill>
          <a:schemeClr val="accent1">
            <a:lumMod val="60000"/>
            <a:lumOff val="40000"/>
            <a:alpha val="50000"/>
          </a:schemeClr>
        </a:solidFill>
        <a:ln>
          <a:solidFill>
            <a:schemeClr val="accent1">
              <a:lumMod val="50000"/>
            </a:schemeClr>
          </a:solidFill>
        </a:ln>
        <a:effectLst>
          <a:glow rad="1016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کمترین تراکم جمعیت  بین محلات 14 گانه : </a:t>
          </a:r>
        </a:p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محله زمزم</a:t>
          </a:r>
          <a:endParaRPr lang="en-US" sz="1400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/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/>
    </dgm:pt>
    <dgm:pt modelId="{577EA305-4901-48FA-A726-69B9E6A97910}" type="pres">
      <dgm:prSet presAssocID="{CFC3BB57-3E42-48E7-AD19-13A337A32786}" presName="parTxOnly" presStyleLbl="node1" presStyleIdx="1" presStyleCnt="3" custScaleY="131201" custLinFactNeighborX="-58106" custLinFactNeighborY="-111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E934DF-DD08-4CEE-9951-17E210DEFDE7}" type="pres">
      <dgm:prSet presAssocID="{8829EE90-C9FF-441E-B5A4-BC679AD605AE}" presName="parTxOnlySpace" presStyleCnt="0"/>
      <dgm:spPr/>
    </dgm:pt>
    <dgm:pt modelId="{F5D36854-9177-4649-97A9-D75CA9FFE42C}" type="pres">
      <dgm:prSet presAssocID="{FE629EB9-AB30-4918-9C14-E8790894F495}" presName="parTxOnly" presStyleLbl="node1" presStyleIdx="2" presStyleCnt="3" custScaleY="133432" custLinFactX="-1741" custLinFactNeighborX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C7614E8-0557-4F1C-9EBB-951D9C881284}" type="presOf" srcId="{5A1DE788-2AB9-4FCC-8C91-836EAAA9CC8A}" destId="{75A1A61F-CAE5-497B-B2DA-E0488ED95E68}" srcOrd="0" destOrd="0" presId="urn:microsoft.com/office/officeart/2005/8/layout/chevron1"/>
    <dgm:cxn modelId="{EA6802BE-8D01-4147-A68C-3B9C4962B9E7}" srcId="{5A1DE788-2AB9-4FCC-8C91-836EAAA9CC8A}" destId="{FE629EB9-AB30-4918-9C14-E8790894F495}" srcOrd="2" destOrd="0" parTransId="{5EF537BC-24D5-4853-A64E-4E2220B44325}" sibTransId="{44E73098-3232-46AF-8EAE-B1909F1FA456}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CBAAB064-F0C4-48AE-90CC-B6E7F3A1CD88}" type="presOf" srcId="{CFC3BB57-3E42-48E7-AD19-13A337A32786}" destId="{577EA305-4901-48FA-A726-69B9E6A97910}" srcOrd="0" destOrd="0" presId="urn:microsoft.com/office/officeart/2005/8/layout/chevron1"/>
    <dgm:cxn modelId="{FEB9F404-0670-4523-A53E-7ED524A74C7E}" type="presOf" srcId="{C4A0AAC5-DDB4-4A40-9C2A-32F27F1E9E59}" destId="{84E8A40C-FC47-4FC2-9408-E635ED1D7E95}" srcOrd="0" destOrd="0" presId="urn:microsoft.com/office/officeart/2005/8/layout/chevron1"/>
    <dgm:cxn modelId="{72083069-87DD-4AC9-A300-EA2B0DF1B6F7}" srcId="{5A1DE788-2AB9-4FCC-8C91-836EAAA9CC8A}" destId="{CFC3BB57-3E42-48E7-AD19-13A337A32786}" srcOrd="1" destOrd="0" parTransId="{EE97B35E-53DE-4330-963C-1E471CE519CC}" sibTransId="{8829EE90-C9FF-441E-B5A4-BC679AD605AE}"/>
    <dgm:cxn modelId="{7785558B-C6D7-4104-90FC-235F76E0BC5E}" type="presOf" srcId="{FE629EB9-AB30-4918-9C14-E8790894F495}" destId="{F5D36854-9177-4649-97A9-D75CA9FFE42C}" srcOrd="0" destOrd="0" presId="urn:microsoft.com/office/officeart/2005/8/layout/chevron1"/>
    <dgm:cxn modelId="{23ECF5AD-5005-44EB-B19A-78EDBFA4EECF}" type="presParOf" srcId="{75A1A61F-CAE5-497B-B2DA-E0488ED95E68}" destId="{84E8A40C-FC47-4FC2-9408-E635ED1D7E95}" srcOrd="0" destOrd="0" presId="urn:microsoft.com/office/officeart/2005/8/layout/chevron1"/>
    <dgm:cxn modelId="{68AD6415-86F5-43D5-95D4-48E80389D3E1}" type="presParOf" srcId="{75A1A61F-CAE5-497B-B2DA-E0488ED95E68}" destId="{B50D6901-540E-441D-97AD-70CD94D33D35}" srcOrd="1" destOrd="0" presId="urn:microsoft.com/office/officeart/2005/8/layout/chevron1"/>
    <dgm:cxn modelId="{52CFA3BD-DE58-4F7F-9888-23FF25296EDE}" type="presParOf" srcId="{75A1A61F-CAE5-497B-B2DA-E0488ED95E68}" destId="{577EA305-4901-48FA-A726-69B9E6A97910}" srcOrd="2" destOrd="0" presId="urn:microsoft.com/office/officeart/2005/8/layout/chevron1"/>
    <dgm:cxn modelId="{2FDF4248-B556-450C-9635-B4468DB17BE5}" type="presParOf" srcId="{75A1A61F-CAE5-497B-B2DA-E0488ED95E68}" destId="{3EE934DF-DD08-4CEE-9951-17E210DEFDE7}" srcOrd="3" destOrd="0" presId="urn:microsoft.com/office/officeart/2005/8/layout/chevron1"/>
    <dgm:cxn modelId="{2171913E-DB37-4BE7-B277-6DA99758CC63}" type="presParOf" srcId="{75A1A61F-CAE5-497B-B2DA-E0488ED95E68}" destId="{F5D36854-9177-4649-97A9-D75CA9FFE42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/>
    </dgm:pt>
    <dgm:pt modelId="{C4A0AAC5-DDB4-4A40-9C2A-32F27F1E9E59}">
      <dgm:prSet phldrT="[Text]" custT="1"/>
      <dgm:spPr>
        <a:solidFill>
          <a:srgbClr val="FFFF00">
            <a:alpha val="90000"/>
          </a:srgbClr>
        </a:solidFill>
        <a:effectLst>
          <a:glow rad="1397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4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بالاترین  نسبت جنسی بین محلات 14  گانه  : </a:t>
          </a:r>
        </a:p>
        <a:p>
          <a:r>
            <a:rPr lang="fa-IR" sz="14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جلیلی</a:t>
          </a:r>
          <a:endParaRPr lang="en-US" sz="1400" b="1" dirty="0">
            <a:solidFill>
              <a:schemeClr val="accent6">
                <a:lumMod val="50000"/>
              </a:schemeClr>
            </a:solidFill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/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/>
        </a:p>
      </dgm:t>
    </dgm:pt>
    <dgm:pt modelId="{CFC3BB57-3E42-48E7-AD19-13A337A32786}">
      <dgm:prSet phldrT="[Text]" custT="1"/>
      <dgm:spPr>
        <a:solidFill>
          <a:srgbClr val="FFFF00">
            <a:alpha val="70000"/>
          </a:srgbClr>
        </a:solidFill>
        <a:effectLst>
          <a:glow rad="1397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  <a:endParaRPr lang="en-US" sz="1400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EE97B35E-53DE-4330-963C-1E471CE519CC}" type="parTrans" cxnId="{72083069-87DD-4AC9-A300-EA2B0DF1B6F7}">
      <dgm:prSet/>
      <dgm:spPr/>
      <dgm:t>
        <a:bodyPr/>
        <a:lstStyle/>
        <a:p>
          <a:endParaRPr lang="en-US"/>
        </a:p>
      </dgm:t>
    </dgm:pt>
    <dgm:pt modelId="{8829EE90-C9FF-441E-B5A4-BC679AD605AE}" type="sibTrans" cxnId="{72083069-87DD-4AC9-A300-EA2B0DF1B6F7}">
      <dgm:prSet/>
      <dgm:spPr/>
      <dgm:t>
        <a:bodyPr/>
        <a:lstStyle/>
        <a:p>
          <a:endParaRPr lang="en-US"/>
        </a:p>
      </dgm:t>
    </dgm:pt>
    <dgm:pt modelId="{FE629EB9-AB30-4918-9C14-E8790894F495}">
      <dgm:prSet phldrT="[Text]" custT="1"/>
      <dgm:spPr>
        <a:solidFill>
          <a:srgbClr val="FFFF00">
            <a:alpha val="50000"/>
          </a:srgbClr>
        </a:solidFill>
        <a:effectLst>
          <a:glow rad="1397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پایین ترین نسبت جنسی بین محلات 14  گانه : </a:t>
          </a:r>
        </a:p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محله سجاد </a:t>
          </a:r>
          <a:endParaRPr lang="en-US" sz="1400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/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/>
    </dgm:pt>
    <dgm:pt modelId="{577EA305-4901-48FA-A726-69B9E6A97910}" type="pres">
      <dgm:prSet presAssocID="{CFC3BB57-3E42-48E7-AD19-13A337A32786}" presName="parTxOnly" presStyleLbl="node1" presStyleIdx="1" presStyleCnt="3" custScaleY="131201" custLinFactNeighborX="-47761" custLinFactNeighborY="-111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E934DF-DD08-4CEE-9951-17E210DEFDE7}" type="pres">
      <dgm:prSet presAssocID="{8829EE90-C9FF-441E-B5A4-BC679AD605AE}" presName="parTxOnlySpace" presStyleCnt="0"/>
      <dgm:spPr/>
    </dgm:pt>
    <dgm:pt modelId="{F5D36854-9177-4649-97A9-D75CA9FFE42C}" type="pres">
      <dgm:prSet presAssocID="{FE629EB9-AB30-4918-9C14-E8790894F495}" presName="parTxOnly" presStyleLbl="node1" presStyleIdx="2" presStyleCnt="3" custScaleY="133432" custLinFactX="-637" custLinFactNeighborX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383A89-CFC6-4CA2-8C51-9BB8FA67399A}" type="presOf" srcId="{C4A0AAC5-DDB4-4A40-9C2A-32F27F1E9E59}" destId="{84E8A40C-FC47-4FC2-9408-E635ED1D7E95}" srcOrd="0" destOrd="0" presId="urn:microsoft.com/office/officeart/2005/8/layout/chevron1"/>
    <dgm:cxn modelId="{B98220CC-CED2-4339-8161-01FB978CE6D0}" type="presOf" srcId="{FE629EB9-AB30-4918-9C14-E8790894F495}" destId="{F5D36854-9177-4649-97A9-D75CA9FFE42C}" srcOrd="0" destOrd="0" presId="urn:microsoft.com/office/officeart/2005/8/layout/chevron1"/>
    <dgm:cxn modelId="{EA6802BE-8D01-4147-A68C-3B9C4962B9E7}" srcId="{5A1DE788-2AB9-4FCC-8C91-836EAAA9CC8A}" destId="{FE629EB9-AB30-4918-9C14-E8790894F495}" srcOrd="2" destOrd="0" parTransId="{5EF537BC-24D5-4853-A64E-4E2220B44325}" sibTransId="{44E73098-3232-46AF-8EAE-B1909F1FA456}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5B7874F6-8B93-40F7-A4D7-04A5CC09E719}" type="presOf" srcId="{CFC3BB57-3E42-48E7-AD19-13A337A32786}" destId="{577EA305-4901-48FA-A726-69B9E6A97910}" srcOrd="0" destOrd="0" presId="urn:microsoft.com/office/officeart/2005/8/layout/chevron1"/>
    <dgm:cxn modelId="{72083069-87DD-4AC9-A300-EA2B0DF1B6F7}" srcId="{5A1DE788-2AB9-4FCC-8C91-836EAAA9CC8A}" destId="{CFC3BB57-3E42-48E7-AD19-13A337A32786}" srcOrd="1" destOrd="0" parTransId="{EE97B35E-53DE-4330-963C-1E471CE519CC}" sibTransId="{8829EE90-C9FF-441E-B5A4-BC679AD605AE}"/>
    <dgm:cxn modelId="{E32F44A1-90F9-4F6B-BC82-454AA93C3BE6}" type="presOf" srcId="{5A1DE788-2AB9-4FCC-8C91-836EAAA9CC8A}" destId="{75A1A61F-CAE5-497B-B2DA-E0488ED95E68}" srcOrd="0" destOrd="0" presId="urn:microsoft.com/office/officeart/2005/8/layout/chevron1"/>
    <dgm:cxn modelId="{6FBCE7C6-9B9C-48CE-B979-29800A3ED4BA}" type="presParOf" srcId="{75A1A61F-CAE5-497B-B2DA-E0488ED95E68}" destId="{84E8A40C-FC47-4FC2-9408-E635ED1D7E95}" srcOrd="0" destOrd="0" presId="urn:microsoft.com/office/officeart/2005/8/layout/chevron1"/>
    <dgm:cxn modelId="{D3B3CFBE-8F9B-45F0-AEA4-BF759165DEC1}" type="presParOf" srcId="{75A1A61F-CAE5-497B-B2DA-E0488ED95E68}" destId="{B50D6901-540E-441D-97AD-70CD94D33D35}" srcOrd="1" destOrd="0" presId="urn:microsoft.com/office/officeart/2005/8/layout/chevron1"/>
    <dgm:cxn modelId="{6DAAA8FD-2FBF-465F-8C42-666FA892C677}" type="presParOf" srcId="{75A1A61F-CAE5-497B-B2DA-E0488ED95E68}" destId="{577EA305-4901-48FA-A726-69B9E6A97910}" srcOrd="2" destOrd="0" presId="urn:microsoft.com/office/officeart/2005/8/layout/chevron1"/>
    <dgm:cxn modelId="{AD5DC34C-8EDC-4D79-977B-05CDE40F3C74}" type="presParOf" srcId="{75A1A61F-CAE5-497B-B2DA-E0488ED95E68}" destId="{3EE934DF-DD08-4CEE-9951-17E210DEFDE7}" srcOrd="3" destOrd="0" presId="urn:microsoft.com/office/officeart/2005/8/layout/chevron1"/>
    <dgm:cxn modelId="{0C5CF24F-ADE3-4BB3-89FC-38D08E080AAE}" type="presParOf" srcId="{75A1A61F-CAE5-497B-B2DA-E0488ED95E68}" destId="{F5D36854-9177-4649-97A9-D75CA9FFE42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/>
    </dgm:pt>
    <dgm:pt modelId="{C4A0AAC5-DDB4-4A40-9C2A-32F27F1E9E59}">
      <dgm:prSet phldrT="[Text]" custT="1"/>
      <dgm:spPr>
        <a:solidFill>
          <a:schemeClr val="accent4">
            <a:lumMod val="60000"/>
            <a:lumOff val="40000"/>
            <a:alpha val="90000"/>
          </a:schemeClr>
        </a:solidFill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بالاترین  جمعیت شاغل بین محلات 14 گانه : </a:t>
          </a:r>
        </a:p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یافت آباد </a:t>
          </a:r>
          <a:endParaRPr lang="en-US" sz="1600" dirty="0">
            <a:solidFill>
              <a:schemeClr val="accent6">
                <a:lumMod val="50000"/>
              </a:schemeClr>
            </a:solidFill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/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/>
        </a:p>
      </dgm:t>
    </dgm:pt>
    <dgm:pt modelId="{CFC3BB57-3E42-48E7-AD19-13A337A32786}">
      <dgm:prSet phldrT="[Text]" custT="1"/>
      <dgm:spPr>
        <a:solidFill>
          <a:schemeClr val="accent4">
            <a:lumMod val="60000"/>
            <a:lumOff val="40000"/>
            <a:alpha val="70000"/>
          </a:schemeClr>
        </a:solidFill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endParaRPr lang="fa-IR" sz="1400" b="1" dirty="0" smtClean="0">
            <a:solidFill>
              <a:schemeClr val="tx1"/>
            </a:solidFill>
            <a:cs typeface="B Titr" panose="00000700000000000000" pitchFamily="2" charset="-78"/>
          </a:endParaRPr>
        </a:p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</a:p>
        <a:p>
          <a:endParaRPr lang="en-US" sz="1400" b="1" dirty="0">
            <a:solidFill>
              <a:schemeClr val="tx1"/>
            </a:solidFill>
          </a:endParaRPr>
        </a:p>
      </dgm:t>
    </dgm:pt>
    <dgm:pt modelId="{EE97B35E-53DE-4330-963C-1E471CE519CC}" type="parTrans" cxnId="{72083069-87DD-4AC9-A300-EA2B0DF1B6F7}">
      <dgm:prSet/>
      <dgm:spPr/>
      <dgm:t>
        <a:bodyPr/>
        <a:lstStyle/>
        <a:p>
          <a:endParaRPr lang="en-US"/>
        </a:p>
      </dgm:t>
    </dgm:pt>
    <dgm:pt modelId="{8829EE90-C9FF-441E-B5A4-BC679AD605AE}" type="sibTrans" cxnId="{72083069-87DD-4AC9-A300-EA2B0DF1B6F7}">
      <dgm:prSet/>
      <dgm:spPr/>
      <dgm:t>
        <a:bodyPr/>
        <a:lstStyle/>
        <a:p>
          <a:endParaRPr lang="en-US"/>
        </a:p>
      </dgm:t>
    </dgm:pt>
    <dgm:pt modelId="{FE629EB9-AB30-4918-9C14-E8790894F495}">
      <dgm:prSet phldrT="[Text]"/>
      <dgm:spPr>
        <a:solidFill>
          <a:schemeClr val="accent4">
            <a:lumMod val="60000"/>
            <a:lumOff val="40000"/>
            <a:alpha val="50000"/>
          </a:schemeClr>
        </a:solidFill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b="1" dirty="0" smtClean="0">
              <a:solidFill>
                <a:schemeClr val="tx1"/>
              </a:solidFill>
              <a:cs typeface="B Titr" panose="00000700000000000000" pitchFamily="2" charset="-78"/>
            </a:rPr>
            <a:t>کمترین جمعیت شاغل بین محلات 14 گانه : </a:t>
          </a:r>
        </a:p>
        <a:p>
          <a:r>
            <a:rPr lang="fa-IR" b="1" dirty="0" smtClean="0">
              <a:solidFill>
                <a:schemeClr val="tx1"/>
              </a:solidFill>
              <a:cs typeface="B Titr" panose="00000700000000000000" pitchFamily="2" charset="-78"/>
            </a:rPr>
            <a:t>محله زمزم</a:t>
          </a:r>
          <a:endParaRPr lang="en-US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/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</dgm:pt>
    <dgm:pt modelId="{84E8A40C-FC47-4FC2-9408-E635ED1D7E95}" type="pres">
      <dgm:prSet presAssocID="{C4A0AAC5-DDB4-4A40-9C2A-32F27F1E9E59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/>
    </dgm:pt>
    <dgm:pt modelId="{577EA305-4901-48FA-A726-69B9E6A97910}" type="pres">
      <dgm:prSet presAssocID="{CFC3BB57-3E42-48E7-AD19-13A337A32786}" presName="parTxOnly" presStyleLbl="node1" presStyleIdx="1" presStyleCnt="3" custLinFactNeighborX="-62437" custLinFactNeighborY="10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E934DF-DD08-4CEE-9951-17E210DEFDE7}" type="pres">
      <dgm:prSet presAssocID="{8829EE90-C9FF-441E-B5A4-BC679AD605AE}" presName="parTxOnlySpace" presStyleCnt="0"/>
      <dgm:spPr/>
    </dgm:pt>
    <dgm:pt modelId="{F5D36854-9177-4649-97A9-D75CA9FFE42C}" type="pres">
      <dgm:prSet presAssocID="{FE629EB9-AB30-4918-9C14-E8790894F495}" presName="parTxOnly" presStyleLbl="node1" presStyleIdx="2" presStyleCnt="3" custLinFactX="-1809" custLinFactNeighborX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083069-87DD-4AC9-A300-EA2B0DF1B6F7}" srcId="{5A1DE788-2AB9-4FCC-8C91-836EAAA9CC8A}" destId="{CFC3BB57-3E42-48E7-AD19-13A337A32786}" srcOrd="1" destOrd="0" parTransId="{EE97B35E-53DE-4330-963C-1E471CE519CC}" sibTransId="{8829EE90-C9FF-441E-B5A4-BC679AD605AE}"/>
    <dgm:cxn modelId="{EB4BA831-DFFA-4A2A-B20A-40C589A33D87}" type="presOf" srcId="{C4A0AAC5-DDB4-4A40-9C2A-32F27F1E9E59}" destId="{84E8A40C-FC47-4FC2-9408-E635ED1D7E95}" srcOrd="0" destOrd="0" presId="urn:microsoft.com/office/officeart/2005/8/layout/chevron1"/>
    <dgm:cxn modelId="{E608E6F9-66CC-4119-B060-952195389603}" type="presOf" srcId="{FE629EB9-AB30-4918-9C14-E8790894F495}" destId="{F5D36854-9177-4649-97A9-D75CA9FFE42C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3B62B16E-7472-48F4-83D4-E84A6D1BF43D}" type="presOf" srcId="{CFC3BB57-3E42-48E7-AD19-13A337A32786}" destId="{577EA305-4901-48FA-A726-69B9E6A97910}" srcOrd="0" destOrd="0" presId="urn:microsoft.com/office/officeart/2005/8/layout/chevron1"/>
    <dgm:cxn modelId="{EA6802BE-8D01-4147-A68C-3B9C4962B9E7}" srcId="{5A1DE788-2AB9-4FCC-8C91-836EAAA9CC8A}" destId="{FE629EB9-AB30-4918-9C14-E8790894F495}" srcOrd="2" destOrd="0" parTransId="{5EF537BC-24D5-4853-A64E-4E2220B44325}" sibTransId="{44E73098-3232-46AF-8EAE-B1909F1FA456}"/>
    <dgm:cxn modelId="{474ED64C-1A02-418F-AB86-B92744750511}" type="presOf" srcId="{5A1DE788-2AB9-4FCC-8C91-836EAAA9CC8A}" destId="{75A1A61F-CAE5-497B-B2DA-E0488ED95E68}" srcOrd="0" destOrd="0" presId="urn:microsoft.com/office/officeart/2005/8/layout/chevron1"/>
    <dgm:cxn modelId="{1732042C-D0ED-4902-804D-FB413137F510}" type="presParOf" srcId="{75A1A61F-CAE5-497B-B2DA-E0488ED95E68}" destId="{84E8A40C-FC47-4FC2-9408-E635ED1D7E95}" srcOrd="0" destOrd="0" presId="urn:microsoft.com/office/officeart/2005/8/layout/chevron1"/>
    <dgm:cxn modelId="{EA31054A-170C-439B-86B5-F0A8247DC23F}" type="presParOf" srcId="{75A1A61F-CAE5-497B-B2DA-E0488ED95E68}" destId="{B50D6901-540E-441D-97AD-70CD94D33D35}" srcOrd="1" destOrd="0" presId="urn:microsoft.com/office/officeart/2005/8/layout/chevron1"/>
    <dgm:cxn modelId="{719D0699-BC31-4145-82BF-01914C4AE76A}" type="presParOf" srcId="{75A1A61F-CAE5-497B-B2DA-E0488ED95E68}" destId="{577EA305-4901-48FA-A726-69B9E6A97910}" srcOrd="2" destOrd="0" presId="urn:microsoft.com/office/officeart/2005/8/layout/chevron1"/>
    <dgm:cxn modelId="{F16AFC09-A68C-4E94-A3A6-04F971931F6F}" type="presParOf" srcId="{75A1A61F-CAE5-497B-B2DA-E0488ED95E68}" destId="{3EE934DF-DD08-4CEE-9951-17E210DEFDE7}" srcOrd="3" destOrd="0" presId="urn:microsoft.com/office/officeart/2005/8/layout/chevron1"/>
    <dgm:cxn modelId="{684A7808-6542-47F4-8DC0-0DC3034EBE57}" type="presParOf" srcId="{75A1A61F-CAE5-497B-B2DA-E0488ED95E68}" destId="{F5D36854-9177-4649-97A9-D75CA9FFE42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/>
    </dgm:pt>
    <dgm:pt modelId="{C4A0AAC5-DDB4-4A40-9C2A-32F27F1E9E59}">
      <dgm:prSet phldrT="[Text]" custT="1"/>
      <dgm:spPr>
        <a:effectLst>
          <a:glow rad="1397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بیشترین جمعیت بیکار بین محلات 14 گانه : </a:t>
          </a:r>
        </a:p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یافت آباد </a:t>
          </a:r>
          <a:endParaRPr lang="en-US" sz="1600" b="1" dirty="0">
            <a:solidFill>
              <a:schemeClr val="accent6">
                <a:lumMod val="50000"/>
              </a:schemeClr>
            </a:solidFill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/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/>
        </a:p>
      </dgm:t>
    </dgm:pt>
    <dgm:pt modelId="{CFC3BB57-3E42-48E7-AD19-13A337A32786}">
      <dgm:prSet phldrT="[Text]" custT="1"/>
      <dgm:spPr>
        <a:effectLst>
          <a:glow rad="1397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endParaRPr lang="fa-IR" sz="1400" b="1" dirty="0" smtClean="0">
            <a:solidFill>
              <a:schemeClr val="tx1"/>
            </a:solidFill>
            <a:cs typeface="B Titr" panose="00000700000000000000" pitchFamily="2" charset="-78"/>
          </a:endParaRPr>
        </a:p>
        <a:p>
          <a:r>
            <a:rPr lang="fa-IR" sz="1600" b="1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</a:p>
        <a:p>
          <a:endParaRPr lang="en-US" sz="1400" b="1" dirty="0">
            <a:solidFill>
              <a:schemeClr val="tx1"/>
            </a:solidFill>
          </a:endParaRPr>
        </a:p>
      </dgm:t>
    </dgm:pt>
    <dgm:pt modelId="{EE97B35E-53DE-4330-963C-1E471CE519CC}" type="parTrans" cxnId="{72083069-87DD-4AC9-A300-EA2B0DF1B6F7}">
      <dgm:prSet/>
      <dgm:spPr/>
      <dgm:t>
        <a:bodyPr/>
        <a:lstStyle/>
        <a:p>
          <a:endParaRPr lang="en-US"/>
        </a:p>
      </dgm:t>
    </dgm:pt>
    <dgm:pt modelId="{8829EE90-C9FF-441E-B5A4-BC679AD605AE}" type="sibTrans" cxnId="{72083069-87DD-4AC9-A300-EA2B0DF1B6F7}">
      <dgm:prSet/>
      <dgm:spPr/>
      <dgm:t>
        <a:bodyPr/>
        <a:lstStyle/>
        <a:p>
          <a:endParaRPr lang="en-US"/>
        </a:p>
      </dgm:t>
    </dgm:pt>
    <dgm:pt modelId="{FE629EB9-AB30-4918-9C14-E8790894F495}">
      <dgm:prSet phldrT="[Text]" custT="1"/>
      <dgm:spPr>
        <a:effectLst>
          <a:glow rad="139700">
            <a:schemeClr val="accent6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cs typeface="B Titr" panose="00000700000000000000" pitchFamily="2" charset="-78"/>
            </a:rPr>
            <a:t>کمترین جمعیت بیکار بین محلات 14 گانه : </a:t>
          </a:r>
        </a:p>
        <a:p>
          <a:r>
            <a:rPr lang="fa-IR" sz="1600" b="1" dirty="0" smtClean="0">
              <a:solidFill>
                <a:schemeClr val="tx1"/>
              </a:solidFill>
              <a:cs typeface="B Titr" panose="00000700000000000000" pitchFamily="2" charset="-78"/>
            </a:rPr>
            <a:t>محله زمزم</a:t>
          </a:r>
          <a:endParaRPr lang="en-US" sz="1600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/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</dgm:pt>
    <dgm:pt modelId="{84E8A40C-FC47-4FC2-9408-E635ED1D7E95}" type="pres">
      <dgm:prSet presAssocID="{C4A0AAC5-DDB4-4A40-9C2A-32F27F1E9E59}" presName="parTxOnly" presStyleLbl="node1" presStyleIdx="0" presStyleCnt="3" custScaleY="1147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/>
    </dgm:pt>
    <dgm:pt modelId="{577EA305-4901-48FA-A726-69B9E6A97910}" type="pres">
      <dgm:prSet presAssocID="{CFC3BB57-3E42-48E7-AD19-13A337A32786}" presName="parTxOnly" presStyleLbl="node1" presStyleIdx="1" presStyleCnt="3" custScaleY="114757" custLinFactNeighborX="-536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E934DF-DD08-4CEE-9951-17E210DEFDE7}" type="pres">
      <dgm:prSet presAssocID="{8829EE90-C9FF-441E-B5A4-BC679AD605AE}" presName="parTxOnlySpace" presStyleCnt="0"/>
      <dgm:spPr/>
    </dgm:pt>
    <dgm:pt modelId="{F5D36854-9177-4649-97A9-D75CA9FFE42C}" type="pres">
      <dgm:prSet presAssocID="{FE629EB9-AB30-4918-9C14-E8790894F495}" presName="parTxOnly" presStyleLbl="node1" presStyleIdx="2" presStyleCnt="3" custScaleY="114756" custLinFactX="-750" custLinFactNeighborX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1B9155-6CDC-45CE-B6BC-4890F39B6D54}" type="presOf" srcId="{C4A0AAC5-DDB4-4A40-9C2A-32F27F1E9E59}" destId="{84E8A40C-FC47-4FC2-9408-E635ED1D7E95}" srcOrd="0" destOrd="0" presId="urn:microsoft.com/office/officeart/2005/8/layout/chevron1"/>
    <dgm:cxn modelId="{EA6802BE-8D01-4147-A68C-3B9C4962B9E7}" srcId="{5A1DE788-2AB9-4FCC-8C91-836EAAA9CC8A}" destId="{FE629EB9-AB30-4918-9C14-E8790894F495}" srcOrd="2" destOrd="0" parTransId="{5EF537BC-24D5-4853-A64E-4E2220B44325}" sibTransId="{44E73098-3232-46AF-8EAE-B1909F1FA456}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C70DA7E6-C078-43B7-B935-E860907D7733}" type="presOf" srcId="{FE629EB9-AB30-4918-9C14-E8790894F495}" destId="{F5D36854-9177-4649-97A9-D75CA9FFE42C}" srcOrd="0" destOrd="0" presId="urn:microsoft.com/office/officeart/2005/8/layout/chevron1"/>
    <dgm:cxn modelId="{5D9DCDDB-2AD7-4616-9590-14F7AE462F02}" type="presOf" srcId="{5A1DE788-2AB9-4FCC-8C91-836EAAA9CC8A}" destId="{75A1A61F-CAE5-497B-B2DA-E0488ED95E68}" srcOrd="0" destOrd="0" presId="urn:microsoft.com/office/officeart/2005/8/layout/chevron1"/>
    <dgm:cxn modelId="{72083069-87DD-4AC9-A300-EA2B0DF1B6F7}" srcId="{5A1DE788-2AB9-4FCC-8C91-836EAAA9CC8A}" destId="{CFC3BB57-3E42-48E7-AD19-13A337A32786}" srcOrd="1" destOrd="0" parTransId="{EE97B35E-53DE-4330-963C-1E471CE519CC}" sibTransId="{8829EE90-C9FF-441E-B5A4-BC679AD605AE}"/>
    <dgm:cxn modelId="{8CD804C6-B394-45E6-868E-84BC2B495211}" type="presOf" srcId="{CFC3BB57-3E42-48E7-AD19-13A337A32786}" destId="{577EA305-4901-48FA-A726-69B9E6A97910}" srcOrd="0" destOrd="0" presId="urn:microsoft.com/office/officeart/2005/8/layout/chevron1"/>
    <dgm:cxn modelId="{70102938-5ACD-4895-A113-FE7FF38054C9}" type="presParOf" srcId="{75A1A61F-CAE5-497B-B2DA-E0488ED95E68}" destId="{84E8A40C-FC47-4FC2-9408-E635ED1D7E95}" srcOrd="0" destOrd="0" presId="urn:microsoft.com/office/officeart/2005/8/layout/chevron1"/>
    <dgm:cxn modelId="{7FCD1487-A2F9-429D-98D0-2A979D2BBAB7}" type="presParOf" srcId="{75A1A61F-CAE5-497B-B2DA-E0488ED95E68}" destId="{B50D6901-540E-441D-97AD-70CD94D33D35}" srcOrd="1" destOrd="0" presId="urn:microsoft.com/office/officeart/2005/8/layout/chevron1"/>
    <dgm:cxn modelId="{C9EDF9D6-4455-471E-AD84-D817F3033947}" type="presParOf" srcId="{75A1A61F-CAE5-497B-B2DA-E0488ED95E68}" destId="{577EA305-4901-48FA-A726-69B9E6A97910}" srcOrd="2" destOrd="0" presId="urn:microsoft.com/office/officeart/2005/8/layout/chevron1"/>
    <dgm:cxn modelId="{D1C52B77-93E9-458D-8E61-7891406AEB2E}" type="presParOf" srcId="{75A1A61F-CAE5-497B-B2DA-E0488ED95E68}" destId="{3EE934DF-DD08-4CEE-9951-17E210DEFDE7}" srcOrd="3" destOrd="0" presId="urn:microsoft.com/office/officeart/2005/8/layout/chevron1"/>
    <dgm:cxn modelId="{CF7D0520-C81D-4211-9F9A-15BC3B6F98AB}" type="presParOf" srcId="{75A1A61F-CAE5-497B-B2DA-E0488ED95E68}" destId="{F5D36854-9177-4649-97A9-D75CA9FFE42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/>
    </dgm:pt>
    <dgm:pt modelId="{C4A0AAC5-DDB4-4A40-9C2A-32F27F1E9E59}">
      <dgm:prSet phldrT="[Text]" custT="1"/>
      <dgm:spPr>
        <a:solidFill>
          <a:schemeClr val="accent2">
            <a:lumMod val="60000"/>
            <a:lumOff val="40000"/>
            <a:alpha val="90000"/>
          </a:schemeClr>
        </a:solid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4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بیشترین جمعیت باسواد  بین محلات 14 گانه : </a:t>
          </a:r>
        </a:p>
        <a:p>
          <a:r>
            <a:rPr lang="fa-IR" sz="14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بافت آباد </a:t>
          </a:r>
          <a:endParaRPr lang="en-US" sz="1400" b="1" dirty="0">
            <a:solidFill>
              <a:schemeClr val="accent6">
                <a:lumMod val="50000"/>
              </a:schemeClr>
            </a:solidFill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/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/>
        </a:p>
      </dgm:t>
    </dgm:pt>
    <dgm:pt modelId="{CFC3BB57-3E42-48E7-AD19-13A337A32786}">
      <dgm:prSet phldrT="[Text]" custT="1"/>
      <dgm:spPr>
        <a:solidFill>
          <a:schemeClr val="accent2">
            <a:lumMod val="60000"/>
            <a:lumOff val="40000"/>
            <a:alpha val="70000"/>
          </a:schemeClr>
        </a:solid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</a:p>
      </dgm:t>
    </dgm:pt>
    <dgm:pt modelId="{EE97B35E-53DE-4330-963C-1E471CE519CC}" type="parTrans" cxnId="{72083069-87DD-4AC9-A300-EA2B0DF1B6F7}">
      <dgm:prSet/>
      <dgm:spPr/>
      <dgm:t>
        <a:bodyPr/>
        <a:lstStyle/>
        <a:p>
          <a:endParaRPr lang="en-US"/>
        </a:p>
      </dgm:t>
    </dgm:pt>
    <dgm:pt modelId="{8829EE90-C9FF-441E-B5A4-BC679AD605AE}" type="sibTrans" cxnId="{72083069-87DD-4AC9-A300-EA2B0DF1B6F7}">
      <dgm:prSet/>
      <dgm:spPr/>
      <dgm:t>
        <a:bodyPr/>
        <a:lstStyle/>
        <a:p>
          <a:endParaRPr lang="en-US"/>
        </a:p>
      </dgm:t>
    </dgm:pt>
    <dgm:pt modelId="{FE629EB9-AB30-4918-9C14-E8790894F495}">
      <dgm:prSet phldrT="[Text]" custT="1"/>
      <dgm:spPr>
        <a:solidFill>
          <a:schemeClr val="accent2">
            <a:lumMod val="60000"/>
            <a:lumOff val="40000"/>
            <a:alpha val="50000"/>
          </a:schemeClr>
        </a:solidFill>
        <a:effectLst>
          <a:glow rad="228600">
            <a:schemeClr val="accent2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کمترین جمعیت باسواد بین محلات 14 گانه : </a:t>
          </a:r>
        </a:p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محله زمزم</a:t>
          </a:r>
          <a:endParaRPr lang="en-US" sz="1400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/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/>
    </dgm:pt>
    <dgm:pt modelId="{577EA305-4901-48FA-A726-69B9E6A97910}" type="pres">
      <dgm:prSet presAssocID="{CFC3BB57-3E42-48E7-AD19-13A337A32786}" presName="parTxOnly" presStyleLbl="node1" presStyleIdx="1" presStyleCnt="3" custScaleY="131201" custLinFactNeighborX="-39807" custLinFactNeighborY="26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E934DF-DD08-4CEE-9951-17E210DEFDE7}" type="pres">
      <dgm:prSet presAssocID="{8829EE90-C9FF-441E-B5A4-BC679AD605AE}" presName="parTxOnlySpace" presStyleCnt="0"/>
      <dgm:spPr/>
    </dgm:pt>
    <dgm:pt modelId="{F5D36854-9177-4649-97A9-D75CA9FFE42C}" type="pres">
      <dgm:prSet presAssocID="{FE629EB9-AB30-4918-9C14-E8790894F495}" presName="parTxOnly" presStyleLbl="node1" presStyleIdx="2" presStyleCnt="3" custScaleY="133432" custLinFactNeighborX="-899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1155A4A-F2BC-42A5-88CD-FBE7F71D9D45}" type="presOf" srcId="{CFC3BB57-3E42-48E7-AD19-13A337A32786}" destId="{577EA305-4901-48FA-A726-69B9E6A97910}" srcOrd="0" destOrd="0" presId="urn:microsoft.com/office/officeart/2005/8/layout/chevron1"/>
    <dgm:cxn modelId="{EA6802BE-8D01-4147-A68C-3B9C4962B9E7}" srcId="{5A1DE788-2AB9-4FCC-8C91-836EAAA9CC8A}" destId="{FE629EB9-AB30-4918-9C14-E8790894F495}" srcOrd="2" destOrd="0" parTransId="{5EF537BC-24D5-4853-A64E-4E2220B44325}" sibTransId="{44E73098-3232-46AF-8EAE-B1909F1FA456}"/>
    <dgm:cxn modelId="{C0A78B73-858A-4369-AAD0-292285E00462}" type="presOf" srcId="{FE629EB9-AB30-4918-9C14-E8790894F495}" destId="{F5D36854-9177-4649-97A9-D75CA9FFE42C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10019CD8-553A-4348-A3B7-18E87F6BC723}" type="presOf" srcId="{C4A0AAC5-DDB4-4A40-9C2A-32F27F1E9E59}" destId="{84E8A40C-FC47-4FC2-9408-E635ED1D7E95}" srcOrd="0" destOrd="0" presId="urn:microsoft.com/office/officeart/2005/8/layout/chevron1"/>
    <dgm:cxn modelId="{EC1DC0CE-BE47-4B37-A142-94FD173259E4}" type="presOf" srcId="{5A1DE788-2AB9-4FCC-8C91-836EAAA9CC8A}" destId="{75A1A61F-CAE5-497B-B2DA-E0488ED95E68}" srcOrd="0" destOrd="0" presId="urn:microsoft.com/office/officeart/2005/8/layout/chevron1"/>
    <dgm:cxn modelId="{72083069-87DD-4AC9-A300-EA2B0DF1B6F7}" srcId="{5A1DE788-2AB9-4FCC-8C91-836EAAA9CC8A}" destId="{CFC3BB57-3E42-48E7-AD19-13A337A32786}" srcOrd="1" destOrd="0" parTransId="{EE97B35E-53DE-4330-963C-1E471CE519CC}" sibTransId="{8829EE90-C9FF-441E-B5A4-BC679AD605AE}"/>
    <dgm:cxn modelId="{13024B62-ADD9-4AF3-8E57-BA7B4C257609}" type="presParOf" srcId="{75A1A61F-CAE5-497B-B2DA-E0488ED95E68}" destId="{84E8A40C-FC47-4FC2-9408-E635ED1D7E95}" srcOrd="0" destOrd="0" presId="urn:microsoft.com/office/officeart/2005/8/layout/chevron1"/>
    <dgm:cxn modelId="{2FA72042-78FA-4363-ABDB-F375B0CFA61D}" type="presParOf" srcId="{75A1A61F-CAE5-497B-B2DA-E0488ED95E68}" destId="{B50D6901-540E-441D-97AD-70CD94D33D35}" srcOrd="1" destOrd="0" presId="urn:microsoft.com/office/officeart/2005/8/layout/chevron1"/>
    <dgm:cxn modelId="{A2DB1606-8C41-4139-A8BE-0361FD784B72}" type="presParOf" srcId="{75A1A61F-CAE5-497B-B2DA-E0488ED95E68}" destId="{577EA305-4901-48FA-A726-69B9E6A97910}" srcOrd="2" destOrd="0" presId="urn:microsoft.com/office/officeart/2005/8/layout/chevron1"/>
    <dgm:cxn modelId="{31E52746-250F-45C5-A00A-6FEE7AA58D68}" type="presParOf" srcId="{75A1A61F-CAE5-497B-B2DA-E0488ED95E68}" destId="{3EE934DF-DD08-4CEE-9951-17E210DEFDE7}" srcOrd="3" destOrd="0" presId="urn:microsoft.com/office/officeart/2005/8/layout/chevron1"/>
    <dgm:cxn modelId="{80FE7B56-FAC1-41C9-BF1A-ACCFA54C087C}" type="presParOf" srcId="{75A1A61F-CAE5-497B-B2DA-E0488ED95E68}" destId="{F5D36854-9177-4649-97A9-D75CA9FFE42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/>
    </dgm:pt>
    <dgm:pt modelId="{C4A0AAC5-DDB4-4A40-9C2A-32F27F1E9E59}">
      <dgm:prSet phldrT="[Text]" custT="1"/>
      <dgm:spPr>
        <a:solidFill>
          <a:schemeClr val="accent1">
            <a:lumMod val="60000"/>
            <a:lumOff val="40000"/>
            <a:alpha val="90000"/>
          </a:schemeClr>
        </a:solidFill>
        <a:effectLst>
          <a:glow rad="1397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4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بیشترین جمعیت بیسواد  بین  محلات 14 گانه : </a:t>
          </a:r>
        </a:p>
        <a:p>
          <a:r>
            <a:rPr lang="fa-IR" sz="1400" b="1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ابوذرشرقی</a:t>
          </a:r>
          <a:endParaRPr lang="en-US" sz="1400" b="1" dirty="0">
            <a:solidFill>
              <a:schemeClr val="accent6">
                <a:lumMod val="50000"/>
              </a:schemeClr>
            </a:solidFill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/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/>
        </a:p>
      </dgm:t>
    </dgm:pt>
    <dgm:pt modelId="{CFC3BB57-3E42-48E7-AD19-13A337A32786}">
      <dgm:prSet phldrT="[Text]" custT="1"/>
      <dgm:spPr>
        <a:solidFill>
          <a:schemeClr val="accent1">
            <a:lumMod val="60000"/>
            <a:lumOff val="40000"/>
            <a:alpha val="70000"/>
          </a:schemeClr>
        </a:solidFill>
        <a:effectLst>
          <a:glow rad="1397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  <a:endParaRPr lang="en-US" sz="1400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EE97B35E-53DE-4330-963C-1E471CE519CC}" type="parTrans" cxnId="{72083069-87DD-4AC9-A300-EA2B0DF1B6F7}">
      <dgm:prSet/>
      <dgm:spPr/>
      <dgm:t>
        <a:bodyPr/>
        <a:lstStyle/>
        <a:p>
          <a:endParaRPr lang="en-US"/>
        </a:p>
      </dgm:t>
    </dgm:pt>
    <dgm:pt modelId="{8829EE90-C9FF-441E-B5A4-BC679AD605AE}" type="sibTrans" cxnId="{72083069-87DD-4AC9-A300-EA2B0DF1B6F7}">
      <dgm:prSet/>
      <dgm:spPr/>
      <dgm:t>
        <a:bodyPr/>
        <a:lstStyle/>
        <a:p>
          <a:endParaRPr lang="en-US"/>
        </a:p>
      </dgm:t>
    </dgm:pt>
    <dgm:pt modelId="{FE629EB9-AB30-4918-9C14-E8790894F495}">
      <dgm:prSet phldrT="[Text]" custT="1"/>
      <dgm:spPr>
        <a:solidFill>
          <a:schemeClr val="accent1">
            <a:lumMod val="60000"/>
            <a:lumOff val="40000"/>
            <a:alpha val="50000"/>
          </a:schemeClr>
        </a:solidFill>
        <a:effectLst>
          <a:glow rad="1397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کمترین جمعیت بیسواد بین محلات 14  گانه : </a:t>
          </a:r>
        </a:p>
        <a:p>
          <a:r>
            <a:rPr lang="fa-IR" sz="1400" b="1" dirty="0" smtClean="0">
              <a:solidFill>
                <a:schemeClr val="tx1"/>
              </a:solidFill>
              <a:cs typeface="B Titr" panose="00000700000000000000" pitchFamily="2" charset="-78"/>
            </a:rPr>
            <a:t>محله زمزم</a:t>
          </a:r>
          <a:endParaRPr lang="en-US" sz="1400" b="1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/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/>
    </dgm:pt>
    <dgm:pt modelId="{577EA305-4901-48FA-A726-69B9E6A97910}" type="pres">
      <dgm:prSet presAssocID="{CFC3BB57-3E42-48E7-AD19-13A337A32786}" presName="parTxOnly" presStyleLbl="node1" presStyleIdx="1" presStyleCnt="3" custScaleY="131201" custLinFactNeighborX="-58106" custLinFactNeighborY="-111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E934DF-DD08-4CEE-9951-17E210DEFDE7}" type="pres">
      <dgm:prSet presAssocID="{8829EE90-C9FF-441E-B5A4-BC679AD605AE}" presName="parTxOnlySpace" presStyleCnt="0"/>
      <dgm:spPr/>
    </dgm:pt>
    <dgm:pt modelId="{F5D36854-9177-4649-97A9-D75CA9FFE42C}" type="pres">
      <dgm:prSet presAssocID="{FE629EB9-AB30-4918-9C14-E8790894F495}" presName="parTxOnly" presStyleLbl="node1" presStyleIdx="2" presStyleCnt="3" custScaleY="133432" custLinFactX="-1741" custLinFactNeighborX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6802BE-8D01-4147-A68C-3B9C4962B9E7}" srcId="{5A1DE788-2AB9-4FCC-8C91-836EAAA9CC8A}" destId="{FE629EB9-AB30-4918-9C14-E8790894F495}" srcOrd="2" destOrd="0" parTransId="{5EF537BC-24D5-4853-A64E-4E2220B44325}" sibTransId="{44E73098-3232-46AF-8EAE-B1909F1FA456}"/>
    <dgm:cxn modelId="{CA6A9955-3C7F-48B1-8907-843FE707E1A7}" type="presOf" srcId="{5A1DE788-2AB9-4FCC-8C91-836EAAA9CC8A}" destId="{75A1A61F-CAE5-497B-B2DA-E0488ED95E68}" srcOrd="0" destOrd="0" presId="urn:microsoft.com/office/officeart/2005/8/layout/chevron1"/>
    <dgm:cxn modelId="{18C5C570-A499-4620-A9EC-8222727F287D}" type="presOf" srcId="{FE629EB9-AB30-4918-9C14-E8790894F495}" destId="{F5D36854-9177-4649-97A9-D75CA9FFE42C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72B578A2-1435-4DD5-AF60-94DC71B236B8}" type="presOf" srcId="{CFC3BB57-3E42-48E7-AD19-13A337A32786}" destId="{577EA305-4901-48FA-A726-69B9E6A97910}" srcOrd="0" destOrd="0" presId="urn:microsoft.com/office/officeart/2005/8/layout/chevron1"/>
    <dgm:cxn modelId="{82E0C79B-2319-477C-B195-B00065B7B748}" type="presOf" srcId="{C4A0AAC5-DDB4-4A40-9C2A-32F27F1E9E59}" destId="{84E8A40C-FC47-4FC2-9408-E635ED1D7E95}" srcOrd="0" destOrd="0" presId="urn:microsoft.com/office/officeart/2005/8/layout/chevron1"/>
    <dgm:cxn modelId="{72083069-87DD-4AC9-A300-EA2B0DF1B6F7}" srcId="{5A1DE788-2AB9-4FCC-8C91-836EAAA9CC8A}" destId="{CFC3BB57-3E42-48E7-AD19-13A337A32786}" srcOrd="1" destOrd="0" parTransId="{EE97B35E-53DE-4330-963C-1E471CE519CC}" sibTransId="{8829EE90-C9FF-441E-B5A4-BC679AD605AE}"/>
    <dgm:cxn modelId="{8C7442C4-817A-434B-A6D7-3F726D229853}" type="presParOf" srcId="{75A1A61F-CAE5-497B-B2DA-E0488ED95E68}" destId="{84E8A40C-FC47-4FC2-9408-E635ED1D7E95}" srcOrd="0" destOrd="0" presId="urn:microsoft.com/office/officeart/2005/8/layout/chevron1"/>
    <dgm:cxn modelId="{FD076EBA-F19A-4B23-83B5-854DA68725CA}" type="presParOf" srcId="{75A1A61F-CAE5-497B-B2DA-E0488ED95E68}" destId="{B50D6901-540E-441D-97AD-70CD94D33D35}" srcOrd="1" destOrd="0" presId="urn:microsoft.com/office/officeart/2005/8/layout/chevron1"/>
    <dgm:cxn modelId="{128677B0-3B0E-44E1-8B4A-FF0F8E90325B}" type="presParOf" srcId="{75A1A61F-CAE5-497B-B2DA-E0488ED95E68}" destId="{577EA305-4901-48FA-A726-69B9E6A97910}" srcOrd="2" destOrd="0" presId="urn:microsoft.com/office/officeart/2005/8/layout/chevron1"/>
    <dgm:cxn modelId="{7A61CAB5-E736-4177-8A6F-517BD049C249}" type="presParOf" srcId="{75A1A61F-CAE5-497B-B2DA-E0488ED95E68}" destId="{3EE934DF-DD08-4CEE-9951-17E210DEFDE7}" srcOrd="3" destOrd="0" presId="urn:microsoft.com/office/officeart/2005/8/layout/chevron1"/>
    <dgm:cxn modelId="{7CB2EED1-F74A-4F95-A575-443F4E68AF41}" type="presParOf" srcId="{75A1A61F-CAE5-497B-B2DA-E0488ED95E68}" destId="{F5D36854-9177-4649-97A9-D75CA9FFE42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rId1" action="ppaction://hlinksldjump"/>
            </a:rPr>
            <a:t>بیشترین تعداد خانوار بین مناطق 22 گانه : </a:t>
          </a:r>
        </a:p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rId1" action="ppaction://hlinksldjump"/>
            </a:rPr>
            <a:t>منطقه 4</a:t>
          </a:r>
          <a:endParaRPr lang="en-US" sz="1600" b="1" dirty="0">
            <a:solidFill>
              <a:schemeClr val="accent6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تعداد خانوار بین مناطق 22 گانه : </a:t>
          </a: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منطقه 22</a:t>
          </a:r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3997D918-CF70-490E-B2E0-4C614D01DA5E}">
      <dgm:prSet phldrT="[Text]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منطقه 17 بین مناطق 22 گانه : </a:t>
          </a:r>
        </a:p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14</a:t>
          </a:r>
          <a:endParaRPr lang="en-US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2DB7C771-12EE-4DB5-BDF2-DBD74A433324}" type="parTrans" cxnId="{7AE43461-49A5-4C5B-8B7D-AABDC840B230}">
      <dgm:prSet/>
      <dgm:spPr/>
      <dgm:t>
        <a:bodyPr/>
        <a:lstStyle/>
        <a:p>
          <a:endParaRPr lang="en-US"/>
        </a:p>
      </dgm:t>
    </dgm:pt>
    <dgm:pt modelId="{80B01812-906F-4C37-975C-B94CBE935316}" type="sibTrans" cxnId="{7AE43461-49A5-4C5B-8B7D-AABDC840B230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33432" custLinFactNeighborY="114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4AC9A-8B6F-4811-BE8E-B1B29E4EA8D0}" type="pres">
      <dgm:prSet presAssocID="{44E73098-3232-46AF-8EAE-B1909F1FA456}" presName="parTxOnlySpace" presStyleCnt="0"/>
      <dgm:spPr/>
    </dgm:pt>
    <dgm:pt modelId="{548AADC6-0D62-4ABA-A537-B72236890CB8}" type="pres">
      <dgm:prSet presAssocID="{3997D918-CF70-490E-B2E0-4C614D01DA5E}" presName="parTxOnly" presStyleLbl="node1" presStyleIdx="2" presStyleCnt="3" custScaleY="131201" custLinFactNeighborX="-13571" custLinFactNeighborY="-1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5F03FDA-D231-45D6-BBC8-E4969709898D}" type="presOf" srcId="{5A1DE788-2AB9-4FCC-8C91-836EAAA9CC8A}" destId="{75A1A61F-CAE5-497B-B2DA-E0488ED95E68}" srcOrd="0" destOrd="0" presId="urn:microsoft.com/office/officeart/2005/8/layout/chevron1"/>
    <dgm:cxn modelId="{3A1945CC-57AB-4D08-BEA1-7D7F4166ECA3}" type="presOf" srcId="{FE629EB9-AB30-4918-9C14-E8790894F495}" destId="{F5D36854-9177-4649-97A9-D75CA9FFE42C}" srcOrd="0" destOrd="0" presId="urn:microsoft.com/office/officeart/2005/8/layout/chevron1"/>
    <dgm:cxn modelId="{7AE43461-49A5-4C5B-8B7D-AABDC840B230}" srcId="{5A1DE788-2AB9-4FCC-8C91-836EAAA9CC8A}" destId="{3997D918-CF70-490E-B2E0-4C614D01DA5E}" srcOrd="2" destOrd="0" parTransId="{2DB7C771-12EE-4DB5-BDF2-DBD74A433324}" sibTransId="{80B01812-906F-4C37-975C-B94CBE935316}"/>
    <dgm:cxn modelId="{28BF212B-3AFF-425F-9512-AC8D7EAA32DA}" type="presOf" srcId="{C4A0AAC5-DDB4-4A40-9C2A-32F27F1E9E59}" destId="{84E8A40C-FC47-4FC2-9408-E635ED1D7E95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85579C1F-D9D5-457F-B9ED-891D79453B67}" type="presOf" srcId="{3997D918-CF70-490E-B2E0-4C614D01DA5E}" destId="{548AADC6-0D62-4ABA-A537-B72236890CB8}" srcOrd="0" destOrd="0" presId="urn:microsoft.com/office/officeart/2005/8/layout/chevron1"/>
    <dgm:cxn modelId="{9D29CA2A-A7DC-42D2-BF11-E7D263AD278B}" type="presParOf" srcId="{75A1A61F-CAE5-497B-B2DA-E0488ED95E68}" destId="{84E8A40C-FC47-4FC2-9408-E635ED1D7E95}" srcOrd="0" destOrd="0" presId="urn:microsoft.com/office/officeart/2005/8/layout/chevron1"/>
    <dgm:cxn modelId="{700F324C-4DF5-4C4A-9760-43D0FEA17647}" type="presParOf" srcId="{75A1A61F-CAE5-497B-B2DA-E0488ED95E68}" destId="{B50D6901-540E-441D-97AD-70CD94D33D35}" srcOrd="1" destOrd="0" presId="urn:microsoft.com/office/officeart/2005/8/layout/chevron1"/>
    <dgm:cxn modelId="{C06DF015-C4AA-4932-A3BB-0C330E469F16}" type="presParOf" srcId="{75A1A61F-CAE5-497B-B2DA-E0488ED95E68}" destId="{F5D36854-9177-4649-97A9-D75CA9FFE42C}" srcOrd="2" destOrd="0" presId="urn:microsoft.com/office/officeart/2005/8/layout/chevron1"/>
    <dgm:cxn modelId="{E174BE23-5125-4EEF-9949-05F19B3AEEFA}" type="presParOf" srcId="{75A1A61F-CAE5-497B-B2DA-E0488ED95E68}" destId="{3394AC9A-8B6F-4811-BE8E-B1B29E4EA8D0}" srcOrd="3" destOrd="0" presId="urn:microsoft.com/office/officeart/2005/8/layout/chevron1"/>
    <dgm:cxn modelId="{E30C27B2-AEA4-4663-9C23-A7682DF4E321}" type="presParOf" srcId="{75A1A61F-CAE5-497B-B2DA-E0488ED95E68}" destId="{548AADC6-0D62-4ABA-A537-B72236890CB8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rId1" action="ppaction://hlinksldjump"/>
            </a:rPr>
            <a:t>بیشترین تراکم جمعیت بین  مناطق 22 گانه : </a:t>
          </a:r>
        </a:p>
        <a:p>
          <a:r>
            <a:rPr lang="fa-IR" sz="1600" b="1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rId1" action="ppaction://hlinksldjump"/>
            </a:rPr>
            <a:t>منطقه 10</a:t>
          </a:r>
          <a:endParaRPr lang="en-US" sz="1600" b="1" dirty="0">
            <a:solidFill>
              <a:schemeClr val="accent6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تراکم جمعیت  بین مناطق 22 گانه : </a:t>
          </a:r>
        </a:p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منطقه 22</a:t>
          </a:r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7CC8909B-3B62-4847-8D03-FF34ECC7CDDE}">
      <dgm:prSet phldrT="[Text]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منطقه 17 بین مناطق 22 گانه : </a:t>
          </a:r>
        </a:p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2</a:t>
          </a:r>
          <a:endParaRPr lang="en-US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FB1632F1-4FC3-4906-8D99-92D967927F7E}" type="parTrans" cxnId="{81C19BC7-26EE-4954-A99D-E6DDCBACA301}">
      <dgm:prSet/>
      <dgm:spPr/>
      <dgm:t>
        <a:bodyPr/>
        <a:lstStyle/>
        <a:p>
          <a:endParaRPr lang="en-US"/>
        </a:p>
      </dgm:t>
    </dgm:pt>
    <dgm:pt modelId="{652D49C2-53E3-4F8D-B798-14363E377E79}" type="sibTrans" cxnId="{81C19BC7-26EE-4954-A99D-E6DDCBACA301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D5A081-C22D-418D-90C8-ED351A0D70C4}" type="pres">
      <dgm:prSet presAssocID="{44E73098-3232-46AF-8EAE-B1909F1FA456}" presName="parTxOnlySpace" presStyleCnt="0"/>
      <dgm:spPr/>
    </dgm:pt>
    <dgm:pt modelId="{EF6CAF68-52FF-4230-BE42-4B2DF762BD15}" type="pres">
      <dgm:prSet presAssocID="{7CC8909B-3B62-4847-8D03-FF34ECC7CDDE}" presName="parTxOnly" presStyleLbl="node1" presStyleIdx="2" presStyleCnt="3" custScaleY="131201" custLinFactNeighborX="-13571" custLinFactNeighborY="-1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7833445-CF89-4A11-B99D-C8DB3380BE7C}" type="presOf" srcId="{5A1DE788-2AB9-4FCC-8C91-836EAAA9CC8A}" destId="{75A1A61F-CAE5-497B-B2DA-E0488ED95E68}" srcOrd="0" destOrd="0" presId="urn:microsoft.com/office/officeart/2005/8/layout/chevron1"/>
    <dgm:cxn modelId="{8C4AF2F9-5E82-4FBB-A4D5-63F60498A509}" type="presOf" srcId="{C4A0AAC5-DDB4-4A40-9C2A-32F27F1E9E59}" destId="{84E8A40C-FC47-4FC2-9408-E635ED1D7E95}" srcOrd="0" destOrd="0" presId="urn:microsoft.com/office/officeart/2005/8/layout/chevron1"/>
    <dgm:cxn modelId="{81C19BC7-26EE-4954-A99D-E6DDCBACA301}" srcId="{5A1DE788-2AB9-4FCC-8C91-836EAAA9CC8A}" destId="{7CC8909B-3B62-4847-8D03-FF34ECC7CDDE}" srcOrd="2" destOrd="0" parTransId="{FB1632F1-4FC3-4906-8D99-92D967927F7E}" sibTransId="{652D49C2-53E3-4F8D-B798-14363E377E79}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7F9B631F-A1DC-428B-B684-75BD812B57C6}" type="presOf" srcId="{FE629EB9-AB30-4918-9C14-E8790894F495}" destId="{F5D36854-9177-4649-97A9-D75CA9FFE42C}" srcOrd="0" destOrd="0" presId="urn:microsoft.com/office/officeart/2005/8/layout/chevron1"/>
    <dgm:cxn modelId="{EBD9963D-D4B3-4D3C-B311-4418B7513FCE}" type="presOf" srcId="{7CC8909B-3B62-4847-8D03-FF34ECC7CDDE}" destId="{EF6CAF68-52FF-4230-BE42-4B2DF762BD15}" srcOrd="0" destOrd="0" presId="urn:microsoft.com/office/officeart/2005/8/layout/chevron1"/>
    <dgm:cxn modelId="{5BCC01D1-F881-46A6-AAD8-CE5279F73347}" type="presParOf" srcId="{75A1A61F-CAE5-497B-B2DA-E0488ED95E68}" destId="{84E8A40C-FC47-4FC2-9408-E635ED1D7E95}" srcOrd="0" destOrd="0" presId="urn:microsoft.com/office/officeart/2005/8/layout/chevron1"/>
    <dgm:cxn modelId="{C1D44DCA-93CB-4497-9F35-7C4FB85BC001}" type="presParOf" srcId="{75A1A61F-CAE5-497B-B2DA-E0488ED95E68}" destId="{B50D6901-540E-441D-97AD-70CD94D33D35}" srcOrd="1" destOrd="0" presId="urn:microsoft.com/office/officeart/2005/8/layout/chevron1"/>
    <dgm:cxn modelId="{FF0E855A-C623-4A49-9623-6325681A4047}" type="presParOf" srcId="{75A1A61F-CAE5-497B-B2DA-E0488ED95E68}" destId="{F5D36854-9177-4649-97A9-D75CA9FFE42C}" srcOrd="2" destOrd="0" presId="urn:microsoft.com/office/officeart/2005/8/layout/chevron1"/>
    <dgm:cxn modelId="{6EDAC6E3-A2CD-4217-B0EC-59DE0F9A5D56}" type="presParOf" srcId="{75A1A61F-CAE5-497B-B2DA-E0488ED95E68}" destId="{57D5A081-C22D-418D-90C8-ED351A0D70C4}" srcOrd="3" destOrd="0" presId="urn:microsoft.com/office/officeart/2005/8/layout/chevron1"/>
    <dgm:cxn modelId="{309007EE-6313-48F8-BC24-98AFFFE5CC24}" type="presParOf" srcId="{75A1A61F-CAE5-497B-B2DA-E0488ED95E68}" destId="{EF6CAF68-52FF-4230-BE42-4B2DF762BD1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rgbClr val="FFFF00"/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rId1" action="ppaction://hlinksldjump"/>
            </a:rPr>
            <a:t>بالاترین  نسبت جنسی بین  مناطق 22 گانه : </a:t>
          </a:r>
        </a:p>
        <a:p>
          <a:r>
            <a:rPr lang="fa-IR" sz="1600" b="1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rId1" action="ppaction://hlinksldjump"/>
            </a:rPr>
            <a:t>منطقه 19</a:t>
          </a:r>
          <a:endParaRPr lang="en-US" sz="1600" b="1" dirty="0">
            <a:solidFill>
              <a:schemeClr val="accent6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rgbClr val="FFFF00"/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پایین ترین نسبت جنسی بین مناطق 22 گانه : </a:t>
          </a:r>
        </a:p>
        <a:p>
          <a:r>
            <a:rPr lang="fa-IR" sz="1600" b="1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منطقه 3</a:t>
          </a:r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18FFCE91-4673-4926-9288-8EC8EE88C991}">
      <dgm:prSet phldrT="[Text]"/>
      <dgm:spPr>
        <a:solidFill>
          <a:srgbClr val="FFFF00"/>
        </a:solidFill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b="1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رتبه منطقه 17 بین مناطق 22 گانه : </a:t>
          </a:r>
        </a:p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رتبه 7</a:t>
          </a:r>
          <a:endParaRPr lang="en-US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gm:t>
    </dgm:pt>
    <dgm:pt modelId="{93C12418-781F-4697-B255-9135DB029A87}" type="parTrans" cxnId="{F11B22F5-E7CD-43EB-B258-DE8F4821C9E4}">
      <dgm:prSet/>
      <dgm:spPr/>
      <dgm:t>
        <a:bodyPr/>
        <a:lstStyle/>
        <a:p>
          <a:endParaRPr lang="en-US"/>
        </a:p>
      </dgm:t>
    </dgm:pt>
    <dgm:pt modelId="{F767FBC3-67C8-4D45-A7F7-598EACBFF2CE}" type="sibTrans" cxnId="{F11B22F5-E7CD-43EB-B258-DE8F4821C9E4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33432" custLinFactNeighborY="163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08C0D4-8B8A-47AB-B271-C6A712BFEDD8}" type="pres">
      <dgm:prSet presAssocID="{44E73098-3232-46AF-8EAE-B1909F1FA456}" presName="parTxOnlySpace" presStyleCnt="0"/>
      <dgm:spPr/>
    </dgm:pt>
    <dgm:pt modelId="{1A97C697-8C3C-4956-8944-2B1EE5E8370E}" type="pres">
      <dgm:prSet presAssocID="{18FFCE91-4673-4926-9288-8EC8EE88C991}" presName="parTxOnly" presStyleLbl="node1" presStyleIdx="2" presStyleCnt="3" custScaleY="131201" custLinFactNeighborX="-13571" custLinFactNeighborY="-1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11B22F5-E7CD-43EB-B258-DE8F4821C9E4}" srcId="{5A1DE788-2AB9-4FCC-8C91-836EAAA9CC8A}" destId="{18FFCE91-4673-4926-9288-8EC8EE88C991}" srcOrd="2" destOrd="0" parTransId="{93C12418-781F-4697-B255-9135DB029A87}" sibTransId="{F767FBC3-67C8-4D45-A7F7-598EACBFF2CE}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44A88310-57FD-43EB-8438-87F13ECB6B07}" type="presOf" srcId="{C4A0AAC5-DDB4-4A40-9C2A-32F27F1E9E59}" destId="{84E8A40C-FC47-4FC2-9408-E635ED1D7E95}" srcOrd="0" destOrd="0" presId="urn:microsoft.com/office/officeart/2005/8/layout/chevron1"/>
    <dgm:cxn modelId="{FA3163EE-6C4E-4997-BF76-700A515C3FD7}" type="presOf" srcId="{5A1DE788-2AB9-4FCC-8C91-836EAAA9CC8A}" destId="{75A1A61F-CAE5-497B-B2DA-E0488ED95E68}" srcOrd="0" destOrd="0" presId="urn:microsoft.com/office/officeart/2005/8/layout/chevron1"/>
    <dgm:cxn modelId="{DE8F0D17-153F-4A83-8870-7B9678355F6A}" type="presOf" srcId="{18FFCE91-4673-4926-9288-8EC8EE88C991}" destId="{1A97C697-8C3C-4956-8944-2B1EE5E8370E}" srcOrd="0" destOrd="0" presId="urn:microsoft.com/office/officeart/2005/8/layout/chevron1"/>
    <dgm:cxn modelId="{43D685B3-CFA0-471E-A3A5-1CAFCC80D6C1}" type="presOf" srcId="{FE629EB9-AB30-4918-9C14-E8790894F495}" destId="{F5D36854-9177-4649-97A9-D75CA9FFE42C}" srcOrd="0" destOrd="0" presId="urn:microsoft.com/office/officeart/2005/8/layout/chevron1"/>
    <dgm:cxn modelId="{C64D04C7-DE8E-4235-8A2B-8D6A825ADC5A}" type="presParOf" srcId="{75A1A61F-CAE5-497B-B2DA-E0488ED95E68}" destId="{84E8A40C-FC47-4FC2-9408-E635ED1D7E95}" srcOrd="0" destOrd="0" presId="urn:microsoft.com/office/officeart/2005/8/layout/chevron1"/>
    <dgm:cxn modelId="{DB9948A3-E8D0-44E8-9B70-0690C908A157}" type="presParOf" srcId="{75A1A61F-CAE5-497B-B2DA-E0488ED95E68}" destId="{B50D6901-540E-441D-97AD-70CD94D33D35}" srcOrd="1" destOrd="0" presId="urn:microsoft.com/office/officeart/2005/8/layout/chevron1"/>
    <dgm:cxn modelId="{A1937698-D111-4846-8BF7-3D96902F51B9}" type="presParOf" srcId="{75A1A61F-CAE5-497B-B2DA-E0488ED95E68}" destId="{F5D36854-9177-4649-97A9-D75CA9FFE42C}" srcOrd="2" destOrd="0" presId="urn:microsoft.com/office/officeart/2005/8/layout/chevron1"/>
    <dgm:cxn modelId="{8136644A-673B-4733-81B6-5AFD2D7A1BC8}" type="presParOf" srcId="{75A1A61F-CAE5-497B-B2DA-E0488ED95E68}" destId="{1F08C0D4-8B8A-47AB-B271-C6A712BFEDD8}" srcOrd="3" destOrd="0" presId="urn:microsoft.com/office/officeart/2005/8/layout/chevron1"/>
    <dgm:cxn modelId="{42FD694C-C013-4E58-A5D9-E0E97559708B}" type="presParOf" srcId="{75A1A61F-CAE5-497B-B2DA-E0488ED95E68}" destId="{1A97C697-8C3C-4956-8944-2B1EE5E8370E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glow rad="228600">
            <a:schemeClr val="accent4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en-US" sz="1600" dirty="0">
            <a:solidFill>
              <a:schemeClr val="accent2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glow rad="228600">
            <a:schemeClr val="accent4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en-US" sz="16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3670ED35-0432-46E3-BD5C-9C73DDA8C454}">
      <dgm:prSet phldrT="[Text]" custT="1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glow rad="228600">
            <a:schemeClr val="accent4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en-US" sz="16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A4B3B6EC-81DC-449A-BB0C-3511CF2DBD25}" type="parTrans" cxnId="{CBF56458-8259-4618-9423-6CC972BF3DB8}">
      <dgm:prSet/>
      <dgm:spPr/>
      <dgm:t>
        <a:bodyPr/>
        <a:lstStyle/>
        <a:p>
          <a:endParaRPr lang="en-US"/>
        </a:p>
      </dgm:t>
    </dgm:pt>
    <dgm:pt modelId="{96BF03DF-FAB6-4C60-8990-DF95AD5629AA}" type="sibTrans" cxnId="{CBF56458-8259-4618-9423-6CC972BF3DB8}">
      <dgm:prSet/>
      <dgm:spPr/>
      <dgm:t>
        <a:bodyPr/>
        <a:lstStyle/>
        <a:p>
          <a:endParaRPr lang="en-US"/>
        </a:p>
      </dgm:t>
    </dgm:pt>
    <dgm:pt modelId="{374C225A-916F-4099-B8DE-36385E416C37}">
      <dgm:prSet/>
      <dgm:spPr/>
      <dgm:t>
        <a:bodyPr/>
        <a:lstStyle/>
        <a:p>
          <a:endParaRPr lang="en-US"/>
        </a:p>
      </dgm:t>
    </dgm:pt>
    <dgm:pt modelId="{869FFADA-18AA-4349-A4E7-71AD1C637CAF}" type="parTrans" cxnId="{9A3037F8-013D-43AD-9548-8389846C515F}">
      <dgm:prSet/>
      <dgm:spPr/>
      <dgm:t>
        <a:bodyPr/>
        <a:lstStyle/>
        <a:p>
          <a:endParaRPr lang="en-US"/>
        </a:p>
      </dgm:t>
    </dgm:pt>
    <dgm:pt modelId="{848B242C-800B-449D-A067-ABDC3F58AA7E}" type="sibTrans" cxnId="{9A3037F8-013D-43AD-9548-8389846C515F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5E59F4-A165-4231-9D9D-5AC5D4EA2800}" type="pres">
      <dgm:prSet presAssocID="{C4A0AAC5-DDB4-4A40-9C2A-32F27F1E9E59}" presName="composite" presStyleCnt="0"/>
      <dgm:spPr/>
    </dgm:pt>
    <dgm:pt modelId="{BBA6B2B5-CCDA-44C8-A7AE-3A68EF87E91F}" type="pres">
      <dgm:prSet presAssocID="{C4A0AAC5-DDB4-4A40-9C2A-32F27F1E9E59}" presName="parTx" presStyleLbl="node1" presStyleIdx="0" presStyleCnt="3" custScaleY="175970" custLinFactNeighborX="4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91D279-EE24-4EB6-981D-7AF9E04CB5F3}" type="pres">
      <dgm:prSet presAssocID="{C4A0AAC5-DDB4-4A40-9C2A-32F27F1E9E59}" presName="desTx" presStyleLbl="revTx" presStyleIdx="0" presStyleCnt="1">
        <dgm:presLayoutVars>
          <dgm:bulletEnabled val="1"/>
        </dgm:presLayoutVars>
      </dgm:prSet>
      <dgm:spPr/>
    </dgm:pt>
    <dgm:pt modelId="{9CB48EF6-67BE-40EA-BB6B-1A198EBD030C}" type="pres">
      <dgm:prSet presAssocID="{5CFB2A84-D51C-4317-BFB1-2750EB4B8E87}" presName="space" presStyleCnt="0"/>
      <dgm:spPr/>
    </dgm:pt>
    <dgm:pt modelId="{815A74C7-5CBC-4B34-9D69-2E735A0F35D3}" type="pres">
      <dgm:prSet presAssocID="{FE629EB9-AB30-4918-9C14-E8790894F495}" presName="composite" presStyleCnt="0"/>
      <dgm:spPr/>
    </dgm:pt>
    <dgm:pt modelId="{AA8F4E34-0F65-4EA7-A1AE-47A2C59D9F3E}" type="pres">
      <dgm:prSet presAssocID="{FE629EB9-AB30-4918-9C14-E8790894F495}" presName="parTx" presStyleLbl="node1" presStyleIdx="1" presStyleCnt="3" custScaleY="165125" custLinFactNeighborX="8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F28DE0-9E5F-4426-9D85-46AE524381F9}" type="pres">
      <dgm:prSet presAssocID="{FE629EB9-AB30-4918-9C14-E8790894F495}" presName="desTx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E6B990-A8D6-4D3F-9779-0D46B966F913}" type="pres">
      <dgm:prSet presAssocID="{44E73098-3232-46AF-8EAE-B1909F1FA456}" presName="space" presStyleCnt="0"/>
      <dgm:spPr/>
    </dgm:pt>
    <dgm:pt modelId="{F902C7FA-DA53-4660-969B-7970493F33BD}" type="pres">
      <dgm:prSet presAssocID="{3670ED35-0432-46E3-BD5C-9C73DDA8C454}" presName="composite" presStyleCnt="0"/>
      <dgm:spPr/>
    </dgm:pt>
    <dgm:pt modelId="{47C4B21F-2095-4C67-985D-28F5211C8CDD}" type="pres">
      <dgm:prSet presAssocID="{3670ED35-0432-46E3-BD5C-9C73DDA8C454}" presName="parTx" presStyleLbl="node1" presStyleIdx="2" presStyleCnt="3" custScaleY="169535" custLinFactNeighborX="2052" custLinFactNeighborY="10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3CD1EF-A87B-4FC5-9005-7FF71D43453D}" type="pres">
      <dgm:prSet presAssocID="{3670ED35-0432-46E3-BD5C-9C73DDA8C454}" presName="desTx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53C590B-FCD8-421E-A3D0-FACCE1F59B2B}" type="presOf" srcId="{5A1DE788-2AB9-4FCC-8C91-836EAAA9CC8A}" destId="{75A1A61F-CAE5-497B-B2DA-E0488ED95E68}" srcOrd="0" destOrd="0" presId="urn:microsoft.com/office/officeart/2005/8/layout/chevron1"/>
    <dgm:cxn modelId="{9A3037F8-013D-43AD-9548-8389846C515F}" srcId="{3670ED35-0432-46E3-BD5C-9C73DDA8C454}" destId="{374C225A-916F-4099-B8DE-36385E416C37}" srcOrd="0" destOrd="0" parTransId="{869FFADA-18AA-4349-A4E7-71AD1C637CAF}" sibTransId="{848B242C-800B-449D-A067-ABDC3F58AA7E}"/>
    <dgm:cxn modelId="{D1AFFFC3-B018-4B9B-BAA9-D7E2A9CD28CC}" type="presOf" srcId="{374C225A-916F-4099-B8DE-36385E416C37}" destId="{9D3CD1EF-A87B-4FC5-9005-7FF71D43453D}" srcOrd="0" destOrd="0" presId="urn:microsoft.com/office/officeart/2005/8/layout/chevron1"/>
    <dgm:cxn modelId="{60869DD3-F8BC-4A02-A38A-26C05EF2C0C2}" type="presOf" srcId="{C4A0AAC5-DDB4-4A40-9C2A-32F27F1E9E59}" destId="{BBA6B2B5-CCDA-44C8-A7AE-3A68EF87E91F}" srcOrd="0" destOrd="0" presId="urn:microsoft.com/office/officeart/2005/8/layout/chevron1"/>
    <dgm:cxn modelId="{8A41BD79-69BA-4A92-9FD4-9DABEF2752F8}" type="presOf" srcId="{3670ED35-0432-46E3-BD5C-9C73DDA8C454}" destId="{47C4B21F-2095-4C67-985D-28F5211C8CDD}" srcOrd="0" destOrd="0" presId="urn:microsoft.com/office/officeart/2005/8/layout/chevron1"/>
    <dgm:cxn modelId="{CBF56458-8259-4618-9423-6CC972BF3DB8}" srcId="{5A1DE788-2AB9-4FCC-8C91-836EAAA9CC8A}" destId="{3670ED35-0432-46E3-BD5C-9C73DDA8C454}" srcOrd="2" destOrd="0" parTransId="{A4B3B6EC-81DC-449A-BB0C-3511CF2DBD25}" sibTransId="{96BF03DF-FAB6-4C60-8990-DF95AD5629AA}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E9AE50F4-82E3-448F-9ED1-551A4BF1FBB0}" type="presOf" srcId="{FE629EB9-AB30-4918-9C14-E8790894F495}" destId="{AA8F4E34-0F65-4EA7-A1AE-47A2C59D9F3E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176F9E76-AADE-46B1-989A-A2F83FD5EFDE}" type="presParOf" srcId="{75A1A61F-CAE5-497B-B2DA-E0488ED95E68}" destId="{8C5E59F4-A165-4231-9D9D-5AC5D4EA2800}" srcOrd="0" destOrd="0" presId="urn:microsoft.com/office/officeart/2005/8/layout/chevron1"/>
    <dgm:cxn modelId="{6D40C001-9EA2-44FF-B81A-18C3A35E1ADA}" type="presParOf" srcId="{8C5E59F4-A165-4231-9D9D-5AC5D4EA2800}" destId="{BBA6B2B5-CCDA-44C8-A7AE-3A68EF87E91F}" srcOrd="0" destOrd="0" presId="urn:microsoft.com/office/officeart/2005/8/layout/chevron1"/>
    <dgm:cxn modelId="{A3ECDAA0-F0F9-4703-BBED-D4FD05C4C459}" type="presParOf" srcId="{8C5E59F4-A165-4231-9D9D-5AC5D4EA2800}" destId="{5E91D279-EE24-4EB6-981D-7AF9E04CB5F3}" srcOrd="1" destOrd="0" presId="urn:microsoft.com/office/officeart/2005/8/layout/chevron1"/>
    <dgm:cxn modelId="{0F219A88-3C0E-4B21-9F83-C22F3EF98236}" type="presParOf" srcId="{75A1A61F-CAE5-497B-B2DA-E0488ED95E68}" destId="{9CB48EF6-67BE-40EA-BB6B-1A198EBD030C}" srcOrd="1" destOrd="0" presId="urn:microsoft.com/office/officeart/2005/8/layout/chevron1"/>
    <dgm:cxn modelId="{CDA44B4D-0CBC-4487-B582-0BCC734DBF9B}" type="presParOf" srcId="{75A1A61F-CAE5-497B-B2DA-E0488ED95E68}" destId="{815A74C7-5CBC-4B34-9D69-2E735A0F35D3}" srcOrd="2" destOrd="0" presId="urn:microsoft.com/office/officeart/2005/8/layout/chevron1"/>
    <dgm:cxn modelId="{1C2CFDB1-77F3-44EA-9B7A-A18D891D94CF}" type="presParOf" srcId="{815A74C7-5CBC-4B34-9D69-2E735A0F35D3}" destId="{AA8F4E34-0F65-4EA7-A1AE-47A2C59D9F3E}" srcOrd="0" destOrd="0" presId="urn:microsoft.com/office/officeart/2005/8/layout/chevron1"/>
    <dgm:cxn modelId="{61B7BCFC-6615-42DC-BEE9-41E214A83C80}" type="presParOf" srcId="{815A74C7-5CBC-4B34-9D69-2E735A0F35D3}" destId="{11F28DE0-9E5F-4426-9D85-46AE524381F9}" srcOrd="1" destOrd="0" presId="urn:microsoft.com/office/officeart/2005/8/layout/chevron1"/>
    <dgm:cxn modelId="{DDD2389C-DF36-4CA4-8234-3EA690627B5D}" type="presParOf" srcId="{75A1A61F-CAE5-497B-B2DA-E0488ED95E68}" destId="{EBE6B990-A8D6-4D3F-9779-0D46B966F913}" srcOrd="3" destOrd="0" presId="urn:microsoft.com/office/officeart/2005/8/layout/chevron1"/>
    <dgm:cxn modelId="{B66A9E02-8750-4957-A26A-385AAD00EFE8}" type="presParOf" srcId="{75A1A61F-CAE5-497B-B2DA-E0488ED95E68}" destId="{F902C7FA-DA53-4660-969B-7970493F33BD}" srcOrd="4" destOrd="0" presId="urn:microsoft.com/office/officeart/2005/8/layout/chevron1"/>
    <dgm:cxn modelId="{41E01B05-827A-461F-B4DC-52AC369D8924}" type="presParOf" srcId="{F902C7FA-DA53-4660-969B-7970493F33BD}" destId="{47C4B21F-2095-4C67-985D-28F5211C8CDD}" srcOrd="0" destOrd="0" presId="urn:microsoft.com/office/officeart/2005/8/layout/chevron1"/>
    <dgm:cxn modelId="{0E2330FF-DCEA-47E8-BB3B-2CC6596461A8}" type="presParOf" srcId="{F902C7FA-DA53-4660-969B-7970493F33BD}" destId="{9D3CD1EF-A87B-4FC5-9005-7FF71D43453D}" srcOrd="1" destOrd="0" presId="urn:microsoft.com/office/officeart/2005/8/layout/chevron1"/>
  </dgm:cxnLst>
  <dgm:bg>
    <a:effectLst/>
  </dgm:bg>
  <dgm:whole>
    <a:effectLst>
      <a:reflection blurRad="38100" endPos="0" dist="50800" dir="5400000" sy="-100000" algn="bl" rotWithShape="0"/>
    </a:effectLst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6">
            <a:lumMod val="60000"/>
            <a:lumOff val="40000"/>
          </a:schemeClr>
        </a:solidFill>
        <a:ln>
          <a:noFill/>
        </a:ln>
        <a:effectLst>
          <a:glow rad="228600">
            <a:schemeClr val="accent6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en-US" sz="1600" b="1" dirty="0">
            <a:solidFill>
              <a:schemeClr val="accent2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6">
            <a:lumMod val="60000"/>
            <a:lumOff val="40000"/>
          </a:schemeClr>
        </a:solidFill>
        <a:ln>
          <a:noFill/>
        </a:ln>
        <a:effectLst>
          <a:glow rad="228600">
            <a:schemeClr val="accent6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*****</a:t>
          </a:r>
          <a:endParaRPr lang="en-US" sz="16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2F8CC648-452F-4450-9A88-C5B8FC1E07F7}">
      <dgm:prSet phldrT="[Text]" custT="1"/>
      <dgm:spPr>
        <a:solidFill>
          <a:schemeClr val="accent6">
            <a:lumMod val="60000"/>
            <a:lumOff val="40000"/>
          </a:schemeClr>
        </a:solidFill>
        <a:ln>
          <a:noFill/>
        </a:ln>
        <a:effectLst>
          <a:glow rad="228600">
            <a:schemeClr val="accent6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کمترین مساحت بین نواحی سه گانه : </a:t>
          </a:r>
        </a:p>
        <a:p>
          <a:r>
            <a:rPr lang="fa-IR" sz="16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ناحیه1</a:t>
          </a:r>
          <a:endParaRPr lang="en-US" sz="16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BF4E9358-371C-4885-87EB-2BBA0AC6CD79}" type="parTrans" cxnId="{42460CC5-17D2-497B-B9FD-AE6F6C725A19}">
      <dgm:prSet/>
      <dgm:spPr/>
      <dgm:t>
        <a:bodyPr/>
        <a:lstStyle/>
        <a:p>
          <a:endParaRPr lang="en-US"/>
        </a:p>
      </dgm:t>
    </dgm:pt>
    <dgm:pt modelId="{5199B3F1-EF6A-42AF-AE26-28E48E971A38}" type="sibTrans" cxnId="{42460CC5-17D2-497B-B9FD-AE6F6C725A19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1475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10233" custLinFactNeighborX="8024" custLinFactNeighborY="-109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902B5C-E029-4560-9C3B-778D5308E42C}" type="pres">
      <dgm:prSet presAssocID="{44E73098-3232-46AF-8EAE-B1909F1FA456}" presName="parTxOnlySpace" presStyleCnt="0"/>
      <dgm:spPr/>
    </dgm:pt>
    <dgm:pt modelId="{55751350-D192-4B2F-A268-753D010AFB00}" type="pres">
      <dgm:prSet presAssocID="{2F8CC648-452F-4450-9A88-C5B8FC1E07F7}" presName="parTxOnly" presStyleLbl="node1" presStyleIdx="2" presStyleCnt="3" custScaleY="114757" custLinFactNeighborX="145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C38F7A2E-399B-46EE-A410-54C83E0CF3BC}" type="presOf" srcId="{2F8CC648-452F-4450-9A88-C5B8FC1E07F7}" destId="{55751350-D192-4B2F-A268-753D010AFB00}" srcOrd="0" destOrd="0" presId="urn:microsoft.com/office/officeart/2005/8/layout/chevron1"/>
    <dgm:cxn modelId="{B7497391-9E41-4033-AC36-78C3900DA789}" type="presOf" srcId="{5A1DE788-2AB9-4FCC-8C91-836EAAA9CC8A}" destId="{75A1A61F-CAE5-497B-B2DA-E0488ED95E68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BF289058-9D7E-4622-9598-F7233A626B6F}" type="presOf" srcId="{FE629EB9-AB30-4918-9C14-E8790894F495}" destId="{F5D36854-9177-4649-97A9-D75CA9FFE42C}" srcOrd="0" destOrd="0" presId="urn:microsoft.com/office/officeart/2005/8/layout/chevron1"/>
    <dgm:cxn modelId="{3527DD62-F89F-43CA-AE14-BD42BB461388}" type="presOf" srcId="{C4A0AAC5-DDB4-4A40-9C2A-32F27F1E9E59}" destId="{84E8A40C-FC47-4FC2-9408-E635ED1D7E95}" srcOrd="0" destOrd="0" presId="urn:microsoft.com/office/officeart/2005/8/layout/chevron1"/>
    <dgm:cxn modelId="{42460CC5-17D2-497B-B9FD-AE6F6C725A19}" srcId="{5A1DE788-2AB9-4FCC-8C91-836EAAA9CC8A}" destId="{2F8CC648-452F-4450-9A88-C5B8FC1E07F7}" srcOrd="2" destOrd="0" parTransId="{BF4E9358-371C-4885-87EB-2BBA0AC6CD79}" sibTransId="{5199B3F1-EF6A-42AF-AE26-28E48E971A38}"/>
    <dgm:cxn modelId="{75333A18-6C27-4ED8-A6FA-26B56334E7EF}" type="presParOf" srcId="{75A1A61F-CAE5-497B-B2DA-E0488ED95E68}" destId="{84E8A40C-FC47-4FC2-9408-E635ED1D7E95}" srcOrd="0" destOrd="0" presId="urn:microsoft.com/office/officeart/2005/8/layout/chevron1"/>
    <dgm:cxn modelId="{0013BEE3-8446-4023-9B8B-E1A01A003919}" type="presParOf" srcId="{75A1A61F-CAE5-497B-B2DA-E0488ED95E68}" destId="{B50D6901-540E-441D-97AD-70CD94D33D35}" srcOrd="1" destOrd="0" presId="urn:microsoft.com/office/officeart/2005/8/layout/chevron1"/>
    <dgm:cxn modelId="{E9F18881-C320-4485-B99A-64C6A315F335}" type="presParOf" srcId="{75A1A61F-CAE5-497B-B2DA-E0488ED95E68}" destId="{F5D36854-9177-4649-97A9-D75CA9FFE42C}" srcOrd="2" destOrd="0" presId="urn:microsoft.com/office/officeart/2005/8/layout/chevron1"/>
    <dgm:cxn modelId="{86882709-5FE5-4C15-B228-FF4A8D465B7A}" type="presParOf" srcId="{75A1A61F-CAE5-497B-B2DA-E0488ED95E68}" destId="{1D902B5C-E029-4560-9C3B-778D5308E42C}" srcOrd="3" destOrd="0" presId="urn:microsoft.com/office/officeart/2005/8/layout/chevron1"/>
    <dgm:cxn modelId="{F321D9CA-0C40-48E8-A47F-3947955DCC2A}" type="presParOf" srcId="{75A1A61F-CAE5-497B-B2DA-E0488ED95E68}" destId="{55751350-D192-4B2F-A268-753D010AFB00}" srcOrd="4" destOrd="0" presId="urn:microsoft.com/office/officeart/2005/8/layout/chevron1"/>
  </dgm:cxnLst>
  <dgm:bg>
    <a:noFill/>
    <a:effectLst>
      <a:glow rad="228600">
        <a:schemeClr val="accent6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glow rad="228600">
            <a:schemeClr val="accent2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fa-IR" sz="1600" b="1" dirty="0" smtClean="0">
            <a:solidFill>
              <a:schemeClr val="accent2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glow rad="228600">
            <a:schemeClr val="accent2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*****</a:t>
          </a:r>
          <a:endParaRPr lang="en-US" sz="1600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 sz="2000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3997D918-CF70-490E-B2E0-4C614D01DA5E}">
      <dgm:prSet phldrT="[Text]"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glow rad="228600">
            <a:schemeClr val="accent2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تعداد و بعد خانوار بین نواحی سه گانه :</a:t>
          </a:r>
        </a:p>
        <a:p>
          <a:r>
            <a:rPr lang="fa-IR" b="1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ناحیه1</a:t>
          </a:r>
          <a:endParaRPr lang="en-US" b="1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2DB7C771-12EE-4DB5-BDF2-DBD74A433324}" type="parTrans" cxnId="{7AE43461-49A5-4C5B-8B7D-AABDC840B230}">
      <dgm:prSet/>
      <dgm:spPr/>
      <dgm:t>
        <a:bodyPr/>
        <a:lstStyle/>
        <a:p>
          <a:endParaRPr lang="en-US"/>
        </a:p>
      </dgm:t>
    </dgm:pt>
    <dgm:pt modelId="{80B01812-906F-4C37-975C-B94CBE935316}" type="sibTrans" cxnId="{7AE43461-49A5-4C5B-8B7D-AABDC840B230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33432" custLinFactNeighborY="1146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94AC9A-8B6F-4811-BE8E-B1B29E4EA8D0}" type="pres">
      <dgm:prSet presAssocID="{44E73098-3232-46AF-8EAE-B1909F1FA456}" presName="parTxOnlySpace" presStyleCnt="0"/>
      <dgm:spPr/>
    </dgm:pt>
    <dgm:pt modelId="{548AADC6-0D62-4ABA-A537-B72236890CB8}" type="pres">
      <dgm:prSet presAssocID="{3997D918-CF70-490E-B2E0-4C614D01DA5E}" presName="parTxOnly" presStyleLbl="node1" presStyleIdx="2" presStyleCnt="3" custScaleY="131201" custLinFactNeighborX="-13571" custLinFactNeighborY="-11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AE43461-49A5-4C5B-8B7D-AABDC840B230}" srcId="{5A1DE788-2AB9-4FCC-8C91-836EAAA9CC8A}" destId="{3997D918-CF70-490E-B2E0-4C614D01DA5E}" srcOrd="2" destOrd="0" parTransId="{2DB7C771-12EE-4DB5-BDF2-DBD74A433324}" sibTransId="{80B01812-906F-4C37-975C-B94CBE935316}"/>
    <dgm:cxn modelId="{00299668-BD51-40CF-9A23-1E58D006E963}" type="presOf" srcId="{C4A0AAC5-DDB4-4A40-9C2A-32F27F1E9E59}" destId="{84E8A40C-FC47-4FC2-9408-E635ED1D7E95}" srcOrd="0" destOrd="0" presId="urn:microsoft.com/office/officeart/2005/8/layout/chevron1"/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2CC35A9E-FF95-4FBD-9704-B5092A196D61}" type="presOf" srcId="{5A1DE788-2AB9-4FCC-8C91-836EAAA9CC8A}" destId="{75A1A61F-CAE5-497B-B2DA-E0488ED95E68}" srcOrd="0" destOrd="0" presId="urn:microsoft.com/office/officeart/2005/8/layout/chevron1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CD8707AC-22ED-468C-B48D-DA743C89B134}" type="presOf" srcId="{FE629EB9-AB30-4918-9C14-E8790894F495}" destId="{F5D36854-9177-4649-97A9-D75CA9FFE42C}" srcOrd="0" destOrd="0" presId="urn:microsoft.com/office/officeart/2005/8/layout/chevron1"/>
    <dgm:cxn modelId="{F030916B-B075-4014-9E4A-C87D09D3FBBC}" type="presOf" srcId="{3997D918-CF70-490E-B2E0-4C614D01DA5E}" destId="{548AADC6-0D62-4ABA-A537-B72236890CB8}" srcOrd="0" destOrd="0" presId="urn:microsoft.com/office/officeart/2005/8/layout/chevron1"/>
    <dgm:cxn modelId="{A4774A0D-B487-4519-B4FF-91A3E73DC6DF}" type="presParOf" srcId="{75A1A61F-CAE5-497B-B2DA-E0488ED95E68}" destId="{84E8A40C-FC47-4FC2-9408-E635ED1D7E95}" srcOrd="0" destOrd="0" presId="urn:microsoft.com/office/officeart/2005/8/layout/chevron1"/>
    <dgm:cxn modelId="{15E29E92-5D8A-4E48-8E3A-3491DA756461}" type="presParOf" srcId="{75A1A61F-CAE5-497B-B2DA-E0488ED95E68}" destId="{B50D6901-540E-441D-97AD-70CD94D33D35}" srcOrd="1" destOrd="0" presId="urn:microsoft.com/office/officeart/2005/8/layout/chevron1"/>
    <dgm:cxn modelId="{F55F8059-6075-4ADD-BFE6-C6C0BC4A8C83}" type="presParOf" srcId="{75A1A61F-CAE5-497B-B2DA-E0488ED95E68}" destId="{F5D36854-9177-4649-97A9-D75CA9FFE42C}" srcOrd="2" destOrd="0" presId="urn:microsoft.com/office/officeart/2005/8/layout/chevron1"/>
    <dgm:cxn modelId="{D3183ADD-C753-4084-8CD4-78018D785A8D}" type="presParOf" srcId="{75A1A61F-CAE5-497B-B2DA-E0488ED95E68}" destId="{3394AC9A-8B6F-4811-BE8E-B1B29E4EA8D0}" srcOrd="3" destOrd="0" presId="urn:microsoft.com/office/officeart/2005/8/layout/chevron1"/>
    <dgm:cxn modelId="{F5F7A831-F13E-4052-AE4C-C7AFA4C9328F}" type="presParOf" srcId="{75A1A61F-CAE5-497B-B2DA-E0488ED95E68}" destId="{548AADC6-0D62-4ABA-A537-B72236890CB8}" srcOrd="4" destOrd="0" presId="urn:microsoft.com/office/officeart/2005/8/layout/chevron1"/>
  </dgm:cxnLst>
  <dgm:bg>
    <a:effectLst>
      <a:glow rad="228600">
        <a:schemeClr val="accent2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A1DE788-2AB9-4FCC-8C91-836EAAA9CC8A}" type="doc">
      <dgm:prSet loTypeId="urn:microsoft.com/office/officeart/2005/8/layout/chevron1" loCatId="process" qsTypeId="urn:microsoft.com/office/officeart/2005/8/quickstyle/simple1" qsCatId="simple" csTypeId="urn:microsoft.com/office/officeart/2005/8/colors/accent6_5" csCatId="accent6" phldr="1"/>
      <dgm:spPr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gm:spPr>
      <dgm:t>
        <a:bodyPr/>
        <a:lstStyle/>
        <a:p>
          <a:endParaRPr lang="en-US"/>
        </a:p>
      </dgm:t>
    </dgm:pt>
    <dgm:pt modelId="{C4A0AAC5-DDB4-4A40-9C2A-32F27F1E9E59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glow rad="228600">
            <a:schemeClr val="accent1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endParaRPr lang="en-US" sz="1600" b="1" dirty="0">
            <a:solidFill>
              <a:schemeClr val="accent2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gm:t>
    </dgm:pt>
    <dgm:pt modelId="{D7075220-54EF-4925-B5A1-581580F5359F}" type="par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5CFB2A84-D51C-4317-BFB1-2750EB4B8E87}" type="sibTrans" cxnId="{D839208B-114F-4358-9821-E462936E058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FE629EB9-AB30-4918-9C14-E8790894F495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glow rad="228600">
            <a:schemeClr val="accent1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*****</a:t>
          </a:r>
          <a:endParaRPr lang="en-US" sz="16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5EF537BC-24D5-4853-A64E-4E2220B44325}" type="par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44E73098-3232-46AF-8EAE-B1909F1FA456}" type="sibTrans" cxnId="{EA6802BE-8D01-4147-A68C-3B9C4962B9E7}">
      <dgm:prSet/>
      <dgm:spPr/>
      <dgm:t>
        <a:bodyPr/>
        <a:lstStyle/>
        <a:p>
          <a:endParaRPr lang="en-US"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gm:t>
    </dgm:pt>
    <dgm:pt modelId="{7CC8909B-3B62-4847-8D03-FF34ECC7CDDE}">
      <dgm:prSet phldrT="[Text]" custT="1"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glow rad="228600">
            <a:schemeClr val="accent1">
              <a:satMod val="175000"/>
              <a:alpha val="40000"/>
            </a:schemeClr>
          </a:glow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  <dgm:t>
        <a:bodyPr/>
        <a:lstStyle/>
        <a:p>
          <a:r>
            <a:rPr lang="fa-IR" sz="16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کمترین تراکم جمعیت بین نواحی سه گانه :</a:t>
          </a:r>
        </a:p>
        <a:p>
          <a:r>
            <a:rPr lang="fa-IR" sz="16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ناحیه1</a:t>
          </a:r>
          <a:endParaRPr lang="en-US" sz="16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gm:t>
    </dgm:pt>
    <dgm:pt modelId="{FB1632F1-4FC3-4906-8D99-92D967927F7E}" type="parTrans" cxnId="{81C19BC7-26EE-4954-A99D-E6DDCBACA301}">
      <dgm:prSet/>
      <dgm:spPr/>
      <dgm:t>
        <a:bodyPr/>
        <a:lstStyle/>
        <a:p>
          <a:endParaRPr lang="en-US"/>
        </a:p>
      </dgm:t>
    </dgm:pt>
    <dgm:pt modelId="{652D49C2-53E3-4F8D-B798-14363E377E79}" type="sibTrans" cxnId="{81C19BC7-26EE-4954-A99D-E6DDCBACA301}">
      <dgm:prSet/>
      <dgm:spPr/>
      <dgm:t>
        <a:bodyPr/>
        <a:lstStyle/>
        <a:p>
          <a:endParaRPr lang="en-US"/>
        </a:p>
      </dgm:t>
    </dgm:pt>
    <dgm:pt modelId="{75A1A61F-CAE5-497B-B2DA-E0488ED95E68}" type="pres">
      <dgm:prSet presAssocID="{5A1DE788-2AB9-4FCC-8C91-836EAAA9CC8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E8A40C-FC47-4FC2-9408-E635ED1D7E95}" type="pres">
      <dgm:prSet presAssocID="{C4A0AAC5-DDB4-4A40-9C2A-32F27F1E9E59}" presName="parTxOnly" presStyleLbl="node1" presStyleIdx="0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0D6901-540E-441D-97AD-70CD94D33D35}" type="pres">
      <dgm:prSet presAssocID="{5CFB2A84-D51C-4317-BFB1-2750EB4B8E87}" presName="parTxOnlySpace" presStyleCnt="0"/>
      <dgm:spPr>
        <a:ln>
          <a:noFill/>
        </a:ln>
        <a:effectLst>
          <a:outerShdw blurRad="57785" dist="33020" dir="318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gm:spPr>
    </dgm:pt>
    <dgm:pt modelId="{F5D36854-9177-4649-97A9-D75CA9FFE42C}" type="pres">
      <dgm:prSet presAssocID="{FE629EB9-AB30-4918-9C14-E8790894F495}" presName="parTxOnly" presStyleLbl="node1" presStyleIdx="1" presStyleCnt="3" custScaleY="13343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D5A081-C22D-418D-90C8-ED351A0D70C4}" type="pres">
      <dgm:prSet presAssocID="{44E73098-3232-46AF-8EAE-B1909F1FA456}" presName="parTxOnlySpace" presStyleCnt="0"/>
      <dgm:spPr/>
    </dgm:pt>
    <dgm:pt modelId="{EF6CAF68-52FF-4230-BE42-4B2DF762BD15}" type="pres">
      <dgm:prSet presAssocID="{7CC8909B-3B62-4847-8D03-FF34ECC7CDDE}" presName="parTxOnly" presStyleLbl="node1" presStyleIdx="2" presStyleCnt="3" custScaleY="131201" custLinFactNeighborX="19031" custLinFactNeighborY="16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6802BE-8D01-4147-A68C-3B9C4962B9E7}" srcId="{5A1DE788-2AB9-4FCC-8C91-836EAAA9CC8A}" destId="{FE629EB9-AB30-4918-9C14-E8790894F495}" srcOrd="1" destOrd="0" parTransId="{5EF537BC-24D5-4853-A64E-4E2220B44325}" sibTransId="{44E73098-3232-46AF-8EAE-B1909F1FA456}"/>
    <dgm:cxn modelId="{D839208B-114F-4358-9821-E462936E0587}" srcId="{5A1DE788-2AB9-4FCC-8C91-836EAAA9CC8A}" destId="{C4A0AAC5-DDB4-4A40-9C2A-32F27F1E9E59}" srcOrd="0" destOrd="0" parTransId="{D7075220-54EF-4925-B5A1-581580F5359F}" sibTransId="{5CFB2A84-D51C-4317-BFB1-2750EB4B8E87}"/>
    <dgm:cxn modelId="{DB5101C4-AE0E-4E72-922F-D37234457215}" type="presOf" srcId="{FE629EB9-AB30-4918-9C14-E8790894F495}" destId="{F5D36854-9177-4649-97A9-D75CA9FFE42C}" srcOrd="0" destOrd="0" presId="urn:microsoft.com/office/officeart/2005/8/layout/chevron1"/>
    <dgm:cxn modelId="{72FE85A9-CB9D-4906-9A4B-BCB41C38D4A8}" type="presOf" srcId="{C4A0AAC5-DDB4-4A40-9C2A-32F27F1E9E59}" destId="{84E8A40C-FC47-4FC2-9408-E635ED1D7E95}" srcOrd="0" destOrd="0" presId="urn:microsoft.com/office/officeart/2005/8/layout/chevron1"/>
    <dgm:cxn modelId="{81C19BC7-26EE-4954-A99D-E6DDCBACA301}" srcId="{5A1DE788-2AB9-4FCC-8C91-836EAAA9CC8A}" destId="{7CC8909B-3B62-4847-8D03-FF34ECC7CDDE}" srcOrd="2" destOrd="0" parTransId="{FB1632F1-4FC3-4906-8D99-92D967927F7E}" sibTransId="{652D49C2-53E3-4F8D-B798-14363E377E79}"/>
    <dgm:cxn modelId="{AA6280D2-9998-4FB3-9F9E-209E6408A624}" type="presOf" srcId="{7CC8909B-3B62-4847-8D03-FF34ECC7CDDE}" destId="{EF6CAF68-52FF-4230-BE42-4B2DF762BD15}" srcOrd="0" destOrd="0" presId="urn:microsoft.com/office/officeart/2005/8/layout/chevron1"/>
    <dgm:cxn modelId="{7877CB2F-D03A-496B-AD24-8D41F462AA18}" type="presOf" srcId="{5A1DE788-2AB9-4FCC-8C91-836EAAA9CC8A}" destId="{75A1A61F-CAE5-497B-B2DA-E0488ED95E68}" srcOrd="0" destOrd="0" presId="urn:microsoft.com/office/officeart/2005/8/layout/chevron1"/>
    <dgm:cxn modelId="{94AA39C5-50DF-4D20-83E4-69E81A0704F6}" type="presParOf" srcId="{75A1A61F-CAE5-497B-B2DA-E0488ED95E68}" destId="{84E8A40C-FC47-4FC2-9408-E635ED1D7E95}" srcOrd="0" destOrd="0" presId="urn:microsoft.com/office/officeart/2005/8/layout/chevron1"/>
    <dgm:cxn modelId="{E06CD4CC-3AEF-420C-B329-AA4998DE7371}" type="presParOf" srcId="{75A1A61F-CAE5-497B-B2DA-E0488ED95E68}" destId="{B50D6901-540E-441D-97AD-70CD94D33D35}" srcOrd="1" destOrd="0" presId="urn:microsoft.com/office/officeart/2005/8/layout/chevron1"/>
    <dgm:cxn modelId="{90DB62B1-701E-436A-AD88-590A2424FF3F}" type="presParOf" srcId="{75A1A61F-CAE5-497B-B2DA-E0488ED95E68}" destId="{F5D36854-9177-4649-97A9-D75CA9FFE42C}" srcOrd="2" destOrd="0" presId="urn:microsoft.com/office/officeart/2005/8/layout/chevron1"/>
    <dgm:cxn modelId="{29C616DF-CE25-458B-87DB-9D6D7D4F39FB}" type="presParOf" srcId="{75A1A61F-CAE5-497B-B2DA-E0488ED95E68}" destId="{57D5A081-C22D-418D-90C8-ED351A0D70C4}" srcOrd="3" destOrd="0" presId="urn:microsoft.com/office/officeart/2005/8/layout/chevron1"/>
    <dgm:cxn modelId="{F9746980-5CA8-4DF1-8A5C-674413FAD3A9}" type="presParOf" srcId="{75A1A61F-CAE5-497B-B2DA-E0488ED95E68}" destId="{EF6CAF68-52FF-4230-BE42-4B2DF762BD1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8A40C-FC47-4FC2-9408-E635ED1D7E95}">
      <dsp:nvSpPr>
        <dsp:cNvPr id="0" name=""/>
        <dsp:cNvSpPr/>
      </dsp:nvSpPr>
      <dsp:spPr>
        <a:xfrm>
          <a:off x="2488" y="0"/>
          <a:ext cx="3031749" cy="1157902"/>
        </a:xfrm>
        <a:prstGeom prst="chevron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glow rad="228600">
            <a:schemeClr val="accent2">
              <a:satMod val="175000"/>
              <a:alpha val="40000"/>
            </a:schemeClr>
          </a:glow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  <a:hlinkClick xmlns:r="http://schemas.openxmlformats.org/officeDocument/2006/relationships" r:id="" action="ppaction://hlinksldjump"/>
            </a:rPr>
            <a:t>بالاترین  جمعیت بین مناطق 22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  <a:hlinkClick xmlns:r="http://schemas.openxmlformats.org/officeDocument/2006/relationships" r:id="" action="ppaction://hlinksldjump"/>
            </a:rPr>
            <a:t>منطقه </a:t>
          </a:r>
          <a:r>
            <a:rPr lang="fa-IR" sz="1600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  <a:hlinkClick xmlns:r="http://schemas.openxmlformats.org/officeDocument/2006/relationships" r:id="" action="ppaction://hlinksldjump"/>
            </a:rPr>
            <a:t>4</a:t>
          </a:r>
          <a:endParaRPr lang="en-US" sz="1600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sp:txBody>
      <dsp:txXfrm>
        <a:off x="581439" y="0"/>
        <a:ext cx="1873847" cy="1157902"/>
      </dsp:txXfrm>
    </dsp:sp>
    <dsp:sp modelId="{F5D36854-9177-4649-97A9-D75CA9FFE42C}">
      <dsp:nvSpPr>
        <dsp:cNvPr id="0" name=""/>
        <dsp:cNvSpPr/>
      </dsp:nvSpPr>
      <dsp:spPr>
        <a:xfrm>
          <a:off x="2731063" y="0"/>
          <a:ext cx="3031749" cy="1157902"/>
        </a:xfrm>
        <a:prstGeom prst="chevron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glow rad="228600">
            <a:schemeClr val="accent6">
              <a:satMod val="175000"/>
              <a:alpha val="40000"/>
            </a:schemeClr>
          </a:glow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جمعیت بین مناطق 22 گانه :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منطقه 9</a:t>
          </a:r>
          <a:endParaRPr lang="en-US" sz="1600" b="1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sp:txBody>
      <dsp:txXfrm>
        <a:off x="3310014" y="0"/>
        <a:ext cx="1873847" cy="1157902"/>
      </dsp:txXfrm>
    </dsp:sp>
    <dsp:sp modelId="{6D9B710F-08B4-4ABE-A07A-F50E41E81ED1}">
      <dsp:nvSpPr>
        <dsp:cNvPr id="0" name=""/>
        <dsp:cNvSpPr/>
      </dsp:nvSpPr>
      <dsp:spPr>
        <a:xfrm>
          <a:off x="5418493" y="0"/>
          <a:ext cx="3031749" cy="1157902"/>
        </a:xfrm>
        <a:prstGeom prst="chevron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glow rad="228600">
            <a:schemeClr val="accent4">
              <a:satMod val="175000"/>
              <a:alpha val="40000"/>
            </a:schemeClr>
          </a:glow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600" b="1" kern="1200" dirty="0" smtClean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منطقه17 بین مناطق 22 گانه :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14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sp:txBody>
      <dsp:txXfrm>
        <a:off x="5997444" y="0"/>
        <a:ext cx="1873847" cy="115790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A6B2B5-CCDA-44C8-A7AE-3A68EF87E91F}">
      <dsp:nvSpPr>
        <dsp:cNvPr id="0" name=""/>
        <dsp:cNvSpPr/>
      </dsp:nvSpPr>
      <dsp:spPr>
        <a:xfrm>
          <a:off x="14600" y="33010"/>
          <a:ext cx="2973686" cy="1045261"/>
        </a:xfrm>
        <a:prstGeom prst="chevron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glow rad="228600">
            <a:schemeClr val="accent2">
              <a:satMod val="175000"/>
              <a:alpha val="40000"/>
            </a:schemeClr>
          </a:glow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 dirty="0">
            <a:solidFill>
              <a:schemeClr val="accent2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sp:txBody>
      <dsp:txXfrm>
        <a:off x="537231" y="33010"/>
        <a:ext cx="1928425" cy="1045261"/>
      </dsp:txXfrm>
    </dsp:sp>
    <dsp:sp modelId="{AA8F4E34-0F65-4EA7-A1AE-47A2C59D9F3E}">
      <dsp:nvSpPr>
        <dsp:cNvPr id="0" name=""/>
        <dsp:cNvSpPr/>
      </dsp:nvSpPr>
      <dsp:spPr>
        <a:xfrm>
          <a:off x="2784508" y="49115"/>
          <a:ext cx="2973686" cy="980842"/>
        </a:xfrm>
        <a:prstGeom prst="chevron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glow rad="228600">
            <a:schemeClr val="accent6">
              <a:satMod val="175000"/>
              <a:alpha val="40000"/>
            </a:schemeClr>
          </a:glow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sp:txBody>
      <dsp:txXfrm>
        <a:off x="3274929" y="49115"/>
        <a:ext cx="1992844" cy="980842"/>
      </dsp:txXfrm>
    </dsp:sp>
    <dsp:sp modelId="{47C4B21F-2095-4C67-985D-28F5211C8CDD}">
      <dsp:nvSpPr>
        <dsp:cNvPr id="0" name=""/>
        <dsp:cNvSpPr/>
      </dsp:nvSpPr>
      <dsp:spPr>
        <a:xfrm>
          <a:off x="5520189" y="48821"/>
          <a:ext cx="2973686" cy="1007037"/>
        </a:xfrm>
        <a:prstGeom prst="chevron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glow rad="228600">
            <a:schemeClr val="accent4">
              <a:satMod val="175000"/>
              <a:alpha val="40000"/>
            </a:schemeClr>
          </a:glow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sp:txBody>
      <dsp:txXfrm>
        <a:off x="6023708" y="48821"/>
        <a:ext cx="1966649" cy="1007037"/>
      </dsp:txXfrm>
    </dsp:sp>
    <dsp:sp modelId="{9D3CD1EF-A87B-4FC5-9005-7FF71D43453D}">
      <dsp:nvSpPr>
        <dsp:cNvPr id="0" name=""/>
        <dsp:cNvSpPr/>
      </dsp:nvSpPr>
      <dsp:spPr>
        <a:xfrm>
          <a:off x="5517781" y="917335"/>
          <a:ext cx="2378948" cy="198000"/>
        </a:xfrm>
        <a:prstGeom prst="rect">
          <a:avLst/>
        </a:prstGeom>
        <a:noFill/>
        <a:ln>
          <a:noFill/>
        </a:ln>
        <a:effectLst/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100" kern="1200"/>
        </a:p>
      </dsp:txBody>
      <dsp:txXfrm>
        <a:off x="5517781" y="917335"/>
        <a:ext cx="2378948" cy="19800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8A40C-FC47-4FC2-9408-E635ED1D7E95}">
      <dsp:nvSpPr>
        <dsp:cNvPr id="0" name=""/>
        <dsp:cNvSpPr/>
      </dsp:nvSpPr>
      <dsp:spPr>
        <a:xfrm>
          <a:off x="2494" y="0"/>
          <a:ext cx="3038961" cy="1151272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>
            <a:solidFill>
              <a:schemeClr val="accent2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sp:txBody>
      <dsp:txXfrm>
        <a:off x="578130" y="0"/>
        <a:ext cx="1887689" cy="1151272"/>
      </dsp:txXfrm>
    </dsp:sp>
    <dsp:sp modelId="{F5D36854-9177-4649-97A9-D75CA9FFE42C}">
      <dsp:nvSpPr>
        <dsp:cNvPr id="0" name=""/>
        <dsp:cNvSpPr/>
      </dsp:nvSpPr>
      <dsp:spPr>
        <a:xfrm>
          <a:off x="2839157" y="14291"/>
          <a:ext cx="3038961" cy="1105895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*****</a:t>
          </a:r>
          <a:endParaRPr lang="en-US" sz="1600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sp:txBody>
      <dsp:txXfrm>
        <a:off x="3392105" y="14291"/>
        <a:ext cx="1933066" cy="1105895"/>
      </dsp:txXfrm>
    </dsp:sp>
    <dsp:sp modelId="{55751350-D192-4B2F-A268-753D010AFB00}">
      <dsp:nvSpPr>
        <dsp:cNvPr id="0" name=""/>
        <dsp:cNvSpPr/>
      </dsp:nvSpPr>
      <dsp:spPr>
        <a:xfrm>
          <a:off x="5475118" y="-5"/>
          <a:ext cx="3038961" cy="1151282"/>
        </a:xfrm>
        <a:prstGeom prst="chevron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کمترین جمعیت بیکار بین نواحی سه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ناحیه3</a:t>
          </a:r>
          <a:endParaRPr lang="en-US" sz="1600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sp:txBody>
      <dsp:txXfrm>
        <a:off x="6050759" y="-5"/>
        <a:ext cx="1887679" cy="115128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8A40C-FC47-4FC2-9408-E635ED1D7E95}">
      <dsp:nvSpPr>
        <dsp:cNvPr id="0" name=""/>
        <dsp:cNvSpPr/>
      </dsp:nvSpPr>
      <dsp:spPr>
        <a:xfrm>
          <a:off x="2600" y="0"/>
          <a:ext cx="3167938" cy="1182539"/>
        </a:xfrm>
        <a:prstGeom prst="chevron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600" b="1" kern="1200" dirty="0" smtClean="0">
            <a:solidFill>
              <a:schemeClr val="accent2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sp:txBody>
      <dsp:txXfrm>
        <a:off x="593870" y="0"/>
        <a:ext cx="1985399" cy="1182539"/>
      </dsp:txXfrm>
    </dsp:sp>
    <dsp:sp modelId="{F5D36854-9177-4649-97A9-D75CA9FFE42C}">
      <dsp:nvSpPr>
        <dsp:cNvPr id="0" name=""/>
        <dsp:cNvSpPr/>
      </dsp:nvSpPr>
      <dsp:spPr>
        <a:xfrm>
          <a:off x="2853744" y="0"/>
          <a:ext cx="3167938" cy="1182539"/>
        </a:xfrm>
        <a:prstGeom prst="chevron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*****</a:t>
          </a:r>
          <a:endParaRPr lang="en-US" sz="1600" b="1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sp:txBody>
      <dsp:txXfrm>
        <a:off x="3445014" y="0"/>
        <a:ext cx="1985399" cy="1182539"/>
      </dsp:txXfrm>
    </dsp:sp>
    <dsp:sp modelId="{548AADC6-0D62-4ABA-A537-B72236890CB8}">
      <dsp:nvSpPr>
        <dsp:cNvPr id="0" name=""/>
        <dsp:cNvSpPr/>
      </dsp:nvSpPr>
      <dsp:spPr>
        <a:xfrm>
          <a:off x="5661897" y="0"/>
          <a:ext cx="3167938" cy="1162766"/>
        </a:xfrm>
        <a:prstGeom prst="chevron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جمعیت باسواد بین نواحی سه گانه :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ناحیه1</a:t>
          </a:r>
          <a:endParaRPr lang="en-US" sz="1600" b="1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sp:txBody>
      <dsp:txXfrm>
        <a:off x="6243280" y="0"/>
        <a:ext cx="2005172" cy="116276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8A40C-FC47-4FC2-9408-E635ED1D7E95}">
      <dsp:nvSpPr>
        <dsp:cNvPr id="0" name=""/>
        <dsp:cNvSpPr/>
      </dsp:nvSpPr>
      <dsp:spPr>
        <a:xfrm>
          <a:off x="2455" y="0"/>
          <a:ext cx="2991760" cy="1182539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>
            <a:solidFill>
              <a:schemeClr val="accent2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sp:txBody>
      <dsp:txXfrm>
        <a:off x="593725" y="0"/>
        <a:ext cx="1809221" cy="1182539"/>
      </dsp:txXfrm>
    </dsp:sp>
    <dsp:sp modelId="{F5D36854-9177-4649-97A9-D75CA9FFE42C}">
      <dsp:nvSpPr>
        <dsp:cNvPr id="0" name=""/>
        <dsp:cNvSpPr/>
      </dsp:nvSpPr>
      <dsp:spPr>
        <a:xfrm>
          <a:off x="2695039" y="0"/>
          <a:ext cx="2991760" cy="1182539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*****</a:t>
          </a:r>
          <a:endParaRPr lang="en-US" sz="1600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sp:txBody>
      <dsp:txXfrm>
        <a:off x="3286309" y="0"/>
        <a:ext cx="1809221" cy="1182539"/>
      </dsp:txXfrm>
    </dsp:sp>
    <dsp:sp modelId="{EF6CAF68-52FF-4230-BE42-4B2DF762BD15}">
      <dsp:nvSpPr>
        <dsp:cNvPr id="0" name=""/>
        <dsp:cNvSpPr/>
      </dsp:nvSpPr>
      <dsp:spPr>
        <a:xfrm>
          <a:off x="5390079" y="19772"/>
          <a:ext cx="2991760" cy="1162766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کمترین جمعیت بیسوادبین نواحی سه گانه :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rPr>
            <a:t>ناحیه1</a:t>
          </a:r>
          <a:endParaRPr lang="en-US" sz="1400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sx="1000" sy="1000" algn="ctr" rotWithShape="0">
                <a:srgbClr val="000000"/>
              </a:outerShdw>
            </a:effectLst>
            <a:cs typeface="B Titr" panose="00000700000000000000" pitchFamily="2" charset="-78"/>
          </a:endParaRPr>
        </a:p>
      </dsp:txBody>
      <dsp:txXfrm>
        <a:off x="5971462" y="19772"/>
        <a:ext cx="1828994" cy="116276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8A40C-FC47-4FC2-9408-E635ED1D7E95}">
      <dsp:nvSpPr>
        <dsp:cNvPr id="0" name=""/>
        <dsp:cNvSpPr/>
      </dsp:nvSpPr>
      <dsp:spPr>
        <a:xfrm>
          <a:off x="2494" y="0"/>
          <a:ext cx="3038961" cy="1151272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hlinksldjump"/>
            </a:rPr>
            <a:t>بیشترین مساحت بین مناطق 22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hlinksldjump"/>
            </a:rPr>
            <a:t>منطقه 4</a:t>
          </a:r>
          <a:endParaRPr lang="en-US" sz="1600" b="1" kern="1200" dirty="0">
            <a:solidFill>
              <a:schemeClr val="accent6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sp:txBody>
      <dsp:txXfrm>
        <a:off x="578130" y="0"/>
        <a:ext cx="1887689" cy="1151272"/>
      </dsp:txXfrm>
    </dsp:sp>
    <dsp:sp modelId="{F5D36854-9177-4649-97A9-D75CA9FFE42C}">
      <dsp:nvSpPr>
        <dsp:cNvPr id="0" name=""/>
        <dsp:cNvSpPr/>
      </dsp:nvSpPr>
      <dsp:spPr>
        <a:xfrm>
          <a:off x="2761944" y="36071"/>
          <a:ext cx="3038961" cy="1105895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مساحت بین مناطق 22 گانه  :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منطقه 10</a:t>
          </a:r>
          <a:endParaRPr lang="en-US" sz="1600" b="1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sp:txBody>
      <dsp:txXfrm>
        <a:off x="3314892" y="36071"/>
        <a:ext cx="1933066" cy="1105895"/>
      </dsp:txXfrm>
    </dsp:sp>
    <dsp:sp modelId="{55751350-D192-4B2F-A268-753D010AFB00}">
      <dsp:nvSpPr>
        <dsp:cNvPr id="0" name=""/>
        <dsp:cNvSpPr/>
      </dsp:nvSpPr>
      <dsp:spPr>
        <a:xfrm>
          <a:off x="5431382" y="-5"/>
          <a:ext cx="3038961" cy="1151282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600" b="1" kern="1200" dirty="0" smtClean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 منطقه17 بین مناطق 22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رتبه21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600" b="1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a:endParaRPr>
        </a:p>
      </dsp:txBody>
      <dsp:txXfrm>
        <a:off x="6007023" y="-5"/>
        <a:ext cx="1887679" cy="115128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8A40C-FC47-4FC2-9408-E635ED1D7E95}">
      <dsp:nvSpPr>
        <dsp:cNvPr id="0" name=""/>
        <dsp:cNvSpPr/>
      </dsp:nvSpPr>
      <dsp:spPr>
        <a:xfrm>
          <a:off x="2457" y="0"/>
          <a:ext cx="2993993" cy="1157902"/>
        </a:xfrm>
        <a:prstGeom prst="chevron">
          <a:avLst/>
        </a:prstGeom>
        <a:solidFill>
          <a:schemeClr val="accent4">
            <a:lumMod val="60000"/>
            <a:lumOff val="40000"/>
            <a:alpha val="90000"/>
          </a:schemeClr>
        </a:solidFill>
        <a:ln w="12700" cap="flat" cmpd="sng" algn="ctr">
          <a:solidFill>
            <a:srgbClr val="FFC000"/>
          </a:solidFill>
          <a:prstDash val="solid"/>
          <a:miter lim="800000"/>
        </a:ln>
        <a:effectLst>
          <a:glow rad="101600">
            <a:schemeClr val="accent4">
              <a:satMod val="175000"/>
              <a:alpha val="40000"/>
            </a:schemeClr>
          </a:glow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بالاترین  جمعیت بین محلات 14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یافت آباد </a:t>
          </a:r>
          <a:endParaRPr lang="en-US" sz="16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581408" y="0"/>
        <a:ext cx="1836091" cy="1157902"/>
      </dsp:txXfrm>
    </dsp:sp>
    <dsp:sp modelId="{577EA305-4901-48FA-A726-69B9E6A97910}">
      <dsp:nvSpPr>
        <dsp:cNvPr id="0" name=""/>
        <dsp:cNvSpPr/>
      </dsp:nvSpPr>
      <dsp:spPr>
        <a:xfrm>
          <a:off x="2510115" y="0"/>
          <a:ext cx="2993993" cy="1157902"/>
        </a:xfrm>
        <a:prstGeom prst="chevron">
          <a:avLst/>
        </a:prstGeom>
        <a:solidFill>
          <a:schemeClr val="accent4">
            <a:lumMod val="60000"/>
            <a:lumOff val="40000"/>
            <a:alpha val="70000"/>
          </a:schemeClr>
        </a:solidFill>
        <a:ln w="12700" cap="flat" cmpd="sng" algn="ctr">
          <a:solidFill>
            <a:srgbClr val="FFC000"/>
          </a:solidFill>
          <a:prstDash val="solid"/>
          <a:miter lim="800000"/>
        </a:ln>
        <a:effectLst>
          <a:glow rad="101600">
            <a:schemeClr val="accent4">
              <a:satMod val="175000"/>
              <a:alpha val="40000"/>
            </a:schemeClr>
          </a:glow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400" b="1" kern="1200" dirty="0" smtClean="0">
            <a:solidFill>
              <a:schemeClr val="tx1"/>
            </a:solidFill>
            <a:cs typeface="B Titr" panose="00000700000000000000" pitchFamily="2" charset="-78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>
            <a:solidFill>
              <a:schemeClr val="tx1"/>
            </a:solidFill>
          </a:endParaRPr>
        </a:p>
      </dsp:txBody>
      <dsp:txXfrm>
        <a:off x="3089066" y="0"/>
        <a:ext cx="1836091" cy="1157902"/>
      </dsp:txXfrm>
    </dsp:sp>
    <dsp:sp modelId="{F5D36854-9177-4649-97A9-D75CA9FFE42C}">
      <dsp:nvSpPr>
        <dsp:cNvPr id="0" name=""/>
        <dsp:cNvSpPr/>
      </dsp:nvSpPr>
      <dsp:spPr>
        <a:xfrm>
          <a:off x="5074671" y="0"/>
          <a:ext cx="2993993" cy="1157902"/>
        </a:xfrm>
        <a:prstGeom prst="chevron">
          <a:avLst/>
        </a:prstGeom>
        <a:solidFill>
          <a:schemeClr val="accent4">
            <a:lumMod val="60000"/>
            <a:lumOff val="40000"/>
            <a:alpha val="50000"/>
          </a:schemeClr>
        </a:solidFill>
        <a:ln w="12700" cap="flat" cmpd="sng" algn="ctr">
          <a:solidFill>
            <a:srgbClr val="FFC000"/>
          </a:solidFill>
          <a:prstDash val="solid"/>
          <a:miter lim="800000"/>
        </a:ln>
        <a:effectLst>
          <a:glow rad="139700">
            <a:schemeClr val="accent4">
              <a:satMod val="175000"/>
              <a:alpha val="40000"/>
            </a:schemeClr>
          </a:glow>
          <a:outerShdw blurRad="190500" dist="228600" dir="270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کمترین جمعیت بین محلات 14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محله زمزم</a:t>
          </a:r>
          <a:endParaRPr lang="en-US" sz="1600" b="1" kern="1200" dirty="0">
            <a:solidFill>
              <a:schemeClr val="tx1"/>
            </a:solidFill>
          </a:endParaRPr>
        </a:p>
      </dsp:txBody>
      <dsp:txXfrm>
        <a:off x="5653622" y="0"/>
        <a:ext cx="1836091" cy="1157902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8A40C-FC47-4FC2-9408-E635ED1D7E95}">
      <dsp:nvSpPr>
        <dsp:cNvPr id="0" name=""/>
        <dsp:cNvSpPr/>
      </dsp:nvSpPr>
      <dsp:spPr>
        <a:xfrm>
          <a:off x="0" y="0"/>
          <a:ext cx="3038961" cy="1121663"/>
        </a:xfrm>
        <a:prstGeom prst="chevron">
          <a:avLst/>
        </a:prstGeom>
        <a:solidFill>
          <a:schemeClr val="accent6">
            <a:lumMod val="60000"/>
            <a:lumOff val="40000"/>
            <a:alpha val="90000"/>
          </a:schemeClr>
        </a:solidFill>
        <a:ln w="12700" cap="flat" cmpd="sng" algn="ctr">
          <a:solidFill>
            <a:srgbClr val="00B050"/>
          </a:solidFill>
          <a:prstDash val="solid"/>
          <a:miter lim="800000"/>
        </a:ln>
        <a:effectLst>
          <a:glow rad="101600">
            <a:schemeClr val="accent6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بیشترین مساحت بین محلات 14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یافت آباد</a:t>
          </a:r>
          <a:r>
            <a:rPr lang="fa-IR" sz="16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 </a:t>
          </a:r>
          <a:endParaRPr lang="en-US" sz="16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560832" y="0"/>
        <a:ext cx="1917298" cy="1121663"/>
      </dsp:txXfrm>
    </dsp:sp>
    <dsp:sp modelId="{577EA305-4901-48FA-A726-69B9E6A97910}">
      <dsp:nvSpPr>
        <dsp:cNvPr id="0" name=""/>
        <dsp:cNvSpPr/>
      </dsp:nvSpPr>
      <dsp:spPr>
        <a:xfrm>
          <a:off x="2574397" y="-4"/>
          <a:ext cx="3038961" cy="1121672"/>
        </a:xfrm>
        <a:prstGeom prst="chevron">
          <a:avLst/>
        </a:prstGeom>
        <a:solidFill>
          <a:schemeClr val="accent6">
            <a:lumMod val="60000"/>
            <a:lumOff val="40000"/>
            <a:alpha val="70000"/>
          </a:schemeClr>
        </a:solidFill>
        <a:ln w="12700" cap="flat" cmpd="sng" algn="ctr">
          <a:solidFill>
            <a:srgbClr val="00B050"/>
          </a:solidFill>
          <a:prstDash val="solid"/>
          <a:miter lim="800000"/>
        </a:ln>
        <a:effectLst>
          <a:glow rad="101600">
            <a:schemeClr val="accent6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1400" b="1" kern="1200" dirty="0" smtClean="0">
            <a:solidFill>
              <a:schemeClr val="tx1"/>
            </a:solidFill>
            <a:cs typeface="B Titr" panose="00000700000000000000" pitchFamily="2" charset="-78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>
            <a:solidFill>
              <a:schemeClr val="tx1"/>
            </a:solidFill>
          </a:endParaRPr>
        </a:p>
      </dsp:txBody>
      <dsp:txXfrm>
        <a:off x="3135233" y="-4"/>
        <a:ext cx="1917289" cy="1121672"/>
      </dsp:txXfrm>
    </dsp:sp>
    <dsp:sp modelId="{F5D36854-9177-4649-97A9-D75CA9FFE42C}">
      <dsp:nvSpPr>
        <dsp:cNvPr id="0" name=""/>
        <dsp:cNvSpPr/>
      </dsp:nvSpPr>
      <dsp:spPr>
        <a:xfrm>
          <a:off x="5145936" y="0"/>
          <a:ext cx="3038961" cy="1121663"/>
        </a:xfrm>
        <a:prstGeom prst="chevron">
          <a:avLst/>
        </a:prstGeom>
        <a:solidFill>
          <a:schemeClr val="accent6">
            <a:lumMod val="60000"/>
            <a:lumOff val="40000"/>
            <a:alpha val="50000"/>
          </a:schemeClr>
        </a:solidFill>
        <a:ln w="12700" cap="flat" cmpd="sng" algn="ctr">
          <a:solidFill>
            <a:srgbClr val="00B050"/>
          </a:solidFill>
          <a:prstDash val="solid"/>
          <a:miter lim="800000"/>
        </a:ln>
        <a:effectLst>
          <a:glow rad="101600">
            <a:schemeClr val="accent6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کمترین مساحت بین محلات14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محله جلیلی</a:t>
          </a:r>
          <a:endParaRPr lang="en-US" sz="1400" b="1" kern="1200" dirty="0">
            <a:solidFill>
              <a:schemeClr val="tx1"/>
            </a:solidFill>
          </a:endParaRPr>
        </a:p>
      </dsp:txBody>
      <dsp:txXfrm>
        <a:off x="5706768" y="0"/>
        <a:ext cx="1917298" cy="1121663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8A40C-FC47-4FC2-9408-E635ED1D7E95}">
      <dsp:nvSpPr>
        <dsp:cNvPr id="0" name=""/>
        <dsp:cNvSpPr/>
      </dsp:nvSpPr>
      <dsp:spPr>
        <a:xfrm>
          <a:off x="2669" y="0"/>
          <a:ext cx="3252921" cy="1182539"/>
        </a:xfrm>
        <a:prstGeom prst="chevron">
          <a:avLst/>
        </a:prstGeom>
        <a:solidFill>
          <a:schemeClr val="accent2">
            <a:lumMod val="60000"/>
            <a:lumOff val="40000"/>
            <a:alpha val="90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>
          <a:glow rad="101600">
            <a:schemeClr val="accent2">
              <a:satMod val="175000"/>
              <a:alpha val="40000"/>
            </a:schemeClr>
          </a:glow>
          <a:outerShdw blurRad="50800" dist="38100" dir="5400000" algn="t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بیشترین بعد خانوار بین محلات 14  گانه :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وصفنارد </a:t>
          </a:r>
          <a:endParaRPr lang="en-US" sz="14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593939" y="0"/>
        <a:ext cx="2070382" cy="1182539"/>
      </dsp:txXfrm>
    </dsp:sp>
    <dsp:sp modelId="{577EA305-4901-48FA-A726-69B9E6A97910}">
      <dsp:nvSpPr>
        <dsp:cNvPr id="0" name=""/>
        <dsp:cNvSpPr/>
      </dsp:nvSpPr>
      <dsp:spPr>
        <a:xfrm>
          <a:off x="2800810" y="12190"/>
          <a:ext cx="3252921" cy="1162766"/>
        </a:xfrm>
        <a:prstGeom prst="chevron">
          <a:avLst/>
        </a:prstGeom>
        <a:solidFill>
          <a:schemeClr val="accent2">
            <a:lumMod val="60000"/>
            <a:lumOff val="40000"/>
            <a:alpha val="70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>
          <a:glow rad="101600">
            <a:schemeClr val="accent2">
              <a:satMod val="175000"/>
              <a:alpha val="40000"/>
            </a:schemeClr>
          </a:glow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</a:p>
      </dsp:txBody>
      <dsp:txXfrm>
        <a:off x="3382193" y="12190"/>
        <a:ext cx="2090155" cy="1162766"/>
      </dsp:txXfrm>
    </dsp:sp>
    <dsp:sp modelId="{F5D36854-9177-4649-97A9-D75CA9FFE42C}">
      <dsp:nvSpPr>
        <dsp:cNvPr id="0" name=""/>
        <dsp:cNvSpPr/>
      </dsp:nvSpPr>
      <dsp:spPr>
        <a:xfrm>
          <a:off x="5565321" y="0"/>
          <a:ext cx="3252921" cy="1182539"/>
        </a:xfrm>
        <a:prstGeom prst="chevron">
          <a:avLst/>
        </a:prstGeom>
        <a:solidFill>
          <a:schemeClr val="accent2">
            <a:lumMod val="60000"/>
            <a:lumOff val="40000"/>
            <a:alpha val="50000"/>
          </a:schemeClr>
        </a:solidFill>
        <a:ln w="12700" cap="flat" cmpd="sng" algn="ctr">
          <a:solidFill>
            <a:schemeClr val="accent2">
              <a:lumMod val="50000"/>
            </a:schemeClr>
          </a:solidFill>
          <a:prstDash val="solid"/>
          <a:miter lim="800000"/>
        </a:ln>
        <a:effectLst>
          <a:glow rad="101600">
            <a:schemeClr val="accent2">
              <a:satMod val="175000"/>
              <a:alpha val="40000"/>
            </a:schemeClr>
          </a:glow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کمترین بعد خانوار بین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 محلات 14 گانه :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محله بلورسازی</a:t>
          </a:r>
          <a:endParaRPr lang="en-US" sz="14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6156591" y="0"/>
        <a:ext cx="2070382" cy="1182539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8A40C-FC47-4FC2-9408-E635ED1D7E95}">
      <dsp:nvSpPr>
        <dsp:cNvPr id="0" name=""/>
        <dsp:cNvSpPr/>
      </dsp:nvSpPr>
      <dsp:spPr>
        <a:xfrm>
          <a:off x="2471" y="0"/>
          <a:ext cx="3011400" cy="1182539"/>
        </a:xfrm>
        <a:prstGeom prst="chevron">
          <a:avLst/>
        </a:prstGeom>
        <a:solidFill>
          <a:schemeClr val="accent1">
            <a:lumMod val="60000"/>
            <a:lumOff val="40000"/>
            <a:alpha val="90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>
          <a:glow rad="101600">
            <a:schemeClr val="accent5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بیشترین تراکم جمعیت بین  محلات 14 گانه :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یافت آباد </a:t>
          </a:r>
          <a:endParaRPr lang="en-US" sz="1400" b="1" kern="1200" dirty="0">
            <a:solidFill>
              <a:schemeClr val="accent6">
                <a:lumMod val="50000"/>
              </a:schemeClr>
            </a:solidFill>
            <a:cs typeface="B Titr" panose="00000700000000000000" pitchFamily="2" charset="-78"/>
          </a:endParaRPr>
        </a:p>
      </dsp:txBody>
      <dsp:txXfrm>
        <a:off x="593741" y="0"/>
        <a:ext cx="1828861" cy="1182539"/>
      </dsp:txXfrm>
    </dsp:sp>
    <dsp:sp modelId="{577EA305-4901-48FA-A726-69B9E6A97910}">
      <dsp:nvSpPr>
        <dsp:cNvPr id="0" name=""/>
        <dsp:cNvSpPr/>
      </dsp:nvSpPr>
      <dsp:spPr>
        <a:xfrm>
          <a:off x="2537751" y="0"/>
          <a:ext cx="3011400" cy="1162766"/>
        </a:xfrm>
        <a:prstGeom prst="chevron">
          <a:avLst/>
        </a:prstGeom>
        <a:solidFill>
          <a:schemeClr val="accent1">
            <a:lumMod val="60000"/>
            <a:lumOff val="40000"/>
            <a:alpha val="70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>
          <a:glow rad="101600">
            <a:schemeClr val="accent5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  <a:endParaRPr lang="en-US" sz="14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3119134" y="0"/>
        <a:ext cx="1848634" cy="1162766"/>
      </dsp:txXfrm>
    </dsp:sp>
    <dsp:sp modelId="{F5D36854-9177-4649-97A9-D75CA9FFE42C}">
      <dsp:nvSpPr>
        <dsp:cNvPr id="0" name=""/>
        <dsp:cNvSpPr/>
      </dsp:nvSpPr>
      <dsp:spPr>
        <a:xfrm>
          <a:off x="5069423" y="0"/>
          <a:ext cx="3011400" cy="1182539"/>
        </a:xfrm>
        <a:prstGeom prst="chevron">
          <a:avLst/>
        </a:prstGeom>
        <a:solidFill>
          <a:schemeClr val="accent1">
            <a:lumMod val="60000"/>
            <a:lumOff val="40000"/>
            <a:alpha val="50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>
          <a:glow rad="101600">
            <a:schemeClr val="accent5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کمترین تراکم جمعیت  بین محلات 14 گانه :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محله زمزم</a:t>
          </a:r>
          <a:endParaRPr lang="en-US" sz="14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5660693" y="0"/>
        <a:ext cx="1828861" cy="1182539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8A40C-FC47-4FC2-9408-E635ED1D7E95}">
      <dsp:nvSpPr>
        <dsp:cNvPr id="0" name=""/>
        <dsp:cNvSpPr/>
      </dsp:nvSpPr>
      <dsp:spPr>
        <a:xfrm>
          <a:off x="2634" y="0"/>
          <a:ext cx="3209404" cy="1182539"/>
        </a:xfrm>
        <a:prstGeom prst="chevron">
          <a:avLst/>
        </a:prstGeom>
        <a:solidFill>
          <a:srgbClr val="FFFF00">
            <a:alpha val="9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139700">
            <a:schemeClr val="accent4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بالاترین  نسبت جنسی بین محلات 14  گانه  :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accent6">
                  <a:lumMod val="50000"/>
                </a:schemeClr>
              </a:solidFill>
              <a:cs typeface="B Titr" panose="00000700000000000000" pitchFamily="2" charset="-78"/>
              <a:hlinkClick xmlns:r="http://schemas.openxmlformats.org/officeDocument/2006/relationships" r:id="" action="ppaction://noaction"/>
            </a:rPr>
            <a:t>محله جلیلی</a:t>
          </a:r>
          <a:endParaRPr lang="en-US" sz="1400" b="1" kern="1200" dirty="0">
            <a:solidFill>
              <a:schemeClr val="accent6">
                <a:lumMod val="50000"/>
              </a:schemeClr>
            </a:solidFill>
            <a:cs typeface="B Titr" panose="00000700000000000000" pitchFamily="2" charset="-78"/>
          </a:endParaRPr>
        </a:p>
      </dsp:txBody>
      <dsp:txXfrm>
        <a:off x="593904" y="0"/>
        <a:ext cx="2026865" cy="1182539"/>
      </dsp:txXfrm>
    </dsp:sp>
    <dsp:sp modelId="{577EA305-4901-48FA-A726-69B9E6A97910}">
      <dsp:nvSpPr>
        <dsp:cNvPr id="0" name=""/>
        <dsp:cNvSpPr/>
      </dsp:nvSpPr>
      <dsp:spPr>
        <a:xfrm>
          <a:off x="2737813" y="0"/>
          <a:ext cx="3209404" cy="1162766"/>
        </a:xfrm>
        <a:prstGeom prst="chevron">
          <a:avLst/>
        </a:prstGeom>
        <a:solidFill>
          <a:srgbClr val="FFFF00">
            <a:alpha val="7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139700">
            <a:schemeClr val="accent4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******</a:t>
          </a:r>
          <a:endParaRPr lang="en-US" sz="14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3319196" y="0"/>
        <a:ext cx="2046638" cy="1162766"/>
      </dsp:txXfrm>
    </dsp:sp>
    <dsp:sp modelId="{F5D36854-9177-4649-97A9-D75CA9FFE42C}">
      <dsp:nvSpPr>
        <dsp:cNvPr id="0" name=""/>
        <dsp:cNvSpPr/>
      </dsp:nvSpPr>
      <dsp:spPr>
        <a:xfrm>
          <a:off x="5438177" y="0"/>
          <a:ext cx="3209404" cy="1182539"/>
        </a:xfrm>
        <a:prstGeom prst="chevron">
          <a:avLst/>
        </a:prstGeom>
        <a:solidFill>
          <a:srgbClr val="FFFF00">
            <a:alpha val="5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glow rad="139700">
            <a:schemeClr val="accent4">
              <a:satMod val="175000"/>
              <a:alpha val="40000"/>
            </a:schemeClr>
          </a:glo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6007" tIns="18669" rIns="18669" bIns="18669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پایین ترین نسبت جنسی بین محلات 14  گانه :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محله سجاد </a:t>
          </a:r>
          <a:endParaRPr lang="en-US" sz="1400" b="1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6029447" y="0"/>
        <a:ext cx="2026865" cy="1182539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8A40C-FC47-4FC2-9408-E635ED1D7E95}">
      <dsp:nvSpPr>
        <dsp:cNvPr id="0" name=""/>
        <dsp:cNvSpPr/>
      </dsp:nvSpPr>
      <dsp:spPr>
        <a:xfrm>
          <a:off x="2600" y="0"/>
          <a:ext cx="3167938" cy="1182539"/>
        </a:xfrm>
        <a:prstGeom prst="chevron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hlinksldjump"/>
            </a:rPr>
            <a:t>بیشترین تعداد خانوار بین مناطق 22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hlinksldjump"/>
            </a:rPr>
            <a:t>منطقه 4</a:t>
          </a:r>
          <a:endParaRPr lang="en-US" sz="1600" b="1" kern="1200" dirty="0">
            <a:solidFill>
              <a:schemeClr val="accent6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sp:txBody>
      <dsp:txXfrm>
        <a:off x="593870" y="0"/>
        <a:ext cx="1985399" cy="1182539"/>
      </dsp:txXfrm>
    </dsp:sp>
    <dsp:sp modelId="{F5D36854-9177-4649-97A9-D75CA9FFE42C}">
      <dsp:nvSpPr>
        <dsp:cNvPr id="0" name=""/>
        <dsp:cNvSpPr/>
      </dsp:nvSpPr>
      <dsp:spPr>
        <a:xfrm>
          <a:off x="2853744" y="0"/>
          <a:ext cx="3167938" cy="1182539"/>
        </a:xfrm>
        <a:prstGeom prst="chevron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تعداد خانوار بین مناطق 22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منطقه 22</a:t>
          </a:r>
          <a:endParaRPr lang="en-US" sz="1600" b="1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sp:txBody>
      <dsp:txXfrm>
        <a:off x="3445014" y="0"/>
        <a:ext cx="1985399" cy="1182539"/>
      </dsp:txXfrm>
    </dsp:sp>
    <dsp:sp modelId="{548AADC6-0D62-4ABA-A537-B72236890CB8}">
      <dsp:nvSpPr>
        <dsp:cNvPr id="0" name=""/>
        <dsp:cNvSpPr/>
      </dsp:nvSpPr>
      <dsp:spPr>
        <a:xfrm>
          <a:off x="5661897" y="0"/>
          <a:ext cx="3167938" cy="1162766"/>
        </a:xfrm>
        <a:prstGeom prst="chevron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منطقه 17 بین مناطق 22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14</a:t>
          </a:r>
          <a:endParaRPr lang="en-US" sz="1600" b="1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sp:txBody>
      <dsp:txXfrm>
        <a:off x="6243280" y="0"/>
        <a:ext cx="2005172" cy="11627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8A40C-FC47-4FC2-9408-E635ED1D7E95}">
      <dsp:nvSpPr>
        <dsp:cNvPr id="0" name=""/>
        <dsp:cNvSpPr/>
      </dsp:nvSpPr>
      <dsp:spPr>
        <a:xfrm>
          <a:off x="2455" y="0"/>
          <a:ext cx="2991760" cy="1182539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hlinksldjump"/>
            </a:rPr>
            <a:t>بیشترین تراکم جمعیت بین  مناطق 22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hlinksldjump"/>
            </a:rPr>
            <a:t>منطقه 10</a:t>
          </a:r>
          <a:endParaRPr lang="en-US" sz="1600" b="1" kern="1200" dirty="0">
            <a:solidFill>
              <a:schemeClr val="accent6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sp:txBody>
      <dsp:txXfrm>
        <a:off x="593725" y="0"/>
        <a:ext cx="1809221" cy="1182539"/>
      </dsp:txXfrm>
    </dsp:sp>
    <dsp:sp modelId="{F5D36854-9177-4649-97A9-D75CA9FFE42C}">
      <dsp:nvSpPr>
        <dsp:cNvPr id="0" name=""/>
        <dsp:cNvSpPr/>
      </dsp:nvSpPr>
      <dsp:spPr>
        <a:xfrm>
          <a:off x="2695039" y="0"/>
          <a:ext cx="2991760" cy="1182539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کمترین تراکم جمعیت  بین مناطق 22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منطقه 22</a:t>
          </a:r>
          <a:endParaRPr lang="en-US" sz="1600" b="1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sp:txBody>
      <dsp:txXfrm>
        <a:off x="3286309" y="0"/>
        <a:ext cx="1809221" cy="1182539"/>
      </dsp:txXfrm>
    </dsp:sp>
    <dsp:sp modelId="{EF6CAF68-52FF-4230-BE42-4B2DF762BD15}">
      <dsp:nvSpPr>
        <dsp:cNvPr id="0" name=""/>
        <dsp:cNvSpPr/>
      </dsp:nvSpPr>
      <dsp:spPr>
        <a:xfrm>
          <a:off x="5347022" y="0"/>
          <a:ext cx="2991760" cy="1162766"/>
        </a:xfrm>
        <a:prstGeom prst="chevron">
          <a:avLst/>
        </a:prstGeom>
        <a:solidFill>
          <a:schemeClr val="accent1">
            <a:lumMod val="60000"/>
            <a:lumOff val="40000"/>
          </a:schemeClr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منطقه 17 بین مناطق 22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</a:rPr>
            <a:t>رتبه 2</a:t>
          </a:r>
          <a:endParaRPr lang="en-US" sz="1600" b="1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sp:txBody>
      <dsp:txXfrm>
        <a:off x="5928405" y="0"/>
        <a:ext cx="1828994" cy="116276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E8A40C-FC47-4FC2-9408-E635ED1D7E95}">
      <dsp:nvSpPr>
        <dsp:cNvPr id="0" name=""/>
        <dsp:cNvSpPr/>
      </dsp:nvSpPr>
      <dsp:spPr>
        <a:xfrm>
          <a:off x="2643" y="0"/>
          <a:ext cx="3221236" cy="1182539"/>
        </a:xfrm>
        <a:prstGeom prst="chevron">
          <a:avLst/>
        </a:prstGeom>
        <a:solidFill>
          <a:srgbClr val="FFFF00"/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hlinksldjump"/>
            </a:rPr>
            <a:t>بالاترین  نسبت جنسی بین  مناطق 22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smtClean="0">
              <a:solidFill>
                <a:schemeClr val="accent6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cs typeface="B Titr" panose="00000700000000000000" pitchFamily="2" charset="-78"/>
              <a:hlinkClick xmlns:r="http://schemas.openxmlformats.org/officeDocument/2006/relationships" r:id="" action="ppaction://hlinksldjump"/>
            </a:rPr>
            <a:t>منطقه 19</a:t>
          </a:r>
          <a:endParaRPr lang="en-US" sz="1600" b="1" kern="1200" dirty="0">
            <a:solidFill>
              <a:schemeClr val="accent6">
                <a:lumMod val="50000"/>
              </a:schemeClr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cs typeface="B Titr" panose="00000700000000000000" pitchFamily="2" charset="-78"/>
          </a:endParaRPr>
        </a:p>
      </dsp:txBody>
      <dsp:txXfrm>
        <a:off x="593913" y="0"/>
        <a:ext cx="2038697" cy="1182539"/>
      </dsp:txXfrm>
    </dsp:sp>
    <dsp:sp modelId="{F5D36854-9177-4649-97A9-D75CA9FFE42C}">
      <dsp:nvSpPr>
        <dsp:cNvPr id="0" name=""/>
        <dsp:cNvSpPr/>
      </dsp:nvSpPr>
      <dsp:spPr>
        <a:xfrm>
          <a:off x="2901756" y="0"/>
          <a:ext cx="3221236" cy="1182539"/>
        </a:xfrm>
        <a:prstGeom prst="chevron">
          <a:avLst/>
        </a:prstGeom>
        <a:solidFill>
          <a:srgbClr val="FFFF00"/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پایین ترین نسبت جنسی بین مناطق 22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منطقه 3</a:t>
          </a:r>
          <a:endParaRPr lang="en-US" sz="1600" b="1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sp:txBody>
      <dsp:txXfrm>
        <a:off x="3493026" y="0"/>
        <a:ext cx="2038697" cy="1182539"/>
      </dsp:txXfrm>
    </dsp:sp>
    <dsp:sp modelId="{1A97C697-8C3C-4956-8944-2B1EE5E8370E}">
      <dsp:nvSpPr>
        <dsp:cNvPr id="0" name=""/>
        <dsp:cNvSpPr/>
      </dsp:nvSpPr>
      <dsp:spPr>
        <a:xfrm>
          <a:off x="5757153" y="0"/>
          <a:ext cx="3221236" cy="1162766"/>
        </a:xfrm>
        <a:prstGeom prst="chevron">
          <a:avLst/>
        </a:prstGeom>
        <a:solidFill>
          <a:srgbClr val="FFFF00"/>
        </a:solidFill>
        <a:ln w="12700" cap="flat" cmpd="sng" algn="ctr">
          <a:noFill/>
          <a:prstDash val="solid"/>
          <a:miter lim="800000"/>
        </a:ln>
        <a:effectLst>
          <a:outerShdw blurRad="57785" dist="33020" dir="3180000" algn="ctr" rotWithShape="0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brightRoom" dir="t">
            <a:rot lat="0" lon="0" rev="600000"/>
          </a:lightRig>
        </a:scene3d>
        <a:sp3d prstMaterial="metal">
          <a:bevelT w="38100" h="57150" prst="angl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21336" rIns="21336" bIns="21336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رتبه منطقه 17 بین مناطق 22 گانه :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b="1" kern="1200" dirty="0" smtClean="0">
              <a:solidFill>
                <a:schemeClr val="tx1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rPr>
            <a:t>رتبه 7</a:t>
          </a:r>
          <a:endParaRPr lang="en-US" sz="1600" b="1" kern="1200" dirty="0">
            <a:solidFill>
              <a:schemeClr val="tx1"/>
            </a:solidFill>
            <a:effectLst>
              <a:glow rad="63500">
                <a:schemeClr val="accent2">
                  <a:satMod val="175000"/>
                  <a:alpha val="40000"/>
                </a:schemeClr>
              </a:glow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Titr" panose="00000700000000000000" pitchFamily="2" charset="-78"/>
          </a:endParaRPr>
        </a:p>
      </dsp:txBody>
      <dsp:txXfrm>
        <a:off x="6338536" y="0"/>
        <a:ext cx="2058470" cy="116276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EF6763D-E7BA-4D31-BB12-4F3B9FA3D5F1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00F0990-2CDE-4089-92A9-CE69390410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892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36ACE-8935-42F4-AFCC-FAF6B609AC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469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0169B-4375-4829-834A-78861C55AD4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308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BB756-E585-4C4F-9A5A-C9ADD5B969FD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F0AAD-86AF-41CC-A93F-CED6BC79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570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BB756-E585-4C4F-9A5A-C9ADD5B969FD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F0AAD-86AF-41CC-A93F-CED6BC79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095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BB756-E585-4C4F-9A5A-C9ADD5B969FD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F0AAD-86AF-41CC-A93F-CED6BC79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8778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55C82-7DAA-4279-98C3-179506AE74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95DE-F428-40F5-B251-712992E7A6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8015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55C82-7DAA-4279-98C3-179506AE74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95DE-F428-40F5-B251-712992E7A6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2157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55C82-7DAA-4279-98C3-179506AE74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95DE-F428-40F5-B251-712992E7A6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26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55C82-7DAA-4279-98C3-179506AE74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95DE-F428-40F5-B251-712992E7A6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900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55C82-7DAA-4279-98C3-179506AE74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95DE-F428-40F5-B251-712992E7A6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1963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55C82-7DAA-4279-98C3-179506AE74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95DE-F428-40F5-B251-712992E7A6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1107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55C82-7DAA-4279-98C3-179506AE74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95DE-F428-40F5-B251-712992E7A6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7523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55C82-7DAA-4279-98C3-179506AE74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95DE-F428-40F5-B251-712992E7A6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750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BB756-E585-4C4F-9A5A-C9ADD5B969FD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F0AAD-86AF-41CC-A93F-CED6BC79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146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55C82-7DAA-4279-98C3-179506AE74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95DE-F428-40F5-B251-712992E7A6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4277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55C82-7DAA-4279-98C3-179506AE74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95DE-F428-40F5-B251-712992E7A6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8845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55C82-7DAA-4279-98C3-179506AE74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695DE-F428-40F5-B251-712992E7A6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64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BB756-E585-4C4F-9A5A-C9ADD5B969FD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F0AAD-86AF-41CC-A93F-CED6BC79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568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BB756-E585-4C4F-9A5A-C9ADD5B969FD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F0AAD-86AF-41CC-A93F-CED6BC79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772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BB756-E585-4C4F-9A5A-C9ADD5B969FD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F0AAD-86AF-41CC-A93F-CED6BC79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49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BB756-E585-4C4F-9A5A-C9ADD5B969FD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F0AAD-86AF-41CC-A93F-CED6BC79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740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BB756-E585-4C4F-9A5A-C9ADD5B969FD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F0AAD-86AF-41CC-A93F-CED6BC79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39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BB756-E585-4C4F-9A5A-C9ADD5B969FD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F0AAD-86AF-41CC-A93F-CED6BC79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262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BB756-E585-4C4F-9A5A-C9ADD5B969FD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F0AAD-86AF-41CC-A93F-CED6BC79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598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DBB756-E585-4C4F-9A5A-C9ADD5B969FD}" type="datetimeFigureOut">
              <a:rPr lang="en-US" smtClean="0"/>
              <a:t>6/18/2020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0AAD-86AF-41CC-A93F-CED6BC7948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043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55C82-7DAA-4279-98C3-179506AE741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6/18/2020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695DE-F428-40F5-B251-712992E7A6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6834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2.wdp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4.wdp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26" Type="http://schemas.openxmlformats.org/officeDocument/2006/relationships/diagramQuickStyle" Target="../diagrams/quickStyle5.xml"/><Relationship Id="rId3" Type="http://schemas.microsoft.com/office/2007/relationships/hdphoto" Target="../media/hdphoto15.wdp"/><Relationship Id="rId21" Type="http://schemas.openxmlformats.org/officeDocument/2006/relationships/diagramQuickStyle" Target="../diagrams/quickStyle4.xm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5" Type="http://schemas.openxmlformats.org/officeDocument/2006/relationships/diagramLayout" Target="../diagrams/layout5.xml"/><Relationship Id="rId2" Type="http://schemas.openxmlformats.org/officeDocument/2006/relationships/image" Target="../media/image26.png"/><Relationship Id="rId16" Type="http://schemas.openxmlformats.org/officeDocument/2006/relationships/diagramQuickStyle" Target="../diagrams/quickStyle3.xml"/><Relationship Id="rId20" Type="http://schemas.openxmlformats.org/officeDocument/2006/relationships/diagramLayout" Target="../diagrams/layout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24" Type="http://schemas.openxmlformats.org/officeDocument/2006/relationships/diagramData" Target="../diagrams/data5.xml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23" Type="http://schemas.microsoft.com/office/2007/relationships/diagramDrawing" Target="../diagrams/drawing4.xml"/><Relationship Id="rId28" Type="http://schemas.microsoft.com/office/2007/relationships/diagramDrawing" Target="../diagrams/drawing5.xml"/><Relationship Id="rId10" Type="http://schemas.openxmlformats.org/officeDocument/2006/relationships/diagramLayout" Target="../diagrams/layout2.xml"/><Relationship Id="rId19" Type="http://schemas.openxmlformats.org/officeDocument/2006/relationships/diagramData" Target="../diagrams/data4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Relationship Id="rId22" Type="http://schemas.openxmlformats.org/officeDocument/2006/relationships/diagramColors" Target="../diagrams/colors4.xml"/><Relationship Id="rId27" Type="http://schemas.openxmlformats.org/officeDocument/2006/relationships/diagramColors" Target="../diagrams/colors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slide" Target="slide12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slide" Target="slide1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4.JPG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42.JPG"/><Relationship Id="rId7" Type="http://schemas.openxmlformats.org/officeDocument/2006/relationships/image" Target="../media/image4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34.JPG"/><Relationship Id="rId4" Type="http://schemas.openxmlformats.org/officeDocument/2006/relationships/image" Target="../media/image43.JPG"/><Relationship Id="rId9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slide" Target="slide12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diagramData" Target="../diagrams/data8.xml"/><Relationship Id="rId18" Type="http://schemas.openxmlformats.org/officeDocument/2006/relationships/diagramData" Target="../diagrams/data9.xml"/><Relationship Id="rId26" Type="http://schemas.openxmlformats.org/officeDocument/2006/relationships/diagramColors" Target="../diagrams/colors10.xml"/><Relationship Id="rId3" Type="http://schemas.openxmlformats.org/officeDocument/2006/relationships/diagramData" Target="../diagrams/data6.xml"/><Relationship Id="rId21" Type="http://schemas.openxmlformats.org/officeDocument/2006/relationships/diagramColors" Target="../diagrams/colors9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17" Type="http://schemas.microsoft.com/office/2007/relationships/diagramDrawing" Target="../diagrams/drawing8.xml"/><Relationship Id="rId25" Type="http://schemas.openxmlformats.org/officeDocument/2006/relationships/diagramQuickStyle" Target="../diagrams/quickStyle10.xml"/><Relationship Id="rId2" Type="http://schemas.openxmlformats.org/officeDocument/2006/relationships/image" Target="../media/image48.png"/><Relationship Id="rId16" Type="http://schemas.openxmlformats.org/officeDocument/2006/relationships/diagramColors" Target="../diagrams/colors8.xml"/><Relationship Id="rId20" Type="http://schemas.openxmlformats.org/officeDocument/2006/relationships/diagramQuickStyle" Target="../diagrams/quickStyle9.xml"/><Relationship Id="rId29" Type="http://schemas.openxmlformats.org/officeDocument/2006/relationships/slide" Target="slide3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24" Type="http://schemas.openxmlformats.org/officeDocument/2006/relationships/diagramLayout" Target="../diagrams/layout10.xml"/><Relationship Id="rId5" Type="http://schemas.openxmlformats.org/officeDocument/2006/relationships/diagramQuickStyle" Target="../diagrams/quickStyle6.xml"/><Relationship Id="rId15" Type="http://schemas.openxmlformats.org/officeDocument/2006/relationships/diagramQuickStyle" Target="../diagrams/quickStyle8.xml"/><Relationship Id="rId23" Type="http://schemas.openxmlformats.org/officeDocument/2006/relationships/diagramData" Target="../diagrams/data10.xml"/><Relationship Id="rId28" Type="http://schemas.openxmlformats.org/officeDocument/2006/relationships/slide" Target="slide31.xml"/><Relationship Id="rId10" Type="http://schemas.openxmlformats.org/officeDocument/2006/relationships/diagramQuickStyle" Target="../diagrams/quickStyle7.xml"/><Relationship Id="rId19" Type="http://schemas.openxmlformats.org/officeDocument/2006/relationships/diagramLayout" Target="../diagrams/layout9.xml"/><Relationship Id="rId31" Type="http://schemas.openxmlformats.org/officeDocument/2006/relationships/slide" Target="slide39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Relationship Id="rId14" Type="http://schemas.openxmlformats.org/officeDocument/2006/relationships/diagramLayout" Target="../diagrams/layout8.xml"/><Relationship Id="rId22" Type="http://schemas.microsoft.com/office/2007/relationships/diagramDrawing" Target="../diagrams/drawing9.xml"/><Relationship Id="rId27" Type="http://schemas.microsoft.com/office/2007/relationships/diagramDrawing" Target="../diagrams/drawing10.xml"/><Relationship Id="rId30" Type="http://schemas.openxmlformats.org/officeDocument/2006/relationships/slide" Target="slide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13" Type="http://schemas.openxmlformats.org/officeDocument/2006/relationships/diagramData" Target="../diagrams/data13.xml"/><Relationship Id="rId18" Type="http://schemas.openxmlformats.org/officeDocument/2006/relationships/diagramData" Target="../diagrams/data14.xml"/><Relationship Id="rId26" Type="http://schemas.openxmlformats.org/officeDocument/2006/relationships/slide" Target="slide47.xml"/><Relationship Id="rId3" Type="http://schemas.openxmlformats.org/officeDocument/2006/relationships/diagramData" Target="../diagrams/data11.xml"/><Relationship Id="rId21" Type="http://schemas.openxmlformats.org/officeDocument/2006/relationships/diagramColors" Target="../diagrams/colors14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17" Type="http://schemas.microsoft.com/office/2007/relationships/diagramDrawing" Target="../diagrams/drawing13.xml"/><Relationship Id="rId25" Type="http://schemas.openxmlformats.org/officeDocument/2006/relationships/slide" Target="slide45.xml"/><Relationship Id="rId2" Type="http://schemas.openxmlformats.org/officeDocument/2006/relationships/image" Target="../media/image48.png"/><Relationship Id="rId16" Type="http://schemas.openxmlformats.org/officeDocument/2006/relationships/diagramColors" Target="../diagrams/colors13.xml"/><Relationship Id="rId20" Type="http://schemas.openxmlformats.org/officeDocument/2006/relationships/diagramQuickStyle" Target="../diagrams/quickStyl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24" Type="http://schemas.openxmlformats.org/officeDocument/2006/relationships/slide" Target="slide43.xml"/><Relationship Id="rId5" Type="http://schemas.openxmlformats.org/officeDocument/2006/relationships/diagramQuickStyle" Target="../diagrams/quickStyle11.xml"/><Relationship Id="rId15" Type="http://schemas.openxmlformats.org/officeDocument/2006/relationships/diagramQuickStyle" Target="../diagrams/quickStyle13.xml"/><Relationship Id="rId23" Type="http://schemas.openxmlformats.org/officeDocument/2006/relationships/slide" Target="slide41.xml"/><Relationship Id="rId10" Type="http://schemas.openxmlformats.org/officeDocument/2006/relationships/diagramQuickStyle" Target="../diagrams/quickStyle12.xml"/><Relationship Id="rId19" Type="http://schemas.openxmlformats.org/officeDocument/2006/relationships/diagramLayout" Target="../diagrams/layout14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Relationship Id="rId14" Type="http://schemas.openxmlformats.org/officeDocument/2006/relationships/diagramLayout" Target="../diagrams/layout13.xml"/><Relationship Id="rId22" Type="http://schemas.microsoft.com/office/2007/relationships/diagramDrawing" Target="../diagrams/drawing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slide" Target="slide29.xml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7" Type="http://schemas.openxmlformats.org/officeDocument/2006/relationships/image" Target="../media/image29.pn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5" Type="http://schemas.openxmlformats.org/officeDocument/2006/relationships/image" Target="../media/image38.png"/><Relationship Id="rId4" Type="http://schemas.openxmlformats.org/officeDocument/2006/relationships/image" Target="../media/image34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slide" Target="slide29.xml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slide" Target="slide29.xml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slide" Target="slide29.xml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slide" Target="slide30.xml"/><Relationship Id="rId4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slide" Target="slide30.xml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slide" Target="slide30.xml"/><Relationship Id="rId4" Type="http://schemas.openxmlformats.org/officeDocument/2006/relationships/image" Target="../media/image3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slide" Target="slide30.xml"/><Relationship Id="rId4" Type="http://schemas.openxmlformats.org/officeDocument/2006/relationships/image" Target="../media/image3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microsoft.com/office/2007/relationships/hdphoto" Target="../media/hdphoto17.wdp"/><Relationship Id="rId4" Type="http://schemas.openxmlformats.org/officeDocument/2006/relationships/image" Target="../media/image64.png"/><Relationship Id="rId9" Type="http://schemas.microsoft.com/office/2007/relationships/hdphoto" Target="../media/hdphoto19.wdp"/></Relationships>
</file>

<file path=ppt/slides/_rels/slide5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13" Type="http://schemas.microsoft.com/office/2007/relationships/diagramDrawing" Target="../diagrams/drawing16.xml"/><Relationship Id="rId18" Type="http://schemas.microsoft.com/office/2007/relationships/diagramDrawing" Target="../diagrams/drawing17.xml"/><Relationship Id="rId26" Type="http://schemas.openxmlformats.org/officeDocument/2006/relationships/diagramQuickStyle" Target="../diagrams/quickStyle19.xml"/><Relationship Id="rId3" Type="http://schemas.microsoft.com/office/2007/relationships/hdphoto" Target="../media/hdphoto15.wdp"/><Relationship Id="rId21" Type="http://schemas.openxmlformats.org/officeDocument/2006/relationships/diagramQuickStyle" Target="../diagrams/quickStyle18.xml"/><Relationship Id="rId7" Type="http://schemas.openxmlformats.org/officeDocument/2006/relationships/diagramColors" Target="../diagrams/colors15.xml"/><Relationship Id="rId12" Type="http://schemas.openxmlformats.org/officeDocument/2006/relationships/diagramColors" Target="../diagrams/colors16.xml"/><Relationship Id="rId17" Type="http://schemas.openxmlformats.org/officeDocument/2006/relationships/diagramColors" Target="../diagrams/colors17.xml"/><Relationship Id="rId25" Type="http://schemas.openxmlformats.org/officeDocument/2006/relationships/diagramLayout" Target="../diagrams/layout19.xml"/><Relationship Id="rId2" Type="http://schemas.openxmlformats.org/officeDocument/2006/relationships/image" Target="../media/image26.png"/><Relationship Id="rId16" Type="http://schemas.openxmlformats.org/officeDocument/2006/relationships/diagramQuickStyle" Target="../diagrams/quickStyle17.xml"/><Relationship Id="rId20" Type="http://schemas.openxmlformats.org/officeDocument/2006/relationships/diagramLayout" Target="../diagrams/layout1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5.xml"/><Relationship Id="rId11" Type="http://schemas.openxmlformats.org/officeDocument/2006/relationships/diagramQuickStyle" Target="../diagrams/quickStyle16.xml"/><Relationship Id="rId24" Type="http://schemas.openxmlformats.org/officeDocument/2006/relationships/diagramData" Target="../diagrams/data19.xml"/><Relationship Id="rId5" Type="http://schemas.openxmlformats.org/officeDocument/2006/relationships/diagramLayout" Target="../diagrams/layout15.xml"/><Relationship Id="rId15" Type="http://schemas.openxmlformats.org/officeDocument/2006/relationships/diagramLayout" Target="../diagrams/layout17.xml"/><Relationship Id="rId23" Type="http://schemas.microsoft.com/office/2007/relationships/diagramDrawing" Target="../diagrams/drawing18.xml"/><Relationship Id="rId28" Type="http://schemas.microsoft.com/office/2007/relationships/diagramDrawing" Target="../diagrams/drawing19.xml"/><Relationship Id="rId10" Type="http://schemas.openxmlformats.org/officeDocument/2006/relationships/diagramLayout" Target="../diagrams/layout16.xml"/><Relationship Id="rId19" Type="http://schemas.openxmlformats.org/officeDocument/2006/relationships/diagramData" Target="../diagrams/data18.xml"/><Relationship Id="rId4" Type="http://schemas.openxmlformats.org/officeDocument/2006/relationships/diagramData" Target="../diagrams/data15.xml"/><Relationship Id="rId9" Type="http://schemas.openxmlformats.org/officeDocument/2006/relationships/diagramData" Target="../diagrams/data16.xml"/><Relationship Id="rId14" Type="http://schemas.openxmlformats.org/officeDocument/2006/relationships/diagramData" Target="../diagrams/data17.xml"/><Relationship Id="rId22" Type="http://schemas.openxmlformats.org/officeDocument/2006/relationships/diagramColors" Target="../diagrams/colors18.xml"/><Relationship Id="rId27" Type="http://schemas.openxmlformats.org/officeDocument/2006/relationships/diagramColors" Target="../diagrams/colors19.xml"/></Relationships>
</file>

<file path=ppt/slides/_rels/slide5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0.xml"/><Relationship Id="rId13" Type="http://schemas.microsoft.com/office/2007/relationships/diagramDrawing" Target="../diagrams/drawing21.xml"/><Relationship Id="rId18" Type="http://schemas.microsoft.com/office/2007/relationships/diagramDrawing" Target="../diagrams/drawing22.xml"/><Relationship Id="rId26" Type="http://schemas.openxmlformats.org/officeDocument/2006/relationships/diagramQuickStyle" Target="../diagrams/quickStyle24.xml"/><Relationship Id="rId3" Type="http://schemas.microsoft.com/office/2007/relationships/hdphoto" Target="../media/hdphoto20.wdp"/><Relationship Id="rId21" Type="http://schemas.openxmlformats.org/officeDocument/2006/relationships/diagramQuickStyle" Target="../diagrams/quickStyle23.xml"/><Relationship Id="rId7" Type="http://schemas.openxmlformats.org/officeDocument/2006/relationships/diagramColors" Target="../diagrams/colors20.xml"/><Relationship Id="rId12" Type="http://schemas.openxmlformats.org/officeDocument/2006/relationships/diagramColors" Target="../diagrams/colors21.xml"/><Relationship Id="rId17" Type="http://schemas.openxmlformats.org/officeDocument/2006/relationships/diagramColors" Target="../diagrams/colors22.xml"/><Relationship Id="rId25" Type="http://schemas.openxmlformats.org/officeDocument/2006/relationships/diagramLayout" Target="../diagrams/layout24.xml"/><Relationship Id="rId2" Type="http://schemas.openxmlformats.org/officeDocument/2006/relationships/image" Target="../media/image67.png"/><Relationship Id="rId16" Type="http://schemas.openxmlformats.org/officeDocument/2006/relationships/diagramQuickStyle" Target="../diagrams/quickStyle22.xml"/><Relationship Id="rId20" Type="http://schemas.openxmlformats.org/officeDocument/2006/relationships/diagramLayout" Target="../diagrams/layout2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0.xml"/><Relationship Id="rId11" Type="http://schemas.openxmlformats.org/officeDocument/2006/relationships/diagramQuickStyle" Target="../diagrams/quickStyle21.xml"/><Relationship Id="rId24" Type="http://schemas.openxmlformats.org/officeDocument/2006/relationships/diagramData" Target="../diagrams/data24.xml"/><Relationship Id="rId5" Type="http://schemas.openxmlformats.org/officeDocument/2006/relationships/diagramLayout" Target="../diagrams/layout20.xml"/><Relationship Id="rId15" Type="http://schemas.openxmlformats.org/officeDocument/2006/relationships/diagramLayout" Target="../diagrams/layout22.xml"/><Relationship Id="rId23" Type="http://schemas.microsoft.com/office/2007/relationships/diagramDrawing" Target="../diagrams/drawing23.xml"/><Relationship Id="rId28" Type="http://schemas.microsoft.com/office/2007/relationships/diagramDrawing" Target="../diagrams/drawing24.xml"/><Relationship Id="rId10" Type="http://schemas.openxmlformats.org/officeDocument/2006/relationships/diagramLayout" Target="../diagrams/layout21.xml"/><Relationship Id="rId19" Type="http://schemas.openxmlformats.org/officeDocument/2006/relationships/diagramData" Target="../diagrams/data23.xml"/><Relationship Id="rId4" Type="http://schemas.openxmlformats.org/officeDocument/2006/relationships/diagramData" Target="../diagrams/data20.xml"/><Relationship Id="rId9" Type="http://schemas.openxmlformats.org/officeDocument/2006/relationships/diagramData" Target="../diagrams/data21.xml"/><Relationship Id="rId14" Type="http://schemas.openxmlformats.org/officeDocument/2006/relationships/diagramData" Target="../diagrams/data22.xml"/><Relationship Id="rId22" Type="http://schemas.openxmlformats.org/officeDocument/2006/relationships/diagramColors" Target="../diagrams/colors23.xml"/><Relationship Id="rId27" Type="http://schemas.openxmlformats.org/officeDocument/2006/relationships/diagramColors" Target="../diagrams/colors24.xml"/></Relationships>
</file>

<file path=ppt/slides/_rels/slide5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5.xml"/><Relationship Id="rId13" Type="http://schemas.microsoft.com/office/2007/relationships/diagramDrawing" Target="../diagrams/drawing26.xml"/><Relationship Id="rId18" Type="http://schemas.microsoft.com/office/2007/relationships/diagramDrawing" Target="../diagrams/drawing27.xml"/><Relationship Id="rId3" Type="http://schemas.microsoft.com/office/2007/relationships/hdphoto" Target="../media/hdphoto20.wdp"/><Relationship Id="rId21" Type="http://schemas.openxmlformats.org/officeDocument/2006/relationships/diagramQuickStyle" Target="../diagrams/quickStyle28.xml"/><Relationship Id="rId7" Type="http://schemas.openxmlformats.org/officeDocument/2006/relationships/diagramColors" Target="../diagrams/colors25.xml"/><Relationship Id="rId12" Type="http://schemas.openxmlformats.org/officeDocument/2006/relationships/diagramColors" Target="../diagrams/colors26.xml"/><Relationship Id="rId17" Type="http://schemas.openxmlformats.org/officeDocument/2006/relationships/diagramColors" Target="../diagrams/colors27.xml"/><Relationship Id="rId2" Type="http://schemas.openxmlformats.org/officeDocument/2006/relationships/image" Target="../media/image67.png"/><Relationship Id="rId16" Type="http://schemas.openxmlformats.org/officeDocument/2006/relationships/diagramQuickStyle" Target="../diagrams/quickStyle27.xml"/><Relationship Id="rId20" Type="http://schemas.openxmlformats.org/officeDocument/2006/relationships/diagramLayout" Target="../diagrams/layout2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5.xml"/><Relationship Id="rId11" Type="http://schemas.openxmlformats.org/officeDocument/2006/relationships/diagramQuickStyle" Target="../diagrams/quickStyle26.xml"/><Relationship Id="rId5" Type="http://schemas.openxmlformats.org/officeDocument/2006/relationships/diagramLayout" Target="../diagrams/layout25.xml"/><Relationship Id="rId15" Type="http://schemas.openxmlformats.org/officeDocument/2006/relationships/diagramLayout" Target="../diagrams/layout27.xml"/><Relationship Id="rId23" Type="http://schemas.microsoft.com/office/2007/relationships/diagramDrawing" Target="../diagrams/drawing28.xml"/><Relationship Id="rId10" Type="http://schemas.openxmlformats.org/officeDocument/2006/relationships/diagramLayout" Target="../diagrams/layout26.xml"/><Relationship Id="rId19" Type="http://schemas.openxmlformats.org/officeDocument/2006/relationships/diagramData" Target="../diagrams/data28.xml"/><Relationship Id="rId4" Type="http://schemas.openxmlformats.org/officeDocument/2006/relationships/diagramData" Target="../diagrams/data25.xml"/><Relationship Id="rId9" Type="http://schemas.openxmlformats.org/officeDocument/2006/relationships/diagramData" Target="../diagrams/data26.xml"/><Relationship Id="rId14" Type="http://schemas.openxmlformats.org/officeDocument/2006/relationships/diagramData" Target="../diagrams/data27.xml"/><Relationship Id="rId22" Type="http://schemas.openxmlformats.org/officeDocument/2006/relationships/diagramColors" Target="../diagrams/colors2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microsoft.com/office/2007/relationships/hdphoto" Target="../media/hdphoto21.wdp"/><Relationship Id="rId7" Type="http://schemas.microsoft.com/office/2007/relationships/hdphoto" Target="../media/hdphoto23.wdp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1" Type="http://schemas.microsoft.com/office/2007/relationships/hdphoto" Target="../media/hdphoto25.wdp"/><Relationship Id="rId5" Type="http://schemas.microsoft.com/office/2007/relationships/hdphoto" Target="../media/hdphoto22.wdp"/><Relationship Id="rId10" Type="http://schemas.openxmlformats.org/officeDocument/2006/relationships/image" Target="../media/image81.png"/><Relationship Id="rId4" Type="http://schemas.openxmlformats.org/officeDocument/2006/relationships/image" Target="../media/image78.png"/><Relationship Id="rId9" Type="http://schemas.microsoft.com/office/2007/relationships/hdphoto" Target="../media/hdphoto24.wdp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7.wdp"/><Relationship Id="rId4" Type="http://schemas.openxmlformats.org/officeDocument/2006/relationships/image" Target="../media/image8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10.wdp"/><Relationship Id="rId3" Type="http://schemas.microsoft.com/office/2007/relationships/hdphoto" Target="../media/hdphoto5.wdp"/><Relationship Id="rId7" Type="http://schemas.microsoft.com/office/2007/relationships/hdphoto" Target="../media/hdphoto7.wdp"/><Relationship Id="rId12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8.wdp"/><Relationship Id="rId1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189" y="1806794"/>
            <a:ext cx="7620000" cy="4286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2306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84" y="711029"/>
            <a:ext cx="11033760" cy="3103436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84" y="3889248"/>
            <a:ext cx="11033760" cy="2865120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3511296" y="85344"/>
            <a:ext cx="7217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نسبت های فعالیت و اشتغال در شهر تهران و منطقه 17 تهران </a:t>
            </a:r>
          </a:p>
          <a:p>
            <a:pPr algn="ctr"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20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82610"/>
            <a:ext cx="11643360" cy="1916621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784663"/>
            <a:ext cx="11643360" cy="2043114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6" name="TextBox 5"/>
          <p:cNvSpPr txBox="1"/>
          <p:nvPr/>
        </p:nvSpPr>
        <p:spPr>
          <a:xfrm>
            <a:off x="3511296" y="85344"/>
            <a:ext cx="72176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نسبت های سطح سواد در شهر تهران و منطقه 17 تهران </a:t>
            </a:r>
          </a:p>
          <a:p>
            <a:pPr algn="ctr"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160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  <a14:imgEffect>
                      <a14:colorTemperature colorTemp="7055"/>
                    </a14:imgEffect>
                    <a14:imgEffect>
                      <a14:brightnessContrast bright="12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44566713"/>
              </p:ext>
            </p:extLst>
          </p:nvPr>
        </p:nvGraphicFramePr>
        <p:xfrm>
          <a:off x="467245" y="219108"/>
          <a:ext cx="8493876" cy="1157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176761953"/>
              </p:ext>
            </p:extLst>
          </p:nvPr>
        </p:nvGraphicFramePr>
        <p:xfrm>
          <a:off x="2865120" y="1548385"/>
          <a:ext cx="8514080" cy="1151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732957298"/>
              </p:ext>
            </p:extLst>
          </p:nvPr>
        </p:nvGraphicFramePr>
        <p:xfrm>
          <a:off x="165541" y="2923709"/>
          <a:ext cx="8875428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504514099"/>
              </p:ext>
            </p:extLst>
          </p:nvPr>
        </p:nvGraphicFramePr>
        <p:xfrm>
          <a:off x="3028842" y="4227383"/>
          <a:ext cx="8381840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545046708"/>
              </p:ext>
            </p:extLst>
          </p:nvPr>
        </p:nvGraphicFramePr>
        <p:xfrm>
          <a:off x="196523" y="5565415"/>
          <a:ext cx="9024749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</p:spTree>
    <p:extLst>
      <p:ext uri="{BB962C8B-B14F-4D97-AF65-F5344CB8AC3E}">
        <p14:creationId xmlns:p14="http://schemas.microsoft.com/office/powerpoint/2010/main" val="2879228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  <p:bldGraphic spid="1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2429" y="87084"/>
            <a:ext cx="655861" cy="696686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6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643387"/>
              </p:ext>
            </p:extLst>
          </p:nvPr>
        </p:nvGraphicFramePr>
        <p:xfrm>
          <a:off x="0" y="-17"/>
          <a:ext cx="12192000" cy="6858016"/>
        </p:xfrm>
        <a:graphic>
          <a:graphicData uri="http://schemas.openxmlformats.org/drawingml/2006/table">
            <a:tbl>
              <a:tblPr rtl="1"/>
              <a:tblGrid>
                <a:gridCol w="765525"/>
                <a:gridCol w="987472"/>
                <a:gridCol w="1398921"/>
                <a:gridCol w="1492965"/>
                <a:gridCol w="1351897"/>
                <a:gridCol w="1351897"/>
                <a:gridCol w="1410676"/>
                <a:gridCol w="1880902"/>
                <a:gridCol w="1551745"/>
              </a:tblGrid>
              <a:tr h="85415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منطقه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رتبه در جمعیت 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جمعیت ( نفر ) 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جمعیت مردان ( نفر ) 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جمعیت زنان ( نفر ) 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 نسبت جنسی  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تعداد خانوار 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 درصد از کل خانوار  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 درصد ازکل جمعیت  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5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493,889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241,805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252,084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95.9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169,259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5.82%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5.69%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692,579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338,136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354,443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95.4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236,992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8.15%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7.98%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330,004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158,054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171,950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91.9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118,801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4.09%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3.80%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917,261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456,394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460,867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99.0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303,730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10.45%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10.57%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5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856,565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420,431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436,134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96.4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291,665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10.03%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9.87%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18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250,753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122,804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127,949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96.0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84,896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2.92%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2.89%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12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312,002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151,882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160,120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94.9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115,880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3.99%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3.59%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425,044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208,284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216,760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96.1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148,535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5.11%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4.90%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22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174,115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88,092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86,023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102.4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57,648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1.98%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2.01%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48235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11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326,885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162,035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164,850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98.3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117,325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4.04%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3.77%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11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13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308,176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154,516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153,660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100.6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107,759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3.71%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3.55%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12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19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240,909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122,121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118,788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102.8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79,105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2.72%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2.78%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13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17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253,054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125,617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127,437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98.6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85,133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2.93%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2.92%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489,101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244,500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244,601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100.0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163,924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5.64%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5.63%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659,468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335,314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324,154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103.4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209,141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7.19%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7.60%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267,678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134,250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133,428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100.6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87,464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3.01%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3.08%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17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278,354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140,131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138,223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101.4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90,032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3.10%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3.21%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18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419,249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213,518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205,731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103.8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130,405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4.49%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4.83%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19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255,533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130,203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125,330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103.9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77,764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2.67%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2.94%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367,600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184,224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183,376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100.5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116,492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4.01%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4.24%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21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186,319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93,739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92,580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101.3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60,432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2.08%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2.15%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3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22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21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175,398 </a:t>
                      </a:r>
                      <a:endParaRPr lang="en-US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89,146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86,252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103.4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54,857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1.89%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2.02%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2340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 smtClean="0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جمع</a:t>
                      </a:r>
                      <a:r>
                        <a:rPr lang="fa-IR" sz="1400" b="1" i="0" u="none" strike="noStrike" baseline="0" dirty="0" smtClean="0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 کل</a:t>
                      </a:r>
                      <a:endParaRPr lang="fa-IR" sz="1400" b="1" i="0" u="none" strike="noStrike" dirty="0">
                        <a:effectLst/>
                        <a:latin typeface="2  Mitra" panose="000007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8,679,936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4,315,196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4,364,740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 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2,907,239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100%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100%</a:t>
                      </a:r>
                    </a:p>
                  </a:txBody>
                  <a:tcPr marL="7854" marR="7854" marT="78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2703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72" y="1225295"/>
            <a:ext cx="5315712" cy="5303521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9384" y="1225295"/>
            <a:ext cx="5193791" cy="530352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ight Arrow 5"/>
          <p:cNvSpPr/>
          <p:nvPr/>
        </p:nvSpPr>
        <p:spPr>
          <a:xfrm>
            <a:off x="5590348" y="3560062"/>
            <a:ext cx="1109472" cy="10119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7805" y="547686"/>
            <a:ext cx="4148328" cy="366395"/>
          </a:xfrm>
        </p:spPr>
        <p:txBody>
          <a:bodyPr>
            <a:noAutofit/>
          </a:bodyPr>
          <a:lstStyle/>
          <a:p>
            <a:pPr algn="ctr"/>
            <a:r>
              <a:rPr lang="fa-IR" sz="2000" dirty="0" smtClean="0">
                <a:cs typeface="B Titr" panose="00000700000000000000" pitchFamily="2" charset="-78"/>
              </a:rPr>
              <a:t>هرم جنسی جمعیت کل تهران سال 1395</a:t>
            </a:r>
            <a:endParaRPr lang="en-US" sz="2000" dirty="0">
              <a:cs typeface="B Titr" panose="00000700000000000000" pitchFamily="2" charset="-78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7222996" y="547686"/>
            <a:ext cx="4354069" cy="3663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2000" dirty="0" smtClean="0">
                <a:cs typeface="B Titr" panose="00000700000000000000" pitchFamily="2" charset="-78"/>
              </a:rPr>
              <a:t>هرم جنسی جمعیت منطقه 17 سال 1395</a:t>
            </a:r>
            <a:endParaRPr lang="en-US" sz="2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895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231" y="281523"/>
            <a:ext cx="10515600" cy="366395"/>
          </a:xfrm>
        </p:spPr>
        <p:txBody>
          <a:bodyPr>
            <a:noAutofit/>
          </a:bodyPr>
          <a:lstStyle/>
          <a:p>
            <a:pPr algn="ctr"/>
            <a:r>
              <a:rPr lang="fa-IR" sz="2800" dirty="0" smtClean="0">
                <a:cs typeface="B Titr" panose="00000700000000000000" pitchFamily="2" charset="-78"/>
              </a:rPr>
              <a:t>نمودار رتبه بندی جمعیت کل تهران – سال 1395</a:t>
            </a:r>
            <a:endParaRPr lang="en-US" sz="2800" dirty="0">
              <a:cs typeface="B Titr" panose="00000700000000000000" pitchFamily="2" charset="-78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9992103"/>
              </p:ext>
            </p:extLst>
          </p:nvPr>
        </p:nvGraphicFramePr>
        <p:xfrm>
          <a:off x="541210" y="845949"/>
          <a:ext cx="10764000" cy="55004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831" y="618891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74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7591793"/>
              </p:ext>
            </p:extLst>
          </p:nvPr>
        </p:nvGraphicFramePr>
        <p:xfrm>
          <a:off x="572589" y="930511"/>
          <a:ext cx="10781211" cy="5437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66395"/>
          </a:xfrm>
        </p:spPr>
        <p:txBody>
          <a:bodyPr>
            <a:noAutofit/>
          </a:bodyPr>
          <a:lstStyle/>
          <a:p>
            <a:pPr algn="ctr"/>
            <a:r>
              <a:rPr lang="fa-IR" sz="2800" dirty="0" smtClean="0">
                <a:cs typeface="B Titr" panose="00000700000000000000" pitchFamily="2" charset="-78"/>
              </a:rPr>
              <a:t>نمودار رتبه بندی جمعیت مرد کل تهران – سال 1395</a:t>
            </a:r>
            <a:endParaRPr lang="en-US" sz="2800" dirty="0">
              <a:cs typeface="B Titr" panose="00000700000000000000" pitchFamily="2" charset="-78"/>
            </a:endParaRPr>
          </a:p>
        </p:txBody>
      </p:sp>
      <p:pic>
        <p:nvPicPr>
          <p:cNvPr id="4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6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3669339"/>
              </p:ext>
            </p:extLst>
          </p:nvPr>
        </p:nvGraphicFramePr>
        <p:xfrm>
          <a:off x="446314" y="938349"/>
          <a:ext cx="10907486" cy="5510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70114" y="343353"/>
            <a:ext cx="10515600" cy="366395"/>
          </a:xfrm>
        </p:spPr>
        <p:txBody>
          <a:bodyPr>
            <a:noAutofit/>
          </a:bodyPr>
          <a:lstStyle/>
          <a:p>
            <a:pPr algn="ctr"/>
            <a:r>
              <a:rPr lang="fa-IR" sz="2800" dirty="0" smtClean="0">
                <a:cs typeface="B Titr" panose="00000700000000000000" pitchFamily="2" charset="-78"/>
              </a:rPr>
              <a:t>نمودار رتبه بندی جمعیت زن  کل تهران – سال 1395</a:t>
            </a:r>
            <a:endParaRPr lang="en-US" sz="2800" dirty="0">
              <a:cs typeface="B Titr" panose="00000700000000000000" pitchFamily="2" charset="-78"/>
            </a:endParaRPr>
          </a:p>
        </p:txBody>
      </p:sp>
      <p:pic>
        <p:nvPicPr>
          <p:cNvPr id="4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06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5721" y="87084"/>
            <a:ext cx="698769" cy="696686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2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heel spokes="1"/>
      </p:transition>
    </mc:Choice>
    <mc:Fallback xmlns="">
      <p:transition spd="slow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6490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9668" y="1914720"/>
            <a:ext cx="1385935" cy="76001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729668" y="688769"/>
            <a:ext cx="1329387" cy="71251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832006" y="95003"/>
            <a:ext cx="1181258" cy="1401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9667" y="359053"/>
            <a:ext cx="1385935" cy="90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5459" y="115961"/>
            <a:ext cx="684575" cy="727188"/>
          </a:xfrm>
          <a:prstGeom prst="rect">
            <a:avLst/>
          </a:prstGeom>
        </p:spPr>
      </p:pic>
      <p:pic>
        <p:nvPicPr>
          <p:cNvPr id="9" name="Picture 8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2634" y="6108225"/>
            <a:ext cx="669081" cy="67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97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022232"/>
              </p:ext>
            </p:extLst>
          </p:nvPr>
        </p:nvGraphicFramePr>
        <p:xfrm>
          <a:off x="6912864" y="353569"/>
          <a:ext cx="4169664" cy="6217919"/>
        </p:xfrm>
        <a:graphic>
          <a:graphicData uri="http://schemas.openxmlformats.org/drawingml/2006/table">
            <a:tbl>
              <a:tblPr rtl="1"/>
              <a:tblGrid>
                <a:gridCol w="935252"/>
                <a:gridCol w="1617206"/>
                <a:gridCol w="1617206"/>
              </a:tblGrid>
              <a:tr h="64633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رتبه 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منطقه 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 نسبت جنسی  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28694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19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103.9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18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103.8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103.4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22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103.4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5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12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102.8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102.4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17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101.4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21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101.3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11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100.6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16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100.6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11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20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100.5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12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100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13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99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13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98.6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98.3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16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5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96.4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17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96.1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18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96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19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95.9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20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95.4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10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21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94.9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303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22</a:t>
                      </a:r>
                    </a:p>
                  </a:txBody>
                  <a:tcPr marL="8417" marR="8417" marT="841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91.9</a:t>
                      </a:r>
                    </a:p>
                  </a:txBody>
                  <a:tcPr marL="8417" marR="8417" marT="8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2238810"/>
              </p:ext>
            </p:extLst>
          </p:nvPr>
        </p:nvGraphicFramePr>
        <p:xfrm>
          <a:off x="475014" y="950975"/>
          <a:ext cx="6533482" cy="4974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86627" y="266934"/>
            <a:ext cx="4982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/>
            <a:r>
              <a:rPr lang="fa-IR" b="1" dirty="0" smtClean="0">
                <a:solidFill>
                  <a:prstClr val="black"/>
                </a:solidFill>
                <a:cs typeface="B Mitra" panose="00000400000000000000" pitchFamily="2" charset="-78"/>
              </a:rPr>
              <a:t>نمودار</a:t>
            </a:r>
            <a:r>
              <a:rPr lang="en-US" b="1" dirty="0" smtClean="0">
                <a:solidFill>
                  <a:prstClr val="black"/>
                </a:solidFill>
                <a:cs typeface="B Mitra" panose="00000400000000000000" pitchFamily="2" charset="-78"/>
              </a:rPr>
              <a:t> </a:t>
            </a:r>
            <a:r>
              <a:rPr lang="fa-IR" b="1" dirty="0" smtClean="0">
                <a:solidFill>
                  <a:prstClr val="black"/>
                </a:solidFill>
                <a:cs typeface="B Mitra" panose="00000400000000000000" pitchFamily="2" charset="-78"/>
              </a:rPr>
              <a:t>نسبت جنسی ( مرد به زن ) مناطق 22 گانه شهر تهران </a:t>
            </a:r>
          </a:p>
        </p:txBody>
      </p:sp>
    </p:spTree>
    <p:extLst>
      <p:ext uri="{BB962C8B-B14F-4D97-AF65-F5344CB8AC3E}">
        <p14:creationId xmlns:p14="http://schemas.microsoft.com/office/powerpoint/2010/main" val="210425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854047" y="83127"/>
            <a:ext cx="1092530" cy="1068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406" y="409698"/>
            <a:ext cx="1385935" cy="8015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406" y="95003"/>
            <a:ext cx="692967" cy="771896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60" y="6026571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98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971" y="-76200"/>
            <a:ext cx="12377057" cy="6934200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0261" y="6123604"/>
            <a:ext cx="669081" cy="6690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701804" y="0"/>
            <a:ext cx="1424880" cy="878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6950" y="316094"/>
            <a:ext cx="1385935" cy="8403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5686" y="11875"/>
            <a:ext cx="684575" cy="77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6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418" y="0"/>
            <a:ext cx="8288977" cy="6858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Picture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0261" y="6123604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060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5283" y="4776387"/>
            <a:ext cx="1836717" cy="2081613"/>
          </a:xfrm>
          <a:prstGeom prst="rect">
            <a:avLst/>
          </a:prstGeom>
          <a:ln w="127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293" y="451516"/>
            <a:ext cx="1385935" cy="7600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293" y="43421"/>
            <a:ext cx="733647" cy="7881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72743"/>
            <a:ext cx="4822371" cy="1785257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7815" y="618891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09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806545" y="95003"/>
            <a:ext cx="1175658" cy="938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406" y="409698"/>
            <a:ext cx="1385935" cy="801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1406" y="95003"/>
            <a:ext cx="692967" cy="771896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6224" y="607352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77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0572959"/>
              </p:ext>
            </p:extLst>
          </p:nvPr>
        </p:nvGraphicFramePr>
        <p:xfrm>
          <a:off x="177807" y="917088"/>
          <a:ext cx="7791189" cy="4371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/>
          <p:cNvSpPr/>
          <p:nvPr/>
        </p:nvSpPr>
        <p:spPr>
          <a:xfrm>
            <a:off x="1861253" y="266934"/>
            <a:ext cx="4007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/>
            <a:r>
              <a:rPr lang="fa-IR" b="1" dirty="0" smtClean="0">
                <a:solidFill>
                  <a:prstClr val="black"/>
                </a:solidFill>
                <a:cs typeface="B Mitra" panose="00000400000000000000" pitchFamily="2" charset="-78"/>
              </a:rPr>
              <a:t>نمودار</a:t>
            </a:r>
            <a:r>
              <a:rPr lang="en-US" b="1" dirty="0" smtClean="0">
                <a:solidFill>
                  <a:prstClr val="black"/>
                </a:solidFill>
                <a:cs typeface="B Mitra" panose="00000400000000000000" pitchFamily="2" charset="-78"/>
              </a:rPr>
              <a:t> </a:t>
            </a:r>
            <a:r>
              <a:rPr lang="fa-IR" b="1" dirty="0" smtClean="0">
                <a:solidFill>
                  <a:prstClr val="black"/>
                </a:solidFill>
                <a:cs typeface="B Mitra" panose="00000400000000000000" pitchFamily="2" charset="-78"/>
              </a:rPr>
              <a:t>تراکم  جمعیت مناطق 22 گانه شهر تهران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505993"/>
              </p:ext>
            </p:extLst>
          </p:nvPr>
        </p:nvGraphicFramePr>
        <p:xfrm>
          <a:off x="9164080" y="186652"/>
          <a:ext cx="2660094" cy="6580342"/>
        </p:xfrm>
        <a:graphic>
          <a:graphicData uri="http://schemas.openxmlformats.org/drawingml/2006/table">
            <a:tbl>
              <a:tblPr rtl="1"/>
              <a:tblGrid>
                <a:gridCol w="689961"/>
                <a:gridCol w="830182"/>
                <a:gridCol w="1139951"/>
              </a:tblGrid>
              <a:tr h="29172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رتبه 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منطقه 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تراکم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جمعیت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 </a:t>
                      </a:r>
                      <a:endParaRPr lang="fa-IR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 ( نفر در هکتار ) 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291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399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1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17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337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336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323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5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11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256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238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7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203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8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13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197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1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16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162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5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161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11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20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156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12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12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151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13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4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149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14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147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15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19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126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1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16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6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117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1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17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113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18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18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111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19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106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20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9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88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846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21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21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36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17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22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22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Mitra" panose="00000400000000000000" pitchFamily="2" charset="-78"/>
                        </a:rPr>
                        <a:t>30</a:t>
                      </a:r>
                    </a:p>
                  </a:txBody>
                  <a:tcPr marL="8880" marR="8880" marT="888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7913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93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976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841585016"/>
              </p:ext>
            </p:extLst>
          </p:nvPr>
        </p:nvGraphicFramePr>
        <p:xfrm>
          <a:off x="320941" y="207264"/>
          <a:ext cx="8493876" cy="1157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400209721"/>
              </p:ext>
            </p:extLst>
          </p:nvPr>
        </p:nvGraphicFramePr>
        <p:xfrm>
          <a:off x="2865120" y="1548385"/>
          <a:ext cx="8514080" cy="1151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653073391"/>
              </p:ext>
            </p:extLst>
          </p:nvPr>
        </p:nvGraphicFramePr>
        <p:xfrm>
          <a:off x="165541" y="2923709"/>
          <a:ext cx="8875428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585326533"/>
              </p:ext>
            </p:extLst>
          </p:nvPr>
        </p:nvGraphicFramePr>
        <p:xfrm>
          <a:off x="3028842" y="4227383"/>
          <a:ext cx="8381840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909664731"/>
              </p:ext>
            </p:extLst>
          </p:nvPr>
        </p:nvGraphicFramePr>
        <p:xfrm>
          <a:off x="196523" y="5632704"/>
          <a:ext cx="9024749" cy="1115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779520" y="611981"/>
            <a:ext cx="1609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</a:rPr>
              <a:t>*****</a:t>
            </a:r>
            <a:endParaRPr lang="fa-IR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3168" y="365760"/>
            <a:ext cx="1694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8" action="ppaction://hlinksldjump"/>
              </a:rPr>
              <a:t>بالاترین </a:t>
            </a:r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8" action="ppaction://hlinksldjump"/>
              </a:rPr>
              <a:t>جمعیت بین </a:t>
            </a:r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8" action="ppaction://hlinksldjump"/>
              </a:rPr>
              <a:t>نواحی سه </a:t>
            </a:r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8" action="ppaction://hlinksldjump"/>
              </a:rPr>
              <a:t>گانه:</a:t>
            </a:r>
            <a:endParaRPr lang="fa-IR" sz="1600" dirty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  <a:hlinkClick r:id="rId28" action="ppaction://hlinksldjump"/>
            </a:endParaRPr>
          </a:p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8" action="ppaction://hlinksldjump"/>
              </a:rPr>
              <a:t>ناحیه2</a:t>
            </a:r>
            <a:endParaRPr lang="en-US" sz="1600" dirty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42304" y="365760"/>
            <a:ext cx="1962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</a:rPr>
              <a:t>کمترین جمعیت بین نواحی سه گانه :</a:t>
            </a:r>
          </a:p>
          <a:p>
            <a:pPr algn="ctr"/>
            <a:r>
              <a:rPr lang="fa-IR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</a:rPr>
              <a:t>ناحیه1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35680" y="1684733"/>
            <a:ext cx="17678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9" action="ppaction://hlinksldjump"/>
              </a:rPr>
              <a:t>بیشترین مساحت بین نواحی سه گانه :</a:t>
            </a:r>
          </a:p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9" action="ppaction://hlinksldjump"/>
              </a:rPr>
              <a:t>ناحیه 2</a:t>
            </a:r>
            <a:endParaRPr lang="en-US" sz="1600" dirty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63168" y="2999232"/>
            <a:ext cx="1694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30" action="ppaction://hlinksldjump"/>
              </a:rPr>
              <a:t>بیشترین تعداد و بعد خانوار بین نواحی سه گانه :</a:t>
            </a:r>
          </a:p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30" action="ppaction://hlinksldjump"/>
              </a:rPr>
              <a:t>ناحیه2</a:t>
            </a:r>
            <a:endParaRPr lang="en-US" sz="1600" dirty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79520" y="4231537"/>
            <a:ext cx="16093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30" action="ppaction://hlinksldjump"/>
              </a:rPr>
              <a:t>بیشترین تراکم جمعیت بین نواحی سه گانه :</a:t>
            </a:r>
          </a:p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30" action="ppaction://hlinksldjump"/>
              </a:rPr>
              <a:t>ناحیه2</a:t>
            </a:r>
            <a:endParaRPr lang="en-US" sz="1600" dirty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2752" y="5742432"/>
            <a:ext cx="197510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31" action="ppaction://hlinksldjump"/>
              </a:rPr>
              <a:t>بالاترین نسبت جنسی بین </a:t>
            </a:r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31" action="ppaction://hlinksldjump"/>
              </a:rPr>
              <a:t>نواحی سه گانه :</a:t>
            </a:r>
          </a:p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31" action="ppaction://hlinksldjump"/>
              </a:rPr>
              <a:t>ناحیه2</a:t>
            </a:r>
            <a:endParaRPr lang="en-US" sz="1600" dirty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6270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  <p:bldGraphic spid="12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E6D09F">
              <a:alpha val="50196"/>
            </a:srgbClr>
          </a:solidFill>
        </p:spPr>
      </p:pic>
      <p:sp>
        <p:nvSpPr>
          <p:cNvPr id="7" name="Rectangle 6"/>
          <p:cNvSpPr/>
          <p:nvPr/>
        </p:nvSpPr>
        <p:spPr>
          <a:xfrm>
            <a:off x="5145206" y="359625"/>
            <a:ext cx="5960083" cy="393896"/>
          </a:xfrm>
          <a:prstGeom prst="rect">
            <a:avLst/>
          </a:prstGeom>
          <a:solidFill>
            <a:srgbClr val="DCB769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45206" y="291856"/>
            <a:ext cx="47494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cs typeface="B Mitra" panose="00000400000000000000" pitchFamily="2" charset="-78"/>
              </a:rPr>
              <a:t>اطلاعات پایه منطقه 17 شهر تهران</a:t>
            </a:r>
            <a:endParaRPr lang="en-US" sz="28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  <a:cs typeface="B Mitra" panose="00000400000000000000" pitchFamily="2" charset="-78"/>
            </a:endParaRPr>
          </a:p>
        </p:txBody>
      </p:sp>
      <p:sp>
        <p:nvSpPr>
          <p:cNvPr id="4" name="Oval 3"/>
          <p:cNvSpPr/>
          <p:nvPr/>
        </p:nvSpPr>
        <p:spPr>
          <a:xfrm>
            <a:off x="1842447" y="5663821"/>
            <a:ext cx="641445" cy="559558"/>
          </a:xfrm>
          <a:prstGeom prst="ellipse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5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949583029"/>
              </p:ext>
            </p:extLst>
          </p:nvPr>
        </p:nvGraphicFramePr>
        <p:xfrm>
          <a:off x="660342" y="379091"/>
          <a:ext cx="8493876" cy="1157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1314470976"/>
              </p:ext>
            </p:extLst>
          </p:nvPr>
        </p:nvGraphicFramePr>
        <p:xfrm>
          <a:off x="3328416" y="1692670"/>
          <a:ext cx="8514080" cy="1151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446437284"/>
              </p:ext>
            </p:extLst>
          </p:nvPr>
        </p:nvGraphicFramePr>
        <p:xfrm>
          <a:off x="421573" y="3111053"/>
          <a:ext cx="8875428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923198113"/>
              </p:ext>
            </p:extLst>
          </p:nvPr>
        </p:nvGraphicFramePr>
        <p:xfrm>
          <a:off x="3370218" y="4720130"/>
          <a:ext cx="8381840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03776" y="752189"/>
            <a:ext cx="1609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</a:rPr>
              <a:t>*****</a:t>
            </a:r>
            <a:endParaRPr lang="fa-IR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09472" y="535036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3" action="ppaction://hlinksldjump"/>
              </a:rPr>
              <a:t>بالاترین </a:t>
            </a:r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3" action="ppaction://hlinksldjump"/>
              </a:rPr>
              <a:t>جمعیت شاغل بین </a:t>
            </a:r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3" action="ppaction://hlinksldjump"/>
              </a:rPr>
              <a:t>نواحی سه </a:t>
            </a:r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3" action="ppaction://hlinksldjump"/>
              </a:rPr>
              <a:t>گانه:</a:t>
            </a:r>
            <a:endParaRPr lang="fa-IR" sz="1600" dirty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  <a:hlinkClick r:id="rId23" action="ppaction://hlinksldjump"/>
            </a:endParaRPr>
          </a:p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3" action="ppaction://hlinksldjump"/>
              </a:rPr>
              <a:t>ناحیه2</a:t>
            </a:r>
            <a:endParaRPr lang="en-US" sz="1600" dirty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90944" y="535036"/>
            <a:ext cx="1962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</a:rPr>
              <a:t>کمترین </a:t>
            </a:r>
            <a:r>
              <a:rPr lang="fa-IR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</a:rPr>
              <a:t>جمعیت شاغل </a:t>
            </a:r>
            <a:r>
              <a:rPr lang="fa-IR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</a:rPr>
              <a:t>بین نواحی سه گانه :</a:t>
            </a:r>
          </a:p>
          <a:p>
            <a:pPr algn="ctr"/>
            <a:r>
              <a:rPr lang="fa-IR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</a:rPr>
              <a:t>ناحیه1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23360" y="1843229"/>
            <a:ext cx="17678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4" action="ppaction://hlinksldjump"/>
              </a:rPr>
              <a:t>بیشترین </a:t>
            </a:r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4" action="ppaction://hlinksldjump"/>
              </a:rPr>
              <a:t>جمعیت بیکار </a:t>
            </a:r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4" action="ppaction://hlinksldjump"/>
              </a:rPr>
              <a:t>بین نواحی سه گانه :</a:t>
            </a:r>
          </a:p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4" action="ppaction://hlinksldjump"/>
              </a:rPr>
              <a:t>ناحیه 2</a:t>
            </a:r>
            <a:endParaRPr lang="en-US" sz="1600" dirty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09472" y="3145536"/>
            <a:ext cx="1694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5" action="ppaction://hlinksldjump"/>
              </a:rPr>
              <a:t>بیشترین جمعیت باسواد </a:t>
            </a:r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5" action="ppaction://hlinksldjump"/>
              </a:rPr>
              <a:t>بین نواحی سه گانه :</a:t>
            </a:r>
          </a:p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5" action="ppaction://hlinksldjump"/>
              </a:rPr>
              <a:t>ناحیه2</a:t>
            </a:r>
            <a:endParaRPr lang="en-US" sz="1600" dirty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02608" y="4792369"/>
            <a:ext cx="16093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600" dirty="0" smtClean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6" action="ppaction://hlinksldjump"/>
              </a:rPr>
              <a:t>بیشترین جمعیت بیسواد </a:t>
            </a:r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6" action="ppaction://hlinksldjump"/>
              </a:rPr>
              <a:t>بین نواحی سه گانه :</a:t>
            </a:r>
          </a:p>
          <a:p>
            <a:pPr algn="ctr"/>
            <a:r>
              <a:rPr lang="fa-IR" sz="1600" dirty="0">
                <a:solidFill>
                  <a:schemeClr val="accent2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sx="1000" sy="1000" algn="ctr" rotWithShape="0">
                    <a:srgbClr val="000000"/>
                  </a:outerShdw>
                </a:effectLst>
                <a:cs typeface="B Titr" panose="00000700000000000000" pitchFamily="2" charset="-78"/>
                <a:hlinkClick r:id="rId26" action="ppaction://hlinksldjump"/>
              </a:rPr>
              <a:t>ناحیه2</a:t>
            </a:r>
            <a:endParaRPr lang="en-US" sz="1600" dirty="0">
              <a:solidFill>
                <a:schemeClr val="accent2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sx="1000" sy="1000" algn="ctr" rotWithShape="0">
                  <a:srgbClr val="000000"/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166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84" y="0"/>
            <a:ext cx="9704832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822" y="446274"/>
            <a:ext cx="1385935" cy="8015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822" y="131579"/>
            <a:ext cx="692967" cy="771896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42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5390380"/>
              </p:ext>
            </p:extLst>
          </p:nvPr>
        </p:nvGraphicFramePr>
        <p:xfrm>
          <a:off x="231648" y="106680"/>
          <a:ext cx="7607808" cy="3099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8071104" y="2402162"/>
          <a:ext cx="4011168" cy="204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5584"/>
                <a:gridCol w="2005584"/>
              </a:tblGrid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</a:t>
                      </a:r>
                      <a:r>
                        <a:rPr lang="fa-IR" sz="1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</a:t>
                      </a:r>
                      <a:endParaRPr lang="fa-I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79,319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یک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116,606 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ناحیه دو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82,429 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ناحیه سه 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278,354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منطقه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Chart 10"/>
          <p:cNvGraphicFramePr>
            <a:graphicFrameLocks/>
          </p:cNvGraphicFramePr>
          <p:nvPr>
            <p:extLst/>
          </p:nvPr>
        </p:nvGraphicFramePr>
        <p:xfrm>
          <a:off x="231648" y="3401568"/>
          <a:ext cx="7613904" cy="3291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5567496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Graphic spid="11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8473440" y="609938"/>
          <a:ext cx="3393440" cy="185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96720"/>
                <a:gridCol w="1696720"/>
              </a:tblGrid>
              <a:tr h="37084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مرد 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39,862 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یک 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58,770 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دو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41,499 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سه 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140,131 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منطقه </a:t>
                      </a:r>
                      <a:endParaRPr lang="en-US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/>
          </p:nvPr>
        </p:nvGraphicFramePr>
        <p:xfrm>
          <a:off x="182880" y="158496"/>
          <a:ext cx="808329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/>
          </p:nvPr>
        </p:nvGraphicFramePr>
        <p:xfrm>
          <a:off x="195072" y="3252216"/>
          <a:ext cx="8083296" cy="3075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8467344" y="3761570"/>
          <a:ext cx="3393440" cy="185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96720"/>
                <a:gridCol w="1696720"/>
              </a:tblGrid>
              <a:tr h="37084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زن 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</a:t>
                      </a:r>
                      <a:endParaRPr lang="fa-IR" sz="18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39,457 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یک 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57,836 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دو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40,930 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سه 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138,223 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منطقه </a:t>
                      </a:r>
                      <a:endParaRPr lang="en-US" dirty="0"/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54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95" y="4228623"/>
            <a:ext cx="6120383" cy="23774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608" y="96325"/>
            <a:ext cx="5431536" cy="3840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4377" y="643854"/>
            <a:ext cx="1385935" cy="8015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4377" y="329159"/>
            <a:ext cx="692967" cy="771896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65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84" y="0"/>
            <a:ext cx="9704832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38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438912" y="155448"/>
          <a:ext cx="7741920" cy="2990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426720" y="3544824"/>
          <a:ext cx="7754112" cy="302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8436864" y="683090"/>
          <a:ext cx="3511296" cy="204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5648"/>
                <a:gridCol w="1755648"/>
              </a:tblGrid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بعد خانوار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</a:t>
                      </a: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</a:t>
                      </a:r>
                      <a:endParaRPr lang="en-US" sz="14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یک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3.1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ناحیه دو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3.0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ناحیه سه 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3.1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منطقه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8442960" y="3944450"/>
          <a:ext cx="3511296" cy="204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5648"/>
                <a:gridCol w="1755648"/>
              </a:tblGrid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تعداد خانوار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25.723</a:t>
                      </a:r>
                      <a:endParaRPr lang="en-US" sz="14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یک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37.114</a:t>
                      </a:r>
                      <a:endParaRPr lang="en-US" sz="1400" b="0" i="0" u="none" strike="noStrike" kern="1200" dirty="0" smtClean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ناحیه دو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27.195</a:t>
                      </a:r>
                      <a:endParaRPr lang="en-US" sz="1400" b="0" i="0" u="none" strike="noStrike" kern="1200" dirty="0" smtClean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ناحیه سه 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90,032 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منطقه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95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84" y="0"/>
            <a:ext cx="9704832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76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170688" y="326136"/>
          <a:ext cx="7546848" cy="3611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562251"/>
              </p:ext>
            </p:extLst>
          </p:nvPr>
        </p:nvGraphicFramePr>
        <p:xfrm>
          <a:off x="2682240" y="4431950"/>
          <a:ext cx="3669792" cy="204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6880"/>
                <a:gridCol w="1962912"/>
              </a:tblGrid>
              <a:tr h="40958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تراکم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96</a:t>
                      </a:r>
                      <a:endParaRPr lang="en-US" sz="14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یک 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141</a:t>
                      </a:r>
                      <a:endParaRPr lang="en-US" sz="1400" b="0" i="0" u="none" strike="noStrike" kern="1200" dirty="0" smtClean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 ناحیه دو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100</a:t>
                      </a:r>
                      <a:endParaRPr lang="en-US" sz="1400" b="0" i="0" u="none" strike="noStrike" kern="1200" dirty="0" smtClean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ناحیه سه 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09584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337</a:t>
                      </a:r>
                      <a:endParaRPr lang="en-US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منطقه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952" y="97536"/>
            <a:ext cx="3864864" cy="4120896"/>
          </a:xfrm>
          <a:prstGeom prst="rect">
            <a:avLst/>
          </a:prstGeom>
        </p:spPr>
      </p:pic>
      <p:pic>
        <p:nvPicPr>
          <p:cNvPr id="7" name="Pictur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12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84" y="0"/>
            <a:ext cx="9704832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45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663966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4015071"/>
              </p:ext>
            </p:extLst>
          </p:nvPr>
        </p:nvGraphicFramePr>
        <p:xfrm>
          <a:off x="831271" y="1472540"/>
          <a:ext cx="10177153" cy="4643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4332248" y="583806"/>
            <a:ext cx="3919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/>
            <a:r>
              <a:rPr lang="fa-IR" b="1" dirty="0">
                <a:solidFill>
                  <a:prstClr val="black"/>
                </a:solidFill>
                <a:cs typeface="B Mitra" panose="00000400000000000000" pitchFamily="2" charset="-78"/>
              </a:rPr>
              <a:t>نسبت</a:t>
            </a:r>
            <a:r>
              <a:rPr lang="fa-IR" sz="1400" b="1" dirty="0">
                <a:solidFill>
                  <a:prstClr val="black">
                    <a:lumMod val="65000"/>
                    <a:lumOff val="35000"/>
                  </a:prstClr>
                </a:solidFill>
                <a:cs typeface="B Mitra" panose="00000400000000000000" pitchFamily="2" charset="-78"/>
              </a:rPr>
              <a:t> </a:t>
            </a:r>
            <a:r>
              <a:rPr lang="fa-IR" b="1" dirty="0">
                <a:solidFill>
                  <a:prstClr val="black"/>
                </a:solidFill>
                <a:cs typeface="B Mitra" panose="00000400000000000000" pitchFamily="2" charset="-78"/>
              </a:rPr>
              <a:t>جنسی </a:t>
            </a:r>
            <a:r>
              <a:rPr lang="fa-IR" b="1" dirty="0" smtClean="0">
                <a:solidFill>
                  <a:prstClr val="black"/>
                </a:solidFill>
                <a:cs typeface="B Mitra" panose="00000400000000000000" pitchFamily="2" charset="-78"/>
              </a:rPr>
              <a:t>منطقه 17 </a:t>
            </a:r>
            <a:r>
              <a:rPr lang="fa-IR" b="1" dirty="0">
                <a:solidFill>
                  <a:prstClr val="black"/>
                </a:solidFill>
                <a:cs typeface="B Mitra" panose="00000400000000000000" pitchFamily="2" charset="-78"/>
              </a:rPr>
              <a:t>به تفکیک </a:t>
            </a:r>
            <a:r>
              <a:rPr lang="fa-IR" b="1" dirty="0" smtClean="0">
                <a:solidFill>
                  <a:prstClr val="black"/>
                </a:solidFill>
                <a:cs typeface="B Mitra" panose="00000400000000000000" pitchFamily="2" charset="-78"/>
              </a:rPr>
              <a:t>نواحی 3 گانه </a:t>
            </a:r>
            <a:endParaRPr lang="en-US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pic>
        <p:nvPicPr>
          <p:cNvPr id="5" name="Picture 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84" y="0"/>
            <a:ext cx="9704832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38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402336" y="195072"/>
          <a:ext cx="7583424" cy="30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920536"/>
              </p:ext>
            </p:extLst>
          </p:nvPr>
        </p:nvGraphicFramePr>
        <p:xfrm>
          <a:off x="1999488" y="3681985"/>
          <a:ext cx="8940799" cy="28041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653946"/>
                <a:gridCol w="1800872"/>
                <a:gridCol w="1725311"/>
                <a:gridCol w="1725311"/>
                <a:gridCol w="2035359"/>
              </a:tblGrid>
              <a:tr h="560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شاغل مرد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شاغل زن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شاغلین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درصد</a:t>
                      </a:r>
                      <a:r>
                        <a:rPr lang="fa-IR" sz="1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نواحی به منطقه </a:t>
                      </a:r>
                      <a:endParaRPr lang="fa-I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60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یک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19.362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2.780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22.142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28%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60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دو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29.196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3.788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32.984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42%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60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سه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20.409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3.003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23.412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30%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608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</a:t>
                      </a:r>
                      <a:r>
                        <a:rPr lang="fa-IR" sz="1800" b="0" i="0" u="none" strike="noStrike" baseline="0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کل نواحی</a:t>
                      </a:r>
                      <a:endParaRPr lang="fa-IR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68,967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9,571 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78.538</a:t>
                      </a:r>
                      <a:endParaRPr lang="en-US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100%</a:t>
                      </a:r>
                      <a:endParaRPr lang="en-US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84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80" y="0"/>
            <a:ext cx="10247376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345" y="534126"/>
            <a:ext cx="1385935" cy="801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345" y="219431"/>
            <a:ext cx="692967" cy="771896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90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4146866"/>
              </p:ext>
            </p:extLst>
          </p:nvPr>
        </p:nvGraphicFramePr>
        <p:xfrm>
          <a:off x="2060448" y="341376"/>
          <a:ext cx="7193280" cy="3121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993063"/>
              </p:ext>
            </p:extLst>
          </p:nvPr>
        </p:nvGraphicFramePr>
        <p:xfrm>
          <a:off x="585216" y="3972357"/>
          <a:ext cx="10257535" cy="264532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925302"/>
                <a:gridCol w="2141785"/>
                <a:gridCol w="2279964"/>
                <a:gridCol w="1801268"/>
                <a:gridCol w="2109216"/>
              </a:tblGrid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بیکار مرد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بیکار زن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بیکاران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درصد نواحی به منطقه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یک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2.136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865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3.001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33%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دو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2.544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953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3.497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39%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سه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1.752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721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2.473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28%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</a:t>
                      </a:r>
                      <a:r>
                        <a:rPr lang="fa-IR" sz="1800" b="0" i="0" u="none" strike="noStrike" baseline="0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کل نواحی</a:t>
                      </a:r>
                      <a:endParaRPr lang="fa-IR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6,432 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2,539 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8.971</a:t>
                      </a:r>
                      <a:endParaRPr lang="en-US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100%</a:t>
                      </a:r>
                      <a:endParaRPr lang="en-US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08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84" y="0"/>
            <a:ext cx="9704832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  <p:pic>
        <p:nvPicPr>
          <p:cNvPr id="6" name="Pictur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03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182880" y="146304"/>
          <a:ext cx="7802880" cy="3279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694376"/>
              </p:ext>
            </p:extLst>
          </p:nvPr>
        </p:nvGraphicFramePr>
        <p:xfrm>
          <a:off x="780288" y="3926162"/>
          <a:ext cx="10440415" cy="264532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088083"/>
                <a:gridCol w="2088083"/>
                <a:gridCol w="2088083"/>
                <a:gridCol w="2088083"/>
                <a:gridCol w="2088083"/>
              </a:tblGrid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مرد با سواد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زن با سواد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</a:t>
                      </a:r>
                      <a:r>
                        <a:rPr lang="fa-IR" sz="18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کل باسواد ها</a:t>
                      </a:r>
                      <a:endParaRPr lang="fa-IR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درصد نواحی به منطقه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یک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33.531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31.357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64.888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29%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دو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48.765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45.023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93.788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41%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سه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35.174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32.314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67.488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30%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</a:t>
                      </a:r>
                      <a:r>
                        <a:rPr lang="fa-IR" sz="1800" b="0" i="0" u="none" strike="noStrike" baseline="0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کل نواحی</a:t>
                      </a:r>
                      <a:endParaRPr lang="fa-IR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117.470</a:t>
                      </a:r>
                      <a:endParaRPr lang="en-US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108.694</a:t>
                      </a:r>
                      <a:endParaRPr lang="en-US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226.164</a:t>
                      </a:r>
                      <a:endParaRPr lang="en-US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100%</a:t>
                      </a:r>
                      <a:endParaRPr lang="en-US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97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80" y="0"/>
            <a:ext cx="969264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03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438912" y="207264"/>
          <a:ext cx="7815072" cy="3169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212366"/>
              </p:ext>
            </p:extLst>
          </p:nvPr>
        </p:nvGraphicFramePr>
        <p:xfrm>
          <a:off x="536448" y="3999315"/>
          <a:ext cx="10623295" cy="264532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24659"/>
                <a:gridCol w="2124659"/>
                <a:gridCol w="2124659"/>
                <a:gridCol w="2124659"/>
                <a:gridCol w="2124659"/>
              </a:tblGrid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مرد بی سواد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زن بی سواد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بیسوادها 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درصد نواحی به منطقه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یک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2.478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4.570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7.048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27%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دو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4.031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7.306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11.337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43%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ناحیه سه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2.569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5.108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7.677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14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Titr" panose="00000700000000000000" pitchFamily="2" charset="-78"/>
                        </a:rPr>
                        <a:t>30%</a:t>
                      </a:r>
                      <a:endParaRPr lang="en-US" sz="1400" b="0" i="0" u="none" strike="noStrike" kern="1200" dirty="0">
                        <a:solidFill>
                          <a:schemeClr val="dk1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529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</a:t>
                      </a:r>
                      <a:r>
                        <a:rPr lang="fa-IR" sz="1800" b="0" i="0" u="none" strike="noStrike" baseline="0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کل نواحی</a:t>
                      </a:r>
                      <a:endParaRPr lang="fa-IR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9.078</a:t>
                      </a:r>
                      <a:endParaRPr lang="en-US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16.984</a:t>
                      </a:r>
                      <a:endParaRPr lang="en-US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26.062</a:t>
                      </a:r>
                      <a:endParaRPr lang="en-US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8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100%</a:t>
                      </a:r>
                      <a:endParaRPr lang="en-US" sz="1800" b="0" i="0" u="none" strike="noStrike" dirty="0" smtClean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2919" y="6134489"/>
            <a:ext cx="669081" cy="66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362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" y="292609"/>
            <a:ext cx="4206239" cy="62057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6169" y="292609"/>
            <a:ext cx="3967544" cy="62057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6106" y="292609"/>
            <a:ext cx="3638358" cy="620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82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5507" y="3204998"/>
            <a:ext cx="2134974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جمعیت کل کشور(نفر): </a:t>
            </a:r>
          </a:p>
          <a:p>
            <a:pPr algn="ctr"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79926270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41608" y="3204998"/>
            <a:ext cx="2283333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جمعیت شهر تهران (نفر): </a:t>
            </a:r>
          </a:p>
          <a:p>
            <a:pPr algn="ctr"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8679950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86068" y="3183901"/>
            <a:ext cx="2113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جمعیت منطقه 17 (نفر):</a:t>
            </a:r>
          </a:p>
          <a:p>
            <a:pPr algn="ctr"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 278354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94" y="538139"/>
            <a:ext cx="3657600" cy="246830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475" y="538139"/>
            <a:ext cx="3657600" cy="246830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910278" y="4456689"/>
            <a:ext cx="24054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مساحت  کل کشور(هکتار): </a:t>
            </a:r>
          </a:p>
          <a:p>
            <a:pPr algn="ctr"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164819500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37587" y="4491314"/>
            <a:ext cx="2491373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مساحت  شهر تهران(هکتار): </a:t>
            </a:r>
          </a:p>
          <a:p>
            <a:pPr algn="ctr"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63457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22191" y="4491314"/>
            <a:ext cx="2487165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مساحت  منطقه 17(هکتار): </a:t>
            </a:r>
          </a:p>
          <a:p>
            <a:pPr algn="ctr">
              <a:lnSpc>
                <a:spcPct val="150000"/>
              </a:lnSpc>
            </a:pPr>
            <a:r>
              <a:rPr lang="fa-IR" dirty="0" smtClean="0">
                <a:cs typeface="B Titr" panose="00000700000000000000" pitchFamily="2" charset="-78"/>
              </a:rPr>
              <a:t>825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6974" y="538139"/>
            <a:ext cx="3657600" cy="245653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9439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1" grpId="0"/>
      <p:bldP spid="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6" y="174743"/>
            <a:ext cx="11740895" cy="166624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3" y="1901899"/>
            <a:ext cx="10453495" cy="15379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2" y="3526755"/>
            <a:ext cx="10453495" cy="16214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51" y="5235111"/>
            <a:ext cx="10453495" cy="1544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59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  <a14:imgEffect>
                      <a14:colorTemperature colorTemp="7055"/>
                    </a14:imgEffect>
                    <a14:imgEffect>
                      <a14:brightnessContrast bright="12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srgbClr val="000000">
                <a:alpha val="58000"/>
              </a:srgbClr>
            </a:outerShdw>
          </a:effectLst>
        </p:spPr>
      </p:pic>
      <p:graphicFrame>
        <p:nvGraphicFramePr>
          <p:cNvPr id="5" name="Diagram 4"/>
          <p:cNvGraphicFramePr/>
          <p:nvPr>
            <p:extLst/>
          </p:nvPr>
        </p:nvGraphicFramePr>
        <p:xfrm>
          <a:off x="467245" y="219108"/>
          <a:ext cx="8493876" cy="1157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Diagram 8"/>
          <p:cNvGraphicFramePr/>
          <p:nvPr>
            <p:extLst/>
          </p:nvPr>
        </p:nvGraphicFramePr>
        <p:xfrm>
          <a:off x="2865120" y="1548385"/>
          <a:ext cx="8514080" cy="1151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0" name="Diagram 9"/>
          <p:cNvGraphicFramePr/>
          <p:nvPr>
            <p:extLst/>
          </p:nvPr>
        </p:nvGraphicFramePr>
        <p:xfrm>
          <a:off x="165541" y="2923709"/>
          <a:ext cx="8875428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1" name="Diagram 10"/>
          <p:cNvGraphicFramePr/>
          <p:nvPr>
            <p:extLst/>
          </p:nvPr>
        </p:nvGraphicFramePr>
        <p:xfrm>
          <a:off x="3028842" y="4227383"/>
          <a:ext cx="8381840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2" name="Diagram 11"/>
          <p:cNvGraphicFramePr/>
          <p:nvPr>
            <p:extLst/>
          </p:nvPr>
        </p:nvGraphicFramePr>
        <p:xfrm>
          <a:off x="196523" y="5565415"/>
          <a:ext cx="9024749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</p:spTree>
    <p:extLst>
      <p:ext uri="{BB962C8B-B14F-4D97-AF65-F5344CB8AC3E}">
        <p14:creationId xmlns:p14="http://schemas.microsoft.com/office/powerpoint/2010/main" val="29128254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  <p:bldGraphic spid="12" grpId="0">
        <p:bldAsOne/>
      </p:bldGraphic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/>
          </p:nvPr>
        </p:nvGraphicFramePr>
        <p:xfrm>
          <a:off x="365760" y="244179"/>
          <a:ext cx="8388096" cy="1157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Diagram 8"/>
          <p:cNvGraphicFramePr/>
          <p:nvPr>
            <p:extLst/>
          </p:nvPr>
        </p:nvGraphicFramePr>
        <p:xfrm>
          <a:off x="2865120" y="1548384"/>
          <a:ext cx="8514080" cy="1121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0" name="Diagram 9"/>
          <p:cNvGraphicFramePr/>
          <p:nvPr>
            <p:extLst/>
          </p:nvPr>
        </p:nvGraphicFramePr>
        <p:xfrm>
          <a:off x="140208" y="2816352"/>
          <a:ext cx="9113520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1" name="Diagram 10"/>
          <p:cNvGraphicFramePr/>
          <p:nvPr>
            <p:extLst/>
          </p:nvPr>
        </p:nvGraphicFramePr>
        <p:xfrm>
          <a:off x="3072384" y="4090416"/>
          <a:ext cx="8436864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2" name="Diagram 11"/>
          <p:cNvGraphicFramePr/>
          <p:nvPr>
            <p:extLst/>
          </p:nvPr>
        </p:nvGraphicFramePr>
        <p:xfrm>
          <a:off x="225552" y="5401056"/>
          <a:ext cx="8991600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</p:spTree>
    <p:extLst>
      <p:ext uri="{BB962C8B-B14F-4D97-AF65-F5344CB8AC3E}">
        <p14:creationId xmlns:p14="http://schemas.microsoft.com/office/powerpoint/2010/main" val="414172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  <p:bldGraphic spid="12" grpId="0">
        <p:bldAsOne/>
      </p:bldGraphic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/>
          </p:nvPr>
        </p:nvGraphicFramePr>
        <p:xfrm>
          <a:off x="377952" y="548979"/>
          <a:ext cx="8388096" cy="1157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9" name="Diagram 8"/>
          <p:cNvGraphicFramePr/>
          <p:nvPr>
            <p:extLst/>
          </p:nvPr>
        </p:nvGraphicFramePr>
        <p:xfrm>
          <a:off x="2804160" y="1987296"/>
          <a:ext cx="8514080" cy="1121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0" name="Diagram 9"/>
          <p:cNvGraphicFramePr/>
          <p:nvPr>
            <p:extLst/>
          </p:nvPr>
        </p:nvGraphicFramePr>
        <p:xfrm>
          <a:off x="128016" y="3377184"/>
          <a:ext cx="9113520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1" name="Diagram 10"/>
          <p:cNvGraphicFramePr/>
          <p:nvPr>
            <p:extLst/>
          </p:nvPr>
        </p:nvGraphicFramePr>
        <p:xfrm>
          <a:off x="2913888" y="4785360"/>
          <a:ext cx="8436864" cy="1182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</p:spTree>
    <p:extLst>
      <p:ext uri="{BB962C8B-B14F-4D97-AF65-F5344CB8AC3E}">
        <p14:creationId xmlns:p14="http://schemas.microsoft.com/office/powerpoint/2010/main" val="370055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9" grpId="0">
        <p:bldAsOne/>
      </p:bldGraphic>
      <p:bldGraphic spid="10" grpId="0">
        <p:bldAsOne/>
      </p:bldGraphic>
      <p:bldGraphic spid="11" grpId="0">
        <p:bldAsOne/>
      </p:bldGraphic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84" y="0"/>
            <a:ext cx="9704832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759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8558785" y="231650"/>
          <a:ext cx="3385640" cy="5900930"/>
        </p:xfrm>
        <a:graphic>
          <a:graphicData uri="http://schemas.openxmlformats.org/drawingml/2006/table">
            <a:tbl>
              <a:tblPr rtl="1"/>
              <a:tblGrid>
                <a:gridCol w="1692820"/>
                <a:gridCol w="1692820"/>
              </a:tblGrid>
              <a:tr h="36963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نام محله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ابوذرغربی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18,554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اذری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20,420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امام زاده حسن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14,553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یافت اباد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25,792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جلیلی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20,061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زمزم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10,860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زهتابی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19,359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سجاد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25,174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گلچین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21,417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وصفنارد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19,735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ابوذرشرقی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22,920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خزانه 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22,736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بلورسازی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21,145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643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مقدم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15,628 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4124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منطقه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278,354 </a:t>
                      </a:r>
                      <a:endParaRPr lang="en-US" sz="14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/>
          </p:nvPr>
        </p:nvGraphicFramePr>
        <p:xfrm>
          <a:off x="170688" y="1243584"/>
          <a:ext cx="8034528" cy="438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877838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/>
          </p:nvPr>
        </p:nvGraphicFramePr>
        <p:xfrm>
          <a:off x="2921647" y="106878"/>
          <a:ext cx="5925787" cy="2514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780288" y="2743201"/>
          <a:ext cx="10639029" cy="395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 rot="16200000">
            <a:off x="5771407" y="4246518"/>
            <a:ext cx="1187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1400" b="1" dirty="0">
                <a:solidFill>
                  <a:schemeClr val="dk1">
                    <a:lumMod val="65000"/>
                    <a:lumOff val="35000"/>
                  </a:schemeClr>
                </a:solidFill>
                <a:cs typeface="B Mitra" panose="00000400000000000000" pitchFamily="2" charset="-78"/>
              </a:rPr>
              <a:t>محلات</a:t>
            </a:r>
            <a:endParaRPr lang="en-US" sz="1400" b="1" dirty="0">
              <a:solidFill>
                <a:schemeClr val="dk1">
                  <a:lumMod val="65000"/>
                  <a:lumOff val="35000"/>
                </a:schemeClr>
              </a:solidFill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793472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8887968" y="256038"/>
          <a:ext cx="2984980" cy="6230102"/>
        </p:xfrm>
        <a:graphic>
          <a:graphicData uri="http://schemas.openxmlformats.org/drawingml/2006/table">
            <a:tbl>
              <a:tblPr rtl="1"/>
              <a:tblGrid>
                <a:gridCol w="1578047"/>
                <a:gridCol w="1406933"/>
              </a:tblGrid>
              <a:tr h="35878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نام محله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مرد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ابوذرغربی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9,221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اذری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10,284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امام زاده حسن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7,368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یافت اباد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12,989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جلیلی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10,211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زمزم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5,484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زهتابی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9,775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سجاد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12,525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گلچین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10,749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وصفنارد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10,026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ابوذرشرقی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11,575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خزانه 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11,444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بلورسازی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10,556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185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مقدم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7,924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537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جمع کل منطقه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140,131 </a:t>
                      </a:r>
                      <a:endParaRPr lang="en-US" sz="16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/>
          </p:nvPr>
        </p:nvGraphicFramePr>
        <p:xfrm>
          <a:off x="390144" y="1304544"/>
          <a:ext cx="8095488" cy="3681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852257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8936736" y="240668"/>
          <a:ext cx="3121152" cy="6269859"/>
        </p:xfrm>
        <a:graphic>
          <a:graphicData uri="http://schemas.openxmlformats.org/drawingml/2006/table">
            <a:tbl>
              <a:tblPr rtl="1"/>
              <a:tblGrid>
                <a:gridCol w="1650037"/>
                <a:gridCol w="1471115"/>
              </a:tblGrid>
              <a:tr h="36107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نام محله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زن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ابوذرغربی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9,333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اذری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10,136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امام زاده حسن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7,185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یافت اباد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12,803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جلیلی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9,850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زمزم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5,376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زهتابی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9,584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سجاد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12,649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گلچین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10,668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وصفنارد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9,709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ابوذرشرقی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11,345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خزانه 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11,292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بلورسازی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10,589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29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مقدم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7,704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2872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جمع کل منطقه </a:t>
                      </a: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138,223 </a:t>
                      </a:r>
                      <a:endParaRPr lang="en-US" sz="14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7552" marR="7552" marT="75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/>
          </p:nvPr>
        </p:nvGraphicFramePr>
        <p:xfrm>
          <a:off x="292608" y="1121664"/>
          <a:ext cx="8314944" cy="4255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8552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93" y="164210"/>
            <a:ext cx="4846510" cy="64926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312" y="1008888"/>
            <a:ext cx="6022848" cy="44256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681" y="1692366"/>
            <a:ext cx="1385935" cy="80158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681" y="1377671"/>
            <a:ext cx="692967" cy="77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63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50" y="3927905"/>
            <a:ext cx="11500834" cy="228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850" y="822257"/>
            <a:ext cx="11500834" cy="228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260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84" y="0"/>
            <a:ext cx="9704832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5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8644127" y="326006"/>
          <a:ext cx="2605354" cy="6111367"/>
        </p:xfrm>
        <a:graphic>
          <a:graphicData uri="http://schemas.openxmlformats.org/drawingml/2006/table">
            <a:tbl>
              <a:tblPr rtl="1"/>
              <a:tblGrid>
                <a:gridCol w="1302677"/>
                <a:gridCol w="1302677"/>
              </a:tblGrid>
              <a:tr h="38281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نام محله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بعد خانوار 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ابوذرغربی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3.1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اذری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3.0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امام زاده حسن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3.1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یافت اباد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3.1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جلیلی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3.1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زمزم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3.1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زهتابی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3.2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سجاد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3.1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گلچین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3.1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وصفنارد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3.2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ابوذرشرقی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3.0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خزانه 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3.1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بلورسازی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3.0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914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مقدم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3.0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055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منطقه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3.1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/>
          </p:nvPr>
        </p:nvGraphicFramePr>
        <p:xfrm>
          <a:off x="97536" y="1304544"/>
          <a:ext cx="8193024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6429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8478653" y="240662"/>
          <a:ext cx="3044266" cy="6172325"/>
        </p:xfrm>
        <a:graphic>
          <a:graphicData uri="http://schemas.openxmlformats.org/drawingml/2006/table">
            <a:tbl>
              <a:tblPr rtl="1"/>
              <a:tblGrid>
                <a:gridCol w="1522133"/>
                <a:gridCol w="1522133"/>
              </a:tblGrid>
              <a:tr h="38663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نام محله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تعداد خانوار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ابوذرغربی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5,928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اذری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6,799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امام زاده حسن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4,760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یافت اباد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8,236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جلیلی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6,432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زمزم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3,468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زهتابی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6,049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سجاد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8,048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گلچین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6,957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وصفنارد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6,160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ابوذرشرقی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7,622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خزانه 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7,356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بلورسازی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7,074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28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مقدم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5,143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614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منطقه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90,032 </a:t>
                      </a:r>
                      <a:endParaRPr lang="en-US" sz="14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Chart 7"/>
          <p:cNvGraphicFramePr>
            <a:graphicFrameLocks/>
          </p:cNvGraphicFramePr>
          <p:nvPr>
            <p:extLst/>
          </p:nvPr>
        </p:nvGraphicFramePr>
        <p:xfrm>
          <a:off x="170688" y="1048512"/>
          <a:ext cx="8205216" cy="4498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1306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84" y="0"/>
            <a:ext cx="9704832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16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8436864" y="228470"/>
          <a:ext cx="3641673" cy="6169117"/>
        </p:xfrm>
        <a:graphic>
          <a:graphicData uri="http://schemas.openxmlformats.org/drawingml/2006/table">
            <a:tbl>
              <a:tblPr rtl="1"/>
              <a:tblGrid>
                <a:gridCol w="1213891"/>
                <a:gridCol w="1318310"/>
                <a:gridCol w="1109472"/>
              </a:tblGrid>
              <a:tr h="41770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نام محله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تراکم( نفر در هکتارمحله )</a:t>
                      </a:r>
                      <a:r>
                        <a:rPr lang="fa-IR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سهم</a:t>
                      </a:r>
                      <a:r>
                        <a:rPr lang="fa-IR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تراکم از کل منطقه 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ابوذرغربی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22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415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اذری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25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335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امام زاده حسن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18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268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یافت اباد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31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250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جلیلی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24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541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زمزم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13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241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زهتابی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23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251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سجاد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31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437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گلچین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26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455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وصفنارد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24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308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ابوذرشرقی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28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576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خزانه 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28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365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بلورسازی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26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231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61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مقدم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19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314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278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منطقه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337</a:t>
                      </a: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41" marR="8241" marT="824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/>
          </p:nvPr>
        </p:nvGraphicFramePr>
        <p:xfrm>
          <a:off x="109728" y="1243584"/>
          <a:ext cx="8046720" cy="438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9413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/>
          </p:nvPr>
        </p:nvGraphicFramePr>
        <p:xfrm>
          <a:off x="719329" y="2084832"/>
          <a:ext cx="6827520" cy="4279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918" y="228473"/>
            <a:ext cx="402542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6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84" y="0"/>
            <a:ext cx="9704832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531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/>
          </p:nvPr>
        </p:nvGraphicFramePr>
        <p:xfrm>
          <a:off x="266952" y="1052854"/>
          <a:ext cx="7427433" cy="5173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ectangle 4"/>
          <p:cNvSpPr/>
          <p:nvPr/>
        </p:nvSpPr>
        <p:spPr>
          <a:xfrm>
            <a:off x="2160020" y="303390"/>
            <a:ext cx="4177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/>
            <a:r>
              <a:rPr lang="fa-IR" b="1" dirty="0">
                <a:solidFill>
                  <a:prstClr val="black"/>
                </a:solidFill>
                <a:cs typeface="B Mitra" panose="00000400000000000000" pitchFamily="2" charset="-78"/>
              </a:rPr>
              <a:t>نسبت</a:t>
            </a:r>
            <a:r>
              <a:rPr lang="fa-IR" sz="1400" b="1" dirty="0">
                <a:solidFill>
                  <a:prstClr val="black">
                    <a:lumMod val="65000"/>
                    <a:lumOff val="35000"/>
                  </a:prstClr>
                </a:solidFill>
                <a:cs typeface="B Mitra" panose="00000400000000000000" pitchFamily="2" charset="-78"/>
              </a:rPr>
              <a:t> </a:t>
            </a:r>
            <a:r>
              <a:rPr lang="fa-IR" b="1" dirty="0">
                <a:solidFill>
                  <a:prstClr val="black"/>
                </a:solidFill>
                <a:cs typeface="B Mitra" panose="00000400000000000000" pitchFamily="2" charset="-78"/>
              </a:rPr>
              <a:t>جنسی </a:t>
            </a:r>
            <a:r>
              <a:rPr lang="fa-IR" b="1" dirty="0" smtClean="0">
                <a:solidFill>
                  <a:prstClr val="black"/>
                </a:solidFill>
                <a:cs typeface="B Mitra" panose="00000400000000000000" pitchFamily="2" charset="-78"/>
              </a:rPr>
              <a:t>منطقه 17 </a:t>
            </a:r>
            <a:r>
              <a:rPr lang="fa-IR" b="1" dirty="0">
                <a:solidFill>
                  <a:prstClr val="black"/>
                </a:solidFill>
                <a:cs typeface="B Mitra" panose="00000400000000000000" pitchFamily="2" charset="-78"/>
              </a:rPr>
              <a:t>به تفکیک </a:t>
            </a:r>
            <a:r>
              <a:rPr lang="fa-IR" b="1" dirty="0" smtClean="0">
                <a:solidFill>
                  <a:prstClr val="black"/>
                </a:solidFill>
                <a:cs typeface="B Mitra" panose="00000400000000000000" pitchFamily="2" charset="-78"/>
              </a:rPr>
              <a:t>محلات  14 </a:t>
            </a:r>
            <a:r>
              <a:rPr lang="fa-IR" b="1" dirty="0">
                <a:solidFill>
                  <a:prstClr val="black"/>
                </a:solidFill>
                <a:cs typeface="B Mitra" panose="00000400000000000000" pitchFamily="2" charset="-78"/>
              </a:rPr>
              <a:t>گانه </a:t>
            </a:r>
            <a:endParaRPr lang="en-US" b="1" dirty="0">
              <a:solidFill>
                <a:prstClr val="black"/>
              </a:solidFill>
              <a:cs typeface="B Mitra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8340807" y="256032"/>
          <a:ext cx="3182112" cy="6169156"/>
        </p:xfrm>
        <a:graphic>
          <a:graphicData uri="http://schemas.openxmlformats.org/drawingml/2006/table">
            <a:tbl>
              <a:tblPr rtl="1"/>
              <a:tblGrid>
                <a:gridCol w="1591056"/>
                <a:gridCol w="1591056"/>
              </a:tblGrid>
              <a:tr h="71132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نام محله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نسبت جنسی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3491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ابوذرغربی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98.8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91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اذری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101.5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91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امام زاده حسن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102.5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212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یافت اباد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101.5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91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جلیلی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103.7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91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زمزم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102.0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91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زهتابی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102.0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91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سجاد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99.0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91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گلچین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100.8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212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وصفنارد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103.3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91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ابوذرشرقی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102.0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91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خزانه 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101.3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91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بلورسازی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99.7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212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مقدم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102.9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026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منطقه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101.4</a:t>
                      </a:r>
                    </a:p>
                  </a:txBody>
                  <a:tcPr marL="7756" marR="7756" marT="77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24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84" y="0"/>
            <a:ext cx="9704832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72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7205474" y="182878"/>
          <a:ext cx="4754879" cy="6412994"/>
        </p:xfrm>
        <a:graphic>
          <a:graphicData uri="http://schemas.openxmlformats.org/drawingml/2006/table">
            <a:tbl>
              <a:tblPr rtl="1"/>
              <a:tblGrid>
                <a:gridCol w="994956"/>
                <a:gridCol w="1237443"/>
                <a:gridCol w="1261240"/>
                <a:gridCol w="1261240"/>
              </a:tblGrid>
              <a:tr h="39903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محله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شاغل مرد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شاغل زن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درصد شاغلین</a:t>
                      </a:r>
                      <a:r>
                        <a:rPr lang="fa-IR" sz="12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هرمحله نسبت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به منطقه 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3847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ابوذرغربي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4,453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586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7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آذري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5,099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791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7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امام زاده حسن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3,697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530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03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يافت آباد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6,113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873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7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جليلي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5,045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621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7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زمزم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2,839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333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7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زهتابي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5,063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675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7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سجاد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6,027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880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7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گلچين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5,156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728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03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وصفنارد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5,066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551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7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بلورسازي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5,277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786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7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باغ خزانه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5,521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906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7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ابوذرشرقي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5,693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798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03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مقدم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3,918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513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8429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68,967</a:t>
                      </a:r>
                      <a:endParaRPr lang="en-US" sz="14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</a:t>
                      </a:r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9,571 </a:t>
                      </a:r>
                      <a:endParaRPr lang="en-US" sz="14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100%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/>
          </p:nvPr>
        </p:nvGraphicFramePr>
        <p:xfrm>
          <a:off x="0" y="960120"/>
          <a:ext cx="7022592" cy="4392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429587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08" y="3850784"/>
            <a:ext cx="11502596" cy="228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08" y="811368"/>
            <a:ext cx="11502596" cy="228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848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80" y="0"/>
            <a:ext cx="969264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58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7802879" y="228470"/>
          <a:ext cx="4279393" cy="6438795"/>
        </p:xfrm>
        <a:graphic>
          <a:graphicData uri="http://schemas.openxmlformats.org/drawingml/2006/table">
            <a:tbl>
              <a:tblPr rtl="1"/>
              <a:tblGrid>
                <a:gridCol w="1008437"/>
                <a:gridCol w="1189439"/>
                <a:gridCol w="1090104"/>
                <a:gridCol w="991413"/>
              </a:tblGrid>
              <a:tr h="41230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محله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بیکار مرد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جمعیت بیکار زن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درصدبیکاران هرمحله نسبت  به منطقه 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37633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ابوذرغربي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598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165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33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آذري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470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305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33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امام زاده حسن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334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102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027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يافت آباد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734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293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11%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33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جليلي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448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154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33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زمزم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288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141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33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زهتابي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410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118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33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سجاد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487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256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33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گلچين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496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175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027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وصفنارد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415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109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33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بلورسازي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435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200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33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باغ خزانه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458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195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633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ابوذرشرقي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516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201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027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مقدم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343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125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146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6,432 </a:t>
                      </a:r>
                      <a:endParaRPr lang="en-US" sz="14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2,539 </a:t>
                      </a:r>
                      <a:endParaRPr lang="en-US" sz="14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100%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/>
          </p:nvPr>
        </p:nvGraphicFramePr>
        <p:xfrm>
          <a:off x="292608" y="899160"/>
          <a:ext cx="7376160" cy="4696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339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/>
          </p:nvPr>
        </p:nvGraphicFramePr>
        <p:xfrm>
          <a:off x="653144" y="1389412"/>
          <a:ext cx="10390908" cy="4857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4106877" y="357979"/>
            <a:ext cx="3044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/>
            <a:r>
              <a:rPr lang="fa-IR" b="1" dirty="0" smtClean="0">
                <a:solidFill>
                  <a:prstClr val="black"/>
                </a:solidFill>
                <a:cs typeface="B Mitra" panose="00000400000000000000" pitchFamily="2" charset="-78"/>
              </a:rPr>
              <a:t>پراکنش اشتغال به جمعیت منطقه 17</a:t>
            </a:r>
          </a:p>
        </p:txBody>
      </p:sp>
    </p:spTree>
    <p:extLst>
      <p:ext uri="{BB962C8B-B14F-4D97-AF65-F5344CB8AC3E}">
        <p14:creationId xmlns:p14="http://schemas.microsoft.com/office/powerpoint/2010/main" val="3819970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633729" y="268223"/>
          <a:ext cx="9119616" cy="6205732"/>
        </p:xfrm>
        <a:graphic>
          <a:graphicData uri="http://schemas.openxmlformats.org/drawingml/2006/table">
            <a:tbl>
              <a:tblPr rtl="1"/>
              <a:tblGrid>
                <a:gridCol w="1896880"/>
                <a:gridCol w="1440899"/>
                <a:gridCol w="1440899"/>
                <a:gridCol w="1586814"/>
                <a:gridCol w="1149071"/>
                <a:gridCol w="1605053"/>
              </a:tblGrid>
              <a:tr h="39811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محله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خانه دار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محصل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دارای درآمد بدون کار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سایر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وضع فعالیت اظهار نشده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ابوذرغربي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5,424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2,594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1,152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813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  1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آذري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5,505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2,728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1,237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975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 4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امام زاده حسن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4,052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1,926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869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886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  2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93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يافت آباد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7,430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3,736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1,715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1,287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 4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93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ناحیه یک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22,411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10,984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4,973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3,961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 11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جليلي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5,671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2,818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1,276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902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 3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زمزم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3,118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1,383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508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457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 5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زهتابي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5,484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2,636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837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910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  2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سجاد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7,078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3,789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1,495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1,337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 5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گلچين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6,176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2,993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1,642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1,021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-  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93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وصفنارد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5,820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2,602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913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804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 8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765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ناحیه دو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33,347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16,221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6,671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5,431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23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بلورسازي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5,892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2,903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1,662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1,053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-  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باغ خزانه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6,372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3,559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1,544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1,140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  2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362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ابوذرشرقي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6,355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2,986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1,579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1,370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 6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93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مقدم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4,570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2,138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988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746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 5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93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ناحیه سه 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23,189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11,586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5,773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4,309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 13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</a:tr>
              <a:tr h="47432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</a:t>
                      </a:r>
                    </a:p>
                  </a:txBody>
                  <a:tcPr marL="8210" marR="8210" marT="82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78,947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38,791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17,417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13,701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                            47 </a:t>
                      </a:r>
                    </a:p>
                  </a:txBody>
                  <a:tcPr marL="8210" marR="8210" marT="82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875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03" y="119503"/>
            <a:ext cx="7948357" cy="15995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560" y="119503"/>
            <a:ext cx="3438144" cy="15995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096" y="1938529"/>
            <a:ext cx="8098536" cy="15118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096" y="3535681"/>
            <a:ext cx="8098536" cy="14996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096" y="5120641"/>
            <a:ext cx="8098536" cy="15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0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84" y="0"/>
            <a:ext cx="9704832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44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7949183" y="134115"/>
          <a:ext cx="4047744" cy="6399328"/>
        </p:xfrm>
        <a:graphic>
          <a:graphicData uri="http://schemas.openxmlformats.org/drawingml/2006/table">
            <a:tbl>
              <a:tblPr rtl="1"/>
              <a:tblGrid>
                <a:gridCol w="863351"/>
                <a:gridCol w="1176161"/>
                <a:gridCol w="1004116"/>
                <a:gridCol w="1004116"/>
              </a:tblGrid>
              <a:tr h="399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محله</a:t>
                      </a: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مرد باسواد </a:t>
                      </a: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زن باسواد</a:t>
                      </a: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درصد باسوادان هرمحله نسبت به منطقه 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3856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ابوذرغربي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7,726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7,318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6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آذري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8,600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8,054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6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امام زاده حسن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6,157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5,724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يافت آباد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11,048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10,261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6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جليلي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8,462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7,545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6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زمزم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4,521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4,142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6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زهتابي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7,898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7,334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6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سجاد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10,690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10,177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6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گلچين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9,020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8,232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وصفنارد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8,174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7,593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6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ابوذرشرقي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9,672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8,761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6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باغ خزانه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9,997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9,265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68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بلورسازي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8,893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8,352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مقدم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6,612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5,936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96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</a:t>
                      </a: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117,470 </a:t>
                      </a:r>
                      <a:endParaRPr lang="en-US" sz="14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108,694 </a:t>
                      </a:r>
                      <a:endParaRPr lang="en-US" sz="14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100%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182880" y="707136"/>
          <a:ext cx="7656576" cy="4901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8487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80" y="0"/>
            <a:ext cx="969264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534126"/>
            <a:ext cx="1385935" cy="8015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1897" y="219431"/>
            <a:ext cx="692967" cy="77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800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8168642" y="76929"/>
          <a:ext cx="3816095" cy="6604721"/>
        </p:xfrm>
        <a:graphic>
          <a:graphicData uri="http://schemas.openxmlformats.org/drawingml/2006/table">
            <a:tbl>
              <a:tblPr rtl="1"/>
              <a:tblGrid>
                <a:gridCol w="914401"/>
                <a:gridCol w="926592"/>
                <a:gridCol w="962251"/>
                <a:gridCol w="1012851"/>
              </a:tblGrid>
              <a:tr h="4140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محله</a:t>
                      </a: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مرد بی سواد</a:t>
                      </a: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زن بی سواد</a:t>
                      </a: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درصدبیسوادان هرمحله نسبت  به منطقه </a:t>
                      </a:r>
                      <a:endParaRPr lang="fa-IR" sz="12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39923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ابوذرغربي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575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1,180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23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آذري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615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1,068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23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امام زاده حسن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486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837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40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يافت آباد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802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1,485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23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جليلي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768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1,385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23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زمزم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384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675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4%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23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زهتابي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799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1,298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23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سجاد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620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1,335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23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گلچين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750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1,528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40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وصفنارد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710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1,085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23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ابوذرشرقي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785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1,563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23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باغ خزانه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528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1,098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9239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بلورسازي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691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1,337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8%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40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مقدم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565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1,110 </a:t>
                      </a:r>
                      <a:endParaRPr lang="en-US" sz="11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6%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4025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جمع کل </a:t>
                      </a:r>
                    </a:p>
                  </a:txBody>
                  <a:tcPr marL="8352" marR="8352" marT="83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9,078 </a:t>
                      </a:r>
                      <a:endParaRPr lang="en-US" sz="14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</a:t>
                      </a:r>
                      <a:r>
                        <a:rPr lang="en-US" sz="1400" b="0" i="0" u="none" strike="noStrike" dirty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16,984 </a:t>
                      </a: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200" b="0" i="0" u="none" strike="noStrike" dirty="0" smtClean="0"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100%</a:t>
                      </a:r>
                      <a:endParaRPr lang="en-US" sz="1200" b="0" i="0" u="none" strike="noStrike" dirty="0"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8352" marR="8352" marT="83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/>
          </p:nvPr>
        </p:nvGraphicFramePr>
        <p:xfrm>
          <a:off x="146304" y="682752"/>
          <a:ext cx="7790688" cy="5169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7882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44" y="570684"/>
            <a:ext cx="11155680" cy="28552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44" y="3651775"/>
            <a:ext cx="10899648" cy="218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79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" y="3243070"/>
            <a:ext cx="10216896" cy="2135754"/>
          </a:xfrm>
          <a:prstGeom prst="rect">
            <a:avLst/>
          </a:prstGeom>
          <a:effectLst>
            <a:innerShdw blurRad="114300">
              <a:prstClr val="black"/>
            </a:innerShdw>
            <a:reflection blurRad="6350" stA="50000" endA="300" endPos="5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" y="499872"/>
            <a:ext cx="10216896" cy="2122304"/>
          </a:xfrm>
          <a:prstGeom prst="rect">
            <a:avLst/>
          </a:prstGeom>
          <a:effectLst>
            <a:innerShdw blurRad="114300">
              <a:prstClr val="black"/>
            </a:innerShdw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152785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395306"/>
              </p:ext>
            </p:extLst>
          </p:nvPr>
        </p:nvGraphicFramePr>
        <p:xfrm>
          <a:off x="150309" y="95530"/>
          <a:ext cx="11824572" cy="6619678"/>
        </p:xfrm>
        <a:graphic>
          <a:graphicData uri="http://schemas.openxmlformats.org/drawingml/2006/table">
            <a:tbl>
              <a:tblPr rtl="1"/>
              <a:tblGrid>
                <a:gridCol w="718375"/>
                <a:gridCol w="718375"/>
                <a:gridCol w="666319"/>
                <a:gridCol w="804269"/>
                <a:gridCol w="804269"/>
                <a:gridCol w="804269"/>
                <a:gridCol w="804269"/>
                <a:gridCol w="804269"/>
                <a:gridCol w="804269"/>
                <a:gridCol w="804269"/>
                <a:gridCol w="804269"/>
                <a:gridCol w="804269"/>
                <a:gridCol w="780844"/>
                <a:gridCol w="804269"/>
                <a:gridCol w="897969"/>
              </a:tblGrid>
              <a:tr h="33419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محله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4-0 ساله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9-5 ساله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14-10 ساله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19-15 ساله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24-20 ساله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29-25 ساله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34-30 ساله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39-35 ساله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44-40 ساله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49-45 ساله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54-50 ساله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59-55 ساله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64-60 ساله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Mitra" panose="00000400000000000000" pitchFamily="2" charset="-78"/>
                        </a:rPr>
                        <a:t>جمعيت 65 ساله وبيشتر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 dirty="0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ابوذرغربي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1,473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1,295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1,157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1,141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1,180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1,871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2,069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1,918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1,461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1,334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919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679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520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1,294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آذري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1,757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1,549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1,290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1,193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1,394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2,170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2,325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2,180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1,649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1,421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917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612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512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1,213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امام زاده حسن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1,139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1,016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918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881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1,013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1,450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1,568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1,476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1,179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1,030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725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619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413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938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يافت آباد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1,837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1,770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1,648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1,626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1,736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2,547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2,872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2,741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2,162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1,802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1,251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944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836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1,681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جمع ناحیه یک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6,206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5,630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5,013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4,841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5,323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8,038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8,834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8,315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6,451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5,587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3,812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2,854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2,281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5,126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جليلي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1,627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1,496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1,312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1,281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1,367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2,003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2,193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2,122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1,633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1,304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849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677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559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1,329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زمزم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968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820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680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646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739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1,210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1,257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1,116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859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673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459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357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328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573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زهتابي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1,728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1,496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1,334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1,238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1,376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2,145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2,125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1,929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1,481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1,158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823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700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544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996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سجاد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2,002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1,818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1,580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1,644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1,577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2,302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2,848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2,708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2,142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1,693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1,086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960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838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1,693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گلچين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1,595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1,435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1,309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1,321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1,418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2,152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2,296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2,247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1,728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1,399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977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772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732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1,784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وصفنارد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1,835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1,612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1,336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1,262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1,417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2,116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2,126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2,022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1,562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1,185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840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646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513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   953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جمع ناحیه دو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9,755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8,677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7,551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7,392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7,894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11,928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12,845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12,144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9,405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7,412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5,034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4,112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3,514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7,328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ابوذرشرقي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1,800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1,616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1,411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1,374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1,674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2,361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2,534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2,293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1,784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1,415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1,136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870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711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1,618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باغ خزانه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1,584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1,455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1,462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1,512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1,473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2,153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2,338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2,213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1,837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1,703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1,251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916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761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1,778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بلورسازي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1,567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1,370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1,277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1,204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1,416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2,163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2,310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2,145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1,591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1,381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1,169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933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672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1,643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مقدم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1,170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1,112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1,008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927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1,081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1,590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1,684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1,530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1,222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1,042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796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610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492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1,077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0076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جمع ناحیه سه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6,121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5,553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5,158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5,017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5,644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8,267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8,866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8,181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6,434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5,541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4,352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3,329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2,636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  6,116 </a:t>
                      </a:r>
                    </a:p>
                  </a:txBody>
                  <a:tcPr marL="6961" marR="6961" marT="69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</a:tr>
              <a:tr h="334193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50" b="1" i="0" u="none" strike="noStrike">
                          <a:effectLst/>
                          <a:latin typeface="2  Mitra" panose="00000700000000000000" pitchFamily="2" charset="-78"/>
                          <a:cs typeface="B Mitra" panose="00000400000000000000" pitchFamily="2" charset="-78"/>
                        </a:rPr>
                        <a:t>جمع کل منطقه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22,082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19,860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17,722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17,250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18,861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28,233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30,545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28,640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22,290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18,540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13,198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10,295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8,431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5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                    18,570 </a:t>
                      </a:r>
                    </a:p>
                  </a:txBody>
                  <a:tcPr marL="6961" marR="6961" marT="696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309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231648" y="548640"/>
          <a:ext cx="11716512" cy="5096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731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/>
          </p:nvPr>
        </p:nvGraphicFramePr>
        <p:xfrm>
          <a:off x="938784" y="694944"/>
          <a:ext cx="9936480" cy="5169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573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170432" y="710274"/>
          <a:ext cx="10046208" cy="597094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2183410"/>
                <a:gridCol w="3230941"/>
                <a:gridCol w="2635529"/>
                <a:gridCol w="1996328"/>
              </a:tblGrid>
              <a:tr h="85030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میزان کاهش و یا افزایش</a:t>
                      </a:r>
                      <a:endParaRPr lang="en-U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درصد مهاجرت در سال 1395</a:t>
                      </a:r>
                      <a:endParaRPr lang="en-U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درصد</a:t>
                      </a:r>
                      <a:r>
                        <a:rPr lang="fa-IR" baseline="0" dirty="0" smtClean="0">
                          <a:cs typeface="B Titr" panose="00000700000000000000" pitchFamily="2" charset="-78"/>
                        </a:rPr>
                        <a:t> مهاجرت در سال 1390 </a:t>
                      </a:r>
                      <a:endParaRPr lang="en-U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محله</a:t>
                      </a:r>
                      <a:r>
                        <a:rPr lang="fa-IR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 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 anchor="ctr"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3-</a:t>
                      </a:r>
                      <a:r>
                        <a:rPr lang="fa-IR" sz="1600" b="1" u="none" strike="noStrike" baseline="0" dirty="0" smtClean="0">
                          <a:effectLst/>
                        </a:rPr>
                        <a:t>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3%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u="none" strike="noStrike" dirty="0" smtClean="0">
                          <a:effectLst/>
                        </a:rPr>
                        <a:t>6%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ابوذر غربی 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5-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6%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11%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آذری 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1+</a:t>
                      </a:r>
                      <a:r>
                        <a:rPr lang="fa-IR" sz="1600" b="1" u="none" strike="noStrike" baseline="0" dirty="0" smtClean="0">
                          <a:effectLst/>
                        </a:rPr>
                        <a:t>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5%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4%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امامزاده</a:t>
                      </a:r>
                      <a:r>
                        <a:rPr lang="fa-IR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 حسن 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4-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3%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7%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یافت آباد 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4-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3%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7%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جلیلی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1-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4%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5%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زمزم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3-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5%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8%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زهتابی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3-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3%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6%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سجاد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7-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4%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11%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گلچین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2-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5%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7%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وصفنارد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3-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5%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8%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ابوذر شرقی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5-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3%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8%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باغ خزانه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2-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5%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7%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بلورسازی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  <a:tr h="322891"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3- 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3%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a-IR" sz="1600" b="1" u="none" strike="noStrike" dirty="0" smtClean="0">
                          <a:effectLst/>
                        </a:rPr>
                        <a:t>6%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cs typeface="B Titr" panose="00000700000000000000" pitchFamily="2" charset="-78"/>
                        </a:rPr>
                        <a:t>مقدم </a:t>
                      </a:r>
                      <a:endParaRPr lang="en-US" dirty="0">
                        <a:solidFill>
                          <a:schemeClr val="accent5">
                            <a:lumMod val="50000"/>
                          </a:schemeClr>
                        </a:solidFill>
                        <a:cs typeface="B Titr" panose="000007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193679" y="199483"/>
            <a:ext cx="54938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rtl="1"/>
            <a:r>
              <a:rPr lang="fa-IR" b="1" dirty="0" smtClean="0">
                <a:solidFill>
                  <a:prstClr val="black"/>
                </a:solidFill>
                <a:cs typeface="B Mitra" panose="00000400000000000000" pitchFamily="2" charset="-78"/>
              </a:rPr>
              <a:t>درصد مهاجرت در محلات 14 گانه منطقه 17 در سال 1390 و 1395</a:t>
            </a:r>
          </a:p>
        </p:txBody>
      </p:sp>
    </p:spTree>
    <p:extLst>
      <p:ext uri="{BB962C8B-B14F-4D97-AF65-F5344CB8AC3E}">
        <p14:creationId xmlns:p14="http://schemas.microsoft.com/office/powerpoint/2010/main" val="265162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5154" y="515469"/>
            <a:ext cx="11819964" cy="609397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raffic" panose="00000400000000000000" pitchFamily="2" charset="-78"/>
              </a:rPr>
              <a:t>منابع : </a:t>
            </a:r>
          </a:p>
          <a:p>
            <a:pPr algn="ctr" rtl="1"/>
            <a:endParaRPr lang="fa-IR" sz="6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raffic" panose="00000400000000000000" pitchFamily="2" charset="-78"/>
            </a:endParaRPr>
          </a:p>
          <a:p>
            <a:pPr algn="r" rtl="1"/>
            <a:r>
              <a:rPr lang="fa-I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raffic" panose="00000400000000000000" pitchFamily="2" charset="-78"/>
              </a:rPr>
              <a:t>سرشماری عمومی نفوس و مسکن سال 1395</a:t>
            </a:r>
          </a:p>
          <a:p>
            <a:pPr algn="ctr" rtl="1"/>
            <a:endParaRPr lang="fa-IR" sz="6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raffic" panose="00000400000000000000" pitchFamily="2" charset="-78"/>
            </a:endParaRPr>
          </a:p>
          <a:p>
            <a:pPr algn="r" rtl="1"/>
            <a:r>
              <a:rPr lang="fa-I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raffic" panose="00000400000000000000" pitchFamily="2" charset="-78"/>
              </a:rPr>
              <a:t>واحد آمار و</a:t>
            </a:r>
            <a:r>
              <a:rPr 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raffic" panose="00000400000000000000" pitchFamily="2" charset="-78"/>
              </a:rPr>
              <a:t> GIS </a:t>
            </a:r>
            <a:r>
              <a:rPr lang="fa-I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raffic" panose="00000400000000000000" pitchFamily="2" charset="-78"/>
              </a:rPr>
              <a:t>شهرداری </a:t>
            </a:r>
            <a:r>
              <a:rPr lang="fa-IR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raffic" panose="00000400000000000000" pitchFamily="2" charset="-78"/>
              </a:rPr>
              <a:t>تهران</a:t>
            </a:r>
          </a:p>
          <a:p>
            <a:pPr algn="r" rtl="1"/>
            <a:endParaRPr lang="fa-I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raffic" panose="00000400000000000000" pitchFamily="2" charset="-78"/>
            </a:endParaRPr>
          </a:p>
          <a:p>
            <a:pPr algn="r" rtl="1"/>
            <a:endParaRPr lang="fa-I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raffic" panose="000004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5" y="1889580"/>
            <a:ext cx="2097740" cy="1825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4" y="3913094"/>
            <a:ext cx="2097741" cy="21201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6249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80" y="1464128"/>
            <a:ext cx="3718834" cy="2509159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743" y="1464127"/>
            <a:ext cx="3773941" cy="250916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80" y="4169229"/>
            <a:ext cx="3718834" cy="2514600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744" y="4169229"/>
            <a:ext cx="3773941" cy="2514599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913" y="1464127"/>
            <a:ext cx="3773941" cy="2509159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915" y="4169228"/>
            <a:ext cx="3773941" cy="2514599"/>
          </a:xfrm>
          <a:prstGeom prst="rect">
            <a:avLst/>
          </a:prstGeom>
          <a:ln w="1905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155" y="153754"/>
            <a:ext cx="4229100" cy="1114428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945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3499</TotalTime>
  <Words>3346</Words>
  <Application>Microsoft Office PowerPoint</Application>
  <PresentationFormat>Widescreen</PresentationFormat>
  <Paragraphs>1730</Paragraphs>
  <Slides>84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84</vt:i4>
      </vt:variant>
    </vt:vector>
  </HeadingPairs>
  <TitlesOfParts>
    <vt:vector size="94" baseType="lpstr">
      <vt:lpstr>2  Mitra</vt:lpstr>
      <vt:lpstr>Arial</vt:lpstr>
      <vt:lpstr>B Mitra</vt:lpstr>
      <vt:lpstr>B Titr</vt:lpstr>
      <vt:lpstr>B Traffic</vt:lpstr>
      <vt:lpstr>Calibri</vt:lpstr>
      <vt:lpstr>Calibri Light</vt:lpstr>
      <vt:lpstr>Tahoma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هرم جنسی جمعیت کل تهران سال 1395</vt:lpstr>
      <vt:lpstr>نمودار رتبه بندی جمعیت کل تهران – سال 1395</vt:lpstr>
      <vt:lpstr>نمودار رتبه بندی جمعیت مرد کل تهران – سال 1395</vt:lpstr>
      <vt:lpstr>نمودار رتبه بندی جمعیت زن  کل تهران – سال 1395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اطلس جمعیتی منطقه 17 شهرداری تهران</dc:title>
  <dc:creator>اله یار - سمانه</dc:creator>
  <cp:lastModifiedBy>Mohammad</cp:lastModifiedBy>
  <cp:revision>309</cp:revision>
  <cp:lastPrinted>2018-10-22T10:32:52Z</cp:lastPrinted>
  <dcterms:created xsi:type="dcterms:W3CDTF">2018-07-02T09:45:17Z</dcterms:created>
  <dcterms:modified xsi:type="dcterms:W3CDTF">2020-06-18T01:07:07Z</dcterms:modified>
</cp:coreProperties>
</file>