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35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122C459B-56B0-4A2C-B01E-B7952C0E4213}" type="datetimeFigureOut">
              <a:rPr lang="fa-IR" smtClean="0"/>
              <a:t>14/07/1442</a:t>
            </a:fld>
            <a:endParaRPr lang="fa-I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fa-I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289A611F-AD58-40CC-8567-1EE2190AB43A}" type="slidenum">
              <a:rPr lang="fa-IR" smtClean="0"/>
              <a:t>‹#›</a:t>
            </a:fld>
            <a:endParaRPr lang="fa-I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71415995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2C459B-56B0-4A2C-B01E-B7952C0E4213}" type="datetimeFigureOut">
              <a:rPr lang="fa-IR" smtClean="0"/>
              <a:t>14/07/1442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89A611F-AD58-40CC-8567-1EE2190AB43A}" type="slidenum">
              <a:rPr lang="fa-IR" smtClean="0"/>
              <a:t>‹#›</a:t>
            </a:fld>
            <a:endParaRPr lang="fa-IR"/>
          </a:p>
        </p:txBody>
      </p:sp>
    </p:spTree>
    <p:extLst>
      <p:ext uri="{BB962C8B-B14F-4D97-AF65-F5344CB8AC3E}">
        <p14:creationId xmlns:p14="http://schemas.microsoft.com/office/powerpoint/2010/main" val="70135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2C459B-56B0-4A2C-B01E-B7952C0E4213}" type="datetimeFigureOut">
              <a:rPr lang="fa-IR" smtClean="0"/>
              <a:t>14/07/1442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89A611F-AD58-40CC-8567-1EE2190AB43A}" type="slidenum">
              <a:rPr lang="fa-IR" smtClean="0"/>
              <a:t>‹#›</a:t>
            </a:fld>
            <a:endParaRPr lang="fa-IR"/>
          </a:p>
        </p:txBody>
      </p:sp>
    </p:spTree>
    <p:extLst>
      <p:ext uri="{BB962C8B-B14F-4D97-AF65-F5344CB8AC3E}">
        <p14:creationId xmlns:p14="http://schemas.microsoft.com/office/powerpoint/2010/main" val="3769982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2C459B-56B0-4A2C-B01E-B7952C0E4213}" type="datetimeFigureOut">
              <a:rPr lang="fa-IR" smtClean="0"/>
              <a:t>14/07/1442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89A611F-AD58-40CC-8567-1EE2190AB43A}" type="slidenum">
              <a:rPr lang="fa-IR" smtClean="0"/>
              <a:t>‹#›</a:t>
            </a:fld>
            <a:endParaRPr lang="fa-IR"/>
          </a:p>
        </p:txBody>
      </p:sp>
    </p:spTree>
    <p:extLst>
      <p:ext uri="{BB962C8B-B14F-4D97-AF65-F5344CB8AC3E}">
        <p14:creationId xmlns:p14="http://schemas.microsoft.com/office/powerpoint/2010/main" val="844359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122C459B-56B0-4A2C-B01E-B7952C0E4213}" type="datetimeFigureOut">
              <a:rPr lang="fa-IR" smtClean="0"/>
              <a:t>14/07/1442</a:t>
            </a:fld>
            <a:endParaRPr lang="fa-I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fa-I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289A611F-AD58-40CC-8567-1EE2190AB43A}" type="slidenum">
              <a:rPr lang="fa-IR" smtClean="0"/>
              <a:t>‹#›</a:t>
            </a:fld>
            <a:endParaRPr lang="fa-I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50916078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22C459B-56B0-4A2C-B01E-B7952C0E4213}" type="datetimeFigureOut">
              <a:rPr lang="fa-IR" smtClean="0"/>
              <a:t>14/07/1442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89A611F-AD58-40CC-8567-1EE2190AB43A}" type="slidenum">
              <a:rPr lang="fa-IR" smtClean="0"/>
              <a:t>‹#›</a:t>
            </a:fld>
            <a:endParaRPr lang="fa-IR"/>
          </a:p>
        </p:txBody>
      </p:sp>
    </p:spTree>
    <p:extLst>
      <p:ext uri="{BB962C8B-B14F-4D97-AF65-F5344CB8AC3E}">
        <p14:creationId xmlns:p14="http://schemas.microsoft.com/office/powerpoint/2010/main" val="4096614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22C459B-56B0-4A2C-B01E-B7952C0E4213}" type="datetimeFigureOut">
              <a:rPr lang="fa-IR" smtClean="0"/>
              <a:t>14/07/1442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89A611F-AD58-40CC-8567-1EE2190AB43A}" type="slidenum">
              <a:rPr lang="fa-IR" smtClean="0"/>
              <a:t>‹#›</a:t>
            </a:fld>
            <a:endParaRPr lang="fa-IR"/>
          </a:p>
        </p:txBody>
      </p:sp>
    </p:spTree>
    <p:extLst>
      <p:ext uri="{BB962C8B-B14F-4D97-AF65-F5344CB8AC3E}">
        <p14:creationId xmlns:p14="http://schemas.microsoft.com/office/powerpoint/2010/main" val="2723360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22C459B-56B0-4A2C-B01E-B7952C0E4213}" type="datetimeFigureOut">
              <a:rPr lang="fa-IR" smtClean="0"/>
              <a:t>14/07/1442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89A611F-AD58-40CC-8567-1EE2190AB43A}" type="slidenum">
              <a:rPr lang="fa-IR" smtClean="0"/>
              <a:t>‹#›</a:t>
            </a:fld>
            <a:endParaRPr lang="fa-IR"/>
          </a:p>
        </p:txBody>
      </p:sp>
    </p:spTree>
    <p:extLst>
      <p:ext uri="{BB962C8B-B14F-4D97-AF65-F5344CB8AC3E}">
        <p14:creationId xmlns:p14="http://schemas.microsoft.com/office/powerpoint/2010/main" val="147038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2C459B-56B0-4A2C-B01E-B7952C0E4213}" type="datetimeFigureOut">
              <a:rPr lang="fa-IR" smtClean="0"/>
              <a:t>14/07/1442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89A611F-AD58-40CC-8567-1EE2190AB43A}" type="slidenum">
              <a:rPr lang="fa-IR" smtClean="0"/>
              <a:t>‹#›</a:t>
            </a:fld>
            <a:endParaRPr lang="fa-IR"/>
          </a:p>
        </p:txBody>
      </p:sp>
    </p:spTree>
    <p:extLst>
      <p:ext uri="{BB962C8B-B14F-4D97-AF65-F5344CB8AC3E}">
        <p14:creationId xmlns:p14="http://schemas.microsoft.com/office/powerpoint/2010/main" val="2715262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122C459B-56B0-4A2C-B01E-B7952C0E4213}" type="datetimeFigureOut">
              <a:rPr lang="fa-IR" smtClean="0"/>
              <a:t>14/07/1442</a:t>
            </a:fld>
            <a:endParaRPr lang="fa-I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fa-I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89A611F-AD58-40CC-8567-1EE2190AB43A}" type="slidenum">
              <a:rPr lang="fa-IR" smtClean="0"/>
              <a:t>‹#›</a:t>
            </a:fld>
            <a:endParaRPr lang="fa-I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95185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122C459B-56B0-4A2C-B01E-B7952C0E4213}" type="datetimeFigureOut">
              <a:rPr lang="fa-IR" smtClean="0"/>
              <a:t>14/07/1442</a:t>
            </a:fld>
            <a:endParaRPr lang="fa-I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fa-I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289A611F-AD58-40CC-8567-1EE2190AB43A}" type="slidenum">
              <a:rPr lang="fa-IR" smtClean="0"/>
              <a:t>‹#›</a:t>
            </a:fld>
            <a:endParaRPr lang="fa-I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60619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122C459B-56B0-4A2C-B01E-B7952C0E4213}" type="datetimeFigureOut">
              <a:rPr lang="fa-IR" smtClean="0"/>
              <a:t>14/07/1442</a:t>
            </a:fld>
            <a:endParaRPr lang="fa-I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fa-I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289A611F-AD58-40CC-8567-1EE2190AB43A}" type="slidenum">
              <a:rPr lang="fa-IR" smtClean="0"/>
              <a:t>‹#›</a:t>
            </a:fld>
            <a:endParaRPr lang="fa-IR"/>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268819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9144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6912">
          <p15:clr>
            <a:srgbClr val="F26B43"/>
          </p15:clr>
        </p15:guide>
        <p15:guide id="4294967295" pos="936">
          <p15:clr>
            <a:srgbClr val="F26B43"/>
          </p15:clr>
        </p15:guide>
        <p15:guide id="4294967295"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0366" y="2645834"/>
            <a:ext cx="8906933" cy="1646302"/>
          </a:xfrm>
        </p:spPr>
        <p:txBody>
          <a:bodyPr/>
          <a:lstStyle/>
          <a:p>
            <a:pPr algn="ctr"/>
            <a:r>
              <a:rPr lang="fa-IR" sz="6000" b="1" dirty="0" smtClean="0">
                <a:solidFill>
                  <a:srgbClr val="FF0000"/>
                </a:solidFill>
                <a:cs typeface="Mj_Tunisia Bold" panose="00000400000000000000" pitchFamily="2" charset="-78"/>
              </a:rPr>
              <a:t>بررسی بازتوسعه اراضی</a:t>
            </a:r>
            <a:br>
              <a:rPr lang="fa-IR" sz="6000" b="1" dirty="0" smtClean="0">
                <a:solidFill>
                  <a:srgbClr val="FF0000"/>
                </a:solidFill>
                <a:cs typeface="Mj_Tunisia Bold" panose="00000400000000000000" pitchFamily="2" charset="-78"/>
              </a:rPr>
            </a:br>
            <a:r>
              <a:rPr lang="fa-IR" sz="6000" b="1" dirty="0" smtClean="0">
                <a:solidFill>
                  <a:srgbClr val="FF0000"/>
                </a:solidFill>
                <a:cs typeface="Mj_Tunisia Bold" panose="00000400000000000000" pitchFamily="2" charset="-78"/>
              </a:rPr>
              <a:t> قهوه ای (</a:t>
            </a:r>
            <a:r>
              <a:rPr lang="en-US" sz="4000" b="1" dirty="0" smtClean="0">
                <a:solidFill>
                  <a:srgbClr val="FF0000"/>
                </a:solidFill>
                <a:cs typeface="Mj_Tunisia Bold" panose="00000400000000000000" pitchFamily="2" charset="-78"/>
              </a:rPr>
              <a:t>BROWN FIELD</a:t>
            </a:r>
            <a:r>
              <a:rPr lang="fa-IR" sz="6000" b="1" dirty="0" smtClean="0">
                <a:solidFill>
                  <a:srgbClr val="FF0000"/>
                </a:solidFill>
                <a:cs typeface="Mj_Tunisia Bold" panose="00000400000000000000" pitchFamily="2" charset="-78"/>
              </a:rPr>
              <a:t>) </a:t>
            </a:r>
            <a:r>
              <a:rPr lang="fa-IR" sz="6000" b="1" dirty="0">
                <a:solidFill>
                  <a:srgbClr val="FF0000"/>
                </a:solidFill>
                <a:cs typeface="Mj_Tunisia Bold" panose="00000400000000000000" pitchFamily="2" charset="-78"/>
              </a:rPr>
              <a:t>شهری</a:t>
            </a:r>
            <a:endParaRPr lang="fa-IR" sz="6000" dirty="0">
              <a:solidFill>
                <a:srgbClr val="FF0000"/>
              </a:solidFill>
            </a:endParaRPr>
          </a:p>
        </p:txBody>
      </p:sp>
    </p:spTree>
    <p:extLst>
      <p:ext uri="{BB962C8B-B14F-4D97-AF65-F5344CB8AC3E}">
        <p14:creationId xmlns:p14="http://schemas.microsoft.com/office/powerpoint/2010/main" val="1946185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چالش های بازتوسعه اراضی قهوه ای</a:t>
            </a:r>
            <a:br>
              <a:rPr lang="fa-IR" b="1" dirty="0" smtClean="0">
                <a:solidFill>
                  <a:srgbClr val="FF0000"/>
                </a:solidFill>
                <a:cs typeface="B Yekan" panose="00000400000000000000" pitchFamily="2" charset="-78"/>
              </a:rPr>
            </a:br>
            <a:endParaRPr lang="fa-IR" b="1" dirty="0">
              <a:solidFill>
                <a:srgbClr val="FF0000"/>
              </a:solidFill>
              <a:cs typeface="B Yekan" panose="00000400000000000000" pitchFamily="2" charset="-78"/>
            </a:endParaRPr>
          </a:p>
        </p:txBody>
      </p:sp>
      <p:sp>
        <p:nvSpPr>
          <p:cNvPr id="4" name="TextBox 3"/>
          <p:cNvSpPr txBox="1"/>
          <p:nvPr/>
        </p:nvSpPr>
        <p:spPr>
          <a:xfrm>
            <a:off x="1079500" y="1041400"/>
            <a:ext cx="10798002" cy="5078313"/>
          </a:xfrm>
          <a:prstGeom prst="rect">
            <a:avLst/>
          </a:prstGeom>
          <a:noFill/>
        </p:spPr>
        <p:txBody>
          <a:bodyPr wrap="square" rtlCol="1">
            <a:spAutoFit/>
          </a:bodyPr>
          <a:lstStyle/>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دشواري تامين مالي پروژه</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هزينه هاي قابه توجه بهبود و تخريب زيرساخت ها</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زمان طولاني، پیچيدگي و عدم اطمينان از موفقيت فرآيند در موضوعات زيست محيطي</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اطلاعات، دانش و توانايي محدود جامعه محلي در رابطه با توسعه اين اراضي</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مشکلات مديريتي شامه مسئوليت پذيري بالقوه و فقدان تخصص محلي</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مشخص نبودن مالك بعضي از زمينها</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وجود سايت هايي كه مالکين آن علاقه اي براي توسعه ندارند</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اقتصاد راكد و كاهش يا عدم تقاضا در بازار براي توسعه جديد</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وضعيت نامشخص حقوقي/ اداري و استاندارد بازسازي</a:t>
            </a:r>
            <a:endParaRPr lang="fa-IR" sz="2400" dirty="0">
              <a:cs typeface="B Yekan" panose="00000400000000000000" pitchFamily="2" charset="-78"/>
            </a:endParaRPr>
          </a:p>
        </p:txBody>
      </p:sp>
    </p:spTree>
    <p:extLst>
      <p:ext uri="{BB962C8B-B14F-4D97-AF65-F5344CB8AC3E}">
        <p14:creationId xmlns:p14="http://schemas.microsoft.com/office/powerpoint/2010/main" val="36677664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اهداف بازتوسعه اراضی قهوه ای</a:t>
            </a:r>
            <a:endParaRPr lang="fa-IR" b="1" dirty="0">
              <a:solidFill>
                <a:srgbClr val="FF0000"/>
              </a:solidFill>
              <a:cs typeface="B Yekan" panose="00000400000000000000" pitchFamily="2" charset="-78"/>
            </a:endParaRPr>
          </a:p>
        </p:txBody>
      </p:sp>
      <p:sp>
        <p:nvSpPr>
          <p:cNvPr id="4" name="TextBox 3"/>
          <p:cNvSpPr txBox="1"/>
          <p:nvPr/>
        </p:nvSpPr>
        <p:spPr>
          <a:xfrm>
            <a:off x="596900" y="1798053"/>
            <a:ext cx="10798002" cy="3970318"/>
          </a:xfrm>
          <a:prstGeom prst="rect">
            <a:avLst/>
          </a:prstGeom>
          <a:noFill/>
        </p:spPr>
        <p:txBody>
          <a:bodyPr wrap="square" rtlCol="1">
            <a:spAutoFit/>
          </a:bodyPr>
          <a:lstStyle/>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هدایت جامعه به سوی توسعه پایدار</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گسترش پایه مالیاتی برای تمامی سطوح دولت</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خلق فرصت های شغلی</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بهبود کیفیت زندگی</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کاهش فشار بر مراکز شهری</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محافظت از زمین های سبز</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حذف خطرات برای سلامتی انسان</a:t>
            </a:r>
            <a:endParaRPr lang="fa-IR" sz="2400" dirty="0">
              <a:cs typeface="B Yekan" panose="00000400000000000000" pitchFamily="2" charset="-78"/>
            </a:endParaRPr>
          </a:p>
        </p:txBody>
      </p:sp>
    </p:spTree>
    <p:extLst>
      <p:ext uri="{BB962C8B-B14F-4D97-AF65-F5344CB8AC3E}">
        <p14:creationId xmlns:p14="http://schemas.microsoft.com/office/powerpoint/2010/main" val="1806972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a:solidFill>
                  <a:srgbClr val="FF0000"/>
                </a:solidFill>
                <a:cs typeface="B Yekan" panose="00000400000000000000" pitchFamily="2" charset="-78"/>
              </a:rPr>
              <a:t>شیو </a:t>
            </a:r>
            <a:r>
              <a:rPr lang="fa-IR" b="1" dirty="0" smtClean="0">
                <a:solidFill>
                  <a:srgbClr val="FF0000"/>
                </a:solidFill>
                <a:cs typeface="B Yekan" panose="00000400000000000000" pitchFamily="2" charset="-78"/>
              </a:rPr>
              <a:t>ه هاي </a:t>
            </a:r>
            <a:r>
              <a:rPr lang="fa-IR" b="1" dirty="0">
                <a:solidFill>
                  <a:srgbClr val="FF0000"/>
                </a:solidFill>
                <a:cs typeface="B Yekan" panose="00000400000000000000" pitchFamily="2" charset="-78"/>
              </a:rPr>
              <a:t>برخورد با اراضي قهوه اي</a:t>
            </a:r>
          </a:p>
        </p:txBody>
      </p:sp>
      <p:sp>
        <p:nvSpPr>
          <p:cNvPr id="4" name="TextBox 3"/>
          <p:cNvSpPr txBox="1"/>
          <p:nvPr/>
        </p:nvSpPr>
        <p:spPr>
          <a:xfrm>
            <a:off x="1151689" y="685800"/>
            <a:ext cx="10798002" cy="5678478"/>
          </a:xfrm>
          <a:prstGeom prst="rect">
            <a:avLst/>
          </a:prstGeom>
          <a:noFill/>
        </p:spPr>
        <p:txBody>
          <a:bodyPr wrap="square" rtlCol="1">
            <a:spAutoFit/>
          </a:bodyPr>
          <a:lstStyle/>
          <a:p>
            <a:pPr algn="just">
              <a:lnSpc>
                <a:spcPct val="150000"/>
              </a:lnSpc>
            </a:pPr>
            <a:r>
              <a:rPr lang="fa-IR" sz="2200" dirty="0" smtClean="0">
                <a:solidFill>
                  <a:srgbClr val="00B0F0"/>
                </a:solidFill>
                <a:cs typeface="B Yekan" panose="00000400000000000000" pitchFamily="2" charset="-78"/>
              </a:rPr>
              <a:t>تخريب: </a:t>
            </a:r>
            <a:r>
              <a:rPr lang="fa-IR" sz="2200" dirty="0" smtClean="0">
                <a:cs typeface="B Yekan" panose="00000400000000000000" pitchFamily="2" charset="-78"/>
              </a:rPr>
              <a:t>زماني مناسب است كه سطح آلودگي بالا باشد و بحران سلامتي و زيست محيطي داشته باشد. اين راه حل ممکن است فرصتي جديد براي طيف گسترد هاي از بازسازي جديد منطقه به ارمغان بياورد.</a:t>
            </a:r>
          </a:p>
          <a:p>
            <a:pPr algn="just">
              <a:lnSpc>
                <a:spcPct val="150000"/>
              </a:lnSpc>
            </a:pPr>
            <a:r>
              <a:rPr lang="fa-IR" sz="2200" dirty="0" smtClean="0">
                <a:solidFill>
                  <a:srgbClr val="00B050"/>
                </a:solidFill>
                <a:cs typeface="B Yekan" panose="00000400000000000000" pitchFamily="2" charset="-78"/>
              </a:rPr>
              <a:t>نگهداري: </a:t>
            </a:r>
            <a:r>
              <a:rPr lang="fa-IR" sz="2200" dirty="0" smtClean="0">
                <a:cs typeface="B Yekan" panose="00000400000000000000" pitchFamily="2" charset="-78"/>
              </a:rPr>
              <a:t>در راستاي استفاده براي آينده (مانند استفاده صنايع سبك، منطقه مسکوني، فرهنگي و...). اين راه حل تا حدي پيوستگي تاريخي مکان را حفظ مي كند و از خلاقيت در نحوه مديريت حمايت مي كند.</a:t>
            </a:r>
          </a:p>
          <a:p>
            <a:pPr algn="just">
              <a:lnSpc>
                <a:spcPct val="150000"/>
              </a:lnSpc>
            </a:pPr>
            <a:r>
              <a:rPr lang="fa-IR" sz="2200" dirty="0" smtClean="0">
                <a:solidFill>
                  <a:srgbClr val="C00000"/>
                </a:solidFill>
                <a:cs typeface="B Yekan" panose="00000400000000000000" pitchFamily="2" charset="-78"/>
              </a:rPr>
              <a:t>مرمت زيست محيطي</a:t>
            </a:r>
            <a:r>
              <a:rPr lang="fa-IR" sz="2200" dirty="0" smtClean="0">
                <a:cs typeface="B Yekan" panose="00000400000000000000" pitchFamily="2" charset="-78"/>
              </a:rPr>
              <a:t>: نگرش مرمتي بر پايه حمايت از روندهاي طبيعي معاصرسازي و بر اساس تجربيات طبيعي و مقدار نفوذ انساني مي باشد.</a:t>
            </a:r>
          </a:p>
          <a:p>
            <a:pPr algn="just">
              <a:lnSpc>
                <a:spcPct val="150000"/>
              </a:lnSpc>
            </a:pPr>
            <a:r>
              <a:rPr lang="fa-IR" sz="2200" dirty="0" smtClean="0">
                <a:solidFill>
                  <a:srgbClr val="002060"/>
                </a:solidFill>
                <a:cs typeface="B Yekan" panose="00000400000000000000" pitchFamily="2" charset="-78"/>
              </a:rPr>
              <a:t>ظرفيت تکرارشونده زيست محيطي: </a:t>
            </a:r>
            <a:r>
              <a:rPr lang="fa-IR" sz="2200" dirty="0" smtClean="0">
                <a:cs typeface="B Yekan" panose="00000400000000000000" pitchFamily="2" charset="-78"/>
              </a:rPr>
              <a:t>شامل سطح بالايي از بازسازي است. پس از تخريب، زمين اصلاح شده و سپس بارها بارگذاري مي شود. اين نوع بازيافت، خيلي ويرانگر نيست و باعث مي شود كه زمين هاي سبز ذخيره شود.</a:t>
            </a:r>
          </a:p>
          <a:p>
            <a:pPr algn="just">
              <a:lnSpc>
                <a:spcPct val="150000"/>
              </a:lnSpc>
            </a:pPr>
            <a:r>
              <a:rPr lang="fa-IR" sz="2200" dirty="0" smtClean="0">
                <a:solidFill>
                  <a:srgbClr val="7030A0"/>
                </a:solidFill>
                <a:cs typeface="B Yekan" panose="00000400000000000000" pitchFamily="2" charset="-78"/>
              </a:rPr>
              <a:t>حفظ اصالت: </a:t>
            </a:r>
            <a:r>
              <a:rPr lang="fa-IR" sz="2200" dirty="0" smtClean="0">
                <a:cs typeface="B Yekan" panose="00000400000000000000" pitchFamily="2" charset="-78"/>
              </a:rPr>
              <a:t>هرچند كه منطقه صنعتي عملکرد خود را از دست داده است، اما همچنان بعنوان نقطه اي كه گذشته را نشان مي دهد، عمل مي كند.</a:t>
            </a:r>
            <a:endParaRPr lang="fa-IR" sz="2200" dirty="0">
              <a:cs typeface="B Yekan" panose="00000400000000000000" pitchFamily="2" charset="-78"/>
            </a:endParaRPr>
          </a:p>
        </p:txBody>
      </p:sp>
    </p:spTree>
    <p:extLst>
      <p:ext uri="{BB962C8B-B14F-4D97-AF65-F5344CB8AC3E}">
        <p14:creationId xmlns:p14="http://schemas.microsoft.com/office/powerpoint/2010/main" val="13709746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a:solidFill>
                  <a:srgbClr val="FF0000"/>
                </a:solidFill>
                <a:cs typeface="B Yekan" panose="00000400000000000000" pitchFamily="2" charset="-78"/>
              </a:rPr>
              <a:t>شیو </a:t>
            </a:r>
            <a:r>
              <a:rPr lang="fa-IR" b="1" dirty="0" smtClean="0">
                <a:solidFill>
                  <a:srgbClr val="FF0000"/>
                </a:solidFill>
                <a:cs typeface="B Yekan" panose="00000400000000000000" pitchFamily="2" charset="-78"/>
              </a:rPr>
              <a:t>ه هاي </a:t>
            </a:r>
            <a:r>
              <a:rPr lang="fa-IR" b="1" dirty="0">
                <a:solidFill>
                  <a:srgbClr val="FF0000"/>
                </a:solidFill>
                <a:cs typeface="B Yekan" panose="00000400000000000000" pitchFamily="2" charset="-78"/>
              </a:rPr>
              <a:t>برخورد با اراضي قهوه اي</a:t>
            </a:r>
          </a:p>
        </p:txBody>
      </p:sp>
      <p:sp>
        <p:nvSpPr>
          <p:cNvPr id="4" name="TextBox 3"/>
          <p:cNvSpPr txBox="1"/>
          <p:nvPr/>
        </p:nvSpPr>
        <p:spPr>
          <a:xfrm>
            <a:off x="1151689" y="939800"/>
            <a:ext cx="10798002" cy="5170646"/>
          </a:xfrm>
          <a:prstGeom prst="rect">
            <a:avLst/>
          </a:prstGeom>
          <a:noFill/>
        </p:spPr>
        <p:txBody>
          <a:bodyPr wrap="square" rtlCol="1">
            <a:spAutoFit/>
          </a:bodyPr>
          <a:lstStyle/>
          <a:p>
            <a:pPr algn="just">
              <a:lnSpc>
                <a:spcPct val="150000"/>
              </a:lnSpc>
            </a:pPr>
            <a:r>
              <a:rPr lang="fa-IR" sz="2200" dirty="0" smtClean="0">
                <a:solidFill>
                  <a:srgbClr val="00B0F0"/>
                </a:solidFill>
                <a:cs typeface="B Yekan" panose="00000400000000000000" pitchFamily="2" charset="-78"/>
              </a:rPr>
              <a:t> توسعه مجدد با تاكيد بر تجمعي </a:t>
            </a:r>
            <a:r>
              <a:rPr lang="fa-IR" sz="2200" dirty="0" smtClean="0">
                <a:cs typeface="B Yekan" panose="00000400000000000000" pitchFamily="2" charset="-78"/>
              </a:rPr>
              <a:t>: رسيدن به تعادل بين توسعه اقتصادي و احتياجات مسکن سازي و بازسازي فرايندهاي زيست محيطي در منطقه مي باشد. اين راه مطابق با ايده توسعه پايدار است.</a:t>
            </a:r>
          </a:p>
          <a:p>
            <a:pPr algn="just">
              <a:lnSpc>
                <a:spcPct val="150000"/>
              </a:lnSpc>
            </a:pPr>
            <a:r>
              <a:rPr lang="fa-IR" sz="2200" dirty="0" smtClean="0">
                <a:solidFill>
                  <a:srgbClr val="00B050"/>
                </a:solidFill>
                <a:cs typeface="B Yekan" panose="00000400000000000000" pitchFamily="2" charset="-78"/>
              </a:rPr>
              <a:t>نوسازي: </a:t>
            </a:r>
            <a:r>
              <a:rPr lang="fa-IR" sz="2200" dirty="0" smtClean="0">
                <a:cs typeface="B Yekan" panose="00000400000000000000" pitchFamily="2" charset="-78"/>
              </a:rPr>
              <a:t>از شناسايي زمين و برنامه ريزي براي پروژه آغاز مي شود و بعد از پرس و جو در رابطه با آلوده بودن يا نبودن زمين به پاكسازي محدوده و توسعه مجدد زمين ميرسد.</a:t>
            </a:r>
          </a:p>
          <a:p>
            <a:pPr algn="just">
              <a:lnSpc>
                <a:spcPct val="150000"/>
              </a:lnSpc>
            </a:pPr>
            <a:r>
              <a:rPr lang="fa-IR" sz="2200" dirty="0" smtClean="0">
                <a:solidFill>
                  <a:srgbClr val="002060"/>
                </a:solidFill>
                <a:cs typeface="B Yekan" panose="00000400000000000000" pitchFamily="2" charset="-78"/>
              </a:rPr>
              <a:t>توسعه مجدد: </a:t>
            </a:r>
            <a:r>
              <a:rPr lang="fa-IR" sz="2200" dirty="0" smtClean="0">
                <a:cs typeface="B Yekan" panose="00000400000000000000" pitchFamily="2" charset="-78"/>
              </a:rPr>
              <a:t>شامل حذف آلودگي خاک، با ايجاد اختلال كم در محيط و توسعه مجدد احتمالي آن، مقياس بزرگ كارهاي مهندسي شامه تخريب ساختمانهاي متروكه و حذف آلودگي.</a:t>
            </a:r>
          </a:p>
          <a:p>
            <a:pPr algn="just">
              <a:lnSpc>
                <a:spcPct val="150000"/>
              </a:lnSpc>
            </a:pPr>
            <a:r>
              <a:rPr lang="fa-IR" sz="2200" dirty="0" smtClean="0">
                <a:cs typeface="B Yekan" panose="00000400000000000000" pitchFamily="2" charset="-78"/>
              </a:rPr>
              <a:t> </a:t>
            </a:r>
            <a:r>
              <a:rPr lang="fa-IR" sz="2200" dirty="0" smtClean="0">
                <a:solidFill>
                  <a:srgbClr val="C00000"/>
                </a:solidFill>
                <a:cs typeface="B Yekan" panose="00000400000000000000" pitchFamily="2" charset="-78"/>
              </a:rPr>
              <a:t>بازآفريني: </a:t>
            </a:r>
            <a:r>
              <a:rPr lang="fa-IR" sz="2200" dirty="0" smtClean="0">
                <a:cs typeface="B Yekan" panose="00000400000000000000" pitchFamily="2" charset="-78"/>
              </a:rPr>
              <a:t>به معناي توليد سازمان فضايي جديد منطبق بر شرايط تازه و ويژگي هاي نو است. بازآفريني به منظور معکوس نمودن جريان فرايند تغيير و افت شهري اتخاذ ميگردد.</a:t>
            </a:r>
          </a:p>
          <a:p>
            <a:pPr algn="just">
              <a:lnSpc>
                <a:spcPct val="150000"/>
              </a:lnSpc>
            </a:pPr>
            <a:r>
              <a:rPr lang="fa-IR" sz="2200" dirty="0" smtClean="0">
                <a:solidFill>
                  <a:srgbClr val="7030A0"/>
                </a:solidFill>
                <a:cs typeface="B Yekan" panose="00000400000000000000" pitchFamily="2" charset="-78"/>
              </a:rPr>
              <a:t>ساماندهي: </a:t>
            </a:r>
            <a:r>
              <a:rPr lang="fa-IR" sz="2200" dirty="0" smtClean="0">
                <a:cs typeface="B Yekan" panose="00000400000000000000" pitchFamily="2" charset="-78"/>
              </a:rPr>
              <a:t>باعث محافظت از محيط زيست، ترويج مشاركت، تقويت بازار، استفاده مجدد، كاهش نياز به توسعه زمين هاي سبز، استفاده از زيرساخت هاي موجود ميشود.</a:t>
            </a:r>
            <a:endParaRPr lang="fa-IR" sz="2200" dirty="0">
              <a:cs typeface="B Yekan" panose="00000400000000000000" pitchFamily="2" charset="-78"/>
            </a:endParaRPr>
          </a:p>
        </p:txBody>
      </p:sp>
    </p:spTree>
    <p:extLst>
      <p:ext uri="{BB962C8B-B14F-4D97-AF65-F5344CB8AC3E}">
        <p14:creationId xmlns:p14="http://schemas.microsoft.com/office/powerpoint/2010/main" val="227622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منابع</a:t>
            </a:r>
            <a:endParaRPr lang="fa-IR" b="1" dirty="0">
              <a:solidFill>
                <a:srgbClr val="FF0000"/>
              </a:solidFill>
              <a:cs typeface="B Yekan" panose="00000400000000000000" pitchFamily="2" charset="-78"/>
            </a:endParaRPr>
          </a:p>
        </p:txBody>
      </p:sp>
      <p:sp>
        <p:nvSpPr>
          <p:cNvPr id="4" name="TextBox 3"/>
          <p:cNvSpPr txBox="1"/>
          <p:nvPr/>
        </p:nvSpPr>
        <p:spPr>
          <a:xfrm>
            <a:off x="1168400" y="764024"/>
            <a:ext cx="10798002" cy="6093976"/>
          </a:xfrm>
          <a:prstGeom prst="rect">
            <a:avLst/>
          </a:prstGeom>
          <a:noFill/>
        </p:spPr>
        <p:txBody>
          <a:bodyPr wrap="square" rtlCol="1">
            <a:spAutoFit/>
          </a:bodyPr>
          <a:lstStyle/>
          <a:p>
            <a:pPr algn="just">
              <a:lnSpc>
                <a:spcPct val="150000"/>
              </a:lnSpc>
            </a:pPr>
            <a:r>
              <a:rPr lang="fa-IR" sz="1600" dirty="0" smtClean="0">
                <a:cs typeface="B Yekan" panose="00000400000000000000" pitchFamily="2" charset="-78"/>
              </a:rPr>
              <a:t>1-اسمعیل پور، ن., علیمی, س.. و موسوی, م. (۱۳۹۳). بافت فرسوده و حاشیه نشینی: فرصتها، چالشها و شیوههای مداخله در زمینهای قهوه ای مطالعه موردی: محله حاشیه نشین کشتارگاه يزد، ششمین کنفرانس ملی برنامه ریزی و مدیریت شهری با تاکید بر مولفه های شهر اسلامی، مشهد مقدس</a:t>
            </a:r>
          </a:p>
          <a:p>
            <a:pPr algn="just">
              <a:lnSpc>
                <a:spcPct val="150000"/>
              </a:lnSpc>
            </a:pPr>
            <a:r>
              <a:rPr lang="fa-IR" sz="1600" dirty="0" smtClean="0">
                <a:cs typeface="B Yekan" panose="00000400000000000000" pitchFamily="2" charset="-78"/>
              </a:rPr>
              <a:t>2-علیمی، س. (۱۳۹۵). برنامه ریزی زمین های قهوه ای در محله حاشیه نشین کشتارگاه يزد با رویکرد بهبود وضعیت اقتصادی، دانشگاه یزد.</a:t>
            </a:r>
          </a:p>
          <a:p>
            <a:pPr algn="just">
              <a:lnSpc>
                <a:spcPct val="150000"/>
              </a:lnSpc>
            </a:pPr>
            <a:r>
              <a:rPr lang="fa-IR" sz="1600" dirty="0" smtClean="0">
                <a:cs typeface="B Yekan" panose="00000400000000000000" pitchFamily="2" charset="-78"/>
              </a:rPr>
              <a:t>3-نوریان, ف. و آریانا, 1. (۱۳۹۱). تحلیل چگونگی حمایت قانون از مشارکت عمومی در بازآفرینی شهری مطالعه موردی: میدان امام على (عتیق) اصفهان. نشریه هنرهای زیبا- معماری و شهرسازی, ۱۷(۲), ۱۵-۲۸.</a:t>
            </a:r>
          </a:p>
          <a:p>
            <a:pPr algn="just" rtl="0">
              <a:lnSpc>
                <a:spcPct val="150000"/>
              </a:lnSpc>
            </a:pPr>
            <a:r>
              <a:rPr lang="en-US" sz="1600" dirty="0" smtClean="0">
                <a:latin typeface="Times New Roman" panose="02020603050405020304" pitchFamily="18" charset="0"/>
                <a:cs typeface="Times New Roman" panose="02020603050405020304" pitchFamily="18" charset="0"/>
              </a:rPr>
              <a:t>4-Cowan, R., &amp; Rogers, L. (2005). The dictionary of urbanism (Vol. 67). Tisbury: Streetwise press.</a:t>
            </a:r>
          </a:p>
          <a:p>
            <a:pPr algn="just" rtl="0">
              <a:lnSpc>
                <a:spcPct val="150000"/>
              </a:lnSpc>
            </a:pPr>
            <a:r>
              <a:rPr lang="en-US" sz="1600" dirty="0" smtClean="0">
                <a:latin typeface="Times New Roman" panose="02020603050405020304" pitchFamily="18" charset="0"/>
                <a:cs typeface="Times New Roman" panose="02020603050405020304" pitchFamily="18" charset="0"/>
              </a:rPr>
              <a:t>5-Duží, B., &amp; Jakub í nský, J. (2013). Brownfield dilemmas in the transformation of post-communist cities: A case study of Ostrava, Czech Republic. Human Geographies--Journal of Studies &amp; Research in Human Geography, 7(2).</a:t>
            </a:r>
          </a:p>
          <a:p>
            <a:pPr algn="just" rtl="0">
              <a:lnSpc>
                <a:spcPct val="150000"/>
              </a:lnSpc>
            </a:pPr>
            <a:r>
              <a:rPr lang="en-US" sz="1600" dirty="0" smtClean="0">
                <a:latin typeface="Times New Roman" panose="02020603050405020304" pitchFamily="18" charset="0"/>
                <a:cs typeface="Times New Roman" panose="02020603050405020304" pitchFamily="18" charset="0"/>
              </a:rPr>
              <a:t>6. https://en.wikipedia.org/wiki/Brownfield_land</a:t>
            </a:r>
          </a:p>
          <a:p>
            <a:pPr algn="just" rtl="0">
              <a:lnSpc>
                <a:spcPct val="150000"/>
              </a:lnSpc>
            </a:pPr>
            <a:r>
              <a:rPr lang="en-US" sz="1600" dirty="0" smtClean="0">
                <a:latin typeface="Times New Roman" panose="02020603050405020304" pitchFamily="18" charset="0"/>
                <a:cs typeface="Times New Roman" panose="02020603050405020304" pitchFamily="18" charset="0"/>
              </a:rPr>
              <a:t>7. Hudson, J. R. (1987). The unanticipated city: loft conversions in lower Manhattan. </a:t>
            </a:r>
            <a:r>
              <a:rPr lang="en-US" sz="1600" dirty="0" err="1" smtClean="0">
                <a:latin typeface="Times New Roman" panose="02020603050405020304" pitchFamily="18" charset="0"/>
                <a:cs typeface="Times New Roman" panose="02020603050405020304" pitchFamily="18" charset="0"/>
              </a:rPr>
              <a:t>Univ</a:t>
            </a:r>
            <a:r>
              <a:rPr lang="en-US" sz="1600" dirty="0" smtClean="0">
                <a:latin typeface="Times New Roman" panose="02020603050405020304" pitchFamily="18" charset="0"/>
                <a:cs typeface="Times New Roman" panose="02020603050405020304" pitchFamily="18" charset="0"/>
              </a:rPr>
              <a:t> of Massachusetts Press.</a:t>
            </a:r>
          </a:p>
          <a:p>
            <a:pPr algn="just" rtl="0">
              <a:lnSpc>
                <a:spcPct val="150000"/>
              </a:lnSpc>
            </a:pPr>
            <a:r>
              <a:rPr lang="en-US" sz="1600" dirty="0" smtClean="0">
                <a:latin typeface="Times New Roman" panose="02020603050405020304" pitchFamily="18" charset="0"/>
                <a:cs typeface="Times New Roman" panose="02020603050405020304" pitchFamily="18" charset="0"/>
              </a:rPr>
              <a:t>8. Lang, M. H. (1982). Gentrification amid urban decline: Strategies for America's older cities. Ballinger Pub. Co.</a:t>
            </a:r>
          </a:p>
          <a:p>
            <a:pPr algn="just" rtl="0">
              <a:lnSpc>
                <a:spcPct val="150000"/>
              </a:lnSpc>
            </a:pPr>
            <a:r>
              <a:rPr lang="en-US" sz="1600" dirty="0" smtClean="0">
                <a:latin typeface="Times New Roman" panose="02020603050405020304" pitchFamily="18" charset="0"/>
                <a:cs typeface="Times New Roman" panose="02020603050405020304" pitchFamily="18" charset="0"/>
              </a:rPr>
              <a:t>9.Ionescu-Heroiu, Marcel, </a:t>
            </a:r>
            <a:r>
              <a:rPr lang="en-US" sz="1600" dirty="0" err="1" smtClean="0">
                <a:latin typeface="Times New Roman" panose="02020603050405020304" pitchFamily="18" charset="0"/>
                <a:cs typeface="Times New Roman" panose="02020603050405020304" pitchFamily="18" charset="0"/>
              </a:rPr>
              <a:t>Kessides</a:t>
            </a:r>
            <a:r>
              <a:rPr lang="en-US" sz="1600" dirty="0" smtClean="0">
                <a:latin typeface="Times New Roman" panose="02020603050405020304" pitchFamily="18" charset="0"/>
                <a:cs typeface="Times New Roman" panose="02020603050405020304" pitchFamily="18" charset="0"/>
              </a:rPr>
              <a:t>, Christine, Pohl, </a:t>
            </a:r>
            <a:r>
              <a:rPr lang="en-US" sz="1600" dirty="0" err="1" smtClean="0">
                <a:latin typeface="Times New Roman" panose="02020603050405020304" pitchFamily="18" charset="0"/>
                <a:cs typeface="Times New Roman" panose="02020603050405020304" pitchFamily="18" charset="0"/>
              </a:rPr>
              <a:t>Wolfhart</a:t>
            </a: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Vetma</a:t>
            </a: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Natasa</a:t>
            </a:r>
            <a:r>
              <a:rPr lang="en-US" sz="1600" dirty="0" smtClean="0">
                <a:latin typeface="Times New Roman" panose="02020603050405020304" pitchFamily="18" charset="0"/>
                <a:cs typeface="Times New Roman" panose="02020603050405020304" pitchFamily="18" charset="0"/>
              </a:rPr>
              <a:t>, The Management Of Brownfields Redevelopment, A guidance Note, Europe and </a:t>
            </a:r>
            <a:r>
              <a:rPr lang="en-US" sz="1600" dirty="0" err="1" smtClean="0">
                <a:latin typeface="Times New Roman" panose="02020603050405020304" pitchFamily="18" charset="0"/>
                <a:cs typeface="Times New Roman" panose="02020603050405020304" pitchFamily="18" charset="0"/>
              </a:rPr>
              <a:t>Centeralasia</a:t>
            </a:r>
            <a:r>
              <a:rPr lang="en-US" sz="1600" dirty="0" smtClean="0">
                <a:latin typeface="Times New Roman" panose="02020603050405020304" pitchFamily="18" charset="0"/>
                <a:cs typeface="Times New Roman" panose="02020603050405020304" pitchFamily="18" charset="0"/>
              </a:rPr>
              <a:t> region, Sustainable development department, march 2010</a:t>
            </a:r>
          </a:p>
          <a:p>
            <a:pPr algn="just" rtl="0">
              <a:lnSpc>
                <a:spcPct val="150000"/>
              </a:lnSpc>
            </a:pPr>
            <a:r>
              <a:rPr lang="en-US" sz="1600" dirty="0" smtClean="0">
                <a:latin typeface="Times New Roman" panose="02020603050405020304" pitchFamily="18" charset="0"/>
                <a:cs typeface="Times New Roman" panose="02020603050405020304" pitchFamily="18" charset="0"/>
              </a:rPr>
              <a:t>10. McQueen, H. (2011). Brownfield Redevelopment: An Analysis of Key Variables in the Development Process.</a:t>
            </a:r>
          </a:p>
          <a:p>
            <a:pPr algn="just" rtl="0">
              <a:lnSpc>
                <a:spcPct val="150000"/>
              </a:lnSpc>
            </a:pPr>
            <a:r>
              <a:rPr lang="en-US" sz="1600" dirty="0" smtClean="0">
                <a:latin typeface="Times New Roman" panose="02020603050405020304" pitchFamily="18" charset="0"/>
                <a:cs typeface="Times New Roman" panose="02020603050405020304" pitchFamily="18" charset="0"/>
              </a:rPr>
              <a:t>11. The Basics Of Brownfield Redevelopment, A Guide For Local Governments In British Columbia, 2013</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9319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مقدمه</a:t>
            </a:r>
            <a:endParaRPr lang="fa-IR" b="1" dirty="0">
              <a:solidFill>
                <a:srgbClr val="FF0000"/>
              </a:solidFill>
              <a:cs typeface="B Yekan" panose="00000400000000000000" pitchFamily="2" charset="-78"/>
            </a:endParaRPr>
          </a:p>
        </p:txBody>
      </p:sp>
      <p:sp>
        <p:nvSpPr>
          <p:cNvPr id="4" name="TextBox 3"/>
          <p:cNvSpPr txBox="1"/>
          <p:nvPr/>
        </p:nvSpPr>
        <p:spPr>
          <a:xfrm>
            <a:off x="1079500" y="1244600"/>
            <a:ext cx="10798002" cy="3416320"/>
          </a:xfrm>
          <a:prstGeom prst="rect">
            <a:avLst/>
          </a:prstGeom>
          <a:noFill/>
        </p:spPr>
        <p:txBody>
          <a:bodyPr wrap="square" rtlCol="1">
            <a:spAutoFit/>
          </a:bodyPr>
          <a:lstStyle/>
          <a:p>
            <a:pPr algn="just">
              <a:lnSpc>
                <a:spcPct val="150000"/>
              </a:lnSpc>
            </a:pPr>
            <a:r>
              <a:rPr lang="fa-IR" sz="2400" dirty="0">
                <a:cs typeface="B Yekan" panose="00000400000000000000" pitchFamily="2" charset="-78"/>
              </a:rPr>
              <a:t>زمين بعنوان بزرگترين سرمايه شهر، بستر و محور توسعه ميباشد. در شهرهاي ايران بعلت عدم برنامه ريزي دقيق و كارآمد </a:t>
            </a:r>
            <a:r>
              <a:rPr lang="fa-IR" sz="2400" dirty="0" smtClean="0">
                <a:cs typeface="B Yekan" panose="00000400000000000000" pitchFamily="2" charset="-78"/>
              </a:rPr>
              <a:t>كاربري زمين</a:t>
            </a:r>
            <a:r>
              <a:rPr lang="fa-IR" sz="2400" dirty="0">
                <a:cs typeface="B Yekan" panose="00000400000000000000" pitchFamily="2" charset="-78"/>
              </a:rPr>
              <a:t>، عدم </a:t>
            </a:r>
            <a:r>
              <a:rPr lang="fa-IR" sz="2400" dirty="0" smtClean="0">
                <a:cs typeface="B Yekan" panose="00000400000000000000" pitchFamily="2" charset="-78"/>
              </a:rPr>
              <a:t>بهرهگيري </a:t>
            </a:r>
            <a:r>
              <a:rPr lang="fa-IR" sz="2400" dirty="0">
                <a:cs typeface="B Yekan" panose="00000400000000000000" pitchFamily="2" charset="-78"/>
              </a:rPr>
              <a:t>متناسب از ظرفيتها و استعدادهاي موجود شهر و عدم رعايت الگوي صحيح استقرار و رشد جمعيت، </a:t>
            </a:r>
            <a:r>
              <a:rPr lang="fa-IR" sz="2400" dirty="0" smtClean="0">
                <a:cs typeface="B Yekan" panose="00000400000000000000" pitchFamily="2" charset="-78"/>
              </a:rPr>
              <a:t>شاهد گسترش بيحد </a:t>
            </a:r>
            <a:r>
              <a:rPr lang="fa-IR" sz="2400" dirty="0">
                <a:cs typeface="B Yekan" panose="00000400000000000000" pitchFamily="2" charset="-78"/>
              </a:rPr>
              <a:t>و مرز شهر در افق و بوجود آمدن مناطقي پراكنده هستيم. در نتيجه ميتوان با هدف قرار دادن </a:t>
            </a:r>
            <a:r>
              <a:rPr lang="fa-IR" sz="2400" dirty="0" smtClean="0">
                <a:cs typeface="B Yekan" panose="00000400000000000000" pitchFamily="2" charset="-78"/>
              </a:rPr>
              <a:t>زمينها </a:t>
            </a:r>
            <a:r>
              <a:rPr lang="fa-IR" sz="2400" dirty="0">
                <a:cs typeface="B Yekan" panose="00000400000000000000" pitchFamily="2" charset="-78"/>
              </a:rPr>
              <a:t>يا </a:t>
            </a:r>
            <a:r>
              <a:rPr lang="fa-IR" sz="2400" dirty="0" smtClean="0">
                <a:cs typeface="B Yekan" panose="00000400000000000000" pitchFamily="2" charset="-78"/>
              </a:rPr>
              <a:t>ساختمانهاي بسيار </a:t>
            </a:r>
            <a:r>
              <a:rPr lang="fa-IR" sz="2400" dirty="0">
                <a:cs typeface="B Yekan" panose="00000400000000000000" pitchFamily="2" charset="-78"/>
              </a:rPr>
              <a:t>قديمي، متروكه و آلوده به منظور استفاده مجدد از آنها، به توسعه سيماي شهر و محيط زندگي كمك كرد و كيفيت زندگي </a:t>
            </a:r>
            <a:r>
              <a:rPr lang="fa-IR" sz="2400" dirty="0" smtClean="0">
                <a:cs typeface="B Yekan" panose="00000400000000000000" pitchFamily="2" charset="-78"/>
              </a:rPr>
              <a:t>را افزايش </a:t>
            </a:r>
            <a:r>
              <a:rPr lang="fa-IR" sz="2400" dirty="0">
                <a:cs typeface="B Yekan" panose="00000400000000000000" pitchFamily="2" charset="-78"/>
              </a:rPr>
              <a:t>داد.</a:t>
            </a:r>
          </a:p>
        </p:txBody>
      </p:sp>
    </p:spTree>
    <p:extLst>
      <p:ext uri="{BB962C8B-B14F-4D97-AF65-F5344CB8AC3E}">
        <p14:creationId xmlns:p14="http://schemas.microsoft.com/office/powerpoint/2010/main" val="1357954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a:solidFill>
                  <a:srgbClr val="FF0000"/>
                </a:solidFill>
                <a:cs typeface="B Yekan" panose="00000400000000000000" pitchFamily="2" charset="-78"/>
              </a:rPr>
              <a:t>انواع اراضي بر مبناي توسعه آنها</a:t>
            </a:r>
          </a:p>
        </p:txBody>
      </p:sp>
      <p:sp>
        <p:nvSpPr>
          <p:cNvPr id="4" name="TextBox 3"/>
          <p:cNvSpPr txBox="1"/>
          <p:nvPr/>
        </p:nvSpPr>
        <p:spPr>
          <a:xfrm>
            <a:off x="1104900" y="1676400"/>
            <a:ext cx="10798002" cy="3847207"/>
          </a:xfrm>
          <a:prstGeom prst="rect">
            <a:avLst/>
          </a:prstGeom>
          <a:noFill/>
        </p:spPr>
        <p:txBody>
          <a:bodyPr wrap="square" rtlCol="1">
            <a:spAutoFit/>
          </a:bodyPr>
          <a:lstStyle/>
          <a:p>
            <a:pPr algn="just"/>
            <a:r>
              <a:rPr lang="fa-IR" sz="2800" dirty="0" smtClean="0">
                <a:solidFill>
                  <a:schemeClr val="tx1">
                    <a:lumMod val="50000"/>
                    <a:lumOff val="50000"/>
                  </a:schemeClr>
                </a:solidFill>
                <a:cs typeface="B Yekan" panose="00000400000000000000" pitchFamily="2" charset="-78"/>
              </a:rPr>
              <a:t>اراضی </a:t>
            </a:r>
            <a:r>
              <a:rPr lang="fa-IR" sz="2800" dirty="0">
                <a:solidFill>
                  <a:schemeClr val="tx1">
                    <a:lumMod val="50000"/>
                    <a:lumOff val="50000"/>
                  </a:schemeClr>
                </a:solidFill>
                <a:cs typeface="B Yekan" panose="00000400000000000000" pitchFamily="2" charset="-78"/>
              </a:rPr>
              <a:t>خاکستری </a:t>
            </a:r>
            <a:r>
              <a:rPr lang="fa-IR" sz="2400" dirty="0">
                <a:cs typeface="B Yekan" panose="00000400000000000000" pitchFamily="2" charset="-78"/>
              </a:rPr>
              <a:t>: اين اصطلاح در امريکا و </a:t>
            </a:r>
            <a:r>
              <a:rPr lang="fa-IR" sz="2400" dirty="0" smtClean="0">
                <a:cs typeface="B Yekan" panose="00000400000000000000" pitchFamily="2" charset="-78"/>
              </a:rPr>
              <a:t>كانادا براي بيان </a:t>
            </a:r>
            <a:r>
              <a:rPr lang="fa-IR" sz="2400" dirty="0">
                <a:cs typeface="B Yekan" panose="00000400000000000000" pitchFamily="2" charset="-78"/>
              </a:rPr>
              <a:t>كهنه شدگي و از رده خارج </a:t>
            </a:r>
            <a:r>
              <a:rPr lang="fa-IR" sz="2400" dirty="0" smtClean="0">
                <a:cs typeface="B Yekan" panose="00000400000000000000" pitchFamily="2" charset="-78"/>
              </a:rPr>
              <a:t>شادن املاک </a:t>
            </a:r>
            <a:r>
              <a:rPr lang="fa-IR" sz="2400" dirty="0">
                <a:cs typeface="B Yekan" panose="00000400000000000000" pitchFamily="2" charset="-78"/>
              </a:rPr>
              <a:t>يا اراضي بدون استفاده به </a:t>
            </a:r>
            <a:r>
              <a:rPr lang="fa-IR" sz="2400" dirty="0" smtClean="0">
                <a:cs typeface="B Yekan" panose="00000400000000000000" pitchFamily="2" charset="-78"/>
              </a:rPr>
              <a:t>كار مي </a:t>
            </a:r>
            <a:r>
              <a:rPr lang="fa-IR" sz="2400" dirty="0">
                <a:cs typeface="B Yekan" panose="00000400000000000000" pitchFamily="2" charset="-78"/>
              </a:rPr>
              <a:t>رود و در </a:t>
            </a:r>
            <a:r>
              <a:rPr lang="fa-IR" sz="2400" dirty="0" smtClean="0">
                <a:cs typeface="B Yekan" panose="00000400000000000000" pitchFamily="2" charset="-78"/>
              </a:rPr>
              <a:t>اوایل دههایي </a:t>
            </a:r>
            <a:r>
              <a:rPr lang="fa-IR" sz="2400" dirty="0">
                <a:cs typeface="B Yekan" panose="00000400000000000000" pitchFamily="2" charset="-78"/>
              </a:rPr>
              <a:t>2000 </a:t>
            </a:r>
            <a:r>
              <a:rPr lang="fa-IR" sz="2400" dirty="0" smtClean="0">
                <a:cs typeface="B Yekan" panose="00000400000000000000" pitchFamily="2" charset="-78"/>
              </a:rPr>
              <a:t>با عنوان </a:t>
            </a:r>
            <a:r>
              <a:rPr lang="fa-IR" sz="2400" dirty="0">
                <a:cs typeface="B Yekan" panose="00000400000000000000" pitchFamily="2" charset="-78"/>
              </a:rPr>
              <a:t>راهي براي بيان سطح </a:t>
            </a:r>
            <a:r>
              <a:rPr lang="fa-IR" sz="2400" dirty="0" smtClean="0">
                <a:cs typeface="B Yekan" panose="00000400000000000000" pitchFamily="2" charset="-78"/>
              </a:rPr>
              <a:t>وسيعي از </a:t>
            </a:r>
            <a:r>
              <a:rPr lang="fa-IR" sz="2400" dirty="0">
                <a:cs typeface="B Yekan" panose="00000400000000000000" pitchFamily="2" charset="-78"/>
              </a:rPr>
              <a:t>زمين هاي </a:t>
            </a:r>
            <a:r>
              <a:rPr lang="fa-IR" sz="2400" dirty="0" smtClean="0">
                <a:cs typeface="B Yekan" panose="00000400000000000000" pitchFamily="2" charset="-78"/>
              </a:rPr>
              <a:t>آسفالت </a:t>
            </a:r>
            <a:r>
              <a:rPr lang="fa-IR" sz="2400" dirty="0">
                <a:cs typeface="B Yekan" panose="00000400000000000000" pitchFamily="2" charset="-78"/>
              </a:rPr>
              <a:t>شاده و </a:t>
            </a:r>
            <a:r>
              <a:rPr lang="fa-IR" sz="2400" dirty="0" smtClean="0">
                <a:cs typeface="B Yekan" panose="00000400000000000000" pitchFamily="2" charset="-78"/>
              </a:rPr>
              <a:t>بدون استفاده </a:t>
            </a:r>
            <a:r>
              <a:rPr lang="fa-IR" sz="2400" dirty="0">
                <a:cs typeface="B Yekan" panose="00000400000000000000" pitchFamily="2" charset="-78"/>
              </a:rPr>
              <a:t>ابداع شد</a:t>
            </a:r>
            <a:r>
              <a:rPr lang="fa-IR" sz="2400" dirty="0" smtClean="0">
                <a:cs typeface="B Yekan" panose="00000400000000000000" pitchFamily="2" charset="-78"/>
              </a:rPr>
              <a:t>.</a:t>
            </a:r>
          </a:p>
          <a:p>
            <a:pPr algn="just"/>
            <a:endParaRPr lang="fa-IR" sz="2400" dirty="0" smtClean="0">
              <a:cs typeface="B Yekan" panose="00000400000000000000" pitchFamily="2" charset="-78"/>
            </a:endParaRPr>
          </a:p>
          <a:p>
            <a:pPr algn="just"/>
            <a:r>
              <a:rPr lang="fa-IR" sz="2400" dirty="0" smtClean="0">
                <a:solidFill>
                  <a:srgbClr val="00B050"/>
                </a:solidFill>
                <a:cs typeface="B Yekan" panose="00000400000000000000" pitchFamily="2" charset="-78"/>
              </a:rPr>
              <a:t>زمین های سبز </a:t>
            </a:r>
            <a:r>
              <a:rPr lang="fa-IR" sz="2400" dirty="0" smtClean="0">
                <a:cs typeface="B Yekan" panose="00000400000000000000" pitchFamily="2" charset="-78"/>
              </a:rPr>
              <a:t>: زمین هایی هستند ه توسعه نیافته اند و در نواحی روستایی یا شهری واقع شده و تحت استفاده کشاورزی یا طراحی منظر شهری باشند.</a:t>
            </a:r>
          </a:p>
          <a:p>
            <a:pPr algn="just"/>
            <a:endParaRPr lang="fa-IR" sz="2400" dirty="0" smtClean="0">
              <a:cs typeface="B Yekan" panose="00000400000000000000" pitchFamily="2" charset="-78"/>
            </a:endParaRPr>
          </a:p>
          <a:p>
            <a:pPr algn="just"/>
            <a:r>
              <a:rPr lang="fa-IR" sz="2400" dirty="0" smtClean="0">
                <a:solidFill>
                  <a:srgbClr val="C00000"/>
                </a:solidFill>
                <a:cs typeface="B Yekan" panose="00000400000000000000" pitchFamily="2" charset="-78"/>
              </a:rPr>
              <a:t>زمین قهوه ای </a:t>
            </a:r>
            <a:r>
              <a:rPr lang="fa-IR" sz="2400" dirty="0" smtClean="0">
                <a:cs typeface="B Yekan" panose="00000400000000000000" pitchFamily="2" charset="-78"/>
              </a:rPr>
              <a:t>: سایت های صنعتی و تجاری بدون استفاده و رها شده که بازتوسعه آن ها به علت آلودگی های زیست محیطی موجود پیچیده است و میتواند زمان،هزینه و عدم قطعیت را برای پروژه باز توسعه داشته باشد.</a:t>
            </a:r>
            <a:endParaRPr lang="fa-IR" sz="2400" dirty="0">
              <a:cs typeface="B Yekan" panose="00000400000000000000" pitchFamily="2" charset="-78"/>
            </a:endParaRPr>
          </a:p>
        </p:txBody>
      </p:sp>
    </p:spTree>
    <p:extLst>
      <p:ext uri="{BB962C8B-B14F-4D97-AF65-F5344CB8AC3E}">
        <p14:creationId xmlns:p14="http://schemas.microsoft.com/office/powerpoint/2010/main" val="3470459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تاریخچه</a:t>
            </a:r>
            <a:endParaRPr lang="fa-IR" b="1" dirty="0">
              <a:solidFill>
                <a:srgbClr val="FF0000"/>
              </a:solidFill>
              <a:cs typeface="B Yekan" panose="00000400000000000000" pitchFamily="2" charset="-78"/>
            </a:endParaRPr>
          </a:p>
        </p:txBody>
      </p:sp>
      <p:sp>
        <p:nvSpPr>
          <p:cNvPr id="4" name="TextBox 3"/>
          <p:cNvSpPr txBox="1"/>
          <p:nvPr/>
        </p:nvSpPr>
        <p:spPr>
          <a:xfrm>
            <a:off x="1168400" y="889000"/>
            <a:ext cx="10798002" cy="5636158"/>
          </a:xfrm>
          <a:prstGeom prst="rect">
            <a:avLst/>
          </a:prstGeom>
          <a:noFill/>
        </p:spPr>
        <p:txBody>
          <a:bodyPr wrap="square" rtlCol="1">
            <a:spAutoFit/>
          </a:bodyPr>
          <a:lstStyle/>
          <a:p>
            <a:pPr algn="just">
              <a:lnSpc>
                <a:spcPct val="150000"/>
              </a:lnSpc>
            </a:pPr>
            <a:r>
              <a:rPr lang="fa-IR" sz="2200" dirty="0" smtClean="0">
                <a:cs typeface="B Yekan" panose="00000400000000000000" pitchFamily="2" charset="-78"/>
              </a:rPr>
              <a:t>منشأ پيدايش اراضي قهوه اي به دهه 1970 باز ميگردد كه اهميت صنعت و توليد در شهرهاي ايالات متحده كاهش و توزي مجدد جمعيت، تجارت و انتقال صنعت از هسته شهري به حومه شهر ها شروع شد. اين فرآيند به خالي شدن مراكز شهري و گسترش حومه نشيني منجر شد. در بسياري از اين مناطق قبل از جابجايي، تخليه غيرقانوني و غير مسئولانه مواد شيميايي در بسياري از مناطق رخ داده بود. اين اعمال زماني مورد توجه عموم قرار گرفت كه حوادث جبران ناپذيري را در برخي مناطق بعد از جابجايي كارخانه ها و ساخت و سازهاي غير قانوني در مجاور آنها به جاي گذاشت.</a:t>
            </a:r>
          </a:p>
          <a:p>
            <a:pPr algn="just">
              <a:lnSpc>
                <a:spcPct val="150000"/>
              </a:lnSpc>
            </a:pPr>
            <a:r>
              <a:rPr lang="fa-IR" sz="2200" dirty="0" smtClean="0">
                <a:cs typeface="B Yekan" panose="00000400000000000000" pitchFamily="2" charset="-78"/>
              </a:rPr>
              <a:t>اصطلاح زمين هاي قهوه اي اولين بار در تاريخ 2۸ ژوئن 1992 به كار گرفته شد؛ در همين سال، اولين تجزيه و تحليه سياست هاي دقيق در راستاي اين موضوع در كميسيون برنامه ريزي كوياهوگا(در اوهايو) برگزار شد. برنامه براون فيلد سازمان حفاظت محيط زيست امريکا در سال 199۵ به منظور توانمندسازي ايالت ها و جوامع و ساير ذينفعان در پيشرفت اقتصادي براي همکاري به موقع براي جلوگيري، ارزيابي، پاكسازي ايمن و استفاده مجدد از زمين هاي قهوه اي طراحي شد.</a:t>
            </a:r>
            <a:endParaRPr lang="fa-IR" sz="2200" dirty="0">
              <a:cs typeface="B Yekan" panose="00000400000000000000" pitchFamily="2" charset="-78"/>
            </a:endParaRPr>
          </a:p>
        </p:txBody>
      </p:sp>
    </p:spTree>
    <p:extLst>
      <p:ext uri="{BB962C8B-B14F-4D97-AF65-F5344CB8AC3E}">
        <p14:creationId xmlns:p14="http://schemas.microsoft.com/office/powerpoint/2010/main" val="2811285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تعاریف اراضی قهوه ای</a:t>
            </a:r>
            <a:endParaRPr lang="fa-IR" b="1" dirty="0">
              <a:solidFill>
                <a:srgbClr val="FF0000"/>
              </a:solidFill>
              <a:cs typeface="B Yekan" panose="00000400000000000000" pitchFamily="2" charset="-78"/>
            </a:endParaRPr>
          </a:p>
        </p:txBody>
      </p:sp>
      <p:sp>
        <p:nvSpPr>
          <p:cNvPr id="4" name="TextBox 3"/>
          <p:cNvSpPr txBox="1"/>
          <p:nvPr/>
        </p:nvSpPr>
        <p:spPr>
          <a:xfrm>
            <a:off x="1079500" y="1244600"/>
            <a:ext cx="10798002" cy="5078313"/>
          </a:xfrm>
          <a:prstGeom prst="rect">
            <a:avLst/>
          </a:prstGeom>
          <a:noFill/>
        </p:spPr>
        <p:txBody>
          <a:bodyPr wrap="square" rtlCol="1">
            <a:spAutoFit/>
          </a:bodyPr>
          <a:lstStyle/>
          <a:p>
            <a:pPr algn="just">
              <a:lnSpc>
                <a:spcPct val="150000"/>
              </a:lnSpc>
            </a:pPr>
            <a:r>
              <a:rPr lang="fa-IR" sz="2400" dirty="0" smtClean="0">
                <a:solidFill>
                  <a:srgbClr val="0070C0"/>
                </a:solidFill>
                <a:cs typeface="B Yekan" panose="00000400000000000000" pitchFamily="2" charset="-78"/>
              </a:rPr>
              <a:t>آژانس حفاظت محيط زيست آمريکا</a:t>
            </a:r>
            <a:r>
              <a:rPr lang="fa-IR" sz="2400" dirty="0" smtClean="0">
                <a:cs typeface="B Yekan" panose="00000400000000000000" pitchFamily="2" charset="-78"/>
              </a:rPr>
              <a:t>: زمين هاي قهوه اي زمين هايي هستند كه ممکن است داراي ماده خطرناک، آلاينده و يا آلودگي باشد و ساماندهي زمين در راستاي پيدا كردن مالکيت واقعي، گسترش دادن زمينهاي اطراف و توسعه يا استفاده مجدد از مکان انجام ميگيرد.</a:t>
            </a:r>
          </a:p>
          <a:p>
            <a:pPr algn="just">
              <a:lnSpc>
                <a:spcPct val="150000"/>
              </a:lnSpc>
            </a:pPr>
            <a:r>
              <a:rPr lang="fa-IR" sz="2400" dirty="0" smtClean="0">
                <a:solidFill>
                  <a:srgbClr val="00B050"/>
                </a:solidFill>
                <a:cs typeface="B Yekan" panose="00000400000000000000" pitchFamily="2" charset="-78"/>
              </a:rPr>
              <a:t>وزارت محيط زيست فرانسه: </a:t>
            </a:r>
            <a:r>
              <a:rPr lang="fa-IR" sz="2400" dirty="0" smtClean="0">
                <a:cs typeface="B Yekan" panose="00000400000000000000" pitchFamily="2" charset="-78"/>
              </a:rPr>
              <a:t>زمينهایي هستند كه در گذشته بطور موقت توسعه يافته يا بعد از فعاليت رها شده اند و براي استفاده مجدد نياز به اصلاح دارند. حال اين فضا ميتواند اشغال شده، متروک يا آلوده باشد.</a:t>
            </a:r>
          </a:p>
          <a:p>
            <a:pPr algn="just">
              <a:lnSpc>
                <a:spcPct val="150000"/>
              </a:lnSpc>
            </a:pPr>
            <a:r>
              <a:rPr lang="fa-IR" sz="2400" dirty="0" smtClean="0">
                <a:solidFill>
                  <a:srgbClr val="C00000"/>
                </a:solidFill>
                <a:cs typeface="B Yekan" panose="00000400000000000000" pitchFamily="2" charset="-78"/>
              </a:rPr>
              <a:t>آژانس حفاظت محيط زيست ايرلند</a:t>
            </a:r>
            <a:r>
              <a:rPr lang="fa-IR" sz="2400" dirty="0" smtClean="0">
                <a:cs typeface="B Yekan" panose="00000400000000000000" pitchFamily="2" charset="-78"/>
              </a:rPr>
              <a:t>: واژه "زمين متروک" را بکار گرفته و آن را زميني تعريف ميکند كه بعلت ساختار ويرانگر يا حضور زباله در آن و عواملي از اين قبيل از درجه مطلوبيت ، شخصيت يا كيفيت فيزيکي آن زمين كاسته شده باشد.</a:t>
            </a:r>
            <a:endParaRPr lang="fa-IR" sz="2400" dirty="0">
              <a:cs typeface="B Yekan" panose="00000400000000000000" pitchFamily="2" charset="-78"/>
            </a:endParaRPr>
          </a:p>
        </p:txBody>
      </p:sp>
    </p:spTree>
    <p:extLst>
      <p:ext uri="{BB962C8B-B14F-4D97-AF65-F5344CB8AC3E}">
        <p14:creationId xmlns:p14="http://schemas.microsoft.com/office/powerpoint/2010/main" val="888888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اراضی قهوه ای در ایران</a:t>
            </a:r>
            <a:endParaRPr lang="fa-IR" b="1" dirty="0">
              <a:solidFill>
                <a:srgbClr val="FF0000"/>
              </a:solidFill>
              <a:cs typeface="B Yekan" panose="00000400000000000000" pitchFamily="2" charset="-78"/>
            </a:endParaRPr>
          </a:p>
        </p:txBody>
      </p:sp>
      <p:sp>
        <p:nvSpPr>
          <p:cNvPr id="4" name="TextBox 3"/>
          <p:cNvSpPr txBox="1"/>
          <p:nvPr/>
        </p:nvSpPr>
        <p:spPr>
          <a:xfrm>
            <a:off x="1092200" y="952500"/>
            <a:ext cx="10798002" cy="5636158"/>
          </a:xfrm>
          <a:prstGeom prst="rect">
            <a:avLst/>
          </a:prstGeom>
          <a:noFill/>
        </p:spPr>
        <p:txBody>
          <a:bodyPr wrap="square" rtlCol="1">
            <a:spAutoFit/>
          </a:bodyPr>
          <a:lstStyle/>
          <a:p>
            <a:pPr algn="just">
              <a:lnSpc>
                <a:spcPct val="150000"/>
              </a:lnSpc>
            </a:pPr>
            <a:r>
              <a:rPr lang="fa-IR" sz="2200" dirty="0" smtClean="0">
                <a:cs typeface="B Yekan" panose="00000400000000000000" pitchFamily="2" charset="-78"/>
              </a:rPr>
              <a:t>❋ </a:t>
            </a:r>
            <a:r>
              <a:rPr lang="fa-IR" sz="2200" dirty="0" smtClean="0">
                <a:solidFill>
                  <a:srgbClr val="00B0F0"/>
                </a:solidFill>
                <a:cs typeface="B Yekan" panose="00000400000000000000" pitchFamily="2" charset="-78"/>
              </a:rPr>
              <a:t>زمينهاي قهوه اي موجود در بافت قديم شهري </a:t>
            </a:r>
            <a:r>
              <a:rPr lang="fa-IR" sz="2200" dirty="0" smtClean="0">
                <a:cs typeface="B Yekan" panose="00000400000000000000" pitchFamily="2" charset="-78"/>
              </a:rPr>
              <a:t>كه در گذشته داراي كاربري صنعتي و تجاري با آلاينده هاي متفاوت بودند و نيز زمينهاي باير و رها شده در بافت قديم شهر كه بعلت عدم رسيدگي، به مکانهاي تجمع زباله، پاتوق معتادين و... تبديل شده اند.</a:t>
            </a:r>
          </a:p>
          <a:p>
            <a:pPr algn="just">
              <a:lnSpc>
                <a:spcPct val="150000"/>
              </a:lnSpc>
            </a:pPr>
            <a:r>
              <a:rPr lang="fa-IR" sz="2200" dirty="0" smtClean="0">
                <a:cs typeface="B Yekan" panose="00000400000000000000" pitchFamily="2" charset="-78"/>
              </a:rPr>
              <a:t>❋ </a:t>
            </a:r>
            <a:r>
              <a:rPr lang="fa-IR" sz="2200" dirty="0" smtClean="0">
                <a:solidFill>
                  <a:srgbClr val="00B050"/>
                </a:solidFill>
                <a:cs typeface="B Yekan" panose="00000400000000000000" pitchFamily="2" charset="-78"/>
              </a:rPr>
              <a:t>زمينهاي قهوه اي مربوط به صنايع و كارخانجاتي </a:t>
            </a:r>
            <a:r>
              <a:rPr lang="fa-IR" sz="2200" dirty="0" smtClean="0">
                <a:cs typeface="B Yekan" panose="00000400000000000000" pitchFamily="2" charset="-78"/>
              </a:rPr>
              <a:t>كه بر اثر گسترش شهر وارد محدوده قانوني شهر شده اند. اين كارخانه ها يا به فعاليت خود ادامه داده اند يا با تعطيلي و غيرفعال شدن خود، باعث جدايي مناطق مختلف شهر از يکديگر شده اند.</a:t>
            </a:r>
          </a:p>
          <a:p>
            <a:pPr algn="just">
              <a:lnSpc>
                <a:spcPct val="150000"/>
              </a:lnSpc>
            </a:pPr>
            <a:r>
              <a:rPr lang="fa-IR" sz="2200" dirty="0" smtClean="0">
                <a:cs typeface="B Yekan" panose="00000400000000000000" pitchFamily="2" charset="-78"/>
              </a:rPr>
              <a:t>❋ </a:t>
            </a:r>
            <a:r>
              <a:rPr lang="fa-IR" sz="2200" dirty="0" smtClean="0">
                <a:solidFill>
                  <a:srgbClr val="C00000"/>
                </a:solidFill>
                <a:cs typeface="B Yekan" panose="00000400000000000000" pitchFamily="2" charset="-78"/>
              </a:rPr>
              <a:t>زمينهاي قهوهاي روستايي و حاشيه نشين </a:t>
            </a:r>
            <a:r>
              <a:rPr lang="fa-IR" sz="2200" dirty="0" smtClean="0">
                <a:cs typeface="B Yekan" panose="00000400000000000000" pitchFamily="2" charset="-78"/>
              </a:rPr>
              <a:t>كه بر اثر گسترش شهر وارد شهر شده اند. اين زمينها كه تقريباً به زمينهاي قهوه اي كارخانه اي شبيه هستند بر اثر رشد شهر، در حريم يا محدوده قانوني شهر قرار گرفته اند و گاه ممکن است شهرداري هنوز آنها را بعنوان منطقه شهري در طرحهاي خود در نظر نگرفته باشد. در اين محدوده ها گروه هاي اكولوژيك يا افرادي زندگي ميکنند كه در فقر مالي و اقتصادي به سر ميبرند. اين مناطق از نظر شاخص هاي كيفي زندگي داراي شرايط مناسبي نيستند.</a:t>
            </a:r>
            <a:endParaRPr lang="fa-IR" sz="2200" dirty="0">
              <a:cs typeface="B Yekan" panose="00000400000000000000" pitchFamily="2" charset="-78"/>
            </a:endParaRPr>
          </a:p>
        </p:txBody>
      </p:sp>
    </p:spTree>
    <p:extLst>
      <p:ext uri="{BB962C8B-B14F-4D97-AF65-F5344CB8AC3E}">
        <p14:creationId xmlns:p14="http://schemas.microsoft.com/office/powerpoint/2010/main" val="3824556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ویژگی های اراضی قهوه ای</a:t>
            </a:r>
            <a:endParaRPr lang="fa-IR" b="1" dirty="0">
              <a:solidFill>
                <a:srgbClr val="FF0000"/>
              </a:solidFill>
              <a:cs typeface="B Yekan" panose="00000400000000000000" pitchFamily="2" charset="-78"/>
            </a:endParaRPr>
          </a:p>
        </p:txBody>
      </p:sp>
      <p:sp>
        <p:nvSpPr>
          <p:cNvPr id="4" name="TextBox 3"/>
          <p:cNvSpPr txBox="1"/>
          <p:nvPr/>
        </p:nvSpPr>
        <p:spPr>
          <a:xfrm>
            <a:off x="1054100" y="1117600"/>
            <a:ext cx="10798002" cy="5032147"/>
          </a:xfrm>
          <a:prstGeom prst="rect">
            <a:avLst/>
          </a:prstGeom>
          <a:noFill/>
        </p:spPr>
        <p:txBody>
          <a:bodyPr wrap="square" rtlCol="1">
            <a:spAutoFit/>
          </a:bodyPr>
          <a:lstStyle/>
          <a:p>
            <a:pPr algn="just">
              <a:lnSpc>
                <a:spcPct val="150000"/>
              </a:lnSpc>
            </a:pPr>
            <a:r>
              <a:rPr lang="fa-IR" sz="2400" dirty="0" smtClean="0">
                <a:cs typeface="B Yekan" panose="00000400000000000000" pitchFamily="2" charset="-78"/>
              </a:rPr>
              <a:t>با توجه به تعاريف ارائه شده، اراضي قهوه اي داراي چند ويژگي مشترک هستند. شامل:</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به وسيله ي كاربري پيشين و يا كاربري هاي مجاور آسيب ديده باشد؛</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فرسوده و غير قابل استفاده هستند؛</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اساساً در مناطق شهري توسعه يافته و يا نسبتا توسعه يافته يافت مي شوند؛</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واجد سطحي از تاسيسات و زيرساخت ها هستند؛</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داراي ساختمان هاي بعضا سالم و قابل استفاده اي هستند؛</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مبتلا به آلودگي هاي جدي يا غير جدي هستند؛</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داراي ارزش هاي مختلفي نظير ارزش هاي زيست محيطي، تاريخي، اجتماعي، روانشناختي، تکنولوژيکي، اقتصادي، فضايي و اكولوژيکي هستند.</a:t>
            </a:r>
            <a:endParaRPr lang="fa-IR" sz="2400" dirty="0">
              <a:cs typeface="B Yekan" panose="00000400000000000000" pitchFamily="2" charset="-78"/>
            </a:endParaRPr>
          </a:p>
        </p:txBody>
      </p:sp>
    </p:spTree>
    <p:extLst>
      <p:ext uri="{BB962C8B-B14F-4D97-AF65-F5344CB8AC3E}">
        <p14:creationId xmlns:p14="http://schemas.microsoft.com/office/powerpoint/2010/main" val="2865690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بازتوسعه اراضی</a:t>
            </a:r>
            <a:endParaRPr lang="fa-IR" b="1" dirty="0">
              <a:solidFill>
                <a:srgbClr val="FF0000"/>
              </a:solidFill>
              <a:cs typeface="B Yekan" panose="00000400000000000000" pitchFamily="2" charset="-78"/>
            </a:endParaRPr>
          </a:p>
        </p:txBody>
      </p:sp>
      <p:sp>
        <p:nvSpPr>
          <p:cNvPr id="4" name="TextBox 3"/>
          <p:cNvSpPr txBox="1"/>
          <p:nvPr/>
        </p:nvSpPr>
        <p:spPr>
          <a:xfrm>
            <a:off x="1079500" y="1244600"/>
            <a:ext cx="10798002" cy="3416320"/>
          </a:xfrm>
          <a:prstGeom prst="rect">
            <a:avLst/>
          </a:prstGeom>
          <a:noFill/>
        </p:spPr>
        <p:txBody>
          <a:bodyPr wrap="square" rtlCol="1">
            <a:spAutoFit/>
          </a:bodyPr>
          <a:lstStyle/>
          <a:p>
            <a:pPr algn="just">
              <a:lnSpc>
                <a:spcPct val="150000"/>
              </a:lnSpc>
            </a:pPr>
            <a:r>
              <a:rPr lang="fa-IR" sz="2400" dirty="0" smtClean="0">
                <a:cs typeface="B Yekan" panose="00000400000000000000" pitchFamily="2" charset="-78"/>
              </a:rPr>
              <a:t>استفاده مجدد و باز توسعه معمولًا با طراحي و برنامه ريزي فيزيکي مرتبط است. در حالي كه توسعه زمين معمولًا زمين هاي سبز را براي مکان يابي فعاليت ها مورد هدف قرار مي دهد، باز توسعه، زمين هايي را كه قبلا داراي كاركردهايي بوده اند و با توجه به شرايط امروزي كاركرد خود را از دست داده اند و مشخصاتي نظير رو به زوال نهادن، متروكه شدن، منسوخ شدن و بدون استفاده شدن را دارند، مورد توجه قرار مي دهد. در صورت استفاده درست اين طرح ميتواند مناطق رها شده و استفاده نشده را به مناطق اقتصادي و مولد تبدیل كند.</a:t>
            </a:r>
            <a:endParaRPr lang="fa-IR" sz="2400" dirty="0">
              <a:cs typeface="B Yekan" panose="00000400000000000000" pitchFamily="2" charset="-78"/>
            </a:endParaRPr>
          </a:p>
        </p:txBody>
      </p:sp>
    </p:spTree>
    <p:extLst>
      <p:ext uri="{BB962C8B-B14F-4D97-AF65-F5344CB8AC3E}">
        <p14:creationId xmlns:p14="http://schemas.microsoft.com/office/powerpoint/2010/main" val="2255094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234" y="101600"/>
            <a:ext cx="8596668" cy="584200"/>
          </a:xfrm>
        </p:spPr>
        <p:txBody>
          <a:bodyPr>
            <a:normAutofit fontScale="90000"/>
          </a:bodyPr>
          <a:lstStyle/>
          <a:p>
            <a:pPr algn="r"/>
            <a:r>
              <a:rPr lang="fa-IR" b="1" dirty="0" smtClean="0">
                <a:solidFill>
                  <a:srgbClr val="FF0000"/>
                </a:solidFill>
                <a:cs typeface="B Yekan" panose="00000400000000000000" pitchFamily="2" charset="-78"/>
              </a:rPr>
              <a:t>تاثیرات اراضی قهوه ای بر شهر</a:t>
            </a:r>
            <a:endParaRPr lang="fa-IR" b="1" dirty="0">
              <a:solidFill>
                <a:srgbClr val="FF0000"/>
              </a:solidFill>
              <a:cs typeface="B Yekan" panose="00000400000000000000" pitchFamily="2" charset="-78"/>
            </a:endParaRPr>
          </a:p>
        </p:txBody>
      </p:sp>
      <p:sp>
        <p:nvSpPr>
          <p:cNvPr id="4" name="TextBox 3"/>
          <p:cNvSpPr txBox="1"/>
          <p:nvPr/>
        </p:nvSpPr>
        <p:spPr>
          <a:xfrm>
            <a:off x="876300" y="1447800"/>
            <a:ext cx="10798002" cy="3416320"/>
          </a:xfrm>
          <a:prstGeom prst="rect">
            <a:avLst/>
          </a:prstGeom>
          <a:noFill/>
        </p:spPr>
        <p:txBody>
          <a:bodyPr wrap="square" rtlCol="1">
            <a:spAutoFit/>
          </a:bodyPr>
          <a:lstStyle/>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آسيبرساني بالقوه اين اراضي به سلامت انسان و محيط زيست؛</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ايجاد خرابکاري، فعاليت هاي بازارشکني و غيرقانوني؛</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پايين آوردن ارزش املاک اطراف؛</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كمك به زوال محله و تاثير منفي بر كيفيت زندگي؛</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كاهش فرصت هاي درآمد مالياتي؛</a:t>
            </a:r>
          </a:p>
          <a:p>
            <a:pPr marL="342900" indent="-342900" algn="just">
              <a:lnSpc>
                <a:spcPct val="150000"/>
              </a:lnSpc>
              <a:buFont typeface="Arial" panose="020B0604020202020204" pitchFamily="34" charset="0"/>
              <a:buChar char="•"/>
            </a:pPr>
            <a:r>
              <a:rPr lang="fa-IR" sz="2400" dirty="0" smtClean="0">
                <a:cs typeface="B Yekan" panose="00000400000000000000" pitchFamily="2" charset="-78"/>
              </a:rPr>
              <a:t>پراكنده رويي شهر در زمينهاي سبز؛</a:t>
            </a:r>
            <a:endParaRPr lang="fa-IR" sz="2400" dirty="0">
              <a:cs typeface="B Yekan" panose="00000400000000000000" pitchFamily="2" charset="-78"/>
            </a:endParaRPr>
          </a:p>
        </p:txBody>
      </p:sp>
    </p:spTree>
    <p:extLst>
      <p:ext uri="{BB962C8B-B14F-4D97-AF65-F5344CB8AC3E}">
        <p14:creationId xmlns:p14="http://schemas.microsoft.com/office/powerpoint/2010/main" val="807304538"/>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Crop</Template>
  <TotalTime>105</TotalTime>
  <Words>1892</Words>
  <Application>Microsoft Office PowerPoint</Application>
  <PresentationFormat>Widescreen</PresentationFormat>
  <Paragraphs>80</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B Yekan</vt:lpstr>
      <vt:lpstr>Franklin Gothic Book</vt:lpstr>
      <vt:lpstr>Mj_Tunisia Bold</vt:lpstr>
      <vt:lpstr>Tahoma</vt:lpstr>
      <vt:lpstr>Times New Roman</vt:lpstr>
      <vt:lpstr>Crop</vt:lpstr>
      <vt:lpstr>بررسی بازتوسعه اراضی  قهوه ای (BROWN FIELD) شهری</vt:lpstr>
      <vt:lpstr>مقدمه</vt:lpstr>
      <vt:lpstr>انواع اراضي بر مبناي توسعه آنها</vt:lpstr>
      <vt:lpstr>تاریخچه</vt:lpstr>
      <vt:lpstr>تعاریف اراضی قهوه ای</vt:lpstr>
      <vt:lpstr>اراضی قهوه ای در ایران</vt:lpstr>
      <vt:lpstr>ویژگی های اراضی قهوه ای</vt:lpstr>
      <vt:lpstr>بازتوسعه اراضی</vt:lpstr>
      <vt:lpstr>تاثیرات اراضی قهوه ای بر شهر</vt:lpstr>
      <vt:lpstr>چالش های بازتوسعه اراضی قهوه ای </vt:lpstr>
      <vt:lpstr>اهداف بازتوسعه اراضی قهوه ای</vt:lpstr>
      <vt:lpstr>شیو ه هاي برخورد با اراضي قهوه اي</vt:lpstr>
      <vt:lpstr>شیو ه هاي برخورد با اراضي قهوه اي</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بازتوسعه اراضی  قهوه ای شهری</dc:title>
  <dc:creator>Mohammad</dc:creator>
  <cp:lastModifiedBy>Mohammad</cp:lastModifiedBy>
  <cp:revision>18</cp:revision>
  <dcterms:created xsi:type="dcterms:W3CDTF">2021-02-25T13:56:39Z</dcterms:created>
  <dcterms:modified xsi:type="dcterms:W3CDTF">2021-02-25T15:42:14Z</dcterms:modified>
</cp:coreProperties>
</file>