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12192000" cy="6858000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 snapToGrid="0">
      <p:cViewPr varScale="1">
        <p:scale>
          <a:sx n="75" d="100"/>
          <a:sy n="75" d="100"/>
        </p:scale>
        <p:origin x="35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9F0D7-8023-4AEE-A70D-5AA02170A58B}" type="datetimeFigureOut">
              <a:rPr lang="fa-IR" smtClean="0"/>
              <a:t>06/04/1442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B31A2-BE2E-441A-8D19-83F7428C90B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26095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9F0D7-8023-4AEE-A70D-5AA02170A58B}" type="datetimeFigureOut">
              <a:rPr lang="fa-IR" smtClean="0"/>
              <a:t>06/04/1442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B31A2-BE2E-441A-8D19-83F7428C90B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261304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9F0D7-8023-4AEE-A70D-5AA02170A58B}" type="datetimeFigureOut">
              <a:rPr lang="fa-IR" smtClean="0"/>
              <a:t>06/04/1442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B31A2-BE2E-441A-8D19-83F7428C90B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580393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invGray">
          <a:xfrm>
            <a:off x="0" y="3936697"/>
            <a:ext cx="12192000" cy="2103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1" y="4114800"/>
            <a:ext cx="10515598" cy="1158446"/>
          </a:xfrm>
        </p:spPr>
        <p:txBody>
          <a:bodyPr anchor="b">
            <a:normAutofit/>
          </a:bodyPr>
          <a:lstStyle>
            <a:lvl1pPr algn="l">
              <a:defRPr sz="5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1" y="5338170"/>
            <a:ext cx="10515598" cy="474836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804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E2824-C2A0-4931-BB32-60B24BDBB3CC}" type="datetimeFigureOut">
              <a:rPr lang="en-US" smtClean="0">
                <a:solidFill>
                  <a:srgbClr val="3D372E">
                    <a:lumMod val="40000"/>
                    <a:lumOff val="60000"/>
                  </a:srgbClr>
                </a:solidFill>
              </a:rPr>
              <a:pPr/>
              <a:t>11/21/2020</a:t>
            </a:fld>
            <a:endParaRPr lang="en-US">
              <a:solidFill>
                <a:srgbClr val="3D372E">
                  <a:lumMod val="40000"/>
                  <a:lumOff val="6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D372E">
                  <a:lumMod val="40000"/>
                  <a:lumOff val="6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333A4-2EF1-4B79-B68C-AB20E66B4822}" type="slidenum">
              <a:rPr lang="en-US" smtClean="0">
                <a:solidFill>
                  <a:srgbClr val="3D372E">
                    <a:lumMod val="40000"/>
                    <a:lumOff val="60000"/>
                  </a:srgbClr>
                </a:solidFill>
              </a:rPr>
              <a:pPr/>
              <a:t>‹#›</a:t>
            </a:fld>
            <a:endParaRPr lang="en-US">
              <a:solidFill>
                <a:srgbClr val="3D372E">
                  <a:lumMod val="40000"/>
                  <a:lumOff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5703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>
            <a:off x="0" y="3276600"/>
            <a:ext cx="12192000" cy="27632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3429000"/>
            <a:ext cx="9601200" cy="1838519"/>
          </a:xfrm>
        </p:spPr>
        <p:txBody>
          <a:bodyPr anchor="b">
            <a:normAutofit/>
          </a:bodyPr>
          <a:lstStyle>
            <a:lvl1pPr>
              <a:defRPr sz="52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248" y="5340096"/>
            <a:ext cx="9601200" cy="475488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3857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1452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029200" cy="43513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24600" y="1825625"/>
            <a:ext cx="5029200" cy="43513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E2824-C2A0-4931-BB32-60B24BDBB3CC}" type="datetimeFigureOut">
              <a:rPr lang="en-US" smtClean="0">
                <a:solidFill>
                  <a:srgbClr val="3D372E">
                    <a:lumMod val="40000"/>
                    <a:lumOff val="60000"/>
                  </a:srgbClr>
                </a:solidFill>
              </a:rPr>
              <a:pPr/>
              <a:t>11/21/2020</a:t>
            </a:fld>
            <a:endParaRPr lang="en-US">
              <a:solidFill>
                <a:srgbClr val="3D372E">
                  <a:lumMod val="40000"/>
                  <a:lumOff val="6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D372E">
                  <a:lumMod val="40000"/>
                  <a:lumOff val="6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333A4-2EF1-4B79-B68C-AB20E66B4822}" type="slidenum">
              <a:rPr lang="en-US" smtClean="0">
                <a:solidFill>
                  <a:srgbClr val="3D372E">
                    <a:lumMod val="40000"/>
                    <a:lumOff val="60000"/>
                  </a:srgbClr>
                </a:solidFill>
              </a:rPr>
              <a:pPr/>
              <a:t>‹#›</a:t>
            </a:fld>
            <a:endParaRPr lang="en-US">
              <a:solidFill>
                <a:srgbClr val="3D372E">
                  <a:lumMod val="40000"/>
                  <a:lumOff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4794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828800"/>
            <a:ext cx="5029200" cy="685800"/>
          </a:xfrm>
        </p:spPr>
        <p:txBody>
          <a:bodyPr anchor="ctr">
            <a:normAutofit/>
          </a:bodyPr>
          <a:lstStyle>
            <a:lvl1pPr marL="0" indent="0">
              <a:spcBef>
                <a:spcPts val="100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14600"/>
            <a:ext cx="5029200" cy="36750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26188" y="1828800"/>
            <a:ext cx="5029200" cy="685800"/>
          </a:xfrm>
        </p:spPr>
        <p:txBody>
          <a:bodyPr anchor="ctr">
            <a:normAutofit/>
          </a:bodyPr>
          <a:lstStyle>
            <a:lvl1pPr marL="0" indent="0">
              <a:spcBef>
                <a:spcPts val="100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26188" y="2514600"/>
            <a:ext cx="5029200" cy="36750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E2824-C2A0-4931-BB32-60B24BDBB3CC}" type="datetimeFigureOut">
              <a:rPr lang="en-US" smtClean="0">
                <a:solidFill>
                  <a:srgbClr val="3D372E">
                    <a:lumMod val="40000"/>
                    <a:lumOff val="60000"/>
                  </a:srgbClr>
                </a:solidFill>
              </a:rPr>
              <a:pPr/>
              <a:t>11/21/2020</a:t>
            </a:fld>
            <a:endParaRPr lang="en-US">
              <a:solidFill>
                <a:srgbClr val="3D372E">
                  <a:lumMod val="40000"/>
                  <a:lumOff val="6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D372E">
                  <a:lumMod val="40000"/>
                  <a:lumOff val="6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333A4-2EF1-4B79-B68C-AB20E66B4822}" type="slidenum">
              <a:rPr lang="en-US" smtClean="0">
                <a:solidFill>
                  <a:srgbClr val="3D372E">
                    <a:lumMod val="40000"/>
                    <a:lumOff val="60000"/>
                  </a:srgbClr>
                </a:solidFill>
              </a:rPr>
              <a:pPr/>
              <a:t>‹#›</a:t>
            </a:fld>
            <a:endParaRPr lang="en-US">
              <a:solidFill>
                <a:srgbClr val="3D372E">
                  <a:lumMod val="40000"/>
                  <a:lumOff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4289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E2824-C2A0-4931-BB32-60B24BDBB3CC}" type="datetimeFigureOut">
              <a:rPr lang="en-US" smtClean="0">
                <a:solidFill>
                  <a:srgbClr val="3D372E">
                    <a:lumMod val="40000"/>
                    <a:lumOff val="60000"/>
                  </a:srgbClr>
                </a:solidFill>
              </a:rPr>
              <a:pPr/>
              <a:t>11/21/2020</a:t>
            </a:fld>
            <a:endParaRPr lang="en-US">
              <a:solidFill>
                <a:srgbClr val="3D372E">
                  <a:lumMod val="40000"/>
                  <a:lumOff val="6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D372E">
                  <a:lumMod val="40000"/>
                  <a:lumOff val="6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333A4-2EF1-4B79-B68C-AB20E66B4822}" type="slidenum">
              <a:rPr lang="en-US" smtClean="0">
                <a:solidFill>
                  <a:srgbClr val="3D372E">
                    <a:lumMod val="40000"/>
                    <a:lumOff val="60000"/>
                  </a:srgbClr>
                </a:solidFill>
              </a:rPr>
              <a:pPr/>
              <a:t>‹#›</a:t>
            </a:fld>
            <a:endParaRPr lang="en-US">
              <a:solidFill>
                <a:srgbClr val="3D372E">
                  <a:lumMod val="40000"/>
                  <a:lumOff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444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E2824-C2A0-4931-BB32-60B24BDBB3CC}" type="datetimeFigureOut">
              <a:rPr lang="en-US" smtClean="0">
                <a:solidFill>
                  <a:srgbClr val="3D372E">
                    <a:lumMod val="40000"/>
                    <a:lumOff val="60000"/>
                  </a:srgbClr>
                </a:solidFill>
              </a:rPr>
              <a:pPr/>
              <a:t>11/21/2020</a:t>
            </a:fld>
            <a:endParaRPr lang="en-US">
              <a:solidFill>
                <a:srgbClr val="3D372E">
                  <a:lumMod val="40000"/>
                  <a:lumOff val="6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D372E">
                  <a:lumMod val="40000"/>
                  <a:lumOff val="6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333A4-2EF1-4B79-B68C-AB20E66B4822}" type="slidenum">
              <a:rPr lang="en-US" smtClean="0">
                <a:solidFill>
                  <a:srgbClr val="3D372E">
                    <a:lumMod val="40000"/>
                    <a:lumOff val="60000"/>
                  </a:srgbClr>
                </a:solidFill>
              </a:rPr>
              <a:pPr/>
              <a:t>‹#›</a:t>
            </a:fld>
            <a:endParaRPr lang="en-US">
              <a:solidFill>
                <a:srgbClr val="3D372E">
                  <a:lumMod val="40000"/>
                  <a:lumOff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6575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4800" y="1524000"/>
            <a:ext cx="3429000" cy="1905000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400800" cy="52578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24800" y="3581400"/>
            <a:ext cx="3429000" cy="1828800"/>
          </a:xfrm>
        </p:spPr>
        <p:txBody>
          <a:bodyPr/>
          <a:lstStyle>
            <a:lvl1pPr marL="0" indent="0">
              <a:spcBef>
                <a:spcPts val="10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E2824-C2A0-4931-BB32-60B24BDBB3CC}" type="datetimeFigureOut">
              <a:rPr lang="en-US" smtClean="0">
                <a:solidFill>
                  <a:srgbClr val="3D372E">
                    <a:lumMod val="40000"/>
                    <a:lumOff val="60000"/>
                  </a:srgbClr>
                </a:solidFill>
              </a:rPr>
              <a:pPr/>
              <a:t>11/21/2020</a:t>
            </a:fld>
            <a:endParaRPr lang="en-US">
              <a:solidFill>
                <a:srgbClr val="3D372E">
                  <a:lumMod val="40000"/>
                  <a:lumOff val="6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D372E">
                  <a:lumMod val="40000"/>
                  <a:lumOff val="6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333A4-2EF1-4B79-B68C-AB20E66B4822}" type="slidenum">
              <a:rPr lang="en-US" smtClean="0">
                <a:solidFill>
                  <a:srgbClr val="3D372E">
                    <a:lumMod val="40000"/>
                    <a:lumOff val="60000"/>
                  </a:srgbClr>
                </a:solidFill>
              </a:rPr>
              <a:pPr/>
              <a:t>‹#›</a:t>
            </a:fld>
            <a:endParaRPr lang="en-US">
              <a:solidFill>
                <a:srgbClr val="3D372E">
                  <a:lumMod val="40000"/>
                  <a:lumOff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8709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9F0D7-8023-4AEE-A70D-5AA02170A58B}" type="datetimeFigureOut">
              <a:rPr lang="fa-IR" smtClean="0"/>
              <a:t>06/04/1442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B31A2-BE2E-441A-8D19-83F7428C90B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80833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4800" y="1527048"/>
            <a:ext cx="3429000" cy="1901952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198" y="685800"/>
            <a:ext cx="6400800" cy="5257800"/>
          </a:xfrm>
        </p:spPr>
        <p:txBody>
          <a:bodyPr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24800" y="3581400"/>
            <a:ext cx="3428999" cy="1828800"/>
          </a:xfrm>
        </p:spPr>
        <p:txBody>
          <a:bodyPr/>
          <a:lstStyle>
            <a:lvl1pPr marL="0" indent="0">
              <a:spcBef>
                <a:spcPts val="10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E2824-C2A0-4931-BB32-60B24BDBB3CC}" type="datetimeFigureOut">
              <a:rPr lang="en-US" smtClean="0">
                <a:solidFill>
                  <a:srgbClr val="3D372E">
                    <a:lumMod val="40000"/>
                    <a:lumOff val="60000"/>
                  </a:srgbClr>
                </a:solidFill>
              </a:rPr>
              <a:pPr/>
              <a:t>11/21/2020</a:t>
            </a:fld>
            <a:endParaRPr lang="en-US">
              <a:solidFill>
                <a:srgbClr val="3D372E">
                  <a:lumMod val="40000"/>
                  <a:lumOff val="6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D372E">
                  <a:lumMod val="40000"/>
                  <a:lumOff val="6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333A4-2EF1-4B79-B68C-AB20E66B4822}" type="slidenum">
              <a:rPr lang="en-US" smtClean="0">
                <a:solidFill>
                  <a:srgbClr val="3D372E">
                    <a:lumMod val="40000"/>
                    <a:lumOff val="60000"/>
                  </a:srgbClr>
                </a:solidFill>
              </a:rPr>
              <a:pPr/>
              <a:t>‹#›</a:t>
            </a:fld>
            <a:endParaRPr lang="en-US">
              <a:solidFill>
                <a:srgbClr val="3D372E">
                  <a:lumMod val="40000"/>
                  <a:lumOff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726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E2824-C2A0-4931-BB32-60B24BDBB3CC}" type="datetimeFigureOut">
              <a:rPr lang="en-US" smtClean="0">
                <a:solidFill>
                  <a:srgbClr val="3D372E">
                    <a:lumMod val="40000"/>
                    <a:lumOff val="60000"/>
                  </a:srgbClr>
                </a:solidFill>
              </a:rPr>
              <a:pPr/>
              <a:t>11/21/2020</a:t>
            </a:fld>
            <a:endParaRPr lang="en-US">
              <a:solidFill>
                <a:srgbClr val="3D372E">
                  <a:lumMod val="40000"/>
                  <a:lumOff val="6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D372E">
                  <a:lumMod val="40000"/>
                  <a:lumOff val="6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333A4-2EF1-4B79-B68C-AB20E66B4822}" type="slidenum">
              <a:rPr lang="en-US" smtClean="0">
                <a:solidFill>
                  <a:srgbClr val="3D372E">
                    <a:lumMod val="40000"/>
                    <a:lumOff val="60000"/>
                  </a:srgbClr>
                </a:solidFill>
              </a:rPr>
              <a:pPr/>
              <a:t>‹#›</a:t>
            </a:fld>
            <a:endParaRPr lang="en-US">
              <a:solidFill>
                <a:srgbClr val="3D372E">
                  <a:lumMod val="40000"/>
                  <a:lumOff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0653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41693" y="365125"/>
            <a:ext cx="1600200" cy="5811838"/>
          </a:xfrm>
        </p:spPr>
        <p:txBody>
          <a:bodyPr vert="eaVert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5344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E2824-C2A0-4931-BB32-60B24BDBB3CC}" type="datetimeFigureOut">
              <a:rPr lang="en-US" smtClean="0">
                <a:solidFill>
                  <a:srgbClr val="3D372E">
                    <a:lumMod val="40000"/>
                    <a:lumOff val="60000"/>
                  </a:srgbClr>
                </a:solidFill>
              </a:rPr>
              <a:pPr/>
              <a:t>11/21/2020</a:t>
            </a:fld>
            <a:endParaRPr lang="en-US">
              <a:solidFill>
                <a:srgbClr val="3D372E">
                  <a:lumMod val="40000"/>
                  <a:lumOff val="6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D372E">
                  <a:lumMod val="40000"/>
                  <a:lumOff val="6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333A4-2EF1-4B79-B68C-AB20E66B4822}" type="slidenum">
              <a:rPr lang="en-US" smtClean="0">
                <a:solidFill>
                  <a:srgbClr val="3D372E">
                    <a:lumMod val="40000"/>
                    <a:lumOff val="60000"/>
                  </a:srgbClr>
                </a:solidFill>
              </a:rPr>
              <a:pPr/>
              <a:t>‹#›</a:t>
            </a:fld>
            <a:endParaRPr lang="en-US">
              <a:solidFill>
                <a:srgbClr val="3D372E">
                  <a:lumMod val="40000"/>
                  <a:lumOff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9852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9F0D7-8023-4AEE-A70D-5AA02170A58B}" type="datetimeFigureOut">
              <a:rPr lang="fa-IR" smtClean="0"/>
              <a:t>06/04/1442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B31A2-BE2E-441A-8D19-83F7428C90B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51481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9F0D7-8023-4AEE-A70D-5AA02170A58B}" type="datetimeFigureOut">
              <a:rPr lang="fa-IR" smtClean="0"/>
              <a:t>06/04/1442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B31A2-BE2E-441A-8D19-83F7428C90B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5781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9F0D7-8023-4AEE-A70D-5AA02170A58B}" type="datetimeFigureOut">
              <a:rPr lang="fa-IR" smtClean="0"/>
              <a:t>06/04/1442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B31A2-BE2E-441A-8D19-83F7428C90B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518640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9F0D7-8023-4AEE-A70D-5AA02170A58B}" type="datetimeFigureOut">
              <a:rPr lang="fa-IR" smtClean="0"/>
              <a:t>06/04/1442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B31A2-BE2E-441A-8D19-83F7428C90B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229120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9F0D7-8023-4AEE-A70D-5AA02170A58B}" type="datetimeFigureOut">
              <a:rPr lang="fa-IR" smtClean="0"/>
              <a:t>06/04/1442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B31A2-BE2E-441A-8D19-83F7428C90B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582218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9F0D7-8023-4AEE-A70D-5AA02170A58B}" type="datetimeFigureOut">
              <a:rPr lang="fa-IR" smtClean="0"/>
              <a:t>06/04/1442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B31A2-BE2E-441A-8D19-83F7428C90B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86151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9F0D7-8023-4AEE-A70D-5AA02170A58B}" type="datetimeFigureOut">
              <a:rPr lang="fa-IR" smtClean="0"/>
              <a:t>06/04/1442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B31A2-BE2E-441A-8D19-83F7428C90B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217707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9F0D7-8023-4AEE-A70D-5AA02170A58B}" type="datetimeFigureOut">
              <a:rPr lang="fa-IR" smtClean="0"/>
              <a:t>06/04/1442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8B31A2-BE2E-441A-8D19-83F7428C90B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82070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 bwMode="invGray">
          <a:xfrm>
            <a:off x="0" y="6492239"/>
            <a:ext cx="12188825" cy="36576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1452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685939" y="6549715"/>
            <a:ext cx="1667860" cy="229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1">
                    <a:lumMod val="40000"/>
                    <a:lumOff val="60000"/>
                  </a:schemeClr>
                </a:solidFill>
              </a:defRPr>
            </a:lvl1pPr>
          </a:lstStyle>
          <a:p>
            <a:pPr rtl="0"/>
            <a:fld id="{B0FE2824-C2A0-4931-BB32-60B24BDBB3CC}" type="datetimeFigureOut">
              <a:rPr lang="en-US" smtClean="0">
                <a:solidFill>
                  <a:srgbClr val="3D372E">
                    <a:lumMod val="40000"/>
                    <a:lumOff val="60000"/>
                  </a:srgbClr>
                </a:solidFill>
              </a:rPr>
              <a:pPr rtl="0"/>
              <a:t>11/21/2020</a:t>
            </a:fld>
            <a:endParaRPr lang="en-US">
              <a:solidFill>
                <a:srgbClr val="3D372E">
                  <a:lumMod val="40000"/>
                  <a:lumOff val="6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1000" y="6549715"/>
            <a:ext cx="8442158" cy="229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>
                    <a:lumMod val="40000"/>
                    <a:lumOff val="60000"/>
                  </a:schemeClr>
                </a:solidFill>
              </a:defRPr>
            </a:lvl1pPr>
          </a:lstStyle>
          <a:p>
            <a:pPr rtl="0"/>
            <a:endParaRPr lang="en-US" dirty="0">
              <a:solidFill>
                <a:srgbClr val="3D372E">
                  <a:lumMod val="40000"/>
                  <a:lumOff val="6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53799" y="6549715"/>
            <a:ext cx="446361" cy="229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1">
                    <a:lumMod val="40000"/>
                    <a:lumOff val="60000"/>
                  </a:schemeClr>
                </a:solidFill>
              </a:defRPr>
            </a:lvl1pPr>
          </a:lstStyle>
          <a:p>
            <a:pPr rtl="0"/>
            <a:fld id="{B13333A4-2EF1-4B79-B68C-AB20E66B4822}" type="slidenum">
              <a:rPr lang="en-US" smtClean="0">
                <a:solidFill>
                  <a:srgbClr val="3D372E">
                    <a:lumMod val="40000"/>
                    <a:lumOff val="60000"/>
                  </a:srgbClr>
                </a:solidFill>
              </a:rPr>
              <a:pPr rtl="0"/>
              <a:t>‹#›</a:t>
            </a:fld>
            <a:endParaRPr lang="en-US">
              <a:solidFill>
                <a:srgbClr val="3D372E">
                  <a:lumMod val="40000"/>
                  <a:lumOff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155970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19.xml"/><Relationship Id="rId5" Type="http://schemas.microsoft.com/office/2007/relationships/hdphoto" Target="../media/hdphoto4.wdp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9.xml"/><Relationship Id="rId5" Type="http://schemas.microsoft.com/office/2007/relationships/hdphoto" Target="../media/hdphoto6.wdp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9.xml"/><Relationship Id="rId5" Type="http://schemas.microsoft.com/office/2007/relationships/hdphoto" Target="../media/hdphoto9.wdp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6.xml"/><Relationship Id="rId5" Type="http://schemas.microsoft.com/office/2007/relationships/hdphoto" Target="../media/hdphoto11.wdp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8.xml"/><Relationship Id="rId5" Type="http://schemas.microsoft.com/office/2007/relationships/hdphoto" Target="../media/hdphoto13.wdp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0536" y="3429000"/>
            <a:ext cx="10425313" cy="2600030"/>
          </a:xfrm>
        </p:spPr>
        <p:txBody>
          <a:bodyPr>
            <a:normAutofit/>
          </a:bodyPr>
          <a:lstStyle/>
          <a:p>
            <a:pPr algn="ctr" rtl="1"/>
            <a:r>
              <a:rPr lang="fa-IR" dirty="0" smtClean="0">
                <a:cs typeface="B Arshia" panose="00000400000000000000" pitchFamily="2" charset="-78"/>
              </a:rPr>
              <a:t>بررسی تجربه انگلستان در مرمت شهری :  </a:t>
            </a:r>
            <a:r>
              <a:rPr lang="fa-IR" dirty="0">
                <a:cs typeface="B Arshia" panose="00000400000000000000" pitchFamily="2" charset="-78"/>
              </a:rPr>
              <a:t>شهرهای </a:t>
            </a:r>
            <a:r>
              <a:rPr lang="fa-IR" dirty="0" smtClean="0">
                <a:cs typeface="B Arshia" panose="00000400000000000000" pitchFamily="2" charset="-78"/>
              </a:rPr>
              <a:t> بث ،لستر ، چستر ، چی </a:t>
            </a:r>
            <a:r>
              <a:rPr lang="fa-IR" dirty="0">
                <a:cs typeface="B Arshia" panose="00000400000000000000" pitchFamily="2" charset="-78"/>
              </a:rPr>
              <a:t>چستر و </a:t>
            </a:r>
            <a:r>
              <a:rPr lang="fa-IR" dirty="0" smtClean="0">
                <a:cs typeface="B Arshia" panose="00000400000000000000" pitchFamily="2" charset="-78"/>
              </a:rPr>
              <a:t>یورک</a:t>
            </a:r>
            <a:br>
              <a:rPr lang="fa-IR" dirty="0" smtClean="0">
                <a:cs typeface="B Arshia" panose="00000400000000000000" pitchFamily="2" charset="-78"/>
              </a:rPr>
            </a:br>
            <a:endParaRPr lang="en-US" sz="2900" dirty="0">
              <a:cs typeface="B Arshia" panose="00000400000000000000" pitchFamily="2" charset="-78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86038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>
          <a:xfrm>
            <a:off x="-241247" y="2400179"/>
            <a:ext cx="4680520" cy="591213"/>
          </a:xfrm>
        </p:spPr>
        <p:txBody>
          <a:bodyPr>
            <a:normAutofit/>
          </a:bodyPr>
          <a:lstStyle/>
          <a:p>
            <a:pPr algn="ctr"/>
            <a:r>
              <a:rPr lang="fa-IR" sz="2400" b="0" dirty="0" smtClean="0">
                <a:cs typeface="B Homa" panose="00000400000000000000" pitchFamily="2" charset="-78"/>
              </a:rPr>
              <a:t>نمایی از چستر (معاصر سازی)</a:t>
            </a:r>
            <a:endParaRPr lang="en-US" sz="2400" b="0" dirty="0">
              <a:cs typeface="B Homa" panose="00000400000000000000" pitchFamily="2" charset="-78"/>
            </a:endParaRP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015" y="3380646"/>
            <a:ext cx="4526328" cy="3096961"/>
          </a:xfrm>
        </p:spPr>
      </p:pic>
      <p:sp>
        <p:nvSpPr>
          <p:cNvPr id="12" name="Text Placeholder 11"/>
          <p:cNvSpPr>
            <a:spLocks noGrp="1"/>
          </p:cNvSpPr>
          <p:nvPr>
            <p:ph type="body" sz="quarter" idx="3"/>
          </p:nvPr>
        </p:nvSpPr>
        <p:spPr>
          <a:xfrm>
            <a:off x="4583832" y="4478816"/>
            <a:ext cx="2819717" cy="946277"/>
          </a:xfrm>
        </p:spPr>
        <p:txBody>
          <a:bodyPr>
            <a:normAutofit/>
          </a:bodyPr>
          <a:lstStyle/>
          <a:p>
            <a:pPr algn="ctr" rtl="1"/>
            <a:r>
              <a:rPr lang="fa-IR" sz="2400" b="0" dirty="0" smtClean="0">
                <a:cs typeface="B Homa" panose="00000400000000000000" pitchFamily="2" charset="-78"/>
              </a:rPr>
              <a:t>بافت کهن چستر به عنوان هویت شهر </a:t>
            </a:r>
            <a:endParaRPr lang="en-US" sz="2400" b="0" dirty="0">
              <a:cs typeface="B Homa" panose="00000400000000000000" pitchFamily="2" charset="-78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7728" y="247959"/>
            <a:ext cx="4698547" cy="2869682"/>
          </a:xfrm>
          <a:prstGeom prst="rect">
            <a:avLst/>
          </a:prstGeom>
        </p:spPr>
      </p:pic>
      <p:sp>
        <p:nvSpPr>
          <p:cNvPr id="19" name="Title 18"/>
          <p:cNvSpPr>
            <a:spLocks noGrp="1"/>
          </p:cNvSpPr>
          <p:nvPr>
            <p:ph type="title"/>
          </p:nvPr>
        </p:nvSpPr>
        <p:spPr>
          <a:xfrm>
            <a:off x="8948984" y="1113627"/>
            <a:ext cx="2978449" cy="1257136"/>
          </a:xfrm>
        </p:spPr>
        <p:txBody>
          <a:bodyPr>
            <a:noAutofit/>
          </a:bodyPr>
          <a:lstStyle/>
          <a:p>
            <a:pPr algn="ctr"/>
            <a:r>
              <a:rPr lang="fa-IR" sz="2400" dirty="0" smtClean="0">
                <a:solidFill>
                  <a:schemeClr val="tx1"/>
                </a:solidFill>
                <a:cs typeface="B Homa" panose="00000400000000000000" pitchFamily="2" charset="-78"/>
              </a:rPr>
              <a:t>تلفیق با محیط زیست در شهر چستر</a:t>
            </a:r>
            <a:endParaRPr lang="en-US" sz="2400" dirty="0">
              <a:solidFill>
                <a:schemeClr val="tx1"/>
              </a:solidFill>
              <a:cs typeface="B Homa" panose="00000400000000000000" pitchFamily="2" charset="-78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58177" y="3380646"/>
            <a:ext cx="4269256" cy="3096961"/>
          </a:xfrm>
          <a:prstGeom prst="rect">
            <a:avLst/>
          </a:prstGeom>
        </p:spPr>
      </p:pic>
      <p:sp>
        <p:nvSpPr>
          <p:cNvPr id="24" name="AutoShape 46"/>
          <p:cNvSpPr>
            <a:spLocks/>
          </p:cNvSpPr>
          <p:nvPr/>
        </p:nvSpPr>
        <p:spPr bwMode="auto">
          <a:xfrm rot="5400000">
            <a:off x="1908513" y="2887979"/>
            <a:ext cx="381000" cy="381000"/>
          </a:xfrm>
          <a:custGeom>
            <a:avLst/>
            <a:gdLst>
              <a:gd name="T0" fmla="*/ 4625269 w 21600"/>
              <a:gd name="T1" fmla="*/ 3172901 h 21600"/>
              <a:gd name="T2" fmla="*/ 4690604 w 21600"/>
              <a:gd name="T3" fmla="*/ 3365818 h 21600"/>
              <a:gd name="T4" fmla="*/ 4625269 w 21600"/>
              <a:gd name="T5" fmla="*/ 3549368 h 21600"/>
              <a:gd name="T6" fmla="*/ 2425876 w 21600"/>
              <a:gd name="T7" fmla="*/ 5967483 h 21600"/>
              <a:gd name="T8" fmla="*/ 2254762 w 21600"/>
              <a:gd name="T9" fmla="*/ 6046823 h 21600"/>
              <a:gd name="T10" fmla="*/ 2159247 w 21600"/>
              <a:gd name="T11" fmla="*/ 6029396 h 21600"/>
              <a:gd name="T12" fmla="*/ 2012086 w 21600"/>
              <a:gd name="T13" fmla="*/ 5780176 h 21600"/>
              <a:gd name="T14" fmla="*/ 2012086 w 21600"/>
              <a:gd name="T15" fmla="*/ 4507036 h 21600"/>
              <a:gd name="T16" fmla="*/ 309880 w 21600"/>
              <a:gd name="T17" fmla="*/ 4507036 h 21600"/>
              <a:gd name="T18" fmla="*/ 88988 w 21600"/>
              <a:gd name="T19" fmla="*/ 4408399 h 21600"/>
              <a:gd name="T20" fmla="*/ 0 w 21600"/>
              <a:gd name="T21" fmla="*/ 4166341 h 21600"/>
              <a:gd name="T22" fmla="*/ 0 w 21600"/>
              <a:gd name="T23" fmla="*/ 2555928 h 21600"/>
              <a:gd name="T24" fmla="*/ 88988 w 21600"/>
              <a:gd name="T25" fmla="*/ 2317609 h 21600"/>
              <a:gd name="T26" fmla="*/ 309880 w 21600"/>
              <a:gd name="T27" fmla="*/ 2223347 h 21600"/>
              <a:gd name="T28" fmla="*/ 2012086 w 21600"/>
              <a:gd name="T29" fmla="*/ 2223347 h 21600"/>
              <a:gd name="T30" fmla="*/ 2012086 w 21600"/>
              <a:gd name="T31" fmla="*/ 941176 h 21600"/>
              <a:gd name="T32" fmla="*/ 2159247 w 21600"/>
              <a:gd name="T33" fmla="*/ 691638 h 21600"/>
              <a:gd name="T34" fmla="*/ 2425876 w 21600"/>
              <a:gd name="T35" fmla="*/ 752934 h 21600"/>
              <a:gd name="T36" fmla="*/ 4625269 w 21600"/>
              <a:gd name="T37" fmla="*/ 3172901 h 21600"/>
              <a:gd name="T38" fmla="*/ 5495802 w 21600"/>
              <a:gd name="T39" fmla="*/ 0 h 21600"/>
              <a:gd name="T40" fmla="*/ 5966866 w 21600"/>
              <a:gd name="T41" fmla="*/ 107033 h 21600"/>
              <a:gd name="T42" fmla="*/ 6354833 w 21600"/>
              <a:gd name="T43" fmla="*/ 393894 h 21600"/>
              <a:gd name="T44" fmla="*/ 6621480 w 21600"/>
              <a:gd name="T45" fmla="*/ 819820 h 21600"/>
              <a:gd name="T46" fmla="*/ 6720417 w 21600"/>
              <a:gd name="T47" fmla="*/ 1343466 h 21600"/>
              <a:gd name="T48" fmla="*/ 6720417 w 21600"/>
              <a:gd name="T49" fmla="*/ 5376951 h 21600"/>
              <a:gd name="T50" fmla="*/ 6621480 w 21600"/>
              <a:gd name="T51" fmla="*/ 5895305 h 21600"/>
              <a:gd name="T52" fmla="*/ 6354833 w 21600"/>
              <a:gd name="T53" fmla="*/ 6321866 h 21600"/>
              <a:gd name="T54" fmla="*/ 5969353 w 21600"/>
              <a:gd name="T55" fmla="*/ 6612449 h 21600"/>
              <a:gd name="T56" fmla="*/ 5495802 w 21600"/>
              <a:gd name="T57" fmla="*/ 6720417 h 21600"/>
              <a:gd name="T58" fmla="*/ 3666367 w 21600"/>
              <a:gd name="T59" fmla="*/ 6720417 h 21600"/>
              <a:gd name="T60" fmla="*/ 3666367 w 21600"/>
              <a:gd name="T61" fmla="*/ 5876008 h 21600"/>
              <a:gd name="T62" fmla="*/ 5495802 w 21600"/>
              <a:gd name="T63" fmla="*/ 5876008 h 21600"/>
              <a:gd name="T64" fmla="*/ 5818135 w 21600"/>
              <a:gd name="T65" fmla="*/ 5728847 h 21600"/>
              <a:gd name="T66" fmla="*/ 5953478 w 21600"/>
              <a:gd name="T67" fmla="*/ 5376951 h 21600"/>
              <a:gd name="T68" fmla="*/ 5953478 w 21600"/>
              <a:gd name="T69" fmla="*/ 1343466 h 21600"/>
              <a:gd name="T70" fmla="*/ 5820622 w 21600"/>
              <a:gd name="T71" fmla="*/ 990635 h 21600"/>
              <a:gd name="T72" fmla="*/ 5495802 w 21600"/>
              <a:gd name="T73" fmla="*/ 844409 h 21600"/>
              <a:gd name="T74" fmla="*/ 3666367 w 21600"/>
              <a:gd name="T75" fmla="*/ 844409 h 21600"/>
              <a:gd name="T76" fmla="*/ 3666367 w 21600"/>
              <a:gd name="T77" fmla="*/ 0 h 21600"/>
              <a:gd name="T78" fmla="*/ 5495802 w 21600"/>
              <a:gd name="T79" fmla="*/ 0 h 21600"/>
              <a:gd name="T80" fmla="*/ 5495802 w 21600"/>
              <a:gd name="T81" fmla="*/ 0 h 2160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21600" h="21600">
                <a:moveTo>
                  <a:pt x="14866" y="10198"/>
                </a:moveTo>
                <a:cubicBezTo>
                  <a:pt x="15002" y="10365"/>
                  <a:pt x="15071" y="10574"/>
                  <a:pt x="15076" y="10818"/>
                </a:cubicBezTo>
                <a:cubicBezTo>
                  <a:pt x="15079" y="11061"/>
                  <a:pt x="15010" y="11255"/>
                  <a:pt x="14866" y="11408"/>
                </a:cubicBezTo>
                <a:lnTo>
                  <a:pt x="7797" y="19180"/>
                </a:lnTo>
                <a:cubicBezTo>
                  <a:pt x="7642" y="19350"/>
                  <a:pt x="7461" y="19435"/>
                  <a:pt x="7247" y="19435"/>
                </a:cubicBezTo>
                <a:cubicBezTo>
                  <a:pt x="7180" y="19435"/>
                  <a:pt x="7079" y="19415"/>
                  <a:pt x="6940" y="19379"/>
                </a:cubicBezTo>
                <a:cubicBezTo>
                  <a:pt x="6625" y="19230"/>
                  <a:pt x="6467" y="18962"/>
                  <a:pt x="6467" y="18578"/>
                </a:cubicBezTo>
                <a:lnTo>
                  <a:pt x="6467" y="14486"/>
                </a:lnTo>
                <a:lnTo>
                  <a:pt x="996" y="14486"/>
                </a:lnTo>
                <a:cubicBezTo>
                  <a:pt x="716" y="14486"/>
                  <a:pt x="478" y="14380"/>
                  <a:pt x="286" y="14169"/>
                </a:cubicBezTo>
                <a:cubicBezTo>
                  <a:pt x="93" y="13957"/>
                  <a:pt x="0" y="13699"/>
                  <a:pt x="0" y="13391"/>
                </a:cubicBezTo>
                <a:lnTo>
                  <a:pt x="0" y="8215"/>
                </a:lnTo>
                <a:cubicBezTo>
                  <a:pt x="0" y="7904"/>
                  <a:pt x="93" y="7651"/>
                  <a:pt x="286" y="7449"/>
                </a:cubicBezTo>
                <a:cubicBezTo>
                  <a:pt x="475" y="7246"/>
                  <a:pt x="713" y="7146"/>
                  <a:pt x="996" y="7146"/>
                </a:cubicBezTo>
                <a:lnTo>
                  <a:pt x="6467" y="7146"/>
                </a:lnTo>
                <a:lnTo>
                  <a:pt x="6467" y="3025"/>
                </a:lnTo>
                <a:cubicBezTo>
                  <a:pt x="6467" y="2641"/>
                  <a:pt x="6625" y="2376"/>
                  <a:pt x="6940" y="2223"/>
                </a:cubicBezTo>
                <a:cubicBezTo>
                  <a:pt x="7274" y="2094"/>
                  <a:pt x="7557" y="2159"/>
                  <a:pt x="7797" y="2420"/>
                </a:cubicBezTo>
                <a:lnTo>
                  <a:pt x="14866" y="10198"/>
                </a:lnTo>
                <a:close/>
                <a:moveTo>
                  <a:pt x="17664" y="0"/>
                </a:moveTo>
                <a:cubicBezTo>
                  <a:pt x="18201" y="0"/>
                  <a:pt x="18708" y="115"/>
                  <a:pt x="19178" y="344"/>
                </a:cubicBezTo>
                <a:cubicBezTo>
                  <a:pt x="19653" y="573"/>
                  <a:pt x="20067" y="884"/>
                  <a:pt x="20425" y="1266"/>
                </a:cubicBezTo>
                <a:cubicBezTo>
                  <a:pt x="20783" y="1648"/>
                  <a:pt x="21069" y="2106"/>
                  <a:pt x="21282" y="2635"/>
                </a:cubicBezTo>
                <a:cubicBezTo>
                  <a:pt x="21493" y="3166"/>
                  <a:pt x="21600" y="3727"/>
                  <a:pt x="21600" y="4318"/>
                </a:cubicBezTo>
                <a:lnTo>
                  <a:pt x="21600" y="17282"/>
                </a:lnTo>
                <a:cubicBezTo>
                  <a:pt x="21600" y="17870"/>
                  <a:pt x="21493" y="18425"/>
                  <a:pt x="21282" y="18948"/>
                </a:cubicBezTo>
                <a:cubicBezTo>
                  <a:pt x="21069" y="19468"/>
                  <a:pt x="20780" y="19923"/>
                  <a:pt x="20425" y="20319"/>
                </a:cubicBezTo>
                <a:cubicBezTo>
                  <a:pt x="20067" y="20713"/>
                  <a:pt x="19653" y="21021"/>
                  <a:pt x="19186" y="21253"/>
                </a:cubicBezTo>
                <a:cubicBezTo>
                  <a:pt x="18716" y="21483"/>
                  <a:pt x="18209" y="21600"/>
                  <a:pt x="17664" y="21600"/>
                </a:cubicBezTo>
                <a:lnTo>
                  <a:pt x="11784" y="21600"/>
                </a:lnTo>
                <a:lnTo>
                  <a:pt x="11784" y="18886"/>
                </a:lnTo>
                <a:lnTo>
                  <a:pt x="17664" y="18886"/>
                </a:lnTo>
                <a:cubicBezTo>
                  <a:pt x="18065" y="18886"/>
                  <a:pt x="18409" y="18727"/>
                  <a:pt x="18700" y="18413"/>
                </a:cubicBezTo>
                <a:cubicBezTo>
                  <a:pt x="18991" y="18099"/>
                  <a:pt x="19135" y="17720"/>
                  <a:pt x="19135" y="17282"/>
                </a:cubicBezTo>
                <a:lnTo>
                  <a:pt x="19135" y="4318"/>
                </a:lnTo>
                <a:cubicBezTo>
                  <a:pt x="19135" y="3874"/>
                  <a:pt x="18991" y="3498"/>
                  <a:pt x="18708" y="3184"/>
                </a:cubicBezTo>
                <a:cubicBezTo>
                  <a:pt x="18422" y="2873"/>
                  <a:pt x="18075" y="2714"/>
                  <a:pt x="17664" y="2714"/>
                </a:cubicBezTo>
                <a:lnTo>
                  <a:pt x="11784" y="2714"/>
                </a:lnTo>
                <a:lnTo>
                  <a:pt x="11784" y="0"/>
                </a:lnTo>
                <a:lnTo>
                  <a:pt x="17664" y="0"/>
                </a:lnTo>
                <a:close/>
                <a:moveTo>
                  <a:pt x="17664" y="0"/>
                </a:move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l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AutoShape 46"/>
          <p:cNvSpPr>
            <a:spLocks/>
          </p:cNvSpPr>
          <p:nvPr/>
        </p:nvSpPr>
        <p:spPr bwMode="auto">
          <a:xfrm>
            <a:off x="7263969" y="4570955"/>
            <a:ext cx="381000" cy="381000"/>
          </a:xfrm>
          <a:custGeom>
            <a:avLst/>
            <a:gdLst>
              <a:gd name="T0" fmla="*/ 4625269 w 21600"/>
              <a:gd name="T1" fmla="*/ 3172901 h 21600"/>
              <a:gd name="T2" fmla="*/ 4690604 w 21600"/>
              <a:gd name="T3" fmla="*/ 3365818 h 21600"/>
              <a:gd name="T4" fmla="*/ 4625269 w 21600"/>
              <a:gd name="T5" fmla="*/ 3549368 h 21600"/>
              <a:gd name="T6" fmla="*/ 2425876 w 21600"/>
              <a:gd name="T7" fmla="*/ 5967483 h 21600"/>
              <a:gd name="T8" fmla="*/ 2254762 w 21600"/>
              <a:gd name="T9" fmla="*/ 6046823 h 21600"/>
              <a:gd name="T10" fmla="*/ 2159247 w 21600"/>
              <a:gd name="T11" fmla="*/ 6029396 h 21600"/>
              <a:gd name="T12" fmla="*/ 2012086 w 21600"/>
              <a:gd name="T13" fmla="*/ 5780176 h 21600"/>
              <a:gd name="T14" fmla="*/ 2012086 w 21600"/>
              <a:gd name="T15" fmla="*/ 4507036 h 21600"/>
              <a:gd name="T16" fmla="*/ 309880 w 21600"/>
              <a:gd name="T17" fmla="*/ 4507036 h 21600"/>
              <a:gd name="T18" fmla="*/ 88988 w 21600"/>
              <a:gd name="T19" fmla="*/ 4408399 h 21600"/>
              <a:gd name="T20" fmla="*/ 0 w 21600"/>
              <a:gd name="T21" fmla="*/ 4166341 h 21600"/>
              <a:gd name="T22" fmla="*/ 0 w 21600"/>
              <a:gd name="T23" fmla="*/ 2555928 h 21600"/>
              <a:gd name="T24" fmla="*/ 88988 w 21600"/>
              <a:gd name="T25" fmla="*/ 2317609 h 21600"/>
              <a:gd name="T26" fmla="*/ 309880 w 21600"/>
              <a:gd name="T27" fmla="*/ 2223347 h 21600"/>
              <a:gd name="T28" fmla="*/ 2012086 w 21600"/>
              <a:gd name="T29" fmla="*/ 2223347 h 21600"/>
              <a:gd name="T30" fmla="*/ 2012086 w 21600"/>
              <a:gd name="T31" fmla="*/ 941176 h 21600"/>
              <a:gd name="T32" fmla="*/ 2159247 w 21600"/>
              <a:gd name="T33" fmla="*/ 691638 h 21600"/>
              <a:gd name="T34" fmla="*/ 2425876 w 21600"/>
              <a:gd name="T35" fmla="*/ 752934 h 21600"/>
              <a:gd name="T36" fmla="*/ 4625269 w 21600"/>
              <a:gd name="T37" fmla="*/ 3172901 h 21600"/>
              <a:gd name="T38" fmla="*/ 5495802 w 21600"/>
              <a:gd name="T39" fmla="*/ 0 h 21600"/>
              <a:gd name="T40" fmla="*/ 5966866 w 21600"/>
              <a:gd name="T41" fmla="*/ 107033 h 21600"/>
              <a:gd name="T42" fmla="*/ 6354833 w 21600"/>
              <a:gd name="T43" fmla="*/ 393894 h 21600"/>
              <a:gd name="T44" fmla="*/ 6621480 w 21600"/>
              <a:gd name="T45" fmla="*/ 819820 h 21600"/>
              <a:gd name="T46" fmla="*/ 6720417 w 21600"/>
              <a:gd name="T47" fmla="*/ 1343466 h 21600"/>
              <a:gd name="T48" fmla="*/ 6720417 w 21600"/>
              <a:gd name="T49" fmla="*/ 5376951 h 21600"/>
              <a:gd name="T50" fmla="*/ 6621480 w 21600"/>
              <a:gd name="T51" fmla="*/ 5895305 h 21600"/>
              <a:gd name="T52" fmla="*/ 6354833 w 21600"/>
              <a:gd name="T53" fmla="*/ 6321866 h 21600"/>
              <a:gd name="T54" fmla="*/ 5969353 w 21600"/>
              <a:gd name="T55" fmla="*/ 6612449 h 21600"/>
              <a:gd name="T56" fmla="*/ 5495802 w 21600"/>
              <a:gd name="T57" fmla="*/ 6720417 h 21600"/>
              <a:gd name="T58" fmla="*/ 3666367 w 21600"/>
              <a:gd name="T59" fmla="*/ 6720417 h 21600"/>
              <a:gd name="T60" fmla="*/ 3666367 w 21600"/>
              <a:gd name="T61" fmla="*/ 5876008 h 21600"/>
              <a:gd name="T62" fmla="*/ 5495802 w 21600"/>
              <a:gd name="T63" fmla="*/ 5876008 h 21600"/>
              <a:gd name="T64" fmla="*/ 5818135 w 21600"/>
              <a:gd name="T65" fmla="*/ 5728847 h 21600"/>
              <a:gd name="T66" fmla="*/ 5953478 w 21600"/>
              <a:gd name="T67" fmla="*/ 5376951 h 21600"/>
              <a:gd name="T68" fmla="*/ 5953478 w 21600"/>
              <a:gd name="T69" fmla="*/ 1343466 h 21600"/>
              <a:gd name="T70" fmla="*/ 5820622 w 21600"/>
              <a:gd name="T71" fmla="*/ 990635 h 21600"/>
              <a:gd name="T72" fmla="*/ 5495802 w 21600"/>
              <a:gd name="T73" fmla="*/ 844409 h 21600"/>
              <a:gd name="T74" fmla="*/ 3666367 w 21600"/>
              <a:gd name="T75" fmla="*/ 844409 h 21600"/>
              <a:gd name="T76" fmla="*/ 3666367 w 21600"/>
              <a:gd name="T77" fmla="*/ 0 h 21600"/>
              <a:gd name="T78" fmla="*/ 5495802 w 21600"/>
              <a:gd name="T79" fmla="*/ 0 h 21600"/>
              <a:gd name="T80" fmla="*/ 5495802 w 21600"/>
              <a:gd name="T81" fmla="*/ 0 h 2160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21600" h="21600">
                <a:moveTo>
                  <a:pt x="14866" y="10198"/>
                </a:moveTo>
                <a:cubicBezTo>
                  <a:pt x="15002" y="10365"/>
                  <a:pt x="15071" y="10574"/>
                  <a:pt x="15076" y="10818"/>
                </a:cubicBezTo>
                <a:cubicBezTo>
                  <a:pt x="15079" y="11061"/>
                  <a:pt x="15010" y="11255"/>
                  <a:pt x="14866" y="11408"/>
                </a:cubicBezTo>
                <a:lnTo>
                  <a:pt x="7797" y="19180"/>
                </a:lnTo>
                <a:cubicBezTo>
                  <a:pt x="7642" y="19350"/>
                  <a:pt x="7461" y="19435"/>
                  <a:pt x="7247" y="19435"/>
                </a:cubicBezTo>
                <a:cubicBezTo>
                  <a:pt x="7180" y="19435"/>
                  <a:pt x="7079" y="19415"/>
                  <a:pt x="6940" y="19379"/>
                </a:cubicBezTo>
                <a:cubicBezTo>
                  <a:pt x="6625" y="19230"/>
                  <a:pt x="6467" y="18962"/>
                  <a:pt x="6467" y="18578"/>
                </a:cubicBezTo>
                <a:lnTo>
                  <a:pt x="6467" y="14486"/>
                </a:lnTo>
                <a:lnTo>
                  <a:pt x="996" y="14486"/>
                </a:lnTo>
                <a:cubicBezTo>
                  <a:pt x="716" y="14486"/>
                  <a:pt x="478" y="14380"/>
                  <a:pt x="286" y="14169"/>
                </a:cubicBezTo>
                <a:cubicBezTo>
                  <a:pt x="93" y="13957"/>
                  <a:pt x="0" y="13699"/>
                  <a:pt x="0" y="13391"/>
                </a:cubicBezTo>
                <a:lnTo>
                  <a:pt x="0" y="8215"/>
                </a:lnTo>
                <a:cubicBezTo>
                  <a:pt x="0" y="7904"/>
                  <a:pt x="93" y="7651"/>
                  <a:pt x="286" y="7449"/>
                </a:cubicBezTo>
                <a:cubicBezTo>
                  <a:pt x="475" y="7246"/>
                  <a:pt x="713" y="7146"/>
                  <a:pt x="996" y="7146"/>
                </a:cubicBezTo>
                <a:lnTo>
                  <a:pt x="6467" y="7146"/>
                </a:lnTo>
                <a:lnTo>
                  <a:pt x="6467" y="3025"/>
                </a:lnTo>
                <a:cubicBezTo>
                  <a:pt x="6467" y="2641"/>
                  <a:pt x="6625" y="2376"/>
                  <a:pt x="6940" y="2223"/>
                </a:cubicBezTo>
                <a:cubicBezTo>
                  <a:pt x="7274" y="2094"/>
                  <a:pt x="7557" y="2159"/>
                  <a:pt x="7797" y="2420"/>
                </a:cubicBezTo>
                <a:lnTo>
                  <a:pt x="14866" y="10198"/>
                </a:lnTo>
                <a:close/>
                <a:moveTo>
                  <a:pt x="17664" y="0"/>
                </a:moveTo>
                <a:cubicBezTo>
                  <a:pt x="18201" y="0"/>
                  <a:pt x="18708" y="115"/>
                  <a:pt x="19178" y="344"/>
                </a:cubicBezTo>
                <a:cubicBezTo>
                  <a:pt x="19653" y="573"/>
                  <a:pt x="20067" y="884"/>
                  <a:pt x="20425" y="1266"/>
                </a:cubicBezTo>
                <a:cubicBezTo>
                  <a:pt x="20783" y="1648"/>
                  <a:pt x="21069" y="2106"/>
                  <a:pt x="21282" y="2635"/>
                </a:cubicBezTo>
                <a:cubicBezTo>
                  <a:pt x="21493" y="3166"/>
                  <a:pt x="21600" y="3727"/>
                  <a:pt x="21600" y="4318"/>
                </a:cubicBezTo>
                <a:lnTo>
                  <a:pt x="21600" y="17282"/>
                </a:lnTo>
                <a:cubicBezTo>
                  <a:pt x="21600" y="17870"/>
                  <a:pt x="21493" y="18425"/>
                  <a:pt x="21282" y="18948"/>
                </a:cubicBezTo>
                <a:cubicBezTo>
                  <a:pt x="21069" y="19468"/>
                  <a:pt x="20780" y="19923"/>
                  <a:pt x="20425" y="20319"/>
                </a:cubicBezTo>
                <a:cubicBezTo>
                  <a:pt x="20067" y="20713"/>
                  <a:pt x="19653" y="21021"/>
                  <a:pt x="19186" y="21253"/>
                </a:cubicBezTo>
                <a:cubicBezTo>
                  <a:pt x="18716" y="21483"/>
                  <a:pt x="18209" y="21600"/>
                  <a:pt x="17664" y="21600"/>
                </a:cubicBezTo>
                <a:lnTo>
                  <a:pt x="11784" y="21600"/>
                </a:lnTo>
                <a:lnTo>
                  <a:pt x="11784" y="18886"/>
                </a:lnTo>
                <a:lnTo>
                  <a:pt x="17664" y="18886"/>
                </a:lnTo>
                <a:cubicBezTo>
                  <a:pt x="18065" y="18886"/>
                  <a:pt x="18409" y="18727"/>
                  <a:pt x="18700" y="18413"/>
                </a:cubicBezTo>
                <a:cubicBezTo>
                  <a:pt x="18991" y="18099"/>
                  <a:pt x="19135" y="17720"/>
                  <a:pt x="19135" y="17282"/>
                </a:cubicBezTo>
                <a:lnTo>
                  <a:pt x="19135" y="4318"/>
                </a:lnTo>
                <a:cubicBezTo>
                  <a:pt x="19135" y="3874"/>
                  <a:pt x="18991" y="3498"/>
                  <a:pt x="18708" y="3184"/>
                </a:cubicBezTo>
                <a:cubicBezTo>
                  <a:pt x="18422" y="2873"/>
                  <a:pt x="18075" y="2714"/>
                  <a:pt x="17664" y="2714"/>
                </a:cubicBezTo>
                <a:lnTo>
                  <a:pt x="11784" y="2714"/>
                </a:lnTo>
                <a:lnTo>
                  <a:pt x="11784" y="0"/>
                </a:lnTo>
                <a:lnTo>
                  <a:pt x="17664" y="0"/>
                </a:lnTo>
                <a:close/>
                <a:moveTo>
                  <a:pt x="17664" y="0"/>
                </a:move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l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33" name="AutoShape 69"/>
          <p:cNvSpPr>
            <a:spLocks/>
          </p:cNvSpPr>
          <p:nvPr/>
        </p:nvSpPr>
        <p:spPr bwMode="auto">
          <a:xfrm>
            <a:off x="7864097" y="6941893"/>
            <a:ext cx="1764000" cy="1241720"/>
          </a:xfrm>
          <a:custGeom>
            <a:avLst/>
            <a:gdLst>
              <a:gd name="T0" fmla="*/ 5454121 w 21600"/>
              <a:gd name="T1" fmla="*/ 2397116 h 21588"/>
              <a:gd name="T2" fmla="*/ 5240373 w 21600"/>
              <a:gd name="T3" fmla="*/ 3327820 h 21588"/>
              <a:gd name="T4" fmla="*/ 4657619 w 21600"/>
              <a:gd name="T5" fmla="*/ 4089061 h 21588"/>
              <a:gd name="T6" fmla="*/ 3791126 w 21600"/>
              <a:gd name="T7" fmla="*/ 4602056 h 21588"/>
              <a:gd name="T8" fmla="*/ 2727060 w 21600"/>
              <a:gd name="T9" fmla="*/ 4792062 h 21588"/>
              <a:gd name="T10" fmla="*/ 2469444 w 21600"/>
              <a:gd name="T11" fmla="*/ 4778666 h 21588"/>
              <a:gd name="T12" fmla="*/ 2218990 w 21600"/>
              <a:gd name="T13" fmla="*/ 4749705 h 21588"/>
              <a:gd name="T14" fmla="*/ 1041347 w 21600"/>
              <a:gd name="T15" fmla="*/ 5400994 h 21588"/>
              <a:gd name="T16" fmla="*/ 899160 w 21600"/>
              <a:gd name="T17" fmla="*/ 5433397 h 21588"/>
              <a:gd name="T18" fmla="*/ 746090 w 21600"/>
              <a:gd name="T19" fmla="*/ 5465165 h 21588"/>
              <a:gd name="T20" fmla="*/ 670789 w 21600"/>
              <a:gd name="T21" fmla="*/ 5437139 h 21588"/>
              <a:gd name="T22" fmla="*/ 623817 w 21600"/>
              <a:gd name="T23" fmla="*/ 5359573 h 21588"/>
              <a:gd name="T24" fmla="*/ 623817 w 21600"/>
              <a:gd name="T25" fmla="*/ 5351790 h 21588"/>
              <a:gd name="T26" fmla="*/ 634083 w 21600"/>
              <a:gd name="T27" fmla="*/ 5269247 h 21588"/>
              <a:gd name="T28" fmla="*/ 697248 w 21600"/>
              <a:gd name="T29" fmla="*/ 5195422 h 21588"/>
              <a:gd name="T30" fmla="*/ 817968 w 21600"/>
              <a:gd name="T31" fmla="*/ 5042497 h 21588"/>
              <a:gd name="T32" fmla="*/ 921879 w 21600"/>
              <a:gd name="T33" fmla="*/ 4865886 h 21588"/>
              <a:gd name="T34" fmla="*/ 1007745 w 21600"/>
              <a:gd name="T35" fmla="*/ 4631970 h 21588"/>
              <a:gd name="T36" fmla="*/ 1075884 w 21600"/>
              <a:gd name="T37" fmla="*/ 4298992 h 21588"/>
              <a:gd name="T38" fmla="*/ 290601 w 21600"/>
              <a:gd name="T39" fmla="*/ 3477322 h 21588"/>
              <a:gd name="T40" fmla="*/ 0 w 21600"/>
              <a:gd name="T41" fmla="*/ 2397434 h 21588"/>
              <a:gd name="T42" fmla="*/ 215300 w 21600"/>
              <a:gd name="T43" fmla="*/ 1462388 h 21588"/>
              <a:gd name="T44" fmla="*/ 801158 w 21600"/>
              <a:gd name="T45" fmla="*/ 703000 h 21588"/>
              <a:gd name="T46" fmla="*/ 1665164 w 21600"/>
              <a:gd name="T47" fmla="*/ 189688 h 21588"/>
              <a:gd name="T48" fmla="*/ 2727060 w 21600"/>
              <a:gd name="T49" fmla="*/ 0 h 21588"/>
              <a:gd name="T50" fmla="*/ 3791126 w 21600"/>
              <a:gd name="T51" fmla="*/ 189688 h 21588"/>
              <a:gd name="T52" fmla="*/ 4657619 w 21600"/>
              <a:gd name="T53" fmla="*/ 703000 h 21588"/>
              <a:gd name="T54" fmla="*/ 5240373 w 21600"/>
              <a:gd name="T55" fmla="*/ 1462388 h 21588"/>
              <a:gd name="T56" fmla="*/ 5454121 w 21600"/>
              <a:gd name="T57" fmla="*/ 2397116 h 21588"/>
              <a:gd name="T58" fmla="*/ 6720417 w 21600"/>
              <a:gd name="T59" fmla="*/ 3655803 h 21588"/>
              <a:gd name="T60" fmla="*/ 6429816 w 21600"/>
              <a:gd name="T61" fmla="*/ 4735692 h 21588"/>
              <a:gd name="T62" fmla="*/ 5643898 w 21600"/>
              <a:gd name="T63" fmla="*/ 5557362 h 21588"/>
              <a:gd name="T64" fmla="*/ 5710484 w 21600"/>
              <a:gd name="T65" fmla="*/ 5889404 h 21588"/>
              <a:gd name="T66" fmla="*/ 5799790 w 21600"/>
              <a:gd name="T67" fmla="*/ 6124256 h 21588"/>
              <a:gd name="T68" fmla="*/ 5905253 w 21600"/>
              <a:gd name="T69" fmla="*/ 6299913 h 21588"/>
              <a:gd name="T70" fmla="*/ 6022552 w 21600"/>
              <a:gd name="T71" fmla="*/ 6453792 h 21588"/>
              <a:gd name="T72" fmla="*/ 6084147 w 21600"/>
              <a:gd name="T73" fmla="*/ 6531040 h 21588"/>
              <a:gd name="T74" fmla="*/ 6095665 w 21600"/>
              <a:gd name="T75" fmla="*/ 6609224 h 21588"/>
              <a:gd name="T76" fmla="*/ 6095665 w 21600"/>
              <a:gd name="T77" fmla="*/ 6617942 h 21588"/>
              <a:gd name="T78" fmla="*/ 6052414 w 21600"/>
              <a:gd name="T79" fmla="*/ 6699850 h 21588"/>
              <a:gd name="T80" fmla="*/ 5973392 w 21600"/>
              <a:gd name="T81" fmla="*/ 6722599 h 21588"/>
              <a:gd name="T82" fmla="*/ 5821257 w 21600"/>
              <a:gd name="T83" fmla="*/ 6691132 h 21588"/>
              <a:gd name="T84" fmla="*/ 5679070 w 21600"/>
              <a:gd name="T85" fmla="*/ 6659364 h 21588"/>
              <a:gd name="T86" fmla="*/ 5047774 w 21600"/>
              <a:gd name="T87" fmla="*/ 6407076 h 21588"/>
              <a:gd name="T88" fmla="*/ 4501427 w 21600"/>
              <a:gd name="T89" fmla="*/ 6007139 h 21588"/>
              <a:gd name="T90" fmla="*/ 4250355 w 21600"/>
              <a:gd name="T91" fmla="*/ 6037036 h 21588"/>
              <a:gd name="T92" fmla="*/ 3992421 w 21600"/>
              <a:gd name="T93" fmla="*/ 6050431 h 21588"/>
              <a:gd name="T94" fmla="*/ 3064016 w 21600"/>
              <a:gd name="T95" fmla="*/ 5902782 h 21588"/>
              <a:gd name="T96" fmla="*/ 2275293 w 21600"/>
              <a:gd name="T97" fmla="*/ 5506287 h 21588"/>
              <a:gd name="T98" fmla="*/ 2322283 w 21600"/>
              <a:gd name="T99" fmla="*/ 5472948 h 21588"/>
              <a:gd name="T100" fmla="*/ 2369873 w 21600"/>
              <a:gd name="T101" fmla="*/ 5439627 h 21588"/>
              <a:gd name="T102" fmla="*/ 2727060 w 21600"/>
              <a:gd name="T103" fmla="*/ 5465165 h 21588"/>
              <a:gd name="T104" fmla="*/ 4020432 w 21600"/>
              <a:gd name="T105" fmla="*/ 5226890 h 21588"/>
              <a:gd name="T106" fmla="*/ 5065518 w 21600"/>
              <a:gd name="T107" fmla="*/ 4575583 h 21588"/>
              <a:gd name="T108" fmla="*/ 5761196 w 21600"/>
              <a:gd name="T109" fmla="*/ 3600351 h 21588"/>
              <a:gd name="T110" fmla="*/ 6016025 w 21600"/>
              <a:gd name="T111" fmla="*/ 2397116 h 21588"/>
              <a:gd name="T112" fmla="*/ 5994541 w 21600"/>
              <a:gd name="T113" fmla="*/ 2044848 h 21588"/>
              <a:gd name="T114" fmla="*/ 6525648 w 21600"/>
              <a:gd name="T115" fmla="*/ 2780234 h 21588"/>
              <a:gd name="T116" fmla="*/ 6720417 w 21600"/>
              <a:gd name="T117" fmla="*/ 3655803 h 2158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1600" h="21588">
                <a:moveTo>
                  <a:pt x="17530" y="7696"/>
                </a:moveTo>
                <a:cubicBezTo>
                  <a:pt x="17530" y="8752"/>
                  <a:pt x="17302" y="9748"/>
                  <a:pt x="16843" y="10684"/>
                </a:cubicBezTo>
                <a:cubicBezTo>
                  <a:pt x="16387" y="11621"/>
                  <a:pt x="15760" y="12436"/>
                  <a:pt x="14970" y="13128"/>
                </a:cubicBezTo>
                <a:cubicBezTo>
                  <a:pt x="14176" y="13822"/>
                  <a:pt x="13249" y="14372"/>
                  <a:pt x="12185" y="14775"/>
                </a:cubicBezTo>
                <a:cubicBezTo>
                  <a:pt x="11121" y="15181"/>
                  <a:pt x="9982" y="15385"/>
                  <a:pt x="8765" y="15385"/>
                </a:cubicBezTo>
                <a:cubicBezTo>
                  <a:pt x="8487" y="15385"/>
                  <a:pt x="8212" y="15371"/>
                  <a:pt x="7937" y="15342"/>
                </a:cubicBezTo>
                <a:cubicBezTo>
                  <a:pt x="7664" y="15317"/>
                  <a:pt x="7395" y="15283"/>
                  <a:pt x="7132" y="15249"/>
                </a:cubicBezTo>
                <a:cubicBezTo>
                  <a:pt x="6028" y="16265"/>
                  <a:pt x="4766" y="16967"/>
                  <a:pt x="3347" y="17340"/>
                </a:cubicBezTo>
                <a:cubicBezTo>
                  <a:pt x="3196" y="17379"/>
                  <a:pt x="3043" y="17413"/>
                  <a:pt x="2890" y="17444"/>
                </a:cubicBezTo>
                <a:cubicBezTo>
                  <a:pt x="2735" y="17475"/>
                  <a:pt x="2573" y="17509"/>
                  <a:pt x="2398" y="17546"/>
                </a:cubicBezTo>
                <a:cubicBezTo>
                  <a:pt x="2309" y="17563"/>
                  <a:pt x="2229" y="17534"/>
                  <a:pt x="2156" y="17456"/>
                </a:cubicBezTo>
                <a:cubicBezTo>
                  <a:pt x="2085" y="17379"/>
                  <a:pt x="2034" y="17297"/>
                  <a:pt x="2005" y="17207"/>
                </a:cubicBezTo>
                <a:lnTo>
                  <a:pt x="2005" y="17182"/>
                </a:lnTo>
                <a:cubicBezTo>
                  <a:pt x="1975" y="17072"/>
                  <a:pt x="1987" y="16984"/>
                  <a:pt x="2038" y="16917"/>
                </a:cubicBezTo>
                <a:cubicBezTo>
                  <a:pt x="2090" y="16852"/>
                  <a:pt x="2158" y="16770"/>
                  <a:pt x="2241" y="16680"/>
                </a:cubicBezTo>
                <a:cubicBezTo>
                  <a:pt x="2377" y="16519"/>
                  <a:pt x="2507" y="16355"/>
                  <a:pt x="2629" y="16189"/>
                </a:cubicBezTo>
                <a:cubicBezTo>
                  <a:pt x="2754" y="16022"/>
                  <a:pt x="2864" y="15830"/>
                  <a:pt x="2963" y="15622"/>
                </a:cubicBezTo>
                <a:cubicBezTo>
                  <a:pt x="3060" y="15410"/>
                  <a:pt x="3152" y="15159"/>
                  <a:pt x="3239" y="14871"/>
                </a:cubicBezTo>
                <a:cubicBezTo>
                  <a:pt x="3326" y="14581"/>
                  <a:pt x="3399" y="14225"/>
                  <a:pt x="3458" y="13802"/>
                </a:cubicBezTo>
                <a:cubicBezTo>
                  <a:pt x="2398" y="13102"/>
                  <a:pt x="1558" y="12222"/>
                  <a:pt x="934" y="11164"/>
                </a:cubicBezTo>
                <a:cubicBezTo>
                  <a:pt x="311" y="10106"/>
                  <a:pt x="0" y="8952"/>
                  <a:pt x="0" y="7697"/>
                </a:cubicBezTo>
                <a:cubicBezTo>
                  <a:pt x="0" y="6627"/>
                  <a:pt x="231" y="5626"/>
                  <a:pt x="692" y="4695"/>
                </a:cubicBezTo>
                <a:cubicBezTo>
                  <a:pt x="1153" y="3764"/>
                  <a:pt x="1782" y="2948"/>
                  <a:pt x="2575" y="2257"/>
                </a:cubicBezTo>
                <a:cubicBezTo>
                  <a:pt x="3366" y="1566"/>
                  <a:pt x="4291" y="1013"/>
                  <a:pt x="5352" y="609"/>
                </a:cubicBezTo>
                <a:cubicBezTo>
                  <a:pt x="6409" y="203"/>
                  <a:pt x="7548" y="0"/>
                  <a:pt x="8765" y="0"/>
                </a:cubicBezTo>
                <a:cubicBezTo>
                  <a:pt x="9982" y="0"/>
                  <a:pt x="11121" y="203"/>
                  <a:pt x="12185" y="609"/>
                </a:cubicBezTo>
                <a:cubicBezTo>
                  <a:pt x="13249" y="1013"/>
                  <a:pt x="14176" y="1566"/>
                  <a:pt x="14970" y="2257"/>
                </a:cubicBezTo>
                <a:cubicBezTo>
                  <a:pt x="15760" y="2948"/>
                  <a:pt x="16387" y="3764"/>
                  <a:pt x="16843" y="4695"/>
                </a:cubicBezTo>
                <a:cubicBezTo>
                  <a:pt x="17302" y="5626"/>
                  <a:pt x="17530" y="6627"/>
                  <a:pt x="17530" y="7696"/>
                </a:cubicBezTo>
                <a:moveTo>
                  <a:pt x="21600" y="11737"/>
                </a:moveTo>
                <a:cubicBezTo>
                  <a:pt x="21600" y="12986"/>
                  <a:pt x="21287" y="14146"/>
                  <a:pt x="20666" y="15204"/>
                </a:cubicBezTo>
                <a:cubicBezTo>
                  <a:pt x="20039" y="16262"/>
                  <a:pt x="19199" y="17139"/>
                  <a:pt x="18140" y="17842"/>
                </a:cubicBezTo>
                <a:cubicBezTo>
                  <a:pt x="18201" y="18265"/>
                  <a:pt x="18272" y="18621"/>
                  <a:pt x="18354" y="18908"/>
                </a:cubicBezTo>
                <a:cubicBezTo>
                  <a:pt x="18437" y="19199"/>
                  <a:pt x="18533" y="19444"/>
                  <a:pt x="18641" y="19662"/>
                </a:cubicBezTo>
                <a:cubicBezTo>
                  <a:pt x="18752" y="19870"/>
                  <a:pt x="18863" y="20060"/>
                  <a:pt x="18980" y="20226"/>
                </a:cubicBezTo>
                <a:cubicBezTo>
                  <a:pt x="19096" y="20393"/>
                  <a:pt x="19223" y="20556"/>
                  <a:pt x="19357" y="20720"/>
                </a:cubicBezTo>
                <a:cubicBezTo>
                  <a:pt x="19432" y="20810"/>
                  <a:pt x="19498" y="20892"/>
                  <a:pt x="19555" y="20968"/>
                </a:cubicBezTo>
                <a:cubicBezTo>
                  <a:pt x="19611" y="21047"/>
                  <a:pt x="19623" y="21129"/>
                  <a:pt x="19592" y="21219"/>
                </a:cubicBezTo>
                <a:lnTo>
                  <a:pt x="19592" y="21247"/>
                </a:lnTo>
                <a:cubicBezTo>
                  <a:pt x="19578" y="21352"/>
                  <a:pt x="19533" y="21439"/>
                  <a:pt x="19453" y="21510"/>
                </a:cubicBezTo>
                <a:cubicBezTo>
                  <a:pt x="19373" y="21577"/>
                  <a:pt x="19291" y="21600"/>
                  <a:pt x="19199" y="21583"/>
                </a:cubicBezTo>
                <a:cubicBezTo>
                  <a:pt x="19027" y="21549"/>
                  <a:pt x="18863" y="21513"/>
                  <a:pt x="18710" y="21482"/>
                </a:cubicBezTo>
                <a:cubicBezTo>
                  <a:pt x="18557" y="21451"/>
                  <a:pt x="18404" y="21420"/>
                  <a:pt x="18253" y="21380"/>
                </a:cubicBezTo>
                <a:cubicBezTo>
                  <a:pt x="17530" y="21199"/>
                  <a:pt x="16855" y="20931"/>
                  <a:pt x="16224" y="20570"/>
                </a:cubicBezTo>
                <a:cubicBezTo>
                  <a:pt x="15593" y="20212"/>
                  <a:pt x="15007" y="19783"/>
                  <a:pt x="14468" y="19286"/>
                </a:cubicBezTo>
                <a:cubicBezTo>
                  <a:pt x="14205" y="19323"/>
                  <a:pt x="13936" y="19354"/>
                  <a:pt x="13661" y="19382"/>
                </a:cubicBezTo>
                <a:cubicBezTo>
                  <a:pt x="13388" y="19408"/>
                  <a:pt x="13113" y="19425"/>
                  <a:pt x="12832" y="19425"/>
                </a:cubicBezTo>
                <a:cubicBezTo>
                  <a:pt x="11773" y="19425"/>
                  <a:pt x="10778" y="19264"/>
                  <a:pt x="9848" y="18951"/>
                </a:cubicBezTo>
                <a:cubicBezTo>
                  <a:pt x="8916" y="18635"/>
                  <a:pt x="8071" y="18211"/>
                  <a:pt x="7313" y="17678"/>
                </a:cubicBezTo>
                <a:cubicBezTo>
                  <a:pt x="7358" y="17644"/>
                  <a:pt x="7407" y="17608"/>
                  <a:pt x="7464" y="17571"/>
                </a:cubicBezTo>
                <a:cubicBezTo>
                  <a:pt x="7520" y="17537"/>
                  <a:pt x="7572" y="17500"/>
                  <a:pt x="7617" y="17464"/>
                </a:cubicBezTo>
                <a:cubicBezTo>
                  <a:pt x="8000" y="17517"/>
                  <a:pt x="8382" y="17546"/>
                  <a:pt x="8765" y="17546"/>
                </a:cubicBezTo>
                <a:cubicBezTo>
                  <a:pt x="10246" y="17546"/>
                  <a:pt x="11632" y="17292"/>
                  <a:pt x="12922" y="16781"/>
                </a:cubicBezTo>
                <a:cubicBezTo>
                  <a:pt x="14214" y="16270"/>
                  <a:pt x="15334" y="15576"/>
                  <a:pt x="16281" y="14690"/>
                </a:cubicBezTo>
                <a:cubicBezTo>
                  <a:pt x="17229" y="13802"/>
                  <a:pt x="17973" y="12758"/>
                  <a:pt x="18517" y="11559"/>
                </a:cubicBezTo>
                <a:cubicBezTo>
                  <a:pt x="19063" y="10365"/>
                  <a:pt x="19336" y="9076"/>
                  <a:pt x="19336" y="7696"/>
                </a:cubicBezTo>
                <a:cubicBezTo>
                  <a:pt x="19336" y="7327"/>
                  <a:pt x="19312" y="6954"/>
                  <a:pt x="19267" y="6565"/>
                </a:cubicBezTo>
                <a:cubicBezTo>
                  <a:pt x="19988" y="7268"/>
                  <a:pt x="20557" y="8055"/>
                  <a:pt x="20974" y="8926"/>
                </a:cubicBezTo>
                <a:cubicBezTo>
                  <a:pt x="21393" y="9801"/>
                  <a:pt x="21600" y="10738"/>
                  <a:pt x="21600" y="11737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ctr" rtl="0"/>
            <a:r>
              <a:rPr lang="en-US" sz="2400" dirty="0">
                <a:solidFill>
                  <a:prstClr val="white"/>
                </a:solidFill>
                <a:latin typeface="Azargoon" panose="02000500000000000000" pitchFamily="2" charset="0"/>
              </a:rPr>
              <a:t>  </a:t>
            </a:r>
          </a:p>
        </p:txBody>
      </p:sp>
      <p:sp>
        <p:nvSpPr>
          <p:cNvPr id="34" name="AutoShape 46"/>
          <p:cNvSpPr>
            <a:spLocks/>
          </p:cNvSpPr>
          <p:nvPr/>
        </p:nvSpPr>
        <p:spPr bwMode="auto">
          <a:xfrm rot="10800000">
            <a:off x="8555597" y="1583189"/>
            <a:ext cx="381000" cy="381000"/>
          </a:xfrm>
          <a:custGeom>
            <a:avLst/>
            <a:gdLst>
              <a:gd name="T0" fmla="*/ 4625269 w 21600"/>
              <a:gd name="T1" fmla="*/ 3172901 h 21600"/>
              <a:gd name="T2" fmla="*/ 4690604 w 21600"/>
              <a:gd name="T3" fmla="*/ 3365818 h 21600"/>
              <a:gd name="T4" fmla="*/ 4625269 w 21600"/>
              <a:gd name="T5" fmla="*/ 3549368 h 21600"/>
              <a:gd name="T6" fmla="*/ 2425876 w 21600"/>
              <a:gd name="T7" fmla="*/ 5967483 h 21600"/>
              <a:gd name="T8" fmla="*/ 2254762 w 21600"/>
              <a:gd name="T9" fmla="*/ 6046823 h 21600"/>
              <a:gd name="T10" fmla="*/ 2159247 w 21600"/>
              <a:gd name="T11" fmla="*/ 6029396 h 21600"/>
              <a:gd name="T12" fmla="*/ 2012086 w 21600"/>
              <a:gd name="T13" fmla="*/ 5780176 h 21600"/>
              <a:gd name="T14" fmla="*/ 2012086 w 21600"/>
              <a:gd name="T15" fmla="*/ 4507036 h 21600"/>
              <a:gd name="T16" fmla="*/ 309880 w 21600"/>
              <a:gd name="T17" fmla="*/ 4507036 h 21600"/>
              <a:gd name="T18" fmla="*/ 88988 w 21600"/>
              <a:gd name="T19" fmla="*/ 4408399 h 21600"/>
              <a:gd name="T20" fmla="*/ 0 w 21600"/>
              <a:gd name="T21" fmla="*/ 4166341 h 21600"/>
              <a:gd name="T22" fmla="*/ 0 w 21600"/>
              <a:gd name="T23" fmla="*/ 2555928 h 21600"/>
              <a:gd name="T24" fmla="*/ 88988 w 21600"/>
              <a:gd name="T25" fmla="*/ 2317609 h 21600"/>
              <a:gd name="T26" fmla="*/ 309880 w 21600"/>
              <a:gd name="T27" fmla="*/ 2223347 h 21600"/>
              <a:gd name="T28" fmla="*/ 2012086 w 21600"/>
              <a:gd name="T29" fmla="*/ 2223347 h 21600"/>
              <a:gd name="T30" fmla="*/ 2012086 w 21600"/>
              <a:gd name="T31" fmla="*/ 941176 h 21600"/>
              <a:gd name="T32" fmla="*/ 2159247 w 21600"/>
              <a:gd name="T33" fmla="*/ 691638 h 21600"/>
              <a:gd name="T34" fmla="*/ 2425876 w 21600"/>
              <a:gd name="T35" fmla="*/ 752934 h 21600"/>
              <a:gd name="T36" fmla="*/ 4625269 w 21600"/>
              <a:gd name="T37" fmla="*/ 3172901 h 21600"/>
              <a:gd name="T38" fmla="*/ 5495802 w 21600"/>
              <a:gd name="T39" fmla="*/ 0 h 21600"/>
              <a:gd name="T40" fmla="*/ 5966866 w 21600"/>
              <a:gd name="T41" fmla="*/ 107033 h 21600"/>
              <a:gd name="T42" fmla="*/ 6354833 w 21600"/>
              <a:gd name="T43" fmla="*/ 393894 h 21600"/>
              <a:gd name="T44" fmla="*/ 6621480 w 21600"/>
              <a:gd name="T45" fmla="*/ 819820 h 21600"/>
              <a:gd name="T46" fmla="*/ 6720417 w 21600"/>
              <a:gd name="T47" fmla="*/ 1343466 h 21600"/>
              <a:gd name="T48" fmla="*/ 6720417 w 21600"/>
              <a:gd name="T49" fmla="*/ 5376951 h 21600"/>
              <a:gd name="T50" fmla="*/ 6621480 w 21600"/>
              <a:gd name="T51" fmla="*/ 5895305 h 21600"/>
              <a:gd name="T52" fmla="*/ 6354833 w 21600"/>
              <a:gd name="T53" fmla="*/ 6321866 h 21600"/>
              <a:gd name="T54" fmla="*/ 5969353 w 21600"/>
              <a:gd name="T55" fmla="*/ 6612449 h 21600"/>
              <a:gd name="T56" fmla="*/ 5495802 w 21600"/>
              <a:gd name="T57" fmla="*/ 6720417 h 21600"/>
              <a:gd name="T58" fmla="*/ 3666367 w 21600"/>
              <a:gd name="T59" fmla="*/ 6720417 h 21600"/>
              <a:gd name="T60" fmla="*/ 3666367 w 21600"/>
              <a:gd name="T61" fmla="*/ 5876008 h 21600"/>
              <a:gd name="T62" fmla="*/ 5495802 w 21600"/>
              <a:gd name="T63" fmla="*/ 5876008 h 21600"/>
              <a:gd name="T64" fmla="*/ 5818135 w 21600"/>
              <a:gd name="T65" fmla="*/ 5728847 h 21600"/>
              <a:gd name="T66" fmla="*/ 5953478 w 21600"/>
              <a:gd name="T67" fmla="*/ 5376951 h 21600"/>
              <a:gd name="T68" fmla="*/ 5953478 w 21600"/>
              <a:gd name="T69" fmla="*/ 1343466 h 21600"/>
              <a:gd name="T70" fmla="*/ 5820622 w 21600"/>
              <a:gd name="T71" fmla="*/ 990635 h 21600"/>
              <a:gd name="T72" fmla="*/ 5495802 w 21600"/>
              <a:gd name="T73" fmla="*/ 844409 h 21600"/>
              <a:gd name="T74" fmla="*/ 3666367 w 21600"/>
              <a:gd name="T75" fmla="*/ 844409 h 21600"/>
              <a:gd name="T76" fmla="*/ 3666367 w 21600"/>
              <a:gd name="T77" fmla="*/ 0 h 21600"/>
              <a:gd name="T78" fmla="*/ 5495802 w 21600"/>
              <a:gd name="T79" fmla="*/ 0 h 21600"/>
              <a:gd name="T80" fmla="*/ 5495802 w 21600"/>
              <a:gd name="T81" fmla="*/ 0 h 2160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21600" h="21600">
                <a:moveTo>
                  <a:pt x="14866" y="10198"/>
                </a:moveTo>
                <a:cubicBezTo>
                  <a:pt x="15002" y="10365"/>
                  <a:pt x="15071" y="10574"/>
                  <a:pt x="15076" y="10818"/>
                </a:cubicBezTo>
                <a:cubicBezTo>
                  <a:pt x="15079" y="11061"/>
                  <a:pt x="15010" y="11255"/>
                  <a:pt x="14866" y="11408"/>
                </a:cubicBezTo>
                <a:lnTo>
                  <a:pt x="7797" y="19180"/>
                </a:lnTo>
                <a:cubicBezTo>
                  <a:pt x="7642" y="19350"/>
                  <a:pt x="7461" y="19435"/>
                  <a:pt x="7247" y="19435"/>
                </a:cubicBezTo>
                <a:cubicBezTo>
                  <a:pt x="7180" y="19435"/>
                  <a:pt x="7079" y="19415"/>
                  <a:pt x="6940" y="19379"/>
                </a:cubicBezTo>
                <a:cubicBezTo>
                  <a:pt x="6625" y="19230"/>
                  <a:pt x="6467" y="18962"/>
                  <a:pt x="6467" y="18578"/>
                </a:cubicBezTo>
                <a:lnTo>
                  <a:pt x="6467" y="14486"/>
                </a:lnTo>
                <a:lnTo>
                  <a:pt x="996" y="14486"/>
                </a:lnTo>
                <a:cubicBezTo>
                  <a:pt x="716" y="14486"/>
                  <a:pt x="478" y="14380"/>
                  <a:pt x="286" y="14169"/>
                </a:cubicBezTo>
                <a:cubicBezTo>
                  <a:pt x="93" y="13957"/>
                  <a:pt x="0" y="13699"/>
                  <a:pt x="0" y="13391"/>
                </a:cubicBezTo>
                <a:lnTo>
                  <a:pt x="0" y="8215"/>
                </a:lnTo>
                <a:cubicBezTo>
                  <a:pt x="0" y="7904"/>
                  <a:pt x="93" y="7651"/>
                  <a:pt x="286" y="7449"/>
                </a:cubicBezTo>
                <a:cubicBezTo>
                  <a:pt x="475" y="7246"/>
                  <a:pt x="713" y="7146"/>
                  <a:pt x="996" y="7146"/>
                </a:cubicBezTo>
                <a:lnTo>
                  <a:pt x="6467" y="7146"/>
                </a:lnTo>
                <a:lnTo>
                  <a:pt x="6467" y="3025"/>
                </a:lnTo>
                <a:cubicBezTo>
                  <a:pt x="6467" y="2641"/>
                  <a:pt x="6625" y="2376"/>
                  <a:pt x="6940" y="2223"/>
                </a:cubicBezTo>
                <a:cubicBezTo>
                  <a:pt x="7274" y="2094"/>
                  <a:pt x="7557" y="2159"/>
                  <a:pt x="7797" y="2420"/>
                </a:cubicBezTo>
                <a:lnTo>
                  <a:pt x="14866" y="10198"/>
                </a:lnTo>
                <a:close/>
                <a:moveTo>
                  <a:pt x="17664" y="0"/>
                </a:moveTo>
                <a:cubicBezTo>
                  <a:pt x="18201" y="0"/>
                  <a:pt x="18708" y="115"/>
                  <a:pt x="19178" y="344"/>
                </a:cubicBezTo>
                <a:cubicBezTo>
                  <a:pt x="19653" y="573"/>
                  <a:pt x="20067" y="884"/>
                  <a:pt x="20425" y="1266"/>
                </a:cubicBezTo>
                <a:cubicBezTo>
                  <a:pt x="20783" y="1648"/>
                  <a:pt x="21069" y="2106"/>
                  <a:pt x="21282" y="2635"/>
                </a:cubicBezTo>
                <a:cubicBezTo>
                  <a:pt x="21493" y="3166"/>
                  <a:pt x="21600" y="3727"/>
                  <a:pt x="21600" y="4318"/>
                </a:cubicBezTo>
                <a:lnTo>
                  <a:pt x="21600" y="17282"/>
                </a:lnTo>
                <a:cubicBezTo>
                  <a:pt x="21600" y="17870"/>
                  <a:pt x="21493" y="18425"/>
                  <a:pt x="21282" y="18948"/>
                </a:cubicBezTo>
                <a:cubicBezTo>
                  <a:pt x="21069" y="19468"/>
                  <a:pt x="20780" y="19923"/>
                  <a:pt x="20425" y="20319"/>
                </a:cubicBezTo>
                <a:cubicBezTo>
                  <a:pt x="20067" y="20713"/>
                  <a:pt x="19653" y="21021"/>
                  <a:pt x="19186" y="21253"/>
                </a:cubicBezTo>
                <a:cubicBezTo>
                  <a:pt x="18716" y="21483"/>
                  <a:pt x="18209" y="21600"/>
                  <a:pt x="17664" y="21600"/>
                </a:cubicBezTo>
                <a:lnTo>
                  <a:pt x="11784" y="21600"/>
                </a:lnTo>
                <a:lnTo>
                  <a:pt x="11784" y="18886"/>
                </a:lnTo>
                <a:lnTo>
                  <a:pt x="17664" y="18886"/>
                </a:lnTo>
                <a:cubicBezTo>
                  <a:pt x="18065" y="18886"/>
                  <a:pt x="18409" y="18727"/>
                  <a:pt x="18700" y="18413"/>
                </a:cubicBezTo>
                <a:cubicBezTo>
                  <a:pt x="18991" y="18099"/>
                  <a:pt x="19135" y="17720"/>
                  <a:pt x="19135" y="17282"/>
                </a:cubicBezTo>
                <a:lnTo>
                  <a:pt x="19135" y="4318"/>
                </a:lnTo>
                <a:cubicBezTo>
                  <a:pt x="19135" y="3874"/>
                  <a:pt x="18991" y="3498"/>
                  <a:pt x="18708" y="3184"/>
                </a:cubicBezTo>
                <a:cubicBezTo>
                  <a:pt x="18422" y="2873"/>
                  <a:pt x="18075" y="2714"/>
                  <a:pt x="17664" y="2714"/>
                </a:cubicBezTo>
                <a:lnTo>
                  <a:pt x="11784" y="2714"/>
                </a:lnTo>
                <a:lnTo>
                  <a:pt x="11784" y="0"/>
                </a:lnTo>
                <a:lnTo>
                  <a:pt x="17664" y="0"/>
                </a:lnTo>
                <a:close/>
                <a:moveTo>
                  <a:pt x="17664" y="0"/>
                </a:move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l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1371730" y="6568106"/>
            <a:ext cx="558800" cy="277812"/>
          </a:xfrm>
          <a:prstGeom prst="rect">
            <a:avLst/>
          </a:prstGeom>
          <a:noFill/>
          <a:effectLst>
            <a:outerShdw dist="12700" dir="2700000" algn="tl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pPr algn="l" rtl="0">
              <a:defRPr/>
            </a:pPr>
            <a:r>
              <a:rPr lang="en-US" sz="1200" b="1" dirty="0">
                <a:solidFill>
                  <a:prstClr val="white">
                    <a:lumMod val="85000"/>
                    <a:lumOff val="15000"/>
                  </a:prstClr>
                </a:solidFill>
                <a:latin typeface="TypoSlabserif-Light" pitchFamily="2" charset="0"/>
              </a:rPr>
              <a:t>1</a:t>
            </a:r>
            <a:r>
              <a:rPr lang="en-US" sz="1200" b="1" dirty="0">
                <a:solidFill>
                  <a:prstClr val="white">
                    <a:lumMod val="50000"/>
                    <a:lumOff val="50000"/>
                  </a:prstClr>
                </a:solidFill>
                <a:latin typeface="TypoSlabserif-Light" pitchFamily="2" charset="0"/>
              </a:rPr>
              <a:t> of 7</a:t>
            </a:r>
            <a:endParaRPr lang="en-US" sz="1200" b="1" dirty="0">
              <a:solidFill>
                <a:prstClr val="white"/>
              </a:solidFill>
              <a:latin typeface="TypoSlabserif-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24591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2" grpId="0" build="p"/>
      <p:bldP spid="19" grpId="0"/>
      <p:bldP spid="24" grpId="0" animBg="1"/>
      <p:bldP spid="25" grpId="0" animBg="1"/>
      <p:bldP spid="34" grpId="0" animBg="1"/>
      <p:bldP spid="3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268364" y="165268"/>
            <a:ext cx="10515600" cy="889662"/>
          </a:xfrm>
        </p:spPr>
        <p:txBody>
          <a:bodyPr>
            <a:normAutofit/>
          </a:bodyPr>
          <a:lstStyle/>
          <a:p>
            <a:pPr marL="457200" indent="-457200" algn="r" rtl="1">
              <a:buFont typeface="Wingdings" panose="05000000000000000000" pitchFamily="2" charset="2"/>
              <a:buChar char="v"/>
            </a:pPr>
            <a:r>
              <a:rPr lang="fa-IR" sz="5000" dirty="0" smtClean="0">
                <a:cs typeface="B Homa" panose="00000400000000000000" pitchFamily="2" charset="-78"/>
              </a:rPr>
              <a:t>یورک </a:t>
            </a:r>
            <a:r>
              <a:rPr lang="en-US" sz="5000" dirty="0" smtClean="0">
                <a:latin typeface="Azargoon" panose="02000500000000000000" pitchFamily="2" charset="0"/>
                <a:cs typeface="B Homa" panose="00000400000000000000" pitchFamily="2" charset="-78"/>
              </a:rPr>
              <a:t>York</a:t>
            </a:r>
            <a:endParaRPr lang="en-US" sz="5000" dirty="0">
              <a:latin typeface="Azargoon" panose="02000500000000000000" pitchFamily="2" charset="0"/>
              <a:cs typeface="B Homa" panose="00000400000000000000" pitchFamily="2" charset="-78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79376" y="1054930"/>
            <a:ext cx="11304588" cy="5540228"/>
          </a:xfrm>
        </p:spPr>
        <p:txBody>
          <a:bodyPr>
            <a:noAutofit/>
          </a:bodyPr>
          <a:lstStyle/>
          <a:p>
            <a:pPr algn="r" rtl="1">
              <a:lnSpc>
                <a:spcPct val="100000"/>
              </a:lnSpc>
            </a:pPr>
            <a:r>
              <a:rPr lang="fa-IR" sz="2300" dirty="0" smtClean="0">
                <a:cs typeface="B Homa" panose="00000400000000000000" pitchFamily="2" charset="-78"/>
              </a:rPr>
              <a:t>در شهر یورک که در سال 71 میلادی توسط رومیان بر طبق شبکه شطرنجی ، به عنوان قلعه ای نظامی و راهبردی بنا شده ،در سال 560 میلادی رشد ارگانیک جایگزین شبکه شطرنجی ،توسط انگلیسی ها شده است.</a:t>
            </a:r>
          </a:p>
          <a:p>
            <a:pPr algn="r" rtl="1">
              <a:lnSpc>
                <a:spcPct val="100000"/>
              </a:lnSpc>
            </a:pPr>
            <a:r>
              <a:rPr lang="fa-IR" sz="2300" dirty="0" smtClean="0">
                <a:cs typeface="B Homa" panose="00000400000000000000" pitchFamily="2" charset="-78"/>
              </a:rPr>
              <a:t>مشکلات عمده شهر یورک:1-مهاجرت بی رویه جمعیت از مرکز شهر </a:t>
            </a: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sz="2300" dirty="0">
                <a:cs typeface="B Homa" panose="00000400000000000000" pitchFamily="2" charset="-78"/>
              </a:rPr>
              <a:t> </a:t>
            </a:r>
            <a:r>
              <a:rPr lang="fa-IR" sz="2300" dirty="0" smtClean="0">
                <a:cs typeface="B Homa" panose="00000400000000000000" pitchFamily="2" charset="-78"/>
              </a:rPr>
              <a:t>                                      2-فرسودگی بناها </a:t>
            </a: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sz="2300" dirty="0">
                <a:cs typeface="B Homa" panose="00000400000000000000" pitchFamily="2" charset="-78"/>
              </a:rPr>
              <a:t> </a:t>
            </a:r>
            <a:r>
              <a:rPr lang="fa-IR" sz="2300" dirty="0" smtClean="0">
                <a:cs typeface="B Homa" panose="00000400000000000000" pitchFamily="2" charset="-78"/>
              </a:rPr>
              <a:t>                                      3- کندی رشد اقتصادی شهر </a:t>
            </a: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sz="2300" dirty="0">
                <a:cs typeface="B Homa" panose="00000400000000000000" pitchFamily="2" charset="-78"/>
              </a:rPr>
              <a:t> </a:t>
            </a:r>
            <a:r>
              <a:rPr lang="fa-IR" sz="2300" dirty="0" smtClean="0">
                <a:cs typeface="B Homa" panose="00000400000000000000" pitchFamily="2" charset="-78"/>
              </a:rPr>
              <a:t>                                      4-کمبود امکانات گردشگری</a:t>
            </a:r>
          </a:p>
          <a:p>
            <a:pPr algn="r" rtl="1">
              <a:lnSpc>
                <a:spcPct val="100000"/>
              </a:lnSpc>
            </a:pPr>
            <a:r>
              <a:rPr lang="fa-IR" sz="2300" dirty="0" smtClean="0">
                <a:cs typeface="B Homa" panose="00000400000000000000" pitchFamily="2" charset="-78"/>
              </a:rPr>
              <a:t>اهداف عمده در مرمت شهر:1-حفظ بافت باارزش        </a:t>
            </a: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sz="2300" dirty="0">
                <a:cs typeface="B Homa" panose="00000400000000000000" pitchFamily="2" charset="-78"/>
              </a:rPr>
              <a:t> </a:t>
            </a:r>
            <a:r>
              <a:rPr lang="fa-IR" sz="2300" dirty="0" smtClean="0">
                <a:cs typeface="B Homa" panose="00000400000000000000" pitchFamily="2" charset="-78"/>
              </a:rPr>
              <a:t>                                      2-تقویت بنیه اقتصادی </a:t>
            </a: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sz="2300" dirty="0">
                <a:cs typeface="B Homa" panose="00000400000000000000" pitchFamily="2" charset="-78"/>
              </a:rPr>
              <a:t> </a:t>
            </a:r>
            <a:r>
              <a:rPr lang="fa-IR" sz="2300" dirty="0" smtClean="0">
                <a:cs typeface="B Homa" panose="00000400000000000000" pitchFamily="2" charset="-78"/>
              </a:rPr>
              <a:t>                                      3-توسعه تاسیسات گردشگری</a:t>
            </a:r>
          </a:p>
          <a:p>
            <a:pPr algn="r" rtl="1">
              <a:lnSpc>
                <a:spcPct val="100000"/>
              </a:lnSpc>
            </a:pPr>
            <a:r>
              <a:rPr lang="fa-IR" sz="2300" dirty="0" smtClean="0">
                <a:cs typeface="B Homa" panose="00000400000000000000" pitchFamily="2" charset="-78"/>
              </a:rPr>
              <a:t>اقدامات انجام شده :1-توسعه تاسیسات بهداشتی </a:t>
            </a:r>
            <a:r>
              <a:rPr lang="fa-IR" sz="2300" dirty="0">
                <a:cs typeface="B Homa" panose="00000400000000000000" pitchFamily="2" charset="-78"/>
              </a:rPr>
              <a:t> 2-تقویت امکانات گردشگری </a:t>
            </a:r>
            <a:endParaRPr lang="fa-IR" sz="2300" dirty="0" smtClean="0">
              <a:cs typeface="B Homa" panose="00000400000000000000" pitchFamily="2" charset="-78"/>
            </a:endParaRP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sz="2300" dirty="0" smtClean="0">
                <a:cs typeface="B Homa" panose="00000400000000000000" pitchFamily="2" charset="-78"/>
              </a:rPr>
              <a:t>                                        </a:t>
            </a:r>
          </a:p>
          <a:p>
            <a:pPr marL="0" indent="0" algn="r" rtl="1">
              <a:lnSpc>
                <a:spcPct val="100000"/>
              </a:lnSpc>
              <a:buNone/>
            </a:pPr>
            <a:endParaRPr lang="en-US" sz="2300" dirty="0"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352" y="2042846"/>
            <a:ext cx="4752528" cy="356439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486904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2741437" y="624482"/>
            <a:ext cx="3905609" cy="877336"/>
          </a:xfrm>
        </p:spPr>
        <p:txBody>
          <a:bodyPr>
            <a:noAutofit/>
          </a:bodyPr>
          <a:lstStyle/>
          <a:p>
            <a:pPr algn="ctr" rtl="1"/>
            <a:r>
              <a:rPr lang="fa-IR" sz="3200" dirty="0" smtClean="0">
                <a:solidFill>
                  <a:schemeClr val="tx1"/>
                </a:solidFill>
                <a:cs typeface="B Homa" panose="00000400000000000000" pitchFamily="2" charset="-78"/>
              </a:rPr>
              <a:t>نقشه  یورک ، </a:t>
            </a:r>
            <a:r>
              <a:rPr lang="en-US" sz="3200" dirty="0" smtClean="0">
                <a:solidFill>
                  <a:schemeClr val="tx1"/>
                </a:solidFill>
                <a:cs typeface="B Homa" panose="00000400000000000000" pitchFamily="2" charset="-78"/>
              </a:rPr>
              <a:t> </a:t>
            </a:r>
            <a:r>
              <a:rPr lang="fa-IR" sz="3200" dirty="0" smtClean="0">
                <a:solidFill>
                  <a:schemeClr val="tx1"/>
                </a:solidFill>
                <a:cs typeface="B Homa" panose="00000400000000000000" pitchFamily="2" charset="-78"/>
              </a:rPr>
              <a:t>1846</a:t>
            </a:r>
            <a:r>
              <a:rPr lang="en-US" sz="3200" dirty="0" smtClean="0">
                <a:solidFill>
                  <a:schemeClr val="tx1"/>
                </a:solidFill>
                <a:cs typeface="B Homa" panose="00000400000000000000" pitchFamily="2" charset="-78"/>
              </a:rPr>
              <a:t> </a:t>
            </a:r>
            <a:r>
              <a:rPr lang="fa-IR" sz="3200" dirty="0" smtClean="0">
                <a:solidFill>
                  <a:schemeClr val="tx1"/>
                </a:solidFill>
                <a:cs typeface="B Homa" panose="00000400000000000000" pitchFamily="2" charset="-78"/>
              </a:rPr>
              <a:t>میلادی</a:t>
            </a:r>
            <a:endParaRPr lang="en-US" sz="3200" dirty="0">
              <a:solidFill>
                <a:schemeClr val="tx1"/>
              </a:solidFill>
              <a:cs typeface="B Homa" panose="00000400000000000000" pitchFamily="2" charset="-78"/>
            </a:endParaRPr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8168" y="3703750"/>
            <a:ext cx="4191000" cy="2667000"/>
          </a:xfrm>
        </p:spPr>
      </p:pic>
      <p:sp>
        <p:nvSpPr>
          <p:cNvPr id="18" name="Text Placeholder 17"/>
          <p:cNvSpPr>
            <a:spLocks noGrp="1"/>
          </p:cNvSpPr>
          <p:nvPr>
            <p:ph type="body" sz="half" idx="2"/>
          </p:nvPr>
        </p:nvSpPr>
        <p:spPr>
          <a:xfrm>
            <a:off x="3087517" y="5555351"/>
            <a:ext cx="3942649" cy="815399"/>
          </a:xfrm>
        </p:spPr>
        <p:txBody>
          <a:bodyPr>
            <a:noAutofit/>
          </a:bodyPr>
          <a:lstStyle/>
          <a:p>
            <a:pPr algn="ctr" rtl="1"/>
            <a:r>
              <a:rPr lang="fa-IR" sz="3200" dirty="0" smtClean="0">
                <a:cs typeface="B Homa" panose="00000400000000000000" pitchFamily="2" charset="-78"/>
              </a:rPr>
              <a:t>نقشه بافت کنونی شهر یورک ،رشد ارگانیک</a:t>
            </a:r>
            <a:endParaRPr lang="en-US" sz="3200" dirty="0">
              <a:cs typeface="B Homa" panose="000004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8168" y="476672"/>
            <a:ext cx="4191000" cy="266896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899" y="1707444"/>
            <a:ext cx="5509033" cy="365599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19" name="AutoShape 112"/>
          <p:cNvSpPr>
            <a:spLocks/>
          </p:cNvSpPr>
          <p:nvPr/>
        </p:nvSpPr>
        <p:spPr bwMode="auto">
          <a:xfrm>
            <a:off x="6822101" y="5503992"/>
            <a:ext cx="581199" cy="461263"/>
          </a:xfrm>
          <a:custGeom>
            <a:avLst/>
            <a:gdLst>
              <a:gd name="T0" fmla="*/ 5460224 w 21591"/>
              <a:gd name="T1" fmla="*/ 4909597 h 21524"/>
              <a:gd name="T2" fmla="*/ 5575436 w 21591"/>
              <a:gd name="T3" fmla="*/ 4814966 h 21524"/>
              <a:gd name="T4" fmla="*/ 5693454 w 21591"/>
              <a:gd name="T5" fmla="*/ 4694014 h 21524"/>
              <a:gd name="T6" fmla="*/ 6163656 w 21591"/>
              <a:gd name="T7" fmla="*/ 4136286 h 21524"/>
              <a:gd name="T8" fmla="*/ 6163656 w 21591"/>
              <a:gd name="T9" fmla="*/ 5396503 h 21524"/>
              <a:gd name="T10" fmla="*/ 6073042 w 21591"/>
              <a:gd name="T11" fmla="*/ 5916634 h 21524"/>
              <a:gd name="T12" fmla="*/ 5828289 w 21591"/>
              <a:gd name="T13" fmla="*/ 6344967 h 21524"/>
              <a:gd name="T14" fmla="*/ 5474552 w 21591"/>
              <a:gd name="T15" fmla="*/ 6636665 h 21524"/>
              <a:gd name="T16" fmla="*/ 5040472 w 21591"/>
              <a:gd name="T17" fmla="*/ 6744146 h 21524"/>
              <a:gd name="T18" fmla="*/ 1118825 w 21591"/>
              <a:gd name="T19" fmla="*/ 6744146 h 21524"/>
              <a:gd name="T20" fmla="*/ 683510 w 21591"/>
              <a:gd name="T21" fmla="*/ 6636665 h 21524"/>
              <a:gd name="T22" fmla="*/ 327585 w 21591"/>
              <a:gd name="T23" fmla="*/ 6344967 h 21524"/>
              <a:gd name="T24" fmla="*/ 89061 w 21591"/>
              <a:gd name="T25" fmla="*/ 5916634 h 21524"/>
              <a:gd name="T26" fmla="*/ 0 w 21591"/>
              <a:gd name="T27" fmla="*/ 5396503 h 21524"/>
              <a:gd name="T28" fmla="*/ 0 w 21591"/>
              <a:gd name="T29" fmla="*/ 1347643 h 21524"/>
              <a:gd name="T30" fmla="*/ 89061 w 21591"/>
              <a:gd name="T31" fmla="*/ 823742 h 21524"/>
              <a:gd name="T32" fmla="*/ 327585 w 21591"/>
              <a:gd name="T33" fmla="*/ 395426 h 21524"/>
              <a:gd name="T34" fmla="*/ 683510 w 21591"/>
              <a:gd name="T35" fmla="*/ 108101 h 21524"/>
              <a:gd name="T36" fmla="*/ 1118825 w 21591"/>
              <a:gd name="T37" fmla="*/ 0 h 21524"/>
              <a:gd name="T38" fmla="*/ 4169207 w 21591"/>
              <a:gd name="T39" fmla="*/ 0 h 21524"/>
              <a:gd name="T40" fmla="*/ 4147096 w 21591"/>
              <a:gd name="T41" fmla="*/ 276988 h 21524"/>
              <a:gd name="T42" fmla="*/ 4147096 w 21591"/>
              <a:gd name="T43" fmla="*/ 505404 h 21524"/>
              <a:gd name="T44" fmla="*/ 3017048 w 21591"/>
              <a:gd name="T45" fmla="*/ 848506 h 21524"/>
              <a:gd name="T46" fmla="*/ 1119442 w 21591"/>
              <a:gd name="T47" fmla="*/ 848506 h 21524"/>
              <a:gd name="T48" fmla="*/ 826109 w 21591"/>
              <a:gd name="T49" fmla="*/ 995461 h 21524"/>
              <a:gd name="T50" fmla="*/ 704050 w 21591"/>
              <a:gd name="T51" fmla="*/ 1348581 h 21524"/>
              <a:gd name="T52" fmla="*/ 704050 w 21591"/>
              <a:gd name="T53" fmla="*/ 5397441 h 21524"/>
              <a:gd name="T54" fmla="*/ 826109 w 21591"/>
              <a:gd name="T55" fmla="*/ 5751818 h 21524"/>
              <a:gd name="T56" fmla="*/ 1119442 w 21591"/>
              <a:gd name="T57" fmla="*/ 5898473 h 21524"/>
              <a:gd name="T58" fmla="*/ 5041090 w 21591"/>
              <a:gd name="T59" fmla="*/ 5898473 h 21524"/>
              <a:gd name="T60" fmla="*/ 5337529 w 21591"/>
              <a:gd name="T61" fmla="*/ 5751818 h 21524"/>
              <a:gd name="T62" fmla="*/ 5460841 w 21591"/>
              <a:gd name="T63" fmla="*/ 5397441 h 21524"/>
              <a:gd name="T64" fmla="*/ 5460841 w 21591"/>
              <a:gd name="T65" fmla="*/ 4909597 h 21524"/>
              <a:gd name="T66" fmla="*/ 5460224 w 21591"/>
              <a:gd name="T67" fmla="*/ 4909597 h 21524"/>
              <a:gd name="T68" fmla="*/ 6628564 w 21591"/>
              <a:gd name="T69" fmla="*/ 1853047 h 21524"/>
              <a:gd name="T70" fmla="*/ 6722900 w 21591"/>
              <a:gd name="T71" fmla="*/ 2139116 h 21524"/>
              <a:gd name="T72" fmla="*/ 6628564 w 21591"/>
              <a:gd name="T73" fmla="*/ 2419856 h 21524"/>
              <a:gd name="T74" fmla="*/ 5198036 w 21591"/>
              <a:gd name="T75" fmla="*/ 4137224 h 21524"/>
              <a:gd name="T76" fmla="*/ 4944247 w 21591"/>
              <a:gd name="T77" fmla="*/ 4262867 h 21524"/>
              <a:gd name="T78" fmla="*/ 4840558 w 21591"/>
              <a:gd name="T79" fmla="*/ 3957380 h 21524"/>
              <a:gd name="T80" fmla="*/ 4840558 w 21591"/>
              <a:gd name="T81" fmla="*/ 2816221 h 21524"/>
              <a:gd name="T82" fmla="*/ 3510914 w 21591"/>
              <a:gd name="T83" fmla="*/ 3004225 h 21524"/>
              <a:gd name="T84" fmla="*/ 2540635 w 21591"/>
              <a:gd name="T85" fmla="*/ 3518090 h 21524"/>
              <a:gd name="T86" fmla="*/ 1921270 w 21591"/>
              <a:gd name="T87" fmla="*/ 4281046 h 21524"/>
              <a:gd name="T88" fmla="*/ 1638542 w 21591"/>
              <a:gd name="T89" fmla="*/ 5226996 h 21524"/>
              <a:gd name="T90" fmla="*/ 1525500 w 21591"/>
              <a:gd name="T91" fmla="*/ 5345435 h 21524"/>
              <a:gd name="T92" fmla="*/ 1419622 w 21591"/>
              <a:gd name="T93" fmla="*/ 5226996 h 21524"/>
              <a:gd name="T94" fmla="*/ 1404376 w 21591"/>
              <a:gd name="T95" fmla="*/ 5040869 h 21524"/>
              <a:gd name="T96" fmla="*/ 1404376 w 21591"/>
              <a:gd name="T97" fmla="*/ 4875752 h 21524"/>
              <a:gd name="T98" fmla="*/ 1611137 w 21591"/>
              <a:gd name="T99" fmla="*/ 3503363 h 21524"/>
              <a:gd name="T100" fmla="*/ 2242008 w 21591"/>
              <a:gd name="T101" fmla="*/ 2378506 h 21524"/>
              <a:gd name="T102" fmla="*/ 3312570 w 21591"/>
              <a:gd name="T103" fmla="*/ 1618984 h 21524"/>
              <a:gd name="T104" fmla="*/ 4841493 w 21591"/>
              <a:gd name="T105" fmla="*/ 1331978 h 21524"/>
              <a:gd name="T106" fmla="*/ 4841493 w 21591"/>
              <a:gd name="T107" fmla="*/ 317400 h 21524"/>
              <a:gd name="T108" fmla="*/ 4945183 w 21591"/>
              <a:gd name="T109" fmla="*/ 12851 h 21524"/>
              <a:gd name="T110" fmla="*/ 5198971 w 21591"/>
              <a:gd name="T111" fmla="*/ 137556 h 21524"/>
              <a:gd name="T112" fmla="*/ 6628564 w 21591"/>
              <a:gd name="T113" fmla="*/ 1853047 h 21524"/>
              <a:gd name="T114" fmla="*/ 6628564 w 21591"/>
              <a:gd name="T115" fmla="*/ 1853047 h 2152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21591" h="21524">
                <a:moveTo>
                  <a:pt x="17535" y="15669"/>
                </a:moveTo>
                <a:cubicBezTo>
                  <a:pt x="17660" y="15575"/>
                  <a:pt x="17785" y="15475"/>
                  <a:pt x="17905" y="15367"/>
                </a:cubicBezTo>
                <a:cubicBezTo>
                  <a:pt x="18024" y="15259"/>
                  <a:pt x="18152" y="15130"/>
                  <a:pt x="18284" y="14981"/>
                </a:cubicBezTo>
                <a:lnTo>
                  <a:pt x="19794" y="13201"/>
                </a:lnTo>
                <a:lnTo>
                  <a:pt x="19794" y="17223"/>
                </a:lnTo>
                <a:cubicBezTo>
                  <a:pt x="19794" y="17812"/>
                  <a:pt x="19696" y="18368"/>
                  <a:pt x="19503" y="18883"/>
                </a:cubicBezTo>
                <a:cubicBezTo>
                  <a:pt x="19307" y="19402"/>
                  <a:pt x="19045" y="19858"/>
                  <a:pt x="18717" y="20250"/>
                </a:cubicBezTo>
                <a:cubicBezTo>
                  <a:pt x="18389" y="20643"/>
                  <a:pt x="18010" y="20953"/>
                  <a:pt x="17581" y="21181"/>
                </a:cubicBezTo>
                <a:cubicBezTo>
                  <a:pt x="17151" y="21410"/>
                  <a:pt x="16688" y="21524"/>
                  <a:pt x="16187" y="21524"/>
                </a:cubicBezTo>
                <a:lnTo>
                  <a:pt x="3593" y="21524"/>
                </a:lnTo>
                <a:cubicBezTo>
                  <a:pt x="3103" y="21524"/>
                  <a:pt x="2633" y="21410"/>
                  <a:pt x="2195" y="21181"/>
                </a:cubicBezTo>
                <a:cubicBezTo>
                  <a:pt x="1752" y="20953"/>
                  <a:pt x="1373" y="20640"/>
                  <a:pt x="1052" y="20250"/>
                </a:cubicBezTo>
                <a:cubicBezTo>
                  <a:pt x="732" y="19861"/>
                  <a:pt x="477" y="19402"/>
                  <a:pt x="286" y="18883"/>
                </a:cubicBezTo>
                <a:cubicBezTo>
                  <a:pt x="95" y="18365"/>
                  <a:pt x="0" y="17812"/>
                  <a:pt x="0" y="17223"/>
                </a:cubicBezTo>
                <a:lnTo>
                  <a:pt x="0" y="4301"/>
                </a:lnTo>
                <a:cubicBezTo>
                  <a:pt x="0" y="3712"/>
                  <a:pt x="95" y="3153"/>
                  <a:pt x="286" y="2629"/>
                </a:cubicBezTo>
                <a:cubicBezTo>
                  <a:pt x="477" y="2099"/>
                  <a:pt x="734" y="1645"/>
                  <a:pt x="1052" y="1262"/>
                </a:cubicBezTo>
                <a:cubicBezTo>
                  <a:pt x="1371" y="878"/>
                  <a:pt x="1752" y="574"/>
                  <a:pt x="2195" y="345"/>
                </a:cubicBezTo>
                <a:cubicBezTo>
                  <a:pt x="2636" y="120"/>
                  <a:pt x="3103" y="0"/>
                  <a:pt x="3593" y="0"/>
                </a:cubicBezTo>
                <a:lnTo>
                  <a:pt x="13389" y="0"/>
                </a:lnTo>
                <a:cubicBezTo>
                  <a:pt x="13340" y="293"/>
                  <a:pt x="13318" y="586"/>
                  <a:pt x="13318" y="884"/>
                </a:cubicBezTo>
                <a:lnTo>
                  <a:pt x="13318" y="1613"/>
                </a:lnTo>
                <a:cubicBezTo>
                  <a:pt x="12038" y="1801"/>
                  <a:pt x="10827" y="2164"/>
                  <a:pt x="9689" y="2708"/>
                </a:cubicBezTo>
                <a:lnTo>
                  <a:pt x="3595" y="2708"/>
                </a:lnTo>
                <a:cubicBezTo>
                  <a:pt x="3230" y="2708"/>
                  <a:pt x="2915" y="2863"/>
                  <a:pt x="2653" y="3177"/>
                </a:cubicBezTo>
                <a:cubicBezTo>
                  <a:pt x="2391" y="3487"/>
                  <a:pt x="2261" y="3864"/>
                  <a:pt x="2261" y="4304"/>
                </a:cubicBezTo>
                <a:lnTo>
                  <a:pt x="2261" y="17226"/>
                </a:lnTo>
                <a:cubicBezTo>
                  <a:pt x="2261" y="17666"/>
                  <a:pt x="2391" y="18040"/>
                  <a:pt x="2653" y="18357"/>
                </a:cubicBezTo>
                <a:cubicBezTo>
                  <a:pt x="2912" y="18664"/>
                  <a:pt x="3228" y="18825"/>
                  <a:pt x="3595" y="18825"/>
                </a:cubicBezTo>
                <a:lnTo>
                  <a:pt x="16189" y="18825"/>
                </a:lnTo>
                <a:cubicBezTo>
                  <a:pt x="16556" y="18825"/>
                  <a:pt x="16872" y="18664"/>
                  <a:pt x="17141" y="18357"/>
                </a:cubicBezTo>
                <a:cubicBezTo>
                  <a:pt x="17405" y="18043"/>
                  <a:pt x="17537" y="17669"/>
                  <a:pt x="17537" y="17226"/>
                </a:cubicBezTo>
                <a:lnTo>
                  <a:pt x="17537" y="15669"/>
                </a:lnTo>
                <a:lnTo>
                  <a:pt x="17535" y="15669"/>
                </a:lnTo>
                <a:close/>
                <a:moveTo>
                  <a:pt x="21287" y="5914"/>
                </a:moveTo>
                <a:cubicBezTo>
                  <a:pt x="21497" y="6148"/>
                  <a:pt x="21600" y="6452"/>
                  <a:pt x="21590" y="6827"/>
                </a:cubicBezTo>
                <a:cubicBezTo>
                  <a:pt x="21590" y="7190"/>
                  <a:pt x="21490" y="7492"/>
                  <a:pt x="21287" y="7723"/>
                </a:cubicBezTo>
                <a:lnTo>
                  <a:pt x="16693" y="13204"/>
                </a:lnTo>
                <a:cubicBezTo>
                  <a:pt x="16373" y="13587"/>
                  <a:pt x="16103" y="13722"/>
                  <a:pt x="15878" y="13605"/>
                </a:cubicBezTo>
                <a:cubicBezTo>
                  <a:pt x="15655" y="13488"/>
                  <a:pt x="15545" y="13163"/>
                  <a:pt x="15545" y="12630"/>
                </a:cubicBezTo>
                <a:lnTo>
                  <a:pt x="15545" y="8988"/>
                </a:lnTo>
                <a:cubicBezTo>
                  <a:pt x="13928" y="8988"/>
                  <a:pt x="12506" y="9187"/>
                  <a:pt x="11275" y="9588"/>
                </a:cubicBezTo>
                <a:cubicBezTo>
                  <a:pt x="10044" y="9992"/>
                  <a:pt x="9006" y="10534"/>
                  <a:pt x="8159" y="11228"/>
                </a:cubicBezTo>
                <a:cubicBezTo>
                  <a:pt x="7310" y="11910"/>
                  <a:pt x="6649" y="12724"/>
                  <a:pt x="6170" y="13663"/>
                </a:cubicBezTo>
                <a:cubicBezTo>
                  <a:pt x="5690" y="14600"/>
                  <a:pt x="5387" y="15607"/>
                  <a:pt x="5262" y="16682"/>
                </a:cubicBezTo>
                <a:cubicBezTo>
                  <a:pt x="5227" y="16934"/>
                  <a:pt x="5110" y="17060"/>
                  <a:pt x="4899" y="17060"/>
                </a:cubicBezTo>
                <a:cubicBezTo>
                  <a:pt x="4704" y="17060"/>
                  <a:pt x="4591" y="16934"/>
                  <a:pt x="4559" y="16682"/>
                </a:cubicBezTo>
                <a:cubicBezTo>
                  <a:pt x="4528" y="16471"/>
                  <a:pt x="4510" y="16266"/>
                  <a:pt x="4510" y="16088"/>
                </a:cubicBezTo>
                <a:lnTo>
                  <a:pt x="4510" y="15561"/>
                </a:lnTo>
                <a:cubicBezTo>
                  <a:pt x="4510" y="14009"/>
                  <a:pt x="4731" y="12551"/>
                  <a:pt x="5174" y="11181"/>
                </a:cubicBezTo>
                <a:cubicBezTo>
                  <a:pt x="5617" y="9811"/>
                  <a:pt x="6290" y="8616"/>
                  <a:pt x="7200" y="7591"/>
                </a:cubicBezTo>
                <a:cubicBezTo>
                  <a:pt x="8110" y="6567"/>
                  <a:pt x="9256" y="5762"/>
                  <a:pt x="10638" y="5167"/>
                </a:cubicBezTo>
                <a:cubicBezTo>
                  <a:pt x="12019" y="4573"/>
                  <a:pt x="13656" y="4266"/>
                  <a:pt x="15548" y="4251"/>
                </a:cubicBezTo>
                <a:lnTo>
                  <a:pt x="15548" y="1013"/>
                </a:lnTo>
                <a:cubicBezTo>
                  <a:pt x="15548" y="480"/>
                  <a:pt x="15658" y="158"/>
                  <a:pt x="15881" y="41"/>
                </a:cubicBezTo>
                <a:cubicBezTo>
                  <a:pt x="16106" y="-76"/>
                  <a:pt x="16375" y="59"/>
                  <a:pt x="16696" y="439"/>
                </a:cubicBezTo>
                <a:lnTo>
                  <a:pt x="21287" y="5914"/>
                </a:lnTo>
                <a:close/>
                <a:moveTo>
                  <a:pt x="21287" y="5914"/>
                </a:move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l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20" name="AutoShape 112"/>
          <p:cNvSpPr>
            <a:spLocks/>
          </p:cNvSpPr>
          <p:nvPr/>
        </p:nvSpPr>
        <p:spPr bwMode="auto">
          <a:xfrm>
            <a:off x="6760178" y="624482"/>
            <a:ext cx="581199" cy="461263"/>
          </a:xfrm>
          <a:custGeom>
            <a:avLst/>
            <a:gdLst>
              <a:gd name="T0" fmla="*/ 5460224 w 21591"/>
              <a:gd name="T1" fmla="*/ 4909597 h 21524"/>
              <a:gd name="T2" fmla="*/ 5575436 w 21591"/>
              <a:gd name="T3" fmla="*/ 4814966 h 21524"/>
              <a:gd name="T4" fmla="*/ 5693454 w 21591"/>
              <a:gd name="T5" fmla="*/ 4694014 h 21524"/>
              <a:gd name="T6" fmla="*/ 6163656 w 21591"/>
              <a:gd name="T7" fmla="*/ 4136286 h 21524"/>
              <a:gd name="T8" fmla="*/ 6163656 w 21591"/>
              <a:gd name="T9" fmla="*/ 5396503 h 21524"/>
              <a:gd name="T10" fmla="*/ 6073042 w 21591"/>
              <a:gd name="T11" fmla="*/ 5916634 h 21524"/>
              <a:gd name="T12" fmla="*/ 5828289 w 21591"/>
              <a:gd name="T13" fmla="*/ 6344967 h 21524"/>
              <a:gd name="T14" fmla="*/ 5474552 w 21591"/>
              <a:gd name="T15" fmla="*/ 6636665 h 21524"/>
              <a:gd name="T16" fmla="*/ 5040472 w 21591"/>
              <a:gd name="T17" fmla="*/ 6744146 h 21524"/>
              <a:gd name="T18" fmla="*/ 1118825 w 21591"/>
              <a:gd name="T19" fmla="*/ 6744146 h 21524"/>
              <a:gd name="T20" fmla="*/ 683510 w 21591"/>
              <a:gd name="T21" fmla="*/ 6636665 h 21524"/>
              <a:gd name="T22" fmla="*/ 327585 w 21591"/>
              <a:gd name="T23" fmla="*/ 6344967 h 21524"/>
              <a:gd name="T24" fmla="*/ 89061 w 21591"/>
              <a:gd name="T25" fmla="*/ 5916634 h 21524"/>
              <a:gd name="T26" fmla="*/ 0 w 21591"/>
              <a:gd name="T27" fmla="*/ 5396503 h 21524"/>
              <a:gd name="T28" fmla="*/ 0 w 21591"/>
              <a:gd name="T29" fmla="*/ 1347643 h 21524"/>
              <a:gd name="T30" fmla="*/ 89061 w 21591"/>
              <a:gd name="T31" fmla="*/ 823742 h 21524"/>
              <a:gd name="T32" fmla="*/ 327585 w 21591"/>
              <a:gd name="T33" fmla="*/ 395426 h 21524"/>
              <a:gd name="T34" fmla="*/ 683510 w 21591"/>
              <a:gd name="T35" fmla="*/ 108101 h 21524"/>
              <a:gd name="T36" fmla="*/ 1118825 w 21591"/>
              <a:gd name="T37" fmla="*/ 0 h 21524"/>
              <a:gd name="T38" fmla="*/ 4169207 w 21591"/>
              <a:gd name="T39" fmla="*/ 0 h 21524"/>
              <a:gd name="T40" fmla="*/ 4147096 w 21591"/>
              <a:gd name="T41" fmla="*/ 276988 h 21524"/>
              <a:gd name="T42" fmla="*/ 4147096 w 21591"/>
              <a:gd name="T43" fmla="*/ 505404 h 21524"/>
              <a:gd name="T44" fmla="*/ 3017048 w 21591"/>
              <a:gd name="T45" fmla="*/ 848506 h 21524"/>
              <a:gd name="T46" fmla="*/ 1119442 w 21591"/>
              <a:gd name="T47" fmla="*/ 848506 h 21524"/>
              <a:gd name="T48" fmla="*/ 826109 w 21591"/>
              <a:gd name="T49" fmla="*/ 995461 h 21524"/>
              <a:gd name="T50" fmla="*/ 704050 w 21591"/>
              <a:gd name="T51" fmla="*/ 1348581 h 21524"/>
              <a:gd name="T52" fmla="*/ 704050 w 21591"/>
              <a:gd name="T53" fmla="*/ 5397441 h 21524"/>
              <a:gd name="T54" fmla="*/ 826109 w 21591"/>
              <a:gd name="T55" fmla="*/ 5751818 h 21524"/>
              <a:gd name="T56" fmla="*/ 1119442 w 21591"/>
              <a:gd name="T57" fmla="*/ 5898473 h 21524"/>
              <a:gd name="T58" fmla="*/ 5041090 w 21591"/>
              <a:gd name="T59" fmla="*/ 5898473 h 21524"/>
              <a:gd name="T60" fmla="*/ 5337529 w 21591"/>
              <a:gd name="T61" fmla="*/ 5751818 h 21524"/>
              <a:gd name="T62" fmla="*/ 5460841 w 21591"/>
              <a:gd name="T63" fmla="*/ 5397441 h 21524"/>
              <a:gd name="T64" fmla="*/ 5460841 w 21591"/>
              <a:gd name="T65" fmla="*/ 4909597 h 21524"/>
              <a:gd name="T66" fmla="*/ 5460224 w 21591"/>
              <a:gd name="T67" fmla="*/ 4909597 h 21524"/>
              <a:gd name="T68" fmla="*/ 6628564 w 21591"/>
              <a:gd name="T69" fmla="*/ 1853047 h 21524"/>
              <a:gd name="T70" fmla="*/ 6722900 w 21591"/>
              <a:gd name="T71" fmla="*/ 2139116 h 21524"/>
              <a:gd name="T72" fmla="*/ 6628564 w 21591"/>
              <a:gd name="T73" fmla="*/ 2419856 h 21524"/>
              <a:gd name="T74" fmla="*/ 5198036 w 21591"/>
              <a:gd name="T75" fmla="*/ 4137224 h 21524"/>
              <a:gd name="T76" fmla="*/ 4944247 w 21591"/>
              <a:gd name="T77" fmla="*/ 4262867 h 21524"/>
              <a:gd name="T78" fmla="*/ 4840558 w 21591"/>
              <a:gd name="T79" fmla="*/ 3957380 h 21524"/>
              <a:gd name="T80" fmla="*/ 4840558 w 21591"/>
              <a:gd name="T81" fmla="*/ 2816221 h 21524"/>
              <a:gd name="T82" fmla="*/ 3510914 w 21591"/>
              <a:gd name="T83" fmla="*/ 3004225 h 21524"/>
              <a:gd name="T84" fmla="*/ 2540635 w 21591"/>
              <a:gd name="T85" fmla="*/ 3518090 h 21524"/>
              <a:gd name="T86" fmla="*/ 1921270 w 21591"/>
              <a:gd name="T87" fmla="*/ 4281046 h 21524"/>
              <a:gd name="T88" fmla="*/ 1638542 w 21591"/>
              <a:gd name="T89" fmla="*/ 5226996 h 21524"/>
              <a:gd name="T90" fmla="*/ 1525500 w 21591"/>
              <a:gd name="T91" fmla="*/ 5345435 h 21524"/>
              <a:gd name="T92" fmla="*/ 1419622 w 21591"/>
              <a:gd name="T93" fmla="*/ 5226996 h 21524"/>
              <a:gd name="T94" fmla="*/ 1404376 w 21591"/>
              <a:gd name="T95" fmla="*/ 5040869 h 21524"/>
              <a:gd name="T96" fmla="*/ 1404376 w 21591"/>
              <a:gd name="T97" fmla="*/ 4875752 h 21524"/>
              <a:gd name="T98" fmla="*/ 1611137 w 21591"/>
              <a:gd name="T99" fmla="*/ 3503363 h 21524"/>
              <a:gd name="T100" fmla="*/ 2242008 w 21591"/>
              <a:gd name="T101" fmla="*/ 2378506 h 21524"/>
              <a:gd name="T102" fmla="*/ 3312570 w 21591"/>
              <a:gd name="T103" fmla="*/ 1618984 h 21524"/>
              <a:gd name="T104" fmla="*/ 4841493 w 21591"/>
              <a:gd name="T105" fmla="*/ 1331978 h 21524"/>
              <a:gd name="T106" fmla="*/ 4841493 w 21591"/>
              <a:gd name="T107" fmla="*/ 317400 h 21524"/>
              <a:gd name="T108" fmla="*/ 4945183 w 21591"/>
              <a:gd name="T109" fmla="*/ 12851 h 21524"/>
              <a:gd name="T110" fmla="*/ 5198971 w 21591"/>
              <a:gd name="T111" fmla="*/ 137556 h 21524"/>
              <a:gd name="T112" fmla="*/ 6628564 w 21591"/>
              <a:gd name="T113" fmla="*/ 1853047 h 21524"/>
              <a:gd name="T114" fmla="*/ 6628564 w 21591"/>
              <a:gd name="T115" fmla="*/ 1853047 h 2152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21591" h="21524">
                <a:moveTo>
                  <a:pt x="17535" y="15669"/>
                </a:moveTo>
                <a:cubicBezTo>
                  <a:pt x="17660" y="15575"/>
                  <a:pt x="17785" y="15475"/>
                  <a:pt x="17905" y="15367"/>
                </a:cubicBezTo>
                <a:cubicBezTo>
                  <a:pt x="18024" y="15259"/>
                  <a:pt x="18152" y="15130"/>
                  <a:pt x="18284" y="14981"/>
                </a:cubicBezTo>
                <a:lnTo>
                  <a:pt x="19794" y="13201"/>
                </a:lnTo>
                <a:lnTo>
                  <a:pt x="19794" y="17223"/>
                </a:lnTo>
                <a:cubicBezTo>
                  <a:pt x="19794" y="17812"/>
                  <a:pt x="19696" y="18368"/>
                  <a:pt x="19503" y="18883"/>
                </a:cubicBezTo>
                <a:cubicBezTo>
                  <a:pt x="19307" y="19402"/>
                  <a:pt x="19045" y="19858"/>
                  <a:pt x="18717" y="20250"/>
                </a:cubicBezTo>
                <a:cubicBezTo>
                  <a:pt x="18389" y="20643"/>
                  <a:pt x="18010" y="20953"/>
                  <a:pt x="17581" y="21181"/>
                </a:cubicBezTo>
                <a:cubicBezTo>
                  <a:pt x="17151" y="21410"/>
                  <a:pt x="16688" y="21524"/>
                  <a:pt x="16187" y="21524"/>
                </a:cubicBezTo>
                <a:lnTo>
                  <a:pt x="3593" y="21524"/>
                </a:lnTo>
                <a:cubicBezTo>
                  <a:pt x="3103" y="21524"/>
                  <a:pt x="2633" y="21410"/>
                  <a:pt x="2195" y="21181"/>
                </a:cubicBezTo>
                <a:cubicBezTo>
                  <a:pt x="1752" y="20953"/>
                  <a:pt x="1373" y="20640"/>
                  <a:pt x="1052" y="20250"/>
                </a:cubicBezTo>
                <a:cubicBezTo>
                  <a:pt x="732" y="19861"/>
                  <a:pt x="477" y="19402"/>
                  <a:pt x="286" y="18883"/>
                </a:cubicBezTo>
                <a:cubicBezTo>
                  <a:pt x="95" y="18365"/>
                  <a:pt x="0" y="17812"/>
                  <a:pt x="0" y="17223"/>
                </a:cubicBezTo>
                <a:lnTo>
                  <a:pt x="0" y="4301"/>
                </a:lnTo>
                <a:cubicBezTo>
                  <a:pt x="0" y="3712"/>
                  <a:pt x="95" y="3153"/>
                  <a:pt x="286" y="2629"/>
                </a:cubicBezTo>
                <a:cubicBezTo>
                  <a:pt x="477" y="2099"/>
                  <a:pt x="734" y="1645"/>
                  <a:pt x="1052" y="1262"/>
                </a:cubicBezTo>
                <a:cubicBezTo>
                  <a:pt x="1371" y="878"/>
                  <a:pt x="1752" y="574"/>
                  <a:pt x="2195" y="345"/>
                </a:cubicBezTo>
                <a:cubicBezTo>
                  <a:pt x="2636" y="120"/>
                  <a:pt x="3103" y="0"/>
                  <a:pt x="3593" y="0"/>
                </a:cubicBezTo>
                <a:lnTo>
                  <a:pt x="13389" y="0"/>
                </a:lnTo>
                <a:cubicBezTo>
                  <a:pt x="13340" y="293"/>
                  <a:pt x="13318" y="586"/>
                  <a:pt x="13318" y="884"/>
                </a:cubicBezTo>
                <a:lnTo>
                  <a:pt x="13318" y="1613"/>
                </a:lnTo>
                <a:cubicBezTo>
                  <a:pt x="12038" y="1801"/>
                  <a:pt x="10827" y="2164"/>
                  <a:pt x="9689" y="2708"/>
                </a:cubicBezTo>
                <a:lnTo>
                  <a:pt x="3595" y="2708"/>
                </a:lnTo>
                <a:cubicBezTo>
                  <a:pt x="3230" y="2708"/>
                  <a:pt x="2915" y="2863"/>
                  <a:pt x="2653" y="3177"/>
                </a:cubicBezTo>
                <a:cubicBezTo>
                  <a:pt x="2391" y="3487"/>
                  <a:pt x="2261" y="3864"/>
                  <a:pt x="2261" y="4304"/>
                </a:cubicBezTo>
                <a:lnTo>
                  <a:pt x="2261" y="17226"/>
                </a:lnTo>
                <a:cubicBezTo>
                  <a:pt x="2261" y="17666"/>
                  <a:pt x="2391" y="18040"/>
                  <a:pt x="2653" y="18357"/>
                </a:cubicBezTo>
                <a:cubicBezTo>
                  <a:pt x="2912" y="18664"/>
                  <a:pt x="3228" y="18825"/>
                  <a:pt x="3595" y="18825"/>
                </a:cubicBezTo>
                <a:lnTo>
                  <a:pt x="16189" y="18825"/>
                </a:lnTo>
                <a:cubicBezTo>
                  <a:pt x="16556" y="18825"/>
                  <a:pt x="16872" y="18664"/>
                  <a:pt x="17141" y="18357"/>
                </a:cubicBezTo>
                <a:cubicBezTo>
                  <a:pt x="17405" y="18043"/>
                  <a:pt x="17537" y="17669"/>
                  <a:pt x="17537" y="17226"/>
                </a:cubicBezTo>
                <a:lnTo>
                  <a:pt x="17537" y="15669"/>
                </a:lnTo>
                <a:lnTo>
                  <a:pt x="17535" y="15669"/>
                </a:lnTo>
                <a:close/>
                <a:moveTo>
                  <a:pt x="21287" y="5914"/>
                </a:moveTo>
                <a:cubicBezTo>
                  <a:pt x="21497" y="6148"/>
                  <a:pt x="21600" y="6452"/>
                  <a:pt x="21590" y="6827"/>
                </a:cubicBezTo>
                <a:cubicBezTo>
                  <a:pt x="21590" y="7190"/>
                  <a:pt x="21490" y="7492"/>
                  <a:pt x="21287" y="7723"/>
                </a:cubicBezTo>
                <a:lnTo>
                  <a:pt x="16693" y="13204"/>
                </a:lnTo>
                <a:cubicBezTo>
                  <a:pt x="16373" y="13587"/>
                  <a:pt x="16103" y="13722"/>
                  <a:pt x="15878" y="13605"/>
                </a:cubicBezTo>
                <a:cubicBezTo>
                  <a:pt x="15655" y="13488"/>
                  <a:pt x="15545" y="13163"/>
                  <a:pt x="15545" y="12630"/>
                </a:cubicBezTo>
                <a:lnTo>
                  <a:pt x="15545" y="8988"/>
                </a:lnTo>
                <a:cubicBezTo>
                  <a:pt x="13928" y="8988"/>
                  <a:pt x="12506" y="9187"/>
                  <a:pt x="11275" y="9588"/>
                </a:cubicBezTo>
                <a:cubicBezTo>
                  <a:pt x="10044" y="9992"/>
                  <a:pt x="9006" y="10534"/>
                  <a:pt x="8159" y="11228"/>
                </a:cubicBezTo>
                <a:cubicBezTo>
                  <a:pt x="7310" y="11910"/>
                  <a:pt x="6649" y="12724"/>
                  <a:pt x="6170" y="13663"/>
                </a:cubicBezTo>
                <a:cubicBezTo>
                  <a:pt x="5690" y="14600"/>
                  <a:pt x="5387" y="15607"/>
                  <a:pt x="5262" y="16682"/>
                </a:cubicBezTo>
                <a:cubicBezTo>
                  <a:pt x="5227" y="16934"/>
                  <a:pt x="5110" y="17060"/>
                  <a:pt x="4899" y="17060"/>
                </a:cubicBezTo>
                <a:cubicBezTo>
                  <a:pt x="4704" y="17060"/>
                  <a:pt x="4591" y="16934"/>
                  <a:pt x="4559" y="16682"/>
                </a:cubicBezTo>
                <a:cubicBezTo>
                  <a:pt x="4528" y="16471"/>
                  <a:pt x="4510" y="16266"/>
                  <a:pt x="4510" y="16088"/>
                </a:cubicBezTo>
                <a:lnTo>
                  <a:pt x="4510" y="15561"/>
                </a:lnTo>
                <a:cubicBezTo>
                  <a:pt x="4510" y="14009"/>
                  <a:pt x="4731" y="12551"/>
                  <a:pt x="5174" y="11181"/>
                </a:cubicBezTo>
                <a:cubicBezTo>
                  <a:pt x="5617" y="9811"/>
                  <a:pt x="6290" y="8616"/>
                  <a:pt x="7200" y="7591"/>
                </a:cubicBezTo>
                <a:cubicBezTo>
                  <a:pt x="8110" y="6567"/>
                  <a:pt x="9256" y="5762"/>
                  <a:pt x="10638" y="5167"/>
                </a:cubicBezTo>
                <a:cubicBezTo>
                  <a:pt x="12019" y="4573"/>
                  <a:pt x="13656" y="4266"/>
                  <a:pt x="15548" y="4251"/>
                </a:cubicBezTo>
                <a:lnTo>
                  <a:pt x="15548" y="1013"/>
                </a:lnTo>
                <a:cubicBezTo>
                  <a:pt x="15548" y="480"/>
                  <a:pt x="15658" y="158"/>
                  <a:pt x="15881" y="41"/>
                </a:cubicBezTo>
                <a:cubicBezTo>
                  <a:pt x="16106" y="-76"/>
                  <a:pt x="16375" y="59"/>
                  <a:pt x="16696" y="439"/>
                </a:cubicBezTo>
                <a:lnTo>
                  <a:pt x="21287" y="5914"/>
                </a:lnTo>
                <a:close/>
                <a:moveTo>
                  <a:pt x="21287" y="5914"/>
                </a:move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l" rtl="0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861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build="p"/>
      <p:bldP spid="19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82953" y="1092264"/>
            <a:ext cx="4622153" cy="1208856"/>
          </a:xfrm>
        </p:spPr>
        <p:txBody>
          <a:bodyPr>
            <a:noAutofit/>
          </a:bodyPr>
          <a:lstStyle/>
          <a:p>
            <a:pPr algn="ctr"/>
            <a:r>
              <a:rPr lang="fa-IR" sz="3600" dirty="0" smtClean="0">
                <a:solidFill>
                  <a:schemeClr val="tx1"/>
                </a:solidFill>
                <a:cs typeface="B Homa" panose="00000400000000000000" pitchFamily="2" charset="-78"/>
              </a:rPr>
              <a:t>بافت ارگانیک شهر یورک و توجه به سیمای شهری</a:t>
            </a:r>
            <a:endParaRPr lang="en-US" sz="3600" dirty="0">
              <a:solidFill>
                <a:schemeClr val="tx1"/>
              </a:solidFill>
              <a:cs typeface="B Homa" panose="00000400000000000000" pitchFamily="2" charset="-78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30266" y="4820434"/>
            <a:ext cx="4658860" cy="1369007"/>
          </a:xfrm>
        </p:spPr>
        <p:txBody>
          <a:bodyPr>
            <a:normAutofit/>
          </a:bodyPr>
          <a:lstStyle/>
          <a:p>
            <a:pPr algn="ctr" rtl="1"/>
            <a:r>
              <a:rPr lang="fa-IR" sz="3600" dirty="0" smtClean="0">
                <a:cs typeface="B Homa" panose="00000400000000000000" pitchFamily="2" charset="-78"/>
              </a:rPr>
              <a:t>ترکیب بافت کهن و جدید ،ضمن توجه به مسیر سواره </a:t>
            </a:r>
            <a:endParaRPr lang="en-US" sz="3600" dirty="0">
              <a:cs typeface="B Homa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4072" y="2780928"/>
            <a:ext cx="4861545" cy="340851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400" y="620688"/>
            <a:ext cx="5328592" cy="3408513"/>
          </a:xfrm>
          <a:prstGeom prst="rect">
            <a:avLst/>
          </a:prstGeom>
        </p:spPr>
      </p:pic>
      <p:sp>
        <p:nvSpPr>
          <p:cNvPr id="9" name="AutoShape 112"/>
          <p:cNvSpPr>
            <a:spLocks/>
          </p:cNvSpPr>
          <p:nvPr/>
        </p:nvSpPr>
        <p:spPr bwMode="auto">
          <a:xfrm>
            <a:off x="6002332" y="4904002"/>
            <a:ext cx="581199" cy="461263"/>
          </a:xfrm>
          <a:custGeom>
            <a:avLst/>
            <a:gdLst>
              <a:gd name="T0" fmla="*/ 5460224 w 21591"/>
              <a:gd name="T1" fmla="*/ 4909597 h 21524"/>
              <a:gd name="T2" fmla="*/ 5575436 w 21591"/>
              <a:gd name="T3" fmla="*/ 4814966 h 21524"/>
              <a:gd name="T4" fmla="*/ 5693454 w 21591"/>
              <a:gd name="T5" fmla="*/ 4694014 h 21524"/>
              <a:gd name="T6" fmla="*/ 6163656 w 21591"/>
              <a:gd name="T7" fmla="*/ 4136286 h 21524"/>
              <a:gd name="T8" fmla="*/ 6163656 w 21591"/>
              <a:gd name="T9" fmla="*/ 5396503 h 21524"/>
              <a:gd name="T10" fmla="*/ 6073042 w 21591"/>
              <a:gd name="T11" fmla="*/ 5916634 h 21524"/>
              <a:gd name="T12" fmla="*/ 5828289 w 21591"/>
              <a:gd name="T13" fmla="*/ 6344967 h 21524"/>
              <a:gd name="T14" fmla="*/ 5474552 w 21591"/>
              <a:gd name="T15" fmla="*/ 6636665 h 21524"/>
              <a:gd name="T16" fmla="*/ 5040472 w 21591"/>
              <a:gd name="T17" fmla="*/ 6744146 h 21524"/>
              <a:gd name="T18" fmla="*/ 1118825 w 21591"/>
              <a:gd name="T19" fmla="*/ 6744146 h 21524"/>
              <a:gd name="T20" fmla="*/ 683510 w 21591"/>
              <a:gd name="T21" fmla="*/ 6636665 h 21524"/>
              <a:gd name="T22" fmla="*/ 327585 w 21591"/>
              <a:gd name="T23" fmla="*/ 6344967 h 21524"/>
              <a:gd name="T24" fmla="*/ 89061 w 21591"/>
              <a:gd name="T25" fmla="*/ 5916634 h 21524"/>
              <a:gd name="T26" fmla="*/ 0 w 21591"/>
              <a:gd name="T27" fmla="*/ 5396503 h 21524"/>
              <a:gd name="T28" fmla="*/ 0 w 21591"/>
              <a:gd name="T29" fmla="*/ 1347643 h 21524"/>
              <a:gd name="T30" fmla="*/ 89061 w 21591"/>
              <a:gd name="T31" fmla="*/ 823742 h 21524"/>
              <a:gd name="T32" fmla="*/ 327585 w 21591"/>
              <a:gd name="T33" fmla="*/ 395426 h 21524"/>
              <a:gd name="T34" fmla="*/ 683510 w 21591"/>
              <a:gd name="T35" fmla="*/ 108101 h 21524"/>
              <a:gd name="T36" fmla="*/ 1118825 w 21591"/>
              <a:gd name="T37" fmla="*/ 0 h 21524"/>
              <a:gd name="T38" fmla="*/ 4169207 w 21591"/>
              <a:gd name="T39" fmla="*/ 0 h 21524"/>
              <a:gd name="T40" fmla="*/ 4147096 w 21591"/>
              <a:gd name="T41" fmla="*/ 276988 h 21524"/>
              <a:gd name="T42" fmla="*/ 4147096 w 21591"/>
              <a:gd name="T43" fmla="*/ 505404 h 21524"/>
              <a:gd name="T44" fmla="*/ 3017048 w 21591"/>
              <a:gd name="T45" fmla="*/ 848506 h 21524"/>
              <a:gd name="T46" fmla="*/ 1119442 w 21591"/>
              <a:gd name="T47" fmla="*/ 848506 h 21524"/>
              <a:gd name="T48" fmla="*/ 826109 w 21591"/>
              <a:gd name="T49" fmla="*/ 995461 h 21524"/>
              <a:gd name="T50" fmla="*/ 704050 w 21591"/>
              <a:gd name="T51" fmla="*/ 1348581 h 21524"/>
              <a:gd name="T52" fmla="*/ 704050 w 21591"/>
              <a:gd name="T53" fmla="*/ 5397441 h 21524"/>
              <a:gd name="T54" fmla="*/ 826109 w 21591"/>
              <a:gd name="T55" fmla="*/ 5751818 h 21524"/>
              <a:gd name="T56" fmla="*/ 1119442 w 21591"/>
              <a:gd name="T57" fmla="*/ 5898473 h 21524"/>
              <a:gd name="T58" fmla="*/ 5041090 w 21591"/>
              <a:gd name="T59" fmla="*/ 5898473 h 21524"/>
              <a:gd name="T60" fmla="*/ 5337529 w 21591"/>
              <a:gd name="T61" fmla="*/ 5751818 h 21524"/>
              <a:gd name="T62" fmla="*/ 5460841 w 21591"/>
              <a:gd name="T63" fmla="*/ 5397441 h 21524"/>
              <a:gd name="T64" fmla="*/ 5460841 w 21591"/>
              <a:gd name="T65" fmla="*/ 4909597 h 21524"/>
              <a:gd name="T66" fmla="*/ 5460224 w 21591"/>
              <a:gd name="T67" fmla="*/ 4909597 h 21524"/>
              <a:gd name="T68" fmla="*/ 6628564 w 21591"/>
              <a:gd name="T69" fmla="*/ 1853047 h 21524"/>
              <a:gd name="T70" fmla="*/ 6722900 w 21591"/>
              <a:gd name="T71" fmla="*/ 2139116 h 21524"/>
              <a:gd name="T72" fmla="*/ 6628564 w 21591"/>
              <a:gd name="T73" fmla="*/ 2419856 h 21524"/>
              <a:gd name="T74" fmla="*/ 5198036 w 21591"/>
              <a:gd name="T75" fmla="*/ 4137224 h 21524"/>
              <a:gd name="T76" fmla="*/ 4944247 w 21591"/>
              <a:gd name="T77" fmla="*/ 4262867 h 21524"/>
              <a:gd name="T78" fmla="*/ 4840558 w 21591"/>
              <a:gd name="T79" fmla="*/ 3957380 h 21524"/>
              <a:gd name="T80" fmla="*/ 4840558 w 21591"/>
              <a:gd name="T81" fmla="*/ 2816221 h 21524"/>
              <a:gd name="T82" fmla="*/ 3510914 w 21591"/>
              <a:gd name="T83" fmla="*/ 3004225 h 21524"/>
              <a:gd name="T84" fmla="*/ 2540635 w 21591"/>
              <a:gd name="T85" fmla="*/ 3518090 h 21524"/>
              <a:gd name="T86" fmla="*/ 1921270 w 21591"/>
              <a:gd name="T87" fmla="*/ 4281046 h 21524"/>
              <a:gd name="T88" fmla="*/ 1638542 w 21591"/>
              <a:gd name="T89" fmla="*/ 5226996 h 21524"/>
              <a:gd name="T90" fmla="*/ 1525500 w 21591"/>
              <a:gd name="T91" fmla="*/ 5345435 h 21524"/>
              <a:gd name="T92" fmla="*/ 1419622 w 21591"/>
              <a:gd name="T93" fmla="*/ 5226996 h 21524"/>
              <a:gd name="T94" fmla="*/ 1404376 w 21591"/>
              <a:gd name="T95" fmla="*/ 5040869 h 21524"/>
              <a:gd name="T96" fmla="*/ 1404376 w 21591"/>
              <a:gd name="T97" fmla="*/ 4875752 h 21524"/>
              <a:gd name="T98" fmla="*/ 1611137 w 21591"/>
              <a:gd name="T99" fmla="*/ 3503363 h 21524"/>
              <a:gd name="T100" fmla="*/ 2242008 w 21591"/>
              <a:gd name="T101" fmla="*/ 2378506 h 21524"/>
              <a:gd name="T102" fmla="*/ 3312570 w 21591"/>
              <a:gd name="T103" fmla="*/ 1618984 h 21524"/>
              <a:gd name="T104" fmla="*/ 4841493 w 21591"/>
              <a:gd name="T105" fmla="*/ 1331978 h 21524"/>
              <a:gd name="T106" fmla="*/ 4841493 w 21591"/>
              <a:gd name="T107" fmla="*/ 317400 h 21524"/>
              <a:gd name="T108" fmla="*/ 4945183 w 21591"/>
              <a:gd name="T109" fmla="*/ 12851 h 21524"/>
              <a:gd name="T110" fmla="*/ 5198971 w 21591"/>
              <a:gd name="T111" fmla="*/ 137556 h 21524"/>
              <a:gd name="T112" fmla="*/ 6628564 w 21591"/>
              <a:gd name="T113" fmla="*/ 1853047 h 21524"/>
              <a:gd name="T114" fmla="*/ 6628564 w 21591"/>
              <a:gd name="T115" fmla="*/ 1853047 h 2152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21591" h="21524">
                <a:moveTo>
                  <a:pt x="17535" y="15669"/>
                </a:moveTo>
                <a:cubicBezTo>
                  <a:pt x="17660" y="15575"/>
                  <a:pt x="17785" y="15475"/>
                  <a:pt x="17905" y="15367"/>
                </a:cubicBezTo>
                <a:cubicBezTo>
                  <a:pt x="18024" y="15259"/>
                  <a:pt x="18152" y="15130"/>
                  <a:pt x="18284" y="14981"/>
                </a:cubicBezTo>
                <a:lnTo>
                  <a:pt x="19794" y="13201"/>
                </a:lnTo>
                <a:lnTo>
                  <a:pt x="19794" y="17223"/>
                </a:lnTo>
                <a:cubicBezTo>
                  <a:pt x="19794" y="17812"/>
                  <a:pt x="19696" y="18368"/>
                  <a:pt x="19503" y="18883"/>
                </a:cubicBezTo>
                <a:cubicBezTo>
                  <a:pt x="19307" y="19402"/>
                  <a:pt x="19045" y="19858"/>
                  <a:pt x="18717" y="20250"/>
                </a:cubicBezTo>
                <a:cubicBezTo>
                  <a:pt x="18389" y="20643"/>
                  <a:pt x="18010" y="20953"/>
                  <a:pt x="17581" y="21181"/>
                </a:cubicBezTo>
                <a:cubicBezTo>
                  <a:pt x="17151" y="21410"/>
                  <a:pt x="16688" y="21524"/>
                  <a:pt x="16187" y="21524"/>
                </a:cubicBezTo>
                <a:lnTo>
                  <a:pt x="3593" y="21524"/>
                </a:lnTo>
                <a:cubicBezTo>
                  <a:pt x="3103" y="21524"/>
                  <a:pt x="2633" y="21410"/>
                  <a:pt x="2195" y="21181"/>
                </a:cubicBezTo>
                <a:cubicBezTo>
                  <a:pt x="1752" y="20953"/>
                  <a:pt x="1373" y="20640"/>
                  <a:pt x="1052" y="20250"/>
                </a:cubicBezTo>
                <a:cubicBezTo>
                  <a:pt x="732" y="19861"/>
                  <a:pt x="477" y="19402"/>
                  <a:pt x="286" y="18883"/>
                </a:cubicBezTo>
                <a:cubicBezTo>
                  <a:pt x="95" y="18365"/>
                  <a:pt x="0" y="17812"/>
                  <a:pt x="0" y="17223"/>
                </a:cubicBezTo>
                <a:lnTo>
                  <a:pt x="0" y="4301"/>
                </a:lnTo>
                <a:cubicBezTo>
                  <a:pt x="0" y="3712"/>
                  <a:pt x="95" y="3153"/>
                  <a:pt x="286" y="2629"/>
                </a:cubicBezTo>
                <a:cubicBezTo>
                  <a:pt x="477" y="2099"/>
                  <a:pt x="734" y="1645"/>
                  <a:pt x="1052" y="1262"/>
                </a:cubicBezTo>
                <a:cubicBezTo>
                  <a:pt x="1371" y="878"/>
                  <a:pt x="1752" y="574"/>
                  <a:pt x="2195" y="345"/>
                </a:cubicBezTo>
                <a:cubicBezTo>
                  <a:pt x="2636" y="120"/>
                  <a:pt x="3103" y="0"/>
                  <a:pt x="3593" y="0"/>
                </a:cubicBezTo>
                <a:lnTo>
                  <a:pt x="13389" y="0"/>
                </a:lnTo>
                <a:cubicBezTo>
                  <a:pt x="13340" y="293"/>
                  <a:pt x="13318" y="586"/>
                  <a:pt x="13318" y="884"/>
                </a:cubicBezTo>
                <a:lnTo>
                  <a:pt x="13318" y="1613"/>
                </a:lnTo>
                <a:cubicBezTo>
                  <a:pt x="12038" y="1801"/>
                  <a:pt x="10827" y="2164"/>
                  <a:pt x="9689" y="2708"/>
                </a:cubicBezTo>
                <a:lnTo>
                  <a:pt x="3595" y="2708"/>
                </a:lnTo>
                <a:cubicBezTo>
                  <a:pt x="3230" y="2708"/>
                  <a:pt x="2915" y="2863"/>
                  <a:pt x="2653" y="3177"/>
                </a:cubicBezTo>
                <a:cubicBezTo>
                  <a:pt x="2391" y="3487"/>
                  <a:pt x="2261" y="3864"/>
                  <a:pt x="2261" y="4304"/>
                </a:cubicBezTo>
                <a:lnTo>
                  <a:pt x="2261" y="17226"/>
                </a:lnTo>
                <a:cubicBezTo>
                  <a:pt x="2261" y="17666"/>
                  <a:pt x="2391" y="18040"/>
                  <a:pt x="2653" y="18357"/>
                </a:cubicBezTo>
                <a:cubicBezTo>
                  <a:pt x="2912" y="18664"/>
                  <a:pt x="3228" y="18825"/>
                  <a:pt x="3595" y="18825"/>
                </a:cubicBezTo>
                <a:lnTo>
                  <a:pt x="16189" y="18825"/>
                </a:lnTo>
                <a:cubicBezTo>
                  <a:pt x="16556" y="18825"/>
                  <a:pt x="16872" y="18664"/>
                  <a:pt x="17141" y="18357"/>
                </a:cubicBezTo>
                <a:cubicBezTo>
                  <a:pt x="17405" y="18043"/>
                  <a:pt x="17537" y="17669"/>
                  <a:pt x="17537" y="17226"/>
                </a:cubicBezTo>
                <a:lnTo>
                  <a:pt x="17537" y="15669"/>
                </a:lnTo>
                <a:lnTo>
                  <a:pt x="17535" y="15669"/>
                </a:lnTo>
                <a:close/>
                <a:moveTo>
                  <a:pt x="21287" y="5914"/>
                </a:moveTo>
                <a:cubicBezTo>
                  <a:pt x="21497" y="6148"/>
                  <a:pt x="21600" y="6452"/>
                  <a:pt x="21590" y="6827"/>
                </a:cubicBezTo>
                <a:cubicBezTo>
                  <a:pt x="21590" y="7190"/>
                  <a:pt x="21490" y="7492"/>
                  <a:pt x="21287" y="7723"/>
                </a:cubicBezTo>
                <a:lnTo>
                  <a:pt x="16693" y="13204"/>
                </a:lnTo>
                <a:cubicBezTo>
                  <a:pt x="16373" y="13587"/>
                  <a:pt x="16103" y="13722"/>
                  <a:pt x="15878" y="13605"/>
                </a:cubicBezTo>
                <a:cubicBezTo>
                  <a:pt x="15655" y="13488"/>
                  <a:pt x="15545" y="13163"/>
                  <a:pt x="15545" y="12630"/>
                </a:cubicBezTo>
                <a:lnTo>
                  <a:pt x="15545" y="8988"/>
                </a:lnTo>
                <a:cubicBezTo>
                  <a:pt x="13928" y="8988"/>
                  <a:pt x="12506" y="9187"/>
                  <a:pt x="11275" y="9588"/>
                </a:cubicBezTo>
                <a:cubicBezTo>
                  <a:pt x="10044" y="9992"/>
                  <a:pt x="9006" y="10534"/>
                  <a:pt x="8159" y="11228"/>
                </a:cubicBezTo>
                <a:cubicBezTo>
                  <a:pt x="7310" y="11910"/>
                  <a:pt x="6649" y="12724"/>
                  <a:pt x="6170" y="13663"/>
                </a:cubicBezTo>
                <a:cubicBezTo>
                  <a:pt x="5690" y="14600"/>
                  <a:pt x="5387" y="15607"/>
                  <a:pt x="5262" y="16682"/>
                </a:cubicBezTo>
                <a:cubicBezTo>
                  <a:pt x="5227" y="16934"/>
                  <a:pt x="5110" y="17060"/>
                  <a:pt x="4899" y="17060"/>
                </a:cubicBezTo>
                <a:cubicBezTo>
                  <a:pt x="4704" y="17060"/>
                  <a:pt x="4591" y="16934"/>
                  <a:pt x="4559" y="16682"/>
                </a:cubicBezTo>
                <a:cubicBezTo>
                  <a:pt x="4528" y="16471"/>
                  <a:pt x="4510" y="16266"/>
                  <a:pt x="4510" y="16088"/>
                </a:cubicBezTo>
                <a:lnTo>
                  <a:pt x="4510" y="15561"/>
                </a:lnTo>
                <a:cubicBezTo>
                  <a:pt x="4510" y="14009"/>
                  <a:pt x="4731" y="12551"/>
                  <a:pt x="5174" y="11181"/>
                </a:cubicBezTo>
                <a:cubicBezTo>
                  <a:pt x="5617" y="9811"/>
                  <a:pt x="6290" y="8616"/>
                  <a:pt x="7200" y="7591"/>
                </a:cubicBezTo>
                <a:cubicBezTo>
                  <a:pt x="8110" y="6567"/>
                  <a:pt x="9256" y="5762"/>
                  <a:pt x="10638" y="5167"/>
                </a:cubicBezTo>
                <a:cubicBezTo>
                  <a:pt x="12019" y="4573"/>
                  <a:pt x="13656" y="4266"/>
                  <a:pt x="15548" y="4251"/>
                </a:cubicBezTo>
                <a:lnTo>
                  <a:pt x="15548" y="1013"/>
                </a:lnTo>
                <a:cubicBezTo>
                  <a:pt x="15548" y="480"/>
                  <a:pt x="15658" y="158"/>
                  <a:pt x="15881" y="41"/>
                </a:cubicBezTo>
                <a:cubicBezTo>
                  <a:pt x="16106" y="-76"/>
                  <a:pt x="16375" y="59"/>
                  <a:pt x="16696" y="439"/>
                </a:cubicBezTo>
                <a:lnTo>
                  <a:pt x="21287" y="5914"/>
                </a:lnTo>
                <a:close/>
                <a:moveTo>
                  <a:pt x="21287" y="5914"/>
                </a:move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l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AutoShape 112"/>
          <p:cNvSpPr>
            <a:spLocks/>
          </p:cNvSpPr>
          <p:nvPr/>
        </p:nvSpPr>
        <p:spPr bwMode="auto">
          <a:xfrm flipH="1">
            <a:off x="6162873" y="1467944"/>
            <a:ext cx="581199" cy="461263"/>
          </a:xfrm>
          <a:custGeom>
            <a:avLst/>
            <a:gdLst>
              <a:gd name="T0" fmla="*/ 5460224 w 21591"/>
              <a:gd name="T1" fmla="*/ 4909597 h 21524"/>
              <a:gd name="T2" fmla="*/ 5575436 w 21591"/>
              <a:gd name="T3" fmla="*/ 4814966 h 21524"/>
              <a:gd name="T4" fmla="*/ 5693454 w 21591"/>
              <a:gd name="T5" fmla="*/ 4694014 h 21524"/>
              <a:gd name="T6" fmla="*/ 6163656 w 21591"/>
              <a:gd name="T7" fmla="*/ 4136286 h 21524"/>
              <a:gd name="T8" fmla="*/ 6163656 w 21591"/>
              <a:gd name="T9" fmla="*/ 5396503 h 21524"/>
              <a:gd name="T10" fmla="*/ 6073042 w 21591"/>
              <a:gd name="T11" fmla="*/ 5916634 h 21524"/>
              <a:gd name="T12" fmla="*/ 5828289 w 21591"/>
              <a:gd name="T13" fmla="*/ 6344967 h 21524"/>
              <a:gd name="T14" fmla="*/ 5474552 w 21591"/>
              <a:gd name="T15" fmla="*/ 6636665 h 21524"/>
              <a:gd name="T16" fmla="*/ 5040472 w 21591"/>
              <a:gd name="T17" fmla="*/ 6744146 h 21524"/>
              <a:gd name="T18" fmla="*/ 1118825 w 21591"/>
              <a:gd name="T19" fmla="*/ 6744146 h 21524"/>
              <a:gd name="T20" fmla="*/ 683510 w 21591"/>
              <a:gd name="T21" fmla="*/ 6636665 h 21524"/>
              <a:gd name="T22" fmla="*/ 327585 w 21591"/>
              <a:gd name="T23" fmla="*/ 6344967 h 21524"/>
              <a:gd name="T24" fmla="*/ 89061 w 21591"/>
              <a:gd name="T25" fmla="*/ 5916634 h 21524"/>
              <a:gd name="T26" fmla="*/ 0 w 21591"/>
              <a:gd name="T27" fmla="*/ 5396503 h 21524"/>
              <a:gd name="T28" fmla="*/ 0 w 21591"/>
              <a:gd name="T29" fmla="*/ 1347643 h 21524"/>
              <a:gd name="T30" fmla="*/ 89061 w 21591"/>
              <a:gd name="T31" fmla="*/ 823742 h 21524"/>
              <a:gd name="T32" fmla="*/ 327585 w 21591"/>
              <a:gd name="T33" fmla="*/ 395426 h 21524"/>
              <a:gd name="T34" fmla="*/ 683510 w 21591"/>
              <a:gd name="T35" fmla="*/ 108101 h 21524"/>
              <a:gd name="T36" fmla="*/ 1118825 w 21591"/>
              <a:gd name="T37" fmla="*/ 0 h 21524"/>
              <a:gd name="T38" fmla="*/ 4169207 w 21591"/>
              <a:gd name="T39" fmla="*/ 0 h 21524"/>
              <a:gd name="T40" fmla="*/ 4147096 w 21591"/>
              <a:gd name="T41" fmla="*/ 276988 h 21524"/>
              <a:gd name="T42" fmla="*/ 4147096 w 21591"/>
              <a:gd name="T43" fmla="*/ 505404 h 21524"/>
              <a:gd name="T44" fmla="*/ 3017048 w 21591"/>
              <a:gd name="T45" fmla="*/ 848506 h 21524"/>
              <a:gd name="T46" fmla="*/ 1119442 w 21591"/>
              <a:gd name="T47" fmla="*/ 848506 h 21524"/>
              <a:gd name="T48" fmla="*/ 826109 w 21591"/>
              <a:gd name="T49" fmla="*/ 995461 h 21524"/>
              <a:gd name="T50" fmla="*/ 704050 w 21591"/>
              <a:gd name="T51" fmla="*/ 1348581 h 21524"/>
              <a:gd name="T52" fmla="*/ 704050 w 21591"/>
              <a:gd name="T53" fmla="*/ 5397441 h 21524"/>
              <a:gd name="T54" fmla="*/ 826109 w 21591"/>
              <a:gd name="T55" fmla="*/ 5751818 h 21524"/>
              <a:gd name="T56" fmla="*/ 1119442 w 21591"/>
              <a:gd name="T57" fmla="*/ 5898473 h 21524"/>
              <a:gd name="T58" fmla="*/ 5041090 w 21591"/>
              <a:gd name="T59" fmla="*/ 5898473 h 21524"/>
              <a:gd name="T60" fmla="*/ 5337529 w 21591"/>
              <a:gd name="T61" fmla="*/ 5751818 h 21524"/>
              <a:gd name="T62" fmla="*/ 5460841 w 21591"/>
              <a:gd name="T63" fmla="*/ 5397441 h 21524"/>
              <a:gd name="T64" fmla="*/ 5460841 w 21591"/>
              <a:gd name="T65" fmla="*/ 4909597 h 21524"/>
              <a:gd name="T66" fmla="*/ 5460224 w 21591"/>
              <a:gd name="T67" fmla="*/ 4909597 h 21524"/>
              <a:gd name="T68" fmla="*/ 6628564 w 21591"/>
              <a:gd name="T69" fmla="*/ 1853047 h 21524"/>
              <a:gd name="T70" fmla="*/ 6722900 w 21591"/>
              <a:gd name="T71" fmla="*/ 2139116 h 21524"/>
              <a:gd name="T72" fmla="*/ 6628564 w 21591"/>
              <a:gd name="T73" fmla="*/ 2419856 h 21524"/>
              <a:gd name="T74" fmla="*/ 5198036 w 21591"/>
              <a:gd name="T75" fmla="*/ 4137224 h 21524"/>
              <a:gd name="T76" fmla="*/ 4944247 w 21591"/>
              <a:gd name="T77" fmla="*/ 4262867 h 21524"/>
              <a:gd name="T78" fmla="*/ 4840558 w 21591"/>
              <a:gd name="T79" fmla="*/ 3957380 h 21524"/>
              <a:gd name="T80" fmla="*/ 4840558 w 21591"/>
              <a:gd name="T81" fmla="*/ 2816221 h 21524"/>
              <a:gd name="T82" fmla="*/ 3510914 w 21591"/>
              <a:gd name="T83" fmla="*/ 3004225 h 21524"/>
              <a:gd name="T84" fmla="*/ 2540635 w 21591"/>
              <a:gd name="T85" fmla="*/ 3518090 h 21524"/>
              <a:gd name="T86" fmla="*/ 1921270 w 21591"/>
              <a:gd name="T87" fmla="*/ 4281046 h 21524"/>
              <a:gd name="T88" fmla="*/ 1638542 w 21591"/>
              <a:gd name="T89" fmla="*/ 5226996 h 21524"/>
              <a:gd name="T90" fmla="*/ 1525500 w 21591"/>
              <a:gd name="T91" fmla="*/ 5345435 h 21524"/>
              <a:gd name="T92" fmla="*/ 1419622 w 21591"/>
              <a:gd name="T93" fmla="*/ 5226996 h 21524"/>
              <a:gd name="T94" fmla="*/ 1404376 w 21591"/>
              <a:gd name="T95" fmla="*/ 5040869 h 21524"/>
              <a:gd name="T96" fmla="*/ 1404376 w 21591"/>
              <a:gd name="T97" fmla="*/ 4875752 h 21524"/>
              <a:gd name="T98" fmla="*/ 1611137 w 21591"/>
              <a:gd name="T99" fmla="*/ 3503363 h 21524"/>
              <a:gd name="T100" fmla="*/ 2242008 w 21591"/>
              <a:gd name="T101" fmla="*/ 2378506 h 21524"/>
              <a:gd name="T102" fmla="*/ 3312570 w 21591"/>
              <a:gd name="T103" fmla="*/ 1618984 h 21524"/>
              <a:gd name="T104" fmla="*/ 4841493 w 21591"/>
              <a:gd name="T105" fmla="*/ 1331978 h 21524"/>
              <a:gd name="T106" fmla="*/ 4841493 w 21591"/>
              <a:gd name="T107" fmla="*/ 317400 h 21524"/>
              <a:gd name="T108" fmla="*/ 4945183 w 21591"/>
              <a:gd name="T109" fmla="*/ 12851 h 21524"/>
              <a:gd name="T110" fmla="*/ 5198971 w 21591"/>
              <a:gd name="T111" fmla="*/ 137556 h 21524"/>
              <a:gd name="T112" fmla="*/ 6628564 w 21591"/>
              <a:gd name="T113" fmla="*/ 1853047 h 21524"/>
              <a:gd name="T114" fmla="*/ 6628564 w 21591"/>
              <a:gd name="T115" fmla="*/ 1853047 h 2152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21591" h="21524">
                <a:moveTo>
                  <a:pt x="17535" y="15669"/>
                </a:moveTo>
                <a:cubicBezTo>
                  <a:pt x="17660" y="15575"/>
                  <a:pt x="17785" y="15475"/>
                  <a:pt x="17905" y="15367"/>
                </a:cubicBezTo>
                <a:cubicBezTo>
                  <a:pt x="18024" y="15259"/>
                  <a:pt x="18152" y="15130"/>
                  <a:pt x="18284" y="14981"/>
                </a:cubicBezTo>
                <a:lnTo>
                  <a:pt x="19794" y="13201"/>
                </a:lnTo>
                <a:lnTo>
                  <a:pt x="19794" y="17223"/>
                </a:lnTo>
                <a:cubicBezTo>
                  <a:pt x="19794" y="17812"/>
                  <a:pt x="19696" y="18368"/>
                  <a:pt x="19503" y="18883"/>
                </a:cubicBezTo>
                <a:cubicBezTo>
                  <a:pt x="19307" y="19402"/>
                  <a:pt x="19045" y="19858"/>
                  <a:pt x="18717" y="20250"/>
                </a:cubicBezTo>
                <a:cubicBezTo>
                  <a:pt x="18389" y="20643"/>
                  <a:pt x="18010" y="20953"/>
                  <a:pt x="17581" y="21181"/>
                </a:cubicBezTo>
                <a:cubicBezTo>
                  <a:pt x="17151" y="21410"/>
                  <a:pt x="16688" y="21524"/>
                  <a:pt x="16187" y="21524"/>
                </a:cubicBezTo>
                <a:lnTo>
                  <a:pt x="3593" y="21524"/>
                </a:lnTo>
                <a:cubicBezTo>
                  <a:pt x="3103" y="21524"/>
                  <a:pt x="2633" y="21410"/>
                  <a:pt x="2195" y="21181"/>
                </a:cubicBezTo>
                <a:cubicBezTo>
                  <a:pt x="1752" y="20953"/>
                  <a:pt x="1373" y="20640"/>
                  <a:pt x="1052" y="20250"/>
                </a:cubicBezTo>
                <a:cubicBezTo>
                  <a:pt x="732" y="19861"/>
                  <a:pt x="477" y="19402"/>
                  <a:pt x="286" y="18883"/>
                </a:cubicBezTo>
                <a:cubicBezTo>
                  <a:pt x="95" y="18365"/>
                  <a:pt x="0" y="17812"/>
                  <a:pt x="0" y="17223"/>
                </a:cubicBezTo>
                <a:lnTo>
                  <a:pt x="0" y="4301"/>
                </a:lnTo>
                <a:cubicBezTo>
                  <a:pt x="0" y="3712"/>
                  <a:pt x="95" y="3153"/>
                  <a:pt x="286" y="2629"/>
                </a:cubicBezTo>
                <a:cubicBezTo>
                  <a:pt x="477" y="2099"/>
                  <a:pt x="734" y="1645"/>
                  <a:pt x="1052" y="1262"/>
                </a:cubicBezTo>
                <a:cubicBezTo>
                  <a:pt x="1371" y="878"/>
                  <a:pt x="1752" y="574"/>
                  <a:pt x="2195" y="345"/>
                </a:cubicBezTo>
                <a:cubicBezTo>
                  <a:pt x="2636" y="120"/>
                  <a:pt x="3103" y="0"/>
                  <a:pt x="3593" y="0"/>
                </a:cubicBezTo>
                <a:lnTo>
                  <a:pt x="13389" y="0"/>
                </a:lnTo>
                <a:cubicBezTo>
                  <a:pt x="13340" y="293"/>
                  <a:pt x="13318" y="586"/>
                  <a:pt x="13318" y="884"/>
                </a:cubicBezTo>
                <a:lnTo>
                  <a:pt x="13318" y="1613"/>
                </a:lnTo>
                <a:cubicBezTo>
                  <a:pt x="12038" y="1801"/>
                  <a:pt x="10827" y="2164"/>
                  <a:pt x="9689" y="2708"/>
                </a:cubicBezTo>
                <a:lnTo>
                  <a:pt x="3595" y="2708"/>
                </a:lnTo>
                <a:cubicBezTo>
                  <a:pt x="3230" y="2708"/>
                  <a:pt x="2915" y="2863"/>
                  <a:pt x="2653" y="3177"/>
                </a:cubicBezTo>
                <a:cubicBezTo>
                  <a:pt x="2391" y="3487"/>
                  <a:pt x="2261" y="3864"/>
                  <a:pt x="2261" y="4304"/>
                </a:cubicBezTo>
                <a:lnTo>
                  <a:pt x="2261" y="17226"/>
                </a:lnTo>
                <a:cubicBezTo>
                  <a:pt x="2261" y="17666"/>
                  <a:pt x="2391" y="18040"/>
                  <a:pt x="2653" y="18357"/>
                </a:cubicBezTo>
                <a:cubicBezTo>
                  <a:pt x="2912" y="18664"/>
                  <a:pt x="3228" y="18825"/>
                  <a:pt x="3595" y="18825"/>
                </a:cubicBezTo>
                <a:lnTo>
                  <a:pt x="16189" y="18825"/>
                </a:lnTo>
                <a:cubicBezTo>
                  <a:pt x="16556" y="18825"/>
                  <a:pt x="16872" y="18664"/>
                  <a:pt x="17141" y="18357"/>
                </a:cubicBezTo>
                <a:cubicBezTo>
                  <a:pt x="17405" y="18043"/>
                  <a:pt x="17537" y="17669"/>
                  <a:pt x="17537" y="17226"/>
                </a:cubicBezTo>
                <a:lnTo>
                  <a:pt x="17537" y="15669"/>
                </a:lnTo>
                <a:lnTo>
                  <a:pt x="17535" y="15669"/>
                </a:lnTo>
                <a:close/>
                <a:moveTo>
                  <a:pt x="21287" y="5914"/>
                </a:moveTo>
                <a:cubicBezTo>
                  <a:pt x="21497" y="6148"/>
                  <a:pt x="21600" y="6452"/>
                  <a:pt x="21590" y="6827"/>
                </a:cubicBezTo>
                <a:cubicBezTo>
                  <a:pt x="21590" y="7190"/>
                  <a:pt x="21490" y="7492"/>
                  <a:pt x="21287" y="7723"/>
                </a:cubicBezTo>
                <a:lnTo>
                  <a:pt x="16693" y="13204"/>
                </a:lnTo>
                <a:cubicBezTo>
                  <a:pt x="16373" y="13587"/>
                  <a:pt x="16103" y="13722"/>
                  <a:pt x="15878" y="13605"/>
                </a:cubicBezTo>
                <a:cubicBezTo>
                  <a:pt x="15655" y="13488"/>
                  <a:pt x="15545" y="13163"/>
                  <a:pt x="15545" y="12630"/>
                </a:cubicBezTo>
                <a:lnTo>
                  <a:pt x="15545" y="8988"/>
                </a:lnTo>
                <a:cubicBezTo>
                  <a:pt x="13928" y="8988"/>
                  <a:pt x="12506" y="9187"/>
                  <a:pt x="11275" y="9588"/>
                </a:cubicBezTo>
                <a:cubicBezTo>
                  <a:pt x="10044" y="9992"/>
                  <a:pt x="9006" y="10534"/>
                  <a:pt x="8159" y="11228"/>
                </a:cubicBezTo>
                <a:cubicBezTo>
                  <a:pt x="7310" y="11910"/>
                  <a:pt x="6649" y="12724"/>
                  <a:pt x="6170" y="13663"/>
                </a:cubicBezTo>
                <a:cubicBezTo>
                  <a:pt x="5690" y="14600"/>
                  <a:pt x="5387" y="15607"/>
                  <a:pt x="5262" y="16682"/>
                </a:cubicBezTo>
                <a:cubicBezTo>
                  <a:pt x="5227" y="16934"/>
                  <a:pt x="5110" y="17060"/>
                  <a:pt x="4899" y="17060"/>
                </a:cubicBezTo>
                <a:cubicBezTo>
                  <a:pt x="4704" y="17060"/>
                  <a:pt x="4591" y="16934"/>
                  <a:pt x="4559" y="16682"/>
                </a:cubicBezTo>
                <a:cubicBezTo>
                  <a:pt x="4528" y="16471"/>
                  <a:pt x="4510" y="16266"/>
                  <a:pt x="4510" y="16088"/>
                </a:cubicBezTo>
                <a:lnTo>
                  <a:pt x="4510" y="15561"/>
                </a:lnTo>
                <a:cubicBezTo>
                  <a:pt x="4510" y="14009"/>
                  <a:pt x="4731" y="12551"/>
                  <a:pt x="5174" y="11181"/>
                </a:cubicBezTo>
                <a:cubicBezTo>
                  <a:pt x="5617" y="9811"/>
                  <a:pt x="6290" y="8616"/>
                  <a:pt x="7200" y="7591"/>
                </a:cubicBezTo>
                <a:cubicBezTo>
                  <a:pt x="8110" y="6567"/>
                  <a:pt x="9256" y="5762"/>
                  <a:pt x="10638" y="5167"/>
                </a:cubicBezTo>
                <a:cubicBezTo>
                  <a:pt x="12019" y="4573"/>
                  <a:pt x="13656" y="4266"/>
                  <a:pt x="15548" y="4251"/>
                </a:cubicBezTo>
                <a:lnTo>
                  <a:pt x="15548" y="1013"/>
                </a:lnTo>
                <a:cubicBezTo>
                  <a:pt x="15548" y="480"/>
                  <a:pt x="15658" y="158"/>
                  <a:pt x="15881" y="41"/>
                </a:cubicBezTo>
                <a:cubicBezTo>
                  <a:pt x="16106" y="-76"/>
                  <a:pt x="16375" y="59"/>
                  <a:pt x="16696" y="439"/>
                </a:cubicBezTo>
                <a:lnTo>
                  <a:pt x="21287" y="5914"/>
                </a:lnTo>
                <a:close/>
                <a:moveTo>
                  <a:pt x="21287" y="5914"/>
                </a:move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l" rtl="0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24585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270248" y="260648"/>
            <a:ext cx="10730408" cy="1440160"/>
          </a:xfrm>
        </p:spPr>
        <p:txBody>
          <a:bodyPr>
            <a:noAutofit/>
          </a:bodyPr>
          <a:lstStyle/>
          <a:p>
            <a:pPr marL="514350" indent="-514350" algn="r" rtl="1">
              <a:buFont typeface="Wingdings" panose="05000000000000000000" pitchFamily="2" charset="2"/>
              <a:buChar char="v"/>
            </a:pPr>
            <a:r>
              <a:rPr lang="en-US" sz="5000" dirty="0">
                <a:solidFill>
                  <a:schemeClr val="tx2">
                    <a:lumMod val="90000"/>
                  </a:schemeClr>
                </a:solidFill>
                <a:latin typeface="Azargoon" panose="02000500000000000000" pitchFamily="2" charset="0"/>
                <a:cs typeface="B Homa" panose="00000400000000000000" pitchFamily="2" charset="-78"/>
              </a:rPr>
              <a:t> </a:t>
            </a:r>
            <a:r>
              <a:rPr lang="fa-IR" sz="5000" dirty="0">
                <a:solidFill>
                  <a:schemeClr val="tx2">
                    <a:lumMod val="90000"/>
                  </a:schemeClr>
                </a:solidFill>
                <a:latin typeface="Azargoon" panose="02000500000000000000" pitchFamily="2" charset="0"/>
                <a:cs typeface="B Homa" panose="00000400000000000000" pitchFamily="2" charset="-78"/>
              </a:rPr>
              <a:t>چی چستر </a:t>
            </a:r>
            <a:r>
              <a:rPr lang="en-US" sz="5000" dirty="0">
                <a:solidFill>
                  <a:schemeClr val="tx2">
                    <a:lumMod val="90000"/>
                  </a:schemeClr>
                </a:solidFill>
                <a:latin typeface="Azargoon" panose="02000500000000000000" pitchFamily="2" charset="0"/>
                <a:cs typeface="B Homa" panose="00000400000000000000" pitchFamily="2" charset="-78"/>
              </a:rPr>
              <a:t>chichester</a:t>
            </a:r>
            <a:r>
              <a:rPr lang="en-US" sz="5000" dirty="0">
                <a:solidFill>
                  <a:schemeClr val="tx2">
                    <a:lumMod val="90000"/>
                  </a:schemeClr>
                </a:solidFill>
                <a:cs typeface="B Homa" panose="00000400000000000000" pitchFamily="2" charset="-78"/>
              </a:rPr>
              <a:t/>
            </a:r>
            <a:br>
              <a:rPr lang="en-US" sz="5000" dirty="0">
                <a:solidFill>
                  <a:schemeClr val="tx2">
                    <a:lumMod val="90000"/>
                  </a:schemeClr>
                </a:solidFill>
                <a:cs typeface="B Homa" panose="00000400000000000000" pitchFamily="2" charset="-78"/>
              </a:rPr>
            </a:br>
            <a:endParaRPr lang="en-US" sz="5000" dirty="0">
              <a:solidFill>
                <a:schemeClr val="tx2">
                  <a:lumMod val="90000"/>
                </a:schemeClr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88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344" y="1700808"/>
            <a:ext cx="4834822" cy="338437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91344" y="1052737"/>
            <a:ext cx="11809312" cy="5472608"/>
          </a:xfrm>
        </p:spPr>
        <p:txBody>
          <a:bodyPr>
            <a:noAutofit/>
          </a:bodyPr>
          <a:lstStyle/>
          <a:p>
            <a:pPr algn="r" rtl="1"/>
            <a:r>
              <a:rPr lang="fa-IR" sz="2100" dirty="0" smtClean="0">
                <a:cs typeface="B Homa" panose="00000400000000000000" pitchFamily="2" charset="-78"/>
              </a:rPr>
              <a:t>در شهر چی چستر از شهرهای دانشگاهی بریتانیا ،اقدامات مرمتی بسیاری در بافت ها و بناها و مجموعه های آن صورت گرفته است.</a:t>
            </a:r>
          </a:p>
          <a:p>
            <a:pPr algn="r" rtl="1"/>
            <a:r>
              <a:rPr lang="fa-IR" sz="2100" dirty="0" smtClean="0">
                <a:cs typeface="B Homa" panose="00000400000000000000" pitchFamily="2" charset="-78"/>
              </a:rPr>
              <a:t>مشکلات عمده شهر چی چستر :1-فرسودگی بناها</a:t>
            </a:r>
          </a:p>
          <a:p>
            <a:pPr marL="0" indent="0" algn="r" rtl="1">
              <a:buNone/>
            </a:pPr>
            <a:r>
              <a:rPr lang="fa-IR" sz="2100" dirty="0">
                <a:cs typeface="B Homa" panose="00000400000000000000" pitchFamily="2" charset="-78"/>
              </a:rPr>
              <a:t> </a:t>
            </a:r>
            <a:r>
              <a:rPr lang="fa-IR" sz="2100" dirty="0" smtClean="0">
                <a:cs typeface="B Homa" panose="00000400000000000000" pitchFamily="2" charset="-78"/>
              </a:rPr>
              <a:t>                                                    2-نامناسب بودن سیمای شهر </a:t>
            </a:r>
          </a:p>
          <a:p>
            <a:pPr algn="r" rtl="1"/>
            <a:r>
              <a:rPr lang="fa-IR" sz="2100" dirty="0" smtClean="0">
                <a:cs typeface="B Homa" panose="00000400000000000000" pitchFamily="2" charset="-78"/>
              </a:rPr>
              <a:t>اهداف عمده در عملیات مرمت شهری  : 1-بهبود سیمای شهر</a:t>
            </a:r>
          </a:p>
          <a:p>
            <a:pPr marL="0" indent="0" algn="r" rtl="1">
              <a:buNone/>
            </a:pPr>
            <a:r>
              <a:rPr lang="fa-IR" sz="2100" dirty="0" smtClean="0">
                <a:cs typeface="B Homa" panose="00000400000000000000" pitchFamily="2" charset="-78"/>
              </a:rPr>
              <a:t>                                                                  2-رعایت مقررات ساختمان در بافت قدیم</a:t>
            </a:r>
          </a:p>
          <a:p>
            <a:pPr marL="0" indent="0" algn="r" rtl="1">
              <a:buNone/>
            </a:pPr>
            <a:r>
              <a:rPr lang="fa-IR" sz="2100" dirty="0">
                <a:cs typeface="B Homa" panose="00000400000000000000" pitchFamily="2" charset="-78"/>
              </a:rPr>
              <a:t> </a:t>
            </a:r>
            <a:r>
              <a:rPr lang="fa-IR" sz="2100" dirty="0" smtClean="0">
                <a:cs typeface="B Homa" panose="00000400000000000000" pitchFamily="2" charset="-78"/>
              </a:rPr>
              <a:t>                                                                 3-محافظت از بخش قدیمی شهر </a:t>
            </a:r>
          </a:p>
          <a:p>
            <a:pPr marL="0" indent="0" algn="r" rtl="1">
              <a:buNone/>
            </a:pPr>
            <a:r>
              <a:rPr lang="fa-IR" sz="2100" dirty="0">
                <a:cs typeface="B Homa" panose="00000400000000000000" pitchFamily="2" charset="-78"/>
              </a:rPr>
              <a:t> </a:t>
            </a:r>
            <a:r>
              <a:rPr lang="fa-IR" sz="2100" dirty="0" smtClean="0">
                <a:cs typeface="B Homa" panose="00000400000000000000" pitchFamily="2" charset="-78"/>
              </a:rPr>
              <a:t>                                                                 4-حفظ هویت شهر </a:t>
            </a:r>
          </a:p>
          <a:p>
            <a:pPr algn="r" rtl="1"/>
            <a:r>
              <a:rPr lang="fa-IR" sz="2100" dirty="0" smtClean="0">
                <a:cs typeface="B Homa" panose="00000400000000000000" pitchFamily="2" charset="-78"/>
              </a:rPr>
              <a:t>اقدامات مرمتی انجام شده :1-ایجاد فضاهای تفریحی و گردشگری</a:t>
            </a:r>
          </a:p>
          <a:p>
            <a:pPr marL="0" indent="0" algn="r" rtl="1">
              <a:buNone/>
            </a:pPr>
            <a:r>
              <a:rPr lang="fa-IR" sz="2100" dirty="0">
                <a:cs typeface="B Homa" panose="00000400000000000000" pitchFamily="2" charset="-78"/>
              </a:rPr>
              <a:t> </a:t>
            </a:r>
            <a:r>
              <a:rPr lang="fa-IR" sz="2100" dirty="0" smtClean="0">
                <a:cs typeface="B Homa" panose="00000400000000000000" pitchFamily="2" charset="-78"/>
              </a:rPr>
              <a:t>                                             2-تجدید بناهای ساختمان های کهنه با هماهنگی شکلی و محتوایی</a:t>
            </a:r>
            <a:r>
              <a:rPr lang="fa-IR" sz="2100" dirty="0">
                <a:cs typeface="B Homa" panose="00000400000000000000" pitchFamily="2" charset="-78"/>
              </a:rPr>
              <a:t> بافت </a:t>
            </a:r>
            <a:endParaRPr lang="fa-IR" sz="2100" dirty="0" smtClean="0">
              <a:cs typeface="B Homa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100" dirty="0">
                <a:cs typeface="B Homa" panose="00000400000000000000" pitchFamily="2" charset="-78"/>
              </a:rPr>
              <a:t> </a:t>
            </a:r>
            <a:r>
              <a:rPr lang="fa-IR" sz="2100" dirty="0" smtClean="0">
                <a:cs typeface="B Homa" panose="00000400000000000000" pitchFamily="2" charset="-78"/>
              </a:rPr>
              <a:t>                                             3-محافظت از فضای محصور بین دیوار های بخش قدیم</a:t>
            </a:r>
          </a:p>
          <a:p>
            <a:pPr marL="0" indent="0" algn="r" rtl="1">
              <a:buNone/>
            </a:pPr>
            <a:r>
              <a:rPr lang="fa-IR" sz="2100" dirty="0">
                <a:cs typeface="B Homa" panose="00000400000000000000" pitchFamily="2" charset="-78"/>
              </a:rPr>
              <a:t> </a:t>
            </a:r>
            <a:r>
              <a:rPr lang="fa-IR" sz="2100" dirty="0" smtClean="0">
                <a:cs typeface="B Homa" panose="00000400000000000000" pitchFamily="2" charset="-78"/>
              </a:rPr>
              <a:t>                                             4-احداث تاسیسات بهداشتی     </a:t>
            </a:r>
            <a:endParaRPr lang="en-US" sz="2100" dirty="0"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06022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767408" y="1340768"/>
            <a:ext cx="5116917" cy="792088"/>
          </a:xfrm>
        </p:spPr>
        <p:txBody>
          <a:bodyPr>
            <a:noAutofit/>
          </a:bodyPr>
          <a:lstStyle/>
          <a:p>
            <a:pPr algn="ctr"/>
            <a:r>
              <a:rPr lang="fa-IR" sz="3600" dirty="0" smtClean="0">
                <a:solidFill>
                  <a:schemeClr val="tx1"/>
                </a:solidFill>
                <a:latin typeface="A  Duel" panose="01000000000000000000" pitchFamily="2" charset="-78"/>
                <a:cs typeface="B Homa" panose="00000400000000000000" pitchFamily="2" charset="-78"/>
              </a:rPr>
              <a:t>پلان شهر چی چستر در قدیم</a:t>
            </a:r>
            <a:endParaRPr lang="en-US" sz="3600" dirty="0">
              <a:solidFill>
                <a:schemeClr val="tx1"/>
              </a:solidFill>
              <a:latin typeface="A  Duel" panose="01000000000000000000" pitchFamily="2" charset="-78"/>
              <a:cs typeface="B Homa" panose="00000400000000000000" pitchFamily="2" charset="-78"/>
            </a:endParaRPr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3676" y="327616"/>
            <a:ext cx="5391902" cy="3610479"/>
          </a:xfrm>
        </p:spPr>
      </p:pic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>
          <a:xfrm>
            <a:off x="6483676" y="4938261"/>
            <a:ext cx="4923670" cy="1008114"/>
          </a:xfrm>
        </p:spPr>
        <p:txBody>
          <a:bodyPr>
            <a:noAutofit/>
          </a:bodyPr>
          <a:lstStyle/>
          <a:p>
            <a:pPr algn="ctr"/>
            <a:r>
              <a:rPr lang="fa-IR" sz="3600" dirty="0" smtClean="0">
                <a:cs typeface="B Homa" panose="00000400000000000000" pitchFamily="2" charset="-78"/>
              </a:rPr>
              <a:t>توجه به سیمای شهری در شهر چی چستر </a:t>
            </a:r>
            <a:endParaRPr lang="en-US" sz="3600" dirty="0">
              <a:cs typeface="B Homa" panose="000004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colorTemperature colorTemp="59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358" y="2780928"/>
            <a:ext cx="5401429" cy="3667637"/>
          </a:xfrm>
          <a:prstGeom prst="rect">
            <a:avLst/>
          </a:prstGeom>
        </p:spPr>
      </p:pic>
      <p:sp>
        <p:nvSpPr>
          <p:cNvPr id="12" name="AutoShape 112"/>
          <p:cNvSpPr>
            <a:spLocks/>
          </p:cNvSpPr>
          <p:nvPr/>
        </p:nvSpPr>
        <p:spPr bwMode="auto">
          <a:xfrm flipH="1">
            <a:off x="5850887" y="4981055"/>
            <a:ext cx="581199" cy="461263"/>
          </a:xfrm>
          <a:custGeom>
            <a:avLst/>
            <a:gdLst>
              <a:gd name="T0" fmla="*/ 5460224 w 21591"/>
              <a:gd name="T1" fmla="*/ 4909597 h 21524"/>
              <a:gd name="T2" fmla="*/ 5575436 w 21591"/>
              <a:gd name="T3" fmla="*/ 4814966 h 21524"/>
              <a:gd name="T4" fmla="*/ 5693454 w 21591"/>
              <a:gd name="T5" fmla="*/ 4694014 h 21524"/>
              <a:gd name="T6" fmla="*/ 6163656 w 21591"/>
              <a:gd name="T7" fmla="*/ 4136286 h 21524"/>
              <a:gd name="T8" fmla="*/ 6163656 w 21591"/>
              <a:gd name="T9" fmla="*/ 5396503 h 21524"/>
              <a:gd name="T10" fmla="*/ 6073042 w 21591"/>
              <a:gd name="T11" fmla="*/ 5916634 h 21524"/>
              <a:gd name="T12" fmla="*/ 5828289 w 21591"/>
              <a:gd name="T13" fmla="*/ 6344967 h 21524"/>
              <a:gd name="T14" fmla="*/ 5474552 w 21591"/>
              <a:gd name="T15" fmla="*/ 6636665 h 21524"/>
              <a:gd name="T16" fmla="*/ 5040472 w 21591"/>
              <a:gd name="T17" fmla="*/ 6744146 h 21524"/>
              <a:gd name="T18" fmla="*/ 1118825 w 21591"/>
              <a:gd name="T19" fmla="*/ 6744146 h 21524"/>
              <a:gd name="T20" fmla="*/ 683510 w 21591"/>
              <a:gd name="T21" fmla="*/ 6636665 h 21524"/>
              <a:gd name="T22" fmla="*/ 327585 w 21591"/>
              <a:gd name="T23" fmla="*/ 6344967 h 21524"/>
              <a:gd name="T24" fmla="*/ 89061 w 21591"/>
              <a:gd name="T25" fmla="*/ 5916634 h 21524"/>
              <a:gd name="T26" fmla="*/ 0 w 21591"/>
              <a:gd name="T27" fmla="*/ 5396503 h 21524"/>
              <a:gd name="T28" fmla="*/ 0 w 21591"/>
              <a:gd name="T29" fmla="*/ 1347643 h 21524"/>
              <a:gd name="T30" fmla="*/ 89061 w 21591"/>
              <a:gd name="T31" fmla="*/ 823742 h 21524"/>
              <a:gd name="T32" fmla="*/ 327585 w 21591"/>
              <a:gd name="T33" fmla="*/ 395426 h 21524"/>
              <a:gd name="T34" fmla="*/ 683510 w 21591"/>
              <a:gd name="T35" fmla="*/ 108101 h 21524"/>
              <a:gd name="T36" fmla="*/ 1118825 w 21591"/>
              <a:gd name="T37" fmla="*/ 0 h 21524"/>
              <a:gd name="T38" fmla="*/ 4169207 w 21591"/>
              <a:gd name="T39" fmla="*/ 0 h 21524"/>
              <a:gd name="T40" fmla="*/ 4147096 w 21591"/>
              <a:gd name="T41" fmla="*/ 276988 h 21524"/>
              <a:gd name="T42" fmla="*/ 4147096 w 21591"/>
              <a:gd name="T43" fmla="*/ 505404 h 21524"/>
              <a:gd name="T44" fmla="*/ 3017048 w 21591"/>
              <a:gd name="T45" fmla="*/ 848506 h 21524"/>
              <a:gd name="T46" fmla="*/ 1119442 w 21591"/>
              <a:gd name="T47" fmla="*/ 848506 h 21524"/>
              <a:gd name="T48" fmla="*/ 826109 w 21591"/>
              <a:gd name="T49" fmla="*/ 995461 h 21524"/>
              <a:gd name="T50" fmla="*/ 704050 w 21591"/>
              <a:gd name="T51" fmla="*/ 1348581 h 21524"/>
              <a:gd name="T52" fmla="*/ 704050 w 21591"/>
              <a:gd name="T53" fmla="*/ 5397441 h 21524"/>
              <a:gd name="T54" fmla="*/ 826109 w 21591"/>
              <a:gd name="T55" fmla="*/ 5751818 h 21524"/>
              <a:gd name="T56" fmla="*/ 1119442 w 21591"/>
              <a:gd name="T57" fmla="*/ 5898473 h 21524"/>
              <a:gd name="T58" fmla="*/ 5041090 w 21591"/>
              <a:gd name="T59" fmla="*/ 5898473 h 21524"/>
              <a:gd name="T60" fmla="*/ 5337529 w 21591"/>
              <a:gd name="T61" fmla="*/ 5751818 h 21524"/>
              <a:gd name="T62" fmla="*/ 5460841 w 21591"/>
              <a:gd name="T63" fmla="*/ 5397441 h 21524"/>
              <a:gd name="T64" fmla="*/ 5460841 w 21591"/>
              <a:gd name="T65" fmla="*/ 4909597 h 21524"/>
              <a:gd name="T66" fmla="*/ 5460224 w 21591"/>
              <a:gd name="T67" fmla="*/ 4909597 h 21524"/>
              <a:gd name="T68" fmla="*/ 6628564 w 21591"/>
              <a:gd name="T69" fmla="*/ 1853047 h 21524"/>
              <a:gd name="T70" fmla="*/ 6722900 w 21591"/>
              <a:gd name="T71" fmla="*/ 2139116 h 21524"/>
              <a:gd name="T72" fmla="*/ 6628564 w 21591"/>
              <a:gd name="T73" fmla="*/ 2419856 h 21524"/>
              <a:gd name="T74" fmla="*/ 5198036 w 21591"/>
              <a:gd name="T75" fmla="*/ 4137224 h 21524"/>
              <a:gd name="T76" fmla="*/ 4944247 w 21591"/>
              <a:gd name="T77" fmla="*/ 4262867 h 21524"/>
              <a:gd name="T78" fmla="*/ 4840558 w 21591"/>
              <a:gd name="T79" fmla="*/ 3957380 h 21524"/>
              <a:gd name="T80" fmla="*/ 4840558 w 21591"/>
              <a:gd name="T81" fmla="*/ 2816221 h 21524"/>
              <a:gd name="T82" fmla="*/ 3510914 w 21591"/>
              <a:gd name="T83" fmla="*/ 3004225 h 21524"/>
              <a:gd name="T84" fmla="*/ 2540635 w 21591"/>
              <a:gd name="T85" fmla="*/ 3518090 h 21524"/>
              <a:gd name="T86" fmla="*/ 1921270 w 21591"/>
              <a:gd name="T87" fmla="*/ 4281046 h 21524"/>
              <a:gd name="T88" fmla="*/ 1638542 w 21591"/>
              <a:gd name="T89" fmla="*/ 5226996 h 21524"/>
              <a:gd name="T90" fmla="*/ 1525500 w 21591"/>
              <a:gd name="T91" fmla="*/ 5345435 h 21524"/>
              <a:gd name="T92" fmla="*/ 1419622 w 21591"/>
              <a:gd name="T93" fmla="*/ 5226996 h 21524"/>
              <a:gd name="T94" fmla="*/ 1404376 w 21591"/>
              <a:gd name="T95" fmla="*/ 5040869 h 21524"/>
              <a:gd name="T96" fmla="*/ 1404376 w 21591"/>
              <a:gd name="T97" fmla="*/ 4875752 h 21524"/>
              <a:gd name="T98" fmla="*/ 1611137 w 21591"/>
              <a:gd name="T99" fmla="*/ 3503363 h 21524"/>
              <a:gd name="T100" fmla="*/ 2242008 w 21591"/>
              <a:gd name="T101" fmla="*/ 2378506 h 21524"/>
              <a:gd name="T102" fmla="*/ 3312570 w 21591"/>
              <a:gd name="T103" fmla="*/ 1618984 h 21524"/>
              <a:gd name="T104" fmla="*/ 4841493 w 21591"/>
              <a:gd name="T105" fmla="*/ 1331978 h 21524"/>
              <a:gd name="T106" fmla="*/ 4841493 w 21591"/>
              <a:gd name="T107" fmla="*/ 317400 h 21524"/>
              <a:gd name="T108" fmla="*/ 4945183 w 21591"/>
              <a:gd name="T109" fmla="*/ 12851 h 21524"/>
              <a:gd name="T110" fmla="*/ 5198971 w 21591"/>
              <a:gd name="T111" fmla="*/ 137556 h 21524"/>
              <a:gd name="T112" fmla="*/ 6628564 w 21591"/>
              <a:gd name="T113" fmla="*/ 1853047 h 21524"/>
              <a:gd name="T114" fmla="*/ 6628564 w 21591"/>
              <a:gd name="T115" fmla="*/ 1853047 h 2152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21591" h="21524">
                <a:moveTo>
                  <a:pt x="17535" y="15669"/>
                </a:moveTo>
                <a:cubicBezTo>
                  <a:pt x="17660" y="15575"/>
                  <a:pt x="17785" y="15475"/>
                  <a:pt x="17905" y="15367"/>
                </a:cubicBezTo>
                <a:cubicBezTo>
                  <a:pt x="18024" y="15259"/>
                  <a:pt x="18152" y="15130"/>
                  <a:pt x="18284" y="14981"/>
                </a:cubicBezTo>
                <a:lnTo>
                  <a:pt x="19794" y="13201"/>
                </a:lnTo>
                <a:lnTo>
                  <a:pt x="19794" y="17223"/>
                </a:lnTo>
                <a:cubicBezTo>
                  <a:pt x="19794" y="17812"/>
                  <a:pt x="19696" y="18368"/>
                  <a:pt x="19503" y="18883"/>
                </a:cubicBezTo>
                <a:cubicBezTo>
                  <a:pt x="19307" y="19402"/>
                  <a:pt x="19045" y="19858"/>
                  <a:pt x="18717" y="20250"/>
                </a:cubicBezTo>
                <a:cubicBezTo>
                  <a:pt x="18389" y="20643"/>
                  <a:pt x="18010" y="20953"/>
                  <a:pt x="17581" y="21181"/>
                </a:cubicBezTo>
                <a:cubicBezTo>
                  <a:pt x="17151" y="21410"/>
                  <a:pt x="16688" y="21524"/>
                  <a:pt x="16187" y="21524"/>
                </a:cubicBezTo>
                <a:lnTo>
                  <a:pt x="3593" y="21524"/>
                </a:lnTo>
                <a:cubicBezTo>
                  <a:pt x="3103" y="21524"/>
                  <a:pt x="2633" y="21410"/>
                  <a:pt x="2195" y="21181"/>
                </a:cubicBezTo>
                <a:cubicBezTo>
                  <a:pt x="1752" y="20953"/>
                  <a:pt x="1373" y="20640"/>
                  <a:pt x="1052" y="20250"/>
                </a:cubicBezTo>
                <a:cubicBezTo>
                  <a:pt x="732" y="19861"/>
                  <a:pt x="477" y="19402"/>
                  <a:pt x="286" y="18883"/>
                </a:cubicBezTo>
                <a:cubicBezTo>
                  <a:pt x="95" y="18365"/>
                  <a:pt x="0" y="17812"/>
                  <a:pt x="0" y="17223"/>
                </a:cubicBezTo>
                <a:lnTo>
                  <a:pt x="0" y="4301"/>
                </a:lnTo>
                <a:cubicBezTo>
                  <a:pt x="0" y="3712"/>
                  <a:pt x="95" y="3153"/>
                  <a:pt x="286" y="2629"/>
                </a:cubicBezTo>
                <a:cubicBezTo>
                  <a:pt x="477" y="2099"/>
                  <a:pt x="734" y="1645"/>
                  <a:pt x="1052" y="1262"/>
                </a:cubicBezTo>
                <a:cubicBezTo>
                  <a:pt x="1371" y="878"/>
                  <a:pt x="1752" y="574"/>
                  <a:pt x="2195" y="345"/>
                </a:cubicBezTo>
                <a:cubicBezTo>
                  <a:pt x="2636" y="120"/>
                  <a:pt x="3103" y="0"/>
                  <a:pt x="3593" y="0"/>
                </a:cubicBezTo>
                <a:lnTo>
                  <a:pt x="13389" y="0"/>
                </a:lnTo>
                <a:cubicBezTo>
                  <a:pt x="13340" y="293"/>
                  <a:pt x="13318" y="586"/>
                  <a:pt x="13318" y="884"/>
                </a:cubicBezTo>
                <a:lnTo>
                  <a:pt x="13318" y="1613"/>
                </a:lnTo>
                <a:cubicBezTo>
                  <a:pt x="12038" y="1801"/>
                  <a:pt x="10827" y="2164"/>
                  <a:pt x="9689" y="2708"/>
                </a:cubicBezTo>
                <a:lnTo>
                  <a:pt x="3595" y="2708"/>
                </a:lnTo>
                <a:cubicBezTo>
                  <a:pt x="3230" y="2708"/>
                  <a:pt x="2915" y="2863"/>
                  <a:pt x="2653" y="3177"/>
                </a:cubicBezTo>
                <a:cubicBezTo>
                  <a:pt x="2391" y="3487"/>
                  <a:pt x="2261" y="3864"/>
                  <a:pt x="2261" y="4304"/>
                </a:cubicBezTo>
                <a:lnTo>
                  <a:pt x="2261" y="17226"/>
                </a:lnTo>
                <a:cubicBezTo>
                  <a:pt x="2261" y="17666"/>
                  <a:pt x="2391" y="18040"/>
                  <a:pt x="2653" y="18357"/>
                </a:cubicBezTo>
                <a:cubicBezTo>
                  <a:pt x="2912" y="18664"/>
                  <a:pt x="3228" y="18825"/>
                  <a:pt x="3595" y="18825"/>
                </a:cubicBezTo>
                <a:lnTo>
                  <a:pt x="16189" y="18825"/>
                </a:lnTo>
                <a:cubicBezTo>
                  <a:pt x="16556" y="18825"/>
                  <a:pt x="16872" y="18664"/>
                  <a:pt x="17141" y="18357"/>
                </a:cubicBezTo>
                <a:cubicBezTo>
                  <a:pt x="17405" y="18043"/>
                  <a:pt x="17537" y="17669"/>
                  <a:pt x="17537" y="17226"/>
                </a:cubicBezTo>
                <a:lnTo>
                  <a:pt x="17537" y="15669"/>
                </a:lnTo>
                <a:lnTo>
                  <a:pt x="17535" y="15669"/>
                </a:lnTo>
                <a:close/>
                <a:moveTo>
                  <a:pt x="21287" y="5914"/>
                </a:moveTo>
                <a:cubicBezTo>
                  <a:pt x="21497" y="6148"/>
                  <a:pt x="21600" y="6452"/>
                  <a:pt x="21590" y="6827"/>
                </a:cubicBezTo>
                <a:cubicBezTo>
                  <a:pt x="21590" y="7190"/>
                  <a:pt x="21490" y="7492"/>
                  <a:pt x="21287" y="7723"/>
                </a:cubicBezTo>
                <a:lnTo>
                  <a:pt x="16693" y="13204"/>
                </a:lnTo>
                <a:cubicBezTo>
                  <a:pt x="16373" y="13587"/>
                  <a:pt x="16103" y="13722"/>
                  <a:pt x="15878" y="13605"/>
                </a:cubicBezTo>
                <a:cubicBezTo>
                  <a:pt x="15655" y="13488"/>
                  <a:pt x="15545" y="13163"/>
                  <a:pt x="15545" y="12630"/>
                </a:cubicBezTo>
                <a:lnTo>
                  <a:pt x="15545" y="8988"/>
                </a:lnTo>
                <a:cubicBezTo>
                  <a:pt x="13928" y="8988"/>
                  <a:pt x="12506" y="9187"/>
                  <a:pt x="11275" y="9588"/>
                </a:cubicBezTo>
                <a:cubicBezTo>
                  <a:pt x="10044" y="9992"/>
                  <a:pt x="9006" y="10534"/>
                  <a:pt x="8159" y="11228"/>
                </a:cubicBezTo>
                <a:cubicBezTo>
                  <a:pt x="7310" y="11910"/>
                  <a:pt x="6649" y="12724"/>
                  <a:pt x="6170" y="13663"/>
                </a:cubicBezTo>
                <a:cubicBezTo>
                  <a:pt x="5690" y="14600"/>
                  <a:pt x="5387" y="15607"/>
                  <a:pt x="5262" y="16682"/>
                </a:cubicBezTo>
                <a:cubicBezTo>
                  <a:pt x="5227" y="16934"/>
                  <a:pt x="5110" y="17060"/>
                  <a:pt x="4899" y="17060"/>
                </a:cubicBezTo>
                <a:cubicBezTo>
                  <a:pt x="4704" y="17060"/>
                  <a:pt x="4591" y="16934"/>
                  <a:pt x="4559" y="16682"/>
                </a:cubicBezTo>
                <a:cubicBezTo>
                  <a:pt x="4528" y="16471"/>
                  <a:pt x="4510" y="16266"/>
                  <a:pt x="4510" y="16088"/>
                </a:cubicBezTo>
                <a:lnTo>
                  <a:pt x="4510" y="15561"/>
                </a:lnTo>
                <a:cubicBezTo>
                  <a:pt x="4510" y="14009"/>
                  <a:pt x="4731" y="12551"/>
                  <a:pt x="5174" y="11181"/>
                </a:cubicBezTo>
                <a:cubicBezTo>
                  <a:pt x="5617" y="9811"/>
                  <a:pt x="6290" y="8616"/>
                  <a:pt x="7200" y="7591"/>
                </a:cubicBezTo>
                <a:cubicBezTo>
                  <a:pt x="8110" y="6567"/>
                  <a:pt x="9256" y="5762"/>
                  <a:pt x="10638" y="5167"/>
                </a:cubicBezTo>
                <a:cubicBezTo>
                  <a:pt x="12019" y="4573"/>
                  <a:pt x="13656" y="4266"/>
                  <a:pt x="15548" y="4251"/>
                </a:cubicBezTo>
                <a:lnTo>
                  <a:pt x="15548" y="1013"/>
                </a:lnTo>
                <a:cubicBezTo>
                  <a:pt x="15548" y="480"/>
                  <a:pt x="15658" y="158"/>
                  <a:pt x="15881" y="41"/>
                </a:cubicBezTo>
                <a:cubicBezTo>
                  <a:pt x="16106" y="-76"/>
                  <a:pt x="16375" y="59"/>
                  <a:pt x="16696" y="439"/>
                </a:cubicBezTo>
                <a:lnTo>
                  <a:pt x="21287" y="5914"/>
                </a:lnTo>
                <a:close/>
                <a:moveTo>
                  <a:pt x="21287" y="5914"/>
                </a:move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l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AutoShape 112"/>
          <p:cNvSpPr>
            <a:spLocks/>
          </p:cNvSpPr>
          <p:nvPr/>
        </p:nvSpPr>
        <p:spPr bwMode="auto">
          <a:xfrm>
            <a:off x="5736787" y="1506180"/>
            <a:ext cx="581199" cy="461263"/>
          </a:xfrm>
          <a:custGeom>
            <a:avLst/>
            <a:gdLst>
              <a:gd name="T0" fmla="*/ 5460224 w 21591"/>
              <a:gd name="T1" fmla="*/ 4909597 h 21524"/>
              <a:gd name="T2" fmla="*/ 5575436 w 21591"/>
              <a:gd name="T3" fmla="*/ 4814966 h 21524"/>
              <a:gd name="T4" fmla="*/ 5693454 w 21591"/>
              <a:gd name="T5" fmla="*/ 4694014 h 21524"/>
              <a:gd name="T6" fmla="*/ 6163656 w 21591"/>
              <a:gd name="T7" fmla="*/ 4136286 h 21524"/>
              <a:gd name="T8" fmla="*/ 6163656 w 21591"/>
              <a:gd name="T9" fmla="*/ 5396503 h 21524"/>
              <a:gd name="T10" fmla="*/ 6073042 w 21591"/>
              <a:gd name="T11" fmla="*/ 5916634 h 21524"/>
              <a:gd name="T12" fmla="*/ 5828289 w 21591"/>
              <a:gd name="T13" fmla="*/ 6344967 h 21524"/>
              <a:gd name="T14" fmla="*/ 5474552 w 21591"/>
              <a:gd name="T15" fmla="*/ 6636665 h 21524"/>
              <a:gd name="T16" fmla="*/ 5040472 w 21591"/>
              <a:gd name="T17" fmla="*/ 6744146 h 21524"/>
              <a:gd name="T18" fmla="*/ 1118825 w 21591"/>
              <a:gd name="T19" fmla="*/ 6744146 h 21524"/>
              <a:gd name="T20" fmla="*/ 683510 w 21591"/>
              <a:gd name="T21" fmla="*/ 6636665 h 21524"/>
              <a:gd name="T22" fmla="*/ 327585 w 21591"/>
              <a:gd name="T23" fmla="*/ 6344967 h 21524"/>
              <a:gd name="T24" fmla="*/ 89061 w 21591"/>
              <a:gd name="T25" fmla="*/ 5916634 h 21524"/>
              <a:gd name="T26" fmla="*/ 0 w 21591"/>
              <a:gd name="T27" fmla="*/ 5396503 h 21524"/>
              <a:gd name="T28" fmla="*/ 0 w 21591"/>
              <a:gd name="T29" fmla="*/ 1347643 h 21524"/>
              <a:gd name="T30" fmla="*/ 89061 w 21591"/>
              <a:gd name="T31" fmla="*/ 823742 h 21524"/>
              <a:gd name="T32" fmla="*/ 327585 w 21591"/>
              <a:gd name="T33" fmla="*/ 395426 h 21524"/>
              <a:gd name="T34" fmla="*/ 683510 w 21591"/>
              <a:gd name="T35" fmla="*/ 108101 h 21524"/>
              <a:gd name="T36" fmla="*/ 1118825 w 21591"/>
              <a:gd name="T37" fmla="*/ 0 h 21524"/>
              <a:gd name="T38" fmla="*/ 4169207 w 21591"/>
              <a:gd name="T39" fmla="*/ 0 h 21524"/>
              <a:gd name="T40" fmla="*/ 4147096 w 21591"/>
              <a:gd name="T41" fmla="*/ 276988 h 21524"/>
              <a:gd name="T42" fmla="*/ 4147096 w 21591"/>
              <a:gd name="T43" fmla="*/ 505404 h 21524"/>
              <a:gd name="T44" fmla="*/ 3017048 w 21591"/>
              <a:gd name="T45" fmla="*/ 848506 h 21524"/>
              <a:gd name="T46" fmla="*/ 1119442 w 21591"/>
              <a:gd name="T47" fmla="*/ 848506 h 21524"/>
              <a:gd name="T48" fmla="*/ 826109 w 21591"/>
              <a:gd name="T49" fmla="*/ 995461 h 21524"/>
              <a:gd name="T50" fmla="*/ 704050 w 21591"/>
              <a:gd name="T51" fmla="*/ 1348581 h 21524"/>
              <a:gd name="T52" fmla="*/ 704050 w 21591"/>
              <a:gd name="T53" fmla="*/ 5397441 h 21524"/>
              <a:gd name="T54" fmla="*/ 826109 w 21591"/>
              <a:gd name="T55" fmla="*/ 5751818 h 21524"/>
              <a:gd name="T56" fmla="*/ 1119442 w 21591"/>
              <a:gd name="T57" fmla="*/ 5898473 h 21524"/>
              <a:gd name="T58" fmla="*/ 5041090 w 21591"/>
              <a:gd name="T59" fmla="*/ 5898473 h 21524"/>
              <a:gd name="T60" fmla="*/ 5337529 w 21591"/>
              <a:gd name="T61" fmla="*/ 5751818 h 21524"/>
              <a:gd name="T62" fmla="*/ 5460841 w 21591"/>
              <a:gd name="T63" fmla="*/ 5397441 h 21524"/>
              <a:gd name="T64" fmla="*/ 5460841 w 21591"/>
              <a:gd name="T65" fmla="*/ 4909597 h 21524"/>
              <a:gd name="T66" fmla="*/ 5460224 w 21591"/>
              <a:gd name="T67" fmla="*/ 4909597 h 21524"/>
              <a:gd name="T68" fmla="*/ 6628564 w 21591"/>
              <a:gd name="T69" fmla="*/ 1853047 h 21524"/>
              <a:gd name="T70" fmla="*/ 6722900 w 21591"/>
              <a:gd name="T71" fmla="*/ 2139116 h 21524"/>
              <a:gd name="T72" fmla="*/ 6628564 w 21591"/>
              <a:gd name="T73" fmla="*/ 2419856 h 21524"/>
              <a:gd name="T74" fmla="*/ 5198036 w 21591"/>
              <a:gd name="T75" fmla="*/ 4137224 h 21524"/>
              <a:gd name="T76" fmla="*/ 4944247 w 21591"/>
              <a:gd name="T77" fmla="*/ 4262867 h 21524"/>
              <a:gd name="T78" fmla="*/ 4840558 w 21591"/>
              <a:gd name="T79" fmla="*/ 3957380 h 21524"/>
              <a:gd name="T80" fmla="*/ 4840558 w 21591"/>
              <a:gd name="T81" fmla="*/ 2816221 h 21524"/>
              <a:gd name="T82" fmla="*/ 3510914 w 21591"/>
              <a:gd name="T83" fmla="*/ 3004225 h 21524"/>
              <a:gd name="T84" fmla="*/ 2540635 w 21591"/>
              <a:gd name="T85" fmla="*/ 3518090 h 21524"/>
              <a:gd name="T86" fmla="*/ 1921270 w 21591"/>
              <a:gd name="T87" fmla="*/ 4281046 h 21524"/>
              <a:gd name="T88" fmla="*/ 1638542 w 21591"/>
              <a:gd name="T89" fmla="*/ 5226996 h 21524"/>
              <a:gd name="T90" fmla="*/ 1525500 w 21591"/>
              <a:gd name="T91" fmla="*/ 5345435 h 21524"/>
              <a:gd name="T92" fmla="*/ 1419622 w 21591"/>
              <a:gd name="T93" fmla="*/ 5226996 h 21524"/>
              <a:gd name="T94" fmla="*/ 1404376 w 21591"/>
              <a:gd name="T95" fmla="*/ 5040869 h 21524"/>
              <a:gd name="T96" fmla="*/ 1404376 w 21591"/>
              <a:gd name="T97" fmla="*/ 4875752 h 21524"/>
              <a:gd name="T98" fmla="*/ 1611137 w 21591"/>
              <a:gd name="T99" fmla="*/ 3503363 h 21524"/>
              <a:gd name="T100" fmla="*/ 2242008 w 21591"/>
              <a:gd name="T101" fmla="*/ 2378506 h 21524"/>
              <a:gd name="T102" fmla="*/ 3312570 w 21591"/>
              <a:gd name="T103" fmla="*/ 1618984 h 21524"/>
              <a:gd name="T104" fmla="*/ 4841493 w 21591"/>
              <a:gd name="T105" fmla="*/ 1331978 h 21524"/>
              <a:gd name="T106" fmla="*/ 4841493 w 21591"/>
              <a:gd name="T107" fmla="*/ 317400 h 21524"/>
              <a:gd name="T108" fmla="*/ 4945183 w 21591"/>
              <a:gd name="T109" fmla="*/ 12851 h 21524"/>
              <a:gd name="T110" fmla="*/ 5198971 w 21591"/>
              <a:gd name="T111" fmla="*/ 137556 h 21524"/>
              <a:gd name="T112" fmla="*/ 6628564 w 21591"/>
              <a:gd name="T113" fmla="*/ 1853047 h 21524"/>
              <a:gd name="T114" fmla="*/ 6628564 w 21591"/>
              <a:gd name="T115" fmla="*/ 1853047 h 2152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21591" h="21524">
                <a:moveTo>
                  <a:pt x="17535" y="15669"/>
                </a:moveTo>
                <a:cubicBezTo>
                  <a:pt x="17660" y="15575"/>
                  <a:pt x="17785" y="15475"/>
                  <a:pt x="17905" y="15367"/>
                </a:cubicBezTo>
                <a:cubicBezTo>
                  <a:pt x="18024" y="15259"/>
                  <a:pt x="18152" y="15130"/>
                  <a:pt x="18284" y="14981"/>
                </a:cubicBezTo>
                <a:lnTo>
                  <a:pt x="19794" y="13201"/>
                </a:lnTo>
                <a:lnTo>
                  <a:pt x="19794" y="17223"/>
                </a:lnTo>
                <a:cubicBezTo>
                  <a:pt x="19794" y="17812"/>
                  <a:pt x="19696" y="18368"/>
                  <a:pt x="19503" y="18883"/>
                </a:cubicBezTo>
                <a:cubicBezTo>
                  <a:pt x="19307" y="19402"/>
                  <a:pt x="19045" y="19858"/>
                  <a:pt x="18717" y="20250"/>
                </a:cubicBezTo>
                <a:cubicBezTo>
                  <a:pt x="18389" y="20643"/>
                  <a:pt x="18010" y="20953"/>
                  <a:pt x="17581" y="21181"/>
                </a:cubicBezTo>
                <a:cubicBezTo>
                  <a:pt x="17151" y="21410"/>
                  <a:pt x="16688" y="21524"/>
                  <a:pt x="16187" y="21524"/>
                </a:cubicBezTo>
                <a:lnTo>
                  <a:pt x="3593" y="21524"/>
                </a:lnTo>
                <a:cubicBezTo>
                  <a:pt x="3103" y="21524"/>
                  <a:pt x="2633" y="21410"/>
                  <a:pt x="2195" y="21181"/>
                </a:cubicBezTo>
                <a:cubicBezTo>
                  <a:pt x="1752" y="20953"/>
                  <a:pt x="1373" y="20640"/>
                  <a:pt x="1052" y="20250"/>
                </a:cubicBezTo>
                <a:cubicBezTo>
                  <a:pt x="732" y="19861"/>
                  <a:pt x="477" y="19402"/>
                  <a:pt x="286" y="18883"/>
                </a:cubicBezTo>
                <a:cubicBezTo>
                  <a:pt x="95" y="18365"/>
                  <a:pt x="0" y="17812"/>
                  <a:pt x="0" y="17223"/>
                </a:cubicBezTo>
                <a:lnTo>
                  <a:pt x="0" y="4301"/>
                </a:lnTo>
                <a:cubicBezTo>
                  <a:pt x="0" y="3712"/>
                  <a:pt x="95" y="3153"/>
                  <a:pt x="286" y="2629"/>
                </a:cubicBezTo>
                <a:cubicBezTo>
                  <a:pt x="477" y="2099"/>
                  <a:pt x="734" y="1645"/>
                  <a:pt x="1052" y="1262"/>
                </a:cubicBezTo>
                <a:cubicBezTo>
                  <a:pt x="1371" y="878"/>
                  <a:pt x="1752" y="574"/>
                  <a:pt x="2195" y="345"/>
                </a:cubicBezTo>
                <a:cubicBezTo>
                  <a:pt x="2636" y="120"/>
                  <a:pt x="3103" y="0"/>
                  <a:pt x="3593" y="0"/>
                </a:cubicBezTo>
                <a:lnTo>
                  <a:pt x="13389" y="0"/>
                </a:lnTo>
                <a:cubicBezTo>
                  <a:pt x="13340" y="293"/>
                  <a:pt x="13318" y="586"/>
                  <a:pt x="13318" y="884"/>
                </a:cubicBezTo>
                <a:lnTo>
                  <a:pt x="13318" y="1613"/>
                </a:lnTo>
                <a:cubicBezTo>
                  <a:pt x="12038" y="1801"/>
                  <a:pt x="10827" y="2164"/>
                  <a:pt x="9689" y="2708"/>
                </a:cubicBezTo>
                <a:lnTo>
                  <a:pt x="3595" y="2708"/>
                </a:lnTo>
                <a:cubicBezTo>
                  <a:pt x="3230" y="2708"/>
                  <a:pt x="2915" y="2863"/>
                  <a:pt x="2653" y="3177"/>
                </a:cubicBezTo>
                <a:cubicBezTo>
                  <a:pt x="2391" y="3487"/>
                  <a:pt x="2261" y="3864"/>
                  <a:pt x="2261" y="4304"/>
                </a:cubicBezTo>
                <a:lnTo>
                  <a:pt x="2261" y="17226"/>
                </a:lnTo>
                <a:cubicBezTo>
                  <a:pt x="2261" y="17666"/>
                  <a:pt x="2391" y="18040"/>
                  <a:pt x="2653" y="18357"/>
                </a:cubicBezTo>
                <a:cubicBezTo>
                  <a:pt x="2912" y="18664"/>
                  <a:pt x="3228" y="18825"/>
                  <a:pt x="3595" y="18825"/>
                </a:cubicBezTo>
                <a:lnTo>
                  <a:pt x="16189" y="18825"/>
                </a:lnTo>
                <a:cubicBezTo>
                  <a:pt x="16556" y="18825"/>
                  <a:pt x="16872" y="18664"/>
                  <a:pt x="17141" y="18357"/>
                </a:cubicBezTo>
                <a:cubicBezTo>
                  <a:pt x="17405" y="18043"/>
                  <a:pt x="17537" y="17669"/>
                  <a:pt x="17537" y="17226"/>
                </a:cubicBezTo>
                <a:lnTo>
                  <a:pt x="17537" y="15669"/>
                </a:lnTo>
                <a:lnTo>
                  <a:pt x="17535" y="15669"/>
                </a:lnTo>
                <a:close/>
                <a:moveTo>
                  <a:pt x="21287" y="5914"/>
                </a:moveTo>
                <a:cubicBezTo>
                  <a:pt x="21497" y="6148"/>
                  <a:pt x="21600" y="6452"/>
                  <a:pt x="21590" y="6827"/>
                </a:cubicBezTo>
                <a:cubicBezTo>
                  <a:pt x="21590" y="7190"/>
                  <a:pt x="21490" y="7492"/>
                  <a:pt x="21287" y="7723"/>
                </a:cubicBezTo>
                <a:lnTo>
                  <a:pt x="16693" y="13204"/>
                </a:lnTo>
                <a:cubicBezTo>
                  <a:pt x="16373" y="13587"/>
                  <a:pt x="16103" y="13722"/>
                  <a:pt x="15878" y="13605"/>
                </a:cubicBezTo>
                <a:cubicBezTo>
                  <a:pt x="15655" y="13488"/>
                  <a:pt x="15545" y="13163"/>
                  <a:pt x="15545" y="12630"/>
                </a:cubicBezTo>
                <a:lnTo>
                  <a:pt x="15545" y="8988"/>
                </a:lnTo>
                <a:cubicBezTo>
                  <a:pt x="13928" y="8988"/>
                  <a:pt x="12506" y="9187"/>
                  <a:pt x="11275" y="9588"/>
                </a:cubicBezTo>
                <a:cubicBezTo>
                  <a:pt x="10044" y="9992"/>
                  <a:pt x="9006" y="10534"/>
                  <a:pt x="8159" y="11228"/>
                </a:cubicBezTo>
                <a:cubicBezTo>
                  <a:pt x="7310" y="11910"/>
                  <a:pt x="6649" y="12724"/>
                  <a:pt x="6170" y="13663"/>
                </a:cubicBezTo>
                <a:cubicBezTo>
                  <a:pt x="5690" y="14600"/>
                  <a:pt x="5387" y="15607"/>
                  <a:pt x="5262" y="16682"/>
                </a:cubicBezTo>
                <a:cubicBezTo>
                  <a:pt x="5227" y="16934"/>
                  <a:pt x="5110" y="17060"/>
                  <a:pt x="4899" y="17060"/>
                </a:cubicBezTo>
                <a:cubicBezTo>
                  <a:pt x="4704" y="17060"/>
                  <a:pt x="4591" y="16934"/>
                  <a:pt x="4559" y="16682"/>
                </a:cubicBezTo>
                <a:cubicBezTo>
                  <a:pt x="4528" y="16471"/>
                  <a:pt x="4510" y="16266"/>
                  <a:pt x="4510" y="16088"/>
                </a:cubicBezTo>
                <a:lnTo>
                  <a:pt x="4510" y="15561"/>
                </a:lnTo>
                <a:cubicBezTo>
                  <a:pt x="4510" y="14009"/>
                  <a:pt x="4731" y="12551"/>
                  <a:pt x="5174" y="11181"/>
                </a:cubicBezTo>
                <a:cubicBezTo>
                  <a:pt x="5617" y="9811"/>
                  <a:pt x="6290" y="8616"/>
                  <a:pt x="7200" y="7591"/>
                </a:cubicBezTo>
                <a:cubicBezTo>
                  <a:pt x="8110" y="6567"/>
                  <a:pt x="9256" y="5762"/>
                  <a:pt x="10638" y="5167"/>
                </a:cubicBezTo>
                <a:cubicBezTo>
                  <a:pt x="12019" y="4573"/>
                  <a:pt x="13656" y="4266"/>
                  <a:pt x="15548" y="4251"/>
                </a:cubicBezTo>
                <a:lnTo>
                  <a:pt x="15548" y="1013"/>
                </a:lnTo>
                <a:cubicBezTo>
                  <a:pt x="15548" y="480"/>
                  <a:pt x="15658" y="158"/>
                  <a:pt x="15881" y="41"/>
                </a:cubicBezTo>
                <a:cubicBezTo>
                  <a:pt x="16106" y="-76"/>
                  <a:pt x="16375" y="59"/>
                  <a:pt x="16696" y="439"/>
                </a:cubicBezTo>
                <a:lnTo>
                  <a:pt x="21287" y="5914"/>
                </a:lnTo>
                <a:close/>
                <a:moveTo>
                  <a:pt x="21287" y="5914"/>
                </a:move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l" rtl="0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0818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build="p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425262" y="289476"/>
            <a:ext cx="10515600" cy="785184"/>
          </a:xfrm>
        </p:spPr>
        <p:txBody>
          <a:bodyPr>
            <a:normAutofit/>
          </a:bodyPr>
          <a:lstStyle/>
          <a:p>
            <a:pPr marL="571500" indent="-571500" algn="r" rtl="1">
              <a:buFont typeface="Wingdings" panose="05000000000000000000" pitchFamily="2" charset="2"/>
              <a:buChar char="v"/>
            </a:pPr>
            <a:r>
              <a:rPr lang="fa-IR" sz="5000" dirty="0">
                <a:solidFill>
                  <a:schemeClr val="tx2">
                    <a:lumMod val="90000"/>
                  </a:schemeClr>
                </a:solidFill>
                <a:latin typeface="Azargoon" panose="02000500000000000000" pitchFamily="2" charset="0"/>
                <a:cs typeface="B Homa" panose="00000400000000000000" pitchFamily="2" charset="-78"/>
              </a:rPr>
              <a:t>لستر </a:t>
            </a:r>
            <a:r>
              <a:rPr lang="en-US" sz="5000" dirty="0" smtClean="0">
                <a:solidFill>
                  <a:schemeClr val="tx2">
                    <a:lumMod val="90000"/>
                  </a:schemeClr>
                </a:solidFill>
                <a:latin typeface="Azargoon" panose="02000500000000000000" pitchFamily="2" charset="0"/>
                <a:cs typeface="B Homa" panose="00000400000000000000" pitchFamily="2" charset="-78"/>
              </a:rPr>
              <a:t>Leicester</a:t>
            </a:r>
            <a:endParaRPr lang="en-US" sz="5000" dirty="0">
              <a:solidFill>
                <a:schemeClr val="tx2">
                  <a:lumMod val="90000"/>
                </a:schemeClr>
              </a:solidFill>
              <a:cs typeface="B Homa" panose="00000400000000000000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344" y="1484784"/>
            <a:ext cx="4824536" cy="352875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855640" y="1074660"/>
            <a:ext cx="9075440" cy="5378676"/>
          </a:xfrm>
        </p:spPr>
        <p:txBody>
          <a:bodyPr>
            <a:noAutofit/>
          </a:bodyPr>
          <a:lstStyle/>
          <a:p>
            <a:pPr algn="r" rtl="1">
              <a:lnSpc>
                <a:spcPct val="150000"/>
              </a:lnSpc>
            </a:pPr>
            <a:r>
              <a:rPr lang="fa-IR" sz="2100" dirty="0" smtClean="0">
                <a:cs typeface="B Homa" panose="00000400000000000000" pitchFamily="2" charset="-78"/>
              </a:rPr>
              <a:t>مشکلات عمده شهر لستر :1-عدم ارتباط بافت جدید و قدیم 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100" dirty="0">
                <a:cs typeface="B Homa" panose="00000400000000000000" pitchFamily="2" charset="-78"/>
              </a:rPr>
              <a:t> </a:t>
            </a:r>
            <a:r>
              <a:rPr lang="fa-IR" sz="2100" dirty="0" smtClean="0">
                <a:cs typeface="B Homa" panose="00000400000000000000" pitchFamily="2" charset="-78"/>
              </a:rPr>
              <a:t>                                            2-عدم وجود دسترسی مناسب سواره و پیاده</a:t>
            </a:r>
          </a:p>
          <a:p>
            <a:pPr algn="r" rtl="1">
              <a:lnSpc>
                <a:spcPct val="150000"/>
              </a:lnSpc>
            </a:pPr>
            <a:r>
              <a:rPr lang="fa-IR" sz="2100" dirty="0" smtClean="0">
                <a:cs typeface="B Homa" panose="00000400000000000000" pitchFamily="2" charset="-78"/>
              </a:rPr>
              <a:t>هدف عمده مرمت شهری لستر             ایجاد ارتباط منطقی میان مرکز شهر با بافت جدید   </a:t>
            </a:r>
          </a:p>
          <a:p>
            <a:pPr algn="r" rtl="1">
              <a:lnSpc>
                <a:spcPct val="150000"/>
              </a:lnSpc>
            </a:pPr>
            <a:r>
              <a:rPr lang="fa-IR" sz="2100" dirty="0" smtClean="0">
                <a:cs typeface="B Homa" panose="00000400000000000000" pitchFamily="2" charset="-78"/>
              </a:rPr>
              <a:t>اقدامات مرمتی انجام شده : 1-ایجاد خیابان فرعی از مناطق جدید تا نزدیکترین نقطه 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100" dirty="0">
                <a:cs typeface="B Homa" panose="00000400000000000000" pitchFamily="2" charset="-78"/>
              </a:rPr>
              <a:t> </a:t>
            </a:r>
            <a:r>
              <a:rPr lang="fa-IR" sz="2100" dirty="0" smtClean="0">
                <a:cs typeface="B Homa" panose="00000400000000000000" pitchFamily="2" charset="-78"/>
              </a:rPr>
              <a:t>                                                       به مرکز پیاده شهر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100" dirty="0">
                <a:cs typeface="B Homa" panose="00000400000000000000" pitchFamily="2" charset="-78"/>
              </a:rPr>
              <a:t> </a:t>
            </a:r>
            <a:r>
              <a:rPr lang="fa-IR" sz="2100" dirty="0" smtClean="0">
                <a:cs typeface="B Homa" panose="00000400000000000000" pitchFamily="2" charset="-78"/>
              </a:rPr>
              <a:t>                                              2-ایجاد پارکینگ های طبقاتی 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100" dirty="0">
                <a:cs typeface="B Homa" panose="00000400000000000000" pitchFamily="2" charset="-78"/>
              </a:rPr>
              <a:t> </a:t>
            </a:r>
            <a:r>
              <a:rPr lang="fa-IR" sz="2100" dirty="0" smtClean="0">
                <a:cs typeface="B Homa" panose="00000400000000000000" pitchFamily="2" charset="-78"/>
              </a:rPr>
              <a:t>                                              3-جلوگیری از ورود وسایل نقلیه به بافت تاریخی 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100" dirty="0">
                <a:cs typeface="B Homa" panose="00000400000000000000" pitchFamily="2" charset="-78"/>
              </a:rPr>
              <a:t> </a:t>
            </a:r>
            <a:r>
              <a:rPr lang="fa-IR" sz="2100" dirty="0" smtClean="0">
                <a:cs typeface="B Homa" panose="00000400000000000000" pitchFamily="2" charset="-78"/>
              </a:rPr>
              <a:t>                                              4-ایجاد توقفگاه های چند طبقه برای حل مشکل  رفت و آمد شهروندان                                         </a:t>
            </a:r>
            <a:endParaRPr lang="en-US" sz="2100" dirty="0">
              <a:cs typeface="B Homa" panose="00000400000000000000" pitchFamily="2" charset="-78"/>
            </a:endParaRPr>
          </a:p>
        </p:txBody>
      </p:sp>
      <p:sp>
        <p:nvSpPr>
          <p:cNvPr id="7" name="Striped Right Arrow 6"/>
          <p:cNvSpPr/>
          <p:nvPr/>
        </p:nvSpPr>
        <p:spPr>
          <a:xfrm rot="10800000">
            <a:off x="8400256" y="2708920"/>
            <a:ext cx="504056" cy="21602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202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481408" y="4520205"/>
            <a:ext cx="5256212" cy="1242490"/>
          </a:xfrm>
        </p:spPr>
        <p:txBody>
          <a:bodyPr>
            <a:noAutofit/>
          </a:bodyPr>
          <a:lstStyle/>
          <a:p>
            <a:pPr algn="ctr"/>
            <a:r>
              <a:rPr lang="fa-IR" sz="3600" b="0" dirty="0" smtClean="0">
                <a:cs typeface="B Homa" panose="00000400000000000000" pitchFamily="2" charset="-78"/>
              </a:rPr>
              <a:t>توجه به منظر شهری و تلفیق با طبیعت در لستر</a:t>
            </a:r>
            <a:endParaRPr lang="en-US" sz="3600" b="0" dirty="0">
              <a:cs typeface="B Homa" panose="00000400000000000000" pitchFamily="2" charset="-78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1559496" y="1124744"/>
            <a:ext cx="5029200" cy="685800"/>
          </a:xfrm>
        </p:spPr>
        <p:txBody>
          <a:bodyPr>
            <a:normAutofit/>
          </a:bodyPr>
          <a:lstStyle/>
          <a:p>
            <a:pPr algn="ctr"/>
            <a:r>
              <a:rPr lang="fa-IR" sz="3600" b="0" dirty="0" smtClean="0">
                <a:cs typeface="B Homa" panose="00000400000000000000" pitchFamily="2" charset="-78"/>
              </a:rPr>
              <a:t>رشد ارگانیک شهر لستر</a:t>
            </a:r>
            <a:endParaRPr lang="en-US" sz="3600" b="0" dirty="0">
              <a:cs typeface="B Homa" panose="000004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3631" y="404664"/>
            <a:ext cx="5189268" cy="348197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335360" y="2420888"/>
            <a:ext cx="5391902" cy="4039164"/>
          </a:xfrm>
          <a:prstGeom prst="rect">
            <a:avLst/>
          </a:prstGeom>
        </p:spPr>
      </p:pic>
      <p:sp>
        <p:nvSpPr>
          <p:cNvPr id="13" name="AutoShape 112"/>
          <p:cNvSpPr>
            <a:spLocks/>
          </p:cNvSpPr>
          <p:nvPr/>
        </p:nvSpPr>
        <p:spPr bwMode="auto">
          <a:xfrm flipH="1">
            <a:off x="5844763" y="4680187"/>
            <a:ext cx="581199" cy="461263"/>
          </a:xfrm>
          <a:custGeom>
            <a:avLst/>
            <a:gdLst>
              <a:gd name="T0" fmla="*/ 5460224 w 21591"/>
              <a:gd name="T1" fmla="*/ 4909597 h 21524"/>
              <a:gd name="T2" fmla="*/ 5575436 w 21591"/>
              <a:gd name="T3" fmla="*/ 4814966 h 21524"/>
              <a:gd name="T4" fmla="*/ 5693454 w 21591"/>
              <a:gd name="T5" fmla="*/ 4694014 h 21524"/>
              <a:gd name="T6" fmla="*/ 6163656 w 21591"/>
              <a:gd name="T7" fmla="*/ 4136286 h 21524"/>
              <a:gd name="T8" fmla="*/ 6163656 w 21591"/>
              <a:gd name="T9" fmla="*/ 5396503 h 21524"/>
              <a:gd name="T10" fmla="*/ 6073042 w 21591"/>
              <a:gd name="T11" fmla="*/ 5916634 h 21524"/>
              <a:gd name="T12" fmla="*/ 5828289 w 21591"/>
              <a:gd name="T13" fmla="*/ 6344967 h 21524"/>
              <a:gd name="T14" fmla="*/ 5474552 w 21591"/>
              <a:gd name="T15" fmla="*/ 6636665 h 21524"/>
              <a:gd name="T16" fmla="*/ 5040472 w 21591"/>
              <a:gd name="T17" fmla="*/ 6744146 h 21524"/>
              <a:gd name="T18" fmla="*/ 1118825 w 21591"/>
              <a:gd name="T19" fmla="*/ 6744146 h 21524"/>
              <a:gd name="T20" fmla="*/ 683510 w 21591"/>
              <a:gd name="T21" fmla="*/ 6636665 h 21524"/>
              <a:gd name="T22" fmla="*/ 327585 w 21591"/>
              <a:gd name="T23" fmla="*/ 6344967 h 21524"/>
              <a:gd name="T24" fmla="*/ 89061 w 21591"/>
              <a:gd name="T25" fmla="*/ 5916634 h 21524"/>
              <a:gd name="T26" fmla="*/ 0 w 21591"/>
              <a:gd name="T27" fmla="*/ 5396503 h 21524"/>
              <a:gd name="T28" fmla="*/ 0 w 21591"/>
              <a:gd name="T29" fmla="*/ 1347643 h 21524"/>
              <a:gd name="T30" fmla="*/ 89061 w 21591"/>
              <a:gd name="T31" fmla="*/ 823742 h 21524"/>
              <a:gd name="T32" fmla="*/ 327585 w 21591"/>
              <a:gd name="T33" fmla="*/ 395426 h 21524"/>
              <a:gd name="T34" fmla="*/ 683510 w 21591"/>
              <a:gd name="T35" fmla="*/ 108101 h 21524"/>
              <a:gd name="T36" fmla="*/ 1118825 w 21591"/>
              <a:gd name="T37" fmla="*/ 0 h 21524"/>
              <a:gd name="T38" fmla="*/ 4169207 w 21591"/>
              <a:gd name="T39" fmla="*/ 0 h 21524"/>
              <a:gd name="T40" fmla="*/ 4147096 w 21591"/>
              <a:gd name="T41" fmla="*/ 276988 h 21524"/>
              <a:gd name="T42" fmla="*/ 4147096 w 21591"/>
              <a:gd name="T43" fmla="*/ 505404 h 21524"/>
              <a:gd name="T44" fmla="*/ 3017048 w 21591"/>
              <a:gd name="T45" fmla="*/ 848506 h 21524"/>
              <a:gd name="T46" fmla="*/ 1119442 w 21591"/>
              <a:gd name="T47" fmla="*/ 848506 h 21524"/>
              <a:gd name="T48" fmla="*/ 826109 w 21591"/>
              <a:gd name="T49" fmla="*/ 995461 h 21524"/>
              <a:gd name="T50" fmla="*/ 704050 w 21591"/>
              <a:gd name="T51" fmla="*/ 1348581 h 21524"/>
              <a:gd name="T52" fmla="*/ 704050 w 21591"/>
              <a:gd name="T53" fmla="*/ 5397441 h 21524"/>
              <a:gd name="T54" fmla="*/ 826109 w 21591"/>
              <a:gd name="T55" fmla="*/ 5751818 h 21524"/>
              <a:gd name="T56" fmla="*/ 1119442 w 21591"/>
              <a:gd name="T57" fmla="*/ 5898473 h 21524"/>
              <a:gd name="T58" fmla="*/ 5041090 w 21591"/>
              <a:gd name="T59" fmla="*/ 5898473 h 21524"/>
              <a:gd name="T60" fmla="*/ 5337529 w 21591"/>
              <a:gd name="T61" fmla="*/ 5751818 h 21524"/>
              <a:gd name="T62" fmla="*/ 5460841 w 21591"/>
              <a:gd name="T63" fmla="*/ 5397441 h 21524"/>
              <a:gd name="T64" fmla="*/ 5460841 w 21591"/>
              <a:gd name="T65" fmla="*/ 4909597 h 21524"/>
              <a:gd name="T66" fmla="*/ 5460224 w 21591"/>
              <a:gd name="T67" fmla="*/ 4909597 h 21524"/>
              <a:gd name="T68" fmla="*/ 6628564 w 21591"/>
              <a:gd name="T69" fmla="*/ 1853047 h 21524"/>
              <a:gd name="T70" fmla="*/ 6722900 w 21591"/>
              <a:gd name="T71" fmla="*/ 2139116 h 21524"/>
              <a:gd name="T72" fmla="*/ 6628564 w 21591"/>
              <a:gd name="T73" fmla="*/ 2419856 h 21524"/>
              <a:gd name="T74" fmla="*/ 5198036 w 21591"/>
              <a:gd name="T75" fmla="*/ 4137224 h 21524"/>
              <a:gd name="T76" fmla="*/ 4944247 w 21591"/>
              <a:gd name="T77" fmla="*/ 4262867 h 21524"/>
              <a:gd name="T78" fmla="*/ 4840558 w 21591"/>
              <a:gd name="T79" fmla="*/ 3957380 h 21524"/>
              <a:gd name="T80" fmla="*/ 4840558 w 21591"/>
              <a:gd name="T81" fmla="*/ 2816221 h 21524"/>
              <a:gd name="T82" fmla="*/ 3510914 w 21591"/>
              <a:gd name="T83" fmla="*/ 3004225 h 21524"/>
              <a:gd name="T84" fmla="*/ 2540635 w 21591"/>
              <a:gd name="T85" fmla="*/ 3518090 h 21524"/>
              <a:gd name="T86" fmla="*/ 1921270 w 21591"/>
              <a:gd name="T87" fmla="*/ 4281046 h 21524"/>
              <a:gd name="T88" fmla="*/ 1638542 w 21591"/>
              <a:gd name="T89" fmla="*/ 5226996 h 21524"/>
              <a:gd name="T90" fmla="*/ 1525500 w 21591"/>
              <a:gd name="T91" fmla="*/ 5345435 h 21524"/>
              <a:gd name="T92" fmla="*/ 1419622 w 21591"/>
              <a:gd name="T93" fmla="*/ 5226996 h 21524"/>
              <a:gd name="T94" fmla="*/ 1404376 w 21591"/>
              <a:gd name="T95" fmla="*/ 5040869 h 21524"/>
              <a:gd name="T96" fmla="*/ 1404376 w 21591"/>
              <a:gd name="T97" fmla="*/ 4875752 h 21524"/>
              <a:gd name="T98" fmla="*/ 1611137 w 21591"/>
              <a:gd name="T99" fmla="*/ 3503363 h 21524"/>
              <a:gd name="T100" fmla="*/ 2242008 w 21591"/>
              <a:gd name="T101" fmla="*/ 2378506 h 21524"/>
              <a:gd name="T102" fmla="*/ 3312570 w 21591"/>
              <a:gd name="T103" fmla="*/ 1618984 h 21524"/>
              <a:gd name="T104" fmla="*/ 4841493 w 21591"/>
              <a:gd name="T105" fmla="*/ 1331978 h 21524"/>
              <a:gd name="T106" fmla="*/ 4841493 w 21591"/>
              <a:gd name="T107" fmla="*/ 317400 h 21524"/>
              <a:gd name="T108" fmla="*/ 4945183 w 21591"/>
              <a:gd name="T109" fmla="*/ 12851 h 21524"/>
              <a:gd name="T110" fmla="*/ 5198971 w 21591"/>
              <a:gd name="T111" fmla="*/ 137556 h 21524"/>
              <a:gd name="T112" fmla="*/ 6628564 w 21591"/>
              <a:gd name="T113" fmla="*/ 1853047 h 21524"/>
              <a:gd name="T114" fmla="*/ 6628564 w 21591"/>
              <a:gd name="T115" fmla="*/ 1853047 h 2152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21591" h="21524">
                <a:moveTo>
                  <a:pt x="17535" y="15669"/>
                </a:moveTo>
                <a:cubicBezTo>
                  <a:pt x="17660" y="15575"/>
                  <a:pt x="17785" y="15475"/>
                  <a:pt x="17905" y="15367"/>
                </a:cubicBezTo>
                <a:cubicBezTo>
                  <a:pt x="18024" y="15259"/>
                  <a:pt x="18152" y="15130"/>
                  <a:pt x="18284" y="14981"/>
                </a:cubicBezTo>
                <a:lnTo>
                  <a:pt x="19794" y="13201"/>
                </a:lnTo>
                <a:lnTo>
                  <a:pt x="19794" y="17223"/>
                </a:lnTo>
                <a:cubicBezTo>
                  <a:pt x="19794" y="17812"/>
                  <a:pt x="19696" y="18368"/>
                  <a:pt x="19503" y="18883"/>
                </a:cubicBezTo>
                <a:cubicBezTo>
                  <a:pt x="19307" y="19402"/>
                  <a:pt x="19045" y="19858"/>
                  <a:pt x="18717" y="20250"/>
                </a:cubicBezTo>
                <a:cubicBezTo>
                  <a:pt x="18389" y="20643"/>
                  <a:pt x="18010" y="20953"/>
                  <a:pt x="17581" y="21181"/>
                </a:cubicBezTo>
                <a:cubicBezTo>
                  <a:pt x="17151" y="21410"/>
                  <a:pt x="16688" y="21524"/>
                  <a:pt x="16187" y="21524"/>
                </a:cubicBezTo>
                <a:lnTo>
                  <a:pt x="3593" y="21524"/>
                </a:lnTo>
                <a:cubicBezTo>
                  <a:pt x="3103" y="21524"/>
                  <a:pt x="2633" y="21410"/>
                  <a:pt x="2195" y="21181"/>
                </a:cubicBezTo>
                <a:cubicBezTo>
                  <a:pt x="1752" y="20953"/>
                  <a:pt x="1373" y="20640"/>
                  <a:pt x="1052" y="20250"/>
                </a:cubicBezTo>
                <a:cubicBezTo>
                  <a:pt x="732" y="19861"/>
                  <a:pt x="477" y="19402"/>
                  <a:pt x="286" y="18883"/>
                </a:cubicBezTo>
                <a:cubicBezTo>
                  <a:pt x="95" y="18365"/>
                  <a:pt x="0" y="17812"/>
                  <a:pt x="0" y="17223"/>
                </a:cubicBezTo>
                <a:lnTo>
                  <a:pt x="0" y="4301"/>
                </a:lnTo>
                <a:cubicBezTo>
                  <a:pt x="0" y="3712"/>
                  <a:pt x="95" y="3153"/>
                  <a:pt x="286" y="2629"/>
                </a:cubicBezTo>
                <a:cubicBezTo>
                  <a:pt x="477" y="2099"/>
                  <a:pt x="734" y="1645"/>
                  <a:pt x="1052" y="1262"/>
                </a:cubicBezTo>
                <a:cubicBezTo>
                  <a:pt x="1371" y="878"/>
                  <a:pt x="1752" y="574"/>
                  <a:pt x="2195" y="345"/>
                </a:cubicBezTo>
                <a:cubicBezTo>
                  <a:pt x="2636" y="120"/>
                  <a:pt x="3103" y="0"/>
                  <a:pt x="3593" y="0"/>
                </a:cubicBezTo>
                <a:lnTo>
                  <a:pt x="13389" y="0"/>
                </a:lnTo>
                <a:cubicBezTo>
                  <a:pt x="13340" y="293"/>
                  <a:pt x="13318" y="586"/>
                  <a:pt x="13318" y="884"/>
                </a:cubicBezTo>
                <a:lnTo>
                  <a:pt x="13318" y="1613"/>
                </a:lnTo>
                <a:cubicBezTo>
                  <a:pt x="12038" y="1801"/>
                  <a:pt x="10827" y="2164"/>
                  <a:pt x="9689" y="2708"/>
                </a:cubicBezTo>
                <a:lnTo>
                  <a:pt x="3595" y="2708"/>
                </a:lnTo>
                <a:cubicBezTo>
                  <a:pt x="3230" y="2708"/>
                  <a:pt x="2915" y="2863"/>
                  <a:pt x="2653" y="3177"/>
                </a:cubicBezTo>
                <a:cubicBezTo>
                  <a:pt x="2391" y="3487"/>
                  <a:pt x="2261" y="3864"/>
                  <a:pt x="2261" y="4304"/>
                </a:cubicBezTo>
                <a:lnTo>
                  <a:pt x="2261" y="17226"/>
                </a:lnTo>
                <a:cubicBezTo>
                  <a:pt x="2261" y="17666"/>
                  <a:pt x="2391" y="18040"/>
                  <a:pt x="2653" y="18357"/>
                </a:cubicBezTo>
                <a:cubicBezTo>
                  <a:pt x="2912" y="18664"/>
                  <a:pt x="3228" y="18825"/>
                  <a:pt x="3595" y="18825"/>
                </a:cubicBezTo>
                <a:lnTo>
                  <a:pt x="16189" y="18825"/>
                </a:lnTo>
                <a:cubicBezTo>
                  <a:pt x="16556" y="18825"/>
                  <a:pt x="16872" y="18664"/>
                  <a:pt x="17141" y="18357"/>
                </a:cubicBezTo>
                <a:cubicBezTo>
                  <a:pt x="17405" y="18043"/>
                  <a:pt x="17537" y="17669"/>
                  <a:pt x="17537" y="17226"/>
                </a:cubicBezTo>
                <a:lnTo>
                  <a:pt x="17537" y="15669"/>
                </a:lnTo>
                <a:lnTo>
                  <a:pt x="17535" y="15669"/>
                </a:lnTo>
                <a:close/>
                <a:moveTo>
                  <a:pt x="21287" y="5914"/>
                </a:moveTo>
                <a:cubicBezTo>
                  <a:pt x="21497" y="6148"/>
                  <a:pt x="21600" y="6452"/>
                  <a:pt x="21590" y="6827"/>
                </a:cubicBezTo>
                <a:cubicBezTo>
                  <a:pt x="21590" y="7190"/>
                  <a:pt x="21490" y="7492"/>
                  <a:pt x="21287" y="7723"/>
                </a:cubicBezTo>
                <a:lnTo>
                  <a:pt x="16693" y="13204"/>
                </a:lnTo>
                <a:cubicBezTo>
                  <a:pt x="16373" y="13587"/>
                  <a:pt x="16103" y="13722"/>
                  <a:pt x="15878" y="13605"/>
                </a:cubicBezTo>
                <a:cubicBezTo>
                  <a:pt x="15655" y="13488"/>
                  <a:pt x="15545" y="13163"/>
                  <a:pt x="15545" y="12630"/>
                </a:cubicBezTo>
                <a:lnTo>
                  <a:pt x="15545" y="8988"/>
                </a:lnTo>
                <a:cubicBezTo>
                  <a:pt x="13928" y="8988"/>
                  <a:pt x="12506" y="9187"/>
                  <a:pt x="11275" y="9588"/>
                </a:cubicBezTo>
                <a:cubicBezTo>
                  <a:pt x="10044" y="9992"/>
                  <a:pt x="9006" y="10534"/>
                  <a:pt x="8159" y="11228"/>
                </a:cubicBezTo>
                <a:cubicBezTo>
                  <a:pt x="7310" y="11910"/>
                  <a:pt x="6649" y="12724"/>
                  <a:pt x="6170" y="13663"/>
                </a:cubicBezTo>
                <a:cubicBezTo>
                  <a:pt x="5690" y="14600"/>
                  <a:pt x="5387" y="15607"/>
                  <a:pt x="5262" y="16682"/>
                </a:cubicBezTo>
                <a:cubicBezTo>
                  <a:pt x="5227" y="16934"/>
                  <a:pt x="5110" y="17060"/>
                  <a:pt x="4899" y="17060"/>
                </a:cubicBezTo>
                <a:cubicBezTo>
                  <a:pt x="4704" y="17060"/>
                  <a:pt x="4591" y="16934"/>
                  <a:pt x="4559" y="16682"/>
                </a:cubicBezTo>
                <a:cubicBezTo>
                  <a:pt x="4528" y="16471"/>
                  <a:pt x="4510" y="16266"/>
                  <a:pt x="4510" y="16088"/>
                </a:cubicBezTo>
                <a:lnTo>
                  <a:pt x="4510" y="15561"/>
                </a:lnTo>
                <a:cubicBezTo>
                  <a:pt x="4510" y="14009"/>
                  <a:pt x="4731" y="12551"/>
                  <a:pt x="5174" y="11181"/>
                </a:cubicBezTo>
                <a:cubicBezTo>
                  <a:pt x="5617" y="9811"/>
                  <a:pt x="6290" y="8616"/>
                  <a:pt x="7200" y="7591"/>
                </a:cubicBezTo>
                <a:cubicBezTo>
                  <a:pt x="8110" y="6567"/>
                  <a:pt x="9256" y="5762"/>
                  <a:pt x="10638" y="5167"/>
                </a:cubicBezTo>
                <a:cubicBezTo>
                  <a:pt x="12019" y="4573"/>
                  <a:pt x="13656" y="4266"/>
                  <a:pt x="15548" y="4251"/>
                </a:cubicBezTo>
                <a:lnTo>
                  <a:pt x="15548" y="1013"/>
                </a:lnTo>
                <a:cubicBezTo>
                  <a:pt x="15548" y="480"/>
                  <a:pt x="15658" y="158"/>
                  <a:pt x="15881" y="41"/>
                </a:cubicBezTo>
                <a:cubicBezTo>
                  <a:pt x="16106" y="-76"/>
                  <a:pt x="16375" y="59"/>
                  <a:pt x="16696" y="439"/>
                </a:cubicBezTo>
                <a:lnTo>
                  <a:pt x="21287" y="5914"/>
                </a:lnTo>
                <a:close/>
                <a:moveTo>
                  <a:pt x="21287" y="5914"/>
                </a:move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l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AutoShape 112"/>
          <p:cNvSpPr>
            <a:spLocks/>
          </p:cNvSpPr>
          <p:nvPr/>
        </p:nvSpPr>
        <p:spPr bwMode="auto">
          <a:xfrm>
            <a:off x="5900209" y="1196752"/>
            <a:ext cx="581199" cy="461263"/>
          </a:xfrm>
          <a:custGeom>
            <a:avLst/>
            <a:gdLst>
              <a:gd name="T0" fmla="*/ 5460224 w 21591"/>
              <a:gd name="T1" fmla="*/ 4909597 h 21524"/>
              <a:gd name="T2" fmla="*/ 5575436 w 21591"/>
              <a:gd name="T3" fmla="*/ 4814966 h 21524"/>
              <a:gd name="T4" fmla="*/ 5693454 w 21591"/>
              <a:gd name="T5" fmla="*/ 4694014 h 21524"/>
              <a:gd name="T6" fmla="*/ 6163656 w 21591"/>
              <a:gd name="T7" fmla="*/ 4136286 h 21524"/>
              <a:gd name="T8" fmla="*/ 6163656 w 21591"/>
              <a:gd name="T9" fmla="*/ 5396503 h 21524"/>
              <a:gd name="T10" fmla="*/ 6073042 w 21591"/>
              <a:gd name="T11" fmla="*/ 5916634 h 21524"/>
              <a:gd name="T12" fmla="*/ 5828289 w 21591"/>
              <a:gd name="T13" fmla="*/ 6344967 h 21524"/>
              <a:gd name="T14" fmla="*/ 5474552 w 21591"/>
              <a:gd name="T15" fmla="*/ 6636665 h 21524"/>
              <a:gd name="T16" fmla="*/ 5040472 w 21591"/>
              <a:gd name="T17" fmla="*/ 6744146 h 21524"/>
              <a:gd name="T18" fmla="*/ 1118825 w 21591"/>
              <a:gd name="T19" fmla="*/ 6744146 h 21524"/>
              <a:gd name="T20" fmla="*/ 683510 w 21591"/>
              <a:gd name="T21" fmla="*/ 6636665 h 21524"/>
              <a:gd name="T22" fmla="*/ 327585 w 21591"/>
              <a:gd name="T23" fmla="*/ 6344967 h 21524"/>
              <a:gd name="T24" fmla="*/ 89061 w 21591"/>
              <a:gd name="T25" fmla="*/ 5916634 h 21524"/>
              <a:gd name="T26" fmla="*/ 0 w 21591"/>
              <a:gd name="T27" fmla="*/ 5396503 h 21524"/>
              <a:gd name="T28" fmla="*/ 0 w 21591"/>
              <a:gd name="T29" fmla="*/ 1347643 h 21524"/>
              <a:gd name="T30" fmla="*/ 89061 w 21591"/>
              <a:gd name="T31" fmla="*/ 823742 h 21524"/>
              <a:gd name="T32" fmla="*/ 327585 w 21591"/>
              <a:gd name="T33" fmla="*/ 395426 h 21524"/>
              <a:gd name="T34" fmla="*/ 683510 w 21591"/>
              <a:gd name="T35" fmla="*/ 108101 h 21524"/>
              <a:gd name="T36" fmla="*/ 1118825 w 21591"/>
              <a:gd name="T37" fmla="*/ 0 h 21524"/>
              <a:gd name="T38" fmla="*/ 4169207 w 21591"/>
              <a:gd name="T39" fmla="*/ 0 h 21524"/>
              <a:gd name="T40" fmla="*/ 4147096 w 21591"/>
              <a:gd name="T41" fmla="*/ 276988 h 21524"/>
              <a:gd name="T42" fmla="*/ 4147096 w 21591"/>
              <a:gd name="T43" fmla="*/ 505404 h 21524"/>
              <a:gd name="T44" fmla="*/ 3017048 w 21591"/>
              <a:gd name="T45" fmla="*/ 848506 h 21524"/>
              <a:gd name="T46" fmla="*/ 1119442 w 21591"/>
              <a:gd name="T47" fmla="*/ 848506 h 21524"/>
              <a:gd name="T48" fmla="*/ 826109 w 21591"/>
              <a:gd name="T49" fmla="*/ 995461 h 21524"/>
              <a:gd name="T50" fmla="*/ 704050 w 21591"/>
              <a:gd name="T51" fmla="*/ 1348581 h 21524"/>
              <a:gd name="T52" fmla="*/ 704050 w 21591"/>
              <a:gd name="T53" fmla="*/ 5397441 h 21524"/>
              <a:gd name="T54" fmla="*/ 826109 w 21591"/>
              <a:gd name="T55" fmla="*/ 5751818 h 21524"/>
              <a:gd name="T56" fmla="*/ 1119442 w 21591"/>
              <a:gd name="T57" fmla="*/ 5898473 h 21524"/>
              <a:gd name="T58" fmla="*/ 5041090 w 21591"/>
              <a:gd name="T59" fmla="*/ 5898473 h 21524"/>
              <a:gd name="T60" fmla="*/ 5337529 w 21591"/>
              <a:gd name="T61" fmla="*/ 5751818 h 21524"/>
              <a:gd name="T62" fmla="*/ 5460841 w 21591"/>
              <a:gd name="T63" fmla="*/ 5397441 h 21524"/>
              <a:gd name="T64" fmla="*/ 5460841 w 21591"/>
              <a:gd name="T65" fmla="*/ 4909597 h 21524"/>
              <a:gd name="T66" fmla="*/ 5460224 w 21591"/>
              <a:gd name="T67" fmla="*/ 4909597 h 21524"/>
              <a:gd name="T68" fmla="*/ 6628564 w 21591"/>
              <a:gd name="T69" fmla="*/ 1853047 h 21524"/>
              <a:gd name="T70" fmla="*/ 6722900 w 21591"/>
              <a:gd name="T71" fmla="*/ 2139116 h 21524"/>
              <a:gd name="T72" fmla="*/ 6628564 w 21591"/>
              <a:gd name="T73" fmla="*/ 2419856 h 21524"/>
              <a:gd name="T74" fmla="*/ 5198036 w 21591"/>
              <a:gd name="T75" fmla="*/ 4137224 h 21524"/>
              <a:gd name="T76" fmla="*/ 4944247 w 21591"/>
              <a:gd name="T77" fmla="*/ 4262867 h 21524"/>
              <a:gd name="T78" fmla="*/ 4840558 w 21591"/>
              <a:gd name="T79" fmla="*/ 3957380 h 21524"/>
              <a:gd name="T80" fmla="*/ 4840558 w 21591"/>
              <a:gd name="T81" fmla="*/ 2816221 h 21524"/>
              <a:gd name="T82" fmla="*/ 3510914 w 21591"/>
              <a:gd name="T83" fmla="*/ 3004225 h 21524"/>
              <a:gd name="T84" fmla="*/ 2540635 w 21591"/>
              <a:gd name="T85" fmla="*/ 3518090 h 21524"/>
              <a:gd name="T86" fmla="*/ 1921270 w 21591"/>
              <a:gd name="T87" fmla="*/ 4281046 h 21524"/>
              <a:gd name="T88" fmla="*/ 1638542 w 21591"/>
              <a:gd name="T89" fmla="*/ 5226996 h 21524"/>
              <a:gd name="T90" fmla="*/ 1525500 w 21591"/>
              <a:gd name="T91" fmla="*/ 5345435 h 21524"/>
              <a:gd name="T92" fmla="*/ 1419622 w 21591"/>
              <a:gd name="T93" fmla="*/ 5226996 h 21524"/>
              <a:gd name="T94" fmla="*/ 1404376 w 21591"/>
              <a:gd name="T95" fmla="*/ 5040869 h 21524"/>
              <a:gd name="T96" fmla="*/ 1404376 w 21591"/>
              <a:gd name="T97" fmla="*/ 4875752 h 21524"/>
              <a:gd name="T98" fmla="*/ 1611137 w 21591"/>
              <a:gd name="T99" fmla="*/ 3503363 h 21524"/>
              <a:gd name="T100" fmla="*/ 2242008 w 21591"/>
              <a:gd name="T101" fmla="*/ 2378506 h 21524"/>
              <a:gd name="T102" fmla="*/ 3312570 w 21591"/>
              <a:gd name="T103" fmla="*/ 1618984 h 21524"/>
              <a:gd name="T104" fmla="*/ 4841493 w 21591"/>
              <a:gd name="T105" fmla="*/ 1331978 h 21524"/>
              <a:gd name="T106" fmla="*/ 4841493 w 21591"/>
              <a:gd name="T107" fmla="*/ 317400 h 21524"/>
              <a:gd name="T108" fmla="*/ 4945183 w 21591"/>
              <a:gd name="T109" fmla="*/ 12851 h 21524"/>
              <a:gd name="T110" fmla="*/ 5198971 w 21591"/>
              <a:gd name="T111" fmla="*/ 137556 h 21524"/>
              <a:gd name="T112" fmla="*/ 6628564 w 21591"/>
              <a:gd name="T113" fmla="*/ 1853047 h 21524"/>
              <a:gd name="T114" fmla="*/ 6628564 w 21591"/>
              <a:gd name="T115" fmla="*/ 1853047 h 2152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21591" h="21524">
                <a:moveTo>
                  <a:pt x="17535" y="15669"/>
                </a:moveTo>
                <a:cubicBezTo>
                  <a:pt x="17660" y="15575"/>
                  <a:pt x="17785" y="15475"/>
                  <a:pt x="17905" y="15367"/>
                </a:cubicBezTo>
                <a:cubicBezTo>
                  <a:pt x="18024" y="15259"/>
                  <a:pt x="18152" y="15130"/>
                  <a:pt x="18284" y="14981"/>
                </a:cubicBezTo>
                <a:lnTo>
                  <a:pt x="19794" y="13201"/>
                </a:lnTo>
                <a:lnTo>
                  <a:pt x="19794" y="17223"/>
                </a:lnTo>
                <a:cubicBezTo>
                  <a:pt x="19794" y="17812"/>
                  <a:pt x="19696" y="18368"/>
                  <a:pt x="19503" y="18883"/>
                </a:cubicBezTo>
                <a:cubicBezTo>
                  <a:pt x="19307" y="19402"/>
                  <a:pt x="19045" y="19858"/>
                  <a:pt x="18717" y="20250"/>
                </a:cubicBezTo>
                <a:cubicBezTo>
                  <a:pt x="18389" y="20643"/>
                  <a:pt x="18010" y="20953"/>
                  <a:pt x="17581" y="21181"/>
                </a:cubicBezTo>
                <a:cubicBezTo>
                  <a:pt x="17151" y="21410"/>
                  <a:pt x="16688" y="21524"/>
                  <a:pt x="16187" y="21524"/>
                </a:cubicBezTo>
                <a:lnTo>
                  <a:pt x="3593" y="21524"/>
                </a:lnTo>
                <a:cubicBezTo>
                  <a:pt x="3103" y="21524"/>
                  <a:pt x="2633" y="21410"/>
                  <a:pt x="2195" y="21181"/>
                </a:cubicBezTo>
                <a:cubicBezTo>
                  <a:pt x="1752" y="20953"/>
                  <a:pt x="1373" y="20640"/>
                  <a:pt x="1052" y="20250"/>
                </a:cubicBezTo>
                <a:cubicBezTo>
                  <a:pt x="732" y="19861"/>
                  <a:pt x="477" y="19402"/>
                  <a:pt x="286" y="18883"/>
                </a:cubicBezTo>
                <a:cubicBezTo>
                  <a:pt x="95" y="18365"/>
                  <a:pt x="0" y="17812"/>
                  <a:pt x="0" y="17223"/>
                </a:cubicBezTo>
                <a:lnTo>
                  <a:pt x="0" y="4301"/>
                </a:lnTo>
                <a:cubicBezTo>
                  <a:pt x="0" y="3712"/>
                  <a:pt x="95" y="3153"/>
                  <a:pt x="286" y="2629"/>
                </a:cubicBezTo>
                <a:cubicBezTo>
                  <a:pt x="477" y="2099"/>
                  <a:pt x="734" y="1645"/>
                  <a:pt x="1052" y="1262"/>
                </a:cubicBezTo>
                <a:cubicBezTo>
                  <a:pt x="1371" y="878"/>
                  <a:pt x="1752" y="574"/>
                  <a:pt x="2195" y="345"/>
                </a:cubicBezTo>
                <a:cubicBezTo>
                  <a:pt x="2636" y="120"/>
                  <a:pt x="3103" y="0"/>
                  <a:pt x="3593" y="0"/>
                </a:cubicBezTo>
                <a:lnTo>
                  <a:pt x="13389" y="0"/>
                </a:lnTo>
                <a:cubicBezTo>
                  <a:pt x="13340" y="293"/>
                  <a:pt x="13318" y="586"/>
                  <a:pt x="13318" y="884"/>
                </a:cubicBezTo>
                <a:lnTo>
                  <a:pt x="13318" y="1613"/>
                </a:lnTo>
                <a:cubicBezTo>
                  <a:pt x="12038" y="1801"/>
                  <a:pt x="10827" y="2164"/>
                  <a:pt x="9689" y="2708"/>
                </a:cubicBezTo>
                <a:lnTo>
                  <a:pt x="3595" y="2708"/>
                </a:lnTo>
                <a:cubicBezTo>
                  <a:pt x="3230" y="2708"/>
                  <a:pt x="2915" y="2863"/>
                  <a:pt x="2653" y="3177"/>
                </a:cubicBezTo>
                <a:cubicBezTo>
                  <a:pt x="2391" y="3487"/>
                  <a:pt x="2261" y="3864"/>
                  <a:pt x="2261" y="4304"/>
                </a:cubicBezTo>
                <a:lnTo>
                  <a:pt x="2261" y="17226"/>
                </a:lnTo>
                <a:cubicBezTo>
                  <a:pt x="2261" y="17666"/>
                  <a:pt x="2391" y="18040"/>
                  <a:pt x="2653" y="18357"/>
                </a:cubicBezTo>
                <a:cubicBezTo>
                  <a:pt x="2912" y="18664"/>
                  <a:pt x="3228" y="18825"/>
                  <a:pt x="3595" y="18825"/>
                </a:cubicBezTo>
                <a:lnTo>
                  <a:pt x="16189" y="18825"/>
                </a:lnTo>
                <a:cubicBezTo>
                  <a:pt x="16556" y="18825"/>
                  <a:pt x="16872" y="18664"/>
                  <a:pt x="17141" y="18357"/>
                </a:cubicBezTo>
                <a:cubicBezTo>
                  <a:pt x="17405" y="18043"/>
                  <a:pt x="17537" y="17669"/>
                  <a:pt x="17537" y="17226"/>
                </a:cubicBezTo>
                <a:lnTo>
                  <a:pt x="17537" y="15669"/>
                </a:lnTo>
                <a:lnTo>
                  <a:pt x="17535" y="15669"/>
                </a:lnTo>
                <a:close/>
                <a:moveTo>
                  <a:pt x="21287" y="5914"/>
                </a:moveTo>
                <a:cubicBezTo>
                  <a:pt x="21497" y="6148"/>
                  <a:pt x="21600" y="6452"/>
                  <a:pt x="21590" y="6827"/>
                </a:cubicBezTo>
                <a:cubicBezTo>
                  <a:pt x="21590" y="7190"/>
                  <a:pt x="21490" y="7492"/>
                  <a:pt x="21287" y="7723"/>
                </a:cubicBezTo>
                <a:lnTo>
                  <a:pt x="16693" y="13204"/>
                </a:lnTo>
                <a:cubicBezTo>
                  <a:pt x="16373" y="13587"/>
                  <a:pt x="16103" y="13722"/>
                  <a:pt x="15878" y="13605"/>
                </a:cubicBezTo>
                <a:cubicBezTo>
                  <a:pt x="15655" y="13488"/>
                  <a:pt x="15545" y="13163"/>
                  <a:pt x="15545" y="12630"/>
                </a:cubicBezTo>
                <a:lnTo>
                  <a:pt x="15545" y="8988"/>
                </a:lnTo>
                <a:cubicBezTo>
                  <a:pt x="13928" y="8988"/>
                  <a:pt x="12506" y="9187"/>
                  <a:pt x="11275" y="9588"/>
                </a:cubicBezTo>
                <a:cubicBezTo>
                  <a:pt x="10044" y="9992"/>
                  <a:pt x="9006" y="10534"/>
                  <a:pt x="8159" y="11228"/>
                </a:cubicBezTo>
                <a:cubicBezTo>
                  <a:pt x="7310" y="11910"/>
                  <a:pt x="6649" y="12724"/>
                  <a:pt x="6170" y="13663"/>
                </a:cubicBezTo>
                <a:cubicBezTo>
                  <a:pt x="5690" y="14600"/>
                  <a:pt x="5387" y="15607"/>
                  <a:pt x="5262" y="16682"/>
                </a:cubicBezTo>
                <a:cubicBezTo>
                  <a:pt x="5227" y="16934"/>
                  <a:pt x="5110" y="17060"/>
                  <a:pt x="4899" y="17060"/>
                </a:cubicBezTo>
                <a:cubicBezTo>
                  <a:pt x="4704" y="17060"/>
                  <a:pt x="4591" y="16934"/>
                  <a:pt x="4559" y="16682"/>
                </a:cubicBezTo>
                <a:cubicBezTo>
                  <a:pt x="4528" y="16471"/>
                  <a:pt x="4510" y="16266"/>
                  <a:pt x="4510" y="16088"/>
                </a:cubicBezTo>
                <a:lnTo>
                  <a:pt x="4510" y="15561"/>
                </a:lnTo>
                <a:cubicBezTo>
                  <a:pt x="4510" y="14009"/>
                  <a:pt x="4731" y="12551"/>
                  <a:pt x="5174" y="11181"/>
                </a:cubicBezTo>
                <a:cubicBezTo>
                  <a:pt x="5617" y="9811"/>
                  <a:pt x="6290" y="8616"/>
                  <a:pt x="7200" y="7591"/>
                </a:cubicBezTo>
                <a:cubicBezTo>
                  <a:pt x="8110" y="6567"/>
                  <a:pt x="9256" y="5762"/>
                  <a:pt x="10638" y="5167"/>
                </a:cubicBezTo>
                <a:cubicBezTo>
                  <a:pt x="12019" y="4573"/>
                  <a:pt x="13656" y="4266"/>
                  <a:pt x="15548" y="4251"/>
                </a:cubicBezTo>
                <a:lnTo>
                  <a:pt x="15548" y="1013"/>
                </a:lnTo>
                <a:cubicBezTo>
                  <a:pt x="15548" y="480"/>
                  <a:pt x="15658" y="158"/>
                  <a:pt x="15881" y="41"/>
                </a:cubicBezTo>
                <a:cubicBezTo>
                  <a:pt x="16106" y="-76"/>
                  <a:pt x="16375" y="59"/>
                  <a:pt x="16696" y="439"/>
                </a:cubicBezTo>
                <a:lnTo>
                  <a:pt x="21287" y="5914"/>
                </a:lnTo>
                <a:close/>
                <a:moveTo>
                  <a:pt x="21287" y="5914"/>
                </a:move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l" rtl="0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2271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 build="p"/>
      <p:bldP spid="13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5"/>
          <p:cNvSpPr txBox="1">
            <a:spLocks/>
          </p:cNvSpPr>
          <p:nvPr/>
        </p:nvSpPr>
        <p:spPr>
          <a:xfrm>
            <a:off x="5619176" y="5837640"/>
            <a:ext cx="4464124" cy="52841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Clr>
                <a:srgbClr val="B2D0B4"/>
              </a:buClr>
              <a:buFont typeface="Arial" panose="020B0604020202020204" pitchFamily="34" charset="0"/>
              <a:buNone/>
            </a:pPr>
            <a:r>
              <a:rPr lang="fa-IR" sz="3600" dirty="0" smtClean="0">
                <a:solidFill>
                  <a:prstClr val="white"/>
                </a:solidFill>
                <a:cs typeface="B Homa" panose="00000400000000000000" pitchFamily="2" charset="-78"/>
              </a:rPr>
              <a:t>2-حفظ هویت فرهنگی </a:t>
            </a:r>
            <a:endParaRPr lang="en-US" sz="3600" dirty="0">
              <a:solidFill>
                <a:prstClr val="white"/>
              </a:solidFill>
              <a:cs typeface="B Homa" panose="00000400000000000000" pitchFamily="2" charset="-78"/>
            </a:endParaRPr>
          </a:p>
        </p:txBody>
      </p:sp>
      <p:sp>
        <p:nvSpPr>
          <p:cNvPr id="8" name="Content Placeholder 7"/>
          <p:cNvSpPr txBox="1">
            <a:spLocks/>
          </p:cNvSpPr>
          <p:nvPr/>
        </p:nvSpPr>
        <p:spPr>
          <a:xfrm>
            <a:off x="1435579" y="312887"/>
            <a:ext cx="5865812" cy="96046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B2D0B4"/>
              </a:buClr>
              <a:buFont typeface="Arial" panose="020B0604020202020204" pitchFamily="34" charset="0"/>
              <a:buNone/>
            </a:pPr>
            <a:r>
              <a:rPr lang="fa-IR" sz="3200" dirty="0" smtClean="0">
                <a:solidFill>
                  <a:prstClr val="white"/>
                </a:solidFill>
                <a:cs typeface="B Homa" panose="00000400000000000000" pitchFamily="2" charset="-78"/>
              </a:rPr>
              <a:t>نمایی از شهر لستر:</a:t>
            </a:r>
          </a:p>
          <a:p>
            <a:pPr marL="0" indent="0" algn="ctr">
              <a:buClr>
                <a:srgbClr val="B2D0B4"/>
              </a:buClr>
              <a:buFont typeface="Arial" panose="020B0604020202020204" pitchFamily="34" charset="0"/>
              <a:buNone/>
            </a:pPr>
            <a:r>
              <a:rPr lang="fa-IR" sz="3200" dirty="0" smtClean="0">
                <a:solidFill>
                  <a:prstClr val="white"/>
                </a:solidFill>
                <a:cs typeface="B Homa" panose="00000400000000000000" pitchFamily="2" charset="-78"/>
              </a:rPr>
              <a:t>1-تقویت حیات اجتماعی و توجه به منظر شهر</a:t>
            </a:r>
            <a:endParaRPr lang="en-US" sz="3200" dirty="0">
              <a:solidFill>
                <a:prstClr val="white"/>
              </a:solidFill>
              <a:cs typeface="B Homa" panose="000004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colorTemperature colorTemp="88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68208" y="312887"/>
            <a:ext cx="3816424" cy="532333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colorTemperature colorTemp="72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640" y="1916832"/>
            <a:ext cx="5735869" cy="4566168"/>
          </a:xfrm>
          <a:prstGeom prst="rect">
            <a:avLst/>
          </a:prstGeom>
        </p:spPr>
      </p:pic>
      <p:sp>
        <p:nvSpPr>
          <p:cNvPr id="13" name="AutoShape 112"/>
          <p:cNvSpPr>
            <a:spLocks/>
          </p:cNvSpPr>
          <p:nvPr/>
        </p:nvSpPr>
        <p:spPr bwMode="auto">
          <a:xfrm flipH="1">
            <a:off x="6061444" y="5814804"/>
            <a:ext cx="581199" cy="461263"/>
          </a:xfrm>
          <a:custGeom>
            <a:avLst/>
            <a:gdLst>
              <a:gd name="T0" fmla="*/ 5460224 w 21591"/>
              <a:gd name="T1" fmla="*/ 4909597 h 21524"/>
              <a:gd name="T2" fmla="*/ 5575436 w 21591"/>
              <a:gd name="T3" fmla="*/ 4814966 h 21524"/>
              <a:gd name="T4" fmla="*/ 5693454 w 21591"/>
              <a:gd name="T5" fmla="*/ 4694014 h 21524"/>
              <a:gd name="T6" fmla="*/ 6163656 w 21591"/>
              <a:gd name="T7" fmla="*/ 4136286 h 21524"/>
              <a:gd name="T8" fmla="*/ 6163656 w 21591"/>
              <a:gd name="T9" fmla="*/ 5396503 h 21524"/>
              <a:gd name="T10" fmla="*/ 6073042 w 21591"/>
              <a:gd name="T11" fmla="*/ 5916634 h 21524"/>
              <a:gd name="T12" fmla="*/ 5828289 w 21591"/>
              <a:gd name="T13" fmla="*/ 6344967 h 21524"/>
              <a:gd name="T14" fmla="*/ 5474552 w 21591"/>
              <a:gd name="T15" fmla="*/ 6636665 h 21524"/>
              <a:gd name="T16" fmla="*/ 5040472 w 21591"/>
              <a:gd name="T17" fmla="*/ 6744146 h 21524"/>
              <a:gd name="T18" fmla="*/ 1118825 w 21591"/>
              <a:gd name="T19" fmla="*/ 6744146 h 21524"/>
              <a:gd name="T20" fmla="*/ 683510 w 21591"/>
              <a:gd name="T21" fmla="*/ 6636665 h 21524"/>
              <a:gd name="T22" fmla="*/ 327585 w 21591"/>
              <a:gd name="T23" fmla="*/ 6344967 h 21524"/>
              <a:gd name="T24" fmla="*/ 89061 w 21591"/>
              <a:gd name="T25" fmla="*/ 5916634 h 21524"/>
              <a:gd name="T26" fmla="*/ 0 w 21591"/>
              <a:gd name="T27" fmla="*/ 5396503 h 21524"/>
              <a:gd name="T28" fmla="*/ 0 w 21591"/>
              <a:gd name="T29" fmla="*/ 1347643 h 21524"/>
              <a:gd name="T30" fmla="*/ 89061 w 21591"/>
              <a:gd name="T31" fmla="*/ 823742 h 21524"/>
              <a:gd name="T32" fmla="*/ 327585 w 21591"/>
              <a:gd name="T33" fmla="*/ 395426 h 21524"/>
              <a:gd name="T34" fmla="*/ 683510 w 21591"/>
              <a:gd name="T35" fmla="*/ 108101 h 21524"/>
              <a:gd name="T36" fmla="*/ 1118825 w 21591"/>
              <a:gd name="T37" fmla="*/ 0 h 21524"/>
              <a:gd name="T38" fmla="*/ 4169207 w 21591"/>
              <a:gd name="T39" fmla="*/ 0 h 21524"/>
              <a:gd name="T40" fmla="*/ 4147096 w 21591"/>
              <a:gd name="T41" fmla="*/ 276988 h 21524"/>
              <a:gd name="T42" fmla="*/ 4147096 w 21591"/>
              <a:gd name="T43" fmla="*/ 505404 h 21524"/>
              <a:gd name="T44" fmla="*/ 3017048 w 21591"/>
              <a:gd name="T45" fmla="*/ 848506 h 21524"/>
              <a:gd name="T46" fmla="*/ 1119442 w 21591"/>
              <a:gd name="T47" fmla="*/ 848506 h 21524"/>
              <a:gd name="T48" fmla="*/ 826109 w 21591"/>
              <a:gd name="T49" fmla="*/ 995461 h 21524"/>
              <a:gd name="T50" fmla="*/ 704050 w 21591"/>
              <a:gd name="T51" fmla="*/ 1348581 h 21524"/>
              <a:gd name="T52" fmla="*/ 704050 w 21591"/>
              <a:gd name="T53" fmla="*/ 5397441 h 21524"/>
              <a:gd name="T54" fmla="*/ 826109 w 21591"/>
              <a:gd name="T55" fmla="*/ 5751818 h 21524"/>
              <a:gd name="T56" fmla="*/ 1119442 w 21591"/>
              <a:gd name="T57" fmla="*/ 5898473 h 21524"/>
              <a:gd name="T58" fmla="*/ 5041090 w 21591"/>
              <a:gd name="T59" fmla="*/ 5898473 h 21524"/>
              <a:gd name="T60" fmla="*/ 5337529 w 21591"/>
              <a:gd name="T61" fmla="*/ 5751818 h 21524"/>
              <a:gd name="T62" fmla="*/ 5460841 w 21591"/>
              <a:gd name="T63" fmla="*/ 5397441 h 21524"/>
              <a:gd name="T64" fmla="*/ 5460841 w 21591"/>
              <a:gd name="T65" fmla="*/ 4909597 h 21524"/>
              <a:gd name="T66" fmla="*/ 5460224 w 21591"/>
              <a:gd name="T67" fmla="*/ 4909597 h 21524"/>
              <a:gd name="T68" fmla="*/ 6628564 w 21591"/>
              <a:gd name="T69" fmla="*/ 1853047 h 21524"/>
              <a:gd name="T70" fmla="*/ 6722900 w 21591"/>
              <a:gd name="T71" fmla="*/ 2139116 h 21524"/>
              <a:gd name="T72" fmla="*/ 6628564 w 21591"/>
              <a:gd name="T73" fmla="*/ 2419856 h 21524"/>
              <a:gd name="T74" fmla="*/ 5198036 w 21591"/>
              <a:gd name="T75" fmla="*/ 4137224 h 21524"/>
              <a:gd name="T76" fmla="*/ 4944247 w 21591"/>
              <a:gd name="T77" fmla="*/ 4262867 h 21524"/>
              <a:gd name="T78" fmla="*/ 4840558 w 21591"/>
              <a:gd name="T79" fmla="*/ 3957380 h 21524"/>
              <a:gd name="T80" fmla="*/ 4840558 w 21591"/>
              <a:gd name="T81" fmla="*/ 2816221 h 21524"/>
              <a:gd name="T82" fmla="*/ 3510914 w 21591"/>
              <a:gd name="T83" fmla="*/ 3004225 h 21524"/>
              <a:gd name="T84" fmla="*/ 2540635 w 21591"/>
              <a:gd name="T85" fmla="*/ 3518090 h 21524"/>
              <a:gd name="T86" fmla="*/ 1921270 w 21591"/>
              <a:gd name="T87" fmla="*/ 4281046 h 21524"/>
              <a:gd name="T88" fmla="*/ 1638542 w 21591"/>
              <a:gd name="T89" fmla="*/ 5226996 h 21524"/>
              <a:gd name="T90" fmla="*/ 1525500 w 21591"/>
              <a:gd name="T91" fmla="*/ 5345435 h 21524"/>
              <a:gd name="T92" fmla="*/ 1419622 w 21591"/>
              <a:gd name="T93" fmla="*/ 5226996 h 21524"/>
              <a:gd name="T94" fmla="*/ 1404376 w 21591"/>
              <a:gd name="T95" fmla="*/ 5040869 h 21524"/>
              <a:gd name="T96" fmla="*/ 1404376 w 21591"/>
              <a:gd name="T97" fmla="*/ 4875752 h 21524"/>
              <a:gd name="T98" fmla="*/ 1611137 w 21591"/>
              <a:gd name="T99" fmla="*/ 3503363 h 21524"/>
              <a:gd name="T100" fmla="*/ 2242008 w 21591"/>
              <a:gd name="T101" fmla="*/ 2378506 h 21524"/>
              <a:gd name="T102" fmla="*/ 3312570 w 21591"/>
              <a:gd name="T103" fmla="*/ 1618984 h 21524"/>
              <a:gd name="T104" fmla="*/ 4841493 w 21591"/>
              <a:gd name="T105" fmla="*/ 1331978 h 21524"/>
              <a:gd name="T106" fmla="*/ 4841493 w 21591"/>
              <a:gd name="T107" fmla="*/ 317400 h 21524"/>
              <a:gd name="T108" fmla="*/ 4945183 w 21591"/>
              <a:gd name="T109" fmla="*/ 12851 h 21524"/>
              <a:gd name="T110" fmla="*/ 5198971 w 21591"/>
              <a:gd name="T111" fmla="*/ 137556 h 21524"/>
              <a:gd name="T112" fmla="*/ 6628564 w 21591"/>
              <a:gd name="T113" fmla="*/ 1853047 h 21524"/>
              <a:gd name="T114" fmla="*/ 6628564 w 21591"/>
              <a:gd name="T115" fmla="*/ 1853047 h 2152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21591" h="21524">
                <a:moveTo>
                  <a:pt x="17535" y="15669"/>
                </a:moveTo>
                <a:cubicBezTo>
                  <a:pt x="17660" y="15575"/>
                  <a:pt x="17785" y="15475"/>
                  <a:pt x="17905" y="15367"/>
                </a:cubicBezTo>
                <a:cubicBezTo>
                  <a:pt x="18024" y="15259"/>
                  <a:pt x="18152" y="15130"/>
                  <a:pt x="18284" y="14981"/>
                </a:cubicBezTo>
                <a:lnTo>
                  <a:pt x="19794" y="13201"/>
                </a:lnTo>
                <a:lnTo>
                  <a:pt x="19794" y="17223"/>
                </a:lnTo>
                <a:cubicBezTo>
                  <a:pt x="19794" y="17812"/>
                  <a:pt x="19696" y="18368"/>
                  <a:pt x="19503" y="18883"/>
                </a:cubicBezTo>
                <a:cubicBezTo>
                  <a:pt x="19307" y="19402"/>
                  <a:pt x="19045" y="19858"/>
                  <a:pt x="18717" y="20250"/>
                </a:cubicBezTo>
                <a:cubicBezTo>
                  <a:pt x="18389" y="20643"/>
                  <a:pt x="18010" y="20953"/>
                  <a:pt x="17581" y="21181"/>
                </a:cubicBezTo>
                <a:cubicBezTo>
                  <a:pt x="17151" y="21410"/>
                  <a:pt x="16688" y="21524"/>
                  <a:pt x="16187" y="21524"/>
                </a:cubicBezTo>
                <a:lnTo>
                  <a:pt x="3593" y="21524"/>
                </a:lnTo>
                <a:cubicBezTo>
                  <a:pt x="3103" y="21524"/>
                  <a:pt x="2633" y="21410"/>
                  <a:pt x="2195" y="21181"/>
                </a:cubicBezTo>
                <a:cubicBezTo>
                  <a:pt x="1752" y="20953"/>
                  <a:pt x="1373" y="20640"/>
                  <a:pt x="1052" y="20250"/>
                </a:cubicBezTo>
                <a:cubicBezTo>
                  <a:pt x="732" y="19861"/>
                  <a:pt x="477" y="19402"/>
                  <a:pt x="286" y="18883"/>
                </a:cubicBezTo>
                <a:cubicBezTo>
                  <a:pt x="95" y="18365"/>
                  <a:pt x="0" y="17812"/>
                  <a:pt x="0" y="17223"/>
                </a:cubicBezTo>
                <a:lnTo>
                  <a:pt x="0" y="4301"/>
                </a:lnTo>
                <a:cubicBezTo>
                  <a:pt x="0" y="3712"/>
                  <a:pt x="95" y="3153"/>
                  <a:pt x="286" y="2629"/>
                </a:cubicBezTo>
                <a:cubicBezTo>
                  <a:pt x="477" y="2099"/>
                  <a:pt x="734" y="1645"/>
                  <a:pt x="1052" y="1262"/>
                </a:cubicBezTo>
                <a:cubicBezTo>
                  <a:pt x="1371" y="878"/>
                  <a:pt x="1752" y="574"/>
                  <a:pt x="2195" y="345"/>
                </a:cubicBezTo>
                <a:cubicBezTo>
                  <a:pt x="2636" y="120"/>
                  <a:pt x="3103" y="0"/>
                  <a:pt x="3593" y="0"/>
                </a:cubicBezTo>
                <a:lnTo>
                  <a:pt x="13389" y="0"/>
                </a:lnTo>
                <a:cubicBezTo>
                  <a:pt x="13340" y="293"/>
                  <a:pt x="13318" y="586"/>
                  <a:pt x="13318" y="884"/>
                </a:cubicBezTo>
                <a:lnTo>
                  <a:pt x="13318" y="1613"/>
                </a:lnTo>
                <a:cubicBezTo>
                  <a:pt x="12038" y="1801"/>
                  <a:pt x="10827" y="2164"/>
                  <a:pt x="9689" y="2708"/>
                </a:cubicBezTo>
                <a:lnTo>
                  <a:pt x="3595" y="2708"/>
                </a:lnTo>
                <a:cubicBezTo>
                  <a:pt x="3230" y="2708"/>
                  <a:pt x="2915" y="2863"/>
                  <a:pt x="2653" y="3177"/>
                </a:cubicBezTo>
                <a:cubicBezTo>
                  <a:pt x="2391" y="3487"/>
                  <a:pt x="2261" y="3864"/>
                  <a:pt x="2261" y="4304"/>
                </a:cubicBezTo>
                <a:lnTo>
                  <a:pt x="2261" y="17226"/>
                </a:lnTo>
                <a:cubicBezTo>
                  <a:pt x="2261" y="17666"/>
                  <a:pt x="2391" y="18040"/>
                  <a:pt x="2653" y="18357"/>
                </a:cubicBezTo>
                <a:cubicBezTo>
                  <a:pt x="2912" y="18664"/>
                  <a:pt x="3228" y="18825"/>
                  <a:pt x="3595" y="18825"/>
                </a:cubicBezTo>
                <a:lnTo>
                  <a:pt x="16189" y="18825"/>
                </a:lnTo>
                <a:cubicBezTo>
                  <a:pt x="16556" y="18825"/>
                  <a:pt x="16872" y="18664"/>
                  <a:pt x="17141" y="18357"/>
                </a:cubicBezTo>
                <a:cubicBezTo>
                  <a:pt x="17405" y="18043"/>
                  <a:pt x="17537" y="17669"/>
                  <a:pt x="17537" y="17226"/>
                </a:cubicBezTo>
                <a:lnTo>
                  <a:pt x="17537" y="15669"/>
                </a:lnTo>
                <a:lnTo>
                  <a:pt x="17535" y="15669"/>
                </a:lnTo>
                <a:close/>
                <a:moveTo>
                  <a:pt x="21287" y="5914"/>
                </a:moveTo>
                <a:cubicBezTo>
                  <a:pt x="21497" y="6148"/>
                  <a:pt x="21600" y="6452"/>
                  <a:pt x="21590" y="6827"/>
                </a:cubicBezTo>
                <a:cubicBezTo>
                  <a:pt x="21590" y="7190"/>
                  <a:pt x="21490" y="7492"/>
                  <a:pt x="21287" y="7723"/>
                </a:cubicBezTo>
                <a:lnTo>
                  <a:pt x="16693" y="13204"/>
                </a:lnTo>
                <a:cubicBezTo>
                  <a:pt x="16373" y="13587"/>
                  <a:pt x="16103" y="13722"/>
                  <a:pt x="15878" y="13605"/>
                </a:cubicBezTo>
                <a:cubicBezTo>
                  <a:pt x="15655" y="13488"/>
                  <a:pt x="15545" y="13163"/>
                  <a:pt x="15545" y="12630"/>
                </a:cubicBezTo>
                <a:lnTo>
                  <a:pt x="15545" y="8988"/>
                </a:lnTo>
                <a:cubicBezTo>
                  <a:pt x="13928" y="8988"/>
                  <a:pt x="12506" y="9187"/>
                  <a:pt x="11275" y="9588"/>
                </a:cubicBezTo>
                <a:cubicBezTo>
                  <a:pt x="10044" y="9992"/>
                  <a:pt x="9006" y="10534"/>
                  <a:pt x="8159" y="11228"/>
                </a:cubicBezTo>
                <a:cubicBezTo>
                  <a:pt x="7310" y="11910"/>
                  <a:pt x="6649" y="12724"/>
                  <a:pt x="6170" y="13663"/>
                </a:cubicBezTo>
                <a:cubicBezTo>
                  <a:pt x="5690" y="14600"/>
                  <a:pt x="5387" y="15607"/>
                  <a:pt x="5262" y="16682"/>
                </a:cubicBezTo>
                <a:cubicBezTo>
                  <a:pt x="5227" y="16934"/>
                  <a:pt x="5110" y="17060"/>
                  <a:pt x="4899" y="17060"/>
                </a:cubicBezTo>
                <a:cubicBezTo>
                  <a:pt x="4704" y="17060"/>
                  <a:pt x="4591" y="16934"/>
                  <a:pt x="4559" y="16682"/>
                </a:cubicBezTo>
                <a:cubicBezTo>
                  <a:pt x="4528" y="16471"/>
                  <a:pt x="4510" y="16266"/>
                  <a:pt x="4510" y="16088"/>
                </a:cubicBezTo>
                <a:lnTo>
                  <a:pt x="4510" y="15561"/>
                </a:lnTo>
                <a:cubicBezTo>
                  <a:pt x="4510" y="14009"/>
                  <a:pt x="4731" y="12551"/>
                  <a:pt x="5174" y="11181"/>
                </a:cubicBezTo>
                <a:cubicBezTo>
                  <a:pt x="5617" y="9811"/>
                  <a:pt x="6290" y="8616"/>
                  <a:pt x="7200" y="7591"/>
                </a:cubicBezTo>
                <a:cubicBezTo>
                  <a:pt x="8110" y="6567"/>
                  <a:pt x="9256" y="5762"/>
                  <a:pt x="10638" y="5167"/>
                </a:cubicBezTo>
                <a:cubicBezTo>
                  <a:pt x="12019" y="4573"/>
                  <a:pt x="13656" y="4266"/>
                  <a:pt x="15548" y="4251"/>
                </a:cubicBezTo>
                <a:lnTo>
                  <a:pt x="15548" y="1013"/>
                </a:lnTo>
                <a:cubicBezTo>
                  <a:pt x="15548" y="480"/>
                  <a:pt x="15658" y="158"/>
                  <a:pt x="15881" y="41"/>
                </a:cubicBezTo>
                <a:cubicBezTo>
                  <a:pt x="16106" y="-76"/>
                  <a:pt x="16375" y="59"/>
                  <a:pt x="16696" y="439"/>
                </a:cubicBezTo>
                <a:lnTo>
                  <a:pt x="21287" y="5914"/>
                </a:lnTo>
                <a:close/>
                <a:moveTo>
                  <a:pt x="21287" y="5914"/>
                </a:move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l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AutoShape 112"/>
          <p:cNvSpPr>
            <a:spLocks/>
          </p:cNvSpPr>
          <p:nvPr/>
        </p:nvSpPr>
        <p:spPr bwMode="auto">
          <a:xfrm>
            <a:off x="7270039" y="1042718"/>
            <a:ext cx="581199" cy="461263"/>
          </a:xfrm>
          <a:custGeom>
            <a:avLst/>
            <a:gdLst>
              <a:gd name="T0" fmla="*/ 5460224 w 21591"/>
              <a:gd name="T1" fmla="*/ 4909597 h 21524"/>
              <a:gd name="T2" fmla="*/ 5575436 w 21591"/>
              <a:gd name="T3" fmla="*/ 4814966 h 21524"/>
              <a:gd name="T4" fmla="*/ 5693454 w 21591"/>
              <a:gd name="T5" fmla="*/ 4694014 h 21524"/>
              <a:gd name="T6" fmla="*/ 6163656 w 21591"/>
              <a:gd name="T7" fmla="*/ 4136286 h 21524"/>
              <a:gd name="T8" fmla="*/ 6163656 w 21591"/>
              <a:gd name="T9" fmla="*/ 5396503 h 21524"/>
              <a:gd name="T10" fmla="*/ 6073042 w 21591"/>
              <a:gd name="T11" fmla="*/ 5916634 h 21524"/>
              <a:gd name="T12" fmla="*/ 5828289 w 21591"/>
              <a:gd name="T13" fmla="*/ 6344967 h 21524"/>
              <a:gd name="T14" fmla="*/ 5474552 w 21591"/>
              <a:gd name="T15" fmla="*/ 6636665 h 21524"/>
              <a:gd name="T16" fmla="*/ 5040472 w 21591"/>
              <a:gd name="T17" fmla="*/ 6744146 h 21524"/>
              <a:gd name="T18" fmla="*/ 1118825 w 21591"/>
              <a:gd name="T19" fmla="*/ 6744146 h 21524"/>
              <a:gd name="T20" fmla="*/ 683510 w 21591"/>
              <a:gd name="T21" fmla="*/ 6636665 h 21524"/>
              <a:gd name="T22" fmla="*/ 327585 w 21591"/>
              <a:gd name="T23" fmla="*/ 6344967 h 21524"/>
              <a:gd name="T24" fmla="*/ 89061 w 21591"/>
              <a:gd name="T25" fmla="*/ 5916634 h 21524"/>
              <a:gd name="T26" fmla="*/ 0 w 21591"/>
              <a:gd name="T27" fmla="*/ 5396503 h 21524"/>
              <a:gd name="T28" fmla="*/ 0 w 21591"/>
              <a:gd name="T29" fmla="*/ 1347643 h 21524"/>
              <a:gd name="T30" fmla="*/ 89061 w 21591"/>
              <a:gd name="T31" fmla="*/ 823742 h 21524"/>
              <a:gd name="T32" fmla="*/ 327585 w 21591"/>
              <a:gd name="T33" fmla="*/ 395426 h 21524"/>
              <a:gd name="T34" fmla="*/ 683510 w 21591"/>
              <a:gd name="T35" fmla="*/ 108101 h 21524"/>
              <a:gd name="T36" fmla="*/ 1118825 w 21591"/>
              <a:gd name="T37" fmla="*/ 0 h 21524"/>
              <a:gd name="T38" fmla="*/ 4169207 w 21591"/>
              <a:gd name="T39" fmla="*/ 0 h 21524"/>
              <a:gd name="T40" fmla="*/ 4147096 w 21591"/>
              <a:gd name="T41" fmla="*/ 276988 h 21524"/>
              <a:gd name="T42" fmla="*/ 4147096 w 21591"/>
              <a:gd name="T43" fmla="*/ 505404 h 21524"/>
              <a:gd name="T44" fmla="*/ 3017048 w 21591"/>
              <a:gd name="T45" fmla="*/ 848506 h 21524"/>
              <a:gd name="T46" fmla="*/ 1119442 w 21591"/>
              <a:gd name="T47" fmla="*/ 848506 h 21524"/>
              <a:gd name="T48" fmla="*/ 826109 w 21591"/>
              <a:gd name="T49" fmla="*/ 995461 h 21524"/>
              <a:gd name="T50" fmla="*/ 704050 w 21591"/>
              <a:gd name="T51" fmla="*/ 1348581 h 21524"/>
              <a:gd name="T52" fmla="*/ 704050 w 21591"/>
              <a:gd name="T53" fmla="*/ 5397441 h 21524"/>
              <a:gd name="T54" fmla="*/ 826109 w 21591"/>
              <a:gd name="T55" fmla="*/ 5751818 h 21524"/>
              <a:gd name="T56" fmla="*/ 1119442 w 21591"/>
              <a:gd name="T57" fmla="*/ 5898473 h 21524"/>
              <a:gd name="T58" fmla="*/ 5041090 w 21591"/>
              <a:gd name="T59" fmla="*/ 5898473 h 21524"/>
              <a:gd name="T60" fmla="*/ 5337529 w 21591"/>
              <a:gd name="T61" fmla="*/ 5751818 h 21524"/>
              <a:gd name="T62" fmla="*/ 5460841 w 21591"/>
              <a:gd name="T63" fmla="*/ 5397441 h 21524"/>
              <a:gd name="T64" fmla="*/ 5460841 w 21591"/>
              <a:gd name="T65" fmla="*/ 4909597 h 21524"/>
              <a:gd name="T66" fmla="*/ 5460224 w 21591"/>
              <a:gd name="T67" fmla="*/ 4909597 h 21524"/>
              <a:gd name="T68" fmla="*/ 6628564 w 21591"/>
              <a:gd name="T69" fmla="*/ 1853047 h 21524"/>
              <a:gd name="T70" fmla="*/ 6722900 w 21591"/>
              <a:gd name="T71" fmla="*/ 2139116 h 21524"/>
              <a:gd name="T72" fmla="*/ 6628564 w 21591"/>
              <a:gd name="T73" fmla="*/ 2419856 h 21524"/>
              <a:gd name="T74" fmla="*/ 5198036 w 21591"/>
              <a:gd name="T75" fmla="*/ 4137224 h 21524"/>
              <a:gd name="T76" fmla="*/ 4944247 w 21591"/>
              <a:gd name="T77" fmla="*/ 4262867 h 21524"/>
              <a:gd name="T78" fmla="*/ 4840558 w 21591"/>
              <a:gd name="T79" fmla="*/ 3957380 h 21524"/>
              <a:gd name="T80" fmla="*/ 4840558 w 21591"/>
              <a:gd name="T81" fmla="*/ 2816221 h 21524"/>
              <a:gd name="T82" fmla="*/ 3510914 w 21591"/>
              <a:gd name="T83" fmla="*/ 3004225 h 21524"/>
              <a:gd name="T84" fmla="*/ 2540635 w 21591"/>
              <a:gd name="T85" fmla="*/ 3518090 h 21524"/>
              <a:gd name="T86" fmla="*/ 1921270 w 21591"/>
              <a:gd name="T87" fmla="*/ 4281046 h 21524"/>
              <a:gd name="T88" fmla="*/ 1638542 w 21591"/>
              <a:gd name="T89" fmla="*/ 5226996 h 21524"/>
              <a:gd name="T90" fmla="*/ 1525500 w 21591"/>
              <a:gd name="T91" fmla="*/ 5345435 h 21524"/>
              <a:gd name="T92" fmla="*/ 1419622 w 21591"/>
              <a:gd name="T93" fmla="*/ 5226996 h 21524"/>
              <a:gd name="T94" fmla="*/ 1404376 w 21591"/>
              <a:gd name="T95" fmla="*/ 5040869 h 21524"/>
              <a:gd name="T96" fmla="*/ 1404376 w 21591"/>
              <a:gd name="T97" fmla="*/ 4875752 h 21524"/>
              <a:gd name="T98" fmla="*/ 1611137 w 21591"/>
              <a:gd name="T99" fmla="*/ 3503363 h 21524"/>
              <a:gd name="T100" fmla="*/ 2242008 w 21591"/>
              <a:gd name="T101" fmla="*/ 2378506 h 21524"/>
              <a:gd name="T102" fmla="*/ 3312570 w 21591"/>
              <a:gd name="T103" fmla="*/ 1618984 h 21524"/>
              <a:gd name="T104" fmla="*/ 4841493 w 21591"/>
              <a:gd name="T105" fmla="*/ 1331978 h 21524"/>
              <a:gd name="T106" fmla="*/ 4841493 w 21591"/>
              <a:gd name="T107" fmla="*/ 317400 h 21524"/>
              <a:gd name="T108" fmla="*/ 4945183 w 21591"/>
              <a:gd name="T109" fmla="*/ 12851 h 21524"/>
              <a:gd name="T110" fmla="*/ 5198971 w 21591"/>
              <a:gd name="T111" fmla="*/ 137556 h 21524"/>
              <a:gd name="T112" fmla="*/ 6628564 w 21591"/>
              <a:gd name="T113" fmla="*/ 1853047 h 21524"/>
              <a:gd name="T114" fmla="*/ 6628564 w 21591"/>
              <a:gd name="T115" fmla="*/ 1853047 h 2152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21591" h="21524">
                <a:moveTo>
                  <a:pt x="17535" y="15669"/>
                </a:moveTo>
                <a:cubicBezTo>
                  <a:pt x="17660" y="15575"/>
                  <a:pt x="17785" y="15475"/>
                  <a:pt x="17905" y="15367"/>
                </a:cubicBezTo>
                <a:cubicBezTo>
                  <a:pt x="18024" y="15259"/>
                  <a:pt x="18152" y="15130"/>
                  <a:pt x="18284" y="14981"/>
                </a:cubicBezTo>
                <a:lnTo>
                  <a:pt x="19794" y="13201"/>
                </a:lnTo>
                <a:lnTo>
                  <a:pt x="19794" y="17223"/>
                </a:lnTo>
                <a:cubicBezTo>
                  <a:pt x="19794" y="17812"/>
                  <a:pt x="19696" y="18368"/>
                  <a:pt x="19503" y="18883"/>
                </a:cubicBezTo>
                <a:cubicBezTo>
                  <a:pt x="19307" y="19402"/>
                  <a:pt x="19045" y="19858"/>
                  <a:pt x="18717" y="20250"/>
                </a:cubicBezTo>
                <a:cubicBezTo>
                  <a:pt x="18389" y="20643"/>
                  <a:pt x="18010" y="20953"/>
                  <a:pt x="17581" y="21181"/>
                </a:cubicBezTo>
                <a:cubicBezTo>
                  <a:pt x="17151" y="21410"/>
                  <a:pt x="16688" y="21524"/>
                  <a:pt x="16187" y="21524"/>
                </a:cubicBezTo>
                <a:lnTo>
                  <a:pt x="3593" y="21524"/>
                </a:lnTo>
                <a:cubicBezTo>
                  <a:pt x="3103" y="21524"/>
                  <a:pt x="2633" y="21410"/>
                  <a:pt x="2195" y="21181"/>
                </a:cubicBezTo>
                <a:cubicBezTo>
                  <a:pt x="1752" y="20953"/>
                  <a:pt x="1373" y="20640"/>
                  <a:pt x="1052" y="20250"/>
                </a:cubicBezTo>
                <a:cubicBezTo>
                  <a:pt x="732" y="19861"/>
                  <a:pt x="477" y="19402"/>
                  <a:pt x="286" y="18883"/>
                </a:cubicBezTo>
                <a:cubicBezTo>
                  <a:pt x="95" y="18365"/>
                  <a:pt x="0" y="17812"/>
                  <a:pt x="0" y="17223"/>
                </a:cubicBezTo>
                <a:lnTo>
                  <a:pt x="0" y="4301"/>
                </a:lnTo>
                <a:cubicBezTo>
                  <a:pt x="0" y="3712"/>
                  <a:pt x="95" y="3153"/>
                  <a:pt x="286" y="2629"/>
                </a:cubicBezTo>
                <a:cubicBezTo>
                  <a:pt x="477" y="2099"/>
                  <a:pt x="734" y="1645"/>
                  <a:pt x="1052" y="1262"/>
                </a:cubicBezTo>
                <a:cubicBezTo>
                  <a:pt x="1371" y="878"/>
                  <a:pt x="1752" y="574"/>
                  <a:pt x="2195" y="345"/>
                </a:cubicBezTo>
                <a:cubicBezTo>
                  <a:pt x="2636" y="120"/>
                  <a:pt x="3103" y="0"/>
                  <a:pt x="3593" y="0"/>
                </a:cubicBezTo>
                <a:lnTo>
                  <a:pt x="13389" y="0"/>
                </a:lnTo>
                <a:cubicBezTo>
                  <a:pt x="13340" y="293"/>
                  <a:pt x="13318" y="586"/>
                  <a:pt x="13318" y="884"/>
                </a:cubicBezTo>
                <a:lnTo>
                  <a:pt x="13318" y="1613"/>
                </a:lnTo>
                <a:cubicBezTo>
                  <a:pt x="12038" y="1801"/>
                  <a:pt x="10827" y="2164"/>
                  <a:pt x="9689" y="2708"/>
                </a:cubicBezTo>
                <a:lnTo>
                  <a:pt x="3595" y="2708"/>
                </a:lnTo>
                <a:cubicBezTo>
                  <a:pt x="3230" y="2708"/>
                  <a:pt x="2915" y="2863"/>
                  <a:pt x="2653" y="3177"/>
                </a:cubicBezTo>
                <a:cubicBezTo>
                  <a:pt x="2391" y="3487"/>
                  <a:pt x="2261" y="3864"/>
                  <a:pt x="2261" y="4304"/>
                </a:cubicBezTo>
                <a:lnTo>
                  <a:pt x="2261" y="17226"/>
                </a:lnTo>
                <a:cubicBezTo>
                  <a:pt x="2261" y="17666"/>
                  <a:pt x="2391" y="18040"/>
                  <a:pt x="2653" y="18357"/>
                </a:cubicBezTo>
                <a:cubicBezTo>
                  <a:pt x="2912" y="18664"/>
                  <a:pt x="3228" y="18825"/>
                  <a:pt x="3595" y="18825"/>
                </a:cubicBezTo>
                <a:lnTo>
                  <a:pt x="16189" y="18825"/>
                </a:lnTo>
                <a:cubicBezTo>
                  <a:pt x="16556" y="18825"/>
                  <a:pt x="16872" y="18664"/>
                  <a:pt x="17141" y="18357"/>
                </a:cubicBezTo>
                <a:cubicBezTo>
                  <a:pt x="17405" y="18043"/>
                  <a:pt x="17537" y="17669"/>
                  <a:pt x="17537" y="17226"/>
                </a:cubicBezTo>
                <a:lnTo>
                  <a:pt x="17537" y="15669"/>
                </a:lnTo>
                <a:lnTo>
                  <a:pt x="17535" y="15669"/>
                </a:lnTo>
                <a:close/>
                <a:moveTo>
                  <a:pt x="21287" y="5914"/>
                </a:moveTo>
                <a:cubicBezTo>
                  <a:pt x="21497" y="6148"/>
                  <a:pt x="21600" y="6452"/>
                  <a:pt x="21590" y="6827"/>
                </a:cubicBezTo>
                <a:cubicBezTo>
                  <a:pt x="21590" y="7190"/>
                  <a:pt x="21490" y="7492"/>
                  <a:pt x="21287" y="7723"/>
                </a:cubicBezTo>
                <a:lnTo>
                  <a:pt x="16693" y="13204"/>
                </a:lnTo>
                <a:cubicBezTo>
                  <a:pt x="16373" y="13587"/>
                  <a:pt x="16103" y="13722"/>
                  <a:pt x="15878" y="13605"/>
                </a:cubicBezTo>
                <a:cubicBezTo>
                  <a:pt x="15655" y="13488"/>
                  <a:pt x="15545" y="13163"/>
                  <a:pt x="15545" y="12630"/>
                </a:cubicBezTo>
                <a:lnTo>
                  <a:pt x="15545" y="8988"/>
                </a:lnTo>
                <a:cubicBezTo>
                  <a:pt x="13928" y="8988"/>
                  <a:pt x="12506" y="9187"/>
                  <a:pt x="11275" y="9588"/>
                </a:cubicBezTo>
                <a:cubicBezTo>
                  <a:pt x="10044" y="9992"/>
                  <a:pt x="9006" y="10534"/>
                  <a:pt x="8159" y="11228"/>
                </a:cubicBezTo>
                <a:cubicBezTo>
                  <a:pt x="7310" y="11910"/>
                  <a:pt x="6649" y="12724"/>
                  <a:pt x="6170" y="13663"/>
                </a:cubicBezTo>
                <a:cubicBezTo>
                  <a:pt x="5690" y="14600"/>
                  <a:pt x="5387" y="15607"/>
                  <a:pt x="5262" y="16682"/>
                </a:cubicBezTo>
                <a:cubicBezTo>
                  <a:pt x="5227" y="16934"/>
                  <a:pt x="5110" y="17060"/>
                  <a:pt x="4899" y="17060"/>
                </a:cubicBezTo>
                <a:cubicBezTo>
                  <a:pt x="4704" y="17060"/>
                  <a:pt x="4591" y="16934"/>
                  <a:pt x="4559" y="16682"/>
                </a:cubicBezTo>
                <a:cubicBezTo>
                  <a:pt x="4528" y="16471"/>
                  <a:pt x="4510" y="16266"/>
                  <a:pt x="4510" y="16088"/>
                </a:cubicBezTo>
                <a:lnTo>
                  <a:pt x="4510" y="15561"/>
                </a:lnTo>
                <a:cubicBezTo>
                  <a:pt x="4510" y="14009"/>
                  <a:pt x="4731" y="12551"/>
                  <a:pt x="5174" y="11181"/>
                </a:cubicBezTo>
                <a:cubicBezTo>
                  <a:pt x="5617" y="9811"/>
                  <a:pt x="6290" y="8616"/>
                  <a:pt x="7200" y="7591"/>
                </a:cubicBezTo>
                <a:cubicBezTo>
                  <a:pt x="8110" y="6567"/>
                  <a:pt x="9256" y="5762"/>
                  <a:pt x="10638" y="5167"/>
                </a:cubicBezTo>
                <a:cubicBezTo>
                  <a:pt x="12019" y="4573"/>
                  <a:pt x="13656" y="4266"/>
                  <a:pt x="15548" y="4251"/>
                </a:cubicBezTo>
                <a:lnTo>
                  <a:pt x="15548" y="1013"/>
                </a:lnTo>
                <a:cubicBezTo>
                  <a:pt x="15548" y="480"/>
                  <a:pt x="15658" y="158"/>
                  <a:pt x="15881" y="41"/>
                </a:cubicBezTo>
                <a:cubicBezTo>
                  <a:pt x="16106" y="-76"/>
                  <a:pt x="16375" y="59"/>
                  <a:pt x="16696" y="439"/>
                </a:cubicBezTo>
                <a:lnTo>
                  <a:pt x="21287" y="5914"/>
                </a:lnTo>
                <a:close/>
                <a:moveTo>
                  <a:pt x="21287" y="5914"/>
                </a:move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l" rtl="0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5136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3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5480" y="188640"/>
            <a:ext cx="10515600" cy="745646"/>
          </a:xfrm>
        </p:spPr>
        <p:txBody>
          <a:bodyPr>
            <a:normAutofit fontScale="90000"/>
          </a:bodyPr>
          <a:lstStyle/>
          <a:p>
            <a:pPr marL="457200" indent="-457200" algn="r" rtl="1">
              <a:buFont typeface="Wingdings" panose="05000000000000000000" pitchFamily="2" charset="2"/>
              <a:buChar char="v"/>
            </a:pPr>
            <a:r>
              <a:rPr lang="fa-IR" sz="5000" dirty="0" smtClean="0">
                <a:cs typeface="B Homa" panose="00000400000000000000" pitchFamily="2" charset="-78"/>
              </a:rPr>
              <a:t>جمع بندی :</a:t>
            </a:r>
            <a:endParaRPr lang="en-US" sz="5000" dirty="0">
              <a:cs typeface="B Homa" panose="00000400000000000000" pitchFamily="2" charset="-78"/>
            </a:endParaRPr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  <p:extLst/>
          </p:nvPr>
        </p:nvGraphicFramePr>
        <p:xfrm>
          <a:off x="839416" y="1052736"/>
          <a:ext cx="10441158" cy="6325214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3254569"/>
                <a:gridCol w="3672408"/>
                <a:gridCol w="3514181"/>
              </a:tblGrid>
              <a:tr h="473054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پیامد 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اقدامات انجام</a:t>
                      </a:r>
                      <a:r>
                        <a:rPr lang="fa-IR" sz="2400" baseline="0" dirty="0" smtClean="0">
                          <a:cs typeface="B Homa" panose="00000400000000000000" pitchFamily="2" charset="-78"/>
                        </a:rPr>
                        <a:t> یافته 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اهداف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 anchor="ctr"/>
                </a:tc>
              </a:tr>
              <a:tr h="4653593">
                <a:tc>
                  <a:txBody>
                    <a:bodyPr/>
                    <a:lstStyle/>
                    <a:p>
                      <a:pPr algn="r" rtl="1"/>
                      <a:r>
                        <a:rPr lang="fa-IR" sz="2000" dirty="0" smtClean="0">
                          <a:cs typeface="B Homa" panose="00000400000000000000" pitchFamily="2" charset="-78"/>
                        </a:rPr>
                        <a:t>1- همکاری بخش دولتی و خصوصی در زمینه برنامه ریزی مرمت شهری</a:t>
                      </a:r>
                    </a:p>
                    <a:p>
                      <a:pPr algn="r" rtl="1"/>
                      <a:r>
                        <a:rPr lang="fa-IR" sz="2000" dirty="0" smtClean="0">
                          <a:cs typeface="B Homa" panose="00000400000000000000" pitchFamily="2" charset="-78"/>
                        </a:rPr>
                        <a:t>2- همگامی دولت و مردم برای فعالیت های مرمت شهری</a:t>
                      </a:r>
                    </a:p>
                    <a:p>
                      <a:pPr algn="r" rtl="1"/>
                      <a:r>
                        <a:rPr lang="fa-IR" sz="2000" dirty="0" smtClean="0">
                          <a:cs typeface="B Homa" panose="00000400000000000000" pitchFamily="2" charset="-78"/>
                        </a:rPr>
                        <a:t>3- اتکا به نظر مردم و تشکیل گروه های متشکل از تخصص های مختلف در انجام برنامه های مرمت شهری</a:t>
                      </a:r>
                    </a:p>
                    <a:p>
                      <a:pPr algn="r" rtl="1"/>
                      <a:r>
                        <a:rPr lang="fa-IR" sz="2000" dirty="0" smtClean="0">
                          <a:cs typeface="B Homa" panose="00000400000000000000" pitchFamily="2" charset="-78"/>
                        </a:rPr>
                        <a:t>4- دگرگونی اساسی در سیاست ها بدلیل اثرات نامطلوب اجتماعی ناشی از پاکسازی ها</a:t>
                      </a:r>
                    </a:p>
                    <a:p>
                      <a:pPr algn="r" rtl="1"/>
                      <a:r>
                        <a:rPr lang="fa-IR" sz="2000" dirty="0" smtClean="0">
                          <a:cs typeface="B Homa" panose="00000400000000000000" pitchFamily="2" charset="-78"/>
                        </a:rPr>
                        <a:t>5- تکامل دیدگاه برنامه ریزی مرمت شهری از پاکسازی زاغه ها و توسعه مجدد به انتخاب رویه جامع مرمت شهری</a:t>
                      </a:r>
                    </a:p>
                    <a:p>
                      <a:pPr algn="r" rtl="1"/>
                      <a:r>
                        <a:rPr lang="fa-IR" sz="2000" dirty="0" smtClean="0">
                          <a:cs typeface="B Homa" panose="00000400000000000000" pitchFamily="2" charset="-78"/>
                        </a:rPr>
                        <a:t> 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000" dirty="0" smtClean="0">
                          <a:cs typeface="B Homa" panose="00000400000000000000" pitchFamily="2" charset="-78"/>
                        </a:rPr>
                        <a:t>1-دخالت در بافت های فرسوده شهری با شیوه متمایز از فرانسه و بهره گیری از قوانین</a:t>
                      </a:r>
                    </a:p>
                    <a:p>
                      <a:pPr algn="r" rtl="1"/>
                      <a:r>
                        <a:rPr lang="fa-IR" sz="2000" dirty="0" smtClean="0">
                          <a:cs typeface="B Homa" panose="00000400000000000000" pitchFamily="2" charset="-78"/>
                        </a:rPr>
                        <a:t> 2 - بهداشتی کردن محله ای قدیمی و ناسالم و ساختن نواحی جدید به صورت کاملا وابسته و مرتبط</a:t>
                      </a:r>
                    </a:p>
                    <a:p>
                      <a:pPr algn="r" rtl="1"/>
                      <a:r>
                        <a:rPr lang="fa-IR" sz="2000" dirty="0" smtClean="0">
                          <a:cs typeface="B Homa" panose="00000400000000000000" pitchFamily="2" charset="-78"/>
                        </a:rPr>
                        <a:t> 3 - تخریب 300 هزار واحد مسکونی در دهه 40-1930</a:t>
                      </a:r>
                    </a:p>
                    <a:p>
                      <a:pPr algn="r" rtl="1"/>
                      <a:r>
                        <a:rPr lang="fa-IR" sz="2000" dirty="0" smtClean="0">
                          <a:cs typeface="B Homa" panose="00000400000000000000" pitchFamily="2" charset="-78"/>
                        </a:rPr>
                        <a:t> 4 - تقسیم کشور به محدو ده های  مختلف</a:t>
                      </a:r>
                    </a:p>
                    <a:p>
                      <a:pPr algn="r" rtl="1"/>
                      <a:r>
                        <a:rPr lang="fa-IR" sz="2000" dirty="0" smtClean="0">
                          <a:cs typeface="B Homa" panose="00000400000000000000" pitchFamily="2" charset="-78"/>
                        </a:rPr>
                        <a:t>  5- تهیه یک برنامه عمرانی برای هر محدوده با قابلیت تجدید نظر در هر 5 سال یک بار</a:t>
                      </a:r>
                    </a:p>
                    <a:p>
                      <a:pPr algn="r" rtl="1"/>
                      <a:r>
                        <a:rPr lang="fa-IR" sz="2000" dirty="0" smtClean="0">
                          <a:cs typeface="B Homa" panose="00000400000000000000" pitchFamily="2" charset="-78"/>
                        </a:rPr>
                        <a:t> 6 - اعطای کمک های مالی بلاعوض</a:t>
                      </a:r>
                    </a:p>
                    <a:p>
                      <a:pPr algn="r" rtl="1"/>
                      <a:r>
                        <a:rPr lang="fa-IR" sz="2000" dirty="0" smtClean="0">
                          <a:cs typeface="B Homa" panose="00000400000000000000" pitchFamily="2" charset="-78"/>
                        </a:rPr>
                        <a:t>  - تخریب 5/1 میلیون واحد مسکونی از سال 1995 به بعد</a:t>
                      </a:r>
                    </a:p>
                    <a:p>
                      <a:pPr algn="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</a:pPr>
                      <a:r>
                        <a:rPr lang="fa-IR" sz="2000" dirty="0" smtClean="0">
                          <a:cs typeface="B Homa" panose="00000400000000000000" pitchFamily="2" charset="-78"/>
                        </a:rPr>
                        <a:t>1-بهبود وضعیت مسکن طبقه کم در آمد بویژه کارگران</a:t>
                      </a:r>
                    </a:p>
                    <a:p>
                      <a:pPr algn="r" rtl="1">
                        <a:lnSpc>
                          <a:spcPct val="150000"/>
                        </a:lnSpc>
                      </a:pPr>
                      <a:r>
                        <a:rPr lang="fa-IR" sz="2000" dirty="0" smtClean="0">
                          <a:cs typeface="B Homa" panose="00000400000000000000" pitchFamily="2" charset="-78"/>
                        </a:rPr>
                        <a:t>2- افزایش فعالیت خانه سازی</a:t>
                      </a:r>
                    </a:p>
                    <a:p>
                      <a:pPr algn="r" rtl="1">
                        <a:lnSpc>
                          <a:spcPct val="150000"/>
                        </a:lnSpc>
                      </a:pPr>
                      <a:r>
                        <a:rPr lang="fa-IR" sz="2000" dirty="0" smtClean="0">
                          <a:cs typeface="B Homa" panose="00000400000000000000" pitchFamily="2" charset="-78"/>
                        </a:rPr>
                        <a:t>3-تلاش در جهت ارتقای کیفیت سکونت</a:t>
                      </a:r>
                    </a:p>
                    <a:p>
                      <a:pPr algn="r" rtl="1">
                        <a:lnSpc>
                          <a:spcPct val="150000"/>
                        </a:lnSpc>
                      </a:pPr>
                      <a:r>
                        <a:rPr lang="fa-IR" sz="2000" dirty="0" smtClean="0">
                          <a:cs typeface="B Homa" panose="00000400000000000000" pitchFamily="2" charset="-78"/>
                        </a:rPr>
                        <a:t>4- تخریب مجموعه</a:t>
                      </a:r>
                      <a:r>
                        <a:rPr lang="fa-IR" sz="2000" baseline="0" dirty="0" smtClean="0">
                          <a:cs typeface="B Homa" panose="00000400000000000000" pitchFamily="2" charset="-78"/>
                        </a:rPr>
                        <a:t> </a:t>
                      </a:r>
                      <a:r>
                        <a:rPr lang="fa-IR" sz="2000" dirty="0" smtClean="0">
                          <a:cs typeface="B Homa" panose="00000400000000000000" pitchFamily="2" charset="-78"/>
                        </a:rPr>
                        <a:t>های نابسامان و ساخت واحد های جدید</a:t>
                      </a:r>
                    </a:p>
                    <a:p>
                      <a:pPr algn="r" rtl="1">
                        <a:lnSpc>
                          <a:spcPct val="150000"/>
                        </a:lnSpc>
                      </a:pPr>
                      <a:r>
                        <a:rPr lang="fa-IR" sz="2000" dirty="0" smtClean="0">
                          <a:cs typeface="B Homa" panose="00000400000000000000" pitchFamily="2" charset="-78"/>
                        </a:rPr>
                        <a:t>5-حداقل مداخله در کالبد با تاکید بر تغییر کاربریها به منظور حذف فرسودگی</a:t>
                      </a:r>
                    </a:p>
                    <a:p>
                      <a:pPr algn="r" rtl="1">
                        <a:lnSpc>
                          <a:spcPct val="150000"/>
                        </a:lnSpc>
                      </a:pPr>
                      <a:r>
                        <a:rPr lang="fa-IR" sz="2000" dirty="0" smtClean="0">
                          <a:cs typeface="B Homa" panose="00000400000000000000" pitchFamily="2" charset="-78"/>
                        </a:rPr>
                        <a:t>6-مرمت بدون تخریب در مقایسه با توسعه مجدد</a:t>
                      </a:r>
                    </a:p>
                    <a:p>
                      <a:pPr algn="r" rtl="1"/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5147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6139" y="332656"/>
            <a:ext cx="10515600" cy="673638"/>
          </a:xfrm>
        </p:spPr>
        <p:txBody>
          <a:bodyPr>
            <a:noAutofit/>
          </a:bodyPr>
          <a:lstStyle/>
          <a:p>
            <a:pPr marL="685800" indent="-685800" algn="r" rtl="1">
              <a:buFont typeface="Wingdings" panose="05000000000000000000" pitchFamily="2" charset="2"/>
              <a:buChar char="v"/>
            </a:pPr>
            <a:r>
              <a:rPr lang="fa-IR" sz="5000" dirty="0" smtClean="0">
                <a:cs typeface="B Homa" panose="00000400000000000000" pitchFamily="2" charset="-78"/>
              </a:rPr>
              <a:t>معرفی:</a:t>
            </a:r>
            <a:endParaRPr lang="en-US" sz="5000" dirty="0">
              <a:cs typeface="B Hom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3689" y="1006294"/>
            <a:ext cx="10900501" cy="5112568"/>
          </a:xfrm>
        </p:spPr>
        <p:txBody>
          <a:bodyPr>
            <a:normAutofit/>
          </a:bodyPr>
          <a:lstStyle/>
          <a:p>
            <a:pPr algn="just" rtl="1">
              <a:lnSpc>
                <a:spcPct val="150000"/>
              </a:lnSpc>
            </a:pPr>
            <a:r>
              <a:rPr lang="fa-IR" sz="2800" dirty="0" smtClean="0">
                <a:cs typeface="B Homa" panose="00000400000000000000" pitchFamily="2" charset="-78"/>
              </a:rPr>
              <a:t>بریتانیا از زمان روی کارآمدن دولت کارگری </a:t>
            </a:r>
            <a:r>
              <a:rPr lang="fa-IR" sz="2800" dirty="0" smtClean="0">
                <a:solidFill>
                  <a:schemeClr val="tx2">
                    <a:lumMod val="75000"/>
                  </a:schemeClr>
                </a:solidFill>
                <a:cs typeface="B Homa" panose="00000400000000000000" pitchFamily="2" charset="-78"/>
              </a:rPr>
              <a:t>هارولد ویلسون </a:t>
            </a:r>
            <a:r>
              <a:rPr lang="fa-IR" sz="2800" dirty="0" smtClean="0">
                <a:cs typeface="B Homa" panose="00000400000000000000" pitchFamily="2" charset="-78"/>
              </a:rPr>
              <a:t>(1970-1964) گام های عملی گسترده ای را برای احیای مراکز شهری با طرح مفاهیمی مانند </a:t>
            </a:r>
            <a:r>
              <a:rPr lang="fa-IR" sz="2800" dirty="0" smtClean="0">
                <a:solidFill>
                  <a:schemeClr val="tx2">
                    <a:lumMod val="75000"/>
                  </a:schemeClr>
                </a:solidFill>
                <a:cs typeface="B Homa" panose="00000400000000000000" pitchFamily="2" charset="-78"/>
              </a:rPr>
              <a:t>محرومیت شهری </a:t>
            </a:r>
            <a:r>
              <a:rPr lang="fa-IR" sz="2800" dirty="0" smtClean="0">
                <a:cs typeface="B Homa" panose="00000400000000000000" pitchFamily="2" charset="-78"/>
              </a:rPr>
              <a:t>با اجرای طرح های نواحی مقدم آموزشی ،تهیه برنامه شهری و برنامه توسعه اجتماعات فرعی برداشته است.</a:t>
            </a:r>
          </a:p>
          <a:p>
            <a:pPr algn="just" rtl="1">
              <a:lnSpc>
                <a:spcPct val="150000"/>
              </a:lnSpc>
            </a:pPr>
            <a:r>
              <a:rPr lang="fa-IR" sz="2800" dirty="0" smtClean="0">
                <a:cs typeface="B Homa" panose="00000400000000000000" pitchFamily="2" charset="-78"/>
              </a:rPr>
              <a:t>به طور کلی شیوه های به کارگرفته شده برای </a:t>
            </a:r>
            <a:r>
              <a:rPr lang="fa-IR" sz="2800" dirty="0" smtClean="0">
                <a:solidFill>
                  <a:schemeClr val="tx2">
                    <a:lumMod val="75000"/>
                  </a:schemeClr>
                </a:solidFill>
                <a:cs typeface="B Homa" panose="00000400000000000000" pitchFamily="2" charset="-78"/>
              </a:rPr>
              <a:t>مداخله در بافت کهن شهری </a:t>
            </a:r>
            <a:r>
              <a:rPr lang="fa-IR" sz="2800" dirty="0" smtClean="0">
                <a:cs typeface="B Homa" panose="00000400000000000000" pitchFamily="2" charset="-78"/>
              </a:rPr>
              <a:t>و بهسازی و نوسازی در این کشور ،چه در گذشته و چه در حال کاملا </a:t>
            </a:r>
            <a:r>
              <a:rPr lang="fa-IR" sz="2800" dirty="0" smtClean="0">
                <a:solidFill>
                  <a:schemeClr val="tx2">
                    <a:lumMod val="75000"/>
                  </a:schemeClr>
                </a:solidFill>
                <a:cs typeface="B Homa" panose="00000400000000000000" pitchFamily="2" charset="-78"/>
              </a:rPr>
              <a:t>محافظه کارانه</a:t>
            </a:r>
            <a:r>
              <a:rPr lang="fa-IR" sz="2800" dirty="0" smtClean="0">
                <a:cs typeface="B Homa" panose="00000400000000000000" pitchFamily="2" charset="-78"/>
              </a:rPr>
              <a:t> و</a:t>
            </a:r>
            <a:r>
              <a:rPr lang="fa-IR" sz="2800" dirty="0" smtClean="0">
                <a:solidFill>
                  <a:schemeClr val="tx2">
                    <a:lumMod val="75000"/>
                  </a:schemeClr>
                </a:solidFill>
                <a:cs typeface="B Homa" panose="00000400000000000000" pitchFamily="2" charset="-78"/>
              </a:rPr>
              <a:t> انحصاری </a:t>
            </a:r>
            <a:r>
              <a:rPr lang="fa-IR" sz="2800" dirty="0" smtClean="0">
                <a:cs typeface="B Homa" panose="00000400000000000000" pitchFamily="2" charset="-78"/>
              </a:rPr>
              <a:t>و متمایز از سایر کشورهای اروپایی</a:t>
            </a:r>
            <a:r>
              <a:rPr lang="fa-IR" sz="2800" dirty="0" smtClean="0">
                <a:solidFill>
                  <a:schemeClr val="accent1">
                    <a:lumMod val="75000"/>
                  </a:schemeClr>
                </a:solidFill>
                <a:cs typeface="B Homa" panose="00000400000000000000" pitchFamily="2" charset="-78"/>
              </a:rPr>
              <a:t> </a:t>
            </a:r>
            <a:r>
              <a:rPr lang="fa-IR" sz="2800" dirty="0" smtClean="0">
                <a:cs typeface="B Homa" panose="00000400000000000000" pitchFamily="2" charset="-78"/>
              </a:rPr>
              <a:t>است. </a:t>
            </a:r>
          </a:p>
          <a:p>
            <a:pPr marL="0" indent="0" algn="r" rtl="1">
              <a:buNone/>
            </a:pPr>
            <a:endParaRPr lang="en-US" dirty="0"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98291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448" y="332656"/>
            <a:ext cx="10515600" cy="889662"/>
          </a:xfrm>
        </p:spPr>
        <p:txBody>
          <a:bodyPr>
            <a:normAutofit/>
          </a:bodyPr>
          <a:lstStyle/>
          <a:p>
            <a:pPr marL="514350" indent="-514350" algn="r" rtl="1">
              <a:buFont typeface="Wingdings" panose="05000000000000000000" pitchFamily="2" charset="2"/>
              <a:buChar char="v"/>
            </a:pPr>
            <a:r>
              <a:rPr lang="fa-IR" sz="5000" dirty="0" smtClean="0">
                <a:cs typeface="B Homa" panose="00000400000000000000" pitchFamily="2" charset="-78"/>
              </a:rPr>
              <a:t>منابع:</a:t>
            </a:r>
            <a:endParaRPr lang="en-US" sz="5000" dirty="0">
              <a:cs typeface="B Hom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12776"/>
            <a:ext cx="10514384" cy="4764187"/>
          </a:xfrm>
        </p:spPr>
        <p:txBody>
          <a:bodyPr>
            <a:normAutofit/>
          </a:bodyPr>
          <a:lstStyle/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200" dirty="0" smtClean="0">
                <a:cs typeface="B Homa" panose="00000400000000000000" pitchFamily="2" charset="-78"/>
              </a:rPr>
              <a:t>نظریه های شهر و پیرامون ،پاپلی یزدی،انتشارات سمت </a:t>
            </a: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200" dirty="0" smtClean="0">
                <a:cs typeface="B Homa" panose="00000400000000000000" pitchFamily="2" charset="-78"/>
              </a:rPr>
              <a:t>مرمت شهری ،سید محسن حبیبی و ملیحه مقصودی ، انتشارات دانشگاه تهران </a:t>
            </a: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200" dirty="0" smtClean="0">
                <a:cs typeface="B Homa" panose="00000400000000000000" pitchFamily="2" charset="-78"/>
              </a:rPr>
              <a:t>بهسازی و نوسازی شهری از دیدگاه علم جغرافیا ،علی شماعی و احمد پوراحمد ،دانشگاه تهران</a:t>
            </a: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200" dirty="0" smtClean="0">
                <a:cs typeface="B Homa" panose="00000400000000000000" pitchFamily="2" charset="-78"/>
              </a:rPr>
              <a:t>باززنده سازی بناها و شهرهای تاریخی ،محمدمنصور فلامکی ،دانشگاه تهران </a:t>
            </a: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200" dirty="0" smtClean="0">
                <a:cs typeface="B Homa" panose="00000400000000000000" pitchFamily="2" charset="-78"/>
              </a:rPr>
              <a:t>سیری در تجارب مرمت شهری از ونیز تا شیراز ،محمد منصور فلامکی ،نشر فضا </a:t>
            </a: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200" dirty="0" smtClean="0">
                <a:cs typeface="B Homa" panose="00000400000000000000" pitchFamily="2" charset="-78"/>
              </a:rPr>
              <a:t>وبلاگ مرمت گر و سایت های اینترنتی </a:t>
            </a:r>
          </a:p>
        </p:txBody>
      </p:sp>
      <p:grpSp>
        <p:nvGrpSpPr>
          <p:cNvPr id="18" name="Group 11"/>
          <p:cNvGrpSpPr>
            <a:grpSpLocks/>
          </p:cNvGrpSpPr>
          <p:nvPr/>
        </p:nvGrpSpPr>
        <p:grpSpPr bwMode="auto">
          <a:xfrm>
            <a:off x="-965994" y="4918075"/>
            <a:ext cx="5796757" cy="3063082"/>
            <a:chOff x="0" y="0"/>
            <a:chExt cx="7304" cy="3858"/>
          </a:xfrm>
        </p:grpSpPr>
        <p:sp>
          <p:nvSpPr>
            <p:cNvPr id="19" name="AutoShape 12"/>
            <p:cNvSpPr>
              <a:spLocks/>
            </p:cNvSpPr>
            <p:nvPr/>
          </p:nvSpPr>
          <p:spPr bwMode="auto">
            <a:xfrm>
              <a:off x="0" y="0"/>
              <a:ext cx="2439" cy="2439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1pPr>
              <a:lvl2pPr marL="742950" indent="-285750" eaLnBrk="0" hangingPunct="0"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2pPr>
              <a:lvl3pPr marL="1143000" indent="-228600" eaLnBrk="0" hangingPunct="0"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3pPr>
              <a:lvl4pPr marL="1600200" indent="-228600" eaLnBrk="0" hangingPunct="0"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4pPr>
              <a:lvl5pPr marL="2057400" indent="-228600" eaLnBrk="0" hangingPunct="0"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9pPr>
            </a:lstStyle>
            <a:p>
              <a:pPr algn="ctr" rtl="0" eaLnBrk="1" hangingPunct="1"/>
              <a:endParaRPr lang="es-ES" altLang="en-US" sz="2900"/>
            </a:p>
          </p:txBody>
        </p:sp>
        <p:sp>
          <p:nvSpPr>
            <p:cNvPr id="20" name="AutoShape 13"/>
            <p:cNvSpPr>
              <a:spLocks/>
            </p:cNvSpPr>
            <p:nvPr/>
          </p:nvSpPr>
          <p:spPr bwMode="auto">
            <a:xfrm>
              <a:off x="2439" y="0"/>
              <a:ext cx="2440" cy="2439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1pPr>
              <a:lvl2pPr marL="742950" indent="-285750" eaLnBrk="0" hangingPunct="0"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2pPr>
              <a:lvl3pPr marL="1143000" indent="-228600" eaLnBrk="0" hangingPunct="0"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3pPr>
              <a:lvl4pPr marL="1600200" indent="-228600" eaLnBrk="0" hangingPunct="0"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4pPr>
              <a:lvl5pPr marL="2057400" indent="-228600" eaLnBrk="0" hangingPunct="0"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9pPr>
            </a:lstStyle>
            <a:p>
              <a:pPr algn="ctr" rtl="0" eaLnBrk="1" hangingPunct="1"/>
              <a:endParaRPr lang="es-ES" altLang="en-US" sz="2900"/>
            </a:p>
          </p:txBody>
        </p:sp>
        <p:sp>
          <p:nvSpPr>
            <p:cNvPr id="21" name="AutoShape 14"/>
            <p:cNvSpPr>
              <a:spLocks/>
            </p:cNvSpPr>
            <p:nvPr/>
          </p:nvSpPr>
          <p:spPr bwMode="auto">
            <a:xfrm>
              <a:off x="4864" y="0"/>
              <a:ext cx="2440" cy="2439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1pPr>
              <a:lvl2pPr marL="742950" indent="-285750" eaLnBrk="0" hangingPunct="0"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2pPr>
              <a:lvl3pPr marL="1143000" indent="-228600" eaLnBrk="0" hangingPunct="0"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3pPr>
              <a:lvl4pPr marL="1600200" indent="-228600" eaLnBrk="0" hangingPunct="0"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4pPr>
              <a:lvl5pPr marL="2057400" indent="-228600" eaLnBrk="0" hangingPunct="0"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9pPr>
            </a:lstStyle>
            <a:p>
              <a:pPr algn="ctr" rtl="0" eaLnBrk="1" hangingPunct="1"/>
              <a:endParaRPr lang="es-ES" altLang="en-US" sz="2900"/>
            </a:p>
          </p:txBody>
        </p:sp>
        <p:sp>
          <p:nvSpPr>
            <p:cNvPr id="22" name="AutoShape 15"/>
            <p:cNvSpPr>
              <a:spLocks/>
            </p:cNvSpPr>
            <p:nvPr/>
          </p:nvSpPr>
          <p:spPr bwMode="auto">
            <a:xfrm>
              <a:off x="1210" y="1418"/>
              <a:ext cx="2440" cy="2440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1pPr>
              <a:lvl2pPr marL="742950" indent="-285750" eaLnBrk="0" hangingPunct="0"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2pPr>
              <a:lvl3pPr marL="1143000" indent="-228600" eaLnBrk="0" hangingPunct="0"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3pPr>
              <a:lvl4pPr marL="1600200" indent="-228600" eaLnBrk="0" hangingPunct="0"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4pPr>
              <a:lvl5pPr marL="2057400" indent="-228600" eaLnBrk="0" hangingPunct="0"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9pPr>
            </a:lstStyle>
            <a:p>
              <a:pPr algn="ctr" rtl="0" eaLnBrk="1" hangingPunct="1"/>
              <a:endParaRPr lang="es-ES" altLang="en-US" sz="2900"/>
            </a:p>
          </p:txBody>
        </p:sp>
        <p:sp>
          <p:nvSpPr>
            <p:cNvPr id="23" name="AutoShape 16"/>
            <p:cNvSpPr>
              <a:spLocks/>
            </p:cNvSpPr>
            <p:nvPr/>
          </p:nvSpPr>
          <p:spPr bwMode="auto">
            <a:xfrm>
              <a:off x="3650" y="1418"/>
              <a:ext cx="2439" cy="2440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1pPr>
              <a:lvl2pPr marL="742950" indent="-285750" eaLnBrk="0" hangingPunct="0"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2pPr>
              <a:lvl3pPr marL="1143000" indent="-228600" eaLnBrk="0" hangingPunct="0"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3pPr>
              <a:lvl4pPr marL="1600200" indent="-228600" eaLnBrk="0" hangingPunct="0"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4pPr>
              <a:lvl5pPr marL="2057400" indent="-228600" eaLnBrk="0" hangingPunct="0"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9pPr>
            </a:lstStyle>
            <a:p>
              <a:pPr algn="ctr" rtl="0" eaLnBrk="1" hangingPunct="1"/>
              <a:endParaRPr lang="es-ES" altLang="en-US" sz="2900"/>
            </a:p>
          </p:txBody>
        </p:sp>
      </p:grpSp>
    </p:spTree>
    <p:extLst>
      <p:ext uri="{BB962C8B-B14F-4D97-AF65-F5344CB8AC3E}">
        <p14:creationId xmlns:p14="http://schemas.microsoft.com/office/powerpoint/2010/main" val="976311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488" y="116632"/>
            <a:ext cx="10515600" cy="1145224"/>
          </a:xfrm>
        </p:spPr>
        <p:txBody>
          <a:bodyPr>
            <a:normAutofit fontScale="90000"/>
          </a:bodyPr>
          <a:lstStyle/>
          <a:p>
            <a:pPr marL="685800" indent="-685800" algn="r" rtl="1">
              <a:buFont typeface="Wingdings" panose="05000000000000000000" pitchFamily="2" charset="2"/>
              <a:buChar char="v"/>
            </a:pPr>
            <a:r>
              <a:rPr lang="fa-IR" sz="4400" dirty="0" smtClean="0">
                <a:cs typeface="B Homa" panose="00000400000000000000" pitchFamily="2" charset="-78"/>
              </a:rPr>
              <a:t>اصول کلی تجارب نوسازی </a:t>
            </a:r>
            <a:r>
              <a:rPr lang="fa-IR" sz="4400" dirty="0">
                <a:cs typeface="B Homa" panose="00000400000000000000" pitchFamily="2" charset="-78"/>
              </a:rPr>
              <a:t>و بهسازی شهری در </a:t>
            </a:r>
            <a:r>
              <a:rPr lang="fa-IR" sz="4400" dirty="0" smtClean="0">
                <a:cs typeface="B Homa" panose="00000400000000000000" pitchFamily="2" charset="-78"/>
              </a:rPr>
              <a:t>بریتانیا:</a:t>
            </a:r>
            <a:endParaRPr lang="fa-IR" sz="4400" dirty="0">
              <a:cs typeface="B Hom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3352" y="1484784"/>
            <a:ext cx="11521280" cy="4680520"/>
          </a:xfrm>
        </p:spPr>
        <p:txBody>
          <a:bodyPr>
            <a:normAutofit lnSpcReduction="10000"/>
          </a:bodyPr>
          <a:lstStyle/>
          <a:p>
            <a:pPr marL="457200" indent="-457200" algn="just" rtl="1">
              <a:lnSpc>
                <a:spcPct val="150000"/>
              </a:lnSpc>
              <a:buFont typeface="+mj-lt"/>
              <a:buAutoNum type="arabicPeriod"/>
            </a:pPr>
            <a:r>
              <a:rPr lang="fa-IR" sz="2800" dirty="0">
                <a:cs typeface="B Homa" panose="00000400000000000000" pitchFamily="2" charset="-78"/>
              </a:rPr>
              <a:t>ایجاد محیطی بهداشتی ، سالم ،زیبا از نظر </a:t>
            </a:r>
            <a:r>
              <a:rPr lang="fa-IR" sz="2800" dirty="0">
                <a:solidFill>
                  <a:schemeClr val="tx2">
                    <a:lumMod val="75000"/>
                  </a:schemeClr>
                </a:solidFill>
                <a:cs typeface="B Homa" panose="00000400000000000000" pitchFamily="2" charset="-78"/>
              </a:rPr>
              <a:t>کالبدی</a:t>
            </a:r>
            <a:r>
              <a:rPr lang="fa-IR" sz="2800" dirty="0">
                <a:cs typeface="B Homa" panose="00000400000000000000" pitchFamily="2" charset="-78"/>
              </a:rPr>
              <a:t> و </a:t>
            </a:r>
            <a:r>
              <a:rPr lang="fa-IR" sz="2800" dirty="0" smtClean="0">
                <a:solidFill>
                  <a:schemeClr val="tx2">
                    <a:lumMod val="75000"/>
                  </a:schemeClr>
                </a:solidFill>
                <a:cs typeface="B Homa" panose="00000400000000000000" pitchFamily="2" charset="-78"/>
              </a:rPr>
              <a:t>اجتماعی</a:t>
            </a:r>
          </a:p>
          <a:p>
            <a:pPr marL="457200" indent="-457200" algn="just" rtl="1">
              <a:lnSpc>
                <a:spcPct val="150000"/>
              </a:lnSpc>
              <a:buFont typeface="+mj-lt"/>
              <a:buAutoNum type="arabicPeriod"/>
            </a:pPr>
            <a:r>
              <a:rPr lang="fa-IR" sz="2800" dirty="0" smtClean="0">
                <a:cs typeface="B Homa" panose="00000400000000000000" pitchFamily="2" charset="-78"/>
              </a:rPr>
              <a:t>تقویت ساختار اقتصادی و اجتماعی </a:t>
            </a:r>
            <a:r>
              <a:rPr lang="fa-IR" sz="2800" dirty="0" smtClean="0">
                <a:solidFill>
                  <a:schemeClr val="tx2">
                    <a:lumMod val="75000"/>
                  </a:schemeClr>
                </a:solidFill>
                <a:cs typeface="B Homa" panose="00000400000000000000" pitchFamily="2" charset="-78"/>
              </a:rPr>
              <a:t>بافت های قدیم </a:t>
            </a:r>
            <a:r>
              <a:rPr lang="fa-IR" sz="2800" dirty="0" smtClean="0">
                <a:cs typeface="B Homa" panose="00000400000000000000" pitchFamily="2" charset="-78"/>
              </a:rPr>
              <a:t>شهری </a:t>
            </a:r>
          </a:p>
          <a:p>
            <a:pPr marL="457200" indent="-457200" algn="just" rtl="1">
              <a:lnSpc>
                <a:spcPct val="150000"/>
              </a:lnSpc>
              <a:buFont typeface="+mj-lt"/>
              <a:buAutoNum type="arabicPeriod"/>
            </a:pPr>
            <a:r>
              <a:rPr lang="fa-IR" sz="2800" dirty="0" smtClean="0">
                <a:cs typeface="B Homa" panose="00000400000000000000" pitchFamily="2" charset="-78"/>
              </a:rPr>
              <a:t>توجه به ارزش های </a:t>
            </a:r>
            <a:r>
              <a:rPr lang="fa-IR" sz="2800" dirty="0" smtClean="0">
                <a:solidFill>
                  <a:schemeClr val="tx2">
                    <a:lumMod val="75000"/>
                  </a:schemeClr>
                </a:solidFill>
                <a:cs typeface="B Homa" panose="00000400000000000000" pitchFamily="2" charset="-78"/>
              </a:rPr>
              <a:t>تاریخی و فرهنگی </a:t>
            </a:r>
            <a:r>
              <a:rPr lang="fa-IR" sz="2800" dirty="0" smtClean="0">
                <a:cs typeface="B Homa" panose="00000400000000000000" pitchFamily="2" charset="-78"/>
              </a:rPr>
              <a:t>برای جذب گردشگری و درآمدزایی </a:t>
            </a:r>
          </a:p>
          <a:p>
            <a:pPr marL="457200" indent="-457200" algn="just" rtl="1">
              <a:lnSpc>
                <a:spcPct val="150000"/>
              </a:lnSpc>
              <a:buFont typeface="+mj-lt"/>
              <a:buAutoNum type="arabicPeriod"/>
            </a:pPr>
            <a:r>
              <a:rPr lang="fa-IR" sz="2800" dirty="0" smtClean="0">
                <a:cs typeface="B Homa" panose="00000400000000000000" pitchFamily="2" charset="-78"/>
              </a:rPr>
              <a:t>انتقال </a:t>
            </a:r>
            <a:r>
              <a:rPr lang="fa-IR" sz="2800" dirty="0" smtClean="0">
                <a:solidFill>
                  <a:schemeClr val="tx2">
                    <a:lumMod val="75000"/>
                  </a:schemeClr>
                </a:solidFill>
                <a:cs typeface="B Homa" panose="00000400000000000000" pitchFamily="2" charset="-78"/>
              </a:rPr>
              <a:t>کاربری های مزاحم </a:t>
            </a:r>
            <a:r>
              <a:rPr lang="fa-IR" sz="2800" dirty="0" smtClean="0">
                <a:cs typeface="B Homa" panose="00000400000000000000" pitchFamily="2" charset="-78"/>
              </a:rPr>
              <a:t>به خارج از بافت و </a:t>
            </a:r>
            <a:r>
              <a:rPr lang="fa-IR" sz="2800" dirty="0" smtClean="0">
                <a:solidFill>
                  <a:schemeClr val="tx2">
                    <a:lumMod val="75000"/>
                  </a:schemeClr>
                </a:solidFill>
                <a:cs typeface="B Homa" panose="00000400000000000000" pitchFamily="2" charset="-78"/>
              </a:rPr>
              <a:t>کاهش تراکم سواره </a:t>
            </a:r>
            <a:r>
              <a:rPr lang="fa-IR" sz="2800" dirty="0" smtClean="0">
                <a:cs typeface="B Homa" panose="00000400000000000000" pitchFamily="2" charset="-78"/>
              </a:rPr>
              <a:t>، ایجاد </a:t>
            </a:r>
            <a:r>
              <a:rPr lang="fa-IR" sz="2800" dirty="0" smtClean="0">
                <a:solidFill>
                  <a:schemeClr val="tx2">
                    <a:lumMod val="75000"/>
                  </a:schemeClr>
                </a:solidFill>
                <a:cs typeface="B Homa" panose="00000400000000000000" pitchFamily="2" charset="-78"/>
              </a:rPr>
              <a:t>توقف</a:t>
            </a:r>
            <a:r>
              <a:rPr lang="fa-IR" sz="2800" dirty="0" smtClean="0">
                <a:cs typeface="B Homa" panose="00000400000000000000" pitchFamily="2" charset="-78"/>
              </a:rPr>
              <a:t> های لازم در اطراف یا درون بافت </a:t>
            </a:r>
          </a:p>
          <a:p>
            <a:pPr marL="457200" indent="-457200" algn="just" rtl="1">
              <a:lnSpc>
                <a:spcPct val="150000"/>
              </a:lnSpc>
              <a:buFont typeface="+mj-lt"/>
              <a:buAutoNum type="arabicPeriod"/>
            </a:pPr>
            <a:r>
              <a:rPr lang="fa-IR" sz="2800" dirty="0" smtClean="0">
                <a:cs typeface="B Homa" panose="00000400000000000000" pitchFamily="2" charset="-78"/>
              </a:rPr>
              <a:t>نظارت دقیق بر تامین نیازهای </a:t>
            </a:r>
            <a:r>
              <a:rPr lang="fa-IR" sz="2800" dirty="0" smtClean="0">
                <a:solidFill>
                  <a:schemeClr val="tx2">
                    <a:lumMod val="75000"/>
                  </a:schemeClr>
                </a:solidFill>
                <a:cs typeface="B Homa" panose="00000400000000000000" pitchFamily="2" charset="-78"/>
              </a:rPr>
              <a:t>اجتماعی-اقتصادی</a:t>
            </a:r>
            <a:r>
              <a:rPr lang="fa-IR" sz="2800" dirty="0" smtClean="0">
                <a:solidFill>
                  <a:schemeClr val="tx2">
                    <a:lumMod val="50000"/>
                  </a:schemeClr>
                </a:solidFill>
                <a:cs typeface="B Homa" panose="00000400000000000000" pitchFamily="2" charset="-78"/>
              </a:rPr>
              <a:t> </a:t>
            </a:r>
            <a:r>
              <a:rPr lang="fa-IR" sz="2800" dirty="0" smtClean="0">
                <a:cs typeface="B Homa" panose="00000400000000000000" pitchFamily="2" charset="-78"/>
              </a:rPr>
              <a:t>ساکنین بافت و </a:t>
            </a:r>
            <a:r>
              <a:rPr lang="fa-IR" sz="2800" dirty="0" smtClean="0">
                <a:solidFill>
                  <a:schemeClr val="tx2">
                    <a:lumMod val="75000"/>
                  </a:schemeClr>
                </a:solidFill>
                <a:cs typeface="B Homa" panose="00000400000000000000" pitchFamily="2" charset="-78"/>
              </a:rPr>
              <a:t>جذب مشارکت مردمی  </a:t>
            </a:r>
            <a:endParaRPr lang="en-US" sz="2800" dirty="0">
              <a:solidFill>
                <a:schemeClr val="tx2">
                  <a:lumMod val="75000"/>
                </a:schemeClr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0998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2255" y="14924"/>
            <a:ext cx="10515600" cy="1145224"/>
          </a:xfrm>
        </p:spPr>
        <p:txBody>
          <a:bodyPr>
            <a:noAutofit/>
          </a:bodyPr>
          <a:lstStyle/>
          <a:p>
            <a:pPr marL="685800" indent="-685800" algn="r" rtl="1">
              <a:buFont typeface="Wingdings" panose="05000000000000000000" pitchFamily="2" charset="2"/>
              <a:buChar char="v"/>
            </a:pPr>
            <a:r>
              <a:rPr lang="fa-IR" sz="4000" dirty="0" smtClean="0">
                <a:cs typeface="B Homa" panose="00000400000000000000" pitchFamily="2" charset="-78"/>
              </a:rPr>
              <a:t>بررسی دیدگاه های دو شخصیت بارز در این دوره در بریتانیا </a:t>
            </a:r>
            <a:endParaRPr lang="en-US" sz="4000" dirty="0">
              <a:cs typeface="B Homa" panose="00000400000000000000" pitchFamily="2" charset="-78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>
          <a:xfrm>
            <a:off x="7392144" y="2019588"/>
            <a:ext cx="4248473" cy="4433748"/>
          </a:xfrm>
        </p:spPr>
        <p:txBody>
          <a:bodyPr>
            <a:normAutofit fontScale="85000" lnSpcReduction="10000"/>
          </a:bodyPr>
          <a:lstStyle/>
          <a:p>
            <a:pPr algn="just" rtl="1">
              <a:lnSpc>
                <a:spcPct val="150000"/>
              </a:lnSpc>
            </a:pPr>
            <a:r>
              <a:rPr lang="fa-IR" sz="2800" dirty="0" smtClean="0">
                <a:cs typeface="B Homa" panose="00000400000000000000" pitchFamily="2" charset="-78"/>
              </a:rPr>
              <a:t>تری فارل از معماران بسیار موفق اواخر </a:t>
            </a:r>
            <a:r>
              <a:rPr lang="fa-IR" sz="2800" dirty="0" smtClean="0">
                <a:solidFill>
                  <a:schemeClr val="tx2">
                    <a:lumMod val="75000"/>
                  </a:schemeClr>
                </a:solidFill>
                <a:cs typeface="B Homa" panose="00000400000000000000" pitchFamily="2" charset="-78"/>
              </a:rPr>
              <a:t>قرن بیستم </a:t>
            </a:r>
            <a:r>
              <a:rPr lang="fa-IR" sz="2800" dirty="0" smtClean="0">
                <a:cs typeface="B Homa" panose="00000400000000000000" pitchFamily="2" charset="-78"/>
              </a:rPr>
              <a:t>که دارای تجربه در زمینه طراحی و</a:t>
            </a:r>
            <a:r>
              <a:rPr lang="fa-IR" sz="2800" dirty="0" smtClean="0">
                <a:solidFill>
                  <a:schemeClr val="accent1">
                    <a:lumMod val="75000"/>
                  </a:schemeClr>
                </a:solidFill>
                <a:cs typeface="B Homa" panose="00000400000000000000" pitchFamily="2" charset="-78"/>
              </a:rPr>
              <a:t> </a:t>
            </a:r>
            <a:r>
              <a:rPr lang="fa-IR" sz="2800" dirty="0" smtClean="0">
                <a:solidFill>
                  <a:schemeClr val="tx2">
                    <a:lumMod val="75000"/>
                  </a:schemeClr>
                </a:solidFill>
                <a:cs typeface="B Homa" panose="00000400000000000000" pitchFamily="2" charset="-78"/>
              </a:rPr>
              <a:t>مرمت شهری </a:t>
            </a:r>
            <a:r>
              <a:rPr lang="fa-IR" sz="2800" dirty="0" smtClean="0">
                <a:cs typeface="B Homa" panose="00000400000000000000" pitchFamily="2" charset="-78"/>
              </a:rPr>
              <a:t>در کشورهای </a:t>
            </a:r>
            <a:r>
              <a:rPr lang="fa-IR" sz="2800" dirty="0" smtClean="0">
                <a:solidFill>
                  <a:schemeClr val="tx2">
                    <a:lumMod val="75000"/>
                  </a:schemeClr>
                </a:solidFill>
                <a:cs typeface="B Homa" panose="00000400000000000000" pitchFamily="2" charset="-78"/>
              </a:rPr>
              <a:t>بریتانیا</a:t>
            </a:r>
            <a:r>
              <a:rPr lang="fa-IR" sz="2800" dirty="0" smtClean="0">
                <a:solidFill>
                  <a:schemeClr val="accent1">
                    <a:lumMod val="75000"/>
                  </a:schemeClr>
                </a:solidFill>
                <a:cs typeface="B Homa" panose="00000400000000000000" pitchFamily="2" charset="-78"/>
              </a:rPr>
              <a:t> </a:t>
            </a:r>
            <a:r>
              <a:rPr lang="fa-IR" sz="2800" dirty="0" smtClean="0">
                <a:cs typeface="B Homa" panose="00000400000000000000" pitchFamily="2" charset="-78"/>
              </a:rPr>
              <a:t>و</a:t>
            </a:r>
            <a:r>
              <a:rPr lang="fa-IR" sz="2800" dirty="0" smtClean="0">
                <a:solidFill>
                  <a:schemeClr val="accent1">
                    <a:lumMod val="75000"/>
                  </a:schemeClr>
                </a:solidFill>
                <a:cs typeface="B Homa" panose="00000400000000000000" pitchFamily="2" charset="-78"/>
              </a:rPr>
              <a:t> </a:t>
            </a:r>
            <a:r>
              <a:rPr lang="fa-IR" sz="2800" dirty="0" smtClean="0">
                <a:solidFill>
                  <a:schemeClr val="tx2">
                    <a:lumMod val="75000"/>
                  </a:schemeClr>
                </a:solidFill>
                <a:cs typeface="B Homa" panose="00000400000000000000" pitchFamily="2" charset="-78"/>
              </a:rPr>
              <a:t>خاور دور</a:t>
            </a:r>
            <a:r>
              <a:rPr lang="fa-IR" sz="2800" dirty="0" smtClean="0">
                <a:cs typeface="B Homa" panose="00000400000000000000" pitchFamily="2" charset="-78"/>
              </a:rPr>
              <a:t> می باشد.</a:t>
            </a:r>
          </a:p>
          <a:p>
            <a:pPr algn="just" rtl="1">
              <a:lnSpc>
                <a:spcPct val="150000"/>
              </a:lnSpc>
            </a:pPr>
            <a:r>
              <a:rPr lang="fa-IR" sz="2800" dirty="0" smtClean="0">
                <a:cs typeface="B Homa" panose="00000400000000000000" pitchFamily="2" charset="-78"/>
              </a:rPr>
              <a:t>اساس فلسفه طراحی و مرمت شهری فارل ،</a:t>
            </a:r>
            <a:r>
              <a:rPr lang="fa-IR" sz="2800" dirty="0" smtClean="0">
                <a:solidFill>
                  <a:schemeClr val="tx2">
                    <a:lumMod val="75000"/>
                  </a:schemeClr>
                </a:solidFill>
                <a:cs typeface="B Homa" panose="00000400000000000000" pitchFamily="2" charset="-78"/>
              </a:rPr>
              <a:t>دفاع از بناها </a:t>
            </a:r>
            <a:r>
              <a:rPr lang="fa-IR" sz="2800" dirty="0" smtClean="0">
                <a:solidFill>
                  <a:schemeClr val="accent1">
                    <a:lumMod val="75000"/>
                  </a:schemeClr>
                </a:solidFill>
                <a:cs typeface="B Homa" panose="00000400000000000000" pitchFamily="2" charset="-78"/>
              </a:rPr>
              <a:t>،  </a:t>
            </a:r>
            <a:r>
              <a:rPr lang="fa-IR" sz="2800" dirty="0" smtClean="0">
                <a:cs typeface="B Homa" panose="00000400000000000000" pitchFamily="2" charset="-78"/>
              </a:rPr>
              <a:t>مجموعه ها و </a:t>
            </a:r>
            <a:r>
              <a:rPr lang="fa-IR" sz="2800" dirty="0" smtClean="0">
                <a:solidFill>
                  <a:schemeClr val="accent1">
                    <a:lumMod val="75000"/>
                  </a:schemeClr>
                </a:solidFill>
                <a:cs typeface="B Homa" panose="00000400000000000000" pitchFamily="2" charset="-78"/>
              </a:rPr>
              <a:t>بافت های تاریخی و کهن </a:t>
            </a:r>
            <a:r>
              <a:rPr lang="fa-IR" sz="2800" dirty="0" smtClean="0">
                <a:cs typeface="B Homa" panose="00000400000000000000" pitchFamily="2" charset="-78"/>
              </a:rPr>
              <a:t>است.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294967295"/>
          </p:nvPr>
        </p:nvSpPr>
        <p:spPr>
          <a:xfrm>
            <a:off x="5876405" y="1370301"/>
            <a:ext cx="5764212" cy="649287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en-US" sz="2800" b="1" dirty="0" smtClean="0">
                <a:solidFill>
                  <a:schemeClr val="tx2">
                    <a:lumMod val="90000"/>
                  </a:schemeClr>
                </a:solidFill>
                <a:cs typeface="B Homa" panose="00000400000000000000" pitchFamily="2" charset="-78"/>
              </a:rPr>
              <a:t>1</a:t>
            </a:r>
            <a:r>
              <a:rPr lang="fa-IR" sz="2800" b="1" dirty="0" smtClean="0">
                <a:solidFill>
                  <a:schemeClr val="tx2">
                    <a:lumMod val="90000"/>
                  </a:schemeClr>
                </a:solidFill>
                <a:cs typeface="B Homa" panose="00000400000000000000" pitchFamily="2" charset="-78"/>
              </a:rPr>
              <a:t>- تری فارل</a:t>
            </a:r>
            <a:r>
              <a:rPr lang="en-US" sz="2800" b="1" dirty="0" smtClean="0">
                <a:solidFill>
                  <a:schemeClr val="tx2">
                    <a:lumMod val="90000"/>
                  </a:schemeClr>
                </a:solidFill>
                <a:cs typeface="B Homa" panose="00000400000000000000" pitchFamily="2" charset="-78"/>
              </a:rPr>
              <a:t>         </a:t>
            </a:r>
            <a:r>
              <a:rPr lang="en-US" sz="2400" b="1" dirty="0" smtClean="0">
                <a:solidFill>
                  <a:schemeClr val="tx2">
                    <a:lumMod val="90000"/>
                  </a:schemeClr>
                </a:solidFill>
                <a:latin typeface="Azargoon" panose="02000500000000000000" pitchFamily="2" charset="0"/>
                <a:cs typeface="B Homa" panose="00000400000000000000" pitchFamily="2" charset="-78"/>
              </a:rPr>
              <a:t>Terry Farrell(1938)</a:t>
            </a:r>
            <a:r>
              <a:rPr lang="en-US" sz="2800" b="1" dirty="0" smtClean="0">
                <a:solidFill>
                  <a:schemeClr val="tx2">
                    <a:lumMod val="90000"/>
                  </a:schemeClr>
                </a:solidFill>
                <a:latin typeface="Azargoon" panose="02000500000000000000" pitchFamily="2" charset="0"/>
                <a:cs typeface="B Homa" panose="00000400000000000000" pitchFamily="2" charset="-78"/>
              </a:rPr>
              <a:t> </a:t>
            </a:r>
            <a:endParaRPr lang="en-US" sz="2800" b="1" dirty="0">
              <a:solidFill>
                <a:schemeClr val="tx2">
                  <a:lumMod val="90000"/>
                </a:schemeClr>
              </a:solidFill>
              <a:latin typeface="Azargoon" panose="02000500000000000000" pitchFamily="2" charset="0"/>
              <a:cs typeface="B Homa" panose="00000400000000000000" pitchFamily="2" charset="-78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69" y="1160148"/>
            <a:ext cx="3283820" cy="407328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18" name="Content Placeholder 17"/>
          <p:cNvSpPr>
            <a:spLocks noGrp="1"/>
          </p:cNvSpPr>
          <p:nvPr>
            <p:ph sz="half" idx="1"/>
          </p:nvPr>
        </p:nvSpPr>
        <p:spPr>
          <a:xfrm>
            <a:off x="2927648" y="2229741"/>
            <a:ext cx="4248472" cy="4373070"/>
          </a:xfrm>
        </p:spPr>
        <p:txBody>
          <a:bodyPr>
            <a:normAutofit fontScale="85000" lnSpcReduction="10000"/>
          </a:bodyPr>
          <a:lstStyle/>
          <a:p>
            <a:pPr algn="r" rtl="1"/>
            <a:r>
              <a:rPr lang="fa-IR" sz="3000" b="1" dirty="0" smtClean="0">
                <a:solidFill>
                  <a:schemeClr val="tx2">
                    <a:lumMod val="90000"/>
                  </a:schemeClr>
                </a:solidFill>
                <a:cs typeface="B Homa" panose="00000400000000000000" pitchFamily="2" charset="-78"/>
              </a:rPr>
              <a:t>نظریات مرمتی فارل :</a:t>
            </a:r>
          </a:p>
          <a:p>
            <a:pPr marL="514350" indent="-514350" algn="r" rtl="1">
              <a:lnSpc>
                <a:spcPct val="160000"/>
              </a:lnSpc>
              <a:buFont typeface="+mj-lt"/>
              <a:buAutoNum type="arabicPeriod"/>
            </a:pPr>
            <a:r>
              <a:rPr lang="fa-IR" sz="2600" dirty="0" smtClean="0">
                <a:cs typeface="B Homa" panose="00000400000000000000" pitchFamily="2" charset="-78"/>
              </a:rPr>
              <a:t>بناها و مجموعه های تاریخی </a:t>
            </a:r>
            <a:r>
              <a:rPr lang="fa-IR" sz="2600" dirty="0" smtClean="0">
                <a:solidFill>
                  <a:schemeClr val="accent1">
                    <a:lumMod val="75000"/>
                  </a:schemeClr>
                </a:solidFill>
                <a:cs typeface="B Homa" panose="00000400000000000000" pitchFamily="2" charset="-78"/>
              </a:rPr>
              <a:t>گنجینه ای </a:t>
            </a:r>
            <a:r>
              <a:rPr lang="fa-IR" sz="2600" dirty="0" smtClean="0">
                <a:cs typeface="B Homa" panose="00000400000000000000" pitchFamily="2" charset="-78"/>
              </a:rPr>
              <a:t>از اعتقادات و خاطرات نسل های گذشته</a:t>
            </a:r>
          </a:p>
          <a:p>
            <a:pPr marL="514350" indent="-514350" algn="r" rtl="1">
              <a:buFont typeface="+mj-lt"/>
              <a:buAutoNum type="arabicPeriod"/>
            </a:pPr>
            <a:r>
              <a:rPr lang="fa-IR" sz="2600" dirty="0" smtClean="0">
                <a:cs typeface="B Homa" panose="00000400000000000000" pitchFamily="2" charset="-78"/>
              </a:rPr>
              <a:t>اعتماد به زمان گذشته </a:t>
            </a:r>
            <a:r>
              <a:rPr lang="fa-IR" sz="2600" dirty="0" smtClean="0">
                <a:solidFill>
                  <a:schemeClr val="accent1">
                    <a:lumMod val="75000"/>
                  </a:schemeClr>
                </a:solidFill>
                <a:cs typeface="B Homa" panose="00000400000000000000" pitchFamily="2" charset="-78"/>
              </a:rPr>
              <a:t>رهگشای</a:t>
            </a:r>
            <a:r>
              <a:rPr lang="fa-IR" sz="2600" dirty="0" smtClean="0">
                <a:cs typeface="B Homa" panose="00000400000000000000" pitchFamily="2" charset="-78"/>
              </a:rPr>
              <a:t> زمان حال است.</a:t>
            </a:r>
          </a:p>
          <a:p>
            <a:pPr marL="514350" indent="-514350" algn="r" rtl="1">
              <a:buFont typeface="+mj-lt"/>
              <a:buAutoNum type="arabicPeriod"/>
            </a:pPr>
            <a:r>
              <a:rPr lang="fa-IR" sz="2600" dirty="0" smtClean="0">
                <a:cs typeface="B Homa" panose="00000400000000000000" pitchFamily="2" charset="-78"/>
              </a:rPr>
              <a:t>طراحی و مرمت شهری = </a:t>
            </a:r>
            <a:r>
              <a:rPr lang="fa-IR" sz="2600" dirty="0" smtClean="0">
                <a:solidFill>
                  <a:schemeClr val="accent1">
                    <a:lumMod val="75000"/>
                  </a:schemeClr>
                </a:solidFill>
                <a:cs typeface="B Homa" panose="00000400000000000000" pitchFamily="2" charset="-78"/>
              </a:rPr>
              <a:t>تعمیر</a:t>
            </a:r>
            <a:r>
              <a:rPr lang="fa-IR" sz="2600" dirty="0" smtClean="0">
                <a:cs typeface="B Homa" panose="00000400000000000000" pitchFamily="2" charset="-78"/>
              </a:rPr>
              <a:t> </a:t>
            </a:r>
          </a:p>
          <a:p>
            <a:pPr marL="514350" indent="-514350" algn="r" rtl="1">
              <a:buFont typeface="+mj-lt"/>
              <a:buAutoNum type="arabicPeriod"/>
            </a:pPr>
            <a:r>
              <a:rPr lang="fa-IR" sz="2600" dirty="0" smtClean="0">
                <a:cs typeface="B Homa" panose="00000400000000000000" pitchFamily="2" charset="-78"/>
              </a:rPr>
              <a:t>مرمت کاری </a:t>
            </a:r>
            <a:r>
              <a:rPr lang="fa-IR" sz="2600" dirty="0" smtClean="0">
                <a:solidFill>
                  <a:schemeClr val="accent1">
                    <a:lumMod val="75000"/>
                  </a:schemeClr>
                </a:solidFill>
                <a:cs typeface="B Homa" panose="00000400000000000000" pitchFamily="2" charset="-78"/>
              </a:rPr>
              <a:t>مردم گرا </a:t>
            </a:r>
            <a:r>
              <a:rPr lang="fa-IR" sz="2600" dirty="0" smtClean="0">
                <a:cs typeface="B Homa" panose="00000400000000000000" pitchFamily="2" charset="-78"/>
              </a:rPr>
              <a:t>ست</a:t>
            </a:r>
            <a:endParaRPr lang="en-US" sz="2600" dirty="0"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991784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8" grpId="0" build="p"/>
      <p:bldP spid="1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393" y="260648"/>
            <a:ext cx="11147534" cy="1944215"/>
          </a:xfrm>
        </p:spPr>
        <p:txBody>
          <a:bodyPr>
            <a:noAutofit/>
          </a:bodyPr>
          <a:lstStyle/>
          <a:p>
            <a:pPr marL="457200" indent="-457200" algn="justLow" rtl="1">
              <a:buFont typeface="Wingdings" panose="05000000000000000000" pitchFamily="2" charset="2"/>
              <a:buChar char="v"/>
            </a:pPr>
            <a:r>
              <a:rPr lang="fa-IR" sz="2800" dirty="0" smtClean="0">
                <a:solidFill>
                  <a:schemeClr val="tx1"/>
                </a:solidFill>
                <a:cs typeface="B Homa" panose="00000400000000000000" pitchFamily="2" charset="-78"/>
              </a:rPr>
              <a:t>در کل هدف فارل از مرمت شهری، </a:t>
            </a:r>
            <a:r>
              <a:rPr lang="fa-IR" sz="2800" dirty="0" smtClean="0">
                <a:solidFill>
                  <a:schemeClr val="tx2">
                    <a:lumMod val="75000"/>
                  </a:schemeClr>
                </a:solidFill>
                <a:cs typeface="B Homa" panose="00000400000000000000" pitchFamily="2" charset="-78"/>
              </a:rPr>
              <a:t>تعمیر و اصلاح وضع موجود </a:t>
            </a:r>
            <a:r>
              <a:rPr lang="fa-IR" sz="2800" dirty="0" smtClean="0">
                <a:solidFill>
                  <a:schemeClr val="tx1"/>
                </a:solidFill>
                <a:cs typeface="B Homa" panose="00000400000000000000" pitchFamily="2" charset="-78"/>
              </a:rPr>
              <a:t>است.</a:t>
            </a:r>
            <a:r>
              <a:rPr lang="en-US" sz="2800" dirty="0" smtClean="0">
                <a:solidFill>
                  <a:schemeClr val="tx1"/>
                </a:solidFill>
                <a:cs typeface="B Homa" panose="00000400000000000000" pitchFamily="2" charset="-78"/>
              </a:rPr>
              <a:t/>
            </a:r>
            <a:br>
              <a:rPr lang="en-US" sz="2800" dirty="0" smtClean="0">
                <a:solidFill>
                  <a:schemeClr val="tx1"/>
                </a:solidFill>
                <a:cs typeface="B Homa" panose="00000400000000000000" pitchFamily="2" charset="-78"/>
              </a:rPr>
            </a:br>
            <a:r>
              <a:rPr lang="fa-IR" sz="2800" dirty="0" smtClean="0">
                <a:solidFill>
                  <a:schemeClr val="tx1"/>
                </a:solidFill>
                <a:cs typeface="B Homa" panose="00000400000000000000" pitchFamily="2" charset="-78"/>
              </a:rPr>
              <a:t>کاربری مورد نظر ضمن انطباق با وضع موجود،</a:t>
            </a:r>
            <a:r>
              <a:rPr lang="fa-IR" sz="2800" dirty="0" smtClean="0">
                <a:solidFill>
                  <a:schemeClr val="tx2">
                    <a:lumMod val="75000"/>
                  </a:schemeClr>
                </a:solidFill>
                <a:cs typeface="B Homa" panose="00000400000000000000" pitchFamily="2" charset="-78"/>
              </a:rPr>
              <a:t>معاصرسازی</a:t>
            </a:r>
            <a:r>
              <a:rPr lang="fa-IR" sz="2800" dirty="0" smtClean="0">
                <a:solidFill>
                  <a:schemeClr val="tx2">
                    <a:lumMod val="50000"/>
                  </a:schemeClr>
                </a:solidFill>
                <a:cs typeface="B Homa" panose="00000400000000000000" pitchFamily="2" charset="-78"/>
              </a:rPr>
              <a:t> </a:t>
            </a:r>
            <a:r>
              <a:rPr lang="fa-IR" sz="2800" dirty="0" smtClean="0">
                <a:solidFill>
                  <a:schemeClr val="tx1"/>
                </a:solidFill>
                <a:cs typeface="B Homa" panose="00000400000000000000" pitchFamily="2" charset="-78"/>
              </a:rPr>
              <a:t>است .</a:t>
            </a:r>
            <a:br>
              <a:rPr lang="fa-IR" sz="2800" dirty="0" smtClean="0">
                <a:solidFill>
                  <a:schemeClr val="tx1"/>
                </a:solidFill>
                <a:cs typeface="B Homa" panose="00000400000000000000" pitchFamily="2" charset="-78"/>
              </a:rPr>
            </a:br>
            <a:r>
              <a:rPr lang="fa-IR" sz="2800" dirty="0" smtClean="0">
                <a:solidFill>
                  <a:schemeClr val="tx1"/>
                </a:solidFill>
                <a:cs typeface="B Homa" panose="00000400000000000000" pitchFamily="2" charset="-78"/>
              </a:rPr>
              <a:t>شیوه اقدام :</a:t>
            </a:r>
            <a:r>
              <a:rPr lang="en-US" sz="2800" dirty="0" smtClean="0">
                <a:solidFill>
                  <a:schemeClr val="tx1"/>
                </a:solidFill>
                <a:cs typeface="B Homa" panose="00000400000000000000" pitchFamily="2" charset="-78"/>
              </a:rPr>
              <a:t> </a:t>
            </a:r>
            <a:r>
              <a:rPr lang="fa-IR" sz="2800" dirty="0" smtClean="0">
                <a:solidFill>
                  <a:schemeClr val="tx2">
                    <a:lumMod val="75000"/>
                  </a:schemeClr>
                </a:solidFill>
                <a:cs typeface="B Homa" panose="00000400000000000000" pitchFamily="2" charset="-78"/>
              </a:rPr>
              <a:t>بهسازی و نوسازی </a:t>
            </a:r>
            <a:r>
              <a:rPr lang="fa-IR" sz="2800" dirty="0" smtClean="0">
                <a:solidFill>
                  <a:schemeClr val="tx1"/>
                </a:solidFill>
                <a:cs typeface="B Homa" panose="00000400000000000000" pitchFamily="2" charset="-78"/>
              </a:rPr>
              <a:t>و روش مداخله به صورت </a:t>
            </a:r>
            <a:r>
              <a:rPr lang="fa-IR" sz="2800" dirty="0" smtClean="0">
                <a:solidFill>
                  <a:schemeClr val="tx2">
                    <a:lumMod val="75000"/>
                  </a:schemeClr>
                </a:solidFill>
                <a:cs typeface="B Homa" panose="00000400000000000000" pitchFamily="2" charset="-78"/>
              </a:rPr>
              <a:t>موضعی و موضوعی </a:t>
            </a:r>
            <a:r>
              <a:rPr lang="fa-IR" sz="2800" dirty="0" smtClean="0">
                <a:solidFill>
                  <a:schemeClr val="tx1"/>
                </a:solidFill>
                <a:cs typeface="B Homa" panose="00000400000000000000" pitchFamily="2" charset="-78"/>
              </a:rPr>
              <a:t>است.</a:t>
            </a:r>
            <a:br>
              <a:rPr lang="fa-IR" sz="2800" dirty="0" smtClean="0">
                <a:solidFill>
                  <a:schemeClr val="tx1"/>
                </a:solidFill>
                <a:cs typeface="B Homa" panose="00000400000000000000" pitchFamily="2" charset="-78"/>
              </a:rPr>
            </a:br>
            <a:endParaRPr lang="en-US" sz="2800" dirty="0">
              <a:solidFill>
                <a:schemeClr val="tx1"/>
              </a:solidFill>
              <a:cs typeface="B Homa" panose="00000400000000000000" pitchFamily="2" charset="-78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749751" y="1879145"/>
            <a:ext cx="5029200" cy="685800"/>
          </a:xfrm>
        </p:spPr>
        <p:txBody>
          <a:bodyPr/>
          <a:lstStyle/>
          <a:p>
            <a:pPr algn="ctr"/>
            <a:r>
              <a:rPr lang="en-US" dirty="0" smtClean="0"/>
              <a:t>Greenwich peninsula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1085386" y="1879145"/>
            <a:ext cx="5029200" cy="685800"/>
          </a:xfrm>
        </p:spPr>
        <p:txBody>
          <a:bodyPr/>
          <a:lstStyle/>
          <a:p>
            <a:pPr algn="ctr"/>
            <a:r>
              <a:rPr lang="en-US" dirty="0" smtClean="0"/>
              <a:t>Southern gatway </a:t>
            </a:r>
            <a:endParaRPr lang="en-US" dirty="0"/>
          </a:p>
        </p:txBody>
      </p:sp>
      <p:pic>
        <p:nvPicPr>
          <p:cNvPr id="16" name="Content Placeholder 15"/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492" y="2518233"/>
            <a:ext cx="6250989" cy="3730590"/>
          </a:xfrm>
        </p:spPr>
      </p:pic>
      <p:pic>
        <p:nvPicPr>
          <p:cNvPr id="8" name="Content Placeholder 1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04112" y="2518232"/>
            <a:ext cx="4320479" cy="3730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701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336" y="1340768"/>
            <a:ext cx="3024336" cy="379554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271464" y="332656"/>
            <a:ext cx="10515600" cy="601630"/>
          </a:xfrm>
        </p:spPr>
        <p:txBody>
          <a:bodyPr/>
          <a:lstStyle/>
          <a:p>
            <a:pPr algn="r" rtl="1"/>
            <a:r>
              <a:rPr lang="en-US" sz="2800" dirty="0" smtClean="0">
                <a:cs typeface="B Homa" panose="00000400000000000000" pitchFamily="2" charset="-78"/>
              </a:rPr>
              <a:t>2</a:t>
            </a:r>
            <a:r>
              <a:rPr lang="fa-IR" sz="2800" dirty="0" smtClean="0">
                <a:cs typeface="B Homa" panose="00000400000000000000" pitchFamily="2" charset="-78"/>
              </a:rPr>
              <a:t> –</a:t>
            </a:r>
            <a:r>
              <a:rPr lang="fa-IR" sz="3600" dirty="0" smtClean="0">
                <a:cs typeface="B Homa" panose="00000400000000000000" pitchFamily="2" charset="-78"/>
              </a:rPr>
              <a:t>ریچارد راجرز </a:t>
            </a:r>
            <a:r>
              <a:rPr lang="en-US" sz="2800" dirty="0" smtClean="0">
                <a:latin typeface="Azargoon" panose="02000500000000000000" pitchFamily="2" charset="0"/>
                <a:cs typeface="B Homa" panose="00000400000000000000" pitchFamily="2" charset="-78"/>
              </a:rPr>
              <a:t>Richard Rogers</a:t>
            </a:r>
            <a:r>
              <a:rPr lang="en-US" sz="2800" dirty="0">
                <a:latin typeface="Azargoon" panose="02000500000000000000" pitchFamily="2" charset="0"/>
                <a:cs typeface="B Homa" panose="00000400000000000000" pitchFamily="2" charset="-78"/>
              </a:rPr>
              <a:t> </a:t>
            </a:r>
            <a:r>
              <a:rPr lang="en-US" sz="2800" dirty="0" smtClean="0">
                <a:latin typeface="Azargoon" panose="02000500000000000000" pitchFamily="2" charset="0"/>
                <a:cs typeface="B Homa" panose="00000400000000000000" pitchFamily="2" charset="-78"/>
              </a:rPr>
              <a:t>(1933)</a:t>
            </a:r>
            <a:endParaRPr lang="en-US" sz="2400" dirty="0">
              <a:latin typeface="Azargoon" panose="02000500000000000000" pitchFamily="2" charset="0"/>
              <a:cs typeface="B Homa" panose="00000400000000000000" pitchFamily="2" charset="-78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>
          <a:xfrm>
            <a:off x="2783632" y="1052736"/>
            <a:ext cx="8901742" cy="5472608"/>
          </a:xfrm>
        </p:spPr>
        <p:txBody>
          <a:bodyPr>
            <a:noAutofit/>
          </a:bodyPr>
          <a:lstStyle/>
          <a:p>
            <a:pPr algn="justLow" rtl="1">
              <a:lnSpc>
                <a:spcPct val="100000"/>
              </a:lnSpc>
            </a:pPr>
            <a:r>
              <a:rPr lang="fa-IR" sz="2200" dirty="0" smtClean="0">
                <a:cs typeface="B Homa" panose="00000400000000000000" pitchFamily="2" charset="-78"/>
              </a:rPr>
              <a:t>ریچارد راجرز از معماران موفق </a:t>
            </a: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Homa" panose="00000400000000000000" pitchFamily="2" charset="-78"/>
              </a:rPr>
              <a:t>اواخر قرن بیستم </a:t>
            </a:r>
            <a:r>
              <a:rPr lang="fa-IR" sz="2200" dirty="0" smtClean="0">
                <a:cs typeface="B Homa" panose="00000400000000000000" pitchFamily="2" charset="-78"/>
              </a:rPr>
              <a:t>،که پایه تفکراتش در دو مرحله زمانی بررسی شده است .</a:t>
            </a:r>
          </a:p>
          <a:p>
            <a:pPr algn="justLow" rtl="1">
              <a:lnSpc>
                <a:spcPct val="100000"/>
              </a:lnSpc>
            </a:pPr>
            <a:r>
              <a:rPr lang="fa-IR" sz="2200" dirty="0" smtClean="0">
                <a:cs typeface="B Homa" panose="00000400000000000000" pitchFamily="2" charset="-78"/>
              </a:rPr>
              <a:t>نظرات مرمتی راجرز  در سال های 1990 به بعد :</a:t>
            </a:r>
          </a:p>
          <a:p>
            <a:pPr marL="0" indent="0" algn="justLow" rtl="1">
              <a:lnSpc>
                <a:spcPct val="100000"/>
              </a:lnSpc>
              <a:buNone/>
            </a:pPr>
            <a:r>
              <a:rPr lang="fa-IR" sz="2200" dirty="0" smtClean="0">
                <a:cs typeface="B Homa" panose="00000400000000000000" pitchFamily="2" charset="-78"/>
              </a:rPr>
              <a:t>1 -تقویت </a:t>
            </a: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Homa" panose="00000400000000000000" pitchFamily="2" charset="-78"/>
              </a:rPr>
              <a:t>چشم اندازها </a:t>
            </a:r>
            <a:r>
              <a:rPr lang="fa-IR" sz="2200" dirty="0" smtClean="0">
                <a:cs typeface="B Homa" panose="00000400000000000000" pitchFamily="2" charset="-78"/>
              </a:rPr>
              <a:t>و فضاهای عمومی                2-الویت </a:t>
            </a: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Homa" panose="00000400000000000000" pitchFamily="2" charset="-78"/>
              </a:rPr>
              <a:t>زمینه</a:t>
            </a:r>
            <a:r>
              <a:rPr lang="fa-IR" sz="2200" dirty="0" smtClean="0">
                <a:cs typeface="B Homa" panose="00000400000000000000" pitchFamily="2" charset="-78"/>
              </a:rPr>
              <a:t> بر بافت </a:t>
            </a:r>
          </a:p>
          <a:p>
            <a:pPr algn="justLow" rtl="1">
              <a:lnSpc>
                <a:spcPct val="100000"/>
              </a:lnSpc>
            </a:pPr>
            <a:r>
              <a:rPr lang="fa-IR" sz="2200" dirty="0" smtClean="0">
                <a:cs typeface="B Homa" panose="00000400000000000000" pitchFamily="2" charset="-78"/>
              </a:rPr>
              <a:t>اصول تعریفی توسط راجرز:   1- </a:t>
            </a: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Homa" panose="00000400000000000000" pitchFamily="2" charset="-78"/>
              </a:rPr>
              <a:t>انعطاف پذیری                                                          </a:t>
            </a:r>
          </a:p>
          <a:p>
            <a:pPr marL="0" indent="0" algn="justLow" rtl="1">
              <a:lnSpc>
                <a:spcPct val="100000"/>
              </a:lnSpc>
              <a:buNone/>
            </a:pPr>
            <a:r>
              <a:rPr lang="fa-IR" sz="2200" dirty="0">
                <a:solidFill>
                  <a:schemeClr val="tx2">
                    <a:lumMod val="75000"/>
                  </a:schemeClr>
                </a:solidFill>
                <a:cs typeface="B Homa" panose="00000400000000000000" pitchFamily="2" charset="-78"/>
              </a:rPr>
              <a:t> </a:t>
            </a: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Homa" panose="00000400000000000000" pitchFamily="2" charset="-78"/>
              </a:rPr>
              <a:t>                                                     </a:t>
            </a:r>
            <a:r>
              <a:rPr lang="fa-IR" sz="2200" dirty="0" smtClean="0">
                <a:cs typeface="B Homa" panose="00000400000000000000" pitchFamily="2" charset="-78"/>
              </a:rPr>
              <a:t>2-</a:t>
            </a: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Homa" panose="00000400000000000000" pitchFamily="2" charset="-78"/>
              </a:rPr>
              <a:t>سازگاری</a:t>
            </a:r>
            <a:r>
              <a:rPr lang="fa-IR" sz="2200" dirty="0" smtClean="0">
                <a:cs typeface="B Homa" panose="00000400000000000000" pitchFamily="2" charset="-78"/>
              </a:rPr>
              <a:t> با فضای پیرامون</a:t>
            </a:r>
          </a:p>
          <a:p>
            <a:pPr marL="0" indent="0" algn="justLow" rtl="1">
              <a:lnSpc>
                <a:spcPct val="100000"/>
              </a:lnSpc>
              <a:buNone/>
            </a:pPr>
            <a:r>
              <a:rPr lang="fa-IR" sz="2200" dirty="0">
                <a:cs typeface="B Homa" panose="00000400000000000000" pitchFamily="2" charset="-78"/>
              </a:rPr>
              <a:t> </a:t>
            </a:r>
            <a:r>
              <a:rPr lang="fa-IR" sz="2200" dirty="0" smtClean="0">
                <a:cs typeface="B Homa" panose="00000400000000000000" pitchFamily="2" charset="-78"/>
              </a:rPr>
              <a:t>                                                     3- </a:t>
            </a: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Homa" panose="00000400000000000000" pitchFamily="2" charset="-78"/>
              </a:rPr>
              <a:t>انسان محوری </a:t>
            </a:r>
            <a:r>
              <a:rPr lang="fa-IR" sz="2200" dirty="0" smtClean="0">
                <a:cs typeface="B Homa" panose="00000400000000000000" pitchFamily="2" charset="-78"/>
              </a:rPr>
              <a:t>و </a:t>
            </a: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Homa" panose="00000400000000000000" pitchFamily="2" charset="-78"/>
              </a:rPr>
              <a:t>ثبات </a:t>
            </a:r>
          </a:p>
          <a:p>
            <a:pPr marL="0" indent="0" algn="justLow" rtl="1">
              <a:lnSpc>
                <a:spcPct val="100000"/>
              </a:lnSpc>
              <a:buNone/>
            </a:pPr>
            <a:r>
              <a:rPr lang="fa-IR" sz="2200" dirty="0">
                <a:cs typeface="B Homa" panose="00000400000000000000" pitchFamily="2" charset="-78"/>
              </a:rPr>
              <a:t> </a:t>
            </a:r>
            <a:r>
              <a:rPr lang="fa-IR" sz="2200" dirty="0" smtClean="0">
                <a:cs typeface="B Homa" panose="00000400000000000000" pitchFamily="2" charset="-78"/>
              </a:rPr>
              <a:t> </a:t>
            </a:r>
            <a:r>
              <a:rPr lang="fa-IR" sz="2200" dirty="0" smtClean="0">
                <a:cs typeface="B Arshia" panose="00000400000000000000" pitchFamily="2" charset="-78"/>
              </a:rPr>
              <a:t>4</a:t>
            </a:r>
            <a:r>
              <a:rPr lang="fa-IR" sz="2200" dirty="0" smtClean="0">
                <a:cs typeface="B Homa" panose="00000400000000000000" pitchFamily="2" charset="-78"/>
              </a:rPr>
              <a:t>- </a:t>
            </a: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Homa" panose="00000400000000000000" pitchFamily="2" charset="-78"/>
              </a:rPr>
              <a:t>تداوم زمانی </a:t>
            </a:r>
            <a:r>
              <a:rPr lang="fa-IR" sz="2200" dirty="0" smtClean="0">
                <a:cs typeface="B Homa" panose="00000400000000000000" pitchFamily="2" charset="-78"/>
              </a:rPr>
              <a:t>همراه با تاکید بر رگه هایی از گذشته       5-ارتباط میان </a:t>
            </a: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Homa" panose="00000400000000000000" pitchFamily="2" charset="-78"/>
              </a:rPr>
              <a:t>مردم و فضا             </a:t>
            </a:r>
          </a:p>
          <a:p>
            <a:pPr algn="justLow" rtl="1">
              <a:lnSpc>
                <a:spcPct val="100000"/>
              </a:lnSpc>
            </a:pPr>
            <a:r>
              <a:rPr lang="fa-IR" sz="2200" dirty="0" smtClean="0">
                <a:cs typeface="B Homa" panose="00000400000000000000" pitchFamily="2" charset="-78"/>
              </a:rPr>
              <a:t>به طور کلی در مقطع دوم زندگی حرفه ای راجرز،وی همچنان تلاش در تحقق طرح های کاملا </a:t>
            </a: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Homa" panose="00000400000000000000" pitchFamily="2" charset="-78"/>
              </a:rPr>
              <a:t>انعطاف پذیر </a:t>
            </a:r>
            <a:r>
              <a:rPr lang="fa-IR" sz="2200" dirty="0" smtClean="0">
                <a:cs typeface="B Homa" panose="00000400000000000000" pitchFamily="2" charset="-78"/>
              </a:rPr>
              <a:t>دارد و کاربری مورد نظر او ، </a:t>
            </a: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Homa" panose="00000400000000000000" pitchFamily="2" charset="-78"/>
              </a:rPr>
              <a:t>کاربری مختلط </a:t>
            </a:r>
            <a:r>
              <a:rPr lang="fa-IR" sz="2200" dirty="0" smtClean="0">
                <a:cs typeface="B Homa" panose="00000400000000000000" pitchFamily="2" charset="-78"/>
              </a:rPr>
              <a:t>و </a:t>
            </a: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Homa" panose="00000400000000000000" pitchFamily="2" charset="-78"/>
              </a:rPr>
              <a:t>چند عملکردی </a:t>
            </a:r>
            <a:r>
              <a:rPr lang="fa-IR" sz="2200" dirty="0" smtClean="0">
                <a:cs typeface="B Homa" panose="00000400000000000000" pitchFamily="2" charset="-78"/>
              </a:rPr>
              <a:t>است .</a:t>
            </a:r>
            <a:endParaRPr lang="fa-IR" sz="2200" dirty="0">
              <a:cs typeface="B Homa" panose="00000400000000000000" pitchFamily="2" charset="-78"/>
            </a:endParaRPr>
          </a:p>
          <a:p>
            <a:pPr marL="0" indent="0" algn="justLow" rtl="1">
              <a:lnSpc>
                <a:spcPct val="100000"/>
              </a:lnSpc>
              <a:buNone/>
            </a:pPr>
            <a:r>
              <a:rPr lang="fa-IR" sz="2200" dirty="0">
                <a:cs typeface="B Homa" panose="00000400000000000000" pitchFamily="2" charset="-78"/>
              </a:rPr>
              <a:t> </a:t>
            </a:r>
            <a:r>
              <a:rPr lang="fa-IR" sz="2200" dirty="0" smtClean="0">
                <a:cs typeface="B Homa" panose="00000400000000000000" pitchFamily="2" charset="-78"/>
              </a:rPr>
              <a:t>   شیوه اقدام : </a:t>
            </a: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Homa" panose="00000400000000000000" pitchFamily="2" charset="-78"/>
              </a:rPr>
              <a:t>نوسازی و بازسازی </a:t>
            </a:r>
            <a:r>
              <a:rPr lang="fa-IR" sz="2200" dirty="0" smtClean="0">
                <a:cs typeface="B Homa" panose="00000400000000000000" pitchFamily="2" charset="-78"/>
              </a:rPr>
              <a:t>و روش مداخله </a:t>
            </a: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Homa" panose="00000400000000000000" pitchFamily="2" charset="-78"/>
              </a:rPr>
              <a:t>موضعی-موضوعی</a:t>
            </a:r>
            <a:r>
              <a:rPr lang="fa-IR" sz="2200" dirty="0" smtClean="0">
                <a:cs typeface="B Homa" panose="00000400000000000000" pitchFamily="2" charset="-78"/>
              </a:rPr>
              <a:t> است .</a:t>
            </a:r>
          </a:p>
        </p:txBody>
      </p:sp>
    </p:spTree>
    <p:extLst>
      <p:ext uri="{BB962C8B-B14F-4D97-AF65-F5344CB8AC3E}">
        <p14:creationId xmlns:p14="http://schemas.microsoft.com/office/powerpoint/2010/main" val="245359809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60604" y="3318673"/>
            <a:ext cx="9431216" cy="758399"/>
          </a:xfrm>
        </p:spPr>
        <p:txBody>
          <a:bodyPr>
            <a:normAutofit/>
          </a:bodyPr>
          <a:lstStyle/>
          <a:p>
            <a:pPr marL="685800" indent="-685800" algn="r" rtl="1">
              <a:buFont typeface="Wingdings" panose="05000000000000000000" pitchFamily="2" charset="2"/>
              <a:buChar char="v"/>
            </a:pPr>
            <a:r>
              <a:rPr lang="fa-IR" sz="4400" b="1" dirty="0" smtClean="0">
                <a:cs typeface="B Homa" panose="00000400000000000000" pitchFamily="2" charset="-78"/>
              </a:rPr>
              <a:t>بررسی تجارب اجرایی در شهرهای انگلستان</a:t>
            </a:r>
            <a:endParaRPr lang="en-US" sz="4400" b="1" dirty="0">
              <a:cs typeface="B Homa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416" y="4221088"/>
            <a:ext cx="9505056" cy="1800200"/>
          </a:xfrm>
        </p:spPr>
        <p:txBody>
          <a:bodyPr>
            <a:normAutofit lnSpcReduction="10000"/>
          </a:bodyPr>
          <a:lstStyle/>
          <a:p>
            <a:pPr marL="514350" indent="-514350" algn="r" rtl="1">
              <a:buFont typeface="Arial" panose="020B0604020202020204" pitchFamily="34" charset="0"/>
              <a:buChar char="•"/>
            </a:pPr>
            <a:r>
              <a:rPr lang="fa-IR" sz="2800" dirty="0" smtClean="0">
                <a:solidFill>
                  <a:schemeClr val="bg2"/>
                </a:solidFill>
                <a:cs typeface="B Arshia" panose="00000400000000000000" pitchFamily="2" charset="-78"/>
              </a:rPr>
              <a:t>بث </a:t>
            </a:r>
            <a:r>
              <a:rPr lang="en-US" sz="2800" dirty="0" smtClean="0">
                <a:solidFill>
                  <a:schemeClr val="bg2"/>
                </a:solidFill>
                <a:latin typeface="Azargoon" panose="02000500000000000000" pitchFamily="2" charset="0"/>
                <a:cs typeface="B Arshia" panose="00000400000000000000" pitchFamily="2" charset="-78"/>
              </a:rPr>
              <a:t>Bath</a:t>
            </a:r>
          </a:p>
          <a:p>
            <a:pPr marL="514350" indent="-514350" algn="r" rtl="1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bg2"/>
                </a:solidFill>
                <a:latin typeface="Azargoon" panose="02000500000000000000" pitchFamily="2" charset="0"/>
                <a:cs typeface="B Arshia" panose="00000400000000000000" pitchFamily="2" charset="-78"/>
              </a:rPr>
              <a:t>          </a:t>
            </a:r>
            <a:r>
              <a:rPr lang="fa-IR" sz="2800" dirty="0" smtClean="0">
                <a:solidFill>
                  <a:schemeClr val="bg2"/>
                </a:solidFill>
                <a:latin typeface="Azargoon" panose="02000500000000000000" pitchFamily="2" charset="0"/>
                <a:cs typeface="B Arshia" panose="00000400000000000000" pitchFamily="2" charset="-78"/>
              </a:rPr>
              <a:t>چستر </a:t>
            </a:r>
            <a:r>
              <a:rPr lang="en-US" sz="2800" dirty="0" smtClean="0">
                <a:solidFill>
                  <a:schemeClr val="bg2"/>
                </a:solidFill>
                <a:latin typeface="Azargoon" panose="02000500000000000000" pitchFamily="2" charset="0"/>
                <a:cs typeface="B Arshia" panose="00000400000000000000" pitchFamily="2" charset="-78"/>
              </a:rPr>
              <a:t>Chester</a:t>
            </a:r>
            <a:r>
              <a:rPr lang="fa-IR" sz="2800" dirty="0" smtClean="0">
                <a:solidFill>
                  <a:schemeClr val="bg2"/>
                </a:solidFill>
                <a:latin typeface="Azargoon" panose="02000500000000000000" pitchFamily="2" charset="0"/>
                <a:cs typeface="B Arshia" panose="00000400000000000000" pitchFamily="2" charset="-78"/>
              </a:rPr>
              <a:t> </a:t>
            </a:r>
          </a:p>
          <a:p>
            <a:pPr algn="r" rtl="1"/>
            <a:r>
              <a:rPr lang="en-US" sz="2800" dirty="0" smtClean="0">
                <a:solidFill>
                  <a:schemeClr val="bg2"/>
                </a:solidFill>
                <a:latin typeface="Azargoon" panose="02000500000000000000" pitchFamily="2" charset="0"/>
                <a:cs typeface="B Arshia" panose="00000400000000000000" pitchFamily="2" charset="-78"/>
              </a:rPr>
              <a:t>                                </a:t>
            </a:r>
            <a:r>
              <a:rPr lang="fa-IR" sz="2800" dirty="0" smtClean="0">
                <a:solidFill>
                  <a:schemeClr val="bg2"/>
                </a:solidFill>
                <a:latin typeface="Azargoon" panose="02000500000000000000" pitchFamily="2" charset="0"/>
                <a:cs typeface="B Arshia" panose="00000400000000000000" pitchFamily="2" charset="-78"/>
              </a:rPr>
              <a:t>یورک </a:t>
            </a:r>
            <a:r>
              <a:rPr lang="en-US" sz="2800" dirty="0" smtClean="0">
                <a:solidFill>
                  <a:schemeClr val="bg2"/>
                </a:solidFill>
                <a:latin typeface="Azargoon" panose="02000500000000000000" pitchFamily="2" charset="0"/>
                <a:cs typeface="B Arshia" panose="00000400000000000000" pitchFamily="2" charset="-78"/>
              </a:rPr>
              <a:t>York </a:t>
            </a:r>
            <a:r>
              <a:rPr lang="fa-IR" sz="2800" dirty="0" smtClean="0">
                <a:solidFill>
                  <a:schemeClr val="bg2"/>
                </a:solidFill>
                <a:latin typeface="Azargoon" panose="02000500000000000000" pitchFamily="2" charset="0"/>
                <a:cs typeface="B Arshia" panose="00000400000000000000" pitchFamily="2" charset="-78"/>
              </a:rPr>
              <a:t> </a:t>
            </a:r>
          </a:p>
          <a:p>
            <a:pPr marL="514350" indent="-514350" algn="r" rtl="1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bg2"/>
                </a:solidFill>
                <a:latin typeface="Azargoon" panose="02000500000000000000" pitchFamily="2" charset="0"/>
                <a:cs typeface="B Arshia" panose="00000400000000000000" pitchFamily="2" charset="-78"/>
              </a:rPr>
              <a:t>                                         </a:t>
            </a:r>
            <a:r>
              <a:rPr lang="fa-IR" sz="2800" dirty="0" smtClean="0">
                <a:solidFill>
                  <a:schemeClr val="bg2"/>
                </a:solidFill>
                <a:latin typeface="Azargoon" panose="02000500000000000000" pitchFamily="2" charset="0"/>
                <a:cs typeface="B Arshia" panose="00000400000000000000" pitchFamily="2" charset="-78"/>
              </a:rPr>
              <a:t>چی چستر </a:t>
            </a:r>
            <a:r>
              <a:rPr lang="en-US" sz="2800" dirty="0" smtClean="0">
                <a:solidFill>
                  <a:schemeClr val="bg2"/>
                </a:solidFill>
                <a:latin typeface="Azargoon" panose="02000500000000000000" pitchFamily="2" charset="0"/>
                <a:cs typeface="B Arshia" panose="00000400000000000000" pitchFamily="2" charset="-78"/>
              </a:rPr>
              <a:t>chichester</a:t>
            </a:r>
            <a:endParaRPr lang="fa-IR" sz="2800" dirty="0" smtClean="0">
              <a:solidFill>
                <a:schemeClr val="bg2"/>
              </a:solidFill>
              <a:latin typeface="Azargoon" panose="02000500000000000000" pitchFamily="2" charset="0"/>
              <a:cs typeface="B Arshia" panose="00000400000000000000" pitchFamily="2" charset="-78"/>
            </a:endParaRPr>
          </a:p>
          <a:p>
            <a:pPr marL="514350" indent="-514350" algn="r" rtl="1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bg2"/>
                </a:solidFill>
                <a:latin typeface="Azargoon" panose="02000500000000000000" pitchFamily="2" charset="0"/>
                <a:cs typeface="B Arshia" panose="00000400000000000000" pitchFamily="2" charset="-78"/>
              </a:rPr>
              <a:t>                                                                </a:t>
            </a:r>
            <a:r>
              <a:rPr lang="fa-IR" sz="2800" dirty="0" smtClean="0">
                <a:solidFill>
                  <a:schemeClr val="bg2"/>
                </a:solidFill>
                <a:latin typeface="Azargoon" panose="02000500000000000000" pitchFamily="2" charset="0"/>
                <a:cs typeface="B Arshia" panose="00000400000000000000" pitchFamily="2" charset="-78"/>
              </a:rPr>
              <a:t>لستر </a:t>
            </a:r>
            <a:r>
              <a:rPr lang="en-US" sz="2800" dirty="0" smtClean="0">
                <a:solidFill>
                  <a:schemeClr val="bg2"/>
                </a:solidFill>
                <a:latin typeface="Azargoon" panose="02000500000000000000" pitchFamily="2" charset="0"/>
                <a:cs typeface="B Arshia" panose="00000400000000000000" pitchFamily="2" charset="-78"/>
              </a:rPr>
              <a:t>Leicester </a:t>
            </a:r>
            <a:r>
              <a:rPr lang="fa-IR" sz="2800" dirty="0" smtClean="0">
                <a:solidFill>
                  <a:schemeClr val="bg2"/>
                </a:solidFill>
                <a:latin typeface="Azargoon" panose="02000500000000000000" pitchFamily="2" charset="0"/>
                <a:cs typeface="B Arshia" panose="00000400000000000000" pitchFamily="2" charset="-78"/>
              </a:rPr>
              <a:t> </a:t>
            </a:r>
          </a:p>
          <a:p>
            <a:pPr marL="514350" indent="-514350" algn="r" rtl="1">
              <a:buFont typeface="Arial" panose="020B0604020202020204" pitchFamily="34" charset="0"/>
              <a:buChar char="•"/>
            </a:pPr>
            <a:endParaRPr lang="fa-IR" sz="2800" dirty="0" smtClean="0">
              <a:solidFill>
                <a:schemeClr val="bg2"/>
              </a:solidFill>
              <a:latin typeface="Azargoon" panose="02000500000000000000" pitchFamily="2" charset="0"/>
              <a:cs typeface="B Arshia" panose="00000400000000000000" pitchFamily="2" charset="-78"/>
            </a:endParaRPr>
          </a:p>
          <a:p>
            <a:pPr marL="514350" indent="-514350" algn="r" rtl="1">
              <a:buFont typeface="Arial" panose="020B0604020202020204" pitchFamily="34" charset="0"/>
              <a:buChar char="•"/>
            </a:pPr>
            <a:endParaRPr lang="en-US" sz="2800" dirty="0" smtClean="0">
              <a:solidFill>
                <a:schemeClr val="bg2"/>
              </a:solidFill>
              <a:latin typeface="Azargoon" panose="02000500000000000000" pitchFamily="2" charset="0"/>
              <a:cs typeface="B Arshia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endParaRPr lang="en-US" dirty="0">
              <a:solidFill>
                <a:schemeClr val="bg2"/>
              </a:solidFill>
              <a:cs typeface="B Arshi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1440112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1464" y="110878"/>
            <a:ext cx="10515600" cy="713176"/>
          </a:xfrm>
        </p:spPr>
        <p:txBody>
          <a:bodyPr>
            <a:normAutofit fontScale="90000"/>
          </a:bodyPr>
          <a:lstStyle/>
          <a:p>
            <a:pPr marL="685800" indent="-685800" algn="r" rtl="1">
              <a:buFont typeface="Wingdings" panose="05000000000000000000" pitchFamily="2" charset="2"/>
              <a:buChar char="v"/>
            </a:pPr>
            <a:r>
              <a:rPr lang="fa-IR" sz="5000" dirty="0" smtClean="0">
                <a:cs typeface="B Homa" panose="00000400000000000000" pitchFamily="2" charset="-78"/>
              </a:rPr>
              <a:t>بث </a:t>
            </a:r>
            <a:r>
              <a:rPr lang="en-US" sz="5000" dirty="0" smtClean="0">
                <a:latin typeface="Azargoon" panose="02000500000000000000" pitchFamily="2" charset="0"/>
                <a:cs typeface="B Homa" panose="00000400000000000000" pitchFamily="2" charset="-78"/>
              </a:rPr>
              <a:t>Bath</a:t>
            </a:r>
            <a:endParaRPr lang="en-US" sz="5000" dirty="0">
              <a:latin typeface="Azargoon" panose="02000500000000000000" pitchFamily="2" charset="0"/>
              <a:cs typeface="B Homa" panose="000004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903" y="1057341"/>
            <a:ext cx="4857201" cy="36004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95104" y="692696"/>
            <a:ext cx="11595720" cy="5407504"/>
          </a:xfrm>
        </p:spPr>
        <p:txBody>
          <a:bodyPr>
            <a:noAutofit/>
          </a:bodyPr>
          <a:lstStyle/>
          <a:p>
            <a:pPr algn="r" rtl="1">
              <a:lnSpc>
                <a:spcPct val="100000"/>
              </a:lnSpc>
            </a:pPr>
            <a:r>
              <a:rPr lang="fa-IR" sz="2100" dirty="0" smtClean="0">
                <a:cs typeface="B Homa" panose="00000400000000000000" pitchFamily="2" charset="-78"/>
              </a:rPr>
              <a:t>در شهر  بث ، مرمت شهری صرفا به هسته قرون وسطایی آن محدود نماند </a:t>
            </a: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sz="2100" dirty="0" smtClean="0">
                <a:cs typeface="B Homa" panose="00000400000000000000" pitchFamily="2" charset="-78"/>
              </a:rPr>
              <a:t>بلکه تمامی فضای شهر قدیم و جدید را شامل شد.</a:t>
            </a:r>
          </a:p>
          <a:p>
            <a:pPr algn="r" rtl="1">
              <a:lnSpc>
                <a:spcPct val="100000"/>
              </a:lnSpc>
            </a:pPr>
            <a:r>
              <a:rPr lang="fa-IR" sz="2100" dirty="0" smtClean="0">
                <a:cs typeface="B Homa" panose="00000400000000000000" pitchFamily="2" charset="-78"/>
              </a:rPr>
              <a:t>مشکلات عمده در این شهر :1-عدم مرمت و بازسازی فضای شهر قدیم </a:t>
            </a: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sz="2100" dirty="0" smtClean="0">
                <a:cs typeface="B Homa" panose="00000400000000000000" pitchFamily="2" charset="-78"/>
              </a:rPr>
              <a:t>                                                2-مهاجرت جمعیت از بخش مرکزی شهر </a:t>
            </a: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sz="2100" dirty="0">
                <a:cs typeface="B Homa" panose="00000400000000000000" pitchFamily="2" charset="-78"/>
              </a:rPr>
              <a:t> </a:t>
            </a:r>
            <a:r>
              <a:rPr lang="fa-IR" sz="2100" dirty="0" smtClean="0">
                <a:cs typeface="B Homa" panose="00000400000000000000" pitchFamily="2" charset="-78"/>
              </a:rPr>
              <a:t>                                               3-کمبود امکانات و تاسیسات </a:t>
            </a:r>
          </a:p>
          <a:p>
            <a:pPr algn="r" rtl="1">
              <a:lnSpc>
                <a:spcPct val="100000"/>
              </a:lnSpc>
            </a:pPr>
            <a:r>
              <a:rPr lang="fa-IR" sz="2100" dirty="0" smtClean="0">
                <a:cs typeface="B Homa" panose="00000400000000000000" pitchFamily="2" charset="-78"/>
              </a:rPr>
              <a:t>اهداف عمده در جهت مرمت شهری : 1-حل مشکلات ترافیکی و ایجاد وحدت در کاربری شهر تاریخی </a:t>
            </a: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sz="2100" dirty="0" smtClean="0">
                <a:cs typeface="B Homa" panose="00000400000000000000" pitchFamily="2" charset="-78"/>
              </a:rPr>
              <a:t>                                                              2-حفظ بافت با ارزش </a:t>
            </a: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sz="2100" dirty="0">
                <a:cs typeface="B Homa" panose="00000400000000000000" pitchFamily="2" charset="-78"/>
              </a:rPr>
              <a:t> </a:t>
            </a:r>
            <a:r>
              <a:rPr lang="fa-IR" sz="2100" dirty="0" smtClean="0">
                <a:cs typeface="B Homa" panose="00000400000000000000" pitchFamily="2" charset="-78"/>
              </a:rPr>
              <a:t>                                                             3-حفظ ارزش های فرهنگی و بومی </a:t>
            </a:r>
          </a:p>
          <a:p>
            <a:pPr algn="r" rtl="1">
              <a:lnSpc>
                <a:spcPct val="100000"/>
              </a:lnSpc>
            </a:pPr>
            <a:r>
              <a:rPr lang="fa-IR" sz="2100" dirty="0" smtClean="0">
                <a:cs typeface="B Homa" panose="00000400000000000000" pitchFamily="2" charset="-78"/>
              </a:rPr>
              <a:t>اقدامات مرمتی انجام شده : 1-احداث خیابان زیرزمینی جهت تردد وسایل نقلیه شهری </a:t>
            </a: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sz="2100" dirty="0" smtClean="0">
                <a:cs typeface="B Homa" panose="00000400000000000000" pitchFamily="2" charset="-78"/>
              </a:rPr>
              <a:t>                                               2-درجه بندی بناهای موجود از نظر معماری،تاریخی و باستان شناسی </a:t>
            </a: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sz="2100" dirty="0">
                <a:cs typeface="B Homa" panose="00000400000000000000" pitchFamily="2" charset="-78"/>
              </a:rPr>
              <a:t> </a:t>
            </a:r>
            <a:r>
              <a:rPr lang="fa-IR" sz="2100" dirty="0" smtClean="0">
                <a:cs typeface="B Homa" panose="00000400000000000000" pitchFamily="2" charset="-78"/>
              </a:rPr>
              <a:t>                                              3-ایجاد تاسیسات و تجهیزات گردی                        4 -معاصرسازی </a:t>
            </a:r>
            <a:r>
              <a:rPr lang="fa-IR" sz="2100" dirty="0">
                <a:cs typeface="B Homa" panose="00000400000000000000" pitchFamily="2" charset="-78"/>
              </a:rPr>
              <a:t>بناها </a:t>
            </a:r>
          </a:p>
          <a:p>
            <a:pPr marL="0" indent="0" algn="r" rtl="1">
              <a:lnSpc>
                <a:spcPct val="100000"/>
              </a:lnSpc>
              <a:buNone/>
            </a:pPr>
            <a:endParaRPr lang="fa-IR" sz="2100" dirty="0" smtClean="0">
              <a:cs typeface="B Homa" panose="00000400000000000000" pitchFamily="2" charset="-78"/>
            </a:endParaRP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sz="2100" dirty="0">
                <a:cs typeface="B Homa" panose="00000400000000000000" pitchFamily="2" charset="-78"/>
              </a:rPr>
              <a:t> </a:t>
            </a:r>
            <a:r>
              <a:rPr lang="fa-IR" sz="2100" dirty="0" smtClean="0">
                <a:cs typeface="B Homa" panose="00000400000000000000" pitchFamily="2" charset="-78"/>
              </a:rPr>
              <a:t>                                              </a:t>
            </a:r>
            <a:endParaRPr lang="en-US" sz="2100" dirty="0"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9426014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415480" y="-42203"/>
            <a:ext cx="10515600" cy="853656"/>
          </a:xfrm>
        </p:spPr>
        <p:txBody>
          <a:bodyPr>
            <a:normAutofit/>
          </a:bodyPr>
          <a:lstStyle/>
          <a:p>
            <a:pPr marL="457200" indent="-457200" algn="r" rtl="1">
              <a:buFont typeface="Wingdings" panose="05000000000000000000" pitchFamily="2" charset="2"/>
              <a:buChar char="v"/>
            </a:pPr>
            <a:r>
              <a:rPr lang="fa-IR" sz="4400" dirty="0" smtClean="0">
                <a:cs typeface="B Homa" panose="00000400000000000000" pitchFamily="2" charset="-78"/>
              </a:rPr>
              <a:t>چستر </a:t>
            </a:r>
            <a:r>
              <a:rPr lang="en-US" sz="4400" dirty="0" smtClean="0">
                <a:latin typeface="Azargoon" panose="02000500000000000000" pitchFamily="2" charset="0"/>
                <a:cs typeface="B Homa" panose="00000400000000000000" pitchFamily="2" charset="-78"/>
              </a:rPr>
              <a:t>Chester </a:t>
            </a:r>
            <a:endParaRPr lang="en-US" sz="4400" dirty="0">
              <a:latin typeface="Azargoon" panose="02000500000000000000" pitchFamily="2" charset="0"/>
              <a:cs typeface="B Homa" panose="00000400000000000000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3392" y="750709"/>
            <a:ext cx="11089232" cy="5560101"/>
          </a:xfrm>
        </p:spPr>
        <p:txBody>
          <a:bodyPr>
            <a:noAutofit/>
          </a:bodyPr>
          <a:lstStyle/>
          <a:p>
            <a:pPr algn="r" rtl="1"/>
            <a:r>
              <a:rPr lang="fa-IR" sz="2100" dirty="0" smtClean="0">
                <a:cs typeface="B Homa" panose="00000400000000000000" pitchFamily="2" charset="-78"/>
              </a:rPr>
              <a:t>از دیگر شهرهای موفق در زمینه مرمت شهری ،شهر چستر است که در سال 60 میلادی توسط رومیان به عنوان یک قلعه نظامی در مصب رودخانه دی </a:t>
            </a:r>
            <a:r>
              <a:rPr lang="en-US" sz="2100" b="1" dirty="0" smtClean="0">
                <a:latin typeface="Azargoon" panose="02000500000000000000" pitchFamily="2" charset="0"/>
                <a:cs typeface="B Homa" panose="00000400000000000000" pitchFamily="2" charset="-78"/>
              </a:rPr>
              <a:t>day</a:t>
            </a:r>
            <a:r>
              <a:rPr lang="fa-IR" sz="2100" dirty="0" smtClean="0">
                <a:cs typeface="B Homa" panose="00000400000000000000" pitchFamily="2" charset="-78"/>
              </a:rPr>
              <a:t> بنا گردید.</a:t>
            </a:r>
          </a:p>
          <a:p>
            <a:pPr algn="r" rtl="1"/>
            <a:r>
              <a:rPr lang="fa-IR" sz="2100" dirty="0" smtClean="0">
                <a:cs typeface="B Homa" panose="00000400000000000000" pitchFamily="2" charset="-78"/>
              </a:rPr>
              <a:t>هدف اصلی از مرمت شهر چستر                 محافظت از بافت کهن با اعطای نقش عمده به گردشگری </a:t>
            </a:r>
          </a:p>
          <a:p>
            <a:pPr algn="r" rtl="1"/>
            <a:r>
              <a:rPr lang="fa-IR" sz="2100" dirty="0" smtClean="0">
                <a:cs typeface="B Homa" panose="00000400000000000000" pitchFamily="2" charset="-78"/>
              </a:rPr>
              <a:t>مشکلات عمده شهر چستر : 1-ازدیاد حجم ترافیک                         </a:t>
            </a:r>
          </a:p>
          <a:p>
            <a:pPr marL="0" indent="0" algn="r" rtl="1">
              <a:buNone/>
            </a:pPr>
            <a:r>
              <a:rPr lang="fa-IR" sz="2100" dirty="0" smtClean="0">
                <a:cs typeface="B Homa" panose="00000400000000000000" pitchFamily="2" charset="-78"/>
              </a:rPr>
              <a:t>                                                2-فضای کم پارکینگ در مرکز شهر </a:t>
            </a:r>
          </a:p>
          <a:p>
            <a:pPr marL="0" indent="0" algn="r" rtl="1">
              <a:buNone/>
            </a:pPr>
            <a:r>
              <a:rPr lang="fa-IR" sz="2100" dirty="0">
                <a:cs typeface="B Homa" panose="00000400000000000000" pitchFamily="2" charset="-78"/>
              </a:rPr>
              <a:t> </a:t>
            </a:r>
            <a:r>
              <a:rPr lang="fa-IR" sz="2100" dirty="0" smtClean="0">
                <a:cs typeface="B Homa" panose="00000400000000000000" pitchFamily="2" charset="-78"/>
              </a:rPr>
              <a:t>                                               3-تخریب وفرسودگی بافت با ارزش </a:t>
            </a:r>
          </a:p>
          <a:p>
            <a:pPr algn="r" rtl="1"/>
            <a:r>
              <a:rPr lang="fa-IR" sz="2100" dirty="0" smtClean="0">
                <a:cs typeface="B Homa" panose="00000400000000000000" pitchFamily="2" charset="-78"/>
              </a:rPr>
              <a:t>اهداف عمده در مرمت : 1-حل مسایل بدون تغییرات اساسی در شالوده محیط شهری </a:t>
            </a:r>
          </a:p>
          <a:p>
            <a:pPr marL="0" indent="0" algn="r" rtl="1">
              <a:buNone/>
            </a:pPr>
            <a:r>
              <a:rPr lang="fa-IR" sz="2100" dirty="0" smtClean="0">
                <a:cs typeface="B Homa" panose="00000400000000000000" pitchFamily="2" charset="-78"/>
              </a:rPr>
              <a:t>                                          2-مرمت بافت های با ارزش با تاکید بر توسعه جهانگردی </a:t>
            </a:r>
          </a:p>
          <a:p>
            <a:pPr marL="0" indent="0" algn="r" rtl="1">
              <a:buNone/>
            </a:pPr>
            <a:r>
              <a:rPr lang="fa-IR" sz="2100" dirty="0">
                <a:cs typeface="B Homa" panose="00000400000000000000" pitchFamily="2" charset="-78"/>
              </a:rPr>
              <a:t> </a:t>
            </a:r>
            <a:r>
              <a:rPr lang="fa-IR" sz="2100" dirty="0" smtClean="0">
                <a:cs typeface="B Homa" panose="00000400000000000000" pitchFamily="2" charset="-78"/>
              </a:rPr>
              <a:t>                                         3-حفظ ارزشهای بومی ،فرهنگی و تاریخی </a:t>
            </a:r>
          </a:p>
          <a:p>
            <a:pPr algn="r" rtl="1"/>
            <a:r>
              <a:rPr lang="fa-IR" sz="2100" dirty="0" smtClean="0">
                <a:cs typeface="B Homa" panose="00000400000000000000" pitchFamily="2" charset="-78"/>
              </a:rPr>
              <a:t>اقدامات مرمتی انجام شده : 1-تقویت وسایل نقلیه عمومی                                             2-احداث پارکینگ </a:t>
            </a:r>
          </a:p>
          <a:p>
            <a:pPr marL="0" indent="0" algn="r" rtl="1">
              <a:buNone/>
            </a:pPr>
            <a:r>
              <a:rPr lang="fa-IR" sz="2100" dirty="0" smtClean="0">
                <a:cs typeface="B Homa" panose="00000400000000000000" pitchFamily="2" charset="-78"/>
              </a:rPr>
              <a:t>                                               3-جداکردن خیابان های مخصوص تردد سواره و پیاده       4-مطالعه شهر قدیم </a:t>
            </a:r>
          </a:p>
          <a:p>
            <a:pPr marL="0" indent="0" algn="r" rtl="1">
              <a:buNone/>
            </a:pPr>
            <a:r>
              <a:rPr lang="fa-IR" sz="2100" dirty="0">
                <a:cs typeface="B Homa" panose="00000400000000000000" pitchFamily="2" charset="-78"/>
              </a:rPr>
              <a:t> </a:t>
            </a:r>
            <a:r>
              <a:rPr lang="fa-IR" sz="2100" dirty="0" smtClean="0">
                <a:cs typeface="B Homa" panose="00000400000000000000" pitchFamily="2" charset="-78"/>
              </a:rPr>
              <a:t>                                              5-ایجاد امکانات گردشگری </a:t>
            </a:r>
          </a:p>
          <a:p>
            <a:pPr marL="0" indent="0" algn="r" rtl="1">
              <a:buNone/>
            </a:pPr>
            <a:endParaRPr lang="en-US" sz="2100" dirty="0">
              <a:cs typeface="B Homa" panose="00000400000000000000" pitchFamily="2" charset="-78"/>
            </a:endParaRPr>
          </a:p>
        </p:txBody>
      </p:sp>
      <p:sp>
        <p:nvSpPr>
          <p:cNvPr id="6" name="Striped Right Arrow 5"/>
          <p:cNvSpPr/>
          <p:nvPr/>
        </p:nvSpPr>
        <p:spPr>
          <a:xfrm rot="10800000">
            <a:off x="7896200" y="1599896"/>
            <a:ext cx="576064" cy="288032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936" y="1967954"/>
            <a:ext cx="4248472" cy="318635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683394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ITY SKETCH 16X9">
  <a:themeElements>
    <a:clrScheme name="CitySketch">
      <a:dk1>
        <a:srgbClr val="3D372E"/>
      </a:dk1>
      <a:lt1>
        <a:sysClr val="window" lastClr="FFFFFF"/>
      </a:lt1>
      <a:dk2>
        <a:srgbClr val="000000"/>
      </a:dk2>
      <a:lt2>
        <a:srgbClr val="E0ECE1"/>
      </a:lt2>
      <a:accent1>
        <a:srgbClr val="B2D0B4"/>
      </a:accent1>
      <a:accent2>
        <a:srgbClr val="88A5BA"/>
      </a:accent2>
      <a:accent3>
        <a:srgbClr val="909F5F"/>
      </a:accent3>
      <a:accent4>
        <a:srgbClr val="C9A057"/>
      </a:accent4>
      <a:accent5>
        <a:srgbClr val="DA7D60"/>
      </a:accent5>
      <a:accent6>
        <a:srgbClr val="978975"/>
      </a:accent6>
      <a:hlink>
        <a:srgbClr val="C9A057"/>
      </a:hlink>
      <a:folHlink>
        <a:srgbClr val="978975"/>
      </a:folHlink>
    </a:clrScheme>
    <a:fontScheme name="Century Schoolbook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1399</Words>
  <Application>Microsoft Office PowerPoint</Application>
  <PresentationFormat>Widescreen</PresentationFormat>
  <Paragraphs>143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36" baseType="lpstr">
      <vt:lpstr>A  Duel</vt:lpstr>
      <vt:lpstr>Arial</vt:lpstr>
      <vt:lpstr>Azargoon</vt:lpstr>
      <vt:lpstr>B Arshia</vt:lpstr>
      <vt:lpstr>B Homa</vt:lpstr>
      <vt:lpstr>Calibri</vt:lpstr>
      <vt:lpstr>Calibri Light</vt:lpstr>
      <vt:lpstr>Century Schoolbook</vt:lpstr>
      <vt:lpstr>Gill Sans</vt:lpstr>
      <vt:lpstr>Tahoma</vt:lpstr>
      <vt:lpstr>Times New Roman</vt:lpstr>
      <vt:lpstr>TypoSlabserif-Light</vt:lpstr>
      <vt:lpstr>Wingdings</vt:lpstr>
      <vt:lpstr>ヒラギノ角ゴ ProN W3</vt:lpstr>
      <vt:lpstr>Office Theme</vt:lpstr>
      <vt:lpstr>CITY SKETCH 16X9</vt:lpstr>
      <vt:lpstr>بررسی تجربه انگلستان در مرمت شهری :  شهرهای  بث ،لستر ، چستر ، چی چستر و یورک </vt:lpstr>
      <vt:lpstr>معرفی:</vt:lpstr>
      <vt:lpstr>اصول کلی تجارب نوسازی و بهسازی شهری در بریتانیا:</vt:lpstr>
      <vt:lpstr>بررسی دیدگاه های دو شخصیت بارز در این دوره در بریتانیا </vt:lpstr>
      <vt:lpstr>در کل هدف فارل از مرمت شهری، تعمیر و اصلاح وضع موجود است. کاربری مورد نظر ضمن انطباق با وضع موجود،معاصرسازی است . شیوه اقدام : بهسازی و نوسازی و روش مداخله به صورت موضعی و موضوعی است. </vt:lpstr>
      <vt:lpstr>2 –ریچارد راجرز Richard Rogers (1933)</vt:lpstr>
      <vt:lpstr>بررسی تجارب اجرایی در شهرهای انگلستان</vt:lpstr>
      <vt:lpstr>بث Bath</vt:lpstr>
      <vt:lpstr>چستر Chester </vt:lpstr>
      <vt:lpstr>تلفیق با محیط زیست در شهر چستر</vt:lpstr>
      <vt:lpstr>یورک York</vt:lpstr>
      <vt:lpstr>نقشه  یورک ،  1846 میلادی</vt:lpstr>
      <vt:lpstr>بافت ارگانیک شهر یورک و توجه به سیمای شهری</vt:lpstr>
      <vt:lpstr> چی چستر chichester </vt:lpstr>
      <vt:lpstr>پلان شهر چی چستر در قدیم</vt:lpstr>
      <vt:lpstr>لستر Leicester</vt:lpstr>
      <vt:lpstr>PowerPoint Presentation</vt:lpstr>
      <vt:lpstr>PowerPoint Presentation</vt:lpstr>
      <vt:lpstr>جمع بندی :</vt:lpstr>
      <vt:lpstr>منابع: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بررسی تجربه انگلستان در مرمت شهری :  شهرهای  بث ،لستر ، چستر ، چی چستر و یورک </dc:title>
  <dc:creator>Mohammad</dc:creator>
  <cp:lastModifiedBy>Mohammad</cp:lastModifiedBy>
  <cp:revision>2</cp:revision>
  <dcterms:created xsi:type="dcterms:W3CDTF">2020-11-10T17:37:14Z</dcterms:created>
  <dcterms:modified xsi:type="dcterms:W3CDTF">2020-11-21T12:13:45Z</dcterms:modified>
</cp:coreProperties>
</file>