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 snapToGrid="0">
      <p:cViewPr varScale="1">
        <p:scale>
          <a:sx n="75" d="100"/>
          <a:sy n="75" d="100"/>
        </p:scale>
        <p:origin x="107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271D2-1FC4-4DDC-A60E-BE514AB60F43}" type="datetimeFigureOut">
              <a:rPr lang="fa-IR" smtClean="0"/>
              <a:t>25/03/1442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BFE7A-79A1-4D76-8894-ADC4227CE1F6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58882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271D2-1FC4-4DDC-A60E-BE514AB60F43}" type="datetimeFigureOut">
              <a:rPr lang="fa-IR" smtClean="0"/>
              <a:t>25/03/1442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BFE7A-79A1-4D76-8894-ADC4227CE1F6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957547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271D2-1FC4-4DDC-A60E-BE514AB60F43}" type="datetimeFigureOut">
              <a:rPr lang="fa-IR" smtClean="0"/>
              <a:t>25/03/1442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BFE7A-79A1-4D76-8894-ADC4227CE1F6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9490507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1842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6592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9293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7944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9606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3178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4213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5609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271D2-1FC4-4DDC-A60E-BE514AB60F43}" type="datetimeFigureOut">
              <a:rPr lang="fa-IR" smtClean="0"/>
              <a:t>25/03/1442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BFE7A-79A1-4D76-8894-ADC4227CE1F6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24298647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41591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468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l" rtl="0"/>
            <a:r>
              <a:rPr lang="en-US" sz="8000" dirty="0">
                <a:ln w="3175" cmpd="sng">
                  <a:noFill/>
                </a:ln>
                <a:solidFill>
                  <a:srgbClr val="A53010"/>
                </a:solidFill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l" rtl="0"/>
            <a:r>
              <a:rPr lang="en-US" sz="8000" dirty="0">
                <a:ln w="3175" cmpd="sng">
                  <a:noFill/>
                </a:ln>
                <a:solidFill>
                  <a:srgbClr val="A53010"/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8657000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70678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l" rtl="0"/>
            <a:r>
              <a:rPr lang="en-US" sz="8000" dirty="0">
                <a:ln w="3175" cmpd="sng">
                  <a:noFill/>
                </a:ln>
                <a:solidFill>
                  <a:srgbClr val="A53010"/>
                </a:solidFill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l" rtl="0"/>
            <a:r>
              <a:rPr lang="en-US" sz="8000" dirty="0">
                <a:ln w="3175" cmpd="sng">
                  <a:noFill/>
                </a:ln>
                <a:solidFill>
                  <a:srgbClr val="A53010"/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0682865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18166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45384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4634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271D2-1FC4-4DDC-A60E-BE514AB60F43}" type="datetimeFigureOut">
              <a:rPr lang="fa-IR" smtClean="0"/>
              <a:t>25/03/1442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BFE7A-79A1-4D76-8894-ADC4227CE1F6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854330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271D2-1FC4-4DDC-A60E-BE514AB60F43}" type="datetimeFigureOut">
              <a:rPr lang="fa-IR" smtClean="0"/>
              <a:t>25/03/1442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BFE7A-79A1-4D76-8894-ADC4227CE1F6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771965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271D2-1FC4-4DDC-A60E-BE514AB60F43}" type="datetimeFigureOut">
              <a:rPr lang="fa-IR" smtClean="0"/>
              <a:t>25/03/1442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BFE7A-79A1-4D76-8894-ADC4227CE1F6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5904810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271D2-1FC4-4DDC-A60E-BE514AB60F43}" type="datetimeFigureOut">
              <a:rPr lang="fa-IR" smtClean="0"/>
              <a:t>25/03/1442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BFE7A-79A1-4D76-8894-ADC4227CE1F6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007983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271D2-1FC4-4DDC-A60E-BE514AB60F43}" type="datetimeFigureOut">
              <a:rPr lang="fa-IR" smtClean="0"/>
              <a:t>25/03/1442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BFE7A-79A1-4D76-8894-ADC4227CE1F6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0776740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271D2-1FC4-4DDC-A60E-BE514AB60F43}" type="datetimeFigureOut">
              <a:rPr lang="fa-IR" smtClean="0"/>
              <a:t>25/03/1442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BFE7A-79A1-4D76-8894-ADC4227CE1F6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3680717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271D2-1FC4-4DDC-A60E-BE514AB60F43}" type="datetimeFigureOut">
              <a:rPr lang="fa-IR" smtClean="0"/>
              <a:t>25/03/1442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BFE7A-79A1-4D76-8894-ADC4227CE1F6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98156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9271D2-1FC4-4DDC-A60E-BE514AB60F43}" type="datetimeFigureOut">
              <a:rPr lang="fa-IR" smtClean="0"/>
              <a:t>25/03/1442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9BFE7A-79A1-4D76-8894-ADC4227CE1F6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030128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685800" rtl="1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r" defTabSz="685800" rtl="1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rtl="0"/>
              <a:t>11/10/2020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 rtl="0"/>
            <a:fld id="{B6F15528-21DE-4FAA-801E-634DDDAF4B2B}" type="slidenum">
              <a:rPr lang="en-US" smtClean="0"/>
              <a:pPr rtl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487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1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3276600"/>
            <a:ext cx="8458200" cy="762000"/>
          </a:xfrm>
        </p:spPr>
        <p:txBody>
          <a:bodyPr>
            <a:normAutofit fontScale="90000"/>
          </a:bodyPr>
          <a:lstStyle/>
          <a:p>
            <a:pPr algn="ctr"/>
            <a:r>
              <a:rPr lang="fa-I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نقش </a:t>
            </a:r>
            <a:r>
              <a:rPr lang="fa-I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مترو</a:t>
            </a:r>
            <a:br>
              <a:rPr lang="fa-I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</a:br>
            <a:r>
              <a:rPr lang="fa-I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 </a:t>
            </a:r>
            <a:r>
              <a:rPr lang="fa-I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در سیستم حمل و نقل شهری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Nazani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640827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1146048" cy="914400"/>
          </a:xfrm>
        </p:spPr>
        <p:txBody>
          <a:bodyPr>
            <a:normAutofit/>
          </a:bodyPr>
          <a:lstStyle/>
          <a:p>
            <a:pPr rtl="1"/>
            <a:r>
              <a:rPr lang="fa-IR" sz="2400" dirty="0" smtClean="0">
                <a:cs typeface="B Nazanin" pitchFamily="2" charset="-78"/>
              </a:rPr>
              <a:t>9/11</a:t>
            </a:r>
            <a:endParaRPr lang="en-US" sz="2400" dirty="0">
              <a:cs typeface="B Nazanin" pitchFamily="2" charset="-7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1676400"/>
            <a:ext cx="8077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fa-IR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هزینه های درمان</a:t>
            </a:r>
          </a:p>
          <a:p>
            <a:pPr algn="just">
              <a:buFont typeface="Arial" pitchFamily="34" charset="0"/>
              <a:buChar char="•"/>
            </a:pPr>
            <a:r>
              <a:rPr lang="fa-IR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صرفه جویی در مصرف بنزین</a:t>
            </a:r>
          </a:p>
          <a:p>
            <a:pPr algn="just">
              <a:buFont typeface="Arial" pitchFamily="34" charset="0"/>
              <a:buChar char="•"/>
            </a:pPr>
            <a:r>
              <a:rPr lang="fa-IR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استهلاک و لوازم یدکی خودرو</a:t>
            </a:r>
          </a:p>
          <a:p>
            <a:pPr algn="just">
              <a:buFont typeface="Arial" pitchFamily="34" charset="0"/>
              <a:buChar char="•"/>
            </a:pPr>
            <a:endParaRPr lang="fa-IR" sz="2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Nazanin" pitchFamily="2" charset="-78"/>
            </a:endParaRPr>
          </a:p>
        </p:txBody>
      </p:sp>
      <p:pic>
        <p:nvPicPr>
          <p:cNvPr id="7" name="Picture 6" descr="transport-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7200" y="3124200"/>
            <a:ext cx="4191000" cy="281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4989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1146048" cy="914400"/>
          </a:xfrm>
        </p:spPr>
        <p:txBody>
          <a:bodyPr>
            <a:normAutofit/>
          </a:bodyPr>
          <a:lstStyle/>
          <a:p>
            <a:pPr rtl="1"/>
            <a:r>
              <a:rPr lang="fa-IR" sz="2400" dirty="0" smtClean="0">
                <a:cs typeface="B Nazanin" pitchFamily="2" charset="-78"/>
              </a:rPr>
              <a:t>10/11</a:t>
            </a:r>
            <a:endParaRPr lang="en-US" sz="2400" dirty="0">
              <a:cs typeface="B Nazanin" pitchFamily="2" charset="-7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1676400"/>
            <a:ext cx="8077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a-IR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نتیجه گیری :</a:t>
            </a:r>
          </a:p>
          <a:p>
            <a:pPr algn="just"/>
            <a:r>
              <a:rPr lang="fa-IR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سیستم حمل و نقل شهری ایده آل،سیستمی است که سرعت،نظم و آسایش را با یکدیگر تلفیق کند.سرویس حمل و نقل همگانی موثر باید ابتدا تعداد زیادی از مسافران را با کارایی بالا جا به جا کند و ثانیا افراد را تشویق به عدم استفاده از  اتومبیل شخصی نماید.</a:t>
            </a:r>
          </a:p>
          <a:p>
            <a:pPr algn="just"/>
            <a:endParaRPr lang="fa-IR" sz="2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Nazani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7061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1146048" cy="914400"/>
          </a:xfrm>
        </p:spPr>
        <p:txBody>
          <a:bodyPr>
            <a:normAutofit/>
          </a:bodyPr>
          <a:lstStyle/>
          <a:p>
            <a:pPr rtl="1"/>
            <a:r>
              <a:rPr lang="fa-IR" sz="2400" dirty="0" smtClean="0">
                <a:cs typeface="B Nazanin" pitchFamily="2" charset="-78"/>
              </a:rPr>
              <a:t>11/11</a:t>
            </a:r>
            <a:endParaRPr lang="en-US" sz="2400" dirty="0">
              <a:cs typeface="B Nazanin" pitchFamily="2" charset="-78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2057400"/>
            <a:ext cx="7572635" cy="43862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533400" y="1600200"/>
            <a:ext cx="8305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میزان صرفه جویی سالانه(میلیارد ریال)در هزینه ها به دلیل استفاده از سیستم مترو از جنبه های مختلف</a:t>
            </a:r>
            <a:endParaRPr lang="en-US" sz="2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Nazani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621381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00200" y="1447800"/>
            <a:ext cx="6248400" cy="3767397"/>
          </a:xfrm>
        </p:spPr>
        <p:txBody>
          <a:bodyPr>
            <a:normAutofit fontScale="92500" lnSpcReduction="10000"/>
          </a:bodyPr>
          <a:lstStyle/>
          <a:p>
            <a:pPr algn="ctr" rtl="1">
              <a:buNone/>
            </a:pPr>
            <a:r>
              <a:rPr lang="fa-IR" sz="3500" dirty="0" smtClean="0">
                <a:cs typeface="B Yekan" panose="00000400000000000000" pitchFamily="2" charset="-78"/>
              </a:rPr>
              <a:t>مراجع</a:t>
            </a:r>
            <a:endParaRPr lang="fa-IR" dirty="0" smtClean="0">
              <a:cs typeface="B Yekan" panose="00000400000000000000" pitchFamily="2" charset="-78"/>
            </a:endParaRPr>
          </a:p>
          <a:p>
            <a:pPr algn="just" rtl="1">
              <a:buNone/>
            </a:pPr>
            <a:r>
              <a:rPr lang="fa-IR" sz="2400" b="1" dirty="0" smtClean="0">
                <a:cs typeface="B Nazanin" pitchFamily="2" charset="-78"/>
              </a:rPr>
              <a:t>1-گزارش شرکت راه آهن شهری تهران و حومه،تنگنا ها و راه حل ها،1384</a:t>
            </a:r>
          </a:p>
          <a:p>
            <a:pPr algn="just" rtl="1">
              <a:buNone/>
            </a:pPr>
            <a:r>
              <a:rPr lang="fa-IR" sz="2400" b="1" dirty="0" smtClean="0">
                <a:cs typeface="B Nazanin" pitchFamily="2" charset="-78"/>
              </a:rPr>
              <a:t>2-گزارش دبیر خانه کمیته اجرایی کاهش آلودگی هوای تهران بزرگ،1380</a:t>
            </a:r>
          </a:p>
          <a:p>
            <a:pPr algn="just" rtl="1">
              <a:buNone/>
            </a:pPr>
            <a:r>
              <a:rPr lang="fa-IR" sz="2400" b="1" dirty="0" smtClean="0">
                <a:cs typeface="B Nazanin" pitchFamily="2" charset="-78"/>
              </a:rPr>
              <a:t>3گزارش سازمان بهینه سازی مصرف سوخت کشور</a:t>
            </a:r>
          </a:p>
          <a:p>
            <a:pPr algn="just" rtl="1">
              <a:buNone/>
            </a:pPr>
            <a:r>
              <a:rPr lang="fa-IR" sz="2400" b="1" dirty="0" smtClean="0">
                <a:cs typeface="B Nazanin" pitchFamily="2" charset="-78"/>
              </a:rPr>
              <a:t>4-ترازنامه انرژی،1380</a:t>
            </a:r>
          </a:p>
          <a:p>
            <a:pPr algn="just" rtl="1">
              <a:buNone/>
            </a:pPr>
            <a:r>
              <a:rPr lang="fa-IR" sz="2400" b="1" dirty="0" smtClean="0">
                <a:cs typeface="B Nazanin" pitchFamily="2" charset="-78"/>
              </a:rPr>
              <a:t>5-نشریه آماری تصادفات شهر تهران،ۀ1380</a:t>
            </a:r>
          </a:p>
          <a:p>
            <a:pPr algn="just" rtl="1">
              <a:buNone/>
            </a:pPr>
            <a:r>
              <a:rPr lang="fa-IR" sz="2400" b="1" dirty="0" smtClean="0">
                <a:cs typeface="B Nazanin" pitchFamily="2" charset="-78"/>
              </a:rPr>
              <a:t>6-گزارش سازمان حمل و نقل ریلی،1380</a:t>
            </a:r>
          </a:p>
        </p:txBody>
      </p:sp>
    </p:spTree>
    <p:extLst>
      <p:ext uri="{BB962C8B-B14F-4D97-AF65-F5344CB8AC3E}">
        <p14:creationId xmlns:p14="http://schemas.microsoft.com/office/powerpoint/2010/main" val="654650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1146048" cy="914400"/>
          </a:xfrm>
        </p:spPr>
        <p:txBody>
          <a:bodyPr>
            <a:normAutofit/>
          </a:bodyPr>
          <a:lstStyle/>
          <a:p>
            <a:pPr rtl="1"/>
            <a:r>
              <a:rPr lang="fa-IR" sz="2400" dirty="0" smtClean="0">
                <a:cs typeface="B Nazanin" pitchFamily="2" charset="-78"/>
              </a:rPr>
              <a:t>1/11</a:t>
            </a:r>
            <a:endParaRPr lang="en-US" sz="2400" dirty="0">
              <a:cs typeface="B Nazanin" pitchFamily="2" charset="-7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5800" y="1676400"/>
            <a:ext cx="78486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a-IR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مترو از جمله سیستم های حمل و نقل شهری است که امروزه بویژه از نظر صرفه جویی در مصرف انرژی ،مورد توجه جهانی میباشد.اولین متروی جهانی حدود 140 سال پیش در شهر لندن تاسیس و شهر های پاریس،نیویورک،مسکو به ترتیب در دهه های بعد صاحب مترو گردیدند.</a:t>
            </a:r>
          </a:p>
          <a:p>
            <a:pPr algn="just"/>
            <a:r>
              <a:rPr lang="fa-IR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فکر ایجاد مترو در ایران در سال 1353 با توجه به مشکلات ترافیک تهران مطرح و در سال 1356 عملیات اجرایی آن آغاز شد.</a:t>
            </a:r>
          </a:p>
          <a:p>
            <a:pPr algn="just"/>
            <a:r>
              <a:rPr lang="fa-IR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در دور نمای توسعه متروی تهران 228 کیلومتر طول با حدود 200 ایستگاه مترو طراحی شده است.با این مقدار توسعه،مترو قادر خواهد بود در روز 1000000 مسافر را جابجا کند.</a:t>
            </a:r>
          </a:p>
          <a:p>
            <a:endParaRPr lang="fa-IR" sz="2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Nazani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730478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1146048" cy="914400"/>
          </a:xfrm>
        </p:spPr>
        <p:txBody>
          <a:bodyPr>
            <a:normAutofit/>
          </a:bodyPr>
          <a:lstStyle/>
          <a:p>
            <a:pPr rtl="1"/>
            <a:r>
              <a:rPr lang="fa-IR" sz="2400" dirty="0" smtClean="0">
                <a:cs typeface="B Nazanin" pitchFamily="2" charset="-78"/>
              </a:rPr>
              <a:t>2/11</a:t>
            </a:r>
            <a:endParaRPr lang="en-US" sz="2400" dirty="0">
              <a:cs typeface="B Nazanin" pitchFamily="2" charset="-7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1524000"/>
            <a:ext cx="80772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a-IR" sz="2000" b="1" dirty="0">
                <a:solidFill>
                  <a:prstClr val="black"/>
                </a:solidFill>
                <a:cs typeface="B Nazanin" pitchFamily="2" charset="-78"/>
              </a:rPr>
              <a:t>کاهش آلودگی هوا:</a:t>
            </a:r>
          </a:p>
          <a:p>
            <a:pPr algn="just"/>
            <a:r>
              <a:rPr lang="fa-IR" sz="2000" b="1" dirty="0">
                <a:solidFill>
                  <a:prstClr val="black"/>
                </a:solidFill>
                <a:cs typeface="B Nazanin" pitchFamily="2" charset="-78"/>
              </a:rPr>
              <a:t>مهمترین مزیت زیست محیطی مترو،کاهش تولید آلاینده های عمده مانند </a:t>
            </a:r>
            <a:r>
              <a:rPr lang="en-US" sz="2000" b="1" dirty="0">
                <a:solidFill>
                  <a:prstClr val="black"/>
                </a:solidFill>
                <a:cs typeface="B Nazanin" pitchFamily="2" charset="-78"/>
              </a:rPr>
              <a:t>NOX2</a:t>
            </a:r>
            <a:r>
              <a:rPr lang="fa-IR" sz="2000" b="1" dirty="0">
                <a:solidFill>
                  <a:prstClr val="black"/>
                </a:solidFill>
                <a:cs typeface="B Nazanin" pitchFamily="2" charset="-78"/>
              </a:rPr>
              <a:t>،</a:t>
            </a:r>
            <a:r>
              <a:rPr lang="en-US" sz="2000" b="1" dirty="0">
                <a:solidFill>
                  <a:prstClr val="black"/>
                </a:solidFill>
                <a:cs typeface="B Nazanin" pitchFamily="2" charset="-78"/>
              </a:rPr>
              <a:t>Pb2</a:t>
            </a:r>
            <a:r>
              <a:rPr lang="fa-IR" sz="2000" b="1" dirty="0">
                <a:solidFill>
                  <a:prstClr val="black"/>
                </a:solidFill>
                <a:cs typeface="B Nazanin" pitchFamily="2" charset="-78"/>
              </a:rPr>
              <a:t>.</a:t>
            </a:r>
            <a:r>
              <a:rPr lang="en-US" sz="2000" b="1" dirty="0">
                <a:solidFill>
                  <a:prstClr val="black"/>
                </a:solidFill>
                <a:cs typeface="B Nazanin" pitchFamily="2" charset="-78"/>
              </a:rPr>
              <a:t>CxHy2.SOx2.SPM.Cox </a:t>
            </a:r>
            <a:r>
              <a:rPr lang="fa-IR" sz="2000" b="1" dirty="0">
                <a:solidFill>
                  <a:prstClr val="black"/>
                </a:solidFill>
                <a:cs typeface="B Nazanin" pitchFamily="2" charset="-78"/>
              </a:rPr>
              <a:t>بدلیل کاستن از تعداد سفر به وسیله اتومبیل شخصی است.</a:t>
            </a:r>
          </a:p>
          <a:p>
            <a:pPr algn="just"/>
            <a:r>
              <a:rPr lang="fa-IR" sz="2000" b="1" dirty="0">
                <a:solidFill>
                  <a:prstClr val="black"/>
                </a:solidFill>
                <a:cs typeface="B Nazanin" pitchFamily="2" charset="-78"/>
              </a:rPr>
              <a:t>                            </a:t>
            </a:r>
            <a:r>
              <a:rPr lang="fa-IR" b="1" dirty="0">
                <a:solidFill>
                  <a:prstClr val="black"/>
                </a:solidFill>
                <a:cs typeface="B Nazanin" pitchFamily="2" charset="-78"/>
              </a:rPr>
              <a:t>نقش آلاینده ها و خطرات زیست محیطی مرتبط با بخش انرژی</a:t>
            </a:r>
            <a:endParaRPr lang="fa-IR" b="1" dirty="0">
              <a:solidFill>
                <a:prstClr val="black"/>
              </a:solidFill>
              <a:cs typeface="B Nazanin" pitchFamily="2" charset="-78"/>
            </a:endParaRPr>
          </a:p>
        </p:txBody>
      </p:sp>
      <p:pic>
        <p:nvPicPr>
          <p:cNvPr id="5" name="Picture 4" descr="jmkbl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124200"/>
            <a:ext cx="8040725" cy="2965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3866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1146048" cy="914400"/>
          </a:xfrm>
        </p:spPr>
        <p:txBody>
          <a:bodyPr>
            <a:normAutofit/>
          </a:bodyPr>
          <a:lstStyle/>
          <a:p>
            <a:pPr rtl="1"/>
            <a:r>
              <a:rPr lang="fa-IR" sz="2400" dirty="0" smtClean="0">
                <a:cs typeface="B Nazanin" pitchFamily="2" charset="-78"/>
              </a:rPr>
              <a:t>3/11</a:t>
            </a:r>
            <a:endParaRPr lang="en-US" sz="2400" dirty="0">
              <a:cs typeface="B Nazanin" pitchFamily="2" charset="-7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5800" y="1676400"/>
            <a:ext cx="784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سهم بخش های مختلف انرژی در انتشار آلاینده های هوا</a:t>
            </a:r>
            <a:endParaRPr lang="fa-IR" sz="2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Nazanin" pitchFamily="2" charset="-78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2209800"/>
            <a:ext cx="7683704" cy="426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63731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1146048" cy="914400"/>
          </a:xfrm>
        </p:spPr>
        <p:txBody>
          <a:bodyPr>
            <a:normAutofit/>
          </a:bodyPr>
          <a:lstStyle/>
          <a:p>
            <a:pPr rtl="1"/>
            <a:r>
              <a:rPr lang="fa-IR" sz="2400" dirty="0" smtClean="0">
                <a:cs typeface="B Nazanin" pitchFamily="2" charset="-78"/>
              </a:rPr>
              <a:t>4/11</a:t>
            </a:r>
            <a:endParaRPr lang="en-US" sz="2400" dirty="0">
              <a:cs typeface="B Nazanin" pitchFamily="2" charset="-7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5800" y="1676400"/>
            <a:ext cx="7848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a-IR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پایین بودن مصرف انرژی:</a:t>
            </a:r>
          </a:p>
          <a:p>
            <a:pPr algn="just"/>
            <a:r>
              <a:rPr lang="fa-IR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آمار مربوط به مصرف انرژی در بخش حمل و نقل حاکی از آن است که حمل و نقل ریلی با قابلیت حمل انبوه بار و مسافر، یک هفتم حمل و نقل جاده ای سوخت مصرف میکند.بدین ترتیب این سهم تنها 20% از مصرف گازوئیل کشور را به خود اختصاص میدهد.</a:t>
            </a:r>
          </a:p>
          <a:p>
            <a:pPr algn="just"/>
            <a:endParaRPr lang="fa-IR" sz="2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Nazanin" pitchFamily="2" charset="-78"/>
            </a:endParaRPr>
          </a:p>
        </p:txBody>
      </p:sp>
      <p:pic>
        <p:nvPicPr>
          <p:cNvPr id="5" name="Picture 4" descr="freigh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352800"/>
            <a:ext cx="4495800" cy="3111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15004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1146048" cy="914400"/>
          </a:xfrm>
        </p:spPr>
        <p:txBody>
          <a:bodyPr>
            <a:normAutofit/>
          </a:bodyPr>
          <a:lstStyle/>
          <a:p>
            <a:pPr rtl="1"/>
            <a:r>
              <a:rPr lang="fa-IR" sz="2400" dirty="0" smtClean="0">
                <a:cs typeface="B Nazanin" pitchFamily="2" charset="-78"/>
              </a:rPr>
              <a:t>5/11</a:t>
            </a:r>
            <a:endParaRPr lang="en-US" sz="2400" dirty="0">
              <a:cs typeface="B Nazanin" pitchFamily="2" charset="-7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5800" y="1676400"/>
            <a:ext cx="784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a-IR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اشغال کمتر زمین:</a:t>
            </a:r>
          </a:p>
          <a:p>
            <a:pPr algn="just"/>
            <a:r>
              <a:rPr lang="fa-IR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مطابق مطالعات انجام شده حمل و نقل ریلی به ازای ظرفیت مساوی حمل و نقل معادل یک پنجم تا یک سوم حمل و نقل جاده ای برای احداث خطوط ،زمین اشغال میکند.</a:t>
            </a:r>
            <a:endParaRPr lang="fa-IR" sz="2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Nazanin" pitchFamily="2" charset="-78"/>
            </a:endParaRPr>
          </a:p>
        </p:txBody>
      </p:sp>
      <p:pic>
        <p:nvPicPr>
          <p:cNvPr id="6" name="Picture 5" descr="13930615095836106356973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3276600"/>
            <a:ext cx="7656813" cy="2971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7214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1146048" cy="914400"/>
          </a:xfrm>
        </p:spPr>
        <p:txBody>
          <a:bodyPr>
            <a:normAutofit/>
          </a:bodyPr>
          <a:lstStyle/>
          <a:p>
            <a:pPr rtl="1"/>
            <a:r>
              <a:rPr lang="fa-IR" sz="2400" dirty="0" smtClean="0">
                <a:cs typeface="B Nazanin" pitchFamily="2" charset="-78"/>
              </a:rPr>
              <a:t>6/11</a:t>
            </a:r>
            <a:endParaRPr lang="en-US" sz="2400" dirty="0">
              <a:cs typeface="B Nazanin" pitchFamily="2" charset="-7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5800" y="1676400"/>
            <a:ext cx="78486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a-IR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ایمنی و کاهش تصادفات در مترو:</a:t>
            </a:r>
          </a:p>
          <a:p>
            <a:pPr algn="just"/>
            <a:r>
              <a:rPr lang="fa-IR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مسئله ایمنی عبور و مرور از اهم مسائل ترافیکی و ترابری است و عدم توجه به این اصل حیاتی موجب ضایعات و خسارات هنگفتی خواهد شد.</a:t>
            </a:r>
          </a:p>
          <a:p>
            <a:pPr algn="just"/>
            <a:r>
              <a:rPr lang="fa-IR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آمار تصادفات نشان میدهد که بخش عمده ای از سوانح کشور مربوط به حمل و نقل جاده ای بوده و به طور متوسط هر سی دقیقه یک نفر کشته و در هر 5 دقیقه یک نفر مجروح میشود،در حالی که تعداد گشتگان در هر یک میلیارد نفر کیلومتر جابجایی مسافر از طریق جاده های ریلی نزدیک به 7 نفر و به عبارتی یک هفدهم جاده است.</a:t>
            </a:r>
          </a:p>
        </p:txBody>
      </p:sp>
    </p:spTree>
    <p:extLst>
      <p:ext uri="{BB962C8B-B14F-4D97-AF65-F5344CB8AC3E}">
        <p14:creationId xmlns:p14="http://schemas.microsoft.com/office/powerpoint/2010/main" val="193936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1146048" cy="914400"/>
          </a:xfrm>
        </p:spPr>
        <p:txBody>
          <a:bodyPr>
            <a:normAutofit/>
          </a:bodyPr>
          <a:lstStyle/>
          <a:p>
            <a:pPr rtl="1"/>
            <a:r>
              <a:rPr lang="fa-IR" sz="2400" dirty="0" smtClean="0">
                <a:cs typeface="B Nazanin" pitchFamily="2" charset="-78"/>
              </a:rPr>
              <a:t>7/11</a:t>
            </a:r>
            <a:endParaRPr lang="en-US" sz="2400" dirty="0">
              <a:cs typeface="B Nazanin" pitchFamily="2" charset="-7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1676400"/>
            <a:ext cx="8077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a-IR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کاهش هزینه های وقت،درمان،...مسافران</a:t>
            </a:r>
          </a:p>
          <a:p>
            <a:pPr algn="just">
              <a:buFont typeface="Arial" pitchFamily="34" charset="0"/>
              <a:buChar char="•"/>
            </a:pPr>
            <a:r>
              <a:rPr lang="fa-IR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وقت</a:t>
            </a:r>
          </a:p>
          <a:p>
            <a:pPr algn="just"/>
            <a:r>
              <a:rPr lang="fa-IR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وقت هر فرد دارای ارزش مالی است و اتلاف آن و تاخیر ناشی از تراکم ترافیک،بازدهی تولید جامعه را کاهش داده و نوعی هزینه اقتصادی محسوب میشود.</a:t>
            </a:r>
          </a:p>
          <a:p>
            <a:pPr algn="just"/>
            <a:r>
              <a:rPr lang="fa-IR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 </a:t>
            </a:r>
          </a:p>
        </p:txBody>
      </p:sp>
      <p:pic>
        <p:nvPicPr>
          <p:cNvPr id="7" name="Picture 6" descr="201602091415096891-e1455653144224.jpg"/>
          <p:cNvPicPr>
            <a:picLocks noChangeAspect="1"/>
          </p:cNvPicPr>
          <p:nvPr/>
        </p:nvPicPr>
        <p:blipFill>
          <a:blip r:embed="rId2"/>
          <a:srcRect b="22881"/>
          <a:stretch>
            <a:fillRect/>
          </a:stretch>
        </p:blipFill>
        <p:spPr>
          <a:xfrm>
            <a:off x="685800" y="3657600"/>
            <a:ext cx="7696200" cy="2681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295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1146048" cy="914400"/>
          </a:xfrm>
        </p:spPr>
        <p:txBody>
          <a:bodyPr>
            <a:normAutofit/>
          </a:bodyPr>
          <a:lstStyle/>
          <a:p>
            <a:pPr rtl="1"/>
            <a:r>
              <a:rPr lang="fa-IR" sz="2400" dirty="0" smtClean="0">
                <a:cs typeface="B Nazanin" pitchFamily="2" charset="-78"/>
              </a:rPr>
              <a:t>8/11</a:t>
            </a:r>
            <a:endParaRPr lang="en-US" sz="2400" dirty="0">
              <a:cs typeface="B Nazanin" pitchFamily="2" charset="-7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1676400"/>
            <a:ext cx="8077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fa-IR" sz="2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Nazanin" pitchFamily="2" charset="-78"/>
            </a:endParaRPr>
          </a:p>
          <a:p>
            <a:pPr algn="just"/>
            <a:r>
              <a:rPr lang="fa-IR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2133600"/>
            <a:ext cx="7849858" cy="4316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838200" y="1524000"/>
            <a:ext cx="754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سهم وسایل نقلیه مختلف در سفر های شهر تهران</a:t>
            </a:r>
            <a:endParaRPr lang="en-US" sz="2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Nazani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26709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539</Words>
  <Application>Microsoft Office PowerPoint</Application>
  <PresentationFormat>On-screen Show (4:3)</PresentationFormat>
  <Paragraphs>46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3" baseType="lpstr">
      <vt:lpstr>Arial</vt:lpstr>
      <vt:lpstr>B Nazanin</vt:lpstr>
      <vt:lpstr>B Yekan</vt:lpstr>
      <vt:lpstr>Calibri</vt:lpstr>
      <vt:lpstr>Calibri Light</vt:lpstr>
      <vt:lpstr>Century Gothic</vt:lpstr>
      <vt:lpstr>Times New Roman</vt:lpstr>
      <vt:lpstr>Wingdings 3</vt:lpstr>
      <vt:lpstr>Office Theme</vt:lpstr>
      <vt:lpstr>Wisp</vt:lpstr>
      <vt:lpstr>نقش مترو  در سیستم حمل و نقل شهری</vt:lpstr>
      <vt:lpstr>1/11</vt:lpstr>
      <vt:lpstr>2/11</vt:lpstr>
      <vt:lpstr>3/11</vt:lpstr>
      <vt:lpstr>4/11</vt:lpstr>
      <vt:lpstr>5/11</vt:lpstr>
      <vt:lpstr>6/11</vt:lpstr>
      <vt:lpstr>7/11</vt:lpstr>
      <vt:lpstr>8/11</vt:lpstr>
      <vt:lpstr>9/11</vt:lpstr>
      <vt:lpstr>10/11</vt:lpstr>
      <vt:lpstr>11/11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نقش مترو  در سیستم حمل و نقل شهری</dc:title>
  <dc:creator>Mohammad</dc:creator>
  <cp:lastModifiedBy>Mohammad</cp:lastModifiedBy>
  <cp:revision>1</cp:revision>
  <dcterms:created xsi:type="dcterms:W3CDTF">2020-11-10T00:54:37Z</dcterms:created>
  <dcterms:modified xsi:type="dcterms:W3CDTF">2020-11-10T00:54:47Z</dcterms:modified>
</cp:coreProperties>
</file>