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1"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p:scale>
          <a:sx n="78" d="100"/>
          <a:sy n="78" d="100"/>
        </p:scale>
        <p:origin x="1002"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1213567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1175112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2186450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76BE6D8B-06A4-4CC6-81E0-EC63D7D7DC02}" type="slidenum">
              <a:rPr lang="fa-IR" smtClean="0"/>
              <a:pPr/>
              <a:t>‹#›</a:t>
            </a:fld>
            <a:endParaRPr lang="fa-IR" dirty="0"/>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838616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20513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4"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2737059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8AE1151-A0FE-41E2-8B7F-B06D0643A7CE}" type="datetimeFigureOut">
              <a:rPr lang="fa-IR" smtClean="0"/>
              <a:pPr/>
              <a:t>08/10/1441</a:t>
            </a:fld>
            <a:endParaRPr lang="fa-IR" dirty="0"/>
          </a:p>
        </p:txBody>
      </p:sp>
      <p:sp>
        <p:nvSpPr>
          <p:cNvPr id="4"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63470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1354608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200510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9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2"/>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553200" y="6245225"/>
            <a:ext cx="2133600" cy="476250"/>
          </a:xfrm>
        </p:spPr>
        <p:txBody>
          <a:bodyPr/>
          <a:lstStyle>
            <a:lvl1pPr>
              <a:defRPr/>
            </a:lvl1pPr>
          </a:lstStyle>
          <a:p>
            <a:fld id="{915621CD-1996-47C0-9622-6EE805DF8618}" type="datetime1">
              <a:rPr lang="ar-SA"/>
              <a:pPr/>
              <a:t>08/10/1441</a:t>
            </a:fld>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457200" y="6245225"/>
            <a:ext cx="2133600" cy="476250"/>
          </a:xfrm>
        </p:spPr>
        <p:txBody>
          <a:bodyPr/>
          <a:lstStyle>
            <a:lvl1pPr>
              <a:defRPr/>
            </a:lvl1pPr>
          </a:lstStyle>
          <a:p>
            <a:fld id="{A7F07901-B469-4258-B70D-6E70BDCB8BD1}" type="slidenum">
              <a:rPr lang="ar-SA"/>
              <a:pPr/>
              <a:t>‹#›</a:t>
            </a:fld>
            <a:endParaRPr lang="en-US"/>
          </a:p>
        </p:txBody>
      </p:sp>
    </p:spTree>
    <p:extLst>
      <p:ext uri="{BB962C8B-B14F-4D97-AF65-F5344CB8AC3E}">
        <p14:creationId xmlns:p14="http://schemas.microsoft.com/office/powerpoint/2010/main" val="109899715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9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2"/>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553200" y="6245225"/>
            <a:ext cx="2133600" cy="476250"/>
          </a:xfrm>
        </p:spPr>
        <p:txBody>
          <a:bodyPr/>
          <a:lstStyle>
            <a:lvl1pPr>
              <a:defRPr/>
            </a:lvl1pPr>
          </a:lstStyle>
          <a:p>
            <a:fld id="{DBE542BB-A58B-4540-B78A-CE31CC6DE1E0}" type="datetime1">
              <a:rPr lang="ar-SA"/>
              <a:pPr/>
              <a:t>08/10/1441</a:t>
            </a:fld>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457200" y="6245225"/>
            <a:ext cx="2133600" cy="476250"/>
          </a:xfrm>
        </p:spPr>
        <p:txBody>
          <a:bodyPr/>
          <a:lstStyle>
            <a:lvl1pPr>
              <a:defRPr/>
            </a:lvl1pPr>
          </a:lstStyle>
          <a:p>
            <a:fld id="{5905CF7D-9344-4A07-A72C-6F0865573A21}" type="slidenum">
              <a:rPr lang="ar-SA"/>
              <a:pPr/>
              <a:t>‹#›</a:t>
            </a:fld>
            <a:endParaRPr lang="en-US"/>
          </a:p>
        </p:txBody>
      </p:sp>
    </p:spTree>
    <p:extLst>
      <p:ext uri="{BB962C8B-B14F-4D97-AF65-F5344CB8AC3E}">
        <p14:creationId xmlns:p14="http://schemas.microsoft.com/office/powerpoint/2010/main" val="428207808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16878820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2"/>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553200" y="6245225"/>
            <a:ext cx="2133600" cy="476250"/>
          </a:xfrm>
        </p:spPr>
        <p:txBody>
          <a:bodyPr/>
          <a:lstStyle>
            <a:lvl1pPr>
              <a:defRPr/>
            </a:lvl1pPr>
          </a:lstStyle>
          <a:p>
            <a:fld id="{9DD9155C-B997-4E44-9A06-E1584C2709CD}" type="datetime1">
              <a:rPr lang="ar-SA"/>
              <a:pPr/>
              <a:t>08/10/1441</a:t>
            </a:fld>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457200" y="6245225"/>
            <a:ext cx="2133600" cy="476250"/>
          </a:xfrm>
        </p:spPr>
        <p:txBody>
          <a:bodyPr/>
          <a:lstStyle>
            <a:lvl1pPr>
              <a:defRPr/>
            </a:lvl1pPr>
          </a:lstStyle>
          <a:p>
            <a:fld id="{11CE2571-16C2-4326-8725-ADDB0C9FDBF2}" type="slidenum">
              <a:rPr lang="ar-SA"/>
              <a:pPr/>
              <a:t>‹#›</a:t>
            </a:fld>
            <a:endParaRPr lang="en-US"/>
          </a:p>
        </p:txBody>
      </p:sp>
    </p:spTree>
    <p:extLst>
      <p:ext uri="{BB962C8B-B14F-4D97-AF65-F5344CB8AC3E}">
        <p14:creationId xmlns:p14="http://schemas.microsoft.com/office/powerpoint/2010/main" val="125495830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1795433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8AE1151-A0FE-41E2-8B7F-B06D0643A7CE}"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89565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8AE1151-A0FE-41E2-8B7F-B06D0643A7CE}" type="datetimeFigureOut">
              <a:rPr lang="fa-IR" smtClean="0"/>
              <a:t>08/10/1441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3472134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1008279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63771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78AE1151-A0FE-41E2-8B7F-B06D0643A7CE}" type="datetimeFigureOut">
              <a:rPr lang="fa-IR" smtClean="0"/>
              <a:t>08/10/1441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2852543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AE1151-A0FE-41E2-8B7F-B06D0643A7CE}"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6BE6D8B-06A4-4CC6-81E0-EC63D7D7DC02}" type="slidenum">
              <a:rPr lang="fa-IR" smtClean="0"/>
              <a:t>‹#›</a:t>
            </a:fld>
            <a:endParaRPr lang="fa-IR"/>
          </a:p>
        </p:txBody>
      </p:sp>
    </p:spTree>
    <p:extLst>
      <p:ext uri="{BB962C8B-B14F-4D97-AF65-F5344CB8AC3E}">
        <p14:creationId xmlns:p14="http://schemas.microsoft.com/office/powerpoint/2010/main" val="425342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8AE1151-A0FE-41E2-8B7F-B06D0643A7CE}" type="datetimeFigureOut">
              <a:rPr lang="fa-IR" smtClean="0"/>
              <a:pPr/>
              <a:t>08/10/1441</a:t>
            </a:fld>
            <a:endParaRPr lang="fa-IR"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dirty="0"/>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76BE6D8B-06A4-4CC6-81E0-EC63D7D7DC02}" type="slidenum">
              <a:rPr lang="fa-IR" smtClean="0"/>
              <a:pPr/>
              <a:t>‹#›</a:t>
            </a:fld>
            <a:endParaRPr lang="fa-IR" dirty="0"/>
          </a:p>
        </p:txBody>
      </p:sp>
    </p:spTree>
    <p:extLst>
      <p:ext uri="{BB962C8B-B14F-4D97-AF65-F5344CB8AC3E}">
        <p14:creationId xmlns:p14="http://schemas.microsoft.com/office/powerpoint/2010/main" val="556311862"/>
      </p:ext>
    </p:extLst>
  </p:cSld>
  <p:clrMap bg1="dk1" tx1="lt1" bg2="dk2" tx2="lt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8.xml"/><Relationship Id="rId5" Type="http://schemas.openxmlformats.org/officeDocument/2006/relationships/image" Target="../media/image59.jpeg"/><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4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 Id="rId4" Type="http://schemas.openxmlformats.org/officeDocument/2006/relationships/image" Target="../media/image102.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 Id="rId4" Type="http://schemas.openxmlformats.org/officeDocument/2006/relationships/image" Target="../media/image105.jpeg"/></Relationships>
</file>

<file path=ppt/slides/_rels/slide5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5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7.xml"/><Relationship Id="rId5" Type="http://schemas.openxmlformats.org/officeDocument/2006/relationships/image" Target="../media/image115.jpeg"/><Relationship Id="rId4" Type="http://schemas.openxmlformats.org/officeDocument/2006/relationships/image" Target="../media/image11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3474" y="2901462"/>
            <a:ext cx="7244862" cy="707886"/>
          </a:xfrm>
          <a:prstGeom prst="rect">
            <a:avLst/>
          </a:prstGeom>
          <a:noFill/>
        </p:spPr>
        <p:txBody>
          <a:bodyPr wrap="square" rtlCol="0">
            <a:spAutoFit/>
          </a:bodyPr>
          <a:lstStyle/>
          <a:p>
            <a:pPr algn="ctr"/>
            <a:r>
              <a:rPr lang="fa-IR" sz="4000" b="1" dirty="0" smtClean="0">
                <a:solidFill>
                  <a:srgbClr val="FF0000"/>
                </a:solidFill>
                <a:cs typeface="B Homa" panose="00000400000000000000" pitchFamily="2" charset="-78"/>
              </a:rPr>
              <a:t>بررسی دقیق طراحی فنی خرپاها</a:t>
            </a:r>
            <a:endParaRPr lang="en-US" sz="4000" b="1" dirty="0">
              <a:solidFill>
                <a:srgbClr val="FF0000"/>
              </a:solidFill>
            </a:endParaRPr>
          </a:p>
        </p:txBody>
      </p:sp>
    </p:spTree>
    <p:extLst>
      <p:ext uri="{BB962C8B-B14F-4D97-AF65-F5344CB8AC3E}">
        <p14:creationId xmlns:p14="http://schemas.microsoft.com/office/powerpoint/2010/main" val="661300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chemeClr val="tx1"/>
                </a:solidFill>
                <a:latin typeface="Arial" pitchFamily="34" charset="0"/>
                <a:cs typeface="B Homa" panose="00000400000000000000" pitchFamily="2" charset="-78"/>
              </a:rPr>
              <a:t> انواع </a:t>
            </a:r>
            <a:r>
              <a:rPr lang="en-US" dirty="0" smtClean="0">
                <a:solidFill>
                  <a:schemeClr val="tx1"/>
                </a:solidFill>
                <a:latin typeface="Arial" pitchFamily="34" charset="0"/>
                <a:cs typeface="B Homa" panose="00000400000000000000" pitchFamily="2" charset="-78"/>
              </a:rPr>
              <a:t>Timber truss</a:t>
            </a:r>
            <a:endParaRPr lang="en-US" dirty="0">
              <a:solidFill>
                <a:schemeClr val="tx1"/>
              </a:solidFill>
              <a:latin typeface="Arial" pitchFamily="34" charset="0"/>
              <a:cs typeface="B Homa" panose="00000400000000000000" pitchFamily="2" charset="-78"/>
            </a:endParaRPr>
          </a:p>
        </p:txBody>
      </p:sp>
      <p:sp>
        <p:nvSpPr>
          <p:cNvPr id="3" name="Content Placeholder 2"/>
          <p:cNvSpPr>
            <a:spLocks noGrp="1"/>
          </p:cNvSpPr>
          <p:nvPr>
            <p:ph idx="1"/>
          </p:nvPr>
        </p:nvSpPr>
        <p:spPr>
          <a:xfrm>
            <a:off x="6682154" y="4554415"/>
            <a:ext cx="2110154" cy="1477108"/>
          </a:xfrm>
        </p:spPr>
        <p:txBody>
          <a:bodyPr>
            <a:normAutofit/>
          </a:bodyPr>
          <a:lstStyle/>
          <a:p>
            <a:r>
              <a:rPr lang="en-US" sz="1846" dirty="0">
                <a:solidFill>
                  <a:schemeClr val="bg1"/>
                </a:solidFill>
                <a:latin typeface="Arial" pitchFamily="34" charset="0"/>
                <a:cs typeface="B Homa" panose="00000400000000000000" pitchFamily="2" charset="-78"/>
              </a:rPr>
              <a:t>Double hammer beam</a:t>
            </a:r>
          </a:p>
        </p:txBody>
      </p:sp>
      <p:pic>
        <p:nvPicPr>
          <p:cNvPr id="7170" name="Picture 2" descr="E:\e\ODIN\tarahi fanni\t.fani\timber truss\Timber Framing Styles  Post &amp; Beam Bent Designs by Vermont Timber Works_files\BENT.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2031" y="1663856"/>
            <a:ext cx="2552012" cy="2620170"/>
          </a:xfrm>
          <a:prstGeom prst="rect">
            <a:avLst/>
          </a:prstGeom>
          <a:noFill/>
        </p:spPr>
      </p:pic>
      <p:pic>
        <p:nvPicPr>
          <p:cNvPr id="7171" name="Picture 3" descr="E:\e\ODIN\tarahi fanni\t.fani\timber truss\Timber Framing Styles  Post &amp; Beam Bent Designs by Vermont Timber Works_files\post-and-beam-bent-style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3437" y="1663856"/>
            <a:ext cx="4327178" cy="2614256"/>
          </a:xfrm>
          <a:prstGeom prst="rect">
            <a:avLst/>
          </a:prstGeom>
          <a:noFill/>
        </p:spPr>
      </p:pic>
      <p:pic>
        <p:nvPicPr>
          <p:cNvPr id="7172" name="Picture 4" descr="E:\e\ODIN\tarahi fanni\t.fani\timber truss\Timber Framing Styles  Post &amp; Beam Bent Designs by Vermont Timber Works_files\double-hammer-beam.jpg"/>
          <p:cNvPicPr>
            <a:picLocks noChangeAspect="1" noChangeArrowheads="1"/>
          </p:cNvPicPr>
          <p:nvPr/>
        </p:nvPicPr>
        <p:blipFill>
          <a:blip r:embed="rId4"/>
          <a:srcRect/>
          <a:stretch>
            <a:fillRect/>
          </a:stretch>
        </p:blipFill>
        <p:spPr bwMode="auto">
          <a:xfrm>
            <a:off x="422031" y="4484077"/>
            <a:ext cx="3112477" cy="1635369"/>
          </a:xfrm>
          <a:prstGeom prst="rect">
            <a:avLst/>
          </a:prstGeom>
          <a:noFill/>
        </p:spPr>
      </p:pic>
      <p:pic>
        <p:nvPicPr>
          <p:cNvPr id="7173" name="Picture 5" descr="E:\e\ODIN\tarahi fanni\t.fani\timber truss\Timber Framing Styles  Post &amp; Beam Bent Designs by Vermont Timber Works_files\westminister-timber-ceiling.jpg"/>
          <p:cNvPicPr>
            <a:picLocks noChangeAspect="1" noChangeArrowheads="1"/>
          </p:cNvPicPr>
          <p:nvPr/>
        </p:nvPicPr>
        <p:blipFill>
          <a:blip r:embed="rId5"/>
          <a:srcRect/>
          <a:stretch>
            <a:fillRect/>
          </a:stretch>
        </p:blipFill>
        <p:spPr bwMode="auto">
          <a:xfrm>
            <a:off x="4079631" y="4493312"/>
            <a:ext cx="2461846" cy="1670096"/>
          </a:xfrm>
          <a:prstGeom prst="rect">
            <a:avLst/>
          </a:prstGeom>
          <a:noFill/>
        </p:spPr>
      </p:pic>
    </p:spTree>
    <p:extLst>
      <p:ext uri="{BB962C8B-B14F-4D97-AF65-F5344CB8AC3E}">
        <p14:creationId xmlns:p14="http://schemas.microsoft.com/office/powerpoint/2010/main" val="1128919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e\ODIN\tarahi fanni\t.fani\timber truss\Timber Framing Styles  Post &amp; Beam Bent Designs by Vermont Timber Works_files\timber-frame-lodge.jpg"/>
          <p:cNvPicPr>
            <a:picLocks noChangeAspect="1" noChangeArrowheads="1"/>
          </p:cNvPicPr>
          <p:nvPr/>
        </p:nvPicPr>
        <p:blipFill>
          <a:blip r:embed="rId2"/>
          <a:srcRect/>
          <a:stretch>
            <a:fillRect/>
          </a:stretch>
        </p:blipFill>
        <p:spPr bwMode="auto">
          <a:xfrm>
            <a:off x="4103694" y="1854714"/>
            <a:ext cx="4487598" cy="3568265"/>
          </a:xfrm>
          <a:prstGeom prst="rect">
            <a:avLst/>
          </a:prstGeom>
          <a:noFill/>
        </p:spPr>
      </p:pic>
      <p:pic>
        <p:nvPicPr>
          <p:cNvPr id="8195" name="Picture 3" descr="E:\e\ODIN\tarahi fanni\t.fani\timber truss\Timber Framing Styles  Post &amp; Beam Bent Designs by Vermont Timber Works_files\vt-welcome-centerl.jpg"/>
          <p:cNvPicPr>
            <a:picLocks noChangeAspect="1" noChangeArrowheads="1"/>
          </p:cNvPicPr>
          <p:nvPr/>
        </p:nvPicPr>
        <p:blipFill>
          <a:blip r:embed="rId3"/>
          <a:srcRect/>
          <a:stretch>
            <a:fillRect/>
          </a:stretch>
        </p:blipFill>
        <p:spPr bwMode="auto">
          <a:xfrm>
            <a:off x="422031" y="973794"/>
            <a:ext cx="3165232" cy="4987391"/>
          </a:xfrm>
          <a:prstGeom prst="rect">
            <a:avLst/>
          </a:prstGeom>
          <a:noFill/>
        </p:spPr>
      </p:pic>
    </p:spTree>
    <p:extLst>
      <p:ext uri="{BB962C8B-B14F-4D97-AF65-F5344CB8AC3E}">
        <p14:creationId xmlns:p14="http://schemas.microsoft.com/office/powerpoint/2010/main" val="2887900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06769" y="685800"/>
            <a:ext cx="6752492"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اتصالات  خرپا</a:t>
            </a:r>
            <a:endParaRPr lang="en-US" sz="3692" b="1" dirty="0">
              <a:latin typeface="+mj-lt"/>
              <a:ea typeface="+mj-ea"/>
            </a:endParaRPr>
          </a:p>
        </p:txBody>
      </p:sp>
      <p:sp>
        <p:nvSpPr>
          <p:cNvPr id="5" name="TextBox 4"/>
          <p:cNvSpPr txBox="1"/>
          <p:nvPr/>
        </p:nvSpPr>
        <p:spPr>
          <a:xfrm>
            <a:off x="782053" y="1740877"/>
            <a:ext cx="7758745" cy="1455783"/>
          </a:xfrm>
          <a:prstGeom prst="rect">
            <a:avLst/>
          </a:prstGeom>
          <a:noFill/>
        </p:spPr>
        <p:txBody>
          <a:bodyPr wrap="square" rtlCol="0">
            <a:spAutoFit/>
          </a:bodyPr>
          <a:lstStyle/>
          <a:p>
            <a:pPr algn="just" rtl="1">
              <a:lnSpc>
                <a:spcPct val="80000"/>
              </a:lnSpc>
            </a:pPr>
            <a:r>
              <a:rPr lang="fa-IR" sz="1846" b="1" dirty="0">
                <a:latin typeface="+mj-lt"/>
                <a:ea typeface="+mj-ea"/>
                <a:cs typeface="B Homa" panose="00000400000000000000" pitchFamily="2" charset="-78"/>
              </a:rPr>
              <a:t>اتصالات خرپاها به جهت کاهش تنش های بر شی و خمشی، درحالت ایده آل می بایست از نوع مفصلی باشد. </a:t>
            </a:r>
          </a:p>
          <a:p>
            <a:pPr algn="just" rtl="1">
              <a:lnSpc>
                <a:spcPct val="80000"/>
              </a:lnSpc>
            </a:pPr>
            <a:r>
              <a:rPr lang="fa-IR" sz="1846" b="1" dirty="0">
                <a:latin typeface="+mj-lt"/>
                <a:ea typeface="+mj-ea"/>
                <a:cs typeface="B Homa" panose="00000400000000000000" pitchFamily="2" charset="-78"/>
              </a:rPr>
              <a:t>اما به دلیل زنگ زدگی، گرد وخاک گرفتگی و سایر عوامل محیطی  این اجزا قابلیت مفصلی  خود را از دست میدهند.فلذا نگهداری از این قطعات بسیار سخت و پر هزینه میباشد.</a:t>
            </a:r>
          </a:p>
          <a:p>
            <a:pPr algn="just" rtl="1">
              <a:lnSpc>
                <a:spcPct val="80000"/>
              </a:lnSpc>
            </a:pPr>
            <a:r>
              <a:rPr lang="fa-IR" sz="1846" b="1" dirty="0">
                <a:latin typeface="+mj-lt"/>
                <a:ea typeface="+mj-ea"/>
                <a:cs typeface="B Homa" panose="00000400000000000000" pitchFamily="2" charset="-78"/>
              </a:rPr>
              <a:t>به همین دلیل برای اتصالات اعضای کششی و فشاری خرپاها از صفحات فلزی،پیچ و پرچ وجوشکاری استفاده میکنند</a:t>
            </a:r>
            <a:r>
              <a:rPr lang="fa-IR" sz="1662" dirty="0">
                <a:cs typeface="B Homa" panose="00000400000000000000" pitchFamily="2" charset="-78"/>
              </a:rPr>
              <a:t>. </a:t>
            </a:r>
            <a:endParaRPr lang="en-US" sz="1662" dirty="0"/>
          </a:p>
        </p:txBody>
      </p:sp>
      <p:pic>
        <p:nvPicPr>
          <p:cNvPr id="6" name="Picture 4" descr="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97416" y="3569677"/>
            <a:ext cx="3235569" cy="2076923"/>
          </a:xfrm>
          <a:prstGeom prst="rect">
            <a:avLst/>
          </a:prstGeom>
          <a:noFill/>
        </p:spPr>
      </p:pic>
      <p:pic>
        <p:nvPicPr>
          <p:cNvPr id="7" name="Picture 5" descr="img01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0677" y="3569677"/>
            <a:ext cx="3305908" cy="2080180"/>
          </a:xfrm>
          <a:prstGeom prst="rect">
            <a:avLst/>
          </a:prstGeom>
          <a:noFill/>
        </p:spPr>
      </p:pic>
      <p:pic>
        <p:nvPicPr>
          <p:cNvPr id="2050" name="Picture 2" descr="C:\Users\deliran\Desktop\tarahi fanni\Google Image Result for http--www_horailroad_com-bollman-truss-bridge-bollman-iron-bridge31tm_jpg_files\index1_files\bollman-iron-bridge16tm.jpg"/>
          <p:cNvPicPr>
            <a:picLocks noChangeAspect="1" noChangeArrowheads="1"/>
          </p:cNvPicPr>
          <p:nvPr/>
        </p:nvPicPr>
        <p:blipFill>
          <a:blip r:embed="rId4" cstate="email">
            <a:extLst>
              <a:ext uri="{28A0092B-C50C-407E-A947-70E740481C1C}">
                <a14:useLocalDpi xmlns:a14="http://schemas.microsoft.com/office/drawing/2010/main"/>
              </a:ext>
            </a:extLst>
          </a:blip>
          <a:srcRect l="-1667" t="8750"/>
          <a:stretch>
            <a:fillRect/>
          </a:stretch>
        </p:blipFill>
        <p:spPr bwMode="auto">
          <a:xfrm>
            <a:off x="3516924" y="3569677"/>
            <a:ext cx="2068269" cy="2039815"/>
          </a:xfrm>
          <a:prstGeom prst="rect">
            <a:avLst/>
          </a:prstGeom>
          <a:noFill/>
        </p:spPr>
      </p:pic>
    </p:spTree>
    <p:extLst>
      <p:ext uri="{BB962C8B-B14F-4D97-AF65-F5344CB8AC3E}">
        <p14:creationId xmlns:p14="http://schemas.microsoft.com/office/powerpoint/2010/main" val="3633957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llman-iron-bridge12tm.jpg"/>
          <p:cNvPicPr>
            <a:picLocks noGrp="1" noChangeAspect="1"/>
          </p:cNvPicPr>
          <p:nvPr isPhoto="1"/>
        </p:nvPicPr>
        <p:blipFill>
          <a:blip r:embed="rId2">
            <a:duotone>
              <a:schemeClr val="bg2">
                <a:shade val="45000"/>
                <a:satMod val="135000"/>
              </a:schemeClr>
              <a:prstClr val="white"/>
            </a:duotone>
          </a:blip>
          <a:srcRect b="15556"/>
          <a:stretch>
            <a:fillRect/>
          </a:stretch>
        </p:blipFill>
        <p:spPr>
          <a:xfrm>
            <a:off x="0" y="263769"/>
            <a:ext cx="9144000" cy="6330462"/>
          </a:xfrm>
          <a:prstGeom prst="rect">
            <a:avLst/>
          </a:prstGeom>
          <a:noFill/>
          <a:ln>
            <a:noFill/>
          </a:ln>
        </p:spPr>
      </p:pic>
      <p:pic>
        <p:nvPicPr>
          <p:cNvPr id="3074" name="Picture 2" descr="C:\Users\deliran\Desktop\structural design\khar pa\TRUSS\pennsylvania_truss4[1].jpg"/>
          <p:cNvPicPr>
            <a:picLocks noChangeAspect="1" noChangeArrowheads="1"/>
          </p:cNvPicPr>
          <p:nvPr/>
        </p:nvPicPr>
        <p:blipFill>
          <a:blip r:embed="rId3" cstate="email">
            <a:extLst>
              <a:ext uri="{28A0092B-C50C-407E-A947-70E740481C1C}">
                <a14:useLocalDpi xmlns:a14="http://schemas.microsoft.com/office/drawing/2010/main"/>
              </a:ext>
            </a:extLst>
          </a:blip>
          <a:srcRect l="45312" b="53323"/>
          <a:stretch>
            <a:fillRect/>
          </a:stretch>
        </p:blipFill>
        <p:spPr bwMode="auto">
          <a:xfrm>
            <a:off x="1969477" y="3499339"/>
            <a:ext cx="5205046" cy="2825597"/>
          </a:xfrm>
          <a:prstGeom prst="rect">
            <a:avLst/>
          </a:prstGeom>
          <a:noFill/>
        </p:spPr>
      </p:pic>
      <p:pic>
        <p:nvPicPr>
          <p:cNvPr id="3075" name="Picture 3" descr="C:\Users\deliran\Desktop\structural design\khar pa\TRUSS\Below_Auckland_Harbour_Bridge_Hossen27[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34708" y="615462"/>
            <a:ext cx="3731547" cy="2743200"/>
          </a:xfrm>
          <a:prstGeom prst="rect">
            <a:avLst/>
          </a:prstGeom>
          <a:noFill/>
        </p:spPr>
      </p:pic>
      <p:pic>
        <p:nvPicPr>
          <p:cNvPr id="3076" name="Picture 4" descr="C:\Users\deliran\Desktop\structural design\khar pa\TRUSS\Milford,_NJ-_Upper_Black_eddy,_PA_bridge_truss_detail[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1354" y="545123"/>
            <a:ext cx="3727938" cy="2789437"/>
          </a:xfrm>
          <a:prstGeom prst="rect">
            <a:avLst/>
          </a:prstGeom>
          <a:noFill/>
        </p:spPr>
      </p:pic>
    </p:spTree>
    <p:extLst>
      <p:ext uri="{BB962C8B-B14F-4D97-AF65-F5344CB8AC3E}">
        <p14:creationId xmlns:p14="http://schemas.microsoft.com/office/powerpoint/2010/main" val="18891626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210614250b6914c199[1].jpg"/>
          <p:cNvPicPr>
            <a:picLocks noGrp="1" noChangeAspect="1"/>
          </p:cNvPicPr>
          <p:nvPr isPhoto="1"/>
        </p:nvPicPr>
        <p:blipFill>
          <a:blip r:embed="rId2" cstate="email">
            <a:lum bright="48000" contrast="-83000"/>
            <a:extLst>
              <a:ext uri="{28A0092B-C50C-407E-A947-70E740481C1C}">
                <a14:useLocalDpi xmlns:a14="http://schemas.microsoft.com/office/drawing/2010/main"/>
              </a:ext>
            </a:extLst>
          </a:blip>
          <a:stretch>
            <a:fillRect/>
          </a:stretch>
        </p:blipFill>
        <p:spPr>
          <a:xfrm>
            <a:off x="0" y="263769"/>
            <a:ext cx="9144000" cy="6330462"/>
          </a:xfrm>
          <a:prstGeom prst="rect">
            <a:avLst/>
          </a:prstGeom>
          <a:noFill/>
          <a:ln>
            <a:noFill/>
          </a:ln>
        </p:spPr>
      </p:pic>
      <p:sp>
        <p:nvSpPr>
          <p:cNvPr id="2" name="TextBox 1"/>
          <p:cNvSpPr txBox="1"/>
          <p:nvPr/>
        </p:nvSpPr>
        <p:spPr>
          <a:xfrm>
            <a:off x="2039815" y="545123"/>
            <a:ext cx="5416062"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محاسبات مربوط به خرپاها</a:t>
            </a:r>
            <a:endParaRPr lang="en-US" sz="3692" b="1" dirty="0">
              <a:latin typeface="+mj-lt"/>
              <a:ea typeface="+mj-ea"/>
            </a:endParaRPr>
          </a:p>
        </p:txBody>
      </p:sp>
      <p:sp>
        <p:nvSpPr>
          <p:cNvPr id="3" name="Rectangle 2"/>
          <p:cNvSpPr/>
          <p:nvPr/>
        </p:nvSpPr>
        <p:spPr>
          <a:xfrm>
            <a:off x="4523874" y="1389185"/>
            <a:ext cx="4145871" cy="490134"/>
          </a:xfrm>
          <a:prstGeom prst="rect">
            <a:avLst/>
          </a:prstGeom>
        </p:spPr>
        <p:txBody>
          <a:bodyPr wrap="square">
            <a:spAutoFit/>
          </a:bodyPr>
          <a:lstStyle/>
          <a:p>
            <a:r>
              <a:rPr lang="fa-IR" sz="2585" b="1" dirty="0">
                <a:latin typeface="+mj-lt"/>
                <a:ea typeface="+mj-ea"/>
                <a:cs typeface="B Homa" panose="00000400000000000000" pitchFamily="2" charset="-78"/>
              </a:rPr>
              <a:t>معینی یا نا معینی خرپاها:</a:t>
            </a:r>
            <a:endParaRPr lang="en-US" sz="2585" b="1" dirty="0">
              <a:latin typeface="+mj-lt"/>
              <a:ea typeface="+mj-ea"/>
            </a:endParaRPr>
          </a:p>
        </p:txBody>
      </p:sp>
      <p:sp>
        <p:nvSpPr>
          <p:cNvPr id="4" name="Rectangle 3"/>
          <p:cNvSpPr txBox="1">
            <a:spLocks noChangeArrowheads="1"/>
          </p:cNvSpPr>
          <p:nvPr/>
        </p:nvSpPr>
        <p:spPr>
          <a:xfrm>
            <a:off x="1195754" y="1951893"/>
            <a:ext cx="7596554" cy="4177812"/>
          </a:xfrm>
          <a:prstGeom prst="rect">
            <a:avLst/>
          </a:prstGeom>
        </p:spPr>
        <p:txBody>
          <a:bodyPr/>
          <a:lstStyle/>
          <a:p>
            <a:pPr marL="316531" indent="-316531" defTabSz="844083">
              <a:spcBef>
                <a:spcPct val="20000"/>
              </a:spcBef>
              <a:buFont typeface="Arial" pitchFamily="34" charset="0"/>
              <a:buChar char="•"/>
              <a:defRPr/>
            </a:pPr>
            <a:r>
              <a:rPr lang="fa-IR" sz="1846" b="1" dirty="0">
                <a:solidFill>
                  <a:schemeClr val="bg1">
                    <a:lumMod val="50000"/>
                  </a:schemeClr>
                </a:solidFill>
                <a:latin typeface="+mj-lt"/>
                <a:ea typeface="+mj-ea"/>
                <a:cs typeface="B Homa" panose="00000400000000000000" pitchFamily="2" charset="-78"/>
              </a:rPr>
              <a:t>اگر تعداد میله های خرپا برابر </a:t>
            </a:r>
            <a:r>
              <a:rPr lang="en-US" sz="1846" b="1" dirty="0">
                <a:solidFill>
                  <a:schemeClr val="bg1">
                    <a:lumMod val="50000"/>
                  </a:schemeClr>
                </a:solidFill>
                <a:latin typeface="+mj-lt"/>
                <a:ea typeface="+mj-ea"/>
              </a:rPr>
              <a:t>m </a:t>
            </a:r>
            <a:r>
              <a:rPr lang="fa-IR" sz="1846" b="1" dirty="0">
                <a:solidFill>
                  <a:schemeClr val="bg1">
                    <a:lumMod val="50000"/>
                  </a:schemeClr>
                </a:solidFill>
                <a:latin typeface="+mj-lt"/>
                <a:ea typeface="+mj-ea"/>
                <a:cs typeface="B Homa" panose="00000400000000000000" pitchFamily="2" charset="-78"/>
              </a:rPr>
              <a:t>  و تعداد کل گره ها برابر </a:t>
            </a:r>
            <a:r>
              <a:rPr lang="en-US" sz="1846" b="1" dirty="0">
                <a:solidFill>
                  <a:schemeClr val="bg1">
                    <a:lumMod val="50000"/>
                  </a:schemeClr>
                </a:solidFill>
                <a:latin typeface="+mj-lt"/>
                <a:ea typeface="+mj-ea"/>
              </a:rPr>
              <a:t>j </a:t>
            </a:r>
            <a:r>
              <a:rPr lang="fa-IR" sz="1846" b="1" dirty="0">
                <a:solidFill>
                  <a:schemeClr val="bg1">
                    <a:lumMod val="50000"/>
                  </a:schemeClr>
                </a:solidFill>
                <a:latin typeface="+mj-lt"/>
                <a:ea typeface="+mj-ea"/>
                <a:cs typeface="B Homa" panose="00000400000000000000" pitchFamily="2" charset="-78"/>
              </a:rPr>
              <a:t>  و </a:t>
            </a:r>
            <a:r>
              <a:rPr lang="en-US" sz="1846" b="1" dirty="0">
                <a:solidFill>
                  <a:schemeClr val="bg1">
                    <a:lumMod val="50000"/>
                  </a:schemeClr>
                </a:solidFill>
                <a:latin typeface="+mj-lt"/>
                <a:ea typeface="+mj-ea"/>
              </a:rPr>
              <a:t>r </a:t>
            </a:r>
            <a:r>
              <a:rPr lang="fa-IR" sz="1846" b="1" dirty="0">
                <a:solidFill>
                  <a:schemeClr val="bg1">
                    <a:lumMod val="50000"/>
                  </a:schemeClr>
                </a:solidFill>
                <a:latin typeface="+mj-lt"/>
                <a:ea typeface="+mj-ea"/>
                <a:cs typeface="B Homa" panose="00000400000000000000" pitchFamily="2" charset="-78"/>
              </a:rPr>
              <a:t>  تعداد واکنش های تکیه گاهی باشد داریم:</a:t>
            </a:r>
          </a:p>
          <a:p>
            <a:pPr marL="316531" indent="-316531" defTabSz="844083">
              <a:spcBef>
                <a:spcPct val="20000"/>
              </a:spcBef>
              <a:buFont typeface="Arial" pitchFamily="34" charset="0"/>
              <a:buChar char="•"/>
              <a:defRPr/>
            </a:pPr>
            <a:r>
              <a:rPr lang="fa-IR" sz="1846" b="1" dirty="0">
                <a:solidFill>
                  <a:schemeClr val="bg1">
                    <a:lumMod val="50000"/>
                  </a:schemeClr>
                </a:solidFill>
                <a:latin typeface="+mj-lt"/>
                <a:ea typeface="+mj-ea"/>
                <a:cs typeface="B Homa" panose="00000400000000000000" pitchFamily="2" charset="-78"/>
              </a:rPr>
              <a:t>پایداری هندسی و یا استاتیکس خرپا باید کنترل شود:</a:t>
            </a:r>
            <a:endParaRPr lang="en-US" sz="1846" b="1" dirty="0">
              <a:solidFill>
                <a:schemeClr val="bg1">
                  <a:lumMod val="50000"/>
                </a:schemeClr>
              </a:solidFill>
              <a:latin typeface="+mj-lt"/>
              <a:ea typeface="+mj-ea"/>
            </a:endParaRPr>
          </a:p>
          <a:p>
            <a:pPr marL="316531" indent="-316531" defTabSz="844083">
              <a:spcBef>
                <a:spcPct val="20000"/>
              </a:spcBef>
              <a:buFont typeface="Arial" pitchFamily="34" charset="0"/>
              <a:buChar char="•"/>
              <a:defRPr/>
            </a:pPr>
            <a:r>
              <a:rPr lang="en-US" sz="1846" b="1" dirty="0">
                <a:solidFill>
                  <a:schemeClr val="bg1">
                    <a:lumMod val="50000"/>
                  </a:schemeClr>
                </a:solidFill>
                <a:latin typeface="+mj-lt"/>
                <a:ea typeface="+mj-ea"/>
              </a:rPr>
              <a:t>2j&gt;</a:t>
            </a:r>
            <a:r>
              <a:rPr lang="en-US" sz="1846" b="1" dirty="0" err="1">
                <a:solidFill>
                  <a:schemeClr val="bg1">
                    <a:lumMod val="50000"/>
                  </a:schemeClr>
                </a:solidFill>
                <a:latin typeface="+mj-lt"/>
                <a:ea typeface="+mj-ea"/>
              </a:rPr>
              <a:t>m+r</a:t>
            </a:r>
            <a:r>
              <a:rPr lang="fa-IR" sz="1846" b="1" dirty="0">
                <a:solidFill>
                  <a:schemeClr val="bg1">
                    <a:lumMod val="50000"/>
                  </a:schemeClr>
                </a:solidFill>
                <a:latin typeface="+mj-lt"/>
                <a:ea typeface="+mj-ea"/>
                <a:cs typeface="B Homa" panose="00000400000000000000" pitchFamily="2" charset="-78"/>
              </a:rPr>
              <a:t>  ناپایداری استاتیکی</a:t>
            </a:r>
            <a:endParaRPr lang="en-US" sz="1846" b="1" dirty="0">
              <a:solidFill>
                <a:schemeClr val="bg1">
                  <a:lumMod val="50000"/>
                </a:schemeClr>
              </a:solidFill>
              <a:latin typeface="+mj-lt"/>
              <a:ea typeface="+mj-ea"/>
            </a:endParaRPr>
          </a:p>
          <a:p>
            <a:pPr marL="316531" indent="-316531" defTabSz="844083">
              <a:spcBef>
                <a:spcPct val="20000"/>
              </a:spcBef>
              <a:buFont typeface="Arial" pitchFamily="34" charset="0"/>
              <a:buChar char="•"/>
              <a:defRPr/>
            </a:pPr>
            <a:r>
              <a:rPr lang="en-US" sz="1846" b="1" dirty="0">
                <a:solidFill>
                  <a:schemeClr val="bg1">
                    <a:lumMod val="50000"/>
                  </a:schemeClr>
                </a:solidFill>
                <a:latin typeface="+mj-lt"/>
                <a:ea typeface="+mj-ea"/>
              </a:rPr>
              <a:t>2j=</a:t>
            </a:r>
            <a:r>
              <a:rPr lang="en-US" sz="1846" b="1" dirty="0" err="1">
                <a:solidFill>
                  <a:schemeClr val="bg1">
                    <a:lumMod val="50000"/>
                  </a:schemeClr>
                </a:solidFill>
                <a:latin typeface="+mj-lt"/>
                <a:ea typeface="+mj-ea"/>
              </a:rPr>
              <a:t>m+r</a:t>
            </a:r>
            <a:r>
              <a:rPr lang="fa-IR" sz="1846" b="1" dirty="0">
                <a:solidFill>
                  <a:schemeClr val="bg1">
                    <a:lumMod val="50000"/>
                  </a:schemeClr>
                </a:solidFill>
                <a:latin typeface="+mj-lt"/>
                <a:ea typeface="+mj-ea"/>
                <a:cs typeface="B Homa" panose="00000400000000000000" pitchFamily="2" charset="-78"/>
              </a:rPr>
              <a:t>  معین استاتیکی</a:t>
            </a:r>
            <a:endParaRPr lang="en-US" sz="1846" b="1" dirty="0">
              <a:solidFill>
                <a:schemeClr val="bg1">
                  <a:lumMod val="50000"/>
                </a:schemeClr>
              </a:solidFill>
              <a:latin typeface="+mj-lt"/>
              <a:ea typeface="+mj-ea"/>
            </a:endParaRPr>
          </a:p>
          <a:p>
            <a:pPr marL="316531" indent="-316531" defTabSz="844083">
              <a:spcBef>
                <a:spcPct val="20000"/>
              </a:spcBef>
              <a:buFont typeface="Arial" pitchFamily="34" charset="0"/>
              <a:buChar char="•"/>
              <a:defRPr/>
            </a:pPr>
            <a:r>
              <a:rPr lang="en-US" sz="1846" b="1" dirty="0">
                <a:solidFill>
                  <a:schemeClr val="bg1">
                    <a:lumMod val="50000"/>
                  </a:schemeClr>
                </a:solidFill>
                <a:latin typeface="+mj-lt"/>
                <a:ea typeface="+mj-ea"/>
              </a:rPr>
              <a:t>2j&lt;</a:t>
            </a:r>
            <a:r>
              <a:rPr lang="en-US" sz="1846" b="1" dirty="0" err="1">
                <a:solidFill>
                  <a:schemeClr val="bg1">
                    <a:lumMod val="50000"/>
                  </a:schemeClr>
                </a:solidFill>
                <a:latin typeface="+mj-lt"/>
                <a:ea typeface="+mj-ea"/>
              </a:rPr>
              <a:t>m+r</a:t>
            </a:r>
            <a:r>
              <a:rPr lang="fa-IR" sz="1846" b="1" dirty="0">
                <a:solidFill>
                  <a:schemeClr val="bg1">
                    <a:lumMod val="50000"/>
                  </a:schemeClr>
                </a:solidFill>
                <a:latin typeface="+mj-lt"/>
                <a:ea typeface="+mj-ea"/>
                <a:cs typeface="B Homa" panose="00000400000000000000" pitchFamily="2" charset="-78"/>
              </a:rPr>
              <a:t>  نا معین استاتیکی</a:t>
            </a:r>
            <a:endParaRPr lang="en-US" sz="1846" b="1" dirty="0">
              <a:solidFill>
                <a:schemeClr val="bg1">
                  <a:lumMod val="50000"/>
                </a:schemeClr>
              </a:solidFill>
              <a:latin typeface="+mj-lt"/>
              <a:ea typeface="+mj-ea"/>
            </a:endParaRPr>
          </a:p>
        </p:txBody>
      </p:sp>
      <p:pic>
        <p:nvPicPr>
          <p:cNvPr id="5" name="Picture 7" descr="img019"/>
          <p:cNvPicPr>
            <a:picLocks noChangeAspect="1" noChangeArrowheads="1"/>
          </p:cNvPicPr>
          <p:nvPr/>
        </p:nvPicPr>
        <p:blipFill>
          <a:blip r:embed="rId3" cstate="email">
            <a:extLst>
              <a:ext uri="{28A0092B-C50C-407E-A947-70E740481C1C}">
                <a14:useLocalDpi xmlns:a14="http://schemas.microsoft.com/office/drawing/2010/main"/>
              </a:ext>
            </a:extLst>
          </a:blip>
          <a:srcRect b="38144"/>
          <a:stretch>
            <a:fillRect/>
          </a:stretch>
        </p:blipFill>
        <p:spPr bwMode="auto">
          <a:xfrm>
            <a:off x="492369" y="3358662"/>
            <a:ext cx="5085674" cy="2514623"/>
          </a:xfrm>
          <a:prstGeom prst="rect">
            <a:avLst/>
          </a:prstGeom>
          <a:noFill/>
        </p:spPr>
      </p:pic>
    </p:spTree>
    <p:extLst>
      <p:ext uri="{BB962C8B-B14F-4D97-AF65-F5344CB8AC3E}">
        <p14:creationId xmlns:p14="http://schemas.microsoft.com/office/powerpoint/2010/main" val="41169145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mg210614250b6914c199[1].jpg"/>
          <p:cNvPicPr>
            <a:picLocks noGrp="1" noChangeAspect="1"/>
          </p:cNvPicPr>
          <p:nvPr isPhoto="1"/>
        </p:nvPicPr>
        <p:blipFill>
          <a:blip r:embed="rId2" cstate="email">
            <a:lum bright="48000" contrast="-83000"/>
            <a:extLst>
              <a:ext uri="{28A0092B-C50C-407E-A947-70E740481C1C}">
                <a14:useLocalDpi xmlns:a14="http://schemas.microsoft.com/office/drawing/2010/main"/>
              </a:ext>
            </a:extLst>
          </a:blip>
          <a:stretch>
            <a:fillRect/>
          </a:stretch>
        </p:blipFill>
        <p:spPr>
          <a:xfrm>
            <a:off x="0" y="263769"/>
            <a:ext cx="9144000" cy="6330462"/>
          </a:xfrm>
          <a:prstGeom prst="rect">
            <a:avLst/>
          </a:prstGeom>
          <a:noFill/>
          <a:ln>
            <a:noFill/>
          </a:ln>
        </p:spPr>
      </p:pic>
      <p:sp>
        <p:nvSpPr>
          <p:cNvPr id="2" name="Rectangle 1"/>
          <p:cNvSpPr/>
          <p:nvPr/>
        </p:nvSpPr>
        <p:spPr>
          <a:xfrm>
            <a:off x="4290646" y="474785"/>
            <a:ext cx="4572000" cy="745910"/>
          </a:xfrm>
          <a:prstGeom prst="rect">
            <a:avLst/>
          </a:prstGeom>
        </p:spPr>
        <p:txBody>
          <a:bodyPr>
            <a:spAutoFit/>
          </a:bodyPr>
          <a:lstStyle/>
          <a:p>
            <a:pPr algn="r" rtl="1"/>
            <a:r>
              <a:rPr lang="fa-IR" sz="2585" b="1" dirty="0">
                <a:latin typeface="+mj-lt"/>
                <a:ea typeface="+mj-ea"/>
                <a:cs typeface="B Homa" panose="00000400000000000000" pitchFamily="2" charset="-78"/>
              </a:rPr>
              <a:t>تحلیل نیروها در یک خرپا:</a:t>
            </a:r>
            <a:r>
              <a:rPr lang="fa-IR" sz="1662" b="1" dirty="0">
                <a:cs typeface="B Nazanin" pitchFamily="2" charset="-78"/>
              </a:rPr>
              <a:t/>
            </a:r>
            <a:br>
              <a:rPr lang="fa-IR" sz="1662" b="1" dirty="0">
                <a:cs typeface="B Nazanin" pitchFamily="2" charset="-78"/>
              </a:rPr>
            </a:br>
            <a:endParaRPr lang="en-US" sz="1662" dirty="0"/>
          </a:p>
        </p:txBody>
      </p:sp>
      <p:sp>
        <p:nvSpPr>
          <p:cNvPr id="3" name="Rectangle 2"/>
          <p:cNvSpPr/>
          <p:nvPr/>
        </p:nvSpPr>
        <p:spPr>
          <a:xfrm>
            <a:off x="3798277" y="1248508"/>
            <a:ext cx="5134708" cy="2024144"/>
          </a:xfrm>
          <a:prstGeom prst="rect">
            <a:avLst/>
          </a:prstGeom>
        </p:spPr>
        <p:txBody>
          <a:bodyPr wrap="square">
            <a:spAutoFit/>
          </a:bodyPr>
          <a:lstStyle/>
          <a:p>
            <a:pPr algn="r"/>
            <a:r>
              <a:rPr lang="fa-IR" sz="1846" b="1" dirty="0">
                <a:solidFill>
                  <a:schemeClr val="bg1">
                    <a:lumMod val="50000"/>
                  </a:schemeClr>
                </a:solidFill>
                <a:latin typeface="+mj-lt"/>
                <a:ea typeface="+mj-ea"/>
                <a:cs typeface="B Homa" panose="00000400000000000000" pitchFamily="2" charset="-78"/>
              </a:rPr>
              <a:t>1-همیشه نیروها در خرپا در راستای همان عضو است.</a:t>
            </a:r>
          </a:p>
          <a:p>
            <a:pPr algn="r"/>
            <a:r>
              <a:rPr lang="fa-IR" sz="1846" b="1" dirty="0">
                <a:solidFill>
                  <a:schemeClr val="bg1">
                    <a:lumMod val="50000"/>
                  </a:schemeClr>
                </a:solidFill>
                <a:latin typeface="+mj-lt"/>
                <a:ea typeface="+mj-ea"/>
                <a:cs typeface="B Homa" panose="00000400000000000000" pitchFamily="2" charset="-78"/>
              </a:rPr>
              <a:t>2-لنگر فاصله عمودی نیرو تا آن عضو ضربدر نیروست</a:t>
            </a:r>
            <a:r>
              <a:rPr lang="fa-IR" sz="1662" dirty="0">
                <a:cs typeface="B Nazanin" pitchFamily="2" charset="-78"/>
              </a:rPr>
              <a:t>.</a:t>
            </a:r>
          </a:p>
          <a:p>
            <a:pPr algn="r"/>
            <a:r>
              <a:rPr lang="fa-IR" sz="1846" b="1" dirty="0">
                <a:solidFill>
                  <a:schemeClr val="bg1">
                    <a:lumMod val="50000"/>
                  </a:schemeClr>
                </a:solidFill>
                <a:latin typeface="+mj-lt"/>
                <a:ea typeface="+mj-ea"/>
                <a:cs typeface="B Homa" panose="00000400000000000000" pitchFamily="2" charset="-78"/>
              </a:rPr>
              <a:t>3-برای تعیین کششی یا فشاری بودن یک عضو در خرپاها ابتدا باید عضوهای صفر نیرویی را تعیین کرد که این کار با تمرین</a:t>
            </a:r>
            <a:r>
              <a:rPr lang="fa-IR" sz="1662" dirty="0">
                <a:cs typeface="B Nazanin" pitchFamily="2" charset="-78"/>
              </a:rPr>
              <a:t> </a:t>
            </a:r>
            <a:r>
              <a:rPr lang="fa-IR" sz="1846" b="1" dirty="0">
                <a:solidFill>
                  <a:schemeClr val="bg1">
                    <a:lumMod val="50000"/>
                  </a:schemeClr>
                </a:solidFill>
                <a:latin typeface="+mj-lt"/>
                <a:ea typeface="+mj-ea"/>
                <a:cs typeface="B Homa" panose="00000400000000000000" pitchFamily="2" charset="-78"/>
              </a:rPr>
              <a:t>براحتی انجام میشود.</a:t>
            </a:r>
          </a:p>
          <a:p>
            <a:pPr algn="r"/>
            <a:endParaRPr lang="fa-IR" sz="1662" dirty="0">
              <a:cs typeface="B Nazanin" pitchFamily="2" charset="-78"/>
            </a:endParaRPr>
          </a:p>
          <a:p>
            <a:pPr algn="r"/>
            <a:endParaRPr lang="fa-IR" sz="1662" dirty="0">
              <a:cs typeface="B Homa" panose="00000400000000000000" pitchFamily="2" charset="-78"/>
            </a:endParaRPr>
          </a:p>
        </p:txBody>
      </p:sp>
      <p:pic>
        <p:nvPicPr>
          <p:cNvPr id="4" name="Picture 7" descr="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1692" y="615462"/>
            <a:ext cx="3235569" cy="2598127"/>
          </a:xfrm>
          <a:prstGeom prst="rect">
            <a:avLst/>
          </a:prstGeom>
          <a:noFill/>
        </p:spPr>
      </p:pic>
      <p:pic>
        <p:nvPicPr>
          <p:cNvPr id="4098" name="Picture 2" descr="G:\DCIM\100CANON\IMG_0049.JPG"/>
          <p:cNvPicPr>
            <a:picLocks noChangeAspect="1" noChangeArrowheads="1"/>
          </p:cNvPicPr>
          <p:nvPr/>
        </p:nvPicPr>
        <p:blipFill>
          <a:blip r:embed="rId4" cstate="email">
            <a:lum bright="30000" contrast="40000"/>
            <a:extLst>
              <a:ext uri="{28A0092B-C50C-407E-A947-70E740481C1C}">
                <a14:useLocalDpi xmlns:a14="http://schemas.microsoft.com/office/drawing/2010/main"/>
              </a:ext>
            </a:extLst>
          </a:blip>
          <a:srcRect l="44695" t="38045" r="40922" b="39828"/>
          <a:stretch>
            <a:fillRect/>
          </a:stretch>
        </p:blipFill>
        <p:spPr bwMode="auto">
          <a:xfrm rot="5400000">
            <a:off x="567397" y="3283634"/>
            <a:ext cx="2804160" cy="3235569"/>
          </a:xfrm>
          <a:prstGeom prst="rect">
            <a:avLst/>
          </a:prstGeom>
          <a:noFill/>
        </p:spPr>
      </p:pic>
      <p:sp>
        <p:nvSpPr>
          <p:cNvPr id="7" name="Right Arrow 6"/>
          <p:cNvSpPr/>
          <p:nvPr/>
        </p:nvSpPr>
        <p:spPr>
          <a:xfrm>
            <a:off x="4079631" y="4343400"/>
            <a:ext cx="1055077" cy="633046"/>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pic>
        <p:nvPicPr>
          <p:cNvPr id="4099" name="Picture 3" descr="G:\DCIM\100CANON\IMG_0050.JPG"/>
          <p:cNvPicPr>
            <a:picLocks noChangeAspect="1" noChangeArrowheads="1"/>
          </p:cNvPicPr>
          <p:nvPr/>
        </p:nvPicPr>
        <p:blipFill>
          <a:blip r:embed="rId5" cstate="email">
            <a:lum bright="30000" contrast="40000"/>
            <a:extLst>
              <a:ext uri="{28A0092B-C50C-407E-A947-70E740481C1C}">
                <a14:useLocalDpi xmlns:a14="http://schemas.microsoft.com/office/drawing/2010/main"/>
              </a:ext>
            </a:extLst>
          </a:blip>
          <a:srcRect l="31861" t="38617" r="53657" b="38214"/>
          <a:stretch>
            <a:fillRect/>
          </a:stretch>
        </p:blipFill>
        <p:spPr bwMode="auto">
          <a:xfrm rot="5400000">
            <a:off x="5697416" y="3288323"/>
            <a:ext cx="2813538" cy="3235569"/>
          </a:xfrm>
          <a:prstGeom prst="rect">
            <a:avLst/>
          </a:prstGeom>
          <a:noFill/>
        </p:spPr>
      </p:pic>
    </p:spTree>
    <p:extLst>
      <p:ext uri="{BB962C8B-B14F-4D97-AF65-F5344CB8AC3E}">
        <p14:creationId xmlns:p14="http://schemas.microsoft.com/office/powerpoint/2010/main" val="1138583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g210614250b6914c199[1].jpg"/>
          <p:cNvPicPr>
            <a:picLocks noGrp="1" noChangeAspect="1"/>
          </p:cNvPicPr>
          <p:nvPr isPhoto="1"/>
        </p:nvPicPr>
        <p:blipFill>
          <a:blip r:embed="rId2" cstate="email">
            <a:lum bright="48000" contrast="-83000"/>
            <a:extLst>
              <a:ext uri="{28A0092B-C50C-407E-A947-70E740481C1C}">
                <a14:useLocalDpi xmlns:a14="http://schemas.microsoft.com/office/drawing/2010/main"/>
              </a:ext>
            </a:extLst>
          </a:blip>
          <a:stretch>
            <a:fillRect/>
          </a:stretch>
        </p:blipFill>
        <p:spPr>
          <a:xfrm>
            <a:off x="0" y="263769"/>
            <a:ext cx="9144000" cy="6330462"/>
          </a:xfrm>
          <a:prstGeom prst="rect">
            <a:avLst/>
          </a:prstGeom>
          <a:noFill/>
          <a:ln>
            <a:noFill/>
          </a:ln>
        </p:spPr>
      </p:pic>
      <p:sp>
        <p:nvSpPr>
          <p:cNvPr id="2" name="TextBox 1"/>
          <p:cNvSpPr txBox="1"/>
          <p:nvPr/>
        </p:nvSpPr>
        <p:spPr>
          <a:xfrm>
            <a:off x="4501662" y="685800"/>
            <a:ext cx="4290646"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روش های حل خرپا:</a:t>
            </a:r>
            <a:endParaRPr lang="en-US" sz="2585" b="1" dirty="0">
              <a:latin typeface="+mj-lt"/>
              <a:ea typeface="+mj-ea"/>
            </a:endParaRPr>
          </a:p>
        </p:txBody>
      </p:sp>
      <p:sp>
        <p:nvSpPr>
          <p:cNvPr id="3" name="TextBox 2"/>
          <p:cNvSpPr txBox="1"/>
          <p:nvPr/>
        </p:nvSpPr>
        <p:spPr>
          <a:xfrm>
            <a:off x="7355695" y="1318847"/>
            <a:ext cx="1436613" cy="376385"/>
          </a:xfrm>
          <a:prstGeom prst="rect">
            <a:avLst/>
          </a:prstGeom>
          <a:noFill/>
        </p:spPr>
        <p:txBody>
          <a:bodyPr wrap="square" rtlCol="0">
            <a:spAutoFit/>
          </a:bodyPr>
          <a:lstStyle/>
          <a:p>
            <a:pPr algn="r"/>
            <a:r>
              <a:rPr lang="fa-IR" sz="1846" b="1" dirty="0">
                <a:solidFill>
                  <a:schemeClr val="bg1">
                    <a:lumMod val="50000"/>
                  </a:schemeClr>
                </a:solidFill>
                <a:latin typeface="+mj-lt"/>
                <a:ea typeface="+mj-ea"/>
                <a:cs typeface="B Homa" panose="00000400000000000000" pitchFamily="2" charset="-78"/>
              </a:rPr>
              <a:t>روش گره:</a:t>
            </a:r>
            <a:endParaRPr lang="en-US" sz="1846" b="1" dirty="0">
              <a:solidFill>
                <a:schemeClr val="bg1">
                  <a:lumMod val="50000"/>
                </a:schemeClr>
              </a:solidFill>
              <a:latin typeface="+mj-lt"/>
              <a:ea typeface="+mj-ea"/>
            </a:endParaRPr>
          </a:p>
        </p:txBody>
      </p:sp>
      <p:pic>
        <p:nvPicPr>
          <p:cNvPr id="5122" name="Picture 2" descr="G:\DCIM\100CANON\IMG_0041.JPG"/>
          <p:cNvPicPr>
            <a:picLocks noChangeAspect="1" noChangeArrowheads="1"/>
          </p:cNvPicPr>
          <p:nvPr/>
        </p:nvPicPr>
        <p:blipFill>
          <a:blip r:embed="rId3" cstate="email">
            <a:lum bright="40000" contrast="30000"/>
            <a:extLst>
              <a:ext uri="{28A0092B-C50C-407E-A947-70E740481C1C}">
                <a14:useLocalDpi xmlns:a14="http://schemas.microsoft.com/office/drawing/2010/main"/>
              </a:ext>
            </a:extLst>
          </a:blip>
          <a:srcRect l="29787" t="48223" r="38298" b="29084"/>
          <a:stretch>
            <a:fillRect/>
          </a:stretch>
        </p:blipFill>
        <p:spPr bwMode="auto">
          <a:xfrm>
            <a:off x="351693" y="263769"/>
            <a:ext cx="5143500" cy="2743200"/>
          </a:xfrm>
          <a:prstGeom prst="rect">
            <a:avLst/>
          </a:prstGeom>
          <a:noFill/>
        </p:spPr>
      </p:pic>
      <p:pic>
        <p:nvPicPr>
          <p:cNvPr id="5124" name="Picture 4" descr="G:\DCIM\100CANON\IMG_0043.JPG"/>
          <p:cNvPicPr>
            <a:picLocks noChangeAspect="1" noChangeArrowheads="1"/>
          </p:cNvPicPr>
          <p:nvPr/>
        </p:nvPicPr>
        <p:blipFill>
          <a:blip r:embed="rId4" cstate="email">
            <a:lum bright="30000" contrast="80000"/>
            <a:extLst>
              <a:ext uri="{28A0092B-C50C-407E-A947-70E740481C1C}">
                <a14:useLocalDpi xmlns:a14="http://schemas.microsoft.com/office/drawing/2010/main"/>
              </a:ext>
            </a:extLst>
          </a:blip>
          <a:srcRect l="35265" t="36599" r="56949" b="25200"/>
          <a:stretch>
            <a:fillRect/>
          </a:stretch>
        </p:blipFill>
        <p:spPr bwMode="auto">
          <a:xfrm rot="5400000">
            <a:off x="6506308" y="861646"/>
            <a:ext cx="1195754" cy="3657600"/>
          </a:xfrm>
          <a:prstGeom prst="rect">
            <a:avLst/>
          </a:prstGeom>
          <a:noFill/>
        </p:spPr>
      </p:pic>
      <p:pic>
        <p:nvPicPr>
          <p:cNvPr id="5125" name="Picture 5" descr="G:\DCIM\100CANON\IMG_0043.JPG"/>
          <p:cNvPicPr>
            <a:picLocks noChangeAspect="1" noChangeArrowheads="1"/>
          </p:cNvPicPr>
          <p:nvPr/>
        </p:nvPicPr>
        <p:blipFill>
          <a:blip r:embed="rId5" cstate="email">
            <a:lum bright="20000" contrast="91000"/>
            <a:extLst>
              <a:ext uri="{28A0092B-C50C-407E-A947-70E740481C1C}">
                <a14:useLocalDpi xmlns:a14="http://schemas.microsoft.com/office/drawing/2010/main"/>
              </a:ext>
            </a:extLst>
          </a:blip>
          <a:srcRect l="46764" t="30547" r="30083" b="26238"/>
          <a:stretch>
            <a:fillRect/>
          </a:stretch>
        </p:blipFill>
        <p:spPr bwMode="auto">
          <a:xfrm rot="5400000">
            <a:off x="2215662" y="2198077"/>
            <a:ext cx="3165230" cy="5205046"/>
          </a:xfrm>
          <a:prstGeom prst="rect">
            <a:avLst/>
          </a:prstGeom>
          <a:noFill/>
        </p:spPr>
      </p:pic>
      <p:sp>
        <p:nvSpPr>
          <p:cNvPr id="8" name="Right Arrow 7"/>
          <p:cNvSpPr/>
          <p:nvPr/>
        </p:nvSpPr>
        <p:spPr>
          <a:xfrm>
            <a:off x="4501662" y="2233246"/>
            <a:ext cx="984738" cy="422031"/>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7" name="Right Arrow 16"/>
          <p:cNvSpPr/>
          <p:nvPr/>
        </p:nvSpPr>
        <p:spPr>
          <a:xfrm rot="8034593">
            <a:off x="5360844" y="3236890"/>
            <a:ext cx="562708" cy="2813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30649199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mg210614250b6914c199[1].jpg"/>
          <p:cNvPicPr>
            <a:picLocks noGrp="1" noChangeAspect="1"/>
          </p:cNvPicPr>
          <p:nvPr isPhoto="1"/>
        </p:nvPicPr>
        <p:blipFill>
          <a:blip r:embed="rId2" cstate="email">
            <a:lum bright="48000" contrast="-83000"/>
            <a:extLst>
              <a:ext uri="{28A0092B-C50C-407E-A947-70E740481C1C}">
                <a14:useLocalDpi xmlns:a14="http://schemas.microsoft.com/office/drawing/2010/main"/>
              </a:ext>
            </a:extLst>
          </a:blip>
          <a:stretch>
            <a:fillRect/>
          </a:stretch>
        </p:blipFill>
        <p:spPr>
          <a:xfrm>
            <a:off x="0" y="263769"/>
            <a:ext cx="9144000" cy="6330462"/>
          </a:xfrm>
          <a:prstGeom prst="rect">
            <a:avLst/>
          </a:prstGeom>
          <a:noFill/>
          <a:ln>
            <a:noFill/>
          </a:ln>
        </p:spPr>
      </p:pic>
      <p:sp>
        <p:nvSpPr>
          <p:cNvPr id="2" name="TextBox 1"/>
          <p:cNvSpPr txBox="1"/>
          <p:nvPr/>
        </p:nvSpPr>
        <p:spPr>
          <a:xfrm>
            <a:off x="7385539" y="756139"/>
            <a:ext cx="1436613" cy="376385"/>
          </a:xfrm>
          <a:prstGeom prst="rect">
            <a:avLst/>
          </a:prstGeom>
          <a:noFill/>
        </p:spPr>
        <p:txBody>
          <a:bodyPr wrap="square" rtlCol="0">
            <a:spAutoFit/>
          </a:bodyPr>
          <a:lstStyle/>
          <a:p>
            <a:pPr algn="r"/>
            <a:r>
              <a:rPr lang="fa-IR" sz="1846" b="1" dirty="0">
                <a:solidFill>
                  <a:schemeClr val="bg1">
                    <a:lumMod val="50000"/>
                  </a:schemeClr>
                </a:solidFill>
                <a:latin typeface="+mj-lt"/>
                <a:ea typeface="+mj-ea"/>
                <a:cs typeface="B Homa" panose="00000400000000000000" pitchFamily="2" charset="-78"/>
              </a:rPr>
              <a:t>روش برش:</a:t>
            </a:r>
            <a:endParaRPr lang="en-US" sz="1846" b="1" dirty="0">
              <a:solidFill>
                <a:schemeClr val="bg1">
                  <a:lumMod val="50000"/>
                </a:schemeClr>
              </a:solidFill>
              <a:latin typeface="+mj-lt"/>
              <a:ea typeface="+mj-ea"/>
            </a:endParaRPr>
          </a:p>
        </p:txBody>
      </p:sp>
      <p:pic>
        <p:nvPicPr>
          <p:cNvPr id="6146" name="Picture 2" descr="G:\DCIM\100CANON\IMG_0045.JPG"/>
          <p:cNvPicPr>
            <a:picLocks noChangeAspect="1" noChangeArrowheads="1"/>
          </p:cNvPicPr>
          <p:nvPr/>
        </p:nvPicPr>
        <p:blipFill>
          <a:blip r:embed="rId3" cstate="email">
            <a:lum bright="39000" contrast="20000"/>
            <a:extLst>
              <a:ext uri="{28A0092B-C50C-407E-A947-70E740481C1C}">
                <a14:useLocalDpi xmlns:a14="http://schemas.microsoft.com/office/drawing/2010/main"/>
              </a:ext>
            </a:extLst>
          </a:blip>
          <a:srcRect l="52333" t="29007" r="32663" b="32401"/>
          <a:stretch>
            <a:fillRect/>
          </a:stretch>
        </p:blipFill>
        <p:spPr bwMode="auto">
          <a:xfrm rot="5400000">
            <a:off x="1603350" y="-73487"/>
            <a:ext cx="1928434" cy="3587686"/>
          </a:xfrm>
          <a:prstGeom prst="rect">
            <a:avLst/>
          </a:prstGeom>
          <a:noFill/>
        </p:spPr>
      </p:pic>
      <p:pic>
        <p:nvPicPr>
          <p:cNvPr id="6147" name="Picture 3" descr="G:\DCIM\100CANON\IMG_0045.JPG"/>
          <p:cNvPicPr>
            <a:picLocks noChangeAspect="1" noChangeArrowheads="1"/>
          </p:cNvPicPr>
          <p:nvPr/>
        </p:nvPicPr>
        <p:blipFill>
          <a:blip r:embed="rId4" cstate="email">
            <a:lum bright="50000" contrast="35000"/>
            <a:extLst>
              <a:ext uri="{28A0092B-C50C-407E-A947-70E740481C1C}">
                <a14:useLocalDpi xmlns:a14="http://schemas.microsoft.com/office/drawing/2010/main"/>
              </a:ext>
            </a:extLst>
          </a:blip>
          <a:srcRect l="75389" t="46578" r="15417" b="24004"/>
          <a:stretch>
            <a:fillRect/>
          </a:stretch>
        </p:blipFill>
        <p:spPr bwMode="auto">
          <a:xfrm rot="5400000">
            <a:off x="5366824" y="453683"/>
            <a:ext cx="1617785" cy="2785403"/>
          </a:xfrm>
          <a:prstGeom prst="rect">
            <a:avLst/>
          </a:prstGeom>
          <a:noFill/>
        </p:spPr>
      </p:pic>
      <p:pic>
        <p:nvPicPr>
          <p:cNvPr id="6148" name="Picture 4" descr="G:\DCIM\100CANON\IMG_0046.JPG"/>
          <p:cNvPicPr>
            <a:picLocks noChangeAspect="1" noChangeArrowheads="1"/>
          </p:cNvPicPr>
          <p:nvPr/>
        </p:nvPicPr>
        <p:blipFill>
          <a:blip r:embed="rId5" cstate="email">
            <a:lum bright="33000" contrast="25000"/>
            <a:extLst>
              <a:ext uri="{28A0092B-C50C-407E-A947-70E740481C1C}">
                <a14:useLocalDpi xmlns:a14="http://schemas.microsoft.com/office/drawing/2010/main"/>
              </a:ext>
            </a:extLst>
          </a:blip>
          <a:srcRect l="34144" t="40644" r="53662" b="38221"/>
          <a:stretch>
            <a:fillRect/>
          </a:stretch>
        </p:blipFill>
        <p:spPr bwMode="auto">
          <a:xfrm rot="5400000">
            <a:off x="5498322" y="2432340"/>
            <a:ext cx="1382926" cy="2813538"/>
          </a:xfrm>
          <a:prstGeom prst="rect">
            <a:avLst/>
          </a:prstGeom>
          <a:noFill/>
        </p:spPr>
      </p:pic>
      <p:pic>
        <p:nvPicPr>
          <p:cNvPr id="6149" name="Picture 5" descr="G:\DCIM\100CANON\IMG_0046.JPG"/>
          <p:cNvPicPr>
            <a:picLocks noChangeAspect="1" noChangeArrowheads="1"/>
          </p:cNvPicPr>
          <p:nvPr/>
        </p:nvPicPr>
        <p:blipFill>
          <a:blip r:embed="rId6" cstate="email">
            <a:lum bright="35000" contrast="40000"/>
            <a:extLst>
              <a:ext uri="{28A0092B-C50C-407E-A947-70E740481C1C}">
                <a14:useLocalDpi xmlns:a14="http://schemas.microsoft.com/office/drawing/2010/main"/>
              </a:ext>
            </a:extLst>
          </a:blip>
          <a:srcRect l="54381" t="46476" r="32309" b="22259"/>
          <a:stretch>
            <a:fillRect/>
          </a:stretch>
        </p:blipFill>
        <p:spPr bwMode="auto">
          <a:xfrm rot="5400000">
            <a:off x="1301261" y="2479431"/>
            <a:ext cx="1477108" cy="2532185"/>
          </a:xfrm>
          <a:prstGeom prst="rect">
            <a:avLst/>
          </a:prstGeom>
          <a:noFill/>
        </p:spPr>
      </p:pic>
      <p:pic>
        <p:nvPicPr>
          <p:cNvPr id="6150" name="Picture 6" descr="G:\DCIM\100CANON\IMG_0046.JPG"/>
          <p:cNvPicPr>
            <a:picLocks noChangeAspect="1" noChangeArrowheads="1"/>
          </p:cNvPicPr>
          <p:nvPr/>
        </p:nvPicPr>
        <p:blipFill>
          <a:blip r:embed="rId7" cstate="email">
            <a:lum bright="40000" contrast="41000"/>
            <a:extLst>
              <a:ext uri="{28A0092B-C50C-407E-A947-70E740481C1C}">
                <a14:useLocalDpi xmlns:a14="http://schemas.microsoft.com/office/drawing/2010/main"/>
              </a:ext>
            </a:extLst>
          </a:blip>
          <a:srcRect l="72597" t="49683" r="19317" b="23601"/>
          <a:stretch>
            <a:fillRect/>
          </a:stretch>
        </p:blipFill>
        <p:spPr bwMode="auto">
          <a:xfrm rot="5400000">
            <a:off x="1614082" y="3925072"/>
            <a:ext cx="851466" cy="2532185"/>
          </a:xfrm>
          <a:prstGeom prst="rect">
            <a:avLst/>
          </a:prstGeom>
          <a:noFill/>
        </p:spPr>
      </p:pic>
      <p:pic>
        <p:nvPicPr>
          <p:cNvPr id="6154" name="Picture 10" descr="G:\DCIM\100CANON\IMG_0052.JPG"/>
          <p:cNvPicPr>
            <a:picLocks noChangeAspect="1" noChangeArrowheads="1"/>
          </p:cNvPicPr>
          <p:nvPr/>
        </p:nvPicPr>
        <p:blipFill>
          <a:blip r:embed="rId8" cstate="email">
            <a:lum bright="33000" contrast="41000"/>
            <a:extLst>
              <a:ext uri="{28A0092B-C50C-407E-A947-70E740481C1C}">
                <a14:useLocalDpi xmlns:a14="http://schemas.microsoft.com/office/drawing/2010/main"/>
              </a:ext>
            </a:extLst>
          </a:blip>
          <a:srcRect l="29318" t="52116" r="47879" b="41369"/>
          <a:stretch>
            <a:fillRect/>
          </a:stretch>
        </p:blipFill>
        <p:spPr bwMode="auto">
          <a:xfrm>
            <a:off x="773723" y="5890846"/>
            <a:ext cx="2532185" cy="452176"/>
          </a:xfrm>
          <a:prstGeom prst="rect">
            <a:avLst/>
          </a:prstGeom>
          <a:noFill/>
        </p:spPr>
      </p:pic>
      <p:pic>
        <p:nvPicPr>
          <p:cNvPr id="6155" name="Picture 11" descr="G:\DCIM\100CANON\IMG_0052.JPG"/>
          <p:cNvPicPr>
            <a:picLocks noChangeAspect="1" noChangeArrowheads="1"/>
          </p:cNvPicPr>
          <p:nvPr/>
        </p:nvPicPr>
        <p:blipFill>
          <a:blip r:embed="rId9" cstate="email">
            <a:lum bright="45000" contrast="52000"/>
            <a:extLst>
              <a:ext uri="{28A0092B-C50C-407E-A947-70E740481C1C}">
                <a14:useLocalDpi xmlns:a14="http://schemas.microsoft.com/office/drawing/2010/main"/>
              </a:ext>
            </a:extLst>
          </a:blip>
          <a:srcRect l="29032" t="67378" r="43011" b="19720"/>
          <a:stretch>
            <a:fillRect/>
          </a:stretch>
        </p:blipFill>
        <p:spPr bwMode="auto">
          <a:xfrm>
            <a:off x="4783016" y="5398477"/>
            <a:ext cx="2813538" cy="950418"/>
          </a:xfrm>
          <a:prstGeom prst="rect">
            <a:avLst/>
          </a:prstGeom>
          <a:noFill/>
        </p:spPr>
      </p:pic>
      <p:sp>
        <p:nvSpPr>
          <p:cNvPr id="13" name="Right Arrow 12"/>
          <p:cNvSpPr/>
          <p:nvPr/>
        </p:nvSpPr>
        <p:spPr>
          <a:xfrm>
            <a:off x="4009293" y="1107831"/>
            <a:ext cx="984738" cy="422031"/>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4" name="Right Arrow 13"/>
          <p:cNvSpPr/>
          <p:nvPr/>
        </p:nvSpPr>
        <p:spPr>
          <a:xfrm rot="5400000">
            <a:off x="4888523" y="2760785"/>
            <a:ext cx="703385" cy="3516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5" name="Right Arrow 14"/>
          <p:cNvSpPr/>
          <p:nvPr/>
        </p:nvSpPr>
        <p:spPr>
          <a:xfrm rot="10800000">
            <a:off x="3235569" y="3447904"/>
            <a:ext cx="1688122" cy="403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6" name="Right Arrow 15"/>
          <p:cNvSpPr/>
          <p:nvPr/>
        </p:nvSpPr>
        <p:spPr>
          <a:xfrm rot="5400000">
            <a:off x="879231" y="4448908"/>
            <a:ext cx="492369" cy="2813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8" name="Right Arrow 17"/>
          <p:cNvSpPr/>
          <p:nvPr/>
        </p:nvSpPr>
        <p:spPr>
          <a:xfrm rot="5400000">
            <a:off x="879231" y="5644661"/>
            <a:ext cx="492369" cy="2813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9" name="Right Arrow 18"/>
          <p:cNvSpPr/>
          <p:nvPr/>
        </p:nvSpPr>
        <p:spPr>
          <a:xfrm>
            <a:off x="3235571" y="5909751"/>
            <a:ext cx="1688122" cy="403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199613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3077308"/>
            <a:ext cx="9003323" cy="514308"/>
          </a:xfrm>
          <a:prstGeom prst="rect">
            <a:avLst/>
          </a:prstGeom>
          <a:noFill/>
        </p:spPr>
        <p:txBody>
          <a:bodyPr wrap="square" rtlCol="0">
            <a:spAutoFit/>
          </a:bodyPr>
          <a:lstStyle/>
          <a:p>
            <a:pPr algn="r" rtl="1">
              <a:lnSpc>
                <a:spcPct val="80000"/>
              </a:lnSpc>
            </a:pPr>
            <a:r>
              <a:rPr lang="fa-IR" sz="1662" b="1" dirty="0">
                <a:cs typeface="B Homa" panose="00000400000000000000" pitchFamily="2" charset="-78"/>
              </a:rPr>
              <a:t>خرپاهای موازی معمولا در طراحی سازه هایی برای پوشش سالن های بزرگ بکار میروند،خرپاهای سبک که تیرچه هایی با جان باز نامیده میشوند برای پوشاندن دهانه های کوچک چه در سازه کف چه در سقف به کار میروند.</a:t>
            </a:r>
          </a:p>
        </p:txBody>
      </p:sp>
      <p:sp>
        <p:nvSpPr>
          <p:cNvPr id="4" name="TextBox 3"/>
          <p:cNvSpPr txBox="1"/>
          <p:nvPr/>
        </p:nvSpPr>
        <p:spPr>
          <a:xfrm>
            <a:off x="140677" y="4835770"/>
            <a:ext cx="9003323" cy="309700"/>
          </a:xfrm>
          <a:prstGeom prst="rect">
            <a:avLst/>
          </a:prstGeom>
          <a:noFill/>
        </p:spPr>
        <p:txBody>
          <a:bodyPr wrap="square" rtlCol="0">
            <a:spAutoFit/>
          </a:bodyPr>
          <a:lstStyle/>
          <a:p>
            <a:pPr algn="r" rtl="1">
              <a:lnSpc>
                <a:spcPct val="80000"/>
              </a:lnSpc>
            </a:pPr>
            <a:r>
              <a:rPr lang="fa-IR" sz="1662" b="1" dirty="0">
                <a:cs typeface="B Homa" panose="00000400000000000000" pitchFamily="2" charset="-78"/>
              </a:rPr>
              <a:t>خرپاهای عمودی در ساختمانهای بلند فولادی به کار می روند تا قابهای آنها را در مقابل نیروهای بادو زلزله مقاوم نمایند. </a:t>
            </a:r>
            <a:endParaRPr lang="en-US" sz="1662" b="1" dirty="0"/>
          </a:p>
        </p:txBody>
      </p:sp>
      <p:sp>
        <p:nvSpPr>
          <p:cNvPr id="5" name="TextBox 4"/>
          <p:cNvSpPr txBox="1"/>
          <p:nvPr/>
        </p:nvSpPr>
        <p:spPr>
          <a:xfrm>
            <a:off x="70338" y="1248508"/>
            <a:ext cx="8932985" cy="514308"/>
          </a:xfrm>
          <a:prstGeom prst="rect">
            <a:avLst/>
          </a:prstGeom>
          <a:noFill/>
        </p:spPr>
        <p:txBody>
          <a:bodyPr wrap="square" rtlCol="0">
            <a:spAutoFit/>
          </a:bodyPr>
          <a:lstStyle/>
          <a:p>
            <a:pPr algn="r" rtl="1">
              <a:lnSpc>
                <a:spcPct val="80000"/>
              </a:lnSpc>
            </a:pPr>
            <a:r>
              <a:rPr lang="fa-IR" sz="1662" b="1" dirty="0">
                <a:cs typeface="B Homa" panose="00000400000000000000" pitchFamily="2" charset="-78"/>
              </a:rPr>
              <a:t>خرپاها در طراحی پلها برای پوشاندن دهانه های به طول دهها متر بکار می روند.آنها ممکن است از یک جفت خرپای طره ای متصل به پایه پل نشکیل شده باشد که به نوبه خود خرپاهای با تکبه گاه ساده را نگه میدارد.</a:t>
            </a:r>
          </a:p>
        </p:txBody>
      </p:sp>
      <p:sp>
        <p:nvSpPr>
          <p:cNvPr id="7" name="TextBox 6"/>
          <p:cNvSpPr txBox="1"/>
          <p:nvPr/>
        </p:nvSpPr>
        <p:spPr>
          <a:xfrm>
            <a:off x="1688123" y="474785"/>
            <a:ext cx="5064369" cy="490134"/>
          </a:xfrm>
          <a:prstGeom prst="rect">
            <a:avLst/>
          </a:prstGeom>
          <a:noFill/>
        </p:spPr>
        <p:txBody>
          <a:bodyPr wrap="square" rtlCol="0">
            <a:spAutoFit/>
          </a:bodyPr>
          <a:lstStyle/>
          <a:p>
            <a:pPr algn="ctr"/>
            <a:r>
              <a:rPr lang="fa-IR" sz="2585" b="1" dirty="0">
                <a:latin typeface="+mj-lt"/>
                <a:ea typeface="+mj-ea"/>
                <a:cs typeface="B Homa" panose="00000400000000000000" pitchFamily="2" charset="-78"/>
              </a:rPr>
              <a:t>موارد استفاده ی انواع خرپاهای دو بعدی</a:t>
            </a:r>
            <a:endParaRPr lang="en-US" sz="2585" b="1" dirty="0">
              <a:latin typeface="+mj-lt"/>
              <a:ea typeface="+mj-ea"/>
            </a:endParaRPr>
          </a:p>
        </p:txBody>
      </p:sp>
      <p:pic>
        <p:nvPicPr>
          <p:cNvPr id="8" name="Picture 4" descr="13"/>
          <p:cNvPicPr>
            <a:picLocks noChangeAspect="1" noChangeArrowheads="1"/>
          </p:cNvPicPr>
          <p:nvPr/>
        </p:nvPicPr>
        <p:blipFill>
          <a:blip r:embed="rId2" cstate="email">
            <a:extLst>
              <a:ext uri="{28A0092B-C50C-407E-A947-70E740481C1C}">
                <a14:useLocalDpi xmlns:a14="http://schemas.microsoft.com/office/drawing/2010/main"/>
              </a:ext>
            </a:extLst>
          </a:blip>
          <a:srcRect l="9524" r="10714"/>
          <a:stretch>
            <a:fillRect/>
          </a:stretch>
        </p:blipFill>
        <p:spPr bwMode="auto">
          <a:xfrm>
            <a:off x="2180492" y="1811216"/>
            <a:ext cx="4712677" cy="1125415"/>
          </a:xfrm>
          <a:prstGeom prst="rect">
            <a:avLst/>
          </a:prstGeom>
          <a:noFill/>
        </p:spPr>
      </p:pic>
      <p:pic>
        <p:nvPicPr>
          <p:cNvPr id="9" name="Picture 6" descr="img023"/>
          <p:cNvPicPr>
            <a:picLocks noChangeAspect="1" noChangeArrowheads="1"/>
          </p:cNvPicPr>
          <p:nvPr/>
        </p:nvPicPr>
        <p:blipFill>
          <a:blip r:embed="rId3" cstate="email">
            <a:extLst>
              <a:ext uri="{28A0092B-C50C-407E-A947-70E740481C1C}">
                <a14:useLocalDpi xmlns:a14="http://schemas.microsoft.com/office/drawing/2010/main"/>
              </a:ext>
            </a:extLst>
          </a:blip>
          <a:srcRect b="11656"/>
          <a:stretch>
            <a:fillRect/>
          </a:stretch>
        </p:blipFill>
        <p:spPr bwMode="auto">
          <a:xfrm>
            <a:off x="3587261" y="3640015"/>
            <a:ext cx="1793631" cy="1055077"/>
          </a:xfrm>
          <a:prstGeom prst="rect">
            <a:avLst/>
          </a:prstGeom>
          <a:noFill/>
        </p:spPr>
      </p:pic>
      <p:pic>
        <p:nvPicPr>
          <p:cNvPr id="10" name="Picture 7" descr="5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76246" y="5328139"/>
            <a:ext cx="2392973" cy="1125415"/>
          </a:xfrm>
          <a:prstGeom prst="rect">
            <a:avLst/>
          </a:prstGeom>
          <a:noFill/>
        </p:spPr>
      </p:pic>
    </p:spTree>
    <p:extLst>
      <p:ext uri="{BB962C8B-B14F-4D97-AF65-F5344CB8AC3E}">
        <p14:creationId xmlns:p14="http://schemas.microsoft.com/office/powerpoint/2010/main" val="2771249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5" descr="E:\e\ODIN\tarahi fanni\structural design\khar pa\TRUSSES STRUCTURE\157346-L[1].jpg"/>
          <p:cNvPicPr>
            <a:picLocks noChangeAspect="1" noChangeArrowheads="1"/>
          </p:cNvPicPr>
          <p:nvPr/>
        </p:nvPicPr>
        <p:blipFill>
          <a:blip r:embed="rId2" cstate="email">
            <a:lum bright="70000" contrast="-70000"/>
            <a:extLst>
              <a:ext uri="{28A0092B-C50C-407E-A947-70E740481C1C}">
                <a14:useLocalDpi xmlns:a14="http://schemas.microsoft.com/office/drawing/2010/main"/>
              </a:ext>
            </a:extLst>
          </a:blip>
          <a:srcRect t="13846"/>
          <a:stretch>
            <a:fillRect/>
          </a:stretch>
        </p:blipFill>
        <p:spPr bwMode="auto">
          <a:xfrm>
            <a:off x="0" y="263769"/>
            <a:ext cx="9144000" cy="6330462"/>
          </a:xfrm>
          <a:prstGeom prst="rect">
            <a:avLst/>
          </a:prstGeom>
          <a:noFill/>
        </p:spPr>
      </p:pic>
      <p:sp>
        <p:nvSpPr>
          <p:cNvPr id="2" name="Title 1"/>
          <p:cNvSpPr>
            <a:spLocks noGrp="1"/>
          </p:cNvSpPr>
          <p:nvPr>
            <p:ph type="title"/>
          </p:nvPr>
        </p:nvSpPr>
        <p:spPr>
          <a:xfrm>
            <a:off x="422031" y="517281"/>
            <a:ext cx="8264769" cy="1055077"/>
          </a:xfrm>
        </p:spPr>
        <p:txBody>
          <a:bodyPr/>
          <a:lstStyle/>
          <a:p>
            <a:pPr algn="r" rtl="1"/>
            <a:r>
              <a:rPr lang="fa-IR" dirty="0" smtClean="0">
                <a:solidFill>
                  <a:schemeClr val="bg1"/>
                </a:solidFill>
                <a:latin typeface="Arial" pitchFamily="34" charset="0"/>
                <a:cs typeface="B Homa" panose="00000400000000000000" pitchFamily="2" charset="-78"/>
              </a:rPr>
              <a:t> مزايا</a:t>
            </a:r>
            <a:r>
              <a:rPr lang="en-US" dirty="0" smtClean="0">
                <a:solidFill>
                  <a:schemeClr val="bg1"/>
                </a:solidFill>
                <a:latin typeface="Arial" pitchFamily="34" charset="0"/>
                <a:cs typeface="B Homa" panose="00000400000000000000" pitchFamily="2" charset="-78"/>
              </a:rPr>
              <a:t> </a:t>
            </a:r>
            <a:r>
              <a:rPr lang="fa-IR" dirty="0" smtClean="0">
                <a:solidFill>
                  <a:schemeClr val="bg1"/>
                </a:solidFill>
                <a:latin typeface="Arial" pitchFamily="34" charset="0"/>
                <a:cs typeface="B Homa" panose="00000400000000000000" pitchFamily="2" charset="-78"/>
              </a:rPr>
              <a:t>و معايب</a:t>
            </a:r>
            <a:endParaRPr lang="en-US" dirty="0">
              <a:solidFill>
                <a:schemeClr val="bg1"/>
              </a:solidFill>
              <a:latin typeface="Arial" pitchFamily="34" charset="0"/>
              <a:cs typeface="B Homa" panose="00000400000000000000" pitchFamily="2" charset="-78"/>
            </a:endParaRPr>
          </a:p>
        </p:txBody>
      </p:sp>
      <p:sp>
        <p:nvSpPr>
          <p:cNvPr id="9" name="Title 1"/>
          <p:cNvSpPr txBox="1">
            <a:spLocks/>
          </p:cNvSpPr>
          <p:nvPr/>
        </p:nvSpPr>
        <p:spPr>
          <a:xfrm>
            <a:off x="422031" y="2092569"/>
            <a:ext cx="8264769" cy="1055077"/>
          </a:xfrm>
          <a:prstGeom prst="rect">
            <a:avLst/>
          </a:prstGeom>
        </p:spPr>
        <p:txBody>
          <a:bodyPr vert="horz" lIns="84406" tIns="42203" rIns="84406" bIns="42203" rtlCol="0" anchor="ctr">
            <a:normAutofit/>
          </a:bodyPr>
          <a:lstStyle/>
          <a:p>
            <a:pPr defTabSz="844083">
              <a:spcBef>
                <a:spcPct val="0"/>
              </a:spcBef>
              <a:defRPr/>
            </a:pPr>
            <a:endParaRPr lang="en-US" sz="1846" dirty="0">
              <a:latin typeface="+mj-lt"/>
              <a:ea typeface="+mj-ea"/>
              <a:cs typeface="+mj-cs"/>
            </a:endParaRPr>
          </a:p>
        </p:txBody>
      </p:sp>
      <p:sp>
        <p:nvSpPr>
          <p:cNvPr id="10" name="Title 1"/>
          <p:cNvSpPr txBox="1">
            <a:spLocks/>
          </p:cNvSpPr>
          <p:nvPr/>
        </p:nvSpPr>
        <p:spPr>
          <a:xfrm>
            <a:off x="492369" y="1389185"/>
            <a:ext cx="8264769" cy="4642338"/>
          </a:xfrm>
          <a:prstGeom prst="rect">
            <a:avLst/>
          </a:prstGeom>
        </p:spPr>
        <p:txBody>
          <a:bodyPr vert="horz" lIns="84406" tIns="42203" rIns="84406" bIns="42203" rtlCol="0" anchor="ctr">
            <a:normAutofit/>
          </a:bodyPr>
          <a:lstStyle/>
          <a:p>
            <a:pPr lvl="0" algn="r" rtl="1">
              <a:spcBef>
                <a:spcPct val="0"/>
              </a:spcBef>
            </a:pPr>
            <a:r>
              <a:rPr lang="fa-IR" sz="1846" dirty="0">
                <a:solidFill>
                  <a:schemeClr val="bg1"/>
                </a:solidFill>
                <a:latin typeface="Arial" pitchFamily="34" charset="0"/>
                <a:cs typeface="B Homa" panose="00000400000000000000" pitchFamily="2" charset="-78"/>
              </a:rPr>
              <a:t>مزايا</a:t>
            </a:r>
            <a:r>
              <a:rPr lang="fa-IR" sz="1846" dirty="0">
                <a:solidFill>
                  <a:schemeClr val="bg1"/>
                </a:solidFill>
                <a:latin typeface="Arial" pitchFamily="34" charset="0"/>
                <a:ea typeface="+mj-ea"/>
                <a:cs typeface="B Homa" panose="00000400000000000000" pitchFamily="2" charset="-78"/>
              </a:rPr>
              <a:t> </a:t>
            </a:r>
          </a:p>
          <a:p>
            <a:pPr>
              <a:spcBef>
                <a:spcPct val="0"/>
              </a:spcBef>
              <a:defRPr/>
            </a:pPr>
            <a:r>
              <a:rPr lang="fa-IR" sz="1846" dirty="0">
                <a:solidFill>
                  <a:schemeClr val="bg1"/>
                </a:solidFill>
                <a:latin typeface="Arial" pitchFamily="34" charset="0"/>
                <a:ea typeface="+mj-ea"/>
                <a:cs typeface="B Homa" panose="00000400000000000000" pitchFamily="2" charset="-78"/>
              </a:rPr>
              <a:t>مقاومت بالا برای دهانه ی بزرگ</a:t>
            </a:r>
          </a:p>
          <a:p>
            <a:pPr>
              <a:spcBef>
                <a:spcPct val="0"/>
              </a:spcBef>
              <a:defRPr/>
            </a:pPr>
            <a:r>
              <a:rPr lang="fa-IR" sz="1846" dirty="0">
                <a:solidFill>
                  <a:schemeClr val="bg1"/>
                </a:solidFill>
                <a:latin typeface="Arial" pitchFamily="34" charset="0"/>
                <a:ea typeface="+mj-ea"/>
                <a:cs typeface="B Homa" panose="00000400000000000000" pitchFamily="2" charset="-78"/>
              </a:rPr>
              <a:t>انتقال نیرو به نقاط تکیه گاهی</a:t>
            </a:r>
          </a:p>
          <a:p>
            <a:pPr>
              <a:spcBef>
                <a:spcPct val="0"/>
              </a:spcBef>
              <a:defRPr/>
            </a:pPr>
            <a:r>
              <a:rPr lang="fa-IR" sz="1846" dirty="0">
                <a:solidFill>
                  <a:schemeClr val="bg1"/>
                </a:solidFill>
                <a:latin typeface="Arial" pitchFamily="34" charset="0"/>
                <a:ea typeface="+mj-ea"/>
                <a:cs typeface="B Homa" panose="00000400000000000000" pitchFamily="2" charset="-78"/>
              </a:rPr>
              <a:t>ایجاد فضایی در سقف برای نصب تاسیسات</a:t>
            </a:r>
          </a:p>
          <a:p>
            <a:pPr lvl="0" algn="r" rtl="1">
              <a:spcBef>
                <a:spcPct val="0"/>
              </a:spcBef>
            </a:pPr>
            <a:endParaRPr lang="fa-IR" sz="1846" dirty="0">
              <a:solidFill>
                <a:schemeClr val="bg1"/>
              </a:solidFill>
              <a:latin typeface="Arial" pitchFamily="34" charset="0"/>
              <a:cs typeface="B Homa" panose="00000400000000000000" pitchFamily="2" charset="-78"/>
            </a:endParaRPr>
          </a:p>
          <a:p>
            <a:pPr lvl="0" algn="r" rtl="1">
              <a:spcBef>
                <a:spcPct val="0"/>
              </a:spcBef>
            </a:pPr>
            <a:r>
              <a:rPr lang="fa-IR" sz="1846" dirty="0">
                <a:solidFill>
                  <a:schemeClr val="bg1"/>
                </a:solidFill>
                <a:latin typeface="Arial" pitchFamily="34" charset="0"/>
                <a:cs typeface="B Homa" panose="00000400000000000000" pitchFamily="2" charset="-78"/>
              </a:rPr>
              <a:t>معايب </a:t>
            </a:r>
          </a:p>
          <a:p>
            <a:pPr lvl="0" algn="r" rtl="1">
              <a:spcBef>
                <a:spcPct val="0"/>
              </a:spcBef>
            </a:pPr>
            <a:r>
              <a:rPr lang="fa-IR" sz="1846" dirty="0">
                <a:solidFill>
                  <a:schemeClr val="bg1"/>
                </a:solidFill>
                <a:latin typeface="Arial" pitchFamily="34" charset="0"/>
                <a:ea typeface="+mj-ea"/>
                <a:cs typeface="B Homa" panose="00000400000000000000" pitchFamily="2" charset="-78"/>
              </a:rPr>
              <a:t>هزینه بالا و سنگین فولاد به جهت استفاده</a:t>
            </a:r>
            <a:r>
              <a:rPr lang="fa-IR" sz="1846" dirty="0">
                <a:solidFill>
                  <a:schemeClr val="bg1"/>
                </a:solidFill>
                <a:latin typeface="Arial" pitchFamily="34" charset="0"/>
                <a:cs typeface="B Homa" panose="00000400000000000000" pitchFamily="2" charset="-78"/>
              </a:rPr>
              <a:t> فولاد زیاد در این گونه سازه</a:t>
            </a:r>
          </a:p>
          <a:p>
            <a:pPr lvl="0" algn="r" rtl="1">
              <a:spcBef>
                <a:spcPct val="0"/>
              </a:spcBef>
            </a:pPr>
            <a:r>
              <a:rPr lang="fa-IR" sz="1846" dirty="0">
                <a:solidFill>
                  <a:schemeClr val="bg1"/>
                </a:solidFill>
                <a:latin typeface="Arial" pitchFamily="34" charset="0"/>
                <a:ea typeface="+mj-ea"/>
                <a:cs typeface="B Homa" panose="00000400000000000000" pitchFamily="2" charset="-78"/>
              </a:rPr>
              <a:t>وزن خود خرپا(</a:t>
            </a:r>
            <a:r>
              <a:rPr lang="fa-IR" sz="1846" dirty="0">
                <a:solidFill>
                  <a:schemeClr val="bg1"/>
                </a:solidFill>
                <a:latin typeface="Arial" pitchFamily="34" charset="0"/>
                <a:cs typeface="B Homa" panose="00000400000000000000" pitchFamily="2" charset="-78"/>
              </a:rPr>
              <a:t>بار مرده )</a:t>
            </a:r>
          </a:p>
          <a:p>
            <a:pPr lvl="0" algn="r" rtl="1">
              <a:spcBef>
                <a:spcPct val="0"/>
              </a:spcBef>
            </a:pPr>
            <a:r>
              <a:rPr lang="fa-IR" sz="1846" dirty="0">
                <a:solidFill>
                  <a:schemeClr val="bg1"/>
                </a:solidFill>
                <a:latin typeface="Arial" pitchFamily="34" charset="0"/>
                <a:cs typeface="B Homa" panose="00000400000000000000" pitchFamily="2" charset="-78"/>
              </a:rPr>
              <a:t>تنشهای برشی و خمشی</a:t>
            </a:r>
          </a:p>
          <a:p>
            <a:pPr lvl="0" algn="r" rtl="1">
              <a:spcBef>
                <a:spcPct val="0"/>
              </a:spcBef>
            </a:pPr>
            <a:r>
              <a:rPr lang="fa-IR" sz="1846" dirty="0">
                <a:solidFill>
                  <a:schemeClr val="bg1"/>
                </a:solidFill>
                <a:latin typeface="Arial" pitchFamily="34" charset="0"/>
                <a:cs typeface="B Homa" panose="00000400000000000000" pitchFamily="2" charset="-78"/>
              </a:rPr>
              <a:t>اتصالات پیچیده و پر هزینه</a:t>
            </a:r>
          </a:p>
          <a:p>
            <a:pPr lvl="0" algn="r" rtl="1">
              <a:spcBef>
                <a:spcPct val="0"/>
              </a:spcBef>
            </a:pPr>
            <a:endParaRPr lang="fa-IR" sz="1846" dirty="0">
              <a:solidFill>
                <a:schemeClr val="bg1"/>
              </a:solidFill>
              <a:latin typeface="Arial" pitchFamily="34" charset="0"/>
              <a:cs typeface="B Homa" panose="00000400000000000000" pitchFamily="2" charset="-78"/>
            </a:endParaRPr>
          </a:p>
          <a:p>
            <a:pPr>
              <a:spcBef>
                <a:spcPct val="0"/>
              </a:spcBef>
              <a:defRPr/>
            </a:pPr>
            <a:r>
              <a:rPr lang="fa-IR" sz="1846" dirty="0">
                <a:solidFill>
                  <a:schemeClr val="bg1"/>
                </a:solidFill>
                <a:latin typeface="Arial" pitchFamily="34" charset="0"/>
                <a:ea typeface="+mj-ea"/>
                <a:cs typeface="B Homa" panose="00000400000000000000" pitchFamily="2" charset="-78"/>
              </a:rPr>
              <a:t>بطور کلی این روش امروزه با روش های دیگر سازه ای به صورت مکمل استفاده می شود و مانند دهه های اول قرن 20ام استفاده ندارد.</a:t>
            </a:r>
          </a:p>
          <a:p>
            <a:pPr algn="ctr" defTabSz="844083">
              <a:spcBef>
                <a:spcPct val="0"/>
              </a:spcBef>
              <a:defRPr/>
            </a:pPr>
            <a:endParaRPr lang="en-US" sz="1846" dirty="0">
              <a:solidFill>
                <a:schemeClr val="bg1"/>
              </a:solidFill>
              <a:latin typeface="Arial" pitchFamily="34" charset="0"/>
              <a:ea typeface="+mj-ea"/>
              <a:cs typeface="B Homa" panose="00000400000000000000" pitchFamily="2" charset="-78"/>
            </a:endParaRPr>
          </a:p>
        </p:txBody>
      </p:sp>
    </p:spTree>
    <p:extLst>
      <p:ext uri="{BB962C8B-B14F-4D97-AF65-F5344CB8AC3E}">
        <p14:creationId xmlns:p14="http://schemas.microsoft.com/office/powerpoint/2010/main" val="491756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40677" y="1389185"/>
            <a:ext cx="8686800" cy="3798277"/>
          </a:xfrm>
          <a:prstGeom prst="rect">
            <a:avLst/>
          </a:prstGeom>
        </p:spPr>
        <p:txBody>
          <a:bodyPr vert="horz" lIns="84406" tIns="42203" rIns="84406" bIns="42203" rtlCol="0">
            <a:normAutofit/>
          </a:bodyPr>
          <a:lstStyle/>
          <a:p>
            <a:pPr algn="just" rtl="1">
              <a:spcBef>
                <a:spcPct val="0"/>
              </a:spcBef>
            </a:pPr>
            <a:r>
              <a:rPr lang="fa-IR" sz="1846" b="1" dirty="0">
                <a:latin typeface="+mj-lt"/>
                <a:ea typeface="+mj-ea"/>
                <a:cs typeface="B Homa" panose="00000400000000000000" pitchFamily="2" charset="-78"/>
              </a:rPr>
              <a:t>خرپا مجموعه ای مثلثی شکل است که بارها را به وسیله ترکیبی مثلثی شکل از اعضا با اتصال مفصلی  به تکیه گاه ها منتقل می کند. واحد هندسی خرپا مثلث است.مثلث شکل ثابتی است که فرم آن بدون تغییر طول اعضا حتی با اتصالات مفصلی نیز تغییر نمی کند.اتصالات در بقیه چند ضلعی ها ( مانند مستطیل ) غیر پایدار هستند. </a:t>
            </a:r>
          </a:p>
          <a:p>
            <a:pPr algn="just" rtl="1">
              <a:spcBef>
                <a:spcPct val="0"/>
              </a:spcBef>
            </a:pPr>
            <a:r>
              <a:rPr lang="fa-IR" sz="1846" b="1" dirty="0">
                <a:latin typeface="+mj-lt"/>
                <a:ea typeface="+mj-ea"/>
                <a:cs typeface="B Homa" panose="00000400000000000000" pitchFamily="2" charset="-78"/>
              </a:rPr>
              <a:t>در اعضای خرپا فقط فشار و کشش ( نه برش و خمش ) ایجاد می شود و تمامی نیروهای رانشی به صورت داخلی در ان خنثی می گردد.در عمل ممکن است تنش خمشی در بین اتصالات به میزان کمی در اثر اصطکاک آنها و بارهای وارده و پخش شده در اعضا بوجود آید: این نیروها معمولا با نیروی محوری یکجا در نظر گرفته شده و در عمل در تحلیل نادیده گرفته می شوند.</a:t>
            </a:r>
          </a:p>
          <a:p>
            <a:pPr algn="just" rtl="1">
              <a:spcBef>
                <a:spcPct val="0"/>
              </a:spcBef>
            </a:pPr>
            <a:r>
              <a:rPr lang="fa-IR" sz="1846" b="1" dirty="0">
                <a:latin typeface="+mj-lt"/>
                <a:ea typeface="+mj-ea"/>
                <a:cs typeface="B Homa" panose="00000400000000000000" pitchFamily="2" charset="-78"/>
              </a:rPr>
              <a:t>اعضای بالا و پایین خرپا به ترتیب میله فوقانی و تحتانی خرپا نامیده می شوند.تمامی اعضای بین میله های فوقانی و تحتانی اعضای جان خرپا هستند.در خرپاهای مسطح تمامی اعضا در یک سطح قرار دارند در حالی که خرپاهای فضایی در سه بعد این اعضا را دارند</a:t>
            </a:r>
            <a:r>
              <a:rPr lang="fa-IR" sz="1846" dirty="0">
                <a:cs typeface="+mj-cs"/>
              </a:rPr>
              <a:t>.</a:t>
            </a:r>
            <a:endParaRPr lang="en-US" sz="1846" dirty="0">
              <a:cs typeface="+mj-cs"/>
            </a:endParaRPr>
          </a:p>
        </p:txBody>
      </p:sp>
      <p:pic>
        <p:nvPicPr>
          <p:cNvPr id="5" name="Picture 4" descr="3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1418" y="4608945"/>
            <a:ext cx="4271597" cy="1941635"/>
          </a:xfrm>
          <a:prstGeom prst="rect">
            <a:avLst/>
          </a:prstGeom>
          <a:noFill/>
        </p:spPr>
      </p:pic>
      <p:pic>
        <p:nvPicPr>
          <p:cNvPr id="1026" name="Picture 2" descr="C:\Users\deliran\Desktop\structural design\khar pa\TRUSS\trusses[1].jp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5603014" y="4596912"/>
            <a:ext cx="3137095" cy="1828800"/>
          </a:xfrm>
          <a:prstGeom prst="rect">
            <a:avLst/>
          </a:prstGeom>
          <a:noFill/>
        </p:spPr>
      </p:pic>
      <p:sp>
        <p:nvSpPr>
          <p:cNvPr id="10" name="Rectangle 2"/>
          <p:cNvSpPr txBox="1">
            <a:spLocks noChangeArrowheads="1"/>
          </p:cNvSpPr>
          <p:nvPr/>
        </p:nvSpPr>
        <p:spPr>
          <a:xfrm>
            <a:off x="984738" y="263769"/>
            <a:ext cx="7596554" cy="1055077"/>
          </a:xfrm>
          <a:prstGeom prst="rect">
            <a:avLst/>
          </a:prstGeom>
        </p:spPr>
        <p:txBody>
          <a:bodyPr vert="horz" lIns="84406" tIns="42203" rIns="84406" bIns="42203" rtlCol="0" anchor="ctr">
            <a:normAutofit/>
          </a:bodyPr>
          <a:lstStyle/>
          <a:p>
            <a:pPr algn="ctr" defTabSz="844083" rtl="0">
              <a:spcBef>
                <a:spcPct val="0"/>
              </a:spcBef>
              <a:defRPr/>
            </a:pPr>
            <a:r>
              <a:rPr lang="fa-IR" sz="3692" b="1" dirty="0">
                <a:latin typeface="+mj-lt"/>
                <a:ea typeface="+mj-ea"/>
                <a:cs typeface="B Homa" panose="00000400000000000000" pitchFamily="2" charset="-78"/>
              </a:rPr>
              <a:t>تعریف خرپا</a:t>
            </a:r>
            <a:r>
              <a:rPr lang="fa-IR" sz="4062" dirty="0">
                <a:latin typeface="+mj-lt"/>
                <a:ea typeface="+mj-ea"/>
                <a:cs typeface="B Homa" panose="00000400000000000000" pitchFamily="2" charset="-78"/>
              </a:rPr>
              <a:t> </a:t>
            </a:r>
            <a:endParaRPr lang="en-US" sz="4062" dirty="0">
              <a:latin typeface="+mj-lt"/>
              <a:ea typeface="+mj-ea"/>
            </a:endParaRPr>
          </a:p>
        </p:txBody>
      </p:sp>
    </p:spTree>
    <p:extLst>
      <p:ext uri="{BB962C8B-B14F-4D97-AF65-F5344CB8AC3E}">
        <p14:creationId xmlns:p14="http://schemas.microsoft.com/office/powerpoint/2010/main" val="19694794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752" y="2762781"/>
            <a:ext cx="7055380" cy="1400530"/>
          </a:xfrm>
        </p:spPr>
        <p:txBody>
          <a:bodyPr>
            <a:normAutofit/>
          </a:bodyPr>
          <a:lstStyle/>
          <a:p>
            <a:pPr algn="ctr"/>
            <a:r>
              <a:rPr lang="fa-IR" sz="7200" b="1" dirty="0">
                <a:latin typeface="Arial" pitchFamily="34" charset="0"/>
                <a:cs typeface="B Homa" panose="00000400000000000000" pitchFamily="2" charset="-78"/>
              </a:rPr>
              <a:t>نمونه ها</a:t>
            </a:r>
            <a:endParaRPr lang="en-US" sz="7200" b="1" dirty="0">
              <a:latin typeface="Arial" pitchFamily="34" charset="0"/>
              <a:cs typeface="B Homa" panose="00000400000000000000" pitchFamily="2" charset="-78"/>
            </a:endParaRPr>
          </a:p>
        </p:txBody>
      </p:sp>
    </p:spTree>
    <p:extLst>
      <p:ext uri="{BB962C8B-B14F-4D97-AF65-F5344CB8AC3E}">
        <p14:creationId xmlns:p14="http://schemas.microsoft.com/office/powerpoint/2010/main" val="31602059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p:txBody>
          <a:bodyPr>
            <a:normAutofit/>
          </a:bodyPr>
          <a:lstStyle/>
          <a:p>
            <a:pPr algn="r" rtl="1"/>
            <a:r>
              <a:rPr lang="fa-IR" dirty="0" smtClean="0">
                <a:latin typeface="Arial" pitchFamily="34" charset="0"/>
                <a:cs typeface="B Homa" panose="00000400000000000000" pitchFamily="2" charset="-78"/>
              </a:rPr>
              <a:t>تالار گاند</a:t>
            </a:r>
            <a:r>
              <a:rPr lang="en-US" dirty="0" smtClean="0">
                <a:latin typeface="Arial" pitchFamily="34" charset="0"/>
                <a:cs typeface="B Homa" panose="00000400000000000000" pitchFamily="2" charset="-78"/>
              </a:rPr>
              <a:t> (</a:t>
            </a:r>
            <a:r>
              <a:rPr lang="en-US" dirty="0" err="1" smtClean="0">
                <a:latin typeface="Arial" pitchFamily="34" charset="0"/>
                <a:cs typeface="B Homa" panose="00000400000000000000" pitchFamily="2" charset="-78"/>
              </a:rPr>
              <a:t>gund</a:t>
            </a:r>
            <a:r>
              <a:rPr lang="en-US" dirty="0" smtClean="0">
                <a:latin typeface="Arial" pitchFamily="34" charset="0"/>
                <a:cs typeface="B Homa" panose="00000400000000000000" pitchFamily="2" charset="-78"/>
              </a:rPr>
              <a:t> hall) </a:t>
            </a:r>
            <a:endParaRPr lang="en-US" dirty="0">
              <a:latin typeface="Arial" pitchFamily="34" charset="0"/>
              <a:cs typeface="B Homa" panose="00000400000000000000" pitchFamily="2" charset="-78"/>
            </a:endParaRPr>
          </a:p>
        </p:txBody>
      </p:sp>
      <p:pic>
        <p:nvPicPr>
          <p:cNvPr id="17417" name="Picture 9" descr="C2022-091~"/>
          <p:cNvPicPr>
            <a:picLocks noGrp="1" noChangeAspect="1" noChangeArrowheads="1"/>
          </p:cNvPicPr>
          <p:nvPr>
            <p:ph sz="quarter" idx="1"/>
          </p:nvPr>
        </p:nvPicPr>
        <p:blipFill>
          <a:blip r:embed="rId2" cstate="email">
            <a:extLst>
              <a:ext uri="{28A0092B-C50C-407E-A947-70E740481C1C}">
                <a14:useLocalDpi xmlns:a14="http://schemas.microsoft.com/office/drawing/2010/main"/>
              </a:ext>
            </a:extLst>
          </a:blip>
          <a:srcRect/>
          <a:stretch>
            <a:fillRect/>
          </a:stretch>
        </p:blipFill>
        <p:spPr>
          <a:xfrm>
            <a:off x="211016" y="3448050"/>
            <a:ext cx="3739220" cy="23021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416" name="Picture 8" descr="quincyst42_83"/>
          <p:cNvPicPr>
            <a:picLocks noGrp="1" noChangeAspect="1" noChangeArrowheads="1"/>
          </p:cNvPicPr>
          <p:nvPr>
            <p:ph sz="quarter" idx="2"/>
          </p:nvPr>
        </p:nvPicPr>
        <p:blipFill>
          <a:blip r:embed="rId3" cstate="email">
            <a:extLst>
              <a:ext uri="{28A0092B-C50C-407E-A947-70E740481C1C}">
                <a14:useLocalDpi xmlns:a14="http://schemas.microsoft.com/office/drawing/2010/main"/>
              </a:ext>
            </a:extLst>
          </a:blip>
          <a:srcRect/>
          <a:stretch>
            <a:fillRect/>
          </a:stretch>
        </p:blipFill>
        <p:spPr>
          <a:xfrm>
            <a:off x="4079631" y="3429000"/>
            <a:ext cx="4432814" cy="2321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419" name="Text Box 11"/>
          <p:cNvSpPr txBox="1">
            <a:spLocks noChangeArrowheads="1"/>
          </p:cNvSpPr>
          <p:nvPr/>
        </p:nvSpPr>
        <p:spPr bwMode="auto">
          <a:xfrm>
            <a:off x="684213" y="1567963"/>
            <a:ext cx="7632700" cy="1499128"/>
          </a:xfrm>
          <a:prstGeom prst="rect">
            <a:avLst/>
          </a:prstGeom>
          <a:noFill/>
          <a:ln w="9525">
            <a:noFill/>
            <a:miter lim="800000"/>
            <a:headEnd/>
            <a:tailEnd/>
          </a:ln>
          <a:effectLst/>
        </p:spPr>
        <p:txBody>
          <a:bodyPr>
            <a:spAutoFit/>
          </a:bodyPr>
          <a:lstStyle/>
          <a:p>
            <a:pPr algn="just" rtl="1" eaLnBrk="1" hangingPunct="1">
              <a:spcBef>
                <a:spcPct val="50000"/>
              </a:spcBef>
            </a:pPr>
            <a:r>
              <a:rPr lang="fa-IR" sz="1662" dirty="0">
                <a:cs typeface="B Homa" panose="00000400000000000000" pitchFamily="2" charset="-78"/>
              </a:rPr>
              <a:t>از آنجا كه اين تالار براي فارغ التحصيلان مدرسه طراحي هاروارد ساخته شده است،هدف طراح استفاده آموزشي از سيستم هاي مكانيكي وسازه بوده است.</a:t>
            </a:r>
          </a:p>
          <a:p>
            <a:pPr algn="just" rtl="1" eaLnBrk="1" hangingPunct="1">
              <a:spcBef>
                <a:spcPct val="50000"/>
              </a:spcBef>
            </a:pPr>
            <a:r>
              <a:rPr lang="fa-IR" sz="1662" dirty="0">
                <a:cs typeface="B Homa" panose="00000400000000000000" pitchFamily="2" charset="-78"/>
              </a:rPr>
              <a:t>9خرپاي مسطح به عرض 41متر وارتفاع 3.4متر،سازه اصلي سقف را تشكيل مي دهند.قطر ميله فوقاني خرپا،از ميله تحتاني واعضاي جان بيشتر است.اين خرپا داراي داراي يك اتصال صلب در بالا ويك اتصال ساده در پايين مي باشد كه امكان حركت در اثر انبساط و انقباظ حرارتي به آن مي دهد.</a:t>
            </a:r>
            <a:endParaRPr lang="en-US" sz="1662" dirty="0"/>
          </a:p>
        </p:txBody>
      </p:sp>
    </p:spTree>
    <p:extLst>
      <p:ext uri="{BB962C8B-B14F-4D97-AF65-F5344CB8AC3E}">
        <p14:creationId xmlns:p14="http://schemas.microsoft.com/office/powerpoint/2010/main" val="30676193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7416"/>
                                        </p:tgtEl>
                                        <p:attrNameLst>
                                          <p:attrName>style.visibility</p:attrName>
                                        </p:attrNameLst>
                                      </p:cBhvr>
                                      <p:to>
                                        <p:strVal val="visible"/>
                                      </p:to>
                                    </p:set>
                                    <p:animEffect transition="in" filter="box(out)">
                                      <p:cBhvr>
                                        <p:cTn id="7" dur="1000"/>
                                        <p:tgtEl>
                                          <p:spTgt spid="17416"/>
                                        </p:tgtEl>
                                      </p:cBhvr>
                                    </p:animEffect>
                                  </p:childTnLst>
                                </p:cTn>
                              </p:par>
                              <p:par>
                                <p:cTn id="8" presetID="4" presetClass="entr" presetSubtype="32" fill="hold" nodeType="withEffect">
                                  <p:stCondLst>
                                    <p:cond delay="0"/>
                                  </p:stCondLst>
                                  <p:childTnLst>
                                    <p:set>
                                      <p:cBhvr>
                                        <p:cTn id="9" dur="1" fill="hold">
                                          <p:stCondLst>
                                            <p:cond delay="0"/>
                                          </p:stCondLst>
                                        </p:cTn>
                                        <p:tgtEl>
                                          <p:spTgt spid="17417"/>
                                        </p:tgtEl>
                                        <p:attrNameLst>
                                          <p:attrName>style.visibility</p:attrName>
                                        </p:attrNameLst>
                                      </p:cBhvr>
                                      <p:to>
                                        <p:strVal val="visible"/>
                                      </p:to>
                                    </p:set>
                                    <p:animEffect transition="in" filter="box(out)">
                                      <p:cBhvr>
                                        <p:cTn id="10" dur="10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6" name="Picture 10" descr="16-tray1-450"/>
          <p:cNvPicPr>
            <a:picLocks noGrp="1" noChangeAspect="1" noChangeArrowheads="1"/>
          </p:cNvPicPr>
          <p:nvPr>
            <p:ph sz="quarter" idx="2"/>
          </p:nvPr>
        </p:nvPicPr>
        <p:blipFill>
          <a:blip r:embed="rId2"/>
          <a:stretch>
            <a:fillRect/>
          </a:stretch>
        </p:blipFill>
        <p:spPr>
          <a:xfrm>
            <a:off x="281354" y="545123"/>
            <a:ext cx="6049107" cy="4032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4" descr="SKMBT_C25209030311550"/>
          <p:cNvPicPr>
            <a:picLocks noChangeAspect="1" noChangeArrowheads="1"/>
          </p:cNvPicPr>
          <p:nvPr/>
        </p:nvPicPr>
        <p:blipFill>
          <a:blip r:embed="rId3" cstate="email">
            <a:extLst>
              <a:ext uri="{28A0092B-C50C-407E-A947-70E740481C1C}">
                <a14:useLocalDpi xmlns:a14="http://schemas.microsoft.com/office/drawing/2010/main"/>
              </a:ext>
            </a:extLst>
          </a:blip>
          <a:srcRect t="3474" r="11111" b="16612"/>
          <a:stretch>
            <a:fillRect/>
          </a:stretch>
        </p:blipFill>
        <p:spPr bwMode="auto">
          <a:xfrm>
            <a:off x="3868616" y="2366108"/>
            <a:ext cx="4923692" cy="35950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4" descr="SKMBT_C25209030311550"/>
          <p:cNvPicPr>
            <a:picLocks noChangeAspect="1" noChangeArrowheads="1"/>
          </p:cNvPicPr>
          <p:nvPr/>
        </p:nvPicPr>
        <p:blipFill>
          <a:blip r:embed="rId3" cstate="email">
            <a:extLst>
              <a:ext uri="{28A0092B-C50C-407E-A947-70E740481C1C}">
                <a14:useLocalDpi xmlns:a14="http://schemas.microsoft.com/office/drawing/2010/main"/>
              </a:ext>
            </a:extLst>
          </a:blip>
          <a:srcRect l="43739" t="88599" r="11111"/>
          <a:stretch>
            <a:fillRect/>
          </a:stretch>
        </p:blipFill>
        <p:spPr bwMode="auto">
          <a:xfrm>
            <a:off x="6080370" y="2423747"/>
            <a:ext cx="2500923" cy="512884"/>
          </a:xfrm>
          <a:prstGeom prst="rect">
            <a:avLst/>
          </a:prstGeom>
          <a:noFill/>
        </p:spPr>
      </p:pic>
    </p:spTree>
    <p:extLst>
      <p:ext uri="{BB962C8B-B14F-4D97-AF65-F5344CB8AC3E}">
        <p14:creationId xmlns:p14="http://schemas.microsoft.com/office/powerpoint/2010/main" val="2022825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par>
                                <p:cTn id="8" presetID="4" presetClass="entr" presetSubtype="3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1000"/>
                                        <p:tgtEl>
                                          <p:spTgt spid="7"/>
                                        </p:tgtEl>
                                      </p:cBhvr>
                                    </p:animEffect>
                                  </p:childTnLst>
                                </p:cTn>
                              </p:par>
                              <p:par>
                                <p:cTn id="11" presetID="4" presetClass="entr" presetSubtype="3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ou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Autofit/>
          </a:bodyPr>
          <a:lstStyle/>
          <a:p>
            <a:pPr algn="r"/>
            <a:r>
              <a:rPr lang="fa-IR" sz="3692" dirty="0">
                <a:latin typeface="Arial" pitchFamily="34" charset="0"/>
                <a:cs typeface="B Homa" panose="00000400000000000000" pitchFamily="2" charset="-78"/>
              </a:rPr>
              <a:t>مركز سینبری </a:t>
            </a:r>
            <a:r>
              <a:rPr lang="en-US" sz="3692" dirty="0">
                <a:latin typeface="Arial" pitchFamily="34" charset="0"/>
                <a:cs typeface="B Homa" panose="00000400000000000000" pitchFamily="2" charset="-78"/>
              </a:rPr>
              <a:t>(</a:t>
            </a:r>
            <a:r>
              <a:rPr lang="en-US" sz="3692" dirty="0" err="1">
                <a:latin typeface="Arial" pitchFamily="34" charset="0"/>
                <a:cs typeface="B Homa" panose="00000400000000000000" pitchFamily="2" charset="-78"/>
              </a:rPr>
              <a:t>sainbury</a:t>
            </a:r>
            <a:r>
              <a:rPr lang="en-US" sz="3692" dirty="0">
                <a:latin typeface="Arial" pitchFamily="34" charset="0"/>
                <a:cs typeface="B Homa" panose="00000400000000000000" pitchFamily="2" charset="-78"/>
              </a:rPr>
              <a:t> center)</a:t>
            </a:r>
            <a:r>
              <a:rPr lang="fa-IR" sz="3692" dirty="0">
                <a:latin typeface="Arial" pitchFamily="34" charset="0"/>
                <a:cs typeface="B Homa" panose="00000400000000000000" pitchFamily="2" charset="-78"/>
              </a:rPr>
              <a:t>:</a:t>
            </a:r>
            <a:endParaRPr lang="en-US" sz="3692" dirty="0">
              <a:latin typeface="Arial" pitchFamily="34" charset="0"/>
              <a:cs typeface="B Homa" panose="00000400000000000000" pitchFamily="2" charset="-78"/>
            </a:endParaRPr>
          </a:p>
        </p:txBody>
      </p:sp>
      <p:pic>
        <p:nvPicPr>
          <p:cNvPr id="44036" name="Picture 4" descr="SainsburyCentre017"/>
          <p:cNvPicPr>
            <a:picLocks noGrp="1" noChangeAspect="1" noChangeArrowheads="1"/>
          </p:cNvPicPr>
          <p:nvPr>
            <p:ph sz="quarter" idx="1"/>
          </p:nvPr>
        </p:nvPicPr>
        <p:blipFill>
          <a:blip r:embed="rId2" cstate="email">
            <a:extLst>
              <a:ext uri="{28A0092B-C50C-407E-A947-70E740481C1C}">
                <a14:useLocalDpi xmlns:a14="http://schemas.microsoft.com/office/drawing/2010/main"/>
              </a:ext>
            </a:extLst>
          </a:blip>
          <a:srcRect t="11269"/>
          <a:stretch>
            <a:fillRect/>
          </a:stretch>
        </p:blipFill>
        <p:spPr>
          <a:xfrm>
            <a:off x="562708" y="1600200"/>
            <a:ext cx="3606287" cy="22153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4037" name="Picture 5" descr="England_003"/>
          <p:cNvPicPr>
            <a:picLocks noGrp="1" noChangeAspect="1" noChangeArrowheads="1"/>
          </p:cNvPicPr>
          <p:nvPr>
            <p:ph sz="quarter" idx="2"/>
          </p:nvPr>
        </p:nvPicPr>
        <p:blipFill>
          <a:blip r:embed="rId3"/>
          <a:srcRect/>
          <a:stretch>
            <a:fillRect/>
          </a:stretch>
        </p:blipFill>
        <p:spPr>
          <a:xfrm>
            <a:off x="584933" y="3971825"/>
            <a:ext cx="3565037" cy="20596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4035" name="Rectangle 3"/>
          <p:cNvSpPr>
            <a:spLocks noGrp="1" noChangeArrowheads="1"/>
          </p:cNvSpPr>
          <p:nvPr>
            <p:ph type="body" sz="half" idx="3"/>
          </p:nvPr>
        </p:nvSpPr>
        <p:spPr>
          <a:xfrm>
            <a:off x="4501662" y="1670539"/>
            <a:ext cx="4038600" cy="4177812"/>
          </a:xfrm>
        </p:spPr>
        <p:txBody>
          <a:bodyPr/>
          <a:lstStyle/>
          <a:p>
            <a:pPr marL="0" algn="just">
              <a:lnSpc>
                <a:spcPct val="80000"/>
              </a:lnSpc>
              <a:spcBef>
                <a:spcPct val="50000"/>
              </a:spcBef>
              <a:buNone/>
            </a:pPr>
            <a:r>
              <a:rPr lang="en-US" sz="1662" dirty="0"/>
              <a:t>  </a:t>
            </a:r>
            <a:r>
              <a:rPr lang="fa-IR" sz="1662" dirty="0">
                <a:cs typeface="B Homa" panose="00000400000000000000" pitchFamily="2" charset="-78"/>
              </a:rPr>
              <a:t>عملكرد اصلي اين ساختمان كه مهندس معمار آن نورمن فوستر و مهندس آنها هانت مي باشد به عنوان يك گالري هنري در انگلستان بوده است ولي يك سوم ساختمان براي، يك مدرسه هنري، اتاق چند منظوره و يك رستوران استفاده مي شود. فرم ساختمان به صورت يك مكعب ساده با دو وجه كاملاً شفاف است اين بخش ها با جزئيات بسيار دقيق براي، حفظ سادگي فرم و سطح در نظر گرفته شده اند، نور روز تحت كنترل بوده و يا پنجره هاي كركره اي پخش مي شود.</a:t>
            </a:r>
          </a:p>
          <a:p>
            <a:pPr marL="0" algn="just">
              <a:lnSpc>
                <a:spcPct val="80000"/>
              </a:lnSpc>
              <a:spcBef>
                <a:spcPct val="50000"/>
              </a:spcBef>
            </a:pPr>
            <a:endParaRPr lang="en-US" sz="1662" dirty="0"/>
          </a:p>
          <a:p>
            <a:pPr marL="0" algn="just">
              <a:lnSpc>
                <a:spcPct val="80000"/>
              </a:lnSpc>
              <a:spcBef>
                <a:spcPct val="50000"/>
              </a:spcBef>
              <a:buNone/>
            </a:pPr>
            <a:endParaRPr lang="en-US" sz="1662" dirty="0"/>
          </a:p>
          <a:p>
            <a:pPr marL="0" algn="just">
              <a:lnSpc>
                <a:spcPct val="80000"/>
              </a:lnSpc>
              <a:spcBef>
                <a:spcPct val="50000"/>
              </a:spcBef>
              <a:buNone/>
            </a:pPr>
            <a:r>
              <a:rPr lang="en-US" sz="1662" dirty="0"/>
              <a:t>  </a:t>
            </a:r>
            <a:r>
              <a:rPr lang="fa-IR" sz="1662" dirty="0">
                <a:cs typeface="B Homa" panose="00000400000000000000" pitchFamily="2" charset="-78"/>
              </a:rPr>
              <a:t>سازه اين ساختمان از 37 عدد خرپا با مقطع مستطيل استفاده مي كند كه دهانه اي به عرض 34 متر را مي پوشانند. ستون هاي خرپايي نيز كه با اتصال صلب از زمين طرّه شده اند، با اتصال مفصلي به خرپا هاي سقفي متصل مي شوند.</a:t>
            </a:r>
            <a:endParaRPr lang="en-US" sz="1662" dirty="0"/>
          </a:p>
          <a:p>
            <a:pPr>
              <a:lnSpc>
                <a:spcPct val="80000"/>
              </a:lnSpc>
            </a:pPr>
            <a:endParaRPr lang="en-US" sz="1662" dirty="0">
              <a:cs typeface="B Nazanin" pitchFamily="2" charset="-78"/>
            </a:endParaRPr>
          </a:p>
        </p:txBody>
      </p:sp>
    </p:spTree>
    <p:extLst>
      <p:ext uri="{BB962C8B-B14F-4D97-AF65-F5344CB8AC3E}">
        <p14:creationId xmlns:p14="http://schemas.microsoft.com/office/powerpoint/2010/main" val="33184700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ox(out)">
                                      <p:cBhvr>
                                        <p:cTn id="7" dur="1000"/>
                                        <p:tgtEl>
                                          <p:spTgt spid="44036"/>
                                        </p:tgtEl>
                                      </p:cBhvr>
                                    </p:animEffect>
                                  </p:childTnLst>
                                </p:cTn>
                              </p:par>
                            </p:childTnLst>
                          </p:cTn>
                        </p:par>
                        <p:par>
                          <p:cTn id="8" fill="hold">
                            <p:stCondLst>
                              <p:cond delay="1000"/>
                            </p:stCondLst>
                            <p:childTnLst>
                              <p:par>
                                <p:cTn id="9" presetID="4" presetClass="entr" presetSubtype="32" fill="hold" nodeType="afterEffect">
                                  <p:stCondLst>
                                    <p:cond delay="0"/>
                                  </p:stCondLst>
                                  <p:childTnLst>
                                    <p:set>
                                      <p:cBhvr>
                                        <p:cTn id="10" dur="1" fill="hold">
                                          <p:stCondLst>
                                            <p:cond delay="0"/>
                                          </p:stCondLst>
                                        </p:cTn>
                                        <p:tgtEl>
                                          <p:spTgt spid="44037"/>
                                        </p:tgtEl>
                                        <p:attrNameLst>
                                          <p:attrName>style.visibility</p:attrName>
                                        </p:attrNameLst>
                                      </p:cBhvr>
                                      <p:to>
                                        <p:strVal val="visible"/>
                                      </p:to>
                                    </p:set>
                                    <p:animEffect transition="in" filter="box(out)">
                                      <p:cBhvr>
                                        <p:cTn id="11" dur="10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3" descr="rightcol_pic_1"/>
          <p:cNvPicPr>
            <a:picLocks noGrp="1" noChangeAspect="1" noChangeArrowheads="1"/>
          </p:cNvPicPr>
          <p:nvPr>
            <p:ph sz="quarter" idx="1"/>
          </p:nvPr>
        </p:nvPicPr>
        <p:blipFill>
          <a:blip r:embed="rId2"/>
          <a:srcRect/>
          <a:stretch>
            <a:fillRect/>
          </a:stretch>
        </p:blipFill>
        <p:spPr>
          <a:xfrm>
            <a:off x="211016" y="896816"/>
            <a:ext cx="3798278" cy="22271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6084" name="Picture 4" descr="4"/>
          <p:cNvPicPr>
            <a:picLocks noGrp="1" noChangeAspect="1" noChangeArrowheads="1"/>
          </p:cNvPicPr>
          <p:nvPr>
            <p:ph sz="quarter" idx="2"/>
          </p:nvPr>
        </p:nvPicPr>
        <p:blipFill>
          <a:blip r:embed="rId3" cstate="email">
            <a:extLst>
              <a:ext uri="{28A0092B-C50C-407E-A947-70E740481C1C}">
                <a14:useLocalDpi xmlns:a14="http://schemas.microsoft.com/office/drawing/2010/main"/>
              </a:ext>
            </a:extLst>
          </a:blip>
          <a:srcRect r="7220"/>
          <a:stretch>
            <a:fillRect/>
          </a:stretch>
        </p:blipFill>
        <p:spPr>
          <a:xfrm>
            <a:off x="211015" y="3288323"/>
            <a:ext cx="3798277" cy="2630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6082" name="Picture 2" descr="England_002a"/>
          <p:cNvPicPr>
            <a:picLocks noGrp="1" noChangeAspect="1" noChangeArrowheads="1"/>
          </p:cNvPicPr>
          <p:nvPr>
            <p:ph sz="half" idx="3"/>
          </p:nvPr>
        </p:nvPicPr>
        <p:blipFill>
          <a:blip r:embed="rId4"/>
          <a:srcRect/>
          <a:stretch>
            <a:fillRect/>
          </a:stretch>
        </p:blipFill>
        <p:spPr>
          <a:xfrm>
            <a:off x="4360985" y="896815"/>
            <a:ext cx="4009293" cy="2366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Slide Number Placeholder 7"/>
          <p:cNvSpPr>
            <a:spLocks noGrp="1"/>
          </p:cNvSpPr>
          <p:nvPr>
            <p:ph type="sldNum" sz="quarter" idx="12"/>
          </p:nvPr>
        </p:nvSpPr>
        <p:spPr/>
        <p:txBody>
          <a:bodyPr/>
          <a:lstStyle/>
          <a:p>
            <a:fld id="{6BFB536B-987A-4007-9F8D-0B453DFD7CF5}" type="slidenum">
              <a:rPr lang="ar-SA"/>
              <a:pPr/>
              <a:t>24</a:t>
            </a:fld>
            <a:endParaRPr lang="en-US"/>
          </a:p>
        </p:txBody>
      </p:sp>
      <p:pic>
        <p:nvPicPr>
          <p:cNvPr id="46085" name="Picture 5" descr="SKMBT_C2520903031155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20308" y="3499339"/>
            <a:ext cx="4147771" cy="2461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50472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ox(out)">
                                      <p:cBhvr>
                                        <p:cTn id="7" dur="1000"/>
                                        <p:tgtEl>
                                          <p:spTgt spid="46082"/>
                                        </p:tgtEl>
                                      </p:cBhvr>
                                    </p:animEffect>
                                  </p:childTnLst>
                                </p:cTn>
                              </p:par>
                              <p:par>
                                <p:cTn id="8" presetID="4" presetClass="entr" presetSubtype="32" fill="hold" nodeType="withEffect">
                                  <p:stCondLst>
                                    <p:cond delay="0"/>
                                  </p:stCondLst>
                                  <p:childTnLst>
                                    <p:set>
                                      <p:cBhvr>
                                        <p:cTn id="9" dur="1" fill="hold">
                                          <p:stCondLst>
                                            <p:cond delay="0"/>
                                          </p:stCondLst>
                                        </p:cTn>
                                        <p:tgtEl>
                                          <p:spTgt spid="46083"/>
                                        </p:tgtEl>
                                        <p:attrNameLst>
                                          <p:attrName>style.visibility</p:attrName>
                                        </p:attrNameLst>
                                      </p:cBhvr>
                                      <p:to>
                                        <p:strVal val="visible"/>
                                      </p:to>
                                    </p:set>
                                    <p:animEffect transition="in" filter="box(out)">
                                      <p:cBhvr>
                                        <p:cTn id="10" dur="1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title"/>
          </p:nvPr>
        </p:nvSpPr>
        <p:spPr/>
        <p:txBody>
          <a:bodyPr>
            <a:normAutofit/>
          </a:bodyPr>
          <a:lstStyle/>
          <a:p>
            <a:pPr algn="r"/>
            <a:r>
              <a:rPr lang="fa-IR" sz="2400" b="1" dirty="0" smtClean="0">
                <a:cs typeface="B Homa" panose="00000400000000000000" pitchFamily="2" charset="-78"/>
              </a:rPr>
              <a:t>كارخانه </a:t>
            </a:r>
            <a:r>
              <a:rPr lang="fa-IR" sz="2400" b="1" dirty="0">
                <a:cs typeface="B Homa" panose="00000400000000000000" pitchFamily="2" charset="-78"/>
              </a:rPr>
              <a:t>ساخت ميكروچيپ،اينموس</a:t>
            </a:r>
            <a:r>
              <a:rPr lang="en-US" sz="2400" b="1" dirty="0">
                <a:cs typeface="B Homa" panose="00000400000000000000" pitchFamily="2" charset="-78"/>
              </a:rPr>
              <a:t> </a:t>
            </a:r>
            <a:br>
              <a:rPr lang="en-US" sz="2400" b="1" dirty="0">
                <a:cs typeface="B Homa" panose="00000400000000000000" pitchFamily="2" charset="-78"/>
              </a:rPr>
            </a:br>
            <a:r>
              <a:rPr lang="en-US" sz="2400" b="1" dirty="0" err="1">
                <a:cs typeface="B Homa" panose="00000400000000000000" pitchFamily="2" charset="-78"/>
              </a:rPr>
              <a:t>inmos</a:t>
            </a:r>
            <a:r>
              <a:rPr lang="en-US" sz="2400" b="1" dirty="0">
                <a:cs typeface="B Homa" panose="00000400000000000000" pitchFamily="2" charset="-78"/>
              </a:rPr>
              <a:t> microchip facility </a:t>
            </a:r>
          </a:p>
        </p:txBody>
      </p:sp>
      <p:sp>
        <p:nvSpPr>
          <p:cNvPr id="52230" name="Rectangle 6"/>
          <p:cNvSpPr>
            <a:spLocks noGrp="1" noChangeArrowheads="1"/>
          </p:cNvSpPr>
          <p:nvPr>
            <p:ph type="body" sz="half" idx="2"/>
          </p:nvPr>
        </p:nvSpPr>
        <p:spPr>
          <a:xfrm>
            <a:off x="4648200" y="1740878"/>
            <a:ext cx="4003431" cy="4177812"/>
          </a:xfrm>
        </p:spPr>
        <p:txBody>
          <a:bodyPr>
            <a:normAutofit fontScale="92500" lnSpcReduction="10000"/>
          </a:bodyPr>
          <a:lstStyle/>
          <a:p>
            <a:pPr algn="just" rtl="1">
              <a:lnSpc>
                <a:spcPct val="90000"/>
              </a:lnSpc>
              <a:buNone/>
            </a:pPr>
            <a:r>
              <a:rPr lang="en-US" sz="1846" dirty="0">
                <a:latin typeface="Arial" pitchFamily="34" charset="0"/>
                <a:cs typeface="B Homa" panose="00000400000000000000" pitchFamily="2" charset="-78"/>
              </a:rPr>
              <a:t>    </a:t>
            </a:r>
            <a:r>
              <a:rPr lang="fa-IR" sz="1846" dirty="0">
                <a:latin typeface="Arial" pitchFamily="34" charset="0"/>
                <a:cs typeface="B Homa" panose="00000400000000000000" pitchFamily="2" charset="-78"/>
              </a:rPr>
              <a:t>اين كارخانه نيز ،مانند ساير كارخانه ها،احتياج به فضايي انعطاف پذير وبدون ستون دارد.</a:t>
            </a:r>
          </a:p>
          <a:p>
            <a:pPr algn="just" rtl="1">
              <a:lnSpc>
                <a:spcPct val="90000"/>
              </a:lnSpc>
              <a:buNone/>
            </a:pPr>
            <a:endParaRPr lang="en-US" sz="1846" dirty="0">
              <a:latin typeface="Arial" pitchFamily="34" charset="0"/>
              <a:cs typeface="B Homa" panose="00000400000000000000" pitchFamily="2" charset="-78"/>
            </a:endParaRPr>
          </a:p>
          <a:p>
            <a:pPr algn="just" rtl="1">
              <a:lnSpc>
                <a:spcPct val="90000"/>
              </a:lnSpc>
              <a:buNone/>
            </a:pPr>
            <a:r>
              <a:rPr lang="en-US" sz="1846" dirty="0">
                <a:latin typeface="Arial" pitchFamily="34" charset="0"/>
                <a:cs typeface="B Homa" panose="00000400000000000000" pitchFamily="2" charset="-78"/>
              </a:rPr>
              <a:t>      </a:t>
            </a:r>
            <a:r>
              <a:rPr lang="fa-IR" sz="1846" dirty="0">
                <a:latin typeface="Arial" pitchFamily="34" charset="0"/>
                <a:cs typeface="B Homa" panose="00000400000000000000" pitchFamily="2" charset="-78"/>
              </a:rPr>
              <a:t>قاب اصلي ساختمان از سازه خرپايي است كه از لوله هاي فولادي تشكيل شده اند وبراي امكان ساخت سريع ،كليه ي اعضاي سازه،پيش ساخته انتخاب شده اند.</a:t>
            </a:r>
            <a:endParaRPr lang="en-US" sz="1846" dirty="0">
              <a:latin typeface="Arial" pitchFamily="34" charset="0"/>
              <a:cs typeface="B Homa" panose="00000400000000000000" pitchFamily="2" charset="-78"/>
            </a:endParaRPr>
          </a:p>
          <a:p>
            <a:pPr algn="just" rtl="1">
              <a:lnSpc>
                <a:spcPct val="90000"/>
              </a:lnSpc>
              <a:buNone/>
            </a:pPr>
            <a:endParaRPr lang="en-US" sz="1846" dirty="0">
              <a:latin typeface="Arial" pitchFamily="34" charset="0"/>
              <a:cs typeface="B Homa" panose="00000400000000000000" pitchFamily="2" charset="-78"/>
            </a:endParaRPr>
          </a:p>
          <a:p>
            <a:pPr algn="just" rtl="1">
              <a:lnSpc>
                <a:spcPct val="90000"/>
              </a:lnSpc>
              <a:buNone/>
            </a:pPr>
            <a:r>
              <a:rPr lang="en-US" sz="1846" dirty="0">
                <a:latin typeface="Arial" pitchFamily="34" charset="0"/>
                <a:cs typeface="B Homa" panose="00000400000000000000" pitchFamily="2" charset="-78"/>
              </a:rPr>
              <a:t>     </a:t>
            </a:r>
            <a:r>
              <a:rPr lang="fa-IR" sz="1846" dirty="0">
                <a:latin typeface="Arial" pitchFamily="34" charset="0"/>
                <a:cs typeface="B Homa" panose="00000400000000000000" pitchFamily="2" charset="-78"/>
              </a:rPr>
              <a:t>اين خرپاهاي فولادي كه به وسيله عناصر كششي از بالاي ستون هاي اصلي آويزان شده اند،دهانه اي به عرض 36متر را مي پوشانند.ستون هاي اصلي،به شكل مشبك وبا مهار بندي هاي عرضي مضاعف هستند.خرپاهاي فرعي به طول 6متر،بين خرپاهاي اصلي وتكيه گاهاي فولادي را مي پوشانند.در سازه اين ساختمان ،از اتصالات مفصلي استفاده شده است.</a:t>
            </a:r>
            <a:endParaRPr lang="en-US" sz="1846" dirty="0">
              <a:latin typeface="Arial" pitchFamily="34" charset="0"/>
              <a:cs typeface="B Homa" panose="00000400000000000000" pitchFamily="2" charset="-78"/>
            </a:endParaRPr>
          </a:p>
        </p:txBody>
      </p:sp>
      <p:pic>
        <p:nvPicPr>
          <p:cNvPr id="52234" name="Picture 10" descr="200_0007_1_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9084" y="721703"/>
            <a:ext cx="3529012" cy="2038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2235" name="Picture 11" descr="200_0011_1_w"/>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353" y="4029252"/>
            <a:ext cx="4183795" cy="20262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444903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2234"/>
                                        </p:tgtEl>
                                        <p:attrNameLst>
                                          <p:attrName>style.visibility</p:attrName>
                                        </p:attrNameLst>
                                      </p:cBhvr>
                                      <p:to>
                                        <p:strVal val="visible"/>
                                      </p:to>
                                    </p:set>
                                    <p:animEffect transition="in" filter="box(out)">
                                      <p:cBhvr>
                                        <p:cTn id="7" dur="1000"/>
                                        <p:tgtEl>
                                          <p:spTgt spid="52234"/>
                                        </p:tgtEl>
                                      </p:cBhvr>
                                    </p:animEffect>
                                  </p:childTnLst>
                                </p:cTn>
                              </p:par>
                              <p:par>
                                <p:cTn id="8" presetID="3" presetClass="entr" presetSubtype="10" fill="hold" nodeType="withEffect">
                                  <p:stCondLst>
                                    <p:cond delay="0"/>
                                  </p:stCondLst>
                                  <p:childTnLst>
                                    <p:set>
                                      <p:cBhvr>
                                        <p:cTn id="9" dur="1" fill="hold">
                                          <p:stCondLst>
                                            <p:cond delay="0"/>
                                          </p:stCondLst>
                                        </p:cTn>
                                        <p:tgtEl>
                                          <p:spTgt spid="52235"/>
                                        </p:tgtEl>
                                        <p:attrNameLst>
                                          <p:attrName>style.visibility</p:attrName>
                                        </p:attrNameLst>
                                      </p:cBhvr>
                                      <p:to>
                                        <p:strVal val="visible"/>
                                      </p:to>
                                    </p:set>
                                    <p:animEffect transition="in" filter="blinds(horizontal)">
                                      <p:cBhvr>
                                        <p:cTn id="10" dur="500"/>
                                        <p:tgtEl>
                                          <p:spTgt spid="52235"/>
                                        </p:tgtEl>
                                      </p:cBhvr>
                                    </p:animEffect>
                                  </p:childTnLst>
                                </p:cTn>
                              </p:par>
                              <p:par>
                                <p:cTn id="11" presetID="4" presetClass="entr" presetSubtype="32" fill="hold" nodeType="withEffect">
                                  <p:stCondLst>
                                    <p:cond delay="0"/>
                                  </p:stCondLst>
                                  <p:childTnLst>
                                    <p:set>
                                      <p:cBhvr>
                                        <p:cTn id="12" dur="1" fill="hold">
                                          <p:stCondLst>
                                            <p:cond delay="0"/>
                                          </p:stCondLst>
                                        </p:cTn>
                                        <p:tgtEl>
                                          <p:spTgt spid="52235"/>
                                        </p:tgtEl>
                                        <p:attrNameLst>
                                          <p:attrName>style.visibility</p:attrName>
                                        </p:attrNameLst>
                                      </p:cBhvr>
                                      <p:to>
                                        <p:strVal val="visible"/>
                                      </p:to>
                                    </p:set>
                                    <p:animEffect transition="in" filter="box(out)">
                                      <p:cBhvr>
                                        <p:cTn id="13" dur="10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263771"/>
            <a:ext cx="9144000" cy="1406768"/>
          </a:xfrm>
        </p:spPr>
        <p:txBody>
          <a:bodyPr>
            <a:normAutofit/>
          </a:bodyPr>
          <a:lstStyle/>
          <a:p>
            <a:pPr algn="r" rtl="1"/>
            <a:r>
              <a:rPr lang="fa-IR" sz="3692" b="1" dirty="0">
                <a:cs typeface="B Nazanin" pitchFamily="2" charset="-78"/>
              </a:rPr>
              <a:t> پايانه بين المللي واترلو </a:t>
            </a:r>
            <a:r>
              <a:rPr lang="fa-IR" sz="2585" b="1" dirty="0">
                <a:cs typeface="B Nazanin" pitchFamily="2" charset="-78"/>
              </a:rPr>
              <a:t>(</a:t>
            </a:r>
            <a:r>
              <a:rPr lang="en-US" sz="2585" b="1" dirty="0">
                <a:cs typeface="B Nazanin" pitchFamily="2" charset="-78"/>
              </a:rPr>
              <a:t>waterloo international terminal</a:t>
            </a:r>
            <a:r>
              <a:rPr lang="fa-IR" sz="3692" b="1" dirty="0">
                <a:cs typeface="B Nazanin" pitchFamily="2" charset="-78"/>
              </a:rPr>
              <a:t>)</a:t>
            </a:r>
            <a:endParaRPr lang="en-US" sz="3692" b="1" dirty="0"/>
          </a:p>
        </p:txBody>
      </p:sp>
      <p:pic>
        <p:nvPicPr>
          <p:cNvPr id="47107" name="Picture 3" descr="Waterlooterminalroof"/>
          <p:cNvPicPr>
            <a:picLocks noGrp="1" noChangeAspect="1" noChangeArrowheads="1"/>
          </p:cNvPicPr>
          <p:nvPr>
            <p:ph sz="quarter" idx="1"/>
          </p:nvPr>
        </p:nvPicPr>
        <p:blipFill>
          <a:blip r:embed="rId2"/>
          <a:srcRect/>
          <a:stretch>
            <a:fillRect/>
          </a:stretch>
        </p:blipFill>
        <p:spPr>
          <a:xfrm>
            <a:off x="309663" y="3358661"/>
            <a:ext cx="4236659" cy="23915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7108" name="Picture 4" descr="mervine2"/>
          <p:cNvPicPr>
            <a:picLocks noGrp="1" noChangeAspect="1" noChangeArrowheads="1"/>
          </p:cNvPicPr>
          <p:nvPr>
            <p:ph sz="quarter" idx="2"/>
          </p:nvPr>
        </p:nvPicPr>
        <p:blipFill>
          <a:blip r:embed="rId3" cstate="email">
            <a:extLst>
              <a:ext uri="{28A0092B-C50C-407E-A947-70E740481C1C}">
                <a14:useLocalDpi xmlns:a14="http://schemas.microsoft.com/office/drawing/2010/main"/>
              </a:ext>
            </a:extLst>
          </a:blip>
          <a:srcRect/>
          <a:stretch>
            <a:fillRect/>
          </a:stretch>
        </p:blipFill>
        <p:spPr>
          <a:xfrm>
            <a:off x="4642339" y="3350277"/>
            <a:ext cx="3868615" cy="24702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Rectangle 8"/>
          <p:cNvSpPr/>
          <p:nvPr/>
        </p:nvSpPr>
        <p:spPr>
          <a:xfrm>
            <a:off x="492369" y="1459523"/>
            <a:ext cx="8088923" cy="2080698"/>
          </a:xfrm>
          <a:prstGeom prst="rect">
            <a:avLst/>
          </a:prstGeom>
        </p:spPr>
        <p:txBody>
          <a:bodyPr wrap="square">
            <a:spAutoFit/>
          </a:bodyPr>
          <a:lstStyle/>
          <a:p>
            <a:pPr algn="r" rtl="1"/>
            <a:r>
              <a:rPr lang="en-US" sz="1846" dirty="0">
                <a:latin typeface="Arial" pitchFamily="34" charset="0"/>
                <a:cs typeface="B Homa" panose="00000400000000000000" pitchFamily="2" charset="-78"/>
              </a:rPr>
              <a:t> </a:t>
            </a:r>
            <a:r>
              <a:rPr lang="fa-IR" sz="1846" dirty="0">
                <a:latin typeface="Arial" pitchFamily="34" charset="0"/>
                <a:cs typeface="B Homa" panose="00000400000000000000" pitchFamily="2" charset="-78"/>
              </a:rPr>
              <a:t>اين پروژه داراي شكلي پيچيده وابعادي محدود بود وبه پنج سكوي قطار احتياج داشت.به همين دليل سازه ي خرپايي كه داراي انعطاف زيادي در فرم است،برا اين پايانه انتخاب شد.</a:t>
            </a:r>
            <a:r>
              <a:rPr lang="en-US" sz="1846" dirty="0">
                <a:latin typeface="Arial" pitchFamily="34" charset="0"/>
                <a:cs typeface="B Homa" panose="00000400000000000000" pitchFamily="2" charset="-78"/>
              </a:rPr>
              <a:t/>
            </a:r>
            <a:br>
              <a:rPr lang="en-US" sz="1846" dirty="0">
                <a:latin typeface="Arial" pitchFamily="34" charset="0"/>
                <a:cs typeface="B Homa" panose="00000400000000000000" pitchFamily="2" charset="-78"/>
              </a:rPr>
            </a:br>
            <a:r>
              <a:rPr lang="en-US" sz="1846" dirty="0">
                <a:latin typeface="Arial" pitchFamily="34" charset="0"/>
                <a:cs typeface="B Homa" panose="00000400000000000000" pitchFamily="2" charset="-78"/>
              </a:rPr>
              <a:t> </a:t>
            </a:r>
            <a:r>
              <a:rPr lang="fa-IR" sz="1846" dirty="0">
                <a:latin typeface="Arial" pitchFamily="34" charset="0"/>
                <a:cs typeface="B Homa" panose="00000400000000000000" pitchFamily="2" charset="-78"/>
              </a:rPr>
              <a:t>سازه اين ساختمان،از 36 قوس خرپايي تشكيل شده است كه داراي دهانه هاي متفاوت،بين 55تا35متر مي باشند.هركدام از قوس ها،از دو خرپاي منحني تشكيل شده اند كه داراي اتصال مفصلي با يكديگر مي باشند.روي خرپاي بزرگتر با شيشه وفولاد ضد زنگ پوشيده است،در حالي كه خرپاي كوچكتر در بيرون ساختمان ودر معرض ديد قرار گرفت است. </a:t>
            </a:r>
            <a:r>
              <a:rPr lang="en-US" sz="1846" dirty="0">
                <a:latin typeface="Arial" pitchFamily="34" charset="0"/>
                <a:cs typeface="B Homa" panose="00000400000000000000" pitchFamily="2" charset="-78"/>
              </a:rPr>
              <a:t/>
            </a:r>
            <a:br>
              <a:rPr lang="en-US" sz="1846" dirty="0">
                <a:latin typeface="Arial" pitchFamily="34" charset="0"/>
                <a:cs typeface="B Homa" panose="00000400000000000000" pitchFamily="2" charset="-78"/>
              </a:rPr>
            </a:br>
            <a:endParaRPr lang="en-US" sz="1846" dirty="0">
              <a:latin typeface="Arial" pitchFamily="34" charset="0"/>
              <a:cs typeface="B Homa" panose="00000400000000000000" pitchFamily="2" charset="-78"/>
            </a:endParaRPr>
          </a:p>
        </p:txBody>
      </p:sp>
    </p:spTree>
    <p:extLst>
      <p:ext uri="{BB962C8B-B14F-4D97-AF65-F5344CB8AC3E}">
        <p14:creationId xmlns:p14="http://schemas.microsoft.com/office/powerpoint/2010/main" val="38511085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ox(out)">
                                      <p:cBhvr>
                                        <p:cTn id="7" dur="1000"/>
                                        <p:tgtEl>
                                          <p:spTgt spid="47108"/>
                                        </p:tgtEl>
                                      </p:cBhvr>
                                    </p:animEffect>
                                  </p:childTnLst>
                                </p:cTn>
                              </p:par>
                              <p:par>
                                <p:cTn id="8" presetID="4" presetClass="entr" presetSubtype="32" fill="hold" nodeType="withEffect">
                                  <p:stCondLst>
                                    <p:cond delay="0"/>
                                  </p:stCondLst>
                                  <p:childTnLst>
                                    <p:set>
                                      <p:cBhvr>
                                        <p:cTn id="9" dur="1" fill="hold">
                                          <p:stCondLst>
                                            <p:cond delay="0"/>
                                          </p:stCondLst>
                                        </p:cTn>
                                        <p:tgtEl>
                                          <p:spTgt spid="47107"/>
                                        </p:tgtEl>
                                        <p:attrNameLst>
                                          <p:attrName>style.visibility</p:attrName>
                                        </p:attrNameLst>
                                      </p:cBhvr>
                                      <p:to>
                                        <p:strVal val="visible"/>
                                      </p:to>
                                    </p:set>
                                    <p:animEffect transition="in" filter="box(out)">
                                      <p:cBhvr>
                                        <p:cTn id="10" dur="1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imwaterloo2"/>
          <p:cNvPicPr>
            <a:picLocks noChangeAspect="1" noChangeArrowheads="1"/>
          </p:cNvPicPr>
          <p:nvPr/>
        </p:nvPicPr>
        <p:blipFill>
          <a:blip r:embed="rId2"/>
          <a:srcRect/>
          <a:stretch>
            <a:fillRect/>
          </a:stretch>
        </p:blipFill>
        <p:spPr>
          <a:xfrm>
            <a:off x="254706" y="1600200"/>
            <a:ext cx="3895264" cy="2824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Waterloo%20International"/>
          <p:cNvPicPr>
            <a:picLocks noChangeAspect="1" noChangeArrowheads="1"/>
          </p:cNvPicPr>
          <p:nvPr/>
        </p:nvPicPr>
        <p:blipFill>
          <a:blip r:embed="rId3"/>
          <a:srcRect/>
          <a:stretch>
            <a:fillRect/>
          </a:stretch>
        </p:blipFill>
        <p:spPr bwMode="auto">
          <a:xfrm>
            <a:off x="4220308" y="1600200"/>
            <a:ext cx="4573292" cy="28135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316199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1000"/>
                                        <p:tgtEl>
                                          <p:spTgt spid="7"/>
                                        </p:tgtEl>
                                      </p:cBhvr>
                                    </p:animEffect>
                                  </p:childTnLst>
                                </p:cTn>
                              </p:par>
                              <p:par>
                                <p:cTn id="8" presetID="4" presetClass="entr" presetSubtype="3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latin typeface="Arial" pitchFamily="34" charset="0"/>
                <a:cs typeface="B Homa" panose="00000400000000000000" pitchFamily="2" charset="-78"/>
              </a:rPr>
              <a:t>مرکز فرهنگی ژرژ پمپیدو</a:t>
            </a:r>
            <a:endParaRPr lang="en-US" dirty="0">
              <a:latin typeface="Arial" pitchFamily="34" charset="0"/>
              <a:cs typeface="B Homa" panose="00000400000000000000" pitchFamily="2" charset="-78"/>
            </a:endParaRPr>
          </a:p>
        </p:txBody>
      </p:sp>
      <p:pic>
        <p:nvPicPr>
          <p:cNvPr id="8" name="Picture 3" descr="E:\e\ODIN\tarahi fanni\structural design\cable\cable structure\CENTRE GEORGE POMPIDU\pompidou_centre2828[1].jpg"/>
          <p:cNvPicPr>
            <a:picLocks noGrp="1" noChangeAspect="1" noChangeArrowheads="1"/>
          </p:cNvPicPr>
          <p:nvPr>
            <p:ph sz="quarter" idx="1"/>
          </p:nvPr>
        </p:nvPicPr>
        <p:blipFill>
          <a:blip r:embed="rId2" cstate="email">
            <a:extLst>
              <a:ext uri="{28A0092B-C50C-407E-A947-70E740481C1C}">
                <a14:useLocalDpi xmlns:a14="http://schemas.microsoft.com/office/drawing/2010/main"/>
              </a:ext>
            </a:extLst>
          </a:blip>
          <a:stretch>
            <a:fillRect/>
          </a:stretch>
        </p:blipFill>
        <p:spPr bwMode="auto">
          <a:xfrm>
            <a:off x="145532" y="1933384"/>
            <a:ext cx="4366310" cy="3276290"/>
          </a:xfrm>
          <a:prstGeom prst="rect">
            <a:avLst/>
          </a:prstGeom>
          <a:noFill/>
        </p:spPr>
      </p:pic>
      <p:sp>
        <p:nvSpPr>
          <p:cNvPr id="5" name="Content Placeholder 4"/>
          <p:cNvSpPr>
            <a:spLocks noGrp="1"/>
          </p:cNvSpPr>
          <p:nvPr>
            <p:ph sz="quarter" idx="2"/>
          </p:nvPr>
        </p:nvSpPr>
        <p:spPr>
          <a:xfrm>
            <a:off x="4572000" y="1993541"/>
            <a:ext cx="4632158" cy="3216133"/>
          </a:xfrm>
        </p:spPr>
        <p:txBody>
          <a:bodyPr>
            <a:normAutofit/>
          </a:bodyPr>
          <a:lstStyle/>
          <a:p>
            <a:pPr algn="r" rtl="1">
              <a:buNone/>
            </a:pPr>
            <a:r>
              <a:rPr lang="fa-IR" sz="1846" dirty="0">
                <a:cs typeface="B Homa" panose="00000400000000000000" pitchFamily="2" charset="-78"/>
              </a:rPr>
              <a:t>        حجم مکعب مستطیل شکل آن طولی برابر 168 متر دارد.</a:t>
            </a:r>
          </a:p>
          <a:p>
            <a:pPr algn="r" rtl="1">
              <a:buNone/>
            </a:pPr>
            <a:r>
              <a:rPr lang="fa-IR" sz="1846" dirty="0">
                <a:cs typeface="B Homa" panose="00000400000000000000" pitchFamily="2" charset="-78"/>
              </a:rPr>
              <a:t>       قاب خرپایی سازه اصلی آن است که بر روی سه عضو دیگراثر می گذارد. اتصالات گیردار به طور گسترده ای جهت ایجاد تاثیری مطلوب و پاسخی به بارگذاری مناسب و مقیاس بزرگ و حرکت در اثر دما مورد استفاذه قرار می گیرند.</a:t>
            </a:r>
          </a:p>
          <a:p>
            <a:pPr algn="r" rtl="1">
              <a:buNone/>
            </a:pPr>
            <a:r>
              <a:rPr lang="fa-IR" sz="1846" dirty="0">
                <a:cs typeface="B Homa" panose="00000400000000000000" pitchFamily="2" charset="-78"/>
              </a:rPr>
              <a:t>     بخشی از سازه که در بالای زمین قرار دارد از 14 قاب دو بعدی 48 متری و یک بخش الحاقی 7.6 متری در هر طرف تشکیل می شود. </a:t>
            </a:r>
          </a:p>
        </p:txBody>
      </p:sp>
    </p:spTree>
    <p:extLst>
      <p:ext uri="{BB962C8B-B14F-4D97-AF65-F5344CB8AC3E}">
        <p14:creationId xmlns:p14="http://schemas.microsoft.com/office/powerpoint/2010/main" val="239069660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4290646" y="1881554"/>
            <a:ext cx="4853354" cy="2019300"/>
          </a:xfrm>
        </p:spPr>
        <p:txBody>
          <a:bodyPr>
            <a:normAutofit/>
          </a:bodyPr>
          <a:lstStyle/>
          <a:p>
            <a:pPr algn="r" rtl="1">
              <a:buNone/>
            </a:pPr>
            <a:r>
              <a:rPr lang="fa-IR" sz="1846" dirty="0">
                <a:cs typeface="B Homa" panose="00000400000000000000" pitchFamily="2" charset="-78"/>
              </a:rPr>
              <a:t>         دهانه خرپا طولی برابر 44.8 متر و ارتفاعی برابر 2.82 متر است. قطر میله فوقانی 42</a:t>
            </a:r>
            <a:r>
              <a:rPr lang="en-US" sz="1846" dirty="0"/>
              <a:t>cm </a:t>
            </a:r>
            <a:r>
              <a:rPr lang="fa-IR" sz="1846" dirty="0">
                <a:cs typeface="B Homa" panose="00000400000000000000" pitchFamily="2" charset="-78"/>
              </a:rPr>
              <a:t> وتحتانی 22.5</a:t>
            </a:r>
            <a:r>
              <a:rPr lang="en-US" sz="1846" dirty="0"/>
              <a:t>cm</a:t>
            </a:r>
            <a:r>
              <a:rPr lang="fa-IR" sz="1846" dirty="0">
                <a:cs typeface="B Homa" panose="00000400000000000000" pitchFamily="2" charset="-78"/>
              </a:rPr>
              <a:t> است.</a:t>
            </a:r>
            <a:endParaRPr lang="en-US" sz="1846" dirty="0"/>
          </a:p>
        </p:txBody>
      </p:sp>
      <p:sp>
        <p:nvSpPr>
          <p:cNvPr id="7" name="Rectangle 6"/>
          <p:cNvSpPr txBox="1">
            <a:spLocks noChangeArrowheads="1"/>
          </p:cNvSpPr>
          <p:nvPr/>
        </p:nvSpPr>
        <p:spPr>
          <a:xfrm>
            <a:off x="351692" y="685799"/>
            <a:ext cx="8792308" cy="5232891"/>
          </a:xfrm>
          <a:prstGeom prst="rect">
            <a:avLst/>
          </a:prstGeom>
        </p:spPr>
        <p:txBody>
          <a:bodyPr vert="horz">
            <a:normAutofit/>
          </a:bodyPr>
          <a:lstStyle/>
          <a:p>
            <a:pPr marL="506450" indent="-379837" algn="just">
              <a:lnSpc>
                <a:spcPct val="90000"/>
              </a:lnSpc>
              <a:spcBef>
                <a:spcPct val="20000"/>
              </a:spcBef>
              <a:buClr>
                <a:schemeClr val="tx1">
                  <a:shade val="95000"/>
                </a:schemeClr>
              </a:buClr>
              <a:buSzPct val="65000"/>
            </a:pPr>
            <a:r>
              <a:rPr lang="fa-IR" sz="1846" dirty="0">
                <a:latin typeface="Arial" pitchFamily="34" charset="0"/>
                <a:cs typeface="B Homa" panose="00000400000000000000" pitchFamily="2" charset="-78"/>
              </a:rPr>
              <a:t>       این قابها 6 طبقه بوده  و ارتفاع هر طبقه برابر 7متر است. قابها بوسیله دالهای کف بهم وصل می شوند.و با استفاده از میله های فولادی متقاطع در برابر نیروهای جانبی مهاربندی می شوند.</a:t>
            </a:r>
          </a:p>
          <a:p>
            <a:pPr marL="506450" indent="-379837" algn="just">
              <a:lnSpc>
                <a:spcPct val="90000"/>
              </a:lnSpc>
              <a:spcBef>
                <a:spcPct val="20000"/>
              </a:spcBef>
              <a:buClr>
                <a:schemeClr val="tx1">
                  <a:shade val="95000"/>
                </a:schemeClr>
              </a:buClr>
              <a:buSzPct val="65000"/>
            </a:pPr>
            <a:r>
              <a:rPr lang="fa-IR" sz="1846" dirty="0">
                <a:latin typeface="Arial" pitchFamily="34" charset="0"/>
                <a:cs typeface="B Homa" panose="00000400000000000000" pitchFamily="2" charset="-78"/>
              </a:rPr>
              <a:t>      قطر ستونهای اصلی 85</a:t>
            </a:r>
            <a:r>
              <a:rPr lang="en-US" sz="1846" dirty="0">
                <a:latin typeface="Arial" pitchFamily="34" charset="0"/>
                <a:cs typeface="B Homa" panose="00000400000000000000" pitchFamily="2" charset="-78"/>
              </a:rPr>
              <a:t>cm</a:t>
            </a:r>
            <a:r>
              <a:rPr lang="fa-IR" sz="1846" dirty="0">
                <a:latin typeface="Arial" pitchFamily="34" charset="0"/>
                <a:cs typeface="B Homa" panose="00000400000000000000" pitchFamily="2" charset="-78"/>
              </a:rPr>
              <a:t> بوده که برای مقابله با آتش شوزی با آب پر شده اند و با اتصالات قاب فولادی </a:t>
            </a:r>
          </a:p>
          <a:p>
            <a:pPr marL="506450" indent="-379837" algn="just">
              <a:lnSpc>
                <a:spcPct val="90000"/>
              </a:lnSpc>
              <a:spcBef>
                <a:spcPct val="20000"/>
              </a:spcBef>
              <a:buClr>
                <a:schemeClr val="tx1">
                  <a:shade val="95000"/>
                </a:schemeClr>
              </a:buClr>
              <a:buSzPct val="65000"/>
            </a:pPr>
            <a:r>
              <a:rPr lang="fa-IR" sz="1846" dirty="0">
                <a:latin typeface="Arial" pitchFamily="34" charset="0"/>
                <a:cs typeface="B Homa" panose="00000400000000000000" pitchFamily="2" charset="-78"/>
              </a:rPr>
              <a:t>     دارای اتصال گیردار می باشند.</a:t>
            </a:r>
            <a:endParaRPr lang="en-US" sz="1846" dirty="0">
              <a:latin typeface="Arial" pitchFamily="34" charset="0"/>
              <a:cs typeface="B Homa" panose="00000400000000000000" pitchFamily="2" charset="-78"/>
            </a:endParaRPr>
          </a:p>
        </p:txBody>
      </p:sp>
      <p:pic>
        <p:nvPicPr>
          <p:cNvPr id="12290" name="Picture 2" descr="E:\e\ODIN\tarahi fanni\DARK E SAZE\IMG_0053.JPG"/>
          <p:cNvPicPr>
            <a:picLocks noChangeAspect="1" noChangeArrowheads="1"/>
          </p:cNvPicPr>
          <p:nvPr/>
        </p:nvPicPr>
        <p:blipFill>
          <a:blip r:embed="rId2" cstate="email">
            <a:lum bright="20000" contrast="40000"/>
            <a:extLst>
              <a:ext uri="{28A0092B-C50C-407E-A947-70E740481C1C}">
                <a14:useLocalDpi xmlns:a14="http://schemas.microsoft.com/office/drawing/2010/main"/>
              </a:ext>
            </a:extLst>
          </a:blip>
          <a:srcRect l="45086" t="23634" r="19490" b="28064"/>
          <a:stretch>
            <a:fillRect/>
          </a:stretch>
        </p:blipFill>
        <p:spPr bwMode="auto">
          <a:xfrm>
            <a:off x="351693" y="2303585"/>
            <a:ext cx="3727938" cy="38126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1" name="Picture 3" descr="E:\e\ODIN\tarahi fanni\DARK E SAZE\IMG_0053.JPG"/>
          <p:cNvPicPr>
            <a:picLocks noChangeAspect="1" noChangeArrowheads="1"/>
          </p:cNvPicPr>
          <p:nvPr/>
        </p:nvPicPr>
        <p:blipFill>
          <a:blip r:embed="rId3" cstate="email">
            <a:lum bright="20000" contrast="20000"/>
            <a:extLst>
              <a:ext uri="{28A0092B-C50C-407E-A947-70E740481C1C}">
                <a14:useLocalDpi xmlns:a14="http://schemas.microsoft.com/office/drawing/2010/main"/>
              </a:ext>
            </a:extLst>
          </a:blip>
          <a:srcRect l="8102" t="39351" r="56595" b="27471"/>
          <a:stretch>
            <a:fillRect/>
          </a:stretch>
        </p:blipFill>
        <p:spPr bwMode="auto">
          <a:xfrm>
            <a:off x="4360985" y="3077308"/>
            <a:ext cx="4290646" cy="30245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0678943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1354" y="756139"/>
            <a:ext cx="8510954" cy="1512594"/>
          </a:xfrm>
          <a:prstGeom prst="rect">
            <a:avLst/>
          </a:prstGeom>
        </p:spPr>
        <p:txBody>
          <a:bodyPr wrap="square">
            <a:spAutoFit/>
          </a:bodyPr>
          <a:lstStyle/>
          <a:p>
            <a:pPr algn="r" rtl="1"/>
            <a:r>
              <a:rPr lang="fa-IR" sz="1846" b="1" dirty="0">
                <a:latin typeface="+mj-lt"/>
                <a:ea typeface="+mj-ea"/>
                <a:cs typeface="B Homa" panose="00000400000000000000" pitchFamily="2" charset="-78"/>
              </a:rPr>
              <a:t>باری</a:t>
            </a:r>
            <a:r>
              <a:rPr lang="fa-IR" sz="1846" dirty="0" smtClean="0">
                <a:cs typeface="B Nazanin" pitchFamily="2" charset="-78"/>
              </a:rPr>
              <a:t> </a:t>
            </a:r>
            <a:r>
              <a:rPr lang="fa-IR" sz="1846" b="1" dirty="0" smtClean="0">
                <a:latin typeface="+mj-lt"/>
                <a:ea typeface="+mj-ea"/>
                <a:cs typeface="B Homa" panose="00000400000000000000" pitchFamily="2" charset="-78"/>
              </a:rPr>
              <a:t>که </a:t>
            </a:r>
            <a:r>
              <a:rPr lang="fa-IR" sz="1846" b="1" dirty="0">
                <a:latin typeface="+mj-lt"/>
                <a:ea typeface="+mj-ea"/>
                <a:cs typeface="B Homa" panose="00000400000000000000" pitchFamily="2" charset="-78"/>
              </a:rPr>
              <a:t>در راس خرپا وارد میشود به وسیله اعضای فشاری به تکیه گاهها منتقل می شود.به هر کدام از تکیه گاهها نیرویی عمودی معادل نیمی از بار ، همچنین رانشهایی به طرف بیرون وارد می شود. که می توان با پشت بندهایی از مصالح فشاری مانند مصالح بنایی ،یا بوسیله یک عنصر کششی مانند میله رابط فولادی یا چوبی رانش ها را جذب کرد.چنین خرپاهای اولیه ، مرکب از چوب و رابط های آهنی ، در قرون وسطی برای نگهداری سقف کلیساها ساخته می شدند</a:t>
            </a:r>
            <a:r>
              <a:rPr lang="fa-IR" sz="1846" dirty="0">
                <a:cs typeface="B Nazanin" pitchFamily="2" charset="-78"/>
              </a:rPr>
              <a:t>.</a:t>
            </a:r>
          </a:p>
        </p:txBody>
      </p:sp>
      <p:pic>
        <p:nvPicPr>
          <p:cNvPr id="4" name="Picture 5" descr="img02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5461" y="2110497"/>
            <a:ext cx="2523586" cy="2813538"/>
          </a:xfrm>
          <a:prstGeom prst="rect">
            <a:avLst/>
          </a:prstGeom>
          <a:noFill/>
        </p:spPr>
      </p:pic>
      <p:pic>
        <p:nvPicPr>
          <p:cNvPr id="5" name="Picture 8" descr="6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1693" y="4738768"/>
            <a:ext cx="2547354" cy="2039815"/>
          </a:xfrm>
          <a:prstGeom prst="rect">
            <a:avLst/>
          </a:prstGeom>
          <a:noFill/>
        </p:spPr>
      </p:pic>
      <p:sp>
        <p:nvSpPr>
          <p:cNvPr id="7" name="Rectangle 6"/>
          <p:cNvSpPr/>
          <p:nvPr/>
        </p:nvSpPr>
        <p:spPr>
          <a:xfrm>
            <a:off x="3587262" y="2795954"/>
            <a:ext cx="5205046" cy="3539430"/>
          </a:xfrm>
          <a:prstGeom prst="rect">
            <a:avLst/>
          </a:prstGeom>
        </p:spPr>
        <p:txBody>
          <a:bodyPr wrap="square">
            <a:spAutoFit/>
          </a:bodyPr>
          <a:lstStyle/>
          <a:p>
            <a:pPr algn="just" rtl="1">
              <a:lnSpc>
                <a:spcPct val="80000"/>
              </a:lnSpc>
            </a:pPr>
            <a:r>
              <a:rPr lang="fa-IR" sz="2000" b="1" dirty="0">
                <a:latin typeface="+mj-lt"/>
                <a:ea typeface="+mj-ea"/>
                <a:cs typeface="B Homa" panose="00000400000000000000" pitchFamily="2" charset="-78"/>
              </a:rPr>
              <a:t>به طور كلي ويژگي هاي مهم سيستم هاي خرپايي را مي توان بصورت زير بر شمرد</a:t>
            </a:r>
            <a:r>
              <a:rPr lang="fa-IR" dirty="0">
                <a:cs typeface="B Nazanin" pitchFamily="2" charset="-78"/>
              </a:rPr>
              <a:t>:</a:t>
            </a:r>
            <a:endParaRPr lang="en-US" dirty="0">
              <a:cs typeface="B Nazanin" pitchFamily="2" charset="-78"/>
            </a:endParaRPr>
          </a:p>
          <a:p>
            <a:pPr algn="just" rtl="1">
              <a:lnSpc>
                <a:spcPct val="80000"/>
              </a:lnSpc>
            </a:pPr>
            <a:endParaRPr lang="en-US" sz="2000" b="1" dirty="0">
              <a:latin typeface="+mj-lt"/>
              <a:ea typeface="+mj-ea"/>
              <a:cs typeface="B Nazanin" pitchFamily="2" charset="-78"/>
            </a:endParaRPr>
          </a:p>
          <a:p>
            <a:pPr algn="just">
              <a:lnSpc>
                <a:spcPct val="80000"/>
              </a:lnSpc>
            </a:pPr>
            <a:r>
              <a:rPr lang="fa-IR" sz="2000" b="1" dirty="0">
                <a:latin typeface="+mj-lt"/>
                <a:ea typeface="+mj-ea"/>
                <a:cs typeface="B Homa" panose="00000400000000000000" pitchFamily="2" charset="-78"/>
              </a:rPr>
              <a:t>1- داراي اعضاي كششي و فشاري هستند.</a:t>
            </a:r>
          </a:p>
          <a:p>
            <a:pPr algn="just">
              <a:lnSpc>
                <a:spcPct val="80000"/>
              </a:lnSpc>
            </a:pPr>
            <a:r>
              <a:rPr lang="fa-IR" sz="2000" b="1" dirty="0">
                <a:latin typeface="+mj-lt"/>
                <a:ea typeface="+mj-ea"/>
                <a:cs typeface="B Homa" panose="00000400000000000000" pitchFamily="2" charset="-78"/>
              </a:rPr>
              <a:t>2- از اجزاي مثلثي شكل كه به فرمهاي متنوع با هم تركيب شده اند، تشكيل شده اند.</a:t>
            </a:r>
          </a:p>
          <a:p>
            <a:pPr algn="just">
              <a:lnSpc>
                <a:spcPct val="80000"/>
              </a:lnSpc>
            </a:pPr>
            <a:r>
              <a:rPr lang="fa-IR" sz="2000" b="1" dirty="0">
                <a:latin typeface="+mj-lt"/>
                <a:ea typeface="+mj-ea"/>
                <a:cs typeface="B Homa" panose="00000400000000000000" pitchFamily="2" charset="-78"/>
              </a:rPr>
              <a:t>3-كليه اتصالات مفصلي مي باشد.</a:t>
            </a:r>
          </a:p>
          <a:p>
            <a:pPr algn="just">
              <a:lnSpc>
                <a:spcPct val="80000"/>
              </a:lnSpc>
            </a:pPr>
            <a:r>
              <a:rPr lang="fa-IR" sz="2000" b="1" dirty="0">
                <a:latin typeface="+mj-lt"/>
                <a:ea typeface="+mj-ea"/>
                <a:cs typeface="B Homa" panose="00000400000000000000" pitchFamily="2" charset="-78"/>
              </a:rPr>
              <a:t>4- نيروهاي در اعضا، همگي محوري هستند (كششي و فشار خالص) و هيچ گونه برشي و خمش در اعضا وجود ندارد.</a:t>
            </a:r>
          </a:p>
          <a:p>
            <a:pPr algn="just">
              <a:lnSpc>
                <a:spcPct val="80000"/>
              </a:lnSpc>
            </a:pPr>
            <a:r>
              <a:rPr lang="fa-IR" sz="2000" b="1" dirty="0">
                <a:latin typeface="+mj-lt"/>
                <a:ea typeface="+mj-ea"/>
                <a:cs typeface="B Homa" panose="00000400000000000000" pitchFamily="2" charset="-78"/>
              </a:rPr>
              <a:t>5- زاويه بهينه، براي اتصال اعضا به يكديگر، بين 45 تا 60 درجه مي باشد.</a:t>
            </a:r>
          </a:p>
          <a:p>
            <a:pPr algn="just">
              <a:lnSpc>
                <a:spcPct val="80000"/>
              </a:lnSpc>
            </a:pPr>
            <a:r>
              <a:rPr lang="fa-IR" sz="2000" b="1" dirty="0">
                <a:latin typeface="+mj-lt"/>
                <a:ea typeface="+mj-ea"/>
                <a:cs typeface="B Homa" panose="00000400000000000000" pitchFamily="2" charset="-78"/>
              </a:rPr>
              <a:t>6- اين نوع سيستم، امكان ايجاد دهانه هاي فوق العاده بزرگ را فراهم مي كند</a:t>
            </a:r>
            <a:r>
              <a:rPr lang="fa-IR" dirty="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1143389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e\ODIN\tarahi fanni\structural design\cable\cable structure\CENTRE GEORGE POMPIDU\Centre.Georges.Pompidou[1].jpg"/>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29511" y="858103"/>
            <a:ext cx="8081443" cy="53844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0502838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5994" y="284276"/>
            <a:ext cx="7055380" cy="1400530"/>
          </a:xfrm>
        </p:spPr>
        <p:txBody>
          <a:bodyPr>
            <a:normAutofit/>
          </a:bodyPr>
          <a:lstStyle/>
          <a:p>
            <a:pPr algn="r"/>
            <a:r>
              <a:rPr lang="en-US" sz="3692" dirty="0">
                <a:latin typeface="Arial" pitchFamily="34" charset="0"/>
                <a:cs typeface="B Homa" panose="00000400000000000000" pitchFamily="2" charset="-78"/>
              </a:rPr>
              <a:t>Crosby Kemper-arena</a:t>
            </a:r>
          </a:p>
        </p:txBody>
      </p:sp>
      <p:pic>
        <p:nvPicPr>
          <p:cNvPr id="7" name="Picture 3" descr="E:\e\ODIN\tarahi fanni\DARK E SAZE\IMG_0054.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l="28358" t="20061" r="34025" b="25157"/>
          <a:stretch>
            <a:fillRect/>
          </a:stretch>
        </p:blipFill>
        <p:spPr bwMode="auto">
          <a:xfrm>
            <a:off x="143939" y="2092570"/>
            <a:ext cx="3825022" cy="41778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E:\e\ODIN\tarahi fanni\structural design\cable\cable structure\CROSBY KEMPER ARENA\300px-Kemper-arena1[1].jpg"/>
          <p:cNvPicPr>
            <a:picLocks noGrp="1" noChangeAspect="1" noChangeArrowheads="1"/>
          </p:cNvPicPr>
          <p:nvPr>
            <p:ph sz="half" idx="2"/>
          </p:nvPr>
        </p:nvPicPr>
        <p:blipFill>
          <a:blip r:embed="rId3"/>
          <a:stretch>
            <a:fillRect/>
          </a:stretch>
        </p:blipFill>
        <p:spPr bwMode="auto">
          <a:xfrm>
            <a:off x="4241800" y="2984993"/>
            <a:ext cx="3298825" cy="23421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Content Placeholder 3"/>
          <p:cNvSpPr txBox="1">
            <a:spLocks/>
          </p:cNvSpPr>
          <p:nvPr/>
        </p:nvSpPr>
        <p:spPr>
          <a:xfrm>
            <a:off x="4290646" y="1600200"/>
            <a:ext cx="4853354" cy="2019300"/>
          </a:xfrm>
          <a:prstGeom prst="rect">
            <a:avLst/>
          </a:prstGeom>
        </p:spPr>
        <p:txBody>
          <a:bodyPr vert="horz">
            <a:normAutofit/>
          </a:bodyPr>
          <a:lstStyle/>
          <a:p>
            <a:pPr marL="506450" indent="-379837" defTabSz="844083">
              <a:spcBef>
                <a:spcPct val="20000"/>
              </a:spcBef>
              <a:buClr>
                <a:schemeClr val="tx1">
                  <a:shade val="95000"/>
                </a:schemeClr>
              </a:buClr>
              <a:buSzPct val="65000"/>
              <a:defRPr/>
            </a:pPr>
            <a:r>
              <a:rPr lang="fa-IR" sz="1846" dirty="0">
                <a:cs typeface="B Homa" panose="00000400000000000000" pitchFamily="2" charset="-78"/>
              </a:rPr>
              <a:t>         ساختمان چند منظوره با سه خرپای عظیم فضایی روی بام که در مقطع  مستطیل شکل می باشند.با دهانه 99 متر و یک ستون فضایی به شکل قاب صلب با دو اتصال گیردار در هر پی سازه ساختمان را تشکیل می دهند.</a:t>
            </a:r>
            <a:endParaRPr lang="en-US" sz="1846" dirty="0"/>
          </a:p>
        </p:txBody>
      </p:sp>
    </p:spTree>
    <p:extLst>
      <p:ext uri="{BB962C8B-B14F-4D97-AF65-F5344CB8AC3E}">
        <p14:creationId xmlns:p14="http://schemas.microsoft.com/office/powerpoint/2010/main" val="4509783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E:\e\ODIN\tarahi fanni\structural design\cable\cable structure\CROSBY KEMPER ARENA\2497058116_f6dd537431[2].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2482362" y="2700319"/>
            <a:ext cx="4038600" cy="3028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ontent Placeholder 3"/>
          <p:cNvSpPr txBox="1">
            <a:spLocks/>
          </p:cNvSpPr>
          <p:nvPr/>
        </p:nvSpPr>
        <p:spPr>
          <a:xfrm>
            <a:off x="351693" y="1107831"/>
            <a:ext cx="8299938" cy="2019300"/>
          </a:xfrm>
          <a:prstGeom prst="rect">
            <a:avLst/>
          </a:prstGeom>
        </p:spPr>
        <p:txBody>
          <a:bodyPr vert="horz">
            <a:normAutofit/>
          </a:bodyPr>
          <a:lstStyle/>
          <a:p>
            <a:pPr marL="506450" indent="-379837">
              <a:spcBef>
                <a:spcPct val="20000"/>
              </a:spcBef>
              <a:buClr>
                <a:schemeClr val="tx1">
                  <a:shade val="95000"/>
                </a:schemeClr>
              </a:buClr>
              <a:buSzPct val="65000"/>
            </a:pPr>
            <a:r>
              <a:rPr lang="fa-IR" sz="1846" dirty="0">
                <a:cs typeface="B Homa" panose="00000400000000000000" pitchFamily="2" charset="-78"/>
              </a:rPr>
              <a:t>          هر خرپا 8.23متر ارتفاع دارد و از لوله های  فولادی به قطر 122</a:t>
            </a:r>
            <a:r>
              <a:rPr lang="en-US" sz="1846" dirty="0"/>
              <a:t>cm </a:t>
            </a:r>
            <a:r>
              <a:rPr lang="fa-IR" sz="1846" dirty="0">
                <a:cs typeface="B Homa" panose="00000400000000000000" pitchFamily="2" charset="-78"/>
              </a:rPr>
              <a:t> در بالا ودو لوله 91.4</a:t>
            </a:r>
            <a:r>
              <a:rPr lang="en-US" sz="1846" dirty="0"/>
              <a:t>cm</a:t>
            </a:r>
            <a:r>
              <a:rPr lang="fa-IR" sz="1846" dirty="0">
                <a:cs typeface="B Homa" panose="00000400000000000000" pitchFamily="2" charset="-78"/>
              </a:rPr>
              <a:t> در پایین  و اعضای جان به ضخامت 76.2</a:t>
            </a:r>
            <a:r>
              <a:rPr lang="en-US" sz="1846" dirty="0"/>
              <a:t>cm</a:t>
            </a:r>
            <a:r>
              <a:rPr lang="fa-IR" sz="1846" dirty="0">
                <a:cs typeface="B Homa" panose="00000400000000000000" pitchFamily="2" charset="-78"/>
              </a:rPr>
              <a:t> ساخته شده است. این حالت خرپا ی فضایی صلبیت و مقاومت بالایی در برابر نیروهای عمودی و افقی و پیچشی دارد.</a:t>
            </a:r>
          </a:p>
          <a:p>
            <a:pPr marL="506450" indent="-379837">
              <a:spcBef>
                <a:spcPct val="20000"/>
              </a:spcBef>
              <a:buClr>
                <a:schemeClr val="tx1">
                  <a:shade val="95000"/>
                </a:schemeClr>
              </a:buClr>
              <a:buSzPct val="65000"/>
            </a:pPr>
            <a:endParaRPr lang="en-US" sz="1846" dirty="0"/>
          </a:p>
        </p:txBody>
      </p:sp>
    </p:spTree>
    <p:extLst>
      <p:ext uri="{BB962C8B-B14F-4D97-AF65-F5344CB8AC3E}">
        <p14:creationId xmlns:p14="http://schemas.microsoft.com/office/powerpoint/2010/main" val="38498241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000" dirty="0" smtClean="0">
                <a:latin typeface="Arial" pitchFamily="34" charset="0"/>
                <a:cs typeface="B Homa" panose="00000400000000000000" pitchFamily="2" charset="-78"/>
              </a:rPr>
              <a:t>استادیوم فوتبال سیدنی</a:t>
            </a:r>
            <a:endParaRPr lang="en-US" sz="3000" dirty="0">
              <a:latin typeface="Arial" pitchFamily="34" charset="0"/>
              <a:cs typeface="B Homa" panose="00000400000000000000" pitchFamily="2" charset="-78"/>
            </a:endParaRPr>
          </a:p>
        </p:txBody>
      </p:sp>
      <p:pic>
        <p:nvPicPr>
          <p:cNvPr id="14338" name="Picture 2" descr="E:\e\ODIN\tarahi fanni\structural design\cable\cable structure\SYDNEY FOOTBALL STADIUM\Sydney%20Football%20Stadium[1].jpg"/>
          <p:cNvPicPr>
            <a:picLocks noChangeAspect="1" noChangeArrowheads="1"/>
          </p:cNvPicPr>
          <p:nvPr/>
        </p:nvPicPr>
        <p:blipFill>
          <a:blip r:embed="rId2" cstate="email">
            <a:extLst>
              <a:ext uri="{28A0092B-C50C-407E-A947-70E740481C1C}">
                <a14:useLocalDpi xmlns:a14="http://schemas.microsoft.com/office/drawing/2010/main"/>
              </a:ext>
            </a:extLst>
          </a:blip>
          <a:srcRect t="5103" r="8602" b="4735"/>
          <a:stretch>
            <a:fillRect/>
          </a:stretch>
        </p:blipFill>
        <p:spPr bwMode="auto">
          <a:xfrm>
            <a:off x="233227" y="1729771"/>
            <a:ext cx="5527541" cy="34465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Content Placeholder 3"/>
          <p:cNvSpPr txBox="1">
            <a:spLocks/>
          </p:cNvSpPr>
          <p:nvPr/>
        </p:nvSpPr>
        <p:spPr>
          <a:xfrm>
            <a:off x="6112042" y="1389185"/>
            <a:ext cx="3102297" cy="4783015"/>
          </a:xfrm>
          <a:prstGeom prst="rect">
            <a:avLst/>
          </a:prstGeom>
        </p:spPr>
        <p:txBody>
          <a:bodyPr vert="horz">
            <a:normAutofit/>
          </a:bodyPr>
          <a:lstStyle/>
          <a:p>
            <a:pPr marL="506450" indent="-379837" algn="just">
              <a:spcBef>
                <a:spcPct val="20000"/>
              </a:spcBef>
              <a:buClr>
                <a:schemeClr val="tx1">
                  <a:shade val="95000"/>
                </a:schemeClr>
              </a:buClr>
              <a:buSzPct val="65000"/>
            </a:pPr>
            <a:r>
              <a:rPr lang="fa-IR" sz="1846" dirty="0" smtClean="0">
                <a:cs typeface="B Homa" panose="00000400000000000000" pitchFamily="2" charset="-78"/>
              </a:rPr>
              <a:t>         استادیومی </a:t>
            </a:r>
            <a:r>
              <a:rPr lang="fa-IR" sz="1846" dirty="0">
                <a:cs typeface="B Homa" panose="00000400000000000000" pitchFamily="2" charset="-78"/>
              </a:rPr>
              <a:t>برای بازی فوتبال </a:t>
            </a:r>
            <a:r>
              <a:rPr lang="fa-IR" sz="1846" dirty="0" smtClean="0">
                <a:cs typeface="B Homa" panose="00000400000000000000" pitchFamily="2" charset="-78"/>
              </a:rPr>
              <a:t>و رگبی </a:t>
            </a:r>
            <a:r>
              <a:rPr lang="fa-IR" sz="1846" dirty="0">
                <a:cs typeface="B Homa" panose="00000400000000000000" pitchFamily="2" charset="-78"/>
              </a:rPr>
              <a:t>با گنجایش 38000 نفر که 65%  جایگاه تماشاچی را می </a:t>
            </a:r>
            <a:r>
              <a:rPr lang="fa-IR" sz="1846" dirty="0" smtClean="0">
                <a:cs typeface="B Homa" panose="00000400000000000000" pitchFamily="2" charset="-78"/>
              </a:rPr>
              <a:t>پوشاند. برای </a:t>
            </a:r>
            <a:r>
              <a:rPr lang="fa-IR" sz="1846" dirty="0">
                <a:cs typeface="B Homa" panose="00000400000000000000" pitchFamily="2" charset="-78"/>
              </a:rPr>
              <a:t>سایبان فلزی بام از خرپاهای فولادی  که طول طره آن 30 متر </a:t>
            </a:r>
            <a:r>
              <a:rPr lang="fa-IR" sz="1846" dirty="0" smtClean="0">
                <a:cs typeface="B Homa" panose="00000400000000000000" pitchFamily="2" charset="-78"/>
              </a:rPr>
              <a:t>است </a:t>
            </a:r>
            <a:r>
              <a:rPr lang="fa-IR" sz="1846" dirty="0">
                <a:cs typeface="B Homa" panose="00000400000000000000" pitchFamily="2" charset="-78"/>
              </a:rPr>
              <a:t>تمامی اعضای خرپاها </a:t>
            </a:r>
            <a:r>
              <a:rPr lang="fa-IR" sz="1846" dirty="0" smtClean="0">
                <a:cs typeface="B Homa" panose="00000400000000000000" pitchFamily="2" charset="-78"/>
              </a:rPr>
              <a:t>صلب  </a:t>
            </a:r>
            <a:r>
              <a:rPr lang="fa-IR" sz="1846" dirty="0">
                <a:cs typeface="B Homa" panose="00000400000000000000" pitchFamily="2" charset="-78"/>
              </a:rPr>
              <a:t>هستند و امکان مقاومت  در </a:t>
            </a:r>
            <a:r>
              <a:rPr lang="fa-IR" sz="1846" dirty="0" smtClean="0">
                <a:cs typeface="B Homa" panose="00000400000000000000" pitchFamily="2" charset="-78"/>
              </a:rPr>
              <a:t>برابر </a:t>
            </a:r>
            <a:r>
              <a:rPr lang="fa-IR" sz="1846" dirty="0">
                <a:cs typeface="B Homa" panose="00000400000000000000" pitchFamily="2" charset="-78"/>
              </a:rPr>
              <a:t>نیروهای رو به بالای باد و رو </a:t>
            </a:r>
            <a:r>
              <a:rPr lang="fa-IR" sz="1846" dirty="0" smtClean="0">
                <a:cs typeface="B Homa" panose="00000400000000000000" pitchFamily="2" charset="-78"/>
              </a:rPr>
              <a:t>به </a:t>
            </a:r>
            <a:r>
              <a:rPr lang="fa-IR" sz="1846" dirty="0">
                <a:cs typeface="B Homa" panose="00000400000000000000" pitchFamily="2" charset="-78"/>
              </a:rPr>
              <a:t>پایین وزن ایجاد می نماید. </a:t>
            </a:r>
            <a:r>
              <a:rPr lang="fa-IR" sz="1846" dirty="0" smtClean="0">
                <a:cs typeface="B Homa" panose="00000400000000000000" pitchFamily="2" charset="-78"/>
              </a:rPr>
              <a:t>خرپاها بار </a:t>
            </a:r>
            <a:r>
              <a:rPr lang="fa-IR" sz="1846" dirty="0">
                <a:cs typeface="B Homa" panose="00000400000000000000" pitchFamily="2" charset="-78"/>
              </a:rPr>
              <a:t>را  به یک حلقه از ستونها و </a:t>
            </a:r>
            <a:r>
              <a:rPr lang="fa-IR" sz="1846" dirty="0" smtClean="0">
                <a:cs typeface="B Homa" panose="00000400000000000000" pitchFamily="2" charset="-78"/>
              </a:rPr>
              <a:t>دیوارهای </a:t>
            </a:r>
            <a:r>
              <a:rPr lang="fa-IR" sz="1846" dirty="0">
                <a:cs typeface="B Homa" panose="00000400000000000000" pitchFamily="2" charset="-78"/>
              </a:rPr>
              <a:t>بتنی که تیرهای  نوک </a:t>
            </a:r>
            <a:r>
              <a:rPr lang="fa-IR" sz="1846" dirty="0" smtClean="0">
                <a:cs typeface="B Homa" panose="00000400000000000000" pitchFamily="2" charset="-78"/>
              </a:rPr>
              <a:t>تیز را </a:t>
            </a:r>
            <a:r>
              <a:rPr lang="fa-IR" sz="1846" dirty="0">
                <a:cs typeface="B Homa" panose="00000400000000000000" pitchFamily="2" charset="-78"/>
              </a:rPr>
              <a:t>در جایگاه بهم متصل می کند ، </a:t>
            </a:r>
            <a:r>
              <a:rPr lang="fa-IR" sz="1846" dirty="0" smtClean="0">
                <a:cs typeface="B Homa" panose="00000400000000000000" pitchFamily="2" charset="-78"/>
              </a:rPr>
              <a:t>انتقال </a:t>
            </a:r>
            <a:r>
              <a:rPr lang="fa-IR" sz="1846" dirty="0">
                <a:cs typeface="B Homa" panose="00000400000000000000" pitchFamily="2" charset="-78"/>
              </a:rPr>
              <a:t>می دهند. </a:t>
            </a:r>
          </a:p>
          <a:p>
            <a:pPr marL="506450" indent="-379837" algn="just">
              <a:spcBef>
                <a:spcPct val="20000"/>
              </a:spcBef>
              <a:buClr>
                <a:schemeClr val="tx1">
                  <a:shade val="95000"/>
                </a:schemeClr>
              </a:buClr>
              <a:buSzPct val="65000"/>
            </a:pPr>
            <a:r>
              <a:rPr lang="fa-IR" sz="1846" dirty="0">
                <a:cs typeface="B Homa" panose="00000400000000000000" pitchFamily="2" charset="-78"/>
              </a:rPr>
              <a:t>      </a:t>
            </a:r>
          </a:p>
        </p:txBody>
      </p:sp>
    </p:spTree>
    <p:extLst>
      <p:ext uri="{BB962C8B-B14F-4D97-AF65-F5344CB8AC3E}">
        <p14:creationId xmlns:p14="http://schemas.microsoft.com/office/powerpoint/2010/main" val="1746126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E:\e\ODIN\tarahi fanni\DARK E SAZE\IMG_0055.JPG"/>
          <p:cNvPicPr>
            <a:picLocks noGrp="1" noChangeAspect="1" noChangeArrowheads="1"/>
          </p:cNvPicPr>
          <p:nvPr>
            <p:ph sz="half" idx="2"/>
          </p:nvPr>
        </p:nvPicPr>
        <p:blipFill>
          <a:blip r:embed="rId2" cstate="email">
            <a:lum bright="30000" contrast="30000"/>
            <a:extLst>
              <a:ext uri="{28A0092B-C50C-407E-A947-70E740481C1C}">
                <a14:useLocalDpi xmlns:a14="http://schemas.microsoft.com/office/drawing/2010/main"/>
              </a:ext>
            </a:extLst>
          </a:blip>
          <a:srcRect l="12192" t="46444" r="49492" b="18723"/>
          <a:stretch>
            <a:fillRect/>
          </a:stretch>
        </p:blipFill>
        <p:spPr bwMode="auto">
          <a:xfrm>
            <a:off x="621261" y="1167953"/>
            <a:ext cx="7584275" cy="51710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22159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6" y="270008"/>
            <a:ext cx="7055380" cy="1400530"/>
          </a:xfrm>
        </p:spPr>
        <p:txBody>
          <a:bodyPr>
            <a:normAutofit/>
          </a:bodyPr>
          <a:lstStyle/>
          <a:p>
            <a:pPr algn="r"/>
            <a:r>
              <a:rPr lang="en-US" sz="3200" dirty="0" err="1">
                <a:latin typeface="Arial" pitchFamily="34" charset="0"/>
                <a:cs typeface="B Homa" panose="00000400000000000000" pitchFamily="2" charset="-78"/>
              </a:rPr>
              <a:t>Hsbc</a:t>
            </a:r>
            <a:r>
              <a:rPr lang="en-US" sz="3200" dirty="0">
                <a:latin typeface="Arial" pitchFamily="34" charset="0"/>
                <a:cs typeface="B Homa" panose="00000400000000000000" pitchFamily="2" charset="-78"/>
              </a:rPr>
              <a:t> </a:t>
            </a:r>
            <a:r>
              <a:rPr lang="fa-IR" sz="3200" dirty="0">
                <a:latin typeface="Arial" pitchFamily="34" charset="0"/>
                <a:cs typeface="B Homa" panose="00000400000000000000" pitchFamily="2" charset="-78"/>
              </a:rPr>
              <a:t> بانک هنگ کنگ شانگهای </a:t>
            </a:r>
            <a:endParaRPr lang="en-US" sz="3200" dirty="0">
              <a:latin typeface="Arial" pitchFamily="34" charset="0"/>
              <a:cs typeface="B Homa" panose="00000400000000000000" pitchFamily="2" charset="-78"/>
            </a:endParaRPr>
          </a:p>
        </p:txBody>
      </p:sp>
      <p:pic>
        <p:nvPicPr>
          <p:cNvPr id="11" name="Picture 4" descr="E:\e\ODIN\tarahi fanni\DARK E SAZE\IMG_0063.JPG"/>
          <p:cNvPicPr>
            <a:picLocks noGrp="1" noChangeAspect="1" noChangeArrowheads="1"/>
          </p:cNvPicPr>
          <p:nvPr>
            <p:ph sz="half" idx="1"/>
          </p:nvPr>
        </p:nvPicPr>
        <p:blipFill>
          <a:blip r:embed="rId2" cstate="print">
            <a:lum bright="20000" contrast="20000"/>
          </a:blip>
          <a:srcRect l="27867" t="48736" r="47315" b="23933"/>
          <a:stretch>
            <a:fillRect/>
          </a:stretch>
        </p:blipFill>
        <p:spPr bwMode="auto">
          <a:xfrm>
            <a:off x="4220308" y="1670538"/>
            <a:ext cx="4009292" cy="35872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E:\e\ODIN\tarahi fanni\t.fani\hsbc\450px-HK_HSBC_Main_Building_2008.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281354" y="1670539"/>
            <a:ext cx="3446585" cy="4595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968354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e\ODIN\tarahi fanni\DARK E SAZE\IMG_0066.JPG"/>
          <p:cNvPicPr>
            <a:picLocks noGrp="1" noChangeAspect="1" noChangeArrowheads="1"/>
          </p:cNvPicPr>
          <p:nvPr>
            <p:ph sz="half" idx="1"/>
          </p:nvPr>
        </p:nvPicPr>
        <p:blipFill>
          <a:blip r:embed="rId2" cstate="email">
            <a:lum bright="30000" contrast="40000"/>
            <a:extLst>
              <a:ext uri="{28A0092B-C50C-407E-A947-70E740481C1C}">
                <a14:useLocalDpi xmlns:a14="http://schemas.microsoft.com/office/drawing/2010/main"/>
              </a:ext>
            </a:extLst>
          </a:blip>
          <a:srcRect l="50661" t="33945" r="28194" b="41385"/>
          <a:stretch>
            <a:fillRect/>
          </a:stretch>
        </p:blipFill>
        <p:spPr bwMode="auto">
          <a:xfrm>
            <a:off x="281353" y="1951892"/>
            <a:ext cx="3778181" cy="33059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E:\e\ODIN\tarahi fanni\DARK E SAZE\IMG_0066.JPG"/>
          <p:cNvPicPr>
            <a:picLocks noGrp="1" noChangeAspect="1" noChangeArrowheads="1"/>
          </p:cNvPicPr>
          <p:nvPr>
            <p:ph sz="half" idx="2"/>
          </p:nvPr>
        </p:nvPicPr>
        <p:blipFill>
          <a:blip r:embed="rId3" cstate="email">
            <a:lum bright="30000" contrast="30000"/>
            <a:extLst>
              <a:ext uri="{28A0092B-C50C-407E-A947-70E740481C1C}">
                <a14:useLocalDpi xmlns:a14="http://schemas.microsoft.com/office/drawing/2010/main"/>
              </a:ext>
            </a:extLst>
          </a:blip>
          <a:srcRect l="23897" t="42340" r="51796" b="37599"/>
          <a:stretch>
            <a:fillRect/>
          </a:stretch>
        </p:blipFill>
        <p:spPr bwMode="auto">
          <a:xfrm>
            <a:off x="4220308" y="2444263"/>
            <a:ext cx="4545380" cy="28135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571399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446"/>
            <a:ext cx="8229600" cy="1055077"/>
          </a:xfrm>
        </p:spPr>
        <p:txBody>
          <a:bodyPr>
            <a:normAutofit/>
          </a:bodyPr>
          <a:lstStyle/>
          <a:p>
            <a:r>
              <a:rPr lang="en-US" sz="3692" dirty="0" err="1">
                <a:latin typeface="Arial" pitchFamily="34" charset="0"/>
                <a:cs typeface="B Homa" panose="00000400000000000000" pitchFamily="2" charset="-78"/>
              </a:rPr>
              <a:t>Freidrich-jahn</a:t>
            </a:r>
            <a:r>
              <a:rPr lang="en-US" sz="3692" dirty="0">
                <a:latin typeface="Arial" pitchFamily="34" charset="0"/>
                <a:cs typeface="B Homa" panose="00000400000000000000" pitchFamily="2" charset="-78"/>
              </a:rPr>
              <a:t> sport park</a:t>
            </a:r>
          </a:p>
        </p:txBody>
      </p:sp>
      <p:pic>
        <p:nvPicPr>
          <p:cNvPr id="18434"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l="5085" t="5445" r="5085" b="57484"/>
          <a:stretch>
            <a:fillRect/>
          </a:stretch>
        </p:blipFill>
        <p:spPr bwMode="auto">
          <a:xfrm>
            <a:off x="281354" y="1600200"/>
            <a:ext cx="7455877" cy="44313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873023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194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l="2179" t="6917" r="9079" b="56113"/>
          <a:stretch>
            <a:fillRect/>
          </a:stretch>
        </p:blipFill>
        <p:spPr bwMode="auto">
          <a:xfrm>
            <a:off x="0" y="756138"/>
            <a:ext cx="8792308" cy="52753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939537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92" dirty="0">
                <a:latin typeface="Arial" pitchFamily="34" charset="0"/>
                <a:cs typeface="B Homa" panose="00000400000000000000" pitchFamily="2" charset="-78"/>
              </a:rPr>
              <a:t>Nature activity center</a:t>
            </a:r>
            <a:br>
              <a:rPr lang="en-US" sz="3692" dirty="0">
                <a:latin typeface="Arial" pitchFamily="34" charset="0"/>
                <a:cs typeface="B Homa" panose="00000400000000000000" pitchFamily="2" charset="-78"/>
              </a:rPr>
            </a:br>
            <a:endParaRPr lang="en-US" sz="3692" dirty="0">
              <a:latin typeface="Arial" pitchFamily="34" charset="0"/>
              <a:cs typeface="B Homa" panose="00000400000000000000" pitchFamily="2" charset="-78"/>
            </a:endParaRPr>
          </a:p>
        </p:txBody>
      </p:sp>
      <p:pic>
        <p:nvPicPr>
          <p:cNvPr id="10243" name="Picture 3"/>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l="16586" t="5125" r="5448" b="28793"/>
          <a:stretch>
            <a:fillRect/>
          </a:stretch>
        </p:blipFill>
        <p:spPr bwMode="auto">
          <a:xfrm>
            <a:off x="422031" y="1811215"/>
            <a:ext cx="3798277" cy="44313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05803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79426" y="247650"/>
            <a:ext cx="8229600" cy="1055077"/>
          </a:xfrm>
        </p:spPr>
        <p:txBody>
          <a:bodyPr>
            <a:normAutofit/>
          </a:bodyPr>
          <a:lstStyle/>
          <a:p>
            <a:pPr algn="r" rtl="1"/>
            <a:r>
              <a:rPr lang="fa-IR" sz="3692" b="1" dirty="0">
                <a:solidFill>
                  <a:schemeClr val="tx1"/>
                </a:solidFill>
                <a:latin typeface="+mn-lt"/>
                <a:ea typeface="+mn-ea"/>
                <a:cs typeface="B Homa" panose="00000400000000000000" pitchFamily="2" charset="-78"/>
              </a:rPr>
              <a:t>شکل گیری </a:t>
            </a:r>
            <a:r>
              <a:rPr lang="fa-IR" sz="3692" b="1" dirty="0" smtClean="0">
                <a:solidFill>
                  <a:schemeClr val="tx1"/>
                </a:solidFill>
                <a:latin typeface="+mn-lt"/>
                <a:ea typeface="+mn-ea"/>
                <a:cs typeface="B Homa" panose="00000400000000000000" pitchFamily="2" charset="-78"/>
              </a:rPr>
              <a:t>خرپا</a:t>
            </a:r>
            <a:endParaRPr lang="en-US" dirty="0">
              <a:solidFill>
                <a:schemeClr val="tx1"/>
              </a:solidFill>
              <a:cs typeface="B Nazanin" pitchFamily="2" charset="-78"/>
            </a:endParaRPr>
          </a:p>
        </p:txBody>
      </p:sp>
      <p:sp>
        <p:nvSpPr>
          <p:cNvPr id="33795" name="Rectangle 3"/>
          <p:cNvSpPr>
            <a:spLocks noGrp="1" noChangeArrowheads="1"/>
          </p:cNvSpPr>
          <p:nvPr>
            <p:ph idx="1"/>
          </p:nvPr>
        </p:nvSpPr>
        <p:spPr>
          <a:xfrm>
            <a:off x="3094892" y="1302727"/>
            <a:ext cx="5603021" cy="4177811"/>
          </a:xfrm>
        </p:spPr>
        <p:txBody>
          <a:bodyPr>
            <a:normAutofit/>
          </a:bodyPr>
          <a:lstStyle/>
          <a:p>
            <a:pPr algn="r" rtl="1">
              <a:lnSpc>
                <a:spcPct val="80000"/>
              </a:lnSpc>
            </a:pPr>
            <a:r>
              <a:rPr lang="fa-IR" sz="1846" b="1" dirty="0">
                <a:latin typeface="Arial" pitchFamily="34" charset="0"/>
                <a:cs typeface="B Homa" panose="00000400000000000000" pitchFamily="2" charset="-78"/>
              </a:rPr>
              <a:t>خرپاهای ساده:</a:t>
            </a:r>
          </a:p>
          <a:p>
            <a:pPr algn="r" rtl="1">
              <a:lnSpc>
                <a:spcPct val="80000"/>
              </a:lnSpc>
            </a:pPr>
            <a:r>
              <a:rPr lang="fa-IR" sz="1846" b="1" dirty="0">
                <a:latin typeface="Arial" pitchFamily="34" charset="0"/>
                <a:cs typeface="B Homa" panose="00000400000000000000" pitchFamily="2" charset="-78"/>
              </a:rPr>
              <a:t>گام اول در ایجاد خرپاها متصل نمودن سه عضو در انتهای یکدیگر و ایجاد شکل مثلث ساده استو توسعه خرپا هر بار با اضافه نمودن یک گره و دو عضو صورت میگیرد.</a:t>
            </a:r>
          </a:p>
          <a:p>
            <a:pPr algn="r" rtl="1">
              <a:lnSpc>
                <a:spcPct val="80000"/>
              </a:lnSpc>
            </a:pPr>
            <a:endParaRPr lang="fa-IR" sz="1846" dirty="0">
              <a:latin typeface="Arial" pitchFamily="34" charset="0"/>
              <a:cs typeface="B Homa" panose="00000400000000000000" pitchFamily="2" charset="-78"/>
            </a:endParaRPr>
          </a:p>
          <a:p>
            <a:pPr algn="r" rtl="1">
              <a:lnSpc>
                <a:spcPct val="80000"/>
              </a:lnSpc>
            </a:pPr>
            <a:endParaRPr lang="fa-IR" sz="1846" dirty="0">
              <a:latin typeface="Arial" pitchFamily="34" charset="0"/>
              <a:cs typeface="B Homa" panose="00000400000000000000" pitchFamily="2" charset="-78"/>
            </a:endParaRPr>
          </a:p>
          <a:p>
            <a:pPr algn="r" rtl="1">
              <a:lnSpc>
                <a:spcPct val="80000"/>
              </a:lnSpc>
            </a:pPr>
            <a:endParaRPr lang="fa-IR" sz="1846" dirty="0">
              <a:latin typeface="Arial" pitchFamily="34" charset="0"/>
              <a:cs typeface="B Homa" panose="00000400000000000000" pitchFamily="2" charset="-78"/>
            </a:endParaRPr>
          </a:p>
          <a:p>
            <a:pPr algn="r" rtl="1">
              <a:lnSpc>
                <a:spcPct val="80000"/>
              </a:lnSpc>
            </a:pPr>
            <a:endParaRPr lang="fa-IR" sz="1846" dirty="0">
              <a:latin typeface="Arial" pitchFamily="34" charset="0"/>
              <a:cs typeface="B Homa" panose="00000400000000000000" pitchFamily="2" charset="-78"/>
            </a:endParaRPr>
          </a:p>
          <a:p>
            <a:pPr algn="r" rtl="1">
              <a:lnSpc>
                <a:spcPct val="80000"/>
              </a:lnSpc>
            </a:pPr>
            <a:r>
              <a:rPr lang="fa-IR" sz="1846" b="1" dirty="0">
                <a:latin typeface="Arial" pitchFamily="34" charset="0"/>
                <a:cs typeface="B Homa" panose="00000400000000000000" pitchFamily="2" charset="-78"/>
              </a:rPr>
              <a:t>خرپاهای مرکب:</a:t>
            </a:r>
          </a:p>
          <a:p>
            <a:pPr algn="r" rtl="1">
              <a:lnSpc>
                <a:spcPct val="80000"/>
              </a:lnSpc>
            </a:pPr>
            <a:r>
              <a:rPr lang="fa-IR" sz="1846" b="1" dirty="0">
                <a:latin typeface="Arial" pitchFamily="34" charset="0"/>
                <a:cs typeface="B Homa" panose="00000400000000000000" pitchFamily="2" charset="-78"/>
              </a:rPr>
              <a:t>خرپایی است که از اتصال و ترکیب دو یا چند خرپای ساده ایجاد گردد</a:t>
            </a:r>
            <a:r>
              <a:rPr lang="fa-IR" sz="1846" b="1" dirty="0" smtClean="0">
                <a:latin typeface="Arial" pitchFamily="34" charset="0"/>
                <a:cs typeface="B Homa" panose="00000400000000000000" pitchFamily="2" charset="-78"/>
              </a:rPr>
              <a:t>.</a:t>
            </a:r>
            <a:endParaRPr lang="fa-IR" sz="1846" b="1" dirty="0">
              <a:latin typeface="Arial" pitchFamily="34" charset="0"/>
              <a:cs typeface="B Homa" panose="00000400000000000000" pitchFamily="2" charset="-78"/>
            </a:endParaRPr>
          </a:p>
        </p:txBody>
      </p:sp>
      <p:pic>
        <p:nvPicPr>
          <p:cNvPr id="33796" name="Picture 4" descr="img02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0113" y="1459523"/>
            <a:ext cx="2120900" cy="709246"/>
          </a:xfrm>
          <a:prstGeom prst="rect">
            <a:avLst/>
          </a:prstGeom>
          <a:noFill/>
        </p:spPr>
      </p:pic>
      <p:pic>
        <p:nvPicPr>
          <p:cNvPr id="33797" name="Picture 5" descr="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4062" y="3147646"/>
            <a:ext cx="2159000" cy="910004"/>
          </a:xfrm>
          <a:prstGeom prst="rect">
            <a:avLst/>
          </a:prstGeom>
          <a:noFill/>
        </p:spPr>
      </p:pic>
    </p:spTree>
    <p:extLst>
      <p:ext uri="{BB962C8B-B14F-4D97-AF65-F5344CB8AC3E}">
        <p14:creationId xmlns:p14="http://schemas.microsoft.com/office/powerpoint/2010/main" val="226105254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r="10638"/>
          <a:stretch>
            <a:fillRect/>
          </a:stretch>
        </p:blipFill>
        <p:spPr bwMode="auto">
          <a:xfrm>
            <a:off x="140677" y="636449"/>
            <a:ext cx="3657600" cy="56339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2"/>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l="9412" t="1823" b="9288"/>
          <a:stretch>
            <a:fillRect/>
          </a:stretch>
        </p:blipFill>
        <p:spPr bwMode="auto">
          <a:xfrm>
            <a:off x="4220307" y="615462"/>
            <a:ext cx="4186799" cy="565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297459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508" dirty="0" err="1"/>
              <a:t>Matsudai</a:t>
            </a:r>
            <a:r>
              <a:rPr lang="en-US" sz="3508" dirty="0"/>
              <a:t> cultural village museum</a:t>
            </a:r>
          </a:p>
        </p:txBody>
      </p:sp>
      <p:pic>
        <p:nvPicPr>
          <p:cNvPr id="21506"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l="9270" b="37706"/>
          <a:stretch>
            <a:fillRect/>
          </a:stretch>
        </p:blipFill>
        <p:spPr bwMode="auto">
          <a:xfrm>
            <a:off x="422031" y="1740877"/>
            <a:ext cx="3646936" cy="34465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507" name="Picture 3"/>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tretch>
            <a:fillRect/>
          </a:stretch>
        </p:blipFill>
        <p:spPr bwMode="auto">
          <a:xfrm>
            <a:off x="5149267" y="1740877"/>
            <a:ext cx="3036467" cy="41778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322569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r="4134"/>
          <a:stretch>
            <a:fillRect/>
          </a:stretch>
        </p:blipFill>
        <p:spPr bwMode="auto">
          <a:xfrm>
            <a:off x="281354" y="1107831"/>
            <a:ext cx="3331200" cy="4783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531" name="Picture 3"/>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l="6047" t="1441" r="8662" b="27950"/>
          <a:stretch>
            <a:fillRect/>
          </a:stretch>
        </p:blipFill>
        <p:spPr bwMode="auto">
          <a:xfrm>
            <a:off x="4149969" y="1081659"/>
            <a:ext cx="4220308" cy="48091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697144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92" dirty="0" err="1">
                <a:latin typeface="Arial" pitchFamily="34" charset="0"/>
                <a:cs typeface="B Homa" panose="00000400000000000000" pitchFamily="2" charset="-78"/>
              </a:rPr>
              <a:t>Bmw</a:t>
            </a:r>
            <a:r>
              <a:rPr lang="en-US" sz="3692" dirty="0">
                <a:latin typeface="Arial" pitchFamily="34" charset="0"/>
                <a:cs typeface="B Homa" panose="00000400000000000000" pitchFamily="2" charset="-78"/>
              </a:rPr>
              <a:t> event &amp; delivery center</a:t>
            </a:r>
          </a:p>
        </p:txBody>
      </p:sp>
      <p:pic>
        <p:nvPicPr>
          <p:cNvPr id="23554"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952581" y="2060575"/>
            <a:ext cx="3047838" cy="4195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555" name="Picture 3"/>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tretch>
            <a:fillRect/>
          </a:stretch>
        </p:blipFill>
        <p:spPr bwMode="auto">
          <a:xfrm>
            <a:off x="4365692" y="2055813"/>
            <a:ext cx="3051040" cy="4200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758724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l="9488" t="26230" r="10232" b="18460"/>
          <a:stretch>
            <a:fillRect/>
          </a:stretch>
        </p:blipFill>
        <p:spPr bwMode="auto">
          <a:xfrm>
            <a:off x="1917647" y="868545"/>
            <a:ext cx="5345724" cy="50695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007316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eliran\Desktop\structural design\PALAZZETTO DELLO\3575775420_ddca3367cd_o[1].jpg"/>
          <p:cNvPicPr>
            <a:picLocks noChangeAspect="1" noChangeArrowheads="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 y="263770"/>
            <a:ext cx="9143999" cy="6330462"/>
          </a:xfrm>
          <a:prstGeom prst="rect">
            <a:avLst/>
          </a:prstGeom>
          <a:noFill/>
        </p:spPr>
      </p:pic>
      <p:sp>
        <p:nvSpPr>
          <p:cNvPr id="3" name="TextBox 2"/>
          <p:cNvSpPr txBox="1"/>
          <p:nvPr/>
        </p:nvSpPr>
        <p:spPr>
          <a:xfrm>
            <a:off x="2250831" y="474785"/>
            <a:ext cx="5345723"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روشهای اجرای دهانه های بزرگ</a:t>
            </a:r>
            <a:endParaRPr lang="en-US" sz="3692" b="1" dirty="0">
              <a:latin typeface="+mj-lt"/>
              <a:ea typeface="+mj-ea"/>
            </a:endParaRPr>
          </a:p>
        </p:txBody>
      </p:sp>
      <p:sp>
        <p:nvSpPr>
          <p:cNvPr id="4" name="TextBox 3"/>
          <p:cNvSpPr txBox="1"/>
          <p:nvPr/>
        </p:nvSpPr>
        <p:spPr>
          <a:xfrm>
            <a:off x="6380165" y="1600200"/>
            <a:ext cx="2424062" cy="490134"/>
          </a:xfrm>
          <a:prstGeom prst="rect">
            <a:avLst/>
          </a:prstGeom>
          <a:noFill/>
        </p:spPr>
        <p:txBody>
          <a:bodyPr wrap="none" rtlCol="0">
            <a:spAutoFit/>
          </a:bodyPr>
          <a:lstStyle/>
          <a:p>
            <a:r>
              <a:rPr lang="fa-IR" sz="2585" b="1" dirty="0">
                <a:latin typeface="+mj-lt"/>
                <a:ea typeface="+mj-ea"/>
                <a:cs typeface="B Homa" panose="00000400000000000000" pitchFamily="2" charset="-78"/>
              </a:rPr>
              <a:t>سیستم های خرپایی</a:t>
            </a:r>
            <a:endParaRPr lang="en-US" sz="2585" b="1" dirty="0">
              <a:latin typeface="+mj-lt"/>
              <a:ea typeface="+mj-ea"/>
            </a:endParaRPr>
          </a:p>
        </p:txBody>
      </p:sp>
      <p:sp>
        <p:nvSpPr>
          <p:cNvPr id="7" name="TextBox 6"/>
          <p:cNvSpPr txBox="1"/>
          <p:nvPr/>
        </p:nvSpPr>
        <p:spPr>
          <a:xfrm>
            <a:off x="5345723" y="2514600"/>
            <a:ext cx="3446585"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خرپاها</a:t>
            </a:r>
            <a:endParaRPr lang="en-US" sz="2585" b="1" dirty="0">
              <a:latin typeface="+mj-lt"/>
              <a:ea typeface="+mj-ea"/>
            </a:endParaRPr>
          </a:p>
        </p:txBody>
      </p:sp>
      <p:sp>
        <p:nvSpPr>
          <p:cNvPr id="8" name="TextBox 7"/>
          <p:cNvSpPr txBox="1"/>
          <p:nvPr/>
        </p:nvSpPr>
        <p:spPr>
          <a:xfrm>
            <a:off x="4431323" y="3368059"/>
            <a:ext cx="4390829"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سازه های کابلی</a:t>
            </a:r>
            <a:endParaRPr lang="en-US" sz="2585" b="1" dirty="0">
              <a:latin typeface="+mj-lt"/>
              <a:ea typeface="+mj-ea"/>
            </a:endParaRPr>
          </a:p>
        </p:txBody>
      </p:sp>
      <p:sp>
        <p:nvSpPr>
          <p:cNvPr id="9" name="TextBox 8"/>
          <p:cNvSpPr txBox="1"/>
          <p:nvPr/>
        </p:nvSpPr>
        <p:spPr>
          <a:xfrm>
            <a:off x="4431323" y="4282459"/>
            <a:ext cx="4390829"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سازه های فضا کار</a:t>
            </a:r>
            <a:endParaRPr lang="en-US" sz="2585" b="1" dirty="0">
              <a:latin typeface="+mj-lt"/>
              <a:ea typeface="+mj-ea"/>
            </a:endParaRPr>
          </a:p>
        </p:txBody>
      </p:sp>
      <p:sp>
        <p:nvSpPr>
          <p:cNvPr id="10" name="TextBox 9"/>
          <p:cNvSpPr txBox="1"/>
          <p:nvPr/>
        </p:nvSpPr>
        <p:spPr>
          <a:xfrm>
            <a:off x="4431323" y="5152183"/>
            <a:ext cx="4390829" cy="745910"/>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گنبدهای ژئودزیک</a:t>
            </a:r>
          </a:p>
          <a:p>
            <a:pPr algn="r" rtl="1"/>
            <a:endParaRPr lang="en-US" sz="1662" dirty="0"/>
          </a:p>
        </p:txBody>
      </p:sp>
    </p:spTree>
    <p:extLst>
      <p:ext uri="{BB962C8B-B14F-4D97-AF65-F5344CB8AC3E}">
        <p14:creationId xmlns:p14="http://schemas.microsoft.com/office/powerpoint/2010/main" val="1853697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7784" y="545123"/>
            <a:ext cx="4360985" cy="660502"/>
          </a:xfrm>
          <a:prstGeom prst="rect">
            <a:avLst/>
          </a:prstGeom>
          <a:noFill/>
        </p:spPr>
        <p:txBody>
          <a:bodyPr wrap="square" rtlCol="0">
            <a:spAutoFit/>
          </a:bodyPr>
          <a:lstStyle/>
          <a:p>
            <a:pPr algn="r" rtl="1"/>
            <a:r>
              <a:rPr lang="fa-IR" sz="3692" b="1" dirty="0">
                <a:latin typeface="+mj-lt"/>
                <a:ea typeface="+mj-ea"/>
                <a:cs typeface="B Homa" panose="00000400000000000000" pitchFamily="2" charset="-78"/>
              </a:rPr>
              <a:t>سازه های کابلی</a:t>
            </a:r>
            <a:endParaRPr lang="en-US" sz="3692" b="1" dirty="0">
              <a:latin typeface="+mj-lt"/>
              <a:ea typeface="+mj-ea"/>
            </a:endParaRPr>
          </a:p>
        </p:txBody>
      </p:sp>
      <p:sp>
        <p:nvSpPr>
          <p:cNvPr id="4" name="TextBox 3"/>
          <p:cNvSpPr txBox="1"/>
          <p:nvPr/>
        </p:nvSpPr>
        <p:spPr>
          <a:xfrm>
            <a:off x="211015" y="1459524"/>
            <a:ext cx="8651631" cy="1626984"/>
          </a:xfrm>
          <a:prstGeom prst="rect">
            <a:avLst/>
          </a:prstGeom>
          <a:noFill/>
        </p:spPr>
        <p:txBody>
          <a:bodyPr wrap="square" rtlCol="0">
            <a:spAutoFit/>
          </a:bodyPr>
          <a:lstStyle/>
          <a:p>
            <a:pPr algn="r"/>
            <a:r>
              <a:rPr lang="fa-IR" sz="1662" dirty="0">
                <a:cs typeface="B Homa" panose="00000400000000000000" pitchFamily="2" charset="-78"/>
              </a:rPr>
              <a:t>کابل عضو کششی نازکی است که ضمن مقاومت کششی بالا مقاومت فشاری ندارد.سیم های فلزی،طناب د میله های باریک </a:t>
            </a:r>
          </a:p>
          <a:p>
            <a:pPr algn="r"/>
            <a:r>
              <a:rPr lang="fa-IR" sz="1662" dirty="0">
                <a:cs typeface="B Homa" panose="00000400000000000000" pitchFamily="2" charset="-78"/>
              </a:rPr>
              <a:t>به عنوان کابل عمل می نمایند.</a:t>
            </a:r>
          </a:p>
          <a:p>
            <a:pPr algn="r"/>
            <a:r>
              <a:rPr lang="fa-IR" sz="1662" dirty="0">
                <a:cs typeface="B Homa" panose="00000400000000000000" pitchFamily="2" charset="-78"/>
              </a:rPr>
              <a:t>کابل های منحنی،کابل هایی هستند که بار گسترده و پیوسته  بر طول آنها وارد میشوند.</a:t>
            </a:r>
          </a:p>
          <a:p>
            <a:pPr algn="r"/>
            <a:r>
              <a:rPr lang="fa-IR" sz="1662" dirty="0">
                <a:cs typeface="B Homa" panose="00000400000000000000" pitchFamily="2" charset="-78"/>
              </a:rPr>
              <a:t>سازه های مهار شده با کابل،معمولا دهانه های افقی در ساختمان ها را بوسیله ی کابل های قطری معلق از یک تکیه گاه بلندتر می پوشانند.</a:t>
            </a:r>
          </a:p>
        </p:txBody>
      </p:sp>
      <p:pic>
        <p:nvPicPr>
          <p:cNvPr id="9219" name="Picture 3" descr="C:\Users\deliran\Desktop\structural design\bridges\3. AKASHI-KAIKYŌ BRIDGE\akashi-kaikyo-bridge-kayakaya459-ll[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1354" y="3288323"/>
            <a:ext cx="3751385" cy="2532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20" name="Picture 4" descr="C:\Users\deliran\Desktop\structural design\cable\cable structure\SYDNEY FOOTBALL STADIUM\PHOTO_2938878_32422_7012882_main[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5769" y="3288324"/>
            <a:ext cx="4026877" cy="25658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29527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25415" y="474785"/>
            <a:ext cx="5345723" cy="660502"/>
          </a:xfrm>
          <a:prstGeom prst="rect">
            <a:avLst/>
          </a:prstGeom>
          <a:noFill/>
        </p:spPr>
        <p:txBody>
          <a:bodyPr wrap="square" rtlCol="0">
            <a:spAutoFit/>
          </a:bodyPr>
          <a:lstStyle/>
          <a:p>
            <a:pPr algn="r" rtl="1"/>
            <a:r>
              <a:rPr lang="fa-IR" sz="3692" b="1" dirty="0">
                <a:latin typeface="+mj-lt"/>
                <a:ea typeface="+mj-ea"/>
                <a:cs typeface="B Homa" panose="00000400000000000000" pitchFamily="2" charset="-78"/>
              </a:rPr>
              <a:t>مرکز علمی پت سنتر:</a:t>
            </a:r>
            <a:endParaRPr lang="en-US" sz="3692" b="1" dirty="0">
              <a:latin typeface="+mj-lt"/>
              <a:ea typeface="+mj-ea"/>
            </a:endParaRPr>
          </a:p>
        </p:txBody>
      </p:sp>
      <p:sp>
        <p:nvSpPr>
          <p:cNvPr id="5" name="TextBox 4"/>
          <p:cNvSpPr txBox="1"/>
          <p:nvPr/>
        </p:nvSpPr>
        <p:spPr>
          <a:xfrm>
            <a:off x="281354" y="1178169"/>
            <a:ext cx="8651631" cy="2650084"/>
          </a:xfrm>
          <a:prstGeom prst="rect">
            <a:avLst/>
          </a:prstGeom>
          <a:noFill/>
        </p:spPr>
        <p:txBody>
          <a:bodyPr wrap="square" rtlCol="0">
            <a:spAutoFit/>
          </a:bodyPr>
          <a:lstStyle/>
          <a:p>
            <a:pPr algn="r" rtl="1"/>
            <a:r>
              <a:rPr lang="fa-IR" sz="1662" dirty="0">
                <a:cs typeface="B Homa" panose="00000400000000000000" pitchFamily="2" charset="-78"/>
              </a:rPr>
              <a:t>این ساختمان یک مرکز تحیقات علمی میباشد.</a:t>
            </a:r>
          </a:p>
          <a:p>
            <a:pPr algn="r" rtl="1"/>
            <a:r>
              <a:rPr lang="fa-IR" sz="1662" dirty="0">
                <a:cs typeface="B Homa" panose="00000400000000000000" pitchFamily="2" charset="-78"/>
              </a:rPr>
              <a:t>معماری این پروژه توسط ریچارید راجرز و سازه ی آن توسط  اوه آروپ در سال 1986درایالت نیوجرسی طراحی شده است.</a:t>
            </a:r>
          </a:p>
          <a:p>
            <a:pPr algn="r" rtl="1"/>
            <a:r>
              <a:rPr lang="fa-IR" sz="1662" dirty="0">
                <a:cs typeface="B Homa" panose="00000400000000000000" pitchFamily="2" charset="-78"/>
              </a:rPr>
              <a:t>این سازه شامل بخش ستون  فقرات </a:t>
            </a:r>
            <a:r>
              <a:rPr lang="en-US" sz="1662" dirty="0"/>
              <a:t>A</a:t>
            </a:r>
            <a:r>
              <a:rPr lang="fa-IR" sz="1662" dirty="0">
                <a:cs typeface="B Homa" panose="00000400000000000000" pitchFamily="2" charset="-78"/>
              </a:rPr>
              <a:t>شکل مرکزی است به عرض</a:t>
            </a:r>
            <a:r>
              <a:rPr lang="en-US" sz="1662" dirty="0"/>
              <a:t>29.5m</a:t>
            </a:r>
            <a:r>
              <a:rPr lang="fa-IR" sz="1662" dirty="0">
                <a:cs typeface="B Homa" panose="00000400000000000000" pitchFamily="2" charset="-78"/>
              </a:rPr>
              <a:t>با نمای شیشه ای که 9بار تکرار شده،</a:t>
            </a:r>
          </a:p>
          <a:p>
            <a:pPr algn="r" rtl="1"/>
            <a:r>
              <a:rPr lang="fa-IR" sz="1662" dirty="0">
                <a:cs typeface="B Homa" panose="00000400000000000000" pitchFamily="2" charset="-78"/>
              </a:rPr>
              <a:t>سیستم های تاسیساتی که به طور مستقیم روی قسمت مرکزی ساختمان روی قاب هایی معلق که از سازه ی اصلی اویزان است،</a:t>
            </a:r>
          </a:p>
          <a:p>
            <a:pPr algn="r" rtl="1"/>
            <a:r>
              <a:rPr lang="fa-IR" sz="1662" dirty="0">
                <a:cs typeface="B Homa" panose="00000400000000000000" pitchFamily="2" charset="-78"/>
              </a:rPr>
              <a:t>و دو طرف سازه ی </a:t>
            </a:r>
            <a:r>
              <a:rPr lang="en-US" sz="1662" dirty="0"/>
              <a:t>A</a:t>
            </a:r>
            <a:r>
              <a:rPr lang="fa-IR" sz="1662" dirty="0">
                <a:cs typeface="B Homa" panose="00000400000000000000" pitchFamily="2" charset="-78"/>
              </a:rPr>
              <a:t>شکل که شامل دو سالن در ابعاد </a:t>
            </a:r>
            <a:r>
              <a:rPr lang="en-US" sz="1662" dirty="0"/>
              <a:t>72*22.5m</a:t>
            </a:r>
            <a:r>
              <a:rPr lang="fa-IR" sz="1662" dirty="0">
                <a:cs typeface="B Homa" panose="00000400000000000000" pitchFamily="2" charset="-78"/>
              </a:rPr>
              <a:t> که اززیر بخش تاسیسات به هم مرتبطند.یک سازه ی کابلی خاص و زیبا که از نوک </a:t>
            </a:r>
            <a:r>
              <a:rPr lang="en-US" sz="1662" dirty="0"/>
              <a:t>A</a:t>
            </a:r>
            <a:r>
              <a:rPr lang="fa-IR" sz="1662" dirty="0">
                <a:cs typeface="B Homa" panose="00000400000000000000" pitchFamily="2" charset="-78"/>
              </a:rPr>
              <a:t>آویز است دهانه های کناری را پوشش میدهد.</a:t>
            </a:r>
          </a:p>
          <a:p>
            <a:pPr algn="r" rtl="1"/>
            <a:r>
              <a:rPr lang="fa-IR" sz="1662" dirty="0">
                <a:cs typeface="B Homa" panose="00000400000000000000" pitchFamily="2" charset="-78"/>
              </a:rPr>
              <a:t>پایه هایی که سازه ی </a:t>
            </a:r>
            <a:r>
              <a:rPr lang="en-US" sz="1662" dirty="0"/>
              <a:t>A</a:t>
            </a:r>
            <a:r>
              <a:rPr lang="fa-IR" sz="1662" dirty="0">
                <a:cs typeface="B Homa" panose="00000400000000000000" pitchFamily="2" charset="-78"/>
              </a:rPr>
              <a:t>شکل روی آن قرار دارد </a:t>
            </a:r>
            <a:r>
              <a:rPr lang="en-US" sz="1662" dirty="0"/>
              <a:t>7.5m</a:t>
            </a:r>
            <a:r>
              <a:rPr lang="fa-IR" sz="1662" dirty="0">
                <a:cs typeface="B Homa" panose="00000400000000000000" pitchFamily="2" charset="-78"/>
              </a:rPr>
              <a:t>ارتفاع دارند.لوله های به هم متصل سازه ی</a:t>
            </a:r>
            <a:r>
              <a:rPr lang="en-US" sz="1662" dirty="0"/>
              <a:t> A</a:t>
            </a:r>
            <a:r>
              <a:rPr lang="fa-IR" sz="1662" dirty="0">
                <a:cs typeface="B Homa" panose="00000400000000000000" pitchFamily="2" charset="-78"/>
              </a:rPr>
              <a:t>شکل نیز  </a:t>
            </a:r>
            <a:r>
              <a:rPr lang="en-US" sz="1662" dirty="0"/>
              <a:t>15m</a:t>
            </a:r>
            <a:r>
              <a:rPr lang="fa-IR" sz="1662" dirty="0">
                <a:cs typeface="B Homa" panose="00000400000000000000" pitchFamily="2" charset="-78"/>
              </a:rPr>
              <a:t> ارتفاع دارند.کابل های آویزان از نوک سازه ی </a:t>
            </a:r>
            <a:r>
              <a:rPr lang="en-US" sz="1662" dirty="0"/>
              <a:t>A</a:t>
            </a:r>
            <a:r>
              <a:rPr lang="fa-IR" sz="1662" dirty="0">
                <a:cs typeface="B Homa" panose="00000400000000000000" pitchFamily="2" charset="-78"/>
              </a:rPr>
              <a:t>شکل هر کدام به 4کابل آویزان است که سقف های کناری را نگه میدارند.</a:t>
            </a:r>
            <a:endParaRPr lang="en-US" sz="1662" dirty="0"/>
          </a:p>
        </p:txBody>
      </p:sp>
      <p:pic>
        <p:nvPicPr>
          <p:cNvPr id="10242" name="Picture 2" descr="C:\Users\deliran\Desktop\IMG_0058.JPG"/>
          <p:cNvPicPr>
            <a:picLocks noChangeAspect="1" noChangeArrowheads="1"/>
          </p:cNvPicPr>
          <p:nvPr/>
        </p:nvPicPr>
        <p:blipFill>
          <a:blip r:embed="rId2" cstate="email">
            <a:lum bright="9000" contrast="40000"/>
            <a:extLst>
              <a:ext uri="{28A0092B-C50C-407E-A947-70E740481C1C}">
                <a14:useLocalDpi xmlns:a14="http://schemas.microsoft.com/office/drawing/2010/main"/>
              </a:ext>
            </a:extLst>
          </a:blip>
          <a:srcRect l="34378" t="39583" r="31244" b="41667"/>
          <a:stretch>
            <a:fillRect/>
          </a:stretch>
        </p:blipFill>
        <p:spPr bwMode="auto">
          <a:xfrm>
            <a:off x="351693" y="3991708"/>
            <a:ext cx="3868615" cy="1969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3" name="Picture 3" descr="C:\Users\deliran\Desktop\IMG_0057.JPG"/>
          <p:cNvPicPr>
            <a:picLocks noChangeAspect="1" noChangeArrowheads="1"/>
          </p:cNvPicPr>
          <p:nvPr/>
        </p:nvPicPr>
        <p:blipFill>
          <a:blip r:embed="rId3" cstate="email">
            <a:lum bright="18000" contrast="15000"/>
            <a:extLst>
              <a:ext uri="{28A0092B-C50C-407E-A947-70E740481C1C}">
                <a14:useLocalDpi xmlns:a14="http://schemas.microsoft.com/office/drawing/2010/main"/>
              </a:ext>
            </a:extLst>
          </a:blip>
          <a:srcRect l="31876" t="21419" r="38149" b="56783"/>
          <a:stretch>
            <a:fillRect/>
          </a:stretch>
        </p:blipFill>
        <p:spPr bwMode="auto">
          <a:xfrm>
            <a:off x="5275384" y="3991708"/>
            <a:ext cx="3610708" cy="1969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745190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eliran\Desktop\structural design\cable\cable structure\PAN CENTER\pa-tech-002[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369" y="404446"/>
            <a:ext cx="4009292" cy="2672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267" name="Picture 3" descr="C:\Users\deliran\Desktop\structural design\cable\cable structure\PAN CENTER\st3.14_a.jpg[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34707" y="404446"/>
            <a:ext cx="3587262"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2" descr="C:\Users\deliran\Desktop\IMG_0058.JPG"/>
          <p:cNvPicPr>
            <a:picLocks noChangeAspect="1" noChangeArrowheads="1"/>
          </p:cNvPicPr>
          <p:nvPr/>
        </p:nvPicPr>
        <p:blipFill>
          <a:blip r:embed="rId4" cstate="email">
            <a:lum bright="9000" contrast="40000"/>
            <a:extLst>
              <a:ext uri="{28A0092B-C50C-407E-A947-70E740481C1C}">
                <a14:useLocalDpi xmlns:a14="http://schemas.microsoft.com/office/drawing/2010/main"/>
              </a:ext>
            </a:extLst>
          </a:blip>
          <a:srcRect l="34378" t="39583" r="31244" b="41667"/>
          <a:stretch>
            <a:fillRect/>
          </a:stretch>
        </p:blipFill>
        <p:spPr bwMode="auto">
          <a:xfrm>
            <a:off x="492369" y="3358662"/>
            <a:ext cx="4079631" cy="2602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C:\Users\deliran\Desktop\IMG_0057.JPG"/>
          <p:cNvPicPr>
            <a:picLocks noChangeAspect="1" noChangeArrowheads="1"/>
          </p:cNvPicPr>
          <p:nvPr/>
        </p:nvPicPr>
        <p:blipFill>
          <a:blip r:embed="rId5" cstate="email">
            <a:lum bright="18000" contrast="15000"/>
            <a:extLst>
              <a:ext uri="{28A0092B-C50C-407E-A947-70E740481C1C}">
                <a14:useLocalDpi xmlns:a14="http://schemas.microsoft.com/office/drawing/2010/main"/>
              </a:ext>
            </a:extLst>
          </a:blip>
          <a:srcRect l="31876" t="21419" r="38149" b="56783"/>
          <a:stretch>
            <a:fillRect/>
          </a:stretch>
        </p:blipFill>
        <p:spPr bwMode="auto">
          <a:xfrm>
            <a:off x="5181600" y="3358662"/>
            <a:ext cx="3610708" cy="2602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746324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9138" y="474785"/>
            <a:ext cx="5627077"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پل آلامیلو</a:t>
            </a:r>
            <a:endParaRPr lang="en-US" sz="3692" b="1" dirty="0">
              <a:latin typeface="+mj-lt"/>
              <a:ea typeface="+mj-ea"/>
            </a:endParaRPr>
          </a:p>
        </p:txBody>
      </p:sp>
      <p:sp>
        <p:nvSpPr>
          <p:cNvPr id="3" name="TextBox 2"/>
          <p:cNvSpPr txBox="1"/>
          <p:nvPr/>
        </p:nvSpPr>
        <p:spPr>
          <a:xfrm>
            <a:off x="140677" y="1470294"/>
            <a:ext cx="8862646" cy="2138534"/>
          </a:xfrm>
          <a:prstGeom prst="rect">
            <a:avLst/>
          </a:prstGeom>
          <a:noFill/>
        </p:spPr>
        <p:txBody>
          <a:bodyPr wrap="square" rtlCol="0">
            <a:spAutoFit/>
          </a:bodyPr>
          <a:lstStyle/>
          <a:p>
            <a:pPr algn="r" rtl="1"/>
            <a:r>
              <a:rPr lang="fa-IR" sz="1662" dirty="0">
                <a:cs typeface="B Homa" panose="00000400000000000000" pitchFamily="2" charset="-78"/>
              </a:rPr>
              <a:t>این پل زیبا در سال 1992 توسط کالاتروا در سویل اسپانیا طراحی شد.</a:t>
            </a:r>
          </a:p>
          <a:p>
            <a:pPr algn="r" rtl="1"/>
            <a:r>
              <a:rPr lang="fa-IR" sz="1662" dirty="0">
                <a:cs typeface="B Homa" panose="00000400000000000000" pitchFamily="2" charset="-78"/>
              </a:rPr>
              <a:t>بخش سواره ی این پل دهانه ای برابر </a:t>
            </a:r>
            <a:r>
              <a:rPr lang="en-US" sz="1662" dirty="0"/>
              <a:t>200m</a:t>
            </a:r>
            <a:r>
              <a:rPr lang="fa-IR" sz="1662" dirty="0">
                <a:cs typeface="B Homa" panose="00000400000000000000" pitchFamily="2" charset="-78"/>
              </a:rPr>
              <a:t>را با کابل های مایل موازی که همه ی آنها تز یک طرف دکل بلندی به ارتفاع </a:t>
            </a:r>
            <a:r>
              <a:rPr lang="en-US" sz="1662" dirty="0"/>
              <a:t>142m</a:t>
            </a:r>
            <a:r>
              <a:rPr lang="fa-IR" sz="1662" dirty="0">
                <a:cs typeface="B Homa" panose="00000400000000000000" pitchFamily="2" charset="-78"/>
              </a:rPr>
              <a:t> آویزان هستند،میپوشاند.</a:t>
            </a:r>
          </a:p>
          <a:p>
            <a:pPr algn="r" rtl="1"/>
            <a:r>
              <a:rPr lang="fa-IR" sz="1662" dirty="0">
                <a:cs typeface="B Homa" panose="00000400000000000000" pitchFamily="2" charset="-78"/>
              </a:rPr>
              <a:t>اغلب پل های معلق دنیا دارای چند دکل و کابل هایی در دو طرف دکل ها به صورت سهموی یا مایل و موازی هستند.اما این پل دارای یک دکل مایل با زاویه ی 58و کابل هایی در یک طرف آن است که در نوع خود بسیار زیبا و منحصر به فرد است.</a:t>
            </a:r>
          </a:p>
          <a:p>
            <a:pPr algn="r" rtl="1"/>
            <a:r>
              <a:rPr lang="fa-IR" sz="1662" dirty="0">
                <a:cs typeface="B Homa" panose="00000400000000000000" pitchFamily="2" charset="-78"/>
              </a:rPr>
              <a:t>ستون فقرات اصلی این پل یک تیر فولادی جعبه ای با مقطع شش ضلعی است که توسط کابل ها مهار میشود.</a:t>
            </a:r>
          </a:p>
          <a:p>
            <a:pPr algn="r" rtl="1"/>
            <a:r>
              <a:rPr lang="fa-IR" sz="1662" dirty="0">
                <a:cs typeface="B Homa" panose="00000400000000000000" pitchFamily="2" charset="-78"/>
              </a:rPr>
              <a:t>سطح ماشین روی این پل در طرفین این تیر به طورت طره ای ای اجرا شده است.</a:t>
            </a:r>
          </a:p>
        </p:txBody>
      </p:sp>
      <p:pic>
        <p:nvPicPr>
          <p:cNvPr id="12291" name="Picture 3" descr="C:\Users\deliran\Desktop\IMG_0062.JPG"/>
          <p:cNvPicPr>
            <a:picLocks noChangeAspect="1" noChangeArrowheads="1"/>
          </p:cNvPicPr>
          <p:nvPr/>
        </p:nvPicPr>
        <p:blipFill>
          <a:blip r:embed="rId2" cstate="email">
            <a:lum bright="30000"/>
            <a:extLst>
              <a:ext uri="{28A0092B-C50C-407E-A947-70E740481C1C}">
                <a14:useLocalDpi xmlns:a14="http://schemas.microsoft.com/office/drawing/2010/main"/>
              </a:ext>
            </a:extLst>
          </a:blip>
          <a:srcRect l="36432" t="42857" r="36152" b="38522"/>
          <a:stretch>
            <a:fillRect/>
          </a:stretch>
        </p:blipFill>
        <p:spPr bwMode="auto">
          <a:xfrm>
            <a:off x="0" y="4132385"/>
            <a:ext cx="3446585" cy="1899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292" name="Picture 4" descr="C:\Users\deliran\Desktop\IMG_0061.JPG"/>
          <p:cNvPicPr>
            <a:picLocks noChangeAspect="1" noChangeArrowheads="1"/>
          </p:cNvPicPr>
          <p:nvPr/>
        </p:nvPicPr>
        <p:blipFill>
          <a:blip r:embed="rId3" cstate="email">
            <a:lum bright="31000" contrast="9000"/>
            <a:extLst>
              <a:ext uri="{28A0092B-C50C-407E-A947-70E740481C1C}">
                <a14:useLocalDpi xmlns:a14="http://schemas.microsoft.com/office/drawing/2010/main"/>
              </a:ext>
            </a:extLst>
          </a:blip>
          <a:srcRect l="32503" t="26667" r="37495" b="50000"/>
          <a:stretch>
            <a:fillRect/>
          </a:stretch>
        </p:blipFill>
        <p:spPr bwMode="auto">
          <a:xfrm>
            <a:off x="3446584" y="4132385"/>
            <a:ext cx="2672862" cy="1899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293" name="Picture 5" descr="C:\Users\deliran\Desktop\IMG_0061.JPG"/>
          <p:cNvPicPr>
            <a:picLocks noChangeAspect="1" noChangeArrowheads="1"/>
          </p:cNvPicPr>
          <p:nvPr/>
        </p:nvPicPr>
        <p:blipFill>
          <a:blip r:embed="rId4" cstate="email">
            <a:lum bright="34000" contrast="41000"/>
            <a:extLst>
              <a:ext uri="{28A0092B-C50C-407E-A947-70E740481C1C}">
                <a14:useLocalDpi xmlns:a14="http://schemas.microsoft.com/office/drawing/2010/main"/>
              </a:ext>
            </a:extLst>
          </a:blip>
          <a:srcRect l="29957" t="55301" r="37782" b="26266"/>
          <a:stretch>
            <a:fillRect/>
          </a:stretch>
        </p:blipFill>
        <p:spPr bwMode="auto">
          <a:xfrm>
            <a:off x="6119446" y="4132385"/>
            <a:ext cx="3024554" cy="1899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6089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ctrTitle"/>
          </p:nvPr>
        </p:nvSpPr>
        <p:spPr>
          <a:xfrm>
            <a:off x="703385" y="615461"/>
            <a:ext cx="7772400" cy="703385"/>
          </a:xfrm>
        </p:spPr>
        <p:txBody>
          <a:bodyPr/>
          <a:lstStyle/>
          <a:p>
            <a:pPr algn="ctr"/>
            <a:r>
              <a:rPr lang="fa-IR" sz="3692" dirty="0">
                <a:solidFill>
                  <a:schemeClr val="tx1"/>
                </a:solidFill>
                <a:latin typeface="Arial" pitchFamily="34" charset="0"/>
                <a:cs typeface="B Homa" panose="00000400000000000000" pitchFamily="2" charset="-78"/>
              </a:rPr>
              <a:t>انواع خرپا</a:t>
            </a:r>
            <a:endParaRPr lang="en-US" sz="3692" dirty="0">
              <a:solidFill>
                <a:schemeClr val="tx1"/>
              </a:solidFill>
              <a:latin typeface="Arial" pitchFamily="34" charset="0"/>
              <a:cs typeface="B Homa" panose="00000400000000000000" pitchFamily="2" charset="-78"/>
            </a:endParaRPr>
          </a:p>
        </p:txBody>
      </p:sp>
      <p:sp>
        <p:nvSpPr>
          <p:cNvPr id="3" name="Subtitle 2"/>
          <p:cNvSpPr>
            <a:spLocks noGrp="1"/>
          </p:cNvSpPr>
          <p:nvPr>
            <p:ph type="subTitle" idx="1"/>
          </p:nvPr>
        </p:nvSpPr>
        <p:spPr>
          <a:xfrm>
            <a:off x="211016" y="1600200"/>
            <a:ext cx="8581292" cy="1547446"/>
          </a:xfrm>
        </p:spPr>
        <p:txBody>
          <a:bodyPr>
            <a:normAutofit/>
          </a:bodyPr>
          <a:lstStyle/>
          <a:p>
            <a:pPr algn="r" rtl="1"/>
            <a:r>
              <a:rPr lang="fa-IR" sz="1846" dirty="0">
                <a:solidFill>
                  <a:schemeClr val="tx1"/>
                </a:solidFill>
                <a:latin typeface="Arial" pitchFamily="34" charset="0"/>
                <a:ea typeface="+mj-ea"/>
                <a:cs typeface="B Homa" panose="00000400000000000000" pitchFamily="2" charset="-78"/>
              </a:rPr>
              <a:t>شکل محیطی اکثر خرپا های مثلث و مستطیل قوسی شکل یا کوژ می باشد.این اشکال محیطی به مثلث های کوچکتر تقسیم می شوند.تمامی اعضای کششی و فشاری به وسیله اتصالات مفصلی ( مانند لولای اجرا شده با پیچ ) به هم متصل می شوند.</a:t>
            </a:r>
            <a:endParaRPr lang="en-US" sz="1846" dirty="0">
              <a:solidFill>
                <a:schemeClr val="tx1"/>
              </a:solidFill>
              <a:latin typeface="Arial" pitchFamily="34" charset="0"/>
              <a:ea typeface="+mj-ea"/>
              <a:cs typeface="B Homa" panose="00000400000000000000" pitchFamily="2" charset="-78"/>
            </a:endParaRPr>
          </a:p>
          <a:p>
            <a:pPr algn="r" rtl="1"/>
            <a:endParaRPr lang="en-US" sz="1846" dirty="0">
              <a:solidFill>
                <a:schemeClr val="bg1"/>
              </a:solidFill>
              <a:latin typeface="Arial" pitchFamily="34" charset="0"/>
              <a:cs typeface="B Homa" panose="00000400000000000000" pitchFamily="2" charset="-78"/>
            </a:endParaRPr>
          </a:p>
        </p:txBody>
      </p:sp>
      <p:pic>
        <p:nvPicPr>
          <p:cNvPr id="8" name="Picture 5" descr="img01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88122" y="2936631"/>
            <a:ext cx="5908432" cy="3202455"/>
          </a:xfrm>
          <a:prstGeom prst="rect">
            <a:avLst/>
          </a:prstGeom>
          <a:noFill/>
        </p:spPr>
      </p:pic>
    </p:spTree>
    <p:extLst>
      <p:ext uri="{BB962C8B-B14F-4D97-AF65-F5344CB8AC3E}">
        <p14:creationId xmlns:p14="http://schemas.microsoft.com/office/powerpoint/2010/main" val="36798072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deliran\Desktop\structural design\bridges\ALAMILLO BRIDGE\calatravas-alamillo-bridge-valencia[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31323" y="474785"/>
            <a:ext cx="4153242" cy="2743201"/>
          </a:xfrm>
          <a:prstGeom prst="rect">
            <a:avLst/>
          </a:prstGeom>
          <a:noFill/>
        </p:spPr>
      </p:pic>
      <p:pic>
        <p:nvPicPr>
          <p:cNvPr id="13316" name="Picture 4" descr="C:\Users\deliran\Desktop\structural design\bridges\ALAMILLO BRIDGE\SundialBridgeCA2[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3046" y="474785"/>
            <a:ext cx="2772668" cy="48533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318" name="Picture 6" descr="C:\Users\deliran\Desktop\structural design\bridges\ALAMILLO BRIDGE\AlamilloForces[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31323" y="3217984"/>
            <a:ext cx="4173415" cy="3130062"/>
          </a:xfrm>
          <a:prstGeom prst="rect">
            <a:avLst/>
          </a:prstGeom>
          <a:noFill/>
        </p:spPr>
      </p:pic>
    </p:spTree>
    <p:extLst>
      <p:ext uri="{BB962C8B-B14F-4D97-AF65-F5344CB8AC3E}">
        <p14:creationId xmlns:p14="http://schemas.microsoft.com/office/powerpoint/2010/main" val="5090553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9138" y="474785"/>
            <a:ext cx="5627077"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سقف کابلی زین اسبی</a:t>
            </a:r>
            <a:endParaRPr lang="en-US" sz="3692" b="1" dirty="0">
              <a:latin typeface="+mj-lt"/>
              <a:ea typeface="+mj-ea"/>
            </a:endParaRPr>
          </a:p>
        </p:txBody>
      </p:sp>
      <p:sp>
        <p:nvSpPr>
          <p:cNvPr id="3" name="TextBox 2"/>
          <p:cNvSpPr txBox="1"/>
          <p:nvPr/>
        </p:nvSpPr>
        <p:spPr>
          <a:xfrm>
            <a:off x="5486400" y="1178169"/>
            <a:ext cx="3446585"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زمین ورزشی رالی</a:t>
            </a:r>
            <a:endParaRPr lang="en-US" sz="2585" b="1" dirty="0">
              <a:latin typeface="+mj-lt"/>
              <a:ea typeface="+mj-ea"/>
            </a:endParaRPr>
          </a:p>
        </p:txBody>
      </p:sp>
      <p:sp>
        <p:nvSpPr>
          <p:cNvPr id="4" name="TextBox 3"/>
          <p:cNvSpPr txBox="1"/>
          <p:nvPr/>
        </p:nvSpPr>
        <p:spPr>
          <a:xfrm>
            <a:off x="140677" y="1670539"/>
            <a:ext cx="8792308" cy="2394310"/>
          </a:xfrm>
          <a:prstGeom prst="rect">
            <a:avLst/>
          </a:prstGeom>
          <a:noFill/>
        </p:spPr>
        <p:txBody>
          <a:bodyPr wrap="square" rtlCol="0">
            <a:spAutoFit/>
          </a:bodyPr>
          <a:lstStyle/>
          <a:p>
            <a:pPr algn="r" rtl="1"/>
            <a:r>
              <a:rPr lang="fa-IR" sz="1662" dirty="0">
                <a:cs typeface="B Homa" panose="00000400000000000000" pitchFamily="2" charset="-78"/>
              </a:rPr>
              <a:t>این ساختمان به عنوان غرفه ی نمایشگاهی جهت محلی برای کارشناسی چارپایان در سال 1952 در کارولینای شمالی ساخته شده است.معماران این بنا دیتریک و نروی میباشند و سازه ی آن را الستاد و کروکر بر عهده داشته است.</a:t>
            </a:r>
          </a:p>
          <a:p>
            <a:pPr algn="r" rtl="1"/>
            <a:r>
              <a:rPr lang="fa-IR" sz="1662" dirty="0">
                <a:cs typeface="B Homa" panose="00000400000000000000" pitchFamily="2" charset="-78"/>
              </a:rPr>
              <a:t>این سازه قوسهایی برای تحمل فشار و سقفی در کشش دارد.کابل های اصلی این سقف دهانه ای به اندازه ی </a:t>
            </a:r>
            <a:r>
              <a:rPr lang="en-US" sz="1662" dirty="0"/>
              <a:t>90m</a:t>
            </a:r>
            <a:r>
              <a:rPr lang="fa-IR" sz="1662" dirty="0">
                <a:cs typeface="B Homa" panose="00000400000000000000" pitchFamily="2" charset="-78"/>
              </a:rPr>
              <a:t>را میپوشاند.قطر مابل ها </a:t>
            </a:r>
            <a:r>
              <a:rPr lang="en-US" sz="1662" dirty="0"/>
              <a:t>18mm-32mm</a:t>
            </a:r>
            <a:r>
              <a:rPr lang="fa-IR" sz="1662" dirty="0">
                <a:cs typeface="B Homa" panose="00000400000000000000" pitchFamily="2" charset="-78"/>
              </a:rPr>
              <a:t>است و فاصله ی آنها از هم </a:t>
            </a:r>
            <a:r>
              <a:rPr lang="en-US" sz="1662" dirty="0"/>
              <a:t>1.8m</a:t>
            </a:r>
            <a:r>
              <a:rPr lang="fa-IR" sz="1662" dirty="0">
                <a:cs typeface="B Homa" panose="00000400000000000000" pitchFamily="2" charset="-78"/>
              </a:rPr>
              <a:t>است.کابل های فرعی </a:t>
            </a:r>
            <a:r>
              <a:rPr lang="en-US" sz="1662" dirty="0"/>
              <a:t>12mm-18mm </a:t>
            </a:r>
            <a:r>
              <a:rPr lang="fa-IR" sz="1662" dirty="0">
                <a:cs typeface="B Homa" panose="00000400000000000000" pitchFamily="2" charset="-78"/>
              </a:rPr>
              <a:t> قطر و از یکدیگر </a:t>
            </a:r>
            <a:r>
              <a:rPr lang="en-US" sz="1662" dirty="0"/>
              <a:t>1.8m</a:t>
            </a:r>
            <a:r>
              <a:rPr lang="fa-IR" sz="1662" dirty="0">
                <a:cs typeface="B Homa" panose="00000400000000000000" pitchFamily="2" charset="-78"/>
              </a:rPr>
              <a:t>فاصله دارند.</a:t>
            </a:r>
          </a:p>
          <a:p>
            <a:pPr algn="r" rtl="1"/>
            <a:r>
              <a:rPr lang="fa-IR" sz="1662" dirty="0">
                <a:cs typeface="B Homa" panose="00000400000000000000" pitchFamily="2" charset="-78"/>
              </a:rPr>
              <a:t>کابل ها ی فرعی برای اجتناب از تغییر شکل در هوای گرم پیش تنیده اند.سقف فلزی موجدار فاصله ی بین کابل های اصلی را میپوشاند وبا ملات سختی به ضخامت </a:t>
            </a:r>
            <a:r>
              <a:rPr lang="en-US" sz="1662" dirty="0"/>
              <a:t>3.7cm </a:t>
            </a:r>
            <a:r>
              <a:rPr lang="fa-IR" sz="1662" dirty="0">
                <a:cs typeface="B Homa" panose="00000400000000000000" pitchFamily="2" charset="-78"/>
              </a:rPr>
              <a:t>سقف را پوشانده اند.</a:t>
            </a:r>
          </a:p>
          <a:p>
            <a:pPr algn="r" rtl="1"/>
            <a:r>
              <a:rPr lang="fa-IR" sz="1662" dirty="0">
                <a:cs typeface="B Homa" panose="00000400000000000000" pitchFamily="2" charset="-78"/>
              </a:rPr>
              <a:t>قوسها برا ی کاهش وزن دارای مقطع جعبه ای هستند و برای جلوگیری ازبه وجود آمدن لنگرهای بزرگ  در محل تقاطعشان دارای اتصالات مفصلی هستند وپایه هایشان از طریق کابل های فولادی زیرزمینی به هم متصلند.</a:t>
            </a:r>
            <a:endParaRPr lang="en-US" sz="1662" dirty="0"/>
          </a:p>
        </p:txBody>
      </p:sp>
      <p:pic>
        <p:nvPicPr>
          <p:cNvPr id="14339" name="Picture 3" descr="G:\DCIM\100CANON\IMG_0068.JPG"/>
          <p:cNvPicPr>
            <a:picLocks noChangeAspect="1" noChangeArrowheads="1"/>
          </p:cNvPicPr>
          <p:nvPr/>
        </p:nvPicPr>
        <p:blipFill>
          <a:blip r:embed="rId2" cstate="email">
            <a:lum bright="20000" contrast="29000"/>
            <a:extLst>
              <a:ext uri="{28A0092B-C50C-407E-A947-70E740481C1C}">
                <a14:useLocalDpi xmlns:a14="http://schemas.microsoft.com/office/drawing/2010/main"/>
              </a:ext>
            </a:extLst>
          </a:blip>
          <a:srcRect l="31361" t="31777" r="42295" b="46480"/>
          <a:stretch>
            <a:fillRect/>
          </a:stretch>
        </p:blipFill>
        <p:spPr bwMode="auto">
          <a:xfrm>
            <a:off x="70339" y="4202723"/>
            <a:ext cx="3094892" cy="2039815"/>
          </a:xfrm>
          <a:prstGeom prst="rect">
            <a:avLst/>
          </a:prstGeom>
          <a:noFill/>
        </p:spPr>
      </p:pic>
      <p:pic>
        <p:nvPicPr>
          <p:cNvPr id="14340" name="Picture 4" descr="G:\DCIM\100CANON\IMG_0068.JPG"/>
          <p:cNvPicPr>
            <a:picLocks noChangeAspect="1" noChangeArrowheads="1"/>
          </p:cNvPicPr>
          <p:nvPr/>
        </p:nvPicPr>
        <p:blipFill>
          <a:blip r:embed="rId3" cstate="email">
            <a:lum bright="36000" contrast="21000"/>
            <a:extLst>
              <a:ext uri="{28A0092B-C50C-407E-A947-70E740481C1C}">
                <a14:useLocalDpi xmlns:a14="http://schemas.microsoft.com/office/drawing/2010/main"/>
              </a:ext>
            </a:extLst>
          </a:blip>
          <a:srcRect l="34016" t="57138" r="46004" b="25932"/>
          <a:stretch>
            <a:fillRect/>
          </a:stretch>
        </p:blipFill>
        <p:spPr bwMode="auto">
          <a:xfrm>
            <a:off x="5908431" y="4202723"/>
            <a:ext cx="2954215" cy="2039815"/>
          </a:xfrm>
          <a:prstGeom prst="rect">
            <a:avLst/>
          </a:prstGeom>
          <a:noFill/>
        </p:spPr>
      </p:pic>
      <p:pic>
        <p:nvPicPr>
          <p:cNvPr id="14342" name="Picture 6" descr="C:\Users\deliran\Desktop\structural design\cable\saddle\SADDLE STRUCTURE\RALEIGH ARENA\jr_dorton_arena[1].png"/>
          <p:cNvPicPr>
            <a:picLocks noChangeAspect="1" noChangeArrowheads="1"/>
          </p:cNvPicPr>
          <p:nvPr/>
        </p:nvPicPr>
        <p:blipFill>
          <a:blip r:embed="rId4"/>
          <a:srcRect/>
          <a:stretch>
            <a:fillRect/>
          </a:stretch>
        </p:blipFill>
        <p:spPr bwMode="auto">
          <a:xfrm>
            <a:off x="3165231" y="4202723"/>
            <a:ext cx="2743200" cy="2039815"/>
          </a:xfrm>
          <a:prstGeom prst="rect">
            <a:avLst/>
          </a:prstGeom>
          <a:noFill/>
        </p:spPr>
      </p:pic>
    </p:spTree>
    <p:extLst>
      <p:ext uri="{BB962C8B-B14F-4D97-AF65-F5344CB8AC3E}">
        <p14:creationId xmlns:p14="http://schemas.microsoft.com/office/powerpoint/2010/main" val="37733803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deliran\Desktop\structural design\cable\saddle\SADDLE STRUCTURE\RALEIGH ARENA\3272307447_a67930b105_m[2].jpg"/>
          <p:cNvPicPr>
            <a:picLocks noChangeAspect="1" noChangeArrowheads="1"/>
          </p:cNvPicPr>
          <p:nvPr/>
        </p:nvPicPr>
        <p:blipFill>
          <a:blip r:embed="rId2"/>
          <a:srcRect/>
          <a:stretch>
            <a:fillRect/>
          </a:stretch>
        </p:blipFill>
        <p:spPr bwMode="auto">
          <a:xfrm>
            <a:off x="2743200" y="3499339"/>
            <a:ext cx="4149969" cy="27839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3" name="Picture 3" descr="C:\Users\deliran\Desktop\structural design\cable\saddle\SADDLE STRUCTURE\RALEIGH ARENA\image166copy1[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50831" y="545123"/>
            <a:ext cx="5064369" cy="2886808"/>
          </a:xfrm>
          <a:prstGeom prst="rect">
            <a:avLst/>
          </a:prstGeom>
          <a:ln>
            <a:noFill/>
          </a:ln>
          <a:effectLst>
            <a:softEdge rad="112500"/>
          </a:effectLst>
        </p:spPr>
      </p:pic>
    </p:spTree>
    <p:extLst>
      <p:ext uri="{BB962C8B-B14F-4D97-AF65-F5344CB8AC3E}">
        <p14:creationId xmlns:p14="http://schemas.microsoft.com/office/powerpoint/2010/main" val="30111927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99138" y="474785"/>
            <a:ext cx="5627077"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سقف با کابل مضاعف</a:t>
            </a:r>
            <a:endParaRPr lang="en-US" sz="3692" b="1" dirty="0">
              <a:latin typeface="+mj-lt"/>
              <a:ea typeface="+mj-ea"/>
            </a:endParaRPr>
          </a:p>
        </p:txBody>
      </p:sp>
      <p:sp>
        <p:nvSpPr>
          <p:cNvPr id="5" name="TextBox 4"/>
          <p:cNvSpPr txBox="1"/>
          <p:nvPr/>
        </p:nvSpPr>
        <p:spPr>
          <a:xfrm>
            <a:off x="4009292" y="3147646"/>
            <a:ext cx="4923692" cy="490134"/>
          </a:xfrm>
          <a:prstGeom prst="rect">
            <a:avLst/>
          </a:prstGeom>
          <a:noFill/>
        </p:spPr>
        <p:txBody>
          <a:bodyPr wrap="square" rtlCol="0">
            <a:spAutoFit/>
          </a:bodyPr>
          <a:lstStyle/>
          <a:p>
            <a:pPr algn="r" rtl="1"/>
            <a:r>
              <a:rPr lang="fa-IR" sz="2585" b="1" dirty="0">
                <a:latin typeface="+mj-lt"/>
                <a:ea typeface="+mj-ea"/>
                <a:cs typeface="B Homa" panose="00000400000000000000" pitchFamily="2" charset="-78"/>
              </a:rPr>
              <a:t>ترمینال فرودکاه بین المللی دنور</a:t>
            </a:r>
            <a:endParaRPr lang="en-US" sz="2585" b="1" dirty="0">
              <a:latin typeface="+mj-lt"/>
              <a:ea typeface="+mj-ea"/>
            </a:endParaRPr>
          </a:p>
        </p:txBody>
      </p:sp>
      <p:sp>
        <p:nvSpPr>
          <p:cNvPr id="6" name="TextBox 5"/>
          <p:cNvSpPr txBox="1"/>
          <p:nvPr/>
        </p:nvSpPr>
        <p:spPr>
          <a:xfrm>
            <a:off x="281354" y="3991708"/>
            <a:ext cx="8721969" cy="2138534"/>
          </a:xfrm>
          <a:prstGeom prst="rect">
            <a:avLst/>
          </a:prstGeom>
          <a:noFill/>
        </p:spPr>
        <p:txBody>
          <a:bodyPr wrap="square" rtlCol="0">
            <a:spAutoFit/>
          </a:bodyPr>
          <a:lstStyle/>
          <a:p>
            <a:pPr algn="r" rtl="1"/>
            <a:r>
              <a:rPr lang="fa-IR" sz="1662" dirty="0">
                <a:cs typeface="B Homa" panose="00000400000000000000" pitchFamily="2" charset="-78"/>
              </a:rPr>
              <a:t>سقف این فرودکاه بزرگترین سازه ی کششی سقف و بزرگترین فضای یکپارچه در جهان میباشد.</a:t>
            </a:r>
          </a:p>
          <a:p>
            <a:pPr algn="r" rtl="1"/>
            <a:r>
              <a:rPr lang="fa-IR" sz="1662" dirty="0">
                <a:cs typeface="B Homa" panose="00000400000000000000" pitchFamily="2" charset="-78"/>
              </a:rPr>
              <a:t>معماران  آن فنترس و بردبن ومهندس سازه ی آن سورود میباشد.این ساختمان در سال 1995 ساخته شده است.</a:t>
            </a:r>
          </a:p>
          <a:p>
            <a:pPr algn="r" rtl="1"/>
            <a:r>
              <a:rPr lang="fa-IR" sz="1662" dirty="0">
                <a:cs typeface="B Homa" panose="00000400000000000000" pitchFamily="2" charset="-78"/>
              </a:rPr>
              <a:t>سقف پارچه ای به علت سبکی و سرعت ساخت و به دلیل زیبایی آن انتخاب شده است.</a:t>
            </a:r>
          </a:p>
          <a:p>
            <a:pPr algn="r" rtl="1"/>
            <a:r>
              <a:rPr lang="fa-IR" sz="1662" dirty="0">
                <a:cs typeface="B Homa" panose="00000400000000000000" pitchFamily="2" charset="-78"/>
              </a:rPr>
              <a:t>قله های این ساختمان توسط 34 ستون اصلی فولادی</a:t>
            </a:r>
            <a:r>
              <a:rPr lang="en-US" sz="1662" dirty="0"/>
              <a:t>45m</a:t>
            </a:r>
            <a:r>
              <a:rPr lang="fa-IR" sz="1662" dirty="0">
                <a:cs typeface="B Homa" panose="00000400000000000000" pitchFamily="2" charset="-78"/>
              </a:rPr>
              <a:t>با فاصله ی </a:t>
            </a:r>
            <a:r>
              <a:rPr lang="en-US" sz="1662" dirty="0"/>
              <a:t>18.3m </a:t>
            </a:r>
            <a:r>
              <a:rPr lang="fa-IR" sz="1662" dirty="0">
                <a:cs typeface="B Homa" panose="00000400000000000000" pitchFamily="2" charset="-78"/>
              </a:rPr>
              <a:t>از یکدیگر ایجاد شده است.انحنای پارچه ها بین قله ها </a:t>
            </a:r>
            <a:r>
              <a:rPr lang="en-US" sz="1662" dirty="0"/>
              <a:t>63m</a:t>
            </a:r>
            <a:r>
              <a:rPr lang="fa-IR" sz="1662" dirty="0">
                <a:cs typeface="B Homa" panose="00000400000000000000" pitchFamily="2" charset="-78"/>
              </a:rPr>
              <a:t>دهانه ی سالن اصلی را میپوشاند.پوشش پارچه ای سقف توسط کابل هایی که از خط الراس ها و خط القعرها  که بیشترین بارهای کششی را نیز تحمل مینمایند،مسلح شده اند. کابل های خط الراس معلق بارهای ناشی از وزن ساختمان و برف را تحمل میکنند و کابل های تثبیت کننده ی خط القعر در برابر باد مقاومت می نمایند.سومین سری از کابلها،انتهای کابل های خط الراس و خط القعر را به یکدیگر وصل مینماید که هر کدام </a:t>
            </a:r>
            <a:r>
              <a:rPr lang="en-US" sz="1662" dirty="0"/>
              <a:t>12.2m</a:t>
            </a:r>
            <a:r>
              <a:rPr lang="fa-IR" sz="1662" dirty="0">
                <a:cs typeface="B Homa" panose="00000400000000000000" pitchFamily="2" charset="-78"/>
              </a:rPr>
              <a:t>طول دارد.</a:t>
            </a:r>
            <a:endParaRPr lang="en-US" sz="1662" dirty="0"/>
          </a:p>
        </p:txBody>
      </p:sp>
      <p:pic>
        <p:nvPicPr>
          <p:cNvPr id="16386" name="Picture 2" descr="G:\DCIM\100CANON\IMG_0070.JPG"/>
          <p:cNvPicPr>
            <a:picLocks noChangeAspect="1" noChangeArrowheads="1"/>
          </p:cNvPicPr>
          <p:nvPr/>
        </p:nvPicPr>
        <p:blipFill>
          <a:blip r:embed="rId2" cstate="email">
            <a:lum bright="23000" contrast="26000"/>
            <a:extLst>
              <a:ext uri="{28A0092B-C50C-407E-A947-70E740481C1C}">
                <a14:useLocalDpi xmlns:a14="http://schemas.microsoft.com/office/drawing/2010/main"/>
              </a:ext>
            </a:extLst>
          </a:blip>
          <a:srcRect l="57143" t="36188" r="14286" b="39052"/>
          <a:stretch>
            <a:fillRect/>
          </a:stretch>
        </p:blipFill>
        <p:spPr bwMode="auto">
          <a:xfrm>
            <a:off x="773723" y="1318846"/>
            <a:ext cx="3516923"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030225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G:\DCIM\100CANON\IMG_0069.JPG"/>
          <p:cNvPicPr>
            <a:picLocks noChangeAspect="1" noChangeArrowheads="1"/>
          </p:cNvPicPr>
          <p:nvPr/>
        </p:nvPicPr>
        <p:blipFill>
          <a:blip r:embed="rId2" cstate="email">
            <a:lum bright="15000" contrast="10000"/>
            <a:extLst>
              <a:ext uri="{28A0092B-C50C-407E-A947-70E740481C1C}">
                <a14:useLocalDpi xmlns:a14="http://schemas.microsoft.com/office/drawing/2010/main"/>
              </a:ext>
            </a:extLst>
          </a:blip>
          <a:srcRect l="49765" t="47392" r="22495" b="34195"/>
          <a:stretch>
            <a:fillRect/>
          </a:stretch>
        </p:blipFill>
        <p:spPr bwMode="auto">
          <a:xfrm>
            <a:off x="193431" y="685800"/>
            <a:ext cx="4097215" cy="2039815"/>
          </a:xfrm>
          <a:prstGeom prst="rect">
            <a:avLst/>
          </a:prstGeom>
          <a:noFill/>
        </p:spPr>
      </p:pic>
      <p:pic>
        <p:nvPicPr>
          <p:cNvPr id="17413" name="Picture 5" descr="C:\Users\deliran\Desktop\structural design\SUSPENSION STRUCTURE WITH EXTRA CABLE\DENVER\airport-denver-photo29a[2].jpg"/>
          <p:cNvPicPr>
            <a:picLocks noChangeAspect="1" noChangeArrowheads="1"/>
          </p:cNvPicPr>
          <p:nvPr/>
        </p:nvPicPr>
        <p:blipFill>
          <a:blip r:embed="rId3"/>
          <a:srcRect/>
          <a:stretch>
            <a:fillRect/>
          </a:stretch>
        </p:blipFill>
        <p:spPr bwMode="auto">
          <a:xfrm>
            <a:off x="4290646" y="2546252"/>
            <a:ext cx="4360985" cy="3379763"/>
          </a:xfrm>
          <a:prstGeom prst="rect">
            <a:avLst/>
          </a:prstGeom>
          <a:noFill/>
        </p:spPr>
      </p:pic>
      <p:pic>
        <p:nvPicPr>
          <p:cNvPr id="17414" name="Picture 6" descr="C:\Users\deliran\Desktop\structural design\SUSPENSION STRUCTURE WITH EXTRA CABLE\DENVER\IMG_0183[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1354" y="2655278"/>
            <a:ext cx="4009292" cy="3270738"/>
          </a:xfrm>
          <a:prstGeom prst="rect">
            <a:avLst/>
          </a:prstGeom>
          <a:noFill/>
        </p:spPr>
      </p:pic>
      <p:pic>
        <p:nvPicPr>
          <p:cNvPr id="17410" name="Picture 2" descr="G:\DCIM\100CANON\IMG_0070.JPG"/>
          <p:cNvPicPr>
            <a:picLocks noChangeAspect="1" noChangeArrowheads="1"/>
          </p:cNvPicPr>
          <p:nvPr/>
        </p:nvPicPr>
        <p:blipFill>
          <a:blip r:embed="rId5" cstate="email">
            <a:lum contrast="40000"/>
            <a:extLst>
              <a:ext uri="{28A0092B-C50C-407E-A947-70E740481C1C}">
                <a14:useLocalDpi xmlns:a14="http://schemas.microsoft.com/office/drawing/2010/main"/>
              </a:ext>
            </a:extLst>
          </a:blip>
          <a:srcRect l="30485" t="18518" r="46298" b="68365"/>
          <a:stretch>
            <a:fillRect/>
          </a:stretch>
        </p:blipFill>
        <p:spPr bwMode="auto">
          <a:xfrm>
            <a:off x="4290646" y="680019"/>
            <a:ext cx="4360985" cy="1975258"/>
          </a:xfrm>
          <a:prstGeom prst="rect">
            <a:avLst/>
          </a:prstGeom>
          <a:noFill/>
        </p:spPr>
      </p:pic>
    </p:spTree>
    <p:extLst>
      <p:ext uri="{BB962C8B-B14F-4D97-AF65-F5344CB8AC3E}">
        <p14:creationId xmlns:p14="http://schemas.microsoft.com/office/powerpoint/2010/main" val="42131690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9138" y="474785"/>
            <a:ext cx="5627077" cy="660502"/>
          </a:xfrm>
          <a:prstGeom prst="rect">
            <a:avLst/>
          </a:prstGeom>
          <a:noFill/>
        </p:spPr>
        <p:txBody>
          <a:bodyPr wrap="square" rtlCol="0">
            <a:spAutoFit/>
          </a:bodyPr>
          <a:lstStyle/>
          <a:p>
            <a:pPr algn="ctr"/>
            <a:r>
              <a:rPr lang="fa-IR" sz="3692" b="1" dirty="0">
                <a:latin typeface="+mj-lt"/>
                <a:ea typeface="+mj-ea"/>
                <a:cs typeface="B Homa" panose="00000400000000000000" pitchFamily="2" charset="-78"/>
              </a:rPr>
              <a:t>منابع ومؤاخذ</a:t>
            </a:r>
            <a:endParaRPr lang="en-US" sz="3692" b="1" dirty="0">
              <a:latin typeface="+mj-lt"/>
              <a:ea typeface="+mj-ea"/>
            </a:endParaRPr>
          </a:p>
        </p:txBody>
      </p:sp>
      <p:sp>
        <p:nvSpPr>
          <p:cNvPr id="3" name="TextBox 2"/>
          <p:cNvSpPr txBox="1"/>
          <p:nvPr/>
        </p:nvSpPr>
        <p:spPr>
          <a:xfrm>
            <a:off x="351692" y="1248508"/>
            <a:ext cx="8510954" cy="4184735"/>
          </a:xfrm>
          <a:prstGeom prst="rect">
            <a:avLst/>
          </a:prstGeom>
          <a:noFill/>
        </p:spPr>
        <p:txBody>
          <a:bodyPr wrap="square" rtlCol="0">
            <a:spAutoFit/>
          </a:bodyPr>
          <a:lstStyle/>
          <a:p>
            <a:pPr algn="r" rtl="1"/>
            <a:r>
              <a:rPr lang="fa-IR" sz="1662" dirty="0">
                <a:cs typeface="B Homa" panose="00000400000000000000" pitchFamily="2" charset="-78"/>
              </a:rPr>
              <a:t>1-درک رفتار سازه ای            دکتر محمود گلابچی</a:t>
            </a:r>
          </a:p>
          <a:p>
            <a:pPr algn="r" rtl="1"/>
            <a:endParaRPr lang="fa-IR" sz="1662" dirty="0">
              <a:cs typeface="B Homa" panose="00000400000000000000" pitchFamily="2" charset="-78"/>
            </a:endParaRPr>
          </a:p>
          <a:p>
            <a:pPr algn="r" rtl="1"/>
            <a:r>
              <a:rPr lang="fa-IR" sz="1662" dirty="0">
                <a:cs typeface="B Homa" panose="00000400000000000000" pitchFamily="2" charset="-78"/>
              </a:rPr>
              <a:t>2-سیستم های ساختمانی آینده    دکتر محمود گلابچی</a:t>
            </a:r>
          </a:p>
          <a:p>
            <a:pPr algn="r" rtl="1"/>
            <a:r>
              <a:rPr lang="fa-IR" sz="1662" dirty="0">
                <a:cs typeface="B Homa" panose="00000400000000000000" pitchFamily="2" charset="-78"/>
              </a:rPr>
              <a:t>   </a:t>
            </a:r>
          </a:p>
          <a:p>
            <a:pPr algn="r" rtl="1"/>
            <a:r>
              <a:rPr lang="fa-IR" sz="1662" dirty="0">
                <a:cs typeface="B Homa" panose="00000400000000000000" pitchFamily="2" charset="-78"/>
              </a:rPr>
              <a:t>3-سازه در معماری               دکتر محمود گلابچی</a:t>
            </a:r>
          </a:p>
          <a:p>
            <a:pPr algn="r" rtl="1"/>
            <a:endParaRPr lang="fa-IR" sz="1662" dirty="0">
              <a:cs typeface="B Homa" panose="00000400000000000000" pitchFamily="2" charset="-78"/>
            </a:endParaRPr>
          </a:p>
          <a:p>
            <a:pPr algn="r" rtl="1"/>
            <a:r>
              <a:rPr lang="fa-IR" sz="1662" dirty="0">
                <a:cs typeface="B Homa" panose="00000400000000000000" pitchFamily="2" charset="-78"/>
              </a:rPr>
              <a:t>4-ایستایی در معماری            دکتر رحمت مدندوست</a:t>
            </a:r>
          </a:p>
          <a:p>
            <a:pPr algn="r" rtl="1"/>
            <a:endParaRPr lang="fa-IR" sz="1662" dirty="0">
              <a:cs typeface="B Homa" panose="00000400000000000000" pitchFamily="2" charset="-78"/>
            </a:endParaRPr>
          </a:p>
          <a:p>
            <a:pPr algn="r" rtl="1"/>
            <a:r>
              <a:rPr lang="fa-IR" sz="1662" dirty="0">
                <a:cs typeface="B Homa" panose="00000400000000000000" pitchFamily="2" charset="-78"/>
              </a:rPr>
              <a:t>5-معماری تکنولوژیک         مهندس علیرضا تقدیری </a:t>
            </a:r>
          </a:p>
          <a:p>
            <a:pPr algn="r" rtl="1"/>
            <a:endParaRPr lang="fa-IR" sz="1662" dirty="0">
              <a:cs typeface="B Homa" panose="00000400000000000000" pitchFamily="2" charset="-78"/>
            </a:endParaRPr>
          </a:p>
          <a:p>
            <a:pPr algn="r" rtl="1"/>
            <a:r>
              <a:rPr lang="fa-IR" sz="1662" dirty="0">
                <a:cs typeface="B Homa" panose="00000400000000000000" pitchFamily="2" charset="-78"/>
              </a:rPr>
              <a:t>6-بخش لاتین کتابخانه ی دانشکده ی معماری دانشگاه گیلان</a:t>
            </a:r>
          </a:p>
          <a:p>
            <a:pPr algn="r" rtl="1"/>
            <a:endParaRPr lang="fa-IR" sz="1662" dirty="0">
              <a:cs typeface="B Homa" panose="00000400000000000000" pitchFamily="2" charset="-78"/>
            </a:endParaRPr>
          </a:p>
          <a:p>
            <a:pPr algn="r" rtl="1"/>
            <a:r>
              <a:rPr lang="fa-IR" sz="1662" dirty="0" smtClean="0">
                <a:cs typeface="B Homa" panose="00000400000000000000" pitchFamily="2" charset="-78"/>
              </a:rPr>
              <a:t>7-سایت</a:t>
            </a:r>
            <a:r>
              <a:rPr lang="en-US" sz="1662" dirty="0" smtClean="0">
                <a:cs typeface="B Homa" panose="00000400000000000000" pitchFamily="2" charset="-78"/>
              </a:rPr>
              <a:t> </a:t>
            </a:r>
            <a:r>
              <a:rPr lang="en-US" sz="1662" dirty="0" smtClean="0"/>
              <a:t>google</a:t>
            </a:r>
            <a:endParaRPr lang="en-US" sz="1662" dirty="0"/>
          </a:p>
          <a:p>
            <a:pPr algn="r" rtl="1"/>
            <a:endParaRPr lang="en-US" sz="1662" dirty="0"/>
          </a:p>
          <a:p>
            <a:pPr algn="r" rtl="1"/>
            <a:r>
              <a:rPr lang="fa-IR" sz="1662" dirty="0" smtClean="0">
                <a:cs typeface="B Homa" panose="00000400000000000000" pitchFamily="2" charset="-78"/>
              </a:rPr>
              <a:t>8-سایت  </a:t>
            </a:r>
            <a:r>
              <a:rPr lang="en-US" sz="1662" dirty="0" err="1"/>
              <a:t>wickipedia</a:t>
            </a:r>
            <a:endParaRPr lang="en-US" sz="1662" dirty="0"/>
          </a:p>
          <a:p>
            <a:pPr algn="r" rtl="1"/>
            <a:endParaRPr lang="en-US" sz="1662" dirty="0"/>
          </a:p>
        </p:txBody>
      </p:sp>
    </p:spTree>
    <p:extLst>
      <p:ext uri="{BB962C8B-B14F-4D97-AF65-F5344CB8AC3E}">
        <p14:creationId xmlns:p14="http://schemas.microsoft.com/office/powerpoint/2010/main" val="11327418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e\ODIN\tarahi fanni\t.fani\roof truss\800px-Bow-string-truss.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2031" y="685800"/>
            <a:ext cx="3684176" cy="2039815"/>
          </a:xfrm>
          <a:prstGeom prst="rect">
            <a:avLst/>
          </a:prstGeom>
          <a:noFill/>
        </p:spPr>
      </p:pic>
      <p:sp>
        <p:nvSpPr>
          <p:cNvPr id="11" name="Subtitle 2"/>
          <p:cNvSpPr txBox="1">
            <a:spLocks/>
          </p:cNvSpPr>
          <p:nvPr/>
        </p:nvSpPr>
        <p:spPr>
          <a:xfrm>
            <a:off x="4290646" y="474785"/>
            <a:ext cx="4431323" cy="633046"/>
          </a:xfrm>
          <a:prstGeom prst="rect">
            <a:avLst/>
          </a:prstGeom>
        </p:spPr>
        <p:txBody>
          <a:bodyPr vert="horz" lIns="84406" tIns="42203" rIns="84406" bIns="42203" rtlCol="0">
            <a:normAutofit fontScale="92500" lnSpcReduction="10000"/>
          </a:bodyPr>
          <a:lstStyle/>
          <a:p>
            <a:pPr marL="316531" indent="-316531" algn="l" defTabSz="844083">
              <a:spcBef>
                <a:spcPct val="20000"/>
              </a:spcBef>
              <a:buFont typeface="Arial" pitchFamily="34" charset="0"/>
              <a:buChar char="•"/>
              <a:defRPr/>
            </a:pPr>
            <a:endParaRPr lang="en-US" sz="1846" b="1" dirty="0">
              <a:latin typeface="+mj-lt"/>
              <a:ea typeface="+mj-ea"/>
            </a:endParaRPr>
          </a:p>
          <a:p>
            <a:pPr marL="316531" indent="-316531" algn="l" defTabSz="844083">
              <a:spcBef>
                <a:spcPct val="20000"/>
              </a:spcBef>
              <a:defRPr/>
            </a:pPr>
            <a:r>
              <a:rPr lang="en-US" sz="1846" b="1" dirty="0">
                <a:latin typeface="Arial" pitchFamily="34" charset="0"/>
                <a:ea typeface="+mj-ea"/>
                <a:cs typeface="B Homa" panose="00000400000000000000" pitchFamily="2" charset="-78"/>
              </a:rPr>
              <a:t>Bow  string roof  truss</a:t>
            </a:r>
            <a:r>
              <a:rPr lang="fa-IR" sz="1846" b="1" dirty="0">
                <a:latin typeface="Arial" pitchFamily="34" charset="0"/>
                <a:ea typeface="+mj-ea"/>
                <a:cs typeface="B Homa" panose="00000400000000000000" pitchFamily="2" charset="-78"/>
              </a:rPr>
              <a:t>  </a:t>
            </a:r>
            <a:endParaRPr lang="en-US" sz="1846" b="1" dirty="0">
              <a:latin typeface="Arial" pitchFamily="34" charset="0"/>
              <a:ea typeface="+mj-ea"/>
              <a:cs typeface="B Homa" panose="00000400000000000000" pitchFamily="2" charset="-78"/>
            </a:endParaRPr>
          </a:p>
          <a:p>
            <a:pPr marL="316531" indent="-316531" algn="l" defTabSz="844083">
              <a:spcBef>
                <a:spcPct val="20000"/>
              </a:spcBef>
              <a:buFont typeface="Arial" pitchFamily="34" charset="0"/>
              <a:buChar char="•"/>
              <a:defRPr/>
            </a:pPr>
            <a:endParaRPr lang="en-US" sz="1846" dirty="0">
              <a:cs typeface="+mj-cs"/>
            </a:endParaRPr>
          </a:p>
        </p:txBody>
      </p:sp>
      <p:sp>
        <p:nvSpPr>
          <p:cNvPr id="12" name="Subtitle 2"/>
          <p:cNvSpPr txBox="1">
            <a:spLocks/>
          </p:cNvSpPr>
          <p:nvPr/>
        </p:nvSpPr>
        <p:spPr>
          <a:xfrm>
            <a:off x="3305907" y="3077308"/>
            <a:ext cx="5416062" cy="1688123"/>
          </a:xfrm>
          <a:prstGeom prst="rect">
            <a:avLst/>
          </a:prstGeom>
        </p:spPr>
        <p:txBody>
          <a:bodyPr vert="horz" lIns="84406" tIns="42203" rIns="84406" bIns="42203" rtlCol="0">
            <a:normAutofit/>
          </a:bodyPr>
          <a:lstStyle/>
          <a:p>
            <a:pPr marL="316531" indent="-316531" defTabSz="844083">
              <a:spcBef>
                <a:spcPct val="20000"/>
              </a:spcBef>
              <a:defRPr/>
            </a:pPr>
            <a:r>
              <a:rPr lang="fa-IR" sz="1846" dirty="0">
                <a:latin typeface="Arial" pitchFamily="34" charset="0"/>
                <a:ea typeface="+mj-ea"/>
                <a:cs typeface="B Homa" panose="00000400000000000000" pitchFamily="2" charset="-78"/>
              </a:rPr>
              <a:t>خرپای </a:t>
            </a:r>
            <a:r>
              <a:rPr lang="en-US" sz="1846" dirty="0">
                <a:latin typeface="Arial" pitchFamily="34" charset="0"/>
                <a:ea typeface="+mj-ea"/>
                <a:cs typeface="B Homa" panose="00000400000000000000" pitchFamily="2" charset="-78"/>
              </a:rPr>
              <a:t> queen post </a:t>
            </a:r>
            <a:r>
              <a:rPr lang="fa-IR" sz="1846" dirty="0">
                <a:latin typeface="Arial" pitchFamily="34" charset="0"/>
                <a:ea typeface="+mj-ea"/>
                <a:cs typeface="B Homa" panose="00000400000000000000" pitchFamily="2" charset="-78"/>
              </a:rPr>
              <a:t>در دهانه های کوچکتر از </a:t>
            </a:r>
            <a:r>
              <a:rPr lang="en-US" sz="1846" dirty="0">
                <a:latin typeface="Arial" pitchFamily="34" charset="0"/>
                <a:ea typeface="+mj-ea"/>
                <a:cs typeface="B Homa" panose="00000400000000000000" pitchFamily="2" charset="-78"/>
              </a:rPr>
              <a:t>king post </a:t>
            </a:r>
            <a:r>
              <a:rPr lang="fa-IR" sz="1846" dirty="0">
                <a:latin typeface="Arial" pitchFamily="34" charset="0"/>
                <a:ea typeface="+mj-ea"/>
                <a:cs typeface="B Homa" panose="00000400000000000000" pitchFamily="2" charset="-78"/>
              </a:rPr>
              <a:t> مناسبتر است.</a:t>
            </a:r>
            <a:endParaRPr lang="en-US" sz="1846" dirty="0">
              <a:latin typeface="Arial" pitchFamily="34" charset="0"/>
              <a:cs typeface="B Homa" panose="00000400000000000000" pitchFamily="2" charset="-78"/>
            </a:endParaRPr>
          </a:p>
        </p:txBody>
      </p:sp>
      <p:pic>
        <p:nvPicPr>
          <p:cNvPr id="2052" name="Picture 4" descr="E:\e\ODIN\tarahi fanni\t.fani\interview\Truss - Wikipedia, the free encyclopedia_files\100px-Queen_post_truss.png"/>
          <p:cNvPicPr>
            <a:picLocks noChangeAspect="1" noChangeArrowheads="1"/>
          </p:cNvPicPr>
          <p:nvPr/>
        </p:nvPicPr>
        <p:blipFill>
          <a:blip r:embed="rId3">
            <a:duotone>
              <a:prstClr val="black"/>
              <a:srgbClr val="FF0000">
                <a:tint val="45000"/>
                <a:satMod val="400000"/>
              </a:srgbClr>
            </a:duotone>
          </a:blip>
          <a:srcRect/>
          <a:stretch>
            <a:fillRect/>
          </a:stretch>
        </p:blipFill>
        <p:spPr bwMode="auto">
          <a:xfrm>
            <a:off x="492369" y="3288323"/>
            <a:ext cx="1172308" cy="363415"/>
          </a:xfrm>
          <a:prstGeom prst="rect">
            <a:avLst/>
          </a:prstGeom>
          <a:noFill/>
        </p:spPr>
      </p:pic>
      <p:pic>
        <p:nvPicPr>
          <p:cNvPr id="2053" name="Picture 5" descr="E:\e\ODIN\tarahi fanni\t.fani\interview\Truss - Wikipedia, the free encyclopedia_files\100px-King_post_truss.png"/>
          <p:cNvPicPr>
            <a:picLocks noChangeAspect="1" noChangeArrowheads="1"/>
          </p:cNvPicPr>
          <p:nvPr/>
        </p:nvPicPr>
        <p:blipFill>
          <a:blip r:embed="rId4">
            <a:duotone>
              <a:prstClr val="black"/>
              <a:srgbClr val="FF0000">
                <a:tint val="45000"/>
                <a:satMod val="400000"/>
              </a:srgbClr>
            </a:duotone>
          </a:blip>
          <a:srcRect/>
          <a:stretch>
            <a:fillRect/>
          </a:stretch>
        </p:blipFill>
        <p:spPr bwMode="auto">
          <a:xfrm>
            <a:off x="2039815" y="3288323"/>
            <a:ext cx="1172308" cy="363415"/>
          </a:xfrm>
          <a:prstGeom prst="rect">
            <a:avLst/>
          </a:prstGeom>
          <a:noFill/>
        </p:spPr>
      </p:pic>
      <p:sp>
        <p:nvSpPr>
          <p:cNvPr id="15" name="Subtitle 2"/>
          <p:cNvSpPr txBox="1">
            <a:spLocks/>
          </p:cNvSpPr>
          <p:nvPr/>
        </p:nvSpPr>
        <p:spPr>
          <a:xfrm>
            <a:off x="2883877" y="4062046"/>
            <a:ext cx="5697415" cy="2039815"/>
          </a:xfrm>
          <a:prstGeom prst="rect">
            <a:avLst/>
          </a:prstGeom>
        </p:spPr>
        <p:txBody>
          <a:bodyPr vert="horz" lIns="84406" tIns="42203" rIns="84406" bIns="42203" rtlCol="0">
            <a:normAutofit/>
          </a:bodyPr>
          <a:lstStyle/>
          <a:p>
            <a:pPr marL="316531" indent="-316531">
              <a:spcBef>
                <a:spcPct val="20000"/>
              </a:spcBef>
            </a:pPr>
            <a:r>
              <a:rPr lang="fa-IR" sz="1846" b="1" dirty="0">
                <a:cs typeface="B Homa" panose="00000400000000000000" pitchFamily="2" charset="-78"/>
              </a:rPr>
              <a:t>  </a:t>
            </a:r>
            <a:r>
              <a:rPr lang="en-US" sz="1846" dirty="0" err="1">
                <a:latin typeface="Arial" pitchFamily="34" charset="0"/>
                <a:cs typeface="B Homa" panose="00000400000000000000" pitchFamily="2" charset="-78"/>
              </a:rPr>
              <a:t>Lenticular</a:t>
            </a:r>
            <a:r>
              <a:rPr lang="en-US" sz="1846" dirty="0">
                <a:latin typeface="Arial" pitchFamily="34" charset="0"/>
                <a:cs typeface="B Homa" panose="00000400000000000000" pitchFamily="2" charset="-78"/>
              </a:rPr>
              <a:t> </a:t>
            </a:r>
            <a:r>
              <a:rPr lang="en-US" sz="1846" dirty="0">
                <a:latin typeface="Arial" pitchFamily="34" charset="0"/>
                <a:ea typeface="+mj-ea"/>
                <a:cs typeface="B Homa" panose="00000400000000000000" pitchFamily="2" charset="-78"/>
              </a:rPr>
              <a:t>truss</a:t>
            </a:r>
            <a:endParaRPr lang="fa-IR" sz="1846" dirty="0">
              <a:latin typeface="Arial" pitchFamily="34" charset="0"/>
              <a:ea typeface="+mj-ea"/>
              <a:cs typeface="B Homa" panose="00000400000000000000" pitchFamily="2" charset="-78"/>
            </a:endParaRPr>
          </a:p>
          <a:p>
            <a:pPr marL="316531" indent="-316531">
              <a:spcBef>
                <a:spcPct val="20000"/>
              </a:spcBef>
            </a:pPr>
            <a:r>
              <a:rPr lang="fa-IR" sz="1846" dirty="0">
                <a:latin typeface="Arial" pitchFamily="34" charset="0"/>
                <a:ea typeface="+mj-ea"/>
                <a:cs typeface="B Homa" panose="00000400000000000000" pitchFamily="2" charset="-78"/>
              </a:rPr>
              <a:t>شکلی همچون عدسی را بدست می دهد.</a:t>
            </a:r>
            <a:endParaRPr lang="en-US" sz="1846" dirty="0">
              <a:latin typeface="Arial" pitchFamily="34" charset="0"/>
              <a:ea typeface="+mj-ea"/>
              <a:cs typeface="B Homa" panose="00000400000000000000" pitchFamily="2" charset="-78"/>
            </a:endParaRPr>
          </a:p>
          <a:p>
            <a:pPr marL="316531" indent="-316531">
              <a:spcBef>
                <a:spcPct val="20000"/>
              </a:spcBef>
            </a:pPr>
            <a:endParaRPr lang="en-US" sz="1846" b="1" dirty="0">
              <a:latin typeface="+mj-lt"/>
              <a:ea typeface="+mj-ea"/>
            </a:endParaRPr>
          </a:p>
          <a:p>
            <a:pPr marL="316531" indent="-316531" algn="l" defTabSz="844083">
              <a:spcBef>
                <a:spcPct val="20000"/>
              </a:spcBef>
              <a:buFont typeface="Arial" pitchFamily="34" charset="0"/>
              <a:buChar char="•"/>
              <a:defRPr/>
            </a:pPr>
            <a:endParaRPr lang="en-US" sz="1846" dirty="0">
              <a:cs typeface="+mj-cs"/>
            </a:endParaRPr>
          </a:p>
        </p:txBody>
      </p:sp>
      <p:pic>
        <p:nvPicPr>
          <p:cNvPr id="2055" name="Picture 7" descr="E:\e\ODIN\tarahi fanni\t.fani\truss bridge\766px-Waterville_Bridge_in_Swatara_State_Park_HAER_462-1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18751" y="4062046"/>
            <a:ext cx="2133083" cy="2110154"/>
          </a:xfrm>
          <a:prstGeom prst="rect">
            <a:avLst/>
          </a:prstGeom>
          <a:noFill/>
        </p:spPr>
      </p:pic>
    </p:spTree>
    <p:extLst>
      <p:ext uri="{BB962C8B-B14F-4D97-AF65-F5344CB8AC3E}">
        <p14:creationId xmlns:p14="http://schemas.microsoft.com/office/powerpoint/2010/main" val="16263467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5231" y="517281"/>
            <a:ext cx="5521569" cy="1055077"/>
          </a:xfrm>
        </p:spPr>
        <p:txBody>
          <a:bodyPr>
            <a:normAutofit/>
          </a:bodyPr>
          <a:lstStyle/>
          <a:p>
            <a:pPr algn="r" rtl="1"/>
            <a:r>
              <a:rPr lang="en-US" sz="1846" b="1" dirty="0">
                <a:solidFill>
                  <a:schemeClr val="tx1"/>
                </a:solidFill>
              </a:rPr>
              <a:t>Town's lattice truss</a:t>
            </a:r>
            <a:r>
              <a:rPr lang="fa-IR" sz="1846" b="1" dirty="0">
                <a:solidFill>
                  <a:schemeClr val="tx1"/>
                </a:solidFill>
              </a:rPr>
              <a:t/>
            </a:r>
            <a:br>
              <a:rPr lang="fa-IR" sz="1846" b="1" dirty="0">
                <a:solidFill>
                  <a:schemeClr val="tx1"/>
                </a:solidFill>
              </a:rPr>
            </a:br>
            <a:r>
              <a:rPr lang="fa-IR" sz="1846" b="1" dirty="0">
                <a:solidFill>
                  <a:schemeClr val="tx1"/>
                </a:solidFill>
              </a:rPr>
              <a:t>در دها نه های با فاصله کم و بار زیاد کاربرد دارد.</a:t>
            </a:r>
            <a:br>
              <a:rPr lang="fa-IR" sz="1846" b="1" dirty="0">
                <a:solidFill>
                  <a:schemeClr val="tx1"/>
                </a:solidFill>
              </a:rPr>
            </a:br>
            <a:endParaRPr lang="en-US" sz="1846" dirty="0">
              <a:solidFill>
                <a:schemeClr val="tx1"/>
              </a:solidFill>
            </a:endParaRPr>
          </a:p>
        </p:txBody>
      </p:sp>
      <p:pic>
        <p:nvPicPr>
          <p:cNvPr id="3074" name="Picture 2" descr="E:\e\ODIN\tarahi fanni\t.fani\interview\Truss - Wikipedia, the free encyclopedia_files\100px-Lattice_truss.png"/>
          <p:cNvPicPr>
            <a:picLocks noChangeAspect="1" noChangeArrowheads="1"/>
          </p:cNvPicPr>
          <p:nvPr/>
        </p:nvPicPr>
        <p:blipFill>
          <a:blip r:embed="rId2">
            <a:duotone>
              <a:prstClr val="black"/>
              <a:srgbClr val="FF0000">
                <a:tint val="45000"/>
                <a:satMod val="400000"/>
              </a:srgbClr>
            </a:duotone>
          </a:blip>
          <a:srcRect/>
          <a:stretch>
            <a:fillRect/>
          </a:stretch>
        </p:blipFill>
        <p:spPr bwMode="auto">
          <a:xfrm>
            <a:off x="633046" y="685800"/>
            <a:ext cx="2672862" cy="828587"/>
          </a:xfrm>
          <a:prstGeom prst="rect">
            <a:avLst/>
          </a:prstGeom>
          <a:noFill/>
        </p:spPr>
      </p:pic>
      <p:sp>
        <p:nvSpPr>
          <p:cNvPr id="6" name="Rectangle 5"/>
          <p:cNvSpPr/>
          <p:nvPr/>
        </p:nvSpPr>
        <p:spPr>
          <a:xfrm>
            <a:off x="4572000" y="1740877"/>
            <a:ext cx="4079631" cy="1228541"/>
          </a:xfrm>
          <a:prstGeom prst="rect">
            <a:avLst/>
          </a:prstGeom>
        </p:spPr>
        <p:txBody>
          <a:bodyPr wrap="square">
            <a:spAutoFit/>
          </a:bodyPr>
          <a:lstStyle/>
          <a:p>
            <a:pPr algn="r" rtl="1"/>
            <a:r>
              <a:rPr lang="en-US" sz="1846" dirty="0" err="1">
                <a:latin typeface="Arial" pitchFamily="34" charset="0"/>
                <a:cs typeface="B Homa" panose="00000400000000000000" pitchFamily="2" charset="-78"/>
              </a:rPr>
              <a:t>Vierendeel</a:t>
            </a:r>
            <a:r>
              <a:rPr lang="en-US" sz="1846" dirty="0">
                <a:latin typeface="Arial" pitchFamily="34" charset="0"/>
                <a:cs typeface="B Homa" panose="00000400000000000000" pitchFamily="2" charset="-78"/>
              </a:rPr>
              <a:t> truss</a:t>
            </a:r>
            <a:endParaRPr lang="fa-IR" sz="1846" dirty="0">
              <a:latin typeface="Arial" pitchFamily="34" charset="0"/>
              <a:cs typeface="B Homa" panose="00000400000000000000" pitchFamily="2" charset="-78"/>
            </a:endParaRPr>
          </a:p>
          <a:p>
            <a:pPr algn="r" rtl="1"/>
            <a:r>
              <a:rPr lang="fa-IR" sz="1846" dirty="0">
                <a:latin typeface="Arial" pitchFamily="34" charset="0"/>
                <a:cs typeface="B Homa" panose="00000400000000000000" pitchFamily="2" charset="-78"/>
              </a:rPr>
              <a:t>اعضا مثلثی نیستند اما اتصالات گیردار هستند.برای جاهای که بازشوهای زیادی لازم است کاربرد دارد.</a:t>
            </a:r>
            <a:endParaRPr lang="en-US" sz="1846" dirty="0">
              <a:latin typeface="Arial" pitchFamily="34" charset="0"/>
              <a:cs typeface="B Homa" panose="00000400000000000000" pitchFamily="2" charset="-78"/>
            </a:endParaRPr>
          </a:p>
        </p:txBody>
      </p:sp>
      <p:pic>
        <p:nvPicPr>
          <p:cNvPr id="3075" name="Picture 3" descr="E:\e\ODIN\tarahi fanni\t.fani\interview\Truss - Wikipedia, the free encyclopedia_files\100px-Vierendeel_truss.png"/>
          <p:cNvPicPr>
            <a:picLocks noChangeAspect="1" noChangeArrowheads="1"/>
          </p:cNvPicPr>
          <p:nvPr/>
        </p:nvPicPr>
        <p:blipFill>
          <a:blip r:embed="rId3">
            <a:duotone>
              <a:prstClr val="black"/>
              <a:srgbClr val="FF0000">
                <a:tint val="45000"/>
                <a:satMod val="400000"/>
              </a:srgbClr>
            </a:duotone>
          </a:blip>
          <a:srcRect/>
          <a:stretch>
            <a:fillRect/>
          </a:stretch>
        </p:blipFill>
        <p:spPr bwMode="auto">
          <a:xfrm>
            <a:off x="633046" y="1875223"/>
            <a:ext cx="2743200" cy="850392"/>
          </a:xfrm>
          <a:prstGeom prst="rect">
            <a:avLst/>
          </a:prstGeom>
          <a:noFill/>
        </p:spPr>
      </p:pic>
      <p:pic>
        <p:nvPicPr>
          <p:cNvPr id="3076" name="Picture 4" descr="E:\e\ODIN\tarahi fanni\t.fani\interview\Truss - Wikipedia, the free encyclopedia_files\245px-Grammene-vierendeelbridge_20030618.jpg"/>
          <p:cNvPicPr>
            <a:picLocks noChangeAspect="1" noChangeArrowheads="1"/>
          </p:cNvPicPr>
          <p:nvPr/>
        </p:nvPicPr>
        <p:blipFill>
          <a:blip r:embed="rId4"/>
          <a:srcRect/>
          <a:stretch>
            <a:fillRect/>
          </a:stretch>
        </p:blipFill>
        <p:spPr bwMode="auto">
          <a:xfrm>
            <a:off x="773723" y="3006969"/>
            <a:ext cx="4079631" cy="3063886"/>
          </a:xfrm>
          <a:prstGeom prst="rect">
            <a:avLst/>
          </a:prstGeom>
          <a:noFill/>
        </p:spPr>
      </p:pic>
      <p:sp>
        <p:nvSpPr>
          <p:cNvPr id="10" name="Rectangle 9"/>
          <p:cNvSpPr/>
          <p:nvPr/>
        </p:nvSpPr>
        <p:spPr>
          <a:xfrm>
            <a:off x="6434095" y="1159213"/>
            <a:ext cx="2363211" cy="376385"/>
          </a:xfrm>
          <a:prstGeom prst="rect">
            <a:avLst/>
          </a:prstGeom>
        </p:spPr>
        <p:txBody>
          <a:bodyPr wrap="none">
            <a:spAutoFit/>
          </a:bodyPr>
          <a:lstStyle/>
          <a:p>
            <a:r>
              <a:rPr lang="en-US" sz="1846" b="1" dirty="0">
                <a:latin typeface="Arial" pitchFamily="34" charset="0"/>
                <a:cs typeface="B Homa" panose="00000400000000000000" pitchFamily="2" charset="-78"/>
              </a:rPr>
              <a:t>Town's lattice truss</a:t>
            </a:r>
            <a:endParaRPr lang="en-US" sz="1846" dirty="0">
              <a:latin typeface="Arial" pitchFamily="34" charset="0"/>
              <a:cs typeface="B Homa" panose="00000400000000000000" pitchFamily="2" charset="-78"/>
            </a:endParaRPr>
          </a:p>
        </p:txBody>
      </p:sp>
    </p:spTree>
    <p:extLst>
      <p:ext uri="{BB962C8B-B14F-4D97-AF65-F5344CB8AC3E}">
        <p14:creationId xmlns:p14="http://schemas.microsoft.com/office/powerpoint/2010/main" val="16747406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e\ODIN\tarahi fanni\t.fani\interview\wodd_truss_types_examples.gif"/>
          <p:cNvPicPr>
            <a:picLocks noChangeAspect="1" noChangeArrowheads="1"/>
          </p:cNvPicPr>
          <p:nvPr/>
        </p:nvPicPr>
        <p:blipFill>
          <a:blip r:embed="rId2"/>
          <a:srcRect/>
          <a:stretch>
            <a:fillRect/>
          </a:stretch>
        </p:blipFill>
        <p:spPr bwMode="auto">
          <a:xfrm>
            <a:off x="703385" y="483225"/>
            <a:ext cx="7385538" cy="5899990"/>
          </a:xfrm>
          <a:prstGeom prst="rect">
            <a:avLst/>
          </a:prstGeom>
          <a:noFill/>
          <a:ln>
            <a:noFill/>
          </a:ln>
        </p:spPr>
      </p:pic>
    </p:spTree>
    <p:extLst>
      <p:ext uri="{BB962C8B-B14F-4D97-AF65-F5344CB8AC3E}">
        <p14:creationId xmlns:p14="http://schemas.microsoft.com/office/powerpoint/2010/main" val="2546513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en-US" sz="3692" dirty="0">
                <a:solidFill>
                  <a:schemeClr val="bg1"/>
                </a:solidFill>
                <a:latin typeface="Arial" pitchFamily="34" charset="0"/>
                <a:cs typeface="B Homa" panose="00000400000000000000" pitchFamily="2" charset="-78"/>
              </a:rPr>
              <a:t>Timber truss</a:t>
            </a:r>
          </a:p>
        </p:txBody>
      </p:sp>
      <p:sp>
        <p:nvSpPr>
          <p:cNvPr id="3" name="Content Placeholder 2"/>
          <p:cNvSpPr>
            <a:spLocks noGrp="1"/>
          </p:cNvSpPr>
          <p:nvPr>
            <p:ph idx="1"/>
          </p:nvPr>
        </p:nvSpPr>
        <p:spPr>
          <a:xfrm>
            <a:off x="5627077" y="1740878"/>
            <a:ext cx="3059723" cy="4177812"/>
          </a:xfrm>
        </p:spPr>
        <p:txBody>
          <a:bodyPr>
            <a:normAutofit lnSpcReduction="10000"/>
          </a:bodyPr>
          <a:lstStyle/>
          <a:p>
            <a:pPr algn="r" rtl="1"/>
            <a:r>
              <a:rPr lang="fa-IR" sz="1846" b="1" dirty="0">
                <a:solidFill>
                  <a:schemeClr val="bg1"/>
                </a:solidFill>
                <a:latin typeface="Arial" pitchFamily="34" charset="0"/>
                <a:cs typeface="B Homa" panose="00000400000000000000" pitchFamily="2" charset="-78"/>
              </a:rPr>
              <a:t>خرپاهای چوبی را بطور کل </a:t>
            </a:r>
            <a:r>
              <a:rPr lang="en-US" sz="1846" dirty="0">
                <a:solidFill>
                  <a:schemeClr val="bg1"/>
                </a:solidFill>
                <a:latin typeface="Arial" pitchFamily="34" charset="0"/>
                <a:cs typeface="B Homa" panose="00000400000000000000" pitchFamily="2" charset="-78"/>
              </a:rPr>
              <a:t>Timber truss</a:t>
            </a:r>
            <a:r>
              <a:rPr lang="fa-IR" sz="1846" dirty="0">
                <a:solidFill>
                  <a:schemeClr val="bg1"/>
                </a:solidFill>
                <a:latin typeface="Arial" pitchFamily="34" charset="0"/>
                <a:cs typeface="B Homa" panose="00000400000000000000" pitchFamily="2" charset="-78"/>
              </a:rPr>
              <a:t> می گویند.</a:t>
            </a: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endParaRPr lang="en-US" sz="1846" b="1" dirty="0">
              <a:solidFill>
                <a:schemeClr val="bg1"/>
              </a:solidFill>
              <a:latin typeface="Arial" pitchFamily="34" charset="0"/>
              <a:cs typeface="B Homa" panose="00000400000000000000" pitchFamily="2" charset="-78"/>
            </a:endParaRPr>
          </a:p>
          <a:p>
            <a:pPr algn="r" rtl="1"/>
            <a:r>
              <a:rPr lang="fa-IR" sz="1846" b="1" dirty="0">
                <a:solidFill>
                  <a:schemeClr val="bg1"/>
                </a:solidFill>
                <a:latin typeface="Arial" pitchFamily="34" charset="0"/>
                <a:cs typeface="B Homa" panose="00000400000000000000" pitchFamily="2" charset="-78"/>
              </a:rPr>
              <a:t>خرپای چوبی </a:t>
            </a:r>
            <a:r>
              <a:rPr lang="en-US" sz="1846" b="1" dirty="0">
                <a:solidFill>
                  <a:schemeClr val="bg1"/>
                </a:solidFill>
                <a:latin typeface="Arial" pitchFamily="34" charset="0"/>
                <a:cs typeface="B Homa" panose="00000400000000000000" pitchFamily="2" charset="-78"/>
              </a:rPr>
              <a:t>hammer beam</a:t>
            </a:r>
            <a:endParaRPr lang="en-US" sz="1846" dirty="0">
              <a:solidFill>
                <a:schemeClr val="bg1"/>
              </a:solidFill>
              <a:latin typeface="Arial" pitchFamily="34" charset="0"/>
              <a:cs typeface="B Homa" panose="00000400000000000000" pitchFamily="2" charset="-78"/>
            </a:endParaRPr>
          </a:p>
        </p:txBody>
      </p:sp>
      <p:pic>
        <p:nvPicPr>
          <p:cNvPr id="6146" name="Picture 2" descr="E:\e\ODIN\tarahi fanni\t.fani\timber truss\Timber Framing Styles  Post &amp; Beam Bent Designs by Vermont Timber Works_files\timber-country-home.jpg"/>
          <p:cNvPicPr>
            <a:picLocks noChangeAspect="1" noChangeArrowheads="1"/>
          </p:cNvPicPr>
          <p:nvPr/>
        </p:nvPicPr>
        <p:blipFill>
          <a:blip r:embed="rId2"/>
          <a:srcRect/>
          <a:stretch>
            <a:fillRect/>
          </a:stretch>
        </p:blipFill>
        <p:spPr bwMode="auto">
          <a:xfrm>
            <a:off x="351692" y="1951892"/>
            <a:ext cx="4958862" cy="3914042"/>
          </a:xfrm>
          <a:prstGeom prst="rect">
            <a:avLst/>
          </a:prstGeom>
          <a:noFill/>
        </p:spPr>
      </p:pic>
    </p:spTree>
    <p:extLst>
      <p:ext uri="{BB962C8B-B14F-4D97-AF65-F5344CB8AC3E}">
        <p14:creationId xmlns:p14="http://schemas.microsoft.com/office/powerpoint/2010/main" val="15854624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1142</TotalTime>
  <Words>2509</Words>
  <Application>Microsoft Office PowerPoint</Application>
  <PresentationFormat>On-screen Show (4:3)</PresentationFormat>
  <Paragraphs>170</Paragraphs>
  <Slides>55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B Homa</vt:lpstr>
      <vt:lpstr>B Nazanin</vt:lpstr>
      <vt:lpstr>Century Gothic</vt:lpstr>
      <vt:lpstr>Times New Roman</vt:lpstr>
      <vt:lpstr>Wingdings 3</vt:lpstr>
      <vt:lpstr>Ion</vt:lpstr>
      <vt:lpstr>PowerPoint Presentation</vt:lpstr>
      <vt:lpstr>PowerPoint Presentation</vt:lpstr>
      <vt:lpstr>PowerPoint Presentation</vt:lpstr>
      <vt:lpstr>شکل گیری خرپا</vt:lpstr>
      <vt:lpstr>انواع خرپا</vt:lpstr>
      <vt:lpstr>PowerPoint Presentation</vt:lpstr>
      <vt:lpstr>Town's lattice truss در دها نه های با فاصله کم و بار زیاد کاربرد دارد. </vt:lpstr>
      <vt:lpstr>PowerPoint Presentation</vt:lpstr>
      <vt:lpstr>Timber truss</vt:lpstr>
      <vt:lpstr> انواع Timber truss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مزايا و معايب</vt:lpstr>
      <vt:lpstr>نمونه ها</vt:lpstr>
      <vt:lpstr>تالار گاند (gund hall) </vt:lpstr>
      <vt:lpstr>PowerPoint Presentation</vt:lpstr>
      <vt:lpstr>مركز سینبری (sainbury center):</vt:lpstr>
      <vt:lpstr>PowerPoint Presentation</vt:lpstr>
      <vt:lpstr>كارخانه ساخت ميكروچيپ،اينموس  inmos microchip facility </vt:lpstr>
      <vt:lpstr> پايانه بين المللي واترلو (waterloo international terminal)</vt:lpstr>
      <vt:lpstr>PowerPoint Presentation</vt:lpstr>
      <vt:lpstr>مرکز فرهنگی ژرژ پمپیدو</vt:lpstr>
      <vt:lpstr>PowerPoint Presentation</vt:lpstr>
      <vt:lpstr>PowerPoint Presentation</vt:lpstr>
      <vt:lpstr>Crosby Kemper-arena</vt:lpstr>
      <vt:lpstr>PowerPoint Presentation</vt:lpstr>
      <vt:lpstr>استادیوم فوتبال سیدنی</vt:lpstr>
      <vt:lpstr>PowerPoint Presentation</vt:lpstr>
      <vt:lpstr>Hsbc  بانک هنگ کنگ شانگهای </vt:lpstr>
      <vt:lpstr>PowerPoint Presentation</vt:lpstr>
      <vt:lpstr>Freidrich-jahn sport park</vt:lpstr>
      <vt:lpstr>PowerPoint Presentation</vt:lpstr>
      <vt:lpstr>Nature activity center </vt:lpstr>
      <vt:lpstr>PowerPoint Presentation</vt:lpstr>
      <vt:lpstr>Matsudai cultural village museum</vt:lpstr>
      <vt:lpstr>PowerPoint Presentation</vt:lpstr>
      <vt:lpstr>Bmw event &amp; delivery center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13</cp:revision>
  <dcterms:created xsi:type="dcterms:W3CDTF">2020-05-22T22:11:03Z</dcterms:created>
  <dcterms:modified xsi:type="dcterms:W3CDTF">2020-05-29T22:31:36Z</dcterms:modified>
</cp:coreProperties>
</file>