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2038802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E63FCD68-38D6-452B-B3F1-8664357038B9}" type="datetimeFigureOut">
              <a:rPr lang="fa-IR" smtClean="0"/>
              <a:t>08/10/1441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2575391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19034573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194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4031698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2477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128057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397073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54793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2192618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3FCD68-38D6-452B-B3F1-8664357038B9}"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3619980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63FCD68-38D6-452B-B3F1-8664357038B9}"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3543860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3FCD68-38D6-452B-B3F1-8664357038B9}" type="datetimeFigureOut">
              <a:rPr lang="fa-IR" smtClean="0"/>
              <a:t>08/10/1441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1815241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63FCD68-38D6-452B-B3F1-8664357038B9}" type="datetimeFigureOut">
              <a:rPr lang="fa-IR" smtClean="0"/>
              <a:t>08/10/1441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2927376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FCD68-38D6-452B-B3F1-8664357038B9}" type="datetimeFigureOut">
              <a:rPr lang="fa-IR" smtClean="0"/>
              <a:t>08/10/1441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1014174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3FCD68-38D6-452B-B3F1-8664357038B9}"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1037701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3FCD68-38D6-452B-B3F1-8664357038B9}" type="datetimeFigureOut">
              <a:rPr lang="fa-IR" smtClean="0"/>
              <a:t>08/10/1441</a:t>
            </a:fld>
            <a:endParaRPr lang="fa-IR"/>
          </a:p>
        </p:txBody>
      </p:sp>
      <p:sp>
        <p:nvSpPr>
          <p:cNvPr id="6" name="Footer Placeholder 5"/>
          <p:cNvSpPr>
            <a:spLocks noGrp="1"/>
          </p:cNvSpPr>
          <p:nvPr>
            <p:ph type="ftr" sz="quarter" idx="11"/>
          </p:nvPr>
        </p:nvSpPr>
        <p:spPr>
          <a:xfrm>
            <a:off x="533400" y="6172200"/>
            <a:ext cx="5811724" cy="365125"/>
          </a:xfrm>
        </p:spPr>
        <p:txBody>
          <a:bodyPr/>
          <a:lstStyle/>
          <a:p>
            <a:endParaRPr lang="fa-IR"/>
          </a:p>
        </p:txBody>
      </p:sp>
      <p:sp>
        <p:nvSpPr>
          <p:cNvPr id="7" name="Slide Number Placeholder 6"/>
          <p:cNvSpPr>
            <a:spLocks noGrp="1"/>
          </p:cNvSpPr>
          <p:nvPr>
            <p:ph type="sldNum" sz="quarter" idx="12"/>
          </p:nvPr>
        </p:nvSpPr>
        <p:spPr/>
        <p:txBody>
          <a:bodyPr/>
          <a:lstStyle/>
          <a:p>
            <a:fld id="{09B52B51-2AD9-437F-82EB-D7A21326289B}" type="slidenum">
              <a:rPr lang="fa-IR" smtClean="0"/>
              <a:t>‹#›</a:t>
            </a:fld>
            <a:endParaRPr lang="fa-IR"/>
          </a:p>
        </p:txBody>
      </p:sp>
    </p:spTree>
    <p:extLst>
      <p:ext uri="{BB962C8B-B14F-4D97-AF65-F5344CB8AC3E}">
        <p14:creationId xmlns:p14="http://schemas.microsoft.com/office/powerpoint/2010/main" val="674345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E63FCD68-38D6-452B-B3F1-8664357038B9}" type="datetimeFigureOut">
              <a:rPr lang="fa-IR" smtClean="0"/>
              <a:t>08/10/1441</a:t>
            </a:fld>
            <a:endParaRPr lang="fa-I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fa-I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09B52B51-2AD9-437F-82EB-D7A21326289B}" type="slidenum">
              <a:rPr lang="fa-IR" smtClean="0"/>
              <a:t>‹#›</a:t>
            </a:fld>
            <a:endParaRPr lang="fa-IR"/>
          </a:p>
        </p:txBody>
      </p:sp>
    </p:spTree>
    <p:extLst>
      <p:ext uri="{BB962C8B-B14F-4D97-AF65-F5344CB8AC3E}">
        <p14:creationId xmlns:p14="http://schemas.microsoft.com/office/powerpoint/2010/main" val="269763768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1" eaLnBrk="1" latinLnBrk="0" hangingPunct="1">
        <a:spcBef>
          <a:spcPct val="0"/>
        </a:spcBef>
        <a:buNone/>
        <a:defRPr sz="32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1.bin"/><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ext Box 7"/>
          <p:cNvSpPr txBox="1">
            <a:spLocks noChangeArrowheads="1"/>
          </p:cNvSpPr>
          <p:nvPr/>
        </p:nvSpPr>
        <p:spPr bwMode="auto">
          <a:xfrm>
            <a:off x="1287381" y="2999874"/>
            <a:ext cx="6705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sz="4000" b="1" dirty="0">
                <a:cs typeface="B Homa" panose="00000400000000000000" pitchFamily="2" charset="-78"/>
              </a:rPr>
              <a:t>تحلیل سازه ای ساختمان اپرای سیدنی</a:t>
            </a:r>
            <a:endParaRPr lang="en-US" altLang="fa-IR" sz="4000" b="1" dirty="0">
              <a:cs typeface="B Homa" panose="00000400000000000000" pitchFamily="2" charset="-78"/>
            </a:endParaRPr>
          </a:p>
        </p:txBody>
      </p:sp>
    </p:spTree>
    <p:extLst>
      <p:ext uri="{BB962C8B-B14F-4D97-AF65-F5344CB8AC3E}">
        <p14:creationId xmlns:p14="http://schemas.microsoft.com/office/powerpoint/2010/main" val="1695643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DSC05033"/>
          <p:cNvPicPr>
            <a:picLocks noChangeAspect="1" noChangeArrowheads="1"/>
          </p:cNvPicPr>
          <p:nvPr/>
        </p:nvPicPr>
        <p:blipFill>
          <a:blip r:embed="rId3" cstate="print">
            <a:lum bright="18000" contrast="12000"/>
            <a:extLst>
              <a:ext uri="{28A0092B-C50C-407E-A947-70E740481C1C}">
                <a14:useLocalDpi xmlns:a14="http://schemas.microsoft.com/office/drawing/2010/main" val="0"/>
              </a:ext>
            </a:extLst>
          </a:blip>
          <a:srcRect/>
          <a:stretch>
            <a:fillRect/>
          </a:stretch>
        </p:blipFill>
        <p:spPr bwMode="auto">
          <a:xfrm>
            <a:off x="381000" y="457200"/>
            <a:ext cx="7010400" cy="3602038"/>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roc008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7174" name="Text Box 6"/>
          <p:cNvSpPr txBox="1">
            <a:spLocks noChangeArrowheads="1"/>
          </p:cNvSpPr>
          <p:nvPr/>
        </p:nvSpPr>
        <p:spPr bwMode="auto">
          <a:xfrm>
            <a:off x="7848600" y="685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7175" name="Text Box 7"/>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6</a:t>
            </a:r>
          </a:p>
        </p:txBody>
      </p:sp>
      <p:sp>
        <p:nvSpPr>
          <p:cNvPr id="7176" name="Rectangle 8"/>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7177" name="Text Box 9"/>
          <p:cNvSpPr txBox="1">
            <a:spLocks noChangeArrowheads="1"/>
          </p:cNvSpPr>
          <p:nvPr/>
        </p:nvSpPr>
        <p:spPr bwMode="auto">
          <a:xfrm>
            <a:off x="7543800" y="1447800"/>
            <a:ext cx="129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altLang="fa-IR" b="1">
                <a:cs typeface="B Homa" panose="00000400000000000000" pitchFamily="2" charset="-78"/>
              </a:rPr>
              <a:t>طرح کروی نهایی</a:t>
            </a:r>
            <a:endParaRPr lang="en-US" altLang="fa-IR" b="1">
              <a:cs typeface="B Homa" panose="00000400000000000000" pitchFamily="2" charset="-78"/>
            </a:endParaRPr>
          </a:p>
        </p:txBody>
      </p:sp>
      <p:sp>
        <p:nvSpPr>
          <p:cNvPr id="7178" name="Text Box 10"/>
          <p:cNvSpPr txBox="1">
            <a:spLocks noChangeArrowheads="1"/>
          </p:cNvSpPr>
          <p:nvPr/>
        </p:nvSpPr>
        <p:spPr bwMode="auto">
          <a:xfrm>
            <a:off x="381000" y="4419600"/>
            <a:ext cx="8305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نهایت معمار به این نتیجه رسید که بهترین راه برای بهینه کردن محاسبات و هزینه های اجرای ساختمان استفاده از هندسه کروی است.</a:t>
            </a:r>
            <a:endParaRPr lang="en-US" altLang="fa-IR">
              <a:cs typeface="B Homa" panose="00000400000000000000" pitchFamily="2" charset="-78"/>
            </a:endParaRPr>
          </a:p>
        </p:txBody>
      </p:sp>
      <p:graphicFrame>
        <p:nvGraphicFramePr>
          <p:cNvPr id="7179" name="Object 11"/>
          <p:cNvGraphicFramePr>
            <a:graphicFrameLocks noChangeAspect="1"/>
          </p:cNvGraphicFramePr>
          <p:nvPr/>
        </p:nvGraphicFramePr>
        <p:xfrm>
          <a:off x="4492625" y="6492875"/>
          <a:ext cx="1171575" cy="485775"/>
        </p:xfrm>
        <a:graphic>
          <a:graphicData uri="http://schemas.openxmlformats.org/presentationml/2006/ole">
            <mc:AlternateContent xmlns:mc="http://schemas.openxmlformats.org/markup-compatibility/2006">
              <mc:Choice xmlns:v="urn:schemas-microsoft-com:vml" Requires="v">
                <p:oleObj spid="_x0000_s1027" name="Package" r:id="rId5" imgW="1171440" imgH="485640" progId="Package">
                  <p:embed/>
                </p:oleObj>
              </mc:Choice>
              <mc:Fallback>
                <p:oleObj name="Package" r:id="rId5" imgW="1171440" imgH="485640" progId="Packag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2625" y="6492875"/>
                        <a:ext cx="11715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962833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SydneyOperaHouse_530x777"/>
          <p:cNvPicPr>
            <a:picLocks noChangeAspect="1" noChangeArrowheads="1"/>
          </p:cNvPicPr>
          <p:nvPr/>
        </p:nvPicPr>
        <p:blipFill>
          <a:blip r:embed="rId3">
            <a:extLst>
              <a:ext uri="{28A0092B-C50C-407E-A947-70E740481C1C}">
                <a14:useLocalDpi xmlns:a14="http://schemas.microsoft.com/office/drawing/2010/main" val="0"/>
              </a:ext>
            </a:extLst>
          </a:blip>
          <a:srcRect l="5276" t="24150" r="4118" b="33585"/>
          <a:stretch>
            <a:fillRect/>
          </a:stretch>
        </p:blipFill>
        <p:spPr bwMode="auto">
          <a:xfrm>
            <a:off x="0" y="533400"/>
            <a:ext cx="9144000" cy="2909888"/>
          </a:xfrm>
          <a:prstGeom prst="rect">
            <a:avLst/>
          </a:prstGeom>
          <a:noFill/>
          <a:extLst>
            <a:ext uri="{909E8E84-426E-40DD-AFC4-6F175D3DCCD1}">
              <a14:hiddenFill xmlns:a14="http://schemas.microsoft.com/office/drawing/2010/main">
                <a:solidFill>
                  <a:srgbClr val="FFFFFF"/>
                </a:solidFill>
              </a14:hiddenFill>
            </a:ext>
          </a:extLst>
        </p:spPr>
      </p:pic>
      <p:sp>
        <p:nvSpPr>
          <p:cNvPr id="8198" name="Text Box 6"/>
          <p:cNvSpPr txBox="1">
            <a:spLocks noChangeArrowheads="1"/>
          </p:cNvSpPr>
          <p:nvPr/>
        </p:nvSpPr>
        <p:spPr bwMode="auto">
          <a:xfrm>
            <a:off x="457200" y="3657600"/>
            <a:ext cx="8305800" cy="174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فرم تمام پوسته های موجود در این ساختمان مشتق از یک کره به شعاع 75 متر می باشد.</a:t>
            </a:r>
          </a:p>
          <a:p>
            <a:pPr>
              <a:spcBef>
                <a:spcPct val="50000"/>
              </a:spcBef>
            </a:pPr>
            <a:r>
              <a:rPr lang="fa-IR" altLang="fa-IR">
                <a:cs typeface="B Homa" panose="00000400000000000000" pitchFamily="2" charset="-78"/>
              </a:rPr>
              <a:t>مزیت کره نسبت به احجام دیگر این است که کره قابل تقسیم به قطعات کاملا مشابه به تعداد دلخواه می باشد.به نحوی که با یک مدول واحد پوشش کل سطوح آن امکان پذیراست.</a:t>
            </a:r>
          </a:p>
          <a:p>
            <a:pPr>
              <a:spcBef>
                <a:spcPct val="50000"/>
              </a:spcBef>
            </a:pPr>
            <a:r>
              <a:rPr lang="fa-IR" altLang="fa-IR">
                <a:cs typeface="B Homa" panose="00000400000000000000" pitchFamily="2" charset="-78"/>
              </a:rPr>
              <a:t>در نتیجه این امکان به وجود آمد تا از قطعات پیش ساخته و قالبهای مشابه برای احداث پوسته ها استفاده شود. که این امر تاثیر قابل توجهی در کاهش هزینه های اجرای ساختمان می داشت.</a:t>
            </a:r>
            <a:endParaRPr lang="en-US" altLang="fa-IR">
              <a:cs typeface="B Homa" panose="00000400000000000000" pitchFamily="2" charset="-78"/>
            </a:endParaRPr>
          </a:p>
        </p:txBody>
      </p:sp>
    </p:spTree>
    <p:extLst>
      <p:ext uri="{BB962C8B-B14F-4D97-AF65-F5344CB8AC3E}">
        <p14:creationId xmlns:p14="http://schemas.microsoft.com/office/powerpoint/2010/main" val="1106293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roc008l"/>
          <p:cNvPicPr>
            <a:picLocks noChangeAspect="1" noChangeArrowheads="1"/>
          </p:cNvPicPr>
          <p:nvPr/>
        </p:nvPicPr>
        <p:blipFill>
          <a:blip r:embed="rId3">
            <a:extLst>
              <a:ext uri="{28A0092B-C50C-407E-A947-70E740481C1C}">
                <a14:useLocalDpi xmlns:a14="http://schemas.microsoft.com/office/drawing/2010/main" val="0"/>
              </a:ext>
            </a:extLst>
          </a:blip>
          <a:srcRect l="5263" t="6903" r="7018" b="5656"/>
          <a:stretch>
            <a:fillRect/>
          </a:stretch>
        </p:blipFill>
        <p:spPr bwMode="auto">
          <a:xfrm>
            <a:off x="0" y="533400"/>
            <a:ext cx="38100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00x00369_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546100"/>
            <a:ext cx="5334000" cy="2933700"/>
          </a:xfrm>
          <a:prstGeom prst="rect">
            <a:avLst/>
          </a:prstGeom>
          <a:noFill/>
          <a:extLst>
            <a:ext uri="{909E8E84-426E-40DD-AFC4-6F175D3DCCD1}">
              <a14:hiddenFill xmlns:a14="http://schemas.microsoft.com/office/drawing/2010/main">
                <a:solidFill>
                  <a:srgbClr val="FFFFFF"/>
                </a:solidFill>
              </a14:hiddenFill>
            </a:ext>
          </a:extLst>
        </p:spPr>
      </p:pic>
      <p:sp>
        <p:nvSpPr>
          <p:cNvPr id="12295" name="Text Box 7"/>
          <p:cNvSpPr txBox="1">
            <a:spLocks noChangeArrowheads="1"/>
          </p:cNvSpPr>
          <p:nvPr/>
        </p:nvSpPr>
        <p:spPr bwMode="auto">
          <a:xfrm>
            <a:off x="304800" y="4038600"/>
            <a:ext cx="4038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لبه های این قطاعها از تقسیمات نصف النهاری در جهات مختلف بوجود آمده اند، نه تقسیمات حلقوی.</a:t>
            </a:r>
            <a:endParaRPr lang="en-US" altLang="fa-IR">
              <a:cs typeface="B Homa" panose="00000400000000000000" pitchFamily="2" charset="-78"/>
            </a:endParaRPr>
          </a:p>
        </p:txBody>
      </p:sp>
      <p:pic>
        <p:nvPicPr>
          <p:cNvPr id="12296" name="Picture 8" descr="Sydney_Opera_House_170"/>
          <p:cNvPicPr>
            <a:picLocks noChangeAspect="1" noChangeArrowheads="1"/>
          </p:cNvPicPr>
          <p:nvPr/>
        </p:nvPicPr>
        <p:blipFill>
          <a:blip r:embed="rId5">
            <a:extLst>
              <a:ext uri="{28A0092B-C50C-407E-A947-70E740481C1C}">
                <a14:useLocalDpi xmlns:a14="http://schemas.microsoft.com/office/drawing/2010/main" val="0"/>
              </a:ext>
            </a:extLst>
          </a:blip>
          <a:srcRect t="29630"/>
          <a:stretch>
            <a:fillRect/>
          </a:stretch>
        </p:blipFill>
        <p:spPr bwMode="auto">
          <a:xfrm>
            <a:off x="4572000" y="3810000"/>
            <a:ext cx="4419600" cy="2332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73534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13318" name="Text Box 6"/>
          <p:cNvSpPr txBox="1">
            <a:spLocks noChangeArrowheads="1"/>
          </p:cNvSpPr>
          <p:nvPr/>
        </p:nvSpPr>
        <p:spPr bwMode="auto">
          <a:xfrm>
            <a:off x="6096000" y="914400"/>
            <a:ext cx="22860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هر نیم پوسته سقف یک بخش مثلثی بریده شده از همان کره است.اگرچه بصورت سیستمهای پوسته ای شکل گرفته است اما رفتار آن از نظر استاتیکی کاملا منطبق بر رفتار سازه های قوسی است. پوسته ها با عناصری با مقاطع مثلثی توخالی و قوسهای دنده ای ترکیب شده اند.</a:t>
            </a:r>
          </a:p>
          <a:p>
            <a:pPr>
              <a:spcBef>
                <a:spcPct val="50000"/>
              </a:spcBef>
            </a:pPr>
            <a:r>
              <a:rPr lang="fa-IR" altLang="fa-IR">
                <a:cs typeface="B Homa" panose="00000400000000000000" pitchFamily="2" charset="-78"/>
              </a:rPr>
              <a:t>قوسهای دنده ای منحنی شکل نقش تقویت پوسته ها را در یک ترکیب قوسی بر عهده دارند.</a:t>
            </a:r>
            <a:endParaRPr lang="en-US" altLang="fa-IR">
              <a:cs typeface="B Homa" panose="00000400000000000000" pitchFamily="2" charset="-78"/>
            </a:endParaRPr>
          </a:p>
        </p:txBody>
      </p:sp>
      <p:pic>
        <p:nvPicPr>
          <p:cNvPr id="13319" name="Picture 7" descr="2153702640_3acd057ef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90600"/>
            <a:ext cx="5334000" cy="400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233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1" name="Picture 5" descr="fig_2_8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800"/>
            <a:ext cx="762000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roc008k"/>
          <p:cNvPicPr>
            <a:picLocks noChangeAspect="1" noChangeArrowheads="1"/>
          </p:cNvPicPr>
          <p:nvPr/>
        </p:nvPicPr>
        <p:blipFill>
          <a:blip r:embed="rId3">
            <a:extLst>
              <a:ext uri="{28A0092B-C50C-407E-A947-70E740481C1C}">
                <a14:useLocalDpi xmlns:a14="http://schemas.microsoft.com/office/drawing/2010/main" val="0"/>
              </a:ext>
            </a:extLst>
          </a:blip>
          <a:srcRect t="28415"/>
          <a:stretch>
            <a:fillRect/>
          </a:stretch>
        </p:blipFill>
        <p:spPr bwMode="auto">
          <a:xfrm>
            <a:off x="0" y="5410200"/>
            <a:ext cx="36576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x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572000"/>
            <a:ext cx="1676400" cy="1676400"/>
          </a:xfrm>
          <a:prstGeom prst="rect">
            <a:avLst/>
          </a:prstGeom>
          <a:noFill/>
          <a:extLst>
            <a:ext uri="{909E8E84-426E-40DD-AFC4-6F175D3DCCD1}">
              <a14:hiddenFill xmlns:a14="http://schemas.microsoft.com/office/drawing/2010/main">
                <a:solidFill>
                  <a:srgbClr val="FFFFFF"/>
                </a:solidFill>
              </a14:hiddenFill>
            </a:ext>
          </a:extLst>
        </p:spPr>
      </p:pic>
      <p:sp>
        <p:nvSpPr>
          <p:cNvPr id="14343" name="AutoShape 7"/>
          <p:cNvSpPr>
            <a:spLocks noChangeArrowheads="1"/>
          </p:cNvSpPr>
          <p:nvPr/>
        </p:nvSpPr>
        <p:spPr bwMode="auto">
          <a:xfrm rot="2956955">
            <a:off x="7493000" y="48260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44" name="AutoShape 8"/>
          <p:cNvSpPr>
            <a:spLocks noChangeArrowheads="1"/>
          </p:cNvSpPr>
          <p:nvPr/>
        </p:nvSpPr>
        <p:spPr bwMode="auto">
          <a:xfrm rot="3834207">
            <a:off x="7759700" y="52832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45" name="AutoShape 9"/>
          <p:cNvSpPr>
            <a:spLocks noChangeArrowheads="1"/>
          </p:cNvSpPr>
          <p:nvPr/>
        </p:nvSpPr>
        <p:spPr bwMode="auto">
          <a:xfrm rot="4711460">
            <a:off x="7924800" y="58166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46" name="AutoShape 10"/>
          <p:cNvSpPr>
            <a:spLocks noChangeArrowheads="1"/>
          </p:cNvSpPr>
          <p:nvPr/>
        </p:nvSpPr>
        <p:spPr bwMode="auto">
          <a:xfrm rot="7825357">
            <a:off x="6972300" y="48387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47" name="AutoShape 11"/>
          <p:cNvSpPr>
            <a:spLocks noChangeArrowheads="1"/>
          </p:cNvSpPr>
          <p:nvPr/>
        </p:nvSpPr>
        <p:spPr bwMode="auto">
          <a:xfrm rot="6792337">
            <a:off x="6705600" y="52959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48" name="AutoShape 12"/>
          <p:cNvSpPr>
            <a:spLocks noChangeArrowheads="1"/>
          </p:cNvSpPr>
          <p:nvPr/>
        </p:nvSpPr>
        <p:spPr bwMode="auto">
          <a:xfrm rot="6558650">
            <a:off x="6515100" y="5816600"/>
            <a:ext cx="533400" cy="152400"/>
          </a:xfrm>
          <a:prstGeom prst="rightArrow">
            <a:avLst>
              <a:gd name="adj1" fmla="val 50000"/>
              <a:gd name="adj2" fmla="val 875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51" name="AutoShape 15"/>
          <p:cNvSpPr>
            <a:spLocks noChangeArrowheads="1"/>
          </p:cNvSpPr>
          <p:nvPr/>
        </p:nvSpPr>
        <p:spPr bwMode="auto">
          <a:xfrm>
            <a:off x="8229600" y="6019800"/>
            <a:ext cx="533400" cy="152400"/>
          </a:xfrm>
          <a:prstGeom prst="rightArrow">
            <a:avLst>
              <a:gd name="adj1" fmla="val 50000"/>
              <a:gd name="adj2" fmla="val 87500"/>
            </a:avLst>
          </a:prstGeom>
          <a:solidFill>
            <a:srgbClr val="0066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4352" name="AutoShape 16"/>
          <p:cNvSpPr>
            <a:spLocks noChangeArrowheads="1"/>
          </p:cNvSpPr>
          <p:nvPr/>
        </p:nvSpPr>
        <p:spPr bwMode="auto">
          <a:xfrm rot="10800000">
            <a:off x="6159500" y="6007100"/>
            <a:ext cx="533400" cy="152400"/>
          </a:xfrm>
          <a:prstGeom prst="rightArrow">
            <a:avLst>
              <a:gd name="adj1" fmla="val 50000"/>
              <a:gd name="adj2" fmla="val 87500"/>
            </a:avLst>
          </a:prstGeom>
          <a:solidFill>
            <a:srgbClr val="0066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10621331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DSC05012"/>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546100" y="444500"/>
            <a:ext cx="3149600" cy="4927600"/>
          </a:xfrm>
          <a:prstGeom prst="rect">
            <a:avLst/>
          </a:prstGeom>
          <a:noFill/>
          <a:extLst>
            <a:ext uri="{909E8E84-426E-40DD-AFC4-6F175D3DCCD1}">
              <a14:hiddenFill xmlns:a14="http://schemas.microsoft.com/office/drawing/2010/main">
                <a:solidFill>
                  <a:srgbClr val="FFFFFF"/>
                </a:solidFill>
              </a14:hiddenFill>
            </a:ext>
          </a:extLst>
        </p:spPr>
      </p:pic>
      <p:sp>
        <p:nvSpPr>
          <p:cNvPr id="15364" name="Text Box 4"/>
          <p:cNvSpPr txBox="1">
            <a:spLocks noChangeArrowheads="1"/>
          </p:cNvSpPr>
          <p:nvPr/>
        </p:nvSpPr>
        <p:spPr bwMode="auto">
          <a:xfrm>
            <a:off x="4114800" y="762000"/>
            <a:ext cx="42672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قوسهای بتنی در زیر سطوح پوسته ای همگی از یک نقطه منشعب می شوند. که این نقطه یک تکیه گاه گیردار می باشد.و به همین دلیل در مقابل نیروهای جانبی مقاومت می کند.</a:t>
            </a:r>
          </a:p>
          <a:p>
            <a:pPr>
              <a:spcBef>
                <a:spcPct val="50000"/>
              </a:spcBef>
            </a:pPr>
            <a:r>
              <a:rPr lang="fa-IR" altLang="fa-IR">
                <a:cs typeface="B Homa" panose="00000400000000000000" pitchFamily="2" charset="-78"/>
              </a:rPr>
              <a:t>مقاطع مثلثی قوسها با دور کردن مصالح از تار خنثی و افزایش ممان اینرسی مقطع از نظر سازه ای دارای رفتار بهینه می باشد.</a:t>
            </a:r>
            <a:endParaRPr lang="en-US" altLang="fa-IR">
              <a:cs typeface="B Homa" panose="00000400000000000000" pitchFamily="2" charset="-78"/>
            </a:endParaRPr>
          </a:p>
        </p:txBody>
      </p:sp>
      <p:pic>
        <p:nvPicPr>
          <p:cNvPr id="15365" name="Picture 5" descr="DSC05012"/>
          <p:cNvPicPr>
            <a:picLocks noChangeAspect="1" noChangeArrowheads="1"/>
          </p:cNvPicPr>
          <p:nvPr/>
        </p:nvPicPr>
        <p:blipFill>
          <a:blip r:embed="rId4" cstate="print">
            <a:lum bright="42000" contrast="18000"/>
            <a:extLst>
              <a:ext uri="{28A0092B-C50C-407E-A947-70E740481C1C}">
                <a14:useLocalDpi xmlns:a14="http://schemas.microsoft.com/office/drawing/2010/main" val="0"/>
              </a:ext>
            </a:extLst>
          </a:blip>
          <a:srcRect/>
          <a:stretch>
            <a:fillRect/>
          </a:stretch>
        </p:blipFill>
        <p:spPr bwMode="auto">
          <a:xfrm>
            <a:off x="5105400" y="3276600"/>
            <a:ext cx="1931988" cy="3022600"/>
          </a:xfrm>
          <a:prstGeom prst="rect">
            <a:avLst/>
          </a:prstGeom>
          <a:noFill/>
          <a:extLst>
            <a:ext uri="{909E8E84-426E-40DD-AFC4-6F175D3DCCD1}">
              <a14:hiddenFill xmlns:a14="http://schemas.microsoft.com/office/drawing/2010/main">
                <a:solidFill>
                  <a:srgbClr val="FFFFFF"/>
                </a:solidFill>
              </a14:hiddenFill>
            </a:ext>
          </a:extLst>
        </p:spPr>
      </p:pic>
      <p:sp>
        <p:nvSpPr>
          <p:cNvPr id="15366" name="AutoShape 6"/>
          <p:cNvSpPr>
            <a:spLocks noChangeArrowheads="1"/>
          </p:cNvSpPr>
          <p:nvPr/>
        </p:nvSpPr>
        <p:spPr bwMode="auto">
          <a:xfrm rot="-3711504">
            <a:off x="6035675" y="4291013"/>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67" name="AutoShape 7"/>
          <p:cNvSpPr>
            <a:spLocks noChangeArrowheads="1"/>
          </p:cNvSpPr>
          <p:nvPr/>
        </p:nvSpPr>
        <p:spPr bwMode="auto">
          <a:xfrm rot="-24813675">
            <a:off x="6248400" y="4467225"/>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68" name="AutoShape 8"/>
          <p:cNvSpPr>
            <a:spLocks noChangeArrowheads="1"/>
          </p:cNvSpPr>
          <p:nvPr/>
        </p:nvSpPr>
        <p:spPr bwMode="auto">
          <a:xfrm rot="-47421259">
            <a:off x="5767388" y="4191000"/>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69" name="AutoShape 9"/>
          <p:cNvSpPr>
            <a:spLocks noChangeArrowheads="1"/>
          </p:cNvSpPr>
          <p:nvPr/>
        </p:nvSpPr>
        <p:spPr bwMode="auto">
          <a:xfrm rot="-26178995">
            <a:off x="5486400" y="4151313"/>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70" name="AutoShape 10"/>
          <p:cNvSpPr>
            <a:spLocks noChangeArrowheads="1"/>
          </p:cNvSpPr>
          <p:nvPr/>
        </p:nvSpPr>
        <p:spPr bwMode="auto">
          <a:xfrm rot="-46062312">
            <a:off x="6396038" y="4700588"/>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71" name="AutoShape 11"/>
          <p:cNvSpPr>
            <a:spLocks noChangeArrowheads="1"/>
          </p:cNvSpPr>
          <p:nvPr/>
        </p:nvSpPr>
        <p:spPr bwMode="auto">
          <a:xfrm rot="-26535807">
            <a:off x="5213350" y="4159250"/>
            <a:ext cx="762000" cy="152400"/>
          </a:xfrm>
          <a:prstGeom prst="leftArrow">
            <a:avLst>
              <a:gd name="adj1" fmla="val 50000"/>
              <a:gd name="adj2" fmla="val 125000"/>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5372" name="AutoShape 12"/>
          <p:cNvSpPr>
            <a:spLocks noChangeArrowheads="1"/>
          </p:cNvSpPr>
          <p:nvPr/>
        </p:nvSpPr>
        <p:spPr bwMode="auto">
          <a:xfrm rot="3394512">
            <a:off x="5181600" y="5638800"/>
            <a:ext cx="762000" cy="762000"/>
          </a:xfrm>
          <a:custGeom>
            <a:avLst/>
            <a:gdLst>
              <a:gd name="G0" fmla="+- -1458432 0 0"/>
              <a:gd name="G1" fmla="+- 10303316 0 0"/>
              <a:gd name="G2" fmla="+- -1458432 0 10303316"/>
              <a:gd name="G3" fmla="+- 10800 0 0"/>
              <a:gd name="G4" fmla="+- 0 0 -1458432"/>
              <a:gd name="T0" fmla="*/ 360 256 1"/>
              <a:gd name="T1" fmla="*/ 0 256 1"/>
              <a:gd name="G5" fmla="+- G2 T0 T1"/>
              <a:gd name="G6" fmla="?: G2 G2 G5"/>
              <a:gd name="G7" fmla="+- 0 0 G6"/>
              <a:gd name="G8" fmla="+- 7900 0 0"/>
              <a:gd name="G9" fmla="+- 0 0 10303316"/>
              <a:gd name="G10" fmla="+- 7900 0 2700"/>
              <a:gd name="G11" fmla="cos G10 -1458432"/>
              <a:gd name="G12" fmla="sin G10 -1458432"/>
              <a:gd name="G13" fmla="cos 13500 -1458432"/>
              <a:gd name="G14" fmla="sin 13500 -1458432"/>
              <a:gd name="G15" fmla="+- G11 10800 0"/>
              <a:gd name="G16" fmla="+- G12 10800 0"/>
              <a:gd name="G17" fmla="+- G13 10800 0"/>
              <a:gd name="G18" fmla="+- G14 10800 0"/>
              <a:gd name="G19" fmla="*/ 7900 1 2"/>
              <a:gd name="G20" fmla="+- G19 5400 0"/>
              <a:gd name="G21" fmla="cos G20 -1458432"/>
              <a:gd name="G22" fmla="sin G20 -1458432"/>
              <a:gd name="G23" fmla="+- G21 10800 0"/>
              <a:gd name="G24" fmla="+- G12 G23 G22"/>
              <a:gd name="G25" fmla="+- G22 G23 G11"/>
              <a:gd name="G26" fmla="cos 10800 -1458432"/>
              <a:gd name="G27" fmla="sin 10800 -1458432"/>
              <a:gd name="G28" fmla="cos 7900 -1458432"/>
              <a:gd name="G29" fmla="sin 7900 -1458432"/>
              <a:gd name="G30" fmla="+- G26 10800 0"/>
              <a:gd name="G31" fmla="+- G27 10800 0"/>
              <a:gd name="G32" fmla="+- G28 10800 0"/>
              <a:gd name="G33" fmla="+- G29 10800 0"/>
              <a:gd name="G34" fmla="+- G19 5400 0"/>
              <a:gd name="G35" fmla="cos G34 10303316"/>
              <a:gd name="G36" fmla="sin G34 10303316"/>
              <a:gd name="G37" fmla="+/ 10303316 -1458432 2"/>
              <a:gd name="T2" fmla="*/ 180 256 1"/>
              <a:gd name="T3" fmla="*/ 0 256 1"/>
              <a:gd name="G38" fmla="+- G37 T2 T3"/>
              <a:gd name="G39" fmla="?: G2 G37 G38"/>
              <a:gd name="G40" fmla="cos 10800 G39"/>
              <a:gd name="G41" fmla="sin 10800 G39"/>
              <a:gd name="G42" fmla="cos 7900 G39"/>
              <a:gd name="G43" fmla="sin 7900 G39"/>
              <a:gd name="G44" fmla="+- G40 10800 0"/>
              <a:gd name="G45" fmla="+- G41 10800 0"/>
              <a:gd name="G46" fmla="+- G42 10800 0"/>
              <a:gd name="G47" fmla="+- G43 10800 0"/>
              <a:gd name="G48" fmla="+- G35 10800 0"/>
              <a:gd name="G49" fmla="+- G36 10800 0"/>
              <a:gd name="T4" fmla="*/ 6663 w 21600"/>
              <a:gd name="T5" fmla="*/ 823 h 21600"/>
              <a:gd name="T6" fmla="*/ 2179 w 21600"/>
              <a:gd name="T7" fmla="*/ 14420 h 21600"/>
              <a:gd name="T8" fmla="*/ 7774 w 21600"/>
              <a:gd name="T9" fmla="*/ 3502 h 21600"/>
              <a:gd name="T10" fmla="*/ 23294 w 21600"/>
              <a:gd name="T11" fmla="*/ 5687 h 21600"/>
              <a:gd name="T12" fmla="*/ 21024 w 21600"/>
              <a:gd name="T13" fmla="*/ 11100 h 21600"/>
              <a:gd name="T14" fmla="*/ 15612 w 21600"/>
              <a:gd name="T15" fmla="*/ 883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111" y="7808"/>
                </a:moveTo>
                <a:cubicBezTo>
                  <a:pt x="16896" y="4839"/>
                  <a:pt x="14007" y="2900"/>
                  <a:pt x="10800" y="2900"/>
                </a:cubicBezTo>
                <a:cubicBezTo>
                  <a:pt x="6436" y="2900"/>
                  <a:pt x="2900" y="6436"/>
                  <a:pt x="2900" y="10800"/>
                </a:cubicBezTo>
                <a:cubicBezTo>
                  <a:pt x="2899" y="11850"/>
                  <a:pt x="3109" y="12890"/>
                  <a:pt x="3516" y="13859"/>
                </a:cubicBezTo>
                <a:lnTo>
                  <a:pt x="842" y="14982"/>
                </a:lnTo>
                <a:cubicBezTo>
                  <a:pt x="286" y="13658"/>
                  <a:pt x="0" y="12236"/>
                  <a:pt x="0" y="10800"/>
                </a:cubicBezTo>
                <a:cubicBezTo>
                  <a:pt x="0" y="4835"/>
                  <a:pt x="4835" y="0"/>
                  <a:pt x="10800" y="0"/>
                </a:cubicBezTo>
                <a:cubicBezTo>
                  <a:pt x="15185" y="-1"/>
                  <a:pt x="19134" y="2651"/>
                  <a:pt x="20795" y="6709"/>
                </a:cubicBezTo>
                <a:lnTo>
                  <a:pt x="23294" y="5687"/>
                </a:lnTo>
                <a:lnTo>
                  <a:pt x="21024" y="11100"/>
                </a:lnTo>
                <a:lnTo>
                  <a:pt x="15612" y="8830"/>
                </a:lnTo>
                <a:lnTo>
                  <a:pt x="18111" y="7808"/>
                </a:lnTo>
                <a:close/>
              </a:path>
            </a:pathLst>
          </a:custGeom>
          <a:solidFill>
            <a:srgbClr val="0066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2174494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8677" name="Picture 5" descr="800px-AUS_NSW_Opera_House_DSC05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609600"/>
            <a:ext cx="3257550" cy="4343400"/>
          </a:xfrm>
          <a:prstGeom prst="rect">
            <a:avLst/>
          </a:prstGeom>
          <a:noFill/>
          <a:extLst>
            <a:ext uri="{909E8E84-426E-40DD-AFC4-6F175D3DCCD1}">
              <a14:hiddenFill xmlns:a14="http://schemas.microsoft.com/office/drawing/2010/main">
                <a:solidFill>
                  <a:srgbClr val="FFFFFF"/>
                </a:solidFill>
              </a14:hiddenFill>
            </a:ext>
          </a:extLst>
        </p:spPr>
      </p:pic>
      <p:sp>
        <p:nvSpPr>
          <p:cNvPr id="28678" name="Text Box 6"/>
          <p:cNvSpPr txBox="1">
            <a:spLocks noChangeArrowheads="1"/>
          </p:cNvSpPr>
          <p:nvPr/>
        </p:nvSpPr>
        <p:spPr bwMode="auto">
          <a:xfrm>
            <a:off x="4191000" y="990600"/>
            <a:ext cx="4114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این دنده های قوسی در خط الراس به یک قوس اصلی متصل می شوند که موجب عملکرد یکپارچه تمامی دنده ها در برابر نیروهای جانبی مانند نیروی باد می گردد.</a:t>
            </a:r>
            <a:endParaRPr lang="en-US" altLang="fa-IR">
              <a:cs typeface="B Homa" panose="00000400000000000000" pitchFamily="2" charset="-78"/>
            </a:endParaRPr>
          </a:p>
        </p:txBody>
      </p:sp>
      <p:pic>
        <p:nvPicPr>
          <p:cNvPr id="28679" name="Picture 7" descr="P1010142%282%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2590800"/>
            <a:ext cx="2657475" cy="354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733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3" name="Picture 7" descr="sydney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4648200"/>
            <a:ext cx="3962400" cy="1936750"/>
          </a:xfrm>
          <a:prstGeom prst="rect">
            <a:avLst/>
          </a:prstGeom>
          <a:noFill/>
          <a:extLst>
            <a:ext uri="{909E8E84-426E-40DD-AFC4-6F175D3DCCD1}">
              <a14:hiddenFill xmlns:a14="http://schemas.microsoft.com/office/drawing/2010/main">
                <a:solidFill>
                  <a:srgbClr val="FFFFFF"/>
                </a:solidFill>
              </a14:hiddenFill>
            </a:ext>
          </a:extLst>
        </p:spPr>
      </p:pic>
      <p:pic>
        <p:nvPicPr>
          <p:cNvPr id="29698" name="Picture 2"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29700" name="Text Box 4"/>
          <p:cNvSpPr txBox="1">
            <a:spLocks noChangeArrowheads="1"/>
          </p:cNvSpPr>
          <p:nvPr/>
        </p:nvSpPr>
        <p:spPr bwMode="auto">
          <a:xfrm>
            <a:off x="6172200" y="1143000"/>
            <a:ext cx="2362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قطاعهای کروی بوجود آمده توسط عناصری افقی به یکدیگر متصل می شوند.در نتیجه طاق کوچک برای طاق بزرگ نقش پشت بند عمل می کند.</a:t>
            </a:r>
            <a:endParaRPr lang="en-US" altLang="fa-IR">
              <a:cs typeface="B Homa" panose="00000400000000000000" pitchFamily="2" charset="-78"/>
            </a:endParaRPr>
          </a:p>
        </p:txBody>
      </p:sp>
      <p:pic>
        <p:nvPicPr>
          <p:cNvPr id="29702" name="Picture 6" descr="fig_1_800"/>
          <p:cNvPicPr>
            <a:picLocks noChangeAspect="1" noChangeArrowheads="1"/>
          </p:cNvPicPr>
          <p:nvPr/>
        </p:nvPicPr>
        <p:blipFill>
          <a:blip r:embed="rId4">
            <a:extLst>
              <a:ext uri="{28A0092B-C50C-407E-A947-70E740481C1C}">
                <a14:useLocalDpi xmlns:a14="http://schemas.microsoft.com/office/drawing/2010/main" val="0"/>
              </a:ext>
            </a:extLst>
          </a:blip>
          <a:srcRect r="2632" b="3662"/>
          <a:stretch>
            <a:fillRect/>
          </a:stretch>
        </p:blipFill>
        <p:spPr bwMode="auto">
          <a:xfrm>
            <a:off x="304800" y="381000"/>
            <a:ext cx="5638800" cy="4343400"/>
          </a:xfrm>
          <a:prstGeom prst="rect">
            <a:avLst/>
          </a:prstGeom>
          <a:noFill/>
          <a:extLst>
            <a:ext uri="{909E8E84-426E-40DD-AFC4-6F175D3DCCD1}">
              <a14:hiddenFill xmlns:a14="http://schemas.microsoft.com/office/drawing/2010/main">
                <a:solidFill>
                  <a:srgbClr val="FFFFFF"/>
                </a:solidFill>
              </a14:hiddenFill>
            </a:ext>
          </a:extLst>
        </p:spPr>
      </p:pic>
      <p:sp>
        <p:nvSpPr>
          <p:cNvPr id="29704" name="Oval 8"/>
          <p:cNvSpPr>
            <a:spLocks noChangeArrowheads="1"/>
          </p:cNvSpPr>
          <p:nvPr/>
        </p:nvSpPr>
        <p:spPr bwMode="auto">
          <a:xfrm>
            <a:off x="6324600" y="5562600"/>
            <a:ext cx="1371600" cy="914400"/>
          </a:xfrm>
          <a:prstGeom prst="ellipse">
            <a:avLst/>
          </a:prstGeom>
          <a:gradFill rotWithShape="1">
            <a:gsLst>
              <a:gs pos="0">
                <a:srgbClr val="FF6600">
                  <a:alpha val="73000"/>
                </a:srgbClr>
              </a:gs>
              <a:gs pos="50000">
                <a:schemeClr val="bg1">
                  <a:alpha val="0"/>
                </a:schemeClr>
              </a:gs>
              <a:gs pos="100000">
                <a:srgbClr val="FF6600">
                  <a:alpha val="73000"/>
                </a:srgbClr>
              </a:gs>
            </a:gsLst>
            <a:lin ang="5400000" scaled="1"/>
          </a:gradFill>
          <a:ln w="9525">
            <a:solidFill>
              <a:srgbClr val="CC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1155759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QUA0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590800"/>
            <a:ext cx="4114800" cy="3086100"/>
          </a:xfrm>
          <a:prstGeom prst="rect">
            <a:avLst/>
          </a:prstGeom>
          <a:noFill/>
          <a:extLst>
            <a:ext uri="{909E8E84-426E-40DD-AFC4-6F175D3DCCD1}">
              <a14:hiddenFill xmlns:a14="http://schemas.microsoft.com/office/drawing/2010/main">
                <a:solidFill>
                  <a:srgbClr val="FFFFFF"/>
                </a:solidFill>
              </a14:hiddenFill>
            </a:ext>
          </a:extLst>
        </p:spPr>
      </p:pic>
      <p:sp>
        <p:nvSpPr>
          <p:cNvPr id="16389" name="Text Box 5"/>
          <p:cNvSpPr txBox="1">
            <a:spLocks noChangeArrowheads="1"/>
          </p:cNvSpPr>
          <p:nvPr/>
        </p:nvSpPr>
        <p:spPr bwMode="auto">
          <a:xfrm>
            <a:off x="4876800" y="1066800"/>
            <a:ext cx="3429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بعضی از قسمتهای تحتانی بنا مانند فضاهای پارکینگ از قابهای سه مفصلی استفاده شده است.</a:t>
            </a:r>
            <a:endParaRPr lang="en-US" altLang="fa-IR">
              <a:cs typeface="B Homa" panose="00000400000000000000" pitchFamily="2" charset="-78"/>
            </a:endParaRPr>
          </a:p>
        </p:txBody>
      </p:sp>
      <p:pic>
        <p:nvPicPr>
          <p:cNvPr id="16390" name="Picture 6" descr="DSC05036"/>
          <p:cNvPicPr>
            <a:picLocks noChangeAspect="1" noChangeArrowheads="1"/>
          </p:cNvPicPr>
          <p:nvPr/>
        </p:nvPicPr>
        <p:blipFill>
          <a:blip r:embed="rId4" cstate="print">
            <a:lum bright="6000" contrast="6000"/>
            <a:extLst>
              <a:ext uri="{28A0092B-C50C-407E-A947-70E740481C1C}">
                <a14:useLocalDpi xmlns:a14="http://schemas.microsoft.com/office/drawing/2010/main" val="0"/>
              </a:ext>
            </a:extLst>
          </a:blip>
          <a:srcRect t="3125"/>
          <a:stretch>
            <a:fillRect/>
          </a:stretch>
        </p:blipFill>
        <p:spPr bwMode="auto">
          <a:xfrm>
            <a:off x="914400" y="533400"/>
            <a:ext cx="2605088"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4114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DSC050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914400"/>
            <a:ext cx="4038600" cy="3009900"/>
          </a:xfrm>
          <a:prstGeom prst="rect">
            <a:avLst/>
          </a:prstGeom>
          <a:noFill/>
          <a:extLst>
            <a:ext uri="{909E8E84-426E-40DD-AFC4-6F175D3DCCD1}">
              <a14:hiddenFill xmlns:a14="http://schemas.microsoft.com/office/drawing/2010/main">
                <a:solidFill>
                  <a:srgbClr val="FFFFFF"/>
                </a:solidFill>
              </a14:hiddenFill>
            </a:ext>
          </a:extLst>
        </p:spPr>
      </p:pic>
      <p:sp>
        <p:nvSpPr>
          <p:cNvPr id="17412" name="Text Box 4"/>
          <p:cNvSpPr txBox="1">
            <a:spLocks noChangeArrowheads="1"/>
          </p:cNvSpPr>
          <p:nvPr/>
        </p:nvSpPr>
        <p:spPr bwMode="auto">
          <a:xfrm>
            <a:off x="5029200" y="1295400"/>
            <a:ext cx="3276600" cy="242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این قابها دارای مقاطع متغیر بوده ، به طوریکه در کنجها دارای مقطع </a:t>
            </a:r>
            <a:r>
              <a:rPr lang="en-US" altLang="fa-IR">
                <a:cs typeface="B Homa" panose="00000400000000000000" pitchFamily="2" charset="-78"/>
              </a:rPr>
              <a:t>U</a:t>
            </a:r>
            <a:r>
              <a:rPr lang="fa-IR" altLang="fa-IR">
                <a:cs typeface="B Homa" panose="00000400000000000000" pitchFamily="2" charset="-78"/>
              </a:rPr>
              <a:t>شکل و در مفاصل دارای مقطع </a:t>
            </a:r>
            <a:r>
              <a:rPr lang="en-US" altLang="fa-IR">
                <a:cs typeface="B Homa" panose="00000400000000000000" pitchFamily="2" charset="-78"/>
              </a:rPr>
              <a:t>T</a:t>
            </a:r>
            <a:r>
              <a:rPr lang="fa-IR" altLang="fa-IR">
                <a:cs typeface="B Homa" panose="00000400000000000000" pitchFamily="2" charset="-78"/>
              </a:rPr>
              <a:t> شکل می باشد و به این ترتیب مقاومت خمشی قاب در کنجها حداکثر و در مفاصل تقریبا صفر می باشند . </a:t>
            </a:r>
          </a:p>
          <a:p>
            <a:pPr>
              <a:spcBef>
                <a:spcPct val="50000"/>
              </a:spcBef>
            </a:pPr>
            <a:r>
              <a:rPr lang="fa-IR" altLang="fa-IR">
                <a:cs typeface="B Homa" panose="00000400000000000000" pitchFamily="2" charset="-78"/>
              </a:rPr>
              <a:t>مقطع </a:t>
            </a:r>
            <a:r>
              <a:rPr lang="en-US" altLang="fa-IR">
                <a:cs typeface="B Homa" panose="00000400000000000000" pitchFamily="2" charset="-78"/>
              </a:rPr>
              <a:t>T</a:t>
            </a:r>
            <a:r>
              <a:rPr lang="fa-IR" altLang="fa-IR">
                <a:cs typeface="B Homa" panose="00000400000000000000" pitchFamily="2" charset="-78"/>
              </a:rPr>
              <a:t> شکل موجب پایداری سازه می شود نه حفظ تعادل استاتیکی آن.</a:t>
            </a:r>
            <a:endParaRPr lang="en-US" altLang="fa-IR">
              <a:cs typeface="B Homa" panose="00000400000000000000" pitchFamily="2" charset="-78"/>
            </a:endParaRPr>
          </a:p>
        </p:txBody>
      </p:sp>
      <p:pic>
        <p:nvPicPr>
          <p:cNvPr id="17413" name="Picture 5" descr="DSC050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3962400"/>
            <a:ext cx="3543300" cy="2081213"/>
          </a:xfrm>
          <a:prstGeom prst="rect">
            <a:avLst/>
          </a:prstGeom>
          <a:noFill/>
          <a:extLst>
            <a:ext uri="{909E8E84-426E-40DD-AFC4-6F175D3DCCD1}">
              <a14:hiddenFill xmlns:a14="http://schemas.microsoft.com/office/drawing/2010/main">
                <a:solidFill>
                  <a:srgbClr val="FFFFFF"/>
                </a:solidFill>
              </a14:hiddenFill>
            </a:ext>
          </a:extLst>
        </p:spPr>
      </p:pic>
      <p:sp>
        <p:nvSpPr>
          <p:cNvPr id="17414" name="Rectangle 6"/>
          <p:cNvSpPr>
            <a:spLocks noChangeArrowheads="1"/>
          </p:cNvSpPr>
          <p:nvPr/>
        </p:nvSpPr>
        <p:spPr bwMode="auto">
          <a:xfrm>
            <a:off x="6172200" y="5486400"/>
            <a:ext cx="1905000" cy="533400"/>
          </a:xfrm>
          <a:prstGeom prst="rect">
            <a:avLst/>
          </a:prstGeom>
          <a:gradFill rotWithShape="1">
            <a:gsLst>
              <a:gs pos="0">
                <a:srgbClr val="FF6600">
                  <a:alpha val="47000"/>
                </a:srgbClr>
              </a:gs>
              <a:gs pos="50000">
                <a:schemeClr val="bg1">
                  <a:alpha val="0"/>
                </a:schemeClr>
              </a:gs>
              <a:gs pos="100000">
                <a:srgbClr val="FF6600">
                  <a:alpha val="47000"/>
                </a:srgbClr>
              </a:gs>
            </a:gsLst>
            <a:lin ang="0" scaled="1"/>
          </a:gradFill>
          <a:ln w="9525">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9402702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 name="Picture 10"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10244" name="Text Box 4"/>
          <p:cNvSpPr txBox="1">
            <a:spLocks noChangeArrowheads="1"/>
          </p:cNvSpPr>
          <p:nvPr/>
        </p:nvSpPr>
        <p:spPr bwMode="auto">
          <a:xfrm>
            <a:off x="6324600" y="533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sz="2400">
                <a:cs typeface="B Homa" panose="00000400000000000000" pitchFamily="2" charset="-78"/>
              </a:rPr>
              <a:t>معرفی بنا:</a:t>
            </a:r>
            <a:endParaRPr lang="en-US" altLang="fa-IR" sz="2400">
              <a:cs typeface="B Homa" panose="00000400000000000000" pitchFamily="2" charset="-78"/>
            </a:endParaRPr>
          </a:p>
        </p:txBody>
      </p:sp>
      <p:sp>
        <p:nvSpPr>
          <p:cNvPr id="10245" name="Text Box 5"/>
          <p:cNvSpPr txBox="1">
            <a:spLocks noChangeArrowheads="1"/>
          </p:cNvSpPr>
          <p:nvPr/>
        </p:nvSpPr>
        <p:spPr bwMode="auto">
          <a:xfrm>
            <a:off x="1066800" y="1143000"/>
            <a:ext cx="76200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sz="2000">
                <a:cs typeface="B Homa" panose="00000400000000000000" pitchFamily="2" charset="-78"/>
              </a:rPr>
              <a:t>ساختمان اپرای سیدنی (</a:t>
            </a:r>
            <a:r>
              <a:rPr lang="en-US" altLang="fa-IR" sz="2000">
                <a:cs typeface="B Homa" panose="00000400000000000000" pitchFamily="2" charset="-78"/>
              </a:rPr>
              <a:t>Sydney opera house</a:t>
            </a:r>
            <a:r>
              <a:rPr lang="fa-IR" altLang="fa-IR" sz="2000">
                <a:cs typeface="B Homa" panose="00000400000000000000" pitchFamily="2" charset="-78"/>
              </a:rPr>
              <a:t>)</a:t>
            </a:r>
          </a:p>
          <a:p>
            <a:pPr>
              <a:spcBef>
                <a:spcPct val="50000"/>
              </a:spcBef>
            </a:pPr>
            <a:r>
              <a:rPr lang="fa-IR" altLang="fa-IR" sz="2000">
                <a:cs typeface="B Homa" panose="00000400000000000000" pitchFamily="2" charset="-78"/>
              </a:rPr>
              <a:t>معمار : یورن اتزن – سازه : اوو آروپ و همکاران- سیدنی،استرالیا ،1956-1973</a:t>
            </a:r>
            <a:endParaRPr lang="en-US" altLang="fa-IR" sz="2000">
              <a:cs typeface="B Homa" panose="00000400000000000000" pitchFamily="2" charset="-78"/>
            </a:endParaRPr>
          </a:p>
        </p:txBody>
      </p:sp>
      <p:pic>
        <p:nvPicPr>
          <p:cNvPr id="10248" name="Picture 8" descr="roc006z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133600"/>
            <a:ext cx="5562600" cy="3708400"/>
          </a:xfrm>
          <a:prstGeom prst="rect">
            <a:avLst/>
          </a:prstGeom>
          <a:noFill/>
          <a:extLst>
            <a:ext uri="{909E8E84-426E-40DD-AFC4-6F175D3DCCD1}">
              <a14:hiddenFill xmlns:a14="http://schemas.microsoft.com/office/drawing/2010/main">
                <a:solidFill>
                  <a:srgbClr val="FFFFFF"/>
                </a:solidFill>
              </a14:hiddenFill>
            </a:ext>
          </a:extLst>
        </p:spPr>
      </p:pic>
      <p:sp>
        <p:nvSpPr>
          <p:cNvPr id="10249" name="Text Box 9"/>
          <p:cNvSpPr txBox="1">
            <a:spLocks noChangeArrowheads="1"/>
          </p:cNvSpPr>
          <p:nvPr/>
        </p:nvSpPr>
        <p:spPr bwMode="auto">
          <a:xfrm>
            <a:off x="304800" y="2514600"/>
            <a:ext cx="26670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dirty="0">
                <a:cs typeface="B Homa" panose="00000400000000000000" pitchFamily="2" charset="-78"/>
              </a:rPr>
              <a:t>این پروژه هم اکنون یکی از جذابترین طرحهای قرن بیستم به شمار میرود. در این پروژه می توان اوج همکاری مهندس معمار و مهندس سازه را به وضوح دید. این طرح طی مسابقه ای به سال 1956 برای ساختمان اپرای سیدنی انتخاب شد.</a:t>
            </a:r>
            <a:endParaRPr lang="en-US" altLang="fa-IR" dirty="0">
              <a:cs typeface="B Homa" panose="00000400000000000000" pitchFamily="2" charset="-78"/>
            </a:endParaRPr>
          </a:p>
        </p:txBody>
      </p:sp>
    </p:spTree>
    <p:extLst>
      <p:ext uri="{BB962C8B-B14F-4D97-AF65-F5344CB8AC3E}">
        <p14:creationId xmlns:p14="http://schemas.microsoft.com/office/powerpoint/2010/main" val="29126751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DSC05011"/>
          <p:cNvPicPr>
            <a:picLocks noChangeAspect="1" noChangeArrowheads="1"/>
          </p:cNvPicPr>
          <p:nvPr/>
        </p:nvPicPr>
        <p:blipFill>
          <a:blip r:embed="rId3" cstate="print">
            <a:lum bright="12000" contrast="6000"/>
            <a:extLst>
              <a:ext uri="{28A0092B-C50C-407E-A947-70E740481C1C}">
                <a14:useLocalDpi xmlns:a14="http://schemas.microsoft.com/office/drawing/2010/main" val="0"/>
              </a:ext>
            </a:extLst>
          </a:blip>
          <a:srcRect/>
          <a:stretch>
            <a:fillRect/>
          </a:stretch>
        </p:blipFill>
        <p:spPr bwMode="auto">
          <a:xfrm>
            <a:off x="4572000" y="3200400"/>
            <a:ext cx="3962400" cy="27686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utzon-sydney-pritzke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685800"/>
            <a:ext cx="4021138" cy="4495800"/>
          </a:xfrm>
          <a:prstGeom prst="rect">
            <a:avLst/>
          </a:prstGeom>
          <a:noFill/>
          <a:extLst>
            <a:ext uri="{909E8E84-426E-40DD-AFC4-6F175D3DCCD1}">
              <a14:hiddenFill xmlns:a14="http://schemas.microsoft.com/office/drawing/2010/main">
                <a:solidFill>
                  <a:srgbClr val="FFFFFF"/>
                </a:solidFill>
              </a14:hiddenFill>
            </a:ext>
          </a:extLst>
        </p:spPr>
      </p:pic>
      <p:sp>
        <p:nvSpPr>
          <p:cNvPr id="18437" name="Text Box 5"/>
          <p:cNvSpPr txBox="1">
            <a:spLocks noChangeArrowheads="1"/>
          </p:cNvSpPr>
          <p:nvPr/>
        </p:nvSpPr>
        <p:spPr bwMode="auto">
          <a:xfrm>
            <a:off x="4876800" y="1066800"/>
            <a:ext cx="3276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دنده های قوسی شکل از قطعات بتن مسلح پیش ساخته و در بعضی نقاط از بتن درجا ساخته شده است.</a:t>
            </a:r>
            <a:endParaRPr lang="en-US" altLang="fa-IR">
              <a:cs typeface="B Homa" panose="00000400000000000000" pitchFamily="2" charset="-78"/>
            </a:endParaRPr>
          </a:p>
        </p:txBody>
      </p:sp>
    </p:spTree>
    <p:extLst>
      <p:ext uri="{BB962C8B-B14F-4D97-AF65-F5344CB8AC3E}">
        <p14:creationId xmlns:p14="http://schemas.microsoft.com/office/powerpoint/2010/main" val="11093255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19460" name="Text Box 4"/>
          <p:cNvSpPr txBox="1">
            <a:spLocks noChangeArrowheads="1"/>
          </p:cNvSpPr>
          <p:nvPr/>
        </p:nvSpPr>
        <p:spPr bwMode="auto">
          <a:xfrm>
            <a:off x="5867400" y="1295400"/>
            <a:ext cx="2743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فاصله بین دنده های قوسی توخالی بتنی بوسیله ضربدری های فلزی مهاربندی شده است. در نتیجه سطح پوسته ها برای نصب تایل های سرامیکی آماده گردیده.</a:t>
            </a:r>
            <a:endParaRPr lang="en-US" altLang="fa-IR">
              <a:cs typeface="B Homa" panose="00000400000000000000" pitchFamily="2" charset="-78"/>
            </a:endParaRPr>
          </a:p>
        </p:txBody>
      </p:sp>
      <p:pic>
        <p:nvPicPr>
          <p:cNvPr id="19462" name="Picture 6" descr="opera-house-constru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4044950"/>
            <a:ext cx="4038600" cy="2584450"/>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descr="DSC050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609600"/>
            <a:ext cx="5245100" cy="387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20853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DSC05019"/>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t="3903"/>
          <a:stretch>
            <a:fillRect/>
          </a:stretch>
        </p:blipFill>
        <p:spPr bwMode="auto">
          <a:xfrm>
            <a:off x="0" y="228600"/>
            <a:ext cx="9144000" cy="562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0728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3" descr="fig_3_8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685800"/>
            <a:ext cx="6781800" cy="3535363"/>
          </a:xfrm>
          <a:prstGeom prst="rect">
            <a:avLst/>
          </a:prstGeom>
          <a:noFill/>
          <a:extLst>
            <a:ext uri="{909E8E84-426E-40DD-AFC4-6F175D3DCCD1}">
              <a14:hiddenFill xmlns:a14="http://schemas.microsoft.com/office/drawing/2010/main">
                <a:solidFill>
                  <a:srgbClr val="FFFFFF"/>
                </a:solidFill>
              </a14:hiddenFill>
            </a:ext>
          </a:extLst>
        </p:spPr>
      </p:pic>
      <p:sp>
        <p:nvSpPr>
          <p:cNvPr id="21508" name="Text Box 4"/>
          <p:cNvSpPr txBox="1">
            <a:spLocks noChangeArrowheads="1"/>
          </p:cNvSpPr>
          <p:nvPr/>
        </p:nvSpPr>
        <p:spPr bwMode="auto">
          <a:xfrm>
            <a:off x="1752600" y="4343400"/>
            <a:ext cx="6477000"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پوشش نهایی پوسته ها از 3 تیپ تایلهای سرامیکی تشکیل شده است.</a:t>
            </a:r>
          </a:p>
          <a:p>
            <a:pPr>
              <a:spcBef>
                <a:spcPct val="50000"/>
              </a:spcBef>
            </a:pPr>
            <a:r>
              <a:rPr lang="fa-IR" altLang="fa-IR">
                <a:cs typeface="B Homa" panose="00000400000000000000" pitchFamily="2" charset="-78"/>
              </a:rPr>
              <a:t>نوع </a:t>
            </a:r>
            <a:r>
              <a:rPr lang="en-US" altLang="fa-IR">
                <a:cs typeface="B Homa" panose="00000400000000000000" pitchFamily="2" charset="-78"/>
              </a:rPr>
              <a:t>A</a:t>
            </a:r>
            <a:r>
              <a:rPr lang="fa-IR" altLang="fa-IR">
                <a:cs typeface="B Homa" panose="00000400000000000000" pitchFamily="2" charset="-78"/>
              </a:rPr>
              <a:t> پوشش قطاعهای کروی</a:t>
            </a:r>
          </a:p>
          <a:p>
            <a:pPr>
              <a:spcBef>
                <a:spcPct val="50000"/>
              </a:spcBef>
            </a:pPr>
            <a:r>
              <a:rPr lang="fa-IR" altLang="fa-IR">
                <a:cs typeface="B Homa" panose="00000400000000000000" pitchFamily="2" charset="-78"/>
              </a:rPr>
              <a:t>نوع </a:t>
            </a:r>
            <a:r>
              <a:rPr lang="en-US" altLang="fa-IR">
                <a:cs typeface="B Homa" panose="00000400000000000000" pitchFamily="2" charset="-78"/>
              </a:rPr>
              <a:t>D</a:t>
            </a:r>
            <a:r>
              <a:rPr lang="fa-IR" altLang="fa-IR">
                <a:cs typeface="B Homa" panose="00000400000000000000" pitchFamily="2" charset="-78"/>
              </a:rPr>
              <a:t> پوشش سطوح پرکننئه مابین این قطاعها</a:t>
            </a:r>
          </a:p>
          <a:p>
            <a:pPr>
              <a:spcBef>
                <a:spcPct val="50000"/>
              </a:spcBef>
            </a:pPr>
            <a:r>
              <a:rPr lang="fa-IR" altLang="fa-IR">
                <a:cs typeface="B Homa" panose="00000400000000000000" pitchFamily="2" charset="-78"/>
              </a:rPr>
              <a:t>نوع </a:t>
            </a:r>
            <a:r>
              <a:rPr lang="en-US" altLang="fa-IR">
                <a:cs typeface="B Homa" panose="00000400000000000000" pitchFamily="2" charset="-78"/>
              </a:rPr>
              <a:t>G</a:t>
            </a:r>
            <a:r>
              <a:rPr lang="fa-IR" altLang="fa-IR">
                <a:cs typeface="B Homa" panose="00000400000000000000" pitchFamily="2" charset="-78"/>
              </a:rPr>
              <a:t> پوشش فصل مشترک بین دو سطح مذکور که از بقیه </a:t>
            </a:r>
            <a:br>
              <a:rPr lang="fa-IR" altLang="fa-IR">
                <a:cs typeface="B Homa" panose="00000400000000000000" pitchFamily="2" charset="-78"/>
              </a:rPr>
            </a:br>
            <a:r>
              <a:rPr lang="fa-IR" altLang="fa-IR">
                <a:cs typeface="B Homa" panose="00000400000000000000" pitchFamily="2" charset="-78"/>
              </a:rPr>
              <a:t>ساده تر است.</a:t>
            </a:r>
            <a:endParaRPr lang="en-US" altLang="fa-IR">
              <a:cs typeface="B Homa" panose="00000400000000000000" pitchFamily="2" charset="-78"/>
            </a:endParaRPr>
          </a:p>
        </p:txBody>
      </p:sp>
    </p:spTree>
    <p:extLst>
      <p:ext uri="{BB962C8B-B14F-4D97-AF65-F5344CB8AC3E}">
        <p14:creationId xmlns:p14="http://schemas.microsoft.com/office/powerpoint/2010/main" val="22373076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3555" name="Picture 3" descr="DSC050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533400"/>
            <a:ext cx="3551238" cy="5562600"/>
          </a:xfrm>
          <a:prstGeom prst="rect">
            <a:avLst/>
          </a:prstGeom>
          <a:noFill/>
          <a:extLst>
            <a:ext uri="{909E8E84-426E-40DD-AFC4-6F175D3DCCD1}">
              <a14:hiddenFill xmlns:a14="http://schemas.microsoft.com/office/drawing/2010/main">
                <a:solidFill>
                  <a:srgbClr val="FFFFFF"/>
                </a:solidFill>
              </a14:hiddenFill>
            </a:ext>
          </a:extLst>
        </p:spPr>
      </p:pic>
      <p:sp>
        <p:nvSpPr>
          <p:cNvPr id="23556" name="Text Box 4"/>
          <p:cNvSpPr txBox="1">
            <a:spLocks noChangeArrowheads="1"/>
          </p:cNvSpPr>
          <p:nvPr/>
        </p:nvSpPr>
        <p:spPr bwMode="auto">
          <a:xfrm>
            <a:off x="990600" y="685800"/>
            <a:ext cx="3429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این پوششهای سرامیکی به علت هندسه کروی سطوح به راحتی ساخته و در محل نصب می شوند.</a:t>
            </a:r>
            <a:endParaRPr lang="en-US" altLang="fa-IR">
              <a:cs typeface="B Homa" panose="00000400000000000000" pitchFamily="2" charset="-78"/>
            </a:endParaRPr>
          </a:p>
        </p:txBody>
      </p:sp>
      <p:pic>
        <p:nvPicPr>
          <p:cNvPr id="23557" name="Picture 5" descr="20080906-_mg_88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600200"/>
            <a:ext cx="3570288"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0033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descr="2152904897_d39a0305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762000"/>
            <a:ext cx="251460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Sydney_Opera_House_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200400"/>
            <a:ext cx="299720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22533" name="Picture 5" descr="2153694324_139e0a15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048000"/>
            <a:ext cx="251460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roc008zd_smal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762000"/>
            <a:ext cx="3025775" cy="2270125"/>
          </a:xfrm>
          <a:prstGeom prst="rect">
            <a:avLst/>
          </a:prstGeom>
          <a:noFill/>
          <a:extLst>
            <a:ext uri="{909E8E84-426E-40DD-AFC4-6F175D3DCCD1}">
              <a14:hiddenFill xmlns:a14="http://schemas.microsoft.com/office/drawing/2010/main">
                <a:solidFill>
                  <a:srgbClr val="FFFFFF"/>
                </a:solidFill>
              </a14:hiddenFill>
            </a:ext>
          </a:extLst>
        </p:spPr>
      </p:pic>
      <p:pic>
        <p:nvPicPr>
          <p:cNvPr id="22535" name="Picture 7" descr="ROC006-SydneyTiles_smal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4600" y="762000"/>
            <a:ext cx="251460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PIC_0208_smal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4600" y="3276600"/>
            <a:ext cx="2552700" cy="340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8153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descr="DSC05020"/>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304800" y="381000"/>
            <a:ext cx="4648200" cy="2954338"/>
          </a:xfrm>
          <a:prstGeom prst="rect">
            <a:avLst/>
          </a:prstGeom>
          <a:noFill/>
          <a:extLst>
            <a:ext uri="{909E8E84-426E-40DD-AFC4-6F175D3DCCD1}">
              <a14:hiddenFill xmlns:a14="http://schemas.microsoft.com/office/drawing/2010/main">
                <a:solidFill>
                  <a:srgbClr val="FFFFFF"/>
                </a:solidFill>
              </a14:hiddenFill>
            </a:ext>
          </a:extLst>
        </p:spPr>
      </p:pic>
      <p:pic>
        <p:nvPicPr>
          <p:cNvPr id="25605" name="Picture 5" descr="roc008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667000"/>
            <a:ext cx="5410200" cy="3868738"/>
          </a:xfrm>
          <a:prstGeom prst="rect">
            <a:avLst/>
          </a:prstGeom>
          <a:noFill/>
          <a:extLst>
            <a:ext uri="{909E8E84-426E-40DD-AFC4-6F175D3DCCD1}">
              <a14:hiddenFill xmlns:a14="http://schemas.microsoft.com/office/drawing/2010/main">
                <a:solidFill>
                  <a:srgbClr val="FFFFFF"/>
                </a:solidFill>
              </a14:hiddenFill>
            </a:ext>
          </a:extLst>
        </p:spPr>
      </p:pic>
      <p:sp>
        <p:nvSpPr>
          <p:cNvPr id="25606" name="Text Box 6"/>
          <p:cNvSpPr txBox="1">
            <a:spLocks noChangeArrowheads="1"/>
          </p:cNvSpPr>
          <p:nvPr/>
        </p:nvSpPr>
        <p:spPr bwMode="auto">
          <a:xfrm>
            <a:off x="5029200" y="457200"/>
            <a:ext cx="388620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ایراد اساسی این طرح ناهماهنگی بین پوسته خارجی و فضای داخلی آن است زیرا فضای داخلی بر اساس ملاحظات آکوستیکی شکل گرفته اما حجم بیرونی آن برای رفع مشکلات اجرایی نسبت به طرح اولیه تغییر یافته است که علت این امر بی توجهی به ملاحظات سازه ای در هنگام طراحی اولیه بنا می باشد.</a:t>
            </a:r>
            <a:endParaRPr lang="en-US" altLang="fa-IR">
              <a:cs typeface="B Homa" panose="00000400000000000000" pitchFamily="2" charset="-78"/>
            </a:endParaRPr>
          </a:p>
        </p:txBody>
      </p:sp>
    </p:spTree>
    <p:extLst>
      <p:ext uri="{BB962C8B-B14F-4D97-AF65-F5344CB8AC3E}">
        <p14:creationId xmlns:p14="http://schemas.microsoft.com/office/powerpoint/2010/main" val="1005856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27653" name="Picture 5" descr="DSC050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2743200"/>
            <a:ext cx="235585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Sydney_Opera_House_1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667000"/>
            <a:ext cx="3733800" cy="2800350"/>
          </a:xfrm>
          <a:prstGeom prst="rect">
            <a:avLst/>
          </a:prstGeom>
          <a:noFill/>
          <a:extLst>
            <a:ext uri="{909E8E84-426E-40DD-AFC4-6F175D3DCCD1}">
              <a14:hiddenFill xmlns:a14="http://schemas.microsoft.com/office/drawing/2010/main">
                <a:solidFill>
                  <a:srgbClr val="FFFFFF"/>
                </a:solidFill>
              </a14:hiddenFill>
            </a:ext>
          </a:extLst>
        </p:spPr>
      </p:pic>
      <p:pic>
        <p:nvPicPr>
          <p:cNvPr id="27655" name="Picture 7" descr="ROC006-Bridge-Opera9112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304800"/>
            <a:ext cx="7734300" cy="2205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326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1" name="Picture 7" descr="roc008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birth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6553200" cy="2344738"/>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descr="00x00368_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3200400"/>
            <a:ext cx="2819400" cy="1747838"/>
          </a:xfrm>
          <a:prstGeom prst="rect">
            <a:avLst/>
          </a:prstGeom>
          <a:noFill/>
          <a:extLst>
            <a:ext uri="{909E8E84-426E-40DD-AFC4-6F175D3DCCD1}">
              <a14:hiddenFill xmlns:a14="http://schemas.microsoft.com/office/drawing/2010/main">
                <a:solidFill>
                  <a:srgbClr val="FFFFFF"/>
                </a:solidFill>
              </a14:hiddenFill>
            </a:ext>
          </a:extLst>
        </p:spPr>
      </p:pic>
      <p:sp>
        <p:nvSpPr>
          <p:cNvPr id="11272" name="Text Box 8"/>
          <p:cNvSpPr txBox="1">
            <a:spLocks noChangeArrowheads="1"/>
          </p:cNvSpPr>
          <p:nvPr/>
        </p:nvSpPr>
        <p:spPr bwMode="auto">
          <a:xfrm>
            <a:off x="4114800" y="3048000"/>
            <a:ext cx="4419600" cy="32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dirty="0">
                <a:cs typeface="B Homa" panose="00000400000000000000" pitchFamily="2" charset="-78"/>
              </a:rPr>
              <a:t>در زمان انتخاب این طرح هنوز هیچ ایده ای برای سازه سقف آن وجود نداشت. در واقع طرح برنده شده در مسابقه  ساختمانی بود که معلوم شد ساختن آن امکان پذیر نمی باشد.</a:t>
            </a:r>
          </a:p>
          <a:p>
            <a:pPr>
              <a:spcBef>
                <a:spcPct val="50000"/>
              </a:spcBef>
            </a:pPr>
            <a:r>
              <a:rPr lang="fa-IR" altLang="fa-IR" dirty="0">
                <a:cs typeface="B Homa" panose="00000400000000000000" pitchFamily="2" charset="-78"/>
              </a:rPr>
              <a:t>ساختمان اپرای سیدنی نمونه ای از ساختمانهایی است که سازه در فرایند طراحی شکل آنها نادیده گرفته شده است و به عنوان بخشی از برنامه های زیبایی شناختی به حساب نیامده و با توجه به مقیاس بزرگش تغییر شکل اولیه آن اجتناب ناپذیر بوده،بنابراین زمان و هزینه زیادی طی چندین سال و در طی چند مرحله تا رسیدن به طرح نهایی صرف شد. </a:t>
            </a:r>
            <a:endParaRPr lang="en-US" altLang="fa-IR" dirty="0">
              <a:cs typeface="B Homa" panose="00000400000000000000" pitchFamily="2" charset="-78"/>
            </a:endParaRPr>
          </a:p>
        </p:txBody>
      </p:sp>
    </p:spTree>
    <p:extLst>
      <p:ext uri="{BB962C8B-B14F-4D97-AF65-F5344CB8AC3E}">
        <p14:creationId xmlns:p14="http://schemas.microsoft.com/office/powerpoint/2010/main" val="1848753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DSC05025"/>
          <p:cNvPicPr>
            <a:picLocks noChangeAspect="1" noChangeArrowheads="1"/>
          </p:cNvPicPr>
          <p:nvPr/>
        </p:nvPicPr>
        <p:blipFill>
          <a:blip r:embed="rId2" cstate="print">
            <a:lum bright="6000" contrast="18000"/>
            <a:extLst>
              <a:ext uri="{28A0092B-C50C-407E-A947-70E740481C1C}">
                <a14:useLocalDpi xmlns:a14="http://schemas.microsoft.com/office/drawing/2010/main" val="0"/>
              </a:ext>
            </a:extLst>
          </a:blip>
          <a:srcRect/>
          <a:stretch>
            <a:fillRect/>
          </a:stretch>
        </p:blipFill>
        <p:spPr bwMode="auto">
          <a:xfrm>
            <a:off x="381000" y="457200"/>
            <a:ext cx="6934200" cy="354647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2054" name="Text Box 6"/>
          <p:cNvSpPr txBox="1">
            <a:spLocks noChangeArrowheads="1"/>
          </p:cNvSpPr>
          <p:nvPr/>
        </p:nvSpPr>
        <p:spPr bwMode="auto">
          <a:xfrm>
            <a:off x="7823200" y="6604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2056" name="Text Box 8"/>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1</a:t>
            </a:r>
          </a:p>
        </p:txBody>
      </p:sp>
      <p:sp>
        <p:nvSpPr>
          <p:cNvPr id="2057" name="Text Box 9"/>
          <p:cNvSpPr txBox="1">
            <a:spLocks noChangeArrowheads="1"/>
          </p:cNvSpPr>
          <p:nvPr/>
        </p:nvSpPr>
        <p:spPr bwMode="auto">
          <a:xfrm>
            <a:off x="762000" y="4191000"/>
            <a:ext cx="79248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dirty="0">
                <a:cs typeface="B Homa" panose="00000400000000000000" pitchFamily="2" charset="-78"/>
              </a:rPr>
              <a:t>در طرح اولیه یک پوسته بتنی تک لایه با فرم آزاد در نظر گرفته شده بود که با توجه به ابعاد دهانه اجرایی نبود.</a:t>
            </a:r>
          </a:p>
          <a:p>
            <a:pPr>
              <a:spcBef>
                <a:spcPct val="50000"/>
              </a:spcBef>
            </a:pPr>
            <a:r>
              <a:rPr lang="fa-IR" altLang="fa-IR" dirty="0">
                <a:cs typeface="B Homa" panose="00000400000000000000" pitchFamily="2" charset="-78"/>
              </a:rPr>
              <a:t>همچنین فرم آزاد آن بدون </a:t>
            </a:r>
            <a:r>
              <a:rPr lang="fa-IR" altLang="fa-IR" dirty="0" smtClean="0">
                <a:cs typeface="B Homa" panose="00000400000000000000" pitchFamily="2" charset="-78"/>
              </a:rPr>
              <a:t>هندسه </a:t>
            </a:r>
            <a:r>
              <a:rPr lang="fa-IR" altLang="fa-IR" dirty="0">
                <a:cs typeface="B Homa" panose="00000400000000000000" pitchFamily="2" charset="-78"/>
              </a:rPr>
              <a:t>مشخص بر مشکلات اجرایی آن می افزود.</a:t>
            </a:r>
            <a:endParaRPr lang="en-US" altLang="fa-IR" dirty="0">
              <a:cs typeface="B Homa" panose="00000400000000000000" pitchFamily="2" charset="-78"/>
            </a:endParaRPr>
          </a:p>
        </p:txBody>
      </p:sp>
      <p:sp>
        <p:nvSpPr>
          <p:cNvPr id="2059" name="Text Box 11"/>
          <p:cNvSpPr txBox="1">
            <a:spLocks noChangeArrowheads="1"/>
          </p:cNvSpPr>
          <p:nvPr/>
        </p:nvSpPr>
        <p:spPr bwMode="auto">
          <a:xfrm>
            <a:off x="7543800" y="1447800"/>
            <a:ext cx="1295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b="1">
                <a:cs typeface="B Homa" panose="00000400000000000000" pitchFamily="2" charset="-78"/>
              </a:rPr>
              <a:t>طرح مسابقه</a:t>
            </a:r>
            <a:endParaRPr lang="en-US" altLang="fa-IR" b="1">
              <a:cs typeface="B Homa" panose="00000400000000000000" pitchFamily="2" charset="-78"/>
            </a:endParaRPr>
          </a:p>
        </p:txBody>
      </p:sp>
      <p:sp>
        <p:nvSpPr>
          <p:cNvPr id="2060" name="Rectangle 12"/>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193918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DSC05024"/>
          <p:cNvPicPr>
            <a:picLocks noChangeAspect="1" noChangeArrowheads="1"/>
          </p:cNvPicPr>
          <p:nvPr/>
        </p:nvPicPr>
        <p:blipFill>
          <a:blip r:embed="rId2" cstate="print">
            <a:lum bright="6000" contrast="18000"/>
            <a:extLst>
              <a:ext uri="{28A0092B-C50C-407E-A947-70E740481C1C}">
                <a14:useLocalDpi xmlns:a14="http://schemas.microsoft.com/office/drawing/2010/main" val="0"/>
              </a:ext>
            </a:extLst>
          </a:blip>
          <a:srcRect/>
          <a:stretch>
            <a:fillRect/>
          </a:stretch>
        </p:blipFill>
        <p:spPr bwMode="auto">
          <a:xfrm>
            <a:off x="304800" y="533400"/>
            <a:ext cx="7010400" cy="347345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3078" name="Text Box 6"/>
          <p:cNvSpPr txBox="1">
            <a:spLocks noChangeArrowheads="1"/>
          </p:cNvSpPr>
          <p:nvPr/>
        </p:nvSpPr>
        <p:spPr bwMode="auto">
          <a:xfrm>
            <a:off x="7772400" y="685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3079" name="Text Box 7"/>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2</a:t>
            </a:r>
          </a:p>
        </p:txBody>
      </p:sp>
      <p:sp>
        <p:nvSpPr>
          <p:cNvPr id="3080" name="Text Box 8"/>
          <p:cNvSpPr txBox="1">
            <a:spLocks noChangeArrowheads="1"/>
          </p:cNvSpPr>
          <p:nvPr/>
        </p:nvSpPr>
        <p:spPr bwMode="auto">
          <a:xfrm>
            <a:off x="381000" y="3962400"/>
            <a:ext cx="8305800" cy="132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این مرحله برای تقویت پوسته بتنی دنده های سهموی به آن اضافه می شود. همچنین خط الراس ها به شکل سهمی در نظر گرفته شد، و بدین ترتیب این طرح دارای هندسه هرچند پیچیده می گردد.دنده ها ، نیروها را از سطح پوسته به یک تکیه گاه گیردار در پایه هر قوس منتقل میکنند.</a:t>
            </a:r>
          </a:p>
          <a:p>
            <a:pPr>
              <a:spcBef>
                <a:spcPct val="50000"/>
              </a:spcBef>
            </a:pPr>
            <a:r>
              <a:rPr lang="fa-IR" altLang="fa-IR">
                <a:cs typeface="B Homa" panose="00000400000000000000" pitchFamily="2" charset="-78"/>
              </a:rPr>
              <a:t>اما باز هم، پوسته تک لایه نمی توانست جوابگوی وسعت این دهانه باشد. </a:t>
            </a:r>
            <a:endParaRPr lang="en-US" altLang="fa-IR">
              <a:cs typeface="B Homa" panose="00000400000000000000" pitchFamily="2" charset="-78"/>
            </a:endParaRPr>
          </a:p>
        </p:txBody>
      </p:sp>
      <p:sp>
        <p:nvSpPr>
          <p:cNvPr id="3081" name="Rectangle 9"/>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82" name="Text Box 10"/>
          <p:cNvSpPr txBox="1">
            <a:spLocks noChangeArrowheads="1"/>
          </p:cNvSpPr>
          <p:nvPr/>
        </p:nvSpPr>
        <p:spPr bwMode="auto">
          <a:xfrm>
            <a:off x="7543800" y="1447800"/>
            <a:ext cx="129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altLang="fa-IR" b="1">
                <a:cs typeface="B Homa" panose="00000400000000000000" pitchFamily="2" charset="-78"/>
              </a:rPr>
              <a:t>طرح سهموی ابتدایی</a:t>
            </a:r>
            <a:endParaRPr lang="en-US" altLang="fa-IR" b="1">
              <a:cs typeface="B Homa" panose="00000400000000000000" pitchFamily="2" charset="-78"/>
            </a:endParaRPr>
          </a:p>
        </p:txBody>
      </p:sp>
    </p:spTree>
    <p:extLst>
      <p:ext uri="{BB962C8B-B14F-4D97-AF65-F5344CB8AC3E}">
        <p14:creationId xmlns:p14="http://schemas.microsoft.com/office/powerpoint/2010/main" val="8872326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SC05028"/>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228600" y="533400"/>
            <a:ext cx="7010400" cy="348932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4102" name="Text Box 6"/>
          <p:cNvSpPr txBox="1">
            <a:spLocks noChangeArrowheads="1"/>
          </p:cNvSpPr>
          <p:nvPr/>
        </p:nvSpPr>
        <p:spPr bwMode="auto">
          <a:xfrm>
            <a:off x="7848600" y="685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4103" name="Text Box 7"/>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3</a:t>
            </a:r>
          </a:p>
        </p:txBody>
      </p:sp>
      <p:sp>
        <p:nvSpPr>
          <p:cNvPr id="4104" name="Rectangle 8"/>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4105" name="Text Box 9"/>
          <p:cNvSpPr txBox="1">
            <a:spLocks noChangeArrowheads="1"/>
          </p:cNvSpPr>
          <p:nvPr/>
        </p:nvSpPr>
        <p:spPr bwMode="auto">
          <a:xfrm>
            <a:off x="7543800" y="1447800"/>
            <a:ext cx="1295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altLang="fa-IR" b="1">
                <a:cs typeface="B Homa" panose="00000400000000000000" pitchFamily="2" charset="-78"/>
              </a:rPr>
              <a:t>طرح سهموی</a:t>
            </a:r>
            <a:endParaRPr lang="en-US" altLang="fa-IR" b="1">
              <a:cs typeface="B Homa" panose="00000400000000000000" pitchFamily="2" charset="-78"/>
            </a:endParaRPr>
          </a:p>
        </p:txBody>
      </p:sp>
      <p:sp>
        <p:nvSpPr>
          <p:cNvPr id="4106" name="Text Box 10"/>
          <p:cNvSpPr txBox="1">
            <a:spLocks noChangeArrowheads="1"/>
          </p:cNvSpPr>
          <p:nvPr/>
        </p:nvSpPr>
        <p:spPr bwMode="auto">
          <a:xfrm>
            <a:off x="381000" y="4191000"/>
            <a:ext cx="8305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این مرحله علاوه بر حفظ هندسه سهموی دنده ها و خط الراسها ،یک لایه به پوسته سازه ای اضافه شد.همچنین بجای دنده های یک طرفه از دنده های دوطرفه در بین دو پوسته بکار گرفته شد. همچنین تعدادی عناصر فرعی برای ایجاد عملکرد یکپارچه بین طاقی ها قرار داده شد.و برای دیواره های مشبک بین طاقی ها نقش سازه ای درنظر گرفته شده است.</a:t>
            </a:r>
            <a:endParaRPr lang="en-US" altLang="fa-IR">
              <a:cs typeface="B Homa" panose="00000400000000000000" pitchFamily="2" charset="-78"/>
            </a:endParaRPr>
          </a:p>
        </p:txBody>
      </p:sp>
    </p:spTree>
    <p:extLst>
      <p:ext uri="{BB962C8B-B14F-4D97-AF65-F5344CB8AC3E}">
        <p14:creationId xmlns:p14="http://schemas.microsoft.com/office/powerpoint/2010/main" val="2194926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DSC05029"/>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228600" y="609600"/>
            <a:ext cx="6934200" cy="3533775"/>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5126" name="Text Box 6"/>
          <p:cNvSpPr txBox="1">
            <a:spLocks noChangeArrowheads="1"/>
          </p:cNvSpPr>
          <p:nvPr/>
        </p:nvSpPr>
        <p:spPr bwMode="auto">
          <a:xfrm>
            <a:off x="7848600" y="685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5127" name="Text Box 7"/>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4</a:t>
            </a:r>
          </a:p>
        </p:txBody>
      </p:sp>
      <p:sp>
        <p:nvSpPr>
          <p:cNvPr id="5128" name="Rectangle 8"/>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9" name="Text Box 9"/>
          <p:cNvSpPr txBox="1">
            <a:spLocks noChangeArrowheads="1"/>
          </p:cNvSpPr>
          <p:nvPr/>
        </p:nvSpPr>
        <p:spPr bwMode="auto">
          <a:xfrm>
            <a:off x="7315200" y="1447800"/>
            <a:ext cx="152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altLang="fa-IR" b="1">
                <a:cs typeface="B Homa" panose="00000400000000000000" pitchFamily="2" charset="-78"/>
              </a:rPr>
              <a:t>طرح با دنده های قوسی</a:t>
            </a:r>
            <a:endParaRPr lang="en-US" altLang="fa-IR" b="1">
              <a:cs typeface="B Homa" panose="00000400000000000000" pitchFamily="2" charset="-78"/>
            </a:endParaRPr>
          </a:p>
        </p:txBody>
      </p:sp>
      <p:sp>
        <p:nvSpPr>
          <p:cNvPr id="5130" name="Text Box 10"/>
          <p:cNvSpPr txBox="1">
            <a:spLocks noChangeArrowheads="1"/>
          </p:cNvSpPr>
          <p:nvPr/>
        </p:nvSpPr>
        <p:spPr bwMode="auto">
          <a:xfrm>
            <a:off x="381000" y="4419600"/>
            <a:ext cx="83058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این مرحله پوسته بتنی متکی بر سازه فضاکار فلززی بکار گرفته می شود و هندسه سهموی طاقیها به هندسه قوسی تبدیل شده اما خط الراسها به صورت سهموی باقی ماند.</a:t>
            </a:r>
          </a:p>
          <a:p>
            <a:pPr>
              <a:spcBef>
                <a:spcPct val="50000"/>
              </a:spcBef>
            </a:pPr>
            <a:r>
              <a:rPr lang="fa-IR" altLang="fa-IR">
                <a:cs typeface="B Homa" panose="00000400000000000000" pitchFamily="2" charset="-78"/>
              </a:rPr>
              <a:t>اما باز هم دشواری محاسبات هندسه سهموی وجود داشت.</a:t>
            </a:r>
            <a:endParaRPr lang="en-US" altLang="fa-IR">
              <a:cs typeface="B Homa" panose="00000400000000000000" pitchFamily="2" charset="-78"/>
            </a:endParaRPr>
          </a:p>
        </p:txBody>
      </p:sp>
    </p:spTree>
    <p:extLst>
      <p:ext uri="{BB962C8B-B14F-4D97-AF65-F5344CB8AC3E}">
        <p14:creationId xmlns:p14="http://schemas.microsoft.com/office/powerpoint/2010/main" val="411246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DSC05030"/>
          <p:cNvPicPr>
            <a:picLocks noChangeAspect="1" noChangeArrowheads="1"/>
          </p:cNvPicPr>
          <p:nvPr/>
        </p:nvPicPr>
        <p:blipFill>
          <a:blip r:embed="rId2" cstate="print">
            <a:lum bright="6000" contrast="18000"/>
            <a:extLst>
              <a:ext uri="{28A0092B-C50C-407E-A947-70E740481C1C}">
                <a14:useLocalDpi xmlns:a14="http://schemas.microsoft.com/office/drawing/2010/main" val="0"/>
              </a:ext>
            </a:extLst>
          </a:blip>
          <a:srcRect/>
          <a:stretch>
            <a:fillRect/>
          </a:stretch>
        </p:blipFill>
        <p:spPr bwMode="auto">
          <a:xfrm>
            <a:off x="228600" y="457200"/>
            <a:ext cx="7010400" cy="343693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roc008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5525"/>
            <a:ext cx="3657600" cy="2022475"/>
          </a:xfrm>
          <a:prstGeom prst="rect">
            <a:avLst/>
          </a:prstGeom>
          <a:noFill/>
          <a:extLst>
            <a:ext uri="{909E8E84-426E-40DD-AFC4-6F175D3DCCD1}">
              <a14:hiddenFill xmlns:a14="http://schemas.microsoft.com/office/drawing/2010/main">
                <a:solidFill>
                  <a:srgbClr val="FFFFFF"/>
                </a:solidFill>
              </a14:hiddenFill>
            </a:ext>
          </a:extLst>
        </p:spPr>
      </p:pic>
      <p:sp>
        <p:nvSpPr>
          <p:cNvPr id="6150" name="Text Box 6"/>
          <p:cNvSpPr txBox="1">
            <a:spLocks noChangeArrowheads="1"/>
          </p:cNvSpPr>
          <p:nvPr/>
        </p:nvSpPr>
        <p:spPr bwMode="auto">
          <a:xfrm>
            <a:off x="7848600" y="685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2400">
                <a:cs typeface="B Homa" panose="00000400000000000000" pitchFamily="2" charset="-78"/>
              </a:rPr>
              <a:t>stage</a:t>
            </a:r>
          </a:p>
        </p:txBody>
      </p:sp>
      <p:sp>
        <p:nvSpPr>
          <p:cNvPr id="6151" name="Text Box 7"/>
          <p:cNvSpPr txBox="1">
            <a:spLocks noChangeArrowheads="1"/>
          </p:cNvSpPr>
          <p:nvPr/>
        </p:nvSpPr>
        <p:spPr bwMode="auto">
          <a:xfrm>
            <a:off x="7315200" y="3810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5400" b="1">
                <a:cs typeface="B Homa" panose="00000400000000000000" pitchFamily="2" charset="-78"/>
              </a:rPr>
              <a:t>5</a:t>
            </a:r>
          </a:p>
        </p:txBody>
      </p:sp>
      <p:sp>
        <p:nvSpPr>
          <p:cNvPr id="6152" name="Rectangle 8"/>
          <p:cNvSpPr>
            <a:spLocks noChangeArrowheads="1"/>
          </p:cNvSpPr>
          <p:nvPr/>
        </p:nvSpPr>
        <p:spPr bwMode="auto">
          <a:xfrm rot="-1221869">
            <a:off x="7067550" y="373063"/>
            <a:ext cx="914400" cy="9191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6153" name="Text Box 9"/>
          <p:cNvSpPr txBox="1">
            <a:spLocks noChangeArrowheads="1"/>
          </p:cNvSpPr>
          <p:nvPr/>
        </p:nvSpPr>
        <p:spPr bwMode="auto">
          <a:xfrm>
            <a:off x="7543800" y="1447800"/>
            <a:ext cx="1295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altLang="fa-IR" b="1">
                <a:cs typeface="B Homa" panose="00000400000000000000" pitchFamily="2" charset="-78"/>
              </a:rPr>
              <a:t>طرح بیضوی</a:t>
            </a:r>
            <a:endParaRPr lang="en-US" altLang="fa-IR" b="1">
              <a:cs typeface="B Homa" panose="00000400000000000000" pitchFamily="2" charset="-78"/>
            </a:endParaRPr>
          </a:p>
        </p:txBody>
      </p:sp>
      <p:sp>
        <p:nvSpPr>
          <p:cNvPr id="6154" name="Text Box 10"/>
          <p:cNvSpPr txBox="1">
            <a:spLocks noChangeArrowheads="1"/>
          </p:cNvSpPr>
          <p:nvPr/>
        </p:nvSpPr>
        <p:spPr bwMode="auto">
          <a:xfrm>
            <a:off x="381000" y="4343400"/>
            <a:ext cx="83058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a:cs typeface="B Homa" panose="00000400000000000000" pitchFamily="2" charset="-78"/>
              </a:rPr>
              <a:t>در این مرحله هندسه طرح بجای هندسه سهموی از هندسه بیضوی استفاده شد.</a:t>
            </a:r>
          </a:p>
          <a:p>
            <a:pPr>
              <a:spcBef>
                <a:spcPct val="50000"/>
              </a:spcBef>
            </a:pPr>
            <a:r>
              <a:rPr lang="fa-IR" altLang="fa-IR">
                <a:cs typeface="B Homa" panose="00000400000000000000" pitchFamily="2" charset="-78"/>
              </a:rPr>
              <a:t>اما باز هم محاسبه بسیار دشوار و اجرای آن با روشهای پیش ساخته سازی غیر ممکن بود.در نتیجه هزینه بسیار زیادی برای قالب بندی پوسته ها نیاز بود.</a:t>
            </a:r>
            <a:endParaRPr lang="en-US" altLang="fa-IR">
              <a:cs typeface="B Homa" panose="00000400000000000000" pitchFamily="2" charset="-78"/>
            </a:endParaRPr>
          </a:p>
        </p:txBody>
      </p:sp>
    </p:spTree>
    <p:extLst>
      <p:ext uri="{BB962C8B-B14F-4D97-AF65-F5344CB8AC3E}">
        <p14:creationId xmlns:p14="http://schemas.microsoft.com/office/powerpoint/2010/main" val="3686856160"/>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3</TotalTime>
  <Words>1022</Words>
  <Application>Microsoft Office PowerPoint</Application>
  <PresentationFormat>On-screen Show (4:3)</PresentationFormat>
  <Paragraphs>56</Paragraphs>
  <Slides>26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2" baseType="lpstr">
      <vt:lpstr>B Homa</vt:lpstr>
      <vt:lpstr>Century Gothic</vt:lpstr>
      <vt:lpstr>Tahoma</vt:lpstr>
      <vt:lpstr>Wingdings 3</vt:lpstr>
      <vt:lpstr>Slice</vt:lpstr>
      <vt:lpstr>Package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2020-05-29T11:46:03Z</dcterms:created>
  <dcterms:modified xsi:type="dcterms:W3CDTF">2020-05-29T22:34:35Z</dcterms:modified>
</cp:coreProperties>
</file>