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62FB1F72-E41C-443C-93BE-67FD49164080}" type="datetimeFigureOut">
              <a:rPr lang="fa-IR" smtClean="0"/>
              <a:t>25/03/1442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03060EE4-F639-4E6A-A70F-3B37FC83B9F9}" type="slidenum">
              <a:rPr lang="fa-IR" smtClean="0"/>
              <a:t>‹#›</a:t>
            </a:fld>
            <a:endParaRPr lang="fa-IR"/>
          </a:p>
        </p:txBody>
      </p:sp>
    </p:spTree>
    <p:extLst>
      <p:ext uri="{BB962C8B-B14F-4D97-AF65-F5344CB8AC3E}">
        <p14:creationId xmlns:p14="http://schemas.microsoft.com/office/powerpoint/2010/main" val="157723902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03060EE4-F639-4E6A-A70F-3B37FC83B9F9}" type="slidenum">
              <a:rPr lang="fa-IR" smtClean="0"/>
              <a:t>1</a:t>
            </a:fld>
            <a:endParaRPr lang="fa-IR"/>
          </a:p>
        </p:txBody>
      </p:sp>
    </p:spTree>
    <p:extLst>
      <p:ext uri="{BB962C8B-B14F-4D97-AF65-F5344CB8AC3E}">
        <p14:creationId xmlns:p14="http://schemas.microsoft.com/office/powerpoint/2010/main" val="167522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03060EE4-F639-4E6A-A70F-3B37FC83B9F9}" type="slidenum">
              <a:rPr lang="fa-IR" smtClean="0"/>
              <a:t>2</a:t>
            </a:fld>
            <a:endParaRPr lang="fa-IR"/>
          </a:p>
        </p:txBody>
      </p:sp>
    </p:spTree>
    <p:extLst>
      <p:ext uri="{BB962C8B-B14F-4D97-AF65-F5344CB8AC3E}">
        <p14:creationId xmlns:p14="http://schemas.microsoft.com/office/powerpoint/2010/main" val="328604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D68500E5-6896-4C5C-B1A8-DBDA0DD9D44D}" type="datetime1">
              <a:rPr lang="en-US" smtClean="0"/>
              <a:t>11/10/2020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BD9F2AA-70B1-4FF3-AD7F-7A64531BC648}" type="slidenum">
              <a:rPr lang="fa-IR" smtClean="0"/>
              <a:t>‹#›</a:t>
            </a:fld>
            <a:endParaRPr lang="fa-IR"/>
          </a:p>
        </p:txBody>
      </p:sp>
    </p:spTree>
    <p:extLst>
      <p:ext uri="{BB962C8B-B14F-4D97-AF65-F5344CB8AC3E}">
        <p14:creationId xmlns:p14="http://schemas.microsoft.com/office/powerpoint/2010/main" val="3786926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A91EC4A9-8AE9-40B3-87A7-87F7CDD8768A}" type="datetime1">
              <a:rPr lang="en-US" smtClean="0"/>
              <a:t>11/10/2020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BD9F2AA-70B1-4FF3-AD7F-7A64531BC648}" type="slidenum">
              <a:rPr lang="fa-IR" smtClean="0"/>
              <a:t>‹#›</a:t>
            </a:fld>
            <a:endParaRPr lang="fa-IR"/>
          </a:p>
        </p:txBody>
      </p:sp>
    </p:spTree>
    <p:extLst>
      <p:ext uri="{BB962C8B-B14F-4D97-AF65-F5344CB8AC3E}">
        <p14:creationId xmlns:p14="http://schemas.microsoft.com/office/powerpoint/2010/main" val="2819818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8D9B7BB4-25CF-4F4A-9471-F32E6AD26617}" type="datetime1">
              <a:rPr lang="en-US" smtClean="0"/>
              <a:t>11/10/2020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BD9F2AA-70B1-4FF3-AD7F-7A64531BC648}" type="slidenum">
              <a:rPr lang="fa-IR" smtClean="0"/>
              <a:t>‹#›</a:t>
            </a:fld>
            <a:endParaRPr lang="fa-IR"/>
          </a:p>
        </p:txBody>
      </p:sp>
    </p:spTree>
    <p:extLst>
      <p:ext uri="{BB962C8B-B14F-4D97-AF65-F5344CB8AC3E}">
        <p14:creationId xmlns:p14="http://schemas.microsoft.com/office/powerpoint/2010/main" val="10028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A7D8C4EE-1338-46DC-A753-189FC6C03424}" type="datetime1">
              <a:rPr lang="en-US" smtClean="0">
                <a:solidFill>
                  <a:srgbClr val="4E3B30"/>
                </a:solidFill>
              </a:rPr>
              <a:t>11/10/2020</a:t>
            </a:fld>
            <a:endParaRPr lang="en-US">
              <a:solidFill>
                <a:srgbClr val="4E3B30"/>
              </a:solidFill>
            </a:endParaRPr>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solidFill>
                <a:srgbClr val="4E3B30"/>
              </a:solidFill>
            </a:endParaRP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a:solidFill>
                <a:prstClr val="white"/>
              </a:solidFill>
            </a:endParaRPr>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a:solidFill>
                <a:prstClr val="white"/>
              </a:solidFill>
            </a:endParaRPr>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a:solidFill>
                <a:prstClr val="white"/>
              </a:solidFill>
            </a:endParaRPr>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a:solidFill>
                <a:prstClr val="white"/>
              </a:solidFill>
            </a:endParaRPr>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9" name="Slide Number Placeholder 28"/>
          <p:cNvSpPr>
            <a:spLocks noGrp="1"/>
          </p:cNvSpPr>
          <p:nvPr>
            <p:ph type="sldNum" sz="quarter" idx="12"/>
          </p:nvPr>
        </p:nvSpPr>
        <p:spPr bwMode="auto">
          <a:xfrm>
            <a:off x="1325544" y="4928702"/>
            <a:ext cx="609600" cy="517524"/>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46087502"/>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4993C6D5-09BA-4D47-8B51-6E61D4CE58DB}" type="datetime1">
              <a:rPr lang="en-US" smtClean="0">
                <a:solidFill>
                  <a:srgbClr val="4E3B30"/>
                </a:solidFill>
              </a:rPr>
              <a:t>11/10/2020</a:t>
            </a:fld>
            <a:endParaRPr lang="en-US">
              <a:solidFill>
                <a:srgbClr val="4E3B30"/>
              </a:solidFill>
            </a:endParaRPr>
          </a:p>
        </p:txBody>
      </p:sp>
      <p:sp>
        <p:nvSpPr>
          <p:cNvPr id="9" name="Slide Number Placeholder 8"/>
          <p:cNvSpPr>
            <a:spLocks noGrp="1"/>
          </p:cNvSpPr>
          <p:nvPr>
            <p:ph type="sldNum" sz="quarter" idx="15"/>
          </p:nvPr>
        </p:nvSpPr>
        <p:spPr/>
        <p:txBody>
          <a:bodyPr rtlCol="0"/>
          <a:lstStyle/>
          <a:p>
            <a:fld id="{B6F15528-21DE-4FAA-801E-634DDDAF4B2B}"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solidFill>
                <a:srgbClr val="4E3B30"/>
              </a:solidFill>
            </a:endParaRPr>
          </a:p>
        </p:txBody>
      </p:sp>
    </p:spTree>
    <p:extLst>
      <p:ext uri="{BB962C8B-B14F-4D97-AF65-F5344CB8AC3E}">
        <p14:creationId xmlns:p14="http://schemas.microsoft.com/office/powerpoint/2010/main" val="3003041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DCFFC9AF-819F-4BEB-A4A9-B38E6FF8F44B}" type="datetime1">
              <a:rPr lang="en-US" smtClean="0">
                <a:solidFill>
                  <a:srgbClr val="FBEEC9"/>
                </a:solidFill>
              </a:rPr>
              <a:t>11/10/2020</a:t>
            </a:fld>
            <a:endParaRPr lang="en-US">
              <a:solidFill>
                <a:srgbClr val="FBEEC9"/>
              </a:solidFill>
            </a:endParaRPr>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solidFill>
                <a:srgbClr val="FBEEC9"/>
              </a:solidFill>
            </a:endParaRP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a:solidFill>
                <a:prstClr val="white"/>
              </a:solidFill>
            </a:endParaRPr>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a:solidFill>
                <a:prstClr val="white"/>
              </a:solidFill>
            </a:endParaRPr>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a:solidFill>
                <a:prstClr val="white"/>
              </a:solidFill>
            </a:endParaRPr>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a:solidFill>
                <a:prstClr val="white"/>
              </a:solidFill>
            </a:endParaRPr>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white"/>
              </a:solidFill>
            </a:endParaRPr>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white"/>
              </a:solidFill>
            </a:endParaRPr>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white"/>
              </a:solidFill>
            </a:endParaRPr>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white"/>
              </a:solidFill>
            </a:endParaRPr>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white"/>
              </a:solidFill>
            </a:endParaRPr>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white"/>
              </a:solidFill>
            </a:endParaRPr>
          </a:p>
        </p:txBody>
      </p:sp>
      <p:sp>
        <p:nvSpPr>
          <p:cNvPr id="6" name="Slide Number Placeholder 5"/>
          <p:cNvSpPr>
            <a:spLocks noGrp="1"/>
          </p:cNvSpPr>
          <p:nvPr>
            <p:ph type="sldNum" sz="quarter" idx="12"/>
          </p:nvPr>
        </p:nvSpPr>
        <p:spPr bwMode="auto">
          <a:xfrm>
            <a:off x="1340616" y="4928702"/>
            <a:ext cx="609600" cy="517524"/>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87674696"/>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92BDE4B-C546-4600-A297-E27CB86DB6A6}" type="datetime1">
              <a:rPr lang="en-US" smtClean="0">
                <a:solidFill>
                  <a:srgbClr val="4E3B30"/>
                </a:solidFill>
              </a:rPr>
              <a:t>11/10/2020</a:t>
            </a:fld>
            <a:endParaRPr lang="en-US">
              <a:solidFill>
                <a:srgbClr val="4E3B30"/>
              </a:solidFill>
            </a:endParaRPr>
          </a:p>
        </p:txBody>
      </p:sp>
      <p:sp>
        <p:nvSpPr>
          <p:cNvPr id="6" name="Footer Placeholder 5"/>
          <p:cNvSpPr>
            <a:spLocks noGrp="1"/>
          </p:cNvSpPr>
          <p:nvPr>
            <p:ph type="ftr" sz="quarter" idx="11"/>
          </p:nvPr>
        </p:nvSpPr>
        <p:spPr/>
        <p:txBody>
          <a:bodyPr/>
          <a:lstStyle/>
          <a:p>
            <a:endParaRPr lang="en-US">
              <a:solidFill>
                <a:srgbClr val="4E3B30"/>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4822793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5C810E11-A851-4B22-B990-82A85BF3580D}" type="datetime1">
              <a:rPr lang="en-US" smtClean="0">
                <a:solidFill>
                  <a:srgbClr val="4E3B30"/>
                </a:solidFill>
              </a:rPr>
              <a:t>11/10/2020</a:t>
            </a:fld>
            <a:endParaRPr lang="en-US">
              <a:solidFill>
                <a:srgbClr val="4E3B30"/>
              </a:solidFill>
            </a:endParaRPr>
          </a:p>
        </p:txBody>
      </p:sp>
      <p:sp>
        <p:nvSpPr>
          <p:cNvPr id="8" name="Footer Placeholder 7"/>
          <p:cNvSpPr>
            <a:spLocks noGrp="1"/>
          </p:cNvSpPr>
          <p:nvPr>
            <p:ph type="ftr" sz="quarter" idx="11"/>
          </p:nvPr>
        </p:nvSpPr>
        <p:spPr/>
        <p:txBody>
          <a:bodyPr/>
          <a:lstStyle/>
          <a:p>
            <a:endParaRPr lang="en-US">
              <a:solidFill>
                <a:srgbClr val="4E3B30"/>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35339154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AEF0A22C-650E-4880-8DD3-35EED1A265E3}" type="datetime1">
              <a:rPr lang="en-US" smtClean="0">
                <a:solidFill>
                  <a:srgbClr val="4E3B30"/>
                </a:solidFill>
              </a:rPr>
              <a:t>11/10/2020</a:t>
            </a:fld>
            <a:endParaRPr lang="en-US">
              <a:solidFill>
                <a:srgbClr val="4E3B30"/>
              </a:solidFill>
            </a:endParaRPr>
          </a:p>
        </p:txBody>
      </p:sp>
      <p:sp>
        <p:nvSpPr>
          <p:cNvPr id="7" name="Slide Number Placeholder 6"/>
          <p:cNvSpPr>
            <a:spLocks noGrp="1"/>
          </p:cNvSpPr>
          <p:nvPr>
            <p:ph type="sldNum" sz="quarter" idx="11"/>
          </p:nvPr>
        </p:nvSpPr>
        <p:spPr/>
        <p:txBody>
          <a:bodyPr rtlCol="0"/>
          <a:lstStyle/>
          <a:p>
            <a:fld id="{B6F15528-21DE-4FAA-801E-634DDDAF4B2B}"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solidFill>
                <a:srgbClr val="4E3B30"/>
              </a:solidFill>
            </a:endParaRPr>
          </a:p>
        </p:txBody>
      </p:sp>
    </p:spTree>
    <p:extLst>
      <p:ext uri="{BB962C8B-B14F-4D97-AF65-F5344CB8AC3E}">
        <p14:creationId xmlns:p14="http://schemas.microsoft.com/office/powerpoint/2010/main" val="41572431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7A23A8-D8B0-4ECE-8C9A-E571A92EC8FF}" type="datetime1">
              <a:rPr lang="en-US" smtClean="0">
                <a:solidFill>
                  <a:srgbClr val="4E3B30"/>
                </a:solidFill>
              </a:rPr>
              <a:t>11/10/2020</a:t>
            </a:fld>
            <a:endParaRPr lang="en-US">
              <a:solidFill>
                <a:srgbClr val="4E3B30"/>
              </a:solidFill>
            </a:endParaRPr>
          </a:p>
        </p:txBody>
      </p:sp>
      <p:sp>
        <p:nvSpPr>
          <p:cNvPr id="3" name="Footer Placeholder 2"/>
          <p:cNvSpPr>
            <a:spLocks noGrp="1"/>
          </p:cNvSpPr>
          <p:nvPr>
            <p:ph type="ftr" sz="quarter" idx="11"/>
          </p:nvPr>
        </p:nvSpPr>
        <p:spPr/>
        <p:txBody>
          <a:bodyPr/>
          <a:lstStyle/>
          <a:p>
            <a:endParaRPr lang="en-US">
              <a:solidFill>
                <a:srgbClr val="4E3B30"/>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939363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a:solidFill>
                <a:prstClr val="white"/>
              </a:solidFill>
            </a:endParaRPr>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CD753530-2AED-49B7-B77D-091F204E7A27}" type="datetime1">
              <a:rPr lang="en-US" smtClean="0">
                <a:solidFill>
                  <a:srgbClr val="4E3B30"/>
                </a:solidFill>
              </a:rPr>
              <a:t>11/10/2020</a:t>
            </a:fld>
            <a:endParaRPr lang="en-US">
              <a:solidFill>
                <a:srgbClr val="4E3B30"/>
              </a:solidFill>
            </a:endParaRPr>
          </a:p>
        </p:txBody>
      </p:sp>
      <p:sp>
        <p:nvSpPr>
          <p:cNvPr id="22" name="Slide Number Placeholder 21"/>
          <p:cNvSpPr>
            <a:spLocks noGrp="1"/>
          </p:cNvSpPr>
          <p:nvPr>
            <p:ph type="sldNum" sz="quarter" idx="15"/>
          </p:nvPr>
        </p:nvSpPr>
        <p:spPr/>
        <p:txBody>
          <a:bodyPr rtlCol="0"/>
          <a:lstStyle/>
          <a:p>
            <a:fld id="{B6F15528-21DE-4FAA-801E-634DDDAF4B2B}"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solidFill>
                <a:srgbClr val="4E3B30"/>
              </a:solidFill>
            </a:endParaRPr>
          </a:p>
        </p:txBody>
      </p:sp>
    </p:spTree>
    <p:extLst>
      <p:ext uri="{BB962C8B-B14F-4D97-AF65-F5344CB8AC3E}">
        <p14:creationId xmlns:p14="http://schemas.microsoft.com/office/powerpoint/2010/main" val="131897590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568B77E-4597-410A-B90D-7A7446FBB503}" type="datetime1">
              <a:rPr lang="en-US" smtClean="0"/>
              <a:t>11/10/2020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BD9F2AA-70B1-4FF3-AD7F-7A64531BC648}" type="slidenum">
              <a:rPr lang="fa-IR" smtClean="0"/>
              <a:t>‹#›</a:t>
            </a:fld>
            <a:endParaRPr lang="fa-IR"/>
          </a:p>
        </p:txBody>
      </p:sp>
    </p:spTree>
    <p:extLst>
      <p:ext uri="{BB962C8B-B14F-4D97-AF65-F5344CB8AC3E}">
        <p14:creationId xmlns:p14="http://schemas.microsoft.com/office/powerpoint/2010/main" val="11597030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a:solidFill>
                <a:prstClr val="white"/>
              </a:solidFill>
            </a:endParaRPr>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17" name="Date Placeholder 16"/>
          <p:cNvSpPr>
            <a:spLocks noGrp="1"/>
          </p:cNvSpPr>
          <p:nvPr>
            <p:ph type="dt" sz="half" idx="10"/>
          </p:nvPr>
        </p:nvSpPr>
        <p:spPr/>
        <p:txBody>
          <a:bodyPr rtlCol="0"/>
          <a:lstStyle/>
          <a:p>
            <a:fld id="{2DE60E5C-737A-459B-A807-48A6709431D1}" type="datetime1">
              <a:rPr lang="en-US" smtClean="0">
                <a:solidFill>
                  <a:srgbClr val="4E3B30"/>
                </a:solidFill>
              </a:rPr>
              <a:t>11/10/2020</a:t>
            </a:fld>
            <a:endParaRPr lang="en-US">
              <a:solidFill>
                <a:srgbClr val="4E3B30"/>
              </a:solidFill>
            </a:endParaRPr>
          </a:p>
        </p:txBody>
      </p:sp>
      <p:sp>
        <p:nvSpPr>
          <p:cNvPr id="18" name="Slide Number Placeholder 17"/>
          <p:cNvSpPr>
            <a:spLocks noGrp="1"/>
          </p:cNvSpPr>
          <p:nvPr>
            <p:ph type="sldNum" sz="quarter" idx="11"/>
          </p:nvPr>
        </p:nvSpPr>
        <p:spPr/>
        <p:txBody>
          <a:bodyPr rtlCol="0"/>
          <a:lstStyle/>
          <a:p>
            <a:fld id="{B6F15528-21DE-4FAA-801E-634DDDAF4B2B}"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solidFill>
                <a:srgbClr val="4E3B30"/>
              </a:solidFill>
            </a:endParaRPr>
          </a:p>
        </p:txBody>
      </p:sp>
    </p:spTree>
    <p:extLst>
      <p:ext uri="{BB962C8B-B14F-4D97-AF65-F5344CB8AC3E}">
        <p14:creationId xmlns:p14="http://schemas.microsoft.com/office/powerpoint/2010/main" val="25480141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831F65-5C03-47D6-BD14-EC8ABB58CADB}" type="datetime1">
              <a:rPr lang="en-US" smtClean="0">
                <a:solidFill>
                  <a:srgbClr val="4E3B30"/>
                </a:solidFill>
              </a:rPr>
              <a:t>11/10/2020</a:t>
            </a:fld>
            <a:endParaRPr lang="en-US">
              <a:solidFill>
                <a:srgbClr val="4E3B30"/>
              </a:solidFill>
            </a:endParaRPr>
          </a:p>
        </p:txBody>
      </p:sp>
      <p:sp>
        <p:nvSpPr>
          <p:cNvPr id="5" name="Footer Placeholder 4"/>
          <p:cNvSpPr>
            <a:spLocks noGrp="1"/>
          </p:cNvSpPr>
          <p:nvPr>
            <p:ph type="ftr" sz="quarter" idx="11"/>
          </p:nvPr>
        </p:nvSpPr>
        <p:spPr/>
        <p:txBody>
          <a:bodyPr/>
          <a:lstStyle/>
          <a:p>
            <a:endParaRPr lang="en-US">
              <a:solidFill>
                <a:srgbClr val="4E3B30"/>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981438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44DDC3-8356-41BE-B148-368917FF4B6D}" type="datetime1">
              <a:rPr lang="en-US" smtClean="0">
                <a:solidFill>
                  <a:srgbClr val="4E3B30"/>
                </a:solidFill>
              </a:rPr>
              <a:t>11/10/2020</a:t>
            </a:fld>
            <a:endParaRPr lang="en-US">
              <a:solidFill>
                <a:srgbClr val="4E3B30"/>
              </a:solidFill>
            </a:endParaRPr>
          </a:p>
        </p:txBody>
      </p:sp>
      <p:sp>
        <p:nvSpPr>
          <p:cNvPr id="5" name="Footer Placeholder 4"/>
          <p:cNvSpPr>
            <a:spLocks noGrp="1"/>
          </p:cNvSpPr>
          <p:nvPr>
            <p:ph type="ftr" sz="quarter" idx="11"/>
          </p:nvPr>
        </p:nvSpPr>
        <p:spPr/>
        <p:txBody>
          <a:bodyPr/>
          <a:lstStyle/>
          <a:p>
            <a:endParaRPr lang="en-US">
              <a:solidFill>
                <a:srgbClr val="4E3B30"/>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7586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BC8F8B-D60C-4472-B425-1A05AB1FF1A2}" type="datetime1">
              <a:rPr lang="en-US" smtClean="0"/>
              <a:t>11/10/2020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BD9F2AA-70B1-4FF3-AD7F-7A64531BC648}" type="slidenum">
              <a:rPr lang="fa-IR" smtClean="0"/>
              <a:t>‹#›</a:t>
            </a:fld>
            <a:endParaRPr lang="fa-IR"/>
          </a:p>
        </p:txBody>
      </p:sp>
    </p:spTree>
    <p:extLst>
      <p:ext uri="{BB962C8B-B14F-4D97-AF65-F5344CB8AC3E}">
        <p14:creationId xmlns:p14="http://schemas.microsoft.com/office/powerpoint/2010/main" val="3285476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04E632E3-53B0-4191-A086-B7C1D6188BB1}" type="datetime1">
              <a:rPr lang="en-US" smtClean="0"/>
              <a:t>11/10/2020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BD9F2AA-70B1-4FF3-AD7F-7A64531BC648}" type="slidenum">
              <a:rPr lang="fa-IR" smtClean="0"/>
              <a:t>‹#›</a:t>
            </a:fld>
            <a:endParaRPr lang="fa-IR"/>
          </a:p>
        </p:txBody>
      </p:sp>
    </p:spTree>
    <p:extLst>
      <p:ext uri="{BB962C8B-B14F-4D97-AF65-F5344CB8AC3E}">
        <p14:creationId xmlns:p14="http://schemas.microsoft.com/office/powerpoint/2010/main" val="3852597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A03F3C7E-EF60-4DA8-BD47-D35233C83C92}" type="datetime1">
              <a:rPr lang="en-US" smtClean="0"/>
              <a:t>11/10/2020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EBD9F2AA-70B1-4FF3-AD7F-7A64531BC648}" type="slidenum">
              <a:rPr lang="fa-IR" smtClean="0"/>
              <a:t>‹#›</a:t>
            </a:fld>
            <a:endParaRPr lang="fa-IR"/>
          </a:p>
        </p:txBody>
      </p:sp>
    </p:spTree>
    <p:extLst>
      <p:ext uri="{BB962C8B-B14F-4D97-AF65-F5344CB8AC3E}">
        <p14:creationId xmlns:p14="http://schemas.microsoft.com/office/powerpoint/2010/main" val="3196276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31BDF7E-9DEE-4880-95DE-79B8C4448438}" type="datetime1">
              <a:rPr lang="en-US" smtClean="0"/>
              <a:t>11/10/2020</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EBD9F2AA-70B1-4FF3-AD7F-7A64531BC648}" type="slidenum">
              <a:rPr lang="fa-IR" smtClean="0"/>
              <a:t>‹#›</a:t>
            </a:fld>
            <a:endParaRPr lang="fa-IR"/>
          </a:p>
        </p:txBody>
      </p:sp>
    </p:spTree>
    <p:extLst>
      <p:ext uri="{BB962C8B-B14F-4D97-AF65-F5344CB8AC3E}">
        <p14:creationId xmlns:p14="http://schemas.microsoft.com/office/powerpoint/2010/main" val="3509362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CCDC59-044B-4A50-BBB8-1D0572F87EF8}" type="datetime1">
              <a:rPr lang="en-US" smtClean="0"/>
              <a:t>11/10/2020</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EBD9F2AA-70B1-4FF3-AD7F-7A64531BC648}" type="slidenum">
              <a:rPr lang="fa-IR" smtClean="0"/>
              <a:t>‹#›</a:t>
            </a:fld>
            <a:endParaRPr lang="fa-IR"/>
          </a:p>
        </p:txBody>
      </p:sp>
    </p:spTree>
    <p:extLst>
      <p:ext uri="{BB962C8B-B14F-4D97-AF65-F5344CB8AC3E}">
        <p14:creationId xmlns:p14="http://schemas.microsoft.com/office/powerpoint/2010/main" val="635019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C0378A-E0C7-4401-ADD3-4256952D310A}" type="datetime1">
              <a:rPr lang="en-US" smtClean="0"/>
              <a:t>11/10/2020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BD9F2AA-70B1-4FF3-AD7F-7A64531BC648}" type="slidenum">
              <a:rPr lang="fa-IR" smtClean="0"/>
              <a:t>‹#›</a:t>
            </a:fld>
            <a:endParaRPr lang="fa-IR"/>
          </a:p>
        </p:txBody>
      </p:sp>
    </p:spTree>
    <p:extLst>
      <p:ext uri="{BB962C8B-B14F-4D97-AF65-F5344CB8AC3E}">
        <p14:creationId xmlns:p14="http://schemas.microsoft.com/office/powerpoint/2010/main" val="4056514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E43EEF-C472-4DE9-94AB-7E5E89FF8C8C}" type="datetime1">
              <a:rPr lang="en-US" smtClean="0"/>
              <a:t>11/10/2020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BD9F2AA-70B1-4FF3-AD7F-7A64531BC648}" type="slidenum">
              <a:rPr lang="fa-IR" smtClean="0"/>
              <a:t>‹#›</a:t>
            </a:fld>
            <a:endParaRPr lang="fa-IR"/>
          </a:p>
        </p:txBody>
      </p:sp>
    </p:spTree>
    <p:extLst>
      <p:ext uri="{BB962C8B-B14F-4D97-AF65-F5344CB8AC3E}">
        <p14:creationId xmlns:p14="http://schemas.microsoft.com/office/powerpoint/2010/main" val="556306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900">
                <a:solidFill>
                  <a:schemeClr val="tx1">
                    <a:tint val="75000"/>
                  </a:schemeClr>
                </a:solidFill>
              </a:defRPr>
            </a:lvl1pPr>
          </a:lstStyle>
          <a:p>
            <a:fld id="{D22C4EC1-3D00-4EB9-8D23-17B416C4E7ED}" type="datetime1">
              <a:rPr lang="en-US" smtClean="0"/>
              <a:t>11/10/2020</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900">
                <a:solidFill>
                  <a:schemeClr val="tx1">
                    <a:tint val="75000"/>
                  </a:schemeClr>
                </a:solidFill>
              </a:defRPr>
            </a:lvl1pPr>
          </a:lstStyle>
          <a:p>
            <a:fld id="{EBD9F2AA-70B1-4FF3-AD7F-7A64531BC648}" type="slidenum">
              <a:rPr lang="fa-IR" smtClean="0"/>
              <a:t>‹#›</a:t>
            </a:fld>
            <a:endParaRPr lang="fa-IR"/>
          </a:p>
        </p:txBody>
      </p:sp>
    </p:spTree>
    <p:extLst>
      <p:ext uri="{BB962C8B-B14F-4D97-AF65-F5344CB8AC3E}">
        <p14:creationId xmlns:p14="http://schemas.microsoft.com/office/powerpoint/2010/main" val="2996951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r"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rtl="0"/>
            <a:fld id="{D495E49A-0F16-4D1F-83A4-101F2597EA4C}" type="datetime1">
              <a:rPr lang="en-US" smtClean="0">
                <a:solidFill>
                  <a:srgbClr val="4E3B30"/>
                </a:solidFill>
              </a:rPr>
              <a:t>11/10/2020</a:t>
            </a:fld>
            <a:endParaRPr lang="en-US">
              <a:solidFill>
                <a:srgbClr val="4E3B30"/>
              </a:solidFill>
            </a:endParaRP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pPr rtl="0"/>
            <a:endParaRPr lang="en-US">
              <a:solidFill>
                <a:srgbClr val="4E3B30"/>
              </a:solidFill>
            </a:endParaRP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a:solidFill>
                <a:prstClr val="white"/>
              </a:solidFill>
            </a:endParaRPr>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algn="l" rtl="0"/>
            <a:endParaRPr lang="en-US">
              <a:solidFill>
                <a:prstClr val="black"/>
              </a:solidFill>
            </a:endParaRPr>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endParaRPr lang="en-US" dirty="0">
              <a:solidFill>
                <a:prstClr val="white"/>
              </a:solidFill>
            </a:endParaRPr>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pPr rtl="0"/>
            <a:fld id="{B6F15528-21DE-4FAA-801E-634DDDAF4B2B}" type="slidenum">
              <a:rPr lang="en-US" smtClean="0"/>
              <a:pPr rtl="0"/>
              <a:t>‹#›</a:t>
            </a:fld>
            <a:endParaRPr lang="en-US"/>
          </a:p>
        </p:txBody>
      </p:sp>
    </p:spTree>
    <p:extLst>
      <p:ext uri="{BB962C8B-B14F-4D97-AF65-F5344CB8AC3E}">
        <p14:creationId xmlns:p14="http://schemas.microsoft.com/office/powerpoint/2010/main" val="8487927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1"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3.xml"/><Relationship Id="rId4" Type="http://schemas.openxmlformats.org/officeDocument/2006/relationships/image" Target="../media/image26.gif"/></Relationships>
</file>

<file path=ppt/slides/_rels/slide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http://www.imna.ir/" TargetMode="External"/><Relationship Id="rId7" Type="http://schemas.openxmlformats.org/officeDocument/2006/relationships/hyperlink" Target="http://memarinews.com/vdca.mnek49nae5k14.html" TargetMode="External"/><Relationship Id="rId2" Type="http://schemas.openxmlformats.org/officeDocument/2006/relationships/hyperlink" Target="http://www.ttc.ca/" TargetMode="External"/><Relationship Id="rId1" Type="http://schemas.openxmlformats.org/officeDocument/2006/relationships/slideLayout" Target="../slideLayouts/slideLayout13.xml"/><Relationship Id="rId6" Type="http://schemas.openxmlformats.org/officeDocument/2006/relationships/hyperlink" Target="http://itccanada.persianblog.ir/" TargetMode="External"/><Relationship Id="rId5" Type="http://schemas.openxmlformats.org/officeDocument/2006/relationships/hyperlink" Target="http://www.atiyeafarinan.org/" TargetMode="External"/><Relationship Id="rId4" Type="http://schemas.openxmlformats.org/officeDocument/2006/relationships/hyperlink" Target="http://www.aftabir.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5" Type="http://schemas.openxmlformats.org/officeDocument/2006/relationships/image" Target="../media/image14.jpe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362200"/>
            <a:ext cx="6172200" cy="5689122"/>
          </a:xfrm>
        </p:spPr>
        <p:txBody>
          <a:bodyPr>
            <a:normAutofit/>
          </a:bodyPr>
          <a:lstStyle/>
          <a:p>
            <a:pPr algn="ctr"/>
            <a:r>
              <a:rPr lang="fa-IR" sz="6000" dirty="0" smtClean="0">
                <a:cs typeface="B Kourosh" panose="00000400000000000000" pitchFamily="2" charset="-78"/>
              </a:rPr>
              <a:t>حمل و نقل شهری در کانادا (تورنتو</a:t>
            </a:r>
            <a:r>
              <a:rPr lang="fa-IR" sz="6000" dirty="0" smtClean="0">
                <a:cs typeface="B Kourosh" panose="00000400000000000000" pitchFamily="2" charset="-78"/>
              </a:rPr>
              <a:t>)</a:t>
            </a:r>
            <a:endParaRPr lang="fa-IR" sz="6000" dirty="0" smtClean="0">
              <a:cs typeface="B Kourosh" panose="00000400000000000000" pitchFamily="2" charset="-78"/>
            </a:endParaRPr>
          </a:p>
        </p:txBody>
      </p:sp>
    </p:spTree>
    <p:extLst>
      <p:ext uri="{BB962C8B-B14F-4D97-AF65-F5344CB8AC3E}">
        <p14:creationId xmlns:p14="http://schemas.microsoft.com/office/powerpoint/2010/main" val="9915475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7467600" cy="6169152"/>
          </a:xfrm>
        </p:spPr>
        <p:txBody>
          <a:bodyPr>
            <a:normAutofit/>
          </a:bodyPr>
          <a:lstStyle/>
          <a:p>
            <a:r>
              <a:rPr lang="fa-IR" sz="1600" dirty="0" smtClean="0">
                <a:solidFill>
                  <a:schemeClr val="tx2"/>
                </a:solidFill>
                <a:cs typeface="B Yekan" panose="00000400000000000000" pitchFamily="2" charset="-78"/>
              </a:rPr>
              <a:t>انواع بلیط ها</a:t>
            </a:r>
          </a:p>
          <a:p>
            <a:pPr marL="0" indent="0">
              <a:buNone/>
            </a:pPr>
            <a:endParaRPr lang="fa-IR" sz="1600" dirty="0" smtClean="0">
              <a:solidFill>
                <a:schemeClr val="tx2"/>
              </a:solidFill>
              <a:cs typeface="B Yekan" panose="00000400000000000000" pitchFamily="2" charset="-78"/>
            </a:endParaRPr>
          </a:p>
          <a:p>
            <a:pPr marL="0" indent="0">
              <a:buNone/>
            </a:pPr>
            <a:endParaRPr lang="fa-IR" sz="1600" dirty="0" smtClean="0">
              <a:solidFill>
                <a:schemeClr val="tx2"/>
              </a:solidFill>
              <a:cs typeface="B Yekan" panose="00000400000000000000" pitchFamily="2" charset="-78"/>
            </a:endParaRPr>
          </a:p>
          <a:p>
            <a:r>
              <a:rPr lang="fa-IR" sz="1600" dirty="0" smtClean="0">
                <a:solidFill>
                  <a:srgbClr val="FF0000"/>
                </a:solidFill>
                <a:cs typeface="B Yekan" panose="00000400000000000000" pitchFamily="2" charset="-78"/>
              </a:rPr>
              <a:t>بلیط کاغذی</a:t>
            </a:r>
          </a:p>
          <a:p>
            <a:r>
              <a:rPr lang="fa-IR" sz="1600" dirty="0" smtClean="0">
                <a:solidFill>
                  <a:srgbClr val="FF0000"/>
                </a:solidFill>
                <a:cs typeface="B Yekan" panose="00000400000000000000" pitchFamily="2" charset="-78"/>
              </a:rPr>
              <a:t>توکن</a:t>
            </a:r>
          </a:p>
          <a:p>
            <a:r>
              <a:rPr lang="en-US" sz="1600" dirty="0" smtClean="0">
                <a:solidFill>
                  <a:srgbClr val="FF0000"/>
                </a:solidFill>
                <a:cs typeface="B Yekan" panose="00000400000000000000" pitchFamily="2" charset="-78"/>
              </a:rPr>
              <a:t>Daily pass</a:t>
            </a:r>
          </a:p>
          <a:p>
            <a:r>
              <a:rPr lang="en-US" sz="1600" dirty="0" smtClean="0">
                <a:solidFill>
                  <a:srgbClr val="FF0000"/>
                </a:solidFill>
                <a:cs typeface="B Yekan" panose="00000400000000000000" pitchFamily="2" charset="-78"/>
              </a:rPr>
              <a:t>Metro pass</a:t>
            </a:r>
          </a:p>
          <a:p>
            <a:r>
              <a:rPr lang="en-US" sz="1600" dirty="0" smtClean="0">
                <a:solidFill>
                  <a:srgbClr val="FF0000"/>
                </a:solidFill>
                <a:cs typeface="B Yekan" panose="00000400000000000000" pitchFamily="2" charset="-78"/>
              </a:rPr>
              <a:t>GTE pass</a:t>
            </a:r>
          </a:p>
          <a:p>
            <a:r>
              <a:rPr lang="en-US" sz="1600" dirty="0" smtClean="0">
                <a:solidFill>
                  <a:srgbClr val="FF0000"/>
                </a:solidFill>
                <a:cs typeface="B Yekan" panose="00000400000000000000" pitchFamily="2" charset="-78"/>
              </a:rPr>
              <a:t>GTA weekly pass</a:t>
            </a:r>
            <a:endParaRPr lang="fa-IR" sz="1600" dirty="0" smtClean="0">
              <a:solidFill>
                <a:srgbClr val="FF0000"/>
              </a:solidFill>
              <a:cs typeface="B Yekan" panose="00000400000000000000" pitchFamily="2" charset="-78"/>
            </a:endParaRPr>
          </a:p>
          <a:p>
            <a:endParaRPr lang="fa-IR" sz="1600" dirty="0">
              <a:solidFill>
                <a:srgbClr val="FF0000"/>
              </a:solidFill>
              <a:cs typeface="B Yekan" panose="00000400000000000000" pitchFamily="2" charset="-78"/>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398" y="914400"/>
            <a:ext cx="2505075" cy="18788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3276600"/>
            <a:ext cx="3362183" cy="2095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425053"/>
            <a:ext cx="1905000" cy="14287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024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9560" y="4114800"/>
            <a:ext cx="1879586" cy="23145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8400" y="3520733"/>
            <a:ext cx="2466975" cy="18478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cxnSp>
        <p:nvCxnSpPr>
          <p:cNvPr id="5" name="Straight Connector 4"/>
          <p:cNvCxnSpPr/>
          <p:nvPr/>
        </p:nvCxnSpPr>
        <p:spPr>
          <a:xfrm flipH="1">
            <a:off x="5334000" y="1447800"/>
            <a:ext cx="1143000"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7" name="Straight Connector 6"/>
          <p:cNvCxnSpPr/>
          <p:nvPr/>
        </p:nvCxnSpPr>
        <p:spPr>
          <a:xfrm flipH="1">
            <a:off x="5791200" y="2127738"/>
            <a:ext cx="685800" cy="586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rot="5400000">
            <a:off x="4229100" y="2552700"/>
            <a:ext cx="1981200" cy="114300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6" name="Elbow Connector 25"/>
          <p:cNvCxnSpPr/>
          <p:nvPr/>
        </p:nvCxnSpPr>
        <p:spPr>
          <a:xfrm rot="10800000" flipV="1">
            <a:off x="3038474" y="1752599"/>
            <a:ext cx="3971927" cy="914401"/>
          </a:xfrm>
          <a:prstGeom prst="bentConnector3">
            <a:avLst>
              <a:gd name="adj1" fmla="val 37958"/>
            </a:avLst>
          </a:prstGeom>
        </p:spPr>
        <p:style>
          <a:lnRef idx="1">
            <a:schemeClr val="dk1"/>
          </a:lnRef>
          <a:fillRef idx="0">
            <a:schemeClr val="dk1"/>
          </a:fillRef>
          <a:effectRef idx="0">
            <a:schemeClr val="dk1"/>
          </a:effectRef>
          <a:fontRef idx="minor">
            <a:schemeClr val="tx1"/>
          </a:fontRef>
        </p:style>
      </p:cxnSp>
      <p:cxnSp>
        <p:nvCxnSpPr>
          <p:cNvPr id="10247" name="Elbow Connector 10246"/>
          <p:cNvCxnSpPr/>
          <p:nvPr/>
        </p:nvCxnSpPr>
        <p:spPr>
          <a:xfrm rot="16200000" flipH="1">
            <a:off x="7840834" y="3056940"/>
            <a:ext cx="472731" cy="457197"/>
          </a:xfrm>
          <a:prstGeom prst="bentConnector3">
            <a:avLst/>
          </a:prstGeom>
        </p:spPr>
        <p:style>
          <a:lnRef idx="1">
            <a:schemeClr val="accent5"/>
          </a:lnRef>
          <a:fillRef idx="0">
            <a:schemeClr val="accent5"/>
          </a:fillRef>
          <a:effectRef idx="0">
            <a:schemeClr val="accent5"/>
          </a:effectRef>
          <a:fontRef idx="minor">
            <a:schemeClr val="tx1"/>
          </a:fontRef>
        </p:style>
      </p:cxnSp>
      <p:cxnSp>
        <p:nvCxnSpPr>
          <p:cNvPr id="10254" name="Straight Connector 10253"/>
          <p:cNvCxnSpPr/>
          <p:nvPr/>
        </p:nvCxnSpPr>
        <p:spPr>
          <a:xfrm flipH="1">
            <a:off x="3429000" y="2438400"/>
            <a:ext cx="3048000"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10257" name="Straight Connector 10256"/>
          <p:cNvCxnSpPr/>
          <p:nvPr/>
        </p:nvCxnSpPr>
        <p:spPr>
          <a:xfrm>
            <a:off x="3429000" y="2438400"/>
            <a:ext cx="0" cy="838200"/>
          </a:xfrm>
          <a:prstGeom prst="line">
            <a:avLst/>
          </a:prstGeom>
        </p:spPr>
        <p:style>
          <a:lnRef idx="1">
            <a:schemeClr val="accent2"/>
          </a:lnRef>
          <a:fillRef idx="0">
            <a:schemeClr val="accent2"/>
          </a:fillRef>
          <a:effectRef idx="0">
            <a:schemeClr val="accent2"/>
          </a:effectRef>
          <a:fontRef idx="minor">
            <a:schemeClr val="tx1"/>
          </a:fontRef>
        </p:style>
      </p:cxnSp>
      <p:sp>
        <p:nvSpPr>
          <p:cNvPr id="10260" name="TextBox 10259"/>
          <p:cNvSpPr txBox="1"/>
          <p:nvPr/>
        </p:nvSpPr>
        <p:spPr>
          <a:xfrm>
            <a:off x="8305798" y="5758934"/>
            <a:ext cx="300082" cy="369332"/>
          </a:xfrm>
          <a:prstGeom prst="rect">
            <a:avLst/>
          </a:prstGeom>
          <a:noFill/>
        </p:spPr>
        <p:txBody>
          <a:bodyPr wrap="none" rtlCol="1">
            <a:spAutoFit/>
          </a:bodyPr>
          <a:lstStyle/>
          <a:p>
            <a:pPr algn="l" rtl="0"/>
            <a:r>
              <a:rPr lang="fa-IR" dirty="0">
                <a:solidFill>
                  <a:prstClr val="black"/>
                </a:solidFill>
              </a:rPr>
              <a:t>9</a:t>
            </a:r>
            <a:endParaRPr lang="fa-IR" dirty="0">
              <a:solidFill>
                <a:prstClr val="black"/>
              </a:solidFill>
            </a:endParaRPr>
          </a:p>
        </p:txBody>
      </p:sp>
    </p:spTree>
    <p:extLst>
      <p:ext uri="{BB962C8B-B14F-4D97-AF65-F5344CB8AC3E}">
        <p14:creationId xmlns:p14="http://schemas.microsoft.com/office/powerpoint/2010/main" val="4718669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7467600" cy="6169152"/>
          </a:xfrm>
        </p:spPr>
        <p:txBody>
          <a:bodyPr>
            <a:normAutofit/>
          </a:bodyPr>
          <a:lstStyle/>
          <a:p>
            <a:r>
              <a:rPr lang="fa-IR" sz="1600" dirty="0" smtClean="0">
                <a:solidFill>
                  <a:schemeClr val="tx2"/>
                </a:solidFill>
                <a:cs typeface="B Yekan" panose="00000400000000000000" pitchFamily="2" charset="-78"/>
              </a:rPr>
              <a:t>اوبر:</a:t>
            </a:r>
          </a:p>
          <a:p>
            <a:r>
              <a:rPr lang="fa-IR" sz="1400" dirty="0">
                <a:cs typeface="B Yekan" panose="00000400000000000000" pitchFamily="2" charset="-78"/>
              </a:rPr>
              <a:t>خودروهای </a:t>
            </a:r>
            <a:r>
              <a:rPr lang="fa-IR" sz="1400" dirty="0" smtClean="0">
                <a:cs typeface="B Yekan" panose="00000400000000000000" pitchFamily="2" charset="-78"/>
              </a:rPr>
              <a:t>مشکی رنگ</a:t>
            </a:r>
          </a:p>
          <a:p>
            <a:r>
              <a:rPr lang="fa-IR" sz="1400" dirty="0">
                <a:cs typeface="B Yekan" panose="00000400000000000000" pitchFamily="2" charset="-78"/>
              </a:rPr>
              <a:t>ون و شاسی </a:t>
            </a:r>
            <a:r>
              <a:rPr lang="fa-IR" sz="1400" dirty="0" smtClean="0">
                <a:cs typeface="B Yekan" panose="00000400000000000000" pitchFamily="2" charset="-78"/>
              </a:rPr>
              <a:t>بلند</a:t>
            </a:r>
          </a:p>
          <a:p>
            <a:r>
              <a:rPr lang="fa-IR" sz="1400" dirty="0">
                <a:cs typeface="B Yekan" panose="00000400000000000000" pitchFamily="2" charset="-78"/>
              </a:rPr>
              <a:t>موتور </a:t>
            </a:r>
            <a:r>
              <a:rPr lang="fa-IR" sz="1400" dirty="0" smtClean="0">
                <a:cs typeface="B Yekan" panose="00000400000000000000" pitchFamily="2" charset="-78"/>
              </a:rPr>
              <a:t>سیکلت</a:t>
            </a:r>
          </a:p>
          <a:p>
            <a:r>
              <a:rPr lang="en-US" sz="1400" dirty="0" err="1" smtClean="0">
                <a:cs typeface="B Yekan" panose="00000400000000000000" pitchFamily="2" charset="-78"/>
              </a:rPr>
              <a:t>UberX</a:t>
            </a:r>
            <a:endParaRPr lang="fa-IR" sz="1400" dirty="0" smtClean="0">
              <a:cs typeface="B Yekan" panose="00000400000000000000" pitchFamily="2" charset="-78"/>
            </a:endParaRPr>
          </a:p>
          <a:p>
            <a:r>
              <a:rPr lang="fa-IR" sz="1400" dirty="0">
                <a:cs typeface="B Yekan" panose="00000400000000000000" pitchFamily="2" charset="-78"/>
              </a:rPr>
              <a:t>تاکسی</a:t>
            </a:r>
            <a:endParaRPr lang="fa-IR" sz="1400" dirty="0" smtClean="0">
              <a:cs typeface="B Yekan" panose="00000400000000000000" pitchFamily="2" charset="-78"/>
            </a:endParaRPr>
          </a:p>
          <a:p>
            <a:endParaRPr lang="fa-IR" sz="1400" dirty="0">
              <a:cs typeface="B Yekan" panose="00000400000000000000" pitchFamily="2" charset="-78"/>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606" y="381000"/>
            <a:ext cx="3725396" cy="2076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669345"/>
            <a:ext cx="2286000" cy="36042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6296" y="4409013"/>
            <a:ext cx="3557484" cy="22845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126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2209800"/>
            <a:ext cx="3573756" cy="19650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8250451" y="5786511"/>
            <a:ext cx="415498" cy="369332"/>
          </a:xfrm>
          <a:prstGeom prst="rect">
            <a:avLst/>
          </a:prstGeom>
          <a:noFill/>
        </p:spPr>
        <p:txBody>
          <a:bodyPr wrap="none" rtlCol="1">
            <a:spAutoFit/>
          </a:bodyPr>
          <a:lstStyle/>
          <a:p>
            <a:pPr algn="l" rtl="0"/>
            <a:r>
              <a:rPr lang="fa-IR" dirty="0">
                <a:solidFill>
                  <a:prstClr val="black"/>
                </a:solidFill>
              </a:rPr>
              <a:t>10</a:t>
            </a:r>
            <a:endParaRPr lang="fa-IR" dirty="0">
              <a:solidFill>
                <a:prstClr val="black"/>
              </a:solidFill>
            </a:endParaRPr>
          </a:p>
        </p:txBody>
      </p:sp>
    </p:spTree>
    <p:extLst>
      <p:ext uri="{BB962C8B-B14F-4D97-AF65-F5344CB8AC3E}">
        <p14:creationId xmlns:p14="http://schemas.microsoft.com/office/powerpoint/2010/main" val="19351141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7467600" cy="6169152"/>
          </a:xfrm>
        </p:spPr>
        <p:txBody>
          <a:bodyPr>
            <a:normAutofit/>
          </a:bodyPr>
          <a:lstStyle/>
          <a:p>
            <a:r>
              <a:rPr lang="fa-IR" sz="1600" dirty="0">
                <a:solidFill>
                  <a:schemeClr val="tx2"/>
                </a:solidFill>
                <a:cs typeface="B Yekan" panose="00000400000000000000" pitchFamily="2" charset="-78"/>
              </a:rPr>
              <a:t>خدمات مخصوص افراد سالخورده و </a:t>
            </a:r>
            <a:r>
              <a:rPr lang="fa-IR" sz="1600" dirty="0" smtClean="0">
                <a:solidFill>
                  <a:schemeClr val="tx2"/>
                </a:solidFill>
                <a:cs typeface="B Yekan" panose="00000400000000000000" pitchFamily="2" charset="-78"/>
              </a:rPr>
              <a:t>معلول:</a:t>
            </a:r>
          </a:p>
          <a:p>
            <a:pPr marL="0" indent="0" algn="just">
              <a:buNone/>
            </a:pPr>
            <a:r>
              <a:rPr lang="fa-IR" sz="1400" dirty="0">
                <a:cs typeface="B Yekan" panose="00000400000000000000" pitchFamily="2" charset="-78"/>
              </a:rPr>
              <a:t>همه اتوبوسرانی های شهری، سرویس هایی مخصوص افراد </a:t>
            </a:r>
            <a:r>
              <a:rPr lang="fa-IR" sz="1400" dirty="0">
                <a:solidFill>
                  <a:srgbClr val="FF0000"/>
                </a:solidFill>
                <a:cs typeface="B Yekan" panose="00000400000000000000" pitchFamily="2" charset="-78"/>
              </a:rPr>
              <a:t>سالخورده </a:t>
            </a:r>
            <a:r>
              <a:rPr lang="en-US" sz="1400" dirty="0">
                <a:cs typeface="B Yekan" panose="00000400000000000000" pitchFamily="2" charset="-78"/>
              </a:rPr>
              <a:t>Senior Citizens </a:t>
            </a:r>
            <a:r>
              <a:rPr lang="fa-IR" sz="1400" dirty="0">
                <a:cs typeface="B Yekan" panose="00000400000000000000" pitchFamily="2" charset="-78"/>
              </a:rPr>
              <a:t>و </a:t>
            </a:r>
            <a:r>
              <a:rPr lang="fa-IR" sz="1400" dirty="0">
                <a:solidFill>
                  <a:srgbClr val="FF0000"/>
                </a:solidFill>
                <a:cs typeface="B Yekan" panose="00000400000000000000" pitchFamily="2" charset="-78"/>
              </a:rPr>
              <a:t>معلول</a:t>
            </a:r>
            <a:r>
              <a:rPr lang="fa-IR" sz="1400" dirty="0">
                <a:cs typeface="B Yekan" panose="00000400000000000000" pitchFamily="2" charset="-78"/>
              </a:rPr>
              <a:t> </a:t>
            </a:r>
            <a:r>
              <a:rPr lang="en-US" sz="1400" dirty="0">
                <a:cs typeface="B Yekan" panose="00000400000000000000" pitchFamily="2" charset="-78"/>
              </a:rPr>
              <a:t>Handicapped </a:t>
            </a:r>
            <a:r>
              <a:rPr lang="fa-IR" sz="1400" dirty="0">
                <a:cs typeface="B Yekan" panose="00000400000000000000" pitchFamily="2" charset="-78"/>
              </a:rPr>
              <a:t>ارائه می کنند. معمولاً اتوبوس های مخصوصی برای این افراد تدارک دیده شده که حتی آنها را مستقیم از </a:t>
            </a:r>
            <a:r>
              <a:rPr lang="fa-IR" sz="1400" dirty="0">
                <a:solidFill>
                  <a:srgbClr val="FF0000"/>
                </a:solidFill>
                <a:cs typeface="B Yekan" panose="00000400000000000000" pitchFamily="2" charset="-78"/>
              </a:rPr>
              <a:t>درب منزلشان</a:t>
            </a:r>
            <a:r>
              <a:rPr lang="fa-IR" sz="1400" dirty="0">
                <a:cs typeface="B Yekan" panose="00000400000000000000" pitchFamily="2" charset="-78"/>
              </a:rPr>
              <a:t> سوار می کنند و به محل مورد نظرشان می رسانند. این سرویسها خصوصی نیست و ممکن است بر سر راه چند نفر را سوار کنند ولی به هر حال کار فرد نیازمند را به شدت آسان می کنند. </a:t>
            </a:r>
            <a:r>
              <a:rPr lang="fa-IR" sz="1400" dirty="0">
                <a:solidFill>
                  <a:srgbClr val="FF0000"/>
                </a:solidFill>
                <a:cs typeface="B Yekan" panose="00000400000000000000" pitchFamily="2" charset="-78"/>
              </a:rPr>
              <a:t>هزینه بلیت این سرویس ها تفاوتی با هزینه سرویس های عادی ندارد</a:t>
            </a:r>
            <a:r>
              <a:rPr lang="fa-IR" sz="1400" dirty="0" smtClean="0">
                <a:solidFill>
                  <a:srgbClr val="FF0000"/>
                </a:solidFill>
                <a:cs typeface="B Yekan" panose="00000400000000000000" pitchFamily="2" charset="-78"/>
              </a:rPr>
              <a:t>.</a:t>
            </a:r>
            <a:endParaRPr lang="fa-IR" sz="1400" dirty="0">
              <a:solidFill>
                <a:srgbClr val="FF0000"/>
              </a:solidFill>
              <a:cs typeface="B Yekan" panose="00000400000000000000" pitchFamily="2" charset="-78"/>
            </a:endParaRPr>
          </a:p>
          <a:p>
            <a:pPr marL="0" indent="0" algn="just">
              <a:buNone/>
            </a:pPr>
            <a:r>
              <a:rPr lang="fa-IR" sz="1400" dirty="0">
                <a:cs typeface="B Yekan" panose="00000400000000000000" pitchFamily="2" charset="-78"/>
              </a:rPr>
              <a:t>در </a:t>
            </a:r>
            <a:r>
              <a:rPr lang="fa-IR" sz="1400" dirty="0">
                <a:solidFill>
                  <a:srgbClr val="FF0000"/>
                </a:solidFill>
                <a:cs typeface="B Yekan" panose="00000400000000000000" pitchFamily="2" charset="-78"/>
              </a:rPr>
              <a:t>اتوبوس های عادی </a:t>
            </a:r>
            <a:r>
              <a:rPr lang="fa-IR" sz="1400" dirty="0">
                <a:cs typeface="B Yekan" panose="00000400000000000000" pitchFamily="2" charset="-78"/>
              </a:rPr>
              <a:t>نیز پیش بینی های متعددی برای افراد نیازمند به عمل آمده که بتوانند به راحتی سوار و پیاده شوند یا در اتوبوس مستقر شوند. </a:t>
            </a:r>
          </a:p>
        </p:txBody>
      </p:sp>
      <p:pic>
        <p:nvPicPr>
          <p:cNvPr id="12290" name="Picture 2" descr="C:\Users\valiasr\Desktop\hamlonaghl\WheelTrans_Friendly_.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362200"/>
            <a:ext cx="2776491"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2291" name="Picture 3" descr="C:\Users\valiasr\Desktop\hamlonaghl\wt2_img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3770" y="2839820"/>
            <a:ext cx="4100512" cy="23315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2292" name="Picture 4" descr="C:\Users\valiasr\Desktop\hamlonaghl\Priority_Seating_Dec.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4876800"/>
            <a:ext cx="2857500" cy="14287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227253" y="5772443"/>
            <a:ext cx="407483" cy="369332"/>
          </a:xfrm>
          <a:prstGeom prst="rect">
            <a:avLst/>
          </a:prstGeom>
          <a:noFill/>
        </p:spPr>
        <p:txBody>
          <a:bodyPr wrap="none" rtlCol="1">
            <a:spAutoFit/>
          </a:bodyPr>
          <a:lstStyle/>
          <a:p>
            <a:pPr algn="l" rtl="0"/>
            <a:r>
              <a:rPr lang="fa-IR" dirty="0">
                <a:solidFill>
                  <a:prstClr val="black"/>
                </a:solidFill>
              </a:rPr>
              <a:t>11</a:t>
            </a:r>
            <a:endParaRPr lang="fa-IR" dirty="0">
              <a:solidFill>
                <a:prstClr val="black"/>
              </a:solidFill>
            </a:endParaRPr>
          </a:p>
        </p:txBody>
      </p:sp>
    </p:spTree>
    <p:extLst>
      <p:ext uri="{BB962C8B-B14F-4D97-AF65-F5344CB8AC3E}">
        <p14:creationId xmlns:p14="http://schemas.microsoft.com/office/powerpoint/2010/main" val="24116830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7467600" cy="6169152"/>
          </a:xfrm>
        </p:spPr>
        <p:txBody>
          <a:bodyPr>
            <a:normAutofit/>
          </a:bodyPr>
          <a:lstStyle/>
          <a:p>
            <a:r>
              <a:rPr lang="fa-IR" sz="1600" dirty="0" smtClean="0">
                <a:solidFill>
                  <a:schemeClr val="tx2"/>
                </a:solidFill>
                <a:cs typeface="B Yekan" panose="00000400000000000000" pitchFamily="2" charset="-78"/>
              </a:rPr>
              <a:t>اتوبوس:</a:t>
            </a:r>
          </a:p>
          <a:p>
            <a:pPr marL="0" indent="0">
              <a:buNone/>
            </a:pPr>
            <a:endParaRPr lang="fa-IR" sz="1400" dirty="0">
              <a:solidFill>
                <a:schemeClr val="tx2"/>
              </a:solidFill>
              <a:cs typeface="B Yekan" panose="00000400000000000000" pitchFamily="2" charset="-78"/>
            </a:endParaRPr>
          </a:p>
        </p:txBody>
      </p:sp>
      <p:pic>
        <p:nvPicPr>
          <p:cNvPr id="13314" name="Picture 2" descr="C:\Users\valiasr\Desktop\Untitled-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91955"/>
            <a:ext cx="7848600" cy="507942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267114" y="5791200"/>
            <a:ext cx="415498" cy="369332"/>
          </a:xfrm>
          <a:prstGeom prst="rect">
            <a:avLst/>
          </a:prstGeom>
          <a:noFill/>
        </p:spPr>
        <p:txBody>
          <a:bodyPr wrap="none" rtlCol="1">
            <a:spAutoFit/>
          </a:bodyPr>
          <a:lstStyle/>
          <a:p>
            <a:pPr algn="l" rtl="0"/>
            <a:r>
              <a:rPr lang="fa-IR" dirty="0">
                <a:solidFill>
                  <a:prstClr val="black"/>
                </a:solidFill>
              </a:rPr>
              <a:t>12</a:t>
            </a:r>
            <a:endParaRPr lang="fa-IR" dirty="0">
              <a:solidFill>
                <a:prstClr val="black"/>
              </a:solidFill>
            </a:endParaRPr>
          </a:p>
        </p:txBody>
      </p:sp>
    </p:spTree>
    <p:extLst>
      <p:ext uri="{BB962C8B-B14F-4D97-AF65-F5344CB8AC3E}">
        <p14:creationId xmlns:p14="http://schemas.microsoft.com/office/powerpoint/2010/main" val="14578428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81000"/>
            <a:ext cx="7467600" cy="6092952"/>
          </a:xfrm>
        </p:spPr>
        <p:txBody>
          <a:bodyPr>
            <a:normAutofit/>
          </a:bodyPr>
          <a:lstStyle/>
          <a:p>
            <a:r>
              <a:rPr lang="en-US" sz="1600" dirty="0">
                <a:solidFill>
                  <a:schemeClr val="tx2"/>
                </a:solidFill>
                <a:cs typeface="B Yekan" panose="00000400000000000000" pitchFamily="2" charset="-78"/>
              </a:rPr>
              <a:t>Streetcar:</a:t>
            </a:r>
          </a:p>
          <a:p>
            <a:pPr marL="0" indent="0">
              <a:buNone/>
            </a:pPr>
            <a:endParaRPr lang="fa-IR" sz="1600" dirty="0">
              <a:solidFill>
                <a:schemeClr val="tx2"/>
              </a:solidFill>
              <a:cs typeface="B Yekan" panose="00000400000000000000" pitchFamily="2" charset="-78"/>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093788"/>
            <a:ext cx="4724400" cy="467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161427" y="5764213"/>
            <a:ext cx="441146" cy="369332"/>
          </a:xfrm>
          <a:prstGeom prst="rect">
            <a:avLst/>
          </a:prstGeom>
          <a:noFill/>
        </p:spPr>
        <p:txBody>
          <a:bodyPr wrap="none" rtlCol="1">
            <a:spAutoFit/>
          </a:bodyPr>
          <a:lstStyle/>
          <a:p>
            <a:pPr algn="l" rtl="0"/>
            <a:r>
              <a:rPr lang="en-US" dirty="0">
                <a:solidFill>
                  <a:prstClr val="black"/>
                </a:solidFill>
              </a:rPr>
              <a:t>13</a:t>
            </a:r>
            <a:endParaRPr lang="fa-IR" dirty="0">
              <a:solidFill>
                <a:prstClr val="black"/>
              </a:solidFill>
            </a:endParaRPr>
          </a:p>
        </p:txBody>
      </p:sp>
    </p:spTree>
    <p:extLst>
      <p:ext uri="{BB962C8B-B14F-4D97-AF65-F5344CB8AC3E}">
        <p14:creationId xmlns:p14="http://schemas.microsoft.com/office/powerpoint/2010/main" val="20802289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valiasr\Desktop\265.jpg"/>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304800" y="0"/>
            <a:ext cx="8534676" cy="5638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161427" y="5715000"/>
            <a:ext cx="441146" cy="369332"/>
          </a:xfrm>
          <a:prstGeom prst="rect">
            <a:avLst/>
          </a:prstGeom>
          <a:noFill/>
        </p:spPr>
        <p:txBody>
          <a:bodyPr wrap="none" rtlCol="1">
            <a:spAutoFit/>
          </a:bodyPr>
          <a:lstStyle/>
          <a:p>
            <a:pPr algn="l" rtl="0"/>
            <a:r>
              <a:rPr lang="en-US" dirty="0">
                <a:solidFill>
                  <a:prstClr val="black"/>
                </a:solidFill>
              </a:rPr>
              <a:t>14</a:t>
            </a:r>
            <a:endParaRPr lang="fa-IR" dirty="0">
              <a:solidFill>
                <a:prstClr val="black"/>
              </a:solidFill>
            </a:endParaRPr>
          </a:p>
        </p:txBody>
      </p:sp>
    </p:spTree>
    <p:extLst>
      <p:ext uri="{BB962C8B-B14F-4D97-AF65-F5344CB8AC3E}">
        <p14:creationId xmlns:p14="http://schemas.microsoft.com/office/powerpoint/2010/main" val="2181249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228600"/>
            <a:ext cx="7467600" cy="6245352"/>
          </a:xfrm>
        </p:spPr>
        <p:txBody>
          <a:bodyPr>
            <a:normAutofit/>
          </a:bodyPr>
          <a:lstStyle/>
          <a:p>
            <a:r>
              <a:rPr lang="fa-IR" sz="1600" dirty="0" smtClean="0">
                <a:solidFill>
                  <a:schemeClr val="tx2"/>
                </a:solidFill>
                <a:cs typeface="B Yekan" panose="00000400000000000000" pitchFamily="2" charset="-78"/>
              </a:rPr>
              <a:t>اتوبوس به همراه دوچرخه:</a:t>
            </a:r>
          </a:p>
          <a:p>
            <a:pPr marL="0" indent="0" algn="just">
              <a:buNone/>
            </a:pPr>
            <a:r>
              <a:rPr lang="fa-IR" sz="1400" dirty="0">
                <a:cs typeface="B Yekan" panose="00000400000000000000" pitchFamily="2" charset="-78"/>
              </a:rPr>
              <a:t>در بسیاری از دهکده های اطراف ایالت، باربند ویژه دوچرخه بر روی اتوبوسهای معلولین که شاسی کوتاهی دارند؛ تعـبیه شده است. هر باربند دوچرخه می تواند دو دوچرخه را در خود جای دهد. </a:t>
            </a:r>
          </a:p>
          <a:p>
            <a:pPr marL="0" indent="0" algn="just">
              <a:buNone/>
            </a:pPr>
            <a:r>
              <a:rPr lang="fa-IR" sz="1400" dirty="0">
                <a:cs typeface="B Yekan" panose="00000400000000000000" pitchFamily="2" charset="-78"/>
              </a:rPr>
              <a:t>سوار کردن و پیاده نمودن دوچرخه ها از روی باربند بسیار آسان است و هیچ هزینه ای بر دوش مسافر نمی گذارد. این باربند که در جلوی اتوبوس قرار دارد و همزمان دو دوچرخه را حمل می کند؛ حاوی دستورالعملی ساده است که بر روی آ ن چسبیده شده است. هر دوچرخه را می توان بطور مستقل سوار ویا پیاده نمود و نیازی به جابجا کردن دیگری نیست. باربند مذکور بیشتر دوچرخه ها را با سایزهای مختلف در خود جا می </a:t>
            </a:r>
            <a:r>
              <a:rPr lang="fa-IR" sz="1400" dirty="0" smtClean="0">
                <a:cs typeface="B Yekan" panose="00000400000000000000" pitchFamily="2" charset="-78"/>
              </a:rPr>
              <a:t>دهد</a:t>
            </a:r>
          </a:p>
          <a:p>
            <a:pPr marL="0" indent="0">
              <a:buNone/>
            </a:pPr>
            <a:endParaRPr lang="fa-IR" sz="1400" dirty="0">
              <a:cs typeface="B Yekan" panose="00000400000000000000" pitchFamily="2" charset="-78"/>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286000"/>
            <a:ext cx="3493171" cy="26165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638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3400" y="2819400"/>
            <a:ext cx="3708400" cy="27813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8185052" y="5791200"/>
            <a:ext cx="415498" cy="369332"/>
          </a:xfrm>
          <a:prstGeom prst="rect">
            <a:avLst/>
          </a:prstGeom>
          <a:noFill/>
        </p:spPr>
        <p:txBody>
          <a:bodyPr wrap="none" rtlCol="1">
            <a:spAutoFit/>
          </a:bodyPr>
          <a:lstStyle/>
          <a:p>
            <a:pPr algn="l" rtl="0"/>
            <a:r>
              <a:rPr lang="fa-IR" dirty="0">
                <a:solidFill>
                  <a:prstClr val="black"/>
                </a:solidFill>
              </a:rPr>
              <a:t>15</a:t>
            </a:r>
            <a:endParaRPr lang="fa-IR" dirty="0">
              <a:solidFill>
                <a:prstClr val="black"/>
              </a:solidFill>
            </a:endParaRPr>
          </a:p>
        </p:txBody>
      </p:sp>
    </p:spTree>
    <p:extLst>
      <p:ext uri="{BB962C8B-B14F-4D97-AF65-F5344CB8AC3E}">
        <p14:creationId xmlns:p14="http://schemas.microsoft.com/office/powerpoint/2010/main" val="6085619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7467600" cy="6169152"/>
          </a:xfrm>
        </p:spPr>
        <p:txBody>
          <a:bodyPr>
            <a:normAutofit/>
          </a:bodyPr>
          <a:lstStyle/>
          <a:p>
            <a:r>
              <a:rPr lang="fa-IR" sz="1600" dirty="0" smtClean="0">
                <a:solidFill>
                  <a:schemeClr val="tx2"/>
                </a:solidFill>
                <a:cs typeface="B Yekan" panose="00000400000000000000" pitchFamily="2" charset="-78"/>
              </a:rPr>
              <a:t>وانت سواری شراکتی:</a:t>
            </a:r>
          </a:p>
          <a:p>
            <a:pPr marL="0" indent="0" algn="just">
              <a:buNone/>
            </a:pPr>
            <a:r>
              <a:rPr lang="fa-IR" sz="1400" dirty="0">
                <a:cs typeface="B Yekan" panose="00000400000000000000" pitchFamily="2" charset="-78"/>
              </a:rPr>
              <a:t>وانت سواری شراکتی شیوه ای خاص است جهت خدمات رسانی به حمل و نقل مسافران در مسافتهای دور دست ومکانهایی که از سیستم متعارف اتوبوس شهری  برخوردار نیستند. استفاده از این روش بسیار مقرون به صرفه تر از مسافرت شخصی است. </a:t>
            </a:r>
          </a:p>
          <a:p>
            <a:pPr marL="0" indent="0" algn="just">
              <a:buNone/>
            </a:pPr>
            <a:r>
              <a:rPr lang="fa-IR" sz="1400" dirty="0">
                <a:cs typeface="B Yekan" panose="00000400000000000000" pitchFamily="2" charset="-78"/>
              </a:rPr>
              <a:t>افراد شرکت کننده در این طرح، ماهیانه مبلغی را برای جابجایی با یک دستگاه وانت 8 نفره می پردازند و این هزینه بین مسافرانی که در آن محل زندگی و یا کار می کنند؛ تقسیم می گردد. </a:t>
            </a:r>
          </a:p>
          <a:p>
            <a:pPr marL="0" indent="0">
              <a:buNone/>
            </a:pPr>
            <a:endParaRPr lang="fa-IR" sz="1400" dirty="0">
              <a:solidFill>
                <a:schemeClr val="tx2"/>
              </a:solidFill>
              <a:cs typeface="B Yekan" panose="00000400000000000000" pitchFamily="2" charset="-78"/>
            </a:endParaRPr>
          </a:p>
        </p:txBody>
      </p:sp>
      <p:pic>
        <p:nvPicPr>
          <p:cNvPr id="17411" name="Picture 3" descr="C:\Users\valiasr\Desktop\hgyty\photo_2016-05-13_22-00-3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7400" y="2286000"/>
            <a:ext cx="4572000" cy="3429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213188" y="5718517"/>
            <a:ext cx="415498" cy="369332"/>
          </a:xfrm>
          <a:prstGeom prst="rect">
            <a:avLst/>
          </a:prstGeom>
          <a:noFill/>
        </p:spPr>
        <p:txBody>
          <a:bodyPr wrap="none" rtlCol="1">
            <a:spAutoFit/>
          </a:bodyPr>
          <a:lstStyle/>
          <a:p>
            <a:pPr algn="l" rtl="0"/>
            <a:r>
              <a:rPr lang="fa-IR" dirty="0">
                <a:solidFill>
                  <a:prstClr val="black"/>
                </a:solidFill>
              </a:rPr>
              <a:t>16</a:t>
            </a:r>
            <a:endParaRPr lang="fa-IR" dirty="0">
              <a:solidFill>
                <a:prstClr val="black"/>
              </a:solidFill>
            </a:endParaRPr>
          </a:p>
        </p:txBody>
      </p:sp>
    </p:spTree>
    <p:extLst>
      <p:ext uri="{BB962C8B-B14F-4D97-AF65-F5344CB8AC3E}">
        <p14:creationId xmlns:p14="http://schemas.microsoft.com/office/powerpoint/2010/main" val="17338602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81000"/>
            <a:ext cx="7467600" cy="6092952"/>
          </a:xfrm>
        </p:spPr>
        <p:txBody>
          <a:bodyPr>
            <a:normAutofit/>
          </a:bodyPr>
          <a:lstStyle/>
          <a:p>
            <a:r>
              <a:rPr lang="fa-IR" sz="1800" dirty="0" smtClean="0">
                <a:solidFill>
                  <a:schemeClr val="tx2"/>
                </a:solidFill>
                <a:cs typeface="B Yekan" panose="00000400000000000000" pitchFamily="2" charset="-78"/>
              </a:rPr>
              <a:t>منابع :</a:t>
            </a:r>
          </a:p>
          <a:p>
            <a:r>
              <a:rPr lang="en-US" sz="1600" dirty="0" smtClean="0">
                <a:cs typeface="B Yekan" panose="00000400000000000000" pitchFamily="2" charset="-78"/>
                <a:hlinkClick r:id="rId2"/>
              </a:rPr>
              <a:t>www.ttc.ca</a:t>
            </a:r>
            <a:endParaRPr lang="en-US" sz="1600" dirty="0" smtClean="0">
              <a:cs typeface="B Yekan" panose="00000400000000000000" pitchFamily="2" charset="-78"/>
            </a:endParaRPr>
          </a:p>
          <a:p>
            <a:r>
              <a:rPr lang="en-US" sz="1600" dirty="0">
                <a:cs typeface="B Yekan" panose="00000400000000000000" pitchFamily="2" charset="-78"/>
                <a:hlinkClick r:id="rId3"/>
              </a:rPr>
              <a:t>http://www.imna.ir</a:t>
            </a:r>
            <a:r>
              <a:rPr lang="en-US" sz="1600" dirty="0" smtClean="0">
                <a:cs typeface="B Yekan" panose="00000400000000000000" pitchFamily="2" charset="-78"/>
                <a:hlinkClick r:id="rId3"/>
              </a:rPr>
              <a:t>/</a:t>
            </a:r>
            <a:endParaRPr lang="en-US" sz="1600" dirty="0" smtClean="0">
              <a:cs typeface="B Yekan" panose="00000400000000000000" pitchFamily="2" charset="-78"/>
            </a:endParaRPr>
          </a:p>
          <a:p>
            <a:r>
              <a:rPr lang="en-US" sz="1600" dirty="0">
                <a:cs typeface="B Yekan" panose="00000400000000000000" pitchFamily="2" charset="-78"/>
                <a:hlinkClick r:id="rId4"/>
              </a:rPr>
              <a:t>http://www.aftabir.com</a:t>
            </a:r>
            <a:r>
              <a:rPr lang="en-US" sz="1600" dirty="0" smtClean="0">
                <a:cs typeface="B Yekan" panose="00000400000000000000" pitchFamily="2" charset="-78"/>
                <a:hlinkClick r:id="rId4"/>
              </a:rPr>
              <a:t>/</a:t>
            </a:r>
            <a:endParaRPr lang="en-US" sz="1600" dirty="0" smtClean="0">
              <a:cs typeface="B Yekan" panose="00000400000000000000" pitchFamily="2" charset="-78"/>
            </a:endParaRPr>
          </a:p>
          <a:p>
            <a:r>
              <a:rPr lang="en-US" sz="1600" dirty="0">
                <a:cs typeface="B Yekan" panose="00000400000000000000" pitchFamily="2" charset="-78"/>
                <a:hlinkClick r:id="rId5"/>
              </a:rPr>
              <a:t>http://www.atiyeafarinan.org</a:t>
            </a:r>
            <a:r>
              <a:rPr lang="en-US" sz="1600" dirty="0" smtClean="0">
                <a:cs typeface="B Yekan" panose="00000400000000000000" pitchFamily="2" charset="-78"/>
                <a:hlinkClick r:id="rId5"/>
              </a:rPr>
              <a:t>/</a:t>
            </a:r>
            <a:endParaRPr lang="en-US" sz="1600" dirty="0" smtClean="0">
              <a:cs typeface="B Yekan" panose="00000400000000000000" pitchFamily="2" charset="-78"/>
            </a:endParaRPr>
          </a:p>
          <a:p>
            <a:r>
              <a:rPr lang="en-US" sz="1600" dirty="0">
                <a:cs typeface="B Yekan" panose="00000400000000000000" pitchFamily="2" charset="-78"/>
                <a:hlinkClick r:id="rId6"/>
              </a:rPr>
              <a:t>http://itccanada.persianblog.ir</a:t>
            </a:r>
            <a:r>
              <a:rPr lang="en-US" sz="1600" dirty="0" smtClean="0">
                <a:cs typeface="B Yekan" panose="00000400000000000000" pitchFamily="2" charset="-78"/>
                <a:hlinkClick r:id="rId6"/>
              </a:rPr>
              <a:t>/</a:t>
            </a:r>
            <a:endParaRPr lang="en-US" sz="1600" dirty="0" smtClean="0">
              <a:cs typeface="B Yekan" panose="00000400000000000000" pitchFamily="2" charset="-78"/>
            </a:endParaRPr>
          </a:p>
          <a:p>
            <a:r>
              <a:rPr lang="en-US" sz="1600" dirty="0" smtClean="0">
                <a:cs typeface="B Yekan" panose="00000400000000000000" pitchFamily="2" charset="-78"/>
                <a:hlinkClick r:id="rId7"/>
              </a:rPr>
              <a:t>http</a:t>
            </a:r>
            <a:r>
              <a:rPr lang="en-US" sz="1600" dirty="0">
                <a:cs typeface="B Yekan" panose="00000400000000000000" pitchFamily="2" charset="-78"/>
                <a:hlinkClick r:id="rId7"/>
              </a:rPr>
              <a:t>://</a:t>
            </a:r>
            <a:r>
              <a:rPr lang="en-US" sz="1600" dirty="0" smtClean="0">
                <a:cs typeface="B Yekan" panose="00000400000000000000" pitchFamily="2" charset="-78"/>
                <a:hlinkClick r:id="rId7"/>
              </a:rPr>
              <a:t>memarinews.com/vdca.mnek49nae5k14.html</a:t>
            </a:r>
            <a:endParaRPr lang="en-US" sz="1600" dirty="0" smtClean="0">
              <a:cs typeface="B Yekan" panose="00000400000000000000" pitchFamily="2" charset="-78"/>
            </a:endParaRPr>
          </a:p>
          <a:p>
            <a:endParaRPr lang="fa-IR" sz="1600" dirty="0" smtClean="0">
              <a:cs typeface="B Yekan" panose="00000400000000000000" pitchFamily="2" charset="-78"/>
            </a:endParaRPr>
          </a:p>
        </p:txBody>
      </p:sp>
      <p:sp>
        <p:nvSpPr>
          <p:cNvPr id="4" name="TextBox 3"/>
          <p:cNvSpPr txBox="1"/>
          <p:nvPr/>
        </p:nvSpPr>
        <p:spPr>
          <a:xfrm>
            <a:off x="8161427" y="5791200"/>
            <a:ext cx="441146" cy="369332"/>
          </a:xfrm>
          <a:prstGeom prst="rect">
            <a:avLst/>
          </a:prstGeom>
          <a:noFill/>
        </p:spPr>
        <p:txBody>
          <a:bodyPr wrap="none" rtlCol="1">
            <a:spAutoFit/>
          </a:bodyPr>
          <a:lstStyle/>
          <a:p>
            <a:pPr algn="l" rtl="0"/>
            <a:r>
              <a:rPr lang="en-US" dirty="0">
                <a:solidFill>
                  <a:prstClr val="black"/>
                </a:solidFill>
              </a:rPr>
              <a:t>17</a:t>
            </a:r>
            <a:endParaRPr lang="fa-IR" dirty="0">
              <a:solidFill>
                <a:prstClr val="black"/>
              </a:solidFill>
            </a:endParaRPr>
          </a:p>
        </p:txBody>
      </p:sp>
    </p:spTree>
    <p:extLst>
      <p:ext uri="{BB962C8B-B14F-4D97-AF65-F5344CB8AC3E}">
        <p14:creationId xmlns:p14="http://schemas.microsoft.com/office/powerpoint/2010/main" val="559590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7467600" cy="6169152"/>
          </a:xfrm>
        </p:spPr>
        <p:txBody>
          <a:bodyPr>
            <a:normAutofit/>
          </a:bodyPr>
          <a:lstStyle/>
          <a:p>
            <a:r>
              <a:rPr lang="fa-IR" sz="1800" b="1" dirty="0" smtClean="0">
                <a:solidFill>
                  <a:schemeClr val="tx2"/>
                </a:solidFill>
                <a:cs typeface="B Yekan" panose="00000400000000000000" pitchFamily="2" charset="-78"/>
              </a:rPr>
              <a:t>کانادا:</a:t>
            </a:r>
          </a:p>
          <a:p>
            <a:pPr marL="0" indent="0" algn="just">
              <a:buNone/>
            </a:pPr>
            <a:r>
              <a:rPr lang="fa-IR" sz="1600" dirty="0">
                <a:cs typeface="B Yekan" panose="00000400000000000000" pitchFamily="2" charset="-78"/>
              </a:rPr>
              <a:t>کانادا به عنوان </a:t>
            </a:r>
            <a:r>
              <a:rPr lang="fa-IR" sz="1600" dirty="0">
                <a:solidFill>
                  <a:srgbClr val="FF0000"/>
                </a:solidFill>
                <a:cs typeface="B Yekan" panose="00000400000000000000" pitchFamily="2" charset="-78"/>
              </a:rPr>
              <a:t>دومین کشور بزرگ جهان</a:t>
            </a:r>
            <a:r>
              <a:rPr lang="fa-IR" sz="1600" dirty="0">
                <a:cs typeface="B Yekan" panose="00000400000000000000" pitchFamily="2" charset="-78"/>
              </a:rPr>
              <a:t>، زیرساخت های هوایی و زمینی وسیعی دارد که به شهروندانش امکان سفر به سراسر کشور یا جهان را می ‌دهد</a:t>
            </a:r>
            <a:r>
              <a:rPr lang="fa-IR" sz="1600" dirty="0" smtClean="0">
                <a:cs typeface="B Yekan" panose="00000400000000000000" pitchFamily="2" charset="-78"/>
              </a:rPr>
              <a:t>.</a:t>
            </a:r>
          </a:p>
          <a:p>
            <a:pPr marL="0" indent="0" algn="just">
              <a:buNone/>
            </a:pPr>
            <a:r>
              <a:rPr lang="fa-IR" sz="1600" dirty="0">
                <a:cs typeface="B Yekan" panose="00000400000000000000" pitchFamily="2" charset="-78"/>
              </a:rPr>
              <a:t>آمارها نشان می ‌دهد، بیش از </a:t>
            </a:r>
            <a:r>
              <a:rPr lang="fa-IR" sz="1600" dirty="0">
                <a:solidFill>
                  <a:srgbClr val="FF0000"/>
                </a:solidFill>
                <a:cs typeface="B Yekan" panose="00000400000000000000" pitchFamily="2" charset="-78"/>
              </a:rPr>
              <a:t>۱۲ میلیون </a:t>
            </a:r>
            <a:r>
              <a:rPr lang="fa-IR" sz="1600" dirty="0">
                <a:cs typeface="B Yekan" panose="00000400000000000000" pitchFamily="2" charset="-78"/>
              </a:rPr>
              <a:t>کانادایی از سیستم حمل و نقل عمومی استفاده می ‌کنند که در مجموع هر یک از آنها </a:t>
            </a:r>
            <a:r>
              <a:rPr lang="fa-IR" sz="1600" dirty="0">
                <a:solidFill>
                  <a:srgbClr val="FF0000"/>
                </a:solidFill>
                <a:cs typeface="B Yekan" panose="00000400000000000000" pitchFamily="2" charset="-78"/>
              </a:rPr>
              <a:t>در روز حدود 1.5 سفر </a:t>
            </a:r>
            <a:r>
              <a:rPr lang="fa-IR" sz="1600" dirty="0">
                <a:cs typeface="B Yekan" panose="00000400000000000000" pitchFamily="2" charset="-78"/>
              </a:rPr>
              <a:t>انجام می ‌دهند. ۵۲ درصد کانادایی ‌ها در مناطق شهری از سرویس حمل و نقل عمومی استفاده می ‌کنند و این در حالی است که این عدد در شهرهای بزرگ حدود </a:t>
            </a:r>
            <a:r>
              <a:rPr lang="fa-IR" sz="1600" dirty="0">
                <a:solidFill>
                  <a:srgbClr val="FF0000"/>
                </a:solidFill>
                <a:cs typeface="B Yekan" panose="00000400000000000000" pitchFamily="2" charset="-78"/>
              </a:rPr>
              <a:t>۶۷ درصد </a:t>
            </a:r>
            <a:r>
              <a:rPr lang="fa-IR" sz="1600" dirty="0">
                <a:cs typeface="B Yekan" panose="00000400000000000000" pitchFamily="2" charset="-78"/>
              </a:rPr>
              <a:t>است. 2.3 میلیون سالمند کانادایی ۵۵ سال به بالا با استفاده از امکاناتی که سیستم حمل و نقل عمومی این کشور در اختیارشان قرار می ‌دهد، سفرهای درون شهری و بین ‌شهری خود را سامان می ‌بخشند و حدود </a:t>
            </a:r>
            <a:r>
              <a:rPr lang="fa-IR" sz="1600" dirty="0">
                <a:solidFill>
                  <a:srgbClr val="FF0000"/>
                </a:solidFill>
                <a:cs typeface="B Yekan" panose="00000400000000000000" pitchFamily="2" charset="-78"/>
              </a:rPr>
              <a:t>۲۰۰ هزار نفر </a:t>
            </a:r>
            <a:r>
              <a:rPr lang="fa-IR" sz="1600" dirty="0">
                <a:cs typeface="B Yekan" panose="00000400000000000000" pitchFamily="2" charset="-78"/>
              </a:rPr>
              <a:t>در لیست سرویس‌ های مخصوص ویژه معلولان حمل و نقل عمومی کانادا قرار دارند. سیستم حمل و نقل عمومی کانادا شامل </a:t>
            </a:r>
            <a:r>
              <a:rPr lang="fa-IR" sz="1600" dirty="0">
                <a:solidFill>
                  <a:srgbClr val="FF0000"/>
                </a:solidFill>
                <a:cs typeface="B Yekan" panose="00000400000000000000" pitchFamily="2" charset="-78"/>
              </a:rPr>
              <a:t>۱۱ هزار و ۸۰۵</a:t>
            </a:r>
            <a:r>
              <a:rPr lang="fa-IR" sz="1600" dirty="0">
                <a:cs typeface="B Yekan" panose="00000400000000000000" pitchFamily="2" charset="-78"/>
              </a:rPr>
              <a:t> دستگاه اتوبوس، </a:t>
            </a:r>
            <a:r>
              <a:rPr lang="fa-IR" sz="1600" dirty="0">
                <a:solidFill>
                  <a:srgbClr val="FF0000"/>
                </a:solidFill>
                <a:cs typeface="B Yekan" panose="00000400000000000000" pitchFamily="2" charset="-78"/>
              </a:rPr>
              <a:t>هزار و ۴۳۱ </a:t>
            </a:r>
            <a:r>
              <a:rPr lang="fa-IR" sz="1600" dirty="0">
                <a:cs typeface="B Yekan" panose="00000400000000000000" pitchFamily="2" charset="-78"/>
              </a:rPr>
              <a:t>واگن مترو، </a:t>
            </a:r>
            <a:r>
              <a:rPr lang="fa-IR" sz="1600" dirty="0">
                <a:solidFill>
                  <a:srgbClr val="FF0000"/>
                </a:solidFill>
                <a:cs typeface="B Yekan" panose="00000400000000000000" pitchFamily="2" charset="-78"/>
              </a:rPr>
              <a:t>۵۳۱</a:t>
            </a:r>
            <a:r>
              <a:rPr lang="fa-IR" sz="1600" dirty="0">
                <a:cs typeface="B Yekan" panose="00000400000000000000" pitchFamily="2" charset="-78"/>
              </a:rPr>
              <a:t> سیستم حمل و نقل عمومی بین شهری، و </a:t>
            </a:r>
            <a:r>
              <a:rPr lang="fa-IR" sz="1600" dirty="0">
                <a:solidFill>
                  <a:srgbClr val="FF0000"/>
                </a:solidFill>
                <a:cs typeface="B Yekan" panose="00000400000000000000" pitchFamily="2" charset="-78"/>
              </a:rPr>
              <a:t>۵۲۱ </a:t>
            </a:r>
            <a:r>
              <a:rPr lang="fa-IR" sz="1600" dirty="0">
                <a:cs typeface="B Yekan" panose="00000400000000000000" pitchFamily="2" charset="-78"/>
              </a:rPr>
              <a:t>قطار سبک شهری </a:t>
            </a:r>
            <a:r>
              <a:rPr lang="en-US" sz="1600" dirty="0" smtClean="0">
                <a:cs typeface="B Yekan" panose="00000400000000000000" pitchFamily="2" charset="-78"/>
              </a:rPr>
              <a:t>(LRT</a:t>
            </a:r>
            <a:r>
              <a:rPr lang="en-US" sz="1600" dirty="0">
                <a:cs typeface="B Yekan" panose="00000400000000000000" pitchFamily="2" charset="-78"/>
              </a:rPr>
              <a:t>) </a:t>
            </a:r>
            <a:r>
              <a:rPr lang="fa-IR" sz="1600" dirty="0" smtClean="0">
                <a:cs typeface="B Yekan" panose="00000400000000000000" pitchFamily="2" charset="-78"/>
              </a:rPr>
              <a:t>است.</a:t>
            </a:r>
          </a:p>
          <a:p>
            <a:pPr marL="0" indent="0">
              <a:buNone/>
            </a:pPr>
            <a:endParaRPr lang="fa-IR" sz="1600" dirty="0">
              <a:cs typeface="B Yekan" panose="00000400000000000000" pitchFamily="2" charset="-78"/>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810000"/>
            <a:ext cx="5767387" cy="5773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283865" y="5791200"/>
            <a:ext cx="565731" cy="369332"/>
          </a:xfrm>
          <a:prstGeom prst="rect">
            <a:avLst/>
          </a:prstGeom>
          <a:noFill/>
        </p:spPr>
        <p:txBody>
          <a:bodyPr wrap="square" rtlCol="1">
            <a:spAutoFit/>
          </a:bodyPr>
          <a:lstStyle/>
          <a:p>
            <a:pPr algn="l" rtl="0"/>
            <a:r>
              <a:rPr lang="fa-IR" dirty="0">
                <a:solidFill>
                  <a:prstClr val="black"/>
                </a:solidFill>
              </a:rPr>
              <a:t>1</a:t>
            </a:r>
            <a:endParaRPr lang="fa-IR" dirty="0">
              <a:solidFill>
                <a:prstClr val="black"/>
              </a:solidFill>
            </a:endParaRPr>
          </a:p>
        </p:txBody>
      </p:sp>
    </p:spTree>
    <p:extLst>
      <p:ext uri="{BB962C8B-B14F-4D97-AF65-F5344CB8AC3E}">
        <p14:creationId xmlns:p14="http://schemas.microsoft.com/office/powerpoint/2010/main" val="22774165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81000"/>
            <a:ext cx="7467600" cy="6092952"/>
          </a:xfrm>
        </p:spPr>
        <p:txBody>
          <a:bodyPr>
            <a:normAutofit/>
          </a:bodyPr>
          <a:lstStyle/>
          <a:p>
            <a:r>
              <a:rPr lang="fa-IR" sz="1600" dirty="0" smtClean="0">
                <a:solidFill>
                  <a:schemeClr val="tx2"/>
                </a:solidFill>
                <a:cs typeface="B Yekan" panose="00000400000000000000" pitchFamily="2" charset="-78"/>
              </a:rPr>
              <a:t>حمل و نقل هوشمند(</a:t>
            </a:r>
            <a:r>
              <a:rPr lang="en-US" sz="1600" dirty="0" smtClean="0">
                <a:solidFill>
                  <a:schemeClr val="tx2"/>
                </a:solidFill>
                <a:cs typeface="B Yekan" panose="00000400000000000000" pitchFamily="2" charset="-78"/>
              </a:rPr>
              <a:t>(ITS</a:t>
            </a:r>
            <a:r>
              <a:rPr lang="fa-IR" sz="1600" dirty="0" smtClean="0">
                <a:solidFill>
                  <a:schemeClr val="tx2"/>
                </a:solidFill>
                <a:cs typeface="B Yekan" panose="00000400000000000000" pitchFamily="2" charset="-78"/>
              </a:rPr>
              <a:t>:</a:t>
            </a:r>
          </a:p>
          <a:p>
            <a:pPr marL="0" indent="0" algn="just">
              <a:buNone/>
            </a:pPr>
            <a:r>
              <a:rPr lang="fa-IR" sz="1400" dirty="0">
                <a:cs typeface="B Yekan" panose="00000400000000000000" pitchFamily="2" charset="-78"/>
              </a:rPr>
              <a:t>حمل و نقل هوشمند یا </a:t>
            </a:r>
            <a:r>
              <a:rPr lang="en-US" sz="1400" dirty="0">
                <a:cs typeface="B Yekan" panose="00000400000000000000" pitchFamily="2" charset="-78"/>
              </a:rPr>
              <a:t>ITS (</a:t>
            </a:r>
            <a:r>
              <a:rPr lang="en-US" sz="1400" dirty="0" smtClean="0">
                <a:cs typeface="B Yekan" panose="00000400000000000000" pitchFamily="2" charset="-78"/>
              </a:rPr>
              <a:t>Intelligent </a:t>
            </a:r>
            <a:r>
              <a:rPr lang="en-US" sz="1400" dirty="0">
                <a:cs typeface="B Yekan" panose="00000400000000000000" pitchFamily="2" charset="-78"/>
              </a:rPr>
              <a:t>transportation system) </a:t>
            </a:r>
            <a:r>
              <a:rPr lang="fa-IR" sz="1400" dirty="0">
                <a:cs typeface="B Yekan" panose="00000400000000000000" pitchFamily="2" charset="-78"/>
              </a:rPr>
              <a:t>به معنی استفاده و به کارگیری </a:t>
            </a:r>
            <a:r>
              <a:rPr lang="fa-IR" sz="1400" dirty="0">
                <a:solidFill>
                  <a:srgbClr val="FF0000"/>
                </a:solidFill>
                <a:cs typeface="B Yekan" panose="00000400000000000000" pitchFamily="2" charset="-78"/>
              </a:rPr>
              <a:t>فناوری های نوین </a:t>
            </a:r>
            <a:r>
              <a:rPr lang="fa-IR" sz="1400" dirty="0">
                <a:cs typeface="B Yekan" panose="00000400000000000000" pitchFamily="2" charset="-78"/>
              </a:rPr>
              <a:t>(ازقبیل رایانه ارتباطات، سیستم های کنترل و ...) به منظور </a:t>
            </a:r>
            <a:r>
              <a:rPr lang="fa-IR" sz="1400" dirty="0">
                <a:solidFill>
                  <a:srgbClr val="FF0000"/>
                </a:solidFill>
                <a:cs typeface="B Yekan" panose="00000400000000000000" pitchFamily="2" charset="-78"/>
              </a:rPr>
              <a:t>ارتقای سطح ایمنی، کارآیی و ارزانی </a:t>
            </a:r>
            <a:r>
              <a:rPr lang="fa-IR" sz="1400" dirty="0">
                <a:cs typeface="B Yekan" panose="00000400000000000000" pitchFamily="2" charset="-78"/>
              </a:rPr>
              <a:t>در حمل و نقل است که برای شیوه های مختلف حمل و نقل از قبیل جاده ای، ریلی، هوایی و دریایی قابل تعمیم است. افزایش تسهیلات حمل و نقل به دلیل نیاز به سرمایه گذاری کلان و زمان زیاد اجرا و پیاده سازی همواره با محدودیت های گسترده ای روبرو بوده است. بنابراین، به منظور غلبه بر این مشکلات و با توجه به این که حل محدودیت های مذکور با روش های سنتی غیرممکن است، از دهه </a:t>
            </a:r>
            <a:r>
              <a:rPr lang="fa-IR" sz="1400" dirty="0">
                <a:solidFill>
                  <a:srgbClr val="FF0000"/>
                </a:solidFill>
                <a:cs typeface="B Yekan" panose="00000400000000000000" pitchFamily="2" charset="-78"/>
              </a:rPr>
              <a:t>۱۹۸۰ میلادی، </a:t>
            </a:r>
            <a:r>
              <a:rPr lang="fa-IR" sz="1400" dirty="0">
                <a:cs typeface="B Yekan" panose="00000400000000000000" pitchFamily="2" charset="-78"/>
              </a:rPr>
              <a:t>سیستم های حمل و نقل هوشمند درتمامی کشورها مورد توجه قرار گرفت</a:t>
            </a:r>
            <a:r>
              <a:rPr lang="fa-IR" sz="1400" dirty="0" smtClean="0">
                <a:cs typeface="B Yekan" panose="00000400000000000000" pitchFamily="2" charset="-78"/>
              </a:rPr>
              <a:t>.</a:t>
            </a:r>
          </a:p>
          <a:p>
            <a:pPr marL="0" indent="0">
              <a:buNone/>
            </a:pPr>
            <a:endParaRPr lang="fa-IR" sz="1400" dirty="0" smtClean="0">
              <a:cs typeface="B Yekan" panose="00000400000000000000" pitchFamily="2" charset="-78"/>
            </a:endParaRPr>
          </a:p>
          <a:p>
            <a:pPr marL="0" indent="0">
              <a:buNone/>
            </a:pPr>
            <a:endParaRPr lang="fa-IR" sz="1400" dirty="0" smtClean="0">
              <a:cs typeface="B Yekan" panose="00000400000000000000" pitchFamily="2" charset="-78"/>
            </a:endParaRPr>
          </a:p>
          <a:p>
            <a:pPr marL="0" indent="0">
              <a:buNone/>
            </a:pPr>
            <a:endParaRPr lang="fa-IR" sz="1400" dirty="0">
              <a:cs typeface="B Yekan" panose="00000400000000000000" pitchFamily="2" charset="-78"/>
            </a:endParaRPr>
          </a:p>
        </p:txBody>
      </p:sp>
      <p:sp>
        <p:nvSpPr>
          <p:cNvPr id="4" name="TextBox 3"/>
          <p:cNvSpPr txBox="1"/>
          <p:nvPr/>
        </p:nvSpPr>
        <p:spPr>
          <a:xfrm>
            <a:off x="8308159" y="5812302"/>
            <a:ext cx="300082" cy="369332"/>
          </a:xfrm>
          <a:prstGeom prst="rect">
            <a:avLst/>
          </a:prstGeom>
          <a:noFill/>
        </p:spPr>
        <p:txBody>
          <a:bodyPr wrap="none" rtlCol="1">
            <a:spAutoFit/>
          </a:bodyPr>
          <a:lstStyle/>
          <a:p>
            <a:pPr algn="l" rtl="0"/>
            <a:r>
              <a:rPr lang="fa-IR" dirty="0">
                <a:solidFill>
                  <a:prstClr val="black"/>
                </a:solidFill>
              </a:rPr>
              <a:t>2</a:t>
            </a:r>
            <a:endParaRPr lang="fa-IR" dirty="0">
              <a:solidFill>
                <a:prstClr val="black"/>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237201"/>
            <a:ext cx="4243049" cy="41835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3667148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7467600" cy="6169152"/>
          </a:xfrm>
        </p:spPr>
        <p:txBody>
          <a:bodyPr>
            <a:normAutofit/>
          </a:bodyPr>
          <a:lstStyle/>
          <a:p>
            <a:r>
              <a:rPr lang="fa-IR" sz="1600" dirty="0" smtClean="0">
                <a:solidFill>
                  <a:schemeClr val="tx2"/>
                </a:solidFill>
                <a:cs typeface="B Yekan" panose="00000400000000000000" pitchFamily="2" charset="-78"/>
              </a:rPr>
              <a:t>اقدامات دولت ها:</a:t>
            </a:r>
          </a:p>
          <a:p>
            <a:pPr marL="0" indent="0" algn="just">
              <a:buNone/>
            </a:pPr>
            <a:r>
              <a:rPr lang="fa-IR" sz="1400" dirty="0">
                <a:cs typeface="B Yekan" panose="00000400000000000000" pitchFamily="2" charset="-78"/>
              </a:rPr>
              <a:t>به منظور دستيابی به حمل و نقل پايدار در مناطق سکونت انسانی، دولتها با همکاری بخش خصوصی و ديگر گروههای علاقه مند بايد اقدامات زير را انجام دهند: </a:t>
            </a:r>
          </a:p>
          <a:p>
            <a:pPr marL="0" indent="0" algn="just">
              <a:buNone/>
            </a:pPr>
            <a:r>
              <a:rPr lang="fa-IR" sz="1400" dirty="0">
                <a:solidFill>
                  <a:srgbClr val="FF0000"/>
                </a:solidFill>
                <a:cs typeface="B Yekan" panose="00000400000000000000" pitchFamily="2" charset="-78"/>
              </a:rPr>
              <a:t>1) </a:t>
            </a:r>
            <a:r>
              <a:rPr lang="fa-IR" sz="1400" dirty="0">
                <a:cs typeface="B Yekan" panose="00000400000000000000" pitchFamily="2" charset="-78"/>
              </a:rPr>
              <a:t>حمايت از راهبرد حمل و نقل يکپارچه ای که تمام گزينه های مديريتی و فنی را شامل شود و توجه کافی به </a:t>
            </a:r>
            <a:r>
              <a:rPr lang="fa-IR" sz="1400" dirty="0">
                <a:solidFill>
                  <a:srgbClr val="FF0000"/>
                </a:solidFill>
                <a:cs typeface="B Yekan" panose="00000400000000000000" pitchFamily="2" charset="-78"/>
              </a:rPr>
              <a:t>نياز کليه اقشار جامعه؛ </a:t>
            </a:r>
            <a:r>
              <a:rPr lang="fa-IR" sz="1400" dirty="0">
                <a:cs typeface="B Yekan" panose="00000400000000000000" pitchFamily="2" charset="-78"/>
              </a:rPr>
              <a:t>مخصوصا کسانی که بخاطر معلوليت، سن، فقر و يا عوامل ديگر در تنگنا قرار دارند؛ بنمايد.</a:t>
            </a:r>
          </a:p>
          <a:p>
            <a:pPr marL="0" indent="0" algn="just">
              <a:buNone/>
            </a:pPr>
            <a:r>
              <a:rPr lang="fa-IR" sz="1400" dirty="0">
                <a:solidFill>
                  <a:srgbClr val="FF0000"/>
                </a:solidFill>
                <a:cs typeface="B Yekan" panose="00000400000000000000" pitchFamily="2" charset="-78"/>
              </a:rPr>
              <a:t>2) </a:t>
            </a:r>
            <a:r>
              <a:rPr lang="fa-IR" sz="1400" dirty="0">
                <a:cs typeface="B Yekan" panose="00000400000000000000" pitchFamily="2" charset="-78"/>
              </a:rPr>
              <a:t>هماهنگ نمودن برنامه های حمل و نقل و کاربری زمينها به منظور تشويق </a:t>
            </a:r>
            <a:r>
              <a:rPr lang="fa-IR" sz="1400" dirty="0">
                <a:solidFill>
                  <a:srgbClr val="FF0000"/>
                </a:solidFill>
                <a:cs typeface="B Yekan" panose="00000400000000000000" pitchFamily="2" charset="-78"/>
              </a:rPr>
              <a:t>الگوهای اسکان وسيع </a:t>
            </a:r>
            <a:r>
              <a:rPr lang="fa-IR" sz="1400" dirty="0">
                <a:cs typeface="B Yekan" panose="00000400000000000000" pitchFamily="2" charset="-78"/>
              </a:rPr>
              <a:t>که دسترسی به الزامات اساسی همچون کارگاه، مدرسه، مرکز بهداشت، عبادتگاه، کالاها و خدمات و در نتيجه کاهش نياز به رفت و آمد را ميسر می سازد.</a:t>
            </a:r>
          </a:p>
          <a:p>
            <a:pPr marL="0" indent="0" algn="just">
              <a:buNone/>
            </a:pPr>
            <a:r>
              <a:rPr lang="fa-IR" sz="1400" dirty="0">
                <a:solidFill>
                  <a:srgbClr val="FF0000"/>
                </a:solidFill>
                <a:cs typeface="B Yekan" panose="00000400000000000000" pitchFamily="2" charset="-78"/>
              </a:rPr>
              <a:t>3) </a:t>
            </a:r>
            <a:r>
              <a:rPr lang="fa-IR" sz="1400" dirty="0">
                <a:cs typeface="B Yekan" panose="00000400000000000000" pitchFamily="2" charset="-78"/>
              </a:rPr>
              <a:t>ترغيب استفاده از </a:t>
            </a:r>
            <a:r>
              <a:rPr lang="fa-IR" sz="1400" dirty="0">
                <a:solidFill>
                  <a:srgbClr val="FF0000"/>
                </a:solidFill>
                <a:cs typeface="B Yekan" panose="00000400000000000000" pitchFamily="2" charset="-78"/>
              </a:rPr>
              <a:t>ترکيب کارآمدی از اشکال حمل و نقل</a:t>
            </a:r>
            <a:r>
              <a:rPr lang="fa-IR" sz="1400" dirty="0">
                <a:cs typeface="B Yekan" panose="00000400000000000000" pitchFamily="2" charset="-78"/>
              </a:rPr>
              <a:t>، شامل پياده روی، دوچرخه سواری و وسايل عمومی و شخصی از طريق نرخ گذاری مناسب، سياست زيستگاههای وسيع و سيستمهای نظارتی.</a:t>
            </a:r>
          </a:p>
          <a:p>
            <a:pPr marL="0" indent="0" algn="just">
              <a:buNone/>
            </a:pPr>
            <a:r>
              <a:rPr lang="fa-IR" sz="1400" dirty="0">
                <a:solidFill>
                  <a:srgbClr val="FF0000"/>
                </a:solidFill>
                <a:cs typeface="B Yekan" panose="00000400000000000000" pitchFamily="2" charset="-78"/>
              </a:rPr>
              <a:t>4) </a:t>
            </a:r>
            <a:r>
              <a:rPr lang="fa-IR" sz="1400" dirty="0">
                <a:cs typeface="B Yekan" panose="00000400000000000000" pitchFamily="2" charset="-78"/>
              </a:rPr>
              <a:t>ارتقاء و بکارگيری موارد بازدارنده که تمايل به افزايش استفاده از وسايل موتوری شخصی را کاهش می دهد و در پی آن راهبندان های طولانی که اثری جز تخريب محيط زيست، جامعه و اقتصاد را در بر نخواهند داشت؛ از بين می روند. </a:t>
            </a:r>
            <a:endParaRPr lang="fa-IR" sz="1400" dirty="0" smtClean="0">
              <a:cs typeface="B Yekan" panose="00000400000000000000" pitchFamily="2" charset="-78"/>
            </a:endParaRPr>
          </a:p>
          <a:p>
            <a:pPr marL="0" indent="0" algn="just">
              <a:buNone/>
            </a:pPr>
            <a:r>
              <a:rPr lang="fa-IR" sz="1400" dirty="0" smtClean="0">
                <a:solidFill>
                  <a:srgbClr val="FF0000"/>
                </a:solidFill>
                <a:cs typeface="B Yekan" panose="00000400000000000000" pitchFamily="2" charset="-78"/>
              </a:rPr>
              <a:t>5</a:t>
            </a:r>
            <a:r>
              <a:rPr lang="fa-IR" sz="1400" dirty="0">
                <a:solidFill>
                  <a:srgbClr val="FF0000"/>
                </a:solidFill>
                <a:cs typeface="B Yekan" panose="00000400000000000000" pitchFamily="2" charset="-78"/>
              </a:rPr>
              <a:t>) </a:t>
            </a:r>
            <a:r>
              <a:rPr lang="fa-IR" sz="1400" dirty="0">
                <a:cs typeface="B Yekan" panose="00000400000000000000" pitchFamily="2" charset="-78"/>
              </a:rPr>
              <a:t>تهيه و يا ارتقاء يک سيستم ارتباطی و حمل و نقل عمومی </a:t>
            </a:r>
            <a:r>
              <a:rPr lang="fa-IR" sz="1400" dirty="0">
                <a:solidFill>
                  <a:srgbClr val="FF0000"/>
                </a:solidFill>
                <a:cs typeface="B Yekan" panose="00000400000000000000" pitchFamily="2" charset="-78"/>
              </a:rPr>
              <a:t>سازگار با محيط زيست، </a:t>
            </a:r>
            <a:r>
              <a:rPr lang="fa-IR" sz="1400" dirty="0">
                <a:cs typeface="B Yekan" panose="00000400000000000000" pitchFamily="2" charset="-78"/>
              </a:rPr>
              <a:t>هميشه در دسترس، مقرون به صرفه و کارآمد بوسيله دادن اولويت به وسايل جمعی با ظرفيت حمل مسافر کافی که برآورنده نياز اوليه مردم و رفت و آمد شهری باشد.</a:t>
            </a:r>
          </a:p>
          <a:p>
            <a:pPr marL="0" indent="0" algn="just">
              <a:buNone/>
            </a:pPr>
            <a:r>
              <a:rPr lang="fa-IR" sz="1400" dirty="0">
                <a:solidFill>
                  <a:srgbClr val="FF0000"/>
                </a:solidFill>
                <a:cs typeface="B Yekan" panose="00000400000000000000" pitchFamily="2" charset="-78"/>
              </a:rPr>
              <a:t>6) </a:t>
            </a:r>
            <a:r>
              <a:rPr lang="fa-IR" sz="1400" dirty="0">
                <a:cs typeface="B Yekan" panose="00000400000000000000" pitchFamily="2" charset="-78"/>
              </a:rPr>
              <a:t>ارتقاء و تقويت فن آوريهای کم صدا، کارآمد و بدون آلودگی از جمله، موتورهای کم مصرف و سوخت بدون آلودگی و </a:t>
            </a:r>
            <a:r>
              <a:rPr lang="fa-IR" sz="1400" dirty="0">
                <a:solidFill>
                  <a:srgbClr val="FF0000"/>
                </a:solidFill>
                <a:cs typeface="B Yekan" panose="00000400000000000000" pitchFamily="2" charset="-78"/>
              </a:rPr>
              <a:t>فاقد آثار مخرب بر اتمسفر.</a:t>
            </a:r>
          </a:p>
          <a:p>
            <a:pPr marL="0" indent="0" algn="just">
              <a:buNone/>
            </a:pPr>
            <a:r>
              <a:rPr lang="fa-IR" sz="1400" dirty="0">
                <a:solidFill>
                  <a:srgbClr val="FF0000"/>
                </a:solidFill>
                <a:cs typeface="B Yekan" panose="00000400000000000000" pitchFamily="2" charset="-78"/>
              </a:rPr>
              <a:t>7) </a:t>
            </a:r>
            <a:r>
              <a:rPr lang="fa-IR" sz="1400" dirty="0">
                <a:cs typeface="B Yekan" panose="00000400000000000000" pitchFamily="2" charset="-78"/>
              </a:rPr>
              <a:t>تشويق و ارتقاء دسترسی عمومی به خدمات </a:t>
            </a:r>
            <a:r>
              <a:rPr lang="fa-IR" sz="1400" dirty="0">
                <a:solidFill>
                  <a:srgbClr val="FF0000"/>
                </a:solidFill>
                <a:cs typeface="B Yekan" panose="00000400000000000000" pitchFamily="2" charset="-78"/>
              </a:rPr>
              <a:t>اطلاع رسانی الکترونيکی</a:t>
            </a:r>
          </a:p>
          <a:p>
            <a:pPr marL="0" indent="0">
              <a:buNone/>
            </a:pPr>
            <a:endParaRPr lang="fa-IR" sz="1400" dirty="0">
              <a:cs typeface="B Yekan" panose="00000400000000000000" pitchFamily="2" charset="-78"/>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648200"/>
            <a:ext cx="2667000" cy="19255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8308159" y="5882640"/>
            <a:ext cx="300082" cy="369332"/>
          </a:xfrm>
          <a:prstGeom prst="rect">
            <a:avLst/>
          </a:prstGeom>
          <a:noFill/>
        </p:spPr>
        <p:txBody>
          <a:bodyPr wrap="none" rtlCol="1">
            <a:spAutoFit/>
          </a:bodyPr>
          <a:lstStyle/>
          <a:p>
            <a:pPr algn="l" rtl="0"/>
            <a:r>
              <a:rPr lang="fa-IR" dirty="0">
                <a:solidFill>
                  <a:prstClr val="black"/>
                </a:solidFill>
              </a:rPr>
              <a:t>3</a:t>
            </a:r>
            <a:endParaRPr lang="fa-IR" dirty="0">
              <a:solidFill>
                <a:prstClr val="black"/>
              </a:solidFill>
            </a:endParaRPr>
          </a:p>
        </p:txBody>
      </p:sp>
    </p:spTree>
    <p:extLst>
      <p:ext uri="{BB962C8B-B14F-4D97-AF65-F5344CB8AC3E}">
        <p14:creationId xmlns:p14="http://schemas.microsoft.com/office/powerpoint/2010/main" val="5605811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228600"/>
            <a:ext cx="7467600" cy="6245352"/>
          </a:xfrm>
        </p:spPr>
        <p:txBody>
          <a:bodyPr>
            <a:noAutofit/>
          </a:bodyPr>
          <a:lstStyle/>
          <a:p>
            <a:r>
              <a:rPr lang="fa-IR" sz="1800" dirty="0" smtClean="0">
                <a:solidFill>
                  <a:schemeClr val="tx2"/>
                </a:solidFill>
                <a:cs typeface="B Yekan" panose="00000400000000000000" pitchFamily="2" charset="-78"/>
              </a:rPr>
              <a:t>تورنتو:</a:t>
            </a:r>
          </a:p>
          <a:p>
            <a:pPr marL="0" indent="0">
              <a:buNone/>
            </a:pPr>
            <a:r>
              <a:rPr lang="fa-IR" sz="1600" dirty="0">
                <a:cs typeface="B Yekan" panose="00000400000000000000" pitchFamily="2" charset="-78"/>
              </a:rPr>
              <a:t>تورنتو بزرگترین شهر کانادا و پنجمین شهر پر جمعیت آمریکای شمالی می باشد که دارای جمعیتی در حدود 2.7 میلیون </a:t>
            </a:r>
            <a:r>
              <a:rPr lang="fa-IR" sz="1600" dirty="0" smtClean="0">
                <a:cs typeface="B Yekan" panose="00000400000000000000" pitchFamily="2" charset="-78"/>
              </a:rPr>
              <a:t>نفر </a:t>
            </a:r>
            <a:r>
              <a:rPr lang="fa-IR" sz="1600" dirty="0">
                <a:cs typeface="B Yekan" panose="00000400000000000000" pitchFamily="2" charset="-78"/>
              </a:rPr>
              <a:t>است. </a:t>
            </a:r>
            <a:r>
              <a:rPr lang="fa-IR" sz="1600" dirty="0" smtClean="0">
                <a:cs typeface="B Yekan" panose="00000400000000000000" pitchFamily="2" charset="-78"/>
              </a:rPr>
              <a:t> این </a:t>
            </a:r>
            <a:r>
              <a:rPr lang="fa-IR" sz="1600" dirty="0">
                <a:cs typeface="B Yekan" panose="00000400000000000000" pitchFamily="2" charset="-78"/>
              </a:rPr>
              <a:t>شهر، در سرزمینی مسطح واقع شده است و تپه هایی در مسیر این شهر قرار دارد</a:t>
            </a:r>
            <a:r>
              <a:rPr lang="fa-IR" sz="1600" dirty="0" smtClean="0">
                <a:cs typeface="B Yekan" panose="00000400000000000000" pitchFamily="2" charset="-78"/>
              </a:rPr>
              <a:t>.</a:t>
            </a:r>
          </a:p>
          <a:p>
            <a:pPr marL="0" indent="0">
              <a:buNone/>
            </a:pPr>
            <a:r>
              <a:rPr lang="fa-IR" sz="1600" dirty="0">
                <a:solidFill>
                  <a:srgbClr val="FF0000"/>
                </a:solidFill>
                <a:cs typeface="B Yekan" panose="00000400000000000000" pitchFamily="2" charset="-78"/>
              </a:rPr>
              <a:t>وجوه منفی شهر </a:t>
            </a:r>
            <a:r>
              <a:rPr lang="fa-IR" sz="1600" dirty="0" smtClean="0">
                <a:solidFill>
                  <a:srgbClr val="FF0000"/>
                </a:solidFill>
                <a:cs typeface="B Yekan" panose="00000400000000000000" pitchFamily="2" charset="-78"/>
                <a:sym typeface="Wingdings" panose="05000000000000000000" pitchFamily="2" charset="2"/>
              </a:rPr>
              <a:t></a:t>
            </a:r>
          </a:p>
          <a:p>
            <a:pPr marL="0" indent="0">
              <a:buNone/>
            </a:pPr>
            <a:r>
              <a:rPr lang="fa-IR" sz="1600" dirty="0" smtClean="0">
                <a:cs typeface="B Yekan" panose="00000400000000000000" pitchFamily="2" charset="-78"/>
              </a:rPr>
              <a:t>اندازه </a:t>
            </a:r>
            <a:r>
              <a:rPr lang="fa-IR" sz="1600" dirty="0">
                <a:cs typeface="B Yekan" panose="00000400000000000000" pitchFamily="2" charset="-78"/>
              </a:rPr>
              <a:t>بزرگ و با رشد دائمی جمعیتی </a:t>
            </a:r>
            <a:endParaRPr lang="fa-IR" sz="1600" dirty="0" smtClean="0">
              <a:cs typeface="B Yekan" panose="00000400000000000000" pitchFamily="2" charset="-78"/>
            </a:endParaRPr>
          </a:p>
          <a:p>
            <a:pPr marL="0" indent="0">
              <a:buNone/>
            </a:pPr>
            <a:r>
              <a:rPr lang="fa-IR" sz="1600" dirty="0" smtClean="0">
                <a:cs typeface="B Yekan" panose="00000400000000000000" pitchFamily="2" charset="-78"/>
              </a:rPr>
              <a:t>زمستان سرد</a:t>
            </a:r>
          </a:p>
          <a:p>
            <a:pPr marL="0" indent="0">
              <a:buNone/>
            </a:pPr>
            <a:r>
              <a:rPr lang="fa-IR" sz="1600" dirty="0" smtClean="0">
                <a:cs typeface="B Yekan" panose="00000400000000000000" pitchFamily="2" charset="-78"/>
              </a:rPr>
              <a:t>جاده </a:t>
            </a:r>
            <a:r>
              <a:rPr lang="fa-IR" sz="1600" dirty="0">
                <a:cs typeface="B Yekan" panose="00000400000000000000" pitchFamily="2" charset="-78"/>
              </a:rPr>
              <a:t>های </a:t>
            </a:r>
            <a:r>
              <a:rPr lang="fa-IR" sz="1600" dirty="0" smtClean="0">
                <a:cs typeface="B Yekan" panose="00000400000000000000" pitchFamily="2" charset="-78"/>
              </a:rPr>
              <a:t>پر </a:t>
            </a:r>
            <a:r>
              <a:rPr lang="fa-IR" sz="1600" dirty="0">
                <a:cs typeface="B Yekan" panose="00000400000000000000" pitchFamily="2" charset="-78"/>
              </a:rPr>
              <a:t>از وسائط نقلیه و پر ترافیک </a:t>
            </a:r>
          </a:p>
          <a:p>
            <a:pPr marL="0" indent="0">
              <a:buNone/>
            </a:pPr>
            <a:r>
              <a:rPr lang="fa-IR" sz="1600" dirty="0">
                <a:cs typeface="B Yekan" panose="00000400000000000000" pitchFamily="2" charset="-78"/>
              </a:rPr>
              <a:t>آلودگی </a:t>
            </a:r>
            <a:endParaRPr lang="fa-IR" sz="1600" dirty="0" smtClean="0">
              <a:cs typeface="B Yekan" panose="00000400000000000000" pitchFamily="2" charset="-78"/>
            </a:endParaRPr>
          </a:p>
          <a:p>
            <a:pPr marL="0" indent="0">
              <a:buNone/>
            </a:pPr>
            <a:r>
              <a:rPr lang="fa-IR" sz="1600" dirty="0" smtClean="0">
                <a:cs typeface="B Yekan" panose="00000400000000000000" pitchFamily="2" charset="-78"/>
              </a:rPr>
              <a:t>خانه </a:t>
            </a:r>
            <a:r>
              <a:rPr lang="fa-IR" sz="1600" dirty="0">
                <a:cs typeface="B Yekan" panose="00000400000000000000" pitchFamily="2" charset="-78"/>
              </a:rPr>
              <a:t>های </a:t>
            </a:r>
            <a:r>
              <a:rPr lang="fa-IR" sz="1600" dirty="0" smtClean="0">
                <a:cs typeface="B Yekan" panose="00000400000000000000" pitchFamily="2" charset="-78"/>
              </a:rPr>
              <a:t>گران</a:t>
            </a:r>
          </a:p>
          <a:p>
            <a:pPr marL="0" indent="0">
              <a:buNone/>
            </a:pPr>
            <a:endParaRPr lang="fa-IR" sz="1600" dirty="0">
              <a:cs typeface="B Yekan" panose="00000400000000000000" pitchFamily="2" charset="-78"/>
            </a:endParaRPr>
          </a:p>
          <a:p>
            <a:pPr marL="0" indent="0">
              <a:buNone/>
            </a:pPr>
            <a:endParaRPr lang="fa-IR" sz="1600" dirty="0" smtClean="0">
              <a:cs typeface="B Yekan" panose="00000400000000000000" pitchFamily="2" charset="-78"/>
            </a:endParaRPr>
          </a:p>
          <a:p>
            <a:pPr marL="0" indent="0">
              <a:buNone/>
            </a:pPr>
            <a:r>
              <a:rPr lang="fa-IR" sz="1600" dirty="0">
                <a:solidFill>
                  <a:srgbClr val="FF0000"/>
                </a:solidFill>
                <a:cs typeface="B Yekan" panose="00000400000000000000" pitchFamily="2" charset="-78"/>
              </a:rPr>
              <a:t>وجوه مثبت </a:t>
            </a:r>
            <a:r>
              <a:rPr lang="fa-IR" sz="1600" dirty="0" smtClean="0">
                <a:solidFill>
                  <a:srgbClr val="FF0000"/>
                </a:solidFill>
                <a:cs typeface="B Yekan" panose="00000400000000000000" pitchFamily="2" charset="-78"/>
              </a:rPr>
              <a:t>شهر</a:t>
            </a:r>
            <a:r>
              <a:rPr lang="fa-IR" sz="1600" dirty="0" smtClean="0">
                <a:solidFill>
                  <a:srgbClr val="FF0000"/>
                </a:solidFill>
                <a:cs typeface="B Yekan" panose="00000400000000000000" pitchFamily="2" charset="-78"/>
                <a:sym typeface="Wingdings" panose="05000000000000000000" pitchFamily="2" charset="2"/>
              </a:rPr>
              <a:t></a:t>
            </a:r>
            <a:endParaRPr lang="fa-IR" sz="1600" dirty="0">
              <a:solidFill>
                <a:srgbClr val="FF0000"/>
              </a:solidFill>
              <a:cs typeface="B Yekan" panose="00000400000000000000" pitchFamily="2" charset="-78"/>
            </a:endParaRPr>
          </a:p>
          <a:p>
            <a:pPr marL="0" indent="0">
              <a:buNone/>
            </a:pPr>
            <a:r>
              <a:rPr lang="fa-IR" sz="1600" dirty="0" smtClean="0">
                <a:cs typeface="B Yekan" panose="00000400000000000000" pitchFamily="2" charset="-78"/>
              </a:rPr>
              <a:t>مدارس معتبر.</a:t>
            </a:r>
            <a:endParaRPr lang="fa-IR" sz="1600" dirty="0">
              <a:cs typeface="B Yekan" panose="00000400000000000000" pitchFamily="2" charset="-78"/>
            </a:endParaRPr>
          </a:p>
          <a:p>
            <a:pPr marL="0" indent="0">
              <a:buNone/>
            </a:pPr>
            <a:r>
              <a:rPr lang="fa-IR" sz="1600" dirty="0" smtClean="0">
                <a:cs typeface="B Yekan" panose="00000400000000000000" pitchFamily="2" charset="-78"/>
              </a:rPr>
              <a:t>مناظر </a:t>
            </a:r>
            <a:r>
              <a:rPr lang="fa-IR" sz="1600" dirty="0">
                <a:cs typeface="B Yekan" panose="00000400000000000000" pitchFamily="2" charset="-78"/>
              </a:rPr>
              <a:t>هنری و </a:t>
            </a:r>
            <a:r>
              <a:rPr lang="fa-IR" sz="1600" dirty="0" smtClean="0">
                <a:cs typeface="B Yekan" panose="00000400000000000000" pitchFamily="2" charset="-78"/>
              </a:rPr>
              <a:t>فضای مناسب برای تفریح</a:t>
            </a:r>
          </a:p>
          <a:p>
            <a:pPr marL="0" indent="0">
              <a:buNone/>
            </a:pPr>
            <a:r>
              <a:rPr lang="fa-IR" sz="1600" dirty="0" smtClean="0">
                <a:cs typeface="B Yekan" panose="00000400000000000000" pitchFamily="2" charset="-78"/>
              </a:rPr>
              <a:t>سیستم </a:t>
            </a:r>
            <a:r>
              <a:rPr lang="fa-IR" sz="1600" dirty="0">
                <a:cs typeface="B Yekan" panose="00000400000000000000" pitchFamily="2" charset="-78"/>
              </a:rPr>
              <a:t>حمل و نقل </a:t>
            </a:r>
            <a:r>
              <a:rPr lang="fa-IR" sz="1600" dirty="0" smtClean="0">
                <a:cs typeface="B Yekan" panose="00000400000000000000" pitchFamily="2" charset="-78"/>
              </a:rPr>
              <a:t>با پوشش وسیع</a:t>
            </a:r>
            <a:endParaRPr lang="fa-IR" sz="1600" dirty="0">
              <a:cs typeface="B Yekan" panose="00000400000000000000" pitchFamily="2" charset="-78"/>
            </a:endParaRPr>
          </a:p>
          <a:p>
            <a:pPr marL="0" indent="0">
              <a:buNone/>
            </a:pPr>
            <a:r>
              <a:rPr lang="fa-IR" sz="1600" dirty="0">
                <a:cs typeface="B Yekan" panose="00000400000000000000" pitchFamily="2" charset="-78"/>
              </a:rPr>
              <a:t>فرصت </a:t>
            </a:r>
            <a:r>
              <a:rPr lang="fa-IR" sz="1600" dirty="0" smtClean="0">
                <a:cs typeface="B Yekan" panose="00000400000000000000" pitchFamily="2" charset="-78"/>
              </a:rPr>
              <a:t>های تحصیلی</a:t>
            </a:r>
            <a:endParaRPr lang="fa-IR" sz="1600" dirty="0">
              <a:cs typeface="B Yekan" panose="00000400000000000000" pitchFamily="2" charset="-78"/>
            </a:endParaRPr>
          </a:p>
          <a:p>
            <a:pPr marL="0" indent="0">
              <a:buNone/>
            </a:pPr>
            <a:r>
              <a:rPr lang="fa-IR" sz="1600" dirty="0">
                <a:cs typeface="B Yekan" panose="00000400000000000000" pitchFamily="2" charset="-78"/>
              </a:rPr>
              <a:t>مرکز فعالیت </a:t>
            </a:r>
            <a:r>
              <a:rPr lang="fa-IR" sz="1600" dirty="0" smtClean="0">
                <a:cs typeface="B Yekan" panose="00000400000000000000" pitchFamily="2" charset="-78"/>
              </a:rPr>
              <a:t>مالی و </a:t>
            </a:r>
            <a:r>
              <a:rPr lang="en-US" sz="1600" dirty="0" smtClean="0">
                <a:cs typeface="B Yekan" panose="00000400000000000000" pitchFamily="2" charset="-78"/>
              </a:rPr>
              <a:t>IT</a:t>
            </a:r>
          </a:p>
          <a:p>
            <a:pPr marL="0" indent="0">
              <a:buNone/>
            </a:pPr>
            <a:r>
              <a:rPr lang="fa-IR" sz="1600" dirty="0" smtClean="0">
                <a:cs typeface="B Yekan" panose="00000400000000000000" pitchFamily="2" charset="-78"/>
              </a:rPr>
              <a:t>تابستان </a:t>
            </a:r>
            <a:r>
              <a:rPr lang="fa-IR" sz="1600" dirty="0">
                <a:cs typeface="B Yekan" panose="00000400000000000000" pitchFamily="2" charset="-78"/>
              </a:rPr>
              <a:t>های گرم </a:t>
            </a:r>
            <a:r>
              <a:rPr lang="fa-IR" sz="1600" dirty="0" smtClean="0">
                <a:cs typeface="B Yekan" panose="00000400000000000000" pitchFamily="2" charset="-78"/>
              </a:rPr>
              <a:t>طولانی</a:t>
            </a:r>
            <a:endParaRPr lang="fa-IR" sz="1600" dirty="0">
              <a:cs typeface="B Yekan" panose="00000400000000000000" pitchFamily="2" charset="-78"/>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799" y="3200400"/>
            <a:ext cx="2971800" cy="3302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3490" y="1154721"/>
            <a:ext cx="2766219" cy="18482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278837" y="5715000"/>
            <a:ext cx="300082" cy="369332"/>
          </a:xfrm>
          <a:prstGeom prst="rect">
            <a:avLst/>
          </a:prstGeom>
          <a:noFill/>
        </p:spPr>
        <p:txBody>
          <a:bodyPr wrap="none" rtlCol="1">
            <a:spAutoFit/>
          </a:bodyPr>
          <a:lstStyle/>
          <a:p>
            <a:pPr algn="l" rtl="0"/>
            <a:r>
              <a:rPr lang="fa-IR" dirty="0">
                <a:solidFill>
                  <a:prstClr val="black"/>
                </a:solidFill>
              </a:rPr>
              <a:t>4</a:t>
            </a:r>
            <a:endParaRPr lang="fa-IR" dirty="0">
              <a:solidFill>
                <a:prstClr val="black"/>
              </a:solidFill>
            </a:endParaRPr>
          </a:p>
        </p:txBody>
      </p:sp>
    </p:spTree>
    <p:extLst>
      <p:ext uri="{BB962C8B-B14F-4D97-AF65-F5344CB8AC3E}">
        <p14:creationId xmlns:p14="http://schemas.microsoft.com/office/powerpoint/2010/main" val="9558162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533400"/>
            <a:ext cx="7467600" cy="5940552"/>
          </a:xfrm>
        </p:spPr>
        <p:txBody>
          <a:bodyPr/>
          <a:lstStyle/>
          <a:p>
            <a:endParaRPr lang="fa-IR"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416169"/>
            <a:ext cx="7879018" cy="60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8308159" y="5814646"/>
            <a:ext cx="300082" cy="369332"/>
          </a:xfrm>
          <a:prstGeom prst="rect">
            <a:avLst/>
          </a:prstGeom>
          <a:noFill/>
        </p:spPr>
        <p:txBody>
          <a:bodyPr wrap="none" rtlCol="1">
            <a:spAutoFit/>
          </a:bodyPr>
          <a:lstStyle/>
          <a:p>
            <a:pPr algn="l" rtl="0"/>
            <a:r>
              <a:rPr lang="fa-IR" dirty="0">
                <a:solidFill>
                  <a:prstClr val="black"/>
                </a:solidFill>
              </a:rPr>
              <a:t>5</a:t>
            </a:r>
            <a:endParaRPr lang="fa-IR" dirty="0">
              <a:solidFill>
                <a:prstClr val="black"/>
              </a:solidFill>
            </a:endParaRPr>
          </a:p>
        </p:txBody>
      </p:sp>
    </p:spTree>
    <p:extLst>
      <p:ext uri="{BB962C8B-B14F-4D97-AF65-F5344CB8AC3E}">
        <p14:creationId xmlns:p14="http://schemas.microsoft.com/office/powerpoint/2010/main" val="29490474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7467600" cy="6169152"/>
          </a:xfrm>
        </p:spPr>
        <p:txBody>
          <a:bodyPr>
            <a:normAutofit/>
          </a:bodyPr>
          <a:lstStyle/>
          <a:p>
            <a:r>
              <a:rPr lang="fa-IR" sz="1600" dirty="0" smtClean="0">
                <a:solidFill>
                  <a:schemeClr val="tx2"/>
                </a:solidFill>
                <a:cs typeface="B Yekan" panose="00000400000000000000" pitchFamily="2" charset="-78"/>
              </a:rPr>
              <a:t>انواع سیستم های حمل و نقل در تورنتو:</a:t>
            </a:r>
          </a:p>
          <a:p>
            <a:r>
              <a:rPr lang="fa-IR" sz="1600" dirty="0" smtClean="0">
                <a:solidFill>
                  <a:schemeClr val="tx2"/>
                </a:solidFill>
                <a:cs typeface="B Yekan" panose="00000400000000000000" pitchFamily="2" charset="-78"/>
              </a:rPr>
              <a:t>مترو</a:t>
            </a:r>
          </a:p>
          <a:p>
            <a:pPr marL="0" indent="0">
              <a:buNone/>
            </a:pPr>
            <a:r>
              <a:rPr lang="fa-IR" sz="1400" dirty="0">
                <a:cs typeface="B Yekan" panose="00000400000000000000" pitchFamily="2" charset="-78"/>
              </a:rPr>
              <a:t>بیش از </a:t>
            </a:r>
            <a:r>
              <a:rPr lang="fa-IR" sz="1400" dirty="0">
                <a:solidFill>
                  <a:srgbClr val="FF0000"/>
                </a:solidFill>
                <a:cs typeface="B Yekan" panose="00000400000000000000" pitchFamily="2" charset="-78"/>
              </a:rPr>
              <a:t>یک میلیون نفر </a:t>
            </a:r>
            <a:r>
              <a:rPr lang="fa-IR" sz="1400" dirty="0">
                <a:cs typeface="B Yekan" panose="00000400000000000000" pitchFamily="2" charset="-78"/>
              </a:rPr>
              <a:t>با مترو تورنتو سفر می‌کنند</a:t>
            </a:r>
          </a:p>
          <a:p>
            <a:pPr marL="0" indent="0">
              <a:buNone/>
            </a:pPr>
            <a:r>
              <a:rPr lang="fa-IR" sz="1400" dirty="0">
                <a:cs typeface="B Yekan" panose="00000400000000000000" pitchFamily="2" charset="-78"/>
              </a:rPr>
              <a:t>مترو تورنتو بزرگ‌ترین شهر کانادا دارای </a:t>
            </a:r>
            <a:r>
              <a:rPr lang="fa-IR" sz="1400" dirty="0">
                <a:solidFill>
                  <a:srgbClr val="FF0000"/>
                </a:solidFill>
                <a:cs typeface="B Yekan" panose="00000400000000000000" pitchFamily="2" charset="-78"/>
              </a:rPr>
              <a:t>۴ خط </a:t>
            </a:r>
            <a:r>
              <a:rPr lang="fa-IR" sz="1400" dirty="0">
                <a:cs typeface="B Yekan" panose="00000400000000000000" pitchFamily="2" charset="-78"/>
              </a:rPr>
              <a:t>به طول ۶۸٫۳ کیلومتر و</a:t>
            </a:r>
            <a:r>
              <a:rPr lang="fa-IR" sz="1400" dirty="0">
                <a:solidFill>
                  <a:srgbClr val="FF0000"/>
                </a:solidFill>
                <a:cs typeface="B Yekan" panose="00000400000000000000" pitchFamily="2" charset="-78"/>
              </a:rPr>
              <a:t> ۶۹ </a:t>
            </a:r>
            <a:r>
              <a:rPr lang="fa-IR" sz="1400" dirty="0">
                <a:cs typeface="B Yekan" panose="00000400000000000000" pitchFamily="2" charset="-78"/>
              </a:rPr>
              <a:t>ایستگاه است.</a:t>
            </a:r>
          </a:p>
          <a:p>
            <a:pPr marL="0" indent="0">
              <a:buNone/>
            </a:pPr>
            <a:r>
              <a:rPr lang="fa-IR" sz="1400" dirty="0">
                <a:cs typeface="B Yekan" panose="00000400000000000000" pitchFamily="2" charset="-78"/>
              </a:rPr>
              <a:t>این مترو در ۳۰ مارس </a:t>
            </a:r>
            <a:r>
              <a:rPr lang="fa-IR" sz="1400" dirty="0">
                <a:solidFill>
                  <a:srgbClr val="FF0000"/>
                </a:solidFill>
                <a:cs typeface="B Yekan" panose="00000400000000000000" pitchFamily="2" charset="-78"/>
              </a:rPr>
              <a:t>۱۹۵۴ با ۱۲ ایستگاه </a:t>
            </a:r>
            <a:r>
              <a:rPr lang="fa-IR" sz="1400" dirty="0">
                <a:cs typeface="B Yekan" panose="00000400000000000000" pitchFamily="2" charset="-78"/>
              </a:rPr>
              <a:t>در خیابان “یانگ استریت” افتتاح شد. طول این خط ۷٫۴ کیلومتر و سرعت قطارها حداکثر ۳۲ کیلومتر در ساعت بود.</a:t>
            </a:r>
          </a:p>
          <a:p>
            <a:pPr marL="0" indent="0">
              <a:buNone/>
            </a:pPr>
            <a:endParaRPr lang="fa-IR" sz="1400" dirty="0">
              <a:cs typeface="B Yekan" panose="00000400000000000000" pitchFamily="2" charset="-78"/>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751" y="2362200"/>
            <a:ext cx="3810000" cy="2857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8696" y="2819400"/>
            <a:ext cx="3810000" cy="2857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8318696" y="5712042"/>
            <a:ext cx="300082" cy="369332"/>
          </a:xfrm>
          <a:prstGeom prst="rect">
            <a:avLst/>
          </a:prstGeom>
          <a:noFill/>
        </p:spPr>
        <p:txBody>
          <a:bodyPr wrap="none" rtlCol="1">
            <a:spAutoFit/>
          </a:bodyPr>
          <a:lstStyle/>
          <a:p>
            <a:pPr algn="l" rtl="0"/>
            <a:r>
              <a:rPr lang="fa-IR" dirty="0">
                <a:solidFill>
                  <a:prstClr val="black"/>
                </a:solidFill>
              </a:rPr>
              <a:t>6</a:t>
            </a:r>
            <a:endParaRPr lang="fa-IR" dirty="0">
              <a:solidFill>
                <a:prstClr val="black"/>
              </a:solidFill>
            </a:endParaRPr>
          </a:p>
        </p:txBody>
      </p:sp>
    </p:spTree>
    <p:extLst>
      <p:ext uri="{BB962C8B-B14F-4D97-AF65-F5344CB8AC3E}">
        <p14:creationId xmlns:p14="http://schemas.microsoft.com/office/powerpoint/2010/main" val="28881916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52401" y="503226"/>
            <a:ext cx="7772400" cy="577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295249" y="5718517"/>
            <a:ext cx="300082" cy="369332"/>
          </a:xfrm>
          <a:prstGeom prst="rect">
            <a:avLst/>
          </a:prstGeom>
          <a:noFill/>
        </p:spPr>
        <p:txBody>
          <a:bodyPr wrap="none" rtlCol="1">
            <a:spAutoFit/>
          </a:bodyPr>
          <a:lstStyle/>
          <a:p>
            <a:pPr algn="l" rtl="0"/>
            <a:r>
              <a:rPr lang="fa-IR" dirty="0">
                <a:solidFill>
                  <a:prstClr val="black"/>
                </a:solidFill>
              </a:rPr>
              <a:t>7</a:t>
            </a:r>
            <a:endParaRPr lang="fa-IR" dirty="0">
              <a:solidFill>
                <a:prstClr val="black"/>
              </a:solidFill>
            </a:endParaRPr>
          </a:p>
        </p:txBody>
      </p:sp>
    </p:spTree>
    <p:extLst>
      <p:ext uri="{BB962C8B-B14F-4D97-AF65-F5344CB8AC3E}">
        <p14:creationId xmlns:p14="http://schemas.microsoft.com/office/powerpoint/2010/main" val="19965417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7467600" cy="6169152"/>
          </a:xfrm>
        </p:spPr>
        <p:txBody>
          <a:bodyPr>
            <a:normAutofit/>
          </a:bodyPr>
          <a:lstStyle/>
          <a:p>
            <a:r>
              <a:rPr lang="fa-IR" sz="1600" dirty="0" smtClean="0">
                <a:solidFill>
                  <a:schemeClr val="tx2"/>
                </a:solidFill>
                <a:cs typeface="B Yekan" panose="00000400000000000000" pitchFamily="2" charset="-78"/>
              </a:rPr>
              <a:t>ایستگاهها:</a:t>
            </a:r>
            <a:endParaRPr lang="fa-IR" sz="1600" dirty="0">
              <a:solidFill>
                <a:schemeClr val="tx2"/>
              </a:solidFill>
              <a:cs typeface="B Yekan" panose="00000400000000000000" pitchFamily="2" charset="-78"/>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095" y="304800"/>
            <a:ext cx="3505200" cy="3505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3486" y="1295400"/>
            <a:ext cx="4022258" cy="2686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153619"/>
            <a:ext cx="4419600" cy="24847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8308159" y="5791200"/>
            <a:ext cx="300082" cy="369332"/>
          </a:xfrm>
          <a:prstGeom prst="rect">
            <a:avLst/>
          </a:prstGeom>
          <a:noFill/>
        </p:spPr>
        <p:txBody>
          <a:bodyPr wrap="none" rtlCol="1">
            <a:spAutoFit/>
          </a:bodyPr>
          <a:lstStyle/>
          <a:p>
            <a:pPr algn="l" rtl="0"/>
            <a:r>
              <a:rPr lang="fa-IR" dirty="0">
                <a:solidFill>
                  <a:prstClr val="black"/>
                </a:solidFill>
              </a:rPr>
              <a:t>8</a:t>
            </a:r>
          </a:p>
        </p:txBody>
      </p:sp>
      <p:pic>
        <p:nvPicPr>
          <p:cNvPr id="9221" name="Picture 5" descr="C:\Users\valiasr\Desktop\hamlonaghl\accessible_bus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4536650"/>
            <a:ext cx="2319354" cy="17186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7673"/>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iel">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1250</Words>
  <Application>Microsoft Office PowerPoint</Application>
  <PresentationFormat>On-screen Show (4:3)</PresentationFormat>
  <Paragraphs>91</Paragraphs>
  <Slides>18</Slides>
  <Notes>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18</vt:i4>
      </vt:variant>
    </vt:vector>
  </HeadingPairs>
  <TitlesOfParts>
    <vt:vector size="29" baseType="lpstr">
      <vt:lpstr>Arial</vt:lpstr>
      <vt:lpstr>B Kourosh</vt:lpstr>
      <vt:lpstr>B Yekan</vt:lpstr>
      <vt:lpstr>Calibri</vt:lpstr>
      <vt:lpstr>Calibri Light</vt:lpstr>
      <vt:lpstr>Century Schoolbook</vt:lpstr>
      <vt:lpstr>Times New Roman</vt:lpstr>
      <vt:lpstr>Wingdings</vt:lpstr>
      <vt:lpstr>Wingdings 2</vt:lpstr>
      <vt:lpstr>Office Theme</vt:lpstr>
      <vt:lpstr>Oriel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2020-11-10T00:33:53Z</dcterms:created>
  <dcterms:modified xsi:type="dcterms:W3CDTF">2020-11-10T00:35:49Z</dcterms:modified>
</cp:coreProperties>
</file>