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1D272E70-63C3-409A-A6F5-4BFF38B0F4D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3809375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D272E70-63C3-409A-A6F5-4BFF38B0F4D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2156984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D272E70-63C3-409A-A6F5-4BFF38B0F4D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35144058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cstate="email">
            <a:alphaModFix amt="30000"/>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5" name="Footer Placeholder 4"/>
          <p:cNvSpPr>
            <a:spLocks noGrp="1"/>
          </p:cNvSpPr>
          <p:nvPr>
            <p:ph type="ftr" sz="quarter" idx="11"/>
          </p:nvPr>
        </p:nvSpPr>
        <p:spPr>
          <a:xfrm>
            <a:off x="1876424" y="5410201"/>
            <a:ext cx="5124886" cy="365125"/>
          </a:xfrm>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a:xfrm>
            <a:off x="9896911" y="5410199"/>
            <a:ext cx="771089" cy="365125"/>
          </a:xfrm>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05292391"/>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072663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7560472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669556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9016907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48259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159152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1674759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D272E70-63C3-409A-A6F5-4BFF38B0F4D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8737547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981591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037821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459785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rtl="0"/>
            <a:r>
              <a:rPr lang="en-US" sz="8000" dirty="0">
                <a:solidFill>
                  <a:prstClr val="white"/>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rtl="0"/>
            <a:r>
              <a:rPr lang="en-US" sz="8000" dirty="0">
                <a:solidFill>
                  <a:prstClr val="white"/>
                </a:solidFill>
                <a:effectLst/>
              </a:rPr>
              <a:t>”</a:t>
            </a:r>
          </a:p>
        </p:txBody>
      </p:sp>
    </p:spTree>
    <p:extLst>
      <p:ext uri="{BB962C8B-B14F-4D97-AF65-F5344CB8AC3E}">
        <p14:creationId xmlns:p14="http://schemas.microsoft.com/office/powerpoint/2010/main" val="17548071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57477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709626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173331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96887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A724-C2BB-4A53-82B2-4C833A35A3CC}" type="datetimeFigureOut">
              <a:rPr lang="en-US" smtClean="0">
                <a:solidFill>
                  <a:prstClr val="white">
                    <a:tint val="75000"/>
                  </a:prstClr>
                </a:solidFill>
              </a:rPr>
              <a:pPr/>
              <a:t>11/28/2020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4AB79F5-9E2A-4AAF-9A33-20C1EC7C3315}"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752695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272E70-63C3-409A-A6F5-4BFF38B0F4DF}"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3719807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1D272E70-63C3-409A-A6F5-4BFF38B0F4DF}"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3584640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1D272E70-63C3-409A-A6F5-4BFF38B0F4DF}" type="datetimeFigureOut">
              <a:rPr lang="fa-IR" smtClean="0"/>
              <a:t>13/04/1442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1116866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1D272E70-63C3-409A-A6F5-4BFF38B0F4DF}" type="datetimeFigureOut">
              <a:rPr lang="fa-IR" smtClean="0"/>
              <a:t>13/04/1442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4236668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272E70-63C3-409A-A6F5-4BFF38B0F4DF}" type="datetimeFigureOut">
              <a:rPr lang="fa-IR" smtClean="0"/>
              <a:t>13/04/1442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1312240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272E70-63C3-409A-A6F5-4BFF38B0F4DF}"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108735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272E70-63C3-409A-A6F5-4BFF38B0F4DF}"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DC3667-224A-4B03-AC17-28E85104A6B3}" type="slidenum">
              <a:rPr lang="fa-IR" smtClean="0"/>
              <a:t>‹#›</a:t>
            </a:fld>
            <a:endParaRPr lang="fa-IR"/>
          </a:p>
        </p:txBody>
      </p:sp>
    </p:spTree>
    <p:extLst>
      <p:ext uri="{BB962C8B-B14F-4D97-AF65-F5344CB8AC3E}">
        <p14:creationId xmlns:p14="http://schemas.microsoft.com/office/powerpoint/2010/main" val="3197791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2.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D272E70-63C3-409A-A6F5-4BFF38B0F4DF}" type="datetimeFigureOut">
              <a:rPr lang="fa-IR" smtClean="0"/>
              <a:t>13/04/1442</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2DDC3667-224A-4B03-AC17-28E85104A6B3}" type="slidenum">
              <a:rPr lang="fa-IR" smtClean="0"/>
              <a:t>‹#›</a:t>
            </a:fld>
            <a:endParaRPr lang="fa-IR"/>
          </a:p>
        </p:txBody>
      </p:sp>
    </p:spTree>
    <p:extLst>
      <p:ext uri="{BB962C8B-B14F-4D97-AF65-F5344CB8AC3E}">
        <p14:creationId xmlns:p14="http://schemas.microsoft.com/office/powerpoint/2010/main" val="16057230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cstate="email">
            <a:alphaModFix amt="30000"/>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rtl="0"/>
            <a:fld id="{2944A724-C2BB-4A53-82B2-4C833A35A3CC}" type="datetimeFigureOut">
              <a:rPr lang="en-US" smtClean="0">
                <a:solidFill>
                  <a:prstClr val="white">
                    <a:tint val="75000"/>
                  </a:prstClr>
                </a:solidFill>
              </a:rPr>
              <a:pPr rtl="0"/>
              <a:t>11/28/2020</a:t>
            </a:fld>
            <a:endParaRPr lang="en-US">
              <a:solidFill>
                <a:prstClr val="white">
                  <a:tint val="75000"/>
                </a:prstClr>
              </a:solidFill>
            </a:endParaRPr>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pPr rtl="0"/>
            <a:endParaRPr lang="en-US">
              <a:solidFill>
                <a:prstClr val="white">
                  <a:tint val="75000"/>
                </a:prstClr>
              </a:solidFill>
            </a:endParaRPr>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rtl="0"/>
            <a:fld id="{64AB79F5-9E2A-4AAF-9A33-20C1EC7C3315}" type="slidenum">
              <a:rPr lang="en-US" smtClean="0">
                <a:solidFill>
                  <a:prstClr val="white">
                    <a:tint val="75000"/>
                  </a:prstClr>
                </a:solidFill>
              </a:rPr>
              <a:pPr rtl="0"/>
              <a:t>‹#›</a:t>
            </a:fld>
            <a:endParaRPr lang="en-US">
              <a:solidFill>
                <a:prstClr val="white">
                  <a:tint val="75000"/>
                </a:prstClr>
              </a:solidFill>
            </a:endParaRPr>
          </a:p>
        </p:txBody>
      </p:sp>
    </p:spTree>
    <p:extLst>
      <p:ext uri="{BB962C8B-B14F-4D97-AF65-F5344CB8AC3E}">
        <p14:creationId xmlns:p14="http://schemas.microsoft.com/office/powerpoint/2010/main" val="381463828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1"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r" defTabSz="914400" rtl="1"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r" defTabSz="914400" rtl="1"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r" defTabSz="914400" rtl="1"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gi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3.xml"/><Relationship Id="rId4" Type="http://schemas.openxmlformats.org/officeDocument/2006/relationships/image" Target="../media/image29.jpg"/></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fa.wikipedia.org/wiki/%D8%B3%DB%8C%D8%AF%D9%86%DB%8C" TargetMode="External"/><Relationship Id="rId2" Type="http://schemas.openxmlformats.org/officeDocument/2006/relationships/hyperlink" Target="http://fa.wikipedia.org/wiki/%D8%B2%D8%A8%D8%A7%D9%86_%D8%A7%D9%86%DA%AF%D9%84%DB%8C%D8%B3%DB%8C" TargetMode="External"/><Relationship Id="rId1" Type="http://schemas.openxmlformats.org/officeDocument/2006/relationships/slideLayout" Target="../slideLayouts/slideLayout13.xml"/><Relationship Id="rId6" Type="http://schemas.openxmlformats.org/officeDocument/2006/relationships/image" Target="../media/image32.jpg"/><Relationship Id="rId5" Type="http://schemas.openxmlformats.org/officeDocument/2006/relationships/hyperlink" Target="http://fa.wikipedia.org/wiki/%D8%A7%D8%B3%D8%AA%D8%B1%D8%A7%D9%84%DB%8C%D8%A7" TargetMode="External"/><Relationship Id="rId4" Type="http://schemas.openxmlformats.org/officeDocument/2006/relationships/hyperlink" Target="http://fa.wikipedia.org/wiki/%D9%86%DB%8C%D9%88_%D8%B3%D8%A7%D8%AA_%D9%88%D9%84%D8%B2"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eg"/><Relationship Id="rId1" Type="http://schemas.openxmlformats.org/officeDocument/2006/relationships/slideLayout" Target="../slideLayouts/slideLayout13.xml"/><Relationship Id="rId4" Type="http://schemas.openxmlformats.org/officeDocument/2006/relationships/image" Target="../media/image39.jpg"/></Relationships>
</file>

<file path=ppt/slides/_rels/slide2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tmp"/><Relationship Id="rId1" Type="http://schemas.openxmlformats.org/officeDocument/2006/relationships/slideLayout" Target="../slideLayouts/slideLayout13.xml"/><Relationship Id="rId4" Type="http://schemas.openxmlformats.org/officeDocument/2006/relationships/image" Target="../media/image48.jpg"/></Relationships>
</file>

<file path=ppt/slides/_rels/slide2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g"/><Relationship Id="rId1" Type="http://schemas.openxmlformats.org/officeDocument/2006/relationships/slideLayout" Target="../slideLayouts/slideLayout13.xml"/><Relationship Id="rId4" Type="http://schemas.openxmlformats.org/officeDocument/2006/relationships/image" Target="../media/image51.jpeg"/></Relationships>
</file>

<file path=ppt/slides/_rels/slide29.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56.tmp"/><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gif"/><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image" Target="../media/image67.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3.xml"/><Relationship Id="rId4" Type="http://schemas.openxmlformats.org/officeDocument/2006/relationships/image" Target="../media/image77.jpg"/></Relationships>
</file>

<file path=ppt/slides/_rels/slide4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3.xml"/><Relationship Id="rId5" Type="http://schemas.openxmlformats.org/officeDocument/2006/relationships/image" Target="../media/image81.jpeg"/><Relationship Id="rId4" Type="http://schemas.openxmlformats.org/officeDocument/2006/relationships/image" Target="../media/image80.jpeg"/></Relationships>
</file>

<file path=ppt/slides/_rels/slide49.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image" Target="../media/image82.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3.xml"/><Relationship Id="rId4" Type="http://schemas.openxmlformats.org/officeDocument/2006/relationships/image" Target="../media/image87.jpeg"/></Relationships>
</file>

<file path=ppt/slides/_rels/slide5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eg"/><Relationship Id="rId1" Type="http://schemas.openxmlformats.org/officeDocument/2006/relationships/slideLayout" Target="../slideLayouts/slideLayout13.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g"/><Relationship Id="rId1" Type="http://schemas.openxmlformats.org/officeDocument/2006/relationships/slideLayout" Target="../slideLayouts/slideLayout13.xml"/><Relationship Id="rId5" Type="http://schemas.openxmlformats.org/officeDocument/2006/relationships/image" Target="../media/image100.jpeg"/><Relationship Id="rId4" Type="http://schemas.openxmlformats.org/officeDocument/2006/relationships/image" Target="../media/image99.jpeg"/></Relationships>
</file>

<file path=ppt/slides/_rels/slide58.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e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05.jp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106.gif"/><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image" Target="../media/image107.jp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image" Target="../media/image109.jp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13.xml"/><Relationship Id="rId4" Type="http://schemas.openxmlformats.org/officeDocument/2006/relationships/image" Target="../media/image113.jpeg"/></Relationships>
</file>

<file path=ppt/slides/_rels/slide6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3.xml"/><Relationship Id="rId4" Type="http://schemas.openxmlformats.org/officeDocument/2006/relationships/image" Target="../media/image116.tmp"/></Relationships>
</file>

<file path=ppt/slides/_rels/slide67.xml.rels><?xml version="1.0" encoding="UTF-8" standalone="yes"?>
<Relationships xmlns="http://schemas.openxmlformats.org/package/2006/relationships"><Relationship Id="rId2" Type="http://schemas.openxmlformats.org/officeDocument/2006/relationships/image" Target="../media/image117.tmp"/><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118.tmp"/><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2" Type="http://schemas.openxmlformats.org/officeDocument/2006/relationships/image" Target="../media/image120.tmp"/><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8" Type="http://schemas.openxmlformats.org/officeDocument/2006/relationships/hyperlink" Target="https://fa.wikipedia.org/wiki/%D9%88%DB%8C%DA%98%D9%87:%D9%85%D9%86%D8%A7%D8%A8%D8%B9_%DA%A9%D8%AA%D8%A7%D8%A8/9780949284921" TargetMode="External"/><Relationship Id="rId3" Type="http://schemas.openxmlformats.org/officeDocument/2006/relationships/hyperlink" Target="https://fa.wikipedia.org/wiki/%D9%88%DB%8C%DA%98%D9%87:%D9%85%D9%86%D8%A7%D8%A8%D8%B9_%DA%A9%D8%AA%D8%A7%D8%A8/1864980478" TargetMode="External"/><Relationship Id="rId7" Type="http://schemas.openxmlformats.org/officeDocument/2006/relationships/hyperlink" Target="https://fa.wikipedia.org/wiki/%D9%88%DB%8C%DA%98%D9%87:%D9%85%D9%86%D8%A7%D8%A8%D8%B9_%DA%A9%D8%AA%D8%A7%D8%A8/9780853319412" TargetMode="External"/><Relationship Id="rId12" Type="http://schemas.openxmlformats.org/officeDocument/2006/relationships/hyperlink" Target="http://theoperahouseproject.com/ie/default.htm" TargetMode="External"/><Relationship Id="rId2" Type="http://schemas.openxmlformats.org/officeDocument/2006/relationships/hyperlink" Target="https://fa.wikipedia.org/wiki/%D9%88%DB%8C%DA%98%D9%87:%D9%85%D9%86%D8%A7%D8%A8%D8%B9_%DA%A9%D8%AA%D8%A7%D8%A8/9780980612301" TargetMode="External"/><Relationship Id="rId1" Type="http://schemas.openxmlformats.org/officeDocument/2006/relationships/slideLayout" Target="../slideLayouts/slideLayout13.xml"/><Relationship Id="rId6" Type="http://schemas.openxmlformats.org/officeDocument/2006/relationships/hyperlink" Target="https://fa.wikipedia.org/wiki/%D9%88%DB%8C%DA%98%D9%87:%D9%85%D9%86%D8%A7%D8%A8%D8%B9_%DA%A9%D8%AA%D8%A7%D8%A8/0853319413" TargetMode="External"/><Relationship Id="rId11" Type="http://schemas.openxmlformats.org/officeDocument/2006/relationships/hyperlink" Target="https://fa.wikipedia.org/wiki/%D9%88%DB%8C%DA%98%D9%87:%D9%85%D9%86%D8%A7%D8%A8%D8%B9_%DA%A9%D8%AA%D8%A7%D8%A8/978-1-86317-152-6" TargetMode="External"/><Relationship Id="rId5" Type="http://schemas.openxmlformats.org/officeDocument/2006/relationships/hyperlink" Target="https://fa.wikipedia.org/wiki/%D9%88%DB%8C%DA%98%D9%87:%D9%85%D9%86%D8%A7%D8%A8%D8%B9_%DA%A9%D8%AA%D8%A7%D8%A8/0415325226" TargetMode="External"/><Relationship Id="rId10" Type="http://schemas.openxmlformats.org/officeDocument/2006/relationships/hyperlink" Target="https://fa.wikipedia.org/wiki/International_Standard_Book_Number" TargetMode="External"/><Relationship Id="rId4" Type="http://schemas.openxmlformats.org/officeDocument/2006/relationships/hyperlink" Target="http://web.archive.org/web/20050507062852/http:/www.abc.net.au:80/news/newsitems/200504/s1355304.htm" TargetMode="External"/><Relationship Id="rId9" Type="http://schemas.openxmlformats.org/officeDocument/2006/relationships/hyperlink" Target="https://fa.wikipedia.org/wiki/%D9%88%DB%8C%DA%98%D9%87:%D9%85%D9%86%D8%A7%D8%A8%D8%B9_%DA%A9%D8%AA%D8%A7%D8%A8/9780949284952"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2755" y="2143874"/>
            <a:ext cx="9440034" cy="1828801"/>
          </a:xfrm>
        </p:spPr>
        <p:txBody>
          <a:bodyPr/>
          <a:lstStyle/>
          <a:p>
            <a:pPr algn="ctr"/>
            <a:r>
              <a:rPr lang="fa-IR" b="1" dirty="0" smtClean="0">
                <a:solidFill>
                  <a:srgbClr val="92D050"/>
                </a:solidFill>
                <a:cs typeface="B Nazanin" panose="00000400000000000000" pitchFamily="2" charset="-78"/>
              </a:rPr>
              <a:t>بررسی و تحلیل کامل </a:t>
            </a:r>
            <a:r>
              <a:rPr lang="fa-IR" b="1" dirty="0" smtClean="0">
                <a:solidFill>
                  <a:srgbClr val="92D050"/>
                </a:solidFill>
                <a:cs typeface="B Nazanin" panose="00000400000000000000" pitchFamily="2" charset="-78"/>
              </a:rPr>
              <a:t>ساختمان اپرای </a:t>
            </a:r>
            <a:r>
              <a:rPr lang="fa-IR" b="1" dirty="0" smtClean="0">
                <a:solidFill>
                  <a:srgbClr val="92D050"/>
                </a:solidFill>
                <a:cs typeface="B Nazanin" panose="00000400000000000000" pitchFamily="2" charset="-78"/>
              </a:rPr>
              <a:t>سیدنی به همراه بررسی پوسته ها در معماری</a:t>
            </a:r>
            <a:endParaRPr lang="en-US" b="1" dirty="0">
              <a:solidFill>
                <a:srgbClr val="92D050"/>
              </a:solidFill>
              <a:cs typeface="B Nazanin" panose="00000400000000000000" pitchFamily="2" charset="-78"/>
            </a:endParaRPr>
          </a:p>
        </p:txBody>
      </p:sp>
    </p:spTree>
    <p:extLst>
      <p:ext uri="{BB962C8B-B14F-4D97-AF65-F5344CB8AC3E}">
        <p14:creationId xmlns:p14="http://schemas.microsoft.com/office/powerpoint/2010/main" val="2248571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518706"/>
            <a:ext cx="10353762" cy="970450"/>
          </a:xfrm>
        </p:spPr>
        <p:txBody>
          <a:bodyPr>
            <a:normAutofit fontScale="90000"/>
          </a:bodyPr>
          <a:lstStyle/>
          <a:p>
            <a:pPr algn="r"/>
            <a:r>
              <a:rPr lang="fa-IR" sz="4400" b="1" dirty="0" smtClean="0">
                <a:solidFill>
                  <a:srgbClr val="00B0F0"/>
                </a:solidFill>
                <a:cs typeface="B Nazanin" panose="00000400000000000000" pitchFamily="2" charset="-78"/>
              </a:rPr>
              <a:t>موزه هنر کیمبل</a:t>
            </a:r>
            <a:br>
              <a:rPr lang="fa-IR" sz="4400" b="1" dirty="0" smtClean="0">
                <a:solidFill>
                  <a:srgbClr val="00B0F0"/>
                </a:solidFill>
                <a:cs typeface="B Nazanin" panose="00000400000000000000" pitchFamily="2" charset="-78"/>
              </a:rPr>
            </a:br>
            <a:r>
              <a:rPr lang="fa-IR" sz="4400" b="1" dirty="0" smtClean="0">
                <a:solidFill>
                  <a:srgbClr val="00B0F0"/>
                </a:solidFill>
                <a:cs typeface="B Nazanin" panose="00000400000000000000" pitchFamily="2" charset="-78"/>
              </a:rPr>
              <a:t>)</a:t>
            </a:r>
            <a:r>
              <a:rPr lang="en-US" b="1" dirty="0" err="1" smtClean="0">
                <a:solidFill>
                  <a:srgbClr val="00B0F0"/>
                </a:solidFill>
              </a:rPr>
              <a:t>kimbell</a:t>
            </a:r>
            <a:r>
              <a:rPr lang="en-US" b="1" dirty="0" smtClean="0">
                <a:solidFill>
                  <a:srgbClr val="00B0F0"/>
                </a:solidFill>
              </a:rPr>
              <a:t> Art Museum)</a:t>
            </a:r>
            <a:endParaRPr lang="en-US" b="1" dirty="0">
              <a:solidFill>
                <a:srgbClr val="00B0F0"/>
              </a:solidFill>
            </a:endParaRPr>
          </a:p>
        </p:txBody>
      </p:sp>
      <p:sp>
        <p:nvSpPr>
          <p:cNvPr id="3" name="Content Placeholder 2"/>
          <p:cNvSpPr>
            <a:spLocks noGrp="1"/>
          </p:cNvSpPr>
          <p:nvPr>
            <p:ph idx="1"/>
          </p:nvPr>
        </p:nvSpPr>
        <p:spPr>
          <a:xfrm>
            <a:off x="4172755" y="2294193"/>
            <a:ext cx="7184954" cy="4058751"/>
          </a:xfrm>
        </p:spPr>
        <p:txBody>
          <a:bodyPr>
            <a:normAutofit/>
          </a:bodyPr>
          <a:lstStyle/>
          <a:p>
            <a:pPr algn="r"/>
            <a:r>
              <a:rPr lang="fa-IR" b="1" dirty="0" smtClean="0">
                <a:solidFill>
                  <a:srgbClr val="00B0F0"/>
                </a:solidFill>
                <a:cs typeface="B Nazanin" panose="00000400000000000000" pitchFamily="2" charset="-78"/>
              </a:rPr>
              <a:t>نوع سیستم سازه ای</a:t>
            </a:r>
            <a:r>
              <a:rPr lang="fa-IR" dirty="0" smtClean="0">
                <a:cs typeface="B Nazanin" panose="00000400000000000000" pitchFamily="2" charset="-78"/>
              </a:rPr>
              <a:t>: پوسته استوانه ای</a:t>
            </a:r>
          </a:p>
          <a:p>
            <a:pPr algn="r"/>
            <a:r>
              <a:rPr lang="fa-IR" b="1" dirty="0" smtClean="0">
                <a:solidFill>
                  <a:srgbClr val="00B0F0"/>
                </a:solidFill>
                <a:cs typeface="B Nazanin" panose="00000400000000000000" pitchFamily="2" charset="-78"/>
              </a:rPr>
              <a:t>تکیه گاه مجموعه: </a:t>
            </a:r>
            <a:r>
              <a:rPr lang="fa-IR" dirty="0" smtClean="0">
                <a:cs typeface="B Nazanin" panose="00000400000000000000" pitchFamily="2" charset="-78"/>
              </a:rPr>
              <a:t>ستون های مدور بتنی</a:t>
            </a:r>
          </a:p>
          <a:p>
            <a:pPr algn="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4096" y="3723462"/>
            <a:ext cx="4383048" cy="2797845"/>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4096" y="620491"/>
            <a:ext cx="4383048" cy="3039393"/>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87590" y="3659884"/>
            <a:ext cx="5736426" cy="2797845"/>
          </a:xfrm>
          <a:prstGeom prst="rect">
            <a:avLst/>
          </a:prstGeom>
        </p:spPr>
      </p:pic>
    </p:spTree>
    <p:extLst>
      <p:ext uri="{BB962C8B-B14F-4D97-AF65-F5344CB8AC3E}">
        <p14:creationId xmlns:p14="http://schemas.microsoft.com/office/powerpoint/2010/main" val="2201506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7454" y="609600"/>
            <a:ext cx="6850103" cy="970450"/>
          </a:xfrm>
        </p:spPr>
        <p:txBody>
          <a:bodyPr>
            <a:normAutofit fontScale="90000"/>
          </a:bodyPr>
          <a:lstStyle/>
          <a:p>
            <a:pPr algn="r"/>
            <a:r>
              <a:rPr lang="fa-IR" sz="4400" b="1" dirty="0" smtClean="0">
                <a:solidFill>
                  <a:srgbClr val="00B0F0"/>
                </a:solidFill>
                <a:cs typeface="B Nazanin" panose="00000400000000000000" pitchFamily="2" charset="-78"/>
              </a:rPr>
              <a:t>رستوران لس مانانتیالس</a:t>
            </a:r>
            <a:br>
              <a:rPr lang="fa-IR" sz="4400" b="1" dirty="0" smtClean="0">
                <a:solidFill>
                  <a:srgbClr val="00B0F0"/>
                </a:solidFill>
                <a:cs typeface="B Nazanin" panose="00000400000000000000" pitchFamily="2" charset="-78"/>
              </a:rPr>
            </a:br>
            <a:r>
              <a:rPr lang="en-US" b="1" dirty="0" smtClean="0">
                <a:solidFill>
                  <a:srgbClr val="00B0F0"/>
                </a:solidFill>
              </a:rPr>
              <a:t>(Los </a:t>
            </a:r>
            <a:r>
              <a:rPr lang="en-US" b="1" dirty="0" err="1" smtClean="0">
                <a:solidFill>
                  <a:srgbClr val="00B0F0"/>
                </a:solidFill>
              </a:rPr>
              <a:t>Manantiales</a:t>
            </a:r>
            <a:r>
              <a:rPr lang="en-US" b="1" dirty="0" smtClean="0">
                <a:solidFill>
                  <a:srgbClr val="00B0F0"/>
                </a:solidFill>
              </a:rPr>
              <a:t> </a:t>
            </a:r>
            <a:r>
              <a:rPr lang="en-US" b="1" dirty="0" err="1" smtClean="0">
                <a:solidFill>
                  <a:srgbClr val="00B0F0"/>
                </a:solidFill>
              </a:rPr>
              <a:t>Restaurante</a:t>
            </a:r>
            <a:r>
              <a:rPr lang="en-US" b="1" dirty="0" smtClean="0">
                <a:solidFill>
                  <a:srgbClr val="00B0F0"/>
                </a:solidFill>
              </a:rPr>
              <a:t>)</a:t>
            </a:r>
            <a:endParaRPr lang="en-US" b="1" dirty="0">
              <a:solidFill>
                <a:srgbClr val="00B0F0"/>
              </a:solidFill>
            </a:endParaRPr>
          </a:p>
        </p:txBody>
      </p:sp>
      <p:sp>
        <p:nvSpPr>
          <p:cNvPr id="3" name="Content Placeholder 2"/>
          <p:cNvSpPr>
            <a:spLocks noGrp="1"/>
          </p:cNvSpPr>
          <p:nvPr>
            <p:ph idx="1"/>
          </p:nvPr>
        </p:nvSpPr>
        <p:spPr>
          <a:xfrm>
            <a:off x="6915954" y="4145091"/>
            <a:ext cx="4544786" cy="4058751"/>
          </a:xfrm>
        </p:spPr>
        <p:txBody>
          <a:bodyPr>
            <a:normAutofit/>
          </a:bodyPr>
          <a:lstStyle/>
          <a:p>
            <a:pPr algn="r"/>
            <a:r>
              <a:rPr lang="fa-IR" dirty="0" smtClean="0">
                <a:cs typeface="B Homa" panose="00000400000000000000" pitchFamily="2" charset="-78"/>
              </a:rPr>
              <a:t>(</a:t>
            </a:r>
            <a:r>
              <a:rPr lang="fa-IR" dirty="0" smtClean="0">
                <a:cs typeface="B Nazanin" panose="00000400000000000000" pitchFamily="2" charset="-78"/>
              </a:rPr>
              <a:t>مکزیکو سیتی ،1957، فلیکس کاندلا)</a:t>
            </a:r>
          </a:p>
          <a:p>
            <a:pPr algn="r"/>
            <a:r>
              <a:rPr lang="fa-IR" b="1" dirty="0" smtClean="0">
                <a:solidFill>
                  <a:srgbClr val="00B0F0"/>
                </a:solidFill>
                <a:cs typeface="B Nazanin" panose="00000400000000000000" pitchFamily="2" charset="-78"/>
              </a:rPr>
              <a:t>نوع سیستم سازه ای: </a:t>
            </a:r>
            <a:r>
              <a:rPr lang="fa-IR" dirty="0" smtClean="0">
                <a:cs typeface="B Nazanin" panose="00000400000000000000" pitchFamily="2" charset="-78"/>
              </a:rPr>
              <a:t>پوسته ای متشکل از چهار هایپار متقاطع (سازه این ساختمان رفتار قوسی دارد)</a:t>
            </a:r>
          </a:p>
          <a:p>
            <a:pPr algn="r"/>
            <a:r>
              <a:rPr lang="fa-IR" b="1" dirty="0" smtClean="0">
                <a:solidFill>
                  <a:srgbClr val="00B0F0"/>
                </a:solidFill>
                <a:cs typeface="B Nazanin" panose="00000400000000000000" pitchFamily="2" charset="-78"/>
              </a:rPr>
              <a:t>نحوه مقابله با رانش: </a:t>
            </a:r>
            <a:r>
              <a:rPr lang="fa-IR" dirty="0" smtClean="0">
                <a:cs typeface="B Nazanin" panose="00000400000000000000" pitchFamily="2" charset="-78"/>
              </a:rPr>
              <a:t>بوسیله یک نیروی کششی در پی و رانش قوس مجاور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15430" y="540043"/>
            <a:ext cx="3039641" cy="187927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5456" y="2741823"/>
            <a:ext cx="6167315" cy="3854573"/>
          </a:xfrm>
          <a:prstGeom prst="rect">
            <a:avLst/>
          </a:prstGeom>
        </p:spPr>
      </p:pic>
    </p:spTree>
    <p:extLst>
      <p:ext uri="{BB962C8B-B14F-4D97-AF65-F5344CB8AC3E}">
        <p14:creationId xmlns:p14="http://schemas.microsoft.com/office/powerpoint/2010/main" val="1812881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400" b="1" dirty="0" smtClean="0">
                <a:solidFill>
                  <a:srgbClr val="00B0F0"/>
                </a:solidFill>
                <a:cs typeface="B Nazanin" panose="00000400000000000000" pitchFamily="2" charset="-78"/>
              </a:rPr>
              <a:t>افلا نمای مک دانل </a:t>
            </a:r>
            <a:r>
              <a:rPr lang="fa-IR" dirty="0" smtClean="0">
                <a:cs typeface="B Homa" panose="00000400000000000000" pitchFamily="2" charset="-78"/>
              </a:rPr>
              <a:t/>
            </a:r>
            <a:br>
              <a:rPr lang="fa-IR" dirty="0" smtClean="0">
                <a:cs typeface="B Homa" panose="00000400000000000000" pitchFamily="2" charset="-78"/>
              </a:rPr>
            </a:br>
            <a:r>
              <a:rPr lang="fa-IR" b="1" dirty="0" smtClean="0">
                <a:solidFill>
                  <a:srgbClr val="00B0F0"/>
                </a:solidFill>
                <a:cs typeface="B Homa" panose="00000400000000000000" pitchFamily="2" charset="-78"/>
              </a:rPr>
              <a:t>)</a:t>
            </a:r>
            <a:r>
              <a:rPr lang="en-US" b="1" dirty="0" smtClean="0">
                <a:solidFill>
                  <a:srgbClr val="00B0F0"/>
                </a:solidFill>
              </a:rPr>
              <a:t>Mc Donnell Planetarium)</a:t>
            </a:r>
            <a:endParaRPr lang="en-US" b="1" dirty="0">
              <a:solidFill>
                <a:srgbClr val="00B0F0"/>
              </a:solidFill>
            </a:endParaRPr>
          </a:p>
        </p:txBody>
      </p:sp>
      <p:sp>
        <p:nvSpPr>
          <p:cNvPr id="3" name="Content Placeholder 2"/>
          <p:cNvSpPr>
            <a:spLocks noGrp="1"/>
          </p:cNvSpPr>
          <p:nvPr>
            <p:ph idx="1"/>
          </p:nvPr>
        </p:nvSpPr>
        <p:spPr>
          <a:xfrm>
            <a:off x="5691430" y="3928057"/>
            <a:ext cx="5858429" cy="4589948"/>
          </a:xfrm>
        </p:spPr>
        <p:txBody>
          <a:bodyPr>
            <a:normAutofit/>
          </a:bodyPr>
          <a:lstStyle/>
          <a:p>
            <a:pPr algn="r"/>
            <a:r>
              <a:rPr lang="fa-IR" dirty="0">
                <a:effectLst/>
                <a:cs typeface="B Nazanin" panose="00000400000000000000" pitchFamily="2" charset="-78"/>
              </a:rPr>
              <a:t> (1963:سنت لوئیز،مونتانا،مهندس معمار : هلموت ،اوباتا و کاسابوم ،مهندس سازه : آ الپر </a:t>
            </a:r>
            <a:r>
              <a:rPr lang="fa-IR" dirty="0" smtClean="0">
                <a:effectLst/>
                <a:cs typeface="B Nazanin" panose="00000400000000000000" pitchFamily="2" charset="-78"/>
              </a:rPr>
              <a:t>)</a:t>
            </a:r>
            <a:endParaRPr lang="fa-IR" dirty="0">
              <a:cs typeface="B Nazanin" panose="00000400000000000000" pitchFamily="2" charset="-78"/>
            </a:endParaRPr>
          </a:p>
          <a:p>
            <a:pPr algn="r"/>
            <a:r>
              <a:rPr lang="fa-IR" b="1" dirty="0" smtClean="0">
                <a:solidFill>
                  <a:srgbClr val="00B0F0"/>
                </a:solidFill>
                <a:cs typeface="B Nazanin" panose="00000400000000000000" pitchFamily="2" charset="-78"/>
              </a:rPr>
              <a:t>نوع سیستم سازه ای:</a:t>
            </a:r>
            <a:r>
              <a:rPr lang="fa-IR" dirty="0" smtClean="0">
                <a:cs typeface="B Nazanin" panose="00000400000000000000" pitchFamily="2" charset="-78"/>
              </a:rPr>
              <a:t> پوسته شبه هزلولی از بتن مسلح </a:t>
            </a:r>
          </a:p>
          <a:p>
            <a:pPr algn="r"/>
            <a:r>
              <a:rPr lang="fa-IR" dirty="0" smtClean="0">
                <a:cs typeface="B Nazanin" panose="00000400000000000000" pitchFamily="2" charset="-78"/>
              </a:rPr>
              <a:t>-ضخامت متوسط پوسته در محل حلقه ها برای مقابله با نیروی رانشی افزایش یافته است</a:t>
            </a:r>
          </a:p>
          <a:p>
            <a:pPr algn="r"/>
            <a:endParaRPr lang="fa-IR" dirty="0" smtClean="0">
              <a:cs typeface="B Homa" panose="00000400000000000000" pitchFamily="2" charset="-78"/>
            </a:endParaRPr>
          </a:p>
          <a:p>
            <a:pPr algn="r"/>
            <a:r>
              <a:rPr lang="fa-IR" dirty="0">
                <a:cs typeface="B Homa" panose="00000400000000000000" pitchFamily="2" charset="-78"/>
              </a:rPr>
              <a:t/>
            </a:r>
            <a:br>
              <a:rPr lang="fa-IR" dirty="0">
                <a:cs typeface="B Homa" panose="00000400000000000000" pitchFamily="2" charset="-78"/>
              </a:rPr>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14550" y="609600"/>
            <a:ext cx="5176881" cy="3904078"/>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4549" y="3756156"/>
            <a:ext cx="5176881" cy="2892163"/>
          </a:xfrm>
          <a:prstGeom prst="rect">
            <a:avLst/>
          </a:prstGeom>
        </p:spPr>
      </p:pic>
    </p:spTree>
    <p:extLst>
      <p:ext uri="{BB962C8B-B14F-4D97-AF65-F5344CB8AC3E}">
        <p14:creationId xmlns:p14="http://schemas.microsoft.com/office/powerpoint/2010/main" val="3176134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9008" y="991794"/>
            <a:ext cx="10353762" cy="970450"/>
          </a:xfrm>
        </p:spPr>
        <p:txBody>
          <a:bodyPr>
            <a:normAutofit fontScale="90000"/>
          </a:bodyPr>
          <a:lstStyle/>
          <a:p>
            <a:pPr algn="r"/>
            <a:r>
              <a:rPr lang="fa-IR" sz="4400" b="1" dirty="0" smtClean="0">
                <a:solidFill>
                  <a:srgbClr val="92D050"/>
                </a:solidFill>
                <a:cs typeface="B Nazanin" panose="00000400000000000000" pitchFamily="2" charset="-78"/>
              </a:rPr>
              <a:t>میدان اسب دوانی زارزوئلا</a:t>
            </a:r>
            <a:r>
              <a:rPr lang="fa-IR" dirty="0" smtClean="0">
                <a:cs typeface="B Homa" panose="00000400000000000000" pitchFamily="2" charset="-78"/>
              </a:rPr>
              <a:t/>
            </a:r>
            <a:br>
              <a:rPr lang="fa-IR" dirty="0" smtClean="0">
                <a:cs typeface="B Homa" panose="00000400000000000000" pitchFamily="2" charset="-78"/>
              </a:rPr>
            </a:br>
            <a:r>
              <a:rPr lang="en-US" b="1" dirty="0" smtClean="0">
                <a:solidFill>
                  <a:srgbClr val="92D050"/>
                </a:solidFill>
              </a:rPr>
              <a:t>(</a:t>
            </a:r>
            <a:r>
              <a:rPr lang="en-US" b="1" dirty="0" err="1" smtClean="0">
                <a:solidFill>
                  <a:srgbClr val="92D050"/>
                </a:solidFill>
              </a:rPr>
              <a:t>Zarazuela</a:t>
            </a:r>
            <a:r>
              <a:rPr lang="en-US" b="1" dirty="0" smtClean="0">
                <a:solidFill>
                  <a:srgbClr val="92D050"/>
                </a:solidFill>
              </a:rPr>
              <a:t> </a:t>
            </a:r>
            <a:r>
              <a:rPr lang="en-US" b="1" dirty="0" err="1" smtClean="0">
                <a:solidFill>
                  <a:srgbClr val="92D050"/>
                </a:solidFill>
              </a:rPr>
              <a:t>Hipopodrome</a:t>
            </a:r>
            <a:r>
              <a:rPr lang="en-US" b="1" dirty="0" smtClean="0">
                <a:solidFill>
                  <a:srgbClr val="92D050"/>
                </a:solidFill>
              </a:rPr>
              <a:t>)</a:t>
            </a:r>
            <a:endParaRPr lang="en-US" b="1" dirty="0">
              <a:solidFill>
                <a:srgbClr val="92D050"/>
              </a:solidFill>
            </a:endParaRPr>
          </a:p>
        </p:txBody>
      </p:sp>
      <p:sp>
        <p:nvSpPr>
          <p:cNvPr id="3" name="Content Placeholder 2"/>
          <p:cNvSpPr>
            <a:spLocks noGrp="1"/>
          </p:cNvSpPr>
          <p:nvPr>
            <p:ph idx="1"/>
          </p:nvPr>
        </p:nvSpPr>
        <p:spPr>
          <a:xfrm>
            <a:off x="6090675" y="2350635"/>
            <a:ext cx="5331428" cy="4058751"/>
          </a:xfrm>
        </p:spPr>
        <p:txBody>
          <a:bodyPr>
            <a:normAutofit fontScale="85000" lnSpcReduction="20000"/>
          </a:bodyPr>
          <a:lstStyle/>
          <a:p>
            <a:pPr algn="r"/>
            <a:r>
              <a:rPr lang="fa-IR" dirty="0">
                <a:effectLst/>
                <a:cs typeface="B Nazanin" panose="00000400000000000000" pitchFamily="2" charset="-78"/>
              </a:rPr>
              <a:t>(1935،مادرید ،مهندس معمار ومهندس سازه ،ئی تروجا</a:t>
            </a:r>
            <a:r>
              <a:rPr lang="fa-IR" dirty="0" smtClean="0">
                <a:effectLst/>
                <a:cs typeface="B Nazanin" panose="00000400000000000000" pitchFamily="2" charset="-78"/>
              </a:rPr>
              <a:t>)</a:t>
            </a:r>
            <a:endParaRPr lang="en-US" dirty="0" smtClean="0">
              <a:effectLst/>
              <a:cs typeface="B Nazanin" panose="00000400000000000000" pitchFamily="2" charset="-78"/>
            </a:endParaRPr>
          </a:p>
          <a:p>
            <a:pPr algn="r"/>
            <a:r>
              <a:rPr lang="fa-IR" b="1" dirty="0" smtClean="0">
                <a:solidFill>
                  <a:srgbClr val="92D050"/>
                </a:solidFill>
                <a:effectLst/>
                <a:cs typeface="B Nazanin" panose="00000400000000000000" pitchFamily="2" charset="-78"/>
              </a:rPr>
              <a:t>نوع سیستم سازه ای:</a:t>
            </a:r>
            <a:r>
              <a:rPr lang="fa-IR" dirty="0" smtClean="0">
                <a:effectLst/>
                <a:cs typeface="B Nazanin" panose="00000400000000000000" pitchFamily="2" charset="-78"/>
              </a:rPr>
              <a:t> پوسته چتری شبه هزلولی </a:t>
            </a:r>
          </a:p>
          <a:p>
            <a:pPr algn="r"/>
            <a:r>
              <a:rPr lang="fa-IR" dirty="0" smtClean="0">
                <a:effectLst/>
                <a:cs typeface="B Nazanin" panose="00000400000000000000" pitchFamily="2" charset="-78"/>
              </a:rPr>
              <a:t>-ستون مخروطی پشت سر هر چتر از کج شدن سقف به جلو ممانعت می کند.</a:t>
            </a:r>
          </a:p>
          <a:p>
            <a:pPr algn="r"/>
            <a:r>
              <a:rPr lang="fa-IR" dirty="0" smtClean="0">
                <a:effectLst/>
                <a:cs typeface="B Nazanin" panose="00000400000000000000" pitchFamily="2" charset="-78"/>
              </a:rPr>
              <a:t>-محل اتصال ستون به سقف جهت حرکت طولی در اثر تغییر دما در پوسته ها باریک شده است.(اتصال مفصلی)</a:t>
            </a:r>
          </a:p>
          <a:p>
            <a:pPr algn="r"/>
            <a:r>
              <a:rPr lang="fa-IR" dirty="0" smtClean="0">
                <a:effectLst/>
                <a:cs typeface="B Nazanin" panose="00000400000000000000" pitchFamily="2" charset="-78"/>
              </a:rPr>
              <a:t>-از آنجا که سازه از بتن مسلح با وزن زیاد است، بار ناشی از وزن سازه بار اصلی وارد بر ساختمان است.</a:t>
            </a:r>
          </a:p>
          <a:p>
            <a:pPr algn="r"/>
            <a:r>
              <a:rPr lang="fa-IR" dirty="0" smtClean="0">
                <a:effectLst/>
                <a:cs typeface="B Nazanin" panose="00000400000000000000" pitchFamily="2" charset="-78"/>
              </a:rPr>
              <a:t>-اصلی ترین سازه های تکیه گاهی قاب هایی هستند که در طول ساختمان به صورت پیوسته قرار دارند(مشابه قاب دروازه ای) </a:t>
            </a:r>
            <a:endParaRPr lang="en-US"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13793" y="991794"/>
            <a:ext cx="5176881" cy="213385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13794" y="3449513"/>
            <a:ext cx="5176881" cy="2771951"/>
          </a:xfrm>
          <a:prstGeom prst="rect">
            <a:avLst/>
          </a:prstGeom>
        </p:spPr>
      </p:pic>
    </p:spTree>
    <p:extLst>
      <p:ext uri="{BB962C8B-B14F-4D97-AF65-F5344CB8AC3E}">
        <p14:creationId xmlns:p14="http://schemas.microsoft.com/office/powerpoint/2010/main" val="612231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9401" y="721525"/>
            <a:ext cx="10353762" cy="970450"/>
          </a:xfrm>
        </p:spPr>
        <p:txBody>
          <a:bodyPr>
            <a:normAutofit fontScale="90000"/>
          </a:bodyPr>
          <a:lstStyle/>
          <a:p>
            <a:pPr algn="r"/>
            <a:r>
              <a:rPr lang="en-US" b="1" dirty="0" smtClean="0">
                <a:solidFill>
                  <a:srgbClr val="00B0F0"/>
                </a:solidFill>
              </a:rPr>
              <a:t>TWA</a:t>
            </a:r>
            <a:r>
              <a:rPr lang="fa-IR" b="1" dirty="0" smtClean="0">
                <a:solidFill>
                  <a:srgbClr val="00B0F0"/>
                </a:solidFill>
                <a:cs typeface="B Nazanin" panose="00000400000000000000" pitchFamily="2" charset="-78"/>
              </a:rPr>
              <a:t>ترمینال</a:t>
            </a:r>
            <a:br>
              <a:rPr lang="fa-IR" b="1" dirty="0" smtClean="0">
                <a:solidFill>
                  <a:srgbClr val="00B0F0"/>
                </a:solidFill>
                <a:cs typeface="B Nazanin" panose="00000400000000000000" pitchFamily="2" charset="-78"/>
              </a:rPr>
            </a:br>
            <a:r>
              <a:rPr lang="en-US" b="1" dirty="0" smtClean="0">
                <a:solidFill>
                  <a:srgbClr val="00B0F0"/>
                </a:solidFill>
              </a:rPr>
              <a:t>(TWA Terminal)</a:t>
            </a:r>
            <a:endParaRPr lang="en-US" b="1" dirty="0">
              <a:solidFill>
                <a:srgbClr val="00B0F0"/>
              </a:solidFill>
            </a:endParaRPr>
          </a:p>
        </p:txBody>
      </p:sp>
      <p:sp>
        <p:nvSpPr>
          <p:cNvPr id="3" name="Content Placeholder 2"/>
          <p:cNvSpPr>
            <a:spLocks noGrp="1"/>
          </p:cNvSpPr>
          <p:nvPr>
            <p:ph idx="1"/>
          </p:nvPr>
        </p:nvSpPr>
        <p:spPr>
          <a:xfrm>
            <a:off x="6525489" y="2458039"/>
            <a:ext cx="5051160" cy="4058751"/>
          </a:xfrm>
        </p:spPr>
        <p:txBody>
          <a:bodyPr>
            <a:noAutofit/>
          </a:bodyPr>
          <a:lstStyle/>
          <a:p>
            <a:pPr algn="r"/>
            <a:r>
              <a:rPr lang="fa-IR" dirty="0">
                <a:effectLst/>
                <a:cs typeface="B Nazanin" panose="00000400000000000000" pitchFamily="2" charset="-78"/>
              </a:rPr>
              <a:t>(1962:نیویورک ،مهندس معمار : ارو سارنین و همکاران ،مهندس سازه : آمان و ویتنی</a:t>
            </a:r>
            <a:r>
              <a:rPr lang="fa-IR" dirty="0" smtClean="0">
                <a:effectLst/>
                <a:cs typeface="B Nazanin" panose="00000400000000000000" pitchFamily="2" charset="-78"/>
              </a:rPr>
              <a:t>)</a:t>
            </a:r>
            <a:endParaRPr lang="en-US" dirty="0" smtClean="0">
              <a:effectLst/>
              <a:cs typeface="B Nazanin" panose="00000400000000000000" pitchFamily="2" charset="-78"/>
            </a:endParaRPr>
          </a:p>
          <a:p>
            <a:pPr algn="r"/>
            <a:r>
              <a:rPr lang="fa-IR" b="1" dirty="0" smtClean="0">
                <a:solidFill>
                  <a:srgbClr val="00B0F0"/>
                </a:solidFill>
                <a:effectLst/>
                <a:cs typeface="B Nazanin" panose="00000400000000000000" pitchFamily="2" charset="-78"/>
              </a:rPr>
              <a:t>نوع سیستم سازه ای:</a:t>
            </a:r>
            <a:r>
              <a:rPr lang="fa-IR" dirty="0" smtClean="0">
                <a:effectLst/>
                <a:cs typeface="B Nazanin" panose="00000400000000000000" pitchFamily="2" charset="-78"/>
              </a:rPr>
              <a:t> پوسته با فرم آزاد</a:t>
            </a:r>
          </a:p>
          <a:p>
            <a:pPr marL="36900" indent="0" algn="r">
              <a:buNone/>
            </a:pPr>
            <a:r>
              <a:rPr lang="fa-IR" dirty="0" smtClean="0">
                <a:effectLst/>
                <a:cs typeface="B Nazanin" panose="00000400000000000000" pitchFamily="2" charset="-78"/>
              </a:rPr>
              <a:t>-ساختمان اصلی متشکل از چهار پوسته بتنی است که بر روی چهار ستون قرار دارد.</a:t>
            </a:r>
            <a:endParaRPr lang="en-US" dirty="0" smtClean="0">
              <a:effectLst/>
              <a:cs typeface="B Nazanin" panose="00000400000000000000" pitchFamily="2" charset="-78"/>
            </a:endParaRPr>
          </a:p>
          <a:p>
            <a:pPr marL="36900" indent="0" algn="r">
              <a:buNone/>
            </a:pPr>
            <a:r>
              <a:rPr lang="fa-IR" dirty="0" smtClean="0">
                <a:effectLst/>
                <a:cs typeface="B Nazanin" panose="00000400000000000000" pitchFamily="2" charset="-78"/>
              </a:rPr>
              <a:t>نوع قالب بندی: قالب بندی معکوس </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64345" y="2542076"/>
            <a:ext cx="4855082" cy="3146093"/>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9144" y="2458039"/>
            <a:ext cx="2819051" cy="2117017"/>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58355" y="688433"/>
            <a:ext cx="3371672" cy="2247781"/>
          </a:xfrm>
          <a:prstGeom prst="rect">
            <a:avLst/>
          </a:prstGeom>
        </p:spPr>
      </p:pic>
    </p:spTree>
    <p:extLst>
      <p:ext uri="{BB962C8B-B14F-4D97-AF65-F5344CB8AC3E}">
        <p14:creationId xmlns:p14="http://schemas.microsoft.com/office/powerpoint/2010/main" val="3331622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Homa" panose="00000400000000000000" pitchFamily="2" charset="-78"/>
              </a:rPr>
              <a:t>مرکز صنایع نوین و فناوری</a:t>
            </a:r>
            <a:br>
              <a:rPr lang="fa-IR" dirty="0" smtClean="0">
                <a:cs typeface="B Homa" panose="00000400000000000000" pitchFamily="2" charset="-78"/>
              </a:rPr>
            </a:br>
            <a:r>
              <a:rPr lang="fa-IR" dirty="0" smtClean="0">
                <a:cs typeface="B Homa" panose="00000400000000000000" pitchFamily="2" charset="-78"/>
              </a:rPr>
              <a:t>)</a:t>
            </a:r>
            <a:r>
              <a:rPr lang="en-US" dirty="0" smtClean="0"/>
              <a:t>Center of new Industries)</a:t>
            </a:r>
            <a:endParaRPr lang="en-US" dirty="0"/>
          </a:p>
        </p:txBody>
      </p:sp>
      <p:sp>
        <p:nvSpPr>
          <p:cNvPr id="3" name="Content Placeholder 2"/>
          <p:cNvSpPr>
            <a:spLocks noGrp="1"/>
          </p:cNvSpPr>
          <p:nvPr>
            <p:ph idx="1"/>
          </p:nvPr>
        </p:nvSpPr>
        <p:spPr>
          <a:xfrm>
            <a:off x="913795" y="1601515"/>
            <a:ext cx="10353762" cy="4058751"/>
          </a:xfrm>
        </p:spPr>
        <p:txBody>
          <a:bodyPr/>
          <a:lstStyle/>
          <a:p>
            <a:pPr algn="r"/>
            <a:r>
              <a:rPr lang="fa-IR" dirty="0" smtClean="0">
                <a:cs typeface="B Homa" panose="00000400000000000000" pitchFamily="2" charset="-78"/>
              </a:rPr>
              <a:t>(فرانسه، 1958، ژان میلی)</a:t>
            </a:r>
          </a:p>
          <a:p>
            <a:pPr algn="r"/>
            <a:r>
              <a:rPr lang="fa-IR" dirty="0" smtClean="0">
                <a:cs typeface="B Homa" panose="00000400000000000000" pitchFamily="2" charset="-78"/>
              </a:rPr>
              <a:t>نوع سیستم سازه ای:پوسته بتنی دو لایه</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87342" y="4288481"/>
            <a:ext cx="3175000" cy="22479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87342" y="1754373"/>
            <a:ext cx="2381250" cy="23812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88417" y="2727248"/>
            <a:ext cx="6399343" cy="3809133"/>
          </a:xfrm>
          <a:prstGeom prst="rect">
            <a:avLst/>
          </a:prstGeom>
        </p:spPr>
      </p:pic>
    </p:spTree>
    <p:extLst>
      <p:ext uri="{BB962C8B-B14F-4D97-AF65-F5344CB8AC3E}">
        <p14:creationId xmlns:p14="http://schemas.microsoft.com/office/powerpoint/2010/main" val="2050628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b="1" dirty="0" smtClean="0">
                <a:solidFill>
                  <a:srgbClr val="92D050"/>
                </a:solidFill>
                <a:cs typeface="B Homa" panose="00000400000000000000" pitchFamily="2" charset="-78"/>
              </a:rPr>
              <a:t>سر در دانشگاه تهران</a:t>
            </a:r>
            <a:r>
              <a:rPr lang="fa-IR" dirty="0" smtClean="0">
                <a:cs typeface="B Homa" panose="00000400000000000000" pitchFamily="2" charset="-78"/>
              </a:rPr>
              <a:t/>
            </a:r>
            <a:br>
              <a:rPr lang="fa-IR" dirty="0" smtClean="0">
                <a:cs typeface="B Homa" panose="00000400000000000000" pitchFamily="2" charset="-78"/>
              </a:rPr>
            </a:br>
            <a:r>
              <a:rPr lang="en-US" b="1" dirty="0" smtClean="0">
                <a:solidFill>
                  <a:srgbClr val="92D050"/>
                </a:solidFill>
              </a:rPr>
              <a:t>(</a:t>
            </a:r>
            <a:r>
              <a:rPr lang="en-US" b="1" dirty="0" err="1" smtClean="0">
                <a:solidFill>
                  <a:srgbClr val="92D050"/>
                </a:solidFill>
              </a:rPr>
              <a:t>Enterior</a:t>
            </a:r>
            <a:r>
              <a:rPr lang="en-US" b="1" dirty="0" smtClean="0">
                <a:solidFill>
                  <a:srgbClr val="92D050"/>
                </a:solidFill>
              </a:rPr>
              <a:t> of </a:t>
            </a:r>
            <a:r>
              <a:rPr lang="en-US" b="1" dirty="0" err="1" smtClean="0">
                <a:solidFill>
                  <a:srgbClr val="92D050"/>
                </a:solidFill>
              </a:rPr>
              <a:t>Univercity</a:t>
            </a:r>
            <a:r>
              <a:rPr lang="en-US" b="1" dirty="0" smtClean="0">
                <a:solidFill>
                  <a:srgbClr val="92D050"/>
                </a:solidFill>
              </a:rPr>
              <a:t> of Tehran)</a:t>
            </a:r>
            <a:endParaRPr lang="en-US" b="1" dirty="0">
              <a:solidFill>
                <a:srgbClr val="92D050"/>
              </a:solidFill>
            </a:endParaRPr>
          </a:p>
        </p:txBody>
      </p:sp>
      <p:sp>
        <p:nvSpPr>
          <p:cNvPr id="3" name="Content Placeholder 2"/>
          <p:cNvSpPr>
            <a:spLocks noGrp="1"/>
          </p:cNvSpPr>
          <p:nvPr>
            <p:ph idx="1"/>
          </p:nvPr>
        </p:nvSpPr>
        <p:spPr>
          <a:xfrm>
            <a:off x="6387921" y="5320748"/>
            <a:ext cx="5137213" cy="4058751"/>
          </a:xfrm>
        </p:spPr>
        <p:txBody>
          <a:bodyPr/>
          <a:lstStyle/>
          <a:p>
            <a:pPr algn="r"/>
            <a:r>
              <a:rPr lang="fa-IR" dirty="0" smtClean="0">
                <a:cs typeface="B Nazanin" panose="00000400000000000000" pitchFamily="2" charset="-78"/>
              </a:rPr>
              <a:t>(تهران، 1348،کوروش فرزامی)</a:t>
            </a:r>
          </a:p>
          <a:p>
            <a:pPr algn="r"/>
            <a:r>
              <a:rPr lang="fa-IR" b="1" dirty="0" smtClean="0">
                <a:solidFill>
                  <a:srgbClr val="92D050"/>
                </a:solidFill>
                <a:cs typeface="B Nazanin" panose="00000400000000000000" pitchFamily="2" charset="-78"/>
              </a:rPr>
              <a:t>نوع سیستم سازه ای: </a:t>
            </a:r>
            <a:r>
              <a:rPr lang="fa-IR" dirty="0" smtClean="0">
                <a:cs typeface="B Nazanin" panose="00000400000000000000" pitchFamily="2" charset="-78"/>
              </a:rPr>
              <a:t>پوسته بتنی با فرم آزاد</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10764" y="594212"/>
            <a:ext cx="3333750" cy="197167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0764" y="2716315"/>
            <a:ext cx="6414284" cy="3598012"/>
          </a:xfrm>
          <a:prstGeom prst="rect">
            <a:avLst/>
          </a:prstGeom>
        </p:spPr>
      </p:pic>
    </p:spTree>
    <p:extLst>
      <p:ext uri="{BB962C8B-B14F-4D97-AF65-F5344CB8AC3E}">
        <p14:creationId xmlns:p14="http://schemas.microsoft.com/office/powerpoint/2010/main" val="4155141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910" y="2456024"/>
            <a:ext cx="10353762" cy="1438140"/>
          </a:xfrm>
        </p:spPr>
        <p:txBody>
          <a:bodyPr>
            <a:normAutofit/>
          </a:bodyPr>
          <a:lstStyle/>
          <a:p>
            <a:pPr algn="ctr"/>
            <a:r>
              <a:rPr lang="fa-IR" b="1" dirty="0" smtClean="0">
                <a:solidFill>
                  <a:srgbClr val="92D050"/>
                </a:solidFill>
                <a:cs typeface="B Homa" panose="00000400000000000000" pitchFamily="2" charset="-78"/>
              </a:rPr>
              <a:t>بخش دوم :</a:t>
            </a:r>
            <a:br>
              <a:rPr lang="fa-IR" b="1" dirty="0" smtClean="0">
                <a:solidFill>
                  <a:srgbClr val="92D050"/>
                </a:solidFill>
                <a:cs typeface="B Homa" panose="00000400000000000000" pitchFamily="2" charset="-78"/>
              </a:rPr>
            </a:br>
            <a:r>
              <a:rPr lang="fa-IR" b="1" dirty="0" smtClean="0">
                <a:solidFill>
                  <a:srgbClr val="92D050"/>
                </a:solidFill>
                <a:cs typeface="B Homa" panose="00000400000000000000" pitchFamily="2" charset="-78"/>
              </a:rPr>
              <a:t>بررسی ساختمان اپرای سیدنی</a:t>
            </a:r>
            <a:endParaRPr lang="en-US" b="1" dirty="0">
              <a:solidFill>
                <a:srgbClr val="92D050"/>
              </a:solidFill>
              <a:cs typeface="B Homa" panose="00000400000000000000" pitchFamily="2" charset="-78"/>
            </a:endParaRPr>
          </a:p>
        </p:txBody>
      </p:sp>
    </p:spTree>
    <p:extLst>
      <p:ext uri="{BB962C8B-B14F-4D97-AF65-F5344CB8AC3E}">
        <p14:creationId xmlns:p14="http://schemas.microsoft.com/office/powerpoint/2010/main" val="2706240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515155" y="818049"/>
            <a:ext cx="10522039" cy="5183506"/>
          </a:xfrm>
        </p:spPr>
        <p:txBody>
          <a:bodyPr>
            <a:normAutofit/>
          </a:bodyPr>
          <a:lstStyle/>
          <a:p>
            <a:pPr marL="36900" indent="0" algn="r">
              <a:buNone/>
            </a:pPr>
            <a:r>
              <a:rPr lang="fa-IR" sz="4000" b="1" dirty="0" smtClean="0">
                <a:solidFill>
                  <a:srgbClr val="92D050"/>
                </a:solidFill>
                <a:effectLst/>
                <a:cs typeface="B Nazanin" panose="00000400000000000000" pitchFamily="2" charset="-78"/>
              </a:rPr>
              <a:t>معرفی:</a:t>
            </a:r>
          </a:p>
          <a:p>
            <a:pPr marL="36900" indent="0" algn="r">
              <a:buNone/>
            </a:pPr>
            <a:r>
              <a:rPr lang="fa-IR" b="1" dirty="0" smtClean="0">
                <a:effectLst/>
                <a:cs typeface="B Nazanin" panose="00000400000000000000" pitchFamily="2" charset="-78"/>
              </a:rPr>
              <a:t>اپرا </a:t>
            </a:r>
            <a:r>
              <a:rPr lang="fa-IR" b="1" dirty="0">
                <a:effectLst/>
                <a:cs typeface="B Nazanin" panose="00000400000000000000" pitchFamily="2" charset="-78"/>
              </a:rPr>
              <a:t>هاوس سیدنی</a:t>
            </a:r>
            <a:r>
              <a:rPr lang="fa-IR" dirty="0">
                <a:effectLst/>
                <a:cs typeface="B Nazanin" panose="00000400000000000000" pitchFamily="2" charset="-78"/>
              </a:rPr>
              <a:t>(در </a:t>
            </a:r>
            <a:r>
              <a:rPr lang="fa-IR" dirty="0" smtClean="0">
                <a:effectLst/>
                <a:cs typeface="B Nazanin" panose="00000400000000000000" pitchFamily="2" charset="-78"/>
                <a:hlinkClick r:id="rId2"/>
              </a:rPr>
              <a:t>انگلیسی</a:t>
            </a:r>
            <a:r>
              <a:rPr lang="fa-IR" dirty="0" smtClean="0">
                <a:effectLst/>
                <a:cs typeface="B Nazanin" panose="00000400000000000000" pitchFamily="2" charset="-78"/>
              </a:rPr>
              <a:t> به </a:t>
            </a:r>
            <a:r>
              <a:rPr lang="fa-IR" dirty="0">
                <a:effectLst/>
                <a:cs typeface="B Nazanin" panose="00000400000000000000" pitchFamily="2" charset="-78"/>
              </a:rPr>
              <a:t>معنای "</a:t>
            </a:r>
            <a:r>
              <a:rPr lang="fa-IR" b="1" dirty="0">
                <a:effectLst/>
                <a:cs typeface="B Nazanin" panose="00000400000000000000" pitchFamily="2" charset="-78"/>
              </a:rPr>
              <a:t>خانه اپرای </a:t>
            </a:r>
            <a:r>
              <a:rPr lang="fa-IR" b="1" dirty="0" smtClean="0">
                <a:effectLst/>
                <a:cs typeface="B Nazanin" panose="00000400000000000000" pitchFamily="2" charset="-78"/>
              </a:rPr>
              <a:t>سیدنی</a:t>
            </a:r>
            <a:r>
              <a:rPr lang="fa-IR" dirty="0" smtClean="0">
                <a:effectLst/>
                <a:cs typeface="B Nazanin" panose="00000400000000000000" pitchFamily="2" charset="-78"/>
              </a:rPr>
              <a:t>«) که </a:t>
            </a:r>
            <a:r>
              <a:rPr lang="fa-IR" dirty="0">
                <a:effectLst/>
                <a:cs typeface="B Nazanin" panose="00000400000000000000" pitchFamily="2" charset="-78"/>
              </a:rPr>
              <a:t>در شهر ساحلی </a:t>
            </a:r>
            <a:r>
              <a:rPr lang="fa-IR" dirty="0">
                <a:effectLst/>
                <a:cs typeface="B Nazanin" panose="00000400000000000000" pitchFamily="2" charset="-78"/>
                <a:hlinkClick r:id="rId3"/>
              </a:rPr>
              <a:t>سیدنی</a:t>
            </a:r>
            <a:r>
              <a:rPr lang="fa-IR" dirty="0">
                <a:effectLst/>
                <a:cs typeface="B Nazanin" panose="00000400000000000000" pitchFamily="2" charset="-78"/>
              </a:rPr>
              <a:t> و در ایالت </a:t>
            </a:r>
            <a:r>
              <a:rPr lang="fa-IR" dirty="0">
                <a:effectLst/>
                <a:cs typeface="B Nazanin" panose="00000400000000000000" pitchFamily="2" charset="-78"/>
                <a:hlinkClick r:id="rId4"/>
              </a:rPr>
              <a:t>نیو سات ولز</a:t>
            </a:r>
            <a:r>
              <a:rPr lang="fa-IR" dirty="0">
                <a:effectLst/>
                <a:cs typeface="B Nazanin" panose="00000400000000000000" pitchFamily="2" charset="-78"/>
              </a:rPr>
              <a:t> کشور </a:t>
            </a:r>
            <a:r>
              <a:rPr lang="fa-IR" dirty="0">
                <a:effectLst/>
                <a:cs typeface="B Nazanin" panose="00000400000000000000" pitchFamily="2" charset="-78"/>
                <a:hlinkClick r:id="rId5"/>
              </a:rPr>
              <a:t>استرالیا</a:t>
            </a:r>
            <a:r>
              <a:rPr lang="fa-IR" dirty="0">
                <a:effectLst/>
                <a:cs typeface="B Nazanin" panose="00000400000000000000" pitchFamily="2" charset="-78"/>
              </a:rPr>
              <a:t> قرار دارد. </a:t>
            </a:r>
            <a:br>
              <a:rPr lang="fa-IR" dirty="0">
                <a:effectLst/>
                <a:cs typeface="B Nazanin" panose="00000400000000000000" pitchFamily="2" charset="-78"/>
              </a:rPr>
            </a:br>
            <a:endParaRPr lang="fa-IR" dirty="0">
              <a:effectLst/>
              <a:cs typeface="B Nazanin" panose="00000400000000000000" pitchFamily="2" charset="-78"/>
            </a:endParaRPr>
          </a:p>
          <a:p>
            <a:pPr algn="r"/>
            <a:r>
              <a:rPr lang="fa-IR" sz="2200" dirty="0" smtClean="0">
                <a:cs typeface="B Nazanin" panose="00000400000000000000" pitchFamily="2" charset="-78"/>
              </a:rPr>
              <a:t/>
            </a:r>
            <a:br>
              <a:rPr lang="fa-IR" sz="2200" dirty="0" smtClean="0">
                <a:cs typeface="B Nazanin" panose="00000400000000000000" pitchFamily="2" charset="-78"/>
              </a:rPr>
            </a:br>
            <a:r>
              <a:rPr lang="fa-IR" dirty="0" smtClean="0">
                <a:cs typeface="B Homa" panose="00000400000000000000" pitchFamily="2" charset="-78"/>
              </a:rPr>
              <a:t/>
            </a:r>
            <a:br>
              <a:rPr lang="fa-IR" dirty="0" smtClean="0">
                <a:cs typeface="B Homa" panose="00000400000000000000" pitchFamily="2" charset="-78"/>
              </a:rPr>
            </a:br>
            <a:endParaRPr lang="en-US" dirty="0"/>
          </a:p>
        </p:txBody>
      </p:sp>
      <p:pic>
        <p:nvPicPr>
          <p:cNvPr id="4" name="Picture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588568" y="1788499"/>
            <a:ext cx="7748614" cy="5165742"/>
          </a:xfrm>
          <a:prstGeom prst="rect">
            <a:avLst/>
          </a:prstGeom>
          <a:effectLst>
            <a:softEdge rad="635000"/>
          </a:effectLst>
        </p:spPr>
      </p:pic>
    </p:spTree>
    <p:extLst>
      <p:ext uri="{BB962C8B-B14F-4D97-AF65-F5344CB8AC3E}">
        <p14:creationId xmlns:p14="http://schemas.microsoft.com/office/powerpoint/2010/main" val="1039092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6" y="0"/>
            <a:ext cx="10353762" cy="970450"/>
          </a:xfrm>
        </p:spPr>
        <p:txBody>
          <a:bodyPr/>
          <a:lstStyle/>
          <a:p>
            <a:r>
              <a:rPr lang="fa-IR" b="1" dirty="0" smtClean="0">
                <a:solidFill>
                  <a:srgbClr val="92D050"/>
                </a:solidFill>
                <a:cs typeface="B Nazanin" panose="00000400000000000000" pitchFamily="2" charset="-78"/>
              </a:rPr>
              <a:t>جدول زمان بندی</a:t>
            </a:r>
            <a:endParaRPr lang="en-US" b="1" dirty="0">
              <a:solidFill>
                <a:srgbClr val="92D050"/>
              </a:solidFill>
              <a:cs typeface="B Nazanin" panose="00000400000000000000" pitchFamily="2" charset="-78"/>
            </a:endParaRPr>
          </a:p>
        </p:txBody>
      </p:sp>
      <p:graphicFrame>
        <p:nvGraphicFramePr>
          <p:cNvPr id="4" name="Content Placeholder 3"/>
          <p:cNvGraphicFramePr>
            <a:graphicFrameLocks noGrp="1"/>
          </p:cNvGraphicFramePr>
          <p:nvPr>
            <p:ph idx="1"/>
            <p:extLst/>
          </p:nvPr>
        </p:nvGraphicFramePr>
        <p:xfrm>
          <a:off x="700868" y="842950"/>
          <a:ext cx="10779617" cy="5912019"/>
        </p:xfrm>
        <a:graphic>
          <a:graphicData uri="http://schemas.openxmlformats.org/drawingml/2006/table">
            <a:tbl>
              <a:tblPr firstRow="1" bandRow="1">
                <a:tableStyleId>{21E4AEA4-8DFA-4A89-87EB-49C32662AFE0}</a:tableStyleId>
              </a:tblPr>
              <a:tblGrid>
                <a:gridCol w="375443"/>
                <a:gridCol w="1528592"/>
                <a:gridCol w="8139080"/>
                <a:gridCol w="736502"/>
              </a:tblGrid>
              <a:tr h="380620">
                <a:tc>
                  <a:txBody>
                    <a:bodyPr/>
                    <a:lstStyle/>
                    <a:p>
                      <a:endParaRPr lang="en-US" dirty="0"/>
                    </a:p>
                  </a:txBody>
                  <a:tcPr/>
                </a:tc>
                <a:tc>
                  <a:txBody>
                    <a:bodyPr/>
                    <a:lstStyle/>
                    <a:p>
                      <a:pPr algn="ctr"/>
                      <a:r>
                        <a:rPr lang="fa-IR" dirty="0" smtClean="0">
                          <a:cs typeface="B Homa" panose="00000400000000000000" pitchFamily="2" charset="-78"/>
                        </a:rPr>
                        <a:t>تاریخ</a:t>
                      </a:r>
                      <a:endParaRPr lang="en-US" dirty="0"/>
                    </a:p>
                  </a:txBody>
                  <a:tcPr/>
                </a:tc>
                <a:tc>
                  <a:txBody>
                    <a:bodyPr/>
                    <a:lstStyle/>
                    <a:p>
                      <a:pPr algn="ctr"/>
                      <a:r>
                        <a:rPr lang="fa-IR" dirty="0" smtClean="0">
                          <a:cs typeface="B Homa" panose="00000400000000000000" pitchFamily="2" charset="-78"/>
                        </a:rPr>
                        <a:t>شرح</a:t>
                      </a:r>
                      <a:endParaRPr lang="en-US" dirty="0"/>
                    </a:p>
                  </a:txBody>
                  <a:tcPr/>
                </a:tc>
                <a:tc>
                  <a:txBody>
                    <a:bodyPr/>
                    <a:lstStyle/>
                    <a:p>
                      <a:pPr algn="ctr"/>
                      <a:r>
                        <a:rPr lang="fa-IR" dirty="0" smtClean="0">
                          <a:cs typeface="B Homa" panose="00000400000000000000" pitchFamily="2" charset="-78"/>
                        </a:rPr>
                        <a:t>شماره</a:t>
                      </a:r>
                      <a:endParaRPr lang="en-US" dirty="0"/>
                    </a:p>
                  </a:txBody>
                  <a:tcPr/>
                </a:tc>
              </a:tr>
              <a:tr h="380620">
                <a:tc>
                  <a:txBody>
                    <a:bodyPr/>
                    <a:lstStyle/>
                    <a:p>
                      <a:endParaRPr lang="en-US" dirty="0"/>
                    </a:p>
                  </a:txBody>
                  <a:tcPr/>
                </a:tc>
                <a:tc>
                  <a:txBody>
                    <a:bodyPr/>
                    <a:lstStyle/>
                    <a:p>
                      <a:pPr algn="ctr"/>
                      <a:r>
                        <a:rPr lang="fa-IR" dirty="0" smtClean="0">
                          <a:cs typeface="B Homa" panose="00000400000000000000" pitchFamily="2" charset="-78"/>
                        </a:rPr>
                        <a:t>اواخر</a:t>
                      </a:r>
                      <a:r>
                        <a:rPr lang="fa-IR" baseline="0" dirty="0" smtClean="0">
                          <a:cs typeface="B Homa" panose="00000400000000000000" pitchFamily="2" charset="-78"/>
                        </a:rPr>
                        <a:t> دهه40</a:t>
                      </a:r>
                      <a:endParaRPr lang="en-US" dirty="0"/>
                    </a:p>
                  </a:txBody>
                  <a:tcPr/>
                </a:tc>
                <a:tc>
                  <a:txBody>
                    <a:bodyPr/>
                    <a:lstStyle/>
                    <a:p>
                      <a:pPr algn="ctr"/>
                      <a:r>
                        <a:rPr lang="fa-IR" dirty="0" smtClean="0">
                          <a:cs typeface="B Homa" panose="00000400000000000000" pitchFamily="2" charset="-78"/>
                        </a:rPr>
                        <a:t>آغاز</a:t>
                      </a:r>
                      <a:r>
                        <a:rPr lang="fa-IR" baseline="0" dirty="0" smtClean="0">
                          <a:cs typeface="B Homa" panose="00000400000000000000" pitchFamily="2" charset="-78"/>
                        </a:rPr>
                        <a:t> طراحی بنا</a:t>
                      </a:r>
                      <a:endParaRPr lang="en-US" dirty="0"/>
                    </a:p>
                  </a:txBody>
                  <a:tcPr/>
                </a:tc>
                <a:tc>
                  <a:txBody>
                    <a:bodyPr/>
                    <a:lstStyle/>
                    <a:p>
                      <a:pPr algn="ctr"/>
                      <a:r>
                        <a:rPr lang="fa-IR" dirty="0" smtClean="0">
                          <a:cs typeface="B Homa" panose="00000400000000000000" pitchFamily="2" charset="-78"/>
                        </a:rPr>
                        <a:t>1</a:t>
                      </a:r>
                      <a:endParaRPr lang="en-US" dirty="0"/>
                    </a:p>
                  </a:txBody>
                  <a:tcPr/>
                </a:tc>
              </a:tr>
              <a:tr h="406690">
                <a:tc>
                  <a:txBody>
                    <a:bodyPr/>
                    <a:lstStyle/>
                    <a:p>
                      <a:endParaRPr lang="en-US" dirty="0"/>
                    </a:p>
                  </a:txBody>
                  <a:tcPr/>
                </a:tc>
                <a:tc>
                  <a:txBody>
                    <a:bodyPr/>
                    <a:lstStyle/>
                    <a:p>
                      <a:pPr algn="ctr"/>
                      <a:r>
                        <a:rPr lang="fa-IR" dirty="0" smtClean="0">
                          <a:cs typeface="B Homa" panose="00000400000000000000" pitchFamily="2" charset="-78"/>
                        </a:rPr>
                        <a:t>دهه</a:t>
                      </a:r>
                      <a:r>
                        <a:rPr lang="fa-IR" baseline="0" dirty="0" smtClean="0">
                          <a:cs typeface="B Homa" panose="00000400000000000000" pitchFamily="2" charset="-78"/>
                        </a:rPr>
                        <a:t> 50</a:t>
                      </a:r>
                      <a:endParaRPr lang="en-US" dirty="0"/>
                    </a:p>
                  </a:txBody>
                  <a:tcPr/>
                </a:tc>
                <a:tc>
                  <a:txBody>
                    <a:bodyPr/>
                    <a:lstStyle/>
                    <a:p>
                      <a:pPr algn="ctr"/>
                      <a:r>
                        <a:rPr lang="fa-IR" sz="2000" dirty="0" smtClean="0">
                          <a:cs typeface="B Nazanin" panose="00000400000000000000" pitchFamily="2" charset="-78"/>
                        </a:rPr>
                        <a:t>کشیدن طرح</a:t>
                      </a:r>
                      <a:r>
                        <a:rPr lang="fa-IR" sz="2000" baseline="0" dirty="0" smtClean="0">
                          <a:cs typeface="B Nazanin" panose="00000400000000000000" pitchFamily="2" charset="-78"/>
                        </a:rPr>
                        <a:t> های ناهماهنگ برای سالن اصلی توسط اتزن</a:t>
                      </a:r>
                      <a:endParaRPr lang="en-US" sz="2000" dirty="0">
                        <a:cs typeface="B Nazanin" panose="00000400000000000000" pitchFamily="2" charset="-78"/>
                      </a:endParaRPr>
                    </a:p>
                  </a:txBody>
                  <a:tcPr/>
                </a:tc>
                <a:tc>
                  <a:txBody>
                    <a:bodyPr/>
                    <a:lstStyle/>
                    <a:p>
                      <a:pPr algn="ctr"/>
                      <a:r>
                        <a:rPr lang="fa-IR" dirty="0" smtClean="0">
                          <a:cs typeface="B Homa" panose="00000400000000000000" pitchFamily="2" charset="-78"/>
                        </a:rPr>
                        <a:t>2</a:t>
                      </a:r>
                      <a:endParaRPr lang="en-US" dirty="0"/>
                    </a:p>
                  </a:txBody>
                  <a:tcPr/>
                </a:tc>
              </a:tr>
              <a:tr h="406690">
                <a:tc>
                  <a:txBody>
                    <a:bodyPr/>
                    <a:lstStyle/>
                    <a:p>
                      <a:endParaRPr lang="en-US"/>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a-IR" dirty="0" smtClean="0">
                          <a:cs typeface="B Homa" panose="00000400000000000000" pitchFamily="2" charset="-78"/>
                        </a:rPr>
                        <a:t>1957</a:t>
                      </a:r>
                      <a:endParaRPr lang="en-US" dirty="0" smtClean="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a-IR" sz="2000" dirty="0" smtClean="0">
                          <a:cs typeface="B Nazanin" panose="00000400000000000000" pitchFamily="2" charset="-78"/>
                        </a:rPr>
                        <a:t>یورن اوتزان آرشیتکت و معمار دانمارکی اپرا هاوس شهر سیدنی برنده طراحی اپرا هاوس شد.</a:t>
                      </a:r>
                      <a:endParaRPr lang="en-US" sz="2000" dirty="0" smtClean="0">
                        <a:cs typeface="B Nazanin" panose="00000400000000000000" pitchFamily="2" charset="-78"/>
                      </a:endParaRPr>
                    </a:p>
                  </a:txBody>
                  <a:tcPr/>
                </a:tc>
                <a:tc>
                  <a:txBody>
                    <a:bodyPr/>
                    <a:lstStyle/>
                    <a:p>
                      <a:pPr algn="ctr"/>
                      <a:r>
                        <a:rPr lang="fa-IR" dirty="0" smtClean="0">
                          <a:cs typeface="B Homa" panose="00000400000000000000" pitchFamily="2" charset="-78"/>
                        </a:rPr>
                        <a:t>3</a:t>
                      </a:r>
                      <a:endParaRPr lang="en-US" dirty="0"/>
                    </a:p>
                  </a:txBody>
                  <a:tcPr/>
                </a:tc>
              </a:tr>
              <a:tr h="406690">
                <a:tc>
                  <a:txBody>
                    <a:bodyPr/>
                    <a:lstStyle/>
                    <a:p>
                      <a:endParaRPr lang="en-US" dirty="0"/>
                    </a:p>
                  </a:txBody>
                  <a:tcPr/>
                </a:tc>
                <a:tc>
                  <a:txBody>
                    <a:bodyPr/>
                    <a:lstStyle/>
                    <a:p>
                      <a:pPr algn="ctr"/>
                      <a:r>
                        <a:rPr lang="fa-IR" dirty="0" smtClean="0">
                          <a:cs typeface="B Homa" panose="00000400000000000000" pitchFamily="2" charset="-78"/>
                        </a:rPr>
                        <a:t> 1959</a:t>
                      </a:r>
                      <a:endParaRPr lang="en-US"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a-IR" sz="2000" dirty="0" smtClean="0">
                          <a:cs typeface="B Nazanin" panose="00000400000000000000" pitchFamily="2" charset="-78"/>
                        </a:rPr>
                        <a:t>آغاز مرحله اول ساخت+تغییر</a:t>
                      </a:r>
                      <a:r>
                        <a:rPr lang="fa-IR" sz="2000" baseline="0" dirty="0" smtClean="0">
                          <a:cs typeface="B Nazanin" panose="00000400000000000000" pitchFamily="2" charset="-78"/>
                        </a:rPr>
                        <a:t> شکل صدف های بام (به علت اجرایی نبودم طرح اولیه)</a:t>
                      </a:r>
                      <a:endParaRPr lang="en-US" sz="2000" dirty="0" smtClean="0">
                        <a:cs typeface="B Nazanin" panose="00000400000000000000" pitchFamily="2" charset="-78"/>
                      </a:endParaRPr>
                    </a:p>
                  </a:txBody>
                  <a:tcPr/>
                </a:tc>
                <a:tc>
                  <a:txBody>
                    <a:bodyPr/>
                    <a:lstStyle/>
                    <a:p>
                      <a:pPr algn="ctr"/>
                      <a:r>
                        <a:rPr lang="fa-IR" dirty="0" smtClean="0">
                          <a:cs typeface="B Homa" panose="00000400000000000000" pitchFamily="2" charset="-78"/>
                        </a:rPr>
                        <a:t>4</a:t>
                      </a:r>
                      <a:endParaRPr lang="en-US" dirty="0"/>
                    </a:p>
                  </a:txBody>
                  <a:tcPr/>
                </a:tc>
              </a:tr>
              <a:tr h="1991110">
                <a:tc>
                  <a:txBody>
                    <a:bodyPr/>
                    <a:lstStyle/>
                    <a:p>
                      <a:endParaRPr lang="en-US"/>
                    </a:p>
                  </a:txBody>
                  <a:tcPr/>
                </a:tc>
                <a:tc>
                  <a:txBody>
                    <a:bodyPr/>
                    <a:lstStyle/>
                    <a:p>
                      <a:pPr algn="ctr"/>
                      <a:r>
                        <a:rPr lang="fa-IR" dirty="0" smtClean="0">
                          <a:cs typeface="B Homa" panose="00000400000000000000" pitchFamily="2" charset="-78"/>
                        </a:rPr>
                        <a:t>1967-1962</a:t>
                      </a:r>
                      <a:endParaRPr lang="en-US"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a-IR" sz="2000" dirty="0" smtClean="0">
                          <a:cs typeface="B Nazanin" panose="00000400000000000000" pitchFamily="2" charset="-78"/>
                        </a:rPr>
                        <a:t>مرحله دوم اجرا با آغاز طرح جديد مهندسي سقف هاي صدفي شكل</a:t>
                      </a:r>
                      <a:endParaRPr lang="en-US" sz="2000" dirty="0" smtClean="0">
                        <a:cs typeface="B Nazanin" panose="00000400000000000000" pitchFamily="2" charset="-78"/>
                      </a:endParaRPr>
                    </a:p>
                  </a:txBody>
                  <a:tcPr/>
                </a:tc>
                <a:tc>
                  <a:txBody>
                    <a:bodyPr/>
                    <a:lstStyle/>
                    <a:p>
                      <a:pPr algn="ctr"/>
                      <a:endParaRPr lang="fa-IR" dirty="0" smtClean="0">
                        <a:cs typeface="B Homa" panose="00000400000000000000" pitchFamily="2" charset="-78"/>
                      </a:endParaRPr>
                    </a:p>
                    <a:p>
                      <a:pPr algn="ctr"/>
                      <a:endParaRPr lang="fa-IR" dirty="0" smtClean="0">
                        <a:cs typeface="B Homa" panose="00000400000000000000" pitchFamily="2" charset="-78"/>
                      </a:endParaRPr>
                    </a:p>
                    <a:p>
                      <a:pPr algn="ctr"/>
                      <a:endParaRPr lang="fa-IR" dirty="0" smtClean="0">
                        <a:cs typeface="B Homa" panose="00000400000000000000" pitchFamily="2" charset="-78"/>
                      </a:endParaRPr>
                    </a:p>
                    <a:p>
                      <a:pPr algn="ctr"/>
                      <a:r>
                        <a:rPr lang="fa-IR" dirty="0" smtClean="0">
                          <a:cs typeface="B Homa" panose="00000400000000000000" pitchFamily="2" charset="-78"/>
                        </a:rPr>
                        <a:t>5</a:t>
                      </a:r>
                    </a:p>
                    <a:p>
                      <a:pPr algn="ctr"/>
                      <a:endParaRPr lang="fa-IR" dirty="0" smtClean="0">
                        <a:cs typeface="B Homa" panose="00000400000000000000" pitchFamily="2" charset="-78"/>
                      </a:endParaRPr>
                    </a:p>
                    <a:p>
                      <a:pPr algn="ctr"/>
                      <a:endParaRPr lang="en-US" dirty="0"/>
                    </a:p>
                  </a:txBody>
                  <a:tcPr/>
                </a:tc>
              </a:tr>
              <a:tr h="406690">
                <a:tc>
                  <a:txBody>
                    <a:bodyPr/>
                    <a:lstStyle/>
                    <a:p>
                      <a:endParaRPr lang="en-US"/>
                    </a:p>
                  </a:txBody>
                  <a:tcPr/>
                </a:tc>
                <a:tc>
                  <a:txBody>
                    <a:bodyPr/>
                    <a:lstStyle/>
                    <a:p>
                      <a:pPr algn="ctr"/>
                      <a:r>
                        <a:rPr lang="fa-IR" dirty="0" smtClean="0">
                          <a:cs typeface="B Homa" panose="00000400000000000000" pitchFamily="2" charset="-78"/>
                        </a:rPr>
                        <a:t>1966</a:t>
                      </a:r>
                      <a:endParaRPr lang="en-US"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a-IR" sz="2000" dirty="0" smtClean="0">
                          <a:cs typeface="B Nazanin" panose="00000400000000000000" pitchFamily="2" charset="-78"/>
                        </a:rPr>
                        <a:t> ”آتزون“ پساز بروز پا ره اي اختلاف نظرها با دولت جديد ”ساوث ويلز“از ادامه كار استعفا داد.</a:t>
                      </a:r>
                      <a:endParaRPr lang="en-US" sz="2000" dirty="0" smtClean="0">
                        <a:cs typeface="B Nazanin" panose="00000400000000000000" pitchFamily="2" charset="-78"/>
                      </a:endParaRPr>
                    </a:p>
                  </a:txBody>
                  <a:tcPr/>
                </a:tc>
                <a:tc>
                  <a:txBody>
                    <a:bodyPr/>
                    <a:lstStyle/>
                    <a:p>
                      <a:pPr algn="ctr"/>
                      <a:r>
                        <a:rPr lang="fa-IR" dirty="0" smtClean="0">
                          <a:cs typeface="B Homa" panose="00000400000000000000" pitchFamily="2" charset="-78"/>
                        </a:rPr>
                        <a:t>6</a:t>
                      </a:r>
                      <a:endParaRPr lang="en-US" dirty="0"/>
                    </a:p>
                  </a:txBody>
                  <a:tcPr/>
                </a:tc>
              </a:tr>
              <a:tr h="719529">
                <a:tc>
                  <a:txBody>
                    <a:bodyPr/>
                    <a:lstStyle/>
                    <a:p>
                      <a:endParaRPr lang="en-US"/>
                    </a:p>
                  </a:txBody>
                  <a:tcPr/>
                </a:tc>
                <a:tc>
                  <a:txBody>
                    <a:bodyPr/>
                    <a:lstStyle/>
                    <a:p>
                      <a:endParaRPr lang="en-US"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a-IR" sz="2000" dirty="0" smtClean="0">
                          <a:cs typeface="B Nazanin" panose="00000400000000000000" pitchFamily="2" charset="-78"/>
                        </a:rPr>
                        <a:t>مرحله پاياني كار با استفاده از مصالحي كه براي صرفه جويي اقتصادي با مصالح مورد نظر ”آتزون“ متفاوت بود، تكميل شد.</a:t>
                      </a:r>
                      <a:endParaRPr lang="en-US" sz="2000" dirty="0" smtClean="0">
                        <a:cs typeface="B Nazanin" panose="00000400000000000000" pitchFamily="2" charset="-78"/>
                      </a:endParaRPr>
                    </a:p>
                  </a:txBody>
                  <a:tcPr/>
                </a:tc>
                <a:tc>
                  <a:txBody>
                    <a:bodyPr/>
                    <a:lstStyle/>
                    <a:p>
                      <a:pPr algn="ctr"/>
                      <a:r>
                        <a:rPr lang="fa-IR" dirty="0" smtClean="0">
                          <a:cs typeface="B Homa" panose="00000400000000000000" pitchFamily="2" charset="-78"/>
                        </a:rPr>
                        <a:t>7</a:t>
                      </a:r>
                      <a:endParaRPr lang="en-US" dirty="0"/>
                    </a:p>
                  </a:txBody>
                  <a:tcPr/>
                </a:tc>
              </a:tr>
              <a:tr h="406690">
                <a:tc>
                  <a:txBody>
                    <a:bodyPr/>
                    <a:lstStyle/>
                    <a:p>
                      <a:endParaRPr lang="en-US"/>
                    </a:p>
                  </a:txBody>
                  <a:tcPr/>
                </a:tc>
                <a:tc>
                  <a:txBody>
                    <a:bodyPr/>
                    <a:lstStyle/>
                    <a:p>
                      <a:pPr algn="ctr"/>
                      <a:r>
                        <a:rPr lang="fa-IR" dirty="0" smtClean="0">
                          <a:cs typeface="B Homa" panose="00000400000000000000" pitchFamily="2" charset="-78"/>
                        </a:rPr>
                        <a:t>1973</a:t>
                      </a:r>
                      <a:endParaRPr lang="en-US"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a-IR" sz="2000" dirty="0" smtClean="0">
                          <a:cs typeface="B Nazanin" panose="00000400000000000000" pitchFamily="2" charset="-78"/>
                        </a:rPr>
                        <a:t>گشایش</a:t>
                      </a:r>
                      <a:r>
                        <a:rPr lang="fa-IR" sz="2000" baseline="0" dirty="0" smtClean="0">
                          <a:cs typeface="B Nazanin" panose="00000400000000000000" pitchFamily="2" charset="-78"/>
                        </a:rPr>
                        <a:t> توسط ملکه الیزابت دوم</a:t>
                      </a:r>
                      <a:endParaRPr lang="en-US" sz="2000" dirty="0" smtClean="0">
                        <a:cs typeface="B Nazanin" panose="00000400000000000000" pitchFamily="2" charset="-78"/>
                      </a:endParaRPr>
                    </a:p>
                  </a:txBody>
                  <a:tcPr/>
                </a:tc>
                <a:tc>
                  <a:txBody>
                    <a:bodyPr/>
                    <a:lstStyle/>
                    <a:p>
                      <a:pPr algn="ctr"/>
                      <a:r>
                        <a:rPr lang="fa-IR" dirty="0" smtClean="0">
                          <a:cs typeface="B Homa" panose="00000400000000000000" pitchFamily="2" charset="-78"/>
                        </a:rPr>
                        <a:t>8</a:t>
                      </a:r>
                      <a:endParaRPr lang="en-US" dirty="0"/>
                    </a:p>
                  </a:txBody>
                  <a:tcPr/>
                </a:tc>
              </a:tr>
              <a:tr h="406690">
                <a:tc>
                  <a:txBody>
                    <a:bodyPr/>
                    <a:lstStyle/>
                    <a:p>
                      <a:endParaRPr lang="en-US"/>
                    </a:p>
                  </a:txBody>
                  <a:tcPr/>
                </a:tc>
                <a:tc>
                  <a:txBody>
                    <a:bodyPr/>
                    <a:lstStyle/>
                    <a:p>
                      <a:pPr algn="ctr"/>
                      <a:r>
                        <a:rPr lang="fa-IR" dirty="0" smtClean="0">
                          <a:cs typeface="B Homa" panose="00000400000000000000" pitchFamily="2" charset="-78"/>
                        </a:rPr>
                        <a:t>1999</a:t>
                      </a:r>
                      <a:endParaRPr lang="en-US" dirty="0"/>
                    </a:p>
                  </a:txBody>
                  <a:tcPr/>
                </a:tc>
                <a:tc>
                  <a:txBody>
                    <a:bodyPr/>
                    <a:lstStyle/>
                    <a:p>
                      <a:pPr algn="ctr"/>
                      <a:r>
                        <a:rPr lang="fa-IR" sz="2000" dirty="0" smtClean="0">
                          <a:cs typeface="B Nazanin" panose="00000400000000000000" pitchFamily="2" charset="-78"/>
                        </a:rPr>
                        <a:t>جشن 25امین سالروز اپرا+افتتاح پنجمين سالن براي اجراي موسيقي، نمايش هاي كوچك و رقص</a:t>
                      </a:r>
                      <a:endParaRPr lang="en-US" sz="2000" dirty="0">
                        <a:cs typeface="B Nazanin" panose="00000400000000000000" pitchFamily="2" charset="-78"/>
                      </a:endParaRPr>
                    </a:p>
                  </a:txBody>
                  <a:tcPr/>
                </a:tc>
                <a:tc>
                  <a:txBody>
                    <a:bodyPr/>
                    <a:lstStyle/>
                    <a:p>
                      <a:pPr algn="ctr"/>
                      <a:r>
                        <a:rPr lang="fa-IR" dirty="0" smtClean="0">
                          <a:cs typeface="B Homa" panose="00000400000000000000" pitchFamily="2" charset="-78"/>
                        </a:rPr>
                        <a:t>9</a:t>
                      </a:r>
                      <a:endParaRPr lang="en-US" dirty="0"/>
                    </a:p>
                  </a:txBody>
                  <a:tcPr/>
                </a:tc>
              </a:tr>
            </a:tbl>
          </a:graphicData>
        </a:graphic>
      </p:graphicFrame>
      <p:sp>
        <p:nvSpPr>
          <p:cNvPr id="5" name="TextBox 4"/>
          <p:cNvSpPr txBox="1"/>
          <p:nvPr/>
        </p:nvSpPr>
        <p:spPr>
          <a:xfrm rot="16200000">
            <a:off x="-1243415" y="3943013"/>
            <a:ext cx="4314422" cy="369332"/>
          </a:xfrm>
          <a:prstGeom prst="rect">
            <a:avLst/>
          </a:prstGeom>
          <a:solidFill>
            <a:schemeClr val="accent2">
              <a:lumMod val="20000"/>
              <a:lumOff val="80000"/>
            </a:schemeClr>
          </a:solidFill>
          <a:ln>
            <a:solidFill>
              <a:schemeClr val="accent2">
                <a:lumMod val="20000"/>
                <a:lumOff val="80000"/>
              </a:schemeClr>
            </a:solidFill>
          </a:ln>
        </p:spPr>
        <p:txBody>
          <a:bodyPr wrap="square" rtlCol="0">
            <a:spAutoFit/>
          </a:bodyPr>
          <a:lstStyle/>
          <a:p>
            <a:pPr algn="ctr" rtl="0"/>
            <a:r>
              <a:rPr lang="fa-IR" dirty="0">
                <a:solidFill>
                  <a:prstClr val="black"/>
                </a:solidFill>
                <a:cs typeface="B Homa" panose="00000400000000000000" pitchFamily="2" charset="-78"/>
              </a:rPr>
              <a:t>14سال اجر</a:t>
            </a:r>
            <a:r>
              <a:rPr lang="fa-IR" dirty="0">
                <a:solidFill>
                  <a:srgbClr val="002060"/>
                </a:solidFill>
                <a:cs typeface="B Homa" panose="00000400000000000000" pitchFamily="2" charset="-78"/>
              </a:rPr>
              <a:t>ا</a:t>
            </a:r>
            <a:endParaRPr lang="en-US" dirty="0">
              <a:solidFill>
                <a:srgbClr val="002060"/>
              </a:solidFill>
            </a:endParaRPr>
          </a:p>
        </p:txBody>
      </p:sp>
      <p:graphicFrame>
        <p:nvGraphicFramePr>
          <p:cNvPr id="6" name="Table 5"/>
          <p:cNvGraphicFramePr>
            <a:graphicFrameLocks noGrp="1"/>
          </p:cNvGraphicFramePr>
          <p:nvPr>
            <p:extLst/>
          </p:nvPr>
        </p:nvGraphicFramePr>
        <p:xfrm>
          <a:off x="2583896" y="3335630"/>
          <a:ext cx="8182842" cy="1461237"/>
        </p:xfrm>
        <a:graphic>
          <a:graphicData uri="http://schemas.openxmlformats.org/drawingml/2006/table">
            <a:tbl>
              <a:tblPr firstRow="1" bandRow="1">
                <a:tableStyleId>{0E3FDE45-AF77-4B5C-9715-49D594BDF05E}</a:tableStyleId>
              </a:tblPr>
              <a:tblGrid>
                <a:gridCol w="2727614"/>
                <a:gridCol w="4354580"/>
                <a:gridCol w="1100648"/>
              </a:tblGrid>
              <a:tr h="487079">
                <a:tc>
                  <a:txBody>
                    <a:bodyPr/>
                    <a:lstStyle/>
                    <a:p>
                      <a:pPr algn="ctr"/>
                      <a:r>
                        <a:rPr lang="fa-IR" sz="1700" dirty="0" smtClean="0">
                          <a:solidFill>
                            <a:schemeClr val="bg1">
                              <a:lumMod val="95000"/>
                              <a:lumOff val="5000"/>
                            </a:schemeClr>
                          </a:solidFill>
                          <a:cs typeface="B Nazanin" panose="00000400000000000000" pitchFamily="2" charset="-78"/>
                        </a:rPr>
                        <a:t>1963-1952</a:t>
                      </a:r>
                      <a:endParaRPr lang="en-US" sz="1700" dirty="0">
                        <a:solidFill>
                          <a:schemeClr val="bg1">
                            <a:lumMod val="95000"/>
                            <a:lumOff val="5000"/>
                          </a:schemeClr>
                        </a:solidFill>
                        <a:cs typeface="B Nazanin" panose="00000400000000000000" pitchFamily="2" charset="-78"/>
                      </a:endParaRPr>
                    </a:p>
                  </a:txBody>
                  <a:tcPr marL="76968" marR="76968" marT="38484" marB="38484"/>
                </a:tc>
                <a:tc>
                  <a:txBody>
                    <a:bodyPr/>
                    <a:lstStyle/>
                    <a:p>
                      <a:pPr algn="ctr"/>
                      <a:r>
                        <a:rPr lang="fa-IR" sz="1700" dirty="0" smtClean="0">
                          <a:solidFill>
                            <a:schemeClr val="bg1">
                              <a:lumMod val="95000"/>
                              <a:lumOff val="5000"/>
                            </a:schemeClr>
                          </a:solidFill>
                          <a:effectLst/>
                          <a:cs typeface="B Nazanin" panose="00000400000000000000" pitchFamily="2" charset="-78"/>
                        </a:rPr>
                        <a:t>ساخت بالکن است</a:t>
                      </a:r>
                      <a:endParaRPr lang="en-US" sz="1700" dirty="0">
                        <a:solidFill>
                          <a:schemeClr val="bg1">
                            <a:lumMod val="95000"/>
                            <a:lumOff val="5000"/>
                          </a:schemeClr>
                        </a:solidFill>
                        <a:cs typeface="B Nazanin" panose="00000400000000000000" pitchFamily="2" charset="-78"/>
                      </a:endParaRPr>
                    </a:p>
                  </a:txBody>
                  <a:tcPr marL="76968" marR="76968" marT="38484" marB="38484"/>
                </a:tc>
                <a:tc>
                  <a:txBody>
                    <a:bodyPr/>
                    <a:lstStyle/>
                    <a:p>
                      <a:pPr algn="ctr"/>
                      <a:r>
                        <a:rPr lang="fa-IR" sz="1700" dirty="0" smtClean="0">
                          <a:solidFill>
                            <a:schemeClr val="bg1">
                              <a:lumMod val="95000"/>
                              <a:lumOff val="5000"/>
                            </a:schemeClr>
                          </a:solidFill>
                          <a:effectLst/>
                          <a:cs typeface="B Nazanin" panose="00000400000000000000" pitchFamily="2" charset="-78"/>
                        </a:rPr>
                        <a:t>مرحله اول </a:t>
                      </a:r>
                      <a:endParaRPr lang="en-US" sz="1700" dirty="0">
                        <a:solidFill>
                          <a:schemeClr val="bg1">
                            <a:lumMod val="95000"/>
                            <a:lumOff val="5000"/>
                          </a:schemeClr>
                        </a:solidFill>
                        <a:cs typeface="B Nazanin" panose="00000400000000000000" pitchFamily="2" charset="-78"/>
                      </a:endParaRPr>
                    </a:p>
                  </a:txBody>
                  <a:tcPr marL="76968" marR="76968" marT="38484" marB="38484"/>
                </a:tc>
              </a:tr>
              <a:tr h="487079">
                <a:tc>
                  <a:txBody>
                    <a:bodyPr/>
                    <a:lstStyle/>
                    <a:p>
                      <a:pPr algn="ctr"/>
                      <a:r>
                        <a:rPr lang="fa-IR" sz="1700" dirty="0" smtClean="0">
                          <a:solidFill>
                            <a:schemeClr val="bg1">
                              <a:lumMod val="95000"/>
                              <a:lumOff val="5000"/>
                            </a:schemeClr>
                          </a:solidFill>
                          <a:cs typeface="B Nazanin" panose="00000400000000000000" pitchFamily="2" charset="-78"/>
                        </a:rPr>
                        <a:t>1967-1963</a:t>
                      </a:r>
                      <a:endParaRPr lang="en-US" sz="1700" dirty="0">
                        <a:solidFill>
                          <a:schemeClr val="bg1">
                            <a:lumMod val="95000"/>
                            <a:lumOff val="5000"/>
                          </a:schemeClr>
                        </a:solidFill>
                        <a:cs typeface="B Nazanin" panose="00000400000000000000" pitchFamily="2" charset="-78"/>
                      </a:endParaRPr>
                    </a:p>
                  </a:txBody>
                  <a:tcPr marL="76968" marR="76968" marT="38484" marB="38484"/>
                </a:tc>
                <a:tc>
                  <a:txBody>
                    <a:bodyPr/>
                    <a:lstStyle/>
                    <a:p>
                      <a:pPr algn="ctr"/>
                      <a:r>
                        <a:rPr lang="fa-IR" sz="1700" dirty="0" smtClean="0">
                          <a:solidFill>
                            <a:schemeClr val="bg1">
                              <a:lumMod val="95000"/>
                              <a:lumOff val="5000"/>
                            </a:schemeClr>
                          </a:solidFill>
                          <a:effectLst/>
                          <a:cs typeface="B Nazanin" panose="00000400000000000000" pitchFamily="2" charset="-78"/>
                        </a:rPr>
                        <a:t>ساخت پوسته های خارجی</a:t>
                      </a:r>
                      <a:endParaRPr lang="en-US" sz="1700" dirty="0">
                        <a:solidFill>
                          <a:schemeClr val="bg1">
                            <a:lumMod val="95000"/>
                            <a:lumOff val="5000"/>
                          </a:schemeClr>
                        </a:solidFill>
                        <a:cs typeface="B Nazanin" panose="00000400000000000000" pitchFamily="2" charset="-78"/>
                      </a:endParaRPr>
                    </a:p>
                  </a:txBody>
                  <a:tcPr marL="76968" marR="76968" marT="38484" marB="38484"/>
                </a:tc>
                <a:tc>
                  <a:txBody>
                    <a:bodyPr/>
                    <a:lstStyle/>
                    <a:p>
                      <a:pPr algn="ctr"/>
                      <a:r>
                        <a:rPr lang="fa-IR" sz="1700" dirty="0" smtClean="0">
                          <a:solidFill>
                            <a:schemeClr val="bg1">
                              <a:lumMod val="95000"/>
                              <a:lumOff val="5000"/>
                            </a:schemeClr>
                          </a:solidFill>
                          <a:effectLst/>
                          <a:cs typeface="B Nazanin" panose="00000400000000000000" pitchFamily="2" charset="-78"/>
                        </a:rPr>
                        <a:t>مرحله دوم </a:t>
                      </a:r>
                      <a:endParaRPr lang="en-US" sz="1700" dirty="0">
                        <a:solidFill>
                          <a:schemeClr val="bg1">
                            <a:lumMod val="95000"/>
                            <a:lumOff val="5000"/>
                          </a:schemeClr>
                        </a:solidFill>
                        <a:cs typeface="B Nazanin" panose="00000400000000000000" pitchFamily="2" charset="-78"/>
                      </a:endParaRPr>
                    </a:p>
                  </a:txBody>
                  <a:tcPr marL="76968" marR="76968" marT="38484" marB="38484"/>
                </a:tc>
              </a:tr>
              <a:tr h="487079">
                <a:tc>
                  <a:txBody>
                    <a:bodyPr/>
                    <a:lstStyle/>
                    <a:p>
                      <a:pPr algn="ctr"/>
                      <a:r>
                        <a:rPr lang="fa-IR" sz="1700" dirty="0" smtClean="0">
                          <a:solidFill>
                            <a:schemeClr val="bg1">
                              <a:lumMod val="95000"/>
                              <a:lumOff val="5000"/>
                            </a:schemeClr>
                          </a:solidFill>
                          <a:cs typeface="B Nazanin" panose="00000400000000000000" pitchFamily="2" charset="-78"/>
                        </a:rPr>
                        <a:t>1973-1967</a:t>
                      </a:r>
                      <a:endParaRPr lang="en-US" sz="1700" dirty="0">
                        <a:solidFill>
                          <a:schemeClr val="bg1">
                            <a:lumMod val="95000"/>
                            <a:lumOff val="5000"/>
                          </a:schemeClr>
                        </a:solidFill>
                        <a:cs typeface="B Nazanin" panose="00000400000000000000" pitchFamily="2" charset="-78"/>
                      </a:endParaRPr>
                    </a:p>
                  </a:txBody>
                  <a:tcPr marL="76968" marR="76968" marT="38484" marB="38484"/>
                </a:tc>
                <a:tc>
                  <a:txBody>
                    <a:bodyPr/>
                    <a:lstStyle/>
                    <a:p>
                      <a:pPr algn="ctr"/>
                      <a:r>
                        <a:rPr lang="fa-IR" sz="1700" dirty="0" smtClean="0">
                          <a:solidFill>
                            <a:schemeClr val="bg1">
                              <a:lumMod val="95000"/>
                              <a:lumOff val="5000"/>
                            </a:schemeClr>
                          </a:solidFill>
                          <a:effectLst/>
                          <a:cs typeface="B Nazanin" panose="00000400000000000000" pitchFamily="2" charset="-78"/>
                        </a:rPr>
                        <a:t>طراحی داخلی</a:t>
                      </a:r>
                      <a:endParaRPr lang="en-US" sz="1700" dirty="0">
                        <a:solidFill>
                          <a:schemeClr val="bg1">
                            <a:lumMod val="95000"/>
                            <a:lumOff val="5000"/>
                          </a:schemeClr>
                        </a:solidFill>
                        <a:cs typeface="B Nazanin" panose="00000400000000000000" pitchFamily="2" charset="-78"/>
                      </a:endParaRPr>
                    </a:p>
                  </a:txBody>
                  <a:tcPr marL="76968" marR="76968" marT="38484" marB="38484"/>
                </a:tc>
                <a:tc>
                  <a:txBody>
                    <a:bodyPr/>
                    <a:lstStyle/>
                    <a:p>
                      <a:pPr algn="ctr"/>
                      <a:r>
                        <a:rPr lang="fa-IR" sz="1700" dirty="0" smtClean="0">
                          <a:solidFill>
                            <a:schemeClr val="bg1">
                              <a:lumMod val="95000"/>
                              <a:lumOff val="5000"/>
                            </a:schemeClr>
                          </a:solidFill>
                          <a:effectLst/>
                          <a:cs typeface="B Nazanin" panose="00000400000000000000" pitchFamily="2" charset="-78"/>
                        </a:rPr>
                        <a:t>مرحله سوم </a:t>
                      </a:r>
                      <a:endParaRPr lang="en-US" sz="1700" dirty="0">
                        <a:solidFill>
                          <a:schemeClr val="bg1">
                            <a:lumMod val="95000"/>
                            <a:lumOff val="5000"/>
                          </a:schemeClr>
                        </a:solidFill>
                        <a:cs typeface="B Nazanin" panose="00000400000000000000" pitchFamily="2" charset="-78"/>
                      </a:endParaRPr>
                    </a:p>
                  </a:txBody>
                  <a:tcPr marL="76968" marR="76968" marT="38484" marB="38484"/>
                </a:tc>
              </a:tr>
            </a:tbl>
          </a:graphicData>
        </a:graphic>
      </p:graphicFrame>
    </p:spTree>
    <p:extLst>
      <p:ext uri="{BB962C8B-B14F-4D97-AF65-F5344CB8AC3E}">
        <p14:creationId xmlns:p14="http://schemas.microsoft.com/office/powerpoint/2010/main" val="605400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905" y="966704"/>
            <a:ext cx="10515600" cy="4103844"/>
          </a:xfrm>
        </p:spPr>
        <p:txBody>
          <a:bodyPr>
            <a:normAutofit/>
          </a:bodyPr>
          <a:lstStyle/>
          <a:p>
            <a:pPr algn="ctr"/>
            <a:r>
              <a:rPr lang="fa-IR" sz="5400" b="1" dirty="0" smtClean="0">
                <a:solidFill>
                  <a:srgbClr val="92D050"/>
                </a:solidFill>
                <a:cs typeface="B Nazanin" panose="00000400000000000000" pitchFamily="2" charset="-78"/>
              </a:rPr>
              <a:t>بخش اول:</a:t>
            </a:r>
            <a:br>
              <a:rPr lang="fa-IR" sz="5400" b="1" dirty="0" smtClean="0">
                <a:solidFill>
                  <a:srgbClr val="92D050"/>
                </a:solidFill>
                <a:cs typeface="B Nazanin" panose="00000400000000000000" pitchFamily="2" charset="-78"/>
              </a:rPr>
            </a:br>
            <a:r>
              <a:rPr lang="fa-IR" sz="5400" b="1" dirty="0" smtClean="0">
                <a:solidFill>
                  <a:srgbClr val="92D050"/>
                </a:solidFill>
                <a:cs typeface="B Nazanin" panose="00000400000000000000" pitchFamily="2" charset="-78"/>
              </a:rPr>
              <a:t>شناخت کلی پوسته ها</a:t>
            </a:r>
            <a:endParaRPr lang="en-US" sz="5400" b="1" dirty="0">
              <a:solidFill>
                <a:srgbClr val="92D050"/>
              </a:solidFill>
              <a:cs typeface="B Nazanin" panose="00000400000000000000" pitchFamily="2" charset="-78"/>
            </a:endParaRPr>
          </a:p>
        </p:txBody>
      </p:sp>
      <p:sp>
        <p:nvSpPr>
          <p:cNvPr id="3" name="Content Placeholder 2"/>
          <p:cNvSpPr>
            <a:spLocks noGrp="1"/>
          </p:cNvSpPr>
          <p:nvPr>
            <p:ph idx="1"/>
          </p:nvPr>
        </p:nvSpPr>
        <p:spPr>
          <a:xfrm>
            <a:off x="-112294" y="3912833"/>
            <a:ext cx="10353762" cy="3695136"/>
          </a:xfrm>
        </p:spPr>
        <p:txBody>
          <a:bodyPr/>
          <a:lstStyle/>
          <a:p>
            <a:pPr marL="0" indent="0">
              <a:buNone/>
            </a:pPr>
            <a:r>
              <a:rPr lang="fa-IR" dirty="0" smtClean="0">
                <a:cs typeface="B Homa" panose="00000400000000000000" pitchFamily="2" charset="-78"/>
              </a:rPr>
              <a:t> </a:t>
            </a:r>
            <a:endParaRPr lang="en-US" dirty="0"/>
          </a:p>
        </p:txBody>
      </p:sp>
    </p:spTree>
    <p:extLst>
      <p:ext uri="{BB962C8B-B14F-4D97-AF65-F5344CB8AC3E}">
        <p14:creationId xmlns:p14="http://schemas.microsoft.com/office/powerpoint/2010/main" val="20643698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913795" y="797676"/>
            <a:ext cx="10353762" cy="4058751"/>
          </a:xfrm>
        </p:spPr>
        <p:txBody>
          <a:bodyPr/>
          <a:lstStyle/>
          <a:p>
            <a:pPr marL="36900" indent="0" algn="r">
              <a:buNone/>
            </a:pPr>
            <a:r>
              <a:rPr lang="fa-IR" dirty="0" smtClean="0">
                <a:cs typeface="B Nazanin" panose="00000400000000000000" pitchFamily="2" charset="-78"/>
              </a:rPr>
              <a:t> </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0610" y="1949917"/>
            <a:ext cx="8207228" cy="4534493"/>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2632" y="291249"/>
            <a:ext cx="3825168" cy="3636807"/>
          </a:xfrm>
          <a:prstGeom prst="rect">
            <a:avLst/>
          </a:prstGeom>
        </p:spPr>
      </p:pic>
    </p:spTree>
    <p:extLst>
      <p:ext uri="{BB962C8B-B14F-4D97-AF65-F5344CB8AC3E}">
        <p14:creationId xmlns:p14="http://schemas.microsoft.com/office/powerpoint/2010/main" val="118219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6978" y="558084"/>
            <a:ext cx="10353762" cy="970450"/>
          </a:xfrm>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926674" y="933959"/>
            <a:ext cx="10353762" cy="4058751"/>
          </a:xfrm>
        </p:spPr>
        <p:txBody>
          <a:bodyPr/>
          <a:lstStyle/>
          <a:p>
            <a:pPr algn="r"/>
            <a:r>
              <a:rPr lang="fa-IR" dirty="0">
                <a:effectLst/>
                <a:cs typeface="B Nazanin" panose="00000400000000000000" pitchFamily="2" charset="-78"/>
              </a:rPr>
              <a:t/>
            </a:r>
            <a:br>
              <a:rPr lang="fa-IR" dirty="0">
                <a:effectLst/>
                <a:cs typeface="B Nazanin" panose="00000400000000000000" pitchFamily="2" charset="-78"/>
              </a:rPr>
            </a:br>
            <a:r>
              <a:rPr lang="fa-IR" dirty="0">
                <a:solidFill>
                  <a:srgbClr val="92D050"/>
                </a:solidFill>
                <a:effectLst/>
                <a:cs typeface="B Nazanin" panose="00000400000000000000" pitchFamily="2" charset="-78"/>
              </a:rPr>
              <a:t>جنبه های اقتصادی </a:t>
            </a:r>
            <a:r>
              <a:rPr lang="fa-IR" dirty="0">
                <a:effectLst/>
                <a:cs typeface="B Nazanin" panose="00000400000000000000" pitchFamily="2" charset="-78"/>
              </a:rPr>
              <a:t>و</a:t>
            </a:r>
            <a:r>
              <a:rPr lang="fa-IR" dirty="0">
                <a:solidFill>
                  <a:srgbClr val="92D050"/>
                </a:solidFill>
                <a:effectLst/>
                <a:cs typeface="B Nazanin" panose="00000400000000000000" pitchFamily="2" charset="-78"/>
              </a:rPr>
              <a:t>خلاقیت</a:t>
            </a:r>
            <a:r>
              <a:rPr lang="fa-IR" dirty="0">
                <a:effectLst/>
                <a:cs typeface="B Nazanin" panose="00000400000000000000" pitchFamily="2" charset="-78"/>
              </a:rPr>
              <a:t> و </a:t>
            </a:r>
            <a:r>
              <a:rPr lang="fa-IR" dirty="0">
                <a:solidFill>
                  <a:srgbClr val="92D050"/>
                </a:solidFill>
                <a:effectLst/>
                <a:cs typeface="B Nazanin" panose="00000400000000000000" pitchFamily="2" charset="-78"/>
              </a:rPr>
              <a:t>انقلابی بودن طرح </a:t>
            </a:r>
            <a:r>
              <a:rPr lang="fa-IR" dirty="0">
                <a:effectLst/>
                <a:cs typeface="B Nazanin" panose="00000400000000000000" pitchFamily="2" charset="-78"/>
              </a:rPr>
              <a:t>موجب پیروز شدن طرح شدند.</a:t>
            </a:r>
          </a:p>
          <a:p>
            <a:pPr algn="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81220" y="1743672"/>
            <a:ext cx="3302090" cy="43995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74805" y="1743673"/>
            <a:ext cx="7058102" cy="4399550"/>
          </a:xfrm>
          <a:prstGeom prst="rect">
            <a:avLst/>
          </a:prstGeom>
        </p:spPr>
      </p:pic>
    </p:spTree>
    <p:extLst>
      <p:ext uri="{BB962C8B-B14F-4D97-AF65-F5344CB8AC3E}">
        <p14:creationId xmlns:p14="http://schemas.microsoft.com/office/powerpoint/2010/main" val="10001902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1016826" y="805170"/>
            <a:ext cx="10353762" cy="4058751"/>
          </a:xfrm>
        </p:spPr>
        <p:txBody>
          <a:bodyPr/>
          <a:lstStyle/>
          <a:p>
            <a:pPr algn="r"/>
            <a:r>
              <a:rPr lang="fa-IR" dirty="0">
                <a:effectLst/>
                <a:cs typeface="B Nazanin" panose="00000400000000000000" pitchFamily="2" charset="-78"/>
              </a:rPr>
              <a:t>طرح این ساختمان </a:t>
            </a:r>
            <a:r>
              <a:rPr lang="fa-IR" b="1" dirty="0">
                <a:solidFill>
                  <a:srgbClr val="92D050"/>
                </a:solidFill>
                <a:effectLst/>
                <a:cs typeface="B Nazanin" panose="00000400000000000000" pitchFamily="2" charset="-78"/>
              </a:rPr>
              <a:t>ا کسپرسیونیست مدرن </a:t>
            </a:r>
            <a:r>
              <a:rPr lang="fa-IR" dirty="0">
                <a:effectLst/>
                <a:cs typeface="B Nazanin" panose="00000400000000000000" pitchFamily="2" charset="-78"/>
              </a:rPr>
              <a:t>است . </a:t>
            </a:r>
          </a:p>
          <a:p>
            <a:pPr algn="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40201" y="4198513"/>
            <a:ext cx="3361131" cy="230657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4726" y="1094825"/>
            <a:ext cx="7282444" cy="546754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700907" y="2699544"/>
            <a:ext cx="3400425" cy="1343025"/>
          </a:xfrm>
          <a:prstGeom prst="rect">
            <a:avLst/>
          </a:prstGeom>
        </p:spPr>
      </p:pic>
    </p:spTree>
    <p:extLst>
      <p:ext uri="{BB962C8B-B14F-4D97-AF65-F5344CB8AC3E}">
        <p14:creationId xmlns:p14="http://schemas.microsoft.com/office/powerpoint/2010/main" val="1711350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1029705" y="1094825"/>
            <a:ext cx="10353762" cy="4058751"/>
          </a:xfrm>
        </p:spPr>
        <p:txBody>
          <a:bodyPr/>
          <a:lstStyle/>
          <a:p>
            <a:pPr marL="36900" indent="0" algn="r">
              <a:buNone/>
            </a:pPr>
            <a:r>
              <a:rPr lang="fa-IR" dirty="0">
                <a:effectLst/>
                <a:cs typeface="B Nazanin" panose="00000400000000000000" pitchFamily="2" charset="-78"/>
              </a:rPr>
              <a:t>معماری این منطقه برونگرا است و اپرای سیدنی هم از آن تبعیت کرده است </a:t>
            </a:r>
            <a:r>
              <a:rPr lang="fa-IR" dirty="0" smtClean="0">
                <a:effectLst/>
                <a:cs typeface="B Nazanin" panose="00000400000000000000" pitchFamily="2" charset="-78"/>
              </a:rPr>
              <a:t>.</a:t>
            </a:r>
          </a:p>
          <a:p>
            <a:pPr marL="36900" indent="0" algn="r">
              <a:buNone/>
            </a:pPr>
            <a:r>
              <a:rPr lang="fa-IR" dirty="0" smtClean="0">
                <a:effectLst/>
                <a:cs typeface="B Nazanin" panose="00000400000000000000" pitchFamily="2" charset="-78"/>
              </a:rPr>
              <a:t> </a:t>
            </a:r>
            <a:r>
              <a:rPr lang="fa-IR" dirty="0">
                <a:effectLst/>
                <a:cs typeface="B Nazanin" panose="00000400000000000000" pitchFamily="2" charset="-78"/>
              </a:rPr>
              <a:t>این بنا در 28 جون 2007 به عنوان میراث فرهنگی یونسکو انتخاب شده است.</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81157" y="2778473"/>
            <a:ext cx="4636556" cy="348163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68170" y="2778474"/>
            <a:ext cx="5246299" cy="3481634"/>
          </a:xfrm>
          <a:prstGeom prst="rect">
            <a:avLst/>
          </a:prstGeom>
        </p:spPr>
      </p:pic>
    </p:spTree>
    <p:extLst>
      <p:ext uri="{BB962C8B-B14F-4D97-AF65-F5344CB8AC3E}">
        <p14:creationId xmlns:p14="http://schemas.microsoft.com/office/powerpoint/2010/main" val="5781217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6436344" y="412245"/>
            <a:ext cx="5049123" cy="6117045"/>
          </a:xfrm>
        </p:spPr>
        <p:txBody>
          <a:bodyPr>
            <a:normAutofit/>
          </a:bodyPr>
          <a:lstStyle/>
          <a:p>
            <a:pPr marL="36900" indent="0" algn="r">
              <a:buNone/>
            </a:pPr>
            <a:r>
              <a:rPr lang="fa-IR" dirty="0" smtClean="0">
                <a:effectLst/>
                <a:cs typeface="B Nazanin" panose="00000400000000000000" pitchFamily="2" charset="-78"/>
              </a:rPr>
              <a:t> </a:t>
            </a:r>
            <a:br>
              <a:rPr lang="fa-IR" dirty="0" smtClean="0">
                <a:effectLst/>
                <a:cs typeface="B Nazanin" panose="00000400000000000000" pitchFamily="2" charset="-78"/>
              </a:rPr>
            </a:br>
            <a:endParaRPr lang="fa-IR" dirty="0" smtClean="0">
              <a:effectLst/>
              <a:cs typeface="B Nazanin" panose="00000400000000000000" pitchFamily="2" charset="-78"/>
            </a:endParaRPr>
          </a:p>
          <a:p>
            <a:pPr marL="36900" indent="0" algn="r">
              <a:buNone/>
            </a:pPr>
            <a:endParaRPr lang="fa-IR" dirty="0" smtClean="0">
              <a:effectLst/>
              <a:cs typeface="B Nazanin" panose="00000400000000000000" pitchFamily="2" charset="-78"/>
            </a:endParaRPr>
          </a:p>
          <a:p>
            <a:pPr marL="36900" indent="0" algn="r">
              <a:buNone/>
            </a:pPr>
            <a:endParaRPr lang="fa-IR" dirty="0" smtClean="0">
              <a:effectLst/>
              <a:cs typeface="B Nazanin" panose="00000400000000000000" pitchFamily="2" charset="-78"/>
            </a:endParaRPr>
          </a:p>
          <a:p>
            <a:pPr marL="36900" indent="0" algn="r">
              <a:buNone/>
            </a:pPr>
            <a:endParaRPr lang="fa-IR" dirty="0" smtClean="0">
              <a:effectLst/>
              <a:cs typeface="B Nazanin" panose="00000400000000000000" pitchFamily="2" charset="-78"/>
            </a:endParaRPr>
          </a:p>
          <a:p>
            <a:pPr marL="36900" indent="0" algn="r">
              <a:buNone/>
            </a:pPr>
            <a:endParaRPr lang="fa-IR" dirty="0">
              <a:effectLst/>
              <a:cs typeface="B Nazanin" panose="00000400000000000000" pitchFamily="2" charset="-78"/>
            </a:endParaRPr>
          </a:p>
          <a:p>
            <a:pPr marL="36900" indent="0" algn="r">
              <a:buNone/>
            </a:pPr>
            <a:endParaRPr lang="fa-IR" dirty="0" smtClean="0">
              <a:effectLst/>
              <a:cs typeface="B Nazanin" panose="00000400000000000000" pitchFamily="2" charset="-78"/>
            </a:endParaRPr>
          </a:p>
          <a:p>
            <a:pPr marL="36900" indent="0" algn="r">
              <a:buNone/>
            </a:pPr>
            <a:endParaRPr lang="fa-IR" dirty="0">
              <a:effectLst/>
              <a:cs typeface="B Nazanin" panose="00000400000000000000" pitchFamily="2" charset="-78"/>
            </a:endParaRPr>
          </a:p>
          <a:p>
            <a:pPr algn="r"/>
            <a:endParaRPr lang="fa-IR" dirty="0" smtClean="0">
              <a:effectLst/>
              <a:cs typeface="B Homa"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5885" y="290314"/>
            <a:ext cx="5394791" cy="6238976"/>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00045" y="3279756"/>
            <a:ext cx="4685422" cy="3109416"/>
          </a:xfrm>
          <a:prstGeom prst="rect">
            <a:avLst/>
          </a:prstGeom>
        </p:spPr>
      </p:pic>
      <p:sp>
        <p:nvSpPr>
          <p:cNvPr id="6" name="Rounded Rectangle 5"/>
          <p:cNvSpPr/>
          <p:nvPr/>
        </p:nvSpPr>
        <p:spPr>
          <a:xfrm>
            <a:off x="9425903" y="1508943"/>
            <a:ext cx="1828800" cy="87147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white"/>
              </a:solidFill>
            </a:endParaRPr>
          </a:p>
        </p:txBody>
      </p:sp>
      <p:sp>
        <p:nvSpPr>
          <p:cNvPr id="7" name="TextBox 6"/>
          <p:cNvSpPr txBox="1"/>
          <p:nvPr/>
        </p:nvSpPr>
        <p:spPr>
          <a:xfrm>
            <a:off x="9669764" y="1675046"/>
            <a:ext cx="1236371" cy="646331"/>
          </a:xfrm>
          <a:prstGeom prst="rect">
            <a:avLst/>
          </a:prstGeom>
          <a:noFill/>
        </p:spPr>
        <p:txBody>
          <a:bodyPr wrap="square" rtlCol="0">
            <a:spAutoFit/>
          </a:bodyPr>
          <a:lstStyle/>
          <a:p>
            <a:pPr algn="ctr" rtl="0"/>
            <a:r>
              <a:rPr lang="fa-IR" dirty="0">
                <a:solidFill>
                  <a:srgbClr val="002060"/>
                </a:solidFill>
                <a:cs typeface="B Homa" panose="00000400000000000000" pitchFamily="2" charset="-78"/>
              </a:rPr>
              <a:t>ایده اصلی طراحی</a:t>
            </a:r>
            <a:endParaRPr lang="en-US" dirty="0">
              <a:solidFill>
                <a:srgbClr val="002060"/>
              </a:solidFill>
            </a:endParaRPr>
          </a:p>
        </p:txBody>
      </p:sp>
      <p:sp>
        <p:nvSpPr>
          <p:cNvPr id="8" name="Rounded Rectangle 7"/>
          <p:cNvSpPr/>
          <p:nvPr/>
        </p:nvSpPr>
        <p:spPr>
          <a:xfrm>
            <a:off x="7138654" y="936219"/>
            <a:ext cx="1828800" cy="87147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white"/>
              </a:solidFill>
            </a:endParaRPr>
          </a:p>
        </p:txBody>
      </p:sp>
      <p:sp>
        <p:nvSpPr>
          <p:cNvPr id="9" name="Rounded Rectangle 8"/>
          <p:cNvSpPr/>
          <p:nvPr/>
        </p:nvSpPr>
        <p:spPr>
          <a:xfrm>
            <a:off x="7138654" y="2173660"/>
            <a:ext cx="1828800" cy="87147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dirty="0">
                <a:solidFill>
                  <a:srgbClr val="002060"/>
                </a:solidFill>
                <a:cs typeface="B Nazanin" panose="00000400000000000000" pitchFamily="2" charset="-78"/>
              </a:rPr>
              <a:t>صدف هاي دريايي</a:t>
            </a:r>
            <a:endParaRPr lang="en-US" dirty="0">
              <a:solidFill>
                <a:srgbClr val="002060"/>
              </a:solidFill>
            </a:endParaRPr>
          </a:p>
        </p:txBody>
      </p:sp>
      <p:sp>
        <p:nvSpPr>
          <p:cNvPr id="11" name="TextBox 10"/>
          <p:cNvSpPr txBox="1"/>
          <p:nvPr/>
        </p:nvSpPr>
        <p:spPr>
          <a:xfrm>
            <a:off x="7311804" y="1066691"/>
            <a:ext cx="1473235" cy="646331"/>
          </a:xfrm>
          <a:prstGeom prst="rect">
            <a:avLst/>
          </a:prstGeom>
          <a:noFill/>
        </p:spPr>
        <p:txBody>
          <a:bodyPr wrap="square" rtlCol="0">
            <a:spAutoFit/>
          </a:bodyPr>
          <a:lstStyle/>
          <a:p>
            <a:pPr algn="ctr" rtl="0"/>
            <a:r>
              <a:rPr lang="fa-IR" dirty="0">
                <a:solidFill>
                  <a:srgbClr val="002060"/>
                </a:solidFill>
                <a:cs typeface="B Nazanin" panose="00000400000000000000" pitchFamily="2" charset="-78"/>
              </a:rPr>
              <a:t>آينه تمام نماي بادبان هاي كشتي</a:t>
            </a:r>
            <a:endParaRPr lang="en-US" dirty="0">
              <a:solidFill>
                <a:srgbClr val="002060"/>
              </a:solidFill>
            </a:endParaRPr>
          </a:p>
        </p:txBody>
      </p:sp>
      <p:sp>
        <p:nvSpPr>
          <p:cNvPr id="14" name="Curved Left Arrow 13"/>
          <p:cNvSpPr/>
          <p:nvPr/>
        </p:nvSpPr>
        <p:spPr>
          <a:xfrm rot="5400000">
            <a:off x="9157929" y="2052101"/>
            <a:ext cx="558526" cy="130430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 name="Curved Right Arrow 14"/>
          <p:cNvSpPr/>
          <p:nvPr/>
        </p:nvSpPr>
        <p:spPr>
          <a:xfrm rot="5400000">
            <a:off x="9161768" y="475717"/>
            <a:ext cx="550846" cy="1304306"/>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26741725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8126569" y="883587"/>
            <a:ext cx="3939478" cy="6248399"/>
          </a:xfrm>
        </p:spPr>
        <p:txBody>
          <a:bodyPr>
            <a:normAutofit fontScale="92500" lnSpcReduction="10000"/>
          </a:bodyPr>
          <a:lstStyle/>
          <a:p>
            <a:pPr algn="r"/>
            <a:r>
              <a:rPr lang="fa-IR" dirty="0">
                <a:cs typeface="B Nazanin" panose="00000400000000000000" pitchFamily="2" charset="-78"/>
              </a:rPr>
              <a:t>مدت زیادی نگذشت که </a:t>
            </a:r>
            <a:r>
              <a:rPr lang="fa-IR" dirty="0" smtClean="0">
                <a:cs typeface="B Nazanin" panose="00000400000000000000" pitchFamily="2" charset="-78"/>
              </a:rPr>
              <a:t>اتزون </a:t>
            </a:r>
            <a:r>
              <a:rPr lang="fa-IR" dirty="0">
                <a:cs typeface="B Nazanin" panose="00000400000000000000" pitchFamily="2" charset="-78"/>
              </a:rPr>
              <a:t>فهمید، ایده وی در عین اینکه بسیار عالی است، عملی نیست. چرا که این آرشیتکت برای شروع کار برنامه ریزی کرده بود از بتون محکم </a:t>
            </a:r>
            <a:r>
              <a:rPr lang="fa-IR" b="1" dirty="0">
                <a:solidFill>
                  <a:srgbClr val="92D050"/>
                </a:solidFill>
                <a:cs typeface="B Nazanin" panose="00000400000000000000" pitchFamily="2" charset="-78"/>
              </a:rPr>
              <a:t>10 صدف بزرگ برای سقف </a:t>
            </a:r>
            <a:r>
              <a:rPr lang="fa-IR" dirty="0">
                <a:cs typeface="B Nazanin" panose="00000400000000000000" pitchFamily="2" charset="-78"/>
              </a:rPr>
              <a:t>بسازد ولی از آنجاییکه ارتفاع آنها بیش از </a:t>
            </a:r>
            <a:r>
              <a:rPr lang="fa-IR" b="1" dirty="0">
                <a:solidFill>
                  <a:srgbClr val="92D050"/>
                </a:solidFill>
                <a:cs typeface="B Nazanin" panose="00000400000000000000" pitchFamily="2" charset="-78"/>
              </a:rPr>
              <a:t>200 پا </a:t>
            </a:r>
            <a:r>
              <a:rPr lang="fa-IR" dirty="0">
                <a:cs typeface="B Nazanin" panose="00000400000000000000" pitchFamily="2" charset="-78"/>
              </a:rPr>
              <a:t>بود، صدف‌ها را می‌بایست با طاق‌های بسیار محکم تقویت کنند</a:t>
            </a:r>
            <a:r>
              <a:rPr lang="fa-IR" dirty="0" smtClean="0">
                <a:cs typeface="B Nazanin" panose="00000400000000000000" pitchFamily="2" charset="-78"/>
              </a:rPr>
              <a:t>.</a:t>
            </a:r>
            <a:endParaRPr lang="fa-IR" dirty="0">
              <a:cs typeface="B Nazanin" panose="00000400000000000000" pitchFamily="2" charset="-78"/>
            </a:endParaRPr>
          </a:p>
          <a:p>
            <a:pPr marL="36900" indent="0" algn="r">
              <a:buNone/>
            </a:pPr>
            <a:r>
              <a:rPr lang="fa-IR" dirty="0" smtClean="0">
                <a:cs typeface="B Nazanin" panose="00000400000000000000" pitchFamily="2" charset="-78"/>
              </a:rPr>
              <a:t>طراحی </a:t>
            </a:r>
            <a:r>
              <a:rPr lang="fa-IR" dirty="0">
                <a:cs typeface="B Nazanin" panose="00000400000000000000" pitchFamily="2" charset="-78"/>
              </a:rPr>
              <a:t>مجدد سقف باعث شد که سنگین‌ترین سقف در دنیا ساخته شود، وزن آن بدون در نظر گرفتن یک میلیون سفال که روی آن قرار می‌گرفت </a:t>
            </a:r>
            <a:r>
              <a:rPr lang="fa-IR" b="1" dirty="0">
                <a:solidFill>
                  <a:srgbClr val="92D050"/>
                </a:solidFill>
                <a:cs typeface="B Nazanin" panose="00000400000000000000" pitchFamily="2" charset="-78"/>
              </a:rPr>
              <a:t>26000 تن </a:t>
            </a:r>
            <a:r>
              <a:rPr lang="fa-IR" dirty="0">
                <a:cs typeface="B Nazanin" panose="00000400000000000000" pitchFamily="2" charset="-78"/>
              </a:rPr>
              <a:t>بود</a:t>
            </a:r>
            <a:r>
              <a:rPr lang="fa-IR" dirty="0" smtClean="0">
                <a:cs typeface="B Nazanin" panose="00000400000000000000" pitchFamily="2" charset="-78"/>
              </a:rPr>
              <a:t>.</a:t>
            </a:r>
          </a:p>
          <a:p>
            <a:pPr marL="36900" indent="0" algn="r">
              <a:buNone/>
            </a:pPr>
            <a:r>
              <a:rPr lang="fa-IR" dirty="0" smtClean="0">
                <a:cs typeface="B Homa" panose="00000400000000000000" pitchFamily="2" charset="-78"/>
              </a:rPr>
              <a:t>پس </a:t>
            </a:r>
            <a:r>
              <a:rPr lang="fa-IR" dirty="0">
                <a:cs typeface="B Homa" panose="00000400000000000000" pitchFamily="2" charset="-78"/>
              </a:rPr>
              <a:t>از استعفای اوتزن مرحله پاياني كار با استفاده از مصالحي كه براي صرفه جويي اقتصادي با مصالح مورد نظر ”آتزون“ متفاوت بود، تكميل شد</a:t>
            </a:r>
            <a:endParaRPr lang="en-US" dirty="0"/>
          </a:p>
          <a:p>
            <a:pPr algn="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5762" y="823244"/>
            <a:ext cx="7740807" cy="5812642"/>
          </a:xfrm>
          <a:prstGeom prst="rect">
            <a:avLst/>
          </a:prstGeom>
        </p:spPr>
      </p:pic>
    </p:spTree>
    <p:extLst>
      <p:ext uri="{BB962C8B-B14F-4D97-AF65-F5344CB8AC3E}">
        <p14:creationId xmlns:p14="http://schemas.microsoft.com/office/powerpoint/2010/main" val="7458844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676" y="867178"/>
            <a:ext cx="10353762" cy="970450"/>
          </a:xfrm>
        </p:spPr>
        <p:txBody>
          <a:bodyPr/>
          <a:lstStyle/>
          <a:p>
            <a:pPr algn="r"/>
            <a:r>
              <a:rPr lang="fa-IR" b="1" dirty="0" smtClean="0">
                <a:solidFill>
                  <a:srgbClr val="92D050"/>
                </a:solidFill>
                <a:cs typeface="B Nazanin" panose="00000400000000000000" pitchFamily="2" charset="-78"/>
              </a:rPr>
              <a:t>نماد شهر</a:t>
            </a:r>
            <a:endParaRPr lang="en-US" b="1" dirty="0">
              <a:solidFill>
                <a:srgbClr val="92D050"/>
              </a:solidFill>
              <a:cs typeface="B Nazanin" panose="00000400000000000000" pitchFamily="2" charset="-78"/>
            </a:endParaRPr>
          </a:p>
        </p:txBody>
      </p:sp>
      <p:sp>
        <p:nvSpPr>
          <p:cNvPr id="3" name="Content Placeholder 2"/>
          <p:cNvSpPr>
            <a:spLocks noGrp="1"/>
          </p:cNvSpPr>
          <p:nvPr>
            <p:ph idx="1"/>
          </p:nvPr>
        </p:nvSpPr>
        <p:spPr>
          <a:xfrm>
            <a:off x="9321468" y="2799249"/>
            <a:ext cx="2870532" cy="4058751"/>
          </a:xfrm>
        </p:spPr>
        <p:txBody>
          <a:bodyPr>
            <a:normAutofit fontScale="85000" lnSpcReduction="20000"/>
          </a:bodyPr>
          <a:lstStyle/>
          <a:p>
            <a:pPr marL="36900" indent="0" algn="r">
              <a:buNone/>
            </a:pPr>
            <a:r>
              <a:rPr lang="fa-IR" dirty="0" smtClean="0">
                <a:cs typeface="B Nazanin" panose="00000400000000000000" pitchFamily="2" charset="-78"/>
              </a:rPr>
              <a:t>خانه‌ی اپرای سیدنی به سمبل استرالیا در جهان بدل شد بیش از نیمی از توریست‌هایی که از کشورهای آمریکا، چین، انگلستان و نیوزیلند به استرالیا سفر می‌کنند انگیزه‌ی سفر خود را بازدید خانه‌ی اپرای سیدنی ذکر کرده‌اند. </a:t>
            </a:r>
          </a:p>
          <a:p>
            <a:pPr marL="36900" indent="0" algn="r">
              <a:buNone/>
            </a:pPr>
            <a:r>
              <a:rPr lang="fa-IR" dirty="0" smtClean="0">
                <a:solidFill>
                  <a:srgbClr val="92D050"/>
                </a:solidFill>
                <a:cs typeface="B Nazanin" panose="00000400000000000000" pitchFamily="2" charset="-78"/>
              </a:rPr>
              <a:t>این بنا سالانه ۱.۴ میلیون نفر را به استرالیا می‌کشاند.</a:t>
            </a:r>
            <a:r>
              <a:rPr lang="fa-IR" dirty="0">
                <a:solidFill>
                  <a:srgbClr val="92D050"/>
                </a:solidFill>
                <a:effectLst/>
                <a:cs typeface="B Nazanin" panose="00000400000000000000" pitchFamily="2" charset="-78"/>
              </a:rPr>
              <a:t/>
            </a:r>
            <a:br>
              <a:rPr lang="fa-IR" dirty="0">
                <a:solidFill>
                  <a:srgbClr val="92D050"/>
                </a:solidFill>
                <a:effectLst/>
                <a:cs typeface="B Nazanin" panose="00000400000000000000" pitchFamily="2" charset="-78"/>
              </a:rPr>
            </a:br>
            <a:r>
              <a:rPr lang="fa-IR" dirty="0">
                <a:solidFill>
                  <a:srgbClr val="92D050"/>
                </a:solidFill>
                <a:effectLst/>
                <a:cs typeface="B Nazanin" panose="00000400000000000000" pitchFamily="2" charset="-78"/>
              </a:rPr>
              <a:t>سالانه حدود 2 میلیون بازدید کننده دارد همچنین 1500 اجرا در سال </a:t>
            </a:r>
            <a:r>
              <a:rPr lang="fa-IR" dirty="0" smtClean="0">
                <a:solidFill>
                  <a:srgbClr val="92D050"/>
                </a:solidFill>
                <a:effectLst/>
                <a:cs typeface="B Nazanin" panose="00000400000000000000" pitchFamily="2" charset="-78"/>
              </a:rPr>
              <a:t>دارد</a:t>
            </a:r>
            <a:endParaRPr lang="fa-IR" dirty="0">
              <a:solidFill>
                <a:srgbClr val="92D050"/>
              </a:solidFill>
              <a:effectLst/>
              <a:cs typeface="B Nazanin" panose="00000400000000000000" pitchFamily="2" charset="-78"/>
            </a:endParaRPr>
          </a:p>
          <a:p>
            <a:pPr algn="r"/>
            <a:endParaRPr lang="en-US" dirty="0">
              <a:solidFill>
                <a:srgbClr val="92D05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4547" y="576044"/>
            <a:ext cx="9166921" cy="6114531"/>
          </a:xfrm>
          <a:prstGeom prst="rect">
            <a:avLst/>
          </a:prstGeom>
        </p:spPr>
      </p:pic>
    </p:spTree>
    <p:extLst>
      <p:ext uri="{BB962C8B-B14F-4D97-AF65-F5344CB8AC3E}">
        <p14:creationId xmlns:p14="http://schemas.microsoft.com/office/powerpoint/2010/main" val="40751571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8100811" y="3438339"/>
            <a:ext cx="3909811" cy="5713324"/>
          </a:xfrm>
        </p:spPr>
        <p:txBody>
          <a:bodyPr/>
          <a:lstStyle/>
          <a:p>
            <a:pPr marL="36900" indent="0" algn="r">
              <a:buNone/>
            </a:pPr>
            <a:r>
              <a:rPr lang="fa-IR" b="1" dirty="0">
                <a:solidFill>
                  <a:srgbClr val="92D050"/>
                </a:solidFill>
                <a:cs typeface="B Nazanin" panose="00000400000000000000" pitchFamily="2" charset="-78"/>
              </a:rPr>
              <a:t>کانسپت طرح اپرا:</a:t>
            </a:r>
            <a:r>
              <a:rPr lang="fa-IR" dirty="0">
                <a:cs typeface="B Homa" panose="00000400000000000000" pitchFamily="2" charset="-78"/>
              </a:rPr>
              <a:t/>
            </a:r>
            <a:br>
              <a:rPr lang="fa-IR" dirty="0">
                <a:cs typeface="B Homa" panose="00000400000000000000" pitchFamily="2" charset="-78"/>
              </a:rPr>
            </a:br>
            <a:endParaRPr lang="fa-IR" dirty="0">
              <a:cs typeface="B Homa" panose="00000400000000000000" pitchFamily="2" charset="-78"/>
            </a:endParaRPr>
          </a:p>
          <a:p>
            <a:pPr marL="36900" indent="0" algn="r">
              <a:buNone/>
            </a:pPr>
            <a:r>
              <a:rPr lang="fa-IR" dirty="0">
                <a:cs typeface="B Homa" panose="00000400000000000000" pitchFamily="2" charset="-78"/>
              </a:rPr>
              <a:t/>
            </a:r>
            <a:br>
              <a:rPr lang="fa-IR" dirty="0">
                <a:cs typeface="B Homa" panose="00000400000000000000" pitchFamily="2" charset="-78"/>
              </a:rPr>
            </a:br>
            <a:r>
              <a:rPr lang="fa-IR" dirty="0">
                <a:cs typeface="B Nazanin" panose="00000400000000000000" pitchFamily="2" charset="-78"/>
              </a:rPr>
              <a:t>ایده این بنا چند قطاع ازیک کره است, در واقع هر کدام از پوسته های این بنا بخشی از یکی کره است.</a:t>
            </a:r>
          </a:p>
          <a:p>
            <a:pPr marL="36900" indent="0" algn="r">
              <a:buNone/>
            </a:pPr>
            <a:r>
              <a:rPr lang="fa-IR" dirty="0" smtClean="0">
                <a:effectLst/>
                <a:cs typeface="B Nazanin" panose="00000400000000000000" pitchFamily="2" charset="-78"/>
              </a:rPr>
              <a:t>هر </a:t>
            </a:r>
            <a:r>
              <a:rPr lang="fa-IR" dirty="0">
                <a:effectLst/>
                <a:cs typeface="B Nazanin" panose="00000400000000000000" pitchFamily="2" charset="-78"/>
              </a:rPr>
              <a:t>کدام از پوسته هابخشی از یک کره به شعاع 75.2 متر است که ساختار سقف را تشکیل میدهد</a:t>
            </a:r>
            <a:endParaRPr lang="en-US" dirty="0">
              <a:cs typeface="B Nazanin" panose="00000400000000000000" pitchFamily="2" charset="-78"/>
            </a:endParaRP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2764" y="238631"/>
            <a:ext cx="6281522" cy="3074641"/>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2764" y="3429448"/>
            <a:ext cx="7608047" cy="319538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53256" y="233973"/>
            <a:ext cx="4851186" cy="3079299"/>
          </a:xfrm>
          <a:prstGeom prst="rect">
            <a:avLst/>
          </a:prstGeom>
        </p:spPr>
      </p:pic>
    </p:spTree>
    <p:extLst>
      <p:ext uri="{BB962C8B-B14F-4D97-AF65-F5344CB8AC3E}">
        <p14:creationId xmlns:p14="http://schemas.microsoft.com/office/powerpoint/2010/main" val="395187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1370170" y="5219124"/>
            <a:ext cx="10362203" cy="1365160"/>
          </a:xfrm>
        </p:spPr>
        <p:txBody>
          <a:bodyPr>
            <a:normAutofit fontScale="92500" lnSpcReduction="10000"/>
          </a:bodyPr>
          <a:lstStyle/>
          <a:p>
            <a:pPr marL="36900" indent="0" algn="r">
              <a:buNone/>
            </a:pPr>
            <a:r>
              <a:rPr lang="fa-IR" dirty="0" smtClean="0">
                <a:cs typeface="B Nazanin" panose="00000400000000000000" pitchFamily="2" charset="-78"/>
              </a:rPr>
              <a:t>اپرای </a:t>
            </a:r>
            <a:r>
              <a:rPr lang="fa-IR" dirty="0">
                <a:cs typeface="B Nazanin" panose="00000400000000000000" pitchFamily="2" charset="-78"/>
              </a:rPr>
              <a:t>سیدنی سالیانه پذیرای ۱۵۰۰ برنامه اجرایی می‌باشد و هزاران تور گردشگری از آن بازدید به عمل می‌آورند. ساختمان اپرای سیدنی دارای ۱۰۰۰ اتاق است و هر سال حدود ۱۵۵۰۰ لامپ آن تعویض می‌شود. </a:t>
            </a:r>
          </a:p>
          <a:p>
            <a:pPr algn="r"/>
            <a:r>
              <a:rPr lang="fa-IR" dirty="0">
                <a:cs typeface="B Nazanin" panose="00000400000000000000" pitchFamily="2" charset="-78"/>
              </a:rPr>
              <a:t>در المپیک ۲۰۰۰ ساختمان اپرای سیدنی سمبل مورد توجه المپیک سیدنی بود.</a:t>
            </a:r>
            <a:endParaRPr lang="en-US"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19448" y="208641"/>
            <a:ext cx="7408485" cy="4883911"/>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22280" y="220831"/>
            <a:ext cx="3239624" cy="2432663"/>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22280" y="2650597"/>
            <a:ext cx="3239624" cy="2511336"/>
          </a:xfrm>
          <a:prstGeom prst="rect">
            <a:avLst/>
          </a:prstGeom>
        </p:spPr>
      </p:pic>
    </p:spTree>
    <p:extLst>
      <p:ext uri="{BB962C8B-B14F-4D97-AF65-F5344CB8AC3E}">
        <p14:creationId xmlns:p14="http://schemas.microsoft.com/office/powerpoint/2010/main" val="22087300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92D050"/>
                </a:solidFill>
                <a:cs typeface="B Nazanin" panose="00000400000000000000" pitchFamily="2" charset="-78"/>
              </a:rPr>
              <a:t>مساحت</a:t>
            </a:r>
            <a:endParaRPr lang="en-US" b="1" dirty="0">
              <a:solidFill>
                <a:srgbClr val="92D050"/>
              </a:solidFill>
              <a:cs typeface="B Nazanin" panose="00000400000000000000" pitchFamily="2" charset="-78"/>
            </a:endParaRPr>
          </a:p>
        </p:txBody>
      </p:sp>
      <p:sp>
        <p:nvSpPr>
          <p:cNvPr id="3" name="Content Placeholder 2"/>
          <p:cNvSpPr>
            <a:spLocks noGrp="1"/>
          </p:cNvSpPr>
          <p:nvPr>
            <p:ph idx="1"/>
          </p:nvPr>
        </p:nvSpPr>
        <p:spPr>
          <a:xfrm>
            <a:off x="7276563" y="2415029"/>
            <a:ext cx="4351602" cy="4058751"/>
          </a:xfrm>
        </p:spPr>
        <p:txBody>
          <a:bodyPr>
            <a:normAutofit fontScale="77500" lnSpcReduction="20000"/>
          </a:bodyPr>
          <a:lstStyle/>
          <a:p>
            <a:pPr marL="36900" indent="0" algn="r">
              <a:buNone/>
            </a:pPr>
            <a:r>
              <a:rPr lang="fa-IR" dirty="0">
                <a:effectLst/>
                <a:cs typeface="B Nazanin" panose="00000400000000000000" pitchFamily="2" charset="-78"/>
              </a:rPr>
              <a:t>ساختمان مساحت </a:t>
            </a:r>
            <a:r>
              <a:rPr lang="fa-IR" b="1" u="sng" dirty="0">
                <a:solidFill>
                  <a:srgbClr val="92D050"/>
                </a:solidFill>
                <a:effectLst/>
                <a:cs typeface="B Nazanin" panose="00000400000000000000" pitchFamily="2" charset="-78"/>
              </a:rPr>
              <a:t>1.8 هکتار </a:t>
            </a:r>
            <a:r>
              <a:rPr lang="fa-IR" dirty="0">
                <a:effectLst/>
                <a:cs typeface="B Nazanin" panose="00000400000000000000" pitchFamily="2" charset="-78"/>
              </a:rPr>
              <a:t>را اشغال کرده </a:t>
            </a:r>
            <a:r>
              <a:rPr lang="fa-IR" dirty="0" smtClean="0">
                <a:effectLst/>
                <a:cs typeface="B Nazanin" panose="00000400000000000000" pitchFamily="2" charset="-78"/>
              </a:rPr>
              <a:t>است</a:t>
            </a:r>
          </a:p>
          <a:p>
            <a:pPr marL="36900" indent="0" algn="r">
              <a:buNone/>
            </a:pPr>
            <a:endParaRPr lang="fa-IR" dirty="0">
              <a:effectLst/>
              <a:cs typeface="B Nazanin" panose="00000400000000000000" pitchFamily="2" charset="-78"/>
            </a:endParaRPr>
          </a:p>
          <a:p>
            <a:pPr marL="36900" indent="0" algn="r">
              <a:buNone/>
            </a:pPr>
            <a:endParaRPr lang="fa-IR" dirty="0" smtClean="0">
              <a:effectLst/>
              <a:cs typeface="B Nazanin" panose="00000400000000000000" pitchFamily="2" charset="-78"/>
            </a:endParaRPr>
          </a:p>
          <a:p>
            <a:pPr marL="36900" indent="0" algn="r">
              <a:buNone/>
            </a:pPr>
            <a:r>
              <a:rPr lang="fa-IR" dirty="0" smtClean="0">
                <a:effectLst/>
                <a:cs typeface="B Nazanin" panose="00000400000000000000" pitchFamily="2" charset="-78"/>
              </a:rPr>
              <a:t>مساحت </a:t>
            </a:r>
            <a:r>
              <a:rPr lang="fa-IR" dirty="0">
                <a:effectLst/>
                <a:cs typeface="B Nazanin" panose="00000400000000000000" pitchFamily="2" charset="-78"/>
              </a:rPr>
              <a:t>کل زیربنا </a:t>
            </a:r>
            <a:r>
              <a:rPr lang="fa-IR" b="1" u="sng" dirty="0">
                <a:solidFill>
                  <a:srgbClr val="92D050"/>
                </a:solidFill>
                <a:effectLst/>
                <a:cs typeface="B Nazanin" panose="00000400000000000000" pitchFamily="2" charset="-78"/>
              </a:rPr>
              <a:t>4.5 هکتار </a:t>
            </a:r>
            <a:r>
              <a:rPr lang="fa-IR" dirty="0">
                <a:effectLst/>
                <a:cs typeface="B Nazanin" panose="00000400000000000000" pitchFamily="2" charset="-78"/>
              </a:rPr>
              <a:t>می باشد</a:t>
            </a:r>
            <a:r>
              <a:rPr lang="fa-IR" dirty="0" smtClean="0">
                <a:effectLst/>
                <a:cs typeface="B Nazanin" panose="00000400000000000000" pitchFamily="2" charset="-78"/>
              </a:rPr>
              <a:t>.</a:t>
            </a:r>
          </a:p>
          <a:p>
            <a:pPr marL="36900" indent="0" algn="r">
              <a:buNone/>
            </a:pPr>
            <a:endParaRPr lang="fa-IR" dirty="0" smtClean="0">
              <a:effectLst/>
              <a:cs typeface="B Nazanin" panose="00000400000000000000" pitchFamily="2" charset="-78"/>
            </a:endParaRPr>
          </a:p>
          <a:p>
            <a:pPr marL="36900" indent="0" algn="r">
              <a:buNone/>
            </a:pPr>
            <a:endParaRPr lang="fa-IR" dirty="0">
              <a:solidFill>
                <a:schemeClr val="tx1">
                  <a:lumMod val="95000"/>
                </a:schemeClr>
              </a:solidFill>
              <a:effectLst/>
              <a:cs typeface="B Nazanin" panose="00000400000000000000" pitchFamily="2" charset="-78"/>
            </a:endParaRPr>
          </a:p>
          <a:p>
            <a:pPr marL="36900" indent="0" algn="r">
              <a:buNone/>
            </a:pPr>
            <a:endParaRPr lang="fa-IR" dirty="0">
              <a:solidFill>
                <a:schemeClr val="tx1">
                  <a:lumMod val="95000"/>
                </a:schemeClr>
              </a:solidFill>
              <a:cs typeface="B Nazanin" panose="00000400000000000000" pitchFamily="2" charset="-78"/>
            </a:endParaRPr>
          </a:p>
          <a:p>
            <a:pPr marL="36900" indent="0" algn="r">
              <a:buNone/>
            </a:pPr>
            <a:endParaRPr lang="fa-IR" dirty="0" smtClean="0">
              <a:solidFill>
                <a:schemeClr val="tx1">
                  <a:lumMod val="95000"/>
                </a:schemeClr>
              </a:solidFill>
              <a:cs typeface="B Nazanin" panose="00000400000000000000" pitchFamily="2" charset="-78"/>
            </a:endParaRPr>
          </a:p>
          <a:p>
            <a:pPr marL="36900" indent="0" algn="r">
              <a:buNone/>
            </a:pPr>
            <a:r>
              <a:rPr lang="fa-IR" b="1" dirty="0">
                <a:solidFill>
                  <a:srgbClr val="92D050"/>
                </a:solidFill>
                <a:effectLst/>
                <a:cs typeface="B Homa" panose="00000400000000000000" pitchFamily="2" charset="-78"/>
              </a:rPr>
              <a:t>ابعاد بنا : 183 مترطول در طویل ترین قسمت و 120 متر عرض در عریض ترین قسمت</a:t>
            </a:r>
            <a:r>
              <a:rPr lang="fa-IR" dirty="0">
                <a:solidFill>
                  <a:srgbClr val="92D050"/>
                </a:solidFill>
                <a:effectLst/>
                <a:cs typeface="B Homa" panose="00000400000000000000" pitchFamily="2" charset="-78"/>
              </a:rPr>
              <a:t> .</a:t>
            </a:r>
          </a:p>
          <a:p>
            <a:pPr marL="36900" indent="0" algn="r">
              <a:buNone/>
            </a:pPr>
            <a:endParaRPr lang="fa-IR" dirty="0" smtClean="0">
              <a:solidFill>
                <a:schemeClr val="tx1">
                  <a:lumMod val="95000"/>
                </a:schemeClr>
              </a:solidFill>
              <a:cs typeface="B Nazanin" panose="00000400000000000000" pitchFamily="2" charset="-78"/>
            </a:endParaRPr>
          </a:p>
          <a:p>
            <a:pPr marL="36900" indent="0" algn="r">
              <a:buNone/>
            </a:pPr>
            <a:endParaRPr lang="fa-IR" dirty="0">
              <a:solidFill>
                <a:schemeClr val="tx1">
                  <a:lumMod val="95000"/>
                </a:schemeClr>
              </a:solidFill>
              <a:cs typeface="B Nazanin" panose="00000400000000000000" pitchFamily="2" charset="-78"/>
            </a:endParaRPr>
          </a:p>
          <a:p>
            <a:pPr marL="36900" indent="0" algn="r">
              <a:buNone/>
            </a:pPr>
            <a:endParaRPr lang="fa-IR" dirty="0" smtClean="0">
              <a:solidFill>
                <a:schemeClr val="tx1">
                  <a:lumMod val="95000"/>
                </a:schemeClr>
              </a:solidFill>
              <a:cs typeface="B Nazanin" panose="00000400000000000000" pitchFamily="2" charset="-78"/>
            </a:endParaRPr>
          </a:p>
          <a:p>
            <a:pPr marL="36900" indent="0" algn="r">
              <a:buNone/>
            </a:pPr>
            <a:endParaRPr lang="fa-IR" dirty="0" smtClean="0">
              <a:cs typeface="B Homa"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8174" y="609601"/>
            <a:ext cx="6743405" cy="6054666"/>
          </a:xfrm>
          <a:prstGeom prst="rect">
            <a:avLst/>
          </a:prstGeom>
        </p:spPr>
      </p:pic>
    </p:spTree>
    <p:extLst>
      <p:ext uri="{BB962C8B-B14F-4D97-AF65-F5344CB8AC3E}">
        <p14:creationId xmlns:p14="http://schemas.microsoft.com/office/powerpoint/2010/main" val="1973779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5679583" y="792292"/>
            <a:ext cx="5587974" cy="5518356"/>
          </a:xfrm>
        </p:spPr>
        <p:txBody>
          <a:bodyPr>
            <a:normAutofit/>
          </a:bodyPr>
          <a:lstStyle/>
          <a:p>
            <a:pPr marL="36900" indent="0" algn="r">
              <a:buNone/>
            </a:pPr>
            <a:r>
              <a:rPr lang="fa-IR" dirty="0" smtClean="0">
                <a:cs typeface="B Nazanin" panose="00000400000000000000" pitchFamily="2" charset="-78"/>
              </a:rPr>
              <a:t>انتقال بار به تکیه گاه بوسیله                   </a:t>
            </a:r>
            <a:r>
              <a:rPr lang="fa-IR" b="1" u="sng" dirty="0" smtClean="0">
                <a:solidFill>
                  <a:srgbClr val="92D050"/>
                </a:solidFill>
                <a:cs typeface="B Nazanin" panose="00000400000000000000" pitchFamily="2" charset="-78"/>
              </a:rPr>
              <a:t>کشش</a:t>
            </a:r>
            <a:r>
              <a:rPr lang="fa-IR" b="1" dirty="0" smtClean="0">
                <a:solidFill>
                  <a:srgbClr val="92D050"/>
                </a:solidFill>
                <a:cs typeface="B Nazanin" panose="00000400000000000000" pitchFamily="2" charset="-78"/>
              </a:rPr>
              <a:t>، </a:t>
            </a:r>
            <a:r>
              <a:rPr lang="fa-IR" b="1" u="sng" dirty="0" smtClean="0">
                <a:solidFill>
                  <a:srgbClr val="92D050"/>
                </a:solidFill>
                <a:cs typeface="B Nazanin" panose="00000400000000000000" pitchFamily="2" charset="-78"/>
              </a:rPr>
              <a:t>فشار</a:t>
            </a:r>
            <a:r>
              <a:rPr lang="fa-IR" b="1" dirty="0" smtClean="0">
                <a:solidFill>
                  <a:srgbClr val="92D050"/>
                </a:solidFill>
                <a:cs typeface="B Nazanin" panose="00000400000000000000" pitchFamily="2" charset="-78"/>
              </a:rPr>
              <a:t> </a:t>
            </a:r>
            <a:r>
              <a:rPr lang="fa-IR" dirty="0" smtClean="0">
                <a:cs typeface="B Nazanin" panose="00000400000000000000" pitchFamily="2" charset="-78"/>
              </a:rPr>
              <a:t>و </a:t>
            </a:r>
            <a:r>
              <a:rPr lang="fa-IR" b="1" u="sng" dirty="0" smtClean="0">
                <a:solidFill>
                  <a:srgbClr val="92D050"/>
                </a:solidFill>
                <a:cs typeface="B Nazanin" panose="00000400000000000000" pitchFamily="2" charset="-78"/>
              </a:rPr>
              <a:t>برش</a:t>
            </a:r>
            <a:r>
              <a:rPr lang="fa-IR" dirty="0" smtClean="0">
                <a:cs typeface="B Nazanin" panose="00000400000000000000" pitchFamily="2" charset="-78"/>
              </a:rPr>
              <a:t> </a:t>
            </a:r>
          </a:p>
          <a:p>
            <a:pPr marL="36900" indent="0" algn="r">
              <a:buNone/>
            </a:pPr>
            <a:r>
              <a:rPr lang="fa-IR" dirty="0" smtClean="0">
                <a:cs typeface="B Nazanin" panose="00000400000000000000" pitchFamily="2" charset="-78"/>
              </a:rPr>
              <a:t>مهم ترین ویژگی                                   </a:t>
            </a:r>
            <a:r>
              <a:rPr lang="fa-IR" b="1" u="sng" dirty="0" smtClean="0">
                <a:solidFill>
                  <a:srgbClr val="92D050"/>
                </a:solidFill>
                <a:cs typeface="B Nazanin" panose="00000400000000000000" pitchFamily="2" charset="-78"/>
              </a:rPr>
              <a:t>انحنای پوست</a:t>
            </a:r>
            <a:r>
              <a:rPr lang="fa-IR" b="1" u="sng" dirty="0">
                <a:solidFill>
                  <a:srgbClr val="92D050"/>
                </a:solidFill>
                <a:cs typeface="B Nazanin" panose="00000400000000000000" pitchFamily="2" charset="-78"/>
              </a:rPr>
              <a:t>ه</a:t>
            </a:r>
            <a:endParaRPr lang="fa-IR" dirty="0" smtClean="0">
              <a:solidFill>
                <a:schemeClr val="tx1">
                  <a:lumMod val="95000"/>
                </a:schemeClr>
              </a:solidFill>
              <a:cs typeface="B Nazanin" panose="00000400000000000000" pitchFamily="2" charset="-78"/>
            </a:endParaRPr>
          </a:p>
          <a:p>
            <a:pPr algn="r">
              <a:buFontTx/>
              <a:buChar char="-"/>
            </a:pPr>
            <a:r>
              <a:rPr lang="fa-IR" dirty="0" smtClean="0">
                <a:solidFill>
                  <a:schemeClr val="tx1">
                    <a:lumMod val="95000"/>
                  </a:schemeClr>
                </a:solidFill>
                <a:cs typeface="B Nazanin" panose="00000400000000000000" pitchFamily="2" charset="-78"/>
              </a:rPr>
              <a:t>نازکی                                               خطر ایجاد پانچ</a:t>
            </a:r>
          </a:p>
          <a:p>
            <a:pPr algn="r">
              <a:buFontTx/>
              <a:buChar char="-"/>
            </a:pPr>
            <a:r>
              <a:rPr lang="fa-IR" b="1" u="sng" dirty="0" smtClean="0">
                <a:solidFill>
                  <a:srgbClr val="92D050"/>
                </a:solidFill>
                <a:cs typeface="B Nazanin" panose="00000400000000000000" pitchFamily="2" charset="-78"/>
              </a:rPr>
              <a:t>حذف خمش </a:t>
            </a:r>
          </a:p>
          <a:p>
            <a:pPr algn="r">
              <a:buFontTx/>
              <a:buChar char="-"/>
            </a:pPr>
            <a:r>
              <a:rPr lang="fa-IR" b="1" dirty="0" smtClean="0">
                <a:solidFill>
                  <a:srgbClr val="92D050"/>
                </a:solidFill>
                <a:cs typeface="B Nazanin" panose="00000400000000000000" pitchFamily="2" charset="-78"/>
              </a:rPr>
              <a:t>ظرفیت باربری بستگی به                      مقاومت برشی</a:t>
            </a:r>
            <a:endParaRPr lang="fa-IR" dirty="0" smtClean="0">
              <a:solidFill>
                <a:srgbClr val="92D050"/>
              </a:solidFill>
              <a:cs typeface="B Homa"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73392" y="792292"/>
            <a:ext cx="4552668" cy="189939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4008" y="2784224"/>
            <a:ext cx="4533900" cy="3721100"/>
          </a:xfrm>
          <a:prstGeom prst="rect">
            <a:avLst/>
          </a:prstGeom>
        </p:spPr>
      </p:pic>
      <p:sp>
        <p:nvSpPr>
          <p:cNvPr id="6" name="Left Arrow 5"/>
          <p:cNvSpPr/>
          <p:nvPr/>
        </p:nvSpPr>
        <p:spPr>
          <a:xfrm>
            <a:off x="7892591" y="1796843"/>
            <a:ext cx="991673" cy="1674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8" name="Left Arrow 7"/>
          <p:cNvSpPr/>
          <p:nvPr/>
        </p:nvSpPr>
        <p:spPr>
          <a:xfrm>
            <a:off x="5466463" y="1412624"/>
            <a:ext cx="991673" cy="1674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9" name="Left Arrow 8"/>
          <p:cNvSpPr/>
          <p:nvPr/>
        </p:nvSpPr>
        <p:spPr>
          <a:xfrm>
            <a:off x="7892591" y="2681194"/>
            <a:ext cx="991673" cy="1674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0" name="Left Arrow 9"/>
          <p:cNvSpPr/>
          <p:nvPr/>
        </p:nvSpPr>
        <p:spPr>
          <a:xfrm>
            <a:off x="7896890" y="901883"/>
            <a:ext cx="991673" cy="1674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11" name="Left Arrow 10"/>
          <p:cNvSpPr/>
          <p:nvPr/>
        </p:nvSpPr>
        <p:spPr>
          <a:xfrm>
            <a:off x="7892591" y="1355982"/>
            <a:ext cx="991673" cy="16742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Tree>
    <p:extLst>
      <p:ext uri="{BB962C8B-B14F-4D97-AF65-F5344CB8AC3E}">
        <p14:creationId xmlns:p14="http://schemas.microsoft.com/office/powerpoint/2010/main" val="20437999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642" y="784885"/>
            <a:ext cx="10353762" cy="970450"/>
          </a:xfrm>
        </p:spPr>
        <p:txBody>
          <a:bodyPr/>
          <a:lstStyle/>
          <a:p>
            <a:pPr algn="r"/>
            <a:r>
              <a:rPr lang="fa-IR" b="1" dirty="0" smtClean="0">
                <a:solidFill>
                  <a:srgbClr val="92D050"/>
                </a:solidFill>
                <a:cs typeface="B Nazanin" panose="00000400000000000000" pitchFamily="2" charset="-78"/>
              </a:rPr>
              <a:t>فضاها</a:t>
            </a:r>
            <a:endParaRPr lang="en-US" b="1" dirty="0">
              <a:solidFill>
                <a:srgbClr val="92D050"/>
              </a:solidFill>
              <a:cs typeface="B Nazanin" panose="00000400000000000000" pitchFamily="2" charset="-78"/>
            </a:endParaRPr>
          </a:p>
        </p:txBody>
      </p:sp>
      <p:sp>
        <p:nvSpPr>
          <p:cNvPr id="3" name="Content Placeholder 2"/>
          <p:cNvSpPr>
            <a:spLocks noGrp="1"/>
          </p:cNvSpPr>
          <p:nvPr>
            <p:ph idx="1"/>
          </p:nvPr>
        </p:nvSpPr>
        <p:spPr>
          <a:xfrm>
            <a:off x="913795" y="1295935"/>
            <a:ext cx="10353762" cy="4058751"/>
          </a:xfrm>
        </p:spPr>
        <p:txBody>
          <a:bodyPr/>
          <a:lstStyle/>
          <a:p>
            <a:pPr algn="r"/>
            <a:r>
              <a:rPr lang="fa-IR" dirty="0" smtClean="0">
                <a:cs typeface="B Homa" panose="00000400000000000000" pitchFamily="2" charset="-78"/>
              </a:rPr>
              <a:t> </a:t>
            </a:r>
            <a:endParaRPr lang="fa-IR" dirty="0">
              <a:cs typeface="B Homa"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3796" y="3048390"/>
            <a:ext cx="5525642" cy="3499573"/>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69183" y="3065172"/>
            <a:ext cx="4598374" cy="3482792"/>
          </a:xfrm>
          <a:prstGeom prst="rect">
            <a:avLst/>
          </a:prstGeom>
        </p:spPr>
      </p:pic>
      <p:sp>
        <p:nvSpPr>
          <p:cNvPr id="7" name="Rounded Rectangle 6"/>
          <p:cNvSpPr/>
          <p:nvPr/>
        </p:nvSpPr>
        <p:spPr>
          <a:xfrm>
            <a:off x="9937084" y="1755335"/>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u="sng" dirty="0">
                <a:solidFill>
                  <a:srgbClr val="002060"/>
                </a:solidFill>
                <a:cs typeface="B Homa" panose="00000400000000000000" pitchFamily="2" charset="-78"/>
              </a:rPr>
              <a:t>۱ سالن پذیرش اصلی</a:t>
            </a:r>
            <a:endParaRPr lang="en-US" dirty="0">
              <a:solidFill>
                <a:srgbClr val="002060"/>
              </a:solidFill>
            </a:endParaRPr>
          </a:p>
        </p:txBody>
      </p:sp>
      <p:sp>
        <p:nvSpPr>
          <p:cNvPr id="8" name="Rounded Rectangle 7"/>
          <p:cNvSpPr/>
          <p:nvPr/>
        </p:nvSpPr>
        <p:spPr>
          <a:xfrm>
            <a:off x="2739476" y="1838282"/>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u="sng" dirty="0">
                <a:solidFill>
                  <a:srgbClr val="002060"/>
                </a:solidFill>
                <a:cs typeface="B Homa" panose="00000400000000000000" pitchFamily="2" charset="-78"/>
              </a:rPr>
              <a:t>4 رستوران</a:t>
            </a:r>
            <a:endParaRPr lang="en-US" dirty="0">
              <a:solidFill>
                <a:srgbClr val="002060"/>
              </a:solidFill>
            </a:endParaRPr>
          </a:p>
        </p:txBody>
      </p:sp>
      <p:sp>
        <p:nvSpPr>
          <p:cNvPr id="9" name="Rounded Rectangle 8"/>
          <p:cNvSpPr/>
          <p:nvPr/>
        </p:nvSpPr>
        <p:spPr>
          <a:xfrm>
            <a:off x="6338280" y="1821080"/>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dirty="0">
                <a:solidFill>
                  <a:srgbClr val="002060"/>
                </a:solidFill>
                <a:cs typeface="B Homa" panose="00000400000000000000" pitchFamily="2" charset="-78"/>
              </a:rPr>
              <a:t> </a:t>
            </a:r>
            <a:r>
              <a:rPr lang="fa-IR" u="sng" dirty="0">
                <a:solidFill>
                  <a:srgbClr val="002060"/>
                </a:solidFill>
                <a:cs typeface="B Homa" panose="00000400000000000000" pitchFamily="2" charset="-78"/>
              </a:rPr>
              <a:t>۵ استدیو تمرین</a:t>
            </a:r>
            <a:endParaRPr lang="en-US" dirty="0">
              <a:solidFill>
                <a:srgbClr val="002060"/>
              </a:solidFill>
            </a:endParaRPr>
          </a:p>
        </p:txBody>
      </p:sp>
      <p:sp>
        <p:nvSpPr>
          <p:cNvPr id="10" name="Rounded Rectangle 9"/>
          <p:cNvSpPr/>
          <p:nvPr/>
        </p:nvSpPr>
        <p:spPr>
          <a:xfrm>
            <a:off x="943642" y="1875156"/>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u="sng" dirty="0">
                <a:solidFill>
                  <a:srgbClr val="002060"/>
                </a:solidFill>
                <a:cs typeface="B Homa" panose="00000400000000000000" pitchFamily="2" charset="-78"/>
              </a:rPr>
              <a:t>دفاتر مدیریتی</a:t>
            </a:r>
            <a:endParaRPr lang="en-US" dirty="0">
              <a:solidFill>
                <a:srgbClr val="002060"/>
              </a:solidFill>
            </a:endParaRPr>
          </a:p>
        </p:txBody>
      </p:sp>
      <p:sp>
        <p:nvSpPr>
          <p:cNvPr id="11" name="Rounded Rectangle 10"/>
          <p:cNvSpPr/>
          <p:nvPr/>
        </p:nvSpPr>
        <p:spPr>
          <a:xfrm>
            <a:off x="8126972" y="960985"/>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dirty="0">
                <a:solidFill>
                  <a:srgbClr val="002060"/>
                </a:solidFill>
                <a:cs typeface="B Homa" panose="00000400000000000000" pitchFamily="2" charset="-78"/>
              </a:rPr>
              <a:t>فروشگاه </a:t>
            </a:r>
            <a:r>
              <a:rPr lang="fa-IR" dirty="0">
                <a:solidFill>
                  <a:srgbClr val="002060"/>
                </a:solidFill>
                <a:cs typeface="B Homa" panose="00000400000000000000" pitchFamily="2" charset="-78"/>
              </a:rPr>
              <a:t>دارای </a:t>
            </a:r>
            <a:r>
              <a:rPr lang="fa-IR" u="sng" dirty="0">
                <a:solidFill>
                  <a:srgbClr val="002060"/>
                </a:solidFill>
                <a:cs typeface="B Homa" panose="00000400000000000000" pitchFamily="2" charset="-78"/>
              </a:rPr>
              <a:t>۱۰۰۰ مغازه</a:t>
            </a:r>
            <a:endParaRPr lang="en-US" dirty="0">
              <a:solidFill>
                <a:srgbClr val="002060"/>
              </a:solidFill>
            </a:endParaRPr>
          </a:p>
        </p:txBody>
      </p:sp>
      <p:sp>
        <p:nvSpPr>
          <p:cNvPr id="12" name="Rounded Rectangle 11"/>
          <p:cNvSpPr/>
          <p:nvPr/>
        </p:nvSpPr>
        <p:spPr>
          <a:xfrm>
            <a:off x="6303305" y="972152"/>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dirty="0">
                <a:solidFill>
                  <a:srgbClr val="002060"/>
                </a:solidFill>
                <a:cs typeface="B Homa" panose="00000400000000000000" pitchFamily="2" charset="-78"/>
              </a:rPr>
              <a:t> </a:t>
            </a:r>
            <a:r>
              <a:rPr lang="fa-IR" u="sng" dirty="0">
                <a:solidFill>
                  <a:srgbClr val="002060"/>
                </a:solidFill>
                <a:cs typeface="B Homa" panose="00000400000000000000" pitchFamily="2" charset="-78"/>
              </a:rPr>
              <a:t>۱ سالن برای استراحت </a:t>
            </a:r>
            <a:r>
              <a:rPr lang="fa-IR" dirty="0">
                <a:solidFill>
                  <a:prstClr val="white"/>
                </a:solidFill>
                <a:cs typeface="B Homa" panose="00000400000000000000" pitchFamily="2" charset="-78"/>
              </a:rPr>
              <a:t>هنرمندان به نام اتاق سبز</a:t>
            </a:r>
            <a:endParaRPr lang="en-US" dirty="0">
              <a:solidFill>
                <a:srgbClr val="002060"/>
              </a:solidFill>
            </a:endParaRPr>
          </a:p>
        </p:txBody>
      </p:sp>
      <p:sp>
        <p:nvSpPr>
          <p:cNvPr id="13" name="Rounded Rectangle 12"/>
          <p:cNvSpPr/>
          <p:nvPr/>
        </p:nvSpPr>
        <p:spPr>
          <a:xfrm>
            <a:off x="4535307" y="963450"/>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u="sng" dirty="0">
                <a:solidFill>
                  <a:srgbClr val="002060"/>
                </a:solidFill>
                <a:cs typeface="B Homa" panose="00000400000000000000" pitchFamily="2" charset="-78"/>
              </a:rPr>
              <a:t>۱ کتابخانه</a:t>
            </a:r>
            <a:endParaRPr lang="en-US" dirty="0">
              <a:solidFill>
                <a:srgbClr val="002060"/>
              </a:solidFill>
            </a:endParaRPr>
          </a:p>
        </p:txBody>
      </p:sp>
      <p:sp>
        <p:nvSpPr>
          <p:cNvPr id="14" name="Rounded Rectangle 13"/>
          <p:cNvSpPr/>
          <p:nvPr/>
        </p:nvSpPr>
        <p:spPr>
          <a:xfrm>
            <a:off x="2739475" y="980731"/>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u="sng" dirty="0">
                <a:solidFill>
                  <a:srgbClr val="92D050"/>
                </a:solidFill>
                <a:cs typeface="B Homa" panose="00000400000000000000" pitchFamily="2" charset="-78"/>
              </a:rPr>
              <a:t> </a:t>
            </a:r>
            <a:r>
              <a:rPr lang="fa-IR" u="sng" dirty="0">
                <a:solidFill>
                  <a:srgbClr val="002060"/>
                </a:solidFill>
                <a:cs typeface="B Homa" panose="00000400000000000000" pitchFamily="2" charset="-78"/>
              </a:rPr>
              <a:t>۶ بار</a:t>
            </a:r>
            <a:endParaRPr lang="en-US" dirty="0">
              <a:solidFill>
                <a:srgbClr val="002060"/>
              </a:solidFill>
            </a:endParaRPr>
          </a:p>
        </p:txBody>
      </p:sp>
      <p:sp>
        <p:nvSpPr>
          <p:cNvPr id="15" name="Rounded Rectangle 14"/>
          <p:cNvSpPr/>
          <p:nvPr/>
        </p:nvSpPr>
        <p:spPr>
          <a:xfrm>
            <a:off x="4538878" y="1830244"/>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u="sng" dirty="0">
                <a:solidFill>
                  <a:srgbClr val="002060"/>
                </a:solidFill>
                <a:cs typeface="B Homa" panose="00000400000000000000" pitchFamily="2" charset="-78"/>
              </a:rPr>
              <a:t>۶۰ اتاق برای تعویض لباس</a:t>
            </a:r>
            <a:endParaRPr lang="en-US" dirty="0">
              <a:solidFill>
                <a:srgbClr val="002060"/>
              </a:solidFill>
            </a:endParaRPr>
          </a:p>
        </p:txBody>
      </p:sp>
      <p:sp>
        <p:nvSpPr>
          <p:cNvPr id="16" name="Rounded Rectangle 15"/>
          <p:cNvSpPr/>
          <p:nvPr/>
        </p:nvSpPr>
        <p:spPr>
          <a:xfrm>
            <a:off x="913794" y="986324"/>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u="sng" dirty="0">
                <a:solidFill>
                  <a:srgbClr val="002060"/>
                </a:solidFill>
                <a:cs typeface="B Homa" panose="00000400000000000000" pitchFamily="2" charset="-78"/>
              </a:rPr>
              <a:t> </a:t>
            </a:r>
            <a:r>
              <a:rPr lang="fa-IR" u="sng" dirty="0">
                <a:solidFill>
                  <a:srgbClr val="002060"/>
                </a:solidFill>
                <a:cs typeface="B Homa" panose="00000400000000000000" pitchFamily="2" charset="-78"/>
              </a:rPr>
              <a:t>تاسیسات</a:t>
            </a:r>
            <a:endParaRPr lang="en-US" dirty="0">
              <a:solidFill>
                <a:srgbClr val="002060"/>
              </a:solidFill>
            </a:endParaRPr>
          </a:p>
        </p:txBody>
      </p:sp>
      <p:sp>
        <p:nvSpPr>
          <p:cNvPr id="17" name="Rounded Rectangle 16"/>
          <p:cNvSpPr/>
          <p:nvPr/>
        </p:nvSpPr>
        <p:spPr>
          <a:xfrm>
            <a:off x="8137682" y="1804960"/>
            <a:ext cx="1661375" cy="7567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r>
              <a:rPr lang="fa-IR" dirty="0">
                <a:solidFill>
                  <a:srgbClr val="002060"/>
                </a:solidFill>
                <a:cs typeface="B Homa" panose="00000400000000000000" pitchFamily="2" charset="-78"/>
              </a:rPr>
              <a:t> </a:t>
            </a:r>
            <a:r>
              <a:rPr lang="fa-IR" u="sng" dirty="0">
                <a:solidFill>
                  <a:srgbClr val="002060"/>
                </a:solidFill>
                <a:cs typeface="B Homa" panose="00000400000000000000" pitchFamily="2" charset="-78"/>
              </a:rPr>
              <a:t>۵ سالن اصلی نمایش</a:t>
            </a:r>
            <a:endParaRPr lang="en-US" dirty="0">
              <a:solidFill>
                <a:srgbClr val="002060"/>
              </a:solidFill>
            </a:endParaRPr>
          </a:p>
        </p:txBody>
      </p:sp>
    </p:spTree>
    <p:extLst>
      <p:ext uri="{BB962C8B-B14F-4D97-AF65-F5344CB8AC3E}">
        <p14:creationId xmlns:p14="http://schemas.microsoft.com/office/powerpoint/2010/main" val="10658015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329742" y="1220534"/>
            <a:ext cx="7521867" cy="4763849"/>
          </a:xfrm>
          <a:prstGeom prst="rect">
            <a:avLst/>
          </a:prstGeom>
        </p:spPr>
      </p:pic>
    </p:spTree>
    <p:extLst>
      <p:ext uri="{BB962C8B-B14F-4D97-AF65-F5344CB8AC3E}">
        <p14:creationId xmlns:p14="http://schemas.microsoft.com/office/powerpoint/2010/main" val="13229945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2217197" y="2262736"/>
            <a:ext cx="7754432" cy="3515216"/>
          </a:xfrm>
        </p:spPr>
      </p:pic>
    </p:spTree>
    <p:extLst>
      <p:ext uri="{BB962C8B-B14F-4D97-AF65-F5344CB8AC3E}">
        <p14:creationId xmlns:p14="http://schemas.microsoft.com/office/powerpoint/2010/main" val="13432718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7031865" y="3838339"/>
            <a:ext cx="4235692" cy="4938807"/>
          </a:xfrm>
        </p:spPr>
        <p:txBody>
          <a:bodyPr>
            <a:normAutofit/>
          </a:bodyPr>
          <a:lstStyle/>
          <a:p>
            <a:pPr marL="36900" indent="0" algn="r">
              <a:buNone/>
            </a:pPr>
            <a:r>
              <a:rPr lang="fa-IR" dirty="0">
                <a:cs typeface="B Nazanin" panose="00000400000000000000" pitchFamily="2" charset="-78"/>
              </a:rPr>
              <a:t>محوطه داخلی شامل ۲ تالار اصلی در کنار هم و به موازات هم می‌باشند، این دو تالار به مرور شیب نامحسوسی پیدا می‌کنند و تماشاگران را از سمت شمال به جنوب به طرف آمفی‌تئاترها هدایت می‌کند</a:t>
            </a:r>
            <a:r>
              <a:rPr lang="fa-IR" dirty="0" smtClean="0">
                <a:cs typeface="B Nazanin" panose="00000400000000000000" pitchFamily="2" charset="-78"/>
              </a:rPr>
              <a:t>.</a:t>
            </a:r>
          </a:p>
          <a:p>
            <a:pPr marL="36900" indent="0" algn="r">
              <a:buNone/>
            </a:pPr>
            <a:r>
              <a:rPr lang="fa-IR" dirty="0">
                <a:effectLst/>
                <a:cs typeface="B Nazanin" panose="00000400000000000000" pitchFamily="2" charset="-78"/>
              </a:rPr>
              <a:t>سالن غربی : کنسرت هال</a:t>
            </a:r>
          </a:p>
          <a:p>
            <a:pPr marL="36900" indent="0" algn="r">
              <a:buNone/>
            </a:pPr>
            <a:r>
              <a:rPr lang="fa-IR" dirty="0">
                <a:cs typeface="B Nazanin" panose="00000400000000000000" pitchFamily="2" charset="-78"/>
              </a:rPr>
              <a:t/>
            </a:r>
            <a:br>
              <a:rPr lang="fa-IR" dirty="0">
                <a:cs typeface="B Nazanin" panose="00000400000000000000" pitchFamily="2" charset="-78"/>
              </a:rPr>
            </a:br>
            <a:r>
              <a:rPr lang="fa-IR" dirty="0">
                <a:effectLst/>
                <a:cs typeface="B Nazanin" panose="00000400000000000000" pitchFamily="2" charset="-78"/>
              </a:rPr>
              <a:t>سالن شرقی : تئاتر</a:t>
            </a:r>
          </a:p>
          <a:p>
            <a:pPr algn="r"/>
            <a:r>
              <a:rPr lang="fa-IR" dirty="0">
                <a:cs typeface="B Homa" panose="00000400000000000000" pitchFamily="2" charset="-78"/>
              </a:rPr>
              <a:t/>
            </a:r>
            <a:br>
              <a:rPr lang="fa-IR" dirty="0">
                <a:cs typeface="B Homa" panose="00000400000000000000" pitchFamily="2" charset="-78"/>
              </a:rPr>
            </a:b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66065" y="206095"/>
            <a:ext cx="5831944" cy="655424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95557" y="206095"/>
            <a:ext cx="4572000" cy="3400425"/>
          </a:xfrm>
          <a:prstGeom prst="rect">
            <a:avLst/>
          </a:prstGeom>
        </p:spPr>
      </p:pic>
    </p:spTree>
    <p:extLst>
      <p:ext uri="{BB962C8B-B14F-4D97-AF65-F5344CB8AC3E}">
        <p14:creationId xmlns:p14="http://schemas.microsoft.com/office/powerpoint/2010/main" val="38712727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Homa" panose="00000400000000000000" pitchFamily="2" charset="-78"/>
              </a:rPr>
              <a:t>فضاها</a:t>
            </a:r>
            <a:endParaRPr lang="en-US" dirty="0"/>
          </a:p>
        </p:txBody>
      </p:sp>
      <p:sp>
        <p:nvSpPr>
          <p:cNvPr id="3" name="Content Placeholder 2"/>
          <p:cNvSpPr>
            <a:spLocks noGrp="1"/>
          </p:cNvSpPr>
          <p:nvPr>
            <p:ph idx="1"/>
          </p:nvPr>
        </p:nvSpPr>
        <p:spPr>
          <a:xfrm>
            <a:off x="5370490" y="3322749"/>
            <a:ext cx="6644043" cy="3375695"/>
          </a:xfrm>
        </p:spPr>
        <p:txBody>
          <a:bodyPr>
            <a:normAutofit fontScale="85000" lnSpcReduction="10000"/>
          </a:bodyPr>
          <a:lstStyle/>
          <a:p>
            <a:pPr algn="r"/>
            <a:r>
              <a:rPr lang="fa-IR" dirty="0">
                <a:cs typeface="B Homa" panose="00000400000000000000" pitchFamily="2" charset="-78"/>
              </a:rPr>
              <a:t>از بين چهار تالار اين ساختمان، بزرگ ترين آن ها به </a:t>
            </a:r>
            <a:r>
              <a:rPr lang="fa-IR" dirty="0" smtClean="0">
                <a:cs typeface="B Homa" panose="00000400000000000000" pitchFamily="2" charset="-78"/>
              </a:rPr>
              <a:t>سالن </a:t>
            </a:r>
            <a:r>
              <a:rPr lang="fa-IR" dirty="0">
                <a:cs typeface="B Homa" panose="00000400000000000000" pitchFamily="2" charset="-78"/>
              </a:rPr>
              <a:t>اپراکنسرت هال</a:t>
            </a:r>
            <a:r>
              <a:rPr lang="fa-IR" dirty="0" smtClean="0">
                <a:cs typeface="B Homa" panose="00000400000000000000" pitchFamily="2" charset="-78"/>
              </a:rPr>
              <a:t> </a:t>
            </a:r>
            <a:r>
              <a:rPr lang="fa-IR" dirty="0">
                <a:cs typeface="B Homa" panose="00000400000000000000" pitchFamily="2" charset="-78"/>
              </a:rPr>
              <a:t>اختصاص داده شده است كه گنجايش</a:t>
            </a:r>
            <a:r>
              <a:rPr lang="fa-IR" dirty="0">
                <a:solidFill>
                  <a:srgbClr val="FFC000"/>
                </a:solidFill>
                <a:cs typeface="B Homa" panose="00000400000000000000" pitchFamily="2" charset="-78"/>
              </a:rPr>
              <a:t>2679</a:t>
            </a:r>
            <a:r>
              <a:rPr lang="fa-IR" dirty="0">
                <a:cs typeface="B Homa" panose="00000400000000000000" pitchFamily="2" charset="-78"/>
              </a:rPr>
              <a:t> صندلي را دارد</a:t>
            </a:r>
            <a:endParaRPr lang="en-US" dirty="0"/>
          </a:p>
          <a:p>
            <a:pPr algn="r"/>
            <a:endParaRPr lang="fa-IR" dirty="0" smtClean="0">
              <a:cs typeface="B Homa" panose="00000400000000000000" pitchFamily="2" charset="-78"/>
            </a:endParaRPr>
          </a:p>
          <a:p>
            <a:pPr algn="r"/>
            <a:r>
              <a:rPr lang="fa-IR" dirty="0" smtClean="0">
                <a:cs typeface="B Homa" panose="00000400000000000000" pitchFamily="2" charset="-78"/>
              </a:rPr>
              <a:t>و بزرگ‌ترین ارگ مکانیکی دنیا که دارای </a:t>
            </a:r>
            <a:r>
              <a:rPr lang="fa-IR" b="1" dirty="0" smtClean="0">
                <a:solidFill>
                  <a:srgbClr val="FFC000"/>
                </a:solidFill>
                <a:cs typeface="B Homa" panose="00000400000000000000" pitchFamily="2" charset="-78"/>
              </a:rPr>
              <a:t>۱۲۰۰</a:t>
            </a:r>
            <a:r>
              <a:rPr lang="fa-IR" dirty="0" smtClean="0">
                <a:cs typeface="B Homa" panose="00000400000000000000" pitchFamily="2" charset="-78"/>
              </a:rPr>
              <a:t> لوله است در این بنا واقع شده‌ است. ساخت ارگ </a:t>
            </a:r>
            <a:r>
              <a:rPr lang="fa-IR" b="1" dirty="0" smtClean="0">
                <a:solidFill>
                  <a:srgbClr val="FFC000"/>
                </a:solidFill>
                <a:cs typeface="B Homa" panose="00000400000000000000" pitchFamily="2" charset="-78"/>
              </a:rPr>
              <a:t>۱۰ سال </a:t>
            </a:r>
            <a:r>
              <a:rPr lang="fa-IR" dirty="0" smtClean="0">
                <a:cs typeface="B Homa" panose="00000400000000000000" pitchFamily="2" charset="-78"/>
              </a:rPr>
              <a:t>و تنظیم آن </a:t>
            </a:r>
            <a:r>
              <a:rPr lang="fa-IR" b="1" dirty="0" smtClean="0">
                <a:solidFill>
                  <a:srgbClr val="FFC000"/>
                </a:solidFill>
                <a:cs typeface="B Homa" panose="00000400000000000000" pitchFamily="2" charset="-78"/>
              </a:rPr>
              <a:t>۲ سال </a:t>
            </a:r>
            <a:r>
              <a:rPr lang="fa-IR" dirty="0" smtClean="0">
                <a:cs typeface="B Homa" panose="00000400000000000000" pitchFamily="2" charset="-78"/>
              </a:rPr>
              <a:t>به طول انجامیده است. </a:t>
            </a:r>
          </a:p>
          <a:p>
            <a:pPr algn="r"/>
            <a:r>
              <a:rPr lang="fa-IR" dirty="0" smtClean="0">
                <a:cs typeface="B Homa" panose="00000400000000000000" pitchFamily="2" charset="-78"/>
              </a:rPr>
              <a:t>سه </a:t>
            </a:r>
            <a:r>
              <a:rPr lang="fa-IR" dirty="0">
                <a:cs typeface="B Homa" panose="00000400000000000000" pitchFamily="2" charset="-78"/>
              </a:rPr>
              <a:t>تالار ديگر اين </a:t>
            </a:r>
            <a:r>
              <a:rPr lang="fa-IR" dirty="0" smtClean="0">
                <a:cs typeface="B Homa" panose="00000400000000000000" pitchFamily="2" charset="-78"/>
              </a:rPr>
              <a:t>ساختمان به </a:t>
            </a:r>
            <a:r>
              <a:rPr lang="fa-IR" dirty="0">
                <a:cs typeface="B Homa" panose="00000400000000000000" pitchFamily="2" charset="-78"/>
              </a:rPr>
              <a:t>ترتيب به </a:t>
            </a:r>
            <a:r>
              <a:rPr lang="fa-IR" b="1" dirty="0">
                <a:solidFill>
                  <a:srgbClr val="FFC000"/>
                </a:solidFill>
                <a:cs typeface="B Homa" panose="00000400000000000000" pitchFamily="2" charset="-78"/>
              </a:rPr>
              <a:t>اجراي اپرا</a:t>
            </a:r>
            <a:r>
              <a:rPr lang="fa-IR" dirty="0">
                <a:cs typeface="B Homa" panose="00000400000000000000" pitchFamily="2" charset="-78"/>
              </a:rPr>
              <a:t>، </a:t>
            </a:r>
            <a:r>
              <a:rPr lang="fa-IR" b="1" dirty="0">
                <a:solidFill>
                  <a:srgbClr val="FFC000"/>
                </a:solidFill>
                <a:cs typeface="B Homa" panose="00000400000000000000" pitchFamily="2" charset="-78"/>
              </a:rPr>
              <a:t>نمايش تئاتر درام </a:t>
            </a:r>
            <a:r>
              <a:rPr lang="fa-IR" dirty="0">
                <a:cs typeface="B Homa" panose="00000400000000000000" pitchFamily="2" charset="-78"/>
              </a:rPr>
              <a:t>و </a:t>
            </a:r>
            <a:r>
              <a:rPr lang="fa-IR" b="1" dirty="0">
                <a:solidFill>
                  <a:srgbClr val="FFC000"/>
                </a:solidFill>
                <a:cs typeface="B Homa" panose="00000400000000000000" pitchFamily="2" charset="-78"/>
              </a:rPr>
              <a:t>اجراي كارهاي نمايشي </a:t>
            </a:r>
            <a:r>
              <a:rPr lang="fa-IR" dirty="0">
                <a:cs typeface="B Homa" panose="00000400000000000000" pitchFamily="2" charset="-78"/>
              </a:rPr>
              <a:t>اختصاص دارند .</a:t>
            </a:r>
          </a:p>
          <a:p>
            <a:pPr algn="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1117" y="285311"/>
            <a:ext cx="5208314" cy="2837022"/>
          </a:xfrm>
          <a:prstGeom prst="rect">
            <a:avLst/>
          </a:prstGeom>
        </p:spPr>
      </p:pic>
      <p:pic>
        <p:nvPicPr>
          <p:cNvPr id="6" name="Content Placeholder 3" descr="Screen Clippi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1117" y="3269367"/>
            <a:ext cx="5208314" cy="3429077"/>
          </a:xfrm>
          <a:prstGeom prst="rect">
            <a:avLst/>
          </a:prstGeom>
          <a:effectLst>
            <a:outerShdw blurRad="25400" dir="17880000">
              <a:srgbClr val="000000">
                <a:alpha val="46000"/>
              </a:srgbClr>
            </a:outerShdw>
          </a:effectLst>
        </p:spPr>
      </p:pic>
    </p:spTree>
    <p:extLst>
      <p:ext uri="{BB962C8B-B14F-4D97-AF65-F5344CB8AC3E}">
        <p14:creationId xmlns:p14="http://schemas.microsoft.com/office/powerpoint/2010/main" val="12322494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5882" y="100824"/>
            <a:ext cx="10353762" cy="970450"/>
          </a:xfrm>
        </p:spPr>
        <p:txBody>
          <a:bodyPr/>
          <a:lstStyle/>
          <a:p>
            <a:pPr algn="r"/>
            <a:r>
              <a:rPr lang="fa-IR" dirty="0" smtClean="0">
                <a:cs typeface="B Homa" panose="00000400000000000000" pitchFamily="2" charset="-78"/>
              </a:rPr>
              <a:t> </a:t>
            </a:r>
            <a:r>
              <a:rPr lang="fa-IR" b="1" dirty="0" smtClean="0">
                <a:solidFill>
                  <a:srgbClr val="92D050"/>
                </a:solidFill>
                <a:cs typeface="B Nazanin" panose="00000400000000000000" pitchFamily="2" charset="-78"/>
              </a:rPr>
              <a:t>آکوستیک</a:t>
            </a:r>
            <a:endParaRPr lang="en-US" b="1" dirty="0">
              <a:solidFill>
                <a:srgbClr val="92D050"/>
              </a:solidFill>
              <a:cs typeface="B Nazanin" panose="00000400000000000000" pitchFamily="2" charset="-78"/>
            </a:endParaRPr>
          </a:p>
        </p:txBody>
      </p:sp>
      <p:sp>
        <p:nvSpPr>
          <p:cNvPr id="3" name="Content Placeholder 2"/>
          <p:cNvSpPr>
            <a:spLocks noGrp="1"/>
          </p:cNvSpPr>
          <p:nvPr>
            <p:ph idx="1"/>
          </p:nvPr>
        </p:nvSpPr>
        <p:spPr>
          <a:xfrm>
            <a:off x="5658031" y="1071274"/>
            <a:ext cx="6167523" cy="4513805"/>
          </a:xfrm>
        </p:spPr>
        <p:txBody>
          <a:bodyPr>
            <a:normAutofit/>
          </a:bodyPr>
          <a:lstStyle/>
          <a:p>
            <a:pPr algn="r"/>
            <a:r>
              <a:rPr lang="fa-IR" dirty="0">
                <a:cs typeface="B Homa" panose="00000400000000000000" pitchFamily="2" charset="-78"/>
              </a:rPr>
              <a:t>ساختمان اپراي سيدني به دليل </a:t>
            </a:r>
            <a:r>
              <a:rPr lang="fa-IR" b="1" u="sng" dirty="0">
                <a:solidFill>
                  <a:srgbClr val="92D050"/>
                </a:solidFill>
                <a:cs typeface="B Homa" panose="00000400000000000000" pitchFamily="2" charset="-78"/>
              </a:rPr>
              <a:t>آكوستيك قوي </a:t>
            </a:r>
            <a:r>
              <a:rPr lang="fa-IR" dirty="0">
                <a:cs typeface="B Homa" panose="00000400000000000000" pitchFamily="2" charset="-78"/>
              </a:rPr>
              <a:t>آن، كه </a:t>
            </a:r>
            <a:r>
              <a:rPr lang="fa-IR" dirty="0" smtClean="0">
                <a:cs typeface="B Homa" panose="00000400000000000000" pitchFamily="2" charset="-78"/>
              </a:rPr>
              <a:t>امواج صوتي </a:t>
            </a:r>
            <a:r>
              <a:rPr lang="fa-IR" dirty="0">
                <a:cs typeface="B Homa" panose="00000400000000000000" pitchFamily="2" charset="-78"/>
              </a:rPr>
              <a:t>را در كمتر از</a:t>
            </a:r>
            <a:r>
              <a:rPr lang="fa-IR" b="1" u="sng" dirty="0">
                <a:solidFill>
                  <a:srgbClr val="92D050"/>
                </a:solidFill>
                <a:cs typeface="B Homa" panose="00000400000000000000" pitchFamily="2" charset="-78"/>
              </a:rPr>
              <a:t>2 ثانيه </a:t>
            </a:r>
            <a:r>
              <a:rPr lang="fa-IR" dirty="0">
                <a:cs typeface="B Homa" panose="00000400000000000000" pitchFamily="2" charset="-78"/>
              </a:rPr>
              <a:t>مستهلك مي كند، شهرت دارد . </a:t>
            </a:r>
          </a:p>
          <a:p>
            <a:pPr algn="r"/>
            <a:endParaRPr lang="fa-IR" dirty="0" smtClean="0">
              <a:cs typeface="B Homa" panose="00000400000000000000" pitchFamily="2" charset="-78"/>
            </a:endParaRPr>
          </a:p>
          <a:p>
            <a:pPr algn="r"/>
            <a:endParaRPr lang="fa-IR" dirty="0">
              <a:cs typeface="B Homa" panose="00000400000000000000" pitchFamily="2" charset="-78"/>
            </a:endParaRPr>
          </a:p>
          <a:p>
            <a:pPr algn="r"/>
            <a:endParaRPr lang="fa-IR" dirty="0" smtClean="0">
              <a:cs typeface="B Homa" panose="00000400000000000000" pitchFamily="2" charset="-78"/>
            </a:endParaRPr>
          </a:p>
          <a:p>
            <a:pPr algn="r"/>
            <a:endParaRPr lang="fa-IR" dirty="0">
              <a:cs typeface="B Homa" panose="00000400000000000000" pitchFamily="2" charset="-78"/>
            </a:endParaRPr>
          </a:p>
          <a:p>
            <a:pPr algn="r"/>
            <a:endParaRPr lang="fa-IR" dirty="0" smtClean="0">
              <a:cs typeface="B Homa" panose="00000400000000000000" pitchFamily="2" charset="-78"/>
            </a:endParaRPr>
          </a:p>
          <a:p>
            <a:pPr algn="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42121" y="1857256"/>
            <a:ext cx="6649879" cy="5051156"/>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5542121" cy="6858000"/>
          </a:xfrm>
          <a:prstGeom prst="rect">
            <a:avLst/>
          </a:prstGeom>
        </p:spPr>
      </p:pic>
    </p:spTree>
    <p:extLst>
      <p:ext uri="{BB962C8B-B14F-4D97-AF65-F5344CB8AC3E}">
        <p14:creationId xmlns:p14="http://schemas.microsoft.com/office/powerpoint/2010/main" val="17072716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5460641" y="1732449"/>
            <a:ext cx="5806915" cy="4058751"/>
          </a:xfrm>
        </p:spPr>
        <p:txBody>
          <a:bodyPr/>
          <a:lstStyle/>
          <a:p>
            <a:pPr algn="r"/>
            <a:r>
              <a:rPr lang="fa-IR" dirty="0">
                <a:cs typeface="B Homa" panose="00000400000000000000" pitchFamily="2" charset="-78"/>
              </a:rPr>
              <a:t>ارتفاع زیاد سقف کنسرت هال باعث</a:t>
            </a:r>
            <a:r>
              <a:rPr lang="fa-IR" u="sng" dirty="0">
                <a:cs typeface="B Homa" panose="00000400000000000000" pitchFamily="2" charset="-78"/>
              </a:rPr>
              <a:t> فقدان </a:t>
            </a:r>
            <a:r>
              <a:rPr lang="fa-IR" dirty="0">
                <a:cs typeface="B Homa" panose="00000400000000000000" pitchFamily="2" charset="-78"/>
              </a:rPr>
              <a:t>بازتاب زود هنگام صدا بر روی صحنه می‌شود که جهت رفع این مشکل </a:t>
            </a:r>
            <a:r>
              <a:rPr lang="fa-IR" b="1" dirty="0">
                <a:solidFill>
                  <a:srgbClr val="FFC000"/>
                </a:solidFill>
                <a:cs typeface="B Homa" panose="00000400000000000000" pitchFamily="2" charset="-78"/>
              </a:rPr>
              <a:t>۱۸ حلقه پلی‌کربنات </a:t>
            </a:r>
            <a:r>
              <a:rPr lang="fa-IR" dirty="0">
                <a:cs typeface="B Homa" panose="00000400000000000000" pitchFamily="2" charset="-78"/>
              </a:rPr>
              <a:t>را به سقف آویزان کردند که به بازتاب صدا کمک می‌کند.</a:t>
            </a:r>
          </a:p>
          <a:p>
            <a:pPr algn="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7277" y="228149"/>
            <a:ext cx="4881698" cy="6508931"/>
          </a:xfrm>
          <a:prstGeom prst="rect">
            <a:avLst/>
          </a:prstGeom>
        </p:spPr>
      </p:pic>
    </p:spTree>
    <p:extLst>
      <p:ext uri="{BB962C8B-B14F-4D97-AF65-F5344CB8AC3E}">
        <p14:creationId xmlns:p14="http://schemas.microsoft.com/office/powerpoint/2010/main" val="23741490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0916" y="570964"/>
            <a:ext cx="10353762" cy="970450"/>
          </a:xfrm>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606381" y="893159"/>
            <a:ext cx="10515600" cy="5811838"/>
          </a:xfrm>
        </p:spPr>
        <p:txBody>
          <a:bodyPr/>
          <a:lstStyle/>
          <a:p>
            <a:pPr algn="ctr"/>
            <a:r>
              <a:rPr lang="fa-IR" dirty="0">
                <a:cs typeface="B Homa" panose="00000400000000000000" pitchFamily="2" charset="-78"/>
              </a:rPr>
              <a:t>مقیاس سقف‌ها طوری طراحی شده است که نیاز به ارتفاع را در داخل تامین کرده است</a:t>
            </a:r>
            <a:r>
              <a:rPr lang="fa-IR" dirty="0" smtClean="0">
                <a:cs typeface="B Homa" panose="00000400000000000000" pitchFamily="2" charset="-78"/>
              </a:rPr>
              <a:t>.</a:t>
            </a:r>
          </a:p>
        </p:txBody>
      </p:sp>
      <p:pic>
        <p:nvPicPr>
          <p:cNvPr id="12" name="Pictur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97848" y="1286320"/>
            <a:ext cx="7585656" cy="5370644"/>
          </a:xfrm>
          <a:prstGeom prst="rect">
            <a:avLst/>
          </a:prstGeom>
        </p:spPr>
      </p:pic>
    </p:spTree>
    <p:extLst>
      <p:ext uri="{BB962C8B-B14F-4D97-AF65-F5344CB8AC3E}">
        <p14:creationId xmlns:p14="http://schemas.microsoft.com/office/powerpoint/2010/main" val="29931282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913795" y="856686"/>
            <a:ext cx="10353762" cy="4058751"/>
          </a:xfrm>
        </p:spPr>
        <p:txBody>
          <a:bodyPr/>
          <a:lstStyle/>
          <a:p>
            <a:pPr marL="36900" indent="0" algn="r">
              <a:buNone/>
            </a:pPr>
            <a:r>
              <a:rPr lang="fa-IR" dirty="0">
                <a:solidFill>
                  <a:schemeClr val="tx1">
                    <a:lumMod val="95000"/>
                  </a:schemeClr>
                </a:solidFill>
                <a:cs typeface="B Nazanin" panose="00000400000000000000" pitchFamily="2" charset="-78"/>
              </a:rPr>
              <a:t>طراحی این سالن با کشیدن طرح‌های ناهماهنگ آغاز شد، این طرح‌ها را جورن اوتزون اوریل دهه 1950 کشید. او در حالیکه به قصر السینور، محلی که فیلم «هاملت» در آنجا تهیه می شد، خیره شده بود به این ایده دســت </a:t>
            </a:r>
            <a:r>
              <a:rPr lang="fa-IR" dirty="0" smtClean="0">
                <a:solidFill>
                  <a:schemeClr val="tx1">
                    <a:lumMod val="95000"/>
                  </a:schemeClr>
                </a:solidFill>
                <a:cs typeface="B Nazanin" panose="00000400000000000000" pitchFamily="2" charset="-78"/>
              </a:rPr>
              <a:t>یافت</a:t>
            </a:r>
          </a:p>
          <a:p>
            <a:pPr marL="36900" indent="0" algn="r">
              <a:buNone/>
            </a:pPr>
            <a:endParaRPr lang="fa-IR" dirty="0" smtClean="0">
              <a:solidFill>
                <a:schemeClr val="tx1">
                  <a:lumMod val="95000"/>
                </a:schemeClr>
              </a:solidFill>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36831" y="1614394"/>
            <a:ext cx="6739380" cy="4908515"/>
          </a:xfrm>
          <a:prstGeom prst="rect">
            <a:avLst/>
          </a:prstGeom>
        </p:spPr>
      </p:pic>
    </p:spTree>
    <p:extLst>
      <p:ext uri="{BB962C8B-B14F-4D97-AF65-F5344CB8AC3E}">
        <p14:creationId xmlns:p14="http://schemas.microsoft.com/office/powerpoint/2010/main" val="1601881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426687" y="200886"/>
            <a:ext cx="7327977" cy="6453200"/>
          </a:xfrm>
          <a:prstGeom prst="rect">
            <a:avLst/>
          </a:prstGeom>
        </p:spPr>
      </p:pic>
    </p:spTree>
    <p:extLst>
      <p:ext uri="{BB962C8B-B14F-4D97-AF65-F5344CB8AC3E}">
        <p14:creationId xmlns:p14="http://schemas.microsoft.com/office/powerpoint/2010/main" val="299515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p:txBody>
          <a:bodyPr>
            <a:normAutofit fontScale="85000" lnSpcReduction="10000"/>
          </a:bodyPr>
          <a:lstStyle/>
          <a:p>
            <a:pPr marL="36900" indent="0" algn="r">
              <a:buNone/>
            </a:pPr>
            <a:r>
              <a:rPr lang="fa-IR" dirty="0" smtClean="0">
                <a:cs typeface="B Nazanin" panose="00000400000000000000" pitchFamily="2" charset="-78"/>
              </a:rPr>
              <a:t>بنا به دلایل عملی و اجرایی ، بخش های مختلف یک پوسته </a:t>
            </a:r>
            <a:r>
              <a:rPr lang="fa-IR" dirty="0" smtClean="0">
                <a:solidFill>
                  <a:srgbClr val="92D050"/>
                </a:solidFill>
                <a:cs typeface="B Nazanin" panose="00000400000000000000" pitchFamily="2" charset="-78"/>
              </a:rPr>
              <a:t>اغلب در قسمت انتهایی باید ضخیم باشند</a:t>
            </a:r>
            <a:r>
              <a:rPr lang="fa-IR" dirty="0" smtClean="0">
                <a:cs typeface="B Nazanin" panose="00000400000000000000" pitchFamily="2" charset="-78"/>
              </a:rPr>
              <a:t>.</a:t>
            </a:r>
          </a:p>
          <a:p>
            <a:pPr marL="36900" indent="0" algn="r">
              <a:buNone/>
            </a:pPr>
            <a:r>
              <a:rPr lang="fa-IR" dirty="0" smtClean="0">
                <a:cs typeface="B Nazanin" panose="00000400000000000000" pitchFamily="2" charset="-78"/>
              </a:rPr>
              <a:t>اگرچه پوسته ها از </a:t>
            </a:r>
            <a:r>
              <a:rPr lang="fa-IR" b="1" u="sng" dirty="0" smtClean="0">
                <a:solidFill>
                  <a:srgbClr val="92D050"/>
                </a:solidFill>
                <a:cs typeface="B Nazanin" panose="00000400000000000000" pitchFamily="2" charset="-78"/>
              </a:rPr>
              <a:t>چوب</a:t>
            </a:r>
            <a:r>
              <a:rPr lang="fa-IR" dirty="0" smtClean="0">
                <a:cs typeface="B Nazanin" panose="00000400000000000000" pitchFamily="2" charset="-78"/>
              </a:rPr>
              <a:t>، </a:t>
            </a:r>
            <a:r>
              <a:rPr lang="fa-IR" b="1" u="sng" dirty="0" smtClean="0">
                <a:solidFill>
                  <a:srgbClr val="92D050"/>
                </a:solidFill>
                <a:cs typeface="B Nazanin" panose="00000400000000000000" pitchFamily="2" charset="-78"/>
              </a:rPr>
              <a:t>فلز</a:t>
            </a:r>
            <a:r>
              <a:rPr lang="fa-IR" dirty="0" smtClean="0">
                <a:cs typeface="B Nazanin" panose="00000400000000000000" pitchFamily="2" charset="-78"/>
              </a:rPr>
              <a:t> و </a:t>
            </a:r>
            <a:r>
              <a:rPr lang="fa-IR" b="1" u="sng" dirty="0" smtClean="0">
                <a:solidFill>
                  <a:srgbClr val="92D050"/>
                </a:solidFill>
                <a:cs typeface="B Nazanin" panose="00000400000000000000" pitchFamily="2" charset="-78"/>
              </a:rPr>
              <a:t>مواد پلاستیکی </a:t>
            </a:r>
            <a:r>
              <a:rPr lang="fa-IR" dirty="0" smtClean="0">
                <a:cs typeface="B Nazanin" panose="00000400000000000000" pitchFamily="2" charset="-78"/>
              </a:rPr>
              <a:t>هم ساخته شده اند اما مصالح ایده آل برای ساخت آن ها </a:t>
            </a:r>
            <a:r>
              <a:rPr lang="fa-IR" b="1" u="sng" dirty="0" smtClean="0">
                <a:solidFill>
                  <a:srgbClr val="92D050"/>
                </a:solidFill>
                <a:cs typeface="B Nazanin" panose="00000400000000000000" pitchFamily="2" charset="-78"/>
              </a:rPr>
              <a:t>بتن مسلح </a:t>
            </a:r>
            <a:r>
              <a:rPr lang="fa-IR" dirty="0" smtClean="0">
                <a:cs typeface="B Nazanin" panose="00000400000000000000" pitchFamily="2" charset="-78"/>
              </a:rPr>
              <a:t>است.</a:t>
            </a:r>
          </a:p>
          <a:p>
            <a:pPr marL="36900" indent="0" algn="r">
              <a:buNone/>
            </a:pPr>
            <a:endParaRPr lang="fa-IR" b="1" dirty="0" smtClean="0">
              <a:solidFill>
                <a:srgbClr val="92D050"/>
              </a:solidFill>
              <a:cs typeface="B Nazanin" panose="00000400000000000000" pitchFamily="2" charset="-78"/>
            </a:endParaRPr>
          </a:p>
          <a:p>
            <a:pPr marL="36900" indent="0" algn="r">
              <a:buNone/>
            </a:pPr>
            <a:r>
              <a:rPr lang="fa-IR" b="1" dirty="0" smtClean="0">
                <a:solidFill>
                  <a:srgbClr val="92D050"/>
                </a:solidFill>
                <a:cs typeface="B Nazanin" panose="00000400000000000000" pitchFamily="2" charset="-78"/>
              </a:rPr>
              <a:t>تکیه گاه                                                            مصالح بنایی </a:t>
            </a:r>
          </a:p>
          <a:p>
            <a:pPr marL="36900" indent="0" algn="r">
              <a:buNone/>
            </a:pPr>
            <a:r>
              <a:rPr lang="fa-IR" b="1" dirty="0">
                <a:solidFill>
                  <a:srgbClr val="92D050"/>
                </a:solidFill>
                <a:cs typeface="B Nazanin" panose="00000400000000000000" pitchFamily="2" charset="-78"/>
              </a:rPr>
              <a:t> </a:t>
            </a:r>
            <a:r>
              <a:rPr lang="fa-IR" b="1" dirty="0" smtClean="0">
                <a:solidFill>
                  <a:srgbClr val="92D050"/>
                </a:solidFill>
                <a:cs typeface="B Nazanin" panose="00000400000000000000" pitchFamily="2" charset="-78"/>
              </a:rPr>
              <a:t>                                                                      دیوارهای نازک </a:t>
            </a:r>
          </a:p>
          <a:p>
            <a:pPr marL="36900" indent="0" algn="r">
              <a:buNone/>
            </a:pPr>
            <a:endParaRPr lang="fa-IR" dirty="0" smtClean="0">
              <a:cs typeface="B Nazanin" panose="00000400000000000000" pitchFamily="2" charset="-78"/>
            </a:endParaRPr>
          </a:p>
          <a:p>
            <a:pPr marL="36900" indent="0" algn="r">
              <a:buNone/>
            </a:pPr>
            <a:r>
              <a:rPr lang="fa-IR" dirty="0" smtClean="0">
                <a:cs typeface="B Nazanin" panose="00000400000000000000" pitchFamily="2" charset="-78"/>
              </a:rPr>
              <a:t>مشکلات پوسته ها:                                       هزینه بالای ساخت                                              قالب بندی دشوار</a:t>
            </a:r>
            <a:endParaRPr lang="en-US" dirty="0">
              <a:cs typeface="B Nazanin" panose="00000400000000000000" pitchFamily="2" charset="-78"/>
            </a:endParaRPr>
          </a:p>
        </p:txBody>
      </p:sp>
      <p:sp>
        <p:nvSpPr>
          <p:cNvPr id="4" name="Left Arrow 3"/>
          <p:cNvSpPr/>
          <p:nvPr/>
        </p:nvSpPr>
        <p:spPr>
          <a:xfrm>
            <a:off x="7622134" y="3155324"/>
            <a:ext cx="2668086" cy="1955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5" name="Bent Arrow 4"/>
          <p:cNvSpPr/>
          <p:nvPr/>
        </p:nvSpPr>
        <p:spPr>
          <a:xfrm rot="10800000">
            <a:off x="7622134" y="3350895"/>
            <a:ext cx="2668086" cy="448371"/>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6" name="Left Arrow 5"/>
          <p:cNvSpPr/>
          <p:nvPr/>
        </p:nvSpPr>
        <p:spPr>
          <a:xfrm>
            <a:off x="7519103" y="4492104"/>
            <a:ext cx="2112148" cy="1793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
        <p:nvSpPr>
          <p:cNvPr id="7" name="Left Arrow 6"/>
          <p:cNvSpPr/>
          <p:nvPr/>
        </p:nvSpPr>
        <p:spPr>
          <a:xfrm>
            <a:off x="3395717" y="4492104"/>
            <a:ext cx="2112148" cy="1793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endParaRPr>
          </a:p>
        </p:txBody>
      </p:sp>
    </p:spTree>
    <p:extLst>
      <p:ext uri="{BB962C8B-B14F-4D97-AF65-F5344CB8AC3E}">
        <p14:creationId xmlns:p14="http://schemas.microsoft.com/office/powerpoint/2010/main" val="32828603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553791" y="1325230"/>
            <a:ext cx="7482626" cy="5226608"/>
          </a:xfrm>
          <a:prstGeom prst="rect">
            <a:avLst/>
          </a:prstGeom>
        </p:spPr>
      </p:pic>
      <p:sp>
        <p:nvSpPr>
          <p:cNvPr id="5" name="Rectangle 4"/>
          <p:cNvSpPr/>
          <p:nvPr/>
        </p:nvSpPr>
        <p:spPr>
          <a:xfrm>
            <a:off x="2550017" y="771659"/>
            <a:ext cx="8717540" cy="400110"/>
          </a:xfrm>
          <a:prstGeom prst="rect">
            <a:avLst/>
          </a:prstGeom>
        </p:spPr>
        <p:txBody>
          <a:bodyPr wrap="square">
            <a:spAutoFit/>
          </a:bodyPr>
          <a:lstStyle/>
          <a:p>
            <a:pPr rtl="0"/>
            <a:r>
              <a:rPr lang="fa-IR" sz="2000" dirty="0">
                <a:solidFill>
                  <a:prstClr val="white"/>
                </a:solidFill>
                <a:cs typeface="B Nazanin" panose="00000400000000000000" pitchFamily="2" charset="-78"/>
              </a:rPr>
              <a:t>سالن تئاتر </a:t>
            </a:r>
            <a:r>
              <a:rPr lang="fa-IR" sz="2000" b="1" dirty="0">
                <a:solidFill>
                  <a:srgbClr val="FFC000"/>
                </a:solidFill>
                <a:cs typeface="B Nazanin" panose="00000400000000000000" pitchFamily="2" charset="-78"/>
              </a:rPr>
              <a:t>۱۵۰۷</a:t>
            </a:r>
            <a:r>
              <a:rPr lang="fa-IR" sz="2000" dirty="0">
                <a:solidFill>
                  <a:prstClr val="white"/>
                </a:solidFill>
                <a:cs typeface="B Nazanin" panose="00000400000000000000" pitchFamily="2" charset="-78"/>
              </a:rPr>
              <a:t> صندلی دارد، سالن تئاتر کوچکتری هم وجود دارد که </a:t>
            </a:r>
            <a:r>
              <a:rPr lang="fa-IR" sz="2000" b="1" dirty="0">
                <a:solidFill>
                  <a:srgbClr val="FFC000"/>
                </a:solidFill>
                <a:cs typeface="B Nazanin" panose="00000400000000000000" pitchFamily="2" charset="-78"/>
              </a:rPr>
              <a:t>۵۴۴</a:t>
            </a:r>
            <a:r>
              <a:rPr lang="fa-IR" sz="2000" dirty="0">
                <a:solidFill>
                  <a:prstClr val="white"/>
                </a:solidFill>
                <a:cs typeface="B Nazanin" panose="00000400000000000000" pitchFamily="2" charset="-78"/>
              </a:rPr>
              <a:t> صندلی دارد</a:t>
            </a:r>
            <a:endParaRPr lang="en-US" sz="2000" dirty="0">
              <a:solidFill>
                <a:prstClr val="white"/>
              </a:solidFill>
              <a:cs typeface="B Nazanin" panose="00000400000000000000" pitchFamily="2" charset="-78"/>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90963" y="1316632"/>
            <a:ext cx="3231140" cy="5243804"/>
          </a:xfrm>
          <a:prstGeom prst="rect">
            <a:avLst/>
          </a:prstGeom>
        </p:spPr>
      </p:pic>
    </p:spTree>
    <p:extLst>
      <p:ext uri="{BB962C8B-B14F-4D97-AF65-F5344CB8AC3E}">
        <p14:creationId xmlns:p14="http://schemas.microsoft.com/office/powerpoint/2010/main" val="8126030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838200" y="365125"/>
            <a:ext cx="10515600" cy="5811838"/>
          </a:xfrm>
        </p:spPr>
        <p:txBody>
          <a:bodyPr/>
          <a:lstStyle/>
          <a:p>
            <a:pPr algn="r" fontAlgn="base"/>
            <a:r>
              <a:rPr lang="fa-IR" dirty="0">
                <a:cs typeface="B Nazanin" panose="00000400000000000000" pitchFamily="2" charset="-78"/>
              </a:rPr>
              <a:t>یک پوسته جدا از ساختمان اصلی در شرق قرار دارد که شامل رستوران است. بالکن توسط فضاهای عمومی احاطه شده است. محل‌های کوچک‌تری هم وجود دارند به نام "</a:t>
            </a:r>
            <a:r>
              <a:rPr lang="fa-IR" b="1" dirty="0">
                <a:solidFill>
                  <a:srgbClr val="FFC000"/>
                </a:solidFill>
                <a:cs typeface="B Nazanin" panose="00000400000000000000" pitchFamily="2" charset="-78"/>
              </a:rPr>
              <a:t>دراما تئاتر </a:t>
            </a:r>
            <a:r>
              <a:rPr lang="fa-IR" dirty="0">
                <a:cs typeface="B Nazanin" panose="00000400000000000000" pitchFamily="2" charset="-78"/>
              </a:rPr>
              <a:t>" و " </a:t>
            </a:r>
            <a:r>
              <a:rPr lang="fa-IR" b="1" dirty="0">
                <a:solidFill>
                  <a:srgbClr val="FFC000"/>
                </a:solidFill>
                <a:cs typeface="B Nazanin" panose="00000400000000000000" pitchFamily="2" charset="-78"/>
              </a:rPr>
              <a:t>استودیو " اتاق نمایش</a:t>
            </a:r>
            <a:r>
              <a:rPr lang="fa-IR" dirty="0">
                <a:cs typeface="B Nazanin" panose="00000400000000000000" pitchFamily="2" charset="-78"/>
              </a:rPr>
              <a:t>" که بعدها به این کاربری تبدیل شدند و این فضاها زیر کنسرت هال قرار گرفته‌اند</a:t>
            </a:r>
            <a:r>
              <a:rPr lang="fa-IR" dirty="0" smtClean="0">
                <a:cs typeface="B Nazanin" panose="00000400000000000000" pitchFamily="2" charset="-78"/>
              </a:rPr>
              <a:t>.</a:t>
            </a:r>
          </a:p>
        </p:txBody>
      </p:sp>
      <p:pic>
        <p:nvPicPr>
          <p:cNvPr id="4" name="Picture 3" descr="Screen Clippi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25792" y="2434107"/>
            <a:ext cx="6205512" cy="4180285"/>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7083" y="1236372"/>
            <a:ext cx="4559767" cy="5367620"/>
          </a:xfrm>
          <a:prstGeom prst="rect">
            <a:avLst/>
          </a:prstGeom>
        </p:spPr>
      </p:pic>
    </p:spTree>
    <p:extLst>
      <p:ext uri="{BB962C8B-B14F-4D97-AF65-F5344CB8AC3E}">
        <p14:creationId xmlns:p14="http://schemas.microsoft.com/office/powerpoint/2010/main" val="35358116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553793" y="378020"/>
            <a:ext cx="11267556" cy="4058751"/>
          </a:xfrm>
        </p:spPr>
        <p:txBody>
          <a:bodyPr/>
          <a:lstStyle/>
          <a:p>
            <a:pPr algn="r" fontAlgn="base"/>
            <a:r>
              <a:rPr lang="fa-IR" dirty="0">
                <a:effectLst/>
                <a:cs typeface="B Nazanin" panose="00000400000000000000" pitchFamily="2" charset="-78"/>
              </a:rPr>
              <a:t>یا اتاق نمایش دارای 398 صندلی می باشد .</a:t>
            </a:r>
            <a:r>
              <a:rPr lang="en-US" dirty="0">
                <a:effectLst/>
                <a:cs typeface="B Nazanin" panose="00000400000000000000" pitchFamily="2" charset="-78"/>
              </a:rPr>
              <a:t>Play house</a:t>
            </a:r>
            <a:endParaRPr lang="fa-IR" dirty="0">
              <a:cs typeface="B Nazanin" panose="00000400000000000000" pitchFamily="2" charset="-78"/>
            </a:endParaRPr>
          </a:p>
          <a:p>
            <a:pPr marL="36900" indent="0" algn="r" fontAlgn="base">
              <a:buNone/>
            </a:pPr>
            <a:r>
              <a:rPr lang="fa-IR" dirty="0">
                <a:effectLst/>
                <a:cs typeface="B Nazanin" panose="00000400000000000000" pitchFamily="2" charset="-78"/>
              </a:rPr>
              <a:t>استدیو فضای انعطافپذیری است و حدود 400 نفر گنجایش دارد و بر حسب نیاز می توان از این فضا استفاده کرد.</a:t>
            </a:r>
            <a:endParaRPr lang="fa-IR" dirty="0">
              <a:cs typeface="B Nazanin" panose="00000400000000000000" pitchFamily="2" charset="-78"/>
            </a:endParaRPr>
          </a:p>
          <a:p>
            <a:pPr marL="36900" indent="0" algn="r" fontAlgn="base">
              <a:buNone/>
            </a:pPr>
            <a:r>
              <a:rPr lang="fa-IR" dirty="0">
                <a:cs typeface="B Nazanin" panose="00000400000000000000" pitchFamily="2" charset="-78"/>
              </a:rPr>
              <a:t>اتاقی هم به نام اتاق آتزون است که محل اجرای کوچک چند منظوره است و ۲۱۰ نفر ظرفیت دارد.</a:t>
            </a:r>
          </a:p>
          <a:p>
            <a:pPr marL="36900" indent="0" algn="r" fontAlgn="base">
              <a:buNone/>
            </a:pPr>
            <a:r>
              <a:rPr lang="fa-IR" dirty="0">
                <a:effectLst/>
                <a:cs typeface="B Nazanin" panose="00000400000000000000" pitchFamily="2" charset="-78"/>
              </a:rPr>
              <a:t>یک سینما کاملا مجهزنیز وجود دارد که با چوب پوشیده شده است </a:t>
            </a:r>
            <a:endParaRPr lang="fa-IR" dirty="0">
              <a:cs typeface="B Nazanin" panose="00000400000000000000" pitchFamily="2" charset="-78"/>
            </a:endParaRPr>
          </a:p>
          <a:p>
            <a:pPr algn="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75361" y="2147668"/>
            <a:ext cx="11345988" cy="4578206"/>
          </a:xfrm>
          <a:prstGeom prst="rect">
            <a:avLst/>
          </a:prstGeom>
        </p:spPr>
      </p:pic>
    </p:spTree>
    <p:extLst>
      <p:ext uri="{BB962C8B-B14F-4D97-AF65-F5344CB8AC3E}">
        <p14:creationId xmlns:p14="http://schemas.microsoft.com/office/powerpoint/2010/main" val="42562551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1093203" y="740776"/>
            <a:ext cx="10353762" cy="4058751"/>
          </a:xfrm>
        </p:spPr>
        <p:txBody>
          <a:bodyPr/>
          <a:lstStyle/>
          <a:p>
            <a:pPr algn="r"/>
            <a:r>
              <a:rPr lang="fa-IR" dirty="0">
                <a:cs typeface="B Homa" panose="00000400000000000000" pitchFamily="2" charset="-78"/>
              </a:rPr>
              <a:t> نکته بسیار جالب این است که تمام سن‌ها قابل چرخش هستند</a:t>
            </a:r>
            <a:r>
              <a:rPr lang="fa-IR" dirty="0" smtClean="0">
                <a:cs typeface="B Homa" panose="00000400000000000000" pitchFamily="2" charset="-78"/>
              </a:rPr>
              <a:t>.</a:t>
            </a:r>
          </a:p>
          <a:p>
            <a:pPr algn="r"/>
            <a:r>
              <a:rPr lang="fa-IR" dirty="0">
                <a:cs typeface="B Homa" panose="00000400000000000000" pitchFamily="2" charset="-78"/>
              </a:rPr>
              <a:t> در این بنا از ۶۴۵ کیلومتر سیم استفاده شده است. مصرف برق آن معادل تامین برق شهری ۲۵ هزارنفری است که توسط ۱۲۰ بخش توزیع تامین می‌شود.</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86494" y="2110471"/>
            <a:ext cx="6608363" cy="4529482"/>
          </a:xfrm>
          <a:prstGeom prst="rect">
            <a:avLst/>
          </a:prstGeom>
        </p:spPr>
      </p:pic>
    </p:spTree>
    <p:extLst>
      <p:ext uri="{BB962C8B-B14F-4D97-AF65-F5344CB8AC3E}">
        <p14:creationId xmlns:p14="http://schemas.microsoft.com/office/powerpoint/2010/main" val="23378767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92D050"/>
                </a:solidFill>
                <a:cs typeface="B Nazanin" panose="00000400000000000000" pitchFamily="2" charset="-78"/>
              </a:rPr>
              <a:t>تهویه</a:t>
            </a:r>
            <a:endParaRPr lang="en-US" b="1" dirty="0">
              <a:solidFill>
                <a:srgbClr val="92D050"/>
              </a:solidFill>
              <a:cs typeface="B Nazanin" panose="00000400000000000000" pitchFamily="2" charset="-78"/>
            </a:endParaRPr>
          </a:p>
        </p:txBody>
      </p:sp>
      <p:sp>
        <p:nvSpPr>
          <p:cNvPr id="3" name="Content Placeholder 2"/>
          <p:cNvSpPr>
            <a:spLocks noGrp="1"/>
          </p:cNvSpPr>
          <p:nvPr>
            <p:ph idx="1"/>
          </p:nvPr>
        </p:nvSpPr>
        <p:spPr/>
        <p:txBody>
          <a:bodyPr/>
          <a:lstStyle/>
          <a:p>
            <a:pPr algn="r"/>
            <a:r>
              <a:rPr lang="fa-IR" dirty="0">
                <a:cs typeface="B Homa" panose="00000400000000000000" pitchFamily="2" charset="-78"/>
              </a:rPr>
              <a:t>۲۶ دستگاه تهویه مطبوع دارد که بیش از ۲۸۵۰۰ مترمکعب هوا را با سرعت ۱۹.۵ کیلومتر در ساعت در داخل کانال‌ها می‌دمد</a:t>
            </a:r>
            <a:endParaRPr lang="en-US" dirty="0"/>
          </a:p>
        </p:txBody>
      </p:sp>
    </p:spTree>
    <p:extLst>
      <p:ext uri="{BB962C8B-B14F-4D97-AF65-F5344CB8AC3E}">
        <p14:creationId xmlns:p14="http://schemas.microsoft.com/office/powerpoint/2010/main" val="4463191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92D050"/>
                </a:solidFill>
                <a:cs typeface="B Nazanin" panose="00000400000000000000" pitchFamily="2" charset="-78"/>
              </a:rPr>
              <a:t>مصالح</a:t>
            </a:r>
            <a:endParaRPr lang="en-US" b="1" dirty="0">
              <a:solidFill>
                <a:srgbClr val="92D050"/>
              </a:solidFill>
              <a:cs typeface="B Nazanin" panose="00000400000000000000" pitchFamily="2" charset="-78"/>
            </a:endParaRPr>
          </a:p>
        </p:txBody>
      </p:sp>
      <p:graphicFrame>
        <p:nvGraphicFramePr>
          <p:cNvPr id="4" name="Content Placeholder 3"/>
          <p:cNvGraphicFramePr>
            <a:graphicFrameLocks noGrp="1"/>
          </p:cNvGraphicFramePr>
          <p:nvPr>
            <p:ph idx="1"/>
            <p:extLst/>
          </p:nvPr>
        </p:nvGraphicFramePr>
        <p:xfrm>
          <a:off x="913795" y="2633484"/>
          <a:ext cx="10353675" cy="3505200"/>
        </p:xfrm>
        <a:graphic>
          <a:graphicData uri="http://schemas.openxmlformats.org/drawingml/2006/table">
            <a:tbl>
              <a:tblPr firstRow="1" bandRow="1">
                <a:tableStyleId>{21E4AEA4-8DFA-4A89-87EB-49C32662AFE0}</a:tableStyleId>
              </a:tblPr>
              <a:tblGrid>
                <a:gridCol w="2524259"/>
                <a:gridCol w="1617211"/>
                <a:gridCol w="2182057"/>
                <a:gridCol w="1959413"/>
                <a:gridCol w="2070735"/>
              </a:tblGrid>
              <a:tr h="370840">
                <a:tc>
                  <a:txBody>
                    <a:bodyPr/>
                    <a:lstStyle/>
                    <a:p>
                      <a:pPr algn="ctr"/>
                      <a:r>
                        <a:rPr lang="fa-IR" dirty="0" smtClean="0">
                          <a:cs typeface="B Homa" panose="00000400000000000000" pitchFamily="2" charset="-78"/>
                        </a:rPr>
                        <a:t>توضیحات</a:t>
                      </a:r>
                      <a:endParaRPr lang="en-US" dirty="0"/>
                    </a:p>
                  </a:txBody>
                  <a:tcPr/>
                </a:tc>
                <a:tc>
                  <a:txBody>
                    <a:bodyPr/>
                    <a:lstStyle/>
                    <a:p>
                      <a:pPr algn="ctr"/>
                      <a:r>
                        <a:rPr lang="fa-IR" dirty="0" smtClean="0">
                          <a:cs typeface="B Homa" panose="00000400000000000000" pitchFamily="2" charset="-78"/>
                        </a:rPr>
                        <a:t>محل تولید</a:t>
                      </a:r>
                      <a:endParaRPr lang="en-US" dirty="0"/>
                    </a:p>
                  </a:txBody>
                  <a:tcPr/>
                </a:tc>
                <a:tc>
                  <a:txBody>
                    <a:bodyPr/>
                    <a:lstStyle/>
                    <a:p>
                      <a:pPr algn="ctr"/>
                      <a:r>
                        <a:rPr lang="fa-IR" dirty="0" smtClean="0">
                          <a:cs typeface="B Homa" panose="00000400000000000000" pitchFamily="2" charset="-78"/>
                        </a:rPr>
                        <a:t>میزان استفاده</a:t>
                      </a:r>
                      <a:endParaRPr lang="en-US" dirty="0"/>
                    </a:p>
                  </a:txBody>
                  <a:tcPr/>
                </a:tc>
                <a:tc>
                  <a:txBody>
                    <a:bodyPr/>
                    <a:lstStyle/>
                    <a:p>
                      <a:pPr algn="ctr"/>
                      <a:r>
                        <a:rPr lang="fa-IR" dirty="0" smtClean="0">
                          <a:cs typeface="B Homa" panose="00000400000000000000" pitchFamily="2" charset="-78"/>
                        </a:rPr>
                        <a:t>محل استفاده</a:t>
                      </a:r>
                      <a:endParaRPr lang="en-US" dirty="0"/>
                    </a:p>
                  </a:txBody>
                  <a:tcPr/>
                </a:tc>
                <a:tc>
                  <a:txBody>
                    <a:bodyPr/>
                    <a:lstStyle/>
                    <a:p>
                      <a:pPr algn="ctr"/>
                      <a:r>
                        <a:rPr lang="fa-IR" dirty="0" smtClean="0">
                          <a:cs typeface="B Homa" panose="00000400000000000000" pitchFamily="2" charset="-78"/>
                        </a:rPr>
                        <a:t>مصالح</a:t>
                      </a:r>
                      <a:endParaRPr lang="en-US" dirty="0"/>
                    </a:p>
                  </a:txBody>
                  <a:tcPr/>
                </a:tc>
              </a:tr>
              <a:tr h="370840">
                <a:tc>
                  <a:txBody>
                    <a:bodyPr/>
                    <a:lstStyle/>
                    <a:p>
                      <a:pPr algn="ctr"/>
                      <a:endParaRPr lang="en-US" dirty="0"/>
                    </a:p>
                  </a:txBody>
                  <a:tcPr/>
                </a:tc>
                <a:tc>
                  <a:txBody>
                    <a:bodyPr/>
                    <a:lstStyle/>
                    <a:p>
                      <a:pPr algn="ctr"/>
                      <a:endParaRPr lang="en-US" dirty="0"/>
                    </a:p>
                  </a:txBody>
                  <a:tcPr/>
                </a:tc>
                <a:tc>
                  <a:txBody>
                    <a:bodyPr/>
                    <a:lstStyle/>
                    <a:p>
                      <a:pPr algn="ctr"/>
                      <a:r>
                        <a:rPr lang="fa-IR" dirty="0" smtClean="0">
                          <a:cs typeface="B Homa" panose="00000400000000000000" pitchFamily="2" charset="-78"/>
                        </a:rPr>
                        <a:t>2194 قطعه معادل 15تن</a:t>
                      </a:r>
                      <a:endParaRPr lang="en-US" dirty="0"/>
                    </a:p>
                  </a:txBody>
                  <a:tcPr/>
                </a:tc>
                <a:tc>
                  <a:txBody>
                    <a:bodyPr/>
                    <a:lstStyle/>
                    <a:p>
                      <a:pPr algn="ctr"/>
                      <a:r>
                        <a:rPr lang="fa-IR" dirty="0" smtClean="0">
                          <a:cs typeface="B Homa" panose="00000400000000000000" pitchFamily="2" charset="-78"/>
                        </a:rPr>
                        <a:t>بام سازه</a:t>
                      </a:r>
                      <a:endParaRPr lang="en-US" dirty="0"/>
                    </a:p>
                  </a:txBody>
                  <a:tcPr/>
                </a:tc>
                <a:tc>
                  <a:txBody>
                    <a:bodyPr/>
                    <a:lstStyle/>
                    <a:p>
                      <a:pPr algn="ctr"/>
                      <a:r>
                        <a:rPr lang="fa-IR" dirty="0" smtClean="0">
                          <a:cs typeface="B Homa" panose="00000400000000000000" pitchFamily="2" charset="-78"/>
                        </a:rPr>
                        <a:t>بتن</a:t>
                      </a:r>
                      <a:endParaRPr lang="en-US" dirty="0"/>
                    </a:p>
                  </a:txBody>
                  <a:tcPr/>
                </a:tc>
              </a:tr>
              <a:tr h="370840">
                <a:tc>
                  <a:txBody>
                    <a:bodyPr/>
                    <a:lstStyle/>
                    <a:p>
                      <a:pPr algn="ctr"/>
                      <a:endParaRPr lang="en-US" dirty="0"/>
                    </a:p>
                  </a:txBody>
                  <a:tcPr/>
                </a:tc>
                <a:tc>
                  <a:txBody>
                    <a:bodyPr/>
                    <a:lstStyle/>
                    <a:p>
                      <a:pPr algn="ctr"/>
                      <a:r>
                        <a:rPr lang="fa-IR" dirty="0" smtClean="0">
                          <a:cs typeface="B Homa" panose="00000400000000000000" pitchFamily="2" charset="-78"/>
                        </a:rPr>
                        <a:t>فرانسه</a:t>
                      </a:r>
                      <a:endParaRPr lang="en-US" dirty="0"/>
                    </a:p>
                  </a:txBody>
                  <a:tcPr/>
                </a:tc>
                <a:tc>
                  <a:txBody>
                    <a:bodyPr/>
                    <a:lstStyle/>
                    <a:p>
                      <a:pPr algn="ctr"/>
                      <a:r>
                        <a:rPr lang="fa-IR" dirty="0" smtClean="0">
                          <a:cs typeface="B Homa" panose="00000400000000000000" pitchFamily="2" charset="-78"/>
                        </a:rPr>
                        <a:t>6225متر مربع</a:t>
                      </a:r>
                      <a:endParaRPr lang="en-US" dirty="0"/>
                    </a:p>
                  </a:txBody>
                  <a:tcPr/>
                </a:tc>
                <a:tc>
                  <a:txBody>
                    <a:bodyPr/>
                    <a:lstStyle/>
                    <a:p>
                      <a:endParaRPr lang="en-US"/>
                    </a:p>
                  </a:txBody>
                  <a:tcPr/>
                </a:tc>
                <a:tc>
                  <a:txBody>
                    <a:bodyPr/>
                    <a:lstStyle/>
                    <a:p>
                      <a:pPr algn="ctr"/>
                      <a:r>
                        <a:rPr lang="fa-IR" dirty="0" smtClean="0">
                          <a:cs typeface="B Homa" panose="00000400000000000000" pitchFamily="2" charset="-78"/>
                        </a:rPr>
                        <a:t>شیشه</a:t>
                      </a:r>
                      <a:endParaRPr lang="en-US" dirty="0"/>
                    </a:p>
                  </a:txBody>
                  <a:tcPr/>
                </a:tc>
              </a:tr>
              <a:tr h="370840">
                <a:tc>
                  <a:txBody>
                    <a:bodyPr/>
                    <a:lstStyle/>
                    <a:p>
                      <a:pPr algn="ctr"/>
                      <a:r>
                        <a:rPr lang="fa-IR" dirty="0" smtClean="0">
                          <a:effectLst/>
                          <a:cs typeface="B Nazanin" panose="00000400000000000000" pitchFamily="2" charset="-78"/>
                        </a:rPr>
                        <a:t>شامل دو رنگ سفید براق و کرم مات </a:t>
                      </a:r>
                      <a:endParaRPr lang="en-US" dirty="0"/>
                    </a:p>
                  </a:txBody>
                  <a:tcPr/>
                </a:tc>
                <a:tc>
                  <a:txBody>
                    <a:bodyPr/>
                    <a:lstStyle/>
                    <a:p>
                      <a:pPr algn="ctr"/>
                      <a:r>
                        <a:rPr lang="fa-IR" dirty="0" smtClean="0">
                          <a:cs typeface="B Homa" panose="00000400000000000000" pitchFamily="2" charset="-78"/>
                        </a:rPr>
                        <a:t>سوئد</a:t>
                      </a:r>
                      <a:endParaRPr lang="en-US" dirty="0"/>
                    </a:p>
                  </a:txBody>
                  <a:tcPr/>
                </a:tc>
                <a:tc>
                  <a:txBody>
                    <a:bodyPr/>
                    <a:lstStyle/>
                    <a:p>
                      <a:pPr algn="ctr"/>
                      <a:r>
                        <a:rPr lang="fa-IR" dirty="0" smtClean="0">
                          <a:cs typeface="B Homa" panose="00000400000000000000" pitchFamily="2" charset="-78"/>
                        </a:rPr>
                        <a:t>1میلیون</a:t>
                      </a:r>
                      <a:r>
                        <a:rPr lang="fa-IR" baseline="0" dirty="0" smtClean="0">
                          <a:cs typeface="B Homa" panose="00000400000000000000" pitchFamily="2" charset="-78"/>
                        </a:rPr>
                        <a:t> و 56هزار تکه</a:t>
                      </a:r>
                      <a:endParaRPr lang="en-US" dirty="0"/>
                    </a:p>
                  </a:txBody>
                  <a:tcPr/>
                </a:tc>
                <a:tc>
                  <a:txBody>
                    <a:bodyPr/>
                    <a:lstStyle/>
                    <a:p>
                      <a:pPr algn="ctr"/>
                      <a:r>
                        <a:rPr lang="fa-IR" dirty="0" smtClean="0">
                          <a:cs typeface="B Homa" panose="00000400000000000000" pitchFamily="2" charset="-78"/>
                        </a:rPr>
                        <a:t>پوسته حلزونی شکل</a:t>
                      </a:r>
                      <a:endParaRPr lang="en-US" dirty="0"/>
                    </a:p>
                  </a:txBody>
                  <a:tcPr/>
                </a:tc>
                <a:tc>
                  <a:txBody>
                    <a:bodyPr/>
                    <a:lstStyle/>
                    <a:p>
                      <a:pPr algn="ctr"/>
                      <a:r>
                        <a:rPr lang="fa-IR" dirty="0" smtClean="0">
                          <a:cs typeface="B Homa" panose="00000400000000000000" pitchFamily="2" charset="-78"/>
                        </a:rPr>
                        <a:t>سنگ گرانیت</a:t>
                      </a:r>
                      <a:endParaRPr lang="en-US" dirty="0"/>
                    </a:p>
                  </a:txBody>
                  <a:tcPr/>
                </a:tc>
              </a:tr>
              <a:tr h="370840">
                <a:tc>
                  <a:txBody>
                    <a:bodyPr/>
                    <a:lstStyle/>
                    <a:p>
                      <a:endParaRPr lang="en-US"/>
                    </a:p>
                  </a:txBody>
                  <a:tcPr/>
                </a:tc>
                <a:tc>
                  <a:txBody>
                    <a:bodyPr/>
                    <a:lstStyle/>
                    <a:p>
                      <a:endParaRPr lang="en-US"/>
                    </a:p>
                  </a:txBody>
                  <a:tcPr/>
                </a:tc>
                <a:tc>
                  <a:txBody>
                    <a:bodyPr/>
                    <a:lstStyle/>
                    <a:p>
                      <a:endParaRPr lang="en-US"/>
                    </a:p>
                  </a:txBody>
                  <a:tcPr/>
                </a:tc>
                <a:tc>
                  <a:txBody>
                    <a:bodyPr/>
                    <a:lstStyle/>
                    <a:p>
                      <a:pPr algn="ctr"/>
                      <a:r>
                        <a:rPr lang="fa-IR" dirty="0" smtClean="0">
                          <a:cs typeface="B Homa" panose="00000400000000000000" pitchFamily="2" charset="-78"/>
                        </a:rPr>
                        <a:t>فضای داخلی</a:t>
                      </a:r>
                      <a:endParaRPr lang="en-US" dirty="0"/>
                    </a:p>
                  </a:txBody>
                  <a:tcPr/>
                </a:tc>
                <a:tc>
                  <a:txBody>
                    <a:bodyPr/>
                    <a:lstStyle/>
                    <a:p>
                      <a:pPr algn="ctr"/>
                      <a:r>
                        <a:rPr lang="fa-IR" dirty="0" smtClean="0">
                          <a:cs typeface="B Homa" panose="00000400000000000000" pitchFamily="2" charset="-78"/>
                        </a:rPr>
                        <a:t>بتن</a:t>
                      </a:r>
                      <a:endParaRPr lang="en-US" dirty="0"/>
                    </a:p>
                  </a:txBody>
                  <a:tcPr/>
                </a:tc>
              </a:tr>
              <a:tr h="370840">
                <a:tc>
                  <a:txBody>
                    <a:bodyPr/>
                    <a:lstStyle/>
                    <a:p>
                      <a:pPr algn="ctr"/>
                      <a:r>
                        <a:rPr lang="fa-IR" dirty="0" smtClean="0">
                          <a:cs typeface="B Homa" panose="00000400000000000000" pitchFamily="2" charset="-78"/>
                        </a:rPr>
                        <a:t>جهت زیبایی و آکوستیک شدن</a:t>
                      </a:r>
                      <a:endParaRPr lang="en-US" dirty="0"/>
                    </a:p>
                  </a:txBody>
                  <a:tcPr/>
                </a:tc>
                <a:tc>
                  <a:txBody>
                    <a:bodyPr/>
                    <a:lstStyle/>
                    <a:p>
                      <a:pPr algn="ctr"/>
                      <a:r>
                        <a:rPr lang="fa-IR" dirty="0" smtClean="0">
                          <a:cs typeface="B Homa" panose="00000400000000000000" pitchFamily="2" charset="-78"/>
                        </a:rPr>
                        <a:t>بومی</a:t>
                      </a:r>
                      <a:endParaRPr lang="en-US" dirty="0"/>
                    </a:p>
                  </a:txBody>
                  <a:tcPr/>
                </a:tc>
                <a:tc>
                  <a:txBody>
                    <a:bodyPr/>
                    <a:lstStyle/>
                    <a:p>
                      <a:endParaRPr lang="en-US"/>
                    </a:p>
                  </a:txBody>
                  <a:tcPr/>
                </a:tc>
                <a:tc>
                  <a:txBody>
                    <a:bodyPr/>
                    <a:lstStyle/>
                    <a:p>
                      <a:pPr algn="ctr"/>
                      <a:r>
                        <a:rPr lang="fa-IR" dirty="0" smtClean="0">
                          <a:cs typeface="B Homa" panose="00000400000000000000" pitchFamily="2" charset="-78"/>
                        </a:rPr>
                        <a:t>روی بتن</a:t>
                      </a:r>
                      <a:r>
                        <a:rPr lang="fa-IR" baseline="0" dirty="0" smtClean="0">
                          <a:cs typeface="B Homa" panose="00000400000000000000" pitchFamily="2" charset="-78"/>
                        </a:rPr>
                        <a:t> فضای داخلی</a:t>
                      </a:r>
                      <a:endParaRPr lang="en-US" dirty="0"/>
                    </a:p>
                  </a:txBody>
                  <a:tcPr/>
                </a:tc>
                <a:tc>
                  <a:txBody>
                    <a:bodyPr/>
                    <a:lstStyle/>
                    <a:p>
                      <a:pPr algn="ctr"/>
                      <a:r>
                        <a:rPr lang="fa-IR" dirty="0" smtClean="0">
                          <a:cs typeface="B Homa" panose="00000400000000000000" pitchFamily="2" charset="-78"/>
                        </a:rPr>
                        <a:t>چوب های تخته چند لایه</a:t>
                      </a:r>
                      <a:endParaRPr lang="en-US" dirty="0"/>
                    </a:p>
                  </a:txBody>
                  <a:tcPr/>
                </a:tc>
              </a:tr>
              <a:tr h="370840">
                <a:tc>
                  <a:txBody>
                    <a:bodyPr/>
                    <a:lstStyle/>
                    <a:p>
                      <a:pPr algn="ctr"/>
                      <a:endParaRPr lang="en-US" dirty="0"/>
                    </a:p>
                  </a:txBody>
                  <a:tcPr/>
                </a:tc>
                <a:tc>
                  <a:txBody>
                    <a:bodyPr/>
                    <a:lstStyle/>
                    <a:p>
                      <a:pPr algn="ctr"/>
                      <a:endParaRPr lang="en-US" dirty="0"/>
                    </a:p>
                  </a:txBody>
                  <a:tcPr/>
                </a:tc>
                <a:tc>
                  <a:txBody>
                    <a:bodyPr/>
                    <a:lstStyle/>
                    <a:p>
                      <a:endParaRPr lang="en-US"/>
                    </a:p>
                  </a:txBody>
                  <a:tcPr/>
                </a:tc>
                <a:tc>
                  <a:txBody>
                    <a:bodyPr/>
                    <a:lstStyle/>
                    <a:p>
                      <a:pPr algn="ctr"/>
                      <a:r>
                        <a:rPr lang="fa-IR" dirty="0" smtClean="0">
                          <a:cs typeface="B Homa" panose="00000400000000000000" pitchFamily="2" charset="-78"/>
                        </a:rPr>
                        <a:t>. </a:t>
                      </a:r>
                      <a:r>
                        <a:rPr lang="fa-IR" dirty="0" smtClean="0">
                          <a:effectLst/>
                          <a:cs typeface="B Homa" panose="00000400000000000000" pitchFamily="2" charset="-78"/>
                        </a:rPr>
                        <a:t>پله ها و کف </a:t>
                      </a:r>
                      <a:endParaRPr lang="en-US" dirty="0"/>
                    </a:p>
                  </a:txBody>
                  <a:tcPr/>
                </a:tc>
                <a:tc>
                  <a:txBody>
                    <a:bodyPr/>
                    <a:lstStyle/>
                    <a:p>
                      <a:pPr algn="ctr"/>
                      <a:r>
                        <a:rPr lang="fa-IR" dirty="0" smtClean="0">
                          <a:effectLst/>
                          <a:cs typeface="B Homa" panose="00000400000000000000" pitchFamily="2" charset="-78"/>
                        </a:rPr>
                        <a:t>چوب سخت تیره </a:t>
                      </a:r>
                      <a:endParaRPr lang="en-US" dirty="0"/>
                    </a:p>
                  </a:txBody>
                  <a:tcPr/>
                </a:tc>
              </a:tr>
              <a:tr h="370840">
                <a:tc>
                  <a:txBody>
                    <a:bodyPr/>
                    <a:lstStyle/>
                    <a:p>
                      <a:pPr algn="ctr"/>
                      <a:endParaRPr lang="en-US" dirty="0"/>
                    </a:p>
                  </a:txBody>
                  <a:tcPr/>
                </a:tc>
                <a:tc>
                  <a:txBody>
                    <a:bodyPr/>
                    <a:lstStyle/>
                    <a:p>
                      <a:pPr algn="ctr"/>
                      <a:endParaRPr lang="en-US" dirty="0"/>
                    </a:p>
                  </a:txBody>
                  <a:tcPr/>
                </a:tc>
                <a:tc>
                  <a:txBody>
                    <a:bodyPr/>
                    <a:lstStyle/>
                    <a:p>
                      <a:endParaRPr lang="en-US"/>
                    </a:p>
                  </a:txBody>
                  <a:tcPr/>
                </a:tc>
                <a:tc>
                  <a:txBody>
                    <a:bodyPr/>
                    <a:lstStyle/>
                    <a:p>
                      <a:pPr algn="ctr"/>
                      <a:endParaRPr lang="en-US" dirty="0"/>
                    </a:p>
                  </a:txBody>
                  <a:tcPr/>
                </a:tc>
                <a:tc>
                  <a:txBody>
                    <a:bodyPr/>
                    <a:lstStyle/>
                    <a:p>
                      <a:pPr algn="ctr"/>
                      <a:endParaRPr lang="en-US" dirty="0"/>
                    </a:p>
                  </a:txBody>
                  <a:tcPr/>
                </a:tc>
              </a:tr>
            </a:tbl>
          </a:graphicData>
        </a:graphic>
      </p:graphicFrame>
      <p:sp>
        <p:nvSpPr>
          <p:cNvPr id="5" name="Rectangle 4"/>
          <p:cNvSpPr/>
          <p:nvPr/>
        </p:nvSpPr>
        <p:spPr>
          <a:xfrm>
            <a:off x="8586946" y="1906177"/>
            <a:ext cx="2762295" cy="369332"/>
          </a:xfrm>
          <a:prstGeom prst="rect">
            <a:avLst/>
          </a:prstGeom>
        </p:spPr>
        <p:txBody>
          <a:bodyPr wrap="none">
            <a:spAutoFit/>
          </a:bodyPr>
          <a:lstStyle/>
          <a:p>
            <a:pPr algn="l" rtl="0"/>
            <a:r>
              <a:rPr lang="fa-IR" dirty="0">
                <a:solidFill>
                  <a:prstClr val="white"/>
                </a:solidFill>
                <a:cs typeface="B Homa" panose="00000400000000000000" pitchFamily="2" charset="-78"/>
              </a:rPr>
              <a:t>ماده‌ی اصلی ساخت بنا</a:t>
            </a:r>
            <a:r>
              <a:rPr lang="fa-IR" dirty="0">
                <a:solidFill>
                  <a:srgbClr val="92D050"/>
                </a:solidFill>
                <a:cs typeface="B Homa" panose="00000400000000000000" pitchFamily="2" charset="-78"/>
              </a:rPr>
              <a:t> بتن </a:t>
            </a:r>
            <a:r>
              <a:rPr lang="fa-IR" dirty="0">
                <a:solidFill>
                  <a:prstClr val="white"/>
                </a:solidFill>
                <a:cs typeface="B Homa" panose="00000400000000000000" pitchFamily="2" charset="-78"/>
              </a:rPr>
              <a:t>است</a:t>
            </a:r>
            <a:endParaRPr lang="en-US" dirty="0">
              <a:solidFill>
                <a:prstClr val="white"/>
              </a:solidFill>
            </a:endParaRPr>
          </a:p>
        </p:txBody>
      </p:sp>
    </p:spTree>
    <p:extLst>
      <p:ext uri="{BB962C8B-B14F-4D97-AF65-F5344CB8AC3E}">
        <p14:creationId xmlns:p14="http://schemas.microsoft.com/office/powerpoint/2010/main" val="4195247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Nazanin" panose="00000400000000000000" pitchFamily="2" charset="-78"/>
              </a:rPr>
              <a:t>پوشش سقف</a:t>
            </a:r>
            <a:endParaRPr lang="en-US" dirty="0">
              <a:cs typeface="B Nazanin" panose="00000400000000000000" pitchFamily="2" charset="-78"/>
            </a:endParaRPr>
          </a:p>
        </p:txBody>
      </p:sp>
      <p:sp>
        <p:nvSpPr>
          <p:cNvPr id="3" name="Content Placeholder 2"/>
          <p:cNvSpPr>
            <a:spLocks noGrp="1"/>
          </p:cNvSpPr>
          <p:nvPr>
            <p:ph idx="1"/>
          </p:nvPr>
        </p:nvSpPr>
        <p:spPr>
          <a:xfrm>
            <a:off x="5370489" y="1732449"/>
            <a:ext cx="5897067" cy="4058751"/>
          </a:xfrm>
        </p:spPr>
        <p:txBody>
          <a:bodyPr/>
          <a:lstStyle/>
          <a:p>
            <a:pPr marL="36900" indent="0" algn="r">
              <a:buNone/>
            </a:pPr>
            <a:r>
              <a:rPr lang="fa-IR" dirty="0" smtClean="0">
                <a:cs typeface="B Homa" panose="00000400000000000000" pitchFamily="2" charset="-78"/>
              </a:rPr>
              <a:t> </a:t>
            </a:r>
            <a:r>
              <a:rPr lang="fa-IR" dirty="0" smtClean="0">
                <a:cs typeface="B Nazanin" panose="00000400000000000000" pitchFamily="2" charset="-78"/>
              </a:rPr>
              <a:t>فضای بیرونی از مجموعه ای منظم از قطعات پوششی تشکیل شده است به نحوی که استفاده از یک مدول واحد، پوشش کل سقف ها امکان امکان پذیر است .</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0787" y="609600"/>
            <a:ext cx="4686368" cy="5797707"/>
          </a:xfrm>
          <a:prstGeom prst="rect">
            <a:avLst/>
          </a:prstGeom>
        </p:spPr>
      </p:pic>
      <p:pic>
        <p:nvPicPr>
          <p:cNvPr id="5" name="Content Placeholder 3" descr="Screen Clippi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28160" y="2854747"/>
            <a:ext cx="5439396" cy="3552560"/>
          </a:xfrm>
          <a:prstGeom prst="rect">
            <a:avLst/>
          </a:prstGeom>
          <a:effectLst>
            <a:outerShdw blurRad="25400" dir="17880000">
              <a:srgbClr val="000000">
                <a:alpha val="46000"/>
              </a:srgbClr>
            </a:outerShdw>
          </a:effectLst>
        </p:spPr>
      </p:pic>
    </p:spTree>
    <p:extLst>
      <p:ext uri="{BB962C8B-B14F-4D97-AF65-F5344CB8AC3E}">
        <p14:creationId xmlns:p14="http://schemas.microsoft.com/office/powerpoint/2010/main" val="31186152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83" y="242350"/>
            <a:ext cx="10353762" cy="970450"/>
          </a:xfrm>
        </p:spPr>
        <p:txBody>
          <a:bodyPr/>
          <a:lstStyle/>
          <a:p>
            <a:pPr algn="r"/>
            <a:r>
              <a:rPr lang="fa-IR" dirty="0">
                <a:solidFill>
                  <a:srgbClr val="00B0F0"/>
                </a:solidFill>
                <a:cs typeface="B Nazanin" panose="00000400000000000000" pitchFamily="2" charset="-78"/>
              </a:rPr>
              <a:t>پوشش سقف</a:t>
            </a:r>
            <a:endParaRPr lang="en-US" dirty="0">
              <a:solidFill>
                <a:srgbClr val="00B0F0"/>
              </a:solidFill>
            </a:endParaRPr>
          </a:p>
        </p:txBody>
      </p:sp>
      <p:sp>
        <p:nvSpPr>
          <p:cNvPr id="3" name="Content Placeholder 2"/>
          <p:cNvSpPr>
            <a:spLocks noGrp="1"/>
          </p:cNvSpPr>
          <p:nvPr>
            <p:ph idx="1"/>
          </p:nvPr>
        </p:nvSpPr>
        <p:spPr>
          <a:xfrm>
            <a:off x="900916" y="1884847"/>
            <a:ext cx="10353762" cy="4058751"/>
          </a:xfrm>
        </p:spPr>
        <p:txBody>
          <a:bodyPr/>
          <a:lstStyle/>
          <a:p>
            <a:pPr algn="r"/>
            <a:r>
              <a:rPr lang="fa-IR" dirty="0" smtClean="0">
                <a:cs typeface="B Homa" panose="00000400000000000000" pitchFamily="2" charset="-78"/>
              </a:rPr>
              <a:t> </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68789" y="4284753"/>
            <a:ext cx="3153456" cy="2026096"/>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92970" y="1953862"/>
            <a:ext cx="5896645" cy="442248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68789" y="2025757"/>
            <a:ext cx="3153456" cy="2090879"/>
          </a:xfrm>
          <a:prstGeom prst="rect">
            <a:avLst/>
          </a:prstGeom>
        </p:spPr>
      </p:pic>
      <p:sp>
        <p:nvSpPr>
          <p:cNvPr id="5" name="TextBox 4"/>
          <p:cNvSpPr txBox="1"/>
          <p:nvPr/>
        </p:nvSpPr>
        <p:spPr>
          <a:xfrm>
            <a:off x="4200586" y="1102427"/>
            <a:ext cx="6336406" cy="923330"/>
          </a:xfrm>
          <a:prstGeom prst="rect">
            <a:avLst/>
          </a:prstGeom>
          <a:noFill/>
        </p:spPr>
        <p:txBody>
          <a:bodyPr wrap="square" rtlCol="0">
            <a:spAutoFit/>
          </a:bodyPr>
          <a:lstStyle/>
          <a:p>
            <a:pPr rtl="0"/>
            <a:r>
              <a:rPr lang="fa-IR" dirty="0">
                <a:solidFill>
                  <a:prstClr val="white">
                    <a:lumMod val="95000"/>
                  </a:prstClr>
                </a:solidFill>
                <a:cs typeface="B Nazanin" panose="00000400000000000000" pitchFamily="2" charset="-78"/>
              </a:rPr>
              <a:t>اپرای سیدنی اولین ساختمانی است که از کامپیوتر برای ساخت و نه فقط برای طراحی در آن بکار گرفته می گردد.</a:t>
            </a:r>
          </a:p>
          <a:p>
            <a:pPr rtl="0"/>
            <a:r>
              <a:rPr lang="fa-IR" dirty="0">
                <a:solidFill>
                  <a:prstClr val="white">
                    <a:lumMod val="95000"/>
                  </a:prstClr>
                </a:solidFill>
                <a:cs typeface="B Nazanin" panose="00000400000000000000" pitchFamily="2" charset="-78"/>
              </a:rPr>
              <a:t>تمام قطعات بصورت پیش ساخته و با لیزر برش خورده می باشند</a:t>
            </a:r>
            <a:endParaRPr lang="en-US" dirty="0">
              <a:solidFill>
                <a:prstClr val="white">
                  <a:lumMod val="95000"/>
                </a:prstClr>
              </a:solidFill>
              <a:cs typeface="B Nazanin" panose="00000400000000000000" pitchFamily="2" charset="-78"/>
            </a:endParaRPr>
          </a:p>
        </p:txBody>
      </p:sp>
    </p:spTree>
    <p:extLst>
      <p:ext uri="{BB962C8B-B14F-4D97-AF65-F5344CB8AC3E}">
        <p14:creationId xmlns:p14="http://schemas.microsoft.com/office/powerpoint/2010/main" val="15179257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FFC000"/>
                </a:solidFill>
                <a:cs typeface="B Nazanin" panose="00000400000000000000" pitchFamily="2" charset="-78"/>
              </a:rPr>
              <a:t>مصالح بومی فضای داخلی</a:t>
            </a:r>
            <a:endParaRPr lang="en-US" b="1" dirty="0">
              <a:solidFill>
                <a:srgbClr val="FFC000"/>
              </a:solidFill>
              <a:cs typeface="B Nazanin" panose="00000400000000000000" pitchFamily="2" charset="-78"/>
            </a:endParaRPr>
          </a:p>
        </p:txBody>
      </p:sp>
      <p:sp>
        <p:nvSpPr>
          <p:cNvPr id="11" name="Content Placeholder 10"/>
          <p:cNvSpPr>
            <a:spLocks noGrp="1"/>
          </p:cNvSpPr>
          <p:nvPr>
            <p:ph idx="1"/>
          </p:nvPr>
        </p:nvSpPr>
        <p:spPr/>
        <p:txBody>
          <a:bodyPr/>
          <a:lstStyle/>
          <a:p>
            <a:r>
              <a:rPr lang="en-US" dirty="0" smtClean="0"/>
              <a:t> </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13315" y="2419942"/>
            <a:ext cx="3738581" cy="4310416"/>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8438" y="2325239"/>
            <a:ext cx="3253403" cy="4405119"/>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23538" y="2419942"/>
            <a:ext cx="3779375" cy="4310416"/>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438" y="234872"/>
            <a:ext cx="3253403" cy="2014168"/>
          </a:xfrm>
          <a:prstGeom prst="rect">
            <a:avLst/>
          </a:prstGeom>
        </p:spPr>
      </p:pic>
    </p:spTree>
    <p:extLst>
      <p:ext uri="{BB962C8B-B14F-4D97-AF65-F5344CB8AC3E}">
        <p14:creationId xmlns:p14="http://schemas.microsoft.com/office/powerpoint/2010/main" val="32905507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92D050"/>
                </a:solidFill>
                <a:cs typeface="B Nazanin" panose="00000400000000000000" pitchFamily="2" charset="-78"/>
              </a:rPr>
              <a:t>نوع سیستم سازه ای</a:t>
            </a:r>
            <a:endParaRPr lang="en-US" b="1" dirty="0">
              <a:solidFill>
                <a:srgbClr val="92D050"/>
              </a:solidFill>
              <a:cs typeface="B Nazanin" panose="00000400000000000000" pitchFamily="2" charset="-78"/>
            </a:endParaRPr>
          </a:p>
        </p:txBody>
      </p:sp>
      <p:sp>
        <p:nvSpPr>
          <p:cNvPr id="3" name="Content Placeholder 2"/>
          <p:cNvSpPr>
            <a:spLocks noGrp="1"/>
          </p:cNvSpPr>
          <p:nvPr>
            <p:ph idx="1"/>
          </p:nvPr>
        </p:nvSpPr>
        <p:spPr/>
        <p:txBody>
          <a:bodyPr/>
          <a:lstStyle/>
          <a:p>
            <a:pPr marL="36900" indent="0" algn="r">
              <a:buNone/>
            </a:pPr>
            <a:r>
              <a:rPr lang="fa-IR" dirty="0" smtClean="0">
                <a:cs typeface="B Nazanin" panose="00000400000000000000" pitchFamily="2" charset="-78"/>
              </a:rPr>
              <a:t>پوسته گنبدی دندانه دار</a:t>
            </a:r>
          </a:p>
          <a:p>
            <a:pPr marL="36900" indent="0" algn="r">
              <a:buNone/>
            </a:pPr>
            <a:r>
              <a:rPr lang="fa-IR" dirty="0" smtClean="0">
                <a:cs typeface="B Nazanin" panose="00000400000000000000" pitchFamily="2" charset="-78"/>
              </a:rPr>
              <a:t>(دارای رفتار غالب قوسی)</a:t>
            </a:r>
            <a:endParaRPr lang="en-US" dirty="0">
              <a:cs typeface="B Nazanin" panose="00000400000000000000" pitchFamily="2" charset="-78"/>
            </a:endParaRPr>
          </a:p>
        </p:txBody>
      </p:sp>
      <p:pic>
        <p:nvPicPr>
          <p:cNvPr id="10" name="Picture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81548" y="2768172"/>
            <a:ext cx="7341989" cy="3686290"/>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55784" y="4207238"/>
            <a:ext cx="3376976" cy="2247224"/>
          </a:xfrm>
          <a:prstGeom prst="rect">
            <a:avLst/>
          </a:prstGeom>
        </p:spPr>
      </p:pic>
    </p:spTree>
    <p:extLst>
      <p:ext uri="{BB962C8B-B14F-4D97-AF65-F5344CB8AC3E}">
        <p14:creationId xmlns:p14="http://schemas.microsoft.com/office/powerpoint/2010/main" val="1127790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1403192" y="1483281"/>
            <a:ext cx="10353762" cy="4058751"/>
          </a:xfrm>
        </p:spPr>
        <p:txBody>
          <a:bodyPr/>
          <a:lstStyle/>
          <a:p>
            <a:r>
              <a:rPr lang="fa-IR" dirty="0" smtClean="0">
                <a:cs typeface="B Homa" panose="00000400000000000000" pitchFamily="2" charset="-78"/>
              </a:rPr>
              <a:t> </a:t>
            </a:r>
            <a:endParaRPr lang="en-US" dirty="0"/>
          </a:p>
        </p:txBody>
      </p:sp>
      <p:sp>
        <p:nvSpPr>
          <p:cNvPr id="5" name="Rounded Rectangle 4"/>
          <p:cNvSpPr/>
          <p:nvPr/>
        </p:nvSpPr>
        <p:spPr>
          <a:xfrm>
            <a:off x="2316842" y="1548446"/>
            <a:ext cx="6877318" cy="15197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6" name="Rounded Rectangle 5"/>
          <p:cNvSpPr/>
          <p:nvPr/>
        </p:nvSpPr>
        <p:spPr>
          <a:xfrm>
            <a:off x="2316842" y="3226817"/>
            <a:ext cx="2253803" cy="12363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7" name="Rounded Rectangle 6"/>
          <p:cNvSpPr/>
          <p:nvPr/>
        </p:nvSpPr>
        <p:spPr>
          <a:xfrm>
            <a:off x="4710142" y="3226817"/>
            <a:ext cx="2199157" cy="12363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8" name="Rounded Rectangle 7"/>
          <p:cNvSpPr/>
          <p:nvPr/>
        </p:nvSpPr>
        <p:spPr>
          <a:xfrm>
            <a:off x="7090955" y="3226817"/>
            <a:ext cx="2103205" cy="12363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9" name="Rounded Rectangle 8"/>
          <p:cNvSpPr/>
          <p:nvPr/>
        </p:nvSpPr>
        <p:spPr>
          <a:xfrm>
            <a:off x="2316842" y="4584706"/>
            <a:ext cx="1056068" cy="9401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0" name="Rounded Rectangle 9"/>
          <p:cNvSpPr/>
          <p:nvPr/>
        </p:nvSpPr>
        <p:spPr>
          <a:xfrm>
            <a:off x="3443743" y="4584705"/>
            <a:ext cx="1056068" cy="9401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1" name="Rounded Rectangle 10"/>
          <p:cNvSpPr/>
          <p:nvPr/>
        </p:nvSpPr>
        <p:spPr>
          <a:xfrm>
            <a:off x="4710142" y="4601875"/>
            <a:ext cx="1056068" cy="9401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2" name="Rounded Rectangle 11"/>
          <p:cNvSpPr/>
          <p:nvPr/>
        </p:nvSpPr>
        <p:spPr>
          <a:xfrm>
            <a:off x="5837043" y="4601875"/>
            <a:ext cx="1056068" cy="9401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3" name="Rounded Rectangle 12"/>
          <p:cNvSpPr/>
          <p:nvPr/>
        </p:nvSpPr>
        <p:spPr>
          <a:xfrm>
            <a:off x="7090955" y="4621853"/>
            <a:ext cx="1056068" cy="9401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4" name="Rounded Rectangle 13"/>
          <p:cNvSpPr/>
          <p:nvPr/>
        </p:nvSpPr>
        <p:spPr>
          <a:xfrm>
            <a:off x="8217856" y="4590488"/>
            <a:ext cx="976304" cy="9715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 name="TextBox 14"/>
          <p:cNvSpPr txBox="1"/>
          <p:nvPr/>
        </p:nvSpPr>
        <p:spPr>
          <a:xfrm>
            <a:off x="3937409" y="1954356"/>
            <a:ext cx="4855335" cy="707886"/>
          </a:xfrm>
          <a:prstGeom prst="rect">
            <a:avLst/>
          </a:prstGeom>
          <a:noFill/>
        </p:spPr>
        <p:txBody>
          <a:bodyPr wrap="square" rtlCol="0">
            <a:spAutoFit/>
          </a:bodyPr>
          <a:lstStyle/>
          <a:p>
            <a:pPr algn="l" rtl="0"/>
            <a:r>
              <a:rPr lang="fa-IR" sz="4000" dirty="0">
                <a:solidFill>
                  <a:prstClr val="white"/>
                </a:solidFill>
                <a:cs typeface="B Nazanin" panose="00000400000000000000" pitchFamily="2" charset="-78"/>
              </a:rPr>
              <a:t>دسته بندی پوسته</a:t>
            </a:r>
            <a:endParaRPr lang="en-US" sz="4000" dirty="0">
              <a:solidFill>
                <a:prstClr val="white"/>
              </a:solidFill>
              <a:cs typeface="B Nazanin" panose="00000400000000000000" pitchFamily="2" charset="-78"/>
            </a:endParaRPr>
          </a:p>
        </p:txBody>
      </p:sp>
      <p:sp>
        <p:nvSpPr>
          <p:cNvPr id="16" name="TextBox 15"/>
          <p:cNvSpPr txBox="1"/>
          <p:nvPr/>
        </p:nvSpPr>
        <p:spPr>
          <a:xfrm>
            <a:off x="7297016" y="3741779"/>
            <a:ext cx="1841679" cy="400110"/>
          </a:xfrm>
          <a:prstGeom prst="rect">
            <a:avLst/>
          </a:prstGeom>
          <a:noFill/>
        </p:spPr>
        <p:txBody>
          <a:bodyPr wrap="square" rtlCol="0">
            <a:spAutoFit/>
          </a:bodyPr>
          <a:lstStyle/>
          <a:p>
            <a:pPr algn="l" rtl="0"/>
            <a:r>
              <a:rPr lang="fa-IR" sz="2000" dirty="0">
                <a:solidFill>
                  <a:prstClr val="white"/>
                </a:solidFill>
                <a:cs typeface="B Nazanin" panose="00000400000000000000" pitchFamily="2" charset="-78"/>
              </a:rPr>
              <a:t>بر اساس شکل گیری</a:t>
            </a:r>
            <a:endParaRPr lang="en-US" sz="2000" dirty="0">
              <a:solidFill>
                <a:prstClr val="white"/>
              </a:solidFill>
              <a:cs typeface="B Nazanin" panose="00000400000000000000" pitchFamily="2" charset="-78"/>
            </a:endParaRPr>
          </a:p>
        </p:txBody>
      </p:sp>
      <p:sp>
        <p:nvSpPr>
          <p:cNvPr id="17" name="TextBox 16"/>
          <p:cNvSpPr txBox="1"/>
          <p:nvPr/>
        </p:nvSpPr>
        <p:spPr>
          <a:xfrm>
            <a:off x="2623764" y="3682093"/>
            <a:ext cx="1841679" cy="400110"/>
          </a:xfrm>
          <a:prstGeom prst="rect">
            <a:avLst/>
          </a:prstGeom>
          <a:noFill/>
        </p:spPr>
        <p:txBody>
          <a:bodyPr wrap="square" rtlCol="0">
            <a:spAutoFit/>
          </a:bodyPr>
          <a:lstStyle/>
          <a:p>
            <a:pPr algn="l" rtl="0"/>
            <a:r>
              <a:rPr lang="fa-IR" sz="2000" dirty="0">
                <a:solidFill>
                  <a:prstClr val="white"/>
                </a:solidFill>
                <a:cs typeface="B Nazanin" panose="00000400000000000000" pitchFamily="2" charset="-78"/>
              </a:rPr>
              <a:t>بر اساس هندسه</a:t>
            </a:r>
            <a:endParaRPr lang="en-US" sz="2000" dirty="0">
              <a:solidFill>
                <a:prstClr val="white"/>
              </a:solidFill>
              <a:cs typeface="B Nazanin" panose="00000400000000000000" pitchFamily="2" charset="-78"/>
            </a:endParaRPr>
          </a:p>
        </p:txBody>
      </p:sp>
      <p:sp>
        <p:nvSpPr>
          <p:cNvPr id="18" name="TextBox 17"/>
          <p:cNvSpPr txBox="1"/>
          <p:nvPr/>
        </p:nvSpPr>
        <p:spPr>
          <a:xfrm>
            <a:off x="4806929" y="3714723"/>
            <a:ext cx="2005581" cy="400110"/>
          </a:xfrm>
          <a:prstGeom prst="rect">
            <a:avLst/>
          </a:prstGeom>
          <a:noFill/>
        </p:spPr>
        <p:txBody>
          <a:bodyPr wrap="square" rtlCol="0">
            <a:spAutoFit/>
          </a:bodyPr>
          <a:lstStyle/>
          <a:p>
            <a:pPr algn="l" rtl="0"/>
            <a:r>
              <a:rPr lang="fa-IR" sz="2000" dirty="0">
                <a:solidFill>
                  <a:prstClr val="white"/>
                </a:solidFill>
                <a:cs typeface="B Nazanin" panose="00000400000000000000" pitchFamily="2" charset="-78"/>
              </a:rPr>
              <a:t>بر اساس منحنی پوسته</a:t>
            </a:r>
            <a:endParaRPr lang="en-US" sz="2000" dirty="0">
              <a:solidFill>
                <a:prstClr val="white"/>
              </a:solidFill>
              <a:cs typeface="B Nazanin" panose="00000400000000000000" pitchFamily="2" charset="-78"/>
            </a:endParaRPr>
          </a:p>
        </p:txBody>
      </p:sp>
      <p:sp>
        <p:nvSpPr>
          <p:cNvPr id="19" name="TextBox 18"/>
          <p:cNvSpPr txBox="1"/>
          <p:nvPr/>
        </p:nvSpPr>
        <p:spPr>
          <a:xfrm>
            <a:off x="8318610" y="4891876"/>
            <a:ext cx="875550" cy="400110"/>
          </a:xfrm>
          <a:prstGeom prst="rect">
            <a:avLst/>
          </a:prstGeom>
          <a:noFill/>
        </p:spPr>
        <p:txBody>
          <a:bodyPr wrap="square" rtlCol="0">
            <a:spAutoFit/>
          </a:bodyPr>
          <a:lstStyle/>
          <a:p>
            <a:pPr algn="l" rtl="0"/>
            <a:r>
              <a:rPr lang="fa-IR" sz="2000" dirty="0">
                <a:solidFill>
                  <a:prstClr val="white"/>
                </a:solidFill>
                <a:cs typeface="B Nazanin" panose="00000400000000000000" pitchFamily="2" charset="-78"/>
              </a:rPr>
              <a:t>دوررانی</a:t>
            </a:r>
            <a:endParaRPr lang="en-US" sz="2000" dirty="0">
              <a:solidFill>
                <a:prstClr val="white"/>
              </a:solidFill>
              <a:cs typeface="B Nazanin" panose="00000400000000000000" pitchFamily="2" charset="-78"/>
            </a:endParaRPr>
          </a:p>
        </p:txBody>
      </p:sp>
      <p:sp>
        <p:nvSpPr>
          <p:cNvPr id="20" name="TextBox 19"/>
          <p:cNvSpPr txBox="1"/>
          <p:nvPr/>
        </p:nvSpPr>
        <p:spPr>
          <a:xfrm>
            <a:off x="7288086" y="4891876"/>
            <a:ext cx="875550" cy="400110"/>
          </a:xfrm>
          <a:prstGeom prst="rect">
            <a:avLst/>
          </a:prstGeom>
          <a:noFill/>
        </p:spPr>
        <p:txBody>
          <a:bodyPr wrap="square" rtlCol="0">
            <a:spAutoFit/>
          </a:bodyPr>
          <a:lstStyle/>
          <a:p>
            <a:pPr algn="l" rtl="0"/>
            <a:r>
              <a:rPr lang="fa-IR" sz="2000" dirty="0">
                <a:solidFill>
                  <a:prstClr val="white"/>
                </a:solidFill>
                <a:cs typeface="B Nazanin" panose="00000400000000000000" pitchFamily="2" charset="-78"/>
              </a:rPr>
              <a:t>انتقالی</a:t>
            </a:r>
            <a:endParaRPr lang="en-US" sz="2000" dirty="0">
              <a:solidFill>
                <a:prstClr val="white"/>
              </a:solidFill>
              <a:cs typeface="B Nazanin" panose="00000400000000000000" pitchFamily="2" charset="-78"/>
            </a:endParaRPr>
          </a:p>
        </p:txBody>
      </p:sp>
      <p:sp>
        <p:nvSpPr>
          <p:cNvPr id="21" name="TextBox 20"/>
          <p:cNvSpPr txBox="1"/>
          <p:nvPr/>
        </p:nvSpPr>
        <p:spPr>
          <a:xfrm>
            <a:off x="5820109" y="4742716"/>
            <a:ext cx="1026147" cy="707886"/>
          </a:xfrm>
          <a:prstGeom prst="rect">
            <a:avLst/>
          </a:prstGeom>
          <a:noFill/>
        </p:spPr>
        <p:txBody>
          <a:bodyPr wrap="square" rtlCol="0">
            <a:spAutoFit/>
          </a:bodyPr>
          <a:lstStyle/>
          <a:p>
            <a:pPr algn="ctr" rtl="0"/>
            <a:r>
              <a:rPr lang="fa-IR" sz="2000" dirty="0">
                <a:solidFill>
                  <a:prstClr val="white"/>
                </a:solidFill>
                <a:cs typeface="B Nazanin" panose="00000400000000000000" pitchFamily="2" charset="-78"/>
              </a:rPr>
              <a:t>سین کلاستیک</a:t>
            </a:r>
            <a:endParaRPr lang="en-US" sz="2000" dirty="0">
              <a:solidFill>
                <a:prstClr val="white"/>
              </a:solidFill>
              <a:cs typeface="B Nazanin" panose="00000400000000000000" pitchFamily="2" charset="-78"/>
            </a:endParaRPr>
          </a:p>
        </p:txBody>
      </p:sp>
      <p:sp>
        <p:nvSpPr>
          <p:cNvPr id="22" name="TextBox 21"/>
          <p:cNvSpPr txBox="1"/>
          <p:nvPr/>
        </p:nvSpPr>
        <p:spPr>
          <a:xfrm>
            <a:off x="4737252" y="4781189"/>
            <a:ext cx="1028958" cy="707886"/>
          </a:xfrm>
          <a:prstGeom prst="rect">
            <a:avLst/>
          </a:prstGeom>
          <a:noFill/>
        </p:spPr>
        <p:txBody>
          <a:bodyPr wrap="square" rtlCol="0">
            <a:spAutoFit/>
          </a:bodyPr>
          <a:lstStyle/>
          <a:p>
            <a:pPr algn="ctr" rtl="0"/>
            <a:r>
              <a:rPr lang="fa-IR" sz="2000" dirty="0">
                <a:solidFill>
                  <a:prstClr val="white"/>
                </a:solidFill>
                <a:cs typeface="B Nazanin" panose="00000400000000000000" pitchFamily="2" charset="-78"/>
              </a:rPr>
              <a:t>آنتی کلاستیک</a:t>
            </a:r>
            <a:endParaRPr lang="en-US" sz="2000" dirty="0">
              <a:solidFill>
                <a:prstClr val="white"/>
              </a:solidFill>
              <a:cs typeface="B Nazanin" panose="00000400000000000000" pitchFamily="2" charset="-78"/>
            </a:endParaRPr>
          </a:p>
        </p:txBody>
      </p:sp>
      <p:sp>
        <p:nvSpPr>
          <p:cNvPr id="23" name="TextBox 22"/>
          <p:cNvSpPr txBox="1"/>
          <p:nvPr/>
        </p:nvSpPr>
        <p:spPr>
          <a:xfrm>
            <a:off x="3500774" y="4784039"/>
            <a:ext cx="875550" cy="707886"/>
          </a:xfrm>
          <a:prstGeom prst="rect">
            <a:avLst/>
          </a:prstGeom>
          <a:noFill/>
        </p:spPr>
        <p:txBody>
          <a:bodyPr wrap="square" rtlCol="0">
            <a:spAutoFit/>
          </a:bodyPr>
          <a:lstStyle/>
          <a:p>
            <a:pPr algn="ctr" rtl="0"/>
            <a:r>
              <a:rPr lang="fa-IR" sz="2000" dirty="0">
                <a:solidFill>
                  <a:prstClr val="white"/>
                </a:solidFill>
                <a:cs typeface="B Nazanin" panose="00000400000000000000" pitchFamily="2" charset="-78"/>
              </a:rPr>
              <a:t>قابل توسعه</a:t>
            </a:r>
            <a:endParaRPr lang="en-US" sz="2000" dirty="0">
              <a:solidFill>
                <a:prstClr val="white"/>
              </a:solidFill>
              <a:cs typeface="B Nazanin" panose="00000400000000000000" pitchFamily="2" charset="-78"/>
            </a:endParaRPr>
          </a:p>
        </p:txBody>
      </p:sp>
      <p:sp>
        <p:nvSpPr>
          <p:cNvPr id="24" name="TextBox 23"/>
          <p:cNvSpPr txBox="1"/>
          <p:nvPr/>
        </p:nvSpPr>
        <p:spPr>
          <a:xfrm>
            <a:off x="2437981" y="4784873"/>
            <a:ext cx="875550" cy="707886"/>
          </a:xfrm>
          <a:prstGeom prst="rect">
            <a:avLst/>
          </a:prstGeom>
          <a:noFill/>
        </p:spPr>
        <p:txBody>
          <a:bodyPr wrap="square" rtlCol="0">
            <a:spAutoFit/>
          </a:bodyPr>
          <a:lstStyle/>
          <a:p>
            <a:pPr algn="ctr" rtl="0"/>
            <a:r>
              <a:rPr lang="fa-IR" sz="2000" dirty="0">
                <a:solidFill>
                  <a:prstClr val="white"/>
                </a:solidFill>
                <a:cs typeface="B Nazanin" panose="00000400000000000000" pitchFamily="2" charset="-78"/>
              </a:rPr>
              <a:t>غیرقابل توسعه</a:t>
            </a:r>
            <a:endParaRPr lang="en-US" sz="2000" dirty="0">
              <a:solidFill>
                <a:prstClr val="white"/>
              </a:solidFill>
              <a:cs typeface="B Nazanin" panose="00000400000000000000" pitchFamily="2" charset="-78"/>
            </a:endParaRPr>
          </a:p>
        </p:txBody>
      </p:sp>
    </p:spTree>
    <p:extLst>
      <p:ext uri="{BB962C8B-B14F-4D97-AF65-F5344CB8AC3E}">
        <p14:creationId xmlns:p14="http://schemas.microsoft.com/office/powerpoint/2010/main" val="40155300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Nazanin" panose="00000400000000000000" pitchFamily="2" charset="-78"/>
              </a:rPr>
              <a:t> </a:t>
            </a:r>
            <a:endParaRPr lang="en-US" dirty="0">
              <a:cs typeface="B Nazanin" panose="00000400000000000000" pitchFamily="2" charset="-78"/>
            </a:endParaRPr>
          </a:p>
        </p:txBody>
      </p:sp>
      <p:sp>
        <p:nvSpPr>
          <p:cNvPr id="3" name="Content Placeholder 2"/>
          <p:cNvSpPr>
            <a:spLocks noGrp="1"/>
          </p:cNvSpPr>
          <p:nvPr>
            <p:ph idx="1"/>
          </p:nvPr>
        </p:nvSpPr>
        <p:spPr>
          <a:xfrm>
            <a:off x="913795" y="1094825"/>
            <a:ext cx="10353762" cy="4058751"/>
          </a:xfrm>
        </p:spPr>
        <p:txBody>
          <a:bodyPr/>
          <a:lstStyle/>
          <a:p>
            <a:pPr algn="r"/>
            <a:r>
              <a:rPr lang="fa-IR" dirty="0" smtClean="0">
                <a:cs typeface="B Nazanin" panose="00000400000000000000" pitchFamily="2" charset="-78"/>
              </a:rPr>
              <a:t>پوسته ها از عناصری به شکل بادبزن با مقاطع مثلثی توخالی و قوس های دنده ای ترکیب شده اند.</a:t>
            </a:r>
          </a:p>
          <a:p>
            <a:pPr algn="r"/>
            <a:r>
              <a:rPr lang="fa-IR" b="1" dirty="0" smtClean="0">
                <a:solidFill>
                  <a:srgbClr val="92D050"/>
                </a:solidFill>
                <a:cs typeface="B Nazanin" panose="00000400000000000000" pitchFamily="2" charset="-78"/>
              </a:rPr>
              <a:t>نقش قوس های دنده ای         </a:t>
            </a:r>
            <a:r>
              <a:rPr lang="fa-IR" dirty="0" smtClean="0">
                <a:cs typeface="B Nazanin" panose="00000400000000000000" pitchFamily="2" charset="-78"/>
              </a:rPr>
              <a:t>دنده ها مقاوت پوسته را در برابر </a:t>
            </a:r>
            <a:r>
              <a:rPr lang="fa-IR" b="1" u="sng" dirty="0" smtClean="0">
                <a:solidFill>
                  <a:srgbClr val="92D050"/>
                </a:solidFill>
                <a:cs typeface="B Nazanin" panose="00000400000000000000" pitchFamily="2" charset="-78"/>
              </a:rPr>
              <a:t>کمانش</a:t>
            </a:r>
            <a:r>
              <a:rPr lang="fa-IR" dirty="0" smtClean="0">
                <a:cs typeface="B Nazanin" panose="00000400000000000000" pitchFamily="2" charset="-78"/>
              </a:rPr>
              <a:t> ، </a:t>
            </a:r>
            <a:r>
              <a:rPr lang="fa-IR" b="1" u="sng" dirty="0" smtClean="0">
                <a:solidFill>
                  <a:srgbClr val="92D050"/>
                </a:solidFill>
                <a:cs typeface="B Nazanin" panose="00000400000000000000" pitchFamily="2" charset="-78"/>
              </a:rPr>
              <a:t>تغییر شکل های نامتقارن </a:t>
            </a:r>
            <a:r>
              <a:rPr lang="fa-IR" dirty="0" smtClean="0">
                <a:cs typeface="B Nazanin" panose="00000400000000000000" pitchFamily="2" charset="-78"/>
              </a:rPr>
              <a:t>و </a:t>
            </a:r>
            <a:r>
              <a:rPr lang="fa-IR" b="1" u="sng" dirty="0" smtClean="0">
                <a:solidFill>
                  <a:srgbClr val="92D050"/>
                </a:solidFill>
                <a:cs typeface="B Nazanin" panose="00000400000000000000" pitchFamily="2" charset="-78"/>
              </a:rPr>
              <a:t>پانچ</a:t>
            </a:r>
            <a:r>
              <a:rPr lang="fa-IR" dirty="0" smtClean="0">
                <a:cs typeface="B Nazanin" panose="00000400000000000000" pitchFamily="2" charset="-78"/>
              </a:rPr>
              <a:t> بیشتر می کنند</a:t>
            </a:r>
            <a:endParaRPr lang="en-US" dirty="0">
              <a:cs typeface="B Nazanin" panose="00000400000000000000" pitchFamily="2" charset="-78"/>
            </a:endParaRPr>
          </a:p>
        </p:txBody>
      </p:sp>
      <p:sp>
        <p:nvSpPr>
          <p:cNvPr id="4" name="Left Arrow 3"/>
          <p:cNvSpPr/>
          <p:nvPr/>
        </p:nvSpPr>
        <p:spPr>
          <a:xfrm>
            <a:off x="8770513" y="1674254"/>
            <a:ext cx="334851" cy="206062"/>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white"/>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38400" y="2183212"/>
            <a:ext cx="7620000" cy="4343400"/>
          </a:xfrm>
          <a:prstGeom prst="rect">
            <a:avLst/>
          </a:prstGeom>
        </p:spPr>
      </p:pic>
      <p:sp>
        <p:nvSpPr>
          <p:cNvPr id="10" name="Donut 9"/>
          <p:cNvSpPr/>
          <p:nvPr/>
        </p:nvSpPr>
        <p:spPr>
          <a:xfrm>
            <a:off x="5279780" y="2656901"/>
            <a:ext cx="1937239" cy="1881890"/>
          </a:xfrm>
          <a:prstGeom prst="donut">
            <a:avLst>
              <a:gd name="adj" fmla="val 58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1" name="Donut 10"/>
          <p:cNvSpPr/>
          <p:nvPr/>
        </p:nvSpPr>
        <p:spPr>
          <a:xfrm>
            <a:off x="2975020" y="4397340"/>
            <a:ext cx="850005" cy="898145"/>
          </a:xfrm>
          <a:prstGeom prst="donut">
            <a:avLst>
              <a:gd name="adj" fmla="val 674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2" name="Donut 11"/>
          <p:cNvSpPr/>
          <p:nvPr/>
        </p:nvSpPr>
        <p:spPr>
          <a:xfrm>
            <a:off x="7933386" y="3863411"/>
            <a:ext cx="965915" cy="983002"/>
          </a:xfrm>
          <a:prstGeom prst="donut">
            <a:avLst>
              <a:gd name="adj" fmla="val 80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13519472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5652491" y="609600"/>
            <a:ext cx="5384100" cy="4058751"/>
          </a:xfrm>
        </p:spPr>
        <p:txBody>
          <a:bodyPr/>
          <a:lstStyle/>
          <a:p>
            <a:pPr marL="36900" indent="0" algn="r">
              <a:buNone/>
            </a:pPr>
            <a:r>
              <a:rPr lang="fa-IR" dirty="0">
                <a:effectLst/>
                <a:cs typeface="B Nazanin" panose="00000400000000000000" pitchFamily="2" charset="-78"/>
              </a:rPr>
              <a:t>ساختمان 161هزار تن وزن دارد. پی بنا شامل 588 ستون بتونی لوله ایشکل است که در عمق 25 متری در زیر دریا فرو رفته است . بالکن روی این پی ها قرارگرفته است .</a:t>
            </a:r>
          </a:p>
          <a:p>
            <a:pPr marL="36900" indent="0" algn="r">
              <a:buNone/>
            </a:pPr>
            <a:r>
              <a:rPr lang="fa-IR" dirty="0">
                <a:cs typeface="B Nazanin" panose="00000400000000000000" pitchFamily="2" charset="-78"/>
              </a:rPr>
              <a:t/>
            </a:r>
            <a:br>
              <a:rPr lang="fa-IR" dirty="0">
                <a:cs typeface="B Nazanin" panose="00000400000000000000" pitchFamily="2" charset="-78"/>
              </a:rPr>
            </a:br>
            <a:r>
              <a:rPr lang="fa-IR" dirty="0">
                <a:effectLst/>
                <a:cs typeface="B Nazanin" panose="00000400000000000000" pitchFamily="2" charset="-78"/>
              </a:rPr>
              <a:t>10 پوسته صدفی شکل همروی این بالکن واقع شده است . هر کدام از این پوسته های صدفی شکل بر روی 32 ستون بتنی به مساحت 2.5 متر مربع قرار دارد.</a:t>
            </a:r>
          </a:p>
          <a:p>
            <a:pPr algn="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2951" y="3406583"/>
            <a:ext cx="5019540" cy="282767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34369" y="3360005"/>
            <a:ext cx="5102222" cy="2874252"/>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6171" y="478447"/>
            <a:ext cx="4836320" cy="2724460"/>
          </a:xfrm>
          <a:prstGeom prst="rect">
            <a:avLst/>
          </a:prstGeom>
        </p:spPr>
      </p:pic>
    </p:spTree>
    <p:extLst>
      <p:ext uri="{BB962C8B-B14F-4D97-AF65-F5344CB8AC3E}">
        <p14:creationId xmlns:p14="http://schemas.microsoft.com/office/powerpoint/2010/main" val="27740063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92D050"/>
                </a:solidFill>
                <a:cs typeface="B Homa" panose="00000400000000000000" pitchFamily="2" charset="-78"/>
              </a:rPr>
              <a:t>سازه سقف</a:t>
            </a:r>
            <a:endParaRPr lang="en-US" b="1" dirty="0">
              <a:solidFill>
                <a:srgbClr val="92D050"/>
              </a:solidFill>
              <a:cs typeface="B Homa" panose="00000400000000000000" pitchFamily="2" charset="-78"/>
            </a:endParaRPr>
          </a:p>
        </p:txBody>
      </p:sp>
      <p:sp>
        <p:nvSpPr>
          <p:cNvPr id="3" name="Content Placeholder 2"/>
          <p:cNvSpPr>
            <a:spLocks noGrp="1"/>
          </p:cNvSpPr>
          <p:nvPr>
            <p:ph idx="1"/>
          </p:nvPr>
        </p:nvSpPr>
        <p:spPr/>
        <p:txBody>
          <a:bodyPr/>
          <a:lstStyle/>
          <a:p>
            <a:pPr algn="r"/>
            <a:r>
              <a:rPr lang="fa-IR" dirty="0">
                <a:cs typeface="B Homa" panose="00000400000000000000" pitchFamily="2" charset="-78"/>
              </a:rPr>
              <a:t>سقف این بنا شامل یک سری سهمی (قوس) است که توسط نوارهای بتنی حمایت می‌شوند برای بتن‌ریزی سقف از قالب استفاده شده است که به دلیل شکل هندسی خاص سقف‌ها باید قالب‌ها را می‌ساختند و چون سقف‌ها در ابعاد مختلف بودند ساخت قالب‌ها بسیار هزینه‌بر بود. بیشترین ارتفاع بنا که روی کنسرت هال است ۶۷ متر از روی دریا است.</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67027" y="2984399"/>
            <a:ext cx="5108016" cy="3461476"/>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95960" y="2984399"/>
            <a:ext cx="3452844" cy="3461476"/>
          </a:xfrm>
          <a:prstGeom prst="rect">
            <a:avLst/>
          </a:prstGeom>
        </p:spPr>
      </p:pic>
    </p:spTree>
    <p:extLst>
      <p:ext uri="{BB962C8B-B14F-4D97-AF65-F5344CB8AC3E}">
        <p14:creationId xmlns:p14="http://schemas.microsoft.com/office/powerpoint/2010/main" val="15454312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1160894" y="969894"/>
            <a:ext cx="10353762" cy="4058751"/>
          </a:xfrm>
        </p:spPr>
        <p:txBody>
          <a:bodyPr/>
          <a:lstStyle/>
          <a:p>
            <a:pPr algn="r"/>
            <a:r>
              <a:rPr lang="fa-IR" dirty="0" smtClean="0">
                <a:cs typeface="B Homa" panose="00000400000000000000" pitchFamily="2" charset="-78"/>
              </a:rPr>
              <a:t>در مدت ساخت بالکن ۱۲ بار طرح پوسته‌ها عوض شد تا شرکت سازنده توانست اقتصا‌دی‌ترین و اجرایی‌ترین روش را پیدا کند. شرکت سازنده ۲۴۰۰ دنده بتنی را ساخت و ۴۰۰۰ قالب سقف ساخت که هرکدام از این قسمت‌های پیش ساخته سقف توسط ۳۵۰ کیلومتر کابل استیل در جای خود نگهداری می‌شود. سقف این بنا از سنگین‌ترین سقف‌های اجرا شده در دنیا تا به حال است که ۲۷۲۳۰ تن وزن دارد</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60894" y="2550017"/>
            <a:ext cx="6219424" cy="3494526"/>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27417" y="2526692"/>
            <a:ext cx="3525687" cy="3517851"/>
          </a:xfrm>
          <a:prstGeom prst="rect">
            <a:avLst/>
          </a:prstGeom>
        </p:spPr>
      </p:pic>
    </p:spTree>
    <p:extLst>
      <p:ext uri="{BB962C8B-B14F-4D97-AF65-F5344CB8AC3E}">
        <p14:creationId xmlns:p14="http://schemas.microsoft.com/office/powerpoint/2010/main" val="26677438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pic>
        <p:nvPicPr>
          <p:cNvPr id="9" name="Content Placeholder 8"/>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557183" y="1094825"/>
            <a:ext cx="4396310" cy="269739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1673" y="609600"/>
            <a:ext cx="3777235" cy="5095741"/>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40577" y="3959760"/>
            <a:ext cx="4307269" cy="2426428"/>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71768" y="790146"/>
            <a:ext cx="2804394" cy="1579808"/>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71768" y="2535984"/>
            <a:ext cx="2847975" cy="2841646"/>
          </a:xfrm>
          <a:prstGeom prst="rect">
            <a:avLst/>
          </a:prstGeom>
        </p:spPr>
      </p:pic>
    </p:spTree>
    <p:extLst>
      <p:ext uri="{BB962C8B-B14F-4D97-AF65-F5344CB8AC3E}">
        <p14:creationId xmlns:p14="http://schemas.microsoft.com/office/powerpoint/2010/main" val="18789340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92D050"/>
                </a:solidFill>
                <a:cs typeface="B Homa" panose="00000400000000000000" pitchFamily="2" charset="-78"/>
              </a:rPr>
              <a:t>اجرا</a:t>
            </a:r>
            <a:endParaRPr lang="en-US" dirty="0">
              <a:solidFill>
                <a:srgbClr val="92D050"/>
              </a:solidFill>
            </a:endParaRPr>
          </a:p>
        </p:txBody>
      </p:sp>
      <p:sp>
        <p:nvSpPr>
          <p:cNvPr id="3" name="Content Placeholder 2"/>
          <p:cNvSpPr>
            <a:spLocks noGrp="1"/>
          </p:cNvSpPr>
          <p:nvPr>
            <p:ph idx="1"/>
          </p:nvPr>
        </p:nvSpPr>
        <p:spPr/>
        <p:txBody>
          <a:bodyPr>
            <a:normAutofit lnSpcReduction="10000"/>
          </a:bodyPr>
          <a:lstStyle/>
          <a:p>
            <a:pPr algn="r"/>
            <a:r>
              <a:rPr lang="fa-IR" dirty="0">
                <a:cs typeface="B Homa" panose="00000400000000000000" pitchFamily="2" charset="-78"/>
              </a:rPr>
              <a:t>اجرای ساختمان به صورت غلافی شکل در سال 1889 به اوج اعتلای خود رسيد . </a:t>
            </a:r>
            <a:r>
              <a:rPr lang="fa-IR" dirty="0" smtClean="0">
                <a:cs typeface="B Homa" panose="00000400000000000000" pitchFamily="2" charset="-78"/>
              </a:rPr>
              <a:t>مقارن همين زمان آسمان خراش ها در شيکاگو ساخته شدند که بازبرای محاسبه آن ها از همين روش محاسبات خطی استفاده شد که تا به امروز رو به پيشرفت و کمال است . حتی محاسبه تيرهای بتنی « از پيش فشرده » تا حدی از شيوه محاسبات خطی قرن نوزدهم متأثر است .</a:t>
            </a:r>
            <a:r>
              <a:rPr lang="fa-IR" dirty="0">
                <a:cs typeface="B Homa" panose="00000400000000000000" pitchFamily="2" charset="-78"/>
              </a:rPr>
              <a:t/>
            </a:r>
            <a:br>
              <a:rPr lang="fa-IR" dirty="0">
                <a:cs typeface="B Homa" panose="00000400000000000000" pitchFamily="2" charset="-78"/>
              </a:rPr>
            </a:br>
            <a:r>
              <a:rPr lang="fa-IR" dirty="0" smtClean="0">
                <a:cs typeface="B Homa" panose="00000400000000000000" pitchFamily="2" charset="-78"/>
              </a:rPr>
              <a:t>در </a:t>
            </a:r>
            <a:r>
              <a:rPr lang="fa-IR" dirty="0">
                <a:cs typeface="B Homa" panose="00000400000000000000" pitchFamily="2" charset="-78"/>
              </a:rPr>
              <a:t>قرن حاضر روش های تازه ای در محاسبات ساختمانی بوجودآمده که تا محاسبات خطی متفاوت است </a:t>
            </a:r>
            <a:endParaRPr lang="en-US" dirty="0"/>
          </a:p>
          <a:p>
            <a:pPr algn="r"/>
            <a:r>
              <a:rPr lang="fa-IR" dirty="0" smtClean="0">
                <a:cs typeface="B Homa" panose="00000400000000000000" pitchFamily="2" charset="-78"/>
              </a:rPr>
              <a:t>فن </a:t>
            </a:r>
            <a:r>
              <a:rPr lang="fa-IR" dirty="0">
                <a:cs typeface="B Homa" panose="00000400000000000000" pitchFamily="2" charset="-78"/>
              </a:rPr>
              <a:t>ساختمان به ماورای عرصه محاسبات می رود و به دنيای احساس راه می يابد و چون «ريختن» جای« ساختن » را می گيرد , معماری به مجسمه سازی تقرب می جويد</a:t>
            </a:r>
            <a:endParaRPr lang="en-US" dirty="0"/>
          </a:p>
        </p:txBody>
      </p:sp>
    </p:spTree>
    <p:extLst>
      <p:ext uri="{BB962C8B-B14F-4D97-AF65-F5344CB8AC3E}">
        <p14:creationId xmlns:p14="http://schemas.microsoft.com/office/powerpoint/2010/main" val="22240540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92D050"/>
                </a:solidFill>
                <a:cs typeface="B Homa" panose="00000400000000000000" pitchFamily="2" charset="-78"/>
              </a:rPr>
              <a:t> اجرا</a:t>
            </a:r>
            <a:endParaRPr lang="en-US" dirty="0">
              <a:solidFill>
                <a:srgbClr val="92D050"/>
              </a:solidFill>
            </a:endParaRPr>
          </a:p>
        </p:txBody>
      </p:sp>
      <p:sp>
        <p:nvSpPr>
          <p:cNvPr id="3" name="Content Placeholder 2"/>
          <p:cNvSpPr>
            <a:spLocks noGrp="1"/>
          </p:cNvSpPr>
          <p:nvPr>
            <p:ph idx="1"/>
          </p:nvPr>
        </p:nvSpPr>
        <p:spPr/>
        <p:txBody>
          <a:bodyPr>
            <a:normAutofit/>
          </a:bodyPr>
          <a:lstStyle/>
          <a:p>
            <a:pPr algn="r"/>
            <a:r>
              <a:rPr lang="fa-IR" dirty="0">
                <a:cs typeface="B Homa" panose="00000400000000000000" pitchFamily="2" charset="-78"/>
              </a:rPr>
              <a:t>پيدا است که آهن نمی توانست جوابگوی چنين نحوه ساختمانی باشد و به ماده ای ا حتياج بود که انعطاف پذيری بيشتری داشته باشد . درحدود سال 1900 خواص ساختمانی بتن مسلح به اندازه کافی بر مهندسان معلوم بود که بتوان آن رابه نحوه جديد بکار برد . ساختمان های غلافی که « فری سينه » و « مايار» در حدود سال 1930 ساختند شاهدی بر اين گفته است </a:t>
            </a:r>
            <a:r>
              <a:rPr lang="fa-IR" dirty="0" smtClean="0">
                <a:cs typeface="B Homa" panose="00000400000000000000" pitchFamily="2" charset="-78"/>
              </a:rPr>
              <a:t>.</a:t>
            </a:r>
            <a:endParaRPr lang="en-US" dirty="0"/>
          </a:p>
        </p:txBody>
      </p:sp>
    </p:spTree>
    <p:extLst>
      <p:ext uri="{BB962C8B-B14F-4D97-AF65-F5344CB8AC3E}">
        <p14:creationId xmlns:p14="http://schemas.microsoft.com/office/powerpoint/2010/main" val="19786451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5705341" y="1204619"/>
            <a:ext cx="6104585" cy="4058751"/>
          </a:xfrm>
        </p:spPr>
        <p:txBody>
          <a:bodyPr/>
          <a:lstStyle/>
          <a:p>
            <a:pPr algn="r"/>
            <a:r>
              <a:rPr lang="fa-IR" dirty="0" smtClean="0">
                <a:cs typeface="B Homa" panose="00000400000000000000" pitchFamily="2" charset="-78"/>
              </a:rPr>
              <a:t>برای </a:t>
            </a:r>
            <a:r>
              <a:rPr lang="fa-IR" dirty="0">
                <a:cs typeface="B Homa" panose="00000400000000000000" pitchFamily="2" charset="-78"/>
              </a:rPr>
              <a:t>امکان ساخت چنین سقفی، اوتزن مجموعه‌ای از محاسبات سخت و پیچیده‌ی سازه‌ای را برای پوسته‌ی سقف و قطعات پوششی آن انجام داد که در نتیجه فرم پوسته‌ها به شکل سطوحی مشتق از هندسه‌ی یک کره </a:t>
            </a:r>
            <a:endParaRPr lang="fa-IR" dirty="0" smtClean="0">
              <a:cs typeface="B Homa"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120711" y="3539301"/>
            <a:ext cx="3885127" cy="3111196"/>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8941" y="193183"/>
            <a:ext cx="5200664" cy="3786085"/>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8940" y="3514074"/>
            <a:ext cx="4265308" cy="3136423"/>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78088" y="3543609"/>
            <a:ext cx="4041565" cy="3109118"/>
          </a:xfrm>
          <a:prstGeom prst="rect">
            <a:avLst/>
          </a:prstGeom>
        </p:spPr>
      </p:pic>
    </p:spTree>
    <p:extLst>
      <p:ext uri="{BB962C8B-B14F-4D97-AF65-F5344CB8AC3E}">
        <p14:creationId xmlns:p14="http://schemas.microsoft.com/office/powerpoint/2010/main" val="27263218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1261524" y="702139"/>
            <a:ext cx="10353762" cy="4058751"/>
          </a:xfrm>
        </p:spPr>
        <p:txBody>
          <a:bodyPr/>
          <a:lstStyle/>
          <a:p>
            <a:pPr algn="r"/>
            <a:r>
              <a:rPr lang="fa-IR" dirty="0">
                <a:cs typeface="B Homa" panose="00000400000000000000" pitchFamily="2" charset="-78"/>
              </a:rPr>
              <a:t>تمامی قوس‌های متشکل از پوسته‌های بتنی از نمای ورودی به بندر سیدنی کاملا شبیه به چشم‌هایی است که به‌سوی جهان خارج گشوده شده است. </a:t>
            </a:r>
          </a:p>
          <a:p>
            <a:pPr algn="r"/>
            <a:endParaRPr lang="en-US" dirty="0"/>
          </a:p>
        </p:txBody>
      </p:sp>
      <p:pic>
        <p:nvPicPr>
          <p:cNvPr id="5" name="Content Placeholder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87838" y="1497444"/>
            <a:ext cx="4227448" cy="5263750"/>
          </a:xfrm>
          <a:prstGeom prst="rect">
            <a:avLst/>
          </a:prstGeom>
          <a:effectLst>
            <a:outerShdw blurRad="25400" dir="17880000">
              <a:srgbClr val="000000">
                <a:alpha val="46000"/>
              </a:srgbClr>
            </a:outerShdw>
          </a:effectLst>
        </p:spPr>
      </p:pic>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5974" y="1490694"/>
            <a:ext cx="6858000" cy="5270500"/>
          </a:xfrm>
          <a:prstGeom prst="rect">
            <a:avLst/>
          </a:prstGeom>
        </p:spPr>
      </p:pic>
    </p:spTree>
    <p:extLst>
      <p:ext uri="{BB962C8B-B14F-4D97-AF65-F5344CB8AC3E}">
        <p14:creationId xmlns:p14="http://schemas.microsoft.com/office/powerpoint/2010/main" val="40959557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مقطع</a:t>
            </a:r>
            <a:endParaRPr lang="en-US" dirty="0"/>
          </a:p>
        </p:txBody>
      </p:sp>
      <p:sp>
        <p:nvSpPr>
          <p:cNvPr id="3" name="Content Placeholder 2"/>
          <p:cNvSpPr>
            <a:spLocks noGrp="1"/>
          </p:cNvSpPr>
          <p:nvPr>
            <p:ph idx="1"/>
          </p:nvPr>
        </p:nvSpPr>
        <p:spPr/>
        <p:txBody>
          <a:bodyPr/>
          <a:lstStyle/>
          <a:p>
            <a:pPr algn="r"/>
            <a:r>
              <a:rPr lang="fa-IR" dirty="0">
                <a:cs typeface="B Homa" panose="00000400000000000000" pitchFamily="2" charset="-78"/>
              </a:rPr>
              <a:t>تالار اپرا، سالن نمایش و کنسرت و نیم طبقه‌ها همه زیر پوشش سقف پوسته‌ای به بلندی ۶۰ متر سازماندهی شد</a:t>
            </a:r>
            <a:endParaRPr lang="en-US" dirty="0"/>
          </a:p>
          <a:p>
            <a:pPr algn="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47273" y="2180732"/>
            <a:ext cx="8286805" cy="4426129"/>
          </a:xfrm>
          <a:prstGeom prst="rect">
            <a:avLst/>
          </a:prstGeom>
        </p:spPr>
      </p:pic>
    </p:spTree>
    <p:extLst>
      <p:ext uri="{BB962C8B-B14F-4D97-AF65-F5344CB8AC3E}">
        <p14:creationId xmlns:p14="http://schemas.microsoft.com/office/powerpoint/2010/main" val="2656099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3503053" y="434527"/>
            <a:ext cx="8047838" cy="6275365"/>
          </a:xfrm>
        </p:spPr>
        <p:txBody>
          <a:bodyPr>
            <a:normAutofit fontScale="70000" lnSpcReduction="20000"/>
          </a:bodyPr>
          <a:lstStyle/>
          <a:p>
            <a:pPr marL="36900" indent="0" algn="r">
              <a:buNone/>
            </a:pPr>
            <a:r>
              <a:rPr lang="fa-IR" sz="2900" b="1" dirty="0" smtClean="0">
                <a:solidFill>
                  <a:srgbClr val="92D050"/>
                </a:solidFill>
                <a:cs typeface="B Nazanin" panose="00000400000000000000" pitchFamily="2" charset="-78"/>
              </a:rPr>
              <a:t>انواع پوسته ها از نظر شکل گیری</a:t>
            </a:r>
            <a:r>
              <a:rPr lang="fa-IR" sz="2900" dirty="0" smtClean="0">
                <a:solidFill>
                  <a:srgbClr val="92D050"/>
                </a:solidFill>
                <a:cs typeface="B Nazanin" panose="00000400000000000000" pitchFamily="2" charset="-78"/>
              </a:rPr>
              <a:t>:</a:t>
            </a:r>
          </a:p>
          <a:p>
            <a:pPr marL="36900" indent="0" algn="r">
              <a:buNone/>
            </a:pPr>
            <a:r>
              <a:rPr lang="fa-IR" sz="2900" b="1" u="sng" dirty="0" smtClean="0">
                <a:solidFill>
                  <a:srgbClr val="92D050"/>
                </a:solidFill>
                <a:cs typeface="B Nazanin" panose="00000400000000000000" pitchFamily="2" charset="-78"/>
              </a:rPr>
              <a:t>پوسته های دورانی: </a:t>
            </a:r>
            <a:r>
              <a:rPr lang="fa-IR" sz="2900" dirty="0" smtClean="0">
                <a:cs typeface="B Nazanin" panose="00000400000000000000" pitchFamily="2" charset="-78"/>
              </a:rPr>
              <a:t>از دوران یک خط یا منحنی حول یک محور ایجاد می شود.</a:t>
            </a:r>
          </a:p>
          <a:p>
            <a:pPr marL="36900" indent="0" algn="r">
              <a:buNone/>
            </a:pPr>
            <a:r>
              <a:rPr lang="fa-IR" sz="2900" b="1" u="sng" dirty="0" smtClean="0">
                <a:solidFill>
                  <a:srgbClr val="92D050"/>
                </a:solidFill>
                <a:cs typeface="B Nazanin" panose="00000400000000000000" pitchFamily="2" charset="-78"/>
              </a:rPr>
              <a:t>پوسته های انتقالی: </a:t>
            </a:r>
            <a:r>
              <a:rPr lang="fa-IR" sz="2900" dirty="0" smtClean="0">
                <a:cs typeface="B Nazanin" panose="00000400000000000000" pitchFamily="2" charset="-78"/>
              </a:rPr>
              <a:t>ناشی از انتقال یک خط یا یک منحنی در طول یک خط یا منحنی دیگر هستند </a:t>
            </a:r>
          </a:p>
          <a:p>
            <a:pPr marL="36900" indent="0" algn="r">
              <a:buNone/>
            </a:pPr>
            <a:endParaRPr lang="fa-IR" sz="2900" b="1" dirty="0" smtClean="0">
              <a:solidFill>
                <a:srgbClr val="92D050"/>
              </a:solidFill>
              <a:cs typeface="B Nazanin" panose="00000400000000000000" pitchFamily="2" charset="-78"/>
            </a:endParaRPr>
          </a:p>
          <a:p>
            <a:pPr marL="36900" indent="0" algn="r">
              <a:buNone/>
            </a:pPr>
            <a:r>
              <a:rPr lang="fa-IR" sz="2900" b="1" dirty="0" smtClean="0">
                <a:solidFill>
                  <a:srgbClr val="92D050"/>
                </a:solidFill>
                <a:cs typeface="B Nazanin" panose="00000400000000000000" pitchFamily="2" charset="-78"/>
              </a:rPr>
              <a:t>انواع پوسته ها از نظر نوع انحنای پوسته:</a:t>
            </a:r>
          </a:p>
          <a:p>
            <a:pPr marL="36900" indent="0" algn="r">
              <a:buNone/>
            </a:pPr>
            <a:r>
              <a:rPr lang="fa-IR" sz="2900" b="1" u="sng" dirty="0" smtClean="0">
                <a:solidFill>
                  <a:srgbClr val="92D050"/>
                </a:solidFill>
                <a:cs typeface="B Nazanin" panose="00000400000000000000" pitchFamily="2" charset="-78"/>
              </a:rPr>
              <a:t>سین کلاستیک:</a:t>
            </a:r>
            <a:r>
              <a:rPr lang="fa-IR" sz="2900" dirty="0" smtClean="0">
                <a:cs typeface="B Nazanin" panose="00000400000000000000" pitchFamily="2" charset="-78"/>
              </a:rPr>
              <a:t>کره و گنبدها</a:t>
            </a:r>
          </a:p>
          <a:p>
            <a:pPr marL="36900" indent="0" algn="r">
              <a:buNone/>
            </a:pPr>
            <a:r>
              <a:rPr lang="fa-IR" sz="2900" b="1" u="sng" dirty="0" smtClean="0">
                <a:solidFill>
                  <a:srgbClr val="92D050"/>
                </a:solidFill>
                <a:cs typeface="B Nazanin" panose="00000400000000000000" pitchFamily="2" charset="-78"/>
              </a:rPr>
              <a:t>آنتی کلاستیک: </a:t>
            </a:r>
            <a:r>
              <a:rPr lang="fa-IR" sz="2900" dirty="0" smtClean="0">
                <a:effectLst/>
                <a:cs typeface="B Nazanin" panose="00000400000000000000" pitchFamily="2" charset="-78"/>
              </a:rPr>
              <a:t>سهموی_هذلولی شبه هذلولی </a:t>
            </a:r>
          </a:p>
          <a:p>
            <a:pPr marL="36900" indent="0" algn="r">
              <a:buNone/>
            </a:pPr>
            <a:r>
              <a:rPr lang="fa-IR" sz="2900" b="1" u="sng" dirty="0" smtClean="0">
                <a:solidFill>
                  <a:srgbClr val="92D050"/>
                </a:solidFill>
                <a:cs typeface="B Nazanin" panose="00000400000000000000" pitchFamily="2" charset="-78"/>
              </a:rPr>
              <a:t>پوسته های با فرم آزاد:</a:t>
            </a:r>
          </a:p>
          <a:p>
            <a:pPr marL="36900" indent="0" algn="r">
              <a:buNone/>
            </a:pPr>
            <a:endParaRPr lang="fa-IR" sz="3200" b="1" dirty="0" smtClean="0">
              <a:solidFill>
                <a:srgbClr val="92D050"/>
              </a:solidFill>
              <a:cs typeface="B Nazanin" panose="00000400000000000000" pitchFamily="2" charset="-78"/>
            </a:endParaRPr>
          </a:p>
          <a:p>
            <a:pPr marL="36900" indent="0" algn="r">
              <a:buNone/>
            </a:pPr>
            <a:r>
              <a:rPr lang="fa-IR" sz="3200" b="1" dirty="0" smtClean="0">
                <a:solidFill>
                  <a:srgbClr val="92D050"/>
                </a:solidFill>
                <a:cs typeface="B Nazanin" panose="00000400000000000000" pitchFamily="2" charset="-78"/>
              </a:rPr>
              <a:t>انواع </a:t>
            </a:r>
            <a:r>
              <a:rPr lang="fa-IR" sz="3200" b="1" dirty="0">
                <a:solidFill>
                  <a:srgbClr val="92D050"/>
                </a:solidFill>
                <a:cs typeface="B Nazanin" panose="00000400000000000000" pitchFamily="2" charset="-78"/>
              </a:rPr>
              <a:t>پوسته ها از نظر هندسه:</a:t>
            </a:r>
          </a:p>
          <a:p>
            <a:pPr marL="36900" indent="0" algn="r">
              <a:buNone/>
            </a:pPr>
            <a:r>
              <a:rPr lang="fa-IR" sz="3200" b="1" u="sng" dirty="0">
                <a:solidFill>
                  <a:srgbClr val="92D050"/>
                </a:solidFill>
                <a:cs typeface="B Nazanin" panose="00000400000000000000" pitchFamily="2" charset="-78"/>
              </a:rPr>
              <a:t>قابل </a:t>
            </a:r>
            <a:r>
              <a:rPr lang="fa-IR" sz="3200" b="1" u="sng" dirty="0" smtClean="0">
                <a:solidFill>
                  <a:srgbClr val="92D050"/>
                </a:solidFill>
                <a:cs typeface="B Nazanin" panose="00000400000000000000" pitchFamily="2" charset="-78"/>
              </a:rPr>
              <a:t>توسعه:</a:t>
            </a:r>
            <a:r>
              <a:rPr lang="fa-IR" sz="3200" dirty="0" smtClean="0">
                <a:cs typeface="B Nazanin" panose="00000400000000000000" pitchFamily="2" charset="-78"/>
              </a:rPr>
              <a:t>مخروط</a:t>
            </a:r>
            <a:r>
              <a:rPr lang="fa-IR" sz="3200" dirty="0">
                <a:cs typeface="B Nazanin" panose="00000400000000000000" pitchFamily="2" charset="-78"/>
              </a:rPr>
              <a:t>، استوانه، استوانه </a:t>
            </a:r>
            <a:r>
              <a:rPr lang="fa-IR" sz="3200" dirty="0" smtClean="0">
                <a:cs typeface="B Nazanin" panose="00000400000000000000" pitchFamily="2" charset="-78"/>
              </a:rPr>
              <a:t>ای</a:t>
            </a:r>
          </a:p>
          <a:p>
            <a:pPr marL="36900" indent="0" algn="r">
              <a:buNone/>
            </a:pPr>
            <a:r>
              <a:rPr lang="fa-IR" sz="3200" b="1" u="sng" dirty="0" smtClean="0">
                <a:solidFill>
                  <a:srgbClr val="92D050"/>
                </a:solidFill>
                <a:cs typeface="B Nazanin" panose="00000400000000000000" pitchFamily="2" charset="-78"/>
              </a:rPr>
              <a:t>غیر </a:t>
            </a:r>
            <a:r>
              <a:rPr lang="fa-IR" sz="3200" b="1" u="sng" dirty="0">
                <a:solidFill>
                  <a:srgbClr val="92D050"/>
                </a:solidFill>
                <a:cs typeface="B Nazanin" panose="00000400000000000000" pitchFamily="2" charset="-78"/>
              </a:rPr>
              <a:t>قابل </a:t>
            </a:r>
            <a:r>
              <a:rPr lang="fa-IR" sz="3200" b="1" u="sng" dirty="0" smtClean="0">
                <a:solidFill>
                  <a:srgbClr val="92D050"/>
                </a:solidFill>
                <a:cs typeface="B Nazanin" panose="00000400000000000000" pitchFamily="2" charset="-78"/>
              </a:rPr>
              <a:t>توسعه</a:t>
            </a:r>
            <a:r>
              <a:rPr lang="fa-IR" sz="3200" dirty="0" smtClean="0">
                <a:cs typeface="B Nazanin" panose="00000400000000000000" pitchFamily="2" charset="-78"/>
              </a:rPr>
              <a:t>:آنتی </a:t>
            </a:r>
            <a:r>
              <a:rPr lang="fa-IR" sz="3200" dirty="0">
                <a:cs typeface="B Nazanin" panose="00000400000000000000" pitchFamily="2" charset="-78"/>
              </a:rPr>
              <a:t>کلاستیک و فرم </a:t>
            </a:r>
            <a:r>
              <a:rPr lang="fa-IR" sz="3200" dirty="0" smtClean="0">
                <a:cs typeface="B Nazanin" panose="00000400000000000000" pitchFamily="2" charset="-78"/>
              </a:rPr>
              <a:t>آزاد</a:t>
            </a:r>
            <a:endParaRPr lang="fa-IR" sz="3200" dirty="0">
              <a:cs typeface="B Nazanin" panose="00000400000000000000" pitchFamily="2" charset="-78"/>
            </a:endParaRPr>
          </a:p>
          <a:p>
            <a:pPr marL="36900" indent="0" algn="r">
              <a:buNone/>
            </a:pPr>
            <a:r>
              <a:rPr lang="fa-IR" sz="2900" dirty="0" smtClean="0">
                <a:cs typeface="B Nazanin" panose="00000400000000000000" pitchFamily="2" charset="-78"/>
              </a:rPr>
              <a:t/>
            </a:r>
            <a:br>
              <a:rPr lang="fa-IR" sz="2900" dirty="0" smtClean="0">
                <a:cs typeface="B Nazanin" panose="00000400000000000000" pitchFamily="2" charset="-78"/>
              </a:rPr>
            </a:br>
            <a:endParaRPr lang="fa-IR" sz="2900" dirty="0" smtClean="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1463" y="1905344"/>
            <a:ext cx="4827968" cy="4650943"/>
          </a:xfrm>
          <a:prstGeom prst="rect">
            <a:avLst/>
          </a:prstGeom>
        </p:spPr>
      </p:pic>
    </p:spTree>
    <p:extLst>
      <p:ext uri="{BB962C8B-B14F-4D97-AF65-F5344CB8AC3E}">
        <p14:creationId xmlns:p14="http://schemas.microsoft.com/office/powerpoint/2010/main" val="33241987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6" name="Content Placeholder 5"/>
          <p:cNvSpPr>
            <a:spLocks noGrp="1"/>
          </p:cNvSpPr>
          <p:nvPr>
            <p:ph idx="1"/>
          </p:nvPr>
        </p:nvSpPr>
        <p:spPr/>
        <p:txBody>
          <a:bodyPr/>
          <a:lstStyle/>
          <a:p>
            <a:r>
              <a:rPr lang="fa-IR" dirty="0" smtClean="0">
                <a:cs typeface="B Homa" panose="00000400000000000000" pitchFamily="2" charset="-78"/>
              </a:rPr>
              <a:t>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2638"/>
            <a:ext cx="12191999" cy="6919658"/>
          </a:xfrm>
          <a:prstGeom prst="rect">
            <a:avLst/>
          </a:prstGeom>
        </p:spPr>
      </p:pic>
    </p:spTree>
    <p:extLst>
      <p:ext uri="{BB962C8B-B14F-4D97-AF65-F5344CB8AC3E}">
        <p14:creationId xmlns:p14="http://schemas.microsoft.com/office/powerpoint/2010/main" val="25108798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0" y="-141668"/>
            <a:ext cx="12192000" cy="7194422"/>
          </a:xfrm>
        </p:spPr>
      </p:pic>
    </p:spTree>
    <p:extLst>
      <p:ext uri="{BB962C8B-B14F-4D97-AF65-F5344CB8AC3E}">
        <p14:creationId xmlns:p14="http://schemas.microsoft.com/office/powerpoint/2010/main" val="17126705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913795" y="609600"/>
            <a:ext cx="10353762" cy="5610896"/>
          </a:xfrm>
        </p:spPr>
        <p:txBody>
          <a:bodyPr>
            <a:normAutofit/>
          </a:bodyPr>
          <a:lstStyle/>
          <a:p>
            <a:pPr algn="r"/>
            <a:r>
              <a:rPr lang="fa-IR" b="1" dirty="0" smtClean="0">
                <a:solidFill>
                  <a:srgbClr val="92D050"/>
                </a:solidFill>
                <a:cs typeface="B Homa" panose="00000400000000000000" pitchFamily="2" charset="-78"/>
              </a:rPr>
              <a:t>تحلیل فضایی ساختمان اپرای سیدنی</a:t>
            </a:r>
          </a:p>
          <a:p>
            <a:pPr algn="r"/>
            <a:endParaRPr lang="fa-IR" dirty="0" smtClean="0">
              <a:cs typeface="B Homa" panose="00000400000000000000" pitchFamily="2" charset="-78"/>
            </a:endParaRPr>
          </a:p>
          <a:p>
            <a:pPr algn="r"/>
            <a:r>
              <a:rPr lang="fa-IR" dirty="0" smtClean="0">
                <a:cs typeface="B Homa" panose="00000400000000000000" pitchFamily="2" charset="-78"/>
              </a:rPr>
              <a:t>در حقیقت ما قبل از وارد شدن به یک ساختمان باید مسیری را طی کنیم تا به ورودی آن برسیم و این اولین مرحله در سیستم سیر کو لاسیون است</a:t>
            </a:r>
          </a:p>
          <a:p>
            <a:pPr algn="r"/>
            <a:r>
              <a:rPr lang="fa-IR" dirty="0" smtClean="0">
                <a:cs typeface="B Homa" panose="00000400000000000000" pitchFamily="2" charset="-78"/>
              </a:rPr>
              <a:t> </a:t>
            </a:r>
            <a:r>
              <a:rPr lang="fa-IR" dirty="0">
                <a:cs typeface="B Homa" panose="00000400000000000000" pitchFamily="2" charset="-78"/>
              </a:rPr>
              <a:t/>
            </a:r>
            <a:br>
              <a:rPr lang="fa-IR" dirty="0">
                <a:cs typeface="B Homa" panose="00000400000000000000" pitchFamily="2" charset="-78"/>
              </a:rPr>
            </a:b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68267" y="2071343"/>
            <a:ext cx="5647688" cy="4200468"/>
          </a:xfrm>
          <a:prstGeom prst="rect">
            <a:avLst/>
          </a:prstGeom>
        </p:spPr>
      </p:pic>
    </p:spTree>
    <p:extLst>
      <p:ext uri="{BB962C8B-B14F-4D97-AF65-F5344CB8AC3E}">
        <p14:creationId xmlns:p14="http://schemas.microsoft.com/office/powerpoint/2010/main" val="3225867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4710555" y="609600"/>
            <a:ext cx="7120560" cy="4058751"/>
          </a:xfrm>
        </p:spPr>
        <p:txBody>
          <a:bodyPr/>
          <a:lstStyle/>
          <a:p>
            <a:pPr algn="r"/>
            <a:r>
              <a:rPr lang="fa-IR" dirty="0">
                <a:solidFill>
                  <a:srgbClr val="92D050"/>
                </a:solidFill>
                <a:cs typeface="B Homa" panose="00000400000000000000" pitchFamily="2" charset="-78"/>
              </a:rPr>
              <a:t/>
            </a:r>
            <a:br>
              <a:rPr lang="fa-IR" dirty="0">
                <a:solidFill>
                  <a:srgbClr val="92D050"/>
                </a:solidFill>
                <a:cs typeface="B Homa" panose="00000400000000000000" pitchFamily="2" charset="-78"/>
              </a:rPr>
            </a:br>
            <a:r>
              <a:rPr lang="fa-IR" b="1" dirty="0">
                <a:solidFill>
                  <a:srgbClr val="92D050"/>
                </a:solidFill>
                <a:effectLst/>
                <a:cs typeface="B Homa" panose="00000400000000000000" pitchFamily="2" charset="-78"/>
              </a:rPr>
              <a:t>ورودی ساختمان </a:t>
            </a:r>
            <a:r>
              <a:rPr lang="fa-IR" b="1" dirty="0" smtClean="0">
                <a:solidFill>
                  <a:srgbClr val="92D050"/>
                </a:solidFill>
                <a:effectLst/>
                <a:cs typeface="B Homa" panose="00000400000000000000" pitchFamily="2" charset="-78"/>
              </a:rPr>
              <a:t>:</a:t>
            </a:r>
            <a:endParaRPr lang="fa-IR" dirty="0" smtClean="0">
              <a:solidFill>
                <a:schemeClr val="tx1">
                  <a:lumMod val="95000"/>
                </a:schemeClr>
              </a:solidFill>
              <a:cs typeface="B Homa" panose="00000400000000000000" pitchFamily="2" charset="-78"/>
            </a:endParaRPr>
          </a:p>
          <a:p>
            <a:pPr algn="r"/>
            <a:r>
              <a:rPr lang="fa-IR" dirty="0" smtClean="0">
                <a:solidFill>
                  <a:schemeClr val="tx1">
                    <a:lumMod val="95000"/>
                  </a:schemeClr>
                </a:solidFill>
                <a:cs typeface="B Homa" panose="00000400000000000000" pitchFamily="2" charset="-78"/>
              </a:rPr>
              <a:t>پلکان ورودی بنا هم فضای انعطاف‌پذیری است که از این فضا می‌توان برای اجرای وقایع اجتماعی و فضای باز بزرگ استفاده کرد. سرسرای بزرگ شمالی و سالن پذیرش دید مناسبی به اقیانوس دارند که برای مراسم عروسی و یادبود و... استفاده می‌شود.</a:t>
            </a:r>
            <a:endParaRPr lang="en-US" dirty="0">
              <a:solidFill>
                <a:schemeClr val="tx1">
                  <a:lumMod val="95000"/>
                </a:schemeClr>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79549" y="174657"/>
            <a:ext cx="3703210" cy="246431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9549" y="2624665"/>
            <a:ext cx="11402857" cy="4085359"/>
          </a:xfrm>
          <a:prstGeom prst="rect">
            <a:avLst/>
          </a:prstGeom>
        </p:spPr>
      </p:pic>
    </p:spTree>
    <p:extLst>
      <p:ext uri="{BB962C8B-B14F-4D97-AF65-F5344CB8AC3E}">
        <p14:creationId xmlns:p14="http://schemas.microsoft.com/office/powerpoint/2010/main" val="11613696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5509227" y="4445357"/>
            <a:ext cx="6296312" cy="4825285"/>
          </a:xfrm>
        </p:spPr>
        <p:txBody>
          <a:bodyPr/>
          <a:lstStyle/>
          <a:p>
            <a:pPr algn="r"/>
            <a:r>
              <a:rPr lang="fa-IR" b="1" dirty="0">
                <a:solidFill>
                  <a:srgbClr val="92D050"/>
                </a:solidFill>
                <a:effectLst/>
                <a:cs typeface="B Homa" panose="00000400000000000000" pitchFamily="2" charset="-78"/>
              </a:rPr>
              <a:t>ریتم و تکرار در اپرای سیدنی </a:t>
            </a:r>
            <a:r>
              <a:rPr lang="fa-IR" dirty="0" smtClean="0">
                <a:effectLst/>
                <a:cs typeface="B Homa" panose="00000400000000000000" pitchFamily="2" charset="-78"/>
              </a:rPr>
              <a:t>:</a:t>
            </a:r>
            <a:r>
              <a:rPr lang="fa-IR" dirty="0">
                <a:cs typeface="B Homa" panose="00000400000000000000" pitchFamily="2" charset="-78"/>
              </a:rPr>
              <a:t/>
            </a:r>
            <a:br>
              <a:rPr lang="fa-IR" dirty="0">
                <a:cs typeface="B Homa" panose="00000400000000000000" pitchFamily="2" charset="-78"/>
              </a:rPr>
            </a:br>
            <a:r>
              <a:rPr lang="fa-IR" dirty="0">
                <a:effectLst/>
                <a:cs typeface="B Homa" panose="00000400000000000000" pitchFamily="2" charset="-78"/>
              </a:rPr>
              <a:t>در ساختمان اپرای سیدنی از تکرار و ریتم استفاده شده است . </a:t>
            </a:r>
            <a:r>
              <a:rPr lang="fa-IR" dirty="0" smtClean="0">
                <a:effectLst/>
                <a:cs typeface="B Homa" panose="00000400000000000000" pitchFamily="2" charset="-78"/>
              </a:rPr>
              <a:t>در اپرای </a:t>
            </a:r>
            <a:r>
              <a:rPr lang="fa-IR" dirty="0">
                <a:effectLst/>
                <a:cs typeface="B Homa" panose="00000400000000000000" pitchFamily="2" charset="-78"/>
              </a:rPr>
              <a:t>سیدنی از توالی سقف های غلافی شکل برای به وجود آوردن فضا استفاده شده است. </a:t>
            </a:r>
            <a:endParaRPr lang="fa-IR" dirty="0" smtClean="0">
              <a:effectLst/>
              <a:cs typeface="B Homa" panose="00000400000000000000" pitchFamily="2" charset="-78"/>
            </a:endParaRPr>
          </a:p>
          <a:p>
            <a:pPr algn="r"/>
            <a:r>
              <a:rPr lang="fa-IR" dirty="0" smtClean="0">
                <a:effectLst/>
                <a:cs typeface="B Homa" panose="00000400000000000000" pitchFamily="2" charset="-78"/>
              </a:rPr>
              <a:t>10 </a:t>
            </a:r>
            <a:r>
              <a:rPr lang="fa-IR" dirty="0">
                <a:effectLst/>
                <a:cs typeface="B Homa" panose="00000400000000000000" pitchFamily="2" charset="-78"/>
              </a:rPr>
              <a:t>طاق غلافی بدون استفاده از چوب بست ساخته شده اند و دیوار های شیشه ای مقعریقسمت های باز غلافی ها را مسدود کرده است</a:t>
            </a:r>
          </a:p>
          <a:p>
            <a:pPr algn="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34885" y="190016"/>
            <a:ext cx="6370654" cy="358349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6377" y="190017"/>
            <a:ext cx="4886687" cy="6515583"/>
          </a:xfrm>
          <a:prstGeom prst="rect">
            <a:avLst/>
          </a:prstGeom>
        </p:spPr>
      </p:pic>
      <p:sp>
        <p:nvSpPr>
          <p:cNvPr id="4" name="Up Arrow 3"/>
          <p:cNvSpPr/>
          <p:nvPr/>
        </p:nvSpPr>
        <p:spPr>
          <a:xfrm>
            <a:off x="11267557" y="4047063"/>
            <a:ext cx="605307" cy="318875"/>
          </a:xfrm>
          <a:prstGeom prst="upArrow">
            <a:avLst>
              <a:gd name="adj1" fmla="val 50000"/>
              <a:gd name="adj2" fmla="val 1808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white"/>
              </a:solidFill>
            </a:endParaRPr>
          </a:p>
        </p:txBody>
      </p:sp>
      <p:sp>
        <p:nvSpPr>
          <p:cNvPr id="8" name="Up Arrow 7"/>
          <p:cNvSpPr/>
          <p:nvPr/>
        </p:nvSpPr>
        <p:spPr>
          <a:xfrm rot="16200000">
            <a:off x="5628585" y="5874192"/>
            <a:ext cx="605307" cy="318875"/>
          </a:xfrm>
          <a:prstGeom prst="upArrow">
            <a:avLst>
              <a:gd name="adj1" fmla="val 50000"/>
              <a:gd name="adj2" fmla="val 1808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4153386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solidFill>
                  <a:srgbClr val="92D050"/>
                </a:solidFill>
                <a:cs typeface="B Nazanin" panose="00000400000000000000" pitchFamily="2" charset="-78"/>
              </a:rPr>
              <a:t>نورپردازی</a:t>
            </a:r>
            <a:endParaRPr lang="en-US" b="1" dirty="0">
              <a:solidFill>
                <a:srgbClr val="92D050"/>
              </a:solidFill>
              <a:cs typeface="B Nazanin" panose="00000400000000000000" pitchFamily="2" charset="-78"/>
            </a:endParaRPr>
          </a:p>
        </p:txBody>
      </p:sp>
      <p:sp>
        <p:nvSpPr>
          <p:cNvPr id="3" name="Content Placeholder 2"/>
          <p:cNvSpPr>
            <a:spLocks noGrp="1"/>
          </p:cNvSpPr>
          <p:nvPr>
            <p:ph idx="1"/>
          </p:nvPr>
        </p:nvSpPr>
        <p:spPr/>
        <p:txBody>
          <a:bodyPr/>
          <a:lstStyle/>
          <a:p>
            <a:pPr algn="r"/>
            <a:r>
              <a:rPr lang="fa-IR" dirty="0" smtClean="0">
                <a:solidFill>
                  <a:schemeClr val="tx1">
                    <a:lumMod val="95000"/>
                  </a:schemeClr>
                </a:solidFill>
                <a:cs typeface="B Homa" panose="00000400000000000000" pitchFamily="2" charset="-78"/>
              </a:rPr>
              <a:t>نورپردازی </a:t>
            </a:r>
            <a:r>
              <a:rPr lang="fa-IR" dirty="0">
                <a:solidFill>
                  <a:schemeClr val="tx1">
                    <a:lumMod val="95000"/>
                  </a:schemeClr>
                </a:solidFill>
                <a:cs typeface="B Homa" panose="00000400000000000000" pitchFamily="2" charset="-78"/>
              </a:rPr>
              <a:t>خانه اپرای سیدنی با مشکلات زیادی همراه بود اما در نهایت با ساخت ماکت‌های بی‌شمار و آزمون خطا به نتیجه مطلوب دست یافت.</a:t>
            </a:r>
            <a:endParaRPr lang="en-US" dirty="0">
              <a:solidFill>
                <a:schemeClr val="tx1">
                  <a:lumMod val="95000"/>
                </a:schemeClr>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1447" y="4110329"/>
            <a:ext cx="2982672" cy="2321513"/>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71771" y="4110328"/>
            <a:ext cx="3041283" cy="2321513"/>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85288" y="4110328"/>
            <a:ext cx="3482269" cy="2321513"/>
          </a:xfrm>
          <a:prstGeom prst="rect">
            <a:avLst/>
          </a:prstGeom>
        </p:spPr>
      </p:pic>
    </p:spTree>
    <p:extLst>
      <p:ext uri="{BB962C8B-B14F-4D97-AF65-F5344CB8AC3E}">
        <p14:creationId xmlns:p14="http://schemas.microsoft.com/office/powerpoint/2010/main" val="15591959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pic>
        <p:nvPicPr>
          <p:cNvPr id="4" name="Content Placeholder 3" descr="Screen Clipping"/>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83335" y="365125"/>
            <a:ext cx="4778062" cy="2551771"/>
          </a:xfrm>
        </p:spPr>
      </p:pic>
      <p:pic>
        <p:nvPicPr>
          <p:cNvPr id="5" name="Picture 4" descr="Screen Clippi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3335" y="3026535"/>
            <a:ext cx="4782594" cy="3107081"/>
          </a:xfrm>
          <a:prstGeom prst="rect">
            <a:avLst/>
          </a:prstGeom>
        </p:spPr>
      </p:pic>
      <p:pic>
        <p:nvPicPr>
          <p:cNvPr id="6" name="Picture 5" descr="Screen Clippi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01551" y="1849468"/>
            <a:ext cx="6619061" cy="4284148"/>
          </a:xfrm>
          <a:prstGeom prst="rect">
            <a:avLst/>
          </a:prstGeom>
        </p:spPr>
      </p:pic>
    </p:spTree>
    <p:extLst>
      <p:ext uri="{BB962C8B-B14F-4D97-AF65-F5344CB8AC3E}">
        <p14:creationId xmlns:p14="http://schemas.microsoft.com/office/powerpoint/2010/main" val="18209455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838200" y="365125"/>
            <a:ext cx="10515600" cy="5811838"/>
          </a:xfrm>
        </p:spPr>
        <p:txBody>
          <a:bodyPr>
            <a:normAutofit fontScale="85000" lnSpcReduction="20000"/>
          </a:bodyPr>
          <a:lstStyle/>
          <a:p>
            <a:pPr algn="r"/>
            <a:endParaRPr lang="fa-IR" dirty="0" smtClean="0">
              <a:cs typeface="B Homa" panose="00000400000000000000" pitchFamily="2" charset="-78"/>
            </a:endParaRPr>
          </a:p>
          <a:p>
            <a:pPr algn="r"/>
            <a:endParaRPr lang="fa-IR" dirty="0">
              <a:cs typeface="B Homa" panose="00000400000000000000" pitchFamily="2" charset="-78"/>
            </a:endParaRPr>
          </a:p>
          <a:p>
            <a:pPr algn="r"/>
            <a:endParaRPr lang="fa-IR" dirty="0" smtClean="0">
              <a:cs typeface="B Homa" panose="00000400000000000000" pitchFamily="2" charset="-78"/>
            </a:endParaRPr>
          </a:p>
          <a:p>
            <a:pPr algn="r"/>
            <a:endParaRPr lang="fa-IR" dirty="0">
              <a:cs typeface="B Homa" panose="00000400000000000000" pitchFamily="2" charset="-78"/>
            </a:endParaRPr>
          </a:p>
          <a:p>
            <a:pPr algn="r"/>
            <a:endParaRPr lang="fa-IR" dirty="0" smtClean="0">
              <a:cs typeface="B Homa" panose="00000400000000000000" pitchFamily="2" charset="-78"/>
            </a:endParaRPr>
          </a:p>
          <a:p>
            <a:pPr algn="r"/>
            <a:endParaRPr lang="fa-IR" dirty="0">
              <a:cs typeface="B Homa" panose="00000400000000000000" pitchFamily="2" charset="-78"/>
            </a:endParaRPr>
          </a:p>
          <a:p>
            <a:pPr algn="r"/>
            <a:endParaRPr lang="fa-IR" dirty="0" smtClean="0">
              <a:cs typeface="B Homa" panose="00000400000000000000" pitchFamily="2" charset="-78"/>
            </a:endParaRPr>
          </a:p>
          <a:p>
            <a:pPr algn="r"/>
            <a:endParaRPr lang="fa-IR" dirty="0">
              <a:cs typeface="B Homa" panose="00000400000000000000" pitchFamily="2" charset="-78"/>
            </a:endParaRPr>
          </a:p>
          <a:p>
            <a:pPr algn="r"/>
            <a:endParaRPr lang="fa-IR" dirty="0" smtClean="0">
              <a:cs typeface="B Homa" panose="00000400000000000000" pitchFamily="2" charset="-78"/>
            </a:endParaRPr>
          </a:p>
          <a:p>
            <a:pPr algn="r"/>
            <a:endParaRPr lang="fa-IR" dirty="0">
              <a:cs typeface="B Homa" panose="00000400000000000000" pitchFamily="2" charset="-78"/>
            </a:endParaRPr>
          </a:p>
          <a:p>
            <a:pPr algn="r"/>
            <a:endParaRPr lang="fa-IR" dirty="0" smtClean="0">
              <a:cs typeface="B Homa" panose="00000400000000000000" pitchFamily="2" charset="-78"/>
            </a:endParaRPr>
          </a:p>
          <a:p>
            <a:pPr algn="r"/>
            <a:r>
              <a:rPr lang="fa-IR" dirty="0" smtClean="0">
                <a:cs typeface="B Homa" panose="00000400000000000000" pitchFamily="2" charset="-78"/>
              </a:rPr>
              <a:t>در </a:t>
            </a:r>
            <a:r>
              <a:rPr lang="fa-IR" dirty="0">
                <a:cs typeface="B Homa" panose="00000400000000000000" pitchFamily="2" charset="-78"/>
              </a:rPr>
              <a:t>عکس بالا ساختمان اپرا را می بینید که سایه ی برجهای اطراف به طور اتفاقی بر روی آن افتاده و زیبایی آن را صد چندان نموده است</a:t>
            </a:r>
            <a:r>
              <a:rPr lang="fa-IR" b="1" dirty="0">
                <a:cs typeface="B Homa" panose="00000400000000000000" pitchFamily="2" charset="-78"/>
              </a:rPr>
              <a:t>.(بحث سایه اندازی ها </a:t>
            </a:r>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51757" y="478886"/>
            <a:ext cx="6846790" cy="4592360"/>
          </a:xfrm>
          <a:prstGeom prst="rect">
            <a:avLst/>
          </a:prstGeom>
        </p:spPr>
      </p:pic>
    </p:spTree>
    <p:extLst>
      <p:ext uri="{BB962C8B-B14F-4D97-AF65-F5344CB8AC3E}">
        <p14:creationId xmlns:p14="http://schemas.microsoft.com/office/powerpoint/2010/main" val="13842435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832876" y="5692461"/>
            <a:ext cx="10515600" cy="690563"/>
          </a:xfrm>
        </p:spPr>
        <p:txBody>
          <a:bodyPr/>
          <a:lstStyle/>
          <a:p>
            <a:pPr algn="ctr"/>
            <a:r>
              <a:rPr lang="fa-IR" dirty="0">
                <a:cs typeface="B Homa" panose="00000400000000000000" pitchFamily="2" charset="-78"/>
              </a:rPr>
              <a:t>تصویر بالا خط آسمان زیبای اپرای سیدنی را به نمایش گذاشته است.</a:t>
            </a:r>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75683" y="609600"/>
            <a:ext cx="7331956" cy="4857610"/>
          </a:xfrm>
          <a:prstGeom prst="rect">
            <a:avLst/>
          </a:prstGeom>
        </p:spPr>
      </p:pic>
    </p:spTree>
    <p:extLst>
      <p:ext uri="{BB962C8B-B14F-4D97-AF65-F5344CB8AC3E}">
        <p14:creationId xmlns:p14="http://schemas.microsoft.com/office/powerpoint/2010/main" val="42665278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832876" y="5831423"/>
            <a:ext cx="10515600" cy="832231"/>
          </a:xfrm>
        </p:spPr>
        <p:txBody>
          <a:bodyPr>
            <a:normAutofit/>
          </a:bodyPr>
          <a:lstStyle/>
          <a:p>
            <a:pPr algn="ctr"/>
            <a:r>
              <a:rPr lang="fa-IR" dirty="0">
                <a:cs typeface="B Homa" panose="00000400000000000000" pitchFamily="2" charset="-78"/>
              </a:rPr>
              <a:t>تصویر بالا از نمای جانبی بنا می باشد که به خو بی بحث ریتم و تکرار را به نمایش گذاشته است</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04940" y="609600"/>
            <a:ext cx="6870879" cy="5153159"/>
          </a:xfrm>
          <a:prstGeom prst="rect">
            <a:avLst/>
          </a:prstGeom>
        </p:spPr>
      </p:pic>
    </p:spTree>
    <p:extLst>
      <p:ext uri="{BB962C8B-B14F-4D97-AF65-F5344CB8AC3E}">
        <p14:creationId xmlns:p14="http://schemas.microsoft.com/office/powerpoint/2010/main" val="1640150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4434" y="493912"/>
            <a:ext cx="5483180" cy="1927315"/>
          </a:xfrm>
        </p:spPr>
        <p:txBody>
          <a:bodyPr>
            <a:normAutofit/>
          </a:bodyPr>
          <a:lstStyle/>
          <a:p>
            <a:pPr algn="r"/>
            <a:r>
              <a:rPr lang="fa-IR" sz="4400" b="1" dirty="0" smtClean="0">
                <a:solidFill>
                  <a:srgbClr val="00B0F0"/>
                </a:solidFill>
                <a:cs typeface="B Nazanin" panose="00000400000000000000" pitchFamily="2" charset="-78"/>
              </a:rPr>
              <a:t>کلیسای ارتدکس یونان</a:t>
            </a:r>
            <a:r>
              <a:rPr lang="en-US" sz="4400" b="1" dirty="0" smtClean="0">
                <a:solidFill>
                  <a:srgbClr val="92D050"/>
                </a:solidFill>
                <a:cs typeface="B Nazanin" panose="00000400000000000000" pitchFamily="2" charset="-78"/>
              </a:rPr>
              <a:t/>
            </a:r>
            <a:br>
              <a:rPr lang="en-US" sz="4400" b="1" dirty="0" smtClean="0">
                <a:solidFill>
                  <a:srgbClr val="92D050"/>
                </a:solidFill>
                <a:cs typeface="B Nazanin" panose="00000400000000000000" pitchFamily="2" charset="-78"/>
              </a:rPr>
            </a:br>
            <a:r>
              <a:rPr lang="en-US" b="1" dirty="0" smtClean="0">
                <a:solidFill>
                  <a:srgbClr val="00B0F0"/>
                </a:solidFill>
              </a:rPr>
              <a:t>(</a:t>
            </a:r>
            <a:r>
              <a:rPr lang="en-US" b="1" dirty="0" err="1" smtClean="0">
                <a:solidFill>
                  <a:srgbClr val="00B0F0"/>
                </a:solidFill>
              </a:rPr>
              <a:t>greek</a:t>
            </a:r>
            <a:r>
              <a:rPr lang="en-US" b="1" dirty="0" smtClean="0">
                <a:solidFill>
                  <a:srgbClr val="00B0F0"/>
                </a:solidFill>
              </a:rPr>
              <a:t> orthodox church)</a:t>
            </a:r>
            <a:endParaRPr lang="en-US" b="1" dirty="0">
              <a:solidFill>
                <a:srgbClr val="00B0F0"/>
              </a:solidFill>
            </a:endParaRPr>
          </a:p>
        </p:txBody>
      </p:sp>
      <p:sp>
        <p:nvSpPr>
          <p:cNvPr id="3" name="Content Placeholder 2"/>
          <p:cNvSpPr>
            <a:spLocks noGrp="1"/>
          </p:cNvSpPr>
          <p:nvPr>
            <p:ph idx="1"/>
          </p:nvPr>
        </p:nvSpPr>
        <p:spPr>
          <a:xfrm>
            <a:off x="6735651" y="3847608"/>
            <a:ext cx="4734059" cy="4351338"/>
          </a:xfrm>
        </p:spPr>
        <p:txBody>
          <a:bodyPr/>
          <a:lstStyle/>
          <a:p>
            <a:pPr algn="r"/>
            <a:r>
              <a:rPr lang="fa-IR" b="1" dirty="0" smtClean="0">
                <a:solidFill>
                  <a:srgbClr val="00B0F0"/>
                </a:solidFill>
                <a:cs typeface="B Nazanin" panose="00000400000000000000" pitchFamily="2" charset="-78"/>
              </a:rPr>
              <a:t>نوع سیستم سازه ای</a:t>
            </a:r>
            <a:r>
              <a:rPr lang="fa-IR" dirty="0" smtClean="0">
                <a:cs typeface="B Nazanin" panose="00000400000000000000" pitchFamily="2" charset="-78"/>
              </a:rPr>
              <a:t>: پوسته گنبدی</a:t>
            </a:r>
          </a:p>
          <a:p>
            <a:pPr algn="r"/>
            <a:r>
              <a:rPr lang="fa-IR" b="1" dirty="0" smtClean="0">
                <a:solidFill>
                  <a:srgbClr val="00B0F0"/>
                </a:solidFill>
                <a:cs typeface="B Nazanin" panose="00000400000000000000" pitchFamily="2" charset="-78"/>
              </a:rPr>
              <a:t>نحوه مقابله با رانش</a:t>
            </a:r>
            <a:r>
              <a:rPr lang="fa-IR" dirty="0" smtClean="0">
                <a:cs typeface="B Nazanin" panose="00000400000000000000" pitchFamily="2" charset="-78"/>
              </a:rPr>
              <a:t>:بوسیله ضخیم کردن لبه ها مانند یک حلقه کششی عمل می کند</a:t>
            </a:r>
          </a:p>
          <a:p>
            <a:pPr algn="r"/>
            <a:r>
              <a:rPr lang="fa-IR" b="1" dirty="0" smtClean="0">
                <a:solidFill>
                  <a:srgbClr val="00B0F0"/>
                </a:solidFill>
                <a:cs typeface="B Nazanin" panose="00000400000000000000" pitchFamily="2" charset="-78"/>
              </a:rPr>
              <a:t>تکیه گاه گنبد</a:t>
            </a:r>
            <a:r>
              <a:rPr lang="fa-IR" dirty="0" smtClean="0">
                <a:cs typeface="B Nazanin" panose="00000400000000000000" pitchFamily="2" charset="-78"/>
              </a:rPr>
              <a:t>:چهار دیوار مقعر</a:t>
            </a:r>
          </a:p>
          <a:p>
            <a:pPr algn="r"/>
            <a:r>
              <a:rPr lang="fa-IR" b="1" dirty="0" smtClean="0">
                <a:solidFill>
                  <a:srgbClr val="00B0F0"/>
                </a:solidFill>
                <a:cs typeface="B Nazanin" panose="00000400000000000000" pitchFamily="2" charset="-78"/>
              </a:rPr>
              <a:t>پوشش نهایی گنبد</a:t>
            </a:r>
            <a:r>
              <a:rPr lang="fa-IR" dirty="0" smtClean="0">
                <a:cs typeface="B Nazanin" panose="00000400000000000000" pitchFamily="2" charset="-78"/>
              </a:rPr>
              <a:t>:کاشی آبی</a:t>
            </a:r>
            <a:endParaRPr lang="en-US"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56278" y="2320354"/>
            <a:ext cx="5513828" cy="4135371"/>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36536" y="469276"/>
            <a:ext cx="1282676" cy="1632079"/>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6278" y="447116"/>
            <a:ext cx="2267712" cy="1676400"/>
          </a:xfrm>
          <a:prstGeom prst="rect">
            <a:avLst/>
          </a:prstGeom>
        </p:spPr>
      </p:pic>
    </p:spTree>
    <p:extLst>
      <p:ext uri="{BB962C8B-B14F-4D97-AF65-F5344CB8AC3E}">
        <p14:creationId xmlns:p14="http://schemas.microsoft.com/office/powerpoint/2010/main" val="33540085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pic>
        <p:nvPicPr>
          <p:cNvPr id="5" name="Content Placeholder 4" descr="Screen Clipping"/>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2472744" y="609600"/>
            <a:ext cx="6849903" cy="5014757"/>
          </a:xfrm>
        </p:spPr>
      </p:pic>
      <p:sp>
        <p:nvSpPr>
          <p:cNvPr id="6" name="Rectangle 5"/>
          <p:cNvSpPr/>
          <p:nvPr/>
        </p:nvSpPr>
        <p:spPr>
          <a:xfrm>
            <a:off x="3484834" y="5847723"/>
            <a:ext cx="5474576" cy="369332"/>
          </a:xfrm>
          <a:prstGeom prst="rect">
            <a:avLst/>
          </a:prstGeom>
        </p:spPr>
        <p:txBody>
          <a:bodyPr wrap="none">
            <a:spAutoFit/>
          </a:bodyPr>
          <a:lstStyle/>
          <a:p>
            <a:pPr algn="l" rtl="0"/>
            <a:r>
              <a:rPr lang="fa-IR" dirty="0">
                <a:solidFill>
                  <a:prstClr val="white">
                    <a:lumMod val="95000"/>
                  </a:prstClr>
                </a:solidFill>
                <a:latin typeface="Arial" panose="020B0604020202020204" pitchFamily="34" charset="0"/>
                <a:cs typeface="B Homa" panose="00000400000000000000" pitchFamily="2" charset="-78"/>
              </a:rPr>
              <a:t>تصویر زیر نوع متریال استفاده شده را برای پوشش بنا نشان می دهد</a:t>
            </a:r>
            <a:endParaRPr lang="en-US" dirty="0">
              <a:solidFill>
                <a:prstClr val="white">
                  <a:lumMod val="95000"/>
                </a:prstClr>
              </a:solidFill>
            </a:endParaRPr>
          </a:p>
        </p:txBody>
      </p:sp>
    </p:spTree>
    <p:extLst>
      <p:ext uri="{BB962C8B-B14F-4D97-AF65-F5344CB8AC3E}">
        <p14:creationId xmlns:p14="http://schemas.microsoft.com/office/powerpoint/2010/main" val="20873351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92D050"/>
                </a:solidFill>
                <a:cs typeface="B Nazanin" panose="00000400000000000000" pitchFamily="2" charset="-78"/>
              </a:rPr>
              <a:t>نکات</a:t>
            </a:r>
            <a:r>
              <a:rPr lang="fa-IR" dirty="0" smtClean="0">
                <a:cs typeface="B Homa" panose="00000400000000000000" pitchFamily="2" charset="-78"/>
              </a:rPr>
              <a:t> </a:t>
            </a:r>
            <a:endParaRPr lang="en-US" dirty="0"/>
          </a:p>
        </p:txBody>
      </p:sp>
      <p:sp>
        <p:nvSpPr>
          <p:cNvPr id="3" name="Content Placeholder 2"/>
          <p:cNvSpPr>
            <a:spLocks noGrp="1"/>
          </p:cNvSpPr>
          <p:nvPr>
            <p:ph idx="1"/>
          </p:nvPr>
        </p:nvSpPr>
        <p:spPr/>
        <p:txBody>
          <a:bodyPr>
            <a:normAutofit fontScale="92500" lnSpcReduction="20000"/>
          </a:bodyPr>
          <a:lstStyle/>
          <a:p>
            <a:pPr algn="r" fontAlgn="base"/>
            <a:r>
              <a:rPr lang="fa-IR" dirty="0">
                <a:cs typeface="B Homa" panose="00000400000000000000" pitchFamily="2" charset="-78"/>
              </a:rPr>
              <a:t>در ساخت خانه اپرای سیدنی ده هزار </a:t>
            </a:r>
            <a:r>
              <a:rPr lang="fa-IR" dirty="0" smtClean="0">
                <a:cs typeface="B Homa" panose="00000400000000000000" pitchFamily="2" charset="-78"/>
              </a:rPr>
              <a:t>کارگر با 90ملیت متفاوت </a:t>
            </a:r>
            <a:r>
              <a:rPr lang="fa-IR" dirty="0">
                <a:cs typeface="B Homa" panose="00000400000000000000" pitchFamily="2" charset="-78"/>
              </a:rPr>
              <a:t>همکاری داشتند.</a:t>
            </a:r>
          </a:p>
          <a:p>
            <a:pPr algn="r" fontAlgn="base"/>
            <a:r>
              <a:rPr lang="fa-IR" dirty="0">
                <a:cs typeface="B Homa" panose="00000400000000000000" pitchFamily="2" charset="-78"/>
              </a:rPr>
              <a:t>بالاترین نقطه خانه اپرای سیدنی ۶۷ متر از سطح دریا ارتفاع دارد که برابر با ارتفاع یک ساختمان ۲۲ طبقه است.</a:t>
            </a:r>
          </a:p>
          <a:p>
            <a:pPr algn="r" fontAlgn="base"/>
            <a:r>
              <a:rPr lang="fa-IR" dirty="0" smtClean="0">
                <a:cs typeface="B Homa" panose="00000400000000000000" pitchFamily="2" charset="-78"/>
              </a:rPr>
              <a:t>خانه </a:t>
            </a:r>
            <a:r>
              <a:rPr lang="fa-IR" dirty="0">
                <a:cs typeface="B Homa" panose="00000400000000000000" pitchFamily="2" charset="-78"/>
              </a:rPr>
              <a:t>اپرای سیدنی در سال ۲۰۰۷ در لیست میراث جهانی یونسکو قرار گرفت.</a:t>
            </a:r>
          </a:p>
          <a:p>
            <a:pPr algn="r" fontAlgn="base"/>
            <a:r>
              <a:rPr lang="fa-IR" dirty="0">
                <a:cs typeface="B Homa" panose="00000400000000000000" pitchFamily="2" charset="-78"/>
              </a:rPr>
              <a:t>در این بنا از ۶۴۵ کیلومتر سیم استفاده شده است. مصرف برق آن معادل تامین برق شهری ۲۵ هزارنفری است که توسط ۱۲۰ بخش توزیع تامین می‌شود</a:t>
            </a:r>
            <a:r>
              <a:rPr lang="fa-IR" dirty="0" smtClean="0">
                <a:cs typeface="B Homa" panose="00000400000000000000" pitchFamily="2" charset="-78"/>
              </a:rPr>
              <a:t>.</a:t>
            </a:r>
          </a:p>
          <a:p>
            <a:pPr algn="r" fontAlgn="base"/>
            <a:endParaRPr lang="fa-IR" dirty="0">
              <a:cs typeface="B Homa" panose="00000400000000000000" pitchFamily="2" charset="-78"/>
            </a:endParaRPr>
          </a:p>
          <a:p>
            <a:pPr algn="r"/>
            <a:r>
              <a:rPr lang="fa-IR" dirty="0" smtClean="0">
                <a:cs typeface="B Homa" panose="00000400000000000000" pitchFamily="2" charset="-78"/>
              </a:rPr>
              <a:t>سالن </a:t>
            </a:r>
            <a:r>
              <a:rPr lang="fa-IR" dirty="0">
                <a:cs typeface="B Homa" panose="00000400000000000000" pitchFamily="2" charset="-78"/>
              </a:rPr>
              <a:t>اپرای سیدنی بزرگترین ساختمان مدرن در دنیا به حساب می‌آید</a:t>
            </a:r>
            <a:endParaRPr lang="en-US" dirty="0"/>
          </a:p>
        </p:txBody>
      </p:sp>
    </p:spTree>
    <p:extLst>
      <p:ext uri="{BB962C8B-B14F-4D97-AF65-F5344CB8AC3E}">
        <p14:creationId xmlns:p14="http://schemas.microsoft.com/office/powerpoint/2010/main" val="26166719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92D050"/>
                </a:solidFill>
                <a:cs typeface="B Nazanin" panose="00000400000000000000" pitchFamily="2" charset="-78"/>
              </a:rPr>
              <a:t>برآورد هزینه</a:t>
            </a:r>
            <a:endParaRPr lang="en-US" b="1" dirty="0">
              <a:solidFill>
                <a:srgbClr val="92D050"/>
              </a:solidFill>
              <a:cs typeface="B Nazanin" panose="00000400000000000000" pitchFamily="2" charset="-78"/>
            </a:endParaRPr>
          </a:p>
        </p:txBody>
      </p:sp>
      <p:sp>
        <p:nvSpPr>
          <p:cNvPr id="3" name="Content Placeholder 2"/>
          <p:cNvSpPr>
            <a:spLocks noGrp="1"/>
          </p:cNvSpPr>
          <p:nvPr>
            <p:ph idx="1"/>
          </p:nvPr>
        </p:nvSpPr>
        <p:spPr/>
        <p:txBody>
          <a:bodyPr/>
          <a:lstStyle/>
          <a:p>
            <a:pPr algn="r"/>
            <a:r>
              <a:rPr lang="fa-IR" dirty="0">
                <a:solidFill>
                  <a:schemeClr val="tx1">
                    <a:lumMod val="95000"/>
                  </a:schemeClr>
                </a:solidFill>
                <a:cs typeface="B Homa" panose="00000400000000000000" pitchFamily="2" charset="-78"/>
              </a:rPr>
              <a:t>برآورد هزینه ساخت خانه اپرای سیدنی ۷ میلیون دلار بود اما ساخت خانه اپرای سیدنی ۱۴ سال به طول انجامید و هزینه نهایی ساخت آن نیز ۱۴ برابر برآورد اولیه معادل ۱۰۲ میلیون دلار شد</a:t>
            </a:r>
            <a:r>
              <a:rPr lang="fa-IR" dirty="0" smtClean="0">
                <a:solidFill>
                  <a:schemeClr val="tx1">
                    <a:lumMod val="95000"/>
                  </a:schemeClr>
                </a:solidFill>
                <a:cs typeface="B Homa" panose="00000400000000000000" pitchFamily="2" charset="-78"/>
              </a:rPr>
              <a:t>.</a:t>
            </a:r>
            <a:r>
              <a:rPr lang="fa-IR" dirty="0">
                <a:cs typeface="B Homa" panose="00000400000000000000" pitchFamily="2" charset="-78"/>
              </a:rPr>
              <a:t> </a:t>
            </a:r>
            <a:r>
              <a:rPr lang="fa-IR" dirty="0" smtClean="0">
                <a:cs typeface="B Homa" panose="00000400000000000000" pitchFamily="2" charset="-78"/>
              </a:rPr>
              <a:t>همچنین این </a:t>
            </a:r>
            <a:r>
              <a:rPr lang="fa-IR" dirty="0">
                <a:cs typeface="B Homa" panose="00000400000000000000" pitchFamily="2" charset="-78"/>
              </a:rPr>
              <a:t>بنای باارزش 55 میلیون پوند هزینه داشته است. </a:t>
            </a:r>
            <a:endParaRPr lang="fa-IR" dirty="0">
              <a:solidFill>
                <a:schemeClr val="tx1">
                  <a:lumMod val="95000"/>
                </a:schemeClr>
              </a:solidFill>
              <a:cs typeface="B Homa" panose="00000400000000000000" pitchFamily="2" charset="-78"/>
            </a:endParaRPr>
          </a:p>
          <a:p>
            <a:pPr algn="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62009" y="2537141"/>
            <a:ext cx="6257334" cy="4174815"/>
          </a:xfrm>
          <a:prstGeom prst="rect">
            <a:avLst/>
          </a:prstGeom>
        </p:spPr>
      </p:pic>
    </p:spTree>
    <p:extLst>
      <p:ext uri="{BB962C8B-B14F-4D97-AF65-F5344CB8AC3E}">
        <p14:creationId xmlns:p14="http://schemas.microsoft.com/office/powerpoint/2010/main" val="274324123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solidFill>
                  <a:srgbClr val="92D050"/>
                </a:solidFill>
                <a:cs typeface="B Nazanin" panose="00000400000000000000" pitchFamily="2" charset="-78"/>
              </a:rPr>
              <a:t>درآمد سالانه</a:t>
            </a:r>
            <a:endParaRPr lang="en-US" b="1" dirty="0">
              <a:solidFill>
                <a:srgbClr val="92D050"/>
              </a:solidFill>
              <a:cs typeface="B Nazanin" panose="00000400000000000000" pitchFamily="2" charset="-78"/>
            </a:endParaRPr>
          </a:p>
        </p:txBody>
      </p:sp>
      <p:sp>
        <p:nvSpPr>
          <p:cNvPr id="3" name="Content Placeholder 2"/>
          <p:cNvSpPr>
            <a:spLocks noGrp="1"/>
          </p:cNvSpPr>
          <p:nvPr>
            <p:ph idx="1"/>
          </p:nvPr>
        </p:nvSpPr>
        <p:spPr>
          <a:xfrm>
            <a:off x="895729" y="1542612"/>
            <a:ext cx="10353762" cy="3695136"/>
          </a:xfrm>
        </p:spPr>
        <p:txBody>
          <a:bodyPr/>
          <a:lstStyle/>
          <a:p>
            <a:pPr algn="r"/>
            <a:r>
              <a:rPr lang="fa-IR" dirty="0">
                <a:cs typeface="B Homa" panose="00000400000000000000" pitchFamily="2" charset="-78"/>
              </a:rPr>
              <a:t>خانه اپرای سیدنی هر سال 740 میلیون دلار را از طریق فروش بلیط و جذب توریست به اقتصاد استرالیا تزریق می کند. </a:t>
            </a:r>
            <a:r>
              <a:rPr lang="fa-IR" dirty="0" smtClean="0">
                <a:cs typeface="B Homa" panose="00000400000000000000" pitchFamily="2" charset="-78"/>
              </a:rPr>
              <a:t>این </a:t>
            </a:r>
            <a:r>
              <a:rPr lang="fa-IR" dirty="0">
                <a:cs typeface="B Homa" panose="00000400000000000000" pitchFamily="2" charset="-78"/>
              </a:rPr>
              <a:t>بنا سالانه 1.4 میلیون نفر را به استرالیا می کشاند.</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06840" y="2588653"/>
            <a:ext cx="6064330" cy="4046561"/>
          </a:xfrm>
          <a:prstGeom prst="rect">
            <a:avLst/>
          </a:prstGeom>
        </p:spPr>
      </p:pic>
    </p:spTree>
    <p:extLst>
      <p:ext uri="{BB962C8B-B14F-4D97-AF65-F5344CB8AC3E}">
        <p14:creationId xmlns:p14="http://schemas.microsoft.com/office/powerpoint/2010/main" val="1475820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sp>
        <p:nvSpPr>
          <p:cNvPr id="3" name="Content Placeholder 2"/>
          <p:cNvSpPr>
            <a:spLocks noGrp="1"/>
          </p:cNvSpPr>
          <p:nvPr>
            <p:ph idx="1"/>
          </p:nvPr>
        </p:nvSpPr>
        <p:spPr>
          <a:xfrm>
            <a:off x="385011" y="0"/>
            <a:ext cx="11002862" cy="5181600"/>
          </a:xfrm>
        </p:spPr>
        <p:txBody>
          <a:bodyPr>
            <a:noAutofit/>
          </a:bodyPr>
          <a:lstStyle/>
          <a:p>
            <a:pPr marL="0" indent="0">
              <a:buNone/>
            </a:pPr>
            <a:r>
              <a:rPr lang="fa-IR" sz="1400" dirty="0" smtClean="0">
                <a:cs typeface="B Homa" panose="00000400000000000000" pitchFamily="2" charset="-78"/>
              </a:rPr>
              <a:t>منابع</a:t>
            </a:r>
          </a:p>
          <a:p>
            <a:pPr algn="l" rtl="0"/>
            <a:r>
              <a:rPr lang="en-US" sz="1400" dirty="0" err="1" smtClean="0"/>
              <a:t>Duek</a:t>
            </a:r>
            <a:r>
              <a:rPr lang="en-US" sz="1400" dirty="0" smtClean="0"/>
              <a:t>-Cohen</a:t>
            </a:r>
            <a:r>
              <a:rPr lang="en-US" sz="1400" dirty="0"/>
              <a:t>, Elias, </a:t>
            </a:r>
            <a:r>
              <a:rPr lang="en-US" sz="1400" i="1" dirty="0" err="1"/>
              <a:t>Utzon</a:t>
            </a:r>
            <a:r>
              <a:rPr lang="en-US" sz="1400" i="1" dirty="0"/>
              <a:t> and the Sydney Opera House</a:t>
            </a:r>
            <a:r>
              <a:rPr lang="en-US" sz="1400" dirty="0"/>
              <a:t>, Morgan Publications, Sydney, 1967–1998. (A small publication intended to gather public opinion to bring </a:t>
            </a:r>
            <a:r>
              <a:rPr lang="en-US" sz="1400" dirty="0" err="1"/>
              <a:t>Utzon</a:t>
            </a:r>
            <a:r>
              <a:rPr lang="en-US" sz="1400" dirty="0"/>
              <a:t> back to the project.)</a:t>
            </a:r>
          </a:p>
          <a:p>
            <a:pPr algn="l" rtl="0"/>
            <a:r>
              <a:rPr lang="en-US" sz="1400" dirty="0"/>
              <a:t>Hubble, Ava, </a:t>
            </a:r>
            <a:r>
              <a:rPr lang="en-US" sz="1400" i="1" dirty="0"/>
              <a:t>The Strange Case of Eugene </a:t>
            </a:r>
            <a:r>
              <a:rPr lang="en-US" sz="1400" i="1" dirty="0" err="1"/>
              <a:t>Goossens</a:t>
            </a:r>
            <a:r>
              <a:rPr lang="en-US" sz="1400" i="1" dirty="0"/>
              <a:t> and Other Tales from The Opera House</a:t>
            </a:r>
            <a:r>
              <a:rPr lang="en-US" sz="1400" dirty="0"/>
              <a:t>, Collins Publishers, Australia, 1988. (Ava Hubble was Press Officer for the Sydney Opera House for 15 years.)</a:t>
            </a:r>
          </a:p>
          <a:p>
            <a:pPr algn="l" rtl="0"/>
            <a:r>
              <a:rPr lang="en-US" sz="1400" dirty="0" err="1"/>
              <a:t>Stübe</a:t>
            </a:r>
            <a:r>
              <a:rPr lang="en-US" sz="1400" dirty="0"/>
              <a:t>, Katarina and </a:t>
            </a:r>
            <a:r>
              <a:rPr lang="en-US" sz="1400" dirty="0" err="1"/>
              <a:t>Utzon</a:t>
            </a:r>
            <a:r>
              <a:rPr lang="en-US" sz="1400" dirty="0"/>
              <a:t>, Jan, </a:t>
            </a:r>
            <a:r>
              <a:rPr lang="en-US" sz="1400" i="1" dirty="0"/>
              <a:t>Sydney Opera House: A Tribute to </a:t>
            </a:r>
            <a:r>
              <a:rPr lang="en-US" sz="1400" i="1" dirty="0" err="1"/>
              <a:t>Jørn</a:t>
            </a:r>
            <a:r>
              <a:rPr lang="en-US" sz="1400" i="1" dirty="0"/>
              <a:t> </a:t>
            </a:r>
            <a:r>
              <a:rPr lang="en-US" sz="1400" i="1" dirty="0" err="1"/>
              <a:t>Utzon</a:t>
            </a:r>
            <a:r>
              <a:rPr lang="en-US" sz="1400" dirty="0"/>
              <a:t>. Reveal Books, 2009. </a:t>
            </a:r>
            <a:r>
              <a:rPr lang="en-US" sz="1400" dirty="0">
                <a:hlinkClick r:id="rId2"/>
              </a:rPr>
              <a:t>ISBN 978-0-9806123-0-1</a:t>
            </a:r>
            <a:endParaRPr lang="en-US" sz="1400" dirty="0"/>
          </a:p>
          <a:p>
            <a:pPr algn="l" rtl="0"/>
            <a:r>
              <a:rPr lang="en-US" sz="1400" dirty="0" err="1"/>
              <a:t>Stuber</a:t>
            </a:r>
            <a:r>
              <a:rPr lang="en-US" sz="1400" dirty="0"/>
              <a:t>, Fritz, "Sydney's Opera House—Not a World Heritage Item? – Open letter to the Hon. John W. Howard, Prime Minister", in: </a:t>
            </a:r>
            <a:r>
              <a:rPr lang="en-US" sz="1400" i="1" dirty="0"/>
              <a:t>Australian Planner</a:t>
            </a:r>
            <a:r>
              <a:rPr lang="en-US" sz="1400" dirty="0"/>
              <a:t> (Sydney), Vol. 35, No. 3, 1998 (p.  116); </a:t>
            </a:r>
            <a:r>
              <a:rPr lang="en-US" sz="1400" i="1" dirty="0"/>
              <a:t>Architecture + Design</a:t>
            </a:r>
            <a:r>
              <a:rPr lang="en-US" sz="1400" dirty="0"/>
              <a:t> (New Delhi), Vol. XV, No. 5, 1998 (pp.  12–14); </a:t>
            </a:r>
            <a:r>
              <a:rPr lang="en-US" sz="1400" i="1" dirty="0"/>
              <a:t>Collage</a:t>
            </a:r>
            <a:r>
              <a:rPr lang="en-US" sz="1400" dirty="0"/>
              <a:t> (Berne), No. 3, 1998, (pp.  33–34, 1 ill.).</a:t>
            </a:r>
          </a:p>
          <a:p>
            <a:pPr algn="l" rtl="0"/>
            <a:r>
              <a:rPr lang="en-US" sz="1400" dirty="0"/>
              <a:t>Drew, Philip, "</a:t>
            </a:r>
            <a:r>
              <a:rPr lang="en-US" sz="1400" i="1" dirty="0"/>
              <a:t>The Masterpiece: </a:t>
            </a:r>
            <a:r>
              <a:rPr lang="en-US" sz="1400" i="1" dirty="0" err="1"/>
              <a:t>Jørn</a:t>
            </a:r>
            <a:r>
              <a:rPr lang="en-US" sz="1400" i="1" dirty="0"/>
              <a:t> </a:t>
            </a:r>
            <a:r>
              <a:rPr lang="en-US" sz="1400" i="1" dirty="0" err="1"/>
              <a:t>Utzon</a:t>
            </a:r>
            <a:r>
              <a:rPr lang="en-US" sz="1400" i="1" dirty="0"/>
              <a:t>: a secret life</a:t>
            </a:r>
            <a:r>
              <a:rPr lang="en-US" sz="1400" dirty="0"/>
              <a:t>", </a:t>
            </a:r>
            <a:r>
              <a:rPr lang="en-US" sz="1400" dirty="0" err="1"/>
              <a:t>Hardie</a:t>
            </a:r>
            <a:r>
              <a:rPr lang="en-US" sz="1400" dirty="0"/>
              <a:t> Grant Books, 1999, </a:t>
            </a:r>
            <a:r>
              <a:rPr lang="en-US" sz="1400" dirty="0">
                <a:hlinkClick r:id="rId3"/>
              </a:rPr>
              <a:t>ISBN 1-86498-047-8</a:t>
            </a:r>
            <a:r>
              <a:rPr lang="en-US" sz="1400" dirty="0"/>
              <a:t>.</a:t>
            </a:r>
          </a:p>
          <a:p>
            <a:pPr algn="l" rtl="0"/>
            <a:r>
              <a:rPr lang="en-US" sz="1400" i="1" dirty="0">
                <a:hlinkClick r:id="rId4"/>
              </a:rPr>
              <a:t>Opera House an architectural "tragedy"</a:t>
            </a:r>
            <a:r>
              <a:rPr lang="en-US" sz="1400" dirty="0">
                <a:hlinkClick r:id="rId4"/>
              </a:rPr>
              <a:t>, ABC News Online, 28 April 2005.</a:t>
            </a:r>
            <a:endParaRPr lang="en-US" sz="1400" dirty="0"/>
          </a:p>
          <a:p>
            <a:pPr algn="l" rtl="0"/>
            <a:r>
              <a:rPr lang="en-US" sz="1400" dirty="0"/>
              <a:t>Murray, Peter "The Saga of Sydney Opera House: The Dramatic Story of the Design and Construction of the Icon of Modern Australia", Publisher Taylor &amp; Francis, 2004, </a:t>
            </a:r>
            <a:r>
              <a:rPr lang="en-US" sz="1400" dirty="0">
                <a:hlinkClick r:id="rId5"/>
              </a:rPr>
              <a:t>ISBN 0-415-32522-6</a:t>
            </a:r>
            <a:r>
              <a:rPr lang="en-US" sz="1400" dirty="0"/>
              <a:t>, 9780415325226</a:t>
            </a:r>
          </a:p>
          <a:p>
            <a:pPr algn="l" rtl="0"/>
            <a:r>
              <a:rPr lang="en-US" sz="1400" dirty="0"/>
              <a:t>Watson, Anne (editor), </a:t>
            </a:r>
            <a:r>
              <a:rPr lang="en-US" sz="1400" i="1" dirty="0"/>
              <a:t>"Building a Masterpiece: The Sydney Opera House"</a:t>
            </a:r>
            <a:r>
              <a:rPr lang="en-US" sz="1400" dirty="0"/>
              <a:t>, Lund Humphries, 2006, </a:t>
            </a:r>
            <a:r>
              <a:rPr lang="en-US" sz="1400" dirty="0">
                <a:hlinkClick r:id="rId6"/>
              </a:rPr>
              <a:t>ISBN 0-85331-941-3</a:t>
            </a:r>
            <a:r>
              <a:rPr lang="en-US" sz="1400" dirty="0"/>
              <a:t>, </a:t>
            </a:r>
            <a:r>
              <a:rPr lang="en-US" sz="1400" dirty="0">
                <a:hlinkClick r:id="rId7"/>
              </a:rPr>
              <a:t>ISBN 978-0-85331-941-2</a:t>
            </a:r>
            <a:r>
              <a:rPr lang="en-US" sz="1400" dirty="0"/>
              <a:t>.</a:t>
            </a:r>
          </a:p>
          <a:p>
            <a:pPr algn="l" rtl="0"/>
            <a:r>
              <a:rPr lang="en-US" sz="1400" dirty="0"/>
              <a:t>Woolley, Ken, </a:t>
            </a:r>
            <a:r>
              <a:rPr lang="en-US" sz="1400" i="1" dirty="0"/>
              <a:t>Reviewing the performance: the design of the Sydney Opera House</a:t>
            </a:r>
            <a:r>
              <a:rPr lang="en-US" sz="1400" dirty="0"/>
              <a:t>, The Watermark Press, 2010, </a:t>
            </a:r>
            <a:r>
              <a:rPr lang="en-US" sz="1400" dirty="0">
                <a:hlinkClick r:id="rId8"/>
              </a:rPr>
              <a:t>ISBN 978-0-949284-92-1</a:t>
            </a:r>
            <a:r>
              <a:rPr lang="en-US" sz="1400" dirty="0"/>
              <a:t>.</a:t>
            </a:r>
          </a:p>
          <a:p>
            <a:pPr algn="l" rtl="0"/>
            <a:r>
              <a:rPr lang="en-US" sz="1400" dirty="0"/>
              <a:t>Webber, Peter, "</a:t>
            </a:r>
            <a:r>
              <a:rPr lang="en-US" sz="1400" i="1" dirty="0"/>
              <a:t>Peter Hall: The Phantom of the Opera House</a:t>
            </a:r>
            <a:r>
              <a:rPr lang="en-US" sz="1400" dirty="0"/>
              <a:t>", The Watermark Press, 2012, </a:t>
            </a:r>
            <a:r>
              <a:rPr lang="en-US" sz="1400" dirty="0">
                <a:hlinkClick r:id="rId9"/>
              </a:rPr>
              <a:t>ISBN 978-0-949284-95-2</a:t>
            </a:r>
            <a:r>
              <a:rPr lang="en-US" sz="1400" dirty="0"/>
              <a:t>.</a:t>
            </a:r>
          </a:p>
          <a:p>
            <a:pPr algn="l" rtl="0"/>
            <a:r>
              <a:rPr lang="en-US" sz="1400" dirty="0"/>
              <a:t>Watson, Anne, ed. (2013). </a:t>
            </a:r>
            <a:r>
              <a:rPr lang="en-US" sz="1400" i="1" dirty="0"/>
              <a:t>Building a Masterpiece – The Sydney Opera House – Lessons in Space and Environment (40th Anniversary Edition)</a:t>
            </a:r>
            <a:r>
              <a:rPr lang="en-US" sz="1400" dirty="0"/>
              <a:t> (Hardback). Sydney: Powerhouse Publishing. </a:t>
            </a:r>
            <a:r>
              <a:rPr lang="en-US" sz="1400" dirty="0">
                <a:hlinkClick r:id="rId10" tooltip="International Standard Book Number"/>
              </a:rPr>
              <a:t>ISBN</a:t>
            </a:r>
            <a:r>
              <a:rPr lang="en-US" sz="1400" dirty="0"/>
              <a:t> </a:t>
            </a:r>
            <a:r>
              <a:rPr lang="en-US" sz="1400" dirty="0">
                <a:hlinkClick r:id="rId11" tooltip="ویژه:منابع کتاب/978-1-86317-152-6"/>
              </a:rPr>
              <a:t>978-1-86317-152-6</a:t>
            </a:r>
            <a:r>
              <a:rPr lang="en-US" sz="1400" dirty="0"/>
              <a:t>.</a:t>
            </a:r>
          </a:p>
          <a:p>
            <a:pPr algn="l" rtl="0"/>
            <a:r>
              <a:rPr lang="en-US" sz="1400" dirty="0"/>
              <a:t>ABC, The Opera House Project, </a:t>
            </a:r>
            <a:r>
              <a:rPr lang="en-US" sz="1400" dirty="0">
                <a:hlinkClick r:id="rId12"/>
              </a:rPr>
              <a:t>http://theoperahouseproject.com/ie/default.htm</a:t>
            </a:r>
            <a:endParaRPr lang="en-US" sz="1400" dirty="0"/>
          </a:p>
          <a:p>
            <a:pPr algn="r"/>
            <a:endParaRPr lang="en-US" sz="1400" dirty="0"/>
          </a:p>
        </p:txBody>
      </p:sp>
    </p:spTree>
    <p:extLst>
      <p:ext uri="{BB962C8B-B14F-4D97-AF65-F5344CB8AC3E}">
        <p14:creationId xmlns:p14="http://schemas.microsoft.com/office/powerpoint/2010/main" val="568788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823" y="609600"/>
            <a:ext cx="10610734" cy="970450"/>
          </a:xfrm>
        </p:spPr>
        <p:txBody>
          <a:bodyPr>
            <a:normAutofit fontScale="90000"/>
          </a:bodyPr>
          <a:lstStyle/>
          <a:p>
            <a:pPr algn="r"/>
            <a:r>
              <a:rPr lang="fa-IR" sz="4400" b="1" dirty="0" smtClean="0">
                <a:solidFill>
                  <a:srgbClr val="00B0F0"/>
                </a:solidFill>
                <a:cs typeface="B Homa" panose="00000400000000000000" pitchFamily="2" charset="-78"/>
              </a:rPr>
              <a:t>سالن سخنرانی گرسک</a:t>
            </a:r>
            <a:r>
              <a:rPr lang="en-US" sz="6000" b="1" dirty="0" smtClean="0">
                <a:solidFill>
                  <a:srgbClr val="00B0F0"/>
                </a:solidFill>
              </a:rPr>
              <a:t/>
            </a:r>
            <a:br>
              <a:rPr lang="en-US" sz="6000" b="1" dirty="0" smtClean="0">
                <a:solidFill>
                  <a:srgbClr val="00B0F0"/>
                </a:solidFill>
              </a:rPr>
            </a:br>
            <a:r>
              <a:rPr lang="en-US" b="1" dirty="0" smtClean="0">
                <a:solidFill>
                  <a:srgbClr val="00B0F0"/>
                </a:solidFill>
              </a:rPr>
              <a:t>(</a:t>
            </a:r>
            <a:r>
              <a:rPr lang="en-US" b="1" dirty="0" err="1" smtClean="0">
                <a:solidFill>
                  <a:srgbClr val="00B0F0"/>
                </a:solidFill>
              </a:rPr>
              <a:t>kresge</a:t>
            </a:r>
            <a:r>
              <a:rPr lang="en-US" b="1" dirty="0" smtClean="0">
                <a:solidFill>
                  <a:srgbClr val="00B0F0"/>
                </a:solidFill>
              </a:rPr>
              <a:t> Auditorium)</a:t>
            </a:r>
            <a:endParaRPr lang="en-US" b="1" dirty="0">
              <a:solidFill>
                <a:srgbClr val="00B0F0"/>
              </a:solidFill>
            </a:endParaRPr>
          </a:p>
        </p:txBody>
      </p:sp>
      <p:sp>
        <p:nvSpPr>
          <p:cNvPr id="3" name="Content Placeholder 2"/>
          <p:cNvSpPr>
            <a:spLocks noGrp="1"/>
          </p:cNvSpPr>
          <p:nvPr>
            <p:ph idx="1"/>
          </p:nvPr>
        </p:nvSpPr>
        <p:spPr>
          <a:xfrm>
            <a:off x="6168980" y="2434309"/>
            <a:ext cx="5240244" cy="4058751"/>
          </a:xfrm>
        </p:spPr>
        <p:txBody>
          <a:bodyPr/>
          <a:lstStyle/>
          <a:p>
            <a:pPr marL="36900" indent="0" algn="r">
              <a:buNone/>
            </a:pPr>
            <a:r>
              <a:rPr lang="fa-IR" b="1" dirty="0" smtClean="0">
                <a:solidFill>
                  <a:srgbClr val="00B0F0"/>
                </a:solidFill>
                <a:cs typeface="B Homa" panose="00000400000000000000" pitchFamily="2" charset="-78"/>
              </a:rPr>
              <a:t>نوع سیستم سازه ای:</a:t>
            </a:r>
            <a:r>
              <a:rPr lang="fa-IR" dirty="0" smtClean="0">
                <a:cs typeface="B Homa" panose="00000400000000000000" pitchFamily="2" charset="-78"/>
              </a:rPr>
              <a:t> پوسته گنبدی</a:t>
            </a:r>
            <a:endParaRPr lang="fa-IR" dirty="0" smtClean="0">
              <a:cs typeface="B Nazanin" panose="00000400000000000000" pitchFamily="2" charset="-78"/>
            </a:endParaRPr>
          </a:p>
          <a:p>
            <a:pPr marL="36900" indent="0" algn="r">
              <a:buNone/>
            </a:pPr>
            <a:r>
              <a:rPr lang="fa-IR" b="1" dirty="0" smtClean="0">
                <a:solidFill>
                  <a:srgbClr val="00B0F0"/>
                </a:solidFill>
                <a:cs typeface="B Nazanin" panose="00000400000000000000" pitchFamily="2" charset="-78"/>
              </a:rPr>
              <a:t>هندسه قطاع: </a:t>
            </a:r>
            <a:r>
              <a:rPr lang="fa-IR" dirty="0" smtClean="0">
                <a:cs typeface="B Nazanin" panose="00000400000000000000" pitchFamily="2" charset="-78"/>
              </a:rPr>
              <a:t>یک هشتم کره</a:t>
            </a:r>
          </a:p>
          <a:p>
            <a:pPr marL="36900" indent="0" algn="r">
              <a:buNone/>
            </a:pPr>
            <a:r>
              <a:rPr lang="fa-IR" b="1" dirty="0" smtClean="0">
                <a:solidFill>
                  <a:srgbClr val="00B0F0"/>
                </a:solidFill>
                <a:cs typeface="B Nazanin" panose="00000400000000000000" pitchFamily="2" charset="-78"/>
              </a:rPr>
              <a:t>نوع تکیه گاه:</a:t>
            </a:r>
            <a:r>
              <a:rPr lang="fa-IR" dirty="0" smtClean="0">
                <a:cs typeface="B Nazanin" panose="00000400000000000000" pitchFamily="2" charset="-78"/>
              </a:rPr>
              <a:t>سه تکیه گاه مفصلی</a:t>
            </a:r>
          </a:p>
          <a:p>
            <a:pPr marL="36900" indent="0" algn="r">
              <a:buNone/>
            </a:pPr>
            <a:r>
              <a:rPr lang="fa-IR" dirty="0" smtClean="0">
                <a:cs typeface="B Nazanin" panose="00000400000000000000" pitchFamily="2" charset="-78"/>
              </a:rPr>
              <a:t>نوع پوشش بکار رفته: صفحات مسی</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8707" y="533785"/>
            <a:ext cx="5548606" cy="3699071"/>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8707" y="3816233"/>
            <a:ext cx="5548606" cy="2676827"/>
          </a:xfrm>
          <a:prstGeom prst="rect">
            <a:avLst/>
          </a:prstGeom>
        </p:spPr>
      </p:pic>
    </p:spTree>
    <p:extLst>
      <p:ext uri="{BB962C8B-B14F-4D97-AF65-F5344CB8AC3E}">
        <p14:creationId xmlns:p14="http://schemas.microsoft.com/office/powerpoint/2010/main" val="2978330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Homa" panose="00000400000000000000" pitchFamily="2" charset="-78"/>
              </a:rPr>
              <a:t>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4243001" y="728809"/>
            <a:ext cx="6657509" cy="527274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864" y="728809"/>
            <a:ext cx="3631614" cy="3370138"/>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71542" y="4269785"/>
            <a:ext cx="2434108" cy="2458449"/>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7864" y="4266005"/>
            <a:ext cx="3658109" cy="2443617"/>
          </a:xfrm>
          <a:prstGeom prst="rect">
            <a:avLst/>
          </a:prstGeom>
        </p:spPr>
      </p:pic>
    </p:spTree>
    <p:extLst>
      <p:ext uri="{BB962C8B-B14F-4D97-AF65-F5344CB8AC3E}">
        <p14:creationId xmlns:p14="http://schemas.microsoft.com/office/powerpoint/2010/main" val="1802414281"/>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ircuit">
  <a:themeElements>
    <a:clrScheme name="Circuit">
      <a:dk1>
        <a:sysClr val="windowText" lastClr="000000"/>
      </a:dk1>
      <a:lt1>
        <a:sysClr val="window" lastClr="FFFFFF"/>
      </a:lt1>
      <a:dk2>
        <a:srgbClr val="252C36"/>
      </a:dk2>
      <a:lt2>
        <a:srgbClr val="7C96A3"/>
      </a:lt2>
      <a:accent1>
        <a:srgbClr val="4FD093"/>
      </a:accent1>
      <a:accent2>
        <a:srgbClr val="54BCDF"/>
      </a:accent2>
      <a:accent3>
        <a:srgbClr val="A262D0"/>
      </a:accent3>
      <a:accent4>
        <a:srgbClr val="D7537B"/>
      </a:accent4>
      <a:accent5>
        <a:srgbClr val="E78045"/>
      </a:accent5>
      <a:accent6>
        <a:srgbClr val="84C350"/>
      </a:accent6>
      <a:hlink>
        <a:srgbClr val="22FFFF"/>
      </a:hlink>
      <a:folHlink>
        <a:srgbClr val="9BF3FD"/>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40000"/>
              </a:schemeClr>
            </a:gs>
            <a:gs pos="100000">
              <a:schemeClr val="phClr">
                <a:shade val="92000"/>
                <a:hueMod val="104000"/>
                <a:satMod val="140000"/>
                <a:lumMod val="48000"/>
              </a:schemeClr>
            </a:gs>
          </a:gsLst>
          <a:lin ang="5040000" scaled="0"/>
        </a:gradFill>
        <a:blipFill>
          <a:blip xmlns:r="http://schemas.openxmlformats.org/officeDocument/2006/relationships" r:embed="rId1">
            <a:duotone>
              <a:schemeClr val="phClr">
                <a:shade val="48000"/>
                <a:hueMod val="106000"/>
                <a:satMod val="140000"/>
                <a:lumMod val="42000"/>
              </a:schemeClr>
              <a:schemeClr val="phClr">
                <a:tint val="98000"/>
                <a:hueMod val="92000"/>
                <a:satMod val="220000"/>
                <a:lumMod val="9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2578CA-DEC9-49C3-80AF-C113973CC9A9}"/>
    </a:ext>
  </a:extLst>
</a:theme>
</file>

<file path=docProps/app.xml><?xml version="1.0" encoding="utf-8"?>
<Properties xmlns="http://schemas.openxmlformats.org/officeDocument/2006/extended-properties" xmlns:vt="http://schemas.openxmlformats.org/officeDocument/2006/docPropsVTypes">
  <TotalTime>0</TotalTime>
  <Words>2277</Words>
  <Application>Microsoft Office PowerPoint</Application>
  <PresentationFormat>Widescreen</PresentationFormat>
  <Paragraphs>349</Paragraphs>
  <Slides>74</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74</vt:i4>
      </vt:variant>
    </vt:vector>
  </HeadingPairs>
  <TitlesOfParts>
    <vt:vector size="84" baseType="lpstr">
      <vt:lpstr>Arial</vt:lpstr>
      <vt:lpstr>B Homa</vt:lpstr>
      <vt:lpstr>B Nazanin</vt:lpstr>
      <vt:lpstr>Calibri</vt:lpstr>
      <vt:lpstr>Calibri Light</vt:lpstr>
      <vt:lpstr>Times New Roman</vt:lpstr>
      <vt:lpstr>Trebuchet MS</vt:lpstr>
      <vt:lpstr>Tw Cen MT</vt:lpstr>
      <vt:lpstr>Office Theme</vt:lpstr>
      <vt:lpstr>Circuit</vt:lpstr>
      <vt:lpstr>بررسی و تحلیل کامل ساختمان اپرای سیدنی به همراه بررسی پوسته ها در معماری</vt:lpstr>
      <vt:lpstr>بخش اول: شناخت کلی پوسته ها</vt:lpstr>
      <vt:lpstr> </vt:lpstr>
      <vt:lpstr> </vt:lpstr>
      <vt:lpstr> </vt:lpstr>
      <vt:lpstr> </vt:lpstr>
      <vt:lpstr>کلیسای ارتدکس یونان (greek orthodox church)</vt:lpstr>
      <vt:lpstr>سالن سخنرانی گرسک (kresge Auditorium)</vt:lpstr>
      <vt:lpstr> </vt:lpstr>
      <vt:lpstr>موزه هنر کیمبل )kimbell Art Museum)</vt:lpstr>
      <vt:lpstr>رستوران لس مانانتیالس (Los Manantiales Restaurante)</vt:lpstr>
      <vt:lpstr>افلا نمای مک دانل  )Mc Donnell Planetarium)</vt:lpstr>
      <vt:lpstr>میدان اسب دوانی زارزوئلا (Zarazuela Hipopodrome)</vt:lpstr>
      <vt:lpstr>TWAترمینال (TWA Terminal)</vt:lpstr>
      <vt:lpstr>مرکز صنایع نوین و فناوری )Center of new Industries)</vt:lpstr>
      <vt:lpstr>سر در دانشگاه تهران (Enterior of Univercity of Tehran)</vt:lpstr>
      <vt:lpstr>بخش دوم : بررسی ساختمان اپرای سیدنی</vt:lpstr>
      <vt:lpstr> </vt:lpstr>
      <vt:lpstr>جدول زمان بندی</vt:lpstr>
      <vt:lpstr> </vt:lpstr>
      <vt:lpstr> </vt:lpstr>
      <vt:lpstr> </vt:lpstr>
      <vt:lpstr> </vt:lpstr>
      <vt:lpstr> </vt:lpstr>
      <vt:lpstr> </vt:lpstr>
      <vt:lpstr>نماد شهر</vt:lpstr>
      <vt:lpstr> </vt:lpstr>
      <vt:lpstr> </vt:lpstr>
      <vt:lpstr>مساحت</vt:lpstr>
      <vt:lpstr>فضاها</vt:lpstr>
      <vt:lpstr> </vt:lpstr>
      <vt:lpstr> </vt:lpstr>
      <vt:lpstr> </vt:lpstr>
      <vt:lpstr>فضاها</vt:lpstr>
      <vt:lpstr> آکوستیک</vt:lpstr>
      <vt:lpstr> </vt:lpstr>
      <vt:lpstr> </vt:lpstr>
      <vt:lpstr> </vt:lpstr>
      <vt:lpstr> </vt:lpstr>
      <vt:lpstr>  </vt:lpstr>
      <vt:lpstr> </vt:lpstr>
      <vt:lpstr> </vt:lpstr>
      <vt:lpstr> </vt:lpstr>
      <vt:lpstr>تهویه</vt:lpstr>
      <vt:lpstr>مصالح</vt:lpstr>
      <vt:lpstr>پوشش سقف</vt:lpstr>
      <vt:lpstr>پوشش سقف</vt:lpstr>
      <vt:lpstr>مصالح بومی فضای داخلی</vt:lpstr>
      <vt:lpstr>نوع سیستم سازه ای</vt:lpstr>
      <vt:lpstr> </vt:lpstr>
      <vt:lpstr> </vt:lpstr>
      <vt:lpstr>سازه سقف</vt:lpstr>
      <vt:lpstr> </vt:lpstr>
      <vt:lpstr> </vt:lpstr>
      <vt:lpstr>اجرا</vt:lpstr>
      <vt:lpstr> اجرا</vt:lpstr>
      <vt:lpstr> </vt:lpstr>
      <vt:lpstr> </vt:lpstr>
      <vt:lpstr>مقطع</vt:lpstr>
      <vt:lpstr> </vt:lpstr>
      <vt:lpstr>PowerPoint Presentation</vt:lpstr>
      <vt:lpstr> </vt:lpstr>
      <vt:lpstr> </vt:lpstr>
      <vt:lpstr> </vt:lpstr>
      <vt:lpstr>نورپردازی</vt:lpstr>
      <vt:lpstr> </vt:lpstr>
      <vt:lpstr> </vt:lpstr>
      <vt:lpstr> </vt:lpstr>
      <vt:lpstr> </vt:lpstr>
      <vt:lpstr> </vt:lpstr>
      <vt:lpstr>نکات </vt:lpstr>
      <vt:lpstr>برآورد هزینه</vt:lpstr>
      <vt:lpstr>درآمد سالانه</vt:lpstr>
      <vt:lpstr>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بررسی و تحلیل کامل ساختمان اپرای سیدنی به همراه بررسی پوسته ها در معماری</dc:title>
  <dc:creator>Mohammad</dc:creator>
  <cp:lastModifiedBy>Mohammad</cp:lastModifiedBy>
  <cp:revision>2</cp:revision>
  <dcterms:created xsi:type="dcterms:W3CDTF">2020-11-28T15:55:59Z</dcterms:created>
  <dcterms:modified xsi:type="dcterms:W3CDTF">2020-11-28T15:56:34Z</dcterms:modified>
</cp:coreProperties>
</file>