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 id="2147483672" r:id="rId2"/>
    <p:sldMasterId id="2147483684" r:id="rId3"/>
  </p:sldMasterIdLst>
  <p:sldIdLst>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snapToGrid="0">
      <p:cViewPr varScale="1">
        <p:scale>
          <a:sx n="75" d="100"/>
          <a:sy n="75" d="100"/>
        </p:scale>
        <p:origin x="1074"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presProps" Target="presProp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tableStyles" Target="tableStyles.xml"/><Relationship Id="rId20" Type="http://schemas.openxmlformats.org/officeDocument/2006/relationships/slide" Target="slides/slide17.xml"/><Relationship Id="rId41" Type="http://schemas.openxmlformats.org/officeDocument/2006/relationships/slide" Target="slides/slide38.xml"/></Relationships>
</file>

<file path=ppt/diagrams/colors1.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07E5302-386F-4DF2-B6AD-70D0EF022861}" type="doc">
      <dgm:prSet loTypeId="urn:microsoft.com/office/officeart/2005/8/layout/hierarchy1" loCatId="hierarchy" qsTypeId="urn:microsoft.com/office/officeart/2005/8/quickstyle/simple4" qsCatId="simple" csTypeId="urn:microsoft.com/office/officeart/2005/8/colors/accent5_2" csCatId="accent5" phldr="1"/>
      <dgm:spPr/>
      <dgm:t>
        <a:bodyPr/>
        <a:lstStyle/>
        <a:p>
          <a:endParaRPr lang="en-US"/>
        </a:p>
      </dgm:t>
    </dgm:pt>
    <dgm:pt modelId="{6287D27F-8D5D-47C1-83B2-004B722E1611}">
      <dgm:prSet phldrT="[Text]" custT="1"/>
      <dgm:spPr/>
      <dgm:t>
        <a:bodyPr/>
        <a:lstStyle/>
        <a:p>
          <a:r>
            <a:rPr lang="fa-IR" sz="2400" dirty="0">
              <a:cs typeface="B Mitra" pitchFamily="2" charset="-78"/>
            </a:rPr>
            <a:t>انواع باغ</a:t>
          </a:r>
          <a:endParaRPr lang="en-US" sz="2400" dirty="0">
            <a:cs typeface="B Mitra" pitchFamily="2" charset="-78"/>
          </a:endParaRPr>
        </a:p>
      </dgm:t>
    </dgm:pt>
    <dgm:pt modelId="{C131C3EB-5183-4C3D-918B-0267D57410D8}" type="parTrans" cxnId="{D833540F-933A-4222-9446-78B2E9995CA4}">
      <dgm:prSet/>
      <dgm:spPr/>
      <dgm:t>
        <a:bodyPr/>
        <a:lstStyle/>
        <a:p>
          <a:endParaRPr lang="en-US"/>
        </a:p>
      </dgm:t>
    </dgm:pt>
    <dgm:pt modelId="{9C2604B0-FE56-40DB-BA7C-5DFF362D2676}" type="sibTrans" cxnId="{D833540F-933A-4222-9446-78B2E9995CA4}">
      <dgm:prSet/>
      <dgm:spPr/>
      <dgm:t>
        <a:bodyPr/>
        <a:lstStyle/>
        <a:p>
          <a:endParaRPr lang="en-US"/>
        </a:p>
      </dgm:t>
    </dgm:pt>
    <dgm:pt modelId="{E6AE4BCA-5AA9-4432-9612-B31EDB77A5F7}">
      <dgm:prSet phldrT="[Text]" custT="1"/>
      <dgm:spPr/>
      <dgm:t>
        <a:bodyPr/>
        <a:lstStyle/>
        <a:p>
          <a:r>
            <a:rPr lang="fa-IR" sz="2000" dirty="0">
              <a:cs typeface="B Mitra" pitchFamily="2" charset="-78"/>
            </a:rPr>
            <a:t>باغ میوه</a:t>
          </a:r>
          <a:endParaRPr lang="en-US" sz="2000" dirty="0">
            <a:cs typeface="B Mitra" pitchFamily="2" charset="-78"/>
          </a:endParaRPr>
        </a:p>
      </dgm:t>
    </dgm:pt>
    <dgm:pt modelId="{C506B57C-E8E7-464D-B023-B428902A5729}" type="parTrans" cxnId="{CDD9FC78-432C-4F9A-A8AC-762427F2428B}">
      <dgm:prSet/>
      <dgm:spPr/>
      <dgm:t>
        <a:bodyPr/>
        <a:lstStyle/>
        <a:p>
          <a:endParaRPr lang="en-US"/>
        </a:p>
      </dgm:t>
    </dgm:pt>
    <dgm:pt modelId="{5E1D0C4D-F888-4D52-9E01-3A8B2A03D988}" type="sibTrans" cxnId="{CDD9FC78-432C-4F9A-A8AC-762427F2428B}">
      <dgm:prSet/>
      <dgm:spPr/>
      <dgm:t>
        <a:bodyPr/>
        <a:lstStyle/>
        <a:p>
          <a:endParaRPr lang="en-US"/>
        </a:p>
      </dgm:t>
    </dgm:pt>
    <dgm:pt modelId="{F7958D44-816F-46C2-A46F-311402308A2F}">
      <dgm:prSet custT="1"/>
      <dgm:spPr/>
      <dgm:t>
        <a:bodyPr/>
        <a:lstStyle/>
        <a:p>
          <a:r>
            <a:rPr lang="fa-IR" sz="2000" dirty="0">
              <a:cs typeface="B Mitra" pitchFamily="2" charset="-78"/>
            </a:rPr>
            <a:t>باغ حکومتی</a:t>
          </a:r>
          <a:endParaRPr lang="en-US" sz="2000" dirty="0">
            <a:cs typeface="B Mitra" pitchFamily="2" charset="-78"/>
          </a:endParaRPr>
        </a:p>
      </dgm:t>
    </dgm:pt>
    <dgm:pt modelId="{BE63E12D-DEFD-46CF-908F-16076CB80132}" type="parTrans" cxnId="{4BB33EA5-B9EF-47A0-9324-BF9738956840}">
      <dgm:prSet/>
      <dgm:spPr/>
      <dgm:t>
        <a:bodyPr/>
        <a:lstStyle/>
        <a:p>
          <a:endParaRPr lang="en-US"/>
        </a:p>
      </dgm:t>
    </dgm:pt>
    <dgm:pt modelId="{C38D816B-3AB3-4C96-9214-530EFD3E7AF4}" type="sibTrans" cxnId="{4BB33EA5-B9EF-47A0-9324-BF9738956840}">
      <dgm:prSet/>
      <dgm:spPr/>
      <dgm:t>
        <a:bodyPr/>
        <a:lstStyle/>
        <a:p>
          <a:endParaRPr lang="en-US"/>
        </a:p>
      </dgm:t>
    </dgm:pt>
    <dgm:pt modelId="{0B39038D-ED00-40D0-A7C5-1249CECCBA7C}">
      <dgm:prSet custT="1"/>
      <dgm:spPr/>
      <dgm:t>
        <a:bodyPr/>
        <a:lstStyle/>
        <a:p>
          <a:r>
            <a:rPr lang="fa-IR" sz="2000" dirty="0">
              <a:cs typeface="B Mitra" pitchFamily="2" charset="-78"/>
            </a:rPr>
            <a:t>باغ سکونتگاهی</a:t>
          </a:r>
          <a:endParaRPr lang="en-US" sz="2000" dirty="0">
            <a:cs typeface="B Mitra" pitchFamily="2" charset="-78"/>
          </a:endParaRPr>
        </a:p>
      </dgm:t>
    </dgm:pt>
    <dgm:pt modelId="{87D1EB1A-BBCF-404A-A42D-68EABC822EE0}" type="parTrans" cxnId="{D85CE57E-5580-4070-BBDB-624C437A1FD3}">
      <dgm:prSet/>
      <dgm:spPr/>
      <dgm:t>
        <a:bodyPr/>
        <a:lstStyle/>
        <a:p>
          <a:endParaRPr lang="en-US"/>
        </a:p>
      </dgm:t>
    </dgm:pt>
    <dgm:pt modelId="{44732955-F3C9-406D-AA45-69CC967BC21A}" type="sibTrans" cxnId="{D85CE57E-5580-4070-BBDB-624C437A1FD3}">
      <dgm:prSet/>
      <dgm:spPr/>
      <dgm:t>
        <a:bodyPr/>
        <a:lstStyle/>
        <a:p>
          <a:endParaRPr lang="en-US"/>
        </a:p>
      </dgm:t>
    </dgm:pt>
    <dgm:pt modelId="{BC721EDC-6724-4F18-9BD4-F1F293FFE423}">
      <dgm:prSet custT="1"/>
      <dgm:spPr/>
      <dgm:t>
        <a:bodyPr/>
        <a:lstStyle/>
        <a:p>
          <a:r>
            <a:rPr lang="fa-IR" sz="2000" dirty="0">
              <a:cs typeface="B Mitra" pitchFamily="2" charset="-78"/>
            </a:rPr>
            <a:t>باغ مزار</a:t>
          </a:r>
          <a:endParaRPr lang="en-US" sz="2000" dirty="0">
            <a:cs typeface="B Mitra" pitchFamily="2" charset="-78"/>
          </a:endParaRPr>
        </a:p>
      </dgm:t>
    </dgm:pt>
    <dgm:pt modelId="{EA22658F-1920-4DEA-88A8-B72DF663A935}" type="parTrans" cxnId="{2847EDB8-D122-4C75-9223-C39468869286}">
      <dgm:prSet/>
      <dgm:spPr/>
      <dgm:t>
        <a:bodyPr/>
        <a:lstStyle/>
        <a:p>
          <a:endParaRPr lang="en-US"/>
        </a:p>
      </dgm:t>
    </dgm:pt>
    <dgm:pt modelId="{4D5D50A2-33CE-4E83-AA15-33AF5C215BD6}" type="sibTrans" cxnId="{2847EDB8-D122-4C75-9223-C39468869286}">
      <dgm:prSet/>
      <dgm:spPr/>
      <dgm:t>
        <a:bodyPr/>
        <a:lstStyle/>
        <a:p>
          <a:endParaRPr lang="en-US"/>
        </a:p>
      </dgm:t>
    </dgm:pt>
    <dgm:pt modelId="{1905F2A8-415D-41E1-BB47-79E054CED87F}">
      <dgm:prSet custT="1"/>
      <dgm:spPr/>
      <dgm:t>
        <a:bodyPr/>
        <a:lstStyle/>
        <a:p>
          <a:pPr algn="ctr"/>
          <a:r>
            <a:rPr lang="fa-IR" sz="2000" dirty="0">
              <a:cs typeface="B Mitra" pitchFamily="2" charset="-78"/>
            </a:rPr>
            <a:t>باغ حکومتی-سکونتی</a:t>
          </a:r>
          <a:endParaRPr lang="en-US" sz="2000" dirty="0">
            <a:cs typeface="B Mitra" pitchFamily="2" charset="-78"/>
          </a:endParaRPr>
        </a:p>
      </dgm:t>
    </dgm:pt>
    <dgm:pt modelId="{8A5EFFAF-82A7-4ADB-A5CB-B25F4BE19602}" type="parTrans" cxnId="{4DBC5B39-8093-4D77-9520-C77AFC590524}">
      <dgm:prSet/>
      <dgm:spPr/>
      <dgm:t>
        <a:bodyPr/>
        <a:lstStyle/>
        <a:p>
          <a:endParaRPr lang="en-US"/>
        </a:p>
      </dgm:t>
    </dgm:pt>
    <dgm:pt modelId="{60502143-00A8-4758-8E82-9BC3C1203E4E}" type="sibTrans" cxnId="{4DBC5B39-8093-4D77-9520-C77AFC590524}">
      <dgm:prSet/>
      <dgm:spPr/>
      <dgm:t>
        <a:bodyPr/>
        <a:lstStyle/>
        <a:p>
          <a:endParaRPr lang="en-US"/>
        </a:p>
      </dgm:t>
    </dgm:pt>
    <dgm:pt modelId="{D3411340-97F1-4307-9D56-A2607F47341B}" type="pres">
      <dgm:prSet presAssocID="{E07E5302-386F-4DF2-B6AD-70D0EF022861}" presName="hierChild1" presStyleCnt="0">
        <dgm:presLayoutVars>
          <dgm:chPref val="1"/>
          <dgm:dir/>
          <dgm:animOne val="branch"/>
          <dgm:animLvl val="lvl"/>
          <dgm:resizeHandles/>
        </dgm:presLayoutVars>
      </dgm:prSet>
      <dgm:spPr/>
      <dgm:t>
        <a:bodyPr/>
        <a:lstStyle/>
        <a:p>
          <a:pPr rtl="1"/>
          <a:endParaRPr lang="fa-IR"/>
        </a:p>
      </dgm:t>
    </dgm:pt>
    <dgm:pt modelId="{1DE69122-F688-42AF-9FF7-439FF20B4006}" type="pres">
      <dgm:prSet presAssocID="{6287D27F-8D5D-47C1-83B2-004B722E1611}" presName="hierRoot1" presStyleCnt="0"/>
      <dgm:spPr/>
    </dgm:pt>
    <dgm:pt modelId="{FE6E9418-5D49-47E8-841F-AB2F27492456}" type="pres">
      <dgm:prSet presAssocID="{6287D27F-8D5D-47C1-83B2-004B722E1611}" presName="composite" presStyleCnt="0"/>
      <dgm:spPr/>
    </dgm:pt>
    <dgm:pt modelId="{7363A65F-C943-4487-94FB-7A70F1C77A66}" type="pres">
      <dgm:prSet presAssocID="{6287D27F-8D5D-47C1-83B2-004B722E1611}" presName="background" presStyleLbl="node0" presStyleIdx="0" presStyleCnt="1"/>
      <dgm:spPr/>
    </dgm:pt>
    <dgm:pt modelId="{938F7900-DEA7-489C-A525-FF85052B729D}" type="pres">
      <dgm:prSet presAssocID="{6287D27F-8D5D-47C1-83B2-004B722E1611}" presName="text" presStyleLbl="fgAcc0" presStyleIdx="0" presStyleCnt="1" custScaleY="133289">
        <dgm:presLayoutVars>
          <dgm:chPref val="3"/>
        </dgm:presLayoutVars>
      </dgm:prSet>
      <dgm:spPr/>
      <dgm:t>
        <a:bodyPr/>
        <a:lstStyle/>
        <a:p>
          <a:pPr rtl="1"/>
          <a:endParaRPr lang="fa-IR"/>
        </a:p>
      </dgm:t>
    </dgm:pt>
    <dgm:pt modelId="{ACB4598B-C378-4315-9596-538BFA6BC49A}" type="pres">
      <dgm:prSet presAssocID="{6287D27F-8D5D-47C1-83B2-004B722E1611}" presName="hierChild2" presStyleCnt="0"/>
      <dgm:spPr/>
    </dgm:pt>
    <dgm:pt modelId="{614831A1-2590-4E34-8BBC-44D0C342EBDE}" type="pres">
      <dgm:prSet presAssocID="{EA22658F-1920-4DEA-88A8-B72DF663A935}" presName="Name10" presStyleLbl="parChTrans1D2" presStyleIdx="0" presStyleCnt="5"/>
      <dgm:spPr/>
      <dgm:t>
        <a:bodyPr/>
        <a:lstStyle/>
        <a:p>
          <a:pPr rtl="1"/>
          <a:endParaRPr lang="fa-IR"/>
        </a:p>
      </dgm:t>
    </dgm:pt>
    <dgm:pt modelId="{F36644DB-0E78-45FD-9D46-B6656E5D9CE6}" type="pres">
      <dgm:prSet presAssocID="{BC721EDC-6724-4F18-9BD4-F1F293FFE423}" presName="hierRoot2" presStyleCnt="0"/>
      <dgm:spPr/>
    </dgm:pt>
    <dgm:pt modelId="{C3AB6E0E-623E-423A-B0FB-85451A854E03}" type="pres">
      <dgm:prSet presAssocID="{BC721EDC-6724-4F18-9BD4-F1F293FFE423}" presName="composite2" presStyleCnt="0"/>
      <dgm:spPr/>
    </dgm:pt>
    <dgm:pt modelId="{4E9CD197-C1E7-459F-A653-9C4DC2EA2A6C}" type="pres">
      <dgm:prSet presAssocID="{BC721EDC-6724-4F18-9BD4-F1F293FFE423}" presName="background2" presStyleLbl="node2" presStyleIdx="0" presStyleCnt="5"/>
      <dgm:spPr/>
    </dgm:pt>
    <dgm:pt modelId="{EDD1DC17-CDAC-4415-949C-496B279DF476}" type="pres">
      <dgm:prSet presAssocID="{BC721EDC-6724-4F18-9BD4-F1F293FFE423}" presName="text2" presStyleLbl="fgAcc2" presStyleIdx="0" presStyleCnt="5" custScaleY="135628">
        <dgm:presLayoutVars>
          <dgm:chPref val="3"/>
        </dgm:presLayoutVars>
      </dgm:prSet>
      <dgm:spPr/>
      <dgm:t>
        <a:bodyPr/>
        <a:lstStyle/>
        <a:p>
          <a:pPr rtl="1"/>
          <a:endParaRPr lang="fa-IR"/>
        </a:p>
      </dgm:t>
    </dgm:pt>
    <dgm:pt modelId="{8CFFF487-43A3-4A7F-9F55-002CA8DEBE36}" type="pres">
      <dgm:prSet presAssocID="{BC721EDC-6724-4F18-9BD4-F1F293FFE423}" presName="hierChild3" presStyleCnt="0"/>
      <dgm:spPr/>
    </dgm:pt>
    <dgm:pt modelId="{C3043BBB-ABC6-4DF3-85B8-A703DC725C32}" type="pres">
      <dgm:prSet presAssocID="{8A5EFFAF-82A7-4ADB-A5CB-B25F4BE19602}" presName="Name10" presStyleLbl="parChTrans1D2" presStyleIdx="1" presStyleCnt="5"/>
      <dgm:spPr/>
      <dgm:t>
        <a:bodyPr/>
        <a:lstStyle/>
        <a:p>
          <a:pPr rtl="1"/>
          <a:endParaRPr lang="fa-IR"/>
        </a:p>
      </dgm:t>
    </dgm:pt>
    <dgm:pt modelId="{D3A40679-8373-4C66-9987-B24CB586EC13}" type="pres">
      <dgm:prSet presAssocID="{1905F2A8-415D-41E1-BB47-79E054CED87F}" presName="hierRoot2" presStyleCnt="0"/>
      <dgm:spPr/>
    </dgm:pt>
    <dgm:pt modelId="{35D5E237-D577-46B5-BF4D-97DE6686FADA}" type="pres">
      <dgm:prSet presAssocID="{1905F2A8-415D-41E1-BB47-79E054CED87F}" presName="composite2" presStyleCnt="0"/>
      <dgm:spPr/>
    </dgm:pt>
    <dgm:pt modelId="{C74792A9-AFA5-4F38-9732-AED30777829B}" type="pres">
      <dgm:prSet presAssocID="{1905F2A8-415D-41E1-BB47-79E054CED87F}" presName="background2" presStyleLbl="node2" presStyleIdx="1" presStyleCnt="5"/>
      <dgm:spPr/>
    </dgm:pt>
    <dgm:pt modelId="{70DD4330-2362-40B1-A216-4CFECDB82D6A}" type="pres">
      <dgm:prSet presAssocID="{1905F2A8-415D-41E1-BB47-79E054CED87F}" presName="text2" presStyleLbl="fgAcc2" presStyleIdx="1" presStyleCnt="5" custScaleX="167435" custScaleY="133010">
        <dgm:presLayoutVars>
          <dgm:chPref val="3"/>
        </dgm:presLayoutVars>
      </dgm:prSet>
      <dgm:spPr/>
      <dgm:t>
        <a:bodyPr/>
        <a:lstStyle/>
        <a:p>
          <a:pPr rtl="1"/>
          <a:endParaRPr lang="fa-IR"/>
        </a:p>
      </dgm:t>
    </dgm:pt>
    <dgm:pt modelId="{25660C23-E015-4F2B-B0FE-1EB58117FD91}" type="pres">
      <dgm:prSet presAssocID="{1905F2A8-415D-41E1-BB47-79E054CED87F}" presName="hierChild3" presStyleCnt="0"/>
      <dgm:spPr/>
    </dgm:pt>
    <dgm:pt modelId="{6436599A-4797-4F5F-836F-F58129D72086}" type="pres">
      <dgm:prSet presAssocID="{BE63E12D-DEFD-46CF-908F-16076CB80132}" presName="Name10" presStyleLbl="parChTrans1D2" presStyleIdx="2" presStyleCnt="5"/>
      <dgm:spPr/>
      <dgm:t>
        <a:bodyPr/>
        <a:lstStyle/>
        <a:p>
          <a:pPr rtl="1"/>
          <a:endParaRPr lang="fa-IR"/>
        </a:p>
      </dgm:t>
    </dgm:pt>
    <dgm:pt modelId="{626A010E-4987-4B4F-8B34-117ECCEF0AAD}" type="pres">
      <dgm:prSet presAssocID="{F7958D44-816F-46C2-A46F-311402308A2F}" presName="hierRoot2" presStyleCnt="0"/>
      <dgm:spPr/>
    </dgm:pt>
    <dgm:pt modelId="{3270F09E-786D-4968-B641-6CCA858E60D9}" type="pres">
      <dgm:prSet presAssocID="{F7958D44-816F-46C2-A46F-311402308A2F}" presName="composite2" presStyleCnt="0"/>
      <dgm:spPr/>
    </dgm:pt>
    <dgm:pt modelId="{6B4D90E5-C39B-44CB-B2F8-AD23E69B01A2}" type="pres">
      <dgm:prSet presAssocID="{F7958D44-816F-46C2-A46F-311402308A2F}" presName="background2" presStyleLbl="node2" presStyleIdx="2" presStyleCnt="5"/>
      <dgm:spPr/>
    </dgm:pt>
    <dgm:pt modelId="{47DE45F1-1D14-41A5-9EE5-3047A9EA1F04}" type="pres">
      <dgm:prSet presAssocID="{F7958D44-816F-46C2-A46F-311402308A2F}" presName="text2" presStyleLbl="fgAcc2" presStyleIdx="2" presStyleCnt="5" custScaleX="132638" custScaleY="130455">
        <dgm:presLayoutVars>
          <dgm:chPref val="3"/>
        </dgm:presLayoutVars>
      </dgm:prSet>
      <dgm:spPr/>
      <dgm:t>
        <a:bodyPr/>
        <a:lstStyle/>
        <a:p>
          <a:pPr rtl="1"/>
          <a:endParaRPr lang="fa-IR"/>
        </a:p>
      </dgm:t>
    </dgm:pt>
    <dgm:pt modelId="{AB7279E8-921D-4B73-A256-AE5E3035CE2E}" type="pres">
      <dgm:prSet presAssocID="{F7958D44-816F-46C2-A46F-311402308A2F}" presName="hierChild3" presStyleCnt="0"/>
      <dgm:spPr/>
    </dgm:pt>
    <dgm:pt modelId="{D9D44C81-73F2-4B03-8C09-E7AC057D098B}" type="pres">
      <dgm:prSet presAssocID="{87D1EB1A-BBCF-404A-A42D-68EABC822EE0}" presName="Name10" presStyleLbl="parChTrans1D2" presStyleIdx="3" presStyleCnt="5"/>
      <dgm:spPr/>
      <dgm:t>
        <a:bodyPr/>
        <a:lstStyle/>
        <a:p>
          <a:pPr rtl="1"/>
          <a:endParaRPr lang="fa-IR"/>
        </a:p>
      </dgm:t>
    </dgm:pt>
    <dgm:pt modelId="{247BE68D-6ABD-4910-BFF4-8B31BC53BB9F}" type="pres">
      <dgm:prSet presAssocID="{0B39038D-ED00-40D0-A7C5-1249CECCBA7C}" presName="hierRoot2" presStyleCnt="0"/>
      <dgm:spPr/>
    </dgm:pt>
    <dgm:pt modelId="{D4DDA437-E825-4A1D-BA4B-8C18B7DA964B}" type="pres">
      <dgm:prSet presAssocID="{0B39038D-ED00-40D0-A7C5-1249CECCBA7C}" presName="composite2" presStyleCnt="0"/>
      <dgm:spPr/>
    </dgm:pt>
    <dgm:pt modelId="{6927939E-5AD9-48F6-95EA-9F8744907356}" type="pres">
      <dgm:prSet presAssocID="{0B39038D-ED00-40D0-A7C5-1249CECCBA7C}" presName="background2" presStyleLbl="node2" presStyleIdx="3" presStyleCnt="5"/>
      <dgm:spPr/>
    </dgm:pt>
    <dgm:pt modelId="{5DA3C501-D5EE-4479-8C09-568F3F37D3E7}" type="pres">
      <dgm:prSet presAssocID="{0B39038D-ED00-40D0-A7C5-1249CECCBA7C}" presName="text2" presStyleLbl="fgAcc2" presStyleIdx="3" presStyleCnt="5" custScaleX="131376" custScaleY="126779">
        <dgm:presLayoutVars>
          <dgm:chPref val="3"/>
        </dgm:presLayoutVars>
      </dgm:prSet>
      <dgm:spPr/>
      <dgm:t>
        <a:bodyPr/>
        <a:lstStyle/>
        <a:p>
          <a:pPr rtl="1"/>
          <a:endParaRPr lang="fa-IR"/>
        </a:p>
      </dgm:t>
    </dgm:pt>
    <dgm:pt modelId="{344D17BA-88CD-4C58-945D-867D011D3B83}" type="pres">
      <dgm:prSet presAssocID="{0B39038D-ED00-40D0-A7C5-1249CECCBA7C}" presName="hierChild3" presStyleCnt="0"/>
      <dgm:spPr/>
    </dgm:pt>
    <dgm:pt modelId="{D41B239C-22F1-480E-98C0-1286EAD3375E}" type="pres">
      <dgm:prSet presAssocID="{C506B57C-E8E7-464D-B023-B428902A5729}" presName="Name10" presStyleLbl="parChTrans1D2" presStyleIdx="4" presStyleCnt="5"/>
      <dgm:spPr/>
      <dgm:t>
        <a:bodyPr/>
        <a:lstStyle/>
        <a:p>
          <a:pPr rtl="1"/>
          <a:endParaRPr lang="fa-IR"/>
        </a:p>
      </dgm:t>
    </dgm:pt>
    <dgm:pt modelId="{88F63FFB-C746-4D47-BC02-326560448BFA}" type="pres">
      <dgm:prSet presAssocID="{E6AE4BCA-5AA9-4432-9612-B31EDB77A5F7}" presName="hierRoot2" presStyleCnt="0"/>
      <dgm:spPr/>
    </dgm:pt>
    <dgm:pt modelId="{36EB7CE3-4393-4359-8FA6-3F77CCD931C2}" type="pres">
      <dgm:prSet presAssocID="{E6AE4BCA-5AA9-4432-9612-B31EDB77A5F7}" presName="composite2" presStyleCnt="0"/>
      <dgm:spPr/>
    </dgm:pt>
    <dgm:pt modelId="{249E2A01-F4FA-47D9-AC52-51302FDBD507}" type="pres">
      <dgm:prSet presAssocID="{E6AE4BCA-5AA9-4432-9612-B31EDB77A5F7}" presName="background2" presStyleLbl="node2" presStyleIdx="4" presStyleCnt="5"/>
      <dgm:spPr/>
    </dgm:pt>
    <dgm:pt modelId="{EEDC4CED-B534-4E04-9639-E0820454163F}" type="pres">
      <dgm:prSet presAssocID="{E6AE4BCA-5AA9-4432-9612-B31EDB77A5F7}" presName="text2" presStyleLbl="fgAcc2" presStyleIdx="4" presStyleCnt="5" custScaleY="127082">
        <dgm:presLayoutVars>
          <dgm:chPref val="3"/>
        </dgm:presLayoutVars>
      </dgm:prSet>
      <dgm:spPr/>
      <dgm:t>
        <a:bodyPr/>
        <a:lstStyle/>
        <a:p>
          <a:pPr rtl="1"/>
          <a:endParaRPr lang="fa-IR"/>
        </a:p>
      </dgm:t>
    </dgm:pt>
    <dgm:pt modelId="{BCDC256C-54F9-413A-A9DC-3BC379E5AA08}" type="pres">
      <dgm:prSet presAssocID="{E6AE4BCA-5AA9-4432-9612-B31EDB77A5F7}" presName="hierChild3" presStyleCnt="0"/>
      <dgm:spPr/>
    </dgm:pt>
  </dgm:ptLst>
  <dgm:cxnLst>
    <dgm:cxn modelId="{F1391935-F719-4C70-BE69-14D9F7337C8C}" type="presOf" srcId="{1905F2A8-415D-41E1-BB47-79E054CED87F}" destId="{70DD4330-2362-40B1-A216-4CFECDB82D6A}" srcOrd="0" destOrd="0" presId="urn:microsoft.com/office/officeart/2005/8/layout/hierarchy1"/>
    <dgm:cxn modelId="{07502C66-379F-48A0-92B2-AED31F1E8986}" type="presOf" srcId="{E6AE4BCA-5AA9-4432-9612-B31EDB77A5F7}" destId="{EEDC4CED-B534-4E04-9639-E0820454163F}" srcOrd="0" destOrd="0" presId="urn:microsoft.com/office/officeart/2005/8/layout/hierarchy1"/>
    <dgm:cxn modelId="{DF8ACA3E-D296-462D-98CE-35C3A7AC2E1A}" type="presOf" srcId="{C506B57C-E8E7-464D-B023-B428902A5729}" destId="{D41B239C-22F1-480E-98C0-1286EAD3375E}" srcOrd="0" destOrd="0" presId="urn:microsoft.com/office/officeart/2005/8/layout/hierarchy1"/>
    <dgm:cxn modelId="{BDBC6B4D-FA08-40A7-A64B-45A823961BF4}" type="presOf" srcId="{E07E5302-386F-4DF2-B6AD-70D0EF022861}" destId="{D3411340-97F1-4307-9D56-A2607F47341B}" srcOrd="0" destOrd="0" presId="urn:microsoft.com/office/officeart/2005/8/layout/hierarchy1"/>
    <dgm:cxn modelId="{4EA712FE-39AF-4F9F-A128-C6ED3C8420DA}" type="presOf" srcId="{87D1EB1A-BBCF-404A-A42D-68EABC822EE0}" destId="{D9D44C81-73F2-4B03-8C09-E7AC057D098B}" srcOrd="0" destOrd="0" presId="urn:microsoft.com/office/officeart/2005/8/layout/hierarchy1"/>
    <dgm:cxn modelId="{EB2EE2B6-3BFE-4AD4-A991-F1F93097E743}" type="presOf" srcId="{BC721EDC-6724-4F18-9BD4-F1F293FFE423}" destId="{EDD1DC17-CDAC-4415-949C-496B279DF476}" srcOrd="0" destOrd="0" presId="urn:microsoft.com/office/officeart/2005/8/layout/hierarchy1"/>
    <dgm:cxn modelId="{9B993489-D1CB-4588-9682-D1EF3904610E}" type="presOf" srcId="{BE63E12D-DEFD-46CF-908F-16076CB80132}" destId="{6436599A-4797-4F5F-836F-F58129D72086}" srcOrd="0" destOrd="0" presId="urn:microsoft.com/office/officeart/2005/8/layout/hierarchy1"/>
    <dgm:cxn modelId="{CC617FCC-68C0-403D-A245-E0D2AD0BC0AF}" type="presOf" srcId="{0B39038D-ED00-40D0-A7C5-1249CECCBA7C}" destId="{5DA3C501-D5EE-4479-8C09-568F3F37D3E7}" srcOrd="0" destOrd="0" presId="urn:microsoft.com/office/officeart/2005/8/layout/hierarchy1"/>
    <dgm:cxn modelId="{BA25FEE6-66D2-46F7-AE91-EC54E5FFF6BE}" type="presOf" srcId="{EA22658F-1920-4DEA-88A8-B72DF663A935}" destId="{614831A1-2590-4E34-8BBC-44D0C342EBDE}" srcOrd="0" destOrd="0" presId="urn:microsoft.com/office/officeart/2005/8/layout/hierarchy1"/>
    <dgm:cxn modelId="{D833540F-933A-4222-9446-78B2E9995CA4}" srcId="{E07E5302-386F-4DF2-B6AD-70D0EF022861}" destId="{6287D27F-8D5D-47C1-83B2-004B722E1611}" srcOrd="0" destOrd="0" parTransId="{C131C3EB-5183-4C3D-918B-0267D57410D8}" sibTransId="{9C2604B0-FE56-40DB-BA7C-5DFF362D2676}"/>
    <dgm:cxn modelId="{4BB33EA5-B9EF-47A0-9324-BF9738956840}" srcId="{6287D27F-8D5D-47C1-83B2-004B722E1611}" destId="{F7958D44-816F-46C2-A46F-311402308A2F}" srcOrd="2" destOrd="0" parTransId="{BE63E12D-DEFD-46CF-908F-16076CB80132}" sibTransId="{C38D816B-3AB3-4C96-9214-530EFD3E7AF4}"/>
    <dgm:cxn modelId="{BE780C53-4EE2-4D85-AEEB-D2800BADFF0C}" type="presOf" srcId="{6287D27F-8D5D-47C1-83B2-004B722E1611}" destId="{938F7900-DEA7-489C-A525-FF85052B729D}" srcOrd="0" destOrd="0" presId="urn:microsoft.com/office/officeart/2005/8/layout/hierarchy1"/>
    <dgm:cxn modelId="{4DBC5B39-8093-4D77-9520-C77AFC590524}" srcId="{6287D27F-8D5D-47C1-83B2-004B722E1611}" destId="{1905F2A8-415D-41E1-BB47-79E054CED87F}" srcOrd="1" destOrd="0" parTransId="{8A5EFFAF-82A7-4ADB-A5CB-B25F4BE19602}" sibTransId="{60502143-00A8-4758-8E82-9BC3C1203E4E}"/>
    <dgm:cxn modelId="{2847EDB8-D122-4C75-9223-C39468869286}" srcId="{6287D27F-8D5D-47C1-83B2-004B722E1611}" destId="{BC721EDC-6724-4F18-9BD4-F1F293FFE423}" srcOrd="0" destOrd="0" parTransId="{EA22658F-1920-4DEA-88A8-B72DF663A935}" sibTransId="{4D5D50A2-33CE-4E83-AA15-33AF5C215BD6}"/>
    <dgm:cxn modelId="{D85CE57E-5580-4070-BBDB-624C437A1FD3}" srcId="{6287D27F-8D5D-47C1-83B2-004B722E1611}" destId="{0B39038D-ED00-40D0-A7C5-1249CECCBA7C}" srcOrd="3" destOrd="0" parTransId="{87D1EB1A-BBCF-404A-A42D-68EABC822EE0}" sibTransId="{44732955-F3C9-406D-AA45-69CC967BC21A}"/>
    <dgm:cxn modelId="{502FD8BF-ECF9-4177-8A32-509783CF75D7}" type="presOf" srcId="{8A5EFFAF-82A7-4ADB-A5CB-B25F4BE19602}" destId="{C3043BBB-ABC6-4DF3-85B8-A703DC725C32}" srcOrd="0" destOrd="0" presId="urn:microsoft.com/office/officeart/2005/8/layout/hierarchy1"/>
    <dgm:cxn modelId="{348F6C42-41CB-4EEC-A7B7-5D1173B12264}" type="presOf" srcId="{F7958D44-816F-46C2-A46F-311402308A2F}" destId="{47DE45F1-1D14-41A5-9EE5-3047A9EA1F04}" srcOrd="0" destOrd="0" presId="urn:microsoft.com/office/officeart/2005/8/layout/hierarchy1"/>
    <dgm:cxn modelId="{CDD9FC78-432C-4F9A-A8AC-762427F2428B}" srcId="{6287D27F-8D5D-47C1-83B2-004B722E1611}" destId="{E6AE4BCA-5AA9-4432-9612-B31EDB77A5F7}" srcOrd="4" destOrd="0" parTransId="{C506B57C-E8E7-464D-B023-B428902A5729}" sibTransId="{5E1D0C4D-F888-4D52-9E01-3A8B2A03D988}"/>
    <dgm:cxn modelId="{308BBE93-68BB-44BB-8F66-2A46699AFD63}" type="presParOf" srcId="{D3411340-97F1-4307-9D56-A2607F47341B}" destId="{1DE69122-F688-42AF-9FF7-439FF20B4006}" srcOrd="0" destOrd="0" presId="urn:microsoft.com/office/officeart/2005/8/layout/hierarchy1"/>
    <dgm:cxn modelId="{52A00B37-C879-4429-B7A1-3A89157AD6F9}" type="presParOf" srcId="{1DE69122-F688-42AF-9FF7-439FF20B4006}" destId="{FE6E9418-5D49-47E8-841F-AB2F27492456}" srcOrd="0" destOrd="0" presId="urn:microsoft.com/office/officeart/2005/8/layout/hierarchy1"/>
    <dgm:cxn modelId="{DFD04646-891E-470B-ACA4-2EBD6ACC6696}" type="presParOf" srcId="{FE6E9418-5D49-47E8-841F-AB2F27492456}" destId="{7363A65F-C943-4487-94FB-7A70F1C77A66}" srcOrd="0" destOrd="0" presId="urn:microsoft.com/office/officeart/2005/8/layout/hierarchy1"/>
    <dgm:cxn modelId="{5773278F-79AC-4F24-BF87-609B2A24FC4F}" type="presParOf" srcId="{FE6E9418-5D49-47E8-841F-AB2F27492456}" destId="{938F7900-DEA7-489C-A525-FF85052B729D}" srcOrd="1" destOrd="0" presId="urn:microsoft.com/office/officeart/2005/8/layout/hierarchy1"/>
    <dgm:cxn modelId="{7F1C9F1F-D8F8-4EEB-BF01-0EBFBEAA3749}" type="presParOf" srcId="{1DE69122-F688-42AF-9FF7-439FF20B4006}" destId="{ACB4598B-C378-4315-9596-538BFA6BC49A}" srcOrd="1" destOrd="0" presId="urn:microsoft.com/office/officeart/2005/8/layout/hierarchy1"/>
    <dgm:cxn modelId="{1DB5A472-C615-420A-AA19-B79D980BC397}" type="presParOf" srcId="{ACB4598B-C378-4315-9596-538BFA6BC49A}" destId="{614831A1-2590-4E34-8BBC-44D0C342EBDE}" srcOrd="0" destOrd="0" presId="urn:microsoft.com/office/officeart/2005/8/layout/hierarchy1"/>
    <dgm:cxn modelId="{368C892D-F922-4221-8B1A-0986C4774717}" type="presParOf" srcId="{ACB4598B-C378-4315-9596-538BFA6BC49A}" destId="{F36644DB-0E78-45FD-9D46-B6656E5D9CE6}" srcOrd="1" destOrd="0" presId="urn:microsoft.com/office/officeart/2005/8/layout/hierarchy1"/>
    <dgm:cxn modelId="{47CC7C72-9974-429F-B9A6-75FFD45657D2}" type="presParOf" srcId="{F36644DB-0E78-45FD-9D46-B6656E5D9CE6}" destId="{C3AB6E0E-623E-423A-B0FB-85451A854E03}" srcOrd="0" destOrd="0" presId="urn:microsoft.com/office/officeart/2005/8/layout/hierarchy1"/>
    <dgm:cxn modelId="{04C8C63C-4B57-47E5-9066-E1112129B289}" type="presParOf" srcId="{C3AB6E0E-623E-423A-B0FB-85451A854E03}" destId="{4E9CD197-C1E7-459F-A653-9C4DC2EA2A6C}" srcOrd="0" destOrd="0" presId="urn:microsoft.com/office/officeart/2005/8/layout/hierarchy1"/>
    <dgm:cxn modelId="{706500BC-3915-4718-A743-9D39768B89A7}" type="presParOf" srcId="{C3AB6E0E-623E-423A-B0FB-85451A854E03}" destId="{EDD1DC17-CDAC-4415-949C-496B279DF476}" srcOrd="1" destOrd="0" presId="urn:microsoft.com/office/officeart/2005/8/layout/hierarchy1"/>
    <dgm:cxn modelId="{E9CFCEA4-7C55-4980-8B29-EBFE1E3BB538}" type="presParOf" srcId="{F36644DB-0E78-45FD-9D46-B6656E5D9CE6}" destId="{8CFFF487-43A3-4A7F-9F55-002CA8DEBE36}" srcOrd="1" destOrd="0" presId="urn:microsoft.com/office/officeart/2005/8/layout/hierarchy1"/>
    <dgm:cxn modelId="{67FACEC6-B691-41EC-8484-1B5FFFA77AFB}" type="presParOf" srcId="{ACB4598B-C378-4315-9596-538BFA6BC49A}" destId="{C3043BBB-ABC6-4DF3-85B8-A703DC725C32}" srcOrd="2" destOrd="0" presId="urn:microsoft.com/office/officeart/2005/8/layout/hierarchy1"/>
    <dgm:cxn modelId="{C9C626BA-AE70-43C3-9A36-8C6FECD1EA33}" type="presParOf" srcId="{ACB4598B-C378-4315-9596-538BFA6BC49A}" destId="{D3A40679-8373-4C66-9987-B24CB586EC13}" srcOrd="3" destOrd="0" presId="urn:microsoft.com/office/officeart/2005/8/layout/hierarchy1"/>
    <dgm:cxn modelId="{0CE153FC-0221-4F9F-9C9C-12F118EB8A50}" type="presParOf" srcId="{D3A40679-8373-4C66-9987-B24CB586EC13}" destId="{35D5E237-D577-46B5-BF4D-97DE6686FADA}" srcOrd="0" destOrd="0" presId="urn:microsoft.com/office/officeart/2005/8/layout/hierarchy1"/>
    <dgm:cxn modelId="{CE028265-182E-41ED-BAAC-CA5AB6799961}" type="presParOf" srcId="{35D5E237-D577-46B5-BF4D-97DE6686FADA}" destId="{C74792A9-AFA5-4F38-9732-AED30777829B}" srcOrd="0" destOrd="0" presId="urn:microsoft.com/office/officeart/2005/8/layout/hierarchy1"/>
    <dgm:cxn modelId="{826B34F1-0EE3-4048-8487-0B6C1FA32B14}" type="presParOf" srcId="{35D5E237-D577-46B5-BF4D-97DE6686FADA}" destId="{70DD4330-2362-40B1-A216-4CFECDB82D6A}" srcOrd="1" destOrd="0" presId="urn:microsoft.com/office/officeart/2005/8/layout/hierarchy1"/>
    <dgm:cxn modelId="{AB52A902-80B6-42A1-8101-5D2B543FD5ED}" type="presParOf" srcId="{D3A40679-8373-4C66-9987-B24CB586EC13}" destId="{25660C23-E015-4F2B-B0FE-1EB58117FD91}" srcOrd="1" destOrd="0" presId="urn:microsoft.com/office/officeart/2005/8/layout/hierarchy1"/>
    <dgm:cxn modelId="{73E802D9-2C52-416B-84AD-FF05C52BEC1C}" type="presParOf" srcId="{ACB4598B-C378-4315-9596-538BFA6BC49A}" destId="{6436599A-4797-4F5F-836F-F58129D72086}" srcOrd="4" destOrd="0" presId="urn:microsoft.com/office/officeart/2005/8/layout/hierarchy1"/>
    <dgm:cxn modelId="{C5D1B8E3-314A-4BD0-B1DE-C811D0C6D156}" type="presParOf" srcId="{ACB4598B-C378-4315-9596-538BFA6BC49A}" destId="{626A010E-4987-4B4F-8B34-117ECCEF0AAD}" srcOrd="5" destOrd="0" presId="urn:microsoft.com/office/officeart/2005/8/layout/hierarchy1"/>
    <dgm:cxn modelId="{F12A7B8C-B790-450B-BD53-62D9D8B561AB}" type="presParOf" srcId="{626A010E-4987-4B4F-8B34-117ECCEF0AAD}" destId="{3270F09E-786D-4968-B641-6CCA858E60D9}" srcOrd="0" destOrd="0" presId="urn:microsoft.com/office/officeart/2005/8/layout/hierarchy1"/>
    <dgm:cxn modelId="{48B83F25-CCAB-469D-9942-63AE2D750E16}" type="presParOf" srcId="{3270F09E-786D-4968-B641-6CCA858E60D9}" destId="{6B4D90E5-C39B-44CB-B2F8-AD23E69B01A2}" srcOrd="0" destOrd="0" presId="urn:microsoft.com/office/officeart/2005/8/layout/hierarchy1"/>
    <dgm:cxn modelId="{A42A039F-04CB-4D43-856F-5180C0AD6C7C}" type="presParOf" srcId="{3270F09E-786D-4968-B641-6CCA858E60D9}" destId="{47DE45F1-1D14-41A5-9EE5-3047A9EA1F04}" srcOrd="1" destOrd="0" presId="urn:microsoft.com/office/officeart/2005/8/layout/hierarchy1"/>
    <dgm:cxn modelId="{98930157-1D68-4C92-B089-3A8CA1B053BA}" type="presParOf" srcId="{626A010E-4987-4B4F-8B34-117ECCEF0AAD}" destId="{AB7279E8-921D-4B73-A256-AE5E3035CE2E}" srcOrd="1" destOrd="0" presId="urn:microsoft.com/office/officeart/2005/8/layout/hierarchy1"/>
    <dgm:cxn modelId="{5F584466-C8B4-4E32-B10B-CF838CA94AB1}" type="presParOf" srcId="{ACB4598B-C378-4315-9596-538BFA6BC49A}" destId="{D9D44C81-73F2-4B03-8C09-E7AC057D098B}" srcOrd="6" destOrd="0" presId="urn:microsoft.com/office/officeart/2005/8/layout/hierarchy1"/>
    <dgm:cxn modelId="{D56FBAA0-A934-4D29-A9F3-AC7552A1EF57}" type="presParOf" srcId="{ACB4598B-C378-4315-9596-538BFA6BC49A}" destId="{247BE68D-6ABD-4910-BFF4-8B31BC53BB9F}" srcOrd="7" destOrd="0" presId="urn:microsoft.com/office/officeart/2005/8/layout/hierarchy1"/>
    <dgm:cxn modelId="{A6602645-A3AB-452E-B676-05D544D3BB90}" type="presParOf" srcId="{247BE68D-6ABD-4910-BFF4-8B31BC53BB9F}" destId="{D4DDA437-E825-4A1D-BA4B-8C18B7DA964B}" srcOrd="0" destOrd="0" presId="urn:microsoft.com/office/officeart/2005/8/layout/hierarchy1"/>
    <dgm:cxn modelId="{4C2F2CEF-1C2A-4B56-BEAB-F5F22B5F20EE}" type="presParOf" srcId="{D4DDA437-E825-4A1D-BA4B-8C18B7DA964B}" destId="{6927939E-5AD9-48F6-95EA-9F8744907356}" srcOrd="0" destOrd="0" presId="urn:microsoft.com/office/officeart/2005/8/layout/hierarchy1"/>
    <dgm:cxn modelId="{EDBABEAA-2629-4225-AE72-3BA2FB0BB1F9}" type="presParOf" srcId="{D4DDA437-E825-4A1D-BA4B-8C18B7DA964B}" destId="{5DA3C501-D5EE-4479-8C09-568F3F37D3E7}" srcOrd="1" destOrd="0" presId="urn:microsoft.com/office/officeart/2005/8/layout/hierarchy1"/>
    <dgm:cxn modelId="{F49F25EC-FEE2-451D-85A5-9B086D78C0E3}" type="presParOf" srcId="{247BE68D-6ABD-4910-BFF4-8B31BC53BB9F}" destId="{344D17BA-88CD-4C58-945D-867D011D3B83}" srcOrd="1" destOrd="0" presId="urn:microsoft.com/office/officeart/2005/8/layout/hierarchy1"/>
    <dgm:cxn modelId="{301C07AF-6DDD-4489-8C44-000BAFD21C83}" type="presParOf" srcId="{ACB4598B-C378-4315-9596-538BFA6BC49A}" destId="{D41B239C-22F1-480E-98C0-1286EAD3375E}" srcOrd="8" destOrd="0" presId="urn:microsoft.com/office/officeart/2005/8/layout/hierarchy1"/>
    <dgm:cxn modelId="{2CF2F351-DC08-4529-8F01-50FE846BA5FA}" type="presParOf" srcId="{ACB4598B-C378-4315-9596-538BFA6BC49A}" destId="{88F63FFB-C746-4D47-BC02-326560448BFA}" srcOrd="9" destOrd="0" presId="urn:microsoft.com/office/officeart/2005/8/layout/hierarchy1"/>
    <dgm:cxn modelId="{69EBFE91-B727-4A64-AD30-A252B41AE4EA}" type="presParOf" srcId="{88F63FFB-C746-4D47-BC02-326560448BFA}" destId="{36EB7CE3-4393-4359-8FA6-3F77CCD931C2}" srcOrd="0" destOrd="0" presId="urn:microsoft.com/office/officeart/2005/8/layout/hierarchy1"/>
    <dgm:cxn modelId="{5D664886-BF64-46D2-B7BC-CE07959B0A43}" type="presParOf" srcId="{36EB7CE3-4393-4359-8FA6-3F77CCD931C2}" destId="{249E2A01-F4FA-47D9-AC52-51302FDBD507}" srcOrd="0" destOrd="0" presId="urn:microsoft.com/office/officeart/2005/8/layout/hierarchy1"/>
    <dgm:cxn modelId="{4E3B5A9E-B9A0-4628-9465-1B1925099168}" type="presParOf" srcId="{36EB7CE3-4393-4359-8FA6-3F77CCD931C2}" destId="{EEDC4CED-B534-4E04-9639-E0820454163F}" srcOrd="1" destOrd="0" presId="urn:microsoft.com/office/officeart/2005/8/layout/hierarchy1"/>
    <dgm:cxn modelId="{EE6C4B5D-EF25-4393-BBEF-211BCA36CD3D}" type="presParOf" srcId="{88F63FFB-C746-4D47-BC02-326560448BFA}" destId="{BCDC256C-54F9-413A-A9DC-3BC379E5AA08}" srcOrd="1" destOrd="0" presId="urn:microsoft.com/office/officeart/2005/8/layout/hierarchy1"/>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20398D0-DF80-4BA0-B036-F77A74069247}" type="doc">
      <dgm:prSet loTypeId="urn:microsoft.com/office/officeart/2005/8/layout/pyramid2" loCatId="list" qsTypeId="urn:microsoft.com/office/officeart/2005/8/quickstyle/3d2#1" qsCatId="3D" csTypeId="urn:microsoft.com/office/officeart/2005/8/colors/accent5_4" csCatId="accent5" phldr="1"/>
      <dgm:spPr/>
    </dgm:pt>
    <dgm:pt modelId="{6BD5F7E6-AE30-4EA3-802A-958D6D5216D8}">
      <dgm:prSet phldrT="[Text]"/>
      <dgm:spPr/>
      <dgm:t>
        <a:bodyPr/>
        <a:lstStyle/>
        <a:p>
          <a:pPr rtl="1"/>
          <a:r>
            <a:rPr lang="fa-IR" dirty="0">
              <a:cs typeface="B Mitra" pitchFamily="2" charset="-78"/>
            </a:rPr>
            <a:t>نظام استقرار</a:t>
          </a:r>
          <a:endParaRPr lang="en-US" dirty="0">
            <a:cs typeface="B Mitra" pitchFamily="2" charset="-78"/>
          </a:endParaRPr>
        </a:p>
      </dgm:t>
    </dgm:pt>
    <dgm:pt modelId="{920DDE5A-7D81-426B-BB1B-7D7418F254C2}" type="parTrans" cxnId="{8B8CEB98-59F8-417F-8F03-E8D12DBDDEBB}">
      <dgm:prSet/>
      <dgm:spPr/>
      <dgm:t>
        <a:bodyPr/>
        <a:lstStyle/>
        <a:p>
          <a:endParaRPr lang="en-US">
            <a:cs typeface="B Mitra" pitchFamily="2" charset="-78"/>
          </a:endParaRPr>
        </a:p>
      </dgm:t>
    </dgm:pt>
    <dgm:pt modelId="{EEED06D1-17E9-4EEF-96A4-F5784FBA862B}" type="sibTrans" cxnId="{8B8CEB98-59F8-417F-8F03-E8D12DBDDEBB}">
      <dgm:prSet/>
      <dgm:spPr/>
      <dgm:t>
        <a:bodyPr/>
        <a:lstStyle/>
        <a:p>
          <a:endParaRPr lang="en-US">
            <a:cs typeface="B Mitra" pitchFamily="2" charset="-78"/>
          </a:endParaRPr>
        </a:p>
      </dgm:t>
    </dgm:pt>
    <dgm:pt modelId="{43C85354-CCB2-4CB5-93EB-37A4D728B4FE}">
      <dgm:prSet phldrT="[Text]"/>
      <dgm:spPr/>
      <dgm:t>
        <a:bodyPr/>
        <a:lstStyle/>
        <a:p>
          <a:pPr rtl="1"/>
          <a:r>
            <a:rPr lang="fa-IR" dirty="0">
              <a:cs typeface="B Mitra" pitchFamily="2" charset="-78"/>
            </a:rPr>
            <a:t>نظام آبیاری</a:t>
          </a:r>
          <a:endParaRPr lang="en-US" dirty="0">
            <a:cs typeface="B Mitra" pitchFamily="2" charset="-78"/>
          </a:endParaRPr>
        </a:p>
      </dgm:t>
    </dgm:pt>
    <dgm:pt modelId="{1368125F-8FE2-4943-BAF5-E5CFF3ECE732}" type="parTrans" cxnId="{771B0C9C-6E4A-4E48-AF41-573FF7653030}">
      <dgm:prSet/>
      <dgm:spPr/>
      <dgm:t>
        <a:bodyPr/>
        <a:lstStyle/>
        <a:p>
          <a:endParaRPr lang="en-US">
            <a:cs typeface="B Mitra" pitchFamily="2" charset="-78"/>
          </a:endParaRPr>
        </a:p>
      </dgm:t>
    </dgm:pt>
    <dgm:pt modelId="{3B927F3B-6EE8-4DED-8859-D4E1BD8ACFAE}" type="sibTrans" cxnId="{771B0C9C-6E4A-4E48-AF41-573FF7653030}">
      <dgm:prSet/>
      <dgm:spPr/>
      <dgm:t>
        <a:bodyPr/>
        <a:lstStyle/>
        <a:p>
          <a:endParaRPr lang="en-US">
            <a:cs typeface="B Mitra" pitchFamily="2" charset="-78"/>
          </a:endParaRPr>
        </a:p>
      </dgm:t>
    </dgm:pt>
    <dgm:pt modelId="{5C8A26A7-458A-4DE2-A4A5-8EFB978686A2}">
      <dgm:prSet/>
      <dgm:spPr/>
      <dgm:t>
        <a:bodyPr/>
        <a:lstStyle/>
        <a:p>
          <a:pPr rtl="1"/>
          <a:r>
            <a:rPr lang="fa-IR" dirty="0">
              <a:cs typeface="B Mitra" pitchFamily="2" charset="-78"/>
            </a:rPr>
            <a:t>نظام هندسی</a:t>
          </a:r>
          <a:endParaRPr lang="en-US" dirty="0">
            <a:cs typeface="B Mitra" pitchFamily="2" charset="-78"/>
          </a:endParaRPr>
        </a:p>
      </dgm:t>
    </dgm:pt>
    <dgm:pt modelId="{3622DC71-C158-492A-83AE-506D7769EC46}" type="parTrans" cxnId="{4E394FEE-43B7-48B7-8075-71206FDC985E}">
      <dgm:prSet/>
      <dgm:spPr/>
      <dgm:t>
        <a:bodyPr/>
        <a:lstStyle/>
        <a:p>
          <a:endParaRPr lang="en-US">
            <a:cs typeface="B Mitra" pitchFamily="2" charset="-78"/>
          </a:endParaRPr>
        </a:p>
      </dgm:t>
    </dgm:pt>
    <dgm:pt modelId="{F58E8217-FB1A-4743-B213-50F746122D08}" type="sibTrans" cxnId="{4E394FEE-43B7-48B7-8075-71206FDC985E}">
      <dgm:prSet/>
      <dgm:spPr/>
      <dgm:t>
        <a:bodyPr/>
        <a:lstStyle/>
        <a:p>
          <a:endParaRPr lang="en-US">
            <a:cs typeface="B Mitra" pitchFamily="2" charset="-78"/>
          </a:endParaRPr>
        </a:p>
      </dgm:t>
    </dgm:pt>
    <dgm:pt modelId="{E87BE7D7-AF9C-44B7-9CFA-AE21FBC3F1A3}">
      <dgm:prSet/>
      <dgm:spPr/>
      <dgm:t>
        <a:bodyPr/>
        <a:lstStyle/>
        <a:p>
          <a:pPr rtl="1"/>
          <a:r>
            <a:rPr lang="fa-IR" dirty="0">
              <a:cs typeface="B Mitra" pitchFamily="2" charset="-78"/>
            </a:rPr>
            <a:t>نظام گیاهی</a:t>
          </a:r>
          <a:endParaRPr lang="en-US" dirty="0">
            <a:cs typeface="B Mitra" pitchFamily="2" charset="-78"/>
          </a:endParaRPr>
        </a:p>
      </dgm:t>
    </dgm:pt>
    <dgm:pt modelId="{FD3EB56C-A4DC-4CD4-AE30-2B776D68EC28}" type="parTrans" cxnId="{9CDE7F39-B471-4AB4-82FA-3CD30C26C5E8}">
      <dgm:prSet/>
      <dgm:spPr/>
      <dgm:t>
        <a:bodyPr/>
        <a:lstStyle/>
        <a:p>
          <a:endParaRPr lang="en-US">
            <a:cs typeface="B Mitra" pitchFamily="2" charset="-78"/>
          </a:endParaRPr>
        </a:p>
      </dgm:t>
    </dgm:pt>
    <dgm:pt modelId="{7F4945AA-4898-4E3B-A301-7E85495A6773}" type="sibTrans" cxnId="{9CDE7F39-B471-4AB4-82FA-3CD30C26C5E8}">
      <dgm:prSet/>
      <dgm:spPr/>
      <dgm:t>
        <a:bodyPr/>
        <a:lstStyle/>
        <a:p>
          <a:endParaRPr lang="en-US">
            <a:cs typeface="B Mitra" pitchFamily="2" charset="-78"/>
          </a:endParaRPr>
        </a:p>
      </dgm:t>
    </dgm:pt>
    <dgm:pt modelId="{E5937B64-3FB5-4237-960E-B48987E05A9B}" type="pres">
      <dgm:prSet presAssocID="{A20398D0-DF80-4BA0-B036-F77A74069247}" presName="compositeShape" presStyleCnt="0">
        <dgm:presLayoutVars>
          <dgm:dir/>
          <dgm:resizeHandles/>
        </dgm:presLayoutVars>
      </dgm:prSet>
      <dgm:spPr/>
    </dgm:pt>
    <dgm:pt modelId="{86202EF4-9408-429A-90B0-4273C18FC416}" type="pres">
      <dgm:prSet presAssocID="{A20398D0-DF80-4BA0-B036-F77A74069247}" presName="pyramid" presStyleLbl="node1" presStyleIdx="0" presStyleCnt="1"/>
      <dgm:spPr/>
    </dgm:pt>
    <dgm:pt modelId="{9D9738FA-AC3F-4B4C-B02D-D8F95F33A383}" type="pres">
      <dgm:prSet presAssocID="{A20398D0-DF80-4BA0-B036-F77A74069247}" presName="theList" presStyleCnt="0"/>
      <dgm:spPr/>
    </dgm:pt>
    <dgm:pt modelId="{4D8D5C94-9E0F-4B54-ABFA-559682C79A00}" type="pres">
      <dgm:prSet presAssocID="{5C8A26A7-458A-4DE2-A4A5-8EFB978686A2}" presName="aNode" presStyleLbl="fgAcc1" presStyleIdx="0" presStyleCnt="4" custLinFactNeighborX="-2885" custLinFactNeighborY="-219">
        <dgm:presLayoutVars>
          <dgm:bulletEnabled val="1"/>
        </dgm:presLayoutVars>
      </dgm:prSet>
      <dgm:spPr/>
      <dgm:t>
        <a:bodyPr/>
        <a:lstStyle/>
        <a:p>
          <a:pPr rtl="1"/>
          <a:endParaRPr lang="fa-IR"/>
        </a:p>
      </dgm:t>
    </dgm:pt>
    <dgm:pt modelId="{C3C019E6-5189-4188-A544-E8AE67C5EA8C}" type="pres">
      <dgm:prSet presAssocID="{5C8A26A7-458A-4DE2-A4A5-8EFB978686A2}" presName="aSpace" presStyleCnt="0"/>
      <dgm:spPr/>
    </dgm:pt>
    <dgm:pt modelId="{241C8BAA-FA0E-456F-A617-FCEB677AB756}" type="pres">
      <dgm:prSet presAssocID="{6BD5F7E6-AE30-4EA3-802A-958D6D5216D8}" presName="aNode" presStyleLbl="fgAcc1" presStyleIdx="1" presStyleCnt="4">
        <dgm:presLayoutVars>
          <dgm:bulletEnabled val="1"/>
        </dgm:presLayoutVars>
      </dgm:prSet>
      <dgm:spPr/>
      <dgm:t>
        <a:bodyPr/>
        <a:lstStyle/>
        <a:p>
          <a:pPr rtl="1"/>
          <a:endParaRPr lang="fa-IR"/>
        </a:p>
      </dgm:t>
    </dgm:pt>
    <dgm:pt modelId="{83A18C58-DF86-4F95-9FBD-D440F20D89F8}" type="pres">
      <dgm:prSet presAssocID="{6BD5F7E6-AE30-4EA3-802A-958D6D5216D8}" presName="aSpace" presStyleCnt="0"/>
      <dgm:spPr/>
    </dgm:pt>
    <dgm:pt modelId="{23C1A520-07DA-4832-86E5-21E6304E3CC1}" type="pres">
      <dgm:prSet presAssocID="{43C85354-CCB2-4CB5-93EB-37A4D728B4FE}" presName="aNode" presStyleLbl="fgAcc1" presStyleIdx="2" presStyleCnt="4">
        <dgm:presLayoutVars>
          <dgm:bulletEnabled val="1"/>
        </dgm:presLayoutVars>
      </dgm:prSet>
      <dgm:spPr/>
      <dgm:t>
        <a:bodyPr/>
        <a:lstStyle/>
        <a:p>
          <a:pPr rtl="1"/>
          <a:endParaRPr lang="fa-IR"/>
        </a:p>
      </dgm:t>
    </dgm:pt>
    <dgm:pt modelId="{FF988862-1B03-4BB4-9651-A63A2C3D5B40}" type="pres">
      <dgm:prSet presAssocID="{43C85354-CCB2-4CB5-93EB-37A4D728B4FE}" presName="aSpace" presStyleCnt="0"/>
      <dgm:spPr/>
    </dgm:pt>
    <dgm:pt modelId="{215CD87A-6778-4736-9B4F-5EF3586989F9}" type="pres">
      <dgm:prSet presAssocID="{E87BE7D7-AF9C-44B7-9CFA-AE21FBC3F1A3}" presName="aNode" presStyleLbl="fgAcc1" presStyleIdx="3" presStyleCnt="4">
        <dgm:presLayoutVars>
          <dgm:bulletEnabled val="1"/>
        </dgm:presLayoutVars>
      </dgm:prSet>
      <dgm:spPr/>
      <dgm:t>
        <a:bodyPr/>
        <a:lstStyle/>
        <a:p>
          <a:pPr rtl="1"/>
          <a:endParaRPr lang="fa-IR"/>
        </a:p>
      </dgm:t>
    </dgm:pt>
    <dgm:pt modelId="{1D9FCB63-85ED-4B0B-A7F0-18B910A8EE34}" type="pres">
      <dgm:prSet presAssocID="{E87BE7D7-AF9C-44B7-9CFA-AE21FBC3F1A3}" presName="aSpace" presStyleCnt="0"/>
      <dgm:spPr/>
    </dgm:pt>
  </dgm:ptLst>
  <dgm:cxnLst>
    <dgm:cxn modelId="{9CDE7F39-B471-4AB4-82FA-3CD30C26C5E8}" srcId="{A20398D0-DF80-4BA0-B036-F77A74069247}" destId="{E87BE7D7-AF9C-44B7-9CFA-AE21FBC3F1A3}" srcOrd="3" destOrd="0" parTransId="{FD3EB56C-A4DC-4CD4-AE30-2B776D68EC28}" sibTransId="{7F4945AA-4898-4E3B-A301-7E85495A6773}"/>
    <dgm:cxn modelId="{0E557B97-E5D1-4094-8AE1-A57FFD44B986}" type="presOf" srcId="{5C8A26A7-458A-4DE2-A4A5-8EFB978686A2}" destId="{4D8D5C94-9E0F-4B54-ABFA-559682C79A00}" srcOrd="0" destOrd="0" presId="urn:microsoft.com/office/officeart/2005/8/layout/pyramid2"/>
    <dgm:cxn modelId="{1AC650BD-34C9-4C8A-A99F-7D155CCA5E5A}" type="presOf" srcId="{6BD5F7E6-AE30-4EA3-802A-958D6D5216D8}" destId="{241C8BAA-FA0E-456F-A617-FCEB677AB756}" srcOrd="0" destOrd="0" presId="urn:microsoft.com/office/officeart/2005/8/layout/pyramid2"/>
    <dgm:cxn modelId="{F0C2890A-BA32-4345-B359-0786D91BAF0E}" type="presOf" srcId="{E87BE7D7-AF9C-44B7-9CFA-AE21FBC3F1A3}" destId="{215CD87A-6778-4736-9B4F-5EF3586989F9}" srcOrd="0" destOrd="0" presId="urn:microsoft.com/office/officeart/2005/8/layout/pyramid2"/>
    <dgm:cxn modelId="{C1879FD8-0B7C-4A26-8F47-EC7246703E52}" type="presOf" srcId="{A20398D0-DF80-4BA0-B036-F77A74069247}" destId="{E5937B64-3FB5-4237-960E-B48987E05A9B}" srcOrd="0" destOrd="0" presId="urn:microsoft.com/office/officeart/2005/8/layout/pyramid2"/>
    <dgm:cxn modelId="{771B0C9C-6E4A-4E48-AF41-573FF7653030}" srcId="{A20398D0-DF80-4BA0-B036-F77A74069247}" destId="{43C85354-CCB2-4CB5-93EB-37A4D728B4FE}" srcOrd="2" destOrd="0" parTransId="{1368125F-8FE2-4943-BAF5-E5CFF3ECE732}" sibTransId="{3B927F3B-6EE8-4DED-8859-D4E1BD8ACFAE}"/>
    <dgm:cxn modelId="{4E394FEE-43B7-48B7-8075-71206FDC985E}" srcId="{A20398D0-DF80-4BA0-B036-F77A74069247}" destId="{5C8A26A7-458A-4DE2-A4A5-8EFB978686A2}" srcOrd="0" destOrd="0" parTransId="{3622DC71-C158-492A-83AE-506D7769EC46}" sibTransId="{F58E8217-FB1A-4743-B213-50F746122D08}"/>
    <dgm:cxn modelId="{8B8CEB98-59F8-417F-8F03-E8D12DBDDEBB}" srcId="{A20398D0-DF80-4BA0-B036-F77A74069247}" destId="{6BD5F7E6-AE30-4EA3-802A-958D6D5216D8}" srcOrd="1" destOrd="0" parTransId="{920DDE5A-7D81-426B-BB1B-7D7418F254C2}" sibTransId="{EEED06D1-17E9-4EEF-96A4-F5784FBA862B}"/>
    <dgm:cxn modelId="{E5E75CBC-5E48-4C21-9D1E-4D9F6364F38A}" type="presOf" srcId="{43C85354-CCB2-4CB5-93EB-37A4D728B4FE}" destId="{23C1A520-07DA-4832-86E5-21E6304E3CC1}" srcOrd="0" destOrd="0" presId="urn:microsoft.com/office/officeart/2005/8/layout/pyramid2"/>
    <dgm:cxn modelId="{2D61109A-31B7-4CC8-ADE8-F758B80AFEAF}" type="presParOf" srcId="{E5937B64-3FB5-4237-960E-B48987E05A9B}" destId="{86202EF4-9408-429A-90B0-4273C18FC416}" srcOrd="0" destOrd="0" presId="urn:microsoft.com/office/officeart/2005/8/layout/pyramid2"/>
    <dgm:cxn modelId="{4B821F72-F58C-4484-9AE0-E3E74E872009}" type="presParOf" srcId="{E5937B64-3FB5-4237-960E-B48987E05A9B}" destId="{9D9738FA-AC3F-4B4C-B02D-D8F95F33A383}" srcOrd="1" destOrd="0" presId="urn:microsoft.com/office/officeart/2005/8/layout/pyramid2"/>
    <dgm:cxn modelId="{79761B49-A355-4D22-BFC7-9F6A18421655}" type="presParOf" srcId="{9D9738FA-AC3F-4B4C-B02D-D8F95F33A383}" destId="{4D8D5C94-9E0F-4B54-ABFA-559682C79A00}" srcOrd="0" destOrd="0" presId="urn:microsoft.com/office/officeart/2005/8/layout/pyramid2"/>
    <dgm:cxn modelId="{A085EEB4-9151-4432-BD12-E4F503FC4B7C}" type="presParOf" srcId="{9D9738FA-AC3F-4B4C-B02D-D8F95F33A383}" destId="{C3C019E6-5189-4188-A544-E8AE67C5EA8C}" srcOrd="1" destOrd="0" presId="urn:microsoft.com/office/officeart/2005/8/layout/pyramid2"/>
    <dgm:cxn modelId="{6A20E861-DD7E-4ECD-8839-A6126E331CE6}" type="presParOf" srcId="{9D9738FA-AC3F-4B4C-B02D-D8F95F33A383}" destId="{241C8BAA-FA0E-456F-A617-FCEB677AB756}" srcOrd="2" destOrd="0" presId="urn:microsoft.com/office/officeart/2005/8/layout/pyramid2"/>
    <dgm:cxn modelId="{A5F8DDC8-BCC4-410A-BCA3-DC3998CFA451}" type="presParOf" srcId="{9D9738FA-AC3F-4B4C-B02D-D8F95F33A383}" destId="{83A18C58-DF86-4F95-9FBD-D440F20D89F8}" srcOrd="3" destOrd="0" presId="urn:microsoft.com/office/officeart/2005/8/layout/pyramid2"/>
    <dgm:cxn modelId="{0C9EE461-9F02-4785-8308-0710363CAA03}" type="presParOf" srcId="{9D9738FA-AC3F-4B4C-B02D-D8F95F33A383}" destId="{23C1A520-07DA-4832-86E5-21E6304E3CC1}" srcOrd="4" destOrd="0" presId="urn:microsoft.com/office/officeart/2005/8/layout/pyramid2"/>
    <dgm:cxn modelId="{9358931B-3AAD-443C-B530-63A4DB5B79E1}" type="presParOf" srcId="{9D9738FA-AC3F-4B4C-B02D-D8F95F33A383}" destId="{FF988862-1B03-4BB4-9651-A63A2C3D5B40}" srcOrd="5" destOrd="0" presId="urn:microsoft.com/office/officeart/2005/8/layout/pyramid2"/>
    <dgm:cxn modelId="{7B7C12B7-DDDD-4647-909A-F5BC298041CE}" type="presParOf" srcId="{9D9738FA-AC3F-4B4C-B02D-D8F95F33A383}" destId="{215CD87A-6778-4736-9B4F-5EF3586989F9}" srcOrd="6" destOrd="0" presId="urn:microsoft.com/office/officeart/2005/8/layout/pyramid2"/>
    <dgm:cxn modelId="{D33BFF17-D2AF-47E6-94E1-705DAEEFC06A}" type="presParOf" srcId="{9D9738FA-AC3F-4B4C-B02D-D8F95F33A383}" destId="{1D9FCB63-85ED-4B0B-A7F0-18B910A8EE34}" srcOrd="7" destOrd="0" presId="urn:microsoft.com/office/officeart/2005/8/layout/pyramid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202EF4-9408-429A-90B0-4273C18FC416}">
      <dsp:nvSpPr>
        <dsp:cNvPr id="0" name=""/>
        <dsp:cNvSpPr/>
      </dsp:nvSpPr>
      <dsp:spPr>
        <a:xfrm>
          <a:off x="594994" y="0"/>
          <a:ext cx="4597400" cy="4597400"/>
        </a:xfrm>
        <a:prstGeom prst="triangle">
          <a:avLst/>
        </a:prstGeom>
        <a:gradFill rotWithShape="0">
          <a:gsLst>
            <a:gs pos="0">
              <a:schemeClr val="accent5">
                <a:shade val="50000"/>
                <a:hueOff val="0"/>
                <a:satOff val="0"/>
                <a:lumOff val="0"/>
                <a:alphaOff val="0"/>
                <a:shade val="51000"/>
                <a:satMod val="130000"/>
              </a:schemeClr>
            </a:gs>
            <a:gs pos="80000">
              <a:schemeClr val="accent5">
                <a:shade val="50000"/>
                <a:hueOff val="0"/>
                <a:satOff val="0"/>
                <a:lumOff val="0"/>
                <a:alphaOff val="0"/>
                <a:shade val="93000"/>
                <a:satMod val="130000"/>
              </a:schemeClr>
            </a:gs>
            <a:gs pos="100000">
              <a:schemeClr val="accent5">
                <a:shade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4D8D5C94-9E0F-4B54-ABFA-559682C79A00}">
      <dsp:nvSpPr>
        <dsp:cNvPr id="0" name=""/>
        <dsp:cNvSpPr/>
      </dsp:nvSpPr>
      <dsp:spPr>
        <a:xfrm>
          <a:off x="2807482" y="459965"/>
          <a:ext cx="2988310" cy="817116"/>
        </a:xfrm>
        <a:prstGeom prst="roundRect">
          <a:avLst/>
        </a:prstGeom>
        <a:solidFill>
          <a:schemeClr val="lt1">
            <a:alpha val="90000"/>
            <a:hueOff val="0"/>
            <a:satOff val="0"/>
            <a:lumOff val="0"/>
            <a:alphaOff val="0"/>
          </a:schemeClr>
        </a:solidFill>
        <a:ln w="9525" cap="flat" cmpd="sng" algn="ctr">
          <a:solidFill>
            <a:schemeClr val="accent5">
              <a:shade val="5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14300" tIns="114300" rIns="114300" bIns="114300" numCol="1" spcCol="1270" anchor="ctr" anchorCtr="0">
          <a:noAutofit/>
        </a:bodyPr>
        <a:lstStyle/>
        <a:p>
          <a:pPr lvl="0" algn="ctr" defTabSz="1333500" rtl="1">
            <a:lnSpc>
              <a:spcPct val="90000"/>
            </a:lnSpc>
            <a:spcBef>
              <a:spcPct val="0"/>
            </a:spcBef>
            <a:spcAft>
              <a:spcPct val="35000"/>
            </a:spcAft>
          </a:pPr>
          <a:r>
            <a:rPr lang="fa-IR" sz="3000" kern="1200" dirty="0">
              <a:cs typeface="B Mitra" pitchFamily="2" charset="-78"/>
            </a:rPr>
            <a:t>نظام هندسی</a:t>
          </a:r>
          <a:endParaRPr lang="en-US" sz="3000" kern="1200" dirty="0">
            <a:cs typeface="B Mitra" pitchFamily="2" charset="-78"/>
          </a:endParaRPr>
        </a:p>
      </dsp:txBody>
      <dsp:txXfrm>
        <a:off x="2847370" y="499853"/>
        <a:ext cx="2908534" cy="737340"/>
      </dsp:txXfrm>
    </dsp:sp>
    <dsp:sp modelId="{241C8BAA-FA0E-456F-A617-FCEB677AB756}">
      <dsp:nvSpPr>
        <dsp:cNvPr id="0" name=""/>
        <dsp:cNvSpPr/>
      </dsp:nvSpPr>
      <dsp:spPr>
        <a:xfrm>
          <a:off x="2893695" y="1379444"/>
          <a:ext cx="2988310" cy="817116"/>
        </a:xfrm>
        <a:prstGeom prst="roundRect">
          <a:avLst/>
        </a:prstGeom>
        <a:solidFill>
          <a:schemeClr val="lt1">
            <a:alpha val="90000"/>
            <a:hueOff val="0"/>
            <a:satOff val="0"/>
            <a:lumOff val="0"/>
            <a:alphaOff val="0"/>
          </a:schemeClr>
        </a:solidFill>
        <a:ln w="9525" cap="flat" cmpd="sng" algn="ctr">
          <a:solidFill>
            <a:schemeClr val="accent5">
              <a:shade val="50000"/>
              <a:hueOff val="126486"/>
              <a:satOff val="-2798"/>
              <a:lumOff val="20993"/>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14300" tIns="114300" rIns="114300" bIns="114300" numCol="1" spcCol="1270" anchor="ctr" anchorCtr="0">
          <a:noAutofit/>
        </a:bodyPr>
        <a:lstStyle/>
        <a:p>
          <a:pPr lvl="0" algn="ctr" defTabSz="1333500" rtl="1">
            <a:lnSpc>
              <a:spcPct val="90000"/>
            </a:lnSpc>
            <a:spcBef>
              <a:spcPct val="0"/>
            </a:spcBef>
            <a:spcAft>
              <a:spcPct val="35000"/>
            </a:spcAft>
          </a:pPr>
          <a:r>
            <a:rPr lang="fa-IR" sz="3000" kern="1200" dirty="0">
              <a:cs typeface="B Mitra" pitchFamily="2" charset="-78"/>
            </a:rPr>
            <a:t>نظام استقرار</a:t>
          </a:r>
          <a:endParaRPr lang="en-US" sz="3000" kern="1200" dirty="0">
            <a:cs typeface="B Mitra" pitchFamily="2" charset="-78"/>
          </a:endParaRPr>
        </a:p>
      </dsp:txBody>
      <dsp:txXfrm>
        <a:off x="2933583" y="1419332"/>
        <a:ext cx="2908534" cy="737340"/>
      </dsp:txXfrm>
    </dsp:sp>
    <dsp:sp modelId="{23C1A520-07DA-4832-86E5-21E6304E3CC1}">
      <dsp:nvSpPr>
        <dsp:cNvPr id="0" name=""/>
        <dsp:cNvSpPr/>
      </dsp:nvSpPr>
      <dsp:spPr>
        <a:xfrm>
          <a:off x="2893695" y="2298699"/>
          <a:ext cx="2988310" cy="817116"/>
        </a:xfrm>
        <a:prstGeom prst="roundRect">
          <a:avLst/>
        </a:prstGeom>
        <a:solidFill>
          <a:schemeClr val="lt1">
            <a:alpha val="90000"/>
            <a:hueOff val="0"/>
            <a:satOff val="0"/>
            <a:lumOff val="0"/>
            <a:alphaOff val="0"/>
          </a:schemeClr>
        </a:solidFill>
        <a:ln w="9525" cap="flat" cmpd="sng" algn="ctr">
          <a:solidFill>
            <a:schemeClr val="accent5">
              <a:shade val="50000"/>
              <a:hueOff val="252972"/>
              <a:satOff val="-5595"/>
              <a:lumOff val="41987"/>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14300" tIns="114300" rIns="114300" bIns="114300" numCol="1" spcCol="1270" anchor="ctr" anchorCtr="0">
          <a:noAutofit/>
        </a:bodyPr>
        <a:lstStyle/>
        <a:p>
          <a:pPr lvl="0" algn="ctr" defTabSz="1333500" rtl="1">
            <a:lnSpc>
              <a:spcPct val="90000"/>
            </a:lnSpc>
            <a:spcBef>
              <a:spcPct val="0"/>
            </a:spcBef>
            <a:spcAft>
              <a:spcPct val="35000"/>
            </a:spcAft>
          </a:pPr>
          <a:r>
            <a:rPr lang="fa-IR" sz="3000" kern="1200" dirty="0">
              <a:cs typeface="B Mitra" pitchFamily="2" charset="-78"/>
            </a:rPr>
            <a:t>نظام آبیاری</a:t>
          </a:r>
          <a:endParaRPr lang="en-US" sz="3000" kern="1200" dirty="0">
            <a:cs typeface="B Mitra" pitchFamily="2" charset="-78"/>
          </a:endParaRPr>
        </a:p>
      </dsp:txBody>
      <dsp:txXfrm>
        <a:off x="2933583" y="2338587"/>
        <a:ext cx="2908534" cy="737340"/>
      </dsp:txXfrm>
    </dsp:sp>
    <dsp:sp modelId="{215CD87A-6778-4736-9B4F-5EF3586989F9}">
      <dsp:nvSpPr>
        <dsp:cNvPr id="0" name=""/>
        <dsp:cNvSpPr/>
      </dsp:nvSpPr>
      <dsp:spPr>
        <a:xfrm>
          <a:off x="2893695" y="3217955"/>
          <a:ext cx="2988310" cy="817116"/>
        </a:xfrm>
        <a:prstGeom prst="roundRect">
          <a:avLst/>
        </a:prstGeom>
        <a:solidFill>
          <a:schemeClr val="lt1">
            <a:alpha val="90000"/>
            <a:hueOff val="0"/>
            <a:satOff val="0"/>
            <a:lumOff val="0"/>
            <a:alphaOff val="0"/>
          </a:schemeClr>
        </a:solidFill>
        <a:ln w="9525" cap="flat" cmpd="sng" algn="ctr">
          <a:solidFill>
            <a:schemeClr val="accent5">
              <a:shade val="50000"/>
              <a:hueOff val="126486"/>
              <a:satOff val="-2798"/>
              <a:lumOff val="20993"/>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14300" tIns="114300" rIns="114300" bIns="114300" numCol="1" spcCol="1270" anchor="ctr" anchorCtr="0">
          <a:noAutofit/>
        </a:bodyPr>
        <a:lstStyle/>
        <a:p>
          <a:pPr lvl="0" algn="ctr" defTabSz="1333500" rtl="1">
            <a:lnSpc>
              <a:spcPct val="90000"/>
            </a:lnSpc>
            <a:spcBef>
              <a:spcPct val="0"/>
            </a:spcBef>
            <a:spcAft>
              <a:spcPct val="35000"/>
            </a:spcAft>
          </a:pPr>
          <a:r>
            <a:rPr lang="fa-IR" sz="3000" kern="1200" dirty="0">
              <a:cs typeface="B Mitra" pitchFamily="2" charset="-78"/>
            </a:rPr>
            <a:t>نظام گیاهی</a:t>
          </a:r>
          <a:endParaRPr lang="en-US" sz="3000" kern="1200" dirty="0">
            <a:cs typeface="B Mitra" pitchFamily="2" charset="-78"/>
          </a:endParaRPr>
        </a:p>
      </dsp:txBody>
      <dsp:txXfrm>
        <a:off x="2933583" y="3257843"/>
        <a:ext cx="2908534" cy="73734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1">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a:t>Click to edit Master title style</a:t>
            </a:r>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a:xfrm>
            <a:off x="6400800" y="6355080"/>
            <a:ext cx="2286000" cy="365760"/>
          </a:xfrm>
        </p:spPr>
        <p:txBody>
          <a:bodyPr/>
          <a:lstStyle>
            <a:lvl1pPr>
              <a:defRPr sz="1400"/>
            </a:lvl1pPr>
          </a:lstStyle>
          <a:p>
            <a:fld id="{6B4995D2-C0F0-4FCA-AB72-D815CC23E58A}" type="datetimeFigureOut">
              <a:rPr lang="en-US" smtClean="0">
                <a:solidFill>
                  <a:srgbClr val="1F497D"/>
                </a:solidFill>
              </a:rPr>
              <a:pPr/>
              <a:t>12/14/2020</a:t>
            </a:fld>
            <a:endParaRPr lang="en-US" dirty="0">
              <a:solidFill>
                <a:srgbClr val="1F497D"/>
              </a:solidFill>
            </a:endParaRPr>
          </a:p>
        </p:txBody>
      </p:sp>
      <p:sp>
        <p:nvSpPr>
          <p:cNvPr id="17" name="Footer Placeholder 16"/>
          <p:cNvSpPr>
            <a:spLocks noGrp="1"/>
          </p:cNvSpPr>
          <p:nvPr>
            <p:ph type="ftr" sz="quarter" idx="11"/>
          </p:nvPr>
        </p:nvSpPr>
        <p:spPr>
          <a:xfrm>
            <a:off x="2898648" y="6355080"/>
            <a:ext cx="3474720" cy="365760"/>
          </a:xfrm>
        </p:spPr>
        <p:txBody>
          <a:bodyPr/>
          <a:lstStyle/>
          <a:p>
            <a:endParaRPr lang="en-US" dirty="0">
              <a:solidFill>
                <a:srgbClr val="1F497D"/>
              </a:solidFill>
            </a:endParaRPr>
          </a:p>
        </p:txBody>
      </p:sp>
      <p:sp>
        <p:nvSpPr>
          <p:cNvPr id="29" name="Slide Number Placeholder 28"/>
          <p:cNvSpPr>
            <a:spLocks noGrp="1"/>
          </p:cNvSpPr>
          <p:nvPr>
            <p:ph type="sldNum" sz="quarter" idx="12"/>
          </p:nvPr>
        </p:nvSpPr>
        <p:spPr>
          <a:xfrm>
            <a:off x="1216152" y="6355080"/>
            <a:ext cx="1219200" cy="365760"/>
          </a:xfrm>
        </p:spPr>
        <p:txBody>
          <a:bodyPr/>
          <a:lstStyle/>
          <a:p>
            <a:fld id="{BA5929F5-1BC1-4F08-BDCB-1F24EC781C7D}" type="slidenum">
              <a:rPr lang="en-US" smtClean="0">
                <a:solidFill>
                  <a:srgbClr val="1F497D"/>
                </a:solidFill>
              </a:rPr>
              <a:pPr/>
              <a:t>‹#›</a:t>
            </a:fld>
            <a:endParaRPr lang="en-US" dirty="0">
              <a:solidFill>
                <a:srgbClr val="1F497D"/>
              </a:solidFill>
            </a:endParaRPr>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endParaRPr lang="en-US" dirty="0">
              <a:solidFill>
                <a:prstClr val="white"/>
              </a:solidFill>
            </a:endParaRPr>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endParaRPr lang="en-US" dirty="0">
              <a:solidFill>
                <a:prstClr val="white"/>
              </a:solidFill>
            </a:endParaRPr>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endParaRPr lang="en-US" dirty="0">
              <a:solidFill>
                <a:prstClr val="white"/>
              </a:solidFill>
            </a:endParaRPr>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endParaRPr lang="en-US" dirty="0">
              <a:solidFill>
                <a:prstClr val="white"/>
              </a:solidFill>
            </a:endParaRPr>
          </a:p>
        </p:txBody>
      </p:sp>
    </p:spTree>
    <p:extLst>
      <p:ext uri="{BB962C8B-B14F-4D97-AF65-F5344CB8AC3E}">
        <p14:creationId xmlns:p14="http://schemas.microsoft.com/office/powerpoint/2010/main" val="5706983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6B4995D2-C0F0-4FCA-AB72-D815CC23E58A}" type="datetimeFigureOut">
              <a:rPr lang="en-US" smtClean="0">
                <a:solidFill>
                  <a:srgbClr val="1F497D"/>
                </a:solidFill>
              </a:rPr>
              <a:pPr/>
              <a:t>12/14/2020</a:t>
            </a:fld>
            <a:endParaRPr lang="en-US" dirty="0">
              <a:solidFill>
                <a:srgbClr val="1F497D"/>
              </a:solidFill>
            </a:endParaRPr>
          </a:p>
        </p:txBody>
      </p:sp>
      <p:sp>
        <p:nvSpPr>
          <p:cNvPr id="5" name="Footer Placeholder 4"/>
          <p:cNvSpPr>
            <a:spLocks noGrp="1"/>
          </p:cNvSpPr>
          <p:nvPr>
            <p:ph type="ftr" sz="quarter" idx="11"/>
          </p:nvPr>
        </p:nvSpPr>
        <p:spPr/>
        <p:txBody>
          <a:bodyPr/>
          <a:lstStyle/>
          <a:p>
            <a:endParaRPr lang="en-US" dirty="0">
              <a:solidFill>
                <a:srgbClr val="1F497D"/>
              </a:solidFill>
            </a:endParaRPr>
          </a:p>
        </p:txBody>
      </p:sp>
      <p:sp>
        <p:nvSpPr>
          <p:cNvPr id="6" name="Slide Number Placeholder 5"/>
          <p:cNvSpPr>
            <a:spLocks noGrp="1"/>
          </p:cNvSpPr>
          <p:nvPr>
            <p:ph type="sldNum" sz="quarter" idx="12"/>
          </p:nvPr>
        </p:nvSpPr>
        <p:spPr/>
        <p:txBody>
          <a:bodyPr/>
          <a:lstStyle/>
          <a:p>
            <a:fld id="{BA5929F5-1BC1-4F08-BDCB-1F24EC781C7D}" type="slidenum">
              <a:rPr lang="en-US" smtClean="0">
                <a:solidFill>
                  <a:srgbClr val="1F497D"/>
                </a:solidFill>
              </a:rPr>
              <a:pPr/>
              <a:t>‹#›</a:t>
            </a:fld>
            <a:endParaRPr lang="en-US" dirty="0">
              <a:solidFill>
                <a:srgbClr val="1F497D"/>
              </a:solidFill>
            </a:endParaRPr>
          </a:p>
        </p:txBody>
      </p:sp>
    </p:spTree>
    <p:extLst>
      <p:ext uri="{BB962C8B-B14F-4D97-AF65-F5344CB8AC3E}">
        <p14:creationId xmlns:p14="http://schemas.microsoft.com/office/powerpoint/2010/main" val="14071321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6B4995D2-C0F0-4FCA-AB72-D815CC23E58A}" type="datetimeFigureOut">
              <a:rPr lang="en-US" smtClean="0">
                <a:solidFill>
                  <a:srgbClr val="1F497D"/>
                </a:solidFill>
              </a:rPr>
              <a:pPr/>
              <a:t>12/14/2020</a:t>
            </a:fld>
            <a:endParaRPr lang="en-US" dirty="0">
              <a:solidFill>
                <a:srgbClr val="1F497D"/>
              </a:solidFill>
            </a:endParaRPr>
          </a:p>
        </p:txBody>
      </p:sp>
      <p:sp>
        <p:nvSpPr>
          <p:cNvPr id="5" name="Footer Placeholder 4"/>
          <p:cNvSpPr>
            <a:spLocks noGrp="1"/>
          </p:cNvSpPr>
          <p:nvPr>
            <p:ph type="ftr" sz="quarter" idx="11"/>
          </p:nvPr>
        </p:nvSpPr>
        <p:spPr/>
        <p:txBody>
          <a:bodyPr/>
          <a:lstStyle/>
          <a:p>
            <a:endParaRPr lang="en-US" dirty="0">
              <a:solidFill>
                <a:srgbClr val="1F497D"/>
              </a:solidFill>
            </a:endParaRPr>
          </a:p>
        </p:txBody>
      </p:sp>
      <p:sp>
        <p:nvSpPr>
          <p:cNvPr id="6" name="Slide Number Placeholder 5"/>
          <p:cNvSpPr>
            <a:spLocks noGrp="1"/>
          </p:cNvSpPr>
          <p:nvPr>
            <p:ph type="sldNum" sz="quarter" idx="12"/>
          </p:nvPr>
        </p:nvSpPr>
        <p:spPr/>
        <p:txBody>
          <a:bodyPr/>
          <a:lstStyle/>
          <a:p>
            <a:fld id="{BA5929F5-1BC1-4F08-BDCB-1F24EC781C7D}" type="slidenum">
              <a:rPr lang="en-US" smtClean="0">
                <a:solidFill>
                  <a:srgbClr val="1F497D"/>
                </a:solidFill>
              </a:rPr>
              <a:pPr/>
              <a:t>‹#›</a:t>
            </a:fld>
            <a:endParaRPr lang="en-US" dirty="0">
              <a:solidFill>
                <a:srgbClr val="1F497D"/>
              </a:solidFill>
            </a:endParaRPr>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pPr algn="l" rtl="0"/>
            <a:endParaRPr lang="en-US" dirty="0">
              <a:solidFill>
                <a:prstClr val="black"/>
              </a:solidFill>
            </a:endParaRPr>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endParaRPr lang="en-US" dirty="0">
              <a:solidFill>
                <a:prstClr val="white"/>
              </a:solidFill>
            </a:endParaRPr>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pPr algn="l" rtl="0"/>
            <a:endParaRPr lang="en-US" dirty="0">
              <a:solidFill>
                <a:prstClr val="black"/>
              </a:solidFill>
            </a:endParaRPr>
          </a:p>
        </p:txBody>
      </p:sp>
    </p:spTree>
    <p:extLst>
      <p:ext uri="{BB962C8B-B14F-4D97-AF65-F5344CB8AC3E}">
        <p14:creationId xmlns:p14="http://schemas.microsoft.com/office/powerpoint/2010/main" val="3443070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6B4995D2-C0F0-4FCA-AB72-D815CC23E58A}" type="datetimeFigureOut">
              <a:rPr lang="en-US" smtClean="0">
                <a:solidFill>
                  <a:prstClr val="black">
                    <a:tint val="75000"/>
                  </a:prstClr>
                </a:solidFill>
              </a:rPr>
              <a:pPr/>
              <a:t>12/14/2020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A5929F5-1BC1-4F08-BDCB-1F24EC781C7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575607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B4995D2-C0F0-4FCA-AB72-D815CC23E58A}" type="datetimeFigureOut">
              <a:rPr lang="en-US" smtClean="0">
                <a:solidFill>
                  <a:prstClr val="black">
                    <a:tint val="75000"/>
                  </a:prstClr>
                </a:solidFill>
              </a:rPr>
              <a:pPr/>
              <a:t>12/14/2020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A5929F5-1BC1-4F08-BDCB-1F24EC781C7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142862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B4995D2-C0F0-4FCA-AB72-D815CC23E58A}" type="datetimeFigureOut">
              <a:rPr lang="en-US" smtClean="0">
                <a:solidFill>
                  <a:prstClr val="black">
                    <a:tint val="75000"/>
                  </a:prstClr>
                </a:solidFill>
              </a:rPr>
              <a:pPr/>
              <a:t>12/14/2020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A5929F5-1BC1-4F08-BDCB-1F24EC781C7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187817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B4995D2-C0F0-4FCA-AB72-D815CC23E58A}" type="datetimeFigureOut">
              <a:rPr lang="en-US" smtClean="0">
                <a:solidFill>
                  <a:prstClr val="black">
                    <a:tint val="75000"/>
                  </a:prstClr>
                </a:solidFill>
              </a:rPr>
              <a:pPr/>
              <a:t>12/14/2020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A5929F5-1BC1-4F08-BDCB-1F24EC781C7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387133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B4995D2-C0F0-4FCA-AB72-D815CC23E58A}" type="datetimeFigureOut">
              <a:rPr lang="en-US" smtClean="0">
                <a:solidFill>
                  <a:prstClr val="black">
                    <a:tint val="75000"/>
                  </a:prstClr>
                </a:solidFill>
              </a:rPr>
              <a:pPr/>
              <a:t>12/14/2020</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A5929F5-1BC1-4F08-BDCB-1F24EC781C7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448650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B4995D2-C0F0-4FCA-AB72-D815CC23E58A}" type="datetimeFigureOut">
              <a:rPr lang="en-US" smtClean="0">
                <a:solidFill>
                  <a:prstClr val="black">
                    <a:tint val="75000"/>
                  </a:prstClr>
                </a:solidFill>
              </a:rPr>
              <a:pPr/>
              <a:t>12/14/2020</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A5929F5-1BC1-4F08-BDCB-1F24EC781C7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596648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4995D2-C0F0-4FCA-AB72-D815CC23E58A}" type="datetimeFigureOut">
              <a:rPr lang="en-US" smtClean="0">
                <a:solidFill>
                  <a:prstClr val="black">
                    <a:tint val="75000"/>
                  </a:prstClr>
                </a:solidFill>
              </a:rPr>
              <a:pPr/>
              <a:t>12/14/2020</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A5929F5-1BC1-4F08-BDCB-1F24EC781C7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320922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B4995D2-C0F0-4FCA-AB72-D815CC23E58A}" type="datetimeFigureOut">
              <a:rPr lang="en-US" smtClean="0">
                <a:solidFill>
                  <a:prstClr val="black">
                    <a:tint val="75000"/>
                  </a:prstClr>
                </a:solidFill>
              </a:rPr>
              <a:pPr/>
              <a:t>12/14/2020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A5929F5-1BC1-4F08-BDCB-1F24EC781C7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666661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4" name="Date Placeholder 3"/>
          <p:cNvSpPr>
            <a:spLocks noGrp="1"/>
          </p:cNvSpPr>
          <p:nvPr>
            <p:ph type="dt" sz="half" idx="10"/>
          </p:nvPr>
        </p:nvSpPr>
        <p:spPr/>
        <p:txBody>
          <a:bodyPr/>
          <a:lstStyle/>
          <a:p>
            <a:fld id="{6B4995D2-C0F0-4FCA-AB72-D815CC23E58A}" type="datetimeFigureOut">
              <a:rPr lang="en-US" smtClean="0">
                <a:solidFill>
                  <a:srgbClr val="1F497D"/>
                </a:solidFill>
              </a:rPr>
              <a:pPr/>
              <a:t>12/14/2020</a:t>
            </a:fld>
            <a:endParaRPr lang="en-US" dirty="0">
              <a:solidFill>
                <a:srgbClr val="1F497D"/>
              </a:solidFill>
            </a:endParaRPr>
          </a:p>
        </p:txBody>
      </p:sp>
      <p:sp>
        <p:nvSpPr>
          <p:cNvPr id="5" name="Footer Placeholder 4"/>
          <p:cNvSpPr>
            <a:spLocks noGrp="1"/>
          </p:cNvSpPr>
          <p:nvPr>
            <p:ph type="ftr" sz="quarter" idx="11"/>
          </p:nvPr>
        </p:nvSpPr>
        <p:spPr/>
        <p:txBody>
          <a:bodyPr/>
          <a:lstStyle/>
          <a:p>
            <a:endParaRPr lang="en-US" dirty="0">
              <a:solidFill>
                <a:srgbClr val="1F497D"/>
              </a:solidFill>
            </a:endParaRPr>
          </a:p>
        </p:txBody>
      </p:sp>
      <p:sp>
        <p:nvSpPr>
          <p:cNvPr id="6" name="Slide Number Placeholder 5"/>
          <p:cNvSpPr>
            <a:spLocks noGrp="1"/>
          </p:cNvSpPr>
          <p:nvPr>
            <p:ph type="sldNum" sz="quarter" idx="12"/>
          </p:nvPr>
        </p:nvSpPr>
        <p:spPr/>
        <p:txBody>
          <a:bodyPr/>
          <a:lstStyle/>
          <a:p>
            <a:fld id="{BA5929F5-1BC1-4F08-BDCB-1F24EC781C7D}" type="slidenum">
              <a:rPr lang="en-US" smtClean="0">
                <a:solidFill>
                  <a:srgbClr val="1F497D"/>
                </a:solidFill>
              </a:rPr>
              <a:pPr/>
              <a:t>‹#›</a:t>
            </a:fld>
            <a:endParaRPr lang="en-US" dirty="0">
              <a:solidFill>
                <a:srgbClr val="1F497D"/>
              </a:solidFill>
            </a:endParaRPr>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810050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B4995D2-C0F0-4FCA-AB72-D815CC23E58A}" type="datetimeFigureOut">
              <a:rPr lang="en-US" smtClean="0">
                <a:solidFill>
                  <a:prstClr val="black">
                    <a:tint val="75000"/>
                  </a:prstClr>
                </a:solidFill>
              </a:rPr>
              <a:pPr/>
              <a:t>12/14/2020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A5929F5-1BC1-4F08-BDCB-1F24EC781C7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566454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B4995D2-C0F0-4FCA-AB72-D815CC23E58A}" type="datetimeFigureOut">
              <a:rPr lang="en-US" smtClean="0">
                <a:solidFill>
                  <a:prstClr val="black">
                    <a:tint val="75000"/>
                  </a:prstClr>
                </a:solidFill>
              </a:rPr>
              <a:pPr/>
              <a:t>12/14/2020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A5929F5-1BC1-4F08-BDCB-1F24EC781C7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472912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B4995D2-C0F0-4FCA-AB72-D815CC23E58A}" type="datetimeFigureOut">
              <a:rPr lang="en-US" smtClean="0">
                <a:solidFill>
                  <a:prstClr val="black">
                    <a:tint val="75000"/>
                  </a:prstClr>
                </a:solidFill>
              </a:rPr>
              <a:pPr/>
              <a:t>12/14/2020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A5929F5-1BC1-4F08-BDCB-1F24EC781C7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1415660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365F263D-2A74-4B50-9FC3-D65A664B3526}" type="datetimeFigureOut">
              <a:rPr lang="en-US" smtClean="0">
                <a:solidFill>
                  <a:prstClr val="black">
                    <a:tint val="75000"/>
                  </a:prstClr>
                </a:solidFill>
              </a:rPr>
              <a:pPr/>
              <a:t>12/14/2020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0DE88BF-A055-438B-B92B-EE2CD3EAD6F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2217938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65F263D-2A74-4B50-9FC3-D65A664B3526}" type="datetimeFigureOut">
              <a:rPr lang="en-US" smtClean="0">
                <a:solidFill>
                  <a:prstClr val="black">
                    <a:tint val="75000"/>
                  </a:prstClr>
                </a:solidFill>
              </a:rPr>
              <a:pPr/>
              <a:t>12/14/2020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0DE88BF-A055-438B-B92B-EE2CD3EAD6F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3506944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65F263D-2A74-4B50-9FC3-D65A664B3526}" type="datetimeFigureOut">
              <a:rPr lang="en-US" smtClean="0">
                <a:solidFill>
                  <a:prstClr val="black">
                    <a:tint val="75000"/>
                  </a:prstClr>
                </a:solidFill>
              </a:rPr>
              <a:pPr/>
              <a:t>12/14/2020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0DE88BF-A055-438B-B92B-EE2CD3EAD6F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517432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65F263D-2A74-4B50-9FC3-D65A664B3526}" type="datetimeFigureOut">
              <a:rPr lang="en-US" smtClean="0">
                <a:solidFill>
                  <a:prstClr val="black">
                    <a:tint val="75000"/>
                  </a:prstClr>
                </a:solidFill>
              </a:rPr>
              <a:pPr/>
              <a:t>12/14/2020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0DE88BF-A055-438B-B92B-EE2CD3EAD6F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7356062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65F263D-2A74-4B50-9FC3-D65A664B3526}" type="datetimeFigureOut">
              <a:rPr lang="en-US" smtClean="0">
                <a:solidFill>
                  <a:prstClr val="black">
                    <a:tint val="75000"/>
                  </a:prstClr>
                </a:solidFill>
              </a:rPr>
              <a:pPr/>
              <a:t>12/14/2020</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D0DE88BF-A055-438B-B92B-EE2CD3EAD6F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4102352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65F263D-2A74-4B50-9FC3-D65A664B3526}" type="datetimeFigureOut">
              <a:rPr lang="en-US" smtClean="0">
                <a:solidFill>
                  <a:prstClr val="black">
                    <a:tint val="75000"/>
                  </a:prstClr>
                </a:solidFill>
              </a:rPr>
              <a:pPr/>
              <a:t>12/14/2020</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D0DE88BF-A055-438B-B92B-EE2CD3EAD6F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9418068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65F263D-2A74-4B50-9FC3-D65A664B3526}" type="datetimeFigureOut">
              <a:rPr lang="en-US" smtClean="0">
                <a:solidFill>
                  <a:prstClr val="black">
                    <a:tint val="75000"/>
                  </a:prstClr>
                </a:solidFill>
              </a:rPr>
              <a:pPr/>
              <a:t>12/14/2020</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D0DE88BF-A055-438B-B92B-EE2CD3EAD6F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154384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a:t>Click to edit Master title style</a:t>
            </a:r>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a:xfrm>
            <a:off x="6400800" y="6355080"/>
            <a:ext cx="2286000" cy="365760"/>
          </a:xfrm>
        </p:spPr>
        <p:txBody>
          <a:bodyPr/>
          <a:lstStyle/>
          <a:p>
            <a:fld id="{6B4995D2-C0F0-4FCA-AB72-D815CC23E58A}" type="datetimeFigureOut">
              <a:rPr lang="en-US" smtClean="0">
                <a:solidFill>
                  <a:srgbClr val="EEECE1"/>
                </a:solidFill>
              </a:rPr>
              <a:pPr/>
              <a:t>12/14/2020</a:t>
            </a:fld>
            <a:endParaRPr lang="en-US" dirty="0">
              <a:solidFill>
                <a:srgbClr val="EEECE1"/>
              </a:solidFill>
            </a:endParaRPr>
          </a:p>
        </p:txBody>
      </p:sp>
      <p:sp>
        <p:nvSpPr>
          <p:cNvPr id="5" name="Footer Placeholder 4"/>
          <p:cNvSpPr>
            <a:spLocks noGrp="1"/>
          </p:cNvSpPr>
          <p:nvPr>
            <p:ph type="ftr" sz="quarter" idx="11"/>
          </p:nvPr>
        </p:nvSpPr>
        <p:spPr>
          <a:xfrm>
            <a:off x="2898648" y="6355080"/>
            <a:ext cx="3474720" cy="365760"/>
          </a:xfrm>
        </p:spPr>
        <p:txBody>
          <a:bodyPr/>
          <a:lstStyle/>
          <a:p>
            <a:endParaRPr lang="en-US" dirty="0">
              <a:solidFill>
                <a:srgbClr val="EEECE1"/>
              </a:solidFill>
            </a:endParaRPr>
          </a:p>
        </p:txBody>
      </p:sp>
      <p:sp>
        <p:nvSpPr>
          <p:cNvPr id="6" name="Slide Number Placeholder 5"/>
          <p:cNvSpPr>
            <a:spLocks noGrp="1"/>
          </p:cNvSpPr>
          <p:nvPr>
            <p:ph type="sldNum" sz="quarter" idx="12"/>
          </p:nvPr>
        </p:nvSpPr>
        <p:spPr>
          <a:xfrm>
            <a:off x="1069848" y="6355080"/>
            <a:ext cx="1520952" cy="365760"/>
          </a:xfrm>
        </p:spPr>
        <p:txBody>
          <a:bodyPr/>
          <a:lstStyle/>
          <a:p>
            <a:fld id="{BA5929F5-1BC1-4F08-BDCB-1F24EC781C7D}" type="slidenum">
              <a:rPr lang="en-US" smtClean="0">
                <a:solidFill>
                  <a:srgbClr val="EEECE1"/>
                </a:solidFill>
              </a:rPr>
              <a:pPr/>
              <a:t>‹#›</a:t>
            </a:fld>
            <a:endParaRPr lang="en-US" dirty="0">
              <a:solidFill>
                <a:srgbClr val="EEECE1"/>
              </a:solidFill>
            </a:endParaRPr>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endParaRPr lang="en-US" dirty="0">
              <a:solidFill>
                <a:prstClr val="white"/>
              </a:solidFill>
            </a:endParaRPr>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endParaRPr lang="en-US" dirty="0">
              <a:solidFill>
                <a:prstClr val="white"/>
              </a:solidFill>
            </a:endParaRPr>
          </a:p>
        </p:txBody>
      </p:sp>
    </p:spTree>
    <p:extLst>
      <p:ext uri="{BB962C8B-B14F-4D97-AF65-F5344CB8AC3E}">
        <p14:creationId xmlns:p14="http://schemas.microsoft.com/office/powerpoint/2010/main" val="804754352"/>
      </p:ext>
    </p:extLst>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65F263D-2A74-4B50-9FC3-D65A664B3526}" type="datetimeFigureOut">
              <a:rPr lang="en-US" smtClean="0">
                <a:solidFill>
                  <a:prstClr val="black">
                    <a:tint val="75000"/>
                  </a:prstClr>
                </a:solidFill>
              </a:rPr>
              <a:pPr/>
              <a:t>12/14/2020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0DE88BF-A055-438B-B92B-EE2CD3EAD6F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5195937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65F263D-2A74-4B50-9FC3-D65A664B3526}" type="datetimeFigureOut">
              <a:rPr lang="en-US" smtClean="0">
                <a:solidFill>
                  <a:prstClr val="black">
                    <a:tint val="75000"/>
                  </a:prstClr>
                </a:solidFill>
              </a:rPr>
              <a:pPr/>
              <a:t>12/14/2020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0DE88BF-A055-438B-B92B-EE2CD3EAD6F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5470790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65F263D-2A74-4B50-9FC3-D65A664B3526}" type="datetimeFigureOut">
              <a:rPr lang="en-US" smtClean="0">
                <a:solidFill>
                  <a:prstClr val="black">
                    <a:tint val="75000"/>
                  </a:prstClr>
                </a:solidFill>
              </a:rPr>
              <a:pPr/>
              <a:t>12/14/2020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0DE88BF-A055-438B-B92B-EE2CD3EAD6F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1973275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65F263D-2A74-4B50-9FC3-D65A664B3526}" type="datetimeFigureOut">
              <a:rPr lang="en-US" smtClean="0">
                <a:solidFill>
                  <a:prstClr val="black">
                    <a:tint val="75000"/>
                  </a:prstClr>
                </a:solidFill>
              </a:rPr>
              <a:pPr/>
              <a:t>12/14/2020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0DE88BF-A055-438B-B92B-EE2CD3EAD6F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885509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a:t>Click to edit Master title style</a:t>
            </a:r>
          </a:p>
        </p:txBody>
      </p:sp>
      <p:sp>
        <p:nvSpPr>
          <p:cNvPr id="5" name="Date Placeholder 4"/>
          <p:cNvSpPr>
            <a:spLocks noGrp="1"/>
          </p:cNvSpPr>
          <p:nvPr>
            <p:ph type="dt" sz="half" idx="10"/>
          </p:nvPr>
        </p:nvSpPr>
        <p:spPr/>
        <p:txBody>
          <a:bodyPr/>
          <a:lstStyle/>
          <a:p>
            <a:fld id="{6B4995D2-C0F0-4FCA-AB72-D815CC23E58A}" type="datetimeFigureOut">
              <a:rPr lang="en-US" smtClean="0">
                <a:solidFill>
                  <a:srgbClr val="1F497D"/>
                </a:solidFill>
              </a:rPr>
              <a:pPr/>
              <a:t>12/14/2020</a:t>
            </a:fld>
            <a:endParaRPr lang="en-US" dirty="0">
              <a:solidFill>
                <a:srgbClr val="1F497D"/>
              </a:solidFill>
            </a:endParaRPr>
          </a:p>
        </p:txBody>
      </p:sp>
      <p:sp>
        <p:nvSpPr>
          <p:cNvPr id="6" name="Footer Placeholder 5"/>
          <p:cNvSpPr>
            <a:spLocks noGrp="1"/>
          </p:cNvSpPr>
          <p:nvPr>
            <p:ph type="ftr" sz="quarter" idx="11"/>
          </p:nvPr>
        </p:nvSpPr>
        <p:spPr/>
        <p:txBody>
          <a:bodyPr/>
          <a:lstStyle/>
          <a:p>
            <a:endParaRPr lang="en-US" dirty="0">
              <a:solidFill>
                <a:srgbClr val="1F497D"/>
              </a:solidFill>
            </a:endParaRPr>
          </a:p>
        </p:txBody>
      </p:sp>
      <p:sp>
        <p:nvSpPr>
          <p:cNvPr id="7" name="Slide Number Placeholder 6"/>
          <p:cNvSpPr>
            <a:spLocks noGrp="1"/>
          </p:cNvSpPr>
          <p:nvPr>
            <p:ph type="sldNum" sz="quarter" idx="12"/>
          </p:nvPr>
        </p:nvSpPr>
        <p:spPr/>
        <p:txBody>
          <a:bodyPr/>
          <a:lstStyle/>
          <a:p>
            <a:fld id="{BA5929F5-1BC1-4F08-BDCB-1F24EC781C7D}" type="slidenum">
              <a:rPr lang="en-US" smtClean="0">
                <a:solidFill>
                  <a:srgbClr val="1F497D"/>
                </a:solidFill>
              </a:rPr>
              <a:pPr/>
              <a:t>‹#›</a:t>
            </a:fld>
            <a:endParaRPr lang="en-US" dirty="0">
              <a:solidFill>
                <a:srgbClr val="1F497D"/>
              </a:solidFill>
            </a:endParaRPr>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23730523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a:t>Click to edit Master title style</a:t>
            </a:r>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7" name="Date Placeholder 6"/>
          <p:cNvSpPr>
            <a:spLocks noGrp="1"/>
          </p:cNvSpPr>
          <p:nvPr>
            <p:ph type="dt" sz="half" idx="10"/>
          </p:nvPr>
        </p:nvSpPr>
        <p:spPr/>
        <p:txBody>
          <a:bodyPr/>
          <a:lstStyle/>
          <a:p>
            <a:fld id="{6B4995D2-C0F0-4FCA-AB72-D815CC23E58A}" type="datetimeFigureOut">
              <a:rPr lang="en-US" smtClean="0">
                <a:solidFill>
                  <a:srgbClr val="1F497D"/>
                </a:solidFill>
              </a:rPr>
              <a:pPr/>
              <a:t>12/14/2020</a:t>
            </a:fld>
            <a:endParaRPr lang="en-US" dirty="0">
              <a:solidFill>
                <a:srgbClr val="1F497D"/>
              </a:solidFill>
            </a:endParaRPr>
          </a:p>
        </p:txBody>
      </p:sp>
      <p:sp>
        <p:nvSpPr>
          <p:cNvPr id="8" name="Footer Placeholder 7"/>
          <p:cNvSpPr>
            <a:spLocks noGrp="1"/>
          </p:cNvSpPr>
          <p:nvPr>
            <p:ph type="ftr" sz="quarter" idx="11"/>
          </p:nvPr>
        </p:nvSpPr>
        <p:spPr/>
        <p:txBody>
          <a:bodyPr/>
          <a:lstStyle/>
          <a:p>
            <a:endParaRPr lang="en-US" dirty="0">
              <a:solidFill>
                <a:srgbClr val="1F497D"/>
              </a:solidFill>
            </a:endParaRPr>
          </a:p>
        </p:txBody>
      </p:sp>
      <p:sp>
        <p:nvSpPr>
          <p:cNvPr id="9" name="Slide Number Placeholder 8"/>
          <p:cNvSpPr>
            <a:spLocks noGrp="1"/>
          </p:cNvSpPr>
          <p:nvPr>
            <p:ph type="sldNum" sz="quarter" idx="12"/>
          </p:nvPr>
        </p:nvSpPr>
        <p:spPr/>
        <p:txBody>
          <a:bodyPr/>
          <a:lstStyle/>
          <a:p>
            <a:fld id="{BA5929F5-1BC1-4F08-BDCB-1F24EC781C7D}" type="slidenum">
              <a:rPr lang="en-US" smtClean="0">
                <a:solidFill>
                  <a:srgbClr val="1F497D"/>
                </a:solidFill>
              </a:rPr>
              <a:pPr/>
              <a:t>‹#›</a:t>
            </a:fld>
            <a:endParaRPr lang="en-US" dirty="0">
              <a:solidFill>
                <a:srgbClr val="1F497D"/>
              </a:solidFill>
            </a:endParaRPr>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20318782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6B4995D2-C0F0-4FCA-AB72-D815CC23E58A}" type="datetimeFigureOut">
              <a:rPr lang="en-US" smtClean="0">
                <a:solidFill>
                  <a:srgbClr val="1F497D"/>
                </a:solidFill>
              </a:rPr>
              <a:pPr/>
              <a:t>12/14/2020</a:t>
            </a:fld>
            <a:endParaRPr lang="en-US" dirty="0">
              <a:solidFill>
                <a:srgbClr val="1F497D"/>
              </a:solidFill>
            </a:endParaRPr>
          </a:p>
        </p:txBody>
      </p:sp>
      <p:sp>
        <p:nvSpPr>
          <p:cNvPr id="4" name="Footer Placeholder 3"/>
          <p:cNvSpPr>
            <a:spLocks noGrp="1"/>
          </p:cNvSpPr>
          <p:nvPr>
            <p:ph type="ftr" sz="quarter" idx="11"/>
          </p:nvPr>
        </p:nvSpPr>
        <p:spPr/>
        <p:txBody>
          <a:bodyPr/>
          <a:lstStyle/>
          <a:p>
            <a:endParaRPr lang="en-US" dirty="0">
              <a:solidFill>
                <a:srgbClr val="1F497D"/>
              </a:solidFill>
            </a:endParaRPr>
          </a:p>
        </p:txBody>
      </p:sp>
      <p:sp>
        <p:nvSpPr>
          <p:cNvPr id="5" name="Slide Number Placeholder 4"/>
          <p:cNvSpPr>
            <a:spLocks noGrp="1"/>
          </p:cNvSpPr>
          <p:nvPr>
            <p:ph type="sldNum" sz="quarter" idx="12"/>
          </p:nvPr>
        </p:nvSpPr>
        <p:spPr/>
        <p:txBody>
          <a:bodyPr/>
          <a:lstStyle/>
          <a:p>
            <a:fld id="{BA5929F5-1BC1-4F08-BDCB-1F24EC781C7D}" type="slidenum">
              <a:rPr lang="en-US" smtClean="0">
                <a:solidFill>
                  <a:srgbClr val="1F497D"/>
                </a:solidFill>
              </a:rPr>
              <a:pPr/>
              <a:t>‹#›</a:t>
            </a:fld>
            <a:endParaRPr lang="en-US" dirty="0">
              <a:solidFill>
                <a:srgbClr val="1F497D"/>
              </a:solidFill>
            </a:endParaRPr>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endParaRPr lang="en-US" dirty="0">
              <a:solidFill>
                <a:prstClr val="white"/>
              </a:solidFill>
            </a:endParaRPr>
          </a:p>
        </p:txBody>
      </p:sp>
    </p:spTree>
    <p:extLst>
      <p:ext uri="{BB962C8B-B14F-4D97-AF65-F5344CB8AC3E}">
        <p14:creationId xmlns:p14="http://schemas.microsoft.com/office/powerpoint/2010/main" val="16553212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4995D2-C0F0-4FCA-AB72-D815CC23E58A}" type="datetimeFigureOut">
              <a:rPr lang="en-US" smtClean="0">
                <a:solidFill>
                  <a:srgbClr val="1F497D"/>
                </a:solidFill>
              </a:rPr>
              <a:pPr/>
              <a:t>12/14/2020</a:t>
            </a:fld>
            <a:endParaRPr lang="en-US" dirty="0">
              <a:solidFill>
                <a:srgbClr val="1F497D"/>
              </a:solidFill>
            </a:endParaRPr>
          </a:p>
        </p:txBody>
      </p:sp>
      <p:sp>
        <p:nvSpPr>
          <p:cNvPr id="3" name="Footer Placeholder 2"/>
          <p:cNvSpPr>
            <a:spLocks noGrp="1"/>
          </p:cNvSpPr>
          <p:nvPr>
            <p:ph type="ftr" sz="quarter" idx="11"/>
          </p:nvPr>
        </p:nvSpPr>
        <p:spPr/>
        <p:txBody>
          <a:bodyPr/>
          <a:lstStyle/>
          <a:p>
            <a:endParaRPr lang="en-US" dirty="0">
              <a:solidFill>
                <a:srgbClr val="1F497D"/>
              </a:solidFill>
            </a:endParaRPr>
          </a:p>
        </p:txBody>
      </p:sp>
      <p:sp>
        <p:nvSpPr>
          <p:cNvPr id="4" name="Slide Number Placeholder 3"/>
          <p:cNvSpPr>
            <a:spLocks noGrp="1"/>
          </p:cNvSpPr>
          <p:nvPr>
            <p:ph type="sldNum" sz="quarter" idx="12"/>
          </p:nvPr>
        </p:nvSpPr>
        <p:spPr/>
        <p:txBody>
          <a:bodyPr/>
          <a:lstStyle/>
          <a:p>
            <a:fld id="{BA5929F5-1BC1-4F08-BDCB-1F24EC781C7D}" type="slidenum">
              <a:rPr lang="en-US" smtClean="0">
                <a:solidFill>
                  <a:srgbClr val="1F497D"/>
                </a:solidFill>
              </a:rPr>
              <a:pPr/>
              <a:t>‹#›</a:t>
            </a:fld>
            <a:endParaRPr lang="en-US" dirty="0">
              <a:solidFill>
                <a:srgbClr val="1F497D"/>
              </a:solidFill>
            </a:endParaRPr>
          </a:p>
        </p:txBody>
      </p:sp>
      <p:sp>
        <p:nvSpPr>
          <p:cNvPr id="5" name="Straight Connector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pPr algn="l" rtl="0"/>
            <a:endParaRPr lang="en-US" dirty="0">
              <a:solidFill>
                <a:prstClr val="black"/>
              </a:solidFill>
            </a:endParaRPr>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endParaRPr lang="en-US" dirty="0">
              <a:solidFill>
                <a:prstClr val="white"/>
              </a:solidFill>
            </a:endParaRPr>
          </a:p>
        </p:txBody>
      </p:sp>
    </p:spTree>
    <p:extLst>
      <p:ext uri="{BB962C8B-B14F-4D97-AF65-F5344CB8AC3E}">
        <p14:creationId xmlns:p14="http://schemas.microsoft.com/office/powerpoint/2010/main" val="41877172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a:t>Click to edit Master title style</a:t>
            </a:r>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6B4995D2-C0F0-4FCA-AB72-D815CC23E58A}" type="datetimeFigureOut">
              <a:rPr lang="en-US" smtClean="0">
                <a:solidFill>
                  <a:srgbClr val="1F497D"/>
                </a:solidFill>
              </a:rPr>
              <a:pPr/>
              <a:t>12/14/2020</a:t>
            </a:fld>
            <a:endParaRPr lang="en-US" dirty="0">
              <a:solidFill>
                <a:srgbClr val="1F497D"/>
              </a:solidFill>
            </a:endParaRPr>
          </a:p>
        </p:txBody>
      </p:sp>
      <p:sp>
        <p:nvSpPr>
          <p:cNvPr id="6" name="Footer Placeholder 5"/>
          <p:cNvSpPr>
            <a:spLocks noGrp="1"/>
          </p:cNvSpPr>
          <p:nvPr>
            <p:ph type="ftr" sz="quarter" idx="11"/>
          </p:nvPr>
        </p:nvSpPr>
        <p:spPr/>
        <p:txBody>
          <a:bodyPr/>
          <a:lstStyle/>
          <a:p>
            <a:endParaRPr lang="en-US" dirty="0">
              <a:solidFill>
                <a:srgbClr val="1F497D"/>
              </a:solidFill>
            </a:endParaRPr>
          </a:p>
        </p:txBody>
      </p:sp>
      <p:sp>
        <p:nvSpPr>
          <p:cNvPr id="7" name="Slide Number Placeholder 6"/>
          <p:cNvSpPr>
            <a:spLocks noGrp="1"/>
          </p:cNvSpPr>
          <p:nvPr>
            <p:ph type="sldNum" sz="quarter" idx="12"/>
          </p:nvPr>
        </p:nvSpPr>
        <p:spPr/>
        <p:txBody>
          <a:bodyPr/>
          <a:lstStyle/>
          <a:p>
            <a:fld id="{BA5929F5-1BC1-4F08-BDCB-1F24EC781C7D}" type="slidenum">
              <a:rPr lang="en-US" smtClean="0">
                <a:solidFill>
                  <a:srgbClr val="1F497D"/>
                </a:solidFill>
              </a:rPr>
              <a:pPr/>
              <a:t>‹#›</a:t>
            </a:fld>
            <a:endParaRPr lang="en-US" dirty="0">
              <a:solidFill>
                <a:srgbClr val="1F497D"/>
              </a:solidFill>
            </a:endParaRPr>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pPr algn="l" rtl="0"/>
            <a:endParaRPr lang="en-US" dirty="0">
              <a:solidFill>
                <a:prstClr val="black"/>
              </a:solidFill>
            </a:endParaRPr>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pPr algn="l" rtl="0"/>
            <a:endParaRPr lang="en-US" dirty="0">
              <a:solidFill>
                <a:prstClr val="black"/>
              </a:solidFill>
            </a:endParaRPr>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endParaRPr lang="en-US" dirty="0">
              <a:solidFill>
                <a:prstClr val="white"/>
              </a:solidFill>
            </a:endParaRPr>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7599760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a:t>Click to edit Master title style</a:t>
            </a:r>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dirty="0"/>
              <a:t>Click icon to add picture</a:t>
            </a:r>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6B4995D2-C0F0-4FCA-AB72-D815CC23E58A}" type="datetimeFigureOut">
              <a:rPr lang="en-US" smtClean="0">
                <a:solidFill>
                  <a:srgbClr val="EEECE1"/>
                </a:solidFill>
              </a:rPr>
              <a:pPr/>
              <a:t>12/14/2020</a:t>
            </a:fld>
            <a:endParaRPr lang="en-US" dirty="0">
              <a:solidFill>
                <a:srgbClr val="EEECE1"/>
              </a:solidFill>
            </a:endParaRPr>
          </a:p>
        </p:txBody>
      </p:sp>
      <p:sp>
        <p:nvSpPr>
          <p:cNvPr id="6" name="Footer Placeholder 5"/>
          <p:cNvSpPr>
            <a:spLocks noGrp="1"/>
          </p:cNvSpPr>
          <p:nvPr>
            <p:ph type="ftr" sz="quarter" idx="11"/>
          </p:nvPr>
        </p:nvSpPr>
        <p:spPr/>
        <p:txBody>
          <a:bodyPr/>
          <a:lstStyle/>
          <a:p>
            <a:endParaRPr lang="en-US" dirty="0">
              <a:solidFill>
                <a:srgbClr val="EEECE1"/>
              </a:solidFill>
            </a:endParaRPr>
          </a:p>
        </p:txBody>
      </p:sp>
      <p:sp>
        <p:nvSpPr>
          <p:cNvPr id="7" name="Slide Number Placeholder 6"/>
          <p:cNvSpPr>
            <a:spLocks noGrp="1"/>
          </p:cNvSpPr>
          <p:nvPr>
            <p:ph type="sldNum" sz="quarter" idx="12"/>
          </p:nvPr>
        </p:nvSpPr>
        <p:spPr/>
        <p:txBody>
          <a:bodyPr/>
          <a:lstStyle/>
          <a:p>
            <a:fld id="{BA5929F5-1BC1-4F08-BDCB-1F24EC781C7D}" type="slidenum">
              <a:rPr lang="en-US" smtClean="0">
                <a:solidFill>
                  <a:srgbClr val="EEECE1"/>
                </a:solidFill>
              </a:rPr>
              <a:pPr/>
              <a:t>‹#›</a:t>
            </a:fld>
            <a:endParaRPr lang="en-US" dirty="0">
              <a:solidFill>
                <a:srgbClr val="EEECE1"/>
              </a:solidFill>
            </a:endParaRPr>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pPr algn="l" rtl="0"/>
            <a:endParaRPr lang="en-US" dirty="0">
              <a:solidFill>
                <a:prstClr val="white"/>
              </a:solidFill>
            </a:endParaRPr>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endParaRPr lang="en-US" dirty="0">
              <a:solidFill>
                <a:prstClr val="white"/>
              </a:solidFill>
            </a:endParaRPr>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endParaRPr lang="en-US" dirty="0">
              <a:solidFill>
                <a:prstClr val="white"/>
              </a:solidFill>
            </a:endParaRPr>
          </a:p>
        </p:txBody>
      </p:sp>
    </p:spTree>
    <p:extLst>
      <p:ext uri="{BB962C8B-B14F-4D97-AF65-F5344CB8AC3E}">
        <p14:creationId xmlns:p14="http://schemas.microsoft.com/office/powerpoint/2010/main" val="3500150774"/>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a:t>Click to edit Master title style</a:t>
            </a:r>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pPr rtl="0"/>
            <a:fld id="{6B4995D2-C0F0-4FCA-AB72-D815CC23E58A}" type="datetimeFigureOut">
              <a:rPr lang="en-US" smtClean="0">
                <a:solidFill>
                  <a:srgbClr val="1F497D"/>
                </a:solidFill>
              </a:rPr>
              <a:pPr rtl="0"/>
              <a:t>12/14/2020</a:t>
            </a:fld>
            <a:endParaRPr lang="en-US" dirty="0">
              <a:solidFill>
                <a:srgbClr val="1F497D"/>
              </a:solidFill>
            </a:endParaRPr>
          </a:p>
        </p:txBody>
      </p:sp>
      <p:sp>
        <p:nvSpPr>
          <p:cNvPr id="3" name="Footer Placeholder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pPr rtl="0"/>
            <a:endParaRPr lang="en-US" dirty="0">
              <a:solidFill>
                <a:srgbClr val="1F497D"/>
              </a:solidFill>
            </a:endParaRPr>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pPr rtl="0"/>
            <a:fld id="{BA5929F5-1BC1-4F08-BDCB-1F24EC781C7D}" type="slidenum">
              <a:rPr lang="en-US" smtClean="0">
                <a:solidFill>
                  <a:srgbClr val="1F497D"/>
                </a:solidFill>
              </a:rPr>
              <a:pPr rtl="0"/>
              <a:t>‹#›</a:t>
            </a:fld>
            <a:endParaRPr lang="en-US" dirty="0">
              <a:solidFill>
                <a:srgbClr val="1F497D"/>
              </a:solidFill>
            </a:endParaRPr>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pPr algn="l" rtl="0"/>
            <a:endParaRPr lang="en-US" dirty="0">
              <a:solidFill>
                <a:prstClr val="black"/>
              </a:solidFill>
            </a:endParaRPr>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pPr algn="l" rtl="0"/>
            <a:endParaRPr lang="en-US" dirty="0">
              <a:solidFill>
                <a:prstClr val="black"/>
              </a:solidFill>
            </a:endParaRPr>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endParaRPr lang="en-US" dirty="0">
              <a:solidFill>
                <a:prstClr val="white"/>
              </a:solidFill>
            </a:endParaRPr>
          </a:p>
        </p:txBody>
      </p:sp>
    </p:spTree>
    <p:extLst>
      <p:ext uri="{BB962C8B-B14F-4D97-AF65-F5344CB8AC3E}">
        <p14:creationId xmlns:p14="http://schemas.microsoft.com/office/powerpoint/2010/main" val="19618863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6B4995D2-C0F0-4FCA-AB72-D815CC23E58A}" type="datetimeFigureOut">
              <a:rPr lang="en-US" smtClean="0">
                <a:solidFill>
                  <a:prstClr val="black">
                    <a:tint val="75000"/>
                  </a:prstClr>
                </a:solidFill>
              </a:rPr>
              <a:pPr rtl="0"/>
              <a:t>12/14/2020</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BA5929F5-1BC1-4F08-BDCB-1F24EC781C7D}" type="slidenum">
              <a:rPr lang="en-US" smtClean="0">
                <a:solidFill>
                  <a:prstClr val="black">
                    <a:tint val="75000"/>
                  </a:prstClr>
                </a:solidFill>
              </a:rPr>
              <a:pPr rtl="0"/>
              <a:t>‹#›</a:t>
            </a:fld>
            <a:endParaRPr lang="en-US">
              <a:solidFill>
                <a:prstClr val="black">
                  <a:tint val="75000"/>
                </a:prstClr>
              </a:solidFill>
            </a:endParaRPr>
          </a:p>
        </p:txBody>
      </p:sp>
    </p:spTree>
    <p:extLst>
      <p:ext uri="{BB962C8B-B14F-4D97-AF65-F5344CB8AC3E}">
        <p14:creationId xmlns:p14="http://schemas.microsoft.com/office/powerpoint/2010/main" val="320056620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365F263D-2A74-4B50-9FC3-D65A664B3526}" type="datetimeFigureOut">
              <a:rPr lang="en-US" smtClean="0">
                <a:solidFill>
                  <a:prstClr val="black">
                    <a:tint val="75000"/>
                  </a:prstClr>
                </a:solidFill>
              </a:rPr>
              <a:pPr rtl="0"/>
              <a:t>12/14/2020</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D0DE88BF-A055-438B-B92B-EE2CD3EAD6F4}" type="slidenum">
              <a:rPr lang="en-US" smtClean="0">
                <a:solidFill>
                  <a:prstClr val="black">
                    <a:tint val="75000"/>
                  </a:prstClr>
                </a:solidFill>
              </a:rPr>
              <a:pPr rtl="0"/>
              <a:t>‹#›</a:t>
            </a:fld>
            <a:endParaRPr lang="en-US">
              <a:solidFill>
                <a:prstClr val="black">
                  <a:tint val="75000"/>
                </a:prstClr>
              </a:solidFill>
            </a:endParaRPr>
          </a:p>
        </p:txBody>
      </p:sp>
    </p:spTree>
    <p:extLst>
      <p:ext uri="{BB962C8B-B14F-4D97-AF65-F5344CB8AC3E}">
        <p14:creationId xmlns:p14="http://schemas.microsoft.com/office/powerpoint/2010/main" val="70178679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8.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11.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3.jpeg"/><Relationship Id="rId7" Type="http://schemas.openxmlformats.org/officeDocument/2006/relationships/diagramColors" Target="../diagrams/colors2.xml"/><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28.jpe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32.jpe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14.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jpeg"/><Relationship Id="rId7" Type="http://schemas.openxmlformats.org/officeDocument/2006/relationships/image" Target="../media/image36.jpe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35.jpeg"/><Relationship Id="rId5" Type="http://schemas.openxmlformats.org/officeDocument/2006/relationships/image" Target="../media/image34.jpeg"/><Relationship Id="rId10" Type="http://schemas.openxmlformats.org/officeDocument/2006/relationships/image" Target="../media/image39.jpeg"/><Relationship Id="rId4" Type="http://schemas.openxmlformats.org/officeDocument/2006/relationships/image" Target="../media/image33.jpeg"/><Relationship Id="rId9" Type="http://schemas.openxmlformats.org/officeDocument/2006/relationships/image" Target="../media/image38.jpeg"/></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43.jpe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16.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image" Target="../media/image3.jpeg"/><Relationship Id="rId7" Type="http://schemas.openxmlformats.org/officeDocument/2006/relationships/image" Target="../media/image47.jpe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 Id="rId9" Type="http://schemas.openxmlformats.org/officeDocument/2006/relationships/image" Target="../media/image49.jpeg"/></Relationships>
</file>

<file path=ppt/slides/_rels/slide17.xml.rels><?xml version="1.0" encoding="UTF-8" standalone="yes"?>
<Relationships xmlns="http://schemas.openxmlformats.org/package/2006/relationships"><Relationship Id="rId8" Type="http://schemas.openxmlformats.org/officeDocument/2006/relationships/image" Target="../media/image54.jpeg"/><Relationship Id="rId3" Type="http://schemas.openxmlformats.org/officeDocument/2006/relationships/image" Target="../media/image50.jpeg"/><Relationship Id="rId7"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jpeg"/></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jpeg"/></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61.jpe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63.jpeg"/><Relationship Id="rId5" Type="http://schemas.openxmlformats.org/officeDocument/2006/relationships/image" Target="../media/image28.jpeg"/><Relationship Id="rId4" Type="http://schemas.openxmlformats.org/officeDocument/2006/relationships/image" Target="../media/image62.jpeg"/></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9.xml"/><Relationship Id="rId6" Type="http://schemas.openxmlformats.org/officeDocument/2006/relationships/image" Target="../media/image66.jpeg"/><Relationship Id="rId5" Type="http://schemas.openxmlformats.org/officeDocument/2006/relationships/image" Target="../media/image65.jpeg"/><Relationship Id="rId4" Type="http://schemas.openxmlformats.org/officeDocument/2006/relationships/image" Target="../media/image64.jpeg"/></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8.xml"/><Relationship Id="rId6" Type="http://schemas.openxmlformats.org/officeDocument/2006/relationships/image" Target="../media/image69.jpeg"/><Relationship Id="rId5" Type="http://schemas.openxmlformats.org/officeDocument/2006/relationships/image" Target="../media/image68.jpeg"/><Relationship Id="rId4" Type="http://schemas.openxmlformats.org/officeDocument/2006/relationships/image" Target="../media/image67.jpeg"/></Relationships>
</file>

<file path=ppt/slides/_rels/slide23.xml.rels><?xml version="1.0" encoding="UTF-8" standalone="yes"?>
<Relationships xmlns="http://schemas.openxmlformats.org/package/2006/relationships"><Relationship Id="rId8" Type="http://schemas.openxmlformats.org/officeDocument/2006/relationships/image" Target="../media/image74.jpeg"/><Relationship Id="rId3" Type="http://schemas.openxmlformats.org/officeDocument/2006/relationships/image" Target="../media/image3.jpeg"/><Relationship Id="rId7" Type="http://schemas.openxmlformats.org/officeDocument/2006/relationships/image" Target="../media/image73.jpeg"/><Relationship Id="rId2" Type="http://schemas.openxmlformats.org/officeDocument/2006/relationships/image" Target="../media/image2.jpeg"/><Relationship Id="rId1" Type="http://schemas.openxmlformats.org/officeDocument/2006/relationships/slideLayout" Target="../slideLayouts/slideLayout18.xml"/><Relationship Id="rId6" Type="http://schemas.openxmlformats.org/officeDocument/2006/relationships/image" Target="../media/image72.jpeg"/><Relationship Id="rId5" Type="http://schemas.openxmlformats.org/officeDocument/2006/relationships/image" Target="../media/image71.jpeg"/><Relationship Id="rId4" Type="http://schemas.openxmlformats.org/officeDocument/2006/relationships/image" Target="../media/image70.jpeg"/></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8.jpeg"/><Relationship Id="rId2" Type="http://schemas.openxmlformats.org/officeDocument/2006/relationships/image" Target="../media/image2.jpeg"/><Relationship Id="rId1" Type="http://schemas.openxmlformats.org/officeDocument/2006/relationships/slideLayout" Target="../slideLayouts/slideLayout18.xml"/><Relationship Id="rId6" Type="http://schemas.openxmlformats.org/officeDocument/2006/relationships/image" Target="../media/image77.jpeg"/><Relationship Id="rId5" Type="http://schemas.openxmlformats.org/officeDocument/2006/relationships/image" Target="../media/image76.jpeg"/><Relationship Id="rId4" Type="http://schemas.openxmlformats.org/officeDocument/2006/relationships/image" Target="../media/image75.jpeg"/></Relationships>
</file>

<file path=ppt/slides/_rels/slide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8.xml"/><Relationship Id="rId6" Type="http://schemas.openxmlformats.org/officeDocument/2006/relationships/image" Target="../media/image81.jpeg"/><Relationship Id="rId5" Type="http://schemas.openxmlformats.org/officeDocument/2006/relationships/image" Target="../media/image80.jpeg"/><Relationship Id="rId4" Type="http://schemas.openxmlformats.org/officeDocument/2006/relationships/image" Target="../media/image79.jpeg"/></Relationships>
</file>

<file path=ppt/slides/_rels/slide26.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85.jpeg"/><Relationship Id="rId2" Type="http://schemas.openxmlformats.org/officeDocument/2006/relationships/image" Target="../media/image2.jpeg"/><Relationship Id="rId1" Type="http://schemas.openxmlformats.org/officeDocument/2006/relationships/slideLayout" Target="../slideLayouts/slideLayout18.xml"/><Relationship Id="rId6" Type="http://schemas.openxmlformats.org/officeDocument/2006/relationships/image" Target="../media/image84.jpeg"/><Relationship Id="rId5" Type="http://schemas.openxmlformats.org/officeDocument/2006/relationships/image" Target="../media/image83.jpeg"/><Relationship Id="rId4" Type="http://schemas.openxmlformats.org/officeDocument/2006/relationships/image" Target="../media/image82.jpeg"/></Relationships>
</file>

<file path=ppt/slides/_rels/slide27.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89.jpeg"/><Relationship Id="rId2" Type="http://schemas.openxmlformats.org/officeDocument/2006/relationships/image" Target="../media/image2.jpeg"/><Relationship Id="rId1" Type="http://schemas.openxmlformats.org/officeDocument/2006/relationships/slideLayout" Target="../slideLayouts/slideLayout18.xml"/><Relationship Id="rId6" Type="http://schemas.openxmlformats.org/officeDocument/2006/relationships/image" Target="../media/image88.jpeg"/><Relationship Id="rId5" Type="http://schemas.openxmlformats.org/officeDocument/2006/relationships/image" Target="../media/image87.jpeg"/><Relationship Id="rId4" Type="http://schemas.openxmlformats.org/officeDocument/2006/relationships/image" Target="../media/image86.jpeg"/></Relationships>
</file>

<file path=ppt/slides/_rels/slide28.xml.rels><?xml version="1.0" encoding="UTF-8" standalone="yes"?>
<Relationships xmlns="http://schemas.openxmlformats.org/package/2006/relationships"><Relationship Id="rId8" Type="http://schemas.openxmlformats.org/officeDocument/2006/relationships/image" Target="../media/image94.jpeg"/><Relationship Id="rId3" Type="http://schemas.openxmlformats.org/officeDocument/2006/relationships/image" Target="../media/image3.jpeg"/><Relationship Id="rId7" Type="http://schemas.openxmlformats.org/officeDocument/2006/relationships/image" Target="../media/image93.jpeg"/><Relationship Id="rId2" Type="http://schemas.openxmlformats.org/officeDocument/2006/relationships/image" Target="../media/image2.jpeg"/><Relationship Id="rId1" Type="http://schemas.openxmlformats.org/officeDocument/2006/relationships/slideLayout" Target="../slideLayouts/slideLayout18.xml"/><Relationship Id="rId6" Type="http://schemas.openxmlformats.org/officeDocument/2006/relationships/image" Target="../media/image92.jpeg"/><Relationship Id="rId5" Type="http://schemas.openxmlformats.org/officeDocument/2006/relationships/image" Target="../media/image91.jpeg"/><Relationship Id="rId4" Type="http://schemas.openxmlformats.org/officeDocument/2006/relationships/image" Target="../media/image90.jpeg"/></Relationships>
</file>

<file path=ppt/slides/_rels/slide29.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98.jpeg"/><Relationship Id="rId2" Type="http://schemas.openxmlformats.org/officeDocument/2006/relationships/image" Target="../media/image2.jpeg"/><Relationship Id="rId1" Type="http://schemas.openxmlformats.org/officeDocument/2006/relationships/slideLayout" Target="../slideLayouts/slideLayout18.xml"/><Relationship Id="rId6" Type="http://schemas.openxmlformats.org/officeDocument/2006/relationships/image" Target="../media/image97.jpeg"/><Relationship Id="rId5" Type="http://schemas.openxmlformats.org/officeDocument/2006/relationships/image" Target="../media/image96.jpeg"/><Relationship Id="rId4" Type="http://schemas.openxmlformats.org/officeDocument/2006/relationships/image" Target="../media/image95.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10.jpe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8.xml"/><Relationship Id="rId6" Type="http://schemas.openxmlformats.org/officeDocument/2006/relationships/image" Target="../media/image101.jpeg"/><Relationship Id="rId5" Type="http://schemas.openxmlformats.org/officeDocument/2006/relationships/image" Target="../media/image100.jpeg"/><Relationship Id="rId4" Type="http://schemas.openxmlformats.org/officeDocument/2006/relationships/image" Target="../media/image99.jpeg"/></Relationships>
</file>

<file path=ppt/slides/_rels/slide31.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105.jpeg"/><Relationship Id="rId2" Type="http://schemas.openxmlformats.org/officeDocument/2006/relationships/image" Target="../media/image2.jpeg"/><Relationship Id="rId1" Type="http://schemas.openxmlformats.org/officeDocument/2006/relationships/slideLayout" Target="../slideLayouts/slideLayout18.xml"/><Relationship Id="rId6" Type="http://schemas.openxmlformats.org/officeDocument/2006/relationships/image" Target="../media/image104.jpeg"/><Relationship Id="rId5" Type="http://schemas.openxmlformats.org/officeDocument/2006/relationships/image" Target="../media/image103.jpeg"/><Relationship Id="rId4" Type="http://schemas.openxmlformats.org/officeDocument/2006/relationships/image" Target="../media/image102.jpeg"/></Relationships>
</file>

<file path=ppt/slides/_rels/slide3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8.xml"/><Relationship Id="rId4" Type="http://schemas.openxmlformats.org/officeDocument/2006/relationships/image" Target="../media/image106.jpeg"/></Relationships>
</file>

<file path=ppt/slides/_rels/slide3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8.xml"/><Relationship Id="rId5" Type="http://schemas.openxmlformats.org/officeDocument/2006/relationships/image" Target="../media/image108.jpeg"/><Relationship Id="rId4" Type="http://schemas.openxmlformats.org/officeDocument/2006/relationships/image" Target="../media/image107.jpeg"/></Relationships>
</file>

<file path=ppt/slides/_rels/slide3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8.xml"/><Relationship Id="rId5" Type="http://schemas.openxmlformats.org/officeDocument/2006/relationships/image" Target="../media/image110.png"/><Relationship Id="rId4" Type="http://schemas.openxmlformats.org/officeDocument/2006/relationships/image" Target="../media/image109.jpeg"/></Relationships>
</file>

<file path=ppt/slides/_rels/slide3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8.xml"/><Relationship Id="rId6" Type="http://schemas.openxmlformats.org/officeDocument/2006/relationships/image" Target="../media/image113.jpeg"/><Relationship Id="rId5" Type="http://schemas.openxmlformats.org/officeDocument/2006/relationships/image" Target="../media/image112.jpeg"/><Relationship Id="rId4" Type="http://schemas.openxmlformats.org/officeDocument/2006/relationships/image" Target="../media/image111.jpeg"/></Relationships>
</file>

<file path=ppt/slides/_rels/slide36.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117.jpeg"/><Relationship Id="rId2" Type="http://schemas.openxmlformats.org/officeDocument/2006/relationships/image" Target="../media/image2.jpeg"/><Relationship Id="rId1" Type="http://schemas.openxmlformats.org/officeDocument/2006/relationships/slideLayout" Target="../slideLayouts/slideLayout18.xml"/><Relationship Id="rId6" Type="http://schemas.openxmlformats.org/officeDocument/2006/relationships/image" Target="../media/image116.jpeg"/><Relationship Id="rId5" Type="http://schemas.openxmlformats.org/officeDocument/2006/relationships/image" Target="../media/image115.jpeg"/><Relationship Id="rId4" Type="http://schemas.openxmlformats.org/officeDocument/2006/relationships/image" Target="../media/image114.jpeg"/></Relationships>
</file>

<file path=ppt/slides/_rels/slide3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121.jpeg"/><Relationship Id="rId2" Type="http://schemas.openxmlformats.org/officeDocument/2006/relationships/image" Target="../media/image2.jpeg"/><Relationship Id="rId1" Type="http://schemas.openxmlformats.org/officeDocument/2006/relationships/slideLayout" Target="../slideLayouts/slideLayout18.xml"/><Relationship Id="rId6" Type="http://schemas.openxmlformats.org/officeDocument/2006/relationships/image" Target="../media/image120.jpeg"/><Relationship Id="rId5" Type="http://schemas.openxmlformats.org/officeDocument/2006/relationships/image" Target="../media/image119.jpeg"/><Relationship Id="rId4" Type="http://schemas.openxmlformats.org/officeDocument/2006/relationships/image" Target="../media/image118.jpeg"/></Relationships>
</file>

<file path=ppt/slides/_rels/slide39.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125.jpeg"/><Relationship Id="rId2" Type="http://schemas.openxmlformats.org/officeDocument/2006/relationships/image" Target="../media/image2.jpeg"/><Relationship Id="rId1" Type="http://schemas.openxmlformats.org/officeDocument/2006/relationships/slideLayout" Target="../slideLayouts/slideLayout18.xml"/><Relationship Id="rId6" Type="http://schemas.openxmlformats.org/officeDocument/2006/relationships/image" Target="../media/image124.jpeg"/><Relationship Id="rId5" Type="http://schemas.openxmlformats.org/officeDocument/2006/relationships/image" Target="../media/image123.jpeg"/><Relationship Id="rId4" Type="http://schemas.openxmlformats.org/officeDocument/2006/relationships/image" Target="../media/image122.jpe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jpeg"/><Relationship Id="rId7" Type="http://schemas.openxmlformats.org/officeDocument/2006/relationships/diagramColors" Target="../diagrams/colors1.xml"/><Relationship Id="rId2" Type="http://schemas.openxmlformats.org/officeDocument/2006/relationships/image" Target="../media/image2.jpeg"/><Relationship Id="rId1" Type="http://schemas.openxmlformats.org/officeDocument/2006/relationships/slideLayout" Target="../slideLayouts/slideLayout18.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8.xml"/><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8.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8.xml"/><Relationship Id="rId5" Type="http://schemas.openxmlformats.org/officeDocument/2006/relationships/image" Target="../media/image19.jpeg"/><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8.xml"/><Relationship Id="rId5" Type="http://schemas.openxmlformats.org/officeDocument/2006/relationships/image" Target="../media/image21.jpeg"/><Relationship Id="rId4"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New Folder (2)\New Folder\bagh\back.jpg"/>
          <p:cNvPicPr>
            <a:picLocks noChangeAspect="1" noChangeArrowheads="1"/>
          </p:cNvPicPr>
          <p:nvPr/>
        </p:nvPicPr>
        <p:blipFill>
          <a:blip r:embed="rId2"/>
          <a:srcRect/>
          <a:stretch>
            <a:fillRect/>
          </a:stretch>
        </p:blipFill>
        <p:spPr bwMode="auto">
          <a:xfrm>
            <a:off x="1" y="-1"/>
            <a:ext cx="9144000" cy="7242561"/>
          </a:xfrm>
          <a:prstGeom prst="rect">
            <a:avLst/>
          </a:prstGeom>
          <a:noFill/>
        </p:spPr>
      </p:pic>
      <p:sp>
        <p:nvSpPr>
          <p:cNvPr id="3" name="TextBox 2"/>
          <p:cNvSpPr txBox="1"/>
          <p:nvPr/>
        </p:nvSpPr>
        <p:spPr>
          <a:xfrm>
            <a:off x="6084032" y="476832"/>
            <a:ext cx="3060000" cy="1015663"/>
          </a:xfrm>
          <a:prstGeom prst="rect">
            <a:avLst/>
          </a:prstGeom>
          <a:noFill/>
        </p:spPr>
        <p:txBody>
          <a:bodyPr wrap="square" rtlCol="0">
            <a:spAutoFit/>
          </a:bodyPr>
          <a:lstStyle/>
          <a:p>
            <a:pPr algn="l" rtl="0"/>
            <a:r>
              <a:rPr lang="fa-IR" sz="6000" dirty="0">
                <a:solidFill>
                  <a:prstClr val="white"/>
                </a:solidFill>
                <a:cs typeface="B Davat" pitchFamily="2" charset="-78"/>
              </a:rPr>
              <a:t>باغ ایرانی</a:t>
            </a:r>
            <a:endParaRPr lang="en-US" sz="6000" dirty="0">
              <a:solidFill>
                <a:prstClr val="white"/>
              </a:solidFill>
              <a:cs typeface="B Davat" pitchFamily="2" charset="-78"/>
            </a:endParaRPr>
          </a:p>
        </p:txBody>
      </p:sp>
      <p:sp>
        <p:nvSpPr>
          <p:cNvPr id="6" name="TextBox 5"/>
          <p:cNvSpPr txBox="1"/>
          <p:nvPr/>
        </p:nvSpPr>
        <p:spPr>
          <a:xfrm>
            <a:off x="5938848" y="5286388"/>
            <a:ext cx="4214842" cy="553998"/>
          </a:xfrm>
          <a:prstGeom prst="rect">
            <a:avLst/>
          </a:prstGeom>
          <a:noFill/>
        </p:spPr>
        <p:txBody>
          <a:bodyPr wrap="square" rtlCol="0">
            <a:spAutoFit/>
          </a:bodyPr>
          <a:lstStyle/>
          <a:p>
            <a:pPr algn="l" rtl="0"/>
            <a:r>
              <a:rPr lang="fa-IR" sz="3000" i="1" dirty="0">
                <a:solidFill>
                  <a:prstClr val="black"/>
                </a:solidFill>
                <a:cs typeface="B Davat" pitchFamily="2" charset="-78"/>
              </a:rPr>
              <a:t>عنوان درس: منظر شهری</a:t>
            </a:r>
            <a:endParaRPr lang="en-US" sz="3000" i="1" dirty="0">
              <a:solidFill>
                <a:prstClr val="black"/>
              </a:solidFill>
              <a:cs typeface="B Davat" pitchFamily="2" charset="-78"/>
            </a:endParaRPr>
          </a:p>
        </p:txBody>
      </p:sp>
    </p:spTree>
    <p:extLst>
      <p:ext uri="{BB962C8B-B14F-4D97-AF65-F5344CB8AC3E}">
        <p14:creationId xmlns:p14="http://schemas.microsoft.com/office/powerpoint/2010/main" val="3110706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New Folder (2)\New Folder\bagh\back.jpg"/>
          <p:cNvPicPr>
            <a:picLocks noChangeAspect="1" noChangeArrowheads="1"/>
          </p:cNvPicPr>
          <p:nvPr/>
        </p:nvPicPr>
        <p:blipFill>
          <a:blip r:embed="rId2"/>
          <a:srcRect/>
          <a:stretch>
            <a:fillRect/>
          </a:stretch>
        </p:blipFill>
        <p:spPr bwMode="auto">
          <a:xfrm>
            <a:off x="1" y="0"/>
            <a:ext cx="9143999" cy="6858000"/>
          </a:xfrm>
          <a:prstGeom prst="rect">
            <a:avLst/>
          </a:prstGeom>
          <a:noFill/>
        </p:spPr>
      </p:pic>
      <p:grpSp>
        <p:nvGrpSpPr>
          <p:cNvPr id="2" name="Group 11"/>
          <p:cNvGrpSpPr/>
          <p:nvPr/>
        </p:nvGrpSpPr>
        <p:grpSpPr>
          <a:xfrm>
            <a:off x="0" y="0"/>
            <a:ext cx="9572660" cy="6858000"/>
            <a:chOff x="0" y="0"/>
            <a:chExt cx="9572660" cy="6858000"/>
          </a:xfrm>
        </p:grpSpPr>
        <p:sp>
          <p:nvSpPr>
            <p:cNvPr id="8" name="Rectangle 7"/>
            <p:cNvSpPr/>
            <p:nvPr/>
          </p:nvSpPr>
          <p:spPr>
            <a:xfrm>
              <a:off x="0" y="0"/>
              <a:ext cx="9144000"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pic>
          <p:nvPicPr>
            <p:cNvPr id="6" name="Picture 5" descr="fdgfhf.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0" y="122954"/>
              <a:ext cx="9572660" cy="657124"/>
            </a:xfrm>
            <a:prstGeom prst="rect">
              <a:avLst/>
            </a:prstGeom>
          </p:spPr>
        </p:pic>
      </p:grpSp>
      <p:sp>
        <p:nvSpPr>
          <p:cNvPr id="7" name="TextBox 6"/>
          <p:cNvSpPr txBox="1"/>
          <p:nvPr/>
        </p:nvSpPr>
        <p:spPr>
          <a:xfrm>
            <a:off x="7699375" y="76200"/>
            <a:ext cx="1905000" cy="523220"/>
          </a:xfrm>
          <a:prstGeom prst="rect">
            <a:avLst/>
          </a:prstGeom>
          <a:noFill/>
        </p:spPr>
        <p:txBody>
          <a:bodyPr wrap="square" rtlCol="0">
            <a:spAutoFit/>
          </a:bodyPr>
          <a:lstStyle/>
          <a:p>
            <a:pPr algn="l" rtl="0"/>
            <a:r>
              <a:rPr lang="fa-IR" sz="2800" b="1" dirty="0">
                <a:solidFill>
                  <a:prstClr val="black"/>
                </a:solidFill>
                <a:cs typeface="B Davat" pitchFamily="2" charset="-78"/>
              </a:rPr>
              <a:t>انواع باغ</a:t>
            </a:r>
            <a:endParaRPr lang="en-US" sz="2800" b="1" dirty="0">
              <a:solidFill>
                <a:prstClr val="black"/>
              </a:solidFill>
              <a:cs typeface="B Davat" pitchFamily="2" charset="-78"/>
            </a:endParaRPr>
          </a:p>
        </p:txBody>
      </p:sp>
      <p:sp>
        <p:nvSpPr>
          <p:cNvPr id="10" name="Rectangle 3"/>
          <p:cNvSpPr>
            <a:spLocks noChangeArrowheads="1"/>
          </p:cNvSpPr>
          <p:nvPr/>
        </p:nvSpPr>
        <p:spPr bwMode="auto">
          <a:xfrm>
            <a:off x="304800" y="838200"/>
            <a:ext cx="8534400"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Low">
              <a:lnSpc>
                <a:spcPct val="150000"/>
              </a:lnSpc>
            </a:pPr>
            <a:r>
              <a:rPr lang="fa-IR" b="1" dirty="0">
                <a:solidFill>
                  <a:prstClr val="black"/>
                </a:solidFill>
                <a:cs typeface="B Davat" pitchFamily="2" charset="-78"/>
              </a:rPr>
              <a:t>باغ مزار</a:t>
            </a:r>
            <a:endParaRPr lang="en-US" b="1" dirty="0">
              <a:solidFill>
                <a:prstClr val="black"/>
              </a:solidFill>
              <a:cs typeface="B Davat" pitchFamily="2" charset="-78"/>
            </a:endParaRPr>
          </a:p>
          <a:p>
            <a:pPr algn="just">
              <a:lnSpc>
                <a:spcPct val="150000"/>
              </a:lnSpc>
            </a:pPr>
            <a:r>
              <a:rPr lang="fa-IR" sz="1600" dirty="0">
                <a:solidFill>
                  <a:prstClr val="black"/>
                </a:solidFill>
                <a:cs typeface="B Mitra" pitchFamily="2" charset="-78"/>
              </a:rPr>
              <a:t>باغ مزار نوعي باغ بوده است كه غالباً تمام يا بخشي از عرصه آن به مزار اختصاص مي يافت . </a:t>
            </a:r>
            <a:endParaRPr lang="en-US" sz="1600" dirty="0">
              <a:solidFill>
                <a:prstClr val="black"/>
              </a:solidFill>
              <a:cs typeface="B Mitra" pitchFamily="2" charset="-78"/>
            </a:endParaRPr>
          </a:p>
          <a:p>
            <a:pPr algn="justLow">
              <a:lnSpc>
                <a:spcPct val="150000"/>
              </a:lnSpc>
            </a:pPr>
            <a:endParaRPr lang="en-US" sz="1000" dirty="0">
              <a:solidFill>
                <a:prstClr val="black"/>
              </a:solidFill>
              <a:latin typeface="Tahoma" pitchFamily="34" charset="0"/>
              <a:ea typeface="Tahoma" pitchFamily="34" charset="0"/>
              <a:cs typeface="Tahoma" pitchFamily="34" charset="0"/>
            </a:endParaRPr>
          </a:p>
          <a:p>
            <a:pPr algn="justLow">
              <a:lnSpc>
                <a:spcPct val="150000"/>
              </a:lnSpc>
            </a:pPr>
            <a:endParaRPr lang="ar-SA" sz="1200" dirty="0">
              <a:solidFill>
                <a:prstClr val="black"/>
              </a:solidFill>
              <a:latin typeface="Arial" pitchFamily="34" charset="0"/>
            </a:endParaRPr>
          </a:p>
        </p:txBody>
      </p:sp>
      <p:pic>
        <p:nvPicPr>
          <p:cNvPr id="5122" name="Picture 2"/>
          <p:cNvPicPr>
            <a:picLocks noChangeAspect="1" noChangeArrowheads="1"/>
          </p:cNvPicPr>
          <p:nvPr/>
        </p:nvPicPr>
        <p:blipFill>
          <a:blip r:embed="rId4" cstate="screen">
            <a:lum bright="10000"/>
            <a:extLst>
              <a:ext uri="{28A0092B-C50C-407E-A947-70E740481C1C}">
                <a14:useLocalDpi xmlns:a14="http://schemas.microsoft.com/office/drawing/2010/main"/>
              </a:ext>
            </a:extLst>
          </a:blip>
          <a:srcRect/>
          <a:stretch>
            <a:fillRect/>
          </a:stretch>
        </p:blipFill>
        <p:spPr bwMode="auto">
          <a:xfrm rot="16200000">
            <a:off x="4969042" y="3336757"/>
            <a:ext cx="4235115" cy="2438400"/>
          </a:xfrm>
          <a:prstGeom prst="rect">
            <a:avLst/>
          </a:prstGeom>
          <a:noFill/>
          <a:ln w="9525">
            <a:noFill/>
            <a:miter lim="800000"/>
            <a:headEnd/>
            <a:tailEnd/>
          </a:ln>
          <a:effectLst/>
        </p:spPr>
      </p:pic>
      <p:sp>
        <p:nvSpPr>
          <p:cNvPr id="12" name="TextBox 11"/>
          <p:cNvSpPr txBox="1"/>
          <p:nvPr/>
        </p:nvSpPr>
        <p:spPr>
          <a:xfrm>
            <a:off x="4876800" y="1807028"/>
            <a:ext cx="1325880" cy="307777"/>
          </a:xfrm>
          <a:prstGeom prst="rect">
            <a:avLst/>
          </a:prstGeom>
          <a:solidFill>
            <a:schemeClr val="bg1"/>
          </a:solidFill>
          <a:ln>
            <a:solidFill>
              <a:schemeClr val="tx1"/>
            </a:solidFill>
          </a:ln>
        </p:spPr>
        <p:txBody>
          <a:bodyPr wrap="square" rtlCol="0">
            <a:spAutoFit/>
          </a:bodyPr>
          <a:lstStyle/>
          <a:p>
            <a:pPr algn="ctr" rtl="0"/>
            <a:r>
              <a:rPr lang="fa-IR" sz="1400" i="1" dirty="0">
                <a:solidFill>
                  <a:prstClr val="black"/>
                </a:solidFill>
                <a:effectLst>
                  <a:outerShdw blurRad="38100" dist="38100" dir="2700000" algn="tl">
                    <a:srgbClr val="000000">
                      <a:alpha val="43137"/>
                    </a:srgbClr>
                  </a:outerShdw>
                </a:effectLst>
                <a:cs typeface="B Mitra" pitchFamily="2" charset="-78"/>
              </a:rPr>
              <a:t> مقبره (کوشک)</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cxnSp>
        <p:nvCxnSpPr>
          <p:cNvPr id="18" name="Elbow Connector 17"/>
          <p:cNvCxnSpPr/>
          <p:nvPr/>
        </p:nvCxnSpPr>
        <p:spPr>
          <a:xfrm rot="10800000">
            <a:off x="6411688" y="1981200"/>
            <a:ext cx="685800" cy="609600"/>
          </a:xfrm>
          <a:prstGeom prst="bentConnector3">
            <a:avLst>
              <a:gd name="adj1" fmla="val 794"/>
            </a:avLst>
          </a:prstGeom>
          <a:ln>
            <a:tailEnd type="arrow"/>
          </a:ln>
        </p:spPr>
        <p:style>
          <a:lnRef idx="2">
            <a:schemeClr val="dk1"/>
          </a:lnRef>
          <a:fillRef idx="0">
            <a:schemeClr val="dk1"/>
          </a:fillRef>
          <a:effectRef idx="1">
            <a:schemeClr val="dk1"/>
          </a:effectRef>
          <a:fontRef idx="minor">
            <a:schemeClr val="tx1"/>
          </a:fontRef>
        </p:style>
      </p:cxnSp>
      <p:pic>
        <p:nvPicPr>
          <p:cNvPr id="5123" name="Picture 3"/>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438400" y="4231064"/>
            <a:ext cx="3048000" cy="2325278"/>
          </a:xfrm>
          <a:prstGeom prst="rect">
            <a:avLst/>
          </a:prstGeom>
          <a:noFill/>
          <a:ln>
            <a:solidFill>
              <a:schemeClr val="tx1"/>
            </a:solidFill>
          </a:ln>
          <a:effectLst>
            <a:outerShdw blurRad="38100" dist="88900" dir="2700000" algn="tl" rotWithShape="0">
              <a:prstClr val="black">
                <a:alpha val="40000"/>
              </a:prstClr>
            </a:outerShdw>
          </a:effectLst>
        </p:spPr>
      </p:pic>
      <p:pic>
        <p:nvPicPr>
          <p:cNvPr id="22" name="Picture 5" descr="F:\manzar shahry\picture\Color\Rome\India%20-%20Taj%20Mahal%20sunrise%20Hz.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28600" y="1828800"/>
            <a:ext cx="3371761" cy="231298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130238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New Folder (2)\New Folder\bagh\back.jpg"/>
          <p:cNvPicPr>
            <a:picLocks noChangeAspect="1" noChangeArrowheads="1"/>
          </p:cNvPicPr>
          <p:nvPr/>
        </p:nvPicPr>
        <p:blipFill>
          <a:blip r:embed="rId2"/>
          <a:srcRect/>
          <a:stretch>
            <a:fillRect/>
          </a:stretch>
        </p:blipFill>
        <p:spPr bwMode="auto">
          <a:xfrm>
            <a:off x="1" y="0"/>
            <a:ext cx="9143999" cy="6858000"/>
          </a:xfrm>
          <a:prstGeom prst="rect">
            <a:avLst/>
          </a:prstGeom>
          <a:noFill/>
        </p:spPr>
      </p:pic>
      <p:grpSp>
        <p:nvGrpSpPr>
          <p:cNvPr id="2" name="Group 11"/>
          <p:cNvGrpSpPr/>
          <p:nvPr/>
        </p:nvGrpSpPr>
        <p:grpSpPr>
          <a:xfrm>
            <a:off x="0" y="0"/>
            <a:ext cx="9572660" cy="6858000"/>
            <a:chOff x="0" y="0"/>
            <a:chExt cx="9572660" cy="6858000"/>
          </a:xfrm>
        </p:grpSpPr>
        <p:sp>
          <p:nvSpPr>
            <p:cNvPr id="8" name="Rectangle 7"/>
            <p:cNvSpPr/>
            <p:nvPr/>
          </p:nvSpPr>
          <p:spPr>
            <a:xfrm>
              <a:off x="0" y="0"/>
              <a:ext cx="9144000"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pic>
          <p:nvPicPr>
            <p:cNvPr id="6" name="Picture 5" descr="fdgfhf.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0" y="122954"/>
              <a:ext cx="9572660" cy="657124"/>
            </a:xfrm>
            <a:prstGeom prst="rect">
              <a:avLst/>
            </a:prstGeom>
          </p:spPr>
        </p:pic>
      </p:grpSp>
      <p:sp>
        <p:nvSpPr>
          <p:cNvPr id="7" name="TextBox 6"/>
          <p:cNvSpPr txBox="1"/>
          <p:nvPr/>
        </p:nvSpPr>
        <p:spPr>
          <a:xfrm>
            <a:off x="7086600" y="76200"/>
            <a:ext cx="1905000" cy="523220"/>
          </a:xfrm>
          <a:prstGeom prst="rect">
            <a:avLst/>
          </a:prstGeom>
          <a:noFill/>
        </p:spPr>
        <p:txBody>
          <a:bodyPr wrap="square" rtlCol="0">
            <a:spAutoFit/>
          </a:bodyPr>
          <a:lstStyle/>
          <a:p>
            <a:r>
              <a:rPr lang="fa-IR" sz="2800" b="1" dirty="0">
                <a:solidFill>
                  <a:prstClr val="black"/>
                </a:solidFill>
                <a:cs typeface="B Davat" pitchFamily="2" charset="-78"/>
              </a:rPr>
              <a:t>انواع نظام ها</a:t>
            </a:r>
            <a:endParaRPr lang="en-US" sz="2800" b="1" dirty="0">
              <a:solidFill>
                <a:prstClr val="black"/>
              </a:solidFill>
              <a:cs typeface="B Davat" pitchFamily="2" charset="-78"/>
            </a:endParaRPr>
          </a:p>
        </p:txBody>
      </p:sp>
      <p:grpSp>
        <p:nvGrpSpPr>
          <p:cNvPr id="12" name="Group 11"/>
          <p:cNvGrpSpPr/>
          <p:nvPr/>
        </p:nvGrpSpPr>
        <p:grpSpPr>
          <a:xfrm>
            <a:off x="533400" y="1041400"/>
            <a:ext cx="6477000" cy="4597400"/>
            <a:chOff x="1524000" y="-1752600"/>
            <a:chExt cx="6096000" cy="4064000"/>
          </a:xfrm>
        </p:grpSpPr>
        <p:graphicFrame>
          <p:nvGraphicFramePr>
            <p:cNvPr id="10" name="Diagram 9"/>
            <p:cNvGraphicFramePr/>
            <p:nvPr/>
          </p:nvGraphicFramePr>
          <p:xfrm>
            <a:off x="1524000" y="-1752600"/>
            <a:ext cx="6096000"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TextBox 10"/>
            <p:cNvSpPr txBox="1"/>
            <p:nvPr/>
          </p:nvSpPr>
          <p:spPr>
            <a:xfrm>
              <a:off x="2362200" y="1676400"/>
              <a:ext cx="1905000" cy="408102"/>
            </a:xfrm>
            <a:prstGeom prst="rect">
              <a:avLst/>
            </a:prstGeom>
            <a:noFill/>
          </p:spPr>
          <p:txBody>
            <a:bodyPr wrap="square" rtlCol="0">
              <a:spAutoFit/>
            </a:bodyPr>
            <a:lstStyle/>
            <a:p>
              <a:r>
                <a:rPr lang="fa-IR" sz="2400" b="1" dirty="0">
                  <a:solidFill>
                    <a:prstClr val="black"/>
                  </a:solidFill>
                  <a:cs typeface="B Mitra" pitchFamily="2" charset="-78"/>
                </a:rPr>
                <a:t>انواع نظام ها</a:t>
              </a:r>
              <a:endParaRPr lang="en-US" sz="2400" b="1" dirty="0">
                <a:solidFill>
                  <a:prstClr val="black"/>
                </a:solidFill>
                <a:cs typeface="B Mitra" pitchFamily="2" charset="-78"/>
              </a:endParaRPr>
            </a:p>
          </p:txBody>
        </p:sp>
      </p:grpSp>
    </p:spTree>
    <p:extLst>
      <p:ext uri="{BB962C8B-B14F-4D97-AF65-F5344CB8AC3E}">
        <p14:creationId xmlns:p14="http://schemas.microsoft.com/office/powerpoint/2010/main" val="22841940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New Folder (2)\New Folder\bagh\back.jpg"/>
          <p:cNvPicPr>
            <a:picLocks noChangeAspect="1" noChangeArrowheads="1"/>
          </p:cNvPicPr>
          <p:nvPr/>
        </p:nvPicPr>
        <p:blipFill>
          <a:blip r:embed="rId2"/>
          <a:srcRect/>
          <a:stretch>
            <a:fillRect/>
          </a:stretch>
        </p:blipFill>
        <p:spPr bwMode="auto">
          <a:xfrm>
            <a:off x="1" y="0"/>
            <a:ext cx="9143999" cy="6858000"/>
          </a:xfrm>
          <a:prstGeom prst="rect">
            <a:avLst/>
          </a:prstGeom>
          <a:noFill/>
        </p:spPr>
      </p:pic>
      <p:grpSp>
        <p:nvGrpSpPr>
          <p:cNvPr id="2" name="Group 11"/>
          <p:cNvGrpSpPr/>
          <p:nvPr/>
        </p:nvGrpSpPr>
        <p:grpSpPr>
          <a:xfrm>
            <a:off x="0" y="0"/>
            <a:ext cx="9572660" cy="6858000"/>
            <a:chOff x="0" y="0"/>
            <a:chExt cx="9572660" cy="6858000"/>
          </a:xfrm>
        </p:grpSpPr>
        <p:sp>
          <p:nvSpPr>
            <p:cNvPr id="8" name="Rectangle 7"/>
            <p:cNvSpPr/>
            <p:nvPr/>
          </p:nvSpPr>
          <p:spPr>
            <a:xfrm>
              <a:off x="0" y="0"/>
              <a:ext cx="9144000"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pic>
          <p:nvPicPr>
            <p:cNvPr id="6" name="Picture 5" descr="fdgfhf.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0" y="122954"/>
              <a:ext cx="9572660" cy="657124"/>
            </a:xfrm>
            <a:prstGeom prst="rect">
              <a:avLst/>
            </a:prstGeom>
          </p:spPr>
        </p:pic>
      </p:grpSp>
      <p:sp>
        <p:nvSpPr>
          <p:cNvPr id="7" name="TextBox 6"/>
          <p:cNvSpPr txBox="1"/>
          <p:nvPr/>
        </p:nvSpPr>
        <p:spPr>
          <a:xfrm>
            <a:off x="7496175" y="76200"/>
            <a:ext cx="1905000" cy="523220"/>
          </a:xfrm>
          <a:prstGeom prst="rect">
            <a:avLst/>
          </a:prstGeom>
          <a:noFill/>
        </p:spPr>
        <p:txBody>
          <a:bodyPr wrap="square" rtlCol="0">
            <a:spAutoFit/>
          </a:bodyPr>
          <a:lstStyle/>
          <a:p>
            <a:pPr algn="l" rtl="0"/>
            <a:r>
              <a:rPr lang="fa-IR" sz="2800" b="1" dirty="0">
                <a:solidFill>
                  <a:prstClr val="black"/>
                </a:solidFill>
                <a:cs typeface="B Davat" pitchFamily="2" charset="-78"/>
              </a:rPr>
              <a:t>نظام هندسی</a:t>
            </a:r>
            <a:endParaRPr lang="en-US" sz="2800" b="1" dirty="0">
              <a:solidFill>
                <a:prstClr val="black"/>
              </a:solidFill>
              <a:cs typeface="B Davat" pitchFamily="2" charset="-78"/>
            </a:endParaRPr>
          </a:p>
        </p:txBody>
      </p:sp>
      <p:sp>
        <p:nvSpPr>
          <p:cNvPr id="9" name="TextBox 8"/>
          <p:cNvSpPr txBox="1"/>
          <p:nvPr/>
        </p:nvSpPr>
        <p:spPr>
          <a:xfrm>
            <a:off x="0" y="778905"/>
            <a:ext cx="9122392" cy="2369880"/>
          </a:xfrm>
          <a:prstGeom prst="rect">
            <a:avLst/>
          </a:prstGeom>
          <a:noFill/>
        </p:spPr>
        <p:txBody>
          <a:bodyPr wrap="square" rtlCol="0">
            <a:spAutoFit/>
          </a:bodyPr>
          <a:lstStyle/>
          <a:p>
            <a:r>
              <a:rPr lang="fa-IR" b="1" dirty="0">
                <a:solidFill>
                  <a:prstClr val="black"/>
                </a:solidFill>
                <a:cs typeface="B Davat" pitchFamily="2" charset="-78"/>
              </a:rPr>
              <a:t>هندسه حاکم بر باغ سازی ایرانی : </a:t>
            </a:r>
            <a:r>
              <a:rPr lang="fa-IR" sz="1600" dirty="0">
                <a:solidFill>
                  <a:prstClr val="black"/>
                </a:solidFill>
                <a:cs typeface="B Mitra" pitchFamily="2" charset="-78"/>
              </a:rPr>
              <a:t/>
            </a:r>
            <a:br>
              <a:rPr lang="fa-IR" sz="1600" dirty="0">
                <a:solidFill>
                  <a:prstClr val="black"/>
                </a:solidFill>
                <a:cs typeface="B Mitra" pitchFamily="2" charset="-78"/>
              </a:rPr>
            </a:br>
            <a:r>
              <a:rPr lang="fa-IR" b="1" dirty="0">
                <a:solidFill>
                  <a:prstClr val="black"/>
                </a:solidFill>
                <a:cs typeface="B Davat" pitchFamily="2" charset="-78"/>
              </a:rPr>
              <a:t>1-گستردگی دید : </a:t>
            </a:r>
            <a:r>
              <a:rPr lang="fa-IR" sz="1600" dirty="0">
                <a:solidFill>
                  <a:prstClr val="black"/>
                </a:solidFill>
                <a:cs typeface="B Mitra" pitchFamily="2" charset="-78"/>
              </a:rPr>
              <a:t/>
            </a:r>
            <a:br>
              <a:rPr lang="fa-IR" sz="1600" dirty="0">
                <a:solidFill>
                  <a:prstClr val="black"/>
                </a:solidFill>
                <a:cs typeface="B Mitra" pitchFamily="2" charset="-78"/>
              </a:rPr>
            </a:br>
            <a:r>
              <a:rPr lang="fa-IR" sz="1600" dirty="0">
                <a:solidFill>
                  <a:prstClr val="black"/>
                </a:solidFill>
                <a:cs typeface="B Mitra" pitchFamily="2" charset="-78"/>
              </a:rPr>
              <a:t> وجود چشم انداز اصلی به شکل مستقیم کشیده در محور طولی باغ روبری کوشک و کاشتن درختان بلند در دو طرف آن نقشی اساسی در ایجاد پرسپکتیوی دارد که باغ را طولانی تر جلوه گر می سازد. از نظر بینایی، انسان هنگامی که در نقطه پستی ( کم ارتفاع ) قرار می گیرد فاصله خود را تا نقطه مرتفع کمتر از زمانی احساس می کند که همان مسافت را از نقطه بلند می نگرد این خطای حواس که به تفاوت زاویه دید انسان در جهت بالاتر و پایین تر از خط افق مربوط می شود باعث شده است که کوشک از سردر ورودی در باغ نزدیک به نظر آید و بیننده را به حرکت به سوی آن و طی این مسافت به ظاهر کوتاه ترغیب کند و بر عکس هنگامی که از کوشک ( احتمالا طبقات بالای آن ) به باغ می نگرد فاصله مذکور طولانی تر به نظر آمده و وسعت بیشتری به باغ ببخشد. </a:t>
            </a:r>
          </a:p>
          <a:p>
            <a:r>
              <a:rPr lang="fa-IR" sz="1600" dirty="0">
                <a:solidFill>
                  <a:prstClr val="black"/>
                </a:solidFill>
                <a:cs typeface="B Mitra" pitchFamily="2" charset="-78"/>
              </a:rPr>
              <a:t>همچنین برای باز بودن چشم انداز اصلی، در محور اصلی معمولا  آبنما یا استخر می ساختند و درختان کوتاه و زیبا می کاشتند.</a:t>
            </a:r>
            <a:br>
              <a:rPr lang="fa-IR" sz="1600" dirty="0">
                <a:solidFill>
                  <a:prstClr val="black"/>
                </a:solidFill>
                <a:cs typeface="B Mitra" pitchFamily="2" charset="-78"/>
              </a:rPr>
            </a:br>
            <a:endParaRPr lang="fa-IR" sz="1600" dirty="0">
              <a:solidFill>
                <a:prstClr val="black"/>
              </a:solidFill>
              <a:cs typeface="B Mitra" pitchFamily="2" charset="-78"/>
            </a:endParaRPr>
          </a:p>
        </p:txBody>
      </p:sp>
      <p:pic>
        <p:nvPicPr>
          <p:cNvPr id="10" name="Picture 9" descr="9.1.jpg"/>
          <p:cNvPicPr>
            <a:picLocks noChangeAspect="1"/>
          </p:cNvPicPr>
          <p:nvPr/>
        </p:nvPicPr>
        <p:blipFill>
          <a:blip r:embed="rId4" cstate="screen">
            <a:clrChange>
              <a:clrFrom>
                <a:srgbClr val="FFFFFF"/>
              </a:clrFrom>
              <a:clrTo>
                <a:srgbClr val="FFFFFF">
                  <a:alpha val="0"/>
                </a:srgbClr>
              </a:clrTo>
            </a:clrChange>
            <a:lum bright="-40000"/>
            <a:extLst>
              <a:ext uri="{28A0092B-C50C-407E-A947-70E740481C1C}">
                <a14:useLocalDpi xmlns:a14="http://schemas.microsoft.com/office/drawing/2010/main"/>
              </a:ext>
            </a:extLst>
          </a:blip>
          <a:stretch>
            <a:fillRect/>
          </a:stretch>
        </p:blipFill>
        <p:spPr>
          <a:xfrm>
            <a:off x="89848" y="2438400"/>
            <a:ext cx="2272352" cy="1373980"/>
          </a:xfrm>
          <a:prstGeom prst="rect">
            <a:avLst/>
          </a:prstGeom>
        </p:spPr>
      </p:pic>
      <p:pic>
        <p:nvPicPr>
          <p:cNvPr id="4098" name="Picture 2" descr="G:\saeid1\axe khanevadegi\manzar\bagh1\DSC02040.JPG"/>
          <p:cNvPicPr>
            <a:picLocks noChangeAspect="1" noChangeArrowheads="1"/>
          </p:cNvPicPr>
          <p:nvPr/>
        </p:nvPicPr>
        <p:blipFill>
          <a:blip r:embed="rId5" cstate="screen">
            <a:lum contrast="10000"/>
            <a:extLst>
              <a:ext uri="{28A0092B-C50C-407E-A947-70E740481C1C}">
                <a14:useLocalDpi xmlns:a14="http://schemas.microsoft.com/office/drawing/2010/main"/>
              </a:ext>
            </a:extLst>
          </a:blip>
          <a:srcRect/>
          <a:stretch>
            <a:fillRect/>
          </a:stretch>
        </p:blipFill>
        <p:spPr bwMode="auto">
          <a:xfrm>
            <a:off x="228600" y="3886200"/>
            <a:ext cx="1978526" cy="2819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3" name="Group 22"/>
          <p:cNvGrpSpPr/>
          <p:nvPr/>
        </p:nvGrpSpPr>
        <p:grpSpPr>
          <a:xfrm>
            <a:off x="5638800" y="3124200"/>
            <a:ext cx="3441927" cy="2974777"/>
            <a:chOff x="228600" y="3581400"/>
            <a:chExt cx="3441927" cy="2974777"/>
          </a:xfrm>
        </p:grpSpPr>
        <p:pic>
          <p:nvPicPr>
            <p:cNvPr id="16" name="Picture 2" descr="G:\New Folder (2)\New Folder\bagh\DSC02466.JPG"/>
            <p:cNvPicPr>
              <a:picLocks noChangeAspect="1" noChangeArrowheads="1"/>
            </p:cNvPicPr>
            <p:nvPr/>
          </p:nvPicPr>
          <p:blipFill>
            <a:blip r:embed="rId6" cstate="screen">
              <a:lum contrast="30000"/>
              <a:extLst>
                <a:ext uri="{28A0092B-C50C-407E-A947-70E740481C1C}">
                  <a14:useLocalDpi xmlns:a14="http://schemas.microsoft.com/office/drawing/2010/main"/>
                </a:ext>
              </a:extLst>
            </a:blip>
            <a:srcRect/>
            <a:stretch>
              <a:fillRect/>
            </a:stretch>
          </p:blipFill>
          <p:spPr bwMode="auto">
            <a:xfrm>
              <a:off x="228600" y="3581400"/>
              <a:ext cx="3441927" cy="265121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0" name="TextBox 19"/>
            <p:cNvSpPr txBox="1"/>
            <p:nvPr/>
          </p:nvSpPr>
          <p:spPr>
            <a:xfrm>
              <a:off x="990600" y="6248400"/>
              <a:ext cx="1828800" cy="307777"/>
            </a:xfrm>
            <a:prstGeom prst="rect">
              <a:avLst/>
            </a:prstGeom>
            <a:solidFill>
              <a:schemeClr val="bg1"/>
            </a:solidFill>
            <a:ln>
              <a:solidFill>
                <a:schemeClr val="tx1"/>
              </a:solidFill>
            </a:ln>
          </p:spPr>
          <p:txBody>
            <a:bodyPr wrap="square" rtlCol="0">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چهل ستون اصفهان</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grpSp>
      <p:pic>
        <p:nvPicPr>
          <p:cNvPr id="26" name="Picture 4" descr="G:\saeid1\axe khanevadegi\manzar\bagh\shahzadeh%20garden2.jpg"/>
          <p:cNvPicPr>
            <a:picLocks noChangeAspect="1" noChangeArrowheads="1"/>
          </p:cNvPicPr>
          <p:nvPr/>
        </p:nvPicPr>
        <p:blipFill>
          <a:blip r:embed="rId7"/>
          <a:srcRect/>
          <a:stretch>
            <a:fillRect/>
          </a:stretch>
        </p:blipFill>
        <p:spPr bwMode="auto">
          <a:xfrm>
            <a:off x="2514600" y="2895600"/>
            <a:ext cx="2667000" cy="277352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5" name="Rectangle 24"/>
          <p:cNvSpPr/>
          <p:nvPr/>
        </p:nvSpPr>
        <p:spPr>
          <a:xfrm>
            <a:off x="2438400" y="6019800"/>
            <a:ext cx="1185488" cy="307777"/>
          </a:xfrm>
          <a:prstGeom prst="rect">
            <a:avLst/>
          </a:prstGeom>
          <a:solidFill>
            <a:schemeClr val="bg1"/>
          </a:solidFill>
          <a:ln>
            <a:solidFill>
              <a:schemeClr val="tx1"/>
            </a:solidFill>
          </a:ln>
        </p:spPr>
        <p:txBody>
          <a:bodyPr wrap="square">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باغ شاهزاده-ماهان</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spTree>
    <p:extLst>
      <p:ext uri="{BB962C8B-B14F-4D97-AF65-F5344CB8AC3E}">
        <p14:creationId xmlns:p14="http://schemas.microsoft.com/office/powerpoint/2010/main" val="38188847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New Folder (2)\New Folder\bagh\back.jpg"/>
          <p:cNvPicPr>
            <a:picLocks noChangeAspect="1" noChangeArrowheads="1"/>
          </p:cNvPicPr>
          <p:nvPr/>
        </p:nvPicPr>
        <p:blipFill>
          <a:blip r:embed="rId2"/>
          <a:srcRect/>
          <a:stretch>
            <a:fillRect/>
          </a:stretch>
        </p:blipFill>
        <p:spPr bwMode="auto">
          <a:xfrm>
            <a:off x="1" y="0"/>
            <a:ext cx="9143999" cy="6858000"/>
          </a:xfrm>
          <a:prstGeom prst="rect">
            <a:avLst/>
          </a:prstGeom>
          <a:noFill/>
        </p:spPr>
      </p:pic>
      <p:grpSp>
        <p:nvGrpSpPr>
          <p:cNvPr id="2" name="Group 11"/>
          <p:cNvGrpSpPr/>
          <p:nvPr/>
        </p:nvGrpSpPr>
        <p:grpSpPr>
          <a:xfrm>
            <a:off x="0" y="0"/>
            <a:ext cx="9572660" cy="6858000"/>
            <a:chOff x="0" y="0"/>
            <a:chExt cx="9572660" cy="6858000"/>
          </a:xfrm>
        </p:grpSpPr>
        <p:sp>
          <p:nvSpPr>
            <p:cNvPr id="8" name="Rectangle 7"/>
            <p:cNvSpPr/>
            <p:nvPr/>
          </p:nvSpPr>
          <p:spPr>
            <a:xfrm>
              <a:off x="0" y="0"/>
              <a:ext cx="9144000"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pic>
          <p:nvPicPr>
            <p:cNvPr id="6" name="Picture 5" descr="fdgfhf.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0" y="122954"/>
              <a:ext cx="9572660" cy="657124"/>
            </a:xfrm>
            <a:prstGeom prst="rect">
              <a:avLst/>
            </a:prstGeom>
          </p:spPr>
        </p:pic>
      </p:grpSp>
      <p:sp>
        <p:nvSpPr>
          <p:cNvPr id="7" name="TextBox 6"/>
          <p:cNvSpPr txBox="1"/>
          <p:nvPr/>
        </p:nvSpPr>
        <p:spPr>
          <a:xfrm>
            <a:off x="7496175" y="76200"/>
            <a:ext cx="1905000" cy="523220"/>
          </a:xfrm>
          <a:prstGeom prst="rect">
            <a:avLst/>
          </a:prstGeom>
          <a:noFill/>
        </p:spPr>
        <p:txBody>
          <a:bodyPr wrap="square" rtlCol="0">
            <a:spAutoFit/>
          </a:bodyPr>
          <a:lstStyle/>
          <a:p>
            <a:pPr algn="l" rtl="0"/>
            <a:r>
              <a:rPr lang="fa-IR" sz="2800" b="1" dirty="0">
                <a:solidFill>
                  <a:prstClr val="black"/>
                </a:solidFill>
                <a:cs typeface="B Davat" pitchFamily="2" charset="-78"/>
              </a:rPr>
              <a:t>نظام هندسی</a:t>
            </a:r>
            <a:endParaRPr lang="en-US" sz="2800" b="1" dirty="0">
              <a:solidFill>
                <a:prstClr val="black"/>
              </a:solidFill>
              <a:cs typeface="B Davat" pitchFamily="2" charset="-78"/>
            </a:endParaRPr>
          </a:p>
        </p:txBody>
      </p:sp>
      <p:sp>
        <p:nvSpPr>
          <p:cNvPr id="9" name="TextBox 8"/>
          <p:cNvSpPr txBox="1"/>
          <p:nvPr/>
        </p:nvSpPr>
        <p:spPr>
          <a:xfrm>
            <a:off x="0" y="778905"/>
            <a:ext cx="9122392" cy="2585323"/>
          </a:xfrm>
          <a:prstGeom prst="rect">
            <a:avLst/>
          </a:prstGeom>
          <a:noFill/>
        </p:spPr>
        <p:txBody>
          <a:bodyPr wrap="square" rtlCol="0">
            <a:spAutoFit/>
          </a:bodyPr>
          <a:lstStyle/>
          <a:p>
            <a:r>
              <a:rPr lang="fa-IR" b="1" dirty="0">
                <a:solidFill>
                  <a:prstClr val="black"/>
                </a:solidFill>
                <a:cs typeface="B Davat" pitchFamily="2" charset="-78"/>
              </a:rPr>
              <a:t>2-محور های آب : </a:t>
            </a:r>
            <a:r>
              <a:rPr lang="fa-IR" sz="1600" dirty="0">
                <a:solidFill>
                  <a:prstClr val="black"/>
                </a:solidFill>
                <a:cs typeface="B Mitra" pitchFamily="2" charset="-78"/>
              </a:rPr>
              <a:t/>
            </a:r>
            <a:br>
              <a:rPr lang="fa-IR" sz="1600" dirty="0">
                <a:solidFill>
                  <a:prstClr val="black"/>
                </a:solidFill>
                <a:cs typeface="B Mitra" pitchFamily="2" charset="-78"/>
              </a:rPr>
            </a:br>
            <a:r>
              <a:rPr lang="fa-IR" sz="1600" dirty="0">
                <a:solidFill>
                  <a:prstClr val="black"/>
                </a:solidFill>
                <a:cs typeface="B Mitra" pitchFamily="2" charset="-78"/>
              </a:rPr>
              <a:t>آب قنات در جوی ها و جدول های منظم قرار گرفته ،با گذر از رگ و شریان اصلی باغ به نحوی به نهر ها و جدول های فرعی جریان پیدا می کند . این روش آبیاری در طراحی باغ تأثیر گذار بوده است یا به عبارت دیگر طراحی باغ بر اساس گذر آب و تقسیم بندی باغچه ها و به وجود آوردن محور های اصلی و فرعی شکل گرفته است . </a:t>
            </a:r>
          </a:p>
          <a:p>
            <a:r>
              <a:rPr lang="fa-IR" sz="1600" dirty="0">
                <a:solidFill>
                  <a:prstClr val="black"/>
                </a:solidFill>
                <a:cs typeface="B Mitra" pitchFamily="2" charset="-78"/>
              </a:rPr>
              <a:t>جاری شدن آب از جای جای باغ ( در باغ ایرانی آب را به درون زمین برده و از مکان های خاص به بیرون جاری می کرده اند ) و حرکت آن در چهار جهت و چهار جوی، تمثیلی از چهار نهر بهشتی است که در باغ ایرانی به کار گرفته شده است.</a:t>
            </a:r>
          </a:p>
          <a:p>
            <a:r>
              <a:rPr lang="fa-IR" sz="1600" dirty="0">
                <a:solidFill>
                  <a:prstClr val="black"/>
                </a:solidFill>
                <a:cs typeface="B Mitra" pitchFamily="2" charset="-78"/>
              </a:rPr>
              <a:t>گرچه در بسیاری از باغ های ایرانی می بینیم که آب از یک جهت آمده و ضمن ریختن در یک حوض مقسم در سه جهت دیگر جاری شده است اما گردش آب را درچهار جهت تداعی می کند.</a:t>
            </a:r>
          </a:p>
          <a:p>
            <a:r>
              <a:rPr lang="fa-IR" sz="1600" dirty="0">
                <a:solidFill>
                  <a:prstClr val="black"/>
                </a:solidFill>
                <a:cs typeface="B Mitra" pitchFamily="2" charset="-78"/>
              </a:rPr>
              <a:t/>
            </a:r>
            <a:br>
              <a:rPr lang="fa-IR" sz="1600" dirty="0">
                <a:solidFill>
                  <a:prstClr val="black"/>
                </a:solidFill>
                <a:cs typeface="B Mitra" pitchFamily="2" charset="-78"/>
              </a:rPr>
            </a:br>
            <a:endParaRPr lang="fa-IR" sz="1600" dirty="0">
              <a:solidFill>
                <a:prstClr val="black"/>
              </a:solidFill>
              <a:cs typeface="B Mitra" pitchFamily="2" charset="-78"/>
            </a:endParaRPr>
          </a:p>
        </p:txBody>
      </p:sp>
      <p:pic>
        <p:nvPicPr>
          <p:cNvPr id="11" name="Picture 3" descr="G:\saeid1\axe khanevadegi\manzar\bagh1\DSC02211.JPG"/>
          <p:cNvPicPr>
            <a:picLocks noChangeAspect="1" noChangeArrowheads="1"/>
          </p:cNvPicPr>
          <p:nvPr/>
        </p:nvPicPr>
        <p:blipFill>
          <a:blip r:embed="rId4" cstate="screen">
            <a:lum contrast="30000"/>
            <a:extLst>
              <a:ext uri="{28A0092B-C50C-407E-A947-70E740481C1C}">
                <a14:useLocalDpi xmlns:a14="http://schemas.microsoft.com/office/drawing/2010/main"/>
              </a:ext>
            </a:extLst>
          </a:blip>
          <a:srcRect/>
          <a:stretch>
            <a:fillRect/>
          </a:stretch>
        </p:blipFill>
        <p:spPr bwMode="auto">
          <a:xfrm>
            <a:off x="107578" y="4267200"/>
            <a:ext cx="2415988" cy="2514600"/>
          </a:xfrm>
          <a:prstGeom prst="rect">
            <a:avLst/>
          </a:prstGeom>
          <a:ln>
            <a:noFill/>
          </a:ln>
          <a:effectLst>
            <a:outerShdw blurRad="292100" dist="139700" dir="2700000" algn="tl" rotWithShape="0">
              <a:srgbClr val="333333">
                <a:alpha val="65000"/>
              </a:srgbClr>
            </a:outerShdw>
          </a:effectLst>
        </p:spPr>
      </p:pic>
      <p:pic>
        <p:nvPicPr>
          <p:cNvPr id="14" name="Picture 2" descr="G:\saeid1\axe khanevadegi\manzar\bagh1\DSC02391.JPG"/>
          <p:cNvPicPr>
            <a:picLocks noChangeAspect="1" noChangeArrowheads="1"/>
          </p:cNvPicPr>
          <p:nvPr/>
        </p:nvPicPr>
        <p:blipFill>
          <a:blip r:embed="rId5" cstate="screen">
            <a:lum bright="10000" contrast="40000"/>
            <a:extLst>
              <a:ext uri="{28A0092B-C50C-407E-A947-70E740481C1C}">
                <a14:useLocalDpi xmlns:a14="http://schemas.microsoft.com/office/drawing/2010/main"/>
              </a:ext>
            </a:extLst>
          </a:blip>
          <a:srcRect/>
          <a:stretch>
            <a:fillRect/>
          </a:stretch>
        </p:blipFill>
        <p:spPr bwMode="auto">
          <a:xfrm rot="60000">
            <a:off x="7134135" y="2835849"/>
            <a:ext cx="1909381" cy="2799439"/>
          </a:xfrm>
          <a:prstGeom prst="rect">
            <a:avLst/>
          </a:prstGeom>
          <a:ln>
            <a:noFill/>
          </a:ln>
          <a:effectLst>
            <a:outerShdw blurRad="292100" dist="139700" dir="2700000" algn="tl" rotWithShape="0">
              <a:srgbClr val="333333">
                <a:alpha val="65000"/>
              </a:srgbClr>
            </a:outerShdw>
          </a:effectLst>
        </p:spPr>
      </p:pic>
      <p:sp>
        <p:nvSpPr>
          <p:cNvPr id="15" name="Rectangle 14"/>
          <p:cNvSpPr/>
          <p:nvPr/>
        </p:nvSpPr>
        <p:spPr>
          <a:xfrm>
            <a:off x="5943600" y="3962400"/>
            <a:ext cx="1185488" cy="307777"/>
          </a:xfrm>
          <a:prstGeom prst="rect">
            <a:avLst/>
          </a:prstGeom>
          <a:solidFill>
            <a:schemeClr val="bg1"/>
          </a:solidFill>
          <a:ln>
            <a:solidFill>
              <a:schemeClr val="tx1"/>
            </a:solidFill>
          </a:ln>
        </p:spPr>
        <p:txBody>
          <a:bodyPr wrap="square">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باغ قوام-شیراز</a:t>
            </a:r>
          </a:p>
        </p:txBody>
      </p:sp>
      <p:pic>
        <p:nvPicPr>
          <p:cNvPr id="10" name="Picture 2" descr="G:\saeid1\axe khanevadegi\manzar\bagh1\DSC02213.JPG"/>
          <p:cNvPicPr>
            <a:picLocks noChangeAspect="1" noChangeArrowheads="1"/>
          </p:cNvPicPr>
          <p:nvPr/>
        </p:nvPicPr>
        <p:blipFill>
          <a:blip r:embed="rId6" cstate="screen">
            <a:lum contrast="30000"/>
            <a:extLst>
              <a:ext uri="{28A0092B-C50C-407E-A947-70E740481C1C}">
                <a14:useLocalDpi xmlns:a14="http://schemas.microsoft.com/office/drawing/2010/main"/>
              </a:ext>
            </a:extLst>
          </a:blip>
          <a:srcRect/>
          <a:stretch>
            <a:fillRect/>
          </a:stretch>
        </p:blipFill>
        <p:spPr bwMode="auto">
          <a:xfrm>
            <a:off x="1287162" y="2590800"/>
            <a:ext cx="3056238" cy="2133600"/>
          </a:xfrm>
          <a:prstGeom prst="rect">
            <a:avLst/>
          </a:prstGeom>
          <a:ln>
            <a:noFill/>
          </a:ln>
          <a:effectLst>
            <a:outerShdw blurRad="292100" dist="139700" dir="2700000" algn="tl" rotWithShape="0">
              <a:srgbClr val="333333">
                <a:alpha val="65000"/>
              </a:srgbClr>
            </a:outerShdw>
          </a:effectLst>
        </p:spPr>
      </p:pic>
      <p:pic>
        <p:nvPicPr>
          <p:cNvPr id="12" name="Picture 3" descr="G:\saeid1\axe khanevadegi\manzar\bagh\10y3vp3.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573469" y="4400936"/>
            <a:ext cx="2970331" cy="2228464"/>
          </a:xfrm>
          <a:prstGeom prst="rect">
            <a:avLst/>
          </a:prstGeom>
          <a:ln>
            <a:noFill/>
          </a:ln>
          <a:effectLst>
            <a:outerShdw blurRad="292100" dist="139700" dir="2700000" algn="tl" rotWithShape="0">
              <a:srgbClr val="333333">
                <a:alpha val="65000"/>
              </a:srgbClr>
            </a:outerShdw>
          </a:effectLst>
        </p:spPr>
      </p:pic>
      <p:sp>
        <p:nvSpPr>
          <p:cNvPr id="16" name="Rectangle 15"/>
          <p:cNvSpPr/>
          <p:nvPr/>
        </p:nvSpPr>
        <p:spPr>
          <a:xfrm>
            <a:off x="152400" y="3886200"/>
            <a:ext cx="1185488" cy="307777"/>
          </a:xfrm>
          <a:prstGeom prst="rect">
            <a:avLst/>
          </a:prstGeom>
          <a:solidFill>
            <a:schemeClr val="bg1"/>
          </a:solidFill>
          <a:ln>
            <a:solidFill>
              <a:schemeClr val="tx1"/>
            </a:solidFill>
          </a:ln>
        </p:spPr>
        <p:txBody>
          <a:bodyPr wrap="square">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باغ فین-کاشان</a:t>
            </a:r>
          </a:p>
        </p:txBody>
      </p:sp>
    </p:spTree>
    <p:extLst>
      <p:ext uri="{BB962C8B-B14F-4D97-AF65-F5344CB8AC3E}">
        <p14:creationId xmlns:p14="http://schemas.microsoft.com/office/powerpoint/2010/main" val="11997549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New Folder (2)\New Folder\bagh\back.jpg"/>
          <p:cNvPicPr>
            <a:picLocks noChangeAspect="1" noChangeArrowheads="1"/>
          </p:cNvPicPr>
          <p:nvPr/>
        </p:nvPicPr>
        <p:blipFill>
          <a:blip r:embed="rId2"/>
          <a:srcRect/>
          <a:stretch>
            <a:fillRect/>
          </a:stretch>
        </p:blipFill>
        <p:spPr bwMode="auto">
          <a:xfrm>
            <a:off x="1" y="0"/>
            <a:ext cx="9143999" cy="6858000"/>
          </a:xfrm>
          <a:prstGeom prst="rect">
            <a:avLst/>
          </a:prstGeom>
          <a:noFill/>
        </p:spPr>
      </p:pic>
      <p:grpSp>
        <p:nvGrpSpPr>
          <p:cNvPr id="2" name="Group 11"/>
          <p:cNvGrpSpPr/>
          <p:nvPr/>
        </p:nvGrpSpPr>
        <p:grpSpPr>
          <a:xfrm>
            <a:off x="0" y="0"/>
            <a:ext cx="9572660" cy="6858000"/>
            <a:chOff x="0" y="0"/>
            <a:chExt cx="9572660" cy="6858000"/>
          </a:xfrm>
        </p:grpSpPr>
        <p:sp>
          <p:nvSpPr>
            <p:cNvPr id="8" name="Rectangle 7"/>
            <p:cNvSpPr/>
            <p:nvPr/>
          </p:nvSpPr>
          <p:spPr>
            <a:xfrm>
              <a:off x="0" y="0"/>
              <a:ext cx="9144000"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pic>
          <p:nvPicPr>
            <p:cNvPr id="6" name="Picture 5" descr="fdgfhf.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0" y="122954"/>
              <a:ext cx="9572660" cy="657124"/>
            </a:xfrm>
            <a:prstGeom prst="rect">
              <a:avLst/>
            </a:prstGeom>
          </p:spPr>
        </p:pic>
      </p:grpSp>
      <p:sp>
        <p:nvSpPr>
          <p:cNvPr id="7" name="TextBox 6"/>
          <p:cNvSpPr txBox="1"/>
          <p:nvPr/>
        </p:nvSpPr>
        <p:spPr>
          <a:xfrm>
            <a:off x="7496175" y="76200"/>
            <a:ext cx="1905000" cy="523220"/>
          </a:xfrm>
          <a:prstGeom prst="rect">
            <a:avLst/>
          </a:prstGeom>
          <a:noFill/>
        </p:spPr>
        <p:txBody>
          <a:bodyPr wrap="square" rtlCol="0">
            <a:spAutoFit/>
          </a:bodyPr>
          <a:lstStyle/>
          <a:p>
            <a:pPr algn="l" rtl="0"/>
            <a:r>
              <a:rPr lang="fa-IR" sz="2800" b="1" dirty="0">
                <a:solidFill>
                  <a:prstClr val="black"/>
                </a:solidFill>
                <a:cs typeface="B Davat" pitchFamily="2" charset="-78"/>
              </a:rPr>
              <a:t>نظام هندسی</a:t>
            </a:r>
            <a:endParaRPr lang="en-US" sz="2800" b="1" dirty="0">
              <a:solidFill>
                <a:prstClr val="black"/>
              </a:solidFill>
              <a:cs typeface="B Davat" pitchFamily="2" charset="-78"/>
            </a:endParaRPr>
          </a:p>
        </p:txBody>
      </p:sp>
      <p:pic>
        <p:nvPicPr>
          <p:cNvPr id="9" name="Picture 8" descr="DSC01864.JPG"/>
          <p:cNvPicPr>
            <a:picLocks noChangeAspect="1"/>
          </p:cNvPicPr>
          <p:nvPr/>
        </p:nvPicPr>
        <p:blipFill>
          <a:blip r:embed="rId4" cstate="screen">
            <a:biLevel thresh="50000"/>
            <a:extLst>
              <a:ext uri="{28A0092B-C50C-407E-A947-70E740481C1C}">
                <a14:useLocalDpi xmlns:a14="http://schemas.microsoft.com/office/drawing/2010/main"/>
              </a:ext>
            </a:extLst>
          </a:blip>
          <a:srcRect/>
          <a:stretch>
            <a:fillRect/>
          </a:stretch>
        </p:blipFill>
        <p:spPr>
          <a:xfrm>
            <a:off x="5901112" y="1752600"/>
            <a:ext cx="1447800" cy="107478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8" name="Picture 2" descr="C:\Users\hamide\term 7\messi\bagh\search bagh\معماری منظر - نشریه اینترنتی دانشجویی  سال دو - شماره بیست - 31 اردیبهشت ماه 1387  نظام هندسی حاکم بر باغ سازی پلکانی ایرانی ( باغ تخت شیراز )_files\02.jpg"/>
          <p:cNvPicPr>
            <a:picLocks noChangeAspect="1" noChangeArrowheads="1"/>
          </p:cNvPicPr>
          <p:nvPr/>
        </p:nvPicPr>
        <p:blipFill>
          <a:blip r:embed="rId5" cstate="screen">
            <a:clrChange>
              <a:clrFrom>
                <a:srgbClr val="FFFFFF"/>
              </a:clrFrom>
              <a:clrTo>
                <a:srgbClr val="FFFFFF">
                  <a:alpha val="0"/>
                </a:srgbClr>
              </a:clrTo>
            </a:clrChange>
            <a:lum bright="-30000"/>
            <a:extLst>
              <a:ext uri="{28A0092B-C50C-407E-A947-70E740481C1C}">
                <a14:useLocalDpi xmlns:a14="http://schemas.microsoft.com/office/drawing/2010/main"/>
              </a:ext>
            </a:extLst>
          </a:blip>
          <a:srcRect/>
          <a:stretch>
            <a:fillRect/>
          </a:stretch>
        </p:blipFill>
        <p:spPr bwMode="auto">
          <a:xfrm>
            <a:off x="3886200" y="1600200"/>
            <a:ext cx="922782" cy="2133600"/>
          </a:xfrm>
          <a:prstGeom prst="rect">
            <a:avLst/>
          </a:prstGeom>
          <a:noFill/>
        </p:spPr>
      </p:pic>
      <p:sp>
        <p:nvSpPr>
          <p:cNvPr id="20" name="TextBox 19"/>
          <p:cNvSpPr txBox="1"/>
          <p:nvPr/>
        </p:nvSpPr>
        <p:spPr>
          <a:xfrm>
            <a:off x="0" y="778905"/>
            <a:ext cx="9122392" cy="1600438"/>
          </a:xfrm>
          <a:prstGeom prst="rect">
            <a:avLst/>
          </a:prstGeom>
          <a:noFill/>
        </p:spPr>
        <p:txBody>
          <a:bodyPr wrap="square" rtlCol="0">
            <a:spAutoFit/>
          </a:bodyPr>
          <a:lstStyle/>
          <a:p>
            <a:r>
              <a:rPr lang="fa-IR" b="1" dirty="0">
                <a:solidFill>
                  <a:prstClr val="black"/>
                </a:solidFill>
                <a:cs typeface="B Davat" pitchFamily="2" charset="-78"/>
              </a:rPr>
              <a:t>3- هندسه مستطیلی : </a:t>
            </a:r>
            <a:r>
              <a:rPr lang="fa-IR" sz="1600" dirty="0">
                <a:solidFill>
                  <a:prstClr val="black"/>
                </a:solidFill>
                <a:cs typeface="B Mitra" pitchFamily="2" charset="-78"/>
              </a:rPr>
              <a:t/>
            </a:r>
            <a:br>
              <a:rPr lang="fa-IR" sz="1600" dirty="0">
                <a:solidFill>
                  <a:prstClr val="black"/>
                </a:solidFill>
                <a:cs typeface="B Mitra" pitchFamily="2" charset="-78"/>
              </a:rPr>
            </a:br>
            <a:r>
              <a:rPr lang="fa-IR" sz="1600" dirty="0">
                <a:solidFill>
                  <a:prstClr val="black"/>
                </a:solidFill>
                <a:cs typeface="B Mitra" pitchFamily="2" charset="-78"/>
              </a:rPr>
              <a:t> توجه به اشکال هندسی و ایجاد اشکال مربع برای ساده نشان دادن اجزا باغ و تعیین محل دقیق کاشت درختان به گونه ای که ردیف درختان از هر طرف دیده شود ،دارای اهمیت خاصی بوده است . در واقع باغ ایرانی در هر جا که مقدور بوده ،مستطیلی از زمین را به خود اختصاص داده است . </a:t>
            </a:r>
            <a:br>
              <a:rPr lang="fa-IR" sz="1600" dirty="0">
                <a:solidFill>
                  <a:prstClr val="black"/>
                </a:solidFill>
                <a:cs typeface="B Mitra" pitchFamily="2" charset="-78"/>
              </a:rPr>
            </a:br>
            <a:r>
              <a:rPr lang="fa-IR" sz="1600" dirty="0">
                <a:solidFill>
                  <a:prstClr val="black"/>
                </a:solidFill>
                <a:cs typeface="B Mitra" pitchFamily="2" charset="-78"/>
              </a:rPr>
              <a:t> </a:t>
            </a:r>
          </a:p>
          <a:p>
            <a:r>
              <a:rPr lang="fa-IR" sz="1600" dirty="0">
                <a:solidFill>
                  <a:prstClr val="black"/>
                </a:solidFill>
                <a:cs typeface="B Mitra" pitchFamily="2" charset="-78"/>
              </a:rPr>
              <a:t/>
            </a:r>
            <a:br>
              <a:rPr lang="fa-IR" sz="1600" dirty="0">
                <a:solidFill>
                  <a:prstClr val="black"/>
                </a:solidFill>
                <a:cs typeface="B Mitra" pitchFamily="2" charset="-78"/>
              </a:rPr>
            </a:br>
            <a:endParaRPr lang="fa-IR" sz="1600" dirty="0">
              <a:solidFill>
                <a:prstClr val="black"/>
              </a:solidFill>
              <a:cs typeface="B Mitra" pitchFamily="2" charset="-78"/>
            </a:endParaRPr>
          </a:p>
        </p:txBody>
      </p:sp>
      <p:sp>
        <p:nvSpPr>
          <p:cNvPr id="21" name="Rectangle 20"/>
          <p:cNvSpPr/>
          <p:nvPr/>
        </p:nvSpPr>
        <p:spPr>
          <a:xfrm>
            <a:off x="7120312" y="2819400"/>
            <a:ext cx="1185488" cy="523220"/>
          </a:xfrm>
          <a:prstGeom prst="rect">
            <a:avLst/>
          </a:prstGeom>
          <a:solidFill>
            <a:schemeClr val="bg1"/>
          </a:solidFill>
          <a:ln>
            <a:solidFill>
              <a:schemeClr val="tx1"/>
            </a:solidFill>
          </a:ln>
        </p:spPr>
        <p:txBody>
          <a:bodyPr wrap="square">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طرح درختکاری در یک مربع</a:t>
            </a:r>
          </a:p>
        </p:txBody>
      </p:sp>
      <p:sp>
        <p:nvSpPr>
          <p:cNvPr id="22" name="Rectangle 21"/>
          <p:cNvSpPr/>
          <p:nvPr/>
        </p:nvSpPr>
        <p:spPr>
          <a:xfrm>
            <a:off x="4834312" y="2971800"/>
            <a:ext cx="1185488" cy="738664"/>
          </a:xfrm>
          <a:prstGeom prst="rect">
            <a:avLst/>
          </a:prstGeom>
          <a:solidFill>
            <a:schemeClr val="bg1"/>
          </a:solidFill>
          <a:ln>
            <a:solidFill>
              <a:schemeClr val="tx1"/>
            </a:solidFill>
          </a:ln>
        </p:spPr>
        <p:txBody>
          <a:bodyPr wrap="square">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هندسه مستطیلی حاکم بر باغ سازی ایرانی</a:t>
            </a:r>
          </a:p>
        </p:txBody>
      </p:sp>
      <p:sp>
        <p:nvSpPr>
          <p:cNvPr id="24" name="Rectangle 23"/>
          <p:cNvSpPr/>
          <p:nvPr/>
        </p:nvSpPr>
        <p:spPr>
          <a:xfrm>
            <a:off x="2133600" y="2895600"/>
            <a:ext cx="1185488" cy="307777"/>
          </a:xfrm>
          <a:prstGeom prst="rect">
            <a:avLst/>
          </a:prstGeom>
          <a:solidFill>
            <a:schemeClr val="bg1"/>
          </a:solidFill>
          <a:ln>
            <a:solidFill>
              <a:schemeClr val="tx1"/>
            </a:solidFill>
          </a:ln>
        </p:spPr>
        <p:txBody>
          <a:bodyPr wrap="square">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باغ گلشن در شیراز</a:t>
            </a:r>
          </a:p>
        </p:txBody>
      </p:sp>
      <p:pic>
        <p:nvPicPr>
          <p:cNvPr id="25" name="Picture 2" descr="G:\saeid1\axe khanevadegi\manzar\bagh1\DSC02406.JPG"/>
          <p:cNvPicPr>
            <a:picLocks noChangeAspect="1" noChangeArrowheads="1"/>
          </p:cNvPicPr>
          <p:nvPr/>
        </p:nvPicPr>
        <p:blipFill>
          <a:blip r:embed="rId6" cstate="screen">
            <a:lum contrast="40000"/>
            <a:extLst>
              <a:ext uri="{28A0092B-C50C-407E-A947-70E740481C1C}">
                <a14:useLocalDpi xmlns:a14="http://schemas.microsoft.com/office/drawing/2010/main"/>
              </a:ext>
            </a:extLst>
          </a:blip>
          <a:srcRect/>
          <a:stretch>
            <a:fillRect/>
          </a:stretch>
        </p:blipFill>
        <p:spPr bwMode="auto">
          <a:xfrm rot="60000">
            <a:off x="130563" y="1319564"/>
            <a:ext cx="1533523" cy="26296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123" name="Picture 3" descr="G:\saeid1\axe khanevadegi\manzar\bagh1\DSC02386.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828675" y="-6172200"/>
            <a:ext cx="1417500" cy="2520000"/>
          </a:xfrm>
          <a:prstGeom prst="rect">
            <a:avLst/>
          </a:prstGeom>
          <a:noFill/>
        </p:spPr>
      </p:pic>
      <p:pic>
        <p:nvPicPr>
          <p:cNvPr id="43" name="Picture 2" descr="G:\saeid1\axe khanevadegi\manzar\bagh\untitled.bmp"/>
          <p:cNvPicPr>
            <a:picLocks noChangeAspect="1" noChangeArrowheads="1"/>
          </p:cNvPicPr>
          <p:nvPr/>
        </p:nvPicPr>
        <p:blipFill>
          <a:blip r:embed="rId8">
            <a:clrChange>
              <a:clrFrom>
                <a:srgbClr val="FFFFFF"/>
              </a:clrFrom>
              <a:clrTo>
                <a:srgbClr val="FFFFFF">
                  <a:alpha val="0"/>
                </a:srgbClr>
              </a:clrTo>
            </a:clrChange>
            <a:lum bright="-10000"/>
          </a:blip>
          <a:srcRect/>
          <a:stretch>
            <a:fillRect/>
          </a:stretch>
        </p:blipFill>
        <p:spPr bwMode="auto">
          <a:xfrm>
            <a:off x="0" y="4164112"/>
            <a:ext cx="2133600" cy="1512787"/>
          </a:xfrm>
          <a:prstGeom prst="rect">
            <a:avLst/>
          </a:prstGeom>
          <a:noFill/>
        </p:spPr>
      </p:pic>
      <p:pic>
        <p:nvPicPr>
          <p:cNvPr id="45" name="Picture 2" descr="G:\saeid1\axe khanevadegi\manzar\bagh1\DSC02255.JPG"/>
          <p:cNvPicPr>
            <a:picLocks noChangeAspect="1" noChangeArrowheads="1"/>
          </p:cNvPicPr>
          <p:nvPr/>
        </p:nvPicPr>
        <p:blipFill>
          <a:blip r:embed="rId9" cstate="screen">
            <a:lum contrast="30000"/>
            <a:extLst>
              <a:ext uri="{28A0092B-C50C-407E-A947-70E740481C1C}">
                <a14:useLocalDpi xmlns:a14="http://schemas.microsoft.com/office/drawing/2010/main"/>
              </a:ext>
            </a:extLst>
          </a:blip>
          <a:srcRect/>
          <a:stretch>
            <a:fillRect/>
          </a:stretch>
        </p:blipFill>
        <p:spPr bwMode="auto">
          <a:xfrm>
            <a:off x="3048000" y="4191000"/>
            <a:ext cx="1524000" cy="2540000"/>
          </a:xfrm>
          <a:prstGeom prst="rect">
            <a:avLst/>
          </a:prstGeom>
          <a:noFill/>
        </p:spPr>
      </p:pic>
      <p:pic>
        <p:nvPicPr>
          <p:cNvPr id="47" name="Picture 4" descr="G:\saeid1\axe khanevadegi\manzar\bagh1\DSC02384.JPG"/>
          <p:cNvPicPr>
            <a:picLocks noChangeAspect="1" noChangeArrowheads="1"/>
          </p:cNvPicPr>
          <p:nvPr/>
        </p:nvPicPr>
        <p:blipFill>
          <a:blip r:embed="rId10" cstate="screen">
            <a:lum contrast="30000"/>
            <a:extLst>
              <a:ext uri="{28A0092B-C50C-407E-A947-70E740481C1C}">
                <a14:useLocalDpi xmlns:a14="http://schemas.microsoft.com/office/drawing/2010/main"/>
              </a:ext>
            </a:extLst>
          </a:blip>
          <a:srcRect/>
          <a:stretch>
            <a:fillRect/>
          </a:stretch>
        </p:blipFill>
        <p:spPr bwMode="auto">
          <a:xfrm rot="60000">
            <a:off x="4976509" y="4138931"/>
            <a:ext cx="2789081" cy="2718376"/>
          </a:xfrm>
          <a:prstGeom prst="rect">
            <a:avLst/>
          </a:prstGeom>
          <a:ln>
            <a:noFill/>
          </a:ln>
          <a:effectLst>
            <a:softEdge rad="112500"/>
          </a:effectLst>
        </p:spPr>
      </p:pic>
      <p:sp>
        <p:nvSpPr>
          <p:cNvPr id="48" name="TextBox 47"/>
          <p:cNvSpPr txBox="1"/>
          <p:nvPr/>
        </p:nvSpPr>
        <p:spPr>
          <a:xfrm>
            <a:off x="-9924" y="3581162"/>
            <a:ext cx="9122392" cy="1846659"/>
          </a:xfrm>
          <a:prstGeom prst="rect">
            <a:avLst/>
          </a:prstGeom>
          <a:noFill/>
        </p:spPr>
        <p:txBody>
          <a:bodyPr wrap="square" rtlCol="0">
            <a:spAutoFit/>
          </a:bodyPr>
          <a:lstStyle/>
          <a:p>
            <a:r>
              <a:rPr lang="fa-IR" b="1" dirty="0">
                <a:solidFill>
                  <a:prstClr val="black"/>
                </a:solidFill>
                <a:cs typeface="B Davat" pitchFamily="2" charset="-78"/>
              </a:rPr>
              <a:t> 4- مرکزیت :</a:t>
            </a:r>
            <a:r>
              <a:rPr lang="fa-IR" sz="1600" dirty="0">
                <a:solidFill>
                  <a:prstClr val="black"/>
                </a:solidFill>
                <a:cs typeface="B Mitra" pitchFamily="2" charset="-78"/>
              </a:rPr>
              <a:t/>
            </a:r>
            <a:br>
              <a:rPr lang="fa-IR" sz="1600" dirty="0">
                <a:solidFill>
                  <a:prstClr val="black"/>
                </a:solidFill>
                <a:cs typeface="B Mitra" pitchFamily="2" charset="-78"/>
              </a:rPr>
            </a:br>
            <a:r>
              <a:rPr lang="fa-IR" sz="1600" dirty="0">
                <a:solidFill>
                  <a:prstClr val="black"/>
                </a:solidFill>
                <a:cs typeface="B Mitra" pitchFamily="2" charset="-78"/>
              </a:rPr>
              <a:t>اصل مرکزیت بیشتر در کوشک ها دیده می شود . خصوصاً کوشک هایی با طرح هشت بهشت . این اصل در پلان مربع با وجود کوشک در محل تقاطع محور ها در اوج خود می باشد . </a:t>
            </a:r>
            <a:br>
              <a:rPr lang="fa-IR" sz="1600" dirty="0">
                <a:solidFill>
                  <a:prstClr val="black"/>
                </a:solidFill>
                <a:cs typeface="B Mitra" pitchFamily="2" charset="-78"/>
              </a:rPr>
            </a:br>
            <a:endParaRPr lang="fa-IR" sz="1600" dirty="0">
              <a:solidFill>
                <a:prstClr val="black"/>
              </a:solidFill>
              <a:cs typeface="B Mitra" pitchFamily="2" charset="-78"/>
            </a:endParaRPr>
          </a:p>
          <a:p>
            <a:endParaRPr lang="fa-IR" sz="1600" dirty="0">
              <a:solidFill>
                <a:prstClr val="black"/>
              </a:solidFill>
              <a:cs typeface="B Mitra" pitchFamily="2" charset="-78"/>
            </a:endParaRPr>
          </a:p>
          <a:p>
            <a:r>
              <a:rPr lang="fa-IR" sz="1600" dirty="0">
                <a:solidFill>
                  <a:prstClr val="black"/>
                </a:solidFill>
                <a:cs typeface="B Mitra" pitchFamily="2" charset="-78"/>
              </a:rPr>
              <a:t/>
            </a:r>
            <a:br>
              <a:rPr lang="fa-IR" sz="1600" dirty="0">
                <a:solidFill>
                  <a:prstClr val="black"/>
                </a:solidFill>
                <a:cs typeface="B Mitra" pitchFamily="2" charset="-78"/>
              </a:rPr>
            </a:br>
            <a:endParaRPr lang="fa-IR" sz="1600" dirty="0">
              <a:solidFill>
                <a:prstClr val="black"/>
              </a:solidFill>
              <a:cs typeface="B Mitra" pitchFamily="2" charset="-78"/>
            </a:endParaRPr>
          </a:p>
        </p:txBody>
      </p:sp>
      <p:sp>
        <p:nvSpPr>
          <p:cNvPr id="50" name="Rectangle 49"/>
          <p:cNvSpPr/>
          <p:nvPr/>
        </p:nvSpPr>
        <p:spPr>
          <a:xfrm>
            <a:off x="7620000" y="4724400"/>
            <a:ext cx="1295400" cy="307777"/>
          </a:xfrm>
          <a:prstGeom prst="rect">
            <a:avLst/>
          </a:prstGeom>
          <a:solidFill>
            <a:schemeClr val="bg1"/>
          </a:solidFill>
          <a:ln>
            <a:solidFill>
              <a:schemeClr val="tx1"/>
            </a:solidFill>
          </a:ln>
        </p:spPr>
        <p:txBody>
          <a:bodyPr wrap="square">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باغ دلگشا- شیراز</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sp>
        <p:nvSpPr>
          <p:cNvPr id="53" name="Rectangle 52"/>
          <p:cNvSpPr/>
          <p:nvPr/>
        </p:nvSpPr>
        <p:spPr>
          <a:xfrm>
            <a:off x="717332" y="4724400"/>
            <a:ext cx="457200" cy="304800"/>
          </a:xfrm>
          <a:prstGeom prst="rect">
            <a:avLst/>
          </a:prstGeom>
          <a:solidFill>
            <a:srgbClr val="002060">
              <a:alpha val="50000"/>
            </a:srgb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49" name="Rectangle 48"/>
          <p:cNvSpPr/>
          <p:nvPr/>
        </p:nvSpPr>
        <p:spPr>
          <a:xfrm>
            <a:off x="2133600" y="5105400"/>
            <a:ext cx="914400" cy="523220"/>
          </a:xfrm>
          <a:prstGeom prst="rect">
            <a:avLst/>
          </a:prstGeom>
          <a:solidFill>
            <a:schemeClr val="bg1"/>
          </a:solidFill>
          <a:ln>
            <a:solidFill>
              <a:schemeClr val="tx1"/>
            </a:solidFill>
          </a:ln>
        </p:spPr>
        <p:txBody>
          <a:bodyPr wrap="square">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هشت بهشت اصفهان</a:t>
            </a:r>
          </a:p>
        </p:txBody>
      </p:sp>
    </p:spTree>
    <p:extLst>
      <p:ext uri="{BB962C8B-B14F-4D97-AF65-F5344CB8AC3E}">
        <p14:creationId xmlns:p14="http://schemas.microsoft.com/office/powerpoint/2010/main" val="19397413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New Folder (2)\New Folder\bagh\back.jpg"/>
          <p:cNvPicPr>
            <a:picLocks noChangeAspect="1" noChangeArrowheads="1"/>
          </p:cNvPicPr>
          <p:nvPr/>
        </p:nvPicPr>
        <p:blipFill>
          <a:blip r:embed="rId2"/>
          <a:srcRect/>
          <a:stretch>
            <a:fillRect/>
          </a:stretch>
        </p:blipFill>
        <p:spPr bwMode="auto">
          <a:xfrm>
            <a:off x="1" y="0"/>
            <a:ext cx="9143999" cy="6858000"/>
          </a:xfrm>
          <a:prstGeom prst="rect">
            <a:avLst/>
          </a:prstGeom>
          <a:noFill/>
        </p:spPr>
      </p:pic>
      <p:grpSp>
        <p:nvGrpSpPr>
          <p:cNvPr id="2" name="Group 11"/>
          <p:cNvGrpSpPr/>
          <p:nvPr/>
        </p:nvGrpSpPr>
        <p:grpSpPr>
          <a:xfrm>
            <a:off x="0" y="0"/>
            <a:ext cx="9572660" cy="6858000"/>
            <a:chOff x="0" y="0"/>
            <a:chExt cx="9572660" cy="6858000"/>
          </a:xfrm>
        </p:grpSpPr>
        <p:sp>
          <p:nvSpPr>
            <p:cNvPr id="8" name="Rectangle 7"/>
            <p:cNvSpPr/>
            <p:nvPr/>
          </p:nvSpPr>
          <p:spPr>
            <a:xfrm>
              <a:off x="0" y="0"/>
              <a:ext cx="9144000"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pic>
          <p:nvPicPr>
            <p:cNvPr id="6" name="Picture 5" descr="fdgfhf.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0" y="122954"/>
              <a:ext cx="9572660" cy="657124"/>
            </a:xfrm>
            <a:prstGeom prst="rect">
              <a:avLst/>
            </a:prstGeom>
          </p:spPr>
        </p:pic>
      </p:grpSp>
      <p:sp>
        <p:nvSpPr>
          <p:cNvPr id="7" name="TextBox 6"/>
          <p:cNvSpPr txBox="1"/>
          <p:nvPr/>
        </p:nvSpPr>
        <p:spPr>
          <a:xfrm>
            <a:off x="7496175" y="76200"/>
            <a:ext cx="1905000" cy="523220"/>
          </a:xfrm>
          <a:prstGeom prst="rect">
            <a:avLst/>
          </a:prstGeom>
          <a:noFill/>
        </p:spPr>
        <p:txBody>
          <a:bodyPr wrap="square" rtlCol="0">
            <a:spAutoFit/>
          </a:bodyPr>
          <a:lstStyle/>
          <a:p>
            <a:pPr algn="l" rtl="0"/>
            <a:r>
              <a:rPr lang="fa-IR" sz="2800" b="1" dirty="0">
                <a:solidFill>
                  <a:prstClr val="black"/>
                </a:solidFill>
                <a:cs typeface="B Davat" pitchFamily="2" charset="-78"/>
              </a:rPr>
              <a:t>نظام هندسی</a:t>
            </a:r>
            <a:endParaRPr lang="en-US" sz="2800" b="1" dirty="0">
              <a:solidFill>
                <a:prstClr val="black"/>
              </a:solidFill>
              <a:cs typeface="B Davat" pitchFamily="2" charset="-78"/>
            </a:endParaRPr>
          </a:p>
        </p:txBody>
      </p:sp>
      <p:sp>
        <p:nvSpPr>
          <p:cNvPr id="9" name="Rectangle 8"/>
          <p:cNvSpPr/>
          <p:nvPr/>
        </p:nvSpPr>
        <p:spPr>
          <a:xfrm>
            <a:off x="0" y="762000"/>
            <a:ext cx="9144000" cy="1354217"/>
          </a:xfrm>
          <a:prstGeom prst="rect">
            <a:avLst/>
          </a:prstGeom>
        </p:spPr>
        <p:txBody>
          <a:bodyPr wrap="square">
            <a:spAutoFit/>
          </a:bodyPr>
          <a:lstStyle/>
          <a:p>
            <a:r>
              <a:rPr lang="fa-IR" b="1" dirty="0">
                <a:solidFill>
                  <a:prstClr val="black"/>
                </a:solidFill>
                <a:cs typeface="B Davat" pitchFamily="2" charset="-78"/>
              </a:rPr>
              <a:t>5- تقارن : </a:t>
            </a:r>
            <a:r>
              <a:rPr lang="fa-IR" sz="1600" dirty="0">
                <a:solidFill>
                  <a:prstClr val="black"/>
                </a:solidFill>
                <a:cs typeface="B Mitra" pitchFamily="2" charset="-78"/>
              </a:rPr>
              <a:t/>
            </a:r>
            <a:br>
              <a:rPr lang="fa-IR" sz="1600" dirty="0">
                <a:solidFill>
                  <a:prstClr val="black"/>
                </a:solidFill>
                <a:cs typeface="B Mitra" pitchFamily="2" charset="-78"/>
              </a:rPr>
            </a:br>
            <a:r>
              <a:rPr lang="fa-IR" sz="1600" dirty="0">
                <a:solidFill>
                  <a:prstClr val="black"/>
                </a:solidFill>
                <a:cs typeface="B Mitra" pitchFamily="2" charset="-78"/>
              </a:rPr>
              <a:t>اصل تقارن کامل ترین شکل تعادل به شمار می رود . در باغ ایرانی به وفور از این اصل استفاده شده است . کوشک های ساخته شده ،متقارن بوده و بر روی محور یا مرکز تقارن واقع اند . اوج قرینه سازی را می توان در محور های اصلی دید . در محور اصلی حتی درختان ،درختچه ها و گل ها نیز قرینه کاشته شده اند . باغ های مستطیلی بسته به مکان قرار گیری کوشک ،یک یا دو محور تقارن و پلان های مربع اغلب چهار محور تقارن دارند . </a:t>
            </a:r>
            <a:br>
              <a:rPr lang="fa-IR" sz="1600" dirty="0">
                <a:solidFill>
                  <a:prstClr val="black"/>
                </a:solidFill>
                <a:cs typeface="B Mitra" pitchFamily="2" charset="-78"/>
              </a:rPr>
            </a:br>
            <a:endParaRPr lang="en-US" sz="1600" dirty="0">
              <a:solidFill>
                <a:prstClr val="black"/>
              </a:solidFill>
              <a:cs typeface="B Mitra" pitchFamily="2" charset="-78"/>
            </a:endParaRPr>
          </a:p>
        </p:txBody>
      </p:sp>
      <p:pic>
        <p:nvPicPr>
          <p:cNvPr id="10" name="Picture 2" descr="C:\Users\hamide\term 7\messi\bagh\search bagh\معماری منظر - نشریه اینترنتی دانشجویی  سال دو - شماره بیست - 31 اردیبهشت ماه 1387  نظام هندسی حاکم بر باغ سازی پلکانی ایرانی ( باغ تخت شیراز )_files\03.jpg"/>
          <p:cNvPicPr>
            <a:picLocks noChangeAspect="1" noChangeArrowheads="1"/>
          </p:cNvPicPr>
          <p:nvPr/>
        </p:nvPicPr>
        <p:blipFill>
          <a:blip r:embed="rId4">
            <a:lum contrast="10000"/>
          </a:blip>
          <a:srcRect/>
          <a:stretch>
            <a:fillRect/>
          </a:stretch>
        </p:blipFill>
        <p:spPr bwMode="auto">
          <a:xfrm>
            <a:off x="76200" y="1828800"/>
            <a:ext cx="1524000" cy="365029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1" name="Picture 5"/>
          <p:cNvPicPr>
            <a:picLocks noChangeAspect="1" noChangeArrowheads="1"/>
          </p:cNvPicPr>
          <p:nvPr/>
        </p:nvPicPr>
        <p:blipFill>
          <a:blip r:embed="rId5" cstate="screen">
            <a:lum contrast="20000"/>
            <a:extLst>
              <a:ext uri="{28A0092B-C50C-407E-A947-70E740481C1C}">
                <a14:useLocalDpi xmlns:a14="http://schemas.microsoft.com/office/drawing/2010/main"/>
              </a:ext>
            </a:extLst>
          </a:blip>
          <a:srcRect/>
          <a:stretch>
            <a:fillRect/>
          </a:stretch>
        </p:blipFill>
        <p:spPr bwMode="auto">
          <a:xfrm>
            <a:off x="1752600" y="1981200"/>
            <a:ext cx="3810000" cy="2849709"/>
          </a:xfrm>
          <a:prstGeom prst="rect">
            <a:avLst/>
          </a:prstGeom>
          <a:ln w="28575" cap="sq">
            <a:solidFill>
              <a:srgbClr val="000000"/>
            </a:solidFill>
            <a:prstDash val="solid"/>
            <a:miter lim="800000"/>
          </a:ln>
          <a:effectLst>
            <a:outerShdw blurRad="50800" dist="38100" dir="2700000" algn="tl" rotWithShape="0">
              <a:srgbClr val="000000">
                <a:alpha val="43000"/>
              </a:srgbClr>
            </a:outerShdw>
          </a:effectLst>
        </p:spPr>
      </p:pic>
      <p:pic>
        <p:nvPicPr>
          <p:cNvPr id="12" name="Picture 2" descr="G:\saeid1\axe khanevadegi\manzar\bagh1\DSC02391.JPG"/>
          <p:cNvPicPr>
            <a:picLocks noChangeAspect="1" noChangeArrowheads="1"/>
          </p:cNvPicPr>
          <p:nvPr/>
        </p:nvPicPr>
        <p:blipFill>
          <a:blip r:embed="rId6" cstate="screen">
            <a:lum bright="10000" contrast="40000"/>
            <a:extLst>
              <a:ext uri="{28A0092B-C50C-407E-A947-70E740481C1C}">
                <a14:useLocalDpi xmlns:a14="http://schemas.microsoft.com/office/drawing/2010/main"/>
              </a:ext>
            </a:extLst>
          </a:blip>
          <a:srcRect/>
          <a:stretch>
            <a:fillRect/>
          </a:stretch>
        </p:blipFill>
        <p:spPr bwMode="auto">
          <a:xfrm rot="60000">
            <a:off x="4441402" y="4281969"/>
            <a:ext cx="1714319" cy="2513449"/>
          </a:xfrm>
          <a:prstGeom prst="rect">
            <a:avLst/>
          </a:prstGeom>
          <a:ln w="28575" cap="sq">
            <a:solidFill>
              <a:srgbClr val="000000"/>
            </a:solidFill>
            <a:prstDash val="solid"/>
            <a:miter lim="800000"/>
          </a:ln>
          <a:effectLst>
            <a:outerShdw blurRad="50800" dist="38100" dir="2700000" algn="tl" rotWithShape="0">
              <a:srgbClr val="000000">
                <a:alpha val="43000"/>
              </a:srgbClr>
            </a:outerShdw>
          </a:effectLst>
        </p:spPr>
      </p:pic>
      <p:sp>
        <p:nvSpPr>
          <p:cNvPr id="13" name="TextBox 12"/>
          <p:cNvSpPr txBox="1"/>
          <p:nvPr/>
        </p:nvSpPr>
        <p:spPr>
          <a:xfrm>
            <a:off x="3581400" y="5105400"/>
            <a:ext cx="1219200" cy="307777"/>
          </a:xfrm>
          <a:prstGeom prst="rect">
            <a:avLst/>
          </a:prstGeom>
          <a:solidFill>
            <a:sysClr val="window" lastClr="FFFFFF"/>
          </a:solidFill>
          <a:ln>
            <a:solidFill>
              <a:sysClr val="windowText" lastClr="000000"/>
            </a:solidFill>
          </a:ln>
        </p:spPr>
        <p:txBody>
          <a:bodyPr wrap="square" rtlCol="0">
            <a:spAutoFit/>
          </a:bodyPr>
          <a:lstStyle/>
          <a:p>
            <a:pPr algn="ctr" rtl="0">
              <a:defRPr/>
            </a:pPr>
            <a:r>
              <a:rPr lang="fa-IR" sz="1400" i="1" kern="0" dirty="0">
                <a:solidFill>
                  <a:sysClr val="windowText" lastClr="000000"/>
                </a:solidFill>
                <a:effectLst>
                  <a:outerShdw blurRad="38100" dist="38100" dir="2700000" algn="tl">
                    <a:srgbClr val="000000">
                      <a:alpha val="43137"/>
                    </a:srgbClr>
                  </a:outerShdw>
                </a:effectLst>
                <a:cs typeface="B Mitra" pitchFamily="2" charset="-78"/>
              </a:rPr>
              <a:t>باغ نارنجستان شیراز</a:t>
            </a:r>
            <a:endParaRPr lang="en-US" sz="1400" i="1" kern="0" dirty="0">
              <a:solidFill>
                <a:sysClr val="windowText" lastClr="000000"/>
              </a:solidFill>
              <a:effectLst>
                <a:outerShdw blurRad="38100" dist="38100" dir="2700000" algn="tl">
                  <a:srgbClr val="000000">
                    <a:alpha val="43137"/>
                  </a:srgbClr>
                </a:outerShdw>
              </a:effectLst>
              <a:cs typeface="B Mitra" pitchFamily="2" charset="-78"/>
            </a:endParaRPr>
          </a:p>
        </p:txBody>
      </p:sp>
      <p:sp>
        <p:nvSpPr>
          <p:cNvPr id="14" name="TextBox 13"/>
          <p:cNvSpPr txBox="1"/>
          <p:nvPr/>
        </p:nvSpPr>
        <p:spPr>
          <a:xfrm>
            <a:off x="260132" y="5562600"/>
            <a:ext cx="1066800" cy="523220"/>
          </a:xfrm>
          <a:prstGeom prst="rect">
            <a:avLst/>
          </a:prstGeom>
          <a:solidFill>
            <a:sysClr val="window" lastClr="FFFFFF"/>
          </a:solidFill>
          <a:ln>
            <a:solidFill>
              <a:sysClr val="windowText" lastClr="000000"/>
            </a:solidFill>
          </a:ln>
        </p:spPr>
        <p:txBody>
          <a:bodyPr wrap="square" rtlCol="0">
            <a:spAutoFit/>
          </a:bodyPr>
          <a:lstStyle/>
          <a:p>
            <a:pPr algn="ctr" rtl="0"/>
            <a:r>
              <a:rPr lang="fa-IR" sz="1400" i="1" kern="0" dirty="0">
                <a:solidFill>
                  <a:sysClr val="windowText" lastClr="000000"/>
                </a:solidFill>
                <a:effectLst>
                  <a:outerShdw blurRad="38100" dist="38100" dir="2700000" algn="tl">
                    <a:srgbClr val="000000">
                      <a:alpha val="43137"/>
                    </a:srgbClr>
                  </a:outerShdw>
                </a:effectLst>
                <a:cs typeface="B Mitra" pitchFamily="2" charset="-78"/>
              </a:rPr>
              <a:t>باغ وعمارت هفت تنان در شیراز </a:t>
            </a:r>
            <a:endParaRPr lang="en-US" sz="1400" i="1" kern="0" dirty="0">
              <a:solidFill>
                <a:sysClr val="windowText" lastClr="000000"/>
              </a:solidFill>
              <a:effectLst>
                <a:outerShdw blurRad="38100" dist="38100" dir="2700000" algn="tl">
                  <a:srgbClr val="000000">
                    <a:alpha val="43137"/>
                  </a:srgbClr>
                </a:outerShdw>
              </a:effectLst>
              <a:cs typeface="B Mitra" pitchFamily="2" charset="-78"/>
            </a:endParaRPr>
          </a:p>
        </p:txBody>
      </p:sp>
      <p:pic>
        <p:nvPicPr>
          <p:cNvPr id="15" name="Content Placeholder 3" descr="40Setoon 4.jpg"/>
          <p:cNvPicPr>
            <a:picLocks noChangeAspect="1"/>
          </p:cNvPicPr>
          <p:nvPr/>
        </p:nvPicPr>
        <p:blipFill>
          <a:blip r:embed="rId7">
            <a:lum bright="10000" contrast="40000"/>
          </a:blip>
          <a:stretch>
            <a:fillRect/>
          </a:stretch>
        </p:blipFill>
        <p:spPr>
          <a:xfrm>
            <a:off x="5867400" y="1905000"/>
            <a:ext cx="3180567" cy="2321814"/>
          </a:xfrm>
          <a:prstGeom prst="rect">
            <a:avLst/>
          </a:prstGeom>
          <a:ln w="28575" cap="sq">
            <a:solidFill>
              <a:srgbClr val="000000"/>
            </a:solidFill>
            <a:prstDash val="solid"/>
            <a:miter lim="800000"/>
          </a:ln>
          <a:effectLst>
            <a:outerShdw blurRad="50800" dist="38100" dir="2700000" algn="tl" rotWithShape="0">
              <a:srgbClr val="000000">
                <a:alpha val="43000"/>
              </a:srgbClr>
            </a:outerShdw>
          </a:effectLst>
        </p:spPr>
      </p:pic>
      <p:sp>
        <p:nvSpPr>
          <p:cNvPr id="16" name="Rectangle 15"/>
          <p:cNvSpPr/>
          <p:nvPr/>
        </p:nvSpPr>
        <p:spPr>
          <a:xfrm>
            <a:off x="7010400" y="4267200"/>
            <a:ext cx="1447800" cy="307777"/>
          </a:xfrm>
          <a:prstGeom prst="rect">
            <a:avLst/>
          </a:prstGeom>
          <a:solidFill>
            <a:schemeClr val="bg1"/>
          </a:solidFill>
          <a:ln>
            <a:solidFill>
              <a:schemeClr val="tx1"/>
            </a:solidFill>
          </a:ln>
        </p:spPr>
        <p:txBody>
          <a:bodyPr wrap="square">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باغ  و کاخ چهلستون</a:t>
            </a:r>
          </a:p>
        </p:txBody>
      </p:sp>
    </p:spTree>
    <p:extLst>
      <p:ext uri="{BB962C8B-B14F-4D97-AF65-F5344CB8AC3E}">
        <p14:creationId xmlns:p14="http://schemas.microsoft.com/office/powerpoint/2010/main" val="18177407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New Folder (2)\New Folder\bagh\back.jpg"/>
          <p:cNvPicPr>
            <a:picLocks noChangeAspect="1" noChangeArrowheads="1"/>
          </p:cNvPicPr>
          <p:nvPr/>
        </p:nvPicPr>
        <p:blipFill>
          <a:blip r:embed="rId2"/>
          <a:srcRect/>
          <a:stretch>
            <a:fillRect/>
          </a:stretch>
        </p:blipFill>
        <p:spPr bwMode="auto">
          <a:xfrm>
            <a:off x="1" y="0"/>
            <a:ext cx="9143999" cy="6858000"/>
          </a:xfrm>
          <a:prstGeom prst="rect">
            <a:avLst/>
          </a:prstGeom>
          <a:noFill/>
        </p:spPr>
      </p:pic>
      <p:grpSp>
        <p:nvGrpSpPr>
          <p:cNvPr id="2" name="Group 11"/>
          <p:cNvGrpSpPr/>
          <p:nvPr/>
        </p:nvGrpSpPr>
        <p:grpSpPr>
          <a:xfrm>
            <a:off x="0" y="0"/>
            <a:ext cx="9572660" cy="6858000"/>
            <a:chOff x="0" y="0"/>
            <a:chExt cx="9572660" cy="6858000"/>
          </a:xfrm>
        </p:grpSpPr>
        <p:sp>
          <p:nvSpPr>
            <p:cNvPr id="8" name="Rectangle 7"/>
            <p:cNvSpPr/>
            <p:nvPr/>
          </p:nvSpPr>
          <p:spPr>
            <a:xfrm>
              <a:off x="0" y="0"/>
              <a:ext cx="9144000"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pic>
          <p:nvPicPr>
            <p:cNvPr id="6" name="Picture 5" descr="fdgfhf.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0" y="122954"/>
              <a:ext cx="9572660" cy="657124"/>
            </a:xfrm>
            <a:prstGeom prst="rect">
              <a:avLst/>
            </a:prstGeom>
          </p:spPr>
        </p:pic>
      </p:grpSp>
      <p:sp>
        <p:nvSpPr>
          <p:cNvPr id="7" name="TextBox 6"/>
          <p:cNvSpPr txBox="1"/>
          <p:nvPr/>
        </p:nvSpPr>
        <p:spPr>
          <a:xfrm>
            <a:off x="7496175" y="76200"/>
            <a:ext cx="1905000" cy="523220"/>
          </a:xfrm>
          <a:prstGeom prst="rect">
            <a:avLst/>
          </a:prstGeom>
          <a:noFill/>
        </p:spPr>
        <p:txBody>
          <a:bodyPr wrap="square" rtlCol="0">
            <a:spAutoFit/>
          </a:bodyPr>
          <a:lstStyle/>
          <a:p>
            <a:pPr algn="l" rtl="0"/>
            <a:r>
              <a:rPr lang="fa-IR" sz="2800" b="1" dirty="0">
                <a:solidFill>
                  <a:prstClr val="black"/>
                </a:solidFill>
                <a:cs typeface="B Davat" pitchFamily="2" charset="-78"/>
              </a:rPr>
              <a:t>نظام هندسی</a:t>
            </a:r>
            <a:endParaRPr lang="en-US" sz="2800" b="1" dirty="0">
              <a:solidFill>
                <a:prstClr val="black"/>
              </a:solidFill>
              <a:cs typeface="B Davat" pitchFamily="2" charset="-78"/>
            </a:endParaRPr>
          </a:p>
        </p:txBody>
      </p:sp>
      <p:pic>
        <p:nvPicPr>
          <p:cNvPr id="27" name="Picture 2"/>
          <p:cNvPicPr>
            <a:picLocks noChangeAspect="1" noChangeArrowheads="1"/>
          </p:cNvPicPr>
          <p:nvPr/>
        </p:nvPicPr>
        <p:blipFill>
          <a:blip r:embed="rId4" cstate="screen">
            <a:clrChange>
              <a:clrFrom>
                <a:srgbClr val="FEFEFE"/>
              </a:clrFrom>
              <a:clrTo>
                <a:srgbClr val="FEFEFE">
                  <a:alpha val="0"/>
                </a:srgbClr>
              </a:clrTo>
            </a:clrChange>
            <a:lum bright="-40000" contrast="10000"/>
            <a:extLst>
              <a:ext uri="{28A0092B-C50C-407E-A947-70E740481C1C}">
                <a14:useLocalDpi xmlns:a14="http://schemas.microsoft.com/office/drawing/2010/main"/>
              </a:ext>
            </a:extLst>
          </a:blip>
          <a:srcRect/>
          <a:stretch>
            <a:fillRect/>
          </a:stretch>
        </p:blipFill>
        <p:spPr bwMode="auto">
          <a:xfrm>
            <a:off x="3276600" y="5105400"/>
            <a:ext cx="1295400" cy="1534297"/>
          </a:xfrm>
          <a:prstGeom prst="rect">
            <a:avLst/>
          </a:prstGeom>
          <a:ln w="38100" cap="sq">
            <a:noFill/>
            <a:prstDash val="solid"/>
            <a:miter lim="800000"/>
          </a:ln>
          <a:effectLst/>
        </p:spPr>
      </p:pic>
      <p:pic>
        <p:nvPicPr>
          <p:cNvPr id="28" name="Picture 2"/>
          <p:cNvPicPr>
            <a:picLocks noChangeAspect="1" noChangeArrowheads="1"/>
          </p:cNvPicPr>
          <p:nvPr/>
        </p:nvPicPr>
        <p:blipFill>
          <a:blip r:embed="rId5" cstate="screen">
            <a:clrChange>
              <a:clrFrom>
                <a:srgbClr val="FEFEFE"/>
              </a:clrFrom>
              <a:clrTo>
                <a:srgbClr val="FEFEFE">
                  <a:alpha val="0"/>
                </a:srgbClr>
              </a:clrTo>
            </a:clrChange>
            <a:lum bright="-20000" contrast="10000"/>
            <a:extLst>
              <a:ext uri="{28A0092B-C50C-407E-A947-70E740481C1C}">
                <a14:useLocalDpi xmlns:a14="http://schemas.microsoft.com/office/drawing/2010/main"/>
              </a:ext>
            </a:extLst>
          </a:blip>
          <a:srcRect/>
          <a:stretch>
            <a:fillRect/>
          </a:stretch>
        </p:blipFill>
        <p:spPr bwMode="auto">
          <a:xfrm>
            <a:off x="4191000" y="2743200"/>
            <a:ext cx="1234109" cy="1534297"/>
          </a:xfrm>
          <a:prstGeom prst="rect">
            <a:avLst/>
          </a:prstGeom>
          <a:ln w="38100" cap="sq">
            <a:noFill/>
            <a:prstDash val="solid"/>
            <a:miter lim="800000"/>
          </a:ln>
          <a:effectLst/>
        </p:spPr>
      </p:pic>
      <p:pic>
        <p:nvPicPr>
          <p:cNvPr id="29" name="Picture 2"/>
          <p:cNvPicPr>
            <a:picLocks noChangeAspect="1" noChangeArrowheads="1"/>
          </p:cNvPicPr>
          <p:nvPr/>
        </p:nvPicPr>
        <p:blipFill>
          <a:blip r:embed="rId6" cstate="screen">
            <a:lum bright="-20000" contrast="10000"/>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3352800" y="762000"/>
            <a:ext cx="1295400" cy="1540475"/>
          </a:xfrm>
          <a:prstGeom prst="rect">
            <a:avLst/>
          </a:prstGeom>
          <a:ln w="38100" cap="sq">
            <a:noFill/>
            <a:prstDash val="solid"/>
            <a:miter lim="800000"/>
          </a:ln>
          <a:effectLst/>
        </p:spPr>
      </p:pic>
      <p:pic>
        <p:nvPicPr>
          <p:cNvPr id="30" name="Picture 4" descr="G:\saeid1\axe khanevadegi\manzar\bagh1\DSC02384.JPG"/>
          <p:cNvPicPr>
            <a:picLocks noChangeAspect="1" noChangeArrowheads="1"/>
          </p:cNvPicPr>
          <p:nvPr/>
        </p:nvPicPr>
        <p:blipFill>
          <a:blip r:embed="rId7" cstate="screen">
            <a:lum bright="10000" contrast="30000"/>
            <a:extLst>
              <a:ext uri="{28A0092B-C50C-407E-A947-70E740481C1C}">
                <a14:useLocalDpi xmlns:a14="http://schemas.microsoft.com/office/drawing/2010/main"/>
              </a:ext>
            </a:extLst>
          </a:blip>
          <a:srcRect/>
          <a:stretch>
            <a:fillRect/>
          </a:stretch>
        </p:blipFill>
        <p:spPr bwMode="auto">
          <a:xfrm>
            <a:off x="5257800" y="838200"/>
            <a:ext cx="2290233" cy="1741867"/>
          </a:xfrm>
          <a:prstGeom prst="rect">
            <a:avLst/>
          </a:prstGeom>
          <a:noFill/>
          <a:ln w="28575">
            <a:solidFill>
              <a:schemeClr val="tx1"/>
            </a:solidFill>
          </a:ln>
        </p:spPr>
      </p:pic>
      <p:pic>
        <p:nvPicPr>
          <p:cNvPr id="31" name="Picture 7" descr="G:\saeid1\axe khanevadegi\manzar\bagh1\DSC02417.JPG"/>
          <p:cNvPicPr>
            <a:picLocks noChangeAspect="1" noChangeArrowheads="1"/>
          </p:cNvPicPr>
          <p:nvPr/>
        </p:nvPicPr>
        <p:blipFill>
          <a:blip r:embed="rId8" cstate="screen">
            <a:lum contrast="30000"/>
            <a:extLst>
              <a:ext uri="{28A0092B-C50C-407E-A947-70E740481C1C}">
                <a14:useLocalDpi xmlns:a14="http://schemas.microsoft.com/office/drawing/2010/main"/>
              </a:ext>
            </a:extLst>
          </a:blip>
          <a:srcRect/>
          <a:stretch>
            <a:fillRect/>
          </a:stretch>
        </p:blipFill>
        <p:spPr bwMode="auto">
          <a:xfrm>
            <a:off x="4648200" y="4724400"/>
            <a:ext cx="1295399" cy="2079455"/>
          </a:xfrm>
          <a:prstGeom prst="rect">
            <a:avLst/>
          </a:prstGeom>
          <a:ln w="28575" cap="sq">
            <a:solidFill>
              <a:srgbClr val="000000"/>
            </a:solidFill>
            <a:prstDash val="solid"/>
            <a:miter lim="800000"/>
          </a:ln>
          <a:effectLst/>
        </p:spPr>
      </p:pic>
      <p:pic>
        <p:nvPicPr>
          <p:cNvPr id="32" name="Picture 2" descr="G:\saeid1\axe khanevadegi\manzar\bagh1\DSC02391.JPG"/>
          <p:cNvPicPr>
            <a:picLocks noChangeAspect="1" noChangeArrowheads="1"/>
          </p:cNvPicPr>
          <p:nvPr/>
        </p:nvPicPr>
        <p:blipFill>
          <a:blip r:embed="rId9" cstate="screen">
            <a:lum bright="10000" contrast="30000"/>
            <a:extLst>
              <a:ext uri="{28A0092B-C50C-407E-A947-70E740481C1C}">
                <a14:useLocalDpi xmlns:a14="http://schemas.microsoft.com/office/drawing/2010/main"/>
              </a:ext>
            </a:extLst>
          </a:blip>
          <a:srcRect/>
          <a:stretch>
            <a:fillRect/>
          </a:stretch>
        </p:blipFill>
        <p:spPr bwMode="auto">
          <a:xfrm rot="60000">
            <a:off x="6574942" y="2757928"/>
            <a:ext cx="1709636" cy="2506583"/>
          </a:xfrm>
          <a:prstGeom prst="rect">
            <a:avLst/>
          </a:prstGeom>
          <a:ln w="28575">
            <a:solidFill>
              <a:schemeClr val="tx1"/>
            </a:solidFill>
          </a:ln>
          <a:effectLst/>
        </p:spPr>
      </p:pic>
      <p:sp>
        <p:nvSpPr>
          <p:cNvPr id="33" name="Rectangle 32"/>
          <p:cNvSpPr/>
          <p:nvPr/>
        </p:nvSpPr>
        <p:spPr>
          <a:xfrm>
            <a:off x="6172200" y="6096000"/>
            <a:ext cx="990600" cy="307777"/>
          </a:xfrm>
          <a:prstGeom prst="rect">
            <a:avLst/>
          </a:prstGeom>
          <a:solidFill>
            <a:schemeClr val="bg1"/>
          </a:solidFill>
          <a:ln>
            <a:solidFill>
              <a:schemeClr val="tx1"/>
            </a:solidFill>
          </a:ln>
        </p:spPr>
        <p:txBody>
          <a:bodyPr wrap="square">
            <a:spAutoFit/>
          </a:bodyPr>
          <a:lstStyle/>
          <a:p>
            <a:pPr algn="ctr" rtl="0"/>
            <a:r>
              <a:rPr lang="fa-IR" sz="1400" i="1" dirty="0">
                <a:solidFill>
                  <a:prstClr val="black"/>
                </a:solidFill>
                <a:effectLst>
                  <a:outerShdw blurRad="38100" dist="38100" dir="2700000" algn="tl">
                    <a:srgbClr val="000000">
                      <a:alpha val="43137"/>
                    </a:srgbClr>
                  </a:outerShdw>
                </a:effectLst>
                <a:cs typeface="B Mitra" pitchFamily="2" charset="-78"/>
              </a:rPr>
              <a:t>باغ ارم در شیراز</a:t>
            </a:r>
          </a:p>
        </p:txBody>
      </p:sp>
      <p:sp>
        <p:nvSpPr>
          <p:cNvPr id="34" name="Rectangle 33"/>
          <p:cNvSpPr/>
          <p:nvPr/>
        </p:nvSpPr>
        <p:spPr>
          <a:xfrm>
            <a:off x="5410200" y="3733800"/>
            <a:ext cx="1447800" cy="307777"/>
          </a:xfrm>
          <a:prstGeom prst="rect">
            <a:avLst/>
          </a:prstGeom>
          <a:solidFill>
            <a:schemeClr val="bg1"/>
          </a:solidFill>
          <a:ln>
            <a:solidFill>
              <a:schemeClr val="tx1"/>
            </a:solidFill>
          </a:ln>
        </p:spPr>
        <p:txBody>
          <a:bodyPr wrap="square">
            <a:spAutoFit/>
          </a:bodyPr>
          <a:lstStyle/>
          <a:p>
            <a:pPr algn="ctr" rtl="0"/>
            <a:r>
              <a:rPr lang="fa-IR" sz="1400" i="1" dirty="0">
                <a:solidFill>
                  <a:prstClr val="black"/>
                </a:solidFill>
                <a:effectLst>
                  <a:outerShdw blurRad="38100" dist="38100" dir="2700000" algn="tl">
                    <a:srgbClr val="000000">
                      <a:alpha val="43137"/>
                    </a:srgbClr>
                  </a:outerShdw>
                </a:effectLst>
                <a:cs typeface="B Mitra" pitchFamily="2" charset="-78"/>
              </a:rPr>
              <a:t>باغ نارنجستان در شیراز</a:t>
            </a:r>
          </a:p>
        </p:txBody>
      </p:sp>
      <p:sp>
        <p:nvSpPr>
          <p:cNvPr id="35" name="Rectangle 34"/>
          <p:cNvSpPr/>
          <p:nvPr/>
        </p:nvSpPr>
        <p:spPr>
          <a:xfrm>
            <a:off x="4495800" y="1066800"/>
            <a:ext cx="1447800" cy="307777"/>
          </a:xfrm>
          <a:prstGeom prst="rect">
            <a:avLst/>
          </a:prstGeom>
          <a:solidFill>
            <a:schemeClr val="bg1"/>
          </a:solidFill>
          <a:ln>
            <a:solidFill>
              <a:schemeClr val="tx1"/>
            </a:solidFill>
          </a:ln>
        </p:spPr>
        <p:txBody>
          <a:bodyPr wrap="square">
            <a:spAutoFit/>
          </a:bodyPr>
          <a:lstStyle/>
          <a:p>
            <a:pPr algn="ctr" rtl="0"/>
            <a:r>
              <a:rPr lang="fa-IR" sz="1400" i="1" dirty="0">
                <a:solidFill>
                  <a:prstClr val="black"/>
                </a:solidFill>
                <a:effectLst>
                  <a:outerShdw blurRad="38100" dist="38100" dir="2700000" algn="tl">
                    <a:srgbClr val="000000">
                      <a:alpha val="43137"/>
                    </a:srgbClr>
                  </a:outerShdw>
                </a:effectLst>
                <a:cs typeface="B Mitra" pitchFamily="2" charset="-78"/>
              </a:rPr>
              <a:t>باغ دلگشا در شیراز</a:t>
            </a:r>
          </a:p>
        </p:txBody>
      </p:sp>
      <p:grpSp>
        <p:nvGrpSpPr>
          <p:cNvPr id="3" name="Group 63"/>
          <p:cNvGrpSpPr/>
          <p:nvPr/>
        </p:nvGrpSpPr>
        <p:grpSpPr>
          <a:xfrm>
            <a:off x="304800" y="1600200"/>
            <a:ext cx="3422323" cy="3352800"/>
            <a:chOff x="8610600" y="838200"/>
            <a:chExt cx="3422323" cy="3352800"/>
          </a:xfrm>
        </p:grpSpPr>
        <p:grpSp>
          <p:nvGrpSpPr>
            <p:cNvPr id="4" name="Group 61"/>
            <p:cNvGrpSpPr/>
            <p:nvPr/>
          </p:nvGrpSpPr>
          <p:grpSpPr>
            <a:xfrm>
              <a:off x="8610600" y="838200"/>
              <a:ext cx="3422323" cy="3352800"/>
              <a:chOff x="2560631" y="1589413"/>
              <a:chExt cx="3708319" cy="3632983"/>
            </a:xfrm>
          </p:grpSpPr>
          <p:sp>
            <p:nvSpPr>
              <p:cNvPr id="49" name="Straight Connector 3"/>
              <p:cNvSpPr/>
              <p:nvPr/>
            </p:nvSpPr>
            <p:spPr>
              <a:xfrm rot="2796596">
                <a:off x="3587494" y="4100292"/>
                <a:ext cx="855617" cy="49540"/>
              </a:xfrm>
              <a:custGeom>
                <a:avLst/>
                <a:gdLst/>
                <a:ahLst/>
                <a:cxnLst/>
                <a:rect l="0" t="0" r="0" b="0"/>
                <a:pathLst>
                  <a:path>
                    <a:moveTo>
                      <a:pt x="0" y="24785"/>
                    </a:moveTo>
                    <a:lnTo>
                      <a:pt x="596064" y="24785"/>
                    </a:lnTo>
                  </a:path>
                </a:pathLst>
              </a:custGeom>
              <a:noFill/>
              <a:scene3d>
                <a:camera prst="orthographicFront"/>
                <a:lightRig rig="flat" dir="t"/>
              </a:scene3d>
              <a:sp3d prstMaterial="matte"/>
            </p:spPr>
            <p:style>
              <a:lnRef idx="2">
                <a:schemeClr val="accent1">
                  <a:shade val="80000"/>
                  <a:hueOff val="0"/>
                  <a:satOff val="0"/>
                  <a:lumOff val="0"/>
                  <a:alphaOff val="0"/>
                </a:schemeClr>
              </a:lnRef>
              <a:fillRef idx="0">
                <a:scrgbClr r="0" g="0" b="0"/>
              </a:fillRef>
              <a:effectRef idx="0">
                <a:schemeClr val="accent1">
                  <a:shade val="80000"/>
                  <a:hueOff val="0"/>
                  <a:satOff val="0"/>
                  <a:lumOff val="0"/>
                  <a:alphaOff val="0"/>
                </a:schemeClr>
              </a:effectRef>
              <a:fontRef idx="minor">
                <a:schemeClr val="tx1">
                  <a:hueOff val="0"/>
                  <a:satOff val="0"/>
                  <a:lumOff val="0"/>
                  <a:alphaOff val="0"/>
                </a:schemeClr>
              </a:fontRef>
            </p:style>
          </p:sp>
          <p:sp>
            <p:nvSpPr>
              <p:cNvPr id="50" name="Straight Connector 4"/>
              <p:cNvSpPr/>
              <p:nvPr/>
            </p:nvSpPr>
            <p:spPr>
              <a:xfrm rot="21599265">
                <a:off x="4129426" y="3608586"/>
                <a:ext cx="685278" cy="49570"/>
              </a:xfrm>
              <a:custGeom>
                <a:avLst/>
                <a:gdLst/>
                <a:ahLst/>
                <a:cxnLst/>
                <a:rect l="0" t="0" r="0" b="0"/>
                <a:pathLst>
                  <a:path>
                    <a:moveTo>
                      <a:pt x="0" y="24785"/>
                    </a:moveTo>
                    <a:lnTo>
                      <a:pt x="685277" y="24785"/>
                    </a:lnTo>
                  </a:path>
                </a:pathLst>
              </a:custGeom>
              <a:noFill/>
              <a:scene3d>
                <a:camera prst="orthographicFront"/>
                <a:lightRig rig="flat" dir="t"/>
              </a:scene3d>
              <a:sp3d prstMaterial="matte"/>
            </p:spPr>
            <p:style>
              <a:lnRef idx="2">
                <a:schemeClr val="accent1">
                  <a:shade val="80000"/>
                  <a:hueOff val="0"/>
                  <a:satOff val="0"/>
                  <a:lumOff val="0"/>
                  <a:alphaOff val="0"/>
                </a:schemeClr>
              </a:lnRef>
              <a:fillRef idx="0">
                <a:scrgbClr r="0" g="0" b="0"/>
              </a:fillRef>
              <a:effectRef idx="0">
                <a:schemeClr val="accent1">
                  <a:shade val="80000"/>
                  <a:hueOff val="0"/>
                  <a:satOff val="0"/>
                  <a:lumOff val="0"/>
                  <a:alphaOff val="0"/>
                </a:schemeClr>
              </a:effectRef>
              <a:fontRef idx="minor">
                <a:schemeClr val="tx1">
                  <a:hueOff val="0"/>
                  <a:satOff val="0"/>
                  <a:lumOff val="0"/>
                  <a:alphaOff val="0"/>
                </a:schemeClr>
              </a:fontRef>
            </p:style>
          </p:sp>
          <p:sp>
            <p:nvSpPr>
              <p:cNvPr id="51" name="Straight Connector 5"/>
              <p:cNvSpPr/>
              <p:nvPr/>
            </p:nvSpPr>
            <p:spPr>
              <a:xfrm rot="18403076">
                <a:off x="3694837" y="2951699"/>
                <a:ext cx="622430" cy="49570"/>
              </a:xfrm>
              <a:custGeom>
                <a:avLst/>
                <a:gdLst/>
                <a:ahLst/>
                <a:cxnLst/>
                <a:rect l="0" t="0" r="0" b="0"/>
                <a:pathLst>
                  <a:path>
                    <a:moveTo>
                      <a:pt x="0" y="24785"/>
                    </a:moveTo>
                    <a:lnTo>
                      <a:pt x="622431" y="24785"/>
                    </a:lnTo>
                  </a:path>
                </a:pathLst>
              </a:custGeom>
              <a:noFill/>
              <a:scene3d>
                <a:camera prst="orthographicFront"/>
                <a:lightRig rig="flat" dir="t"/>
              </a:scene3d>
              <a:sp3d prstMaterial="matte"/>
            </p:spPr>
            <p:style>
              <a:lnRef idx="2">
                <a:schemeClr val="accent1">
                  <a:shade val="80000"/>
                  <a:hueOff val="0"/>
                  <a:satOff val="0"/>
                  <a:lumOff val="0"/>
                  <a:alphaOff val="0"/>
                </a:schemeClr>
              </a:lnRef>
              <a:fillRef idx="0">
                <a:scrgbClr r="0" g="0" b="0"/>
              </a:fillRef>
              <a:effectRef idx="0">
                <a:schemeClr val="accent1">
                  <a:shade val="80000"/>
                  <a:hueOff val="0"/>
                  <a:satOff val="0"/>
                  <a:lumOff val="0"/>
                  <a:alphaOff val="0"/>
                </a:schemeClr>
              </a:effectRef>
              <a:fontRef idx="minor">
                <a:schemeClr val="tx1">
                  <a:hueOff val="0"/>
                  <a:satOff val="0"/>
                  <a:lumOff val="0"/>
                  <a:alphaOff val="0"/>
                </a:schemeClr>
              </a:fontRef>
            </p:style>
          </p:sp>
          <p:sp>
            <p:nvSpPr>
              <p:cNvPr id="52" name="Oval 51"/>
              <p:cNvSpPr/>
              <p:nvPr/>
            </p:nvSpPr>
            <p:spPr>
              <a:xfrm>
                <a:off x="2560631" y="3157309"/>
                <a:ext cx="1565195" cy="723724"/>
              </a:xfrm>
              <a:prstGeom prst="ellipse">
                <a:avLst/>
              </a:pr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alpha val="90000"/>
                  <a:hueOff val="0"/>
                  <a:satOff val="0"/>
                  <a:lumOff val="0"/>
                  <a:alphaOff val="0"/>
                </a:schemeClr>
              </a:fillRef>
              <a:effectRef idx="2">
                <a:schemeClr val="accent1">
                  <a:alpha val="90000"/>
                  <a:hueOff val="0"/>
                  <a:satOff val="0"/>
                  <a:lumOff val="0"/>
                  <a:alphaOff val="0"/>
                </a:schemeClr>
              </a:effectRef>
              <a:fontRef idx="minor">
                <a:schemeClr val="lt1"/>
              </a:fontRef>
            </p:style>
          </p:sp>
          <p:grpSp>
            <p:nvGrpSpPr>
              <p:cNvPr id="5" name="Group 52"/>
              <p:cNvGrpSpPr/>
              <p:nvPr/>
            </p:nvGrpSpPr>
            <p:grpSpPr>
              <a:xfrm>
                <a:off x="3964285" y="1589413"/>
                <a:ext cx="1816493" cy="1238517"/>
                <a:chOff x="2805338" y="751032"/>
                <a:chExt cx="1816493" cy="1238517"/>
              </a:xfrm>
              <a:scene3d>
                <a:camera prst="orthographicFront"/>
                <a:lightRig rig="flat" dir="t"/>
              </a:scene3d>
            </p:grpSpPr>
            <p:sp>
              <p:nvSpPr>
                <p:cNvPr id="60" name="Oval 59"/>
                <p:cNvSpPr/>
                <p:nvPr/>
              </p:nvSpPr>
              <p:spPr>
                <a:xfrm>
                  <a:off x="2805338" y="751032"/>
                  <a:ext cx="1816493" cy="1238517"/>
                </a:xfrm>
                <a:prstGeom prst="ellipse">
                  <a:avLst/>
                </a:prstGeom>
                <a:sp3d prstMaterial="plastic">
                  <a:bevelT w="120900" h="88900"/>
                  <a:bevelB w="88900" h="31750" prst="angle"/>
                </a:sp3d>
              </p:spPr>
              <p:style>
                <a:lnRef idx="0">
                  <a:schemeClr val="lt1">
                    <a:hueOff val="0"/>
                    <a:satOff val="0"/>
                    <a:lumOff val="0"/>
                    <a:alphaOff val="0"/>
                  </a:schemeClr>
                </a:lnRef>
                <a:fillRef idx="3">
                  <a:schemeClr val="accent1">
                    <a:alpha val="90000"/>
                    <a:hueOff val="0"/>
                    <a:satOff val="0"/>
                    <a:lumOff val="0"/>
                    <a:alphaOff val="-13333"/>
                  </a:schemeClr>
                </a:fillRef>
                <a:effectRef idx="2">
                  <a:schemeClr val="accent1">
                    <a:alpha val="90000"/>
                    <a:hueOff val="0"/>
                    <a:satOff val="0"/>
                    <a:lumOff val="0"/>
                    <a:alphaOff val="-13333"/>
                  </a:schemeClr>
                </a:effectRef>
                <a:fontRef idx="minor">
                  <a:schemeClr val="lt1"/>
                </a:fontRef>
              </p:style>
            </p:sp>
            <p:sp>
              <p:nvSpPr>
                <p:cNvPr id="61" name="Oval 8"/>
                <p:cNvSpPr/>
                <p:nvPr/>
              </p:nvSpPr>
              <p:spPr>
                <a:xfrm>
                  <a:off x="3097539" y="995339"/>
                  <a:ext cx="1180146" cy="780946"/>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7620" tIns="7620" rIns="7620" bIns="7620" numCol="1" spcCol="1270" anchor="ctr" anchorCtr="0">
                  <a:noAutofit/>
                </a:bodyPr>
                <a:lstStyle/>
                <a:p>
                  <a:pPr algn="ctr" defTabSz="533400" rtl="0">
                    <a:lnSpc>
                      <a:spcPct val="90000"/>
                    </a:lnSpc>
                    <a:spcBef>
                      <a:spcPct val="0"/>
                    </a:spcBef>
                    <a:spcAft>
                      <a:spcPct val="35000"/>
                    </a:spcAft>
                  </a:pPr>
                  <a:r>
                    <a:rPr lang="fa-IR" sz="1200" b="1" dirty="0">
                      <a:solidFill>
                        <a:prstClr val="white"/>
                      </a:solidFill>
                      <a:cs typeface="B Mitra" pitchFamily="2" charset="-78"/>
                    </a:rPr>
                    <a:t>بنای اصلی در وسط باغ </a:t>
                  </a:r>
                </a:p>
                <a:p>
                  <a:pPr algn="ctr" defTabSz="533400" rtl="0">
                    <a:lnSpc>
                      <a:spcPct val="90000"/>
                    </a:lnSpc>
                    <a:spcBef>
                      <a:spcPct val="0"/>
                    </a:spcBef>
                    <a:spcAft>
                      <a:spcPct val="35000"/>
                    </a:spcAft>
                  </a:pPr>
                  <a:r>
                    <a:rPr lang="fa-IR" sz="1200" b="1" dirty="0">
                      <a:solidFill>
                        <a:prstClr val="white"/>
                      </a:solidFill>
                      <a:cs typeface="B Mitra" pitchFamily="2" charset="-78"/>
                    </a:rPr>
                    <a:t>بناهای فرعی و سردر در اطراف </a:t>
                  </a:r>
                  <a:endParaRPr lang="en-US" sz="1200" b="1" dirty="0">
                    <a:solidFill>
                      <a:prstClr val="white"/>
                    </a:solidFill>
                    <a:cs typeface="B Mitra" pitchFamily="2" charset="-78"/>
                  </a:endParaRPr>
                </a:p>
              </p:txBody>
            </p:sp>
          </p:grpSp>
          <p:grpSp>
            <p:nvGrpSpPr>
              <p:cNvPr id="9" name="Group 53"/>
              <p:cNvGrpSpPr/>
              <p:nvPr/>
            </p:nvGrpSpPr>
            <p:grpSpPr>
              <a:xfrm>
                <a:off x="4789963" y="3100156"/>
                <a:ext cx="1478987" cy="1065969"/>
                <a:chOff x="3631016" y="2261775"/>
                <a:chExt cx="1478987" cy="1065969"/>
              </a:xfrm>
              <a:scene3d>
                <a:camera prst="orthographicFront"/>
                <a:lightRig rig="flat" dir="t"/>
              </a:scene3d>
            </p:grpSpPr>
            <p:sp>
              <p:nvSpPr>
                <p:cNvPr id="58" name="Oval 57"/>
                <p:cNvSpPr/>
                <p:nvPr/>
              </p:nvSpPr>
              <p:spPr>
                <a:xfrm>
                  <a:off x="3631016" y="2261775"/>
                  <a:ext cx="1478987" cy="1065969"/>
                </a:xfrm>
                <a:prstGeom prst="ellipse">
                  <a:avLst/>
                </a:prstGeom>
                <a:sp3d prstMaterial="plastic">
                  <a:bevelT w="120900" h="88900"/>
                  <a:bevelB w="88900" h="31750" prst="angle"/>
                </a:sp3d>
              </p:spPr>
              <p:style>
                <a:lnRef idx="0">
                  <a:schemeClr val="lt1">
                    <a:hueOff val="0"/>
                    <a:satOff val="0"/>
                    <a:lumOff val="0"/>
                    <a:alphaOff val="0"/>
                  </a:schemeClr>
                </a:lnRef>
                <a:fillRef idx="3">
                  <a:schemeClr val="accent1">
                    <a:alpha val="90000"/>
                    <a:hueOff val="0"/>
                    <a:satOff val="0"/>
                    <a:lumOff val="0"/>
                    <a:alphaOff val="-26667"/>
                  </a:schemeClr>
                </a:fillRef>
                <a:effectRef idx="2">
                  <a:schemeClr val="accent1">
                    <a:alpha val="90000"/>
                    <a:hueOff val="0"/>
                    <a:satOff val="0"/>
                    <a:lumOff val="0"/>
                    <a:alphaOff val="-26667"/>
                  </a:schemeClr>
                </a:effectRef>
                <a:fontRef idx="minor">
                  <a:schemeClr val="lt1"/>
                </a:fontRef>
              </p:style>
            </p:sp>
            <p:sp>
              <p:nvSpPr>
                <p:cNvPr id="59" name="Oval 10"/>
                <p:cNvSpPr/>
                <p:nvPr/>
              </p:nvSpPr>
              <p:spPr>
                <a:xfrm>
                  <a:off x="3847609" y="2417882"/>
                  <a:ext cx="1045801" cy="753753"/>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7620" tIns="7620" rIns="7620" bIns="7620" numCol="1" spcCol="1270" anchor="ctr" anchorCtr="0">
                  <a:noAutofit/>
                </a:bodyPr>
                <a:lstStyle/>
                <a:p>
                  <a:pPr algn="ctr" defTabSz="533400" rtl="0">
                    <a:lnSpc>
                      <a:spcPct val="90000"/>
                    </a:lnSpc>
                    <a:spcBef>
                      <a:spcPct val="0"/>
                    </a:spcBef>
                    <a:spcAft>
                      <a:spcPct val="35000"/>
                    </a:spcAft>
                  </a:pPr>
                  <a:r>
                    <a:rPr lang="fa-IR" sz="1200" b="1" dirty="0">
                      <a:solidFill>
                        <a:prstClr val="white"/>
                      </a:solidFill>
                      <a:cs typeface="B Mitra" pitchFamily="2" charset="-78"/>
                    </a:rPr>
                    <a:t>بنای اصلی باغ در طرف و بناهای فرعی در اطراف</a:t>
                  </a:r>
                  <a:endParaRPr lang="en-US" sz="1200" b="1" dirty="0">
                    <a:solidFill>
                      <a:prstClr val="white"/>
                    </a:solidFill>
                    <a:cs typeface="B Mitra" pitchFamily="2" charset="-78"/>
                  </a:endParaRPr>
                </a:p>
              </p:txBody>
            </p:sp>
          </p:grpSp>
          <p:grpSp>
            <p:nvGrpSpPr>
              <p:cNvPr id="10" name="Group 54"/>
              <p:cNvGrpSpPr/>
              <p:nvPr/>
            </p:nvGrpSpPr>
            <p:grpSpPr>
              <a:xfrm>
                <a:off x="3799149" y="4231583"/>
                <a:ext cx="1594616" cy="990813"/>
                <a:chOff x="2640202" y="3393202"/>
                <a:chExt cx="1594616" cy="990813"/>
              </a:xfrm>
              <a:scene3d>
                <a:camera prst="orthographicFront"/>
                <a:lightRig rig="flat" dir="t"/>
              </a:scene3d>
            </p:grpSpPr>
            <p:sp>
              <p:nvSpPr>
                <p:cNvPr id="56" name="Oval 55"/>
                <p:cNvSpPr/>
                <p:nvPr/>
              </p:nvSpPr>
              <p:spPr>
                <a:xfrm>
                  <a:off x="2640202" y="3393202"/>
                  <a:ext cx="1594616" cy="990813"/>
                </a:xfrm>
                <a:prstGeom prst="ellipse">
                  <a:avLst/>
                </a:prstGeom>
                <a:sp3d prstMaterial="plastic">
                  <a:bevelT w="120900" h="88900"/>
                  <a:bevelB w="88900" h="31750" prst="angle"/>
                </a:sp3d>
              </p:spPr>
              <p:style>
                <a:lnRef idx="0">
                  <a:schemeClr val="lt1">
                    <a:hueOff val="0"/>
                    <a:satOff val="0"/>
                    <a:lumOff val="0"/>
                    <a:alphaOff val="0"/>
                  </a:schemeClr>
                </a:lnRef>
                <a:fillRef idx="3">
                  <a:schemeClr val="accent1">
                    <a:alpha val="90000"/>
                    <a:hueOff val="0"/>
                    <a:satOff val="0"/>
                    <a:lumOff val="0"/>
                    <a:alphaOff val="-40000"/>
                  </a:schemeClr>
                </a:fillRef>
                <a:effectRef idx="2">
                  <a:schemeClr val="accent1">
                    <a:alpha val="90000"/>
                    <a:hueOff val="0"/>
                    <a:satOff val="0"/>
                    <a:lumOff val="0"/>
                    <a:alphaOff val="-40000"/>
                  </a:schemeClr>
                </a:effectRef>
                <a:fontRef idx="minor">
                  <a:schemeClr val="lt1"/>
                </a:fontRef>
              </p:style>
            </p:sp>
            <p:sp>
              <p:nvSpPr>
                <p:cNvPr id="57" name="Oval 12"/>
                <p:cNvSpPr/>
                <p:nvPr/>
              </p:nvSpPr>
              <p:spPr>
                <a:xfrm>
                  <a:off x="2971595" y="3666587"/>
                  <a:ext cx="985016" cy="525936"/>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7620" tIns="7620" rIns="7620" bIns="7620" numCol="1" spcCol="1270" anchor="ctr" anchorCtr="0">
                  <a:noAutofit/>
                </a:bodyPr>
                <a:lstStyle/>
                <a:p>
                  <a:pPr algn="ctr" defTabSz="533400" rtl="0">
                    <a:lnSpc>
                      <a:spcPct val="90000"/>
                    </a:lnSpc>
                    <a:spcBef>
                      <a:spcPct val="0"/>
                    </a:spcBef>
                    <a:spcAft>
                      <a:spcPct val="35000"/>
                    </a:spcAft>
                  </a:pPr>
                  <a:r>
                    <a:rPr lang="fa-IR" sz="1200" b="1" dirty="0">
                      <a:solidFill>
                        <a:prstClr val="white"/>
                      </a:solidFill>
                      <a:cs typeface="B Mitra" pitchFamily="2" charset="-78"/>
                    </a:rPr>
                    <a:t>یک حیاط بسته (حیاط خلوت)در پشت بنای اصلی  </a:t>
                  </a:r>
                  <a:endParaRPr lang="en-US" sz="1200" b="1" dirty="0">
                    <a:solidFill>
                      <a:prstClr val="white"/>
                    </a:solidFill>
                    <a:cs typeface="B Mitra" pitchFamily="2" charset="-78"/>
                  </a:endParaRPr>
                </a:p>
              </p:txBody>
            </p:sp>
          </p:grpSp>
        </p:grpSp>
        <p:sp>
          <p:nvSpPr>
            <p:cNvPr id="63" name="Rectangle 62"/>
            <p:cNvSpPr/>
            <p:nvPr/>
          </p:nvSpPr>
          <p:spPr>
            <a:xfrm>
              <a:off x="8610600" y="2438400"/>
              <a:ext cx="1462260" cy="338554"/>
            </a:xfrm>
            <a:prstGeom prst="rect">
              <a:avLst/>
            </a:prstGeom>
          </p:spPr>
          <p:txBody>
            <a:bodyPr wrap="none">
              <a:spAutoFit/>
            </a:bodyPr>
            <a:lstStyle/>
            <a:p>
              <a:r>
                <a:rPr lang="fa-IR" sz="1600" b="1" dirty="0">
                  <a:solidFill>
                    <a:prstClr val="black"/>
                  </a:solidFill>
                  <a:cs typeface="B Mitra" pitchFamily="2" charset="-78"/>
                </a:rPr>
                <a:t>چگونگی اسقرار بنا</a:t>
              </a:r>
              <a:endParaRPr lang="en-US" sz="1600" b="1" dirty="0">
                <a:solidFill>
                  <a:prstClr val="black"/>
                </a:solidFill>
                <a:cs typeface="B Mitra" pitchFamily="2" charset="-78"/>
              </a:endParaRPr>
            </a:p>
          </p:txBody>
        </p:sp>
      </p:grpSp>
    </p:spTree>
    <p:extLst>
      <p:ext uri="{BB962C8B-B14F-4D97-AF65-F5344CB8AC3E}">
        <p14:creationId xmlns:p14="http://schemas.microsoft.com/office/powerpoint/2010/main" val="27428583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New Folder (2)\New Folder\bagh\back.jpg"/>
          <p:cNvPicPr>
            <a:picLocks noChangeAspect="1" noChangeArrowheads="1"/>
          </p:cNvPicPr>
          <p:nvPr/>
        </p:nvPicPr>
        <p:blipFill>
          <a:blip r:embed="rId2"/>
          <a:srcRect/>
          <a:stretch>
            <a:fillRect/>
          </a:stretch>
        </p:blipFill>
        <p:spPr bwMode="auto">
          <a:xfrm>
            <a:off x="1" y="0"/>
            <a:ext cx="9144000" cy="6858000"/>
          </a:xfrm>
          <a:prstGeom prst="rect">
            <a:avLst/>
          </a:prstGeom>
          <a:noFill/>
        </p:spPr>
      </p:pic>
      <p:sp>
        <p:nvSpPr>
          <p:cNvPr id="8" name="Rectangle 7"/>
          <p:cNvSpPr/>
          <p:nvPr/>
        </p:nvSpPr>
        <p:spPr>
          <a:xfrm>
            <a:off x="0" y="0"/>
            <a:ext cx="9144032"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black"/>
              </a:solidFill>
              <a:cs typeface="B Mitra" pitchFamily="2" charset="-78"/>
            </a:endParaRPr>
          </a:p>
        </p:txBody>
      </p:sp>
      <p:sp>
        <p:nvSpPr>
          <p:cNvPr id="16" name="Rectangle 15"/>
          <p:cNvSpPr/>
          <p:nvPr/>
        </p:nvSpPr>
        <p:spPr>
          <a:xfrm>
            <a:off x="0" y="1643658"/>
            <a:ext cx="9067800" cy="3385542"/>
          </a:xfrm>
          <a:prstGeom prst="rect">
            <a:avLst/>
          </a:prstGeom>
        </p:spPr>
        <p:txBody>
          <a:bodyPr wrap="square">
            <a:spAutoFit/>
          </a:bodyPr>
          <a:lstStyle/>
          <a:p>
            <a:pPr algn="justLow"/>
            <a:endParaRPr lang="fa-IR" sz="1600" dirty="0">
              <a:solidFill>
                <a:prstClr val="black"/>
              </a:solidFill>
              <a:cs typeface="B Mitra" pitchFamily="2" charset="-78"/>
            </a:endParaRPr>
          </a:p>
          <a:p>
            <a:pPr algn="justLow"/>
            <a:endParaRPr lang="fa-IR" sz="1600" dirty="0">
              <a:solidFill>
                <a:prstClr val="black"/>
              </a:solidFill>
              <a:cs typeface="B Mitra" pitchFamily="2" charset="-78"/>
            </a:endParaRPr>
          </a:p>
          <a:p>
            <a:pPr algn="justLow"/>
            <a:endParaRPr lang="fa-IR" sz="1600" dirty="0">
              <a:solidFill>
                <a:prstClr val="black"/>
              </a:solidFill>
              <a:cs typeface="B Mitra" pitchFamily="2" charset="-78"/>
            </a:endParaRPr>
          </a:p>
          <a:p>
            <a:pPr algn="justLow"/>
            <a:endParaRPr lang="fa-IR" sz="1600" dirty="0">
              <a:solidFill>
                <a:prstClr val="black"/>
              </a:solidFill>
              <a:cs typeface="B Mitra" pitchFamily="2" charset="-78"/>
            </a:endParaRPr>
          </a:p>
          <a:p>
            <a:pPr algn="justLow"/>
            <a:endParaRPr lang="fa-IR" sz="1600" dirty="0">
              <a:solidFill>
                <a:prstClr val="black"/>
              </a:solidFill>
              <a:cs typeface="B Mitra" pitchFamily="2" charset="-78"/>
            </a:endParaRPr>
          </a:p>
          <a:p>
            <a:pPr algn="justLow"/>
            <a:endParaRPr lang="fa-IR" sz="1600" dirty="0">
              <a:solidFill>
                <a:prstClr val="black"/>
              </a:solidFill>
              <a:cs typeface="B Mitra" pitchFamily="2" charset="-78"/>
            </a:endParaRPr>
          </a:p>
          <a:p>
            <a:pPr algn="justLow"/>
            <a:endParaRPr lang="fa-IR" sz="1600" dirty="0">
              <a:solidFill>
                <a:prstClr val="black"/>
              </a:solidFill>
              <a:cs typeface="B Mitra" pitchFamily="2" charset="-78"/>
            </a:endParaRPr>
          </a:p>
          <a:p>
            <a:pPr algn="justLow"/>
            <a:endParaRPr lang="fa-IR" sz="1600" dirty="0">
              <a:solidFill>
                <a:prstClr val="black"/>
              </a:solidFill>
              <a:cs typeface="B Mitra" pitchFamily="2" charset="-78"/>
            </a:endParaRPr>
          </a:p>
          <a:p>
            <a:pPr algn="justLow"/>
            <a:endParaRPr lang="fa-IR" sz="1600" dirty="0">
              <a:solidFill>
                <a:prstClr val="black"/>
              </a:solidFill>
              <a:cs typeface="B Mitra" pitchFamily="2" charset="-78"/>
            </a:endParaRPr>
          </a:p>
          <a:p>
            <a:pPr algn="justLow"/>
            <a:endParaRPr lang="fa-IR" sz="1600" dirty="0">
              <a:solidFill>
                <a:prstClr val="black"/>
              </a:solidFill>
              <a:cs typeface="B Mitra" pitchFamily="2" charset="-78"/>
            </a:endParaRPr>
          </a:p>
          <a:p>
            <a:pPr algn="justLow"/>
            <a:endParaRPr lang="fa-IR" sz="1600" dirty="0">
              <a:solidFill>
                <a:prstClr val="black"/>
              </a:solidFill>
              <a:cs typeface="B Mitra" pitchFamily="2" charset="-78"/>
            </a:endParaRPr>
          </a:p>
          <a:p>
            <a:pPr algn="justLow"/>
            <a:endParaRPr lang="fa-IR" sz="1600" dirty="0">
              <a:solidFill>
                <a:prstClr val="black"/>
              </a:solidFill>
              <a:cs typeface="B Mitra" pitchFamily="2" charset="-78"/>
            </a:endParaRPr>
          </a:p>
          <a:p>
            <a:pPr algn="justLow">
              <a:buFont typeface="Wingdings" pitchFamily="2" charset="2"/>
              <a:buChar char="v"/>
            </a:pPr>
            <a:r>
              <a:rPr lang="fa-IR" sz="1600" dirty="0">
                <a:solidFill>
                  <a:prstClr val="black"/>
                </a:solidFill>
                <a:cs typeface="B Mitra" pitchFamily="2" charset="-78"/>
              </a:rPr>
              <a:t>در جلو بعضی از باغ ها نیز یک دربند، یا یک بست یا جلوخان وجود داشت </a:t>
            </a:r>
          </a:p>
        </p:txBody>
      </p:sp>
      <p:pic>
        <p:nvPicPr>
          <p:cNvPr id="5125" name="Picture 5" descr="G:\saeid1\axe khanevadegi\manzar\bagh\shahzadeh%20garden2.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04800" y="4419600"/>
            <a:ext cx="2307302" cy="23226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4" name="Rectangle 23"/>
          <p:cNvSpPr/>
          <p:nvPr/>
        </p:nvSpPr>
        <p:spPr>
          <a:xfrm>
            <a:off x="2438400" y="6019800"/>
            <a:ext cx="1447800" cy="307777"/>
          </a:xfrm>
          <a:prstGeom prst="rect">
            <a:avLst/>
          </a:prstGeom>
          <a:solidFill>
            <a:schemeClr val="bg1"/>
          </a:solidFill>
          <a:ln>
            <a:solidFill>
              <a:schemeClr val="tx1"/>
            </a:solidFill>
          </a:ln>
        </p:spPr>
        <p:txBody>
          <a:bodyPr wrap="square">
            <a:spAutoFit/>
          </a:bodyPr>
          <a:lstStyle/>
          <a:p>
            <a:pPr algn="ctr" rtl="0"/>
            <a:r>
              <a:rPr lang="fa-IR" sz="1400" i="1" dirty="0">
                <a:solidFill>
                  <a:prstClr val="black"/>
                </a:solidFill>
                <a:effectLst>
                  <a:outerShdw blurRad="38100" dist="38100" dir="2700000" algn="tl">
                    <a:srgbClr val="000000">
                      <a:alpha val="43137"/>
                    </a:srgbClr>
                  </a:outerShdw>
                </a:effectLst>
                <a:cs typeface="B Mitra" pitchFamily="2" charset="-78"/>
              </a:rPr>
              <a:t>باغ شاهزاده ماهان</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pic>
        <p:nvPicPr>
          <p:cNvPr id="5126" name="Picture 6" descr="G:\saeid1\axe khanevadegi\manzar\bagh\iooip.jpg"/>
          <p:cNvPicPr>
            <a:picLocks noChangeAspect="1" noChangeArrowheads="1"/>
          </p:cNvPicPr>
          <p:nvPr/>
        </p:nvPicPr>
        <p:blipFill>
          <a:blip r:embed="rId4" cstate="screen">
            <a:clrChange>
              <a:clrFrom>
                <a:srgbClr val="FFFFFF"/>
              </a:clrFrom>
              <a:clrTo>
                <a:srgbClr val="FFFFFF">
                  <a:alpha val="0"/>
                </a:srgbClr>
              </a:clrTo>
            </a:clrChange>
            <a:lum bright="-30000"/>
            <a:extLst>
              <a:ext uri="{28A0092B-C50C-407E-A947-70E740481C1C}">
                <a14:useLocalDpi xmlns:a14="http://schemas.microsoft.com/office/drawing/2010/main"/>
              </a:ext>
            </a:extLst>
          </a:blip>
          <a:srcRect/>
          <a:stretch>
            <a:fillRect/>
          </a:stretch>
        </p:blipFill>
        <p:spPr bwMode="auto">
          <a:xfrm>
            <a:off x="3943731" y="4876800"/>
            <a:ext cx="856869" cy="1981200"/>
          </a:xfrm>
          <a:prstGeom prst="rect">
            <a:avLst/>
          </a:prstGeom>
          <a:noFill/>
        </p:spPr>
      </p:pic>
      <p:pic>
        <p:nvPicPr>
          <p:cNvPr id="1026" name="Picture 2" descr="G:\saeid1\axe khanevadegi\manzar\bagh1\DSC02342.JPG"/>
          <p:cNvPicPr>
            <a:picLocks noChangeAspect="1" noChangeArrowheads="1"/>
          </p:cNvPicPr>
          <p:nvPr/>
        </p:nvPicPr>
        <p:blipFill>
          <a:blip r:embed="rId5" cstate="screen">
            <a:lum contrast="20000"/>
            <a:extLst>
              <a:ext uri="{28A0092B-C50C-407E-A947-70E740481C1C}">
                <a14:useLocalDpi xmlns:a14="http://schemas.microsoft.com/office/drawing/2010/main"/>
              </a:ext>
            </a:extLst>
          </a:blip>
          <a:srcRect/>
          <a:stretch>
            <a:fillRect/>
          </a:stretch>
        </p:blipFill>
        <p:spPr bwMode="auto">
          <a:xfrm>
            <a:off x="762000" y="1524000"/>
            <a:ext cx="1447800" cy="28193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7" name="Rectangle 16"/>
          <p:cNvSpPr/>
          <p:nvPr/>
        </p:nvSpPr>
        <p:spPr>
          <a:xfrm>
            <a:off x="0" y="762000"/>
            <a:ext cx="9067800" cy="830997"/>
          </a:xfrm>
          <a:prstGeom prst="rect">
            <a:avLst/>
          </a:prstGeom>
        </p:spPr>
        <p:txBody>
          <a:bodyPr wrap="square">
            <a:spAutoFit/>
          </a:bodyPr>
          <a:lstStyle/>
          <a:p>
            <a:pPr algn="justLow">
              <a:buFont typeface="Wingdings" pitchFamily="2" charset="2"/>
              <a:buChar char="v"/>
            </a:pPr>
            <a:r>
              <a:rPr lang="fa-IR" sz="1600" dirty="0">
                <a:solidFill>
                  <a:prstClr val="black"/>
                </a:solidFill>
                <a:cs typeface="B Mitra" pitchFamily="2" charset="-78"/>
              </a:rPr>
              <a:t>به غیر از باغ های منفرد، مجموعه باغ ها نیز از نظام ساختاری ویژه خود تابعیت می کند.در باغ اندر باغ ها بنای ورودی اصلی به صورت سردر خانه در جلوی باغ بیرونی واقع شده و در انتهای این باغ عمارت بالاخانه شکل می گیرد که به باغ دیگری هدایت می کند.معمولا این باغ، ”باغ اندرونی“ یا ”باغ خلوت“ نام دارد که پردیس نیز نامیده می شود. گاهی هم باغ اندر باغ ها همگی باغ های ”بیرونی“ را شکل می دهند که هیچ کدام آنها به صورت پردیس، جنبه ”اندرونی“ ندارند.</a:t>
            </a:r>
            <a:endParaRPr lang="fa-IR" sz="1600" dirty="0">
              <a:solidFill>
                <a:srgbClr val="FF0000"/>
              </a:solidFill>
              <a:cs typeface="B Mitra" pitchFamily="2" charset="-78"/>
            </a:endParaRPr>
          </a:p>
        </p:txBody>
      </p:sp>
      <p:pic>
        <p:nvPicPr>
          <p:cNvPr id="7170" name="Picture 2" descr="G:\saeid1\axe khanevadegi\manzar\bagh1\DSC02093.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2801600" y="2438400"/>
            <a:ext cx="7086600" cy="4953000"/>
          </a:xfrm>
          <a:prstGeom prst="rect">
            <a:avLst/>
          </a:prstGeom>
          <a:noFill/>
        </p:spPr>
      </p:pic>
      <p:grpSp>
        <p:nvGrpSpPr>
          <p:cNvPr id="49" name="Group 48"/>
          <p:cNvGrpSpPr/>
          <p:nvPr/>
        </p:nvGrpSpPr>
        <p:grpSpPr>
          <a:xfrm>
            <a:off x="0" y="76200"/>
            <a:ext cx="9572660" cy="703878"/>
            <a:chOff x="0" y="76200"/>
            <a:chExt cx="9572660" cy="703878"/>
          </a:xfrm>
        </p:grpSpPr>
        <p:pic>
          <p:nvPicPr>
            <p:cNvPr id="28" name="Picture 27" descr="fdgfhf.jpg"/>
            <p:cNvPicPr>
              <a:picLocks noChangeAspect="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0" y="122954"/>
              <a:ext cx="9572660" cy="657124"/>
            </a:xfrm>
            <a:prstGeom prst="rect">
              <a:avLst/>
            </a:prstGeom>
          </p:spPr>
        </p:pic>
        <p:sp>
          <p:nvSpPr>
            <p:cNvPr id="29" name="TextBox 28"/>
            <p:cNvSpPr txBox="1"/>
            <p:nvPr/>
          </p:nvSpPr>
          <p:spPr>
            <a:xfrm>
              <a:off x="7496175" y="76200"/>
              <a:ext cx="1905000" cy="523220"/>
            </a:xfrm>
            <a:prstGeom prst="rect">
              <a:avLst/>
            </a:prstGeom>
            <a:noFill/>
          </p:spPr>
          <p:txBody>
            <a:bodyPr wrap="square" rtlCol="0">
              <a:spAutoFit/>
            </a:bodyPr>
            <a:lstStyle/>
            <a:p>
              <a:pPr algn="l" rtl="0"/>
              <a:r>
                <a:rPr lang="fa-IR" sz="2800" b="1" dirty="0">
                  <a:solidFill>
                    <a:prstClr val="black"/>
                  </a:solidFill>
                  <a:cs typeface="B Davat" pitchFamily="2" charset="-78"/>
                </a:rPr>
                <a:t>نظام هندسی</a:t>
              </a:r>
              <a:endParaRPr lang="en-US" sz="2800" b="1" dirty="0">
                <a:solidFill>
                  <a:prstClr val="black"/>
                </a:solidFill>
                <a:cs typeface="B Davat" pitchFamily="2" charset="-78"/>
              </a:endParaRPr>
            </a:p>
          </p:txBody>
        </p:sp>
      </p:grpSp>
      <p:pic>
        <p:nvPicPr>
          <p:cNvPr id="2" name="Picture 2"/>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4495800" y="1566190"/>
            <a:ext cx="2743200" cy="29296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6" name="Rectangle 35"/>
          <p:cNvSpPr/>
          <p:nvPr/>
        </p:nvSpPr>
        <p:spPr>
          <a:xfrm>
            <a:off x="6781800" y="3048000"/>
            <a:ext cx="838200" cy="307777"/>
          </a:xfrm>
          <a:prstGeom prst="rect">
            <a:avLst/>
          </a:prstGeom>
          <a:solidFill>
            <a:schemeClr val="bg1"/>
          </a:solidFill>
          <a:ln>
            <a:solidFill>
              <a:schemeClr val="tx1"/>
            </a:solidFill>
          </a:ln>
        </p:spPr>
        <p:txBody>
          <a:bodyPr wrap="square">
            <a:spAutoFit/>
          </a:bodyPr>
          <a:lstStyle/>
          <a:p>
            <a:pPr algn="ctr" rtl="0"/>
            <a:r>
              <a:rPr lang="fa-IR" sz="1400" i="1" dirty="0">
                <a:solidFill>
                  <a:prstClr val="black"/>
                </a:solidFill>
                <a:effectLst>
                  <a:outerShdw blurRad="38100" dist="38100" dir="2700000" algn="tl">
                    <a:srgbClr val="000000">
                      <a:alpha val="43137"/>
                    </a:srgbClr>
                  </a:outerShdw>
                </a:effectLst>
                <a:cs typeface="B Mitra" pitchFamily="2" charset="-78"/>
              </a:rPr>
              <a:t>چهار باغ بالا</a:t>
            </a:r>
          </a:p>
        </p:txBody>
      </p:sp>
      <p:sp>
        <p:nvSpPr>
          <p:cNvPr id="39" name="Rectangle 38"/>
          <p:cNvSpPr/>
          <p:nvPr/>
        </p:nvSpPr>
        <p:spPr>
          <a:xfrm>
            <a:off x="6858000" y="3886200"/>
            <a:ext cx="990600" cy="307777"/>
          </a:xfrm>
          <a:prstGeom prst="rect">
            <a:avLst/>
          </a:prstGeom>
          <a:solidFill>
            <a:schemeClr val="bg1"/>
          </a:solidFill>
          <a:ln>
            <a:solidFill>
              <a:schemeClr val="tx1"/>
            </a:solidFill>
          </a:ln>
        </p:spPr>
        <p:txBody>
          <a:bodyPr wrap="square">
            <a:spAutoFit/>
          </a:bodyPr>
          <a:lstStyle/>
          <a:p>
            <a:pPr algn="ctr" rtl="0"/>
            <a:r>
              <a:rPr lang="fa-IR" sz="1400" i="1" dirty="0">
                <a:solidFill>
                  <a:prstClr val="black"/>
                </a:solidFill>
                <a:effectLst>
                  <a:outerShdw blurRad="38100" dist="38100" dir="2700000" algn="tl">
                    <a:srgbClr val="000000">
                      <a:alpha val="43137"/>
                    </a:srgbClr>
                  </a:outerShdw>
                </a:effectLst>
                <a:cs typeface="B Mitra" pitchFamily="2" charset="-78"/>
              </a:rPr>
              <a:t>باغ هزار جریب</a:t>
            </a:r>
          </a:p>
        </p:txBody>
      </p:sp>
      <p:sp>
        <p:nvSpPr>
          <p:cNvPr id="40" name="Rectangle 39"/>
          <p:cNvSpPr/>
          <p:nvPr/>
        </p:nvSpPr>
        <p:spPr>
          <a:xfrm>
            <a:off x="4419600" y="2971800"/>
            <a:ext cx="990600" cy="307777"/>
          </a:xfrm>
          <a:prstGeom prst="rect">
            <a:avLst/>
          </a:prstGeom>
          <a:solidFill>
            <a:schemeClr val="bg1"/>
          </a:solidFill>
          <a:ln>
            <a:solidFill>
              <a:schemeClr val="tx1"/>
            </a:solidFill>
          </a:ln>
        </p:spPr>
        <p:txBody>
          <a:bodyPr wrap="square">
            <a:spAutoFit/>
          </a:bodyPr>
          <a:lstStyle/>
          <a:p>
            <a:pPr algn="ctr" rtl="0"/>
            <a:r>
              <a:rPr lang="fa-IR" sz="1400" i="1" dirty="0">
                <a:solidFill>
                  <a:prstClr val="black"/>
                </a:solidFill>
                <a:effectLst>
                  <a:outerShdw blurRad="38100" dist="38100" dir="2700000" algn="tl">
                    <a:srgbClr val="000000">
                      <a:alpha val="43137"/>
                    </a:srgbClr>
                  </a:outerShdw>
                </a:effectLst>
                <a:cs typeface="B Mitra" pitchFamily="2" charset="-78"/>
              </a:rPr>
              <a:t>باغ فرح آباد</a:t>
            </a:r>
          </a:p>
        </p:txBody>
      </p:sp>
      <p:sp>
        <p:nvSpPr>
          <p:cNvPr id="41" name="Rectangle 40"/>
          <p:cNvSpPr/>
          <p:nvPr/>
        </p:nvSpPr>
        <p:spPr>
          <a:xfrm>
            <a:off x="5638800" y="1905000"/>
            <a:ext cx="685800" cy="304800"/>
          </a:xfrm>
          <a:prstGeom prst="rect">
            <a:avLst/>
          </a:prstGeom>
          <a:solidFill>
            <a:schemeClr val="bg1"/>
          </a:solidFill>
          <a:ln>
            <a:solidFill>
              <a:schemeClr val="tx1"/>
            </a:solidFill>
          </a:ln>
        </p:spPr>
        <p:txBody>
          <a:bodyPr wrap="square">
            <a:spAutoFit/>
          </a:bodyPr>
          <a:lstStyle/>
          <a:p>
            <a:pPr algn="ctr" rtl="0"/>
            <a:r>
              <a:rPr lang="fa-IR" sz="1400" i="1" dirty="0">
                <a:solidFill>
                  <a:prstClr val="black"/>
                </a:solidFill>
                <a:effectLst>
                  <a:outerShdw blurRad="38100" dist="38100" dir="2700000" algn="tl">
                    <a:srgbClr val="000000">
                      <a:alpha val="43137"/>
                    </a:srgbClr>
                  </a:outerShdw>
                </a:effectLst>
                <a:cs typeface="B Mitra" pitchFamily="2" charset="-78"/>
              </a:rPr>
              <a:t>چهار باغ</a:t>
            </a:r>
          </a:p>
        </p:txBody>
      </p:sp>
      <p:sp>
        <p:nvSpPr>
          <p:cNvPr id="42" name="Rectangle 41"/>
          <p:cNvSpPr/>
          <p:nvPr/>
        </p:nvSpPr>
        <p:spPr>
          <a:xfrm>
            <a:off x="1752600" y="3733800"/>
            <a:ext cx="990600" cy="307777"/>
          </a:xfrm>
          <a:prstGeom prst="rect">
            <a:avLst/>
          </a:prstGeom>
          <a:solidFill>
            <a:schemeClr val="bg1"/>
          </a:solidFill>
          <a:ln>
            <a:solidFill>
              <a:schemeClr val="tx1"/>
            </a:solidFill>
          </a:ln>
        </p:spPr>
        <p:txBody>
          <a:bodyPr wrap="square">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باغ بیرونی</a:t>
            </a:r>
          </a:p>
        </p:txBody>
      </p:sp>
      <p:sp>
        <p:nvSpPr>
          <p:cNvPr id="43" name="Rectangle 42"/>
          <p:cNvSpPr/>
          <p:nvPr/>
        </p:nvSpPr>
        <p:spPr>
          <a:xfrm>
            <a:off x="1828800" y="2286000"/>
            <a:ext cx="990600" cy="307777"/>
          </a:xfrm>
          <a:prstGeom prst="rect">
            <a:avLst/>
          </a:prstGeom>
          <a:solidFill>
            <a:schemeClr val="bg1"/>
          </a:solidFill>
          <a:ln>
            <a:solidFill>
              <a:schemeClr val="tx1"/>
            </a:solidFill>
          </a:ln>
        </p:spPr>
        <p:txBody>
          <a:bodyPr wrap="square">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باغ اندرونی</a:t>
            </a:r>
          </a:p>
        </p:txBody>
      </p:sp>
      <p:sp>
        <p:nvSpPr>
          <p:cNvPr id="47" name="Rectangle 46"/>
          <p:cNvSpPr/>
          <p:nvPr/>
        </p:nvSpPr>
        <p:spPr>
          <a:xfrm>
            <a:off x="2438400" y="1600200"/>
            <a:ext cx="1371600" cy="307777"/>
          </a:xfrm>
          <a:prstGeom prst="rect">
            <a:avLst/>
          </a:prstGeom>
          <a:solidFill>
            <a:schemeClr val="bg1"/>
          </a:solidFill>
          <a:ln>
            <a:solidFill>
              <a:schemeClr val="tx1"/>
            </a:solidFill>
          </a:ln>
        </p:spPr>
        <p:txBody>
          <a:bodyPr wrap="square">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باغ دولت آباد یزد </a:t>
            </a:r>
          </a:p>
        </p:txBody>
      </p:sp>
      <p:sp>
        <p:nvSpPr>
          <p:cNvPr id="48" name="Rectangle 47"/>
          <p:cNvSpPr/>
          <p:nvPr/>
        </p:nvSpPr>
        <p:spPr>
          <a:xfrm>
            <a:off x="7696200" y="1828800"/>
            <a:ext cx="1066800" cy="307777"/>
          </a:xfrm>
          <a:prstGeom prst="rect">
            <a:avLst/>
          </a:prstGeom>
          <a:solidFill>
            <a:schemeClr val="bg1"/>
          </a:solidFill>
          <a:ln>
            <a:solidFill>
              <a:schemeClr val="tx1"/>
            </a:solidFill>
          </a:ln>
        </p:spPr>
        <p:txBody>
          <a:bodyPr wrap="square">
            <a:spAutoFit/>
          </a:bodyPr>
          <a:lstStyle/>
          <a:p>
            <a:pPr algn="ctr" rtl="0"/>
            <a:r>
              <a:rPr lang="fa-IR" sz="1400" i="1" dirty="0">
                <a:solidFill>
                  <a:prstClr val="black"/>
                </a:solidFill>
                <a:effectLst>
                  <a:outerShdw blurRad="38100" dist="38100" dir="2700000" algn="tl">
                    <a:srgbClr val="000000">
                      <a:alpha val="43137"/>
                    </a:srgbClr>
                  </a:outerShdw>
                </a:effectLst>
                <a:cs typeface="B Mitra" pitchFamily="2" charset="-78"/>
              </a:rPr>
              <a:t>باغ های اصفهان</a:t>
            </a:r>
          </a:p>
        </p:txBody>
      </p:sp>
    </p:spTree>
    <p:extLst>
      <p:ext uri="{BB962C8B-B14F-4D97-AF65-F5344CB8AC3E}">
        <p14:creationId xmlns:p14="http://schemas.microsoft.com/office/powerpoint/2010/main" val="38915329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New Folder (2)\New Folder\bagh\back.jpg"/>
          <p:cNvPicPr>
            <a:picLocks noChangeAspect="1" noChangeArrowheads="1"/>
          </p:cNvPicPr>
          <p:nvPr/>
        </p:nvPicPr>
        <p:blipFill>
          <a:blip r:embed="rId2"/>
          <a:srcRect/>
          <a:stretch>
            <a:fillRect/>
          </a:stretch>
        </p:blipFill>
        <p:spPr bwMode="auto">
          <a:xfrm>
            <a:off x="1" y="0"/>
            <a:ext cx="9143999" cy="6858000"/>
          </a:xfrm>
          <a:prstGeom prst="rect">
            <a:avLst/>
          </a:prstGeom>
          <a:noFill/>
        </p:spPr>
      </p:pic>
      <p:grpSp>
        <p:nvGrpSpPr>
          <p:cNvPr id="2" name="Group 11"/>
          <p:cNvGrpSpPr/>
          <p:nvPr/>
        </p:nvGrpSpPr>
        <p:grpSpPr>
          <a:xfrm>
            <a:off x="0" y="0"/>
            <a:ext cx="9572660" cy="6858000"/>
            <a:chOff x="0" y="0"/>
            <a:chExt cx="9572660" cy="6858000"/>
          </a:xfrm>
        </p:grpSpPr>
        <p:sp>
          <p:nvSpPr>
            <p:cNvPr id="8" name="Rectangle 7"/>
            <p:cNvSpPr/>
            <p:nvPr/>
          </p:nvSpPr>
          <p:spPr>
            <a:xfrm>
              <a:off x="0" y="0"/>
              <a:ext cx="9144000"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pic>
          <p:nvPicPr>
            <p:cNvPr id="6" name="Picture 5" descr="fdgfhf.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0" y="122954"/>
              <a:ext cx="9572660" cy="657124"/>
            </a:xfrm>
            <a:prstGeom prst="rect">
              <a:avLst/>
            </a:prstGeom>
          </p:spPr>
        </p:pic>
      </p:grpSp>
      <p:sp>
        <p:nvSpPr>
          <p:cNvPr id="7" name="TextBox 6"/>
          <p:cNvSpPr txBox="1"/>
          <p:nvPr/>
        </p:nvSpPr>
        <p:spPr>
          <a:xfrm>
            <a:off x="7496175" y="76200"/>
            <a:ext cx="1905000" cy="523220"/>
          </a:xfrm>
          <a:prstGeom prst="rect">
            <a:avLst/>
          </a:prstGeom>
          <a:noFill/>
        </p:spPr>
        <p:txBody>
          <a:bodyPr wrap="square" rtlCol="0">
            <a:spAutoFit/>
          </a:bodyPr>
          <a:lstStyle/>
          <a:p>
            <a:pPr algn="l" rtl="0"/>
            <a:r>
              <a:rPr lang="fa-IR" sz="2800" b="1" dirty="0">
                <a:solidFill>
                  <a:prstClr val="black"/>
                </a:solidFill>
                <a:cs typeface="B Davat" pitchFamily="2" charset="-78"/>
              </a:rPr>
              <a:t>نظام هندسی</a:t>
            </a:r>
            <a:endParaRPr lang="en-US" sz="2800" b="1" dirty="0">
              <a:solidFill>
                <a:prstClr val="black"/>
              </a:solidFill>
              <a:cs typeface="B Davat" pitchFamily="2" charset="-78"/>
            </a:endParaRPr>
          </a:p>
        </p:txBody>
      </p:sp>
      <p:sp>
        <p:nvSpPr>
          <p:cNvPr id="9" name="TextBox 8"/>
          <p:cNvSpPr txBox="1"/>
          <p:nvPr/>
        </p:nvSpPr>
        <p:spPr>
          <a:xfrm>
            <a:off x="228600" y="762000"/>
            <a:ext cx="8763000" cy="2308324"/>
          </a:xfrm>
          <a:prstGeom prst="rect">
            <a:avLst/>
          </a:prstGeom>
          <a:noFill/>
        </p:spPr>
        <p:txBody>
          <a:bodyPr wrap="square" rtlCol="0">
            <a:spAutoFit/>
          </a:bodyPr>
          <a:lstStyle/>
          <a:p>
            <a:pPr algn="justLow">
              <a:buFont typeface="Wingdings" pitchFamily="2" charset="2"/>
              <a:buChar char="v"/>
            </a:pPr>
            <a:r>
              <a:rPr lang="fa-IR" sz="1600" dirty="0">
                <a:solidFill>
                  <a:prstClr val="black"/>
                </a:solidFill>
                <a:cs typeface="B Mitra" pitchFamily="2" charset="-78"/>
              </a:rPr>
              <a:t>ساختمان های اصلی در دو مقیاس مطرح هستند، مقیاس ”بزرگ “ که در فضای اصلی باغ مشارکت دارد و مقیاس ”کوچک “ که پیرامون باغ را تعریف می کند.در مقیاس بزرگ، سردر خانه، کوشک و عمارت بالاخانه که معمولا در محور اصلی قرار دارند ساخته می شوند و در مقیاس کوچک، بناهای فرعی مانند حمام ،عمارت تابستانی، زمستانی، آب انبار و بناهای مربوط به دیگر خدمات در جداره دیوارهای جانبی قرار می گیرند .</a:t>
            </a:r>
            <a:endParaRPr lang="fa-IR" sz="1600" dirty="0">
              <a:solidFill>
                <a:srgbClr val="FF0000"/>
              </a:solidFill>
              <a:cs typeface="B Mitra" pitchFamily="2" charset="-78"/>
            </a:endParaRPr>
          </a:p>
          <a:p>
            <a:pPr algn="justLow">
              <a:buFont typeface="Wingdings" pitchFamily="2" charset="2"/>
              <a:buChar char="v"/>
            </a:pPr>
            <a:r>
              <a:rPr lang="fa-IR" sz="1600" dirty="0">
                <a:solidFill>
                  <a:prstClr val="black"/>
                </a:solidFill>
                <a:cs typeface="B Mitra" pitchFamily="2" charset="-78"/>
              </a:rPr>
              <a:t> بناهای اصلی و بزرگ در باغ ایرانی اغلب به ”زندگی بیرونی“ اختصاص دارد و بناهای مربوط به ”زندگی اندرونی“ به شکل حیاط های نسبتا کوچک یا اطاق های اطراف در سمت مقابل ورودی معمولا در بالهای دو طرف بالا خانه قرار می گیرند.بناهای کوچک وار نظم فضای اصلی و هندسه باغ را برهم نمی زنند.  </a:t>
            </a:r>
            <a:endParaRPr lang="en-US" sz="1600" dirty="0">
              <a:solidFill>
                <a:prstClr val="black"/>
              </a:solidFill>
              <a:cs typeface="B Mitra" pitchFamily="2" charset="-78"/>
            </a:endParaRPr>
          </a:p>
          <a:p>
            <a:pPr algn="justLow"/>
            <a:endParaRPr lang="fa-IR" sz="1600" dirty="0">
              <a:solidFill>
                <a:srgbClr val="FF0000"/>
              </a:solidFill>
              <a:cs typeface="B Mitra" pitchFamily="2" charset="-78"/>
            </a:endParaRPr>
          </a:p>
          <a:p>
            <a:pPr algn="justLow"/>
            <a:r>
              <a:rPr lang="fa-IR" sz="1600" dirty="0">
                <a:solidFill>
                  <a:srgbClr val="FF0000"/>
                </a:solidFill>
                <a:cs typeface="B Mitra" pitchFamily="2" charset="-78"/>
              </a:rPr>
              <a:t> </a:t>
            </a:r>
          </a:p>
          <a:p>
            <a:pPr algn="justLow"/>
            <a:endParaRPr lang="en-US" sz="1600" dirty="0">
              <a:solidFill>
                <a:prstClr val="black"/>
              </a:solidFill>
              <a:cs typeface="B Mitra" pitchFamily="2" charset="-78"/>
            </a:endParaRPr>
          </a:p>
        </p:txBody>
      </p:sp>
      <p:pic>
        <p:nvPicPr>
          <p:cNvPr id="13" name="Picture 10" descr="G:\saeid1\axe khanevadegi\manzar\bagh1\DSC02211.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806700" y="2487320"/>
            <a:ext cx="4191000" cy="4271751"/>
          </a:xfrm>
          <a:prstGeom prst="rect">
            <a:avLst/>
          </a:prstGeom>
          <a:noFill/>
          <a:ln w="9525">
            <a:solidFill>
              <a:schemeClr val="tx1"/>
            </a:solidFill>
            <a:miter lim="800000"/>
            <a:headEnd/>
            <a:tailEnd/>
          </a:ln>
          <a:effectLst/>
        </p:spPr>
      </p:pic>
      <p:sp>
        <p:nvSpPr>
          <p:cNvPr id="14" name="Rectangle 13"/>
          <p:cNvSpPr/>
          <p:nvPr/>
        </p:nvSpPr>
        <p:spPr>
          <a:xfrm>
            <a:off x="4191000" y="6489789"/>
            <a:ext cx="990600" cy="307777"/>
          </a:xfrm>
          <a:prstGeom prst="rect">
            <a:avLst/>
          </a:prstGeom>
          <a:solidFill>
            <a:schemeClr val="bg1"/>
          </a:solidFill>
          <a:ln>
            <a:solidFill>
              <a:schemeClr val="tx1"/>
            </a:solidFill>
          </a:ln>
        </p:spPr>
        <p:txBody>
          <a:bodyPr wrap="square">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ساختمان ورودی</a:t>
            </a:r>
          </a:p>
        </p:txBody>
      </p:sp>
      <p:sp>
        <p:nvSpPr>
          <p:cNvPr id="15" name="Rectangle 14"/>
          <p:cNvSpPr/>
          <p:nvPr/>
        </p:nvSpPr>
        <p:spPr>
          <a:xfrm>
            <a:off x="4724400" y="3657600"/>
            <a:ext cx="609600" cy="307777"/>
          </a:xfrm>
          <a:prstGeom prst="rect">
            <a:avLst/>
          </a:prstGeom>
          <a:solidFill>
            <a:schemeClr val="bg1"/>
          </a:solidFill>
          <a:ln>
            <a:solidFill>
              <a:schemeClr val="tx1"/>
            </a:solidFill>
          </a:ln>
        </p:spPr>
        <p:txBody>
          <a:bodyPr wrap="square">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کوشک</a:t>
            </a:r>
          </a:p>
        </p:txBody>
      </p:sp>
      <p:sp>
        <p:nvSpPr>
          <p:cNvPr id="16" name="Rectangle 15"/>
          <p:cNvSpPr/>
          <p:nvPr/>
        </p:nvSpPr>
        <p:spPr>
          <a:xfrm>
            <a:off x="6019800" y="4953000"/>
            <a:ext cx="698500" cy="523220"/>
          </a:xfrm>
          <a:prstGeom prst="rect">
            <a:avLst/>
          </a:prstGeom>
          <a:solidFill>
            <a:schemeClr val="bg1"/>
          </a:solidFill>
          <a:ln>
            <a:solidFill>
              <a:schemeClr val="tx1"/>
            </a:solidFill>
          </a:ln>
        </p:spPr>
        <p:txBody>
          <a:bodyPr wrap="square">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اقامتگاه خانوادگی</a:t>
            </a:r>
          </a:p>
        </p:txBody>
      </p:sp>
      <p:sp>
        <p:nvSpPr>
          <p:cNvPr id="17" name="Rectangle 16"/>
          <p:cNvSpPr/>
          <p:nvPr/>
        </p:nvSpPr>
        <p:spPr>
          <a:xfrm>
            <a:off x="2362200" y="6029980"/>
            <a:ext cx="546099" cy="523220"/>
          </a:xfrm>
          <a:prstGeom prst="rect">
            <a:avLst/>
          </a:prstGeom>
          <a:solidFill>
            <a:schemeClr val="bg1"/>
          </a:solidFill>
          <a:ln>
            <a:solidFill>
              <a:schemeClr val="tx1"/>
            </a:solidFill>
          </a:ln>
        </p:spPr>
        <p:txBody>
          <a:bodyPr wrap="square">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حمام خانه</a:t>
            </a:r>
          </a:p>
        </p:txBody>
      </p:sp>
      <p:pic>
        <p:nvPicPr>
          <p:cNvPr id="18" name="Picture 17"/>
          <p:cNvPicPr>
            <a:picLocks noChangeAspect="1" noChangeArrowheads="1"/>
          </p:cNvPicPr>
          <p:nvPr/>
        </p:nvPicPr>
        <p:blipFill>
          <a:blip r:embed="rId5" cstate="screen">
            <a:clrChange>
              <a:clrFrom>
                <a:srgbClr val="05050D"/>
              </a:clrFrom>
              <a:clrTo>
                <a:srgbClr val="05050D">
                  <a:alpha val="0"/>
                </a:srgbClr>
              </a:clrTo>
            </a:clrChange>
            <a:duotone>
              <a:prstClr val="black"/>
              <a:schemeClr val="accent3">
                <a:tint val="45000"/>
                <a:satMod val="400000"/>
              </a:schemeClr>
            </a:duotone>
            <a:lum bright="20000"/>
            <a:extLst>
              <a:ext uri="{28A0092B-C50C-407E-A947-70E740481C1C}">
                <a14:useLocalDpi xmlns:a14="http://schemas.microsoft.com/office/drawing/2010/main"/>
              </a:ext>
            </a:extLst>
          </a:blip>
          <a:srcRect l="21277" t="2111" r="19149" b="40880"/>
          <a:stretch>
            <a:fillRect/>
          </a:stretch>
        </p:blipFill>
        <p:spPr bwMode="auto">
          <a:xfrm>
            <a:off x="228600" y="2667000"/>
            <a:ext cx="2350911" cy="2266950"/>
          </a:xfrm>
          <a:prstGeom prst="rect">
            <a:avLst/>
          </a:prstGeom>
          <a:noFill/>
          <a:ln w="9525">
            <a:solidFill>
              <a:schemeClr val="tx1"/>
            </a:solidFill>
            <a:miter lim="800000"/>
            <a:headEnd/>
            <a:tailEnd/>
          </a:ln>
          <a:effectLst/>
        </p:spPr>
      </p:pic>
      <p:sp>
        <p:nvSpPr>
          <p:cNvPr id="19" name="Rectangle 18"/>
          <p:cNvSpPr/>
          <p:nvPr/>
        </p:nvSpPr>
        <p:spPr>
          <a:xfrm>
            <a:off x="457200" y="5029200"/>
            <a:ext cx="1841500" cy="738664"/>
          </a:xfrm>
          <a:prstGeom prst="rect">
            <a:avLst/>
          </a:prstGeom>
          <a:solidFill>
            <a:schemeClr val="bg1"/>
          </a:solidFill>
          <a:ln>
            <a:solidFill>
              <a:schemeClr val="tx1"/>
            </a:solidFill>
          </a:ln>
        </p:spPr>
        <p:txBody>
          <a:bodyPr wrap="square">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باغ شاهزاده ماهان</a:t>
            </a:r>
          </a:p>
          <a:p>
            <a:pPr algn="ctr"/>
            <a:r>
              <a:rPr lang="fa-IR" sz="1400" i="1" dirty="0">
                <a:solidFill>
                  <a:prstClr val="black"/>
                </a:solidFill>
                <a:effectLst>
                  <a:outerShdw blurRad="38100" dist="38100" dir="2700000" algn="tl">
                    <a:srgbClr val="000000">
                      <a:alpha val="43137"/>
                    </a:srgbClr>
                  </a:outerShdw>
                </a:effectLst>
                <a:cs typeface="B Mitra" pitchFamily="2" charset="-78"/>
              </a:rPr>
              <a:t>(بناهای مقیاس کوچک در جداره داخلی)</a:t>
            </a:r>
          </a:p>
        </p:txBody>
      </p:sp>
      <p:sp>
        <p:nvSpPr>
          <p:cNvPr id="29" name="Rectangle 28"/>
          <p:cNvSpPr/>
          <p:nvPr/>
        </p:nvSpPr>
        <p:spPr>
          <a:xfrm>
            <a:off x="7010400" y="5867400"/>
            <a:ext cx="698500" cy="307777"/>
          </a:xfrm>
          <a:prstGeom prst="rect">
            <a:avLst/>
          </a:prstGeom>
          <a:solidFill>
            <a:schemeClr val="bg1"/>
          </a:solidFill>
          <a:ln>
            <a:solidFill>
              <a:schemeClr val="tx1"/>
            </a:solidFill>
          </a:ln>
        </p:spPr>
        <p:txBody>
          <a:bodyPr wrap="square">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باغ فین</a:t>
            </a:r>
          </a:p>
        </p:txBody>
      </p:sp>
      <p:grpSp>
        <p:nvGrpSpPr>
          <p:cNvPr id="21" name="Group 20"/>
          <p:cNvGrpSpPr/>
          <p:nvPr/>
        </p:nvGrpSpPr>
        <p:grpSpPr>
          <a:xfrm>
            <a:off x="7162800" y="2895600"/>
            <a:ext cx="1905000" cy="2209800"/>
            <a:chOff x="7162800" y="2895600"/>
            <a:chExt cx="1905000" cy="2209800"/>
          </a:xfrm>
        </p:grpSpPr>
        <p:pic>
          <p:nvPicPr>
            <p:cNvPr id="10" name="Picture 2"/>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162800" y="2895600"/>
              <a:ext cx="1905000" cy="2209800"/>
            </a:xfrm>
            <a:prstGeom prst="rect">
              <a:avLst/>
            </a:prstGeom>
            <a:noFill/>
            <a:ln w="9525">
              <a:solidFill>
                <a:schemeClr val="tx1"/>
              </a:solidFill>
              <a:miter lim="800000"/>
              <a:headEnd/>
              <a:tailEnd/>
            </a:ln>
            <a:effectLst/>
          </p:spPr>
        </p:pic>
        <p:sp>
          <p:nvSpPr>
            <p:cNvPr id="20" name="Rectangle 19"/>
            <p:cNvSpPr/>
            <p:nvPr/>
          </p:nvSpPr>
          <p:spPr>
            <a:xfrm>
              <a:off x="8001000" y="4733925"/>
              <a:ext cx="228600" cy="10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grpSp>
      <p:sp>
        <p:nvSpPr>
          <p:cNvPr id="22" name="Rectangle 21"/>
          <p:cNvSpPr/>
          <p:nvPr/>
        </p:nvSpPr>
        <p:spPr>
          <a:xfrm>
            <a:off x="4876800" y="2667000"/>
            <a:ext cx="609600" cy="523220"/>
          </a:xfrm>
          <a:prstGeom prst="rect">
            <a:avLst/>
          </a:prstGeom>
          <a:solidFill>
            <a:schemeClr val="bg1"/>
          </a:solidFill>
          <a:ln>
            <a:solidFill>
              <a:schemeClr val="tx1"/>
            </a:solidFill>
          </a:ln>
        </p:spPr>
        <p:txBody>
          <a:bodyPr wrap="square">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عمارت بالاخانه</a:t>
            </a:r>
          </a:p>
        </p:txBody>
      </p:sp>
    </p:spTree>
    <p:extLst>
      <p:ext uri="{BB962C8B-B14F-4D97-AF65-F5344CB8AC3E}">
        <p14:creationId xmlns:p14="http://schemas.microsoft.com/office/powerpoint/2010/main" val="6389324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New Folder (2)\New Folder\bagh\back.jpg"/>
          <p:cNvPicPr>
            <a:picLocks noChangeAspect="1" noChangeArrowheads="1"/>
          </p:cNvPicPr>
          <p:nvPr/>
        </p:nvPicPr>
        <p:blipFill>
          <a:blip r:embed="rId2"/>
          <a:srcRect/>
          <a:stretch>
            <a:fillRect/>
          </a:stretch>
        </p:blipFill>
        <p:spPr bwMode="auto">
          <a:xfrm>
            <a:off x="1" y="0"/>
            <a:ext cx="9143999" cy="6858000"/>
          </a:xfrm>
          <a:prstGeom prst="rect">
            <a:avLst/>
          </a:prstGeom>
          <a:noFill/>
        </p:spPr>
      </p:pic>
      <p:grpSp>
        <p:nvGrpSpPr>
          <p:cNvPr id="2" name="Group 11"/>
          <p:cNvGrpSpPr/>
          <p:nvPr/>
        </p:nvGrpSpPr>
        <p:grpSpPr>
          <a:xfrm>
            <a:off x="0" y="0"/>
            <a:ext cx="9572660" cy="6858000"/>
            <a:chOff x="0" y="0"/>
            <a:chExt cx="9572660" cy="6858000"/>
          </a:xfrm>
        </p:grpSpPr>
        <p:sp>
          <p:nvSpPr>
            <p:cNvPr id="8" name="Rectangle 7"/>
            <p:cNvSpPr/>
            <p:nvPr/>
          </p:nvSpPr>
          <p:spPr>
            <a:xfrm>
              <a:off x="0" y="0"/>
              <a:ext cx="9144000"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pic>
          <p:nvPicPr>
            <p:cNvPr id="6" name="Picture 5" descr="fdgfhf.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0" y="122954"/>
              <a:ext cx="9572660" cy="657124"/>
            </a:xfrm>
            <a:prstGeom prst="rect">
              <a:avLst/>
            </a:prstGeom>
          </p:spPr>
        </p:pic>
      </p:grpSp>
      <p:sp>
        <p:nvSpPr>
          <p:cNvPr id="7" name="TextBox 6"/>
          <p:cNvSpPr txBox="1"/>
          <p:nvPr/>
        </p:nvSpPr>
        <p:spPr>
          <a:xfrm>
            <a:off x="7496175" y="76200"/>
            <a:ext cx="1905000" cy="523220"/>
          </a:xfrm>
          <a:prstGeom prst="rect">
            <a:avLst/>
          </a:prstGeom>
          <a:noFill/>
        </p:spPr>
        <p:txBody>
          <a:bodyPr wrap="square" rtlCol="0">
            <a:spAutoFit/>
          </a:bodyPr>
          <a:lstStyle/>
          <a:p>
            <a:pPr algn="l" rtl="0"/>
            <a:r>
              <a:rPr lang="fa-IR" sz="2800" b="1" dirty="0">
                <a:solidFill>
                  <a:prstClr val="black"/>
                </a:solidFill>
                <a:cs typeface="B Davat" pitchFamily="2" charset="-78"/>
              </a:rPr>
              <a:t>نظام هندسی</a:t>
            </a:r>
            <a:endParaRPr lang="en-US" sz="2800" b="1" dirty="0">
              <a:solidFill>
                <a:prstClr val="black"/>
              </a:solidFill>
              <a:cs typeface="B Davat" pitchFamily="2" charset="-78"/>
            </a:endParaRPr>
          </a:p>
        </p:txBody>
      </p:sp>
      <p:sp>
        <p:nvSpPr>
          <p:cNvPr id="14" name="TextBox 13"/>
          <p:cNvSpPr txBox="1"/>
          <p:nvPr/>
        </p:nvSpPr>
        <p:spPr>
          <a:xfrm>
            <a:off x="228600" y="762000"/>
            <a:ext cx="8763000" cy="1600438"/>
          </a:xfrm>
          <a:prstGeom prst="rect">
            <a:avLst/>
          </a:prstGeom>
          <a:noFill/>
        </p:spPr>
        <p:txBody>
          <a:bodyPr wrap="square" rtlCol="0">
            <a:spAutoFit/>
          </a:bodyPr>
          <a:lstStyle/>
          <a:p>
            <a:pPr algn="justLow"/>
            <a:r>
              <a:rPr lang="fa-IR" b="1" dirty="0">
                <a:solidFill>
                  <a:prstClr val="black"/>
                </a:solidFill>
                <a:cs typeface="B Davat" pitchFamily="2" charset="-78"/>
              </a:rPr>
              <a:t>سایر خصوصیات هندسی باغ ایرانی</a:t>
            </a:r>
          </a:p>
          <a:p>
            <a:pPr algn="justLow"/>
            <a:r>
              <a:rPr lang="fa-IR" sz="1600" dirty="0">
                <a:solidFill>
                  <a:prstClr val="black"/>
                </a:solidFill>
                <a:cs typeface="B Mitra" pitchFamily="2" charset="-78"/>
              </a:rPr>
              <a:t>یکی دیگر از خصوصیات هندسی باغ های ایرانی قرار گیری منظره روبروی کوشک و کشیدگی کل باغ در جهت شمال و جنوب (با اختلاف زاویه ناچیزی) است. </a:t>
            </a:r>
          </a:p>
          <a:p>
            <a:pPr algn="justLow"/>
            <a:r>
              <a:rPr lang="fa-IR" sz="1600" dirty="0">
                <a:solidFill>
                  <a:prstClr val="black"/>
                </a:solidFill>
                <a:cs typeface="B Mitra" pitchFamily="2" charset="-78"/>
              </a:rPr>
              <a:t>دلایلی که میتوان در مورد آن بر شمرد :</a:t>
            </a:r>
          </a:p>
          <a:p>
            <a:pPr algn="justLow"/>
            <a:r>
              <a:rPr lang="fa-IR" sz="1600" dirty="0">
                <a:solidFill>
                  <a:prstClr val="black"/>
                </a:solidFill>
                <a:cs typeface="B Mitra" pitchFamily="2" charset="-78"/>
              </a:rPr>
              <a:t>1- تنظیم نور در محوطه باغ و ایجاد بیشترین سایه در اوقات روز در چشم انداز اصلی باغ، که با توجه به وضعیت آب و هوای ایران راه حل مناسبی است.</a:t>
            </a:r>
          </a:p>
          <a:p>
            <a:pPr algn="justLow"/>
            <a:r>
              <a:rPr lang="fa-IR" sz="1600" dirty="0">
                <a:solidFill>
                  <a:prstClr val="black"/>
                </a:solidFill>
                <a:cs typeface="B Mitra" pitchFamily="2" charset="-78"/>
              </a:rPr>
              <a:t>2- اختلاف زاویه مذکور به وضعت زمین، جهت وزش باد های فصلی و... مربوط می شود. </a:t>
            </a:r>
          </a:p>
        </p:txBody>
      </p:sp>
      <p:pic>
        <p:nvPicPr>
          <p:cNvPr id="15" name="Picture 3" descr="G:\saeid1\axe khanevadegi\manzar\bagh1\DSC02247.JPG"/>
          <p:cNvPicPr>
            <a:picLocks noChangeAspect="1" noChangeArrowheads="1"/>
          </p:cNvPicPr>
          <p:nvPr/>
        </p:nvPicPr>
        <p:blipFill>
          <a:blip r:embed="rId4" cstate="screen">
            <a:lum contrast="40000"/>
            <a:extLst>
              <a:ext uri="{28A0092B-C50C-407E-A947-70E740481C1C}">
                <a14:useLocalDpi xmlns:a14="http://schemas.microsoft.com/office/drawing/2010/main"/>
              </a:ext>
            </a:extLst>
          </a:blip>
          <a:srcRect/>
          <a:stretch>
            <a:fillRect/>
          </a:stretch>
        </p:blipFill>
        <p:spPr bwMode="auto">
          <a:xfrm>
            <a:off x="3477491" y="4495800"/>
            <a:ext cx="3990109" cy="2438400"/>
          </a:xfrm>
          <a:prstGeom prst="rect">
            <a:avLst/>
          </a:prstGeom>
          <a:ln>
            <a:noFill/>
          </a:ln>
          <a:effectLst>
            <a:softEdge rad="112500"/>
          </a:effectLst>
        </p:spPr>
      </p:pic>
      <p:pic>
        <p:nvPicPr>
          <p:cNvPr id="3074" name="Picture 2" descr="G:\saeid1\axe khanevadegi\manzar\bagh1\DSC02407.JPG"/>
          <p:cNvPicPr>
            <a:picLocks noChangeAspect="1" noChangeArrowheads="1"/>
          </p:cNvPicPr>
          <p:nvPr/>
        </p:nvPicPr>
        <p:blipFill>
          <a:blip r:embed="rId5" cstate="screen">
            <a:lum contrast="30000"/>
            <a:extLst>
              <a:ext uri="{28A0092B-C50C-407E-A947-70E740481C1C}">
                <a14:useLocalDpi xmlns:a14="http://schemas.microsoft.com/office/drawing/2010/main"/>
              </a:ext>
            </a:extLst>
          </a:blip>
          <a:srcRect/>
          <a:stretch>
            <a:fillRect/>
          </a:stretch>
        </p:blipFill>
        <p:spPr bwMode="auto">
          <a:xfrm>
            <a:off x="1967552" y="2196152"/>
            <a:ext cx="3048000" cy="2357120"/>
          </a:xfrm>
          <a:prstGeom prst="rect">
            <a:avLst/>
          </a:prstGeom>
          <a:ln>
            <a:noFill/>
          </a:ln>
          <a:effectLst>
            <a:softEdge rad="112500"/>
          </a:effectLst>
        </p:spPr>
      </p:pic>
      <p:grpSp>
        <p:nvGrpSpPr>
          <p:cNvPr id="28" name="Group 27"/>
          <p:cNvGrpSpPr/>
          <p:nvPr/>
        </p:nvGrpSpPr>
        <p:grpSpPr>
          <a:xfrm>
            <a:off x="7181968" y="2286000"/>
            <a:ext cx="1989328" cy="3733800"/>
            <a:chOff x="4953000" y="3124200"/>
            <a:chExt cx="1989328" cy="3733800"/>
          </a:xfrm>
        </p:grpSpPr>
        <p:pic>
          <p:nvPicPr>
            <p:cNvPr id="17" name="Picture 2" descr="G:\saeid1\axe khanevadegi\manzar\bagh1\DSC02255.JPG"/>
            <p:cNvPicPr>
              <a:picLocks noChangeAspect="1" noChangeArrowheads="1"/>
            </p:cNvPicPr>
            <p:nvPr/>
          </p:nvPicPr>
          <p:blipFill>
            <a:blip r:embed="rId6" cstate="screen">
              <a:lum bright="10000" contrast="40000"/>
              <a:extLst>
                <a:ext uri="{28A0092B-C50C-407E-A947-70E740481C1C}">
                  <a14:useLocalDpi xmlns:a14="http://schemas.microsoft.com/office/drawing/2010/main"/>
                </a:ext>
              </a:extLst>
            </a:blip>
            <a:srcRect/>
            <a:stretch>
              <a:fillRect/>
            </a:stretch>
          </p:blipFill>
          <p:spPr bwMode="auto">
            <a:xfrm>
              <a:off x="4953000" y="3124200"/>
              <a:ext cx="1989328" cy="3733800"/>
            </a:xfrm>
            <a:prstGeom prst="rect">
              <a:avLst/>
            </a:prstGeom>
            <a:ln>
              <a:noFill/>
            </a:ln>
            <a:effectLst>
              <a:softEdge rad="112500"/>
            </a:effectLst>
          </p:spPr>
        </p:pic>
        <p:cxnSp>
          <p:nvCxnSpPr>
            <p:cNvPr id="23" name="Straight Arrow Connector 22"/>
            <p:cNvCxnSpPr/>
            <p:nvPr/>
          </p:nvCxnSpPr>
          <p:spPr>
            <a:xfrm rot="5400000" flipH="1" flipV="1">
              <a:off x="5337638" y="6742906"/>
              <a:ext cx="22860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grpSp>
      <p:grpSp>
        <p:nvGrpSpPr>
          <p:cNvPr id="26" name="Group 25"/>
          <p:cNvGrpSpPr/>
          <p:nvPr/>
        </p:nvGrpSpPr>
        <p:grpSpPr>
          <a:xfrm>
            <a:off x="-40944" y="2209800"/>
            <a:ext cx="2209800" cy="4192739"/>
            <a:chOff x="7474899" y="838264"/>
            <a:chExt cx="2209800" cy="4192739"/>
          </a:xfrm>
        </p:grpSpPr>
        <p:pic>
          <p:nvPicPr>
            <p:cNvPr id="18" name="Picture 2" descr="G:\saeid1\axe khanevadegi\manzar\bagh1\DSC02406.JPG"/>
            <p:cNvPicPr>
              <a:picLocks noChangeAspect="1" noChangeArrowheads="1"/>
            </p:cNvPicPr>
            <p:nvPr/>
          </p:nvPicPr>
          <p:blipFill>
            <a:blip r:embed="rId7" cstate="screen">
              <a:lum bright="10000" contrast="40000"/>
              <a:extLst>
                <a:ext uri="{28A0092B-C50C-407E-A947-70E740481C1C}">
                  <a14:useLocalDpi xmlns:a14="http://schemas.microsoft.com/office/drawing/2010/main"/>
                </a:ext>
              </a:extLst>
            </a:blip>
            <a:srcRect/>
            <a:stretch>
              <a:fillRect/>
            </a:stretch>
          </p:blipFill>
          <p:spPr bwMode="auto">
            <a:xfrm rot="60000">
              <a:off x="7474899" y="838264"/>
              <a:ext cx="2209800" cy="4192739"/>
            </a:xfrm>
            <a:prstGeom prst="rect">
              <a:avLst/>
            </a:prstGeom>
            <a:ln>
              <a:noFill/>
            </a:ln>
            <a:effectLst>
              <a:softEdge rad="112500"/>
            </a:effectLst>
          </p:spPr>
        </p:pic>
        <p:cxnSp>
          <p:nvCxnSpPr>
            <p:cNvPr id="24" name="Straight Arrow Connector 23"/>
            <p:cNvCxnSpPr/>
            <p:nvPr/>
          </p:nvCxnSpPr>
          <p:spPr>
            <a:xfrm rot="6300000" flipH="1" flipV="1">
              <a:off x="8483446" y="4841595"/>
              <a:ext cx="22860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grpSp>
      <p:sp>
        <p:nvSpPr>
          <p:cNvPr id="29" name="Rectangle 28"/>
          <p:cNvSpPr/>
          <p:nvPr/>
        </p:nvSpPr>
        <p:spPr>
          <a:xfrm>
            <a:off x="7543800" y="6096000"/>
            <a:ext cx="1231900" cy="523220"/>
          </a:xfrm>
          <a:prstGeom prst="rect">
            <a:avLst/>
          </a:prstGeom>
          <a:solidFill>
            <a:schemeClr val="bg1"/>
          </a:solidFill>
          <a:ln>
            <a:solidFill>
              <a:schemeClr val="tx1"/>
            </a:solidFill>
          </a:ln>
        </p:spPr>
        <p:txBody>
          <a:bodyPr wrap="square">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باغ هشت بهشت اصفهان</a:t>
            </a:r>
          </a:p>
        </p:txBody>
      </p:sp>
      <p:sp>
        <p:nvSpPr>
          <p:cNvPr id="30" name="Rectangle 29"/>
          <p:cNvSpPr/>
          <p:nvPr/>
        </p:nvSpPr>
        <p:spPr>
          <a:xfrm>
            <a:off x="2057400" y="4724400"/>
            <a:ext cx="1079500" cy="307777"/>
          </a:xfrm>
          <a:prstGeom prst="rect">
            <a:avLst/>
          </a:prstGeom>
          <a:solidFill>
            <a:schemeClr val="bg1"/>
          </a:solidFill>
          <a:ln>
            <a:solidFill>
              <a:schemeClr val="tx1"/>
            </a:solidFill>
          </a:ln>
        </p:spPr>
        <p:txBody>
          <a:bodyPr wrap="square">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باغ گلشن شیراز</a:t>
            </a:r>
          </a:p>
        </p:txBody>
      </p:sp>
    </p:spTree>
    <p:extLst>
      <p:ext uri="{BB962C8B-B14F-4D97-AF65-F5344CB8AC3E}">
        <p14:creationId xmlns:p14="http://schemas.microsoft.com/office/powerpoint/2010/main" val="14093772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New Folder (2)\New Folder\bagh\back.jpg"/>
          <p:cNvPicPr>
            <a:picLocks noChangeAspect="1" noChangeArrowheads="1"/>
          </p:cNvPicPr>
          <p:nvPr/>
        </p:nvPicPr>
        <p:blipFill>
          <a:blip r:embed="rId2"/>
          <a:srcRect/>
          <a:stretch>
            <a:fillRect/>
          </a:stretch>
        </p:blipFill>
        <p:spPr bwMode="auto">
          <a:xfrm>
            <a:off x="1" y="0"/>
            <a:ext cx="9143999" cy="6858000"/>
          </a:xfrm>
          <a:prstGeom prst="rect">
            <a:avLst/>
          </a:prstGeom>
          <a:noFill/>
        </p:spPr>
      </p:pic>
      <p:grpSp>
        <p:nvGrpSpPr>
          <p:cNvPr id="2" name="Group 11"/>
          <p:cNvGrpSpPr/>
          <p:nvPr/>
        </p:nvGrpSpPr>
        <p:grpSpPr>
          <a:xfrm>
            <a:off x="0" y="0"/>
            <a:ext cx="9572660" cy="6858000"/>
            <a:chOff x="0" y="0"/>
            <a:chExt cx="9572660" cy="6858000"/>
          </a:xfrm>
        </p:grpSpPr>
        <p:sp>
          <p:nvSpPr>
            <p:cNvPr id="8" name="Rectangle 7"/>
            <p:cNvSpPr/>
            <p:nvPr/>
          </p:nvSpPr>
          <p:spPr>
            <a:xfrm>
              <a:off x="0" y="0"/>
              <a:ext cx="9144000"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pic>
          <p:nvPicPr>
            <p:cNvPr id="6" name="Picture 5" descr="fdgfhf.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0" y="122954"/>
              <a:ext cx="9572660" cy="657124"/>
            </a:xfrm>
            <a:prstGeom prst="rect">
              <a:avLst/>
            </a:prstGeom>
          </p:spPr>
        </p:pic>
      </p:grpSp>
      <p:sp>
        <p:nvSpPr>
          <p:cNvPr id="7" name="TextBox 6"/>
          <p:cNvSpPr txBox="1"/>
          <p:nvPr/>
        </p:nvSpPr>
        <p:spPr>
          <a:xfrm>
            <a:off x="6477000" y="76200"/>
            <a:ext cx="2924175" cy="523220"/>
          </a:xfrm>
          <a:prstGeom prst="rect">
            <a:avLst/>
          </a:prstGeom>
          <a:noFill/>
        </p:spPr>
        <p:txBody>
          <a:bodyPr wrap="square" rtlCol="0">
            <a:spAutoFit/>
          </a:bodyPr>
          <a:lstStyle/>
          <a:p>
            <a:pPr algn="ctr"/>
            <a:r>
              <a:rPr lang="fa-IR" sz="2800" b="1" dirty="0">
                <a:solidFill>
                  <a:prstClr val="black"/>
                </a:solidFill>
                <a:cs typeface="B Davat" pitchFamily="2" charset="-78"/>
              </a:rPr>
              <a:t>باغ ایرانی</a:t>
            </a:r>
          </a:p>
        </p:txBody>
      </p:sp>
      <p:sp>
        <p:nvSpPr>
          <p:cNvPr id="9" name="TextBox 8"/>
          <p:cNvSpPr txBox="1"/>
          <p:nvPr/>
        </p:nvSpPr>
        <p:spPr>
          <a:xfrm>
            <a:off x="0" y="914400"/>
            <a:ext cx="9122392" cy="2554545"/>
          </a:xfrm>
          <a:prstGeom prst="rect">
            <a:avLst/>
          </a:prstGeom>
          <a:noFill/>
        </p:spPr>
        <p:txBody>
          <a:bodyPr wrap="square" rtlCol="0">
            <a:spAutoFit/>
          </a:bodyPr>
          <a:lstStyle/>
          <a:p>
            <a:pPr algn="justLow">
              <a:buFont typeface="Wingdings" pitchFamily="2" charset="2"/>
              <a:buChar char="v"/>
            </a:pPr>
            <a:r>
              <a:rPr lang="fa-IR" sz="1600" dirty="0">
                <a:solidFill>
                  <a:prstClr val="black"/>
                </a:solidFill>
                <a:cs typeface="B Mitra" pitchFamily="2" charset="-78"/>
              </a:rPr>
              <a:t>از زمانی که انسان به جهان خاکی فرستاده شده همیشه در تلاش بوده تا بهشت زمینی را که تجسمی از بهشت موعود است، خلق کند.از این رو تصور باغ در ذهن انسان همواره هستی بخش بوده است. </a:t>
            </a:r>
          </a:p>
          <a:p>
            <a:pPr algn="justLow">
              <a:buFont typeface="Wingdings" pitchFamily="2" charset="2"/>
              <a:buChar char="v"/>
            </a:pPr>
            <a:r>
              <a:rPr lang="fa-IR" sz="1600" dirty="0">
                <a:solidFill>
                  <a:prstClr val="black"/>
                </a:solidFill>
                <a:cs typeface="B Mitra" pitchFamily="2" charset="-78"/>
              </a:rPr>
              <a:t>بیش از 75% سرزمین ایران را نواحی بیابانی و نیمه بیابانی فرا گرفته است.طبیعت ایران نقشی اساسی در شکل گیری تمدن، هویت فرهنگی و میراث مادی و معنوی مردم ایران دارد.</a:t>
            </a:r>
          </a:p>
          <a:p>
            <a:pPr algn="justLow">
              <a:buFont typeface="Wingdings" pitchFamily="2" charset="2"/>
              <a:buChar char="v"/>
            </a:pPr>
            <a:r>
              <a:rPr lang="fa-IR" sz="1600" dirty="0">
                <a:solidFill>
                  <a:prstClr val="black"/>
                </a:solidFill>
                <a:cs typeface="B Mitra" pitchFamily="2" charset="-78"/>
              </a:rPr>
              <a:t>از دیدگاهی تاریخی ایرانیان با تلاش در جهت عقب راندن کویر سعی داشته اند تا با ایجاد مزارع، باغ ها، شهرها و روستاها سیمای ظاهری سرزمین را دگرگون کنند.</a:t>
            </a:r>
          </a:p>
          <a:p>
            <a:pPr algn="justLow">
              <a:buFont typeface="Wingdings" pitchFamily="2" charset="2"/>
              <a:buChar char="v"/>
            </a:pPr>
            <a:r>
              <a:rPr lang="fa-IR" sz="1600" dirty="0">
                <a:solidFill>
                  <a:prstClr val="black"/>
                </a:solidFill>
                <a:cs typeface="B Mitra" pitchFamily="2" charset="-78"/>
              </a:rPr>
              <a:t>یکی از مهم ترین جلوه های این تلاش، باغ ایرانی است که تعاریف متعددی از آن وجود دارد.باغ ایرانی از ترکیب عناصر معماری، درخت کاری، گل های تزئینی و جلوه های گوناگون آب به وجود آمده است. </a:t>
            </a:r>
          </a:p>
          <a:p>
            <a:pPr algn="justLow"/>
            <a:endParaRPr lang="fa-IR" sz="1600" dirty="0">
              <a:solidFill>
                <a:prstClr val="black"/>
              </a:solidFill>
              <a:cs typeface="B Mitra" pitchFamily="2" charset="-78"/>
            </a:endParaRPr>
          </a:p>
          <a:p>
            <a:pPr algn="justLow"/>
            <a:endParaRPr lang="fa-IR" sz="1600" dirty="0">
              <a:solidFill>
                <a:prstClr val="black"/>
              </a:solidFill>
              <a:cs typeface="B Mitra" pitchFamily="2" charset="-78"/>
            </a:endParaRPr>
          </a:p>
        </p:txBody>
      </p:sp>
      <p:pic>
        <p:nvPicPr>
          <p:cNvPr id="10" name="Picture 2" descr="G:\saeid1\axe khanevadegi\manzar\bagh1\DSC02034.JPG"/>
          <p:cNvPicPr>
            <a:picLocks noChangeAspect="1" noChangeArrowheads="1"/>
          </p:cNvPicPr>
          <p:nvPr/>
        </p:nvPicPr>
        <p:blipFill>
          <a:blip r:embed="rId4" cstate="screen">
            <a:lum/>
            <a:extLst>
              <a:ext uri="{28A0092B-C50C-407E-A947-70E740481C1C}">
                <a14:useLocalDpi xmlns:a14="http://schemas.microsoft.com/office/drawing/2010/main"/>
              </a:ext>
            </a:extLst>
          </a:blip>
          <a:srcRect/>
          <a:stretch>
            <a:fillRect/>
          </a:stretch>
        </p:blipFill>
        <p:spPr bwMode="auto">
          <a:xfrm rot="16200000">
            <a:off x="38100" y="3390900"/>
            <a:ext cx="3200400" cy="2057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 name="Picture 1" descr="G:\saeid1\axe khanevadegi\manzar\bagh1\DSC02046.JPG"/>
          <p:cNvPicPr>
            <a:picLocks noChangeAspect="1" noChangeArrowheads="1"/>
          </p:cNvPicPr>
          <p:nvPr/>
        </p:nvPicPr>
        <p:blipFill>
          <a:blip r:embed="rId5" cstate="screen">
            <a:lum/>
            <a:extLst>
              <a:ext uri="{28A0092B-C50C-407E-A947-70E740481C1C}">
                <a14:useLocalDpi xmlns:a14="http://schemas.microsoft.com/office/drawing/2010/main"/>
              </a:ext>
            </a:extLst>
          </a:blip>
          <a:srcRect/>
          <a:stretch>
            <a:fillRect/>
          </a:stretch>
        </p:blipFill>
        <p:spPr bwMode="auto">
          <a:xfrm>
            <a:off x="2971800" y="2819400"/>
            <a:ext cx="2634343" cy="3352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 name="Picture 1" descr="G:\saeid1\axe khanevadegi\manzar\bagh1\DSC02046.JPG"/>
          <p:cNvPicPr>
            <a:picLocks noChangeAspect="1" noChangeArrowheads="1"/>
          </p:cNvPicPr>
          <p:nvPr/>
        </p:nvPicPr>
        <p:blipFill>
          <a:blip r:embed="rId6" cstate="screen">
            <a:lum contrast="20000"/>
            <a:extLst>
              <a:ext uri="{28A0092B-C50C-407E-A947-70E740481C1C}">
                <a14:useLocalDpi xmlns:a14="http://schemas.microsoft.com/office/drawing/2010/main"/>
              </a:ext>
            </a:extLst>
          </a:blip>
          <a:srcRect/>
          <a:stretch>
            <a:fillRect/>
          </a:stretch>
        </p:blipFill>
        <p:spPr bwMode="auto">
          <a:xfrm>
            <a:off x="5791199" y="3276600"/>
            <a:ext cx="2857501" cy="163285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1146222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New Folder (2)\New Folder\bagh\back.jpg"/>
          <p:cNvPicPr>
            <a:picLocks noChangeAspect="1" noChangeArrowheads="1"/>
          </p:cNvPicPr>
          <p:nvPr/>
        </p:nvPicPr>
        <p:blipFill>
          <a:blip r:embed="rId2"/>
          <a:srcRect/>
          <a:stretch>
            <a:fillRect/>
          </a:stretch>
        </p:blipFill>
        <p:spPr bwMode="auto">
          <a:xfrm>
            <a:off x="1" y="0"/>
            <a:ext cx="9143999" cy="6858000"/>
          </a:xfrm>
          <a:prstGeom prst="rect">
            <a:avLst/>
          </a:prstGeom>
          <a:noFill/>
        </p:spPr>
      </p:pic>
      <p:grpSp>
        <p:nvGrpSpPr>
          <p:cNvPr id="2" name="Group 11"/>
          <p:cNvGrpSpPr/>
          <p:nvPr/>
        </p:nvGrpSpPr>
        <p:grpSpPr>
          <a:xfrm>
            <a:off x="0" y="0"/>
            <a:ext cx="9572660" cy="6858000"/>
            <a:chOff x="0" y="0"/>
            <a:chExt cx="9572660" cy="6858000"/>
          </a:xfrm>
        </p:grpSpPr>
        <p:sp>
          <p:nvSpPr>
            <p:cNvPr id="8" name="Rectangle 7"/>
            <p:cNvSpPr/>
            <p:nvPr/>
          </p:nvSpPr>
          <p:spPr>
            <a:xfrm>
              <a:off x="0" y="0"/>
              <a:ext cx="9144000"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pic>
          <p:nvPicPr>
            <p:cNvPr id="6" name="Picture 5" descr="fdgfhf.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0" y="122954"/>
              <a:ext cx="9572660" cy="657124"/>
            </a:xfrm>
            <a:prstGeom prst="rect">
              <a:avLst/>
            </a:prstGeom>
          </p:spPr>
        </p:pic>
      </p:grpSp>
      <p:sp>
        <p:nvSpPr>
          <p:cNvPr id="7" name="TextBox 6"/>
          <p:cNvSpPr txBox="1"/>
          <p:nvPr/>
        </p:nvSpPr>
        <p:spPr>
          <a:xfrm>
            <a:off x="7496175" y="76200"/>
            <a:ext cx="1905000" cy="523220"/>
          </a:xfrm>
          <a:prstGeom prst="rect">
            <a:avLst/>
          </a:prstGeom>
          <a:noFill/>
        </p:spPr>
        <p:txBody>
          <a:bodyPr wrap="square" rtlCol="0">
            <a:spAutoFit/>
          </a:bodyPr>
          <a:lstStyle/>
          <a:p>
            <a:pPr algn="l" rtl="0"/>
            <a:r>
              <a:rPr lang="fa-IR" sz="2800" b="1" dirty="0">
                <a:solidFill>
                  <a:prstClr val="black"/>
                </a:solidFill>
                <a:cs typeface="B Davat" pitchFamily="2" charset="-78"/>
              </a:rPr>
              <a:t>نظام استقرار</a:t>
            </a:r>
            <a:endParaRPr lang="en-US" sz="2800" b="1" dirty="0">
              <a:solidFill>
                <a:prstClr val="black"/>
              </a:solidFill>
              <a:cs typeface="B Davat" pitchFamily="2" charset="-78"/>
            </a:endParaRPr>
          </a:p>
        </p:txBody>
      </p:sp>
      <p:sp>
        <p:nvSpPr>
          <p:cNvPr id="9" name="Rectangle 8"/>
          <p:cNvSpPr/>
          <p:nvPr/>
        </p:nvSpPr>
        <p:spPr>
          <a:xfrm>
            <a:off x="4572000" y="1905000"/>
            <a:ext cx="4572000" cy="338554"/>
          </a:xfrm>
          <a:prstGeom prst="rect">
            <a:avLst/>
          </a:prstGeom>
        </p:spPr>
        <p:txBody>
          <a:bodyPr>
            <a:spAutoFit/>
          </a:bodyPr>
          <a:lstStyle/>
          <a:p>
            <a:pPr>
              <a:buFont typeface="Wingdings" pitchFamily="2" charset="2"/>
              <a:buChar char="v"/>
            </a:pPr>
            <a:r>
              <a:rPr lang="fa-IR" sz="1600" dirty="0">
                <a:solidFill>
                  <a:prstClr val="black"/>
                </a:solidFill>
                <a:cs typeface="B Mitra" pitchFamily="2" charset="-78"/>
              </a:rPr>
              <a:t>علل اصلی احداث باغ در زمينهای شيبدار</a:t>
            </a:r>
            <a:endParaRPr lang="en-US" sz="1600" dirty="0">
              <a:solidFill>
                <a:prstClr val="black"/>
              </a:solidFill>
              <a:cs typeface="B Mitra" pitchFamily="2" charset="-78"/>
            </a:endParaRPr>
          </a:p>
        </p:txBody>
      </p:sp>
      <p:pic>
        <p:nvPicPr>
          <p:cNvPr id="10" name="Picture 3" descr="G:\saeid1\axe khanevadegi\manzar\bagh\34i2wyg.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8453" y="2226402"/>
            <a:ext cx="3238147" cy="249799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 name="Picture 4" descr="G:\saeid1\axe khanevadegi\manzar\bagh\shahzadeh%20garden2.jpg"/>
          <p:cNvPicPr>
            <a:picLocks noChangeAspect="1" noChangeArrowheads="1"/>
          </p:cNvPicPr>
          <p:nvPr/>
        </p:nvPicPr>
        <p:blipFill>
          <a:blip r:embed="rId5"/>
          <a:srcRect/>
          <a:stretch>
            <a:fillRect/>
          </a:stretch>
        </p:blipFill>
        <p:spPr bwMode="auto">
          <a:xfrm>
            <a:off x="5410200" y="2667000"/>
            <a:ext cx="3711596" cy="38598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 name="Picture 2" descr="G:\New Folder (2)\New Folder\bagh\DSC02370.JPG"/>
          <p:cNvPicPr>
            <a:picLocks noChangeAspect="1" noChangeArrowheads="1"/>
          </p:cNvPicPr>
          <p:nvPr/>
        </p:nvPicPr>
        <p:blipFill>
          <a:blip r:embed="rId6" cstate="screen">
            <a:lum contrast="20000"/>
            <a:extLst>
              <a:ext uri="{28A0092B-C50C-407E-A947-70E740481C1C}">
                <a14:useLocalDpi xmlns:a14="http://schemas.microsoft.com/office/drawing/2010/main"/>
              </a:ext>
            </a:extLst>
          </a:blip>
          <a:srcRect/>
          <a:stretch>
            <a:fillRect/>
          </a:stretch>
        </p:blipFill>
        <p:spPr bwMode="auto">
          <a:xfrm>
            <a:off x="1345223" y="4278488"/>
            <a:ext cx="3836377" cy="24628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cxnSp>
        <p:nvCxnSpPr>
          <p:cNvPr id="13" name="Straight Arrow Connector 12"/>
          <p:cNvCxnSpPr/>
          <p:nvPr/>
        </p:nvCxnSpPr>
        <p:spPr>
          <a:xfrm rot="10800000">
            <a:off x="6253071" y="2112962"/>
            <a:ext cx="300129"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grpSp>
        <p:nvGrpSpPr>
          <p:cNvPr id="14" name="Group 36"/>
          <p:cNvGrpSpPr/>
          <p:nvPr/>
        </p:nvGrpSpPr>
        <p:grpSpPr>
          <a:xfrm>
            <a:off x="5715000" y="1295400"/>
            <a:ext cx="3352800" cy="643354"/>
            <a:chOff x="4953000" y="2057400"/>
            <a:chExt cx="3352800" cy="643354"/>
          </a:xfrm>
        </p:grpSpPr>
        <p:sp>
          <p:nvSpPr>
            <p:cNvPr id="15" name="Rectangle 14"/>
            <p:cNvSpPr/>
            <p:nvPr/>
          </p:nvSpPr>
          <p:spPr>
            <a:xfrm>
              <a:off x="6019800" y="2209800"/>
              <a:ext cx="2286000" cy="338554"/>
            </a:xfrm>
            <a:prstGeom prst="rect">
              <a:avLst/>
            </a:prstGeom>
          </p:spPr>
          <p:txBody>
            <a:bodyPr wrap="square">
              <a:spAutoFit/>
            </a:bodyPr>
            <a:lstStyle/>
            <a:p>
              <a:r>
                <a:rPr lang="fa-IR" sz="1600" dirty="0">
                  <a:solidFill>
                    <a:prstClr val="black"/>
                  </a:solidFill>
                  <a:cs typeface="B Mitra" pitchFamily="2" charset="-78"/>
                </a:rPr>
                <a:t>شيب سطح باغ ایرانی</a:t>
              </a:r>
              <a:endParaRPr lang="en-US" sz="1600" dirty="0">
                <a:solidFill>
                  <a:prstClr val="black"/>
                </a:solidFill>
                <a:cs typeface="B Mitra" pitchFamily="2" charset="-78"/>
              </a:endParaRPr>
            </a:p>
          </p:txBody>
        </p:sp>
        <p:sp>
          <p:nvSpPr>
            <p:cNvPr id="16" name="Rectangle 15"/>
            <p:cNvSpPr/>
            <p:nvPr/>
          </p:nvSpPr>
          <p:spPr>
            <a:xfrm>
              <a:off x="4953000" y="2057400"/>
              <a:ext cx="1905000" cy="338554"/>
            </a:xfrm>
            <a:prstGeom prst="rect">
              <a:avLst/>
            </a:prstGeom>
          </p:spPr>
          <p:txBody>
            <a:bodyPr wrap="square">
              <a:spAutoFit/>
            </a:bodyPr>
            <a:lstStyle/>
            <a:p>
              <a:r>
                <a:rPr lang="fa-IR" sz="1600" dirty="0">
                  <a:solidFill>
                    <a:prstClr val="black"/>
                  </a:solidFill>
                  <a:cs typeface="B Mitra" pitchFamily="2" charset="-78"/>
                </a:rPr>
                <a:t> ملایم</a:t>
              </a:r>
              <a:endParaRPr lang="en-US" sz="1600" dirty="0">
                <a:solidFill>
                  <a:prstClr val="black"/>
                </a:solidFill>
                <a:cs typeface="B Mitra" pitchFamily="2" charset="-78"/>
              </a:endParaRPr>
            </a:p>
          </p:txBody>
        </p:sp>
        <p:sp>
          <p:nvSpPr>
            <p:cNvPr id="17" name="Rectangle 16"/>
            <p:cNvSpPr/>
            <p:nvPr/>
          </p:nvSpPr>
          <p:spPr>
            <a:xfrm>
              <a:off x="5257800" y="2362200"/>
              <a:ext cx="1524000" cy="338554"/>
            </a:xfrm>
            <a:prstGeom prst="rect">
              <a:avLst/>
            </a:prstGeom>
          </p:spPr>
          <p:txBody>
            <a:bodyPr wrap="square">
              <a:spAutoFit/>
            </a:bodyPr>
            <a:lstStyle/>
            <a:p>
              <a:r>
                <a:rPr lang="fa-IR" sz="1600" dirty="0">
                  <a:solidFill>
                    <a:prstClr val="black"/>
                  </a:solidFill>
                  <a:cs typeface="B Mitra" pitchFamily="2" charset="-78"/>
                </a:rPr>
                <a:t>زیاد</a:t>
              </a:r>
              <a:endParaRPr lang="en-US" sz="1600" dirty="0">
                <a:solidFill>
                  <a:prstClr val="black"/>
                </a:solidFill>
                <a:cs typeface="B Mitra" pitchFamily="2" charset="-78"/>
              </a:endParaRPr>
            </a:p>
          </p:txBody>
        </p:sp>
        <p:sp>
          <p:nvSpPr>
            <p:cNvPr id="19" name="Right Brace 18"/>
            <p:cNvSpPr/>
            <p:nvPr/>
          </p:nvSpPr>
          <p:spPr>
            <a:xfrm>
              <a:off x="6705600" y="2133600"/>
              <a:ext cx="304800" cy="533400"/>
            </a:xfrm>
            <a:prstGeom prst="rightBrace">
              <a:avLst/>
            </a:prstGeom>
            <a:ln>
              <a:headEnd type="none" w="med" len="med"/>
              <a:tailEnd type="none" w="med" len="med"/>
            </a:ln>
          </p:spPr>
          <p:style>
            <a:lnRef idx="3">
              <a:schemeClr val="dk1"/>
            </a:lnRef>
            <a:fillRef idx="0">
              <a:schemeClr val="dk1"/>
            </a:fillRef>
            <a:effectRef idx="2">
              <a:schemeClr val="dk1"/>
            </a:effectRef>
            <a:fontRef idx="minor">
              <a:schemeClr val="tx1"/>
            </a:fontRef>
          </p:style>
          <p:txBody>
            <a:bodyPr rtlCol="0" anchor="ctr"/>
            <a:lstStyle/>
            <a:p>
              <a:pPr algn="ctr" rtl="0"/>
              <a:endParaRPr lang="en-US" sz="1600" dirty="0">
                <a:solidFill>
                  <a:prstClr val="black"/>
                </a:solidFill>
                <a:cs typeface="B Mitra" pitchFamily="2" charset="-78"/>
              </a:endParaRPr>
            </a:p>
          </p:txBody>
        </p:sp>
      </p:grpSp>
      <p:sp>
        <p:nvSpPr>
          <p:cNvPr id="21" name="Rectangle 20"/>
          <p:cNvSpPr/>
          <p:nvPr/>
        </p:nvSpPr>
        <p:spPr>
          <a:xfrm>
            <a:off x="-1219200" y="1905000"/>
            <a:ext cx="7543800" cy="338554"/>
          </a:xfrm>
          <a:prstGeom prst="rect">
            <a:avLst/>
          </a:prstGeom>
        </p:spPr>
        <p:txBody>
          <a:bodyPr wrap="square">
            <a:spAutoFit/>
          </a:bodyPr>
          <a:lstStyle/>
          <a:p>
            <a:r>
              <a:rPr lang="fa-IR" sz="1600" dirty="0">
                <a:solidFill>
                  <a:prstClr val="black"/>
                </a:solidFill>
                <a:cs typeface="B Mitra" pitchFamily="2" charset="-78"/>
              </a:rPr>
              <a:t>امکان حرکت</a:t>
            </a:r>
            <a:r>
              <a:rPr lang="en-US" sz="1600" dirty="0">
                <a:solidFill>
                  <a:prstClr val="black"/>
                </a:solidFill>
                <a:cs typeface="B Mitra" pitchFamily="2" charset="-78"/>
              </a:rPr>
              <a:t> </a:t>
            </a:r>
            <a:r>
              <a:rPr lang="fa-IR" sz="1600" dirty="0">
                <a:solidFill>
                  <a:prstClr val="black"/>
                </a:solidFill>
                <a:cs typeface="B Mitra" pitchFamily="2" charset="-78"/>
              </a:rPr>
              <a:t>آب درميان باغ به شکل طبيعی و امکان ایجاد آبشار (از بالاترین نقطه“مظهرخانه“به سراسر باغ)</a:t>
            </a:r>
            <a:endParaRPr lang="en-US" sz="1600" dirty="0">
              <a:solidFill>
                <a:prstClr val="black"/>
              </a:solidFill>
              <a:cs typeface="B Mitra" pitchFamily="2" charset="-78"/>
            </a:endParaRPr>
          </a:p>
        </p:txBody>
      </p:sp>
      <p:sp>
        <p:nvSpPr>
          <p:cNvPr id="22" name="Rectangle 21"/>
          <p:cNvSpPr/>
          <p:nvPr/>
        </p:nvSpPr>
        <p:spPr>
          <a:xfrm>
            <a:off x="6688449" y="6477000"/>
            <a:ext cx="1083951" cy="307777"/>
          </a:xfrm>
          <a:prstGeom prst="rect">
            <a:avLst/>
          </a:prstGeom>
          <a:solidFill>
            <a:schemeClr val="bg1"/>
          </a:solidFill>
          <a:ln>
            <a:solidFill>
              <a:schemeClr val="tx1"/>
            </a:solidFill>
          </a:ln>
        </p:spPr>
        <p:txBody>
          <a:bodyPr wrap="none">
            <a:spAutoFit/>
          </a:bodyPr>
          <a:lstStyle/>
          <a:p>
            <a:pPr algn="ctr" rtl="0"/>
            <a:r>
              <a:rPr lang="fa-IR" sz="1400" i="1" dirty="0">
                <a:solidFill>
                  <a:prstClr val="black"/>
                </a:solidFill>
                <a:effectLst>
                  <a:outerShdw blurRad="38100" dist="38100" dir="2700000" algn="tl">
                    <a:srgbClr val="000000">
                      <a:alpha val="43137"/>
                    </a:srgbClr>
                  </a:outerShdw>
                </a:effectLst>
                <a:cs typeface="B Mitra" pitchFamily="2" charset="-78"/>
              </a:rPr>
              <a:t>باغ شاهزاده ماهان</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sp>
        <p:nvSpPr>
          <p:cNvPr id="23" name="Rectangle 22"/>
          <p:cNvSpPr/>
          <p:nvPr/>
        </p:nvSpPr>
        <p:spPr>
          <a:xfrm>
            <a:off x="381000" y="6096000"/>
            <a:ext cx="917239" cy="307777"/>
          </a:xfrm>
          <a:prstGeom prst="rect">
            <a:avLst/>
          </a:prstGeom>
          <a:solidFill>
            <a:schemeClr val="bg1"/>
          </a:solidFill>
          <a:ln>
            <a:solidFill>
              <a:schemeClr val="tx1"/>
            </a:solidFill>
          </a:ln>
        </p:spPr>
        <p:txBody>
          <a:bodyPr wrap="none">
            <a:spAutoFit/>
          </a:bodyPr>
          <a:lstStyle/>
          <a:p>
            <a:pPr algn="ctr" rtl="0"/>
            <a:r>
              <a:rPr lang="fa-IR" sz="1400" i="1" dirty="0">
                <a:solidFill>
                  <a:prstClr val="black"/>
                </a:solidFill>
                <a:effectLst>
                  <a:outerShdw blurRad="38100" dist="38100" dir="2700000" algn="tl">
                    <a:srgbClr val="000000">
                      <a:alpha val="43137"/>
                    </a:srgbClr>
                  </a:outerShdw>
                </a:effectLst>
                <a:cs typeface="B Mitra" pitchFamily="2" charset="-78"/>
              </a:rPr>
              <a:t>باغ تخت شیراز</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sp>
        <p:nvSpPr>
          <p:cNvPr id="24" name="Rectangle 23"/>
          <p:cNvSpPr/>
          <p:nvPr/>
        </p:nvSpPr>
        <p:spPr>
          <a:xfrm>
            <a:off x="0" y="802591"/>
            <a:ext cx="9144000" cy="584775"/>
          </a:xfrm>
          <a:prstGeom prst="rect">
            <a:avLst/>
          </a:prstGeom>
        </p:spPr>
        <p:txBody>
          <a:bodyPr wrap="square">
            <a:spAutoFit/>
          </a:bodyPr>
          <a:lstStyle/>
          <a:p>
            <a:pPr algn="justLow">
              <a:buFont typeface="Wingdings" pitchFamily="2" charset="2"/>
              <a:buChar char="v"/>
            </a:pPr>
            <a:r>
              <a:rPr lang="fa-IR" sz="1600" dirty="0">
                <a:solidFill>
                  <a:prstClr val="black"/>
                </a:solidFill>
                <a:cs typeface="B Mitra" pitchFamily="2" charset="-78"/>
              </a:rPr>
              <a:t>باغ ایرانی برای بهره مند شدن از هوای آزاد، نور، خاک و آب به جایگاهی نیازمند است که در معرض وزش باد ملایم و نسیم و آفتاب لازم و سایه کافی و خاک حاصلخیز قرار گرفته و به آب نیز دسترسی داشته باشد.</a:t>
            </a:r>
          </a:p>
        </p:txBody>
      </p:sp>
    </p:spTree>
    <p:extLst>
      <p:ext uri="{BB962C8B-B14F-4D97-AF65-F5344CB8AC3E}">
        <p14:creationId xmlns:p14="http://schemas.microsoft.com/office/powerpoint/2010/main" val="11621786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New Folder (2)\New Folder\bagh\back.jpg"/>
          <p:cNvPicPr>
            <a:picLocks noChangeAspect="1" noChangeArrowheads="1"/>
          </p:cNvPicPr>
          <p:nvPr/>
        </p:nvPicPr>
        <p:blipFill>
          <a:blip r:embed="rId2"/>
          <a:srcRect/>
          <a:stretch>
            <a:fillRect/>
          </a:stretch>
        </p:blipFill>
        <p:spPr bwMode="auto">
          <a:xfrm>
            <a:off x="1" y="0"/>
            <a:ext cx="9143999" cy="6858000"/>
          </a:xfrm>
          <a:prstGeom prst="rect">
            <a:avLst/>
          </a:prstGeom>
          <a:noFill/>
        </p:spPr>
      </p:pic>
      <p:grpSp>
        <p:nvGrpSpPr>
          <p:cNvPr id="2" name="Group 11"/>
          <p:cNvGrpSpPr/>
          <p:nvPr/>
        </p:nvGrpSpPr>
        <p:grpSpPr>
          <a:xfrm>
            <a:off x="0" y="0"/>
            <a:ext cx="9572660" cy="6858000"/>
            <a:chOff x="0" y="0"/>
            <a:chExt cx="9572660" cy="6858000"/>
          </a:xfrm>
        </p:grpSpPr>
        <p:sp>
          <p:nvSpPr>
            <p:cNvPr id="8" name="Rectangle 7"/>
            <p:cNvSpPr/>
            <p:nvPr/>
          </p:nvSpPr>
          <p:spPr>
            <a:xfrm>
              <a:off x="0" y="0"/>
              <a:ext cx="9144000"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pic>
          <p:nvPicPr>
            <p:cNvPr id="6" name="Picture 5" descr="fdgfhf.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0" y="122954"/>
              <a:ext cx="9572660" cy="657124"/>
            </a:xfrm>
            <a:prstGeom prst="rect">
              <a:avLst/>
            </a:prstGeom>
          </p:spPr>
        </p:pic>
      </p:grpSp>
      <p:sp>
        <p:nvSpPr>
          <p:cNvPr id="7" name="TextBox 6"/>
          <p:cNvSpPr txBox="1"/>
          <p:nvPr/>
        </p:nvSpPr>
        <p:spPr>
          <a:xfrm>
            <a:off x="7496175" y="76200"/>
            <a:ext cx="1905000" cy="523220"/>
          </a:xfrm>
          <a:prstGeom prst="rect">
            <a:avLst/>
          </a:prstGeom>
          <a:noFill/>
        </p:spPr>
        <p:txBody>
          <a:bodyPr wrap="square" rtlCol="0">
            <a:spAutoFit/>
          </a:bodyPr>
          <a:lstStyle/>
          <a:p>
            <a:pPr algn="l" rtl="0"/>
            <a:r>
              <a:rPr lang="fa-IR" sz="2800" b="1" dirty="0">
                <a:solidFill>
                  <a:prstClr val="black"/>
                </a:solidFill>
                <a:cs typeface="B Davat" pitchFamily="2" charset="-78"/>
              </a:rPr>
              <a:t>نظام استقرار</a:t>
            </a:r>
            <a:endParaRPr lang="en-US" sz="2800" b="1" dirty="0">
              <a:solidFill>
                <a:prstClr val="black"/>
              </a:solidFill>
              <a:cs typeface="B Davat" pitchFamily="2" charset="-78"/>
            </a:endParaRPr>
          </a:p>
        </p:txBody>
      </p:sp>
      <p:sp>
        <p:nvSpPr>
          <p:cNvPr id="9" name="TextBox 8"/>
          <p:cNvSpPr txBox="1"/>
          <p:nvPr/>
        </p:nvSpPr>
        <p:spPr>
          <a:xfrm>
            <a:off x="0" y="778905"/>
            <a:ext cx="9122392" cy="1569660"/>
          </a:xfrm>
          <a:prstGeom prst="rect">
            <a:avLst/>
          </a:prstGeom>
          <a:noFill/>
        </p:spPr>
        <p:txBody>
          <a:bodyPr wrap="square" rtlCol="0">
            <a:spAutoFit/>
          </a:bodyPr>
          <a:lstStyle/>
          <a:p>
            <a:pPr>
              <a:buFont typeface="Wingdings" pitchFamily="2" charset="2"/>
              <a:buChar char="v"/>
            </a:pPr>
            <a:r>
              <a:rPr lang="fa-IR" sz="1600" dirty="0">
                <a:solidFill>
                  <a:prstClr val="black"/>
                </a:solidFill>
                <a:cs typeface="B Mitra" pitchFamily="2" charset="-78"/>
              </a:rPr>
              <a:t>باغ ایرانی به موقعیتی نیازمند است که علاوه بر اینکه شروط اولیه برای رشد درختان، ریاحین و گل ها را به وجود آورد، بتواند منظر دلپذیری را برای باغ عرضه دارد.وضع پیرامونی باغ، نقش عمده ای در منظر آن ایفا می کند.باغ می باید برای استفاده از مناظر اطراف به ”دیدرو“ های ممتد، در درجه اول در جهت طول محور اصلی خود، مجهز باشد.برای رویت هر چه بهتر منظر در طول باغ، دید روی اصلی بر محور اصلی باغ، منطبق می باشد.</a:t>
            </a:r>
          </a:p>
          <a:p>
            <a:pPr>
              <a:buFont typeface="Wingdings" pitchFamily="2" charset="2"/>
              <a:buChar char="v"/>
            </a:pPr>
            <a:r>
              <a:rPr lang="fa-IR" sz="1600" dirty="0">
                <a:solidFill>
                  <a:prstClr val="black"/>
                </a:solidFill>
                <a:cs typeface="B Mitra" pitchFamily="2" charset="-78"/>
              </a:rPr>
              <a:t>شیوه کاشت درختان، حرکت ممتد آب و همچنین گلکاری ها در محور اصلی، سعی در آزادی بخشیدن به دیدروی مرکزی در امتداد طویل ترین ضلع باغ به طرف دشت و صحرا و افق لاینتاهی دارد .</a:t>
            </a:r>
          </a:p>
          <a:p>
            <a:pPr>
              <a:buFont typeface="Wingdings" pitchFamily="2" charset="2"/>
              <a:buChar char="v"/>
            </a:pPr>
            <a:endParaRPr lang="fa-IR" sz="1600" dirty="0">
              <a:solidFill>
                <a:prstClr val="black"/>
              </a:solidFill>
              <a:cs typeface="B Mitra" pitchFamily="2" charset="-78"/>
            </a:endParaRPr>
          </a:p>
        </p:txBody>
      </p:sp>
      <p:pic>
        <p:nvPicPr>
          <p:cNvPr id="10" name="Picture 2" descr="G:\saeid1\axe khanevadegi\manzar\bagh1\DSC02040.JPG"/>
          <p:cNvPicPr>
            <a:picLocks noChangeAspect="1" noChangeArrowheads="1"/>
          </p:cNvPicPr>
          <p:nvPr/>
        </p:nvPicPr>
        <p:blipFill>
          <a:blip r:embed="rId4" cstate="screen">
            <a:lum contrast="20000"/>
            <a:extLst>
              <a:ext uri="{28A0092B-C50C-407E-A947-70E740481C1C}">
                <a14:useLocalDpi xmlns:a14="http://schemas.microsoft.com/office/drawing/2010/main"/>
              </a:ext>
            </a:extLst>
          </a:blip>
          <a:srcRect/>
          <a:stretch>
            <a:fillRect/>
          </a:stretch>
        </p:blipFill>
        <p:spPr bwMode="auto">
          <a:xfrm>
            <a:off x="3352800" y="2740223"/>
            <a:ext cx="2209800" cy="308344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 name="Picture 4" descr="G:\saeid1\axe khanevadegi\manzar\bagh\2001786596329540868_rs.jpg"/>
          <p:cNvPicPr>
            <a:picLocks noChangeAspect="1" noChangeArrowheads="1"/>
          </p:cNvPicPr>
          <p:nvPr/>
        </p:nvPicPr>
        <p:blipFill>
          <a:blip r:embed="rId5">
            <a:lum contrast="40000"/>
          </a:blip>
          <a:srcRect/>
          <a:stretch>
            <a:fillRect/>
          </a:stretch>
        </p:blipFill>
        <p:spPr bwMode="auto">
          <a:xfrm>
            <a:off x="180975" y="3838519"/>
            <a:ext cx="2895600" cy="20462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3" name="Picture 6" descr="G:\saeid1\axe khanevadegi\manzar\bagh1\DSC02422.JPG"/>
          <p:cNvPicPr>
            <a:picLocks noChangeAspect="1" noChangeArrowheads="1"/>
          </p:cNvPicPr>
          <p:nvPr/>
        </p:nvPicPr>
        <p:blipFill>
          <a:blip r:embed="rId6" cstate="screen">
            <a:lum contrast="40000"/>
            <a:extLst>
              <a:ext uri="{28A0092B-C50C-407E-A947-70E740481C1C}">
                <a14:useLocalDpi xmlns:a14="http://schemas.microsoft.com/office/drawing/2010/main"/>
              </a:ext>
            </a:extLst>
          </a:blip>
          <a:srcRect/>
          <a:stretch>
            <a:fillRect/>
          </a:stretch>
        </p:blipFill>
        <p:spPr bwMode="auto">
          <a:xfrm>
            <a:off x="5895975" y="2283023"/>
            <a:ext cx="3124200" cy="381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5" name="Rectangle 14"/>
          <p:cNvSpPr/>
          <p:nvPr/>
        </p:nvSpPr>
        <p:spPr>
          <a:xfrm>
            <a:off x="3886200" y="5940623"/>
            <a:ext cx="1083951" cy="307777"/>
          </a:xfrm>
          <a:prstGeom prst="rect">
            <a:avLst/>
          </a:prstGeom>
          <a:solidFill>
            <a:schemeClr val="bg1"/>
          </a:solidFill>
          <a:ln>
            <a:solidFill>
              <a:schemeClr val="tx1"/>
            </a:solidFill>
          </a:ln>
        </p:spPr>
        <p:txBody>
          <a:bodyPr wrap="none">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باغ شاهزاده ماهان</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sp>
        <p:nvSpPr>
          <p:cNvPr id="16" name="Rectangle 15"/>
          <p:cNvSpPr/>
          <p:nvPr/>
        </p:nvSpPr>
        <p:spPr>
          <a:xfrm>
            <a:off x="7115175" y="6169223"/>
            <a:ext cx="508473" cy="307777"/>
          </a:xfrm>
          <a:prstGeom prst="rect">
            <a:avLst/>
          </a:prstGeom>
          <a:solidFill>
            <a:schemeClr val="bg1"/>
          </a:solidFill>
          <a:ln>
            <a:solidFill>
              <a:schemeClr val="tx1"/>
            </a:solidFill>
          </a:ln>
        </p:spPr>
        <p:txBody>
          <a:bodyPr wrap="none">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باغ ارم</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spTree>
    <p:extLst>
      <p:ext uri="{BB962C8B-B14F-4D97-AF65-F5344CB8AC3E}">
        <p14:creationId xmlns:p14="http://schemas.microsoft.com/office/powerpoint/2010/main" val="32439021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New Folder (2)\New Folder\bagh\back.jpg"/>
          <p:cNvPicPr>
            <a:picLocks noChangeAspect="1" noChangeArrowheads="1"/>
          </p:cNvPicPr>
          <p:nvPr/>
        </p:nvPicPr>
        <p:blipFill>
          <a:blip r:embed="rId2"/>
          <a:srcRect/>
          <a:stretch>
            <a:fillRect/>
          </a:stretch>
        </p:blipFill>
        <p:spPr bwMode="auto">
          <a:xfrm>
            <a:off x="1" y="0"/>
            <a:ext cx="9143999" cy="6858000"/>
          </a:xfrm>
          <a:prstGeom prst="rect">
            <a:avLst/>
          </a:prstGeom>
          <a:noFill/>
        </p:spPr>
      </p:pic>
      <p:grpSp>
        <p:nvGrpSpPr>
          <p:cNvPr id="2" name="Group 11"/>
          <p:cNvGrpSpPr/>
          <p:nvPr/>
        </p:nvGrpSpPr>
        <p:grpSpPr>
          <a:xfrm>
            <a:off x="0" y="0"/>
            <a:ext cx="9572660" cy="6858000"/>
            <a:chOff x="0" y="0"/>
            <a:chExt cx="9572660" cy="6858000"/>
          </a:xfrm>
        </p:grpSpPr>
        <p:sp>
          <p:nvSpPr>
            <p:cNvPr id="8" name="Rectangle 7"/>
            <p:cNvSpPr/>
            <p:nvPr/>
          </p:nvSpPr>
          <p:spPr>
            <a:xfrm>
              <a:off x="0" y="0"/>
              <a:ext cx="9144000"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pic>
          <p:nvPicPr>
            <p:cNvPr id="6" name="Picture 5" descr="fdgfhf.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0" y="122954"/>
              <a:ext cx="9572660" cy="657124"/>
            </a:xfrm>
            <a:prstGeom prst="rect">
              <a:avLst/>
            </a:prstGeom>
          </p:spPr>
        </p:pic>
      </p:grpSp>
      <p:sp>
        <p:nvSpPr>
          <p:cNvPr id="7" name="TextBox 6"/>
          <p:cNvSpPr txBox="1"/>
          <p:nvPr/>
        </p:nvSpPr>
        <p:spPr>
          <a:xfrm>
            <a:off x="7496175" y="76200"/>
            <a:ext cx="1905000" cy="523220"/>
          </a:xfrm>
          <a:prstGeom prst="rect">
            <a:avLst/>
          </a:prstGeom>
          <a:noFill/>
        </p:spPr>
        <p:txBody>
          <a:bodyPr wrap="square" rtlCol="0">
            <a:spAutoFit/>
          </a:bodyPr>
          <a:lstStyle/>
          <a:p>
            <a:pPr algn="l" rtl="0"/>
            <a:r>
              <a:rPr lang="fa-IR" sz="2800" b="1" dirty="0">
                <a:solidFill>
                  <a:prstClr val="black"/>
                </a:solidFill>
                <a:cs typeface="B Davat" pitchFamily="2" charset="-78"/>
              </a:rPr>
              <a:t>نظام آبیاری</a:t>
            </a:r>
            <a:endParaRPr lang="en-US" sz="2800" b="1" dirty="0">
              <a:solidFill>
                <a:prstClr val="black"/>
              </a:solidFill>
              <a:cs typeface="B Davat" pitchFamily="2" charset="-78"/>
            </a:endParaRPr>
          </a:p>
        </p:txBody>
      </p:sp>
      <p:sp>
        <p:nvSpPr>
          <p:cNvPr id="11" name="Rectangle 10"/>
          <p:cNvSpPr/>
          <p:nvPr/>
        </p:nvSpPr>
        <p:spPr>
          <a:xfrm>
            <a:off x="3295650" y="847725"/>
            <a:ext cx="5610224" cy="3970318"/>
          </a:xfrm>
          <a:prstGeom prst="rect">
            <a:avLst/>
          </a:prstGeom>
        </p:spPr>
        <p:txBody>
          <a:bodyPr wrap="square">
            <a:spAutoFit/>
          </a:bodyPr>
          <a:lstStyle/>
          <a:p>
            <a:pPr algn="justLow"/>
            <a:r>
              <a:rPr lang="fa-IR" dirty="0">
                <a:solidFill>
                  <a:prstClr val="black"/>
                </a:solidFill>
                <a:cs typeface="B Mitra" pitchFamily="2" charset="-78"/>
              </a:rPr>
              <a:t> </a:t>
            </a:r>
          </a:p>
          <a:p>
            <a:pPr algn="justLow"/>
            <a:r>
              <a:rPr lang="fa-IR" b="1" dirty="0">
                <a:solidFill>
                  <a:prstClr val="black"/>
                </a:solidFill>
                <a:cs typeface="B Davat" pitchFamily="2" charset="-78"/>
              </a:rPr>
              <a:t>تقدیس آب در باغ ایرانی</a:t>
            </a:r>
          </a:p>
          <a:p>
            <a:pPr algn="justLow">
              <a:lnSpc>
                <a:spcPts val="2000"/>
              </a:lnSpc>
            </a:pPr>
            <a:r>
              <a:rPr lang="fa-IR" sz="1600" dirty="0">
                <a:solidFill>
                  <a:prstClr val="black"/>
                </a:solidFill>
                <a:cs typeface="B Mitra" pitchFamily="2" charset="-78"/>
              </a:rPr>
              <a:t>در ایران آب </a:t>
            </a:r>
            <a:r>
              <a:rPr lang="fa-IR" sz="1600" u="sng" dirty="0">
                <a:solidFill>
                  <a:prstClr val="black"/>
                </a:solidFill>
                <a:cs typeface="B Mitra" pitchFamily="2" charset="-78"/>
              </a:rPr>
              <a:t>مقدس ترین عنصر طبیعت </a:t>
            </a:r>
            <a:r>
              <a:rPr lang="fa-IR" sz="1600" dirty="0">
                <a:solidFill>
                  <a:prstClr val="black"/>
                </a:solidFill>
                <a:cs typeface="B Mitra" pitchFamily="2" charset="-78"/>
              </a:rPr>
              <a:t>است و به اعتقاد برخی </a:t>
            </a:r>
            <a:r>
              <a:rPr lang="fa-IR" sz="1600" u="sng" dirty="0">
                <a:solidFill>
                  <a:prstClr val="black"/>
                </a:solidFill>
                <a:cs typeface="B Mitra" pitchFamily="2" charset="-78"/>
              </a:rPr>
              <a:t>سرچشمه حیات </a:t>
            </a:r>
            <a:r>
              <a:rPr lang="fa-IR" sz="1600" dirty="0">
                <a:solidFill>
                  <a:prstClr val="black"/>
                </a:solidFill>
                <a:cs typeface="B Mitra" pitchFamily="2" charset="-78"/>
              </a:rPr>
              <a:t>و پیام آور روشنی و پاکی است.در باغ ایرانی همیشه محل ظهورآب خارج از باغ است و در واقع آغاز نمادین باغ است.</a:t>
            </a:r>
          </a:p>
          <a:p>
            <a:pPr algn="justLow">
              <a:lnSpc>
                <a:spcPts val="2000"/>
              </a:lnSpc>
            </a:pPr>
            <a:r>
              <a:rPr lang="fa-IR" sz="1600" dirty="0">
                <a:solidFill>
                  <a:prstClr val="black"/>
                </a:solidFill>
                <a:cs typeface="B Mitra" pitchFamily="2" charset="-78"/>
              </a:rPr>
              <a:t>باغ ایرانی در دل کویر از این آب کمال بهره را می برد و خود را از طبیعت خشک پیرامون خود جدا کند. در بيشتر موارد قناتها و یا چشمه ها منبع اصلی تأمين آب باغ بوده اند.</a:t>
            </a:r>
            <a:endParaRPr lang="en-US" sz="1600" dirty="0">
              <a:solidFill>
                <a:prstClr val="black"/>
              </a:solidFill>
            </a:endParaRPr>
          </a:p>
          <a:p>
            <a:pPr algn="justLow">
              <a:lnSpc>
                <a:spcPts val="2000"/>
              </a:lnSpc>
            </a:pPr>
            <a:r>
              <a:rPr lang="fa-IR" sz="1600" dirty="0">
                <a:solidFill>
                  <a:prstClr val="black"/>
                </a:solidFill>
                <a:cs typeface="B Mitra" pitchFamily="2" charset="-78"/>
              </a:rPr>
              <a:t> </a:t>
            </a:r>
          </a:p>
          <a:p>
            <a:pPr algn="justLow">
              <a:lnSpc>
                <a:spcPct val="150000"/>
              </a:lnSpc>
              <a:buFont typeface="Wingdings" pitchFamily="2" charset="2"/>
              <a:buChar char="v"/>
            </a:pPr>
            <a:r>
              <a:rPr lang="fa-IR" sz="1600" dirty="0">
                <a:solidFill>
                  <a:prstClr val="black"/>
                </a:solidFill>
                <a:cs typeface="B Mitra" pitchFamily="2" charset="-78"/>
              </a:rPr>
              <a:t>کمبود آب در بيشتر نقاط سرزمين ایران</a:t>
            </a:r>
          </a:p>
          <a:p>
            <a:pPr algn="justLow">
              <a:lnSpc>
                <a:spcPct val="150000"/>
              </a:lnSpc>
              <a:buFont typeface="Wingdings" pitchFamily="2" charset="2"/>
              <a:buChar char="v"/>
            </a:pPr>
            <a:r>
              <a:rPr lang="fa-IR" sz="1600" dirty="0">
                <a:solidFill>
                  <a:prstClr val="black"/>
                </a:solidFill>
                <a:cs typeface="B Mitra" pitchFamily="2" charset="-78"/>
              </a:rPr>
              <a:t>قداست و احترامی که آب همواره درگذشته از آن برخوردار بوده</a:t>
            </a:r>
          </a:p>
          <a:p>
            <a:pPr algn="justLow">
              <a:lnSpc>
                <a:spcPct val="150000"/>
              </a:lnSpc>
              <a:buFont typeface="Wingdings" pitchFamily="2" charset="2"/>
              <a:buChar char="v"/>
            </a:pPr>
            <a:r>
              <a:rPr lang="fa-IR" sz="1600" dirty="0">
                <a:solidFill>
                  <a:prstClr val="black"/>
                </a:solidFill>
                <a:cs typeface="B Mitra" pitchFamily="2" charset="-78"/>
              </a:rPr>
              <a:t> علاقه وافر ایرانيان در بکارگيری آب در باغ </a:t>
            </a:r>
          </a:p>
          <a:p>
            <a:pPr algn="justLow">
              <a:lnSpc>
                <a:spcPct val="150000"/>
              </a:lnSpc>
            </a:pPr>
            <a:r>
              <a:rPr lang="fa-IR" sz="1600" dirty="0">
                <a:solidFill>
                  <a:prstClr val="black"/>
                </a:solidFill>
                <a:cs typeface="B Mitra" pitchFamily="2" charset="-78"/>
              </a:rPr>
              <a:t>باعث شده تا آنها آب را به شيوه های گوناگون در باغ به حرکت آورده و بر زیبایی و لطافت آن بيفزایند.</a:t>
            </a:r>
          </a:p>
          <a:p>
            <a:pPr algn="justLow"/>
            <a:endParaRPr lang="fa-IR" sz="1400" dirty="0">
              <a:solidFill>
                <a:srgbClr val="FFFF00"/>
              </a:solidFill>
              <a:cs typeface="B Yekan" pitchFamily="2" charset="-78"/>
            </a:endParaRPr>
          </a:p>
        </p:txBody>
      </p:sp>
      <p:pic>
        <p:nvPicPr>
          <p:cNvPr id="1027" name="Picture 3"/>
          <p:cNvPicPr>
            <a:picLocks noChangeAspect="1" noChangeArrowheads="1"/>
          </p:cNvPicPr>
          <p:nvPr/>
        </p:nvPicPr>
        <p:blipFill>
          <a:blip r:embed="rId4" cstate="screen">
            <a:biLevel thresh="50000"/>
            <a:lum contrast="-20000"/>
            <a:extLst>
              <a:ext uri="{28A0092B-C50C-407E-A947-70E740481C1C}">
                <a14:useLocalDpi xmlns:a14="http://schemas.microsoft.com/office/drawing/2010/main"/>
              </a:ext>
            </a:extLst>
          </a:blip>
          <a:srcRect/>
          <a:stretch>
            <a:fillRect/>
          </a:stretch>
        </p:blipFill>
        <p:spPr bwMode="auto">
          <a:xfrm>
            <a:off x="295275" y="1237285"/>
            <a:ext cx="2590800" cy="1617646"/>
          </a:xfrm>
          <a:prstGeom prst="rect">
            <a:avLst/>
          </a:prstGeom>
          <a:ln>
            <a:noFill/>
          </a:ln>
          <a:effectLst>
            <a:outerShdw blurRad="292100" dist="139700" dir="2700000" algn="tl" rotWithShape="0">
              <a:srgbClr val="333333">
                <a:alpha val="65000"/>
              </a:srgbClr>
            </a:outerShdw>
          </a:effectLst>
        </p:spPr>
      </p:pic>
      <p:pic>
        <p:nvPicPr>
          <p:cNvPr id="1029" name="Picture 5"/>
          <p:cNvPicPr>
            <a:picLocks noChangeAspect="1" noChangeArrowheads="1"/>
          </p:cNvPicPr>
          <p:nvPr/>
        </p:nvPicPr>
        <p:blipFill>
          <a:blip r:embed="rId5" cstate="screen">
            <a:lum contrast="40000"/>
            <a:extLst>
              <a:ext uri="{28A0092B-C50C-407E-A947-70E740481C1C}">
                <a14:useLocalDpi xmlns:a14="http://schemas.microsoft.com/office/drawing/2010/main"/>
              </a:ext>
            </a:extLst>
          </a:blip>
          <a:srcRect/>
          <a:stretch>
            <a:fillRect/>
          </a:stretch>
        </p:blipFill>
        <p:spPr bwMode="auto">
          <a:xfrm>
            <a:off x="838200" y="5181600"/>
            <a:ext cx="7772400" cy="1708826"/>
          </a:xfrm>
          <a:prstGeom prst="rect">
            <a:avLst/>
          </a:prstGeom>
          <a:ln>
            <a:noFill/>
          </a:ln>
          <a:effectLst>
            <a:softEdge rad="112500"/>
          </a:effectLst>
        </p:spPr>
      </p:pic>
      <p:pic>
        <p:nvPicPr>
          <p:cNvPr id="1030" name="Picture 6"/>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28600" y="3276600"/>
            <a:ext cx="2668386" cy="2010428"/>
          </a:xfrm>
          <a:prstGeom prst="rect">
            <a:avLst/>
          </a:prstGeom>
          <a:ln>
            <a:noFill/>
          </a:ln>
          <a:effectLst>
            <a:softEdge rad="112500"/>
          </a:effectLst>
        </p:spPr>
      </p:pic>
      <p:sp>
        <p:nvSpPr>
          <p:cNvPr id="16" name="TextBox 15"/>
          <p:cNvSpPr txBox="1"/>
          <p:nvPr/>
        </p:nvSpPr>
        <p:spPr>
          <a:xfrm>
            <a:off x="2209800" y="4876800"/>
            <a:ext cx="1737360" cy="307777"/>
          </a:xfrm>
          <a:prstGeom prst="rect">
            <a:avLst/>
          </a:prstGeom>
          <a:solidFill>
            <a:schemeClr val="bg1"/>
          </a:solidFill>
          <a:ln>
            <a:solidFill>
              <a:schemeClr val="tx1"/>
            </a:solidFill>
          </a:ln>
        </p:spPr>
        <p:txBody>
          <a:bodyPr wrap="square" rtlCol="0">
            <a:spAutoFit/>
          </a:bodyPr>
          <a:lstStyle/>
          <a:p>
            <a:r>
              <a:rPr lang="fa-IR" sz="1400" i="1" dirty="0">
                <a:solidFill>
                  <a:prstClr val="black"/>
                </a:solidFill>
                <a:effectLst>
                  <a:outerShdw blurRad="38100" dist="38100" dir="2700000" algn="tl">
                    <a:srgbClr val="000000">
                      <a:alpha val="43137"/>
                    </a:srgbClr>
                  </a:outerShdw>
                </a:effectLst>
                <a:cs typeface="B Mitra" pitchFamily="2" charset="-78"/>
              </a:rPr>
              <a:t>منظره هوایی یک قنات در یزد</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sp>
        <p:nvSpPr>
          <p:cNvPr id="17" name="TextBox 16"/>
          <p:cNvSpPr txBox="1"/>
          <p:nvPr/>
        </p:nvSpPr>
        <p:spPr>
          <a:xfrm>
            <a:off x="914400" y="2895600"/>
            <a:ext cx="2468880" cy="307777"/>
          </a:xfrm>
          <a:prstGeom prst="rect">
            <a:avLst/>
          </a:prstGeom>
          <a:solidFill>
            <a:schemeClr val="bg1"/>
          </a:solidFill>
          <a:ln>
            <a:solidFill>
              <a:schemeClr val="tx1"/>
            </a:solidFill>
          </a:ln>
        </p:spPr>
        <p:txBody>
          <a:bodyPr wrap="square" rtlCol="0">
            <a:spAutoFit/>
          </a:bodyPr>
          <a:lstStyle/>
          <a:p>
            <a:r>
              <a:rPr lang="fa-IR" sz="1400" i="1" dirty="0">
                <a:solidFill>
                  <a:prstClr val="black"/>
                </a:solidFill>
                <a:effectLst>
                  <a:outerShdw blurRad="38100" dist="38100" dir="2700000" algn="tl">
                    <a:srgbClr val="000000">
                      <a:alpha val="43137"/>
                    </a:srgbClr>
                  </a:outerShdw>
                </a:effectLst>
                <a:cs typeface="B Mitra" pitchFamily="2" charset="-78"/>
              </a:rPr>
              <a:t>شیوه ساخت یک قنات و چاه های دسترسی آن</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sp>
        <p:nvSpPr>
          <p:cNvPr id="18" name="TextBox 17"/>
          <p:cNvSpPr txBox="1"/>
          <p:nvPr/>
        </p:nvSpPr>
        <p:spPr>
          <a:xfrm>
            <a:off x="7467600" y="5029200"/>
            <a:ext cx="1280160" cy="307777"/>
          </a:xfrm>
          <a:prstGeom prst="rect">
            <a:avLst/>
          </a:prstGeom>
          <a:solidFill>
            <a:schemeClr val="bg1"/>
          </a:solidFill>
          <a:ln>
            <a:solidFill>
              <a:schemeClr val="tx1"/>
            </a:solidFill>
          </a:ln>
        </p:spPr>
        <p:txBody>
          <a:bodyPr wrap="square" rtlCol="0">
            <a:spAutoFit/>
          </a:bodyPr>
          <a:lstStyle/>
          <a:p>
            <a:r>
              <a:rPr lang="fa-IR" sz="1400" i="1" dirty="0">
                <a:solidFill>
                  <a:prstClr val="black"/>
                </a:solidFill>
                <a:effectLst>
                  <a:outerShdw blurRad="38100" dist="38100" dir="2700000" algn="tl">
                    <a:srgbClr val="000000">
                      <a:alpha val="43137"/>
                    </a:srgbClr>
                  </a:outerShdw>
                </a:effectLst>
                <a:cs typeface="B Mitra" pitchFamily="2" charset="-78"/>
              </a:rPr>
              <a:t>مقطع طولی یک قنات</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spTree>
    <p:extLst>
      <p:ext uri="{BB962C8B-B14F-4D97-AF65-F5344CB8AC3E}">
        <p14:creationId xmlns:p14="http://schemas.microsoft.com/office/powerpoint/2010/main" val="2241826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New Folder (2)\New Folder\bagh\back.jpg"/>
          <p:cNvPicPr>
            <a:picLocks noChangeAspect="1" noChangeArrowheads="1"/>
          </p:cNvPicPr>
          <p:nvPr/>
        </p:nvPicPr>
        <p:blipFill>
          <a:blip r:embed="rId2"/>
          <a:srcRect/>
          <a:stretch>
            <a:fillRect/>
          </a:stretch>
        </p:blipFill>
        <p:spPr bwMode="auto">
          <a:xfrm>
            <a:off x="1" y="0"/>
            <a:ext cx="9143999" cy="6858000"/>
          </a:xfrm>
          <a:prstGeom prst="rect">
            <a:avLst/>
          </a:prstGeom>
          <a:noFill/>
        </p:spPr>
      </p:pic>
      <p:grpSp>
        <p:nvGrpSpPr>
          <p:cNvPr id="2" name="Group 11"/>
          <p:cNvGrpSpPr/>
          <p:nvPr/>
        </p:nvGrpSpPr>
        <p:grpSpPr>
          <a:xfrm>
            <a:off x="0" y="0"/>
            <a:ext cx="9572660" cy="6858000"/>
            <a:chOff x="0" y="0"/>
            <a:chExt cx="9572660" cy="6858000"/>
          </a:xfrm>
        </p:grpSpPr>
        <p:sp>
          <p:nvSpPr>
            <p:cNvPr id="8" name="Rectangle 7"/>
            <p:cNvSpPr/>
            <p:nvPr/>
          </p:nvSpPr>
          <p:spPr>
            <a:xfrm>
              <a:off x="0" y="0"/>
              <a:ext cx="9144000"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pic>
          <p:nvPicPr>
            <p:cNvPr id="6" name="Picture 5" descr="fdgfhf.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0" y="122954"/>
              <a:ext cx="9572660" cy="657124"/>
            </a:xfrm>
            <a:prstGeom prst="rect">
              <a:avLst/>
            </a:prstGeom>
          </p:spPr>
        </p:pic>
      </p:grpSp>
      <p:sp>
        <p:nvSpPr>
          <p:cNvPr id="7" name="TextBox 6"/>
          <p:cNvSpPr txBox="1"/>
          <p:nvPr/>
        </p:nvSpPr>
        <p:spPr>
          <a:xfrm>
            <a:off x="7391400" y="76200"/>
            <a:ext cx="1905000" cy="523220"/>
          </a:xfrm>
          <a:prstGeom prst="rect">
            <a:avLst/>
          </a:prstGeom>
          <a:noFill/>
        </p:spPr>
        <p:txBody>
          <a:bodyPr wrap="square" rtlCol="0">
            <a:spAutoFit/>
          </a:bodyPr>
          <a:lstStyle/>
          <a:p>
            <a:pPr algn="l" rtl="0"/>
            <a:r>
              <a:rPr lang="fa-IR" sz="2800" b="1" dirty="0">
                <a:solidFill>
                  <a:prstClr val="black"/>
                </a:solidFill>
                <a:cs typeface="B Davat" pitchFamily="2" charset="-78"/>
              </a:rPr>
              <a:t>نظام آبیاری</a:t>
            </a:r>
            <a:endParaRPr lang="en-US" sz="2800" b="1" dirty="0">
              <a:solidFill>
                <a:prstClr val="black"/>
              </a:solidFill>
              <a:cs typeface="B Davat" pitchFamily="2" charset="-78"/>
            </a:endParaRPr>
          </a:p>
        </p:txBody>
      </p:sp>
      <p:pic>
        <p:nvPicPr>
          <p:cNvPr id="9"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124200" y="1600200"/>
            <a:ext cx="1981200" cy="1524000"/>
          </a:xfrm>
          <a:prstGeom prst="rect">
            <a:avLst/>
          </a:prstGeom>
          <a:ln>
            <a:noFill/>
          </a:ln>
          <a:effectLst>
            <a:outerShdw blurRad="292100" dist="139700" dir="2700000" algn="tl" rotWithShape="0">
              <a:srgbClr val="333333">
                <a:alpha val="65000"/>
              </a:srgbClr>
            </a:outerShdw>
          </a:effectLst>
        </p:spPr>
      </p:pic>
      <p:sp>
        <p:nvSpPr>
          <p:cNvPr id="10" name="TextBox 9"/>
          <p:cNvSpPr txBox="1"/>
          <p:nvPr/>
        </p:nvSpPr>
        <p:spPr>
          <a:xfrm>
            <a:off x="5257800" y="914400"/>
            <a:ext cx="3657600" cy="2308324"/>
          </a:xfrm>
          <a:prstGeom prst="rect">
            <a:avLst/>
          </a:prstGeom>
          <a:noFill/>
          <a:ln>
            <a:noFill/>
          </a:ln>
        </p:spPr>
        <p:txBody>
          <a:bodyPr wrap="square" rtlCol="0">
            <a:spAutoFit/>
          </a:bodyPr>
          <a:lstStyle/>
          <a:p>
            <a:pPr algn="justLow"/>
            <a:r>
              <a:rPr lang="fa-IR" sz="1600" dirty="0">
                <a:solidFill>
                  <a:prstClr val="black"/>
                </a:solidFill>
                <a:cs typeface="B Mitra" pitchFamily="2" charset="-78"/>
              </a:rPr>
              <a:t>مهم ترین مشخصه باغ ایرانی، </a:t>
            </a:r>
            <a:r>
              <a:rPr lang="fa-IR" sz="1600" u="sng" dirty="0">
                <a:solidFill>
                  <a:prstClr val="black"/>
                </a:solidFill>
                <a:cs typeface="B Mitra" pitchFamily="2" charset="-78"/>
              </a:rPr>
              <a:t>نمایش آب </a:t>
            </a:r>
            <a:r>
              <a:rPr lang="fa-IR" sz="1600" dirty="0">
                <a:solidFill>
                  <a:prstClr val="black"/>
                </a:solidFill>
                <a:cs typeface="B Mitra" pitchFamily="2" charset="-78"/>
              </a:rPr>
              <a:t>است.باغبان ایرانی می کوشد حجم آب بیشتر به نظر برسد.بارها آب را به دل زمین می برد و دوباره آن را در مسیر جوی ها، حوض ها و فواره ها نمایان می سازد.برای بیشتر جلوه دادن به آب تکنیک هایی را به کار می برد، مثل به کارگیری تخته سنگ هایی با تراش سفید رنگ یا با طرح های مختلف نظیرموج سنگ ها یا سینه کبکی در کف آب نماها.</a:t>
            </a:r>
            <a:endParaRPr lang="en-US" sz="1600" dirty="0">
              <a:solidFill>
                <a:prstClr val="black"/>
              </a:solidFill>
              <a:cs typeface="B Mitra" pitchFamily="2" charset="-78"/>
            </a:endParaRPr>
          </a:p>
          <a:p>
            <a:pPr algn="justLow"/>
            <a:endParaRPr lang="fa-IR" sz="1600" dirty="0">
              <a:solidFill>
                <a:prstClr val="black"/>
              </a:solidFill>
              <a:cs typeface="B Mitra" pitchFamily="2" charset="-78"/>
            </a:endParaRPr>
          </a:p>
          <a:p>
            <a:pPr algn="justLow"/>
            <a:endParaRPr lang="en-US" sz="1600" dirty="0">
              <a:solidFill>
                <a:prstClr val="black"/>
              </a:solidFill>
              <a:cs typeface="B Mitra" pitchFamily="2" charset="-78"/>
            </a:endParaRPr>
          </a:p>
        </p:txBody>
      </p:sp>
      <p:pic>
        <p:nvPicPr>
          <p:cNvPr id="15" name="Picture 2"/>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362200" y="3657600"/>
            <a:ext cx="2498418" cy="2514600"/>
          </a:xfrm>
          <a:prstGeom prst="rect">
            <a:avLst/>
          </a:prstGeom>
          <a:ln>
            <a:noFill/>
          </a:ln>
          <a:effectLst>
            <a:outerShdw blurRad="292100" dist="139700" dir="2700000" algn="tl" rotWithShape="0">
              <a:srgbClr val="333333">
                <a:alpha val="65000"/>
              </a:srgbClr>
            </a:outerShdw>
          </a:effectLst>
        </p:spPr>
      </p:pic>
      <p:sp>
        <p:nvSpPr>
          <p:cNvPr id="21" name="TextBox 20"/>
          <p:cNvSpPr txBox="1"/>
          <p:nvPr/>
        </p:nvSpPr>
        <p:spPr>
          <a:xfrm>
            <a:off x="228600" y="4038600"/>
            <a:ext cx="2057400" cy="2308324"/>
          </a:xfrm>
          <a:prstGeom prst="rect">
            <a:avLst/>
          </a:prstGeom>
          <a:noFill/>
          <a:ln>
            <a:noFill/>
          </a:ln>
        </p:spPr>
        <p:txBody>
          <a:bodyPr wrap="square" rtlCol="0">
            <a:spAutoFit/>
          </a:bodyPr>
          <a:lstStyle/>
          <a:p>
            <a:pPr algn="justLow"/>
            <a:r>
              <a:rPr lang="fa-IR" sz="1600" dirty="0">
                <a:solidFill>
                  <a:prstClr val="black"/>
                </a:solidFill>
                <a:cs typeface="B Mitra" pitchFamily="2" charset="-78"/>
              </a:rPr>
              <a:t>در سده های گذشته ایرانيان باغ ها را بيشتر در زمين های شيب دار احداث می کردند. اگر باغ مسطح بود، آبنماها خیلی کم شیب بودند، مثل باغ فین کاشان و اگر شیب دار بودند به صورت آبشار در می آمدند.</a:t>
            </a:r>
          </a:p>
          <a:p>
            <a:pPr algn="justLow"/>
            <a:endParaRPr lang="fa-IR" sz="1600" dirty="0">
              <a:solidFill>
                <a:prstClr val="black"/>
              </a:solidFill>
              <a:cs typeface="B Mitra" pitchFamily="2" charset="-78"/>
            </a:endParaRPr>
          </a:p>
          <a:p>
            <a:pPr algn="justLow"/>
            <a:endParaRPr lang="en-US" sz="1600" dirty="0">
              <a:solidFill>
                <a:prstClr val="black"/>
              </a:solidFill>
              <a:cs typeface="B Mitra" pitchFamily="2" charset="-78"/>
            </a:endParaRPr>
          </a:p>
        </p:txBody>
      </p:sp>
      <p:pic>
        <p:nvPicPr>
          <p:cNvPr id="2050" name="Picture 2"/>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38869" y="1219200"/>
            <a:ext cx="2351931" cy="2521864"/>
          </a:xfrm>
          <a:prstGeom prst="rect">
            <a:avLst/>
          </a:prstGeom>
          <a:ln>
            <a:noFill/>
          </a:ln>
          <a:effectLst>
            <a:outerShdw blurRad="292100" dist="139700" dir="2700000" algn="tl" rotWithShape="0">
              <a:srgbClr val="333333">
                <a:alpha val="65000"/>
              </a:srgbClr>
            </a:outerShdw>
          </a:effectLst>
        </p:spPr>
      </p:pic>
      <p:pic>
        <p:nvPicPr>
          <p:cNvPr id="2051" name="Picture 3"/>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934200" y="3352800"/>
            <a:ext cx="1936806" cy="2819400"/>
          </a:xfrm>
          <a:prstGeom prst="rect">
            <a:avLst/>
          </a:prstGeom>
          <a:ln>
            <a:noFill/>
          </a:ln>
          <a:effectLst>
            <a:outerShdw blurRad="292100" dist="139700" dir="2700000" algn="tl" rotWithShape="0">
              <a:srgbClr val="333333">
                <a:alpha val="65000"/>
              </a:srgbClr>
            </a:outerShdw>
          </a:effectLst>
        </p:spPr>
      </p:pic>
      <p:pic>
        <p:nvPicPr>
          <p:cNvPr id="1026" name="Picture 2"/>
          <p:cNvPicPr>
            <a:picLocks noChangeAspect="1" noChangeArrowheads="1"/>
          </p:cNvPicPr>
          <p:nvPr/>
        </p:nvPicPr>
        <p:blipFill>
          <a:blip r:embed="rId8" cstate="screen">
            <a:biLevel thresh="50000"/>
            <a:extLst>
              <a:ext uri="{28A0092B-C50C-407E-A947-70E740481C1C}">
                <a14:useLocalDpi xmlns:a14="http://schemas.microsoft.com/office/drawing/2010/main"/>
              </a:ext>
            </a:extLst>
          </a:blip>
          <a:srcRect/>
          <a:stretch>
            <a:fillRect/>
          </a:stretch>
        </p:blipFill>
        <p:spPr bwMode="auto">
          <a:xfrm>
            <a:off x="5257800" y="3269672"/>
            <a:ext cx="1295400" cy="1530927"/>
          </a:xfrm>
          <a:prstGeom prst="rect">
            <a:avLst/>
          </a:prstGeom>
          <a:noFill/>
          <a:ln w="9525">
            <a:noFill/>
            <a:miter lim="800000"/>
            <a:headEnd/>
            <a:tailEnd/>
          </a:ln>
          <a:effectLst/>
        </p:spPr>
      </p:pic>
      <p:sp>
        <p:nvSpPr>
          <p:cNvPr id="18" name="TextBox 17"/>
          <p:cNvSpPr txBox="1"/>
          <p:nvPr/>
        </p:nvSpPr>
        <p:spPr>
          <a:xfrm>
            <a:off x="5421084" y="4724400"/>
            <a:ext cx="1463040" cy="307777"/>
          </a:xfrm>
          <a:prstGeom prst="rect">
            <a:avLst/>
          </a:prstGeom>
          <a:solidFill>
            <a:schemeClr val="bg1"/>
          </a:solidFill>
          <a:ln>
            <a:solidFill>
              <a:schemeClr val="tx1"/>
            </a:solidFill>
          </a:ln>
        </p:spPr>
        <p:txBody>
          <a:bodyPr wrap="square" rtlCol="0">
            <a:spAutoFit/>
          </a:bodyPr>
          <a:lstStyle/>
          <a:p>
            <a:pPr algn="ctr" rtl="0"/>
            <a:r>
              <a:rPr lang="fa-IR" sz="1400" i="1" dirty="0">
                <a:solidFill>
                  <a:prstClr val="black"/>
                </a:solidFill>
                <a:effectLst>
                  <a:outerShdw blurRad="38100" dist="38100" dir="2700000" algn="tl">
                    <a:srgbClr val="000000">
                      <a:alpha val="43137"/>
                    </a:srgbClr>
                  </a:outerShdw>
                </a:effectLst>
                <a:cs typeface="B Mitra" pitchFamily="2" charset="-78"/>
              </a:rPr>
              <a:t>سنگ مرمر سینه کبکی</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spTree>
    <p:extLst>
      <p:ext uri="{BB962C8B-B14F-4D97-AF65-F5344CB8AC3E}">
        <p14:creationId xmlns:p14="http://schemas.microsoft.com/office/powerpoint/2010/main" val="11083951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New Folder (2)\New Folder\bagh\back.jpg"/>
          <p:cNvPicPr>
            <a:picLocks noChangeAspect="1" noChangeArrowheads="1"/>
          </p:cNvPicPr>
          <p:nvPr/>
        </p:nvPicPr>
        <p:blipFill>
          <a:blip r:embed="rId2"/>
          <a:srcRect/>
          <a:stretch>
            <a:fillRect/>
          </a:stretch>
        </p:blipFill>
        <p:spPr bwMode="auto">
          <a:xfrm>
            <a:off x="1" y="0"/>
            <a:ext cx="9143999" cy="6858000"/>
          </a:xfrm>
          <a:prstGeom prst="rect">
            <a:avLst/>
          </a:prstGeom>
          <a:noFill/>
        </p:spPr>
      </p:pic>
      <p:grpSp>
        <p:nvGrpSpPr>
          <p:cNvPr id="2" name="Group 11"/>
          <p:cNvGrpSpPr/>
          <p:nvPr/>
        </p:nvGrpSpPr>
        <p:grpSpPr>
          <a:xfrm>
            <a:off x="0" y="0"/>
            <a:ext cx="9572660" cy="6858000"/>
            <a:chOff x="0" y="0"/>
            <a:chExt cx="9572660" cy="6858000"/>
          </a:xfrm>
        </p:grpSpPr>
        <p:sp>
          <p:nvSpPr>
            <p:cNvPr id="8" name="Rectangle 7"/>
            <p:cNvSpPr/>
            <p:nvPr/>
          </p:nvSpPr>
          <p:spPr>
            <a:xfrm>
              <a:off x="0" y="0"/>
              <a:ext cx="9144000"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pic>
          <p:nvPicPr>
            <p:cNvPr id="6" name="Picture 5" descr="fdgfhf.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0" y="122954"/>
              <a:ext cx="9572660" cy="657124"/>
            </a:xfrm>
            <a:prstGeom prst="rect">
              <a:avLst/>
            </a:prstGeom>
          </p:spPr>
        </p:pic>
      </p:grpSp>
      <p:sp>
        <p:nvSpPr>
          <p:cNvPr id="7" name="TextBox 6"/>
          <p:cNvSpPr txBox="1"/>
          <p:nvPr/>
        </p:nvSpPr>
        <p:spPr>
          <a:xfrm>
            <a:off x="7391400" y="76200"/>
            <a:ext cx="1905000" cy="523220"/>
          </a:xfrm>
          <a:prstGeom prst="rect">
            <a:avLst/>
          </a:prstGeom>
          <a:noFill/>
        </p:spPr>
        <p:txBody>
          <a:bodyPr wrap="square" rtlCol="0">
            <a:spAutoFit/>
          </a:bodyPr>
          <a:lstStyle/>
          <a:p>
            <a:pPr algn="l" rtl="0"/>
            <a:r>
              <a:rPr lang="fa-IR" sz="2800" b="1" dirty="0">
                <a:solidFill>
                  <a:prstClr val="black"/>
                </a:solidFill>
                <a:cs typeface="B Davat" pitchFamily="2" charset="-78"/>
              </a:rPr>
              <a:t>نظام آبیاری</a:t>
            </a:r>
            <a:endParaRPr lang="en-US" sz="2800" b="1" dirty="0">
              <a:solidFill>
                <a:prstClr val="black"/>
              </a:solidFill>
              <a:cs typeface="B Davat" pitchFamily="2" charset="-78"/>
            </a:endParaRPr>
          </a:p>
        </p:txBody>
      </p:sp>
      <p:sp>
        <p:nvSpPr>
          <p:cNvPr id="13" name="Rectangle 12"/>
          <p:cNvSpPr/>
          <p:nvPr/>
        </p:nvSpPr>
        <p:spPr>
          <a:xfrm>
            <a:off x="4693920" y="990600"/>
            <a:ext cx="4343400" cy="4278094"/>
          </a:xfrm>
          <a:prstGeom prst="rect">
            <a:avLst/>
          </a:prstGeom>
        </p:spPr>
        <p:txBody>
          <a:bodyPr wrap="square">
            <a:spAutoFit/>
          </a:bodyPr>
          <a:lstStyle/>
          <a:p>
            <a:pPr algn="justLow"/>
            <a:r>
              <a:rPr lang="fa-IR" sz="1600" dirty="0">
                <a:solidFill>
                  <a:prstClr val="black"/>
                </a:solidFill>
                <a:cs typeface="B Mitra" pitchFamily="2" charset="-78"/>
              </a:rPr>
              <a:t>آب از سه جنبه </a:t>
            </a:r>
            <a:r>
              <a:rPr lang="fa-IR" sz="1600" dirty="0">
                <a:solidFill>
                  <a:prstClr val="black"/>
                </a:solidFill>
                <a:effectLst>
                  <a:outerShdw blurRad="38100" dist="38100" dir="2700000" algn="tl">
                    <a:srgbClr val="000000">
                      <a:alpha val="43137"/>
                    </a:srgbClr>
                  </a:outerShdw>
                </a:effectLst>
                <a:cs typeface="B Mitra" pitchFamily="2" charset="-78"/>
              </a:rPr>
              <a:t>مفهومی، کارکردی و زیباشناختی </a:t>
            </a:r>
            <a:r>
              <a:rPr lang="fa-IR" sz="1600" dirty="0">
                <a:solidFill>
                  <a:prstClr val="black"/>
                </a:solidFill>
                <a:cs typeface="B Mitra" pitchFamily="2" charset="-78"/>
              </a:rPr>
              <a:t>در باغ حضور دارد. این جنبه ها در نحوه حضور آب در باغ و چگونگی گردش و حرکت آن، منابع تأمين آب و آبياری باغ براحتی قابل پيگيری هستند</a:t>
            </a:r>
          </a:p>
          <a:p>
            <a:pPr algn="justLow"/>
            <a:r>
              <a:rPr lang="fa-IR" sz="1600" dirty="0">
                <a:solidFill>
                  <a:prstClr val="black"/>
                </a:solidFill>
                <a:cs typeface="B Mitra" pitchFamily="2" charset="-78"/>
              </a:rPr>
              <a:t>حضور آب و شکل حرکت آن عمده ترین بخش ها در نظام آبیاری می باشد.آب در نقطه ای ظاهر می شود که بتواند سراسر باغ را آبیاری کند.</a:t>
            </a:r>
          </a:p>
          <a:p>
            <a:pPr algn="justLow"/>
            <a:r>
              <a:rPr lang="fa-IR" sz="1600" dirty="0">
                <a:solidFill>
                  <a:prstClr val="black"/>
                </a:solidFill>
                <a:cs typeface="B Mitra" pitchFamily="2" charset="-78"/>
              </a:rPr>
              <a:t>جریان آب علاوه بر تاثیر گذاردن بر محورهای اصلی و فرعی، از طریق نهرها و جوی ها و حوض ها و حوضچه ها، فواره ها و ... در باغ به صورتی حرکت می کند که بتواند تمام کرت ها را آبیاری نماید.</a:t>
            </a:r>
          </a:p>
          <a:p>
            <a:pPr algn="justLow"/>
            <a:r>
              <a:rPr lang="fa-IR" sz="1600" dirty="0">
                <a:solidFill>
                  <a:prstClr val="black"/>
                </a:solidFill>
                <a:cs typeface="B Mitra" pitchFamily="2" charset="-78"/>
              </a:rPr>
              <a:t> زمانی که جریان آب در باغ به خاطر کم بودن آن به اندازه ای نیست که کرت ها را به طور دائم آبیاری کند آب در استخری جمع شده و بعد از آن دفعتا و با سرعت در نهرها جریان می یابد.در چنین حالتی نیز حرکت آب منظم بوده و استخر ذخیره نیز از عناصر تشکیل دهنده نظام آبیاری می گردد. </a:t>
            </a:r>
          </a:p>
          <a:p>
            <a:pPr algn="justLow"/>
            <a:endParaRPr lang="fa-IR" sz="1600" dirty="0">
              <a:solidFill>
                <a:prstClr val="black"/>
              </a:solidFill>
              <a:cs typeface="B Mitra" pitchFamily="2" charset="-78"/>
            </a:endParaRPr>
          </a:p>
          <a:p>
            <a:pPr algn="justLow"/>
            <a:endParaRPr lang="en-US" sz="1600" dirty="0">
              <a:solidFill>
                <a:prstClr val="black"/>
              </a:solidFill>
              <a:cs typeface="B Mitra" pitchFamily="2" charset="-78"/>
            </a:endParaRPr>
          </a:p>
          <a:p>
            <a:pPr algn="justLow"/>
            <a:endParaRPr lang="fa-IR" sz="1600" dirty="0">
              <a:solidFill>
                <a:prstClr val="black"/>
              </a:solidFill>
              <a:cs typeface="B Mitra" pitchFamily="2" charset="-78"/>
            </a:endParaRPr>
          </a:p>
          <a:p>
            <a:pPr algn="justLow"/>
            <a:endParaRPr lang="fa-IR" sz="1600" dirty="0">
              <a:solidFill>
                <a:srgbClr val="FFFF00"/>
              </a:solidFill>
              <a:cs typeface="B Mitra" pitchFamily="2" charset="-78"/>
            </a:endParaRPr>
          </a:p>
        </p:txBody>
      </p:sp>
      <p:pic>
        <p:nvPicPr>
          <p:cNvPr id="6146" name="Picture 2"/>
          <p:cNvPicPr>
            <a:picLocks noChangeAspect="1" noChangeArrowheads="1"/>
          </p:cNvPicPr>
          <p:nvPr/>
        </p:nvPicPr>
        <p:blipFill>
          <a:blip r:embed="rId4" cstate="screen">
            <a:lum bright="10000" contrast="30000"/>
            <a:extLst>
              <a:ext uri="{28A0092B-C50C-407E-A947-70E740481C1C}">
                <a14:useLocalDpi xmlns:a14="http://schemas.microsoft.com/office/drawing/2010/main"/>
              </a:ext>
            </a:extLst>
          </a:blip>
          <a:srcRect/>
          <a:stretch>
            <a:fillRect/>
          </a:stretch>
        </p:blipFill>
        <p:spPr bwMode="auto">
          <a:xfrm>
            <a:off x="5867400" y="4267200"/>
            <a:ext cx="2743200" cy="1981200"/>
          </a:xfrm>
          <a:prstGeom prst="rect">
            <a:avLst/>
          </a:prstGeom>
          <a:ln>
            <a:noFill/>
          </a:ln>
          <a:effectLst>
            <a:outerShdw blurRad="292100" dist="139700" dir="2700000" algn="tl" rotWithShape="0">
              <a:srgbClr val="333333">
                <a:alpha val="65000"/>
              </a:srgbClr>
            </a:outerShdw>
          </a:effectLst>
        </p:spPr>
      </p:pic>
      <p:pic>
        <p:nvPicPr>
          <p:cNvPr id="6147" name="Picture 3"/>
          <p:cNvPicPr>
            <a:picLocks noChangeAspect="1" noChangeArrowheads="1"/>
          </p:cNvPicPr>
          <p:nvPr/>
        </p:nvPicPr>
        <p:blipFill>
          <a:blip r:embed="rId5" cstate="screen">
            <a:lum bright="10000" contrast="20000"/>
            <a:extLst>
              <a:ext uri="{28A0092B-C50C-407E-A947-70E740481C1C}">
                <a14:useLocalDpi xmlns:a14="http://schemas.microsoft.com/office/drawing/2010/main"/>
              </a:ext>
            </a:extLst>
          </a:blip>
          <a:srcRect/>
          <a:stretch>
            <a:fillRect/>
          </a:stretch>
        </p:blipFill>
        <p:spPr bwMode="auto">
          <a:xfrm>
            <a:off x="2895600" y="4572000"/>
            <a:ext cx="2667000" cy="1933575"/>
          </a:xfrm>
          <a:prstGeom prst="rect">
            <a:avLst/>
          </a:prstGeom>
          <a:noFill/>
          <a:ln w="9525">
            <a:noFill/>
            <a:miter lim="800000"/>
            <a:headEnd/>
            <a:tailEnd/>
          </a:ln>
          <a:effectLst/>
        </p:spPr>
      </p:pic>
      <p:sp>
        <p:nvSpPr>
          <p:cNvPr id="18" name="TextBox 17"/>
          <p:cNvSpPr txBox="1"/>
          <p:nvPr/>
        </p:nvSpPr>
        <p:spPr>
          <a:xfrm>
            <a:off x="2286000" y="6324600"/>
            <a:ext cx="1463040" cy="307777"/>
          </a:xfrm>
          <a:prstGeom prst="rect">
            <a:avLst/>
          </a:prstGeom>
          <a:solidFill>
            <a:schemeClr val="bg1"/>
          </a:solidFill>
          <a:ln>
            <a:solidFill>
              <a:schemeClr val="tx1"/>
            </a:solidFill>
          </a:ln>
        </p:spPr>
        <p:txBody>
          <a:bodyPr wrap="square" rtlCol="0">
            <a:spAutoFit/>
          </a:bodyPr>
          <a:lstStyle/>
          <a:p>
            <a:pPr algn="ctr" rtl="0"/>
            <a:r>
              <a:rPr lang="fa-IR" sz="1400" i="1" dirty="0">
                <a:solidFill>
                  <a:prstClr val="black"/>
                </a:solidFill>
                <a:effectLst>
                  <a:outerShdw blurRad="38100" dist="38100" dir="2700000" algn="tl">
                    <a:srgbClr val="000000">
                      <a:alpha val="43137"/>
                    </a:srgbClr>
                  </a:outerShdw>
                </a:effectLst>
                <a:cs typeface="B Mitra" pitchFamily="2" charset="-78"/>
              </a:rPr>
              <a:t>باغ نظر (شیراز)</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pic>
        <p:nvPicPr>
          <p:cNvPr id="6149" name="Picture 5"/>
          <p:cNvPicPr>
            <a:picLocks noChangeAspect="1" noChangeArrowheads="1"/>
          </p:cNvPicPr>
          <p:nvPr/>
        </p:nvPicPr>
        <p:blipFill>
          <a:blip r:embed="rId6" cstate="screen">
            <a:lum bright="10000" contrast="40000"/>
            <a:extLst>
              <a:ext uri="{28A0092B-C50C-407E-A947-70E740481C1C}">
                <a14:useLocalDpi xmlns:a14="http://schemas.microsoft.com/office/drawing/2010/main"/>
              </a:ext>
            </a:extLst>
          </a:blip>
          <a:srcRect/>
          <a:stretch>
            <a:fillRect/>
          </a:stretch>
        </p:blipFill>
        <p:spPr bwMode="auto">
          <a:xfrm rot="16200000">
            <a:off x="-243348" y="3596150"/>
            <a:ext cx="3001296" cy="2514599"/>
          </a:xfrm>
          <a:prstGeom prst="rect">
            <a:avLst/>
          </a:prstGeom>
          <a:noFill/>
          <a:ln w="9525">
            <a:noFill/>
            <a:miter lim="800000"/>
            <a:headEnd/>
            <a:tailEnd/>
          </a:ln>
          <a:effectLst/>
        </p:spPr>
      </p:pic>
      <p:pic>
        <p:nvPicPr>
          <p:cNvPr id="6148" name="Picture 4"/>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036320" y="990600"/>
            <a:ext cx="3457575" cy="2286000"/>
          </a:xfrm>
          <a:prstGeom prst="rect">
            <a:avLst/>
          </a:prstGeom>
          <a:noFill/>
          <a:ln w="9525">
            <a:noFill/>
            <a:miter lim="800000"/>
            <a:headEnd/>
            <a:tailEnd/>
          </a:ln>
          <a:effectLst/>
        </p:spPr>
      </p:pic>
      <p:sp>
        <p:nvSpPr>
          <p:cNvPr id="21" name="TextBox 20"/>
          <p:cNvSpPr txBox="1"/>
          <p:nvPr/>
        </p:nvSpPr>
        <p:spPr>
          <a:xfrm>
            <a:off x="2057400" y="3429000"/>
            <a:ext cx="1463040" cy="307777"/>
          </a:xfrm>
          <a:prstGeom prst="rect">
            <a:avLst/>
          </a:prstGeom>
          <a:solidFill>
            <a:schemeClr val="bg1"/>
          </a:solidFill>
          <a:ln>
            <a:solidFill>
              <a:schemeClr val="tx1"/>
            </a:solidFill>
          </a:ln>
        </p:spPr>
        <p:txBody>
          <a:bodyPr wrap="square" rtlCol="0">
            <a:spAutoFit/>
          </a:bodyPr>
          <a:lstStyle/>
          <a:p>
            <a:pPr algn="ctr" rtl="0"/>
            <a:r>
              <a:rPr lang="fa-IR" sz="1400" i="1" dirty="0">
                <a:solidFill>
                  <a:prstClr val="black"/>
                </a:solidFill>
                <a:effectLst>
                  <a:outerShdw blurRad="38100" dist="38100" dir="2700000" algn="tl">
                    <a:srgbClr val="000000">
                      <a:alpha val="43137"/>
                    </a:srgbClr>
                  </a:outerShdw>
                </a:effectLst>
                <a:cs typeface="B Mitra" pitchFamily="2" charset="-78"/>
              </a:rPr>
              <a:t>باغ هزار جریب (اصفهان)</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sp>
        <p:nvSpPr>
          <p:cNvPr id="23" name="TextBox 22"/>
          <p:cNvSpPr txBox="1"/>
          <p:nvPr/>
        </p:nvSpPr>
        <p:spPr>
          <a:xfrm>
            <a:off x="7467600" y="6202680"/>
            <a:ext cx="1463040" cy="307777"/>
          </a:xfrm>
          <a:prstGeom prst="rect">
            <a:avLst/>
          </a:prstGeom>
          <a:solidFill>
            <a:schemeClr val="bg1"/>
          </a:solidFill>
          <a:ln>
            <a:solidFill>
              <a:schemeClr val="tx1"/>
            </a:solidFill>
          </a:ln>
        </p:spPr>
        <p:txBody>
          <a:bodyPr wrap="square" rtlCol="0">
            <a:spAutoFit/>
          </a:bodyPr>
          <a:lstStyle/>
          <a:p>
            <a:pPr algn="ctr" rtl="0"/>
            <a:r>
              <a:rPr lang="fa-IR" sz="1400" i="1" dirty="0">
                <a:solidFill>
                  <a:prstClr val="black"/>
                </a:solidFill>
                <a:effectLst>
                  <a:outerShdw blurRad="38100" dist="38100" dir="2700000" algn="tl">
                    <a:srgbClr val="000000">
                      <a:alpha val="43137"/>
                    </a:srgbClr>
                  </a:outerShdw>
                </a:effectLst>
                <a:cs typeface="B Mitra" pitchFamily="2" charset="-78"/>
              </a:rPr>
              <a:t>باغ عفیف آباد (شیراز)</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spTree>
    <p:extLst>
      <p:ext uri="{BB962C8B-B14F-4D97-AF65-F5344CB8AC3E}">
        <p14:creationId xmlns:p14="http://schemas.microsoft.com/office/powerpoint/2010/main" val="5457397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New Folder (2)\New Folder\bagh\back.jpg"/>
          <p:cNvPicPr>
            <a:picLocks noChangeAspect="1" noChangeArrowheads="1"/>
          </p:cNvPicPr>
          <p:nvPr/>
        </p:nvPicPr>
        <p:blipFill>
          <a:blip r:embed="rId2"/>
          <a:srcRect/>
          <a:stretch>
            <a:fillRect/>
          </a:stretch>
        </p:blipFill>
        <p:spPr bwMode="auto">
          <a:xfrm>
            <a:off x="1" y="0"/>
            <a:ext cx="9143999" cy="6858000"/>
          </a:xfrm>
          <a:prstGeom prst="rect">
            <a:avLst/>
          </a:prstGeom>
          <a:noFill/>
        </p:spPr>
      </p:pic>
      <p:grpSp>
        <p:nvGrpSpPr>
          <p:cNvPr id="2" name="Group 11"/>
          <p:cNvGrpSpPr/>
          <p:nvPr/>
        </p:nvGrpSpPr>
        <p:grpSpPr>
          <a:xfrm>
            <a:off x="0" y="0"/>
            <a:ext cx="9572660" cy="6858000"/>
            <a:chOff x="0" y="0"/>
            <a:chExt cx="9572660" cy="6858000"/>
          </a:xfrm>
        </p:grpSpPr>
        <p:sp>
          <p:nvSpPr>
            <p:cNvPr id="8" name="Rectangle 7"/>
            <p:cNvSpPr/>
            <p:nvPr/>
          </p:nvSpPr>
          <p:spPr>
            <a:xfrm>
              <a:off x="0" y="0"/>
              <a:ext cx="9144000"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pic>
          <p:nvPicPr>
            <p:cNvPr id="6" name="Picture 5" descr="fdgfhf.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0" y="122954"/>
              <a:ext cx="9572660" cy="657124"/>
            </a:xfrm>
            <a:prstGeom prst="rect">
              <a:avLst/>
            </a:prstGeom>
          </p:spPr>
        </p:pic>
      </p:grpSp>
      <p:sp>
        <p:nvSpPr>
          <p:cNvPr id="7" name="TextBox 6"/>
          <p:cNvSpPr txBox="1"/>
          <p:nvPr/>
        </p:nvSpPr>
        <p:spPr>
          <a:xfrm>
            <a:off x="7528560" y="76200"/>
            <a:ext cx="1905000" cy="523220"/>
          </a:xfrm>
          <a:prstGeom prst="rect">
            <a:avLst/>
          </a:prstGeom>
          <a:noFill/>
        </p:spPr>
        <p:txBody>
          <a:bodyPr wrap="square" rtlCol="0">
            <a:spAutoFit/>
          </a:bodyPr>
          <a:lstStyle/>
          <a:p>
            <a:pPr algn="l" rtl="0"/>
            <a:r>
              <a:rPr lang="fa-IR" sz="2800" b="1" dirty="0">
                <a:solidFill>
                  <a:prstClr val="black"/>
                </a:solidFill>
                <a:cs typeface="B Davat" pitchFamily="2" charset="-78"/>
              </a:rPr>
              <a:t>نظام آبیاری</a:t>
            </a:r>
            <a:endParaRPr lang="en-US" sz="2800" b="1" dirty="0">
              <a:solidFill>
                <a:prstClr val="black"/>
              </a:solidFill>
              <a:cs typeface="B Davat" pitchFamily="2" charset="-78"/>
            </a:endParaRPr>
          </a:p>
        </p:txBody>
      </p:sp>
      <p:sp>
        <p:nvSpPr>
          <p:cNvPr id="12" name="Rectangle 11"/>
          <p:cNvSpPr/>
          <p:nvPr/>
        </p:nvSpPr>
        <p:spPr>
          <a:xfrm>
            <a:off x="5486400" y="990600"/>
            <a:ext cx="3276600" cy="1877437"/>
          </a:xfrm>
          <a:prstGeom prst="rect">
            <a:avLst/>
          </a:prstGeom>
        </p:spPr>
        <p:txBody>
          <a:bodyPr wrap="square">
            <a:spAutoFit/>
          </a:bodyPr>
          <a:lstStyle/>
          <a:p>
            <a:pPr algn="justLow">
              <a:lnSpc>
                <a:spcPts val="2000"/>
              </a:lnSpc>
            </a:pPr>
            <a:r>
              <a:rPr lang="fa-IR" sz="1600" dirty="0">
                <a:solidFill>
                  <a:prstClr val="black"/>
                </a:solidFill>
                <a:cs typeface="B Mitra" pitchFamily="2" charset="-78"/>
              </a:rPr>
              <a:t>گاهی در میان کرت </a:t>
            </a:r>
            <a:r>
              <a:rPr lang="fa-IR" sz="1600" u="sng" dirty="0">
                <a:solidFill>
                  <a:prstClr val="black"/>
                </a:solidFill>
                <a:cs typeface="B Mitra" pitchFamily="2" charset="-78"/>
              </a:rPr>
              <a:t>آبنما</a:t>
            </a:r>
            <a:r>
              <a:rPr lang="fa-IR" sz="1600" dirty="0">
                <a:solidFill>
                  <a:prstClr val="black"/>
                </a:solidFill>
                <a:cs typeface="B Mitra" pitchFamily="2" charset="-78"/>
              </a:rPr>
              <a:t> و گاه به جای آن</a:t>
            </a:r>
            <a:r>
              <a:rPr lang="fa-IR" sz="1600" u="sng" dirty="0">
                <a:solidFill>
                  <a:prstClr val="black"/>
                </a:solidFill>
                <a:cs typeface="B Mitra" pitchFamily="2" charset="-78"/>
              </a:rPr>
              <a:t> استخر </a:t>
            </a:r>
            <a:r>
              <a:rPr lang="fa-IR" sz="1600" dirty="0">
                <a:solidFill>
                  <a:prstClr val="black"/>
                </a:solidFill>
                <a:cs typeface="B Mitra" pitchFamily="2" charset="-78"/>
              </a:rPr>
              <a:t>بزرگی ساخته می شد مثل چهل ستون اصفهان.آب نما كه از ضروری ترین عناصر ایجاد باغ محسوب می شد بيشتر در مقابل عمارت باغ احداث می شد و بعد اصلی آن در جهت طول ساختمان و به شكل </a:t>
            </a:r>
            <a:r>
              <a:rPr lang="fa-IR" sz="1600" u="sng" dirty="0">
                <a:solidFill>
                  <a:prstClr val="black"/>
                </a:solidFill>
                <a:cs typeface="B Mitra" pitchFamily="2" charset="-78"/>
              </a:rPr>
              <a:t>مستطيل، مربع، چندضلعی و دایره </a:t>
            </a:r>
            <a:r>
              <a:rPr lang="fa-IR" sz="1600" dirty="0">
                <a:solidFill>
                  <a:prstClr val="black"/>
                </a:solidFill>
                <a:cs typeface="B Mitra" pitchFamily="2" charset="-78"/>
              </a:rPr>
              <a:t>بود. </a:t>
            </a:r>
          </a:p>
          <a:p>
            <a:pPr algn="justLow"/>
            <a:r>
              <a:rPr lang="fa-IR" sz="1600" dirty="0">
                <a:solidFill>
                  <a:prstClr val="black"/>
                </a:solidFill>
                <a:cs typeface="B Mitra" pitchFamily="2" charset="-78"/>
              </a:rPr>
              <a:t>.</a:t>
            </a:r>
          </a:p>
        </p:txBody>
      </p:sp>
      <p:pic>
        <p:nvPicPr>
          <p:cNvPr id="21" name="Picture 11"/>
          <p:cNvPicPr>
            <a:picLocks noChangeAspect="1" noChangeArrowheads="1"/>
          </p:cNvPicPr>
          <p:nvPr/>
        </p:nvPicPr>
        <p:blipFill>
          <a:blip r:embed="rId4" cstate="screen">
            <a:lum contrast="20000"/>
            <a:extLst>
              <a:ext uri="{28A0092B-C50C-407E-A947-70E740481C1C}">
                <a14:useLocalDpi xmlns:a14="http://schemas.microsoft.com/office/drawing/2010/main"/>
              </a:ext>
            </a:extLst>
          </a:blip>
          <a:srcRect/>
          <a:stretch>
            <a:fillRect/>
          </a:stretch>
        </p:blipFill>
        <p:spPr bwMode="auto">
          <a:xfrm>
            <a:off x="1523999" y="914400"/>
            <a:ext cx="3241159" cy="2362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3" name="TextBox 22"/>
          <p:cNvSpPr txBox="1"/>
          <p:nvPr/>
        </p:nvSpPr>
        <p:spPr>
          <a:xfrm>
            <a:off x="533400" y="3048000"/>
            <a:ext cx="1828800" cy="307777"/>
          </a:xfrm>
          <a:prstGeom prst="rect">
            <a:avLst/>
          </a:prstGeom>
          <a:solidFill>
            <a:schemeClr val="bg1"/>
          </a:solidFill>
          <a:ln>
            <a:solidFill>
              <a:schemeClr val="tx1"/>
            </a:solidFill>
          </a:ln>
        </p:spPr>
        <p:txBody>
          <a:bodyPr wrap="square" rtlCol="0">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چهل ستون اصفهان</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pic>
        <p:nvPicPr>
          <p:cNvPr id="4101" name="Picture 5"/>
          <p:cNvPicPr>
            <a:picLocks noChangeAspect="1" noChangeArrowheads="1"/>
          </p:cNvPicPr>
          <p:nvPr/>
        </p:nvPicPr>
        <p:blipFill>
          <a:blip r:embed="rId5" cstate="screen">
            <a:lum contrast="20000"/>
            <a:extLst>
              <a:ext uri="{28A0092B-C50C-407E-A947-70E740481C1C}">
                <a14:useLocalDpi xmlns:a14="http://schemas.microsoft.com/office/drawing/2010/main"/>
              </a:ext>
            </a:extLst>
          </a:blip>
          <a:srcRect/>
          <a:stretch>
            <a:fillRect/>
          </a:stretch>
        </p:blipFill>
        <p:spPr bwMode="auto">
          <a:xfrm>
            <a:off x="381000" y="3639017"/>
            <a:ext cx="3276600" cy="24507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1" name="Picture 2"/>
          <p:cNvPicPr>
            <a:picLocks noChangeAspect="1" noChangeArrowheads="1"/>
          </p:cNvPicPr>
          <p:nvPr/>
        </p:nvPicPr>
        <p:blipFill>
          <a:blip r:embed="rId6" cstate="screen">
            <a:lum bright="10000" contrast="30000"/>
            <a:extLst>
              <a:ext uri="{28A0092B-C50C-407E-A947-70E740481C1C}">
                <a14:useLocalDpi xmlns:a14="http://schemas.microsoft.com/office/drawing/2010/main"/>
              </a:ext>
            </a:extLst>
          </a:blip>
          <a:srcRect/>
          <a:stretch>
            <a:fillRect/>
          </a:stretch>
        </p:blipFill>
        <p:spPr bwMode="auto">
          <a:xfrm>
            <a:off x="5053084" y="3505200"/>
            <a:ext cx="3693992" cy="22097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2" name="TextBox 31"/>
          <p:cNvSpPr txBox="1"/>
          <p:nvPr/>
        </p:nvSpPr>
        <p:spPr>
          <a:xfrm>
            <a:off x="7467600" y="5562600"/>
            <a:ext cx="1463040" cy="523220"/>
          </a:xfrm>
          <a:prstGeom prst="rect">
            <a:avLst/>
          </a:prstGeom>
          <a:solidFill>
            <a:schemeClr val="bg1"/>
          </a:solidFill>
          <a:ln>
            <a:solidFill>
              <a:schemeClr val="tx1"/>
            </a:solidFill>
          </a:ln>
        </p:spPr>
        <p:txBody>
          <a:bodyPr wrap="square" rtlCol="0">
            <a:spAutoFit/>
          </a:bodyPr>
          <a:lstStyle/>
          <a:p>
            <a:pPr algn="ctr" rtl="0"/>
            <a:r>
              <a:rPr lang="fa-IR" sz="1400" i="1" dirty="0">
                <a:solidFill>
                  <a:prstClr val="black"/>
                </a:solidFill>
                <a:effectLst>
                  <a:outerShdw blurRad="38100" dist="38100" dir="2700000" algn="tl">
                    <a:srgbClr val="000000">
                      <a:alpha val="43137"/>
                    </a:srgbClr>
                  </a:outerShdw>
                </a:effectLst>
                <a:cs typeface="B Mitra" pitchFamily="2" charset="-78"/>
              </a:rPr>
              <a:t>منظره ای از استخر </a:t>
            </a:r>
          </a:p>
          <a:p>
            <a:pPr algn="ctr" rtl="0"/>
            <a:r>
              <a:rPr lang="fa-IR" sz="1400" i="1" dirty="0">
                <a:solidFill>
                  <a:prstClr val="black"/>
                </a:solidFill>
                <a:effectLst>
                  <a:outerShdw blurRad="38100" dist="38100" dir="2700000" algn="tl">
                    <a:srgbClr val="000000">
                      <a:alpha val="43137"/>
                    </a:srgbClr>
                  </a:outerShdw>
                </a:effectLst>
                <a:cs typeface="B Mitra" pitchFamily="2" charset="-78"/>
              </a:rPr>
              <a:t>باغ ارگ شیراز</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sp>
        <p:nvSpPr>
          <p:cNvPr id="33" name="TextBox 32"/>
          <p:cNvSpPr txBox="1"/>
          <p:nvPr/>
        </p:nvSpPr>
        <p:spPr>
          <a:xfrm>
            <a:off x="2514600" y="5943600"/>
            <a:ext cx="1463040" cy="307777"/>
          </a:xfrm>
          <a:prstGeom prst="rect">
            <a:avLst/>
          </a:prstGeom>
          <a:solidFill>
            <a:schemeClr val="bg1"/>
          </a:solidFill>
          <a:ln>
            <a:solidFill>
              <a:schemeClr val="tx1"/>
            </a:solidFill>
          </a:ln>
        </p:spPr>
        <p:txBody>
          <a:bodyPr wrap="square" rtlCol="0">
            <a:spAutoFit/>
          </a:bodyPr>
          <a:lstStyle/>
          <a:p>
            <a:pPr algn="ctr" rtl="0"/>
            <a:r>
              <a:rPr lang="fa-IR" sz="1400" i="1" dirty="0">
                <a:solidFill>
                  <a:prstClr val="black"/>
                </a:solidFill>
                <a:effectLst>
                  <a:outerShdw blurRad="38100" dist="38100" dir="2700000" algn="tl">
                    <a:srgbClr val="000000">
                      <a:alpha val="43137"/>
                    </a:srgbClr>
                  </a:outerShdw>
                </a:effectLst>
                <a:cs typeface="B Mitra" pitchFamily="2" charset="-78"/>
              </a:rPr>
              <a:t>باغ نارنجستان شیراز</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spTree>
    <p:extLst>
      <p:ext uri="{BB962C8B-B14F-4D97-AF65-F5344CB8AC3E}">
        <p14:creationId xmlns:p14="http://schemas.microsoft.com/office/powerpoint/2010/main" val="11385533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New Folder (2)\New Folder\bagh\back.jpg"/>
          <p:cNvPicPr>
            <a:picLocks noChangeAspect="1" noChangeArrowheads="1"/>
          </p:cNvPicPr>
          <p:nvPr/>
        </p:nvPicPr>
        <p:blipFill>
          <a:blip r:embed="rId2"/>
          <a:srcRect/>
          <a:stretch>
            <a:fillRect/>
          </a:stretch>
        </p:blipFill>
        <p:spPr bwMode="auto">
          <a:xfrm>
            <a:off x="1" y="0"/>
            <a:ext cx="9143999" cy="6858000"/>
          </a:xfrm>
          <a:prstGeom prst="rect">
            <a:avLst/>
          </a:prstGeom>
          <a:noFill/>
        </p:spPr>
      </p:pic>
      <p:grpSp>
        <p:nvGrpSpPr>
          <p:cNvPr id="2" name="Group 11"/>
          <p:cNvGrpSpPr/>
          <p:nvPr/>
        </p:nvGrpSpPr>
        <p:grpSpPr>
          <a:xfrm>
            <a:off x="0" y="0"/>
            <a:ext cx="9572660" cy="6858000"/>
            <a:chOff x="0" y="0"/>
            <a:chExt cx="9572660" cy="6858000"/>
          </a:xfrm>
        </p:grpSpPr>
        <p:sp>
          <p:nvSpPr>
            <p:cNvPr id="8" name="Rectangle 7"/>
            <p:cNvSpPr/>
            <p:nvPr/>
          </p:nvSpPr>
          <p:spPr>
            <a:xfrm>
              <a:off x="0" y="0"/>
              <a:ext cx="9144000"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pic>
          <p:nvPicPr>
            <p:cNvPr id="6" name="Picture 5" descr="fdgfhf.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0" y="122954"/>
              <a:ext cx="9572660" cy="657124"/>
            </a:xfrm>
            <a:prstGeom prst="rect">
              <a:avLst/>
            </a:prstGeom>
          </p:spPr>
        </p:pic>
      </p:grpSp>
      <p:sp>
        <p:nvSpPr>
          <p:cNvPr id="7" name="TextBox 6"/>
          <p:cNvSpPr txBox="1"/>
          <p:nvPr/>
        </p:nvSpPr>
        <p:spPr>
          <a:xfrm>
            <a:off x="7665720" y="76200"/>
            <a:ext cx="1905000" cy="523220"/>
          </a:xfrm>
          <a:prstGeom prst="rect">
            <a:avLst/>
          </a:prstGeom>
          <a:noFill/>
        </p:spPr>
        <p:txBody>
          <a:bodyPr wrap="square" rtlCol="0">
            <a:spAutoFit/>
          </a:bodyPr>
          <a:lstStyle/>
          <a:p>
            <a:pPr algn="l" rtl="0"/>
            <a:r>
              <a:rPr lang="fa-IR" sz="2800" b="1" dirty="0">
                <a:solidFill>
                  <a:prstClr val="black"/>
                </a:solidFill>
                <a:cs typeface="B Davat" pitchFamily="2" charset="-78"/>
              </a:rPr>
              <a:t>حوضخانه</a:t>
            </a:r>
            <a:endParaRPr lang="en-US" sz="2800" b="1" dirty="0">
              <a:solidFill>
                <a:prstClr val="black"/>
              </a:solidFill>
              <a:cs typeface="B Davat" pitchFamily="2" charset="-78"/>
            </a:endParaRPr>
          </a:p>
        </p:txBody>
      </p:sp>
      <p:pic>
        <p:nvPicPr>
          <p:cNvPr id="13" name="Picture 12" descr="DSC00155.JPG"/>
          <p:cNvPicPr>
            <a:picLocks noChangeAspect="1"/>
          </p:cNvPicPr>
          <p:nvPr/>
        </p:nvPicPr>
        <p:blipFill>
          <a:blip r:embed="rId4" cstate="screen">
            <a:clrChange>
              <a:clrFrom>
                <a:srgbClr val="8F8B88"/>
              </a:clrFrom>
              <a:clrTo>
                <a:srgbClr val="8F8B88">
                  <a:alpha val="0"/>
                </a:srgbClr>
              </a:clrTo>
            </a:clrChange>
            <a:biLevel thresh="50000"/>
            <a:extLst>
              <a:ext uri="{28A0092B-C50C-407E-A947-70E740481C1C}">
                <a14:useLocalDpi xmlns:a14="http://schemas.microsoft.com/office/drawing/2010/main"/>
              </a:ext>
            </a:extLst>
          </a:blip>
          <a:srcRect/>
          <a:stretch>
            <a:fillRect/>
          </a:stretch>
        </p:blipFill>
        <p:spPr>
          <a:xfrm rot="16200000">
            <a:off x="381000" y="4404360"/>
            <a:ext cx="2286000" cy="2286000"/>
          </a:xfrm>
          <a:prstGeom prst="rect">
            <a:avLst/>
          </a:prstGeom>
        </p:spPr>
      </p:pic>
      <p:pic>
        <p:nvPicPr>
          <p:cNvPr id="18" name="Content Placeholder 3" descr="DSC00158.JP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276600" y="3124200"/>
            <a:ext cx="2209800" cy="2946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9" name="Picture 3"/>
          <p:cNvPicPr>
            <a:picLocks noChangeAspect="1" noChangeArrowheads="1"/>
          </p:cNvPicPr>
          <p:nvPr/>
        </p:nvPicPr>
        <p:blipFill>
          <a:blip r:embed="rId6" cstate="screen">
            <a:lum contrast="40000"/>
            <a:extLst>
              <a:ext uri="{28A0092B-C50C-407E-A947-70E740481C1C}">
                <a14:useLocalDpi xmlns:a14="http://schemas.microsoft.com/office/drawing/2010/main"/>
              </a:ext>
            </a:extLst>
          </a:blip>
          <a:srcRect/>
          <a:stretch>
            <a:fillRect/>
          </a:stretch>
        </p:blipFill>
        <p:spPr bwMode="auto">
          <a:xfrm rot="16200000">
            <a:off x="172175" y="1961427"/>
            <a:ext cx="2720706" cy="2150654"/>
          </a:xfrm>
          <a:prstGeom prst="rect">
            <a:avLst/>
          </a:prstGeom>
          <a:ln>
            <a:noFill/>
          </a:ln>
          <a:effectLst>
            <a:outerShdw blurRad="292100" dist="139700" dir="2700000" algn="tl" rotWithShape="0">
              <a:srgbClr val="333333">
                <a:alpha val="65000"/>
              </a:srgbClr>
            </a:outerShdw>
          </a:effectLst>
        </p:spPr>
      </p:pic>
      <p:sp>
        <p:nvSpPr>
          <p:cNvPr id="28" name="TextBox 27"/>
          <p:cNvSpPr txBox="1"/>
          <p:nvPr/>
        </p:nvSpPr>
        <p:spPr>
          <a:xfrm>
            <a:off x="60960" y="4267200"/>
            <a:ext cx="1005840" cy="307777"/>
          </a:xfrm>
          <a:prstGeom prst="rect">
            <a:avLst/>
          </a:prstGeom>
          <a:solidFill>
            <a:schemeClr val="bg1"/>
          </a:solidFill>
          <a:ln>
            <a:solidFill>
              <a:schemeClr val="tx1"/>
            </a:solidFill>
          </a:ln>
        </p:spPr>
        <p:txBody>
          <a:bodyPr wrap="square" rtlCol="0">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حوضخانه</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sp>
        <p:nvSpPr>
          <p:cNvPr id="29" name="Rectangle 28"/>
          <p:cNvSpPr/>
          <p:nvPr/>
        </p:nvSpPr>
        <p:spPr>
          <a:xfrm>
            <a:off x="228600" y="1021080"/>
            <a:ext cx="8656320" cy="851515"/>
          </a:xfrm>
          <a:prstGeom prst="rect">
            <a:avLst/>
          </a:prstGeom>
        </p:spPr>
        <p:txBody>
          <a:bodyPr wrap="square">
            <a:spAutoFit/>
          </a:bodyPr>
          <a:lstStyle/>
          <a:p>
            <a:pPr algn="justLow">
              <a:lnSpc>
                <a:spcPts val="2000"/>
              </a:lnSpc>
            </a:pPr>
            <a:r>
              <a:rPr lang="fa-IR" sz="1600" dirty="0">
                <a:solidFill>
                  <a:prstClr val="black"/>
                </a:solidFill>
                <a:cs typeface="B Mitra" pitchFamily="2" charset="-78"/>
              </a:rPr>
              <a:t>گاهی در داخل عمارت های باغ های قدیمی نيز آب نما ساخته می شد كه در اصطلاح به آن حوضخانه می گفتند و ساكنان باغ در روزهای گرم تابستان به ویژه در نيمه روز در كنار آب نما به آسایش می پرداختند. . در بعضی مناطق علاوه بر حوضخانه، در داخل اتاقها هم حوض می گذاشتند.</a:t>
            </a:r>
          </a:p>
          <a:p>
            <a:pPr algn="justLow"/>
            <a:r>
              <a:rPr lang="fa-IR" sz="1600" dirty="0">
                <a:solidFill>
                  <a:prstClr val="black"/>
                </a:solidFill>
                <a:cs typeface="B Mitra" pitchFamily="2" charset="-78"/>
              </a:rPr>
              <a:t>.</a:t>
            </a:r>
          </a:p>
        </p:txBody>
      </p:sp>
      <p:pic>
        <p:nvPicPr>
          <p:cNvPr id="11266" name="Picture 2"/>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019800" y="1828800"/>
            <a:ext cx="2396231" cy="3124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3" name="TextBox 22"/>
          <p:cNvSpPr txBox="1"/>
          <p:nvPr/>
        </p:nvSpPr>
        <p:spPr>
          <a:xfrm>
            <a:off x="5257800" y="4876800"/>
            <a:ext cx="1828800" cy="307777"/>
          </a:xfrm>
          <a:prstGeom prst="rect">
            <a:avLst/>
          </a:prstGeom>
          <a:solidFill>
            <a:schemeClr val="bg1"/>
          </a:solidFill>
          <a:ln>
            <a:solidFill>
              <a:schemeClr val="tx1"/>
            </a:solidFill>
          </a:ln>
        </p:spPr>
        <p:txBody>
          <a:bodyPr wrap="square" rtlCol="0">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باغ دولت آباد یزد</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spTree>
    <p:extLst>
      <p:ext uri="{BB962C8B-B14F-4D97-AF65-F5344CB8AC3E}">
        <p14:creationId xmlns:p14="http://schemas.microsoft.com/office/powerpoint/2010/main" val="3799628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New Folder (2)\New Folder\bagh\back.jpg"/>
          <p:cNvPicPr>
            <a:picLocks noChangeAspect="1" noChangeArrowheads="1"/>
          </p:cNvPicPr>
          <p:nvPr/>
        </p:nvPicPr>
        <p:blipFill>
          <a:blip r:embed="rId2"/>
          <a:srcRect/>
          <a:stretch>
            <a:fillRect/>
          </a:stretch>
        </p:blipFill>
        <p:spPr bwMode="auto">
          <a:xfrm>
            <a:off x="1" y="0"/>
            <a:ext cx="9143999" cy="6858000"/>
          </a:xfrm>
          <a:prstGeom prst="rect">
            <a:avLst/>
          </a:prstGeom>
          <a:noFill/>
        </p:spPr>
      </p:pic>
      <p:grpSp>
        <p:nvGrpSpPr>
          <p:cNvPr id="2" name="Group 11"/>
          <p:cNvGrpSpPr/>
          <p:nvPr/>
        </p:nvGrpSpPr>
        <p:grpSpPr>
          <a:xfrm>
            <a:off x="0" y="0"/>
            <a:ext cx="9572660" cy="6858000"/>
            <a:chOff x="0" y="0"/>
            <a:chExt cx="9572660" cy="6858000"/>
          </a:xfrm>
        </p:grpSpPr>
        <p:sp>
          <p:nvSpPr>
            <p:cNvPr id="8" name="Rectangle 7"/>
            <p:cNvSpPr/>
            <p:nvPr/>
          </p:nvSpPr>
          <p:spPr>
            <a:xfrm>
              <a:off x="0" y="0"/>
              <a:ext cx="9144000"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pic>
          <p:nvPicPr>
            <p:cNvPr id="6" name="Picture 5" descr="fdgfhf.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0" y="122954"/>
              <a:ext cx="9572660" cy="657124"/>
            </a:xfrm>
            <a:prstGeom prst="rect">
              <a:avLst/>
            </a:prstGeom>
          </p:spPr>
        </p:pic>
      </p:grpSp>
      <p:sp>
        <p:nvSpPr>
          <p:cNvPr id="7" name="TextBox 6"/>
          <p:cNvSpPr txBox="1"/>
          <p:nvPr/>
        </p:nvSpPr>
        <p:spPr>
          <a:xfrm>
            <a:off x="6339840" y="76200"/>
            <a:ext cx="3886200" cy="523220"/>
          </a:xfrm>
          <a:prstGeom prst="rect">
            <a:avLst/>
          </a:prstGeom>
          <a:noFill/>
        </p:spPr>
        <p:txBody>
          <a:bodyPr wrap="square" rtlCol="0">
            <a:spAutoFit/>
          </a:bodyPr>
          <a:lstStyle/>
          <a:p>
            <a:pPr algn="l" rtl="0"/>
            <a:r>
              <a:rPr lang="fa-IR" sz="2800" b="1" dirty="0">
                <a:solidFill>
                  <a:prstClr val="black"/>
                </a:solidFill>
                <a:cs typeface="B Davat" pitchFamily="2" charset="-78"/>
              </a:rPr>
              <a:t>تناسبات آب نما و استخر</a:t>
            </a:r>
            <a:endParaRPr lang="en-US" sz="2800" b="1" dirty="0">
              <a:solidFill>
                <a:prstClr val="black"/>
              </a:solidFill>
              <a:cs typeface="B Davat" pitchFamily="2" charset="-78"/>
            </a:endParaRPr>
          </a:p>
        </p:txBody>
      </p:sp>
      <p:sp>
        <p:nvSpPr>
          <p:cNvPr id="12" name="Rectangle 11"/>
          <p:cNvSpPr/>
          <p:nvPr/>
        </p:nvSpPr>
        <p:spPr>
          <a:xfrm>
            <a:off x="2514600" y="1066800"/>
            <a:ext cx="6400800" cy="1569660"/>
          </a:xfrm>
          <a:prstGeom prst="rect">
            <a:avLst/>
          </a:prstGeom>
        </p:spPr>
        <p:txBody>
          <a:bodyPr wrap="square">
            <a:spAutoFit/>
          </a:bodyPr>
          <a:lstStyle/>
          <a:p>
            <a:pPr algn="justLow"/>
            <a:r>
              <a:rPr lang="fa-IR" sz="1600" dirty="0">
                <a:solidFill>
                  <a:prstClr val="black"/>
                </a:solidFill>
                <a:cs typeface="B Mitra" pitchFamily="2" charset="-78"/>
              </a:rPr>
              <a:t>تناسبات آبنما و استخر در باغ های مختلف فرق می کرد.مثلا اگر جلوی کوشک استخر بود، استخرها را معمولا به اندازه ای می ساختند که محوطه ای در اطراف آن برای نشستن باقی می ماند.اندازه استخر مربع معمولا 15 در 15 متر بود.اگر استخر مستطیل بود، مستطیلی خیلی نزدیک به مربع مثلا در ابعاد 10 در 12 یا 12 در 15 متر بود.</a:t>
            </a:r>
          </a:p>
          <a:p>
            <a:pPr algn="justLow"/>
            <a:r>
              <a:rPr lang="fa-IR" sz="1600" dirty="0">
                <a:solidFill>
                  <a:prstClr val="black"/>
                </a:solidFill>
                <a:cs typeface="B Mitra" pitchFamily="2" charset="-78"/>
              </a:rPr>
              <a:t>حوضهای چهار ضلعی با مستطیل های نزدیک به مربع حدود 2.5 در 3.5 یا 3 در 4 حوض های هشت گوش از دو متر قطر تا 8 متر قطر داشتند.</a:t>
            </a:r>
          </a:p>
        </p:txBody>
      </p:sp>
      <p:pic>
        <p:nvPicPr>
          <p:cNvPr id="13" name="Picture 12" descr="DSC00155.JPG"/>
          <p:cNvPicPr>
            <a:picLocks noChangeAspect="1"/>
          </p:cNvPicPr>
          <p:nvPr/>
        </p:nvPicPr>
        <p:blipFill>
          <a:blip r:embed="rId4" cstate="screen">
            <a:clrChange>
              <a:clrFrom>
                <a:srgbClr val="90908E"/>
              </a:clrFrom>
              <a:clrTo>
                <a:srgbClr val="90908E">
                  <a:alpha val="0"/>
                </a:srgbClr>
              </a:clrTo>
            </a:clrChange>
            <a:biLevel thresh="50000"/>
            <a:extLst>
              <a:ext uri="{28A0092B-C50C-407E-A947-70E740481C1C}">
                <a14:useLocalDpi xmlns:a14="http://schemas.microsoft.com/office/drawing/2010/main"/>
              </a:ext>
            </a:extLst>
          </a:blip>
          <a:srcRect/>
          <a:stretch>
            <a:fillRect/>
          </a:stretch>
        </p:blipFill>
        <p:spPr>
          <a:xfrm rot="16200000">
            <a:off x="1336965" y="4759036"/>
            <a:ext cx="2057400" cy="1683327"/>
          </a:xfrm>
          <a:prstGeom prst="rect">
            <a:avLst/>
          </a:prstGeom>
        </p:spPr>
      </p:pic>
      <p:pic>
        <p:nvPicPr>
          <p:cNvPr id="4098" name="Picture 2"/>
          <p:cNvPicPr>
            <a:picLocks noChangeAspect="1" noChangeArrowheads="1"/>
          </p:cNvPicPr>
          <p:nvPr/>
        </p:nvPicPr>
        <p:blipFill>
          <a:blip r:embed="rId5" cstate="screen">
            <a:lum contrast="30000"/>
            <a:extLst>
              <a:ext uri="{28A0092B-C50C-407E-A947-70E740481C1C}">
                <a14:useLocalDpi xmlns:a14="http://schemas.microsoft.com/office/drawing/2010/main"/>
              </a:ext>
            </a:extLst>
          </a:blip>
          <a:srcRect/>
          <a:stretch>
            <a:fillRect/>
          </a:stretch>
        </p:blipFill>
        <p:spPr bwMode="auto">
          <a:xfrm>
            <a:off x="5379720" y="3872345"/>
            <a:ext cx="3657600" cy="2660073"/>
          </a:xfrm>
          <a:prstGeom prst="rect">
            <a:avLst/>
          </a:prstGeom>
          <a:ln>
            <a:noFill/>
          </a:ln>
          <a:effectLst>
            <a:softEdge rad="112500"/>
          </a:effectLst>
        </p:spPr>
      </p:pic>
      <p:sp>
        <p:nvSpPr>
          <p:cNvPr id="16" name="TextBox 15"/>
          <p:cNvSpPr txBox="1"/>
          <p:nvPr/>
        </p:nvSpPr>
        <p:spPr>
          <a:xfrm>
            <a:off x="4023360" y="6096000"/>
            <a:ext cx="1828800" cy="523220"/>
          </a:xfrm>
          <a:prstGeom prst="rect">
            <a:avLst/>
          </a:prstGeom>
          <a:solidFill>
            <a:schemeClr val="bg1"/>
          </a:solidFill>
          <a:ln>
            <a:solidFill>
              <a:schemeClr val="tx1"/>
            </a:solidFill>
          </a:ln>
        </p:spPr>
        <p:txBody>
          <a:bodyPr wrap="square" rtlCol="0">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استخر شانزده ضلعی </a:t>
            </a:r>
          </a:p>
          <a:p>
            <a:pPr algn="ctr"/>
            <a:r>
              <a:rPr lang="fa-IR" sz="1400" i="1" dirty="0">
                <a:solidFill>
                  <a:prstClr val="black"/>
                </a:solidFill>
                <a:effectLst>
                  <a:outerShdw blurRad="38100" dist="38100" dir="2700000" algn="tl">
                    <a:srgbClr val="000000">
                      <a:alpha val="43137"/>
                    </a:srgbClr>
                  </a:outerShdw>
                </a:effectLst>
                <a:cs typeface="B Mitra" pitchFamily="2" charset="-78"/>
              </a:rPr>
              <a:t>(باغ دولت آباد یزد)</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pic>
        <p:nvPicPr>
          <p:cNvPr id="27" name="Picture 10"/>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16200000">
            <a:off x="2628275" y="1867525"/>
            <a:ext cx="2363449" cy="3352800"/>
          </a:xfrm>
          <a:prstGeom prst="rect">
            <a:avLst/>
          </a:prstGeom>
          <a:ln>
            <a:noFill/>
          </a:ln>
          <a:effectLst>
            <a:softEdge rad="112500"/>
          </a:effectLst>
        </p:spPr>
      </p:pic>
      <p:pic>
        <p:nvPicPr>
          <p:cNvPr id="28" name="Picture 27" descr="DSC02297.JPG"/>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rot="16200000">
            <a:off x="-636494" y="2160494"/>
            <a:ext cx="3657600" cy="1470212"/>
          </a:xfrm>
          <a:prstGeom prst="rect">
            <a:avLst/>
          </a:prstGeom>
          <a:ln>
            <a:noFill/>
          </a:ln>
          <a:effectLst>
            <a:outerShdw blurRad="292100" dist="139700" dir="2700000" algn="tl" rotWithShape="0">
              <a:srgbClr val="333333">
                <a:alpha val="65000"/>
              </a:srgbClr>
            </a:outerShdw>
          </a:effectLst>
        </p:spPr>
      </p:pic>
      <p:sp>
        <p:nvSpPr>
          <p:cNvPr id="30" name="TextBox 29"/>
          <p:cNvSpPr txBox="1"/>
          <p:nvPr/>
        </p:nvSpPr>
        <p:spPr>
          <a:xfrm>
            <a:off x="45720" y="4800600"/>
            <a:ext cx="1371600" cy="307777"/>
          </a:xfrm>
          <a:prstGeom prst="rect">
            <a:avLst/>
          </a:prstGeom>
          <a:solidFill>
            <a:schemeClr val="bg1"/>
          </a:solidFill>
          <a:ln>
            <a:solidFill>
              <a:schemeClr val="tx1"/>
            </a:solidFill>
          </a:ln>
        </p:spPr>
        <p:txBody>
          <a:bodyPr wrap="square" rtlCol="0">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باغ فرح آباد اصفهان</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sp>
        <p:nvSpPr>
          <p:cNvPr id="31" name="TextBox 30"/>
          <p:cNvSpPr txBox="1"/>
          <p:nvPr/>
        </p:nvSpPr>
        <p:spPr>
          <a:xfrm>
            <a:off x="3810000" y="4572000"/>
            <a:ext cx="1371600" cy="307777"/>
          </a:xfrm>
          <a:prstGeom prst="rect">
            <a:avLst/>
          </a:prstGeom>
          <a:solidFill>
            <a:schemeClr val="bg1"/>
          </a:solidFill>
          <a:ln>
            <a:solidFill>
              <a:schemeClr val="tx1"/>
            </a:solidFill>
          </a:ln>
        </p:spPr>
        <p:txBody>
          <a:bodyPr wrap="square" rtlCol="0">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باغ تخت شیراز</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spTree>
    <p:extLst>
      <p:ext uri="{BB962C8B-B14F-4D97-AF65-F5344CB8AC3E}">
        <p14:creationId xmlns:p14="http://schemas.microsoft.com/office/powerpoint/2010/main" val="25525506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New Folder (2)\New Folder\bagh\back.jpg"/>
          <p:cNvPicPr>
            <a:picLocks noChangeAspect="1" noChangeArrowheads="1"/>
          </p:cNvPicPr>
          <p:nvPr/>
        </p:nvPicPr>
        <p:blipFill>
          <a:blip r:embed="rId2"/>
          <a:srcRect/>
          <a:stretch>
            <a:fillRect/>
          </a:stretch>
        </p:blipFill>
        <p:spPr bwMode="auto">
          <a:xfrm>
            <a:off x="1" y="0"/>
            <a:ext cx="9143999" cy="6858000"/>
          </a:xfrm>
          <a:prstGeom prst="rect">
            <a:avLst/>
          </a:prstGeom>
          <a:noFill/>
        </p:spPr>
      </p:pic>
      <p:grpSp>
        <p:nvGrpSpPr>
          <p:cNvPr id="2" name="Group 11"/>
          <p:cNvGrpSpPr/>
          <p:nvPr/>
        </p:nvGrpSpPr>
        <p:grpSpPr>
          <a:xfrm>
            <a:off x="0" y="0"/>
            <a:ext cx="9572660" cy="6858000"/>
            <a:chOff x="0" y="0"/>
            <a:chExt cx="9572660" cy="6858000"/>
          </a:xfrm>
        </p:grpSpPr>
        <p:sp>
          <p:nvSpPr>
            <p:cNvPr id="8" name="Rectangle 7"/>
            <p:cNvSpPr/>
            <p:nvPr/>
          </p:nvSpPr>
          <p:spPr>
            <a:xfrm>
              <a:off x="0" y="0"/>
              <a:ext cx="9144000"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pic>
          <p:nvPicPr>
            <p:cNvPr id="6" name="Picture 5" descr="fdgfhf.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0" y="122954"/>
              <a:ext cx="9572660" cy="657124"/>
            </a:xfrm>
            <a:prstGeom prst="rect">
              <a:avLst/>
            </a:prstGeom>
          </p:spPr>
        </p:pic>
      </p:grpSp>
      <p:sp>
        <p:nvSpPr>
          <p:cNvPr id="7" name="TextBox 6"/>
          <p:cNvSpPr txBox="1"/>
          <p:nvPr/>
        </p:nvSpPr>
        <p:spPr>
          <a:xfrm>
            <a:off x="7391400" y="76200"/>
            <a:ext cx="1905000" cy="523220"/>
          </a:xfrm>
          <a:prstGeom prst="rect">
            <a:avLst/>
          </a:prstGeom>
          <a:noFill/>
        </p:spPr>
        <p:txBody>
          <a:bodyPr wrap="square" rtlCol="0">
            <a:spAutoFit/>
          </a:bodyPr>
          <a:lstStyle/>
          <a:p>
            <a:pPr algn="l" rtl="0"/>
            <a:r>
              <a:rPr lang="fa-IR" sz="2800" b="1" dirty="0">
                <a:solidFill>
                  <a:prstClr val="black"/>
                </a:solidFill>
                <a:cs typeface="B Davat" pitchFamily="2" charset="-78"/>
              </a:rPr>
              <a:t>باغ فین کاشان</a:t>
            </a:r>
            <a:endParaRPr lang="en-US" sz="2800" b="1" dirty="0">
              <a:solidFill>
                <a:prstClr val="black"/>
              </a:solidFill>
              <a:cs typeface="B Davat" pitchFamily="2" charset="-78"/>
            </a:endParaRPr>
          </a:p>
        </p:txBody>
      </p:sp>
      <p:pic>
        <p:nvPicPr>
          <p:cNvPr id="3077" name="Picture 5"/>
          <p:cNvPicPr>
            <a:picLocks noChangeAspect="1" noChangeArrowheads="1"/>
          </p:cNvPicPr>
          <p:nvPr/>
        </p:nvPicPr>
        <p:blipFill>
          <a:blip r:embed="rId4" cstate="screen">
            <a:lum contrast="30000"/>
            <a:extLst>
              <a:ext uri="{28A0092B-C50C-407E-A947-70E740481C1C}">
                <a14:useLocalDpi xmlns:a14="http://schemas.microsoft.com/office/drawing/2010/main"/>
              </a:ext>
            </a:extLst>
          </a:blip>
          <a:srcRect/>
          <a:stretch>
            <a:fillRect/>
          </a:stretch>
        </p:blipFill>
        <p:spPr bwMode="auto">
          <a:xfrm>
            <a:off x="3505200" y="3505200"/>
            <a:ext cx="2047875" cy="3048000"/>
          </a:xfrm>
          <a:prstGeom prst="rect">
            <a:avLst/>
          </a:prstGeom>
          <a:ln>
            <a:noFill/>
          </a:ln>
          <a:effectLst>
            <a:outerShdw blurRad="292100" dist="139700" dir="2700000" algn="tl" rotWithShape="0">
              <a:srgbClr val="333333">
                <a:alpha val="65000"/>
              </a:srgbClr>
            </a:outerShdw>
          </a:effectLst>
        </p:spPr>
      </p:pic>
      <p:sp>
        <p:nvSpPr>
          <p:cNvPr id="17" name="TextBox 16"/>
          <p:cNvSpPr txBox="1"/>
          <p:nvPr/>
        </p:nvSpPr>
        <p:spPr>
          <a:xfrm>
            <a:off x="5551716" y="4495800"/>
            <a:ext cx="3429000" cy="830997"/>
          </a:xfrm>
          <a:prstGeom prst="rect">
            <a:avLst/>
          </a:prstGeom>
          <a:noFill/>
        </p:spPr>
        <p:txBody>
          <a:bodyPr wrap="square" rtlCol="0">
            <a:spAutoFit/>
          </a:bodyPr>
          <a:lstStyle/>
          <a:p>
            <a:pPr algn="justLow"/>
            <a:r>
              <a:rPr lang="fa-IR" sz="1600" i="1" dirty="0">
                <a:solidFill>
                  <a:prstClr val="black"/>
                </a:solidFill>
                <a:cs typeface="B Mitra" pitchFamily="2" charset="-78"/>
              </a:rPr>
              <a:t>در باغ فین حوضچه ای بزرگ فضای چهار گوش وسط باغ را اشغال کرده است و حوضچه های متعددی در محورهای گردشگری آن قرار دارد.</a:t>
            </a:r>
            <a:endParaRPr lang="en-US" sz="1600" i="1" dirty="0">
              <a:solidFill>
                <a:prstClr val="black"/>
              </a:solidFill>
              <a:cs typeface="B Mitra" pitchFamily="2" charset="-78"/>
            </a:endParaRPr>
          </a:p>
        </p:txBody>
      </p:sp>
      <p:pic>
        <p:nvPicPr>
          <p:cNvPr id="3076" name="Picture 4"/>
          <p:cNvPicPr>
            <a:picLocks noChangeAspect="1" noChangeArrowheads="1"/>
          </p:cNvPicPr>
          <p:nvPr/>
        </p:nvPicPr>
        <p:blipFill>
          <a:blip r:embed="rId5" cstate="screen">
            <a:lum contrast="20000"/>
            <a:extLst>
              <a:ext uri="{28A0092B-C50C-407E-A947-70E740481C1C}">
                <a14:useLocalDpi xmlns:a14="http://schemas.microsoft.com/office/drawing/2010/main"/>
              </a:ext>
            </a:extLst>
          </a:blip>
          <a:srcRect/>
          <a:stretch>
            <a:fillRect/>
          </a:stretch>
        </p:blipFill>
        <p:spPr bwMode="auto">
          <a:xfrm>
            <a:off x="990600" y="990600"/>
            <a:ext cx="2895600" cy="2101645"/>
          </a:xfrm>
          <a:prstGeom prst="rect">
            <a:avLst/>
          </a:prstGeom>
          <a:ln>
            <a:noFill/>
          </a:ln>
          <a:effectLst>
            <a:outerShdw blurRad="292100" dist="139700" dir="2700000" algn="tl" rotWithShape="0">
              <a:srgbClr val="333333">
                <a:alpha val="65000"/>
              </a:srgbClr>
            </a:outerShdw>
          </a:effectLst>
        </p:spPr>
      </p:pic>
      <p:pic>
        <p:nvPicPr>
          <p:cNvPr id="3074" name="Picture 2"/>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5400000">
            <a:off x="5429715" y="956218"/>
            <a:ext cx="3429000" cy="3345366"/>
          </a:xfrm>
          <a:prstGeom prst="rect">
            <a:avLst/>
          </a:prstGeom>
          <a:ln>
            <a:noFill/>
          </a:ln>
          <a:effectLst>
            <a:softEdge rad="112500"/>
          </a:effectLst>
        </p:spPr>
      </p:pic>
      <p:pic>
        <p:nvPicPr>
          <p:cNvPr id="3079" name="Picture 7"/>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371600" y="3958969"/>
            <a:ext cx="1981200" cy="1407695"/>
          </a:xfrm>
          <a:prstGeom prst="rect">
            <a:avLst/>
          </a:prstGeom>
          <a:ln>
            <a:noFill/>
          </a:ln>
          <a:effectLst>
            <a:outerShdw blurRad="292100" dist="139700" dir="2700000" algn="tl" rotWithShape="0">
              <a:srgbClr val="333333">
                <a:alpha val="65000"/>
              </a:srgbClr>
            </a:outerShdw>
          </a:effectLst>
        </p:spPr>
      </p:pic>
      <p:sp>
        <p:nvSpPr>
          <p:cNvPr id="19" name="TextBox 18"/>
          <p:cNvSpPr txBox="1"/>
          <p:nvPr/>
        </p:nvSpPr>
        <p:spPr>
          <a:xfrm>
            <a:off x="838200" y="5442864"/>
            <a:ext cx="2514600" cy="1077218"/>
          </a:xfrm>
          <a:prstGeom prst="rect">
            <a:avLst/>
          </a:prstGeom>
          <a:noFill/>
        </p:spPr>
        <p:txBody>
          <a:bodyPr wrap="square" rtlCol="0">
            <a:spAutoFit/>
          </a:bodyPr>
          <a:lstStyle/>
          <a:p>
            <a:pPr algn="justLow"/>
            <a:r>
              <a:rPr lang="fa-IR" sz="1600" i="1" dirty="0">
                <a:solidFill>
                  <a:prstClr val="black"/>
                </a:solidFill>
                <a:cs typeface="B Mitra" pitchFamily="2" charset="-78"/>
              </a:rPr>
              <a:t>یکی از فواره های کوچک مخروطی شکل باغ فین که کمی از سطح آب بالا آمده و امواج کوچک دایره ای شکل را به وجود می آورد. </a:t>
            </a:r>
            <a:endParaRPr lang="en-US" sz="1600" i="1" dirty="0">
              <a:solidFill>
                <a:prstClr val="black"/>
              </a:solidFill>
              <a:cs typeface="B Mitra" pitchFamily="2" charset="-78"/>
            </a:endParaRPr>
          </a:p>
        </p:txBody>
      </p:sp>
      <p:pic>
        <p:nvPicPr>
          <p:cNvPr id="3080" name="Picture 8"/>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76198" y="3124200"/>
            <a:ext cx="1219200" cy="1828800"/>
          </a:xfrm>
          <a:prstGeom prst="rect">
            <a:avLst/>
          </a:prstGeom>
          <a:noFill/>
          <a:ln w="9525">
            <a:noFill/>
            <a:miter lim="800000"/>
            <a:headEnd/>
            <a:tailEnd/>
          </a:ln>
          <a:effectLst/>
        </p:spPr>
      </p:pic>
    </p:spTree>
    <p:extLst>
      <p:ext uri="{BB962C8B-B14F-4D97-AF65-F5344CB8AC3E}">
        <p14:creationId xmlns:p14="http://schemas.microsoft.com/office/powerpoint/2010/main" val="31654880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New Folder (2)\New Folder\bagh\back.jpg"/>
          <p:cNvPicPr>
            <a:picLocks noChangeAspect="1" noChangeArrowheads="1"/>
          </p:cNvPicPr>
          <p:nvPr/>
        </p:nvPicPr>
        <p:blipFill>
          <a:blip r:embed="rId2"/>
          <a:srcRect/>
          <a:stretch>
            <a:fillRect/>
          </a:stretch>
        </p:blipFill>
        <p:spPr bwMode="auto">
          <a:xfrm>
            <a:off x="1" y="0"/>
            <a:ext cx="9143999" cy="6858000"/>
          </a:xfrm>
          <a:prstGeom prst="rect">
            <a:avLst/>
          </a:prstGeom>
          <a:noFill/>
        </p:spPr>
      </p:pic>
      <p:grpSp>
        <p:nvGrpSpPr>
          <p:cNvPr id="2" name="Group 11"/>
          <p:cNvGrpSpPr/>
          <p:nvPr/>
        </p:nvGrpSpPr>
        <p:grpSpPr>
          <a:xfrm>
            <a:off x="0" y="0"/>
            <a:ext cx="9572660" cy="6858000"/>
            <a:chOff x="0" y="0"/>
            <a:chExt cx="9572660" cy="6858000"/>
          </a:xfrm>
        </p:grpSpPr>
        <p:sp>
          <p:nvSpPr>
            <p:cNvPr id="8" name="Rectangle 7"/>
            <p:cNvSpPr/>
            <p:nvPr/>
          </p:nvSpPr>
          <p:spPr>
            <a:xfrm>
              <a:off x="0" y="0"/>
              <a:ext cx="9144000"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pic>
          <p:nvPicPr>
            <p:cNvPr id="6" name="Picture 5" descr="fdgfhf.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0" y="122954"/>
              <a:ext cx="9572660" cy="657124"/>
            </a:xfrm>
            <a:prstGeom prst="rect">
              <a:avLst/>
            </a:prstGeom>
          </p:spPr>
        </p:pic>
      </p:grpSp>
      <p:sp>
        <p:nvSpPr>
          <p:cNvPr id="7" name="TextBox 6"/>
          <p:cNvSpPr txBox="1"/>
          <p:nvPr/>
        </p:nvSpPr>
        <p:spPr>
          <a:xfrm>
            <a:off x="7679055" y="76200"/>
            <a:ext cx="1905000" cy="523220"/>
          </a:xfrm>
          <a:prstGeom prst="rect">
            <a:avLst/>
          </a:prstGeom>
          <a:noFill/>
        </p:spPr>
        <p:txBody>
          <a:bodyPr wrap="square" rtlCol="0">
            <a:spAutoFit/>
          </a:bodyPr>
          <a:lstStyle/>
          <a:p>
            <a:pPr algn="l" rtl="0"/>
            <a:r>
              <a:rPr lang="fa-IR" sz="2800" b="1" dirty="0">
                <a:solidFill>
                  <a:prstClr val="black"/>
                </a:solidFill>
                <a:cs typeface="B Davat" pitchFamily="2" charset="-78"/>
              </a:rPr>
              <a:t>باغ تخت</a:t>
            </a:r>
            <a:endParaRPr lang="en-US" sz="2800" b="1" dirty="0">
              <a:solidFill>
                <a:prstClr val="black"/>
              </a:solidFill>
              <a:cs typeface="B Davat" pitchFamily="2" charset="-78"/>
            </a:endParaRPr>
          </a:p>
        </p:txBody>
      </p:sp>
      <p:pic>
        <p:nvPicPr>
          <p:cNvPr id="9" name="Picture 7"/>
          <p:cNvPicPr>
            <a:picLocks noChangeAspect="1" noChangeArrowheads="1"/>
          </p:cNvPicPr>
          <p:nvPr/>
        </p:nvPicPr>
        <p:blipFill>
          <a:blip r:embed="rId4" cstate="screen">
            <a:lum contrast="20000"/>
            <a:extLst>
              <a:ext uri="{28A0092B-C50C-407E-A947-70E740481C1C}">
                <a14:useLocalDpi xmlns:a14="http://schemas.microsoft.com/office/drawing/2010/main"/>
              </a:ext>
            </a:extLst>
          </a:blip>
          <a:srcRect/>
          <a:stretch>
            <a:fillRect/>
          </a:stretch>
        </p:blipFill>
        <p:spPr bwMode="auto">
          <a:xfrm>
            <a:off x="4191000" y="2209800"/>
            <a:ext cx="4114722" cy="2667000"/>
          </a:xfrm>
          <a:prstGeom prst="rect">
            <a:avLst/>
          </a:prstGeom>
          <a:ln>
            <a:noFill/>
          </a:ln>
          <a:effectLst>
            <a:outerShdw blurRad="292100" dist="139700" dir="2700000" algn="tl" rotWithShape="0">
              <a:srgbClr val="333333">
                <a:alpha val="65000"/>
              </a:srgbClr>
            </a:outerShdw>
          </a:effectLst>
        </p:spPr>
      </p:pic>
      <p:pic>
        <p:nvPicPr>
          <p:cNvPr id="10" name="Picture 9"/>
          <p:cNvPicPr>
            <a:picLocks noChangeAspect="1" noChangeArrowheads="1"/>
          </p:cNvPicPr>
          <p:nvPr/>
        </p:nvPicPr>
        <p:blipFill>
          <a:blip r:embed="rId5" cstate="screen">
            <a:lum bright="10000" contrast="20000"/>
            <a:extLst>
              <a:ext uri="{28A0092B-C50C-407E-A947-70E740481C1C}">
                <a14:useLocalDpi xmlns:a14="http://schemas.microsoft.com/office/drawing/2010/main"/>
              </a:ext>
            </a:extLst>
          </a:blip>
          <a:srcRect/>
          <a:stretch>
            <a:fillRect/>
          </a:stretch>
        </p:blipFill>
        <p:spPr bwMode="auto">
          <a:xfrm rot="16200000">
            <a:off x="-38100" y="1714500"/>
            <a:ext cx="3886200" cy="2590800"/>
          </a:xfrm>
          <a:prstGeom prst="rect">
            <a:avLst/>
          </a:prstGeom>
          <a:ln>
            <a:noFill/>
          </a:ln>
          <a:effectLst>
            <a:outerShdw blurRad="292100" dist="139700" dir="2700000" algn="tl" rotWithShape="0">
              <a:srgbClr val="333333">
                <a:alpha val="65000"/>
              </a:srgbClr>
            </a:outerShdw>
          </a:effectLst>
        </p:spPr>
      </p:pic>
      <p:pic>
        <p:nvPicPr>
          <p:cNvPr id="11" name="Picture 10"/>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16200000">
            <a:off x="2183436" y="4588936"/>
            <a:ext cx="1475860" cy="2539267"/>
          </a:xfrm>
          <a:prstGeom prst="rect">
            <a:avLst/>
          </a:prstGeom>
          <a:ln>
            <a:noFill/>
          </a:ln>
          <a:effectLst>
            <a:outerShdw blurRad="190500" algn="tl" rotWithShape="0">
              <a:srgbClr val="000000">
                <a:alpha val="70000"/>
              </a:srgbClr>
            </a:outerShdw>
          </a:effectLst>
        </p:spPr>
      </p:pic>
      <p:pic>
        <p:nvPicPr>
          <p:cNvPr id="12" name="Picture 10"/>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16200000">
            <a:off x="4746885" y="4656195"/>
            <a:ext cx="1479029" cy="2438400"/>
          </a:xfrm>
          <a:prstGeom prst="rect">
            <a:avLst/>
          </a:prstGeom>
          <a:ln>
            <a:noFill/>
          </a:ln>
          <a:effectLst>
            <a:outerShdw blurRad="190500" algn="tl" rotWithShape="0">
              <a:srgbClr val="000000">
                <a:alpha val="70000"/>
              </a:srgbClr>
            </a:outerShdw>
          </a:effectLst>
        </p:spPr>
      </p:pic>
      <p:sp>
        <p:nvSpPr>
          <p:cNvPr id="13" name="TextBox 12"/>
          <p:cNvSpPr txBox="1"/>
          <p:nvPr/>
        </p:nvSpPr>
        <p:spPr>
          <a:xfrm>
            <a:off x="4343400" y="990600"/>
            <a:ext cx="4343400" cy="1118255"/>
          </a:xfrm>
          <a:prstGeom prst="rect">
            <a:avLst/>
          </a:prstGeom>
          <a:noFill/>
        </p:spPr>
        <p:txBody>
          <a:bodyPr wrap="square" rtlCol="0">
            <a:spAutoFit/>
          </a:bodyPr>
          <a:lstStyle/>
          <a:p>
            <a:pPr algn="justLow">
              <a:lnSpc>
                <a:spcPts val="2000"/>
              </a:lnSpc>
            </a:pPr>
            <a:r>
              <a:rPr lang="fa-IR" sz="1600" dirty="0">
                <a:solidFill>
                  <a:prstClr val="black"/>
                </a:solidFill>
                <a:cs typeface="B Mitra" pitchFamily="2" charset="-78"/>
              </a:rPr>
              <a:t>باغ تخت از </a:t>
            </a:r>
            <a:r>
              <a:rPr lang="fa-IR" sz="1600" u="sng" dirty="0">
                <a:solidFill>
                  <a:prstClr val="black"/>
                </a:solidFill>
                <a:cs typeface="B Mitra" pitchFamily="2" charset="-78"/>
              </a:rPr>
              <a:t>هفت سکو</a:t>
            </a:r>
            <a:r>
              <a:rPr lang="fa-IR" sz="1600" dirty="0">
                <a:solidFill>
                  <a:prstClr val="black"/>
                </a:solidFill>
                <a:cs typeface="B Mitra" pitchFamily="2" charset="-78"/>
              </a:rPr>
              <a:t> تشکیل شده است.آب این باغ توسط رودخانه ای تامین می شد و اقامتگاه در آن قرار داشت.آبی که در این باغ جاری بود از </a:t>
            </a:r>
            <a:r>
              <a:rPr lang="fa-IR" sz="1600" u="sng" dirty="0">
                <a:solidFill>
                  <a:prstClr val="black"/>
                </a:solidFill>
                <a:cs typeface="B Mitra" pitchFamily="2" charset="-78"/>
              </a:rPr>
              <a:t>کوه</a:t>
            </a:r>
            <a:r>
              <a:rPr lang="fa-IR" sz="1600" dirty="0">
                <a:solidFill>
                  <a:prstClr val="black"/>
                </a:solidFill>
                <a:cs typeface="B Mitra" pitchFamily="2" charset="-78"/>
              </a:rPr>
              <a:t> جاری و با شیب زمین به پایین سرازیر می شد و از ساختمان ها می گذشت و وارد </a:t>
            </a:r>
            <a:r>
              <a:rPr lang="fa-IR" sz="1600" u="sng" dirty="0">
                <a:solidFill>
                  <a:prstClr val="black"/>
                </a:solidFill>
                <a:cs typeface="B Mitra" pitchFamily="2" charset="-78"/>
              </a:rPr>
              <a:t>دریاچه مصنوعی </a:t>
            </a:r>
            <a:r>
              <a:rPr lang="fa-IR" sz="1600" dirty="0">
                <a:solidFill>
                  <a:prstClr val="black"/>
                </a:solidFill>
                <a:cs typeface="B Mitra" pitchFamily="2" charset="-78"/>
              </a:rPr>
              <a:t>می شد.</a:t>
            </a:r>
            <a:endParaRPr lang="en-US" sz="1600" dirty="0">
              <a:solidFill>
                <a:prstClr val="black"/>
              </a:solidFill>
              <a:cs typeface="B Mitra" pitchFamily="2" charset="-78"/>
            </a:endParaRPr>
          </a:p>
        </p:txBody>
      </p:sp>
      <p:sp>
        <p:nvSpPr>
          <p:cNvPr id="15" name="TextBox 14"/>
          <p:cNvSpPr txBox="1"/>
          <p:nvPr/>
        </p:nvSpPr>
        <p:spPr>
          <a:xfrm>
            <a:off x="6477000" y="6096000"/>
            <a:ext cx="1463040" cy="523220"/>
          </a:xfrm>
          <a:prstGeom prst="rect">
            <a:avLst/>
          </a:prstGeom>
          <a:solidFill>
            <a:schemeClr val="bg1"/>
          </a:solidFill>
          <a:ln>
            <a:solidFill>
              <a:schemeClr val="tx1"/>
            </a:solidFill>
          </a:ln>
        </p:spPr>
        <p:txBody>
          <a:bodyPr wrap="square" rtlCol="0">
            <a:spAutoFit/>
          </a:bodyPr>
          <a:lstStyle/>
          <a:p>
            <a:pPr algn="ctr" rtl="0"/>
            <a:r>
              <a:rPr lang="fa-IR" sz="1400" i="1" dirty="0">
                <a:solidFill>
                  <a:prstClr val="black"/>
                </a:solidFill>
                <a:effectLst>
                  <a:outerShdw blurRad="38100" dist="38100" dir="2700000" algn="tl">
                    <a:srgbClr val="000000">
                      <a:alpha val="43137"/>
                    </a:srgbClr>
                  </a:outerShdw>
                </a:effectLst>
                <a:cs typeface="B Mitra" pitchFamily="2" charset="-78"/>
              </a:rPr>
              <a:t>برخی از حوض های سکوهای باغ تخت</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spTree>
    <p:extLst>
      <p:ext uri="{BB962C8B-B14F-4D97-AF65-F5344CB8AC3E}">
        <p14:creationId xmlns:p14="http://schemas.microsoft.com/office/powerpoint/2010/main" val="12239240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New Folder (2)\New Folder\bagh\back.jpg"/>
          <p:cNvPicPr>
            <a:picLocks noChangeAspect="1" noChangeArrowheads="1"/>
          </p:cNvPicPr>
          <p:nvPr/>
        </p:nvPicPr>
        <p:blipFill>
          <a:blip r:embed="rId2"/>
          <a:srcRect/>
          <a:stretch>
            <a:fillRect/>
          </a:stretch>
        </p:blipFill>
        <p:spPr bwMode="auto">
          <a:xfrm>
            <a:off x="1" y="0"/>
            <a:ext cx="9143999" cy="6858000"/>
          </a:xfrm>
          <a:prstGeom prst="rect">
            <a:avLst/>
          </a:prstGeom>
          <a:noFill/>
        </p:spPr>
      </p:pic>
      <p:grpSp>
        <p:nvGrpSpPr>
          <p:cNvPr id="2" name="Group 11"/>
          <p:cNvGrpSpPr/>
          <p:nvPr/>
        </p:nvGrpSpPr>
        <p:grpSpPr>
          <a:xfrm>
            <a:off x="0" y="0"/>
            <a:ext cx="9572660" cy="6858000"/>
            <a:chOff x="0" y="0"/>
            <a:chExt cx="9572660" cy="6858000"/>
          </a:xfrm>
        </p:grpSpPr>
        <p:sp>
          <p:nvSpPr>
            <p:cNvPr id="8" name="Rectangle 7"/>
            <p:cNvSpPr/>
            <p:nvPr/>
          </p:nvSpPr>
          <p:spPr>
            <a:xfrm>
              <a:off x="0" y="0"/>
              <a:ext cx="9144000"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pic>
          <p:nvPicPr>
            <p:cNvPr id="6" name="Picture 5" descr="fdgfhf.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0" y="122954"/>
              <a:ext cx="9572660" cy="657124"/>
            </a:xfrm>
            <a:prstGeom prst="rect">
              <a:avLst/>
            </a:prstGeom>
          </p:spPr>
        </p:pic>
      </p:grpSp>
      <p:sp>
        <p:nvSpPr>
          <p:cNvPr id="7" name="TextBox 6"/>
          <p:cNvSpPr txBox="1"/>
          <p:nvPr/>
        </p:nvSpPr>
        <p:spPr>
          <a:xfrm>
            <a:off x="7496175" y="76200"/>
            <a:ext cx="1905000" cy="523220"/>
          </a:xfrm>
          <a:prstGeom prst="rect">
            <a:avLst/>
          </a:prstGeom>
          <a:noFill/>
        </p:spPr>
        <p:txBody>
          <a:bodyPr wrap="square" rtlCol="0">
            <a:spAutoFit/>
          </a:bodyPr>
          <a:lstStyle/>
          <a:p>
            <a:pPr algn="l" rtl="0"/>
            <a:r>
              <a:rPr lang="fa-IR" sz="2800" b="1" dirty="0">
                <a:solidFill>
                  <a:prstClr val="black"/>
                </a:solidFill>
                <a:cs typeface="B Davat" pitchFamily="2" charset="-78"/>
              </a:rPr>
              <a:t>ویژگی ها</a:t>
            </a:r>
          </a:p>
        </p:txBody>
      </p:sp>
      <p:sp>
        <p:nvSpPr>
          <p:cNvPr id="10" name="Content Placeholder 2"/>
          <p:cNvSpPr txBox="1">
            <a:spLocks/>
          </p:cNvSpPr>
          <p:nvPr/>
        </p:nvSpPr>
        <p:spPr>
          <a:xfrm>
            <a:off x="914400" y="1676400"/>
            <a:ext cx="8229600" cy="4709160"/>
          </a:xfrm>
          <a:prstGeom prst="rect">
            <a:avLst/>
          </a:prstGeom>
        </p:spPr>
        <p:txBody>
          <a:bodyPr vert="horz">
            <a:normAutofit/>
          </a:bodyPr>
          <a:lstStyle/>
          <a:p>
            <a:pPr marL="548640" indent="-411480">
              <a:lnSpc>
                <a:spcPct val="150000"/>
              </a:lnSpc>
              <a:spcBef>
                <a:spcPct val="20000"/>
              </a:spcBef>
              <a:buClr>
                <a:prstClr val="black">
                  <a:shade val="95000"/>
                </a:prstClr>
              </a:buClr>
              <a:buSzPct val="65000"/>
              <a:buFont typeface="Wingdings 2"/>
              <a:buChar char=""/>
              <a:defRPr/>
            </a:pPr>
            <a:endParaRPr lang="en-US" sz="1200" dirty="0">
              <a:solidFill>
                <a:prstClr val="black"/>
              </a:solidFill>
              <a:latin typeface="Tahoma" pitchFamily="34" charset="0"/>
              <a:ea typeface="Tahoma" pitchFamily="34" charset="0"/>
              <a:cs typeface="Tahoma" pitchFamily="34" charset="0"/>
            </a:endParaRPr>
          </a:p>
        </p:txBody>
      </p:sp>
      <p:sp>
        <p:nvSpPr>
          <p:cNvPr id="11" name="Content Placeholder 2"/>
          <p:cNvSpPr txBox="1">
            <a:spLocks/>
          </p:cNvSpPr>
          <p:nvPr/>
        </p:nvSpPr>
        <p:spPr>
          <a:xfrm>
            <a:off x="-3429000" y="1447800"/>
            <a:ext cx="8229600" cy="4709160"/>
          </a:xfrm>
          <a:prstGeom prst="rect">
            <a:avLst/>
          </a:prstGeom>
        </p:spPr>
        <p:txBody>
          <a:bodyPr>
            <a:normAutofit/>
          </a:bodyPr>
          <a:lstStyle/>
          <a:p>
            <a:pPr marL="342900" indent="-342900">
              <a:lnSpc>
                <a:spcPct val="150000"/>
              </a:lnSpc>
              <a:spcBef>
                <a:spcPct val="20000"/>
              </a:spcBef>
              <a:buFont typeface="Arial" pitchFamily="34" charset="0"/>
              <a:buChar char="•"/>
              <a:defRPr/>
            </a:pPr>
            <a:endParaRPr lang="en-US" sz="1200" dirty="0">
              <a:solidFill>
                <a:prstClr val="black"/>
              </a:solidFill>
              <a:latin typeface="Tahoma" pitchFamily="34" charset="0"/>
              <a:ea typeface="Tahoma" pitchFamily="34" charset="0"/>
              <a:cs typeface="Tahoma" pitchFamily="34" charset="0"/>
            </a:endParaRPr>
          </a:p>
        </p:txBody>
      </p:sp>
      <p:pic>
        <p:nvPicPr>
          <p:cNvPr id="12" name="Picture 3" descr="G:\saeid1\axe khanevadegi\manzar\bagh1\DSC02083.JPG"/>
          <p:cNvPicPr>
            <a:picLocks noChangeAspect="1" noChangeArrowheads="1"/>
          </p:cNvPicPr>
          <p:nvPr/>
        </p:nvPicPr>
        <p:blipFill>
          <a:blip r:embed="rId4" cstate="screen">
            <a:lum bright="10000" contrast="40000"/>
            <a:extLst>
              <a:ext uri="{28A0092B-C50C-407E-A947-70E740481C1C}">
                <a14:useLocalDpi xmlns:a14="http://schemas.microsoft.com/office/drawing/2010/main"/>
              </a:ext>
            </a:extLst>
          </a:blip>
          <a:srcRect/>
          <a:stretch>
            <a:fillRect/>
          </a:stretch>
        </p:blipFill>
        <p:spPr bwMode="auto">
          <a:xfrm>
            <a:off x="5638800" y="2590800"/>
            <a:ext cx="3276600" cy="20314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3" name="Picture 4" descr="G:\saeid1\axe khanevadegi\manzar\bagh1\DSC02195.JPG"/>
          <p:cNvPicPr>
            <a:picLocks noChangeAspect="1" noChangeArrowheads="1"/>
          </p:cNvPicPr>
          <p:nvPr/>
        </p:nvPicPr>
        <p:blipFill>
          <a:blip r:embed="rId5" cstate="screen">
            <a:lum contrast="40000"/>
            <a:extLst>
              <a:ext uri="{28A0092B-C50C-407E-A947-70E740481C1C}">
                <a14:useLocalDpi xmlns:a14="http://schemas.microsoft.com/office/drawing/2010/main"/>
              </a:ext>
            </a:extLst>
          </a:blip>
          <a:srcRect/>
          <a:stretch>
            <a:fillRect/>
          </a:stretch>
        </p:blipFill>
        <p:spPr bwMode="auto">
          <a:xfrm>
            <a:off x="4267201" y="4634344"/>
            <a:ext cx="3048000" cy="199505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4" name="Picture 6"/>
          <p:cNvPicPr>
            <a:picLocks noChangeAspect="1" noChangeArrowheads="1"/>
          </p:cNvPicPr>
          <p:nvPr/>
        </p:nvPicPr>
        <p:blipFill>
          <a:blip r:embed="rId6" cstate="screen">
            <a:lum bright="10000" contrast="30000"/>
            <a:extLst>
              <a:ext uri="{28A0092B-C50C-407E-A947-70E740481C1C}">
                <a14:useLocalDpi xmlns:a14="http://schemas.microsoft.com/office/drawing/2010/main"/>
              </a:ext>
            </a:extLst>
          </a:blip>
          <a:srcRect/>
          <a:stretch>
            <a:fillRect/>
          </a:stretch>
        </p:blipFill>
        <p:spPr bwMode="auto">
          <a:xfrm>
            <a:off x="1143000" y="2667000"/>
            <a:ext cx="3782079" cy="1828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5" name="Picture 5" descr="G:\saeid1\axe khanevadegi\manzar\bagh1\DSC02265.JPG"/>
          <p:cNvPicPr>
            <a:picLocks noChangeAspect="1" noChangeArrowheads="1"/>
          </p:cNvPicPr>
          <p:nvPr/>
        </p:nvPicPr>
        <p:blipFill>
          <a:blip r:embed="rId7" cstate="screen">
            <a:lum bright="10000" contrast="30000"/>
            <a:extLst>
              <a:ext uri="{28A0092B-C50C-407E-A947-70E740481C1C}">
                <a14:useLocalDpi xmlns:a14="http://schemas.microsoft.com/office/drawing/2010/main"/>
              </a:ext>
            </a:extLst>
          </a:blip>
          <a:srcRect/>
          <a:stretch>
            <a:fillRect/>
          </a:stretch>
        </p:blipFill>
        <p:spPr bwMode="auto">
          <a:xfrm>
            <a:off x="304800" y="4566424"/>
            <a:ext cx="2819400" cy="20629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6" name="TextBox 15"/>
          <p:cNvSpPr txBox="1"/>
          <p:nvPr/>
        </p:nvSpPr>
        <p:spPr>
          <a:xfrm>
            <a:off x="-28902" y="794671"/>
            <a:ext cx="9122392" cy="2308324"/>
          </a:xfrm>
          <a:prstGeom prst="rect">
            <a:avLst/>
          </a:prstGeom>
          <a:noFill/>
        </p:spPr>
        <p:txBody>
          <a:bodyPr wrap="square" rtlCol="0">
            <a:spAutoFit/>
          </a:bodyPr>
          <a:lstStyle/>
          <a:p>
            <a:r>
              <a:rPr lang="fa-IR" sz="1600" dirty="0">
                <a:solidFill>
                  <a:prstClr val="black"/>
                </a:solidFill>
                <a:cs typeface="B Mitra" pitchFamily="2" charset="-78"/>
              </a:rPr>
              <a:t>1- احداث باغ غالباً در زمين شيب دار </a:t>
            </a:r>
          </a:p>
          <a:p>
            <a:r>
              <a:rPr lang="fa-IR" sz="1600" dirty="0">
                <a:solidFill>
                  <a:prstClr val="black"/>
                </a:solidFill>
                <a:cs typeface="B Mitra" pitchFamily="2" charset="-78"/>
              </a:rPr>
              <a:t>2- محصور بودن پيرامون باغ با دیوار</a:t>
            </a:r>
          </a:p>
          <a:p>
            <a:r>
              <a:rPr lang="fa-IR" sz="1600" dirty="0">
                <a:solidFill>
                  <a:prstClr val="black"/>
                </a:solidFill>
                <a:cs typeface="B Mitra" pitchFamily="2" charset="-78"/>
              </a:rPr>
              <a:t>3- تقسيم سطح باغ غالباً به چهار بخش </a:t>
            </a:r>
          </a:p>
          <a:p>
            <a:r>
              <a:rPr lang="fa-IR" sz="1600" dirty="0">
                <a:solidFill>
                  <a:prstClr val="black"/>
                </a:solidFill>
                <a:cs typeface="B Mitra" pitchFamily="2" charset="-78"/>
              </a:rPr>
              <a:t>4- استفاده از خطوط راست در طراحي باغ </a:t>
            </a:r>
          </a:p>
          <a:p>
            <a:r>
              <a:rPr lang="fa-IR" sz="1600" dirty="0">
                <a:solidFill>
                  <a:prstClr val="black"/>
                </a:solidFill>
                <a:cs typeface="B Mitra" pitchFamily="2" charset="-78"/>
              </a:rPr>
              <a:t>5- وجود یک کوشک یا بنا در مركز يا بلند ترين قسمت باغ </a:t>
            </a:r>
          </a:p>
          <a:p>
            <a:r>
              <a:rPr lang="fa-IR" sz="1600" dirty="0">
                <a:solidFill>
                  <a:prstClr val="black"/>
                </a:solidFill>
                <a:cs typeface="B Mitra" pitchFamily="2" charset="-78"/>
              </a:rPr>
              <a:t>6- استفاده از يك جوي دائم اصلي ( آب دائم) </a:t>
            </a:r>
          </a:p>
          <a:p>
            <a:r>
              <a:rPr lang="fa-IR" sz="1600" dirty="0">
                <a:solidFill>
                  <a:prstClr val="black"/>
                </a:solidFill>
                <a:cs typeface="B Mitra" pitchFamily="2" charset="-78"/>
              </a:rPr>
              <a:t>7- روان نمودن آب به گونه اي كه صداي آب به وجود آيد ( آب شيبها )</a:t>
            </a:r>
          </a:p>
          <a:p>
            <a:r>
              <a:rPr lang="fa-IR" sz="1600" dirty="0">
                <a:solidFill>
                  <a:prstClr val="black"/>
                </a:solidFill>
                <a:cs typeface="B Mitra" pitchFamily="2" charset="-78"/>
              </a:rPr>
              <a:t>  </a:t>
            </a:r>
          </a:p>
          <a:p>
            <a:endParaRPr lang="fa-IR" sz="1600" dirty="0">
              <a:solidFill>
                <a:prstClr val="black"/>
              </a:solidFill>
              <a:cs typeface="B Mitra" pitchFamily="2" charset="-78"/>
            </a:endParaRPr>
          </a:p>
        </p:txBody>
      </p:sp>
      <p:sp>
        <p:nvSpPr>
          <p:cNvPr id="17" name="TextBox 16"/>
          <p:cNvSpPr txBox="1"/>
          <p:nvPr/>
        </p:nvSpPr>
        <p:spPr>
          <a:xfrm>
            <a:off x="-4296102" y="800110"/>
            <a:ext cx="9122392" cy="1569660"/>
          </a:xfrm>
          <a:prstGeom prst="rect">
            <a:avLst/>
          </a:prstGeom>
          <a:noFill/>
        </p:spPr>
        <p:txBody>
          <a:bodyPr wrap="square" rtlCol="0">
            <a:spAutoFit/>
          </a:bodyPr>
          <a:lstStyle/>
          <a:p>
            <a:r>
              <a:rPr lang="fa-IR" sz="1600" dirty="0">
                <a:solidFill>
                  <a:prstClr val="black"/>
                </a:solidFill>
                <a:cs typeface="B Mitra" pitchFamily="2" charset="-78"/>
              </a:rPr>
              <a:t>8- وجود رابطه نزديك با طبيعت و عدم وجود حد فاصل بين ساختمان و باغ </a:t>
            </a:r>
          </a:p>
          <a:p>
            <a:r>
              <a:rPr lang="fa-IR" sz="1600" dirty="0">
                <a:solidFill>
                  <a:prstClr val="black"/>
                </a:solidFill>
                <a:cs typeface="B Mitra" pitchFamily="2" charset="-78"/>
              </a:rPr>
              <a:t>9- وجود حوض يا استخر براي تأمين آب و زيبايي چشم انداز در مقابل عمارت </a:t>
            </a:r>
          </a:p>
          <a:p>
            <a:r>
              <a:rPr lang="fa-IR" sz="1600" dirty="0">
                <a:solidFill>
                  <a:prstClr val="black"/>
                </a:solidFill>
                <a:cs typeface="B Mitra" pitchFamily="2" charset="-78"/>
              </a:rPr>
              <a:t>10- استفاده از درخت هاي زياد و سايه دار و وجود معبرهاي باريك </a:t>
            </a:r>
          </a:p>
          <a:p>
            <a:r>
              <a:rPr lang="fa-IR" sz="1600" dirty="0">
                <a:solidFill>
                  <a:prstClr val="black"/>
                </a:solidFill>
                <a:cs typeface="B Mitra" pitchFamily="2" charset="-78"/>
              </a:rPr>
              <a:t>11- اختصاص دادن بيشترين قسمت باغ به كاشت درختان ميوه </a:t>
            </a:r>
          </a:p>
          <a:p>
            <a:r>
              <a:rPr lang="fa-IR" sz="1600" dirty="0">
                <a:solidFill>
                  <a:prstClr val="black"/>
                </a:solidFill>
                <a:cs typeface="B Mitra" pitchFamily="2" charset="-78"/>
              </a:rPr>
              <a:t>12- استفاده از انواع گلهاي زينتي و دارويي </a:t>
            </a:r>
          </a:p>
          <a:p>
            <a:r>
              <a:rPr lang="fa-IR" sz="1600" dirty="0">
                <a:solidFill>
                  <a:prstClr val="black"/>
                </a:solidFill>
                <a:cs typeface="B Mitra" pitchFamily="2" charset="-78"/>
              </a:rPr>
              <a:t>13- استفاده بيشتر از گل سرخ نسبت به گونه هاي ديگر </a:t>
            </a:r>
          </a:p>
        </p:txBody>
      </p:sp>
      <p:sp>
        <p:nvSpPr>
          <p:cNvPr id="18" name="Rectangle 17"/>
          <p:cNvSpPr/>
          <p:nvPr/>
        </p:nvSpPr>
        <p:spPr>
          <a:xfrm>
            <a:off x="381000" y="2667000"/>
            <a:ext cx="1143000" cy="307777"/>
          </a:xfrm>
          <a:prstGeom prst="rect">
            <a:avLst/>
          </a:prstGeom>
          <a:solidFill>
            <a:schemeClr val="bg1"/>
          </a:solidFill>
          <a:ln>
            <a:solidFill>
              <a:schemeClr val="tx1"/>
            </a:solidFill>
          </a:ln>
        </p:spPr>
        <p:txBody>
          <a:bodyPr wrap="square">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باغ  شاه گلی-تبریز</a:t>
            </a:r>
          </a:p>
        </p:txBody>
      </p:sp>
      <p:sp>
        <p:nvSpPr>
          <p:cNvPr id="19" name="Rectangle 18"/>
          <p:cNvSpPr/>
          <p:nvPr/>
        </p:nvSpPr>
        <p:spPr>
          <a:xfrm>
            <a:off x="5410200" y="2743200"/>
            <a:ext cx="1143000" cy="307777"/>
          </a:xfrm>
          <a:prstGeom prst="rect">
            <a:avLst/>
          </a:prstGeom>
          <a:solidFill>
            <a:schemeClr val="bg1"/>
          </a:solidFill>
          <a:ln>
            <a:solidFill>
              <a:schemeClr val="tx1"/>
            </a:solidFill>
          </a:ln>
        </p:spPr>
        <p:txBody>
          <a:bodyPr wrap="square">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باغ  های معلق بابل</a:t>
            </a:r>
          </a:p>
        </p:txBody>
      </p:sp>
      <p:sp>
        <p:nvSpPr>
          <p:cNvPr id="20" name="Rectangle 19"/>
          <p:cNvSpPr/>
          <p:nvPr/>
        </p:nvSpPr>
        <p:spPr>
          <a:xfrm>
            <a:off x="7239000" y="5181601"/>
            <a:ext cx="685800" cy="307777"/>
          </a:xfrm>
          <a:prstGeom prst="rect">
            <a:avLst/>
          </a:prstGeom>
          <a:solidFill>
            <a:schemeClr val="bg1"/>
          </a:solidFill>
          <a:ln>
            <a:solidFill>
              <a:schemeClr val="tx1"/>
            </a:solidFill>
          </a:ln>
        </p:spPr>
        <p:txBody>
          <a:bodyPr wrap="square">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باغ  فین</a:t>
            </a:r>
          </a:p>
        </p:txBody>
      </p:sp>
      <p:sp>
        <p:nvSpPr>
          <p:cNvPr id="21" name="Rectangle 20"/>
          <p:cNvSpPr/>
          <p:nvPr/>
        </p:nvSpPr>
        <p:spPr>
          <a:xfrm>
            <a:off x="2590800" y="4724400"/>
            <a:ext cx="1143000" cy="307777"/>
          </a:xfrm>
          <a:prstGeom prst="rect">
            <a:avLst/>
          </a:prstGeom>
          <a:solidFill>
            <a:schemeClr val="bg1"/>
          </a:solidFill>
          <a:ln>
            <a:solidFill>
              <a:schemeClr val="tx1"/>
            </a:solidFill>
          </a:ln>
        </p:spPr>
        <p:txBody>
          <a:bodyPr wrap="square">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باغ  چهلستون</a:t>
            </a:r>
          </a:p>
        </p:txBody>
      </p:sp>
    </p:spTree>
    <p:extLst>
      <p:ext uri="{BB962C8B-B14F-4D97-AF65-F5344CB8AC3E}">
        <p14:creationId xmlns:p14="http://schemas.microsoft.com/office/powerpoint/2010/main" val="236817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New Folder (2)\New Folder\bagh\back.jpg"/>
          <p:cNvPicPr>
            <a:picLocks noChangeAspect="1" noChangeArrowheads="1"/>
          </p:cNvPicPr>
          <p:nvPr/>
        </p:nvPicPr>
        <p:blipFill>
          <a:blip r:embed="rId2"/>
          <a:srcRect/>
          <a:stretch>
            <a:fillRect/>
          </a:stretch>
        </p:blipFill>
        <p:spPr bwMode="auto">
          <a:xfrm>
            <a:off x="1" y="0"/>
            <a:ext cx="9143999" cy="6858000"/>
          </a:xfrm>
          <a:prstGeom prst="rect">
            <a:avLst/>
          </a:prstGeom>
          <a:noFill/>
        </p:spPr>
      </p:pic>
      <p:grpSp>
        <p:nvGrpSpPr>
          <p:cNvPr id="2" name="Group 11"/>
          <p:cNvGrpSpPr/>
          <p:nvPr/>
        </p:nvGrpSpPr>
        <p:grpSpPr>
          <a:xfrm>
            <a:off x="0" y="0"/>
            <a:ext cx="9572660" cy="6858000"/>
            <a:chOff x="0" y="0"/>
            <a:chExt cx="9572660" cy="6858000"/>
          </a:xfrm>
        </p:grpSpPr>
        <p:sp>
          <p:nvSpPr>
            <p:cNvPr id="8" name="Rectangle 7"/>
            <p:cNvSpPr/>
            <p:nvPr/>
          </p:nvSpPr>
          <p:spPr>
            <a:xfrm>
              <a:off x="0" y="0"/>
              <a:ext cx="9144000"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pic>
          <p:nvPicPr>
            <p:cNvPr id="6" name="Picture 5" descr="fdgfhf.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0" y="122954"/>
              <a:ext cx="9572660" cy="657124"/>
            </a:xfrm>
            <a:prstGeom prst="rect">
              <a:avLst/>
            </a:prstGeom>
          </p:spPr>
        </p:pic>
      </p:grpSp>
      <p:sp>
        <p:nvSpPr>
          <p:cNvPr id="9" name="Rectangle 8"/>
          <p:cNvSpPr/>
          <p:nvPr/>
        </p:nvSpPr>
        <p:spPr>
          <a:xfrm>
            <a:off x="3962400" y="990600"/>
            <a:ext cx="4800600" cy="1631216"/>
          </a:xfrm>
          <a:prstGeom prst="rect">
            <a:avLst/>
          </a:prstGeom>
        </p:spPr>
        <p:txBody>
          <a:bodyPr wrap="square">
            <a:spAutoFit/>
          </a:bodyPr>
          <a:lstStyle/>
          <a:p>
            <a:pPr algn="justLow">
              <a:lnSpc>
                <a:spcPts val="2000"/>
              </a:lnSpc>
            </a:pPr>
            <a:r>
              <a:rPr lang="fa-IR" sz="1600" dirty="0">
                <a:solidFill>
                  <a:prstClr val="black"/>
                </a:solidFill>
                <a:cs typeface="B Mitra" pitchFamily="2" charset="-78"/>
              </a:rPr>
              <a:t>گياهان در باغ ایرانی گذشته از </a:t>
            </a:r>
            <a:r>
              <a:rPr lang="fa-IR" sz="1600" dirty="0">
                <a:solidFill>
                  <a:prstClr val="black"/>
                </a:solidFill>
                <a:effectLst>
                  <a:outerShdw blurRad="38100" dist="38100" dir="2700000" algn="tl">
                    <a:srgbClr val="000000">
                      <a:alpha val="43137"/>
                    </a:srgbClr>
                  </a:outerShdw>
                </a:effectLst>
                <a:cs typeface="B Mitra" pitchFamily="2" charset="-78"/>
              </a:rPr>
              <a:t>جنس</a:t>
            </a:r>
            <a:r>
              <a:rPr lang="fa-IR" sz="1600" dirty="0">
                <a:solidFill>
                  <a:prstClr val="black"/>
                </a:solidFill>
                <a:cs typeface="B Mitra" pitchFamily="2" charset="-78"/>
              </a:rPr>
              <a:t> و </a:t>
            </a:r>
            <a:r>
              <a:rPr lang="fa-IR" sz="1600" dirty="0">
                <a:solidFill>
                  <a:prstClr val="black"/>
                </a:solidFill>
                <a:effectLst>
                  <a:outerShdw blurRad="38100" dist="38100" dir="2700000" algn="tl">
                    <a:srgbClr val="000000">
                      <a:alpha val="43137"/>
                    </a:srgbClr>
                  </a:outerShdw>
                </a:effectLst>
                <a:cs typeface="B Mitra" pitchFamily="2" charset="-78"/>
              </a:rPr>
              <a:t>گونه</a:t>
            </a:r>
            <a:r>
              <a:rPr lang="fa-IR" sz="1600" dirty="0">
                <a:solidFill>
                  <a:prstClr val="black"/>
                </a:solidFill>
                <a:cs typeface="B Mitra" pitchFamily="2" charset="-78"/>
              </a:rPr>
              <a:t>، از نظر </a:t>
            </a:r>
            <a:r>
              <a:rPr lang="fa-IR" sz="1600" dirty="0">
                <a:solidFill>
                  <a:prstClr val="black"/>
                </a:solidFill>
                <a:effectLst>
                  <a:outerShdw blurRad="38100" dist="38100" dir="2700000" algn="tl">
                    <a:srgbClr val="000000">
                      <a:alpha val="43137"/>
                    </a:srgbClr>
                  </a:outerShdw>
                </a:effectLst>
                <a:cs typeface="B Mitra" pitchFamily="2" charset="-78"/>
              </a:rPr>
              <a:t>محل قرارگيری</a:t>
            </a:r>
            <a:r>
              <a:rPr lang="fa-IR" sz="1600" dirty="0">
                <a:solidFill>
                  <a:prstClr val="black"/>
                </a:solidFill>
                <a:cs typeface="B Mitra" pitchFamily="2" charset="-78"/>
              </a:rPr>
              <a:t>، </a:t>
            </a:r>
            <a:r>
              <a:rPr lang="fa-IR" sz="1600" dirty="0">
                <a:solidFill>
                  <a:prstClr val="black"/>
                </a:solidFill>
                <a:effectLst>
                  <a:outerShdw blurRad="38100" dist="38100" dir="2700000" algn="tl">
                    <a:srgbClr val="000000">
                      <a:alpha val="43137"/>
                    </a:srgbClr>
                  </a:outerShdw>
                </a:effectLst>
                <a:cs typeface="B Mitra" pitchFamily="2" charset="-78"/>
              </a:rPr>
              <a:t>طرح کاشت</a:t>
            </a:r>
            <a:r>
              <a:rPr lang="fa-IR" sz="1600" dirty="0">
                <a:solidFill>
                  <a:prstClr val="black"/>
                </a:solidFill>
                <a:cs typeface="B Mitra" pitchFamily="2" charset="-78"/>
              </a:rPr>
              <a:t>، </a:t>
            </a:r>
            <a:r>
              <a:rPr lang="fa-IR" sz="1600" dirty="0">
                <a:solidFill>
                  <a:prstClr val="black"/>
                </a:solidFill>
                <a:effectLst>
                  <a:outerShdw blurRad="38100" dist="38100" dir="2700000" algn="tl">
                    <a:srgbClr val="000000">
                      <a:alpha val="43137"/>
                    </a:srgbClr>
                  </a:outerShdw>
                </a:effectLst>
                <a:cs typeface="B Mitra" pitchFamily="2" charset="-78"/>
              </a:rPr>
              <a:t>زیبایی</a:t>
            </a:r>
            <a:r>
              <a:rPr lang="fa-IR" sz="1600" dirty="0">
                <a:solidFill>
                  <a:prstClr val="black"/>
                </a:solidFill>
                <a:cs typeface="B Mitra" pitchFamily="2" charset="-78"/>
              </a:rPr>
              <a:t> و </a:t>
            </a:r>
            <a:r>
              <a:rPr lang="fa-IR" sz="1600" dirty="0">
                <a:solidFill>
                  <a:prstClr val="black"/>
                </a:solidFill>
                <a:effectLst>
                  <a:outerShdw blurRad="38100" dist="38100" dir="2700000" algn="tl">
                    <a:srgbClr val="000000">
                      <a:alpha val="43137"/>
                    </a:srgbClr>
                  </a:outerShdw>
                </a:effectLst>
                <a:cs typeface="B Mitra" pitchFamily="2" charset="-78"/>
              </a:rPr>
              <a:t>سودمندی</a:t>
            </a:r>
            <a:r>
              <a:rPr lang="fa-IR" sz="1600" dirty="0">
                <a:solidFill>
                  <a:prstClr val="black"/>
                </a:solidFill>
                <a:cs typeface="B Mitra" pitchFamily="2" charset="-78"/>
              </a:rPr>
              <a:t> بسيار قابل ملاحظه هستند.گياهان در باغ ایرانی با اهداف متفاوتی از جمله سایه اندازی، محصول دهی و تزئين باغ و ... بکار می روند و از آنجا که سودمندی یکی از اصلی ترین ویژگيهای باغ سازی ایرانی است، بيشترین حجم گياهان باغ را </a:t>
            </a:r>
            <a:r>
              <a:rPr lang="fa-IR" sz="1600" u="sng" dirty="0">
                <a:solidFill>
                  <a:prstClr val="black"/>
                </a:solidFill>
                <a:cs typeface="B Mitra" pitchFamily="2" charset="-78"/>
              </a:rPr>
              <a:t>درختان ميوه </a:t>
            </a:r>
            <a:r>
              <a:rPr lang="fa-IR" sz="1600" dirty="0">
                <a:solidFill>
                  <a:prstClr val="black"/>
                </a:solidFill>
                <a:cs typeface="B Mitra" pitchFamily="2" charset="-78"/>
              </a:rPr>
              <a:t>و پس از آن </a:t>
            </a:r>
            <a:r>
              <a:rPr lang="fa-IR" sz="1600" u="sng" dirty="0">
                <a:solidFill>
                  <a:prstClr val="black"/>
                </a:solidFill>
                <a:cs typeface="B Mitra" pitchFamily="2" charset="-78"/>
              </a:rPr>
              <a:t>درختان سایه افکن </a:t>
            </a:r>
            <a:r>
              <a:rPr lang="fa-IR" sz="1600" dirty="0">
                <a:solidFill>
                  <a:prstClr val="black"/>
                </a:solidFill>
                <a:cs typeface="B Mitra" pitchFamily="2" charset="-78"/>
              </a:rPr>
              <a:t>تشکيل می دادند، به همين نسبت </a:t>
            </a:r>
            <a:r>
              <a:rPr lang="fa-IR" sz="1600" u="sng" dirty="0">
                <a:solidFill>
                  <a:prstClr val="black"/>
                </a:solidFill>
                <a:cs typeface="B Mitra" pitchFamily="2" charset="-78"/>
              </a:rPr>
              <a:t>گياهان تزئينی </a:t>
            </a:r>
            <a:r>
              <a:rPr lang="fa-IR" sz="1600" dirty="0">
                <a:solidFill>
                  <a:prstClr val="black"/>
                </a:solidFill>
                <a:cs typeface="B Mitra" pitchFamily="2" charset="-78"/>
              </a:rPr>
              <a:t>به ميزان کمتری در باغ به چشم می آیند.</a:t>
            </a:r>
          </a:p>
        </p:txBody>
      </p:sp>
      <p:pic>
        <p:nvPicPr>
          <p:cNvPr id="11" name="Picture 11"/>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516084" y="2743200"/>
            <a:ext cx="2460388" cy="3458307"/>
          </a:xfrm>
          <a:prstGeom prst="rect">
            <a:avLst/>
          </a:prstGeom>
          <a:ln>
            <a:noFill/>
          </a:ln>
          <a:effectLst>
            <a:outerShdw blurRad="190500" algn="tl" rotWithShape="0">
              <a:srgbClr val="000000">
                <a:alpha val="70000"/>
              </a:srgbClr>
            </a:outerShdw>
          </a:effectLst>
        </p:spPr>
      </p:pic>
      <p:pic>
        <p:nvPicPr>
          <p:cNvPr id="13" name="Picture 13"/>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28600" y="1600200"/>
            <a:ext cx="3048000" cy="2671281"/>
          </a:xfrm>
          <a:prstGeom prst="rect">
            <a:avLst/>
          </a:prstGeom>
          <a:ln>
            <a:noFill/>
          </a:ln>
          <a:effectLst>
            <a:outerShdw blurRad="190500" algn="tl" rotWithShape="0">
              <a:srgbClr val="000000">
                <a:alpha val="70000"/>
              </a:srgbClr>
            </a:outerShdw>
          </a:effectLst>
        </p:spPr>
      </p:pic>
      <p:sp>
        <p:nvSpPr>
          <p:cNvPr id="16" name="TextBox 15"/>
          <p:cNvSpPr txBox="1"/>
          <p:nvPr/>
        </p:nvSpPr>
        <p:spPr>
          <a:xfrm>
            <a:off x="76202" y="4191000"/>
            <a:ext cx="1280160" cy="307777"/>
          </a:xfrm>
          <a:prstGeom prst="rect">
            <a:avLst/>
          </a:prstGeom>
          <a:solidFill>
            <a:schemeClr val="bg1"/>
          </a:solidFill>
          <a:ln>
            <a:solidFill>
              <a:schemeClr val="tx1"/>
            </a:solidFill>
          </a:ln>
        </p:spPr>
        <p:txBody>
          <a:bodyPr wrap="square" rtlCol="0">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باغ فرمانیه تهران</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sp>
        <p:nvSpPr>
          <p:cNvPr id="18" name="TextBox 17"/>
          <p:cNvSpPr txBox="1"/>
          <p:nvPr/>
        </p:nvSpPr>
        <p:spPr>
          <a:xfrm>
            <a:off x="2286000" y="5867400"/>
            <a:ext cx="1371600" cy="307777"/>
          </a:xfrm>
          <a:prstGeom prst="rect">
            <a:avLst/>
          </a:prstGeom>
          <a:solidFill>
            <a:schemeClr val="bg1"/>
          </a:solidFill>
          <a:ln>
            <a:solidFill>
              <a:schemeClr val="tx1"/>
            </a:solidFill>
          </a:ln>
        </p:spPr>
        <p:txBody>
          <a:bodyPr wrap="square" rtlCol="0">
            <a:spAutoFit/>
          </a:bodyPr>
          <a:lstStyle/>
          <a:p>
            <a:r>
              <a:rPr lang="fa-IR" sz="1400" i="1" dirty="0">
                <a:solidFill>
                  <a:prstClr val="black"/>
                </a:solidFill>
                <a:effectLst>
                  <a:outerShdw blurRad="38100" dist="38100" dir="2700000" algn="tl">
                    <a:srgbClr val="000000">
                      <a:alpha val="43137"/>
                    </a:srgbClr>
                  </a:outerShdw>
                </a:effectLst>
                <a:cs typeface="B Mitra" pitchFamily="2" charset="-78"/>
              </a:rPr>
              <a:t>باغ چهل ستون اصفهان</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pic>
        <p:nvPicPr>
          <p:cNvPr id="17" name="Picture 15"/>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16200000">
            <a:off x="5774453" y="3902949"/>
            <a:ext cx="3276600" cy="2176303"/>
          </a:xfrm>
          <a:prstGeom prst="rect">
            <a:avLst/>
          </a:prstGeom>
          <a:ln>
            <a:noFill/>
          </a:ln>
          <a:effectLst>
            <a:outerShdw blurRad="190500" algn="tl" rotWithShape="0">
              <a:srgbClr val="000000">
                <a:alpha val="70000"/>
              </a:srgbClr>
            </a:outerShdw>
          </a:effectLst>
        </p:spPr>
      </p:pic>
      <p:sp>
        <p:nvSpPr>
          <p:cNvPr id="20" name="TextBox 19"/>
          <p:cNvSpPr txBox="1"/>
          <p:nvPr/>
        </p:nvSpPr>
        <p:spPr>
          <a:xfrm>
            <a:off x="7848598" y="6237512"/>
            <a:ext cx="1219200" cy="307777"/>
          </a:xfrm>
          <a:prstGeom prst="rect">
            <a:avLst/>
          </a:prstGeom>
          <a:solidFill>
            <a:schemeClr val="bg1"/>
          </a:solidFill>
          <a:ln>
            <a:solidFill>
              <a:schemeClr val="tx1"/>
            </a:solidFill>
          </a:ln>
        </p:spPr>
        <p:txBody>
          <a:bodyPr wrap="square" rtlCol="0">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باغ دولت آباد</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sp>
        <p:nvSpPr>
          <p:cNvPr id="21" name="TextBox 20"/>
          <p:cNvSpPr txBox="1"/>
          <p:nvPr/>
        </p:nvSpPr>
        <p:spPr>
          <a:xfrm>
            <a:off x="7496175" y="76200"/>
            <a:ext cx="1905000" cy="523220"/>
          </a:xfrm>
          <a:prstGeom prst="rect">
            <a:avLst/>
          </a:prstGeom>
          <a:noFill/>
        </p:spPr>
        <p:txBody>
          <a:bodyPr wrap="square" rtlCol="0">
            <a:spAutoFit/>
          </a:bodyPr>
          <a:lstStyle/>
          <a:p>
            <a:pPr algn="l" rtl="0"/>
            <a:r>
              <a:rPr lang="fa-IR" sz="2800" b="1" dirty="0">
                <a:solidFill>
                  <a:prstClr val="black"/>
                </a:solidFill>
                <a:cs typeface="B Davat" pitchFamily="2" charset="-78"/>
              </a:rPr>
              <a:t>نظام گیاهی</a:t>
            </a:r>
            <a:endParaRPr lang="en-US" sz="2800" b="1" dirty="0">
              <a:solidFill>
                <a:prstClr val="black"/>
              </a:solidFill>
              <a:cs typeface="B Davat" pitchFamily="2" charset="-78"/>
            </a:endParaRPr>
          </a:p>
        </p:txBody>
      </p:sp>
    </p:spTree>
    <p:extLst>
      <p:ext uri="{BB962C8B-B14F-4D97-AF65-F5344CB8AC3E}">
        <p14:creationId xmlns:p14="http://schemas.microsoft.com/office/powerpoint/2010/main" val="29146892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New Folder (2)\New Folder\bagh\back.jpg"/>
          <p:cNvPicPr>
            <a:picLocks noChangeAspect="1" noChangeArrowheads="1"/>
          </p:cNvPicPr>
          <p:nvPr/>
        </p:nvPicPr>
        <p:blipFill>
          <a:blip r:embed="rId2"/>
          <a:srcRect/>
          <a:stretch>
            <a:fillRect/>
          </a:stretch>
        </p:blipFill>
        <p:spPr bwMode="auto">
          <a:xfrm>
            <a:off x="1" y="0"/>
            <a:ext cx="9143999" cy="6858000"/>
          </a:xfrm>
          <a:prstGeom prst="rect">
            <a:avLst/>
          </a:prstGeom>
          <a:noFill/>
        </p:spPr>
      </p:pic>
      <p:grpSp>
        <p:nvGrpSpPr>
          <p:cNvPr id="2" name="Group 11"/>
          <p:cNvGrpSpPr/>
          <p:nvPr/>
        </p:nvGrpSpPr>
        <p:grpSpPr>
          <a:xfrm>
            <a:off x="0" y="0"/>
            <a:ext cx="9572660" cy="6858000"/>
            <a:chOff x="0" y="0"/>
            <a:chExt cx="9572660" cy="6858000"/>
          </a:xfrm>
        </p:grpSpPr>
        <p:sp>
          <p:nvSpPr>
            <p:cNvPr id="8" name="Rectangle 7"/>
            <p:cNvSpPr/>
            <p:nvPr/>
          </p:nvSpPr>
          <p:spPr>
            <a:xfrm>
              <a:off x="0" y="0"/>
              <a:ext cx="9144000"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pic>
          <p:nvPicPr>
            <p:cNvPr id="6" name="Picture 5" descr="fdgfhf.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0" y="122954"/>
              <a:ext cx="9572660" cy="657124"/>
            </a:xfrm>
            <a:prstGeom prst="rect">
              <a:avLst/>
            </a:prstGeom>
          </p:spPr>
        </p:pic>
      </p:grpSp>
      <p:sp>
        <p:nvSpPr>
          <p:cNvPr id="10" name="Rectangle 9"/>
          <p:cNvSpPr/>
          <p:nvPr/>
        </p:nvSpPr>
        <p:spPr>
          <a:xfrm>
            <a:off x="5562600" y="990600"/>
            <a:ext cx="3276600" cy="5991384"/>
          </a:xfrm>
          <a:prstGeom prst="rect">
            <a:avLst/>
          </a:prstGeom>
        </p:spPr>
        <p:txBody>
          <a:bodyPr wrap="square">
            <a:spAutoFit/>
          </a:bodyPr>
          <a:lstStyle/>
          <a:p>
            <a:pPr algn="justLow">
              <a:lnSpc>
                <a:spcPts val="2000"/>
              </a:lnSpc>
            </a:pPr>
            <a:r>
              <a:rPr lang="fa-IR" sz="1600" dirty="0">
                <a:solidFill>
                  <a:prstClr val="black"/>
                </a:solidFill>
                <a:cs typeface="B Mitra" pitchFamily="2" charset="-78"/>
              </a:rPr>
              <a:t>در باغ ایرانی کاشت گیاهان نظم معین خود را دارد.</a:t>
            </a:r>
            <a:r>
              <a:rPr lang="fa-IR" sz="1600" u="sng" dirty="0">
                <a:solidFill>
                  <a:prstClr val="black"/>
                </a:solidFill>
                <a:cs typeface="B Mitra" pitchFamily="2" charset="-78"/>
              </a:rPr>
              <a:t>درختان سایه افکن </a:t>
            </a:r>
            <a:r>
              <a:rPr lang="fa-IR" sz="1600" dirty="0">
                <a:solidFill>
                  <a:prstClr val="black"/>
                </a:solidFill>
                <a:cs typeface="B Mitra" pitchFamily="2" charset="-78"/>
              </a:rPr>
              <a:t>در دو طرف مسیرهای باغ قرار می گیرند که بر مسیرهای محوری تاثیر می گذارند.این درختان مواقعی تنها یک نوع درخت می باشند، مانند چنار و سرو.</a:t>
            </a:r>
          </a:p>
          <a:p>
            <a:pPr algn="justLow">
              <a:lnSpc>
                <a:spcPts val="2000"/>
              </a:lnSpc>
            </a:pPr>
            <a:r>
              <a:rPr lang="fa-IR" sz="1600" dirty="0">
                <a:solidFill>
                  <a:prstClr val="black"/>
                </a:solidFill>
                <a:cs typeface="B Mitra" pitchFamily="2" charset="-78"/>
              </a:rPr>
              <a:t>در میان کرت معمولا گیاهانی می کاشتند که زیاد بلند نشوند و همیشه سبز و زیبا باشند.اما در دو خیابان دو طرف میان کرت یا آبنما، </a:t>
            </a:r>
            <a:r>
              <a:rPr lang="fa-IR" sz="1600" u="sng" dirty="0">
                <a:solidFill>
                  <a:prstClr val="black"/>
                </a:solidFill>
                <a:cs typeface="B Mitra" pitchFamily="2" charset="-78"/>
              </a:rPr>
              <a:t>دالان سرپوشیده </a:t>
            </a:r>
            <a:r>
              <a:rPr lang="fa-IR" sz="1600" dirty="0">
                <a:solidFill>
                  <a:prstClr val="black"/>
                </a:solidFill>
                <a:cs typeface="B Mitra" pitchFamily="2" charset="-78"/>
              </a:rPr>
              <a:t>ای از درختان می ساختند.نوع درختان بسته به آب و هوا و خاک منطقه متفاوت بود.</a:t>
            </a:r>
          </a:p>
          <a:p>
            <a:pPr algn="justLow">
              <a:lnSpc>
                <a:spcPts val="2000"/>
              </a:lnSpc>
            </a:pPr>
            <a:r>
              <a:rPr lang="fa-IR" sz="1600" dirty="0">
                <a:solidFill>
                  <a:prstClr val="black"/>
                </a:solidFill>
                <a:cs typeface="B Mitra" pitchFamily="2" charset="-78"/>
              </a:rPr>
              <a:t>درخت هایی که معمولا کنار خیابان های باغ می نشاندند، سرو، کاج و نارون یا سرو، کاج و چنار یا سرو، کاج و ارغوان بود.گاهی به جای اینها درختان دیگری مثل زبان گنجشک، تبریزی و ... می کاشتند که آنها را </a:t>
            </a:r>
            <a:r>
              <a:rPr lang="fa-IR" sz="1600" u="sng" dirty="0">
                <a:solidFill>
                  <a:prstClr val="black"/>
                </a:solidFill>
                <a:cs typeface="B Mitra" pitchFamily="2" charset="-78"/>
              </a:rPr>
              <a:t>درخت های بی بار</a:t>
            </a:r>
            <a:r>
              <a:rPr lang="fa-IR" sz="1600" dirty="0">
                <a:solidFill>
                  <a:prstClr val="black"/>
                </a:solidFill>
                <a:cs typeface="B Mitra" pitchFamily="2" charset="-78"/>
              </a:rPr>
              <a:t>، یا درخت هایی که به خاطر سایه اندازی کاشته می شدند، می نامیدند.</a:t>
            </a:r>
          </a:p>
          <a:p>
            <a:pPr algn="justLow">
              <a:lnSpc>
                <a:spcPts val="2000"/>
              </a:lnSpc>
            </a:pPr>
            <a:r>
              <a:rPr lang="fa-IR" sz="1600" dirty="0">
                <a:solidFill>
                  <a:prstClr val="black"/>
                </a:solidFill>
                <a:cs typeface="B Mitra" pitchFamily="2" charset="-78"/>
              </a:rPr>
              <a:t>سپیدار و کبودار هم خیلی معمول بود، به خصوص سپیدار که وقتی برگ هایش در باد می لرزیدند و به رنگ </a:t>
            </a:r>
            <a:r>
              <a:rPr lang="fa-IR" sz="1600" u="sng" dirty="0">
                <a:solidFill>
                  <a:prstClr val="black"/>
                </a:solidFill>
                <a:cs typeface="B Mitra" pitchFamily="2" charset="-78"/>
              </a:rPr>
              <a:t>طلایی و سبز </a:t>
            </a:r>
            <a:r>
              <a:rPr lang="fa-IR" sz="1600" dirty="0">
                <a:solidFill>
                  <a:prstClr val="black"/>
                </a:solidFill>
                <a:cs typeface="B Mitra" pitchFamily="2" charset="-78"/>
              </a:rPr>
              <a:t>در می آمدند، زیبایی خاصی داشت.</a:t>
            </a:r>
          </a:p>
          <a:p>
            <a:pPr algn="justLow">
              <a:lnSpc>
                <a:spcPts val="2000"/>
              </a:lnSpc>
            </a:pPr>
            <a:r>
              <a:rPr lang="fa-IR" sz="1600" dirty="0">
                <a:solidFill>
                  <a:prstClr val="black"/>
                </a:solidFill>
                <a:cs typeface="B Mitra" pitchFamily="2" charset="-78"/>
              </a:rPr>
              <a:t>مقصود از ترکیب سرو و کاج با این درخت ها، ایجاد چشم اندازی به مراتب زیباتر از سبز یکدست با ترکیب درختهای </a:t>
            </a:r>
            <a:r>
              <a:rPr lang="fa-IR" sz="1600" u="sng" dirty="0">
                <a:solidFill>
                  <a:prstClr val="black"/>
                </a:solidFill>
                <a:cs typeface="B Mitra" pitchFamily="2" charset="-78"/>
              </a:rPr>
              <a:t>همیشه سبز و خزان کننده </a:t>
            </a:r>
            <a:r>
              <a:rPr lang="fa-IR" sz="1600" dirty="0">
                <a:solidFill>
                  <a:prstClr val="black"/>
                </a:solidFill>
                <a:cs typeface="B Mitra" pitchFamily="2" charset="-78"/>
              </a:rPr>
              <a:t>بود.</a:t>
            </a:r>
          </a:p>
          <a:p>
            <a:pPr algn="justLow">
              <a:lnSpc>
                <a:spcPts val="2000"/>
              </a:lnSpc>
            </a:pPr>
            <a:endParaRPr lang="en-US" sz="1600" dirty="0">
              <a:solidFill>
                <a:prstClr val="black"/>
              </a:solidFill>
              <a:cs typeface="B Mitra" pitchFamily="2" charset="-78"/>
            </a:endParaRPr>
          </a:p>
        </p:txBody>
      </p:sp>
      <p:pic>
        <p:nvPicPr>
          <p:cNvPr id="12" name="Content Placeholder 3" descr="Eram 9.jpg"/>
          <p:cNvPicPr>
            <a:picLocks noChangeAspect="1"/>
          </p:cNvPicPr>
          <p:nvPr/>
        </p:nvPicPr>
        <p:blipFill>
          <a:blip r:embed="rId4"/>
          <a:stretch>
            <a:fillRect/>
          </a:stretch>
        </p:blipFill>
        <p:spPr>
          <a:xfrm>
            <a:off x="2438400" y="990600"/>
            <a:ext cx="3063863" cy="199917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4" name="Picture 9"/>
          <p:cNvPicPr>
            <a:picLocks noChangeAspect="1" noChangeArrowheads="1"/>
          </p:cNvPicPr>
          <p:nvPr/>
        </p:nvPicPr>
        <p:blipFill>
          <a:blip r:embed="rId5" cstate="screen">
            <a:lum contrast="20000"/>
            <a:extLst>
              <a:ext uri="{28A0092B-C50C-407E-A947-70E740481C1C}">
                <a14:useLocalDpi xmlns:a14="http://schemas.microsoft.com/office/drawing/2010/main"/>
              </a:ext>
            </a:extLst>
          </a:blip>
          <a:srcRect/>
          <a:stretch>
            <a:fillRect/>
          </a:stretch>
        </p:blipFill>
        <p:spPr bwMode="auto">
          <a:xfrm>
            <a:off x="2620736" y="3581400"/>
            <a:ext cx="2939143" cy="1828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3" name="Picture 7"/>
          <p:cNvPicPr>
            <a:picLocks noChangeAspect="1" noChangeArrowheads="1"/>
          </p:cNvPicPr>
          <p:nvPr/>
        </p:nvPicPr>
        <p:blipFill>
          <a:blip r:embed="rId6" cstate="screen">
            <a:lum contrast="20000"/>
            <a:extLst>
              <a:ext uri="{28A0092B-C50C-407E-A947-70E740481C1C}">
                <a14:useLocalDpi xmlns:a14="http://schemas.microsoft.com/office/drawing/2010/main"/>
              </a:ext>
            </a:extLst>
          </a:blip>
          <a:srcRect/>
          <a:stretch>
            <a:fillRect/>
          </a:stretch>
        </p:blipFill>
        <p:spPr bwMode="auto">
          <a:xfrm>
            <a:off x="508000" y="4712678"/>
            <a:ext cx="2324100" cy="168844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6" name="Picture 3"/>
          <p:cNvPicPr>
            <a:picLocks noChangeAspect="1" noChangeArrowheads="1"/>
          </p:cNvPicPr>
          <p:nvPr/>
        </p:nvPicPr>
        <p:blipFill>
          <a:blip r:embed="rId7" cstate="screen">
            <a:lum contrast="20000"/>
            <a:extLst>
              <a:ext uri="{28A0092B-C50C-407E-A947-70E740481C1C}">
                <a14:useLocalDpi xmlns:a14="http://schemas.microsoft.com/office/drawing/2010/main"/>
              </a:ext>
            </a:extLst>
          </a:blip>
          <a:srcRect/>
          <a:stretch>
            <a:fillRect/>
          </a:stretch>
        </p:blipFill>
        <p:spPr bwMode="auto">
          <a:xfrm>
            <a:off x="228600" y="1143000"/>
            <a:ext cx="2076956" cy="3048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5" name="TextBox 14"/>
          <p:cNvSpPr txBox="1"/>
          <p:nvPr/>
        </p:nvSpPr>
        <p:spPr>
          <a:xfrm>
            <a:off x="3048000" y="5562600"/>
            <a:ext cx="1295400" cy="307777"/>
          </a:xfrm>
          <a:prstGeom prst="rect">
            <a:avLst/>
          </a:prstGeom>
          <a:solidFill>
            <a:schemeClr val="bg1"/>
          </a:solidFill>
          <a:ln>
            <a:solidFill>
              <a:schemeClr val="tx1"/>
            </a:solidFill>
          </a:ln>
        </p:spPr>
        <p:txBody>
          <a:bodyPr wrap="square" rtlCol="0">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باغ فین کاشان</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sp>
        <p:nvSpPr>
          <p:cNvPr id="11" name="TextBox 10"/>
          <p:cNvSpPr txBox="1"/>
          <p:nvPr/>
        </p:nvSpPr>
        <p:spPr>
          <a:xfrm>
            <a:off x="1536700" y="965200"/>
            <a:ext cx="914400" cy="307777"/>
          </a:xfrm>
          <a:prstGeom prst="rect">
            <a:avLst/>
          </a:prstGeom>
          <a:solidFill>
            <a:schemeClr val="bg1"/>
          </a:solidFill>
          <a:ln>
            <a:solidFill>
              <a:schemeClr val="tx1"/>
            </a:solidFill>
          </a:ln>
        </p:spPr>
        <p:txBody>
          <a:bodyPr wrap="square" rtlCol="0">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باغ ارم</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sp>
        <p:nvSpPr>
          <p:cNvPr id="17" name="TextBox 16"/>
          <p:cNvSpPr txBox="1"/>
          <p:nvPr/>
        </p:nvSpPr>
        <p:spPr>
          <a:xfrm>
            <a:off x="7496175" y="76200"/>
            <a:ext cx="1905000" cy="523220"/>
          </a:xfrm>
          <a:prstGeom prst="rect">
            <a:avLst/>
          </a:prstGeom>
          <a:noFill/>
        </p:spPr>
        <p:txBody>
          <a:bodyPr wrap="square" rtlCol="0">
            <a:spAutoFit/>
          </a:bodyPr>
          <a:lstStyle/>
          <a:p>
            <a:pPr algn="l" rtl="0"/>
            <a:r>
              <a:rPr lang="fa-IR" sz="2800" b="1" dirty="0">
                <a:solidFill>
                  <a:prstClr val="black"/>
                </a:solidFill>
                <a:cs typeface="B Davat" pitchFamily="2" charset="-78"/>
              </a:rPr>
              <a:t>نظام گیاهی</a:t>
            </a:r>
            <a:endParaRPr lang="en-US" sz="2800" b="1" dirty="0">
              <a:solidFill>
                <a:prstClr val="black"/>
              </a:solidFill>
              <a:cs typeface="B Davat" pitchFamily="2" charset="-78"/>
            </a:endParaRPr>
          </a:p>
        </p:txBody>
      </p:sp>
    </p:spTree>
    <p:extLst>
      <p:ext uri="{BB962C8B-B14F-4D97-AF65-F5344CB8AC3E}">
        <p14:creationId xmlns:p14="http://schemas.microsoft.com/office/powerpoint/2010/main" val="2061820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New Folder (2)\New Folder\bagh\back.jpg"/>
          <p:cNvPicPr>
            <a:picLocks noChangeAspect="1" noChangeArrowheads="1"/>
          </p:cNvPicPr>
          <p:nvPr/>
        </p:nvPicPr>
        <p:blipFill>
          <a:blip r:embed="rId2"/>
          <a:srcRect/>
          <a:stretch>
            <a:fillRect/>
          </a:stretch>
        </p:blipFill>
        <p:spPr bwMode="auto">
          <a:xfrm>
            <a:off x="1" y="0"/>
            <a:ext cx="9143999" cy="6858000"/>
          </a:xfrm>
          <a:prstGeom prst="rect">
            <a:avLst/>
          </a:prstGeom>
          <a:noFill/>
        </p:spPr>
      </p:pic>
      <p:grpSp>
        <p:nvGrpSpPr>
          <p:cNvPr id="2" name="Group 11"/>
          <p:cNvGrpSpPr/>
          <p:nvPr/>
        </p:nvGrpSpPr>
        <p:grpSpPr>
          <a:xfrm>
            <a:off x="0" y="0"/>
            <a:ext cx="9572660" cy="6858000"/>
            <a:chOff x="0" y="0"/>
            <a:chExt cx="9572660" cy="6858000"/>
          </a:xfrm>
        </p:grpSpPr>
        <p:sp>
          <p:nvSpPr>
            <p:cNvPr id="8" name="Rectangle 7"/>
            <p:cNvSpPr/>
            <p:nvPr/>
          </p:nvSpPr>
          <p:spPr>
            <a:xfrm>
              <a:off x="0" y="0"/>
              <a:ext cx="9144000"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pic>
          <p:nvPicPr>
            <p:cNvPr id="6" name="Picture 5" descr="fdgfhf.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0" y="122954"/>
              <a:ext cx="9572660" cy="657124"/>
            </a:xfrm>
            <a:prstGeom prst="rect">
              <a:avLst/>
            </a:prstGeom>
          </p:spPr>
        </p:pic>
      </p:grpSp>
      <p:sp>
        <p:nvSpPr>
          <p:cNvPr id="7" name="TextBox 6"/>
          <p:cNvSpPr txBox="1"/>
          <p:nvPr/>
        </p:nvSpPr>
        <p:spPr>
          <a:xfrm>
            <a:off x="7496175" y="76200"/>
            <a:ext cx="1905000" cy="523220"/>
          </a:xfrm>
          <a:prstGeom prst="rect">
            <a:avLst/>
          </a:prstGeom>
          <a:noFill/>
        </p:spPr>
        <p:txBody>
          <a:bodyPr wrap="square" rtlCol="0">
            <a:spAutoFit/>
          </a:bodyPr>
          <a:lstStyle/>
          <a:p>
            <a:pPr algn="l" rtl="0"/>
            <a:r>
              <a:rPr lang="fa-IR" sz="2800" b="1" dirty="0">
                <a:solidFill>
                  <a:prstClr val="black"/>
                </a:solidFill>
                <a:cs typeface="B Davat" pitchFamily="2" charset="-78"/>
              </a:rPr>
              <a:t>نظام گیاهی</a:t>
            </a:r>
            <a:endParaRPr lang="en-US" sz="2800" b="1" dirty="0">
              <a:solidFill>
                <a:prstClr val="black"/>
              </a:solidFill>
              <a:cs typeface="B Davat" pitchFamily="2" charset="-78"/>
            </a:endParaRPr>
          </a:p>
        </p:txBody>
      </p:sp>
      <p:sp>
        <p:nvSpPr>
          <p:cNvPr id="64" name="Rectangle 63"/>
          <p:cNvSpPr/>
          <p:nvPr/>
        </p:nvSpPr>
        <p:spPr>
          <a:xfrm>
            <a:off x="4114800" y="990600"/>
            <a:ext cx="4567286" cy="5016758"/>
          </a:xfrm>
          <a:prstGeom prst="rect">
            <a:avLst/>
          </a:prstGeom>
        </p:spPr>
        <p:txBody>
          <a:bodyPr wrap="square">
            <a:spAutoFit/>
          </a:bodyPr>
          <a:lstStyle/>
          <a:p>
            <a:pPr algn="justLow">
              <a:lnSpc>
                <a:spcPct val="150000"/>
              </a:lnSpc>
              <a:buFont typeface="Arial" pitchFamily="34" charset="0"/>
              <a:buChar char="•"/>
            </a:pPr>
            <a:r>
              <a:rPr lang="fa-IR" sz="1600" dirty="0">
                <a:solidFill>
                  <a:prstClr val="black"/>
                </a:solidFill>
                <a:cs typeface="B Mitra" pitchFamily="2" charset="-78"/>
              </a:rPr>
              <a:t>یکی دیگر از خصوصیات مهم باغ ایرانی </a:t>
            </a:r>
            <a:r>
              <a:rPr lang="fa-IR" sz="1600" u="sng" dirty="0">
                <a:solidFill>
                  <a:prstClr val="black"/>
                </a:solidFill>
                <a:effectLst>
                  <a:outerShdw blurRad="38100" dist="38100" dir="2700000" algn="tl">
                    <a:srgbClr val="000000">
                      <a:alpha val="43137"/>
                    </a:srgbClr>
                  </a:outerShdw>
                </a:effectLst>
                <a:cs typeface="B Mitra" pitchFamily="2" charset="-78"/>
              </a:rPr>
              <a:t>نظم دقیق و هندسی </a:t>
            </a:r>
            <a:r>
              <a:rPr lang="fa-IR" sz="1600" dirty="0">
                <a:solidFill>
                  <a:prstClr val="black"/>
                </a:solidFill>
                <a:cs typeface="B Mitra" pitchFamily="2" charset="-78"/>
              </a:rPr>
              <a:t>در نحوه کاشتن درختان است و برای این منظور هر بخش از باغ که به شکل مربع یا مستطیل است به </a:t>
            </a:r>
            <a:r>
              <a:rPr lang="fa-IR" sz="1600" u="sng" dirty="0">
                <a:solidFill>
                  <a:prstClr val="black"/>
                </a:solidFill>
                <a:cs typeface="B Mitra" pitchFamily="2" charset="-78"/>
              </a:rPr>
              <a:t>مربع های کوچک ت</a:t>
            </a:r>
            <a:r>
              <a:rPr lang="fa-IR" sz="1600" dirty="0">
                <a:solidFill>
                  <a:prstClr val="black"/>
                </a:solidFill>
                <a:cs typeface="B Mitra" pitchFamily="2" charset="-78"/>
              </a:rPr>
              <a:t>قسیم و در هر راس این شبکه مربعی یک درخت که عمر طولانی تر دارد کاشته می شد و سپس این مربع ها به </a:t>
            </a:r>
            <a:r>
              <a:rPr lang="fa-IR" sz="1600" u="sng" dirty="0">
                <a:solidFill>
                  <a:prstClr val="black"/>
                </a:solidFill>
                <a:cs typeface="B Mitra" pitchFamily="2" charset="-78"/>
              </a:rPr>
              <a:t>مربع کوچکتر </a:t>
            </a:r>
            <a:r>
              <a:rPr lang="fa-IR" sz="1600" dirty="0">
                <a:solidFill>
                  <a:prstClr val="black"/>
                </a:solidFill>
                <a:cs typeface="B Mitra" pitchFamily="2" charset="-78"/>
              </a:rPr>
              <a:t>تقسیم و هر راس آن درختان با عمر متوسط و به همین ترتیب درختان با عمر کوتاه در رئوس مربع های میان آن کاشته می شد.</a:t>
            </a:r>
          </a:p>
          <a:p>
            <a:pPr algn="justLow">
              <a:lnSpc>
                <a:spcPct val="150000"/>
              </a:lnSpc>
              <a:buFont typeface="Arial" pitchFamily="34" charset="0"/>
              <a:buChar char="•"/>
            </a:pPr>
            <a:endParaRPr lang="fa-IR" sz="1600" dirty="0">
              <a:solidFill>
                <a:prstClr val="black"/>
              </a:solidFill>
              <a:cs typeface="B Mitra" pitchFamily="2" charset="-78"/>
            </a:endParaRPr>
          </a:p>
          <a:p>
            <a:pPr algn="justLow">
              <a:lnSpc>
                <a:spcPct val="150000"/>
              </a:lnSpc>
              <a:buFont typeface="Wingdings" pitchFamily="2" charset="2"/>
              <a:buChar char="v"/>
            </a:pPr>
            <a:r>
              <a:rPr lang="fa-IR" sz="1600" dirty="0">
                <a:solidFill>
                  <a:prstClr val="black"/>
                </a:solidFill>
                <a:cs typeface="B Mitra" pitchFamily="2" charset="-78"/>
              </a:rPr>
              <a:t>این </a:t>
            </a:r>
            <a:r>
              <a:rPr lang="fa-IR" sz="1600" u="sng" dirty="0">
                <a:solidFill>
                  <a:prstClr val="black"/>
                </a:solidFill>
                <a:effectLst>
                  <a:outerShdw blurRad="38100" dist="38100" dir="2700000" algn="tl">
                    <a:srgbClr val="000000">
                      <a:alpha val="43137"/>
                    </a:srgbClr>
                  </a:outerShdw>
                </a:effectLst>
                <a:cs typeface="B Mitra" pitchFamily="2" charset="-78"/>
              </a:rPr>
              <a:t>نظم از نظر عملکردی </a:t>
            </a:r>
            <a:r>
              <a:rPr lang="fa-IR" sz="1600" dirty="0">
                <a:solidFill>
                  <a:prstClr val="black"/>
                </a:solidFill>
                <a:cs typeface="B Mitra" pitchFamily="2" charset="-78"/>
              </a:rPr>
              <a:t>به گونه ای بود که در اثر گذشت زمان و جای گزینی احتمالی درختان از بین رفته این نظام تا زمان های طولانی حفظ می شد و شکل کلی باغ از بین نمی رفت.</a:t>
            </a:r>
          </a:p>
          <a:p>
            <a:pPr algn="justLow">
              <a:lnSpc>
                <a:spcPct val="150000"/>
              </a:lnSpc>
              <a:buFont typeface="Wingdings" pitchFamily="2" charset="2"/>
              <a:buChar char="v"/>
            </a:pPr>
            <a:r>
              <a:rPr lang="fa-IR" sz="1600" dirty="0">
                <a:solidFill>
                  <a:prstClr val="black"/>
                </a:solidFill>
                <a:cs typeface="B Mitra" pitchFamily="2" charset="-78"/>
              </a:rPr>
              <a:t>امکان </a:t>
            </a:r>
            <a:r>
              <a:rPr lang="fa-IR" sz="1600" u="sng" dirty="0">
                <a:solidFill>
                  <a:prstClr val="black"/>
                </a:solidFill>
                <a:effectLst>
                  <a:outerShdw blurRad="38100" dist="38100" dir="2700000" algn="tl">
                    <a:srgbClr val="000000">
                      <a:alpha val="43137"/>
                    </a:srgbClr>
                  </a:outerShdw>
                </a:effectLst>
                <a:cs typeface="B Mitra" pitchFamily="2" charset="-78"/>
              </a:rPr>
              <a:t>نورگیری منظم </a:t>
            </a:r>
            <a:r>
              <a:rPr lang="fa-IR" sz="1600" dirty="0">
                <a:solidFill>
                  <a:prstClr val="black"/>
                </a:solidFill>
                <a:cs typeface="B Mitra" pitchFamily="2" charset="-78"/>
              </a:rPr>
              <a:t>همه درختان فراهم می شده و به ناگهان قسمت اعظمی از باغ خالی از درخت نمی شده است.</a:t>
            </a:r>
          </a:p>
          <a:p>
            <a:pPr algn="justLow">
              <a:buFont typeface="Arial" pitchFamily="34" charset="0"/>
              <a:buChar char="•"/>
            </a:pPr>
            <a:endParaRPr lang="fa-IR" sz="1600" dirty="0">
              <a:solidFill>
                <a:prstClr val="black"/>
              </a:solidFill>
              <a:cs typeface="B Mitra" pitchFamily="2" charset="-78"/>
            </a:endParaRPr>
          </a:p>
          <a:p>
            <a:pPr algn="justLow"/>
            <a:endParaRPr lang="en-US" sz="1600" dirty="0">
              <a:solidFill>
                <a:prstClr val="black"/>
              </a:solidFill>
              <a:cs typeface="B Mitra" pitchFamily="2" charset="-78"/>
            </a:endParaRPr>
          </a:p>
        </p:txBody>
      </p:sp>
      <p:grpSp>
        <p:nvGrpSpPr>
          <p:cNvPr id="3" name="Group 94"/>
          <p:cNvGrpSpPr/>
          <p:nvPr/>
        </p:nvGrpSpPr>
        <p:grpSpPr>
          <a:xfrm>
            <a:off x="217714" y="772884"/>
            <a:ext cx="2133600" cy="3200400"/>
            <a:chOff x="533400" y="1447800"/>
            <a:chExt cx="2133600" cy="3200400"/>
          </a:xfrm>
        </p:grpSpPr>
        <p:grpSp>
          <p:nvGrpSpPr>
            <p:cNvPr id="4" name="Group 65"/>
            <p:cNvGrpSpPr/>
            <p:nvPr/>
          </p:nvGrpSpPr>
          <p:grpSpPr>
            <a:xfrm>
              <a:off x="533400" y="1447800"/>
              <a:ext cx="2133600" cy="3200400"/>
              <a:chOff x="6096000" y="3200400"/>
              <a:chExt cx="2133600" cy="3200400"/>
            </a:xfrm>
          </p:grpSpPr>
          <p:sp>
            <p:nvSpPr>
              <p:cNvPr id="69" name="Freeform 68"/>
              <p:cNvSpPr/>
              <p:nvPr/>
            </p:nvSpPr>
            <p:spPr>
              <a:xfrm>
                <a:off x="6954078" y="3322983"/>
                <a:ext cx="420757" cy="215347"/>
              </a:xfrm>
              <a:custGeom>
                <a:avLst/>
                <a:gdLst>
                  <a:gd name="connsiteX0" fmla="*/ 27533 w 448290"/>
                  <a:gd name="connsiteY0" fmla="*/ 0 h 215347"/>
                  <a:gd name="connsiteX1" fmla="*/ 30846 w 448290"/>
                  <a:gd name="connsiteY1" fmla="*/ 109330 h 215347"/>
                  <a:gd name="connsiteX2" fmla="*/ 143490 w 448290"/>
                  <a:gd name="connsiteY2" fmla="*/ 215347 h 215347"/>
                  <a:gd name="connsiteX3" fmla="*/ 332333 w 448290"/>
                  <a:gd name="connsiteY3" fmla="*/ 208721 h 215347"/>
                  <a:gd name="connsiteX4" fmla="*/ 448290 w 448290"/>
                  <a:gd name="connsiteY4" fmla="*/ 99391 h 215347"/>
                  <a:gd name="connsiteX5" fmla="*/ 448290 w 448290"/>
                  <a:gd name="connsiteY5" fmla="*/ 3313 h 215347"/>
                  <a:gd name="connsiteX0" fmla="*/ 27533 w 448290"/>
                  <a:gd name="connsiteY0" fmla="*/ 0 h 215347"/>
                  <a:gd name="connsiteX1" fmla="*/ 30846 w 448290"/>
                  <a:gd name="connsiteY1" fmla="*/ 109330 h 215347"/>
                  <a:gd name="connsiteX2" fmla="*/ 143490 w 448290"/>
                  <a:gd name="connsiteY2" fmla="*/ 215347 h 215347"/>
                  <a:gd name="connsiteX3" fmla="*/ 332333 w 448290"/>
                  <a:gd name="connsiteY3" fmla="*/ 208721 h 215347"/>
                  <a:gd name="connsiteX4" fmla="*/ 448290 w 448290"/>
                  <a:gd name="connsiteY4" fmla="*/ 99391 h 215347"/>
                  <a:gd name="connsiteX5" fmla="*/ 448290 w 448290"/>
                  <a:gd name="connsiteY5" fmla="*/ 3313 h 215347"/>
                  <a:gd name="connsiteX0" fmla="*/ 27533 w 448290"/>
                  <a:gd name="connsiteY0" fmla="*/ 0 h 215347"/>
                  <a:gd name="connsiteX1" fmla="*/ 30846 w 448290"/>
                  <a:gd name="connsiteY1" fmla="*/ 109330 h 215347"/>
                  <a:gd name="connsiteX2" fmla="*/ 143490 w 448290"/>
                  <a:gd name="connsiteY2" fmla="*/ 215347 h 215347"/>
                  <a:gd name="connsiteX3" fmla="*/ 332333 w 448290"/>
                  <a:gd name="connsiteY3" fmla="*/ 208721 h 215347"/>
                  <a:gd name="connsiteX4" fmla="*/ 448290 w 448290"/>
                  <a:gd name="connsiteY4" fmla="*/ 99391 h 215347"/>
                  <a:gd name="connsiteX5" fmla="*/ 448290 w 448290"/>
                  <a:gd name="connsiteY5" fmla="*/ 3313 h 215347"/>
                  <a:gd name="connsiteX0" fmla="*/ 27533 w 448290"/>
                  <a:gd name="connsiteY0" fmla="*/ 0 h 215347"/>
                  <a:gd name="connsiteX1" fmla="*/ 30846 w 448290"/>
                  <a:gd name="connsiteY1" fmla="*/ 109330 h 215347"/>
                  <a:gd name="connsiteX2" fmla="*/ 143490 w 448290"/>
                  <a:gd name="connsiteY2" fmla="*/ 215347 h 215347"/>
                  <a:gd name="connsiteX3" fmla="*/ 332333 w 448290"/>
                  <a:gd name="connsiteY3" fmla="*/ 208721 h 215347"/>
                  <a:gd name="connsiteX4" fmla="*/ 448290 w 448290"/>
                  <a:gd name="connsiteY4" fmla="*/ 99391 h 215347"/>
                  <a:gd name="connsiteX5" fmla="*/ 448290 w 448290"/>
                  <a:gd name="connsiteY5" fmla="*/ 3313 h 215347"/>
                  <a:gd name="connsiteX0" fmla="*/ 0 w 420757"/>
                  <a:gd name="connsiteY0" fmla="*/ 0 h 215347"/>
                  <a:gd name="connsiteX1" fmla="*/ 3313 w 420757"/>
                  <a:gd name="connsiteY1" fmla="*/ 109330 h 215347"/>
                  <a:gd name="connsiteX2" fmla="*/ 115957 w 420757"/>
                  <a:gd name="connsiteY2" fmla="*/ 215347 h 215347"/>
                  <a:gd name="connsiteX3" fmla="*/ 304800 w 420757"/>
                  <a:gd name="connsiteY3" fmla="*/ 208721 h 215347"/>
                  <a:gd name="connsiteX4" fmla="*/ 420757 w 420757"/>
                  <a:gd name="connsiteY4" fmla="*/ 99391 h 215347"/>
                  <a:gd name="connsiteX5" fmla="*/ 420757 w 420757"/>
                  <a:gd name="connsiteY5" fmla="*/ 3313 h 215347"/>
                  <a:gd name="connsiteX0" fmla="*/ 0 w 420757"/>
                  <a:gd name="connsiteY0" fmla="*/ 0 h 231912"/>
                  <a:gd name="connsiteX1" fmla="*/ 3313 w 420757"/>
                  <a:gd name="connsiteY1" fmla="*/ 109330 h 231912"/>
                  <a:gd name="connsiteX2" fmla="*/ 115957 w 420757"/>
                  <a:gd name="connsiteY2" fmla="*/ 215347 h 231912"/>
                  <a:gd name="connsiteX3" fmla="*/ 304800 w 420757"/>
                  <a:gd name="connsiteY3" fmla="*/ 208721 h 231912"/>
                  <a:gd name="connsiteX4" fmla="*/ 420757 w 420757"/>
                  <a:gd name="connsiteY4" fmla="*/ 99391 h 231912"/>
                  <a:gd name="connsiteX5" fmla="*/ 420757 w 420757"/>
                  <a:gd name="connsiteY5" fmla="*/ 3313 h 231912"/>
                  <a:gd name="connsiteX0" fmla="*/ 0 w 420757"/>
                  <a:gd name="connsiteY0" fmla="*/ 0 h 231912"/>
                  <a:gd name="connsiteX1" fmla="*/ 3313 w 420757"/>
                  <a:gd name="connsiteY1" fmla="*/ 109330 h 231912"/>
                  <a:gd name="connsiteX2" fmla="*/ 115957 w 420757"/>
                  <a:gd name="connsiteY2" fmla="*/ 215347 h 231912"/>
                  <a:gd name="connsiteX3" fmla="*/ 304800 w 420757"/>
                  <a:gd name="connsiteY3" fmla="*/ 208721 h 231912"/>
                  <a:gd name="connsiteX4" fmla="*/ 420757 w 420757"/>
                  <a:gd name="connsiteY4" fmla="*/ 99391 h 231912"/>
                  <a:gd name="connsiteX5" fmla="*/ 420757 w 420757"/>
                  <a:gd name="connsiteY5" fmla="*/ 3313 h 231912"/>
                  <a:gd name="connsiteX0" fmla="*/ 0 w 420757"/>
                  <a:gd name="connsiteY0" fmla="*/ 0 h 215347"/>
                  <a:gd name="connsiteX1" fmla="*/ 3313 w 420757"/>
                  <a:gd name="connsiteY1" fmla="*/ 109330 h 215347"/>
                  <a:gd name="connsiteX2" fmla="*/ 115957 w 420757"/>
                  <a:gd name="connsiteY2" fmla="*/ 215347 h 215347"/>
                  <a:gd name="connsiteX3" fmla="*/ 304800 w 420757"/>
                  <a:gd name="connsiteY3" fmla="*/ 208721 h 215347"/>
                  <a:gd name="connsiteX4" fmla="*/ 420757 w 420757"/>
                  <a:gd name="connsiteY4" fmla="*/ 99391 h 215347"/>
                  <a:gd name="connsiteX5" fmla="*/ 420757 w 420757"/>
                  <a:gd name="connsiteY5" fmla="*/ 3313 h 215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0757" h="215347">
                    <a:moveTo>
                      <a:pt x="0" y="0"/>
                    </a:moveTo>
                    <a:lnTo>
                      <a:pt x="3313" y="109330"/>
                    </a:lnTo>
                    <a:lnTo>
                      <a:pt x="115957" y="215347"/>
                    </a:lnTo>
                    <a:lnTo>
                      <a:pt x="304800" y="208721"/>
                    </a:lnTo>
                    <a:lnTo>
                      <a:pt x="420757" y="99391"/>
                    </a:lnTo>
                    <a:lnTo>
                      <a:pt x="420757" y="3313"/>
                    </a:lnTo>
                  </a:path>
                </a:pathLst>
              </a:custGeom>
              <a:noFill/>
              <a:ln>
                <a:solidFill>
                  <a:schemeClr val="tx1"/>
                </a:solidFill>
              </a:ln>
              <a:effectLst>
                <a:glow rad="101600">
                  <a:srgbClr val="FFFF66">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grpSp>
            <p:nvGrpSpPr>
              <p:cNvPr id="5" name="Group 91"/>
              <p:cNvGrpSpPr/>
              <p:nvPr/>
            </p:nvGrpSpPr>
            <p:grpSpPr>
              <a:xfrm>
                <a:off x="6096000" y="3200400"/>
                <a:ext cx="2133600" cy="3200400"/>
                <a:chOff x="6096000" y="3200400"/>
                <a:chExt cx="2133600" cy="3200400"/>
              </a:xfrm>
            </p:grpSpPr>
            <p:sp>
              <p:nvSpPr>
                <p:cNvPr id="71" name="Rectangle 70"/>
                <p:cNvSpPr/>
                <p:nvPr/>
              </p:nvSpPr>
              <p:spPr>
                <a:xfrm>
                  <a:off x="7010400" y="4267200"/>
                  <a:ext cx="304800" cy="1447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grpSp>
              <p:nvGrpSpPr>
                <p:cNvPr id="9" name="Group 90"/>
                <p:cNvGrpSpPr/>
                <p:nvPr/>
              </p:nvGrpSpPr>
              <p:grpSpPr>
                <a:xfrm>
                  <a:off x="6096000" y="3200400"/>
                  <a:ext cx="2133600" cy="3200400"/>
                  <a:chOff x="6096000" y="3200400"/>
                  <a:chExt cx="2133600" cy="3200400"/>
                </a:xfrm>
              </p:grpSpPr>
              <p:cxnSp>
                <p:nvCxnSpPr>
                  <p:cNvPr id="73" name="Straight Connector 72"/>
                  <p:cNvCxnSpPr/>
                  <p:nvPr/>
                </p:nvCxnSpPr>
                <p:spPr>
                  <a:xfrm rot="16200000" flipH="1">
                    <a:off x="6925469" y="5142706"/>
                    <a:ext cx="17526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 name="Group 70"/>
                  <p:cNvGrpSpPr/>
                  <p:nvPr/>
                </p:nvGrpSpPr>
                <p:grpSpPr>
                  <a:xfrm>
                    <a:off x="6096000" y="3200400"/>
                    <a:ext cx="2133600" cy="3200400"/>
                    <a:chOff x="6096000" y="3200400"/>
                    <a:chExt cx="2133600" cy="3200400"/>
                  </a:xfrm>
                </p:grpSpPr>
                <p:sp>
                  <p:nvSpPr>
                    <p:cNvPr id="75" name="Rectangle 74"/>
                    <p:cNvSpPr/>
                    <p:nvPr/>
                  </p:nvSpPr>
                  <p:spPr>
                    <a:xfrm>
                      <a:off x="7123043" y="3657600"/>
                      <a:ext cx="76200" cy="762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grpSp>
                  <p:nvGrpSpPr>
                    <p:cNvPr id="11" name="Group 69"/>
                    <p:cNvGrpSpPr/>
                    <p:nvPr/>
                  </p:nvGrpSpPr>
                  <p:grpSpPr>
                    <a:xfrm>
                      <a:off x="6096000" y="3200400"/>
                      <a:ext cx="2133600" cy="3200400"/>
                      <a:chOff x="6096000" y="3200400"/>
                      <a:chExt cx="2133600" cy="3200400"/>
                    </a:xfrm>
                  </p:grpSpPr>
                  <p:sp>
                    <p:nvSpPr>
                      <p:cNvPr id="77" name="Rectangle 76"/>
                      <p:cNvSpPr/>
                      <p:nvPr/>
                    </p:nvSpPr>
                    <p:spPr>
                      <a:xfrm>
                        <a:off x="7391400" y="4267200"/>
                        <a:ext cx="838200" cy="1752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78" name="Rectangle 77"/>
                      <p:cNvSpPr/>
                      <p:nvPr/>
                    </p:nvSpPr>
                    <p:spPr>
                      <a:xfrm>
                        <a:off x="6096000" y="4267200"/>
                        <a:ext cx="838200" cy="1752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79" name="Straight Connector 78"/>
                      <p:cNvCxnSpPr/>
                      <p:nvPr/>
                    </p:nvCxnSpPr>
                    <p:spPr>
                      <a:xfrm>
                        <a:off x="7391400" y="4692650"/>
                        <a:ext cx="8382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7391400" y="5141912"/>
                        <a:ext cx="8382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7391400" y="5581650"/>
                        <a:ext cx="8382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6108700" y="4668838"/>
                        <a:ext cx="8382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a:off x="6108700" y="5118100"/>
                        <a:ext cx="8382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6108700" y="5557838"/>
                        <a:ext cx="8382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a:stCxn id="78" idx="0"/>
                        <a:endCxn id="78" idx="2"/>
                      </p:cNvCxnSpPr>
                      <p:nvPr/>
                    </p:nvCxnSpPr>
                    <p:spPr>
                      <a:xfrm rot="16200000" flipH="1">
                        <a:off x="5638800" y="5143500"/>
                        <a:ext cx="17526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6" name="Rectangle 85"/>
                      <p:cNvSpPr/>
                      <p:nvPr/>
                    </p:nvSpPr>
                    <p:spPr>
                      <a:xfrm>
                        <a:off x="6934200" y="3810000"/>
                        <a:ext cx="457200"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87" name="Rectangle 86"/>
                      <p:cNvSpPr/>
                      <p:nvPr/>
                    </p:nvSpPr>
                    <p:spPr>
                      <a:xfrm>
                        <a:off x="6943725" y="6096000"/>
                        <a:ext cx="381000"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88" name="Rectangle 87"/>
                      <p:cNvSpPr/>
                      <p:nvPr/>
                    </p:nvSpPr>
                    <p:spPr>
                      <a:xfrm>
                        <a:off x="6096000" y="6096000"/>
                        <a:ext cx="762000"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89" name="Rectangle 88"/>
                      <p:cNvSpPr/>
                      <p:nvPr/>
                    </p:nvSpPr>
                    <p:spPr>
                      <a:xfrm>
                        <a:off x="7429500" y="6096000"/>
                        <a:ext cx="800100"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90" name="Rectangle 89"/>
                      <p:cNvSpPr/>
                      <p:nvPr/>
                    </p:nvSpPr>
                    <p:spPr>
                      <a:xfrm>
                        <a:off x="6096000" y="3810000"/>
                        <a:ext cx="762000"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91" name="Rectangle 90"/>
                      <p:cNvSpPr/>
                      <p:nvPr/>
                    </p:nvSpPr>
                    <p:spPr>
                      <a:xfrm>
                        <a:off x="7460974" y="3810000"/>
                        <a:ext cx="762000"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92" name="TextBox 91"/>
                      <p:cNvSpPr txBox="1"/>
                      <p:nvPr/>
                    </p:nvSpPr>
                    <p:spPr>
                      <a:xfrm>
                        <a:off x="6774180" y="3200400"/>
                        <a:ext cx="731520" cy="307777"/>
                      </a:xfrm>
                      <a:prstGeom prst="rect">
                        <a:avLst/>
                      </a:prstGeom>
                      <a:noFill/>
                      <a:ln>
                        <a:noFill/>
                      </a:ln>
                      <a:effectLst>
                        <a:glow rad="101600">
                          <a:schemeClr val="accent1">
                            <a:satMod val="175000"/>
                            <a:alpha val="40000"/>
                          </a:schemeClr>
                        </a:glow>
                      </a:effectLst>
                    </p:spPr>
                    <p:txBody>
                      <a:bodyPr wrap="square" rtlCol="0">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کوشک</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grpSp>
              </p:grpSp>
            </p:grpSp>
          </p:grpSp>
        </p:grpSp>
        <p:sp>
          <p:nvSpPr>
            <p:cNvPr id="93" name="Rectangle 92"/>
            <p:cNvSpPr/>
            <p:nvPr/>
          </p:nvSpPr>
          <p:spPr>
            <a:xfrm>
              <a:off x="533400" y="2514590"/>
              <a:ext cx="838200" cy="8382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94" name="Rectangle 93"/>
            <p:cNvSpPr/>
            <p:nvPr/>
          </p:nvSpPr>
          <p:spPr>
            <a:xfrm>
              <a:off x="533400" y="2525476"/>
              <a:ext cx="402772"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grpSp>
      <p:pic>
        <p:nvPicPr>
          <p:cNvPr id="3074" name="Picture 2"/>
          <p:cNvPicPr>
            <a:picLocks noChangeAspect="1" noChangeArrowheads="1"/>
          </p:cNvPicPr>
          <p:nvPr/>
        </p:nvPicPr>
        <p:blipFill>
          <a:blip r:embed="rId4" cstate="screen">
            <a:lum bright="10000" contrast="30000"/>
            <a:extLst>
              <a:ext uri="{28A0092B-C50C-407E-A947-70E740481C1C}">
                <a14:useLocalDpi xmlns:a14="http://schemas.microsoft.com/office/drawing/2010/main"/>
              </a:ext>
            </a:extLst>
          </a:blip>
          <a:srcRect/>
          <a:stretch>
            <a:fillRect/>
          </a:stretch>
        </p:blipFill>
        <p:spPr bwMode="auto">
          <a:xfrm>
            <a:off x="1828804" y="4038600"/>
            <a:ext cx="2286000" cy="2607469"/>
          </a:xfrm>
          <a:prstGeom prst="rect">
            <a:avLst/>
          </a:prstGeom>
          <a:noFill/>
          <a:ln w="9525">
            <a:noFill/>
            <a:miter lim="800000"/>
            <a:headEnd/>
            <a:tailEnd/>
          </a:ln>
          <a:effectLst/>
        </p:spPr>
      </p:pic>
    </p:spTree>
    <p:extLst>
      <p:ext uri="{BB962C8B-B14F-4D97-AF65-F5344CB8AC3E}">
        <p14:creationId xmlns:p14="http://schemas.microsoft.com/office/powerpoint/2010/main" val="40098300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New Folder (2)\New Folder\bagh\back.jpg"/>
          <p:cNvPicPr>
            <a:picLocks noChangeAspect="1" noChangeArrowheads="1"/>
          </p:cNvPicPr>
          <p:nvPr/>
        </p:nvPicPr>
        <p:blipFill>
          <a:blip r:embed="rId2"/>
          <a:srcRect/>
          <a:stretch>
            <a:fillRect/>
          </a:stretch>
        </p:blipFill>
        <p:spPr bwMode="auto">
          <a:xfrm>
            <a:off x="1" y="0"/>
            <a:ext cx="9143999" cy="6858000"/>
          </a:xfrm>
          <a:prstGeom prst="rect">
            <a:avLst/>
          </a:prstGeom>
          <a:noFill/>
        </p:spPr>
      </p:pic>
      <p:grpSp>
        <p:nvGrpSpPr>
          <p:cNvPr id="2" name="Group 11"/>
          <p:cNvGrpSpPr/>
          <p:nvPr/>
        </p:nvGrpSpPr>
        <p:grpSpPr>
          <a:xfrm>
            <a:off x="0" y="0"/>
            <a:ext cx="9572660" cy="6858000"/>
            <a:chOff x="0" y="0"/>
            <a:chExt cx="9572660" cy="6858000"/>
          </a:xfrm>
        </p:grpSpPr>
        <p:sp>
          <p:nvSpPr>
            <p:cNvPr id="8" name="Rectangle 7"/>
            <p:cNvSpPr/>
            <p:nvPr/>
          </p:nvSpPr>
          <p:spPr>
            <a:xfrm>
              <a:off x="0" y="0"/>
              <a:ext cx="9144000"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pic>
          <p:nvPicPr>
            <p:cNvPr id="6" name="Picture 5" descr="fdgfhf.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0" y="122954"/>
              <a:ext cx="9572660" cy="657124"/>
            </a:xfrm>
            <a:prstGeom prst="rect">
              <a:avLst/>
            </a:prstGeom>
          </p:spPr>
        </p:pic>
      </p:grpSp>
      <p:sp>
        <p:nvSpPr>
          <p:cNvPr id="7" name="TextBox 6"/>
          <p:cNvSpPr txBox="1"/>
          <p:nvPr/>
        </p:nvSpPr>
        <p:spPr>
          <a:xfrm>
            <a:off x="7496175" y="76200"/>
            <a:ext cx="1905000" cy="523220"/>
          </a:xfrm>
          <a:prstGeom prst="rect">
            <a:avLst/>
          </a:prstGeom>
          <a:noFill/>
        </p:spPr>
        <p:txBody>
          <a:bodyPr wrap="square" rtlCol="0">
            <a:spAutoFit/>
          </a:bodyPr>
          <a:lstStyle/>
          <a:p>
            <a:pPr algn="l" rtl="0"/>
            <a:r>
              <a:rPr lang="fa-IR" sz="2800" b="1" dirty="0">
                <a:solidFill>
                  <a:prstClr val="black"/>
                </a:solidFill>
                <a:cs typeface="B Davat" pitchFamily="2" charset="-78"/>
              </a:rPr>
              <a:t>نظام گیاهی</a:t>
            </a:r>
            <a:endParaRPr lang="en-US" sz="2800" b="1" dirty="0">
              <a:solidFill>
                <a:prstClr val="black"/>
              </a:solidFill>
              <a:cs typeface="B Davat" pitchFamily="2" charset="-78"/>
            </a:endParaRPr>
          </a:p>
        </p:txBody>
      </p:sp>
      <p:sp>
        <p:nvSpPr>
          <p:cNvPr id="11" name="Rectangle 10"/>
          <p:cNvSpPr/>
          <p:nvPr/>
        </p:nvSpPr>
        <p:spPr>
          <a:xfrm>
            <a:off x="4038600" y="838200"/>
            <a:ext cx="4800600" cy="2308324"/>
          </a:xfrm>
          <a:prstGeom prst="rect">
            <a:avLst/>
          </a:prstGeom>
        </p:spPr>
        <p:txBody>
          <a:bodyPr wrap="square">
            <a:spAutoFit/>
          </a:bodyPr>
          <a:lstStyle/>
          <a:p>
            <a:pPr algn="justLow"/>
            <a:r>
              <a:rPr lang="fa-IR" sz="1600" dirty="0">
                <a:solidFill>
                  <a:prstClr val="black"/>
                </a:solidFill>
                <a:cs typeface="B Mitra" pitchFamily="2" charset="-78"/>
              </a:rPr>
              <a:t>در جاهای خشک و بی آب در کرت های اطراف خیابان های اصلی معمولا انار و در شهرهای نسبتا خشک در قطعات عقب تر، درختانی مثل سیب ترش، آلوزرد و آلوسیاه و از این قبیل می نشاندند.درخت های </a:t>
            </a:r>
            <a:r>
              <a:rPr lang="fa-IR" sz="1600" dirty="0">
                <a:solidFill>
                  <a:prstClr val="black"/>
                </a:solidFill>
                <a:effectLst>
                  <a:outerShdw blurRad="38100" dist="38100" dir="2700000" algn="tl">
                    <a:srgbClr val="000000">
                      <a:alpha val="43137"/>
                    </a:srgbClr>
                  </a:outerShdw>
                </a:effectLst>
                <a:cs typeface="B Mitra" pitchFamily="2" charset="-78"/>
              </a:rPr>
              <a:t>نزدی</a:t>
            </a:r>
            <a:r>
              <a:rPr lang="fa-IR" sz="1600" u="sng" dirty="0">
                <a:solidFill>
                  <a:prstClr val="black"/>
                </a:solidFill>
                <a:effectLst>
                  <a:outerShdw blurRad="38100" dist="38100" dir="2700000" algn="tl">
                    <a:srgbClr val="000000">
                      <a:alpha val="43137"/>
                    </a:srgbClr>
                  </a:outerShdw>
                </a:effectLst>
                <a:cs typeface="B Mitra" pitchFamily="2" charset="-78"/>
              </a:rPr>
              <a:t>ک خیابان اصلی یا نزدیک کرت </a:t>
            </a:r>
            <a:r>
              <a:rPr lang="fa-IR" sz="1600" dirty="0">
                <a:solidFill>
                  <a:prstClr val="black"/>
                </a:solidFill>
                <a:cs typeface="B Mitra" pitchFamily="2" charset="-78"/>
              </a:rPr>
              <a:t>معمولا درختانی بودند که چهار فصلشان زیبا بود و درختان کم برگ تر و فصلی دورتر کاشته می شدند.در </a:t>
            </a:r>
            <a:r>
              <a:rPr lang="fa-IR" sz="1600" u="sng" dirty="0">
                <a:solidFill>
                  <a:prstClr val="black"/>
                </a:solidFill>
                <a:effectLst>
                  <a:outerShdw blurRad="38100" dist="38100" dir="2700000" algn="tl">
                    <a:srgbClr val="000000">
                      <a:alpha val="43137"/>
                    </a:srgbClr>
                  </a:outerShdw>
                </a:effectLst>
                <a:cs typeface="B Mitra" pitchFamily="2" charset="-78"/>
              </a:rPr>
              <a:t>محورهای فرعی </a:t>
            </a:r>
            <a:r>
              <a:rPr lang="fa-IR" sz="1600" dirty="0">
                <a:solidFill>
                  <a:prstClr val="black"/>
                </a:solidFill>
                <a:cs typeface="B Mitra" pitchFamily="2" charset="-78"/>
              </a:rPr>
              <a:t>که محور اصلی را به صورت قائم قطع کرده و مسیرهای بین کرت ها را تشکیل می دهند نیز درختان سایه افکن به طور ردیفی حضور داشتند.</a:t>
            </a:r>
          </a:p>
          <a:p>
            <a:pPr algn="justLow"/>
            <a:r>
              <a:rPr lang="fa-IR" sz="1600" dirty="0">
                <a:solidFill>
                  <a:prstClr val="black"/>
                </a:solidFill>
                <a:cs typeface="B Mitra" pitchFamily="2" charset="-78"/>
              </a:rPr>
              <a:t>در اطراف خیابان های فرعی که به صورت منظم و مربع همدیگررا قطع می کردند، معمولا توت برگی می کاشتند که بیشتر اوقات هرس می شد.</a:t>
            </a:r>
          </a:p>
        </p:txBody>
      </p:sp>
      <p:pic>
        <p:nvPicPr>
          <p:cNvPr id="16" name="Picture 2"/>
          <p:cNvPicPr>
            <a:picLocks noChangeAspect="1" noChangeArrowheads="1"/>
          </p:cNvPicPr>
          <p:nvPr/>
        </p:nvPicPr>
        <p:blipFill>
          <a:blip r:embed="rId4" cstate="screen">
            <a:lum contrast="10000"/>
            <a:extLst>
              <a:ext uri="{28A0092B-C50C-407E-A947-70E740481C1C}">
                <a14:useLocalDpi xmlns:a14="http://schemas.microsoft.com/office/drawing/2010/main"/>
              </a:ext>
            </a:extLst>
          </a:blip>
          <a:srcRect/>
          <a:stretch>
            <a:fillRect/>
          </a:stretch>
        </p:blipFill>
        <p:spPr bwMode="auto">
          <a:xfrm>
            <a:off x="533400" y="1676400"/>
            <a:ext cx="3182957" cy="23174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9" name="Picture 5"/>
          <p:cNvPicPr>
            <a:picLocks noChangeAspect="1" noChangeArrowheads="1"/>
          </p:cNvPicPr>
          <p:nvPr/>
        </p:nvPicPr>
        <p:blipFill>
          <a:blip r:embed="rId5" cstate="screen">
            <a:lum contrast="20000"/>
            <a:extLst>
              <a:ext uri="{28A0092B-C50C-407E-A947-70E740481C1C}">
                <a14:useLocalDpi xmlns:a14="http://schemas.microsoft.com/office/drawing/2010/main"/>
              </a:ext>
            </a:extLst>
          </a:blip>
          <a:srcRect/>
          <a:stretch>
            <a:fillRect/>
          </a:stretch>
        </p:blipFill>
        <p:spPr bwMode="auto">
          <a:xfrm>
            <a:off x="1143000" y="4419600"/>
            <a:ext cx="3094892" cy="21945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1" name="TextBox 20"/>
          <p:cNvSpPr txBox="1"/>
          <p:nvPr/>
        </p:nvSpPr>
        <p:spPr>
          <a:xfrm>
            <a:off x="228600" y="3886200"/>
            <a:ext cx="1295400" cy="307777"/>
          </a:xfrm>
          <a:prstGeom prst="rect">
            <a:avLst/>
          </a:prstGeom>
          <a:solidFill>
            <a:schemeClr val="bg1"/>
          </a:solidFill>
          <a:ln>
            <a:solidFill>
              <a:schemeClr val="tx1"/>
            </a:solidFill>
          </a:ln>
        </p:spPr>
        <p:txBody>
          <a:bodyPr wrap="square" rtlCol="0">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باغ جنت (شیراز)</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sp>
        <p:nvSpPr>
          <p:cNvPr id="22" name="TextBox 21"/>
          <p:cNvSpPr txBox="1"/>
          <p:nvPr/>
        </p:nvSpPr>
        <p:spPr>
          <a:xfrm>
            <a:off x="3962400" y="6248400"/>
            <a:ext cx="1295400" cy="307777"/>
          </a:xfrm>
          <a:prstGeom prst="rect">
            <a:avLst/>
          </a:prstGeom>
          <a:solidFill>
            <a:schemeClr val="bg1"/>
          </a:solidFill>
          <a:ln>
            <a:solidFill>
              <a:schemeClr val="tx1"/>
            </a:solidFill>
          </a:ln>
        </p:spPr>
        <p:txBody>
          <a:bodyPr wrap="square" rtlCol="0">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باغ عفیف آباد</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grpSp>
        <p:nvGrpSpPr>
          <p:cNvPr id="3" name="Group 50"/>
          <p:cNvGrpSpPr/>
          <p:nvPr/>
        </p:nvGrpSpPr>
        <p:grpSpPr>
          <a:xfrm>
            <a:off x="7412356" y="4632325"/>
            <a:ext cx="46986" cy="125094"/>
            <a:chOff x="7412356" y="4632325"/>
            <a:chExt cx="46986" cy="125094"/>
          </a:xfrm>
        </p:grpSpPr>
        <p:sp>
          <p:nvSpPr>
            <p:cNvPr id="34" name="Oval 33"/>
            <p:cNvSpPr/>
            <p:nvPr/>
          </p:nvSpPr>
          <p:spPr>
            <a:xfrm flipH="1">
              <a:off x="7413623" y="4632325"/>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35" name="Oval 34"/>
            <p:cNvSpPr/>
            <p:nvPr/>
          </p:nvSpPr>
          <p:spPr>
            <a:xfrm flipH="1">
              <a:off x="7412356" y="4711700"/>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grpSp>
      <p:grpSp>
        <p:nvGrpSpPr>
          <p:cNvPr id="4" name="Group 37"/>
          <p:cNvGrpSpPr/>
          <p:nvPr/>
        </p:nvGrpSpPr>
        <p:grpSpPr>
          <a:xfrm>
            <a:off x="7471414" y="4631056"/>
            <a:ext cx="46986" cy="125094"/>
            <a:chOff x="7564756" y="4781550"/>
            <a:chExt cx="46986" cy="125094"/>
          </a:xfrm>
        </p:grpSpPr>
        <p:sp>
          <p:nvSpPr>
            <p:cNvPr id="36" name="Oval 35"/>
            <p:cNvSpPr/>
            <p:nvPr/>
          </p:nvSpPr>
          <p:spPr>
            <a:xfrm flipH="1">
              <a:off x="7566023" y="4781550"/>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37" name="Oval 36"/>
            <p:cNvSpPr/>
            <p:nvPr/>
          </p:nvSpPr>
          <p:spPr>
            <a:xfrm flipH="1">
              <a:off x="7564756" y="4860925"/>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grpSp>
      <p:grpSp>
        <p:nvGrpSpPr>
          <p:cNvPr id="5" name="Group 38"/>
          <p:cNvGrpSpPr/>
          <p:nvPr/>
        </p:nvGrpSpPr>
        <p:grpSpPr>
          <a:xfrm>
            <a:off x="7534275" y="4632325"/>
            <a:ext cx="46986" cy="125094"/>
            <a:chOff x="7564756" y="4781550"/>
            <a:chExt cx="46986" cy="125094"/>
          </a:xfrm>
        </p:grpSpPr>
        <p:sp>
          <p:nvSpPr>
            <p:cNvPr id="40" name="Oval 39"/>
            <p:cNvSpPr/>
            <p:nvPr/>
          </p:nvSpPr>
          <p:spPr>
            <a:xfrm flipH="1">
              <a:off x="7566023" y="4781550"/>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41" name="Oval 40"/>
            <p:cNvSpPr/>
            <p:nvPr/>
          </p:nvSpPr>
          <p:spPr>
            <a:xfrm flipH="1">
              <a:off x="7564756" y="4860925"/>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grpSp>
      <p:grpSp>
        <p:nvGrpSpPr>
          <p:cNvPr id="9" name="Group 41"/>
          <p:cNvGrpSpPr/>
          <p:nvPr/>
        </p:nvGrpSpPr>
        <p:grpSpPr>
          <a:xfrm>
            <a:off x="7597775" y="4632325"/>
            <a:ext cx="46986" cy="125094"/>
            <a:chOff x="7564756" y="4781550"/>
            <a:chExt cx="46986" cy="125094"/>
          </a:xfrm>
        </p:grpSpPr>
        <p:sp>
          <p:nvSpPr>
            <p:cNvPr id="43" name="Oval 42"/>
            <p:cNvSpPr/>
            <p:nvPr/>
          </p:nvSpPr>
          <p:spPr>
            <a:xfrm flipH="1">
              <a:off x="7566023" y="4781550"/>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44" name="Oval 43"/>
            <p:cNvSpPr/>
            <p:nvPr/>
          </p:nvSpPr>
          <p:spPr>
            <a:xfrm flipH="1">
              <a:off x="7564756" y="4860925"/>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grpSp>
      <p:grpSp>
        <p:nvGrpSpPr>
          <p:cNvPr id="10" name="Group 44"/>
          <p:cNvGrpSpPr/>
          <p:nvPr/>
        </p:nvGrpSpPr>
        <p:grpSpPr>
          <a:xfrm>
            <a:off x="7664450" y="4632325"/>
            <a:ext cx="46986" cy="125094"/>
            <a:chOff x="7564756" y="4781550"/>
            <a:chExt cx="46986" cy="125094"/>
          </a:xfrm>
        </p:grpSpPr>
        <p:sp>
          <p:nvSpPr>
            <p:cNvPr id="46" name="Oval 45"/>
            <p:cNvSpPr/>
            <p:nvPr/>
          </p:nvSpPr>
          <p:spPr>
            <a:xfrm flipH="1">
              <a:off x="7566023" y="4781550"/>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47" name="Oval 46"/>
            <p:cNvSpPr/>
            <p:nvPr/>
          </p:nvSpPr>
          <p:spPr>
            <a:xfrm flipH="1">
              <a:off x="7564756" y="4860925"/>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grpSp>
      <p:grpSp>
        <p:nvGrpSpPr>
          <p:cNvPr id="12" name="Group 47"/>
          <p:cNvGrpSpPr/>
          <p:nvPr/>
        </p:nvGrpSpPr>
        <p:grpSpPr>
          <a:xfrm>
            <a:off x="7737475" y="4632325"/>
            <a:ext cx="46986" cy="125094"/>
            <a:chOff x="7564756" y="4781550"/>
            <a:chExt cx="46986" cy="125094"/>
          </a:xfrm>
        </p:grpSpPr>
        <p:sp>
          <p:nvSpPr>
            <p:cNvPr id="49" name="Oval 48"/>
            <p:cNvSpPr/>
            <p:nvPr/>
          </p:nvSpPr>
          <p:spPr>
            <a:xfrm flipH="1">
              <a:off x="7566023" y="4781550"/>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50" name="Oval 49"/>
            <p:cNvSpPr/>
            <p:nvPr/>
          </p:nvSpPr>
          <p:spPr>
            <a:xfrm flipH="1">
              <a:off x="7564756" y="4860925"/>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grpSp>
      <p:grpSp>
        <p:nvGrpSpPr>
          <p:cNvPr id="13" name="Group 115"/>
          <p:cNvGrpSpPr/>
          <p:nvPr/>
        </p:nvGrpSpPr>
        <p:grpSpPr>
          <a:xfrm>
            <a:off x="6096000" y="3200400"/>
            <a:ext cx="2133600" cy="3200400"/>
            <a:chOff x="6096000" y="3200400"/>
            <a:chExt cx="2133600" cy="3200400"/>
          </a:xfrm>
        </p:grpSpPr>
        <p:sp>
          <p:nvSpPr>
            <p:cNvPr id="60" name="Freeform 59"/>
            <p:cNvSpPr/>
            <p:nvPr/>
          </p:nvSpPr>
          <p:spPr>
            <a:xfrm>
              <a:off x="6954078" y="3322983"/>
              <a:ext cx="420757" cy="215347"/>
            </a:xfrm>
            <a:custGeom>
              <a:avLst/>
              <a:gdLst>
                <a:gd name="connsiteX0" fmla="*/ 27533 w 448290"/>
                <a:gd name="connsiteY0" fmla="*/ 0 h 215347"/>
                <a:gd name="connsiteX1" fmla="*/ 30846 w 448290"/>
                <a:gd name="connsiteY1" fmla="*/ 109330 h 215347"/>
                <a:gd name="connsiteX2" fmla="*/ 143490 w 448290"/>
                <a:gd name="connsiteY2" fmla="*/ 215347 h 215347"/>
                <a:gd name="connsiteX3" fmla="*/ 332333 w 448290"/>
                <a:gd name="connsiteY3" fmla="*/ 208721 h 215347"/>
                <a:gd name="connsiteX4" fmla="*/ 448290 w 448290"/>
                <a:gd name="connsiteY4" fmla="*/ 99391 h 215347"/>
                <a:gd name="connsiteX5" fmla="*/ 448290 w 448290"/>
                <a:gd name="connsiteY5" fmla="*/ 3313 h 215347"/>
                <a:gd name="connsiteX0" fmla="*/ 27533 w 448290"/>
                <a:gd name="connsiteY0" fmla="*/ 0 h 215347"/>
                <a:gd name="connsiteX1" fmla="*/ 30846 w 448290"/>
                <a:gd name="connsiteY1" fmla="*/ 109330 h 215347"/>
                <a:gd name="connsiteX2" fmla="*/ 143490 w 448290"/>
                <a:gd name="connsiteY2" fmla="*/ 215347 h 215347"/>
                <a:gd name="connsiteX3" fmla="*/ 332333 w 448290"/>
                <a:gd name="connsiteY3" fmla="*/ 208721 h 215347"/>
                <a:gd name="connsiteX4" fmla="*/ 448290 w 448290"/>
                <a:gd name="connsiteY4" fmla="*/ 99391 h 215347"/>
                <a:gd name="connsiteX5" fmla="*/ 448290 w 448290"/>
                <a:gd name="connsiteY5" fmla="*/ 3313 h 215347"/>
                <a:gd name="connsiteX0" fmla="*/ 27533 w 448290"/>
                <a:gd name="connsiteY0" fmla="*/ 0 h 215347"/>
                <a:gd name="connsiteX1" fmla="*/ 30846 w 448290"/>
                <a:gd name="connsiteY1" fmla="*/ 109330 h 215347"/>
                <a:gd name="connsiteX2" fmla="*/ 143490 w 448290"/>
                <a:gd name="connsiteY2" fmla="*/ 215347 h 215347"/>
                <a:gd name="connsiteX3" fmla="*/ 332333 w 448290"/>
                <a:gd name="connsiteY3" fmla="*/ 208721 h 215347"/>
                <a:gd name="connsiteX4" fmla="*/ 448290 w 448290"/>
                <a:gd name="connsiteY4" fmla="*/ 99391 h 215347"/>
                <a:gd name="connsiteX5" fmla="*/ 448290 w 448290"/>
                <a:gd name="connsiteY5" fmla="*/ 3313 h 215347"/>
                <a:gd name="connsiteX0" fmla="*/ 27533 w 448290"/>
                <a:gd name="connsiteY0" fmla="*/ 0 h 215347"/>
                <a:gd name="connsiteX1" fmla="*/ 30846 w 448290"/>
                <a:gd name="connsiteY1" fmla="*/ 109330 h 215347"/>
                <a:gd name="connsiteX2" fmla="*/ 143490 w 448290"/>
                <a:gd name="connsiteY2" fmla="*/ 215347 h 215347"/>
                <a:gd name="connsiteX3" fmla="*/ 332333 w 448290"/>
                <a:gd name="connsiteY3" fmla="*/ 208721 h 215347"/>
                <a:gd name="connsiteX4" fmla="*/ 448290 w 448290"/>
                <a:gd name="connsiteY4" fmla="*/ 99391 h 215347"/>
                <a:gd name="connsiteX5" fmla="*/ 448290 w 448290"/>
                <a:gd name="connsiteY5" fmla="*/ 3313 h 215347"/>
                <a:gd name="connsiteX0" fmla="*/ 0 w 420757"/>
                <a:gd name="connsiteY0" fmla="*/ 0 h 215347"/>
                <a:gd name="connsiteX1" fmla="*/ 3313 w 420757"/>
                <a:gd name="connsiteY1" fmla="*/ 109330 h 215347"/>
                <a:gd name="connsiteX2" fmla="*/ 115957 w 420757"/>
                <a:gd name="connsiteY2" fmla="*/ 215347 h 215347"/>
                <a:gd name="connsiteX3" fmla="*/ 304800 w 420757"/>
                <a:gd name="connsiteY3" fmla="*/ 208721 h 215347"/>
                <a:gd name="connsiteX4" fmla="*/ 420757 w 420757"/>
                <a:gd name="connsiteY4" fmla="*/ 99391 h 215347"/>
                <a:gd name="connsiteX5" fmla="*/ 420757 w 420757"/>
                <a:gd name="connsiteY5" fmla="*/ 3313 h 215347"/>
                <a:gd name="connsiteX0" fmla="*/ 0 w 420757"/>
                <a:gd name="connsiteY0" fmla="*/ 0 h 231912"/>
                <a:gd name="connsiteX1" fmla="*/ 3313 w 420757"/>
                <a:gd name="connsiteY1" fmla="*/ 109330 h 231912"/>
                <a:gd name="connsiteX2" fmla="*/ 115957 w 420757"/>
                <a:gd name="connsiteY2" fmla="*/ 215347 h 231912"/>
                <a:gd name="connsiteX3" fmla="*/ 304800 w 420757"/>
                <a:gd name="connsiteY3" fmla="*/ 208721 h 231912"/>
                <a:gd name="connsiteX4" fmla="*/ 420757 w 420757"/>
                <a:gd name="connsiteY4" fmla="*/ 99391 h 231912"/>
                <a:gd name="connsiteX5" fmla="*/ 420757 w 420757"/>
                <a:gd name="connsiteY5" fmla="*/ 3313 h 231912"/>
                <a:gd name="connsiteX0" fmla="*/ 0 w 420757"/>
                <a:gd name="connsiteY0" fmla="*/ 0 h 231912"/>
                <a:gd name="connsiteX1" fmla="*/ 3313 w 420757"/>
                <a:gd name="connsiteY1" fmla="*/ 109330 h 231912"/>
                <a:gd name="connsiteX2" fmla="*/ 115957 w 420757"/>
                <a:gd name="connsiteY2" fmla="*/ 215347 h 231912"/>
                <a:gd name="connsiteX3" fmla="*/ 304800 w 420757"/>
                <a:gd name="connsiteY3" fmla="*/ 208721 h 231912"/>
                <a:gd name="connsiteX4" fmla="*/ 420757 w 420757"/>
                <a:gd name="connsiteY4" fmla="*/ 99391 h 231912"/>
                <a:gd name="connsiteX5" fmla="*/ 420757 w 420757"/>
                <a:gd name="connsiteY5" fmla="*/ 3313 h 231912"/>
                <a:gd name="connsiteX0" fmla="*/ 0 w 420757"/>
                <a:gd name="connsiteY0" fmla="*/ 0 h 215347"/>
                <a:gd name="connsiteX1" fmla="*/ 3313 w 420757"/>
                <a:gd name="connsiteY1" fmla="*/ 109330 h 215347"/>
                <a:gd name="connsiteX2" fmla="*/ 115957 w 420757"/>
                <a:gd name="connsiteY2" fmla="*/ 215347 h 215347"/>
                <a:gd name="connsiteX3" fmla="*/ 304800 w 420757"/>
                <a:gd name="connsiteY3" fmla="*/ 208721 h 215347"/>
                <a:gd name="connsiteX4" fmla="*/ 420757 w 420757"/>
                <a:gd name="connsiteY4" fmla="*/ 99391 h 215347"/>
                <a:gd name="connsiteX5" fmla="*/ 420757 w 420757"/>
                <a:gd name="connsiteY5" fmla="*/ 3313 h 215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0757" h="215347">
                  <a:moveTo>
                    <a:pt x="0" y="0"/>
                  </a:moveTo>
                  <a:lnTo>
                    <a:pt x="3313" y="109330"/>
                  </a:lnTo>
                  <a:lnTo>
                    <a:pt x="115957" y="215347"/>
                  </a:lnTo>
                  <a:lnTo>
                    <a:pt x="304800" y="208721"/>
                  </a:lnTo>
                  <a:lnTo>
                    <a:pt x="420757" y="99391"/>
                  </a:lnTo>
                  <a:lnTo>
                    <a:pt x="420757" y="3313"/>
                  </a:lnTo>
                </a:path>
              </a:pathLst>
            </a:custGeom>
            <a:noFill/>
            <a:ln>
              <a:solidFill>
                <a:schemeClr val="tx1"/>
              </a:solidFill>
            </a:ln>
            <a:effectLst>
              <a:glow rad="101600">
                <a:srgbClr val="FFFF66">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grpSp>
          <p:nvGrpSpPr>
            <p:cNvPr id="14" name="Group 91"/>
            <p:cNvGrpSpPr/>
            <p:nvPr/>
          </p:nvGrpSpPr>
          <p:grpSpPr>
            <a:xfrm>
              <a:off x="6096000" y="3200400"/>
              <a:ext cx="2133600" cy="3200400"/>
              <a:chOff x="6096000" y="3200400"/>
              <a:chExt cx="2133600" cy="3200400"/>
            </a:xfrm>
          </p:grpSpPr>
          <p:sp>
            <p:nvSpPr>
              <p:cNvPr id="26" name="Rectangle 25"/>
              <p:cNvSpPr/>
              <p:nvPr/>
            </p:nvSpPr>
            <p:spPr>
              <a:xfrm>
                <a:off x="7010400" y="4267200"/>
                <a:ext cx="304800" cy="1447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grpSp>
            <p:nvGrpSpPr>
              <p:cNvPr id="15" name="Group 90"/>
              <p:cNvGrpSpPr/>
              <p:nvPr/>
            </p:nvGrpSpPr>
            <p:grpSpPr>
              <a:xfrm>
                <a:off x="6096000" y="3200400"/>
                <a:ext cx="2133600" cy="3200400"/>
                <a:chOff x="6096000" y="3200400"/>
                <a:chExt cx="2133600" cy="3200400"/>
              </a:xfrm>
            </p:grpSpPr>
            <p:cxnSp>
              <p:nvCxnSpPr>
                <p:cNvPr id="55" name="Straight Connector 54"/>
                <p:cNvCxnSpPr/>
                <p:nvPr/>
              </p:nvCxnSpPr>
              <p:spPr>
                <a:xfrm rot="16200000" flipH="1">
                  <a:off x="6925469" y="5142706"/>
                  <a:ext cx="17526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7" name="Group 70"/>
                <p:cNvGrpSpPr/>
                <p:nvPr/>
              </p:nvGrpSpPr>
              <p:grpSpPr>
                <a:xfrm>
                  <a:off x="6096000" y="3200400"/>
                  <a:ext cx="2133600" cy="3200400"/>
                  <a:chOff x="6096000" y="3200400"/>
                  <a:chExt cx="2133600" cy="3200400"/>
                </a:xfrm>
              </p:grpSpPr>
              <p:sp>
                <p:nvSpPr>
                  <p:cNvPr id="61" name="Rectangle 60"/>
                  <p:cNvSpPr/>
                  <p:nvPr/>
                </p:nvSpPr>
                <p:spPr>
                  <a:xfrm>
                    <a:off x="7123043" y="3657600"/>
                    <a:ext cx="76200" cy="762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grpSp>
                <p:nvGrpSpPr>
                  <p:cNvPr id="18" name="Group 69"/>
                  <p:cNvGrpSpPr/>
                  <p:nvPr/>
                </p:nvGrpSpPr>
                <p:grpSpPr>
                  <a:xfrm>
                    <a:off x="6096000" y="3200400"/>
                    <a:ext cx="2133600" cy="3200400"/>
                    <a:chOff x="6096000" y="3200400"/>
                    <a:chExt cx="2133600" cy="3200400"/>
                  </a:xfrm>
                </p:grpSpPr>
                <p:sp>
                  <p:nvSpPr>
                    <p:cNvPr id="24" name="Rectangle 23"/>
                    <p:cNvSpPr/>
                    <p:nvPr/>
                  </p:nvSpPr>
                  <p:spPr>
                    <a:xfrm>
                      <a:off x="7391400" y="4267200"/>
                      <a:ext cx="838200" cy="1752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25" name="Rectangle 24"/>
                    <p:cNvSpPr/>
                    <p:nvPr/>
                  </p:nvSpPr>
                  <p:spPr>
                    <a:xfrm>
                      <a:off x="6096000" y="4267200"/>
                      <a:ext cx="838200" cy="1752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8" name="Straight Connector 27"/>
                    <p:cNvCxnSpPr/>
                    <p:nvPr/>
                  </p:nvCxnSpPr>
                  <p:spPr>
                    <a:xfrm>
                      <a:off x="7391400" y="4692650"/>
                      <a:ext cx="8382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7391400" y="5141912"/>
                      <a:ext cx="8382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7391400" y="5581650"/>
                      <a:ext cx="8382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6108700" y="4668838"/>
                      <a:ext cx="8382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6108700" y="5118100"/>
                      <a:ext cx="8382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108700" y="5557838"/>
                      <a:ext cx="8382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a:stCxn id="25" idx="0"/>
                      <a:endCxn id="25" idx="2"/>
                    </p:cNvCxnSpPr>
                    <p:nvPr/>
                  </p:nvCxnSpPr>
                  <p:spPr>
                    <a:xfrm rot="16200000" flipH="1">
                      <a:off x="5638800" y="5143500"/>
                      <a:ext cx="17526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Rectangle 55"/>
                    <p:cNvSpPr/>
                    <p:nvPr/>
                  </p:nvSpPr>
                  <p:spPr>
                    <a:xfrm>
                      <a:off x="6934200" y="3810000"/>
                      <a:ext cx="457200"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57" name="Rectangle 56"/>
                    <p:cNvSpPr/>
                    <p:nvPr/>
                  </p:nvSpPr>
                  <p:spPr>
                    <a:xfrm>
                      <a:off x="6943725" y="6096000"/>
                      <a:ext cx="381000"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58" name="Rectangle 57"/>
                    <p:cNvSpPr/>
                    <p:nvPr/>
                  </p:nvSpPr>
                  <p:spPr>
                    <a:xfrm>
                      <a:off x="6096000" y="6096000"/>
                      <a:ext cx="762000"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59" name="Rectangle 58"/>
                    <p:cNvSpPr/>
                    <p:nvPr/>
                  </p:nvSpPr>
                  <p:spPr>
                    <a:xfrm>
                      <a:off x="7429500" y="6096000"/>
                      <a:ext cx="800100"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62" name="Rectangle 61"/>
                    <p:cNvSpPr/>
                    <p:nvPr/>
                  </p:nvSpPr>
                  <p:spPr>
                    <a:xfrm>
                      <a:off x="6096000" y="3810000"/>
                      <a:ext cx="762000"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63" name="Rectangle 62"/>
                    <p:cNvSpPr/>
                    <p:nvPr/>
                  </p:nvSpPr>
                  <p:spPr>
                    <a:xfrm>
                      <a:off x="7460974" y="3810000"/>
                      <a:ext cx="762000"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65" name="TextBox 64"/>
                    <p:cNvSpPr txBox="1"/>
                    <p:nvPr/>
                  </p:nvSpPr>
                  <p:spPr>
                    <a:xfrm>
                      <a:off x="6774180" y="3200400"/>
                      <a:ext cx="731520" cy="307777"/>
                    </a:xfrm>
                    <a:prstGeom prst="rect">
                      <a:avLst/>
                    </a:prstGeom>
                    <a:noFill/>
                    <a:ln>
                      <a:noFill/>
                    </a:ln>
                    <a:effectLst>
                      <a:glow rad="101600">
                        <a:schemeClr val="accent1">
                          <a:satMod val="175000"/>
                          <a:alpha val="40000"/>
                        </a:schemeClr>
                      </a:glow>
                    </a:effectLst>
                  </p:spPr>
                  <p:txBody>
                    <a:bodyPr wrap="square" rtlCol="0">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کوشک</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grpSp>
            </p:grpSp>
          </p:grpSp>
        </p:grpSp>
      </p:grpSp>
      <p:cxnSp>
        <p:nvCxnSpPr>
          <p:cNvPr id="67" name="Straight Arrow Connector 66"/>
          <p:cNvCxnSpPr/>
          <p:nvPr/>
        </p:nvCxnSpPr>
        <p:spPr>
          <a:xfrm flipV="1">
            <a:off x="7620000" y="3962400"/>
            <a:ext cx="990600" cy="6096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8077200" y="3429000"/>
            <a:ext cx="914400" cy="307777"/>
          </a:xfrm>
          <a:prstGeom prst="rect">
            <a:avLst/>
          </a:prstGeom>
          <a:solidFill>
            <a:schemeClr val="bg1"/>
          </a:solidFill>
          <a:ln>
            <a:solidFill>
              <a:schemeClr val="tx1"/>
            </a:solidFill>
          </a:ln>
        </p:spPr>
        <p:txBody>
          <a:bodyPr wrap="square" rtlCol="0">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توت برگی</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spTree>
    <p:extLst>
      <p:ext uri="{BB962C8B-B14F-4D97-AF65-F5344CB8AC3E}">
        <p14:creationId xmlns:p14="http://schemas.microsoft.com/office/powerpoint/2010/main" val="27102310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New Folder (2)\New Folder\bagh\back.jpg"/>
          <p:cNvPicPr>
            <a:picLocks noChangeAspect="1" noChangeArrowheads="1"/>
          </p:cNvPicPr>
          <p:nvPr/>
        </p:nvPicPr>
        <p:blipFill>
          <a:blip r:embed="rId2"/>
          <a:srcRect/>
          <a:stretch>
            <a:fillRect/>
          </a:stretch>
        </p:blipFill>
        <p:spPr bwMode="auto">
          <a:xfrm>
            <a:off x="1" y="0"/>
            <a:ext cx="9143999" cy="6858000"/>
          </a:xfrm>
          <a:prstGeom prst="rect">
            <a:avLst/>
          </a:prstGeom>
          <a:noFill/>
        </p:spPr>
      </p:pic>
      <p:grpSp>
        <p:nvGrpSpPr>
          <p:cNvPr id="2" name="Group 11"/>
          <p:cNvGrpSpPr/>
          <p:nvPr/>
        </p:nvGrpSpPr>
        <p:grpSpPr>
          <a:xfrm>
            <a:off x="0" y="0"/>
            <a:ext cx="9572660" cy="6858000"/>
            <a:chOff x="0" y="0"/>
            <a:chExt cx="9572660" cy="6858000"/>
          </a:xfrm>
        </p:grpSpPr>
        <p:sp>
          <p:nvSpPr>
            <p:cNvPr id="8" name="Rectangle 7"/>
            <p:cNvSpPr/>
            <p:nvPr/>
          </p:nvSpPr>
          <p:spPr>
            <a:xfrm>
              <a:off x="0" y="0"/>
              <a:ext cx="9144000"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pic>
          <p:nvPicPr>
            <p:cNvPr id="6" name="Picture 5" descr="fdgfhf.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0" y="122954"/>
              <a:ext cx="9572660" cy="657124"/>
            </a:xfrm>
            <a:prstGeom prst="rect">
              <a:avLst/>
            </a:prstGeom>
          </p:spPr>
        </p:pic>
      </p:grpSp>
      <p:sp>
        <p:nvSpPr>
          <p:cNvPr id="7" name="TextBox 6"/>
          <p:cNvSpPr txBox="1"/>
          <p:nvPr/>
        </p:nvSpPr>
        <p:spPr>
          <a:xfrm>
            <a:off x="7496175" y="76200"/>
            <a:ext cx="1905000" cy="523220"/>
          </a:xfrm>
          <a:prstGeom prst="rect">
            <a:avLst/>
          </a:prstGeom>
          <a:noFill/>
        </p:spPr>
        <p:txBody>
          <a:bodyPr wrap="square" rtlCol="0">
            <a:spAutoFit/>
          </a:bodyPr>
          <a:lstStyle/>
          <a:p>
            <a:pPr algn="l" rtl="0"/>
            <a:r>
              <a:rPr lang="fa-IR" sz="2800" b="1" dirty="0">
                <a:solidFill>
                  <a:prstClr val="black"/>
                </a:solidFill>
                <a:cs typeface="B Davat" pitchFamily="2" charset="-78"/>
              </a:rPr>
              <a:t>نظام گیاهی</a:t>
            </a:r>
            <a:endParaRPr lang="en-US" sz="2800" b="1" dirty="0">
              <a:solidFill>
                <a:prstClr val="black"/>
              </a:solidFill>
              <a:cs typeface="B Davat" pitchFamily="2" charset="-78"/>
            </a:endParaRPr>
          </a:p>
        </p:txBody>
      </p:sp>
      <p:sp>
        <p:nvSpPr>
          <p:cNvPr id="11" name="Rectangle 10"/>
          <p:cNvSpPr/>
          <p:nvPr/>
        </p:nvSpPr>
        <p:spPr>
          <a:xfrm>
            <a:off x="4038600" y="838200"/>
            <a:ext cx="4800600" cy="3939540"/>
          </a:xfrm>
          <a:prstGeom prst="rect">
            <a:avLst/>
          </a:prstGeom>
        </p:spPr>
        <p:txBody>
          <a:bodyPr wrap="square">
            <a:spAutoFit/>
          </a:bodyPr>
          <a:lstStyle/>
          <a:p>
            <a:pPr algn="justLow">
              <a:lnSpc>
                <a:spcPts val="2000"/>
              </a:lnSpc>
            </a:pPr>
            <a:r>
              <a:rPr lang="fa-IR" sz="1600" dirty="0">
                <a:solidFill>
                  <a:prstClr val="black"/>
                </a:solidFill>
                <a:cs typeface="B Mitra" pitchFamily="2" charset="-78"/>
              </a:rPr>
              <a:t>خیابان های فرعی هرکدام باز خیابان بندی به صورت پشته یا مرز داشتند.در محل تقاطع مرزها که </a:t>
            </a:r>
            <a:r>
              <a:rPr lang="fa-IR" sz="1600" u="sng" dirty="0">
                <a:solidFill>
                  <a:prstClr val="black"/>
                </a:solidFill>
                <a:effectLst>
                  <a:outerShdw blurRad="38100" dist="38100" dir="2700000" algn="tl">
                    <a:srgbClr val="000000">
                      <a:alpha val="43137"/>
                    </a:srgbClr>
                  </a:outerShdw>
                </a:effectLst>
                <a:cs typeface="B Mitra" pitchFamily="2" charset="-78"/>
              </a:rPr>
              <a:t>وسط قطعات مربع </a:t>
            </a:r>
            <a:r>
              <a:rPr lang="fa-IR" sz="1600" dirty="0">
                <a:solidFill>
                  <a:prstClr val="black"/>
                </a:solidFill>
                <a:cs typeface="B Mitra" pitchFamily="2" charset="-78"/>
              </a:rPr>
              <a:t>شکل بود گاه درخت سایه دار می کاشتند تا مزاحم درخت های دیگر نشود و گاه انواع درخت های میوه مثلا زردآلو یا گلابی، گلابی نطنزی، گلابی چغندری و ... </a:t>
            </a:r>
          </a:p>
          <a:p>
            <a:pPr algn="justLow">
              <a:lnSpc>
                <a:spcPts val="2000"/>
              </a:lnSpc>
            </a:pPr>
            <a:r>
              <a:rPr lang="fa-IR" sz="1600" dirty="0">
                <a:solidFill>
                  <a:prstClr val="black"/>
                </a:solidFill>
                <a:cs typeface="B Mitra" pitchFamily="2" charset="-78"/>
              </a:rPr>
              <a:t>در بعضی باغ ها، یک بخش را به توت خوردنی اختصاص می دادند.در بعضی جاها هم در محل تقاطع مرزها شاه توت می نشاندند. </a:t>
            </a:r>
          </a:p>
          <a:p>
            <a:pPr algn="justLow">
              <a:lnSpc>
                <a:spcPts val="2000"/>
              </a:lnSpc>
            </a:pPr>
            <a:r>
              <a:rPr lang="fa-IR" sz="1600" dirty="0">
                <a:solidFill>
                  <a:prstClr val="black"/>
                </a:solidFill>
                <a:cs typeface="B Mitra" pitchFamily="2" charset="-78"/>
              </a:rPr>
              <a:t>در باغ ایرانی گاهی سطح کرت ها به اندازه ای </a:t>
            </a:r>
            <a:r>
              <a:rPr lang="fa-IR" sz="1600" u="sng" dirty="0">
                <a:solidFill>
                  <a:prstClr val="black"/>
                </a:solidFill>
                <a:cs typeface="B Mitra" pitchFamily="2" charset="-78"/>
              </a:rPr>
              <a:t>پایین تر از سطح راه های محوری </a:t>
            </a:r>
            <a:r>
              <a:rPr lang="fa-IR" sz="1600" dirty="0">
                <a:solidFill>
                  <a:prstClr val="black"/>
                </a:solidFill>
                <a:cs typeface="B Mitra" pitchFamily="2" charset="-78"/>
              </a:rPr>
              <a:t>قرار می گرفتندکه پیاده به راحتی می توانست از میوه درخت نزدیک محور استفاده کند.</a:t>
            </a:r>
          </a:p>
          <a:p>
            <a:pPr algn="justLow">
              <a:lnSpc>
                <a:spcPts val="2000"/>
              </a:lnSpc>
            </a:pPr>
            <a:r>
              <a:rPr lang="fa-IR" sz="1600" u="sng" dirty="0">
                <a:solidFill>
                  <a:prstClr val="black"/>
                </a:solidFill>
                <a:effectLst>
                  <a:outerShdw blurRad="38100" dist="38100" dir="2700000" algn="tl">
                    <a:srgbClr val="000000">
                      <a:alpha val="43137"/>
                    </a:srgbClr>
                  </a:outerShdw>
                </a:effectLst>
                <a:cs typeface="B Mitra" pitchFamily="2" charset="-78"/>
              </a:rPr>
              <a:t>کنار دیوار باغ </a:t>
            </a:r>
            <a:r>
              <a:rPr lang="fa-IR" sz="1600" dirty="0">
                <a:solidFill>
                  <a:prstClr val="black"/>
                </a:solidFill>
                <a:cs typeface="B Mitra" pitchFamily="2" charset="-78"/>
              </a:rPr>
              <a:t>معمولا جای درختان بی ثمر یعنی سپیدار و کبودار و زبان گنجشک بود و در میان آنها گاه عناب و سنجد. </a:t>
            </a:r>
          </a:p>
          <a:p>
            <a:pPr algn="justLow">
              <a:lnSpc>
                <a:spcPts val="2000"/>
              </a:lnSpc>
            </a:pPr>
            <a:r>
              <a:rPr lang="fa-IR" sz="1600" dirty="0">
                <a:solidFill>
                  <a:prstClr val="black"/>
                </a:solidFill>
                <a:cs typeface="B Mitra" pitchFamily="2" charset="-78"/>
              </a:rPr>
              <a:t>در </a:t>
            </a:r>
            <a:r>
              <a:rPr lang="fa-IR" sz="1600" u="sng" dirty="0">
                <a:solidFill>
                  <a:prstClr val="black"/>
                </a:solidFill>
                <a:effectLst>
                  <a:outerShdw blurRad="38100" dist="38100" dir="2700000" algn="tl">
                    <a:srgbClr val="000000">
                      <a:alpha val="43137"/>
                    </a:srgbClr>
                  </a:outerShdw>
                </a:effectLst>
                <a:cs typeface="B Mitra" pitchFamily="2" charset="-78"/>
              </a:rPr>
              <a:t>دور باغ در جوار دیوار، </a:t>
            </a:r>
            <a:r>
              <a:rPr lang="fa-IR" sz="1600" dirty="0">
                <a:solidFill>
                  <a:prstClr val="black"/>
                </a:solidFill>
                <a:cs typeface="B Mitra" pitchFamily="2" charset="-78"/>
              </a:rPr>
              <a:t>مسیر حرکت وجود دارد که در آنجا نیز درختان سایه افکن و یا سایه افکن دارای میوه مانند گردو قرار می گیرند</a:t>
            </a:r>
            <a:endParaRPr lang="en-US" sz="1600" dirty="0">
              <a:solidFill>
                <a:prstClr val="black"/>
              </a:solidFill>
              <a:cs typeface="B Mitra" pitchFamily="2" charset="-78"/>
            </a:endParaRPr>
          </a:p>
          <a:p>
            <a:pPr algn="justLow">
              <a:lnSpc>
                <a:spcPts val="2000"/>
              </a:lnSpc>
            </a:pPr>
            <a:r>
              <a:rPr lang="fa-IR" sz="1600" dirty="0">
                <a:solidFill>
                  <a:prstClr val="black"/>
                </a:solidFill>
                <a:cs typeface="B Mitra" pitchFamily="2" charset="-78"/>
              </a:rPr>
              <a:t>در </a:t>
            </a:r>
            <a:r>
              <a:rPr lang="fa-IR" sz="1600" u="sng" dirty="0">
                <a:solidFill>
                  <a:prstClr val="black"/>
                </a:solidFill>
                <a:effectLst>
                  <a:outerShdw blurRad="38100" dist="38100" dir="2700000" algn="tl">
                    <a:srgbClr val="000000">
                      <a:alpha val="43137"/>
                    </a:srgbClr>
                  </a:outerShdw>
                </a:effectLst>
                <a:cs typeface="B Mitra" pitchFamily="2" charset="-78"/>
              </a:rPr>
              <a:t>گوشه های باغ </a:t>
            </a:r>
            <a:r>
              <a:rPr lang="fa-IR" sz="1600" dirty="0">
                <a:solidFill>
                  <a:prstClr val="black"/>
                </a:solidFill>
                <a:cs typeface="B Mitra" pitchFamily="2" charset="-78"/>
              </a:rPr>
              <a:t>و یا جایی که</a:t>
            </a:r>
            <a:r>
              <a:rPr lang="fa-IR" sz="1600" u="sng" dirty="0">
                <a:solidFill>
                  <a:prstClr val="black"/>
                </a:solidFill>
                <a:cs typeface="B Mitra" pitchFamily="2" charset="-78"/>
              </a:rPr>
              <a:t> </a:t>
            </a:r>
            <a:r>
              <a:rPr lang="fa-IR" sz="1600" u="sng" dirty="0">
                <a:solidFill>
                  <a:prstClr val="black"/>
                </a:solidFill>
                <a:effectLst>
                  <a:outerShdw blurRad="38100" dist="38100" dir="2700000" algn="tl">
                    <a:srgbClr val="000000">
                      <a:alpha val="43137"/>
                    </a:srgbClr>
                  </a:outerShdw>
                </a:effectLst>
                <a:cs typeface="B Mitra" pitchFamily="2" charset="-78"/>
              </a:rPr>
              <a:t>انحنایی</a:t>
            </a:r>
            <a:r>
              <a:rPr lang="fa-IR" sz="1600" b="1" u="sng" dirty="0">
                <a:solidFill>
                  <a:prstClr val="black"/>
                </a:solidFill>
                <a:cs typeface="B Mitra" pitchFamily="2" charset="-78"/>
              </a:rPr>
              <a:t> </a:t>
            </a:r>
            <a:r>
              <a:rPr lang="fa-IR" sz="1600" dirty="0">
                <a:solidFill>
                  <a:prstClr val="black"/>
                </a:solidFill>
                <a:cs typeface="B Mitra" pitchFamily="2" charset="-78"/>
              </a:rPr>
              <a:t>بود، درخت انجیر کاشته می شد.در بعضی مناطق هم که آب و هوا اجازه می داد، گردو و بادام می کاشتند.</a:t>
            </a:r>
          </a:p>
        </p:txBody>
      </p:sp>
      <p:pic>
        <p:nvPicPr>
          <p:cNvPr id="12290"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16200000">
            <a:off x="-138157" y="1128757"/>
            <a:ext cx="1828800" cy="1247686"/>
          </a:xfrm>
          <a:prstGeom prst="rect">
            <a:avLst/>
          </a:prstGeom>
          <a:noFill/>
          <a:ln w="9525">
            <a:noFill/>
            <a:miter lim="800000"/>
            <a:headEnd/>
            <a:tailEnd/>
          </a:ln>
          <a:effectLst/>
        </p:spPr>
      </p:pic>
      <p:pic>
        <p:nvPicPr>
          <p:cNvPr id="13" name="Picture 16"/>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427518" y="914400"/>
            <a:ext cx="1500188" cy="3733800"/>
          </a:xfrm>
          <a:prstGeom prst="rect">
            <a:avLst/>
          </a:prstGeom>
          <a:noFill/>
          <a:ln w="9525">
            <a:noFill/>
            <a:miter lim="800000"/>
            <a:headEnd/>
            <a:tailEnd/>
          </a:ln>
          <a:effectLst/>
        </p:spPr>
      </p:pic>
      <p:sp>
        <p:nvSpPr>
          <p:cNvPr id="53" name="TextBox 52"/>
          <p:cNvSpPr txBox="1"/>
          <p:nvPr/>
        </p:nvSpPr>
        <p:spPr>
          <a:xfrm>
            <a:off x="1371600" y="6172200"/>
            <a:ext cx="2667000" cy="307777"/>
          </a:xfrm>
          <a:prstGeom prst="rect">
            <a:avLst/>
          </a:prstGeom>
          <a:solidFill>
            <a:schemeClr val="bg1"/>
          </a:solidFill>
          <a:ln>
            <a:solidFill>
              <a:schemeClr val="tx1"/>
            </a:solidFill>
          </a:ln>
        </p:spPr>
        <p:txBody>
          <a:bodyPr wrap="square" rtlCol="0">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شکل و ترتیب قرار گرفتن درختان در باغ ایرانی</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grpSp>
        <p:nvGrpSpPr>
          <p:cNvPr id="3" name="Group 165"/>
          <p:cNvGrpSpPr/>
          <p:nvPr/>
        </p:nvGrpSpPr>
        <p:grpSpPr>
          <a:xfrm>
            <a:off x="65316" y="2819400"/>
            <a:ext cx="2133600" cy="3200400"/>
            <a:chOff x="65316" y="2819400"/>
            <a:chExt cx="2133600" cy="3200400"/>
          </a:xfrm>
        </p:grpSpPr>
        <p:grpSp>
          <p:nvGrpSpPr>
            <p:cNvPr id="4" name="Group 155"/>
            <p:cNvGrpSpPr/>
            <p:nvPr/>
          </p:nvGrpSpPr>
          <p:grpSpPr>
            <a:xfrm>
              <a:off x="65316" y="2819400"/>
              <a:ext cx="2133600" cy="3200400"/>
              <a:chOff x="1752600" y="1676400"/>
              <a:chExt cx="2133600" cy="3200400"/>
            </a:xfrm>
          </p:grpSpPr>
          <p:grpSp>
            <p:nvGrpSpPr>
              <p:cNvPr id="5" name="Group 15"/>
              <p:cNvGrpSpPr/>
              <p:nvPr/>
            </p:nvGrpSpPr>
            <p:grpSpPr>
              <a:xfrm>
                <a:off x="1752600" y="1676400"/>
                <a:ext cx="2133600" cy="3200400"/>
                <a:chOff x="6096000" y="3200400"/>
                <a:chExt cx="2133600" cy="3200400"/>
              </a:xfrm>
            </p:grpSpPr>
            <p:sp>
              <p:nvSpPr>
                <p:cNvPr id="17" name="Freeform 16"/>
                <p:cNvSpPr/>
                <p:nvPr/>
              </p:nvSpPr>
              <p:spPr>
                <a:xfrm>
                  <a:off x="6954078" y="3322983"/>
                  <a:ext cx="420757" cy="215347"/>
                </a:xfrm>
                <a:custGeom>
                  <a:avLst/>
                  <a:gdLst>
                    <a:gd name="connsiteX0" fmla="*/ 27533 w 448290"/>
                    <a:gd name="connsiteY0" fmla="*/ 0 h 215347"/>
                    <a:gd name="connsiteX1" fmla="*/ 30846 w 448290"/>
                    <a:gd name="connsiteY1" fmla="*/ 109330 h 215347"/>
                    <a:gd name="connsiteX2" fmla="*/ 143490 w 448290"/>
                    <a:gd name="connsiteY2" fmla="*/ 215347 h 215347"/>
                    <a:gd name="connsiteX3" fmla="*/ 332333 w 448290"/>
                    <a:gd name="connsiteY3" fmla="*/ 208721 h 215347"/>
                    <a:gd name="connsiteX4" fmla="*/ 448290 w 448290"/>
                    <a:gd name="connsiteY4" fmla="*/ 99391 h 215347"/>
                    <a:gd name="connsiteX5" fmla="*/ 448290 w 448290"/>
                    <a:gd name="connsiteY5" fmla="*/ 3313 h 215347"/>
                    <a:gd name="connsiteX0" fmla="*/ 27533 w 448290"/>
                    <a:gd name="connsiteY0" fmla="*/ 0 h 215347"/>
                    <a:gd name="connsiteX1" fmla="*/ 30846 w 448290"/>
                    <a:gd name="connsiteY1" fmla="*/ 109330 h 215347"/>
                    <a:gd name="connsiteX2" fmla="*/ 143490 w 448290"/>
                    <a:gd name="connsiteY2" fmla="*/ 215347 h 215347"/>
                    <a:gd name="connsiteX3" fmla="*/ 332333 w 448290"/>
                    <a:gd name="connsiteY3" fmla="*/ 208721 h 215347"/>
                    <a:gd name="connsiteX4" fmla="*/ 448290 w 448290"/>
                    <a:gd name="connsiteY4" fmla="*/ 99391 h 215347"/>
                    <a:gd name="connsiteX5" fmla="*/ 448290 w 448290"/>
                    <a:gd name="connsiteY5" fmla="*/ 3313 h 215347"/>
                    <a:gd name="connsiteX0" fmla="*/ 27533 w 448290"/>
                    <a:gd name="connsiteY0" fmla="*/ 0 h 215347"/>
                    <a:gd name="connsiteX1" fmla="*/ 30846 w 448290"/>
                    <a:gd name="connsiteY1" fmla="*/ 109330 h 215347"/>
                    <a:gd name="connsiteX2" fmla="*/ 143490 w 448290"/>
                    <a:gd name="connsiteY2" fmla="*/ 215347 h 215347"/>
                    <a:gd name="connsiteX3" fmla="*/ 332333 w 448290"/>
                    <a:gd name="connsiteY3" fmla="*/ 208721 h 215347"/>
                    <a:gd name="connsiteX4" fmla="*/ 448290 w 448290"/>
                    <a:gd name="connsiteY4" fmla="*/ 99391 h 215347"/>
                    <a:gd name="connsiteX5" fmla="*/ 448290 w 448290"/>
                    <a:gd name="connsiteY5" fmla="*/ 3313 h 215347"/>
                    <a:gd name="connsiteX0" fmla="*/ 27533 w 448290"/>
                    <a:gd name="connsiteY0" fmla="*/ 0 h 215347"/>
                    <a:gd name="connsiteX1" fmla="*/ 30846 w 448290"/>
                    <a:gd name="connsiteY1" fmla="*/ 109330 h 215347"/>
                    <a:gd name="connsiteX2" fmla="*/ 143490 w 448290"/>
                    <a:gd name="connsiteY2" fmla="*/ 215347 h 215347"/>
                    <a:gd name="connsiteX3" fmla="*/ 332333 w 448290"/>
                    <a:gd name="connsiteY3" fmla="*/ 208721 h 215347"/>
                    <a:gd name="connsiteX4" fmla="*/ 448290 w 448290"/>
                    <a:gd name="connsiteY4" fmla="*/ 99391 h 215347"/>
                    <a:gd name="connsiteX5" fmla="*/ 448290 w 448290"/>
                    <a:gd name="connsiteY5" fmla="*/ 3313 h 215347"/>
                    <a:gd name="connsiteX0" fmla="*/ 0 w 420757"/>
                    <a:gd name="connsiteY0" fmla="*/ 0 h 215347"/>
                    <a:gd name="connsiteX1" fmla="*/ 3313 w 420757"/>
                    <a:gd name="connsiteY1" fmla="*/ 109330 h 215347"/>
                    <a:gd name="connsiteX2" fmla="*/ 115957 w 420757"/>
                    <a:gd name="connsiteY2" fmla="*/ 215347 h 215347"/>
                    <a:gd name="connsiteX3" fmla="*/ 304800 w 420757"/>
                    <a:gd name="connsiteY3" fmla="*/ 208721 h 215347"/>
                    <a:gd name="connsiteX4" fmla="*/ 420757 w 420757"/>
                    <a:gd name="connsiteY4" fmla="*/ 99391 h 215347"/>
                    <a:gd name="connsiteX5" fmla="*/ 420757 w 420757"/>
                    <a:gd name="connsiteY5" fmla="*/ 3313 h 215347"/>
                    <a:gd name="connsiteX0" fmla="*/ 0 w 420757"/>
                    <a:gd name="connsiteY0" fmla="*/ 0 h 231912"/>
                    <a:gd name="connsiteX1" fmla="*/ 3313 w 420757"/>
                    <a:gd name="connsiteY1" fmla="*/ 109330 h 231912"/>
                    <a:gd name="connsiteX2" fmla="*/ 115957 w 420757"/>
                    <a:gd name="connsiteY2" fmla="*/ 215347 h 231912"/>
                    <a:gd name="connsiteX3" fmla="*/ 304800 w 420757"/>
                    <a:gd name="connsiteY3" fmla="*/ 208721 h 231912"/>
                    <a:gd name="connsiteX4" fmla="*/ 420757 w 420757"/>
                    <a:gd name="connsiteY4" fmla="*/ 99391 h 231912"/>
                    <a:gd name="connsiteX5" fmla="*/ 420757 w 420757"/>
                    <a:gd name="connsiteY5" fmla="*/ 3313 h 231912"/>
                    <a:gd name="connsiteX0" fmla="*/ 0 w 420757"/>
                    <a:gd name="connsiteY0" fmla="*/ 0 h 231912"/>
                    <a:gd name="connsiteX1" fmla="*/ 3313 w 420757"/>
                    <a:gd name="connsiteY1" fmla="*/ 109330 h 231912"/>
                    <a:gd name="connsiteX2" fmla="*/ 115957 w 420757"/>
                    <a:gd name="connsiteY2" fmla="*/ 215347 h 231912"/>
                    <a:gd name="connsiteX3" fmla="*/ 304800 w 420757"/>
                    <a:gd name="connsiteY3" fmla="*/ 208721 h 231912"/>
                    <a:gd name="connsiteX4" fmla="*/ 420757 w 420757"/>
                    <a:gd name="connsiteY4" fmla="*/ 99391 h 231912"/>
                    <a:gd name="connsiteX5" fmla="*/ 420757 w 420757"/>
                    <a:gd name="connsiteY5" fmla="*/ 3313 h 231912"/>
                    <a:gd name="connsiteX0" fmla="*/ 0 w 420757"/>
                    <a:gd name="connsiteY0" fmla="*/ 0 h 215347"/>
                    <a:gd name="connsiteX1" fmla="*/ 3313 w 420757"/>
                    <a:gd name="connsiteY1" fmla="*/ 109330 h 215347"/>
                    <a:gd name="connsiteX2" fmla="*/ 115957 w 420757"/>
                    <a:gd name="connsiteY2" fmla="*/ 215347 h 215347"/>
                    <a:gd name="connsiteX3" fmla="*/ 304800 w 420757"/>
                    <a:gd name="connsiteY3" fmla="*/ 208721 h 215347"/>
                    <a:gd name="connsiteX4" fmla="*/ 420757 w 420757"/>
                    <a:gd name="connsiteY4" fmla="*/ 99391 h 215347"/>
                    <a:gd name="connsiteX5" fmla="*/ 420757 w 420757"/>
                    <a:gd name="connsiteY5" fmla="*/ 3313 h 215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0757" h="215347">
                      <a:moveTo>
                        <a:pt x="0" y="0"/>
                      </a:moveTo>
                      <a:lnTo>
                        <a:pt x="3313" y="109330"/>
                      </a:lnTo>
                      <a:lnTo>
                        <a:pt x="115957" y="215347"/>
                      </a:lnTo>
                      <a:lnTo>
                        <a:pt x="304800" y="208721"/>
                      </a:lnTo>
                      <a:lnTo>
                        <a:pt x="420757" y="99391"/>
                      </a:lnTo>
                      <a:lnTo>
                        <a:pt x="420757" y="3313"/>
                      </a:lnTo>
                    </a:path>
                  </a:pathLst>
                </a:custGeom>
                <a:noFill/>
                <a:ln>
                  <a:solidFill>
                    <a:schemeClr val="tx1"/>
                  </a:solidFill>
                </a:ln>
                <a:effectLst>
                  <a:glow rad="101600">
                    <a:srgbClr val="FFFF66">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grpSp>
              <p:nvGrpSpPr>
                <p:cNvPr id="9" name="Group 91"/>
                <p:cNvGrpSpPr/>
                <p:nvPr/>
              </p:nvGrpSpPr>
              <p:grpSpPr>
                <a:xfrm>
                  <a:off x="6096000" y="3200400"/>
                  <a:ext cx="2133600" cy="3200400"/>
                  <a:chOff x="6096000" y="3200400"/>
                  <a:chExt cx="2133600" cy="3200400"/>
                </a:xfrm>
              </p:grpSpPr>
              <p:sp>
                <p:nvSpPr>
                  <p:cNvPr id="20" name="Rectangle 19"/>
                  <p:cNvSpPr/>
                  <p:nvPr/>
                </p:nvSpPr>
                <p:spPr>
                  <a:xfrm>
                    <a:off x="7010400" y="4267200"/>
                    <a:ext cx="304800" cy="1447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grpSp>
                <p:nvGrpSpPr>
                  <p:cNvPr id="10" name="Group 90"/>
                  <p:cNvGrpSpPr/>
                  <p:nvPr/>
                </p:nvGrpSpPr>
                <p:grpSpPr>
                  <a:xfrm>
                    <a:off x="6096000" y="3200400"/>
                    <a:ext cx="2133600" cy="3200400"/>
                    <a:chOff x="6096000" y="3200400"/>
                    <a:chExt cx="2133600" cy="3200400"/>
                  </a:xfrm>
                </p:grpSpPr>
                <p:cxnSp>
                  <p:nvCxnSpPr>
                    <p:cNvPr id="22" name="Straight Connector 21"/>
                    <p:cNvCxnSpPr/>
                    <p:nvPr/>
                  </p:nvCxnSpPr>
                  <p:spPr>
                    <a:xfrm rot="16200000" flipH="1">
                      <a:off x="6925469" y="5142706"/>
                      <a:ext cx="17526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2" name="Group 70"/>
                    <p:cNvGrpSpPr/>
                    <p:nvPr/>
                  </p:nvGrpSpPr>
                  <p:grpSpPr>
                    <a:xfrm>
                      <a:off x="6096000" y="3200400"/>
                      <a:ext cx="2133600" cy="3200400"/>
                      <a:chOff x="6096000" y="3200400"/>
                      <a:chExt cx="2133600" cy="3200400"/>
                    </a:xfrm>
                  </p:grpSpPr>
                  <p:sp>
                    <p:nvSpPr>
                      <p:cNvPr id="24" name="Rectangle 23"/>
                      <p:cNvSpPr/>
                      <p:nvPr/>
                    </p:nvSpPr>
                    <p:spPr>
                      <a:xfrm>
                        <a:off x="7123043" y="3657600"/>
                        <a:ext cx="76200" cy="762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grpSp>
                    <p:nvGrpSpPr>
                      <p:cNvPr id="14" name="Group 69"/>
                      <p:cNvGrpSpPr/>
                      <p:nvPr/>
                    </p:nvGrpSpPr>
                    <p:grpSpPr>
                      <a:xfrm>
                        <a:off x="6096000" y="3200400"/>
                        <a:ext cx="2133600" cy="3200400"/>
                        <a:chOff x="6096000" y="3200400"/>
                        <a:chExt cx="2133600" cy="3200400"/>
                      </a:xfrm>
                    </p:grpSpPr>
                    <p:sp>
                      <p:nvSpPr>
                        <p:cNvPr id="26" name="Rectangle 25"/>
                        <p:cNvSpPr/>
                        <p:nvPr/>
                      </p:nvSpPr>
                      <p:spPr>
                        <a:xfrm>
                          <a:off x="7391400" y="4267200"/>
                          <a:ext cx="838200" cy="1752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27" name="Rectangle 26"/>
                        <p:cNvSpPr/>
                        <p:nvPr/>
                      </p:nvSpPr>
                      <p:spPr>
                        <a:xfrm>
                          <a:off x="6096000" y="4267200"/>
                          <a:ext cx="838200" cy="1752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8" name="Straight Connector 27"/>
                        <p:cNvCxnSpPr/>
                        <p:nvPr/>
                      </p:nvCxnSpPr>
                      <p:spPr>
                        <a:xfrm>
                          <a:off x="7391400" y="4692650"/>
                          <a:ext cx="8382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7391400" y="5141912"/>
                          <a:ext cx="8382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7391400" y="5581650"/>
                          <a:ext cx="8382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6108700" y="4668838"/>
                          <a:ext cx="8382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6108700" y="5118100"/>
                          <a:ext cx="8382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108700" y="5557838"/>
                          <a:ext cx="8382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a:stCxn id="27" idx="0"/>
                          <a:endCxn id="27" idx="2"/>
                        </p:cNvCxnSpPr>
                        <p:nvPr/>
                      </p:nvCxnSpPr>
                      <p:spPr>
                        <a:xfrm rot="16200000" flipH="1">
                          <a:off x="5638800" y="5143500"/>
                          <a:ext cx="17526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a:off x="6934200" y="3810000"/>
                          <a:ext cx="457200"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36" name="Rectangle 35"/>
                        <p:cNvSpPr/>
                        <p:nvPr/>
                      </p:nvSpPr>
                      <p:spPr>
                        <a:xfrm>
                          <a:off x="6943725" y="6096000"/>
                          <a:ext cx="381000"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37" name="Rectangle 36"/>
                        <p:cNvSpPr/>
                        <p:nvPr/>
                      </p:nvSpPr>
                      <p:spPr>
                        <a:xfrm>
                          <a:off x="6096000" y="6096000"/>
                          <a:ext cx="762000"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38" name="Rectangle 37"/>
                        <p:cNvSpPr/>
                        <p:nvPr/>
                      </p:nvSpPr>
                      <p:spPr>
                        <a:xfrm>
                          <a:off x="7429500" y="6096000"/>
                          <a:ext cx="800100"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39" name="Rectangle 38"/>
                        <p:cNvSpPr/>
                        <p:nvPr/>
                      </p:nvSpPr>
                      <p:spPr>
                        <a:xfrm>
                          <a:off x="6096000" y="3810000"/>
                          <a:ext cx="762000"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40" name="Rectangle 39"/>
                        <p:cNvSpPr/>
                        <p:nvPr/>
                      </p:nvSpPr>
                      <p:spPr>
                        <a:xfrm>
                          <a:off x="7460974" y="3810000"/>
                          <a:ext cx="762000"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41" name="TextBox 40"/>
                        <p:cNvSpPr txBox="1"/>
                        <p:nvPr/>
                      </p:nvSpPr>
                      <p:spPr>
                        <a:xfrm>
                          <a:off x="6774180" y="3200400"/>
                          <a:ext cx="731520" cy="307777"/>
                        </a:xfrm>
                        <a:prstGeom prst="rect">
                          <a:avLst/>
                        </a:prstGeom>
                        <a:noFill/>
                        <a:ln>
                          <a:noFill/>
                        </a:ln>
                        <a:effectLst>
                          <a:glow rad="101600">
                            <a:schemeClr val="accent1">
                              <a:satMod val="175000"/>
                              <a:alpha val="40000"/>
                            </a:schemeClr>
                          </a:glow>
                        </a:effectLst>
                      </p:spPr>
                      <p:txBody>
                        <a:bodyPr wrap="square" rtlCol="0">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کوشک</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grpSp>
                </p:grpSp>
              </p:grpSp>
            </p:grpSp>
          </p:grpSp>
          <p:sp>
            <p:nvSpPr>
              <p:cNvPr id="43" name="Oval 42"/>
              <p:cNvSpPr/>
              <p:nvPr/>
            </p:nvSpPr>
            <p:spPr>
              <a:xfrm flipH="1">
                <a:off x="3243996" y="2937932"/>
                <a:ext cx="45719" cy="45719"/>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45" name="Oval 44"/>
              <p:cNvSpPr/>
              <p:nvPr/>
            </p:nvSpPr>
            <p:spPr>
              <a:xfrm flipH="1">
                <a:off x="3654216" y="2937935"/>
                <a:ext cx="45719" cy="4571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46" name="Oval 45"/>
              <p:cNvSpPr/>
              <p:nvPr/>
            </p:nvSpPr>
            <p:spPr>
              <a:xfrm flipH="1">
                <a:off x="3657597" y="3374811"/>
                <a:ext cx="45719" cy="45719"/>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47" name="Oval 46"/>
              <p:cNvSpPr/>
              <p:nvPr/>
            </p:nvSpPr>
            <p:spPr>
              <a:xfrm flipH="1">
                <a:off x="3657600" y="3815080"/>
                <a:ext cx="45719" cy="45719"/>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48" name="Oval 47"/>
              <p:cNvSpPr/>
              <p:nvPr/>
            </p:nvSpPr>
            <p:spPr>
              <a:xfrm flipH="1">
                <a:off x="3657600" y="4257768"/>
                <a:ext cx="45719" cy="45719"/>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49" name="Oval 48"/>
              <p:cNvSpPr/>
              <p:nvPr/>
            </p:nvSpPr>
            <p:spPr>
              <a:xfrm flipH="1">
                <a:off x="3247815" y="4255343"/>
                <a:ext cx="45719" cy="45719"/>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50" name="Oval 49"/>
              <p:cNvSpPr/>
              <p:nvPr/>
            </p:nvSpPr>
            <p:spPr>
              <a:xfrm flipH="1">
                <a:off x="3242732" y="3826934"/>
                <a:ext cx="45719" cy="45719"/>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51" name="Oval 50"/>
              <p:cNvSpPr/>
              <p:nvPr/>
            </p:nvSpPr>
            <p:spPr>
              <a:xfrm flipH="1">
                <a:off x="3242732" y="3386668"/>
                <a:ext cx="45719" cy="45719"/>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grpSp>
        <p:sp>
          <p:nvSpPr>
            <p:cNvPr id="54" name="Rectangle 53"/>
            <p:cNvSpPr/>
            <p:nvPr/>
          </p:nvSpPr>
          <p:spPr>
            <a:xfrm>
              <a:off x="1088572" y="5529944"/>
              <a:ext cx="76200" cy="762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grpSp>
      <p:grpSp>
        <p:nvGrpSpPr>
          <p:cNvPr id="15" name="Group 164"/>
          <p:cNvGrpSpPr/>
          <p:nvPr/>
        </p:nvGrpSpPr>
        <p:grpSpPr>
          <a:xfrm>
            <a:off x="4343400" y="4811490"/>
            <a:ext cx="2164701" cy="1828800"/>
            <a:chOff x="3657600" y="4572000"/>
            <a:chExt cx="2525484" cy="2133600"/>
          </a:xfrm>
        </p:grpSpPr>
        <p:grpSp>
          <p:nvGrpSpPr>
            <p:cNvPr id="16" name="Group 153"/>
            <p:cNvGrpSpPr/>
            <p:nvPr/>
          </p:nvGrpSpPr>
          <p:grpSpPr>
            <a:xfrm>
              <a:off x="4503420" y="4572000"/>
              <a:ext cx="838200" cy="2133600"/>
              <a:chOff x="3200400" y="2895600"/>
              <a:chExt cx="838200" cy="2133600"/>
            </a:xfrm>
          </p:grpSpPr>
          <p:grpSp>
            <p:nvGrpSpPr>
              <p:cNvPr id="19" name="Group 90"/>
              <p:cNvGrpSpPr/>
              <p:nvPr/>
            </p:nvGrpSpPr>
            <p:grpSpPr>
              <a:xfrm>
                <a:off x="3200400" y="2895600"/>
                <a:ext cx="838200" cy="2133600"/>
                <a:chOff x="7391400" y="4267200"/>
                <a:chExt cx="838200" cy="2133600"/>
              </a:xfrm>
            </p:grpSpPr>
            <p:cxnSp>
              <p:nvCxnSpPr>
                <p:cNvPr id="126" name="Straight Connector 125"/>
                <p:cNvCxnSpPr/>
                <p:nvPr/>
              </p:nvCxnSpPr>
              <p:spPr>
                <a:xfrm rot="16200000" flipH="1">
                  <a:off x="6925469" y="5142706"/>
                  <a:ext cx="17526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1" name="Group 69"/>
                <p:cNvGrpSpPr/>
                <p:nvPr/>
              </p:nvGrpSpPr>
              <p:grpSpPr>
                <a:xfrm>
                  <a:off x="7391400" y="4267200"/>
                  <a:ext cx="838200" cy="2133600"/>
                  <a:chOff x="7391400" y="4267200"/>
                  <a:chExt cx="838200" cy="2133600"/>
                </a:xfrm>
              </p:grpSpPr>
              <p:sp>
                <p:nvSpPr>
                  <p:cNvPr id="130" name="Rectangle 129"/>
                  <p:cNvSpPr/>
                  <p:nvPr/>
                </p:nvSpPr>
                <p:spPr>
                  <a:xfrm>
                    <a:off x="7391400" y="4267200"/>
                    <a:ext cx="838200" cy="1752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132" name="Straight Connector 131"/>
                  <p:cNvCxnSpPr/>
                  <p:nvPr/>
                </p:nvCxnSpPr>
                <p:spPr>
                  <a:xfrm>
                    <a:off x="7391400" y="4692650"/>
                    <a:ext cx="8382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7391400" y="5141912"/>
                    <a:ext cx="8382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7391400" y="5581650"/>
                    <a:ext cx="8382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2" name="Rectangle 141"/>
                  <p:cNvSpPr/>
                  <p:nvPr/>
                </p:nvSpPr>
                <p:spPr>
                  <a:xfrm>
                    <a:off x="7429500" y="6096000"/>
                    <a:ext cx="800100"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grpSp>
          </p:grpSp>
          <p:sp>
            <p:nvSpPr>
              <p:cNvPr id="146" name="Oval 145"/>
              <p:cNvSpPr/>
              <p:nvPr/>
            </p:nvSpPr>
            <p:spPr>
              <a:xfrm flipH="1">
                <a:off x="3396396" y="3090332"/>
                <a:ext cx="45719" cy="45719"/>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47" name="Oval 146"/>
              <p:cNvSpPr/>
              <p:nvPr/>
            </p:nvSpPr>
            <p:spPr>
              <a:xfrm flipH="1">
                <a:off x="3806616" y="3090335"/>
                <a:ext cx="45719" cy="4571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48" name="Oval 147"/>
              <p:cNvSpPr/>
              <p:nvPr/>
            </p:nvSpPr>
            <p:spPr>
              <a:xfrm flipH="1">
                <a:off x="3809997" y="3527211"/>
                <a:ext cx="45719" cy="45719"/>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49" name="Oval 148"/>
              <p:cNvSpPr/>
              <p:nvPr/>
            </p:nvSpPr>
            <p:spPr>
              <a:xfrm flipH="1">
                <a:off x="3810000" y="3967480"/>
                <a:ext cx="45719" cy="45719"/>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50" name="Oval 149"/>
              <p:cNvSpPr/>
              <p:nvPr/>
            </p:nvSpPr>
            <p:spPr>
              <a:xfrm flipH="1">
                <a:off x="3810000" y="4410168"/>
                <a:ext cx="45719" cy="45719"/>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51" name="Oval 150"/>
              <p:cNvSpPr/>
              <p:nvPr/>
            </p:nvSpPr>
            <p:spPr>
              <a:xfrm flipH="1">
                <a:off x="3400215" y="4407743"/>
                <a:ext cx="45719" cy="45719"/>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52" name="Oval 151"/>
              <p:cNvSpPr/>
              <p:nvPr/>
            </p:nvSpPr>
            <p:spPr>
              <a:xfrm flipH="1">
                <a:off x="3395132" y="3979334"/>
                <a:ext cx="45719" cy="45719"/>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53" name="Oval 152"/>
              <p:cNvSpPr/>
              <p:nvPr/>
            </p:nvSpPr>
            <p:spPr>
              <a:xfrm flipH="1">
                <a:off x="3395132" y="3539068"/>
                <a:ext cx="45719" cy="45719"/>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grpSp>
        <p:sp>
          <p:nvSpPr>
            <p:cNvPr id="157" name="TextBox 156"/>
            <p:cNvSpPr txBox="1"/>
            <p:nvPr/>
          </p:nvSpPr>
          <p:spPr>
            <a:xfrm>
              <a:off x="5421084" y="4572000"/>
              <a:ext cx="762000" cy="323166"/>
            </a:xfrm>
            <a:prstGeom prst="rect">
              <a:avLst/>
            </a:prstGeom>
            <a:solidFill>
              <a:schemeClr val="bg1"/>
            </a:solidFill>
            <a:ln>
              <a:solidFill>
                <a:schemeClr val="tx1"/>
              </a:solidFill>
            </a:ln>
          </p:spPr>
          <p:txBody>
            <a:bodyPr wrap="square" rtlCol="0">
              <a:spAutoFit/>
            </a:bodyPr>
            <a:lstStyle/>
            <a:p>
              <a:pPr algn="ctr"/>
              <a:r>
                <a:rPr lang="fa-IR" sz="1200" i="1" dirty="0">
                  <a:solidFill>
                    <a:prstClr val="black"/>
                  </a:solidFill>
                  <a:effectLst>
                    <a:outerShdw blurRad="38100" dist="38100" dir="2700000" algn="tl">
                      <a:srgbClr val="000000">
                        <a:alpha val="43137"/>
                      </a:srgbClr>
                    </a:outerShdw>
                  </a:effectLst>
                  <a:cs typeface="B Mitra" pitchFamily="2" charset="-78"/>
                </a:rPr>
                <a:t>سیب ترش</a:t>
              </a:r>
              <a:endParaRPr lang="en-US" sz="1200" i="1" dirty="0">
                <a:solidFill>
                  <a:prstClr val="black"/>
                </a:solidFill>
                <a:effectLst>
                  <a:outerShdw blurRad="38100" dist="38100" dir="2700000" algn="tl">
                    <a:srgbClr val="000000">
                      <a:alpha val="43137"/>
                    </a:srgbClr>
                  </a:outerShdw>
                </a:effectLst>
                <a:cs typeface="B Mitra" pitchFamily="2" charset="-78"/>
              </a:endParaRPr>
            </a:p>
          </p:txBody>
        </p:sp>
        <p:sp>
          <p:nvSpPr>
            <p:cNvPr id="158" name="TextBox 157"/>
            <p:cNvSpPr txBox="1"/>
            <p:nvPr/>
          </p:nvSpPr>
          <p:spPr>
            <a:xfrm>
              <a:off x="5421084" y="5029200"/>
              <a:ext cx="762000" cy="323166"/>
            </a:xfrm>
            <a:prstGeom prst="rect">
              <a:avLst/>
            </a:prstGeom>
            <a:solidFill>
              <a:schemeClr val="bg1"/>
            </a:solidFill>
            <a:ln>
              <a:solidFill>
                <a:schemeClr val="tx1"/>
              </a:solidFill>
            </a:ln>
          </p:spPr>
          <p:txBody>
            <a:bodyPr wrap="square" rtlCol="0">
              <a:spAutoFit/>
            </a:bodyPr>
            <a:lstStyle/>
            <a:p>
              <a:pPr algn="ctr"/>
              <a:r>
                <a:rPr lang="fa-IR" sz="1200" i="1" dirty="0">
                  <a:solidFill>
                    <a:prstClr val="black"/>
                  </a:solidFill>
                  <a:effectLst>
                    <a:outerShdw blurRad="38100" dist="38100" dir="2700000" algn="tl">
                      <a:srgbClr val="000000">
                        <a:alpha val="43137"/>
                      </a:srgbClr>
                    </a:outerShdw>
                  </a:effectLst>
                  <a:cs typeface="B Mitra" pitchFamily="2" charset="-78"/>
                </a:rPr>
                <a:t>شاه توت</a:t>
              </a:r>
              <a:endParaRPr lang="en-US" sz="1200" i="1" dirty="0">
                <a:solidFill>
                  <a:prstClr val="black"/>
                </a:solidFill>
                <a:effectLst>
                  <a:outerShdw blurRad="38100" dist="38100" dir="2700000" algn="tl">
                    <a:srgbClr val="000000">
                      <a:alpha val="43137"/>
                    </a:srgbClr>
                  </a:outerShdw>
                </a:effectLst>
                <a:cs typeface="B Mitra" pitchFamily="2" charset="-78"/>
              </a:endParaRPr>
            </a:p>
          </p:txBody>
        </p:sp>
        <p:sp>
          <p:nvSpPr>
            <p:cNvPr id="159" name="TextBox 158"/>
            <p:cNvSpPr txBox="1"/>
            <p:nvPr/>
          </p:nvSpPr>
          <p:spPr>
            <a:xfrm>
              <a:off x="5421084" y="5529947"/>
              <a:ext cx="762000" cy="323166"/>
            </a:xfrm>
            <a:prstGeom prst="rect">
              <a:avLst/>
            </a:prstGeom>
            <a:solidFill>
              <a:schemeClr val="bg1"/>
            </a:solidFill>
            <a:ln>
              <a:solidFill>
                <a:schemeClr val="tx1"/>
              </a:solidFill>
            </a:ln>
          </p:spPr>
          <p:txBody>
            <a:bodyPr wrap="square" rtlCol="0">
              <a:spAutoFit/>
            </a:bodyPr>
            <a:lstStyle/>
            <a:p>
              <a:pPr algn="ctr"/>
              <a:r>
                <a:rPr lang="fa-IR" sz="1200" i="1" dirty="0">
                  <a:solidFill>
                    <a:prstClr val="black"/>
                  </a:solidFill>
                  <a:effectLst>
                    <a:outerShdw blurRad="38100" dist="38100" dir="2700000" algn="tl">
                      <a:srgbClr val="000000">
                        <a:alpha val="43137"/>
                      </a:srgbClr>
                    </a:outerShdw>
                  </a:effectLst>
                  <a:cs typeface="B Mitra" pitchFamily="2" charset="-78"/>
                </a:rPr>
                <a:t>آلو زرد</a:t>
              </a:r>
              <a:endParaRPr lang="en-US" sz="1200" i="1" dirty="0">
                <a:solidFill>
                  <a:prstClr val="black"/>
                </a:solidFill>
                <a:effectLst>
                  <a:outerShdw blurRad="38100" dist="38100" dir="2700000" algn="tl">
                    <a:srgbClr val="000000">
                      <a:alpha val="43137"/>
                    </a:srgbClr>
                  </a:outerShdw>
                </a:effectLst>
                <a:cs typeface="B Mitra" pitchFamily="2" charset="-78"/>
              </a:endParaRPr>
            </a:p>
          </p:txBody>
        </p:sp>
        <p:sp>
          <p:nvSpPr>
            <p:cNvPr id="160" name="TextBox 159"/>
            <p:cNvSpPr txBox="1"/>
            <p:nvPr/>
          </p:nvSpPr>
          <p:spPr>
            <a:xfrm>
              <a:off x="5421084" y="5943600"/>
              <a:ext cx="762000" cy="323166"/>
            </a:xfrm>
            <a:prstGeom prst="rect">
              <a:avLst/>
            </a:prstGeom>
            <a:solidFill>
              <a:schemeClr val="bg1"/>
            </a:solidFill>
            <a:ln>
              <a:solidFill>
                <a:schemeClr val="tx1"/>
              </a:solidFill>
            </a:ln>
          </p:spPr>
          <p:txBody>
            <a:bodyPr wrap="square" rtlCol="0">
              <a:spAutoFit/>
            </a:bodyPr>
            <a:lstStyle/>
            <a:p>
              <a:pPr algn="ctr"/>
              <a:r>
                <a:rPr lang="fa-IR" sz="1200" i="1" dirty="0">
                  <a:solidFill>
                    <a:prstClr val="black"/>
                  </a:solidFill>
                  <a:effectLst>
                    <a:outerShdw blurRad="38100" dist="38100" dir="2700000" algn="tl">
                      <a:srgbClr val="000000">
                        <a:alpha val="43137"/>
                      </a:srgbClr>
                    </a:outerShdw>
                  </a:effectLst>
                  <a:cs typeface="B Mitra" pitchFamily="2" charset="-78"/>
                </a:rPr>
                <a:t>آلو سیاه</a:t>
              </a:r>
              <a:endParaRPr lang="en-US" sz="1200" i="1" dirty="0">
                <a:solidFill>
                  <a:prstClr val="black"/>
                </a:solidFill>
                <a:effectLst>
                  <a:outerShdw blurRad="38100" dist="38100" dir="2700000" algn="tl">
                    <a:srgbClr val="000000">
                      <a:alpha val="43137"/>
                    </a:srgbClr>
                  </a:outerShdw>
                </a:effectLst>
                <a:cs typeface="B Mitra" pitchFamily="2" charset="-78"/>
              </a:endParaRPr>
            </a:p>
          </p:txBody>
        </p:sp>
        <p:sp>
          <p:nvSpPr>
            <p:cNvPr id="161" name="TextBox 160"/>
            <p:cNvSpPr txBox="1"/>
            <p:nvPr/>
          </p:nvSpPr>
          <p:spPr>
            <a:xfrm>
              <a:off x="3657600" y="4572000"/>
              <a:ext cx="762000" cy="323166"/>
            </a:xfrm>
            <a:prstGeom prst="rect">
              <a:avLst/>
            </a:prstGeom>
            <a:solidFill>
              <a:schemeClr val="bg1"/>
            </a:solidFill>
            <a:ln>
              <a:solidFill>
                <a:schemeClr val="tx1"/>
              </a:solidFill>
            </a:ln>
          </p:spPr>
          <p:txBody>
            <a:bodyPr wrap="square" rtlCol="0">
              <a:spAutoFit/>
            </a:bodyPr>
            <a:lstStyle/>
            <a:p>
              <a:pPr algn="ctr"/>
              <a:r>
                <a:rPr lang="fa-IR" sz="1200" i="1" dirty="0">
                  <a:solidFill>
                    <a:prstClr val="black"/>
                  </a:solidFill>
                  <a:effectLst>
                    <a:outerShdw blurRad="38100" dist="38100" dir="2700000" algn="tl">
                      <a:srgbClr val="000000">
                        <a:alpha val="43137"/>
                      </a:srgbClr>
                    </a:outerShdw>
                  </a:effectLst>
                  <a:cs typeface="B Mitra" pitchFamily="2" charset="-78"/>
                </a:rPr>
                <a:t>زرد آلو</a:t>
              </a:r>
              <a:endParaRPr lang="en-US" sz="1200" i="1" dirty="0">
                <a:solidFill>
                  <a:prstClr val="black"/>
                </a:solidFill>
                <a:effectLst>
                  <a:outerShdw blurRad="38100" dist="38100" dir="2700000" algn="tl">
                    <a:srgbClr val="000000">
                      <a:alpha val="43137"/>
                    </a:srgbClr>
                  </a:outerShdw>
                </a:effectLst>
                <a:cs typeface="B Mitra" pitchFamily="2" charset="-78"/>
              </a:endParaRPr>
            </a:p>
          </p:txBody>
        </p:sp>
        <p:sp>
          <p:nvSpPr>
            <p:cNvPr id="162" name="TextBox 161"/>
            <p:cNvSpPr txBox="1"/>
            <p:nvPr/>
          </p:nvSpPr>
          <p:spPr>
            <a:xfrm>
              <a:off x="3657600" y="5061858"/>
              <a:ext cx="762000" cy="323166"/>
            </a:xfrm>
            <a:prstGeom prst="rect">
              <a:avLst/>
            </a:prstGeom>
            <a:solidFill>
              <a:schemeClr val="bg1"/>
            </a:solidFill>
            <a:ln>
              <a:solidFill>
                <a:schemeClr val="tx1"/>
              </a:solidFill>
            </a:ln>
          </p:spPr>
          <p:txBody>
            <a:bodyPr wrap="square" rtlCol="0">
              <a:spAutoFit/>
            </a:bodyPr>
            <a:lstStyle/>
            <a:p>
              <a:pPr algn="ctr"/>
              <a:r>
                <a:rPr lang="fa-IR" sz="1200" i="1" dirty="0">
                  <a:solidFill>
                    <a:prstClr val="black"/>
                  </a:solidFill>
                  <a:effectLst>
                    <a:outerShdw blurRad="38100" dist="38100" dir="2700000" algn="tl">
                      <a:srgbClr val="000000">
                        <a:alpha val="43137"/>
                      </a:srgbClr>
                    </a:outerShdw>
                  </a:effectLst>
                  <a:cs typeface="B Mitra" pitchFamily="2" charset="-78"/>
                </a:rPr>
                <a:t>گلابی</a:t>
              </a:r>
              <a:endParaRPr lang="en-US" sz="1200" i="1" dirty="0">
                <a:solidFill>
                  <a:prstClr val="black"/>
                </a:solidFill>
                <a:effectLst>
                  <a:outerShdw blurRad="38100" dist="38100" dir="2700000" algn="tl">
                    <a:srgbClr val="000000">
                      <a:alpha val="43137"/>
                    </a:srgbClr>
                  </a:outerShdw>
                </a:effectLst>
                <a:cs typeface="B Mitra" pitchFamily="2" charset="-78"/>
              </a:endParaRPr>
            </a:p>
          </p:txBody>
        </p:sp>
        <p:sp>
          <p:nvSpPr>
            <p:cNvPr id="163" name="TextBox 162"/>
            <p:cNvSpPr txBox="1"/>
            <p:nvPr/>
          </p:nvSpPr>
          <p:spPr>
            <a:xfrm>
              <a:off x="3657602" y="5562600"/>
              <a:ext cx="762000" cy="323166"/>
            </a:xfrm>
            <a:prstGeom prst="rect">
              <a:avLst/>
            </a:prstGeom>
            <a:solidFill>
              <a:schemeClr val="bg1"/>
            </a:solidFill>
            <a:ln>
              <a:solidFill>
                <a:schemeClr val="tx1"/>
              </a:solidFill>
            </a:ln>
          </p:spPr>
          <p:txBody>
            <a:bodyPr wrap="square" rtlCol="0">
              <a:spAutoFit/>
            </a:bodyPr>
            <a:lstStyle/>
            <a:p>
              <a:pPr algn="ctr"/>
              <a:r>
                <a:rPr lang="fa-IR" sz="1200" i="1" dirty="0">
                  <a:solidFill>
                    <a:prstClr val="black"/>
                  </a:solidFill>
                  <a:effectLst>
                    <a:outerShdw blurRad="38100" dist="38100" dir="2700000" algn="tl">
                      <a:srgbClr val="000000">
                        <a:alpha val="43137"/>
                      </a:srgbClr>
                    </a:outerShdw>
                  </a:effectLst>
                  <a:cs typeface="B Mitra" pitchFamily="2" charset="-78"/>
                </a:rPr>
                <a:t>زرد آلو</a:t>
              </a:r>
              <a:endParaRPr lang="en-US" sz="1200" i="1" dirty="0">
                <a:solidFill>
                  <a:prstClr val="black"/>
                </a:solidFill>
                <a:effectLst>
                  <a:outerShdw blurRad="38100" dist="38100" dir="2700000" algn="tl">
                    <a:srgbClr val="000000">
                      <a:alpha val="43137"/>
                    </a:srgbClr>
                  </a:outerShdw>
                </a:effectLst>
                <a:cs typeface="B Mitra" pitchFamily="2" charset="-78"/>
              </a:endParaRPr>
            </a:p>
          </p:txBody>
        </p:sp>
        <p:sp>
          <p:nvSpPr>
            <p:cNvPr id="164" name="TextBox 163"/>
            <p:cNvSpPr txBox="1"/>
            <p:nvPr/>
          </p:nvSpPr>
          <p:spPr>
            <a:xfrm>
              <a:off x="3657602" y="6019800"/>
              <a:ext cx="762000" cy="323166"/>
            </a:xfrm>
            <a:prstGeom prst="rect">
              <a:avLst/>
            </a:prstGeom>
            <a:solidFill>
              <a:schemeClr val="bg1"/>
            </a:solidFill>
            <a:ln>
              <a:solidFill>
                <a:schemeClr val="tx1"/>
              </a:solidFill>
            </a:ln>
          </p:spPr>
          <p:txBody>
            <a:bodyPr wrap="square" rtlCol="0">
              <a:spAutoFit/>
            </a:bodyPr>
            <a:lstStyle/>
            <a:p>
              <a:pPr algn="ctr"/>
              <a:r>
                <a:rPr lang="fa-IR" sz="1200" i="1" dirty="0">
                  <a:solidFill>
                    <a:prstClr val="black"/>
                  </a:solidFill>
                  <a:effectLst>
                    <a:outerShdw blurRad="38100" dist="38100" dir="2700000" algn="tl">
                      <a:srgbClr val="000000">
                        <a:alpha val="43137"/>
                      </a:srgbClr>
                    </a:outerShdw>
                  </a:effectLst>
                  <a:cs typeface="B Mitra" pitchFamily="2" charset="-78"/>
                </a:rPr>
                <a:t>شاه توت</a:t>
              </a:r>
              <a:endParaRPr lang="en-US" sz="1200" i="1" dirty="0">
                <a:solidFill>
                  <a:prstClr val="black"/>
                </a:solidFill>
                <a:effectLst>
                  <a:outerShdw blurRad="38100" dist="38100" dir="2700000" algn="tl">
                    <a:srgbClr val="000000">
                      <a:alpha val="43137"/>
                    </a:srgbClr>
                  </a:outerShdw>
                </a:effectLst>
                <a:cs typeface="B Mitra" pitchFamily="2" charset="-78"/>
              </a:endParaRPr>
            </a:p>
          </p:txBody>
        </p:sp>
      </p:grpSp>
      <p:sp>
        <p:nvSpPr>
          <p:cNvPr id="18" name="TextBox 17"/>
          <p:cNvSpPr txBox="1"/>
          <p:nvPr/>
        </p:nvSpPr>
        <p:spPr>
          <a:xfrm>
            <a:off x="1219200" y="2362200"/>
            <a:ext cx="731520" cy="307777"/>
          </a:xfrm>
          <a:prstGeom prst="rect">
            <a:avLst/>
          </a:prstGeom>
          <a:solidFill>
            <a:schemeClr val="bg1"/>
          </a:solidFill>
          <a:ln>
            <a:solidFill>
              <a:schemeClr val="tx1"/>
            </a:solidFill>
          </a:ln>
        </p:spPr>
        <p:txBody>
          <a:bodyPr wrap="square" rtlCol="0">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باغ تخت</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spTree>
    <p:extLst>
      <p:ext uri="{BB962C8B-B14F-4D97-AF65-F5344CB8AC3E}">
        <p14:creationId xmlns:p14="http://schemas.microsoft.com/office/powerpoint/2010/main" val="32860857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New Folder (2)\New Folder\bagh\back.jpg"/>
          <p:cNvPicPr>
            <a:picLocks noChangeAspect="1" noChangeArrowheads="1"/>
          </p:cNvPicPr>
          <p:nvPr/>
        </p:nvPicPr>
        <p:blipFill>
          <a:blip r:embed="rId2"/>
          <a:srcRect/>
          <a:stretch>
            <a:fillRect/>
          </a:stretch>
        </p:blipFill>
        <p:spPr bwMode="auto">
          <a:xfrm>
            <a:off x="1" y="0"/>
            <a:ext cx="9143999" cy="6858000"/>
          </a:xfrm>
          <a:prstGeom prst="rect">
            <a:avLst/>
          </a:prstGeom>
          <a:noFill/>
        </p:spPr>
      </p:pic>
      <p:grpSp>
        <p:nvGrpSpPr>
          <p:cNvPr id="2" name="Group 11"/>
          <p:cNvGrpSpPr/>
          <p:nvPr/>
        </p:nvGrpSpPr>
        <p:grpSpPr>
          <a:xfrm>
            <a:off x="0" y="0"/>
            <a:ext cx="9572660" cy="6858000"/>
            <a:chOff x="0" y="0"/>
            <a:chExt cx="9572660" cy="6858000"/>
          </a:xfrm>
        </p:grpSpPr>
        <p:sp>
          <p:nvSpPr>
            <p:cNvPr id="8" name="Rectangle 7"/>
            <p:cNvSpPr/>
            <p:nvPr/>
          </p:nvSpPr>
          <p:spPr>
            <a:xfrm>
              <a:off x="0" y="0"/>
              <a:ext cx="9144000"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pic>
          <p:nvPicPr>
            <p:cNvPr id="6" name="Picture 5" descr="fdgfhf.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0" y="122954"/>
              <a:ext cx="9572660" cy="657124"/>
            </a:xfrm>
            <a:prstGeom prst="rect">
              <a:avLst/>
            </a:prstGeom>
          </p:spPr>
        </p:pic>
      </p:grpSp>
      <p:sp>
        <p:nvSpPr>
          <p:cNvPr id="7" name="TextBox 6"/>
          <p:cNvSpPr txBox="1"/>
          <p:nvPr/>
        </p:nvSpPr>
        <p:spPr>
          <a:xfrm>
            <a:off x="7496175" y="76200"/>
            <a:ext cx="1905000" cy="523220"/>
          </a:xfrm>
          <a:prstGeom prst="rect">
            <a:avLst/>
          </a:prstGeom>
          <a:noFill/>
        </p:spPr>
        <p:txBody>
          <a:bodyPr wrap="square" rtlCol="0">
            <a:spAutoFit/>
          </a:bodyPr>
          <a:lstStyle/>
          <a:p>
            <a:pPr algn="l" rtl="0"/>
            <a:r>
              <a:rPr lang="fa-IR" sz="2800" b="1" dirty="0">
                <a:solidFill>
                  <a:prstClr val="black"/>
                </a:solidFill>
                <a:cs typeface="B Davat" pitchFamily="2" charset="-78"/>
              </a:rPr>
              <a:t>نظام گیاهی</a:t>
            </a:r>
            <a:endParaRPr lang="en-US" sz="2800" b="1" dirty="0">
              <a:solidFill>
                <a:prstClr val="black"/>
              </a:solidFill>
              <a:cs typeface="B Davat" pitchFamily="2" charset="-78"/>
            </a:endParaRPr>
          </a:p>
        </p:txBody>
      </p:sp>
      <p:sp>
        <p:nvSpPr>
          <p:cNvPr id="9" name="Rectangle 8"/>
          <p:cNvSpPr/>
          <p:nvPr/>
        </p:nvSpPr>
        <p:spPr>
          <a:xfrm>
            <a:off x="228600" y="990600"/>
            <a:ext cx="8686800" cy="1438855"/>
          </a:xfrm>
          <a:prstGeom prst="rect">
            <a:avLst/>
          </a:prstGeom>
        </p:spPr>
        <p:txBody>
          <a:bodyPr wrap="square">
            <a:spAutoFit/>
          </a:bodyPr>
          <a:lstStyle/>
          <a:p>
            <a:pPr algn="justLow">
              <a:lnSpc>
                <a:spcPts val="2100"/>
              </a:lnSpc>
            </a:pPr>
            <a:r>
              <a:rPr lang="fa-IR" sz="1600" dirty="0">
                <a:solidFill>
                  <a:prstClr val="black"/>
                </a:solidFill>
                <a:cs typeface="B Mitra" pitchFamily="2" charset="-78"/>
              </a:rPr>
              <a:t>زمانی که گل در باغ و در کرت های آن حضور می یابد، </a:t>
            </a:r>
            <a:r>
              <a:rPr lang="fa-IR" sz="1600" u="sng" dirty="0">
                <a:solidFill>
                  <a:prstClr val="black"/>
                </a:solidFill>
                <a:cs typeface="B Mitra" pitchFamily="2" charset="-78"/>
              </a:rPr>
              <a:t>نوع گل ها </a:t>
            </a:r>
            <a:r>
              <a:rPr lang="fa-IR" sz="1600" dirty="0">
                <a:solidFill>
                  <a:prstClr val="black"/>
                </a:solidFill>
                <a:cs typeface="B Mitra" pitchFamily="2" charset="-78"/>
              </a:rPr>
              <a:t>و </a:t>
            </a:r>
            <a:r>
              <a:rPr lang="fa-IR" sz="1600" u="sng" dirty="0">
                <a:solidFill>
                  <a:prstClr val="black"/>
                </a:solidFill>
                <a:cs typeface="B Mitra" pitchFamily="2" charset="-78"/>
              </a:rPr>
              <a:t>رنگ و بویشان </a:t>
            </a:r>
            <a:r>
              <a:rPr lang="fa-IR" sz="1600" dirty="0">
                <a:solidFill>
                  <a:prstClr val="black"/>
                </a:solidFill>
                <a:cs typeface="B Mitra" pitchFamily="2" charset="-78"/>
              </a:rPr>
              <a:t>اهمیت پیدا کرده و با نظم و ترتیب در باغ کاشته می شوند.در چنین وضعی باغ را </a:t>
            </a:r>
            <a:r>
              <a:rPr lang="fa-IR" sz="1600" u="sng" dirty="0">
                <a:solidFill>
                  <a:prstClr val="black"/>
                </a:solidFill>
                <a:effectLst>
                  <a:outerShdw blurRad="38100" dist="38100" dir="2700000" algn="tl">
                    <a:srgbClr val="000000">
                      <a:alpha val="43137"/>
                    </a:srgbClr>
                  </a:outerShdw>
                </a:effectLst>
                <a:cs typeface="B Mitra" pitchFamily="2" charset="-78"/>
              </a:rPr>
              <a:t>گلستان یا گل کشت یا گلزار </a:t>
            </a:r>
            <a:r>
              <a:rPr lang="fa-IR" sz="1600" dirty="0">
                <a:solidFill>
                  <a:prstClr val="black"/>
                </a:solidFill>
                <a:cs typeface="B Mitra" pitchFamily="2" charset="-78"/>
              </a:rPr>
              <a:t>نام نهاده اند و در صورتی که تنها یک نوع گل، غالب باشد، باغ، نام آن گل را به خود می گیرد مانند ”لاله زار“.    </a:t>
            </a:r>
            <a:endParaRPr lang="en-US" sz="1600" dirty="0">
              <a:solidFill>
                <a:prstClr val="black"/>
              </a:solidFill>
              <a:cs typeface="B Mitra" pitchFamily="2" charset="-78"/>
            </a:endParaRPr>
          </a:p>
          <a:p>
            <a:pPr algn="justLow">
              <a:lnSpc>
                <a:spcPts val="2100"/>
              </a:lnSpc>
            </a:pPr>
            <a:r>
              <a:rPr lang="fa-IR" sz="1600" dirty="0">
                <a:solidFill>
                  <a:prstClr val="black"/>
                </a:solidFill>
                <a:cs typeface="B Mitra" pitchFamily="2" charset="-78"/>
              </a:rPr>
              <a:t>جایگاه گل ها در باغ، معمولا پای درخت ها بوده است.گل هایی کاشته می شدکه خاصیتی داشته باشند؛ هم از عطر آنها استفاده می شدو هم از گلبرگ هایشان که خاصیت طبی داشت.</a:t>
            </a:r>
          </a:p>
          <a:p>
            <a:pPr algn="justLow">
              <a:lnSpc>
                <a:spcPts val="2100"/>
              </a:lnSpc>
            </a:pPr>
            <a:r>
              <a:rPr lang="fa-IR" sz="1600" dirty="0">
                <a:solidFill>
                  <a:prstClr val="black"/>
                </a:solidFill>
                <a:cs typeface="B Mitra" pitchFamily="2" charset="-78"/>
              </a:rPr>
              <a:t>در مناطقی که گل سرخ عمل می آمد، معمولا گل سرخ می کاشتند.</a:t>
            </a:r>
          </a:p>
        </p:txBody>
      </p:sp>
      <p:pic>
        <p:nvPicPr>
          <p:cNvPr id="14"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635834" y="2819400"/>
            <a:ext cx="2843886" cy="2133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5" name="Picture 2"/>
          <p:cNvPicPr>
            <a:picLocks noChangeAspect="1" noChangeArrowheads="1"/>
          </p:cNvPicPr>
          <p:nvPr/>
        </p:nvPicPr>
        <p:blipFill>
          <a:blip r:embed="rId5"/>
          <a:srcRect/>
          <a:stretch>
            <a:fillRect/>
          </a:stretch>
        </p:blipFill>
        <p:spPr bwMode="auto">
          <a:xfrm>
            <a:off x="228600" y="2057400"/>
            <a:ext cx="3117273" cy="2057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6" name="Picture 2"/>
          <p:cNvPicPr>
            <a:picLocks noChangeAspect="1" noChangeArrowheads="1"/>
          </p:cNvPicPr>
          <p:nvPr/>
        </p:nvPicPr>
        <p:blipFill>
          <a:blip r:embed="rId6" cstate="screen">
            <a:lum contrast="20000"/>
            <a:extLst>
              <a:ext uri="{28A0092B-C50C-407E-A947-70E740481C1C}">
                <a14:useLocalDpi xmlns:a14="http://schemas.microsoft.com/office/drawing/2010/main"/>
              </a:ext>
            </a:extLst>
          </a:blip>
          <a:srcRect/>
          <a:stretch>
            <a:fillRect/>
          </a:stretch>
        </p:blipFill>
        <p:spPr bwMode="auto">
          <a:xfrm>
            <a:off x="6705600" y="3124200"/>
            <a:ext cx="2158983" cy="31373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5884106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New Folder (2)\New Folder\bagh\back.jpg"/>
          <p:cNvPicPr>
            <a:picLocks noChangeAspect="1" noChangeArrowheads="1"/>
          </p:cNvPicPr>
          <p:nvPr/>
        </p:nvPicPr>
        <p:blipFill>
          <a:blip r:embed="rId2"/>
          <a:srcRect/>
          <a:stretch>
            <a:fillRect/>
          </a:stretch>
        </p:blipFill>
        <p:spPr bwMode="auto">
          <a:xfrm>
            <a:off x="1" y="0"/>
            <a:ext cx="9143999" cy="6858000"/>
          </a:xfrm>
          <a:prstGeom prst="rect">
            <a:avLst/>
          </a:prstGeom>
          <a:noFill/>
        </p:spPr>
      </p:pic>
      <p:grpSp>
        <p:nvGrpSpPr>
          <p:cNvPr id="2" name="Group 11"/>
          <p:cNvGrpSpPr/>
          <p:nvPr/>
        </p:nvGrpSpPr>
        <p:grpSpPr>
          <a:xfrm>
            <a:off x="0" y="0"/>
            <a:ext cx="9572660" cy="6858000"/>
            <a:chOff x="0" y="0"/>
            <a:chExt cx="9572660" cy="6858000"/>
          </a:xfrm>
        </p:grpSpPr>
        <p:sp>
          <p:nvSpPr>
            <p:cNvPr id="8" name="Rectangle 7"/>
            <p:cNvSpPr/>
            <p:nvPr/>
          </p:nvSpPr>
          <p:spPr>
            <a:xfrm>
              <a:off x="0" y="0"/>
              <a:ext cx="9144000"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pic>
          <p:nvPicPr>
            <p:cNvPr id="6" name="Picture 5" descr="fdgfhf.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0" y="122954"/>
              <a:ext cx="9572660" cy="657124"/>
            </a:xfrm>
            <a:prstGeom prst="rect">
              <a:avLst/>
            </a:prstGeom>
          </p:spPr>
        </p:pic>
      </p:grpSp>
      <p:sp>
        <p:nvSpPr>
          <p:cNvPr id="7" name="TextBox 6"/>
          <p:cNvSpPr txBox="1"/>
          <p:nvPr/>
        </p:nvSpPr>
        <p:spPr>
          <a:xfrm>
            <a:off x="7496175" y="76200"/>
            <a:ext cx="1905000" cy="523220"/>
          </a:xfrm>
          <a:prstGeom prst="rect">
            <a:avLst/>
          </a:prstGeom>
          <a:noFill/>
        </p:spPr>
        <p:txBody>
          <a:bodyPr wrap="square" rtlCol="0">
            <a:spAutoFit/>
          </a:bodyPr>
          <a:lstStyle/>
          <a:p>
            <a:pPr algn="l" rtl="0"/>
            <a:r>
              <a:rPr lang="fa-IR" sz="2800" b="1" dirty="0">
                <a:solidFill>
                  <a:prstClr val="black"/>
                </a:solidFill>
                <a:cs typeface="B Davat" pitchFamily="2" charset="-78"/>
              </a:rPr>
              <a:t>نظام گیاهی</a:t>
            </a:r>
            <a:endParaRPr lang="en-US" sz="2800" b="1" dirty="0">
              <a:solidFill>
                <a:prstClr val="black"/>
              </a:solidFill>
              <a:cs typeface="B Davat" pitchFamily="2" charset="-78"/>
            </a:endParaRPr>
          </a:p>
        </p:txBody>
      </p:sp>
      <p:sp>
        <p:nvSpPr>
          <p:cNvPr id="9" name="Rectangle 8"/>
          <p:cNvSpPr/>
          <p:nvPr/>
        </p:nvSpPr>
        <p:spPr>
          <a:xfrm>
            <a:off x="3276600" y="990600"/>
            <a:ext cx="5638800" cy="2516073"/>
          </a:xfrm>
          <a:prstGeom prst="rect">
            <a:avLst/>
          </a:prstGeom>
        </p:spPr>
        <p:txBody>
          <a:bodyPr wrap="square">
            <a:spAutoFit/>
          </a:bodyPr>
          <a:lstStyle/>
          <a:p>
            <a:pPr algn="justLow">
              <a:lnSpc>
                <a:spcPts val="2100"/>
              </a:lnSpc>
            </a:pPr>
            <a:r>
              <a:rPr lang="fa-IR" sz="1600" dirty="0">
                <a:solidFill>
                  <a:prstClr val="black"/>
                </a:solidFill>
                <a:cs typeface="B Mitra" pitchFamily="2" charset="-78"/>
              </a:rPr>
              <a:t>در بعضی باغ ها، در قسمتی از محوطه باغ، با نام </a:t>
            </a:r>
            <a:r>
              <a:rPr lang="fa-IR" sz="1600" u="sng" dirty="0">
                <a:solidFill>
                  <a:prstClr val="black"/>
                </a:solidFill>
                <a:effectLst>
                  <a:outerShdw blurRad="38100" dist="38100" dir="2700000" algn="tl">
                    <a:srgbClr val="000000">
                      <a:alpha val="43137"/>
                    </a:srgbClr>
                  </a:outerShdw>
                </a:effectLst>
                <a:cs typeface="B Mitra" pitchFamily="2" charset="-78"/>
              </a:rPr>
              <a:t>باغچه یا گلزار یا گلستان </a:t>
            </a:r>
            <a:r>
              <a:rPr lang="fa-IR" sz="1600" dirty="0">
                <a:solidFill>
                  <a:prstClr val="black"/>
                </a:solidFill>
                <a:cs typeface="B Mitra" pitchFamily="2" charset="-78"/>
              </a:rPr>
              <a:t>که معمولا نزدیک کوشک بود و گاهی به جای استخر می ساختند، فقط گل می کاشتند.</a:t>
            </a:r>
          </a:p>
          <a:p>
            <a:pPr algn="justLow">
              <a:lnSpc>
                <a:spcPts val="2100"/>
              </a:lnSpc>
            </a:pPr>
            <a:r>
              <a:rPr lang="fa-IR" sz="1600" dirty="0">
                <a:solidFill>
                  <a:prstClr val="black"/>
                </a:solidFill>
                <a:cs typeface="B Mitra" pitchFamily="2" charset="-78"/>
              </a:rPr>
              <a:t>در گوشه های گلزار کاشتن یاس زرد (یاسمن) خیلی معمول بود.هم چنین گل خرزهره و یاس سفید و شاه پسند .</a:t>
            </a:r>
          </a:p>
          <a:p>
            <a:pPr algn="justLow">
              <a:lnSpc>
                <a:spcPts val="2100"/>
              </a:lnSpc>
            </a:pPr>
            <a:r>
              <a:rPr lang="fa-IR" sz="1600" dirty="0">
                <a:solidFill>
                  <a:prstClr val="black"/>
                </a:solidFill>
                <a:cs typeface="B Mitra" pitchFamily="2" charset="-78"/>
              </a:rPr>
              <a:t>وسط گلزار را تقسیم بندی می کردند و در این بخش ها گل هایی نظیر لاله عباسی، اطلسی، شاه پسند یکساله، میخک، میمون و خطمی کاشته می شد.</a:t>
            </a:r>
          </a:p>
          <a:p>
            <a:pPr algn="justLow">
              <a:lnSpc>
                <a:spcPts val="2100"/>
              </a:lnSpc>
            </a:pPr>
            <a:r>
              <a:rPr lang="fa-IR" sz="1600" dirty="0">
                <a:solidFill>
                  <a:prstClr val="black"/>
                </a:solidFill>
                <a:cs typeface="B Mitra" pitchFamily="2" charset="-78"/>
              </a:rPr>
              <a:t>زنبق معمولی و زنبق سفید را که دوامش کمتر بود معمولا در گوشه ها می کاشتند.</a:t>
            </a:r>
          </a:p>
          <a:p>
            <a:pPr algn="justLow">
              <a:lnSpc>
                <a:spcPts val="2100"/>
              </a:lnSpc>
            </a:pPr>
            <a:r>
              <a:rPr lang="fa-IR" sz="1600" dirty="0">
                <a:solidFill>
                  <a:prstClr val="black"/>
                </a:solidFill>
                <a:cs typeface="B Mitra" pitchFamily="2" charset="-78"/>
              </a:rPr>
              <a:t>گل های پیچی، انواع و اقسام نیلوفرها به رنگ های مختلف را روی </a:t>
            </a:r>
            <a:r>
              <a:rPr lang="fa-IR" sz="1600" u="sng" dirty="0">
                <a:solidFill>
                  <a:prstClr val="black"/>
                </a:solidFill>
                <a:effectLst>
                  <a:outerShdw blurRad="38100" dist="38100" dir="2700000" algn="tl">
                    <a:srgbClr val="000000">
                      <a:alpha val="43137"/>
                    </a:srgbClr>
                  </a:outerShdw>
                </a:effectLst>
                <a:cs typeface="B Mitra" pitchFamily="2" charset="-78"/>
              </a:rPr>
              <a:t>چفته یا فلکه </a:t>
            </a:r>
            <a:r>
              <a:rPr lang="fa-IR" sz="1600" dirty="0">
                <a:solidFill>
                  <a:prstClr val="black"/>
                </a:solidFill>
                <a:cs typeface="B Mitra" pitchFamily="2" charset="-78"/>
              </a:rPr>
              <a:t>می انداختند.</a:t>
            </a:r>
          </a:p>
          <a:p>
            <a:pPr algn="justLow">
              <a:lnSpc>
                <a:spcPts val="2100"/>
              </a:lnSpc>
            </a:pPr>
            <a:r>
              <a:rPr lang="fa-IR" sz="1600" dirty="0">
                <a:solidFill>
                  <a:prstClr val="black"/>
                </a:solidFill>
                <a:cs typeface="B Mitra" pitchFamily="2" charset="-78"/>
              </a:rPr>
              <a:t>معمولادر نقاطی بیشتر نزدیک باغچه ومقابل بناهای فرعی سبزیکاری می کردند.  </a:t>
            </a:r>
            <a:endParaRPr lang="en-US" sz="1600" dirty="0">
              <a:solidFill>
                <a:prstClr val="black"/>
              </a:solidFill>
              <a:cs typeface="B Mitra" pitchFamily="2" charset="-78"/>
            </a:endParaRPr>
          </a:p>
        </p:txBody>
      </p:sp>
      <p:pic>
        <p:nvPicPr>
          <p:cNvPr id="11" name="Picture 19"/>
          <p:cNvPicPr>
            <a:picLocks noChangeAspect="1" noChangeArrowheads="1"/>
          </p:cNvPicPr>
          <p:nvPr/>
        </p:nvPicPr>
        <p:blipFill>
          <a:blip r:embed="rId4" cstate="screen">
            <a:biLevel thresh="50000"/>
            <a:extLst>
              <a:ext uri="{28A0092B-C50C-407E-A947-70E740481C1C}">
                <a14:useLocalDpi xmlns:a14="http://schemas.microsoft.com/office/drawing/2010/main"/>
              </a:ext>
            </a:extLst>
          </a:blip>
          <a:srcRect/>
          <a:stretch>
            <a:fillRect/>
          </a:stretch>
        </p:blipFill>
        <p:spPr bwMode="auto">
          <a:xfrm>
            <a:off x="304800" y="1066800"/>
            <a:ext cx="2842054" cy="2286000"/>
          </a:xfrm>
          <a:prstGeom prst="rect">
            <a:avLst/>
          </a:prstGeom>
          <a:noFill/>
          <a:ln w="9525">
            <a:noFill/>
            <a:miter lim="800000"/>
            <a:headEnd/>
            <a:tailEnd/>
          </a:ln>
          <a:effectLst/>
        </p:spPr>
      </p:pic>
      <p:pic>
        <p:nvPicPr>
          <p:cNvPr id="12" name="Picture 19"/>
          <p:cNvPicPr>
            <a:picLocks noChangeAspect="1" noChangeArrowheads="1"/>
          </p:cNvPicPr>
          <p:nvPr/>
        </p:nvPicPr>
        <p:blipFill>
          <a:blip r:embed="rId5" cstate="screen">
            <a:clrChange>
              <a:clrFrom>
                <a:srgbClr val="989292"/>
              </a:clrFrom>
              <a:clrTo>
                <a:srgbClr val="989292">
                  <a:alpha val="0"/>
                </a:srgbClr>
              </a:clrTo>
            </a:clrChange>
            <a:biLevel thresh="50000"/>
            <a:extLst>
              <a:ext uri="{28A0092B-C50C-407E-A947-70E740481C1C}">
                <a14:useLocalDpi xmlns:a14="http://schemas.microsoft.com/office/drawing/2010/main"/>
              </a:ext>
            </a:extLst>
          </a:blip>
          <a:srcRect/>
          <a:stretch>
            <a:fillRect/>
          </a:stretch>
        </p:blipFill>
        <p:spPr bwMode="auto">
          <a:xfrm>
            <a:off x="6934200" y="3962400"/>
            <a:ext cx="1600200" cy="2266950"/>
          </a:xfrm>
          <a:prstGeom prst="rect">
            <a:avLst/>
          </a:prstGeom>
          <a:noFill/>
          <a:ln w="9525">
            <a:noFill/>
            <a:miter lim="800000"/>
            <a:headEnd/>
            <a:tailEnd/>
          </a:ln>
          <a:effectLst/>
        </p:spPr>
      </p:pic>
      <p:pic>
        <p:nvPicPr>
          <p:cNvPr id="13" name="Picture 19"/>
          <p:cNvPicPr>
            <a:picLocks noChangeAspect="1" noChangeArrowheads="1"/>
          </p:cNvPicPr>
          <p:nvPr/>
        </p:nvPicPr>
        <p:blipFill>
          <a:blip r:embed="rId6" cstate="screen">
            <a:clrChange>
              <a:clrFrom>
                <a:srgbClr val="989292"/>
              </a:clrFrom>
              <a:clrTo>
                <a:srgbClr val="989292">
                  <a:alpha val="0"/>
                </a:srgbClr>
              </a:clrTo>
            </a:clrChange>
            <a:biLevel thresh="50000"/>
            <a:extLst>
              <a:ext uri="{28A0092B-C50C-407E-A947-70E740481C1C}">
                <a14:useLocalDpi xmlns:a14="http://schemas.microsoft.com/office/drawing/2010/main"/>
              </a:ext>
            </a:extLst>
          </a:blip>
          <a:srcRect/>
          <a:stretch>
            <a:fillRect/>
          </a:stretch>
        </p:blipFill>
        <p:spPr bwMode="auto">
          <a:xfrm>
            <a:off x="4800600" y="3733800"/>
            <a:ext cx="1822938" cy="2154382"/>
          </a:xfrm>
          <a:prstGeom prst="rect">
            <a:avLst/>
          </a:prstGeom>
          <a:noFill/>
          <a:ln w="9525">
            <a:noFill/>
            <a:miter lim="800000"/>
            <a:headEnd/>
            <a:tailEnd/>
          </a:ln>
          <a:effectLst/>
        </p:spPr>
      </p:pic>
      <p:pic>
        <p:nvPicPr>
          <p:cNvPr id="14" name="Picture 4"/>
          <p:cNvPicPr>
            <a:picLocks noChangeAspect="1" noChangeArrowheads="1"/>
          </p:cNvPicPr>
          <p:nvPr/>
        </p:nvPicPr>
        <p:blipFill>
          <a:blip r:embed="rId7" cstate="screen">
            <a:lum contrast="30000"/>
            <a:extLst>
              <a:ext uri="{28A0092B-C50C-407E-A947-70E740481C1C}">
                <a14:useLocalDpi xmlns:a14="http://schemas.microsoft.com/office/drawing/2010/main"/>
              </a:ext>
            </a:extLst>
          </a:blip>
          <a:srcRect/>
          <a:stretch>
            <a:fillRect/>
          </a:stretch>
        </p:blipFill>
        <p:spPr bwMode="auto">
          <a:xfrm>
            <a:off x="381000" y="3886200"/>
            <a:ext cx="3891578" cy="26893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5" name="TextBox 14"/>
          <p:cNvSpPr txBox="1"/>
          <p:nvPr/>
        </p:nvSpPr>
        <p:spPr>
          <a:xfrm>
            <a:off x="5410200" y="5410200"/>
            <a:ext cx="594360" cy="307777"/>
          </a:xfrm>
          <a:prstGeom prst="rect">
            <a:avLst/>
          </a:prstGeom>
          <a:solidFill>
            <a:schemeClr val="bg1"/>
          </a:solidFill>
          <a:ln>
            <a:solidFill>
              <a:schemeClr val="tx1"/>
            </a:solidFill>
          </a:ln>
        </p:spPr>
        <p:txBody>
          <a:bodyPr wrap="square" rtlCol="0">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چفته</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sp>
        <p:nvSpPr>
          <p:cNvPr id="16" name="TextBox 15"/>
          <p:cNvSpPr txBox="1"/>
          <p:nvPr/>
        </p:nvSpPr>
        <p:spPr>
          <a:xfrm>
            <a:off x="7315200" y="5791200"/>
            <a:ext cx="594360" cy="307777"/>
          </a:xfrm>
          <a:prstGeom prst="rect">
            <a:avLst/>
          </a:prstGeom>
          <a:solidFill>
            <a:schemeClr val="bg1"/>
          </a:solidFill>
          <a:ln>
            <a:solidFill>
              <a:schemeClr val="tx1"/>
            </a:solidFill>
          </a:ln>
        </p:spPr>
        <p:txBody>
          <a:bodyPr wrap="square" rtlCol="0">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فلکه</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sp>
        <p:nvSpPr>
          <p:cNvPr id="17" name="TextBox 16"/>
          <p:cNvSpPr txBox="1"/>
          <p:nvPr/>
        </p:nvSpPr>
        <p:spPr>
          <a:xfrm>
            <a:off x="32658" y="1676402"/>
            <a:ext cx="457200" cy="307777"/>
          </a:xfrm>
          <a:prstGeom prst="rect">
            <a:avLst/>
          </a:prstGeom>
          <a:solidFill>
            <a:schemeClr val="bg1"/>
          </a:solidFill>
          <a:ln>
            <a:solidFill>
              <a:schemeClr val="tx1"/>
            </a:solidFill>
          </a:ln>
        </p:spPr>
        <p:txBody>
          <a:bodyPr wrap="square" rtlCol="0">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گلزار</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sp>
        <p:nvSpPr>
          <p:cNvPr id="19" name="TextBox 18"/>
          <p:cNvSpPr txBox="1"/>
          <p:nvPr/>
        </p:nvSpPr>
        <p:spPr>
          <a:xfrm>
            <a:off x="1894118" y="3178630"/>
            <a:ext cx="457200" cy="307777"/>
          </a:xfrm>
          <a:prstGeom prst="rect">
            <a:avLst/>
          </a:prstGeom>
          <a:solidFill>
            <a:schemeClr val="bg1"/>
          </a:solidFill>
          <a:ln>
            <a:noFill/>
          </a:ln>
        </p:spPr>
        <p:txBody>
          <a:bodyPr wrap="square" rtlCol="0">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گلزار</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sp>
        <p:nvSpPr>
          <p:cNvPr id="21" name="TextBox 20"/>
          <p:cNvSpPr txBox="1"/>
          <p:nvPr/>
        </p:nvSpPr>
        <p:spPr>
          <a:xfrm>
            <a:off x="2133600" y="2438400"/>
            <a:ext cx="457200" cy="307777"/>
          </a:xfrm>
          <a:prstGeom prst="rect">
            <a:avLst/>
          </a:prstGeom>
          <a:solidFill>
            <a:schemeClr val="bg1"/>
          </a:solidFill>
          <a:ln>
            <a:noFill/>
          </a:ln>
        </p:spPr>
        <p:txBody>
          <a:bodyPr wrap="square" rtlCol="0">
            <a:spAutoFit/>
          </a:bodyPr>
          <a:lstStyle/>
          <a:p>
            <a:pPr algn="ct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cxnSp>
        <p:nvCxnSpPr>
          <p:cNvPr id="23" name="Elbow Connector 22"/>
          <p:cNvCxnSpPr/>
          <p:nvPr/>
        </p:nvCxnSpPr>
        <p:spPr>
          <a:xfrm rot="10800000" flipV="1">
            <a:off x="533400" y="1524000"/>
            <a:ext cx="381000" cy="304800"/>
          </a:xfrm>
          <a:prstGeom prst="bentConnector3">
            <a:avLst>
              <a:gd name="adj1" fmla="val 50000"/>
            </a:avLst>
          </a:prstGeom>
          <a:ln>
            <a:headEnd type="none"/>
            <a:tailEnd type="arrow"/>
          </a:ln>
        </p:spPr>
        <p:style>
          <a:lnRef idx="2">
            <a:schemeClr val="dk1"/>
          </a:lnRef>
          <a:fillRef idx="0">
            <a:schemeClr val="dk1"/>
          </a:fillRef>
          <a:effectRef idx="1">
            <a:schemeClr val="dk1"/>
          </a:effectRef>
          <a:fontRef idx="minor">
            <a:schemeClr val="tx1"/>
          </a:fontRef>
        </p:style>
      </p:cxnSp>
      <p:sp>
        <p:nvSpPr>
          <p:cNvPr id="24" name="TextBox 23"/>
          <p:cNvSpPr txBox="1"/>
          <p:nvPr/>
        </p:nvSpPr>
        <p:spPr>
          <a:xfrm>
            <a:off x="533400" y="2971800"/>
            <a:ext cx="914400" cy="307777"/>
          </a:xfrm>
          <a:prstGeom prst="rect">
            <a:avLst/>
          </a:prstGeom>
          <a:solidFill>
            <a:schemeClr val="bg1"/>
          </a:solidFill>
          <a:ln>
            <a:noFill/>
          </a:ln>
        </p:spPr>
        <p:txBody>
          <a:bodyPr wrap="square" rtlCol="0">
            <a:spAutoFit/>
          </a:bodyPr>
          <a:lstStyle/>
          <a:p>
            <a:pPr algn="ct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spTree>
    <p:extLst>
      <p:ext uri="{BB962C8B-B14F-4D97-AF65-F5344CB8AC3E}">
        <p14:creationId xmlns:p14="http://schemas.microsoft.com/office/powerpoint/2010/main" val="6841000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New Folder (2)\New Folder\bagh\back.jpg"/>
          <p:cNvPicPr>
            <a:picLocks noChangeAspect="1" noChangeArrowheads="1"/>
          </p:cNvPicPr>
          <p:nvPr/>
        </p:nvPicPr>
        <p:blipFill>
          <a:blip r:embed="rId2"/>
          <a:srcRect/>
          <a:stretch>
            <a:fillRect/>
          </a:stretch>
        </p:blipFill>
        <p:spPr bwMode="auto">
          <a:xfrm>
            <a:off x="1" y="0"/>
            <a:ext cx="9143999" cy="6858000"/>
          </a:xfrm>
          <a:prstGeom prst="rect">
            <a:avLst/>
          </a:prstGeom>
          <a:noFill/>
        </p:spPr>
      </p:pic>
      <p:grpSp>
        <p:nvGrpSpPr>
          <p:cNvPr id="2" name="Group 11"/>
          <p:cNvGrpSpPr/>
          <p:nvPr/>
        </p:nvGrpSpPr>
        <p:grpSpPr>
          <a:xfrm>
            <a:off x="0" y="0"/>
            <a:ext cx="9572660" cy="6858000"/>
            <a:chOff x="0" y="0"/>
            <a:chExt cx="9572660" cy="6858000"/>
          </a:xfrm>
        </p:grpSpPr>
        <p:sp>
          <p:nvSpPr>
            <p:cNvPr id="8" name="Rectangle 7"/>
            <p:cNvSpPr/>
            <p:nvPr/>
          </p:nvSpPr>
          <p:spPr>
            <a:xfrm>
              <a:off x="0" y="0"/>
              <a:ext cx="9144000"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pic>
          <p:nvPicPr>
            <p:cNvPr id="6" name="Picture 5" descr="fdgfhf.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0" y="122954"/>
              <a:ext cx="9572660" cy="657124"/>
            </a:xfrm>
            <a:prstGeom prst="rect">
              <a:avLst/>
            </a:prstGeom>
          </p:spPr>
        </p:pic>
      </p:grpSp>
      <p:sp>
        <p:nvSpPr>
          <p:cNvPr id="7" name="TextBox 6"/>
          <p:cNvSpPr txBox="1"/>
          <p:nvPr/>
        </p:nvSpPr>
        <p:spPr>
          <a:xfrm>
            <a:off x="6829425" y="76200"/>
            <a:ext cx="3609975" cy="523220"/>
          </a:xfrm>
          <a:prstGeom prst="rect">
            <a:avLst/>
          </a:prstGeom>
          <a:noFill/>
        </p:spPr>
        <p:txBody>
          <a:bodyPr wrap="square" rtlCol="0">
            <a:spAutoFit/>
          </a:bodyPr>
          <a:lstStyle/>
          <a:p>
            <a:pPr algn="l" rtl="0"/>
            <a:r>
              <a:rPr lang="fa-IR" sz="2800" b="1" dirty="0">
                <a:solidFill>
                  <a:prstClr val="black"/>
                </a:solidFill>
                <a:cs typeface="B Davat" pitchFamily="2" charset="-78"/>
              </a:rPr>
              <a:t>دیدگاه جهانگردان </a:t>
            </a:r>
            <a:endParaRPr lang="en-US" sz="2800" b="1" dirty="0">
              <a:solidFill>
                <a:prstClr val="black"/>
              </a:solidFill>
              <a:cs typeface="B Davat" pitchFamily="2" charset="-78"/>
            </a:endParaRPr>
          </a:p>
        </p:txBody>
      </p:sp>
      <p:sp>
        <p:nvSpPr>
          <p:cNvPr id="18" name="Rectangle 17"/>
          <p:cNvSpPr/>
          <p:nvPr/>
        </p:nvSpPr>
        <p:spPr>
          <a:xfrm>
            <a:off x="391890" y="990600"/>
            <a:ext cx="8458200" cy="800219"/>
          </a:xfrm>
          <a:prstGeom prst="rect">
            <a:avLst/>
          </a:prstGeom>
        </p:spPr>
        <p:txBody>
          <a:bodyPr wrap="square">
            <a:spAutoFit/>
          </a:bodyPr>
          <a:lstStyle/>
          <a:p>
            <a:pPr>
              <a:lnSpc>
                <a:spcPct val="150000"/>
              </a:lnSpc>
            </a:pPr>
            <a:r>
              <a:rPr lang="fa-IR" sz="1600" dirty="0">
                <a:solidFill>
                  <a:prstClr val="black"/>
                </a:solidFill>
                <a:cs typeface="B Mitra" pitchFamily="2" charset="-78"/>
              </a:rPr>
              <a:t>در طول سالیان متمادی جهانگردان زیادی از باغ های ایرانی دیدن کرده اند که از آن جمله می توان به جهانگردانی نظیر: </a:t>
            </a:r>
          </a:p>
          <a:p>
            <a:pPr>
              <a:lnSpc>
                <a:spcPct val="150000"/>
              </a:lnSpc>
            </a:pPr>
            <a:r>
              <a:rPr lang="fa-IR" sz="1600" dirty="0">
                <a:solidFill>
                  <a:prstClr val="black"/>
                </a:solidFill>
                <a:cs typeface="B Mitra" pitchFamily="2" charset="-78"/>
              </a:rPr>
              <a:t>توماس هربرت، کمپفر، ژان شاردن، دونالد ویلبر، هرمان نوردن، بنجامین و ... اشاره نمود.   </a:t>
            </a:r>
            <a:endParaRPr lang="en-US" sz="1600" dirty="0">
              <a:solidFill>
                <a:prstClr val="black"/>
              </a:solidFill>
              <a:cs typeface="B Mitra" pitchFamily="2" charset="-78"/>
            </a:endParaRPr>
          </a:p>
        </p:txBody>
      </p:sp>
      <p:sp>
        <p:nvSpPr>
          <p:cNvPr id="13" name="Rectangle 12"/>
          <p:cNvSpPr/>
          <p:nvPr/>
        </p:nvSpPr>
        <p:spPr>
          <a:xfrm>
            <a:off x="424542" y="2057400"/>
            <a:ext cx="8382000" cy="2677656"/>
          </a:xfrm>
          <a:prstGeom prst="rect">
            <a:avLst/>
          </a:prstGeom>
        </p:spPr>
        <p:txBody>
          <a:bodyPr wrap="square">
            <a:spAutoFit/>
          </a:bodyPr>
          <a:lstStyle/>
          <a:p>
            <a:pPr>
              <a:lnSpc>
                <a:spcPct val="150000"/>
              </a:lnSpc>
            </a:pPr>
            <a:r>
              <a:rPr lang="fa-IR" sz="1600" dirty="0">
                <a:solidFill>
                  <a:prstClr val="black"/>
                </a:solidFill>
                <a:cs typeface="B Mitra" pitchFamily="2" charset="-78"/>
              </a:rPr>
              <a:t>دیدگاه جهانگردان درباره باغ های ایرانی:</a:t>
            </a:r>
          </a:p>
          <a:p>
            <a:pPr>
              <a:lnSpc>
                <a:spcPct val="150000"/>
              </a:lnSpc>
            </a:pPr>
            <a:r>
              <a:rPr lang="fa-IR" sz="1600" dirty="0">
                <a:solidFill>
                  <a:prstClr val="black"/>
                </a:solidFill>
                <a:cs typeface="B Mitra" pitchFamily="2" charset="-78"/>
              </a:rPr>
              <a:t>گفته های جهان گردان از باغ های ایران و مقایسه آن با بهشت را می توان به </a:t>
            </a:r>
            <a:r>
              <a:rPr lang="fa-IR" sz="1600" u="sng" dirty="0">
                <a:solidFill>
                  <a:prstClr val="black"/>
                </a:solidFill>
                <a:cs typeface="B Mitra" pitchFamily="2" charset="-78"/>
              </a:rPr>
              <a:t>پنج دسته </a:t>
            </a:r>
            <a:r>
              <a:rPr lang="fa-IR" sz="1600" dirty="0">
                <a:solidFill>
                  <a:prstClr val="black"/>
                </a:solidFill>
                <a:cs typeface="B Mitra" pitchFamily="2" charset="-78"/>
              </a:rPr>
              <a:t>تقسیم کرد:</a:t>
            </a:r>
          </a:p>
          <a:p>
            <a:pPr>
              <a:lnSpc>
                <a:spcPct val="150000"/>
              </a:lnSpc>
            </a:pPr>
            <a:r>
              <a:rPr lang="fa-IR" sz="1600" dirty="0">
                <a:solidFill>
                  <a:prstClr val="black"/>
                </a:solidFill>
                <a:cs typeface="B Mitra" pitchFamily="2" charset="-78"/>
              </a:rPr>
              <a:t>1) نقل از دیدگاه ایرانیان در تمثیل باغ به ”بهشت موعود“ ؛</a:t>
            </a:r>
          </a:p>
          <a:p>
            <a:pPr>
              <a:lnSpc>
                <a:spcPct val="150000"/>
              </a:lnSpc>
            </a:pPr>
            <a:r>
              <a:rPr lang="fa-IR" sz="1600" dirty="0">
                <a:solidFill>
                  <a:prstClr val="black"/>
                </a:solidFill>
                <a:cs typeface="B Mitra" pitchFamily="2" charset="-78"/>
              </a:rPr>
              <a:t>2) توجیه مادی این دیدگاه با استناد به </a:t>
            </a:r>
            <a:r>
              <a:rPr lang="fa-IR" sz="1600" u="sng" dirty="0">
                <a:solidFill>
                  <a:prstClr val="black"/>
                </a:solidFill>
                <a:cs typeface="B Mitra" pitchFamily="2" charset="-78"/>
              </a:rPr>
              <a:t>گرمای سوزان و خشکی </a:t>
            </a:r>
            <a:r>
              <a:rPr lang="fa-IR" sz="1600" dirty="0">
                <a:solidFill>
                  <a:prstClr val="black"/>
                </a:solidFill>
                <a:cs typeface="B Mitra" pitchFamily="2" charset="-78"/>
              </a:rPr>
              <a:t>بیابان های  ایران ؛</a:t>
            </a:r>
          </a:p>
          <a:p>
            <a:pPr>
              <a:lnSpc>
                <a:spcPct val="150000"/>
              </a:lnSpc>
            </a:pPr>
            <a:r>
              <a:rPr lang="fa-IR" sz="1600" dirty="0">
                <a:solidFill>
                  <a:prstClr val="black"/>
                </a:solidFill>
                <a:cs typeface="B Mitra" pitchFamily="2" charset="-78"/>
              </a:rPr>
              <a:t>3) توصیف </a:t>
            </a:r>
            <a:r>
              <a:rPr lang="fa-IR" sz="1600" u="sng" dirty="0">
                <a:solidFill>
                  <a:prstClr val="black"/>
                </a:solidFill>
                <a:cs typeface="B Mitra" pitchFamily="2" charset="-78"/>
              </a:rPr>
              <a:t>جاذبه های مسحور کننده </a:t>
            </a:r>
            <a:r>
              <a:rPr lang="fa-IR" sz="1600" dirty="0">
                <a:solidFill>
                  <a:prstClr val="black"/>
                </a:solidFill>
                <a:cs typeface="B Mitra" pitchFamily="2" charset="-78"/>
              </a:rPr>
              <a:t>مناظر طبیعی بدون ذکر دلایل و جزئیات ؛</a:t>
            </a:r>
          </a:p>
          <a:p>
            <a:pPr>
              <a:lnSpc>
                <a:spcPct val="150000"/>
              </a:lnSpc>
            </a:pPr>
            <a:r>
              <a:rPr lang="fa-IR" sz="1600" dirty="0">
                <a:solidFill>
                  <a:prstClr val="black"/>
                </a:solidFill>
                <a:cs typeface="B Mitra" pitchFamily="2" charset="-78"/>
              </a:rPr>
              <a:t>4) </a:t>
            </a:r>
            <a:r>
              <a:rPr lang="fa-IR" sz="1600" u="sng" dirty="0">
                <a:solidFill>
                  <a:prstClr val="black"/>
                </a:solidFill>
                <a:cs typeface="B Mitra" pitchFamily="2" charset="-78"/>
              </a:rPr>
              <a:t>وفور امکانات </a:t>
            </a:r>
            <a:r>
              <a:rPr lang="fa-IR" sz="1600" dirty="0">
                <a:solidFill>
                  <a:prstClr val="black"/>
                </a:solidFill>
                <a:cs typeface="B Mitra" pitchFamily="2" charset="-78"/>
              </a:rPr>
              <a:t>تفریح، خوشگذرانی و رفاه در دربار صفوی ؛</a:t>
            </a:r>
          </a:p>
          <a:p>
            <a:pPr>
              <a:lnSpc>
                <a:spcPct val="150000"/>
              </a:lnSpc>
            </a:pPr>
            <a:r>
              <a:rPr lang="fa-IR" sz="1600" dirty="0">
                <a:solidFill>
                  <a:prstClr val="black"/>
                </a:solidFill>
                <a:cs typeface="B Mitra" pitchFamily="2" charset="-78"/>
              </a:rPr>
              <a:t>5) حضور </a:t>
            </a:r>
            <a:r>
              <a:rPr lang="fa-IR" sz="1600" u="sng" dirty="0">
                <a:solidFill>
                  <a:prstClr val="black"/>
                </a:solidFill>
                <a:cs typeface="B Mitra" pitchFamily="2" charset="-78"/>
              </a:rPr>
              <a:t>مجموعه عناصر </a:t>
            </a:r>
            <a:r>
              <a:rPr lang="fa-IR" sz="1600" dirty="0">
                <a:solidFill>
                  <a:prstClr val="black"/>
                </a:solidFill>
                <a:cs typeface="B Mitra" pitchFamily="2" charset="-78"/>
              </a:rPr>
              <a:t>باغ های ایرانی، کوشک ها، درختان سبز، آب جاری، حوض ها، فواره ها و گیاهان که تصویری بهشت گونه ارائه می کند.</a:t>
            </a:r>
          </a:p>
        </p:txBody>
      </p:sp>
    </p:spTree>
    <p:extLst>
      <p:ext uri="{BB962C8B-B14F-4D97-AF65-F5344CB8AC3E}">
        <p14:creationId xmlns:p14="http://schemas.microsoft.com/office/powerpoint/2010/main" val="39402375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New Folder (2)\New Folder\bagh\back.jpg"/>
          <p:cNvPicPr>
            <a:picLocks noChangeAspect="1" noChangeArrowheads="1"/>
          </p:cNvPicPr>
          <p:nvPr/>
        </p:nvPicPr>
        <p:blipFill>
          <a:blip r:embed="rId2"/>
          <a:srcRect/>
          <a:stretch>
            <a:fillRect/>
          </a:stretch>
        </p:blipFill>
        <p:spPr bwMode="auto">
          <a:xfrm>
            <a:off x="1" y="0"/>
            <a:ext cx="9143999" cy="6858000"/>
          </a:xfrm>
          <a:prstGeom prst="rect">
            <a:avLst/>
          </a:prstGeom>
          <a:noFill/>
        </p:spPr>
      </p:pic>
      <p:grpSp>
        <p:nvGrpSpPr>
          <p:cNvPr id="2" name="Group 11"/>
          <p:cNvGrpSpPr/>
          <p:nvPr/>
        </p:nvGrpSpPr>
        <p:grpSpPr>
          <a:xfrm>
            <a:off x="0" y="0"/>
            <a:ext cx="9572660" cy="6858000"/>
            <a:chOff x="0" y="0"/>
            <a:chExt cx="9572660" cy="6858000"/>
          </a:xfrm>
        </p:grpSpPr>
        <p:sp>
          <p:nvSpPr>
            <p:cNvPr id="8" name="Rectangle 7"/>
            <p:cNvSpPr/>
            <p:nvPr/>
          </p:nvSpPr>
          <p:spPr>
            <a:xfrm>
              <a:off x="0" y="0"/>
              <a:ext cx="9144000"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pic>
          <p:nvPicPr>
            <p:cNvPr id="6" name="Picture 5" descr="fdgfhf.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0" y="122954"/>
              <a:ext cx="9572660" cy="657124"/>
            </a:xfrm>
            <a:prstGeom prst="rect">
              <a:avLst/>
            </a:prstGeom>
          </p:spPr>
        </p:pic>
      </p:grpSp>
      <p:sp>
        <p:nvSpPr>
          <p:cNvPr id="7" name="TextBox 6"/>
          <p:cNvSpPr txBox="1"/>
          <p:nvPr/>
        </p:nvSpPr>
        <p:spPr>
          <a:xfrm>
            <a:off x="6237526" y="76200"/>
            <a:ext cx="3609975" cy="523220"/>
          </a:xfrm>
          <a:prstGeom prst="rect">
            <a:avLst/>
          </a:prstGeom>
          <a:noFill/>
        </p:spPr>
        <p:txBody>
          <a:bodyPr wrap="square" rtlCol="0">
            <a:spAutoFit/>
          </a:bodyPr>
          <a:lstStyle/>
          <a:p>
            <a:pPr algn="l" rtl="0"/>
            <a:r>
              <a:rPr lang="fa-IR" sz="2800" b="1" dirty="0">
                <a:solidFill>
                  <a:prstClr val="black"/>
                </a:solidFill>
                <a:cs typeface="B Davat" pitchFamily="2" charset="-78"/>
              </a:rPr>
              <a:t>الگوبرداری از باغ ایرانی</a:t>
            </a:r>
            <a:endParaRPr lang="en-US" sz="2800" b="1" dirty="0">
              <a:solidFill>
                <a:prstClr val="black"/>
              </a:solidFill>
              <a:cs typeface="B Davat" pitchFamily="2" charset="-78"/>
            </a:endParaRPr>
          </a:p>
        </p:txBody>
      </p:sp>
      <p:sp>
        <p:nvSpPr>
          <p:cNvPr id="18" name="Rectangle 17"/>
          <p:cNvSpPr/>
          <p:nvPr/>
        </p:nvSpPr>
        <p:spPr>
          <a:xfrm>
            <a:off x="391890" y="990600"/>
            <a:ext cx="8458200" cy="830997"/>
          </a:xfrm>
          <a:prstGeom prst="rect">
            <a:avLst/>
          </a:prstGeom>
        </p:spPr>
        <p:txBody>
          <a:bodyPr wrap="square">
            <a:spAutoFit/>
          </a:bodyPr>
          <a:lstStyle/>
          <a:p>
            <a:pPr algn="justLow">
              <a:lnSpc>
                <a:spcPct val="150000"/>
              </a:lnSpc>
            </a:pPr>
            <a:r>
              <a:rPr lang="fa-IR" sz="1600" dirty="0">
                <a:solidFill>
                  <a:prstClr val="black"/>
                </a:solidFill>
                <a:cs typeface="B Mitra" pitchFamily="2" charset="-78"/>
              </a:rPr>
              <a:t>در ذهنیت ایرانی باغ تصویری فراگیر دارد و </a:t>
            </a:r>
            <a:r>
              <a:rPr lang="fa-IR" sz="1600" u="sng" dirty="0">
                <a:solidFill>
                  <a:prstClr val="black"/>
                </a:solidFill>
                <a:cs typeface="B Mitra" pitchFamily="2" charset="-78"/>
              </a:rPr>
              <a:t>جزئی از فرهنگ </a:t>
            </a:r>
            <a:r>
              <a:rPr lang="fa-IR" sz="1600" dirty="0">
                <a:solidFill>
                  <a:prstClr val="black"/>
                </a:solidFill>
                <a:cs typeface="B Mitra" pitchFamily="2" charset="-78"/>
              </a:rPr>
              <a:t>به شمار می رود.در هنر ایرانی نظیر کاشی کاری گنبدها و دیوارها، نقاشی های مینیاتوری، در پارچه و در فرش هایی که به شکل باغ بافته می شوند و ... گل ها و برخی عناصر باغ ظهور می یابند.</a:t>
            </a:r>
            <a:endParaRPr lang="en-US" sz="1600" dirty="0">
              <a:solidFill>
                <a:prstClr val="black"/>
              </a:solidFill>
              <a:cs typeface="B Mitra" pitchFamily="2" charset="-78"/>
            </a:endParaRPr>
          </a:p>
        </p:txBody>
      </p:sp>
      <p:pic>
        <p:nvPicPr>
          <p:cNvPr id="20" name="Picture 19" descr="9.jpg"/>
          <p:cNvPicPr>
            <a:picLocks noChangeAspect="1"/>
          </p:cNvPicPr>
          <p:nvPr/>
        </p:nvPicPr>
        <p:blipFill>
          <a:blip r:embed="rId4"/>
          <a:stretch>
            <a:fillRect/>
          </a:stretch>
        </p:blipFill>
        <p:spPr>
          <a:xfrm>
            <a:off x="124839" y="1752600"/>
            <a:ext cx="2237361" cy="3505200"/>
          </a:xfrm>
          <a:prstGeom prst="rect">
            <a:avLst/>
          </a:prstGeom>
        </p:spPr>
      </p:pic>
      <p:pic>
        <p:nvPicPr>
          <p:cNvPr id="2051" name="Picture 3"/>
          <p:cNvPicPr>
            <a:picLocks noChangeAspect="1" noChangeArrowheads="1"/>
          </p:cNvPicPr>
          <p:nvPr/>
        </p:nvPicPr>
        <p:blipFill>
          <a:blip r:embed="rId5" cstate="screen">
            <a:lum contrast="30000"/>
            <a:extLst>
              <a:ext uri="{28A0092B-C50C-407E-A947-70E740481C1C}">
                <a14:useLocalDpi xmlns:a14="http://schemas.microsoft.com/office/drawing/2010/main"/>
              </a:ext>
            </a:extLst>
          </a:blip>
          <a:srcRect/>
          <a:stretch>
            <a:fillRect/>
          </a:stretch>
        </p:blipFill>
        <p:spPr bwMode="auto">
          <a:xfrm>
            <a:off x="2495518" y="3124200"/>
            <a:ext cx="2276592" cy="3352800"/>
          </a:xfrm>
          <a:prstGeom prst="rect">
            <a:avLst/>
          </a:prstGeom>
          <a:ln>
            <a:noFill/>
          </a:ln>
          <a:effectLst>
            <a:outerShdw blurRad="292100" dist="139700" dir="2700000" algn="tl" rotWithShape="0">
              <a:srgbClr val="333333">
                <a:alpha val="65000"/>
              </a:srgbClr>
            </a:outerShdw>
          </a:effectLst>
        </p:spPr>
      </p:pic>
      <p:pic>
        <p:nvPicPr>
          <p:cNvPr id="2052" name="Picture 4"/>
          <p:cNvPicPr>
            <a:picLocks noChangeAspect="1" noChangeArrowheads="1"/>
          </p:cNvPicPr>
          <p:nvPr/>
        </p:nvPicPr>
        <p:blipFill>
          <a:blip r:embed="rId6" cstate="screen">
            <a:clrChange>
              <a:clrFrom>
                <a:srgbClr val="A99B92"/>
              </a:clrFrom>
              <a:clrTo>
                <a:srgbClr val="A99B92">
                  <a:alpha val="0"/>
                </a:srgbClr>
              </a:clrTo>
            </a:clrChange>
            <a:lum bright="10000" contrast="20000"/>
            <a:extLst>
              <a:ext uri="{28A0092B-C50C-407E-A947-70E740481C1C}">
                <a14:useLocalDpi xmlns:a14="http://schemas.microsoft.com/office/drawing/2010/main"/>
              </a:ext>
            </a:extLst>
          </a:blip>
          <a:srcRect/>
          <a:stretch>
            <a:fillRect/>
          </a:stretch>
        </p:blipFill>
        <p:spPr bwMode="auto">
          <a:xfrm>
            <a:off x="7075716" y="4735288"/>
            <a:ext cx="1916084" cy="1951567"/>
          </a:xfrm>
          <a:prstGeom prst="rect">
            <a:avLst/>
          </a:prstGeom>
          <a:ln>
            <a:noFill/>
          </a:ln>
          <a:effectLst>
            <a:outerShdw blurRad="292100" dist="139700" dir="2700000" algn="tl" rotWithShape="0">
              <a:srgbClr val="333333">
                <a:alpha val="65000"/>
              </a:srgbClr>
            </a:outerShdw>
          </a:effectLst>
        </p:spPr>
      </p:pic>
      <p:pic>
        <p:nvPicPr>
          <p:cNvPr id="2053" name="Picture 5"/>
          <p:cNvPicPr>
            <a:picLocks noChangeAspect="1" noChangeArrowheads="1"/>
          </p:cNvPicPr>
          <p:nvPr/>
        </p:nvPicPr>
        <p:blipFill>
          <a:blip r:embed="rId7" cstate="screen">
            <a:lum bright="10000" contrast="20000"/>
            <a:extLst>
              <a:ext uri="{28A0092B-C50C-407E-A947-70E740481C1C}">
                <a14:useLocalDpi xmlns:a14="http://schemas.microsoft.com/office/drawing/2010/main"/>
              </a:ext>
            </a:extLst>
          </a:blip>
          <a:srcRect/>
          <a:stretch>
            <a:fillRect/>
          </a:stretch>
        </p:blipFill>
        <p:spPr bwMode="auto">
          <a:xfrm>
            <a:off x="4876800" y="1981200"/>
            <a:ext cx="2850726" cy="281940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68261862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New Folder (2)\New Folder\bagh\back.jpg"/>
          <p:cNvPicPr>
            <a:picLocks noChangeAspect="1" noChangeArrowheads="1"/>
          </p:cNvPicPr>
          <p:nvPr/>
        </p:nvPicPr>
        <p:blipFill>
          <a:blip r:embed="rId2"/>
          <a:srcRect/>
          <a:stretch>
            <a:fillRect/>
          </a:stretch>
        </p:blipFill>
        <p:spPr bwMode="auto">
          <a:xfrm>
            <a:off x="1" y="0"/>
            <a:ext cx="9143999" cy="6858000"/>
          </a:xfrm>
          <a:prstGeom prst="rect">
            <a:avLst/>
          </a:prstGeom>
          <a:noFill/>
        </p:spPr>
      </p:pic>
      <p:grpSp>
        <p:nvGrpSpPr>
          <p:cNvPr id="2" name="Group 11"/>
          <p:cNvGrpSpPr/>
          <p:nvPr/>
        </p:nvGrpSpPr>
        <p:grpSpPr>
          <a:xfrm>
            <a:off x="0" y="0"/>
            <a:ext cx="9572660" cy="6858000"/>
            <a:chOff x="0" y="0"/>
            <a:chExt cx="9572660" cy="6858000"/>
          </a:xfrm>
        </p:grpSpPr>
        <p:sp>
          <p:nvSpPr>
            <p:cNvPr id="8" name="Rectangle 7"/>
            <p:cNvSpPr/>
            <p:nvPr/>
          </p:nvSpPr>
          <p:spPr>
            <a:xfrm>
              <a:off x="0" y="0"/>
              <a:ext cx="9144000"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pic>
          <p:nvPicPr>
            <p:cNvPr id="6" name="Picture 5" descr="fdgfhf.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0" y="122954"/>
              <a:ext cx="9572660" cy="657124"/>
            </a:xfrm>
            <a:prstGeom prst="rect">
              <a:avLst/>
            </a:prstGeom>
          </p:spPr>
        </p:pic>
      </p:grpSp>
      <p:sp>
        <p:nvSpPr>
          <p:cNvPr id="7" name="TextBox 6"/>
          <p:cNvSpPr txBox="1"/>
          <p:nvPr/>
        </p:nvSpPr>
        <p:spPr>
          <a:xfrm>
            <a:off x="6226634" y="76200"/>
            <a:ext cx="3381375" cy="523220"/>
          </a:xfrm>
          <a:prstGeom prst="rect">
            <a:avLst/>
          </a:prstGeom>
          <a:noFill/>
        </p:spPr>
        <p:txBody>
          <a:bodyPr wrap="square" rtlCol="0">
            <a:spAutoFit/>
          </a:bodyPr>
          <a:lstStyle/>
          <a:p>
            <a:pPr algn="l" rtl="0"/>
            <a:r>
              <a:rPr lang="fa-IR" sz="2800" b="1" dirty="0">
                <a:solidFill>
                  <a:prstClr val="black"/>
                </a:solidFill>
                <a:cs typeface="B Davat" pitchFamily="2" charset="-78"/>
              </a:rPr>
              <a:t>فرشینه ای با هزاران گل</a:t>
            </a:r>
            <a:endParaRPr lang="en-US" sz="2800" b="1" dirty="0">
              <a:solidFill>
                <a:prstClr val="black"/>
              </a:solidFill>
              <a:cs typeface="B Davat" pitchFamily="2" charset="-78"/>
            </a:endParaRPr>
          </a:p>
        </p:txBody>
      </p:sp>
      <p:sp>
        <p:nvSpPr>
          <p:cNvPr id="18" name="Rectangle 17"/>
          <p:cNvSpPr/>
          <p:nvPr/>
        </p:nvSpPr>
        <p:spPr>
          <a:xfrm>
            <a:off x="2514600" y="914400"/>
            <a:ext cx="6248400" cy="2308324"/>
          </a:xfrm>
          <a:prstGeom prst="rect">
            <a:avLst/>
          </a:prstGeom>
        </p:spPr>
        <p:txBody>
          <a:bodyPr wrap="square">
            <a:spAutoFit/>
          </a:bodyPr>
          <a:lstStyle/>
          <a:p>
            <a:pPr algn="justLow">
              <a:lnSpc>
                <a:spcPct val="150000"/>
              </a:lnSpc>
            </a:pPr>
            <a:r>
              <a:rPr lang="fa-IR" sz="1600" dirty="0">
                <a:solidFill>
                  <a:prstClr val="black"/>
                </a:solidFill>
                <a:cs typeface="B Mitra" pitchFamily="2" charset="-78"/>
              </a:rPr>
              <a:t>فرشهایی نفیسی که به نام </a:t>
            </a:r>
            <a:r>
              <a:rPr lang="fa-IR" sz="1600" u="sng" dirty="0">
                <a:solidFill>
                  <a:prstClr val="black"/>
                </a:solidFill>
                <a:cs typeface="B Mitra" pitchFamily="2" charset="-78"/>
              </a:rPr>
              <a:t>چهارباغ</a:t>
            </a:r>
            <a:r>
              <a:rPr lang="fa-IR" sz="1600" dirty="0">
                <a:solidFill>
                  <a:prstClr val="black"/>
                </a:solidFill>
                <a:cs typeface="B Mitra" pitchFamily="2" charset="-78"/>
              </a:rPr>
              <a:t> بافته می شد، در دوران صفوی به اوج شهرت خود رسیدند و به دلیل علاقه پادشاهان آن دوران به «چهارباغ»، این فرش ها هم گاهی به </a:t>
            </a:r>
            <a:r>
              <a:rPr lang="fa-IR" sz="1600" u="sng" dirty="0">
                <a:solidFill>
                  <a:prstClr val="black"/>
                </a:solidFill>
                <a:cs typeface="B Mitra" pitchFamily="2" charset="-78"/>
              </a:rPr>
              <a:t>چهار قسمت </a:t>
            </a:r>
            <a:r>
              <a:rPr lang="fa-IR" sz="1600" dirty="0">
                <a:solidFill>
                  <a:prstClr val="black"/>
                </a:solidFill>
                <a:cs typeface="B Mitra" pitchFamily="2" charset="-78"/>
              </a:rPr>
              <a:t>و گاهی به قطعات کوچکتر تقسیم می شدند.</a:t>
            </a:r>
          </a:p>
          <a:p>
            <a:pPr algn="justLow">
              <a:lnSpc>
                <a:spcPct val="150000"/>
              </a:lnSpc>
            </a:pPr>
            <a:r>
              <a:rPr lang="fa-IR" sz="1600" dirty="0">
                <a:solidFill>
                  <a:prstClr val="black"/>
                </a:solidFill>
                <a:cs typeface="B Mitra" pitchFamily="2" charset="-78"/>
              </a:rPr>
              <a:t>نقش </a:t>
            </a:r>
            <a:r>
              <a:rPr lang="fa-IR" sz="1600" u="sng" dirty="0">
                <a:solidFill>
                  <a:prstClr val="black"/>
                </a:solidFill>
                <a:cs typeface="B Mitra" pitchFamily="2" charset="-78"/>
              </a:rPr>
              <a:t>استخرهای اصلی </a:t>
            </a:r>
            <a:r>
              <a:rPr lang="fa-IR" sz="1600" dirty="0">
                <a:solidFill>
                  <a:prstClr val="black"/>
                </a:solidFill>
                <a:cs typeface="B Mitra" pitchFamily="2" charset="-78"/>
              </a:rPr>
              <a:t>و </a:t>
            </a:r>
            <a:r>
              <a:rPr lang="fa-IR" sz="1600" u="sng" dirty="0">
                <a:solidFill>
                  <a:prstClr val="black"/>
                </a:solidFill>
                <a:cs typeface="B Mitra" pitchFamily="2" charset="-78"/>
              </a:rPr>
              <a:t>کوشک </a:t>
            </a:r>
            <a:r>
              <a:rPr lang="fa-IR" sz="1600" dirty="0">
                <a:solidFill>
                  <a:prstClr val="black"/>
                </a:solidFill>
                <a:cs typeface="B Mitra" pitchFamily="2" charset="-78"/>
              </a:rPr>
              <a:t>در فرش بافته می شد و انواع زیبایی از </a:t>
            </a:r>
            <a:r>
              <a:rPr lang="fa-IR" sz="1600" u="sng" dirty="0">
                <a:solidFill>
                  <a:prstClr val="black"/>
                </a:solidFill>
                <a:cs typeface="B Mitra" pitchFamily="2" charset="-78"/>
              </a:rPr>
              <a:t>درختان و گل ها </a:t>
            </a:r>
            <a:r>
              <a:rPr lang="fa-IR" sz="1600" dirty="0">
                <a:solidFill>
                  <a:prstClr val="black"/>
                </a:solidFill>
                <a:cs typeface="B Mitra" pitchFamily="2" charset="-78"/>
              </a:rPr>
              <a:t>هم در آن به چشم می خورد و تصویر </a:t>
            </a:r>
            <a:r>
              <a:rPr lang="fa-IR" sz="1600" u="sng" dirty="0">
                <a:solidFill>
                  <a:prstClr val="black"/>
                </a:solidFill>
                <a:cs typeface="B Mitra" pitchFamily="2" charset="-78"/>
              </a:rPr>
              <a:t>ماهی ها </a:t>
            </a:r>
            <a:r>
              <a:rPr lang="fa-IR" sz="1600" dirty="0">
                <a:solidFill>
                  <a:prstClr val="black"/>
                </a:solidFill>
                <a:cs typeface="B Mitra" pitchFamily="2" charset="-78"/>
              </a:rPr>
              <a:t>در کانال های آب و </a:t>
            </a:r>
            <a:r>
              <a:rPr lang="fa-IR" sz="1600" u="sng" dirty="0">
                <a:solidFill>
                  <a:prstClr val="black"/>
                </a:solidFill>
                <a:cs typeface="B Mitra" pitchFamily="2" charset="-78"/>
              </a:rPr>
              <a:t>پرندگان </a:t>
            </a:r>
            <a:r>
              <a:rPr lang="fa-IR" sz="1600" dirty="0">
                <a:solidFill>
                  <a:prstClr val="black"/>
                </a:solidFill>
                <a:cs typeface="B Mitra" pitchFamily="2" charset="-78"/>
              </a:rPr>
              <a:t>در میان شاخ و برگ درختان آن نمایان بود. به اعتقاد برخی پژوهشگران حاشیه های دورفرش ایرانی در واقع بیانی از همان </a:t>
            </a:r>
            <a:r>
              <a:rPr lang="fa-IR" sz="1600" dirty="0">
                <a:solidFill>
                  <a:prstClr val="black"/>
                </a:solidFill>
                <a:effectLst>
                  <a:outerShdw blurRad="38100" dist="38100" dir="2700000" algn="tl">
                    <a:srgbClr val="000000">
                      <a:alpha val="43137"/>
                    </a:srgbClr>
                  </a:outerShdw>
                </a:effectLst>
                <a:cs typeface="B Mitra" pitchFamily="2" charset="-78"/>
              </a:rPr>
              <a:t>دیوارهای دور باغ </a:t>
            </a:r>
            <a:r>
              <a:rPr lang="fa-IR" sz="1600" dirty="0">
                <a:solidFill>
                  <a:prstClr val="black"/>
                </a:solidFill>
                <a:cs typeface="B Mitra" pitchFamily="2" charset="-78"/>
              </a:rPr>
              <a:t>است</a:t>
            </a:r>
            <a:r>
              <a:rPr lang="fa-IR" sz="1600" dirty="0">
                <a:solidFill>
                  <a:srgbClr val="F79646">
                    <a:lumMod val="75000"/>
                  </a:srgbClr>
                </a:solidFill>
              </a:rPr>
              <a:t>.</a:t>
            </a:r>
            <a:endParaRPr lang="en-US" sz="1600" dirty="0">
              <a:solidFill>
                <a:srgbClr val="F79646">
                  <a:lumMod val="75000"/>
                </a:srgbClr>
              </a:solidFill>
            </a:endParaRPr>
          </a:p>
        </p:txBody>
      </p:sp>
      <p:pic>
        <p:nvPicPr>
          <p:cNvPr id="9" name="Picture 8" descr="suzani-5.jp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48200" y="3722916"/>
            <a:ext cx="2160460" cy="2819400"/>
          </a:xfrm>
          <a:prstGeom prst="roundRect">
            <a:avLst>
              <a:gd name="adj" fmla="val 8594"/>
            </a:avLst>
          </a:prstGeom>
          <a:solidFill>
            <a:srgbClr val="FFFFFF">
              <a:shade val="85000"/>
            </a:srgbClr>
          </a:solidFill>
          <a:ln>
            <a:noFill/>
          </a:ln>
          <a:effectLst/>
        </p:spPr>
      </p:pic>
      <p:pic>
        <p:nvPicPr>
          <p:cNvPr id="1026" name="Picture 2" descr="C:\Users\hamide\term 7\messi\bagh\bagh\100MSDCF\DSC02445.JPG"/>
          <p:cNvPicPr>
            <a:picLocks noChangeAspect="1" noChangeArrowheads="1"/>
          </p:cNvPicPr>
          <p:nvPr/>
        </p:nvPicPr>
        <p:blipFill>
          <a:blip r:embed="rId5" cstate="screen">
            <a:lum bright="10000" contrast="40000"/>
            <a:extLst>
              <a:ext uri="{28A0092B-C50C-407E-A947-70E740481C1C}">
                <a14:useLocalDpi xmlns:a14="http://schemas.microsoft.com/office/drawing/2010/main"/>
              </a:ext>
            </a:extLst>
          </a:blip>
          <a:srcRect/>
          <a:stretch>
            <a:fillRect/>
          </a:stretch>
        </p:blipFill>
        <p:spPr bwMode="auto">
          <a:xfrm>
            <a:off x="7010400" y="3907974"/>
            <a:ext cx="1943100" cy="2863516"/>
          </a:xfrm>
          <a:prstGeom prst="rect">
            <a:avLst/>
          </a:prstGeom>
          <a:ln>
            <a:noFill/>
          </a:ln>
          <a:effectLst>
            <a:outerShdw blurRad="292100" dist="139700" dir="2700000" algn="tl" rotWithShape="0">
              <a:srgbClr val="333333">
                <a:alpha val="65000"/>
              </a:srgbClr>
            </a:outerShdw>
          </a:effectLst>
        </p:spPr>
      </p:pic>
      <p:pic>
        <p:nvPicPr>
          <p:cNvPr id="1027" name="Picture 3" descr="C:\Users\hamide\term 7\messi\bagh\bagh\100MSDCF\DSC02443.JPG"/>
          <p:cNvPicPr>
            <a:picLocks noChangeAspect="1" noChangeArrowheads="1"/>
          </p:cNvPicPr>
          <p:nvPr/>
        </p:nvPicPr>
        <p:blipFill>
          <a:blip r:embed="rId6" cstate="screen">
            <a:lum bright="10000" contrast="30000"/>
            <a:extLst>
              <a:ext uri="{28A0092B-C50C-407E-A947-70E740481C1C}">
                <a14:useLocalDpi xmlns:a14="http://schemas.microsoft.com/office/drawing/2010/main"/>
              </a:ext>
            </a:extLst>
          </a:blip>
          <a:srcRect/>
          <a:stretch>
            <a:fillRect/>
          </a:stretch>
        </p:blipFill>
        <p:spPr bwMode="auto">
          <a:xfrm rot="16200000">
            <a:off x="-990600" y="2590800"/>
            <a:ext cx="4343400" cy="2057400"/>
          </a:xfrm>
          <a:prstGeom prst="rect">
            <a:avLst/>
          </a:prstGeom>
          <a:ln>
            <a:noFill/>
          </a:ln>
          <a:effectLst>
            <a:outerShdw blurRad="190500" algn="tl" rotWithShape="0">
              <a:srgbClr val="000000">
                <a:alpha val="70000"/>
              </a:srgbClr>
            </a:outerShdw>
          </a:effectLst>
        </p:spPr>
      </p:pic>
      <p:pic>
        <p:nvPicPr>
          <p:cNvPr id="1028" name="Picture 4" descr="C:\Users\hamide\term 7\messi\bagh\bagh\100MSDCF\DSC02175.JPG"/>
          <p:cNvPicPr>
            <a:picLocks noChangeAspect="1" noChangeArrowheads="1"/>
          </p:cNvPicPr>
          <p:nvPr/>
        </p:nvPicPr>
        <p:blipFill>
          <a:blip r:embed="rId7" cstate="screen">
            <a:lum contrast="40000"/>
            <a:extLst>
              <a:ext uri="{28A0092B-C50C-407E-A947-70E740481C1C}">
                <a14:useLocalDpi xmlns:a14="http://schemas.microsoft.com/office/drawing/2010/main"/>
              </a:ext>
            </a:extLst>
          </a:blip>
          <a:srcRect/>
          <a:stretch>
            <a:fillRect/>
          </a:stretch>
        </p:blipFill>
        <p:spPr bwMode="auto">
          <a:xfrm rot="16200000">
            <a:off x="1882573" y="3756230"/>
            <a:ext cx="3058890" cy="2099633"/>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8741140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New Folder (2)\New Folder\bagh\back.jpg"/>
          <p:cNvPicPr>
            <a:picLocks noChangeAspect="1" noChangeArrowheads="1"/>
          </p:cNvPicPr>
          <p:nvPr/>
        </p:nvPicPr>
        <p:blipFill>
          <a:blip r:embed="rId2"/>
          <a:srcRect/>
          <a:stretch>
            <a:fillRect/>
          </a:stretch>
        </p:blipFill>
        <p:spPr bwMode="auto">
          <a:xfrm>
            <a:off x="1" y="0"/>
            <a:ext cx="9143999" cy="6858000"/>
          </a:xfrm>
          <a:prstGeom prst="rect">
            <a:avLst/>
          </a:prstGeom>
          <a:noFill/>
        </p:spPr>
      </p:pic>
      <p:grpSp>
        <p:nvGrpSpPr>
          <p:cNvPr id="2" name="Group 11"/>
          <p:cNvGrpSpPr/>
          <p:nvPr/>
        </p:nvGrpSpPr>
        <p:grpSpPr>
          <a:xfrm>
            <a:off x="0" y="0"/>
            <a:ext cx="9572660" cy="6858000"/>
            <a:chOff x="0" y="0"/>
            <a:chExt cx="9572660" cy="6858000"/>
          </a:xfrm>
        </p:grpSpPr>
        <p:sp>
          <p:nvSpPr>
            <p:cNvPr id="8" name="Rectangle 7"/>
            <p:cNvSpPr/>
            <p:nvPr/>
          </p:nvSpPr>
          <p:spPr>
            <a:xfrm>
              <a:off x="0" y="0"/>
              <a:ext cx="9144000"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pic>
          <p:nvPicPr>
            <p:cNvPr id="6" name="Picture 5" descr="fdgfhf.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0" y="122954"/>
              <a:ext cx="9572660" cy="657124"/>
            </a:xfrm>
            <a:prstGeom prst="rect">
              <a:avLst/>
            </a:prstGeom>
          </p:spPr>
        </p:pic>
      </p:grpSp>
      <p:sp>
        <p:nvSpPr>
          <p:cNvPr id="7" name="TextBox 6"/>
          <p:cNvSpPr txBox="1"/>
          <p:nvPr/>
        </p:nvSpPr>
        <p:spPr>
          <a:xfrm>
            <a:off x="6248400" y="76200"/>
            <a:ext cx="3000375" cy="523220"/>
          </a:xfrm>
          <a:prstGeom prst="rect">
            <a:avLst/>
          </a:prstGeom>
          <a:noFill/>
        </p:spPr>
        <p:txBody>
          <a:bodyPr wrap="square" rtlCol="0">
            <a:spAutoFit/>
          </a:bodyPr>
          <a:lstStyle/>
          <a:p>
            <a:pPr algn="ctr"/>
            <a:r>
              <a:rPr lang="fa-IR" sz="2800" b="1" dirty="0">
                <a:solidFill>
                  <a:prstClr val="black"/>
                </a:solidFill>
                <a:cs typeface="B Davat" pitchFamily="2" charset="-78"/>
              </a:rPr>
              <a:t>باغ های ایرانی و چهارباغ</a:t>
            </a:r>
            <a:endParaRPr lang="en-US" sz="2800" b="1" dirty="0">
              <a:solidFill>
                <a:prstClr val="black"/>
              </a:solidFill>
              <a:cs typeface="B Davat" pitchFamily="2" charset="-78"/>
            </a:endParaRPr>
          </a:p>
        </p:txBody>
      </p:sp>
      <p:sp>
        <p:nvSpPr>
          <p:cNvPr id="9" name="TextBox 8"/>
          <p:cNvSpPr txBox="1"/>
          <p:nvPr/>
        </p:nvSpPr>
        <p:spPr>
          <a:xfrm>
            <a:off x="-13136" y="794671"/>
            <a:ext cx="9122392" cy="2800767"/>
          </a:xfrm>
          <a:prstGeom prst="rect">
            <a:avLst/>
          </a:prstGeom>
          <a:noFill/>
        </p:spPr>
        <p:txBody>
          <a:bodyPr wrap="square" rtlCol="0">
            <a:spAutoFit/>
          </a:bodyPr>
          <a:lstStyle/>
          <a:p>
            <a:pPr>
              <a:buFont typeface="Wingdings" pitchFamily="2" charset="2"/>
              <a:buChar char="v"/>
            </a:pPr>
            <a:r>
              <a:rPr lang="fa-IR" sz="1600" dirty="0">
                <a:solidFill>
                  <a:prstClr val="black"/>
                </a:solidFill>
                <a:cs typeface="B Mitra" pitchFamily="2" charset="-78"/>
              </a:rPr>
              <a:t>در چهار باغ ها ما همیشه دو آکس عمود بر هم داریم که اصولا این تقسیم بندی توسط نهرهای آب انجام می گیرد و عبارتند از آکس شمال به جنوب و آکس شرق به غرب که همیشه در یک سوم پلان می باشد.</a:t>
            </a:r>
          </a:p>
          <a:p>
            <a:pPr>
              <a:buFont typeface="Wingdings" pitchFamily="2" charset="2"/>
              <a:buChar char="v"/>
            </a:pPr>
            <a:r>
              <a:rPr lang="fa-IR" sz="1600" dirty="0">
                <a:solidFill>
                  <a:prstClr val="black"/>
                </a:solidFill>
                <a:cs typeface="B Mitra" pitchFamily="2" charset="-78"/>
              </a:rPr>
              <a:t>از دید سمبولیک عدد چهار یعنی چهار قسمت دنیا . چهار رودخانه در باغ که بعد از مبنای خود به یک مرکز ختم میشوند نشان دهنده چهار جهت اصلی میباشد.</a:t>
            </a:r>
          </a:p>
          <a:p>
            <a:pPr>
              <a:buFont typeface="Wingdings" pitchFamily="2" charset="2"/>
              <a:buChar char="v"/>
            </a:pPr>
            <a:r>
              <a:rPr lang="fa-IR" sz="1600" dirty="0">
                <a:solidFill>
                  <a:prstClr val="black"/>
                </a:solidFill>
                <a:cs typeface="B Mitra" pitchFamily="2" charset="-78"/>
              </a:rPr>
              <a:t>عدد چهار در کیهان شناسی اسلامی به معناهای ذیل تعبیر می شود :</a:t>
            </a:r>
          </a:p>
          <a:p>
            <a:pPr marL="342900" indent="-342900">
              <a:buFont typeface="+mj-lt"/>
              <a:buAutoNum type="arabicPeriod"/>
            </a:pPr>
            <a:r>
              <a:rPr lang="fa-IR" sz="1600" dirty="0">
                <a:solidFill>
                  <a:prstClr val="black"/>
                </a:solidFill>
                <a:cs typeface="B Mitra" pitchFamily="2" charset="-78"/>
              </a:rPr>
              <a:t>المان های طبیعی ( سرد، گرم، خشک و مرطوب)</a:t>
            </a:r>
          </a:p>
          <a:p>
            <a:pPr marL="342900" indent="-342900">
              <a:buFont typeface="+mj-lt"/>
              <a:buAutoNum type="arabicPeriod"/>
            </a:pPr>
            <a:r>
              <a:rPr lang="fa-IR" sz="1600" dirty="0">
                <a:solidFill>
                  <a:prstClr val="black"/>
                </a:solidFill>
                <a:cs typeface="B Mitra" pitchFamily="2" charset="-78"/>
              </a:rPr>
              <a:t>چهار عنصر اولیه ( آب ، هوا ، زمین و آتش )</a:t>
            </a:r>
          </a:p>
          <a:p>
            <a:pPr marL="342900" indent="-342900">
              <a:buFont typeface="+mj-lt"/>
              <a:buAutoNum type="arabicPeriod"/>
            </a:pPr>
            <a:r>
              <a:rPr lang="fa-IR" sz="1600" dirty="0">
                <a:solidFill>
                  <a:prstClr val="black"/>
                </a:solidFill>
                <a:cs typeface="B Mitra" pitchFamily="2" charset="-78"/>
              </a:rPr>
              <a:t>چهار جهت اصلی (شمال، جنوب، غرب و شرق)</a:t>
            </a:r>
          </a:p>
          <a:p>
            <a:pPr marL="342900" indent="-342900">
              <a:buFont typeface="+mj-lt"/>
              <a:buAutoNum type="arabicPeriod"/>
            </a:pPr>
            <a:r>
              <a:rPr lang="fa-IR" sz="1600" dirty="0">
                <a:solidFill>
                  <a:prstClr val="black"/>
                </a:solidFill>
                <a:cs typeface="B Mitra" pitchFamily="2" charset="-78"/>
              </a:rPr>
              <a:t>چهار عنصر (فلز، گیاه، حیوان و انسان)</a:t>
            </a:r>
          </a:p>
          <a:p>
            <a:pPr marL="342900" indent="-342900">
              <a:buFont typeface="Wingdings" pitchFamily="2" charset="2"/>
              <a:buChar char="v"/>
            </a:pPr>
            <a:r>
              <a:rPr lang="fa-IR" sz="1600" dirty="0">
                <a:solidFill>
                  <a:prstClr val="black"/>
                </a:solidFill>
                <a:cs typeface="B Mitra" pitchFamily="2" charset="-78"/>
              </a:rPr>
              <a:t>تقسیم بر چهار شدن دارای بار تاریخی طویلی است.اعتقاد مردم عامه بر این بوده است که آب از تمام عناصر روی زمین مقدس تر بوده و گاهی به صورت اقیانوس به گرد زمین می چرخید و بیشتر اوقات به صورت دو نهر متقاطع یا چهار رود از مرکز بهشت جاری می شد و دنیا را چهار بخش می کرد و از این جاست که واژه ”چهارباغ“به میان می آید.</a:t>
            </a:r>
          </a:p>
        </p:txBody>
      </p:sp>
      <p:pic>
        <p:nvPicPr>
          <p:cNvPr id="10" name="Picture 2" descr="G:\saeid1\axe khanevadegi\manzar\bagh1\DSC02031.JPG"/>
          <p:cNvPicPr>
            <a:picLocks noChangeAspect="1" noChangeArrowheads="1"/>
          </p:cNvPicPr>
          <p:nvPr/>
        </p:nvPicPr>
        <p:blipFill>
          <a:blip r:embed="rId4" cstate="screen">
            <a:lum bright="10000" contrast="40000"/>
            <a:extLst>
              <a:ext uri="{28A0092B-C50C-407E-A947-70E740481C1C}">
                <a14:useLocalDpi xmlns:a14="http://schemas.microsoft.com/office/drawing/2010/main"/>
              </a:ext>
            </a:extLst>
          </a:blip>
          <a:srcRect/>
          <a:stretch>
            <a:fillRect/>
          </a:stretch>
        </p:blipFill>
        <p:spPr bwMode="auto">
          <a:xfrm rot="60000">
            <a:off x="3380712" y="3544423"/>
            <a:ext cx="2233219" cy="32181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 name="Picture 3" descr="G:\saeid1\axe khanevadegi\manzar\bagh1\DSC02160.JPG"/>
          <p:cNvPicPr>
            <a:picLocks noChangeAspect="1" noChangeArrowheads="1"/>
          </p:cNvPicPr>
          <p:nvPr/>
        </p:nvPicPr>
        <p:blipFill>
          <a:blip r:embed="rId5" cstate="screen">
            <a:lum contrast="30000"/>
            <a:extLst>
              <a:ext uri="{28A0092B-C50C-407E-A947-70E740481C1C}">
                <a14:useLocalDpi xmlns:a14="http://schemas.microsoft.com/office/drawing/2010/main"/>
              </a:ext>
            </a:extLst>
          </a:blip>
          <a:srcRect/>
          <a:stretch>
            <a:fillRect/>
          </a:stretch>
        </p:blipFill>
        <p:spPr bwMode="auto">
          <a:xfrm rot="16200000">
            <a:off x="5943600" y="3810000"/>
            <a:ext cx="2667000" cy="2667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 name="Picture 4" descr="G:\saeid1\axe khanevadegi\manzar\bagh1\DSC02162.JPG"/>
          <p:cNvPicPr>
            <a:picLocks noChangeAspect="1" noChangeArrowheads="1"/>
          </p:cNvPicPr>
          <p:nvPr/>
        </p:nvPicPr>
        <p:blipFill>
          <a:blip r:embed="rId6" cstate="screen">
            <a:lum contrast="20000"/>
            <a:extLst>
              <a:ext uri="{28A0092B-C50C-407E-A947-70E740481C1C}">
                <a14:useLocalDpi xmlns:a14="http://schemas.microsoft.com/office/drawing/2010/main"/>
              </a:ext>
            </a:extLst>
          </a:blip>
          <a:srcRect/>
          <a:stretch>
            <a:fillRect/>
          </a:stretch>
        </p:blipFill>
        <p:spPr bwMode="auto">
          <a:xfrm>
            <a:off x="128272" y="3628691"/>
            <a:ext cx="1776728" cy="300070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4" name="Rectangle 13"/>
          <p:cNvSpPr/>
          <p:nvPr/>
        </p:nvSpPr>
        <p:spPr>
          <a:xfrm>
            <a:off x="1828800" y="4038600"/>
            <a:ext cx="914400" cy="304800"/>
          </a:xfrm>
          <a:prstGeom prst="rect">
            <a:avLst/>
          </a:prstGeom>
          <a:solidFill>
            <a:schemeClr val="bg1"/>
          </a:solidFill>
          <a:ln>
            <a:solidFill>
              <a:schemeClr val="tx1"/>
            </a:solidFill>
          </a:ln>
        </p:spPr>
        <p:txBody>
          <a:bodyPr wrap="square">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تاج محل</a:t>
            </a:r>
          </a:p>
        </p:txBody>
      </p:sp>
      <p:sp>
        <p:nvSpPr>
          <p:cNvPr id="15" name="Rectangle 14"/>
          <p:cNvSpPr/>
          <p:nvPr/>
        </p:nvSpPr>
        <p:spPr>
          <a:xfrm>
            <a:off x="7848600" y="6324600"/>
            <a:ext cx="1143000" cy="307777"/>
          </a:xfrm>
          <a:prstGeom prst="rect">
            <a:avLst/>
          </a:prstGeom>
          <a:solidFill>
            <a:schemeClr val="bg1"/>
          </a:solidFill>
          <a:ln>
            <a:solidFill>
              <a:schemeClr val="tx1"/>
            </a:solidFill>
          </a:ln>
        </p:spPr>
        <p:txBody>
          <a:bodyPr wrap="square">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باغ وفای بابر</a:t>
            </a:r>
          </a:p>
        </p:txBody>
      </p:sp>
      <p:sp>
        <p:nvSpPr>
          <p:cNvPr id="16" name="Rectangle 15"/>
          <p:cNvSpPr/>
          <p:nvPr/>
        </p:nvSpPr>
        <p:spPr>
          <a:xfrm>
            <a:off x="2438400" y="5410200"/>
            <a:ext cx="1143000" cy="1169551"/>
          </a:xfrm>
          <a:prstGeom prst="rect">
            <a:avLst/>
          </a:prstGeom>
          <a:solidFill>
            <a:schemeClr val="bg1"/>
          </a:solidFill>
          <a:ln>
            <a:solidFill>
              <a:schemeClr val="tx1"/>
            </a:solidFill>
          </a:ln>
        </p:spPr>
        <p:txBody>
          <a:bodyPr wrap="square">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کاخ </a:t>
            </a:r>
            <a:r>
              <a:rPr lang="en-US" sz="1400" i="1" dirty="0" err="1">
                <a:solidFill>
                  <a:prstClr val="black"/>
                </a:solidFill>
                <a:effectLst>
                  <a:outerShdw blurRad="38100" dist="38100" dir="2700000" algn="tl">
                    <a:srgbClr val="000000">
                      <a:alpha val="43137"/>
                    </a:srgbClr>
                  </a:outerShdw>
                </a:effectLst>
                <a:cs typeface="B Mitra" pitchFamily="2" charset="-78"/>
              </a:rPr>
              <a:t>Bolkwarra</a:t>
            </a:r>
            <a:r>
              <a:rPr lang="fa-IR" sz="1400" i="1" dirty="0">
                <a:solidFill>
                  <a:prstClr val="black"/>
                </a:solidFill>
                <a:effectLst>
                  <a:outerShdw blurRad="38100" dist="38100" dir="2700000" algn="tl">
                    <a:srgbClr val="000000">
                      <a:alpha val="43137"/>
                    </a:srgbClr>
                  </a:outerShdw>
                </a:effectLst>
                <a:cs typeface="B Mitra" pitchFamily="2" charset="-78"/>
              </a:rPr>
              <a:t> و باغهای آن که به سبک چهارباغ ایرانی بودند.</a:t>
            </a:r>
          </a:p>
        </p:txBody>
      </p:sp>
    </p:spTree>
    <p:extLst>
      <p:ext uri="{BB962C8B-B14F-4D97-AF65-F5344CB8AC3E}">
        <p14:creationId xmlns:p14="http://schemas.microsoft.com/office/powerpoint/2010/main" val="29918972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New Folder (2)\New Folder\bagh\back.jpg"/>
          <p:cNvPicPr>
            <a:picLocks noChangeAspect="1" noChangeArrowheads="1"/>
          </p:cNvPicPr>
          <p:nvPr/>
        </p:nvPicPr>
        <p:blipFill>
          <a:blip r:embed="rId2"/>
          <a:srcRect/>
          <a:stretch>
            <a:fillRect/>
          </a:stretch>
        </p:blipFill>
        <p:spPr bwMode="auto">
          <a:xfrm>
            <a:off x="1" y="0"/>
            <a:ext cx="9143999" cy="6858000"/>
          </a:xfrm>
          <a:prstGeom prst="rect">
            <a:avLst/>
          </a:prstGeom>
          <a:noFill/>
        </p:spPr>
      </p:pic>
      <p:grpSp>
        <p:nvGrpSpPr>
          <p:cNvPr id="2" name="Group 11"/>
          <p:cNvGrpSpPr/>
          <p:nvPr/>
        </p:nvGrpSpPr>
        <p:grpSpPr>
          <a:xfrm>
            <a:off x="0" y="0"/>
            <a:ext cx="9572660" cy="6858000"/>
            <a:chOff x="0" y="0"/>
            <a:chExt cx="9572660" cy="6858000"/>
          </a:xfrm>
        </p:grpSpPr>
        <p:sp>
          <p:nvSpPr>
            <p:cNvPr id="8" name="Rectangle 7"/>
            <p:cNvSpPr/>
            <p:nvPr/>
          </p:nvSpPr>
          <p:spPr>
            <a:xfrm>
              <a:off x="0" y="0"/>
              <a:ext cx="9144000"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pic>
          <p:nvPicPr>
            <p:cNvPr id="6" name="Picture 5" descr="fdgfhf.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0" y="122954"/>
              <a:ext cx="9572660" cy="657124"/>
            </a:xfrm>
            <a:prstGeom prst="rect">
              <a:avLst/>
            </a:prstGeom>
          </p:spPr>
        </p:pic>
      </p:grpSp>
      <p:sp>
        <p:nvSpPr>
          <p:cNvPr id="7" name="TextBox 6"/>
          <p:cNvSpPr txBox="1"/>
          <p:nvPr/>
        </p:nvSpPr>
        <p:spPr>
          <a:xfrm>
            <a:off x="7699375" y="76200"/>
            <a:ext cx="1905000" cy="523220"/>
          </a:xfrm>
          <a:prstGeom prst="rect">
            <a:avLst/>
          </a:prstGeom>
          <a:noFill/>
        </p:spPr>
        <p:txBody>
          <a:bodyPr wrap="square" rtlCol="0">
            <a:spAutoFit/>
          </a:bodyPr>
          <a:lstStyle/>
          <a:p>
            <a:pPr algn="l" rtl="0"/>
            <a:r>
              <a:rPr lang="fa-IR" sz="2800" b="1" dirty="0">
                <a:solidFill>
                  <a:prstClr val="black"/>
                </a:solidFill>
                <a:cs typeface="B Davat" pitchFamily="2" charset="-78"/>
              </a:rPr>
              <a:t>انواع باغ</a:t>
            </a:r>
            <a:endParaRPr lang="en-US" sz="2800" b="1" dirty="0">
              <a:solidFill>
                <a:prstClr val="black"/>
              </a:solidFill>
              <a:cs typeface="B Davat" pitchFamily="2" charset="-78"/>
            </a:endParaRPr>
          </a:p>
        </p:txBody>
      </p:sp>
      <p:sp>
        <p:nvSpPr>
          <p:cNvPr id="10" name="Rectangle 3"/>
          <p:cNvSpPr>
            <a:spLocks noChangeArrowheads="1"/>
          </p:cNvSpPr>
          <p:nvPr/>
        </p:nvSpPr>
        <p:spPr bwMode="auto">
          <a:xfrm>
            <a:off x="304800" y="1110350"/>
            <a:ext cx="8534400" cy="5155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lnSpc>
                <a:spcPct val="150000"/>
              </a:lnSpc>
            </a:pPr>
            <a:r>
              <a:rPr lang="en-US" sz="2000" dirty="0">
                <a:solidFill>
                  <a:prstClr val="black"/>
                </a:solidFill>
                <a:cs typeface="B Mitra" pitchFamily="2" charset="-78"/>
              </a:rPr>
              <a:t> </a:t>
            </a:r>
            <a:r>
              <a:rPr lang="fa-IR" sz="2000" dirty="0">
                <a:solidFill>
                  <a:prstClr val="black"/>
                </a:solidFill>
                <a:cs typeface="B Mitra" pitchFamily="2" charset="-78"/>
              </a:rPr>
              <a:t>انواع باغ را برحسب </a:t>
            </a:r>
            <a:r>
              <a:rPr lang="fa-IR" sz="2000" u="sng" dirty="0">
                <a:solidFill>
                  <a:prstClr val="black"/>
                </a:solidFill>
                <a:effectLst>
                  <a:outerShdw blurRad="38100" dist="38100" dir="2700000" algn="tl">
                    <a:srgbClr val="000000">
                      <a:alpha val="43137"/>
                    </a:srgbClr>
                  </a:outerShdw>
                </a:effectLst>
                <a:cs typeface="B Mitra" pitchFamily="2" charset="-78"/>
              </a:rPr>
              <a:t>كاركرد اصلي </a:t>
            </a:r>
            <a:r>
              <a:rPr lang="fa-IR" sz="2000" dirty="0">
                <a:solidFill>
                  <a:prstClr val="black"/>
                </a:solidFill>
                <a:cs typeface="B Mitra" pitchFamily="2" charset="-78"/>
              </a:rPr>
              <a:t>آن مي توان به پنج گونه به شرح زير طبقه بندي كرد: </a:t>
            </a:r>
            <a:endParaRPr lang="en-US" sz="2000" dirty="0">
              <a:solidFill>
                <a:prstClr val="black"/>
              </a:solidFill>
              <a:cs typeface="B Mitra" pitchFamily="2" charset="-78"/>
            </a:endParaRPr>
          </a:p>
        </p:txBody>
      </p:sp>
      <p:graphicFrame>
        <p:nvGraphicFramePr>
          <p:cNvPr id="11" name="Diagram 10"/>
          <p:cNvGraphicFramePr/>
          <p:nvPr/>
        </p:nvGraphicFramePr>
        <p:xfrm>
          <a:off x="685800" y="1371600"/>
          <a:ext cx="7924800" cy="5054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3483408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New Folder (2)\New Folder\bagh\back.jpg"/>
          <p:cNvPicPr>
            <a:picLocks noChangeAspect="1" noChangeArrowheads="1"/>
          </p:cNvPicPr>
          <p:nvPr/>
        </p:nvPicPr>
        <p:blipFill>
          <a:blip r:embed="rId2"/>
          <a:srcRect/>
          <a:stretch>
            <a:fillRect/>
          </a:stretch>
        </p:blipFill>
        <p:spPr bwMode="auto">
          <a:xfrm>
            <a:off x="1" y="0"/>
            <a:ext cx="9143999" cy="6858000"/>
          </a:xfrm>
          <a:prstGeom prst="rect">
            <a:avLst/>
          </a:prstGeom>
          <a:noFill/>
        </p:spPr>
      </p:pic>
      <p:grpSp>
        <p:nvGrpSpPr>
          <p:cNvPr id="2" name="Group 11"/>
          <p:cNvGrpSpPr/>
          <p:nvPr/>
        </p:nvGrpSpPr>
        <p:grpSpPr>
          <a:xfrm>
            <a:off x="0" y="0"/>
            <a:ext cx="9572660" cy="6858000"/>
            <a:chOff x="0" y="0"/>
            <a:chExt cx="9572660" cy="6858000"/>
          </a:xfrm>
        </p:grpSpPr>
        <p:sp>
          <p:nvSpPr>
            <p:cNvPr id="8" name="Rectangle 7"/>
            <p:cNvSpPr/>
            <p:nvPr/>
          </p:nvSpPr>
          <p:spPr>
            <a:xfrm>
              <a:off x="0" y="0"/>
              <a:ext cx="9144000"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pic>
          <p:nvPicPr>
            <p:cNvPr id="6" name="Picture 5" descr="fdgfhf.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0" y="122954"/>
              <a:ext cx="9572660" cy="657124"/>
            </a:xfrm>
            <a:prstGeom prst="rect">
              <a:avLst/>
            </a:prstGeom>
          </p:spPr>
        </p:pic>
      </p:grpSp>
      <p:sp>
        <p:nvSpPr>
          <p:cNvPr id="7" name="TextBox 6"/>
          <p:cNvSpPr txBox="1"/>
          <p:nvPr/>
        </p:nvSpPr>
        <p:spPr>
          <a:xfrm>
            <a:off x="7699375" y="76200"/>
            <a:ext cx="1905000" cy="523220"/>
          </a:xfrm>
          <a:prstGeom prst="rect">
            <a:avLst/>
          </a:prstGeom>
          <a:noFill/>
        </p:spPr>
        <p:txBody>
          <a:bodyPr wrap="square" rtlCol="0">
            <a:spAutoFit/>
          </a:bodyPr>
          <a:lstStyle/>
          <a:p>
            <a:pPr algn="l" rtl="0"/>
            <a:r>
              <a:rPr lang="fa-IR" sz="2800" b="1" dirty="0">
                <a:solidFill>
                  <a:prstClr val="black"/>
                </a:solidFill>
                <a:cs typeface="B Davat" pitchFamily="2" charset="-78"/>
              </a:rPr>
              <a:t>انواع باغ</a:t>
            </a:r>
            <a:endParaRPr lang="en-US" sz="2800" b="1" dirty="0">
              <a:solidFill>
                <a:prstClr val="black"/>
              </a:solidFill>
              <a:cs typeface="B Davat" pitchFamily="2" charset="-78"/>
            </a:endParaRPr>
          </a:p>
        </p:txBody>
      </p:sp>
      <p:sp>
        <p:nvSpPr>
          <p:cNvPr id="10" name="Rectangle 3"/>
          <p:cNvSpPr>
            <a:spLocks noChangeArrowheads="1"/>
          </p:cNvSpPr>
          <p:nvPr/>
        </p:nvSpPr>
        <p:spPr bwMode="auto">
          <a:xfrm>
            <a:off x="304800" y="838200"/>
            <a:ext cx="8534400" cy="152349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Low">
              <a:lnSpc>
                <a:spcPct val="150000"/>
              </a:lnSpc>
            </a:pPr>
            <a:r>
              <a:rPr lang="fa-IR" b="1" dirty="0">
                <a:solidFill>
                  <a:prstClr val="black"/>
                </a:solidFill>
                <a:cs typeface="B Davat" pitchFamily="2" charset="-78"/>
              </a:rPr>
              <a:t>باغ میوه</a:t>
            </a:r>
            <a:endParaRPr lang="en-US" b="1" dirty="0">
              <a:solidFill>
                <a:prstClr val="black"/>
              </a:solidFill>
              <a:cs typeface="B Davat" pitchFamily="2" charset="-78"/>
            </a:endParaRPr>
          </a:p>
          <a:p>
            <a:pPr algn="justLow">
              <a:lnSpc>
                <a:spcPct val="150000"/>
              </a:lnSpc>
            </a:pPr>
            <a:r>
              <a:rPr lang="en-US" sz="1600" u="sng" dirty="0">
                <a:solidFill>
                  <a:prstClr val="black"/>
                </a:solidFill>
                <a:cs typeface="B Mitra" pitchFamily="2" charset="-78"/>
              </a:rPr>
              <a:t> </a:t>
            </a:r>
            <a:r>
              <a:rPr lang="fa-IR" sz="1600" u="sng" dirty="0">
                <a:solidFill>
                  <a:prstClr val="black"/>
                </a:solidFill>
                <a:cs typeface="B Mitra" pitchFamily="2" charset="-78"/>
              </a:rPr>
              <a:t>ساده ترين </a:t>
            </a:r>
            <a:r>
              <a:rPr lang="fa-IR" sz="1600" dirty="0">
                <a:solidFill>
                  <a:prstClr val="black"/>
                </a:solidFill>
                <a:cs typeface="B Mitra" pitchFamily="2" charset="-78"/>
              </a:rPr>
              <a:t>نوع باغ از لحاظ </a:t>
            </a:r>
            <a:r>
              <a:rPr lang="fa-IR" sz="1600" dirty="0">
                <a:solidFill>
                  <a:prstClr val="black"/>
                </a:solidFill>
                <a:effectLst>
                  <a:outerShdw blurRad="38100" dist="38100" dir="2700000" algn="tl">
                    <a:srgbClr val="000000">
                      <a:alpha val="43137"/>
                    </a:srgbClr>
                  </a:outerShdw>
                </a:effectLst>
                <a:cs typeface="B Mitra" pitchFamily="2" charset="-78"/>
              </a:rPr>
              <a:t>طراحي</a:t>
            </a:r>
            <a:r>
              <a:rPr lang="fa-IR" sz="1600" dirty="0">
                <a:solidFill>
                  <a:prstClr val="black"/>
                </a:solidFill>
                <a:cs typeface="B Mitra" pitchFamily="2" charset="-78"/>
              </a:rPr>
              <a:t> و </a:t>
            </a:r>
            <a:r>
              <a:rPr lang="fa-IR" sz="1600" u="sng" dirty="0">
                <a:solidFill>
                  <a:prstClr val="black"/>
                </a:solidFill>
                <a:cs typeface="B Mitra" pitchFamily="2" charset="-78"/>
              </a:rPr>
              <a:t>سودمندترين</a:t>
            </a:r>
            <a:r>
              <a:rPr lang="fa-IR" sz="1600" dirty="0">
                <a:solidFill>
                  <a:prstClr val="black"/>
                </a:solidFill>
                <a:cs typeface="B Mitra" pitchFamily="2" charset="-78"/>
              </a:rPr>
              <a:t> نوع آن از لحاظ </a:t>
            </a:r>
            <a:r>
              <a:rPr lang="fa-IR" sz="1600" dirty="0">
                <a:solidFill>
                  <a:prstClr val="black"/>
                </a:solidFill>
                <a:effectLst>
                  <a:outerShdw blurRad="38100" dist="38100" dir="2700000" algn="tl">
                    <a:srgbClr val="000000">
                      <a:alpha val="43137"/>
                    </a:srgbClr>
                  </a:outerShdw>
                </a:effectLst>
                <a:cs typeface="B Mitra" pitchFamily="2" charset="-78"/>
              </a:rPr>
              <a:t>اقتصادي</a:t>
            </a:r>
            <a:r>
              <a:rPr lang="fa-IR" sz="1600" dirty="0">
                <a:solidFill>
                  <a:prstClr val="black"/>
                </a:solidFill>
                <a:cs typeface="B Mitra" pitchFamily="2" charset="-78"/>
              </a:rPr>
              <a:t> ، باغ ميوه است . برخي از باغ هاي ميوه فاقد هرگونه فضاي ساخته شده بودند ، در حالي كه در بعضي از آنها يك يا چند عمارت كوچك يا متوسط براي اقامت باغبان يا صاحب باغ و خانواده اش وجود داشت.</a:t>
            </a:r>
            <a:endParaRPr lang="en-US" sz="1000" dirty="0">
              <a:solidFill>
                <a:prstClr val="black"/>
              </a:solidFill>
              <a:latin typeface="Tahoma" pitchFamily="34" charset="0"/>
              <a:ea typeface="Tahoma" pitchFamily="34" charset="0"/>
              <a:cs typeface="Tahoma" pitchFamily="34" charset="0"/>
            </a:endParaRPr>
          </a:p>
          <a:p>
            <a:pPr algn="justLow">
              <a:lnSpc>
                <a:spcPct val="150000"/>
              </a:lnSpc>
            </a:pPr>
            <a:endParaRPr lang="ar-SA" sz="1200" dirty="0">
              <a:solidFill>
                <a:prstClr val="black"/>
              </a:solidFill>
              <a:latin typeface="Arial" pitchFamily="34" charset="0"/>
            </a:endParaRPr>
          </a:p>
        </p:txBody>
      </p:sp>
      <p:pic>
        <p:nvPicPr>
          <p:cNvPr id="4098"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28600" y="2438400"/>
            <a:ext cx="5257800" cy="3733800"/>
          </a:xfrm>
          <a:prstGeom prst="rect">
            <a:avLst/>
          </a:prstGeom>
          <a:ln>
            <a:noFill/>
          </a:ln>
          <a:effectLst>
            <a:outerShdw blurRad="190500" algn="tl" rotWithShape="0">
              <a:srgbClr val="000000">
                <a:alpha val="70000"/>
              </a:srgbClr>
            </a:outerShdw>
          </a:effectLst>
        </p:spPr>
      </p:pic>
      <p:sp>
        <p:nvSpPr>
          <p:cNvPr id="13" name="TextBox 12"/>
          <p:cNvSpPr txBox="1"/>
          <p:nvPr/>
        </p:nvSpPr>
        <p:spPr>
          <a:xfrm>
            <a:off x="5105400" y="6019800"/>
            <a:ext cx="1188720" cy="365760"/>
          </a:xfrm>
          <a:prstGeom prst="rect">
            <a:avLst/>
          </a:prstGeom>
          <a:solidFill>
            <a:schemeClr val="bg1"/>
          </a:solidFill>
          <a:ln>
            <a:solidFill>
              <a:schemeClr val="tx1"/>
            </a:solidFill>
          </a:ln>
        </p:spPr>
        <p:txBody>
          <a:bodyPr wrap="square" rtlCol="0">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باغهای میوه (نائین)</a:t>
            </a:r>
          </a:p>
          <a:p>
            <a:pPr algn="ct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spTree>
    <p:extLst>
      <p:ext uri="{BB962C8B-B14F-4D97-AF65-F5344CB8AC3E}">
        <p14:creationId xmlns:p14="http://schemas.microsoft.com/office/powerpoint/2010/main" val="25845209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New Folder (2)\New Folder\bagh\back.jpg"/>
          <p:cNvPicPr>
            <a:picLocks noChangeAspect="1" noChangeArrowheads="1"/>
          </p:cNvPicPr>
          <p:nvPr/>
        </p:nvPicPr>
        <p:blipFill>
          <a:blip r:embed="rId2"/>
          <a:srcRect/>
          <a:stretch>
            <a:fillRect/>
          </a:stretch>
        </p:blipFill>
        <p:spPr bwMode="auto">
          <a:xfrm>
            <a:off x="1" y="0"/>
            <a:ext cx="9143999" cy="6858000"/>
          </a:xfrm>
          <a:prstGeom prst="rect">
            <a:avLst/>
          </a:prstGeom>
          <a:noFill/>
        </p:spPr>
      </p:pic>
      <p:grpSp>
        <p:nvGrpSpPr>
          <p:cNvPr id="2" name="Group 11"/>
          <p:cNvGrpSpPr/>
          <p:nvPr/>
        </p:nvGrpSpPr>
        <p:grpSpPr>
          <a:xfrm>
            <a:off x="0" y="0"/>
            <a:ext cx="9572660" cy="6858000"/>
            <a:chOff x="0" y="0"/>
            <a:chExt cx="9572660" cy="6858000"/>
          </a:xfrm>
        </p:grpSpPr>
        <p:sp>
          <p:nvSpPr>
            <p:cNvPr id="8" name="Rectangle 7"/>
            <p:cNvSpPr/>
            <p:nvPr/>
          </p:nvSpPr>
          <p:spPr>
            <a:xfrm>
              <a:off x="0" y="0"/>
              <a:ext cx="9144000"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pic>
          <p:nvPicPr>
            <p:cNvPr id="6" name="Picture 5" descr="fdgfhf.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0" y="122954"/>
              <a:ext cx="9572660" cy="657124"/>
            </a:xfrm>
            <a:prstGeom prst="rect">
              <a:avLst/>
            </a:prstGeom>
          </p:spPr>
        </p:pic>
      </p:grpSp>
      <p:sp>
        <p:nvSpPr>
          <p:cNvPr id="7" name="TextBox 6"/>
          <p:cNvSpPr txBox="1"/>
          <p:nvPr/>
        </p:nvSpPr>
        <p:spPr>
          <a:xfrm>
            <a:off x="7699375" y="76200"/>
            <a:ext cx="1905000" cy="523220"/>
          </a:xfrm>
          <a:prstGeom prst="rect">
            <a:avLst/>
          </a:prstGeom>
          <a:noFill/>
        </p:spPr>
        <p:txBody>
          <a:bodyPr wrap="square" rtlCol="0">
            <a:spAutoFit/>
          </a:bodyPr>
          <a:lstStyle/>
          <a:p>
            <a:pPr algn="l" rtl="0"/>
            <a:r>
              <a:rPr lang="fa-IR" sz="2800" b="1" dirty="0">
                <a:solidFill>
                  <a:prstClr val="black"/>
                </a:solidFill>
                <a:cs typeface="B Davat" pitchFamily="2" charset="-78"/>
              </a:rPr>
              <a:t>انواع باغ</a:t>
            </a:r>
            <a:endParaRPr lang="en-US" sz="2800" b="1" dirty="0">
              <a:solidFill>
                <a:prstClr val="black"/>
              </a:solidFill>
              <a:cs typeface="B Davat" pitchFamily="2" charset="-78"/>
            </a:endParaRPr>
          </a:p>
        </p:txBody>
      </p:sp>
      <p:sp>
        <p:nvSpPr>
          <p:cNvPr id="10" name="Rectangle 3"/>
          <p:cNvSpPr>
            <a:spLocks noChangeArrowheads="1"/>
          </p:cNvSpPr>
          <p:nvPr/>
        </p:nvSpPr>
        <p:spPr bwMode="auto">
          <a:xfrm>
            <a:off x="3657600" y="838200"/>
            <a:ext cx="5181600" cy="263149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Low">
              <a:lnSpc>
                <a:spcPct val="150000"/>
              </a:lnSpc>
            </a:pPr>
            <a:r>
              <a:rPr lang="fa-IR" b="1" dirty="0">
                <a:solidFill>
                  <a:prstClr val="black"/>
                </a:solidFill>
                <a:cs typeface="B Davat" pitchFamily="2" charset="-78"/>
              </a:rPr>
              <a:t>باغ سکونتگاهی</a:t>
            </a:r>
            <a:endParaRPr lang="en-US" b="1" dirty="0">
              <a:solidFill>
                <a:prstClr val="black"/>
              </a:solidFill>
              <a:cs typeface="B Davat" pitchFamily="2" charset="-78"/>
            </a:endParaRPr>
          </a:p>
          <a:p>
            <a:pPr algn="just">
              <a:lnSpc>
                <a:spcPct val="150000"/>
              </a:lnSpc>
            </a:pPr>
            <a:r>
              <a:rPr lang="fa-IR" sz="1600" dirty="0">
                <a:solidFill>
                  <a:prstClr val="black"/>
                </a:solidFill>
                <a:cs typeface="B Mitra" pitchFamily="2" charset="-78"/>
              </a:rPr>
              <a:t> بسياري از </a:t>
            </a:r>
            <a:r>
              <a:rPr lang="fa-IR" sz="1600" u="sng" dirty="0">
                <a:solidFill>
                  <a:prstClr val="black"/>
                </a:solidFill>
                <a:cs typeface="B Mitra" pitchFamily="2" charset="-78"/>
              </a:rPr>
              <a:t>اعيان و رجال </a:t>
            </a:r>
            <a:r>
              <a:rPr lang="fa-IR" sz="1600" dirty="0">
                <a:solidFill>
                  <a:prstClr val="black"/>
                </a:solidFill>
                <a:cs typeface="B Mitra" pitchFamily="2" charset="-78"/>
              </a:rPr>
              <a:t>عمارت مسكوني خود را درون يك باغ مي ساختند تا به اين ترتيب شرايط مساعدي براي سكونت خود فراهم آورده باشند. وسعت و موقعيت اينگونه باغ ها از يك سو با </a:t>
            </a:r>
            <a:r>
              <a:rPr lang="fa-IR" sz="1600" u="sng" dirty="0">
                <a:solidFill>
                  <a:prstClr val="black"/>
                </a:solidFill>
                <a:cs typeface="B Mitra" pitchFamily="2" charset="-78"/>
              </a:rPr>
              <a:t>ثروت و قدرت </a:t>
            </a:r>
            <a:r>
              <a:rPr lang="fa-IR" sz="1600" dirty="0">
                <a:solidFill>
                  <a:prstClr val="black"/>
                </a:solidFill>
                <a:cs typeface="B Mitra" pitchFamily="2" charset="-78"/>
              </a:rPr>
              <a:t>صاحب آن متناسب بود و از سوي ديگر تابع </a:t>
            </a:r>
            <a:r>
              <a:rPr lang="fa-IR" sz="1600" u="sng" dirty="0">
                <a:solidFill>
                  <a:prstClr val="black"/>
                </a:solidFill>
                <a:cs typeface="B Mitra" pitchFamily="2" charset="-78"/>
              </a:rPr>
              <a:t>خصوصيات و امكانات محيطي </a:t>
            </a:r>
            <a:r>
              <a:rPr lang="fa-IR" sz="1600" dirty="0">
                <a:solidFill>
                  <a:prstClr val="black"/>
                </a:solidFill>
                <a:cs typeface="B Mitra" pitchFamily="2" charset="-78"/>
              </a:rPr>
              <a:t>هر شهر بود. غالباً اينگونه باغ ها نيز در پيرامون يا بيرون از بافت شهري قرارداشتند.</a:t>
            </a:r>
            <a:endParaRPr lang="en-US" sz="1000" dirty="0">
              <a:solidFill>
                <a:prstClr val="black"/>
              </a:solidFill>
              <a:latin typeface="Tahoma" pitchFamily="34" charset="0"/>
              <a:ea typeface="Tahoma" pitchFamily="34" charset="0"/>
              <a:cs typeface="Tahoma" pitchFamily="34" charset="0"/>
            </a:endParaRPr>
          </a:p>
          <a:p>
            <a:pPr algn="justLow">
              <a:lnSpc>
                <a:spcPct val="150000"/>
              </a:lnSpc>
            </a:pPr>
            <a:endParaRPr lang="ar-SA" sz="1200" dirty="0">
              <a:solidFill>
                <a:prstClr val="black"/>
              </a:solidFill>
              <a:latin typeface="Arial" pitchFamily="34" charset="0"/>
            </a:endParaRPr>
          </a:p>
        </p:txBody>
      </p:sp>
      <p:pic>
        <p:nvPicPr>
          <p:cNvPr id="7170" name="Picture 2"/>
          <p:cNvPicPr>
            <a:picLocks noChangeAspect="1" noChangeArrowheads="1"/>
          </p:cNvPicPr>
          <p:nvPr/>
        </p:nvPicPr>
        <p:blipFill>
          <a:blip r:embed="rId4" cstate="screen">
            <a:lum bright="10000" contrast="40000"/>
            <a:extLst>
              <a:ext uri="{28A0092B-C50C-407E-A947-70E740481C1C}">
                <a14:useLocalDpi xmlns:a14="http://schemas.microsoft.com/office/drawing/2010/main"/>
              </a:ext>
            </a:extLst>
          </a:blip>
          <a:srcRect/>
          <a:stretch>
            <a:fillRect/>
          </a:stretch>
        </p:blipFill>
        <p:spPr bwMode="auto">
          <a:xfrm rot="10800000">
            <a:off x="609600" y="3962400"/>
            <a:ext cx="3905250" cy="2403230"/>
          </a:xfrm>
          <a:prstGeom prst="rect">
            <a:avLst/>
          </a:prstGeom>
          <a:ln>
            <a:noFill/>
          </a:ln>
          <a:effectLst>
            <a:outerShdw blurRad="190500" algn="tl" rotWithShape="0">
              <a:srgbClr val="000000">
                <a:alpha val="70000"/>
              </a:srgbClr>
            </a:outerShdw>
          </a:effectLst>
        </p:spPr>
      </p:pic>
      <p:pic>
        <p:nvPicPr>
          <p:cNvPr id="7172" name="Picture 4"/>
          <p:cNvPicPr>
            <a:picLocks noChangeAspect="1" noChangeArrowheads="1"/>
          </p:cNvPicPr>
          <p:nvPr/>
        </p:nvPicPr>
        <p:blipFill>
          <a:blip r:embed="rId5" cstate="screen">
            <a:lum contrast="20000"/>
            <a:extLst>
              <a:ext uri="{28A0092B-C50C-407E-A947-70E740481C1C}">
                <a14:useLocalDpi xmlns:a14="http://schemas.microsoft.com/office/drawing/2010/main"/>
              </a:ext>
            </a:extLst>
          </a:blip>
          <a:srcRect/>
          <a:stretch>
            <a:fillRect/>
          </a:stretch>
        </p:blipFill>
        <p:spPr bwMode="auto">
          <a:xfrm>
            <a:off x="228600" y="990600"/>
            <a:ext cx="3200400" cy="2345121"/>
          </a:xfrm>
          <a:prstGeom prst="rect">
            <a:avLst/>
          </a:prstGeom>
          <a:ln>
            <a:noFill/>
          </a:ln>
          <a:effectLst>
            <a:outerShdw blurRad="292100" dist="139700" dir="2700000" algn="tl" rotWithShape="0">
              <a:srgbClr val="333333">
                <a:alpha val="65000"/>
              </a:srgbClr>
            </a:outerShdw>
          </a:effectLst>
        </p:spPr>
      </p:pic>
      <p:pic>
        <p:nvPicPr>
          <p:cNvPr id="7173" name="Picture 5" descr="C:\Users\hamide\term 7\messi\bagh\bagh\Baghe_Eram_Shiraz_edit.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334000" y="3200400"/>
            <a:ext cx="3345220" cy="2971800"/>
          </a:xfrm>
          <a:prstGeom prst="rect">
            <a:avLst/>
          </a:prstGeom>
          <a:noFill/>
        </p:spPr>
      </p:pic>
      <p:sp>
        <p:nvSpPr>
          <p:cNvPr id="11" name="TextBox 10"/>
          <p:cNvSpPr txBox="1"/>
          <p:nvPr/>
        </p:nvSpPr>
        <p:spPr>
          <a:xfrm>
            <a:off x="7772400" y="6096000"/>
            <a:ext cx="1005840" cy="523220"/>
          </a:xfrm>
          <a:prstGeom prst="rect">
            <a:avLst/>
          </a:prstGeom>
          <a:solidFill>
            <a:schemeClr val="bg1"/>
          </a:solidFill>
          <a:ln>
            <a:solidFill>
              <a:schemeClr val="tx1"/>
            </a:solidFill>
          </a:ln>
        </p:spPr>
        <p:txBody>
          <a:bodyPr wrap="square" rtlCol="0">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اقامتگاه اصلی باغ ارم</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sp>
        <p:nvSpPr>
          <p:cNvPr id="14" name="TextBox 13"/>
          <p:cNvSpPr txBox="1"/>
          <p:nvPr/>
        </p:nvSpPr>
        <p:spPr>
          <a:xfrm>
            <a:off x="152400" y="3200400"/>
            <a:ext cx="1676400" cy="523220"/>
          </a:xfrm>
          <a:prstGeom prst="rect">
            <a:avLst/>
          </a:prstGeom>
          <a:solidFill>
            <a:schemeClr val="bg1"/>
          </a:solidFill>
          <a:ln>
            <a:solidFill>
              <a:schemeClr val="tx1"/>
            </a:solidFill>
          </a:ln>
        </p:spPr>
        <p:txBody>
          <a:bodyPr wrap="square" rtlCol="0">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باغ خصوصی </a:t>
            </a:r>
          </a:p>
          <a:p>
            <a:pPr algn="ctr"/>
            <a:r>
              <a:rPr lang="fa-IR" sz="1400" i="1" dirty="0">
                <a:solidFill>
                  <a:prstClr val="black"/>
                </a:solidFill>
                <a:effectLst>
                  <a:outerShdw blurRad="38100" dist="38100" dir="2700000" algn="tl">
                    <a:srgbClr val="000000">
                      <a:alpha val="43137"/>
                    </a:srgbClr>
                  </a:outerShdw>
                </a:effectLst>
                <a:cs typeface="B Mitra" pitchFamily="2" charset="-78"/>
              </a:rPr>
              <a:t>(پشت محل سکونت باغ ارم)</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cxnSp>
        <p:nvCxnSpPr>
          <p:cNvPr id="16" name="Elbow Connector 15"/>
          <p:cNvCxnSpPr/>
          <p:nvPr/>
        </p:nvCxnSpPr>
        <p:spPr>
          <a:xfrm rot="16200000" flipV="1">
            <a:off x="-114300" y="4305300"/>
            <a:ext cx="1447800" cy="457200"/>
          </a:xfrm>
          <a:prstGeom prst="bentConnector3">
            <a:avLst>
              <a:gd name="adj1" fmla="val -1128"/>
            </a:avLst>
          </a:prstGeom>
          <a:ln>
            <a:tailEnd type="arrow"/>
          </a:ln>
        </p:spPr>
        <p:style>
          <a:lnRef idx="2">
            <a:schemeClr val="dk1"/>
          </a:lnRef>
          <a:fillRef idx="0">
            <a:schemeClr val="dk1"/>
          </a:fillRef>
          <a:effectRef idx="1">
            <a:schemeClr val="dk1"/>
          </a:effectRef>
          <a:fontRef idx="minor">
            <a:schemeClr val="tx1"/>
          </a:fontRef>
        </p:style>
      </p:cxnSp>
      <p:cxnSp>
        <p:nvCxnSpPr>
          <p:cNvPr id="19" name="Elbow Connector 18"/>
          <p:cNvCxnSpPr/>
          <p:nvPr/>
        </p:nvCxnSpPr>
        <p:spPr>
          <a:xfrm>
            <a:off x="3429000" y="5638800"/>
            <a:ext cx="3429000" cy="838200"/>
          </a:xfrm>
          <a:prstGeom prst="bentConnector3">
            <a:avLst>
              <a:gd name="adj1" fmla="val -159"/>
            </a:avLst>
          </a:prstGeom>
          <a:ln>
            <a:tailEnd type="arrow"/>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1088369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New Folder (2)\New Folder\bagh\back.jpg"/>
          <p:cNvPicPr>
            <a:picLocks noChangeAspect="1" noChangeArrowheads="1"/>
          </p:cNvPicPr>
          <p:nvPr/>
        </p:nvPicPr>
        <p:blipFill>
          <a:blip r:embed="rId2"/>
          <a:srcRect/>
          <a:stretch>
            <a:fillRect/>
          </a:stretch>
        </p:blipFill>
        <p:spPr bwMode="auto">
          <a:xfrm>
            <a:off x="1" y="0"/>
            <a:ext cx="9143999" cy="6858000"/>
          </a:xfrm>
          <a:prstGeom prst="rect">
            <a:avLst/>
          </a:prstGeom>
          <a:noFill/>
        </p:spPr>
      </p:pic>
      <p:grpSp>
        <p:nvGrpSpPr>
          <p:cNvPr id="2" name="Group 11"/>
          <p:cNvGrpSpPr/>
          <p:nvPr/>
        </p:nvGrpSpPr>
        <p:grpSpPr>
          <a:xfrm>
            <a:off x="0" y="0"/>
            <a:ext cx="9572660" cy="6858000"/>
            <a:chOff x="0" y="0"/>
            <a:chExt cx="9572660" cy="6858000"/>
          </a:xfrm>
        </p:grpSpPr>
        <p:sp>
          <p:nvSpPr>
            <p:cNvPr id="8" name="Rectangle 7"/>
            <p:cNvSpPr/>
            <p:nvPr/>
          </p:nvSpPr>
          <p:spPr>
            <a:xfrm>
              <a:off x="0" y="0"/>
              <a:ext cx="9144000"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pic>
          <p:nvPicPr>
            <p:cNvPr id="6" name="Picture 5" descr="fdgfhf.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0" y="122954"/>
              <a:ext cx="9572660" cy="657124"/>
            </a:xfrm>
            <a:prstGeom prst="rect">
              <a:avLst/>
            </a:prstGeom>
          </p:spPr>
        </p:pic>
      </p:grpSp>
      <p:sp>
        <p:nvSpPr>
          <p:cNvPr id="7" name="TextBox 6"/>
          <p:cNvSpPr txBox="1"/>
          <p:nvPr/>
        </p:nvSpPr>
        <p:spPr>
          <a:xfrm>
            <a:off x="7699375" y="76200"/>
            <a:ext cx="1905000" cy="523220"/>
          </a:xfrm>
          <a:prstGeom prst="rect">
            <a:avLst/>
          </a:prstGeom>
          <a:noFill/>
        </p:spPr>
        <p:txBody>
          <a:bodyPr wrap="square" rtlCol="0">
            <a:spAutoFit/>
          </a:bodyPr>
          <a:lstStyle/>
          <a:p>
            <a:pPr algn="l" rtl="0"/>
            <a:r>
              <a:rPr lang="fa-IR" sz="2800" b="1" dirty="0">
                <a:solidFill>
                  <a:prstClr val="black"/>
                </a:solidFill>
                <a:cs typeface="B Davat" pitchFamily="2" charset="-78"/>
              </a:rPr>
              <a:t>انواع باغ</a:t>
            </a:r>
            <a:endParaRPr lang="en-US" sz="2800" b="1" dirty="0">
              <a:solidFill>
                <a:prstClr val="black"/>
              </a:solidFill>
              <a:cs typeface="B Davat" pitchFamily="2" charset="-78"/>
            </a:endParaRPr>
          </a:p>
        </p:txBody>
      </p:sp>
      <p:sp>
        <p:nvSpPr>
          <p:cNvPr id="10" name="Rectangle 3"/>
          <p:cNvSpPr>
            <a:spLocks noChangeArrowheads="1"/>
          </p:cNvSpPr>
          <p:nvPr/>
        </p:nvSpPr>
        <p:spPr bwMode="auto">
          <a:xfrm>
            <a:off x="304800" y="838200"/>
            <a:ext cx="8534400"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Low">
              <a:lnSpc>
                <a:spcPct val="150000"/>
              </a:lnSpc>
            </a:pPr>
            <a:r>
              <a:rPr lang="fa-IR" b="1" dirty="0">
                <a:solidFill>
                  <a:prstClr val="black"/>
                </a:solidFill>
                <a:cs typeface="B Davat" pitchFamily="2" charset="-78"/>
              </a:rPr>
              <a:t>باغ حکومتی</a:t>
            </a:r>
            <a:endParaRPr lang="en-US" b="1" dirty="0">
              <a:solidFill>
                <a:prstClr val="black"/>
              </a:solidFill>
              <a:cs typeface="B Davat" pitchFamily="2" charset="-78"/>
            </a:endParaRPr>
          </a:p>
          <a:p>
            <a:pPr algn="just">
              <a:lnSpc>
                <a:spcPct val="150000"/>
              </a:lnSpc>
            </a:pPr>
            <a:r>
              <a:rPr lang="fa-IR" sz="1600" dirty="0">
                <a:solidFill>
                  <a:prstClr val="black"/>
                </a:solidFill>
                <a:cs typeface="B Mitra" pitchFamily="2" charset="-78"/>
              </a:rPr>
              <a:t>باغ حكومتي را به لحاظ برخورداري از فضاي سبز مي توان جزو </a:t>
            </a:r>
            <a:r>
              <a:rPr lang="fa-IR" sz="1600" u="sng" dirty="0">
                <a:solidFill>
                  <a:prstClr val="black"/>
                </a:solidFill>
                <a:cs typeface="B Mitra" pitchFamily="2" charset="-78"/>
              </a:rPr>
              <a:t>باغ هاي كامل </a:t>
            </a:r>
            <a:r>
              <a:rPr lang="fa-IR" sz="1600" dirty="0">
                <a:solidFill>
                  <a:prstClr val="black"/>
                </a:solidFill>
                <a:cs typeface="B Mitra" pitchFamily="2" charset="-78"/>
              </a:rPr>
              <a:t>به شمار آورد اين نوع باغ در </a:t>
            </a:r>
            <a:r>
              <a:rPr lang="fa-IR" sz="1600" u="sng" dirty="0">
                <a:solidFill>
                  <a:prstClr val="black"/>
                </a:solidFill>
                <a:cs typeface="B Mitra" pitchFamily="2" charset="-78"/>
              </a:rPr>
              <a:t>پايتخت ها </a:t>
            </a:r>
            <a:r>
              <a:rPr lang="fa-IR" sz="1600" dirty="0">
                <a:solidFill>
                  <a:prstClr val="black"/>
                </a:solidFill>
                <a:cs typeface="B Mitra" pitchFamily="2" charset="-78"/>
              </a:rPr>
              <a:t>و بيشتر شهرهاي بزرگ و مهم كشور وجود داشته است </a:t>
            </a:r>
            <a:r>
              <a:rPr lang="ar-SA" sz="1600" dirty="0">
                <a:solidFill>
                  <a:prstClr val="black"/>
                </a:solidFill>
                <a:cs typeface="B Mitra" pitchFamily="2" charset="-78"/>
              </a:rPr>
              <a:t>كه در آن </a:t>
            </a:r>
            <a:r>
              <a:rPr lang="fa-IR" sz="1600" dirty="0">
                <a:solidFill>
                  <a:prstClr val="black"/>
                </a:solidFill>
                <a:cs typeface="B Mitra" pitchFamily="2" charset="-78"/>
              </a:rPr>
              <a:t>به </a:t>
            </a:r>
            <a:r>
              <a:rPr lang="ar-SA" sz="1600" dirty="0">
                <a:solidFill>
                  <a:prstClr val="black"/>
                </a:solidFill>
                <a:cs typeface="B Mitra" pitchFamily="2" charset="-78"/>
              </a:rPr>
              <a:t>طراحي فضاهاي </a:t>
            </a:r>
            <a:r>
              <a:rPr lang="ar-SA" sz="1600" u="sng" dirty="0">
                <a:solidFill>
                  <a:prstClr val="black"/>
                </a:solidFill>
                <a:cs typeface="B Mitra" pitchFamily="2" charset="-78"/>
              </a:rPr>
              <a:t>ديواني و خدماتي</a:t>
            </a:r>
            <a:r>
              <a:rPr lang="fa-IR" sz="1600" u="sng" dirty="0">
                <a:solidFill>
                  <a:prstClr val="black"/>
                </a:solidFill>
                <a:cs typeface="B Mitra" pitchFamily="2" charset="-78"/>
              </a:rPr>
              <a:t> </a:t>
            </a:r>
            <a:r>
              <a:rPr lang="fa-IR" sz="1600" dirty="0">
                <a:solidFill>
                  <a:prstClr val="black"/>
                </a:solidFill>
                <a:cs typeface="B Mitra" pitchFamily="2" charset="-78"/>
              </a:rPr>
              <a:t>پرداخته می شده است.</a:t>
            </a:r>
            <a:endParaRPr lang="en-US" sz="1600" dirty="0">
              <a:solidFill>
                <a:prstClr val="black"/>
              </a:solidFill>
              <a:cs typeface="B Mitra" pitchFamily="2" charset="-78"/>
            </a:endParaRPr>
          </a:p>
          <a:p>
            <a:pPr algn="justLow">
              <a:lnSpc>
                <a:spcPct val="150000"/>
              </a:lnSpc>
            </a:pPr>
            <a:endParaRPr lang="en-US" sz="1000" dirty="0">
              <a:solidFill>
                <a:prstClr val="black"/>
              </a:solidFill>
              <a:latin typeface="Tahoma" pitchFamily="34" charset="0"/>
              <a:ea typeface="Tahoma" pitchFamily="34" charset="0"/>
              <a:cs typeface="Tahoma" pitchFamily="34" charset="0"/>
            </a:endParaRPr>
          </a:p>
          <a:p>
            <a:pPr algn="justLow">
              <a:lnSpc>
                <a:spcPct val="150000"/>
              </a:lnSpc>
            </a:pPr>
            <a:endParaRPr lang="ar-SA" sz="1200" dirty="0">
              <a:solidFill>
                <a:prstClr val="black"/>
              </a:solidFill>
              <a:latin typeface="Arial" pitchFamily="34" charset="0"/>
            </a:endParaRPr>
          </a:p>
        </p:txBody>
      </p:sp>
      <p:pic>
        <p:nvPicPr>
          <p:cNvPr id="6146" name="Picture 2"/>
          <p:cNvPicPr>
            <a:picLocks noChangeAspect="1" noChangeArrowheads="1"/>
          </p:cNvPicPr>
          <p:nvPr/>
        </p:nvPicPr>
        <p:blipFill>
          <a:blip r:embed="rId4" cstate="screen">
            <a:lum bright="20000" contrast="30000"/>
            <a:extLst>
              <a:ext uri="{28A0092B-C50C-407E-A947-70E740481C1C}">
                <a14:useLocalDpi xmlns:a14="http://schemas.microsoft.com/office/drawing/2010/main"/>
              </a:ext>
            </a:extLst>
          </a:blip>
          <a:srcRect/>
          <a:stretch>
            <a:fillRect/>
          </a:stretch>
        </p:blipFill>
        <p:spPr bwMode="auto">
          <a:xfrm>
            <a:off x="3886200" y="2286000"/>
            <a:ext cx="4800600" cy="2765563"/>
          </a:xfrm>
          <a:prstGeom prst="rect">
            <a:avLst/>
          </a:prstGeom>
          <a:ln>
            <a:noFill/>
          </a:ln>
          <a:effectLst>
            <a:outerShdw blurRad="292100" dist="139700" dir="2700000" algn="tl" rotWithShape="0">
              <a:srgbClr val="333333">
                <a:alpha val="65000"/>
              </a:srgbClr>
            </a:outerShdw>
          </a:effectLst>
        </p:spPr>
      </p:pic>
      <p:pic>
        <p:nvPicPr>
          <p:cNvPr id="6147" name="Picture 3"/>
          <p:cNvPicPr>
            <a:picLocks noChangeAspect="1" noChangeArrowheads="1"/>
          </p:cNvPicPr>
          <p:nvPr/>
        </p:nvPicPr>
        <p:blipFill>
          <a:blip r:embed="rId5" cstate="screen">
            <a:lum bright="10000" contrast="30000"/>
            <a:extLst>
              <a:ext uri="{28A0092B-C50C-407E-A947-70E740481C1C}">
                <a14:useLocalDpi xmlns:a14="http://schemas.microsoft.com/office/drawing/2010/main"/>
              </a:ext>
            </a:extLst>
          </a:blip>
          <a:srcRect/>
          <a:stretch>
            <a:fillRect/>
          </a:stretch>
        </p:blipFill>
        <p:spPr bwMode="auto">
          <a:xfrm rot="16200000">
            <a:off x="-589503" y="3104105"/>
            <a:ext cx="4648202" cy="2402395"/>
          </a:xfrm>
          <a:prstGeom prst="rect">
            <a:avLst/>
          </a:prstGeom>
          <a:ln>
            <a:noFill/>
          </a:ln>
          <a:effectLst>
            <a:outerShdw blurRad="292100" dist="139700" dir="2700000" algn="tl" rotWithShape="0">
              <a:srgbClr val="333333">
                <a:alpha val="65000"/>
              </a:srgbClr>
            </a:outerShdw>
          </a:effectLst>
        </p:spPr>
      </p:pic>
      <p:sp>
        <p:nvSpPr>
          <p:cNvPr id="18" name="TextBox 17"/>
          <p:cNvSpPr txBox="1"/>
          <p:nvPr/>
        </p:nvSpPr>
        <p:spPr>
          <a:xfrm>
            <a:off x="6781800" y="4953000"/>
            <a:ext cx="2057400" cy="307777"/>
          </a:xfrm>
          <a:prstGeom prst="rect">
            <a:avLst/>
          </a:prstGeom>
          <a:solidFill>
            <a:schemeClr val="bg1"/>
          </a:solidFill>
          <a:ln>
            <a:solidFill>
              <a:schemeClr val="tx1"/>
            </a:solidFill>
          </a:ln>
        </p:spPr>
        <p:txBody>
          <a:bodyPr wrap="square" rtlCol="0">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منظره ای از قصر قاجار در تهران</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sp>
        <p:nvSpPr>
          <p:cNvPr id="20" name="TextBox 19"/>
          <p:cNvSpPr txBox="1"/>
          <p:nvPr/>
        </p:nvSpPr>
        <p:spPr>
          <a:xfrm>
            <a:off x="2438400" y="6248400"/>
            <a:ext cx="1645920" cy="307777"/>
          </a:xfrm>
          <a:prstGeom prst="rect">
            <a:avLst/>
          </a:prstGeom>
          <a:solidFill>
            <a:schemeClr val="bg1"/>
          </a:solidFill>
          <a:ln>
            <a:solidFill>
              <a:schemeClr val="tx1"/>
            </a:solidFill>
          </a:ln>
        </p:spPr>
        <p:txBody>
          <a:bodyPr wrap="square" rtlCol="0">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قصر قاجار و باغ های آن</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spTree>
    <p:extLst>
      <p:ext uri="{BB962C8B-B14F-4D97-AF65-F5344CB8AC3E}">
        <p14:creationId xmlns:p14="http://schemas.microsoft.com/office/powerpoint/2010/main" val="37777077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New Folder (2)\New Folder\bagh\back.jpg"/>
          <p:cNvPicPr>
            <a:picLocks noChangeAspect="1" noChangeArrowheads="1"/>
          </p:cNvPicPr>
          <p:nvPr/>
        </p:nvPicPr>
        <p:blipFill>
          <a:blip r:embed="rId2"/>
          <a:srcRect/>
          <a:stretch>
            <a:fillRect/>
          </a:stretch>
        </p:blipFill>
        <p:spPr bwMode="auto">
          <a:xfrm>
            <a:off x="1" y="0"/>
            <a:ext cx="9143999" cy="6858000"/>
          </a:xfrm>
          <a:prstGeom prst="rect">
            <a:avLst/>
          </a:prstGeom>
          <a:noFill/>
        </p:spPr>
      </p:pic>
      <p:grpSp>
        <p:nvGrpSpPr>
          <p:cNvPr id="2" name="Group 11"/>
          <p:cNvGrpSpPr/>
          <p:nvPr/>
        </p:nvGrpSpPr>
        <p:grpSpPr>
          <a:xfrm>
            <a:off x="0" y="0"/>
            <a:ext cx="9572660" cy="6858000"/>
            <a:chOff x="0" y="0"/>
            <a:chExt cx="9572660" cy="6858000"/>
          </a:xfrm>
        </p:grpSpPr>
        <p:sp>
          <p:nvSpPr>
            <p:cNvPr id="8" name="Rectangle 7"/>
            <p:cNvSpPr/>
            <p:nvPr/>
          </p:nvSpPr>
          <p:spPr>
            <a:xfrm>
              <a:off x="0" y="0"/>
              <a:ext cx="9144000"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pic>
          <p:nvPicPr>
            <p:cNvPr id="6" name="Picture 5" descr="fdgfhf.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0" y="122954"/>
              <a:ext cx="9572660" cy="657124"/>
            </a:xfrm>
            <a:prstGeom prst="rect">
              <a:avLst/>
            </a:prstGeom>
          </p:spPr>
        </p:pic>
      </p:grpSp>
      <p:sp>
        <p:nvSpPr>
          <p:cNvPr id="7" name="TextBox 6"/>
          <p:cNvSpPr txBox="1"/>
          <p:nvPr/>
        </p:nvSpPr>
        <p:spPr>
          <a:xfrm>
            <a:off x="7699375" y="76200"/>
            <a:ext cx="1905000" cy="523220"/>
          </a:xfrm>
          <a:prstGeom prst="rect">
            <a:avLst/>
          </a:prstGeom>
          <a:noFill/>
        </p:spPr>
        <p:txBody>
          <a:bodyPr wrap="square" rtlCol="0">
            <a:spAutoFit/>
          </a:bodyPr>
          <a:lstStyle/>
          <a:p>
            <a:pPr algn="l" rtl="0"/>
            <a:r>
              <a:rPr lang="fa-IR" sz="2800" b="1" dirty="0">
                <a:solidFill>
                  <a:prstClr val="black"/>
                </a:solidFill>
                <a:cs typeface="B Davat" pitchFamily="2" charset="-78"/>
              </a:rPr>
              <a:t>انواع باغ</a:t>
            </a:r>
            <a:endParaRPr lang="en-US" sz="2800" b="1" dirty="0">
              <a:solidFill>
                <a:prstClr val="black"/>
              </a:solidFill>
              <a:cs typeface="B Davat" pitchFamily="2" charset="-78"/>
            </a:endParaRPr>
          </a:p>
        </p:txBody>
      </p:sp>
      <p:sp>
        <p:nvSpPr>
          <p:cNvPr id="10" name="Rectangle 3"/>
          <p:cNvSpPr>
            <a:spLocks noChangeArrowheads="1"/>
          </p:cNvSpPr>
          <p:nvPr/>
        </p:nvSpPr>
        <p:spPr bwMode="auto">
          <a:xfrm>
            <a:off x="304800" y="838200"/>
            <a:ext cx="8534400"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Low">
              <a:lnSpc>
                <a:spcPct val="150000"/>
              </a:lnSpc>
            </a:pPr>
            <a:r>
              <a:rPr lang="fa-IR" b="1" dirty="0">
                <a:solidFill>
                  <a:prstClr val="black"/>
                </a:solidFill>
                <a:cs typeface="B Davat" pitchFamily="2" charset="-78"/>
              </a:rPr>
              <a:t>باغ سكونتگاهي – حكومتي</a:t>
            </a:r>
            <a:endParaRPr lang="en-US" b="1" dirty="0">
              <a:solidFill>
                <a:prstClr val="black"/>
              </a:solidFill>
              <a:cs typeface="B Davat" pitchFamily="2" charset="-78"/>
            </a:endParaRPr>
          </a:p>
          <a:p>
            <a:pPr algn="justLow">
              <a:lnSpc>
                <a:spcPct val="150000"/>
              </a:lnSpc>
            </a:pPr>
            <a:r>
              <a:rPr lang="fa-IR" sz="1600" dirty="0">
                <a:solidFill>
                  <a:prstClr val="black"/>
                </a:solidFill>
                <a:cs typeface="B Mitra" pitchFamily="2" charset="-78"/>
              </a:rPr>
              <a:t>در </a:t>
            </a:r>
            <a:r>
              <a:rPr lang="fa-IR" sz="1600" u="sng" dirty="0">
                <a:solidFill>
                  <a:prstClr val="black"/>
                </a:solidFill>
                <a:effectLst>
                  <a:outerShdw blurRad="38100" dist="38100" dir="2700000" algn="tl">
                    <a:srgbClr val="000000">
                      <a:alpha val="43137"/>
                    </a:srgbClr>
                  </a:outerShdw>
                </a:effectLst>
                <a:cs typeface="B Mitra" pitchFamily="2" charset="-78"/>
              </a:rPr>
              <a:t>شهرهاي كوچكي </a:t>
            </a:r>
            <a:r>
              <a:rPr lang="fa-IR" sz="1600" dirty="0">
                <a:solidFill>
                  <a:prstClr val="black"/>
                </a:solidFill>
                <a:cs typeface="B Mitra" pitchFamily="2" charset="-78"/>
              </a:rPr>
              <a:t>كه معمولاً تشكيلات و سازمانهاي اداري و نظامي آن محدود و كوچك و يا فاقد ارگ حكومتي و فضاهاي اداري بود ، غالباً حاكم يا برخي از رجال مهم شهري در باغي سكونت مي كردند كه علاوه بر عمارت مسكوني آن ،عمارتي نيز درنظر گرفته مي شد تا درآن به كارهاي حكومتي و اداري اشتغال داشته باشند.</a:t>
            </a:r>
          </a:p>
          <a:p>
            <a:pPr algn="justLow">
              <a:lnSpc>
                <a:spcPct val="150000"/>
              </a:lnSpc>
            </a:pPr>
            <a:r>
              <a:rPr lang="fa-IR" sz="1600" dirty="0">
                <a:solidFill>
                  <a:prstClr val="black"/>
                </a:solidFill>
                <a:cs typeface="B Mitra" pitchFamily="2" charset="-78"/>
              </a:rPr>
              <a:t>اين بخش كه به آن </a:t>
            </a:r>
            <a:r>
              <a:rPr lang="fa-IR" sz="1600" u="sng" dirty="0">
                <a:solidFill>
                  <a:prstClr val="black"/>
                </a:solidFill>
                <a:effectLst>
                  <a:outerShdw blurRad="38100" dist="38100" dir="2700000" algn="tl">
                    <a:srgbClr val="000000">
                      <a:alpha val="43137"/>
                    </a:srgbClr>
                  </a:outerShdw>
                </a:effectLst>
                <a:cs typeface="B Mitra" pitchFamily="2" charset="-78"/>
              </a:rPr>
              <a:t>عمارت بيروني </a:t>
            </a:r>
            <a:r>
              <a:rPr lang="fa-IR" sz="1600" dirty="0">
                <a:solidFill>
                  <a:prstClr val="black"/>
                </a:solidFill>
                <a:cs typeface="B Mitra" pitchFamily="2" charset="-78"/>
              </a:rPr>
              <a:t>يا حتي در مواردي </a:t>
            </a:r>
            <a:r>
              <a:rPr lang="fa-IR" sz="1600" u="sng" dirty="0">
                <a:solidFill>
                  <a:prstClr val="black"/>
                </a:solidFill>
                <a:effectLst>
                  <a:outerShdw blurRad="38100" dist="38100" dir="2700000" algn="tl">
                    <a:srgbClr val="000000">
                      <a:alpha val="43137"/>
                    </a:srgbClr>
                  </a:outerShdw>
                </a:effectLst>
                <a:cs typeface="B Mitra" pitchFamily="2" charset="-78"/>
              </a:rPr>
              <a:t>ديوانخانه</a:t>
            </a:r>
            <a:r>
              <a:rPr lang="fa-IR" sz="1600" dirty="0">
                <a:solidFill>
                  <a:prstClr val="black"/>
                </a:solidFill>
                <a:cs typeface="B Mitra" pitchFamily="2" charset="-78"/>
              </a:rPr>
              <a:t> مي گفتند ، به نحوي ساخته مي شد كه رفت و آمد افراد در زندگي خانوادگي صاحب باغ اختلالي پديد نياورد . اين باغ ها معمولاً كوچك بودند و در داخل يا كنار شهر قرار داشتند. </a:t>
            </a:r>
            <a:endParaRPr lang="en-US" sz="1600" dirty="0">
              <a:solidFill>
                <a:prstClr val="black"/>
              </a:solidFill>
              <a:cs typeface="B Mitra" pitchFamily="2" charset="-78"/>
            </a:endParaRPr>
          </a:p>
          <a:p>
            <a:pPr algn="justLow">
              <a:lnSpc>
                <a:spcPct val="150000"/>
              </a:lnSpc>
            </a:pPr>
            <a:endParaRPr lang="en-US" sz="1000" dirty="0">
              <a:solidFill>
                <a:prstClr val="black"/>
              </a:solidFill>
              <a:latin typeface="Tahoma" pitchFamily="34" charset="0"/>
              <a:ea typeface="Tahoma" pitchFamily="34" charset="0"/>
              <a:cs typeface="Tahoma" pitchFamily="34" charset="0"/>
            </a:endParaRPr>
          </a:p>
          <a:p>
            <a:pPr algn="justLow">
              <a:lnSpc>
                <a:spcPct val="150000"/>
              </a:lnSpc>
            </a:pPr>
            <a:endParaRPr lang="ar-SA" sz="1200" dirty="0">
              <a:solidFill>
                <a:prstClr val="black"/>
              </a:solidFill>
              <a:latin typeface="Arial" pitchFamily="34" charset="0"/>
            </a:endParaRPr>
          </a:p>
        </p:txBody>
      </p:sp>
      <p:sp>
        <p:nvSpPr>
          <p:cNvPr id="14" name="TextBox 13"/>
          <p:cNvSpPr txBox="1"/>
          <p:nvPr/>
        </p:nvSpPr>
        <p:spPr>
          <a:xfrm>
            <a:off x="1739900" y="2959100"/>
            <a:ext cx="1005840" cy="307777"/>
          </a:xfrm>
          <a:prstGeom prst="rect">
            <a:avLst/>
          </a:prstGeom>
          <a:solidFill>
            <a:schemeClr val="bg1"/>
          </a:solidFill>
          <a:ln>
            <a:solidFill>
              <a:schemeClr val="tx1"/>
            </a:solidFill>
          </a:ln>
        </p:spPr>
        <p:txBody>
          <a:bodyPr wrap="square" rtlCol="0">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کاخ اقامتی</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pic>
        <p:nvPicPr>
          <p:cNvPr id="16" name="Picture 15" descr="DSC02095.JPG"/>
          <p:cNvPicPr>
            <a:picLocks noChangeAspect="1"/>
          </p:cNvPicPr>
          <p:nvPr/>
        </p:nvPicPr>
        <p:blipFill>
          <a:blip r:embed="rId4" cstate="screen">
            <a:lum bright="10000" contrast="20000"/>
            <a:extLst>
              <a:ext uri="{28A0092B-C50C-407E-A947-70E740481C1C}">
                <a14:useLocalDpi xmlns:a14="http://schemas.microsoft.com/office/drawing/2010/main"/>
              </a:ext>
            </a:extLst>
          </a:blip>
          <a:srcRect/>
          <a:stretch>
            <a:fillRect/>
          </a:stretch>
        </p:blipFill>
        <p:spPr>
          <a:xfrm>
            <a:off x="4800600" y="3657600"/>
            <a:ext cx="3886200" cy="2815287"/>
          </a:xfrm>
          <a:prstGeom prst="rect">
            <a:avLst/>
          </a:prstGeom>
          <a:ln>
            <a:noFill/>
          </a:ln>
          <a:effectLst>
            <a:outerShdw blurRad="190500" algn="tl" rotWithShape="0">
              <a:srgbClr val="000000">
                <a:alpha val="70000"/>
              </a:srgbClr>
            </a:outerShdw>
          </a:effectLst>
        </p:spPr>
      </p:pic>
      <p:pic>
        <p:nvPicPr>
          <p:cNvPr id="19" name="Picture 3"/>
          <p:cNvPicPr>
            <a:picLocks noChangeAspect="1" noChangeArrowheads="1"/>
          </p:cNvPicPr>
          <p:nvPr/>
        </p:nvPicPr>
        <p:blipFill>
          <a:blip r:embed="rId5" cstate="screen">
            <a:lum bright="10000" contrast="40000"/>
            <a:extLst>
              <a:ext uri="{28A0092B-C50C-407E-A947-70E740481C1C}">
                <a14:useLocalDpi xmlns:a14="http://schemas.microsoft.com/office/drawing/2010/main"/>
              </a:ext>
            </a:extLst>
          </a:blip>
          <a:srcRect/>
          <a:stretch>
            <a:fillRect/>
          </a:stretch>
        </p:blipFill>
        <p:spPr bwMode="auto">
          <a:xfrm>
            <a:off x="825500" y="3340100"/>
            <a:ext cx="3429000" cy="3310758"/>
          </a:xfrm>
          <a:prstGeom prst="rect">
            <a:avLst/>
          </a:prstGeom>
          <a:ln>
            <a:noFill/>
          </a:ln>
          <a:effectLst>
            <a:outerShdw blurRad="190500" algn="tl" rotWithShape="0">
              <a:srgbClr val="000000">
                <a:alpha val="70000"/>
              </a:srgbClr>
            </a:outerShdw>
          </a:effectLst>
        </p:spPr>
      </p:pic>
      <p:cxnSp>
        <p:nvCxnSpPr>
          <p:cNvPr id="21" name="Shape 20"/>
          <p:cNvCxnSpPr>
            <a:endCxn id="14" idx="3"/>
          </p:cNvCxnSpPr>
          <p:nvPr/>
        </p:nvCxnSpPr>
        <p:spPr>
          <a:xfrm rot="16200000" flipV="1">
            <a:off x="2700765" y="3157965"/>
            <a:ext cx="303311" cy="213360"/>
          </a:xfrm>
          <a:prstGeom prst="bentConnector2">
            <a:avLst/>
          </a:prstGeom>
          <a:ln>
            <a:tailEnd type="arrow"/>
          </a:ln>
        </p:spPr>
        <p:style>
          <a:lnRef idx="2">
            <a:schemeClr val="dk1"/>
          </a:lnRef>
          <a:fillRef idx="0">
            <a:schemeClr val="dk1"/>
          </a:fillRef>
          <a:effectRef idx="1">
            <a:schemeClr val="dk1"/>
          </a:effectRef>
          <a:fontRef idx="minor">
            <a:schemeClr val="tx1"/>
          </a:fontRef>
        </p:style>
      </p:cxnSp>
      <p:sp>
        <p:nvSpPr>
          <p:cNvPr id="23" name="TextBox 22"/>
          <p:cNvSpPr txBox="1"/>
          <p:nvPr/>
        </p:nvSpPr>
        <p:spPr>
          <a:xfrm>
            <a:off x="228600" y="4800600"/>
            <a:ext cx="1005840" cy="307777"/>
          </a:xfrm>
          <a:prstGeom prst="rect">
            <a:avLst/>
          </a:prstGeom>
          <a:solidFill>
            <a:schemeClr val="bg1"/>
          </a:solidFill>
          <a:ln>
            <a:solidFill>
              <a:schemeClr val="tx1"/>
            </a:solidFill>
          </a:ln>
        </p:spPr>
        <p:txBody>
          <a:bodyPr wrap="square" rtlCol="0">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کاخ شرفیابی</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cxnSp>
        <p:nvCxnSpPr>
          <p:cNvPr id="30" name="Elbow Connector 29"/>
          <p:cNvCxnSpPr/>
          <p:nvPr/>
        </p:nvCxnSpPr>
        <p:spPr>
          <a:xfrm rot="16200000" flipV="1">
            <a:off x="876300" y="5219700"/>
            <a:ext cx="457200" cy="381000"/>
          </a:xfrm>
          <a:prstGeom prst="bentConnector3">
            <a:avLst>
              <a:gd name="adj1" fmla="val 50000"/>
            </a:avLst>
          </a:prstGeom>
          <a:ln>
            <a:tailEnd type="arrow"/>
          </a:ln>
        </p:spPr>
        <p:style>
          <a:lnRef idx="2">
            <a:schemeClr val="dk1"/>
          </a:lnRef>
          <a:fillRef idx="0">
            <a:schemeClr val="dk1"/>
          </a:fillRef>
          <a:effectRef idx="1">
            <a:schemeClr val="dk1"/>
          </a:effectRef>
          <a:fontRef idx="minor">
            <a:schemeClr val="tx1"/>
          </a:fontRef>
        </p:style>
      </p:cxnSp>
      <p:sp>
        <p:nvSpPr>
          <p:cNvPr id="17" name="TextBox 16"/>
          <p:cNvSpPr txBox="1"/>
          <p:nvPr/>
        </p:nvSpPr>
        <p:spPr>
          <a:xfrm>
            <a:off x="7924800" y="3352800"/>
            <a:ext cx="1005840" cy="738664"/>
          </a:xfrm>
          <a:prstGeom prst="rect">
            <a:avLst/>
          </a:prstGeom>
          <a:solidFill>
            <a:schemeClr val="bg1"/>
          </a:solidFill>
          <a:ln>
            <a:solidFill>
              <a:schemeClr val="tx1"/>
            </a:solidFill>
          </a:ln>
        </p:spPr>
        <p:txBody>
          <a:bodyPr wrap="square" rtlCol="0">
            <a:spAutoFit/>
          </a:bodyPr>
          <a:lstStyle/>
          <a:p>
            <a:pPr algn="ctr"/>
            <a:r>
              <a:rPr lang="fa-IR" sz="1400" i="1" dirty="0">
                <a:solidFill>
                  <a:prstClr val="black"/>
                </a:solidFill>
                <a:effectLst>
                  <a:outerShdw blurRad="38100" dist="38100" dir="2700000" algn="tl">
                    <a:srgbClr val="000000">
                      <a:alpha val="43137"/>
                    </a:srgbClr>
                  </a:outerShdw>
                </a:effectLst>
                <a:cs typeface="B Mitra" pitchFamily="2" charset="-78"/>
              </a:rPr>
              <a:t>ویرانه های باغ کوروش در پاسارگاد</a:t>
            </a:r>
            <a:endParaRPr lang="en-US" sz="1400" i="1" dirty="0">
              <a:solidFill>
                <a:prstClr val="black"/>
              </a:solidFill>
              <a:effectLst>
                <a:outerShdw blurRad="38100" dist="38100" dir="2700000" algn="tl">
                  <a:srgbClr val="000000">
                    <a:alpha val="43137"/>
                  </a:srgbClr>
                </a:outerShdw>
              </a:effectLst>
              <a:cs typeface="B Mitra" pitchFamily="2" charset="-78"/>
            </a:endParaRPr>
          </a:p>
        </p:txBody>
      </p:sp>
    </p:spTree>
    <p:extLst>
      <p:ext uri="{BB962C8B-B14F-4D97-AF65-F5344CB8AC3E}">
        <p14:creationId xmlns:p14="http://schemas.microsoft.com/office/powerpoint/2010/main" val="96844832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gi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4051</Words>
  <Application>Microsoft Office PowerPoint</Application>
  <PresentationFormat>On-screen Show (4:3)</PresentationFormat>
  <Paragraphs>300</Paragraphs>
  <Slides>39</Slides>
  <Notes>0</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39</vt:i4>
      </vt:variant>
    </vt:vector>
  </HeadingPairs>
  <TitlesOfParts>
    <vt:vector size="51" baseType="lpstr">
      <vt:lpstr>Arial</vt:lpstr>
      <vt:lpstr>B Davat</vt:lpstr>
      <vt:lpstr>B Mitra</vt:lpstr>
      <vt:lpstr>B Yekan</vt:lpstr>
      <vt:lpstr>Calibri</vt:lpstr>
      <vt:lpstr>Tahoma</vt:lpstr>
      <vt:lpstr>Wingdings</vt:lpstr>
      <vt:lpstr>Wingdings 2</vt:lpstr>
      <vt:lpstr>Wingdings 3</vt:lpstr>
      <vt:lpstr>Origin</vt:lpstr>
      <vt:lpstr>1_Office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2</cp:revision>
  <dcterms:created xsi:type="dcterms:W3CDTF">2020-12-06T12:25:58Z</dcterms:created>
  <dcterms:modified xsi:type="dcterms:W3CDTF">2020-12-13T23:34:24Z</dcterms:modified>
</cp:coreProperties>
</file>