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80" d="100"/>
          <a:sy n="80" d="100"/>
        </p:scale>
        <p:origin x="942" y="-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223986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F090D-4589-4685-8960-086F4A0BDBB4}"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1172260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306846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8820146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2530123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601080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2077122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27824149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3354046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3167905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3125822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E8F090D-4589-4685-8960-086F4A0BDBB4}"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1016581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E8F090D-4589-4685-8960-086F4A0BDBB4}" type="datetimeFigureOut">
              <a:rPr lang="fa-IR" smtClean="0"/>
              <a:t>08/10/1441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2835359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3120132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2515062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AE8F090D-4589-4685-8960-086F4A0BDBB4}" type="datetimeFigureOut">
              <a:rPr lang="fa-IR" smtClean="0"/>
              <a:t>08/10/1441</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221471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F090D-4589-4685-8960-086F4A0BDBB4}" type="datetimeFigureOut">
              <a:rPr lang="fa-IR" smtClean="0"/>
              <a:t>08/10/1441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9E217A3-6ADB-44AD-BE3C-E21F1F6CC88C}" type="slidenum">
              <a:rPr lang="fa-IR" smtClean="0"/>
              <a:t>‹#›</a:t>
            </a:fld>
            <a:endParaRPr lang="fa-IR"/>
          </a:p>
        </p:txBody>
      </p:sp>
    </p:spTree>
    <p:extLst>
      <p:ext uri="{BB962C8B-B14F-4D97-AF65-F5344CB8AC3E}">
        <p14:creationId xmlns:p14="http://schemas.microsoft.com/office/powerpoint/2010/main" val="2175545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cs typeface="B Homa" panose="00000400000000000000" pitchFamily="2" charset="-78"/>
              </a:defRPr>
            </a:lvl1pPr>
          </a:lstStyle>
          <a:p>
            <a:fld id="{AE8F090D-4589-4685-8960-086F4A0BDBB4}" type="datetimeFigureOut">
              <a:rPr lang="fa-IR" smtClean="0"/>
              <a:pPr/>
              <a:t>08/10/1441</a:t>
            </a:fld>
            <a:endParaRPr lang="fa-IR" dirty="0"/>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cs typeface="B Homa" panose="00000400000000000000" pitchFamily="2" charset="-78"/>
              </a:defRPr>
            </a:lvl1pPr>
          </a:lstStyle>
          <a:p>
            <a:fld id="{29E217A3-6ADB-44AD-BE3C-E21F1F6CC88C}" type="slidenum">
              <a:rPr lang="fa-IR" smtClean="0"/>
              <a:pPr/>
              <a:t>‹#›</a:t>
            </a:fld>
            <a:endParaRPr lang="fa-IR" dirty="0"/>
          </a:p>
        </p:txBody>
      </p:sp>
    </p:spTree>
    <p:extLst>
      <p:ext uri="{BB962C8B-B14F-4D97-AF65-F5344CB8AC3E}">
        <p14:creationId xmlns:p14="http://schemas.microsoft.com/office/powerpoint/2010/main" val="2512052557"/>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3"/>
          <p:cNvSpPr txBox="1">
            <a:spLocks noChangeArrowheads="1"/>
          </p:cNvSpPr>
          <p:nvPr/>
        </p:nvSpPr>
        <p:spPr bwMode="auto">
          <a:xfrm>
            <a:off x="832936" y="2747243"/>
            <a:ext cx="722914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fa-IR" altLang="fa-IR" sz="3600" dirty="0">
                <a:cs typeface="B Homa" panose="00000400000000000000" pitchFamily="2" charset="-78"/>
              </a:rPr>
              <a:t>بررسی </a:t>
            </a:r>
            <a:r>
              <a:rPr lang="fa-IR" altLang="fa-IR" sz="3600" dirty="0" smtClean="0">
                <a:cs typeface="B Homa" panose="00000400000000000000" pitchFamily="2" charset="-78"/>
              </a:rPr>
              <a:t>بناهای دارای سیستم </a:t>
            </a:r>
            <a:r>
              <a:rPr lang="fa-IR" altLang="fa-IR" sz="3600" dirty="0">
                <a:cs typeface="B Homa" panose="00000400000000000000" pitchFamily="2" charset="-78"/>
              </a:rPr>
              <a:t>سازه ای نوین</a:t>
            </a:r>
            <a:endParaRPr lang="en-US" altLang="fa-IR" sz="3600" dirty="0">
              <a:cs typeface="B Homa" panose="00000400000000000000" pitchFamily="2" charset="-78"/>
            </a:endParaRPr>
          </a:p>
        </p:txBody>
      </p:sp>
      <p:sp>
        <p:nvSpPr>
          <p:cNvPr id="2052" name="Text Box 24"/>
          <p:cNvSpPr txBox="1">
            <a:spLocks noChangeArrowheads="1"/>
          </p:cNvSpPr>
          <p:nvPr/>
        </p:nvSpPr>
        <p:spPr bwMode="auto">
          <a:xfrm>
            <a:off x="1891632" y="3393574"/>
            <a:ext cx="5111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sz="2400" dirty="0">
                <a:cs typeface="B Homa" panose="00000400000000000000" pitchFamily="2" charset="-78"/>
              </a:rPr>
              <a:t>نمونه : استادیوم ورزشی سنت جوردی ، بارسلونا</a:t>
            </a:r>
            <a:r>
              <a:rPr lang="fa-IR" altLang="fa-IR" dirty="0">
                <a:cs typeface="B Homa" panose="00000400000000000000" pitchFamily="2" charset="-78"/>
              </a:rPr>
              <a:t> </a:t>
            </a:r>
            <a:endParaRPr lang="en-US" altLang="fa-IR" dirty="0">
              <a:cs typeface="B Homa" panose="00000400000000000000" pitchFamily="2" charset="-78"/>
            </a:endParaRPr>
          </a:p>
        </p:txBody>
      </p:sp>
    </p:spTree>
    <p:extLst>
      <p:ext uri="{BB962C8B-B14F-4D97-AF65-F5344CB8AC3E}">
        <p14:creationId xmlns:p14="http://schemas.microsoft.com/office/powerpoint/2010/main" val="2534653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0"/>
            <a:ext cx="8229600" cy="1143000"/>
          </a:xfrm>
        </p:spPr>
        <p:txBody>
          <a:bodyPr/>
          <a:lstStyle/>
          <a:p>
            <a:pPr algn="r" eaLnBrk="1" hangingPunct="1"/>
            <a:r>
              <a:rPr lang="fa-IR" altLang="fa-IR" sz="2800" dirty="0" smtClean="0">
                <a:cs typeface="B Homa" panose="00000400000000000000" pitchFamily="2" charset="-78"/>
              </a:rPr>
              <a:t>استفاده از پیش خمیدگی در ایجاد شکل گنبد</a:t>
            </a:r>
            <a:endParaRPr lang="en-US" altLang="fa-IR" sz="2800" dirty="0" smtClean="0">
              <a:cs typeface="B Homa" panose="00000400000000000000" pitchFamily="2" charset="-78"/>
            </a:endParaRPr>
          </a:p>
        </p:txBody>
      </p:sp>
      <p:sp>
        <p:nvSpPr>
          <p:cNvPr id="11267" name="Rectangle 3"/>
          <p:cNvSpPr>
            <a:spLocks noGrp="1" noChangeArrowheads="1"/>
          </p:cNvSpPr>
          <p:nvPr>
            <p:ph idx="1"/>
          </p:nvPr>
        </p:nvSpPr>
        <p:spPr>
          <a:xfrm>
            <a:off x="0" y="714375"/>
            <a:ext cx="8893175" cy="5876925"/>
          </a:xfrm>
        </p:spPr>
        <p:txBody>
          <a:bodyPr/>
          <a:lstStyle/>
          <a:p>
            <a:pPr algn="r" eaLnBrk="1" hangingPunct="1">
              <a:buFontTx/>
              <a:buNone/>
            </a:pPr>
            <a:r>
              <a:rPr lang="fa-IR" altLang="fa-IR" sz="2000" dirty="0" smtClean="0">
                <a:cs typeface="B Homa" panose="00000400000000000000" pitchFamily="2" charset="-78"/>
              </a:rPr>
              <a:t>بیشتر کاربرد شبکه فضایی برای سازه بام است. بنابراین لازم است آبروی مناسبی برای تخلیه آب باران و یک پیش خمیدگی اضافی برای خنثی کردن تغییر شکل عمودی و ایجاد فرمهای پیچیده مانند قوس و گنبد و سطوح زین اسبی و فرمهای آزاد را با استفاده از تغییر طول اعضای فوقانی و تحتانی ایجاد کرد. </a:t>
            </a:r>
          </a:p>
          <a:p>
            <a:pPr algn="r" eaLnBrk="1" hangingPunct="1">
              <a:buFontTx/>
              <a:buNone/>
            </a:pPr>
            <a:r>
              <a:rPr lang="fa-IR" altLang="fa-IR" sz="2000" dirty="0" smtClean="0">
                <a:cs typeface="B Homa" panose="00000400000000000000" pitchFamily="2" charset="-78"/>
              </a:rPr>
              <a:t>در این ورزشگاه منحنی گنبد توسط کاهش اندکی در تمام اعضای تحتانی در هر 2 جهت شکل می گیرد. </a:t>
            </a:r>
            <a:endParaRPr lang="en-US" altLang="fa-IR" sz="2000" dirty="0" smtClean="0">
              <a:cs typeface="B Homa" panose="00000400000000000000" pitchFamily="2" charset="-78"/>
            </a:endParaRPr>
          </a:p>
        </p:txBody>
      </p:sp>
      <p:pic>
        <p:nvPicPr>
          <p:cNvPr id="11268" name="Picture 5" descr="2.jpg"/>
          <p:cNvPicPr>
            <a:picLocks noGrp="1" noChangeAspect="1"/>
          </p:cNvPicPr>
          <p:nvPr isPhoto="1"/>
        </p:nvPicPr>
        <p:blipFill>
          <a:blip r:embed="rId2">
            <a:extLst>
              <a:ext uri="{28A0092B-C50C-407E-A947-70E740481C1C}">
                <a14:useLocalDpi xmlns:a14="http://schemas.microsoft.com/office/drawing/2010/main" val="0"/>
              </a:ext>
            </a:extLst>
          </a:blip>
          <a:srcRect l="3659"/>
          <a:stretch>
            <a:fillRect/>
          </a:stretch>
        </p:blipFill>
        <p:spPr bwMode="auto">
          <a:xfrm>
            <a:off x="428625" y="2643188"/>
            <a:ext cx="5643563"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214563" y="2643188"/>
            <a:ext cx="3857625" cy="530225"/>
          </a:xfrm>
          <a:prstGeom prst="rect">
            <a:avLst/>
          </a:prstGeom>
          <a:solidFill>
            <a:schemeClr val="bg1"/>
          </a:solidFill>
        </p:spPr>
        <p:txBody>
          <a:bodyPr rtlCol="1">
            <a:spAutoFit/>
          </a:bodyPr>
          <a:lstStyle/>
          <a:p>
            <a:pPr>
              <a:defRPr/>
            </a:pPr>
            <a:endParaRPr lang="en-US" sz="1050" dirty="0"/>
          </a:p>
          <a:p>
            <a:pPr>
              <a:defRPr/>
            </a:pPr>
            <a:endParaRPr lang="fa-IR" dirty="0">
              <a:cs typeface="B Homa" panose="00000400000000000000" pitchFamily="2" charset="-78"/>
            </a:endParaRPr>
          </a:p>
        </p:txBody>
      </p:sp>
      <p:sp>
        <p:nvSpPr>
          <p:cNvPr id="8" name="TextBox 7"/>
          <p:cNvSpPr txBox="1"/>
          <p:nvPr/>
        </p:nvSpPr>
        <p:spPr>
          <a:xfrm>
            <a:off x="2143125" y="4643438"/>
            <a:ext cx="3857625" cy="738187"/>
          </a:xfrm>
          <a:prstGeom prst="rect">
            <a:avLst/>
          </a:prstGeom>
          <a:solidFill>
            <a:schemeClr val="bg1"/>
          </a:solidFill>
        </p:spPr>
        <p:txBody>
          <a:bodyPr rtlCol="1">
            <a:spAutoFit/>
          </a:bodyPr>
          <a:lstStyle/>
          <a:p>
            <a:pPr>
              <a:defRPr/>
            </a:pPr>
            <a:endParaRPr lang="en-US" sz="1050" dirty="0"/>
          </a:p>
          <a:p>
            <a:pPr>
              <a:defRPr/>
            </a:pPr>
            <a:endParaRPr lang="en-US" sz="1050" dirty="0"/>
          </a:p>
          <a:p>
            <a:pPr>
              <a:defRPr/>
            </a:pPr>
            <a:endParaRPr lang="en-US" sz="1050" dirty="0"/>
          </a:p>
          <a:p>
            <a:pPr>
              <a:defRPr/>
            </a:pPr>
            <a:endParaRPr lang="fa-IR" sz="1050" dirty="0">
              <a:cs typeface="B Homa" panose="00000400000000000000" pitchFamily="2" charset="-78"/>
            </a:endParaRPr>
          </a:p>
        </p:txBody>
      </p:sp>
      <p:sp>
        <p:nvSpPr>
          <p:cNvPr id="9" name="TextBox 8"/>
          <p:cNvSpPr txBox="1"/>
          <p:nvPr/>
        </p:nvSpPr>
        <p:spPr>
          <a:xfrm>
            <a:off x="428625" y="4286250"/>
            <a:ext cx="2286000" cy="738188"/>
          </a:xfrm>
          <a:prstGeom prst="rect">
            <a:avLst/>
          </a:prstGeom>
          <a:solidFill>
            <a:schemeClr val="bg1"/>
          </a:solidFill>
        </p:spPr>
        <p:txBody>
          <a:bodyPr rtlCol="1">
            <a:spAutoFit/>
          </a:bodyPr>
          <a:lstStyle/>
          <a:p>
            <a:pPr>
              <a:defRPr/>
            </a:pPr>
            <a:endParaRPr lang="en-US" sz="1050" dirty="0"/>
          </a:p>
          <a:p>
            <a:pPr>
              <a:defRPr/>
            </a:pPr>
            <a:endParaRPr lang="en-US" sz="1050" dirty="0"/>
          </a:p>
          <a:p>
            <a:pPr>
              <a:defRPr/>
            </a:pPr>
            <a:endParaRPr lang="en-US" sz="1050" dirty="0"/>
          </a:p>
          <a:p>
            <a:pPr>
              <a:defRPr/>
            </a:pPr>
            <a:endParaRPr lang="fa-IR" sz="1050" dirty="0">
              <a:cs typeface="B Homa" panose="00000400000000000000" pitchFamily="2" charset="-78"/>
            </a:endParaRPr>
          </a:p>
        </p:txBody>
      </p:sp>
      <p:sp>
        <p:nvSpPr>
          <p:cNvPr id="10" name="TextBox 9"/>
          <p:cNvSpPr txBox="1"/>
          <p:nvPr/>
        </p:nvSpPr>
        <p:spPr>
          <a:xfrm>
            <a:off x="2071688" y="3286125"/>
            <a:ext cx="714375" cy="738188"/>
          </a:xfrm>
          <a:prstGeom prst="rect">
            <a:avLst/>
          </a:prstGeom>
          <a:solidFill>
            <a:schemeClr val="bg1"/>
          </a:solidFill>
        </p:spPr>
        <p:txBody>
          <a:bodyPr rtlCol="1">
            <a:spAutoFit/>
          </a:bodyPr>
          <a:lstStyle/>
          <a:p>
            <a:pPr>
              <a:defRPr/>
            </a:pPr>
            <a:endParaRPr lang="en-US" sz="1050" dirty="0"/>
          </a:p>
          <a:p>
            <a:pPr>
              <a:defRPr/>
            </a:pPr>
            <a:endParaRPr lang="en-US" sz="1050" dirty="0"/>
          </a:p>
          <a:p>
            <a:pPr>
              <a:defRPr/>
            </a:pPr>
            <a:endParaRPr lang="en-US" sz="1050" dirty="0"/>
          </a:p>
          <a:p>
            <a:pPr>
              <a:defRPr/>
            </a:pPr>
            <a:endParaRPr lang="fa-IR" sz="1050" dirty="0">
              <a:cs typeface="B Homa" panose="00000400000000000000" pitchFamily="2" charset="-78"/>
            </a:endParaRPr>
          </a:p>
        </p:txBody>
      </p:sp>
      <p:sp>
        <p:nvSpPr>
          <p:cNvPr id="11" name="TextBox 10"/>
          <p:cNvSpPr txBox="1"/>
          <p:nvPr/>
        </p:nvSpPr>
        <p:spPr>
          <a:xfrm>
            <a:off x="2214563" y="5072063"/>
            <a:ext cx="714375" cy="738187"/>
          </a:xfrm>
          <a:prstGeom prst="rect">
            <a:avLst/>
          </a:prstGeom>
          <a:solidFill>
            <a:schemeClr val="bg1"/>
          </a:solidFill>
        </p:spPr>
        <p:txBody>
          <a:bodyPr rtlCol="1">
            <a:spAutoFit/>
          </a:bodyPr>
          <a:lstStyle/>
          <a:p>
            <a:pPr>
              <a:defRPr/>
            </a:pPr>
            <a:endParaRPr lang="en-US" sz="1050" dirty="0"/>
          </a:p>
          <a:p>
            <a:pPr>
              <a:defRPr/>
            </a:pPr>
            <a:endParaRPr lang="en-US" sz="1050" dirty="0"/>
          </a:p>
          <a:p>
            <a:pPr>
              <a:defRPr/>
            </a:pPr>
            <a:endParaRPr lang="en-US" sz="1050" dirty="0"/>
          </a:p>
          <a:p>
            <a:pPr>
              <a:defRPr/>
            </a:pPr>
            <a:endParaRPr lang="fa-IR" sz="1050" dirty="0">
              <a:cs typeface="B Homa" panose="00000400000000000000" pitchFamily="2" charset="-78"/>
            </a:endParaRPr>
          </a:p>
        </p:txBody>
      </p:sp>
      <p:sp>
        <p:nvSpPr>
          <p:cNvPr id="12" name="TextBox 11"/>
          <p:cNvSpPr txBox="1"/>
          <p:nvPr/>
        </p:nvSpPr>
        <p:spPr>
          <a:xfrm>
            <a:off x="1928813" y="5286375"/>
            <a:ext cx="571500" cy="1384300"/>
          </a:xfrm>
          <a:prstGeom prst="rect">
            <a:avLst/>
          </a:prstGeom>
          <a:solidFill>
            <a:schemeClr val="bg1"/>
          </a:solidFill>
        </p:spPr>
        <p:txBody>
          <a:bodyPr rtlCol="1">
            <a:spAutoFit/>
          </a:bodyPr>
          <a:lstStyle/>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fa-IR" sz="1050" dirty="0">
              <a:cs typeface="B Homa" panose="00000400000000000000" pitchFamily="2" charset="-78"/>
            </a:endParaRPr>
          </a:p>
        </p:txBody>
      </p:sp>
      <p:sp>
        <p:nvSpPr>
          <p:cNvPr id="13" name="TextBox 12"/>
          <p:cNvSpPr txBox="1"/>
          <p:nvPr/>
        </p:nvSpPr>
        <p:spPr>
          <a:xfrm rot="2301103">
            <a:off x="2260600" y="4978400"/>
            <a:ext cx="714375" cy="1222375"/>
          </a:xfrm>
          <a:prstGeom prst="rect">
            <a:avLst/>
          </a:prstGeom>
          <a:solidFill>
            <a:schemeClr val="bg1"/>
          </a:solidFill>
        </p:spPr>
        <p:txBody>
          <a:bodyPr rtlCol="1">
            <a:spAutoFit/>
          </a:bodyPr>
          <a:lstStyle/>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fa-IR" sz="1050" dirty="0">
              <a:cs typeface="B Homa" panose="00000400000000000000" pitchFamily="2" charset="-78"/>
            </a:endParaRPr>
          </a:p>
        </p:txBody>
      </p:sp>
      <p:sp>
        <p:nvSpPr>
          <p:cNvPr id="14" name="TextBox 13"/>
          <p:cNvSpPr txBox="1"/>
          <p:nvPr/>
        </p:nvSpPr>
        <p:spPr>
          <a:xfrm rot="5674467">
            <a:off x="3425031" y="3555207"/>
            <a:ext cx="714375" cy="2516188"/>
          </a:xfrm>
          <a:prstGeom prst="rect">
            <a:avLst/>
          </a:prstGeom>
          <a:solidFill>
            <a:schemeClr val="bg1"/>
          </a:solidFill>
        </p:spPr>
        <p:txBody>
          <a:bodyPr rtlCol="1">
            <a:spAutoFit/>
          </a:bodyPr>
          <a:lstStyle/>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en-US" sz="1050" dirty="0"/>
          </a:p>
          <a:p>
            <a:pPr>
              <a:defRPr/>
            </a:pPr>
            <a:endParaRPr lang="fa-IR" sz="1050" dirty="0">
              <a:cs typeface="B Homa" panose="00000400000000000000" pitchFamily="2" charset="-78"/>
            </a:endParaRPr>
          </a:p>
        </p:txBody>
      </p:sp>
      <p:sp>
        <p:nvSpPr>
          <p:cNvPr id="15" name="TextBox 14"/>
          <p:cNvSpPr txBox="1"/>
          <p:nvPr/>
        </p:nvSpPr>
        <p:spPr>
          <a:xfrm rot="698653">
            <a:off x="3781425" y="4851400"/>
            <a:ext cx="714375" cy="738188"/>
          </a:xfrm>
          <a:prstGeom prst="rect">
            <a:avLst/>
          </a:prstGeom>
          <a:solidFill>
            <a:schemeClr val="bg1"/>
          </a:solidFill>
        </p:spPr>
        <p:txBody>
          <a:bodyPr rtlCol="1">
            <a:spAutoFit/>
          </a:bodyPr>
          <a:lstStyle/>
          <a:p>
            <a:pPr>
              <a:defRPr/>
            </a:pPr>
            <a:endParaRPr lang="en-US" sz="1050" dirty="0"/>
          </a:p>
          <a:p>
            <a:pPr>
              <a:defRPr/>
            </a:pPr>
            <a:endParaRPr lang="en-US" sz="1050" dirty="0"/>
          </a:p>
          <a:p>
            <a:pPr>
              <a:defRPr/>
            </a:pPr>
            <a:endParaRPr lang="en-US" sz="1050" dirty="0"/>
          </a:p>
          <a:p>
            <a:pPr>
              <a:defRPr/>
            </a:pPr>
            <a:endParaRPr lang="fa-IR" sz="1050" dirty="0">
              <a:cs typeface="B Homa" panose="00000400000000000000" pitchFamily="2" charset="-78"/>
            </a:endParaRPr>
          </a:p>
        </p:txBody>
      </p:sp>
      <p:sp>
        <p:nvSpPr>
          <p:cNvPr id="11278" name="TextBox 16"/>
          <p:cNvSpPr txBox="1">
            <a:spLocks noChangeArrowheads="1"/>
          </p:cNvSpPr>
          <p:nvPr/>
        </p:nvSpPr>
        <p:spPr bwMode="auto">
          <a:xfrm>
            <a:off x="1928813" y="6500813"/>
            <a:ext cx="785812"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sz="800" dirty="0">
              <a:cs typeface="B Homa" panose="00000400000000000000" pitchFamily="2" charset="-78"/>
            </a:endParaRPr>
          </a:p>
        </p:txBody>
      </p:sp>
    </p:spTree>
    <p:extLst>
      <p:ext uri="{BB962C8B-B14F-4D97-AF65-F5344CB8AC3E}">
        <p14:creationId xmlns:p14="http://schemas.microsoft.com/office/powerpoint/2010/main" val="4226855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4"/>
          <p:cNvSpPr>
            <a:spLocks noGrp="1" noChangeArrowheads="1"/>
          </p:cNvSpPr>
          <p:nvPr>
            <p:ph type="title"/>
          </p:nvPr>
        </p:nvSpPr>
        <p:spPr>
          <a:xfrm>
            <a:off x="250825" y="0"/>
            <a:ext cx="8229600" cy="1143000"/>
          </a:xfrm>
          <a:noFill/>
        </p:spPr>
        <p:txBody>
          <a:bodyPr/>
          <a:lstStyle/>
          <a:p>
            <a:pPr algn="r" eaLnBrk="1" hangingPunct="1"/>
            <a:r>
              <a:rPr lang="fa-IR" altLang="fa-IR" sz="2800" dirty="0" smtClean="0">
                <a:cs typeface="B Homa" panose="00000400000000000000" pitchFamily="2" charset="-78"/>
              </a:rPr>
              <a:t> سیستم اورونا سئو</a:t>
            </a:r>
            <a:endParaRPr lang="en-US" altLang="fa-IR" sz="2800" dirty="0" smtClean="0">
              <a:cs typeface="B Homa" panose="00000400000000000000" pitchFamily="2" charset="-78"/>
            </a:endParaRPr>
          </a:p>
        </p:txBody>
      </p:sp>
      <p:sp>
        <p:nvSpPr>
          <p:cNvPr id="12290" name="Rectangle 3"/>
          <p:cNvSpPr>
            <a:spLocks noGrp="1" noChangeArrowheads="1"/>
          </p:cNvSpPr>
          <p:nvPr>
            <p:ph idx="1"/>
          </p:nvPr>
        </p:nvSpPr>
        <p:spPr>
          <a:xfrm>
            <a:off x="179388" y="981075"/>
            <a:ext cx="8785225" cy="4525963"/>
          </a:xfrm>
        </p:spPr>
        <p:txBody>
          <a:bodyPr/>
          <a:lstStyle/>
          <a:p>
            <a:pPr algn="r" eaLnBrk="1" hangingPunct="1">
              <a:buFontTx/>
              <a:buNone/>
            </a:pPr>
            <a:r>
              <a:rPr lang="fa-IR" altLang="fa-IR" sz="2000" dirty="0" smtClean="0">
                <a:cs typeface="B Homa" panose="00000400000000000000" pitchFamily="2" charset="-78"/>
              </a:rPr>
              <a:t>شبکه فضایی اورونا سئو توسط ”اورونا اس. کوپ“ در سن سباستین اسپانیا براساس سیستم لوله و توپ در دهه 1980 عرضه شد. گره های کروی در این سیستم دارای تعدادی سوراخ رزوه شده با توجه به محل گره در شبکه و هندسه اعضای اتصالی است.تعداد و محل سوراخ ها فقط براساس اعضای اتصالی مجاور محدود شده است.مخروط ناقص قطعات انتهایی با جوش طولی و نورد سرد به اعضای میله ای فولادی جوش شده است. پیچ اتصالی از یک میله شش ضلعی و یک مهره پوششی فاصله بین انتهای عضو وگره را حفظ می کند ، تشکیل شده است.</a:t>
            </a:r>
          </a:p>
          <a:p>
            <a:pPr algn="r" eaLnBrk="1" hangingPunct="1">
              <a:buFontTx/>
              <a:buNone/>
            </a:pPr>
            <a:r>
              <a:rPr lang="fa-IR" altLang="fa-IR" sz="2000" dirty="0" smtClean="0">
                <a:cs typeface="B Homa" panose="00000400000000000000" pitchFamily="2" charset="-78"/>
              </a:rPr>
              <a:t>سوراخ رزوه شده توسط یک روبات طراحی شده است که بصورت دستی قابل برنامه ریزی است.</a:t>
            </a:r>
          </a:p>
          <a:p>
            <a:pPr algn="r" eaLnBrk="1" hangingPunct="1">
              <a:buFontTx/>
              <a:buNone/>
            </a:pPr>
            <a:r>
              <a:rPr lang="fa-IR" altLang="fa-IR" sz="2000" dirty="0" smtClean="0">
                <a:cs typeface="B Homa" panose="00000400000000000000" pitchFamily="2" charset="-78"/>
              </a:rPr>
              <a:t>حسن این سیستم جایگزینی اعضای خراب شده است و حتی می توان ظرفیت باربری شبکه را با قوی کردن اعضایی که تحت بار بحرانی قرار گرفته اند افزایش داد.</a:t>
            </a:r>
            <a:endParaRPr lang="en-US" altLang="fa-IR" sz="2000" dirty="0" smtClean="0">
              <a:cs typeface="B Homa" panose="00000400000000000000" pitchFamily="2" charset="-78"/>
            </a:endParaRPr>
          </a:p>
        </p:txBody>
      </p:sp>
      <p:sp>
        <p:nvSpPr>
          <p:cNvPr id="12292" name="Text Box 5"/>
          <p:cNvSpPr txBox="1">
            <a:spLocks noChangeArrowheads="1"/>
          </p:cNvSpPr>
          <p:nvPr/>
        </p:nvSpPr>
        <p:spPr bwMode="auto">
          <a:xfrm>
            <a:off x="4284663" y="404813"/>
            <a:ext cx="23034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fa-IR" dirty="0">
                <a:cs typeface="B Homa" panose="00000400000000000000" pitchFamily="2" charset="-78"/>
              </a:rPr>
              <a:t> ( ORONA SEO )</a:t>
            </a:r>
          </a:p>
        </p:txBody>
      </p:sp>
      <p:pic>
        <p:nvPicPr>
          <p:cNvPr id="12293" name="Picture 6" descr="24"/>
          <p:cNvPicPr>
            <a:picLocks noChangeAspect="1" noChangeArrowheads="1"/>
          </p:cNvPicPr>
          <p:nvPr/>
        </p:nvPicPr>
        <p:blipFill>
          <a:blip r:embed="rId2" cstate="print">
            <a:extLst>
              <a:ext uri="{28A0092B-C50C-407E-A947-70E740481C1C}">
                <a14:useLocalDpi xmlns:a14="http://schemas.microsoft.com/office/drawing/2010/main" val="0"/>
              </a:ext>
            </a:extLst>
          </a:blip>
          <a:srcRect t="7745" r="2658" b="3490"/>
          <a:stretch>
            <a:fillRect/>
          </a:stretch>
        </p:blipFill>
        <p:spPr bwMode="auto">
          <a:xfrm>
            <a:off x="2195513" y="4941888"/>
            <a:ext cx="4824412" cy="1655762"/>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2294" name="Rectangle 7"/>
          <p:cNvSpPr>
            <a:spLocks noChangeArrowheads="1"/>
          </p:cNvSpPr>
          <p:nvPr/>
        </p:nvSpPr>
        <p:spPr bwMode="auto">
          <a:xfrm>
            <a:off x="5364163" y="4941888"/>
            <a:ext cx="1657350" cy="360362"/>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12295" name="Rectangle 8"/>
          <p:cNvSpPr>
            <a:spLocks noChangeArrowheads="1"/>
          </p:cNvSpPr>
          <p:nvPr/>
        </p:nvSpPr>
        <p:spPr bwMode="auto">
          <a:xfrm>
            <a:off x="5364163" y="5157788"/>
            <a:ext cx="431800" cy="287337"/>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12296" name="Line 9"/>
          <p:cNvSpPr>
            <a:spLocks noChangeShapeType="1"/>
          </p:cNvSpPr>
          <p:nvPr/>
        </p:nvSpPr>
        <p:spPr bwMode="auto">
          <a:xfrm flipH="1" flipV="1">
            <a:off x="3132138" y="4508500"/>
            <a:ext cx="719137" cy="1081088"/>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12297" name="Line 10"/>
          <p:cNvSpPr>
            <a:spLocks noChangeShapeType="1"/>
          </p:cNvSpPr>
          <p:nvPr/>
        </p:nvSpPr>
        <p:spPr bwMode="auto">
          <a:xfrm flipV="1">
            <a:off x="6084888" y="4508500"/>
            <a:ext cx="287337" cy="1152525"/>
          </a:xfrm>
          <a:prstGeom prst="line">
            <a:avLst/>
          </a:prstGeom>
          <a:noFill/>
          <a:ln w="190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12298" name="Text Box 11"/>
          <p:cNvSpPr txBox="1">
            <a:spLocks noChangeArrowheads="1"/>
          </p:cNvSpPr>
          <p:nvPr/>
        </p:nvSpPr>
        <p:spPr bwMode="auto">
          <a:xfrm>
            <a:off x="684213" y="4292600"/>
            <a:ext cx="23764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dirty="0">
                <a:solidFill>
                  <a:srgbClr val="FF0000"/>
                </a:solidFill>
                <a:cs typeface="B Homa" panose="00000400000000000000" pitchFamily="2" charset="-78"/>
              </a:rPr>
              <a:t>سطح باربر فشاری (مهره)</a:t>
            </a:r>
            <a:endParaRPr lang="en-US" altLang="fa-IR" dirty="0">
              <a:solidFill>
                <a:srgbClr val="FF0000"/>
              </a:solidFill>
              <a:cs typeface="B Homa" panose="00000400000000000000" pitchFamily="2" charset="-78"/>
            </a:endParaRPr>
          </a:p>
        </p:txBody>
      </p:sp>
      <p:sp>
        <p:nvSpPr>
          <p:cNvPr id="12299" name="Text Box 12"/>
          <p:cNvSpPr txBox="1">
            <a:spLocks noChangeArrowheads="1"/>
          </p:cNvSpPr>
          <p:nvPr/>
        </p:nvSpPr>
        <p:spPr bwMode="auto">
          <a:xfrm>
            <a:off x="5508625" y="4149725"/>
            <a:ext cx="30591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dirty="0">
                <a:solidFill>
                  <a:srgbClr val="0000FF"/>
                </a:solidFill>
                <a:cs typeface="B Homa" panose="00000400000000000000" pitchFamily="2" charset="-78"/>
              </a:rPr>
              <a:t>پیچ نقش انتقال نیروی کششی را دارد</a:t>
            </a:r>
            <a:endParaRPr lang="en-US" altLang="fa-IR" dirty="0">
              <a:solidFill>
                <a:srgbClr val="0000FF"/>
              </a:solidFill>
              <a:cs typeface="B Homa" panose="00000400000000000000" pitchFamily="2" charset="-78"/>
            </a:endParaRPr>
          </a:p>
        </p:txBody>
      </p:sp>
    </p:spTree>
    <p:extLst>
      <p:ext uri="{BB962C8B-B14F-4D97-AF65-F5344CB8AC3E}">
        <p14:creationId xmlns:p14="http://schemas.microsoft.com/office/powerpoint/2010/main" val="5773923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r" eaLnBrk="1" hangingPunct="1"/>
            <a:r>
              <a:rPr lang="fa-IR" altLang="fa-IR" sz="2800" dirty="0" smtClean="0">
                <a:cs typeface="B Homa" panose="00000400000000000000" pitchFamily="2" charset="-78"/>
              </a:rPr>
              <a:t>نمونه: مجموعه ورزشی سنت جوردی . بارسلونا-اسپانیا 1992</a:t>
            </a:r>
            <a:endParaRPr lang="en-US" altLang="fa-IR" sz="2800" dirty="0" smtClean="0">
              <a:cs typeface="B Homa" panose="00000400000000000000" pitchFamily="2" charset="-78"/>
            </a:endParaRPr>
          </a:p>
        </p:txBody>
      </p:sp>
      <p:pic>
        <p:nvPicPr>
          <p:cNvPr id="13315" name="Picture 7" descr="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1285875"/>
            <a:ext cx="5651500" cy="302260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3316" name="Text Box 9"/>
          <p:cNvSpPr txBox="1">
            <a:spLocks noChangeArrowheads="1"/>
          </p:cNvSpPr>
          <p:nvPr/>
        </p:nvSpPr>
        <p:spPr bwMode="auto">
          <a:xfrm>
            <a:off x="1285875" y="1571625"/>
            <a:ext cx="7488238"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dirty="0">
                <a:cs typeface="B Homa" panose="00000400000000000000" pitchFamily="2" charset="-78"/>
              </a:rPr>
              <a:t>مهندس معمار : آراتا ایسوزاکی</a:t>
            </a:r>
          </a:p>
          <a:p>
            <a:pPr algn="r" eaLnBrk="1" hangingPunct="1">
              <a:spcBef>
                <a:spcPct val="50000"/>
              </a:spcBef>
            </a:pPr>
            <a:r>
              <a:rPr lang="fa-IR" altLang="fa-IR" dirty="0">
                <a:cs typeface="B Homa" panose="00000400000000000000" pitchFamily="2" charset="-78"/>
              </a:rPr>
              <a:t>مهندس سازه : مامورا کاواگوچی</a:t>
            </a:r>
          </a:p>
          <a:p>
            <a:pPr algn="r" eaLnBrk="1" hangingPunct="1">
              <a:spcBef>
                <a:spcPct val="50000"/>
              </a:spcBef>
            </a:pPr>
            <a:r>
              <a:rPr lang="fa-IR" altLang="fa-IR" dirty="0">
                <a:cs typeface="B Homa" panose="00000400000000000000" pitchFamily="2" charset="-78"/>
              </a:rPr>
              <a:t>تاریخ تکمیل پروژه : 1990</a:t>
            </a:r>
          </a:p>
          <a:p>
            <a:pPr algn="r" eaLnBrk="1" hangingPunct="1">
              <a:spcBef>
                <a:spcPct val="50000"/>
              </a:spcBef>
            </a:pPr>
            <a:endParaRPr lang="en-US" altLang="fa-IR" dirty="0">
              <a:cs typeface="B Homa" panose="00000400000000000000" pitchFamily="2" charset="-78"/>
            </a:endParaRPr>
          </a:p>
        </p:txBody>
      </p:sp>
      <p:sp>
        <p:nvSpPr>
          <p:cNvPr id="7" name="Rectangle 4"/>
          <p:cNvSpPr txBox="1">
            <a:spLocks noChangeArrowheads="1"/>
          </p:cNvSpPr>
          <p:nvPr/>
        </p:nvSpPr>
        <p:spPr bwMode="auto">
          <a:xfrm>
            <a:off x="544513" y="4405826"/>
            <a:ext cx="8229600" cy="2043112"/>
          </a:xfrm>
          <a:prstGeom prst="rect">
            <a:avLst/>
          </a:prstGeom>
          <a:noFill/>
          <a:ln w="9525">
            <a:noFill/>
            <a:miter lim="800000"/>
            <a:headEnd/>
            <a:tailEnd/>
          </a:ln>
          <a:effectLst/>
        </p:spPr>
        <p:txBody>
          <a:bodyPr/>
          <a:lstStyle/>
          <a:p>
            <a:pPr marL="342900" indent="-342900" algn="just" rtl="1">
              <a:spcBef>
                <a:spcPct val="20000"/>
              </a:spcBef>
              <a:buFontTx/>
              <a:buChar char="•"/>
              <a:defRPr/>
            </a:pPr>
            <a:r>
              <a:rPr lang="fa-IR" sz="2000" kern="0" dirty="0">
                <a:latin typeface="+mn-lt"/>
                <a:cs typeface="B Homa" panose="00000400000000000000" pitchFamily="2" charset="-78"/>
              </a:rPr>
              <a:t>یکی از انتقادهای مکرر که به شبکه های فضایی وارد می شود اینست که انها را برای سقفهای مسطح که پلانهای مستطیلی را می پوشانند مناسب اند. و زمانی که برای پلان ساختمانها و سقفهایی با فرم پیچیده بکار می روند ، بسیار غیراقتصادی می باشد. این ایده با اجرای مجموعه ورزشی سنت جوردی رد شد.</a:t>
            </a:r>
          </a:p>
          <a:p>
            <a:pPr marL="342900" indent="-342900" algn="just" rtl="1">
              <a:spcBef>
                <a:spcPct val="20000"/>
              </a:spcBef>
              <a:buFontTx/>
              <a:buChar char="•"/>
              <a:defRPr/>
            </a:pPr>
            <a:r>
              <a:rPr lang="fa-IR" sz="2000" kern="0" dirty="0">
                <a:latin typeface="+mn-lt"/>
                <a:cs typeface="B Homa" panose="00000400000000000000" pitchFamily="2" charset="-78"/>
              </a:rPr>
              <a:t>ایده طراحان تسخیر تکنولوژی زمان بود. به این دلیل یک سیستم تولید انبوه بشکل مدرن با استفاده از ربات ،                         می باشد. </a:t>
            </a:r>
          </a:p>
          <a:p>
            <a:pPr marL="342900" indent="-342900" algn="just" rtl="1">
              <a:spcBef>
                <a:spcPct val="20000"/>
              </a:spcBef>
              <a:defRPr/>
            </a:pPr>
            <a:endParaRPr lang="en-US" sz="2000" kern="0" dirty="0">
              <a:latin typeface="+mn-lt"/>
              <a:cs typeface="+mn-cs"/>
            </a:endParaRPr>
          </a:p>
        </p:txBody>
      </p:sp>
      <p:sp>
        <p:nvSpPr>
          <p:cNvPr id="13318" name="Text Box 5"/>
          <p:cNvSpPr txBox="1">
            <a:spLocks noChangeArrowheads="1"/>
          </p:cNvSpPr>
          <p:nvPr/>
        </p:nvSpPr>
        <p:spPr bwMode="auto">
          <a:xfrm>
            <a:off x="5828965" y="6002098"/>
            <a:ext cx="10080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fa-IR" dirty="0">
                <a:cs typeface="B Homa" panose="00000400000000000000" pitchFamily="2" charset="-78"/>
              </a:rPr>
              <a:t>CAD</a:t>
            </a:r>
          </a:p>
        </p:txBody>
      </p:sp>
      <p:sp>
        <p:nvSpPr>
          <p:cNvPr id="13319" name="Text Box 6"/>
          <p:cNvSpPr txBox="1">
            <a:spLocks noChangeArrowheads="1"/>
          </p:cNvSpPr>
          <p:nvPr/>
        </p:nvSpPr>
        <p:spPr bwMode="auto">
          <a:xfrm>
            <a:off x="5324934" y="6042156"/>
            <a:ext cx="10080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fa-IR" dirty="0">
                <a:cs typeface="B Homa" panose="00000400000000000000" pitchFamily="2" charset="-78"/>
              </a:rPr>
              <a:t>CAM</a:t>
            </a:r>
            <a:r>
              <a:rPr lang="fa-IR" altLang="fa-IR" dirty="0">
                <a:cs typeface="B Homa" panose="00000400000000000000" pitchFamily="2" charset="-78"/>
              </a:rPr>
              <a:t>، </a:t>
            </a:r>
            <a:endParaRPr lang="en-US" altLang="fa-IR" dirty="0">
              <a:cs typeface="B Homa" panose="00000400000000000000" pitchFamily="2" charset="-78"/>
            </a:endParaRPr>
          </a:p>
        </p:txBody>
      </p:sp>
      <p:sp>
        <p:nvSpPr>
          <p:cNvPr id="13320" name="Text Box 7"/>
          <p:cNvSpPr txBox="1">
            <a:spLocks noChangeArrowheads="1"/>
          </p:cNvSpPr>
          <p:nvPr/>
        </p:nvSpPr>
        <p:spPr bwMode="auto">
          <a:xfrm>
            <a:off x="4659313" y="6038122"/>
            <a:ext cx="10080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fa-IR" dirty="0">
                <a:cs typeface="B Homa" panose="00000400000000000000" pitchFamily="2" charset="-78"/>
              </a:rPr>
              <a:t>NC</a:t>
            </a:r>
            <a:r>
              <a:rPr lang="fa-IR" altLang="fa-IR" dirty="0">
                <a:cs typeface="B Homa" panose="00000400000000000000" pitchFamily="2" charset="-78"/>
              </a:rPr>
              <a:t> ، </a:t>
            </a:r>
            <a:endParaRPr lang="en-US" altLang="fa-IR" dirty="0">
              <a:cs typeface="B Homa" panose="00000400000000000000" pitchFamily="2" charset="-78"/>
            </a:endParaRPr>
          </a:p>
        </p:txBody>
      </p:sp>
    </p:spTree>
    <p:extLst>
      <p:ext uri="{BB962C8B-B14F-4D97-AF65-F5344CB8AC3E}">
        <p14:creationId xmlns:p14="http://schemas.microsoft.com/office/powerpoint/2010/main" val="13003911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r" eaLnBrk="1" hangingPunct="1"/>
            <a:r>
              <a:rPr lang="fa-IR" altLang="fa-IR" sz="3200" dirty="0" smtClean="0">
                <a:cs typeface="B Homa" panose="00000400000000000000" pitchFamily="2" charset="-78"/>
              </a:rPr>
              <a:t>پلان :</a:t>
            </a:r>
            <a:endParaRPr lang="en-US" altLang="fa-IR" sz="3200" dirty="0" smtClean="0">
              <a:cs typeface="B Homa" panose="00000400000000000000" pitchFamily="2" charset="-78"/>
            </a:endParaRPr>
          </a:p>
        </p:txBody>
      </p:sp>
      <p:sp>
        <p:nvSpPr>
          <p:cNvPr id="14339" name="Rectangle 3"/>
          <p:cNvSpPr>
            <a:spLocks noGrp="1" noChangeArrowheads="1"/>
          </p:cNvSpPr>
          <p:nvPr>
            <p:ph idx="1"/>
          </p:nvPr>
        </p:nvSpPr>
        <p:spPr>
          <a:xfrm>
            <a:off x="4356100" y="1125538"/>
            <a:ext cx="4546600" cy="5543550"/>
          </a:xfrm>
        </p:spPr>
        <p:txBody>
          <a:bodyPr/>
          <a:lstStyle/>
          <a:p>
            <a:pPr algn="r" eaLnBrk="1" hangingPunct="1">
              <a:buFontTx/>
              <a:buNone/>
            </a:pPr>
            <a:r>
              <a:rPr lang="fa-IR" altLang="fa-IR" sz="2000" dirty="0" smtClean="0">
                <a:cs typeface="B Homa" panose="00000400000000000000" pitchFamily="2" charset="-78"/>
              </a:rPr>
              <a:t>چهار طرف پلان استادیوم منحنی و مقطع عرضی در طول دو محور اصلی بصورت قوسی است. </a:t>
            </a:r>
          </a:p>
          <a:p>
            <a:pPr algn="r" eaLnBrk="1" hangingPunct="1">
              <a:buFontTx/>
              <a:buNone/>
            </a:pPr>
            <a:r>
              <a:rPr lang="fa-IR" altLang="fa-IR" sz="2000" dirty="0" smtClean="0">
                <a:cs typeface="B Homa" panose="00000400000000000000" pitchFamily="2" charset="-78"/>
              </a:rPr>
              <a:t>ابعاد پلان :</a:t>
            </a:r>
          </a:p>
          <a:p>
            <a:pPr algn="r" eaLnBrk="1" hangingPunct="1">
              <a:buFontTx/>
              <a:buNone/>
            </a:pPr>
            <a:r>
              <a:rPr lang="fa-IR" altLang="fa-IR" sz="2000" dirty="0" smtClean="0">
                <a:cs typeface="B Homa" panose="00000400000000000000" pitchFamily="2" charset="-78"/>
              </a:rPr>
              <a:t>128* 106 </a:t>
            </a:r>
          </a:p>
          <a:p>
            <a:pPr algn="r" eaLnBrk="1" hangingPunct="1">
              <a:buFontTx/>
              <a:buNone/>
            </a:pPr>
            <a:r>
              <a:rPr lang="fa-IR" altLang="fa-IR" sz="2000" dirty="0" smtClean="0">
                <a:cs typeface="B Homa" panose="00000400000000000000" pitchFamily="2" charset="-78"/>
              </a:rPr>
              <a:t>ابعاد ناحیه مرکزی :</a:t>
            </a:r>
          </a:p>
          <a:p>
            <a:pPr algn="r" eaLnBrk="1" hangingPunct="1">
              <a:buFontTx/>
              <a:buNone/>
            </a:pPr>
            <a:r>
              <a:rPr lang="fa-IR" altLang="fa-IR" sz="2000" dirty="0" smtClean="0">
                <a:cs typeface="B Homa" panose="00000400000000000000" pitchFamily="2" charset="-78"/>
              </a:rPr>
              <a:t>80* 60</a:t>
            </a:r>
          </a:p>
          <a:p>
            <a:pPr algn="r" eaLnBrk="1" hangingPunct="1">
              <a:buFontTx/>
              <a:buNone/>
            </a:pPr>
            <a:r>
              <a:rPr lang="fa-IR" altLang="fa-IR" sz="2000" dirty="0" smtClean="0">
                <a:cs typeface="B Homa" panose="00000400000000000000" pitchFamily="2" charset="-78"/>
              </a:rPr>
              <a:t>22 ستون در مجموع :</a:t>
            </a:r>
          </a:p>
          <a:p>
            <a:pPr algn="r" eaLnBrk="1" hangingPunct="1">
              <a:buFontTx/>
              <a:buNone/>
            </a:pPr>
            <a:r>
              <a:rPr lang="fa-IR" altLang="fa-IR" sz="2000" dirty="0" smtClean="0">
                <a:cs typeface="B Homa" panose="00000400000000000000" pitchFamily="2" charset="-78"/>
              </a:rPr>
              <a:t>        14 ستون در جهت طول</a:t>
            </a:r>
          </a:p>
          <a:p>
            <a:pPr algn="r" eaLnBrk="1" hangingPunct="1">
              <a:buFontTx/>
              <a:buNone/>
            </a:pPr>
            <a:r>
              <a:rPr lang="fa-IR" altLang="fa-IR" sz="2000" dirty="0" smtClean="0">
                <a:cs typeface="B Homa" panose="00000400000000000000" pitchFamily="2" charset="-78"/>
              </a:rPr>
              <a:t>        8 ستون در جهت عرض</a:t>
            </a:r>
            <a:endParaRPr lang="en-US" altLang="fa-IR" sz="2000" dirty="0" smtClean="0">
              <a:cs typeface="B Homa" panose="00000400000000000000" pitchFamily="2" charset="-78"/>
            </a:endParaRPr>
          </a:p>
        </p:txBody>
      </p:sp>
      <p:pic>
        <p:nvPicPr>
          <p:cNvPr id="14340" name="Picture 4" descr="20"/>
          <p:cNvPicPr>
            <a:picLocks noChangeAspect="1" noChangeArrowheads="1"/>
          </p:cNvPicPr>
          <p:nvPr/>
        </p:nvPicPr>
        <p:blipFill>
          <a:blip r:embed="rId2" cstate="print">
            <a:extLst>
              <a:ext uri="{28A0092B-C50C-407E-A947-70E740481C1C}">
                <a14:useLocalDpi xmlns:a14="http://schemas.microsoft.com/office/drawing/2010/main" val="0"/>
              </a:ext>
            </a:extLst>
          </a:blip>
          <a:srcRect l="4128" r="2266" b="14172"/>
          <a:stretch>
            <a:fillRect/>
          </a:stretch>
        </p:blipFill>
        <p:spPr bwMode="auto">
          <a:xfrm>
            <a:off x="395288" y="333375"/>
            <a:ext cx="3671887"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5" descr="1898-2152-bi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3644900"/>
            <a:ext cx="4537075" cy="3021013"/>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603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57238" y="1700213"/>
            <a:ext cx="4438651" cy="292100"/>
          </a:xfrm>
        </p:spPr>
        <p:txBody>
          <a:bodyPr>
            <a:normAutofit fontScale="90000"/>
          </a:bodyPr>
          <a:lstStyle/>
          <a:p>
            <a:pPr algn="r" eaLnBrk="1" hangingPunct="1"/>
            <a:r>
              <a:rPr lang="fa-IR" altLang="fa-IR" sz="1800" b="1" dirty="0" smtClean="0">
                <a:solidFill>
                  <a:srgbClr val="0000FF"/>
                </a:solidFill>
                <a:cs typeface="B Homa" panose="00000400000000000000" pitchFamily="2" charset="-78"/>
              </a:rPr>
              <a:t>پوشش سقف : کاشی سرامیک سیاه</a:t>
            </a:r>
            <a:endParaRPr lang="en-US" altLang="fa-IR" sz="1800" b="1" dirty="0" smtClean="0">
              <a:solidFill>
                <a:srgbClr val="0000FF"/>
              </a:solidFill>
              <a:cs typeface="B Homa" panose="00000400000000000000" pitchFamily="2" charset="-78"/>
            </a:endParaRPr>
          </a:p>
        </p:txBody>
      </p:sp>
      <p:pic>
        <p:nvPicPr>
          <p:cNvPr id="15363" name="Picture 4" descr="2"/>
          <p:cNvPicPr>
            <a:picLocks noChangeAspect="1" noChangeArrowheads="1"/>
          </p:cNvPicPr>
          <p:nvPr/>
        </p:nvPicPr>
        <p:blipFill>
          <a:blip r:embed="rId2">
            <a:extLst>
              <a:ext uri="{28A0092B-C50C-407E-A947-70E740481C1C}">
                <a14:useLocalDpi xmlns:a14="http://schemas.microsoft.com/office/drawing/2010/main" val="0"/>
              </a:ext>
            </a:extLst>
          </a:blip>
          <a:srcRect l="12282" t="20204" b="21097"/>
          <a:stretch>
            <a:fillRect/>
          </a:stretch>
        </p:blipFill>
        <p:spPr bwMode="auto">
          <a:xfrm>
            <a:off x="971550" y="2708275"/>
            <a:ext cx="7199313" cy="208915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5364" name="Rectangle 5"/>
          <p:cNvSpPr>
            <a:spLocks noChangeArrowheads="1"/>
          </p:cNvSpPr>
          <p:nvPr/>
        </p:nvSpPr>
        <p:spPr bwMode="auto">
          <a:xfrm>
            <a:off x="971550" y="2708275"/>
            <a:ext cx="1871663" cy="433388"/>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15365" name="Rectangle 6"/>
          <p:cNvSpPr>
            <a:spLocks noChangeArrowheads="1"/>
          </p:cNvSpPr>
          <p:nvPr/>
        </p:nvSpPr>
        <p:spPr bwMode="auto">
          <a:xfrm>
            <a:off x="971550" y="3141663"/>
            <a:ext cx="863600" cy="431800"/>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15366" name="Rectangle 7"/>
          <p:cNvSpPr>
            <a:spLocks noChangeArrowheads="1"/>
          </p:cNvSpPr>
          <p:nvPr/>
        </p:nvSpPr>
        <p:spPr bwMode="auto">
          <a:xfrm rot="5400000">
            <a:off x="755650" y="3284538"/>
            <a:ext cx="863600" cy="431800"/>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15367" name="Rectangle 8"/>
          <p:cNvSpPr>
            <a:spLocks noChangeArrowheads="1"/>
          </p:cNvSpPr>
          <p:nvPr/>
        </p:nvSpPr>
        <p:spPr bwMode="auto">
          <a:xfrm>
            <a:off x="1692275" y="3284538"/>
            <a:ext cx="360363" cy="142875"/>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15368" name="Rectangle 10"/>
          <p:cNvSpPr>
            <a:spLocks noChangeArrowheads="1"/>
          </p:cNvSpPr>
          <p:nvPr/>
        </p:nvSpPr>
        <p:spPr bwMode="auto">
          <a:xfrm>
            <a:off x="2843213" y="2781300"/>
            <a:ext cx="360362" cy="285750"/>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15369" name="Rectangle 11"/>
          <p:cNvSpPr>
            <a:spLocks noChangeArrowheads="1"/>
          </p:cNvSpPr>
          <p:nvPr/>
        </p:nvSpPr>
        <p:spPr bwMode="auto">
          <a:xfrm>
            <a:off x="2411413" y="4652963"/>
            <a:ext cx="360362" cy="144462"/>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15370" name="Line 13"/>
          <p:cNvSpPr>
            <a:spLocks noChangeShapeType="1"/>
          </p:cNvSpPr>
          <p:nvPr/>
        </p:nvSpPr>
        <p:spPr bwMode="auto">
          <a:xfrm flipV="1">
            <a:off x="6227763" y="2420938"/>
            <a:ext cx="720725" cy="7921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15371" name="Text Box 14"/>
          <p:cNvSpPr txBox="1">
            <a:spLocks noChangeArrowheads="1"/>
          </p:cNvSpPr>
          <p:nvPr/>
        </p:nvSpPr>
        <p:spPr bwMode="auto">
          <a:xfrm>
            <a:off x="6156325" y="1989138"/>
            <a:ext cx="20161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fa-IR" altLang="fa-IR" b="1" dirty="0">
                <a:solidFill>
                  <a:srgbClr val="FF0000"/>
                </a:solidFill>
                <a:cs typeface="B Homa" panose="00000400000000000000" pitchFamily="2" charset="-78"/>
              </a:rPr>
              <a:t>نورگیر</a:t>
            </a:r>
            <a:endParaRPr lang="en-US" altLang="fa-IR" b="1" dirty="0">
              <a:solidFill>
                <a:srgbClr val="FF0000"/>
              </a:solidFill>
              <a:cs typeface="B Homa" panose="00000400000000000000" pitchFamily="2" charset="-78"/>
            </a:endParaRPr>
          </a:p>
        </p:txBody>
      </p:sp>
      <p:sp>
        <p:nvSpPr>
          <p:cNvPr id="15372" name="Line 15"/>
          <p:cNvSpPr>
            <a:spLocks noChangeShapeType="1"/>
          </p:cNvSpPr>
          <p:nvPr/>
        </p:nvSpPr>
        <p:spPr bwMode="auto">
          <a:xfrm flipH="1" flipV="1">
            <a:off x="1908175" y="1989138"/>
            <a:ext cx="142875" cy="1511300"/>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pic>
        <p:nvPicPr>
          <p:cNvPr id="15373" name="Picture 16" descr="montjuic_sant_jord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2138" y="4941888"/>
            <a:ext cx="2447925" cy="177006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5374" name="Line 17"/>
          <p:cNvSpPr>
            <a:spLocks noChangeShapeType="1"/>
          </p:cNvSpPr>
          <p:nvPr/>
        </p:nvSpPr>
        <p:spPr bwMode="auto">
          <a:xfrm flipV="1">
            <a:off x="4643438" y="1268413"/>
            <a:ext cx="865187" cy="1655762"/>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15375" name="Text Box 20"/>
          <p:cNvSpPr txBox="1">
            <a:spLocks noChangeArrowheads="1"/>
          </p:cNvSpPr>
          <p:nvPr/>
        </p:nvSpPr>
        <p:spPr bwMode="auto">
          <a:xfrm>
            <a:off x="4427538" y="836613"/>
            <a:ext cx="23034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a-IR" altLang="fa-IR" b="1" dirty="0">
                <a:solidFill>
                  <a:srgbClr val="006600"/>
                </a:solidFill>
                <a:cs typeface="B Homa" panose="00000400000000000000" pitchFamily="2" charset="-78"/>
              </a:rPr>
              <a:t>پوشش  از ورق فلز روی</a:t>
            </a:r>
            <a:endParaRPr lang="en-US" altLang="fa-IR" b="1" dirty="0">
              <a:solidFill>
                <a:srgbClr val="006600"/>
              </a:solidFill>
              <a:cs typeface="B Homa" panose="00000400000000000000" pitchFamily="2" charset="-78"/>
            </a:endParaRPr>
          </a:p>
        </p:txBody>
      </p:sp>
    </p:spTree>
    <p:extLst>
      <p:ext uri="{BB962C8B-B14F-4D97-AF65-F5344CB8AC3E}">
        <p14:creationId xmlns:p14="http://schemas.microsoft.com/office/powerpoint/2010/main" val="7638777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39750" y="344433"/>
            <a:ext cx="7055380" cy="1400530"/>
          </a:xfrm>
        </p:spPr>
        <p:txBody>
          <a:bodyPr/>
          <a:lstStyle/>
          <a:p>
            <a:pPr algn="r" eaLnBrk="1" hangingPunct="1"/>
            <a:r>
              <a:rPr lang="fa-IR" altLang="fa-IR" sz="2000" dirty="0" smtClean="0">
                <a:cs typeface="B Homa" panose="00000400000000000000" pitchFamily="2" charset="-78"/>
              </a:rPr>
              <a:t>9190</a:t>
            </a:r>
            <a:r>
              <a:rPr lang="fa-IR" altLang="fa-IR" sz="2400" dirty="0" smtClean="0">
                <a:cs typeface="B Homa" panose="00000400000000000000" pitchFamily="2" charset="-78"/>
              </a:rPr>
              <a:t> </a:t>
            </a:r>
            <a:r>
              <a:rPr lang="fa-IR" altLang="fa-IR" sz="2000" dirty="0" smtClean="0">
                <a:cs typeface="B Homa" panose="00000400000000000000" pitchFamily="2" charset="-78"/>
              </a:rPr>
              <a:t>لوله در دامنه قطر 76 تا 267 میلیمتر تشکیل شده است. همچنین لوله های 406 و 508 میلیمتری در قسمت پیرامونی ان بکار رفته است.قوس ها از خرپای فضایی نیم مدول 8وجهی مربع روی مربع جابجا شده تشکیل شده است.</a:t>
            </a:r>
            <a:endParaRPr lang="en-US" altLang="fa-IR" sz="2000" dirty="0" smtClean="0">
              <a:cs typeface="B Homa" panose="00000400000000000000" pitchFamily="2" charset="-78"/>
            </a:endParaRPr>
          </a:p>
        </p:txBody>
      </p:sp>
      <p:sp>
        <p:nvSpPr>
          <p:cNvPr id="16387" name="Rectangle 3"/>
          <p:cNvSpPr>
            <a:spLocks noGrp="1" noChangeArrowheads="1"/>
          </p:cNvSpPr>
          <p:nvPr>
            <p:ph idx="1"/>
          </p:nvPr>
        </p:nvSpPr>
        <p:spPr>
          <a:xfrm>
            <a:off x="539750" y="4292600"/>
            <a:ext cx="8229600" cy="2305050"/>
          </a:xfrm>
        </p:spPr>
        <p:txBody>
          <a:bodyPr/>
          <a:lstStyle/>
          <a:p>
            <a:pPr algn="r" eaLnBrk="1" hangingPunct="1">
              <a:buFontTx/>
              <a:buNone/>
            </a:pPr>
            <a:r>
              <a:rPr lang="fa-IR" altLang="fa-IR" sz="2000" dirty="0" smtClean="0">
                <a:cs typeface="B Homa" panose="00000400000000000000" pitchFamily="2" charset="-78"/>
              </a:rPr>
              <a:t>لوله ها با استفاده از 2403 گره کروی ریخته شده از فولاد با قطرهای از 100 تا 250 میلیمتر به یکدیگر متصل شده اند.</a:t>
            </a:r>
          </a:p>
          <a:p>
            <a:pPr algn="r" eaLnBrk="1" hangingPunct="1">
              <a:buFontTx/>
              <a:buNone/>
            </a:pPr>
            <a:r>
              <a:rPr lang="fa-IR" altLang="fa-IR" sz="2000" dirty="0" smtClean="0">
                <a:cs typeface="B Homa" panose="00000400000000000000" pitchFamily="2" charset="-78"/>
              </a:rPr>
              <a:t>دقت ساخت گره : 0.5 میلیمتر</a:t>
            </a:r>
          </a:p>
          <a:p>
            <a:pPr algn="r" eaLnBrk="1" hangingPunct="1">
              <a:buFontTx/>
              <a:buNone/>
            </a:pPr>
            <a:r>
              <a:rPr lang="fa-IR" altLang="fa-IR" sz="2000" dirty="0" smtClean="0">
                <a:cs typeface="B Homa" panose="00000400000000000000" pitchFamily="2" charset="-78"/>
              </a:rPr>
              <a:t>دقت ساخت لوله : 0.3 متر در طول</a:t>
            </a:r>
            <a:endParaRPr lang="en-US" altLang="fa-IR" sz="2000" dirty="0" smtClean="0">
              <a:cs typeface="B Homa" panose="00000400000000000000" pitchFamily="2" charset="-78"/>
            </a:endParaRPr>
          </a:p>
        </p:txBody>
      </p:sp>
      <p:pic>
        <p:nvPicPr>
          <p:cNvPr id="16388" name="Picture 4" descr="3"/>
          <p:cNvPicPr>
            <a:picLocks noChangeAspect="1" noChangeArrowheads="1"/>
          </p:cNvPicPr>
          <p:nvPr/>
        </p:nvPicPr>
        <p:blipFill>
          <a:blip r:embed="rId2">
            <a:extLst>
              <a:ext uri="{28A0092B-C50C-407E-A947-70E740481C1C}">
                <a14:useLocalDpi xmlns:a14="http://schemas.microsoft.com/office/drawing/2010/main" val="0"/>
              </a:ext>
            </a:extLst>
          </a:blip>
          <a:srcRect t="40271" b="17561"/>
          <a:stretch>
            <a:fillRect/>
          </a:stretch>
        </p:blipFill>
        <p:spPr bwMode="auto">
          <a:xfrm>
            <a:off x="323850" y="1484313"/>
            <a:ext cx="8569325" cy="2509837"/>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25576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r" eaLnBrk="1" hangingPunct="1"/>
            <a:r>
              <a:rPr lang="fa-IR" altLang="fa-IR" sz="2000" dirty="0" smtClean="0">
                <a:cs typeface="B Homa" panose="00000400000000000000" pitchFamily="2" charset="-78"/>
              </a:rPr>
              <a:t>تحلیل نیرو :</a:t>
            </a:r>
            <a:endParaRPr lang="en-US" altLang="fa-IR" sz="2000" dirty="0" smtClean="0">
              <a:cs typeface="B Homa" panose="00000400000000000000" pitchFamily="2" charset="-78"/>
            </a:endParaRPr>
          </a:p>
        </p:txBody>
      </p:sp>
      <p:pic>
        <p:nvPicPr>
          <p:cNvPr id="17412" name="Picture 4" descr="3"/>
          <p:cNvPicPr>
            <a:picLocks noChangeAspect="1" noChangeArrowheads="1"/>
          </p:cNvPicPr>
          <p:nvPr/>
        </p:nvPicPr>
        <p:blipFill>
          <a:blip r:embed="rId2">
            <a:extLst>
              <a:ext uri="{28A0092B-C50C-407E-A947-70E740481C1C}">
                <a14:useLocalDpi xmlns:a14="http://schemas.microsoft.com/office/drawing/2010/main" val="0"/>
              </a:ext>
            </a:extLst>
          </a:blip>
          <a:srcRect l="56950" t="38626" r="28003" b="51610"/>
          <a:stretch>
            <a:fillRect/>
          </a:stretch>
        </p:blipFill>
        <p:spPr bwMode="auto">
          <a:xfrm>
            <a:off x="468313" y="1196975"/>
            <a:ext cx="4824412"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Line 5"/>
          <p:cNvSpPr>
            <a:spLocks noChangeShapeType="1"/>
          </p:cNvSpPr>
          <p:nvPr/>
        </p:nvSpPr>
        <p:spPr bwMode="auto">
          <a:xfrm flipV="1">
            <a:off x="2700338" y="908050"/>
            <a:ext cx="0" cy="12954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17414" name="Line 6"/>
          <p:cNvSpPr>
            <a:spLocks noChangeShapeType="1"/>
          </p:cNvSpPr>
          <p:nvPr/>
        </p:nvSpPr>
        <p:spPr bwMode="auto">
          <a:xfrm>
            <a:off x="3132138" y="2636838"/>
            <a:ext cx="0" cy="1296987"/>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ln w="0">
                <a:solidFill>
                  <a:sysClr val="windowText" lastClr="000000"/>
                </a:solidFill>
              </a:ln>
              <a:effectLst>
                <a:outerShdw blurRad="38100" dist="19050" dir="2700000" algn="tl" rotWithShape="0">
                  <a:schemeClr val="dk1">
                    <a:alpha val="40000"/>
                  </a:schemeClr>
                </a:outerShdw>
              </a:effectLst>
              <a:cs typeface="B Homa" panose="00000400000000000000" pitchFamily="2" charset="-78"/>
            </a:endParaRPr>
          </a:p>
        </p:txBody>
      </p:sp>
      <p:sp>
        <p:nvSpPr>
          <p:cNvPr id="17415" name="Line 7"/>
          <p:cNvSpPr>
            <a:spLocks noChangeShapeType="1"/>
          </p:cNvSpPr>
          <p:nvPr/>
        </p:nvSpPr>
        <p:spPr bwMode="auto">
          <a:xfrm flipV="1">
            <a:off x="4284663" y="1700213"/>
            <a:ext cx="1223962" cy="792162"/>
          </a:xfrm>
          <a:prstGeom prst="line">
            <a:avLst/>
          </a:prstGeom>
          <a:noFill/>
          <a:ln w="2857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17416" name="Text Box 10"/>
          <p:cNvSpPr txBox="1">
            <a:spLocks noChangeArrowheads="1"/>
          </p:cNvSpPr>
          <p:nvPr/>
        </p:nvSpPr>
        <p:spPr bwMode="auto">
          <a:xfrm>
            <a:off x="250825" y="476250"/>
            <a:ext cx="3600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sz="2000" dirty="0">
                <a:solidFill>
                  <a:srgbClr val="FF0000"/>
                </a:solidFill>
                <a:cs typeface="B Homa" panose="00000400000000000000" pitchFamily="2" charset="-78"/>
              </a:rPr>
              <a:t>اعضای فشاری فوقانی</a:t>
            </a:r>
            <a:endParaRPr lang="en-US" altLang="fa-IR" sz="2000" dirty="0">
              <a:solidFill>
                <a:srgbClr val="FF0000"/>
              </a:solidFill>
              <a:cs typeface="B Homa" panose="00000400000000000000" pitchFamily="2" charset="-78"/>
            </a:endParaRPr>
          </a:p>
        </p:txBody>
      </p:sp>
      <p:sp>
        <p:nvSpPr>
          <p:cNvPr id="17417" name="Text Box 11"/>
          <p:cNvSpPr txBox="1">
            <a:spLocks noChangeArrowheads="1"/>
          </p:cNvSpPr>
          <p:nvPr/>
        </p:nvSpPr>
        <p:spPr bwMode="auto">
          <a:xfrm>
            <a:off x="4932363" y="1341438"/>
            <a:ext cx="2736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sz="2000" dirty="0">
                <a:solidFill>
                  <a:srgbClr val="0000FF"/>
                </a:solidFill>
                <a:cs typeface="B Homa" panose="00000400000000000000" pitchFamily="2" charset="-78"/>
              </a:rPr>
              <a:t>اعضای مهاری فشاری</a:t>
            </a:r>
            <a:endParaRPr lang="en-US" altLang="fa-IR" sz="2000" dirty="0">
              <a:solidFill>
                <a:srgbClr val="0000FF"/>
              </a:solidFill>
              <a:cs typeface="B Homa" panose="00000400000000000000" pitchFamily="2" charset="-78"/>
            </a:endParaRPr>
          </a:p>
        </p:txBody>
      </p:sp>
      <p:sp>
        <p:nvSpPr>
          <p:cNvPr id="17418" name="Text Box 12"/>
          <p:cNvSpPr txBox="1">
            <a:spLocks noChangeArrowheads="1"/>
          </p:cNvSpPr>
          <p:nvPr/>
        </p:nvSpPr>
        <p:spPr bwMode="auto">
          <a:xfrm>
            <a:off x="1403351" y="3920624"/>
            <a:ext cx="2881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sz="2000" dirty="0">
                <a:cs typeface="B Homa" panose="00000400000000000000" pitchFamily="2" charset="-78"/>
              </a:rPr>
              <a:t>اعضای کششی تحتانی</a:t>
            </a:r>
            <a:endParaRPr lang="en-US" altLang="fa-IR" sz="2000" dirty="0">
              <a:cs typeface="B Homa" panose="00000400000000000000" pitchFamily="2" charset="-78"/>
            </a:endParaRPr>
          </a:p>
        </p:txBody>
      </p:sp>
      <p:pic>
        <p:nvPicPr>
          <p:cNvPr id="17419" name="Picture 13" descr="3"/>
          <p:cNvPicPr>
            <a:picLocks noChangeAspect="1" noChangeArrowheads="1"/>
          </p:cNvPicPr>
          <p:nvPr/>
        </p:nvPicPr>
        <p:blipFill>
          <a:blip r:embed="rId2">
            <a:extLst>
              <a:ext uri="{28A0092B-C50C-407E-A947-70E740481C1C}">
                <a14:useLocalDpi xmlns:a14="http://schemas.microsoft.com/office/drawing/2010/main" val="0"/>
              </a:ext>
            </a:extLst>
          </a:blip>
          <a:srcRect t="40271" b="17561"/>
          <a:stretch>
            <a:fillRect/>
          </a:stretch>
        </p:blipFill>
        <p:spPr bwMode="auto">
          <a:xfrm>
            <a:off x="1116013" y="4508500"/>
            <a:ext cx="7058025"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0" name="Line 14"/>
          <p:cNvSpPr>
            <a:spLocks noChangeShapeType="1"/>
          </p:cNvSpPr>
          <p:nvPr/>
        </p:nvSpPr>
        <p:spPr bwMode="auto">
          <a:xfrm flipV="1">
            <a:off x="7524750" y="4149725"/>
            <a:ext cx="719138" cy="1150938"/>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17421" name="Text Box 15"/>
          <p:cNvSpPr txBox="1">
            <a:spLocks noChangeArrowheads="1"/>
          </p:cNvSpPr>
          <p:nvPr/>
        </p:nvSpPr>
        <p:spPr bwMode="auto">
          <a:xfrm>
            <a:off x="7596188" y="3789363"/>
            <a:ext cx="1079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dirty="0">
                <a:solidFill>
                  <a:srgbClr val="FF0000"/>
                </a:solidFill>
                <a:cs typeface="B Homa" panose="00000400000000000000" pitchFamily="2" charset="-78"/>
              </a:rPr>
              <a:t>حلقه کششی</a:t>
            </a:r>
            <a:endParaRPr lang="en-US" altLang="fa-IR" dirty="0">
              <a:solidFill>
                <a:srgbClr val="FF0000"/>
              </a:solidFill>
              <a:cs typeface="B Homa" panose="00000400000000000000" pitchFamily="2" charset="-78"/>
            </a:endParaRPr>
          </a:p>
        </p:txBody>
      </p:sp>
      <p:sp>
        <p:nvSpPr>
          <p:cNvPr id="17422" name="Line 16"/>
          <p:cNvSpPr>
            <a:spLocks noChangeShapeType="1"/>
          </p:cNvSpPr>
          <p:nvPr/>
        </p:nvSpPr>
        <p:spPr bwMode="auto">
          <a:xfrm flipH="1" flipV="1">
            <a:off x="6659563" y="4292600"/>
            <a:ext cx="73025" cy="649288"/>
          </a:xfrm>
          <a:prstGeom prst="line">
            <a:avLst/>
          </a:prstGeom>
          <a:noFill/>
          <a:ln w="19050">
            <a:solidFill>
              <a:srgbClr val="0066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ln w="0">
                <a:solidFill>
                  <a:sysClr val="windowText" lastClr="000000"/>
                </a:solidFill>
              </a:ln>
              <a:effectLst>
                <a:outerShdw blurRad="38100" dist="19050" dir="2700000" algn="tl" rotWithShape="0">
                  <a:schemeClr val="dk1">
                    <a:alpha val="40000"/>
                  </a:schemeClr>
                </a:outerShdw>
              </a:effectLst>
              <a:cs typeface="B Homa" panose="00000400000000000000" pitchFamily="2" charset="-78"/>
            </a:endParaRPr>
          </a:p>
        </p:txBody>
      </p:sp>
      <p:sp>
        <p:nvSpPr>
          <p:cNvPr id="17423" name="Text Box 17"/>
          <p:cNvSpPr txBox="1">
            <a:spLocks noChangeArrowheads="1"/>
          </p:cNvSpPr>
          <p:nvPr/>
        </p:nvSpPr>
        <p:spPr bwMode="auto">
          <a:xfrm>
            <a:off x="5867400" y="3933825"/>
            <a:ext cx="1368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dirty="0">
                <a:cs typeface="B Homa" panose="00000400000000000000" pitchFamily="2" charset="-78"/>
              </a:rPr>
              <a:t>اتصال گیردار</a:t>
            </a:r>
            <a:endParaRPr lang="en-US" altLang="fa-IR" dirty="0">
              <a:cs typeface="B Homa" panose="00000400000000000000" pitchFamily="2" charset="-78"/>
            </a:endParaRPr>
          </a:p>
        </p:txBody>
      </p:sp>
      <p:sp>
        <p:nvSpPr>
          <p:cNvPr id="17424" name="Line 18"/>
          <p:cNvSpPr>
            <a:spLocks noChangeShapeType="1"/>
          </p:cNvSpPr>
          <p:nvPr/>
        </p:nvSpPr>
        <p:spPr bwMode="auto">
          <a:xfrm flipH="1" flipV="1">
            <a:off x="2268538" y="5084763"/>
            <a:ext cx="1079500" cy="360362"/>
          </a:xfrm>
          <a:prstGeom prst="line">
            <a:avLst/>
          </a:prstGeom>
          <a:noFill/>
          <a:ln w="190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17425" name="Text Box 19"/>
          <p:cNvSpPr txBox="1">
            <a:spLocks noChangeArrowheads="1"/>
          </p:cNvSpPr>
          <p:nvPr/>
        </p:nvSpPr>
        <p:spPr bwMode="auto">
          <a:xfrm>
            <a:off x="468313" y="4652963"/>
            <a:ext cx="1800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dirty="0">
                <a:solidFill>
                  <a:srgbClr val="0000FF"/>
                </a:solidFill>
                <a:cs typeface="B Homa" panose="00000400000000000000" pitchFamily="2" charset="-78"/>
              </a:rPr>
              <a:t>اتصالات مفصل برای حرکت حرارتی</a:t>
            </a:r>
            <a:endParaRPr lang="en-US" altLang="fa-IR" dirty="0">
              <a:solidFill>
                <a:srgbClr val="0000FF"/>
              </a:solidFill>
              <a:cs typeface="B Homa" panose="00000400000000000000" pitchFamily="2" charset="-78"/>
            </a:endParaRPr>
          </a:p>
        </p:txBody>
      </p:sp>
    </p:spTree>
    <p:extLst>
      <p:ext uri="{BB962C8B-B14F-4D97-AF65-F5344CB8AC3E}">
        <p14:creationId xmlns:p14="http://schemas.microsoft.com/office/powerpoint/2010/main" val="9702323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8313" y="115888"/>
            <a:ext cx="8229600" cy="1143000"/>
          </a:xfrm>
        </p:spPr>
        <p:txBody>
          <a:bodyPr/>
          <a:lstStyle/>
          <a:p>
            <a:pPr algn="r" eaLnBrk="1" hangingPunct="1"/>
            <a:r>
              <a:rPr lang="fa-IR" altLang="fa-IR" sz="3200" dirty="0" smtClean="0">
                <a:cs typeface="B Homa" panose="00000400000000000000" pitchFamily="2" charset="-78"/>
              </a:rPr>
              <a:t>سیستم نصب پانتادوم</a:t>
            </a:r>
            <a:r>
              <a:rPr lang="fa-IR" altLang="fa-IR" sz="3600" dirty="0" smtClean="0">
                <a:cs typeface="B Homa" panose="00000400000000000000" pitchFamily="2" charset="-78"/>
              </a:rPr>
              <a:t>  </a:t>
            </a:r>
            <a:endParaRPr lang="en-US" altLang="fa-IR" sz="3600" dirty="0" smtClean="0">
              <a:cs typeface="B Homa" panose="00000400000000000000" pitchFamily="2" charset="-78"/>
            </a:endParaRPr>
          </a:p>
        </p:txBody>
      </p:sp>
      <p:sp>
        <p:nvSpPr>
          <p:cNvPr id="18435" name="Rectangle 3"/>
          <p:cNvSpPr>
            <a:spLocks noGrp="1" noChangeArrowheads="1"/>
          </p:cNvSpPr>
          <p:nvPr>
            <p:ph idx="1"/>
          </p:nvPr>
        </p:nvSpPr>
        <p:spPr>
          <a:xfrm>
            <a:off x="539750" y="1196975"/>
            <a:ext cx="8229600" cy="4525963"/>
          </a:xfrm>
        </p:spPr>
        <p:txBody>
          <a:bodyPr/>
          <a:lstStyle/>
          <a:p>
            <a:pPr algn="r" eaLnBrk="1" hangingPunct="1">
              <a:buFontTx/>
              <a:buNone/>
            </a:pPr>
            <a:r>
              <a:rPr lang="fa-IR" altLang="fa-IR" sz="2000" dirty="0" smtClean="0">
                <a:cs typeface="B Homa" panose="00000400000000000000" pitchFamily="2" charset="-78"/>
              </a:rPr>
              <a:t>نکته قابل توجه در این سیستم حداکثر نواوری در روش نصب بام شبکه فضایی است. این سیستم شامل شبکه فضایی در فرمهای تاشده کوچک است که در ادامه بصورت فرم نهایی گشوده می شود. </a:t>
            </a:r>
            <a:endParaRPr lang="en-US" altLang="fa-IR" sz="2000" dirty="0" smtClean="0">
              <a:cs typeface="B Homa" panose="00000400000000000000" pitchFamily="2" charset="-78"/>
            </a:endParaRPr>
          </a:p>
        </p:txBody>
      </p:sp>
      <p:sp>
        <p:nvSpPr>
          <p:cNvPr id="18436" name="Text Box 4"/>
          <p:cNvSpPr txBox="1">
            <a:spLocks noChangeArrowheads="1"/>
          </p:cNvSpPr>
          <p:nvPr/>
        </p:nvSpPr>
        <p:spPr bwMode="auto">
          <a:xfrm>
            <a:off x="3635375" y="692150"/>
            <a:ext cx="29527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fa-IR" dirty="0">
                <a:cs typeface="B Homa" panose="00000400000000000000" pitchFamily="2" charset="-78"/>
              </a:rPr>
              <a:t> </a:t>
            </a:r>
            <a:r>
              <a:rPr lang="en-US" altLang="fa-IR" sz="2000" dirty="0">
                <a:cs typeface="B Homa" panose="00000400000000000000" pitchFamily="2" charset="-78"/>
              </a:rPr>
              <a:t>( PANTADOME )</a:t>
            </a:r>
          </a:p>
        </p:txBody>
      </p:sp>
      <p:pic>
        <p:nvPicPr>
          <p:cNvPr id="18437" name="Picture 5" descr="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205038"/>
            <a:ext cx="5257800" cy="2363787"/>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8438" name="Picture 6" descr="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4365625"/>
            <a:ext cx="3671888" cy="2212975"/>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8439" name="Text Box 7"/>
          <p:cNvSpPr txBox="1">
            <a:spLocks noChangeArrowheads="1"/>
          </p:cNvSpPr>
          <p:nvPr/>
        </p:nvSpPr>
        <p:spPr bwMode="auto">
          <a:xfrm>
            <a:off x="1331913" y="4868863"/>
            <a:ext cx="36718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endParaRPr lang="fa-IR" altLang="fa-IR" sz="2000" dirty="0">
              <a:cs typeface="B Homa" panose="00000400000000000000" pitchFamily="2" charset="-78"/>
            </a:endParaRPr>
          </a:p>
        </p:txBody>
      </p:sp>
      <p:sp>
        <p:nvSpPr>
          <p:cNvPr id="18440" name="Text Box 8"/>
          <p:cNvSpPr txBox="1">
            <a:spLocks noChangeArrowheads="1"/>
          </p:cNvSpPr>
          <p:nvPr/>
        </p:nvSpPr>
        <p:spPr bwMode="auto">
          <a:xfrm>
            <a:off x="179388" y="4941888"/>
            <a:ext cx="48244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dirty="0">
                <a:cs typeface="B Homa" panose="00000400000000000000" pitchFamily="2" charset="-78"/>
              </a:rPr>
              <a:t>نصب فرم پیچیده سقف در یک سطح با ارتفاع مناسب از سطح زمین انجام می شود.در این حالت آسیبهای ناشی از باد شدید و خطرهای مربوط به کار در ارتفاع کاهش می یابد. میتوان پوشش سقف و نصب تاسیسات قسمتی از بام را بدون استفاده از سازه دسترسی ثانویه گرانقیمت ( داربست ) کامل کرد.</a:t>
            </a:r>
            <a:endParaRPr lang="en-US" altLang="fa-IR" dirty="0">
              <a:cs typeface="B Homa" panose="00000400000000000000" pitchFamily="2" charset="-78"/>
            </a:endParaRPr>
          </a:p>
        </p:txBody>
      </p:sp>
    </p:spTree>
    <p:extLst>
      <p:ext uri="{BB962C8B-B14F-4D97-AF65-F5344CB8AC3E}">
        <p14:creationId xmlns:p14="http://schemas.microsoft.com/office/powerpoint/2010/main" val="13266629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837795" y="392560"/>
            <a:ext cx="7055380" cy="1400530"/>
          </a:xfrm>
        </p:spPr>
        <p:txBody>
          <a:bodyPr/>
          <a:lstStyle/>
          <a:p>
            <a:pPr algn="r" eaLnBrk="1" hangingPunct="1"/>
            <a:r>
              <a:rPr lang="fa-IR" altLang="fa-IR" sz="2800" dirty="0" smtClean="0">
                <a:cs typeface="B Homa" panose="00000400000000000000" pitchFamily="2" charset="-78"/>
              </a:rPr>
              <a:t>مراحل نصب :</a:t>
            </a:r>
            <a:endParaRPr lang="en-US" altLang="fa-IR" sz="2800" dirty="0" smtClean="0">
              <a:cs typeface="B Homa" panose="00000400000000000000" pitchFamily="2" charset="-78"/>
            </a:endParaRPr>
          </a:p>
        </p:txBody>
      </p:sp>
      <p:sp>
        <p:nvSpPr>
          <p:cNvPr id="19459" name="Rectangle 3"/>
          <p:cNvSpPr>
            <a:spLocks noGrp="1" noChangeArrowheads="1"/>
          </p:cNvSpPr>
          <p:nvPr>
            <p:ph idx="1"/>
          </p:nvPr>
        </p:nvSpPr>
        <p:spPr>
          <a:xfrm>
            <a:off x="457200" y="1196975"/>
            <a:ext cx="8229600" cy="4929188"/>
          </a:xfrm>
        </p:spPr>
        <p:txBody>
          <a:bodyPr/>
          <a:lstStyle/>
          <a:p>
            <a:pPr algn="r" eaLnBrk="1" hangingPunct="1">
              <a:buFontTx/>
              <a:buNone/>
            </a:pPr>
            <a:r>
              <a:rPr lang="fa-IR" altLang="fa-IR" sz="2000" dirty="0" smtClean="0">
                <a:cs typeface="B Homa" panose="00000400000000000000" pitchFamily="2" charset="-78"/>
              </a:rPr>
              <a:t>1.نصب قسمت مرکزی:</a:t>
            </a: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r>
              <a:rPr lang="fa-IR" altLang="fa-IR" sz="2000" dirty="0" smtClean="0">
                <a:cs typeface="B Homa" panose="00000400000000000000" pitchFamily="2" charset="-78"/>
              </a:rPr>
              <a:t>قسمت مرکزی بام بر روی تکیه گاه موقت در فاصله 6 متری از کف سالن و بطور مستقیم در زیر موقعیت نهایی ان در پلان قرار می گیرد.  </a:t>
            </a:r>
            <a:endParaRPr lang="en-US" altLang="fa-IR" sz="2000" dirty="0" smtClean="0">
              <a:cs typeface="B Homa" panose="00000400000000000000" pitchFamily="2" charset="-78"/>
            </a:endParaRPr>
          </a:p>
        </p:txBody>
      </p:sp>
      <p:pic>
        <p:nvPicPr>
          <p:cNvPr id="19460" name="Picture 4" descr="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557338"/>
            <a:ext cx="6121400" cy="1635125"/>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1143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2094480" y="621168"/>
            <a:ext cx="6711654" cy="4195481"/>
          </a:xfrm>
        </p:spPr>
        <p:txBody>
          <a:bodyPr/>
          <a:lstStyle/>
          <a:p>
            <a:pPr algn="r" eaLnBrk="1" hangingPunct="1">
              <a:buFontTx/>
              <a:buNone/>
            </a:pPr>
            <a:r>
              <a:rPr lang="fa-IR" altLang="fa-IR" sz="2000" dirty="0" smtClean="0">
                <a:cs typeface="B Homa" panose="00000400000000000000" pitchFamily="2" charset="-78"/>
              </a:rPr>
              <a:t>2.نصب و اتصال قابهای کناری و استفاده از جرثقیل و جک های برجی :</a:t>
            </a:r>
            <a:endParaRPr lang="en-US" altLang="fa-IR" sz="2000" dirty="0" smtClean="0">
              <a:cs typeface="B Homa" panose="00000400000000000000" pitchFamily="2" charset="-78"/>
            </a:endParaRPr>
          </a:p>
        </p:txBody>
      </p:sp>
      <p:pic>
        <p:nvPicPr>
          <p:cNvPr id="20484" name="Picture 4" descr="17"/>
          <p:cNvPicPr>
            <a:picLocks noChangeAspect="1" noChangeArrowheads="1"/>
          </p:cNvPicPr>
          <p:nvPr/>
        </p:nvPicPr>
        <p:blipFill>
          <a:blip r:embed="rId2">
            <a:extLst>
              <a:ext uri="{28A0092B-C50C-407E-A947-70E740481C1C}">
                <a14:useLocalDpi xmlns:a14="http://schemas.microsoft.com/office/drawing/2010/main" val="0"/>
              </a:ext>
            </a:extLst>
          </a:blip>
          <a:srcRect l="5083" r="20329"/>
          <a:stretch>
            <a:fillRect/>
          </a:stretch>
        </p:blipFill>
        <p:spPr bwMode="auto">
          <a:xfrm>
            <a:off x="1273594" y="1255295"/>
            <a:ext cx="3744912" cy="198913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0485" name="Rectangle 7"/>
          <p:cNvSpPr>
            <a:spLocks noChangeArrowheads="1"/>
          </p:cNvSpPr>
          <p:nvPr/>
        </p:nvSpPr>
        <p:spPr bwMode="auto">
          <a:xfrm>
            <a:off x="3794544" y="2045870"/>
            <a:ext cx="719137" cy="503238"/>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20486" name="Rectangle 8"/>
          <p:cNvSpPr>
            <a:spLocks noChangeArrowheads="1"/>
          </p:cNvSpPr>
          <p:nvPr/>
        </p:nvSpPr>
        <p:spPr bwMode="auto">
          <a:xfrm>
            <a:off x="4297781" y="1902995"/>
            <a:ext cx="719138" cy="503238"/>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pic>
        <p:nvPicPr>
          <p:cNvPr id="20487" name="Picture 9" descr="7"/>
          <p:cNvPicPr>
            <a:picLocks noChangeAspect="1" noChangeArrowheads="1"/>
          </p:cNvPicPr>
          <p:nvPr/>
        </p:nvPicPr>
        <p:blipFill>
          <a:blip r:embed="rId3" cstate="print">
            <a:extLst>
              <a:ext uri="{28A0092B-C50C-407E-A947-70E740481C1C}">
                <a14:useLocalDpi xmlns:a14="http://schemas.microsoft.com/office/drawing/2010/main" val="0"/>
              </a:ext>
            </a:extLst>
          </a:blip>
          <a:srcRect t="17188" b="19821"/>
          <a:stretch>
            <a:fillRect/>
          </a:stretch>
        </p:blipFill>
        <p:spPr bwMode="auto">
          <a:xfrm>
            <a:off x="5594769" y="2118895"/>
            <a:ext cx="3657600" cy="345598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0488" name="Rectangle 10"/>
          <p:cNvSpPr>
            <a:spLocks noChangeArrowheads="1"/>
          </p:cNvSpPr>
          <p:nvPr/>
        </p:nvSpPr>
        <p:spPr bwMode="auto">
          <a:xfrm>
            <a:off x="7034631" y="3271420"/>
            <a:ext cx="936625" cy="647700"/>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20489" name="Text Box 11"/>
          <p:cNvSpPr txBox="1">
            <a:spLocks noChangeArrowheads="1"/>
          </p:cNvSpPr>
          <p:nvPr/>
        </p:nvSpPr>
        <p:spPr bwMode="auto">
          <a:xfrm>
            <a:off x="1346619" y="4135020"/>
            <a:ext cx="39592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sz="2000" dirty="0">
                <a:cs typeface="B Homa" panose="00000400000000000000" pitchFamily="2" charset="-78"/>
              </a:rPr>
              <a:t>16</a:t>
            </a:r>
            <a:r>
              <a:rPr lang="fa-IR" altLang="fa-IR" dirty="0">
                <a:cs typeface="B Homa" panose="00000400000000000000" pitchFamily="2" charset="-78"/>
              </a:rPr>
              <a:t> </a:t>
            </a:r>
            <a:r>
              <a:rPr lang="fa-IR" altLang="fa-IR" sz="2000" dirty="0">
                <a:cs typeface="B Homa" panose="00000400000000000000" pitchFamily="2" charset="-78"/>
              </a:rPr>
              <a:t>مقطع پیرامونی قاب فضایی توسط اتصالات مفصلی به ستون پیرامونی و مقطع مرکزی سقف متصل می شوندو</a:t>
            </a:r>
            <a:endParaRPr lang="en-US" altLang="fa-IR" sz="2000" dirty="0">
              <a:cs typeface="B Homa" panose="00000400000000000000" pitchFamily="2" charset="-78"/>
            </a:endParaRPr>
          </a:p>
        </p:txBody>
      </p:sp>
      <p:sp>
        <p:nvSpPr>
          <p:cNvPr id="20490" name="Line 14"/>
          <p:cNvSpPr>
            <a:spLocks noChangeShapeType="1"/>
          </p:cNvSpPr>
          <p:nvPr/>
        </p:nvSpPr>
        <p:spPr bwMode="auto">
          <a:xfrm flipV="1">
            <a:off x="2426119" y="1902995"/>
            <a:ext cx="792162" cy="503238"/>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20491" name="Line 15"/>
          <p:cNvSpPr>
            <a:spLocks noChangeShapeType="1"/>
          </p:cNvSpPr>
          <p:nvPr/>
        </p:nvSpPr>
        <p:spPr bwMode="auto">
          <a:xfrm flipV="1">
            <a:off x="3002381" y="1902995"/>
            <a:ext cx="215900" cy="935038"/>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20492" name="Line 16"/>
          <p:cNvSpPr>
            <a:spLocks noChangeShapeType="1"/>
          </p:cNvSpPr>
          <p:nvPr/>
        </p:nvSpPr>
        <p:spPr bwMode="auto">
          <a:xfrm flipV="1">
            <a:off x="2426119" y="1902995"/>
            <a:ext cx="792162" cy="719138"/>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20493" name="Text Box 17"/>
          <p:cNvSpPr txBox="1">
            <a:spLocks noChangeArrowheads="1"/>
          </p:cNvSpPr>
          <p:nvPr/>
        </p:nvSpPr>
        <p:spPr bwMode="auto">
          <a:xfrm>
            <a:off x="3073819" y="1542633"/>
            <a:ext cx="647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a-IR" altLang="fa-IR" b="1" dirty="0">
                <a:solidFill>
                  <a:srgbClr val="FF0000"/>
                </a:solidFill>
                <a:cs typeface="B Homa" panose="00000400000000000000" pitchFamily="2" charset="-78"/>
              </a:rPr>
              <a:t>مفصل</a:t>
            </a:r>
            <a:endParaRPr lang="en-US" altLang="fa-IR" b="1" dirty="0">
              <a:solidFill>
                <a:srgbClr val="FF0000"/>
              </a:solidFill>
              <a:cs typeface="B Homa" panose="00000400000000000000" pitchFamily="2" charset="-78"/>
            </a:endParaRPr>
          </a:p>
        </p:txBody>
      </p:sp>
    </p:spTree>
    <p:extLst>
      <p:ext uri="{BB962C8B-B14F-4D97-AF65-F5344CB8AC3E}">
        <p14:creationId xmlns:p14="http://schemas.microsoft.com/office/powerpoint/2010/main" val="2912717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r" eaLnBrk="1" hangingPunct="1"/>
            <a:r>
              <a:rPr lang="fa-IR" altLang="fa-IR" sz="2400" dirty="0" smtClean="0">
                <a:cs typeface="B Homa" panose="00000400000000000000" pitchFamily="2" charset="-78"/>
              </a:rPr>
              <a:t>فهرست</a:t>
            </a:r>
            <a:endParaRPr lang="en-US" altLang="fa-IR" sz="2400" dirty="0" smtClean="0">
              <a:cs typeface="B Homa" panose="00000400000000000000" pitchFamily="2" charset="-78"/>
            </a:endParaRPr>
          </a:p>
        </p:txBody>
      </p:sp>
      <p:sp>
        <p:nvSpPr>
          <p:cNvPr id="3075" name="Rectangle 3"/>
          <p:cNvSpPr>
            <a:spLocks noGrp="1" noChangeArrowheads="1"/>
          </p:cNvSpPr>
          <p:nvPr>
            <p:ph idx="1"/>
          </p:nvPr>
        </p:nvSpPr>
        <p:spPr>
          <a:xfrm>
            <a:off x="500063" y="1643063"/>
            <a:ext cx="8229600" cy="4525962"/>
          </a:xfrm>
        </p:spPr>
        <p:txBody>
          <a:bodyPr>
            <a:normAutofit fontScale="92500" lnSpcReduction="20000"/>
          </a:bodyPr>
          <a:lstStyle/>
          <a:p>
            <a:pPr algn="r" rtl="1" eaLnBrk="1" hangingPunct="1">
              <a:lnSpc>
                <a:spcPct val="90000"/>
              </a:lnSpc>
            </a:pPr>
            <a:r>
              <a:rPr lang="fa-IR" altLang="fa-IR" sz="2000" dirty="0" smtClean="0">
                <a:cs typeface="B Homa" panose="00000400000000000000" pitchFamily="2" charset="-78"/>
              </a:rPr>
              <a:t>سازه های فضاکار </a:t>
            </a:r>
          </a:p>
          <a:p>
            <a:pPr algn="r" rtl="1" eaLnBrk="1" hangingPunct="1">
              <a:lnSpc>
                <a:spcPct val="90000"/>
              </a:lnSpc>
            </a:pPr>
            <a:r>
              <a:rPr lang="fa-IR" altLang="fa-IR" sz="2000" dirty="0" smtClean="0">
                <a:cs typeface="B Homa" panose="00000400000000000000" pitchFamily="2" charset="-78"/>
              </a:rPr>
              <a:t>تقسیم بندی سیستمهای شبکه فضایی</a:t>
            </a:r>
          </a:p>
          <a:p>
            <a:pPr algn="r" rtl="1" eaLnBrk="1" hangingPunct="1">
              <a:lnSpc>
                <a:spcPct val="90000"/>
              </a:lnSpc>
            </a:pPr>
            <a:r>
              <a:rPr lang="fa-IR" altLang="fa-IR" sz="2000" dirty="0" smtClean="0">
                <a:cs typeface="B Homa" panose="00000400000000000000" pitchFamily="2" charset="-78"/>
              </a:rPr>
              <a:t>مصالح سازه های فضایی</a:t>
            </a:r>
          </a:p>
          <a:p>
            <a:pPr algn="r" rtl="1" eaLnBrk="1" hangingPunct="1">
              <a:lnSpc>
                <a:spcPct val="90000"/>
              </a:lnSpc>
            </a:pPr>
            <a:r>
              <a:rPr lang="fa-IR" altLang="fa-IR" sz="2000" dirty="0" smtClean="0">
                <a:cs typeface="B Homa" panose="00000400000000000000" pitchFamily="2" charset="-78"/>
              </a:rPr>
              <a:t>مزایای سیستم سازه فضایی</a:t>
            </a:r>
          </a:p>
          <a:p>
            <a:pPr algn="r" rtl="1" eaLnBrk="1" hangingPunct="1">
              <a:lnSpc>
                <a:spcPct val="90000"/>
              </a:lnSpc>
            </a:pPr>
            <a:r>
              <a:rPr lang="fa-IR" altLang="fa-IR" sz="2000" dirty="0" smtClean="0">
                <a:cs typeface="B Homa" panose="00000400000000000000" pitchFamily="2" charset="-78"/>
              </a:rPr>
              <a:t>معایب سیستم سازه فضایی</a:t>
            </a:r>
          </a:p>
          <a:p>
            <a:pPr algn="r" rtl="1" eaLnBrk="1" hangingPunct="1">
              <a:lnSpc>
                <a:spcPct val="90000"/>
              </a:lnSpc>
            </a:pPr>
            <a:r>
              <a:rPr lang="fa-IR" altLang="fa-IR" sz="2000" dirty="0" smtClean="0">
                <a:cs typeface="B Homa" panose="00000400000000000000" pitchFamily="2" charset="-78"/>
              </a:rPr>
              <a:t>ترکیب بندی شبکه ها</a:t>
            </a:r>
          </a:p>
          <a:p>
            <a:pPr algn="r" rtl="1" eaLnBrk="1" hangingPunct="1">
              <a:lnSpc>
                <a:spcPct val="90000"/>
              </a:lnSpc>
            </a:pPr>
            <a:r>
              <a:rPr lang="fa-IR" altLang="fa-IR" sz="2000" dirty="0" smtClean="0">
                <a:cs typeface="B Homa" panose="00000400000000000000" pitchFamily="2" charset="-78"/>
              </a:rPr>
              <a:t>سیستم اورونا سئو</a:t>
            </a:r>
          </a:p>
          <a:p>
            <a:pPr algn="r" rtl="1" eaLnBrk="1" hangingPunct="1">
              <a:lnSpc>
                <a:spcPct val="90000"/>
              </a:lnSpc>
            </a:pPr>
            <a:r>
              <a:rPr lang="fa-IR" altLang="fa-IR" sz="2000" dirty="0" smtClean="0">
                <a:cs typeface="B Homa" panose="00000400000000000000" pitchFamily="2" charset="-78"/>
              </a:rPr>
              <a:t>نمونه : استادیوم سنت جوردی – بارسلونا</a:t>
            </a:r>
          </a:p>
          <a:p>
            <a:pPr algn="r" rtl="1" eaLnBrk="1" hangingPunct="1">
              <a:lnSpc>
                <a:spcPct val="90000"/>
              </a:lnSpc>
            </a:pPr>
            <a:endParaRPr lang="fa-IR" altLang="fa-IR" sz="2000" dirty="0" smtClean="0">
              <a:cs typeface="B Homa" panose="00000400000000000000" pitchFamily="2" charset="-78"/>
            </a:endParaRPr>
          </a:p>
          <a:p>
            <a:pPr algn="r" rtl="1" eaLnBrk="1" hangingPunct="1">
              <a:lnSpc>
                <a:spcPct val="90000"/>
              </a:lnSpc>
            </a:pPr>
            <a:endParaRPr lang="fa-IR" altLang="fa-IR" sz="2000" dirty="0" smtClean="0">
              <a:cs typeface="B Homa" panose="00000400000000000000" pitchFamily="2" charset="-78"/>
            </a:endParaRPr>
          </a:p>
          <a:p>
            <a:pPr algn="r" rtl="1" eaLnBrk="1" hangingPunct="1">
              <a:lnSpc>
                <a:spcPct val="90000"/>
              </a:lnSpc>
            </a:pPr>
            <a:r>
              <a:rPr lang="fa-IR" altLang="fa-IR" sz="2000" dirty="0" smtClean="0">
                <a:cs typeface="B Homa" panose="00000400000000000000" pitchFamily="2" charset="-78"/>
              </a:rPr>
              <a:t>منابع:</a:t>
            </a:r>
          </a:p>
          <a:p>
            <a:pPr algn="r" rtl="1" eaLnBrk="1" hangingPunct="1">
              <a:lnSpc>
                <a:spcPct val="90000"/>
              </a:lnSpc>
              <a:buFontTx/>
              <a:buNone/>
            </a:pPr>
            <a:r>
              <a:rPr lang="fa-IR" altLang="fa-IR" sz="2000" dirty="0" smtClean="0">
                <a:cs typeface="B Homa" panose="00000400000000000000" pitchFamily="2" charset="-78"/>
              </a:rPr>
              <a:t> 1.سازه مشبک فضایی،جان چیلتون، ترجمه دکتر محمود گلابچی</a:t>
            </a:r>
          </a:p>
          <a:p>
            <a:pPr algn="r" rtl="1" eaLnBrk="1" hangingPunct="1">
              <a:lnSpc>
                <a:spcPct val="90000"/>
              </a:lnSpc>
              <a:buFontTx/>
              <a:buNone/>
            </a:pPr>
            <a:r>
              <a:rPr lang="fa-IR" altLang="fa-IR" sz="2000" dirty="0" smtClean="0">
                <a:cs typeface="B Homa" panose="00000400000000000000" pitchFamily="2" charset="-78"/>
              </a:rPr>
              <a:t>2.درک رفتار سازه ها، فولر مور، ترجمه دکتر محمود گلابچی</a:t>
            </a:r>
            <a:endParaRPr lang="en-US" altLang="fa-IR" sz="2000" dirty="0" smtClean="0">
              <a:cs typeface="B Homa" panose="00000400000000000000" pitchFamily="2" charset="-78"/>
            </a:endParaRPr>
          </a:p>
        </p:txBody>
      </p:sp>
    </p:spTree>
    <p:extLst>
      <p:ext uri="{BB962C8B-B14F-4D97-AF65-F5344CB8AC3E}">
        <p14:creationId xmlns:p14="http://schemas.microsoft.com/office/powerpoint/2010/main" val="3373212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468313" y="260350"/>
            <a:ext cx="8229600" cy="4525963"/>
          </a:xfrm>
        </p:spPr>
        <p:txBody>
          <a:bodyPr/>
          <a:lstStyle/>
          <a:p>
            <a:pPr algn="r" eaLnBrk="1" hangingPunct="1">
              <a:buFontTx/>
              <a:buNone/>
            </a:pPr>
            <a:r>
              <a:rPr lang="fa-IR" altLang="fa-IR" sz="2000" dirty="0" smtClean="0">
                <a:cs typeface="B Homa" panose="00000400000000000000" pitchFamily="2" charset="-78"/>
              </a:rPr>
              <a:t>3.کمی بالا بردن شبکه فضایی و نصب تاسیسات  :</a:t>
            </a: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endParaRPr lang="fa-IR" altLang="fa-IR" sz="2000" dirty="0" smtClean="0">
              <a:cs typeface="B Homa" panose="00000400000000000000" pitchFamily="2" charset="-78"/>
            </a:endParaRPr>
          </a:p>
          <a:p>
            <a:pPr algn="r" eaLnBrk="1" hangingPunct="1">
              <a:buFontTx/>
              <a:buNone/>
            </a:pPr>
            <a:r>
              <a:rPr lang="fa-IR" altLang="fa-IR" sz="2000" dirty="0" smtClean="0">
                <a:cs typeface="B Homa" panose="00000400000000000000" pitchFamily="2" charset="-78"/>
              </a:rPr>
              <a:t>4.تکمیل بالا بردن :</a:t>
            </a:r>
            <a:endParaRPr lang="en-US" altLang="fa-IR" sz="2000" dirty="0" smtClean="0">
              <a:cs typeface="B Homa" panose="00000400000000000000" pitchFamily="2" charset="-78"/>
            </a:endParaRPr>
          </a:p>
        </p:txBody>
      </p:sp>
      <p:pic>
        <p:nvPicPr>
          <p:cNvPr id="21507" name="Picture 4" descr="16"/>
          <p:cNvPicPr>
            <a:picLocks noChangeAspect="1" noChangeArrowheads="1"/>
          </p:cNvPicPr>
          <p:nvPr/>
        </p:nvPicPr>
        <p:blipFill>
          <a:blip r:embed="rId2">
            <a:extLst>
              <a:ext uri="{28A0092B-C50C-407E-A947-70E740481C1C}">
                <a14:useLocalDpi xmlns:a14="http://schemas.microsoft.com/office/drawing/2010/main" val="0"/>
              </a:ext>
            </a:extLst>
          </a:blip>
          <a:srcRect l="15854" r="12338"/>
          <a:stretch>
            <a:fillRect/>
          </a:stretch>
        </p:blipFill>
        <p:spPr bwMode="auto">
          <a:xfrm>
            <a:off x="395288" y="1052513"/>
            <a:ext cx="6480175" cy="201295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508" name="Rectangle 5"/>
          <p:cNvSpPr>
            <a:spLocks noChangeArrowheads="1"/>
          </p:cNvSpPr>
          <p:nvPr/>
        </p:nvSpPr>
        <p:spPr bwMode="auto">
          <a:xfrm>
            <a:off x="6156325" y="1052513"/>
            <a:ext cx="717550" cy="503237"/>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pic>
        <p:nvPicPr>
          <p:cNvPr id="21509" name="Picture 6" descr="1"/>
          <p:cNvPicPr>
            <a:picLocks noChangeAspect="1" noChangeArrowheads="1"/>
          </p:cNvPicPr>
          <p:nvPr/>
        </p:nvPicPr>
        <p:blipFill>
          <a:blip r:embed="rId3">
            <a:extLst>
              <a:ext uri="{28A0092B-C50C-407E-A947-70E740481C1C}">
                <a14:useLocalDpi xmlns:a14="http://schemas.microsoft.com/office/drawing/2010/main" val="0"/>
              </a:ext>
            </a:extLst>
          </a:blip>
          <a:srcRect l="16866" r="9642"/>
          <a:stretch>
            <a:fillRect/>
          </a:stretch>
        </p:blipFill>
        <p:spPr bwMode="auto">
          <a:xfrm>
            <a:off x="395288" y="3789363"/>
            <a:ext cx="4392612" cy="186690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510" name="Rectangle 8"/>
          <p:cNvSpPr>
            <a:spLocks noChangeArrowheads="1"/>
          </p:cNvSpPr>
          <p:nvPr/>
        </p:nvSpPr>
        <p:spPr bwMode="auto">
          <a:xfrm>
            <a:off x="2484438" y="2276475"/>
            <a:ext cx="1582737" cy="360363"/>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21511" name="Rectangle 9"/>
          <p:cNvSpPr>
            <a:spLocks noChangeArrowheads="1"/>
          </p:cNvSpPr>
          <p:nvPr/>
        </p:nvSpPr>
        <p:spPr bwMode="auto">
          <a:xfrm>
            <a:off x="2195513" y="1052513"/>
            <a:ext cx="865187" cy="288925"/>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Tree>
    <p:extLst>
      <p:ext uri="{BB962C8B-B14F-4D97-AF65-F5344CB8AC3E}">
        <p14:creationId xmlns:p14="http://schemas.microsoft.com/office/powerpoint/2010/main" val="42626883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endParaRPr lang="fa-IR" altLang="fa-IR" dirty="0" smtClean="0">
              <a:cs typeface="B Homa" panose="00000400000000000000" pitchFamily="2" charset="-78"/>
            </a:endParaRPr>
          </a:p>
        </p:txBody>
      </p:sp>
      <p:sp>
        <p:nvSpPr>
          <p:cNvPr id="22531" name="Rectangle 3"/>
          <p:cNvSpPr>
            <a:spLocks noGrp="1" noChangeArrowheads="1"/>
          </p:cNvSpPr>
          <p:nvPr>
            <p:ph idx="1"/>
          </p:nvPr>
        </p:nvSpPr>
        <p:spPr>
          <a:xfrm>
            <a:off x="468313" y="260350"/>
            <a:ext cx="8229600" cy="4525963"/>
          </a:xfrm>
        </p:spPr>
        <p:txBody>
          <a:bodyPr/>
          <a:lstStyle/>
          <a:p>
            <a:pPr algn="r" eaLnBrk="1" hangingPunct="1">
              <a:buFontTx/>
              <a:buNone/>
            </a:pPr>
            <a:r>
              <a:rPr lang="fa-IR" altLang="fa-IR" sz="2000" dirty="0" smtClean="0">
                <a:cs typeface="B Homa" panose="00000400000000000000" pitchFamily="2" charset="-78"/>
              </a:rPr>
              <a:t>5. جابجایی جک های برجی :</a:t>
            </a:r>
            <a:endParaRPr lang="en-US" altLang="fa-IR" sz="2000" dirty="0" smtClean="0">
              <a:cs typeface="B Homa" panose="00000400000000000000" pitchFamily="2" charset="-78"/>
            </a:endParaRPr>
          </a:p>
        </p:txBody>
      </p:sp>
      <p:pic>
        <p:nvPicPr>
          <p:cNvPr id="22532" name="Picture 4" descr="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725" y="1268413"/>
            <a:ext cx="3622675" cy="1557337"/>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2533" name="Rectangle 5"/>
          <p:cNvSpPr>
            <a:spLocks noChangeArrowheads="1"/>
          </p:cNvSpPr>
          <p:nvPr/>
        </p:nvSpPr>
        <p:spPr bwMode="auto">
          <a:xfrm>
            <a:off x="8388350" y="2565400"/>
            <a:ext cx="520700" cy="220663"/>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22534" name="Rectangle 7"/>
          <p:cNvSpPr>
            <a:spLocks noChangeArrowheads="1"/>
          </p:cNvSpPr>
          <p:nvPr/>
        </p:nvSpPr>
        <p:spPr bwMode="auto">
          <a:xfrm>
            <a:off x="8027988" y="1268413"/>
            <a:ext cx="863600" cy="431800"/>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22535" name="Rectangle 12"/>
          <p:cNvSpPr>
            <a:spLocks noChangeArrowheads="1"/>
          </p:cNvSpPr>
          <p:nvPr/>
        </p:nvSpPr>
        <p:spPr bwMode="auto">
          <a:xfrm>
            <a:off x="5795963" y="1268413"/>
            <a:ext cx="1412875" cy="95250"/>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pic>
        <p:nvPicPr>
          <p:cNvPr id="22536" name="Picture 13" descr="7"/>
          <p:cNvPicPr>
            <a:picLocks noChangeAspect="1" noChangeArrowheads="1"/>
          </p:cNvPicPr>
          <p:nvPr/>
        </p:nvPicPr>
        <p:blipFill>
          <a:blip r:embed="rId3">
            <a:extLst>
              <a:ext uri="{28A0092B-C50C-407E-A947-70E740481C1C}">
                <a14:useLocalDpi xmlns:a14="http://schemas.microsoft.com/office/drawing/2010/main" val="0"/>
              </a:ext>
            </a:extLst>
          </a:blip>
          <a:srcRect t="17188" b="19821"/>
          <a:stretch>
            <a:fillRect/>
          </a:stretch>
        </p:blipFill>
        <p:spPr bwMode="auto">
          <a:xfrm>
            <a:off x="3059113" y="1125538"/>
            <a:ext cx="1873250" cy="1770062"/>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2537" name="Rectangle 14"/>
          <p:cNvSpPr>
            <a:spLocks noChangeArrowheads="1"/>
          </p:cNvSpPr>
          <p:nvPr/>
        </p:nvSpPr>
        <p:spPr bwMode="auto">
          <a:xfrm>
            <a:off x="3708400" y="1700213"/>
            <a:ext cx="663575" cy="438150"/>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pic>
        <p:nvPicPr>
          <p:cNvPr id="22538" name="Picture 15" descr="6"/>
          <p:cNvPicPr>
            <a:picLocks noChangeAspect="1" noChangeArrowheads="1"/>
          </p:cNvPicPr>
          <p:nvPr/>
        </p:nvPicPr>
        <p:blipFill>
          <a:blip r:embed="rId4">
            <a:extLst>
              <a:ext uri="{28A0092B-C50C-407E-A947-70E740481C1C}">
                <a14:useLocalDpi xmlns:a14="http://schemas.microsoft.com/office/drawing/2010/main" val="0"/>
              </a:ext>
            </a:extLst>
          </a:blip>
          <a:srcRect t="14554" b="15886"/>
          <a:stretch>
            <a:fillRect/>
          </a:stretch>
        </p:blipFill>
        <p:spPr bwMode="auto">
          <a:xfrm>
            <a:off x="250825" y="692150"/>
            <a:ext cx="2554288" cy="2663825"/>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2539" name="Rectangle 16"/>
          <p:cNvSpPr>
            <a:spLocks noChangeArrowheads="1"/>
          </p:cNvSpPr>
          <p:nvPr/>
        </p:nvSpPr>
        <p:spPr bwMode="auto">
          <a:xfrm>
            <a:off x="250825" y="692150"/>
            <a:ext cx="1152525" cy="142875"/>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22540" name="Rectangle 17"/>
          <p:cNvSpPr>
            <a:spLocks noChangeArrowheads="1"/>
          </p:cNvSpPr>
          <p:nvPr/>
        </p:nvSpPr>
        <p:spPr bwMode="auto">
          <a:xfrm>
            <a:off x="323850" y="3284538"/>
            <a:ext cx="1152525" cy="73025"/>
          </a:xfrm>
          <a:prstGeom prst="rect">
            <a:avLst/>
          </a:prstGeom>
          <a:solidFill>
            <a:schemeClr val="bg1"/>
          </a:solidFill>
          <a:ln w="9525">
            <a:solidFill>
              <a:schemeClr val="bg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
        <p:nvSpPr>
          <p:cNvPr id="22541" name="Text Box 18"/>
          <p:cNvSpPr txBox="1">
            <a:spLocks noChangeArrowheads="1"/>
          </p:cNvSpPr>
          <p:nvPr/>
        </p:nvSpPr>
        <p:spPr bwMode="auto">
          <a:xfrm>
            <a:off x="250825" y="3789363"/>
            <a:ext cx="8642350"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sz="2000" dirty="0">
                <a:cs typeface="B Homa" panose="00000400000000000000" pitchFamily="2" charset="-78"/>
              </a:rPr>
              <a:t>بمنظور ساخت سازه عظیم بام ، بدون ایجاد تنش در خرپای فضایی و هماهنگ با انبساط های حرارتی ، تمام ستونهای پیرامونی در بالا و پایین بصورت مفصلی اجرا شده تا امکان حرکت ازاد در یک جهت عمود بر محیط سقف وجود داشته باشد.</a:t>
            </a:r>
          </a:p>
          <a:p>
            <a:pPr algn="r" eaLnBrk="1" hangingPunct="1">
              <a:spcBef>
                <a:spcPct val="50000"/>
              </a:spcBef>
            </a:pPr>
            <a:r>
              <a:rPr lang="fa-IR" altLang="fa-IR" sz="2000" dirty="0">
                <a:cs typeface="B Homa" panose="00000400000000000000" pitchFamily="2" charset="-78"/>
              </a:rPr>
              <a:t>برای مقاومت در مقابل نیروهای جانبی از قبیل نیروی باد در سقف یک جفت در ستونهای مجاور در بالا به یکدیگر متصل شد ه اند تا قاب باربر صلب را بوجود اورند.</a:t>
            </a:r>
            <a:endParaRPr lang="en-US" altLang="fa-IR" sz="2000" dirty="0">
              <a:cs typeface="B Homa" panose="00000400000000000000" pitchFamily="2" charset="-78"/>
            </a:endParaRPr>
          </a:p>
        </p:txBody>
      </p:sp>
    </p:spTree>
    <p:extLst>
      <p:ext uri="{BB962C8B-B14F-4D97-AF65-F5344CB8AC3E}">
        <p14:creationId xmlns:p14="http://schemas.microsoft.com/office/powerpoint/2010/main" val="1363015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ballsocket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476250"/>
            <a:ext cx="3040062" cy="462915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3555" name="Picture 5" descr="IMG00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3644900"/>
            <a:ext cx="4105275" cy="273685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3556" name="Text Box 9"/>
          <p:cNvSpPr txBox="1">
            <a:spLocks noChangeArrowheads="1"/>
          </p:cNvSpPr>
          <p:nvPr/>
        </p:nvSpPr>
        <p:spPr bwMode="auto">
          <a:xfrm>
            <a:off x="4859338" y="981075"/>
            <a:ext cx="3816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fa-IR" altLang="fa-IR" sz="2800" dirty="0">
                <a:cs typeface="B Homa" panose="00000400000000000000" pitchFamily="2" charset="-78"/>
              </a:rPr>
              <a:t>جزئیات اورونا سئو</a:t>
            </a:r>
            <a:endParaRPr lang="en-US" altLang="fa-IR" sz="2800" dirty="0">
              <a:cs typeface="B Homa" panose="00000400000000000000" pitchFamily="2" charset="-78"/>
            </a:endParaRPr>
          </a:p>
        </p:txBody>
      </p:sp>
    </p:spTree>
    <p:extLst>
      <p:ext uri="{BB962C8B-B14F-4D97-AF65-F5344CB8AC3E}">
        <p14:creationId xmlns:p14="http://schemas.microsoft.com/office/powerpoint/2010/main" val="1460712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0"/>
            <a:ext cx="8229600" cy="1143000"/>
          </a:xfrm>
        </p:spPr>
        <p:txBody>
          <a:bodyPr/>
          <a:lstStyle/>
          <a:p>
            <a:pPr algn="r" eaLnBrk="1" hangingPunct="1"/>
            <a:r>
              <a:rPr lang="fa-IR" altLang="fa-IR" sz="2800" dirty="0" smtClean="0">
                <a:cs typeface="B Homa" panose="00000400000000000000" pitchFamily="2" charset="-78"/>
              </a:rPr>
              <a:t>سازه های فضا کار</a:t>
            </a:r>
            <a:endParaRPr lang="en-US" altLang="fa-IR" sz="2800" dirty="0" smtClean="0">
              <a:cs typeface="B Homa" panose="00000400000000000000" pitchFamily="2" charset="-78"/>
            </a:endParaRPr>
          </a:p>
        </p:txBody>
      </p:sp>
      <p:sp>
        <p:nvSpPr>
          <p:cNvPr id="4099" name="Rectangle 3"/>
          <p:cNvSpPr>
            <a:spLocks noGrp="1" noChangeArrowheads="1"/>
          </p:cNvSpPr>
          <p:nvPr>
            <p:ph idx="1"/>
          </p:nvPr>
        </p:nvSpPr>
        <p:spPr>
          <a:xfrm>
            <a:off x="642938" y="857250"/>
            <a:ext cx="8229600" cy="4525963"/>
          </a:xfrm>
        </p:spPr>
        <p:txBody>
          <a:bodyPr/>
          <a:lstStyle/>
          <a:p>
            <a:pPr algn="just" eaLnBrk="1" hangingPunct="1">
              <a:buFontTx/>
              <a:buNone/>
            </a:pPr>
            <a:r>
              <a:rPr lang="fa-IR" altLang="fa-IR" sz="2000" dirty="0" smtClean="0">
                <a:cs typeface="B Homa" panose="00000400000000000000" pitchFamily="2" charset="-78"/>
              </a:rPr>
              <a:t>سازه فضاکار سیستم خرپای 3 بعدی است که دهانه های آن در 2جهت گسترش یافته و اعضای آن فقط در کشش و فشار است. سازه فضاکار بطور مشترک برای سازه هایی با اتصال مفصلی و صلب بکار می رود. بیشتر سازه های فضاکار از مدولهای یکسان و تکرار شونده با لایه های موازی در بالا و پایین (مشابه عناصر فوقانی و تحتانی خرپا ) تشکیل می گردد. و بیشتر از مدولهای نیمه هشت وجهی تشکیل شده است.</a:t>
            </a:r>
          </a:p>
          <a:p>
            <a:pPr algn="just" eaLnBrk="1" hangingPunct="1">
              <a:buFontTx/>
              <a:buNone/>
            </a:pPr>
            <a:r>
              <a:rPr lang="fa-IR" altLang="fa-IR" sz="2000" dirty="0" smtClean="0">
                <a:cs typeface="B Homa" panose="00000400000000000000" pitchFamily="2" charset="-78"/>
              </a:rPr>
              <a:t>سازه فضاکار برای فضاهای وسیع با سقفهای افقی و شیبدار و یا دارای انحنا و همچنین برای قسمتهایی مانند دیوارها استفاده میشود. </a:t>
            </a:r>
            <a:endParaRPr lang="en-US" altLang="fa-IR" sz="2000" dirty="0" smtClean="0">
              <a:cs typeface="B Homa" panose="00000400000000000000" pitchFamily="2" charset="-78"/>
            </a:endParaRPr>
          </a:p>
        </p:txBody>
      </p:sp>
      <p:sp>
        <p:nvSpPr>
          <p:cNvPr id="4100" name="Text Box 4"/>
          <p:cNvSpPr txBox="1">
            <a:spLocks noChangeArrowheads="1"/>
          </p:cNvSpPr>
          <p:nvPr/>
        </p:nvSpPr>
        <p:spPr bwMode="auto">
          <a:xfrm>
            <a:off x="4357688" y="428625"/>
            <a:ext cx="28797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fa-IR" dirty="0">
                <a:cs typeface="B Homa" panose="00000400000000000000" pitchFamily="2" charset="-78"/>
              </a:rPr>
              <a:t>(SPACE FRAME)</a:t>
            </a:r>
          </a:p>
        </p:txBody>
      </p:sp>
      <p:pic>
        <p:nvPicPr>
          <p:cNvPr id="4101" name="Picture 6" descr="1.jpg"/>
          <p:cNvPicPr>
            <a:picLocks noGrp="1" noChangeAspect="1"/>
          </p:cNvPicPr>
          <p:nvPr isPhoto="1"/>
        </p:nvPicPr>
        <p:blipFill>
          <a:blip r:embed="rId2">
            <a:extLst>
              <a:ext uri="{28A0092B-C50C-407E-A947-70E740481C1C}">
                <a14:useLocalDpi xmlns:a14="http://schemas.microsoft.com/office/drawing/2010/main" val="0"/>
              </a:ext>
            </a:extLst>
          </a:blip>
          <a:srcRect l="1205" r="2409"/>
          <a:stretch>
            <a:fillRect/>
          </a:stretch>
        </p:blipFill>
        <p:spPr bwMode="auto">
          <a:xfrm>
            <a:off x="428625" y="3286125"/>
            <a:ext cx="5715000" cy="338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572250" y="4286250"/>
            <a:ext cx="642938" cy="369888"/>
          </a:xfrm>
          <a:prstGeom prst="rect">
            <a:avLst/>
          </a:prstGeom>
          <a:noFill/>
        </p:spPr>
        <p:txBody>
          <a:bodyPr rtlCol="1">
            <a:spAutoFit/>
          </a:bodyPr>
          <a:lstStyle/>
          <a:p>
            <a:pPr>
              <a:defRPr/>
            </a:pPr>
            <a:endParaRPr lang="fa-IR" dirty="0">
              <a:ln w="18415" cmpd="sng">
                <a:solidFill>
                  <a:schemeClr val="bg1"/>
                </a:solidFill>
                <a:prstDash val="solid"/>
              </a:ln>
              <a:solidFill>
                <a:srgbClr val="FFFFFF"/>
              </a:solidFill>
              <a:effectLst>
                <a:outerShdw blurRad="63500" dir="3600000" algn="tl" rotWithShape="0">
                  <a:srgbClr val="000000">
                    <a:alpha val="70000"/>
                  </a:srgbClr>
                </a:outerShdw>
              </a:effectLst>
              <a:cs typeface="B Homa" panose="00000400000000000000" pitchFamily="2" charset="-78"/>
            </a:endParaRPr>
          </a:p>
        </p:txBody>
      </p:sp>
      <p:sp>
        <p:nvSpPr>
          <p:cNvPr id="4103" name="TextBox 9"/>
          <p:cNvSpPr txBox="1">
            <a:spLocks noChangeArrowheads="1"/>
          </p:cNvSpPr>
          <p:nvPr/>
        </p:nvSpPr>
        <p:spPr bwMode="auto">
          <a:xfrm>
            <a:off x="428625" y="4714875"/>
            <a:ext cx="4643438"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fa-IR" dirty="0">
              <a:cs typeface="B Homa" panose="00000400000000000000" pitchFamily="2" charset="-78"/>
            </a:endParaRPr>
          </a:p>
          <a:p>
            <a:pPr eaLnBrk="1" hangingPunct="1"/>
            <a:endParaRPr lang="fa-IR" altLang="fa-IR" dirty="0">
              <a:cs typeface="B Homa" panose="00000400000000000000" pitchFamily="2" charset="-78"/>
            </a:endParaRPr>
          </a:p>
        </p:txBody>
      </p:sp>
      <p:sp>
        <p:nvSpPr>
          <p:cNvPr id="4104" name="TextBox 10"/>
          <p:cNvSpPr txBox="1">
            <a:spLocks noChangeArrowheads="1"/>
          </p:cNvSpPr>
          <p:nvPr/>
        </p:nvSpPr>
        <p:spPr bwMode="auto">
          <a:xfrm>
            <a:off x="2786063" y="6286500"/>
            <a:ext cx="33575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dirty="0">
              <a:cs typeface="B Homa" panose="00000400000000000000" pitchFamily="2" charset="-78"/>
            </a:endParaRPr>
          </a:p>
        </p:txBody>
      </p:sp>
    </p:spTree>
    <p:extLst>
      <p:ext uri="{BB962C8B-B14F-4D97-AF65-F5344CB8AC3E}">
        <p14:creationId xmlns:p14="http://schemas.microsoft.com/office/powerpoint/2010/main" val="2034368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116013" y="333375"/>
            <a:ext cx="7772400" cy="1827213"/>
          </a:xfrm>
        </p:spPr>
        <p:txBody>
          <a:bodyPr/>
          <a:lstStyle/>
          <a:p>
            <a:pPr algn="r" eaLnBrk="1" hangingPunct="1"/>
            <a:r>
              <a:rPr lang="fa-IR" altLang="fa-IR" sz="2400" dirty="0" smtClean="0">
                <a:cs typeface="B Homa" panose="00000400000000000000" pitchFamily="2" charset="-78"/>
              </a:rPr>
              <a:t>تقسیم بندی سیستمهای شبکه های فضایی:</a:t>
            </a:r>
            <a:br>
              <a:rPr lang="fa-IR" altLang="fa-IR" sz="2400" dirty="0" smtClean="0">
                <a:cs typeface="B Homa" panose="00000400000000000000" pitchFamily="2" charset="-78"/>
              </a:rPr>
            </a:br>
            <a:r>
              <a:rPr lang="fa-IR" altLang="fa-IR" sz="2000" dirty="0" smtClean="0">
                <a:cs typeface="B Homa" panose="00000400000000000000" pitchFamily="2" charset="-78"/>
              </a:rPr>
              <a:t/>
            </a:r>
            <a:br>
              <a:rPr lang="fa-IR" altLang="fa-IR" sz="2000" dirty="0" smtClean="0">
                <a:cs typeface="B Homa" panose="00000400000000000000" pitchFamily="2" charset="-78"/>
              </a:rPr>
            </a:br>
            <a:r>
              <a:rPr lang="fa-IR" altLang="fa-IR" sz="2000" dirty="0" smtClean="0">
                <a:solidFill>
                  <a:srgbClr val="FF0000"/>
                </a:solidFill>
                <a:cs typeface="B Homa" panose="00000400000000000000" pitchFamily="2" charset="-78"/>
              </a:rPr>
              <a:t>1.سیستم قطعه کوچک</a:t>
            </a:r>
            <a:r>
              <a:rPr lang="fa-IR" altLang="fa-IR" sz="2000" dirty="0" smtClean="0">
                <a:cs typeface="B Homa" panose="00000400000000000000" pitchFamily="2" charset="-78"/>
              </a:rPr>
              <a:t/>
            </a:r>
            <a:br>
              <a:rPr lang="fa-IR" altLang="fa-IR" sz="2000" dirty="0" smtClean="0">
                <a:cs typeface="B Homa" panose="00000400000000000000" pitchFamily="2" charset="-78"/>
              </a:rPr>
            </a:br>
            <a:r>
              <a:rPr lang="fa-IR" altLang="fa-IR" sz="2000" dirty="0" smtClean="0">
                <a:cs typeface="B Homa" panose="00000400000000000000" pitchFamily="2" charset="-78"/>
              </a:rPr>
              <a:t>2.اعضای ممتد</a:t>
            </a:r>
            <a:br>
              <a:rPr lang="fa-IR" altLang="fa-IR" sz="2000" dirty="0" smtClean="0">
                <a:cs typeface="B Homa" panose="00000400000000000000" pitchFamily="2" charset="-78"/>
              </a:rPr>
            </a:br>
            <a:r>
              <a:rPr lang="fa-IR" altLang="fa-IR" sz="2000" dirty="0" smtClean="0">
                <a:cs typeface="B Homa" panose="00000400000000000000" pitchFamily="2" charset="-78"/>
              </a:rPr>
              <a:t>3.مدول پیش ساخته کارخانه ای</a:t>
            </a:r>
            <a:endParaRPr lang="en-US" altLang="fa-IR" sz="2000" dirty="0" smtClean="0">
              <a:cs typeface="B Homa" panose="00000400000000000000" pitchFamily="2" charset="-78"/>
            </a:endParaRPr>
          </a:p>
        </p:txBody>
      </p:sp>
      <p:sp>
        <p:nvSpPr>
          <p:cNvPr id="5123" name="Rectangle 3"/>
          <p:cNvSpPr>
            <a:spLocks noGrp="1" noChangeArrowheads="1"/>
          </p:cNvSpPr>
          <p:nvPr>
            <p:ph type="subTitle" idx="1"/>
          </p:nvPr>
        </p:nvSpPr>
        <p:spPr>
          <a:xfrm>
            <a:off x="2484438" y="2060575"/>
            <a:ext cx="6400800" cy="1752600"/>
          </a:xfrm>
        </p:spPr>
        <p:txBody>
          <a:bodyPr>
            <a:normAutofit fontScale="25000" lnSpcReduction="20000"/>
          </a:bodyPr>
          <a:lstStyle/>
          <a:p>
            <a:pPr algn="r" eaLnBrk="1" hangingPunct="1"/>
            <a:r>
              <a:rPr lang="fa-IR" altLang="fa-IR" sz="8000" dirty="0" smtClean="0">
                <a:cs typeface="B Homa" panose="00000400000000000000" pitchFamily="2" charset="-78"/>
              </a:rPr>
              <a:t>تقسیم بندی سیستم قطعه کوچک:</a:t>
            </a:r>
          </a:p>
          <a:p>
            <a:pPr algn="r" eaLnBrk="1" hangingPunct="1"/>
            <a:endParaRPr lang="fa-IR" altLang="fa-IR" sz="8000" dirty="0" smtClean="0">
              <a:cs typeface="B Homa" panose="00000400000000000000" pitchFamily="2" charset="-78"/>
            </a:endParaRPr>
          </a:p>
          <a:p>
            <a:pPr algn="r" eaLnBrk="1" hangingPunct="1"/>
            <a:r>
              <a:rPr lang="fa-IR" altLang="fa-IR" sz="8000" dirty="0" smtClean="0">
                <a:cs typeface="B Homa" panose="00000400000000000000" pitchFamily="2" charset="-78"/>
              </a:rPr>
              <a:t>1.گره های کروی</a:t>
            </a:r>
            <a:endParaRPr lang="en-US" altLang="fa-IR" sz="8000" dirty="0" smtClean="0">
              <a:cs typeface="B Homa" panose="00000400000000000000" pitchFamily="2" charset="-78"/>
            </a:endParaRPr>
          </a:p>
          <a:p>
            <a:pPr algn="r" eaLnBrk="1" hangingPunct="1"/>
            <a:endParaRPr lang="en-US" altLang="fa-IR" sz="8000" dirty="0" smtClean="0">
              <a:cs typeface="B Homa" panose="00000400000000000000" pitchFamily="2" charset="-78"/>
            </a:endParaRPr>
          </a:p>
          <a:p>
            <a:pPr algn="r" eaLnBrk="1" hangingPunct="1"/>
            <a:endParaRPr lang="en-US" altLang="fa-IR" sz="8000" dirty="0" smtClean="0">
              <a:cs typeface="B Homa" panose="00000400000000000000" pitchFamily="2" charset="-78"/>
            </a:endParaRPr>
          </a:p>
          <a:p>
            <a:pPr algn="r" eaLnBrk="1" hangingPunct="1"/>
            <a:r>
              <a:rPr lang="fa-IR" altLang="fa-IR" sz="8000" dirty="0" smtClean="0">
                <a:cs typeface="B Homa" panose="00000400000000000000" pitchFamily="2" charset="-78"/>
              </a:rPr>
              <a:t>2.استوانه ای</a:t>
            </a:r>
          </a:p>
          <a:p>
            <a:pPr algn="r" eaLnBrk="1" hangingPunct="1"/>
            <a:r>
              <a:rPr lang="fa-IR" altLang="fa-IR" sz="8000" dirty="0" smtClean="0">
                <a:cs typeface="B Homa" panose="00000400000000000000" pitchFamily="2" charset="-78"/>
              </a:rPr>
              <a:t>3.منشوری</a:t>
            </a:r>
          </a:p>
          <a:p>
            <a:pPr algn="r" eaLnBrk="1" hangingPunct="1"/>
            <a:r>
              <a:rPr lang="fa-IR" altLang="fa-IR" sz="8000" dirty="0" smtClean="0">
                <a:cs typeface="B Homa" panose="00000400000000000000" pitchFamily="2" charset="-78"/>
              </a:rPr>
              <a:t>4.ورقه ای</a:t>
            </a:r>
          </a:p>
          <a:p>
            <a:pPr algn="r" eaLnBrk="1" hangingPunct="1"/>
            <a:r>
              <a:rPr lang="fa-IR" altLang="fa-IR" sz="8000" dirty="0" smtClean="0">
                <a:cs typeface="B Homa" panose="00000400000000000000" pitchFamily="2" charset="-78"/>
              </a:rPr>
              <a:t>5.بدون گره</a:t>
            </a:r>
          </a:p>
          <a:p>
            <a:pPr algn="r" eaLnBrk="1" hangingPunct="1"/>
            <a:endParaRPr lang="en-US" altLang="fa-IR" sz="1800" dirty="0" smtClean="0">
              <a:cs typeface="B Homa" panose="00000400000000000000" pitchFamily="2" charset="-78"/>
            </a:endParaRPr>
          </a:p>
        </p:txBody>
      </p:sp>
      <p:sp>
        <p:nvSpPr>
          <p:cNvPr id="5124" name="Line 4"/>
          <p:cNvSpPr>
            <a:spLocks noChangeShapeType="1"/>
          </p:cNvSpPr>
          <p:nvPr/>
        </p:nvSpPr>
        <p:spPr bwMode="auto">
          <a:xfrm flipH="1">
            <a:off x="6732588" y="2708275"/>
            <a:ext cx="5048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5125" name="Line 5"/>
          <p:cNvSpPr>
            <a:spLocks noChangeShapeType="1"/>
          </p:cNvSpPr>
          <p:nvPr/>
        </p:nvSpPr>
        <p:spPr bwMode="auto">
          <a:xfrm>
            <a:off x="7235825" y="2708275"/>
            <a:ext cx="0" cy="57626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5126" name="Line 6"/>
          <p:cNvSpPr>
            <a:spLocks noChangeShapeType="1"/>
          </p:cNvSpPr>
          <p:nvPr/>
        </p:nvSpPr>
        <p:spPr bwMode="auto">
          <a:xfrm flipH="1">
            <a:off x="6732588" y="3284538"/>
            <a:ext cx="5048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5127" name="Text Box 7"/>
          <p:cNvSpPr txBox="1">
            <a:spLocks noChangeArrowheads="1"/>
          </p:cNvSpPr>
          <p:nvPr/>
        </p:nvSpPr>
        <p:spPr bwMode="auto">
          <a:xfrm>
            <a:off x="4932363" y="2565400"/>
            <a:ext cx="1800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dirty="0">
                <a:solidFill>
                  <a:srgbClr val="FF0000"/>
                </a:solidFill>
                <a:cs typeface="B Homa" panose="00000400000000000000" pitchFamily="2" charset="-78"/>
              </a:rPr>
              <a:t>توپر</a:t>
            </a:r>
            <a:endParaRPr lang="en-US" altLang="fa-IR" dirty="0">
              <a:solidFill>
                <a:srgbClr val="FF0000"/>
              </a:solidFill>
              <a:cs typeface="B Homa" panose="00000400000000000000" pitchFamily="2" charset="-78"/>
            </a:endParaRPr>
          </a:p>
        </p:txBody>
      </p:sp>
      <p:sp>
        <p:nvSpPr>
          <p:cNvPr id="5128" name="Text Box 8"/>
          <p:cNvSpPr txBox="1">
            <a:spLocks noChangeArrowheads="1"/>
          </p:cNvSpPr>
          <p:nvPr/>
        </p:nvSpPr>
        <p:spPr bwMode="auto">
          <a:xfrm>
            <a:off x="5003800" y="3068638"/>
            <a:ext cx="16557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fa-IR" altLang="fa-IR" dirty="0">
                <a:cs typeface="B Homa" panose="00000400000000000000" pitchFamily="2" charset="-78"/>
              </a:rPr>
              <a:t>تو خالی</a:t>
            </a:r>
            <a:endParaRPr lang="en-US" altLang="fa-IR" dirty="0">
              <a:cs typeface="B Homa" panose="00000400000000000000" pitchFamily="2" charset="-78"/>
            </a:endParaRPr>
          </a:p>
        </p:txBody>
      </p:sp>
      <p:sp>
        <p:nvSpPr>
          <p:cNvPr id="5129" name="Line 9"/>
          <p:cNvSpPr>
            <a:spLocks noChangeShapeType="1"/>
          </p:cNvSpPr>
          <p:nvPr/>
        </p:nvSpPr>
        <p:spPr bwMode="auto">
          <a:xfrm flipH="1">
            <a:off x="5651500" y="2565400"/>
            <a:ext cx="5048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5130" name="Line 10"/>
          <p:cNvSpPr>
            <a:spLocks noChangeShapeType="1"/>
          </p:cNvSpPr>
          <p:nvPr/>
        </p:nvSpPr>
        <p:spPr bwMode="auto">
          <a:xfrm>
            <a:off x="6154738" y="2565400"/>
            <a:ext cx="0" cy="28892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5131" name="Line 11"/>
          <p:cNvSpPr>
            <a:spLocks noChangeShapeType="1"/>
          </p:cNvSpPr>
          <p:nvPr/>
        </p:nvSpPr>
        <p:spPr bwMode="auto">
          <a:xfrm flipH="1">
            <a:off x="5651500" y="2854325"/>
            <a:ext cx="5048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a-IR" dirty="0">
              <a:cs typeface="B Homa" panose="00000400000000000000" pitchFamily="2" charset="-78"/>
            </a:endParaRPr>
          </a:p>
        </p:txBody>
      </p:sp>
      <p:sp>
        <p:nvSpPr>
          <p:cNvPr id="5132" name="Text Box 12"/>
          <p:cNvSpPr txBox="1">
            <a:spLocks noChangeArrowheads="1"/>
          </p:cNvSpPr>
          <p:nvPr/>
        </p:nvSpPr>
        <p:spPr bwMode="auto">
          <a:xfrm>
            <a:off x="4067175" y="2349500"/>
            <a:ext cx="15128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en-US" altLang="fa-IR" sz="1600" dirty="0">
                <a:cs typeface="B Homa" panose="00000400000000000000" pitchFamily="2" charset="-78"/>
              </a:rPr>
              <a:t>MERO -KK</a:t>
            </a:r>
          </a:p>
        </p:txBody>
      </p:sp>
      <p:sp>
        <p:nvSpPr>
          <p:cNvPr id="5133" name="Text Box 13"/>
          <p:cNvSpPr txBox="1">
            <a:spLocks noChangeArrowheads="1"/>
          </p:cNvSpPr>
          <p:nvPr/>
        </p:nvSpPr>
        <p:spPr bwMode="auto">
          <a:xfrm>
            <a:off x="3708400" y="2708275"/>
            <a:ext cx="18716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en-US" altLang="fa-IR" sz="1600" dirty="0">
                <a:solidFill>
                  <a:srgbClr val="FF0000"/>
                </a:solidFill>
                <a:cs typeface="B Homa" panose="00000400000000000000" pitchFamily="2" charset="-78"/>
              </a:rPr>
              <a:t>ORONA SEO</a:t>
            </a:r>
          </a:p>
        </p:txBody>
      </p:sp>
    </p:spTree>
    <p:extLst>
      <p:ext uri="{BB962C8B-B14F-4D97-AF65-F5344CB8AC3E}">
        <p14:creationId xmlns:p14="http://schemas.microsoft.com/office/powerpoint/2010/main" val="1153711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11188" y="0"/>
            <a:ext cx="8229600" cy="1143000"/>
          </a:xfrm>
        </p:spPr>
        <p:txBody>
          <a:bodyPr/>
          <a:lstStyle/>
          <a:p>
            <a:pPr algn="r" eaLnBrk="1" hangingPunct="1"/>
            <a:r>
              <a:rPr lang="fa-IR" altLang="fa-IR" sz="2400" dirty="0" smtClean="0">
                <a:cs typeface="B Homa" panose="00000400000000000000" pitchFamily="2" charset="-78"/>
              </a:rPr>
              <a:t>مصالح سیستمهای سازه مشبک</a:t>
            </a:r>
            <a:endParaRPr lang="en-US" altLang="fa-IR" sz="2400" dirty="0" smtClean="0">
              <a:cs typeface="B Homa" panose="00000400000000000000" pitchFamily="2" charset="-78"/>
            </a:endParaRPr>
          </a:p>
        </p:txBody>
      </p:sp>
      <p:sp>
        <p:nvSpPr>
          <p:cNvPr id="6147" name="Rectangle 3"/>
          <p:cNvSpPr>
            <a:spLocks noGrp="1" noChangeArrowheads="1"/>
          </p:cNvSpPr>
          <p:nvPr>
            <p:ph idx="1"/>
          </p:nvPr>
        </p:nvSpPr>
        <p:spPr>
          <a:xfrm>
            <a:off x="0" y="836613"/>
            <a:ext cx="8964613" cy="6021387"/>
          </a:xfrm>
        </p:spPr>
        <p:txBody>
          <a:bodyPr/>
          <a:lstStyle/>
          <a:p>
            <a:pPr algn="r" eaLnBrk="1" hangingPunct="1">
              <a:buFontTx/>
              <a:buNone/>
            </a:pPr>
            <a:r>
              <a:rPr lang="fa-IR" altLang="fa-IR" sz="2000" dirty="0" smtClean="0">
                <a:cs typeface="B Homa" panose="00000400000000000000" pitchFamily="2" charset="-78"/>
              </a:rPr>
              <a:t>بیشتر سیستمهای شبکه فضایی بعنوان سازه ساختمانها از فولاد ساخته می شوند. اگرچه آلومینیوم نیز بصورت نسبتا گسترده ای بکار می رود از چوب و بتن و پلاستیک مسلح هم استفاده می شود.</a:t>
            </a:r>
          </a:p>
          <a:p>
            <a:pPr algn="r" eaLnBrk="1" hangingPunct="1">
              <a:buFontTx/>
              <a:buNone/>
            </a:pPr>
            <a:r>
              <a:rPr lang="fa-IR" altLang="fa-IR" sz="2000" dirty="0" smtClean="0">
                <a:cs typeface="B Homa" panose="00000400000000000000" pitchFamily="2" charset="-78"/>
              </a:rPr>
              <a:t>در سازه های آزمایشی تیرهایی از جنس بامبو مشاهده شده و حتی شیشه هم در خرپای فضایی در مورد مجسمه ها بکار گرفته می شود.</a:t>
            </a:r>
          </a:p>
          <a:p>
            <a:pPr algn="r" eaLnBrk="1" hangingPunct="1">
              <a:buFontTx/>
              <a:buNone/>
            </a:pPr>
            <a:r>
              <a:rPr lang="fa-IR" altLang="fa-IR" sz="2000" dirty="0" smtClean="0">
                <a:cs typeface="B Homa" panose="00000400000000000000" pitchFamily="2" charset="-78"/>
              </a:rPr>
              <a:t>آلومینیوم ممکن است سبکتر باشد ولی تغییر شکل آن بحرانی است.مدول الاستیسیته آن کمتر از فولاد است در نتیجه تغییر شکل آن بیشتر است. هزینه آلیاژ آلومینیوم و ضریب انبساط حرارتی  آن بیشتر از فولاد است در نتیجه حرکتهای حرارتی آن بیشتر از فولاد است و جوش دادن آن سخت تر است بهمین دلیل بیشتر از فولاد استفاده می شود.</a:t>
            </a:r>
          </a:p>
          <a:p>
            <a:pPr algn="r" eaLnBrk="1" hangingPunct="1">
              <a:buFontTx/>
              <a:buNone/>
            </a:pPr>
            <a:r>
              <a:rPr lang="fa-IR" altLang="fa-IR" sz="2000" dirty="0" smtClean="0">
                <a:cs typeface="B Homa" panose="00000400000000000000" pitchFamily="2" charset="-78"/>
              </a:rPr>
              <a:t>چوب به 2 صورت در این سیستم استفاده میشود ،یکی بصورت تیر گرد  تو پر و دیگری بصورت چوب چند لایه چسبیده (گلولام) مانند سیستم مرو هولز.</a:t>
            </a:r>
          </a:p>
          <a:p>
            <a:pPr algn="r" eaLnBrk="1" hangingPunct="1">
              <a:buFontTx/>
              <a:buNone/>
            </a:pPr>
            <a:r>
              <a:rPr lang="fa-IR" altLang="fa-IR" sz="2000" dirty="0" smtClean="0">
                <a:cs typeface="B Homa" panose="00000400000000000000" pitchFamily="2" charset="-78"/>
              </a:rPr>
              <a:t>بتن از لحاظ بصری و هم از لحاظ وزن واقعی سنگینتر است. در کشورهایی که فولاد نسبتا کمیاب وگران و نیروی کار ارزان است، میتواند یک راه حل اقتصادی باشد(در کشورهای در حال توسعه).</a:t>
            </a:r>
          </a:p>
          <a:p>
            <a:pPr algn="r" eaLnBrk="1" hangingPunct="1">
              <a:buFontTx/>
              <a:buNone/>
            </a:pPr>
            <a:r>
              <a:rPr lang="fa-IR" altLang="fa-IR" sz="2000" dirty="0" smtClean="0">
                <a:cs typeface="B Homa" panose="00000400000000000000" pitchFamily="2" charset="-78"/>
              </a:rPr>
              <a:t>پلاستیک مسلح (        ) در برخی از سازه های مشبک فضایی آزمایشگاهی استفاده می شود. نسبت مقاومت به وزن پلیمرهای مسلح خیلی مطلوبتر از بسیاری از مصالح سنتی است ، اما ویژگیهایی از قبیل ضریب انبساط حرارتی بالاتر ، مدول الاستیسیته بیشتر، خرابی در مقابل نور فرا بنفش و خزش از خود نشان می دهد. </a:t>
            </a:r>
            <a:endParaRPr lang="en-US" altLang="fa-IR" sz="2000" dirty="0" smtClean="0">
              <a:cs typeface="B Homa" panose="00000400000000000000" pitchFamily="2" charset="-78"/>
            </a:endParaRPr>
          </a:p>
        </p:txBody>
      </p:sp>
      <p:sp>
        <p:nvSpPr>
          <p:cNvPr id="6148" name="Text Box 4"/>
          <p:cNvSpPr txBox="1">
            <a:spLocks noChangeArrowheads="1"/>
          </p:cNvSpPr>
          <p:nvPr/>
        </p:nvSpPr>
        <p:spPr bwMode="auto">
          <a:xfrm>
            <a:off x="6877050" y="4868863"/>
            <a:ext cx="7921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fa-IR" sz="1600" b="1" dirty="0">
                <a:cs typeface="B Homa" panose="00000400000000000000" pitchFamily="2" charset="-78"/>
              </a:rPr>
              <a:t>GRP</a:t>
            </a:r>
          </a:p>
        </p:txBody>
      </p:sp>
    </p:spTree>
    <p:extLst>
      <p:ext uri="{BB962C8B-B14F-4D97-AF65-F5344CB8AC3E}">
        <p14:creationId xmlns:p14="http://schemas.microsoft.com/office/powerpoint/2010/main" val="412620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9750" y="0"/>
            <a:ext cx="8229600" cy="1143000"/>
          </a:xfrm>
        </p:spPr>
        <p:txBody>
          <a:bodyPr/>
          <a:lstStyle/>
          <a:p>
            <a:pPr algn="r" eaLnBrk="1" hangingPunct="1"/>
            <a:r>
              <a:rPr lang="fa-IR" altLang="fa-IR" sz="2800" dirty="0" smtClean="0">
                <a:cs typeface="B Homa" panose="00000400000000000000" pitchFamily="2" charset="-78"/>
              </a:rPr>
              <a:t>مزایای سیستم شبکه فضایی</a:t>
            </a:r>
            <a:endParaRPr lang="en-US" altLang="fa-IR" sz="2800" dirty="0" smtClean="0">
              <a:cs typeface="B Homa" panose="00000400000000000000" pitchFamily="2" charset="-78"/>
            </a:endParaRPr>
          </a:p>
        </p:txBody>
      </p:sp>
      <p:sp>
        <p:nvSpPr>
          <p:cNvPr id="7171" name="Rectangle 3"/>
          <p:cNvSpPr>
            <a:spLocks noGrp="1" noChangeArrowheads="1"/>
          </p:cNvSpPr>
          <p:nvPr>
            <p:ph idx="1"/>
          </p:nvPr>
        </p:nvSpPr>
        <p:spPr>
          <a:xfrm>
            <a:off x="0" y="908050"/>
            <a:ext cx="8964613" cy="5949950"/>
          </a:xfrm>
        </p:spPr>
        <p:txBody>
          <a:bodyPr/>
          <a:lstStyle/>
          <a:p>
            <a:pPr marL="609600" indent="-609600" algn="r" eaLnBrk="1" hangingPunct="1">
              <a:buFontTx/>
              <a:buNone/>
            </a:pPr>
            <a:endParaRPr lang="fa-IR" altLang="fa-IR" sz="2000" dirty="0" smtClean="0">
              <a:cs typeface="B Homa" panose="00000400000000000000" pitchFamily="2" charset="-78"/>
            </a:endParaRPr>
          </a:p>
          <a:p>
            <a:pPr marL="609600" indent="-609600" algn="r" eaLnBrk="1" hangingPunct="1">
              <a:buFontTx/>
              <a:buNone/>
            </a:pPr>
            <a:r>
              <a:rPr lang="fa-IR" altLang="fa-IR" sz="2000" dirty="0" smtClean="0">
                <a:cs typeface="B Homa" panose="00000400000000000000" pitchFamily="2" charset="-78"/>
              </a:rPr>
              <a:t>1.تقسیم باردو طرفه :</a:t>
            </a:r>
            <a:r>
              <a:rPr lang="fa-IR" altLang="fa-IR" sz="1800" dirty="0" smtClean="0">
                <a:cs typeface="B Homa" panose="00000400000000000000" pitchFamily="2" charset="-78"/>
              </a:rPr>
              <a:t>بار متمرکز را بطور یکنواخت درون سازه و تمامی تکیه گاهها توزیع می کند.در نتیجه هزینه سازه های تکیه گاهی نظیر ستونهای بزرگ و پی ها را کاهش می دهد.یک سازه سه بعدی سبکتر و کم ارتفاعترودارای تغییر شکل کمتر نسبت به سازه های صفحه ای می باشد.</a:t>
            </a:r>
            <a:r>
              <a:rPr lang="fa-IR" altLang="fa-IR" sz="2000" dirty="0" smtClean="0">
                <a:cs typeface="B Homa" panose="00000400000000000000" pitchFamily="2" charset="-78"/>
              </a:rPr>
              <a:t> </a:t>
            </a:r>
          </a:p>
          <a:p>
            <a:pPr marL="609600" indent="-609600" algn="r" eaLnBrk="1" hangingPunct="1">
              <a:buFontTx/>
              <a:buNone/>
            </a:pPr>
            <a:r>
              <a:rPr lang="fa-IR" altLang="fa-IR" sz="2000" dirty="0" smtClean="0">
                <a:cs typeface="B Homa" panose="00000400000000000000" pitchFamily="2" charset="-78"/>
              </a:rPr>
              <a:t>2.نصب تاسیسات : </a:t>
            </a:r>
            <a:r>
              <a:rPr lang="fa-IR" altLang="fa-IR" sz="1800" dirty="0" smtClean="0">
                <a:cs typeface="B Homa" panose="00000400000000000000" pitchFamily="2" charset="-78"/>
              </a:rPr>
              <a:t>بدلیل وجود فضای باز بین 2 لایه شبکه فضایی ، نصب تاسیسات مکانیکی و الکتریکی و کانالهای هوا درون ارتفاع سازه بسادگی میسر است.</a:t>
            </a:r>
          </a:p>
          <a:p>
            <a:pPr marL="609600" indent="-609600" algn="r" eaLnBrk="1" hangingPunct="1">
              <a:buFontTx/>
              <a:buNone/>
            </a:pPr>
            <a:r>
              <a:rPr lang="fa-IR" altLang="fa-IR" sz="2000" dirty="0" smtClean="0">
                <a:cs typeface="B Homa" panose="00000400000000000000" pitchFamily="2" charset="-78"/>
              </a:rPr>
              <a:t>3.مقاومت : </a:t>
            </a:r>
            <a:r>
              <a:rPr lang="fa-IR" altLang="fa-IR" sz="1800" dirty="0" smtClean="0">
                <a:cs typeface="B Homa" panose="00000400000000000000" pitchFamily="2" charset="-78"/>
              </a:rPr>
              <a:t>فرو ریختن تعداد معدودی از اعضا – برای مثال کمانش فشاری تحت بارگذاری بیش از حد – لزوما منجر به فروپاشی سازه نمی شود.</a:t>
            </a:r>
          </a:p>
          <a:p>
            <a:pPr marL="609600" indent="-609600" algn="r" eaLnBrk="1" hangingPunct="1">
              <a:buFontTx/>
              <a:buNone/>
            </a:pPr>
            <a:r>
              <a:rPr lang="fa-IR" altLang="fa-IR" sz="2000" dirty="0" smtClean="0">
                <a:cs typeface="B Homa" panose="00000400000000000000" pitchFamily="2" charset="-78"/>
              </a:rPr>
              <a:t>4.اجزای مدولار : </a:t>
            </a:r>
            <a:r>
              <a:rPr lang="fa-IR" altLang="fa-IR" sz="1800" dirty="0" smtClean="0">
                <a:cs typeface="B Homa" panose="00000400000000000000" pitchFamily="2" charset="-78"/>
              </a:rPr>
              <a:t>شبکه فضایی مدولارترین سیستمهای سازه ای هستند که از نصب اجزای پیش ساخته به یکدیگر ساخته شده اند.</a:t>
            </a:r>
          </a:p>
          <a:p>
            <a:pPr marL="609600" indent="-609600" algn="r" eaLnBrk="1" hangingPunct="1">
              <a:buFontTx/>
              <a:buNone/>
            </a:pPr>
            <a:r>
              <a:rPr lang="fa-IR" altLang="fa-IR" sz="2000" dirty="0" smtClean="0">
                <a:cs typeface="B Homa" panose="00000400000000000000" pitchFamily="2" charset="-78"/>
              </a:rPr>
              <a:t>5. آ زادی در انتخاب محل تکیه گاه : </a:t>
            </a:r>
            <a:r>
              <a:rPr lang="fa-IR" altLang="fa-IR" sz="1800" dirty="0" smtClean="0">
                <a:cs typeface="B Homa" panose="00000400000000000000" pitchFamily="2" charset="-78"/>
              </a:rPr>
              <a:t>هر نقطه از پلان و هر گره میتواند محل تکیه گاه باشد.در نتیجه قابلیت طراحی آزاد برای معمار وجود دارد.</a:t>
            </a:r>
          </a:p>
          <a:p>
            <a:pPr marL="609600" indent="-609600" algn="r" eaLnBrk="1" hangingPunct="1">
              <a:buFontTx/>
              <a:buNone/>
            </a:pPr>
            <a:r>
              <a:rPr lang="fa-IR" altLang="fa-IR" sz="2000" dirty="0" smtClean="0">
                <a:cs typeface="B Homa" panose="00000400000000000000" pitchFamily="2" charset="-78"/>
              </a:rPr>
              <a:t>6. هندسه منظم : </a:t>
            </a:r>
            <a:r>
              <a:rPr lang="fa-IR" altLang="fa-IR" sz="1800" dirty="0" smtClean="0">
                <a:cs typeface="B Homa" panose="00000400000000000000" pitchFamily="2" charset="-78"/>
              </a:rPr>
              <a:t>بمنظور سهولت ساخت اغلب شبکه های فضایی شبکه منظمی دارند.</a:t>
            </a:r>
          </a:p>
          <a:p>
            <a:pPr marL="609600" indent="-609600" algn="r" eaLnBrk="1" hangingPunct="1">
              <a:buFontTx/>
              <a:buNone/>
            </a:pPr>
            <a:r>
              <a:rPr lang="fa-IR" altLang="fa-IR" sz="2000" dirty="0" smtClean="0">
                <a:cs typeface="B Homa" panose="00000400000000000000" pitchFamily="2" charset="-78"/>
              </a:rPr>
              <a:t>7. سهولت نصب : </a:t>
            </a:r>
            <a:r>
              <a:rPr lang="fa-IR" altLang="fa-IR" sz="1800" dirty="0" smtClean="0">
                <a:cs typeface="B Homa" panose="00000400000000000000" pitchFamily="2" charset="-78"/>
              </a:rPr>
              <a:t>یکی از مهمترین مزایا نصب سازه سقفها با دهانه وسیع در محلهایی که محدودیت دسترسی وجود دارد است. </a:t>
            </a:r>
            <a:endParaRPr lang="en-US" altLang="fa-IR" sz="1800" dirty="0" smtClean="0">
              <a:cs typeface="B Homa" panose="00000400000000000000" pitchFamily="2" charset="-78"/>
            </a:endParaRPr>
          </a:p>
        </p:txBody>
      </p:sp>
    </p:spTree>
    <p:extLst>
      <p:ext uri="{BB962C8B-B14F-4D97-AF65-F5344CB8AC3E}">
        <p14:creationId xmlns:p14="http://schemas.microsoft.com/office/powerpoint/2010/main" val="2780722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5"/>
          <p:cNvSpPr>
            <a:spLocks noGrp="1" noChangeArrowheads="1"/>
          </p:cNvSpPr>
          <p:nvPr>
            <p:ph type="title"/>
          </p:nvPr>
        </p:nvSpPr>
        <p:spPr>
          <a:xfrm>
            <a:off x="714375" y="357188"/>
            <a:ext cx="8229600" cy="1143000"/>
          </a:xfrm>
          <a:noFill/>
        </p:spPr>
        <p:txBody>
          <a:bodyPr/>
          <a:lstStyle/>
          <a:p>
            <a:pPr algn="r" eaLnBrk="1" hangingPunct="1"/>
            <a:r>
              <a:rPr lang="fa-IR" altLang="fa-IR" sz="2800" dirty="0" smtClean="0">
                <a:cs typeface="B Homa" panose="00000400000000000000" pitchFamily="2" charset="-78"/>
              </a:rPr>
              <a:t>معایب سیستم شبکه فضایی</a:t>
            </a:r>
            <a:endParaRPr lang="en-US" altLang="fa-IR" sz="2800" dirty="0" smtClean="0">
              <a:cs typeface="B Homa" panose="00000400000000000000" pitchFamily="2" charset="-78"/>
            </a:endParaRPr>
          </a:p>
        </p:txBody>
      </p:sp>
      <p:sp>
        <p:nvSpPr>
          <p:cNvPr id="8194" name="Rectangle 4"/>
          <p:cNvSpPr>
            <a:spLocks noGrp="1" noChangeArrowheads="1"/>
          </p:cNvSpPr>
          <p:nvPr>
            <p:ph idx="1"/>
          </p:nvPr>
        </p:nvSpPr>
        <p:spPr>
          <a:xfrm>
            <a:off x="214313" y="1285875"/>
            <a:ext cx="8734425" cy="5949950"/>
          </a:xfrm>
          <a:noFill/>
        </p:spPr>
        <p:txBody>
          <a:bodyPr/>
          <a:lstStyle/>
          <a:p>
            <a:pPr algn="r" eaLnBrk="1" hangingPunct="1">
              <a:buFontTx/>
              <a:buNone/>
            </a:pPr>
            <a:r>
              <a:rPr lang="fa-IR" altLang="fa-IR" sz="2000" dirty="0" smtClean="0">
                <a:cs typeface="B Homa" panose="00000400000000000000" pitchFamily="2" charset="-78"/>
              </a:rPr>
              <a:t>1.هزینه : </a:t>
            </a:r>
            <a:r>
              <a:rPr lang="fa-IR" altLang="fa-IR" sz="1800" dirty="0" smtClean="0">
                <a:cs typeface="B Homa" panose="00000400000000000000" pitchFamily="2" charset="-78"/>
              </a:rPr>
              <a:t>در دهانه های کوچک 30-20 متر بهتر است از خرپای مسطح و در دهانه های بزرگتر از شبکه فضایی </a:t>
            </a:r>
            <a:endParaRPr lang="en-US" altLang="fa-IR" sz="1800" dirty="0" smtClean="0">
              <a:cs typeface="B Homa" panose="00000400000000000000" pitchFamily="2" charset="-78"/>
            </a:endParaRPr>
          </a:p>
          <a:p>
            <a:pPr algn="r" eaLnBrk="1" hangingPunct="1">
              <a:buFontTx/>
              <a:buNone/>
            </a:pPr>
            <a:r>
              <a:rPr lang="fa-IR" altLang="fa-IR" sz="1800" dirty="0" smtClean="0">
                <a:cs typeface="B Homa" panose="00000400000000000000" pitchFamily="2" charset="-78"/>
              </a:rPr>
              <a:t>استفاده شود.</a:t>
            </a:r>
            <a:r>
              <a:rPr lang="fa-IR" altLang="fa-IR" sz="2000" dirty="0" smtClean="0">
                <a:cs typeface="B Homa" panose="00000400000000000000" pitchFamily="2" charset="-78"/>
              </a:rPr>
              <a:t> </a:t>
            </a:r>
          </a:p>
          <a:p>
            <a:pPr algn="r" eaLnBrk="1" hangingPunct="1">
              <a:buFontTx/>
              <a:buNone/>
            </a:pPr>
            <a:endParaRPr lang="en-US" altLang="fa-IR" sz="2000" dirty="0" smtClean="0">
              <a:cs typeface="B Homa" panose="00000400000000000000" pitchFamily="2" charset="-78"/>
            </a:endParaRPr>
          </a:p>
          <a:p>
            <a:pPr algn="r" eaLnBrk="1" hangingPunct="1">
              <a:buFontTx/>
              <a:buNone/>
            </a:pPr>
            <a:r>
              <a:rPr lang="fa-IR" altLang="fa-IR" sz="2000" dirty="0" smtClean="0">
                <a:cs typeface="B Homa" panose="00000400000000000000" pitchFamily="2" charset="-78"/>
              </a:rPr>
              <a:t>2. هندسه منظم : </a:t>
            </a:r>
            <a:r>
              <a:rPr lang="fa-IR" altLang="fa-IR" sz="1800" dirty="0" smtClean="0">
                <a:cs typeface="B Homa" panose="00000400000000000000" pitchFamily="2" charset="-78"/>
              </a:rPr>
              <a:t>نظم سازه فقط در پلان و نما دیده میشود و این نظم ایجاد محدودیت برای طراح می کند</a:t>
            </a:r>
          </a:p>
          <a:p>
            <a:pPr algn="r" eaLnBrk="1" hangingPunct="1">
              <a:buFontTx/>
              <a:buNone/>
            </a:pPr>
            <a:endParaRPr lang="en-US" altLang="fa-IR" sz="1800" dirty="0" smtClean="0">
              <a:cs typeface="B Homa" panose="00000400000000000000" pitchFamily="2" charset="-78"/>
            </a:endParaRPr>
          </a:p>
          <a:p>
            <a:pPr algn="r" eaLnBrk="1" hangingPunct="1">
              <a:buFontTx/>
              <a:buNone/>
            </a:pPr>
            <a:r>
              <a:rPr lang="fa-IR" altLang="fa-IR" sz="1800" b="1" dirty="0" smtClean="0">
                <a:cs typeface="B Homa" panose="00000400000000000000" pitchFamily="2" charset="-78"/>
              </a:rPr>
              <a:t>3.زمان نصب </a:t>
            </a:r>
            <a:r>
              <a:rPr lang="fa-IR" altLang="fa-IR" sz="1800" dirty="0" smtClean="0">
                <a:cs typeface="B Homa" panose="00000400000000000000" pitchFamily="2" charset="-78"/>
              </a:rPr>
              <a:t>: تعداد و پیچیدگی گره ها ممکن است سبب طولانی تر شدن زمان نصب در محل اجرا شود .</a:t>
            </a:r>
          </a:p>
          <a:p>
            <a:pPr algn="r" eaLnBrk="1" hangingPunct="1">
              <a:buFontTx/>
              <a:buNone/>
            </a:pPr>
            <a:endParaRPr lang="en-US" altLang="fa-IR" sz="2000" dirty="0" smtClean="0">
              <a:cs typeface="B Homa" panose="00000400000000000000" pitchFamily="2" charset="-78"/>
            </a:endParaRPr>
          </a:p>
          <a:p>
            <a:pPr algn="r" eaLnBrk="1" hangingPunct="1">
              <a:buFontTx/>
              <a:buNone/>
            </a:pPr>
            <a:r>
              <a:rPr lang="fa-IR" altLang="fa-IR" sz="2000" dirty="0" smtClean="0">
                <a:cs typeface="B Homa" panose="00000400000000000000" pitchFamily="2" charset="-78"/>
              </a:rPr>
              <a:t>4.مقاومت کم در برابر آ تش سوزی : </a:t>
            </a:r>
            <a:r>
              <a:rPr lang="fa-IR" altLang="fa-IR" sz="1800" dirty="0" smtClean="0">
                <a:cs typeface="B Homa" panose="00000400000000000000" pitchFamily="2" charset="-78"/>
              </a:rPr>
              <a:t>چون در اغلب موارد از سازه نمایان و با مصالح فولاد استفاده می شود مقاومت کمی در برابر آتش دارد ( بعلت مقاومت کم فولاد در برابر آتش )</a:t>
            </a:r>
          </a:p>
        </p:txBody>
      </p:sp>
    </p:spTree>
    <p:extLst>
      <p:ext uri="{BB962C8B-B14F-4D97-AF65-F5344CB8AC3E}">
        <p14:creationId xmlns:p14="http://schemas.microsoft.com/office/powerpoint/2010/main" val="344794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00063" y="214313"/>
            <a:ext cx="8229600" cy="1143000"/>
          </a:xfrm>
        </p:spPr>
        <p:txBody>
          <a:bodyPr/>
          <a:lstStyle/>
          <a:p>
            <a:pPr algn="r" eaLnBrk="1" hangingPunct="1"/>
            <a:r>
              <a:rPr lang="fa-IR" altLang="fa-IR" sz="2800" dirty="0" smtClean="0">
                <a:cs typeface="B Homa" panose="00000400000000000000" pitchFamily="2" charset="-78"/>
              </a:rPr>
              <a:t>ترکیب بندی شبکه ها </a:t>
            </a:r>
            <a:endParaRPr lang="en-US" altLang="fa-IR" sz="2800" dirty="0" smtClean="0">
              <a:cs typeface="B Homa" panose="00000400000000000000" pitchFamily="2" charset="-78"/>
            </a:endParaRPr>
          </a:p>
        </p:txBody>
      </p:sp>
      <p:sp>
        <p:nvSpPr>
          <p:cNvPr id="9219" name="Rectangle 3"/>
          <p:cNvSpPr>
            <a:spLocks noGrp="1" noChangeArrowheads="1"/>
          </p:cNvSpPr>
          <p:nvPr>
            <p:ph idx="1"/>
          </p:nvPr>
        </p:nvSpPr>
        <p:spPr>
          <a:xfrm>
            <a:off x="0" y="1143000"/>
            <a:ext cx="8964613" cy="5376863"/>
          </a:xfrm>
        </p:spPr>
        <p:txBody>
          <a:bodyPr/>
          <a:lstStyle/>
          <a:p>
            <a:pPr marL="609600" indent="-609600" algn="r" eaLnBrk="1" hangingPunct="1">
              <a:buFontTx/>
              <a:buNone/>
            </a:pPr>
            <a:r>
              <a:rPr lang="fa-IR" altLang="fa-IR" sz="2000" dirty="0" smtClean="0">
                <a:cs typeface="B Homa" panose="00000400000000000000" pitchFamily="2" charset="-78"/>
              </a:rPr>
              <a:t>1.مربع روی مربع :اعضای بالایی شبکه بطور مستقیم روی اعضای پایین شبکه قرار گرفته اند.</a:t>
            </a:r>
          </a:p>
          <a:p>
            <a:pPr marL="609600" indent="-609600" algn="r" eaLnBrk="1" hangingPunct="1">
              <a:buFontTx/>
              <a:buNone/>
            </a:pPr>
            <a:endParaRPr lang="fa-IR" altLang="fa-IR" sz="2000" dirty="0" smtClean="0">
              <a:cs typeface="B Homa" panose="00000400000000000000" pitchFamily="2" charset="-78"/>
            </a:endParaRPr>
          </a:p>
          <a:p>
            <a:pPr marL="609600" indent="-609600" algn="r" eaLnBrk="1" hangingPunct="1">
              <a:buFontTx/>
              <a:buNone/>
            </a:pPr>
            <a:r>
              <a:rPr lang="fa-IR" altLang="fa-IR" sz="2000" dirty="0" smtClean="0">
                <a:solidFill>
                  <a:srgbClr val="FF0000"/>
                </a:solidFill>
                <a:cs typeface="B Homa" panose="00000400000000000000" pitchFamily="2" charset="-78"/>
              </a:rPr>
              <a:t>2.</a:t>
            </a:r>
            <a:r>
              <a:rPr lang="fa-IR" altLang="fa-IR" sz="2000" dirty="0" smtClean="0">
                <a:cs typeface="B Homa" panose="00000400000000000000" pitchFamily="2" charset="-78"/>
              </a:rPr>
              <a:t> </a:t>
            </a:r>
            <a:r>
              <a:rPr lang="fa-IR" altLang="fa-IR" sz="2000" dirty="0" smtClean="0">
                <a:solidFill>
                  <a:srgbClr val="FF0000"/>
                </a:solidFill>
                <a:cs typeface="B Homa" panose="00000400000000000000" pitchFamily="2" charset="-78"/>
              </a:rPr>
              <a:t>مربع روی مربع جابجا شده</a:t>
            </a:r>
            <a:r>
              <a:rPr lang="fa-IR" altLang="fa-IR" sz="2000" dirty="0" smtClean="0">
                <a:cs typeface="B Homa" panose="00000400000000000000" pitchFamily="2" charset="-78"/>
              </a:rPr>
              <a:t> :اعضای فوقانی شبکه نسبت به اعضای تحتانی به اندازه نصف یک مربع در </a:t>
            </a:r>
            <a:endParaRPr lang="en-US" altLang="fa-IR" sz="2000" dirty="0" smtClean="0">
              <a:cs typeface="B Homa" panose="00000400000000000000" pitchFamily="2" charset="-78"/>
            </a:endParaRPr>
          </a:p>
          <a:p>
            <a:pPr marL="609600" indent="-609600" algn="r" eaLnBrk="1" hangingPunct="1">
              <a:buFontTx/>
              <a:buNone/>
            </a:pPr>
            <a:r>
              <a:rPr lang="fa-IR" altLang="fa-IR" sz="2000" dirty="0" smtClean="0">
                <a:cs typeface="B Homa" panose="00000400000000000000" pitchFamily="2" charset="-78"/>
              </a:rPr>
              <a:t>هر جهت جابجا شده است. (کاربرد بیشتر)</a:t>
            </a:r>
          </a:p>
          <a:p>
            <a:pPr marL="609600" indent="-609600" algn="r" eaLnBrk="1" hangingPunct="1">
              <a:buFontTx/>
              <a:buNone/>
            </a:pPr>
            <a:endParaRPr lang="en-US" altLang="fa-IR" sz="2000" dirty="0" smtClean="0">
              <a:cs typeface="B Homa" panose="00000400000000000000" pitchFamily="2" charset="-78"/>
            </a:endParaRPr>
          </a:p>
          <a:p>
            <a:pPr marL="609600" indent="-609600" algn="r" eaLnBrk="1" hangingPunct="1">
              <a:buFontTx/>
              <a:buNone/>
            </a:pPr>
            <a:r>
              <a:rPr lang="fa-IR" altLang="fa-IR" sz="2000" dirty="0" smtClean="0">
                <a:cs typeface="B Homa" panose="00000400000000000000" pitchFamily="2" charset="-78"/>
              </a:rPr>
              <a:t>3.مربع روی مربع قطری : اعضای فوقانی نسبت به اعضای تحتانی 45 درجه می چرخد.</a:t>
            </a:r>
          </a:p>
          <a:p>
            <a:pPr marL="609600" indent="-609600" algn="r" eaLnBrk="1" hangingPunct="1">
              <a:buFontTx/>
              <a:buNone/>
            </a:pPr>
            <a:endParaRPr lang="en-US" altLang="fa-IR" sz="2000" dirty="0" smtClean="0">
              <a:cs typeface="B Homa" panose="00000400000000000000" pitchFamily="2" charset="-78"/>
            </a:endParaRPr>
          </a:p>
          <a:p>
            <a:pPr marL="609600" indent="-609600" algn="r" eaLnBrk="1" hangingPunct="1">
              <a:buFontTx/>
              <a:buNone/>
            </a:pPr>
            <a:r>
              <a:rPr lang="fa-IR" altLang="fa-IR" sz="2000" dirty="0" smtClean="0">
                <a:cs typeface="B Homa" panose="00000400000000000000" pitchFamily="2" charset="-78"/>
              </a:rPr>
              <a:t>4. مثلث روی مثلث جابجا شده : گره در شبکه تحتانی زیر مرکز مثلثهای متناظر فوقانی قرار دارند.</a:t>
            </a:r>
          </a:p>
          <a:p>
            <a:pPr marL="609600" indent="-609600" algn="r" eaLnBrk="1" hangingPunct="1">
              <a:buFontTx/>
              <a:buNone/>
            </a:pPr>
            <a:endParaRPr lang="fa-IR" altLang="fa-IR" sz="2000" dirty="0" smtClean="0">
              <a:cs typeface="B Homa" panose="00000400000000000000" pitchFamily="2" charset="-78"/>
            </a:endParaRPr>
          </a:p>
          <a:p>
            <a:pPr marL="609600" indent="-609600" algn="r" eaLnBrk="1" hangingPunct="1">
              <a:buFontTx/>
              <a:buNone/>
            </a:pPr>
            <a:r>
              <a:rPr lang="fa-IR" altLang="fa-IR" sz="2000" dirty="0" smtClean="0">
                <a:cs typeface="B Homa" panose="00000400000000000000" pitchFamily="2" charset="-78"/>
              </a:rPr>
              <a:t>5. مثلث روی شش ضلعی : شبکه فوقانی (متراکم تر) مثلثی و شبکه تحتانی ( با تراکم کمتر) شش ضلعی </a:t>
            </a:r>
            <a:endParaRPr lang="en-US" altLang="fa-IR" sz="2000" dirty="0" smtClean="0">
              <a:cs typeface="B Homa" panose="00000400000000000000" pitchFamily="2" charset="-78"/>
            </a:endParaRPr>
          </a:p>
          <a:p>
            <a:pPr marL="609600" indent="-609600" algn="r" eaLnBrk="1" hangingPunct="1">
              <a:buFontTx/>
              <a:buNone/>
            </a:pPr>
            <a:r>
              <a:rPr lang="fa-IR" altLang="fa-IR" sz="2000" dirty="0" smtClean="0">
                <a:cs typeface="B Homa" panose="00000400000000000000" pitchFamily="2" charset="-78"/>
              </a:rPr>
              <a:t>است .</a:t>
            </a:r>
          </a:p>
          <a:p>
            <a:pPr marL="609600" indent="-609600" algn="r" eaLnBrk="1" hangingPunct="1">
              <a:buFontTx/>
              <a:buNone/>
            </a:pPr>
            <a:endParaRPr lang="en-US" altLang="fa-IR" sz="2000" dirty="0" smtClean="0">
              <a:cs typeface="B Homa" panose="00000400000000000000" pitchFamily="2" charset="-78"/>
            </a:endParaRPr>
          </a:p>
        </p:txBody>
      </p:sp>
    </p:spTree>
    <p:extLst>
      <p:ext uri="{BB962C8B-B14F-4D97-AF65-F5344CB8AC3E}">
        <p14:creationId xmlns:p14="http://schemas.microsoft.com/office/powerpoint/2010/main" val="4021639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 descr="4.jpg"/>
          <p:cNvPicPr>
            <a:picLocks noGrp="1" noChangeAspect="1"/>
          </p:cNvPicPr>
          <p:nvPr isPhoto="1"/>
        </p:nvPicPr>
        <p:blipFill>
          <a:blip r:embed="rId2">
            <a:extLst>
              <a:ext uri="{28A0092B-C50C-407E-A947-70E740481C1C}">
                <a14:useLocalDpi xmlns:a14="http://schemas.microsoft.com/office/drawing/2010/main" val="0"/>
              </a:ext>
            </a:extLst>
          </a:blip>
          <a:srcRect r="3922" b="19135"/>
          <a:stretch>
            <a:fillRect/>
          </a:stretch>
        </p:blipFill>
        <p:spPr bwMode="auto">
          <a:xfrm>
            <a:off x="285750" y="714375"/>
            <a:ext cx="3500438" cy="19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2" descr="5.jpg"/>
          <p:cNvPicPr>
            <a:picLocks noGrp="1" noChangeAspect="1"/>
          </p:cNvPicPr>
          <p:nvPr isPhoto="1"/>
        </p:nvPicPr>
        <p:blipFill>
          <a:blip r:embed="rId3">
            <a:extLst>
              <a:ext uri="{28A0092B-C50C-407E-A947-70E740481C1C}">
                <a14:useLocalDpi xmlns:a14="http://schemas.microsoft.com/office/drawing/2010/main" val="0"/>
              </a:ext>
            </a:extLst>
          </a:blip>
          <a:srcRect t="6020" b="18736"/>
          <a:stretch>
            <a:fillRect/>
          </a:stretch>
        </p:blipFill>
        <p:spPr bwMode="auto">
          <a:xfrm>
            <a:off x="3857625" y="857250"/>
            <a:ext cx="5000625"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3" descr="6.jpg"/>
          <p:cNvPicPr>
            <a:picLocks noGrp="1" noChangeAspect="1"/>
          </p:cNvPicPr>
          <p:nvPr isPhoto="1"/>
        </p:nvPicPr>
        <p:blipFill>
          <a:blip r:embed="rId4">
            <a:extLst>
              <a:ext uri="{28A0092B-C50C-407E-A947-70E740481C1C}">
                <a14:useLocalDpi xmlns:a14="http://schemas.microsoft.com/office/drawing/2010/main" val="0"/>
              </a:ext>
            </a:extLst>
          </a:blip>
          <a:srcRect l="4761" r="4762" b="7697"/>
          <a:stretch>
            <a:fillRect/>
          </a:stretch>
        </p:blipFill>
        <p:spPr bwMode="auto">
          <a:xfrm>
            <a:off x="214313" y="3429000"/>
            <a:ext cx="4071937"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4" descr="7.jpg"/>
          <p:cNvPicPr>
            <a:picLocks noGrp="1" noChangeAspect="1"/>
          </p:cNvPicPr>
          <p:nvPr isPhoto="1"/>
        </p:nvPicPr>
        <p:blipFill>
          <a:blip r:embed="rId5">
            <a:extLst>
              <a:ext uri="{28A0092B-C50C-407E-A947-70E740481C1C}">
                <a14:useLocalDpi xmlns:a14="http://schemas.microsoft.com/office/drawing/2010/main" val="0"/>
              </a:ext>
            </a:extLst>
          </a:blip>
          <a:srcRect l="1639" t="2762" r="3278" b="6070"/>
          <a:stretch>
            <a:fillRect/>
          </a:stretch>
        </p:blipFill>
        <p:spPr bwMode="auto">
          <a:xfrm>
            <a:off x="4714875" y="3571875"/>
            <a:ext cx="4143375"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Box 5"/>
          <p:cNvSpPr txBox="1">
            <a:spLocks noChangeArrowheads="1"/>
          </p:cNvSpPr>
          <p:nvPr/>
        </p:nvSpPr>
        <p:spPr bwMode="auto">
          <a:xfrm>
            <a:off x="4000500" y="857250"/>
            <a:ext cx="2214563"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a-IR" altLang="fa-IR" sz="1200" dirty="0">
              <a:cs typeface="B Homa" panose="00000400000000000000" pitchFamily="2" charset="-78"/>
            </a:endParaRPr>
          </a:p>
        </p:txBody>
      </p:sp>
      <p:sp>
        <p:nvSpPr>
          <p:cNvPr id="10247" name="Rectangle 7"/>
          <p:cNvSpPr>
            <a:spLocks noChangeArrowheads="1"/>
          </p:cNvSpPr>
          <p:nvPr/>
        </p:nvSpPr>
        <p:spPr bwMode="auto">
          <a:xfrm>
            <a:off x="5786438" y="6072188"/>
            <a:ext cx="1592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a-IR" altLang="fa-IR" sz="2000" b="1" dirty="0">
                <a:cs typeface="B Homa" panose="00000400000000000000" pitchFamily="2" charset="-78"/>
              </a:rPr>
              <a:t>مربع روی مربع</a:t>
            </a:r>
            <a:r>
              <a:rPr lang="fa-IR" altLang="fa-IR" dirty="0">
                <a:cs typeface="B Homa" panose="00000400000000000000" pitchFamily="2" charset="-78"/>
              </a:rPr>
              <a:t> </a:t>
            </a:r>
          </a:p>
        </p:txBody>
      </p:sp>
      <p:sp>
        <p:nvSpPr>
          <p:cNvPr id="10248" name="Rectangle 8"/>
          <p:cNvSpPr>
            <a:spLocks noChangeArrowheads="1"/>
          </p:cNvSpPr>
          <p:nvPr/>
        </p:nvSpPr>
        <p:spPr bwMode="auto">
          <a:xfrm>
            <a:off x="1027728" y="6286500"/>
            <a:ext cx="25298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a-IR" altLang="fa-IR" sz="2000" dirty="0">
                <a:cs typeface="B Homa" panose="00000400000000000000" pitchFamily="2" charset="-78"/>
              </a:rPr>
              <a:t>مربع روی مربع جابجا شده</a:t>
            </a:r>
            <a:r>
              <a:rPr lang="fa-IR" altLang="fa-IR" dirty="0">
                <a:cs typeface="B Homa" panose="00000400000000000000" pitchFamily="2" charset="-78"/>
              </a:rPr>
              <a:t> </a:t>
            </a:r>
          </a:p>
        </p:txBody>
      </p:sp>
      <p:sp>
        <p:nvSpPr>
          <p:cNvPr id="10249" name="Rectangle 9"/>
          <p:cNvSpPr>
            <a:spLocks noChangeArrowheads="1"/>
          </p:cNvSpPr>
          <p:nvPr/>
        </p:nvSpPr>
        <p:spPr bwMode="auto">
          <a:xfrm>
            <a:off x="5286375" y="2714625"/>
            <a:ext cx="2151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a-IR" altLang="fa-IR" sz="2000" b="1" dirty="0">
                <a:cs typeface="B Homa" panose="00000400000000000000" pitchFamily="2" charset="-78"/>
              </a:rPr>
              <a:t>مربع روی مربع قطری</a:t>
            </a:r>
            <a:r>
              <a:rPr lang="fa-IR" altLang="fa-IR" dirty="0">
                <a:cs typeface="B Homa" panose="00000400000000000000" pitchFamily="2" charset="-78"/>
              </a:rPr>
              <a:t> </a:t>
            </a:r>
          </a:p>
        </p:txBody>
      </p:sp>
      <p:sp>
        <p:nvSpPr>
          <p:cNvPr id="10250" name="Rectangle 10"/>
          <p:cNvSpPr>
            <a:spLocks noChangeArrowheads="1"/>
          </p:cNvSpPr>
          <p:nvPr/>
        </p:nvSpPr>
        <p:spPr bwMode="auto">
          <a:xfrm>
            <a:off x="657276" y="2857500"/>
            <a:ext cx="24240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a-IR" altLang="fa-IR" b="1" dirty="0">
                <a:cs typeface="B Homa" panose="00000400000000000000" pitchFamily="2" charset="-78"/>
              </a:rPr>
              <a:t>مثلث روی مثلث جابجا شده </a:t>
            </a:r>
          </a:p>
        </p:txBody>
      </p:sp>
    </p:spTree>
    <p:extLst>
      <p:ext uri="{BB962C8B-B14F-4D97-AF65-F5344CB8AC3E}">
        <p14:creationId xmlns:p14="http://schemas.microsoft.com/office/powerpoint/2010/main" val="41178226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40</TotalTime>
  <Words>1721</Words>
  <Application>Microsoft Office PowerPoint</Application>
  <PresentationFormat>On-screen Show (4:3)</PresentationFormat>
  <Paragraphs>181</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B Homa</vt:lpstr>
      <vt:lpstr>Century Gothic</vt:lpstr>
      <vt:lpstr>Wingdings 3</vt:lpstr>
      <vt:lpstr>Ion</vt:lpstr>
      <vt:lpstr>PowerPoint Presentation</vt:lpstr>
      <vt:lpstr>فهرست</vt:lpstr>
      <vt:lpstr>سازه های فضا کار</vt:lpstr>
      <vt:lpstr>تقسیم بندی سیستمهای شبکه های فضایی:  1.سیستم قطعه کوچک 2.اعضای ممتد 3.مدول پیش ساخته کارخانه ای</vt:lpstr>
      <vt:lpstr>مصالح سیستمهای سازه مشبک</vt:lpstr>
      <vt:lpstr>مزایای سیستم شبکه فضایی</vt:lpstr>
      <vt:lpstr>معایب سیستم شبکه فضایی</vt:lpstr>
      <vt:lpstr>ترکیب بندی شبکه ها </vt:lpstr>
      <vt:lpstr>PowerPoint Presentation</vt:lpstr>
      <vt:lpstr>استفاده از پیش خمیدگی در ایجاد شکل گنبد</vt:lpstr>
      <vt:lpstr> سیستم اورونا سئو</vt:lpstr>
      <vt:lpstr>نمونه: مجموعه ورزشی سنت جوردی . بارسلونا-اسپانیا 1992</vt:lpstr>
      <vt:lpstr>پلان :</vt:lpstr>
      <vt:lpstr>پوشش سقف : کاشی سرامیک سیاه</vt:lpstr>
      <vt:lpstr>9190 لوله در دامنه قطر 76 تا 267 میلیمتر تشکیل شده است. همچنین لوله های 406 و 508 میلیمتری در قسمت پیرامونی ان بکار رفته است.قوس ها از خرپای فضایی نیم مدول 8وجهی مربع روی مربع جابجا شده تشکیل شده است.</vt:lpstr>
      <vt:lpstr>تحلیل نیرو :</vt:lpstr>
      <vt:lpstr>سیستم نصب پانتادوم  </vt:lpstr>
      <vt:lpstr>مراحل نصب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7</cp:revision>
  <dcterms:created xsi:type="dcterms:W3CDTF">2020-05-29T11:48:18Z</dcterms:created>
  <dcterms:modified xsi:type="dcterms:W3CDTF">2020-05-30T12:46:49Z</dcterms:modified>
</cp:coreProperties>
</file>