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84"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5" d="100"/>
          <a:sy n="75" d="100"/>
        </p:scale>
        <p:origin x="3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D4C33B69-871E-49C7-B001-F73D88466A1D}" type="datetimeFigureOut">
              <a:rPr lang="fa-IR" smtClean="0"/>
              <a:t>11/06/1442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62EE659-5F12-4D4B-B2BA-349D5536B381}" type="slidenum">
              <a:rPr lang="fa-IR" smtClean="0"/>
              <a:t>‹#›</a:t>
            </a:fld>
            <a:endParaRPr lang="fa-IR"/>
          </a:p>
        </p:txBody>
      </p:sp>
    </p:spTree>
    <p:extLst>
      <p:ext uri="{BB962C8B-B14F-4D97-AF65-F5344CB8AC3E}">
        <p14:creationId xmlns:p14="http://schemas.microsoft.com/office/powerpoint/2010/main" val="1403447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4C33B69-871E-49C7-B001-F73D88466A1D}" type="datetimeFigureOut">
              <a:rPr lang="fa-IR" smtClean="0"/>
              <a:t>11/06/1442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62EE659-5F12-4D4B-B2BA-349D5536B381}" type="slidenum">
              <a:rPr lang="fa-IR" smtClean="0"/>
              <a:t>‹#›</a:t>
            </a:fld>
            <a:endParaRPr lang="fa-IR"/>
          </a:p>
        </p:txBody>
      </p:sp>
    </p:spTree>
    <p:extLst>
      <p:ext uri="{BB962C8B-B14F-4D97-AF65-F5344CB8AC3E}">
        <p14:creationId xmlns:p14="http://schemas.microsoft.com/office/powerpoint/2010/main" val="386909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4C33B69-871E-49C7-B001-F73D88466A1D}" type="datetimeFigureOut">
              <a:rPr lang="fa-IR" smtClean="0"/>
              <a:t>11/06/1442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62EE659-5F12-4D4B-B2BA-349D5536B381}" type="slidenum">
              <a:rPr lang="fa-IR" smtClean="0"/>
              <a:t>‹#›</a:t>
            </a:fld>
            <a:endParaRPr lang="fa-IR"/>
          </a:p>
        </p:txBody>
      </p:sp>
    </p:spTree>
    <p:extLst>
      <p:ext uri="{BB962C8B-B14F-4D97-AF65-F5344CB8AC3E}">
        <p14:creationId xmlns:p14="http://schemas.microsoft.com/office/powerpoint/2010/main" val="37352046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smtClean="0"/>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C19AB7F7-4D0B-470D-B5AB-51F565A18D3F}" type="datetimeFigureOut">
              <a:rPr lang="en-US" smtClean="0">
                <a:solidFill>
                  <a:prstClr val="white"/>
                </a:solidFill>
              </a:rPr>
              <a:pPr/>
              <a:t>1/24/2021</a:t>
            </a:fld>
            <a:endParaRPr lang="en-US">
              <a:solidFill>
                <a:prstClr val="white"/>
              </a:solidFill>
            </a:endParaRPr>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a:solidFill>
                <a:prstClr val="black">
                  <a:tint val="75000"/>
                </a:prstClr>
              </a:solidFill>
            </a:endParaRPr>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9EB0FD1F-5772-4D12-9B5E-1F16EA1E6F49}" type="slidenum">
              <a:rPr lang="en-US" smtClean="0">
                <a:solidFill>
                  <a:prstClr val="white"/>
                </a:solidFill>
              </a:rPr>
              <a:pPr/>
              <a:t>‹#›</a:t>
            </a:fld>
            <a:endParaRPr lang="en-US">
              <a:solidFill>
                <a:prstClr val="white"/>
              </a:solidFill>
            </a:endParaRPr>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61115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9AB7F7-4D0B-470D-B5AB-51F565A18D3F}" type="datetimeFigureOut">
              <a:rPr lang="en-US" smtClean="0">
                <a:solidFill>
                  <a:prstClr val="white"/>
                </a:solidFill>
              </a:rPr>
              <a:pPr/>
              <a:t>1/24/2021</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B0FD1F-5772-4D12-9B5E-1F16EA1E6F49}"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8064765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smtClean="0"/>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9AB7F7-4D0B-470D-B5AB-51F565A18D3F}" type="datetimeFigureOut">
              <a:rPr lang="en-US" smtClean="0">
                <a:solidFill>
                  <a:prstClr val="black">
                    <a:tint val="75000"/>
                  </a:prstClr>
                </a:solidFill>
              </a:rPr>
              <a:pPr/>
              <a:t>1/24/2021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B0FD1F-5772-4D12-9B5E-1F16EA1E6F4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039527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19AB7F7-4D0B-470D-B5AB-51F565A18D3F}" type="datetimeFigureOut">
              <a:rPr lang="en-US" smtClean="0">
                <a:solidFill>
                  <a:prstClr val="white"/>
                </a:solidFill>
              </a:rPr>
              <a:pPr/>
              <a:t>1/24/2021</a:t>
            </a:fld>
            <a:endParaRPr lang="en-US">
              <a:solidFill>
                <a:prstClr val="white"/>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EB0FD1F-5772-4D12-9B5E-1F16EA1E6F49}"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5416966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19AB7F7-4D0B-470D-B5AB-51F565A18D3F}" type="datetimeFigureOut">
              <a:rPr lang="en-US" smtClean="0">
                <a:solidFill>
                  <a:prstClr val="white"/>
                </a:solidFill>
              </a:rPr>
              <a:pPr/>
              <a:t>1/24/2021</a:t>
            </a:fld>
            <a:endParaRPr lang="en-US">
              <a:solidFill>
                <a:prstClr val="white"/>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9EB0FD1F-5772-4D12-9B5E-1F16EA1E6F49}"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14592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19AB7F7-4D0B-470D-B5AB-51F565A18D3F}" type="datetimeFigureOut">
              <a:rPr lang="en-US" smtClean="0">
                <a:solidFill>
                  <a:prstClr val="white"/>
                </a:solidFill>
              </a:rPr>
              <a:pPr/>
              <a:t>1/24/2021</a:t>
            </a:fld>
            <a:endParaRPr lang="en-US">
              <a:solidFill>
                <a:prstClr val="white"/>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9EB0FD1F-5772-4D12-9B5E-1F16EA1E6F49}"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4385019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9AB7F7-4D0B-470D-B5AB-51F565A18D3F}" type="datetimeFigureOut">
              <a:rPr lang="en-US" smtClean="0">
                <a:solidFill>
                  <a:prstClr val="white"/>
                </a:solidFill>
              </a:rPr>
              <a:pPr/>
              <a:t>1/24/2021</a:t>
            </a:fld>
            <a:endParaRPr lang="en-US">
              <a:solidFill>
                <a:prstClr val="white"/>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9EB0FD1F-5772-4D12-9B5E-1F16EA1E6F49}"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4735633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smtClean="0"/>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9AB7F7-4D0B-470D-B5AB-51F565A18D3F}" type="datetimeFigureOut">
              <a:rPr lang="en-US" smtClean="0">
                <a:solidFill>
                  <a:prstClr val="white"/>
                </a:solidFill>
              </a:rPr>
              <a:pPr/>
              <a:t>1/24/2021</a:t>
            </a:fld>
            <a:endParaRPr lang="en-US">
              <a:solidFill>
                <a:prstClr val="white"/>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EB0FD1F-5772-4D12-9B5E-1F16EA1E6F49}"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862555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D4C33B69-871E-49C7-B001-F73D88466A1D}" type="datetimeFigureOut">
              <a:rPr lang="fa-IR" smtClean="0"/>
              <a:t>11/06/1442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62EE659-5F12-4D4B-B2BA-349D5536B381}" type="slidenum">
              <a:rPr lang="fa-IR" smtClean="0"/>
              <a:t>‹#›</a:t>
            </a:fld>
            <a:endParaRPr lang="fa-IR"/>
          </a:p>
        </p:txBody>
      </p:sp>
    </p:spTree>
    <p:extLst>
      <p:ext uri="{BB962C8B-B14F-4D97-AF65-F5344CB8AC3E}">
        <p14:creationId xmlns:p14="http://schemas.microsoft.com/office/powerpoint/2010/main" val="27493056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9AB7F7-4D0B-470D-B5AB-51F565A18D3F}" type="datetimeFigureOut">
              <a:rPr lang="en-US" smtClean="0">
                <a:solidFill>
                  <a:prstClr val="white"/>
                </a:solidFill>
              </a:rPr>
              <a:pPr/>
              <a:t>1/24/2021</a:t>
            </a:fld>
            <a:endParaRPr lang="en-US">
              <a:solidFill>
                <a:prstClr val="white"/>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9EB0FD1F-5772-4D12-9B5E-1F16EA1E6F49}"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2578186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C33B69-871E-49C7-B001-F73D88466A1D}" type="datetimeFigureOut">
              <a:rPr lang="fa-IR" smtClean="0"/>
              <a:t>11/06/1442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62EE659-5F12-4D4B-B2BA-349D5536B381}" type="slidenum">
              <a:rPr lang="fa-IR" smtClean="0"/>
              <a:t>‹#›</a:t>
            </a:fld>
            <a:endParaRPr lang="fa-IR"/>
          </a:p>
        </p:txBody>
      </p:sp>
    </p:spTree>
    <p:extLst>
      <p:ext uri="{BB962C8B-B14F-4D97-AF65-F5344CB8AC3E}">
        <p14:creationId xmlns:p14="http://schemas.microsoft.com/office/powerpoint/2010/main" val="6883749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C33B69-871E-49C7-B001-F73D88466A1D}" type="datetimeFigureOut">
              <a:rPr lang="fa-IR" smtClean="0"/>
              <a:t>11/06/1442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62EE659-5F12-4D4B-B2BA-349D5536B381}" type="slidenum">
              <a:rPr lang="fa-IR" smtClean="0"/>
              <a:t>‹#›</a:t>
            </a:fld>
            <a:endParaRPr lang="fa-IR"/>
          </a:p>
        </p:txBody>
      </p:sp>
    </p:spTree>
    <p:extLst>
      <p:ext uri="{BB962C8B-B14F-4D97-AF65-F5344CB8AC3E}">
        <p14:creationId xmlns:p14="http://schemas.microsoft.com/office/powerpoint/2010/main" val="29120250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C33B69-871E-49C7-B001-F73D88466A1D}" type="datetimeFigureOut">
              <a:rPr lang="fa-IR" smtClean="0"/>
              <a:t>11/06/1442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62EE659-5F12-4D4B-B2BA-349D5536B381}" type="slidenum">
              <a:rPr lang="fa-IR" smtClean="0"/>
              <a:t>‹#›</a:t>
            </a:fld>
            <a:endParaRPr lang="fa-IR"/>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3476911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C33B69-871E-49C7-B001-F73D88466A1D}" type="datetimeFigureOut">
              <a:rPr lang="fa-IR" smtClean="0"/>
              <a:t>11/06/1442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62EE659-5F12-4D4B-B2BA-349D5536B381}" type="slidenum">
              <a:rPr lang="fa-IR" smtClean="0"/>
              <a:t>‹#›</a:t>
            </a:fld>
            <a:endParaRPr lang="fa-IR"/>
          </a:p>
        </p:txBody>
      </p:sp>
    </p:spTree>
    <p:extLst>
      <p:ext uri="{BB962C8B-B14F-4D97-AF65-F5344CB8AC3E}">
        <p14:creationId xmlns:p14="http://schemas.microsoft.com/office/powerpoint/2010/main" val="29280995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smtClean="0"/>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C33B69-871E-49C7-B001-F73D88466A1D}" type="datetimeFigureOut">
              <a:rPr lang="fa-IR" smtClean="0"/>
              <a:t>11/06/1442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D62EE659-5F12-4D4B-B2BA-349D5536B381}" type="slidenum">
              <a:rPr lang="fa-IR" smtClean="0"/>
              <a:t>‹#›</a:t>
            </a:fld>
            <a:endParaRPr lang="fa-IR"/>
          </a:p>
        </p:txBody>
      </p:sp>
    </p:spTree>
    <p:extLst>
      <p:ext uri="{BB962C8B-B14F-4D97-AF65-F5344CB8AC3E}">
        <p14:creationId xmlns:p14="http://schemas.microsoft.com/office/powerpoint/2010/main" val="23847378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smtClean="0"/>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C33B69-871E-49C7-B001-F73D88466A1D}" type="datetimeFigureOut">
              <a:rPr lang="fa-IR" smtClean="0"/>
              <a:t>11/06/1442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D62EE659-5F12-4D4B-B2BA-349D5536B381}" type="slidenum">
              <a:rPr lang="fa-IR" smtClean="0"/>
              <a:t>‹#›</a:t>
            </a:fld>
            <a:endParaRPr lang="fa-IR"/>
          </a:p>
        </p:txBody>
      </p:sp>
    </p:spTree>
    <p:extLst>
      <p:ext uri="{BB962C8B-B14F-4D97-AF65-F5344CB8AC3E}">
        <p14:creationId xmlns:p14="http://schemas.microsoft.com/office/powerpoint/2010/main" val="249320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9AB7F7-4D0B-470D-B5AB-51F565A18D3F}" type="datetimeFigureOut">
              <a:rPr lang="en-US" smtClean="0">
                <a:solidFill>
                  <a:prstClr val="white"/>
                </a:solidFill>
              </a:rPr>
              <a:pPr/>
              <a:t>1/24/2021</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B0FD1F-5772-4D12-9B5E-1F16EA1E6F49}"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1004196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19AB7F7-4D0B-470D-B5AB-51F565A18D3F}" type="datetimeFigureOut">
              <a:rPr lang="en-US" smtClean="0">
                <a:solidFill>
                  <a:prstClr val="white"/>
                </a:solidFill>
              </a:rPr>
              <a:pPr/>
              <a:t>1/24/2021</a:t>
            </a:fld>
            <a:endParaRPr lang="en-US">
              <a:solidFill>
                <a:prstClr val="white"/>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9EB0FD1F-5772-4D12-9B5E-1F16EA1E6F49}"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673322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C33B69-871E-49C7-B001-F73D88466A1D}" type="datetimeFigureOut">
              <a:rPr lang="fa-IR" smtClean="0"/>
              <a:t>11/06/1442</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D62EE659-5F12-4D4B-B2BA-349D5536B381}" type="slidenum">
              <a:rPr lang="fa-IR" smtClean="0"/>
              <a:t>‹#›</a:t>
            </a:fld>
            <a:endParaRPr lang="fa-IR"/>
          </a:p>
        </p:txBody>
      </p:sp>
    </p:spTree>
    <p:extLst>
      <p:ext uri="{BB962C8B-B14F-4D97-AF65-F5344CB8AC3E}">
        <p14:creationId xmlns:p14="http://schemas.microsoft.com/office/powerpoint/2010/main" val="837388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D4C33B69-871E-49C7-B001-F73D88466A1D}" type="datetimeFigureOut">
              <a:rPr lang="fa-IR" smtClean="0"/>
              <a:t>11/06/1442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62EE659-5F12-4D4B-B2BA-349D5536B381}" type="slidenum">
              <a:rPr lang="fa-IR" smtClean="0"/>
              <a:t>‹#›</a:t>
            </a:fld>
            <a:endParaRPr lang="fa-IR"/>
          </a:p>
        </p:txBody>
      </p:sp>
    </p:spTree>
    <p:extLst>
      <p:ext uri="{BB962C8B-B14F-4D97-AF65-F5344CB8AC3E}">
        <p14:creationId xmlns:p14="http://schemas.microsoft.com/office/powerpoint/2010/main" val="1189260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D4C33B69-871E-49C7-B001-F73D88466A1D}" type="datetimeFigureOut">
              <a:rPr lang="fa-IR" smtClean="0"/>
              <a:t>11/06/1442</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D62EE659-5F12-4D4B-B2BA-349D5536B381}" type="slidenum">
              <a:rPr lang="fa-IR" smtClean="0"/>
              <a:t>‹#›</a:t>
            </a:fld>
            <a:endParaRPr lang="fa-IR"/>
          </a:p>
        </p:txBody>
      </p:sp>
    </p:spTree>
    <p:extLst>
      <p:ext uri="{BB962C8B-B14F-4D97-AF65-F5344CB8AC3E}">
        <p14:creationId xmlns:p14="http://schemas.microsoft.com/office/powerpoint/2010/main" val="3552853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D4C33B69-871E-49C7-B001-F73D88466A1D}" type="datetimeFigureOut">
              <a:rPr lang="fa-IR" smtClean="0"/>
              <a:t>11/06/1442</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D62EE659-5F12-4D4B-B2BA-349D5536B381}" type="slidenum">
              <a:rPr lang="fa-IR" smtClean="0"/>
              <a:t>‹#›</a:t>
            </a:fld>
            <a:endParaRPr lang="fa-IR"/>
          </a:p>
        </p:txBody>
      </p:sp>
    </p:spTree>
    <p:extLst>
      <p:ext uri="{BB962C8B-B14F-4D97-AF65-F5344CB8AC3E}">
        <p14:creationId xmlns:p14="http://schemas.microsoft.com/office/powerpoint/2010/main" val="1188860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C33B69-871E-49C7-B001-F73D88466A1D}" type="datetimeFigureOut">
              <a:rPr lang="fa-IR" smtClean="0"/>
              <a:t>11/06/1442</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D62EE659-5F12-4D4B-B2BA-349D5536B381}" type="slidenum">
              <a:rPr lang="fa-IR" smtClean="0"/>
              <a:t>‹#›</a:t>
            </a:fld>
            <a:endParaRPr lang="fa-IR"/>
          </a:p>
        </p:txBody>
      </p:sp>
    </p:spTree>
    <p:extLst>
      <p:ext uri="{BB962C8B-B14F-4D97-AF65-F5344CB8AC3E}">
        <p14:creationId xmlns:p14="http://schemas.microsoft.com/office/powerpoint/2010/main" val="3190934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C33B69-871E-49C7-B001-F73D88466A1D}" type="datetimeFigureOut">
              <a:rPr lang="fa-IR" smtClean="0"/>
              <a:t>11/06/1442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62EE659-5F12-4D4B-B2BA-349D5536B381}" type="slidenum">
              <a:rPr lang="fa-IR" smtClean="0"/>
              <a:t>‹#›</a:t>
            </a:fld>
            <a:endParaRPr lang="fa-IR"/>
          </a:p>
        </p:txBody>
      </p:sp>
    </p:spTree>
    <p:extLst>
      <p:ext uri="{BB962C8B-B14F-4D97-AF65-F5344CB8AC3E}">
        <p14:creationId xmlns:p14="http://schemas.microsoft.com/office/powerpoint/2010/main" val="2465592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C33B69-871E-49C7-B001-F73D88466A1D}" type="datetimeFigureOut">
              <a:rPr lang="fa-IR" smtClean="0"/>
              <a:t>11/06/1442</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D62EE659-5F12-4D4B-B2BA-349D5536B381}" type="slidenum">
              <a:rPr lang="fa-IR" smtClean="0"/>
              <a:t>‹#›</a:t>
            </a:fld>
            <a:endParaRPr lang="fa-IR"/>
          </a:p>
        </p:txBody>
      </p:sp>
    </p:spTree>
    <p:extLst>
      <p:ext uri="{BB962C8B-B14F-4D97-AF65-F5344CB8AC3E}">
        <p14:creationId xmlns:p14="http://schemas.microsoft.com/office/powerpoint/2010/main" val="390696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3.jp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4C33B69-871E-49C7-B001-F73D88466A1D}" type="datetimeFigureOut">
              <a:rPr lang="fa-IR" smtClean="0"/>
              <a:t>11/06/1442</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62EE659-5F12-4D4B-B2BA-349D5536B381}" type="slidenum">
              <a:rPr lang="fa-IR" smtClean="0"/>
              <a:t>‹#›</a:t>
            </a:fld>
            <a:endParaRPr lang="fa-IR"/>
          </a:p>
        </p:txBody>
      </p:sp>
    </p:spTree>
    <p:extLst>
      <p:ext uri="{BB962C8B-B14F-4D97-AF65-F5344CB8AC3E}">
        <p14:creationId xmlns:p14="http://schemas.microsoft.com/office/powerpoint/2010/main" val="17577514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D4C33B69-871E-49C7-B001-F73D88466A1D}" type="datetimeFigureOut">
              <a:rPr lang="fa-IR" smtClean="0"/>
              <a:t>11/06/1442</a:t>
            </a:fld>
            <a:endParaRPr lang="fa-IR"/>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fa-IR"/>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D62EE659-5F12-4D4B-B2BA-349D5536B381}" type="slidenum">
              <a:rPr lang="fa-IR" smtClean="0"/>
              <a:t>‹#›</a:t>
            </a:fld>
            <a:endParaRPr lang="fa-IR"/>
          </a:p>
        </p:txBody>
      </p:sp>
    </p:spTree>
    <p:extLst>
      <p:ext uri="{BB962C8B-B14F-4D97-AF65-F5344CB8AC3E}">
        <p14:creationId xmlns:p14="http://schemas.microsoft.com/office/powerpoint/2010/main" val="104423183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txStyles>
    <p:titleStyle>
      <a:lvl1pPr algn="l" defTabSz="914400" rtl="1"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50824" y="1518648"/>
            <a:ext cx="9563131" cy="1470025"/>
          </a:xfrm>
        </p:spPr>
        <p:txBody>
          <a:bodyPr>
            <a:normAutofit/>
          </a:bodyPr>
          <a:lstStyle/>
          <a:p>
            <a:pPr algn="ctr"/>
            <a:r>
              <a:rPr lang="fa-IR" sz="4000" b="1" dirty="0" smtClean="0">
                <a:cs typeface="B Homa" panose="00000400000000000000" pitchFamily="2" charset="-78"/>
              </a:rPr>
              <a:t>بررسی بازتاب های برنامه ریزی کاربری زمین</a:t>
            </a:r>
            <a:br>
              <a:rPr lang="fa-IR" sz="4000" b="1" dirty="0" smtClean="0">
                <a:cs typeface="B Homa" panose="00000400000000000000" pitchFamily="2" charset="-78"/>
              </a:rPr>
            </a:br>
            <a:r>
              <a:rPr lang="fa-IR" sz="4000" b="1" dirty="0" smtClean="0">
                <a:cs typeface="B Homa" panose="00000400000000000000" pitchFamily="2" charset="-78"/>
              </a:rPr>
              <a:t> در محیط زیست</a:t>
            </a:r>
            <a:endParaRPr lang="en-US" sz="4000" b="1" dirty="0"/>
          </a:p>
        </p:txBody>
      </p:sp>
    </p:spTree>
    <p:extLst>
      <p:ext uri="{BB962C8B-B14F-4D97-AF65-F5344CB8AC3E}">
        <p14:creationId xmlns:p14="http://schemas.microsoft.com/office/powerpoint/2010/main" val="21967417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571500" indent="-571500" algn="r" rtl="1">
              <a:lnSpc>
                <a:spcPct val="160000"/>
              </a:lnSpc>
              <a:buFont typeface="Wingdings" panose="05000000000000000000" pitchFamily="2" charset="2"/>
              <a:buChar char="v"/>
            </a:pPr>
            <a:r>
              <a:rPr lang="fa-IR" dirty="0">
                <a:cs typeface="B Homa" panose="00000400000000000000" pitchFamily="2" charset="-78"/>
              </a:rPr>
              <a:t>انتشار آلودگی</a:t>
            </a:r>
          </a:p>
        </p:txBody>
      </p:sp>
      <p:sp>
        <p:nvSpPr>
          <p:cNvPr id="3" name="Content Placeholder 2"/>
          <p:cNvSpPr>
            <a:spLocks noGrp="1"/>
          </p:cNvSpPr>
          <p:nvPr>
            <p:ph sz="quarter" idx="13"/>
          </p:nvPr>
        </p:nvSpPr>
        <p:spPr/>
        <p:txBody>
          <a:bodyPr>
            <a:normAutofit/>
          </a:bodyPr>
          <a:lstStyle/>
          <a:p>
            <a:pPr marL="0" indent="0" algn="just" rtl="1">
              <a:lnSpc>
                <a:spcPct val="150000"/>
              </a:lnSpc>
              <a:buNone/>
            </a:pPr>
            <a:r>
              <a:rPr lang="fa-IR" dirty="0">
                <a:cs typeface="B Homa" panose="00000400000000000000" pitchFamily="2" charset="-78"/>
              </a:rPr>
              <a:t>آلودگی کره زمین از منابع گوناگون سرچشمه می گیرد. تغییرات کاربری و پوشش زمین، از جمله دلایل اصلی آلودگی آب، خاک و هوا و همچنین انتقال و اشاعه آلودگی است. یکی از مصادیق مهم آلودگی و انتقال آن، تولید پسماند از فعالیت های روزانه شهرنشینان است. تولید پسماند در شهرهای جهان دارای سیر صعودی بوده و در این میان، شهر های با رشد سریع، در کشور های در حال توسعه بیشترین سهم را در تولید پسماند دارند. میزان تولید روزانه پسماند در ایران، با محاسبه حدود 700 تا 800 گرم در روز، بالغ بر 50 هزار تن است. </a:t>
            </a:r>
            <a:endParaRPr lang="en-US" dirty="0"/>
          </a:p>
        </p:txBody>
      </p:sp>
    </p:spTree>
    <p:extLst>
      <p:ext uri="{BB962C8B-B14F-4D97-AF65-F5344CB8AC3E}">
        <p14:creationId xmlns:p14="http://schemas.microsoft.com/office/powerpoint/2010/main" val="2624594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5800" y="139700"/>
            <a:ext cx="10396882" cy="1151965"/>
          </a:xfrm>
        </p:spPr>
        <p:txBody>
          <a:bodyPr/>
          <a:lstStyle/>
          <a:p>
            <a:pPr marL="571500" indent="-571500" algn="r" rtl="1">
              <a:buFont typeface="Wingdings" panose="05000000000000000000" pitchFamily="2" charset="2"/>
              <a:buChar char="v"/>
            </a:pPr>
            <a:r>
              <a:rPr lang="fa-IR" dirty="0">
                <a:cs typeface="B Homa" panose="00000400000000000000" pitchFamily="2" charset="-78"/>
              </a:rPr>
              <a:t>انتشار آلودگی</a:t>
            </a:r>
            <a:endParaRPr lang="en-US" dirty="0"/>
          </a:p>
        </p:txBody>
      </p:sp>
      <p:sp>
        <p:nvSpPr>
          <p:cNvPr id="3" name="Content Placeholder 2"/>
          <p:cNvSpPr>
            <a:spLocks noGrp="1"/>
          </p:cNvSpPr>
          <p:nvPr>
            <p:ph sz="quarter" idx="13"/>
          </p:nvPr>
        </p:nvSpPr>
        <p:spPr>
          <a:xfrm>
            <a:off x="708957" y="1682396"/>
            <a:ext cx="10394707" cy="3311189"/>
          </a:xfrm>
        </p:spPr>
        <p:txBody>
          <a:bodyPr>
            <a:noAutofit/>
          </a:bodyPr>
          <a:lstStyle/>
          <a:p>
            <a:pPr marL="0" indent="0" algn="just" rtl="1">
              <a:lnSpc>
                <a:spcPct val="150000"/>
              </a:lnSpc>
              <a:buNone/>
            </a:pPr>
            <a:r>
              <a:rPr lang="fa-IR" sz="2000" dirty="0">
                <a:cs typeface="B Homa" panose="00000400000000000000" pitchFamily="2" charset="-78"/>
              </a:rPr>
              <a:t>میزان تولید پسماند، به عوامل و مؤلفه های متفاوتی بستگی دارد که برخی از آنها عبارت اند از :</a:t>
            </a:r>
          </a:p>
          <a:p>
            <a:pPr algn="just" rtl="1">
              <a:lnSpc>
                <a:spcPct val="150000"/>
              </a:lnSpc>
            </a:pPr>
            <a:r>
              <a:rPr lang="fa-IR" sz="2000" dirty="0">
                <a:cs typeface="B Homa" panose="00000400000000000000" pitchFamily="2" charset="-78"/>
              </a:rPr>
              <a:t>جمعیت</a:t>
            </a:r>
          </a:p>
          <a:p>
            <a:pPr algn="just" rtl="1">
              <a:lnSpc>
                <a:spcPct val="150000"/>
              </a:lnSpc>
            </a:pPr>
            <a:r>
              <a:rPr lang="fa-IR" sz="2000" dirty="0">
                <a:cs typeface="B Homa" panose="00000400000000000000" pitchFamily="2" charset="-78"/>
              </a:rPr>
              <a:t>وسعت محدوده</a:t>
            </a:r>
          </a:p>
          <a:p>
            <a:pPr algn="just" rtl="1">
              <a:lnSpc>
                <a:spcPct val="150000"/>
              </a:lnSpc>
            </a:pPr>
            <a:r>
              <a:rPr lang="fa-IR" sz="2000" dirty="0">
                <a:cs typeface="B Homa" panose="00000400000000000000" pitchFamily="2" charset="-78"/>
              </a:rPr>
              <a:t>عوامل اقتصادی-اجتماعی-فرهنگی</a:t>
            </a:r>
          </a:p>
          <a:p>
            <a:pPr algn="just" rtl="1">
              <a:lnSpc>
                <a:spcPct val="150000"/>
              </a:lnSpc>
            </a:pPr>
            <a:r>
              <a:rPr lang="fa-IR" sz="2000" dirty="0">
                <a:cs typeface="B Homa" panose="00000400000000000000" pitchFamily="2" charset="-78"/>
              </a:rPr>
              <a:t>نزولات جوی</a:t>
            </a:r>
          </a:p>
          <a:p>
            <a:pPr marL="0" indent="0" algn="just" rtl="1">
              <a:lnSpc>
                <a:spcPct val="150000"/>
              </a:lnSpc>
              <a:buNone/>
            </a:pPr>
            <a:r>
              <a:rPr lang="fa-IR" sz="2000" dirty="0">
                <a:cs typeface="B Homa" panose="00000400000000000000" pitchFamily="2" charset="-78"/>
              </a:rPr>
              <a:t>ارتباط مستقیمی بین سرانه درآمد شهرها و میزان پسماند تولیدی وجود دارد. به طور کلی، هرچه یک کشور به سمت رشد شهری و شهرنشینی پیش می رود، جمعیت آن ثروتمند تر شده و در نتیجه مصرف مواد جامد غیر آلی همچون پلاستیک، کاغذ شیشه و آلومینیوم در آن افزایش یافته و در مقابل، مصرف مواد آلی و طبیعی کاهش می یابد.</a:t>
            </a:r>
            <a:endParaRPr lang="en-US" sz="2000" dirty="0"/>
          </a:p>
        </p:txBody>
      </p:sp>
    </p:spTree>
    <p:extLst>
      <p:ext uri="{BB962C8B-B14F-4D97-AF65-F5344CB8AC3E}">
        <p14:creationId xmlns:p14="http://schemas.microsoft.com/office/powerpoint/2010/main" val="4097480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79501" y="165100"/>
            <a:ext cx="10396882" cy="1151965"/>
          </a:xfrm>
        </p:spPr>
        <p:txBody>
          <a:bodyPr>
            <a:normAutofit fontScale="90000"/>
          </a:bodyPr>
          <a:lstStyle/>
          <a:p>
            <a:pPr marL="571500" indent="-571500" algn="r" rtl="1">
              <a:lnSpc>
                <a:spcPct val="160000"/>
              </a:lnSpc>
              <a:buFont typeface="Wingdings" panose="05000000000000000000" pitchFamily="2" charset="2"/>
              <a:buChar char="v"/>
            </a:pPr>
            <a:r>
              <a:rPr lang="fa-IR" dirty="0">
                <a:cs typeface="B Homa" panose="00000400000000000000" pitchFamily="2" charset="-78"/>
              </a:rPr>
              <a:t>کاهش منابع انرژی تجدیدناپذیر </a:t>
            </a:r>
          </a:p>
        </p:txBody>
      </p:sp>
      <p:sp>
        <p:nvSpPr>
          <p:cNvPr id="3" name="Content Placeholder 2"/>
          <p:cNvSpPr>
            <a:spLocks noGrp="1"/>
          </p:cNvSpPr>
          <p:nvPr>
            <p:ph sz="quarter" idx="13"/>
          </p:nvPr>
        </p:nvSpPr>
        <p:spPr>
          <a:xfrm>
            <a:off x="685800" y="1447800"/>
            <a:ext cx="10591800" cy="3926785"/>
          </a:xfrm>
        </p:spPr>
        <p:txBody>
          <a:bodyPr>
            <a:normAutofit lnSpcReduction="10000"/>
          </a:bodyPr>
          <a:lstStyle/>
          <a:p>
            <a:pPr marL="0" indent="0" algn="just" rtl="1">
              <a:lnSpc>
                <a:spcPct val="160000"/>
              </a:lnSpc>
              <a:buNone/>
            </a:pPr>
            <a:r>
              <a:rPr lang="fa-IR" dirty="0">
                <a:cs typeface="B Homa" panose="00000400000000000000" pitchFamily="2" charset="-78"/>
              </a:rPr>
              <a:t>در حالی که تنها دو درصد از سطح جهان را شهرها پوشانده اند اما ساکنین شهری، سهمی نزدیک به 80 درصد در مصرف انرژی مصرفی در کل جهان دارند. انرژی در غالب سه شکل متفاوت تولید می شود :</a:t>
            </a:r>
          </a:p>
          <a:p>
            <a:pPr algn="just" rtl="1">
              <a:lnSpc>
                <a:spcPct val="160000"/>
              </a:lnSpc>
            </a:pPr>
            <a:r>
              <a:rPr lang="fa-IR" dirty="0">
                <a:cs typeface="B Homa" panose="00000400000000000000" pitchFamily="2" charset="-78"/>
              </a:rPr>
              <a:t>انرژی ناشی از سوخت فسیلی</a:t>
            </a:r>
          </a:p>
          <a:p>
            <a:pPr algn="just" rtl="1">
              <a:lnSpc>
                <a:spcPct val="160000"/>
              </a:lnSpc>
            </a:pPr>
            <a:r>
              <a:rPr lang="fa-IR" dirty="0">
                <a:cs typeface="B Homa" panose="00000400000000000000" pitchFamily="2" charset="-78"/>
              </a:rPr>
              <a:t>انرژی هسته ای </a:t>
            </a:r>
          </a:p>
          <a:p>
            <a:pPr algn="just" rtl="1">
              <a:lnSpc>
                <a:spcPct val="160000"/>
              </a:lnSpc>
            </a:pPr>
            <a:r>
              <a:rPr lang="fa-IR" dirty="0">
                <a:cs typeface="B Homa" panose="00000400000000000000" pitchFamily="2" charset="-78"/>
              </a:rPr>
              <a:t>انرژی تجدید پذیر </a:t>
            </a:r>
          </a:p>
          <a:p>
            <a:pPr marL="0" indent="0" algn="just" rtl="1">
              <a:lnSpc>
                <a:spcPct val="160000"/>
              </a:lnSpc>
              <a:buNone/>
            </a:pPr>
            <a:r>
              <a:rPr lang="fa-IR" dirty="0">
                <a:cs typeface="B Homa" panose="00000400000000000000" pitchFamily="2" charset="-78"/>
              </a:rPr>
              <a:t>از بین الگوهای مختلف گسترش شهری، الگوی شهر فشرده دارای بالاترین کارآمدی از نظر صرفه جویی در مصرف انرژی و کم ترین میزان مصرف سوخت است.</a:t>
            </a:r>
            <a:endParaRPr lang="en-US" dirty="0"/>
          </a:p>
        </p:txBody>
      </p:sp>
    </p:spTree>
    <p:extLst>
      <p:ext uri="{BB962C8B-B14F-4D97-AF65-F5344CB8AC3E}">
        <p14:creationId xmlns:p14="http://schemas.microsoft.com/office/powerpoint/2010/main" val="9217264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571500" indent="-571500" algn="r" rtl="1">
              <a:buFont typeface="Wingdings" panose="05000000000000000000" pitchFamily="2" charset="2"/>
              <a:buChar char="v"/>
            </a:pPr>
            <a:r>
              <a:rPr lang="fa-IR" dirty="0">
                <a:cs typeface="B Homa" panose="00000400000000000000" pitchFamily="2" charset="-78"/>
              </a:rPr>
              <a:t>کاهش منابع انرژی تجدیدناپذیر </a:t>
            </a:r>
            <a:br>
              <a:rPr lang="fa-IR" dirty="0">
                <a:cs typeface="B Homa" panose="00000400000000000000" pitchFamily="2" charset="-78"/>
              </a:rPr>
            </a:br>
            <a:endParaRPr lang="en-US" dirty="0"/>
          </a:p>
        </p:txBody>
      </p:sp>
      <p:sp>
        <p:nvSpPr>
          <p:cNvPr id="3" name="Content Placeholder 2"/>
          <p:cNvSpPr>
            <a:spLocks noGrp="1"/>
          </p:cNvSpPr>
          <p:nvPr>
            <p:ph sz="quarter" idx="13"/>
          </p:nvPr>
        </p:nvSpPr>
        <p:spPr/>
        <p:txBody>
          <a:bodyPr>
            <a:normAutofit fontScale="92500"/>
          </a:bodyPr>
          <a:lstStyle/>
          <a:p>
            <a:pPr marL="0" indent="0" algn="just" rtl="1">
              <a:lnSpc>
                <a:spcPct val="170000"/>
              </a:lnSpc>
              <a:buNone/>
            </a:pPr>
            <a:r>
              <a:rPr lang="fa-IR" dirty="0">
                <a:cs typeface="B Homa" panose="00000400000000000000" pitchFamily="2" charset="-78"/>
              </a:rPr>
              <a:t>پژوهش معروف دانشمندان استرالیایی، پیتر نیومن و جفری کنورثی روی 32 شهر از مناطق مختلف جهان، وجود رابطه همبستگی معکوس بین تراکم شهری و مصرف انرژی را نشان داد. </a:t>
            </a:r>
          </a:p>
          <a:p>
            <a:pPr marL="0" indent="0" algn="just" rtl="1">
              <a:lnSpc>
                <a:spcPct val="170000"/>
              </a:lnSpc>
              <a:buNone/>
            </a:pPr>
            <a:r>
              <a:rPr lang="fa-IR" dirty="0">
                <a:cs typeface="B Homa" panose="00000400000000000000" pitchFamily="2" charset="-78"/>
              </a:rPr>
              <a:t>بر همین اساس الگوی شهر فشرده، یکی از ملزومات دستیابی به پایداری عنوان شده است. لیکن اثرگذاری تراکم شهری بر میزان انرژی مصرفی یک شهر متأثر از شرایط مختلف اقلیمی و اجتماعی است. به بیان دیگر اگرچه برخورداری از تراکم بالا، یک پیش شرط برای کاهش مصرف انرژی است، اما فرم شهری پایدار تنها به شاخص تراکم محدود نمی شود. گسترش شهرها با تراکم پایین، یک واقعیت انکار ناپذیر، در بسیاری از نقاط دنیا بوده و به نظر می رسد در آینده هم ادامه داشته باشد. </a:t>
            </a:r>
            <a:endParaRPr lang="en-US" dirty="0"/>
          </a:p>
        </p:txBody>
      </p:sp>
    </p:spTree>
    <p:extLst>
      <p:ext uri="{BB962C8B-B14F-4D97-AF65-F5344CB8AC3E}">
        <p14:creationId xmlns:p14="http://schemas.microsoft.com/office/powerpoint/2010/main" val="872306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0" indent="-571500" algn="r" rtl="1">
              <a:buFont typeface="Wingdings" panose="05000000000000000000" pitchFamily="2" charset="2"/>
              <a:buChar char="v"/>
            </a:pPr>
            <a:r>
              <a:rPr lang="fa-IR" dirty="0">
                <a:cs typeface="B Homa" panose="00000400000000000000" pitchFamily="2" charset="-78"/>
              </a:rPr>
              <a:t>نتیجه گیری </a:t>
            </a:r>
            <a:endParaRPr lang="en-US" dirty="0"/>
          </a:p>
        </p:txBody>
      </p:sp>
      <p:sp>
        <p:nvSpPr>
          <p:cNvPr id="3" name="Content Placeholder 2"/>
          <p:cNvSpPr>
            <a:spLocks noGrp="1"/>
          </p:cNvSpPr>
          <p:nvPr>
            <p:ph sz="quarter" idx="13"/>
          </p:nvPr>
        </p:nvSpPr>
        <p:spPr/>
        <p:txBody>
          <a:bodyPr>
            <a:normAutofit/>
          </a:bodyPr>
          <a:lstStyle/>
          <a:p>
            <a:pPr marL="0" indent="0" algn="just" rtl="1">
              <a:lnSpc>
                <a:spcPct val="160000"/>
              </a:lnSpc>
              <a:buNone/>
            </a:pPr>
            <a:r>
              <a:rPr lang="fa-IR" dirty="0">
                <a:cs typeface="B Homa" panose="00000400000000000000" pitchFamily="2" charset="-78"/>
              </a:rPr>
              <a:t>زمین مهم ترین منبع خدادادی و اساس تمدن و فعالیت های انسان است.</a:t>
            </a:r>
          </a:p>
          <a:p>
            <a:pPr marL="0" indent="0" algn="just" rtl="1">
              <a:lnSpc>
                <a:spcPct val="160000"/>
              </a:lnSpc>
              <a:buNone/>
            </a:pPr>
            <a:r>
              <a:rPr lang="fa-IR" dirty="0">
                <a:cs typeface="B Homa" panose="00000400000000000000" pitchFamily="2" charset="-78"/>
              </a:rPr>
              <a:t>کاربری زمین نحوه استفاده انسان از این منبع است که با هدف تأمین نیاز ها صورت می گیرد و از فرآیندهای اجتماعی-فرهنگی، الگوی سکونت، ارزش های اقتصادی و ویژگی های محیطی و اقلیمی تأثیر می پذیرد. اگرچه مطالعات کاربری زمین تنها کمتر از پنج درصد مساحت کره زمین را در بر می گیرد، اما به دلیل پیامدهای ناشی از فعالیت های انسان بر زندگی سایر موجودات و اکوسیستم های طبیعی، از جایگاه والایی برخوردار است.   </a:t>
            </a:r>
            <a:endParaRPr lang="en-US" dirty="0"/>
          </a:p>
        </p:txBody>
      </p:sp>
    </p:spTree>
    <p:extLst>
      <p:ext uri="{BB962C8B-B14F-4D97-AF65-F5344CB8AC3E}">
        <p14:creationId xmlns:p14="http://schemas.microsoft.com/office/powerpoint/2010/main" val="2164133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236113" y="917621"/>
            <a:ext cx="10972800" cy="4525963"/>
          </a:xfrm>
        </p:spPr>
        <p:txBody>
          <a:bodyPr>
            <a:normAutofit/>
          </a:bodyPr>
          <a:lstStyle/>
          <a:p>
            <a:pPr algn="r" rtl="1">
              <a:lnSpc>
                <a:spcPct val="160000"/>
              </a:lnSpc>
              <a:buFont typeface="Wingdings" panose="05000000000000000000" pitchFamily="2" charset="2"/>
              <a:buChar char="v"/>
            </a:pPr>
            <a:r>
              <a:rPr lang="fa-IR" dirty="0">
                <a:cs typeface="B Homa" panose="00000400000000000000" pitchFamily="2" charset="-78"/>
              </a:rPr>
              <a:t>نقش شهرنشینی در دگرگونی محیط زیست</a:t>
            </a:r>
          </a:p>
          <a:p>
            <a:pPr algn="r" rtl="1">
              <a:lnSpc>
                <a:spcPct val="160000"/>
              </a:lnSpc>
              <a:buFont typeface="Wingdings" panose="05000000000000000000" pitchFamily="2" charset="2"/>
              <a:buChar char="v"/>
            </a:pPr>
            <a:r>
              <a:rPr lang="fa-IR" dirty="0">
                <a:cs typeface="B Homa" panose="00000400000000000000" pitchFamily="2" charset="-78"/>
              </a:rPr>
              <a:t>جنگل زدایی و کاهش پوشش گیاهی </a:t>
            </a:r>
          </a:p>
          <a:p>
            <a:pPr algn="r" rtl="1">
              <a:lnSpc>
                <a:spcPct val="160000"/>
              </a:lnSpc>
              <a:buFont typeface="Wingdings" panose="05000000000000000000" pitchFamily="2" charset="2"/>
              <a:buChar char="v"/>
            </a:pPr>
            <a:r>
              <a:rPr lang="fa-IR" dirty="0">
                <a:cs typeface="B Homa" panose="00000400000000000000" pitchFamily="2" charset="-78"/>
              </a:rPr>
              <a:t>تولید گازهای گلخانه ای و آسیب دیدگی لایه ازن</a:t>
            </a:r>
          </a:p>
          <a:p>
            <a:pPr algn="r" rtl="1">
              <a:lnSpc>
                <a:spcPct val="160000"/>
              </a:lnSpc>
              <a:buFont typeface="Wingdings" panose="05000000000000000000" pitchFamily="2" charset="2"/>
              <a:buChar char="v"/>
            </a:pPr>
            <a:r>
              <a:rPr lang="fa-IR" dirty="0">
                <a:cs typeface="B Homa" panose="00000400000000000000" pitchFamily="2" charset="-78"/>
              </a:rPr>
              <a:t>گرمایش جهانی</a:t>
            </a:r>
          </a:p>
          <a:p>
            <a:pPr algn="r" rtl="1">
              <a:lnSpc>
                <a:spcPct val="160000"/>
              </a:lnSpc>
              <a:buFont typeface="Wingdings" panose="05000000000000000000" pitchFamily="2" charset="2"/>
              <a:buChar char="v"/>
            </a:pPr>
            <a:r>
              <a:rPr lang="fa-IR" dirty="0">
                <a:cs typeface="B Homa" panose="00000400000000000000" pitchFamily="2" charset="-78"/>
              </a:rPr>
              <a:t>افزایش رواناب ها و رخداد سیل ناشی از افزایش سطوح نفوذ ناپذیر </a:t>
            </a:r>
          </a:p>
          <a:p>
            <a:pPr algn="r" rtl="1">
              <a:lnSpc>
                <a:spcPct val="160000"/>
              </a:lnSpc>
              <a:buFont typeface="Wingdings" panose="05000000000000000000" pitchFamily="2" charset="2"/>
              <a:buChar char="v"/>
            </a:pPr>
            <a:r>
              <a:rPr lang="fa-IR" dirty="0">
                <a:cs typeface="B Homa" panose="00000400000000000000" pitchFamily="2" charset="-78"/>
              </a:rPr>
              <a:t>انتشار آلودگی</a:t>
            </a:r>
          </a:p>
          <a:p>
            <a:pPr algn="r" rtl="1">
              <a:lnSpc>
                <a:spcPct val="160000"/>
              </a:lnSpc>
              <a:buFont typeface="Wingdings" panose="05000000000000000000" pitchFamily="2" charset="2"/>
              <a:buChar char="v"/>
            </a:pPr>
            <a:r>
              <a:rPr lang="fa-IR" dirty="0">
                <a:cs typeface="B Homa" panose="00000400000000000000" pitchFamily="2" charset="-78"/>
              </a:rPr>
              <a:t>کاهش منابع انرژی تجدیدناپذیر </a:t>
            </a:r>
          </a:p>
        </p:txBody>
      </p:sp>
    </p:spTree>
    <p:extLst>
      <p:ext uri="{BB962C8B-B14F-4D97-AF65-F5344CB8AC3E}">
        <p14:creationId xmlns:p14="http://schemas.microsoft.com/office/powerpoint/2010/main" val="1223815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71500" indent="-571500" algn="r" rtl="1">
              <a:buFont typeface="Wingdings" panose="05000000000000000000" pitchFamily="2" charset="2"/>
              <a:buChar char="v"/>
            </a:pPr>
            <a:r>
              <a:rPr lang="fa-IR" sz="4000" dirty="0">
                <a:cs typeface="B Homa" panose="00000400000000000000" pitchFamily="2" charset="-78"/>
              </a:rPr>
              <a:t>نقش شهرنشینی در دگرگونی محیط زیست</a:t>
            </a:r>
            <a:endParaRPr lang="en-US" sz="4000" dirty="0"/>
          </a:p>
        </p:txBody>
      </p:sp>
      <p:sp>
        <p:nvSpPr>
          <p:cNvPr id="3" name="Content Placeholder 2"/>
          <p:cNvSpPr>
            <a:spLocks noGrp="1"/>
          </p:cNvSpPr>
          <p:nvPr>
            <p:ph sz="quarter" idx="13"/>
          </p:nvPr>
        </p:nvSpPr>
        <p:spPr/>
        <p:txBody>
          <a:bodyPr>
            <a:normAutofit fontScale="92500" lnSpcReduction="20000"/>
          </a:bodyPr>
          <a:lstStyle/>
          <a:p>
            <a:pPr marL="0" indent="0" algn="just" rtl="1">
              <a:buNone/>
            </a:pPr>
            <a:r>
              <a:rPr lang="fa-IR" sz="2800" dirty="0">
                <a:cs typeface="B Homa" panose="00000400000000000000" pitchFamily="2" charset="-78"/>
              </a:rPr>
              <a:t>از دهه های پایانی قرن بیستم با افزایش جمعیت شهرنشین و گسترش مناطق شهری، محیط طبیعی دستخوش تغییرات شده است.که عبارتند از:</a:t>
            </a:r>
          </a:p>
          <a:p>
            <a:pPr algn="just" rtl="1"/>
            <a:r>
              <a:rPr lang="fa-IR" sz="2800" dirty="0">
                <a:cs typeface="B Homa" panose="00000400000000000000" pitchFamily="2" charset="-78"/>
              </a:rPr>
              <a:t>تغییرات اقلیمی و تخریب زیستگا های حیات وحش </a:t>
            </a:r>
          </a:p>
          <a:p>
            <a:pPr algn="just" rtl="1"/>
            <a:r>
              <a:rPr lang="fa-IR" sz="2800" dirty="0">
                <a:cs typeface="B Homa" panose="00000400000000000000" pitchFamily="2" charset="-78"/>
              </a:rPr>
              <a:t>کاهش تنوع زیستی و افزایش تقاضا برای منابع طبیعی.</a:t>
            </a:r>
          </a:p>
          <a:p>
            <a:pPr marL="0" indent="0" algn="just" rtl="1">
              <a:buNone/>
            </a:pPr>
            <a:r>
              <a:rPr lang="fa-IR" sz="2800" dirty="0">
                <a:cs typeface="B Homa" panose="00000400000000000000" pitchFamily="2" charset="-78"/>
              </a:rPr>
              <a:t>افزایش مساحت نواحی شهری به خودی خود، عامل اصلی تغییر پوشش زمین نیست، هرچند نمی توان نقش شهرنشینی را در مطالعات تغییر پوشش زمین نادیده گرفت. شهرنشینی از طریق تغییر پیوند محیط های روستایی با شهرها، بر پوشش زمین تأثیر می گذارد. </a:t>
            </a:r>
          </a:p>
        </p:txBody>
      </p:sp>
    </p:spTree>
    <p:extLst>
      <p:ext uri="{BB962C8B-B14F-4D97-AF65-F5344CB8AC3E}">
        <p14:creationId xmlns:p14="http://schemas.microsoft.com/office/powerpoint/2010/main" val="6682320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571500" indent="-571500" algn="r" rtl="1">
              <a:lnSpc>
                <a:spcPct val="160000"/>
              </a:lnSpc>
              <a:buFont typeface="Wingdings" panose="05000000000000000000" pitchFamily="2" charset="2"/>
              <a:buChar char="v"/>
            </a:pPr>
            <a:r>
              <a:rPr lang="fa-IR" dirty="0">
                <a:cs typeface="B Homa" panose="00000400000000000000" pitchFamily="2" charset="-78"/>
              </a:rPr>
              <a:t>جنگل زدایی و کاهش پوشش گیاهی </a:t>
            </a:r>
          </a:p>
        </p:txBody>
      </p:sp>
      <p:sp>
        <p:nvSpPr>
          <p:cNvPr id="3" name="Content Placeholder 2"/>
          <p:cNvSpPr>
            <a:spLocks noGrp="1"/>
          </p:cNvSpPr>
          <p:nvPr>
            <p:ph sz="quarter" idx="13"/>
          </p:nvPr>
        </p:nvSpPr>
        <p:spPr/>
        <p:txBody>
          <a:bodyPr>
            <a:normAutofit/>
          </a:bodyPr>
          <a:lstStyle/>
          <a:p>
            <a:pPr marL="0" indent="0" algn="just" rtl="1">
              <a:buNone/>
            </a:pPr>
            <a:r>
              <a:rPr lang="fa-IR" dirty="0">
                <a:cs typeface="B Homa" panose="00000400000000000000" pitchFamily="2" charset="-78"/>
              </a:rPr>
              <a:t>جنگل زدایی و تخریب مناظر طبیعی یکی از مهم ترین چالش های محیط زیست و عامل تهدید علیه گوناگونی زیستی است. جنگل ها با حذف دی اکسید کربن از اتمسفر و کاستن از سرعت رواناب های سطحی، نقش مهمی در کاهش فرسایش خاک و جلوگیری از جاری شدن سیل دارند.تبدیل مناظر طبیعی، مزارع و باغات به توسعه های شهری، به طور قابل ملاحظه ای باعث از هم گسیختگی پوشش گیاهی زمین و تکه تکه شدن آن شده است. </a:t>
            </a:r>
          </a:p>
          <a:p>
            <a:pPr marL="0" indent="0" algn="just" rtl="1">
              <a:buNone/>
            </a:pPr>
            <a:r>
              <a:rPr lang="fa-IR" dirty="0">
                <a:cs typeface="B Homa" panose="00000400000000000000" pitchFamily="2" charset="-78"/>
              </a:rPr>
              <a:t>گفته می شود </a:t>
            </a:r>
            <a:r>
              <a:rPr lang="fa-IR" u="sng" dirty="0">
                <a:cs typeface="B Homa" panose="00000400000000000000" pitchFamily="2" charset="-78"/>
              </a:rPr>
              <a:t>سی و یک </a:t>
            </a:r>
            <a:r>
              <a:rPr lang="fa-IR" dirty="0">
                <a:cs typeface="B Homa" panose="00000400000000000000" pitchFamily="2" charset="-78"/>
              </a:rPr>
              <a:t>درصد افزایش تجمع گاز دی اکسید کربن در اتمسفر، از زمان وقوع انقلاب صنعتی رخ داده و </a:t>
            </a:r>
            <a:r>
              <a:rPr lang="fa-IR" u="sng" dirty="0">
                <a:cs typeface="B Homa" panose="00000400000000000000" pitchFamily="2" charset="-78"/>
              </a:rPr>
              <a:t>چهل و پنج</a:t>
            </a:r>
            <a:r>
              <a:rPr lang="fa-IR" dirty="0">
                <a:cs typeface="B Homa" panose="00000400000000000000" pitchFamily="2" charset="-78"/>
              </a:rPr>
              <a:t> درصد افزایش میزان این گاز در اتمسفر، به علت کاهش پوشش جنگلی است.</a:t>
            </a:r>
            <a:endParaRPr lang="en-US" dirty="0"/>
          </a:p>
        </p:txBody>
      </p:sp>
    </p:spTree>
    <p:extLst>
      <p:ext uri="{BB962C8B-B14F-4D97-AF65-F5344CB8AC3E}">
        <p14:creationId xmlns:p14="http://schemas.microsoft.com/office/powerpoint/2010/main" val="1696157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0" indent="-571500" algn="r" rtl="1">
              <a:buFont typeface="Wingdings" panose="05000000000000000000" pitchFamily="2" charset="2"/>
              <a:buChar char="v"/>
            </a:pPr>
            <a:r>
              <a:rPr lang="fa-IR" dirty="0">
                <a:cs typeface="B Homa" panose="00000400000000000000" pitchFamily="2" charset="-78"/>
              </a:rPr>
              <a:t>جنگل زدایی و کاهش پوشش گیاهی </a:t>
            </a:r>
            <a:endParaRPr lang="en-US" dirty="0"/>
          </a:p>
        </p:txBody>
      </p:sp>
      <p:sp>
        <p:nvSpPr>
          <p:cNvPr id="3" name="Content Placeholder 2"/>
          <p:cNvSpPr>
            <a:spLocks noGrp="1"/>
          </p:cNvSpPr>
          <p:nvPr>
            <p:ph sz="quarter" idx="13"/>
          </p:nvPr>
        </p:nvSpPr>
        <p:spPr/>
        <p:txBody>
          <a:bodyPr>
            <a:normAutofit/>
          </a:bodyPr>
          <a:lstStyle/>
          <a:p>
            <a:pPr marL="0" indent="0" algn="just" rtl="1">
              <a:buNone/>
            </a:pPr>
            <a:r>
              <a:rPr lang="fa-IR" dirty="0">
                <a:cs typeface="B Homa" panose="00000400000000000000" pitchFamily="2" charset="-78"/>
              </a:rPr>
              <a:t>طی نیم قرن اخیر، نزدیک به نیمی از جنگل های طبیعی جهان از بین رفته و سالانه بالغ بر 16 میلیون هکتار از جنگل های بکر، بریده یا سوزانده می شود. طی سال های 1992 تا 2005، نزدیک به 80 میلیون هکتار از جنگل های جهان از بین رفته و این تهدید، مطابق روند گذشته ادامه داشته است. از دهه نخست 2000 تاکنون،در اغلب کشورهای در حال توسعه همگام با رشد سریع جمعیت، جنگل زدایی با شتاب بسیاری ادامه داشته و جنگل ها از اقلام اصلی صادرات بوده اند. </a:t>
            </a:r>
          </a:p>
          <a:p>
            <a:pPr marL="0" indent="0" algn="just" rtl="1">
              <a:buNone/>
            </a:pPr>
            <a:r>
              <a:rPr lang="fa-IR" dirty="0">
                <a:cs typeface="B Homa" panose="00000400000000000000" pitchFamily="2" charset="-78"/>
              </a:rPr>
              <a:t>شایان ذکر است که مقابله با نابودی جنگل ها، اکنون به عنوان راهی اقتصادی برای کاهش میزان انتشار گازهای گلخانه ای مطرح است. </a:t>
            </a:r>
            <a:endParaRPr lang="en-US" dirty="0"/>
          </a:p>
        </p:txBody>
      </p:sp>
    </p:spTree>
    <p:extLst>
      <p:ext uri="{BB962C8B-B14F-4D97-AF65-F5344CB8AC3E}">
        <p14:creationId xmlns:p14="http://schemas.microsoft.com/office/powerpoint/2010/main" val="106175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571500" indent="-571500" algn="r" rtl="1">
              <a:lnSpc>
                <a:spcPct val="160000"/>
              </a:lnSpc>
              <a:buFont typeface="Wingdings" panose="05000000000000000000" pitchFamily="2" charset="2"/>
              <a:buChar char="v"/>
            </a:pPr>
            <a:r>
              <a:rPr lang="fa-IR" dirty="0">
                <a:cs typeface="B Homa" panose="00000400000000000000" pitchFamily="2" charset="-78"/>
              </a:rPr>
              <a:t>تولید گازهای گلخانه ای و آسیب دیدگی لایه ازن</a:t>
            </a:r>
          </a:p>
        </p:txBody>
      </p:sp>
      <p:sp>
        <p:nvSpPr>
          <p:cNvPr id="3" name="Content Placeholder 2"/>
          <p:cNvSpPr>
            <a:spLocks noGrp="1"/>
          </p:cNvSpPr>
          <p:nvPr>
            <p:ph sz="quarter" idx="13"/>
          </p:nvPr>
        </p:nvSpPr>
        <p:spPr/>
        <p:txBody>
          <a:bodyPr/>
          <a:lstStyle/>
          <a:p>
            <a:pPr marL="0" indent="0" algn="just" rtl="1">
              <a:lnSpc>
                <a:spcPct val="150000"/>
              </a:lnSpc>
              <a:buNone/>
            </a:pPr>
            <a:r>
              <a:rPr lang="fa-IR" dirty="0">
                <a:cs typeface="B Homa" panose="00000400000000000000" pitchFamily="2" charset="-78"/>
              </a:rPr>
              <a:t>انتشار گازهای گلخانه ای اغلب ناشی از انتشار دی اکسید کربن وابسته به مصرف انرژی است و با کاهش زمین های کشاورزی و جنگلی در محدوده شهر ها، این مسئله تشدید شده است. گفته می شود بیش از دو سوم انتشارات شهری مرتبط با مصرف سوخت و الکتریسیته، در کاربری های مسکونی، تجاری و صنعتی اتفاق می افتد. </a:t>
            </a:r>
            <a:endParaRPr lang="en-US" dirty="0"/>
          </a:p>
        </p:txBody>
      </p:sp>
    </p:spTree>
    <p:extLst>
      <p:ext uri="{BB962C8B-B14F-4D97-AF65-F5344CB8AC3E}">
        <p14:creationId xmlns:p14="http://schemas.microsoft.com/office/powerpoint/2010/main" val="1966715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571500" indent="-571500" algn="r" rtl="1">
              <a:buFont typeface="Wingdings" panose="05000000000000000000" pitchFamily="2" charset="2"/>
              <a:buChar char="v"/>
            </a:pPr>
            <a:r>
              <a:rPr lang="fa-IR" dirty="0">
                <a:cs typeface="B Homa" panose="00000400000000000000" pitchFamily="2" charset="-78"/>
              </a:rPr>
              <a:t>تولید گازهای گلخانه ای و آسیب دیدگی لایه ازن</a:t>
            </a:r>
            <a:endParaRPr lang="en-US" dirty="0"/>
          </a:p>
        </p:txBody>
      </p:sp>
      <p:sp>
        <p:nvSpPr>
          <p:cNvPr id="3" name="Content Placeholder 2"/>
          <p:cNvSpPr>
            <a:spLocks noGrp="1"/>
          </p:cNvSpPr>
          <p:nvPr>
            <p:ph sz="quarter" idx="13"/>
          </p:nvPr>
        </p:nvSpPr>
        <p:spPr>
          <a:xfrm>
            <a:off x="609600" y="1272655"/>
            <a:ext cx="10972800" cy="5714999"/>
          </a:xfrm>
        </p:spPr>
        <p:txBody>
          <a:bodyPr>
            <a:noAutofit/>
          </a:bodyPr>
          <a:lstStyle/>
          <a:p>
            <a:pPr marL="0" indent="0" algn="just" rtl="1">
              <a:lnSpc>
                <a:spcPct val="170000"/>
              </a:lnSpc>
              <a:buNone/>
            </a:pPr>
            <a:r>
              <a:rPr lang="fa-IR" sz="1800" dirty="0">
                <a:cs typeface="B Homa" panose="00000400000000000000" pitchFamily="2" charset="-78"/>
              </a:rPr>
              <a:t>در بخش کاربری مسکونی، انتشار دی اکسید کربن همراه با مصرف مستقیم سوخت های فسیلی قابل توجه است، اما انتشار متان و اکسید نیتروژن از طریق تولید الکتریسیته گزارش شده است. </a:t>
            </a:r>
          </a:p>
          <a:p>
            <a:pPr marL="0" indent="0" algn="just" rtl="1">
              <a:lnSpc>
                <a:spcPct val="170000"/>
              </a:lnSpc>
              <a:buNone/>
            </a:pPr>
            <a:r>
              <a:rPr lang="fa-IR" sz="1800" dirty="0">
                <a:cs typeface="B Homa" panose="00000400000000000000" pitchFamily="2" charset="-78"/>
              </a:rPr>
              <a:t>در بخش حمل و نقل جاده ای مصرف گازوئیل، دیزل و الکتریسیته در تولید دی اکسید کربن نقش اصلی را بر عهده دارد. خروج ضایعات و پسماند به خارج از شهر موجب تولید متان در سایت های دفن زباله شده است. بر اساس آمار منتشره توسط سازمان هبیتات از کل میزان گازهای انتشار یافته در کاربری های مختلف، کاربری های مسکونی بیشترین سهم (41.6 درصد) را دارا است. بعد از کاربری مسکونی، کاربری های تجاری (31.2 درصد)، کاربری های صنعتی (15.6 درصد) و ساختمان ها اداری و خدماتی (11.7 درصد) قرار دارند. تغییرات در نحوه  استفاده از زمین توسط انسان و بهره گیری از سوخت های فسیلی، دو عامل اصلی تولید دی اکسید کربن و تخریب لایه ازن به حساب می آیند. نقش سوخت های فسیلی  در تولید دی اکسید کربن از اوایل قرن بیستم جدی شده و طی سی سال اخیر بسیار بدان توجه شده است.  اثر کاربری زمین بر تولید دی اکسید کربن در طول یک قرن و نیم اخیر وجود داشته اما در 50 سال گذشته با شتابی بیشتر، همراه بوده است. </a:t>
            </a:r>
            <a:endParaRPr lang="en-US" sz="1800" dirty="0"/>
          </a:p>
        </p:txBody>
      </p:sp>
    </p:spTree>
    <p:extLst>
      <p:ext uri="{BB962C8B-B14F-4D97-AF65-F5344CB8AC3E}">
        <p14:creationId xmlns:p14="http://schemas.microsoft.com/office/powerpoint/2010/main" val="280488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571500" indent="-571500" algn="r" rtl="1">
              <a:lnSpc>
                <a:spcPct val="160000"/>
              </a:lnSpc>
              <a:buFont typeface="Wingdings" panose="05000000000000000000" pitchFamily="2" charset="2"/>
              <a:buChar char="v"/>
            </a:pPr>
            <a:r>
              <a:rPr lang="fa-IR" dirty="0">
                <a:cs typeface="B Homa" panose="00000400000000000000" pitchFamily="2" charset="-78"/>
              </a:rPr>
              <a:t>گرمایش جهانی</a:t>
            </a:r>
          </a:p>
        </p:txBody>
      </p:sp>
      <p:sp>
        <p:nvSpPr>
          <p:cNvPr id="3" name="Content Placeholder 2"/>
          <p:cNvSpPr>
            <a:spLocks noGrp="1"/>
          </p:cNvSpPr>
          <p:nvPr>
            <p:ph sz="quarter" idx="13"/>
          </p:nvPr>
        </p:nvSpPr>
        <p:spPr/>
        <p:txBody>
          <a:bodyPr>
            <a:normAutofit fontScale="92500" lnSpcReduction="10000"/>
          </a:bodyPr>
          <a:lstStyle/>
          <a:p>
            <a:pPr marL="0" indent="0" algn="just" rtl="1">
              <a:lnSpc>
                <a:spcPct val="160000"/>
              </a:lnSpc>
              <a:buNone/>
            </a:pPr>
            <a:r>
              <a:rPr lang="fa-IR" dirty="0">
                <a:cs typeface="B Homa" panose="00000400000000000000" pitchFamily="2" charset="-78"/>
              </a:rPr>
              <a:t>گرمایش جهانی افزایش میانگین درجه حرارت زمین در نزدیکی سطح آن است. این اصطلاح در چند سال اخیر رایج شده و پیش از دهه ی 1990، اصطلاح اثر گلخانه ای رواج داشته است. در طول صد سال گذشته، کره زمین به طور غیر طبیعی حدود 0.7 درجه سانتی گراد گرم تر شده است. به نظر می رسد اصلی ترین فعالیت انسانی که منجر به گرم تر شدن کره زمین شده است سوزاندن سوخت های فسیلی و از میان بردن جنگل هاست. </a:t>
            </a:r>
          </a:p>
          <a:p>
            <a:pPr marL="0" indent="0" algn="just" rtl="1">
              <a:lnSpc>
                <a:spcPct val="160000"/>
              </a:lnSpc>
              <a:buNone/>
            </a:pPr>
            <a:r>
              <a:rPr lang="fa-IR" dirty="0">
                <a:cs typeface="B Homa" panose="00000400000000000000" pitchFamily="2" charset="-78"/>
              </a:rPr>
              <a:t>افزایش میزان گازهای گلخانه ای موجب حبس گرما و افزایش دمای کره زمین شده است. در حالی که اغلب اقلیم شناسان علت افزایش درجه حرارت کره زمین را ناشی از فعالیت های انسانی و تغییرات پوشش زمین می دانند، از سویی دیگر، عده ای از دانشمندان، افزایش انرژی تابشی خورشید را عامل اصلی این پدیده معرفی می کنند.  </a:t>
            </a:r>
            <a:endParaRPr lang="en-US" dirty="0"/>
          </a:p>
        </p:txBody>
      </p:sp>
    </p:spTree>
    <p:extLst>
      <p:ext uri="{BB962C8B-B14F-4D97-AF65-F5344CB8AC3E}">
        <p14:creationId xmlns:p14="http://schemas.microsoft.com/office/powerpoint/2010/main" val="4077822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1731" y="312738"/>
            <a:ext cx="11832609" cy="1143000"/>
          </a:xfrm>
        </p:spPr>
        <p:txBody>
          <a:bodyPr>
            <a:noAutofit/>
          </a:bodyPr>
          <a:lstStyle/>
          <a:p>
            <a:pPr marL="457200" indent="-457200" algn="r" rtl="1">
              <a:buFont typeface="Wingdings" panose="05000000000000000000" pitchFamily="2" charset="2"/>
              <a:buChar char="v"/>
            </a:pPr>
            <a:r>
              <a:rPr lang="fa-IR" sz="3200" dirty="0">
                <a:cs typeface="B Homa" panose="00000400000000000000" pitchFamily="2" charset="-78"/>
              </a:rPr>
              <a:t>افزایش رواناب ها و رخداد سیل ناشی از افزایش سطوح نفوذ ناپذیر</a:t>
            </a:r>
            <a:endParaRPr lang="en-US" sz="3200" dirty="0"/>
          </a:p>
        </p:txBody>
      </p:sp>
      <p:sp>
        <p:nvSpPr>
          <p:cNvPr id="3" name="Content Placeholder 2"/>
          <p:cNvSpPr>
            <a:spLocks noGrp="1"/>
          </p:cNvSpPr>
          <p:nvPr>
            <p:ph sz="quarter" idx="13"/>
          </p:nvPr>
        </p:nvSpPr>
        <p:spPr>
          <a:xfrm>
            <a:off x="685801" y="1455738"/>
            <a:ext cx="10388600" cy="3918847"/>
          </a:xfrm>
        </p:spPr>
        <p:txBody>
          <a:bodyPr>
            <a:normAutofit/>
          </a:bodyPr>
          <a:lstStyle/>
          <a:p>
            <a:pPr marL="0" indent="0" algn="just" rtl="1">
              <a:lnSpc>
                <a:spcPct val="170000"/>
              </a:lnSpc>
              <a:buNone/>
            </a:pPr>
            <a:r>
              <a:rPr lang="fa-IR" dirty="0">
                <a:cs typeface="B Homa" panose="00000400000000000000" pitchFamily="2" charset="-78"/>
              </a:rPr>
              <a:t>در محیط طبیعی، درختان و پوشش گیاهی، آب های سطحی را جذب می کنند؛ اما به مرور زمان، با افزایش ساخت و ساز در محیط، حجم و دبی آب جاری شده بیشتر شده و زمانی که این محیط طبیعی، به سطحی کاملاً نفوذناپذیر تبدیل شود، رواناب ها در سطح شهر سرازیر می شوند. افزایش جمعیت و رشد اقتصادی موجب سرعت بخشی به تغییرات کاربری است. در این میان، فرآیند تبدیل مناطق جنگلی به کشاورزی و سپس صنعتی و پس از آن به پهنه های مسکونی و تجاری موجب افزایش نسبت سطوح نفوذناپذیر است. توسعه ساخت و ساز در نواحی شهری و افزایش سوح نفوذناپذیر، منجر به تغییر توان هیدرولوژیکی خاک، افزایش سرعت و حجم رواناب ها (تا حدود 2تا6 برابر) و در نتیجه، رخ داد سیلاب می شود. </a:t>
            </a:r>
            <a:endParaRPr lang="en-US" dirty="0"/>
          </a:p>
        </p:txBody>
      </p:sp>
    </p:spTree>
    <p:extLst>
      <p:ext uri="{BB962C8B-B14F-4D97-AF65-F5344CB8AC3E}">
        <p14:creationId xmlns:p14="http://schemas.microsoft.com/office/powerpoint/2010/main" val="784213488"/>
      </p:ext>
    </p:extLst>
  </p:cSld>
  <p:clrMapOvr>
    <a:masterClrMapping/>
  </p:clrMapOvr>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otalTime>23</TotalTime>
  <Words>1541</Words>
  <Application>Microsoft Office PowerPoint</Application>
  <PresentationFormat>Widescreen</PresentationFormat>
  <Paragraphs>50</Paragraphs>
  <Slides>14</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14</vt:i4>
      </vt:variant>
    </vt:vector>
  </HeadingPairs>
  <TitlesOfParts>
    <vt:vector size="23" baseType="lpstr">
      <vt:lpstr>Arial</vt:lpstr>
      <vt:lpstr>B Homa</vt:lpstr>
      <vt:lpstr>Calibri</vt:lpstr>
      <vt:lpstr>Calibri Light</vt:lpstr>
      <vt:lpstr>Impact</vt:lpstr>
      <vt:lpstr>Times New Roman</vt:lpstr>
      <vt:lpstr>Wingdings</vt:lpstr>
      <vt:lpstr>Office Theme</vt:lpstr>
      <vt:lpstr>Main Event</vt:lpstr>
      <vt:lpstr>بررسی بازتاب های برنامه ریزی کاربری زمین  در محیط زیست</vt:lpstr>
      <vt:lpstr>PowerPoint Presentation</vt:lpstr>
      <vt:lpstr>نقش شهرنشینی در دگرگونی محیط زیست</vt:lpstr>
      <vt:lpstr>جنگل زدایی و کاهش پوشش گیاهی </vt:lpstr>
      <vt:lpstr>جنگل زدایی و کاهش پوشش گیاهی </vt:lpstr>
      <vt:lpstr>تولید گازهای گلخانه ای و آسیب دیدگی لایه ازن</vt:lpstr>
      <vt:lpstr>تولید گازهای گلخانه ای و آسیب دیدگی لایه ازن</vt:lpstr>
      <vt:lpstr>گرمایش جهانی</vt:lpstr>
      <vt:lpstr>افزایش رواناب ها و رخداد سیل ناشی از افزایش سطوح نفوذ ناپذیر</vt:lpstr>
      <vt:lpstr>انتشار آلودگی</vt:lpstr>
      <vt:lpstr>انتشار آلودگی</vt:lpstr>
      <vt:lpstr>کاهش منابع انرژی تجدیدناپذیر </vt:lpstr>
      <vt:lpstr>کاهش منابع انرژی تجدیدناپذیر  </vt:lpstr>
      <vt:lpstr>نتیجه گیری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بازتاب های برنامه ریزی کاربری زمین در محیط زیست</dc:title>
  <dc:creator>Mohammad</dc:creator>
  <cp:lastModifiedBy>Mohammad</cp:lastModifiedBy>
  <cp:revision>2</cp:revision>
  <dcterms:created xsi:type="dcterms:W3CDTF">2021-01-24T14:24:07Z</dcterms:created>
  <dcterms:modified xsi:type="dcterms:W3CDTF">2021-01-24T14:48:01Z</dcterms:modified>
</cp:coreProperties>
</file>