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2" r:id="rId1"/>
  </p:sldMasterIdLst>
  <p:notesMasterIdLst>
    <p:notesMasterId r:id="rId60"/>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5"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10" r:id="rId52"/>
    <p:sldId id="311" r:id="rId53"/>
    <p:sldId id="312" r:id="rId54"/>
    <p:sldId id="313" r:id="rId55"/>
    <p:sldId id="314" r:id="rId56"/>
    <p:sldId id="315" r:id="rId57"/>
    <p:sldId id="316" r:id="rId58"/>
    <p:sldId id="317" r:id="rId59"/>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3975" autoAdjust="0"/>
    <p:restoredTop sz="94660"/>
  </p:normalViewPr>
  <p:slideViewPr>
    <p:cSldViewPr snapToGrid="0">
      <p:cViewPr varScale="1">
        <p:scale>
          <a:sx n="80" d="100"/>
          <a:sy n="80" d="100"/>
        </p:scale>
        <p:origin x="94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430A7E2C-8BC8-4E4B-8C85-1B1F171111EC}" type="datetimeFigureOut">
              <a:rPr lang="fa-IR" smtClean="0"/>
              <a:t>07/01/1442</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8ED28675-A5A8-48EA-8F37-01713951D0AC}" type="slidenum">
              <a:rPr lang="fa-IR" smtClean="0"/>
              <a:t>‹#›</a:t>
            </a:fld>
            <a:endParaRPr lang="fa-IR"/>
          </a:p>
        </p:txBody>
      </p:sp>
    </p:spTree>
    <p:extLst>
      <p:ext uri="{BB962C8B-B14F-4D97-AF65-F5344CB8AC3E}">
        <p14:creationId xmlns:p14="http://schemas.microsoft.com/office/powerpoint/2010/main" val="1975504028"/>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0D6D2381-7047-42B9-A042-82A6ED2CAE15}" type="slidenum">
              <a:rPr lang="fa-IR" smtClean="0">
                <a:solidFill>
                  <a:prstClr val="black"/>
                </a:solidFill>
              </a:rPr>
              <a:pPr/>
              <a:t>8</a:t>
            </a:fld>
            <a:endParaRPr lang="fa-IR">
              <a:solidFill>
                <a:prstClr val="black"/>
              </a:solidFill>
            </a:endParaRPr>
          </a:p>
        </p:txBody>
      </p:sp>
    </p:spTree>
    <p:extLst>
      <p:ext uri="{BB962C8B-B14F-4D97-AF65-F5344CB8AC3E}">
        <p14:creationId xmlns:p14="http://schemas.microsoft.com/office/powerpoint/2010/main" val="6932334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0D6D2381-7047-42B9-A042-82A6ED2CAE15}" type="slidenum">
              <a:rPr lang="fa-IR" smtClean="0">
                <a:solidFill>
                  <a:prstClr val="black"/>
                </a:solidFill>
              </a:rPr>
              <a:pPr/>
              <a:t>43</a:t>
            </a:fld>
            <a:endParaRPr lang="fa-IR">
              <a:solidFill>
                <a:prstClr val="black"/>
              </a:solidFill>
            </a:endParaRPr>
          </a:p>
        </p:txBody>
      </p:sp>
    </p:spTree>
    <p:extLst>
      <p:ext uri="{BB962C8B-B14F-4D97-AF65-F5344CB8AC3E}">
        <p14:creationId xmlns:p14="http://schemas.microsoft.com/office/powerpoint/2010/main" val="7395877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0D6D2381-7047-42B9-A042-82A6ED2CAE15}" type="slidenum">
              <a:rPr lang="fa-IR" smtClean="0">
                <a:solidFill>
                  <a:prstClr val="black"/>
                </a:solidFill>
              </a:rPr>
              <a:pPr/>
              <a:t>57</a:t>
            </a:fld>
            <a:endParaRPr lang="fa-IR">
              <a:solidFill>
                <a:prstClr val="black"/>
              </a:solidFill>
            </a:endParaRPr>
          </a:p>
        </p:txBody>
      </p:sp>
    </p:spTree>
    <p:extLst>
      <p:ext uri="{BB962C8B-B14F-4D97-AF65-F5344CB8AC3E}">
        <p14:creationId xmlns:p14="http://schemas.microsoft.com/office/powerpoint/2010/main" val="15922109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36346" y="1788454"/>
            <a:ext cx="6270922" cy="2098226"/>
          </a:xfrm>
        </p:spPr>
        <p:txBody>
          <a:bodyPr anchor="b">
            <a:noAutofit/>
          </a:bodyPr>
          <a:lstStyle>
            <a:lvl1pPr algn="ctr">
              <a:defRPr sz="6000" cap="all" baseline="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09930" y="3956280"/>
            <a:ext cx="5123755" cy="1086237"/>
          </a:xfrm>
        </p:spPr>
        <p:txBody>
          <a:bodyPr>
            <a:normAutofit/>
          </a:bodyPr>
          <a:lstStyle>
            <a:lvl1pPr marL="0" indent="0" algn="ctr">
              <a:lnSpc>
                <a:spcPct val="112000"/>
              </a:lnSpc>
              <a:spcBef>
                <a:spcPts val="0"/>
              </a:spcBef>
              <a:spcAft>
                <a:spcPts val="0"/>
              </a:spcAft>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564644" y="6453386"/>
            <a:ext cx="1205958" cy="404614"/>
          </a:xfrm>
        </p:spPr>
        <p:txBody>
          <a:bodyPr/>
          <a:lstStyle>
            <a:lvl1pPr>
              <a:defRPr baseline="0">
                <a:solidFill>
                  <a:schemeClr val="tx2"/>
                </a:solidFill>
              </a:defRPr>
            </a:lvl1pPr>
          </a:lstStyle>
          <a:p>
            <a:fld id="{5EE15F0A-106D-48E0-91BC-82527E37C715}" type="datetimeFigureOut">
              <a:rPr lang="fa-IR" smtClean="0"/>
              <a:pPr/>
              <a:t>07/01/1442</a:t>
            </a:fld>
            <a:endParaRPr lang="fa-IR"/>
          </a:p>
        </p:txBody>
      </p:sp>
      <p:sp>
        <p:nvSpPr>
          <p:cNvPr id="5" name="Footer Placeholder 4"/>
          <p:cNvSpPr>
            <a:spLocks noGrp="1"/>
          </p:cNvSpPr>
          <p:nvPr>
            <p:ph type="ftr" sz="quarter" idx="11"/>
          </p:nvPr>
        </p:nvSpPr>
        <p:spPr>
          <a:xfrm>
            <a:off x="1938041" y="6453386"/>
            <a:ext cx="5267533" cy="404614"/>
          </a:xfrm>
        </p:spPr>
        <p:txBody>
          <a:bodyPr/>
          <a:lstStyle>
            <a:lvl1pPr algn="ctr">
              <a:defRPr baseline="0">
                <a:solidFill>
                  <a:schemeClr val="tx2"/>
                </a:solidFill>
              </a:defRPr>
            </a:lvl1pPr>
          </a:lstStyle>
          <a:p>
            <a:endParaRPr lang="fa-IR">
              <a:solidFill>
                <a:srgbClr val="D34817"/>
              </a:solidFill>
            </a:endParaRPr>
          </a:p>
        </p:txBody>
      </p:sp>
      <p:sp>
        <p:nvSpPr>
          <p:cNvPr id="6" name="Slide Number Placeholder 5"/>
          <p:cNvSpPr>
            <a:spLocks noGrp="1"/>
          </p:cNvSpPr>
          <p:nvPr>
            <p:ph type="sldNum" sz="quarter" idx="12"/>
          </p:nvPr>
        </p:nvSpPr>
        <p:spPr>
          <a:xfrm>
            <a:off x="7373012" y="6453386"/>
            <a:ext cx="1197219" cy="404614"/>
          </a:xfrm>
        </p:spPr>
        <p:txBody>
          <a:bodyPr/>
          <a:lstStyle>
            <a:lvl1pPr>
              <a:defRPr baseline="0">
                <a:solidFill>
                  <a:schemeClr val="tx2"/>
                </a:solidFill>
              </a:defRPr>
            </a:lvl1pPr>
          </a:lstStyle>
          <a:p>
            <a:fld id="{54018524-A208-420D-AE9F-ACA054802CB1}" type="slidenum">
              <a:rPr lang="fa-IR" smtClean="0">
                <a:solidFill>
                  <a:srgbClr val="D34817"/>
                </a:solidFill>
              </a:rPr>
              <a:pPr/>
              <a:t>‹#›</a:t>
            </a:fld>
            <a:endParaRPr lang="fa-IR">
              <a:solidFill>
                <a:srgbClr val="D34817"/>
              </a:solidFill>
            </a:endParaRPr>
          </a:p>
        </p:txBody>
      </p:sp>
      <p:grpSp>
        <p:nvGrpSpPr>
          <p:cNvPr id="8" name="Group 7"/>
          <p:cNvGrpSpPr/>
          <p:nvPr/>
        </p:nvGrpSpPr>
        <p:grpSpPr>
          <a:xfrm>
            <a:off x="564643" y="744469"/>
            <a:ext cx="8005589" cy="5349671"/>
            <a:chOff x="564643" y="744469"/>
            <a:chExt cx="8005589" cy="5349671"/>
          </a:xfrm>
        </p:grpSpPr>
        <p:sp>
          <p:nvSpPr>
            <p:cNvPr id="11" name="Freeform 6"/>
            <p:cNvSpPr/>
            <p:nvPr/>
          </p:nvSpPr>
          <p:spPr bwMode="auto">
            <a:xfrm>
              <a:off x="6113972" y="1685652"/>
              <a:ext cx="2456260" cy="4408488"/>
            </a:xfrm>
            <a:custGeom>
              <a:avLst/>
              <a:gdLst/>
              <a:ahLst/>
              <a:cxnLst/>
              <a:rect l="l" t="t" r="r" b="b"/>
              <a:pathLst>
                <a:path w="10000" h="10000">
                  <a:moveTo>
                    <a:pt x="8761" y="0"/>
                  </a:moveTo>
                  <a:lnTo>
                    <a:pt x="10000" y="0"/>
                  </a:lnTo>
                  <a:lnTo>
                    <a:pt x="10000" y="10000"/>
                  </a:lnTo>
                  <a:lnTo>
                    <a:pt x="0" y="10000"/>
                  </a:lnTo>
                  <a:lnTo>
                    <a:pt x="0" y="9357"/>
                  </a:lnTo>
                  <a:lnTo>
                    <a:pt x="8761" y="935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564643" y="744469"/>
              <a:ext cx="2456505" cy="4408488"/>
            </a:xfrm>
            <a:custGeom>
              <a:avLst/>
              <a:gdLst/>
              <a:ahLst/>
              <a:cxnLst/>
              <a:rect l="l" t="t" r="r" b="b"/>
              <a:pathLst>
                <a:path w="10001" h="10000">
                  <a:moveTo>
                    <a:pt x="8762" y="0"/>
                  </a:moveTo>
                  <a:lnTo>
                    <a:pt x="10001" y="0"/>
                  </a:lnTo>
                  <a:lnTo>
                    <a:pt x="10001" y="10000"/>
                  </a:lnTo>
                  <a:lnTo>
                    <a:pt x="1" y="10000"/>
                  </a:lnTo>
                  <a:cubicBezTo>
                    <a:pt x="-2" y="9766"/>
                    <a:pt x="4" y="9586"/>
                    <a:pt x="1" y="9352"/>
                  </a:cubicBezTo>
                  <a:lnTo>
                    <a:pt x="8762" y="9346"/>
                  </a:lnTo>
                  <a:lnTo>
                    <a:pt x="8762"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81227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28700" y="2295526"/>
            <a:ext cx="7200900" cy="3571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EE15F0A-106D-48E0-91BC-82527E37C715}" type="datetimeFigureOut">
              <a:rPr lang="fa-IR" smtClean="0"/>
              <a:pPr/>
              <a:t>07/01/1442</a:t>
            </a:fld>
            <a:endParaRPr lang="fa-IR"/>
          </a:p>
        </p:txBody>
      </p:sp>
      <p:sp>
        <p:nvSpPr>
          <p:cNvPr id="5" name="Footer Placeholder 4"/>
          <p:cNvSpPr>
            <a:spLocks noGrp="1"/>
          </p:cNvSpPr>
          <p:nvPr>
            <p:ph type="ftr" sz="quarter" idx="11"/>
          </p:nvPr>
        </p:nvSpPr>
        <p:spPr/>
        <p:txBody>
          <a:bodyPr/>
          <a:lstStyle/>
          <a:p>
            <a:endParaRPr lang="fa-IR">
              <a:solidFill>
                <a:srgbClr val="D34817"/>
              </a:solidFill>
            </a:endParaRPr>
          </a:p>
        </p:txBody>
      </p:sp>
      <p:sp>
        <p:nvSpPr>
          <p:cNvPr id="6" name="Slide Number Placeholder 5"/>
          <p:cNvSpPr>
            <a:spLocks noGrp="1"/>
          </p:cNvSpPr>
          <p:nvPr>
            <p:ph type="sldNum" sz="quarter" idx="12"/>
          </p:nvPr>
        </p:nvSpPr>
        <p:spPr/>
        <p:txBody>
          <a:bodyPr/>
          <a:lstStyle/>
          <a:p>
            <a:fld id="{54018524-A208-420D-AE9F-ACA054802CB1}" type="slidenum">
              <a:rPr lang="fa-IR" smtClean="0"/>
              <a:pPr/>
              <a:t>‹#›</a:t>
            </a:fld>
            <a:endParaRPr lang="fa-IR"/>
          </a:p>
        </p:txBody>
      </p:sp>
    </p:spTree>
    <p:extLst>
      <p:ext uri="{BB962C8B-B14F-4D97-AF65-F5344CB8AC3E}">
        <p14:creationId xmlns:p14="http://schemas.microsoft.com/office/powerpoint/2010/main" val="40623263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80797" y="624156"/>
            <a:ext cx="1490950" cy="524324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28700" y="624156"/>
            <a:ext cx="5724525" cy="52432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EE15F0A-106D-48E0-91BC-82527E37C715}" type="datetimeFigureOut">
              <a:rPr lang="fa-IR" smtClean="0"/>
              <a:pPr/>
              <a:t>07/01/1442</a:t>
            </a:fld>
            <a:endParaRPr lang="fa-IR"/>
          </a:p>
        </p:txBody>
      </p:sp>
      <p:sp>
        <p:nvSpPr>
          <p:cNvPr id="5" name="Footer Placeholder 4"/>
          <p:cNvSpPr>
            <a:spLocks noGrp="1"/>
          </p:cNvSpPr>
          <p:nvPr>
            <p:ph type="ftr" sz="quarter" idx="11"/>
          </p:nvPr>
        </p:nvSpPr>
        <p:spPr/>
        <p:txBody>
          <a:bodyPr/>
          <a:lstStyle/>
          <a:p>
            <a:endParaRPr lang="fa-IR">
              <a:solidFill>
                <a:srgbClr val="D34817"/>
              </a:solidFill>
            </a:endParaRPr>
          </a:p>
        </p:txBody>
      </p:sp>
      <p:sp>
        <p:nvSpPr>
          <p:cNvPr id="6" name="Slide Number Placeholder 5"/>
          <p:cNvSpPr>
            <a:spLocks noGrp="1"/>
          </p:cNvSpPr>
          <p:nvPr>
            <p:ph type="sldNum" sz="quarter" idx="12"/>
          </p:nvPr>
        </p:nvSpPr>
        <p:spPr/>
        <p:txBody>
          <a:bodyPr/>
          <a:lstStyle/>
          <a:p>
            <a:fld id="{54018524-A208-420D-AE9F-ACA054802CB1}" type="slidenum">
              <a:rPr lang="fa-IR" smtClean="0"/>
              <a:pPr/>
              <a:t>‹#›</a:t>
            </a:fld>
            <a:endParaRPr lang="fa-IR"/>
          </a:p>
        </p:txBody>
      </p:sp>
    </p:spTree>
    <p:extLst>
      <p:ext uri="{BB962C8B-B14F-4D97-AF65-F5344CB8AC3E}">
        <p14:creationId xmlns:p14="http://schemas.microsoft.com/office/powerpoint/2010/main" val="1533104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EE15F0A-106D-48E0-91BC-82527E37C715}" type="datetimeFigureOut">
              <a:rPr lang="fa-IR" smtClean="0"/>
              <a:pPr/>
              <a:t>07/01/1442</a:t>
            </a:fld>
            <a:endParaRPr lang="fa-IR"/>
          </a:p>
        </p:txBody>
      </p:sp>
      <p:sp>
        <p:nvSpPr>
          <p:cNvPr id="5" name="Footer Placeholder 4"/>
          <p:cNvSpPr>
            <a:spLocks noGrp="1"/>
          </p:cNvSpPr>
          <p:nvPr>
            <p:ph type="ftr" sz="quarter" idx="11"/>
          </p:nvPr>
        </p:nvSpPr>
        <p:spPr/>
        <p:txBody>
          <a:bodyPr/>
          <a:lstStyle/>
          <a:p>
            <a:endParaRPr lang="fa-IR">
              <a:solidFill>
                <a:srgbClr val="D34817"/>
              </a:solidFill>
            </a:endParaRPr>
          </a:p>
        </p:txBody>
      </p:sp>
      <p:sp>
        <p:nvSpPr>
          <p:cNvPr id="6" name="Slide Number Placeholder 5"/>
          <p:cNvSpPr>
            <a:spLocks noGrp="1"/>
          </p:cNvSpPr>
          <p:nvPr>
            <p:ph type="sldNum" sz="quarter" idx="12"/>
          </p:nvPr>
        </p:nvSpPr>
        <p:spPr/>
        <p:txBody>
          <a:bodyPr/>
          <a:lstStyle/>
          <a:p>
            <a:fld id="{54018524-A208-420D-AE9F-ACA054802CB1}" type="slidenum">
              <a:rPr lang="fa-IR" smtClean="0"/>
              <a:pPr/>
              <a:t>‹#›</a:t>
            </a:fld>
            <a:endParaRPr lang="fa-IR"/>
          </a:p>
        </p:txBody>
      </p:sp>
    </p:spTree>
    <p:extLst>
      <p:ext uri="{BB962C8B-B14F-4D97-AF65-F5344CB8AC3E}">
        <p14:creationId xmlns:p14="http://schemas.microsoft.com/office/powerpoint/2010/main" val="3569463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73769" y="1301361"/>
            <a:ext cx="7209728" cy="2852737"/>
          </a:xfrm>
        </p:spPr>
        <p:txBody>
          <a:bodyPr anchor="b">
            <a:normAutofit/>
          </a:bodyPr>
          <a:lstStyle>
            <a:lvl1pPr algn="r">
              <a:defRPr sz="6000" cap="all"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573769" y="4216328"/>
            <a:ext cx="7209728" cy="1143324"/>
          </a:xfrm>
        </p:spPr>
        <p:txBody>
          <a:bodyPr/>
          <a:lstStyle>
            <a:lvl1pPr marL="0" indent="0" algn="r">
              <a:lnSpc>
                <a:spcPct val="112000"/>
              </a:lnSpc>
              <a:spcBef>
                <a:spcPts val="0"/>
              </a:spcBef>
              <a:spcAft>
                <a:spcPts val="0"/>
              </a:spcAft>
              <a:buNone/>
              <a:defRPr sz="1800">
                <a:solidFill>
                  <a:schemeClr val="tx2"/>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54181" y="6453386"/>
            <a:ext cx="1216807" cy="404614"/>
          </a:xfrm>
        </p:spPr>
        <p:txBody>
          <a:bodyPr/>
          <a:lstStyle>
            <a:lvl1pPr>
              <a:defRPr>
                <a:solidFill>
                  <a:schemeClr val="tx2"/>
                </a:solidFill>
              </a:defRPr>
            </a:lvl1pPr>
          </a:lstStyle>
          <a:p>
            <a:fld id="{5EE15F0A-106D-48E0-91BC-82527E37C715}" type="datetimeFigureOut">
              <a:rPr lang="fa-IR" smtClean="0"/>
              <a:pPr/>
              <a:t>07/01/1442</a:t>
            </a:fld>
            <a:endParaRPr lang="fa-IR"/>
          </a:p>
        </p:txBody>
      </p:sp>
      <p:sp>
        <p:nvSpPr>
          <p:cNvPr id="5" name="Footer Placeholder 4"/>
          <p:cNvSpPr>
            <a:spLocks noGrp="1"/>
          </p:cNvSpPr>
          <p:nvPr>
            <p:ph type="ftr" sz="quarter" idx="11"/>
          </p:nvPr>
        </p:nvSpPr>
        <p:spPr>
          <a:xfrm>
            <a:off x="1938234" y="6453386"/>
            <a:ext cx="5267533" cy="404614"/>
          </a:xfrm>
        </p:spPr>
        <p:txBody>
          <a:bodyPr/>
          <a:lstStyle>
            <a:lvl1pPr algn="ctr">
              <a:defRPr>
                <a:solidFill>
                  <a:schemeClr val="tx2"/>
                </a:solidFill>
              </a:defRPr>
            </a:lvl1pPr>
          </a:lstStyle>
          <a:p>
            <a:endParaRPr lang="fa-IR">
              <a:solidFill>
                <a:srgbClr val="D34817"/>
              </a:solidFill>
            </a:endParaRPr>
          </a:p>
        </p:txBody>
      </p:sp>
      <p:sp>
        <p:nvSpPr>
          <p:cNvPr id="6" name="Slide Number Placeholder 5"/>
          <p:cNvSpPr>
            <a:spLocks noGrp="1"/>
          </p:cNvSpPr>
          <p:nvPr>
            <p:ph type="sldNum" sz="quarter" idx="12"/>
          </p:nvPr>
        </p:nvSpPr>
        <p:spPr>
          <a:xfrm>
            <a:off x="7373012" y="6453386"/>
            <a:ext cx="1197219" cy="404614"/>
          </a:xfrm>
        </p:spPr>
        <p:txBody>
          <a:bodyPr/>
          <a:lstStyle>
            <a:lvl1pPr>
              <a:defRPr>
                <a:solidFill>
                  <a:schemeClr val="tx2"/>
                </a:solidFill>
              </a:defRPr>
            </a:lvl1pPr>
          </a:lstStyle>
          <a:p>
            <a:fld id="{54018524-A208-420D-AE9F-ACA054802CB1}" type="slidenum">
              <a:rPr lang="fa-IR" smtClean="0"/>
              <a:pPr/>
              <a:t>‹#›</a:t>
            </a:fld>
            <a:endParaRPr lang="fa-IR"/>
          </a:p>
        </p:txBody>
      </p:sp>
      <p:sp>
        <p:nvSpPr>
          <p:cNvPr id="7" name="Freeform 6"/>
          <p:cNvSpPr/>
          <p:nvPr/>
        </p:nvSpPr>
        <p:spPr bwMode="auto">
          <a:xfrm>
            <a:off x="6113972" y="1685652"/>
            <a:ext cx="2456260"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bg2"/>
          </a:solidFill>
          <a:ln w="0">
            <a:noFill/>
            <a:prstDash val="solid"/>
            <a:round/>
            <a:headEnd/>
            <a:tailEnd/>
          </a:ln>
        </p:spPr>
      </p:sp>
      <p:sp>
        <p:nvSpPr>
          <p:cNvPr id="8" name="Freeform 7" title="Crop Mark"/>
          <p:cNvSpPr/>
          <p:nvPr/>
        </p:nvSpPr>
        <p:spPr bwMode="auto">
          <a:xfrm>
            <a:off x="6113972" y="1685652"/>
            <a:ext cx="2456260"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413019203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028700" y="2286000"/>
            <a:ext cx="3335840"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894052" y="2286000"/>
            <a:ext cx="3335840"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EE15F0A-106D-48E0-91BC-82527E37C715}" type="datetimeFigureOut">
              <a:rPr lang="fa-IR" smtClean="0"/>
              <a:pPr/>
              <a:t>07/01/1442</a:t>
            </a:fld>
            <a:endParaRPr lang="fa-IR"/>
          </a:p>
        </p:txBody>
      </p:sp>
      <p:sp>
        <p:nvSpPr>
          <p:cNvPr id="6" name="Footer Placeholder 5"/>
          <p:cNvSpPr>
            <a:spLocks noGrp="1"/>
          </p:cNvSpPr>
          <p:nvPr>
            <p:ph type="ftr" sz="quarter" idx="11"/>
          </p:nvPr>
        </p:nvSpPr>
        <p:spPr/>
        <p:txBody>
          <a:bodyPr/>
          <a:lstStyle/>
          <a:p>
            <a:endParaRPr lang="fa-IR">
              <a:solidFill>
                <a:srgbClr val="D34817"/>
              </a:solidFill>
            </a:endParaRPr>
          </a:p>
        </p:txBody>
      </p:sp>
      <p:sp>
        <p:nvSpPr>
          <p:cNvPr id="7" name="Slide Number Placeholder 6"/>
          <p:cNvSpPr>
            <a:spLocks noGrp="1"/>
          </p:cNvSpPr>
          <p:nvPr>
            <p:ph type="sldNum" sz="quarter" idx="12"/>
          </p:nvPr>
        </p:nvSpPr>
        <p:spPr/>
        <p:txBody>
          <a:bodyPr/>
          <a:lstStyle/>
          <a:p>
            <a:fld id="{54018524-A208-420D-AE9F-ACA054802CB1}" type="slidenum">
              <a:rPr lang="fa-IR" smtClean="0"/>
              <a:pPr/>
              <a:t>‹#›</a:t>
            </a:fld>
            <a:endParaRPr lang="fa-IR"/>
          </a:p>
        </p:txBody>
      </p:sp>
    </p:spTree>
    <p:extLst>
      <p:ext uri="{BB962C8B-B14F-4D97-AF65-F5344CB8AC3E}">
        <p14:creationId xmlns:p14="http://schemas.microsoft.com/office/powerpoint/2010/main" val="323809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28700" y="685800"/>
            <a:ext cx="7200900" cy="1485900"/>
          </a:xfrm>
        </p:spPr>
        <p:txBody>
          <a:bodyPr/>
          <a:lstStyle>
            <a:lvl1pPr>
              <a:defRPr>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28700" y="2340230"/>
            <a:ext cx="3335840" cy="823912"/>
          </a:xfrm>
        </p:spPr>
        <p:txBody>
          <a:bodyPr anchor="b">
            <a:noAutofit/>
          </a:bodyPr>
          <a:lstStyle>
            <a:lvl1pPr marL="0" indent="0">
              <a:lnSpc>
                <a:spcPct val="84000"/>
              </a:lnSpc>
              <a:spcBef>
                <a:spcPts val="0"/>
              </a:spcBef>
              <a:spcAft>
                <a:spcPts val="0"/>
              </a:spcAft>
              <a:buNone/>
              <a:defRPr sz="2400" b="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028700" y="3305208"/>
            <a:ext cx="3335839"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93760" y="2349754"/>
            <a:ext cx="3335840" cy="823912"/>
          </a:xfrm>
        </p:spPr>
        <p:txBody>
          <a:bodyPr anchor="b">
            <a:noAutofit/>
          </a:bodyPr>
          <a:lstStyle>
            <a:lvl1pPr marL="0" indent="0">
              <a:lnSpc>
                <a:spcPct val="84000"/>
              </a:lnSpc>
              <a:spcBef>
                <a:spcPts val="0"/>
              </a:spcBef>
              <a:spcAft>
                <a:spcPts val="0"/>
              </a:spcAft>
              <a:buNone/>
              <a:defRPr sz="2400" b="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893760" y="3305208"/>
            <a:ext cx="3335840"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EE15F0A-106D-48E0-91BC-82527E37C715}" type="datetimeFigureOut">
              <a:rPr lang="fa-IR" smtClean="0"/>
              <a:pPr/>
              <a:t>07/01/1442</a:t>
            </a:fld>
            <a:endParaRPr lang="fa-IR"/>
          </a:p>
        </p:txBody>
      </p:sp>
      <p:sp>
        <p:nvSpPr>
          <p:cNvPr id="8" name="Footer Placeholder 7"/>
          <p:cNvSpPr>
            <a:spLocks noGrp="1"/>
          </p:cNvSpPr>
          <p:nvPr>
            <p:ph type="ftr" sz="quarter" idx="11"/>
          </p:nvPr>
        </p:nvSpPr>
        <p:spPr/>
        <p:txBody>
          <a:bodyPr/>
          <a:lstStyle/>
          <a:p>
            <a:endParaRPr lang="fa-IR">
              <a:solidFill>
                <a:srgbClr val="D34817"/>
              </a:solidFill>
            </a:endParaRPr>
          </a:p>
        </p:txBody>
      </p:sp>
      <p:sp>
        <p:nvSpPr>
          <p:cNvPr id="9" name="Slide Number Placeholder 8"/>
          <p:cNvSpPr>
            <a:spLocks noGrp="1"/>
          </p:cNvSpPr>
          <p:nvPr>
            <p:ph type="sldNum" sz="quarter" idx="12"/>
          </p:nvPr>
        </p:nvSpPr>
        <p:spPr/>
        <p:txBody>
          <a:bodyPr/>
          <a:lstStyle/>
          <a:p>
            <a:fld id="{54018524-A208-420D-AE9F-ACA054802CB1}" type="slidenum">
              <a:rPr lang="fa-IR" smtClean="0"/>
              <a:pPr/>
              <a:t>‹#›</a:t>
            </a:fld>
            <a:endParaRPr lang="fa-IR"/>
          </a:p>
        </p:txBody>
      </p:sp>
    </p:spTree>
    <p:extLst>
      <p:ext uri="{BB962C8B-B14F-4D97-AF65-F5344CB8AC3E}">
        <p14:creationId xmlns:p14="http://schemas.microsoft.com/office/powerpoint/2010/main" val="3614899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EE15F0A-106D-48E0-91BC-82527E37C715}" type="datetimeFigureOut">
              <a:rPr lang="fa-IR" smtClean="0"/>
              <a:pPr/>
              <a:t>07/01/1442</a:t>
            </a:fld>
            <a:endParaRPr lang="fa-IR"/>
          </a:p>
        </p:txBody>
      </p:sp>
      <p:sp>
        <p:nvSpPr>
          <p:cNvPr id="4" name="Footer Placeholder 3"/>
          <p:cNvSpPr>
            <a:spLocks noGrp="1"/>
          </p:cNvSpPr>
          <p:nvPr>
            <p:ph type="ftr" sz="quarter" idx="11"/>
          </p:nvPr>
        </p:nvSpPr>
        <p:spPr/>
        <p:txBody>
          <a:bodyPr/>
          <a:lstStyle/>
          <a:p>
            <a:endParaRPr lang="fa-IR">
              <a:solidFill>
                <a:srgbClr val="D34817"/>
              </a:solidFill>
            </a:endParaRPr>
          </a:p>
        </p:txBody>
      </p:sp>
      <p:sp>
        <p:nvSpPr>
          <p:cNvPr id="5" name="Slide Number Placeholder 4"/>
          <p:cNvSpPr>
            <a:spLocks noGrp="1"/>
          </p:cNvSpPr>
          <p:nvPr>
            <p:ph type="sldNum" sz="quarter" idx="12"/>
          </p:nvPr>
        </p:nvSpPr>
        <p:spPr/>
        <p:txBody>
          <a:bodyPr/>
          <a:lstStyle/>
          <a:p>
            <a:fld id="{54018524-A208-420D-AE9F-ACA054802CB1}" type="slidenum">
              <a:rPr lang="fa-IR" smtClean="0"/>
              <a:pPr/>
              <a:t>‹#›</a:t>
            </a:fld>
            <a:endParaRPr lang="fa-IR"/>
          </a:p>
        </p:txBody>
      </p:sp>
    </p:spTree>
    <p:extLst>
      <p:ext uri="{BB962C8B-B14F-4D97-AF65-F5344CB8AC3E}">
        <p14:creationId xmlns:p14="http://schemas.microsoft.com/office/powerpoint/2010/main" val="1585609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E15F0A-106D-48E0-91BC-82527E37C715}" type="datetimeFigureOut">
              <a:rPr lang="fa-IR" smtClean="0"/>
              <a:pPr/>
              <a:t>07/01/1442</a:t>
            </a:fld>
            <a:endParaRPr lang="fa-IR"/>
          </a:p>
        </p:txBody>
      </p:sp>
      <p:sp>
        <p:nvSpPr>
          <p:cNvPr id="3" name="Footer Placeholder 2"/>
          <p:cNvSpPr>
            <a:spLocks noGrp="1"/>
          </p:cNvSpPr>
          <p:nvPr>
            <p:ph type="ftr" sz="quarter" idx="11"/>
          </p:nvPr>
        </p:nvSpPr>
        <p:spPr/>
        <p:txBody>
          <a:bodyPr/>
          <a:lstStyle/>
          <a:p>
            <a:endParaRPr lang="fa-IR">
              <a:solidFill>
                <a:srgbClr val="D34817"/>
              </a:solidFill>
            </a:endParaRPr>
          </a:p>
        </p:txBody>
      </p:sp>
      <p:sp>
        <p:nvSpPr>
          <p:cNvPr id="4" name="Slide Number Placeholder 3"/>
          <p:cNvSpPr>
            <a:spLocks noGrp="1"/>
          </p:cNvSpPr>
          <p:nvPr>
            <p:ph type="sldNum" sz="quarter" idx="12"/>
          </p:nvPr>
        </p:nvSpPr>
        <p:spPr/>
        <p:txBody>
          <a:bodyPr/>
          <a:lstStyle/>
          <a:p>
            <a:fld id="{54018524-A208-420D-AE9F-ACA054802CB1}" type="slidenum">
              <a:rPr lang="fa-IR" smtClean="0"/>
              <a:pPr/>
              <a:t>‹#›</a:t>
            </a:fld>
            <a:endParaRPr lang="fa-IR"/>
          </a:p>
        </p:txBody>
      </p:sp>
    </p:spTree>
    <p:extLst>
      <p:ext uri="{BB962C8B-B14F-4D97-AF65-F5344CB8AC3E}">
        <p14:creationId xmlns:p14="http://schemas.microsoft.com/office/powerpoint/2010/main" val="4285052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397764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542925" y="685800"/>
            <a:ext cx="2891790" cy="2157884"/>
          </a:xfrm>
        </p:spPr>
        <p:txBody>
          <a:bodyPr anchor="t">
            <a:noAutofit/>
          </a:bodyPr>
          <a:lstStyle>
            <a:lvl1pPr>
              <a:lnSpc>
                <a:spcPct val="84000"/>
              </a:lnSpc>
              <a:defRPr sz="4400" baseline="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92015" y="685801"/>
            <a:ext cx="3909060" cy="5175250"/>
          </a:xfrm>
        </p:spPr>
        <p:txBody>
          <a:bodyPr/>
          <a:lstStyle>
            <a:lvl1pPr>
              <a:defRPr sz="1500"/>
            </a:lvl1pPr>
            <a:lvl2pPr>
              <a:defRPr sz="1500"/>
            </a:lvl2pPr>
            <a:lvl3pPr>
              <a:defRPr sz="1350"/>
            </a:lvl3pPr>
            <a:lvl4pPr>
              <a:defRPr sz="135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42925" y="2856344"/>
            <a:ext cx="2891790" cy="3011056"/>
          </a:xfrm>
        </p:spPr>
        <p:txBody>
          <a:bodyPr>
            <a:normAutofit/>
          </a:bodyPr>
          <a:lstStyle>
            <a:lvl1pPr marL="0" indent="0">
              <a:lnSpc>
                <a:spcPct val="113000"/>
              </a:lnSpc>
              <a:spcBef>
                <a:spcPts val="0"/>
              </a:spcBef>
              <a:spcAft>
                <a:spcPts val="1500"/>
              </a:spcAft>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a:xfrm>
            <a:off x="542925" y="6453386"/>
            <a:ext cx="903429" cy="404614"/>
          </a:xfrm>
        </p:spPr>
        <p:txBody>
          <a:bodyPr/>
          <a:lstStyle>
            <a:lvl1pPr>
              <a:defRPr>
                <a:solidFill>
                  <a:schemeClr val="tx2"/>
                </a:solidFill>
              </a:defRPr>
            </a:lvl1pPr>
          </a:lstStyle>
          <a:p>
            <a:fld id="{5EE15F0A-106D-48E0-91BC-82527E37C715}" type="datetimeFigureOut">
              <a:rPr lang="fa-IR" smtClean="0"/>
              <a:pPr/>
              <a:t>07/01/1442</a:t>
            </a:fld>
            <a:endParaRPr lang="fa-IR"/>
          </a:p>
        </p:txBody>
      </p:sp>
      <p:sp>
        <p:nvSpPr>
          <p:cNvPr id="6" name="Footer Placeholder 5"/>
          <p:cNvSpPr>
            <a:spLocks noGrp="1"/>
          </p:cNvSpPr>
          <p:nvPr>
            <p:ph type="ftr" sz="quarter" idx="11"/>
          </p:nvPr>
        </p:nvSpPr>
        <p:spPr>
          <a:xfrm>
            <a:off x="1654459" y="6453386"/>
            <a:ext cx="1780256" cy="404614"/>
          </a:xfrm>
        </p:spPr>
        <p:txBody>
          <a:bodyPr/>
          <a:lstStyle>
            <a:lvl1pPr>
              <a:defRPr>
                <a:solidFill>
                  <a:schemeClr val="tx2"/>
                </a:solidFill>
              </a:defRPr>
            </a:lvl1pPr>
          </a:lstStyle>
          <a:p>
            <a:endParaRPr lang="fa-IR">
              <a:solidFill>
                <a:srgbClr val="D34817"/>
              </a:solidFill>
            </a:endParaRPr>
          </a:p>
        </p:txBody>
      </p:sp>
      <p:sp>
        <p:nvSpPr>
          <p:cNvPr id="7" name="Slide Number Placeholder 6"/>
          <p:cNvSpPr>
            <a:spLocks noGrp="1"/>
          </p:cNvSpPr>
          <p:nvPr>
            <p:ph type="sldNum" sz="quarter" idx="12"/>
          </p:nvPr>
        </p:nvSpPr>
        <p:spPr>
          <a:xfrm>
            <a:off x="7412355" y="6453386"/>
            <a:ext cx="1197219" cy="404614"/>
          </a:xfrm>
        </p:spPr>
        <p:txBody>
          <a:bodyPr/>
          <a:lstStyle>
            <a:lvl1pPr>
              <a:defRPr>
                <a:solidFill>
                  <a:schemeClr val="tx2"/>
                </a:solidFill>
              </a:defRPr>
            </a:lvl1pPr>
          </a:lstStyle>
          <a:p>
            <a:fld id="{54018524-A208-420D-AE9F-ACA054802CB1}" type="slidenum">
              <a:rPr lang="fa-IR" smtClean="0"/>
              <a:pPr/>
              <a:t>‹#›</a:t>
            </a:fld>
            <a:endParaRPr lang="fa-IR"/>
          </a:p>
        </p:txBody>
      </p:sp>
      <p:sp>
        <p:nvSpPr>
          <p:cNvPr id="9" name="Rectangle 8"/>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Divider Bar"/>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1771812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397764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542925" y="685800"/>
            <a:ext cx="2891790" cy="2157884"/>
          </a:xfrm>
        </p:spPr>
        <p:txBody>
          <a:bodyPr anchor="t">
            <a:normAutofit/>
          </a:bodyPr>
          <a:lstStyle>
            <a:lvl1pPr>
              <a:lnSpc>
                <a:spcPct val="84000"/>
              </a:lnSpc>
              <a:defRPr sz="44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149090" y="1"/>
            <a:ext cx="4994910" cy="6857999"/>
          </a:xfrm>
        </p:spPr>
        <p:txBody>
          <a:bodyPr anchor="t">
            <a:normAutofit/>
          </a:bodyPr>
          <a:lstStyle>
            <a:lvl1pPr marL="0" indent="0">
              <a:buNone/>
              <a:defRPr sz="1500"/>
            </a:lvl1pPr>
            <a:lvl2pPr marL="342900" indent="0">
              <a:buNone/>
              <a:defRPr sz="1500"/>
            </a:lvl2pPr>
            <a:lvl3pPr marL="685800" indent="0">
              <a:buNone/>
              <a:defRPr sz="15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542925" y="2855968"/>
            <a:ext cx="2891790" cy="3011432"/>
          </a:xfrm>
        </p:spPr>
        <p:txBody>
          <a:bodyPr>
            <a:normAutofit/>
          </a:bodyPr>
          <a:lstStyle>
            <a:lvl1pPr marL="0" indent="0">
              <a:lnSpc>
                <a:spcPct val="113000"/>
              </a:lnSpc>
              <a:spcBef>
                <a:spcPts val="0"/>
              </a:spcBef>
              <a:spcAft>
                <a:spcPts val="1500"/>
              </a:spcAft>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a:xfrm>
            <a:off x="542925" y="6453386"/>
            <a:ext cx="903429" cy="404614"/>
          </a:xfrm>
        </p:spPr>
        <p:txBody>
          <a:bodyPr/>
          <a:lstStyle>
            <a:lvl1pPr>
              <a:defRPr>
                <a:solidFill>
                  <a:schemeClr val="tx2"/>
                </a:solidFill>
              </a:defRPr>
            </a:lvl1pPr>
          </a:lstStyle>
          <a:p>
            <a:fld id="{5EE15F0A-106D-48E0-91BC-82527E37C715}" type="datetimeFigureOut">
              <a:rPr lang="fa-IR" smtClean="0"/>
              <a:pPr/>
              <a:t>07/01/1442</a:t>
            </a:fld>
            <a:endParaRPr lang="fa-IR"/>
          </a:p>
        </p:txBody>
      </p:sp>
      <p:sp>
        <p:nvSpPr>
          <p:cNvPr id="6" name="Footer Placeholder 5"/>
          <p:cNvSpPr>
            <a:spLocks noGrp="1"/>
          </p:cNvSpPr>
          <p:nvPr>
            <p:ph type="ftr" sz="quarter" idx="11"/>
          </p:nvPr>
        </p:nvSpPr>
        <p:spPr>
          <a:xfrm>
            <a:off x="1654459" y="6453386"/>
            <a:ext cx="1780256" cy="404614"/>
          </a:xfrm>
        </p:spPr>
        <p:txBody>
          <a:bodyPr/>
          <a:lstStyle>
            <a:lvl1pPr>
              <a:defRPr>
                <a:solidFill>
                  <a:schemeClr val="tx2"/>
                </a:solidFill>
              </a:defRPr>
            </a:lvl1pPr>
          </a:lstStyle>
          <a:p>
            <a:endParaRPr lang="fa-IR">
              <a:solidFill>
                <a:srgbClr val="D34817"/>
              </a:solidFill>
            </a:endParaRPr>
          </a:p>
        </p:txBody>
      </p:sp>
      <p:sp>
        <p:nvSpPr>
          <p:cNvPr id="7" name="Slide Number Placeholder 6"/>
          <p:cNvSpPr>
            <a:spLocks noGrp="1"/>
          </p:cNvSpPr>
          <p:nvPr>
            <p:ph type="sldNum" sz="quarter" idx="12"/>
          </p:nvPr>
        </p:nvSpPr>
        <p:spPr>
          <a:xfrm>
            <a:off x="7412355" y="6453386"/>
            <a:ext cx="1197219" cy="404614"/>
          </a:xfrm>
        </p:spPr>
        <p:txBody>
          <a:bodyPr/>
          <a:lstStyle>
            <a:lvl1pPr>
              <a:defRPr>
                <a:solidFill>
                  <a:schemeClr val="tx2"/>
                </a:solidFill>
              </a:defRPr>
            </a:lvl1pPr>
          </a:lstStyle>
          <a:p>
            <a:fld id="{54018524-A208-420D-AE9F-ACA054802CB1}" type="slidenum">
              <a:rPr lang="fa-IR" smtClean="0"/>
              <a:pPr/>
              <a:t>‹#›</a:t>
            </a:fld>
            <a:endParaRPr lang="fa-IR"/>
          </a:p>
        </p:txBody>
      </p:sp>
      <p:sp>
        <p:nvSpPr>
          <p:cNvPr id="9" name="Rectangle 8"/>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Divider Bar"/>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501323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8700" y="685800"/>
            <a:ext cx="7200900" cy="14859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8700" y="2286000"/>
            <a:ext cx="7200900" cy="3581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42987" y="6453386"/>
            <a:ext cx="903429" cy="404614"/>
          </a:xfrm>
          <a:prstGeom prst="rect">
            <a:avLst/>
          </a:prstGeom>
        </p:spPr>
        <p:txBody>
          <a:bodyPr vert="horz" lIns="91440" tIns="45720" rIns="91440" bIns="45720" rtlCol="0" anchor="ctr"/>
          <a:lstStyle>
            <a:lvl1pPr algn="l">
              <a:defRPr sz="1000" baseline="0">
                <a:solidFill>
                  <a:schemeClr val="tx2"/>
                </a:solidFill>
              </a:defRPr>
            </a:lvl1pPr>
          </a:lstStyle>
          <a:p>
            <a:fld id="{5EE15F0A-106D-48E0-91BC-82527E37C715}" type="datetimeFigureOut">
              <a:rPr lang="fa-IR" smtClean="0"/>
              <a:pPr/>
              <a:t>07/01/1442</a:t>
            </a:fld>
            <a:endParaRPr lang="fa-IR"/>
          </a:p>
        </p:txBody>
      </p:sp>
      <p:sp>
        <p:nvSpPr>
          <p:cNvPr id="5" name="Footer Placeholder 4"/>
          <p:cNvSpPr>
            <a:spLocks noGrp="1"/>
          </p:cNvSpPr>
          <p:nvPr>
            <p:ph type="ftr" sz="quarter" idx="3"/>
          </p:nvPr>
        </p:nvSpPr>
        <p:spPr>
          <a:xfrm>
            <a:off x="2170173" y="6453386"/>
            <a:ext cx="4710623" cy="404614"/>
          </a:xfrm>
          <a:prstGeom prst="rect">
            <a:avLst/>
          </a:prstGeom>
        </p:spPr>
        <p:txBody>
          <a:bodyPr vert="horz" lIns="91440" tIns="45720" rIns="91440" bIns="45720" rtlCol="0" anchor="ctr"/>
          <a:lstStyle>
            <a:lvl1pPr algn="l">
              <a:defRPr sz="1000" baseline="0">
                <a:solidFill>
                  <a:schemeClr val="tx2"/>
                </a:solidFill>
              </a:defRPr>
            </a:lvl1pPr>
          </a:lstStyle>
          <a:p>
            <a:endParaRPr lang="fa-IR">
              <a:solidFill>
                <a:srgbClr val="D34817"/>
              </a:solidFill>
            </a:endParaRPr>
          </a:p>
        </p:txBody>
      </p:sp>
      <p:sp>
        <p:nvSpPr>
          <p:cNvPr id="6" name="Slide Number Placeholder 5"/>
          <p:cNvSpPr>
            <a:spLocks noGrp="1"/>
          </p:cNvSpPr>
          <p:nvPr>
            <p:ph type="sldNum" sz="quarter" idx="4"/>
          </p:nvPr>
        </p:nvSpPr>
        <p:spPr>
          <a:xfrm>
            <a:off x="7104552" y="6453386"/>
            <a:ext cx="1197219" cy="404614"/>
          </a:xfrm>
          <a:prstGeom prst="rect">
            <a:avLst/>
          </a:prstGeom>
        </p:spPr>
        <p:txBody>
          <a:bodyPr vert="horz" lIns="91440" tIns="45720" rIns="91440" bIns="45720" rtlCol="0" anchor="ctr"/>
          <a:lstStyle>
            <a:lvl1pPr algn="r">
              <a:defRPr sz="1000" baseline="0">
                <a:solidFill>
                  <a:schemeClr val="tx2"/>
                </a:solidFill>
              </a:defRPr>
            </a:lvl1pPr>
          </a:lstStyle>
          <a:p>
            <a:fld id="{54018524-A208-420D-AE9F-ACA054802CB1}" type="slidenum">
              <a:rPr lang="fa-IR" smtClean="0"/>
              <a:pPr/>
              <a:t>‹#›</a:t>
            </a:fld>
            <a:endParaRPr lang="fa-IR"/>
          </a:p>
        </p:txBody>
      </p:sp>
      <p:sp>
        <p:nvSpPr>
          <p:cNvPr id="9" name="Rectangle 8"/>
          <p:cNvSpPr/>
          <p:nvPr/>
        </p:nvSpPr>
        <p:spPr>
          <a:xfrm>
            <a:off x="358571"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title="Side bar"/>
          <p:cNvSpPr/>
          <p:nvPr/>
        </p:nvSpPr>
        <p:spPr>
          <a:xfrm>
            <a:off x="358571"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423114127"/>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685800" rtl="1"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r" defTabSz="685800" rtl="1"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r" defTabSz="685800" rtl="1"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r" defTabSz="685800" rtl="1"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r" defTabSz="685800" rtl="1"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r" defTabSz="685800" rtl="1"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r" defTabSz="685800" rtl="1"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r" defTabSz="685800" rtl="1"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r" defTabSz="685800" rtl="1"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r" defTabSz="685800" rtl="1"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r" defTabSz="685800" rtl="1" eaLnBrk="1" latinLnBrk="0" hangingPunct="1">
        <a:defRPr sz="1350" kern="1200">
          <a:solidFill>
            <a:schemeClr val="tx1"/>
          </a:solidFill>
          <a:latin typeface="+mn-lt"/>
          <a:ea typeface="+mn-ea"/>
          <a:cs typeface="+mn-cs"/>
        </a:defRPr>
      </a:lvl1pPr>
      <a:lvl2pPr marL="342900" algn="r" defTabSz="685800" rtl="1" eaLnBrk="1" latinLnBrk="0" hangingPunct="1">
        <a:defRPr sz="1350" kern="1200">
          <a:solidFill>
            <a:schemeClr val="tx1"/>
          </a:solidFill>
          <a:latin typeface="+mn-lt"/>
          <a:ea typeface="+mn-ea"/>
          <a:cs typeface="+mn-cs"/>
        </a:defRPr>
      </a:lvl2pPr>
      <a:lvl3pPr marL="685800" algn="r" defTabSz="685800" rtl="1" eaLnBrk="1" latinLnBrk="0" hangingPunct="1">
        <a:defRPr sz="1350" kern="1200">
          <a:solidFill>
            <a:schemeClr val="tx1"/>
          </a:solidFill>
          <a:latin typeface="+mn-lt"/>
          <a:ea typeface="+mn-ea"/>
          <a:cs typeface="+mn-cs"/>
        </a:defRPr>
      </a:lvl3pPr>
      <a:lvl4pPr marL="1028700" algn="r" defTabSz="685800" rtl="1" eaLnBrk="1" latinLnBrk="0" hangingPunct="1">
        <a:defRPr sz="1350" kern="1200">
          <a:solidFill>
            <a:schemeClr val="tx1"/>
          </a:solidFill>
          <a:latin typeface="+mn-lt"/>
          <a:ea typeface="+mn-ea"/>
          <a:cs typeface="+mn-cs"/>
        </a:defRPr>
      </a:lvl4pPr>
      <a:lvl5pPr marL="1371600" algn="r" defTabSz="685800" rtl="1" eaLnBrk="1" latinLnBrk="0" hangingPunct="1">
        <a:defRPr sz="1350" kern="1200">
          <a:solidFill>
            <a:schemeClr val="tx1"/>
          </a:solidFill>
          <a:latin typeface="+mn-lt"/>
          <a:ea typeface="+mn-ea"/>
          <a:cs typeface="+mn-cs"/>
        </a:defRPr>
      </a:lvl5pPr>
      <a:lvl6pPr marL="1714500" algn="r" defTabSz="685800" rtl="1" eaLnBrk="1" latinLnBrk="0" hangingPunct="1">
        <a:defRPr sz="1350" kern="1200">
          <a:solidFill>
            <a:schemeClr val="tx1"/>
          </a:solidFill>
          <a:latin typeface="+mn-lt"/>
          <a:ea typeface="+mn-ea"/>
          <a:cs typeface="+mn-cs"/>
        </a:defRPr>
      </a:lvl6pPr>
      <a:lvl7pPr marL="2057400" algn="r" defTabSz="685800" rtl="1" eaLnBrk="1" latinLnBrk="0" hangingPunct="1">
        <a:defRPr sz="1350" kern="1200">
          <a:solidFill>
            <a:schemeClr val="tx1"/>
          </a:solidFill>
          <a:latin typeface="+mn-lt"/>
          <a:ea typeface="+mn-ea"/>
          <a:cs typeface="+mn-cs"/>
        </a:defRPr>
      </a:lvl7pPr>
      <a:lvl8pPr marL="2400300" algn="r" defTabSz="685800" rtl="1" eaLnBrk="1" latinLnBrk="0" hangingPunct="1">
        <a:defRPr sz="1350" kern="1200">
          <a:solidFill>
            <a:schemeClr val="tx1"/>
          </a:solidFill>
          <a:latin typeface="+mn-lt"/>
          <a:ea typeface="+mn-ea"/>
          <a:cs typeface="+mn-cs"/>
        </a:defRPr>
      </a:lvl8pPr>
      <a:lvl9pPr marL="2743200" algn="r" defTabSz="685800" rtl="1"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912">
          <p15:clr>
            <a:srgbClr val="F26B43"/>
          </p15:clr>
        </p15:guide>
        <p15:guide id="2" pos="936">
          <p15:clr>
            <a:srgbClr val="F26B43"/>
          </p15:clr>
        </p15:guide>
        <p15:guide id="3" pos="864">
          <p15:clr>
            <a:srgbClr val="F26B43"/>
          </p15:clr>
        </p15:guide>
        <p15:guide id="4" orient="horz" pos="1368">
          <p15:clr>
            <a:srgbClr val="F26B43"/>
          </p15:clr>
        </p15:guide>
        <p15:guide id="5"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5184">
          <p15:clr>
            <a:srgbClr val="F26B43"/>
          </p15:clr>
        </p15:guide>
        <p15:guide id="10" pos="702">
          <p15:clr>
            <a:srgbClr val="F26B43"/>
          </p15:clr>
        </p15:guide>
        <p15:guide id="11" pos="648">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2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3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3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3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66.jpeg"/></Relationships>
</file>

<file path=ppt/slides/_rels/slide4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4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73.jpeg"/></Relationships>
</file>

<file path=ppt/slides/_rels/slide44.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2.xml"/><Relationship Id="rId4" Type="http://schemas.openxmlformats.org/officeDocument/2006/relationships/image" Target="../media/image76.jpeg"/></Relationships>
</file>

<file path=ppt/slides/_rels/slide4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2.xml"/><Relationship Id="rId4" Type="http://schemas.openxmlformats.org/officeDocument/2006/relationships/image" Target="../media/image79.jpeg"/></Relationships>
</file>

<file path=ppt/slides/_rels/slide46.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89.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90.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95.emf"/><Relationship Id="rId2" Type="http://schemas.openxmlformats.org/officeDocument/2006/relationships/image" Target="../media/image94.e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7.emf"/></Relationships>
</file>

<file path=ppt/slides/_rels/slide58.xml.rels><?xml version="1.0" encoding="UTF-8" standalone="yes"?>
<Relationships xmlns="http://schemas.openxmlformats.org/package/2006/relationships"><Relationship Id="rId3" Type="http://schemas.openxmlformats.org/officeDocument/2006/relationships/hyperlink" Target="http://www.civilica.com/modules.php?name=PaperSearch&amp;min=0&amp;queryWf=%D9%85%D8%AD%D8%B3%D9%86&amp;queryWr=%D9%88%D9%81%D8%A7%D9%85%D9%87%D8%B1&amp;simoradv=ADV" TargetMode="External"/><Relationship Id="rId2" Type="http://schemas.openxmlformats.org/officeDocument/2006/relationships/hyperlink" Target="http://www.archdaily.com/" TargetMode="External"/><Relationship Id="rId1" Type="http://schemas.openxmlformats.org/officeDocument/2006/relationships/slideLayout" Target="../slideLayouts/slideLayout2.xml"/><Relationship Id="rId5" Type="http://schemas.openxmlformats.org/officeDocument/2006/relationships/hyperlink" Target="http://www.civilica.com/modules.php?name=PaperSearch&amp;min=0&amp;queryWf=%D8%B3%D9%8A%D8%AF%D9%87%20%D9%85%D9%84%D9%8A%D9%83%D8%A7&amp;queryWr=%D8%BA%D9%85%D8%AE%D9%88%D8%A7%D8%B1&amp;simoradv=ADV" TargetMode="External"/><Relationship Id="rId4" Type="http://schemas.openxmlformats.org/officeDocument/2006/relationships/hyperlink" Target="http://www.civilica.com/modules.php?name=PaperSearch&amp;min=0&amp;queryWf=%D8%B3%D9%8A%D8%AF%D9%87%20%D9%85%D9%87%D8%B3%D8%A7&amp;queryWr=%D8%BA%D9%85%D8%AE%D9%88%D8%A7%D8%B1&amp;simoradv=ADV"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418347" y="2601362"/>
            <a:ext cx="4452773" cy="3631822"/>
          </a:xfrm>
          <a:ln>
            <a:noFill/>
          </a:ln>
        </p:spPr>
        <p:txBody>
          <a:bodyPr>
            <a:normAutofit/>
          </a:bodyPr>
          <a:lstStyle/>
          <a:p>
            <a:r>
              <a:rPr lang="fa-IR" sz="2800" b="1" dirty="0" smtClean="0">
                <a:solidFill>
                  <a:srgbClr val="C00000"/>
                </a:solidFill>
                <a:latin typeface="+mj-lt"/>
                <a:ea typeface="Verdana" pitchFamily="34" charset="0"/>
                <a:cs typeface="B Homa" panose="00000400000000000000" pitchFamily="2" charset="-78"/>
              </a:rPr>
              <a:t>بررسی و تحلیل فنی برج هرست </a:t>
            </a:r>
            <a:r>
              <a:rPr lang="en-US" sz="2800" b="1" dirty="0" smtClean="0">
                <a:solidFill>
                  <a:srgbClr val="C00000"/>
                </a:solidFill>
                <a:latin typeface="+mj-lt"/>
                <a:ea typeface="Verdana" pitchFamily="34" charset="0"/>
                <a:cs typeface="Verdana" pitchFamily="34" charset="0"/>
              </a:rPr>
              <a:t>H</a:t>
            </a:r>
            <a:r>
              <a:rPr lang="fa-IR" sz="2800" b="1" dirty="0" smtClean="0">
                <a:solidFill>
                  <a:srgbClr val="C00000"/>
                </a:solidFill>
                <a:latin typeface="+mj-lt"/>
                <a:ea typeface="Verdana" pitchFamily="34" charset="0"/>
              </a:rPr>
              <a:t>earst tower</a:t>
            </a:r>
          </a:p>
          <a:p>
            <a:endParaRPr lang="fa-IR" sz="1600" b="1" dirty="0" smtClean="0">
              <a:solidFill>
                <a:srgbClr val="C00000"/>
              </a:solidFill>
              <a:cs typeface="B Homa" panose="00000400000000000000" pitchFamily="2" charset="-78"/>
            </a:endParaRPr>
          </a:p>
          <a:p>
            <a:endParaRPr lang="fa-IR" sz="2000" b="1" dirty="0" smtClean="0">
              <a:solidFill>
                <a:srgbClr val="C00000"/>
              </a:solidFill>
              <a:cs typeface="B Homa" panose="00000400000000000000" pitchFamily="2" charset="-78"/>
            </a:endParaRPr>
          </a:p>
        </p:txBody>
      </p:sp>
    </p:spTree>
    <p:extLst>
      <p:ext uri="{BB962C8B-B14F-4D97-AF65-F5344CB8AC3E}">
        <p14:creationId xmlns:p14="http://schemas.microsoft.com/office/powerpoint/2010/main" val="41031354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716016" y="1412776"/>
            <a:ext cx="3240360" cy="3139321"/>
          </a:xfrm>
          <a:prstGeom prst="rect">
            <a:avLst/>
          </a:prstGeom>
          <a:noFill/>
        </p:spPr>
        <p:txBody>
          <a:bodyPr wrap="square" rtlCol="1">
            <a:spAutoFit/>
          </a:bodyPr>
          <a:lstStyle/>
          <a:p>
            <a:pPr marL="285750" indent="-285750">
              <a:buFont typeface="Arial" pitchFamily="34" charset="0"/>
              <a:buChar char="•"/>
            </a:pPr>
            <a:r>
              <a:rPr lang="fa-IR" dirty="0">
                <a:solidFill>
                  <a:prstClr val="black"/>
                </a:solidFill>
                <a:cs typeface="B Homa" panose="00000400000000000000" pitchFamily="2" charset="-78"/>
              </a:rPr>
              <a:t>مهمترین ویژگی طراحی برج هرست </a:t>
            </a:r>
            <a:r>
              <a:rPr lang="fa-IR" b="1" dirty="0">
                <a:solidFill>
                  <a:prstClr val="black"/>
                </a:solidFill>
                <a:cs typeface="B Homa" panose="00000400000000000000" pitchFamily="2" charset="-78"/>
              </a:rPr>
              <a:t>حفظ ساختمان قدیمی </a:t>
            </a:r>
            <a:r>
              <a:rPr lang="fa-IR" dirty="0">
                <a:solidFill>
                  <a:prstClr val="black"/>
                </a:solidFill>
                <a:cs typeface="B Homa" panose="00000400000000000000" pitchFamily="2" charset="-78"/>
              </a:rPr>
              <a:t>و الحاق یک برج جدید به آن بوده است.</a:t>
            </a:r>
          </a:p>
          <a:p>
            <a:pPr marL="285750" indent="-285750">
              <a:buFont typeface="Arial" pitchFamily="34" charset="0"/>
              <a:buChar char="•"/>
            </a:pPr>
            <a:endParaRPr lang="fa-IR" dirty="0">
              <a:solidFill>
                <a:prstClr val="black"/>
              </a:solidFill>
              <a:cs typeface="B Homa" panose="00000400000000000000" pitchFamily="2" charset="-78"/>
            </a:endParaRPr>
          </a:p>
          <a:p>
            <a:pPr marL="285750" indent="-285750">
              <a:buFont typeface="Arial" pitchFamily="34" charset="0"/>
              <a:buChar char="•"/>
            </a:pPr>
            <a:r>
              <a:rPr lang="fa-IR" dirty="0">
                <a:solidFill>
                  <a:prstClr val="black"/>
                </a:solidFill>
                <a:cs typeface="B Homa" panose="00000400000000000000" pitchFamily="2" charset="-78"/>
              </a:rPr>
              <a:t>زیر بنای این برج 120 در 160 فوت (36.5 در 49 متر) می باشد که بر </a:t>
            </a:r>
            <a:r>
              <a:rPr lang="fa-IR" b="1" dirty="0">
                <a:solidFill>
                  <a:prstClr val="black"/>
                </a:solidFill>
                <a:cs typeface="B Homa" panose="00000400000000000000" pitchFamily="2" charset="-78"/>
              </a:rPr>
              <a:t>روی پایه های جدید</a:t>
            </a:r>
            <a:r>
              <a:rPr lang="fa-IR" dirty="0">
                <a:solidFill>
                  <a:prstClr val="black"/>
                </a:solidFill>
                <a:cs typeface="B Homa" panose="00000400000000000000" pitchFamily="2" charset="-78"/>
              </a:rPr>
              <a:t> ساخته شده است.</a:t>
            </a:r>
          </a:p>
          <a:p>
            <a:pPr marL="285750" indent="-285750">
              <a:buFont typeface="Arial" pitchFamily="34" charset="0"/>
              <a:buChar char="•"/>
            </a:pPr>
            <a:endParaRPr lang="fa-IR" dirty="0">
              <a:solidFill>
                <a:prstClr val="black"/>
              </a:solidFill>
              <a:cs typeface="B Homa" panose="00000400000000000000" pitchFamily="2" charset="-78"/>
            </a:endParaRPr>
          </a:p>
          <a:p>
            <a:pPr marL="285750" indent="-285750">
              <a:buFont typeface="Arial" pitchFamily="34" charset="0"/>
              <a:buChar char="•"/>
            </a:pPr>
            <a:r>
              <a:rPr lang="fa-IR" dirty="0">
                <a:solidFill>
                  <a:prstClr val="black"/>
                </a:solidFill>
                <a:cs typeface="B Homa" panose="00000400000000000000" pitchFamily="2" charset="-78"/>
              </a:rPr>
              <a:t>برج جدید با 46 طبقه، و 80000 متر فضای اداری بر پا شده است</a:t>
            </a:r>
            <a:r>
              <a:rPr lang="en-US" dirty="0">
                <a:solidFill>
                  <a:prstClr val="black"/>
                </a:solidFill>
                <a:cs typeface="B Homa" panose="00000400000000000000" pitchFamily="2" charset="-78"/>
              </a:rPr>
              <a:t>.</a:t>
            </a:r>
            <a:endParaRPr lang="fa-IR" dirty="0">
              <a:solidFill>
                <a:prstClr val="black"/>
              </a:solidFill>
              <a:cs typeface="B Homa" panose="00000400000000000000" pitchFamily="2" charset="-78"/>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00192" y="4437112"/>
            <a:ext cx="2242440" cy="1771382"/>
          </a:xfrm>
          <a:prstGeom prst="rect">
            <a:avLst/>
          </a:prstGeom>
        </p:spPr>
      </p:pic>
      <p:sp>
        <p:nvSpPr>
          <p:cNvPr id="21" name="TextBox 20"/>
          <p:cNvSpPr txBox="1"/>
          <p:nvPr/>
        </p:nvSpPr>
        <p:spPr>
          <a:xfrm>
            <a:off x="6809344" y="5934975"/>
            <a:ext cx="1224136" cy="261610"/>
          </a:xfrm>
          <a:prstGeom prst="rect">
            <a:avLst/>
          </a:prstGeom>
          <a:noFill/>
        </p:spPr>
        <p:txBody>
          <a:bodyPr wrap="square" rtlCol="1">
            <a:spAutoFit/>
          </a:bodyPr>
          <a:lstStyle/>
          <a:p>
            <a:pPr algn="ctr"/>
            <a:r>
              <a:rPr lang="fa-IR" sz="1100" dirty="0">
                <a:solidFill>
                  <a:prstClr val="black"/>
                </a:solidFill>
                <a:cs typeface="B Homa" panose="00000400000000000000" pitchFamily="2" charset="-78"/>
              </a:rPr>
              <a:t>بلوار هشتم</a:t>
            </a:r>
          </a:p>
        </p:txBody>
      </p:sp>
      <p:sp>
        <p:nvSpPr>
          <p:cNvPr id="22" name="TextBox 21"/>
          <p:cNvSpPr txBox="1"/>
          <p:nvPr/>
        </p:nvSpPr>
        <p:spPr>
          <a:xfrm rot="16200000">
            <a:off x="7480210" y="5120094"/>
            <a:ext cx="1224136" cy="261610"/>
          </a:xfrm>
          <a:prstGeom prst="rect">
            <a:avLst/>
          </a:prstGeom>
          <a:noFill/>
        </p:spPr>
        <p:txBody>
          <a:bodyPr wrap="square" rtlCol="1">
            <a:spAutoFit/>
          </a:bodyPr>
          <a:lstStyle/>
          <a:p>
            <a:pPr algn="ctr"/>
            <a:r>
              <a:rPr lang="fa-IR" sz="1100" dirty="0">
                <a:solidFill>
                  <a:prstClr val="black"/>
                </a:solidFill>
                <a:cs typeface="B Homa" panose="00000400000000000000" pitchFamily="2" charset="-78"/>
              </a:rPr>
              <a:t>خیابان 58</a:t>
            </a:r>
          </a:p>
        </p:txBody>
      </p:sp>
      <p:sp>
        <p:nvSpPr>
          <p:cNvPr id="23" name="TextBox 22"/>
          <p:cNvSpPr txBox="1"/>
          <p:nvPr/>
        </p:nvSpPr>
        <p:spPr>
          <a:xfrm rot="16200000">
            <a:off x="6197276" y="5120093"/>
            <a:ext cx="1224136" cy="261610"/>
          </a:xfrm>
          <a:prstGeom prst="rect">
            <a:avLst/>
          </a:prstGeom>
          <a:noFill/>
        </p:spPr>
        <p:txBody>
          <a:bodyPr wrap="square" rtlCol="1">
            <a:spAutoFit/>
          </a:bodyPr>
          <a:lstStyle/>
          <a:p>
            <a:pPr algn="ctr"/>
            <a:r>
              <a:rPr lang="fa-IR" sz="1100" dirty="0">
                <a:solidFill>
                  <a:prstClr val="black"/>
                </a:solidFill>
                <a:cs typeface="B Homa" panose="00000400000000000000" pitchFamily="2" charset="-78"/>
              </a:rPr>
              <a:t>خیابان 57</a:t>
            </a:r>
          </a:p>
        </p:txBody>
      </p:sp>
      <p:sp>
        <p:nvSpPr>
          <p:cNvPr id="24" name="TextBox 23"/>
          <p:cNvSpPr txBox="1"/>
          <p:nvPr/>
        </p:nvSpPr>
        <p:spPr>
          <a:xfrm>
            <a:off x="6809344" y="4508024"/>
            <a:ext cx="1224136" cy="261610"/>
          </a:xfrm>
          <a:prstGeom prst="rect">
            <a:avLst/>
          </a:prstGeom>
          <a:noFill/>
        </p:spPr>
        <p:txBody>
          <a:bodyPr wrap="square" rtlCol="1">
            <a:spAutoFit/>
          </a:bodyPr>
          <a:lstStyle/>
          <a:p>
            <a:pPr algn="ctr"/>
            <a:r>
              <a:rPr lang="fa-IR" sz="1100" dirty="0">
                <a:solidFill>
                  <a:prstClr val="black"/>
                </a:solidFill>
                <a:cs typeface="B Homa" panose="00000400000000000000" pitchFamily="2" charset="-78"/>
              </a:rPr>
              <a:t>همسایه</a:t>
            </a:r>
          </a:p>
        </p:txBody>
      </p:sp>
      <p:sp>
        <p:nvSpPr>
          <p:cNvPr id="25" name="TextBox 24"/>
          <p:cNvSpPr txBox="1"/>
          <p:nvPr/>
        </p:nvSpPr>
        <p:spPr>
          <a:xfrm>
            <a:off x="6809344" y="4926863"/>
            <a:ext cx="1224136" cy="261610"/>
          </a:xfrm>
          <a:prstGeom prst="rect">
            <a:avLst/>
          </a:prstGeom>
          <a:noFill/>
        </p:spPr>
        <p:txBody>
          <a:bodyPr wrap="square" rtlCol="1">
            <a:spAutoFit/>
          </a:bodyPr>
          <a:lstStyle/>
          <a:p>
            <a:pPr algn="ctr" rtl="0"/>
            <a:r>
              <a:rPr lang="fa-IR" sz="1100" dirty="0">
                <a:solidFill>
                  <a:prstClr val="black"/>
                </a:solidFill>
                <a:cs typeface="B Homa" panose="00000400000000000000" pitchFamily="2" charset="-78"/>
              </a:rPr>
              <a:t>برج هرست</a:t>
            </a:r>
          </a:p>
        </p:txBody>
      </p:sp>
      <p:sp>
        <p:nvSpPr>
          <p:cNvPr id="26" name="TextBox 25"/>
          <p:cNvSpPr txBox="1"/>
          <p:nvPr/>
        </p:nvSpPr>
        <p:spPr>
          <a:xfrm>
            <a:off x="6809344" y="5574935"/>
            <a:ext cx="1224136" cy="261610"/>
          </a:xfrm>
          <a:prstGeom prst="rect">
            <a:avLst/>
          </a:prstGeom>
          <a:noFill/>
        </p:spPr>
        <p:txBody>
          <a:bodyPr wrap="square" rtlCol="1">
            <a:spAutoFit/>
          </a:bodyPr>
          <a:lstStyle/>
          <a:p>
            <a:pPr algn="ctr" rtl="0"/>
            <a:r>
              <a:rPr lang="fa-IR" sz="1100" dirty="0">
                <a:solidFill>
                  <a:prstClr val="black"/>
                </a:solidFill>
                <a:cs typeface="B Homa" panose="00000400000000000000" pitchFamily="2" charset="-78"/>
              </a:rPr>
              <a:t>ساختمان قدیمی</a:t>
            </a:r>
          </a:p>
        </p:txBody>
      </p:sp>
      <p:sp>
        <p:nvSpPr>
          <p:cNvPr id="14" name="Rectangle 13"/>
          <p:cNvSpPr/>
          <p:nvPr/>
        </p:nvSpPr>
        <p:spPr>
          <a:xfrm rot="17676703">
            <a:off x="4688480" y="5315824"/>
            <a:ext cx="486339" cy="465464"/>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31746" name="Picture 2" descr="C:\Users\Kavoshgaran\Desktop\axx\seminar\tarahi fanni\hearst04.jpge3109846-6e0f-435a-b794-d2b5f5457180Large.jpg"/>
          <p:cNvPicPr>
            <a:picLocks noChangeAspect="1" noChangeArrowheads="1"/>
          </p:cNvPicPr>
          <p:nvPr/>
        </p:nvPicPr>
        <p:blipFill>
          <a:blip r:embed="rId3" cstate="print"/>
          <a:srcRect/>
          <a:stretch>
            <a:fillRect/>
          </a:stretch>
        </p:blipFill>
        <p:spPr bwMode="auto">
          <a:xfrm>
            <a:off x="586340" y="1484784"/>
            <a:ext cx="4032448" cy="4032448"/>
          </a:xfrm>
          <a:prstGeom prst="rect">
            <a:avLst/>
          </a:prstGeom>
          <a:noFill/>
        </p:spPr>
      </p:pic>
      <p:pic>
        <p:nvPicPr>
          <p:cNvPr id="31745" name="Picture 1" descr="C:\Users\Kavoshgaran\Desktop\axx\49254.png"/>
          <p:cNvPicPr>
            <a:picLocks noChangeAspect="1" noChangeArrowheads="1"/>
          </p:cNvPicPr>
          <p:nvPr/>
        </p:nvPicPr>
        <p:blipFill>
          <a:blip r:embed="rId4" cstate="print"/>
          <a:srcRect/>
          <a:stretch>
            <a:fillRect/>
          </a:stretch>
        </p:blipFill>
        <p:spPr bwMode="auto">
          <a:xfrm>
            <a:off x="4139952" y="4077072"/>
            <a:ext cx="2016224" cy="2016224"/>
          </a:xfrm>
          <a:prstGeom prst="rect">
            <a:avLst/>
          </a:prstGeom>
          <a:noFill/>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201482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580112" y="3501008"/>
            <a:ext cx="2088232" cy="923330"/>
          </a:xfrm>
          <a:prstGeom prst="rect">
            <a:avLst/>
          </a:prstGeom>
          <a:noFill/>
        </p:spPr>
        <p:txBody>
          <a:bodyPr wrap="square" rtlCol="1">
            <a:spAutoFit/>
          </a:bodyPr>
          <a:lstStyle/>
          <a:p>
            <a:r>
              <a:rPr lang="fa-IR" dirty="0">
                <a:solidFill>
                  <a:prstClr val="black"/>
                </a:solidFill>
                <a:cs typeface="B Homa" panose="00000400000000000000" pitchFamily="2" charset="-78"/>
              </a:rPr>
              <a:t>این برج دارای دو بخش است:</a:t>
            </a:r>
          </a:p>
          <a:p>
            <a:endParaRPr lang="fa-IR" dirty="0">
              <a:solidFill>
                <a:prstClr val="black"/>
              </a:solidFill>
              <a:cs typeface="B Homa" panose="00000400000000000000" pitchFamily="2" charset="-78"/>
            </a:endParaRPr>
          </a:p>
        </p:txBody>
      </p:sp>
      <p:sp>
        <p:nvSpPr>
          <p:cNvPr id="5" name="Right Brace 4"/>
          <p:cNvSpPr/>
          <p:nvPr/>
        </p:nvSpPr>
        <p:spPr>
          <a:xfrm>
            <a:off x="5436096" y="2276871"/>
            <a:ext cx="288031" cy="2736305"/>
          </a:xfrm>
          <a:prstGeom prst="rightBrace">
            <a:avLst>
              <a:gd name="adj1" fmla="val 99308"/>
              <a:gd name="adj2" fmla="val 50000"/>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solidFill>
                <a:prstClr val="black"/>
              </a:solidFill>
            </a:endParaRPr>
          </a:p>
        </p:txBody>
      </p:sp>
      <p:sp>
        <p:nvSpPr>
          <p:cNvPr id="6" name="TextBox 5"/>
          <p:cNvSpPr txBox="1"/>
          <p:nvPr/>
        </p:nvSpPr>
        <p:spPr>
          <a:xfrm>
            <a:off x="1835696" y="2132856"/>
            <a:ext cx="3456384" cy="2185214"/>
          </a:xfrm>
          <a:prstGeom prst="rect">
            <a:avLst/>
          </a:prstGeom>
          <a:noFill/>
        </p:spPr>
        <p:txBody>
          <a:bodyPr wrap="square" rtlCol="1">
            <a:spAutoFit/>
          </a:bodyPr>
          <a:lstStyle/>
          <a:p>
            <a:pPr algn="just"/>
            <a:r>
              <a:rPr lang="fa-IR" sz="2000" dirty="0">
                <a:solidFill>
                  <a:prstClr val="black"/>
                </a:solidFill>
                <a:cs typeface="B Homa" panose="00000400000000000000" pitchFamily="2" charset="-78"/>
              </a:rPr>
              <a:t>1- بخش اداری (طبقه 10 تا 46 و از ارتفاع 33.5 به بالا) : استفاده از </a:t>
            </a:r>
            <a:r>
              <a:rPr lang="fa-IR" sz="2000" b="1" dirty="0">
                <a:solidFill>
                  <a:prstClr val="black"/>
                </a:solidFill>
                <a:cs typeface="B Homa" panose="00000400000000000000" pitchFamily="2" charset="-78"/>
              </a:rPr>
              <a:t>فولاد کامپوزیت و بتن </a:t>
            </a:r>
            <a:r>
              <a:rPr lang="fa-IR" sz="2000" dirty="0">
                <a:solidFill>
                  <a:prstClr val="black"/>
                </a:solidFill>
                <a:cs typeface="B Homa" panose="00000400000000000000" pitchFamily="2" charset="-78"/>
              </a:rPr>
              <a:t>اجازه می دهد که </a:t>
            </a:r>
            <a:r>
              <a:rPr lang="fa-IR" sz="2000" b="1" dirty="0">
                <a:solidFill>
                  <a:prstClr val="black"/>
                </a:solidFill>
                <a:cs typeface="B Homa" panose="00000400000000000000" pitchFamily="2" charset="-78"/>
              </a:rPr>
              <a:t>دهانه های 12 متری</a:t>
            </a:r>
            <a:r>
              <a:rPr lang="fa-IR" sz="2000" dirty="0">
                <a:solidFill>
                  <a:prstClr val="black"/>
                </a:solidFill>
                <a:cs typeface="B Homa" panose="00000400000000000000" pitchFamily="2" charset="-78"/>
              </a:rPr>
              <a:t>(</a:t>
            </a:r>
            <a:r>
              <a:rPr lang="fa-IR" sz="2000" b="1" dirty="0">
                <a:solidFill>
                  <a:prstClr val="black"/>
                </a:solidFill>
                <a:cs typeface="B Homa" panose="00000400000000000000" pitchFamily="2" charset="-78"/>
              </a:rPr>
              <a:t> </a:t>
            </a:r>
            <a:r>
              <a:rPr lang="fa-IR" sz="2000" dirty="0">
                <a:solidFill>
                  <a:prstClr val="black"/>
                </a:solidFill>
                <a:cs typeface="B Homa" panose="00000400000000000000" pitchFamily="2" charset="-78"/>
              </a:rPr>
              <a:t>40 فوتی) برای ایجاد فضای اداری باز به وجود آید.</a:t>
            </a:r>
          </a:p>
          <a:p>
            <a:pPr algn="just"/>
            <a:endParaRPr lang="fa-IR" dirty="0">
              <a:solidFill>
                <a:prstClr val="black"/>
              </a:solidFill>
              <a:cs typeface="B Homa" panose="00000400000000000000" pitchFamily="2" charset="-78"/>
            </a:endParaRPr>
          </a:p>
          <a:p>
            <a:pPr algn="just"/>
            <a:endParaRPr lang="fa-IR" dirty="0">
              <a:solidFill>
                <a:prstClr val="black"/>
              </a:solidFill>
              <a:cs typeface="B Homa" panose="00000400000000000000" pitchFamily="2" charset="-78"/>
            </a:endParaRPr>
          </a:p>
        </p:txBody>
      </p:sp>
      <p:sp>
        <p:nvSpPr>
          <p:cNvPr id="7" name="TextBox 6"/>
          <p:cNvSpPr txBox="1"/>
          <p:nvPr/>
        </p:nvSpPr>
        <p:spPr>
          <a:xfrm>
            <a:off x="1331640" y="4653136"/>
            <a:ext cx="3888432" cy="1569660"/>
          </a:xfrm>
          <a:prstGeom prst="rect">
            <a:avLst/>
          </a:prstGeom>
          <a:noFill/>
        </p:spPr>
        <p:txBody>
          <a:bodyPr wrap="square" rtlCol="1">
            <a:spAutoFit/>
          </a:bodyPr>
          <a:lstStyle/>
          <a:p>
            <a:pPr algn="just"/>
            <a:r>
              <a:rPr lang="fa-IR" sz="2000" dirty="0">
                <a:solidFill>
                  <a:prstClr val="black"/>
                </a:solidFill>
                <a:cs typeface="B Homa" panose="00000400000000000000" pitchFamily="2" charset="-78"/>
              </a:rPr>
              <a:t>2- بخش ورودی ، لابی ، کافه تریا و سالن در سه طبقه با ارتفاع حدود 24 متر و فضای باز داخلی</a:t>
            </a:r>
          </a:p>
          <a:p>
            <a:pPr algn="just"/>
            <a:endParaRPr lang="fa-IR" dirty="0">
              <a:solidFill>
                <a:prstClr val="black"/>
              </a:solidFill>
              <a:cs typeface="B Homa" panose="00000400000000000000" pitchFamily="2" charset="-78"/>
            </a:endParaRPr>
          </a:p>
          <a:p>
            <a:pPr algn="just"/>
            <a:endParaRPr lang="fa-IR" dirty="0">
              <a:solidFill>
                <a:prstClr val="black"/>
              </a:solidFill>
              <a:cs typeface="B Homa" panose="00000400000000000000" pitchFamily="2" charset="-78"/>
            </a:endParaRPr>
          </a:p>
        </p:txBody>
      </p:sp>
      <p:sp>
        <p:nvSpPr>
          <p:cNvPr id="8" name="Rectangle 7"/>
          <p:cNvSpPr/>
          <p:nvPr/>
        </p:nvSpPr>
        <p:spPr>
          <a:xfrm>
            <a:off x="1331640" y="1052736"/>
            <a:ext cx="6732240" cy="923330"/>
          </a:xfrm>
          <a:prstGeom prst="rect">
            <a:avLst/>
          </a:prstGeom>
        </p:spPr>
        <p:txBody>
          <a:bodyPr wrap="square">
            <a:spAutoFit/>
          </a:bodyPr>
          <a:lstStyle/>
          <a:p>
            <a:pPr marL="285750" indent="-285750" algn="just">
              <a:buFont typeface="Arial" pitchFamily="34" charset="0"/>
              <a:buChar char="•"/>
            </a:pPr>
            <a:r>
              <a:rPr lang="fa-IR" b="1" dirty="0">
                <a:solidFill>
                  <a:prstClr val="black"/>
                </a:solidFill>
                <a:cs typeface="B Homa" panose="00000400000000000000" pitchFamily="2" charset="-78"/>
              </a:rPr>
              <a:t>مساحت</a:t>
            </a:r>
            <a:r>
              <a:rPr lang="fa-IR" dirty="0">
                <a:solidFill>
                  <a:prstClr val="black"/>
                </a:solidFill>
                <a:cs typeface="B Homa" panose="00000400000000000000" pitchFamily="2" charset="-78"/>
              </a:rPr>
              <a:t> ساختمان  856000 فوت مربع </a:t>
            </a:r>
            <a:r>
              <a:rPr lang="fa-IR" b="1" dirty="0">
                <a:solidFill>
                  <a:prstClr val="black"/>
                </a:solidFill>
                <a:cs typeface="B Homa" panose="00000400000000000000" pitchFamily="2" charset="-78"/>
              </a:rPr>
              <a:t>(80،000 مترمربع) </a:t>
            </a:r>
            <a:r>
              <a:rPr lang="fa-IR" dirty="0">
                <a:solidFill>
                  <a:prstClr val="black"/>
                </a:solidFill>
                <a:cs typeface="B Homa" panose="00000400000000000000" pitchFamily="2" charset="-78"/>
              </a:rPr>
              <a:t>و </a:t>
            </a:r>
            <a:r>
              <a:rPr lang="fa-IR" b="1" dirty="0">
                <a:solidFill>
                  <a:prstClr val="black"/>
                </a:solidFill>
                <a:cs typeface="B Homa" panose="00000400000000000000" pitchFamily="2" charset="-78"/>
              </a:rPr>
              <a:t>ارتفاع</a:t>
            </a:r>
            <a:r>
              <a:rPr lang="fa-IR" dirty="0">
                <a:solidFill>
                  <a:prstClr val="black"/>
                </a:solidFill>
                <a:cs typeface="B Homa" panose="00000400000000000000" pitchFamily="2" charset="-78"/>
              </a:rPr>
              <a:t> آن 600 فوت </a:t>
            </a:r>
            <a:r>
              <a:rPr lang="fa-IR" b="1" dirty="0">
                <a:solidFill>
                  <a:prstClr val="black"/>
                </a:solidFill>
                <a:cs typeface="B Homa" panose="00000400000000000000" pitchFamily="2" charset="-78"/>
              </a:rPr>
              <a:t>(183 متر) </a:t>
            </a:r>
            <a:r>
              <a:rPr lang="fa-IR" dirty="0">
                <a:solidFill>
                  <a:prstClr val="black"/>
                </a:solidFill>
                <a:cs typeface="B Homa" panose="00000400000000000000" pitchFamily="2" charset="-78"/>
              </a:rPr>
              <a:t>می باشد. که</a:t>
            </a:r>
            <a:r>
              <a:rPr lang="fa-IR" b="1" dirty="0">
                <a:solidFill>
                  <a:prstClr val="black"/>
                </a:solidFill>
                <a:cs typeface="B Homa" panose="00000400000000000000" pitchFamily="2" charset="-78"/>
              </a:rPr>
              <a:t> 46 طبقه </a:t>
            </a:r>
            <a:r>
              <a:rPr lang="fa-IR" dirty="0">
                <a:solidFill>
                  <a:prstClr val="black"/>
                </a:solidFill>
                <a:cs typeface="B Homa" panose="00000400000000000000" pitchFamily="2" charset="-78"/>
              </a:rPr>
              <a:t>بالا و 2 طبقه آن در زیر زمین ساخته شده است.</a:t>
            </a:r>
          </a:p>
        </p:txBody>
      </p:sp>
    </p:spTree>
    <p:extLst>
      <p:ext uri="{BB962C8B-B14F-4D97-AF65-F5344CB8AC3E}">
        <p14:creationId xmlns:p14="http://schemas.microsoft.com/office/powerpoint/2010/main" val="2303584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8184" y="188640"/>
            <a:ext cx="2344224" cy="2664296"/>
          </a:xfrm>
        </p:spPr>
        <p:txBody>
          <a:bodyPr>
            <a:normAutofit/>
          </a:bodyPr>
          <a:lstStyle/>
          <a:p>
            <a:pPr algn="r"/>
            <a:r>
              <a:rPr lang="fa-IR" sz="3200" dirty="0" smtClean="0">
                <a:cs typeface="B Homa" panose="00000400000000000000" pitchFamily="2" charset="-78"/>
              </a:rPr>
              <a:t>پلان </a:t>
            </a:r>
            <a:br>
              <a:rPr lang="fa-IR" sz="3200" dirty="0" smtClean="0">
                <a:cs typeface="B Homa" panose="00000400000000000000" pitchFamily="2" charset="-78"/>
              </a:rPr>
            </a:br>
            <a:r>
              <a:rPr lang="fa-IR" sz="2800" dirty="0" smtClean="0">
                <a:cs typeface="B Homa" panose="00000400000000000000" pitchFamily="2" charset="-78"/>
              </a:rPr>
              <a:t>طبقه سوم_طبقه هفتم</a:t>
            </a:r>
            <a:endParaRPr lang="fa-IR" sz="2800" dirty="0">
              <a:cs typeface="B Homa" panose="00000400000000000000" pitchFamily="2" charset="-78"/>
            </a:endParaRPr>
          </a:p>
        </p:txBody>
      </p:sp>
      <p:pic>
        <p:nvPicPr>
          <p:cNvPr id="30721" name="Picture 1" descr="C:\Users\Kavoshgaran\Desktop\axx\fp105303lobbylevel.jpg"/>
          <p:cNvPicPr>
            <a:picLocks noChangeAspect="1" noChangeArrowheads="1"/>
          </p:cNvPicPr>
          <p:nvPr/>
        </p:nvPicPr>
        <p:blipFill>
          <a:blip r:embed="rId2" cstate="print"/>
          <a:srcRect/>
          <a:stretch>
            <a:fillRect/>
          </a:stretch>
        </p:blipFill>
        <p:spPr bwMode="auto">
          <a:xfrm>
            <a:off x="827584" y="908720"/>
            <a:ext cx="5230674" cy="5373216"/>
          </a:xfrm>
          <a:prstGeom prst="rect">
            <a:avLst/>
          </a:prstGeom>
          <a:noFill/>
        </p:spPr>
      </p:pic>
    </p:spTree>
    <p:extLst>
      <p:ext uri="{BB962C8B-B14F-4D97-AF65-F5344CB8AC3E}">
        <p14:creationId xmlns:p14="http://schemas.microsoft.com/office/powerpoint/2010/main" val="42675909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6176" y="-891480"/>
            <a:ext cx="2344224" cy="2664296"/>
          </a:xfrm>
        </p:spPr>
        <p:txBody>
          <a:bodyPr>
            <a:normAutofit/>
          </a:bodyPr>
          <a:lstStyle/>
          <a:p>
            <a:pPr algn="r"/>
            <a:r>
              <a:rPr lang="fa-IR" sz="3200" dirty="0" smtClean="0">
                <a:cs typeface="B Homa" panose="00000400000000000000" pitchFamily="2" charset="-78"/>
              </a:rPr>
              <a:t>پلان </a:t>
            </a:r>
            <a:br>
              <a:rPr lang="fa-IR" sz="3200" dirty="0" smtClean="0">
                <a:cs typeface="B Homa" panose="00000400000000000000" pitchFamily="2" charset="-78"/>
              </a:rPr>
            </a:br>
            <a:r>
              <a:rPr lang="fa-IR" sz="2800" dirty="0" smtClean="0">
                <a:cs typeface="B Homa" panose="00000400000000000000" pitchFamily="2" charset="-78"/>
              </a:rPr>
              <a:t>طبقه دهم به بالا</a:t>
            </a:r>
            <a:endParaRPr lang="fa-IR" sz="2800" dirty="0">
              <a:cs typeface="B Homa" panose="00000400000000000000" pitchFamily="2" charset="-78"/>
            </a:endParaRPr>
          </a:p>
        </p:txBody>
      </p:sp>
      <p:pic>
        <p:nvPicPr>
          <p:cNvPr id="74754" name="Picture 2" descr="C:\Users\Kavoshgaran\Desktop\1124-low-rise-floor-plan-585x435.jpg"/>
          <p:cNvPicPr>
            <a:picLocks noChangeAspect="1" noChangeArrowheads="1"/>
          </p:cNvPicPr>
          <p:nvPr/>
        </p:nvPicPr>
        <p:blipFill>
          <a:blip r:embed="rId2" cstate="print"/>
          <a:srcRect/>
          <a:stretch>
            <a:fillRect/>
          </a:stretch>
        </p:blipFill>
        <p:spPr bwMode="auto">
          <a:xfrm>
            <a:off x="611560" y="1700808"/>
            <a:ext cx="6391331" cy="4752528"/>
          </a:xfrm>
          <a:prstGeom prst="rect">
            <a:avLst/>
          </a:prstGeom>
          <a:noFill/>
        </p:spPr>
      </p:pic>
    </p:spTree>
    <p:extLst>
      <p:ext uri="{BB962C8B-B14F-4D97-AF65-F5344CB8AC3E}">
        <p14:creationId xmlns:p14="http://schemas.microsoft.com/office/powerpoint/2010/main" val="15047661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632" y="764704"/>
            <a:ext cx="7024744" cy="1143000"/>
          </a:xfrm>
        </p:spPr>
        <p:txBody>
          <a:bodyPr>
            <a:normAutofit/>
          </a:bodyPr>
          <a:lstStyle/>
          <a:p>
            <a:pPr algn="r"/>
            <a:r>
              <a:rPr lang="fa-IR" dirty="0" smtClean="0">
                <a:cs typeface="B Homa" panose="00000400000000000000" pitchFamily="2" charset="-78"/>
              </a:rPr>
              <a:t>مقطع</a:t>
            </a:r>
            <a:endParaRPr lang="en-US" dirty="0">
              <a:cs typeface="_MRT_Khodkar" pitchFamily="2" charset="-78"/>
            </a:endParaRPr>
          </a:p>
        </p:txBody>
      </p:sp>
      <p:pic>
        <p:nvPicPr>
          <p:cNvPr id="75778" name="Picture 2" descr="C:\Users\Kavoshgaran\Desktop\axx\051031-07.jpg"/>
          <p:cNvPicPr>
            <a:picLocks noChangeAspect="1" noChangeArrowheads="1"/>
          </p:cNvPicPr>
          <p:nvPr/>
        </p:nvPicPr>
        <p:blipFill>
          <a:blip r:embed="rId2" cstate="print"/>
          <a:srcRect/>
          <a:stretch>
            <a:fillRect/>
          </a:stretch>
        </p:blipFill>
        <p:spPr bwMode="auto">
          <a:xfrm>
            <a:off x="1043608" y="1196752"/>
            <a:ext cx="6350000" cy="4762500"/>
          </a:xfrm>
          <a:prstGeom prst="rect">
            <a:avLst/>
          </a:prstGeom>
          <a:noFill/>
        </p:spPr>
      </p:pic>
    </p:spTree>
    <p:extLst>
      <p:ext uri="{BB962C8B-B14F-4D97-AF65-F5344CB8AC3E}">
        <p14:creationId xmlns:p14="http://schemas.microsoft.com/office/powerpoint/2010/main" val="16885966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C:\Users\Kavoshgaran\Desktop\1124-section-585x827.jpg"/>
          <p:cNvPicPr>
            <a:picLocks noChangeAspect="1" noChangeArrowheads="1"/>
          </p:cNvPicPr>
          <p:nvPr/>
        </p:nvPicPr>
        <p:blipFill>
          <a:blip r:embed="rId2" cstate="print"/>
          <a:srcRect/>
          <a:stretch>
            <a:fillRect/>
          </a:stretch>
        </p:blipFill>
        <p:spPr bwMode="auto">
          <a:xfrm>
            <a:off x="1043608" y="692696"/>
            <a:ext cx="4106504" cy="5805264"/>
          </a:xfrm>
          <a:prstGeom prst="rect">
            <a:avLst/>
          </a:prstGeom>
          <a:noFill/>
        </p:spPr>
      </p:pic>
      <p:sp>
        <p:nvSpPr>
          <p:cNvPr id="5" name="Title 1"/>
          <p:cNvSpPr>
            <a:spLocks noGrp="1"/>
          </p:cNvSpPr>
          <p:nvPr>
            <p:ph type="title"/>
          </p:nvPr>
        </p:nvSpPr>
        <p:spPr>
          <a:xfrm>
            <a:off x="1259632" y="764704"/>
            <a:ext cx="7024744" cy="1143000"/>
          </a:xfrm>
        </p:spPr>
        <p:txBody>
          <a:bodyPr>
            <a:normAutofit/>
          </a:bodyPr>
          <a:lstStyle/>
          <a:p>
            <a:pPr algn="r"/>
            <a:r>
              <a:rPr lang="fa-IR" dirty="0" smtClean="0">
                <a:cs typeface="B Homa" panose="00000400000000000000" pitchFamily="2" charset="-78"/>
              </a:rPr>
              <a:t>مقطع</a:t>
            </a:r>
            <a:endParaRPr lang="en-US" dirty="0">
              <a:cs typeface="_MRT_Khodkar" pitchFamily="2" charset="-78"/>
            </a:endParaRPr>
          </a:p>
        </p:txBody>
      </p:sp>
    </p:spTree>
    <p:extLst>
      <p:ext uri="{BB962C8B-B14F-4D97-AF65-F5344CB8AC3E}">
        <p14:creationId xmlns:p14="http://schemas.microsoft.com/office/powerpoint/2010/main" val="17482068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6267" y="620688"/>
            <a:ext cx="7024744" cy="1143000"/>
          </a:xfrm>
        </p:spPr>
        <p:txBody>
          <a:bodyPr>
            <a:normAutofit/>
          </a:bodyPr>
          <a:lstStyle/>
          <a:p>
            <a:pPr algn="r"/>
            <a:r>
              <a:rPr lang="fa-IR" sz="2800" dirty="0" smtClean="0">
                <a:cs typeface="B Homa" panose="00000400000000000000" pitchFamily="2" charset="-78"/>
              </a:rPr>
              <a:t>نگهداری نمای ساختمان قدیمی:</a:t>
            </a:r>
            <a:endParaRPr lang="fa-IR" sz="28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5669" y="2132856"/>
            <a:ext cx="4002355" cy="3086027"/>
          </a:xfrm>
          <a:prstGeom prst="rect">
            <a:avLst/>
          </a:prstGeom>
          <a:ln w="88900" cap="sq" cmpd="thickThin">
            <a:solidFill>
              <a:srgbClr val="000000"/>
            </a:solidFill>
            <a:prstDash val="solid"/>
            <a:miter lim="800000"/>
          </a:ln>
          <a:effectLst>
            <a:innerShdw blurRad="76200">
              <a:srgbClr val="000000"/>
            </a:innerShdw>
          </a:effectLst>
        </p:spPr>
      </p:pic>
      <p:sp>
        <p:nvSpPr>
          <p:cNvPr id="6" name="TextBox 5"/>
          <p:cNvSpPr txBox="1"/>
          <p:nvPr/>
        </p:nvSpPr>
        <p:spPr>
          <a:xfrm>
            <a:off x="5292080" y="2132856"/>
            <a:ext cx="2879960" cy="3693319"/>
          </a:xfrm>
          <a:prstGeom prst="rect">
            <a:avLst/>
          </a:prstGeom>
          <a:noFill/>
        </p:spPr>
        <p:txBody>
          <a:bodyPr wrap="square" rtlCol="1">
            <a:spAutoFit/>
          </a:bodyPr>
          <a:lstStyle/>
          <a:p>
            <a:pPr algn="just"/>
            <a:r>
              <a:rPr lang="fa-IR" dirty="0">
                <a:solidFill>
                  <a:prstClr val="black"/>
                </a:solidFill>
                <a:cs typeface="B Homa" panose="00000400000000000000" pitchFamily="2" charset="-78"/>
              </a:rPr>
              <a:t>نمای 6 طبقه ساختمان قدیمی باید در سه جبهه خیابان 57، 58 و بلوار هشتم حفظ می شد</a:t>
            </a:r>
          </a:p>
          <a:p>
            <a:pPr algn="just"/>
            <a:r>
              <a:rPr lang="fa-IR" dirty="0">
                <a:solidFill>
                  <a:prstClr val="black"/>
                </a:solidFill>
                <a:cs typeface="B Homa" panose="00000400000000000000" pitchFamily="2" charset="-78"/>
              </a:rPr>
              <a:t>با </a:t>
            </a:r>
            <a:r>
              <a:rPr lang="fa-IR" b="1" dirty="0">
                <a:solidFill>
                  <a:prstClr val="black"/>
                </a:solidFill>
                <a:cs typeface="B Homa" panose="00000400000000000000" pitchFamily="2" charset="-78"/>
              </a:rPr>
              <a:t>تخریب دیوارهای داخلی </a:t>
            </a:r>
            <a:r>
              <a:rPr lang="fa-IR" dirty="0">
                <a:solidFill>
                  <a:prstClr val="black"/>
                </a:solidFill>
                <a:cs typeface="B Homa" panose="00000400000000000000" pitchFamily="2" charset="-78"/>
              </a:rPr>
              <a:t>نمای قدیمی ساختمان سازه خود را از دست داد و نیاز به </a:t>
            </a:r>
            <a:r>
              <a:rPr lang="fa-IR" b="1" dirty="0">
                <a:solidFill>
                  <a:prstClr val="black"/>
                </a:solidFill>
                <a:cs typeface="B Homa" panose="00000400000000000000" pitchFamily="2" charset="-78"/>
              </a:rPr>
              <a:t>سازه جدید </a:t>
            </a:r>
            <a:r>
              <a:rPr lang="fa-IR" dirty="0">
                <a:solidFill>
                  <a:prstClr val="black"/>
                </a:solidFill>
                <a:cs typeface="B Homa" panose="00000400000000000000" pitchFamily="2" charset="-78"/>
              </a:rPr>
              <a:t>برای حفظ ایستایی نماها به وجود آمد.</a:t>
            </a:r>
          </a:p>
          <a:p>
            <a:pPr algn="just"/>
            <a:endParaRPr lang="fa-IR" dirty="0">
              <a:solidFill>
                <a:prstClr val="black"/>
              </a:solidFill>
              <a:cs typeface="B Homa" panose="00000400000000000000" pitchFamily="2" charset="-78"/>
            </a:endParaRPr>
          </a:p>
          <a:p>
            <a:pPr algn="just"/>
            <a:r>
              <a:rPr lang="fa-IR" dirty="0">
                <a:solidFill>
                  <a:prstClr val="black"/>
                </a:solidFill>
                <a:cs typeface="B Homa" panose="00000400000000000000" pitchFamily="2" charset="-78"/>
              </a:rPr>
              <a:t>این کار طی مراحل زیر انجام شد:</a:t>
            </a:r>
          </a:p>
          <a:p>
            <a:pPr algn="just"/>
            <a:endParaRPr lang="fa-IR" dirty="0">
              <a:solidFill>
                <a:prstClr val="black"/>
              </a:solidFill>
              <a:cs typeface="B Homa" panose="00000400000000000000" pitchFamily="2" charset="-78"/>
            </a:endParaRPr>
          </a:p>
          <a:p>
            <a:pPr algn="just"/>
            <a:r>
              <a:rPr lang="fa-IR" dirty="0">
                <a:solidFill>
                  <a:prstClr val="black"/>
                </a:solidFill>
                <a:cs typeface="B Homa" panose="00000400000000000000" pitchFamily="2" charset="-78"/>
              </a:rPr>
              <a:t>1- پشت نماها یک </a:t>
            </a:r>
            <a:r>
              <a:rPr lang="fa-IR" b="1" dirty="0">
                <a:solidFill>
                  <a:prstClr val="black"/>
                </a:solidFill>
                <a:cs typeface="B Homa" panose="00000400000000000000" pitchFamily="2" charset="-78"/>
              </a:rPr>
              <a:t>شبکه فولادی افقی و عمودی</a:t>
            </a:r>
            <a:r>
              <a:rPr lang="fa-IR" dirty="0">
                <a:solidFill>
                  <a:prstClr val="black"/>
                </a:solidFill>
                <a:cs typeface="B Homa" panose="00000400000000000000" pitchFamily="2" charset="-78"/>
              </a:rPr>
              <a:t> طراحی شد .</a:t>
            </a:r>
          </a:p>
          <a:p>
            <a:pPr algn="just"/>
            <a:endParaRPr lang="fa-IR" dirty="0">
              <a:solidFill>
                <a:prstClr val="black"/>
              </a:solidFill>
              <a:cs typeface="B Homa" panose="00000400000000000000" pitchFamily="2" charset="-78"/>
            </a:endParaRPr>
          </a:p>
        </p:txBody>
      </p:sp>
    </p:spTree>
    <p:extLst>
      <p:ext uri="{BB962C8B-B14F-4D97-AF65-F5344CB8AC3E}">
        <p14:creationId xmlns:p14="http://schemas.microsoft.com/office/powerpoint/2010/main" val="33857795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87624" y="1324684"/>
            <a:ext cx="2974708" cy="3884499"/>
          </a:xfrm>
          <a:prstGeom prst="rect">
            <a:avLst/>
          </a:prstGeom>
          <a:ln w="88900" cap="sq" cmpd="thickThin">
            <a:solidFill>
              <a:srgbClr val="000000"/>
            </a:solidFill>
            <a:prstDash val="solid"/>
            <a:miter lim="800000"/>
          </a:ln>
          <a:effectLst>
            <a:innerShdw blurRad="76200">
              <a:srgbClr val="000000"/>
            </a:innerShdw>
          </a:effectLst>
        </p:spPr>
      </p:pic>
      <p:sp>
        <p:nvSpPr>
          <p:cNvPr id="5" name="TextBox 4"/>
          <p:cNvSpPr txBox="1"/>
          <p:nvPr/>
        </p:nvSpPr>
        <p:spPr>
          <a:xfrm>
            <a:off x="5076056" y="1556792"/>
            <a:ext cx="2952328" cy="2308324"/>
          </a:xfrm>
          <a:prstGeom prst="rect">
            <a:avLst/>
          </a:prstGeom>
          <a:noFill/>
        </p:spPr>
        <p:txBody>
          <a:bodyPr wrap="square" rtlCol="1">
            <a:spAutoFit/>
          </a:bodyPr>
          <a:lstStyle/>
          <a:p>
            <a:pPr algn="just"/>
            <a:r>
              <a:rPr lang="fa-IR" dirty="0">
                <a:solidFill>
                  <a:prstClr val="black"/>
                </a:solidFill>
                <a:cs typeface="B Homa" panose="00000400000000000000" pitchFamily="2" charset="-78"/>
              </a:rPr>
              <a:t>2- </a:t>
            </a:r>
            <a:r>
              <a:rPr lang="fa-IR" b="1" dirty="0">
                <a:solidFill>
                  <a:prstClr val="black"/>
                </a:solidFill>
                <a:cs typeface="B Homa" panose="00000400000000000000" pitchFamily="2" charset="-78"/>
              </a:rPr>
              <a:t>فریم های جدید </a:t>
            </a:r>
            <a:r>
              <a:rPr lang="fa-IR" dirty="0">
                <a:solidFill>
                  <a:prstClr val="black"/>
                </a:solidFill>
                <a:cs typeface="B Homa" panose="00000400000000000000" pitchFamily="2" charset="-78"/>
              </a:rPr>
              <a:t>نگهدارنده نمای قدیمی به </a:t>
            </a:r>
            <a:r>
              <a:rPr lang="fa-IR" b="1" dirty="0">
                <a:solidFill>
                  <a:prstClr val="black"/>
                </a:solidFill>
                <a:cs typeface="B Homa" panose="00000400000000000000" pitchFamily="2" charset="-78"/>
              </a:rPr>
              <a:t>قاب بندی طبقه سوم </a:t>
            </a:r>
            <a:r>
              <a:rPr lang="fa-IR" dirty="0">
                <a:solidFill>
                  <a:prstClr val="black"/>
                </a:solidFill>
                <a:cs typeface="B Homa" panose="00000400000000000000" pitchFamily="2" charset="-78"/>
              </a:rPr>
              <a:t>برج وصل شد.</a:t>
            </a:r>
          </a:p>
          <a:p>
            <a:pPr algn="just"/>
            <a:endParaRPr lang="fa-IR" dirty="0">
              <a:solidFill>
                <a:prstClr val="black"/>
              </a:solidFill>
              <a:cs typeface="B Homa" panose="00000400000000000000" pitchFamily="2" charset="-78"/>
            </a:endParaRPr>
          </a:p>
          <a:p>
            <a:pPr algn="just"/>
            <a:r>
              <a:rPr lang="fa-IR" dirty="0">
                <a:solidFill>
                  <a:prstClr val="black"/>
                </a:solidFill>
                <a:cs typeface="B Homa" panose="00000400000000000000" pitchFamily="2" charset="-78"/>
              </a:rPr>
              <a:t>3- نما در طبقه هفتم توسط </a:t>
            </a:r>
            <a:r>
              <a:rPr lang="fa-IR" b="1" dirty="0">
                <a:solidFill>
                  <a:prstClr val="black"/>
                </a:solidFill>
                <a:cs typeface="B Homa" panose="00000400000000000000" pitchFamily="2" charset="-78"/>
              </a:rPr>
              <a:t>نورگیر سقفی </a:t>
            </a:r>
            <a:r>
              <a:rPr lang="fa-IR" dirty="0">
                <a:solidFill>
                  <a:prstClr val="black"/>
                </a:solidFill>
                <a:cs typeface="B Homa" panose="00000400000000000000" pitchFamily="2" charset="-78"/>
              </a:rPr>
              <a:t>برج حمایت می شود که این طیقه منطبق بر </a:t>
            </a:r>
            <a:r>
              <a:rPr lang="fa-IR" b="1" dirty="0">
                <a:solidFill>
                  <a:prstClr val="black"/>
                </a:solidFill>
                <a:cs typeface="B Homa" panose="00000400000000000000" pitchFamily="2" charset="-78"/>
              </a:rPr>
              <a:t>بالاترین نقطه نمای قدیمی </a:t>
            </a:r>
            <a:r>
              <a:rPr lang="fa-IR" dirty="0">
                <a:solidFill>
                  <a:prstClr val="black"/>
                </a:solidFill>
                <a:cs typeface="B Homa" panose="00000400000000000000" pitchFamily="2" charset="-78"/>
              </a:rPr>
              <a:t>است.</a:t>
            </a:r>
          </a:p>
        </p:txBody>
      </p:sp>
    </p:spTree>
    <p:extLst>
      <p:ext uri="{BB962C8B-B14F-4D97-AF65-F5344CB8AC3E}">
        <p14:creationId xmlns:p14="http://schemas.microsoft.com/office/powerpoint/2010/main" val="23786618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3648" y="548680"/>
            <a:ext cx="7024744" cy="1143000"/>
          </a:xfrm>
        </p:spPr>
        <p:txBody>
          <a:bodyPr>
            <a:normAutofit/>
          </a:bodyPr>
          <a:lstStyle/>
          <a:p>
            <a:pPr algn="r"/>
            <a:r>
              <a:rPr lang="fa-IR" sz="2800" dirty="0">
                <a:cs typeface="B Homa" panose="00000400000000000000" pitchFamily="2" charset="-78"/>
              </a:rPr>
              <a:t>نگهداری نمای ساختمان قدیمی:</a:t>
            </a:r>
            <a:endParaRPr lang="fa-IR" sz="2800"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83568" y="3356992"/>
            <a:ext cx="4193205" cy="2902284"/>
          </a:xfrm>
          <a:prstGeom prst="rect">
            <a:avLst/>
          </a:prstGeom>
          <a:ln w="88900" cap="sq" cmpd="thickThin">
            <a:solidFill>
              <a:srgbClr val="000000"/>
            </a:solidFill>
            <a:prstDash val="solid"/>
            <a:miter lim="800000"/>
          </a:ln>
          <a:effectLst>
            <a:innerShdw blurRad="76200">
              <a:srgbClr val="000000"/>
            </a:innerShdw>
          </a:effectLst>
        </p:spPr>
      </p:pic>
      <p:pic>
        <p:nvPicPr>
          <p:cNvPr id="5" name="Content Placeholder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568" y="548679"/>
            <a:ext cx="3726472" cy="2546692"/>
          </a:xfrm>
          <a:prstGeom prst="rect">
            <a:avLst/>
          </a:prstGeom>
          <a:ln w="88900" cap="sq" cmpd="thickThin">
            <a:solidFill>
              <a:srgbClr val="000000"/>
            </a:solidFill>
            <a:prstDash val="solid"/>
            <a:miter lim="800000"/>
          </a:ln>
          <a:effectLst>
            <a:innerShdw blurRad="76200">
              <a:srgbClr val="000000"/>
            </a:innerShdw>
          </a:effectLst>
        </p:spPr>
      </p:pic>
      <p:sp>
        <p:nvSpPr>
          <p:cNvPr id="6" name="TextBox 5"/>
          <p:cNvSpPr txBox="1"/>
          <p:nvPr/>
        </p:nvSpPr>
        <p:spPr>
          <a:xfrm>
            <a:off x="5508104" y="2348880"/>
            <a:ext cx="2736304" cy="2585323"/>
          </a:xfrm>
          <a:prstGeom prst="rect">
            <a:avLst/>
          </a:prstGeom>
          <a:noFill/>
        </p:spPr>
        <p:txBody>
          <a:bodyPr wrap="square" rtlCol="1">
            <a:spAutoFit/>
          </a:bodyPr>
          <a:lstStyle/>
          <a:p>
            <a:pPr algn="just"/>
            <a:r>
              <a:rPr lang="fa-IR" dirty="0">
                <a:solidFill>
                  <a:prstClr val="black"/>
                </a:solidFill>
                <a:cs typeface="B Homa" panose="00000400000000000000" pitchFamily="2" charset="-78"/>
              </a:rPr>
              <a:t>بعد از تخریب دیوارهای داخلی ساختمان قدیمی برای نگهداری از سازه افقی و عمودی محافظ نما تعدادی </a:t>
            </a:r>
            <a:r>
              <a:rPr lang="fa-IR" b="1" dirty="0">
                <a:solidFill>
                  <a:prstClr val="black"/>
                </a:solidFill>
                <a:cs typeface="B Homa" panose="00000400000000000000" pitchFamily="2" charset="-78"/>
              </a:rPr>
              <a:t>عنصر بادبندی موقت </a:t>
            </a:r>
            <a:r>
              <a:rPr lang="fa-IR" dirty="0">
                <a:solidFill>
                  <a:prstClr val="black"/>
                </a:solidFill>
                <a:cs typeface="B Homa" panose="00000400000000000000" pitchFamily="2" charset="-78"/>
              </a:rPr>
              <a:t>ایجاد شد. این عناصر تا زمان ساخت سازه برج تا </a:t>
            </a:r>
            <a:r>
              <a:rPr lang="fa-IR" b="1" dirty="0">
                <a:solidFill>
                  <a:prstClr val="black"/>
                </a:solidFill>
                <a:cs typeface="B Homa" panose="00000400000000000000" pitchFamily="2" charset="-78"/>
              </a:rPr>
              <a:t>طبقه هفتم </a:t>
            </a:r>
            <a:r>
              <a:rPr lang="fa-IR" dirty="0">
                <a:solidFill>
                  <a:prstClr val="black"/>
                </a:solidFill>
                <a:cs typeface="B Homa" panose="00000400000000000000" pitchFamily="2" charset="-78"/>
              </a:rPr>
              <a:t>در محل باقی ماندند و </a:t>
            </a:r>
            <a:r>
              <a:rPr lang="fa-IR" b="1" dirty="0">
                <a:solidFill>
                  <a:prstClr val="black"/>
                </a:solidFill>
                <a:cs typeface="B Homa" panose="00000400000000000000" pitchFamily="2" charset="-78"/>
              </a:rPr>
              <a:t>پس از اتصال سازه افقی و عمودی به سازه برج حذف </a:t>
            </a:r>
            <a:r>
              <a:rPr lang="fa-IR" dirty="0">
                <a:solidFill>
                  <a:prstClr val="black"/>
                </a:solidFill>
                <a:cs typeface="B Homa" panose="00000400000000000000" pitchFamily="2" charset="-78"/>
              </a:rPr>
              <a:t>شدند.</a:t>
            </a:r>
          </a:p>
        </p:txBody>
      </p:sp>
    </p:spTree>
    <p:extLst>
      <p:ext uri="{BB962C8B-B14F-4D97-AF65-F5344CB8AC3E}">
        <p14:creationId xmlns:p14="http://schemas.microsoft.com/office/powerpoint/2010/main" val="37784298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C:\Users\Kavoshgaran\Desktop\axx\evolution1.jpg"/>
          <p:cNvPicPr>
            <a:picLocks noChangeAspect="1" noChangeArrowheads="1"/>
          </p:cNvPicPr>
          <p:nvPr/>
        </p:nvPicPr>
        <p:blipFill>
          <a:blip r:embed="rId2" cstate="print"/>
          <a:srcRect/>
          <a:stretch>
            <a:fillRect/>
          </a:stretch>
        </p:blipFill>
        <p:spPr bwMode="auto">
          <a:xfrm>
            <a:off x="827584" y="980728"/>
            <a:ext cx="7459464" cy="4464605"/>
          </a:xfrm>
          <a:prstGeom prst="rect">
            <a:avLst/>
          </a:prstGeom>
          <a:noFill/>
        </p:spPr>
      </p:pic>
    </p:spTree>
    <p:extLst>
      <p:ext uri="{BB962C8B-B14F-4D97-AF65-F5344CB8AC3E}">
        <p14:creationId xmlns:p14="http://schemas.microsoft.com/office/powerpoint/2010/main" val="24327047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404664"/>
            <a:ext cx="7024744" cy="1143000"/>
          </a:xfrm>
        </p:spPr>
        <p:txBody>
          <a:bodyPr>
            <a:normAutofit/>
          </a:bodyPr>
          <a:lstStyle/>
          <a:p>
            <a:pPr algn="r"/>
            <a:r>
              <a:rPr lang="fa-IR" sz="2800" dirty="0" smtClean="0">
                <a:cs typeface="B Homa" panose="00000400000000000000" pitchFamily="2" charset="-78"/>
              </a:rPr>
              <a:t>معرفی:</a:t>
            </a:r>
            <a:endParaRPr lang="fa-IR" sz="2800" dirty="0">
              <a:cs typeface="B Homa" panose="00000400000000000000" pitchFamily="2" charset="-78"/>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83568" y="908721"/>
            <a:ext cx="2864478" cy="3744416"/>
          </a:xfrm>
          <a:prstGeom prst="rect">
            <a:avLst/>
          </a:prstGeom>
          <a:ln w="88900" cap="sq" cmpd="thickThin">
            <a:solidFill>
              <a:srgbClr val="000000"/>
            </a:solidFill>
            <a:prstDash val="solid"/>
            <a:miter lim="800000"/>
          </a:ln>
          <a:effectLst>
            <a:innerShdw blurRad="76200">
              <a:srgbClr val="000000"/>
            </a:innerShdw>
          </a:effectLst>
        </p:spPr>
      </p:pic>
      <p:sp>
        <p:nvSpPr>
          <p:cNvPr id="5" name="TextBox 4"/>
          <p:cNvSpPr txBox="1"/>
          <p:nvPr/>
        </p:nvSpPr>
        <p:spPr>
          <a:xfrm>
            <a:off x="5616933" y="1208240"/>
            <a:ext cx="2880320" cy="4678204"/>
          </a:xfrm>
          <a:prstGeom prst="rect">
            <a:avLst/>
          </a:prstGeom>
          <a:noFill/>
        </p:spPr>
        <p:txBody>
          <a:bodyPr wrap="square" rtlCol="1">
            <a:spAutoFit/>
          </a:bodyPr>
          <a:lstStyle/>
          <a:p>
            <a:pPr marL="285750" indent="-285750" algn="just">
              <a:buFont typeface="Arial" pitchFamily="34" charset="0"/>
              <a:buChar char="•"/>
            </a:pPr>
            <a:endParaRPr lang="fa-IR" dirty="0">
              <a:solidFill>
                <a:prstClr val="black"/>
              </a:solidFill>
              <a:cs typeface="B Homa" panose="00000400000000000000" pitchFamily="2" charset="-78"/>
            </a:endParaRPr>
          </a:p>
          <a:p>
            <a:pPr marL="285750" indent="-285750" algn="just">
              <a:buFont typeface="Arial" pitchFamily="34" charset="0"/>
              <a:buChar char="•"/>
            </a:pPr>
            <a:r>
              <a:rPr lang="fa-IR" sz="2000" dirty="0" smtClean="0">
                <a:solidFill>
                  <a:prstClr val="black"/>
                </a:solidFill>
                <a:cs typeface="B Homa" panose="00000400000000000000" pitchFamily="2" charset="-78"/>
              </a:rPr>
              <a:t>این بنا در محله منهتن نیویورک در بلوار هشتم بین خیابان های 57 و 58 قرار دارد.</a:t>
            </a:r>
          </a:p>
          <a:p>
            <a:pPr marL="285750" indent="-285750" algn="just">
              <a:buFont typeface="Arial" pitchFamily="34" charset="0"/>
              <a:buChar char="•"/>
            </a:pPr>
            <a:r>
              <a:rPr lang="fa-IR" sz="2000" dirty="0" smtClean="0">
                <a:solidFill>
                  <a:prstClr val="black"/>
                </a:solidFill>
                <a:cs typeface="B Homa" panose="00000400000000000000" pitchFamily="2" charset="-78"/>
              </a:rPr>
              <a:t>این </a:t>
            </a:r>
            <a:r>
              <a:rPr lang="fa-IR" sz="2000" dirty="0">
                <a:solidFill>
                  <a:prstClr val="black"/>
                </a:solidFill>
                <a:cs typeface="B Homa" panose="00000400000000000000" pitchFamily="2" charset="-78"/>
              </a:rPr>
              <a:t>بنا به عنوان دفتر مرکزی شرکت هرست و در </a:t>
            </a:r>
            <a:r>
              <a:rPr lang="fa-IR" sz="2000" b="1" dirty="0">
                <a:solidFill>
                  <a:prstClr val="black"/>
                </a:solidFill>
                <a:cs typeface="B Homa" panose="00000400000000000000" pitchFamily="2" charset="-78"/>
              </a:rPr>
              <a:t>سال 2006 </a:t>
            </a:r>
            <a:r>
              <a:rPr lang="fa-IR" sz="2000" dirty="0">
                <a:solidFill>
                  <a:prstClr val="black"/>
                </a:solidFill>
                <a:cs typeface="B Homa" panose="00000400000000000000" pitchFamily="2" charset="-78"/>
              </a:rPr>
              <a:t>میلادی ساخته شده است.</a:t>
            </a:r>
          </a:p>
          <a:p>
            <a:pPr marL="285750" indent="-285750" algn="just">
              <a:buFont typeface="Arial" pitchFamily="34" charset="0"/>
              <a:buChar char="•"/>
            </a:pPr>
            <a:r>
              <a:rPr lang="fa-IR" sz="2000" dirty="0" smtClean="0">
                <a:solidFill>
                  <a:prstClr val="black"/>
                </a:solidFill>
                <a:cs typeface="B Homa" panose="00000400000000000000" pitchFamily="2" charset="-78"/>
              </a:rPr>
              <a:t>در سال 2001 شرکت هرست ، شرکت فاستر و شرکا و شرکت مهندسین سازه ای </a:t>
            </a:r>
            <a:r>
              <a:rPr lang="en-US" sz="2000" dirty="0" smtClean="0">
                <a:solidFill>
                  <a:prstClr val="black"/>
                </a:solidFill>
                <a:cs typeface="B Homa" panose="00000400000000000000" pitchFamily="2" charset="-78"/>
              </a:rPr>
              <a:t>wsp cantor seinuk</a:t>
            </a:r>
            <a:r>
              <a:rPr lang="fa-IR" sz="2000" dirty="0" smtClean="0">
                <a:solidFill>
                  <a:prstClr val="black"/>
                </a:solidFill>
                <a:cs typeface="B Homa" panose="00000400000000000000" pitchFamily="2" charset="-78"/>
              </a:rPr>
              <a:t> را برای ساخت دفتر جدیدش استخدام کرد.</a:t>
            </a:r>
            <a:endParaRPr lang="fa-IR" sz="2000" dirty="0">
              <a:solidFill>
                <a:prstClr val="black"/>
              </a:solidFill>
              <a:cs typeface="B Homa" panose="00000400000000000000" pitchFamily="2" charset="-78"/>
            </a:endParaRPr>
          </a:p>
        </p:txBody>
      </p:sp>
      <p:pic>
        <p:nvPicPr>
          <p:cNvPr id="7" name="Picture 3" descr="C:\Users\Kavoshgaran\Desktop\axx\seminar\tarahi fanni\norm.190.jpg"/>
          <p:cNvPicPr>
            <a:picLocks noChangeAspect="1" noChangeArrowheads="1"/>
          </p:cNvPicPr>
          <p:nvPr/>
        </p:nvPicPr>
        <p:blipFill>
          <a:blip r:embed="rId3" cstate="print"/>
          <a:srcRect/>
          <a:stretch>
            <a:fillRect/>
          </a:stretch>
        </p:blipFill>
        <p:spPr bwMode="auto">
          <a:xfrm>
            <a:off x="3203848" y="3717032"/>
            <a:ext cx="1604467" cy="2457368"/>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9677526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3648" y="548680"/>
            <a:ext cx="7024744" cy="1143000"/>
          </a:xfrm>
        </p:spPr>
        <p:txBody>
          <a:bodyPr>
            <a:normAutofit/>
          </a:bodyPr>
          <a:lstStyle/>
          <a:p>
            <a:pPr algn="r"/>
            <a:r>
              <a:rPr lang="fa-IR" sz="2800" dirty="0">
                <a:cs typeface="B Homa" panose="00000400000000000000" pitchFamily="2" charset="-78"/>
              </a:rPr>
              <a:t>سازه برج</a:t>
            </a:r>
            <a:endParaRPr lang="fa-IR" sz="2800"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tretch/>
        </p:blipFill>
        <p:spPr>
          <a:xfrm>
            <a:off x="876073" y="2359278"/>
            <a:ext cx="4523068" cy="2356585"/>
          </a:xfrm>
          <a:prstGeom prst="rect">
            <a:avLst/>
          </a:prstGeom>
          <a:ln w="88900" cap="sq" cmpd="thickThin">
            <a:solidFill>
              <a:srgbClr val="000000"/>
            </a:solidFill>
            <a:prstDash val="solid"/>
            <a:miter lim="800000"/>
          </a:ln>
          <a:effectLst>
            <a:innerShdw blurRad="76200">
              <a:srgbClr val="000000"/>
            </a:innerShdw>
          </a:effectLst>
        </p:spPr>
      </p:pic>
      <p:sp>
        <p:nvSpPr>
          <p:cNvPr id="5" name="TextBox 4"/>
          <p:cNvSpPr txBox="1"/>
          <p:nvPr/>
        </p:nvSpPr>
        <p:spPr>
          <a:xfrm>
            <a:off x="5700609" y="1392823"/>
            <a:ext cx="3096344" cy="4801314"/>
          </a:xfrm>
          <a:prstGeom prst="rect">
            <a:avLst/>
          </a:prstGeom>
          <a:solidFill>
            <a:schemeClr val="bg1"/>
          </a:solidFill>
        </p:spPr>
        <p:txBody>
          <a:bodyPr wrap="square" rtlCol="1">
            <a:spAutoFit/>
          </a:bodyPr>
          <a:lstStyle/>
          <a:p>
            <a:pPr algn="just"/>
            <a:r>
              <a:rPr lang="fa-IR" dirty="0">
                <a:solidFill>
                  <a:prstClr val="black"/>
                </a:solidFill>
                <a:cs typeface="B Homa" panose="00000400000000000000" pitchFamily="2" charset="-78"/>
              </a:rPr>
              <a:t>هسته خدمات ساختمان که در شکل با رنگ قرمز نشان داده شده است در غــرب قرار دارد </a:t>
            </a:r>
          </a:p>
          <a:p>
            <a:pPr algn="just"/>
            <a:r>
              <a:rPr lang="fa-IR" dirty="0">
                <a:solidFill>
                  <a:prstClr val="black"/>
                </a:solidFill>
                <a:cs typeface="B Homa" panose="00000400000000000000" pitchFamily="2" charset="-78"/>
              </a:rPr>
              <a:t>چرا که تنها جبهه ای از ساختمان است که به خیابان دید ندارد و دارای همســــایگی است.</a:t>
            </a:r>
          </a:p>
          <a:p>
            <a:pPr algn="just"/>
            <a:r>
              <a:rPr lang="fa-IR" dirty="0">
                <a:solidFill>
                  <a:prstClr val="black"/>
                </a:solidFill>
                <a:cs typeface="B Homa" panose="00000400000000000000" pitchFamily="2" charset="-78"/>
              </a:rPr>
              <a:t>موقعیت خارج از مرکز هسته خدماتی ، مزایای سازه های ستون فقراتی (مرکزی) را کاهش می دهد. بنابراین تیم طراحی تصمیم گرفت به سازه های پیرامونی توجه کند.</a:t>
            </a:r>
            <a:endParaRPr lang="fa-IR" dirty="0">
              <a:solidFill>
                <a:srgbClr val="9B2D1F"/>
              </a:solidFill>
              <a:cs typeface="B Homa" panose="00000400000000000000" pitchFamily="2" charset="-78"/>
            </a:endParaRPr>
          </a:p>
          <a:p>
            <a:pPr algn="just"/>
            <a:r>
              <a:rPr lang="fa-IR" dirty="0">
                <a:solidFill>
                  <a:prstClr val="black"/>
                </a:solidFill>
                <a:cs typeface="B Homa" panose="00000400000000000000" pitchFamily="2" charset="-78"/>
              </a:rPr>
              <a:t>این موضوع سبب شد که </a:t>
            </a:r>
            <a:r>
              <a:rPr lang="fa-IR" b="1" dirty="0">
                <a:solidFill>
                  <a:prstClr val="black"/>
                </a:solidFill>
                <a:cs typeface="B Homa" panose="00000400000000000000" pitchFamily="2" charset="-78"/>
              </a:rPr>
              <a:t>سازه به عنوان کانسپت </a:t>
            </a:r>
            <a:r>
              <a:rPr lang="fa-IR" dirty="0">
                <a:solidFill>
                  <a:prstClr val="black"/>
                </a:solidFill>
                <a:cs typeface="B Homa" panose="00000400000000000000" pitchFamily="2" charset="-78"/>
              </a:rPr>
              <a:t>طراحی برج الویت پیدا کند. و کارآمدی سازه بود که به کانسپت ارزش می داد. و در نهایت سیستم </a:t>
            </a:r>
            <a:r>
              <a:rPr lang="fa-IR" b="1" dirty="0">
                <a:solidFill>
                  <a:prstClr val="black"/>
                </a:solidFill>
                <a:cs typeface="B Homa" panose="00000400000000000000" pitchFamily="2" charset="-78"/>
              </a:rPr>
              <a:t>دیاگرید</a:t>
            </a:r>
            <a:r>
              <a:rPr lang="fa-IR" dirty="0">
                <a:solidFill>
                  <a:prstClr val="black"/>
                </a:solidFill>
                <a:cs typeface="B Homa" panose="00000400000000000000" pitchFamily="2" charset="-78"/>
              </a:rPr>
              <a:t> </a:t>
            </a:r>
            <a:r>
              <a:rPr lang="en-US" b="1" dirty="0" err="1">
                <a:solidFill>
                  <a:prstClr val="black"/>
                </a:solidFill>
                <a:cs typeface="B Homa" panose="00000400000000000000" pitchFamily="2" charset="-78"/>
              </a:rPr>
              <a:t>diagrid</a:t>
            </a:r>
            <a:r>
              <a:rPr lang="en-US" dirty="0">
                <a:solidFill>
                  <a:prstClr val="black"/>
                </a:solidFill>
                <a:cs typeface="B Homa" panose="00000400000000000000" pitchFamily="2" charset="-78"/>
              </a:rPr>
              <a:t> </a:t>
            </a:r>
            <a:r>
              <a:rPr lang="fa-IR" dirty="0">
                <a:solidFill>
                  <a:prstClr val="black"/>
                </a:solidFill>
                <a:cs typeface="B Homa" panose="00000400000000000000" pitchFamily="2" charset="-78"/>
              </a:rPr>
              <a:t> به عنوان سیستم سازه ای بنا انتخاب گردید.</a:t>
            </a:r>
          </a:p>
        </p:txBody>
      </p:sp>
    </p:spTree>
    <p:extLst>
      <p:ext uri="{BB962C8B-B14F-4D97-AF65-F5344CB8AC3E}">
        <p14:creationId xmlns:p14="http://schemas.microsoft.com/office/powerpoint/2010/main" val="16787509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2800" dirty="0" smtClean="0">
                <a:cs typeface="B Homa" panose="00000400000000000000" pitchFamily="2" charset="-78"/>
              </a:rPr>
              <a:t>سازه دیاگرید </a:t>
            </a:r>
            <a:r>
              <a:rPr lang="en-US" sz="2800" dirty="0" err="1" smtClean="0">
                <a:cs typeface="B Homa" panose="00000400000000000000" pitchFamily="2" charset="-78"/>
              </a:rPr>
              <a:t>diagrid</a:t>
            </a:r>
            <a:endParaRPr lang="fa-IR" sz="2800" dirty="0"/>
          </a:p>
        </p:txBody>
      </p:sp>
      <p:sp>
        <p:nvSpPr>
          <p:cNvPr id="5" name="TextBox 4"/>
          <p:cNvSpPr txBox="1"/>
          <p:nvPr/>
        </p:nvSpPr>
        <p:spPr>
          <a:xfrm>
            <a:off x="4935934" y="2828739"/>
            <a:ext cx="2880320" cy="2308324"/>
          </a:xfrm>
          <a:prstGeom prst="rect">
            <a:avLst/>
          </a:prstGeom>
          <a:noFill/>
        </p:spPr>
        <p:txBody>
          <a:bodyPr wrap="square" rtlCol="1">
            <a:spAutoFit/>
          </a:bodyPr>
          <a:lstStyle/>
          <a:p>
            <a:pPr marL="285750" indent="-285750" algn="just">
              <a:buFont typeface="Arial" pitchFamily="34" charset="0"/>
              <a:buChar char="•"/>
            </a:pPr>
            <a:r>
              <a:rPr lang="fa-IR" dirty="0">
                <a:solidFill>
                  <a:prstClr val="black"/>
                </a:solidFill>
                <a:cs typeface="B Homa" panose="00000400000000000000" pitchFamily="2" charset="-78"/>
              </a:rPr>
              <a:t>دیاگرید </a:t>
            </a:r>
            <a:r>
              <a:rPr lang="fa-IR" b="1" dirty="0">
                <a:solidFill>
                  <a:prstClr val="black"/>
                </a:solidFill>
                <a:cs typeface="B Homa" panose="00000400000000000000" pitchFamily="2" charset="-78"/>
              </a:rPr>
              <a:t>سازه لوله ای خرپایی مثلثی </a:t>
            </a:r>
            <a:r>
              <a:rPr lang="fa-IR" dirty="0">
                <a:solidFill>
                  <a:prstClr val="black"/>
                </a:solidFill>
                <a:cs typeface="B Homa" panose="00000400000000000000" pitchFamily="2" charset="-78"/>
              </a:rPr>
              <a:t>بسیار کارآمد می باشد.</a:t>
            </a:r>
          </a:p>
          <a:p>
            <a:pPr marL="285750" indent="-285750" algn="just">
              <a:buFont typeface="Arial" pitchFamily="34" charset="0"/>
              <a:buChar char="•"/>
            </a:pPr>
            <a:endParaRPr lang="fa-IR" dirty="0">
              <a:solidFill>
                <a:prstClr val="black"/>
              </a:solidFill>
              <a:cs typeface="B Homa" panose="00000400000000000000" pitchFamily="2" charset="-78"/>
            </a:endParaRPr>
          </a:p>
          <a:p>
            <a:pPr marL="285750" indent="-285750" algn="just">
              <a:buFont typeface="Arial" pitchFamily="34" charset="0"/>
              <a:buChar char="•"/>
            </a:pPr>
            <a:r>
              <a:rPr lang="fa-IR" dirty="0">
                <a:solidFill>
                  <a:prstClr val="black"/>
                </a:solidFill>
                <a:cs typeface="B Homa" panose="00000400000000000000" pitchFamily="2" charset="-78"/>
              </a:rPr>
              <a:t>این سازه از </a:t>
            </a:r>
            <a:r>
              <a:rPr lang="fa-IR" b="1" dirty="0">
                <a:solidFill>
                  <a:prstClr val="black"/>
                </a:solidFill>
                <a:cs typeface="B Homa" panose="00000400000000000000" pitchFamily="2" charset="-78"/>
              </a:rPr>
              <a:t>شبکه خرپاهای مثلثی </a:t>
            </a:r>
            <a:r>
              <a:rPr lang="fa-IR" dirty="0">
                <a:solidFill>
                  <a:prstClr val="black"/>
                </a:solidFill>
                <a:cs typeface="B Homa" panose="00000400000000000000" pitchFamily="2" charset="-78"/>
              </a:rPr>
              <a:t>تشکیل شده است که در چهار سمت برج به هم وصل می شود.</a:t>
            </a:r>
          </a:p>
          <a:p>
            <a:pPr algn="just"/>
            <a:endParaRPr lang="fa-IR" dirty="0">
              <a:solidFill>
                <a:prstClr val="black"/>
              </a:solidFill>
              <a:cs typeface="B Homa" panose="00000400000000000000" pitchFamily="2" charset="-78"/>
            </a:endParaRPr>
          </a:p>
        </p:txBody>
      </p:sp>
      <p:pic>
        <p:nvPicPr>
          <p:cNvPr id="21505" name="Picture 1" descr="C:\Users\Kavoshgaran\Desktop\axx\051031-04.jpg"/>
          <p:cNvPicPr>
            <a:picLocks noChangeAspect="1" noChangeArrowheads="1"/>
          </p:cNvPicPr>
          <p:nvPr/>
        </p:nvPicPr>
        <p:blipFill>
          <a:blip r:embed="rId2" cstate="print"/>
          <a:srcRect/>
          <a:stretch>
            <a:fillRect/>
          </a:stretch>
        </p:blipFill>
        <p:spPr bwMode="auto">
          <a:xfrm>
            <a:off x="1547664" y="2017365"/>
            <a:ext cx="2466975" cy="3571875"/>
          </a:xfrm>
          <a:prstGeom prst="rect">
            <a:avLst/>
          </a:prstGeom>
          <a:noFill/>
        </p:spPr>
      </p:pic>
    </p:spTree>
    <p:extLst>
      <p:ext uri="{BB962C8B-B14F-4D97-AF65-F5344CB8AC3E}">
        <p14:creationId xmlns:p14="http://schemas.microsoft.com/office/powerpoint/2010/main" val="27296905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908720"/>
            <a:ext cx="7024744" cy="1143000"/>
          </a:xfrm>
        </p:spPr>
        <p:txBody>
          <a:bodyPr>
            <a:normAutofit/>
          </a:bodyPr>
          <a:lstStyle/>
          <a:p>
            <a:pPr algn="r"/>
            <a:r>
              <a:rPr lang="fa-IR" sz="2800" dirty="0">
                <a:cs typeface="B Homa" panose="00000400000000000000" pitchFamily="2" charset="-78"/>
              </a:rPr>
              <a:t>سازه دیاگرید </a:t>
            </a:r>
            <a:r>
              <a:rPr lang="en-US" sz="2800" dirty="0">
                <a:cs typeface="B Homa" panose="00000400000000000000" pitchFamily="2" charset="-78"/>
              </a:rPr>
              <a:t>diagrid</a:t>
            </a:r>
            <a:endParaRPr lang="fa-IR" sz="2800" dirty="0"/>
          </a:p>
        </p:txBody>
      </p:sp>
      <p:pic>
        <p:nvPicPr>
          <p:cNvPr id="1229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1935295" y="2286000"/>
            <a:ext cx="5387709"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51223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7624" y="176555"/>
            <a:ext cx="7024744" cy="1143000"/>
          </a:xfrm>
        </p:spPr>
        <p:txBody>
          <a:bodyPr>
            <a:normAutofit/>
          </a:bodyPr>
          <a:lstStyle/>
          <a:p>
            <a:pPr algn="r"/>
            <a:r>
              <a:rPr lang="fa-IR" sz="2800" dirty="0">
                <a:cs typeface="B Homa" panose="00000400000000000000" pitchFamily="2" charset="-78"/>
              </a:rPr>
              <a:t>سازه دیاگرید </a:t>
            </a:r>
            <a:r>
              <a:rPr lang="en-US" sz="2800" dirty="0">
                <a:cs typeface="B Homa" panose="00000400000000000000" pitchFamily="2" charset="-78"/>
              </a:rPr>
              <a:t>diagrid</a:t>
            </a:r>
            <a:endParaRPr lang="fa-IR" sz="2800"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1319555"/>
            <a:ext cx="3376022" cy="5032644"/>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292080" y="1446294"/>
            <a:ext cx="2592288" cy="4905905"/>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3547148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809836"/>
            <a:ext cx="7024744" cy="1143000"/>
          </a:xfrm>
        </p:spPr>
        <p:txBody>
          <a:bodyPr>
            <a:normAutofit/>
          </a:bodyPr>
          <a:lstStyle/>
          <a:p>
            <a:pPr algn="r"/>
            <a:r>
              <a:rPr lang="fa-IR" sz="2800" dirty="0">
                <a:cs typeface="B Homa" panose="00000400000000000000" pitchFamily="2" charset="-78"/>
              </a:rPr>
              <a:t>سازه دیاگرید </a:t>
            </a:r>
            <a:r>
              <a:rPr lang="en-US" sz="2800" dirty="0" err="1">
                <a:cs typeface="B Homa" panose="00000400000000000000" pitchFamily="2" charset="-78"/>
              </a:rPr>
              <a:t>diagrid</a:t>
            </a:r>
            <a:endParaRPr lang="fa-IR" sz="2800" dirty="0"/>
          </a:p>
        </p:txBody>
      </p:sp>
      <p:pic>
        <p:nvPicPr>
          <p:cNvPr id="4098" name="Picture 2" descr="D:\darsi\tarahi fani\ASDF2\pdf\HERAST IMAGE\13490_image_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2702" y="1628800"/>
            <a:ext cx="2551226" cy="400506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788024" y="2312876"/>
            <a:ext cx="2952328" cy="2862322"/>
          </a:xfrm>
          <a:prstGeom prst="rect">
            <a:avLst/>
          </a:prstGeom>
          <a:noFill/>
        </p:spPr>
        <p:txBody>
          <a:bodyPr wrap="square" rtlCol="1">
            <a:spAutoFit/>
          </a:bodyPr>
          <a:lstStyle/>
          <a:p>
            <a:pPr marL="285750" indent="-285750" algn="just">
              <a:buFont typeface="Arial" pitchFamily="34" charset="0"/>
              <a:buChar char="•"/>
            </a:pPr>
            <a:r>
              <a:rPr lang="fa-IR" dirty="0">
                <a:solidFill>
                  <a:prstClr val="black"/>
                </a:solidFill>
                <a:cs typeface="B Homa" panose="00000400000000000000" pitchFamily="2" charset="-78"/>
              </a:rPr>
              <a:t>این شبکه </a:t>
            </a:r>
            <a:r>
              <a:rPr lang="fa-IR" b="1" dirty="0">
                <a:solidFill>
                  <a:prstClr val="black"/>
                </a:solidFill>
                <a:cs typeface="B Homa" panose="00000400000000000000" pitchFamily="2" charset="-78"/>
              </a:rPr>
              <a:t>مسیر های مختلفی </a:t>
            </a:r>
            <a:r>
              <a:rPr lang="fa-IR" dirty="0">
                <a:solidFill>
                  <a:prstClr val="black"/>
                </a:solidFill>
                <a:cs typeface="B Homa" panose="00000400000000000000" pitchFamily="2" charset="-78"/>
              </a:rPr>
              <a:t>برای </a:t>
            </a:r>
            <a:r>
              <a:rPr lang="fa-IR" b="1" dirty="0">
                <a:solidFill>
                  <a:prstClr val="black"/>
                </a:solidFill>
                <a:cs typeface="B Homa" panose="00000400000000000000" pitchFamily="2" charset="-78"/>
              </a:rPr>
              <a:t>انتقال بار </a:t>
            </a:r>
            <a:r>
              <a:rPr lang="fa-IR" dirty="0">
                <a:solidFill>
                  <a:prstClr val="black"/>
                </a:solidFill>
                <a:cs typeface="B Homa" panose="00000400000000000000" pitchFamily="2" charset="-78"/>
              </a:rPr>
              <a:t>به وجود می آورد این سیستم (دیاگرید) یک عملکرد با استاندارد بسیار بالا تحت شرایط تنش شدید فراهم می کند که کدهای ملی و بین المللی در تلاش برای رسیدن به آن هستند.</a:t>
            </a:r>
          </a:p>
          <a:p>
            <a:pPr marL="285750" indent="-285750" algn="just">
              <a:buFont typeface="Arial" pitchFamily="34" charset="0"/>
              <a:buChar char="•"/>
            </a:pPr>
            <a:r>
              <a:rPr lang="fa-IR" dirty="0">
                <a:solidFill>
                  <a:prstClr val="black"/>
                </a:solidFill>
                <a:cs typeface="B Homa" panose="00000400000000000000" pitchFamily="2" charset="-78"/>
              </a:rPr>
              <a:t>این سیستم 20 % کمتر از سازه های دیگر فولاد مصرف می کند.</a:t>
            </a:r>
          </a:p>
        </p:txBody>
      </p:sp>
      <p:cxnSp>
        <p:nvCxnSpPr>
          <p:cNvPr id="6" name="Straight Arrow Connector 5"/>
          <p:cNvCxnSpPr/>
          <p:nvPr/>
        </p:nvCxnSpPr>
        <p:spPr>
          <a:xfrm>
            <a:off x="2555776" y="1412776"/>
            <a:ext cx="0" cy="360040"/>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2627784" y="1772816"/>
            <a:ext cx="0" cy="360040"/>
          </a:xfrm>
          <a:prstGeom prst="straightConnector1">
            <a:avLst/>
          </a:prstGeom>
          <a:ln w="15875">
            <a:solidFill>
              <a:srgbClr val="FF0000"/>
            </a:solidFill>
            <a:tailEnd type="arrow"/>
          </a:ln>
          <a:scene3d>
            <a:camera prst="orthographicFront">
              <a:rot lat="0" lon="0" rev="1320000"/>
            </a:camera>
            <a:lightRig rig="threePt" dir="t"/>
          </a:scene3d>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2411760" y="1772816"/>
            <a:ext cx="0" cy="360040"/>
          </a:xfrm>
          <a:prstGeom prst="straightConnector1">
            <a:avLst/>
          </a:prstGeom>
          <a:ln w="15875">
            <a:solidFill>
              <a:srgbClr val="FF0000"/>
            </a:solidFill>
            <a:tailEnd type="arrow"/>
          </a:ln>
          <a:scene3d>
            <a:camera prst="orthographicFront">
              <a:rot lat="0" lon="0" rev="20280000"/>
            </a:camera>
            <a:lightRig rig="threePt" dir="t"/>
          </a:scene3d>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2771800" y="2132856"/>
            <a:ext cx="0" cy="360040"/>
          </a:xfrm>
          <a:prstGeom prst="straightConnector1">
            <a:avLst/>
          </a:prstGeom>
          <a:ln w="15875">
            <a:solidFill>
              <a:srgbClr val="FF0000"/>
            </a:solidFill>
            <a:tailEnd type="arrow"/>
          </a:ln>
          <a:scene3d>
            <a:camera prst="orthographicFront">
              <a:rot lat="0" lon="0" rev="1320000"/>
            </a:camera>
            <a:lightRig rig="threePt" dir="t"/>
          </a:scene3d>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555776" y="2132856"/>
            <a:ext cx="0" cy="360040"/>
          </a:xfrm>
          <a:prstGeom prst="straightConnector1">
            <a:avLst/>
          </a:prstGeom>
          <a:ln w="15875">
            <a:solidFill>
              <a:srgbClr val="FF0000"/>
            </a:solidFill>
            <a:tailEnd type="arrow"/>
          </a:ln>
          <a:scene3d>
            <a:camera prst="orthographicFront">
              <a:rot lat="0" lon="0" rev="20280000"/>
            </a:camera>
            <a:lightRig rig="threePt" dir="t"/>
          </a:scene3d>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2483768" y="2132856"/>
            <a:ext cx="0" cy="360040"/>
          </a:xfrm>
          <a:prstGeom prst="straightConnector1">
            <a:avLst/>
          </a:prstGeom>
          <a:ln w="15875">
            <a:solidFill>
              <a:srgbClr val="FF0000"/>
            </a:solidFill>
            <a:tailEnd type="arrow"/>
          </a:ln>
          <a:scene3d>
            <a:camera prst="orthographicFront">
              <a:rot lat="0" lon="0" rev="1320000"/>
            </a:camera>
            <a:lightRig rig="threePt" dir="t"/>
          </a:scene3d>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2267744" y="2132856"/>
            <a:ext cx="0" cy="360040"/>
          </a:xfrm>
          <a:prstGeom prst="straightConnector1">
            <a:avLst/>
          </a:prstGeom>
          <a:ln w="15875">
            <a:solidFill>
              <a:srgbClr val="FF0000"/>
            </a:solidFill>
            <a:tailEnd type="arrow"/>
          </a:ln>
          <a:scene3d>
            <a:camera prst="orthographicFront">
              <a:rot lat="0" lon="0" rev="20280000"/>
            </a:camera>
            <a:lightRig rig="threePt" dir="t"/>
          </a:scene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96392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3" name="Picture 3" descr="C:\Users\Kavoshgaran\Desktop\diagrid\112.jpg"/>
          <p:cNvPicPr>
            <a:picLocks noChangeAspect="1" noChangeArrowheads="1"/>
          </p:cNvPicPr>
          <p:nvPr/>
        </p:nvPicPr>
        <p:blipFill>
          <a:blip r:embed="rId2" cstate="print"/>
          <a:srcRect/>
          <a:stretch>
            <a:fillRect/>
          </a:stretch>
        </p:blipFill>
        <p:spPr bwMode="auto">
          <a:xfrm>
            <a:off x="1166540" y="3645024"/>
            <a:ext cx="3020309" cy="2602607"/>
          </a:xfrm>
          <a:prstGeom prst="rect">
            <a:avLst/>
          </a:prstGeom>
          <a:ln>
            <a:noFill/>
          </a:ln>
          <a:effectLst>
            <a:softEdge rad="112500"/>
          </a:effectLst>
        </p:spPr>
      </p:pic>
      <p:pic>
        <p:nvPicPr>
          <p:cNvPr id="6" name="Picture 1" descr="C:\Users\Kavoshgaran\Desktop\axx\seminar\tarahi fanni\DSC_0414.JPG"/>
          <p:cNvPicPr>
            <a:picLocks noChangeAspect="1" noChangeArrowheads="1"/>
          </p:cNvPicPr>
          <p:nvPr/>
        </p:nvPicPr>
        <p:blipFill>
          <a:blip r:embed="rId3" cstate="print"/>
          <a:srcRect/>
          <a:stretch>
            <a:fillRect/>
          </a:stretch>
        </p:blipFill>
        <p:spPr bwMode="auto">
          <a:xfrm>
            <a:off x="5220072" y="1090578"/>
            <a:ext cx="3054590" cy="4593368"/>
          </a:xfrm>
          <a:prstGeom prst="rect">
            <a:avLst/>
          </a:prstGeom>
          <a:ln w="88900" cap="sq" cmpd="thickThin">
            <a:solidFill>
              <a:srgbClr val="000000"/>
            </a:solidFill>
            <a:prstDash val="solid"/>
            <a:miter lim="800000"/>
          </a:ln>
          <a:effectLst>
            <a:innerShdw blurRad="76200">
              <a:srgbClr val="000000"/>
            </a:innerShdw>
          </a:effectLst>
        </p:spPr>
      </p:pic>
      <p:pic>
        <p:nvPicPr>
          <p:cNvPr id="8" name="Picture 2" descr="C:\Users\Kavoshgaran\Desktop\axx\7136342838987612253902010161912212.jpg"/>
          <p:cNvPicPr>
            <a:picLocks noChangeAspect="1" noChangeArrowheads="1"/>
          </p:cNvPicPr>
          <p:nvPr/>
        </p:nvPicPr>
        <p:blipFill>
          <a:blip r:embed="rId4" cstate="print"/>
          <a:srcRect/>
          <a:stretch>
            <a:fillRect/>
          </a:stretch>
        </p:blipFill>
        <p:spPr bwMode="auto">
          <a:xfrm>
            <a:off x="1285447" y="548835"/>
            <a:ext cx="2782497" cy="2838427"/>
          </a:xfrm>
          <a:prstGeom prst="rect">
            <a:avLst/>
          </a:prstGeom>
          <a:ln>
            <a:noFill/>
          </a:ln>
          <a:effectLst>
            <a:softEdge rad="112500"/>
          </a:effectLst>
        </p:spPr>
      </p:pic>
    </p:spTree>
    <p:extLst>
      <p:ext uri="{BB962C8B-B14F-4D97-AF65-F5344CB8AC3E}">
        <p14:creationId xmlns:p14="http://schemas.microsoft.com/office/powerpoint/2010/main" val="22304420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9999" y="404664"/>
            <a:ext cx="7024744" cy="1143000"/>
          </a:xfrm>
        </p:spPr>
        <p:txBody>
          <a:bodyPr>
            <a:normAutofit/>
          </a:bodyPr>
          <a:lstStyle/>
          <a:p>
            <a:pPr algn="r"/>
            <a:r>
              <a:rPr lang="fa-IR" sz="2800" dirty="0">
                <a:cs typeface="B Homa" panose="00000400000000000000" pitchFamily="2" charset="-78"/>
              </a:rPr>
              <a:t>سازه دیاگرید </a:t>
            </a:r>
            <a:r>
              <a:rPr lang="en-US" sz="2800" dirty="0" err="1">
                <a:cs typeface="B Homa" panose="00000400000000000000" pitchFamily="2" charset="-78"/>
              </a:rPr>
              <a:t>diagrid</a:t>
            </a:r>
            <a:endParaRPr lang="fa-IR" sz="2800"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665693"/>
            <a:ext cx="3456384" cy="2592288"/>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5570808" y="1790860"/>
            <a:ext cx="2736304" cy="1754326"/>
          </a:xfrm>
          <a:prstGeom prst="rect">
            <a:avLst/>
          </a:prstGeom>
          <a:noFill/>
        </p:spPr>
        <p:txBody>
          <a:bodyPr wrap="square" rtlCol="1">
            <a:spAutoFit/>
          </a:bodyPr>
          <a:lstStyle/>
          <a:p>
            <a:pPr marL="285750" indent="-285750" algn="just">
              <a:buFont typeface="Arial" pitchFamily="34" charset="0"/>
              <a:buChar char="•"/>
            </a:pPr>
            <a:r>
              <a:rPr lang="fa-IR" dirty="0">
                <a:solidFill>
                  <a:prstClr val="black"/>
                </a:solidFill>
                <a:cs typeface="B Homa" panose="00000400000000000000" pitchFamily="2" charset="-78"/>
              </a:rPr>
              <a:t>بین گره هایی که عناصر مورب ایجاد می کنند </a:t>
            </a:r>
            <a:r>
              <a:rPr lang="fa-IR" b="1" dirty="0">
                <a:solidFill>
                  <a:prstClr val="black"/>
                </a:solidFill>
                <a:cs typeface="B Homa" panose="00000400000000000000" pitchFamily="2" charset="-78"/>
              </a:rPr>
              <a:t>چهار طبقه </a:t>
            </a:r>
            <a:r>
              <a:rPr lang="fa-IR" dirty="0">
                <a:solidFill>
                  <a:prstClr val="black"/>
                </a:solidFill>
                <a:cs typeface="B Homa" panose="00000400000000000000" pitchFamily="2" charset="-78"/>
              </a:rPr>
              <a:t>قرار گرفته است.</a:t>
            </a:r>
          </a:p>
          <a:p>
            <a:pPr marL="285750" indent="-285750" algn="just">
              <a:buFont typeface="Arial" pitchFamily="34" charset="0"/>
              <a:buChar char="•"/>
            </a:pPr>
            <a:r>
              <a:rPr lang="fa-IR" dirty="0">
                <a:solidFill>
                  <a:prstClr val="black"/>
                </a:solidFill>
                <a:cs typeface="B Homa" panose="00000400000000000000" pitchFamily="2" charset="-78"/>
              </a:rPr>
              <a:t>ابعاد سیستم دیاگرید بر پایه مدول های 40 فوتی (12 متری) قرار دارد. </a:t>
            </a:r>
          </a:p>
        </p:txBody>
      </p:sp>
      <p:pic>
        <p:nvPicPr>
          <p:cNvPr id="70659" name="Picture 3" descr="C:\Users\Kavoshgaran\Desktop\axx\pmx0406Tower009-lg-de.jpg"/>
          <p:cNvPicPr>
            <a:picLocks noChangeAspect="1" noChangeArrowheads="1"/>
          </p:cNvPicPr>
          <p:nvPr/>
        </p:nvPicPr>
        <p:blipFill>
          <a:blip r:embed="rId3" cstate="print"/>
          <a:srcRect/>
          <a:stretch>
            <a:fillRect/>
          </a:stretch>
        </p:blipFill>
        <p:spPr bwMode="auto">
          <a:xfrm>
            <a:off x="683568" y="3429000"/>
            <a:ext cx="3456384" cy="2932689"/>
          </a:xfrm>
          <a:prstGeom prst="rect">
            <a:avLst/>
          </a:prstGeom>
          <a:ln w="88900" cap="sq" cmpd="thickThin">
            <a:solidFill>
              <a:srgbClr val="000000"/>
            </a:solidFill>
            <a:prstDash val="solid"/>
            <a:miter lim="800000"/>
          </a:ln>
          <a:effectLst>
            <a:innerShdw blurRad="76200">
              <a:srgbClr val="000000"/>
            </a:innerShdw>
          </a:effectLst>
        </p:spPr>
      </p:pic>
      <p:pic>
        <p:nvPicPr>
          <p:cNvPr id="70660" name="Picture 4" descr="C:\Users\Kavoshgaran\Desktop\axx\pmx0406Tower014_large.jpg"/>
          <p:cNvPicPr>
            <a:picLocks noChangeAspect="1" noChangeArrowheads="1"/>
          </p:cNvPicPr>
          <p:nvPr/>
        </p:nvPicPr>
        <p:blipFill>
          <a:blip r:embed="rId4" cstate="print"/>
          <a:srcRect/>
          <a:stretch>
            <a:fillRect/>
          </a:stretch>
        </p:blipFill>
        <p:spPr bwMode="auto">
          <a:xfrm>
            <a:off x="4572000" y="3645024"/>
            <a:ext cx="3849818" cy="2559571"/>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882894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1550" y="548680"/>
            <a:ext cx="7024744" cy="1143000"/>
          </a:xfrm>
        </p:spPr>
        <p:txBody>
          <a:bodyPr>
            <a:normAutofit/>
          </a:bodyPr>
          <a:lstStyle/>
          <a:p>
            <a:pPr algn="r"/>
            <a:r>
              <a:rPr lang="fa-IR" sz="2800" dirty="0">
                <a:cs typeface="B Homa" panose="00000400000000000000" pitchFamily="2" charset="-78"/>
              </a:rPr>
              <a:t>سازه دیاگرید </a:t>
            </a:r>
            <a:r>
              <a:rPr lang="en-US" sz="2800" dirty="0" err="1">
                <a:cs typeface="B Homa" panose="00000400000000000000" pitchFamily="2" charset="-78"/>
              </a:rPr>
              <a:t>diagrid</a:t>
            </a:r>
            <a:endParaRPr lang="fa-IR" sz="2800" dirty="0"/>
          </a:p>
        </p:txBody>
      </p:sp>
      <p:sp>
        <p:nvSpPr>
          <p:cNvPr id="5" name="TextBox 4"/>
          <p:cNvSpPr txBox="1"/>
          <p:nvPr/>
        </p:nvSpPr>
        <p:spPr>
          <a:xfrm>
            <a:off x="5436096" y="2492896"/>
            <a:ext cx="2448272" cy="3416320"/>
          </a:xfrm>
          <a:prstGeom prst="rect">
            <a:avLst/>
          </a:prstGeom>
          <a:noFill/>
        </p:spPr>
        <p:txBody>
          <a:bodyPr wrap="square" rtlCol="1">
            <a:spAutoFit/>
          </a:bodyPr>
          <a:lstStyle/>
          <a:p>
            <a:pPr algn="just"/>
            <a:r>
              <a:rPr lang="fa-IR" dirty="0">
                <a:solidFill>
                  <a:prstClr val="black"/>
                </a:solidFill>
                <a:cs typeface="B Homa" panose="00000400000000000000" pitchFamily="2" charset="-78"/>
              </a:rPr>
              <a:t>تکامل سازه باعث شد که گوشه های ساختمان به شکل اریب (</a:t>
            </a:r>
            <a:r>
              <a:rPr lang="en-US" dirty="0">
                <a:solidFill>
                  <a:prstClr val="black"/>
                </a:solidFill>
                <a:cs typeface="B Homa" panose="00000400000000000000" pitchFamily="2" charset="-78"/>
              </a:rPr>
              <a:t>chamfer</a:t>
            </a:r>
            <a:r>
              <a:rPr lang="fa-IR" dirty="0">
                <a:solidFill>
                  <a:prstClr val="black"/>
                </a:solidFill>
                <a:cs typeface="B Homa" panose="00000400000000000000" pitchFamily="2" charset="-78"/>
              </a:rPr>
              <a:t>) در بیاید که این ، هم از لحاظ معماری زیبا بود و هم بر شخصیت سازه دیاگرید تاکید می کرد که این شکل به عنوان </a:t>
            </a:r>
            <a:r>
              <a:rPr lang="fa-IR" b="1" dirty="0">
                <a:solidFill>
                  <a:prstClr val="black"/>
                </a:solidFill>
                <a:cs typeface="B Homa" panose="00000400000000000000" pitchFamily="2" charset="-78"/>
              </a:rPr>
              <a:t>دهان پرندگان </a:t>
            </a:r>
            <a:r>
              <a:rPr lang="fa-IR" dirty="0">
                <a:solidFill>
                  <a:prstClr val="black"/>
                </a:solidFill>
                <a:cs typeface="B Homa" panose="00000400000000000000" pitchFamily="2" charset="-78"/>
              </a:rPr>
              <a:t>معرفی شد وهمچنین از لحاظ سازه ای از ایجاد کنسول 20 فوتی (6 متری) در 8 طبقه از ساختمان جلوگیری می کرد.</a:t>
            </a:r>
          </a:p>
        </p:txBody>
      </p:sp>
      <p:pic>
        <p:nvPicPr>
          <p:cNvPr id="69633" name="Picture 1" descr="C:\Users\Kavoshgaran\Desktop\axx\HearstTower-001.jpg"/>
          <p:cNvPicPr>
            <a:picLocks noChangeAspect="1" noChangeArrowheads="1"/>
          </p:cNvPicPr>
          <p:nvPr/>
        </p:nvPicPr>
        <p:blipFill>
          <a:blip r:embed="rId2" cstate="print"/>
          <a:srcRect/>
          <a:stretch>
            <a:fillRect/>
          </a:stretch>
        </p:blipFill>
        <p:spPr bwMode="auto">
          <a:xfrm>
            <a:off x="755576" y="909232"/>
            <a:ext cx="4032448" cy="5376598"/>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902956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2897" y="587058"/>
            <a:ext cx="7024744" cy="1143000"/>
          </a:xfrm>
        </p:spPr>
        <p:txBody>
          <a:bodyPr>
            <a:normAutofit/>
          </a:bodyPr>
          <a:lstStyle/>
          <a:p>
            <a:pPr algn="r"/>
            <a:r>
              <a:rPr lang="fa-IR" sz="2800" dirty="0">
                <a:cs typeface="B Homa" panose="00000400000000000000" pitchFamily="2" charset="-78"/>
              </a:rPr>
              <a:t>سازه دیاگرید </a:t>
            </a:r>
            <a:r>
              <a:rPr lang="en-US" sz="2800" dirty="0" err="1">
                <a:cs typeface="B Homa" panose="00000400000000000000" pitchFamily="2" charset="-78"/>
              </a:rPr>
              <a:t>diagrid</a:t>
            </a:r>
            <a:endParaRPr lang="fa-IR" sz="2800" dirty="0"/>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96251" y="3823953"/>
            <a:ext cx="3463875" cy="234245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96250" y="1124744"/>
            <a:ext cx="3487337" cy="2376264"/>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5868144" y="2132856"/>
            <a:ext cx="2016224" cy="3416320"/>
          </a:xfrm>
          <a:prstGeom prst="rect">
            <a:avLst/>
          </a:prstGeom>
          <a:noFill/>
        </p:spPr>
        <p:txBody>
          <a:bodyPr wrap="square" rtlCol="1">
            <a:spAutoFit/>
          </a:bodyPr>
          <a:lstStyle/>
          <a:p>
            <a:pPr marL="285750" indent="-285750" algn="just">
              <a:buFont typeface="Arial" pitchFamily="34" charset="0"/>
              <a:buChar char="•"/>
            </a:pPr>
            <a:r>
              <a:rPr lang="fa-IR" dirty="0">
                <a:solidFill>
                  <a:prstClr val="black"/>
                </a:solidFill>
                <a:cs typeface="B Homa" panose="00000400000000000000" pitchFamily="2" charset="-78"/>
              </a:rPr>
              <a:t> به طور معمول در اعضای سازه دیاگرید از فولادهایی با مقاطع </a:t>
            </a:r>
            <a:r>
              <a:rPr lang="fa-IR" b="1" dirty="0">
                <a:solidFill>
                  <a:prstClr val="black"/>
                </a:solidFill>
                <a:cs typeface="B Homa" panose="00000400000000000000" pitchFamily="2" charset="-78"/>
              </a:rPr>
              <a:t>بال پهن</a:t>
            </a:r>
            <a:r>
              <a:rPr lang="fa-IR" dirty="0">
                <a:solidFill>
                  <a:prstClr val="black"/>
                </a:solidFill>
                <a:cs typeface="B Homa" panose="00000400000000000000" pitchFamily="2" charset="-78"/>
              </a:rPr>
              <a:t> استفاده می شود.</a:t>
            </a:r>
          </a:p>
          <a:p>
            <a:pPr marL="285750" indent="-285750" algn="just">
              <a:buFont typeface="Arial" pitchFamily="34" charset="0"/>
              <a:buChar char="•"/>
            </a:pPr>
            <a:endParaRPr lang="fa-IR" dirty="0">
              <a:solidFill>
                <a:prstClr val="black"/>
              </a:solidFill>
              <a:cs typeface="B Homa" panose="00000400000000000000" pitchFamily="2" charset="-78"/>
            </a:endParaRPr>
          </a:p>
          <a:p>
            <a:pPr marL="285750" indent="-285750" algn="just">
              <a:buFont typeface="Arial" pitchFamily="34" charset="0"/>
              <a:buChar char="•"/>
            </a:pPr>
            <a:r>
              <a:rPr lang="fa-IR" dirty="0">
                <a:solidFill>
                  <a:prstClr val="black"/>
                </a:solidFill>
                <a:cs typeface="B Homa" panose="00000400000000000000" pitchFamily="2" charset="-78"/>
              </a:rPr>
              <a:t>گره ها به صورت پیش ساخته در کارگاه ساخته و در سایت توسط اتصالات پیچی نصب می گردد. </a:t>
            </a:r>
          </a:p>
        </p:txBody>
      </p:sp>
    </p:spTree>
    <p:extLst>
      <p:ext uri="{BB962C8B-B14F-4D97-AF65-F5344CB8AC3E}">
        <p14:creationId xmlns:p14="http://schemas.microsoft.com/office/powerpoint/2010/main" val="1933587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5075" y="404664"/>
            <a:ext cx="7024744" cy="1143000"/>
          </a:xfrm>
        </p:spPr>
        <p:txBody>
          <a:bodyPr>
            <a:normAutofit/>
          </a:bodyPr>
          <a:lstStyle/>
          <a:p>
            <a:pPr algn="r"/>
            <a:r>
              <a:rPr lang="fa-IR" sz="2800" dirty="0">
                <a:cs typeface="B Homa" panose="00000400000000000000" pitchFamily="2" charset="-78"/>
              </a:rPr>
              <a:t>سازه دیاگرید </a:t>
            </a:r>
            <a:r>
              <a:rPr lang="en-US" sz="2800" dirty="0" err="1">
                <a:cs typeface="B Homa" panose="00000400000000000000" pitchFamily="2" charset="-78"/>
              </a:rPr>
              <a:t>diagrid</a:t>
            </a:r>
            <a:endParaRPr lang="en-US" sz="2800" dirty="0">
              <a:cs typeface="B Homa" panose="00000400000000000000" pitchFamily="2" charset="-78"/>
            </a:endParaRPr>
          </a:p>
        </p:txBody>
      </p:sp>
      <p:pic>
        <p:nvPicPr>
          <p:cNvPr id="1026" name="Picture 2" descr="C:\Users\ali\Desktop\tarahi fani\pdf\HERAST IMAGE\1328283648-hearst1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92080" y="2182185"/>
            <a:ext cx="2346004" cy="3129701"/>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67585" name="Picture 1" descr="C:\Users\Kavoshgaran\Desktop\axx\9477afbd.jpg"/>
          <p:cNvPicPr>
            <a:picLocks noChangeAspect="1" noChangeArrowheads="1"/>
          </p:cNvPicPr>
          <p:nvPr/>
        </p:nvPicPr>
        <p:blipFill>
          <a:blip r:embed="rId3" cstate="print"/>
          <a:srcRect/>
          <a:stretch>
            <a:fillRect/>
          </a:stretch>
        </p:blipFill>
        <p:spPr bwMode="auto">
          <a:xfrm>
            <a:off x="971600" y="2378884"/>
            <a:ext cx="3645847" cy="273630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7078546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59632" y="1700809"/>
            <a:ext cx="2866430" cy="3960886"/>
          </a:xfrm>
          <a:prstGeom prst="rect">
            <a:avLst/>
          </a:prstGeom>
          <a:ln w="88900" cap="sq" cmpd="thickThin">
            <a:solidFill>
              <a:srgbClr val="000000"/>
            </a:solidFill>
            <a:prstDash val="solid"/>
            <a:miter lim="800000"/>
          </a:ln>
          <a:effectLst>
            <a:innerShdw blurRad="76200">
              <a:srgbClr val="000000"/>
            </a:innerShdw>
          </a:effectLst>
        </p:spPr>
      </p:pic>
      <p:sp>
        <p:nvSpPr>
          <p:cNvPr id="6" name="TextBox 5"/>
          <p:cNvSpPr txBox="1"/>
          <p:nvPr/>
        </p:nvSpPr>
        <p:spPr>
          <a:xfrm>
            <a:off x="4499992" y="2060848"/>
            <a:ext cx="3600400" cy="3170099"/>
          </a:xfrm>
          <a:prstGeom prst="rect">
            <a:avLst/>
          </a:prstGeom>
          <a:noFill/>
        </p:spPr>
        <p:txBody>
          <a:bodyPr wrap="square" rtlCol="1">
            <a:spAutoFit/>
          </a:bodyPr>
          <a:lstStyle/>
          <a:p>
            <a:pPr marL="285750" indent="-285750" algn="just">
              <a:buFont typeface="Arial" pitchFamily="34" charset="0"/>
              <a:buChar char="•"/>
            </a:pPr>
            <a:r>
              <a:rPr lang="fa-IR" sz="2000" dirty="0">
                <a:solidFill>
                  <a:prstClr val="black"/>
                </a:solidFill>
                <a:cs typeface="B Homa" panose="00000400000000000000" pitchFamily="2" charset="-78"/>
              </a:rPr>
              <a:t>ویلیام رادولف هرست در سال 1928 ساخت دفتر مرکزی شرکت را به جوزف اوربان و جورج پست و پسران سپرد.</a:t>
            </a:r>
          </a:p>
          <a:p>
            <a:pPr marL="285750" indent="-285750" algn="just">
              <a:buFont typeface="Arial" pitchFamily="34" charset="0"/>
              <a:buChar char="•"/>
            </a:pPr>
            <a:r>
              <a:rPr lang="fa-IR" sz="2000" dirty="0">
                <a:solidFill>
                  <a:prstClr val="black"/>
                </a:solidFill>
                <a:cs typeface="B Homa" panose="00000400000000000000" pitchFamily="2" charset="-78"/>
              </a:rPr>
              <a:t>کمیسیون حفظ نشانه های شهری در سال 1988 این بنا را </a:t>
            </a:r>
            <a:r>
              <a:rPr lang="fa-IR" sz="2000" b="1" dirty="0">
                <a:solidFill>
                  <a:prstClr val="black"/>
                </a:solidFill>
                <a:cs typeface="B Homa" panose="00000400000000000000" pitchFamily="2" charset="-78"/>
              </a:rPr>
              <a:t>جز بناهای مهم تاریخی </a:t>
            </a:r>
            <a:r>
              <a:rPr lang="fa-IR" sz="2000" dirty="0">
                <a:solidFill>
                  <a:prstClr val="black"/>
                </a:solidFill>
                <a:cs typeface="B Homa" panose="00000400000000000000" pitchFamily="2" charset="-78"/>
              </a:rPr>
              <a:t>نیویورک معرفی نمود.</a:t>
            </a:r>
          </a:p>
          <a:p>
            <a:pPr marL="285750" indent="-285750" algn="just">
              <a:buFont typeface="Arial" pitchFamily="34" charset="0"/>
              <a:buChar char="•"/>
            </a:pPr>
            <a:r>
              <a:rPr lang="fa-IR" sz="2000" b="1" dirty="0">
                <a:solidFill>
                  <a:prstClr val="black"/>
                </a:solidFill>
                <a:cs typeface="B Homa" panose="00000400000000000000" pitchFamily="2" charset="-78"/>
              </a:rPr>
              <a:t>زیر بنای </a:t>
            </a:r>
            <a:r>
              <a:rPr lang="fa-IR" sz="2000" dirty="0">
                <a:solidFill>
                  <a:prstClr val="black"/>
                </a:solidFill>
                <a:cs typeface="B Homa" panose="00000400000000000000" pitchFamily="2" charset="-78"/>
              </a:rPr>
              <a:t>این ساختمان 200 در 200 فوت </a:t>
            </a:r>
            <a:r>
              <a:rPr lang="fa-IR" sz="2000" b="1" dirty="0">
                <a:solidFill>
                  <a:prstClr val="black"/>
                </a:solidFill>
                <a:cs typeface="B Homa" panose="00000400000000000000" pitchFamily="2" charset="-78"/>
              </a:rPr>
              <a:t>(61 در 61 متر) </a:t>
            </a:r>
            <a:r>
              <a:rPr lang="fa-IR" sz="2000" dirty="0">
                <a:solidFill>
                  <a:prstClr val="black"/>
                </a:solidFill>
                <a:cs typeface="B Homa" panose="00000400000000000000" pitchFamily="2" charset="-78"/>
              </a:rPr>
              <a:t>می باشد و دارای </a:t>
            </a:r>
            <a:r>
              <a:rPr lang="fa-IR" sz="2000" b="1" dirty="0">
                <a:solidFill>
                  <a:prstClr val="black"/>
                </a:solidFill>
                <a:cs typeface="B Homa" panose="00000400000000000000" pitchFamily="2" charset="-78"/>
              </a:rPr>
              <a:t>6 طبقه</a:t>
            </a:r>
            <a:r>
              <a:rPr lang="fa-IR" sz="2000" dirty="0">
                <a:solidFill>
                  <a:prstClr val="black"/>
                </a:solidFill>
                <a:cs typeface="B Homa" panose="00000400000000000000" pitchFamily="2" charset="-78"/>
              </a:rPr>
              <a:t> است.</a:t>
            </a:r>
          </a:p>
        </p:txBody>
      </p:sp>
    </p:spTree>
    <p:extLst>
      <p:ext uri="{BB962C8B-B14F-4D97-AF65-F5344CB8AC3E}">
        <p14:creationId xmlns:p14="http://schemas.microsoft.com/office/powerpoint/2010/main" val="338078223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5652" y="273250"/>
            <a:ext cx="7024744" cy="1143000"/>
          </a:xfrm>
        </p:spPr>
        <p:txBody>
          <a:bodyPr>
            <a:normAutofit/>
          </a:bodyPr>
          <a:lstStyle/>
          <a:p>
            <a:pPr algn="r"/>
            <a:r>
              <a:rPr lang="fa-IR" sz="2800" dirty="0">
                <a:cs typeface="B Homa" panose="00000400000000000000" pitchFamily="2" charset="-78"/>
              </a:rPr>
              <a:t>سازه دیاگرید </a:t>
            </a:r>
            <a:r>
              <a:rPr lang="en-US" sz="2800" dirty="0">
                <a:cs typeface="B Homa" panose="00000400000000000000" pitchFamily="2" charset="-78"/>
              </a:rPr>
              <a:t>diagrid</a:t>
            </a:r>
            <a:endParaRPr lang="en-US" sz="2800" dirty="0"/>
          </a:p>
        </p:txBody>
      </p:sp>
      <p:sp>
        <p:nvSpPr>
          <p:cNvPr id="3" name="Content Placeholder 2"/>
          <p:cNvSpPr>
            <a:spLocks noGrp="1"/>
          </p:cNvSpPr>
          <p:nvPr>
            <p:ph idx="1"/>
          </p:nvPr>
        </p:nvSpPr>
        <p:spPr>
          <a:xfrm>
            <a:off x="4932040" y="1721240"/>
            <a:ext cx="3312368" cy="2068257"/>
          </a:xfrm>
        </p:spPr>
        <p:txBody>
          <a:bodyPr>
            <a:normAutofit/>
          </a:bodyPr>
          <a:lstStyle/>
          <a:p>
            <a:pPr marL="0" indent="0" algn="just">
              <a:buNone/>
            </a:pPr>
            <a:r>
              <a:rPr lang="fa-IR" sz="1800" dirty="0" smtClean="0">
                <a:solidFill>
                  <a:schemeClr val="tx1"/>
                </a:solidFill>
                <a:cs typeface="B Homa" panose="00000400000000000000" pitchFamily="2" charset="-78"/>
              </a:rPr>
              <a:t>گره های داخلی دارای شکلی مسطح هستند گره های گوشه ی سازه، انتقال نیروها را در سه بعد انجام می دهند. </a:t>
            </a:r>
            <a:endParaRPr lang="en-US" sz="1800" dirty="0">
              <a:solidFill>
                <a:schemeClr val="tx1"/>
              </a:solidFill>
              <a:cs typeface="B Homa" panose="00000400000000000000" pitchFamily="2" charset="-78"/>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47664" y="332656"/>
            <a:ext cx="2592288" cy="2991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5160" y="3212976"/>
            <a:ext cx="2217296" cy="3229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79512" y="6165795"/>
            <a:ext cx="1800200" cy="276999"/>
          </a:xfrm>
          <a:prstGeom prst="rect">
            <a:avLst/>
          </a:prstGeom>
          <a:noFill/>
        </p:spPr>
        <p:txBody>
          <a:bodyPr wrap="square" rtlCol="1">
            <a:spAutoFit/>
          </a:bodyPr>
          <a:lstStyle/>
          <a:p>
            <a:r>
              <a:rPr lang="fa-IR" sz="1200" b="1" dirty="0">
                <a:solidFill>
                  <a:prstClr val="black"/>
                </a:solidFill>
                <a:cs typeface="B Homa" panose="00000400000000000000" pitchFamily="2" charset="-78"/>
              </a:rPr>
              <a:t>جزییات گره های گوشه</a:t>
            </a:r>
          </a:p>
        </p:txBody>
      </p:sp>
      <p:sp>
        <p:nvSpPr>
          <p:cNvPr id="7" name="TextBox 6"/>
          <p:cNvSpPr txBox="1"/>
          <p:nvPr/>
        </p:nvSpPr>
        <p:spPr>
          <a:xfrm>
            <a:off x="28993" y="2755369"/>
            <a:ext cx="1800200" cy="276999"/>
          </a:xfrm>
          <a:prstGeom prst="rect">
            <a:avLst/>
          </a:prstGeom>
          <a:noFill/>
        </p:spPr>
        <p:txBody>
          <a:bodyPr wrap="square" rtlCol="1">
            <a:spAutoFit/>
          </a:bodyPr>
          <a:lstStyle/>
          <a:p>
            <a:r>
              <a:rPr lang="fa-IR" sz="1200" b="1" dirty="0">
                <a:solidFill>
                  <a:prstClr val="black"/>
                </a:solidFill>
                <a:cs typeface="B Homa" panose="00000400000000000000" pitchFamily="2" charset="-78"/>
              </a:rPr>
              <a:t>جزییات گره های داخلی</a:t>
            </a:r>
          </a:p>
        </p:txBody>
      </p:sp>
      <p:pic>
        <p:nvPicPr>
          <p:cNvPr id="66561" name="Picture 1" descr="C:\Users\Kavoshgaran\Desktop\diagrid\diagrid node design.jpg"/>
          <p:cNvPicPr>
            <a:picLocks noChangeAspect="1" noChangeArrowheads="1"/>
          </p:cNvPicPr>
          <p:nvPr/>
        </p:nvPicPr>
        <p:blipFill>
          <a:blip r:embed="rId4" cstate="print"/>
          <a:srcRect/>
          <a:stretch>
            <a:fillRect/>
          </a:stretch>
        </p:blipFill>
        <p:spPr bwMode="auto">
          <a:xfrm>
            <a:off x="4139952" y="3560702"/>
            <a:ext cx="4081134" cy="2673846"/>
          </a:xfrm>
          <a:prstGeom prst="rect">
            <a:avLst/>
          </a:prstGeom>
          <a:noFill/>
        </p:spPr>
      </p:pic>
    </p:spTree>
    <p:extLst>
      <p:ext uri="{BB962C8B-B14F-4D97-AF65-F5344CB8AC3E}">
        <p14:creationId xmlns:p14="http://schemas.microsoft.com/office/powerpoint/2010/main" val="332219499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5656" y="769268"/>
            <a:ext cx="7024744" cy="1143000"/>
          </a:xfrm>
        </p:spPr>
        <p:txBody>
          <a:bodyPr>
            <a:normAutofit/>
          </a:bodyPr>
          <a:lstStyle/>
          <a:p>
            <a:pPr algn="r"/>
            <a:r>
              <a:rPr lang="fa-IR" sz="2800" dirty="0">
                <a:cs typeface="B Homa" panose="00000400000000000000" pitchFamily="2" charset="-78"/>
              </a:rPr>
              <a:t>سازه دیاگرید </a:t>
            </a:r>
            <a:r>
              <a:rPr lang="en-US" sz="2800" dirty="0" err="1">
                <a:cs typeface="B Homa" panose="00000400000000000000" pitchFamily="2" charset="-78"/>
              </a:rPr>
              <a:t>diagrid</a:t>
            </a:r>
            <a:endParaRPr lang="en-US" sz="2800" dirty="0">
              <a:cs typeface="B Homa"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1600" y="1340768"/>
            <a:ext cx="4135611" cy="4605306"/>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51220160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971600" y="2780928"/>
            <a:ext cx="2900169" cy="3247204"/>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75656" y="404664"/>
            <a:ext cx="1975034" cy="2232248"/>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64513" name="Picture 1" descr="C:\Users\Kavoshgaran\Desktop\axx\details001-e1320775854479.jpg"/>
          <p:cNvPicPr>
            <a:picLocks noChangeAspect="1" noChangeArrowheads="1"/>
          </p:cNvPicPr>
          <p:nvPr/>
        </p:nvPicPr>
        <p:blipFill>
          <a:blip r:embed="rId4" cstate="print"/>
          <a:srcRect/>
          <a:stretch>
            <a:fillRect/>
          </a:stretch>
        </p:blipFill>
        <p:spPr bwMode="auto">
          <a:xfrm>
            <a:off x="4211960" y="1520788"/>
            <a:ext cx="4109982" cy="417646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49808166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476672"/>
            <a:ext cx="7024744" cy="1143000"/>
          </a:xfrm>
        </p:spPr>
        <p:txBody>
          <a:bodyPr>
            <a:normAutofit/>
          </a:bodyPr>
          <a:lstStyle/>
          <a:p>
            <a:pPr algn="r"/>
            <a:r>
              <a:rPr lang="fa-IR" sz="2800" dirty="0" smtClean="0">
                <a:cs typeface="B Homa" panose="00000400000000000000" pitchFamily="2" charset="-78"/>
              </a:rPr>
              <a:t>نمونه های دیگری از ساختمان با سازه دیاگرید:</a:t>
            </a:r>
            <a:endParaRPr lang="fa-IR" sz="2800" dirty="0">
              <a:cs typeface="B Homa" panose="00000400000000000000" pitchFamily="2" charset="-78"/>
            </a:endParaRPr>
          </a:p>
        </p:txBody>
      </p:sp>
      <p:pic>
        <p:nvPicPr>
          <p:cNvPr id="63489" name="Picture 1" descr="C:\Users\Kavoshgaran\Desktop\axx\1-s2.0-S0141029611001234-gr1.jpg"/>
          <p:cNvPicPr>
            <a:picLocks noChangeAspect="1" noChangeArrowheads="1"/>
          </p:cNvPicPr>
          <p:nvPr/>
        </p:nvPicPr>
        <p:blipFill>
          <a:blip r:embed="rId2" cstate="print"/>
          <a:srcRect/>
          <a:stretch>
            <a:fillRect/>
          </a:stretch>
        </p:blipFill>
        <p:spPr bwMode="auto">
          <a:xfrm>
            <a:off x="719068" y="1772816"/>
            <a:ext cx="7673828" cy="417646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40692404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632" y="476672"/>
            <a:ext cx="7024744" cy="1143000"/>
          </a:xfrm>
        </p:spPr>
        <p:txBody>
          <a:bodyPr>
            <a:normAutofit/>
          </a:bodyPr>
          <a:lstStyle/>
          <a:p>
            <a:pPr algn="r"/>
            <a:r>
              <a:rPr lang="fa-IR" sz="2800" dirty="0">
                <a:cs typeface="B Homa" panose="00000400000000000000" pitchFamily="2" charset="-78"/>
              </a:rPr>
              <a:t>نمونه دیگری از ساختمان با سازه دیاگرید: برج </a:t>
            </a:r>
            <a:r>
              <a:rPr lang="en-US" sz="2800" dirty="0" err="1">
                <a:cs typeface="B Homa" panose="00000400000000000000" pitchFamily="2" charset="-78"/>
              </a:rPr>
              <a:t>cctv</a:t>
            </a:r>
            <a:endParaRPr lang="fa-IR" sz="2800" dirty="0"/>
          </a:p>
        </p:txBody>
      </p:sp>
      <p:pic>
        <p:nvPicPr>
          <p:cNvPr id="14338" name="Picture 2" descr="D:\darsi\tarahi fani\ASDF2\pdf\cctv\cctv\800px-CCTV_building_aug_200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2636912"/>
            <a:ext cx="3888432" cy="2916324"/>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932040" y="1916832"/>
            <a:ext cx="3404500" cy="4219477"/>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86621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6662" y="260648"/>
            <a:ext cx="7024744" cy="1143000"/>
          </a:xfrm>
        </p:spPr>
        <p:txBody>
          <a:bodyPr>
            <a:normAutofit/>
          </a:bodyPr>
          <a:lstStyle/>
          <a:p>
            <a:pPr algn="r"/>
            <a:r>
              <a:rPr lang="fa-IR" sz="2800" dirty="0">
                <a:cs typeface="B Homa" panose="00000400000000000000" pitchFamily="2" charset="-78"/>
              </a:rPr>
              <a:t>نمونه دیگری از ساختمان با سازه دیاگرید: برج </a:t>
            </a:r>
            <a:r>
              <a:rPr lang="en-US" sz="2800" dirty="0" err="1">
                <a:cs typeface="B Homa" panose="00000400000000000000" pitchFamily="2" charset="-78"/>
              </a:rPr>
              <a:t>cctv</a:t>
            </a:r>
            <a:endParaRPr lang="fa-IR" sz="2800" dirty="0"/>
          </a:p>
        </p:txBody>
      </p:sp>
      <p:pic>
        <p:nvPicPr>
          <p:cNvPr id="5" name="Picture 2" descr="D:\darsi\tarahi fani\ASDF2\pdf\cctv\cctv\cctv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68144" y="1916832"/>
            <a:ext cx="2592288" cy="2592288"/>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6" name="Picture 2" descr="D:\darsi\tarahi fani\ASDF2\pdf\cctv\cctv\cctv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576" y="1628800"/>
            <a:ext cx="2206037" cy="3312368"/>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7" name="Picture 3" descr="D:\darsi\tarahi fani\ASDF2\pdf\cctv\cctv\cctv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5856" y="1628800"/>
            <a:ext cx="2214937" cy="3312368"/>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98355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7624" y="404664"/>
            <a:ext cx="7024744" cy="1143000"/>
          </a:xfrm>
        </p:spPr>
        <p:txBody>
          <a:bodyPr>
            <a:normAutofit/>
          </a:bodyPr>
          <a:lstStyle/>
          <a:p>
            <a:pPr algn="r"/>
            <a:r>
              <a:rPr lang="fa-IR" sz="2800" dirty="0" smtClean="0">
                <a:cs typeface="B Homa" panose="00000400000000000000" pitchFamily="2" charset="-78"/>
              </a:rPr>
              <a:t>اَبَر ستون ها</a:t>
            </a:r>
            <a:endParaRPr lang="en-US" sz="2800" dirty="0"/>
          </a:p>
        </p:txBody>
      </p:sp>
      <p:sp>
        <p:nvSpPr>
          <p:cNvPr id="3" name="Content Placeholder 2"/>
          <p:cNvSpPr>
            <a:spLocks noGrp="1"/>
          </p:cNvSpPr>
          <p:nvPr>
            <p:ph idx="1"/>
          </p:nvPr>
        </p:nvSpPr>
        <p:spPr>
          <a:xfrm>
            <a:off x="5076056" y="1628800"/>
            <a:ext cx="3087445" cy="1885807"/>
          </a:xfrm>
        </p:spPr>
        <p:txBody>
          <a:bodyPr>
            <a:normAutofit/>
          </a:bodyPr>
          <a:lstStyle/>
          <a:p>
            <a:pPr marL="0" indent="0" algn="just">
              <a:buNone/>
            </a:pPr>
            <a:r>
              <a:rPr lang="fa-IR" sz="1800" dirty="0" smtClean="0">
                <a:solidFill>
                  <a:schemeClr val="tx1"/>
                </a:solidFill>
                <a:cs typeface="B Homa" panose="00000400000000000000" pitchFamily="2" charset="-78"/>
              </a:rPr>
              <a:t>ابر ستو ن هایی پیرامون بنا قرار گرفته اند که دیاگرید را در </a:t>
            </a:r>
            <a:r>
              <a:rPr lang="fa-IR" sz="1800" b="1" dirty="0" smtClean="0">
                <a:solidFill>
                  <a:schemeClr val="tx1"/>
                </a:solidFill>
                <a:cs typeface="B Homa" panose="00000400000000000000" pitchFamily="2" charset="-78"/>
              </a:rPr>
              <a:t>10 </a:t>
            </a:r>
            <a:r>
              <a:rPr lang="fa-IR" sz="1800" b="1" dirty="0">
                <a:solidFill>
                  <a:schemeClr val="tx1"/>
                </a:solidFill>
                <a:cs typeface="B Homa" panose="00000400000000000000" pitchFamily="2" charset="-78"/>
              </a:rPr>
              <a:t>طبقه </a:t>
            </a:r>
            <a:r>
              <a:rPr lang="fa-IR" sz="1800" dirty="0">
                <a:solidFill>
                  <a:schemeClr val="tx1"/>
                </a:solidFill>
                <a:cs typeface="B Homa" panose="00000400000000000000" pitchFamily="2" charset="-78"/>
              </a:rPr>
              <a:t>که دارای 29 متر ارتفاع است </a:t>
            </a:r>
            <a:r>
              <a:rPr lang="fa-IR" sz="1800" dirty="0" smtClean="0">
                <a:solidFill>
                  <a:schemeClr val="tx1"/>
                </a:solidFill>
                <a:cs typeface="B Homa" panose="00000400000000000000" pitchFamily="2" charset="-78"/>
              </a:rPr>
              <a:t>حمایت می کنند و تا پی ادامه دارند.  </a:t>
            </a:r>
            <a:endParaRPr lang="en-US" sz="1800" dirty="0">
              <a:solidFill>
                <a:schemeClr val="tx1"/>
              </a:solidFill>
              <a:cs typeface="B Homa" panose="00000400000000000000" pitchFamily="2" charset="-78"/>
            </a:endParaRP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620688"/>
            <a:ext cx="3308598" cy="2421599"/>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576" y="3428999"/>
            <a:ext cx="3308598" cy="2475971"/>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10285" t="8356" r="33991" b="6633"/>
          <a:stretch/>
        </p:blipFill>
        <p:spPr>
          <a:xfrm>
            <a:off x="4716015" y="3428999"/>
            <a:ext cx="3520069" cy="245586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60804528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188640"/>
            <a:ext cx="7024744" cy="1143000"/>
          </a:xfrm>
        </p:spPr>
        <p:txBody>
          <a:bodyPr>
            <a:normAutofit/>
          </a:bodyPr>
          <a:lstStyle/>
          <a:p>
            <a:pPr algn="r"/>
            <a:r>
              <a:rPr lang="fa-IR" sz="2800" dirty="0">
                <a:cs typeface="B Homa" panose="00000400000000000000" pitchFamily="2" charset="-78"/>
              </a:rPr>
              <a:t>اَبَر ستون ها</a:t>
            </a:r>
            <a:endParaRPr lang="fa-IR" sz="2800" dirty="0"/>
          </a:p>
        </p:txBody>
      </p:sp>
      <p:pic>
        <p:nvPicPr>
          <p:cNvPr id="4098" name="Picture 2" descr="C:\Users\ali\Desktop\tarahi fani\pdf\HERAST IMAGE\1328283597-hearst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75656" y="1556792"/>
            <a:ext cx="6589544" cy="4382046"/>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50991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C:\Users\Kavoshgaran\Desktop\axx\pmx0406Tower015_large.jpg"/>
          <p:cNvPicPr>
            <a:picLocks noChangeAspect="1" noChangeArrowheads="1"/>
          </p:cNvPicPr>
          <p:nvPr/>
        </p:nvPicPr>
        <p:blipFill>
          <a:blip r:embed="rId2" cstate="print"/>
          <a:srcRect/>
          <a:stretch>
            <a:fillRect/>
          </a:stretch>
        </p:blipFill>
        <p:spPr bwMode="auto">
          <a:xfrm>
            <a:off x="611560" y="1772816"/>
            <a:ext cx="4548865" cy="3024336"/>
          </a:xfrm>
          <a:prstGeom prst="rect">
            <a:avLst/>
          </a:prstGeom>
          <a:ln w="88900" cap="sq" cmpd="thickThin">
            <a:solidFill>
              <a:srgbClr val="000000"/>
            </a:solidFill>
            <a:prstDash val="solid"/>
            <a:miter lim="800000"/>
          </a:ln>
          <a:effectLst>
            <a:innerShdw blurRad="76200">
              <a:srgbClr val="000000"/>
            </a:innerShdw>
          </a:effectLst>
        </p:spPr>
      </p:pic>
      <p:pic>
        <p:nvPicPr>
          <p:cNvPr id="83971" name="Picture 3" descr="C:\Users\Kavoshgaran\Desktop\axx\pmx0406Tower016_large.jpg"/>
          <p:cNvPicPr>
            <a:picLocks noChangeAspect="1" noChangeArrowheads="1"/>
          </p:cNvPicPr>
          <p:nvPr/>
        </p:nvPicPr>
        <p:blipFill>
          <a:blip r:embed="rId3" cstate="print"/>
          <a:srcRect/>
          <a:stretch>
            <a:fillRect/>
          </a:stretch>
        </p:blipFill>
        <p:spPr bwMode="auto">
          <a:xfrm>
            <a:off x="5314402" y="1124744"/>
            <a:ext cx="3301567" cy="504056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1348609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7624" y="188640"/>
            <a:ext cx="7024744" cy="1143000"/>
          </a:xfrm>
        </p:spPr>
        <p:txBody>
          <a:bodyPr>
            <a:normAutofit/>
          </a:bodyPr>
          <a:lstStyle/>
          <a:p>
            <a:pPr algn="r"/>
            <a:r>
              <a:rPr lang="fa-IR" sz="2800" dirty="0" smtClean="0">
                <a:cs typeface="B Homa" panose="00000400000000000000" pitchFamily="2" charset="-78"/>
              </a:rPr>
              <a:t>دیوار برشی</a:t>
            </a:r>
            <a:endParaRPr lang="en-US" sz="2800" dirty="0"/>
          </a:p>
        </p:txBody>
      </p:sp>
      <p:sp>
        <p:nvSpPr>
          <p:cNvPr id="3" name="Content Placeholder 2"/>
          <p:cNvSpPr>
            <a:spLocks noGrp="1"/>
          </p:cNvSpPr>
          <p:nvPr>
            <p:ph idx="1"/>
          </p:nvPr>
        </p:nvSpPr>
        <p:spPr>
          <a:xfrm>
            <a:off x="5292080" y="1340768"/>
            <a:ext cx="2943429" cy="2376264"/>
          </a:xfrm>
        </p:spPr>
        <p:txBody>
          <a:bodyPr>
            <a:normAutofit/>
          </a:bodyPr>
          <a:lstStyle/>
          <a:p>
            <a:pPr marL="0" indent="0" algn="just">
              <a:buNone/>
            </a:pPr>
            <a:r>
              <a:rPr lang="fa-IR" sz="1800" dirty="0" smtClean="0">
                <a:solidFill>
                  <a:schemeClr val="tx1"/>
                </a:solidFill>
                <a:cs typeface="B Homa" panose="00000400000000000000" pitchFamily="2" charset="-78"/>
              </a:rPr>
              <a:t>هسته ی قوی مرکب دیوار برشی متشکل از قاب خمشی فولادی پوشیده شده از بتون تقویت شده، یک سیستم سازه ای جانبی نیرومند در زیر این سطح بدست می دهد.</a:t>
            </a:r>
          </a:p>
          <a:p>
            <a:pPr marL="0" indent="0" algn="just">
              <a:buNone/>
            </a:pPr>
            <a:r>
              <a:rPr lang="fa-IR" sz="1800" dirty="0" smtClean="0">
                <a:solidFill>
                  <a:schemeClr val="tx1"/>
                </a:solidFill>
                <a:cs typeface="B Homa" panose="00000400000000000000" pitchFamily="2" charset="-78"/>
              </a:rPr>
              <a:t>دو قطر بزرگ مقاومت جانبی دیوار را افزایش می دهند.  </a:t>
            </a:r>
            <a:endParaRPr lang="en-US" sz="1800" dirty="0">
              <a:solidFill>
                <a:schemeClr val="tx1"/>
              </a:solidFill>
              <a:cs typeface="B Homa" panose="00000400000000000000" pitchFamily="2" charset="-78"/>
            </a:endParaRPr>
          </a:p>
        </p:txBody>
      </p:sp>
      <p:pic>
        <p:nvPicPr>
          <p:cNvPr id="5122" name="Picture 2" descr="C:\Users\ali\Desktop\tarahi fani\pdf\HERAST IMAGE\9hearst.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1628800"/>
            <a:ext cx="3455558" cy="4481611"/>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23896" t="4068" r="31299" b="3357"/>
          <a:stretch/>
        </p:blipFill>
        <p:spPr>
          <a:xfrm>
            <a:off x="5436096" y="3601696"/>
            <a:ext cx="2664296" cy="2517567"/>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578672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64088" y="1602502"/>
            <a:ext cx="2888769" cy="3508977"/>
          </a:xfrm>
        </p:spPr>
        <p:txBody>
          <a:bodyPr>
            <a:normAutofit fontScale="92500" lnSpcReduction="20000"/>
          </a:bodyPr>
          <a:lstStyle/>
          <a:p>
            <a:pPr marL="68580" indent="0" algn="just">
              <a:buNone/>
            </a:pPr>
            <a:r>
              <a:rPr lang="fa-IR" sz="2000" dirty="0">
                <a:solidFill>
                  <a:schemeClr val="tx1"/>
                </a:solidFill>
                <a:cs typeface="B Homa" panose="00000400000000000000" pitchFamily="2" charset="-78"/>
              </a:rPr>
              <a:t>ساختمان جدید یگانه است, نه تنها به خاطر اینکه یکی </a:t>
            </a:r>
            <a:r>
              <a:rPr lang="fa-IR" sz="2000" b="1" dirty="0">
                <a:solidFill>
                  <a:schemeClr val="tx1"/>
                </a:solidFill>
                <a:cs typeface="B Homa" panose="00000400000000000000" pitchFamily="2" charset="-78"/>
              </a:rPr>
              <a:t>از پاک ترین </a:t>
            </a:r>
            <a:r>
              <a:rPr lang="fa-IR" sz="2000" dirty="0">
                <a:solidFill>
                  <a:schemeClr val="tx1"/>
                </a:solidFill>
                <a:cs typeface="B Homa" panose="00000400000000000000" pitchFamily="2" charset="-78"/>
              </a:rPr>
              <a:t>ساختمانهای شهر از نظر زیست محیطی است, بلکه به دلیل این که </a:t>
            </a:r>
            <a:r>
              <a:rPr lang="fa-IR" sz="2000" b="1" dirty="0">
                <a:solidFill>
                  <a:schemeClr val="tx1"/>
                </a:solidFill>
                <a:cs typeface="B Homa" panose="00000400000000000000" pitchFamily="2" charset="-78"/>
              </a:rPr>
              <a:t>یادبودی</a:t>
            </a:r>
            <a:r>
              <a:rPr lang="fa-IR" sz="2000" dirty="0">
                <a:solidFill>
                  <a:schemeClr val="tx1"/>
                </a:solidFill>
                <a:cs typeface="B Homa" panose="00000400000000000000" pitchFamily="2" charset="-78"/>
              </a:rPr>
              <a:t> است از معماری اوایل قرن بیستم. این ساختمان 46 طبقه روی بنایی 6 طبقه سبک "آرت دکو" قرار گرفته که آن موقع هم قرار بود پایه های یک آسمان خراش شود</a:t>
            </a:r>
            <a:endParaRPr lang="en-US" sz="2000" dirty="0">
              <a:solidFill>
                <a:schemeClr val="tx1"/>
              </a:solidFill>
              <a:cs typeface="B Homa" panose="00000400000000000000" pitchFamily="2" charset="-78"/>
            </a:endParaRPr>
          </a:p>
          <a:p>
            <a:pPr marL="68580" indent="0" algn="just">
              <a:buNone/>
            </a:pPr>
            <a:r>
              <a:rPr lang="fa-IR" sz="2000" dirty="0">
                <a:solidFill>
                  <a:schemeClr val="tx1"/>
                </a:solidFill>
                <a:cs typeface="B Homa" panose="00000400000000000000" pitchFamily="2" charset="-78"/>
              </a:rPr>
              <a:t> </a:t>
            </a:r>
            <a:endParaRPr lang="en-US" sz="2000" dirty="0">
              <a:solidFill>
                <a:schemeClr val="tx1"/>
              </a:solidFill>
              <a:cs typeface="B Homa" panose="00000400000000000000" pitchFamily="2" charset="-78"/>
            </a:endParaRPr>
          </a:p>
          <a:p>
            <a:pPr marL="68580" indent="0" algn="just">
              <a:buNone/>
            </a:pPr>
            <a:r>
              <a:rPr lang="fa-IR" sz="2000" dirty="0">
                <a:solidFill>
                  <a:schemeClr val="tx1"/>
                </a:solidFill>
                <a:cs typeface="B Homa" panose="00000400000000000000" pitchFamily="2" charset="-78"/>
              </a:rPr>
              <a:t> </a:t>
            </a:r>
            <a:endParaRPr lang="en-US" sz="2000" dirty="0">
              <a:solidFill>
                <a:schemeClr val="tx1"/>
              </a:solidFill>
              <a:cs typeface="B Homa" panose="00000400000000000000" pitchFamily="2" charset="-78"/>
            </a:endParaRPr>
          </a:p>
          <a:p>
            <a:pPr algn="just"/>
            <a:endParaRPr lang="fa-IR" sz="1800" dirty="0">
              <a:solidFill>
                <a:schemeClr val="tx1"/>
              </a:solidFill>
              <a:cs typeface="B Homa" panose="00000400000000000000" pitchFamily="2" charset="-78"/>
            </a:endParaRPr>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9632" y="1412776"/>
            <a:ext cx="2721901" cy="3888431"/>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3268914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C:\Users\Kavoshgaran\Desktop\divar boreshi\4.JPG"/>
          <p:cNvPicPr>
            <a:picLocks noChangeAspect="1" noChangeArrowheads="1"/>
          </p:cNvPicPr>
          <p:nvPr/>
        </p:nvPicPr>
        <p:blipFill>
          <a:blip r:embed="rId2" cstate="print"/>
          <a:srcRect/>
          <a:stretch>
            <a:fillRect/>
          </a:stretch>
        </p:blipFill>
        <p:spPr bwMode="auto">
          <a:xfrm>
            <a:off x="1040108" y="884319"/>
            <a:ext cx="2970315" cy="2227242"/>
          </a:xfrm>
          <a:prstGeom prst="rect">
            <a:avLst/>
          </a:prstGeom>
          <a:ln w="88900" cap="sq" cmpd="thickThin">
            <a:solidFill>
              <a:srgbClr val="000000"/>
            </a:solidFill>
            <a:prstDash val="solid"/>
            <a:miter lim="800000"/>
          </a:ln>
          <a:effectLst>
            <a:innerShdw blurRad="76200">
              <a:srgbClr val="000000"/>
            </a:innerShdw>
          </a:effectLst>
        </p:spPr>
      </p:pic>
      <p:sp>
        <p:nvSpPr>
          <p:cNvPr id="5" name="Rectangle 4"/>
          <p:cNvSpPr/>
          <p:nvPr/>
        </p:nvSpPr>
        <p:spPr>
          <a:xfrm>
            <a:off x="1346141" y="3282217"/>
            <a:ext cx="2159566" cy="369332"/>
          </a:xfrm>
          <a:prstGeom prst="rect">
            <a:avLst/>
          </a:prstGeom>
        </p:spPr>
        <p:txBody>
          <a:bodyPr wrap="none">
            <a:spAutoFit/>
          </a:bodyPr>
          <a:lstStyle/>
          <a:p>
            <a:pPr eaLnBrk="0" fontAlgn="base" hangingPunct="0">
              <a:spcBef>
                <a:spcPct val="0"/>
              </a:spcBef>
              <a:spcAft>
                <a:spcPct val="0"/>
              </a:spcAft>
            </a:pPr>
            <a:r>
              <a:rPr lang="fa-IR" dirty="0">
                <a:solidFill>
                  <a:prstClr val="black"/>
                </a:solidFill>
                <a:latin typeface="B Badr"/>
                <a:ea typeface="Times New Roman" pitchFamily="18" charset="0"/>
                <a:cs typeface="2  Zar" pitchFamily="2" charset="-78"/>
              </a:rPr>
              <a:t>4-دیوارهای برشی بتن مسلح </a:t>
            </a:r>
            <a:endParaRPr lang="en-US" sz="700" dirty="0">
              <a:solidFill>
                <a:prstClr val="black"/>
              </a:solidFill>
              <a:latin typeface="Arial" pitchFamily="34" charset="0"/>
              <a:cs typeface="2  Zar" pitchFamily="2" charset="-78"/>
            </a:endParaRPr>
          </a:p>
        </p:txBody>
      </p:sp>
      <p:pic>
        <p:nvPicPr>
          <p:cNvPr id="97283" name="Picture 3" descr="C:\Users\Kavoshgaran\Desktop\divar boreshi\1.JPG"/>
          <p:cNvPicPr>
            <a:picLocks noChangeAspect="1" noChangeArrowheads="1"/>
          </p:cNvPicPr>
          <p:nvPr/>
        </p:nvPicPr>
        <p:blipFill>
          <a:blip r:embed="rId3" cstate="print"/>
          <a:srcRect/>
          <a:stretch>
            <a:fillRect/>
          </a:stretch>
        </p:blipFill>
        <p:spPr bwMode="auto">
          <a:xfrm>
            <a:off x="1034123" y="3927625"/>
            <a:ext cx="2847990" cy="1944216"/>
          </a:xfrm>
          <a:prstGeom prst="rect">
            <a:avLst/>
          </a:prstGeom>
          <a:ln w="88900" cap="sq" cmpd="thickThin">
            <a:solidFill>
              <a:srgbClr val="000000"/>
            </a:solidFill>
            <a:prstDash val="solid"/>
            <a:miter lim="800000"/>
          </a:ln>
          <a:effectLst>
            <a:innerShdw blurRad="76200">
              <a:srgbClr val="000000"/>
            </a:innerShdw>
          </a:effectLst>
        </p:spPr>
      </p:pic>
      <p:sp>
        <p:nvSpPr>
          <p:cNvPr id="7" name="Rectangle 6"/>
          <p:cNvSpPr/>
          <p:nvPr/>
        </p:nvSpPr>
        <p:spPr>
          <a:xfrm>
            <a:off x="1429498" y="5971361"/>
            <a:ext cx="2076209" cy="369332"/>
          </a:xfrm>
          <a:prstGeom prst="rect">
            <a:avLst/>
          </a:prstGeom>
        </p:spPr>
        <p:txBody>
          <a:bodyPr wrap="none">
            <a:spAutoFit/>
          </a:bodyPr>
          <a:lstStyle/>
          <a:p>
            <a:r>
              <a:rPr lang="fa-IR" dirty="0">
                <a:solidFill>
                  <a:prstClr val="black"/>
                </a:solidFill>
                <a:latin typeface="B Badr"/>
                <a:ea typeface="Times New Roman" pitchFamily="18" charset="0"/>
                <a:cs typeface="2  Zar" pitchFamily="2" charset="-78"/>
              </a:rPr>
              <a:t>1-دیوار های برشی فولادی </a:t>
            </a:r>
            <a:endParaRPr lang="en-US" dirty="0">
              <a:solidFill>
                <a:prstClr val="black"/>
              </a:solidFill>
            </a:endParaRPr>
          </a:p>
        </p:txBody>
      </p:sp>
      <p:pic>
        <p:nvPicPr>
          <p:cNvPr id="97284" name="Picture 4" descr="C:\Users\Kavoshgaran\Desktop\divar boreshi\2.jpg"/>
          <p:cNvPicPr>
            <a:picLocks noChangeAspect="1" noChangeArrowheads="1"/>
          </p:cNvPicPr>
          <p:nvPr/>
        </p:nvPicPr>
        <p:blipFill>
          <a:blip r:embed="rId4" cstate="print"/>
          <a:srcRect/>
          <a:stretch>
            <a:fillRect/>
          </a:stretch>
        </p:blipFill>
        <p:spPr bwMode="auto">
          <a:xfrm>
            <a:off x="4556317" y="3933056"/>
            <a:ext cx="3161920" cy="1944216"/>
          </a:xfrm>
          <a:prstGeom prst="rect">
            <a:avLst/>
          </a:prstGeom>
          <a:ln w="88900" cap="sq" cmpd="thickThin">
            <a:solidFill>
              <a:srgbClr val="000000"/>
            </a:solidFill>
            <a:prstDash val="solid"/>
            <a:miter lim="800000"/>
          </a:ln>
          <a:effectLst>
            <a:innerShdw blurRad="76200">
              <a:srgbClr val="000000"/>
            </a:innerShdw>
          </a:effectLst>
        </p:spPr>
      </p:pic>
      <p:sp>
        <p:nvSpPr>
          <p:cNvPr id="9" name="Rectangle 8"/>
          <p:cNvSpPr/>
          <p:nvPr/>
        </p:nvSpPr>
        <p:spPr>
          <a:xfrm>
            <a:off x="5220353" y="5961784"/>
            <a:ext cx="1978426" cy="369332"/>
          </a:xfrm>
          <a:prstGeom prst="rect">
            <a:avLst/>
          </a:prstGeom>
        </p:spPr>
        <p:txBody>
          <a:bodyPr wrap="none">
            <a:spAutoFit/>
          </a:bodyPr>
          <a:lstStyle/>
          <a:p>
            <a:r>
              <a:rPr lang="fa-IR" dirty="0">
                <a:solidFill>
                  <a:prstClr val="black"/>
                </a:solidFill>
                <a:latin typeface="B Badr"/>
                <a:ea typeface="Times New Roman" pitchFamily="18" charset="0"/>
                <a:cs typeface="2  Zar" pitchFamily="2" charset="-78"/>
              </a:rPr>
              <a:t>2-دیوارهای برشی مرکب </a:t>
            </a:r>
            <a:endParaRPr lang="en-US" dirty="0">
              <a:solidFill>
                <a:prstClr val="black"/>
              </a:solidFill>
            </a:endParaRPr>
          </a:p>
        </p:txBody>
      </p:sp>
      <p:pic>
        <p:nvPicPr>
          <p:cNvPr id="97285" name="Picture 5" descr="C:\Users\Kavoshgaran\Desktop\divar boreshi\3.jpg"/>
          <p:cNvPicPr>
            <a:picLocks noChangeAspect="1" noChangeArrowheads="1"/>
          </p:cNvPicPr>
          <p:nvPr/>
        </p:nvPicPr>
        <p:blipFill>
          <a:blip r:embed="rId5" cstate="print"/>
          <a:srcRect/>
          <a:stretch>
            <a:fillRect/>
          </a:stretch>
        </p:blipFill>
        <p:spPr bwMode="auto">
          <a:xfrm>
            <a:off x="5076056" y="716684"/>
            <a:ext cx="2502863" cy="2280267"/>
          </a:xfrm>
          <a:prstGeom prst="rect">
            <a:avLst/>
          </a:prstGeom>
          <a:ln w="88900" cap="sq" cmpd="thickThin">
            <a:solidFill>
              <a:srgbClr val="000000"/>
            </a:solidFill>
            <a:prstDash val="solid"/>
            <a:miter lim="800000"/>
          </a:ln>
          <a:effectLst>
            <a:innerShdw blurRad="76200">
              <a:srgbClr val="000000"/>
            </a:innerShdw>
          </a:effectLst>
        </p:spPr>
      </p:pic>
      <p:sp>
        <p:nvSpPr>
          <p:cNvPr id="11" name="Rectangle 10"/>
          <p:cNvSpPr/>
          <p:nvPr/>
        </p:nvSpPr>
        <p:spPr>
          <a:xfrm>
            <a:off x="5076056" y="3275324"/>
            <a:ext cx="2411237" cy="369332"/>
          </a:xfrm>
          <a:prstGeom prst="rect">
            <a:avLst/>
          </a:prstGeom>
        </p:spPr>
        <p:txBody>
          <a:bodyPr wrap="none">
            <a:spAutoFit/>
          </a:bodyPr>
          <a:lstStyle/>
          <a:p>
            <a:r>
              <a:rPr lang="fa-IR" dirty="0">
                <a:solidFill>
                  <a:prstClr val="black"/>
                </a:solidFill>
                <a:latin typeface="Calibri" pitchFamily="34" charset="0"/>
                <a:ea typeface="Times New Roman" pitchFamily="18" charset="0"/>
                <a:cs typeface="2  Zar" pitchFamily="2" charset="-78"/>
              </a:rPr>
              <a:t> </a:t>
            </a:r>
            <a:r>
              <a:rPr lang="fa-IR" dirty="0">
                <a:solidFill>
                  <a:prstClr val="black"/>
                </a:solidFill>
                <a:latin typeface="B Badr"/>
                <a:ea typeface="Times New Roman" pitchFamily="18" charset="0"/>
                <a:cs typeface="2  Zar" pitchFamily="2" charset="-78"/>
              </a:rPr>
              <a:t>3- دیوارهای برشی مصالح بنایی</a:t>
            </a:r>
            <a:endParaRPr lang="en-US" dirty="0">
              <a:solidFill>
                <a:prstClr val="black"/>
              </a:solidFill>
            </a:endParaRPr>
          </a:p>
        </p:txBody>
      </p:sp>
    </p:spTree>
    <p:extLst>
      <p:ext uri="{BB962C8B-B14F-4D97-AF65-F5344CB8AC3E}">
        <p14:creationId xmlns:p14="http://schemas.microsoft.com/office/powerpoint/2010/main" val="17296959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332656"/>
            <a:ext cx="7024744" cy="1143000"/>
          </a:xfrm>
        </p:spPr>
        <p:txBody>
          <a:bodyPr>
            <a:normAutofit/>
          </a:bodyPr>
          <a:lstStyle/>
          <a:p>
            <a:pPr algn="r"/>
            <a:r>
              <a:rPr lang="fa-IR" sz="2800" dirty="0">
                <a:cs typeface="B Homa" panose="00000400000000000000" pitchFamily="2" charset="-78"/>
              </a:rPr>
              <a:t>دیوار برشی</a:t>
            </a:r>
            <a:endParaRPr lang="fa-IR" sz="2800" dirty="0"/>
          </a:p>
        </p:txBody>
      </p:sp>
      <p:pic>
        <p:nvPicPr>
          <p:cNvPr id="6146" name="Picture 2" descr="C:\Users\ali\Desktop\tarahi fani\pdf\HERAST IMAGE\1328283627-hearst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908719"/>
            <a:ext cx="3965922" cy="5173555"/>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55297" name="Picture 1" descr="C:\Users\Kavoshgaran\Desktop\axx\fp129063fp-hearst-lobs.jpg"/>
          <p:cNvPicPr>
            <a:picLocks noChangeAspect="1" noChangeArrowheads="1"/>
          </p:cNvPicPr>
          <p:nvPr/>
        </p:nvPicPr>
        <p:blipFill>
          <a:blip r:embed="rId3" cstate="print"/>
          <a:srcRect/>
          <a:stretch>
            <a:fillRect/>
          </a:stretch>
        </p:blipFill>
        <p:spPr bwMode="auto">
          <a:xfrm>
            <a:off x="4860032" y="3933056"/>
            <a:ext cx="3727868" cy="2149219"/>
          </a:xfrm>
          <a:prstGeom prst="rect">
            <a:avLst/>
          </a:prstGeom>
          <a:ln w="88900" cap="sq" cmpd="thickThin">
            <a:solidFill>
              <a:srgbClr val="000000"/>
            </a:solidFill>
            <a:prstDash val="solid"/>
            <a:miter lim="800000"/>
          </a:ln>
          <a:effectLst>
            <a:innerShdw blurRad="76200">
              <a:srgbClr val="000000"/>
            </a:innerShdw>
          </a:effectLst>
        </p:spPr>
      </p:pic>
      <p:pic>
        <p:nvPicPr>
          <p:cNvPr id="55298" name="Picture 2" descr="C:\Users\Kavoshgaran\Desktop\axx\fvfacbpzdu172s2g.jpg"/>
          <p:cNvPicPr>
            <a:picLocks noChangeAspect="1" noChangeArrowheads="1"/>
          </p:cNvPicPr>
          <p:nvPr/>
        </p:nvPicPr>
        <p:blipFill>
          <a:blip r:embed="rId4" cstate="print"/>
          <a:srcRect/>
          <a:stretch>
            <a:fillRect/>
          </a:stretch>
        </p:blipFill>
        <p:spPr bwMode="auto">
          <a:xfrm>
            <a:off x="4860032" y="908719"/>
            <a:ext cx="3741867" cy="280831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62289030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3640" y="188640"/>
            <a:ext cx="7024744" cy="1143000"/>
          </a:xfrm>
        </p:spPr>
        <p:txBody>
          <a:bodyPr>
            <a:normAutofit/>
          </a:bodyPr>
          <a:lstStyle/>
          <a:p>
            <a:pPr algn="r"/>
            <a:r>
              <a:rPr lang="fa-IR" sz="3200" dirty="0">
                <a:cs typeface="B Homa" panose="00000400000000000000" pitchFamily="2" charset="-78"/>
              </a:rPr>
              <a:t>عکس های داخلی بنا</a:t>
            </a:r>
            <a:endParaRPr lang="fa-IR" sz="3200" dirty="0"/>
          </a:p>
        </p:txBody>
      </p:sp>
      <p:pic>
        <p:nvPicPr>
          <p:cNvPr id="23554" name="Picture 2" descr="C:\Users\SONY\Desktop\tarahi fani\axxx\260463489656876816476520125627816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3789040"/>
            <a:ext cx="3888431" cy="2585807"/>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23555" name="Picture 3" descr="C:\Users\SONY\Desktop\tarahi fani\axxx\260463489656957941476520121727941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95419" y="1432456"/>
            <a:ext cx="3649588" cy="2617943"/>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259632" y="1268760"/>
            <a:ext cx="3096344" cy="1815882"/>
          </a:xfrm>
          <a:prstGeom prst="rect">
            <a:avLst/>
          </a:prstGeom>
          <a:noFill/>
        </p:spPr>
        <p:txBody>
          <a:bodyPr wrap="square" rtlCol="1">
            <a:spAutoFit/>
          </a:bodyPr>
          <a:lstStyle/>
          <a:p>
            <a:pPr algn="just"/>
            <a:r>
              <a:rPr lang="fa-IR" sz="1600" dirty="0">
                <a:solidFill>
                  <a:prstClr val="black"/>
                </a:solidFill>
                <a:cs typeface="B Homa" panose="00000400000000000000" pitchFamily="2" charset="-78"/>
              </a:rPr>
              <a:t>برای ورود به بنا، شخص باید از نمای اصلی ساختمان وارد می شود و از طریق آسانسوری که در سه طبقه نصب شده به طبقات بالا می رود. تصاویر حک شده از آب به نام </a:t>
            </a:r>
            <a:r>
              <a:rPr lang="fa-IR" sz="1600" b="1" dirty="0">
                <a:solidFill>
                  <a:prstClr val="black"/>
                </a:solidFill>
                <a:cs typeface="B Homa" panose="00000400000000000000" pitchFamily="2" charset="-78"/>
              </a:rPr>
              <a:t>“ باران یخ”</a:t>
            </a:r>
            <a:r>
              <a:rPr lang="fa-IR" sz="1600" dirty="0">
                <a:solidFill>
                  <a:prstClr val="black"/>
                </a:solidFill>
                <a:cs typeface="B Homa" panose="00000400000000000000" pitchFamily="2" charset="-78"/>
              </a:rPr>
              <a:t> تا آتریوم های سر به فلک کشیده که کلیه فضا را اشغال می کنند، در تمام 6 طبقه وجود دارد. </a:t>
            </a:r>
          </a:p>
        </p:txBody>
      </p:sp>
      <p:sp>
        <p:nvSpPr>
          <p:cNvPr id="5" name="TextBox 4"/>
          <p:cNvSpPr txBox="1"/>
          <p:nvPr/>
        </p:nvSpPr>
        <p:spPr>
          <a:xfrm>
            <a:off x="4928022" y="4221088"/>
            <a:ext cx="3384377" cy="2308324"/>
          </a:xfrm>
          <a:prstGeom prst="rect">
            <a:avLst/>
          </a:prstGeom>
          <a:noFill/>
        </p:spPr>
        <p:txBody>
          <a:bodyPr wrap="square" rtlCol="1">
            <a:spAutoFit/>
          </a:bodyPr>
          <a:lstStyle/>
          <a:p>
            <a:pPr algn="just"/>
            <a:r>
              <a:rPr lang="fa-IR" dirty="0">
                <a:solidFill>
                  <a:prstClr val="black"/>
                </a:solidFill>
                <a:cs typeface="B Homa" panose="00000400000000000000" pitchFamily="2" charset="-78"/>
              </a:rPr>
              <a:t>این فضای شگرف مانند یک میدان شلوغ شهر است و دسترسی به تمام قسمتهای بنا را فراهم می کند و شامل </a:t>
            </a:r>
            <a:r>
              <a:rPr lang="fa-IR" b="1" dirty="0">
                <a:solidFill>
                  <a:prstClr val="black"/>
                </a:solidFill>
                <a:cs typeface="B Homa" panose="00000400000000000000" pitchFamily="2" charset="-78"/>
              </a:rPr>
              <a:t>ورودی اصلی آسانسور، کافه تریای</a:t>
            </a:r>
            <a:r>
              <a:rPr lang="en-US" b="1" dirty="0">
                <a:solidFill>
                  <a:prstClr val="black"/>
                </a:solidFill>
                <a:cs typeface="B Homa" panose="00000400000000000000" pitchFamily="2" charset="-78"/>
              </a:rPr>
              <a:t> Hearst </a:t>
            </a:r>
            <a:r>
              <a:rPr lang="fa-IR" b="1" dirty="0">
                <a:solidFill>
                  <a:prstClr val="black"/>
                </a:solidFill>
                <a:cs typeface="B Homa" panose="00000400000000000000" pitchFamily="2" charset="-78"/>
              </a:rPr>
              <a:t>و تالار اجتماعات و ردیفی از بالکن ها</a:t>
            </a:r>
            <a:r>
              <a:rPr lang="fa-IR" dirty="0">
                <a:solidFill>
                  <a:prstClr val="black"/>
                </a:solidFill>
                <a:cs typeface="B Homa" panose="00000400000000000000" pitchFamily="2" charset="-78"/>
              </a:rPr>
              <a:t>یی</a:t>
            </a:r>
            <a:r>
              <a:rPr lang="fa-IR" b="1" dirty="0">
                <a:solidFill>
                  <a:prstClr val="black"/>
                </a:solidFill>
                <a:cs typeface="B Homa" panose="00000400000000000000" pitchFamily="2" charset="-78"/>
              </a:rPr>
              <a:t> </a:t>
            </a:r>
            <a:r>
              <a:rPr lang="fa-IR" dirty="0">
                <a:solidFill>
                  <a:prstClr val="black"/>
                </a:solidFill>
                <a:cs typeface="B Homa" panose="00000400000000000000" pitchFamily="2" charset="-78"/>
              </a:rPr>
              <a:t>است که به صورت نیم طبقه برای جلسات و مراسم خاص در نظر گرفته شده اند</a:t>
            </a:r>
            <a:r>
              <a:rPr lang="en-US" dirty="0">
                <a:solidFill>
                  <a:prstClr val="black"/>
                </a:solidFill>
                <a:cs typeface="B Homa" panose="00000400000000000000" pitchFamily="2" charset="-78"/>
              </a:rPr>
              <a:t>.</a:t>
            </a:r>
            <a:br>
              <a:rPr lang="en-US" dirty="0">
                <a:solidFill>
                  <a:prstClr val="black"/>
                </a:solidFill>
                <a:cs typeface="B Homa" panose="00000400000000000000" pitchFamily="2" charset="-78"/>
              </a:rPr>
            </a:br>
            <a:endParaRPr lang="fa-IR" dirty="0">
              <a:solidFill>
                <a:prstClr val="black"/>
              </a:solidFill>
              <a:cs typeface="B Homa" panose="00000400000000000000" pitchFamily="2" charset="-78"/>
            </a:endParaRPr>
          </a:p>
        </p:txBody>
      </p:sp>
    </p:spTree>
    <p:extLst>
      <p:ext uri="{BB962C8B-B14F-4D97-AF65-F5344CB8AC3E}">
        <p14:creationId xmlns:p14="http://schemas.microsoft.com/office/powerpoint/2010/main" val="26324645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7624" y="332656"/>
            <a:ext cx="7024744" cy="1143000"/>
          </a:xfrm>
        </p:spPr>
        <p:txBody>
          <a:bodyPr>
            <a:normAutofit/>
          </a:bodyPr>
          <a:lstStyle/>
          <a:p>
            <a:pPr algn="r"/>
            <a:r>
              <a:rPr lang="fa-IR" sz="2800" dirty="0" smtClean="0">
                <a:cs typeface="B Homa" panose="00000400000000000000" pitchFamily="2" charset="-78"/>
              </a:rPr>
              <a:t>نمایش آب</a:t>
            </a:r>
            <a:endParaRPr lang="fa-IR" sz="2800" dirty="0">
              <a:cs typeface="B Homa" panose="00000400000000000000" pitchFamily="2" charset="-78"/>
            </a:endParaRPr>
          </a:p>
        </p:txBody>
      </p:sp>
      <p:pic>
        <p:nvPicPr>
          <p:cNvPr id="82947" name="Picture 3" descr="C:\Users\Kavoshgaran\Desktop\axx\pmx0406Tower012_large.jpg"/>
          <p:cNvPicPr>
            <a:picLocks noChangeAspect="1" noChangeArrowheads="1"/>
          </p:cNvPicPr>
          <p:nvPr/>
        </p:nvPicPr>
        <p:blipFill>
          <a:blip r:embed="rId3" cstate="print"/>
          <a:srcRect/>
          <a:stretch>
            <a:fillRect/>
          </a:stretch>
        </p:blipFill>
        <p:spPr bwMode="auto">
          <a:xfrm>
            <a:off x="4860032" y="1772816"/>
            <a:ext cx="2996734" cy="3960440"/>
          </a:xfrm>
          <a:prstGeom prst="rect">
            <a:avLst/>
          </a:prstGeom>
          <a:ln w="88900" cap="sq" cmpd="thickThin">
            <a:solidFill>
              <a:srgbClr val="000000"/>
            </a:solidFill>
            <a:prstDash val="solid"/>
            <a:miter lim="800000"/>
          </a:ln>
          <a:effectLst>
            <a:innerShdw blurRad="76200">
              <a:srgbClr val="000000"/>
            </a:innerShdw>
          </a:effectLst>
        </p:spPr>
      </p:pic>
      <p:pic>
        <p:nvPicPr>
          <p:cNvPr id="82948" name="Picture 4" descr="C:\Users\Kavoshgaran\Desktop\axx\seminar\tarahi fanni\my search\10.jpg"/>
          <p:cNvPicPr>
            <a:picLocks noChangeAspect="1" noChangeArrowheads="1"/>
          </p:cNvPicPr>
          <p:nvPr/>
        </p:nvPicPr>
        <p:blipFill>
          <a:blip r:embed="rId4" cstate="print"/>
          <a:srcRect/>
          <a:stretch>
            <a:fillRect/>
          </a:stretch>
        </p:blipFill>
        <p:spPr bwMode="auto">
          <a:xfrm>
            <a:off x="899592" y="3525011"/>
            <a:ext cx="3600400" cy="2640293"/>
          </a:xfrm>
          <a:prstGeom prst="rect">
            <a:avLst/>
          </a:prstGeom>
          <a:ln w="88900" cap="sq" cmpd="thickThin">
            <a:solidFill>
              <a:srgbClr val="000000"/>
            </a:solidFill>
            <a:prstDash val="solid"/>
            <a:miter lim="800000"/>
          </a:ln>
          <a:effectLst>
            <a:innerShdw blurRad="76200">
              <a:srgbClr val="000000"/>
            </a:innerShdw>
          </a:effectLst>
        </p:spPr>
      </p:pic>
      <p:pic>
        <p:nvPicPr>
          <p:cNvPr id="20482" name="Picture 2" descr="F:\term 9\hearst tower\4hears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0492" y="548680"/>
            <a:ext cx="3619500" cy="2714625"/>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195560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5494" y="265212"/>
            <a:ext cx="7024744" cy="1143000"/>
          </a:xfrm>
        </p:spPr>
        <p:txBody>
          <a:bodyPr>
            <a:normAutofit/>
          </a:bodyPr>
          <a:lstStyle/>
          <a:p>
            <a:pPr algn="r"/>
            <a:r>
              <a:rPr lang="fa-IR" sz="2800" dirty="0" smtClean="0">
                <a:cs typeface="B Homa" panose="00000400000000000000" pitchFamily="2" charset="-78"/>
              </a:rPr>
              <a:t>عکس های داخلی بنا</a:t>
            </a:r>
            <a:endParaRPr lang="fa-IR" sz="2800" dirty="0"/>
          </a:p>
        </p:txBody>
      </p:sp>
      <p:sp>
        <p:nvSpPr>
          <p:cNvPr id="4" name="Rectangle 3"/>
          <p:cNvSpPr/>
          <p:nvPr/>
        </p:nvSpPr>
        <p:spPr>
          <a:xfrm>
            <a:off x="4709280" y="4047455"/>
            <a:ext cx="3600400" cy="923330"/>
          </a:xfrm>
          <a:prstGeom prst="rect">
            <a:avLst/>
          </a:prstGeom>
        </p:spPr>
        <p:txBody>
          <a:bodyPr wrap="square">
            <a:spAutoFit/>
          </a:bodyPr>
          <a:lstStyle/>
          <a:p>
            <a:r>
              <a:rPr lang="fa-IR" b="1" dirty="0">
                <a:solidFill>
                  <a:prstClr val="black"/>
                </a:solidFill>
                <a:cs typeface="B Homa" panose="00000400000000000000" pitchFamily="2" charset="-78"/>
              </a:rPr>
              <a:t>نورگیرهای سقفی </a:t>
            </a:r>
            <a:r>
              <a:rPr lang="fa-IR" dirty="0">
                <a:solidFill>
                  <a:prstClr val="black"/>
                </a:solidFill>
                <a:cs typeface="B Homa" panose="00000400000000000000" pitchFamily="2" charset="-78"/>
              </a:rPr>
              <a:t>چشم انداز زیبایی به سوی بالا به نمای برج و به تکیه گاههای ضربدری ساختار برج دارند .</a:t>
            </a:r>
          </a:p>
        </p:txBody>
      </p:sp>
      <p:pic>
        <p:nvPicPr>
          <p:cNvPr id="22532" name="Picture 4" descr="C:\Users\SONY\Desktop\tarahi fani\axxx\260463489656906550851520122627550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1539254"/>
            <a:ext cx="2993080" cy="390597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52225" name="Picture 1" descr="C:\Users\Kavoshgaran\Desktop\axx\Untitled.jpg"/>
          <p:cNvPicPr>
            <a:picLocks noChangeAspect="1" noChangeArrowheads="1"/>
          </p:cNvPicPr>
          <p:nvPr/>
        </p:nvPicPr>
        <p:blipFill>
          <a:blip r:embed="rId3" cstate="print"/>
          <a:srcRect/>
          <a:stretch>
            <a:fillRect/>
          </a:stretch>
        </p:blipFill>
        <p:spPr bwMode="auto">
          <a:xfrm>
            <a:off x="4644008" y="1484784"/>
            <a:ext cx="3730944" cy="2304256"/>
          </a:xfrm>
          <a:prstGeom prst="rect">
            <a:avLst/>
          </a:prstGeom>
          <a:ln w="88900" cap="sq" cmpd="thickThin">
            <a:solidFill>
              <a:srgbClr val="000000"/>
            </a:solidFill>
            <a:prstDash val="solid"/>
            <a:miter lim="800000"/>
          </a:ln>
          <a:effectLst>
            <a:innerShdw blurRad="76200">
              <a:srgbClr val="000000"/>
            </a:innerShdw>
          </a:effectLst>
        </p:spPr>
      </p:pic>
      <p:pic>
        <p:nvPicPr>
          <p:cNvPr id="58369" name="Picture 1" descr="C:\Users\Kavoshgaran\Desktop\axx\seminar\tarahi fanni\791. People in Hearst Tower 4-6-2010.jpg"/>
          <p:cNvPicPr>
            <a:picLocks noChangeAspect="1" noChangeArrowheads="1"/>
          </p:cNvPicPr>
          <p:nvPr/>
        </p:nvPicPr>
        <p:blipFill>
          <a:blip r:embed="rId4" cstate="print"/>
          <a:srcRect/>
          <a:stretch>
            <a:fillRect/>
          </a:stretch>
        </p:blipFill>
        <p:spPr bwMode="auto">
          <a:xfrm>
            <a:off x="4287738" y="4659873"/>
            <a:ext cx="1906093" cy="1800200"/>
          </a:xfrm>
          <a:prstGeom prst="rect">
            <a:avLst/>
          </a:prstGeom>
          <a:noFill/>
        </p:spPr>
      </p:pic>
    </p:spTree>
    <p:extLst>
      <p:ext uri="{BB962C8B-B14F-4D97-AF65-F5344CB8AC3E}">
        <p14:creationId xmlns:p14="http://schemas.microsoft.com/office/powerpoint/2010/main" val="34225323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97997" y="1340768"/>
            <a:ext cx="3032785" cy="1753420"/>
          </a:xfrm>
        </p:spPr>
        <p:txBody>
          <a:bodyPr>
            <a:normAutofit/>
          </a:bodyPr>
          <a:lstStyle/>
          <a:p>
            <a:pPr marL="68580" indent="0" algn="just">
              <a:buNone/>
            </a:pPr>
            <a:r>
              <a:rPr lang="fa-IR" sz="1800" dirty="0">
                <a:solidFill>
                  <a:schemeClr val="tx1"/>
                </a:solidFill>
                <a:cs typeface="B Homa" panose="00000400000000000000" pitchFamily="2" charset="-78"/>
              </a:rPr>
              <a:t>از آنجایی که در این برج پنجره ها از کف تا سقف ادامه پیدا می کند لذا میزان نوری که به داخل آن می تابد قادر است 95 درصد فضاهای داخلی را روشن </a:t>
            </a:r>
            <a:r>
              <a:rPr lang="fa-IR" sz="1800" dirty="0" smtClean="0">
                <a:solidFill>
                  <a:schemeClr val="tx1"/>
                </a:solidFill>
                <a:cs typeface="B Homa" panose="00000400000000000000" pitchFamily="2" charset="-78"/>
              </a:rPr>
              <a:t>کند.</a:t>
            </a:r>
            <a:endParaRPr lang="fa-IR" sz="1800" dirty="0">
              <a:solidFill>
                <a:schemeClr val="tx1"/>
              </a:solidFill>
              <a:cs typeface="B Homa" panose="00000400000000000000" pitchFamily="2" charset="-78"/>
            </a:endParaRPr>
          </a:p>
        </p:txBody>
      </p:sp>
      <p:pic>
        <p:nvPicPr>
          <p:cNvPr id="51201" name="Picture 1" descr="C:\Users\Kavoshgaran\Desktop\axx\Untitled6.jpg"/>
          <p:cNvPicPr>
            <a:picLocks noChangeAspect="1" noChangeArrowheads="1"/>
          </p:cNvPicPr>
          <p:nvPr/>
        </p:nvPicPr>
        <p:blipFill>
          <a:blip r:embed="rId2" cstate="print"/>
          <a:srcRect/>
          <a:stretch>
            <a:fillRect/>
          </a:stretch>
        </p:blipFill>
        <p:spPr bwMode="auto">
          <a:xfrm>
            <a:off x="683569" y="548680"/>
            <a:ext cx="3678422" cy="2232248"/>
          </a:xfrm>
          <a:prstGeom prst="rect">
            <a:avLst/>
          </a:prstGeom>
          <a:ln w="88900" cap="sq" cmpd="thickThin">
            <a:solidFill>
              <a:srgbClr val="000000"/>
            </a:solidFill>
            <a:prstDash val="solid"/>
            <a:miter lim="800000"/>
          </a:ln>
          <a:effectLst>
            <a:innerShdw blurRad="76200">
              <a:srgbClr val="000000"/>
            </a:innerShdw>
          </a:effectLst>
        </p:spPr>
      </p:pic>
      <p:pic>
        <p:nvPicPr>
          <p:cNvPr id="51202" name="Picture 2" descr="C:\Users\Kavoshgaran\Desktop\axx\Hearst_Lobby2.jpg"/>
          <p:cNvPicPr>
            <a:picLocks noChangeAspect="1" noChangeArrowheads="1"/>
          </p:cNvPicPr>
          <p:nvPr/>
        </p:nvPicPr>
        <p:blipFill>
          <a:blip r:embed="rId3" cstate="print"/>
          <a:srcRect/>
          <a:stretch>
            <a:fillRect/>
          </a:stretch>
        </p:blipFill>
        <p:spPr bwMode="auto">
          <a:xfrm>
            <a:off x="681621" y="3407165"/>
            <a:ext cx="3678423" cy="2593760"/>
          </a:xfrm>
          <a:prstGeom prst="rect">
            <a:avLst/>
          </a:prstGeom>
          <a:ln w="88900" cap="sq" cmpd="thickThin">
            <a:solidFill>
              <a:srgbClr val="000000"/>
            </a:solidFill>
            <a:prstDash val="solid"/>
            <a:miter lim="800000"/>
          </a:ln>
          <a:effectLst>
            <a:innerShdw blurRad="76200">
              <a:srgbClr val="000000"/>
            </a:innerShdw>
          </a:effectLst>
        </p:spPr>
      </p:pic>
      <p:pic>
        <p:nvPicPr>
          <p:cNvPr id="51203" name="Picture 3" descr="C:\Users\Kavoshgaran\Desktop\axx\hwtu6dlfflp7di42.jpg"/>
          <p:cNvPicPr>
            <a:picLocks noChangeAspect="1" noChangeArrowheads="1"/>
          </p:cNvPicPr>
          <p:nvPr/>
        </p:nvPicPr>
        <p:blipFill>
          <a:blip r:embed="rId4" cstate="print"/>
          <a:srcRect/>
          <a:stretch>
            <a:fillRect/>
          </a:stretch>
        </p:blipFill>
        <p:spPr bwMode="auto">
          <a:xfrm>
            <a:off x="4788024" y="3429000"/>
            <a:ext cx="3452732" cy="259376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8424977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Kavoshgaran\Desktop\axx\a73g2q2s8yi5kins.jpg"/>
          <p:cNvPicPr>
            <a:picLocks noGrp="1" noChangeAspect="1" noChangeArrowheads="1"/>
          </p:cNvPicPr>
          <p:nvPr>
            <p:ph idx="1"/>
          </p:nvPr>
        </p:nvPicPr>
        <p:blipFill>
          <a:blip r:embed="rId2" cstate="print"/>
          <a:srcRect/>
          <a:stretch>
            <a:fillRect/>
          </a:stretch>
        </p:blipFill>
        <p:spPr bwMode="auto">
          <a:xfrm>
            <a:off x="1691680" y="692696"/>
            <a:ext cx="5544615" cy="535055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1673065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8852" y="260648"/>
            <a:ext cx="7024744" cy="1143000"/>
          </a:xfrm>
        </p:spPr>
        <p:txBody>
          <a:bodyPr>
            <a:normAutofit/>
          </a:bodyPr>
          <a:lstStyle/>
          <a:p>
            <a:pPr algn="r"/>
            <a:r>
              <a:rPr lang="fa-IR" sz="2800" dirty="0" smtClean="0">
                <a:cs typeface="B Homa" panose="00000400000000000000" pitchFamily="2" charset="-78"/>
              </a:rPr>
              <a:t>اَبَرها قطرها</a:t>
            </a:r>
            <a:endParaRPr lang="fa-IR" sz="2800" dirty="0"/>
          </a:p>
        </p:txBody>
      </p:sp>
      <p:sp>
        <p:nvSpPr>
          <p:cNvPr id="3" name="Content Placeholder 2"/>
          <p:cNvSpPr>
            <a:spLocks noGrp="1"/>
          </p:cNvSpPr>
          <p:nvPr>
            <p:ph idx="1"/>
          </p:nvPr>
        </p:nvSpPr>
        <p:spPr>
          <a:xfrm>
            <a:off x="4788024" y="1412776"/>
            <a:ext cx="3239588" cy="2304256"/>
          </a:xfrm>
        </p:spPr>
        <p:txBody>
          <a:bodyPr>
            <a:normAutofit fontScale="92500" lnSpcReduction="10000"/>
          </a:bodyPr>
          <a:lstStyle/>
          <a:p>
            <a:pPr marL="0" indent="0" algn="just">
              <a:buNone/>
            </a:pPr>
            <a:r>
              <a:rPr lang="fa-IR" sz="1800" dirty="0" smtClean="0">
                <a:solidFill>
                  <a:schemeClr val="tx1"/>
                </a:solidFill>
                <a:cs typeface="B Homa" panose="00000400000000000000" pitchFamily="2" charset="-78"/>
              </a:rPr>
              <a:t>به منظور ایجاد فضای باز در لابی، دو تا از ستون های داخلی در طبقات بالا از طبقه ی دهم به پایین توسط قطرهای بزرگی به پایین ابرستون های پیرامونی انتقال داده شده است.</a:t>
            </a:r>
          </a:p>
          <a:p>
            <a:pPr marL="0" indent="0" algn="just">
              <a:buNone/>
            </a:pPr>
            <a:r>
              <a:rPr lang="fa-IR" sz="1800" dirty="0" smtClean="0">
                <a:solidFill>
                  <a:schemeClr val="tx1"/>
                </a:solidFill>
                <a:cs typeface="B Homa" panose="00000400000000000000" pitchFamily="2" charset="-78"/>
              </a:rPr>
              <a:t>بار برج توسط ابر ستون های پیرامونی و یک سری قطرهای بزرگ که از کف طبقه دهم به کف طبقه سوم کشیده می شود می رسد.</a:t>
            </a:r>
          </a:p>
          <a:p>
            <a:pPr marL="0" indent="0">
              <a:buNone/>
            </a:pPr>
            <a:endParaRPr lang="fa-IR" sz="1800" dirty="0">
              <a:solidFill>
                <a:schemeClr val="tx1"/>
              </a:solidFill>
              <a:cs typeface="B Homa" panose="00000400000000000000" pitchFamily="2" charset="-78"/>
            </a:endParaRPr>
          </a:p>
          <a:p>
            <a:pPr marL="0" indent="0">
              <a:buNone/>
            </a:pPr>
            <a:endParaRPr lang="fa-IR" sz="1800" dirty="0" smtClean="0">
              <a:solidFill>
                <a:schemeClr val="tx1"/>
              </a:solidFill>
              <a:cs typeface="B Homa" panose="00000400000000000000" pitchFamily="2" charset="-78"/>
            </a:endParaRPr>
          </a:p>
          <a:p>
            <a:pPr marL="0" indent="0">
              <a:buNone/>
            </a:pPr>
            <a:endParaRPr lang="fa-IR" sz="1800" dirty="0">
              <a:cs typeface="B Homa" panose="00000400000000000000" pitchFamily="2" charset="-78"/>
            </a:endParaRPr>
          </a:p>
          <a:p>
            <a:pPr marL="0" indent="0">
              <a:buNone/>
            </a:pPr>
            <a:endParaRPr lang="fa-IR" sz="1800" dirty="0" smtClean="0">
              <a:cs typeface="B Homa" panose="00000400000000000000" pitchFamily="2" charset="-78"/>
            </a:endParaRPr>
          </a:p>
          <a:p>
            <a:pPr marL="0" indent="0">
              <a:buNone/>
            </a:pPr>
            <a:endParaRPr lang="fa-IR" sz="1800" dirty="0">
              <a:cs typeface="B Homa" panose="00000400000000000000" pitchFamily="2" charset="-78"/>
            </a:endParaRPr>
          </a:p>
          <a:p>
            <a:pPr marL="0" indent="0">
              <a:buNone/>
            </a:pPr>
            <a:endParaRPr lang="fa-IR" sz="1800" dirty="0" smtClean="0">
              <a:cs typeface="B Homa" panose="00000400000000000000" pitchFamily="2" charset="-78"/>
            </a:endParaRPr>
          </a:p>
          <a:p>
            <a:pPr marL="0" indent="0">
              <a:buNone/>
            </a:pPr>
            <a:endParaRPr lang="fa-IR" sz="1800" dirty="0">
              <a:cs typeface="B Homa" panose="00000400000000000000" pitchFamily="2" charset="-78"/>
            </a:endParaRPr>
          </a:p>
          <a:p>
            <a:pPr marL="0" indent="0">
              <a:buNone/>
            </a:pPr>
            <a:endParaRPr lang="fa-IR" sz="1800" dirty="0" smtClean="0">
              <a:cs typeface="B Homa" panose="00000400000000000000" pitchFamily="2" charset="-78"/>
            </a:endParaRPr>
          </a:p>
          <a:p>
            <a:pPr marL="0" indent="0">
              <a:buNone/>
            </a:pPr>
            <a:endParaRPr lang="fa-IR" sz="1800" dirty="0">
              <a:cs typeface="B Homa" panose="00000400000000000000" pitchFamily="2" charset="-78"/>
            </a:endParaRPr>
          </a:p>
          <a:p>
            <a:pPr marL="0" indent="0">
              <a:buNone/>
            </a:pPr>
            <a:endParaRPr lang="fa-IR" sz="1800" dirty="0" smtClean="0">
              <a:cs typeface="B Homa" panose="00000400000000000000" pitchFamily="2" charset="-78"/>
            </a:endParaRPr>
          </a:p>
          <a:p>
            <a:pPr marL="0" indent="0">
              <a:buNone/>
            </a:pPr>
            <a:endParaRPr lang="fa-IR" sz="1800" dirty="0">
              <a:cs typeface="B Homa" panose="00000400000000000000" pitchFamily="2" charset="-78"/>
            </a:endParaRPr>
          </a:p>
          <a:p>
            <a:pPr marL="0" indent="0">
              <a:buNone/>
            </a:pPr>
            <a:endParaRPr lang="fa-IR" sz="1800" dirty="0" smtClean="0">
              <a:cs typeface="B Homa" panose="00000400000000000000" pitchFamily="2" charset="-78"/>
            </a:endParaRPr>
          </a:p>
          <a:p>
            <a:pPr marL="0" indent="0">
              <a:buNone/>
            </a:pPr>
            <a:endParaRPr lang="fa-IR" sz="1800" dirty="0">
              <a:cs typeface="B Homa" panose="00000400000000000000" pitchFamily="2" charset="-78"/>
            </a:endParaRPr>
          </a:p>
          <a:p>
            <a:pPr marL="0" indent="0">
              <a:buNone/>
            </a:pPr>
            <a:endParaRPr lang="fa-IR" sz="1800" dirty="0" smtClean="0">
              <a:cs typeface="B Homa" panose="00000400000000000000" pitchFamily="2" charset="-78"/>
            </a:endParaRPr>
          </a:p>
          <a:p>
            <a:pPr marL="0" indent="0">
              <a:buNone/>
            </a:pPr>
            <a:endParaRPr lang="fa-IR" sz="1800" dirty="0">
              <a:cs typeface="B Homa" panose="00000400000000000000" pitchFamily="2" charset="-78"/>
            </a:endParaRPr>
          </a:p>
          <a:p>
            <a:pPr marL="0" indent="0">
              <a:buNone/>
            </a:pPr>
            <a:endParaRPr lang="fa-IR" sz="1800" dirty="0" smtClean="0">
              <a:cs typeface="B Homa" panose="00000400000000000000" pitchFamily="2" charset="-78"/>
            </a:endParaRPr>
          </a:p>
          <a:p>
            <a:pPr marL="0" indent="0">
              <a:buNone/>
            </a:pPr>
            <a:endParaRPr lang="fa-IR" sz="1800" dirty="0">
              <a:cs typeface="B Homa" panose="00000400000000000000" pitchFamily="2" charset="-78"/>
            </a:endParaRPr>
          </a:p>
          <a:p>
            <a:pPr marL="0" indent="0">
              <a:buNone/>
            </a:pPr>
            <a:endParaRPr lang="fa-IR" sz="1800" dirty="0" smtClean="0">
              <a:cs typeface="B Homa" panose="00000400000000000000" pitchFamily="2" charset="-78"/>
            </a:endParaRPr>
          </a:p>
          <a:p>
            <a:pPr marL="0" indent="0">
              <a:buNone/>
            </a:pPr>
            <a:endParaRPr lang="fa-IR" sz="1800" dirty="0">
              <a:cs typeface="B Homa" panose="00000400000000000000" pitchFamily="2" charset="-78"/>
            </a:endParaRPr>
          </a:p>
          <a:p>
            <a:pPr marL="0" indent="0">
              <a:buNone/>
            </a:pPr>
            <a:endParaRPr lang="en-US" sz="1800" dirty="0" smtClean="0">
              <a:cs typeface="B Homa" panose="00000400000000000000" pitchFamily="2" charset="-78"/>
            </a:endParaRPr>
          </a:p>
          <a:p>
            <a:pPr marL="0" indent="0">
              <a:buNone/>
            </a:pPr>
            <a:endParaRPr lang="en-US" sz="1800" dirty="0">
              <a:cs typeface="B Homa" panose="00000400000000000000" pitchFamily="2" charset="-78"/>
            </a:endParaRPr>
          </a:p>
          <a:p>
            <a:pPr marL="0" indent="0">
              <a:buNone/>
            </a:pPr>
            <a:endParaRPr lang="en-US" sz="1800" dirty="0" smtClean="0">
              <a:cs typeface="B Homa" panose="00000400000000000000" pitchFamily="2" charset="-78"/>
            </a:endParaRPr>
          </a:p>
          <a:p>
            <a:pPr marL="0" indent="0">
              <a:buNone/>
            </a:pPr>
            <a:endParaRPr lang="en-US" sz="1800" dirty="0">
              <a:cs typeface="B Homa" panose="00000400000000000000" pitchFamily="2" charset="-78"/>
            </a:endParaRPr>
          </a:p>
          <a:p>
            <a:pPr marL="0" indent="0">
              <a:buNone/>
            </a:pPr>
            <a:endParaRPr lang="en-US" sz="1800" dirty="0" smtClean="0">
              <a:cs typeface="B Homa" panose="00000400000000000000" pitchFamily="2" charset="-78"/>
            </a:endParaRPr>
          </a:p>
          <a:p>
            <a:pPr marL="0" indent="0">
              <a:buNone/>
            </a:pPr>
            <a:endParaRPr lang="en-US" sz="1800" dirty="0">
              <a:cs typeface="B Homa" panose="00000400000000000000" pitchFamily="2" charset="-78"/>
            </a:endParaRPr>
          </a:p>
          <a:p>
            <a:pPr marL="0" indent="0">
              <a:buNone/>
            </a:pPr>
            <a:endParaRPr lang="en-US" sz="1800" dirty="0" smtClean="0">
              <a:cs typeface="B Homa" panose="00000400000000000000" pitchFamily="2" charset="-78"/>
            </a:endParaRPr>
          </a:p>
          <a:p>
            <a:pPr marL="0" indent="0">
              <a:buNone/>
            </a:pPr>
            <a:endParaRPr lang="en-US" sz="1800" dirty="0">
              <a:cs typeface="B Homa" panose="00000400000000000000" pitchFamily="2" charset="-78"/>
            </a:endParaRPr>
          </a:p>
          <a:p>
            <a:pPr marL="0" indent="0">
              <a:buNone/>
            </a:pPr>
            <a:endParaRPr lang="en-US" sz="1800" dirty="0" smtClean="0">
              <a:cs typeface="B Homa" panose="00000400000000000000" pitchFamily="2" charset="-78"/>
            </a:endParaRPr>
          </a:p>
          <a:p>
            <a:pPr marL="0" indent="0">
              <a:buNone/>
            </a:pPr>
            <a:endParaRPr lang="en-US" sz="1800" dirty="0">
              <a:cs typeface="B Homa" panose="00000400000000000000" pitchFamily="2" charset="-78"/>
            </a:endParaRPr>
          </a:p>
          <a:p>
            <a:pPr marL="0" indent="0">
              <a:buNone/>
            </a:pPr>
            <a:endParaRPr lang="en-US" sz="1800" dirty="0" smtClean="0">
              <a:cs typeface="B Homa" panose="00000400000000000000" pitchFamily="2" charset="-78"/>
            </a:endParaRPr>
          </a:p>
          <a:p>
            <a:pPr marL="0" indent="0">
              <a:buNone/>
            </a:pPr>
            <a:endParaRPr lang="en-US" sz="1800" dirty="0">
              <a:cs typeface="B Homa" panose="00000400000000000000" pitchFamily="2" charset="-78"/>
            </a:endParaRPr>
          </a:p>
          <a:p>
            <a:pPr marL="0" indent="0">
              <a:buNone/>
            </a:pPr>
            <a:endParaRPr lang="en-US" sz="1800" dirty="0" smtClean="0">
              <a:cs typeface="B Homa" panose="00000400000000000000" pitchFamily="2" charset="-78"/>
            </a:endParaRPr>
          </a:p>
          <a:p>
            <a:pPr marL="0" indent="0">
              <a:buNone/>
            </a:pPr>
            <a:endParaRPr lang="en-US" sz="1800" dirty="0">
              <a:cs typeface="B Homa" panose="00000400000000000000" pitchFamily="2" charset="-78"/>
            </a:endParaRPr>
          </a:p>
          <a:p>
            <a:pPr marL="0" indent="0">
              <a:buNone/>
            </a:pPr>
            <a:endParaRPr lang="en-US" sz="1800" dirty="0" smtClean="0">
              <a:cs typeface="B Homa" panose="00000400000000000000" pitchFamily="2" charset="-78"/>
            </a:endParaRPr>
          </a:p>
          <a:p>
            <a:pPr marL="0" indent="0">
              <a:buNone/>
            </a:pPr>
            <a:endParaRPr lang="fa-IR" sz="1800" dirty="0">
              <a:cs typeface="B Homa" panose="00000400000000000000" pitchFamily="2" charset="-78"/>
            </a:endParaRPr>
          </a:p>
        </p:txBody>
      </p:sp>
      <p:pic>
        <p:nvPicPr>
          <p:cNvPr id="1026" name="Picture 2" descr="C:\Users\ali\Desktop\tarahi fani\pdf\HERAST IMAGE\1328283635-hearst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1280068"/>
            <a:ext cx="3628256" cy="4805638"/>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50177" name="Picture 1" descr="C:\Users\Kavoshgaran\Desktop\axx\Untitled5.jpg"/>
          <p:cNvPicPr>
            <a:picLocks noChangeAspect="1" noChangeArrowheads="1"/>
          </p:cNvPicPr>
          <p:nvPr/>
        </p:nvPicPr>
        <p:blipFill>
          <a:blip r:embed="rId3" cstate="print"/>
          <a:srcRect/>
          <a:stretch>
            <a:fillRect/>
          </a:stretch>
        </p:blipFill>
        <p:spPr bwMode="auto">
          <a:xfrm>
            <a:off x="4644007" y="4077072"/>
            <a:ext cx="3239589" cy="200863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44778539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descr="C:\Users\Kavoshgaran\Desktop\axx\pmx0406Tower011_large.jpg"/>
          <p:cNvPicPr>
            <a:picLocks noChangeAspect="1" noChangeArrowheads="1"/>
          </p:cNvPicPr>
          <p:nvPr/>
        </p:nvPicPr>
        <p:blipFill>
          <a:blip r:embed="rId2" cstate="print"/>
          <a:srcRect/>
          <a:stretch>
            <a:fillRect/>
          </a:stretch>
        </p:blipFill>
        <p:spPr bwMode="auto">
          <a:xfrm>
            <a:off x="683568" y="908720"/>
            <a:ext cx="3862509" cy="5184576"/>
          </a:xfrm>
          <a:prstGeom prst="rect">
            <a:avLst/>
          </a:prstGeom>
          <a:ln w="88900" cap="sq" cmpd="thickThin">
            <a:solidFill>
              <a:srgbClr val="000000"/>
            </a:solidFill>
            <a:prstDash val="solid"/>
            <a:miter lim="800000"/>
          </a:ln>
          <a:effectLst>
            <a:innerShdw blurRad="76200">
              <a:srgbClr val="000000"/>
            </a:innerShdw>
          </a:effectLst>
        </p:spPr>
      </p:pic>
      <p:pic>
        <p:nvPicPr>
          <p:cNvPr id="98307" name="Picture 3" descr="C:\Users\Kavoshgaran\Desktop\axx\pmx0406Tower013_large.jpg"/>
          <p:cNvPicPr>
            <a:picLocks noChangeAspect="1" noChangeArrowheads="1"/>
          </p:cNvPicPr>
          <p:nvPr/>
        </p:nvPicPr>
        <p:blipFill>
          <a:blip r:embed="rId3" cstate="print"/>
          <a:srcRect/>
          <a:stretch>
            <a:fillRect/>
          </a:stretch>
        </p:blipFill>
        <p:spPr bwMode="auto">
          <a:xfrm>
            <a:off x="4791558" y="908720"/>
            <a:ext cx="3447742" cy="518457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58769963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2800" dirty="0" smtClean="0">
                <a:cs typeface="B Homa" panose="00000400000000000000" pitchFamily="2" charset="-78"/>
              </a:rPr>
              <a:t>اَبَرقطرها</a:t>
            </a:r>
            <a:endParaRPr lang="fa-IR" sz="2800"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5616" y="1700808"/>
            <a:ext cx="3134505" cy="4189272"/>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4860032" y="2492896"/>
            <a:ext cx="3240360" cy="2585323"/>
          </a:xfrm>
          <a:prstGeom prst="rect">
            <a:avLst/>
          </a:prstGeom>
          <a:noFill/>
        </p:spPr>
        <p:txBody>
          <a:bodyPr wrap="square" rtlCol="1">
            <a:spAutoFit/>
          </a:bodyPr>
          <a:lstStyle/>
          <a:p>
            <a:pPr algn="just"/>
            <a:r>
              <a:rPr lang="fa-IR" dirty="0">
                <a:solidFill>
                  <a:prstClr val="black"/>
                </a:solidFill>
                <a:cs typeface="B Homa" panose="00000400000000000000" pitchFamily="2" charset="-78"/>
              </a:rPr>
              <a:t>این قطر ها تحت فشار </a:t>
            </a:r>
            <a:r>
              <a:rPr lang="en-US" dirty="0">
                <a:solidFill>
                  <a:prstClr val="black"/>
                </a:solidFill>
                <a:cs typeface="B Homa" panose="00000400000000000000" pitchFamily="2" charset="-78"/>
              </a:rPr>
              <a:t>kips</a:t>
            </a:r>
            <a:r>
              <a:rPr lang="fa-IR" dirty="0">
                <a:solidFill>
                  <a:prstClr val="black"/>
                </a:solidFill>
                <a:cs typeface="B Homa" panose="00000400000000000000" pitchFamily="2" charset="-78"/>
              </a:rPr>
              <a:t> 1100 هستند که از صفحاتی به عرض 42 اینچ (1/05 متر) و با ضخامت 5 تا 7/5 سانتی متر ساخته شده است. </a:t>
            </a:r>
          </a:p>
          <a:p>
            <a:pPr algn="just"/>
            <a:r>
              <a:rPr lang="fa-IR" dirty="0">
                <a:solidFill>
                  <a:prstClr val="black"/>
                </a:solidFill>
                <a:cs typeface="B Homa" panose="00000400000000000000" pitchFamily="2" charset="-78"/>
              </a:rPr>
              <a:t>هرکدام از این صفحات از دو یا سه قسمت ساخته شده اند که به یکدیگر جوش شده اند.</a:t>
            </a:r>
          </a:p>
          <a:p>
            <a:pPr algn="just"/>
            <a:r>
              <a:rPr lang="fa-IR" dirty="0">
                <a:solidFill>
                  <a:prstClr val="black"/>
                </a:solidFill>
                <a:cs typeface="B Homa" panose="00000400000000000000" pitchFamily="2" charset="-78"/>
              </a:rPr>
              <a:t>وزن هر یک از این اقطار در حدود 75 تن می باشد.  </a:t>
            </a:r>
          </a:p>
        </p:txBody>
      </p:sp>
    </p:spTree>
    <p:extLst>
      <p:ext uri="{BB962C8B-B14F-4D97-AF65-F5344CB8AC3E}">
        <p14:creationId xmlns:p14="http://schemas.microsoft.com/office/powerpoint/2010/main" val="20151663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C:\Users\Kavoshgaran\Desktop\axx\large.jpg"/>
          <p:cNvPicPr>
            <a:picLocks noChangeAspect="1" noChangeArrowheads="1"/>
          </p:cNvPicPr>
          <p:nvPr/>
        </p:nvPicPr>
        <p:blipFill>
          <a:blip r:embed="rId2" cstate="print"/>
          <a:srcRect/>
          <a:stretch>
            <a:fillRect/>
          </a:stretch>
        </p:blipFill>
        <p:spPr bwMode="auto">
          <a:xfrm>
            <a:off x="1187624" y="791326"/>
            <a:ext cx="7200800" cy="5400600"/>
          </a:xfrm>
          <a:prstGeom prst="rect">
            <a:avLst/>
          </a:prstGeom>
          <a:ln w="88900" cap="sq" cmpd="thickThin">
            <a:solidFill>
              <a:srgbClr val="000000"/>
            </a:solidFill>
            <a:prstDash val="solid"/>
            <a:miter lim="800000"/>
          </a:ln>
          <a:effectLst>
            <a:innerShdw blurRad="76200">
              <a:srgbClr val="000000"/>
            </a:innerShdw>
          </a:effectLst>
        </p:spPr>
      </p:pic>
      <p:sp>
        <p:nvSpPr>
          <p:cNvPr id="5" name="Rectangle 4"/>
          <p:cNvSpPr/>
          <p:nvPr/>
        </p:nvSpPr>
        <p:spPr>
          <a:xfrm>
            <a:off x="3059832" y="3429000"/>
            <a:ext cx="792088" cy="122413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6027622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620688"/>
            <a:ext cx="7024744" cy="1143000"/>
          </a:xfrm>
        </p:spPr>
        <p:txBody>
          <a:bodyPr>
            <a:normAutofit/>
          </a:bodyPr>
          <a:lstStyle/>
          <a:p>
            <a:pPr algn="r"/>
            <a:r>
              <a:rPr lang="fa-IR" sz="2800" dirty="0" smtClean="0">
                <a:cs typeface="B Homa" panose="00000400000000000000" pitchFamily="2" charset="-78"/>
              </a:rPr>
              <a:t>اَبَرقطرها</a:t>
            </a:r>
            <a:endParaRPr lang="fa-IR" sz="2800" dirty="0"/>
          </a:p>
        </p:txBody>
      </p:sp>
      <p:pic>
        <p:nvPicPr>
          <p:cNvPr id="4099"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2875738" y="2304614"/>
            <a:ext cx="3506824" cy="3544172"/>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576" y="2420888"/>
            <a:ext cx="3916298" cy="3504803"/>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41225488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2800" dirty="0" smtClean="0">
                <a:cs typeface="B Homa" panose="00000400000000000000" pitchFamily="2" charset="-78"/>
              </a:rPr>
              <a:t>کف طبقه سوم (لابی)</a:t>
            </a:r>
            <a:br>
              <a:rPr lang="fa-IR" sz="2800" dirty="0" smtClean="0">
                <a:cs typeface="B Homa" panose="00000400000000000000" pitchFamily="2" charset="-78"/>
              </a:rPr>
            </a:br>
            <a:endParaRPr lang="fa-IR" sz="2800" dirty="0"/>
          </a:p>
        </p:txBody>
      </p:sp>
      <p:sp>
        <p:nvSpPr>
          <p:cNvPr id="3" name="Content Placeholder 2"/>
          <p:cNvSpPr>
            <a:spLocks noGrp="1"/>
          </p:cNvSpPr>
          <p:nvPr>
            <p:ph idx="1"/>
          </p:nvPr>
        </p:nvSpPr>
        <p:spPr>
          <a:xfrm>
            <a:off x="5076056" y="2091555"/>
            <a:ext cx="2943429" cy="3603812"/>
          </a:xfrm>
        </p:spPr>
        <p:txBody>
          <a:bodyPr>
            <a:normAutofit/>
          </a:bodyPr>
          <a:lstStyle/>
          <a:p>
            <a:pPr marL="0" indent="0" algn="just">
              <a:buNone/>
            </a:pPr>
            <a:r>
              <a:rPr lang="fa-IR" sz="1800" dirty="0" smtClean="0">
                <a:solidFill>
                  <a:schemeClr val="tx1"/>
                </a:solidFill>
                <a:cs typeface="B Homa" panose="00000400000000000000" pitchFamily="2" charset="-78"/>
              </a:rPr>
              <a:t>بار قطرها دارای دو مولفه افقی و عمودی است که مولفه عمودی بار توسط ابر ستون ها به پی منتقل می شود و مولفه افقی بار از طریق صفحه حلقه ای تیر های افقی و خرپاهایی که کف طبقه سوم را تشکیل می دهند (که همان کف لابی است) مقاومت می کند.</a:t>
            </a:r>
            <a:endParaRPr lang="fa-IR" sz="1800" dirty="0">
              <a:solidFill>
                <a:schemeClr val="tx1"/>
              </a:solidFill>
              <a:cs typeface="B Homa" panose="00000400000000000000" pitchFamily="2" charset="-78"/>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7624" y="836712"/>
            <a:ext cx="3542794" cy="2448272"/>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87624" y="3520030"/>
            <a:ext cx="3542794" cy="278929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61429064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476672"/>
            <a:ext cx="7024744" cy="1143000"/>
          </a:xfrm>
        </p:spPr>
        <p:txBody>
          <a:bodyPr>
            <a:normAutofit/>
          </a:bodyPr>
          <a:lstStyle/>
          <a:p>
            <a:pPr algn="r"/>
            <a:r>
              <a:rPr lang="fa-IR" sz="2800" dirty="0">
                <a:cs typeface="B Homa" panose="00000400000000000000" pitchFamily="2" charset="-78"/>
              </a:rPr>
              <a:t>کف طبقه سوم (لابی)</a:t>
            </a:r>
            <a:endParaRPr lang="fa-IR" sz="2800" dirty="0"/>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1043608" y="1916832"/>
            <a:ext cx="7073197" cy="4059659"/>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26292092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548680"/>
            <a:ext cx="7024744" cy="1143000"/>
          </a:xfrm>
        </p:spPr>
        <p:txBody>
          <a:bodyPr>
            <a:normAutofit/>
          </a:bodyPr>
          <a:lstStyle/>
          <a:p>
            <a:pPr algn="r"/>
            <a:r>
              <a:rPr lang="fa-IR" sz="2800" dirty="0" smtClean="0">
                <a:cs typeface="B Homa" panose="00000400000000000000" pitchFamily="2" charset="-78"/>
              </a:rPr>
              <a:t>نورگیر سقفی</a:t>
            </a:r>
            <a:endParaRPr lang="fa-IR" sz="2800" dirty="0"/>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1742" y="1867941"/>
            <a:ext cx="4354314" cy="3217243"/>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5436096" y="2132856"/>
            <a:ext cx="2736304" cy="2862322"/>
          </a:xfrm>
          <a:prstGeom prst="rect">
            <a:avLst/>
          </a:prstGeom>
          <a:noFill/>
        </p:spPr>
        <p:txBody>
          <a:bodyPr wrap="square" rtlCol="1">
            <a:spAutoFit/>
          </a:bodyPr>
          <a:lstStyle/>
          <a:p>
            <a:pPr algn="just"/>
            <a:r>
              <a:rPr lang="fa-IR" dirty="0">
                <a:solidFill>
                  <a:prstClr val="black"/>
                </a:solidFill>
                <a:cs typeface="B Homa" panose="00000400000000000000" pitchFamily="2" charset="-78"/>
              </a:rPr>
              <a:t>لوله های </a:t>
            </a:r>
            <a:r>
              <a:rPr lang="en-US" dirty="0">
                <a:solidFill>
                  <a:prstClr val="black"/>
                </a:solidFill>
              </a:rPr>
              <a:t>HSS</a:t>
            </a:r>
            <a:r>
              <a:rPr lang="fa-IR" dirty="0">
                <a:solidFill>
                  <a:prstClr val="black"/>
                </a:solidFill>
              </a:rPr>
              <a:t> </a:t>
            </a:r>
            <a:r>
              <a:rPr lang="fa-IR" dirty="0">
                <a:solidFill>
                  <a:prstClr val="black"/>
                </a:solidFill>
                <a:cs typeface="B Homa" panose="00000400000000000000" pitchFamily="2" charset="-78"/>
              </a:rPr>
              <a:t>که در طبقه ی هفتم برای پشتیبانی نورگیر سقفی شیشه ای استفاده شده است مثال بسیار خوبی برای </a:t>
            </a:r>
            <a:r>
              <a:rPr lang="fa-IR" b="1" dirty="0">
                <a:solidFill>
                  <a:prstClr val="black"/>
                </a:solidFill>
                <a:cs typeface="B Homa" panose="00000400000000000000" pitchFamily="2" charset="-78"/>
              </a:rPr>
              <a:t>فولاد اکسپوز </a:t>
            </a:r>
            <a:r>
              <a:rPr lang="fa-IR" dirty="0">
                <a:solidFill>
                  <a:prstClr val="black"/>
                </a:solidFill>
                <a:cs typeface="B Homa" panose="00000400000000000000" pitchFamily="2" charset="-78"/>
              </a:rPr>
              <a:t>معمارانه است.</a:t>
            </a:r>
          </a:p>
          <a:p>
            <a:pPr algn="just"/>
            <a:r>
              <a:rPr lang="fa-IR" dirty="0">
                <a:solidFill>
                  <a:prstClr val="black"/>
                </a:solidFill>
                <a:cs typeface="B Homa" panose="00000400000000000000" pitchFamily="2" charset="-78"/>
              </a:rPr>
              <a:t>این قاب ها علاوه بر این که وظیفه نگهداری شیشه های نورگیر سقفی را بر عهده دارند به ایستایی نمای قدیمی نیز کمک می کنند.</a:t>
            </a:r>
            <a:endParaRPr lang="fa-IR" dirty="0">
              <a:solidFill>
                <a:prstClr val="black"/>
              </a:solidFill>
            </a:endParaRPr>
          </a:p>
        </p:txBody>
      </p:sp>
    </p:spTree>
    <p:extLst>
      <p:ext uri="{BB962C8B-B14F-4D97-AF65-F5344CB8AC3E}">
        <p14:creationId xmlns:p14="http://schemas.microsoft.com/office/powerpoint/2010/main" val="112214027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8267" y="188640"/>
            <a:ext cx="7024744" cy="1143000"/>
          </a:xfrm>
        </p:spPr>
        <p:txBody>
          <a:bodyPr>
            <a:normAutofit/>
          </a:bodyPr>
          <a:lstStyle/>
          <a:p>
            <a:pPr algn="r"/>
            <a:r>
              <a:rPr lang="fa-IR" sz="2800" dirty="0">
                <a:cs typeface="B Homa" panose="00000400000000000000" pitchFamily="2" charset="-78"/>
              </a:rPr>
              <a:t>نورگیر سقفی</a:t>
            </a:r>
            <a:endParaRPr lang="fa-IR" sz="2800" dirty="0"/>
          </a:p>
        </p:txBody>
      </p:sp>
      <p:pic>
        <p:nvPicPr>
          <p:cNvPr id="81922" name="Picture 2" descr="C:\Users\Kavoshgaran\Desktop\axx\Hearst_Tower__NY_2_by_lessthanfred.jpg"/>
          <p:cNvPicPr>
            <a:picLocks noChangeAspect="1" noChangeArrowheads="1"/>
          </p:cNvPicPr>
          <p:nvPr/>
        </p:nvPicPr>
        <p:blipFill>
          <a:blip r:embed="rId2" cstate="print"/>
          <a:srcRect/>
          <a:stretch>
            <a:fillRect/>
          </a:stretch>
        </p:blipFill>
        <p:spPr bwMode="auto">
          <a:xfrm>
            <a:off x="1595550" y="1556792"/>
            <a:ext cx="5570178" cy="4176329"/>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26822851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260648"/>
            <a:ext cx="7024744" cy="1143000"/>
          </a:xfrm>
        </p:spPr>
        <p:txBody>
          <a:bodyPr>
            <a:normAutofit/>
          </a:bodyPr>
          <a:lstStyle/>
          <a:p>
            <a:pPr algn="r"/>
            <a:r>
              <a:rPr lang="fa-IR" sz="2800" dirty="0">
                <a:cs typeface="B Homa" panose="00000400000000000000" pitchFamily="2" charset="-78"/>
              </a:rPr>
              <a:t>نورگیر سقفی</a:t>
            </a:r>
            <a:endParaRPr lang="fa-IR" sz="2800" dirty="0"/>
          </a:p>
        </p:txBody>
      </p:sp>
      <p:pic>
        <p:nvPicPr>
          <p:cNvPr id="7170" name="Picture 2" descr="C:\Users\ali\Desktop\tarahi fani\pdf\HERAST IMAGE\1328283611-hearst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1988840"/>
            <a:ext cx="2863488" cy="3737014"/>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5" name="Picture 2" descr="D:\darsi\tarahi fani\powerpoint\1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4538" t="4233" r="28472" b="3213"/>
          <a:stretch/>
        </p:blipFill>
        <p:spPr bwMode="auto">
          <a:xfrm>
            <a:off x="4283968" y="1988840"/>
            <a:ext cx="4173246" cy="375928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84821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2800" dirty="0">
                <a:cs typeface="B Homa" panose="00000400000000000000" pitchFamily="2" charset="-78"/>
              </a:rPr>
              <a:t>نورگیر سقفی</a:t>
            </a:r>
            <a:endParaRPr lang="fa-IR" sz="2800" dirty="0"/>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59632" y="873109"/>
            <a:ext cx="3315864" cy="2483883"/>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921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59632" y="3609413"/>
            <a:ext cx="3331189" cy="2483883"/>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
        <p:nvSpPr>
          <p:cNvPr id="6" name="TextBox 5"/>
          <p:cNvSpPr txBox="1"/>
          <p:nvPr/>
        </p:nvSpPr>
        <p:spPr>
          <a:xfrm>
            <a:off x="5060332" y="2841698"/>
            <a:ext cx="3240360" cy="1754326"/>
          </a:xfrm>
          <a:prstGeom prst="rect">
            <a:avLst/>
          </a:prstGeom>
          <a:noFill/>
        </p:spPr>
        <p:txBody>
          <a:bodyPr wrap="square" rtlCol="1">
            <a:spAutoFit/>
          </a:bodyPr>
          <a:lstStyle/>
          <a:p>
            <a:pPr algn="just"/>
            <a:r>
              <a:rPr lang="fa-IR" dirty="0">
                <a:solidFill>
                  <a:prstClr val="black"/>
                </a:solidFill>
                <a:cs typeface="B Homa" panose="00000400000000000000" pitchFamily="2" charset="-78"/>
              </a:rPr>
              <a:t>در اتصالات اکسپوز پیچ ها که از طبقه پایین نمایان بود و این از نظر معماری ناخوشایند بود. به همین سبب شرکت سازنده فولاد </a:t>
            </a:r>
            <a:r>
              <a:rPr lang="en-US" dirty="0" err="1">
                <a:solidFill>
                  <a:prstClr val="black"/>
                </a:solidFill>
                <a:cs typeface="B Homa" panose="00000400000000000000" pitchFamily="2" charset="-78"/>
              </a:rPr>
              <a:t>cives</a:t>
            </a:r>
            <a:r>
              <a:rPr lang="fa-IR" dirty="0">
                <a:solidFill>
                  <a:prstClr val="black"/>
                </a:solidFill>
                <a:cs typeface="B Homa" panose="00000400000000000000" pitchFamily="2" charset="-78"/>
              </a:rPr>
              <a:t> جای پیچ ها را در محل اتصال طوری طراحی کرد که از دید پنهان باشند.</a:t>
            </a:r>
          </a:p>
        </p:txBody>
      </p:sp>
    </p:spTree>
    <p:extLst>
      <p:ext uri="{BB962C8B-B14F-4D97-AF65-F5344CB8AC3E}">
        <p14:creationId xmlns:p14="http://schemas.microsoft.com/office/powerpoint/2010/main" val="52975222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2800" dirty="0" smtClean="0">
                <a:cs typeface="B Homa" panose="00000400000000000000" pitchFamily="2" charset="-78"/>
              </a:rPr>
              <a:t>تولید قطعات فولادی</a:t>
            </a:r>
            <a:endParaRPr lang="fa-IR" sz="2800" dirty="0">
              <a:cs typeface="B Homa" panose="00000400000000000000" pitchFamily="2" charset="-78"/>
            </a:endParaRPr>
          </a:p>
        </p:txBody>
      </p:sp>
      <p:pic>
        <p:nvPicPr>
          <p:cNvPr id="102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8436" y="836712"/>
            <a:ext cx="3433564" cy="246072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1024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8436" y="3701236"/>
            <a:ext cx="3433564" cy="2652687"/>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
        <p:nvSpPr>
          <p:cNvPr id="8" name="TextBox 7"/>
          <p:cNvSpPr txBox="1"/>
          <p:nvPr/>
        </p:nvSpPr>
        <p:spPr>
          <a:xfrm>
            <a:off x="4775019" y="2294870"/>
            <a:ext cx="3168352" cy="2862322"/>
          </a:xfrm>
          <a:prstGeom prst="rect">
            <a:avLst/>
          </a:prstGeom>
          <a:noFill/>
        </p:spPr>
        <p:txBody>
          <a:bodyPr wrap="square" rtlCol="1">
            <a:spAutoFit/>
          </a:bodyPr>
          <a:lstStyle/>
          <a:p>
            <a:pPr algn="just"/>
            <a:r>
              <a:rPr lang="fa-IR" dirty="0">
                <a:solidFill>
                  <a:prstClr val="black"/>
                </a:solidFill>
                <a:cs typeface="B Homa" panose="00000400000000000000" pitchFamily="2" charset="-78"/>
              </a:rPr>
              <a:t>شرکت </a:t>
            </a:r>
            <a:r>
              <a:rPr lang="en-US" dirty="0" err="1">
                <a:solidFill>
                  <a:prstClr val="black"/>
                </a:solidFill>
                <a:cs typeface="B Homa" panose="00000400000000000000" pitchFamily="2" charset="-78"/>
              </a:rPr>
              <a:t>cives</a:t>
            </a:r>
            <a:r>
              <a:rPr lang="fa-IR" dirty="0">
                <a:solidFill>
                  <a:prstClr val="black"/>
                </a:solidFill>
                <a:cs typeface="B Homa" panose="00000400000000000000" pitchFamily="2" charset="-78"/>
              </a:rPr>
              <a:t> که تولید کننده قطعات فولادی پروژه بود ابعاد و اندازه قطعات را با احتساب تغییر شکل آن ها بعد از بارگذاری تولید می کرد.</a:t>
            </a:r>
          </a:p>
          <a:p>
            <a:pPr algn="just"/>
            <a:r>
              <a:rPr lang="fa-IR" dirty="0">
                <a:solidFill>
                  <a:prstClr val="black"/>
                </a:solidFill>
                <a:cs typeface="B Homa" panose="00000400000000000000" pitchFamily="2" charset="-78"/>
              </a:rPr>
              <a:t>استفاده از </a:t>
            </a:r>
            <a:r>
              <a:rPr lang="fa-IR" b="1" dirty="0">
                <a:solidFill>
                  <a:prstClr val="black"/>
                </a:solidFill>
                <a:cs typeface="B Homa" panose="00000400000000000000" pitchFamily="2" charset="-78"/>
              </a:rPr>
              <a:t>صفحاتی به ضخامت 25 تا 27 سانتیمتر </a:t>
            </a:r>
            <a:r>
              <a:rPr lang="fa-IR" dirty="0">
                <a:solidFill>
                  <a:prstClr val="black"/>
                </a:solidFill>
                <a:cs typeface="B Homa" panose="00000400000000000000" pitchFamily="2" charset="-78"/>
              </a:rPr>
              <a:t>برای گره های سازه دیاگرید از دیگر نکات قابل توجه قطعات پروژه بود.</a:t>
            </a:r>
          </a:p>
          <a:p>
            <a:pPr algn="just"/>
            <a:endParaRPr lang="fa-IR" dirty="0">
              <a:solidFill>
                <a:prstClr val="black"/>
              </a:solidFill>
              <a:cs typeface="B Homa" panose="00000400000000000000" pitchFamily="2" charset="-78"/>
            </a:endParaRPr>
          </a:p>
        </p:txBody>
      </p:sp>
    </p:spTree>
    <p:extLst>
      <p:ext uri="{BB962C8B-B14F-4D97-AF65-F5344CB8AC3E}">
        <p14:creationId xmlns:p14="http://schemas.microsoft.com/office/powerpoint/2010/main" val="215671630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492" y="1196752"/>
            <a:ext cx="6777317" cy="4635877"/>
          </a:xfrm>
        </p:spPr>
        <p:txBody>
          <a:bodyPr>
            <a:normAutofit/>
          </a:bodyPr>
          <a:lstStyle/>
          <a:p>
            <a:pPr marL="68580" indent="0" rtl="0">
              <a:buNone/>
            </a:pPr>
            <a:r>
              <a:rPr lang="fa-IR" sz="1600" b="1" dirty="0">
                <a:cs typeface="B Homa" panose="00000400000000000000" pitchFamily="2" charset="-78"/>
              </a:rPr>
              <a:t>منابع :</a:t>
            </a:r>
            <a:endParaRPr lang="en-US" sz="1600" dirty="0">
              <a:cs typeface="B Homa" panose="00000400000000000000" pitchFamily="2" charset="-78"/>
            </a:endParaRPr>
          </a:p>
          <a:p>
            <a:endParaRPr lang="en-US" sz="1600" b="1" u="sng" dirty="0" smtClean="0">
              <a:cs typeface="B Homa" panose="00000400000000000000" pitchFamily="2" charset="-78"/>
              <a:hlinkClick r:id="rId2"/>
            </a:endParaRPr>
          </a:p>
          <a:p>
            <a:r>
              <a:rPr lang="en-US" sz="1600" b="1" u="sng" dirty="0" smtClean="0">
                <a:cs typeface="B Homa" panose="00000400000000000000" pitchFamily="2" charset="-78"/>
                <a:hlinkClick r:id="rId2"/>
              </a:rPr>
              <a:t>www.archdaily.com</a:t>
            </a:r>
            <a:endParaRPr lang="en-US" sz="1600" dirty="0" smtClean="0">
              <a:cs typeface="B Homa" panose="00000400000000000000" pitchFamily="2" charset="-78"/>
            </a:endParaRPr>
          </a:p>
          <a:p>
            <a:r>
              <a:rPr lang="fa-IR" sz="1600" b="1" dirty="0" smtClean="0">
                <a:cs typeface="B Homa" panose="00000400000000000000" pitchFamily="2" charset="-78"/>
              </a:rPr>
              <a:t>مقالات ترجمه شده توسط :</a:t>
            </a:r>
            <a:endParaRPr lang="en-US" sz="1600" dirty="0">
              <a:cs typeface="B Homa" panose="00000400000000000000" pitchFamily="2" charset="-78"/>
            </a:endParaRPr>
          </a:p>
          <a:p>
            <a:pPr marL="68580" indent="0" rtl="0">
              <a:buNone/>
            </a:pPr>
            <a:r>
              <a:rPr lang="fa-IR" sz="1600" b="1" dirty="0" smtClean="0">
                <a:cs typeface="B Homa" panose="00000400000000000000" pitchFamily="2" charset="-78"/>
              </a:rPr>
              <a:t>نويسند‌گان :</a:t>
            </a:r>
            <a:endParaRPr lang="en-US" sz="1600" dirty="0">
              <a:cs typeface="B Homa" panose="00000400000000000000" pitchFamily="2" charset="-78"/>
            </a:endParaRPr>
          </a:p>
          <a:p>
            <a:pPr marL="68580" indent="0">
              <a:buNone/>
            </a:pPr>
            <a:r>
              <a:rPr lang="fa-IR" sz="1600" b="1" dirty="0">
                <a:cs typeface="B Homa" panose="00000400000000000000" pitchFamily="2" charset="-78"/>
              </a:rPr>
              <a:t>[ </a:t>
            </a:r>
            <a:r>
              <a:rPr lang="fa-IR" sz="1600" b="1" u="sng" dirty="0">
                <a:cs typeface="B Homa" panose="00000400000000000000" pitchFamily="2" charset="-78"/>
                <a:hlinkClick r:id="rId3" tooltip="جستجوی مقالاتی که توسط &quot;محسن وفامهر&quot; نوشته شده است، توجه کنید که جستجو بر اساس نام و نام خانوادگی است و ممکن است دقیقا همان فرد را نشان ندهد."/>
              </a:rPr>
              <a:t>محسن وفامهر</a:t>
            </a:r>
            <a:r>
              <a:rPr lang="fa-IR" sz="1600" b="1" dirty="0">
                <a:cs typeface="B Homa" panose="00000400000000000000" pitchFamily="2" charset="-78"/>
              </a:rPr>
              <a:t> ] - دانشيار دانشكده معماري و شهرسازي دانشگاه علم وصنعت ايران</a:t>
            </a:r>
            <a:br>
              <a:rPr lang="fa-IR" sz="1600" b="1" dirty="0">
                <a:cs typeface="B Homa" panose="00000400000000000000" pitchFamily="2" charset="-78"/>
              </a:rPr>
            </a:br>
            <a:r>
              <a:rPr lang="fa-IR" sz="1600" b="1" dirty="0">
                <a:cs typeface="B Homa" panose="00000400000000000000" pitchFamily="2" charset="-78"/>
              </a:rPr>
              <a:t>[ </a:t>
            </a:r>
            <a:r>
              <a:rPr lang="fa-IR" sz="1600" b="1" u="sng" dirty="0">
                <a:cs typeface="B Homa" panose="00000400000000000000" pitchFamily="2" charset="-78"/>
                <a:hlinkClick r:id="rId4" tooltip="جستجوی مقالاتی که توسط &quot;سيده مهسا غمخوار&quot; نوشته شده است، توجه کنید که جستجو بر اساس نام و نام خانوادگی است و ممکن است دقیقا همان فرد را نشان ندهد."/>
              </a:rPr>
              <a:t>سيده مهسا غمخوار</a:t>
            </a:r>
            <a:r>
              <a:rPr lang="fa-IR" sz="1600" b="1" dirty="0">
                <a:cs typeface="B Homa" panose="00000400000000000000" pitchFamily="2" charset="-78"/>
              </a:rPr>
              <a:t> ] - دانشجوي كارشناسي ارشد تكنولوژي معماري دانشگاه هنر اسلامي تبريز</a:t>
            </a:r>
            <a:br>
              <a:rPr lang="fa-IR" sz="1600" b="1" dirty="0">
                <a:cs typeface="B Homa" panose="00000400000000000000" pitchFamily="2" charset="-78"/>
              </a:rPr>
            </a:br>
            <a:r>
              <a:rPr lang="fa-IR" sz="1600" b="1" dirty="0">
                <a:cs typeface="B Homa" panose="00000400000000000000" pitchFamily="2" charset="-78"/>
              </a:rPr>
              <a:t>[ </a:t>
            </a:r>
            <a:r>
              <a:rPr lang="fa-IR" sz="1600" b="1" u="sng" dirty="0">
                <a:cs typeface="B Homa" panose="00000400000000000000" pitchFamily="2" charset="-78"/>
                <a:hlinkClick r:id="rId5" tooltip="جستجوی مقالاتی که توسط &quot;سيده مليكا غمخوار&quot; نوشته شده است، توجه کنید که جستجو بر اساس نام و نام خانوادگی است و ممکن است دقیقا همان فرد را نشان ندهد."/>
              </a:rPr>
              <a:t>سيده مليكا غمخوار</a:t>
            </a:r>
            <a:r>
              <a:rPr lang="fa-IR" sz="1600" b="1" dirty="0">
                <a:cs typeface="B Homa" panose="00000400000000000000" pitchFamily="2" charset="-78"/>
              </a:rPr>
              <a:t> ] - دانشجوي كارشناسي دانشكده رياضي وعلوم كامپيوتر دانشگاه صنعتي اميركبير</a:t>
            </a:r>
            <a:endParaRPr lang="en-US" sz="1600" dirty="0">
              <a:cs typeface="B Homa" panose="00000400000000000000" pitchFamily="2" charset="-78"/>
            </a:endParaRPr>
          </a:p>
          <a:p>
            <a:endParaRPr lang="fa-IR" sz="1600" dirty="0">
              <a:cs typeface="B Homa" panose="00000400000000000000" pitchFamily="2" charset="-78"/>
            </a:endParaRPr>
          </a:p>
        </p:txBody>
      </p:sp>
    </p:spTree>
    <p:extLst>
      <p:ext uri="{BB962C8B-B14F-4D97-AF65-F5344CB8AC3E}">
        <p14:creationId xmlns:p14="http://schemas.microsoft.com/office/powerpoint/2010/main" val="11811665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548680"/>
            <a:ext cx="7024744" cy="1143000"/>
          </a:xfrm>
        </p:spPr>
        <p:txBody>
          <a:bodyPr>
            <a:normAutofit/>
          </a:bodyPr>
          <a:lstStyle/>
          <a:p>
            <a:pPr algn="r"/>
            <a:r>
              <a:rPr lang="fa-IR" sz="2800" b="1" dirty="0" smtClean="0">
                <a:cs typeface="B Homa" panose="00000400000000000000" pitchFamily="2" charset="-78"/>
              </a:rPr>
              <a:t>برج </a:t>
            </a:r>
            <a:r>
              <a:rPr lang="fa-IR" sz="2800" b="1" dirty="0">
                <a:cs typeface="B Homa" panose="00000400000000000000" pitchFamily="2" charset="-78"/>
              </a:rPr>
              <a:t>هِرْسْــت از نورمن فاستر؛ بلند مرتبه ای با رویکرد </a:t>
            </a:r>
            <a:r>
              <a:rPr lang="fa-IR" sz="2800" b="1" dirty="0">
                <a:solidFill>
                  <a:srgbClr val="00B050"/>
                </a:solidFill>
                <a:cs typeface="B Homa" panose="00000400000000000000" pitchFamily="2" charset="-78"/>
              </a:rPr>
              <a:t>سبز</a:t>
            </a:r>
            <a:r>
              <a:rPr lang="en-US" sz="2800" dirty="0">
                <a:solidFill>
                  <a:srgbClr val="00B050"/>
                </a:solidFill>
                <a:cs typeface="B Homa" panose="00000400000000000000" pitchFamily="2" charset="-78"/>
              </a:rPr>
              <a:t/>
            </a:r>
            <a:br>
              <a:rPr lang="en-US" sz="2800" dirty="0">
                <a:solidFill>
                  <a:srgbClr val="00B050"/>
                </a:solidFill>
                <a:cs typeface="B Homa" panose="00000400000000000000" pitchFamily="2" charset="-78"/>
              </a:rPr>
            </a:br>
            <a:endParaRPr lang="fa-IR" sz="2800" dirty="0">
              <a:solidFill>
                <a:srgbClr val="00B050"/>
              </a:solidFill>
              <a:cs typeface="B Homa" panose="00000400000000000000" pitchFamily="2" charset="-78"/>
            </a:endParaRPr>
          </a:p>
        </p:txBody>
      </p:sp>
      <p:sp>
        <p:nvSpPr>
          <p:cNvPr id="4" name="TextBox 3"/>
          <p:cNvSpPr txBox="1"/>
          <p:nvPr/>
        </p:nvSpPr>
        <p:spPr>
          <a:xfrm>
            <a:off x="4499992" y="1541949"/>
            <a:ext cx="3744416" cy="5078313"/>
          </a:xfrm>
          <a:prstGeom prst="rect">
            <a:avLst/>
          </a:prstGeom>
          <a:noFill/>
        </p:spPr>
        <p:txBody>
          <a:bodyPr wrap="square" rtlCol="1">
            <a:spAutoFit/>
          </a:bodyPr>
          <a:lstStyle/>
          <a:p>
            <a:pPr marL="285750" indent="-285750" algn="just">
              <a:buFont typeface="Arial" pitchFamily="34" charset="0"/>
              <a:buChar char="•"/>
            </a:pPr>
            <a:r>
              <a:rPr lang="fa-IR" b="1" dirty="0">
                <a:solidFill>
                  <a:prstClr val="black"/>
                </a:solidFill>
                <a:cs typeface="B Homa" panose="00000400000000000000" pitchFamily="2" charset="-78"/>
              </a:rPr>
              <a:t>این ساختمان جز </a:t>
            </a:r>
            <a:r>
              <a:rPr lang="fa-IR" b="1" dirty="0">
                <a:solidFill>
                  <a:srgbClr val="00B050"/>
                </a:solidFill>
                <a:cs typeface="B Homa" panose="00000400000000000000" pitchFamily="2" charset="-78"/>
              </a:rPr>
              <a:t>ساختمان های سبز </a:t>
            </a:r>
            <a:r>
              <a:rPr lang="fa-IR" b="1" dirty="0">
                <a:solidFill>
                  <a:prstClr val="black"/>
                </a:solidFill>
                <a:cs typeface="B Homa" panose="00000400000000000000" pitchFamily="2" charset="-78"/>
              </a:rPr>
              <a:t>محسوب میشود .</a:t>
            </a:r>
          </a:p>
          <a:p>
            <a:pPr marL="285750" indent="-285750" algn="just">
              <a:buFont typeface="Arial" pitchFamily="34" charset="0"/>
              <a:buChar char="•"/>
            </a:pPr>
            <a:endParaRPr lang="fa-IR" b="1" dirty="0">
              <a:solidFill>
                <a:prstClr val="black"/>
              </a:solidFill>
              <a:cs typeface="B Homa" panose="00000400000000000000" pitchFamily="2" charset="-78"/>
            </a:endParaRPr>
          </a:p>
          <a:p>
            <a:pPr marL="285750" indent="-285750" algn="just">
              <a:buFont typeface="Arial" pitchFamily="34" charset="0"/>
              <a:buChar char="•"/>
            </a:pPr>
            <a:r>
              <a:rPr lang="fa-IR" dirty="0">
                <a:solidFill>
                  <a:prstClr val="black"/>
                </a:solidFill>
                <a:cs typeface="B Homa" panose="00000400000000000000" pitchFamily="2" charset="-78"/>
              </a:rPr>
              <a:t>نخستین ساختمان ا</a:t>
            </a:r>
            <a:r>
              <a:rPr lang="fa-IR" b="1" dirty="0">
                <a:solidFill>
                  <a:prstClr val="black"/>
                </a:solidFill>
                <a:cs typeface="B Homa" panose="00000400000000000000" pitchFamily="2" charset="-78"/>
              </a:rPr>
              <a:t>داریِ</a:t>
            </a:r>
            <a:r>
              <a:rPr lang="fa-IR" dirty="0">
                <a:solidFill>
                  <a:prstClr val="black"/>
                </a:solidFill>
                <a:cs typeface="B Homa" panose="00000400000000000000" pitchFamily="2" charset="-78"/>
              </a:rPr>
              <a:t> بلند مرتبه ی </a:t>
            </a:r>
            <a:r>
              <a:rPr lang="fa-IR" b="1" dirty="0">
                <a:solidFill>
                  <a:srgbClr val="00B050"/>
                </a:solidFill>
                <a:cs typeface="B Homa" panose="00000400000000000000" pitchFamily="2" charset="-78"/>
              </a:rPr>
              <a:t>"سبز" </a:t>
            </a:r>
            <a:r>
              <a:rPr lang="fa-IR" dirty="0">
                <a:solidFill>
                  <a:prstClr val="black"/>
                </a:solidFill>
                <a:cs typeface="B Homa" panose="00000400000000000000" pitchFamily="2" charset="-78"/>
              </a:rPr>
              <a:t>در نیویورک</a:t>
            </a:r>
          </a:p>
          <a:p>
            <a:pPr marL="285750" indent="-285750" algn="just">
              <a:buFont typeface="Arial" pitchFamily="34" charset="0"/>
              <a:buChar char="•"/>
            </a:pPr>
            <a:endParaRPr lang="fa-IR" dirty="0">
              <a:solidFill>
                <a:prstClr val="black"/>
              </a:solidFill>
              <a:cs typeface="B Homa" panose="00000400000000000000" pitchFamily="2" charset="-78"/>
            </a:endParaRPr>
          </a:p>
          <a:p>
            <a:pPr marL="285750" indent="-285750" algn="just">
              <a:buFont typeface="Arial" pitchFamily="34" charset="0"/>
              <a:buChar char="•"/>
            </a:pPr>
            <a:r>
              <a:rPr lang="fa-IR" b="1" dirty="0">
                <a:solidFill>
                  <a:prstClr val="black"/>
                </a:solidFill>
                <a:cs typeface="B Homa" panose="00000400000000000000" pitchFamily="2" charset="-78"/>
              </a:rPr>
              <a:t>90% </a:t>
            </a:r>
            <a:r>
              <a:rPr lang="fa-IR" dirty="0">
                <a:solidFill>
                  <a:prstClr val="black"/>
                </a:solidFill>
                <a:cs typeface="B Homa" panose="00000400000000000000" pitchFamily="2" charset="-78"/>
              </a:rPr>
              <a:t>فولادی که در ساخت این پروژه استفاده شد از </a:t>
            </a:r>
            <a:r>
              <a:rPr lang="fa-IR" b="1" dirty="0">
                <a:solidFill>
                  <a:prstClr val="black"/>
                </a:solidFill>
                <a:cs typeface="B Homa" panose="00000400000000000000" pitchFamily="2" charset="-78"/>
              </a:rPr>
              <a:t>فولادهای بازیافتی </a:t>
            </a:r>
            <a:r>
              <a:rPr lang="fa-IR" dirty="0">
                <a:solidFill>
                  <a:prstClr val="black"/>
                </a:solidFill>
                <a:cs typeface="B Homa" panose="00000400000000000000" pitchFamily="2" charset="-78"/>
              </a:rPr>
              <a:t>بود.</a:t>
            </a:r>
          </a:p>
          <a:p>
            <a:pPr algn="just"/>
            <a:endParaRPr lang="fa-IR" dirty="0">
              <a:solidFill>
                <a:prstClr val="black"/>
              </a:solidFill>
              <a:cs typeface="B Homa" panose="00000400000000000000" pitchFamily="2" charset="-78"/>
            </a:endParaRPr>
          </a:p>
          <a:p>
            <a:pPr marL="285750" indent="-285750" algn="just">
              <a:buFont typeface="Arial" pitchFamily="34" charset="0"/>
              <a:buChar char="•"/>
            </a:pPr>
            <a:r>
              <a:rPr lang="fa-IR" dirty="0">
                <a:solidFill>
                  <a:prstClr val="black"/>
                </a:solidFill>
                <a:cs typeface="B Homa" panose="00000400000000000000" pitchFamily="2" charset="-78"/>
              </a:rPr>
              <a:t>این بنا </a:t>
            </a:r>
            <a:r>
              <a:rPr lang="fa-IR" b="1" dirty="0">
                <a:solidFill>
                  <a:prstClr val="black"/>
                </a:solidFill>
                <a:cs typeface="B Homa" panose="00000400000000000000" pitchFamily="2" charset="-78"/>
              </a:rPr>
              <a:t>26% کمتر </a:t>
            </a:r>
            <a:r>
              <a:rPr lang="fa-IR" dirty="0">
                <a:solidFill>
                  <a:prstClr val="black"/>
                </a:solidFill>
                <a:cs typeface="B Homa" panose="00000400000000000000" pitchFamily="2" charset="-78"/>
              </a:rPr>
              <a:t>از کدهای استاندارد انرژی مصرف می کند.</a:t>
            </a:r>
          </a:p>
          <a:p>
            <a:pPr marL="285750" indent="-285750" algn="just">
              <a:buFont typeface="Arial" pitchFamily="34" charset="0"/>
              <a:buChar char="•"/>
            </a:pPr>
            <a:r>
              <a:rPr lang="fa-IR" dirty="0">
                <a:solidFill>
                  <a:prstClr val="black"/>
                </a:solidFill>
                <a:cs typeface="B Homa" panose="00000400000000000000" pitchFamily="2" charset="-78"/>
              </a:rPr>
              <a:t>این بنا با کم کردن میزان انرژی که مصرف می کند </a:t>
            </a:r>
            <a:r>
              <a:rPr lang="fa-IR" b="1" dirty="0">
                <a:solidFill>
                  <a:prstClr val="black"/>
                </a:solidFill>
                <a:cs typeface="B Homa" panose="00000400000000000000" pitchFamily="2" charset="-78"/>
              </a:rPr>
              <a:t>تولید دی اکسید کربن </a:t>
            </a:r>
            <a:r>
              <a:rPr lang="fa-IR" dirty="0">
                <a:solidFill>
                  <a:prstClr val="black"/>
                </a:solidFill>
                <a:cs typeface="B Homa" panose="00000400000000000000" pitchFamily="2" charset="-78"/>
              </a:rPr>
              <a:t>خود را به میزان سالیانه 869 تن </a:t>
            </a:r>
            <a:r>
              <a:rPr lang="fa-IR" b="1" dirty="0">
                <a:solidFill>
                  <a:prstClr val="black"/>
                </a:solidFill>
                <a:cs typeface="B Homa" panose="00000400000000000000" pitchFamily="2" charset="-78"/>
              </a:rPr>
              <a:t>کاهش </a:t>
            </a:r>
            <a:r>
              <a:rPr lang="fa-IR" dirty="0">
                <a:solidFill>
                  <a:prstClr val="black"/>
                </a:solidFill>
                <a:cs typeface="B Homa" panose="00000400000000000000" pitchFamily="2" charset="-78"/>
              </a:rPr>
              <a:t>داده که معادل 174 اتومبیل است.</a:t>
            </a:r>
          </a:p>
          <a:p>
            <a:pPr algn="just"/>
            <a:endParaRPr lang="fa-IR" dirty="0">
              <a:solidFill>
                <a:prstClr val="black"/>
              </a:solidFill>
              <a:cs typeface="B Homa" panose="00000400000000000000" pitchFamily="2" charset="-78"/>
            </a:endParaRPr>
          </a:p>
          <a:p>
            <a:pPr marL="285750" indent="-285750" algn="just">
              <a:buFont typeface="Arial" pitchFamily="34" charset="0"/>
              <a:buChar char="•"/>
            </a:pPr>
            <a:r>
              <a:rPr lang="fa-IR" dirty="0">
                <a:solidFill>
                  <a:prstClr val="black"/>
                </a:solidFill>
                <a:cs typeface="B Homa" panose="00000400000000000000" pitchFamily="2" charset="-78"/>
              </a:rPr>
              <a:t>سقف بنا با </a:t>
            </a:r>
            <a:r>
              <a:rPr lang="fa-IR" b="1" dirty="0">
                <a:solidFill>
                  <a:prstClr val="black"/>
                </a:solidFill>
                <a:cs typeface="B Homa" panose="00000400000000000000" pitchFamily="2" charset="-78"/>
              </a:rPr>
              <a:t>جمع آوری آب باران </a:t>
            </a:r>
            <a:r>
              <a:rPr lang="fa-IR" dirty="0">
                <a:solidFill>
                  <a:prstClr val="black"/>
                </a:solidFill>
                <a:cs typeface="B Homa" panose="00000400000000000000" pitchFamily="2" charset="-78"/>
              </a:rPr>
              <a:t>از آن برای مصارف ساختمان استفاده می کند </a:t>
            </a:r>
          </a:p>
        </p:txBody>
      </p:sp>
      <p:pic>
        <p:nvPicPr>
          <p:cNvPr id="28673" name="Picture 1" descr="C:\Users\Kavoshgaran\Desktop\axx\seminar\tarahi fanni\hearst03.jpg39bd3a3e-9121-46e3-b7f3-d19a5965e7a2Large.jpg"/>
          <p:cNvPicPr>
            <a:picLocks noChangeAspect="1" noChangeArrowheads="1"/>
          </p:cNvPicPr>
          <p:nvPr/>
        </p:nvPicPr>
        <p:blipFill>
          <a:blip r:embed="rId2" cstate="print"/>
          <a:srcRect/>
          <a:stretch>
            <a:fillRect/>
          </a:stretch>
        </p:blipFill>
        <p:spPr bwMode="auto">
          <a:xfrm>
            <a:off x="611560" y="1556792"/>
            <a:ext cx="3573695" cy="4392488"/>
          </a:xfrm>
          <a:prstGeom prst="rect">
            <a:avLst/>
          </a:prstGeom>
          <a:noFill/>
        </p:spPr>
      </p:pic>
    </p:spTree>
    <p:extLst>
      <p:ext uri="{BB962C8B-B14F-4D97-AF65-F5344CB8AC3E}">
        <p14:creationId xmlns:p14="http://schemas.microsoft.com/office/powerpoint/2010/main" val="27441487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C:\Users\Kavoshgaran\Desktop\tarahi fanni\pmx0406Tower010_large.jpg"/>
          <p:cNvPicPr>
            <a:picLocks noChangeAspect="1" noChangeArrowheads="1"/>
          </p:cNvPicPr>
          <p:nvPr/>
        </p:nvPicPr>
        <p:blipFill>
          <a:blip r:embed="rId2" cstate="print"/>
          <a:srcRect/>
          <a:stretch>
            <a:fillRect/>
          </a:stretch>
        </p:blipFill>
        <p:spPr bwMode="auto">
          <a:xfrm>
            <a:off x="827584" y="548680"/>
            <a:ext cx="3888432" cy="2894062"/>
          </a:xfrm>
          <a:prstGeom prst="rect">
            <a:avLst/>
          </a:prstGeom>
          <a:ln w="88900" cap="sq" cmpd="thickThin">
            <a:solidFill>
              <a:srgbClr val="000000"/>
            </a:solidFill>
            <a:prstDash val="solid"/>
            <a:miter lim="800000"/>
          </a:ln>
          <a:effectLst>
            <a:innerShdw blurRad="76200">
              <a:srgbClr val="000000"/>
            </a:innerShdw>
          </a:effectLst>
        </p:spPr>
      </p:pic>
      <p:pic>
        <p:nvPicPr>
          <p:cNvPr id="83971" name="Picture 3" descr="C:\Users\Kavoshgaran\Desktop\tarahi fanni\fp129063fp-hearst-lobs.jpg"/>
          <p:cNvPicPr>
            <a:picLocks noChangeAspect="1" noChangeArrowheads="1"/>
          </p:cNvPicPr>
          <p:nvPr/>
        </p:nvPicPr>
        <p:blipFill>
          <a:blip r:embed="rId3" cstate="print"/>
          <a:srcRect/>
          <a:stretch>
            <a:fillRect/>
          </a:stretch>
        </p:blipFill>
        <p:spPr bwMode="auto">
          <a:xfrm>
            <a:off x="3491880" y="3460320"/>
            <a:ext cx="4946698" cy="2851908"/>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8597903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7" name="Picture 3" descr="C:\Users\Kavoshgaran\Desktop\axx\pmx0406Tower012_large.jpg"/>
          <p:cNvPicPr>
            <a:picLocks noChangeAspect="1" noChangeArrowheads="1"/>
          </p:cNvPicPr>
          <p:nvPr/>
        </p:nvPicPr>
        <p:blipFill>
          <a:blip r:embed="rId3" cstate="print"/>
          <a:srcRect/>
          <a:stretch>
            <a:fillRect/>
          </a:stretch>
        </p:blipFill>
        <p:spPr bwMode="auto">
          <a:xfrm>
            <a:off x="4860032" y="1124744"/>
            <a:ext cx="3481366" cy="4600922"/>
          </a:xfrm>
          <a:prstGeom prst="rect">
            <a:avLst/>
          </a:prstGeom>
          <a:ln w="88900" cap="sq" cmpd="thickThin">
            <a:solidFill>
              <a:srgbClr val="000000"/>
            </a:solidFill>
            <a:prstDash val="solid"/>
            <a:miter lim="800000"/>
          </a:ln>
          <a:effectLst>
            <a:innerShdw blurRad="76200">
              <a:srgbClr val="000000"/>
            </a:innerShdw>
          </a:effectLst>
        </p:spPr>
      </p:pic>
      <p:pic>
        <p:nvPicPr>
          <p:cNvPr id="6" name="Picture 1" descr="C:\Users\Kavoshgaran\Desktop\axx\Untitled5.jpg"/>
          <p:cNvPicPr>
            <a:picLocks noChangeAspect="1" noChangeArrowheads="1"/>
          </p:cNvPicPr>
          <p:nvPr/>
        </p:nvPicPr>
        <p:blipFill>
          <a:blip r:embed="rId4" cstate="print"/>
          <a:srcRect/>
          <a:stretch>
            <a:fillRect/>
          </a:stretch>
        </p:blipFill>
        <p:spPr bwMode="auto">
          <a:xfrm>
            <a:off x="1043609" y="3573016"/>
            <a:ext cx="3438004" cy="2152650"/>
          </a:xfrm>
          <a:prstGeom prst="rect">
            <a:avLst/>
          </a:prstGeom>
          <a:ln w="88900" cap="sq" cmpd="thickThin">
            <a:solidFill>
              <a:srgbClr val="000000"/>
            </a:solidFill>
            <a:prstDash val="solid"/>
            <a:miter lim="800000"/>
          </a:ln>
          <a:effectLst>
            <a:innerShdw blurRad="76200">
              <a:srgbClr val="000000"/>
            </a:innerShdw>
          </a:effectLst>
        </p:spPr>
      </p:pic>
      <p:pic>
        <p:nvPicPr>
          <p:cNvPr id="20482" name="Picture 2" descr="F:\term 9\hearst tower\4hears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3609" y="685127"/>
            <a:ext cx="3432540" cy="2574405"/>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76213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71431" y="836712"/>
            <a:ext cx="6777201" cy="889324"/>
          </a:xfrm>
        </p:spPr>
        <p:txBody>
          <a:bodyPr>
            <a:noAutofit/>
          </a:bodyPr>
          <a:lstStyle/>
          <a:p>
            <a:pPr marL="68580" indent="0" algn="just">
              <a:buNone/>
            </a:pPr>
            <a:r>
              <a:rPr lang="fa-IR" dirty="0" smtClean="0">
                <a:solidFill>
                  <a:schemeClr val="tx1"/>
                </a:solidFill>
                <a:cs typeface="B Homa" panose="00000400000000000000" pitchFamily="2" charset="-78"/>
              </a:rPr>
              <a:t>در عصر ناپایداری ها</a:t>
            </a:r>
            <a:r>
              <a:rPr lang="en-US" dirty="0" smtClean="0">
                <a:solidFill>
                  <a:schemeClr val="tx1"/>
                </a:solidFill>
                <a:cs typeface="B Homa" panose="00000400000000000000" pitchFamily="2" charset="-78"/>
              </a:rPr>
              <a:t>, </a:t>
            </a:r>
            <a:r>
              <a:rPr lang="fa-IR" dirty="0" smtClean="0">
                <a:solidFill>
                  <a:schemeClr val="tx1"/>
                </a:solidFill>
                <a:cs typeface="B Homa" panose="00000400000000000000" pitchFamily="2" charset="-78"/>
              </a:rPr>
              <a:t>برج هرست نماد اعتماد به نفس و رفاه است. اعتماد به ارزشهای خود. و این</a:t>
            </a:r>
            <a:r>
              <a:rPr lang="en-US" dirty="0" smtClean="0">
                <a:solidFill>
                  <a:schemeClr val="tx1"/>
                </a:solidFill>
                <a:cs typeface="B Homa" panose="00000400000000000000" pitchFamily="2" charset="-78"/>
              </a:rPr>
              <a:t> </a:t>
            </a:r>
            <a:r>
              <a:rPr lang="fa-IR" dirty="0" smtClean="0">
                <a:solidFill>
                  <a:schemeClr val="tx1"/>
                </a:solidFill>
                <a:cs typeface="B Homa" panose="00000400000000000000" pitchFamily="2" charset="-78"/>
              </a:rPr>
              <a:t>کم چیزی نیست. </a:t>
            </a:r>
            <a:endParaRPr lang="en-US" dirty="0" smtClean="0">
              <a:solidFill>
                <a:schemeClr val="tx1"/>
              </a:solidFill>
              <a:cs typeface="B Homa" panose="00000400000000000000" pitchFamily="2" charset="-78"/>
            </a:endParaRPr>
          </a:p>
          <a:p>
            <a:pPr marL="68580" indent="0" algn="just">
              <a:buNone/>
            </a:pPr>
            <a:endParaRPr lang="fa-IR" dirty="0">
              <a:solidFill>
                <a:schemeClr val="tx1"/>
              </a:solidFill>
              <a:cs typeface="B Homa" panose="00000400000000000000" pitchFamily="2" charset="-78"/>
            </a:endParaRPr>
          </a:p>
        </p:txBody>
      </p:sp>
      <p:pic>
        <p:nvPicPr>
          <p:cNvPr id="21506" name="Picture 2" descr="C:\Users\SONY\Desktop\tarahi fani\axxx\26046348965698101960152012412719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4810" y="1916832"/>
            <a:ext cx="3499807" cy="4293096"/>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21507" name="Picture 3" descr="C:\Users\SONY\Desktop\tarahi fani\axxx\26046348965688969147652012927691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60032" y="1916832"/>
            <a:ext cx="3285532" cy="4293096"/>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9168987"/>
      </p:ext>
    </p:extLst>
  </p:cSld>
  <p:clrMapOvr>
    <a:masterClrMapping/>
  </p:clrMapOvr>
  <p:timing>
    <p:tnLst>
      <p:par>
        <p:cTn id="1" dur="indefinite" restart="never" nodeType="tmRoot"/>
      </p:par>
    </p:tnLst>
  </p:timing>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Crop</Template>
  <TotalTime>21</TotalTime>
  <Words>1752</Words>
  <Application>Microsoft Office PowerPoint</Application>
  <PresentationFormat>On-screen Show (4:3)</PresentationFormat>
  <Paragraphs>168</Paragraphs>
  <Slides>58</Slides>
  <Notes>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58</vt:i4>
      </vt:variant>
    </vt:vector>
  </HeadingPairs>
  <TitlesOfParts>
    <vt:vector size="69" baseType="lpstr">
      <vt:lpstr>_MRT_Khodkar</vt:lpstr>
      <vt:lpstr>2  Zar</vt:lpstr>
      <vt:lpstr>Arial</vt:lpstr>
      <vt:lpstr>B Badr</vt:lpstr>
      <vt:lpstr>B Homa</vt:lpstr>
      <vt:lpstr>Calibri</vt:lpstr>
      <vt:lpstr>Franklin Gothic Book</vt:lpstr>
      <vt:lpstr>Tahoma</vt:lpstr>
      <vt:lpstr>Times New Roman</vt:lpstr>
      <vt:lpstr>Verdana</vt:lpstr>
      <vt:lpstr>Crop</vt:lpstr>
      <vt:lpstr>PowerPoint Presentation</vt:lpstr>
      <vt:lpstr>معرفی:</vt:lpstr>
      <vt:lpstr>PowerPoint Presentation</vt:lpstr>
      <vt:lpstr>PowerPoint Presentation</vt:lpstr>
      <vt:lpstr>PowerPoint Presentation</vt:lpstr>
      <vt:lpstr>برج هِرْسْــت از نورمن فاستر؛ بلند مرتبه ای با رویکرد سبز </vt:lpstr>
      <vt:lpstr>PowerPoint Presentation</vt:lpstr>
      <vt:lpstr>PowerPoint Presentation</vt:lpstr>
      <vt:lpstr>PowerPoint Presentation</vt:lpstr>
      <vt:lpstr>PowerPoint Presentation</vt:lpstr>
      <vt:lpstr>PowerPoint Presentation</vt:lpstr>
      <vt:lpstr>پلان  طبقه سوم_طبقه هفتم</vt:lpstr>
      <vt:lpstr>پلان  طبقه دهم به بالا</vt:lpstr>
      <vt:lpstr>مقطع</vt:lpstr>
      <vt:lpstr>مقطع</vt:lpstr>
      <vt:lpstr>نگهداری نمای ساختمان قدیمی:</vt:lpstr>
      <vt:lpstr>PowerPoint Presentation</vt:lpstr>
      <vt:lpstr>نگهداری نمای ساختمان قدیمی:</vt:lpstr>
      <vt:lpstr>PowerPoint Presentation</vt:lpstr>
      <vt:lpstr>سازه برج</vt:lpstr>
      <vt:lpstr>سازه دیاگرید diagrid</vt:lpstr>
      <vt:lpstr>سازه دیاگرید diagrid</vt:lpstr>
      <vt:lpstr>سازه دیاگرید diagrid</vt:lpstr>
      <vt:lpstr>سازه دیاگرید diagrid</vt:lpstr>
      <vt:lpstr>PowerPoint Presentation</vt:lpstr>
      <vt:lpstr>سازه دیاگرید diagrid</vt:lpstr>
      <vt:lpstr>سازه دیاگرید diagrid</vt:lpstr>
      <vt:lpstr>سازه دیاگرید diagrid</vt:lpstr>
      <vt:lpstr>سازه دیاگرید diagrid</vt:lpstr>
      <vt:lpstr>سازه دیاگرید diagrid</vt:lpstr>
      <vt:lpstr>سازه دیاگرید diagrid</vt:lpstr>
      <vt:lpstr>PowerPoint Presentation</vt:lpstr>
      <vt:lpstr>نمونه های دیگری از ساختمان با سازه دیاگرید:</vt:lpstr>
      <vt:lpstr>نمونه دیگری از ساختمان با سازه دیاگرید: برج cctv</vt:lpstr>
      <vt:lpstr>نمونه دیگری از ساختمان با سازه دیاگرید: برج cctv</vt:lpstr>
      <vt:lpstr>اَبَر ستون ها</vt:lpstr>
      <vt:lpstr>اَبَر ستون ها</vt:lpstr>
      <vt:lpstr>PowerPoint Presentation</vt:lpstr>
      <vt:lpstr>دیوار برشی</vt:lpstr>
      <vt:lpstr>PowerPoint Presentation</vt:lpstr>
      <vt:lpstr>دیوار برشی</vt:lpstr>
      <vt:lpstr>عکس های داخلی بنا</vt:lpstr>
      <vt:lpstr>نمایش آب</vt:lpstr>
      <vt:lpstr>عکس های داخلی بنا</vt:lpstr>
      <vt:lpstr>PowerPoint Presentation</vt:lpstr>
      <vt:lpstr>PowerPoint Presentation</vt:lpstr>
      <vt:lpstr>اَبَرها قطرها</vt:lpstr>
      <vt:lpstr>PowerPoint Presentation</vt:lpstr>
      <vt:lpstr>اَبَرقطرها</vt:lpstr>
      <vt:lpstr>اَبَرقطرها</vt:lpstr>
      <vt:lpstr>کف طبقه سوم (لابی) </vt:lpstr>
      <vt:lpstr>کف طبقه سوم (لابی)</vt:lpstr>
      <vt:lpstr>نورگیر سقفی</vt:lpstr>
      <vt:lpstr>نورگیر سقفی</vt:lpstr>
      <vt:lpstr>نورگیر سقفی</vt:lpstr>
      <vt:lpstr>نورگیر سقفی</vt:lpstr>
      <vt:lpstr>تولید قطعات فولادی</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3</cp:revision>
  <dcterms:created xsi:type="dcterms:W3CDTF">2020-06-14T08:01:39Z</dcterms:created>
  <dcterms:modified xsi:type="dcterms:W3CDTF">2020-08-24T23:17:33Z</dcterms:modified>
</cp:coreProperties>
</file>