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62" r:id="rId1"/>
  </p:sld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srgbClr val="F8F8F8">
                    <a:shade val="90000"/>
                  </a:srgbClr>
                </a:solidFill>
              </a:rPr>
              <a:pPr/>
              <a:t>11/27/2020</a:t>
            </a:fld>
            <a:endParaRPr lang="en-US">
              <a:solidFill>
                <a:srgbClr val="F8F8F8">
                  <a:shade val="90000"/>
                </a:srgbClr>
              </a:solidFill>
            </a:endParaRPr>
          </a:p>
        </p:txBody>
      </p:sp>
      <p:sp>
        <p:nvSpPr>
          <p:cNvPr id="5" name="Footer Placeholder 4"/>
          <p:cNvSpPr>
            <a:spLocks noGrp="1"/>
          </p:cNvSpPr>
          <p:nvPr>
            <p:ph type="ftr" sz="quarter" idx="11"/>
          </p:nvPr>
        </p:nvSpPr>
        <p:spPr/>
        <p:txBody>
          <a:bodyPr/>
          <a:lstStyle/>
          <a:p>
            <a:endParaRPr lang="en-US">
              <a:solidFill>
                <a:srgbClr val="F8F8F8">
                  <a:shade val="90000"/>
                </a:srgb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srgbClr val="F8F8F8">
                    <a:shade val="90000"/>
                  </a:srgbClr>
                </a:solidFill>
              </a:rPr>
              <a:pPr/>
              <a:t>‹#›</a:t>
            </a:fld>
            <a:endParaRPr lang="en-US">
              <a:solidFill>
                <a:srgbClr val="F8F8F8">
                  <a:shade val="90000"/>
                </a:srgbClr>
              </a:solidFill>
            </a:endParaRPr>
          </a:p>
        </p:txBody>
      </p:sp>
    </p:spTree>
    <p:extLst>
      <p:ext uri="{BB962C8B-B14F-4D97-AF65-F5344CB8AC3E}">
        <p14:creationId xmlns:p14="http://schemas.microsoft.com/office/powerpoint/2010/main" val="4100347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970C76F-0865-44F5-BFD7-D4CE301FA2D4}" type="datetimeFigureOut">
              <a:rPr lang="en-US" smtClean="0">
                <a:solidFill>
                  <a:srgbClr val="000000">
                    <a:shade val="90000"/>
                  </a:srgbClr>
                </a:solidFill>
              </a:rPr>
              <a:pPr rtl="0"/>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pPr rtl="0"/>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pPr rtl="0"/>
            <a:fld id="{86EFC6B3-0AA3-479D-93E9-7CD5773CB0E3}" type="slidenum">
              <a:rPr lang="en-US" smtClean="0">
                <a:solidFill>
                  <a:srgbClr val="000000">
                    <a:shade val="90000"/>
                  </a:srgbClr>
                </a:solidFill>
              </a:rPr>
              <a:pPr rtl="0"/>
              <a:t>‹#›</a:t>
            </a:fld>
            <a:endParaRPr lang="en-US">
              <a:solidFill>
                <a:srgbClr val="000000">
                  <a:shade val="90000"/>
                </a:srgbClr>
              </a:solidFill>
            </a:endParaRPr>
          </a:p>
        </p:txBody>
      </p:sp>
    </p:spTree>
    <p:extLst>
      <p:ext uri="{BB962C8B-B14F-4D97-AF65-F5344CB8AC3E}">
        <p14:creationId xmlns:p14="http://schemas.microsoft.com/office/powerpoint/2010/main" val="886380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970C76F-0865-44F5-BFD7-D4CE301FA2D4}" type="datetimeFigureOut">
              <a:rPr lang="en-US" smtClean="0">
                <a:solidFill>
                  <a:srgbClr val="000000">
                    <a:shade val="90000"/>
                  </a:srgbClr>
                </a:solidFill>
              </a:rPr>
              <a:pPr rtl="0"/>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pPr rtl="0"/>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pPr rtl="0"/>
            <a:fld id="{86EFC6B3-0AA3-479D-93E9-7CD5773CB0E3}" type="slidenum">
              <a:rPr lang="en-US" smtClean="0">
                <a:solidFill>
                  <a:srgbClr val="000000">
                    <a:shade val="90000"/>
                  </a:srgbClr>
                </a:solidFill>
              </a:rPr>
              <a:pPr rtl="0"/>
              <a:t>‹#›</a:t>
            </a:fld>
            <a:endParaRPr lang="en-US">
              <a:solidFill>
                <a:srgbClr val="000000">
                  <a:shade val="90000"/>
                </a:srgb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50109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970C76F-0865-44F5-BFD7-D4CE301FA2D4}" type="datetimeFigureOut">
              <a:rPr lang="en-US" smtClean="0">
                <a:solidFill>
                  <a:srgbClr val="000000">
                    <a:shade val="90000"/>
                  </a:srgbClr>
                </a:solidFill>
              </a:rPr>
              <a:pPr rtl="0"/>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pPr rtl="0"/>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pPr rtl="0"/>
            <a:fld id="{86EFC6B3-0AA3-479D-93E9-7CD5773CB0E3}" type="slidenum">
              <a:rPr lang="en-US" smtClean="0">
                <a:solidFill>
                  <a:srgbClr val="000000">
                    <a:shade val="90000"/>
                  </a:srgbClr>
                </a:solidFill>
              </a:rPr>
              <a:pPr rtl="0"/>
              <a:t>‹#›</a:t>
            </a:fld>
            <a:endParaRPr lang="en-US">
              <a:solidFill>
                <a:srgbClr val="000000">
                  <a:shade val="90000"/>
                </a:srgbClr>
              </a:solidFill>
            </a:endParaRPr>
          </a:p>
        </p:txBody>
      </p:sp>
    </p:spTree>
    <p:extLst>
      <p:ext uri="{BB962C8B-B14F-4D97-AF65-F5344CB8AC3E}">
        <p14:creationId xmlns:p14="http://schemas.microsoft.com/office/powerpoint/2010/main" val="1813417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970C76F-0865-44F5-BFD7-D4CE301FA2D4}" type="datetimeFigureOut">
              <a:rPr lang="en-US" smtClean="0">
                <a:solidFill>
                  <a:srgbClr val="000000">
                    <a:shade val="90000"/>
                  </a:srgbClr>
                </a:solidFill>
              </a:rPr>
              <a:pPr rtl="0"/>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pPr rtl="0"/>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pPr rtl="0"/>
            <a:fld id="{86EFC6B3-0AA3-479D-93E9-7CD5773CB0E3}" type="slidenum">
              <a:rPr lang="en-US" smtClean="0">
                <a:solidFill>
                  <a:srgbClr val="000000">
                    <a:shade val="90000"/>
                  </a:srgbClr>
                </a:solidFill>
              </a:rPr>
              <a:pPr rtl="0"/>
              <a:t>‹#›</a:t>
            </a:fld>
            <a:endParaRPr lang="en-US">
              <a:solidFill>
                <a:srgbClr val="000000">
                  <a:shade val="90000"/>
                </a:srgbClr>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858736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a:fld id="{4970C76F-0865-44F5-BFD7-D4CE301FA2D4}" type="datetimeFigureOut">
              <a:rPr lang="en-US" smtClean="0">
                <a:solidFill>
                  <a:srgbClr val="000000">
                    <a:shade val="90000"/>
                  </a:srgbClr>
                </a:solidFill>
              </a:rPr>
              <a:pPr rtl="0"/>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pPr rtl="0"/>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pPr rtl="0"/>
            <a:fld id="{86EFC6B3-0AA3-479D-93E9-7CD5773CB0E3}" type="slidenum">
              <a:rPr lang="en-US" smtClean="0">
                <a:solidFill>
                  <a:srgbClr val="000000">
                    <a:shade val="90000"/>
                  </a:srgbClr>
                </a:solidFill>
              </a:rPr>
              <a:pPr rtl="0"/>
              <a:t>‹#›</a:t>
            </a:fld>
            <a:endParaRPr lang="en-US">
              <a:solidFill>
                <a:srgbClr val="000000">
                  <a:shade val="90000"/>
                </a:srgbClr>
              </a:solidFill>
            </a:endParaRPr>
          </a:p>
        </p:txBody>
      </p:sp>
    </p:spTree>
    <p:extLst>
      <p:ext uri="{BB962C8B-B14F-4D97-AF65-F5344CB8AC3E}">
        <p14:creationId xmlns:p14="http://schemas.microsoft.com/office/powerpoint/2010/main" val="842222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1950767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2794613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5" name="Footer Placeholder 4"/>
          <p:cNvSpPr>
            <a:spLocks noGrp="1"/>
          </p:cNvSpPr>
          <p:nvPr>
            <p:ph type="ftr" sz="quarter" idx="11"/>
          </p:nvPr>
        </p:nvSpPr>
        <p:spPr/>
        <p:txBody>
          <a:bodyPr/>
          <a:lstStyle/>
          <a:p>
            <a:endParaRPr lang="en-US">
              <a:solidFill>
                <a:srgbClr val="000000">
                  <a:shade val="90000"/>
                </a:srgb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1546677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srgbClr val="F8F8F8">
                    <a:shade val="90000"/>
                  </a:srgbClr>
                </a:solidFill>
              </a:rPr>
              <a:pPr/>
              <a:t>11/27/2020</a:t>
            </a:fld>
            <a:endParaRPr lang="en-US">
              <a:solidFill>
                <a:srgbClr val="F8F8F8">
                  <a:shade val="90000"/>
                </a:srgbClr>
              </a:solidFill>
            </a:endParaRPr>
          </a:p>
        </p:txBody>
      </p:sp>
      <p:sp>
        <p:nvSpPr>
          <p:cNvPr id="5" name="Footer Placeholder 4"/>
          <p:cNvSpPr>
            <a:spLocks noGrp="1"/>
          </p:cNvSpPr>
          <p:nvPr>
            <p:ph type="ftr" sz="quarter" idx="11"/>
          </p:nvPr>
        </p:nvSpPr>
        <p:spPr/>
        <p:txBody>
          <a:bodyPr/>
          <a:lstStyle/>
          <a:p>
            <a:endParaRPr lang="en-US">
              <a:solidFill>
                <a:srgbClr val="F8F8F8">
                  <a:shade val="90000"/>
                </a:srgb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srgbClr val="F8F8F8">
                    <a:shade val="90000"/>
                  </a:srgbClr>
                </a:solidFill>
              </a:rPr>
              <a:pPr/>
              <a:t>‹#›</a:t>
            </a:fld>
            <a:endParaRPr lang="en-US">
              <a:solidFill>
                <a:srgbClr val="F8F8F8">
                  <a:shade val="90000"/>
                </a:srgbClr>
              </a:solidFill>
            </a:endParaRPr>
          </a:p>
        </p:txBody>
      </p:sp>
    </p:spTree>
    <p:extLst>
      <p:ext uri="{BB962C8B-B14F-4D97-AF65-F5344CB8AC3E}">
        <p14:creationId xmlns:p14="http://schemas.microsoft.com/office/powerpoint/2010/main" val="3769903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6" name="Footer Placeholder 5"/>
          <p:cNvSpPr>
            <a:spLocks noGrp="1"/>
          </p:cNvSpPr>
          <p:nvPr>
            <p:ph type="ftr" sz="quarter" idx="11"/>
          </p:nvPr>
        </p:nvSpPr>
        <p:spPr/>
        <p:txBody>
          <a:bodyPr/>
          <a:lstStyle/>
          <a:p>
            <a:endParaRPr lang="en-US">
              <a:solidFill>
                <a:srgbClr val="000000">
                  <a:shade val="90000"/>
                </a:srgbClr>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4192525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8" name="Footer Placeholder 7"/>
          <p:cNvSpPr>
            <a:spLocks noGrp="1"/>
          </p:cNvSpPr>
          <p:nvPr>
            <p:ph type="ftr" sz="quarter" idx="11"/>
          </p:nvPr>
        </p:nvSpPr>
        <p:spPr/>
        <p:txBody>
          <a:bodyPr/>
          <a:lstStyle/>
          <a:p>
            <a:endParaRPr lang="en-US">
              <a:solidFill>
                <a:srgbClr val="000000">
                  <a:shade val="90000"/>
                </a:srgbClr>
              </a:solidFill>
            </a:endParaRPr>
          </a:p>
        </p:txBody>
      </p:sp>
      <p:sp>
        <p:nvSpPr>
          <p:cNvPr id="9" name="Slide Number Placeholder 8"/>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243620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4" name="Footer Placeholder 3"/>
          <p:cNvSpPr>
            <a:spLocks noGrp="1"/>
          </p:cNvSpPr>
          <p:nvPr>
            <p:ph type="ftr" sz="quarter" idx="11"/>
          </p:nvPr>
        </p:nvSpPr>
        <p:spPr/>
        <p:txBody>
          <a:bodyPr/>
          <a:lstStyle/>
          <a:p>
            <a:endParaRPr lang="en-US">
              <a:solidFill>
                <a:srgbClr val="000000">
                  <a:shade val="90000"/>
                </a:srgbClr>
              </a:solidFill>
            </a:endParaRPr>
          </a:p>
        </p:txBody>
      </p:sp>
      <p:sp>
        <p:nvSpPr>
          <p:cNvPr id="5" name="Slide Number Placeholder 4"/>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528680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3" name="Footer Placeholder 2"/>
          <p:cNvSpPr>
            <a:spLocks noGrp="1"/>
          </p:cNvSpPr>
          <p:nvPr>
            <p:ph type="ftr" sz="quarter" idx="11"/>
          </p:nvPr>
        </p:nvSpPr>
        <p:spPr/>
        <p:txBody>
          <a:bodyPr/>
          <a:lstStyle/>
          <a:p>
            <a:endParaRPr lang="en-US">
              <a:solidFill>
                <a:srgbClr val="000000">
                  <a:shade val="90000"/>
                </a:srgbClr>
              </a:solidFill>
            </a:endParaRPr>
          </a:p>
        </p:txBody>
      </p:sp>
      <p:sp>
        <p:nvSpPr>
          <p:cNvPr id="4" name="Slide Number Placeholder 3"/>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362809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6" name="Footer Placeholder 5"/>
          <p:cNvSpPr>
            <a:spLocks noGrp="1"/>
          </p:cNvSpPr>
          <p:nvPr>
            <p:ph type="ftr" sz="quarter" idx="11"/>
          </p:nvPr>
        </p:nvSpPr>
        <p:spPr/>
        <p:txBody>
          <a:bodyPr/>
          <a:lstStyle/>
          <a:p>
            <a:endParaRPr lang="en-US">
              <a:solidFill>
                <a:srgbClr val="000000">
                  <a:shade val="90000"/>
                </a:srgbClr>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1308745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solidFill>
                  <a:srgbClr val="000000">
                    <a:shade val="90000"/>
                  </a:srgbClr>
                </a:solidFill>
              </a:rPr>
              <a:pPr/>
              <a:t>11/27/2020</a:t>
            </a:fld>
            <a:endParaRPr lang="en-US">
              <a:solidFill>
                <a:srgbClr val="000000">
                  <a:shade val="90000"/>
                </a:srgbClr>
              </a:solidFill>
            </a:endParaRPr>
          </a:p>
        </p:txBody>
      </p:sp>
      <p:sp>
        <p:nvSpPr>
          <p:cNvPr id="6" name="Footer Placeholder 5"/>
          <p:cNvSpPr>
            <a:spLocks noGrp="1"/>
          </p:cNvSpPr>
          <p:nvPr>
            <p:ph type="ftr" sz="quarter" idx="11"/>
          </p:nvPr>
        </p:nvSpPr>
        <p:spPr/>
        <p:txBody>
          <a:bodyPr/>
          <a:lstStyle/>
          <a:p>
            <a:endParaRPr lang="en-US">
              <a:solidFill>
                <a:srgbClr val="000000">
                  <a:shade val="90000"/>
                </a:srgbClr>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srgbClr val="000000">
                    <a:shade val="90000"/>
                  </a:srgbClr>
                </a:solidFill>
              </a:rPr>
              <a:pPr/>
              <a:t>‹#›</a:t>
            </a:fld>
            <a:endParaRPr lang="en-US">
              <a:solidFill>
                <a:srgbClr val="000000">
                  <a:shade val="90000"/>
                </a:srgbClr>
              </a:solidFill>
            </a:endParaRPr>
          </a:p>
        </p:txBody>
      </p:sp>
    </p:spTree>
    <p:extLst>
      <p:ext uri="{BB962C8B-B14F-4D97-AF65-F5344CB8AC3E}">
        <p14:creationId xmlns:p14="http://schemas.microsoft.com/office/powerpoint/2010/main" val="3125089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4970C76F-0865-44F5-BFD7-D4CE301FA2D4}" type="datetimeFigureOut">
              <a:rPr lang="en-US" smtClean="0">
                <a:solidFill>
                  <a:srgbClr val="000000">
                    <a:shade val="90000"/>
                  </a:srgbClr>
                </a:solidFill>
              </a:rPr>
              <a:pPr rtl="0"/>
              <a:t>11/27/2020</a:t>
            </a:fld>
            <a:endParaRPr lang="en-US">
              <a:solidFill>
                <a:srgbClr val="000000">
                  <a:shade val="90000"/>
                </a:srgbClr>
              </a:solidFill>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en-US">
              <a:solidFill>
                <a:srgbClr val="000000">
                  <a:shade val="90000"/>
                </a:srgbClr>
              </a:solidFill>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rtl="0"/>
            <a:fld id="{86EFC6B3-0AA3-479D-93E9-7CD5773CB0E3}" type="slidenum">
              <a:rPr lang="en-US" smtClean="0">
                <a:solidFill>
                  <a:srgbClr val="000000">
                    <a:shade val="90000"/>
                  </a:srgbClr>
                </a:solidFill>
              </a:rPr>
              <a:pPr rtl="0"/>
              <a:t>‹#›</a:t>
            </a:fld>
            <a:endParaRPr lang="en-US">
              <a:solidFill>
                <a:srgbClr val="000000">
                  <a:shade val="90000"/>
                </a:srgbClr>
              </a:solidFill>
            </a:endParaRPr>
          </a:p>
        </p:txBody>
      </p:sp>
    </p:spTree>
    <p:extLst>
      <p:ext uri="{BB962C8B-B14F-4D97-AF65-F5344CB8AC3E}">
        <p14:creationId xmlns:p14="http://schemas.microsoft.com/office/powerpoint/2010/main" val="138381927"/>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 id="2147483877" r:id="rId15"/>
    <p:sldLayoutId id="2147483878"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8.emf"/><Relationship Id="rId4" Type="http://schemas.openxmlformats.org/officeDocument/2006/relationships/package" Target="../embeddings/Microsoft_Excel_Worksheet1.xlsx"/></Relationships>
</file>

<file path=ppt/slides/_rels/slide49.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oleObject" Target="../embeddings/oleObject2.bin"/><Relationship Id="rId7" Type="http://schemas.openxmlformats.org/officeDocument/2006/relationships/package" Target="../embeddings/Microsoft_Excel_Worksheet3.xls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41.emf"/><Relationship Id="rId5" Type="http://schemas.openxmlformats.org/officeDocument/2006/relationships/image" Target="../media/image39.emf"/><Relationship Id="rId10" Type="http://schemas.openxmlformats.org/officeDocument/2006/relationships/package" Target="../embeddings/Microsoft_Excel_Worksheet4.xlsx"/><Relationship Id="rId4" Type="http://schemas.openxmlformats.org/officeDocument/2006/relationships/package" Target="../embeddings/Microsoft_Excel_Worksheet2.xlsx"/><Relationship Id="rId9"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4572000" y="3598467"/>
            <a:ext cx="3312368" cy="584775"/>
          </a:xfrm>
          <a:prstGeom prst="rect">
            <a:avLst/>
          </a:prstGeom>
          <a:noFill/>
        </p:spPr>
        <p:txBody>
          <a:bodyPr wrap="square" rtlCol="0">
            <a:spAutoFit/>
          </a:bodyPr>
          <a:lstStyle/>
          <a:p>
            <a:pPr algn="ctr"/>
            <a:r>
              <a:rPr lang="fa-IR" sz="3200" dirty="0">
                <a:solidFill>
                  <a:srgbClr val="002060"/>
                </a:solidFill>
                <a:latin typeface="IranNastaliq" pitchFamily="18" charset="0"/>
                <a:cs typeface="B Mitra" pitchFamily="2" charset="-78"/>
              </a:rPr>
              <a:t>روش‏های پیشرفته ساخت</a:t>
            </a:r>
            <a:endParaRPr lang="en-US" sz="3200" dirty="0">
              <a:solidFill>
                <a:srgbClr val="002060"/>
              </a:solidFill>
              <a:latin typeface="IranNastaliq" pitchFamily="18" charset="0"/>
              <a:cs typeface="B Mitra" pitchFamily="2" charset="-78"/>
            </a:endParaRPr>
          </a:p>
        </p:txBody>
      </p:sp>
      <p:sp>
        <p:nvSpPr>
          <p:cNvPr id="6" name="TextBox 5"/>
          <p:cNvSpPr txBox="1"/>
          <p:nvPr/>
        </p:nvSpPr>
        <p:spPr>
          <a:xfrm>
            <a:off x="1187624" y="3140968"/>
            <a:ext cx="4932548" cy="492443"/>
          </a:xfrm>
          <a:prstGeom prst="rect">
            <a:avLst/>
          </a:prstGeom>
          <a:noFill/>
        </p:spPr>
        <p:txBody>
          <a:bodyPr wrap="square" rtlCol="0">
            <a:spAutoFit/>
          </a:bodyPr>
          <a:lstStyle>
            <a:defPPr>
              <a:defRPr lang="en-US"/>
            </a:defPPr>
            <a:lvl1pPr algn="ctr" rtl="1">
              <a:defRPr sz="3200">
                <a:solidFill>
                  <a:srgbClr val="953C05"/>
                </a:solidFill>
                <a:latin typeface="IranNastaliq" pitchFamily="18" charset="0"/>
                <a:cs typeface="B Mitra" pitchFamily="2" charset="-78"/>
              </a:defRPr>
            </a:lvl1pPr>
          </a:lstStyle>
          <a:p>
            <a:r>
              <a:rPr lang="fa-IR" sz="2600" dirty="0" smtClean="0"/>
              <a:t>سیستم‏های سرمایش و گرمایش ساختمان</a:t>
            </a:r>
            <a:endParaRPr lang="en-US" sz="2600" dirty="0"/>
          </a:p>
        </p:txBody>
      </p:sp>
      <p:cxnSp>
        <p:nvCxnSpPr>
          <p:cNvPr id="7" name="Straight Connector 6"/>
          <p:cNvCxnSpPr/>
          <p:nvPr/>
        </p:nvCxnSpPr>
        <p:spPr>
          <a:xfrm>
            <a:off x="1367644" y="3645024"/>
            <a:ext cx="6012668" cy="0"/>
          </a:xfrm>
          <a:prstGeom prst="line">
            <a:avLst/>
          </a:prstGeom>
          <a:noFill/>
          <a:ln>
            <a:solidFill>
              <a:srgbClr val="953C05"/>
            </a:solidFill>
          </a:ln>
        </p:spPr>
      </p:cxnSp>
      <p:cxnSp>
        <p:nvCxnSpPr>
          <p:cNvPr id="10" name="Straight Connector 9"/>
          <p:cNvCxnSpPr/>
          <p:nvPr/>
        </p:nvCxnSpPr>
        <p:spPr>
          <a:xfrm>
            <a:off x="899592" y="3140968"/>
            <a:ext cx="5022558" cy="0"/>
          </a:xfrm>
          <a:prstGeom prst="line">
            <a:avLst/>
          </a:prstGeom>
          <a:noFill/>
          <a:ln>
            <a:solidFill>
              <a:srgbClr val="953C05"/>
            </a:solidFill>
          </a:ln>
        </p:spPr>
      </p:cxnSp>
      <p:cxnSp>
        <p:nvCxnSpPr>
          <p:cNvPr id="11" name="Straight Connector 10"/>
          <p:cNvCxnSpPr/>
          <p:nvPr/>
        </p:nvCxnSpPr>
        <p:spPr>
          <a:xfrm>
            <a:off x="3707904" y="4111234"/>
            <a:ext cx="4176464" cy="0"/>
          </a:xfrm>
          <a:prstGeom prst="line">
            <a:avLst/>
          </a:prstGeom>
          <a:noFill/>
          <a:ln>
            <a:solidFill>
              <a:srgbClr val="002060"/>
            </a:solidFill>
          </a:ln>
        </p:spPr>
      </p:cxnSp>
    </p:spTree>
    <p:extLst>
      <p:ext uri="{BB962C8B-B14F-4D97-AF65-F5344CB8AC3E}">
        <p14:creationId xmlns:p14="http://schemas.microsoft.com/office/powerpoint/2010/main" val="21236958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427984" y="1478931"/>
            <a:ext cx="4315207" cy="3139321"/>
          </a:xfrm>
          <a:prstGeom prst="rect">
            <a:avLst/>
          </a:prstGeom>
          <a:noFill/>
        </p:spPr>
        <p:txBody>
          <a:bodyPr wrap="square" rtlCol="0">
            <a:spAutoFit/>
          </a:bodyPr>
          <a:lstStyle/>
          <a:p>
            <a:pPr algn="justLow"/>
            <a:r>
              <a:rPr lang="fa-IR" dirty="0">
                <a:solidFill>
                  <a:srgbClr val="000D26"/>
                </a:solidFill>
                <a:cs typeface="B Mitra" pitchFamily="2" charset="-78"/>
              </a:rPr>
              <a:t>احساس مطبوعی را که سیستم گرمایش کفی فراهم می‌کند، تنها با تجربه قابل لمس است. تغییرات دما در سیستم‌های گرمایشی با رادیاتور بخاطر توزیع نامناسب حرارت بسیار زیاد است، اما در سیستم گرمایش کفی، حرارت به آرامی و به صورت یکنواخت توزیع می‌شود و با موازنه‌ی چهار عامل اصلی راحتی - یعنی دمای محیط، گرمایش تابشی، جریان هوا، و رطوبت نسبی - برای انسان احساس مطبوعی فراهم می‌شود</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سیستم گرمایش کفی در کشورهای صنعتی به صورت جزیی از معماری مدرن بدل شده است و با نرخ سالانه 20% گسترش می‌یابد.</a:t>
            </a: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گرمایش از کف</a:t>
            </a:r>
            <a:endParaRPr lang="en-US" sz="1700" b="1" dirty="0">
              <a:solidFill>
                <a:srgbClr val="C02500"/>
              </a:solidFill>
              <a:cs typeface="B Yekan" panose="00000400000000000000" pitchFamily="2" charset="-78"/>
            </a:endParaRPr>
          </a:p>
        </p:txBody>
      </p:sp>
      <p:pic>
        <p:nvPicPr>
          <p:cNvPr id="1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7366" b="7354"/>
          <a:stretch/>
        </p:blipFill>
        <p:spPr bwMode="auto">
          <a:xfrm>
            <a:off x="969200" y="859939"/>
            <a:ext cx="3170752" cy="2232249"/>
          </a:xfrm>
          <a:prstGeom prst="rect">
            <a:avLst/>
          </a:prstGeom>
          <a:noFill/>
          <a:ln>
            <a:noFill/>
          </a:ln>
        </p:spPr>
      </p:pic>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71600" y="3667171"/>
            <a:ext cx="3168352" cy="2376264"/>
          </a:xfrm>
          <a:prstGeom prst="rect">
            <a:avLst/>
          </a:prstGeom>
          <a:noFill/>
          <a:ln>
            <a:noFill/>
          </a:ln>
        </p:spPr>
      </p:pic>
    </p:spTree>
    <p:extLst>
      <p:ext uri="{BB962C8B-B14F-4D97-AF65-F5344CB8AC3E}">
        <p14:creationId xmlns:p14="http://schemas.microsoft.com/office/powerpoint/2010/main" val="3167658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683568" y="2089028"/>
            <a:ext cx="7911962" cy="2862322"/>
          </a:xfrm>
          <a:prstGeom prst="rect">
            <a:avLst/>
          </a:prstGeom>
          <a:noFill/>
        </p:spPr>
        <p:txBody>
          <a:bodyPr wrap="square" rtlCol="0">
            <a:spAutoFit/>
          </a:bodyPr>
          <a:lstStyle/>
          <a:p>
            <a:pPr marL="285750" indent="-285750" algn="justLow">
              <a:buFont typeface="Arial" panose="020B0604020202020204" pitchFamily="34" charset="0"/>
              <a:buChar char="•"/>
            </a:pPr>
            <a:r>
              <a:rPr lang="fa-IR" dirty="0">
                <a:solidFill>
                  <a:srgbClr val="000D26"/>
                </a:solidFill>
                <a:cs typeface="B Mitra" pitchFamily="2" charset="-78"/>
              </a:rPr>
              <a:t>گرمای </a:t>
            </a:r>
            <a:r>
              <a:rPr lang="fa-IR" dirty="0">
                <a:solidFill>
                  <a:srgbClr val="000D26"/>
                </a:solidFill>
                <a:cs typeface="B Mitra" pitchFamily="2" charset="-78"/>
              </a:rPr>
              <a:t>مطبوع و یکنواخت</a:t>
            </a:r>
          </a:p>
          <a:p>
            <a:pPr marL="285750" indent="-285750" algn="justLow">
              <a:buFont typeface="Arial" panose="020B0604020202020204" pitchFamily="34" charset="0"/>
              <a:buChar char="•"/>
            </a:pPr>
            <a:r>
              <a:rPr lang="fa-IR" dirty="0">
                <a:solidFill>
                  <a:srgbClr val="000D26"/>
                </a:solidFill>
                <a:cs typeface="B Mitra" pitchFamily="2" charset="-78"/>
              </a:rPr>
              <a:t>عدم وجود رادیاتور</a:t>
            </a:r>
          </a:p>
          <a:p>
            <a:pPr marL="285750" indent="-285750" algn="justLow">
              <a:buFont typeface="Arial" panose="020B0604020202020204" pitchFamily="34" charset="0"/>
              <a:buChar char="•"/>
            </a:pPr>
            <a:r>
              <a:rPr lang="fa-IR" dirty="0">
                <a:solidFill>
                  <a:srgbClr val="000D26"/>
                </a:solidFill>
                <a:cs typeface="B Mitra" pitchFamily="2" charset="-78"/>
              </a:rPr>
              <a:t>معماری راحت‌تر (ضمن استفاده اقتصادی از فضا، امکان طراحی فضاها با جلوه‌ها و ایده‌های نو فراهم می‏باشد.)</a:t>
            </a:r>
          </a:p>
          <a:p>
            <a:pPr marL="285750" indent="-285750" algn="justLow">
              <a:buFont typeface="Arial" panose="020B0604020202020204" pitchFamily="34" charset="0"/>
              <a:buChar char="•"/>
            </a:pPr>
            <a:r>
              <a:rPr lang="fa-IR" dirty="0">
                <a:solidFill>
                  <a:srgbClr val="000D26"/>
                </a:solidFill>
                <a:cs typeface="B Mitra" pitchFamily="2" charset="-78"/>
              </a:rPr>
              <a:t>دیوارها، پرده‌ها و مبلمان تمیزتر</a:t>
            </a:r>
          </a:p>
          <a:p>
            <a:pPr marL="285750" indent="-285750" algn="justLow">
              <a:buFont typeface="Arial" panose="020B0604020202020204" pitchFamily="34" charset="0"/>
              <a:buChar char="•"/>
            </a:pPr>
            <a:r>
              <a:rPr lang="fa-IR" dirty="0">
                <a:solidFill>
                  <a:srgbClr val="000D26"/>
                </a:solidFill>
                <a:cs typeface="B Mitra" pitchFamily="2" charset="-78"/>
              </a:rPr>
              <a:t>فضای مفید بیشتر</a:t>
            </a:r>
          </a:p>
          <a:p>
            <a:pPr marL="285750" indent="-285750" algn="justLow">
              <a:buFont typeface="Arial" panose="020B0604020202020204" pitchFamily="34" charset="0"/>
              <a:buChar char="•"/>
            </a:pPr>
            <a:r>
              <a:rPr lang="fa-IR" dirty="0">
                <a:solidFill>
                  <a:srgbClr val="000D26"/>
                </a:solidFill>
                <a:cs typeface="B Mitra" pitchFamily="2" charset="-78"/>
              </a:rPr>
              <a:t>ایمنی و بهداشت</a:t>
            </a:r>
          </a:p>
          <a:p>
            <a:pPr marL="285750" indent="-285750" algn="justLow">
              <a:buFont typeface="Arial" panose="020B0604020202020204" pitchFamily="34" charset="0"/>
              <a:buChar char="•"/>
            </a:pPr>
            <a:r>
              <a:rPr lang="fa-IR" dirty="0">
                <a:solidFill>
                  <a:srgbClr val="000D26"/>
                </a:solidFill>
                <a:cs typeface="B Mitra" pitchFamily="2" charset="-78"/>
              </a:rPr>
              <a:t>عدم وجود هیچ سطح داغ و یا لبه‌ی تیز</a:t>
            </a:r>
          </a:p>
          <a:p>
            <a:pPr marL="285750" indent="-285750" algn="justLow">
              <a:buFont typeface="Arial" panose="020B0604020202020204" pitchFamily="34" charset="0"/>
              <a:buChar char="•"/>
            </a:pPr>
            <a:r>
              <a:rPr lang="fa-IR" dirty="0">
                <a:solidFill>
                  <a:srgbClr val="000D26"/>
                </a:solidFill>
                <a:cs typeface="B Mitra" pitchFamily="2" charset="-78"/>
              </a:rPr>
              <a:t>مناسب برای بیماری‌های آلرژیک مانند آسم، و بیماری‌های مفصلی مانند رماتیسم</a:t>
            </a:r>
          </a:p>
          <a:p>
            <a:pPr marL="285750" indent="-285750" algn="justLow">
              <a:buFont typeface="Arial" panose="020B0604020202020204" pitchFamily="34" charset="0"/>
              <a:buChar char="•"/>
            </a:pPr>
            <a:r>
              <a:rPr lang="fa-IR" dirty="0">
                <a:solidFill>
                  <a:srgbClr val="000D26"/>
                </a:solidFill>
                <a:cs typeface="B Mitra" pitchFamily="2" charset="-78"/>
              </a:rPr>
              <a:t>صرفه‌جویی در مصرف انرژی </a:t>
            </a:r>
            <a:r>
              <a:rPr lang="fa-IR" dirty="0">
                <a:solidFill>
                  <a:srgbClr val="000D26"/>
                </a:solidFill>
                <a:cs typeface="B Mitra" pitchFamily="2" charset="-78"/>
              </a:rPr>
              <a:t>(سیستم </a:t>
            </a:r>
            <a:r>
              <a:rPr lang="fa-IR" dirty="0">
                <a:solidFill>
                  <a:srgbClr val="000D26"/>
                </a:solidFill>
                <a:cs typeface="B Mitra" pitchFamily="2" charset="-78"/>
              </a:rPr>
              <a:t>گرمایش کفی سوپرپایپ بین 30 تا 50% باعث کاهش مصرف انرژی می‌شود.)</a:t>
            </a:r>
          </a:p>
          <a:p>
            <a:pPr marL="285750" indent="-285750" algn="justLow">
              <a:buFont typeface="Arial" panose="020B0604020202020204" pitchFamily="34" charset="0"/>
              <a:buChar char="•"/>
            </a:pPr>
            <a:r>
              <a:rPr lang="fa-IR" dirty="0">
                <a:solidFill>
                  <a:srgbClr val="000D26"/>
                </a:solidFill>
                <a:cs typeface="B Mitra" pitchFamily="2" charset="-78"/>
              </a:rPr>
              <a:t>ارزش افزوده برای ساختمان (ارزش یک منزل، با میزان آسایشی که برای ساکنینش فراهم می‌کند نسبت مستقیم دارد.)</a:t>
            </a: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گرمایش از کف</a:t>
            </a:r>
            <a:endParaRPr lang="en-US" sz="1700" b="1" dirty="0">
              <a:solidFill>
                <a:srgbClr val="C02500"/>
              </a:solidFill>
              <a:cs typeface="B Yekan" panose="00000400000000000000" pitchFamily="2" charset="-78"/>
            </a:endParaRPr>
          </a:p>
        </p:txBody>
      </p:sp>
      <p:sp>
        <p:nvSpPr>
          <p:cNvPr id="8" name="TextBox 7"/>
          <p:cNvSpPr txBox="1"/>
          <p:nvPr/>
        </p:nvSpPr>
        <p:spPr>
          <a:xfrm rot="16200000">
            <a:off x="7639236" y="2067743"/>
            <a:ext cx="1656184" cy="346249"/>
          </a:xfrm>
          <a:prstGeom prst="rect">
            <a:avLst/>
          </a:prstGeom>
          <a:noFill/>
        </p:spPr>
        <p:txBody>
          <a:bodyPr wrap="square" rtlCol="0">
            <a:spAutoFit/>
          </a:bodyPr>
          <a:lstStyle/>
          <a:p>
            <a:r>
              <a:rPr lang="fa-IR" sz="1650" dirty="0">
                <a:solidFill>
                  <a:srgbClr val="002060"/>
                </a:solidFill>
                <a:cs typeface="B Yekan" panose="00000400000000000000" pitchFamily="2" charset="-78"/>
              </a:rPr>
              <a:t>مزایا</a:t>
            </a:r>
            <a:endParaRPr lang="en-US" sz="1650" dirty="0">
              <a:solidFill>
                <a:srgbClr val="002060"/>
              </a:solidFill>
              <a:cs typeface="B Yekan" panose="00000400000000000000" pitchFamily="2" charset="-78"/>
            </a:endParaRPr>
          </a:p>
        </p:txBody>
      </p:sp>
      <p:cxnSp>
        <p:nvCxnSpPr>
          <p:cNvPr id="10" name="Straight Connector 9"/>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6937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683568" y="2089028"/>
            <a:ext cx="7911962" cy="3631763"/>
          </a:xfrm>
          <a:prstGeom prst="rect">
            <a:avLst/>
          </a:prstGeom>
          <a:noFill/>
        </p:spPr>
        <p:txBody>
          <a:bodyPr wrap="square" rtlCol="0">
            <a:spAutoFit/>
          </a:bodyPr>
          <a:lstStyle/>
          <a:p>
            <a:pPr algn="justLow"/>
            <a:r>
              <a:rPr lang="fa-IR" sz="1600" b="1" dirty="0">
                <a:solidFill>
                  <a:srgbClr val="000D26"/>
                </a:solidFill>
                <a:cs typeface="B Mitra" pitchFamily="2" charset="-78"/>
              </a:rPr>
              <a:t>آیا </a:t>
            </a:r>
            <a:r>
              <a:rPr lang="fa-IR" sz="1600" b="1" dirty="0">
                <a:solidFill>
                  <a:srgbClr val="000D26"/>
                </a:solidFill>
                <a:cs typeface="B Mitra" pitchFamily="2" charset="-78"/>
              </a:rPr>
              <a:t>سیستم گرمایش کفی به راحتی قابل اجرا است؟</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هرچند به ظاهر اجرای این سیستم کار ساده‌ای به‎نظر می‎رسد اما اجرای صحیح و کارآمد سیستم گرمایش‎کفی نیازمند مجموعه کاملی از تجهیزات لازم و محاسبات و طراحی دقیق و متکی بر دانش فنی روز می‌باشد. چنان‎که در صورت اجرای غیر علمی، این سیستم کارکرد صحیحی نخواهد داشت و مشکلاتی را هم ایجاد می‌‌کند.</a:t>
            </a:r>
          </a:p>
          <a:p>
            <a:pPr algn="justLow"/>
            <a:endParaRPr lang="fa-IR" dirty="0">
              <a:solidFill>
                <a:srgbClr val="000D26"/>
              </a:solidFill>
              <a:cs typeface="B Mitra" pitchFamily="2" charset="-78"/>
            </a:endParaRP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گرمایش کفی در بناهای تاریخی</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در سیستم گرمایش‎کفی منبع حرارتی در زیر کف قرار می‎گیرد و معماری قدیمی و هویت سنتی بناها حفظ می‎شود. هم‎چنین سیستم گرمایش‎کفی سوپرپایپ به‎دلیل عدم نیاز به تعمیر و نگه‎داری و آسیب نرساندن به بافت قدیمی بنا کمک شایانی به حفظ میراث تاریخی و فرهنگی کشور می‎کند. بنابراین استفاده از این سیستم مورد استقبال سازمان میراث فرهنگی قرار گرفته است.</a:t>
            </a: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گرمایش از کف</a:t>
            </a:r>
            <a:endParaRPr lang="en-US" sz="1700" b="1" dirty="0">
              <a:solidFill>
                <a:srgbClr val="C02500"/>
              </a:solidFill>
              <a:cs typeface="B Yekan" panose="00000400000000000000" pitchFamily="2" charset="-78"/>
            </a:endParaRPr>
          </a:p>
        </p:txBody>
      </p:sp>
      <p:sp>
        <p:nvSpPr>
          <p:cNvPr id="8" name="TextBox 7"/>
          <p:cNvSpPr txBox="1"/>
          <p:nvPr/>
        </p:nvSpPr>
        <p:spPr>
          <a:xfrm rot="16200000">
            <a:off x="7639236" y="2067743"/>
            <a:ext cx="1656184" cy="346249"/>
          </a:xfrm>
          <a:prstGeom prst="rect">
            <a:avLst/>
          </a:prstGeom>
          <a:noFill/>
        </p:spPr>
        <p:txBody>
          <a:bodyPr wrap="square" rtlCol="0">
            <a:spAutoFit/>
          </a:bodyPr>
          <a:lstStyle/>
          <a:p>
            <a:r>
              <a:rPr lang="fa-IR" sz="1650" dirty="0">
                <a:solidFill>
                  <a:srgbClr val="002060"/>
                </a:solidFill>
                <a:cs typeface="B Yekan" panose="00000400000000000000" pitchFamily="2" charset="-78"/>
              </a:rPr>
              <a:t>نکات</a:t>
            </a:r>
            <a:endParaRPr lang="en-US" sz="1650" dirty="0">
              <a:solidFill>
                <a:srgbClr val="002060"/>
              </a:solidFill>
              <a:cs typeface="B Yekan" panose="00000400000000000000" pitchFamily="2" charset="-78"/>
            </a:endParaRPr>
          </a:p>
        </p:txBody>
      </p:sp>
      <p:cxnSp>
        <p:nvCxnSpPr>
          <p:cNvPr id="10" name="Straight Connector 9"/>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800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683568" y="2272804"/>
            <a:ext cx="7911962" cy="2308324"/>
          </a:xfrm>
          <a:prstGeom prst="rect">
            <a:avLst/>
          </a:prstGeom>
          <a:noFill/>
        </p:spPr>
        <p:txBody>
          <a:bodyPr wrap="square" rtlCol="0">
            <a:spAutoFit/>
          </a:bodyPr>
          <a:lstStyle/>
          <a:p>
            <a:pPr algn="justLow"/>
            <a:r>
              <a:rPr lang="fa-IR" sz="1600" b="1" dirty="0">
                <a:solidFill>
                  <a:srgbClr val="000D26"/>
                </a:solidFill>
                <a:cs typeface="B Mitra" pitchFamily="2" charset="-78"/>
              </a:rPr>
              <a:t>گرمایش </a:t>
            </a:r>
            <a:r>
              <a:rPr lang="fa-IR" sz="1600" b="1" dirty="0">
                <a:solidFill>
                  <a:srgbClr val="000D26"/>
                </a:solidFill>
                <a:cs typeface="B Mitra" pitchFamily="2" charset="-78"/>
              </a:rPr>
              <a:t>کفی برای محوطه دور استخر </a:t>
            </a:r>
            <a:r>
              <a:rPr lang="fa-IR" dirty="0">
                <a:solidFill>
                  <a:srgbClr val="000D26"/>
                </a:solidFill>
                <a:cs typeface="B Mitra" pitchFamily="2" charset="-78"/>
              </a:rPr>
              <a:t> </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با استفاده از سیستم گرمایش‎کفی در محوطه استخر، حرارت یکنواختی ایجاد می‎شود و گرمای کف، شرایط مطلوبی برای راه رفتن و دراز کشیدن ایجاد می‎کند. در روش‎های سنتی گرمایشی، محوطه استخر به‎طور یکنواخت گرم نمی‎شود، گرما بیشتر در زیر سقف جمع می‎شود و علاوه بر مصرف بالای انرژی، رطوبت محوطه باعث خوردگی در اجزای آن می‎شود. اما با سیستم گرمایش‎کفی علاوه بر تامین گرمای یکنواخت، آسایش و ایمنی بیشتری فراهم می‎شود چرا که کف استخر سریع‎تر خشک شده و میزان لغزندگی آن کم می‎شود؛ ضمن این‎که هیچ سطح داغ و لبه تیزی هم وجود ندارد.</a:t>
            </a:r>
          </a:p>
          <a:p>
            <a:pPr algn="justLow"/>
            <a:r>
              <a:rPr lang="fa-IR" dirty="0">
                <a:solidFill>
                  <a:srgbClr val="000D26"/>
                </a:solidFill>
                <a:cs typeface="B Mitra" pitchFamily="2" charset="-78"/>
              </a:rPr>
              <a:t>از این سیستم در بخش‎های مختلف سونا، قسمت رختکن و دوش‎ها نیز می‎توان استفاده کرد</a:t>
            </a:r>
            <a:r>
              <a:rPr lang="fa-IR" dirty="0">
                <a:solidFill>
                  <a:srgbClr val="000D26"/>
                </a:solidFill>
                <a:cs typeface="B Mitra" pitchFamily="2" charset="-78"/>
              </a:rPr>
              <a:t>.</a:t>
            </a:r>
            <a:endParaRPr lang="fa-IR" dirty="0">
              <a:solidFill>
                <a:srgbClr val="000D26"/>
              </a:solidFill>
              <a:cs typeface="B Mitra" pitchFamily="2" charset="-78"/>
            </a:endParaRP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گرمایش از کف</a:t>
            </a:r>
            <a:endParaRPr lang="en-US" sz="1700" b="1" dirty="0">
              <a:solidFill>
                <a:srgbClr val="C02500"/>
              </a:solidFill>
              <a:cs typeface="B Yekan" panose="00000400000000000000" pitchFamily="2" charset="-78"/>
            </a:endParaRPr>
          </a:p>
        </p:txBody>
      </p:sp>
      <p:sp>
        <p:nvSpPr>
          <p:cNvPr id="8" name="TextBox 7"/>
          <p:cNvSpPr txBox="1"/>
          <p:nvPr/>
        </p:nvSpPr>
        <p:spPr>
          <a:xfrm rot="16200000">
            <a:off x="7639236" y="2067743"/>
            <a:ext cx="1656184" cy="346249"/>
          </a:xfrm>
          <a:prstGeom prst="rect">
            <a:avLst/>
          </a:prstGeom>
          <a:noFill/>
        </p:spPr>
        <p:txBody>
          <a:bodyPr wrap="square" rtlCol="0">
            <a:spAutoFit/>
          </a:bodyPr>
          <a:lstStyle/>
          <a:p>
            <a:r>
              <a:rPr lang="fa-IR" sz="1650" dirty="0">
                <a:solidFill>
                  <a:srgbClr val="002060"/>
                </a:solidFill>
                <a:cs typeface="B Yekan" panose="00000400000000000000" pitchFamily="2" charset="-78"/>
              </a:rPr>
              <a:t>کابردها</a:t>
            </a:r>
            <a:endParaRPr lang="en-US" sz="1650" dirty="0">
              <a:solidFill>
                <a:srgbClr val="002060"/>
              </a:solidFill>
              <a:cs typeface="B Yekan" panose="00000400000000000000" pitchFamily="2" charset="-78"/>
            </a:endParaRPr>
          </a:p>
        </p:txBody>
      </p:sp>
      <p:cxnSp>
        <p:nvCxnSpPr>
          <p:cNvPr id="10" name="Straight Connector 9"/>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1600" y="4661660"/>
            <a:ext cx="5112568" cy="1381775"/>
          </a:xfrm>
          <a:prstGeom prst="rect">
            <a:avLst/>
          </a:prstGeom>
          <a:noFill/>
          <a:ln>
            <a:noFill/>
          </a:ln>
        </p:spPr>
      </p:pic>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1600" y="600115"/>
            <a:ext cx="3168352" cy="2036797"/>
          </a:xfrm>
          <a:prstGeom prst="rect">
            <a:avLst/>
          </a:prstGeom>
          <a:noFill/>
          <a:ln>
            <a:noFill/>
          </a:ln>
        </p:spPr>
      </p:pic>
    </p:spTree>
    <p:extLst>
      <p:ext uri="{BB962C8B-B14F-4D97-AF65-F5344CB8AC3E}">
        <p14:creationId xmlns:p14="http://schemas.microsoft.com/office/powerpoint/2010/main" val="3564278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971600" y="3645024"/>
            <a:ext cx="7623930" cy="1200329"/>
          </a:xfrm>
          <a:prstGeom prst="rect">
            <a:avLst/>
          </a:prstGeom>
          <a:noFill/>
        </p:spPr>
        <p:txBody>
          <a:bodyPr wrap="square" rtlCol="0">
            <a:spAutoFit/>
          </a:bodyPr>
          <a:lstStyle/>
          <a:p>
            <a:pPr algn="justLow"/>
            <a:r>
              <a:rPr lang="fa-IR" dirty="0">
                <a:solidFill>
                  <a:srgbClr val="000D26"/>
                </a:solidFill>
                <a:cs typeface="B Mitra" pitchFamily="2" charset="-78"/>
              </a:rPr>
              <a:t>در </a:t>
            </a:r>
            <a:r>
              <a:rPr lang="fa-IR" dirty="0">
                <a:solidFill>
                  <a:srgbClr val="000D26"/>
                </a:solidFill>
                <a:cs typeface="B Mitra" pitchFamily="2" charset="-78"/>
              </a:rPr>
              <a:t>روش‎های گرمایش سنتی، حرارت تولید شده در ارتفاع بالا و زیر سقف انباشته می‎شود و محیط‎های بزرگ صنعتی به‎خوبی گرم نمی‎شوند. با سیستم گرمایش‎کفی سوپرپایپ، علاوه بر ایجاد گرمای یکنواخت و مطبوع و کاهش 30 تا 50 درصدی مصرف انرژی، امکان استفاده کامل از تمام محیط وجود دارد چراکه این سیستم در زیر کف بنا نصب می‎شود و هیچ وسیله گرمایشی دیگری فضا را اشغال نمی‎</a:t>
            </a:r>
            <a:r>
              <a:rPr lang="fa-IR" dirty="0">
                <a:solidFill>
                  <a:srgbClr val="000D26"/>
                </a:solidFill>
                <a:cs typeface="B Mitra" pitchFamily="2" charset="-78"/>
              </a:rPr>
              <a:t>کند.</a:t>
            </a:r>
            <a:endParaRPr lang="fa-IR" dirty="0">
              <a:solidFill>
                <a:srgbClr val="000D26"/>
              </a:solidFill>
              <a:cs typeface="B Mitra" pitchFamily="2" charset="-78"/>
            </a:endParaRP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گرمایش از کف</a:t>
            </a:r>
            <a:endParaRPr lang="en-US" sz="1700" b="1" dirty="0">
              <a:solidFill>
                <a:srgbClr val="C02500"/>
              </a:solidFill>
              <a:cs typeface="B Yekan" panose="00000400000000000000" pitchFamily="2" charset="-78"/>
            </a:endParaRPr>
          </a:p>
        </p:txBody>
      </p:sp>
      <p:sp>
        <p:nvSpPr>
          <p:cNvPr id="8" name="TextBox 7"/>
          <p:cNvSpPr txBox="1"/>
          <p:nvPr/>
        </p:nvSpPr>
        <p:spPr>
          <a:xfrm rot="16200000">
            <a:off x="7639236" y="2067743"/>
            <a:ext cx="1656184" cy="346249"/>
          </a:xfrm>
          <a:prstGeom prst="rect">
            <a:avLst/>
          </a:prstGeom>
          <a:noFill/>
        </p:spPr>
        <p:txBody>
          <a:bodyPr wrap="square" rtlCol="0">
            <a:spAutoFit/>
          </a:bodyPr>
          <a:lstStyle/>
          <a:p>
            <a:r>
              <a:rPr lang="fa-IR" sz="1650" dirty="0">
                <a:solidFill>
                  <a:srgbClr val="002060"/>
                </a:solidFill>
                <a:cs typeface="B Yekan" panose="00000400000000000000" pitchFamily="2" charset="-78"/>
              </a:rPr>
              <a:t>کابردها</a:t>
            </a:r>
            <a:endParaRPr lang="en-US" sz="1650" dirty="0">
              <a:solidFill>
                <a:srgbClr val="002060"/>
              </a:solidFill>
              <a:cs typeface="B Yekan" panose="00000400000000000000" pitchFamily="2" charset="-78"/>
            </a:endParaRPr>
          </a:p>
        </p:txBody>
      </p:sp>
      <p:cxnSp>
        <p:nvCxnSpPr>
          <p:cNvPr id="10" name="Straight Connector 9"/>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pic>
        <p:nvPicPr>
          <p:cNvPr id="1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71600" y="1124744"/>
            <a:ext cx="3168352" cy="2376264"/>
          </a:xfrm>
          <a:prstGeom prst="rect">
            <a:avLst/>
          </a:prstGeom>
          <a:noFill/>
          <a:ln>
            <a:noFill/>
          </a:ln>
        </p:spPr>
      </p:pic>
      <p:sp>
        <p:nvSpPr>
          <p:cNvPr id="18" name="TextBox 17"/>
          <p:cNvSpPr txBox="1"/>
          <p:nvPr/>
        </p:nvSpPr>
        <p:spPr>
          <a:xfrm>
            <a:off x="971600" y="5165611"/>
            <a:ext cx="7623930" cy="1215717"/>
          </a:xfrm>
          <a:prstGeom prst="rect">
            <a:avLst/>
          </a:prstGeom>
          <a:noFill/>
        </p:spPr>
        <p:txBody>
          <a:bodyPr wrap="square" rtlCol="0">
            <a:spAutoFit/>
          </a:bodyPr>
          <a:lstStyle/>
          <a:p>
            <a:pPr eaLnBrk="0" fontAlgn="base" hangingPunct="0">
              <a:spcBef>
                <a:spcPct val="0"/>
              </a:spcBef>
              <a:spcAft>
                <a:spcPct val="0"/>
              </a:spcAft>
            </a:pPr>
            <a:r>
              <a:rPr lang="fa-IR" sz="1600" dirty="0">
                <a:solidFill>
                  <a:srgbClr val="333333"/>
                </a:solidFill>
                <a:latin typeface="Tahoma" pitchFamily="34" charset="0"/>
                <a:ea typeface="Times New Roman" pitchFamily="18" charset="0"/>
                <a:cs typeface="B Nazanin" pitchFamily="2" charset="-78"/>
              </a:rPr>
              <a:t>به غیر از محیط</a:t>
            </a:r>
            <a:r>
              <a:rPr lang="en-US" sz="1600" dirty="0">
                <a:solidFill>
                  <a:srgbClr val="333333"/>
                </a:solidFill>
                <a:latin typeface="Tahoma" pitchFamily="34" charset="0"/>
                <a:ea typeface="Times New Roman" pitchFamily="18" charset="0"/>
                <a:cs typeface="B Nazanin" pitchFamily="2" charset="-78"/>
              </a:rPr>
              <a:t>‎</a:t>
            </a:r>
            <a:r>
              <a:rPr lang="fa-IR" sz="1600" dirty="0">
                <a:solidFill>
                  <a:srgbClr val="333333"/>
                </a:solidFill>
                <a:latin typeface="Tahoma" pitchFamily="34" charset="0"/>
                <a:ea typeface="Times New Roman" pitchFamily="18" charset="0"/>
                <a:cs typeface="B Nazanin" pitchFamily="2" charset="-78"/>
              </a:rPr>
              <a:t>های مسکونی، گرمایش کفی </a:t>
            </a:r>
            <a:r>
              <a:rPr lang="fa-IR" sz="1600" dirty="0">
                <a:solidFill>
                  <a:srgbClr val="333333"/>
                </a:solidFill>
                <a:latin typeface="Tahoma" pitchFamily="34" charset="0"/>
                <a:ea typeface="Times New Roman" pitchFamily="18" charset="0"/>
                <a:cs typeface="B Nazanin" pitchFamily="2" charset="-78"/>
              </a:rPr>
              <a:t>سوپرپایپ، </a:t>
            </a:r>
            <a:r>
              <a:rPr lang="fa-IR" sz="1600" dirty="0">
                <a:solidFill>
                  <a:srgbClr val="333333"/>
                </a:solidFill>
                <a:latin typeface="Tahoma" pitchFamily="34" charset="0"/>
                <a:ea typeface="Times New Roman" pitchFamily="18" charset="0"/>
                <a:cs typeface="B Nazanin" pitchFamily="2" charset="-78"/>
              </a:rPr>
              <a:t>در مکان</a:t>
            </a:r>
            <a:r>
              <a:rPr lang="en-US" sz="1600" dirty="0">
                <a:solidFill>
                  <a:srgbClr val="333333"/>
                </a:solidFill>
                <a:latin typeface="Tahoma" pitchFamily="34" charset="0"/>
                <a:ea typeface="Times New Roman" pitchFamily="18" charset="0"/>
                <a:cs typeface="B Nazanin" pitchFamily="2" charset="-78"/>
              </a:rPr>
              <a:t>‎</a:t>
            </a:r>
            <a:r>
              <a:rPr lang="fa-IR" sz="1600" dirty="0">
                <a:solidFill>
                  <a:srgbClr val="333333"/>
                </a:solidFill>
                <a:latin typeface="Tahoma" pitchFamily="34" charset="0"/>
                <a:ea typeface="Times New Roman" pitchFamily="18" charset="0"/>
                <a:cs typeface="B Nazanin" pitchFamily="2" charset="-78"/>
              </a:rPr>
              <a:t>های زیر نیز قابل استفاده است</a:t>
            </a:r>
            <a:r>
              <a:rPr lang="fa-IR" sz="1600" dirty="0">
                <a:solidFill>
                  <a:srgbClr val="333333"/>
                </a:solidFill>
                <a:latin typeface="Tahoma" pitchFamily="34" charset="0"/>
                <a:ea typeface="Times New Roman" pitchFamily="18" charset="0"/>
                <a:cs typeface="B Nazanin" pitchFamily="2" charset="-78"/>
              </a:rPr>
              <a:t>:</a:t>
            </a:r>
          </a:p>
          <a:p>
            <a:pPr eaLnBrk="0" fontAlgn="base" hangingPunct="0">
              <a:lnSpc>
                <a:spcPct val="150000"/>
              </a:lnSpc>
              <a:spcBef>
                <a:spcPct val="0"/>
              </a:spcBef>
              <a:spcAft>
                <a:spcPct val="0"/>
              </a:spcAft>
            </a:pPr>
            <a:r>
              <a:rPr lang="fa-IR" sz="600" dirty="0">
                <a:solidFill>
                  <a:srgbClr val="333333"/>
                </a:solidFill>
                <a:latin typeface="Tahoma" pitchFamily="34" charset="0"/>
                <a:ea typeface="Times New Roman" pitchFamily="18" charset="0"/>
                <a:cs typeface="B Nazanin" pitchFamily="2" charset="-78"/>
              </a:rPr>
              <a:t/>
            </a:r>
            <a:br>
              <a:rPr lang="fa-IR" sz="600" dirty="0">
                <a:solidFill>
                  <a:srgbClr val="333333"/>
                </a:solidFill>
                <a:latin typeface="Tahoma" pitchFamily="34" charset="0"/>
                <a:ea typeface="Times New Roman" pitchFamily="18" charset="0"/>
                <a:cs typeface="B Nazanin" pitchFamily="2" charset="-78"/>
              </a:rPr>
            </a:br>
            <a:r>
              <a:rPr lang="fa-IR" sz="1600" b="1" dirty="0">
                <a:solidFill>
                  <a:srgbClr val="333333"/>
                </a:solidFill>
                <a:latin typeface="Tahoma" pitchFamily="34" charset="0"/>
                <a:ea typeface="Times New Roman" pitchFamily="18" charset="0"/>
                <a:cs typeface="B Nazanin" pitchFamily="2" charset="-78"/>
              </a:rPr>
              <a:t>سالن</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های </a:t>
            </a:r>
            <a:r>
              <a:rPr lang="fa-IR" sz="1600" b="1" dirty="0">
                <a:solidFill>
                  <a:srgbClr val="333333"/>
                </a:solidFill>
                <a:latin typeface="Tahoma" pitchFamily="34" charset="0"/>
                <a:ea typeface="Times New Roman" pitchFamily="18" charset="0"/>
                <a:cs typeface="B Nazanin" pitchFamily="2" charset="-78"/>
              </a:rPr>
              <a:t>ورزشی - کتابخانه</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 - </a:t>
            </a:r>
            <a:r>
              <a:rPr lang="fa-IR" sz="1600" b="1" dirty="0">
                <a:solidFill>
                  <a:srgbClr val="333333"/>
                </a:solidFill>
                <a:latin typeface="Tahoma" pitchFamily="34" charset="0"/>
                <a:ea typeface="Times New Roman" pitchFamily="18" charset="0"/>
                <a:cs typeface="B Nazanin" pitchFamily="2" charset="-78"/>
              </a:rPr>
              <a:t>بیمارستان</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 - مساجد - </a:t>
            </a:r>
            <a:r>
              <a:rPr lang="fa-IR" sz="1600" b="1" dirty="0">
                <a:solidFill>
                  <a:srgbClr val="333333"/>
                </a:solidFill>
                <a:latin typeface="Tahoma" pitchFamily="34" charset="0"/>
                <a:ea typeface="Times New Roman" pitchFamily="18" charset="0"/>
                <a:cs typeface="B Nazanin" pitchFamily="2" charset="-78"/>
              </a:rPr>
              <a:t>رستوران</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 - </a:t>
            </a:r>
            <a:r>
              <a:rPr lang="fa-IR" sz="1600" b="1" dirty="0">
                <a:solidFill>
                  <a:srgbClr val="333333"/>
                </a:solidFill>
                <a:latin typeface="Tahoma" pitchFamily="34" charset="0"/>
                <a:ea typeface="Times New Roman" pitchFamily="18" charset="0"/>
                <a:cs typeface="B Nazanin" pitchFamily="2" charset="-78"/>
              </a:rPr>
              <a:t>سالن</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های </a:t>
            </a:r>
            <a:r>
              <a:rPr lang="fa-IR" sz="1600" b="1" dirty="0">
                <a:solidFill>
                  <a:srgbClr val="333333"/>
                </a:solidFill>
                <a:latin typeface="Tahoma" pitchFamily="34" charset="0"/>
                <a:ea typeface="Times New Roman" pitchFamily="18" charset="0"/>
                <a:cs typeface="B Nazanin" pitchFamily="2" charset="-78"/>
              </a:rPr>
              <a:t>اجتماعات - </a:t>
            </a:r>
            <a:r>
              <a:rPr lang="fa-IR" sz="1600" b="1" dirty="0">
                <a:solidFill>
                  <a:srgbClr val="333333"/>
                </a:solidFill>
                <a:latin typeface="Tahoma" pitchFamily="34" charset="0"/>
                <a:ea typeface="Times New Roman" pitchFamily="18" charset="0"/>
                <a:cs typeface="B Nazanin" pitchFamily="2" charset="-78"/>
              </a:rPr>
              <a:t>هتل</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 - </a:t>
            </a:r>
            <a:r>
              <a:rPr lang="fa-IR" sz="1600" b="1" dirty="0">
                <a:solidFill>
                  <a:srgbClr val="333333"/>
                </a:solidFill>
                <a:latin typeface="Tahoma" pitchFamily="34" charset="0"/>
                <a:ea typeface="Times New Roman" pitchFamily="18" charset="0"/>
                <a:cs typeface="B Nazanin" pitchFamily="2" charset="-78"/>
              </a:rPr>
              <a:t>دفاتر </a:t>
            </a:r>
            <a:r>
              <a:rPr lang="fa-IR" sz="1600" b="1" dirty="0">
                <a:solidFill>
                  <a:srgbClr val="333333"/>
                </a:solidFill>
                <a:latin typeface="Tahoma" pitchFamily="34" charset="0"/>
                <a:ea typeface="Times New Roman" pitchFamily="18" charset="0"/>
                <a:cs typeface="B Nazanin" pitchFamily="2" charset="-78"/>
              </a:rPr>
              <a:t>اداری - فروشگاه</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 - </a:t>
            </a:r>
            <a:r>
              <a:rPr lang="fa-IR" sz="1600" b="1" dirty="0">
                <a:solidFill>
                  <a:srgbClr val="333333"/>
                </a:solidFill>
                <a:latin typeface="Tahoma" pitchFamily="34" charset="0"/>
                <a:ea typeface="Times New Roman" pitchFamily="18" charset="0"/>
                <a:cs typeface="B Nazanin" pitchFamily="2" charset="-78"/>
              </a:rPr>
              <a:t>موزه</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 - </a:t>
            </a:r>
            <a:r>
              <a:rPr lang="fa-IR" sz="1600" b="1" dirty="0">
                <a:solidFill>
                  <a:srgbClr val="333333"/>
                </a:solidFill>
                <a:latin typeface="Tahoma" pitchFamily="34" charset="0"/>
                <a:ea typeface="Times New Roman" pitchFamily="18" charset="0"/>
                <a:cs typeface="B Nazanin" pitchFamily="2" charset="-78"/>
              </a:rPr>
              <a:t>گل</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خانه</a:t>
            </a:r>
            <a:r>
              <a:rPr lang="en-US" sz="1600" b="1" dirty="0">
                <a:solidFill>
                  <a:srgbClr val="333333"/>
                </a:solidFill>
                <a:latin typeface="Tahoma" pitchFamily="34" charset="0"/>
                <a:ea typeface="Times New Roman" pitchFamily="18" charset="0"/>
                <a:cs typeface="B Nazanin" pitchFamily="2" charset="-78"/>
              </a:rPr>
              <a:t>‎</a:t>
            </a:r>
            <a:r>
              <a:rPr lang="fa-IR" sz="1600" b="1" dirty="0">
                <a:solidFill>
                  <a:srgbClr val="333333"/>
                </a:solidFill>
                <a:latin typeface="Tahoma" pitchFamily="34" charset="0"/>
                <a:ea typeface="Times New Roman" pitchFamily="18" charset="0"/>
                <a:cs typeface="B Nazanin" pitchFamily="2" charset="-78"/>
              </a:rPr>
              <a:t>ها و ...</a:t>
            </a:r>
            <a:endParaRPr lang="fa-IR" sz="1600" b="1" dirty="0">
              <a:solidFill>
                <a:prstClr val="white"/>
              </a:solidFill>
              <a:latin typeface="Arial" pitchFamily="34" charset="0"/>
              <a:cs typeface="B Nazanin" pitchFamily="2" charset="-78"/>
            </a:endParaRPr>
          </a:p>
        </p:txBody>
      </p:sp>
      <p:sp>
        <p:nvSpPr>
          <p:cNvPr id="19" name="TextBox 18"/>
          <p:cNvSpPr txBox="1"/>
          <p:nvPr/>
        </p:nvSpPr>
        <p:spPr>
          <a:xfrm>
            <a:off x="4211960" y="2272804"/>
            <a:ext cx="4383570" cy="1446550"/>
          </a:xfrm>
          <a:prstGeom prst="rect">
            <a:avLst/>
          </a:prstGeom>
          <a:noFill/>
        </p:spPr>
        <p:txBody>
          <a:bodyPr wrap="square" rtlCol="0">
            <a:spAutoFit/>
          </a:bodyPr>
          <a:lstStyle/>
          <a:p>
            <a:pPr algn="justLow"/>
            <a:r>
              <a:rPr lang="fa-IR" sz="1600" b="1" dirty="0">
                <a:solidFill>
                  <a:srgbClr val="000D26"/>
                </a:solidFill>
                <a:cs typeface="B Mitra" pitchFamily="2" charset="-78"/>
              </a:rPr>
              <a:t>گرمایش کفی برای محیط‎های صنعتی  </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گرم </a:t>
            </a:r>
            <a:r>
              <a:rPr lang="fa-IR" dirty="0">
                <a:solidFill>
                  <a:srgbClr val="000D26"/>
                </a:solidFill>
                <a:cs typeface="B Mitra" pitchFamily="2" charset="-78"/>
              </a:rPr>
              <a:t>کردن محیط‎های بزرگ صنعتی یا تجاری به خصوص وقتی که ارتفاع سقف زیاد باشد، مشکلات بسیاری ایجاد می‎کند و انرژی و حرارت زیادی هدر می‎رود</a:t>
            </a:r>
            <a:r>
              <a:rPr lang="fa-IR" dirty="0">
                <a:solidFill>
                  <a:srgbClr val="000D26"/>
                </a:solidFill>
                <a:cs typeface="B Mitra" pitchFamily="2" charset="-78"/>
              </a:rPr>
              <a:t>.</a:t>
            </a:r>
          </a:p>
        </p:txBody>
      </p:sp>
    </p:spTree>
    <p:extLst>
      <p:ext uri="{BB962C8B-B14F-4D97-AF65-F5344CB8AC3E}">
        <p14:creationId xmlns:p14="http://schemas.microsoft.com/office/powerpoint/2010/main" val="5342684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گرمایش از کف</a:t>
            </a:r>
            <a:endParaRPr lang="en-US" sz="1700" b="1" dirty="0">
              <a:solidFill>
                <a:srgbClr val="C02500"/>
              </a:solidFill>
              <a:cs typeface="B Yekan" panose="00000400000000000000" pitchFamily="2" charset="-78"/>
            </a:endParaRPr>
          </a:p>
        </p:txBody>
      </p:sp>
      <p:sp>
        <p:nvSpPr>
          <p:cNvPr id="8" name="TextBox 7"/>
          <p:cNvSpPr txBox="1"/>
          <p:nvPr/>
        </p:nvSpPr>
        <p:spPr>
          <a:xfrm rot="16200000">
            <a:off x="7639236" y="2067743"/>
            <a:ext cx="1656184" cy="346249"/>
          </a:xfrm>
          <a:prstGeom prst="rect">
            <a:avLst/>
          </a:prstGeom>
          <a:noFill/>
        </p:spPr>
        <p:txBody>
          <a:bodyPr wrap="square" rtlCol="0">
            <a:spAutoFit/>
          </a:bodyPr>
          <a:lstStyle/>
          <a:p>
            <a:r>
              <a:rPr lang="fa-IR" sz="1650" dirty="0">
                <a:solidFill>
                  <a:srgbClr val="002060"/>
                </a:solidFill>
                <a:cs typeface="B Yekan" panose="00000400000000000000" pitchFamily="2" charset="-78"/>
              </a:rPr>
              <a:t>نمونه</a:t>
            </a:r>
            <a:endParaRPr lang="en-US" sz="1650" dirty="0">
              <a:solidFill>
                <a:srgbClr val="002060"/>
              </a:solidFill>
              <a:cs typeface="B Yekan" panose="00000400000000000000" pitchFamily="2" charset="-78"/>
            </a:endParaRPr>
          </a:p>
        </p:txBody>
      </p:sp>
      <p:cxnSp>
        <p:nvCxnSpPr>
          <p:cNvPr id="10" name="Straight Connector 9"/>
          <p:cNvCxnSpPr/>
          <p:nvPr/>
        </p:nvCxnSpPr>
        <p:spPr>
          <a:xfrm>
            <a:off x="6876256" y="1340768"/>
            <a:ext cx="176419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pic>
        <p:nvPicPr>
          <p:cNvPr id="16"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1600" y="1688959"/>
            <a:ext cx="2810109" cy="2100081"/>
          </a:xfrm>
          <a:prstGeom prst="rect">
            <a:avLst/>
          </a:prstGeom>
          <a:noFill/>
          <a:ln>
            <a:noFill/>
          </a:ln>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3923" y="4056766"/>
            <a:ext cx="2805989" cy="2100081"/>
          </a:xfrm>
          <a:prstGeom prst="rect">
            <a:avLst/>
          </a:prstGeom>
          <a:noFill/>
          <a:ln>
            <a:noFill/>
          </a:ln>
        </p:spPr>
      </p:pic>
      <p:pic>
        <p:nvPicPr>
          <p:cNvPr id="1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91929" y="4056584"/>
            <a:ext cx="2800351" cy="2100263"/>
          </a:xfrm>
          <a:prstGeom prst="rect">
            <a:avLst/>
          </a:prstGeom>
          <a:noFill/>
          <a:ln>
            <a:noFill/>
          </a:ln>
        </p:spPr>
      </p:pic>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291929" y="1692287"/>
            <a:ext cx="2800351" cy="2092215"/>
          </a:xfrm>
          <a:prstGeom prst="rect">
            <a:avLst/>
          </a:prstGeom>
          <a:noFill/>
          <a:ln>
            <a:noFill/>
          </a:ln>
        </p:spPr>
      </p:pic>
      <p:sp>
        <p:nvSpPr>
          <p:cNvPr id="17" name="TextBox 16"/>
          <p:cNvSpPr txBox="1"/>
          <p:nvPr/>
        </p:nvSpPr>
        <p:spPr>
          <a:xfrm rot="16200000">
            <a:off x="6666516" y="3831327"/>
            <a:ext cx="3519474" cy="338554"/>
          </a:xfrm>
          <a:prstGeom prst="rect">
            <a:avLst/>
          </a:prstGeom>
          <a:noFill/>
        </p:spPr>
        <p:txBody>
          <a:bodyPr wrap="square" rtlCol="0">
            <a:spAutoFit/>
          </a:bodyPr>
          <a:lstStyle/>
          <a:p>
            <a:pPr algn="ctr"/>
            <a:r>
              <a:rPr lang="fa-IR" sz="1600" b="1" dirty="0">
                <a:solidFill>
                  <a:srgbClr val="000D26"/>
                </a:solidFill>
                <a:cs typeface="B Mitra" pitchFamily="2" charset="-78"/>
              </a:rPr>
              <a:t>ساختمان اداری نیروگاه انرژی خورشیدی </a:t>
            </a:r>
            <a:r>
              <a:rPr lang="fa-IR" sz="1600" b="1" dirty="0">
                <a:solidFill>
                  <a:srgbClr val="000D26"/>
                </a:solidFill>
                <a:cs typeface="B Mitra" pitchFamily="2" charset="-78"/>
              </a:rPr>
              <a:t>شیراز</a:t>
            </a:r>
            <a:endParaRPr lang="fa-IR" dirty="0">
              <a:solidFill>
                <a:srgbClr val="000D26"/>
              </a:solidFill>
              <a:cs typeface="B Mitra" pitchFamily="2" charset="-78"/>
            </a:endParaRPr>
          </a:p>
        </p:txBody>
      </p:sp>
    </p:spTree>
    <p:extLst>
      <p:ext uri="{BB962C8B-B14F-4D97-AF65-F5344CB8AC3E}">
        <p14:creationId xmlns:p14="http://schemas.microsoft.com/office/powerpoint/2010/main" val="1845705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5292080" y="908720"/>
            <a:ext cx="3348372" cy="384721"/>
          </a:xfrm>
          <a:prstGeom prst="rect">
            <a:avLst/>
          </a:prstGeom>
          <a:noFill/>
        </p:spPr>
        <p:txBody>
          <a:bodyPr wrap="square" rtlCol="0">
            <a:spAutoFit/>
          </a:bodyPr>
          <a:lstStyle/>
          <a:p>
            <a:pPr rtl="0"/>
            <a:r>
              <a:rPr lang="fa-IR" sz="1900" b="1" dirty="0">
                <a:solidFill>
                  <a:srgbClr val="002060"/>
                </a:solidFill>
                <a:cs typeface="B Yekan" panose="00000400000000000000" pitchFamily="2" charset="-78"/>
              </a:rPr>
              <a:t>سیستم‏های برودتی در ساختمان</a:t>
            </a:r>
            <a:endParaRPr lang="en-US" sz="1900" b="1" dirty="0">
              <a:solidFill>
                <a:srgbClr val="002060"/>
              </a:solidFill>
              <a:cs typeface="B Yekan" panose="00000400000000000000" pitchFamily="2" charset="-78"/>
            </a:endParaRPr>
          </a:p>
        </p:txBody>
      </p:sp>
      <p:cxnSp>
        <p:nvCxnSpPr>
          <p:cNvPr id="8" name="Straight Connector 7"/>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259632" y="2276499"/>
            <a:ext cx="4130422" cy="2808685"/>
          </a:xfrm>
          <a:prstGeom prst="rect">
            <a:avLst/>
          </a:prstGeom>
          <a:ln>
            <a:noFill/>
          </a:ln>
          <a:effectLst>
            <a:outerShdw blurRad="190500" algn="tl" rotWithShape="0">
              <a:srgbClr val="000000">
                <a:alpha val="70000"/>
              </a:srgbClr>
            </a:outerShdw>
          </a:effectLst>
        </p:spPr>
      </p:pic>
      <p:sp>
        <p:nvSpPr>
          <p:cNvPr id="10" name="TextBox 9"/>
          <p:cNvSpPr txBox="1"/>
          <p:nvPr/>
        </p:nvSpPr>
        <p:spPr>
          <a:xfrm>
            <a:off x="3056139" y="4293096"/>
            <a:ext cx="5584313" cy="1661993"/>
          </a:xfrm>
          <a:prstGeom prst="rect">
            <a:avLst/>
          </a:prstGeom>
          <a:noFill/>
        </p:spPr>
        <p:txBody>
          <a:bodyPr wrap="square" rtlCol="0">
            <a:spAutoFit/>
          </a:bodyPr>
          <a:lstStyle/>
          <a:p>
            <a:pPr algn="justLow">
              <a:lnSpc>
                <a:spcPct val="150000"/>
              </a:lnSpc>
            </a:pPr>
            <a:r>
              <a:rPr lang="fa-IR" sz="1700" b="1" dirty="0">
                <a:solidFill>
                  <a:srgbClr val="000D26"/>
                </a:solidFill>
                <a:cs typeface="B Mitra" pitchFamily="2" charset="-78"/>
              </a:rPr>
              <a:t>چیلر – جذبی و تراکمی</a:t>
            </a:r>
            <a:endParaRPr lang="fa-IR" sz="1700" b="1" dirty="0">
              <a:solidFill>
                <a:srgbClr val="000D26"/>
              </a:solidFill>
              <a:cs typeface="B Mitra" pitchFamily="2" charset="-78"/>
            </a:endParaRPr>
          </a:p>
          <a:p>
            <a:pPr algn="justLow">
              <a:lnSpc>
                <a:spcPct val="150000"/>
              </a:lnSpc>
            </a:pPr>
            <a:r>
              <a:rPr lang="fa-IR" sz="1700" b="1" dirty="0">
                <a:solidFill>
                  <a:srgbClr val="000D26"/>
                </a:solidFill>
                <a:cs typeface="B Mitra" pitchFamily="2" charset="-78"/>
              </a:rPr>
              <a:t>فن کویل</a:t>
            </a:r>
          </a:p>
          <a:p>
            <a:pPr algn="justLow">
              <a:lnSpc>
                <a:spcPct val="150000"/>
              </a:lnSpc>
            </a:pPr>
            <a:r>
              <a:rPr lang="fa-IR" sz="1700" b="1" dirty="0">
                <a:solidFill>
                  <a:srgbClr val="000D26"/>
                </a:solidFill>
                <a:cs typeface="B Mitra" pitchFamily="2" charset="-78"/>
              </a:rPr>
              <a:t>هواساز</a:t>
            </a:r>
          </a:p>
          <a:p>
            <a:pPr algn="justLow">
              <a:lnSpc>
                <a:spcPct val="150000"/>
              </a:lnSpc>
            </a:pPr>
            <a:r>
              <a:rPr lang="fa-IR" sz="1700" b="1" dirty="0">
                <a:solidFill>
                  <a:srgbClr val="000D26"/>
                </a:solidFill>
                <a:cs typeface="B Mitra" pitchFamily="2" charset="-78"/>
              </a:rPr>
              <a:t>تهویه مطبوع</a:t>
            </a:r>
            <a:endParaRPr lang="en-US" sz="1550" b="1" dirty="0">
              <a:solidFill>
                <a:srgbClr val="C02500"/>
              </a:solidFill>
              <a:cs typeface="B Mitra" pitchFamily="2" charset="-78"/>
            </a:endParaRPr>
          </a:p>
        </p:txBody>
      </p:sp>
    </p:spTree>
    <p:extLst>
      <p:ext uri="{BB962C8B-B14F-4D97-AF65-F5344CB8AC3E}">
        <p14:creationId xmlns:p14="http://schemas.microsoft.com/office/powerpoint/2010/main" val="3073277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2585323"/>
          </a:xfrm>
          <a:prstGeom prst="rect">
            <a:avLst/>
          </a:prstGeom>
          <a:noFill/>
        </p:spPr>
        <p:txBody>
          <a:bodyPr wrap="square" rtlCol="0">
            <a:spAutoFit/>
          </a:bodyPr>
          <a:lstStyle/>
          <a:p>
            <a:pPr algn="justLow"/>
            <a:r>
              <a:rPr lang="fa-IR" dirty="0">
                <a:solidFill>
                  <a:srgbClr val="000D26"/>
                </a:solidFill>
                <a:cs typeface="B Mitra" pitchFamily="2" charset="-78"/>
              </a:rPr>
              <a:t>یکی از نیازهای هر ساختمانی تأمین سرمایش آن در فصل تابستان است، این مهم در ساختمانهای بزرگ با استفاده از چیلر انجام می‏پذیرد، چیلرها معمولآ در دو نوع جذبی و تراکمی ساخته می‏شوند. به دلیل مصرف برق زیاد توسط چیلرهای تراکمی (کمپرسوری) امروزه چیلرهای جذبی از استقبال خوبی در میان مهندسین مشاور و صاحبان ساختمان‏های مسکونی و اداری برخوردار شده‏اند ، این نوع چیلرها به جای انرژی برق از انرژی حرارتی برای تولید سرما استفاده می‏نمایند و دارای قطعات متحرک کمتری نسبت به انواع کمپرسوری هستند و با توجه به ماهیت چرخشی کار پمپ‏های مورد استفاده در آنها، میزان خرابی و هزینه‏های مربوط به تعمیرات آنها کمتر از انواع تراکمی می‏باشد، همچنین صدای آنها بسیار کمتر از انواع تراکمی بوده و تقریباً بدون لرزش هستند.</a:t>
            </a:r>
          </a:p>
          <a:p>
            <a:pPr algn="justLow"/>
            <a:r>
              <a:rPr lang="fa-IR" dirty="0">
                <a:solidFill>
                  <a:srgbClr val="000D26"/>
                </a:solidFill>
                <a:cs typeface="B Mitra" pitchFamily="2" charset="-78"/>
              </a:rPr>
              <a:t>با در نظر گرفتن هزینه‏های جنبی از جمله هزینه مربوط به خرید امتیاز برق و دیماند مربوطه و همچنین هزینه‏های جاری چیلر تراکمی، چیلرهای جذبی از نظر اقتصادی نیز دارای مزیت قابل توجهی هستند.</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67544" y="4221088"/>
            <a:ext cx="8275647" cy="2262158"/>
          </a:xfrm>
          <a:prstGeom prst="rect">
            <a:avLst/>
          </a:prstGeom>
          <a:noFill/>
        </p:spPr>
        <p:txBody>
          <a:bodyPr wrap="square" rtlCol="0">
            <a:spAutoFit/>
          </a:bodyPr>
          <a:lstStyle/>
          <a:p>
            <a:pPr algn="justLow"/>
            <a:r>
              <a:rPr lang="fa-IR" dirty="0">
                <a:solidFill>
                  <a:srgbClr val="000D26"/>
                </a:solidFill>
                <a:cs typeface="B Mitra" pitchFamily="2" charset="-78"/>
              </a:rPr>
              <a:t>انواع مختلفی از چیلرهای جذبی عبارتند از:</a:t>
            </a:r>
          </a:p>
          <a:p>
            <a:pPr algn="justLow">
              <a:lnSpc>
                <a:spcPct val="150000"/>
              </a:lnSpc>
            </a:pPr>
            <a:endParaRPr lang="fa-IR" sz="1000" dirty="0">
              <a:solidFill>
                <a:srgbClr val="000D26"/>
              </a:solidFill>
              <a:cs typeface="B Mitra" pitchFamily="2" charset="-78"/>
            </a:endParaRPr>
          </a:p>
          <a:p>
            <a:pPr algn="justLow">
              <a:lnSpc>
                <a:spcPct val="150000"/>
              </a:lnSpc>
            </a:pPr>
            <a:r>
              <a:rPr lang="fa-IR" dirty="0">
                <a:solidFill>
                  <a:srgbClr val="000D26"/>
                </a:solidFill>
                <a:cs typeface="B Mitra" pitchFamily="2" charset="-78"/>
              </a:rPr>
              <a:t>1</a:t>
            </a:r>
            <a:r>
              <a:rPr lang="fa-IR" dirty="0">
                <a:solidFill>
                  <a:srgbClr val="000D26"/>
                </a:solidFill>
                <a:cs typeface="B Mitra" pitchFamily="2" charset="-78"/>
              </a:rPr>
              <a:t>. چیلرهای آب گرم ضد کریستال</a:t>
            </a:r>
          </a:p>
          <a:p>
            <a:pPr algn="justLow">
              <a:lnSpc>
                <a:spcPct val="150000"/>
              </a:lnSpc>
            </a:pPr>
            <a:r>
              <a:rPr lang="fa-IR" dirty="0">
                <a:solidFill>
                  <a:srgbClr val="000D26"/>
                </a:solidFill>
                <a:cs typeface="B Mitra" pitchFamily="2" charset="-78"/>
              </a:rPr>
              <a:t>2. </a:t>
            </a:r>
            <a:r>
              <a:rPr lang="fa-IR" dirty="0">
                <a:solidFill>
                  <a:srgbClr val="000D26"/>
                </a:solidFill>
                <a:cs typeface="B Mitra" pitchFamily="2" charset="-78"/>
              </a:rPr>
              <a:t>چیلرهای بخار تک اثره (</a:t>
            </a:r>
            <a:r>
              <a:rPr lang="en-US" dirty="0">
                <a:solidFill>
                  <a:srgbClr val="000D26"/>
                </a:solidFill>
                <a:cs typeface="B Mitra" pitchFamily="2" charset="-78"/>
              </a:rPr>
              <a:t>Single </a:t>
            </a:r>
            <a:r>
              <a:rPr lang="en-US" dirty="0">
                <a:solidFill>
                  <a:srgbClr val="000D26"/>
                </a:solidFill>
                <a:cs typeface="B Mitra" pitchFamily="2" charset="-78"/>
              </a:rPr>
              <a:t>Effect</a:t>
            </a:r>
            <a:r>
              <a:rPr lang="fa-IR" dirty="0">
                <a:solidFill>
                  <a:srgbClr val="000D26"/>
                </a:solidFill>
                <a:cs typeface="B Mitra" pitchFamily="2" charset="-78"/>
              </a:rPr>
              <a:t>)</a:t>
            </a:r>
            <a:endParaRPr lang="en-US" dirty="0">
              <a:solidFill>
                <a:srgbClr val="000D26"/>
              </a:solidFill>
              <a:cs typeface="B Mitra" pitchFamily="2" charset="-78"/>
            </a:endParaRPr>
          </a:p>
          <a:p>
            <a:pPr algn="justLow">
              <a:lnSpc>
                <a:spcPct val="150000"/>
              </a:lnSpc>
            </a:pPr>
            <a:r>
              <a:rPr lang="fa-IR" dirty="0">
                <a:solidFill>
                  <a:srgbClr val="000D26"/>
                </a:solidFill>
                <a:cs typeface="B Mitra" pitchFamily="2" charset="-78"/>
              </a:rPr>
              <a:t>3. چیلرهای </a:t>
            </a:r>
            <a:r>
              <a:rPr lang="fa-IR" dirty="0">
                <a:solidFill>
                  <a:srgbClr val="000D26"/>
                </a:solidFill>
                <a:cs typeface="B Mitra" pitchFamily="2" charset="-78"/>
              </a:rPr>
              <a:t>بخار دو اثره (</a:t>
            </a:r>
            <a:r>
              <a:rPr lang="en-US" dirty="0">
                <a:solidFill>
                  <a:srgbClr val="000D26"/>
                </a:solidFill>
                <a:cs typeface="B Mitra" pitchFamily="2" charset="-78"/>
              </a:rPr>
              <a:t>Double </a:t>
            </a:r>
            <a:r>
              <a:rPr lang="en-US" dirty="0">
                <a:solidFill>
                  <a:srgbClr val="000D26"/>
                </a:solidFill>
                <a:cs typeface="B Mitra" pitchFamily="2" charset="-78"/>
              </a:rPr>
              <a:t>Effect</a:t>
            </a:r>
            <a:r>
              <a:rPr lang="fa-IR" dirty="0">
                <a:solidFill>
                  <a:srgbClr val="000D26"/>
                </a:solidFill>
                <a:cs typeface="B Mitra" pitchFamily="2" charset="-78"/>
              </a:rPr>
              <a:t>)</a:t>
            </a:r>
            <a:endParaRPr lang="fa-IR" dirty="0">
              <a:solidFill>
                <a:srgbClr val="000D26"/>
              </a:solidFill>
              <a:cs typeface="B Mitra" pitchFamily="2" charset="-78"/>
            </a:endParaRPr>
          </a:p>
          <a:p>
            <a:pPr algn="justLow">
              <a:lnSpc>
                <a:spcPct val="150000"/>
              </a:lnSpc>
            </a:pPr>
            <a:r>
              <a:rPr lang="fa-IR" dirty="0">
                <a:solidFill>
                  <a:srgbClr val="000D26"/>
                </a:solidFill>
                <a:cs typeface="B Mitra" pitchFamily="2" charset="-78"/>
              </a:rPr>
              <a:t>4. چیلرهای </a:t>
            </a:r>
            <a:r>
              <a:rPr lang="fa-IR" dirty="0">
                <a:solidFill>
                  <a:srgbClr val="000D26"/>
                </a:solidFill>
                <a:cs typeface="B Mitra" pitchFamily="2" charset="-78"/>
              </a:rPr>
              <a:t>شعله مستقیم (</a:t>
            </a:r>
            <a:r>
              <a:rPr lang="en-US" dirty="0">
                <a:solidFill>
                  <a:srgbClr val="000D26"/>
                </a:solidFill>
                <a:cs typeface="B Mitra" pitchFamily="2" charset="-78"/>
              </a:rPr>
              <a:t>Direct </a:t>
            </a:r>
            <a:r>
              <a:rPr lang="en-US" dirty="0">
                <a:solidFill>
                  <a:srgbClr val="000D26"/>
                </a:solidFill>
                <a:cs typeface="B Mitra" pitchFamily="2" charset="-78"/>
              </a:rPr>
              <a:t>Fired</a:t>
            </a:r>
            <a:r>
              <a:rPr lang="fa-IR" dirty="0">
                <a:solidFill>
                  <a:srgbClr val="000D26"/>
                </a:solidFill>
                <a:cs typeface="B Mitra" pitchFamily="2" charset="-78"/>
              </a:rPr>
              <a:t>)</a:t>
            </a:r>
            <a:endParaRPr lang="en-US" dirty="0">
              <a:solidFill>
                <a:srgbClr val="000D26"/>
              </a:solidFill>
              <a:cs typeface="B Mitra" pitchFamily="2" charset="-78"/>
            </a:endParaRPr>
          </a:p>
        </p:txBody>
      </p:sp>
      <p:sp>
        <p:nvSpPr>
          <p:cNvPr id="7" name="TextBox 6"/>
          <p:cNvSpPr txBox="1"/>
          <p:nvPr/>
        </p:nvSpPr>
        <p:spPr>
          <a:xfrm>
            <a:off x="6372200" y="908720"/>
            <a:ext cx="2232248"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جذبی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632884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2308324"/>
          </a:xfrm>
          <a:prstGeom prst="rect">
            <a:avLst/>
          </a:prstGeom>
          <a:noFill/>
        </p:spPr>
        <p:txBody>
          <a:bodyPr wrap="square" rtlCol="0">
            <a:spAutoFit/>
          </a:bodyPr>
          <a:lstStyle/>
          <a:p>
            <a:pPr algn="justLow"/>
            <a:r>
              <a:rPr lang="fa-IR" dirty="0">
                <a:solidFill>
                  <a:srgbClr val="000D26"/>
                </a:solidFill>
                <a:cs typeface="B Mitra" pitchFamily="2" charset="-78"/>
              </a:rPr>
              <a:t>1</a:t>
            </a:r>
            <a:r>
              <a:rPr lang="fa-IR" dirty="0">
                <a:solidFill>
                  <a:srgbClr val="000D26"/>
                </a:solidFill>
                <a:cs typeface="B Mitra" pitchFamily="2" charset="-78"/>
              </a:rPr>
              <a:t>. اواپراتور: مبرد توسط سیستم توزیع خاصی </a:t>
            </a:r>
            <a:r>
              <a:rPr lang="fa-IR" dirty="0">
                <a:solidFill>
                  <a:srgbClr val="000D26"/>
                </a:solidFill>
                <a:cs typeface="B Mitra" pitchFamily="2" charset="-78"/>
              </a:rPr>
              <a:t>به صورت کاملاً </a:t>
            </a:r>
            <a:r>
              <a:rPr lang="fa-IR" dirty="0">
                <a:solidFill>
                  <a:srgbClr val="000D26"/>
                </a:solidFill>
                <a:cs typeface="B Mitra" pitchFamily="2" charset="-78"/>
              </a:rPr>
              <a:t>یکنواخت روی دسته </a:t>
            </a:r>
            <a:r>
              <a:rPr lang="fa-IR" dirty="0">
                <a:solidFill>
                  <a:srgbClr val="000D26"/>
                </a:solidFill>
                <a:cs typeface="B Mitra" pitchFamily="2" charset="-78"/>
              </a:rPr>
              <a:t>لوله‏های </a:t>
            </a:r>
            <a:r>
              <a:rPr lang="fa-IR" dirty="0">
                <a:solidFill>
                  <a:srgbClr val="000D26"/>
                </a:solidFill>
                <a:cs typeface="B Mitra" pitchFamily="2" charset="-78"/>
              </a:rPr>
              <a:t>آب برگشتی از ساختمان ریخته و </a:t>
            </a:r>
            <a:r>
              <a:rPr lang="fa-IR" dirty="0">
                <a:solidFill>
                  <a:srgbClr val="000D26"/>
                </a:solidFill>
                <a:cs typeface="B Mitra" pitchFamily="2" charset="-78"/>
              </a:rPr>
              <a:t>به دلیل </a:t>
            </a:r>
            <a:r>
              <a:rPr lang="fa-IR" dirty="0">
                <a:solidFill>
                  <a:srgbClr val="000D26"/>
                </a:solidFill>
                <a:cs typeface="B Mitra" pitchFamily="2" charset="-78"/>
              </a:rPr>
              <a:t>فشار پائین محفظه اواپراتور تبخیر شده و باعث سرد شدن آب داخل لوله ها </a:t>
            </a:r>
            <a:r>
              <a:rPr lang="fa-IR" dirty="0">
                <a:solidFill>
                  <a:srgbClr val="000D26"/>
                </a:solidFill>
                <a:cs typeface="B Mitra" pitchFamily="2" charset="-78"/>
              </a:rPr>
              <a:t>میشود.</a:t>
            </a:r>
            <a:endParaRPr lang="fa-IR" dirty="0">
              <a:solidFill>
                <a:srgbClr val="000D26"/>
              </a:solidFill>
              <a:cs typeface="B Mitra" pitchFamily="2" charset="-78"/>
            </a:endParaRPr>
          </a:p>
          <a:p>
            <a:pPr algn="justLow"/>
            <a:r>
              <a:rPr lang="fa-IR" dirty="0">
                <a:solidFill>
                  <a:srgbClr val="000D26"/>
                </a:solidFill>
                <a:cs typeface="B Mitra" pitchFamily="2" charset="-78"/>
              </a:rPr>
              <a:t>2. ابزربر: لیتیوم بروماید توسط سیستم توزیع بصورت </a:t>
            </a:r>
            <a:r>
              <a:rPr lang="fa-IR" dirty="0">
                <a:solidFill>
                  <a:srgbClr val="000D26"/>
                </a:solidFill>
                <a:cs typeface="B Mitra" pitchFamily="2" charset="-78"/>
              </a:rPr>
              <a:t>کاملاً </a:t>
            </a:r>
            <a:r>
              <a:rPr lang="fa-IR" dirty="0">
                <a:solidFill>
                  <a:srgbClr val="000D26"/>
                </a:solidFill>
                <a:cs typeface="B Mitra" pitchFamily="2" charset="-78"/>
              </a:rPr>
              <a:t>یکنواخت روی </a:t>
            </a:r>
            <a:r>
              <a:rPr lang="fa-IR" dirty="0">
                <a:solidFill>
                  <a:srgbClr val="000D26"/>
                </a:solidFill>
                <a:cs typeface="B Mitra" pitchFamily="2" charset="-78"/>
              </a:rPr>
              <a:t>لوله‏ها می‏ریزد، </a:t>
            </a:r>
            <a:r>
              <a:rPr lang="fa-IR" dirty="0">
                <a:solidFill>
                  <a:srgbClr val="000D26"/>
                </a:solidFill>
                <a:cs typeface="B Mitra" pitchFamily="2" charset="-78"/>
              </a:rPr>
              <a:t>بخار مبرد تولید شده در اواپراتور توسط محلول لیتیوم بروماید در ابزربر جذب </a:t>
            </a:r>
            <a:r>
              <a:rPr lang="fa-IR" dirty="0">
                <a:solidFill>
                  <a:srgbClr val="000D26"/>
                </a:solidFill>
                <a:cs typeface="B Mitra" pitchFamily="2" charset="-78"/>
              </a:rPr>
              <a:t>می‏گردد، </a:t>
            </a:r>
            <a:r>
              <a:rPr lang="fa-IR" dirty="0">
                <a:solidFill>
                  <a:srgbClr val="000D26"/>
                </a:solidFill>
                <a:cs typeface="B Mitra" pitchFamily="2" charset="-78"/>
              </a:rPr>
              <a:t>به دلیل عدم استفاده از سیستم قدیمی نازل در توزیع لیتیوم بروماید امکان گرفتگی یا افتادن نازل و همچنین ریختن مایع بدون تماس با </a:t>
            </a:r>
            <a:r>
              <a:rPr lang="fa-IR" dirty="0">
                <a:solidFill>
                  <a:srgbClr val="000D26"/>
                </a:solidFill>
                <a:cs typeface="B Mitra" pitchFamily="2" charset="-78"/>
              </a:rPr>
              <a:t>لوله‏ها </a:t>
            </a:r>
            <a:r>
              <a:rPr lang="fa-IR" dirty="0">
                <a:solidFill>
                  <a:srgbClr val="000D26"/>
                </a:solidFill>
                <a:cs typeface="B Mitra" pitchFamily="2" charset="-78"/>
              </a:rPr>
              <a:t>در اثر پاشش توسط نازل وجود </a:t>
            </a:r>
            <a:r>
              <a:rPr lang="fa-IR" dirty="0">
                <a:solidFill>
                  <a:srgbClr val="000D26"/>
                </a:solidFill>
                <a:cs typeface="B Mitra" pitchFamily="2" charset="-78"/>
              </a:rPr>
              <a:t>ندارد.</a:t>
            </a:r>
            <a:endParaRPr lang="fa-IR" dirty="0">
              <a:solidFill>
                <a:srgbClr val="000D26"/>
              </a:solidFill>
              <a:cs typeface="B Mitra" pitchFamily="2" charset="-78"/>
            </a:endParaRPr>
          </a:p>
          <a:p>
            <a:pPr algn="justLow"/>
            <a:r>
              <a:rPr lang="fa-IR" dirty="0">
                <a:solidFill>
                  <a:srgbClr val="000D26"/>
                </a:solidFill>
                <a:cs typeface="B Mitra" pitchFamily="2" charset="-78"/>
              </a:rPr>
              <a:t>3. </a:t>
            </a:r>
            <a:r>
              <a:rPr lang="fa-IR" dirty="0">
                <a:solidFill>
                  <a:srgbClr val="000D26"/>
                </a:solidFill>
                <a:cs typeface="B Mitra" pitchFamily="2" charset="-78"/>
              </a:rPr>
              <a:t>ژنراتور: </a:t>
            </a:r>
            <a:r>
              <a:rPr lang="fa-IR" dirty="0">
                <a:solidFill>
                  <a:srgbClr val="000D26"/>
                </a:solidFill>
                <a:cs typeface="B Mitra" pitchFamily="2" charset="-78"/>
              </a:rPr>
              <a:t>محلول لیتیوم بروماید که پس از جذب بخار مبرد در ابزربر رقیق </a:t>
            </a:r>
            <a:r>
              <a:rPr lang="fa-IR" dirty="0">
                <a:solidFill>
                  <a:srgbClr val="000D26"/>
                </a:solidFill>
                <a:cs typeface="B Mitra" pitchFamily="2" charset="-78"/>
              </a:rPr>
              <a:t>شده، </a:t>
            </a:r>
            <a:r>
              <a:rPr lang="fa-IR" dirty="0">
                <a:solidFill>
                  <a:srgbClr val="000D26"/>
                </a:solidFill>
                <a:cs typeface="B Mitra" pitchFamily="2" charset="-78"/>
              </a:rPr>
              <a:t>برای احیا شدن وارد ژنراتور شده و حرارت </a:t>
            </a:r>
            <a:r>
              <a:rPr lang="fa-IR" dirty="0">
                <a:solidFill>
                  <a:srgbClr val="000D26"/>
                </a:solidFill>
                <a:cs typeface="B Mitra" pitchFamily="2" charset="-78"/>
              </a:rPr>
              <a:t>می‏بیند</a:t>
            </a:r>
            <a:r>
              <a:rPr lang="fa-IR" dirty="0">
                <a:solidFill>
                  <a:srgbClr val="000D26"/>
                </a:solidFill>
                <a:cs typeface="B Mitra" pitchFamily="2" charset="-78"/>
              </a:rPr>
              <a:t>، در </a:t>
            </a:r>
            <a:r>
              <a:rPr lang="fa-IR" dirty="0">
                <a:solidFill>
                  <a:srgbClr val="000D26"/>
                </a:solidFill>
                <a:cs typeface="B Mitra" pitchFamily="2" charset="-78"/>
              </a:rPr>
              <a:t>اثر حرارت </a:t>
            </a:r>
            <a:r>
              <a:rPr lang="fa-IR" dirty="0">
                <a:solidFill>
                  <a:srgbClr val="000D26"/>
                </a:solidFill>
                <a:cs typeface="B Mitra" pitchFamily="2" charset="-78"/>
              </a:rPr>
              <a:t>دریافتی بخار مبرد از لیتیوم بروماید جدا شده و محلول لیتیوم بروماید غلیظ شده برای استفاده مجدد از طریق مبدل حرارتی راهی ابزربر </a:t>
            </a:r>
            <a:r>
              <a:rPr lang="fa-IR" dirty="0">
                <a:solidFill>
                  <a:srgbClr val="000D26"/>
                </a:solidFill>
                <a:cs typeface="B Mitra" pitchFamily="2" charset="-78"/>
              </a:rPr>
              <a:t>می‏شود.</a:t>
            </a:r>
            <a:endParaRPr lang="fa-IR"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نحوه عملکرد</a:t>
            </a:r>
            <a:endParaRPr lang="en-US" sz="1700" b="1" dirty="0">
              <a:solidFill>
                <a:srgbClr val="C02500"/>
              </a:solidFill>
              <a:cs typeface="B Yekan" panose="00000400000000000000" pitchFamily="2" charset="-78"/>
            </a:endParaRPr>
          </a:p>
        </p:txBody>
      </p:sp>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92143" y="3572643"/>
            <a:ext cx="4014914" cy="2808685"/>
          </a:xfrm>
          <a:prstGeom prst="rect">
            <a:avLst/>
          </a:prstGeom>
          <a:ln>
            <a:noFill/>
          </a:ln>
          <a:effectLst>
            <a:outerShdw blurRad="190500" algn="tl" rotWithShape="0">
              <a:srgbClr val="000000">
                <a:alpha val="70000"/>
              </a:srgbClr>
            </a:outerShdw>
          </a:effectLst>
        </p:spPr>
      </p:pic>
      <p:sp>
        <p:nvSpPr>
          <p:cNvPr id="10" name="TextBox 9"/>
          <p:cNvSpPr txBox="1"/>
          <p:nvPr/>
        </p:nvSpPr>
        <p:spPr>
          <a:xfrm>
            <a:off x="5004048" y="3789040"/>
            <a:ext cx="3739143" cy="1200329"/>
          </a:xfrm>
          <a:prstGeom prst="rect">
            <a:avLst/>
          </a:prstGeom>
          <a:noFill/>
        </p:spPr>
        <p:txBody>
          <a:bodyPr wrap="square" rtlCol="0">
            <a:spAutoFit/>
          </a:bodyPr>
          <a:lstStyle/>
          <a:p>
            <a:pPr algn="justLow"/>
            <a:r>
              <a:rPr lang="fa-IR" dirty="0">
                <a:solidFill>
                  <a:srgbClr val="000D26"/>
                </a:solidFill>
                <a:cs typeface="B Mitra" pitchFamily="2" charset="-78"/>
              </a:rPr>
              <a:t>4. کندانسور: بخار مبرد تولید شده توسط ژنراتور در کندانسور به دلیل تبادل حرارت با آب ورودی از برج خنک کننده تقطیر شده و جهت استفاده مجدد راهی اواپراتور می‏شود.</a:t>
            </a:r>
          </a:p>
        </p:txBody>
      </p:sp>
    </p:spTree>
    <p:extLst>
      <p:ext uri="{BB962C8B-B14F-4D97-AF65-F5344CB8AC3E}">
        <p14:creationId xmlns:p14="http://schemas.microsoft.com/office/powerpoint/2010/main" val="27713150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3970318"/>
          </a:xfrm>
          <a:prstGeom prst="rect">
            <a:avLst/>
          </a:prstGeom>
          <a:noFill/>
        </p:spPr>
        <p:txBody>
          <a:bodyPr wrap="square" rtlCol="0">
            <a:spAutoFit/>
          </a:bodyPr>
          <a:lstStyle/>
          <a:p>
            <a:pPr algn="justLow"/>
            <a:r>
              <a:rPr lang="fa-IR" dirty="0">
                <a:solidFill>
                  <a:srgbClr val="000D26"/>
                </a:solidFill>
                <a:cs typeface="B Mitra" pitchFamily="2" charset="-78"/>
              </a:rPr>
              <a:t>وسیله‏ای مناسب جهت استفاده در ساختمان‏های اداری و مسکونی با زیربنای متوسط‏اند که مایل به داشتن دستگاهی با راهبری ساده و بدون دردسر هستند، برخی مزایای این چیلرها به طور خلاصه عبارتند از :</a:t>
            </a:r>
          </a:p>
          <a:p>
            <a:pPr algn="justLow"/>
            <a:r>
              <a:rPr lang="fa-IR" dirty="0">
                <a:solidFill>
                  <a:srgbClr val="000D26"/>
                </a:solidFill>
                <a:cs typeface="B Mitra" pitchFamily="2" charset="-78"/>
              </a:rPr>
              <a:t>1. عدم </a:t>
            </a:r>
            <a:r>
              <a:rPr lang="fa-IR" dirty="0">
                <a:solidFill>
                  <a:srgbClr val="000D26"/>
                </a:solidFill>
                <a:cs typeface="B Mitra" pitchFamily="2" charset="-78"/>
              </a:rPr>
              <a:t>بروز مشکل کریستالیزاسیون: کریستالیزاسیون یکی از معضلات اصلی سایر انواع چیلرهای جذبی می‏باشد لیکن در چیلرهای آب گرم ضد کریستال به دلیل تمهیدات انجام شده، این مشکل اصولاً وجود ندارد. این مسئله از اهمیت بالایی برخوردار است زیرا در یک ساختمان مسکونی یا اداری با زیربنای متوسط تیم نگهداری تأسیسات ساختمان معمولاً از توانائی فنی و علمی کافی برای غلبه بر مشکلات ناشی از بروز پدیده کریستالیزاسیون برخوردار نبوده و لذا استفاده از سایر انواع چیلر جذبی میتواند باعث اختلال پی در پی در سرمایش ساختمان در اثر مسائلی مانند تغییرات دمای هوا، قطع و وصل برق، تغییر بار ساختمان و عوامل دیگر شده و هزینه‏های گزافی را نیز به ساکنان تحمیل نماید</a:t>
            </a:r>
            <a:r>
              <a:rPr lang="fa-IR" dirty="0">
                <a:solidFill>
                  <a:srgbClr val="000D26"/>
                </a:solidFill>
                <a:cs typeface="B Mitra" pitchFamily="2" charset="-78"/>
              </a:rPr>
              <a:t>.</a:t>
            </a:r>
          </a:p>
          <a:p>
            <a:pPr algn="justLow"/>
            <a:r>
              <a:rPr lang="fa-IR" dirty="0">
                <a:solidFill>
                  <a:srgbClr val="000D26"/>
                </a:solidFill>
                <a:cs typeface="B Mitra" pitchFamily="2" charset="-78"/>
              </a:rPr>
              <a:t>2. عدم وجود مشکل قطع برق: قطع ناگهانی برق میتواند باعث بروز پدیده کریستالیزاسیون به دلیل عدم انجام فرآیند رقیق‏سازی گردد، اما در این چیلرها به دلیل عدم نیاز به این فرآیند قطع ناگهانی برق هیچ مشکلی ایجاد نمی‎‏نماید، این چیلرها نیازی به تعبیه برخی لوازم جنبی گران‏قیمت از جمله ژنراتور برق اضطراری و … ندارند.</a:t>
            </a:r>
          </a:p>
          <a:p>
            <a:pPr algn="justLow"/>
            <a:r>
              <a:rPr lang="fa-IR" dirty="0">
                <a:solidFill>
                  <a:srgbClr val="000D26"/>
                </a:solidFill>
                <a:cs typeface="B Mitra" pitchFamily="2" charset="-78"/>
              </a:rPr>
              <a:t>3. عدم نیاز به شیر سه راهه در مسیر برج خنک کننده: حساسیت زیاد چیلرهای جذبی به دمای آب برج خنک کننده باعث نیاز به استفاده از یک شیر سه راهه موتوری در مسیر آب برج خنک کننده می‏گردد، در چیلرهای ضدکریستال به دلیل عدم وجود این حساسیت نیازی به نصب این وسیله گران‏قیمت </a:t>
            </a:r>
            <a:r>
              <a:rPr lang="fa-IR" dirty="0">
                <a:solidFill>
                  <a:srgbClr val="000D26"/>
                </a:solidFill>
                <a:cs typeface="B Mitra" pitchFamily="2" charset="-78"/>
              </a:rPr>
              <a:t>نیست.</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algn="justLow"/>
            <a:r>
              <a:rPr lang="fa-IR" sz="1700" b="1" dirty="0">
                <a:solidFill>
                  <a:srgbClr val="C02500"/>
                </a:solidFill>
                <a:cs typeface="B Yekan" panose="00000400000000000000" pitchFamily="2" charset="-78"/>
              </a:rPr>
              <a:t>چیلرهای آب گرم ضد کریستال</a:t>
            </a:r>
            <a:endParaRPr lang="en-US" sz="17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9419887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899592" y="1800108"/>
            <a:ext cx="7740859" cy="2308324"/>
          </a:xfrm>
          <a:prstGeom prst="rect">
            <a:avLst/>
          </a:prstGeom>
          <a:noFill/>
        </p:spPr>
        <p:txBody>
          <a:bodyPr wrap="square" rtlCol="0">
            <a:spAutoFit/>
          </a:bodyPr>
          <a:lstStyle/>
          <a:p>
            <a:pPr algn="justLow"/>
            <a:r>
              <a:rPr lang="fa-IR" dirty="0">
                <a:solidFill>
                  <a:srgbClr val="000D26"/>
                </a:solidFill>
                <a:cs typeface="B Mitra" pitchFamily="2" charset="-78"/>
              </a:rPr>
              <a:t>در ميان مولفه‎هاي مصرف انرژي در ساختمان، سيستم‎هاي گرمايشي که عمدتا از سوخت‎هاي فسيلي استفاده مي‎کنند و از جمله مصرف کنندگان عمده انرژي به شمار مي‎روند، از اهميت ويژه‎اي برخوردار هستند، چرا که 70% از گاز طبيعي مصرفي کشور به گرمايش ساختمان اختصاص مي‏يابد.</a:t>
            </a:r>
          </a:p>
          <a:p>
            <a:pPr algn="justLow"/>
            <a:r>
              <a:rPr lang="fa-IR" dirty="0">
                <a:solidFill>
                  <a:srgbClr val="000D26"/>
                </a:solidFill>
                <a:cs typeface="B Mitra" pitchFamily="2" charset="-78"/>
              </a:rPr>
              <a:t>توجه به عوامل گوناگوني که در ميزان مصرف انرژي گرمايشي ساختمان نقش دارند، در ارائه راهکارهاي صرفه‎جويي در بخش ساختمان و کاهش مصرف انرژي در بخش خانگي، تأثير فراواني مي‎گذارد. شرايط اقليمي و آب و هوايي، معماري ساختمان، مصالح ساختمان، راندمان سيستم‎هاي گرمايش، بکارگيري تجهيزات با ظرفيت مورد نياز که اساساً در ميزان بار حرارتي ساختمان مؤثر هستند و همچنين کنترل سيستم‎هاي گرمايش از عوامل موثر در ميزان مصرف انرژي گرمايشي محسوب مي‎شوند</a:t>
            </a:r>
            <a:r>
              <a:rPr lang="fa-IR" dirty="0">
                <a:solidFill>
                  <a:srgbClr val="000D26"/>
                </a:solidFill>
                <a:cs typeface="B Mitra" pitchFamily="2" charset="-78"/>
              </a:rPr>
              <a:t>.</a:t>
            </a:r>
            <a:endParaRPr lang="en-US" dirty="0">
              <a:solidFill>
                <a:srgbClr val="000D26"/>
              </a:solidFill>
              <a:cs typeface="B Mitra" pitchFamily="2" charset="-78"/>
            </a:endParaRPr>
          </a:p>
        </p:txBody>
      </p:sp>
      <p:sp>
        <p:nvSpPr>
          <p:cNvPr id="4" name="TextBox 3"/>
          <p:cNvSpPr txBox="1"/>
          <p:nvPr/>
        </p:nvSpPr>
        <p:spPr>
          <a:xfrm>
            <a:off x="5292080" y="908720"/>
            <a:ext cx="3348372" cy="384721"/>
          </a:xfrm>
          <a:prstGeom prst="rect">
            <a:avLst/>
          </a:prstGeom>
          <a:noFill/>
        </p:spPr>
        <p:txBody>
          <a:bodyPr wrap="square" rtlCol="0">
            <a:spAutoFit/>
          </a:bodyPr>
          <a:lstStyle/>
          <a:p>
            <a:pPr rtl="0"/>
            <a:r>
              <a:rPr lang="fa-IR" sz="1900" b="1" dirty="0">
                <a:solidFill>
                  <a:srgbClr val="002060"/>
                </a:solidFill>
                <a:cs typeface="B Yekan" panose="00000400000000000000" pitchFamily="2" charset="-78"/>
              </a:rPr>
              <a:t>سیستم‏های گرمایشی در ساختمان</a:t>
            </a:r>
            <a:endParaRPr lang="en-US" sz="1900" b="1" dirty="0">
              <a:solidFill>
                <a:srgbClr val="002060"/>
              </a:solidFill>
              <a:cs typeface="B Yekan" panose="00000400000000000000" pitchFamily="2" charset="-78"/>
            </a:endParaRPr>
          </a:p>
        </p:txBody>
      </p:sp>
      <p:cxnSp>
        <p:nvCxnSpPr>
          <p:cNvPr id="8" name="Straight Connector 7"/>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99592" y="4138154"/>
            <a:ext cx="2156547" cy="2156547"/>
          </a:xfrm>
          <a:prstGeom prst="rect">
            <a:avLst/>
          </a:prstGeom>
          <a:ln>
            <a:noFill/>
          </a:ln>
          <a:effectLst>
            <a:outerShdw blurRad="190500" algn="tl" rotWithShape="0">
              <a:srgbClr val="000000">
                <a:alpha val="70000"/>
              </a:srgbClr>
            </a:outerShdw>
          </a:effectLst>
        </p:spPr>
      </p:pic>
      <p:sp>
        <p:nvSpPr>
          <p:cNvPr id="10" name="TextBox 9"/>
          <p:cNvSpPr txBox="1"/>
          <p:nvPr/>
        </p:nvSpPr>
        <p:spPr>
          <a:xfrm>
            <a:off x="3056139" y="4293096"/>
            <a:ext cx="5584313" cy="1627369"/>
          </a:xfrm>
          <a:prstGeom prst="rect">
            <a:avLst/>
          </a:prstGeom>
          <a:noFill/>
        </p:spPr>
        <p:txBody>
          <a:bodyPr wrap="square" rtlCol="0">
            <a:spAutoFit/>
          </a:bodyPr>
          <a:lstStyle/>
          <a:p>
            <a:pPr algn="justLow">
              <a:lnSpc>
                <a:spcPct val="150000"/>
              </a:lnSpc>
            </a:pPr>
            <a:r>
              <a:rPr lang="fa-IR" sz="1700" b="1" dirty="0">
                <a:solidFill>
                  <a:srgbClr val="000D26"/>
                </a:solidFill>
                <a:cs typeface="B Mitra" pitchFamily="2" charset="-78"/>
              </a:rPr>
              <a:t>گرمايش </a:t>
            </a:r>
            <a:r>
              <a:rPr lang="fa-IR" sz="1700" b="1" dirty="0">
                <a:solidFill>
                  <a:srgbClr val="000D26"/>
                </a:solidFill>
                <a:cs typeface="B Mitra" pitchFamily="2" charset="-78"/>
              </a:rPr>
              <a:t>مركزي</a:t>
            </a:r>
          </a:p>
          <a:p>
            <a:pPr algn="justLow">
              <a:lnSpc>
                <a:spcPct val="150000"/>
              </a:lnSpc>
            </a:pPr>
            <a:r>
              <a:rPr lang="fa-IR" sz="1700" b="1" dirty="0">
                <a:solidFill>
                  <a:srgbClr val="000D26"/>
                </a:solidFill>
                <a:cs typeface="B Mitra" pitchFamily="2" charset="-78"/>
              </a:rPr>
              <a:t>گرمايش موضعي - بخاري‏ها </a:t>
            </a:r>
          </a:p>
          <a:p>
            <a:pPr algn="justLow">
              <a:lnSpc>
                <a:spcPct val="150000"/>
              </a:lnSpc>
            </a:pPr>
            <a:r>
              <a:rPr lang="fa-IR" sz="1700" b="1" dirty="0">
                <a:solidFill>
                  <a:srgbClr val="000D26"/>
                </a:solidFill>
                <a:cs typeface="B Mitra" pitchFamily="2" charset="-78"/>
              </a:rPr>
              <a:t>گرمايش </a:t>
            </a:r>
            <a:r>
              <a:rPr lang="fa-IR" sz="1700" b="1" dirty="0">
                <a:solidFill>
                  <a:srgbClr val="000D26"/>
                </a:solidFill>
                <a:cs typeface="B Mitra" pitchFamily="2" charset="-78"/>
              </a:rPr>
              <a:t>آب</a:t>
            </a:r>
          </a:p>
          <a:p>
            <a:pPr algn="justLow">
              <a:lnSpc>
                <a:spcPct val="150000"/>
              </a:lnSpc>
            </a:pPr>
            <a:r>
              <a:rPr lang="fa-IR" sz="1550" b="1" dirty="0">
                <a:solidFill>
                  <a:srgbClr val="C02500"/>
                </a:solidFill>
                <a:cs typeface="B Mitra" pitchFamily="2" charset="-78"/>
              </a:rPr>
              <a:t>گرمایش از کف</a:t>
            </a:r>
            <a:endParaRPr lang="en-US" sz="1550" b="1" dirty="0">
              <a:solidFill>
                <a:srgbClr val="C02500"/>
              </a:solidFill>
              <a:cs typeface="B Mitra" pitchFamily="2" charset="-78"/>
            </a:endParaRPr>
          </a:p>
        </p:txBody>
      </p:sp>
    </p:spTree>
    <p:extLst>
      <p:ext uri="{BB962C8B-B14F-4D97-AF65-F5344CB8AC3E}">
        <p14:creationId xmlns:p14="http://schemas.microsoft.com/office/powerpoint/2010/main" val="1804771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3416320"/>
          </a:xfrm>
          <a:prstGeom prst="rect">
            <a:avLst/>
          </a:prstGeom>
          <a:noFill/>
        </p:spPr>
        <p:txBody>
          <a:bodyPr wrap="square" rtlCol="0">
            <a:spAutoFit/>
          </a:bodyPr>
          <a:lstStyle/>
          <a:p>
            <a:pPr algn="justLow"/>
            <a:r>
              <a:rPr lang="fa-IR" dirty="0">
                <a:solidFill>
                  <a:srgbClr val="000D26"/>
                </a:solidFill>
                <a:cs typeface="B Mitra" pitchFamily="2" charset="-78"/>
              </a:rPr>
              <a:t>4. استفاده از دیگ آب گرم موجود در ساختمان: این چیلرها از آب گرم تولید شده توسط دیگ آب گرم ساختمان برای تولید سرما استفاده می‏نمایند، از آنجا که وجود این دیگ برای گرمایش فصل زمستان ضروریست نیازی به سرمایه‏گذاری اضافی در این زمینه نمی باشد.</a:t>
            </a:r>
          </a:p>
          <a:p>
            <a:pPr algn="justLow"/>
            <a:r>
              <a:rPr lang="fa-IR" dirty="0">
                <a:solidFill>
                  <a:srgbClr val="000D26"/>
                </a:solidFill>
                <a:cs typeface="B Mitra" pitchFamily="2" charset="-78"/>
              </a:rPr>
              <a:t>5. عدم نیاز به تأسیسات گران‏قیمت و پرهزینه بخار: با توجه به استفاده این چیلرها از آب گرم، نیازی به تعبیه سیستم‏های بخار (مورد نیاز در چیلرهای جذبی تک اثره) که نگهداری آنها مشکل و پرهزینه است نمی‏باشد.</a:t>
            </a:r>
          </a:p>
          <a:p>
            <a:pPr algn="justLow"/>
            <a:r>
              <a:rPr lang="fa-IR" dirty="0">
                <a:solidFill>
                  <a:srgbClr val="000D26"/>
                </a:solidFill>
                <a:cs typeface="B Mitra" pitchFamily="2" charset="-78"/>
              </a:rPr>
              <a:t>6. نگهداری و راهبری بسیار ساده: نگهداری و راهبری ساده این چیلرها از مزایای مهم آنهاست، زیرا نیازی به حضور اوپراتور متخصص در زمینه چیلر جذبی وجود ندارد و اوپراتور موتورخانه با یک آموزش چند ساعته می‏تواند از عهده نگهداری این دستگاه برآید.</a:t>
            </a:r>
          </a:p>
          <a:p>
            <a:pPr algn="justLow"/>
            <a:r>
              <a:rPr lang="fa-IR" dirty="0">
                <a:solidFill>
                  <a:srgbClr val="000D26"/>
                </a:solidFill>
                <a:cs typeface="B Mitra" pitchFamily="2" charset="-78"/>
              </a:rPr>
              <a:t>7. قابلیت اعتماد بالا: با توجه به آنچه که ذکر شد، این چیلرها از قابلیت اعتماد بالایی برخوردار بوده و می‏توانند سرمایش راحت و بدون دردسری را تأمین نمایند.</a:t>
            </a:r>
          </a:p>
          <a:p>
            <a:pPr algn="justLow"/>
            <a:r>
              <a:rPr lang="fa-IR" dirty="0">
                <a:solidFill>
                  <a:srgbClr val="000D26"/>
                </a:solidFill>
                <a:cs typeface="B Mitra" pitchFamily="2" charset="-78"/>
              </a:rPr>
              <a:t>8. مزایای اقتصادی: این چیلرها از نظر هزینه اولیه سیستم‏های جنبی و همچنین هزینه‏های جاری به صرفه‏تر از انواع مشابه هستند.</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algn="justLow"/>
            <a:r>
              <a:rPr lang="fa-IR" sz="1700" b="1" dirty="0">
                <a:solidFill>
                  <a:srgbClr val="C02500"/>
                </a:solidFill>
                <a:cs typeface="B Yekan" panose="00000400000000000000" pitchFamily="2" charset="-78"/>
              </a:rPr>
              <a:t>چیلرهای آب گرم ضد کریستال</a:t>
            </a:r>
            <a:endParaRPr lang="en-US" sz="17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4322994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2862322"/>
          </a:xfrm>
          <a:prstGeom prst="rect">
            <a:avLst/>
          </a:prstGeom>
          <a:noFill/>
        </p:spPr>
        <p:txBody>
          <a:bodyPr wrap="square" rtlCol="0">
            <a:spAutoFit/>
          </a:bodyPr>
          <a:lstStyle/>
          <a:p>
            <a:pPr algn="justLow"/>
            <a:r>
              <a:rPr lang="fa-IR" dirty="0">
                <a:solidFill>
                  <a:srgbClr val="000D26"/>
                </a:solidFill>
                <a:cs typeface="B Mitra" pitchFamily="2" charset="-78"/>
              </a:rPr>
              <a:t>1. استفاده از بخار با فشار پائین: این چیلرها برای کار با فشار بخار طراحی و ساخته </a:t>
            </a:r>
            <a:r>
              <a:rPr lang="fa-IR" dirty="0">
                <a:solidFill>
                  <a:srgbClr val="000D26"/>
                </a:solidFill>
                <a:cs typeface="B Mitra" pitchFamily="2" charset="-78"/>
              </a:rPr>
              <a:t>می‏شوند</a:t>
            </a:r>
            <a:r>
              <a:rPr lang="fa-IR" dirty="0">
                <a:solidFill>
                  <a:srgbClr val="000D26"/>
                </a:solidFill>
                <a:cs typeface="B Mitra" pitchFamily="2" charset="-78"/>
              </a:rPr>
              <a:t>.</a:t>
            </a:r>
          </a:p>
          <a:p>
            <a:pPr algn="justLow"/>
            <a:r>
              <a:rPr lang="fa-IR" dirty="0">
                <a:solidFill>
                  <a:srgbClr val="000D26"/>
                </a:solidFill>
                <a:cs typeface="B Mitra" pitchFamily="2" charset="-78"/>
              </a:rPr>
              <a:t>2. راندمان مناسب: چیلرهای </a:t>
            </a:r>
            <a:r>
              <a:rPr lang="fa-IR" dirty="0">
                <a:solidFill>
                  <a:srgbClr val="000D26"/>
                </a:solidFill>
                <a:cs typeface="B Mitra" pitchFamily="2" charset="-78"/>
              </a:rPr>
              <a:t>بخار </a:t>
            </a:r>
            <a:r>
              <a:rPr lang="en-US" dirty="0">
                <a:solidFill>
                  <a:srgbClr val="000D26"/>
                </a:solidFill>
                <a:cs typeface="B Mitra" pitchFamily="2" charset="-78"/>
              </a:rPr>
              <a:t>Single Effect</a:t>
            </a:r>
            <a:r>
              <a:rPr lang="fa-IR" dirty="0">
                <a:solidFill>
                  <a:srgbClr val="000D26"/>
                </a:solidFill>
                <a:cs typeface="B Mitra" pitchFamily="2" charset="-78"/>
              </a:rPr>
              <a:t> دارای </a:t>
            </a:r>
            <a:r>
              <a:rPr lang="en-US" dirty="0">
                <a:solidFill>
                  <a:srgbClr val="000D26"/>
                </a:solidFill>
                <a:cs typeface="B Mitra" pitchFamily="2" charset="-78"/>
              </a:rPr>
              <a:t>COP</a:t>
            </a:r>
            <a:r>
              <a:rPr lang="fa-IR" dirty="0">
                <a:solidFill>
                  <a:srgbClr val="000D26"/>
                </a:solidFill>
                <a:cs typeface="B Mitra" pitchFamily="2" charset="-78"/>
              </a:rPr>
              <a:t> واقعی بالای 0.7 هستند </a:t>
            </a:r>
            <a:r>
              <a:rPr lang="fa-IR" dirty="0">
                <a:solidFill>
                  <a:srgbClr val="000D26"/>
                </a:solidFill>
                <a:cs typeface="B Mitra" pitchFamily="2" charset="-78"/>
              </a:rPr>
              <a:t>که برای این نوع چیلرها بسیار مناسب و قابل قبول است.</a:t>
            </a:r>
          </a:p>
          <a:p>
            <a:pPr algn="justLow"/>
            <a:r>
              <a:rPr lang="fa-IR" dirty="0">
                <a:solidFill>
                  <a:srgbClr val="000D26"/>
                </a:solidFill>
                <a:cs typeface="B Mitra" pitchFamily="2" charset="-78"/>
              </a:rPr>
              <a:t>3. </a:t>
            </a:r>
            <a:r>
              <a:rPr lang="fa-IR" dirty="0">
                <a:solidFill>
                  <a:srgbClr val="000D26"/>
                </a:solidFill>
                <a:cs typeface="B Mitra" pitchFamily="2" charset="-78"/>
              </a:rPr>
              <a:t>سیستم </a:t>
            </a:r>
            <a:r>
              <a:rPr lang="en-US" dirty="0">
                <a:solidFill>
                  <a:srgbClr val="000D26"/>
                </a:solidFill>
                <a:cs typeface="B Mitra" pitchFamily="2" charset="-78"/>
              </a:rPr>
              <a:t>Purge</a:t>
            </a:r>
            <a:r>
              <a:rPr lang="fa-IR" dirty="0">
                <a:solidFill>
                  <a:srgbClr val="000D26"/>
                </a:solidFill>
                <a:cs typeface="B Mitra" pitchFamily="2" charset="-78"/>
              </a:rPr>
              <a:t> با </a:t>
            </a:r>
            <a:r>
              <a:rPr lang="fa-IR" dirty="0">
                <a:solidFill>
                  <a:srgbClr val="000D26"/>
                </a:solidFill>
                <a:cs typeface="B Mitra" pitchFamily="2" charset="-78"/>
              </a:rPr>
              <a:t>راندمان </a:t>
            </a:r>
            <a:r>
              <a:rPr lang="fa-IR" dirty="0">
                <a:solidFill>
                  <a:srgbClr val="000D26"/>
                </a:solidFill>
                <a:cs typeface="B Mitra" pitchFamily="2" charset="-78"/>
              </a:rPr>
              <a:t>بالا: سیستم </a:t>
            </a:r>
            <a:r>
              <a:rPr lang="en-US" dirty="0">
                <a:solidFill>
                  <a:srgbClr val="000D26"/>
                </a:solidFill>
                <a:cs typeface="B Mitra" pitchFamily="2" charset="-78"/>
              </a:rPr>
              <a:t>Purge</a:t>
            </a:r>
            <a:r>
              <a:rPr lang="fa-IR" dirty="0">
                <a:solidFill>
                  <a:srgbClr val="000D26"/>
                </a:solidFill>
                <a:cs typeface="B Mitra" pitchFamily="2" charset="-78"/>
              </a:rPr>
              <a:t> این چیلرها </a:t>
            </a:r>
            <a:r>
              <a:rPr lang="fa-IR" dirty="0">
                <a:solidFill>
                  <a:srgbClr val="000D26"/>
                </a:solidFill>
                <a:cs typeface="B Mitra" pitchFamily="2" charset="-78"/>
              </a:rPr>
              <a:t>از </a:t>
            </a:r>
            <a:r>
              <a:rPr lang="fa-IR" dirty="0">
                <a:solidFill>
                  <a:srgbClr val="000D26"/>
                </a:solidFill>
                <a:cs typeface="B Mitra" pitchFamily="2" charset="-78"/>
              </a:rPr>
              <a:t>نوع </a:t>
            </a:r>
            <a:r>
              <a:rPr lang="en-US" dirty="0">
                <a:solidFill>
                  <a:srgbClr val="000D26"/>
                </a:solidFill>
                <a:cs typeface="B Mitra" pitchFamily="2" charset="-78"/>
              </a:rPr>
              <a:t>Ejector</a:t>
            </a:r>
            <a:r>
              <a:rPr lang="fa-IR" dirty="0">
                <a:solidFill>
                  <a:srgbClr val="000D26"/>
                </a:solidFill>
                <a:cs typeface="B Mitra" pitchFamily="2" charset="-78"/>
              </a:rPr>
              <a:t> با </a:t>
            </a:r>
            <a:r>
              <a:rPr lang="fa-IR" dirty="0">
                <a:solidFill>
                  <a:srgbClr val="000D26"/>
                </a:solidFill>
                <a:cs typeface="B Mitra" pitchFamily="2" charset="-78"/>
              </a:rPr>
              <a:t>راندمان </a:t>
            </a:r>
            <a:r>
              <a:rPr lang="fa-IR" dirty="0">
                <a:solidFill>
                  <a:srgbClr val="000D26"/>
                </a:solidFill>
                <a:cs typeface="B Mitra" pitchFamily="2" charset="-78"/>
              </a:rPr>
              <a:t>بالا بوده </a:t>
            </a:r>
            <a:r>
              <a:rPr lang="fa-IR" dirty="0">
                <a:solidFill>
                  <a:srgbClr val="000D26"/>
                </a:solidFill>
                <a:cs typeface="B Mitra" pitchFamily="2" charset="-78"/>
              </a:rPr>
              <a:t>که نوع مرسوم در تمامی چیلرهای جذبی روز دنیا </a:t>
            </a:r>
            <a:r>
              <a:rPr lang="fa-IR" dirty="0">
                <a:solidFill>
                  <a:srgbClr val="000D26"/>
                </a:solidFill>
                <a:cs typeface="B Mitra" pitchFamily="2" charset="-78"/>
              </a:rPr>
              <a:t>می‏باشد</a:t>
            </a:r>
            <a:r>
              <a:rPr lang="fa-IR" dirty="0">
                <a:solidFill>
                  <a:srgbClr val="000D26"/>
                </a:solidFill>
                <a:cs typeface="B Mitra" pitchFamily="2" charset="-78"/>
              </a:rPr>
              <a:t>.</a:t>
            </a:r>
          </a:p>
          <a:p>
            <a:pPr algn="justLow"/>
            <a:r>
              <a:rPr lang="fa-IR" dirty="0">
                <a:solidFill>
                  <a:srgbClr val="000D26"/>
                </a:solidFill>
                <a:cs typeface="B Mitra" pitchFamily="2" charset="-78"/>
              </a:rPr>
              <a:t>4. نصب شیر کنترل روی کندانس: طراحی خاص این چیلرها باعث شده تا بتوان شیر کنترل را </a:t>
            </a:r>
            <a:r>
              <a:rPr lang="fa-IR" dirty="0">
                <a:solidFill>
                  <a:srgbClr val="000D26"/>
                </a:solidFill>
                <a:cs typeface="B Mitra" pitchFamily="2" charset="-78"/>
              </a:rPr>
              <a:t>به جای </a:t>
            </a:r>
            <a:r>
              <a:rPr lang="fa-IR" dirty="0">
                <a:solidFill>
                  <a:srgbClr val="000D26"/>
                </a:solidFill>
                <a:cs typeface="B Mitra" pitchFamily="2" charset="-78"/>
              </a:rPr>
              <a:t>بخار ورودی روی کندانس خروجی تعبیه نمود که این امر باعث کوچک شدن شیر کنترل و حذف تله بخار از سیستم </a:t>
            </a:r>
            <a:r>
              <a:rPr lang="fa-IR" dirty="0">
                <a:solidFill>
                  <a:srgbClr val="000D26"/>
                </a:solidFill>
                <a:cs typeface="B Mitra" pitchFamily="2" charset="-78"/>
              </a:rPr>
              <a:t>می‏گردد.</a:t>
            </a:r>
            <a:endParaRPr lang="fa-IR" dirty="0">
              <a:solidFill>
                <a:srgbClr val="000D26"/>
              </a:solidFill>
              <a:cs typeface="B Mitra" pitchFamily="2" charset="-78"/>
            </a:endParaRPr>
          </a:p>
          <a:p>
            <a:pPr algn="justLow"/>
            <a:r>
              <a:rPr lang="fa-IR" dirty="0">
                <a:solidFill>
                  <a:srgbClr val="000D26"/>
                </a:solidFill>
                <a:cs typeface="B Mitra" pitchFamily="2" charset="-78"/>
              </a:rPr>
              <a:t>5. سیستم </a:t>
            </a:r>
            <a:r>
              <a:rPr lang="fa-IR" dirty="0">
                <a:solidFill>
                  <a:srgbClr val="000D26"/>
                </a:solidFill>
                <a:cs typeface="B Mitra" pitchFamily="2" charset="-78"/>
              </a:rPr>
              <a:t>کنترل: </a:t>
            </a:r>
            <a:r>
              <a:rPr lang="en-US" dirty="0">
                <a:solidFill>
                  <a:srgbClr val="000D26"/>
                </a:solidFill>
                <a:cs typeface="B Mitra" pitchFamily="2" charset="-78"/>
              </a:rPr>
              <a:t>PLC</a:t>
            </a:r>
            <a:r>
              <a:rPr lang="fa-IR" dirty="0">
                <a:solidFill>
                  <a:srgbClr val="000D26"/>
                </a:solidFill>
                <a:cs typeface="B Mitra" pitchFamily="2" charset="-78"/>
              </a:rPr>
              <a:t> سیستم </a:t>
            </a:r>
            <a:r>
              <a:rPr lang="fa-IR" dirty="0">
                <a:solidFill>
                  <a:srgbClr val="000D26"/>
                </a:solidFill>
                <a:cs typeface="B Mitra" pitchFamily="2" charset="-78"/>
              </a:rPr>
              <a:t>کنترل این چیلرها از </a:t>
            </a:r>
            <a:r>
              <a:rPr lang="fa-IR" dirty="0">
                <a:solidFill>
                  <a:srgbClr val="000D26"/>
                </a:solidFill>
                <a:cs typeface="B Mitra" pitchFamily="2" charset="-78"/>
              </a:rPr>
              <a:t>نوع </a:t>
            </a:r>
            <a:r>
              <a:rPr lang="en-US" dirty="0">
                <a:solidFill>
                  <a:srgbClr val="000D26"/>
                </a:solidFill>
                <a:cs typeface="B Mitra" pitchFamily="2" charset="-78"/>
              </a:rPr>
              <a:t>PLC</a:t>
            </a:r>
            <a:r>
              <a:rPr lang="fa-IR" dirty="0">
                <a:solidFill>
                  <a:srgbClr val="000D26"/>
                </a:solidFill>
                <a:cs typeface="B Mitra" pitchFamily="2" charset="-78"/>
              </a:rPr>
              <a:t> و </a:t>
            </a:r>
            <a:r>
              <a:rPr lang="fa-IR" dirty="0">
                <a:solidFill>
                  <a:srgbClr val="000D26"/>
                </a:solidFill>
                <a:cs typeface="B Mitra" pitchFamily="2" charset="-78"/>
              </a:rPr>
              <a:t>با </a:t>
            </a:r>
            <a:r>
              <a:rPr lang="fa-IR" dirty="0">
                <a:solidFill>
                  <a:srgbClr val="000D26"/>
                </a:solidFill>
                <a:cs typeface="B Mitra" pitchFamily="2" charset="-78"/>
              </a:rPr>
              <a:t>قابلیت‏های </a:t>
            </a:r>
            <a:r>
              <a:rPr lang="fa-IR" dirty="0">
                <a:solidFill>
                  <a:srgbClr val="000D26"/>
                </a:solidFill>
                <a:cs typeface="B Mitra" pitchFamily="2" charset="-78"/>
              </a:rPr>
              <a:t>بالا </a:t>
            </a:r>
            <a:r>
              <a:rPr lang="fa-IR" dirty="0">
                <a:solidFill>
                  <a:srgbClr val="000D26"/>
                </a:solidFill>
                <a:cs typeface="B Mitra" pitchFamily="2" charset="-78"/>
              </a:rPr>
              <a:t>می‏باشد.</a:t>
            </a:r>
            <a:endParaRPr lang="fa-IR" dirty="0">
              <a:solidFill>
                <a:srgbClr val="000D26"/>
              </a:solidFill>
              <a:cs typeface="B Mitra" pitchFamily="2" charset="-78"/>
            </a:endParaRPr>
          </a:p>
          <a:p>
            <a:pPr algn="justLow"/>
            <a:r>
              <a:rPr lang="fa-IR" dirty="0">
                <a:solidFill>
                  <a:srgbClr val="000D26"/>
                </a:solidFill>
                <a:cs typeface="B Mitra" pitchFamily="2" charset="-78"/>
              </a:rPr>
              <a:t>6. امکان نصب تجهیزات جنبی: سه نوع سیستم جنبی برای راهبری و نگهداری </a:t>
            </a:r>
            <a:r>
              <a:rPr lang="fa-IR" dirty="0">
                <a:solidFill>
                  <a:srgbClr val="000D26"/>
                </a:solidFill>
                <a:cs typeface="B Mitra" pitchFamily="2" charset="-78"/>
              </a:rPr>
              <a:t>ساده‏تر </a:t>
            </a:r>
            <a:r>
              <a:rPr lang="fa-IR" dirty="0">
                <a:solidFill>
                  <a:srgbClr val="000D26"/>
                </a:solidFill>
                <a:cs typeface="B Mitra" pitchFamily="2" charset="-78"/>
              </a:rPr>
              <a:t>این نوع چیلرها </a:t>
            </a:r>
            <a:r>
              <a:rPr lang="fa-IR" dirty="0">
                <a:solidFill>
                  <a:srgbClr val="000D26"/>
                </a:solidFill>
                <a:cs typeface="B Mitra" pitchFamily="2" charset="-78"/>
              </a:rPr>
              <a:t>به صورت </a:t>
            </a:r>
            <a:r>
              <a:rPr lang="en-US" dirty="0">
                <a:solidFill>
                  <a:srgbClr val="000D26"/>
                </a:solidFill>
                <a:cs typeface="B Mitra" pitchFamily="2" charset="-78"/>
              </a:rPr>
              <a:t>Optional</a:t>
            </a:r>
            <a:r>
              <a:rPr lang="fa-IR" dirty="0">
                <a:solidFill>
                  <a:srgbClr val="000D26"/>
                </a:solidFill>
                <a:cs typeface="B Mitra" pitchFamily="2" charset="-78"/>
              </a:rPr>
              <a:t> بر </a:t>
            </a:r>
            <a:r>
              <a:rPr lang="fa-IR" dirty="0">
                <a:solidFill>
                  <a:srgbClr val="000D26"/>
                </a:solidFill>
                <a:cs typeface="B Mitra" pitchFamily="2" charset="-78"/>
              </a:rPr>
              <a:t>روی آنها قابل نصب </a:t>
            </a:r>
            <a:r>
              <a:rPr lang="fa-IR" dirty="0">
                <a:solidFill>
                  <a:srgbClr val="000D26"/>
                </a:solidFill>
                <a:cs typeface="B Mitra" pitchFamily="2" charset="-78"/>
              </a:rPr>
              <a:t>می‏باشد</a:t>
            </a:r>
            <a:r>
              <a:rPr lang="fa-IR" dirty="0">
                <a:solidFill>
                  <a:srgbClr val="000D26"/>
                </a:solidFill>
                <a:cs typeface="B Mitra" pitchFamily="2" charset="-78"/>
              </a:rPr>
              <a:t>.</a:t>
            </a: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algn="justLow"/>
            <a:r>
              <a:rPr lang="fa-IR" sz="1700" b="1" dirty="0">
                <a:solidFill>
                  <a:srgbClr val="C02500"/>
                </a:solidFill>
                <a:cs typeface="B Yekan" panose="00000400000000000000" pitchFamily="2" charset="-78"/>
              </a:rPr>
              <a:t>چیلرهای جذبی </a:t>
            </a:r>
            <a:r>
              <a:rPr lang="fa-IR" sz="1700" b="1" dirty="0">
                <a:solidFill>
                  <a:srgbClr val="C02500"/>
                </a:solidFill>
                <a:cs typeface="B Yekan" panose="00000400000000000000" pitchFamily="2" charset="-78"/>
              </a:rPr>
              <a:t>بخار  </a:t>
            </a:r>
            <a:r>
              <a:rPr lang="en-US" sz="1700" b="1" dirty="0">
                <a:solidFill>
                  <a:srgbClr val="C02500"/>
                </a:solidFill>
                <a:cs typeface="B Yekan" panose="00000400000000000000" pitchFamily="2" charset="-78"/>
              </a:rPr>
              <a:t>Single </a:t>
            </a:r>
            <a:r>
              <a:rPr lang="en-US" sz="1700" b="1" dirty="0">
                <a:solidFill>
                  <a:srgbClr val="C02500"/>
                </a:solidFill>
                <a:cs typeface="B Yekan" panose="00000400000000000000" pitchFamily="2" charset="-78"/>
              </a:rPr>
              <a:t>effect</a:t>
            </a:r>
            <a:endParaRPr lang="en-US" sz="17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707134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4678204"/>
          </a:xfrm>
          <a:prstGeom prst="rect">
            <a:avLst/>
          </a:prstGeom>
          <a:noFill/>
        </p:spPr>
        <p:txBody>
          <a:bodyPr wrap="square" rtlCol="0">
            <a:spAutoFit/>
          </a:bodyPr>
          <a:lstStyle/>
          <a:p>
            <a:pPr algn="justLow"/>
            <a:r>
              <a:rPr lang="fa-IR" sz="1600" b="1" dirty="0">
                <a:solidFill>
                  <a:srgbClr val="000D26"/>
                </a:solidFill>
                <a:cs typeface="B Mitra" pitchFamily="2" charset="-78"/>
              </a:rPr>
              <a:t>نشت ناپذیری:</a:t>
            </a:r>
          </a:p>
          <a:p>
            <a:pPr algn="justLow"/>
            <a:r>
              <a:rPr lang="fa-IR" dirty="0">
                <a:solidFill>
                  <a:srgbClr val="000D26"/>
                </a:solidFill>
                <a:cs typeface="B Mitra" pitchFamily="2" charset="-78"/>
              </a:rPr>
              <a:t>به دلیل خلا زیاد موجود در بخش جذب کننده خیلی مهم است که دستگاه کاملا نشت ناپذیر باشد حتی یک نشت کوچک موجب ورود هوا یا سایر گازهای غیر قابل تقطیر به دستـگاه شده در نتیجه سیکل تبرید را مختل می کند.</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واحد تخلیه گاز:</a:t>
            </a:r>
          </a:p>
          <a:p>
            <a:pPr algn="justLow"/>
            <a:r>
              <a:rPr lang="fa-IR" dirty="0">
                <a:solidFill>
                  <a:srgbClr val="000D26"/>
                </a:solidFill>
                <a:cs typeface="B Mitra" pitchFamily="2" charset="-78"/>
              </a:rPr>
              <a:t>این واحد برای تخلیه گاز و یا سایر گازهای غیر قابل تقطیر از دستگاه تعبیـه می شود تا در صورت وجود نشت کم چیلر بتواند به کار خود ادامه دهد واحد های تـخلــــیـــه گــاز و روشهای تخلی در چیلرها متفاوتند و برای پی بردن به چگونگی کار باید به دستورالـعـمـل خانه سازنده چیلر مراجعه نمود.</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پمپ‏ها:</a:t>
            </a:r>
          </a:p>
          <a:p>
            <a:pPr algn="justLow"/>
            <a:r>
              <a:rPr lang="fa-IR" dirty="0">
                <a:solidFill>
                  <a:srgbClr val="000D26"/>
                </a:solidFill>
                <a:cs typeface="B Mitra" pitchFamily="2" charset="-78"/>
              </a:rPr>
              <a:t>پمپ‏ها برای گردش دادن محلول مبرد و لیتیوم بــرماید در داخل چیلر بــکــار مـی رونــد مدلهای اولیه چیلرهـــای جذبی دارای پمـــــپهای نوع باز بودند و برای جلوگیری از نشت گازهای غیر قابل تقطیر از کاسه نمدهای مکانیکی استفاده می شود این کاسه نمدها باید هر ۲ سال تعویض گردد . مدلهای اخیر چیلرهای جذبی دارای پمپ بسته می باشند یــاتاقانها و موتورها و سایر اجزا باید تقریبا هر ۴ سال یک بار بازرسی شود.</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شیرهای سرویس:</a:t>
            </a:r>
          </a:p>
          <a:p>
            <a:pPr algn="justLow"/>
            <a:r>
              <a:rPr lang="fa-IR" dirty="0">
                <a:solidFill>
                  <a:srgbClr val="000D26"/>
                </a:solidFill>
                <a:cs typeface="B Mitra" pitchFamily="2" charset="-78"/>
              </a:rPr>
              <a:t>شیرهای سرویس بایستی هر ۲ یا ۳ سال تعویض گردد</a:t>
            </a:r>
            <a:r>
              <a:rPr lang="fa-IR" dirty="0">
                <a:solidFill>
                  <a:srgbClr val="000D26"/>
                </a:solidFill>
                <a:cs typeface="B Mitra" pitchFamily="2" charset="-78"/>
              </a:rPr>
              <a:t>.</a:t>
            </a:r>
            <a:endParaRPr lang="fa-IR"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algn="justLow"/>
            <a:r>
              <a:rPr lang="fa-IR" sz="1700" b="1" dirty="0">
                <a:solidFill>
                  <a:srgbClr val="C02500"/>
                </a:solidFill>
                <a:cs typeface="B Yekan" panose="00000400000000000000" pitchFamily="2" charset="-78"/>
              </a:rPr>
              <a:t>تعمیر و نگهداری</a:t>
            </a:r>
            <a:endParaRPr lang="en-US" sz="17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7930213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3970318"/>
          </a:xfrm>
          <a:prstGeom prst="rect">
            <a:avLst/>
          </a:prstGeom>
          <a:noFill/>
        </p:spPr>
        <p:txBody>
          <a:bodyPr wrap="square" rtlCol="0">
            <a:spAutoFit/>
          </a:bodyPr>
          <a:lstStyle/>
          <a:p>
            <a:pPr algn="justLow"/>
            <a:r>
              <a:rPr lang="fa-IR" dirty="0">
                <a:solidFill>
                  <a:srgbClr val="000D26"/>
                </a:solidFill>
                <a:cs typeface="B Mitra" pitchFamily="2" charset="-78"/>
              </a:rPr>
              <a:t>چیلر جذبی دو اثره در واقع از تلفیق دو چیلر جذبی یک اثره پدید می‏آید.</a:t>
            </a:r>
          </a:p>
          <a:p>
            <a:pPr algn="justLow"/>
            <a:r>
              <a:rPr lang="fa-IR" dirty="0">
                <a:solidFill>
                  <a:srgbClr val="000D26"/>
                </a:solidFill>
                <a:cs typeface="B Mitra" pitchFamily="2" charset="-78"/>
              </a:rPr>
              <a:t>بخش های اصلی یک چیلر جذبی دو اثره عبارتند از:</a:t>
            </a:r>
          </a:p>
          <a:p>
            <a:pPr algn="justLow"/>
            <a:r>
              <a:rPr lang="fa-IR" dirty="0">
                <a:solidFill>
                  <a:srgbClr val="000D26"/>
                </a:solidFill>
                <a:cs typeface="B Mitra" pitchFamily="2" charset="-78"/>
              </a:rPr>
              <a:t>اواپراتور، جذب کننده، ژنراتور فشار بالا، ژنراتور فشار پایین، کندانسور فشار بالا و کندانسور فشار پایین.</a:t>
            </a:r>
          </a:p>
          <a:p>
            <a:pPr algn="justLow"/>
            <a:r>
              <a:rPr lang="fa-IR" dirty="0">
                <a:solidFill>
                  <a:srgbClr val="000D26"/>
                </a:solidFill>
                <a:cs typeface="B Mitra" pitchFamily="2" charset="-78"/>
              </a:rPr>
              <a:t>اصول کار چیلر جذبی دو اثره عیناً شبیه چیلر جذبی یک اثره است و کلیه موارد ذکر شده در مقاله چیلر یک اثره، در این قسمت هم صادق است، لذا از تکرار مباحث خودداری گردیده و باید دانست که به طور کلی سیکل دو اثره در سه فشار کار می‏کند که جذب کننده و اواپراتور در فشار پایین قرار داشته، یک ژنراتور و کندانسور در فشار میانی و ژنراتور و کندانسور دیگر در فشار بالا می‏باشند</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در این نوع چیلر، </a:t>
            </a:r>
            <a:r>
              <a:rPr lang="fa-IR" dirty="0">
                <a:solidFill>
                  <a:srgbClr val="000D26"/>
                </a:solidFill>
                <a:cs typeface="B Mitra" pitchFamily="2" charset="-78"/>
              </a:rPr>
              <a:t>مبرد </a:t>
            </a:r>
            <a:r>
              <a:rPr lang="fa-IR" dirty="0">
                <a:solidFill>
                  <a:srgbClr val="000D26"/>
                </a:solidFill>
                <a:cs typeface="B Mitra" pitchFamily="2" charset="-78"/>
              </a:rPr>
              <a:t>یعنی آب در شش مسیر اصلی جریان دارد که عبارتند از:</a:t>
            </a:r>
          </a:p>
          <a:p>
            <a:pPr algn="justLow"/>
            <a:r>
              <a:rPr lang="fa-IR" dirty="0">
                <a:solidFill>
                  <a:srgbClr val="000D26"/>
                </a:solidFill>
                <a:cs typeface="B Mitra" pitchFamily="2" charset="-78"/>
              </a:rPr>
              <a:t>1. مسیر کندانسور ۱ به اواپراتور که آب، حالت مایع دارد.</a:t>
            </a:r>
          </a:p>
          <a:p>
            <a:pPr algn="justLow"/>
            <a:r>
              <a:rPr lang="fa-IR" dirty="0">
                <a:solidFill>
                  <a:srgbClr val="000D26"/>
                </a:solidFill>
                <a:cs typeface="B Mitra" pitchFamily="2" charset="-78"/>
              </a:rPr>
              <a:t>2. مسیر اواپراتور به جذب کننده که آب، حالت بخار دارد</a:t>
            </a:r>
          </a:p>
          <a:p>
            <a:pPr algn="justLow"/>
            <a:r>
              <a:rPr lang="fa-IR" dirty="0">
                <a:solidFill>
                  <a:srgbClr val="000D26"/>
                </a:solidFill>
                <a:cs typeface="B Mitra" pitchFamily="2" charset="-78"/>
              </a:rPr>
              <a:t>3. مسیر ژنراتور ۱ به کندانسور ۱ که آب، حالت بخار دارد.</a:t>
            </a:r>
          </a:p>
          <a:p>
            <a:pPr algn="justLow"/>
            <a:r>
              <a:rPr lang="fa-IR" dirty="0">
                <a:solidFill>
                  <a:srgbClr val="000D26"/>
                </a:solidFill>
                <a:cs typeface="B Mitra" pitchFamily="2" charset="-78"/>
              </a:rPr>
              <a:t>4. مسیر ژنراتور ۲ به کندانسور ۲ که آب، حالت بخار دارد.</a:t>
            </a:r>
          </a:p>
          <a:p>
            <a:pPr algn="justLow"/>
            <a:r>
              <a:rPr lang="fa-IR" dirty="0">
                <a:solidFill>
                  <a:srgbClr val="000D26"/>
                </a:solidFill>
                <a:cs typeface="B Mitra" pitchFamily="2" charset="-78"/>
              </a:rPr>
              <a:t>5. مسیر کندانسور ۲ به کندانسور ۱ که آب، حالت مایع دارد.</a:t>
            </a:r>
          </a:p>
          <a:p>
            <a:pPr algn="justLow"/>
            <a:r>
              <a:rPr lang="fa-IR" dirty="0">
                <a:solidFill>
                  <a:srgbClr val="000D26"/>
                </a:solidFill>
                <a:cs typeface="B Mitra" pitchFamily="2" charset="-78"/>
              </a:rPr>
              <a:t>6. در مسیر جذب کننده به ژنراتورها و برگشت از آنها که آب، به صورت محلول با لیتیوم بروماید است</a:t>
            </a:r>
            <a:r>
              <a:rPr lang="fa-IR" dirty="0">
                <a:solidFill>
                  <a:srgbClr val="000D26"/>
                </a:solidFill>
                <a:cs typeface="B Mitra" pitchFamily="2" charset="-78"/>
              </a:rPr>
              <a:t>.</a:t>
            </a:r>
            <a:endParaRPr lang="fa-IR"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445014" y="941798"/>
            <a:ext cx="3231442" cy="353943"/>
          </a:xfrm>
          <a:prstGeom prst="rect">
            <a:avLst/>
          </a:prstGeom>
          <a:noFill/>
        </p:spPr>
        <p:txBody>
          <a:bodyPr wrap="square" rtlCol="0">
            <a:spAutoFit/>
          </a:bodyPr>
          <a:lstStyle/>
          <a:p>
            <a:pPr algn="justLow"/>
            <a:r>
              <a:rPr lang="fa-IR" sz="1700" b="1" dirty="0">
                <a:solidFill>
                  <a:srgbClr val="C02500"/>
                </a:solidFill>
                <a:cs typeface="B Yekan" panose="00000400000000000000" pitchFamily="2" charset="-78"/>
              </a:rPr>
              <a:t>چیلرهای </a:t>
            </a:r>
            <a:r>
              <a:rPr lang="fa-IR" sz="1700" b="1" dirty="0">
                <a:solidFill>
                  <a:srgbClr val="C02500"/>
                </a:solidFill>
                <a:cs typeface="B Yekan" panose="00000400000000000000" pitchFamily="2" charset="-78"/>
              </a:rPr>
              <a:t>جذبی بخار  </a:t>
            </a:r>
            <a:r>
              <a:rPr lang="en-US" sz="1700" b="1" dirty="0">
                <a:solidFill>
                  <a:srgbClr val="C02500"/>
                </a:solidFill>
                <a:cs typeface="B Yekan" panose="00000400000000000000" pitchFamily="2" charset="-78"/>
              </a:rPr>
              <a:t>Double </a:t>
            </a:r>
            <a:r>
              <a:rPr lang="en-US" sz="1700" b="1" dirty="0">
                <a:solidFill>
                  <a:srgbClr val="C02500"/>
                </a:solidFill>
                <a:cs typeface="B Yekan" panose="00000400000000000000" pitchFamily="2" charset="-78"/>
              </a:rPr>
              <a:t>Effect</a:t>
            </a:r>
          </a:p>
        </p:txBody>
      </p:sp>
    </p:spTree>
    <p:extLst>
      <p:ext uri="{BB962C8B-B14F-4D97-AF65-F5344CB8AC3E}">
        <p14:creationId xmlns:p14="http://schemas.microsoft.com/office/powerpoint/2010/main" val="2943778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2862322"/>
          </a:xfrm>
          <a:prstGeom prst="rect">
            <a:avLst/>
          </a:prstGeom>
          <a:noFill/>
        </p:spPr>
        <p:txBody>
          <a:bodyPr wrap="square" rtlCol="0">
            <a:spAutoFit/>
          </a:bodyPr>
          <a:lstStyle/>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 مهمترین تفاوت چیلر دو اثره با چیلر یک اثره در نحوه تغلیظ محلول لیتیوم بروماید است. در چیلر یک اثره عمل تغلیظ در یک مرحله و در ژنراتور صورت می‏گیرد؛ در حالی که در چیلر دو اثره عمل تغلیظ در 2 مرحله صورت می‏گیرد. مرحله اول توسط بخار در ژنراتور فشار بالا و مرحله دوم در ژنراتور فشار پایین و توسط بخار آب حاصل از محلول لیتیوم بروماید رقیق ژنراتور فشار بالا صورت می‏گیرد.</a:t>
            </a:r>
          </a:p>
          <a:p>
            <a:pPr algn="justLow"/>
            <a:r>
              <a:rPr lang="fa-IR" dirty="0">
                <a:solidFill>
                  <a:srgbClr val="000D26"/>
                </a:solidFill>
                <a:cs typeface="B Mitra" pitchFamily="2" charset="-78"/>
              </a:rPr>
              <a:t>با توجه به نکته فوق، چرخه محلول جاذب به صورت زیر توضیح داده می‏شود: محلول رقیـق پس از جذب کننده از طریق پمپ محلول به مبدل حرارتی ۱ و سپس به ژنراتـور ۱ انتقـال می‏یابد. در آنجا بخشی از محلول رقیق به ژنراتور ۲ رفته و چرخه معمولی را طی می‏کند و بخش دیگری از محلول رقیق با محلول غلیظ بازگشته از ژنراتور ۲ مخلوط می‏گردد. در اینجا مخلوط حاصل با بخار آب خروجی از ژنراتور ۲ تبادل گرما می‏کند که در نتیجه آن مایع مبرد (آب)، بخار مبرد (آب) در و محلول غلیظ شده حاصل می‏گردد. سایر موارد سیکل عیناً شبیه سیکل یک اثره خواهد بود.</a:t>
            </a: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445014" y="941798"/>
            <a:ext cx="3231442" cy="353943"/>
          </a:xfrm>
          <a:prstGeom prst="rect">
            <a:avLst/>
          </a:prstGeom>
          <a:noFill/>
        </p:spPr>
        <p:txBody>
          <a:bodyPr wrap="square" rtlCol="0">
            <a:spAutoFit/>
          </a:bodyPr>
          <a:lstStyle/>
          <a:p>
            <a:pPr algn="justLow"/>
            <a:r>
              <a:rPr lang="fa-IR" sz="1700" b="1" dirty="0">
                <a:solidFill>
                  <a:srgbClr val="C02500"/>
                </a:solidFill>
                <a:cs typeface="B Yekan" panose="00000400000000000000" pitchFamily="2" charset="-78"/>
              </a:rPr>
              <a:t>چیلرهای </a:t>
            </a:r>
            <a:r>
              <a:rPr lang="fa-IR" sz="1700" b="1" dirty="0">
                <a:solidFill>
                  <a:srgbClr val="C02500"/>
                </a:solidFill>
                <a:cs typeface="B Yekan" panose="00000400000000000000" pitchFamily="2" charset="-78"/>
              </a:rPr>
              <a:t>جذبی بخار  </a:t>
            </a:r>
            <a:r>
              <a:rPr lang="en-US" sz="1700" b="1" dirty="0">
                <a:solidFill>
                  <a:srgbClr val="C02500"/>
                </a:solidFill>
                <a:cs typeface="B Yekan" panose="00000400000000000000" pitchFamily="2" charset="-78"/>
              </a:rPr>
              <a:t>Double </a:t>
            </a:r>
            <a:r>
              <a:rPr lang="en-US" sz="1700" b="1" dirty="0">
                <a:solidFill>
                  <a:srgbClr val="C02500"/>
                </a:solidFill>
                <a:cs typeface="B Yekan" panose="00000400000000000000" pitchFamily="2" charset="-78"/>
              </a:rPr>
              <a:t>Effect</a:t>
            </a:r>
          </a:p>
        </p:txBody>
      </p:sp>
    </p:spTree>
    <p:extLst>
      <p:ext uri="{BB962C8B-B14F-4D97-AF65-F5344CB8AC3E}">
        <p14:creationId xmlns:p14="http://schemas.microsoft.com/office/powerpoint/2010/main" val="40586347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4955203"/>
          </a:xfrm>
          <a:prstGeom prst="rect">
            <a:avLst/>
          </a:prstGeom>
          <a:noFill/>
        </p:spPr>
        <p:txBody>
          <a:bodyPr wrap="square" rtlCol="0">
            <a:spAutoFit/>
          </a:bodyPr>
          <a:lstStyle/>
          <a:p>
            <a:pPr algn="justLow"/>
            <a:r>
              <a:rPr lang="fa-IR" sz="1600" b="1" dirty="0">
                <a:solidFill>
                  <a:srgbClr val="000D26"/>
                </a:solidFill>
                <a:cs typeface="B Mitra" pitchFamily="2" charset="-78"/>
              </a:rPr>
              <a:t>وسایل ایمنی:</a:t>
            </a:r>
          </a:p>
          <a:p>
            <a:pPr algn="justLow"/>
            <a:r>
              <a:rPr lang="fa-IR" dirty="0">
                <a:solidFill>
                  <a:srgbClr val="000D26"/>
                </a:solidFill>
                <a:cs typeface="B Mitra" pitchFamily="2" charset="-78"/>
              </a:rPr>
              <a:t>وسایل مختلف کنترل کننده مثل قطع دما-پایین و فلوسوئیچهای آب سرد و آب خنک کننده آب کندانسور بایستی هر ۶ ماه از نظر صحت کارکرد بازرسی شود.</a:t>
            </a:r>
          </a:p>
          <a:p>
            <a:pPr algn="justLow"/>
            <a:endParaRPr lang="fa-IR" sz="1600" dirty="0">
              <a:solidFill>
                <a:srgbClr val="000D26"/>
              </a:solidFill>
              <a:cs typeface="B Mitra" pitchFamily="2" charset="-78"/>
            </a:endParaRPr>
          </a:p>
          <a:p>
            <a:pPr algn="justLow"/>
            <a:r>
              <a:rPr lang="fa-IR" sz="1600" b="1" dirty="0">
                <a:solidFill>
                  <a:srgbClr val="000D26"/>
                </a:solidFill>
                <a:cs typeface="B Mitra" pitchFamily="2" charset="-78"/>
              </a:rPr>
              <a:t>آزمایشات نشت:</a:t>
            </a:r>
          </a:p>
          <a:p>
            <a:pPr algn="justLow"/>
            <a:r>
              <a:rPr lang="fa-IR" dirty="0">
                <a:solidFill>
                  <a:srgbClr val="000D26"/>
                </a:solidFill>
                <a:cs typeface="B Mitra" pitchFamily="2" charset="-78"/>
              </a:rPr>
              <a:t>در این آزمایش باید خلا چیلر با گاز نیتروژن شکسته شود و داخل آن با استفاده از ترکیب مبرد فریون ۱۲ و نیتروژن تحت فشار قرار گیرد . در این مورد هرگز نباید از هوا استفاده شود بررسی وجود و یا عدم نــشــت نــیــز توسط نشت یاب الکترونیکی بسیار دقیق انجام می گیرد</a:t>
            </a:r>
            <a:r>
              <a:rPr lang="fa-IR" dirty="0">
                <a:solidFill>
                  <a:srgbClr val="000D26"/>
                </a:solidFill>
                <a:cs typeface="B Mitra" pitchFamily="2" charset="-78"/>
              </a:rPr>
              <a:t>.</a:t>
            </a:r>
          </a:p>
          <a:p>
            <a:pPr algn="justLow"/>
            <a:endParaRPr lang="fa-IR" sz="1600" dirty="0">
              <a:solidFill>
                <a:srgbClr val="000D26"/>
              </a:solidFill>
              <a:cs typeface="B Mitra" pitchFamily="2" charset="-78"/>
            </a:endParaRPr>
          </a:p>
          <a:p>
            <a:pPr algn="justLow"/>
            <a:r>
              <a:rPr lang="fa-IR" dirty="0">
                <a:solidFill>
                  <a:srgbClr val="000D26"/>
                </a:solidFill>
                <a:cs typeface="B Mitra" pitchFamily="2" charset="-78"/>
              </a:rPr>
              <a:t>* در </a:t>
            </a:r>
            <a:r>
              <a:rPr lang="fa-IR" dirty="0">
                <a:solidFill>
                  <a:srgbClr val="000D26"/>
                </a:solidFill>
                <a:cs typeface="B Mitra" pitchFamily="2" charset="-78"/>
              </a:rPr>
              <a:t>تنظیم برنامه مربوط به سایر اجزاء دستگاه باید به دستوراالعمل کارخانه سازنده توجه نمود که بر حسب طرح دستگاه ممکن است شامل موارد زیر باشد :</a:t>
            </a:r>
          </a:p>
          <a:p>
            <a:pPr algn="justLow"/>
            <a:r>
              <a:rPr lang="fa-IR" dirty="0">
                <a:solidFill>
                  <a:srgbClr val="000D26"/>
                </a:solidFill>
                <a:cs typeface="B Mitra" pitchFamily="2" charset="-78"/>
              </a:rPr>
              <a:t>اصلاح محلول لیتیوم برماید</a:t>
            </a:r>
          </a:p>
          <a:p>
            <a:pPr algn="justLow"/>
            <a:r>
              <a:rPr lang="fa-IR" dirty="0">
                <a:solidFill>
                  <a:srgbClr val="000D26"/>
                </a:solidFill>
                <a:cs typeface="B Mitra" pitchFamily="2" charset="-78"/>
              </a:rPr>
              <a:t>اضافه کردن اکتان الکل</a:t>
            </a:r>
          </a:p>
          <a:p>
            <a:pPr algn="justLow"/>
            <a:r>
              <a:rPr lang="fa-IR" dirty="0">
                <a:solidFill>
                  <a:srgbClr val="000D26"/>
                </a:solidFill>
                <a:cs typeface="B Mitra" pitchFamily="2" charset="-78"/>
              </a:rPr>
              <a:t>اجرای آزمایش نشت حین کار</a:t>
            </a:r>
          </a:p>
          <a:p>
            <a:pPr algn="justLow"/>
            <a:r>
              <a:rPr lang="fa-IR" dirty="0">
                <a:solidFill>
                  <a:srgbClr val="000D26"/>
                </a:solidFill>
                <a:cs typeface="B Mitra" pitchFamily="2" charset="-78"/>
              </a:rPr>
              <a:t>بازرسی سیستم های آب بندی در پمپهای باز</a:t>
            </a:r>
          </a:p>
          <a:p>
            <a:pPr algn="justLow"/>
            <a:r>
              <a:rPr lang="fa-IR" dirty="0">
                <a:solidFill>
                  <a:srgbClr val="000D26"/>
                </a:solidFill>
                <a:cs typeface="B Mitra" pitchFamily="2" charset="-78"/>
              </a:rPr>
              <a:t>روغن کاری موتورهای کنترل ظرفیت</a:t>
            </a:r>
          </a:p>
          <a:p>
            <a:pPr algn="justLow"/>
            <a:r>
              <a:rPr lang="fa-IR" dirty="0">
                <a:solidFill>
                  <a:srgbClr val="000D26"/>
                </a:solidFill>
                <a:cs typeface="B Mitra" pitchFamily="2" charset="-78"/>
              </a:rPr>
              <a:t>بازرسی و تمیز کردن سرهای افشاننده محلول</a:t>
            </a:r>
          </a:p>
          <a:p>
            <a:pPr algn="justLow"/>
            <a:r>
              <a:rPr lang="fa-IR" dirty="0">
                <a:solidFill>
                  <a:srgbClr val="000D26"/>
                </a:solidFill>
                <a:cs typeface="B Mitra" pitchFamily="2" charset="-78"/>
              </a:rPr>
              <a:t>تجزیه و تحلیل محلول لیتیوم برماید در دوره های زمانی </a:t>
            </a:r>
            <a:r>
              <a:rPr lang="fa-IR" dirty="0">
                <a:solidFill>
                  <a:srgbClr val="000D26"/>
                </a:solidFill>
                <a:cs typeface="B Mitra" pitchFamily="2" charset="-78"/>
              </a:rPr>
              <a:t>معین</a:t>
            </a:r>
            <a:endParaRPr lang="fa-IR"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چیلر</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algn="justLow"/>
            <a:r>
              <a:rPr lang="fa-IR" sz="1700" b="1" dirty="0">
                <a:solidFill>
                  <a:srgbClr val="C02500"/>
                </a:solidFill>
                <a:cs typeface="B Yekan" panose="00000400000000000000" pitchFamily="2" charset="-78"/>
              </a:rPr>
              <a:t>تعمیر و نگهداری</a:t>
            </a:r>
            <a:endParaRPr lang="en-US" sz="17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240675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4801314"/>
          </a:xfrm>
          <a:prstGeom prst="rect">
            <a:avLst/>
          </a:prstGeom>
          <a:noFill/>
        </p:spPr>
        <p:txBody>
          <a:bodyPr wrap="square" rtlCol="0">
            <a:spAutoFit/>
          </a:bodyPr>
          <a:lstStyle/>
          <a:p>
            <a:pPr algn="justLow"/>
            <a:r>
              <a:rPr lang="fa-IR" dirty="0">
                <a:solidFill>
                  <a:srgbClr val="000D26"/>
                </a:solidFill>
                <a:cs typeface="B Mitra" pitchFamily="2" charset="-78"/>
              </a:rPr>
              <a:t>فن کویل(زمینی): </a:t>
            </a:r>
            <a:r>
              <a:rPr lang="fa-IR" dirty="0">
                <a:solidFill>
                  <a:srgbClr val="000D26"/>
                </a:solidFill>
                <a:cs typeface="B Mitra" pitchFamily="2" charset="-78"/>
              </a:rPr>
              <a:t>دستگاه پخش کننده حرارت است و از دو قسمت اصلی فن سانتریفوژ و کویل مسی یا آلومینیومی تشکیل شده است. </a:t>
            </a:r>
          </a:p>
          <a:p>
            <a:pPr algn="justLow"/>
            <a:r>
              <a:rPr lang="fa-IR" dirty="0">
                <a:solidFill>
                  <a:srgbClr val="000D26"/>
                </a:solidFill>
                <a:cs typeface="B Mitra" pitchFamily="2" charset="-78"/>
              </a:rPr>
              <a:t>اجزای تشکیل دهنده آن:</a:t>
            </a:r>
          </a:p>
          <a:p>
            <a:pPr algn="justLow"/>
            <a:r>
              <a:rPr lang="fa-IR" dirty="0">
                <a:solidFill>
                  <a:srgbClr val="000D26"/>
                </a:solidFill>
                <a:cs typeface="B Mitra" pitchFamily="2" charset="-78"/>
              </a:rPr>
              <a:t>1. کویل یکی از فاکتور های اساسی در انتخاب یک فن کویل است.</a:t>
            </a:r>
          </a:p>
          <a:p>
            <a:pPr algn="justLow"/>
            <a:r>
              <a:rPr lang="fa-IR" dirty="0">
                <a:solidFill>
                  <a:srgbClr val="000D26"/>
                </a:solidFill>
                <a:cs typeface="B Mitra" pitchFamily="2" charset="-78"/>
              </a:rPr>
              <a:t>از نظر طریقه نصب به دو نوع چپ، راست و قابلیت نصب در دو طرف را دارا می‏باشد. سه انشعاب از یک فن کویل خارج می‏شود؛ یکی لوله رفت آب گرم یا سرد که از پایین به کویل وصل می‏شود. دومی لوله برگشت آب است و سومی لوله تخلیه (</a:t>
            </a:r>
            <a:r>
              <a:rPr lang="en-US" dirty="0">
                <a:solidFill>
                  <a:srgbClr val="000D26"/>
                </a:solidFill>
                <a:cs typeface="B Mitra" pitchFamily="2" charset="-78"/>
              </a:rPr>
              <a:t>Drain) </a:t>
            </a:r>
            <a:r>
              <a:rPr lang="fa-IR" dirty="0">
                <a:solidFill>
                  <a:srgbClr val="000D26"/>
                </a:solidFill>
                <a:cs typeface="B Mitra" pitchFamily="2" charset="-78"/>
              </a:rPr>
              <a:t>است که در ادامه به آن اشاره می‏شود. دیگر فاکتور مهم در انتخاب یک فن کویل ظرفیت حرارتی و برودتی آن است.</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2. فن سانتریفوژ:</a:t>
            </a:r>
          </a:p>
          <a:p>
            <a:pPr algn="justLow"/>
            <a:r>
              <a:rPr lang="fa-IR" dirty="0">
                <a:solidFill>
                  <a:srgbClr val="000D26"/>
                </a:solidFill>
                <a:cs typeface="B Mitra" pitchFamily="2" charset="-78"/>
              </a:rPr>
              <a:t>چیزی که برای ما مهم است ظرفیت هوادهی‏ست. که با </a:t>
            </a:r>
            <a:r>
              <a:rPr lang="fa-IR" dirty="0">
                <a:solidFill>
                  <a:srgbClr val="000D26"/>
                </a:solidFill>
                <a:cs typeface="B Mitra" pitchFamily="2" charset="-78"/>
              </a:rPr>
              <a:t>واحد</a:t>
            </a:r>
            <a:r>
              <a:rPr lang="en-US" dirty="0">
                <a:solidFill>
                  <a:srgbClr val="000D26"/>
                </a:solidFill>
                <a:cs typeface="B Mitra" pitchFamily="2" charset="-78"/>
              </a:rPr>
              <a:t>cfm </a:t>
            </a:r>
            <a:r>
              <a:rPr lang="fa-IR" dirty="0">
                <a:solidFill>
                  <a:srgbClr val="000D26"/>
                </a:solidFill>
                <a:cs typeface="B Mitra" pitchFamily="2" charset="-78"/>
              </a:rPr>
              <a:t> اعلام </a:t>
            </a:r>
            <a:r>
              <a:rPr lang="fa-IR" dirty="0">
                <a:solidFill>
                  <a:srgbClr val="000D26"/>
                </a:solidFill>
                <a:cs typeface="B Mitra" pitchFamily="2" charset="-78"/>
              </a:rPr>
              <a:t>می‏شود. فن کویل ها با ظرفیت های 200، 300، 400، 500، 600، 800 </a:t>
            </a:r>
            <a:r>
              <a:rPr lang="en-US" dirty="0">
                <a:solidFill>
                  <a:srgbClr val="000D26"/>
                </a:solidFill>
                <a:cs typeface="B Mitra" pitchFamily="2" charset="-78"/>
              </a:rPr>
              <a:t>cfm</a:t>
            </a:r>
            <a:r>
              <a:rPr lang="fa-IR" dirty="0">
                <a:solidFill>
                  <a:srgbClr val="000D26"/>
                </a:solidFill>
                <a:cs typeface="B Mitra" pitchFamily="2" charset="-78"/>
              </a:rPr>
              <a:t> تولید </a:t>
            </a:r>
            <a:r>
              <a:rPr lang="fa-IR" dirty="0">
                <a:solidFill>
                  <a:srgbClr val="000D26"/>
                </a:solidFill>
                <a:cs typeface="B Mitra" pitchFamily="2" charset="-78"/>
              </a:rPr>
              <a:t>و به بازار عرضه می شود.</a:t>
            </a:r>
          </a:p>
          <a:p>
            <a:pPr algn="justLow"/>
            <a:r>
              <a:rPr lang="fa-IR" dirty="0">
                <a:solidFill>
                  <a:srgbClr val="000D26"/>
                </a:solidFill>
                <a:cs typeface="B Mitra" pitchFamily="2" charset="-78"/>
              </a:rPr>
              <a:t>فن کویل در ظرفیت‏های کم دارای یک فن سانتریفوژ آلومینیومی بسیار حساس است که توسط یک موتور تک فاز سه دور با رنج قدرت </a:t>
            </a:r>
            <a:r>
              <a:rPr lang="fa-IR" dirty="0">
                <a:solidFill>
                  <a:srgbClr val="000D26"/>
                </a:solidFill>
                <a:cs typeface="B Mitra" pitchFamily="2" charset="-78"/>
              </a:rPr>
              <a:t>۱/۱۵</a:t>
            </a:r>
            <a:r>
              <a:rPr lang="en-US" dirty="0" err="1">
                <a:solidFill>
                  <a:srgbClr val="000D26"/>
                </a:solidFill>
                <a:cs typeface="B Mitra" pitchFamily="2" charset="-78"/>
              </a:rPr>
              <a:t>hp</a:t>
            </a:r>
            <a:r>
              <a:rPr lang="en-US" dirty="0">
                <a:solidFill>
                  <a:srgbClr val="000D26"/>
                </a:solidFill>
                <a:cs typeface="B Mitra" pitchFamily="2" charset="-78"/>
              </a:rPr>
              <a:t> </a:t>
            </a:r>
            <a:r>
              <a:rPr lang="fa-IR" dirty="0">
                <a:solidFill>
                  <a:srgbClr val="000D26"/>
                </a:solidFill>
                <a:cs typeface="B Mitra" pitchFamily="2" charset="-78"/>
              </a:rPr>
              <a:t> اسب </a:t>
            </a:r>
            <a:r>
              <a:rPr lang="fa-IR" dirty="0">
                <a:solidFill>
                  <a:srgbClr val="000D26"/>
                </a:solidFill>
                <a:cs typeface="B Mitra" pitchFamily="2" charset="-78"/>
              </a:rPr>
              <a:t>بخار به چرخش در می‏آید. این موتور دارای یک خازن بوده که با سیم پیچ فرعی به صورت سری قرار می گیرد.</a:t>
            </a:r>
          </a:p>
          <a:p>
            <a:pPr algn="justLow"/>
            <a:r>
              <a:rPr lang="fa-IR" dirty="0">
                <a:solidFill>
                  <a:srgbClr val="000D26"/>
                </a:solidFill>
                <a:cs typeface="B Mitra" pitchFamily="2" charset="-78"/>
              </a:rPr>
              <a:t>تا فن کویل 400 </a:t>
            </a:r>
            <a:r>
              <a:rPr lang="en-US" dirty="0">
                <a:solidFill>
                  <a:srgbClr val="000D26"/>
                </a:solidFill>
                <a:cs typeface="B Mitra" pitchFamily="2" charset="-78"/>
              </a:rPr>
              <a:t>cfm</a:t>
            </a:r>
            <a:r>
              <a:rPr lang="fa-IR" dirty="0">
                <a:solidFill>
                  <a:srgbClr val="000D26"/>
                </a:solidFill>
                <a:cs typeface="B Mitra" pitchFamily="2" charset="-78"/>
              </a:rPr>
              <a:t> یک </a:t>
            </a:r>
            <a:r>
              <a:rPr lang="fa-IR" dirty="0">
                <a:solidFill>
                  <a:srgbClr val="000D26"/>
                </a:solidFill>
                <a:cs typeface="B Mitra" pitchFamily="2" charset="-78"/>
              </a:rPr>
              <a:t>فن و بالاتر از آن دارای دو فن می‏باشد. فن‏ها که پره‏های آن به صورت فوروارد (رو به جلو) می‏باشد، از جنس آلومینیوم بوده و در هنگام کار باید دقت کرد تاب بر ندارد. این فن در یک محفظه حلزونی شکل قرار دارد. ویژگی فن های سانتریفوژ این است که با ایجاد فشار استاتیکی و زیاد بودن عرض پاشش ذرات هوا تبادل حرارتی بسیار بهتری با کویل دارد.</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فن کویل</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441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1754326"/>
          </a:xfrm>
          <a:prstGeom prst="rect">
            <a:avLst/>
          </a:prstGeom>
          <a:noFill/>
        </p:spPr>
        <p:txBody>
          <a:bodyPr wrap="square" rtlCol="0">
            <a:spAutoFit/>
          </a:bodyPr>
          <a:lstStyle/>
          <a:p>
            <a:pPr algn="justLow"/>
            <a:r>
              <a:rPr lang="fa-IR" dirty="0">
                <a:solidFill>
                  <a:srgbClr val="000D26"/>
                </a:solidFill>
                <a:cs typeface="B Mitra" pitchFamily="2" charset="-78"/>
              </a:rPr>
              <a:t>3</a:t>
            </a:r>
            <a:r>
              <a:rPr lang="fa-IR" dirty="0">
                <a:solidFill>
                  <a:srgbClr val="000D26"/>
                </a:solidFill>
                <a:cs typeface="B Mitra" pitchFamily="2" charset="-78"/>
              </a:rPr>
              <a:t>. فیلتر </a:t>
            </a:r>
            <a:r>
              <a:rPr lang="fa-IR" dirty="0">
                <a:solidFill>
                  <a:srgbClr val="000D26"/>
                </a:solidFill>
                <a:cs typeface="B Mitra" pitchFamily="2" charset="-78"/>
              </a:rPr>
              <a:t>سیمی: از جنس آلومینیوم است و در پایین فن کویل قرار دارد.</a:t>
            </a:r>
          </a:p>
          <a:p>
            <a:pPr algn="justLow"/>
            <a:r>
              <a:rPr lang="fa-IR" dirty="0">
                <a:solidFill>
                  <a:srgbClr val="000D26"/>
                </a:solidFill>
                <a:cs typeface="B Mitra" pitchFamily="2" charset="-78"/>
              </a:rPr>
              <a:t>4. سینی قطره گیر: برای جمع آوری قطرات آب کندانس شده بر روی کویل در تابستان.</a:t>
            </a:r>
          </a:p>
          <a:p>
            <a:pPr algn="justLow"/>
            <a:r>
              <a:rPr lang="fa-IR" dirty="0">
                <a:solidFill>
                  <a:srgbClr val="000D26"/>
                </a:solidFill>
                <a:cs typeface="B Mitra" pitchFamily="2" charset="-78"/>
              </a:rPr>
              <a:t>5. شیر هواگیری روی کویل</a:t>
            </a:r>
          </a:p>
          <a:p>
            <a:pPr algn="justLow"/>
            <a:r>
              <a:rPr lang="fa-IR" dirty="0">
                <a:solidFill>
                  <a:srgbClr val="000D26"/>
                </a:solidFill>
                <a:cs typeface="B Mitra" pitchFamily="2" charset="-78"/>
              </a:rPr>
              <a:t>6. </a:t>
            </a:r>
            <a:r>
              <a:rPr lang="fa-IR" dirty="0">
                <a:solidFill>
                  <a:srgbClr val="000D26"/>
                </a:solidFill>
                <a:cs typeface="B Mitra" pitchFamily="2" charset="-78"/>
              </a:rPr>
              <a:t>دریچه هوای تازه: در پشت فن کویل نصب شده و تا ۴۰% هوادهی فن را تامین می کند.</a:t>
            </a:r>
          </a:p>
          <a:p>
            <a:pPr algn="justLow"/>
            <a:r>
              <a:rPr lang="fa-IR" dirty="0">
                <a:solidFill>
                  <a:srgbClr val="000D26"/>
                </a:solidFill>
                <a:cs typeface="B Mitra" pitchFamily="2" charset="-78"/>
              </a:rPr>
              <a:t>7. </a:t>
            </a:r>
            <a:r>
              <a:rPr lang="fa-IR" dirty="0">
                <a:solidFill>
                  <a:srgbClr val="000D26"/>
                </a:solidFill>
                <a:cs typeface="B Mitra" pitchFamily="2" charset="-78"/>
              </a:rPr>
              <a:t>دریچه خروجی هوا: در فن کویل های زمینی در سه نوع بالازن، جلو زن و قابل تنظیم است.</a:t>
            </a:r>
          </a:p>
          <a:p>
            <a:pPr algn="justLow"/>
            <a:r>
              <a:rPr lang="fa-IR" dirty="0">
                <a:solidFill>
                  <a:srgbClr val="000D26"/>
                </a:solidFill>
                <a:cs typeface="B Mitra" pitchFamily="2" charset="-78"/>
              </a:rPr>
              <a:t>8. </a:t>
            </a:r>
            <a:r>
              <a:rPr lang="fa-IR" dirty="0">
                <a:solidFill>
                  <a:srgbClr val="000D26"/>
                </a:solidFill>
                <a:cs typeface="B Mitra" pitchFamily="2" charset="-78"/>
              </a:rPr>
              <a:t>شلنگ تخلیه: بعضی از کویل های نصب شده بر روی فن کویل ها قابلیت نصب اتصالات در دو طرف را دارد.</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فن کویل</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47598" y="404664"/>
            <a:ext cx="3168352" cy="1692428"/>
          </a:xfrm>
          <a:prstGeom prst="rect">
            <a:avLst/>
          </a:prstGeom>
          <a:noFill/>
          <a:ln>
            <a:noFill/>
          </a:ln>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47604" y="3659988"/>
            <a:ext cx="3792848" cy="2506836"/>
          </a:xfrm>
          <a:prstGeom prst="rect">
            <a:avLst/>
          </a:prstGeom>
          <a:noFill/>
          <a:ln>
            <a:noFill/>
          </a:ln>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7544" y="3659988"/>
            <a:ext cx="4040834" cy="2505316"/>
          </a:xfrm>
          <a:prstGeom prst="rect">
            <a:avLst/>
          </a:prstGeom>
          <a:noFill/>
          <a:ln>
            <a:noFill/>
          </a:ln>
        </p:spPr>
      </p:pic>
    </p:spTree>
    <p:extLst>
      <p:ext uri="{BB962C8B-B14F-4D97-AF65-F5344CB8AC3E}">
        <p14:creationId xmlns:p14="http://schemas.microsoft.com/office/powerpoint/2010/main" val="3618743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فن کویل</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043608" y="1409523"/>
            <a:ext cx="7145944" cy="4727316"/>
          </a:xfrm>
          <a:prstGeom prst="rect">
            <a:avLst/>
          </a:prstGeom>
          <a:noFill/>
          <a:ln>
            <a:noFill/>
          </a:ln>
        </p:spPr>
      </p:pic>
    </p:spTree>
    <p:extLst>
      <p:ext uri="{BB962C8B-B14F-4D97-AF65-F5344CB8AC3E}">
        <p14:creationId xmlns:p14="http://schemas.microsoft.com/office/powerpoint/2010/main" val="1286436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980728"/>
            <a:ext cx="8275647" cy="2031325"/>
          </a:xfrm>
          <a:prstGeom prst="rect">
            <a:avLst/>
          </a:prstGeom>
          <a:noFill/>
        </p:spPr>
        <p:txBody>
          <a:bodyPr wrap="square" rtlCol="0">
            <a:spAutoFit/>
          </a:bodyPr>
          <a:lstStyle/>
          <a:p>
            <a:pPr algn="justLow"/>
            <a:r>
              <a:rPr lang="fa-IR" dirty="0">
                <a:solidFill>
                  <a:srgbClr val="000D26"/>
                </a:solidFill>
                <a:cs typeface="B Mitra" pitchFamily="2" charset="-78"/>
              </a:rPr>
              <a:t>شرایط محیط زیست انسان تاثیر مستقیمی بر چگونگی حالات </a:t>
            </a:r>
            <a:r>
              <a:rPr lang="fa-IR" dirty="0">
                <a:solidFill>
                  <a:srgbClr val="000D26"/>
                </a:solidFill>
                <a:cs typeface="B Mitra" pitchFamily="2" charset="-78"/>
              </a:rPr>
              <a:t>روانی، </a:t>
            </a:r>
            <a:r>
              <a:rPr lang="fa-IR" dirty="0">
                <a:solidFill>
                  <a:srgbClr val="000D26"/>
                </a:solidFill>
                <a:cs typeface="B Mitra" pitchFamily="2" charset="-78"/>
              </a:rPr>
              <a:t>وضعیت </a:t>
            </a:r>
            <a:r>
              <a:rPr lang="fa-IR" dirty="0">
                <a:solidFill>
                  <a:srgbClr val="000D26"/>
                </a:solidFill>
                <a:cs typeface="B Mitra" pitchFamily="2" charset="-78"/>
              </a:rPr>
              <a:t>فیزیکی، </a:t>
            </a:r>
            <a:r>
              <a:rPr lang="fa-IR" dirty="0">
                <a:solidFill>
                  <a:srgbClr val="000D26"/>
                </a:solidFill>
                <a:cs typeface="B Mitra" pitchFamily="2" charset="-78"/>
              </a:rPr>
              <a:t>نحوه انجام کار و بطور کلی تمام شئون زندگی او دارد. از </a:t>
            </a:r>
            <a:r>
              <a:rPr lang="fa-IR" dirty="0">
                <a:solidFill>
                  <a:srgbClr val="000D26"/>
                </a:solidFill>
                <a:cs typeface="B Mitra" pitchFamily="2" charset="-78"/>
              </a:rPr>
              <a:t>آنجایی که </a:t>
            </a:r>
            <a:r>
              <a:rPr lang="fa-IR" dirty="0">
                <a:solidFill>
                  <a:srgbClr val="000D26"/>
                </a:solidFill>
                <a:cs typeface="B Mitra" pitchFamily="2" charset="-78"/>
              </a:rPr>
              <a:t>بخش عمده زندگی بشر امروزی در داخل ساختمان </a:t>
            </a:r>
            <a:r>
              <a:rPr lang="fa-IR" dirty="0">
                <a:solidFill>
                  <a:srgbClr val="000D26"/>
                </a:solidFill>
                <a:cs typeface="B Mitra" pitchFamily="2" charset="-78"/>
              </a:rPr>
              <a:t>می‏گذرد، </a:t>
            </a:r>
            <a:r>
              <a:rPr lang="fa-IR" dirty="0">
                <a:solidFill>
                  <a:srgbClr val="000D26"/>
                </a:solidFill>
                <a:cs typeface="B Mitra" pitchFamily="2" charset="-78"/>
              </a:rPr>
              <a:t>ایجاد شرایط مطلوب زیست محیطی در </a:t>
            </a:r>
            <a:r>
              <a:rPr lang="fa-IR" dirty="0">
                <a:solidFill>
                  <a:srgbClr val="000D26"/>
                </a:solidFill>
                <a:cs typeface="B Mitra" pitchFamily="2" charset="-78"/>
              </a:rPr>
              <a:t>ساختمان، </a:t>
            </a:r>
            <a:r>
              <a:rPr lang="fa-IR" dirty="0">
                <a:solidFill>
                  <a:srgbClr val="000D26"/>
                </a:solidFill>
                <a:cs typeface="B Mitra" pitchFamily="2" charset="-78"/>
              </a:rPr>
              <a:t>خواه محل کار باشد یا منزل و غیره ، واجد اهمیت بسیاری است که مهمترین بخش آن تهویه هوایی مطبوع برای ساکنین ساختمان با توجه به نوع فعالیت </a:t>
            </a:r>
            <a:r>
              <a:rPr lang="fa-IR" dirty="0">
                <a:solidFill>
                  <a:srgbClr val="000D26"/>
                </a:solidFill>
                <a:cs typeface="B Mitra" pitchFamily="2" charset="-78"/>
              </a:rPr>
              <a:t>آنهاست. </a:t>
            </a:r>
            <a:r>
              <a:rPr lang="fa-IR" dirty="0">
                <a:solidFill>
                  <a:srgbClr val="000D26"/>
                </a:solidFill>
                <a:cs typeface="B Mitra" pitchFamily="2" charset="-78"/>
              </a:rPr>
              <a:t>زیباترین و گرانبهاترین </a:t>
            </a:r>
            <a:r>
              <a:rPr lang="fa-IR" dirty="0">
                <a:solidFill>
                  <a:srgbClr val="000D26"/>
                </a:solidFill>
                <a:cs typeface="B Mitra" pitchFamily="2" charset="-78"/>
              </a:rPr>
              <a:t>ساختمان‏ها </a:t>
            </a:r>
            <a:r>
              <a:rPr lang="fa-IR" dirty="0">
                <a:solidFill>
                  <a:srgbClr val="000D26"/>
                </a:solidFill>
                <a:cs typeface="B Mitra" pitchFamily="2" charset="-78"/>
              </a:rPr>
              <a:t>در صورتیکه فاقد سیستم تهویه مطبوع مناسب باشند قابل سکونت نخواهند </a:t>
            </a:r>
            <a:r>
              <a:rPr lang="fa-IR" dirty="0">
                <a:solidFill>
                  <a:srgbClr val="000D26"/>
                </a:solidFill>
                <a:cs typeface="B Mitra" pitchFamily="2" charset="-78"/>
              </a:rPr>
              <a:t>بود.</a:t>
            </a:r>
          </a:p>
          <a:p>
            <a:pPr algn="justLow"/>
            <a:r>
              <a:rPr lang="fa-IR" dirty="0">
                <a:solidFill>
                  <a:srgbClr val="000D26"/>
                </a:solidFill>
                <a:cs typeface="B Mitra" pitchFamily="2" charset="-78"/>
              </a:rPr>
              <a:t>اهم </a:t>
            </a:r>
            <a:r>
              <a:rPr lang="fa-IR" dirty="0">
                <a:solidFill>
                  <a:srgbClr val="000D26"/>
                </a:solidFill>
                <a:cs typeface="B Mitra" pitchFamily="2" charset="-78"/>
              </a:rPr>
              <a:t>وظایف یک سیستم تهویه مطبوع عبارتند </a:t>
            </a:r>
            <a:r>
              <a:rPr lang="fa-IR" dirty="0">
                <a:solidFill>
                  <a:srgbClr val="000D26"/>
                </a:solidFill>
                <a:cs typeface="B Mitra" pitchFamily="2" charset="-78"/>
              </a:rPr>
              <a:t>از: </a:t>
            </a:r>
            <a:r>
              <a:rPr lang="fa-IR" dirty="0">
                <a:solidFill>
                  <a:srgbClr val="000D26"/>
                </a:solidFill>
                <a:cs typeface="B Mitra" pitchFamily="2" charset="-78"/>
              </a:rPr>
              <a:t>کنتزل </a:t>
            </a:r>
            <a:r>
              <a:rPr lang="fa-IR" dirty="0">
                <a:solidFill>
                  <a:srgbClr val="000D26"/>
                </a:solidFill>
                <a:cs typeface="B Mitra" pitchFamily="2" charset="-78"/>
              </a:rPr>
              <a:t>دما، </a:t>
            </a:r>
            <a:r>
              <a:rPr lang="fa-IR" dirty="0">
                <a:solidFill>
                  <a:srgbClr val="000D26"/>
                </a:solidFill>
                <a:cs typeface="B Mitra" pitchFamily="2" charset="-78"/>
              </a:rPr>
              <a:t>رطوبت و سرعت وزش </a:t>
            </a:r>
            <a:r>
              <a:rPr lang="fa-IR" dirty="0">
                <a:solidFill>
                  <a:srgbClr val="000D26"/>
                </a:solidFill>
                <a:cs typeface="B Mitra" pitchFamily="2" charset="-78"/>
              </a:rPr>
              <a:t>هوا، </a:t>
            </a:r>
            <a:r>
              <a:rPr lang="fa-IR" dirty="0">
                <a:solidFill>
                  <a:srgbClr val="000D26"/>
                </a:solidFill>
                <a:cs typeface="B Mitra" pitchFamily="2" charset="-78"/>
              </a:rPr>
              <a:t>زدودن </a:t>
            </a:r>
            <a:r>
              <a:rPr lang="fa-IR" dirty="0">
                <a:solidFill>
                  <a:srgbClr val="000D26"/>
                </a:solidFill>
                <a:cs typeface="B Mitra" pitchFamily="2" charset="-78"/>
              </a:rPr>
              <a:t>گرد و </a:t>
            </a:r>
            <a:r>
              <a:rPr lang="fa-IR" dirty="0">
                <a:solidFill>
                  <a:srgbClr val="000D26"/>
                </a:solidFill>
                <a:cs typeface="B Mitra" pitchFamily="2" charset="-78"/>
              </a:rPr>
              <a:t>غبار تعفن و سایر </a:t>
            </a:r>
            <a:r>
              <a:rPr lang="fa-IR" dirty="0">
                <a:solidFill>
                  <a:srgbClr val="000D26"/>
                </a:solidFill>
                <a:cs typeface="B Mitra" pitchFamily="2" charset="-78"/>
              </a:rPr>
              <a:t>آلودگی‏های </a:t>
            </a:r>
            <a:r>
              <a:rPr lang="fa-IR" dirty="0">
                <a:solidFill>
                  <a:srgbClr val="000D26"/>
                </a:solidFill>
                <a:cs typeface="B Mitra" pitchFamily="2" charset="-78"/>
              </a:rPr>
              <a:t>هوا و در صورت لزوم از بین بردن </a:t>
            </a:r>
            <a:r>
              <a:rPr lang="fa-IR" dirty="0">
                <a:solidFill>
                  <a:srgbClr val="000D26"/>
                </a:solidFill>
                <a:cs typeface="B Mitra" pitchFamily="2" charset="-78"/>
              </a:rPr>
              <a:t>میکروب‏ها </a:t>
            </a:r>
            <a:r>
              <a:rPr lang="fa-IR" dirty="0">
                <a:solidFill>
                  <a:srgbClr val="000D26"/>
                </a:solidFill>
                <a:cs typeface="B Mitra" pitchFamily="2" charset="-78"/>
              </a:rPr>
              <a:t>و </a:t>
            </a:r>
            <a:r>
              <a:rPr lang="fa-IR" dirty="0">
                <a:solidFill>
                  <a:srgbClr val="000D26"/>
                </a:solidFill>
                <a:cs typeface="B Mitra" pitchFamily="2" charset="-78"/>
              </a:rPr>
              <a:t>باکتری‏های </a:t>
            </a:r>
            <a:r>
              <a:rPr lang="fa-IR" dirty="0">
                <a:solidFill>
                  <a:srgbClr val="000D26"/>
                </a:solidFill>
                <a:cs typeface="B Mitra" pitchFamily="2" charset="-78"/>
              </a:rPr>
              <a:t>معلق در </a:t>
            </a:r>
            <a:r>
              <a:rPr lang="fa-IR" dirty="0">
                <a:solidFill>
                  <a:srgbClr val="000D26"/>
                </a:solidFill>
                <a:cs typeface="B Mitra" pitchFamily="2" charset="-78"/>
              </a:rPr>
              <a:t>هوا، </a:t>
            </a:r>
            <a:r>
              <a:rPr lang="fa-IR" dirty="0">
                <a:solidFill>
                  <a:srgbClr val="000D26"/>
                </a:solidFill>
                <a:cs typeface="B Mitra" pitchFamily="2" charset="-78"/>
              </a:rPr>
              <a:t>گرمایش و سرمایش هوا متناسب با </a:t>
            </a:r>
            <a:r>
              <a:rPr lang="fa-IR" dirty="0">
                <a:solidFill>
                  <a:srgbClr val="000D26"/>
                </a:solidFill>
                <a:cs typeface="B Mitra" pitchFamily="2" charset="-78"/>
              </a:rPr>
              <a:t>فصل</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تهویه مطبوع</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67544" y="3253040"/>
            <a:ext cx="8275647" cy="3416320"/>
          </a:xfrm>
          <a:prstGeom prst="rect">
            <a:avLst/>
          </a:prstGeom>
          <a:noFill/>
        </p:spPr>
        <p:txBody>
          <a:bodyPr wrap="square" rtlCol="0">
            <a:spAutoFit/>
          </a:bodyPr>
          <a:lstStyle/>
          <a:p>
            <a:pPr algn="justLow"/>
            <a:r>
              <a:rPr lang="fa-IR" b="1" dirty="0">
                <a:solidFill>
                  <a:srgbClr val="000D26"/>
                </a:solidFill>
                <a:cs typeface="B Mitra" pitchFamily="2" charset="-78"/>
              </a:rPr>
              <a:t>سیستم ها و کاربردها :</a:t>
            </a:r>
          </a:p>
          <a:p>
            <a:pPr algn="justLow"/>
            <a:endParaRPr lang="fa-IR" sz="1050" dirty="0">
              <a:solidFill>
                <a:srgbClr val="000D26"/>
              </a:solidFill>
              <a:cs typeface="B Mitra" pitchFamily="2" charset="-78"/>
            </a:endParaRPr>
          </a:p>
          <a:p>
            <a:pPr algn="justLow"/>
            <a:r>
              <a:rPr lang="fa-IR" dirty="0">
                <a:solidFill>
                  <a:srgbClr val="000D26"/>
                </a:solidFill>
                <a:cs typeface="B Mitra" pitchFamily="2" charset="-78"/>
              </a:rPr>
              <a:t>عمده ترین مسائل که باید ملاحظه نظر طرح سیستم تهویه مطبوع قرار گیرد عبارتند از:</a:t>
            </a:r>
          </a:p>
          <a:p>
            <a:pPr algn="justLow"/>
            <a:r>
              <a:rPr lang="fa-IR" dirty="0">
                <a:solidFill>
                  <a:srgbClr val="000D26"/>
                </a:solidFill>
                <a:cs typeface="B Mitra" pitchFamily="2" charset="-78"/>
              </a:rPr>
              <a:t>1. امکانات مالی شخصی یا سازمان سرمایه گذار</a:t>
            </a:r>
          </a:p>
          <a:p>
            <a:pPr algn="justLow"/>
            <a:r>
              <a:rPr lang="fa-IR" dirty="0">
                <a:solidFill>
                  <a:srgbClr val="000D26"/>
                </a:solidFill>
                <a:cs typeface="B Mitra" pitchFamily="2" charset="-78"/>
              </a:rPr>
              <a:t>2. فضا یا ساختمان – هدف ، موقعیت مکانی</a:t>
            </a:r>
          </a:p>
          <a:p>
            <a:pPr algn="justLow"/>
            <a:r>
              <a:rPr lang="fa-IR" dirty="0">
                <a:solidFill>
                  <a:srgbClr val="000D26"/>
                </a:solidFill>
                <a:cs typeface="B Mitra" pitchFamily="2" charset="-78"/>
              </a:rPr>
              <a:t>3. مشخصات خارج ساختمان، دما، رطوبت، باد، تابش، آفتاب، سایه</a:t>
            </a:r>
          </a:p>
          <a:p>
            <a:pPr algn="justLow"/>
            <a:r>
              <a:rPr lang="fa-IR" dirty="0">
                <a:solidFill>
                  <a:srgbClr val="000D26"/>
                </a:solidFill>
                <a:cs typeface="B Mitra" pitchFamily="2" charset="-78"/>
              </a:rPr>
              <a:t>تغییرات بار حرارتی داخل ساختمان – ساکنین ، چراغ‏ها</a:t>
            </a:r>
          </a:p>
          <a:p>
            <a:pPr algn="justLow"/>
            <a:r>
              <a:rPr lang="fa-IR" dirty="0">
                <a:solidFill>
                  <a:srgbClr val="000D26"/>
                </a:solidFill>
                <a:cs typeface="B Mitra" pitchFamily="2" charset="-78"/>
              </a:rPr>
              <a:t>5. قابلیت ساختمان در ذخیره کردن حرارت اکتسابی</a:t>
            </a:r>
          </a:p>
          <a:p>
            <a:pPr algn="justLow"/>
            <a:r>
              <a:rPr lang="fa-IR" dirty="0">
                <a:solidFill>
                  <a:srgbClr val="000D26"/>
                </a:solidFill>
                <a:cs typeface="B Mitra" pitchFamily="2" charset="-78"/>
              </a:rPr>
              <a:t>6. لزوم و ظرفیت پیش سرمایش جهت کاستن از اندازه دستگاه‏های تهویه مطبوع و یا سرمایش جزئی ساختمان</a:t>
            </a:r>
          </a:p>
          <a:p>
            <a:pPr algn="justLow"/>
            <a:r>
              <a:rPr lang="fa-IR" dirty="0">
                <a:solidFill>
                  <a:srgbClr val="000D26"/>
                </a:solidFill>
                <a:cs typeface="B Mitra" pitchFamily="2" charset="-78"/>
              </a:rPr>
              <a:t>7. جنبه های فیزیکی فضا یا ساختمان از نظر تطبیق با سیستم تهویه مطبوع تجهیزات و تنظیم عملکرد سیستم تحت بار حرارتی جزئی</a:t>
            </a:r>
          </a:p>
          <a:p>
            <a:pPr algn="justLow"/>
            <a:r>
              <a:rPr lang="fa-IR" dirty="0">
                <a:solidFill>
                  <a:srgbClr val="000D26"/>
                </a:solidFill>
                <a:cs typeface="B Mitra" pitchFamily="2" charset="-78"/>
              </a:rPr>
              <a:t>8. انتظارات و ایده‏های شخصی کارفرما در مورد کیفیت هوای محیط </a:t>
            </a:r>
          </a:p>
        </p:txBody>
      </p:sp>
    </p:spTree>
    <p:extLst>
      <p:ext uri="{BB962C8B-B14F-4D97-AF65-F5344CB8AC3E}">
        <p14:creationId xmlns:p14="http://schemas.microsoft.com/office/powerpoint/2010/main" val="41820476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7544" y="3579338"/>
            <a:ext cx="5085482" cy="2613269"/>
          </a:xfrm>
          <a:prstGeom prst="rect">
            <a:avLst/>
          </a:prstGeom>
          <a:noFill/>
          <a:ln>
            <a:noFill/>
          </a:ln>
        </p:spPr>
      </p:pic>
      <p:sp>
        <p:nvSpPr>
          <p:cNvPr id="9" name="TextBox 8"/>
          <p:cNvSpPr txBox="1"/>
          <p:nvPr/>
        </p:nvSpPr>
        <p:spPr>
          <a:xfrm>
            <a:off x="467544" y="1478931"/>
            <a:ext cx="8275647" cy="2308324"/>
          </a:xfrm>
          <a:prstGeom prst="rect">
            <a:avLst/>
          </a:prstGeom>
          <a:noFill/>
        </p:spPr>
        <p:txBody>
          <a:bodyPr wrap="square" rtlCol="0">
            <a:spAutoFit/>
          </a:bodyPr>
          <a:lstStyle/>
          <a:p>
            <a:pPr algn="justLow"/>
            <a:r>
              <a:rPr lang="fa-IR" dirty="0">
                <a:solidFill>
                  <a:srgbClr val="000D26"/>
                </a:solidFill>
                <a:cs typeface="B Mitra" pitchFamily="2" charset="-78"/>
              </a:rPr>
              <a:t>در سيستم‎هاي گرمايش مرکزي، گرماي مورد نياز تمام قسمت‎ها در يک قسمت از ساختمان توليد مي‎شود و به کمک وسايل توزيع از قبيل رادياتور، فن کويل، کانال و ... به بخش‎هاي مورد نياز فرستاده مي‎شود</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اساس </a:t>
            </a:r>
            <a:r>
              <a:rPr lang="fa-IR" dirty="0">
                <a:solidFill>
                  <a:srgbClr val="000D26"/>
                </a:solidFill>
                <a:cs typeface="B Mitra" pitchFamily="2" charset="-78"/>
              </a:rPr>
              <a:t>کار سيستم‎هاي گرمايش مرکزي بر اين است که حرارت از يک منبع انرژي به قسمت‎هاي مختلف ساختمان انتقال مي‎يابد. براي انتقال حرارت وجود سيال واسطه‎اي چون آب، بخار و يا هوا لازم است که ناقل حرارت بين منبع انرژي و دستگاه‎هاي گرم کننده باشد. سيستم‎هاي گرمايش مرکزي همگي داراي يک ديگ آب گرم يا ديگ بخار مي‎باشند و تفاوت ميان سيستم‎هاي مختلف گرمايش مرکزي در پايانه‎هاي آنها مي‏باشد که مي‎تواند رادياتور آلومينيومي يا فولادي، فن کويل، هواساز يا فن کويل‎هاي کانالي باشد.</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مرکزی</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823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980728"/>
            <a:ext cx="8275647" cy="1200329"/>
          </a:xfrm>
          <a:prstGeom prst="rect">
            <a:avLst/>
          </a:prstGeom>
          <a:noFill/>
        </p:spPr>
        <p:txBody>
          <a:bodyPr wrap="square" rtlCol="0">
            <a:spAutoFit/>
          </a:bodyPr>
          <a:lstStyle/>
          <a:p>
            <a:pPr algn="justLow"/>
            <a:r>
              <a:rPr lang="fa-IR" dirty="0">
                <a:solidFill>
                  <a:srgbClr val="000D26"/>
                </a:solidFill>
                <a:cs typeface="B Mitra" pitchFamily="2" charset="-78"/>
              </a:rPr>
              <a:t>به غلط برای سیستمی مرکب از گرمایش و تهویه مکانیکی لفظ تهویه مطبوع را به کار می برند بلکه منظور سیستمی است که در محدوده معینی گرمایش ، سرمایش، رطوبت ، تصفیه و به حرکت در آوردن هوا را انجام می دهد. دستگاه تهویه مطبوع رطوبت نسبی محیط را بین 40 تا 50 درصد حفظ می کند و زمانی که هوا بیش از اندازه خشک باشد رطوبت آسانتر از سطح پوست تبخیر می شود واین پدیده در دمای رضایت بخش هم تولید احساس خنکی می کند.</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تهویه مطبوع</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67544" y="4350003"/>
            <a:ext cx="8275647" cy="2031325"/>
          </a:xfrm>
          <a:prstGeom prst="rect">
            <a:avLst/>
          </a:prstGeom>
          <a:noFill/>
        </p:spPr>
        <p:txBody>
          <a:bodyPr wrap="square" rtlCol="0">
            <a:spAutoFit/>
          </a:bodyPr>
          <a:lstStyle>
            <a:defPPr>
              <a:defRPr lang="en-US"/>
            </a:defPPr>
            <a:lvl1pPr algn="justLow" rtl="1">
              <a:defRPr>
                <a:solidFill>
                  <a:srgbClr val="000D26"/>
                </a:solidFill>
                <a:cs typeface="B Mitra" pitchFamily="2" charset="-78"/>
              </a:defRPr>
            </a:lvl1pPr>
          </a:lstStyle>
          <a:p>
            <a:r>
              <a:rPr lang="fa-IR" dirty="0"/>
              <a:t>سیستم های تهویه مطبوع به سه دسته کلی تقسیم می شود</a:t>
            </a:r>
            <a:r>
              <a:rPr lang="fa-IR" dirty="0" smtClean="0"/>
              <a:t>:</a:t>
            </a:r>
          </a:p>
          <a:p>
            <a:r>
              <a:rPr lang="fa-IR" dirty="0" smtClean="0"/>
              <a:t>1- </a:t>
            </a:r>
            <a:r>
              <a:rPr lang="fa-IR" dirty="0"/>
              <a:t>سیستم های تمام هوایی در مکان هایی هوای تهویه مطبوع در یک دستگاه مرکزی به عمل آید و با کانال به اتاقهای مختلف منتقل می گردد.</a:t>
            </a:r>
          </a:p>
          <a:p>
            <a:r>
              <a:rPr lang="fa-IR" dirty="0"/>
              <a:t>2- سیستم های آب و هوایی که در آن هوا در یک دستگاه مرکزی گرم شده و آب را گرم نموده و آب از لوله هایی به اتاق ها انتقال و گرما را به هوا داده و دوباره به دستگاه مرکزی باز می گردد.</a:t>
            </a:r>
          </a:p>
          <a:p>
            <a:r>
              <a:rPr lang="fa-IR" dirty="0"/>
              <a:t>3- واحد های مستقل که فرآیند کامل تهویه مطبوع در داخل آن ها انجام می شود و این واحد ها در اتاق هایی مختلف جلوی دیوار خارجی قرار گرفته هوای تازه را از طریق کانالی در دیوار به درون کشیده و با اصلاح آن در اتاق انتشار می دهد.</a:t>
            </a:r>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67545" y="2204865"/>
            <a:ext cx="3456384" cy="2304255"/>
          </a:xfrm>
          <a:prstGeom prst="rect">
            <a:avLst/>
          </a:prstGeom>
          <a:noFill/>
          <a:ln>
            <a:noFill/>
          </a:ln>
        </p:spPr>
      </p:pic>
    </p:spTree>
    <p:extLst>
      <p:ext uri="{BB962C8B-B14F-4D97-AF65-F5344CB8AC3E}">
        <p14:creationId xmlns:p14="http://schemas.microsoft.com/office/powerpoint/2010/main" val="174048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3970318"/>
          </a:xfrm>
          <a:prstGeom prst="rect">
            <a:avLst/>
          </a:prstGeom>
          <a:noFill/>
        </p:spPr>
        <p:txBody>
          <a:bodyPr wrap="square" rtlCol="0">
            <a:spAutoFit/>
          </a:bodyPr>
          <a:lstStyle/>
          <a:p>
            <a:pPr algn="justLow"/>
            <a:r>
              <a:rPr lang="fa-IR" dirty="0">
                <a:solidFill>
                  <a:srgbClr val="000D26"/>
                </a:solidFill>
                <a:cs typeface="B Mitra" pitchFamily="2" charset="-78"/>
              </a:rPr>
              <a:t>هواساز (</a:t>
            </a:r>
            <a:r>
              <a:rPr lang="en-US" dirty="0">
                <a:solidFill>
                  <a:srgbClr val="000D26"/>
                </a:solidFill>
                <a:cs typeface="B Mitra" pitchFamily="2" charset="-78"/>
              </a:rPr>
              <a:t>AHU</a:t>
            </a:r>
            <a:r>
              <a:rPr lang="fa-IR" dirty="0">
                <a:solidFill>
                  <a:srgbClr val="000D26"/>
                </a:solidFill>
                <a:cs typeface="B Mitra" pitchFamily="2" charset="-78"/>
              </a:rPr>
              <a:t>) دستگاهی </a:t>
            </a:r>
            <a:r>
              <a:rPr lang="fa-IR" dirty="0">
                <a:solidFill>
                  <a:srgbClr val="000D26"/>
                </a:solidFill>
                <a:cs typeface="B Mitra" pitchFamily="2" charset="-78"/>
              </a:rPr>
              <a:t>برای تامین هوای مطبوع و سالم با دستیابی به دما و رطوبت مناسب می باشد. هواساز یکی از اصلی‌ترین دستگاههای تهویه مطبوع می‌باشد که در مسیر چیلر و بویلر با کانال هوا </a:t>
            </a:r>
            <a:r>
              <a:rPr lang="fa-IR" dirty="0">
                <a:solidFill>
                  <a:srgbClr val="000D26"/>
                </a:solidFill>
                <a:cs typeface="B Mitra" pitchFamily="2" charset="-78"/>
              </a:rPr>
              <a:t>قرار </a:t>
            </a:r>
            <a:r>
              <a:rPr lang="fa-IR" dirty="0">
                <a:solidFill>
                  <a:srgbClr val="000D26"/>
                </a:solidFill>
                <a:cs typeface="B Mitra" pitchFamily="2" charset="-78"/>
              </a:rPr>
              <a:t>می </a:t>
            </a:r>
            <a:r>
              <a:rPr lang="fa-IR" dirty="0">
                <a:solidFill>
                  <a:srgbClr val="000D26"/>
                </a:solidFill>
                <a:cs typeface="B Mitra" pitchFamily="2" charset="-78"/>
              </a:rPr>
              <a:t>گیرد.</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یک هواساز از اجزا زیر تشکیل یافته است:</a:t>
            </a:r>
          </a:p>
          <a:p>
            <a:pPr algn="justLow"/>
            <a:r>
              <a:rPr lang="fa-IR" dirty="0">
                <a:solidFill>
                  <a:srgbClr val="000D26"/>
                </a:solidFill>
                <a:cs typeface="B Mitra" pitchFamily="2" charset="-78"/>
              </a:rPr>
              <a:t>۱. </a:t>
            </a:r>
            <a:r>
              <a:rPr lang="fa-IR" dirty="0">
                <a:solidFill>
                  <a:srgbClr val="000D26"/>
                </a:solidFill>
                <a:cs typeface="B Mitra" pitchFamily="2" charset="-78"/>
              </a:rPr>
              <a:t>فن: به </a:t>
            </a:r>
            <a:r>
              <a:rPr lang="fa-IR" dirty="0">
                <a:solidFill>
                  <a:srgbClr val="000D26"/>
                </a:solidFill>
                <a:cs typeface="B Mitra" pitchFamily="2" charset="-78"/>
              </a:rPr>
              <a:t>عنوان یکی از اجزا مهم هواساز جهت جابجایی هوا در سیستم به کار می رود.</a:t>
            </a:r>
          </a:p>
          <a:p>
            <a:pPr algn="justLow"/>
            <a:r>
              <a:rPr lang="fa-IR" dirty="0">
                <a:solidFill>
                  <a:srgbClr val="000D26"/>
                </a:solidFill>
                <a:cs typeface="B Mitra" pitchFamily="2" charset="-78"/>
              </a:rPr>
              <a:t> </a:t>
            </a:r>
            <a:r>
              <a:rPr lang="fa-IR" dirty="0">
                <a:solidFill>
                  <a:srgbClr val="000D26"/>
                </a:solidFill>
                <a:cs typeface="B Mitra" pitchFamily="2" charset="-78"/>
              </a:rPr>
              <a:t>۲</a:t>
            </a:r>
            <a:r>
              <a:rPr lang="fa-IR" dirty="0">
                <a:solidFill>
                  <a:srgbClr val="000D26"/>
                </a:solidFill>
                <a:cs typeface="B Mitra" pitchFamily="2" charset="-78"/>
              </a:rPr>
              <a:t>. </a:t>
            </a:r>
            <a:r>
              <a:rPr lang="fa-IR" dirty="0">
                <a:solidFill>
                  <a:srgbClr val="000D26"/>
                </a:solidFill>
                <a:cs typeface="B Mitra" pitchFamily="2" charset="-78"/>
              </a:rPr>
              <a:t>فیلتر: در </a:t>
            </a:r>
            <a:r>
              <a:rPr lang="fa-IR" dirty="0">
                <a:solidFill>
                  <a:srgbClr val="000D26"/>
                </a:solidFill>
                <a:cs typeface="B Mitra" pitchFamily="2" charset="-78"/>
              </a:rPr>
              <a:t>دستگاههای هواساز از چندین لایه فیلتر استفاده می‌شود که وظیفه آن ها جذب ذرات معلق در هوا و پاکسازی هوا می باشد.</a:t>
            </a:r>
          </a:p>
          <a:p>
            <a:pPr algn="justLow"/>
            <a:r>
              <a:rPr lang="fa-IR" dirty="0">
                <a:solidFill>
                  <a:srgbClr val="000D26"/>
                </a:solidFill>
                <a:cs typeface="B Mitra" pitchFamily="2" charset="-78"/>
              </a:rPr>
              <a:t> </a:t>
            </a:r>
            <a:r>
              <a:rPr lang="fa-IR" dirty="0">
                <a:solidFill>
                  <a:srgbClr val="000D26"/>
                </a:solidFill>
                <a:cs typeface="B Mitra" pitchFamily="2" charset="-78"/>
              </a:rPr>
              <a:t>۳</a:t>
            </a:r>
            <a:r>
              <a:rPr lang="fa-IR" dirty="0">
                <a:solidFill>
                  <a:srgbClr val="000D26"/>
                </a:solidFill>
                <a:cs typeface="B Mitra" pitchFamily="2" charset="-78"/>
              </a:rPr>
              <a:t>. کویلهای گرمایش و </a:t>
            </a:r>
            <a:r>
              <a:rPr lang="fa-IR" dirty="0">
                <a:solidFill>
                  <a:srgbClr val="000D26"/>
                </a:solidFill>
                <a:cs typeface="B Mitra" pitchFamily="2" charset="-78"/>
              </a:rPr>
              <a:t>سرمایش: کویل‌های </a:t>
            </a:r>
            <a:r>
              <a:rPr lang="fa-IR" dirty="0">
                <a:solidFill>
                  <a:srgbClr val="000D26"/>
                </a:solidFill>
                <a:cs typeface="B Mitra" pitchFamily="2" charset="-78"/>
              </a:rPr>
              <a:t>گرمایش یا با آب داغ و بخار کار می کنند و یا الکتریکی هستند و کویلهای سرمایش با آب مبرد و یا یک ماده مبرد کار می کنند. کویل‌های سرمایش و گرمایش هواساز باید توسط لوله کشی با چیلر و بویلر در ارتباط باشند .</a:t>
            </a:r>
          </a:p>
          <a:p>
            <a:pPr algn="justLow"/>
            <a:r>
              <a:rPr lang="fa-IR" dirty="0">
                <a:solidFill>
                  <a:srgbClr val="000D26"/>
                </a:solidFill>
                <a:cs typeface="B Mitra" pitchFamily="2" charset="-78"/>
              </a:rPr>
              <a:t> </a:t>
            </a:r>
            <a:r>
              <a:rPr lang="fa-IR" dirty="0">
                <a:solidFill>
                  <a:srgbClr val="000D26"/>
                </a:solidFill>
                <a:cs typeface="B Mitra" pitchFamily="2" charset="-78"/>
              </a:rPr>
              <a:t>۴</a:t>
            </a:r>
            <a:r>
              <a:rPr lang="fa-IR" dirty="0">
                <a:solidFill>
                  <a:srgbClr val="000D26"/>
                </a:solidFill>
                <a:cs typeface="B Mitra" pitchFamily="2" charset="-78"/>
              </a:rPr>
              <a:t>. رطوبت </a:t>
            </a:r>
            <a:r>
              <a:rPr lang="fa-IR" dirty="0">
                <a:solidFill>
                  <a:srgbClr val="000D26"/>
                </a:solidFill>
                <a:cs typeface="B Mitra" pitchFamily="2" charset="-78"/>
              </a:rPr>
              <a:t>زن: فرآیند </a:t>
            </a:r>
            <a:r>
              <a:rPr lang="fa-IR" dirty="0">
                <a:solidFill>
                  <a:srgbClr val="000D26"/>
                </a:solidFill>
                <a:cs typeface="B Mitra" pitchFamily="2" charset="-78"/>
              </a:rPr>
              <a:t>رطوبت زنی به وسیله پاشیدن آب از افشانک‌ها یا شبکه بخار و عمل رطوبت گیری توسط کویل سرد انجام می‌شود .</a:t>
            </a:r>
          </a:p>
          <a:p>
            <a:pPr algn="justLow"/>
            <a:r>
              <a:rPr lang="fa-IR" dirty="0">
                <a:solidFill>
                  <a:srgbClr val="000D26"/>
                </a:solidFill>
                <a:cs typeface="B Mitra" pitchFamily="2" charset="-78"/>
              </a:rPr>
              <a:t>۵</a:t>
            </a:r>
            <a:r>
              <a:rPr lang="fa-IR" dirty="0">
                <a:solidFill>
                  <a:srgbClr val="000D26"/>
                </a:solidFill>
                <a:cs typeface="B Mitra" pitchFamily="2" charset="-78"/>
              </a:rPr>
              <a:t>. تجهیزات </a:t>
            </a:r>
            <a:r>
              <a:rPr lang="fa-IR" dirty="0">
                <a:solidFill>
                  <a:srgbClr val="000D26"/>
                </a:solidFill>
                <a:cs typeface="B Mitra" pitchFamily="2" charset="-78"/>
              </a:rPr>
              <a:t>کنترلی: شامل </a:t>
            </a:r>
            <a:r>
              <a:rPr lang="fa-IR" dirty="0">
                <a:solidFill>
                  <a:srgbClr val="000D26"/>
                </a:solidFill>
                <a:cs typeface="B Mitra" pitchFamily="2" charset="-78"/>
              </a:rPr>
              <a:t>ترموستات برای تنظیم دما، تنظیم کننده‌های جریان هوا، رطوبت و غیره .</a:t>
            </a:r>
          </a:p>
          <a:p>
            <a:pPr algn="justLow"/>
            <a:r>
              <a:rPr lang="fa-IR" dirty="0">
                <a:solidFill>
                  <a:srgbClr val="000D26"/>
                </a:solidFill>
                <a:cs typeface="B Mitra" pitchFamily="2" charset="-78"/>
              </a:rPr>
              <a:t> </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هواساز</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6565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2031325"/>
          </a:xfrm>
          <a:prstGeom prst="rect">
            <a:avLst/>
          </a:prstGeom>
          <a:noFill/>
        </p:spPr>
        <p:txBody>
          <a:bodyPr wrap="square" rtlCol="0">
            <a:spAutoFit/>
          </a:bodyPr>
          <a:lstStyle/>
          <a:p>
            <a:pPr algn="justLow"/>
            <a:r>
              <a:rPr lang="fa-IR" dirty="0">
                <a:solidFill>
                  <a:srgbClr val="000D26"/>
                </a:solidFill>
                <a:cs typeface="B Mitra" pitchFamily="2" charset="-78"/>
              </a:rPr>
              <a:t>طریقه عملکرد:</a:t>
            </a:r>
          </a:p>
          <a:p>
            <a:pPr algn="justLow"/>
            <a:r>
              <a:rPr lang="fa-IR" dirty="0">
                <a:solidFill>
                  <a:srgbClr val="000D26"/>
                </a:solidFill>
                <a:cs typeface="B Mitra" pitchFamily="2" charset="-78"/>
              </a:rPr>
              <a:t>نخست فن (هواکش) هوا را به درون هواساز می‌مکد و آن را از راه دریچه‌ها و دمپرها به محفظه فیلترها می‌رساند. در محفظه فیلترها، فیلترها به ترتیب عملکرد و بازده پشت سر هم قرار می گیرند تا ذرات درشت از قبیل گرد و غبار، میکروب‌ها، باکتری‌ها و ویروس‌ها را جداسازی کنند پس از گذر هوا از فیلتر، هوا مرطوب می‎شود. این هوای تمیز و مرطوب با توجه به نیاز، یا توسط کویل‌های سرمایش مرتبط با یک پکیج خنک‌کن و یا یک چیلر، سرد می‌شود و یا توسط کویل‌های مرتبط با یک بویلر یا المنت‌های حرارتی گرم می‌شود. سپس هوای سرد یا گرم توسط سیستم کانال به سمت فضایی که قرار است سرد یا گرم شود، هدایت می شود.</a:t>
            </a:r>
            <a:endParaRPr lang="en-US" dirty="0">
              <a:solidFill>
                <a:srgbClr val="000D26"/>
              </a:solidFill>
              <a:cs typeface="B Mitra" pitchFamily="2" charset="-78"/>
            </a:endParaRPr>
          </a:p>
        </p:txBody>
      </p:sp>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هواساز</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7545" y="3762349"/>
            <a:ext cx="3456384" cy="2477769"/>
          </a:xfrm>
          <a:prstGeom prst="rect">
            <a:avLst/>
          </a:prstGeom>
          <a:noFill/>
          <a:ln>
            <a:noFill/>
          </a:ln>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9730" y="3762350"/>
            <a:ext cx="4151277" cy="2477768"/>
          </a:xfrm>
          <a:prstGeom prst="rect">
            <a:avLst/>
          </a:prstGeom>
          <a:noFill/>
          <a:ln>
            <a:noFill/>
          </a:ln>
        </p:spPr>
      </p:pic>
    </p:spTree>
    <p:extLst>
      <p:ext uri="{BB962C8B-B14F-4D97-AF65-F5344CB8AC3E}">
        <p14:creationId xmlns:p14="http://schemas.microsoft.com/office/powerpoint/2010/main" val="2075462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96973"/>
            <a:ext cx="8275647" cy="2031325"/>
          </a:xfrm>
          <a:prstGeom prst="rect">
            <a:avLst/>
          </a:prstGeom>
          <a:noFill/>
        </p:spPr>
        <p:txBody>
          <a:bodyPr wrap="square" rtlCol="0">
            <a:spAutoFit/>
          </a:bodyPr>
          <a:lstStyle/>
          <a:p>
            <a:pPr algn="justLow"/>
            <a:r>
              <a:rPr lang="fa-IR" dirty="0">
                <a:solidFill>
                  <a:srgbClr val="000D26"/>
                </a:solidFill>
                <a:cs typeface="B Mitra" pitchFamily="2" charset="-78"/>
              </a:rPr>
              <a:t>مقایسه سیستم های سرمایشی گرمایشی آپارتمانی، از نوع تهویه کانالی و مستقل، (تامین سرمایش و گرمایش، از طریق کانال هوا)؛ نسبت به سیستم گرمایشی از نوع پکیج و رادیاتور:</a:t>
            </a:r>
          </a:p>
          <a:p>
            <a:pPr algn="justLow"/>
            <a:r>
              <a:rPr lang="fa-IR" dirty="0">
                <a:solidFill>
                  <a:srgbClr val="000D26"/>
                </a:solidFill>
                <a:cs typeface="B Mitra" pitchFamily="2" charset="-78"/>
              </a:rPr>
              <a:t>در سیستم های سرمایشی گرمایشی کانالی ویژگی های ذیل وجود دارد: </a:t>
            </a:r>
          </a:p>
          <a:p>
            <a:pPr algn="justLow"/>
            <a:r>
              <a:rPr lang="fa-IR" dirty="0">
                <a:solidFill>
                  <a:srgbClr val="000D26"/>
                </a:solidFill>
                <a:cs typeface="B Mitra" pitchFamily="2" charset="-78"/>
              </a:rPr>
              <a:t>1</a:t>
            </a:r>
            <a:r>
              <a:rPr lang="fa-IR" dirty="0">
                <a:solidFill>
                  <a:srgbClr val="000D26"/>
                </a:solidFill>
                <a:cs typeface="B Mitra" pitchFamily="2" charset="-78"/>
              </a:rPr>
              <a:t>. عدم نیاز به پنل داخلی (همانند رادیاتور) که خود منجر به مزیت های ذیل می گردد: الف – کاهش هزینه های تعمیر و نگهداری (رسوب املاح آب و واکنش های شیمیایی در رادیاتور و یا برخورد فیزیکی ابزار و مصالح و افراد در فرآیند کف سازی و یا نصب و ...) ب – حذف نشتی احتمالی در داخل ساختمان به دلیل عدم نصب صحیح اتصالات ج – حذف مانع (رادیاتور) در چینش مبلمان دلخواه ساختمان – د – حذف (کاهش) رسوب ذرات معلق (سیاهی) روی پرده ها و ... </a:t>
            </a:r>
          </a:p>
        </p:txBody>
      </p:sp>
      <p:sp>
        <p:nvSpPr>
          <p:cNvPr id="12" name="TextBox 11"/>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1. تهویه کانالی و مستقل</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7545" y="3653244"/>
            <a:ext cx="3456384" cy="2695980"/>
          </a:xfrm>
          <a:prstGeom prst="rect">
            <a:avLst/>
          </a:prstGeom>
          <a:noFill/>
          <a:ln>
            <a:noFill/>
          </a:ln>
        </p:spPr>
      </p:pic>
      <p:sp>
        <p:nvSpPr>
          <p:cNvPr id="7" name="TextBox 6"/>
          <p:cNvSpPr txBox="1"/>
          <p:nvPr/>
        </p:nvSpPr>
        <p:spPr>
          <a:xfrm>
            <a:off x="4139952" y="3573016"/>
            <a:ext cx="4603239" cy="1754326"/>
          </a:xfrm>
          <a:prstGeom prst="rect">
            <a:avLst/>
          </a:prstGeom>
          <a:noFill/>
        </p:spPr>
        <p:txBody>
          <a:bodyPr wrap="square" rtlCol="0">
            <a:spAutoFit/>
          </a:bodyPr>
          <a:lstStyle/>
          <a:p>
            <a:pPr algn="justLow"/>
            <a:r>
              <a:rPr lang="fa-IR" dirty="0">
                <a:solidFill>
                  <a:srgbClr val="000D26"/>
                </a:solidFill>
                <a:cs typeface="B Mitra" pitchFamily="2" charset="-78"/>
              </a:rPr>
              <a:t>2. </a:t>
            </a:r>
            <a:r>
              <a:rPr lang="fa-IR" dirty="0">
                <a:solidFill>
                  <a:srgbClr val="000D26"/>
                </a:solidFill>
                <a:cs typeface="B Mitra" pitchFamily="2" charset="-78"/>
              </a:rPr>
              <a:t>در سیستم های کانالی، به دلیل تامین هوای تازه، محیط داخلی ساختمان، از شرایط بسیار مطبوع تری نسبت به سیستم رادیاتوری برخوردار می باشد، لذا محیط برای تنفس شرایط بهتری را دارد. در صورتیکه در سیستم های رادیاتوری هوای تازه وارد نمی شود بلکه میکروارگانیسم ها در محیط فاقد هوای تازه پایدارتر بوده و بعضا تکثیر می شوند و محیط برای تنفس آلوده سخت تر می شود.</a:t>
            </a:r>
            <a:endParaRPr lang="en-US" dirty="0">
              <a:solidFill>
                <a:srgbClr val="000D26"/>
              </a:solidFill>
              <a:cs typeface="B Mitra" pitchFamily="2" charset="-78"/>
            </a:endParaRPr>
          </a:p>
        </p:txBody>
      </p:sp>
    </p:spTree>
    <p:extLst>
      <p:ext uri="{BB962C8B-B14F-4D97-AF65-F5344CB8AC3E}">
        <p14:creationId xmlns:p14="http://schemas.microsoft.com/office/powerpoint/2010/main" val="91223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3923929" y="1546329"/>
            <a:ext cx="4824535" cy="2031325"/>
          </a:xfrm>
          <a:prstGeom prst="rect">
            <a:avLst/>
          </a:prstGeom>
          <a:noFill/>
        </p:spPr>
        <p:txBody>
          <a:bodyPr wrap="square" rtlCol="0">
            <a:spAutoFit/>
          </a:bodyPr>
          <a:lstStyle/>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3. در سیستم کانالی به دلیل ورود هوای تازه، محیط داخلی دارای فشار مثبت می باشد که از ورود هوای سرد و گرم در فصول مختلف سال در زمانیکه پنجره ها و درب ها باز باشند جلوگیری می نماید. در صورتیکه در سیستم های رادیاتوری اینطور نیست و این موضوع منجر به ورود هوای پر فشار بیرونی شده و ضمن لایه لایه شدن هوا، به لحاظ دمایی، موجب افزایش مصارف و هزینه های انرژی می شود. </a:t>
            </a:r>
            <a:endParaRPr lang="en-US"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67545" y="1340768"/>
            <a:ext cx="3456384" cy="2308864"/>
          </a:xfrm>
          <a:prstGeom prst="rect">
            <a:avLst/>
          </a:prstGeom>
          <a:noFill/>
          <a:ln>
            <a:noFill/>
          </a:ln>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6494" y="3813435"/>
            <a:ext cx="3078485" cy="2308864"/>
          </a:xfrm>
          <a:prstGeom prst="rect">
            <a:avLst/>
          </a:prstGeom>
          <a:noFill/>
          <a:ln>
            <a:noFill/>
          </a:ln>
        </p:spPr>
      </p:pic>
      <p:pic>
        <p:nvPicPr>
          <p:cNvPr id="8"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479" t="4387" r="11475" b="20673"/>
          <a:stretch/>
        </p:blipFill>
        <p:spPr bwMode="auto">
          <a:xfrm>
            <a:off x="4109450" y="3818239"/>
            <a:ext cx="4531002" cy="2305248"/>
          </a:xfrm>
          <a:prstGeom prst="rect">
            <a:avLst/>
          </a:prstGeom>
          <a:noFill/>
          <a:ln>
            <a:noFill/>
          </a:ln>
        </p:spPr>
      </p:pic>
      <p:sp>
        <p:nvSpPr>
          <p:cNvPr id="10" name="TextBox 9"/>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1. تهویه کانالی و مستقل</a:t>
            </a:r>
            <a:endParaRPr lang="en-US" b="1" dirty="0">
              <a:solidFill>
                <a:srgbClr val="002060"/>
              </a:solidFill>
              <a:cs typeface="B Yekan" panose="00000400000000000000" pitchFamily="2" charset="-78"/>
            </a:endParaRPr>
          </a:p>
        </p:txBody>
      </p:sp>
    </p:spTree>
    <p:extLst>
      <p:ext uri="{BB962C8B-B14F-4D97-AF65-F5344CB8AC3E}">
        <p14:creationId xmlns:p14="http://schemas.microsoft.com/office/powerpoint/2010/main" val="1592480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546329"/>
            <a:ext cx="8275647" cy="4524315"/>
          </a:xfrm>
          <a:prstGeom prst="rect">
            <a:avLst/>
          </a:prstGeom>
          <a:noFill/>
        </p:spPr>
        <p:txBody>
          <a:bodyPr wrap="square" rtlCol="0">
            <a:spAutoFit/>
          </a:bodyPr>
          <a:lstStyle/>
          <a:p>
            <a:pPr algn="justLow"/>
            <a:r>
              <a:rPr lang="fa-IR" dirty="0">
                <a:solidFill>
                  <a:srgbClr val="000D26"/>
                </a:solidFill>
                <a:cs typeface="B Mitra" pitchFamily="2" charset="-78"/>
              </a:rPr>
              <a:t>4</a:t>
            </a:r>
            <a:r>
              <a:rPr lang="fa-IR" dirty="0">
                <a:solidFill>
                  <a:srgbClr val="000D26"/>
                </a:solidFill>
                <a:cs typeface="B Mitra" pitchFamily="2" charset="-78"/>
              </a:rPr>
              <a:t>. در سیستم کانالی به دلیل ورود هوای گرم (دمش هوا از مسیر کانال) محیط داخلی بسیار سریعتر گرم شده و به شرایط پایدار و سطح آسایش می رسد. در صورتیکه در سیستم رادیاتور بعد از چرخش مداوم آب داغ در داخل رادیاتور ها و جابجایی ضعف هوا، محیط داخلی گرم می شود که مدت زمان گرم شدن محیط داخلی حد اقل 3 برابر سیستم های کانالی می باشد (به لحاظ جذب انرژی از طریق شبکه به سطح بستر ساختمان و شبکه گرمایشی با توجه به چگالی بسیار بالای ساختمان و رادیاتور، در مقایسه با هوا).لازم به ذکر است که سیستم تهویه کانالی می تواند امکانات ذیل را فراهم نماید: الف) قابلیت برنامه ریزی زمان کارکرد در روز ها و ساعت های مختلف متناسب با مقدار دمای انتخابی در آن ساعت فراهم می نماید – ب ) متناسب با مقدار دمای انتخابی و اختلاف دمای انتخابی نسبت به دمای فعلی محیط، سرعت دمش هوا نیز به صورت خودکار، متغیر می باشد – ج) قابلیت کنترل از راه دور – د ) قابلیت نمایش دمای انتخابی و دمای فعلی. در سیستم های کانالی علاوه بر تامین گرمایش، تامین سرمایش محیط داخلی نیز در فصل تابستان و حتی تامین هوای تازه در فصول بهاره و پاییزه نیز به انجام می رسد. رادیاتورلازم به ذکر است در این محصولات سرمایش به دو روش امکان پذیر است: 1 – تبخیری سلولزی چند مرحله ای (سیستم فوق بصورت عمومی، که برای اکثریت مناطق گرم و خشک پیشنهاد می گردد که در این مدل حداقل، 6 الی 7 درجه سانتیگراد برودت بیشتری را نسبت به کولر های آبی سنتی تامین می نماید) - 2 – سیستم هیبریدی با ترکیب تبخیری – تراکمی (این سیستم بیشتر در مناطق یا برای خریدارانی کاربرد دارد که نیاز به شرایط سرمایش لوکس تری دارند و یا در مناطق نیمه مرطوب قرار دارند که به منظور جلوگیری از هزینه ای مداوم انرژی در سیستم تراکمی (گازی)، در این سیستم ها، در اکثریت ماه ها و روز های گرم تابستان سیستم در حالت تبخیری با مصرف بسیار پایین انرژی کار می کند و فقط در برخی از روز های فوق العاده گرم سال و به مدت بسیار کوتاهی در حالت تراکمی کار می کند). </a:t>
            </a:r>
            <a:endParaRPr lang="en-US"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1. تهویه کانالی و مستقل</a:t>
            </a:r>
            <a:endParaRPr lang="en-US" b="1" dirty="0">
              <a:solidFill>
                <a:srgbClr val="002060"/>
              </a:solidFill>
              <a:cs typeface="B Yekan" panose="00000400000000000000" pitchFamily="2" charset="-78"/>
            </a:endParaRPr>
          </a:p>
        </p:txBody>
      </p:sp>
    </p:spTree>
    <p:extLst>
      <p:ext uri="{BB962C8B-B14F-4D97-AF65-F5344CB8AC3E}">
        <p14:creationId xmlns:p14="http://schemas.microsoft.com/office/powerpoint/2010/main" val="34659841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546329"/>
            <a:ext cx="8275647" cy="2585323"/>
          </a:xfrm>
          <a:prstGeom prst="rect">
            <a:avLst/>
          </a:prstGeom>
          <a:noFill/>
        </p:spPr>
        <p:txBody>
          <a:bodyPr wrap="square" rtlCol="0">
            <a:spAutoFit/>
          </a:bodyPr>
          <a:lstStyle/>
          <a:p>
            <a:pPr algn="justLow"/>
            <a:r>
              <a:rPr lang="fa-IR" dirty="0">
                <a:solidFill>
                  <a:srgbClr val="000D26"/>
                </a:solidFill>
                <a:cs typeface="B Mitra" pitchFamily="2" charset="-78"/>
              </a:rPr>
              <a:t>5</a:t>
            </a:r>
            <a:r>
              <a:rPr lang="fa-IR" dirty="0">
                <a:solidFill>
                  <a:srgbClr val="000D26"/>
                </a:solidFill>
                <a:cs typeface="B Mitra" pitchFamily="2" charset="-78"/>
              </a:rPr>
              <a:t>. کاهش هزینه های اجرایی در سیستم کانالی، به دلیل اشتراک تامین سرما و گرما و تعویض هوا از طریق کانال (حذف لوله گذاری و عدم نیاز به رادیاتور)</a:t>
            </a:r>
          </a:p>
          <a:p>
            <a:pPr algn="justLow"/>
            <a:r>
              <a:rPr lang="fa-IR" dirty="0">
                <a:solidFill>
                  <a:srgbClr val="000D26"/>
                </a:solidFill>
                <a:cs typeface="B Mitra" pitchFamily="2" charset="-78"/>
              </a:rPr>
              <a:t>6. کاهش زمان های اجرایی در ساخت و ساز پروژه در سیستم تهویه کانالی. در نوع رادیاتوری به دلیل لوله گذاری و سپس عایق بندی آن و پوشاندن لوله ها با مصالح ساختمانی (کف سازی)، زمان های اجرایی بیشتری را نیاز دارد. </a:t>
            </a:r>
          </a:p>
          <a:p>
            <a:pPr algn="justLow"/>
            <a:r>
              <a:rPr lang="fa-IR" dirty="0">
                <a:solidFill>
                  <a:srgbClr val="000D26"/>
                </a:solidFill>
                <a:cs typeface="B Mitra" pitchFamily="2" charset="-78"/>
              </a:rPr>
              <a:t>7. در سیستم تهویه کانالی به دلیل استقرار یونیت در موقعیت بیرونی ساختمان، فضای داخلی به هیچ عنوان اشغال نمی گردد، در صورتیکه در سیستم رادیاتوری علاوه بر اشغال فضای داخلی در طول سال معایب ذیل را در بر دارد: الف ) در اثر برخورد، خصوصا کودکان، منجر به جراحت هایی بدنی می شود. ب ) رنگ آن ها متناسب با رنگ دکوراسیون داخلی نمی باشد. ج) در صورت تعمیر، منجر به تردد های سرویس کاران به داخل محیط می شوند. د) در صورت نشتی آب و آلودگی آن، به داخل محیط نشت پیدا </a:t>
            </a:r>
            <a:r>
              <a:rPr lang="fa-IR" dirty="0">
                <a:solidFill>
                  <a:srgbClr val="000D26"/>
                </a:solidFill>
                <a:cs typeface="B Mitra" pitchFamily="2" charset="-78"/>
              </a:rPr>
              <a:t>می‏نماید.</a:t>
            </a:r>
            <a:endParaRPr lang="en-US"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3568" y="4005064"/>
            <a:ext cx="2535223" cy="2308864"/>
          </a:xfrm>
          <a:prstGeom prst="rect">
            <a:avLst/>
          </a:prstGeom>
          <a:noFill/>
          <a:ln>
            <a:noFill/>
          </a:ln>
        </p:spPr>
      </p:pic>
      <p:sp>
        <p:nvSpPr>
          <p:cNvPr id="6" name="TextBox 5"/>
          <p:cNvSpPr txBox="1"/>
          <p:nvPr/>
        </p:nvSpPr>
        <p:spPr>
          <a:xfrm>
            <a:off x="3563888" y="4202443"/>
            <a:ext cx="5184576" cy="1200329"/>
          </a:xfrm>
          <a:prstGeom prst="rect">
            <a:avLst/>
          </a:prstGeom>
          <a:noFill/>
        </p:spPr>
        <p:txBody>
          <a:bodyPr wrap="square" rtlCol="0">
            <a:spAutoFit/>
          </a:bodyPr>
          <a:lstStyle/>
          <a:p>
            <a:pPr algn="justLow"/>
            <a:r>
              <a:rPr lang="fa-IR" dirty="0">
                <a:solidFill>
                  <a:srgbClr val="000D26"/>
                </a:solidFill>
                <a:cs typeface="B Mitra" pitchFamily="2" charset="-78"/>
              </a:rPr>
              <a:t>8</a:t>
            </a:r>
            <a:r>
              <a:rPr lang="fa-IR" dirty="0">
                <a:solidFill>
                  <a:srgbClr val="000D26"/>
                </a:solidFill>
                <a:cs typeface="B Mitra" pitchFamily="2" charset="-78"/>
              </a:rPr>
              <a:t>. در سیستم های تهویه کانالی به دلیل دمش هوای گرم، کلیه ی قسمت های تحت پوشش به صورت همگن گرم می شوند در صورتیکه در سیستم رادیاتور، (خصوصا در زمان های اولیه) در نزدیک پره ها گرمایش بیشتری احساس می شود.</a:t>
            </a:r>
            <a:endParaRPr lang="en-US" dirty="0">
              <a:solidFill>
                <a:srgbClr val="000D26"/>
              </a:solidFill>
              <a:cs typeface="B Mitra" pitchFamily="2" charset="-78"/>
            </a:endParaRPr>
          </a:p>
        </p:txBody>
      </p: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1. تهویه کانالی و مستقل</a:t>
            </a:r>
            <a:endParaRPr lang="en-US" b="1" dirty="0">
              <a:solidFill>
                <a:srgbClr val="002060"/>
              </a:solidFill>
              <a:cs typeface="B Yekan" panose="00000400000000000000" pitchFamily="2" charset="-78"/>
            </a:endParaRPr>
          </a:p>
        </p:txBody>
      </p:sp>
    </p:spTree>
    <p:extLst>
      <p:ext uri="{BB962C8B-B14F-4D97-AF65-F5344CB8AC3E}">
        <p14:creationId xmlns:p14="http://schemas.microsoft.com/office/powerpoint/2010/main" val="404788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546329"/>
            <a:ext cx="8275647" cy="3970318"/>
          </a:xfrm>
          <a:prstGeom prst="rect">
            <a:avLst/>
          </a:prstGeom>
          <a:noFill/>
        </p:spPr>
        <p:txBody>
          <a:bodyPr wrap="square" rtlCol="0">
            <a:spAutoFit/>
          </a:bodyPr>
          <a:lstStyle/>
          <a:p>
            <a:pPr algn="justLow"/>
            <a:r>
              <a:rPr lang="fa-IR" dirty="0">
                <a:solidFill>
                  <a:srgbClr val="000D26"/>
                </a:solidFill>
                <a:cs typeface="B Mitra" pitchFamily="2" charset="-78"/>
              </a:rPr>
              <a:t>امروزه پیشرفت تکنولوژی در تمامی زمینه های علمی و مهندسی باعث گردیده تا گزینه های متنوعی برای انتخاب روش ها، سیستم ها و تجهیزات مناسب به منظور نیل به یک هدف واحد و پیش روی طراحان سیستم های فنی و مهندسی قرار گیرد، که دانش به روز و شناخت کافی تنها راه حل منطقی برای انتخاب بهترین گزینه از میان گزینه های پیش رو با در نظر گرفتن پارامترهای اساسی مورد نیاز طرح می باشد. یکی از این موارد انتخاب دستگاههای مرکزی ایجاد سرمایش در سیستم های تهویه مطبوع ساختمان می باشد، با توجه به گسترش روزافزون تقاضا، تولید این دستگاه ها بسیار متنوع شده، که از آن جمله می توان به انواع چیلرهای جذبی و تراکمی اشاره نمود که جهت تأمین بار برودتی ساختمانها تولید و به بازار عرضه می شوند. با توجه به اهمیت هر چه بیشتر انرژی و پیرو طرح هدفمند سازی یارانه ها ارزش انرژی بیش از پیش خود را نمایان ساخته است. با توجه به اینکه انرژی مورد نیاز برای راه اندازی یک سیستم چیلر تراکمی برق و آب و در سیستم چیلر جذبی گاز و برق و آب است، لذا در این تحقیق مقایسه ای هم از نظر فنی و هم از نظر اقتصادی بین این دو نوع چیلر انجام شده است. حال اینکه در چه مواردی بهتر است از چیلر جذبی و در چه مواردی بهتر است از چیلر تراکمی استفاده کرد، موضوعی است که با در نظر گرفتن موارد مختلف از جمله سهولت کاربرد، هزینه های اولیه و جاری، فضاهای مورد نیاز و ... قابل بررسی می باشد. بی شک استفاده از این تجهیزات همراه با دستگاه های هواساز یا فن کویل، یکی از مناسب ترین سیستم های تهویه مطبوع را برای یک ساختمان فراهم می آورد.</a:t>
            </a:r>
          </a:p>
          <a:p>
            <a:pPr algn="justLow"/>
            <a:r>
              <a:rPr lang="fa-IR" dirty="0">
                <a:solidFill>
                  <a:srgbClr val="000D26"/>
                </a:solidFill>
                <a:cs typeface="B Mitra" pitchFamily="2" charset="-78"/>
              </a:rPr>
              <a:t>شایان ذکر است که به دلیل تنوع بالای این دستگاه ها، بررسی و مقایسه تمامی آنها امکان پذیر نبوده و به همین دلیل در این مطلب به بررسی و مقایسه سیستم چیلر تراکمی اسکرو و چیلر جذبی شعله مستقیم پرداخته شده است.</a:t>
            </a:r>
            <a:endParaRPr lang="en-US"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Tree>
    <p:extLst>
      <p:ext uri="{BB962C8B-B14F-4D97-AF65-F5344CB8AC3E}">
        <p14:creationId xmlns:p14="http://schemas.microsoft.com/office/powerpoint/2010/main" val="2535460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55576" y="2852936"/>
            <a:ext cx="4302839" cy="3403613"/>
          </a:xfrm>
          <a:prstGeom prst="rect">
            <a:avLst/>
          </a:prstGeom>
          <a:noFill/>
          <a:ln>
            <a:noFill/>
          </a:ln>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337613" y="1196752"/>
            <a:ext cx="4302839" cy="2730868"/>
          </a:xfrm>
          <a:prstGeom prst="rect">
            <a:avLst/>
          </a:prstGeom>
          <a:noFill/>
          <a:ln>
            <a:noFill/>
          </a:ln>
        </p:spPr>
      </p:pic>
    </p:spTree>
    <p:extLst>
      <p:ext uri="{BB962C8B-B14F-4D97-AF65-F5344CB8AC3E}">
        <p14:creationId xmlns:p14="http://schemas.microsoft.com/office/powerpoint/2010/main" val="41918266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340768"/>
            <a:ext cx="8275647" cy="2031325"/>
          </a:xfrm>
          <a:prstGeom prst="rect">
            <a:avLst/>
          </a:prstGeom>
          <a:noFill/>
        </p:spPr>
        <p:txBody>
          <a:bodyPr wrap="square" rtlCol="0">
            <a:spAutoFit/>
          </a:bodyPr>
          <a:lstStyle/>
          <a:p>
            <a:pPr algn="justLow"/>
            <a:r>
              <a:rPr lang="fa-IR" dirty="0">
                <a:solidFill>
                  <a:srgbClr val="000D26"/>
                </a:solidFill>
                <a:cs typeface="B Mitra" pitchFamily="2" charset="-78"/>
              </a:rPr>
              <a:t>چیلر </a:t>
            </a:r>
            <a:r>
              <a:rPr lang="fa-IR" dirty="0">
                <a:solidFill>
                  <a:srgbClr val="000D26"/>
                </a:solidFill>
                <a:cs typeface="B Mitra" pitchFamily="2" charset="-78"/>
              </a:rPr>
              <a:t>های جذبی دستگاه هایی هستند که بر اساس جذب و دفع مبرد (آب) توسط ماده جاذب (لیتیم برماید) به ترتیب در بخش های جاذب (ابزوربر) و ژنراتور توانایی ایجاد برودت (تولید آب سرد) در بخش اواپراتور را بر اثر تبخیر مبرد دارند، که البته برای کامل شدن سیکل تبرید نیاز به یک منبع دمایی نسبتا پایین (آب خنک کننده) در بخش کندانسور برای تقطیر مبرد دارند. چیلرهای جذبی برای فرآیند ایجاد سرمایش به یک منبع انرژی گرمایی نیاز دارند که در چیلرهای جذبی شعله مستقیم این منبع انرژی حرارتی از احتراق گاز داخل ژنراتور دستگاه ایجاد می گردد. چیلرها ی جذبی دو اثره از دو ژنراتور، ژنراتور دما بالا و ژنراتور دما پایین برای افزایش بازده بهره می برند، به عبارتی اساس کار چیلر جذبی بر مبنای جوشش آب با دمای کم در فشارهای پایین </a:t>
            </a:r>
            <a:r>
              <a:rPr lang="fa-IR" dirty="0">
                <a:solidFill>
                  <a:srgbClr val="000D26"/>
                </a:solidFill>
                <a:cs typeface="B Mitra" pitchFamily="2" charset="-78"/>
              </a:rPr>
              <a:t>می‏باشد</a:t>
            </a:r>
            <a:r>
              <a:rPr lang="fa-IR" dirty="0">
                <a:solidFill>
                  <a:srgbClr val="000D26"/>
                </a:solidFill>
                <a:cs typeface="B Mitra" pitchFamily="2" charset="-78"/>
              </a:rPr>
              <a:t>.</a:t>
            </a:r>
            <a:endParaRPr lang="en-US"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3568" y="3649092"/>
            <a:ext cx="3634180" cy="2319425"/>
          </a:xfrm>
          <a:prstGeom prst="rect">
            <a:avLst/>
          </a:prstGeom>
          <a:noFill/>
          <a:ln>
            <a:noFill/>
          </a:ln>
        </p:spPr>
      </p:pic>
      <p:sp>
        <p:nvSpPr>
          <p:cNvPr id="10" name="TextBox 9"/>
          <p:cNvSpPr txBox="1"/>
          <p:nvPr/>
        </p:nvSpPr>
        <p:spPr>
          <a:xfrm>
            <a:off x="4319972" y="5599185"/>
            <a:ext cx="2448272" cy="369332"/>
          </a:xfrm>
          <a:prstGeom prst="rect">
            <a:avLst/>
          </a:prstGeom>
          <a:noFill/>
        </p:spPr>
        <p:txBody>
          <a:bodyPr wrap="square" rtlCol="0">
            <a:spAutoFit/>
          </a:bodyPr>
          <a:lstStyle/>
          <a:p>
            <a:pPr algn="justLow"/>
            <a:r>
              <a:rPr lang="fa-IR" dirty="0">
                <a:solidFill>
                  <a:srgbClr val="000D26"/>
                </a:solidFill>
                <a:cs typeface="B Mitra" pitchFamily="2" charset="-78"/>
              </a:rPr>
              <a:t>شماتیک سیکل چیلر جذبی دو اثره</a:t>
            </a:r>
            <a:endParaRPr lang="en-US" dirty="0">
              <a:solidFill>
                <a:srgbClr val="000D26"/>
              </a:solidFill>
              <a:cs typeface="B Mitra" pitchFamily="2" charset="-78"/>
            </a:endParaRPr>
          </a:p>
        </p:txBody>
      </p:sp>
      <p:sp>
        <p:nvSpPr>
          <p:cNvPr id="11" name="TextBox 10"/>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فنی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42366482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47664" y="1550427"/>
            <a:ext cx="5971099" cy="44708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مرکزی</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380033" y="941798"/>
            <a:ext cx="2232248" cy="369332"/>
          </a:xfrm>
          <a:prstGeom prst="rect">
            <a:avLst/>
          </a:prstGeom>
          <a:noFill/>
        </p:spPr>
        <p:txBody>
          <a:bodyPr wrap="square" rtlCol="0">
            <a:spAutoFit/>
          </a:bodyPr>
          <a:lstStyle/>
          <a:p>
            <a:pPr rtl="0"/>
            <a:r>
              <a:rPr lang="fa-IR" b="1" dirty="0">
                <a:solidFill>
                  <a:srgbClr val="C02500"/>
                </a:solidFill>
                <a:cs typeface="B Yekan" panose="00000400000000000000" pitchFamily="2" charset="-78"/>
              </a:rPr>
              <a:t>موتورخانه</a:t>
            </a:r>
            <a:endParaRPr lang="en-US" b="1" dirty="0">
              <a:solidFill>
                <a:srgbClr val="C02500"/>
              </a:solidFill>
              <a:cs typeface="B Yekan" panose="00000400000000000000" pitchFamily="2" charset="-78"/>
            </a:endParaRPr>
          </a:p>
        </p:txBody>
      </p:sp>
    </p:spTree>
    <p:extLst>
      <p:ext uri="{BB962C8B-B14F-4D97-AF65-F5344CB8AC3E}">
        <p14:creationId xmlns:p14="http://schemas.microsoft.com/office/powerpoint/2010/main" val="10823633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340768"/>
            <a:ext cx="8275647" cy="923330"/>
          </a:xfrm>
          <a:prstGeom prst="rect">
            <a:avLst/>
          </a:prstGeom>
          <a:noFill/>
        </p:spPr>
        <p:txBody>
          <a:bodyPr wrap="square" rtlCol="0">
            <a:spAutoFit/>
          </a:bodyPr>
          <a:lstStyle/>
          <a:p>
            <a:pPr algn="justLow"/>
            <a:r>
              <a:rPr lang="fa-IR" dirty="0">
                <a:solidFill>
                  <a:srgbClr val="000D26"/>
                </a:solidFill>
                <a:cs typeface="B Mitra" pitchFamily="2" charset="-78"/>
              </a:rPr>
              <a:t>چیلرهای </a:t>
            </a:r>
            <a:r>
              <a:rPr lang="fa-IR" dirty="0">
                <a:solidFill>
                  <a:srgbClr val="000D26"/>
                </a:solidFill>
                <a:cs typeface="B Mitra" pitchFamily="2" charset="-78"/>
              </a:rPr>
              <a:t>تراکمی یک سیکل ساده تبرید با چهار بخش اصلی کمپرسور، کندانسور، اواپراتور و شیر انبساط می باشد که بر اساس سیکل تبرید کارنو کار می کند. کمپرسور که بخش اصلی دستگاه است می تواند از نوع رفت و برگشتی، دوار (اسکرال، اسکرو و ...) یا سانتریفیوژ باشد.</a:t>
            </a:r>
            <a:endParaRPr lang="en-US"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45707" y="2538940"/>
            <a:ext cx="4598401" cy="3429577"/>
          </a:xfrm>
          <a:prstGeom prst="rect">
            <a:avLst/>
          </a:prstGeom>
          <a:noFill/>
          <a:ln>
            <a:noFill/>
          </a:ln>
        </p:spPr>
      </p:pic>
      <p:sp>
        <p:nvSpPr>
          <p:cNvPr id="10" name="TextBox 9"/>
          <p:cNvSpPr txBox="1"/>
          <p:nvPr/>
        </p:nvSpPr>
        <p:spPr>
          <a:xfrm>
            <a:off x="5220072" y="5599185"/>
            <a:ext cx="2448272" cy="369332"/>
          </a:xfrm>
          <a:prstGeom prst="rect">
            <a:avLst/>
          </a:prstGeom>
          <a:noFill/>
        </p:spPr>
        <p:txBody>
          <a:bodyPr wrap="square" rtlCol="0">
            <a:spAutoFit/>
          </a:bodyPr>
          <a:lstStyle/>
          <a:p>
            <a:pPr algn="justLow"/>
            <a:r>
              <a:rPr lang="fa-IR" dirty="0">
                <a:solidFill>
                  <a:srgbClr val="000D26"/>
                </a:solidFill>
                <a:cs typeface="B Mitra" pitchFamily="2" charset="-78"/>
              </a:rPr>
              <a:t>شماتیک سیکل چیلر تراکمی</a:t>
            </a:r>
            <a:endParaRPr lang="en-US" dirty="0">
              <a:solidFill>
                <a:srgbClr val="000D26"/>
              </a:solidFill>
              <a:cs typeface="B Mitra"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فنی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3208469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340768"/>
            <a:ext cx="8275647" cy="4247317"/>
          </a:xfrm>
          <a:prstGeom prst="rect">
            <a:avLst/>
          </a:prstGeom>
          <a:noFill/>
        </p:spPr>
        <p:txBody>
          <a:bodyPr wrap="square" rtlCol="0">
            <a:spAutoFit/>
          </a:bodyPr>
          <a:lstStyle/>
          <a:p>
            <a:pPr algn="justLow"/>
            <a:r>
              <a:rPr lang="fa-IR" dirty="0">
                <a:solidFill>
                  <a:srgbClr val="000D26"/>
                </a:solidFill>
                <a:cs typeface="B Mitra" pitchFamily="2" charset="-78"/>
              </a:rPr>
              <a:t>چیلر های تراکمی نوع اسکرو، نسل جدید چیلرهای تراکمی به حساب می آیند و مزیت آنها در وجود کمپرسورهای مارپیچی است که باعث زیر بار رفتن چیلر به صورت تدریجی (با توجه به میزان برودت مورد نیاز) میشود. راندمان بالاتر، کاهش جریان راه اندازی بسیار پایینتر و داشتن قطعات متحرک کمتر از مزیتهای چیلرهای تراکمی با کمپرسور اسکرو نسبت به چیلرهای تراکمی با کمپرسور رفت و برگشتی می باشند. چیلرهای تراکمی با کمپرسور اسکرو دارای ضریب عملکرد بالایی (2.5 الی 5) بوده که این مسئله، اول باعث اپتیمم شدن و کاهش میزان مصرف برق دستگاه و همچنین باعث پایین آمدن استهلاک آن خواهد گردید. نسبت به چیلر با کمپرسور رفت و برگشتی نیز مدولارتر است</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چیلر </a:t>
            </a:r>
            <a:r>
              <a:rPr lang="fa-IR" dirty="0">
                <a:solidFill>
                  <a:srgbClr val="000D26"/>
                </a:solidFill>
                <a:cs typeface="B Mitra" pitchFamily="2" charset="-78"/>
              </a:rPr>
              <a:t>اسکرو </a:t>
            </a:r>
            <a:r>
              <a:rPr lang="fa-IR" dirty="0">
                <a:solidFill>
                  <a:srgbClr val="000D26"/>
                </a:solidFill>
                <a:cs typeface="B Mitra" pitchFamily="2" charset="-78"/>
              </a:rPr>
              <a:t>بی‌شک پرکاربردترین و بهینه ‌ترین سیستم به لحاظ انرژی، قیمت، تعمیر و نگهداری است. این چیلر نرم کار می‌کند، کم حجم است و نسبت به تناژ تولیدی بی‌رقیب‌ترین چیلر است. چیلرهای تراکمی نوع اسکرو را بایستی نسل جدید چیلرهای تراکمی در صنعت تهویه مطبوع به حساب آورد</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در چیلر تراکمی کمپرسور با انجام کار مکانیکی و مصرف انرژی الکتریکی مبرد را جابجا می کند درحالی که در چیلر جذبی فعل و انفعال شیمیایی در مجاورت گرما، چرخه سرمایش را تکمیل می کند. همچنین چیلر تراکمی با توجه به نوع ماده مبرد و داشتن کمپرسور در ظرفیت‌های برابر ، از چیلر جذبی کم وزن تر و کم‌حجم‌ترند و جای کم تری (حدودا 50% کمتر) اشغال می‌کنند و قابلیت کار در تمام اقلیم‌ها با شرایط آب و هوایی مختلف را دارد.</a:t>
            </a:r>
            <a:endParaRPr lang="en-US"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فنی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557621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474906"/>
            <a:ext cx="8275647" cy="4909036"/>
          </a:xfrm>
          <a:prstGeom prst="rect">
            <a:avLst/>
          </a:prstGeom>
          <a:noFill/>
        </p:spPr>
        <p:txBody>
          <a:bodyPr wrap="square" rtlCol="0">
            <a:spAutoFit/>
          </a:bodyPr>
          <a:lstStyle/>
          <a:p>
            <a:pPr algn="justLow"/>
            <a:r>
              <a:rPr lang="fa-IR" sz="1700" dirty="0">
                <a:solidFill>
                  <a:srgbClr val="000D26"/>
                </a:solidFill>
                <a:cs typeface="B Mitra" pitchFamily="2" charset="-78"/>
              </a:rPr>
              <a:t>چیلرهای </a:t>
            </a:r>
            <a:r>
              <a:rPr lang="fa-IR" sz="1700" dirty="0">
                <a:solidFill>
                  <a:srgbClr val="000D26"/>
                </a:solidFill>
                <a:cs typeface="B Mitra" pitchFamily="2" charset="-78"/>
              </a:rPr>
              <a:t>جذبی از بعضی لحاظ شبیه چیلرهای تراکمی عمل می کنند که مهمترین این شباهتها عبارتند از</a:t>
            </a:r>
            <a:r>
              <a:rPr lang="fa-IR" sz="1700" dirty="0">
                <a:solidFill>
                  <a:srgbClr val="000D26"/>
                </a:solidFill>
                <a:cs typeface="B Mitra" pitchFamily="2" charset="-78"/>
              </a:rPr>
              <a:t>:</a:t>
            </a:r>
          </a:p>
          <a:p>
            <a:pPr algn="justLow"/>
            <a:endParaRPr lang="fa-IR" sz="800" dirty="0">
              <a:solidFill>
                <a:srgbClr val="000D26"/>
              </a:solidFill>
              <a:cs typeface="B Mitra" pitchFamily="2" charset="-78"/>
            </a:endParaRPr>
          </a:p>
          <a:p>
            <a:pPr algn="justLow"/>
            <a:r>
              <a:rPr lang="fa-IR" sz="1700" dirty="0">
                <a:solidFill>
                  <a:srgbClr val="000D26"/>
                </a:solidFill>
                <a:cs typeface="B Mitra" pitchFamily="2" charset="-78"/>
              </a:rPr>
              <a:t>الف. در اواپراتور از گرمای آب تهویه ساختمان برای تبخیر یک مبرد فرار در فشار پایین استفاده می گردد.</a:t>
            </a:r>
          </a:p>
          <a:p>
            <a:pPr algn="justLow"/>
            <a:r>
              <a:rPr lang="fa-IR" sz="1700" dirty="0">
                <a:solidFill>
                  <a:srgbClr val="000D26"/>
                </a:solidFill>
                <a:cs typeface="B Mitra" pitchFamily="2" charset="-78"/>
              </a:rPr>
              <a:t>ب. گاز مبرد فشار پایین از اواپراتور گرفته شده و گاز مبرد فشار بالا به کندانسور فرستاده می شود.</a:t>
            </a:r>
          </a:p>
          <a:p>
            <a:pPr algn="justLow"/>
            <a:r>
              <a:rPr lang="fa-IR" sz="1700" dirty="0">
                <a:solidFill>
                  <a:srgbClr val="000D26"/>
                </a:solidFill>
                <a:cs typeface="B Mitra" pitchFamily="2" charset="-78"/>
              </a:rPr>
              <a:t>ج. گاز مبرد در کندانسور تقطیر می </a:t>
            </a:r>
            <a:r>
              <a:rPr lang="fa-IR" sz="1700" dirty="0">
                <a:solidFill>
                  <a:srgbClr val="000D26"/>
                </a:solidFill>
                <a:cs typeface="B Mitra" pitchFamily="2" charset="-78"/>
              </a:rPr>
              <a:t>گردد.</a:t>
            </a:r>
          </a:p>
          <a:p>
            <a:pPr algn="justLow"/>
            <a:r>
              <a:rPr lang="fa-IR" sz="1700" dirty="0">
                <a:solidFill>
                  <a:srgbClr val="000D26"/>
                </a:solidFill>
                <a:cs typeface="B Mitra" pitchFamily="2" charset="-78"/>
              </a:rPr>
              <a:t>د. مبرد </a:t>
            </a:r>
            <a:r>
              <a:rPr lang="fa-IR" sz="1700" dirty="0">
                <a:solidFill>
                  <a:srgbClr val="000D26"/>
                </a:solidFill>
                <a:cs typeface="B Mitra" pitchFamily="2" charset="-78"/>
              </a:rPr>
              <a:t>در یک سیکل همواره در گردش است.</a:t>
            </a:r>
          </a:p>
          <a:p>
            <a:pPr algn="justLow"/>
            <a:endParaRPr lang="fa-IR" sz="800" dirty="0">
              <a:solidFill>
                <a:srgbClr val="000D26"/>
              </a:solidFill>
              <a:cs typeface="B Mitra" pitchFamily="2" charset="-78"/>
            </a:endParaRPr>
          </a:p>
          <a:p>
            <a:pPr algn="justLow"/>
            <a:r>
              <a:rPr lang="fa-IR" sz="1700" dirty="0">
                <a:solidFill>
                  <a:srgbClr val="000D26"/>
                </a:solidFill>
                <a:cs typeface="B Mitra" pitchFamily="2" charset="-78"/>
              </a:rPr>
              <a:t>تفاوتهای اصلی چیلرهای جذبی وتراکمی عبارتند از</a:t>
            </a:r>
            <a:r>
              <a:rPr lang="fa-IR" sz="1700" dirty="0">
                <a:solidFill>
                  <a:srgbClr val="000D26"/>
                </a:solidFill>
                <a:cs typeface="B Mitra" pitchFamily="2" charset="-78"/>
              </a:rPr>
              <a:t>:</a:t>
            </a:r>
          </a:p>
          <a:p>
            <a:pPr algn="justLow"/>
            <a:endParaRPr lang="fa-IR" sz="800" dirty="0">
              <a:solidFill>
                <a:srgbClr val="000D26"/>
              </a:solidFill>
              <a:cs typeface="B Mitra" pitchFamily="2" charset="-78"/>
            </a:endParaRPr>
          </a:p>
          <a:p>
            <a:pPr algn="justLow"/>
            <a:r>
              <a:rPr lang="fa-IR" sz="1700" dirty="0">
                <a:solidFill>
                  <a:srgbClr val="000D26"/>
                </a:solidFill>
                <a:cs typeface="B Mitra" pitchFamily="2" charset="-78"/>
              </a:rPr>
              <a:t>الف. چیلرهای تراکمی برای گردش مبرد از کمپرسور استفاده می کنند در حالی که چیلرهای جذبی فاقد کمپرسور بوده و به جای آن از انرژی گرمایی منابع مختلف استفاده کرده و غلظت محلول جاذب را تغییر می دهند ، همچنان که غلظت تغییر می کند ، فشار نیز در اجزای مختلف چیلر تغییر می کند. این اختلاف فشار باعث گردش مبرد در سیستم می گردد.</a:t>
            </a:r>
          </a:p>
          <a:p>
            <a:pPr algn="justLow"/>
            <a:r>
              <a:rPr lang="fa-IR" sz="1700" dirty="0">
                <a:solidFill>
                  <a:srgbClr val="000D26"/>
                </a:solidFill>
                <a:cs typeface="B Mitra" pitchFamily="2" charset="-78"/>
              </a:rPr>
              <a:t>ب. ژنراتور و جذب کننده در چیلرهای جذبی جانشین کمپرسور در چیلرهای تراکمی شده است.</a:t>
            </a:r>
          </a:p>
          <a:p>
            <a:pPr algn="justLow"/>
            <a:r>
              <a:rPr lang="fa-IR" sz="1700" dirty="0">
                <a:solidFill>
                  <a:srgbClr val="000D26"/>
                </a:solidFill>
                <a:cs typeface="B Mitra" pitchFamily="2" charset="-78"/>
              </a:rPr>
              <a:t>ج. در چیلرهای جذبی از یک جاذب استفاده می شود که عموماً آب یا نمک لیتیوم بروماید است.</a:t>
            </a:r>
          </a:p>
          <a:p>
            <a:pPr algn="justLow"/>
            <a:r>
              <a:rPr lang="fa-IR" sz="1700" dirty="0">
                <a:solidFill>
                  <a:srgbClr val="000D26"/>
                </a:solidFill>
                <a:cs typeface="B Mitra" pitchFamily="2" charset="-78"/>
              </a:rPr>
              <a:t>د. مبرد در چیلرهای تراکمی یکی از انواع کلروفلئوروکربن ها یا هالوکلروفلئوروکربن ها است در حالی که در چیلرهای جذبی مبرد معمولاً آب یا آمونیاک است</a:t>
            </a:r>
            <a:r>
              <a:rPr lang="fa-IR" sz="1700" dirty="0">
                <a:solidFill>
                  <a:srgbClr val="000D26"/>
                </a:solidFill>
                <a:cs typeface="B Mitra" pitchFamily="2" charset="-78"/>
              </a:rPr>
              <a:t>.</a:t>
            </a:r>
          </a:p>
          <a:p>
            <a:pPr algn="justLow"/>
            <a:r>
              <a:rPr lang="fa-IR" sz="1700" dirty="0">
                <a:solidFill>
                  <a:srgbClr val="000D26"/>
                </a:solidFill>
                <a:cs typeface="B Mitra" pitchFamily="2" charset="-78"/>
              </a:rPr>
              <a:t>ه. چیلرهای تراکمی انرژی مورد نیاز خود را از انرژی الکتریکی تأمین می کنند در حالی که انرژی ورودی به چیلرهای جذبی از آب گرم یا بخار وارد شده به ژنراتور تأمین می شود. گرما ممکن است از کوره هوای گرم یا دیگ آمده باشد. در بعضی اوقات از گرمای سایر فرایندها نیز استفاده می شود مانند بخار کم فشار یا آب داغ صنایع ، گرمای باز گرفته شده از دود خروجی توربین های گازی و یا بخار کم فشار از خروجی توربین های بخار</a:t>
            </a:r>
            <a:r>
              <a:rPr lang="fa-IR" sz="1700" dirty="0">
                <a:solidFill>
                  <a:srgbClr val="000D26"/>
                </a:solidFill>
                <a:cs typeface="B Mitra" pitchFamily="2" charset="-78"/>
              </a:rPr>
              <a:t>.</a:t>
            </a:r>
            <a:endParaRPr lang="fa-IR" sz="1700"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فنی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871001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474906"/>
            <a:ext cx="8275647" cy="4893647"/>
          </a:xfrm>
          <a:prstGeom prst="rect">
            <a:avLst/>
          </a:prstGeom>
          <a:noFill/>
        </p:spPr>
        <p:txBody>
          <a:bodyPr wrap="square" rtlCol="0">
            <a:spAutoFit/>
          </a:bodyPr>
          <a:lstStyle/>
          <a:p>
            <a:pPr algn="justLow"/>
            <a:r>
              <a:rPr lang="fa-IR" sz="1700" dirty="0">
                <a:solidFill>
                  <a:srgbClr val="000D26"/>
                </a:solidFill>
                <a:cs typeface="B Mitra" pitchFamily="2" charset="-78"/>
              </a:rPr>
              <a:t>مهمترین </a:t>
            </a:r>
            <a:r>
              <a:rPr lang="fa-IR" sz="1700" dirty="0">
                <a:solidFill>
                  <a:srgbClr val="000D26"/>
                </a:solidFill>
                <a:cs typeface="B Mitra" pitchFamily="2" charset="-78"/>
              </a:rPr>
              <a:t>مزایای چیلرهای جذبی نسبت به چیلرهای تراکمی عبارتند از:</a:t>
            </a:r>
          </a:p>
          <a:p>
            <a:pPr algn="justLow"/>
            <a:r>
              <a:rPr lang="fa-IR" sz="1700" dirty="0">
                <a:solidFill>
                  <a:srgbClr val="000D26"/>
                </a:solidFill>
                <a:cs typeface="B Mitra" pitchFamily="2" charset="-78"/>
              </a:rPr>
              <a:t>الف. صرفه جویی در مصرف انرژی الکتریکی: چیلرهای جذبی از گاز طبیعی، گازوئیل یا گرمای تلف شده به عنوان منبع اصلی انرژی استفاده می‏کنند و مصرف برق آنها بسیار ناچیز است. به میزان مصرف برق ، مقایسه و تحلیل های کمی در فصول بعدی اشاره خواهد شد</a:t>
            </a:r>
            <a:r>
              <a:rPr lang="fa-IR" sz="1700" dirty="0">
                <a:solidFill>
                  <a:srgbClr val="000D26"/>
                </a:solidFill>
                <a:cs typeface="B Mitra" pitchFamily="2" charset="-78"/>
              </a:rPr>
              <a:t>.</a:t>
            </a:r>
          </a:p>
          <a:p>
            <a:pPr algn="justLow"/>
            <a:endParaRPr lang="fa-IR" sz="1000" dirty="0">
              <a:solidFill>
                <a:srgbClr val="000D26"/>
              </a:solidFill>
              <a:cs typeface="B Mitra" pitchFamily="2" charset="-78"/>
            </a:endParaRPr>
          </a:p>
          <a:p>
            <a:pPr algn="justLow"/>
            <a:r>
              <a:rPr lang="fa-IR" sz="1700" dirty="0">
                <a:solidFill>
                  <a:srgbClr val="000D26"/>
                </a:solidFill>
                <a:cs typeface="B Mitra" pitchFamily="2" charset="-78"/>
              </a:rPr>
              <a:t>ب. صرفه جویی در هزینه خدمات برق: هزینه نصب سیستم شبکه الکتریکی در پروژه ها بر اساس حداکثر توان برداشت قابل تعیین است. یک چیلر جذبی به دلیل اینکه برق کمتری مصرف می کند ، هزینه خدمات را نیز کاهش می دهد. در اکثر ساختمان ها نصب چیلرهای جذبی موجب آزاد شدن توان الکتریکی برای مصارف دیگر می شود</a:t>
            </a:r>
            <a:r>
              <a:rPr lang="fa-IR" sz="1700" dirty="0">
                <a:solidFill>
                  <a:srgbClr val="000D26"/>
                </a:solidFill>
                <a:cs typeface="B Mitra" pitchFamily="2" charset="-78"/>
              </a:rPr>
              <a:t>.</a:t>
            </a:r>
          </a:p>
          <a:p>
            <a:pPr algn="justLow"/>
            <a:endParaRPr lang="fa-IR" sz="1000" dirty="0">
              <a:solidFill>
                <a:srgbClr val="000D26"/>
              </a:solidFill>
              <a:cs typeface="B Mitra" pitchFamily="2" charset="-78"/>
            </a:endParaRPr>
          </a:p>
          <a:p>
            <a:pPr algn="justLow"/>
            <a:r>
              <a:rPr lang="fa-IR" sz="1700" dirty="0">
                <a:solidFill>
                  <a:srgbClr val="000D26"/>
                </a:solidFill>
                <a:cs typeface="B Mitra" pitchFamily="2" charset="-78"/>
              </a:rPr>
              <a:t>ج. صرفه جویی در هزینه تجهیزات برق اضطراری: در ساختمانهایی مانند مراکز درمانی و یا سالن های کامپیوتر که وجود سیستمهای برق اضطراری برای پشتیبانی تجهیزات خنک کننده ضروری است، استفاده از چیلر های جذبی موجب صرفه جویی قابل توجهی در هزینه این تجهیزات خواهد شد</a:t>
            </a:r>
            <a:r>
              <a:rPr lang="fa-IR" sz="1700" dirty="0">
                <a:solidFill>
                  <a:srgbClr val="000D26"/>
                </a:solidFill>
                <a:cs typeface="B Mitra" pitchFamily="2" charset="-78"/>
              </a:rPr>
              <a:t>.</a:t>
            </a:r>
          </a:p>
          <a:p>
            <a:pPr algn="justLow"/>
            <a:endParaRPr lang="fa-IR" sz="1000" dirty="0">
              <a:solidFill>
                <a:srgbClr val="000D26"/>
              </a:solidFill>
              <a:cs typeface="B Mitra" pitchFamily="2" charset="-78"/>
            </a:endParaRPr>
          </a:p>
          <a:p>
            <a:pPr algn="justLow"/>
            <a:r>
              <a:rPr lang="fa-IR" sz="1700" dirty="0">
                <a:solidFill>
                  <a:srgbClr val="000D26"/>
                </a:solidFill>
                <a:cs typeface="B Mitra" pitchFamily="2" charset="-78"/>
              </a:rPr>
              <a:t>د. صرفه جویی در هزینه اولیه مورد نیاز برای دیگ ها: برخی از چیلرهای جذبی را می توان در زمستان ها به عنوان هیتر مورد استفاده قرار داد و آب گرم لازم برای سیستم های گرمایشی را با دماهای تا حد ۲۰۳ تأمین نمود. در صورت استفاده از این چیلرها نه تنها هزینه خرید دیگ کاهش می یابد بلکه صرفه جویی قابل ملاحظه ای در فضا نیز بدست خواهد آمد</a:t>
            </a:r>
            <a:r>
              <a:rPr lang="fa-IR" sz="1700" dirty="0">
                <a:solidFill>
                  <a:srgbClr val="000D26"/>
                </a:solidFill>
                <a:cs typeface="B Mitra" pitchFamily="2" charset="-78"/>
              </a:rPr>
              <a:t>.</a:t>
            </a:r>
          </a:p>
          <a:p>
            <a:pPr algn="justLow"/>
            <a:endParaRPr lang="fa-IR" sz="1000" dirty="0">
              <a:solidFill>
                <a:srgbClr val="000D26"/>
              </a:solidFill>
              <a:cs typeface="B Mitra" pitchFamily="2" charset="-78"/>
            </a:endParaRPr>
          </a:p>
          <a:p>
            <a:pPr algn="justLow"/>
            <a:r>
              <a:rPr lang="fa-IR" sz="1700" dirty="0">
                <a:solidFill>
                  <a:srgbClr val="000D26"/>
                </a:solidFill>
                <a:cs typeface="B Mitra" pitchFamily="2" charset="-78"/>
              </a:rPr>
              <a:t>ه. بهبود راندمان دیگ ها در تابستان: مجموعه هایی مانند بیمارستان ها که در تمام طول سال برای سیستمهای استریل کننده ، اتوکلاوها و سایر تجهیزات به بخار احتیاج دارند مجهز به دیگ های بخار بزرگی هستند که عمدتاً در طول تابستان با بار کمی کار می کنند. نصب چیلرهای جذبی بخار در چنین مواردی موجب افزایش بار و مصرف بخار در تابستان ها شده و در نتیجه کارکرد دیگ ها و راندمان آنها بهبود قابل توجهی خواهد یافت. </a:t>
            </a: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فنی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1946544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474906"/>
            <a:ext cx="8275647" cy="4801314"/>
          </a:xfrm>
          <a:prstGeom prst="rect">
            <a:avLst/>
          </a:prstGeom>
          <a:noFill/>
        </p:spPr>
        <p:txBody>
          <a:bodyPr wrap="square" rtlCol="0">
            <a:spAutoFit/>
          </a:bodyPr>
          <a:lstStyle/>
          <a:p>
            <a:pPr algn="justLow"/>
            <a:r>
              <a:rPr lang="fa-IR" sz="1700" dirty="0">
                <a:solidFill>
                  <a:srgbClr val="000D26"/>
                </a:solidFill>
                <a:cs typeface="B Mitra" pitchFamily="2" charset="-78"/>
              </a:rPr>
              <a:t>و</a:t>
            </a:r>
            <a:r>
              <a:rPr lang="fa-IR" sz="1700" dirty="0">
                <a:solidFill>
                  <a:srgbClr val="000D26"/>
                </a:solidFill>
                <a:cs typeface="B Mitra" pitchFamily="2" charset="-78"/>
              </a:rPr>
              <a:t>. بازگشت سرمایه گذاری اولیه: چیلرهای جذبی به دلیل نیاز کمتر به برق در مقایسه با چیلرهای تراکمی ، هزینه های کارکردی را کاهش می‏دهند. اگر اختلاف قیمت یک چیلر جذبی و یک چیلر تراکمی هم ظرفیت را به عنوان میزان سرمایه گذاری و صرفه جویی سالانه از محل کاهش یافتن هزینه های انرژی را به عنوان بازگشت سرمایه در نظر بگیریم ، می توان با قاطعیت گفت که بازگشت سرمایه گذاری صرف شده برای نصب چیلرهای جذبی با شرایط بسیار خوبی صورت خواهد گرفت</a:t>
            </a:r>
            <a:r>
              <a:rPr lang="fa-IR" sz="1700" dirty="0">
                <a:solidFill>
                  <a:srgbClr val="000D26"/>
                </a:solidFill>
                <a:cs typeface="B Mitra" pitchFamily="2" charset="-78"/>
              </a:rPr>
              <a:t>.</a:t>
            </a:r>
          </a:p>
          <a:p>
            <a:pPr algn="justLow"/>
            <a:endParaRPr lang="fa-IR" sz="1700" dirty="0">
              <a:solidFill>
                <a:srgbClr val="000D26"/>
              </a:solidFill>
              <a:cs typeface="B Mitra" pitchFamily="2" charset="-78"/>
            </a:endParaRPr>
          </a:p>
          <a:p>
            <a:pPr algn="justLow"/>
            <a:r>
              <a:rPr lang="fa-IR" sz="1700" dirty="0">
                <a:solidFill>
                  <a:srgbClr val="000D26"/>
                </a:solidFill>
                <a:cs typeface="B Mitra" pitchFamily="2" charset="-78"/>
              </a:rPr>
              <a:t>ز. کاسته شدن صدا و ارتعاشات: ارتعاش و صدای ناشی از کارکرد چیلرهای جذبی به مراتب کمتر از چیلرهای تراکمی است. منبع اصلی تولید کننده صدا و ارتعاش در چیلرهای تراکمی، کمپرسور است. چیلرهای جذبی فاقد کمپرسور بوده و تنها منبع مولد صدا وارتعاش در آنها پمپهای کوچکی هستند که برای به گردش درآوردن مبرد و محلول لیتیم برماید کاربرد دارند. میزان صدا و ارتعاش این پمپهای کوچک قابل صرف نظرکردن است</a:t>
            </a:r>
            <a:r>
              <a:rPr lang="fa-IR" sz="1700" dirty="0">
                <a:solidFill>
                  <a:srgbClr val="000D26"/>
                </a:solidFill>
                <a:cs typeface="B Mitra" pitchFamily="2" charset="-78"/>
              </a:rPr>
              <a:t>.</a:t>
            </a:r>
          </a:p>
          <a:p>
            <a:pPr algn="justLow"/>
            <a:endParaRPr lang="fa-IR" sz="1700" dirty="0">
              <a:solidFill>
                <a:srgbClr val="000D26"/>
              </a:solidFill>
              <a:cs typeface="B Mitra" pitchFamily="2" charset="-78"/>
            </a:endParaRPr>
          </a:p>
          <a:p>
            <a:pPr algn="justLow"/>
            <a:r>
              <a:rPr lang="fa-IR" sz="1700" dirty="0">
                <a:solidFill>
                  <a:srgbClr val="000D26"/>
                </a:solidFill>
                <a:cs typeface="B Mitra" pitchFamily="2" charset="-78"/>
              </a:rPr>
              <a:t>ح. حذف مخاطرات زیست محیطی ناشی از مبردهای مضر: چیلرهای جذبی بر خلاف چیلرهای تراکمی از هیچ گونه ماده </a:t>
            </a:r>
            <a:r>
              <a:rPr lang="en-US" sz="1700" dirty="0">
                <a:solidFill>
                  <a:srgbClr val="000D26"/>
                </a:solidFill>
                <a:cs typeface="B Mitra" pitchFamily="2" charset="-78"/>
              </a:rPr>
              <a:t>Cfc </a:t>
            </a:r>
            <a:r>
              <a:rPr lang="fa-IR" sz="1700" dirty="0">
                <a:solidFill>
                  <a:srgbClr val="000D26"/>
                </a:solidFill>
                <a:cs typeface="B Mitra" pitchFamily="2" charset="-78"/>
              </a:rPr>
              <a:t>یا </a:t>
            </a:r>
            <a:r>
              <a:rPr lang="en-US" sz="1700" dirty="0" err="1">
                <a:solidFill>
                  <a:srgbClr val="000D26"/>
                </a:solidFill>
                <a:cs typeface="B Mitra" pitchFamily="2" charset="-78"/>
              </a:rPr>
              <a:t>Hcfc</a:t>
            </a:r>
            <a:r>
              <a:rPr lang="en-US" sz="1700" dirty="0">
                <a:solidFill>
                  <a:srgbClr val="000D26"/>
                </a:solidFill>
                <a:cs typeface="B Mitra" pitchFamily="2" charset="-78"/>
              </a:rPr>
              <a:t> </a:t>
            </a:r>
            <a:r>
              <a:rPr lang="fa-IR" sz="1700" dirty="0">
                <a:solidFill>
                  <a:srgbClr val="000D26"/>
                </a:solidFill>
                <a:cs typeface="B Mitra" pitchFamily="2" charset="-78"/>
              </a:rPr>
              <a:t>که موجب تخریب لایه ازن می شوند، استفاده نمی کنند. لذا برای محیط زیست خطری ایجاد نمی نمایند. چیلرهای جذبی غالباً از آب به عنوان مبرد استفاده می کنند. یک چیلر جدید در هر شرایطی ،یک سرمایه گذاری بیست و چند ساله است. تغییرات دائمی قوانین و مقررات استفاده از مبردها موجب می شود تا استفاده از مبردی طبیعی مانند آب در چیلرهای جذبی گزینه ای بسیار قابل توجه به شمار آید</a:t>
            </a:r>
            <a:r>
              <a:rPr lang="fa-IR" sz="1700" dirty="0">
                <a:solidFill>
                  <a:srgbClr val="000D26"/>
                </a:solidFill>
                <a:cs typeface="B Mitra" pitchFamily="2" charset="-78"/>
              </a:rPr>
              <a:t>.</a:t>
            </a:r>
          </a:p>
          <a:p>
            <a:pPr algn="justLow"/>
            <a:endParaRPr lang="fa-IR" sz="1700" dirty="0">
              <a:solidFill>
                <a:srgbClr val="000D26"/>
              </a:solidFill>
              <a:cs typeface="B Mitra" pitchFamily="2" charset="-78"/>
            </a:endParaRPr>
          </a:p>
          <a:p>
            <a:pPr algn="justLow"/>
            <a:r>
              <a:rPr lang="fa-IR" sz="1700" dirty="0">
                <a:solidFill>
                  <a:srgbClr val="000D26"/>
                </a:solidFill>
                <a:cs typeface="B Mitra" pitchFamily="2" charset="-78"/>
              </a:rPr>
              <a:t>ط. کاستن از میزان تولید گازهای گلخانه ای و آلاینده ها: میزان تولید گازهای گلخانه ای (مانند دی اکسید کربن) که تأثیر قابل توجهی در گرم شدن کره زمین دارند و آلاینده ها (مانند اکسیدهای گوگرد ، اکسیدهای نیتروژن و ذرات معلق) توسط چیلرهای جذبی در مقایسه با چیلرهای تراکمی بسیار کمتر است</a:t>
            </a:r>
            <a:r>
              <a:rPr lang="fa-IR" sz="1700" dirty="0">
                <a:solidFill>
                  <a:srgbClr val="000D26"/>
                </a:solidFill>
                <a:cs typeface="B Mitra" pitchFamily="2" charset="-78"/>
              </a:rPr>
              <a:t>.</a:t>
            </a:r>
            <a:endParaRPr lang="fa-IR" sz="1700" dirty="0">
              <a:solidFill>
                <a:srgbClr val="000D26"/>
              </a:solidFill>
              <a:cs typeface="B Mitra"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فنی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40172336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340768"/>
            <a:ext cx="8275647" cy="2031325"/>
          </a:xfrm>
          <a:prstGeom prst="rect">
            <a:avLst/>
          </a:prstGeom>
          <a:noFill/>
        </p:spPr>
        <p:txBody>
          <a:bodyPr wrap="square" rtlCol="0">
            <a:spAutoFit/>
          </a:bodyPr>
          <a:lstStyle/>
          <a:p>
            <a:pPr algn="justLow"/>
            <a:r>
              <a:rPr lang="fa-IR" dirty="0">
                <a:solidFill>
                  <a:srgbClr val="000D26"/>
                </a:solidFill>
                <a:cs typeface="B Mitra" pitchFamily="2" charset="-78"/>
              </a:rPr>
              <a:t>در این قسمت به مطالعه پیرامون هزینه های جاری (میزان مصارف انرژی های برق، گاز و آب) در سه نوع  چیلر آبی اسکرو آکس ، چیلر هوایی اسکرو آکس و چیلر جذبی دواثره شعله مستقیم ساخت یکی از برند های بنام می پردازیم. لازم به ذکر است، به دلیل وجود تنوع بالا در ظرفیت چیلر ها این مقایسه را تنها برای چیلر با تناژ 100 انجام داده ایم.</a:t>
            </a:r>
          </a:p>
          <a:p>
            <a:pPr algn="justLow"/>
            <a:r>
              <a:rPr lang="fa-IR" dirty="0">
                <a:solidFill>
                  <a:srgbClr val="000D26"/>
                </a:solidFill>
                <a:cs typeface="B Mitra" pitchFamily="2" charset="-78"/>
              </a:rPr>
              <a:t>محاسبات مربوطه در یک ماه اندازه گیری شده که بر اساس تجربی چیلر آبی اسکرو، چیلر هوایی اسکرو و چیلر جذبی دو اثره شعله مستقیم به ترتیب در شبانه روز 6، 7 و 9 ساعت مشغول به کار هستند.</a:t>
            </a:r>
          </a:p>
          <a:p>
            <a:pPr algn="justLow"/>
            <a:r>
              <a:rPr lang="fa-IR" dirty="0">
                <a:solidFill>
                  <a:srgbClr val="000D26"/>
                </a:solidFill>
                <a:cs typeface="B Mitra" pitchFamily="2" charset="-78"/>
              </a:rPr>
              <a:t>بهای مصرفی برق، گاز و آب همگی بر اساس تعرفه های اعلام شده در سال 94 اندازه گیری شده اند که در ادامه جداول مربوط به آن آمده است.</a:t>
            </a: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اقتصادی</a:t>
            </a:r>
            <a:endParaRPr lang="en-US" sz="1600" b="1" dirty="0">
              <a:solidFill>
                <a:srgbClr val="C02500"/>
              </a:solidFill>
              <a:cs typeface="B Yekan" panose="00000400000000000000" pitchFamily="2" charset="-78"/>
            </a:endParaRPr>
          </a:p>
        </p:txBody>
      </p:sp>
      <p:graphicFrame>
        <p:nvGraphicFramePr>
          <p:cNvPr id="2" name="Table 1"/>
          <p:cNvGraphicFramePr>
            <a:graphicFrameLocks noGrp="1"/>
          </p:cNvGraphicFramePr>
          <p:nvPr>
            <p:extLst/>
          </p:nvPr>
        </p:nvGraphicFramePr>
        <p:xfrm>
          <a:off x="2095818" y="3372093"/>
          <a:ext cx="4952365" cy="3009236"/>
        </p:xfrm>
        <a:graphic>
          <a:graphicData uri="http://schemas.openxmlformats.org/drawingml/2006/table">
            <a:tbl>
              <a:tblPr rtl="1" firstRow="1" firstCol="1" bandRow="1">
                <a:tableStyleId>{5C22544A-7EE6-4342-B048-85BDC9FD1C3A}</a:tableStyleId>
              </a:tblPr>
              <a:tblGrid>
                <a:gridCol w="2444115"/>
                <a:gridCol w="1254125"/>
                <a:gridCol w="1254125"/>
              </a:tblGrid>
              <a:tr h="368219">
                <a:tc>
                  <a:txBody>
                    <a:bodyPr/>
                    <a:lstStyle/>
                    <a:p>
                      <a:pPr algn="ctr" rtl="1">
                        <a:lnSpc>
                          <a:spcPct val="115000"/>
                        </a:lnSpc>
                        <a:spcAft>
                          <a:spcPts val="0"/>
                        </a:spcAft>
                      </a:pPr>
                      <a:r>
                        <a:rPr lang="fa-IR" sz="1500" dirty="0">
                          <a:solidFill>
                            <a:schemeClr val="bg1"/>
                          </a:solidFill>
                          <a:effectLst/>
                          <a:cs typeface="B Nazanin" panose="00000400000000000000" pitchFamily="2" charset="-78"/>
                        </a:rPr>
                        <a:t>نوع چیلر</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cs typeface="B Nazanin" panose="00000400000000000000" pitchFamily="2" charset="-78"/>
                        </a:rPr>
                        <a:t>ACFS-C345/5</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hMerge="1">
                  <a:txBody>
                    <a:bodyPr/>
                    <a:lstStyle/>
                    <a:p>
                      <a:endParaRPr lang="en-US"/>
                    </a:p>
                  </a:txBody>
                  <a:tcPr/>
                </a:tc>
              </a:tr>
              <a:tr h="276665">
                <a:tc>
                  <a:txBody>
                    <a:bodyPr/>
                    <a:lstStyle/>
                    <a:p>
                      <a:pPr algn="ctr" rtl="1">
                        <a:lnSpc>
                          <a:spcPct val="115000"/>
                        </a:lnSpc>
                        <a:spcAft>
                          <a:spcPts val="0"/>
                        </a:spcAft>
                      </a:pPr>
                      <a:r>
                        <a:rPr lang="fa-IR" sz="1500" dirty="0">
                          <a:solidFill>
                            <a:schemeClr val="bg1"/>
                          </a:solidFill>
                          <a:effectLst/>
                          <a:latin typeface="Nb naz"/>
                          <a:cs typeface="B Nazanin" panose="00000400000000000000" pitchFamily="2" charset="-78"/>
                        </a:rPr>
                        <a:t>ظرفیت</a:t>
                      </a:r>
                      <a:endParaRPr lang="en-US" sz="1100" dirty="0">
                        <a:solidFill>
                          <a:schemeClr val="bg1"/>
                        </a:solidFill>
                        <a:effectLst/>
                        <a:latin typeface="Nb naz"/>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98 (TON)</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54185">
                <a:tc>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EER</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4.3</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292704">
                <a:tc>
                  <a:txBody>
                    <a:bodyPr/>
                    <a:lstStyle/>
                    <a:p>
                      <a:pPr algn="ctr" rtl="1">
                        <a:lnSpc>
                          <a:spcPct val="115000"/>
                        </a:lnSpc>
                        <a:spcAft>
                          <a:spcPts val="0"/>
                        </a:spcAft>
                      </a:pPr>
                      <a:r>
                        <a:rPr lang="fa-IR" sz="1500" dirty="0">
                          <a:solidFill>
                            <a:schemeClr val="bg1"/>
                          </a:solidFill>
                          <a:effectLst/>
                          <a:latin typeface="Nb naz"/>
                          <a:cs typeface="B Nazanin" panose="00000400000000000000" pitchFamily="2" charset="-78"/>
                        </a:rPr>
                        <a:t>برق مصرفی چیلر</a:t>
                      </a:r>
                      <a:endParaRPr lang="en-US" sz="1100" dirty="0">
                        <a:solidFill>
                          <a:schemeClr val="bg1"/>
                        </a:solidFill>
                        <a:effectLst/>
                        <a:latin typeface="Nb naz"/>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70.5 (kW)</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02060">
                <a:tc>
                  <a:txBody>
                    <a:bodyPr/>
                    <a:lstStyle/>
                    <a:p>
                      <a:pPr algn="ctr" rtl="1">
                        <a:lnSpc>
                          <a:spcPct val="115000"/>
                        </a:lnSpc>
                        <a:spcAft>
                          <a:spcPts val="0"/>
                        </a:spcAft>
                      </a:pPr>
                      <a:r>
                        <a:rPr lang="fa-IR" sz="1500" dirty="0">
                          <a:solidFill>
                            <a:schemeClr val="bg1"/>
                          </a:solidFill>
                          <a:effectLst/>
                          <a:latin typeface="Nb naz"/>
                          <a:cs typeface="B Nazanin" panose="00000400000000000000" pitchFamily="2" charset="-78"/>
                        </a:rPr>
                        <a:t>برق مصرفی فن برج خنک کننده</a:t>
                      </a:r>
                      <a:endParaRPr lang="en-US" sz="1100" dirty="0">
                        <a:solidFill>
                          <a:schemeClr val="bg1"/>
                        </a:solidFill>
                        <a:effectLst/>
                        <a:latin typeface="Nb naz"/>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1.5 (kW)</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292704">
                <a:tc>
                  <a:txBody>
                    <a:bodyPr/>
                    <a:lstStyle/>
                    <a:p>
                      <a:pPr algn="ctr" rtl="1">
                        <a:lnSpc>
                          <a:spcPct val="115000"/>
                        </a:lnSpc>
                        <a:spcAft>
                          <a:spcPts val="0"/>
                        </a:spcAft>
                      </a:pPr>
                      <a:r>
                        <a:rPr lang="fa-IR" sz="1500" dirty="0">
                          <a:solidFill>
                            <a:schemeClr val="bg1"/>
                          </a:solidFill>
                          <a:effectLst/>
                          <a:latin typeface="Nb naz"/>
                          <a:cs typeface="B Nazanin" panose="00000400000000000000" pitchFamily="2" charset="-78"/>
                        </a:rPr>
                        <a:t>برق مصرفی پمپ</a:t>
                      </a:r>
                      <a:endParaRPr lang="en-US" sz="1100" dirty="0">
                        <a:solidFill>
                          <a:schemeClr val="bg1"/>
                        </a:solidFill>
                        <a:effectLst/>
                        <a:latin typeface="Nb naz"/>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8.6 (kW)</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292704">
                <a:tc>
                  <a:txBody>
                    <a:bodyPr/>
                    <a:lstStyle/>
                    <a:p>
                      <a:pPr algn="ctr" rtl="1">
                        <a:lnSpc>
                          <a:spcPct val="115000"/>
                        </a:lnSpc>
                        <a:spcAft>
                          <a:spcPts val="0"/>
                        </a:spcAft>
                      </a:pPr>
                      <a:r>
                        <a:rPr lang="fa-IR" sz="1500" dirty="0">
                          <a:solidFill>
                            <a:schemeClr val="bg1"/>
                          </a:solidFill>
                          <a:effectLst/>
                          <a:latin typeface="Nb naz"/>
                          <a:cs typeface="B Nazanin" panose="00000400000000000000" pitchFamily="2" charset="-78"/>
                        </a:rPr>
                        <a:t>میزان تبخیر آب برج</a:t>
                      </a:r>
                      <a:endParaRPr lang="en-US" sz="1100" dirty="0">
                        <a:solidFill>
                          <a:schemeClr val="bg1"/>
                        </a:solidFill>
                        <a:effectLst/>
                        <a:latin typeface="Nb naz"/>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0.7 (</a:t>
                      </a:r>
                      <a:r>
                        <a:rPr lang="en-US" sz="1300" dirty="0" err="1">
                          <a:solidFill>
                            <a:schemeClr val="bg1"/>
                          </a:solidFill>
                          <a:effectLst/>
                          <a:latin typeface="Times New Roman" panose="02020603050405020304" pitchFamily="18" charset="0"/>
                          <a:cs typeface="Times New Roman" panose="02020603050405020304" pitchFamily="18" charset="0"/>
                        </a:rPr>
                        <a:t>m</a:t>
                      </a:r>
                      <a:r>
                        <a:rPr lang="en-US" sz="1300" baseline="30000" dirty="0" err="1">
                          <a:solidFill>
                            <a:schemeClr val="bg1"/>
                          </a:solidFill>
                          <a:effectLst/>
                          <a:latin typeface="Times New Roman" panose="02020603050405020304" pitchFamily="18" charset="0"/>
                          <a:cs typeface="Times New Roman" panose="02020603050405020304" pitchFamily="18" charset="0"/>
                        </a:rPr>
                        <a:t>3</a:t>
                      </a:r>
                      <a:r>
                        <a:rPr lang="en-US" sz="1300" dirty="0">
                          <a:solidFill>
                            <a:schemeClr val="bg1"/>
                          </a:solidFill>
                          <a:effectLst/>
                          <a:latin typeface="Times New Roman" panose="02020603050405020304" pitchFamily="18" charset="0"/>
                          <a:cs typeface="Times New Roman" panose="02020603050405020304" pitchFamily="18" charset="0"/>
                        </a:rPr>
                        <a:t>/</a:t>
                      </a:r>
                      <a:r>
                        <a:rPr lang="en-US" sz="1300" dirty="0" err="1">
                          <a:solidFill>
                            <a:schemeClr val="bg1"/>
                          </a:solidFill>
                          <a:effectLst/>
                          <a:latin typeface="Times New Roman" panose="02020603050405020304" pitchFamily="18" charset="0"/>
                          <a:cs typeface="Times New Roman" panose="02020603050405020304" pitchFamily="18" charset="0"/>
                        </a:rPr>
                        <a:t>hr</a:t>
                      </a:r>
                      <a:r>
                        <a:rPr lang="en-US" sz="1300" dirty="0">
                          <a:solidFill>
                            <a:schemeClr val="bg1"/>
                          </a:solidFill>
                          <a:effectLst/>
                          <a:latin typeface="Times New Roman" panose="02020603050405020304" pitchFamily="18" charset="0"/>
                          <a:cs typeface="Times New Roman" panose="02020603050405020304" pitchFamily="18" charset="0"/>
                        </a:rPr>
                        <a:t>)</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276665">
                <a:tc rowSpan="3">
                  <a:txBody>
                    <a:bodyPr/>
                    <a:lstStyle/>
                    <a:p>
                      <a:pPr algn="ctr" rtl="1">
                        <a:lnSpc>
                          <a:spcPct val="115000"/>
                        </a:lnSpc>
                        <a:spcAft>
                          <a:spcPts val="0"/>
                        </a:spcAft>
                      </a:pPr>
                      <a:r>
                        <a:rPr lang="fa-IR" sz="1500" dirty="0">
                          <a:solidFill>
                            <a:schemeClr val="bg1"/>
                          </a:solidFill>
                          <a:effectLst/>
                          <a:latin typeface="Nb naz"/>
                          <a:cs typeface="B Nazanin" panose="00000400000000000000" pitchFamily="2" charset="-78"/>
                        </a:rPr>
                        <a:t>ابعاد</a:t>
                      </a:r>
                      <a:endParaRPr lang="en-US" sz="1100" dirty="0">
                        <a:solidFill>
                          <a:schemeClr val="bg1"/>
                        </a:solidFill>
                        <a:effectLst/>
                        <a:latin typeface="Nb naz"/>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fa-IR" sz="1500" dirty="0">
                          <a:solidFill>
                            <a:schemeClr val="bg1"/>
                          </a:solidFill>
                          <a:effectLst/>
                          <a:latin typeface="Times New Roman" panose="02020603050405020304" pitchFamily="18" charset="0"/>
                          <a:cs typeface="B Nazanin" panose="00000400000000000000" pitchFamily="2" charset="-78"/>
                        </a:rPr>
                        <a:t>طول</a:t>
                      </a:r>
                      <a:endParaRPr lang="en-US" sz="1100" dirty="0">
                        <a:solidFill>
                          <a:schemeClr val="bg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a:solidFill>
                            <a:schemeClr val="bg1"/>
                          </a:solidFill>
                          <a:effectLst/>
                          <a:latin typeface="Times New Roman" panose="02020603050405020304" pitchFamily="18" charset="0"/>
                          <a:cs typeface="Times New Roman" panose="02020603050405020304" pitchFamily="18" charset="0"/>
                        </a:rPr>
                        <a:t>3300 (mm)</a:t>
                      </a:r>
                      <a:endParaRPr lang="en-US"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r h="276665">
                <a:tc vMerge="1">
                  <a:txBody>
                    <a:bodyPr/>
                    <a:lstStyle/>
                    <a:p>
                      <a:endParaRPr lang="en-US"/>
                    </a:p>
                  </a:txBody>
                  <a:tcPr/>
                </a:tc>
                <a:tc>
                  <a:txBody>
                    <a:bodyPr/>
                    <a:lstStyle/>
                    <a:p>
                      <a:pPr algn="ctr" rtl="1">
                        <a:lnSpc>
                          <a:spcPct val="115000"/>
                        </a:lnSpc>
                        <a:spcAft>
                          <a:spcPts val="0"/>
                        </a:spcAft>
                      </a:pPr>
                      <a:r>
                        <a:rPr lang="fa-IR" sz="1500" dirty="0">
                          <a:solidFill>
                            <a:schemeClr val="bg1"/>
                          </a:solidFill>
                          <a:effectLst/>
                          <a:latin typeface="Times New Roman" panose="02020603050405020304" pitchFamily="18" charset="0"/>
                          <a:cs typeface="B Nazanin" panose="00000400000000000000" pitchFamily="2" charset="-78"/>
                        </a:rPr>
                        <a:t>عرض</a:t>
                      </a:r>
                      <a:endParaRPr lang="en-US" sz="1100" dirty="0">
                        <a:solidFill>
                          <a:schemeClr val="bg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1200 (mm)</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r h="276665">
                <a:tc vMerge="1">
                  <a:txBody>
                    <a:bodyPr/>
                    <a:lstStyle/>
                    <a:p>
                      <a:endParaRPr lang="en-US"/>
                    </a:p>
                  </a:txBody>
                  <a:tcPr/>
                </a:tc>
                <a:tc>
                  <a:txBody>
                    <a:bodyPr/>
                    <a:lstStyle/>
                    <a:p>
                      <a:pPr algn="ctr" rtl="1">
                        <a:lnSpc>
                          <a:spcPct val="115000"/>
                        </a:lnSpc>
                        <a:spcAft>
                          <a:spcPts val="0"/>
                        </a:spcAft>
                      </a:pPr>
                      <a:r>
                        <a:rPr lang="fa-IR" sz="1500" dirty="0">
                          <a:solidFill>
                            <a:schemeClr val="bg1"/>
                          </a:solidFill>
                          <a:effectLst/>
                          <a:latin typeface="Times New Roman" panose="02020603050405020304" pitchFamily="18" charset="0"/>
                          <a:cs typeface="B Nazanin" panose="00000400000000000000" pitchFamily="2" charset="-78"/>
                        </a:rPr>
                        <a:t>ارتفاع</a:t>
                      </a:r>
                      <a:endParaRPr lang="en-US" sz="1100" dirty="0">
                        <a:solidFill>
                          <a:schemeClr val="bg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1630 (mm)</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
        <p:nvSpPr>
          <p:cNvPr id="10" name="TextBox 9"/>
          <p:cNvSpPr txBox="1"/>
          <p:nvPr/>
        </p:nvSpPr>
        <p:spPr>
          <a:xfrm rot="16200000">
            <a:off x="282007" y="4848074"/>
            <a:ext cx="3096344" cy="276999"/>
          </a:xfrm>
          <a:prstGeom prst="rect">
            <a:avLst/>
          </a:prstGeom>
          <a:noFill/>
        </p:spPr>
        <p:txBody>
          <a:bodyPr wrap="square" rtlCol="0">
            <a:spAutoFit/>
          </a:bodyPr>
          <a:lstStyle/>
          <a:p>
            <a:pPr rtl="0"/>
            <a:r>
              <a:rPr lang="fa-IR" sz="1200" b="1" dirty="0">
                <a:solidFill>
                  <a:srgbClr val="C02500"/>
                </a:solidFill>
                <a:cs typeface="B Yekan" panose="00000400000000000000" pitchFamily="2" charset="-78"/>
              </a:rPr>
              <a:t>جدول (1) مشخصات چیلر تراکمی آبی اسکرو آکس</a:t>
            </a:r>
            <a:endParaRPr lang="en-US" sz="12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39914672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اقتصادی</a:t>
            </a:r>
            <a:endParaRPr lang="en-US" sz="1600" b="1" dirty="0">
              <a:solidFill>
                <a:srgbClr val="C02500"/>
              </a:solidFill>
              <a:cs typeface="B Yekan" panose="00000400000000000000" pitchFamily="2" charset="-78"/>
            </a:endParaRPr>
          </a:p>
        </p:txBody>
      </p:sp>
      <p:sp>
        <p:nvSpPr>
          <p:cNvPr id="10" name="TextBox 9"/>
          <p:cNvSpPr txBox="1"/>
          <p:nvPr/>
        </p:nvSpPr>
        <p:spPr>
          <a:xfrm rot="16200000">
            <a:off x="334751" y="3179809"/>
            <a:ext cx="2467422" cy="623248"/>
          </a:xfrm>
          <a:prstGeom prst="rect">
            <a:avLst/>
          </a:prstGeom>
          <a:noFill/>
        </p:spPr>
        <p:txBody>
          <a:bodyPr wrap="square" rtlCol="0">
            <a:spAutoFit/>
          </a:bodyPr>
          <a:lstStyle/>
          <a:p>
            <a:pPr algn="ctr" rtl="0">
              <a:lnSpc>
                <a:spcPct val="150000"/>
              </a:lnSpc>
            </a:pPr>
            <a:r>
              <a:rPr lang="fa-IR" sz="1200" b="1" dirty="0">
                <a:solidFill>
                  <a:srgbClr val="C02500"/>
                </a:solidFill>
                <a:cs typeface="B Yekan" panose="00000400000000000000" pitchFamily="2" charset="-78"/>
              </a:rPr>
              <a:t>جدول (2) مشخصات چیلر تراکمی هوایی اسکرو آکس</a:t>
            </a:r>
            <a:endParaRPr lang="en-US" sz="1200" b="1" dirty="0">
              <a:solidFill>
                <a:srgbClr val="C02500"/>
              </a:solidFill>
              <a:cs typeface="B Yekan" panose="00000400000000000000" pitchFamily="2" charset="-78"/>
            </a:endParaRPr>
          </a:p>
        </p:txBody>
      </p:sp>
      <p:graphicFrame>
        <p:nvGraphicFramePr>
          <p:cNvPr id="5" name="Table 4"/>
          <p:cNvGraphicFramePr>
            <a:graphicFrameLocks noGrp="1"/>
          </p:cNvGraphicFramePr>
          <p:nvPr>
            <p:extLst/>
          </p:nvPr>
        </p:nvGraphicFramePr>
        <p:xfrm>
          <a:off x="2095818" y="2204864"/>
          <a:ext cx="4952365" cy="2467420"/>
        </p:xfrm>
        <a:graphic>
          <a:graphicData uri="http://schemas.openxmlformats.org/drawingml/2006/table">
            <a:tbl>
              <a:tblPr rtl="1" firstRow="1" firstCol="1" bandRow="1">
                <a:tableStyleId>{5C22544A-7EE6-4342-B048-85BDC9FD1C3A}</a:tableStyleId>
              </a:tblPr>
              <a:tblGrid>
                <a:gridCol w="2444115"/>
                <a:gridCol w="1254125"/>
                <a:gridCol w="1254125"/>
              </a:tblGrid>
              <a:tr h="428204">
                <a:tc>
                  <a:txBody>
                    <a:bodyPr/>
                    <a:lstStyle/>
                    <a:p>
                      <a:pPr algn="ctr" rtl="1">
                        <a:lnSpc>
                          <a:spcPct val="115000"/>
                        </a:lnSpc>
                        <a:spcAft>
                          <a:spcPts val="0"/>
                        </a:spcAft>
                      </a:pPr>
                      <a:r>
                        <a:rPr lang="fa-IR" sz="1500" dirty="0">
                          <a:solidFill>
                            <a:schemeClr val="bg1"/>
                          </a:solidFill>
                          <a:effectLst/>
                          <a:cs typeface="B Nazanin" panose="00000400000000000000" pitchFamily="2" charset="-78"/>
                        </a:rPr>
                        <a:t>نوع چیلر</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ACAS-C(H)330/5</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21736">
                <a:tc>
                  <a:txBody>
                    <a:bodyPr/>
                    <a:lstStyle/>
                    <a:p>
                      <a:pPr algn="ctr" rtl="1">
                        <a:lnSpc>
                          <a:spcPct val="115000"/>
                        </a:lnSpc>
                        <a:spcAft>
                          <a:spcPts val="0"/>
                        </a:spcAft>
                      </a:pPr>
                      <a:r>
                        <a:rPr lang="fa-IR" sz="1500" dirty="0">
                          <a:solidFill>
                            <a:schemeClr val="bg1"/>
                          </a:solidFill>
                          <a:effectLst/>
                          <a:cs typeface="B Nazanin" panose="00000400000000000000" pitchFamily="2" charset="-78"/>
                        </a:rPr>
                        <a:t>ظرفیت</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93 (TON)</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411884">
                <a:tc>
                  <a:txBody>
                    <a:bodyPr/>
                    <a:lstStyle/>
                    <a:p>
                      <a:pPr algn="ctr" rtl="1">
                        <a:lnSpc>
                          <a:spcPct val="115000"/>
                        </a:lnSpc>
                        <a:spcAft>
                          <a:spcPts val="0"/>
                        </a:spcAft>
                      </a:pPr>
                      <a:r>
                        <a:rPr lang="en-US" sz="1300">
                          <a:solidFill>
                            <a:schemeClr val="bg1"/>
                          </a:solidFill>
                          <a:effectLst/>
                        </a:rPr>
                        <a:t>EER</a:t>
                      </a:r>
                      <a:endParaRPr lang="en-US" sz="110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2.9</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40388">
                <a:tc>
                  <a:txBody>
                    <a:bodyPr/>
                    <a:lstStyle/>
                    <a:p>
                      <a:pPr algn="ctr" rtl="1">
                        <a:lnSpc>
                          <a:spcPct val="115000"/>
                        </a:lnSpc>
                        <a:spcAft>
                          <a:spcPts val="0"/>
                        </a:spcAft>
                      </a:pPr>
                      <a:r>
                        <a:rPr lang="fa-IR" sz="1500" dirty="0">
                          <a:solidFill>
                            <a:schemeClr val="bg1"/>
                          </a:solidFill>
                          <a:effectLst/>
                          <a:cs typeface="B Nazanin" panose="00000400000000000000" pitchFamily="2" charset="-78"/>
                        </a:rPr>
                        <a:t>برق مصرفی چیلر</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112.8 (kW)</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21736">
                <a:tc rowSpan="3">
                  <a:txBody>
                    <a:bodyPr/>
                    <a:lstStyle/>
                    <a:p>
                      <a:pPr algn="ctr" rtl="1">
                        <a:lnSpc>
                          <a:spcPct val="115000"/>
                        </a:lnSpc>
                        <a:spcAft>
                          <a:spcPts val="0"/>
                        </a:spcAft>
                      </a:pPr>
                      <a:r>
                        <a:rPr lang="fa-IR" sz="1500" dirty="0">
                          <a:solidFill>
                            <a:schemeClr val="bg1"/>
                          </a:solidFill>
                          <a:effectLst/>
                          <a:cs typeface="B Nazanin" panose="00000400000000000000" pitchFamily="2" charset="-78"/>
                        </a:rPr>
                        <a:t>ابعاد</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fa-IR" sz="1500">
                          <a:solidFill>
                            <a:schemeClr val="bg1"/>
                          </a:solidFill>
                          <a:effectLst/>
                          <a:cs typeface="B Nazanin" panose="00000400000000000000" pitchFamily="2" charset="-78"/>
                        </a:rPr>
                        <a:t>طول</a:t>
                      </a:r>
                      <a:endParaRPr lang="en-US" sz="110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a:solidFill>
                            <a:schemeClr val="bg1"/>
                          </a:solidFill>
                          <a:effectLst/>
                          <a:latin typeface="Times New Roman" panose="02020603050405020304" pitchFamily="18" charset="0"/>
                          <a:cs typeface="Times New Roman" panose="02020603050405020304" pitchFamily="18" charset="0"/>
                        </a:rPr>
                        <a:t>3525 (mm)</a:t>
                      </a:r>
                      <a:endParaRPr lang="en-US"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r h="321736">
                <a:tc vMerge="1">
                  <a:txBody>
                    <a:bodyPr/>
                    <a:lstStyle/>
                    <a:p>
                      <a:endParaRPr lang="en-US"/>
                    </a:p>
                  </a:txBody>
                  <a:tcPr/>
                </a:tc>
                <a:tc>
                  <a:txBody>
                    <a:bodyPr/>
                    <a:lstStyle/>
                    <a:p>
                      <a:pPr algn="ctr" rtl="1">
                        <a:lnSpc>
                          <a:spcPct val="115000"/>
                        </a:lnSpc>
                        <a:spcAft>
                          <a:spcPts val="0"/>
                        </a:spcAft>
                      </a:pPr>
                      <a:r>
                        <a:rPr lang="fa-IR" sz="1500" dirty="0">
                          <a:solidFill>
                            <a:schemeClr val="bg1"/>
                          </a:solidFill>
                          <a:effectLst/>
                          <a:cs typeface="B Nazanin" panose="00000400000000000000" pitchFamily="2" charset="-78"/>
                        </a:rPr>
                        <a:t>عرض</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2200 (mm)</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r h="321736">
                <a:tc vMerge="1">
                  <a:txBody>
                    <a:bodyPr/>
                    <a:lstStyle/>
                    <a:p>
                      <a:endParaRPr lang="en-US"/>
                    </a:p>
                  </a:txBody>
                  <a:tcPr/>
                </a:tc>
                <a:tc>
                  <a:txBody>
                    <a:bodyPr/>
                    <a:lstStyle/>
                    <a:p>
                      <a:pPr algn="ctr" rtl="1">
                        <a:lnSpc>
                          <a:spcPct val="115000"/>
                        </a:lnSpc>
                        <a:spcAft>
                          <a:spcPts val="0"/>
                        </a:spcAft>
                      </a:pPr>
                      <a:r>
                        <a:rPr lang="fa-IR" sz="1500" dirty="0">
                          <a:effectLst/>
                          <a:cs typeface="B Nazanin" panose="00000400000000000000" pitchFamily="2" charset="-78"/>
                        </a:rPr>
                        <a:t>ارتفاع</a:t>
                      </a:r>
                      <a:endParaRPr lang="en-US" sz="11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dirty="0">
                          <a:effectLst/>
                          <a:latin typeface="Times New Roman" panose="02020603050405020304" pitchFamily="18" charset="0"/>
                          <a:cs typeface="Times New Roman" panose="02020603050405020304" pitchFamily="18" charset="0"/>
                        </a:rPr>
                        <a:t>2450 (mm)</a:t>
                      </a: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1228087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اقتصادی</a:t>
            </a:r>
            <a:endParaRPr lang="en-US" sz="1600" b="1" dirty="0">
              <a:solidFill>
                <a:srgbClr val="C02500"/>
              </a:solidFill>
              <a:cs typeface="B Yekan" panose="00000400000000000000" pitchFamily="2" charset="-78"/>
            </a:endParaRPr>
          </a:p>
        </p:txBody>
      </p:sp>
      <p:sp>
        <p:nvSpPr>
          <p:cNvPr id="10" name="TextBox 9"/>
          <p:cNvSpPr txBox="1"/>
          <p:nvPr/>
        </p:nvSpPr>
        <p:spPr>
          <a:xfrm rot="16200000">
            <a:off x="-203875" y="3477661"/>
            <a:ext cx="3709809" cy="369332"/>
          </a:xfrm>
          <a:prstGeom prst="rect">
            <a:avLst/>
          </a:prstGeom>
          <a:noFill/>
        </p:spPr>
        <p:txBody>
          <a:bodyPr wrap="square" rtlCol="0">
            <a:spAutoFit/>
          </a:bodyPr>
          <a:lstStyle/>
          <a:p>
            <a:pPr algn="ctr" rtl="0">
              <a:lnSpc>
                <a:spcPct val="150000"/>
              </a:lnSpc>
            </a:pPr>
            <a:r>
              <a:rPr lang="fa-IR" sz="1200" b="1" dirty="0">
                <a:solidFill>
                  <a:srgbClr val="C02500"/>
                </a:solidFill>
                <a:cs typeface="B Yekan" panose="00000400000000000000" pitchFamily="2" charset="-78"/>
              </a:rPr>
              <a:t>جدول (3) مشخصات چیلر جذبی دواثره شعله مستقیم</a:t>
            </a:r>
            <a:endParaRPr lang="en-US" sz="1200" b="1" dirty="0">
              <a:solidFill>
                <a:srgbClr val="C02500"/>
              </a:solidFill>
              <a:cs typeface="B Yekan" panose="00000400000000000000" pitchFamily="2" charset="-78"/>
            </a:endParaRPr>
          </a:p>
        </p:txBody>
      </p:sp>
      <p:graphicFrame>
        <p:nvGraphicFramePr>
          <p:cNvPr id="2" name="Table 1"/>
          <p:cNvGraphicFramePr>
            <a:graphicFrameLocks noGrp="1"/>
          </p:cNvGraphicFramePr>
          <p:nvPr>
            <p:extLst/>
          </p:nvPr>
        </p:nvGraphicFramePr>
        <p:xfrm>
          <a:off x="1911730" y="1807423"/>
          <a:ext cx="5855656" cy="3709809"/>
        </p:xfrm>
        <a:graphic>
          <a:graphicData uri="http://schemas.openxmlformats.org/drawingml/2006/table">
            <a:tbl>
              <a:tblPr rtl="1" firstRow="1" firstCol="1" bandRow="1">
                <a:tableStyleId>{5C22544A-7EE6-4342-B048-85BDC9FD1C3A}</a:tableStyleId>
              </a:tblPr>
              <a:tblGrid>
                <a:gridCol w="2889912"/>
                <a:gridCol w="1482872"/>
                <a:gridCol w="1482872"/>
              </a:tblGrid>
              <a:tr h="413703">
                <a:tc>
                  <a:txBody>
                    <a:bodyPr/>
                    <a:lstStyle/>
                    <a:p>
                      <a:pPr algn="ctr" rtl="1">
                        <a:lnSpc>
                          <a:spcPct val="115000"/>
                        </a:lnSpc>
                        <a:spcAft>
                          <a:spcPts val="0"/>
                        </a:spcAft>
                      </a:pPr>
                      <a:r>
                        <a:rPr lang="fa-IR" sz="1500" dirty="0">
                          <a:solidFill>
                            <a:schemeClr val="bg1"/>
                          </a:solidFill>
                          <a:effectLst/>
                          <a:cs typeface="B Nazanin" panose="00000400000000000000" pitchFamily="2" charset="-78"/>
                        </a:rPr>
                        <a:t>نوع چیلر</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err="1">
                          <a:solidFill>
                            <a:schemeClr val="bg1"/>
                          </a:solidFill>
                          <a:effectLst/>
                          <a:latin typeface="Times New Roman" panose="02020603050405020304" pitchFamily="18" charset="0"/>
                          <a:cs typeface="Times New Roman" panose="02020603050405020304" pitchFamily="18" charset="0"/>
                        </a:rPr>
                        <a:t>99H3</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10840">
                <a:tc>
                  <a:txBody>
                    <a:bodyPr/>
                    <a:lstStyle/>
                    <a:p>
                      <a:pPr algn="ctr" rtl="1">
                        <a:lnSpc>
                          <a:spcPct val="115000"/>
                        </a:lnSpc>
                        <a:spcAft>
                          <a:spcPts val="0"/>
                        </a:spcAft>
                      </a:pPr>
                      <a:r>
                        <a:rPr lang="fa-IR" sz="1500" dirty="0">
                          <a:solidFill>
                            <a:schemeClr val="bg1"/>
                          </a:solidFill>
                          <a:effectLst/>
                          <a:cs typeface="B Nazanin" panose="00000400000000000000" pitchFamily="2" charset="-78"/>
                        </a:rPr>
                        <a:t>ظرفیت</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99 (TON)</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97935">
                <a:tc>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EER</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1.2</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28860">
                <a:tc>
                  <a:txBody>
                    <a:bodyPr/>
                    <a:lstStyle/>
                    <a:p>
                      <a:pPr algn="ctr" rtl="1">
                        <a:lnSpc>
                          <a:spcPct val="115000"/>
                        </a:lnSpc>
                        <a:spcAft>
                          <a:spcPts val="0"/>
                        </a:spcAft>
                      </a:pPr>
                      <a:r>
                        <a:rPr lang="fa-IR" sz="1500" dirty="0">
                          <a:solidFill>
                            <a:schemeClr val="bg1"/>
                          </a:solidFill>
                          <a:effectLst/>
                          <a:cs typeface="B Nazanin" panose="00000400000000000000" pitchFamily="2" charset="-78"/>
                        </a:rPr>
                        <a:t>برق مصرفی چیلر</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a:solidFill>
                            <a:schemeClr val="bg1"/>
                          </a:solidFill>
                          <a:effectLst/>
                          <a:latin typeface="Times New Roman" panose="02020603050405020304" pitchFamily="18" charset="0"/>
                          <a:cs typeface="Times New Roman" panose="02020603050405020304" pitchFamily="18" charset="0"/>
                        </a:rPr>
                        <a:t>4.4 (kW)</a:t>
                      </a:r>
                      <a:endParaRPr lang="en-US"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39371">
                <a:tc>
                  <a:txBody>
                    <a:bodyPr/>
                    <a:lstStyle/>
                    <a:p>
                      <a:pPr algn="ctr" rtl="1">
                        <a:lnSpc>
                          <a:spcPct val="115000"/>
                        </a:lnSpc>
                        <a:spcAft>
                          <a:spcPts val="0"/>
                        </a:spcAft>
                      </a:pPr>
                      <a:r>
                        <a:rPr lang="fa-IR" sz="1500" dirty="0">
                          <a:solidFill>
                            <a:schemeClr val="bg1"/>
                          </a:solidFill>
                          <a:effectLst/>
                          <a:cs typeface="B Nazanin" panose="00000400000000000000" pitchFamily="2" charset="-78"/>
                        </a:rPr>
                        <a:t>برق مصرفی فن برج خنک کننده</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4 (kW)</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28860">
                <a:tc>
                  <a:txBody>
                    <a:bodyPr/>
                    <a:lstStyle/>
                    <a:p>
                      <a:pPr algn="ctr" rtl="1">
                        <a:lnSpc>
                          <a:spcPct val="115000"/>
                        </a:lnSpc>
                        <a:spcAft>
                          <a:spcPts val="0"/>
                        </a:spcAft>
                      </a:pPr>
                      <a:r>
                        <a:rPr lang="fa-IR" sz="1500" dirty="0">
                          <a:solidFill>
                            <a:schemeClr val="bg1"/>
                          </a:solidFill>
                          <a:effectLst/>
                          <a:cs typeface="B Nazanin" panose="00000400000000000000" pitchFamily="2" charset="-78"/>
                        </a:rPr>
                        <a:t>برق مصرفی پمپ</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12.5 (kW)</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28860">
                <a:tc>
                  <a:txBody>
                    <a:bodyPr/>
                    <a:lstStyle/>
                    <a:p>
                      <a:pPr algn="ctr" rtl="1">
                        <a:lnSpc>
                          <a:spcPct val="115000"/>
                        </a:lnSpc>
                        <a:spcAft>
                          <a:spcPts val="0"/>
                        </a:spcAft>
                      </a:pPr>
                      <a:r>
                        <a:rPr lang="fa-IR" sz="1500" dirty="0">
                          <a:solidFill>
                            <a:schemeClr val="bg1"/>
                          </a:solidFill>
                          <a:effectLst/>
                          <a:cs typeface="B Nazanin" panose="00000400000000000000" pitchFamily="2" charset="-78"/>
                        </a:rPr>
                        <a:t>میزان تبخیر آب برج</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1.1 (</a:t>
                      </a:r>
                      <a:r>
                        <a:rPr lang="en-US" sz="1300" dirty="0" err="1">
                          <a:solidFill>
                            <a:schemeClr val="bg1"/>
                          </a:solidFill>
                          <a:effectLst/>
                          <a:latin typeface="Times New Roman" panose="02020603050405020304" pitchFamily="18" charset="0"/>
                          <a:cs typeface="Times New Roman" panose="02020603050405020304" pitchFamily="18" charset="0"/>
                        </a:rPr>
                        <a:t>m</a:t>
                      </a:r>
                      <a:r>
                        <a:rPr lang="en-US" sz="1300" baseline="30000" dirty="0" err="1">
                          <a:solidFill>
                            <a:schemeClr val="bg1"/>
                          </a:solidFill>
                          <a:effectLst/>
                          <a:latin typeface="Times New Roman" panose="02020603050405020304" pitchFamily="18" charset="0"/>
                          <a:cs typeface="Times New Roman" panose="02020603050405020304" pitchFamily="18" charset="0"/>
                        </a:rPr>
                        <a:t>3</a:t>
                      </a:r>
                      <a:r>
                        <a:rPr lang="en-US" sz="1300" dirty="0">
                          <a:solidFill>
                            <a:schemeClr val="bg1"/>
                          </a:solidFill>
                          <a:effectLst/>
                          <a:latin typeface="Times New Roman" panose="02020603050405020304" pitchFamily="18" charset="0"/>
                          <a:cs typeface="Times New Roman" panose="02020603050405020304" pitchFamily="18" charset="0"/>
                        </a:rPr>
                        <a:t>/</a:t>
                      </a:r>
                      <a:r>
                        <a:rPr lang="en-US" sz="1300" dirty="0" err="1">
                          <a:solidFill>
                            <a:schemeClr val="bg1"/>
                          </a:solidFill>
                          <a:effectLst/>
                          <a:latin typeface="Times New Roman" panose="02020603050405020304" pitchFamily="18" charset="0"/>
                          <a:cs typeface="Times New Roman" panose="02020603050405020304" pitchFamily="18" charset="0"/>
                        </a:rPr>
                        <a:t>hr</a:t>
                      </a:r>
                      <a:r>
                        <a:rPr lang="en-US" sz="1300" dirty="0">
                          <a:solidFill>
                            <a:schemeClr val="bg1"/>
                          </a:solidFill>
                          <a:effectLst/>
                          <a:latin typeface="Times New Roman" panose="02020603050405020304" pitchFamily="18" charset="0"/>
                          <a:cs typeface="Times New Roman" panose="02020603050405020304" pitchFamily="18" charset="0"/>
                        </a:rPr>
                        <a:t>)</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28860">
                <a:tc>
                  <a:txBody>
                    <a:bodyPr/>
                    <a:lstStyle/>
                    <a:p>
                      <a:pPr algn="ctr" rtl="1">
                        <a:lnSpc>
                          <a:spcPct val="115000"/>
                        </a:lnSpc>
                        <a:spcAft>
                          <a:spcPts val="0"/>
                        </a:spcAft>
                      </a:pPr>
                      <a:r>
                        <a:rPr lang="fa-IR" sz="1500" dirty="0">
                          <a:solidFill>
                            <a:schemeClr val="bg1"/>
                          </a:solidFill>
                          <a:effectLst/>
                          <a:cs typeface="B Nazanin" panose="00000400000000000000" pitchFamily="2" charset="-78"/>
                        </a:rPr>
                        <a:t>میزان مصرف گاز چیلر</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gridSpan="2">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27.7 (</a:t>
                      </a:r>
                      <a:r>
                        <a:rPr lang="en-US" sz="1300" dirty="0" err="1">
                          <a:solidFill>
                            <a:schemeClr val="bg1"/>
                          </a:solidFill>
                          <a:effectLst/>
                          <a:latin typeface="Times New Roman" panose="02020603050405020304" pitchFamily="18" charset="0"/>
                          <a:cs typeface="Times New Roman" panose="02020603050405020304" pitchFamily="18" charset="0"/>
                        </a:rPr>
                        <a:t>m</a:t>
                      </a:r>
                      <a:r>
                        <a:rPr lang="en-US" sz="1300" baseline="30000" dirty="0" err="1">
                          <a:solidFill>
                            <a:schemeClr val="bg1"/>
                          </a:solidFill>
                          <a:effectLst/>
                          <a:latin typeface="Times New Roman" panose="02020603050405020304" pitchFamily="18" charset="0"/>
                          <a:cs typeface="Times New Roman" panose="02020603050405020304" pitchFamily="18" charset="0"/>
                        </a:rPr>
                        <a:t>3</a:t>
                      </a:r>
                      <a:r>
                        <a:rPr lang="en-US" sz="1300" dirty="0">
                          <a:solidFill>
                            <a:schemeClr val="bg1"/>
                          </a:solidFill>
                          <a:effectLst/>
                          <a:latin typeface="Times New Roman" panose="02020603050405020304" pitchFamily="18" charset="0"/>
                          <a:cs typeface="Times New Roman" panose="02020603050405020304" pitchFamily="18" charset="0"/>
                        </a:rPr>
                        <a:t>/</a:t>
                      </a:r>
                      <a:r>
                        <a:rPr lang="en-US" sz="1300" dirty="0" err="1">
                          <a:solidFill>
                            <a:schemeClr val="bg1"/>
                          </a:solidFill>
                          <a:effectLst/>
                          <a:latin typeface="Times New Roman" panose="02020603050405020304" pitchFamily="18" charset="0"/>
                          <a:cs typeface="Times New Roman" panose="02020603050405020304" pitchFamily="18" charset="0"/>
                        </a:rPr>
                        <a:t>hr</a:t>
                      </a:r>
                      <a:r>
                        <a:rPr lang="en-US" sz="1300" dirty="0">
                          <a:solidFill>
                            <a:schemeClr val="bg1"/>
                          </a:solidFill>
                          <a:effectLst/>
                          <a:latin typeface="Times New Roman" panose="02020603050405020304" pitchFamily="18" charset="0"/>
                          <a:cs typeface="Times New Roman" panose="02020603050405020304" pitchFamily="18" charset="0"/>
                        </a:rPr>
                        <a:t>)</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310840">
                <a:tc rowSpan="3">
                  <a:txBody>
                    <a:bodyPr/>
                    <a:lstStyle/>
                    <a:p>
                      <a:pPr algn="ctr" rtl="1">
                        <a:lnSpc>
                          <a:spcPct val="115000"/>
                        </a:lnSpc>
                        <a:spcAft>
                          <a:spcPts val="0"/>
                        </a:spcAft>
                      </a:pPr>
                      <a:r>
                        <a:rPr lang="fa-IR" sz="1500" dirty="0">
                          <a:solidFill>
                            <a:schemeClr val="bg1"/>
                          </a:solidFill>
                          <a:effectLst/>
                          <a:cs typeface="B Nazanin" panose="00000400000000000000" pitchFamily="2" charset="-78"/>
                        </a:rPr>
                        <a:t>ابعاد</a:t>
                      </a:r>
                      <a:endParaRPr lang="en-US" sz="11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fa-IR" sz="1500" dirty="0">
                          <a:solidFill>
                            <a:schemeClr val="bg1"/>
                          </a:solidFill>
                          <a:effectLst/>
                          <a:latin typeface="Times New Roman" panose="02020603050405020304" pitchFamily="18" charset="0"/>
                          <a:cs typeface="B Nazanin" panose="00000400000000000000" pitchFamily="2" charset="-78"/>
                        </a:rPr>
                        <a:t>طول</a:t>
                      </a:r>
                      <a:endParaRPr lang="en-US" sz="1100" dirty="0">
                        <a:solidFill>
                          <a:schemeClr val="bg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a:solidFill>
                            <a:schemeClr val="bg1"/>
                          </a:solidFill>
                          <a:effectLst/>
                          <a:latin typeface="Times New Roman" panose="02020603050405020304" pitchFamily="18" charset="0"/>
                          <a:cs typeface="Times New Roman" panose="02020603050405020304" pitchFamily="18" charset="0"/>
                        </a:rPr>
                        <a:t>3800 (mm)</a:t>
                      </a:r>
                      <a:endParaRPr lang="en-US"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r h="310840">
                <a:tc vMerge="1">
                  <a:txBody>
                    <a:bodyPr/>
                    <a:lstStyle/>
                    <a:p>
                      <a:endParaRPr lang="en-US"/>
                    </a:p>
                  </a:txBody>
                  <a:tcPr/>
                </a:tc>
                <a:tc>
                  <a:txBody>
                    <a:bodyPr/>
                    <a:lstStyle/>
                    <a:p>
                      <a:pPr algn="ctr" rtl="1">
                        <a:lnSpc>
                          <a:spcPct val="115000"/>
                        </a:lnSpc>
                        <a:spcAft>
                          <a:spcPts val="0"/>
                        </a:spcAft>
                      </a:pPr>
                      <a:r>
                        <a:rPr lang="fa-IR" sz="1500" dirty="0">
                          <a:solidFill>
                            <a:schemeClr val="bg1"/>
                          </a:solidFill>
                          <a:effectLst/>
                          <a:latin typeface="Times New Roman" panose="02020603050405020304" pitchFamily="18" charset="0"/>
                          <a:cs typeface="B Nazanin" panose="00000400000000000000" pitchFamily="2" charset="-78"/>
                        </a:rPr>
                        <a:t>عرض</a:t>
                      </a:r>
                      <a:endParaRPr lang="en-US" sz="1100" dirty="0">
                        <a:solidFill>
                          <a:schemeClr val="bg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a:solidFill>
                            <a:schemeClr val="bg1"/>
                          </a:solidFill>
                          <a:effectLst/>
                          <a:latin typeface="Times New Roman" panose="02020603050405020304" pitchFamily="18" charset="0"/>
                          <a:cs typeface="Times New Roman" panose="02020603050405020304" pitchFamily="18" charset="0"/>
                        </a:rPr>
                        <a:t>1954 (mm)</a:t>
                      </a:r>
                      <a:endParaRPr lang="en-US"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r h="310840">
                <a:tc vMerge="1">
                  <a:txBody>
                    <a:bodyPr/>
                    <a:lstStyle/>
                    <a:p>
                      <a:endParaRPr lang="en-US"/>
                    </a:p>
                  </a:txBody>
                  <a:tcPr/>
                </a:tc>
                <a:tc>
                  <a:txBody>
                    <a:bodyPr/>
                    <a:lstStyle/>
                    <a:p>
                      <a:pPr algn="ctr" rtl="1">
                        <a:lnSpc>
                          <a:spcPct val="115000"/>
                        </a:lnSpc>
                        <a:spcAft>
                          <a:spcPts val="0"/>
                        </a:spcAft>
                      </a:pPr>
                      <a:r>
                        <a:rPr lang="fa-IR" sz="1500" dirty="0">
                          <a:solidFill>
                            <a:schemeClr val="bg1"/>
                          </a:solidFill>
                          <a:effectLst/>
                          <a:latin typeface="Times New Roman" panose="02020603050405020304" pitchFamily="18" charset="0"/>
                          <a:cs typeface="B Nazanin" panose="00000400000000000000" pitchFamily="2" charset="-78"/>
                        </a:rPr>
                        <a:t>ارتفاع</a:t>
                      </a:r>
                      <a:endParaRPr lang="en-US" sz="1100" dirty="0">
                        <a:solidFill>
                          <a:schemeClr val="bg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15000"/>
                        </a:lnSpc>
                        <a:spcAft>
                          <a:spcPts val="0"/>
                        </a:spcAft>
                      </a:pPr>
                      <a:r>
                        <a:rPr lang="en-US" sz="1300" dirty="0">
                          <a:solidFill>
                            <a:schemeClr val="bg1"/>
                          </a:solidFill>
                          <a:effectLst/>
                          <a:latin typeface="Times New Roman" panose="02020603050405020304" pitchFamily="18" charset="0"/>
                          <a:cs typeface="Times New Roman" panose="02020603050405020304" pitchFamily="18" charset="0"/>
                        </a:rPr>
                        <a:t>2333 (mm)</a:t>
                      </a:r>
                      <a:endParaRPr lang="en-US"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4277157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اقتصادی</a:t>
            </a:r>
            <a:endParaRPr lang="en-US" sz="1600" b="1" dirty="0">
              <a:solidFill>
                <a:srgbClr val="C02500"/>
              </a:solidFill>
              <a:cs typeface="B Yekan" panose="00000400000000000000" pitchFamily="2" charset="-78"/>
            </a:endParaRPr>
          </a:p>
        </p:txBody>
      </p:sp>
      <p:sp>
        <p:nvSpPr>
          <p:cNvPr id="10" name="TextBox 9"/>
          <p:cNvSpPr txBox="1"/>
          <p:nvPr/>
        </p:nvSpPr>
        <p:spPr>
          <a:xfrm>
            <a:off x="323528" y="3284984"/>
            <a:ext cx="3096344" cy="646331"/>
          </a:xfrm>
          <a:prstGeom prst="rect">
            <a:avLst/>
          </a:prstGeom>
          <a:noFill/>
        </p:spPr>
        <p:txBody>
          <a:bodyPr wrap="square" rtlCol="0">
            <a:spAutoFit/>
          </a:bodyPr>
          <a:lstStyle/>
          <a:p>
            <a:pPr algn="ctr" rtl="0">
              <a:lnSpc>
                <a:spcPct val="150000"/>
              </a:lnSpc>
            </a:pPr>
            <a:r>
              <a:rPr lang="fa-IR" sz="1200" b="1" dirty="0">
                <a:solidFill>
                  <a:srgbClr val="C02500"/>
                </a:solidFill>
                <a:cs typeface="B Yekan" panose="00000400000000000000" pitchFamily="2" charset="-78"/>
              </a:rPr>
              <a:t>جدول (4) گاز بهای مصرفی در هفت ماهه فصل گرم در بخش خانگی، اعلام شده توسط شرکت گاز</a:t>
            </a:r>
            <a:endParaRPr lang="en-US" sz="1200" b="1" dirty="0">
              <a:solidFill>
                <a:srgbClr val="C02500"/>
              </a:solidFill>
              <a:cs typeface="B Yekan" panose="00000400000000000000" pitchFamily="2" charset="-78"/>
            </a:endParaRPr>
          </a:p>
        </p:txBody>
      </p:sp>
      <p:sp>
        <p:nvSpPr>
          <p:cNvPr id="9" name="TextBox 8"/>
          <p:cNvSpPr txBox="1"/>
          <p:nvPr/>
        </p:nvSpPr>
        <p:spPr>
          <a:xfrm>
            <a:off x="472817" y="1340768"/>
            <a:ext cx="8275647" cy="646331"/>
          </a:xfrm>
          <a:prstGeom prst="rect">
            <a:avLst/>
          </a:prstGeom>
          <a:noFill/>
        </p:spPr>
        <p:txBody>
          <a:bodyPr wrap="square" rtlCol="0">
            <a:spAutoFit/>
          </a:bodyPr>
          <a:lstStyle/>
          <a:p>
            <a:pPr algn="justLow"/>
            <a:r>
              <a:rPr lang="fa-IR" dirty="0">
                <a:solidFill>
                  <a:srgbClr val="000D26"/>
                </a:solidFill>
                <a:cs typeface="B Mitra" pitchFamily="2" charset="-78"/>
              </a:rPr>
              <a:t>به منظور محاسبه هزینه های جاری از تعرفه های گاز و آب اعلام شده و جهت محاسبه هزینه </a:t>
            </a:r>
            <a:r>
              <a:rPr lang="fa-IR" dirty="0">
                <a:solidFill>
                  <a:srgbClr val="000D26"/>
                </a:solidFill>
                <a:cs typeface="B Mitra" pitchFamily="2" charset="-78"/>
              </a:rPr>
              <a:t>برق </a:t>
            </a:r>
            <a:r>
              <a:rPr lang="fa-IR" dirty="0">
                <a:solidFill>
                  <a:srgbClr val="000D26"/>
                </a:solidFill>
                <a:cs typeface="B Mitra" pitchFamily="2" charset="-78"/>
              </a:rPr>
              <a:t>از نرخ اعلام شده توسط شرکت توزیع نیروی برق تهران و نرم افزار </a:t>
            </a:r>
            <a:r>
              <a:rPr lang="fa-IR" dirty="0">
                <a:solidFill>
                  <a:srgbClr val="000D26"/>
                </a:solidFill>
                <a:cs typeface="B Mitra" pitchFamily="2" charset="-78"/>
              </a:rPr>
              <a:t>سایت </a:t>
            </a:r>
            <a:r>
              <a:rPr lang="fa-IR" dirty="0">
                <a:solidFill>
                  <a:srgbClr val="000D26"/>
                </a:solidFill>
                <a:cs typeface="B Mitra" pitchFamily="2" charset="-78"/>
              </a:rPr>
              <a:t>توانیر استفاده </a:t>
            </a:r>
            <a:r>
              <a:rPr lang="fa-IR" dirty="0">
                <a:solidFill>
                  <a:srgbClr val="000D26"/>
                </a:solidFill>
                <a:cs typeface="B Mitra" pitchFamily="2" charset="-78"/>
              </a:rPr>
              <a:t>شده است.</a:t>
            </a:r>
            <a:endParaRPr lang="fa-IR" dirty="0">
              <a:solidFill>
                <a:srgbClr val="000D26"/>
              </a:solidFill>
              <a:cs typeface="B Mitra" pitchFamily="2" charset="-78"/>
            </a:endParaRPr>
          </a:p>
        </p:txBody>
      </p:sp>
      <p:graphicFrame>
        <p:nvGraphicFramePr>
          <p:cNvPr id="4" name="Table 3"/>
          <p:cNvGraphicFramePr>
            <a:graphicFrameLocks noGrp="1"/>
          </p:cNvGraphicFramePr>
          <p:nvPr>
            <p:extLst/>
          </p:nvPr>
        </p:nvGraphicFramePr>
        <p:xfrm>
          <a:off x="457197" y="2296435"/>
          <a:ext cx="8229606" cy="988549"/>
        </p:xfrm>
        <a:graphic>
          <a:graphicData uri="http://schemas.openxmlformats.org/drawingml/2006/table">
            <a:tbl>
              <a:tblPr rtl="1"/>
              <a:tblGrid>
                <a:gridCol w="1849722"/>
                <a:gridCol w="531657"/>
                <a:gridCol w="531657"/>
                <a:gridCol w="531657"/>
                <a:gridCol w="531657"/>
                <a:gridCol w="531657"/>
                <a:gridCol w="531657"/>
                <a:gridCol w="531657"/>
                <a:gridCol w="531657"/>
                <a:gridCol w="531657"/>
                <a:gridCol w="531657"/>
                <a:gridCol w="531657"/>
                <a:gridCol w="531657"/>
              </a:tblGrid>
              <a:tr h="249214">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دامنه مصرف</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1</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2</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3</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4</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5</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6</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7</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8</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9</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10</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11</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12</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40907">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حجم مصرف</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9D9D9"/>
                    </a:solidFill>
                  </a:tcPr>
                </a:tc>
                <a:tc rowSpan="2">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تا 45</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46- 95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96- 145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146- 195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196- 245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246- 295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296- 345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346- 395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396- 445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446- 495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en-US" sz="1100" b="0" i="0" u="none" strike="noStrike">
                          <a:solidFill>
                            <a:srgbClr val="000000"/>
                          </a:solidFill>
                          <a:effectLst/>
                          <a:latin typeface="B Nazanin" panose="00000400000000000000" pitchFamily="2" charset="-78"/>
                          <a:cs typeface="B Nazanin" panose="00000400000000000000" pitchFamily="2" charset="-78"/>
                        </a:rPr>
                        <a:t>496- 545</a:t>
                      </a: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مازاد بر 545</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9214">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(متر مکعب)</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r>
              <a:tr h="249214">
                <a:tc>
                  <a:txBody>
                    <a:bodyPr/>
                    <a:lstStyle/>
                    <a:p>
                      <a:pPr algn="ctr" rtl="1" fontAlgn="ctr"/>
                      <a:r>
                        <a:rPr lang="fa-IR" sz="1100" b="1" i="0" u="none" strike="noStrike">
                          <a:solidFill>
                            <a:srgbClr val="000000"/>
                          </a:solidFill>
                          <a:effectLst/>
                          <a:latin typeface="B Nazanin" panose="00000400000000000000" pitchFamily="2" charset="-78"/>
                          <a:cs typeface="B Nazanin" panose="00000400000000000000" pitchFamily="2" charset="-78"/>
                        </a:rPr>
                        <a:t>قیمت هر متر مکعب گاز (ریال)</a:t>
                      </a:r>
                      <a:endParaRPr lang="en-US" sz="1100" b="1"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1081</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1311</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1656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2116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2576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2806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3151</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3496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3726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3956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a:solidFill>
                            <a:srgbClr val="000000"/>
                          </a:solidFill>
                          <a:effectLst/>
                          <a:latin typeface="B Nazanin" panose="00000400000000000000" pitchFamily="2" charset="-78"/>
                          <a:cs typeface="B Nazanin" panose="00000400000000000000" pitchFamily="2" charset="-78"/>
                        </a:rPr>
                        <a:t>4186</a:t>
                      </a:r>
                      <a:endParaRPr lang="en-US" sz="1100" b="0" i="0" u="none" strike="noStrike">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100" b="0" i="0" u="none" strike="noStrike" dirty="0">
                          <a:solidFill>
                            <a:srgbClr val="000000"/>
                          </a:solidFill>
                          <a:effectLst/>
                          <a:latin typeface="B Nazanin" panose="00000400000000000000" pitchFamily="2" charset="-78"/>
                          <a:cs typeface="B Nazanin" panose="00000400000000000000" pitchFamily="2" charset="-78"/>
                        </a:rPr>
                        <a:t>4301</a:t>
                      </a:r>
                      <a:endParaRPr lang="en-US" sz="1100" b="0" i="0" u="none" strike="noStrike" dirty="0">
                        <a:solidFill>
                          <a:srgbClr val="000000"/>
                        </a:solidFill>
                        <a:effectLst/>
                        <a:latin typeface="B Nazanin" panose="00000400000000000000" pitchFamily="2" charset="-78"/>
                        <a:cs typeface="B Nazanin" panose="00000400000000000000" pitchFamily="2" charset="-78"/>
                      </a:endParaRPr>
                    </a:p>
                  </a:txBody>
                  <a:tcPr marL="8307" marR="8307" marT="830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Object 5"/>
          <p:cNvGraphicFramePr>
            <a:graphicFrameLocks noChangeAspect="1"/>
          </p:cNvGraphicFramePr>
          <p:nvPr>
            <p:extLst/>
          </p:nvPr>
        </p:nvGraphicFramePr>
        <p:xfrm>
          <a:off x="4618806" y="3694304"/>
          <a:ext cx="4057650" cy="2828925"/>
        </p:xfrm>
        <a:graphic>
          <a:graphicData uri="http://schemas.openxmlformats.org/presentationml/2006/ole">
            <mc:AlternateContent xmlns:mc="http://schemas.openxmlformats.org/markup-compatibility/2006">
              <mc:Choice xmlns:v="urn:schemas-microsoft-com:vml" Requires="v">
                <p:oleObj spid="_x0000_s1026" name="Worksheet" r:id="rId4" imgW="4057785" imgH="2828925" progId="Excel.Sheet.12">
                  <p:embed/>
                </p:oleObj>
              </mc:Choice>
              <mc:Fallback>
                <p:oleObj name="Worksheet" r:id="rId4" imgW="4057785" imgH="2828925" progId="Excel.Sheet.12">
                  <p:embed/>
                  <p:pic>
                    <p:nvPicPr>
                      <p:cNvPr id="0" name=""/>
                      <p:cNvPicPr/>
                      <p:nvPr/>
                    </p:nvPicPr>
                    <p:blipFill>
                      <a:blip r:embed="rId5"/>
                      <a:stretch>
                        <a:fillRect/>
                      </a:stretch>
                    </p:blipFill>
                    <p:spPr>
                      <a:xfrm>
                        <a:off x="4618806" y="3694304"/>
                        <a:ext cx="4057650" cy="2828925"/>
                      </a:xfrm>
                      <a:prstGeom prst="rect">
                        <a:avLst/>
                      </a:prstGeom>
                    </p:spPr>
                  </p:pic>
                </p:oleObj>
              </mc:Fallback>
            </mc:AlternateContent>
          </a:graphicData>
        </a:graphic>
      </p:graphicFrame>
      <p:sp>
        <p:nvSpPr>
          <p:cNvPr id="12" name="TextBox 11"/>
          <p:cNvSpPr txBox="1"/>
          <p:nvPr/>
        </p:nvSpPr>
        <p:spPr>
          <a:xfrm>
            <a:off x="1522462" y="5805264"/>
            <a:ext cx="3096344" cy="646331"/>
          </a:xfrm>
          <a:prstGeom prst="rect">
            <a:avLst/>
          </a:prstGeom>
          <a:noFill/>
        </p:spPr>
        <p:txBody>
          <a:bodyPr wrap="square" rtlCol="0">
            <a:spAutoFit/>
          </a:bodyPr>
          <a:lstStyle/>
          <a:p>
            <a:pPr algn="ctr" rtl="0">
              <a:lnSpc>
                <a:spcPct val="150000"/>
              </a:lnSpc>
            </a:pPr>
            <a:r>
              <a:rPr lang="fa-IR" sz="1200" b="1" dirty="0">
                <a:solidFill>
                  <a:srgbClr val="C02500"/>
                </a:solidFill>
                <a:cs typeface="B Yekan" panose="00000400000000000000" pitchFamily="2" charset="-78"/>
              </a:rPr>
              <a:t>جدول (5) بهای برق مصرف خانگی، اعلام شده در سایت شرکت توزیع نیروی برق تهران</a:t>
            </a:r>
            <a:endParaRPr lang="en-US" sz="12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3761691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اقتصادی</a:t>
            </a:r>
            <a:endParaRPr lang="en-US" sz="1600" b="1" dirty="0">
              <a:solidFill>
                <a:srgbClr val="C02500"/>
              </a:solidFill>
              <a:cs typeface="B Yekan" panose="00000400000000000000" pitchFamily="2" charset="-78"/>
            </a:endParaRPr>
          </a:p>
        </p:txBody>
      </p:sp>
      <p:sp>
        <p:nvSpPr>
          <p:cNvPr id="10" name="TextBox 9"/>
          <p:cNvSpPr txBox="1"/>
          <p:nvPr/>
        </p:nvSpPr>
        <p:spPr>
          <a:xfrm>
            <a:off x="629828" y="4651109"/>
            <a:ext cx="2790044" cy="646331"/>
          </a:xfrm>
          <a:prstGeom prst="rect">
            <a:avLst/>
          </a:prstGeom>
          <a:noFill/>
        </p:spPr>
        <p:txBody>
          <a:bodyPr wrap="square" rtlCol="0">
            <a:spAutoFit/>
          </a:bodyPr>
          <a:lstStyle/>
          <a:p>
            <a:pPr algn="ctr" rtl="0">
              <a:lnSpc>
                <a:spcPct val="150000"/>
              </a:lnSpc>
            </a:pPr>
            <a:r>
              <a:rPr lang="fa-IR" sz="1200" b="1" dirty="0">
                <a:solidFill>
                  <a:srgbClr val="C02500"/>
                </a:solidFill>
                <a:cs typeface="B Yekan" panose="00000400000000000000" pitchFamily="2" charset="-78"/>
              </a:rPr>
              <a:t>جدول (6) بهای آب مصرفی خانگی، اعلام شده توسط سازمان آب</a:t>
            </a:r>
            <a:endParaRPr lang="en-US" sz="1200" b="1" dirty="0">
              <a:solidFill>
                <a:srgbClr val="C02500"/>
              </a:solidFill>
              <a:cs typeface="B Yekan" panose="00000400000000000000" pitchFamily="2" charset="-78"/>
            </a:endParaRPr>
          </a:p>
        </p:txBody>
      </p:sp>
      <p:sp>
        <p:nvSpPr>
          <p:cNvPr id="12" name="TextBox 11"/>
          <p:cNvSpPr txBox="1"/>
          <p:nvPr/>
        </p:nvSpPr>
        <p:spPr>
          <a:xfrm>
            <a:off x="5870984" y="2636912"/>
            <a:ext cx="2514600" cy="646331"/>
          </a:xfrm>
          <a:prstGeom prst="rect">
            <a:avLst/>
          </a:prstGeom>
          <a:noFill/>
        </p:spPr>
        <p:txBody>
          <a:bodyPr wrap="square" rtlCol="0">
            <a:spAutoFit/>
          </a:bodyPr>
          <a:lstStyle/>
          <a:p>
            <a:pPr algn="ctr" rtl="0">
              <a:lnSpc>
                <a:spcPct val="150000"/>
              </a:lnSpc>
            </a:pPr>
            <a:r>
              <a:rPr lang="fa-IR" sz="1200" b="1" dirty="0">
                <a:solidFill>
                  <a:srgbClr val="C02500"/>
                </a:solidFill>
                <a:cs typeface="B Yekan" panose="00000400000000000000" pitchFamily="2" charset="-78"/>
              </a:rPr>
              <a:t>جدول </a:t>
            </a:r>
            <a:r>
              <a:rPr lang="fa-IR" sz="1200" b="1" dirty="0">
                <a:solidFill>
                  <a:srgbClr val="C02500"/>
                </a:solidFill>
                <a:cs typeface="B Yekan" panose="00000400000000000000" pitchFamily="2" charset="-78"/>
              </a:rPr>
              <a:t>(7</a:t>
            </a:r>
            <a:r>
              <a:rPr lang="fa-IR" sz="1200" b="1" dirty="0">
                <a:solidFill>
                  <a:srgbClr val="C02500"/>
                </a:solidFill>
                <a:cs typeface="B Yekan" panose="00000400000000000000" pitchFamily="2" charset="-78"/>
              </a:rPr>
              <a:t>) مجموع هزینه های چیلر هوایی اسکرو در ماه</a:t>
            </a:r>
            <a:endParaRPr lang="en-US" sz="1200" b="1" dirty="0">
              <a:solidFill>
                <a:srgbClr val="C02500"/>
              </a:solidFill>
              <a:cs typeface="B Yekan" panose="00000400000000000000" pitchFamily="2" charset="-78"/>
            </a:endParaRPr>
          </a:p>
        </p:txBody>
      </p:sp>
      <p:graphicFrame>
        <p:nvGraphicFramePr>
          <p:cNvPr id="3" name="Object 2"/>
          <p:cNvGraphicFramePr>
            <a:graphicFrameLocks noChangeAspect="1"/>
          </p:cNvGraphicFramePr>
          <p:nvPr>
            <p:extLst/>
          </p:nvPr>
        </p:nvGraphicFramePr>
        <p:xfrm>
          <a:off x="648097" y="859939"/>
          <a:ext cx="2771775" cy="3771900"/>
        </p:xfrm>
        <a:graphic>
          <a:graphicData uri="http://schemas.openxmlformats.org/presentationml/2006/ole">
            <mc:AlternateContent xmlns:mc="http://schemas.openxmlformats.org/markup-compatibility/2006">
              <mc:Choice xmlns:v="urn:schemas-microsoft-com:vml" Requires="v">
                <p:oleObj spid="_x0000_s2050" name="Worksheet" r:id="rId4" imgW="2771843" imgH="3771900" progId="Excel.Sheet.12">
                  <p:embed/>
                </p:oleObj>
              </mc:Choice>
              <mc:Fallback>
                <p:oleObj name="Worksheet" r:id="rId4" imgW="2771843" imgH="3771900" progId="Excel.Sheet.12">
                  <p:embed/>
                  <p:pic>
                    <p:nvPicPr>
                      <p:cNvPr id="0" name=""/>
                      <p:cNvPicPr/>
                      <p:nvPr/>
                    </p:nvPicPr>
                    <p:blipFill>
                      <a:blip r:embed="rId5"/>
                      <a:stretch>
                        <a:fillRect/>
                      </a:stretch>
                    </p:blipFill>
                    <p:spPr>
                      <a:xfrm>
                        <a:off x="648097" y="859939"/>
                        <a:ext cx="2771775" cy="3771900"/>
                      </a:xfrm>
                      <a:prstGeom prst="rect">
                        <a:avLst/>
                      </a:prstGeom>
                    </p:spPr>
                  </p:pic>
                </p:oleObj>
              </mc:Fallback>
            </mc:AlternateContent>
          </a:graphicData>
        </a:graphic>
      </p:graphicFrame>
      <p:graphicFrame>
        <p:nvGraphicFramePr>
          <p:cNvPr id="11" name="Object 10"/>
          <p:cNvGraphicFramePr>
            <a:graphicFrameLocks noChangeAspect="1"/>
          </p:cNvGraphicFramePr>
          <p:nvPr>
            <p:extLst/>
          </p:nvPr>
        </p:nvGraphicFramePr>
        <p:xfrm>
          <a:off x="5870984" y="1700808"/>
          <a:ext cx="2514600" cy="923925"/>
        </p:xfrm>
        <a:graphic>
          <a:graphicData uri="http://schemas.openxmlformats.org/presentationml/2006/ole">
            <mc:AlternateContent xmlns:mc="http://schemas.openxmlformats.org/markup-compatibility/2006">
              <mc:Choice xmlns:v="urn:schemas-microsoft-com:vml" Requires="v">
                <p:oleObj spid="_x0000_s2051" name="Worksheet" r:id="rId7" imgW="2514600" imgH="923835" progId="Excel.Sheet.12">
                  <p:embed/>
                </p:oleObj>
              </mc:Choice>
              <mc:Fallback>
                <p:oleObj name="Worksheet" r:id="rId7" imgW="2514600" imgH="923835" progId="Excel.Sheet.12">
                  <p:embed/>
                  <p:pic>
                    <p:nvPicPr>
                      <p:cNvPr id="0" name=""/>
                      <p:cNvPicPr/>
                      <p:nvPr/>
                    </p:nvPicPr>
                    <p:blipFill>
                      <a:blip r:embed="rId8"/>
                      <a:stretch>
                        <a:fillRect/>
                      </a:stretch>
                    </p:blipFill>
                    <p:spPr>
                      <a:xfrm>
                        <a:off x="5870984" y="1700808"/>
                        <a:ext cx="2514600" cy="923925"/>
                      </a:xfrm>
                      <a:prstGeom prst="rect">
                        <a:avLst/>
                      </a:prstGeom>
                    </p:spPr>
                  </p:pic>
                </p:oleObj>
              </mc:Fallback>
            </mc:AlternateContent>
          </a:graphicData>
        </a:graphic>
      </p:graphicFrame>
      <p:graphicFrame>
        <p:nvGraphicFramePr>
          <p:cNvPr id="14" name="Object 13"/>
          <p:cNvGraphicFramePr>
            <a:graphicFrameLocks noChangeAspect="1"/>
          </p:cNvGraphicFramePr>
          <p:nvPr>
            <p:extLst/>
          </p:nvPr>
        </p:nvGraphicFramePr>
        <p:xfrm>
          <a:off x="5829300" y="3712443"/>
          <a:ext cx="2514600" cy="1228725"/>
        </p:xfrm>
        <a:graphic>
          <a:graphicData uri="http://schemas.openxmlformats.org/presentationml/2006/ole">
            <mc:AlternateContent xmlns:mc="http://schemas.openxmlformats.org/markup-compatibility/2006">
              <mc:Choice xmlns:v="urn:schemas-microsoft-com:vml" Requires="v">
                <p:oleObj spid="_x0000_s2052" name="Worksheet" r:id="rId10" imgW="2514600" imgH="1228725" progId="Excel.Sheet.12">
                  <p:embed/>
                </p:oleObj>
              </mc:Choice>
              <mc:Fallback>
                <p:oleObj name="Worksheet" r:id="rId10" imgW="2514600" imgH="1228725" progId="Excel.Sheet.12">
                  <p:embed/>
                  <p:pic>
                    <p:nvPicPr>
                      <p:cNvPr id="0" name=""/>
                      <p:cNvPicPr/>
                      <p:nvPr/>
                    </p:nvPicPr>
                    <p:blipFill>
                      <a:blip r:embed="rId11"/>
                      <a:stretch>
                        <a:fillRect/>
                      </a:stretch>
                    </p:blipFill>
                    <p:spPr>
                      <a:xfrm>
                        <a:off x="5829300" y="3712443"/>
                        <a:ext cx="2514600" cy="1228725"/>
                      </a:xfrm>
                      <a:prstGeom prst="rect">
                        <a:avLst/>
                      </a:prstGeom>
                    </p:spPr>
                  </p:pic>
                </p:oleObj>
              </mc:Fallback>
            </mc:AlternateContent>
          </a:graphicData>
        </a:graphic>
      </p:graphicFrame>
      <p:sp>
        <p:nvSpPr>
          <p:cNvPr id="16" name="TextBox 15"/>
          <p:cNvSpPr txBox="1"/>
          <p:nvPr/>
        </p:nvSpPr>
        <p:spPr>
          <a:xfrm>
            <a:off x="5873824" y="5047202"/>
            <a:ext cx="2514600" cy="646331"/>
          </a:xfrm>
          <a:prstGeom prst="rect">
            <a:avLst/>
          </a:prstGeom>
          <a:noFill/>
        </p:spPr>
        <p:txBody>
          <a:bodyPr wrap="square" rtlCol="0">
            <a:spAutoFit/>
          </a:bodyPr>
          <a:lstStyle/>
          <a:p>
            <a:pPr algn="ctr" rtl="0">
              <a:lnSpc>
                <a:spcPct val="150000"/>
              </a:lnSpc>
            </a:pPr>
            <a:r>
              <a:rPr lang="fa-IR" sz="1200" b="1" dirty="0">
                <a:solidFill>
                  <a:srgbClr val="C02500"/>
                </a:solidFill>
                <a:cs typeface="B Yekan" panose="00000400000000000000" pitchFamily="2" charset="-78"/>
              </a:rPr>
              <a:t>جدول </a:t>
            </a:r>
            <a:r>
              <a:rPr lang="fa-IR" sz="1200" b="1" dirty="0">
                <a:solidFill>
                  <a:srgbClr val="C02500"/>
                </a:solidFill>
                <a:cs typeface="B Yekan" panose="00000400000000000000" pitchFamily="2" charset="-78"/>
              </a:rPr>
              <a:t>(8</a:t>
            </a:r>
            <a:r>
              <a:rPr lang="fa-IR" sz="1200" b="1" dirty="0">
                <a:solidFill>
                  <a:srgbClr val="C02500"/>
                </a:solidFill>
                <a:cs typeface="B Yekan" panose="00000400000000000000" pitchFamily="2" charset="-78"/>
              </a:rPr>
              <a:t>) مجموع هزینه های چیلر جذبی دو اثره شعله مستقیم در ماه</a:t>
            </a:r>
            <a:endParaRPr lang="en-US" sz="12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1537165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31053" y="1550427"/>
            <a:ext cx="5804320" cy="44708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مرکزی</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544108" y="941798"/>
            <a:ext cx="3068173" cy="369332"/>
          </a:xfrm>
          <a:prstGeom prst="rect">
            <a:avLst/>
          </a:prstGeom>
          <a:noFill/>
        </p:spPr>
        <p:txBody>
          <a:bodyPr wrap="square" rtlCol="0">
            <a:spAutoFit/>
          </a:bodyPr>
          <a:lstStyle/>
          <a:p>
            <a:pPr rtl="0"/>
            <a:r>
              <a:rPr lang="fa-IR" b="1" dirty="0">
                <a:solidFill>
                  <a:srgbClr val="C02500"/>
                </a:solidFill>
                <a:cs typeface="B Yekan" panose="00000400000000000000" pitchFamily="2" charset="-78"/>
              </a:rPr>
              <a:t>داكت‏ها </a:t>
            </a:r>
            <a:r>
              <a:rPr lang="fa-IR" b="1" dirty="0">
                <a:solidFill>
                  <a:srgbClr val="C02500"/>
                </a:solidFill>
                <a:cs typeface="B Yekan" panose="00000400000000000000" pitchFamily="2" charset="-78"/>
              </a:rPr>
              <a:t>و </a:t>
            </a:r>
            <a:r>
              <a:rPr lang="fa-IR" b="1" dirty="0">
                <a:solidFill>
                  <a:srgbClr val="C02500"/>
                </a:solidFill>
                <a:cs typeface="B Yekan" panose="00000400000000000000" pitchFamily="2" charset="-78"/>
              </a:rPr>
              <a:t>مبدل‏هاي </a:t>
            </a:r>
            <a:r>
              <a:rPr lang="fa-IR" b="1" dirty="0">
                <a:solidFill>
                  <a:srgbClr val="C02500"/>
                </a:solidFill>
                <a:cs typeface="B Yekan" panose="00000400000000000000" pitchFamily="2" charset="-78"/>
              </a:rPr>
              <a:t>حرارتي</a:t>
            </a:r>
            <a:endParaRPr lang="en-US" b="1" dirty="0">
              <a:solidFill>
                <a:srgbClr val="C02500"/>
              </a:solidFill>
              <a:cs typeface="B Yekan" panose="00000400000000000000" pitchFamily="2" charset="-78"/>
            </a:endParaRPr>
          </a:p>
        </p:txBody>
      </p:sp>
    </p:spTree>
    <p:extLst>
      <p:ext uri="{BB962C8B-B14F-4D97-AF65-F5344CB8AC3E}">
        <p14:creationId xmlns:p14="http://schemas.microsoft.com/office/powerpoint/2010/main" val="3810421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668864"/>
            <a:ext cx="8275647" cy="3416320"/>
          </a:xfrm>
          <a:prstGeom prst="rect">
            <a:avLst/>
          </a:prstGeom>
          <a:noFill/>
        </p:spPr>
        <p:txBody>
          <a:bodyPr wrap="square" rtlCol="0">
            <a:spAutoFit/>
          </a:bodyPr>
          <a:lstStyle/>
          <a:p>
            <a:pPr algn="justLow"/>
            <a:r>
              <a:rPr lang="fa-IR" dirty="0">
                <a:solidFill>
                  <a:srgbClr val="000D26"/>
                </a:solidFill>
                <a:cs typeface="B Mitra" pitchFamily="2" charset="-78"/>
              </a:rPr>
              <a:t>در پایان با توجه به محاسبات انجام شده نتیجه می گیریم که:</a:t>
            </a:r>
          </a:p>
          <a:p>
            <a:pPr marL="285750" indent="-285750" algn="justLow">
              <a:buFont typeface="Arial" panose="020B0604020202020204" pitchFamily="34" charset="0"/>
              <a:buChar char="•"/>
            </a:pPr>
            <a:r>
              <a:rPr lang="fa-IR" dirty="0">
                <a:solidFill>
                  <a:srgbClr val="000D26"/>
                </a:solidFill>
                <a:cs typeface="B Mitra" pitchFamily="2" charset="-78"/>
              </a:rPr>
              <a:t>در </a:t>
            </a:r>
            <a:r>
              <a:rPr lang="fa-IR" dirty="0">
                <a:solidFill>
                  <a:srgbClr val="000D26"/>
                </a:solidFill>
                <a:cs typeface="B Mitra" pitchFamily="2" charset="-78"/>
              </a:rPr>
              <a:t>یک پروژه به ترتیب استفاده از چیلر تراکمی آبی اسکرو، چیلر تراکمی هوایی اسکرو و چیلر جذبی دواثره شعله مستقیم از لحاظ اقتصادی ( هزینه های </a:t>
            </a:r>
            <a:r>
              <a:rPr lang="fa-IR" dirty="0">
                <a:solidFill>
                  <a:srgbClr val="000D26"/>
                </a:solidFill>
                <a:cs typeface="B Mitra" pitchFamily="2" charset="-78"/>
              </a:rPr>
              <a:t>جاری) </a:t>
            </a:r>
            <a:r>
              <a:rPr lang="fa-IR" dirty="0">
                <a:solidFill>
                  <a:srgbClr val="000D26"/>
                </a:solidFill>
                <a:cs typeface="B Mitra" pitchFamily="2" charset="-78"/>
              </a:rPr>
              <a:t>با صرفه تر می باشد.</a:t>
            </a:r>
          </a:p>
          <a:p>
            <a:pPr marL="285750" indent="-285750" algn="justLow">
              <a:buFont typeface="Arial" panose="020B0604020202020204" pitchFamily="34" charset="0"/>
              <a:buChar char="•"/>
            </a:pPr>
            <a:r>
              <a:rPr lang="fa-IR" dirty="0">
                <a:solidFill>
                  <a:srgbClr val="000D26"/>
                </a:solidFill>
                <a:cs typeface="B Mitra" pitchFamily="2" charset="-78"/>
              </a:rPr>
              <a:t>همچنین </a:t>
            </a:r>
            <a:r>
              <a:rPr lang="fa-IR" dirty="0">
                <a:solidFill>
                  <a:srgbClr val="000D26"/>
                </a:solidFill>
                <a:cs typeface="B Mitra" pitchFamily="2" charset="-78"/>
              </a:rPr>
              <a:t>چیلرهای جذبی به دلیل راندمان بسیار پایین برج خنک کننده در مناطق مرطوب آب و هوایی قابلیت کار در چنین محیط هایی را ندارند ولی چیلرهای تراکمی هواخنک به راحتی درچنین محیط هایی بهره برداری می گردند.</a:t>
            </a:r>
          </a:p>
          <a:p>
            <a:pPr marL="285750" indent="-285750" algn="justLow">
              <a:buFont typeface="Arial" panose="020B0604020202020204" pitchFamily="34" charset="0"/>
              <a:buChar char="•"/>
            </a:pPr>
            <a:r>
              <a:rPr lang="fa-IR" dirty="0">
                <a:solidFill>
                  <a:srgbClr val="000D26"/>
                </a:solidFill>
                <a:cs typeface="B Mitra" pitchFamily="2" charset="-78"/>
              </a:rPr>
              <a:t>چیلرهای </a:t>
            </a:r>
            <a:r>
              <a:rPr lang="fa-IR" dirty="0">
                <a:solidFill>
                  <a:srgbClr val="000D26"/>
                </a:solidFill>
                <a:cs typeface="B Mitra" pitchFamily="2" charset="-78"/>
              </a:rPr>
              <a:t>جذبی نیاز به </a:t>
            </a:r>
            <a:r>
              <a:rPr lang="fa-IR" dirty="0">
                <a:solidFill>
                  <a:srgbClr val="000D26"/>
                </a:solidFill>
                <a:cs typeface="B Mitra" pitchFamily="2" charset="-78"/>
              </a:rPr>
              <a:t>سرویس </a:t>
            </a:r>
            <a:r>
              <a:rPr lang="fa-IR" dirty="0">
                <a:solidFill>
                  <a:srgbClr val="000D26"/>
                </a:solidFill>
                <a:cs typeface="B Mitra" pitchFamily="2" charset="-78"/>
              </a:rPr>
              <a:t>های دوره ای مکرر و تیم فنی تعمیر و نگهدار مقیم پروژه دارد این در حالی است که این موضوع در چیلرهای تراکمی آب خنک کم رنگ تر بوده و در مدل های هواخنک بی نیازی از اقامت تیم فنی بسیار مشهود می باشد.</a:t>
            </a:r>
          </a:p>
          <a:p>
            <a:pPr marL="285750" indent="-285750" algn="justLow">
              <a:buFont typeface="Arial" panose="020B0604020202020204" pitchFamily="34" charset="0"/>
              <a:buChar char="•"/>
            </a:pPr>
            <a:r>
              <a:rPr lang="fa-IR" dirty="0">
                <a:solidFill>
                  <a:srgbClr val="000D26"/>
                </a:solidFill>
                <a:cs typeface="B Mitra" pitchFamily="2" charset="-78"/>
              </a:rPr>
              <a:t>تعمیرات </a:t>
            </a:r>
            <a:r>
              <a:rPr lang="fa-IR" dirty="0">
                <a:solidFill>
                  <a:srgbClr val="000D26"/>
                </a:solidFill>
                <a:cs typeface="B Mitra" pitchFamily="2" charset="-78"/>
              </a:rPr>
              <a:t>چیلرهای جذبی نیاز به افراد مجرب و کاملا متخصص دارد اما در دو مدل دیگر تعمیرات چیلرهای تراکمی راحتتر بوده و فراوانی افراد تعمیر و نگهدار و سرویسکار وجود داشته و در هنگام خرابی ها با مشکلات کمتری روبرو هستیم.</a:t>
            </a:r>
          </a:p>
          <a:p>
            <a:pPr marL="285750" indent="-285750" algn="justLow">
              <a:buFont typeface="Arial" panose="020B0604020202020204" pitchFamily="34" charset="0"/>
              <a:buChar char="•"/>
            </a:pPr>
            <a:r>
              <a:rPr lang="fa-IR" dirty="0">
                <a:solidFill>
                  <a:srgbClr val="000D26"/>
                </a:solidFill>
                <a:cs typeface="B Mitra" pitchFamily="2" charset="-78"/>
              </a:rPr>
              <a:t>از </a:t>
            </a:r>
            <a:r>
              <a:rPr lang="fa-IR" dirty="0">
                <a:solidFill>
                  <a:srgbClr val="000D26"/>
                </a:solidFill>
                <a:cs typeface="B Mitra" pitchFamily="2" charset="-78"/>
              </a:rPr>
              <a:t>لحاظ ابعاد نیز در فوق به خوبی اشاره گردیده است که چیلر تراکمی آبی نسبت به دو چیلر دیگر نیاز به فضای نصب کمتری دارد.</a:t>
            </a: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44108" y="404664"/>
            <a:ext cx="3096344"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مقایسه </a:t>
            </a:r>
            <a:r>
              <a:rPr lang="fa-IR" b="1" dirty="0">
                <a:solidFill>
                  <a:srgbClr val="002060"/>
                </a:solidFill>
                <a:cs typeface="B Yekan" panose="00000400000000000000" pitchFamily="2" charset="-78"/>
              </a:rPr>
              <a:t>2</a:t>
            </a:r>
            <a:r>
              <a:rPr lang="fa-IR" b="1" dirty="0">
                <a:solidFill>
                  <a:srgbClr val="002060"/>
                </a:solidFill>
                <a:cs typeface="B Yekan" panose="00000400000000000000" pitchFamily="2" charset="-78"/>
              </a:rPr>
              <a:t>. </a:t>
            </a:r>
            <a:r>
              <a:rPr lang="fa-IR" b="1" dirty="0">
                <a:solidFill>
                  <a:srgbClr val="002060"/>
                </a:solidFill>
                <a:cs typeface="B Yekan" panose="00000400000000000000" pitchFamily="2" charset="-78"/>
              </a:rPr>
              <a:t>چیلر </a:t>
            </a:r>
            <a:r>
              <a:rPr lang="fa-IR" b="1" dirty="0">
                <a:solidFill>
                  <a:srgbClr val="002060"/>
                </a:solidFill>
                <a:cs typeface="B Yekan" panose="00000400000000000000" pitchFamily="2" charset="-78"/>
              </a:rPr>
              <a:t>جذبی و تراکمی</a:t>
            </a:r>
            <a:endParaRPr lang="en-US" b="1" dirty="0">
              <a:solidFill>
                <a:srgbClr val="002060"/>
              </a:solidFill>
              <a:cs typeface="B Yekan" panose="00000400000000000000" pitchFamily="2" charset="-78"/>
            </a:endParaRPr>
          </a:p>
        </p:txBody>
      </p:sp>
      <p:sp>
        <p:nvSpPr>
          <p:cNvPr id="8" name="TextBox 7"/>
          <p:cNvSpPr txBox="1"/>
          <p:nvPr/>
        </p:nvSpPr>
        <p:spPr>
          <a:xfrm>
            <a:off x="5580112" y="915688"/>
            <a:ext cx="3096344" cy="338554"/>
          </a:xfrm>
          <a:prstGeom prst="rect">
            <a:avLst/>
          </a:prstGeom>
          <a:noFill/>
        </p:spPr>
        <p:txBody>
          <a:bodyPr wrap="square" rtlCol="0">
            <a:spAutoFit/>
          </a:bodyPr>
          <a:lstStyle/>
          <a:p>
            <a:pPr rtl="0"/>
            <a:r>
              <a:rPr lang="fa-IR" sz="1600" b="1" dirty="0">
                <a:solidFill>
                  <a:srgbClr val="C02500"/>
                </a:solidFill>
                <a:cs typeface="B Yekan" panose="00000400000000000000" pitchFamily="2" charset="-78"/>
              </a:rPr>
              <a:t>مقایسه اقتصادی</a:t>
            </a:r>
            <a:endParaRPr lang="en-US" sz="1600"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6028649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08720"/>
            <a:ext cx="8275647" cy="5909310"/>
          </a:xfrm>
          <a:prstGeom prst="rect">
            <a:avLst/>
          </a:prstGeom>
          <a:noFill/>
        </p:spPr>
        <p:txBody>
          <a:bodyPr wrap="square" rtlCol="0">
            <a:spAutoFit/>
          </a:bodyPr>
          <a:lstStyle/>
          <a:p>
            <a:pPr algn="justLow"/>
            <a:r>
              <a:rPr lang="fa-IR" dirty="0">
                <a:solidFill>
                  <a:srgbClr val="000D26"/>
                </a:solidFill>
                <a:cs typeface="B Mitra" pitchFamily="2" charset="-78"/>
              </a:rPr>
              <a:t>امروزه یکی از مسائل بسیار مهم در طراحی و اجرای ساختمانها و خصوصاً مجتمع های </a:t>
            </a:r>
            <a:r>
              <a:rPr lang="fa-IR" dirty="0">
                <a:solidFill>
                  <a:srgbClr val="000D26"/>
                </a:solidFill>
                <a:cs typeface="B Mitra" pitchFamily="2" charset="-78"/>
              </a:rPr>
              <a:t>مسکونی بزرگ </a:t>
            </a:r>
            <a:r>
              <a:rPr lang="fa-IR" dirty="0">
                <a:solidFill>
                  <a:srgbClr val="000D26"/>
                </a:solidFill>
                <a:cs typeface="B Mitra" pitchFamily="2" charset="-78"/>
              </a:rPr>
              <a:t>مسئله تأسیسات مکانیکی و فراهم آوردن تسهیلات لازم جهت آسایش و رفاه ساکنان </a:t>
            </a:r>
            <a:r>
              <a:rPr lang="fa-IR" dirty="0">
                <a:solidFill>
                  <a:srgbClr val="000D26"/>
                </a:solidFill>
                <a:cs typeface="B Mitra" pitchFamily="2" charset="-78"/>
              </a:rPr>
              <a:t>آن می باشد. به گونه‏ای </a:t>
            </a:r>
            <a:r>
              <a:rPr lang="fa-IR" dirty="0">
                <a:solidFill>
                  <a:srgbClr val="000D26"/>
                </a:solidFill>
                <a:cs typeface="B Mitra" pitchFamily="2" charset="-78"/>
              </a:rPr>
              <a:t>که انتخاب و طراحی مناسب تجهیزات و تأسیسات مکانیکی نه تنها </a:t>
            </a:r>
            <a:r>
              <a:rPr lang="fa-IR" dirty="0">
                <a:solidFill>
                  <a:srgbClr val="000D26"/>
                </a:solidFill>
                <a:cs typeface="B Mitra" pitchFamily="2" charset="-78"/>
              </a:rPr>
              <a:t>موجب آسایش </a:t>
            </a:r>
            <a:r>
              <a:rPr lang="fa-IR" dirty="0">
                <a:solidFill>
                  <a:srgbClr val="000D26"/>
                </a:solidFill>
                <a:cs typeface="B Mitra" pitchFamily="2" charset="-78"/>
              </a:rPr>
              <a:t>افراد </a:t>
            </a:r>
            <a:r>
              <a:rPr lang="fa-IR" dirty="0">
                <a:solidFill>
                  <a:srgbClr val="000D26"/>
                </a:solidFill>
                <a:cs typeface="B Mitra" pitchFamily="2" charset="-78"/>
              </a:rPr>
              <a:t>می‏گردد </a:t>
            </a:r>
            <a:r>
              <a:rPr lang="fa-IR" dirty="0">
                <a:solidFill>
                  <a:srgbClr val="000D26"/>
                </a:solidFill>
                <a:cs typeface="B Mitra" pitchFamily="2" charset="-78"/>
              </a:rPr>
              <a:t>بلکه باعث افزایش عمر </a:t>
            </a:r>
            <a:r>
              <a:rPr lang="fa-IR" dirty="0">
                <a:solidFill>
                  <a:srgbClr val="000D26"/>
                </a:solidFill>
                <a:cs typeface="B Mitra" pitchFamily="2" charset="-78"/>
              </a:rPr>
              <a:t>ساختمان، </a:t>
            </a:r>
            <a:r>
              <a:rPr lang="fa-IR" dirty="0">
                <a:solidFill>
                  <a:srgbClr val="000D26"/>
                </a:solidFill>
                <a:cs typeface="B Mitra" pitchFamily="2" charset="-78"/>
              </a:rPr>
              <a:t>صرفه جویی اقتصادی و صرفه </a:t>
            </a:r>
            <a:r>
              <a:rPr lang="fa-IR" dirty="0">
                <a:solidFill>
                  <a:srgbClr val="000D26"/>
                </a:solidFill>
                <a:cs typeface="B Mitra" pitchFamily="2" charset="-78"/>
              </a:rPr>
              <a:t>جویی در </a:t>
            </a:r>
            <a:r>
              <a:rPr lang="fa-IR" dirty="0">
                <a:solidFill>
                  <a:srgbClr val="000D26"/>
                </a:solidFill>
                <a:cs typeface="B Mitra" pitchFamily="2" charset="-78"/>
              </a:rPr>
              <a:t>مصرف انرژی نیز خواهد </a:t>
            </a:r>
            <a:r>
              <a:rPr lang="fa-IR" dirty="0">
                <a:solidFill>
                  <a:srgbClr val="000D26"/>
                </a:solidFill>
                <a:cs typeface="B Mitra" pitchFamily="2" charset="-78"/>
              </a:rPr>
              <a:t>داشت.</a:t>
            </a:r>
          </a:p>
          <a:p>
            <a:pPr algn="justLow"/>
            <a:r>
              <a:rPr lang="fa-IR" dirty="0">
                <a:solidFill>
                  <a:srgbClr val="000D26"/>
                </a:solidFill>
                <a:cs typeface="B Mitra" pitchFamily="2" charset="-78"/>
              </a:rPr>
              <a:t>متأسفانه </a:t>
            </a:r>
            <a:r>
              <a:rPr lang="fa-IR" dirty="0">
                <a:solidFill>
                  <a:srgbClr val="000D26"/>
                </a:solidFill>
                <a:cs typeface="B Mitra" pitchFamily="2" charset="-78"/>
              </a:rPr>
              <a:t>در سالیان گذشته به تأسیسات مکانیکی ساختمانها اهمیت زیادی داده نمی شد و </a:t>
            </a:r>
            <a:r>
              <a:rPr lang="fa-IR" dirty="0">
                <a:solidFill>
                  <a:srgbClr val="000D26"/>
                </a:solidFill>
                <a:cs typeface="B Mitra" pitchFamily="2" charset="-78"/>
              </a:rPr>
              <a:t>بهینه سازی </a:t>
            </a:r>
            <a:r>
              <a:rPr lang="fa-IR" dirty="0">
                <a:solidFill>
                  <a:srgbClr val="000D26"/>
                </a:solidFill>
                <a:cs typeface="B Mitra" pitchFamily="2" charset="-78"/>
              </a:rPr>
              <a:t>مصرف انرژی نیز در نظر گرفته نمی شده </a:t>
            </a:r>
            <a:r>
              <a:rPr lang="fa-IR" dirty="0">
                <a:solidFill>
                  <a:srgbClr val="000D26"/>
                </a:solidFill>
                <a:cs typeface="B Mitra" pitchFamily="2" charset="-78"/>
              </a:rPr>
              <a:t>است ولی </a:t>
            </a:r>
            <a:r>
              <a:rPr lang="fa-IR" dirty="0">
                <a:solidFill>
                  <a:srgbClr val="000D26"/>
                </a:solidFill>
                <a:cs typeface="B Mitra" pitchFamily="2" charset="-78"/>
              </a:rPr>
              <a:t>با </a:t>
            </a:r>
            <a:r>
              <a:rPr lang="fa-IR" dirty="0">
                <a:solidFill>
                  <a:srgbClr val="000D26"/>
                </a:solidFill>
                <a:cs typeface="B Mitra" pitchFamily="2" charset="-78"/>
              </a:rPr>
              <a:t>برنامه‏ریزی‏هایی </a:t>
            </a:r>
            <a:r>
              <a:rPr lang="fa-IR" dirty="0">
                <a:solidFill>
                  <a:srgbClr val="000D26"/>
                </a:solidFill>
                <a:cs typeface="B Mitra" pitchFamily="2" charset="-78"/>
              </a:rPr>
              <a:t>که سازمان مسکن </a:t>
            </a:r>
            <a:r>
              <a:rPr lang="fa-IR" dirty="0">
                <a:solidFill>
                  <a:srgbClr val="000D26"/>
                </a:solidFill>
                <a:cs typeface="B Mitra" pitchFamily="2" charset="-78"/>
              </a:rPr>
              <a:t>و شهرسازی </a:t>
            </a:r>
            <a:r>
              <a:rPr lang="fa-IR" dirty="0">
                <a:solidFill>
                  <a:srgbClr val="000D26"/>
                </a:solidFill>
                <a:cs typeface="B Mitra" pitchFamily="2" charset="-78"/>
              </a:rPr>
              <a:t>و سازمان نظام مهندسی و سایر ارگانها انجام </a:t>
            </a:r>
            <a:r>
              <a:rPr lang="fa-IR" dirty="0">
                <a:solidFill>
                  <a:srgbClr val="000D26"/>
                </a:solidFill>
                <a:cs typeface="B Mitra" pitchFamily="2" charset="-78"/>
              </a:rPr>
              <a:t>داده‏اند</a:t>
            </a:r>
          </a:p>
          <a:p>
            <a:pPr algn="justLow"/>
            <a:r>
              <a:rPr lang="fa-IR" dirty="0">
                <a:solidFill>
                  <a:srgbClr val="000D26"/>
                </a:solidFill>
                <a:cs typeface="B Mitra" pitchFamily="2" charset="-78"/>
              </a:rPr>
              <a:t>خوشبختانه </a:t>
            </a:r>
            <a:r>
              <a:rPr lang="fa-IR" dirty="0">
                <a:solidFill>
                  <a:srgbClr val="000D26"/>
                </a:solidFill>
                <a:cs typeface="B Mitra" pitchFamily="2" charset="-78"/>
              </a:rPr>
              <a:t>قوانین و </a:t>
            </a:r>
            <a:r>
              <a:rPr lang="fa-IR" dirty="0">
                <a:solidFill>
                  <a:srgbClr val="000D26"/>
                </a:solidFill>
                <a:cs typeface="B Mitra" pitchFamily="2" charset="-78"/>
              </a:rPr>
              <a:t>راهکارهایی ارائه </a:t>
            </a:r>
            <a:r>
              <a:rPr lang="fa-IR" dirty="0">
                <a:solidFill>
                  <a:srgbClr val="000D26"/>
                </a:solidFill>
                <a:cs typeface="B Mitra" pitchFamily="2" charset="-78"/>
              </a:rPr>
              <a:t>گردیده که تا حدی به این مسئله سرمایش و </a:t>
            </a:r>
            <a:r>
              <a:rPr lang="fa-IR" dirty="0">
                <a:solidFill>
                  <a:srgbClr val="000D26"/>
                </a:solidFill>
                <a:cs typeface="B Mitra" pitchFamily="2" charset="-78"/>
              </a:rPr>
              <a:t>گرمایش رسیدگی شده است.</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در یک </a:t>
            </a:r>
            <a:r>
              <a:rPr lang="fa-IR" dirty="0">
                <a:solidFill>
                  <a:srgbClr val="000D26"/>
                </a:solidFill>
                <a:cs typeface="B Mitra" pitchFamily="2" charset="-78"/>
              </a:rPr>
              <a:t>مجتمع مسکونی پارامترهای </a:t>
            </a:r>
            <a:r>
              <a:rPr lang="fa-IR" dirty="0">
                <a:solidFill>
                  <a:srgbClr val="000D26"/>
                </a:solidFill>
                <a:cs typeface="B Mitra" pitchFamily="2" charset="-78"/>
              </a:rPr>
              <a:t>زیر را بایستی </a:t>
            </a:r>
            <a:r>
              <a:rPr lang="fa-IR" dirty="0">
                <a:solidFill>
                  <a:srgbClr val="000D26"/>
                </a:solidFill>
                <a:cs typeface="B Mitra" pitchFamily="2" charset="-78"/>
              </a:rPr>
              <a:t>در نظر گرفت :</a:t>
            </a:r>
          </a:p>
          <a:p>
            <a:pPr algn="justLow"/>
            <a:r>
              <a:rPr lang="fa-IR" dirty="0">
                <a:solidFill>
                  <a:srgbClr val="000D26"/>
                </a:solidFill>
                <a:cs typeface="B Mitra" pitchFamily="2" charset="-78"/>
              </a:rPr>
              <a:t>الف. </a:t>
            </a:r>
            <a:r>
              <a:rPr lang="fa-IR" dirty="0">
                <a:solidFill>
                  <a:srgbClr val="000D26"/>
                </a:solidFill>
                <a:cs typeface="B Mitra" pitchFamily="2" charset="-78"/>
              </a:rPr>
              <a:t>بایستی در حد امکان ساده </a:t>
            </a:r>
            <a:r>
              <a:rPr lang="fa-IR" dirty="0">
                <a:solidFill>
                  <a:srgbClr val="000D26"/>
                </a:solidFill>
                <a:cs typeface="B Mitra" pitchFamily="2" charset="-78"/>
              </a:rPr>
              <a:t>باشد.</a:t>
            </a:r>
          </a:p>
          <a:p>
            <a:pPr algn="justLow"/>
            <a:r>
              <a:rPr lang="fa-IR" dirty="0">
                <a:solidFill>
                  <a:srgbClr val="000D26"/>
                </a:solidFill>
                <a:cs typeface="B Mitra" pitchFamily="2" charset="-78"/>
              </a:rPr>
              <a:t>ب. هزینه </a:t>
            </a:r>
            <a:r>
              <a:rPr lang="fa-IR" dirty="0">
                <a:solidFill>
                  <a:srgbClr val="000D26"/>
                </a:solidFill>
                <a:cs typeface="B Mitra" pitchFamily="2" charset="-78"/>
              </a:rPr>
              <a:t>سرمایه گذاری اولیه آن مناسب باشد.</a:t>
            </a:r>
          </a:p>
          <a:p>
            <a:pPr algn="justLow"/>
            <a:r>
              <a:rPr lang="fa-IR" dirty="0">
                <a:solidFill>
                  <a:srgbClr val="000D26"/>
                </a:solidFill>
                <a:cs typeface="B Mitra" pitchFamily="2" charset="-78"/>
              </a:rPr>
              <a:t>پ. در </a:t>
            </a:r>
            <a:r>
              <a:rPr lang="fa-IR" dirty="0">
                <a:solidFill>
                  <a:srgbClr val="000D26"/>
                </a:solidFill>
                <a:cs typeface="B Mitra" pitchFamily="2" charset="-78"/>
              </a:rPr>
              <a:t>تمام فصول کارآیی لازم را داشته باشد.</a:t>
            </a:r>
          </a:p>
          <a:p>
            <a:pPr algn="justLow"/>
            <a:r>
              <a:rPr lang="fa-IR" dirty="0">
                <a:solidFill>
                  <a:srgbClr val="000D26"/>
                </a:solidFill>
                <a:cs typeface="B Mitra" pitchFamily="2" charset="-78"/>
              </a:rPr>
              <a:t>ت. </a:t>
            </a:r>
            <a:r>
              <a:rPr lang="fa-IR" dirty="0">
                <a:solidFill>
                  <a:srgbClr val="000D26"/>
                </a:solidFill>
                <a:cs typeface="B Mitra" pitchFamily="2" charset="-78"/>
              </a:rPr>
              <a:t>موجب صرفه جویی در مصرف انرژی شود.</a:t>
            </a:r>
          </a:p>
          <a:p>
            <a:pPr algn="justLow"/>
            <a:r>
              <a:rPr lang="fa-IR" dirty="0">
                <a:solidFill>
                  <a:srgbClr val="000D26"/>
                </a:solidFill>
                <a:cs typeface="B Mitra" pitchFamily="2" charset="-78"/>
              </a:rPr>
              <a:t>ث. </a:t>
            </a:r>
            <a:r>
              <a:rPr lang="fa-IR" dirty="0">
                <a:solidFill>
                  <a:srgbClr val="000D26"/>
                </a:solidFill>
                <a:cs typeface="B Mitra" pitchFamily="2" charset="-78"/>
              </a:rPr>
              <a:t>حداقل آلودگی زیست محیطی را ایجاد کند.</a:t>
            </a:r>
          </a:p>
          <a:p>
            <a:pPr algn="justLow"/>
            <a:r>
              <a:rPr lang="fa-IR" dirty="0">
                <a:solidFill>
                  <a:srgbClr val="000D26"/>
                </a:solidFill>
                <a:cs typeface="B Mitra" pitchFamily="2" charset="-78"/>
              </a:rPr>
              <a:t>ج. هزینه </a:t>
            </a:r>
            <a:r>
              <a:rPr lang="fa-IR" dirty="0">
                <a:solidFill>
                  <a:srgbClr val="000D26"/>
                </a:solidFill>
                <a:cs typeface="B Mitra" pitchFamily="2" charset="-78"/>
              </a:rPr>
              <a:t>نگهداری و راهبری سیستم حداقل باشد.</a:t>
            </a:r>
          </a:p>
          <a:p>
            <a:pPr algn="justLow"/>
            <a:r>
              <a:rPr lang="fa-IR" dirty="0">
                <a:solidFill>
                  <a:srgbClr val="000D26"/>
                </a:solidFill>
                <a:cs typeface="B Mitra" pitchFamily="2" charset="-78"/>
              </a:rPr>
              <a:t>چ. تا </a:t>
            </a:r>
            <a:r>
              <a:rPr lang="fa-IR" dirty="0">
                <a:solidFill>
                  <a:srgbClr val="000D26"/>
                </a:solidFill>
                <a:cs typeface="B Mitra" pitchFamily="2" charset="-78"/>
              </a:rPr>
              <a:t>حد امکان مستقل باشد.</a:t>
            </a:r>
          </a:p>
          <a:p>
            <a:pPr algn="justLow"/>
            <a:r>
              <a:rPr lang="fa-IR" dirty="0">
                <a:solidFill>
                  <a:srgbClr val="000D26"/>
                </a:solidFill>
                <a:cs typeface="B Mitra" pitchFamily="2" charset="-78"/>
              </a:rPr>
              <a:t>ح. به </a:t>
            </a:r>
            <a:r>
              <a:rPr lang="fa-IR" dirty="0">
                <a:solidFill>
                  <a:srgbClr val="000D26"/>
                </a:solidFill>
                <a:cs typeface="B Mitra" pitchFamily="2" charset="-78"/>
              </a:rPr>
              <a:t>نمای شهری لطمه نزند.</a:t>
            </a:r>
          </a:p>
          <a:p>
            <a:pPr algn="justLow"/>
            <a:r>
              <a:rPr lang="fa-IR" dirty="0">
                <a:solidFill>
                  <a:srgbClr val="000D26"/>
                </a:solidFill>
                <a:cs typeface="B Mitra" pitchFamily="2" charset="-78"/>
              </a:rPr>
              <a:t>خ. نصب </a:t>
            </a:r>
            <a:r>
              <a:rPr lang="fa-IR" dirty="0">
                <a:solidFill>
                  <a:srgbClr val="000D26"/>
                </a:solidFill>
                <a:cs typeface="B Mitra" pitchFamily="2" charset="-78"/>
              </a:rPr>
              <a:t>و راه اندازی آنها مطابق مقررات ملی ساختمان ایران مجاز باشد.</a:t>
            </a:r>
          </a:p>
          <a:p>
            <a:pPr algn="justLow"/>
            <a:r>
              <a:rPr lang="fa-IR" dirty="0">
                <a:solidFill>
                  <a:srgbClr val="000D26"/>
                </a:solidFill>
                <a:cs typeface="B Mitra" pitchFamily="2" charset="-78"/>
              </a:rPr>
              <a:t>د. نقشه </a:t>
            </a:r>
            <a:r>
              <a:rPr lang="fa-IR" dirty="0">
                <a:solidFill>
                  <a:srgbClr val="000D26"/>
                </a:solidFill>
                <a:cs typeface="B Mitra" pitchFamily="2" charset="-78"/>
              </a:rPr>
              <a:t>معماری و تعداد طبقات و منطقه احداث در انتخاب سیستم تأثیرگذار می باشد.</a:t>
            </a:r>
          </a:p>
          <a:p>
            <a:pPr algn="justLow"/>
            <a:r>
              <a:rPr lang="fa-IR" dirty="0">
                <a:solidFill>
                  <a:srgbClr val="000D26"/>
                </a:solidFill>
                <a:cs typeface="B Mitra" pitchFamily="2" charset="-78"/>
              </a:rPr>
              <a:t>ذ. دستگاههای </a:t>
            </a:r>
            <a:r>
              <a:rPr lang="fa-IR" dirty="0">
                <a:solidFill>
                  <a:srgbClr val="000D26"/>
                </a:solidFill>
                <a:cs typeface="B Mitra" pitchFamily="2" charset="-78"/>
              </a:rPr>
              <a:t>انتخابی دارای برند معتبر و نمایندگی فعال در ایران و رزومه کاری چندین ساله </a:t>
            </a:r>
            <a:r>
              <a:rPr lang="fa-IR" dirty="0">
                <a:solidFill>
                  <a:srgbClr val="000D26"/>
                </a:solidFill>
                <a:cs typeface="B Mitra" pitchFamily="2" charset="-78"/>
              </a:rPr>
              <a:t>در ایران </a:t>
            </a:r>
            <a:r>
              <a:rPr lang="fa-IR" dirty="0">
                <a:solidFill>
                  <a:srgbClr val="000D26"/>
                </a:solidFill>
                <a:cs typeface="B Mitra" pitchFamily="2" charset="-78"/>
              </a:rPr>
              <a:t>از نظر سرویس دهی و خدمات پس از فروش باشد.</a:t>
            </a:r>
            <a:endParaRPr lang="en-US" dirty="0">
              <a:solidFill>
                <a:srgbClr val="000D26"/>
              </a:solidFill>
              <a:cs typeface="B Mitra" pitchFamily="2" charset="-78"/>
            </a:endParaRPr>
          </a:p>
        </p:txBody>
      </p:sp>
      <p:sp>
        <p:nvSpPr>
          <p:cNvPr id="12" name="TextBox 11"/>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15" name="Straight Connector 14"/>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8657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80728"/>
            <a:ext cx="8275647" cy="3877985"/>
          </a:xfrm>
          <a:prstGeom prst="rect">
            <a:avLst/>
          </a:prstGeom>
          <a:noFill/>
        </p:spPr>
        <p:txBody>
          <a:bodyPr wrap="square" rtlCol="0">
            <a:spAutoFit/>
          </a:bodyPr>
          <a:lstStyle/>
          <a:p>
            <a:pPr algn="justLow"/>
            <a:r>
              <a:rPr lang="fa-IR" dirty="0">
                <a:solidFill>
                  <a:srgbClr val="000D26"/>
                </a:solidFill>
                <a:cs typeface="B Mitra" pitchFamily="2" charset="-78"/>
              </a:rPr>
              <a:t>در این بخش ابتدا انواع سیستم های متداول قابل استفاده در مجتمع های مسکونی معرفی شده </a:t>
            </a:r>
            <a:r>
              <a:rPr lang="fa-IR" dirty="0">
                <a:solidFill>
                  <a:srgbClr val="000D26"/>
                </a:solidFill>
                <a:cs typeface="B Mitra" pitchFamily="2" charset="-78"/>
              </a:rPr>
              <a:t>و مزایا </a:t>
            </a:r>
            <a:r>
              <a:rPr lang="fa-IR" dirty="0">
                <a:solidFill>
                  <a:srgbClr val="000D26"/>
                </a:solidFill>
                <a:cs typeface="B Mitra" pitchFamily="2" charset="-78"/>
              </a:rPr>
              <a:t>و معایب هر یک معرفی </a:t>
            </a:r>
            <a:r>
              <a:rPr lang="fa-IR" dirty="0">
                <a:solidFill>
                  <a:srgbClr val="000D26"/>
                </a:solidFill>
                <a:cs typeface="B Mitra" pitchFamily="2" charset="-78"/>
              </a:rPr>
              <a:t>می‏گردند </a:t>
            </a:r>
            <a:r>
              <a:rPr lang="fa-IR" dirty="0">
                <a:solidFill>
                  <a:srgbClr val="000D26"/>
                </a:solidFill>
                <a:cs typeface="B Mitra" pitchFamily="2" charset="-78"/>
              </a:rPr>
              <a:t>و در نهایت سیستم بهینه انتخاب می گردد.</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معرفی انواع سیستم های متداول:</a:t>
            </a:r>
          </a:p>
          <a:p>
            <a:pPr algn="justLow">
              <a:lnSpc>
                <a:spcPct val="150000"/>
              </a:lnSpc>
            </a:pPr>
            <a:r>
              <a:rPr lang="fa-IR" dirty="0">
                <a:solidFill>
                  <a:srgbClr val="000D26"/>
                </a:solidFill>
                <a:cs typeface="B Mitra" pitchFamily="2" charset="-78"/>
              </a:rPr>
              <a:t>با توجه به ویژگی های ذکر شده فوق ، معمولاً روش های زیر جهت تأمین سرمایش، گرمایش، تهویه مطبوع مجتمع های</a:t>
            </a:r>
          </a:p>
          <a:p>
            <a:pPr algn="justLow">
              <a:lnSpc>
                <a:spcPct val="150000"/>
              </a:lnSpc>
            </a:pPr>
            <a:r>
              <a:rPr lang="fa-IR" dirty="0">
                <a:solidFill>
                  <a:srgbClr val="000D26"/>
                </a:solidFill>
                <a:cs typeface="B Mitra" pitchFamily="2" charset="-78"/>
              </a:rPr>
              <a:t>مسکونی مورد استفاده قرار می گیرند:</a:t>
            </a:r>
          </a:p>
          <a:p>
            <a:pPr algn="justLow">
              <a:lnSpc>
                <a:spcPct val="150000"/>
              </a:lnSpc>
            </a:pPr>
            <a:r>
              <a:rPr lang="fa-IR" sz="1600" b="1" dirty="0">
                <a:solidFill>
                  <a:srgbClr val="000D26"/>
                </a:solidFill>
                <a:cs typeface="B Mitra" pitchFamily="2" charset="-78"/>
              </a:rPr>
              <a:t>1. سیستم </a:t>
            </a:r>
            <a:r>
              <a:rPr lang="fa-IR" sz="1600" b="1" dirty="0">
                <a:solidFill>
                  <a:srgbClr val="000D26"/>
                </a:solidFill>
                <a:cs typeface="B Mitra" pitchFamily="2" charset="-78"/>
              </a:rPr>
              <a:t>کولر آبی جهت سرمایش و موتورخانه حرارت مرکزی با رادیاتور جهت </a:t>
            </a:r>
            <a:r>
              <a:rPr lang="fa-IR" sz="1600" b="1" dirty="0">
                <a:solidFill>
                  <a:srgbClr val="000D26"/>
                </a:solidFill>
                <a:cs typeface="B Mitra" pitchFamily="2" charset="-78"/>
              </a:rPr>
              <a:t>گرمایش</a:t>
            </a:r>
          </a:p>
          <a:p>
            <a:pPr algn="justLow">
              <a:lnSpc>
                <a:spcPct val="150000"/>
              </a:lnSpc>
            </a:pPr>
            <a:r>
              <a:rPr lang="fa-IR" sz="1600" b="1" dirty="0">
                <a:solidFill>
                  <a:srgbClr val="000D26"/>
                </a:solidFill>
                <a:cs typeface="B Mitra" pitchFamily="2" charset="-78"/>
              </a:rPr>
              <a:t>2. سیستم </a:t>
            </a:r>
            <a:r>
              <a:rPr lang="fa-IR" sz="1600" b="1" dirty="0">
                <a:solidFill>
                  <a:srgbClr val="000D26"/>
                </a:solidFill>
                <a:cs typeface="B Mitra" pitchFamily="2" charset="-78"/>
              </a:rPr>
              <a:t>کولر گازی جهت سرمایش و موتورخانه حرارت مرکزی با رادیاتور جهت </a:t>
            </a:r>
            <a:r>
              <a:rPr lang="fa-IR" sz="1600" b="1" dirty="0">
                <a:solidFill>
                  <a:srgbClr val="000D26"/>
                </a:solidFill>
                <a:cs typeface="B Mitra" pitchFamily="2" charset="-78"/>
              </a:rPr>
              <a:t>گرمایش</a:t>
            </a:r>
          </a:p>
          <a:p>
            <a:pPr algn="justLow">
              <a:lnSpc>
                <a:spcPct val="150000"/>
              </a:lnSpc>
            </a:pPr>
            <a:r>
              <a:rPr lang="fa-IR" sz="1600" b="1" dirty="0">
                <a:solidFill>
                  <a:srgbClr val="000D26"/>
                </a:solidFill>
                <a:cs typeface="B Mitra" pitchFamily="2" charset="-78"/>
              </a:rPr>
              <a:t>3. سیستم </a:t>
            </a:r>
            <a:r>
              <a:rPr lang="fa-IR" sz="1600" b="1" dirty="0">
                <a:solidFill>
                  <a:srgbClr val="000D26"/>
                </a:solidFill>
                <a:cs typeface="B Mitra" pitchFamily="2" charset="-78"/>
              </a:rPr>
              <a:t>داکت اسپلیت سقفی با کویل آبگرم از موتورخانه حرارت </a:t>
            </a:r>
            <a:r>
              <a:rPr lang="fa-IR" sz="1600" b="1" dirty="0">
                <a:solidFill>
                  <a:srgbClr val="000D26"/>
                </a:solidFill>
                <a:cs typeface="B Mitra" pitchFamily="2" charset="-78"/>
              </a:rPr>
              <a:t>مرکزی</a:t>
            </a:r>
          </a:p>
          <a:p>
            <a:pPr algn="justLow">
              <a:lnSpc>
                <a:spcPct val="150000"/>
              </a:lnSpc>
            </a:pPr>
            <a:r>
              <a:rPr lang="fa-IR" sz="1600" b="1" dirty="0">
                <a:solidFill>
                  <a:srgbClr val="000D26"/>
                </a:solidFill>
                <a:cs typeface="B Mitra" pitchFamily="2" charset="-78"/>
              </a:rPr>
              <a:t>4. سیستم </a:t>
            </a:r>
            <a:r>
              <a:rPr lang="fa-IR" sz="1600" b="1" dirty="0">
                <a:solidFill>
                  <a:srgbClr val="000D26"/>
                </a:solidFill>
                <a:cs typeface="B Mitra" pitchFamily="2" charset="-78"/>
              </a:rPr>
              <a:t>داکت اسپلیت سقفی با کویل آبگرم از پکیج گرمایشی با دودکش </a:t>
            </a:r>
            <a:r>
              <a:rPr lang="fa-IR" sz="1600" b="1" dirty="0">
                <a:solidFill>
                  <a:srgbClr val="000D26"/>
                </a:solidFill>
                <a:cs typeface="B Mitra" pitchFamily="2" charset="-78"/>
              </a:rPr>
              <a:t>کوآکسیال</a:t>
            </a:r>
          </a:p>
          <a:p>
            <a:pPr algn="justLow">
              <a:lnSpc>
                <a:spcPct val="150000"/>
              </a:lnSpc>
            </a:pPr>
            <a:r>
              <a:rPr lang="fa-IR" sz="1600" b="1" dirty="0">
                <a:solidFill>
                  <a:srgbClr val="000D26"/>
                </a:solidFill>
                <a:cs typeface="B Mitra" pitchFamily="2" charset="-78"/>
              </a:rPr>
              <a:t>5. سیستم </a:t>
            </a:r>
            <a:r>
              <a:rPr lang="fa-IR" sz="1600" b="1" dirty="0">
                <a:solidFill>
                  <a:srgbClr val="000D26"/>
                </a:solidFill>
                <a:cs typeface="B Mitra" pitchFamily="2" charset="-78"/>
              </a:rPr>
              <a:t>فن کویل جهت سرمایش و گرمایش با موتورخانه مرکزی با دیگ آبگرم و چیلر</a:t>
            </a:r>
            <a:endParaRPr lang="en-US" sz="1600" b="1" dirty="0">
              <a:solidFill>
                <a:srgbClr val="000D26"/>
              </a:solidFill>
              <a:cs typeface="B Mitra" pitchFamily="2" charset="-78"/>
            </a:endParaRP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65591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80728"/>
            <a:ext cx="8275647" cy="4339650"/>
          </a:xfrm>
          <a:prstGeom prst="rect">
            <a:avLst/>
          </a:prstGeom>
          <a:noFill/>
        </p:spPr>
        <p:txBody>
          <a:bodyPr wrap="square" rtlCol="0">
            <a:spAutoFit/>
          </a:bodyPr>
          <a:lstStyle/>
          <a:p>
            <a:pPr algn="justLow"/>
            <a:r>
              <a:rPr lang="fa-IR" sz="1600" dirty="0">
                <a:solidFill>
                  <a:srgbClr val="000D26"/>
                </a:solidFill>
                <a:cs typeface="B Mitra" pitchFamily="2" charset="-78"/>
              </a:rPr>
              <a:t> </a:t>
            </a:r>
            <a:r>
              <a:rPr lang="fa-IR" sz="1600" b="1" dirty="0">
                <a:solidFill>
                  <a:srgbClr val="000D26"/>
                </a:solidFill>
                <a:cs typeface="B Mitra" pitchFamily="2" charset="-78"/>
              </a:rPr>
              <a:t>1. سیستم کولر آبی جهت سرمایش و موتورخانه حرارت مرکزی با رادیاتور جهت </a:t>
            </a:r>
            <a:r>
              <a:rPr lang="fa-IR" sz="1600" b="1" dirty="0">
                <a:solidFill>
                  <a:srgbClr val="000D26"/>
                </a:solidFill>
                <a:cs typeface="B Mitra" pitchFamily="2" charset="-78"/>
              </a:rPr>
              <a:t>گرمایش</a:t>
            </a:r>
          </a:p>
          <a:p>
            <a:pPr algn="justLow"/>
            <a:endParaRPr lang="fa-IR" sz="1000" dirty="0">
              <a:solidFill>
                <a:srgbClr val="000D26"/>
              </a:solidFill>
              <a:cs typeface="B Mitra" pitchFamily="2" charset="-78"/>
            </a:endParaRPr>
          </a:p>
          <a:p>
            <a:pPr algn="justLow"/>
            <a:r>
              <a:rPr lang="fa-IR" dirty="0">
                <a:solidFill>
                  <a:srgbClr val="000D26"/>
                </a:solidFill>
                <a:cs typeface="B Mitra" pitchFamily="2" charset="-78"/>
              </a:rPr>
              <a:t>در </a:t>
            </a:r>
            <a:r>
              <a:rPr lang="fa-IR" dirty="0">
                <a:solidFill>
                  <a:srgbClr val="000D26"/>
                </a:solidFill>
                <a:cs typeface="B Mitra" pitchFamily="2" charset="-78"/>
              </a:rPr>
              <a:t>این سیستم جهت ایجاد سرمایش در تابستان از کولرهای آبی و جهت گرمایش زمستانی </a:t>
            </a:r>
            <a:r>
              <a:rPr lang="fa-IR" dirty="0">
                <a:solidFill>
                  <a:srgbClr val="000D26"/>
                </a:solidFill>
                <a:cs typeface="B Mitra" pitchFamily="2" charset="-78"/>
              </a:rPr>
              <a:t>از رادیاتور </a:t>
            </a:r>
            <a:r>
              <a:rPr lang="fa-IR" dirty="0">
                <a:solidFill>
                  <a:srgbClr val="000D26"/>
                </a:solidFill>
                <a:cs typeface="B Mitra" pitchFamily="2" charset="-78"/>
              </a:rPr>
              <a:t>استفاده </a:t>
            </a:r>
            <a:r>
              <a:rPr lang="fa-IR" dirty="0">
                <a:solidFill>
                  <a:srgbClr val="000D26"/>
                </a:solidFill>
                <a:cs typeface="B Mitra" pitchFamily="2" charset="-78"/>
              </a:rPr>
              <a:t>می‏شود. آب </a:t>
            </a:r>
            <a:r>
              <a:rPr lang="fa-IR" dirty="0">
                <a:solidFill>
                  <a:srgbClr val="000D26"/>
                </a:solidFill>
                <a:cs typeface="B Mitra" pitchFamily="2" charset="-78"/>
              </a:rPr>
              <a:t>گرم مورد نیاز رادیاتورها توسط </a:t>
            </a:r>
            <a:r>
              <a:rPr lang="fa-IR" dirty="0">
                <a:solidFill>
                  <a:srgbClr val="000D26"/>
                </a:solidFill>
                <a:cs typeface="B Mitra" pitchFamily="2" charset="-78"/>
              </a:rPr>
              <a:t>دیگ‏های </a:t>
            </a:r>
            <a:r>
              <a:rPr lang="fa-IR" dirty="0">
                <a:solidFill>
                  <a:srgbClr val="000D26"/>
                </a:solidFill>
                <a:cs typeface="B Mitra" pitchFamily="2" charset="-78"/>
              </a:rPr>
              <a:t>آب گرم مستقر </a:t>
            </a:r>
            <a:r>
              <a:rPr lang="fa-IR" dirty="0">
                <a:solidFill>
                  <a:srgbClr val="000D26"/>
                </a:solidFill>
                <a:cs typeface="B Mitra" pitchFamily="2" charset="-78"/>
              </a:rPr>
              <a:t>در موتورخانه </a:t>
            </a:r>
            <a:r>
              <a:rPr lang="fa-IR" dirty="0">
                <a:solidFill>
                  <a:srgbClr val="000D26"/>
                </a:solidFill>
                <a:cs typeface="B Mitra" pitchFamily="2" charset="-78"/>
              </a:rPr>
              <a:t>مرکزی تأمین </a:t>
            </a:r>
            <a:r>
              <a:rPr lang="fa-IR" dirty="0">
                <a:solidFill>
                  <a:srgbClr val="000D26"/>
                </a:solidFill>
                <a:cs typeface="B Mitra" pitchFamily="2" charset="-78"/>
              </a:rPr>
              <a:t>می‏گردد</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مزایا:</a:t>
            </a:r>
          </a:p>
          <a:p>
            <a:pPr algn="justLow"/>
            <a:r>
              <a:rPr lang="fa-IR" dirty="0">
                <a:solidFill>
                  <a:srgbClr val="000D26"/>
                </a:solidFill>
                <a:cs typeface="B Mitra" pitchFamily="2" charset="-78"/>
              </a:rPr>
              <a:t>1. نصب و راه اندازی سیستم آسان است.</a:t>
            </a:r>
          </a:p>
          <a:p>
            <a:pPr algn="justLow"/>
            <a:r>
              <a:rPr lang="fa-IR" dirty="0">
                <a:solidFill>
                  <a:srgbClr val="000D26"/>
                </a:solidFill>
                <a:cs typeface="B Mitra" pitchFamily="2" charset="-78"/>
              </a:rPr>
              <a:t>2. </a:t>
            </a:r>
            <a:r>
              <a:rPr lang="fa-IR" dirty="0">
                <a:solidFill>
                  <a:srgbClr val="000D26"/>
                </a:solidFill>
                <a:cs typeface="B Mitra" pitchFamily="2" charset="-78"/>
              </a:rPr>
              <a:t>هزینه اولیه سیستم پایین می </a:t>
            </a:r>
            <a:r>
              <a:rPr lang="fa-IR" dirty="0">
                <a:solidFill>
                  <a:srgbClr val="000D26"/>
                </a:solidFill>
                <a:cs typeface="B Mitra" pitchFamily="2" charset="-78"/>
              </a:rPr>
              <a:t>باشد.</a:t>
            </a:r>
          </a:p>
          <a:p>
            <a:pPr algn="justLow"/>
            <a:r>
              <a:rPr lang="fa-IR" dirty="0">
                <a:solidFill>
                  <a:srgbClr val="000D26"/>
                </a:solidFill>
                <a:cs typeface="B Mitra" pitchFamily="2" charset="-78"/>
              </a:rPr>
              <a:t>3. مصرف </a:t>
            </a:r>
            <a:r>
              <a:rPr lang="fa-IR" dirty="0">
                <a:solidFill>
                  <a:srgbClr val="000D26"/>
                </a:solidFill>
                <a:cs typeface="B Mitra" pitchFamily="2" charset="-78"/>
              </a:rPr>
              <a:t>برق سیستم پایین می </a:t>
            </a:r>
            <a:r>
              <a:rPr lang="fa-IR" dirty="0">
                <a:solidFill>
                  <a:srgbClr val="000D26"/>
                </a:solidFill>
                <a:cs typeface="B Mitra" pitchFamily="2" charset="-78"/>
              </a:rPr>
              <a:t>باشد.</a:t>
            </a:r>
          </a:p>
          <a:p>
            <a:pPr algn="justLow"/>
            <a:r>
              <a:rPr lang="fa-IR" dirty="0">
                <a:solidFill>
                  <a:srgbClr val="000D26"/>
                </a:solidFill>
                <a:cs typeface="B Mitra" pitchFamily="2" charset="-78"/>
              </a:rPr>
              <a:t>4. هزینه </a:t>
            </a:r>
            <a:r>
              <a:rPr lang="fa-IR" dirty="0">
                <a:solidFill>
                  <a:srgbClr val="000D26"/>
                </a:solidFill>
                <a:cs typeface="B Mitra" pitchFamily="2" charset="-78"/>
              </a:rPr>
              <a:t>تعمیر و نگهداری سیستم پایین می </a:t>
            </a:r>
            <a:r>
              <a:rPr lang="fa-IR" dirty="0">
                <a:solidFill>
                  <a:srgbClr val="000D26"/>
                </a:solidFill>
                <a:cs typeface="B Mitra" pitchFamily="2" charset="-78"/>
              </a:rPr>
              <a:t>باشد.</a:t>
            </a:r>
          </a:p>
          <a:p>
            <a:pPr algn="justLow"/>
            <a:r>
              <a:rPr lang="fa-IR" dirty="0">
                <a:solidFill>
                  <a:srgbClr val="000D26"/>
                </a:solidFill>
                <a:cs typeface="B Mitra" pitchFamily="2" charset="-78"/>
              </a:rPr>
              <a:t>5. نصب </a:t>
            </a:r>
            <a:r>
              <a:rPr lang="fa-IR" dirty="0">
                <a:solidFill>
                  <a:srgbClr val="000D26"/>
                </a:solidFill>
                <a:cs typeface="B Mitra" pitchFamily="2" charset="-78"/>
              </a:rPr>
              <a:t>رادیاتورها زیر پنجره ها مانع از تقطیر بخار هوا روی سطح شیشه ها می </a:t>
            </a:r>
            <a:r>
              <a:rPr lang="fa-IR" dirty="0">
                <a:solidFill>
                  <a:srgbClr val="000D26"/>
                </a:solidFill>
                <a:cs typeface="B Mitra" pitchFamily="2" charset="-78"/>
              </a:rPr>
              <a:t>شود.</a:t>
            </a:r>
          </a:p>
          <a:p>
            <a:pPr algn="justLow"/>
            <a:r>
              <a:rPr lang="fa-IR" dirty="0">
                <a:solidFill>
                  <a:srgbClr val="000D26"/>
                </a:solidFill>
                <a:cs typeface="B Mitra" pitchFamily="2" charset="-78"/>
              </a:rPr>
              <a:t>6. با </a:t>
            </a:r>
            <a:r>
              <a:rPr lang="fa-IR" dirty="0">
                <a:solidFill>
                  <a:srgbClr val="000D26"/>
                </a:solidFill>
                <a:cs typeface="B Mitra" pitchFamily="2" charset="-78"/>
              </a:rPr>
              <a:t>نصب رادیاتورها زیر پنجره ها مانع از تقطیر بخار هوا روی سطح شیشه ها می </a:t>
            </a:r>
            <a:r>
              <a:rPr lang="fa-IR" dirty="0">
                <a:solidFill>
                  <a:srgbClr val="000D26"/>
                </a:solidFill>
                <a:cs typeface="B Mitra" pitchFamily="2" charset="-78"/>
              </a:rPr>
              <a:t>شود.</a:t>
            </a:r>
          </a:p>
          <a:p>
            <a:pPr algn="justLow"/>
            <a:r>
              <a:rPr lang="fa-IR" dirty="0">
                <a:solidFill>
                  <a:srgbClr val="000D26"/>
                </a:solidFill>
                <a:cs typeface="B Mitra" pitchFamily="2" charset="-78"/>
              </a:rPr>
              <a:t>7. با </a:t>
            </a:r>
            <a:r>
              <a:rPr lang="fa-IR" dirty="0">
                <a:solidFill>
                  <a:srgbClr val="000D26"/>
                </a:solidFill>
                <a:cs typeface="B Mitra" pitchFamily="2" charset="-78"/>
              </a:rPr>
              <a:t>نصب شیرهای ترموستاتیک روی هر رادیاتور می توان در مصرف انرژی صرفه جویی </a:t>
            </a:r>
            <a:r>
              <a:rPr lang="fa-IR" dirty="0">
                <a:solidFill>
                  <a:srgbClr val="000D26"/>
                </a:solidFill>
                <a:cs typeface="B Mitra" pitchFamily="2" charset="-78"/>
              </a:rPr>
              <a:t>کرد.</a:t>
            </a:r>
          </a:p>
          <a:p>
            <a:pPr algn="justLow"/>
            <a:r>
              <a:rPr lang="fa-IR" dirty="0">
                <a:solidFill>
                  <a:srgbClr val="000D26"/>
                </a:solidFill>
                <a:cs typeface="B Mitra" pitchFamily="2" charset="-78"/>
              </a:rPr>
              <a:t>8. سرمایش </a:t>
            </a:r>
            <a:r>
              <a:rPr lang="fa-IR" dirty="0">
                <a:solidFill>
                  <a:srgbClr val="000D26"/>
                </a:solidFill>
                <a:cs typeface="B Mitra" pitchFamily="2" charset="-78"/>
              </a:rPr>
              <a:t>هر واحد مستقل می </a:t>
            </a:r>
            <a:r>
              <a:rPr lang="fa-IR" dirty="0">
                <a:solidFill>
                  <a:srgbClr val="000D26"/>
                </a:solidFill>
                <a:cs typeface="B Mitra" pitchFamily="2" charset="-78"/>
              </a:rPr>
              <a:t>باشد.</a:t>
            </a:r>
          </a:p>
          <a:p>
            <a:pPr algn="justLow"/>
            <a:r>
              <a:rPr lang="fa-IR" dirty="0">
                <a:solidFill>
                  <a:srgbClr val="000D26"/>
                </a:solidFill>
                <a:cs typeface="B Mitra" pitchFamily="2" charset="-78"/>
              </a:rPr>
              <a:t>9. انرژی </a:t>
            </a:r>
            <a:r>
              <a:rPr lang="fa-IR" dirty="0">
                <a:solidFill>
                  <a:srgbClr val="000D26"/>
                </a:solidFill>
                <a:cs typeface="B Mitra" pitchFamily="2" charset="-78"/>
              </a:rPr>
              <a:t>گرمائی هر واحد با نصب دستگاه انرژی میتر قابل اندازه گیری و محاسبه می </a:t>
            </a:r>
            <a:r>
              <a:rPr lang="fa-IR" dirty="0">
                <a:solidFill>
                  <a:srgbClr val="000D26"/>
                </a:solidFill>
                <a:cs typeface="B Mitra" pitchFamily="2" charset="-78"/>
              </a:rPr>
              <a:t>باشد.</a:t>
            </a:r>
          </a:p>
          <a:p>
            <a:pPr algn="justLow"/>
            <a:r>
              <a:rPr lang="fa-IR" dirty="0">
                <a:solidFill>
                  <a:srgbClr val="000D26"/>
                </a:solidFill>
                <a:cs typeface="B Mitra" pitchFamily="2" charset="-78"/>
              </a:rPr>
              <a:t>10. به </a:t>
            </a:r>
            <a:r>
              <a:rPr lang="fa-IR" dirty="0">
                <a:solidFill>
                  <a:srgbClr val="000D26"/>
                </a:solidFill>
                <a:cs typeface="B Mitra" pitchFamily="2" charset="-78"/>
              </a:rPr>
              <a:t>موتورخانه با ابعاد کمتری نسبت به موتورخانه دوفصلی نیاز است</a:t>
            </a:r>
            <a:r>
              <a:rPr lang="fa-IR" dirty="0">
                <a:solidFill>
                  <a:srgbClr val="000D26"/>
                </a:solidFill>
                <a:cs typeface="B Mitra" pitchFamily="2" charset="-78"/>
              </a:rPr>
              <a:t>.</a:t>
            </a:r>
            <a:endParaRPr lang="en-US" dirty="0">
              <a:solidFill>
                <a:srgbClr val="000D26"/>
              </a:solidFill>
              <a:cs typeface="B Mitra" pitchFamily="2" charset="-78"/>
            </a:endParaRP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514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494651"/>
            <a:ext cx="8275647" cy="3662541"/>
          </a:xfrm>
          <a:prstGeom prst="rect">
            <a:avLst/>
          </a:prstGeom>
          <a:noFill/>
        </p:spPr>
        <p:txBody>
          <a:bodyPr wrap="square" rtlCol="0">
            <a:spAutoFit/>
          </a:bodyPr>
          <a:lstStyle/>
          <a:p>
            <a:pPr algn="justLow"/>
            <a:r>
              <a:rPr lang="fa-IR" sz="1600" b="1" dirty="0">
                <a:solidFill>
                  <a:srgbClr val="000D26"/>
                </a:solidFill>
                <a:cs typeface="B Mitra" pitchFamily="2" charset="-78"/>
              </a:rPr>
              <a:t>معایب:</a:t>
            </a:r>
          </a:p>
          <a:p>
            <a:pPr algn="justLow"/>
            <a:r>
              <a:rPr lang="fa-IR" dirty="0">
                <a:solidFill>
                  <a:srgbClr val="000D26"/>
                </a:solidFill>
                <a:cs typeface="B Mitra" pitchFamily="2" charset="-78"/>
              </a:rPr>
              <a:t>1. کنترل </a:t>
            </a:r>
            <a:r>
              <a:rPr lang="fa-IR" dirty="0">
                <a:solidFill>
                  <a:srgbClr val="000D26"/>
                </a:solidFill>
                <a:cs typeface="B Mitra" pitchFamily="2" charset="-78"/>
              </a:rPr>
              <a:t>دمای اتاقها به صورت مستقل امکان پذیر </a:t>
            </a:r>
            <a:r>
              <a:rPr lang="fa-IR" dirty="0">
                <a:solidFill>
                  <a:srgbClr val="000D26"/>
                </a:solidFill>
                <a:cs typeface="B Mitra" pitchFamily="2" charset="-78"/>
              </a:rPr>
              <a:t>نیست.</a:t>
            </a:r>
          </a:p>
          <a:p>
            <a:pPr algn="justLow"/>
            <a:r>
              <a:rPr lang="fa-IR" dirty="0">
                <a:solidFill>
                  <a:srgbClr val="000D26"/>
                </a:solidFill>
                <a:cs typeface="B Mitra" pitchFamily="2" charset="-78"/>
              </a:rPr>
              <a:t>2. هیچگونه </a:t>
            </a:r>
            <a:r>
              <a:rPr lang="fa-IR" dirty="0">
                <a:solidFill>
                  <a:srgbClr val="000D26"/>
                </a:solidFill>
                <a:cs typeface="B Mitra" pitchFamily="2" charset="-78"/>
              </a:rPr>
              <a:t>کنترلی روی رطوبت فضاها وجود </a:t>
            </a:r>
            <a:r>
              <a:rPr lang="fa-IR" dirty="0">
                <a:solidFill>
                  <a:srgbClr val="000D26"/>
                </a:solidFill>
                <a:cs typeface="B Mitra" pitchFamily="2" charset="-78"/>
              </a:rPr>
              <a:t>ندارد.</a:t>
            </a:r>
          </a:p>
          <a:p>
            <a:pPr algn="justLow"/>
            <a:r>
              <a:rPr lang="fa-IR" dirty="0">
                <a:solidFill>
                  <a:srgbClr val="000D26"/>
                </a:solidFill>
                <a:cs typeface="B Mitra" pitchFamily="2" charset="-78"/>
              </a:rPr>
              <a:t>3. نصب </a:t>
            </a:r>
            <a:r>
              <a:rPr lang="fa-IR" dirty="0">
                <a:solidFill>
                  <a:srgbClr val="000D26"/>
                </a:solidFill>
                <a:cs typeface="B Mitra" pitchFamily="2" charset="-78"/>
              </a:rPr>
              <a:t>شدن کولرها در هوای آزاد موجب انتقال آلودگیها ، گرد و خاک و بو و ... به داخل ساختمان شده و احتمال بیماری را افزایش می دهند</a:t>
            </a:r>
            <a:r>
              <a:rPr lang="fa-IR" dirty="0">
                <a:solidFill>
                  <a:srgbClr val="000D26"/>
                </a:solidFill>
                <a:cs typeface="B Mitra" pitchFamily="2" charset="-78"/>
              </a:rPr>
              <a:t>. ضمن </a:t>
            </a:r>
            <a:r>
              <a:rPr lang="fa-IR" dirty="0">
                <a:solidFill>
                  <a:srgbClr val="000D26"/>
                </a:solidFill>
                <a:cs typeface="B Mitra" pitchFamily="2" charset="-78"/>
              </a:rPr>
              <a:t>اینکه بستر مرطوب آنها محیط مناسبی برای رشد قارچها و کپکها بوده و مشکلات تنفسی زیادی را </a:t>
            </a:r>
            <a:r>
              <a:rPr lang="fa-IR" dirty="0">
                <a:solidFill>
                  <a:srgbClr val="000D26"/>
                </a:solidFill>
                <a:cs typeface="B Mitra" pitchFamily="2" charset="-78"/>
              </a:rPr>
              <a:t>به جود </a:t>
            </a:r>
            <a:r>
              <a:rPr lang="fa-IR" dirty="0">
                <a:solidFill>
                  <a:srgbClr val="000D26"/>
                </a:solidFill>
                <a:cs typeface="B Mitra" pitchFamily="2" charset="-78"/>
              </a:rPr>
              <a:t>می </a:t>
            </a:r>
            <a:r>
              <a:rPr lang="fa-IR" dirty="0">
                <a:solidFill>
                  <a:srgbClr val="000D26"/>
                </a:solidFill>
                <a:cs typeface="B Mitra" pitchFamily="2" charset="-78"/>
              </a:rPr>
              <a:t>آورند.</a:t>
            </a:r>
          </a:p>
          <a:p>
            <a:pPr algn="justLow"/>
            <a:r>
              <a:rPr lang="fa-IR" dirty="0">
                <a:solidFill>
                  <a:srgbClr val="000D26"/>
                </a:solidFill>
                <a:cs typeface="B Mitra" pitchFamily="2" charset="-78"/>
              </a:rPr>
              <a:t>4. جهت </a:t>
            </a:r>
            <a:r>
              <a:rPr lang="fa-IR" dirty="0">
                <a:solidFill>
                  <a:srgbClr val="000D26"/>
                </a:solidFill>
                <a:cs typeface="B Mitra" pitchFamily="2" charset="-78"/>
              </a:rPr>
              <a:t>نصب کولرها و رادیاتورها بایستی فضای زیادی در نظر گرفته </a:t>
            </a:r>
            <a:r>
              <a:rPr lang="fa-IR" dirty="0">
                <a:solidFill>
                  <a:srgbClr val="000D26"/>
                </a:solidFill>
                <a:cs typeface="B Mitra" pitchFamily="2" charset="-78"/>
              </a:rPr>
              <a:t>شود.</a:t>
            </a:r>
          </a:p>
          <a:p>
            <a:pPr algn="justLow"/>
            <a:r>
              <a:rPr lang="fa-IR" dirty="0">
                <a:solidFill>
                  <a:srgbClr val="000D26"/>
                </a:solidFill>
                <a:cs typeface="B Mitra" pitchFamily="2" charset="-78"/>
              </a:rPr>
              <a:t>5. جهت </a:t>
            </a:r>
            <a:r>
              <a:rPr lang="fa-IR" dirty="0">
                <a:solidFill>
                  <a:srgbClr val="000D26"/>
                </a:solidFill>
                <a:cs typeface="B Mitra" pitchFamily="2" charset="-78"/>
              </a:rPr>
              <a:t>دسترسی آسان به کولر و کاهش هزینه کانال کشی و کاهش فضای اشغال کانال </a:t>
            </a:r>
            <a:r>
              <a:rPr lang="fa-IR" dirty="0">
                <a:solidFill>
                  <a:srgbClr val="000D26"/>
                </a:solidFill>
                <a:cs typeface="B Mitra" pitchFamily="2" charset="-78"/>
              </a:rPr>
              <a:t>در طبقات </a:t>
            </a:r>
            <a:r>
              <a:rPr lang="fa-IR" dirty="0">
                <a:solidFill>
                  <a:srgbClr val="000D26"/>
                </a:solidFill>
                <a:cs typeface="B Mitra" pitchFamily="2" charset="-78"/>
              </a:rPr>
              <a:t>بهترین محل نصب در مجتمع های مسکونی تراس می باشد و در واحدهایی که فاقد </a:t>
            </a:r>
            <a:r>
              <a:rPr lang="fa-IR" dirty="0">
                <a:solidFill>
                  <a:srgbClr val="000D26"/>
                </a:solidFill>
                <a:cs typeface="B Mitra" pitchFamily="2" charset="-78"/>
              </a:rPr>
              <a:t>تراس می </a:t>
            </a:r>
            <a:r>
              <a:rPr lang="fa-IR" dirty="0">
                <a:solidFill>
                  <a:srgbClr val="000D26"/>
                </a:solidFill>
                <a:cs typeface="B Mitra" pitchFamily="2" charset="-78"/>
              </a:rPr>
              <a:t>باشند قابل اجرا نیست و نصب آنها در تراس منظر شهری ساختمان را نازیبا خواهد </a:t>
            </a:r>
            <a:r>
              <a:rPr lang="fa-IR" dirty="0">
                <a:solidFill>
                  <a:srgbClr val="000D26"/>
                </a:solidFill>
                <a:cs typeface="B Mitra" pitchFamily="2" charset="-78"/>
              </a:rPr>
              <a:t>نمود.</a:t>
            </a:r>
          </a:p>
          <a:p>
            <a:pPr algn="justLow"/>
            <a:r>
              <a:rPr lang="fa-IR" dirty="0">
                <a:solidFill>
                  <a:srgbClr val="000D26"/>
                </a:solidFill>
                <a:cs typeface="B Mitra" pitchFamily="2" charset="-78"/>
              </a:rPr>
              <a:t>6. آب </a:t>
            </a:r>
            <a:r>
              <a:rPr lang="fa-IR" dirty="0">
                <a:solidFill>
                  <a:srgbClr val="000D26"/>
                </a:solidFill>
                <a:cs typeface="B Mitra" pitchFamily="2" charset="-78"/>
              </a:rPr>
              <a:t>مصرفی کولرها زیاد بوده و در شرایط فعلی که با بحران آب مواجه هستیم امکان </a:t>
            </a:r>
            <a:r>
              <a:rPr lang="fa-IR" dirty="0">
                <a:solidFill>
                  <a:srgbClr val="000D26"/>
                </a:solidFill>
                <a:cs typeface="B Mitra" pitchFamily="2" charset="-78"/>
              </a:rPr>
              <a:t>سهمیه‏بندی </a:t>
            </a:r>
            <a:r>
              <a:rPr lang="fa-IR" dirty="0">
                <a:solidFill>
                  <a:srgbClr val="000D26"/>
                </a:solidFill>
                <a:cs typeface="B Mitra" pitchFamily="2" charset="-78"/>
              </a:rPr>
              <a:t>شدن آب در فصل </a:t>
            </a:r>
            <a:r>
              <a:rPr lang="fa-IR" dirty="0">
                <a:solidFill>
                  <a:srgbClr val="000D26"/>
                </a:solidFill>
                <a:cs typeface="B Mitra" pitchFamily="2" charset="-78"/>
              </a:rPr>
              <a:t>تابستان بسیار </a:t>
            </a:r>
            <a:r>
              <a:rPr lang="fa-IR" dirty="0">
                <a:solidFill>
                  <a:srgbClr val="000D26"/>
                </a:solidFill>
                <a:cs typeface="B Mitra" pitchFamily="2" charset="-78"/>
              </a:rPr>
              <a:t>زیاد </a:t>
            </a:r>
            <a:r>
              <a:rPr lang="fa-IR" dirty="0">
                <a:solidFill>
                  <a:srgbClr val="000D26"/>
                </a:solidFill>
                <a:cs typeface="B Mitra" pitchFamily="2" charset="-78"/>
              </a:rPr>
              <a:t>است مقدار </a:t>
            </a:r>
            <a:r>
              <a:rPr lang="fa-IR" dirty="0">
                <a:solidFill>
                  <a:srgbClr val="000D26"/>
                </a:solidFill>
                <a:cs typeface="B Mitra" pitchFamily="2" charset="-78"/>
              </a:rPr>
              <a:t>آب مصرفی کولرهای با ظرفیت </a:t>
            </a:r>
            <a:r>
              <a:rPr lang="fa-IR" dirty="0">
                <a:solidFill>
                  <a:srgbClr val="000D26"/>
                </a:solidFill>
                <a:cs typeface="B Mitra" pitchFamily="2" charset="-78"/>
              </a:rPr>
              <a:t>6500 حدود </a:t>
            </a:r>
            <a:r>
              <a:rPr lang="fa-IR" dirty="0">
                <a:solidFill>
                  <a:srgbClr val="000D26"/>
                </a:solidFill>
                <a:cs typeface="B Mitra" pitchFamily="2" charset="-78"/>
              </a:rPr>
              <a:t>56 لیتر در ساعت می باشد</a:t>
            </a:r>
            <a:r>
              <a:rPr lang="fa-IR" dirty="0">
                <a:solidFill>
                  <a:srgbClr val="000D26"/>
                </a:solidFill>
                <a:cs typeface="B Mitra" pitchFamily="2" charset="-78"/>
              </a:rPr>
              <a:t>!</a:t>
            </a:r>
          </a:p>
          <a:p>
            <a:pPr algn="justLow"/>
            <a:r>
              <a:rPr lang="fa-IR" dirty="0">
                <a:solidFill>
                  <a:srgbClr val="000D26"/>
                </a:solidFill>
                <a:cs typeface="B Mitra" pitchFamily="2" charset="-78"/>
              </a:rPr>
              <a:t>7. تنظیم </a:t>
            </a:r>
            <a:r>
              <a:rPr lang="fa-IR" dirty="0">
                <a:solidFill>
                  <a:srgbClr val="000D26"/>
                </a:solidFill>
                <a:cs typeface="B Mitra" pitchFamily="2" charset="-78"/>
              </a:rPr>
              <a:t>نبودن شیرهای شناور کولرها و نشت از لوله ها و اتصالات آنها موجب اتلافات آب </a:t>
            </a:r>
            <a:r>
              <a:rPr lang="fa-IR" dirty="0">
                <a:solidFill>
                  <a:srgbClr val="000D26"/>
                </a:solidFill>
                <a:cs typeface="B Mitra" pitchFamily="2" charset="-78"/>
              </a:rPr>
              <a:t>خواهد شد</a:t>
            </a:r>
            <a:r>
              <a:rPr lang="fa-IR" dirty="0">
                <a:solidFill>
                  <a:srgbClr val="000D26"/>
                </a:solidFill>
                <a:cs typeface="B Mitra" pitchFamily="2" charset="-78"/>
              </a:rPr>
              <a:t>.</a:t>
            </a:r>
            <a:endParaRPr lang="en-US" dirty="0">
              <a:solidFill>
                <a:srgbClr val="000D26"/>
              </a:solidFill>
              <a:cs typeface="B Mitra" pitchFamily="2" charset="-78"/>
            </a:endParaRP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6392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80728"/>
            <a:ext cx="8275647" cy="4893647"/>
          </a:xfrm>
          <a:prstGeom prst="rect">
            <a:avLst/>
          </a:prstGeom>
          <a:noFill/>
        </p:spPr>
        <p:txBody>
          <a:bodyPr wrap="square" rtlCol="0">
            <a:spAutoFit/>
          </a:bodyPr>
          <a:lstStyle/>
          <a:p>
            <a:pPr algn="justLow"/>
            <a:r>
              <a:rPr lang="fa-IR" sz="1600" b="1" dirty="0">
                <a:solidFill>
                  <a:srgbClr val="000D26"/>
                </a:solidFill>
                <a:cs typeface="B Mitra" pitchFamily="2" charset="-78"/>
              </a:rPr>
              <a:t>2. سیستم </a:t>
            </a:r>
            <a:r>
              <a:rPr lang="fa-IR" sz="1600" b="1" dirty="0">
                <a:solidFill>
                  <a:srgbClr val="000D26"/>
                </a:solidFill>
                <a:cs typeface="B Mitra" pitchFamily="2" charset="-78"/>
              </a:rPr>
              <a:t>کولر گازی جهت سرمایش و موتورخانه حرارت مرکزی با رادیاتور جهت گرمایش</a:t>
            </a:r>
          </a:p>
          <a:p>
            <a:pPr algn="justLow"/>
            <a:endParaRPr lang="fa-IR" sz="1000" dirty="0">
              <a:solidFill>
                <a:srgbClr val="000D26"/>
              </a:solidFill>
              <a:cs typeface="B Mitra" pitchFamily="2" charset="-78"/>
            </a:endParaRPr>
          </a:p>
          <a:p>
            <a:pPr algn="justLow"/>
            <a:r>
              <a:rPr lang="fa-IR" dirty="0">
                <a:solidFill>
                  <a:srgbClr val="000D26"/>
                </a:solidFill>
                <a:cs typeface="B Mitra" pitchFamily="2" charset="-78"/>
              </a:rPr>
              <a:t>کولرهای </a:t>
            </a:r>
            <a:r>
              <a:rPr lang="fa-IR" dirty="0">
                <a:solidFill>
                  <a:srgbClr val="000D26"/>
                </a:solidFill>
                <a:cs typeface="B Mitra" pitchFamily="2" charset="-78"/>
              </a:rPr>
              <a:t>گازی اسپلیت متشکل از یک دستگاه </a:t>
            </a:r>
            <a:r>
              <a:rPr lang="fa-IR" dirty="0">
                <a:solidFill>
                  <a:srgbClr val="000D26"/>
                </a:solidFill>
                <a:cs typeface="B Mitra" pitchFamily="2" charset="-78"/>
              </a:rPr>
              <a:t>بیرونی (شامل </a:t>
            </a:r>
            <a:r>
              <a:rPr lang="fa-IR" dirty="0">
                <a:solidFill>
                  <a:srgbClr val="000D26"/>
                </a:solidFill>
                <a:cs typeface="B Mitra" pitchFamily="2" charset="-78"/>
              </a:rPr>
              <a:t>کمپرسور و کندانسور </a:t>
            </a:r>
            <a:r>
              <a:rPr lang="fa-IR" dirty="0">
                <a:solidFill>
                  <a:srgbClr val="000D26"/>
                </a:solidFill>
                <a:cs typeface="B Mitra" pitchFamily="2" charset="-78"/>
              </a:rPr>
              <a:t>هوایی) و چندین </a:t>
            </a:r>
            <a:r>
              <a:rPr lang="fa-IR" dirty="0">
                <a:solidFill>
                  <a:srgbClr val="000D26"/>
                </a:solidFill>
                <a:cs typeface="B Mitra" pitchFamily="2" charset="-78"/>
              </a:rPr>
              <a:t>دستگاه </a:t>
            </a:r>
            <a:r>
              <a:rPr lang="fa-IR" dirty="0">
                <a:solidFill>
                  <a:srgbClr val="000D26"/>
                </a:solidFill>
                <a:cs typeface="B Mitra" pitchFamily="2" charset="-78"/>
              </a:rPr>
              <a:t>داخلی (اواپراتور) می‏باشند.</a:t>
            </a:r>
          </a:p>
          <a:p>
            <a:pPr algn="justLow"/>
            <a:r>
              <a:rPr lang="fa-IR" dirty="0">
                <a:solidFill>
                  <a:srgbClr val="000D26"/>
                </a:solidFill>
                <a:cs typeface="B Mitra" pitchFamily="2" charset="-78"/>
              </a:rPr>
              <a:t>اواپراتورها </a:t>
            </a:r>
            <a:r>
              <a:rPr lang="fa-IR" dirty="0">
                <a:solidFill>
                  <a:srgbClr val="000D26"/>
                </a:solidFill>
                <a:cs typeface="B Mitra" pitchFamily="2" charset="-78"/>
              </a:rPr>
              <a:t>را می توان داخل هر فضا بسته به بار برودتی </a:t>
            </a:r>
            <a:r>
              <a:rPr lang="fa-IR" dirty="0">
                <a:solidFill>
                  <a:srgbClr val="000D26"/>
                </a:solidFill>
                <a:cs typeface="B Mitra" pitchFamily="2" charset="-78"/>
              </a:rPr>
              <a:t>مورد نیاز </a:t>
            </a:r>
            <a:r>
              <a:rPr lang="fa-IR" dirty="0">
                <a:solidFill>
                  <a:srgbClr val="000D26"/>
                </a:solidFill>
                <a:cs typeface="B Mitra" pitchFamily="2" charset="-78"/>
              </a:rPr>
              <a:t>به تعداد و ظرفیت لازم </a:t>
            </a:r>
            <a:r>
              <a:rPr lang="fa-IR" dirty="0">
                <a:solidFill>
                  <a:srgbClr val="000D26"/>
                </a:solidFill>
                <a:cs typeface="B Mitra" pitchFamily="2" charset="-78"/>
              </a:rPr>
              <a:t>نصب کرد </a:t>
            </a:r>
            <a:r>
              <a:rPr lang="fa-IR" dirty="0">
                <a:solidFill>
                  <a:srgbClr val="000D26"/>
                </a:solidFill>
                <a:cs typeface="B Mitra" pitchFamily="2" charset="-78"/>
              </a:rPr>
              <a:t>و تمامی آنها را بوسیله </a:t>
            </a:r>
            <a:r>
              <a:rPr lang="fa-IR" dirty="0">
                <a:solidFill>
                  <a:srgbClr val="000D26"/>
                </a:solidFill>
                <a:cs typeface="B Mitra" pitchFamily="2" charset="-78"/>
              </a:rPr>
              <a:t>لوله‏های </a:t>
            </a:r>
            <a:r>
              <a:rPr lang="fa-IR" dirty="0">
                <a:solidFill>
                  <a:srgbClr val="000D26"/>
                </a:solidFill>
                <a:cs typeface="B Mitra" pitchFamily="2" charset="-78"/>
              </a:rPr>
              <a:t>مسی به دستگاه کندانسور متصل ساخت</a:t>
            </a:r>
            <a:r>
              <a:rPr lang="fa-IR" dirty="0">
                <a:solidFill>
                  <a:srgbClr val="000D26"/>
                </a:solidFill>
                <a:cs typeface="B Mitra" pitchFamily="2" charset="-78"/>
              </a:rPr>
              <a:t>. در </a:t>
            </a:r>
            <a:r>
              <a:rPr lang="fa-IR" dirty="0">
                <a:solidFill>
                  <a:srgbClr val="000D26"/>
                </a:solidFill>
                <a:cs typeface="B Mitra" pitchFamily="2" charset="-78"/>
              </a:rPr>
              <a:t>این </a:t>
            </a:r>
            <a:r>
              <a:rPr lang="fa-IR" dirty="0">
                <a:solidFill>
                  <a:srgbClr val="000D26"/>
                </a:solidFill>
                <a:cs typeface="B Mitra" pitchFamily="2" charset="-78"/>
              </a:rPr>
              <a:t>سیستم گرمایش </a:t>
            </a:r>
            <a:r>
              <a:rPr lang="fa-IR" dirty="0">
                <a:solidFill>
                  <a:srgbClr val="000D26"/>
                </a:solidFill>
                <a:cs typeface="B Mitra" pitchFamily="2" charset="-78"/>
              </a:rPr>
              <a:t>ساختمان توسط رادیاتور تأمین </a:t>
            </a:r>
            <a:r>
              <a:rPr lang="fa-IR" dirty="0">
                <a:solidFill>
                  <a:srgbClr val="000D26"/>
                </a:solidFill>
                <a:cs typeface="B Mitra" pitchFamily="2" charset="-78"/>
              </a:rPr>
              <a:t>می‏شود </a:t>
            </a:r>
            <a:r>
              <a:rPr lang="fa-IR" dirty="0">
                <a:solidFill>
                  <a:srgbClr val="000D26"/>
                </a:solidFill>
                <a:cs typeface="B Mitra" pitchFamily="2" charset="-78"/>
              </a:rPr>
              <a:t>که آب گرم </a:t>
            </a:r>
            <a:r>
              <a:rPr lang="fa-IR" dirty="0">
                <a:solidFill>
                  <a:srgbClr val="000D26"/>
                </a:solidFill>
                <a:cs typeface="B Mitra" pitchFamily="2" charset="-78"/>
              </a:rPr>
              <a:t>خود را </a:t>
            </a:r>
            <a:r>
              <a:rPr lang="fa-IR" dirty="0">
                <a:solidFill>
                  <a:srgbClr val="000D26"/>
                </a:solidFill>
                <a:cs typeface="B Mitra" pitchFamily="2" charset="-78"/>
              </a:rPr>
              <a:t>از موتورخانه مرکزی </a:t>
            </a:r>
            <a:r>
              <a:rPr lang="fa-IR" dirty="0">
                <a:solidFill>
                  <a:srgbClr val="000D26"/>
                </a:solidFill>
                <a:cs typeface="B Mitra" pitchFamily="2" charset="-78"/>
              </a:rPr>
              <a:t>می‏گیرد.</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مزایا</a:t>
            </a:r>
            <a:r>
              <a:rPr lang="fa-IR" sz="1600" b="1" dirty="0">
                <a:solidFill>
                  <a:srgbClr val="000D26"/>
                </a:solidFill>
                <a:cs typeface="B Mitra" pitchFamily="2" charset="-78"/>
              </a:rPr>
              <a:t>:</a:t>
            </a:r>
          </a:p>
          <a:p>
            <a:pPr algn="justLow"/>
            <a:r>
              <a:rPr lang="fa-IR" dirty="0">
                <a:solidFill>
                  <a:srgbClr val="000D26"/>
                </a:solidFill>
                <a:cs typeface="B Mitra" pitchFamily="2" charset="-78"/>
              </a:rPr>
              <a:t>1. در </a:t>
            </a:r>
            <a:r>
              <a:rPr lang="fa-IR" dirty="0">
                <a:solidFill>
                  <a:srgbClr val="000D26"/>
                </a:solidFill>
                <a:cs typeface="B Mitra" pitchFamily="2" charset="-78"/>
              </a:rPr>
              <a:t>تابستان کنترل دما و رطوبت در هر فضا بطور مستقل امکان پذیر می </a:t>
            </a:r>
            <a:r>
              <a:rPr lang="fa-IR" dirty="0">
                <a:solidFill>
                  <a:srgbClr val="000D26"/>
                </a:solidFill>
                <a:cs typeface="B Mitra" pitchFamily="2" charset="-78"/>
              </a:rPr>
              <a:t>باشد.</a:t>
            </a:r>
          </a:p>
          <a:p>
            <a:pPr algn="justLow"/>
            <a:r>
              <a:rPr lang="fa-IR" dirty="0">
                <a:solidFill>
                  <a:srgbClr val="000D26"/>
                </a:solidFill>
                <a:cs typeface="B Mitra" pitchFamily="2" charset="-78"/>
              </a:rPr>
              <a:t>2. دمای </a:t>
            </a:r>
            <a:r>
              <a:rPr lang="fa-IR" dirty="0">
                <a:solidFill>
                  <a:srgbClr val="000D26"/>
                </a:solidFill>
                <a:cs typeface="B Mitra" pitchFamily="2" charset="-78"/>
              </a:rPr>
              <a:t>هر اتاق قابل کنترل می باشد و در هزینه برق مصرفی تأثیر می </a:t>
            </a:r>
            <a:r>
              <a:rPr lang="fa-IR" dirty="0">
                <a:solidFill>
                  <a:srgbClr val="000D26"/>
                </a:solidFill>
                <a:cs typeface="B Mitra" pitchFamily="2" charset="-78"/>
              </a:rPr>
              <a:t>گذارد.</a:t>
            </a:r>
          </a:p>
          <a:p>
            <a:pPr algn="justLow"/>
            <a:r>
              <a:rPr lang="fa-IR" dirty="0">
                <a:solidFill>
                  <a:srgbClr val="000D26"/>
                </a:solidFill>
                <a:cs typeface="B Mitra" pitchFamily="2" charset="-78"/>
              </a:rPr>
              <a:t>3. به </a:t>
            </a:r>
            <a:r>
              <a:rPr lang="fa-IR" dirty="0">
                <a:solidFill>
                  <a:srgbClr val="000D26"/>
                </a:solidFill>
                <a:cs typeface="B Mitra" pitchFamily="2" charset="-78"/>
              </a:rPr>
              <a:t>موتورخانه با ابعاد کمتری نسبت به موتورخانه دوفصلی نیاز </a:t>
            </a:r>
            <a:r>
              <a:rPr lang="fa-IR" dirty="0">
                <a:solidFill>
                  <a:srgbClr val="000D26"/>
                </a:solidFill>
                <a:cs typeface="B Mitra" pitchFamily="2" charset="-78"/>
              </a:rPr>
              <a:t>است.</a:t>
            </a:r>
          </a:p>
          <a:p>
            <a:pPr algn="justLow"/>
            <a:r>
              <a:rPr lang="fa-IR" dirty="0">
                <a:solidFill>
                  <a:srgbClr val="000D26"/>
                </a:solidFill>
                <a:cs typeface="B Mitra" pitchFamily="2" charset="-78"/>
              </a:rPr>
              <a:t>4. نصب </a:t>
            </a:r>
            <a:r>
              <a:rPr lang="fa-IR" dirty="0">
                <a:solidFill>
                  <a:srgbClr val="000D26"/>
                </a:solidFill>
                <a:cs typeface="B Mitra" pitchFamily="2" charset="-78"/>
              </a:rPr>
              <a:t>و راه اندازی این دستگاه بسیار سریع و آسان می </a:t>
            </a:r>
            <a:r>
              <a:rPr lang="fa-IR" dirty="0">
                <a:solidFill>
                  <a:srgbClr val="000D26"/>
                </a:solidFill>
                <a:cs typeface="B Mitra" pitchFamily="2" charset="-78"/>
              </a:rPr>
              <a:t>باشد.</a:t>
            </a:r>
          </a:p>
          <a:p>
            <a:pPr algn="justLow"/>
            <a:r>
              <a:rPr lang="fa-IR" dirty="0">
                <a:solidFill>
                  <a:srgbClr val="000D26"/>
                </a:solidFill>
                <a:cs typeface="B Mitra" pitchFamily="2" charset="-78"/>
              </a:rPr>
              <a:t>5. سیستم </a:t>
            </a:r>
            <a:r>
              <a:rPr lang="fa-IR" dirty="0">
                <a:solidFill>
                  <a:srgbClr val="000D26"/>
                </a:solidFill>
                <a:cs typeface="B Mitra" pitchFamily="2" charset="-78"/>
              </a:rPr>
              <a:t>سرمایش هر واحد مستقل و در زمان نیاز استفاده می شود و در صورت خراب شدن </a:t>
            </a:r>
            <a:r>
              <a:rPr lang="fa-IR" dirty="0">
                <a:solidFill>
                  <a:srgbClr val="000D26"/>
                </a:solidFill>
                <a:cs typeface="B Mitra" pitchFamily="2" charset="-78"/>
              </a:rPr>
              <a:t>یک دستگاه </a:t>
            </a:r>
            <a:r>
              <a:rPr lang="fa-IR" dirty="0">
                <a:solidFill>
                  <a:srgbClr val="000D26"/>
                </a:solidFill>
                <a:cs typeface="B Mitra" pitchFamily="2" charset="-78"/>
              </a:rPr>
              <a:t>تنها یک واحد </a:t>
            </a:r>
            <a:r>
              <a:rPr lang="fa-IR" dirty="0">
                <a:solidFill>
                  <a:srgbClr val="000D26"/>
                </a:solidFill>
                <a:cs typeface="B Mitra" pitchFamily="2" charset="-78"/>
              </a:rPr>
              <a:t>ساختمان دچار </a:t>
            </a:r>
            <a:r>
              <a:rPr lang="fa-IR" dirty="0">
                <a:solidFill>
                  <a:srgbClr val="000D26"/>
                </a:solidFill>
                <a:cs typeface="B Mitra" pitchFamily="2" charset="-78"/>
              </a:rPr>
              <a:t>مشکل می شود</a:t>
            </a:r>
            <a:r>
              <a:rPr lang="fa-IR" dirty="0">
                <a:solidFill>
                  <a:srgbClr val="000D26"/>
                </a:solidFill>
                <a:cs typeface="B Mitra" pitchFamily="2" charset="-78"/>
              </a:rPr>
              <a:t>. </a:t>
            </a:r>
          </a:p>
          <a:p>
            <a:pPr algn="justLow"/>
            <a:r>
              <a:rPr lang="fa-IR" dirty="0">
                <a:solidFill>
                  <a:srgbClr val="000D26"/>
                </a:solidFill>
                <a:cs typeface="B Mitra" pitchFamily="2" charset="-78"/>
              </a:rPr>
              <a:t>6. حمل </a:t>
            </a:r>
            <a:r>
              <a:rPr lang="fa-IR" dirty="0">
                <a:solidFill>
                  <a:srgbClr val="000D26"/>
                </a:solidFill>
                <a:cs typeface="B Mitra" pitchFamily="2" charset="-78"/>
              </a:rPr>
              <a:t>و نقل این دستگاهها به آسانی صورت پذیر </a:t>
            </a:r>
            <a:r>
              <a:rPr lang="fa-IR" dirty="0">
                <a:solidFill>
                  <a:srgbClr val="000D26"/>
                </a:solidFill>
                <a:cs typeface="B Mitra" pitchFamily="2" charset="-78"/>
              </a:rPr>
              <a:t>است.</a:t>
            </a:r>
          </a:p>
          <a:p>
            <a:pPr algn="justLow"/>
            <a:r>
              <a:rPr lang="fa-IR" dirty="0">
                <a:solidFill>
                  <a:srgbClr val="000D26"/>
                </a:solidFill>
                <a:cs typeface="B Mitra" pitchFamily="2" charset="-78"/>
              </a:rPr>
              <a:t>7. انرژی </a:t>
            </a:r>
            <a:r>
              <a:rPr lang="fa-IR" dirty="0">
                <a:solidFill>
                  <a:srgbClr val="000D26"/>
                </a:solidFill>
                <a:cs typeface="B Mitra" pitchFamily="2" charset="-78"/>
              </a:rPr>
              <a:t>گرمایش هر واحد با نصب دستگاه انرژی </a:t>
            </a:r>
            <a:r>
              <a:rPr lang="fa-IR" dirty="0">
                <a:solidFill>
                  <a:srgbClr val="000D26"/>
                </a:solidFill>
                <a:cs typeface="B Mitra" pitchFamily="2" charset="-78"/>
              </a:rPr>
              <a:t>متر </a:t>
            </a:r>
            <a:r>
              <a:rPr lang="fa-IR" dirty="0">
                <a:solidFill>
                  <a:srgbClr val="000D26"/>
                </a:solidFill>
                <a:cs typeface="B Mitra" pitchFamily="2" charset="-78"/>
              </a:rPr>
              <a:t>قابل اندازه گیری و محاسبه می </a:t>
            </a:r>
            <a:r>
              <a:rPr lang="fa-IR" dirty="0">
                <a:solidFill>
                  <a:srgbClr val="000D26"/>
                </a:solidFill>
                <a:cs typeface="B Mitra" pitchFamily="2" charset="-78"/>
              </a:rPr>
              <a:t>باشد.</a:t>
            </a:r>
          </a:p>
          <a:p>
            <a:pPr algn="justLow"/>
            <a:r>
              <a:rPr lang="fa-IR" dirty="0">
                <a:solidFill>
                  <a:srgbClr val="000D26"/>
                </a:solidFill>
                <a:cs typeface="B Mitra" pitchFamily="2" charset="-78"/>
              </a:rPr>
              <a:t>8. عدم </a:t>
            </a:r>
            <a:r>
              <a:rPr lang="fa-IR" dirty="0">
                <a:solidFill>
                  <a:srgbClr val="000D26"/>
                </a:solidFill>
                <a:cs typeface="B Mitra" pitchFamily="2" charset="-78"/>
              </a:rPr>
              <a:t>نیاز به آب برای </a:t>
            </a:r>
            <a:r>
              <a:rPr lang="fa-IR" dirty="0">
                <a:solidFill>
                  <a:srgbClr val="000D26"/>
                </a:solidFill>
                <a:cs typeface="B Mitra" pitchFamily="2" charset="-78"/>
              </a:rPr>
              <a:t>سرمایش</a:t>
            </a:r>
            <a:endParaRPr lang="fa-IR" dirty="0">
              <a:solidFill>
                <a:srgbClr val="000D26"/>
              </a:solidFill>
              <a:cs typeface="B Mitra" pitchFamily="2" charset="-78"/>
            </a:endParaRP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005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1546914"/>
            <a:ext cx="8275647" cy="2554545"/>
          </a:xfrm>
          <a:prstGeom prst="rect">
            <a:avLst/>
          </a:prstGeom>
          <a:noFill/>
        </p:spPr>
        <p:txBody>
          <a:bodyPr wrap="square" rtlCol="0">
            <a:spAutoFit/>
          </a:bodyPr>
          <a:lstStyle/>
          <a:p>
            <a:pPr algn="justLow"/>
            <a:r>
              <a:rPr lang="fa-IR" sz="1600" b="1" dirty="0">
                <a:solidFill>
                  <a:srgbClr val="000D26"/>
                </a:solidFill>
                <a:cs typeface="B Mitra" pitchFamily="2" charset="-78"/>
              </a:rPr>
              <a:t>معایب:</a:t>
            </a:r>
          </a:p>
          <a:p>
            <a:pPr algn="justLow"/>
            <a:r>
              <a:rPr lang="fa-IR" dirty="0">
                <a:solidFill>
                  <a:srgbClr val="000D26"/>
                </a:solidFill>
                <a:cs typeface="B Mitra" pitchFamily="2" charset="-78"/>
              </a:rPr>
              <a:t>1. هزینه </a:t>
            </a:r>
            <a:r>
              <a:rPr lang="fa-IR" dirty="0">
                <a:solidFill>
                  <a:srgbClr val="000D26"/>
                </a:solidFill>
                <a:cs typeface="B Mitra" pitchFamily="2" charset="-78"/>
              </a:rPr>
              <a:t>اولیه </a:t>
            </a:r>
            <a:r>
              <a:rPr lang="fa-IR" dirty="0">
                <a:solidFill>
                  <a:srgbClr val="000D26"/>
                </a:solidFill>
                <a:cs typeface="B Mitra" pitchFamily="2" charset="-78"/>
              </a:rPr>
              <a:t>بالا</a:t>
            </a:r>
          </a:p>
          <a:p>
            <a:pPr algn="justLow"/>
            <a:r>
              <a:rPr lang="fa-IR" dirty="0">
                <a:solidFill>
                  <a:srgbClr val="000D26"/>
                </a:solidFill>
                <a:cs typeface="B Mitra" pitchFamily="2" charset="-78"/>
              </a:rPr>
              <a:t>2. عدم </a:t>
            </a:r>
            <a:r>
              <a:rPr lang="fa-IR" dirty="0">
                <a:solidFill>
                  <a:srgbClr val="000D26"/>
                </a:solidFill>
                <a:cs typeface="B Mitra" pitchFamily="2" charset="-78"/>
              </a:rPr>
              <a:t>کنترل دما و رطوبت نسبی فضاها در فصل </a:t>
            </a:r>
            <a:r>
              <a:rPr lang="fa-IR" dirty="0">
                <a:solidFill>
                  <a:srgbClr val="000D26"/>
                </a:solidFill>
                <a:cs typeface="B Mitra" pitchFamily="2" charset="-78"/>
              </a:rPr>
              <a:t>زمستان</a:t>
            </a:r>
          </a:p>
          <a:p>
            <a:pPr algn="justLow"/>
            <a:r>
              <a:rPr lang="fa-IR" dirty="0">
                <a:solidFill>
                  <a:srgbClr val="000D26"/>
                </a:solidFill>
                <a:cs typeface="B Mitra" pitchFamily="2" charset="-78"/>
              </a:rPr>
              <a:t>3. بالا </a:t>
            </a:r>
            <a:r>
              <a:rPr lang="fa-IR" dirty="0">
                <a:solidFill>
                  <a:srgbClr val="000D26"/>
                </a:solidFill>
                <a:cs typeface="B Mitra" pitchFamily="2" charset="-78"/>
              </a:rPr>
              <a:t>بودن مصرف برق هر واحد ساختمان این کولرها چون از برق تک فاز خانگی استفاده </a:t>
            </a:r>
            <a:r>
              <a:rPr lang="fa-IR" dirty="0">
                <a:solidFill>
                  <a:srgbClr val="000D26"/>
                </a:solidFill>
                <a:cs typeface="B Mitra" pitchFamily="2" charset="-78"/>
              </a:rPr>
              <a:t>می‏کنند </a:t>
            </a:r>
            <a:r>
              <a:rPr lang="fa-IR" dirty="0">
                <a:solidFill>
                  <a:srgbClr val="000D26"/>
                </a:solidFill>
                <a:cs typeface="B Mitra" pitchFamily="2" charset="-78"/>
              </a:rPr>
              <a:t>، هزینه برق ماهیانه ی </a:t>
            </a:r>
            <a:r>
              <a:rPr lang="fa-IR" dirty="0">
                <a:solidFill>
                  <a:srgbClr val="000D26"/>
                </a:solidFill>
                <a:cs typeface="B Mitra" pitchFamily="2" charset="-78"/>
              </a:rPr>
              <a:t>زیادی به </a:t>
            </a:r>
            <a:r>
              <a:rPr lang="fa-IR" dirty="0">
                <a:solidFill>
                  <a:srgbClr val="000D26"/>
                </a:solidFill>
                <a:cs typeface="B Mitra" pitchFamily="2" charset="-78"/>
              </a:rPr>
              <a:t>ساکنین تحمیل می </a:t>
            </a:r>
            <a:r>
              <a:rPr lang="fa-IR" dirty="0">
                <a:solidFill>
                  <a:srgbClr val="000D26"/>
                </a:solidFill>
                <a:cs typeface="B Mitra" pitchFamily="2" charset="-78"/>
              </a:rPr>
              <a:t>کند.</a:t>
            </a:r>
          </a:p>
          <a:p>
            <a:pPr algn="justLow"/>
            <a:r>
              <a:rPr lang="fa-IR" dirty="0">
                <a:solidFill>
                  <a:srgbClr val="000D26"/>
                </a:solidFill>
                <a:cs typeface="B Mitra" pitchFamily="2" charset="-78"/>
              </a:rPr>
              <a:t>4. به </a:t>
            </a:r>
            <a:r>
              <a:rPr lang="fa-IR" dirty="0">
                <a:solidFill>
                  <a:srgbClr val="000D26"/>
                </a:solidFill>
                <a:cs typeface="B Mitra" pitchFamily="2" charset="-78"/>
              </a:rPr>
              <a:t>علت اینکه تعداد دستگاه های خارجی برای ساختمان مورد نظر زیاد است ، علاوه بر </a:t>
            </a:r>
            <a:r>
              <a:rPr lang="fa-IR" dirty="0">
                <a:solidFill>
                  <a:srgbClr val="000D26"/>
                </a:solidFill>
                <a:cs typeface="B Mitra" pitchFamily="2" charset="-78"/>
              </a:rPr>
              <a:t>اینکه ظاهر </a:t>
            </a:r>
            <a:r>
              <a:rPr lang="fa-IR" dirty="0">
                <a:solidFill>
                  <a:srgbClr val="000D26"/>
                </a:solidFill>
                <a:cs typeface="B Mitra" pitchFamily="2" charset="-78"/>
              </a:rPr>
              <a:t>و نمای ساختمان را </a:t>
            </a:r>
            <a:r>
              <a:rPr lang="fa-IR" dirty="0">
                <a:solidFill>
                  <a:srgbClr val="000D26"/>
                </a:solidFill>
                <a:cs typeface="B Mitra" pitchFamily="2" charset="-78"/>
              </a:rPr>
              <a:t>دچار خدشه </a:t>
            </a:r>
            <a:r>
              <a:rPr lang="fa-IR" dirty="0">
                <a:solidFill>
                  <a:srgbClr val="000D26"/>
                </a:solidFill>
                <a:cs typeface="B Mitra" pitchFamily="2" charset="-78"/>
              </a:rPr>
              <a:t>می کند ، جانمایی آنها نیز مشکل می </a:t>
            </a:r>
            <a:r>
              <a:rPr lang="fa-IR" dirty="0">
                <a:solidFill>
                  <a:srgbClr val="000D26"/>
                </a:solidFill>
                <a:cs typeface="B Mitra" pitchFamily="2" charset="-78"/>
              </a:rPr>
              <a:t>باشد.</a:t>
            </a:r>
          </a:p>
          <a:p>
            <a:pPr algn="justLow"/>
            <a:r>
              <a:rPr lang="fa-IR" dirty="0">
                <a:solidFill>
                  <a:srgbClr val="000D26"/>
                </a:solidFill>
                <a:cs typeface="B Mitra" pitchFamily="2" charset="-78"/>
              </a:rPr>
              <a:t>5. احتمال </a:t>
            </a:r>
            <a:r>
              <a:rPr lang="fa-IR" dirty="0">
                <a:solidFill>
                  <a:srgbClr val="000D26"/>
                </a:solidFill>
                <a:cs typeface="B Mitra" pitchFamily="2" charset="-78"/>
              </a:rPr>
              <a:t>خرابی دستگاه ها نسبت به سیستم های مرکزی ، زیادتر بوده و عمر آنها کوتاه تر </a:t>
            </a:r>
            <a:r>
              <a:rPr lang="fa-IR" dirty="0">
                <a:solidFill>
                  <a:srgbClr val="000D26"/>
                </a:solidFill>
                <a:cs typeface="B Mitra" pitchFamily="2" charset="-78"/>
              </a:rPr>
              <a:t>است.</a:t>
            </a:r>
          </a:p>
          <a:p>
            <a:pPr algn="justLow"/>
            <a:r>
              <a:rPr lang="fa-IR" dirty="0">
                <a:solidFill>
                  <a:srgbClr val="000D26"/>
                </a:solidFill>
                <a:cs typeface="B Mitra" pitchFamily="2" charset="-78"/>
              </a:rPr>
              <a:t>6. پراکندگی </a:t>
            </a:r>
            <a:r>
              <a:rPr lang="fa-IR" dirty="0">
                <a:solidFill>
                  <a:srgbClr val="000D26"/>
                </a:solidFill>
                <a:cs typeface="B Mitra" pitchFamily="2" charset="-78"/>
              </a:rPr>
              <a:t>دستگاه ها موجب افزایش هزینه های تعمیر و نگهداری می </a:t>
            </a:r>
            <a:r>
              <a:rPr lang="fa-IR" dirty="0">
                <a:solidFill>
                  <a:srgbClr val="000D26"/>
                </a:solidFill>
                <a:cs typeface="B Mitra" pitchFamily="2" charset="-78"/>
              </a:rPr>
              <a:t>شود.</a:t>
            </a: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7822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80728"/>
            <a:ext cx="8275647" cy="4893647"/>
          </a:xfrm>
          <a:prstGeom prst="rect">
            <a:avLst/>
          </a:prstGeom>
          <a:noFill/>
        </p:spPr>
        <p:txBody>
          <a:bodyPr wrap="square" rtlCol="0">
            <a:spAutoFit/>
          </a:bodyPr>
          <a:lstStyle/>
          <a:p>
            <a:pPr algn="justLow"/>
            <a:r>
              <a:rPr lang="fa-IR" sz="1600" b="1" dirty="0">
                <a:solidFill>
                  <a:srgbClr val="000D26"/>
                </a:solidFill>
                <a:cs typeface="B Mitra" pitchFamily="2" charset="-78"/>
              </a:rPr>
              <a:t>3. سیستم </a:t>
            </a:r>
            <a:r>
              <a:rPr lang="fa-IR" sz="1600" b="1" dirty="0">
                <a:solidFill>
                  <a:srgbClr val="000D26"/>
                </a:solidFill>
                <a:cs typeface="B Mitra" pitchFamily="2" charset="-78"/>
              </a:rPr>
              <a:t>داکت اسپلیت سقفی با کویل آبگرم از موتورخانه حرارت </a:t>
            </a:r>
            <a:r>
              <a:rPr lang="fa-IR" sz="1600" b="1" dirty="0">
                <a:solidFill>
                  <a:srgbClr val="000D26"/>
                </a:solidFill>
                <a:cs typeface="B Mitra" pitchFamily="2" charset="-78"/>
              </a:rPr>
              <a:t>مرکزی</a:t>
            </a:r>
          </a:p>
          <a:p>
            <a:pPr algn="justLow"/>
            <a:endParaRPr lang="fa-IR" sz="1000" dirty="0">
              <a:solidFill>
                <a:srgbClr val="000D26"/>
              </a:solidFill>
              <a:cs typeface="B Mitra" pitchFamily="2" charset="-78"/>
            </a:endParaRPr>
          </a:p>
          <a:p>
            <a:pPr algn="justLow"/>
            <a:r>
              <a:rPr lang="fa-IR" dirty="0">
                <a:solidFill>
                  <a:srgbClr val="000D26"/>
                </a:solidFill>
                <a:cs typeface="B Mitra" pitchFamily="2" charset="-78"/>
              </a:rPr>
              <a:t>داکت اسپلیت از نوع سقفی همراه با کویل آبگرم مانند فن کویل سقفی در سقف کاذب </a:t>
            </a:r>
            <a:r>
              <a:rPr lang="fa-IR" dirty="0">
                <a:solidFill>
                  <a:srgbClr val="000D26"/>
                </a:solidFill>
                <a:cs typeface="B Mitra" pitchFamily="2" charset="-78"/>
              </a:rPr>
              <a:t>هرفضا نصب </a:t>
            </a:r>
            <a:r>
              <a:rPr lang="fa-IR" dirty="0">
                <a:solidFill>
                  <a:srgbClr val="000D26"/>
                </a:solidFill>
                <a:cs typeface="B Mitra" pitchFamily="2" charset="-78"/>
              </a:rPr>
              <a:t>می </a:t>
            </a:r>
            <a:r>
              <a:rPr lang="fa-IR" dirty="0">
                <a:solidFill>
                  <a:srgbClr val="000D26"/>
                </a:solidFill>
                <a:cs typeface="B Mitra" pitchFamily="2" charset="-78"/>
              </a:rPr>
              <a:t>شود</a:t>
            </a:r>
            <a:r>
              <a:rPr lang="fa-IR" dirty="0">
                <a:solidFill>
                  <a:srgbClr val="000D26"/>
                </a:solidFill>
                <a:cs typeface="B Mitra" pitchFamily="2" charset="-78"/>
              </a:rPr>
              <a:t> </a:t>
            </a:r>
            <a:r>
              <a:rPr lang="fa-IR" dirty="0">
                <a:solidFill>
                  <a:srgbClr val="000D26"/>
                </a:solidFill>
                <a:cs typeface="B Mitra" pitchFamily="2" charset="-78"/>
              </a:rPr>
              <a:t>و </a:t>
            </a:r>
            <a:r>
              <a:rPr lang="fa-IR" dirty="0">
                <a:solidFill>
                  <a:srgbClr val="000D26"/>
                </a:solidFill>
                <a:cs typeface="B Mitra" pitchFamily="2" charset="-78"/>
              </a:rPr>
              <a:t>می تواند هوای سرد و گرم را مستقیماً به فضای نصب تخلیه و یا توسط کانال </a:t>
            </a:r>
            <a:r>
              <a:rPr lang="fa-IR" dirty="0">
                <a:solidFill>
                  <a:srgbClr val="000D26"/>
                </a:solidFill>
                <a:cs typeface="B Mitra" pitchFamily="2" charset="-78"/>
              </a:rPr>
              <a:t>این توزیع </a:t>
            </a:r>
            <a:r>
              <a:rPr lang="fa-IR" dirty="0">
                <a:solidFill>
                  <a:srgbClr val="000D26"/>
                </a:solidFill>
                <a:cs typeface="B Mitra" pitchFamily="2" charset="-78"/>
              </a:rPr>
              <a:t>هوا صورت گیرد</a:t>
            </a:r>
            <a:r>
              <a:rPr lang="fa-IR" dirty="0">
                <a:solidFill>
                  <a:srgbClr val="000D26"/>
                </a:solidFill>
                <a:cs typeface="B Mitra" pitchFamily="2" charset="-78"/>
              </a:rPr>
              <a:t>. هوای </a:t>
            </a:r>
            <a:r>
              <a:rPr lang="fa-IR" dirty="0">
                <a:solidFill>
                  <a:srgbClr val="000D26"/>
                </a:solidFill>
                <a:cs typeface="B Mitra" pitchFamily="2" charset="-78"/>
              </a:rPr>
              <a:t>برگشتی به دستگاه از طریق دریچه سقفی که زیر دستگاه نصب </a:t>
            </a:r>
            <a:r>
              <a:rPr lang="fa-IR" dirty="0">
                <a:solidFill>
                  <a:srgbClr val="000D26"/>
                </a:solidFill>
                <a:cs typeface="B Mitra" pitchFamily="2" charset="-78"/>
              </a:rPr>
              <a:t>می شود </a:t>
            </a:r>
            <a:r>
              <a:rPr lang="fa-IR" dirty="0">
                <a:solidFill>
                  <a:srgbClr val="000D26"/>
                </a:solidFill>
                <a:cs typeface="B Mitra" pitchFamily="2" charset="-78"/>
              </a:rPr>
              <a:t>برگشت داده می شود</a:t>
            </a:r>
            <a:r>
              <a:rPr lang="fa-IR" dirty="0">
                <a:solidFill>
                  <a:srgbClr val="000D26"/>
                </a:solidFill>
                <a:cs typeface="B Mitra" pitchFamily="2" charset="-78"/>
              </a:rPr>
              <a:t>. آب </a:t>
            </a:r>
            <a:r>
              <a:rPr lang="fa-IR" dirty="0">
                <a:solidFill>
                  <a:srgbClr val="000D26"/>
                </a:solidFill>
                <a:cs typeface="B Mitra" pitchFamily="2" charset="-78"/>
              </a:rPr>
              <a:t>گرم </a:t>
            </a:r>
            <a:r>
              <a:rPr lang="fa-IR" dirty="0">
                <a:solidFill>
                  <a:srgbClr val="000D26"/>
                </a:solidFill>
                <a:cs typeface="B Mitra" pitchFamily="2" charset="-78"/>
              </a:rPr>
              <a:t>مورد نیاز </a:t>
            </a:r>
            <a:r>
              <a:rPr lang="fa-IR" dirty="0">
                <a:solidFill>
                  <a:srgbClr val="000D26"/>
                </a:solidFill>
                <a:cs typeface="B Mitra" pitchFamily="2" charset="-78"/>
              </a:rPr>
              <a:t>گرمایش از موتورخانه حرارت مرکزی تأمین </a:t>
            </a:r>
            <a:r>
              <a:rPr lang="fa-IR" dirty="0">
                <a:solidFill>
                  <a:srgbClr val="000D26"/>
                </a:solidFill>
                <a:cs typeface="B Mitra" pitchFamily="2" charset="-78"/>
              </a:rPr>
              <a:t>می شود.</a:t>
            </a:r>
          </a:p>
          <a:p>
            <a:pPr algn="justLow"/>
            <a:r>
              <a:rPr lang="fa-IR" dirty="0">
                <a:solidFill>
                  <a:srgbClr val="000D26"/>
                </a:solidFill>
                <a:cs typeface="B Mitra" pitchFamily="2" charset="-78"/>
              </a:rPr>
              <a:t>یونیت </a:t>
            </a:r>
            <a:r>
              <a:rPr lang="fa-IR" dirty="0">
                <a:solidFill>
                  <a:srgbClr val="000D26"/>
                </a:solidFill>
                <a:cs typeface="B Mitra" pitchFamily="2" charset="-78"/>
              </a:rPr>
              <a:t>خارجی سیستم سرمایشی آن می تواند برای یک واحد و یا برای چندین واحد </a:t>
            </a:r>
            <a:r>
              <a:rPr lang="fa-IR" dirty="0">
                <a:solidFill>
                  <a:srgbClr val="000D26"/>
                </a:solidFill>
                <a:cs typeface="B Mitra" pitchFamily="2" charset="-78"/>
              </a:rPr>
              <a:t>انتخاب شود. این </a:t>
            </a:r>
            <a:r>
              <a:rPr lang="fa-IR" dirty="0">
                <a:solidFill>
                  <a:srgbClr val="000D26"/>
                </a:solidFill>
                <a:cs typeface="B Mitra" pitchFamily="2" charset="-78"/>
              </a:rPr>
              <a:t>یونیت ها روی پشت بام نصب می شود و لوله های مسی گاز و مایع برد بایستی از </a:t>
            </a:r>
            <a:r>
              <a:rPr lang="fa-IR" dirty="0">
                <a:solidFill>
                  <a:srgbClr val="000D26"/>
                </a:solidFill>
                <a:cs typeface="B Mitra" pitchFamily="2" charset="-78"/>
              </a:rPr>
              <a:t>داکت مناسب </a:t>
            </a:r>
            <a:r>
              <a:rPr lang="fa-IR" dirty="0">
                <a:solidFill>
                  <a:srgbClr val="000D26"/>
                </a:solidFill>
                <a:cs typeface="B Mitra" pitchFamily="2" charset="-78"/>
              </a:rPr>
              <a:t>تا پشت بام عبور داده شود</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مزایا:</a:t>
            </a:r>
          </a:p>
          <a:p>
            <a:pPr algn="justLow"/>
            <a:r>
              <a:rPr lang="fa-IR" dirty="0">
                <a:solidFill>
                  <a:srgbClr val="000D26"/>
                </a:solidFill>
                <a:cs typeface="B Mitra" pitchFamily="2" charset="-78"/>
              </a:rPr>
              <a:t>1. بهترین </a:t>
            </a:r>
            <a:r>
              <a:rPr lang="fa-IR" dirty="0">
                <a:solidFill>
                  <a:srgbClr val="000D26"/>
                </a:solidFill>
                <a:cs typeface="B Mitra" pitchFamily="2" charset="-78"/>
              </a:rPr>
              <a:t>گزینه برای پروژه های ساختمانی بزرگ و مرتفع</a:t>
            </a:r>
          </a:p>
          <a:p>
            <a:pPr algn="justLow"/>
            <a:r>
              <a:rPr lang="fa-IR" dirty="0">
                <a:solidFill>
                  <a:srgbClr val="000D26"/>
                </a:solidFill>
                <a:cs typeface="B Mitra" pitchFamily="2" charset="-78"/>
              </a:rPr>
              <a:t>2. قابلیت </a:t>
            </a:r>
            <a:r>
              <a:rPr lang="fa-IR" dirty="0">
                <a:solidFill>
                  <a:srgbClr val="000D26"/>
                </a:solidFill>
                <a:cs typeface="B Mitra" pitchFamily="2" charset="-78"/>
              </a:rPr>
              <a:t>ترکیب یونیت های خارجی برای افزایش ظرفیت موازی</a:t>
            </a:r>
          </a:p>
          <a:p>
            <a:pPr algn="justLow"/>
            <a:r>
              <a:rPr lang="fa-IR" dirty="0">
                <a:solidFill>
                  <a:srgbClr val="000D26"/>
                </a:solidFill>
                <a:cs typeface="B Mitra" pitchFamily="2" charset="-78"/>
              </a:rPr>
              <a:t>3. امکان </a:t>
            </a:r>
            <a:r>
              <a:rPr lang="fa-IR" dirty="0">
                <a:solidFill>
                  <a:srgbClr val="000D26"/>
                </a:solidFill>
                <a:cs typeface="B Mitra" pitchFamily="2" charset="-78"/>
              </a:rPr>
              <a:t>تغذیه </a:t>
            </a:r>
            <a:r>
              <a:rPr lang="fa-IR" dirty="0">
                <a:solidFill>
                  <a:srgbClr val="000D26"/>
                </a:solidFill>
                <a:cs typeface="B Mitra" pitchFamily="2" charset="-78"/>
              </a:rPr>
              <a:t>تعداد </a:t>
            </a:r>
            <a:r>
              <a:rPr lang="fa-IR" dirty="0">
                <a:solidFill>
                  <a:srgbClr val="000D26"/>
                </a:solidFill>
                <a:cs typeface="B Mitra" pitchFamily="2" charset="-78"/>
              </a:rPr>
              <a:t>زیادی از یونیت های </a:t>
            </a:r>
            <a:r>
              <a:rPr lang="fa-IR" dirty="0">
                <a:solidFill>
                  <a:srgbClr val="000D26"/>
                </a:solidFill>
                <a:cs typeface="B Mitra" pitchFamily="2" charset="-78"/>
              </a:rPr>
              <a:t>داخل (داکت اسپلیت) </a:t>
            </a:r>
            <a:r>
              <a:rPr lang="fa-IR" dirty="0">
                <a:solidFill>
                  <a:srgbClr val="000D26"/>
                </a:solidFill>
                <a:cs typeface="B Mitra" pitchFamily="2" charset="-78"/>
              </a:rPr>
              <a:t>به یونیت های خارجی </a:t>
            </a:r>
            <a:r>
              <a:rPr lang="fa-IR" dirty="0">
                <a:solidFill>
                  <a:srgbClr val="000D26"/>
                </a:solidFill>
                <a:cs typeface="B Mitra" pitchFamily="2" charset="-78"/>
              </a:rPr>
              <a:t>ترکیب شده</a:t>
            </a:r>
          </a:p>
          <a:p>
            <a:pPr algn="justLow"/>
            <a:r>
              <a:rPr lang="fa-IR" dirty="0">
                <a:solidFill>
                  <a:srgbClr val="000D26"/>
                </a:solidFill>
                <a:cs typeface="B Mitra" pitchFamily="2" charset="-78"/>
              </a:rPr>
              <a:t>4. سطح </a:t>
            </a:r>
            <a:r>
              <a:rPr lang="fa-IR" dirty="0">
                <a:solidFill>
                  <a:srgbClr val="000D26"/>
                </a:solidFill>
                <a:cs typeface="B Mitra" pitchFamily="2" charset="-78"/>
              </a:rPr>
              <a:t>صدای پایین</a:t>
            </a:r>
          </a:p>
          <a:p>
            <a:pPr algn="justLow"/>
            <a:r>
              <a:rPr lang="fa-IR" dirty="0">
                <a:solidFill>
                  <a:srgbClr val="000D26"/>
                </a:solidFill>
                <a:cs typeface="B Mitra" pitchFamily="2" charset="-78"/>
              </a:rPr>
              <a:t>5. نصب </a:t>
            </a:r>
            <a:r>
              <a:rPr lang="fa-IR" dirty="0">
                <a:solidFill>
                  <a:srgbClr val="000D26"/>
                </a:solidFill>
                <a:cs typeface="B Mitra" pitchFamily="2" charset="-78"/>
              </a:rPr>
              <a:t>و راه اندازی سریع و آسان</a:t>
            </a:r>
          </a:p>
          <a:p>
            <a:pPr algn="justLow"/>
            <a:r>
              <a:rPr lang="fa-IR" dirty="0">
                <a:solidFill>
                  <a:srgbClr val="000D26"/>
                </a:solidFill>
                <a:cs typeface="B Mitra" pitchFamily="2" charset="-78"/>
              </a:rPr>
              <a:t>6. انرژی </a:t>
            </a:r>
            <a:r>
              <a:rPr lang="fa-IR" dirty="0">
                <a:solidFill>
                  <a:srgbClr val="000D26"/>
                </a:solidFill>
                <a:cs typeface="B Mitra" pitchFamily="2" charset="-78"/>
              </a:rPr>
              <a:t>گرمایی هر واحد با نصب دستگاه انرژی </a:t>
            </a:r>
            <a:r>
              <a:rPr lang="fa-IR" dirty="0">
                <a:solidFill>
                  <a:srgbClr val="000D26"/>
                </a:solidFill>
                <a:cs typeface="B Mitra" pitchFamily="2" charset="-78"/>
              </a:rPr>
              <a:t>متر </a:t>
            </a:r>
            <a:r>
              <a:rPr lang="fa-IR" dirty="0">
                <a:solidFill>
                  <a:srgbClr val="000D26"/>
                </a:solidFill>
                <a:cs typeface="B Mitra" pitchFamily="2" charset="-78"/>
              </a:rPr>
              <a:t>اندازه گیری و محاسبه می </a:t>
            </a:r>
            <a:r>
              <a:rPr lang="fa-IR" dirty="0">
                <a:solidFill>
                  <a:srgbClr val="000D26"/>
                </a:solidFill>
                <a:cs typeface="B Mitra" pitchFamily="2" charset="-78"/>
              </a:rPr>
              <a:t>باشند.</a:t>
            </a:r>
          </a:p>
          <a:p>
            <a:pPr algn="justLow"/>
            <a:r>
              <a:rPr lang="fa-IR" dirty="0">
                <a:solidFill>
                  <a:srgbClr val="000D26"/>
                </a:solidFill>
                <a:cs typeface="B Mitra" pitchFamily="2" charset="-78"/>
              </a:rPr>
              <a:t>7. در </a:t>
            </a:r>
            <a:r>
              <a:rPr lang="fa-IR" dirty="0">
                <a:solidFill>
                  <a:srgbClr val="000D26"/>
                </a:solidFill>
                <a:cs typeface="B Mitra" pitchFamily="2" charset="-78"/>
              </a:rPr>
              <a:t>تابستان کنترل دما و رطوبت هر فضا امکان پذیر </a:t>
            </a:r>
            <a:r>
              <a:rPr lang="fa-IR" dirty="0">
                <a:solidFill>
                  <a:srgbClr val="000D26"/>
                </a:solidFill>
                <a:cs typeface="B Mitra" pitchFamily="2" charset="-78"/>
              </a:rPr>
              <a:t>می‏باشد </a:t>
            </a:r>
            <a:r>
              <a:rPr lang="fa-IR" dirty="0">
                <a:solidFill>
                  <a:srgbClr val="000D26"/>
                </a:solidFill>
                <a:cs typeface="B Mitra" pitchFamily="2" charset="-78"/>
              </a:rPr>
              <a:t>و با نصب شیر سه راهه </a:t>
            </a:r>
            <a:r>
              <a:rPr lang="fa-IR" dirty="0">
                <a:solidFill>
                  <a:srgbClr val="000D26"/>
                </a:solidFill>
                <a:cs typeface="B Mitra" pitchFamily="2" charset="-78"/>
              </a:rPr>
              <a:t>موتوری روی </a:t>
            </a:r>
            <a:r>
              <a:rPr lang="fa-IR" dirty="0">
                <a:solidFill>
                  <a:srgbClr val="000D26"/>
                </a:solidFill>
                <a:cs typeface="B Mitra" pitchFamily="2" charset="-78"/>
              </a:rPr>
              <a:t>کویل آبگرم هر دستگاه کنترل </a:t>
            </a:r>
            <a:r>
              <a:rPr lang="fa-IR" dirty="0">
                <a:solidFill>
                  <a:srgbClr val="000D26"/>
                </a:solidFill>
                <a:cs typeface="B Mitra" pitchFamily="2" charset="-78"/>
              </a:rPr>
              <a:t>دما </a:t>
            </a:r>
            <a:r>
              <a:rPr lang="fa-IR" dirty="0">
                <a:solidFill>
                  <a:srgbClr val="000D26"/>
                </a:solidFill>
                <a:cs typeface="B Mitra" pitchFamily="2" charset="-78"/>
              </a:rPr>
              <a:t>در زمستان نیز امکان پذیر است</a:t>
            </a:r>
            <a:r>
              <a:rPr lang="fa-IR" dirty="0">
                <a:solidFill>
                  <a:srgbClr val="000D26"/>
                </a:solidFill>
                <a:cs typeface="B Mitra" pitchFamily="2" charset="-78"/>
              </a:rPr>
              <a:t>.</a:t>
            </a:r>
            <a:endParaRPr lang="fa-IR" dirty="0">
              <a:solidFill>
                <a:srgbClr val="000D26"/>
              </a:solidFill>
              <a:cs typeface="B Mitra" pitchFamily="2" charset="-78"/>
            </a:endParaRP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2605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80728"/>
            <a:ext cx="8275647" cy="4247317"/>
          </a:xfrm>
          <a:prstGeom prst="rect">
            <a:avLst/>
          </a:prstGeom>
          <a:noFill/>
        </p:spPr>
        <p:txBody>
          <a:bodyPr wrap="square" rtlCol="0">
            <a:spAutoFit/>
          </a:bodyPr>
          <a:lstStyle/>
          <a:p>
            <a:pPr algn="justLow"/>
            <a:r>
              <a:rPr lang="fa-IR" dirty="0">
                <a:solidFill>
                  <a:srgbClr val="000D26"/>
                </a:solidFill>
                <a:cs typeface="B Mitra" pitchFamily="2" charset="-78"/>
              </a:rPr>
              <a:t>8. این </a:t>
            </a:r>
            <a:r>
              <a:rPr lang="fa-IR" dirty="0">
                <a:solidFill>
                  <a:srgbClr val="000D26"/>
                </a:solidFill>
                <a:cs typeface="B Mitra" pitchFamily="2" charset="-78"/>
              </a:rPr>
              <a:t>دستگاه ها معمولاً آخرین تکنولوژی سیستم های سرمایش می باشند و دارای گرید +</a:t>
            </a:r>
            <a:r>
              <a:rPr lang="en-US" dirty="0">
                <a:solidFill>
                  <a:srgbClr val="000D26"/>
                </a:solidFill>
                <a:cs typeface="B Mitra" pitchFamily="2" charset="-78"/>
              </a:rPr>
              <a:t>A </a:t>
            </a:r>
            <a:r>
              <a:rPr lang="fa-IR" dirty="0">
                <a:solidFill>
                  <a:srgbClr val="000D26"/>
                </a:solidFill>
                <a:cs typeface="B Mitra" pitchFamily="2" charset="-78"/>
              </a:rPr>
              <a:t> از </a:t>
            </a:r>
            <a:r>
              <a:rPr lang="fa-IR" dirty="0">
                <a:solidFill>
                  <a:srgbClr val="000D26"/>
                </a:solidFill>
                <a:cs typeface="B Mitra" pitchFamily="2" charset="-78"/>
              </a:rPr>
              <a:t>نظر مصرف انرژی می‏باشند.</a:t>
            </a:r>
          </a:p>
          <a:p>
            <a:pPr algn="justLow"/>
            <a:r>
              <a:rPr lang="fa-IR" dirty="0">
                <a:solidFill>
                  <a:srgbClr val="000D26"/>
                </a:solidFill>
                <a:cs typeface="B Mitra" pitchFamily="2" charset="-78"/>
              </a:rPr>
              <a:t>9.</a:t>
            </a:r>
            <a:r>
              <a:rPr lang="en-US" dirty="0">
                <a:solidFill>
                  <a:srgbClr val="000D26"/>
                </a:solidFill>
                <a:cs typeface="B Mitra" pitchFamily="2" charset="-78"/>
              </a:rPr>
              <a:t>COP </a:t>
            </a:r>
            <a:r>
              <a:rPr lang="fa-IR" dirty="0">
                <a:solidFill>
                  <a:srgbClr val="000D26"/>
                </a:solidFill>
                <a:cs typeface="B Mitra" pitchFamily="2" charset="-78"/>
              </a:rPr>
              <a:t> دستگاه </a:t>
            </a:r>
            <a:r>
              <a:rPr lang="fa-IR" dirty="0">
                <a:solidFill>
                  <a:srgbClr val="000D26"/>
                </a:solidFill>
                <a:cs typeface="B Mitra" pitchFamily="2" charset="-78"/>
              </a:rPr>
              <a:t>7 می‏باشد.</a:t>
            </a:r>
          </a:p>
          <a:p>
            <a:pPr algn="justLow"/>
            <a:r>
              <a:rPr lang="fa-IR" dirty="0">
                <a:solidFill>
                  <a:srgbClr val="000D26"/>
                </a:solidFill>
                <a:cs typeface="B Mitra" pitchFamily="2" charset="-78"/>
              </a:rPr>
              <a:t>10. یونیت </a:t>
            </a:r>
            <a:r>
              <a:rPr lang="fa-IR" dirty="0">
                <a:solidFill>
                  <a:srgbClr val="000D26"/>
                </a:solidFill>
                <a:cs typeface="B Mitra" pitchFamily="2" charset="-78"/>
              </a:rPr>
              <a:t>خارجی به </a:t>
            </a:r>
            <a:r>
              <a:rPr lang="fa-IR" dirty="0">
                <a:solidFill>
                  <a:srgbClr val="000D26"/>
                </a:solidFill>
                <a:cs typeface="B Mitra" pitchFamily="2" charset="-78"/>
              </a:rPr>
              <a:t>اندازه، </a:t>
            </a:r>
            <a:r>
              <a:rPr lang="fa-IR" dirty="0">
                <a:solidFill>
                  <a:srgbClr val="000D26"/>
                </a:solidFill>
                <a:cs typeface="B Mitra" pitchFamily="2" charset="-78"/>
              </a:rPr>
              <a:t>تعداد دستگاههای یونیت داخلی روشن شده زیربار می رود مثلاً </a:t>
            </a:r>
            <a:r>
              <a:rPr lang="fa-IR" dirty="0">
                <a:solidFill>
                  <a:srgbClr val="000D26"/>
                </a:solidFill>
                <a:cs typeface="B Mitra" pitchFamily="2" charset="-78"/>
              </a:rPr>
              <a:t>اگر 26 </a:t>
            </a:r>
            <a:r>
              <a:rPr lang="fa-IR" dirty="0">
                <a:solidFill>
                  <a:srgbClr val="000D26"/>
                </a:solidFill>
                <a:cs typeface="B Mitra" pitchFamily="2" charset="-78"/>
              </a:rPr>
              <a:t>واحد به یک یونیت خارجی وصل باشد و فقط یک واحد نیاز به سرمایش داشته باشد </a:t>
            </a:r>
            <a:r>
              <a:rPr lang="fa-IR" dirty="0">
                <a:solidFill>
                  <a:srgbClr val="000D26"/>
                </a:solidFill>
                <a:cs typeface="B Mitra" pitchFamily="2" charset="-78"/>
              </a:rPr>
              <a:t>یونیت خارجی </a:t>
            </a:r>
            <a:r>
              <a:rPr lang="fa-IR" dirty="0">
                <a:solidFill>
                  <a:srgbClr val="000D26"/>
                </a:solidFill>
                <a:cs typeface="B Mitra" pitchFamily="2" charset="-78"/>
              </a:rPr>
              <a:t>باندازه یک واحد برق مصرف می </a:t>
            </a:r>
            <a:r>
              <a:rPr lang="fa-IR" dirty="0">
                <a:solidFill>
                  <a:srgbClr val="000D26"/>
                </a:solidFill>
                <a:cs typeface="B Mitra" pitchFamily="2" charset="-78"/>
              </a:rPr>
              <a:t>کند.</a:t>
            </a:r>
          </a:p>
          <a:p>
            <a:pPr algn="justLow"/>
            <a:r>
              <a:rPr lang="fa-IR" dirty="0">
                <a:solidFill>
                  <a:srgbClr val="000D26"/>
                </a:solidFill>
                <a:cs typeface="B Mitra" pitchFamily="2" charset="-78"/>
              </a:rPr>
              <a:t>11. مصرف </a:t>
            </a:r>
            <a:r>
              <a:rPr lang="fa-IR" dirty="0">
                <a:solidFill>
                  <a:srgbClr val="000D26"/>
                </a:solidFill>
                <a:cs typeface="B Mitra" pitchFamily="2" charset="-78"/>
              </a:rPr>
              <a:t>انرژی برق هر واحد قابل اندازه گیری و محاسبه می </a:t>
            </a:r>
            <a:r>
              <a:rPr lang="fa-IR" dirty="0">
                <a:solidFill>
                  <a:srgbClr val="000D26"/>
                </a:solidFill>
                <a:cs typeface="B Mitra" pitchFamily="2" charset="-78"/>
              </a:rPr>
              <a:t>باشد.</a:t>
            </a:r>
          </a:p>
          <a:p>
            <a:pPr algn="justLow"/>
            <a:r>
              <a:rPr lang="fa-IR" dirty="0">
                <a:solidFill>
                  <a:srgbClr val="000D26"/>
                </a:solidFill>
                <a:cs typeface="B Mitra" pitchFamily="2" charset="-78"/>
              </a:rPr>
              <a:t>12. اگر </a:t>
            </a:r>
            <a:r>
              <a:rPr lang="fa-IR" dirty="0">
                <a:solidFill>
                  <a:srgbClr val="000D26"/>
                </a:solidFill>
                <a:cs typeface="B Mitra" pitchFamily="2" charset="-78"/>
              </a:rPr>
              <a:t>از یک </a:t>
            </a:r>
            <a:r>
              <a:rPr lang="fa-IR" dirty="0">
                <a:solidFill>
                  <a:srgbClr val="000D26"/>
                </a:solidFill>
                <a:cs typeface="B Mitra" pitchFamily="2" charset="-78"/>
              </a:rPr>
              <a:t>یونیت </a:t>
            </a:r>
            <a:r>
              <a:rPr lang="fa-IR" dirty="0">
                <a:solidFill>
                  <a:srgbClr val="000D26"/>
                </a:solidFill>
                <a:cs typeface="B Mitra" pitchFamily="2" charset="-78"/>
              </a:rPr>
              <a:t>خارجی برای یک واحد استفاده شود</a:t>
            </a:r>
            <a:r>
              <a:rPr lang="fa-IR" dirty="0">
                <a:solidFill>
                  <a:srgbClr val="000D26"/>
                </a:solidFill>
                <a:cs typeface="B Mitra" pitchFamily="2" charset="-78"/>
              </a:rPr>
              <a:t>. هر </a:t>
            </a:r>
            <a:r>
              <a:rPr lang="fa-IR" dirty="0">
                <a:solidFill>
                  <a:srgbClr val="000D26"/>
                </a:solidFill>
                <a:cs typeface="B Mitra" pitchFamily="2" charset="-78"/>
              </a:rPr>
              <a:t>واحد دارای استقلال می </a:t>
            </a:r>
            <a:r>
              <a:rPr lang="fa-IR" dirty="0">
                <a:solidFill>
                  <a:srgbClr val="000D26"/>
                </a:solidFill>
                <a:cs typeface="B Mitra" pitchFamily="2" charset="-78"/>
              </a:rPr>
              <a:t>باشد.</a:t>
            </a:r>
          </a:p>
          <a:p>
            <a:pPr algn="justLow"/>
            <a:r>
              <a:rPr lang="fa-IR" dirty="0">
                <a:solidFill>
                  <a:srgbClr val="000D26"/>
                </a:solidFill>
                <a:cs typeface="B Mitra" pitchFamily="2" charset="-78"/>
              </a:rPr>
              <a:t>13. عدم </a:t>
            </a:r>
            <a:r>
              <a:rPr lang="fa-IR" dirty="0">
                <a:solidFill>
                  <a:srgbClr val="000D26"/>
                </a:solidFill>
                <a:cs typeface="B Mitra" pitchFamily="2" charset="-78"/>
              </a:rPr>
              <a:t>نیاز به آب برای </a:t>
            </a:r>
            <a:r>
              <a:rPr lang="fa-IR" dirty="0">
                <a:solidFill>
                  <a:srgbClr val="000D26"/>
                </a:solidFill>
                <a:cs typeface="B Mitra" pitchFamily="2" charset="-78"/>
              </a:rPr>
              <a:t>سرمایش</a:t>
            </a:r>
          </a:p>
          <a:p>
            <a:pPr algn="justLow"/>
            <a:r>
              <a:rPr lang="fa-IR" dirty="0">
                <a:solidFill>
                  <a:srgbClr val="000D26"/>
                </a:solidFill>
                <a:cs typeface="B Mitra" pitchFamily="2" charset="-78"/>
              </a:rPr>
              <a:t>14. مجموعه </a:t>
            </a:r>
            <a:r>
              <a:rPr lang="fa-IR" dirty="0">
                <a:solidFill>
                  <a:srgbClr val="000D26"/>
                </a:solidFill>
                <a:cs typeface="B Mitra" pitchFamily="2" charset="-78"/>
              </a:rPr>
              <a:t>دستگاه تبادل کننده حرارات داکت اسپلیت با کویل آب گرم داخل سقف کاذب </a:t>
            </a:r>
            <a:r>
              <a:rPr lang="fa-IR" dirty="0">
                <a:solidFill>
                  <a:srgbClr val="000D26"/>
                </a:solidFill>
                <a:cs typeface="B Mitra" pitchFamily="2" charset="-78"/>
              </a:rPr>
              <a:t>نصب می </a:t>
            </a:r>
            <a:r>
              <a:rPr lang="fa-IR" dirty="0">
                <a:solidFill>
                  <a:srgbClr val="000D26"/>
                </a:solidFill>
                <a:cs typeface="B Mitra" pitchFamily="2" charset="-78"/>
              </a:rPr>
              <a:t>شود و فضایی از داخل واحد اشغال نمی </a:t>
            </a:r>
            <a:r>
              <a:rPr lang="fa-IR" dirty="0">
                <a:solidFill>
                  <a:srgbClr val="000D26"/>
                </a:solidFill>
                <a:cs typeface="B Mitra" pitchFamily="2" charset="-78"/>
              </a:rPr>
              <a:t>شود.</a:t>
            </a:r>
          </a:p>
          <a:p>
            <a:pPr algn="justLow"/>
            <a:r>
              <a:rPr lang="fa-IR" dirty="0">
                <a:solidFill>
                  <a:srgbClr val="000D26"/>
                </a:solidFill>
                <a:cs typeface="B Mitra" pitchFamily="2" charset="-78"/>
              </a:rPr>
              <a:t>15. به </a:t>
            </a:r>
            <a:r>
              <a:rPr lang="fa-IR" dirty="0">
                <a:solidFill>
                  <a:srgbClr val="000D26"/>
                </a:solidFill>
                <a:cs typeface="B Mitra" pitchFamily="2" charset="-78"/>
              </a:rPr>
              <a:t>موتورخانه با ابعاد کمتری نسبت به موتورخانه دوفصلی نیاز می باشد.</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معایب</a:t>
            </a:r>
            <a:r>
              <a:rPr lang="fa-IR" sz="1600" b="1" dirty="0">
                <a:solidFill>
                  <a:srgbClr val="000D26"/>
                </a:solidFill>
                <a:cs typeface="B Mitra" pitchFamily="2" charset="-78"/>
              </a:rPr>
              <a:t>:</a:t>
            </a:r>
          </a:p>
          <a:p>
            <a:pPr algn="justLow"/>
            <a:r>
              <a:rPr lang="fa-IR" dirty="0">
                <a:solidFill>
                  <a:srgbClr val="000D26"/>
                </a:solidFill>
                <a:cs typeface="B Mitra" pitchFamily="2" charset="-78"/>
              </a:rPr>
              <a:t>1. هزینه </a:t>
            </a:r>
            <a:r>
              <a:rPr lang="fa-IR" dirty="0">
                <a:solidFill>
                  <a:srgbClr val="000D26"/>
                </a:solidFill>
                <a:cs typeface="B Mitra" pitchFamily="2" charset="-78"/>
              </a:rPr>
              <a:t>اولیه بالا می باشد.</a:t>
            </a:r>
          </a:p>
          <a:p>
            <a:pPr algn="justLow"/>
            <a:r>
              <a:rPr lang="fa-IR" dirty="0">
                <a:solidFill>
                  <a:srgbClr val="000D26"/>
                </a:solidFill>
                <a:cs typeface="B Mitra" pitchFamily="2" charset="-78"/>
              </a:rPr>
              <a:t>2. مصرف </a:t>
            </a:r>
            <a:r>
              <a:rPr lang="fa-IR" dirty="0">
                <a:solidFill>
                  <a:srgbClr val="000D26"/>
                </a:solidFill>
                <a:cs typeface="B Mitra" pitchFamily="2" charset="-78"/>
              </a:rPr>
              <a:t>انرژی الکتریکی هر واحد نسبت به سیستم کولر آبی بالاتر است.</a:t>
            </a:r>
          </a:p>
          <a:p>
            <a:pPr algn="justLow"/>
            <a:r>
              <a:rPr lang="fa-IR" dirty="0">
                <a:solidFill>
                  <a:srgbClr val="000D26"/>
                </a:solidFill>
                <a:cs typeface="B Mitra" pitchFamily="2" charset="-78"/>
              </a:rPr>
              <a:t>3. تعمیر </a:t>
            </a:r>
            <a:r>
              <a:rPr lang="fa-IR" dirty="0">
                <a:solidFill>
                  <a:srgbClr val="000D26"/>
                </a:solidFill>
                <a:cs typeface="B Mitra" pitchFamily="2" charset="-78"/>
              </a:rPr>
              <a:t>و نگهداری آن بایستی توسط شرکت و نمایندگی های مجاز انجام شود.</a:t>
            </a: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2954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80728"/>
            <a:ext cx="8275647" cy="6001643"/>
          </a:xfrm>
          <a:prstGeom prst="rect">
            <a:avLst/>
          </a:prstGeom>
          <a:noFill/>
        </p:spPr>
        <p:txBody>
          <a:bodyPr wrap="square" rtlCol="0">
            <a:spAutoFit/>
          </a:bodyPr>
          <a:lstStyle/>
          <a:p>
            <a:pPr algn="justLow"/>
            <a:r>
              <a:rPr lang="fa-IR" sz="1600" b="1" dirty="0">
                <a:solidFill>
                  <a:srgbClr val="000D26"/>
                </a:solidFill>
                <a:cs typeface="B Mitra" pitchFamily="2" charset="-78"/>
              </a:rPr>
              <a:t>4 </a:t>
            </a:r>
            <a:r>
              <a:rPr lang="fa-IR" sz="1600" b="1" dirty="0">
                <a:solidFill>
                  <a:srgbClr val="000D26"/>
                </a:solidFill>
                <a:cs typeface="B Mitra" pitchFamily="2" charset="-78"/>
              </a:rPr>
              <a:t>سیستم داکت اسپلیت سقفی با کویل آبگرم از پکیج گرمایشی با دودکش </a:t>
            </a:r>
            <a:r>
              <a:rPr lang="fa-IR" sz="1600" b="1" dirty="0">
                <a:solidFill>
                  <a:srgbClr val="000D26"/>
                </a:solidFill>
                <a:cs typeface="B Mitra" pitchFamily="2" charset="-78"/>
              </a:rPr>
              <a:t>کوآکسیال</a:t>
            </a:r>
          </a:p>
          <a:p>
            <a:pPr algn="justLow"/>
            <a:endParaRPr lang="fa-IR" sz="1000" dirty="0">
              <a:solidFill>
                <a:srgbClr val="000D26"/>
              </a:solidFill>
              <a:cs typeface="B Mitra" pitchFamily="2" charset="-78"/>
            </a:endParaRPr>
          </a:p>
          <a:p>
            <a:pPr algn="justLow"/>
            <a:r>
              <a:rPr lang="fa-IR" sz="1750" dirty="0">
                <a:solidFill>
                  <a:srgbClr val="000D26"/>
                </a:solidFill>
                <a:cs typeface="B Mitra" pitchFamily="2" charset="-78"/>
              </a:rPr>
              <a:t>این </a:t>
            </a:r>
            <a:r>
              <a:rPr lang="fa-IR" sz="1750" dirty="0">
                <a:solidFill>
                  <a:srgbClr val="000D26"/>
                </a:solidFill>
                <a:cs typeface="B Mitra" pitchFamily="2" charset="-78"/>
              </a:rPr>
              <a:t>روش مانند روش 3 می باشد با این تفاوت که نیاز به موتورخانه حرارت مرکزی نیست </a:t>
            </a:r>
            <a:r>
              <a:rPr lang="fa-IR" sz="1750" dirty="0">
                <a:solidFill>
                  <a:srgbClr val="000D26"/>
                </a:solidFill>
                <a:cs typeface="B Mitra" pitchFamily="2" charset="-78"/>
              </a:rPr>
              <a:t>و گرمایش </a:t>
            </a:r>
            <a:r>
              <a:rPr lang="fa-IR" sz="1750" dirty="0">
                <a:solidFill>
                  <a:srgbClr val="000D26"/>
                </a:solidFill>
                <a:cs typeface="B Mitra" pitchFamily="2" charset="-78"/>
              </a:rPr>
              <a:t>و آب گرم مصرفی هرواحد توسط پکیج گرمایشی خودش تأمین می </a:t>
            </a:r>
            <a:r>
              <a:rPr lang="fa-IR" sz="1750" dirty="0">
                <a:solidFill>
                  <a:srgbClr val="000D26"/>
                </a:solidFill>
                <a:cs typeface="B Mitra" pitchFamily="2" charset="-78"/>
              </a:rPr>
              <a:t>شود. </a:t>
            </a:r>
          </a:p>
          <a:p>
            <a:pPr algn="justLow"/>
            <a:endParaRPr lang="fa-IR" sz="1750" dirty="0">
              <a:solidFill>
                <a:srgbClr val="000D26"/>
              </a:solidFill>
              <a:cs typeface="B Mitra" pitchFamily="2" charset="-78"/>
            </a:endParaRPr>
          </a:p>
          <a:p>
            <a:pPr algn="justLow"/>
            <a:r>
              <a:rPr lang="fa-IR" dirty="0">
                <a:solidFill>
                  <a:srgbClr val="000D26"/>
                </a:solidFill>
                <a:cs typeface="B Mitra" pitchFamily="2" charset="-78"/>
              </a:rPr>
              <a:t>مزایا</a:t>
            </a:r>
            <a:r>
              <a:rPr lang="fa-IR" dirty="0">
                <a:solidFill>
                  <a:srgbClr val="000D26"/>
                </a:solidFill>
                <a:cs typeface="B Mitra" pitchFamily="2" charset="-78"/>
              </a:rPr>
              <a:t>:</a:t>
            </a:r>
          </a:p>
          <a:p>
            <a:pPr algn="justLow"/>
            <a:r>
              <a:rPr lang="fa-IR" sz="1750" dirty="0">
                <a:solidFill>
                  <a:srgbClr val="000D26"/>
                </a:solidFill>
                <a:cs typeface="B Mitra" pitchFamily="2" charset="-78"/>
              </a:rPr>
              <a:t>1. سرمایش </a:t>
            </a:r>
            <a:r>
              <a:rPr lang="fa-IR" sz="1750" dirty="0">
                <a:solidFill>
                  <a:srgbClr val="000D26"/>
                </a:solidFill>
                <a:cs typeface="B Mitra" pitchFamily="2" charset="-78"/>
              </a:rPr>
              <a:t>و گرمایش هر واحد مستقل می باشد.</a:t>
            </a:r>
          </a:p>
          <a:p>
            <a:pPr algn="justLow"/>
            <a:r>
              <a:rPr lang="fa-IR" sz="1750" dirty="0">
                <a:solidFill>
                  <a:srgbClr val="000D26"/>
                </a:solidFill>
                <a:cs typeface="B Mitra" pitchFamily="2" charset="-78"/>
              </a:rPr>
              <a:t>2. نصب </a:t>
            </a:r>
            <a:r>
              <a:rPr lang="fa-IR" sz="1750" dirty="0">
                <a:solidFill>
                  <a:srgbClr val="000D26"/>
                </a:solidFill>
                <a:cs typeface="B Mitra" pitchFamily="2" charset="-78"/>
              </a:rPr>
              <a:t>و راه اندازی آسان و سریع و نگهداری آن نیاز به متخصص </a:t>
            </a:r>
            <a:r>
              <a:rPr lang="fa-IR" sz="1750" dirty="0">
                <a:solidFill>
                  <a:srgbClr val="000D26"/>
                </a:solidFill>
                <a:cs typeface="B Mitra" pitchFamily="2" charset="-78"/>
              </a:rPr>
              <a:t>ندارد.</a:t>
            </a:r>
          </a:p>
          <a:p>
            <a:pPr algn="justLow"/>
            <a:r>
              <a:rPr lang="fa-IR" sz="1750" dirty="0">
                <a:solidFill>
                  <a:srgbClr val="000D26"/>
                </a:solidFill>
                <a:cs typeface="B Mitra" pitchFamily="2" charset="-78"/>
              </a:rPr>
              <a:t>3. کاهش </a:t>
            </a:r>
            <a:r>
              <a:rPr lang="fa-IR" sz="1750" dirty="0">
                <a:solidFill>
                  <a:srgbClr val="000D26"/>
                </a:solidFill>
                <a:cs typeface="B Mitra" pitchFamily="2" charset="-78"/>
              </a:rPr>
              <a:t>سرمایه گذاری </a:t>
            </a:r>
            <a:r>
              <a:rPr lang="fa-IR" sz="1750" dirty="0">
                <a:solidFill>
                  <a:srgbClr val="000D26"/>
                </a:solidFill>
                <a:cs typeface="B Mitra" pitchFamily="2" charset="-78"/>
              </a:rPr>
              <a:t>اولیه</a:t>
            </a:r>
          </a:p>
          <a:p>
            <a:pPr algn="justLow"/>
            <a:r>
              <a:rPr lang="fa-IR" sz="1750" dirty="0">
                <a:solidFill>
                  <a:srgbClr val="000D26"/>
                </a:solidFill>
                <a:cs typeface="B Mitra" pitchFamily="2" charset="-78"/>
              </a:rPr>
              <a:t>4. حذف </a:t>
            </a:r>
            <a:r>
              <a:rPr lang="fa-IR" sz="1750" dirty="0">
                <a:solidFill>
                  <a:srgbClr val="000D26"/>
                </a:solidFill>
                <a:cs typeface="B Mitra" pitchFamily="2" charset="-78"/>
              </a:rPr>
              <a:t>موتورخانه و اختصاص آن به پارکینگ و یا </a:t>
            </a:r>
            <a:r>
              <a:rPr lang="fa-IR" sz="1750" dirty="0">
                <a:solidFill>
                  <a:srgbClr val="000D26"/>
                </a:solidFill>
                <a:cs typeface="B Mitra" pitchFamily="2" charset="-78"/>
              </a:rPr>
              <a:t>انباری</a:t>
            </a:r>
          </a:p>
          <a:p>
            <a:pPr algn="justLow"/>
            <a:r>
              <a:rPr lang="fa-IR" sz="1750" dirty="0">
                <a:solidFill>
                  <a:srgbClr val="000D26"/>
                </a:solidFill>
                <a:cs typeface="B Mitra" pitchFamily="2" charset="-78"/>
              </a:rPr>
              <a:t>5. عملیات </a:t>
            </a:r>
            <a:r>
              <a:rPr lang="fa-IR" sz="1750" dirty="0">
                <a:solidFill>
                  <a:srgbClr val="000D26"/>
                </a:solidFill>
                <a:cs typeface="B Mitra" pitchFamily="2" charset="-78"/>
              </a:rPr>
              <a:t>نصب تجهیزات سرمایش و گرمایش را متناسب با بودجه می توان در دو مرحله </a:t>
            </a:r>
            <a:r>
              <a:rPr lang="fa-IR" sz="1750" dirty="0">
                <a:solidFill>
                  <a:srgbClr val="000D26"/>
                </a:solidFill>
                <a:cs typeface="B Mitra" pitchFamily="2" charset="-78"/>
              </a:rPr>
              <a:t>انجام داد:</a:t>
            </a:r>
          </a:p>
          <a:p>
            <a:pPr algn="justLow"/>
            <a:r>
              <a:rPr lang="fa-IR" sz="1750" dirty="0">
                <a:solidFill>
                  <a:srgbClr val="000D26"/>
                </a:solidFill>
                <a:cs typeface="B Mitra" pitchFamily="2" charset="-78"/>
              </a:rPr>
              <a:t>الف. ااجرای </a:t>
            </a:r>
            <a:r>
              <a:rPr lang="fa-IR" sz="1750" dirty="0">
                <a:solidFill>
                  <a:srgbClr val="000D26"/>
                </a:solidFill>
                <a:cs typeface="B Mitra" pitchFamily="2" charset="-78"/>
              </a:rPr>
              <a:t>لوله کشی های </a:t>
            </a:r>
            <a:r>
              <a:rPr lang="fa-IR" sz="1750" dirty="0">
                <a:solidFill>
                  <a:srgbClr val="000D26"/>
                </a:solidFill>
                <a:cs typeface="B Mitra" pitchFamily="2" charset="-78"/>
              </a:rPr>
              <a:t>زیرکار (لوله </a:t>
            </a:r>
            <a:r>
              <a:rPr lang="fa-IR" sz="1750" dirty="0">
                <a:solidFill>
                  <a:srgbClr val="000D26"/>
                </a:solidFill>
                <a:cs typeface="B Mitra" pitchFamily="2" charset="-78"/>
              </a:rPr>
              <a:t>های رفت و برگشت رادیاتورها و لوله های مسی </a:t>
            </a:r>
            <a:r>
              <a:rPr lang="fa-IR" sz="1750" dirty="0">
                <a:solidFill>
                  <a:srgbClr val="000D26"/>
                </a:solidFill>
                <a:cs typeface="B Mitra" pitchFamily="2" charset="-78"/>
              </a:rPr>
              <a:t>اسپلیت ها </a:t>
            </a:r>
            <a:r>
              <a:rPr lang="fa-IR" sz="1750" dirty="0">
                <a:solidFill>
                  <a:srgbClr val="000D26"/>
                </a:solidFill>
                <a:cs typeface="B Mitra" pitchFamily="2" charset="-78"/>
              </a:rPr>
              <a:t>و لوله کشی </a:t>
            </a:r>
            <a:r>
              <a:rPr lang="fa-IR" sz="1750" dirty="0">
                <a:solidFill>
                  <a:srgbClr val="000D26"/>
                </a:solidFill>
                <a:cs typeface="B Mitra" pitchFamily="2" charset="-78"/>
              </a:rPr>
              <a:t>گاز) </a:t>
            </a:r>
            <a:r>
              <a:rPr lang="fa-IR" sz="1750" dirty="0">
                <a:solidFill>
                  <a:srgbClr val="000D26"/>
                </a:solidFill>
                <a:cs typeface="B Mitra" pitchFamily="2" charset="-78"/>
              </a:rPr>
              <a:t>قبل از نازک کاری</a:t>
            </a:r>
          </a:p>
          <a:p>
            <a:pPr algn="justLow"/>
            <a:r>
              <a:rPr lang="fa-IR" sz="1750" dirty="0">
                <a:solidFill>
                  <a:srgbClr val="000D26"/>
                </a:solidFill>
                <a:cs typeface="B Mitra" pitchFamily="2" charset="-78"/>
              </a:rPr>
              <a:t>ب. </a:t>
            </a:r>
            <a:r>
              <a:rPr lang="fa-IR" sz="1750" dirty="0">
                <a:solidFill>
                  <a:srgbClr val="000D26"/>
                </a:solidFill>
                <a:cs typeface="B Mitra" pitchFamily="2" charset="-78"/>
              </a:rPr>
              <a:t>نصب </a:t>
            </a:r>
            <a:r>
              <a:rPr lang="fa-IR" sz="1750" dirty="0">
                <a:solidFill>
                  <a:srgbClr val="000D26"/>
                </a:solidFill>
                <a:cs typeface="B Mitra" pitchFamily="2" charset="-78"/>
              </a:rPr>
              <a:t>پکیج، </a:t>
            </a:r>
            <a:r>
              <a:rPr lang="fa-IR" sz="1750" dirty="0">
                <a:solidFill>
                  <a:srgbClr val="000D26"/>
                </a:solidFill>
                <a:cs typeface="B Mitra" pitchFamily="2" charset="-78"/>
              </a:rPr>
              <a:t>رادیاتور و یونیت های داخلی و خارجی بعد از نازک کاری و حتی در </a:t>
            </a:r>
            <a:r>
              <a:rPr lang="fa-IR" sz="1750" dirty="0">
                <a:solidFill>
                  <a:srgbClr val="000D26"/>
                </a:solidFill>
                <a:cs typeface="B Mitra" pitchFamily="2" charset="-78"/>
              </a:rPr>
              <a:t>زمان تحویل </a:t>
            </a:r>
            <a:r>
              <a:rPr lang="fa-IR" sz="1750" dirty="0">
                <a:solidFill>
                  <a:srgbClr val="000D26"/>
                </a:solidFill>
                <a:cs typeface="B Mitra" pitchFamily="2" charset="-78"/>
              </a:rPr>
              <a:t>واحد و راه اندازی </a:t>
            </a:r>
            <a:r>
              <a:rPr lang="fa-IR" sz="1750" dirty="0">
                <a:solidFill>
                  <a:srgbClr val="000D26"/>
                </a:solidFill>
                <a:cs typeface="B Mitra" pitchFamily="2" charset="-78"/>
              </a:rPr>
              <a:t>آن در </a:t>
            </a:r>
            <a:r>
              <a:rPr lang="fa-IR" sz="1750" dirty="0">
                <a:solidFill>
                  <a:srgbClr val="000D26"/>
                </a:solidFill>
                <a:cs typeface="B Mitra" pitchFamily="2" charset="-78"/>
              </a:rPr>
              <a:t>نتیجه سرمایه اولیه مورد نیاز برای اجرای تأسیسات کمتر و سرعت اجرای عملیات افزایش </a:t>
            </a:r>
            <a:r>
              <a:rPr lang="fa-IR" sz="1750" dirty="0">
                <a:solidFill>
                  <a:srgbClr val="000D26"/>
                </a:solidFill>
                <a:cs typeface="B Mitra" pitchFamily="2" charset="-78"/>
              </a:rPr>
              <a:t>و ساختمان </a:t>
            </a:r>
            <a:r>
              <a:rPr lang="fa-IR" sz="1750" dirty="0">
                <a:solidFill>
                  <a:srgbClr val="000D26"/>
                </a:solidFill>
                <a:cs typeface="B Mitra" pitchFamily="2" charset="-78"/>
              </a:rPr>
              <a:t>زودتر به بهره برداری می </a:t>
            </a:r>
            <a:r>
              <a:rPr lang="fa-IR" sz="1750" dirty="0">
                <a:solidFill>
                  <a:srgbClr val="000D26"/>
                </a:solidFill>
                <a:cs typeface="B Mitra" pitchFamily="2" charset="-78"/>
              </a:rPr>
              <a:t>رسد.</a:t>
            </a:r>
          </a:p>
          <a:p>
            <a:pPr algn="justLow"/>
            <a:r>
              <a:rPr lang="fa-IR" sz="1750" dirty="0">
                <a:solidFill>
                  <a:srgbClr val="000D26"/>
                </a:solidFill>
                <a:cs typeface="B Mitra" pitchFamily="2" charset="-78"/>
              </a:rPr>
              <a:t>6. حذف </a:t>
            </a:r>
            <a:r>
              <a:rPr lang="fa-IR" sz="1750" dirty="0">
                <a:solidFill>
                  <a:srgbClr val="000D26"/>
                </a:solidFill>
                <a:cs typeface="B Mitra" pitchFamily="2" charset="-78"/>
              </a:rPr>
              <a:t>داکت های تأسیساتی از موتورخانه تا پشت بام و اختصاص آنها به فضای </a:t>
            </a:r>
            <a:r>
              <a:rPr lang="fa-IR" sz="1750" dirty="0">
                <a:solidFill>
                  <a:srgbClr val="000D26"/>
                </a:solidFill>
                <a:cs typeface="B Mitra" pitchFamily="2" charset="-78"/>
              </a:rPr>
              <a:t>مفید</a:t>
            </a:r>
          </a:p>
          <a:p>
            <a:pPr algn="justLow"/>
            <a:r>
              <a:rPr lang="fa-IR" sz="1750" dirty="0">
                <a:solidFill>
                  <a:srgbClr val="000D26"/>
                </a:solidFill>
                <a:cs typeface="B Mitra" pitchFamily="2" charset="-78"/>
              </a:rPr>
              <a:t>7. کنترل دما و رطوبت هر فضا در تابستان امکان پذیر است.</a:t>
            </a:r>
          </a:p>
          <a:p>
            <a:pPr algn="justLow"/>
            <a:endParaRPr lang="fa-IR" dirty="0">
              <a:solidFill>
                <a:srgbClr val="000D26"/>
              </a:solidFill>
              <a:cs typeface="B Mitra" pitchFamily="2" charset="-78"/>
            </a:endParaRPr>
          </a:p>
          <a:p>
            <a:pPr algn="justLow"/>
            <a:r>
              <a:rPr lang="fa-IR" sz="1600" b="1" dirty="0">
                <a:solidFill>
                  <a:srgbClr val="000D26"/>
                </a:solidFill>
                <a:cs typeface="B Mitra" pitchFamily="2" charset="-78"/>
              </a:rPr>
              <a:t>معایب</a:t>
            </a:r>
            <a:r>
              <a:rPr lang="fa-IR" sz="1600" b="1" dirty="0">
                <a:solidFill>
                  <a:srgbClr val="000D26"/>
                </a:solidFill>
                <a:cs typeface="B Mitra" pitchFamily="2" charset="-78"/>
              </a:rPr>
              <a:t>:</a:t>
            </a:r>
          </a:p>
          <a:p>
            <a:pPr algn="justLow"/>
            <a:r>
              <a:rPr lang="fa-IR" sz="1750" dirty="0">
                <a:solidFill>
                  <a:srgbClr val="000D26"/>
                </a:solidFill>
                <a:cs typeface="B Mitra" pitchFamily="2" charset="-78"/>
              </a:rPr>
              <a:t>1.کنترل </a:t>
            </a:r>
            <a:r>
              <a:rPr lang="fa-IR" sz="1750" dirty="0">
                <a:solidFill>
                  <a:srgbClr val="000D26"/>
                </a:solidFill>
                <a:cs typeface="B Mitra" pitchFamily="2" charset="-78"/>
              </a:rPr>
              <a:t>دمای اتاق ها در زمستان امکان پذیر نیست</a:t>
            </a:r>
          </a:p>
          <a:p>
            <a:pPr algn="justLow"/>
            <a:r>
              <a:rPr lang="fa-IR" sz="1750" dirty="0">
                <a:solidFill>
                  <a:srgbClr val="000D26"/>
                </a:solidFill>
                <a:cs typeface="B Mitra" pitchFamily="2" charset="-78"/>
              </a:rPr>
              <a:t>2. </a:t>
            </a:r>
            <a:r>
              <a:rPr lang="fa-IR" sz="1750" dirty="0">
                <a:solidFill>
                  <a:srgbClr val="000D26"/>
                </a:solidFill>
                <a:cs typeface="B Mitra" pitchFamily="2" charset="-78"/>
              </a:rPr>
              <a:t>بالا بودن هزینه برق مصرفی تابستان نسبت به کولر آبی</a:t>
            </a:r>
          </a:p>
          <a:p>
            <a:pPr algn="justLow"/>
            <a:r>
              <a:rPr lang="fa-IR" sz="1750" dirty="0">
                <a:solidFill>
                  <a:srgbClr val="000D26"/>
                </a:solidFill>
                <a:cs typeface="B Mitra" pitchFamily="2" charset="-78"/>
              </a:rPr>
              <a:t>3. </a:t>
            </a:r>
            <a:r>
              <a:rPr lang="fa-IR" sz="1750" dirty="0">
                <a:solidFill>
                  <a:srgbClr val="000D26"/>
                </a:solidFill>
                <a:cs typeface="B Mitra" pitchFamily="2" charset="-78"/>
              </a:rPr>
              <a:t>نصب یونیت های خارجی نمای ساختمان را از نظر منظر شهری نازیبا می کند.</a:t>
            </a: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5986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02034" y="1550427"/>
            <a:ext cx="5862359" cy="4470861"/>
          </a:xfrm>
          <a:prstGeom prst="rect">
            <a:avLst/>
          </a:prstGeom>
          <a:noFill/>
          <a:ln w="3175">
            <a:solidFill>
              <a:schemeClr val="bg1"/>
            </a:solidFill>
          </a:ln>
        </p:spPr>
      </p:pic>
      <p:sp>
        <p:nvSpPr>
          <p:cNvPr id="12" name="TextBox 11"/>
          <p:cNvSpPr txBox="1"/>
          <p:nvPr/>
        </p:nvSpPr>
        <p:spPr>
          <a:xfrm>
            <a:off x="6408204" y="404664"/>
            <a:ext cx="22322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مرکزی</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380033" y="941798"/>
            <a:ext cx="2232248" cy="369332"/>
          </a:xfrm>
          <a:prstGeom prst="rect">
            <a:avLst/>
          </a:prstGeom>
          <a:noFill/>
        </p:spPr>
        <p:txBody>
          <a:bodyPr wrap="square" rtlCol="0">
            <a:spAutoFit/>
          </a:bodyPr>
          <a:lstStyle/>
          <a:p>
            <a:pPr rtl="0"/>
            <a:r>
              <a:rPr lang="fa-IR" b="1" dirty="0">
                <a:solidFill>
                  <a:srgbClr val="C02500"/>
                </a:solidFill>
                <a:cs typeface="B Yekan" panose="00000400000000000000" pitchFamily="2" charset="-78"/>
              </a:rPr>
              <a:t>پمپ‏های حرارتی</a:t>
            </a:r>
            <a:endParaRPr lang="en-US" b="1" dirty="0">
              <a:solidFill>
                <a:srgbClr val="C02500"/>
              </a:solidFill>
              <a:cs typeface="B Yekan" panose="00000400000000000000" pitchFamily="2" charset="-78"/>
            </a:endParaRPr>
          </a:p>
        </p:txBody>
      </p:sp>
    </p:spTree>
    <p:extLst>
      <p:ext uri="{BB962C8B-B14F-4D97-AF65-F5344CB8AC3E}">
        <p14:creationId xmlns:p14="http://schemas.microsoft.com/office/powerpoint/2010/main" val="23189285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72817" y="980728"/>
            <a:ext cx="8275647" cy="5509200"/>
          </a:xfrm>
          <a:prstGeom prst="rect">
            <a:avLst/>
          </a:prstGeom>
          <a:noFill/>
        </p:spPr>
        <p:txBody>
          <a:bodyPr wrap="square" rtlCol="0">
            <a:spAutoFit/>
          </a:bodyPr>
          <a:lstStyle/>
          <a:p>
            <a:pPr algn="justLow"/>
            <a:r>
              <a:rPr lang="fa-IR" sz="1600" b="1" dirty="0">
                <a:solidFill>
                  <a:srgbClr val="000D26"/>
                </a:solidFill>
                <a:cs typeface="B Mitra" pitchFamily="2" charset="-78"/>
              </a:rPr>
              <a:t>5. سیستم </a:t>
            </a:r>
            <a:r>
              <a:rPr lang="fa-IR" sz="1600" b="1" dirty="0">
                <a:solidFill>
                  <a:srgbClr val="000D26"/>
                </a:solidFill>
                <a:cs typeface="B Mitra" pitchFamily="2" charset="-78"/>
              </a:rPr>
              <a:t>فن کویل جهت سرمایش و گرمایش با موتورخانه مرکزی با دیگ آبگرم و </a:t>
            </a:r>
            <a:r>
              <a:rPr lang="fa-IR" sz="1600" b="1" dirty="0">
                <a:solidFill>
                  <a:srgbClr val="000D26"/>
                </a:solidFill>
                <a:cs typeface="B Mitra" pitchFamily="2" charset="-78"/>
              </a:rPr>
              <a:t>چیلر</a:t>
            </a:r>
            <a:r>
              <a:rPr lang="fa-IR" dirty="0">
                <a:solidFill>
                  <a:srgbClr val="000D26"/>
                </a:solidFill>
                <a:cs typeface="B Mitra" pitchFamily="2" charset="-78"/>
              </a:rPr>
              <a:t> </a:t>
            </a:r>
          </a:p>
          <a:p>
            <a:pPr algn="justLow"/>
            <a:endParaRPr lang="fa-IR" sz="1000" dirty="0">
              <a:solidFill>
                <a:srgbClr val="000D26"/>
              </a:solidFill>
              <a:cs typeface="B Mitra" pitchFamily="2" charset="-78"/>
            </a:endParaRPr>
          </a:p>
          <a:p>
            <a:pPr algn="justLow"/>
            <a:r>
              <a:rPr lang="fa-IR" dirty="0">
                <a:solidFill>
                  <a:srgbClr val="000D26"/>
                </a:solidFill>
                <a:cs typeface="B Mitra" pitchFamily="2" charset="-78"/>
              </a:rPr>
              <a:t>یکی </a:t>
            </a:r>
            <a:r>
              <a:rPr lang="fa-IR" dirty="0">
                <a:solidFill>
                  <a:srgbClr val="000D26"/>
                </a:solidFill>
                <a:cs typeface="B Mitra" pitchFamily="2" charset="-78"/>
              </a:rPr>
              <a:t>از روش های متداول تهویه مطبوع در ساختمان های بزرگ استفاده از این سیستم می </a:t>
            </a:r>
            <a:r>
              <a:rPr lang="fa-IR" dirty="0">
                <a:solidFill>
                  <a:srgbClr val="000D26"/>
                </a:solidFill>
                <a:cs typeface="B Mitra" pitchFamily="2" charset="-78"/>
              </a:rPr>
              <a:t>باشد. فن </a:t>
            </a:r>
            <a:r>
              <a:rPr lang="fa-IR" dirty="0">
                <a:solidFill>
                  <a:srgbClr val="000D26"/>
                </a:solidFill>
                <a:cs typeface="B Mitra" pitchFamily="2" charset="-78"/>
              </a:rPr>
              <a:t>کویلهایی که در این سیستم بکار می رود از نوع سقفی یا زمینی یا </a:t>
            </a:r>
            <a:r>
              <a:rPr lang="fa-IR" dirty="0">
                <a:solidFill>
                  <a:srgbClr val="000D26"/>
                </a:solidFill>
                <a:cs typeface="B Mitra" pitchFamily="2" charset="-78"/>
              </a:rPr>
              <a:t>دیواری (کاستی) </a:t>
            </a:r>
            <a:r>
              <a:rPr lang="fa-IR" dirty="0">
                <a:solidFill>
                  <a:srgbClr val="000D26"/>
                </a:solidFill>
                <a:cs typeface="B Mitra" pitchFamily="2" charset="-78"/>
              </a:rPr>
              <a:t>و یا </a:t>
            </a:r>
            <a:r>
              <a:rPr lang="fa-IR" dirty="0">
                <a:solidFill>
                  <a:srgbClr val="000D26"/>
                </a:solidFill>
                <a:cs typeface="B Mitra" pitchFamily="2" charset="-78"/>
              </a:rPr>
              <a:t>ترکیبی از </a:t>
            </a:r>
            <a:r>
              <a:rPr lang="fa-IR" dirty="0">
                <a:solidFill>
                  <a:srgbClr val="000D26"/>
                </a:solidFill>
                <a:cs typeface="B Mitra" pitchFamily="2" charset="-78"/>
              </a:rPr>
              <a:t>آنها می باشد.</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مزایا </a:t>
            </a:r>
            <a:r>
              <a:rPr lang="fa-IR" dirty="0">
                <a:solidFill>
                  <a:srgbClr val="000D26"/>
                </a:solidFill>
                <a:cs typeface="B Mitra" pitchFamily="2" charset="-78"/>
              </a:rPr>
              <a:t>استفاده از فن کویل برای تهویه مطبوع عبارتند از :</a:t>
            </a:r>
          </a:p>
          <a:p>
            <a:pPr algn="justLow"/>
            <a:r>
              <a:rPr lang="fa-IR" dirty="0">
                <a:solidFill>
                  <a:srgbClr val="000D26"/>
                </a:solidFill>
                <a:cs typeface="B Mitra" pitchFamily="2" charset="-78"/>
              </a:rPr>
              <a:t>1. کنترل </a:t>
            </a:r>
            <a:r>
              <a:rPr lang="fa-IR" dirty="0">
                <a:solidFill>
                  <a:srgbClr val="000D26"/>
                </a:solidFill>
                <a:cs typeface="B Mitra" pitchFamily="2" charset="-78"/>
              </a:rPr>
              <a:t>درجه حرارات زمستانی و تابستانی با استفاده از ترموستات</a:t>
            </a:r>
          </a:p>
          <a:p>
            <a:pPr algn="justLow"/>
            <a:r>
              <a:rPr lang="fa-IR" dirty="0">
                <a:solidFill>
                  <a:srgbClr val="000D26"/>
                </a:solidFill>
                <a:cs typeface="B Mitra" pitchFamily="2" charset="-78"/>
              </a:rPr>
              <a:t>2. یکپارچه </a:t>
            </a:r>
            <a:r>
              <a:rPr lang="fa-IR" dirty="0">
                <a:solidFill>
                  <a:srgbClr val="000D26"/>
                </a:solidFill>
                <a:cs typeface="B Mitra" pitchFamily="2" charset="-78"/>
              </a:rPr>
              <a:t>بودن سیستم تبادل کننده حرارت و نیاز به فضای کمتر و کاهش سقف کاذب نسبت </a:t>
            </a:r>
            <a:r>
              <a:rPr lang="fa-IR" dirty="0">
                <a:solidFill>
                  <a:srgbClr val="000D26"/>
                </a:solidFill>
                <a:cs typeface="B Mitra" pitchFamily="2" charset="-78"/>
              </a:rPr>
              <a:t>به کانال کولر</a:t>
            </a:r>
          </a:p>
          <a:p>
            <a:pPr algn="justLow"/>
            <a:r>
              <a:rPr lang="fa-IR" dirty="0">
                <a:solidFill>
                  <a:srgbClr val="000D26"/>
                </a:solidFill>
                <a:cs typeface="B Mitra" pitchFamily="2" charset="-78"/>
              </a:rPr>
              <a:t>3. سریع </a:t>
            </a:r>
            <a:r>
              <a:rPr lang="fa-IR" dirty="0">
                <a:solidFill>
                  <a:srgbClr val="000D26"/>
                </a:solidFill>
                <a:cs typeface="B Mitra" pitchFamily="2" charset="-78"/>
              </a:rPr>
              <a:t>بودن عکس العمل سیستم در برابر تأمین سرما و گرمای </a:t>
            </a:r>
            <a:r>
              <a:rPr lang="fa-IR" dirty="0">
                <a:solidFill>
                  <a:srgbClr val="000D26"/>
                </a:solidFill>
                <a:cs typeface="B Mitra" pitchFamily="2" charset="-78"/>
              </a:rPr>
              <a:t>محیط</a:t>
            </a:r>
          </a:p>
          <a:p>
            <a:pPr algn="justLow"/>
            <a:r>
              <a:rPr lang="fa-IR" dirty="0">
                <a:solidFill>
                  <a:srgbClr val="000D26"/>
                </a:solidFill>
                <a:cs typeface="B Mitra" pitchFamily="2" charset="-78"/>
              </a:rPr>
              <a:t>4. متمرکز </a:t>
            </a:r>
            <a:r>
              <a:rPr lang="fa-IR" dirty="0">
                <a:solidFill>
                  <a:srgbClr val="000D26"/>
                </a:solidFill>
                <a:cs typeface="B Mitra" pitchFamily="2" charset="-78"/>
              </a:rPr>
              <a:t>بودن تجهیزات در موتورخانه مرکزی موجب پایین آوردن هزینه تعمیر و نگهداری </a:t>
            </a:r>
            <a:r>
              <a:rPr lang="fa-IR" dirty="0">
                <a:solidFill>
                  <a:srgbClr val="000D26"/>
                </a:solidFill>
                <a:cs typeface="B Mitra" pitchFamily="2" charset="-78"/>
              </a:rPr>
              <a:t>می شود.</a:t>
            </a:r>
          </a:p>
          <a:p>
            <a:pPr algn="justLow"/>
            <a:r>
              <a:rPr lang="fa-IR" dirty="0">
                <a:solidFill>
                  <a:srgbClr val="000D26"/>
                </a:solidFill>
                <a:cs typeface="B Mitra" pitchFamily="2" charset="-78"/>
              </a:rPr>
              <a:t>5. با </a:t>
            </a:r>
            <a:r>
              <a:rPr lang="fa-IR" dirty="0">
                <a:solidFill>
                  <a:srgbClr val="000D26"/>
                </a:solidFill>
                <a:cs typeface="B Mitra" pitchFamily="2" charset="-78"/>
              </a:rPr>
              <a:t>استفاده از کنتورهای سنجش انرژی امکان اندازه گیری انرژی مصرفی برای سرمایش </a:t>
            </a:r>
            <a:r>
              <a:rPr lang="fa-IR" dirty="0">
                <a:solidFill>
                  <a:srgbClr val="000D26"/>
                </a:solidFill>
                <a:cs typeface="B Mitra" pitchFamily="2" charset="-78"/>
              </a:rPr>
              <a:t>و گرمایش </a:t>
            </a:r>
            <a:r>
              <a:rPr lang="fa-IR" dirty="0">
                <a:solidFill>
                  <a:srgbClr val="000D26"/>
                </a:solidFill>
                <a:cs typeface="B Mitra" pitchFamily="2" charset="-78"/>
              </a:rPr>
              <a:t>هر واحد وجود دارد.</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معایب </a:t>
            </a:r>
            <a:r>
              <a:rPr lang="fa-IR" dirty="0">
                <a:solidFill>
                  <a:srgbClr val="000D26"/>
                </a:solidFill>
                <a:cs typeface="B Mitra" pitchFamily="2" charset="-78"/>
              </a:rPr>
              <a:t>استفاده از فن کویل برای تهویه مطبوع</a:t>
            </a:r>
            <a:r>
              <a:rPr lang="fa-IR" dirty="0">
                <a:solidFill>
                  <a:srgbClr val="000D26"/>
                </a:solidFill>
                <a:cs typeface="B Mitra" pitchFamily="2" charset="-78"/>
              </a:rPr>
              <a:t>:</a:t>
            </a:r>
            <a:endParaRPr lang="fa-IR" dirty="0">
              <a:solidFill>
                <a:srgbClr val="000D26"/>
              </a:solidFill>
              <a:cs typeface="B Mitra" pitchFamily="2" charset="-78"/>
            </a:endParaRPr>
          </a:p>
          <a:p>
            <a:pPr algn="justLow"/>
            <a:r>
              <a:rPr lang="fa-IR" dirty="0">
                <a:solidFill>
                  <a:srgbClr val="000D26"/>
                </a:solidFill>
                <a:cs typeface="B Mitra" pitchFamily="2" charset="-78"/>
              </a:rPr>
              <a:t>1. </a:t>
            </a:r>
            <a:r>
              <a:rPr lang="fa-IR" dirty="0">
                <a:solidFill>
                  <a:srgbClr val="000D26"/>
                </a:solidFill>
                <a:cs typeface="B Mitra" pitchFamily="2" charset="-78"/>
              </a:rPr>
              <a:t>هزینه اولیه تجهیزات مرکزی بالا می باشد.</a:t>
            </a:r>
          </a:p>
          <a:p>
            <a:pPr algn="justLow"/>
            <a:r>
              <a:rPr lang="fa-IR" dirty="0">
                <a:solidFill>
                  <a:srgbClr val="000D26"/>
                </a:solidFill>
                <a:cs typeface="B Mitra" pitchFamily="2" charset="-78"/>
              </a:rPr>
              <a:t>2. </a:t>
            </a:r>
            <a:r>
              <a:rPr lang="fa-IR" dirty="0">
                <a:solidFill>
                  <a:srgbClr val="000D26"/>
                </a:solidFill>
                <a:cs typeface="B Mitra" pitchFamily="2" charset="-78"/>
              </a:rPr>
              <a:t>فضای زیادی برای موتروخانه نیاز می باشد.</a:t>
            </a:r>
          </a:p>
          <a:p>
            <a:pPr algn="justLow"/>
            <a:r>
              <a:rPr lang="fa-IR" dirty="0">
                <a:solidFill>
                  <a:srgbClr val="000D26"/>
                </a:solidFill>
                <a:cs typeface="B Mitra" pitchFamily="2" charset="-78"/>
              </a:rPr>
              <a:t>3. </a:t>
            </a:r>
            <a:r>
              <a:rPr lang="fa-IR" dirty="0">
                <a:solidFill>
                  <a:srgbClr val="000D26"/>
                </a:solidFill>
                <a:cs typeface="B Mitra" pitchFamily="2" charset="-78"/>
              </a:rPr>
              <a:t>نیاز به داکت جهت عبور دودکش ها و رایزرها تا بام ساختمان می باشد.</a:t>
            </a:r>
          </a:p>
          <a:p>
            <a:pPr algn="justLow"/>
            <a:r>
              <a:rPr lang="fa-IR" dirty="0">
                <a:solidFill>
                  <a:srgbClr val="000D26"/>
                </a:solidFill>
                <a:cs typeface="B Mitra" pitchFamily="2" charset="-78"/>
              </a:rPr>
              <a:t>4. طول </a:t>
            </a:r>
            <a:r>
              <a:rPr lang="fa-IR" dirty="0">
                <a:solidFill>
                  <a:srgbClr val="000D26"/>
                </a:solidFill>
                <a:cs typeface="B Mitra" pitchFamily="2" charset="-78"/>
              </a:rPr>
              <a:t>عمر دستگاهها و لوله های انتقال آب سرد و گرم کمتر از عمر ساختمان می باشد و </a:t>
            </a:r>
            <a:r>
              <a:rPr lang="fa-IR" dirty="0">
                <a:solidFill>
                  <a:srgbClr val="000D26"/>
                </a:solidFill>
                <a:cs typeface="B Mitra" pitchFamily="2" charset="-78"/>
              </a:rPr>
              <a:t>تعویض و </a:t>
            </a:r>
            <a:r>
              <a:rPr lang="fa-IR" dirty="0">
                <a:solidFill>
                  <a:srgbClr val="000D26"/>
                </a:solidFill>
                <a:cs typeface="B Mitra" pitchFamily="2" charset="-78"/>
              </a:rPr>
              <a:t>تعمیر آنها هزینه زیادی نیاز دارد.</a:t>
            </a:r>
          </a:p>
          <a:p>
            <a:pPr algn="justLow"/>
            <a:r>
              <a:rPr lang="fa-IR" dirty="0">
                <a:solidFill>
                  <a:srgbClr val="000D26"/>
                </a:solidFill>
                <a:cs typeface="B Mitra" pitchFamily="2" charset="-78"/>
              </a:rPr>
              <a:t>5. طول </a:t>
            </a:r>
            <a:r>
              <a:rPr lang="fa-IR" dirty="0">
                <a:solidFill>
                  <a:srgbClr val="000D26"/>
                </a:solidFill>
                <a:cs typeface="B Mitra" pitchFamily="2" charset="-78"/>
              </a:rPr>
              <a:t>زمان اجرا و راه اندازی آن زیاد است.</a:t>
            </a:r>
          </a:p>
          <a:p>
            <a:pPr algn="justLow"/>
            <a:r>
              <a:rPr lang="fa-IR" dirty="0">
                <a:solidFill>
                  <a:srgbClr val="000D26"/>
                </a:solidFill>
                <a:cs typeface="B Mitra" pitchFamily="2" charset="-78"/>
              </a:rPr>
              <a:t>6. هزینه </a:t>
            </a:r>
            <a:r>
              <a:rPr lang="fa-IR" dirty="0">
                <a:solidFill>
                  <a:srgbClr val="000D26"/>
                </a:solidFill>
                <a:cs typeface="B Mitra" pitchFamily="2" charset="-78"/>
              </a:rPr>
              <a:t>تعمیر و نگهداری زیاد است</a:t>
            </a:r>
            <a:r>
              <a:rPr lang="fa-IR" dirty="0">
                <a:solidFill>
                  <a:srgbClr val="000D26"/>
                </a:solidFill>
                <a:cs typeface="B Mitra" pitchFamily="2" charset="-78"/>
              </a:rPr>
              <a:t>.</a:t>
            </a:r>
            <a:endParaRPr lang="fa-IR" dirty="0">
              <a:solidFill>
                <a:srgbClr val="000D26"/>
              </a:solidFill>
              <a:cs typeface="B Mitra" pitchFamily="2" charset="-78"/>
            </a:endParaRPr>
          </a:p>
        </p:txBody>
      </p:sp>
      <p:sp>
        <p:nvSpPr>
          <p:cNvPr id="5" name="TextBox 4"/>
          <p:cNvSpPr txBox="1"/>
          <p:nvPr/>
        </p:nvSpPr>
        <p:spPr>
          <a:xfrm>
            <a:off x="3707904" y="404664"/>
            <a:ext cx="4932548"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معرفی انواع سیستم‏های متداول در یک مجتمع مسکونی</a:t>
            </a:r>
            <a:endParaRPr lang="en-US" b="1" dirty="0">
              <a:solidFill>
                <a:srgbClr val="002060"/>
              </a:solidFill>
              <a:cs typeface="B Yekan" panose="00000400000000000000" pitchFamily="2" charset="-78"/>
            </a:endParaRPr>
          </a:p>
        </p:txBody>
      </p:sp>
      <p:cxnSp>
        <p:nvCxnSpPr>
          <p:cNvPr id="6" name="Straight Connector 5"/>
          <p:cNvCxnSpPr/>
          <p:nvPr/>
        </p:nvCxnSpPr>
        <p:spPr>
          <a:xfrm>
            <a:off x="3851920" y="859939"/>
            <a:ext cx="4788532"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8363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96" t="4623" r="4427" b="7203"/>
          <a:stretch/>
        </p:blipFill>
        <p:spPr bwMode="auto">
          <a:xfrm>
            <a:off x="971600" y="980728"/>
            <a:ext cx="2304256" cy="23042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TextBox 8"/>
          <p:cNvSpPr txBox="1"/>
          <p:nvPr/>
        </p:nvSpPr>
        <p:spPr>
          <a:xfrm>
            <a:off x="3707904" y="1478931"/>
            <a:ext cx="5035287" cy="5078313"/>
          </a:xfrm>
          <a:prstGeom prst="rect">
            <a:avLst/>
          </a:prstGeom>
          <a:noFill/>
        </p:spPr>
        <p:txBody>
          <a:bodyPr wrap="square" rtlCol="0">
            <a:spAutoFit/>
          </a:bodyPr>
          <a:lstStyle/>
          <a:p>
            <a:pPr algn="justLow"/>
            <a:r>
              <a:rPr lang="fa-IR" dirty="0">
                <a:solidFill>
                  <a:srgbClr val="000D26"/>
                </a:solidFill>
                <a:cs typeface="B Mitra" pitchFamily="2" charset="-78"/>
              </a:rPr>
              <a:t>بخاري، بيشتر براي گرمايش بخش محدودي از فضاي ساختمان، كاربرد مؤثر دارد. به كارگيري بخاري در نقاط مختلف منزل، قابليت انعطاف بيشتري از نظر بهينه سازي مصرف سوخت دارد.</a:t>
            </a:r>
          </a:p>
          <a:p>
            <a:pPr algn="justLow"/>
            <a:r>
              <a:rPr lang="fa-IR" dirty="0">
                <a:solidFill>
                  <a:srgbClr val="000D26"/>
                </a:solidFill>
                <a:cs typeface="B Mitra" pitchFamily="2" charset="-78"/>
              </a:rPr>
              <a:t>در انتخاب بخاري بايد به عواملي از قبيل ايمني، مصرف كم، هزينه نصب مناسب، رده بالاتر در برچسب انرژي، مطابقت با استانداردهاي زيست‏محيطي و تناسب ظرفيت و اندازه وسيله با فضا توجه نمود. بخاري‌هاي گازي و نفتي بدون دودكش تا حد زيادي مطابق با معيار و الگوي صحيح مصرف هستند.</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استفاده </a:t>
            </a:r>
            <a:r>
              <a:rPr lang="fa-IR" dirty="0">
                <a:solidFill>
                  <a:srgbClr val="000D26"/>
                </a:solidFill>
                <a:cs typeface="B Mitra" pitchFamily="2" charset="-78"/>
              </a:rPr>
              <a:t>از انواع بخاري‏هاي بدون </a:t>
            </a:r>
            <a:r>
              <a:rPr lang="fa-IR" dirty="0">
                <a:solidFill>
                  <a:srgbClr val="000D26"/>
                </a:solidFill>
                <a:cs typeface="B Mitra" pitchFamily="2" charset="-78"/>
              </a:rPr>
              <a:t>به عنوان </a:t>
            </a:r>
            <a:r>
              <a:rPr lang="fa-IR" dirty="0">
                <a:solidFill>
                  <a:srgbClr val="000D26"/>
                </a:solidFill>
                <a:cs typeface="B Mitra" pitchFamily="2" charset="-78"/>
              </a:rPr>
              <a:t>وسايل گرمايشي </a:t>
            </a:r>
            <a:r>
              <a:rPr lang="fa-IR" dirty="0">
                <a:solidFill>
                  <a:srgbClr val="000D26"/>
                </a:solidFill>
                <a:cs typeface="B Mitra" pitchFamily="2" charset="-78"/>
              </a:rPr>
              <a:t>جانبي:</a:t>
            </a:r>
            <a:endParaRPr lang="fa-IR" dirty="0">
              <a:solidFill>
                <a:srgbClr val="000D26"/>
              </a:solidFill>
              <a:cs typeface="B Mitra" pitchFamily="2" charset="-78"/>
            </a:endParaRPr>
          </a:p>
          <a:p>
            <a:pPr algn="justLow"/>
            <a:r>
              <a:rPr lang="fa-IR" dirty="0">
                <a:solidFill>
                  <a:srgbClr val="000D26"/>
                </a:solidFill>
                <a:cs typeface="B Mitra" pitchFamily="2" charset="-78"/>
              </a:rPr>
              <a:t>اين بخاري‌ها را مي‌توان در هر جايي از منزل و بدون هيچ محدوديتي نصب كرد، البته توجه داشته باشيد، ظرفيت بخاري‌ها نبايد بيش از نياز فضاي مورد نظر انتخاب شوند. توجه كنيد كه بالا بودن ظرفيت دستگاه‌ها تضميني بر افزايش بازدهي آن‌ها نمي‌باشد و بهتر است از وسايل با اندازه مناسب و زمان كار طولاني‌تر استفاده شود</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 بخاري‌هاي </a:t>
            </a:r>
            <a:r>
              <a:rPr lang="fa-IR" dirty="0">
                <a:solidFill>
                  <a:srgbClr val="000D26"/>
                </a:solidFill>
                <a:cs typeface="B Mitra" pitchFamily="2" charset="-78"/>
              </a:rPr>
              <a:t>گازسوز دودكش دار </a:t>
            </a:r>
          </a:p>
          <a:p>
            <a:pPr algn="justLow"/>
            <a:r>
              <a:rPr lang="fa-IR" dirty="0">
                <a:solidFill>
                  <a:srgbClr val="000D26"/>
                </a:solidFill>
                <a:cs typeface="B Mitra" pitchFamily="2" charset="-78"/>
              </a:rPr>
              <a:t>- بخاري‌هاي </a:t>
            </a:r>
            <a:r>
              <a:rPr lang="fa-IR" dirty="0">
                <a:solidFill>
                  <a:srgbClr val="000D26"/>
                </a:solidFill>
                <a:cs typeface="B Mitra" pitchFamily="2" charset="-78"/>
              </a:rPr>
              <a:t>گازسوز بدون دودكش</a:t>
            </a:r>
          </a:p>
          <a:p>
            <a:pPr algn="justLow"/>
            <a:r>
              <a:rPr lang="fa-IR" dirty="0">
                <a:solidFill>
                  <a:srgbClr val="000D26"/>
                </a:solidFill>
                <a:cs typeface="B Mitra" pitchFamily="2" charset="-78"/>
              </a:rPr>
              <a:t>- بخاري‌هاي </a:t>
            </a:r>
            <a:r>
              <a:rPr lang="fa-IR" dirty="0">
                <a:solidFill>
                  <a:srgbClr val="000D26"/>
                </a:solidFill>
                <a:cs typeface="B Mitra" pitchFamily="2" charset="-78"/>
              </a:rPr>
              <a:t>نفت سوز راندمان بالا</a:t>
            </a:r>
            <a:endParaRPr lang="en-US" dirty="0">
              <a:solidFill>
                <a:srgbClr val="000D26"/>
              </a:solidFill>
              <a:cs typeface="B Mitra" pitchFamily="2" charset="-78"/>
            </a:endParaRP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موضعی – بخاری‏ها</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50" r="4150" b="12500"/>
          <a:stretch/>
        </p:blipFill>
        <p:spPr bwMode="auto">
          <a:xfrm>
            <a:off x="971600" y="3789040"/>
            <a:ext cx="2304256" cy="23042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6977000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67544" y="1478931"/>
            <a:ext cx="8275647" cy="1754326"/>
          </a:xfrm>
          <a:prstGeom prst="rect">
            <a:avLst/>
          </a:prstGeom>
          <a:noFill/>
        </p:spPr>
        <p:txBody>
          <a:bodyPr wrap="square" rtlCol="0">
            <a:spAutoFit/>
          </a:bodyPr>
          <a:lstStyle/>
          <a:p>
            <a:pPr algn="justLow"/>
            <a:r>
              <a:rPr lang="fa-IR" dirty="0">
                <a:solidFill>
                  <a:srgbClr val="000D26"/>
                </a:solidFill>
                <a:cs typeface="B Mitra" pitchFamily="2" charset="-78"/>
              </a:rPr>
              <a:t>حدود 15 تا 20 درصد انرژي مصرفي هر خانوار صرف تأمين آب گرم بهداشتي مي‌شود. از اين رو انتخاب آبگرمكن مناسب تأثير مهمي در كاهش مصرف سوخت خواهد داشت</a:t>
            </a:r>
            <a:r>
              <a:rPr lang="fa-IR" dirty="0">
                <a:solidFill>
                  <a:srgbClr val="000D26"/>
                </a:solidFill>
                <a:cs typeface="B Mitra" pitchFamily="2" charset="-78"/>
              </a:rPr>
              <a:t>.</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آبگرمكن‌هاي متداول در دو نوع گازي و نفتي موجود هستند. استفاده از آبگرمكن‌هاي خورشيدي نيز به دليل بهره‌گيري از انرژي طبيعي خورشيد در حال گسترش است. در انتخاب آبگرمكن بايد به مواردي مانند تعداد افراد خانواده، عادت‌هاي بهداشتي، ميزان مصرف سوخت، بازده دستگاه، رده‌ انرژي در برچسب انرژي، هزينه نصب و راه اندازي و نحوه كاربرد آن توجه نمود</a:t>
            </a:r>
            <a:r>
              <a:rPr lang="fa-IR" dirty="0">
                <a:solidFill>
                  <a:srgbClr val="000D26"/>
                </a:solidFill>
                <a:cs typeface="B Mitra" pitchFamily="2" charset="-78"/>
              </a:rPr>
              <a:t>.</a:t>
            </a:r>
            <a:endParaRPr lang="fa-IR" dirty="0">
              <a:solidFill>
                <a:srgbClr val="000D26"/>
              </a:solidFill>
              <a:cs typeface="B Mitra" pitchFamily="2" charset="-78"/>
            </a:endParaRP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67544" y="3376056"/>
            <a:ext cx="4230616" cy="2814049"/>
          </a:xfrm>
          <a:prstGeom prst="rect">
            <a:avLst/>
          </a:prstGeom>
          <a:noFill/>
          <a:ln>
            <a:noFill/>
          </a:ln>
        </p:spPr>
      </p:pic>
      <p:sp>
        <p:nvSpPr>
          <p:cNvPr id="8" name="TextBox 7"/>
          <p:cNvSpPr txBox="1"/>
          <p:nvPr/>
        </p:nvSpPr>
        <p:spPr>
          <a:xfrm>
            <a:off x="4932040" y="3573016"/>
            <a:ext cx="3811151" cy="2372302"/>
          </a:xfrm>
          <a:prstGeom prst="rect">
            <a:avLst/>
          </a:prstGeom>
          <a:noFill/>
        </p:spPr>
        <p:txBody>
          <a:bodyPr wrap="square" rtlCol="0">
            <a:spAutoFit/>
          </a:bodyPr>
          <a:lstStyle/>
          <a:p>
            <a:pPr algn="justLow"/>
            <a:r>
              <a:rPr lang="fa-IR" dirty="0">
                <a:solidFill>
                  <a:srgbClr val="000D26"/>
                </a:solidFill>
                <a:cs typeface="B Mitra" pitchFamily="2" charset="-78"/>
              </a:rPr>
              <a:t>برچسب‌هاي انرژي، برچسب‌هاي اطلاع‏رساني هستند كه بر روي تجهيزات استفاده كننده از حامل‌هاي انرژي، الصاق مي‌شوند و به روش‌هاي مختلف، مفاهيمي نظير وضعيت مصرف انرژي ساليانه، بازده، صرفه جويي و يا هزينه‌هاي انرژي را مشخص كنند.</a:t>
            </a:r>
          </a:p>
          <a:p>
            <a:pPr algn="justLow"/>
            <a:endParaRPr lang="fa-IR" dirty="0">
              <a:solidFill>
                <a:srgbClr val="000D26"/>
              </a:solidFill>
              <a:cs typeface="B Mitra" pitchFamily="2" charset="-78"/>
            </a:endParaRPr>
          </a:p>
          <a:p>
            <a:pPr algn="justLow"/>
            <a:r>
              <a:rPr lang="fa-IR" dirty="0">
                <a:solidFill>
                  <a:srgbClr val="000D26"/>
                </a:solidFill>
                <a:cs typeface="B Mitra" pitchFamily="2" charset="-78"/>
              </a:rPr>
              <a:t>هر چه رده انرژي بالاتر باشد، آبگرمكن داراي بازده بيشتر و صرفه جويي بيشتر در مصرف گاز است.</a:t>
            </a:r>
            <a:endParaRPr lang="en-US" dirty="0">
              <a:solidFill>
                <a:srgbClr val="000D26"/>
              </a:solidFill>
              <a:cs typeface="B Mitra" pitchFamily="2" charset="-78"/>
            </a:endParaRPr>
          </a:p>
        </p:txBody>
      </p:sp>
    </p:spTree>
    <p:extLst>
      <p:ext uri="{BB962C8B-B14F-4D97-AF65-F5344CB8AC3E}">
        <p14:creationId xmlns:p14="http://schemas.microsoft.com/office/powerpoint/2010/main" val="2588385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4355976" y="1478931"/>
            <a:ext cx="4387215" cy="4524315"/>
          </a:xfrm>
          <a:prstGeom prst="rect">
            <a:avLst/>
          </a:prstGeom>
          <a:noFill/>
        </p:spPr>
        <p:txBody>
          <a:bodyPr wrap="square" rtlCol="0">
            <a:spAutoFit/>
          </a:bodyPr>
          <a:lstStyle/>
          <a:p>
            <a:pPr algn="justLow"/>
            <a:r>
              <a:rPr lang="fa-IR" dirty="0">
                <a:solidFill>
                  <a:srgbClr val="000D26"/>
                </a:solidFill>
                <a:cs typeface="B Mitra" pitchFamily="2" charset="-78"/>
              </a:rPr>
              <a:t>در سیستم‌های گرمایشی متداول، تا 70% گرما نزدیک سقف جمع می‌شود و نزدیک کف دمای پایین‌تری را داریم. این شرایط محیطی با آسایش ما مطابقت ندارد. ما هنگامی آسوده‌تریم که پای ما گرم و سر ما خنک‌تر باشد. بنابراین گرما باید در جایی تولید شود که به آن بیشتر نیاز است، یعنی در کف.</a:t>
            </a:r>
          </a:p>
          <a:p>
            <a:pPr algn="justLow"/>
            <a:r>
              <a:rPr lang="fa-IR" dirty="0">
                <a:solidFill>
                  <a:srgbClr val="000D26"/>
                </a:solidFill>
                <a:cs typeface="B Mitra" pitchFamily="2" charset="-78"/>
              </a:rPr>
              <a:t>سیستم گرمایش کفی انقلابی در نحوه‌ی گرم‌کردن ساختمان‌هاست. در این سیستم، گردش آب گرم از درون شبکه‌ای از لوله‌های سوپرپایپ که در زیر کف نصب شده‌اند، حرارت را به آرامی توزیع می‌کند.</a:t>
            </a:r>
          </a:p>
          <a:p>
            <a:pPr algn="justLow"/>
            <a:r>
              <a:rPr lang="fa-IR" dirty="0">
                <a:solidFill>
                  <a:srgbClr val="000D26"/>
                </a:solidFill>
                <a:cs typeface="B Mitra" pitchFamily="2" charset="-78"/>
              </a:rPr>
              <a:t>در سیستم گرمایش کفی شبکه لوله تمام کف را پوشش می‌دهد و بدین ترتیب توزیع حرارت به صورت یکنواخت است. حداکثر دمای کف در این سیستم 29 درجه‌ی سانتیگراد است. آب گرم ورودی با دمای حدود40 درجه‌ی سانتیگراد از طریق موتورخانه، پکیج، یا کلکتورهای خورشیدی تأمین، و از طریق کلکتورهای ویژه توزیع می‌شود. سیستم گرمایش کفی برای کف‌های مختلف با پوشش‌های متفاوت از جمله سنگ، سرامیک، پارکت، و موکت مناسب است</a:t>
            </a:r>
            <a:r>
              <a:rPr lang="fa-IR" dirty="0">
                <a:solidFill>
                  <a:srgbClr val="000D26"/>
                </a:solidFill>
                <a:cs typeface="B Mitra" pitchFamily="2" charset="-78"/>
              </a:rPr>
              <a:t>.</a:t>
            </a:r>
            <a:endParaRPr lang="fa-IR" dirty="0">
              <a:solidFill>
                <a:srgbClr val="000D26"/>
              </a:solidFill>
              <a:cs typeface="B Mitra" pitchFamily="2" charset="-78"/>
            </a:endParaRPr>
          </a:p>
        </p:txBody>
      </p:sp>
      <p:sp>
        <p:nvSpPr>
          <p:cNvPr id="12" name="TextBox 11"/>
          <p:cNvSpPr txBox="1"/>
          <p:nvPr/>
        </p:nvSpPr>
        <p:spPr>
          <a:xfrm>
            <a:off x="5553026" y="404664"/>
            <a:ext cx="3087426" cy="369332"/>
          </a:xfrm>
          <a:prstGeom prst="rect">
            <a:avLst/>
          </a:prstGeom>
          <a:noFill/>
        </p:spPr>
        <p:txBody>
          <a:bodyPr wrap="square" rtlCol="0">
            <a:spAutoFit/>
          </a:bodyPr>
          <a:lstStyle/>
          <a:p>
            <a:pPr rtl="0"/>
            <a:r>
              <a:rPr lang="fa-IR" b="1" dirty="0">
                <a:solidFill>
                  <a:srgbClr val="002060"/>
                </a:solidFill>
                <a:cs typeface="B Yekan" panose="00000400000000000000" pitchFamily="2" charset="-78"/>
              </a:rPr>
              <a:t>گرمایش آب</a:t>
            </a:r>
            <a:endParaRPr lang="en-US" b="1" dirty="0">
              <a:solidFill>
                <a:srgbClr val="002060"/>
              </a:solidFill>
              <a:cs typeface="B Yekan" panose="00000400000000000000" pitchFamily="2" charset="-78"/>
            </a:endParaRPr>
          </a:p>
        </p:txBody>
      </p:sp>
      <p:cxnSp>
        <p:nvCxnSpPr>
          <p:cNvPr id="15" name="Straight Connector 14"/>
          <p:cNvCxnSpPr/>
          <p:nvPr/>
        </p:nvCxnSpPr>
        <p:spPr>
          <a:xfrm>
            <a:off x="5544108" y="859939"/>
            <a:ext cx="3096344" cy="0"/>
          </a:xfrm>
          <a:prstGeom prst="line">
            <a:avLst/>
          </a:prstGeom>
          <a:ln>
            <a:solidFill>
              <a:srgbClr val="953C05"/>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08104" y="941798"/>
            <a:ext cx="3087426" cy="353943"/>
          </a:xfrm>
          <a:prstGeom prst="rect">
            <a:avLst/>
          </a:prstGeom>
          <a:noFill/>
        </p:spPr>
        <p:txBody>
          <a:bodyPr wrap="square" rtlCol="0">
            <a:spAutoFit/>
          </a:bodyPr>
          <a:lstStyle/>
          <a:p>
            <a:pPr rtl="0"/>
            <a:r>
              <a:rPr lang="fa-IR" sz="1700" b="1" dirty="0">
                <a:solidFill>
                  <a:srgbClr val="C02500"/>
                </a:solidFill>
                <a:cs typeface="B Yekan" panose="00000400000000000000" pitchFamily="2" charset="-78"/>
              </a:rPr>
              <a:t>گرمایش از کف</a:t>
            </a:r>
            <a:endParaRPr lang="en-US" sz="1700" b="1" dirty="0">
              <a:solidFill>
                <a:srgbClr val="C02500"/>
              </a:solidFill>
              <a:cs typeface="B Yekan" panose="00000400000000000000" pitchFamily="2" charset="-78"/>
            </a:endParaRPr>
          </a:p>
        </p:txBody>
      </p:sp>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1600" y="859939"/>
            <a:ext cx="3168352" cy="2374567"/>
          </a:xfrm>
          <a:prstGeom prst="rect">
            <a:avLst/>
          </a:prstGeom>
          <a:noFill/>
          <a:ln>
            <a:noFill/>
          </a:ln>
        </p:spPr>
      </p:pic>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71600" y="3667171"/>
            <a:ext cx="3168352" cy="2376264"/>
          </a:xfrm>
          <a:prstGeom prst="rect">
            <a:avLst/>
          </a:prstGeom>
          <a:noFill/>
          <a:ln>
            <a:noFill/>
          </a:ln>
        </p:spPr>
      </p:pic>
    </p:spTree>
    <p:extLst>
      <p:ext uri="{BB962C8B-B14F-4D97-AF65-F5344CB8AC3E}">
        <p14:creationId xmlns:p14="http://schemas.microsoft.com/office/powerpoint/2010/main" val="1531809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TotalTime>
  <Words>10654</Words>
  <Application>Microsoft Office PowerPoint</Application>
  <PresentationFormat>On-screen Show (4:3)</PresentationFormat>
  <Paragraphs>574</Paragraphs>
  <Slides>60</Slides>
  <Notes>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73" baseType="lpstr">
      <vt:lpstr>Arial</vt:lpstr>
      <vt:lpstr>B Mitra</vt:lpstr>
      <vt:lpstr>B Nazanin</vt:lpstr>
      <vt:lpstr>B Yekan</vt:lpstr>
      <vt:lpstr>Calibri</vt:lpstr>
      <vt:lpstr>IranNastaliq</vt:lpstr>
      <vt:lpstr>Nb naz</vt:lpstr>
      <vt:lpstr>Tahoma</vt:lpstr>
      <vt:lpstr>Times New Roman</vt:lpstr>
      <vt:lpstr>Trebuchet MS</vt:lpstr>
      <vt:lpstr>Wingdings 3</vt:lpstr>
      <vt:lpstr>Facet</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2020-11-27T13:55:17Z</dcterms:created>
  <dcterms:modified xsi:type="dcterms:W3CDTF">2020-11-27T13:56:36Z</dcterms:modified>
</cp:coreProperties>
</file>