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62" name="Picture 2" descr="\\DROBO-FS\QuickDrops\JB\PPTX NG\Droplets\LightingOverlay.png"/>
          <p:cNvPicPr>
            <a:picLocks noChangeAspect="1" noChangeArrowheads="1"/>
          </p:cNvPicPr>
          <p:nvPr/>
        </p:nvPicPr>
        <p:blipFill>
          <a:blip r:embed="rId2">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66" name="Group 65"/>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67" name="Rectangle 5"/>
            <p:cNvSpPr>
              <a:spLocks noChangeArrowheads="1"/>
            </p:cNvSpPr>
            <p:nvPr/>
          </p:nvSpPr>
          <p:spPr bwMode="auto">
            <a:xfrm>
              <a:off x="1209675"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68"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69"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0" name="Rectangle 8"/>
            <p:cNvSpPr>
              <a:spLocks noChangeArrowheads="1"/>
            </p:cNvSpPr>
            <p:nvPr/>
          </p:nvSpPr>
          <p:spPr bwMode="auto">
            <a:xfrm>
              <a:off x="414338" y="9525"/>
              <a:ext cx="28575" cy="44815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71"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2"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3"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4"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5"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6"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7"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8"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79"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0"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1"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2"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3"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4"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5"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6"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7"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8"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89"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0"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1"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2"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3"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4"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5"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96"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7"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8"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99"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0"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1"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2"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3"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4"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5"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6"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7"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108"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09"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0"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1"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2"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3"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4"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5"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6"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7"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8"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19"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0"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sp>
        <p:nvSpPr>
          <p:cNvPr id="2" name="Title 1"/>
          <p:cNvSpPr>
            <a:spLocks noGrp="1"/>
          </p:cNvSpPr>
          <p:nvPr>
            <p:ph type="ctrTitle"/>
          </p:nvPr>
        </p:nvSpPr>
        <p:spPr>
          <a:xfrm>
            <a:off x="1900238" y="1122363"/>
            <a:ext cx="6593681" cy="2387600"/>
          </a:xfrm>
        </p:spPr>
        <p:txBody>
          <a:bodyPr anchor="b">
            <a:normAutofit/>
          </a:bodyPr>
          <a:lstStyle>
            <a:lvl1pPr algn="l">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900238" y="3602038"/>
            <a:ext cx="6593681"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a:xfrm>
            <a:off x="5801052" y="5410202"/>
            <a:ext cx="2057400" cy="365125"/>
          </a:xfrm>
        </p:spPr>
        <p:txBody>
          <a:bodyPr/>
          <a:lstStyle/>
          <a:p>
            <a:fld id="{BA3FFB9E-A6C7-4FFD-BE71-319B84EDB6CB}" type="datetimeFigureOut">
              <a:rPr lang="fa-IR" smtClean="0"/>
              <a:t>29/09/1441</a:t>
            </a:fld>
            <a:endParaRPr lang="fa-IR"/>
          </a:p>
        </p:txBody>
      </p:sp>
      <p:sp>
        <p:nvSpPr>
          <p:cNvPr id="5" name="Footer Placeholder 4"/>
          <p:cNvSpPr>
            <a:spLocks noGrp="1"/>
          </p:cNvSpPr>
          <p:nvPr>
            <p:ph type="ftr" sz="quarter" idx="11"/>
          </p:nvPr>
        </p:nvSpPr>
        <p:spPr>
          <a:xfrm>
            <a:off x="1900237" y="5410202"/>
            <a:ext cx="3843665" cy="365125"/>
          </a:xfrm>
        </p:spPr>
        <p:txBody>
          <a:bodyPr/>
          <a:lstStyle/>
          <a:p>
            <a:endParaRPr lang="fa-IR"/>
          </a:p>
        </p:txBody>
      </p:sp>
      <p:sp>
        <p:nvSpPr>
          <p:cNvPr id="6" name="Slide Number Placeholder 5"/>
          <p:cNvSpPr>
            <a:spLocks noGrp="1"/>
          </p:cNvSpPr>
          <p:nvPr>
            <p:ph type="sldNum" sz="quarter" idx="12"/>
          </p:nvPr>
        </p:nvSpPr>
        <p:spPr>
          <a:xfrm>
            <a:off x="7915603" y="5410200"/>
            <a:ext cx="578317" cy="365125"/>
          </a:xfrm>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2798832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58" y="4304665"/>
            <a:ext cx="7434266" cy="819355"/>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56058" y="606426"/>
            <a:ext cx="7434266" cy="3299778"/>
          </a:xfrm>
          <a:prstGeom prst="round2DiagRect">
            <a:avLst>
              <a:gd name="adj1" fmla="val 5101"/>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856024" y="5124020"/>
            <a:ext cx="7433144"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FFB9E-A6C7-4FFD-BE71-319B84EDB6CB}"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1685426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93" y="609600"/>
            <a:ext cx="7429466" cy="3429000"/>
          </a:xfrm>
        </p:spPr>
        <p:txBody>
          <a:bodyPr anchor="ctr">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856058" y="4419600"/>
            <a:ext cx="7428344"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FFB9E-A6C7-4FFD-BE71-319B84EDB6CB}"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16002536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609600"/>
            <a:ext cx="6977064" cy="2748429"/>
          </a:xfrm>
        </p:spPr>
        <p:txBody>
          <a:bodyPr anchor="ctr">
            <a:normAutofit/>
          </a:bodyPr>
          <a:lstStyle>
            <a:lvl1pPr>
              <a:defRPr sz="36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856058" y="4309919"/>
            <a:ext cx="74295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FFB9E-A6C7-4FFD-BE71-319B84EDB6CB}"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4928F0B-FD2E-42C6-80D3-806A23F07FDA}" type="slidenum">
              <a:rPr lang="fa-IR" smtClean="0"/>
              <a:t>‹#›</a:t>
            </a:fld>
            <a:endParaRPr lang="fa-IR"/>
          </a:p>
        </p:txBody>
      </p:sp>
      <p:sp>
        <p:nvSpPr>
          <p:cNvPr id="52" name="TextBox 51"/>
          <p:cNvSpPr txBox="1"/>
          <p:nvPr/>
        </p:nvSpPr>
        <p:spPr>
          <a:xfrm>
            <a:off x="696579" y="718458"/>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53" name="TextBox 52"/>
          <p:cNvSpPr txBox="1"/>
          <p:nvPr/>
        </p:nvSpPr>
        <p:spPr>
          <a:xfrm>
            <a:off x="7817473" y="2764972"/>
            <a:ext cx="4572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Tree>
    <p:extLst>
      <p:ext uri="{BB962C8B-B14F-4D97-AF65-F5344CB8AC3E}">
        <p14:creationId xmlns:p14="http://schemas.microsoft.com/office/powerpoint/2010/main" val="34419817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56058" y="2134042"/>
            <a:ext cx="7429501" cy="2511835"/>
          </a:xfrm>
        </p:spPr>
        <p:txBody>
          <a:bodyPr anchor="b">
            <a:normAutofit/>
          </a:bodyPr>
          <a:lstStyle>
            <a:lvl1pPr>
              <a:defRPr sz="3600"/>
            </a:lvl1pPr>
          </a:lstStyle>
          <a:p>
            <a:r>
              <a:rPr lang="en-US" smtClean="0"/>
              <a:t>Click to edit Master title style</a:t>
            </a:r>
            <a:endParaRPr lang="en-US" dirty="0"/>
          </a:p>
        </p:txBody>
      </p:sp>
      <p:sp>
        <p:nvSpPr>
          <p:cNvPr id="4" name="Text Placeholder 3"/>
          <p:cNvSpPr>
            <a:spLocks noGrp="1"/>
          </p:cNvSpPr>
          <p:nvPr>
            <p:ph type="body" sz="half" idx="2"/>
          </p:nvPr>
        </p:nvSpPr>
        <p:spPr>
          <a:xfrm>
            <a:off x="856023" y="4657655"/>
            <a:ext cx="7428379"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FFB9E-A6C7-4FFD-BE71-319B84EDB6CB}"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35604460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856060" y="609600"/>
            <a:ext cx="7429499" cy="1905000"/>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856058" y="2674463"/>
            <a:ext cx="2397674"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856059" y="3360263"/>
            <a:ext cx="2396432"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386075" y="2677635"/>
            <a:ext cx="2388289"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386075" y="3363435"/>
            <a:ext cx="238895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5889332" y="2674463"/>
            <a:ext cx="2396226" cy="685800"/>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5889332" y="3360263"/>
            <a:ext cx="2396226"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A3FFB9E-A6C7-4FFD-BE71-319B84EDB6CB}" type="datetimeFigureOut">
              <a:rPr lang="fa-IR" smtClean="0"/>
              <a:t>29/09/1441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41769965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856059" y="609600"/>
            <a:ext cx="7429499" cy="1905000"/>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856060" y="4404596"/>
            <a:ext cx="239643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856060" y="2666998"/>
            <a:ext cx="239643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1" name="Text Placeholder 3"/>
          <p:cNvSpPr>
            <a:spLocks noGrp="1"/>
          </p:cNvSpPr>
          <p:nvPr>
            <p:ph type="body" sz="half" idx="18"/>
          </p:nvPr>
        </p:nvSpPr>
        <p:spPr>
          <a:xfrm>
            <a:off x="856060" y="4980859"/>
            <a:ext cx="239643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366790" y="4404596"/>
            <a:ext cx="24003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366790" y="2666998"/>
            <a:ext cx="2399205"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4" name="Text Placeholder 3"/>
          <p:cNvSpPr>
            <a:spLocks noGrp="1"/>
          </p:cNvSpPr>
          <p:nvPr>
            <p:ph type="body" sz="half" idx="19"/>
          </p:nvPr>
        </p:nvSpPr>
        <p:spPr>
          <a:xfrm>
            <a:off x="3365695" y="4980857"/>
            <a:ext cx="24003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5889426" y="4404595"/>
            <a:ext cx="2393056"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5889332" y="2666998"/>
            <a:ext cx="2396227"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1800" dirty="0"/>
            </a:lvl1pPr>
          </a:lstStyle>
          <a:p>
            <a:pPr marL="0" lvl="0" indent="0">
              <a:buNone/>
            </a:pPr>
            <a:r>
              <a:rPr lang="en-US" smtClean="0"/>
              <a:t>Click icon to add picture</a:t>
            </a:r>
            <a:endParaRPr lang="en-US" dirty="0"/>
          </a:p>
        </p:txBody>
      </p:sp>
      <p:sp>
        <p:nvSpPr>
          <p:cNvPr id="27" name="Text Placeholder 3"/>
          <p:cNvSpPr>
            <a:spLocks noGrp="1"/>
          </p:cNvSpPr>
          <p:nvPr>
            <p:ph type="body" sz="half" idx="20"/>
          </p:nvPr>
        </p:nvSpPr>
        <p:spPr>
          <a:xfrm>
            <a:off x="5889332" y="4980855"/>
            <a:ext cx="2396226"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A3FFB9E-A6C7-4FFD-BE71-319B84EDB6CB}" type="datetimeFigureOut">
              <a:rPr lang="fa-IR" smtClean="0"/>
              <a:t>29/09/1441</a:t>
            </a:fld>
            <a:endParaRPr lang="fa-IR"/>
          </a:p>
        </p:txBody>
      </p:sp>
      <p:sp>
        <p:nvSpPr>
          <p:cNvPr id="4" name="Footer Placeholder 3"/>
          <p:cNvSpPr>
            <a:spLocks noGrp="1"/>
          </p:cNvSpPr>
          <p:nvPr>
            <p:ph type="ftr" sz="quarter" idx="11"/>
          </p:nvPr>
        </p:nvSpPr>
        <p:spPr/>
        <p:txBody>
          <a:bodyPr/>
          <a:lstStyle>
            <a:lvl1pPr>
              <a:defRPr cap="all" baseline="0"/>
            </a:lvl1pPr>
          </a:lstStyle>
          <a:p>
            <a:endParaRPr lang="fa-IR"/>
          </a:p>
        </p:txBody>
      </p:sp>
      <p:sp>
        <p:nvSpPr>
          <p:cNvPr id="5" name="Slide Number Placeholder 4"/>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474490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A3FFB9E-A6C7-4FFD-BE71-319B84EDB6CB}"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40831301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1" y="609600"/>
            <a:ext cx="1503758" cy="518160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56057" y="609600"/>
            <a:ext cx="5811443" cy="51816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A3FFB9E-A6C7-4FFD-BE71-319B84EDB6CB}"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3126685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7" name="Title 1"/>
          <p:cNvSpPr>
            <a:spLocks noGrp="1"/>
          </p:cNvSpPr>
          <p:nvPr>
            <p:ph type="title"/>
          </p:nvPr>
        </p:nvSpPr>
        <p:spPr>
          <a:xfrm>
            <a:off x="856060" y="618518"/>
            <a:ext cx="7429499" cy="1478570"/>
          </a:xfrm>
        </p:spPr>
        <p:txBody>
          <a:bodyPr/>
          <a:lstStyle/>
          <a:p>
            <a:r>
              <a:rPr lang="en-US" smtClean="0"/>
              <a:t>Click to edit Master title style</a:t>
            </a:r>
            <a:endParaRPr lang="en-US" dirty="0"/>
          </a:p>
        </p:txBody>
      </p:sp>
      <p:sp>
        <p:nvSpPr>
          <p:cNvPr id="48" name="Content Placeholder 2"/>
          <p:cNvSpPr>
            <a:spLocks noGrp="1"/>
          </p:cNvSpPr>
          <p:nvPr>
            <p:ph idx="1"/>
          </p:nvPr>
        </p:nvSpPr>
        <p:spPr>
          <a:xfrm>
            <a:off x="856060" y="2249487"/>
            <a:ext cx="7429499"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9" name="Date Placeholder 3"/>
          <p:cNvSpPr>
            <a:spLocks noGrp="1"/>
          </p:cNvSpPr>
          <p:nvPr>
            <p:ph type="dt" sz="half" idx="10"/>
          </p:nvPr>
        </p:nvSpPr>
        <p:spPr>
          <a:xfrm>
            <a:off x="5592691" y="5883277"/>
            <a:ext cx="2057400" cy="365125"/>
          </a:xfrm>
        </p:spPr>
        <p:txBody>
          <a:bodyPr/>
          <a:lstStyle/>
          <a:p>
            <a:fld id="{BA3FFB9E-A6C7-4FFD-BE71-319B84EDB6CB}" type="datetimeFigureOut">
              <a:rPr lang="fa-IR" smtClean="0"/>
              <a:t>29/09/1441</a:t>
            </a:fld>
            <a:endParaRPr lang="fa-IR"/>
          </a:p>
        </p:txBody>
      </p:sp>
      <p:sp>
        <p:nvSpPr>
          <p:cNvPr id="50" name="Footer Placeholder 4"/>
          <p:cNvSpPr>
            <a:spLocks noGrp="1"/>
          </p:cNvSpPr>
          <p:nvPr>
            <p:ph type="ftr" sz="quarter" idx="11"/>
          </p:nvPr>
        </p:nvSpPr>
        <p:spPr>
          <a:xfrm>
            <a:off x="856059" y="5883276"/>
            <a:ext cx="4679482" cy="365125"/>
          </a:xfrm>
        </p:spPr>
        <p:txBody>
          <a:bodyPr/>
          <a:lstStyle/>
          <a:p>
            <a:endParaRPr lang="fa-IR"/>
          </a:p>
        </p:txBody>
      </p:sp>
      <p:sp>
        <p:nvSpPr>
          <p:cNvPr id="51" name="Slide Number Placeholder 5"/>
          <p:cNvSpPr>
            <a:spLocks noGrp="1"/>
          </p:cNvSpPr>
          <p:nvPr>
            <p:ph type="sldNum" sz="quarter" idx="12"/>
          </p:nvPr>
        </p:nvSpPr>
        <p:spPr>
          <a:xfrm>
            <a:off x="7707241" y="5883275"/>
            <a:ext cx="578317" cy="365125"/>
          </a:xfrm>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3695982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56058" y="1419227"/>
            <a:ext cx="7429500" cy="2852737"/>
          </a:xfrm>
        </p:spPr>
        <p:txBody>
          <a:bodyPr anchor="b">
            <a:normAutofit/>
          </a:bodyPr>
          <a:lstStyle>
            <a:lvl1pP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856058" y="4424362"/>
            <a:ext cx="74295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3FFB9E-A6C7-4FFD-BE71-319B84EDB6CB}"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404786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56058" y="2249486"/>
            <a:ext cx="3658792"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1" y="2249486"/>
            <a:ext cx="3656408" cy="354171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A3FFB9E-A6C7-4FFD-BE71-319B84EDB6CB}"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6085725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56058" y="619127"/>
            <a:ext cx="7429500" cy="1477961"/>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78902" y="2249486"/>
            <a:ext cx="3435949"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56058" y="3073398"/>
            <a:ext cx="3658793"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851992" y="2249485"/>
            <a:ext cx="3433565"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3073398"/>
            <a:ext cx="3656408" cy="27178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A3FFB9E-A6C7-4FFD-BE71-319B84EDB6CB}" type="datetimeFigureOut">
              <a:rPr lang="fa-IR" smtClean="0"/>
              <a:t>29/09/1441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5088896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A3FFB9E-A6C7-4FFD-BE71-319B84EDB6CB}" type="datetimeFigureOut">
              <a:rPr lang="fa-IR" smtClean="0"/>
              <a:t>29/09/1441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41523733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3FFB9E-A6C7-4FFD-BE71-319B84EDB6CB}" type="datetimeFigureOut">
              <a:rPr lang="fa-IR" smtClean="0"/>
              <a:t>29/09/1441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2185939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0029" y="609601"/>
            <a:ext cx="2892028" cy="1639884"/>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67150" y="592666"/>
            <a:ext cx="4418407" cy="5198534"/>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0029" y="2249486"/>
            <a:ext cx="2892028"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FFB9E-A6C7-4FFD-BE71-319B84EDB6CB}"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3216165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56061" y="609600"/>
            <a:ext cx="3753962" cy="1639886"/>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32866" y="609600"/>
            <a:ext cx="3452693" cy="5181602"/>
          </a:xfrm>
          <a:prstGeom prst="round2DiagRect">
            <a:avLst>
              <a:gd name="adj1" fmla="val 6074"/>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defRPr lang="en-US" sz="3200"/>
            </a:lvl1pPr>
          </a:lstStyle>
          <a:p>
            <a:pPr marL="0" lvl="0" indent="0">
              <a:buNone/>
            </a:pPr>
            <a:r>
              <a:rPr lang="en-US" smtClean="0"/>
              <a:t>Click icon to add picture</a:t>
            </a:r>
            <a:endParaRPr lang="en-US" dirty="0"/>
          </a:p>
        </p:txBody>
      </p:sp>
      <p:sp>
        <p:nvSpPr>
          <p:cNvPr id="4" name="Text Placeholder 3"/>
          <p:cNvSpPr>
            <a:spLocks noGrp="1"/>
          </p:cNvSpPr>
          <p:nvPr>
            <p:ph type="body" sz="half" idx="2"/>
          </p:nvPr>
        </p:nvSpPr>
        <p:spPr>
          <a:xfrm>
            <a:off x="856059" y="2249486"/>
            <a:ext cx="3753964"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3FFB9E-A6C7-4FFD-BE71-319B84EDB6CB}"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4928F0B-FD2E-42C6-80D3-806A23F07FDA}" type="slidenum">
              <a:rPr lang="fa-IR" smtClean="0"/>
              <a:t>‹#›</a:t>
            </a:fld>
            <a:endParaRPr lang="fa-IR"/>
          </a:p>
        </p:txBody>
      </p:sp>
    </p:spTree>
    <p:extLst>
      <p:ext uri="{BB962C8B-B14F-4D97-AF65-F5344CB8AC3E}">
        <p14:creationId xmlns:p14="http://schemas.microsoft.com/office/powerpoint/2010/main" val="79003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 y="-1"/>
            <a:ext cx="9144002" cy="6858001"/>
          </a:xfrm>
          <a:prstGeom prst="rect">
            <a:avLst/>
          </a:prstGeom>
          <a:noFill/>
          <a:extLst>
            <a:ext uri="{909E8E84-426E-40dd-AFC4-6F175D3DCCD1}">
              <a14:hiddenFill xmlns="" xmlns:a14="http://schemas.microsoft.com/office/drawing/2010/main">
                <a:solidFill>
                  <a:srgbClr val="FFFFFF"/>
                </a:solidFill>
              </a14:hiddenFill>
            </a:ext>
          </a:extLst>
        </p:spPr>
      </p:pic>
      <p:grpSp>
        <p:nvGrpSpPr>
          <p:cNvPr id="8" name="Group 7"/>
          <p:cNvGrpSpPr/>
          <p:nvPr/>
        </p:nvGrpSpPr>
        <p:grpSpPr>
          <a:xfrm>
            <a:off x="-14288" y="0"/>
            <a:ext cx="9041774" cy="6858001"/>
            <a:chOff x="-14288" y="0"/>
            <a:chExt cx="9041774"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grpSp>
        <p:grpSp>
          <p:nvGrpSpPr>
            <p:cNvPr id="10" name="Group 9"/>
            <p:cNvGrpSpPr/>
            <p:nvPr/>
          </p:nvGrpSpPr>
          <p:grpSpPr>
            <a:xfrm>
              <a:off x="8352798"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sp>
        </p:grpSp>
      </p:grpSp>
      <p:sp>
        <p:nvSpPr>
          <p:cNvPr id="2" name="Title Placeholder 1"/>
          <p:cNvSpPr>
            <a:spLocks noGrp="1"/>
          </p:cNvSpPr>
          <p:nvPr>
            <p:ph type="title"/>
          </p:nvPr>
        </p:nvSpPr>
        <p:spPr>
          <a:xfrm>
            <a:off x="856060" y="618518"/>
            <a:ext cx="7429499"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856060" y="2249487"/>
            <a:ext cx="7429499" cy="354171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592691" y="5883277"/>
            <a:ext cx="20574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BA3FFB9E-A6C7-4FFD-BE71-319B84EDB6CB}" type="datetimeFigureOut">
              <a:rPr lang="fa-IR" smtClean="0"/>
              <a:t>29/09/1441</a:t>
            </a:fld>
            <a:endParaRPr lang="fa-IR"/>
          </a:p>
        </p:txBody>
      </p:sp>
      <p:sp>
        <p:nvSpPr>
          <p:cNvPr id="5" name="Footer Placeholder 4"/>
          <p:cNvSpPr>
            <a:spLocks noGrp="1"/>
          </p:cNvSpPr>
          <p:nvPr>
            <p:ph type="ftr" sz="quarter" idx="3"/>
          </p:nvPr>
        </p:nvSpPr>
        <p:spPr>
          <a:xfrm>
            <a:off x="856059" y="5883276"/>
            <a:ext cx="4679482"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7707241" y="5883275"/>
            <a:ext cx="578317"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84928F0B-FD2E-42C6-80D3-806A23F07FDA}" type="slidenum">
              <a:rPr lang="fa-IR" smtClean="0"/>
              <a:t>‹#›</a:t>
            </a:fld>
            <a:endParaRPr lang="fa-IR"/>
          </a:p>
        </p:txBody>
      </p:sp>
    </p:spTree>
    <p:extLst>
      <p:ext uri="{BB962C8B-B14F-4D97-AF65-F5344CB8AC3E}">
        <p14:creationId xmlns:p14="http://schemas.microsoft.com/office/powerpoint/2010/main" val="859619399"/>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914400" rtl="1"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r" defTabSz="914400" rtl="1"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r" defTabSz="914400" rtl="1"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r" defTabSz="914400" rtl="1"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r" defTabSz="914400" rtl="1"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r" defTabSz="914400" rtl="1"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hyperlink" Target="http://www.altechiran.com/project_item_f.aspx?id=427514732&amp;p=3" TargetMode="External"/><Relationship Id="rId13" Type="http://schemas.openxmlformats.org/officeDocument/2006/relationships/image" Target="../media/image57.jpeg"/><Relationship Id="rId3" Type="http://schemas.openxmlformats.org/officeDocument/2006/relationships/image" Target="../media/image52.jpeg"/><Relationship Id="rId7" Type="http://schemas.openxmlformats.org/officeDocument/2006/relationships/image" Target="../media/image54.jpeg"/><Relationship Id="rId12" Type="http://schemas.openxmlformats.org/officeDocument/2006/relationships/hyperlink" Target="http://www.altechiran.com/project_item_f.aspx?id=427514732&amp;p=5" TargetMode="External"/><Relationship Id="rId2" Type="http://schemas.openxmlformats.org/officeDocument/2006/relationships/hyperlink" Target="http://www.altechiran.com/projects/big/kish_airport_01.jpg" TargetMode="External"/><Relationship Id="rId1" Type="http://schemas.openxmlformats.org/officeDocument/2006/relationships/slideLayout" Target="../slideLayouts/slideLayout7.xml"/><Relationship Id="rId6" Type="http://schemas.openxmlformats.org/officeDocument/2006/relationships/hyperlink" Target="http://www.altechiran.com/project_item_f.aspx?id=427514732&amp;p=2" TargetMode="External"/><Relationship Id="rId11" Type="http://schemas.openxmlformats.org/officeDocument/2006/relationships/image" Target="../media/image56.jpeg"/><Relationship Id="rId5" Type="http://schemas.openxmlformats.org/officeDocument/2006/relationships/image" Target="../media/image53.jpeg"/><Relationship Id="rId15" Type="http://schemas.openxmlformats.org/officeDocument/2006/relationships/image" Target="../media/image58.jpeg"/><Relationship Id="rId10" Type="http://schemas.openxmlformats.org/officeDocument/2006/relationships/hyperlink" Target="http://www.altechiran.com/project_item_f.aspx?id=427514732&amp;p=4" TargetMode="External"/><Relationship Id="rId4" Type="http://schemas.openxmlformats.org/officeDocument/2006/relationships/hyperlink" Target="http://www.altechiran.com/project_item_f.aspx?id=427514732&amp;p=1" TargetMode="External"/><Relationship Id="rId9" Type="http://schemas.openxmlformats.org/officeDocument/2006/relationships/image" Target="../media/image55.jpeg"/><Relationship Id="rId14" Type="http://schemas.openxmlformats.org/officeDocument/2006/relationships/hyperlink" Target="http://www.altechiran.com/project_item_f.aspx?id=427514732&amp;p=6" TargetMode="External"/></Relationships>
</file>

<file path=ppt/slides/_rels/slide35.xml.rels><?xml version="1.0" encoding="UTF-8" standalone="yes"?>
<Relationships xmlns="http://schemas.openxmlformats.org/package/2006/relationships"><Relationship Id="rId8" Type="http://schemas.openxmlformats.org/officeDocument/2006/relationships/hyperlink" Target="http://www.altechiran.com/project_item_f.aspx?id=-513705677&amp;p=3" TargetMode="External"/><Relationship Id="rId3" Type="http://schemas.openxmlformats.org/officeDocument/2006/relationships/image" Target="../media/image59.jpeg"/><Relationship Id="rId7" Type="http://schemas.openxmlformats.org/officeDocument/2006/relationships/image" Target="../media/image61.jpeg"/><Relationship Id="rId2" Type="http://schemas.openxmlformats.org/officeDocument/2006/relationships/hyperlink" Target="http://www.altechiran.com/projects/big/building_investment_01.jpg" TargetMode="External"/><Relationship Id="rId1" Type="http://schemas.openxmlformats.org/officeDocument/2006/relationships/slideLayout" Target="../slideLayouts/slideLayout7.xml"/><Relationship Id="rId6" Type="http://schemas.openxmlformats.org/officeDocument/2006/relationships/hyperlink" Target="http://www.altechiran.com/project_item_f.aspx?id=-513705677&amp;p=2" TargetMode="External"/><Relationship Id="rId11" Type="http://schemas.openxmlformats.org/officeDocument/2006/relationships/image" Target="../media/image63.jpeg"/><Relationship Id="rId5" Type="http://schemas.openxmlformats.org/officeDocument/2006/relationships/image" Target="../media/image60.jpeg"/><Relationship Id="rId10" Type="http://schemas.openxmlformats.org/officeDocument/2006/relationships/hyperlink" Target="http://www.altechiran.com/project_item_f.aspx?id=-513705677&amp;p=4" TargetMode="External"/><Relationship Id="rId4" Type="http://schemas.openxmlformats.org/officeDocument/2006/relationships/hyperlink" Target="http://www.altechiran.com/project_item_f.aspx?id=-513705677&amp;p=1" TargetMode="External"/><Relationship Id="rId9" Type="http://schemas.openxmlformats.org/officeDocument/2006/relationships/image" Target="../media/image62.jpeg"/></Relationships>
</file>

<file path=ppt/slides/_rels/slide36.xml.rels><?xml version="1.0" encoding="UTF-8" standalone="yes"?>
<Relationships xmlns="http://schemas.openxmlformats.org/package/2006/relationships"><Relationship Id="rId8" Type="http://schemas.openxmlformats.org/officeDocument/2006/relationships/hyperlink" Target="http://www.altechiran.com/project_item_f.aspx?id=1834616838&amp;p=3" TargetMode="External"/><Relationship Id="rId13" Type="http://schemas.openxmlformats.org/officeDocument/2006/relationships/image" Target="../media/image69.jpeg"/><Relationship Id="rId3" Type="http://schemas.openxmlformats.org/officeDocument/2006/relationships/image" Target="../media/image64.jpeg"/><Relationship Id="rId7" Type="http://schemas.openxmlformats.org/officeDocument/2006/relationships/image" Target="../media/image66.jpeg"/><Relationship Id="rId12" Type="http://schemas.openxmlformats.org/officeDocument/2006/relationships/hyperlink" Target="http://www.altechiran.com/project_item_f.aspx?id=1834616838&amp;p=5" TargetMode="External"/><Relationship Id="rId17" Type="http://schemas.openxmlformats.org/officeDocument/2006/relationships/image" Target="../media/image71.jpeg"/><Relationship Id="rId2" Type="http://schemas.openxmlformats.org/officeDocument/2006/relationships/hyperlink" Target="http://www.altechiran.com/projects/big/behinesazi_01.jpg" TargetMode="External"/><Relationship Id="rId16" Type="http://schemas.openxmlformats.org/officeDocument/2006/relationships/hyperlink" Target="http://www.altechiran.com/project_item_f.aspx?id=1834616838&amp;p=7" TargetMode="External"/><Relationship Id="rId1" Type="http://schemas.openxmlformats.org/officeDocument/2006/relationships/slideLayout" Target="../slideLayouts/slideLayout7.xml"/><Relationship Id="rId6" Type="http://schemas.openxmlformats.org/officeDocument/2006/relationships/hyperlink" Target="http://www.altechiran.com/project_item_f.aspx?id=1834616838&amp;p=2" TargetMode="External"/><Relationship Id="rId11" Type="http://schemas.openxmlformats.org/officeDocument/2006/relationships/image" Target="../media/image68.jpeg"/><Relationship Id="rId5" Type="http://schemas.openxmlformats.org/officeDocument/2006/relationships/image" Target="../media/image65.jpeg"/><Relationship Id="rId15" Type="http://schemas.openxmlformats.org/officeDocument/2006/relationships/image" Target="../media/image70.jpeg"/><Relationship Id="rId10" Type="http://schemas.openxmlformats.org/officeDocument/2006/relationships/hyperlink" Target="http://www.altechiran.com/project_item_f.aspx?id=1834616838&amp;p=4" TargetMode="External"/><Relationship Id="rId4" Type="http://schemas.openxmlformats.org/officeDocument/2006/relationships/hyperlink" Target="http://www.altechiran.com/project_item_f.aspx?id=1834616838&amp;p=1" TargetMode="External"/><Relationship Id="rId9" Type="http://schemas.openxmlformats.org/officeDocument/2006/relationships/image" Target="../media/image67.jpeg"/><Relationship Id="rId14" Type="http://schemas.openxmlformats.org/officeDocument/2006/relationships/hyperlink" Target="http://www.altechiran.com/project_item_f.aspx?id=1834616838&amp;p=6"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73.jpeg"/><Relationship Id="rId3" Type="http://schemas.openxmlformats.org/officeDocument/2006/relationships/hyperlink" Target="http://www.altechiran.com/project_item_f.aspx?id=-1104957586&amp;p=3" TargetMode="External"/><Relationship Id="rId7" Type="http://schemas.openxmlformats.org/officeDocument/2006/relationships/image" Target="../media/image72.jpeg"/><Relationship Id="rId2" Type="http://schemas.openxmlformats.org/officeDocument/2006/relationships/hyperlink" Target="http://www.altechiran.com/project_item_f.aspx?id=-1104957586&amp;p=4" TargetMode="External"/><Relationship Id="rId1" Type="http://schemas.openxmlformats.org/officeDocument/2006/relationships/slideLayout" Target="../slideLayouts/slideLayout7.xml"/><Relationship Id="rId6" Type="http://schemas.openxmlformats.org/officeDocument/2006/relationships/hyperlink" Target="http://www.altechiran.com/projects/big/hilton_hotel_01.jpg" TargetMode="External"/><Relationship Id="rId11" Type="http://schemas.openxmlformats.org/officeDocument/2006/relationships/image" Target="../media/image76.jpeg"/><Relationship Id="rId5" Type="http://schemas.openxmlformats.org/officeDocument/2006/relationships/hyperlink" Target="http://www.altechiran.com/project_item_f.aspx?id=-1104957586&amp;p=1" TargetMode="External"/><Relationship Id="rId10" Type="http://schemas.openxmlformats.org/officeDocument/2006/relationships/image" Target="../media/image75.jpeg"/><Relationship Id="rId4" Type="http://schemas.openxmlformats.org/officeDocument/2006/relationships/hyperlink" Target="http://www.altechiran.com/project_item_f.aspx?id=-1104957586&amp;p=2" TargetMode="External"/><Relationship Id="rId9" Type="http://schemas.openxmlformats.org/officeDocument/2006/relationships/image" Target="../media/image74.jpeg"/></Relationships>
</file>

<file path=ppt/slides/_rels/slide38.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hyperlink" Target="http://www.altechiran.com/projects/big/asia_001.jpg" TargetMode="Externa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slideLayout" Target="../slideLayouts/slideLayout7.xml"/><Relationship Id="rId4" Type="http://schemas.openxmlformats.org/officeDocument/2006/relationships/image" Target="../media/image80.jpe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7.xml"/><Relationship Id="rId4" Type="http://schemas.openxmlformats.org/officeDocument/2006/relationships/image" Target="../media/image83.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36104" y="2396863"/>
            <a:ext cx="4572000" cy="1477328"/>
          </a:xfrm>
          <a:prstGeom prst="rect">
            <a:avLst/>
          </a:prstGeom>
        </p:spPr>
        <p:txBody>
          <a:bodyPr>
            <a:spAutoFit/>
          </a:bodyPr>
          <a:lstStyle/>
          <a:p>
            <a:pPr algn="ctr"/>
            <a:r>
              <a:rPr lang="fa-IR" sz="5400" dirty="0" smtClean="0">
                <a:cs typeface="B Homa" panose="00000400000000000000" pitchFamily="2" charset="-78"/>
              </a:rPr>
              <a:t>پوسته های نما</a:t>
            </a:r>
          </a:p>
          <a:p>
            <a:pPr algn="ctr"/>
            <a:r>
              <a:rPr lang="fa-IR" sz="3600" dirty="0" smtClean="0">
                <a:cs typeface="B Homa" panose="00000400000000000000" pitchFamily="2" charset="-78"/>
              </a:rPr>
              <a:t>(اجرای نماهای خشک)</a:t>
            </a:r>
            <a:endParaRPr lang="en-US" sz="3600" dirty="0">
              <a:cs typeface="B Homa" panose="00000400000000000000" pitchFamily="2" charset="-78"/>
            </a:endParaRPr>
          </a:p>
        </p:txBody>
      </p:sp>
    </p:spTree>
    <p:extLst>
      <p:ext uri="{BB962C8B-B14F-4D97-AF65-F5344CB8AC3E}">
        <p14:creationId xmlns:p14="http://schemas.microsoft.com/office/powerpoint/2010/main" val="36319516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24500" t="44667" r="25500" b="18000"/>
          <a:stretch>
            <a:fillRect/>
          </a:stretch>
        </p:blipFill>
        <p:spPr bwMode="auto">
          <a:xfrm>
            <a:off x="609600" y="152400"/>
            <a:ext cx="7620000" cy="320040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23000" t="46222" r="22500" b="14667"/>
          <a:stretch>
            <a:fillRect/>
          </a:stretch>
        </p:blipFill>
        <p:spPr bwMode="auto">
          <a:xfrm>
            <a:off x="1905000" y="4038600"/>
            <a:ext cx="5029200" cy="2030136"/>
          </a:xfrm>
          <a:prstGeom prst="rect">
            <a:avLst/>
          </a:prstGeom>
          <a:noFill/>
          <a:ln w="9525">
            <a:noFill/>
            <a:miter lim="800000"/>
            <a:headEnd/>
            <a:tailEnd/>
          </a:ln>
        </p:spPr>
      </p:pic>
      <p:sp>
        <p:nvSpPr>
          <p:cNvPr id="6" name="TextBox 5"/>
          <p:cNvSpPr txBox="1"/>
          <p:nvPr/>
        </p:nvSpPr>
        <p:spPr>
          <a:xfrm>
            <a:off x="3733800" y="6248400"/>
            <a:ext cx="1219200"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a-IR" dirty="0" smtClean="0"/>
              <a:t>ابزارها</a:t>
            </a:r>
            <a:endParaRPr lang="en-US" dirty="0"/>
          </a:p>
        </p:txBody>
      </p:sp>
    </p:spTree>
    <p:extLst>
      <p:ext uri="{BB962C8B-B14F-4D97-AF65-F5344CB8AC3E}">
        <p14:creationId xmlns:p14="http://schemas.microsoft.com/office/powerpoint/2010/main" val="11505077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cstate="print"/>
          <a:srcRect/>
          <a:stretch>
            <a:fillRect/>
          </a:stretch>
        </p:blipFill>
        <p:spPr bwMode="auto">
          <a:xfrm>
            <a:off x="304800" y="304800"/>
            <a:ext cx="2667000" cy="2667000"/>
          </a:xfrm>
          <a:prstGeom prst="rect">
            <a:avLst/>
          </a:prstGeom>
          <a:noFill/>
          <a:ln w="9525">
            <a:noFill/>
            <a:miter lim="800000"/>
            <a:headEnd/>
            <a:tailEnd/>
          </a:ln>
        </p:spPr>
      </p:pic>
      <p:pic>
        <p:nvPicPr>
          <p:cNvPr id="21507" name="Picture 3"/>
          <p:cNvPicPr>
            <a:picLocks noChangeAspect="1" noChangeArrowheads="1"/>
          </p:cNvPicPr>
          <p:nvPr/>
        </p:nvPicPr>
        <p:blipFill>
          <a:blip r:embed="rId3" cstate="print"/>
          <a:srcRect/>
          <a:stretch>
            <a:fillRect/>
          </a:stretch>
        </p:blipFill>
        <p:spPr bwMode="auto">
          <a:xfrm>
            <a:off x="304800" y="3200400"/>
            <a:ext cx="3497140" cy="3407050"/>
          </a:xfrm>
          <a:prstGeom prst="rect">
            <a:avLst/>
          </a:prstGeom>
          <a:noFill/>
          <a:ln w="9525">
            <a:noFill/>
            <a:miter lim="800000"/>
            <a:headEnd/>
            <a:tailEnd/>
          </a:ln>
        </p:spPr>
      </p:pic>
      <p:graphicFrame>
        <p:nvGraphicFramePr>
          <p:cNvPr id="7" name="Table 6"/>
          <p:cNvGraphicFramePr>
            <a:graphicFrameLocks noGrp="1"/>
          </p:cNvGraphicFramePr>
          <p:nvPr/>
        </p:nvGraphicFramePr>
        <p:xfrm>
          <a:off x="4114800" y="228600"/>
          <a:ext cx="4651924" cy="6700476"/>
        </p:xfrm>
        <a:graphic>
          <a:graphicData uri="http://schemas.openxmlformats.org/drawingml/2006/table">
            <a:tbl>
              <a:tblPr rtl="1"/>
              <a:tblGrid>
                <a:gridCol w="4651924"/>
              </a:tblGrid>
              <a:tr h="228823">
                <a:tc>
                  <a:txBody>
                    <a:bodyPr/>
                    <a:lstStyle/>
                    <a:p>
                      <a:endParaRPr lang="en-US" sz="1600" dirty="0">
                        <a:cs typeface="B Homa" panose="00000400000000000000" pitchFamily="2" charset="-78"/>
                      </a:endParaRPr>
                    </a:p>
                  </a:txBody>
                  <a:tcPr marL="57206" marR="57206" marT="28603" marB="28603">
                    <a:lnL>
                      <a:noFill/>
                    </a:lnL>
                    <a:lnR>
                      <a:noFill/>
                    </a:lnR>
                    <a:lnT>
                      <a:noFill/>
                    </a:lnT>
                    <a:lnB>
                      <a:noFill/>
                    </a:lnB>
                  </a:tcPr>
                </a:tc>
              </a:tr>
              <a:tr h="1213241">
                <a:tc>
                  <a:txBody>
                    <a:bodyPr/>
                    <a:lstStyle/>
                    <a:p>
                      <a:pPr algn="r" rtl="1"/>
                      <a:r>
                        <a:rPr lang="fa-IR" sz="1600" b="1" dirty="0">
                          <a:cs typeface="B Homa" panose="00000400000000000000" pitchFamily="2" charset="-78"/>
                        </a:rPr>
                        <a:t>قاومت در مقابل عوامل جوی</a:t>
                      </a:r>
                    </a:p>
                    <a:p>
                      <a:pPr algn="just" rtl="1"/>
                      <a:r>
                        <a:rPr lang="fa-IR" sz="1600" dirty="0">
                          <a:cs typeface="B Homa" panose="00000400000000000000" pitchFamily="2" charset="-78"/>
                        </a:rPr>
                        <a:t>صفحات </a:t>
                      </a:r>
                      <a:r>
                        <a:rPr lang="en-US" sz="1600" dirty="0">
                          <a:cs typeface="B Homa" panose="00000400000000000000" pitchFamily="2" charset="-78"/>
                        </a:rPr>
                        <a:t>HPL </a:t>
                      </a:r>
                      <a:r>
                        <a:rPr lang="fa-IR" sz="1600" dirty="0">
                          <a:cs typeface="B Homa" panose="00000400000000000000" pitchFamily="2" charset="-78"/>
                        </a:rPr>
                        <a:t>در مقابل نور خورشد ، باران (باران های اسیدی) و رطوبت مقاوم است و رنگ آن طبق کلاس بندی4 و 5 استاندارد (</a:t>
                      </a:r>
                      <a:r>
                        <a:rPr lang="en-US" sz="1600" dirty="0">
                          <a:cs typeface="B Homa" panose="00000400000000000000" pitchFamily="2" charset="-78"/>
                        </a:rPr>
                        <a:t>ISO-150A02) </a:t>
                      </a:r>
                      <a:r>
                        <a:rPr lang="fa-IR" sz="1600" dirty="0">
                          <a:cs typeface="B Homa" panose="00000400000000000000" pitchFamily="2" charset="-78"/>
                        </a:rPr>
                        <a:t>از ثبات مطلوبی بر خوردار است. تغییر ناگهانی دما از 80</a:t>
                      </a:r>
                      <a:r>
                        <a:rPr lang="en-US" sz="1600" dirty="0">
                          <a:cs typeface="B Homa" panose="00000400000000000000" pitchFamily="2" charset="-78"/>
                        </a:rPr>
                        <a:t>ºC </a:t>
                      </a:r>
                      <a:r>
                        <a:rPr lang="fa-IR" sz="1600" dirty="0">
                          <a:cs typeface="B Homa" panose="00000400000000000000" pitchFamily="2" charset="-78"/>
                        </a:rPr>
                        <a:t>تا 20</a:t>
                      </a:r>
                      <a:r>
                        <a:rPr lang="en-US" sz="1600" dirty="0">
                          <a:cs typeface="B Homa" panose="00000400000000000000" pitchFamily="2" charset="-78"/>
                        </a:rPr>
                        <a:t>ºC- </a:t>
                      </a:r>
                      <a:r>
                        <a:rPr lang="fa-IR" sz="1600" dirty="0">
                          <a:cs typeface="B Homa" panose="00000400000000000000" pitchFamily="2" charset="-78"/>
                        </a:rPr>
                        <a:t>تاثیر بر این صفحات نمی گذارد. نمای </a:t>
                      </a:r>
                      <a:r>
                        <a:rPr lang="en-US" sz="1600" dirty="0">
                          <a:cs typeface="B Homa" panose="00000400000000000000" pitchFamily="2" charset="-78"/>
                        </a:rPr>
                        <a:t>HPL </a:t>
                      </a:r>
                      <a:r>
                        <a:rPr lang="fa-IR" sz="1600" dirty="0">
                          <a:cs typeface="B Homa" panose="00000400000000000000" pitchFamily="2" charset="-78"/>
                        </a:rPr>
                        <a:t>در برابر هوای آلوده شهرهای بزرگ پایدار است و گاز های ناشی از آلودگی های محیطی هیچ تغییری در شکل ظاهری آن ایجاد نمی کند.</a:t>
                      </a:r>
                    </a:p>
                  </a:txBody>
                  <a:tcPr marL="5959" marR="5959" marT="5959" marB="5959">
                    <a:lnL>
                      <a:noFill/>
                    </a:lnL>
                    <a:lnR>
                      <a:noFill/>
                    </a:lnR>
                    <a:lnT>
                      <a:noFill/>
                    </a:lnT>
                    <a:lnB>
                      <a:noFill/>
                    </a:lnB>
                  </a:tcPr>
                </a:tc>
              </a:tr>
              <a:tr h="698388">
                <a:tc>
                  <a:txBody>
                    <a:bodyPr/>
                    <a:lstStyle/>
                    <a:p>
                      <a:pPr algn="r" rtl="1"/>
                      <a:r>
                        <a:rPr lang="fa-IR" sz="1600" b="1" dirty="0">
                          <a:cs typeface="B Homa" panose="00000400000000000000" pitchFamily="2" charset="-78"/>
                        </a:rPr>
                        <a:t>نمای بی نیاز از شستشو</a:t>
                      </a:r>
                    </a:p>
                    <a:p>
                      <a:pPr algn="just" rtl="1"/>
                      <a:r>
                        <a:rPr lang="fa-IR" sz="1600" dirty="0">
                          <a:cs typeface="B Homa" panose="00000400000000000000" pitchFamily="2" charset="-78"/>
                        </a:rPr>
                        <a:t>سطح بدون خلل و فرج و خاصیت آنتی الکتروستاتیک </a:t>
                      </a:r>
                      <a:r>
                        <a:rPr lang="en-US" sz="1600" dirty="0">
                          <a:cs typeface="B Homa" panose="00000400000000000000" pitchFamily="2" charset="-78"/>
                        </a:rPr>
                        <a:t>HPL </a:t>
                      </a:r>
                      <a:r>
                        <a:rPr lang="fa-IR" sz="1600" dirty="0">
                          <a:cs typeface="B Homa" panose="00000400000000000000" pitchFamily="2" charset="-78"/>
                        </a:rPr>
                        <a:t>مانع خاک گرفتگی و لک شدن آن در نما می گردد.همچنین مواد شیمیایی بکار رفته در تمیز کننده های معمولی بر روی </a:t>
                      </a:r>
                      <a:r>
                        <a:rPr lang="en-US" sz="1600" dirty="0">
                          <a:cs typeface="B Homa" panose="00000400000000000000" pitchFamily="2" charset="-78"/>
                        </a:rPr>
                        <a:t>HPL </a:t>
                      </a:r>
                      <a:r>
                        <a:rPr lang="fa-IR" sz="1600" dirty="0">
                          <a:cs typeface="B Homa" panose="00000400000000000000" pitchFamily="2" charset="-78"/>
                        </a:rPr>
                        <a:t>بی تاثیر است.</a:t>
                      </a:r>
                    </a:p>
                  </a:txBody>
                  <a:tcPr marL="5959" marR="5959" marT="5959" marB="5959">
                    <a:lnL>
                      <a:noFill/>
                    </a:lnL>
                    <a:lnR>
                      <a:noFill/>
                    </a:lnR>
                    <a:lnT>
                      <a:noFill/>
                    </a:lnT>
                    <a:lnB>
                      <a:noFill/>
                    </a:lnB>
                  </a:tcPr>
                </a:tc>
              </a:tr>
              <a:tr h="526771">
                <a:tc>
                  <a:txBody>
                    <a:bodyPr/>
                    <a:lstStyle/>
                    <a:p>
                      <a:pPr algn="r" rtl="1"/>
                      <a:r>
                        <a:rPr lang="fa-IR" sz="1600" b="1" dirty="0">
                          <a:cs typeface="B Homa" panose="00000400000000000000" pitchFamily="2" charset="-78"/>
                        </a:rPr>
                        <a:t>خاصیت خش ناپذیری</a:t>
                      </a:r>
                    </a:p>
                    <a:p>
                      <a:pPr algn="r" rtl="1"/>
                      <a:r>
                        <a:rPr lang="fa-IR" sz="1600" dirty="0">
                          <a:cs typeface="B Homa" panose="00000400000000000000" pitchFamily="2" charset="-78"/>
                        </a:rPr>
                        <a:t>وجود لایه ملامینه نهایی در صفحات </a:t>
                      </a:r>
                      <a:r>
                        <a:rPr lang="en-US" sz="1600" dirty="0">
                          <a:cs typeface="B Homa" panose="00000400000000000000" pitchFamily="2" charset="-78"/>
                        </a:rPr>
                        <a:t>HPL </a:t>
                      </a:r>
                      <a:r>
                        <a:rPr lang="fa-IR" sz="1600" dirty="0">
                          <a:cs typeface="B Homa" panose="00000400000000000000" pitchFamily="2" charset="-78"/>
                        </a:rPr>
                        <a:t>عامل مقاوم شدن این صفحات در مقابل خش پذیری است.</a:t>
                      </a:r>
                    </a:p>
                  </a:txBody>
                  <a:tcPr marL="5959" marR="5959" marT="5959" marB="5959">
                    <a:lnL>
                      <a:noFill/>
                    </a:lnL>
                    <a:lnR>
                      <a:noFill/>
                    </a:lnR>
                    <a:lnT>
                      <a:noFill/>
                    </a:lnT>
                    <a:lnB>
                      <a:noFill/>
                    </a:lnB>
                  </a:tcPr>
                </a:tc>
              </a:tr>
              <a:tr h="698388">
                <a:tc>
                  <a:txBody>
                    <a:bodyPr/>
                    <a:lstStyle/>
                    <a:p>
                      <a:pPr algn="r" rtl="1"/>
                      <a:r>
                        <a:rPr lang="fa-IR" sz="1600" b="1" dirty="0">
                          <a:cs typeface="B Homa" panose="00000400000000000000" pitchFamily="2" charset="-78"/>
                        </a:rPr>
                        <a:t>مقاومت مکانیکی </a:t>
                      </a:r>
                    </a:p>
                    <a:p>
                      <a:pPr algn="r" rtl="1"/>
                      <a:r>
                        <a:rPr lang="fa-IR" sz="1600" dirty="0">
                          <a:cs typeface="B Homa" panose="00000400000000000000" pitchFamily="2" charset="-78"/>
                        </a:rPr>
                        <a:t>ترکیب مقاومت خمشی و قابلیت ارتجاعی سبب مقاوم شدن ورق های </a:t>
                      </a:r>
                      <a:r>
                        <a:rPr lang="en-US" sz="1600" dirty="0">
                          <a:cs typeface="B Homa" panose="00000400000000000000" pitchFamily="2" charset="-78"/>
                        </a:rPr>
                        <a:t>HPL </a:t>
                      </a:r>
                      <a:r>
                        <a:rPr lang="fa-IR" sz="1600" dirty="0">
                          <a:cs typeface="B Homa" panose="00000400000000000000" pitchFamily="2" charset="-78"/>
                        </a:rPr>
                        <a:t>در برابر ضربه های وارده می گردد. از اینرو در نمای ساختمان، سطوح در مقابل فشارهای گوناگون از جمله فشار باد از خود عکس العمل خوبی نشان می دهد.</a:t>
                      </a:r>
                    </a:p>
                  </a:txBody>
                  <a:tcPr marL="5959" marR="5959" marT="5959" marB="5959">
                    <a:lnL>
                      <a:noFill/>
                    </a:lnL>
                    <a:lnR>
                      <a:noFill/>
                    </a:lnR>
                    <a:lnT>
                      <a:noFill/>
                    </a:lnT>
                    <a:lnB>
                      <a:noFill/>
                    </a:lnB>
                  </a:tcPr>
                </a:tc>
              </a:tr>
              <a:tr h="698388">
                <a:tc>
                  <a:txBody>
                    <a:bodyPr/>
                    <a:lstStyle/>
                    <a:p>
                      <a:pPr algn="r" rtl="1"/>
                      <a:r>
                        <a:rPr lang="fa-IR" sz="1600" b="1" dirty="0">
                          <a:cs typeface="B Homa" panose="00000400000000000000" pitchFamily="2" charset="-78"/>
                        </a:rPr>
                        <a:t>آتش سوزی</a:t>
                      </a:r>
                    </a:p>
                    <a:p>
                      <a:pPr algn="r" rtl="1"/>
                      <a:r>
                        <a:rPr lang="fa-IR" sz="1600" dirty="0">
                          <a:cs typeface="B Homa" panose="00000400000000000000" pitchFamily="2" charset="-78"/>
                        </a:rPr>
                        <a:t>ورق های </a:t>
                      </a:r>
                      <a:r>
                        <a:rPr lang="en-US" sz="1600" dirty="0">
                          <a:cs typeface="B Homa" panose="00000400000000000000" pitchFamily="2" charset="-78"/>
                        </a:rPr>
                        <a:t>HPL </a:t>
                      </a:r>
                      <a:r>
                        <a:rPr lang="fa-IR" sz="1600" dirty="0">
                          <a:cs typeface="B Homa" panose="00000400000000000000" pitchFamily="2" charset="-78"/>
                        </a:rPr>
                        <a:t>در برابر آتش تا 160</a:t>
                      </a:r>
                      <a:r>
                        <a:rPr lang="en-US" sz="1600" dirty="0">
                          <a:cs typeface="B Homa" panose="00000400000000000000" pitchFamily="2" charset="-78"/>
                        </a:rPr>
                        <a:t>ºC </a:t>
                      </a:r>
                      <a:r>
                        <a:rPr lang="fa-IR" sz="1600" dirty="0">
                          <a:cs typeface="B Homa" panose="00000400000000000000" pitchFamily="2" charset="-78"/>
                        </a:rPr>
                        <a:t>مقاوم است، ذوب نمی گردد ، منفجر نمی شود و بخودی خود نمی سوزد (</a:t>
                      </a:r>
                      <a:r>
                        <a:rPr lang="en-US" sz="1600" dirty="0">
                          <a:cs typeface="B Homa" panose="00000400000000000000" pitchFamily="2" charset="-78"/>
                        </a:rPr>
                        <a:t>Self extinguish) ،</a:t>
                      </a:r>
                      <a:r>
                        <a:rPr lang="fa-IR" sz="1600" dirty="0">
                          <a:cs typeface="B Homa" panose="00000400000000000000" pitchFamily="2" charset="-78"/>
                        </a:rPr>
                        <a:t>و تنها 5% از گازهای تولید شده در اثر سوختن آن خطر ناک (</a:t>
                      </a:r>
                      <a:r>
                        <a:rPr lang="en-US" sz="1600" dirty="0">
                          <a:cs typeface="B Homa" panose="00000400000000000000" pitchFamily="2" charset="-78"/>
                        </a:rPr>
                        <a:t>Toxic) </a:t>
                      </a:r>
                      <a:r>
                        <a:rPr lang="fa-IR" sz="1600" dirty="0">
                          <a:cs typeface="B Homa" panose="00000400000000000000" pitchFamily="2" charset="-78"/>
                        </a:rPr>
                        <a:t>است.</a:t>
                      </a:r>
                    </a:p>
                  </a:txBody>
                  <a:tcPr marL="5959" marR="5959" marT="5959" marB="5959">
                    <a:lnL>
                      <a:noFill/>
                    </a:lnL>
                    <a:lnR>
                      <a:noFill/>
                    </a:lnR>
                    <a:lnT>
                      <a:noFill/>
                    </a:lnT>
                    <a:lnB>
                      <a:noFill/>
                    </a:lnB>
                  </a:tcPr>
                </a:tc>
              </a:tr>
            </a:tbl>
          </a:graphicData>
        </a:graphic>
      </p:graphicFrame>
      <p:sp>
        <p:nvSpPr>
          <p:cNvPr id="21509"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  </a:t>
            </a:r>
          </a:p>
        </p:txBody>
      </p:sp>
      <p:sp>
        <p:nvSpPr>
          <p:cNvPr id="6" name="Rectangle 5"/>
          <p:cNvSpPr/>
          <p:nvPr/>
        </p:nvSpPr>
        <p:spPr>
          <a:xfrm>
            <a:off x="4289412" y="152400"/>
            <a:ext cx="1330814" cy="369332"/>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en-US" dirty="0" smtClean="0">
                <a:cs typeface="B Homa" panose="00000400000000000000" pitchFamily="2" charset="-78"/>
              </a:rPr>
              <a:t> HPL </a:t>
            </a:r>
            <a:r>
              <a:rPr lang="fa-IR" dirty="0" smtClean="0">
                <a:cs typeface="B Homa" panose="00000400000000000000" pitchFamily="2" charset="-78"/>
              </a:rPr>
              <a:t>ورق های</a:t>
            </a:r>
            <a:endParaRPr lang="en-US" dirty="0"/>
          </a:p>
        </p:txBody>
      </p:sp>
    </p:spTree>
    <p:extLst>
      <p:ext uri="{BB962C8B-B14F-4D97-AF65-F5344CB8AC3E}">
        <p14:creationId xmlns:p14="http://schemas.microsoft.com/office/powerpoint/2010/main" val="40053167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228600" y="228600"/>
            <a:ext cx="2824161" cy="2770513"/>
          </a:xfrm>
          <a:prstGeom prst="rect">
            <a:avLst/>
          </a:prstGeom>
          <a:noFill/>
          <a:ln w="9525">
            <a:noFill/>
            <a:miter lim="800000"/>
            <a:headEnd/>
            <a:tailEnd/>
          </a:ln>
        </p:spPr>
      </p:pic>
      <p:sp>
        <p:nvSpPr>
          <p:cNvPr id="5" name="Rectangle 4"/>
          <p:cNvSpPr/>
          <p:nvPr/>
        </p:nvSpPr>
        <p:spPr>
          <a:xfrm>
            <a:off x="1524000" y="117693"/>
            <a:ext cx="7239000" cy="6740307"/>
          </a:xfrm>
          <a:prstGeom prst="rect">
            <a:avLst/>
          </a:prstGeom>
        </p:spPr>
        <p:txBody>
          <a:bodyPr wrap="square">
            <a:spAutoFit/>
          </a:bodyPr>
          <a:lstStyle/>
          <a:p>
            <a:pPr algn="r"/>
            <a:r>
              <a:rPr lang="fa-IR" sz="1600" dirty="0" smtClean="0">
                <a:cs typeface="B Homa" panose="00000400000000000000" pitchFamily="2" charset="-78"/>
              </a:rPr>
              <a:t>رنگهای ساختمانی بایرامیکس :</a:t>
            </a:r>
            <a:br>
              <a:rPr lang="fa-IR" sz="1600" dirty="0" smtClean="0">
                <a:cs typeface="B Homa" panose="00000400000000000000" pitchFamily="2" charset="-78"/>
              </a:rPr>
            </a:br>
            <a:r>
              <a:rPr lang="fa-IR" sz="1600" dirty="0" smtClean="0">
                <a:cs typeface="B Homa" panose="00000400000000000000" pitchFamily="2" charset="-78"/>
              </a:rPr>
              <a:t>رنگهای آکرلیک :</a:t>
            </a:r>
            <a:br>
              <a:rPr lang="fa-IR" sz="1600" dirty="0" smtClean="0">
                <a:cs typeface="B Homa" panose="00000400000000000000" pitchFamily="2" charset="-78"/>
              </a:rPr>
            </a:br>
            <a:r>
              <a:rPr lang="fa-IR" sz="1600" dirty="0" smtClean="0">
                <a:cs typeface="B Homa" panose="00000400000000000000" pitchFamily="2" charset="-78"/>
              </a:rPr>
              <a:t>- دارای پایه آبی میباشد .</a:t>
            </a:r>
            <a:br>
              <a:rPr lang="fa-IR" sz="1600" dirty="0" smtClean="0">
                <a:cs typeface="B Homa" panose="00000400000000000000" pitchFamily="2" charset="-78"/>
              </a:rPr>
            </a:br>
            <a:r>
              <a:rPr lang="fa-IR" sz="1600" dirty="0" smtClean="0">
                <a:cs typeface="B Homa" panose="00000400000000000000" pitchFamily="2" charset="-78"/>
              </a:rPr>
              <a:t>- برای استفاده در نمای داخل و خارج ساختمان میباشد .</a:t>
            </a:r>
            <a:br>
              <a:rPr lang="fa-IR" sz="1600" dirty="0" smtClean="0">
                <a:cs typeface="B Homa" panose="00000400000000000000" pitchFamily="2" charset="-78"/>
              </a:rPr>
            </a:br>
            <a:r>
              <a:rPr lang="fa-IR" sz="1600" dirty="0" smtClean="0">
                <a:cs typeface="B Homa" panose="00000400000000000000" pitchFamily="2" charset="-78"/>
              </a:rPr>
              <a:t>- به اسانی سطوح را میپوشاند و رنگ آن به سادگی نمی پرد .</a:t>
            </a:r>
            <a:br>
              <a:rPr lang="fa-IR" sz="1600" dirty="0" smtClean="0">
                <a:cs typeface="B Homa" panose="00000400000000000000" pitchFamily="2" charset="-78"/>
              </a:rPr>
            </a:br>
            <a:r>
              <a:rPr lang="fa-IR" sz="1600" dirty="0" smtClean="0">
                <a:cs typeface="B Homa" panose="00000400000000000000" pitchFamily="2" charset="-78"/>
              </a:rPr>
              <a:t>- اجازه تنفس به دیوار میدهد و مانع تجمع بخارات در سطح دیوار میشود .</a:t>
            </a:r>
            <a:br>
              <a:rPr lang="fa-IR" sz="1600" dirty="0" smtClean="0">
                <a:cs typeface="B Homa" panose="00000400000000000000" pitchFamily="2" charset="-78"/>
              </a:rPr>
            </a:br>
            <a:r>
              <a:rPr lang="fa-IR" sz="1600" dirty="0" smtClean="0">
                <a:cs typeface="B Homa" panose="00000400000000000000" pitchFamily="2" charset="-78"/>
              </a:rPr>
              <a:t>- فاقد مواد مضر برای محیط زیست و سلامتی انسان میباشد .</a:t>
            </a:r>
            <a:br>
              <a:rPr lang="fa-IR" sz="1600" dirty="0" smtClean="0">
                <a:cs typeface="B Homa" panose="00000400000000000000" pitchFamily="2" charset="-78"/>
              </a:rPr>
            </a:br>
            <a:r>
              <a:rPr lang="fa-IR" sz="1600" dirty="0" smtClean="0">
                <a:cs typeface="B Homa" panose="00000400000000000000" pitchFamily="2" charset="-78"/>
              </a:rPr>
              <a:t>رنگهای سیلیکون :</a:t>
            </a:r>
            <a:br>
              <a:rPr lang="fa-IR" sz="1600" dirty="0" smtClean="0">
                <a:cs typeface="B Homa" panose="00000400000000000000" pitchFamily="2" charset="-78"/>
              </a:rPr>
            </a:br>
            <a:r>
              <a:rPr lang="fa-IR" sz="1600" dirty="0" smtClean="0">
                <a:cs typeface="B Homa" panose="00000400000000000000" pitchFamily="2" charset="-78"/>
              </a:rPr>
              <a:t>دارای پایه ابی میباشد .</a:t>
            </a:r>
            <a:br>
              <a:rPr lang="fa-IR" sz="1600" dirty="0" smtClean="0">
                <a:cs typeface="B Homa" panose="00000400000000000000" pitchFamily="2" charset="-78"/>
              </a:rPr>
            </a:br>
            <a:r>
              <a:rPr lang="fa-IR" sz="1600" dirty="0" smtClean="0">
                <a:cs typeface="B Homa" panose="00000400000000000000" pitchFamily="2" charset="-78"/>
              </a:rPr>
              <a:t>مورد استفاده در نمای ساختمان خصوصا در محیطهای مرطوب و بارانی .</a:t>
            </a:r>
            <a:br>
              <a:rPr lang="fa-IR" sz="1600" dirty="0" smtClean="0">
                <a:cs typeface="B Homa" panose="00000400000000000000" pitchFamily="2" charset="-78"/>
              </a:rPr>
            </a:br>
            <a:r>
              <a:rPr lang="fa-IR" sz="1600" dirty="0" smtClean="0">
                <a:cs typeface="B Homa" panose="00000400000000000000" pitchFamily="2" charset="-78"/>
              </a:rPr>
              <a:t>بدلیل وجود سیلیکون مقاوم در مقابل آب در ترکیبات شیمیائی آن . دیوار همیشه </a:t>
            </a:r>
          </a:p>
          <a:p>
            <a:pPr algn="r"/>
            <a:r>
              <a:rPr lang="fa-IR" sz="1600" dirty="0" smtClean="0">
                <a:cs typeface="B Homa" panose="00000400000000000000" pitchFamily="2" charset="-78"/>
              </a:rPr>
              <a:t>خشک باقی میماند .</a:t>
            </a:r>
            <a:br>
              <a:rPr lang="fa-IR" sz="1600" dirty="0" smtClean="0">
                <a:cs typeface="B Homa" panose="00000400000000000000" pitchFamily="2" charset="-78"/>
              </a:rPr>
            </a:br>
            <a:r>
              <a:rPr lang="fa-IR" sz="1600" dirty="0" smtClean="0">
                <a:cs typeface="B Homa" panose="00000400000000000000" pitchFamily="2" charset="-78"/>
              </a:rPr>
              <a:t>دارای مقاومت زیاد در مقابل سایش و شستشو میباشد .</a:t>
            </a:r>
            <a:br>
              <a:rPr lang="fa-IR" sz="1600" dirty="0" smtClean="0">
                <a:cs typeface="B Homa" panose="00000400000000000000" pitchFamily="2" charset="-78"/>
              </a:rPr>
            </a:br>
            <a:r>
              <a:rPr lang="fa-IR" sz="1600" dirty="0" smtClean="0">
                <a:cs typeface="B Homa" panose="00000400000000000000" pitchFamily="2" charset="-78"/>
              </a:rPr>
              <a:t>فاقد مواد مضر برای محیط زیست و سلامتی انسان میباشد .</a:t>
            </a:r>
          </a:p>
          <a:p>
            <a:pPr algn="r"/>
            <a:r>
              <a:rPr lang="fa-IR" sz="1600" dirty="0" smtClean="0">
                <a:cs typeface="B Homa" panose="00000400000000000000" pitchFamily="2" charset="-78"/>
              </a:rPr>
              <a:t>مزایای استفاده از بایرامیکس\</a:t>
            </a:r>
            <a:br>
              <a:rPr lang="fa-IR" sz="1600" dirty="0" smtClean="0">
                <a:cs typeface="B Homa" panose="00000400000000000000" pitchFamily="2" charset="-78"/>
              </a:rPr>
            </a:b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1- مقاومت و استحکام زیاد در شرایط مختلف جوی</a:t>
            </a:r>
            <a:br>
              <a:rPr lang="fa-IR" sz="1600" dirty="0" smtClean="0">
                <a:cs typeface="B Homa" panose="00000400000000000000" pitchFamily="2" charset="-78"/>
              </a:rPr>
            </a:br>
            <a:r>
              <a:rPr lang="fa-IR" sz="1600" dirty="0" smtClean="0">
                <a:cs typeface="B Homa" panose="00000400000000000000" pitchFamily="2" charset="-78"/>
              </a:rPr>
              <a:t>2- قابلیت اجرا روی سطوح مختلف بتون. سنگ.گچ . تخته . نئوپان . شیشه .پلاستیک. سرامیک و غیره</a:t>
            </a:r>
            <a:br>
              <a:rPr lang="fa-IR" sz="1600" dirty="0" smtClean="0">
                <a:cs typeface="B Homa" panose="00000400000000000000" pitchFamily="2" charset="-78"/>
              </a:rPr>
            </a:br>
            <a:r>
              <a:rPr lang="fa-IR" sz="1600" dirty="0" smtClean="0">
                <a:cs typeface="B Homa" panose="00000400000000000000" pitchFamily="2" charset="-78"/>
              </a:rPr>
              <a:t>3- کاهش وزن ساختمان بعلت ضخامت ناچیز در نمای ساختمان</a:t>
            </a:r>
            <a:br>
              <a:rPr lang="fa-IR" sz="1600" dirty="0" smtClean="0">
                <a:cs typeface="B Homa" panose="00000400000000000000" pitchFamily="2" charset="-78"/>
              </a:rPr>
            </a:br>
            <a:r>
              <a:rPr lang="fa-IR" sz="1600" dirty="0" smtClean="0">
                <a:cs typeface="B Homa" panose="00000400000000000000" pitchFamily="2" charset="-78"/>
              </a:rPr>
              <a:t>4- انعطاف پذیری زیاد در اجرای طرح های متنوع داخلی و خارجی ساختمان</a:t>
            </a:r>
            <a:br>
              <a:rPr lang="fa-IR" sz="1600" dirty="0" smtClean="0">
                <a:cs typeface="B Homa" panose="00000400000000000000" pitchFamily="2" charset="-78"/>
              </a:rPr>
            </a:br>
            <a:r>
              <a:rPr lang="fa-IR" sz="1600" dirty="0" smtClean="0">
                <a:cs typeface="B Homa" panose="00000400000000000000" pitchFamily="2" charset="-78"/>
              </a:rPr>
              <a:t>5- بعنوان پر کننده درزها و ترکهای دیوار عمل مینماید</a:t>
            </a:r>
            <a:br>
              <a:rPr lang="fa-IR" sz="1600" dirty="0" smtClean="0">
                <a:cs typeface="B Homa" panose="00000400000000000000" pitchFamily="2" charset="-78"/>
              </a:rPr>
            </a:br>
            <a:r>
              <a:rPr lang="fa-IR" sz="1600" dirty="0" smtClean="0">
                <a:cs typeface="B Homa" panose="00000400000000000000" pitchFamily="2" charset="-78"/>
              </a:rPr>
              <a:t>6- دارای خاصییت آنتی استاتیک و دفع کننده گرد و غبار محیط میباشد</a:t>
            </a:r>
            <a:br>
              <a:rPr lang="fa-IR" sz="1600" dirty="0" smtClean="0">
                <a:cs typeface="B Homa" panose="00000400000000000000" pitchFamily="2" charset="-78"/>
              </a:rPr>
            </a:br>
            <a:r>
              <a:rPr lang="fa-IR" sz="1600" dirty="0" smtClean="0">
                <a:cs typeface="B Homa" panose="00000400000000000000" pitchFamily="2" charset="-78"/>
              </a:rPr>
              <a:t>7- دارای تنوع رنگ و دانه بندی زیاد میباشد</a:t>
            </a:r>
            <a:br>
              <a:rPr lang="fa-IR" sz="1600" dirty="0" smtClean="0">
                <a:cs typeface="B Homa" panose="00000400000000000000" pitchFamily="2" charset="-78"/>
              </a:rPr>
            </a:br>
            <a:r>
              <a:rPr lang="fa-IR" sz="1600" dirty="0" smtClean="0">
                <a:cs typeface="B Homa" panose="00000400000000000000" pitchFamily="2" charset="-78"/>
              </a:rPr>
              <a:t>8-بعلت عدم وجود حلالهای سمی و مضر و مواد نفتی دوست محیط زیست میباشد</a:t>
            </a:r>
            <a:br>
              <a:rPr lang="fa-IR" sz="1600" dirty="0" smtClean="0">
                <a:cs typeface="B Homa" panose="00000400000000000000" pitchFamily="2" charset="-78"/>
              </a:rPr>
            </a:br>
            <a:r>
              <a:rPr lang="fa-IR" sz="1600" dirty="0" smtClean="0">
                <a:cs typeface="B Homa" panose="00000400000000000000" pitchFamily="2" charset="-78"/>
              </a:rPr>
              <a:t>9- کاملا قابل شستشو میباشد</a:t>
            </a:r>
            <a:br>
              <a:rPr lang="fa-IR" sz="1600" dirty="0" smtClean="0">
                <a:cs typeface="B Homa" panose="00000400000000000000" pitchFamily="2" charset="-78"/>
              </a:rPr>
            </a:br>
            <a:r>
              <a:rPr lang="fa-IR" sz="1600" dirty="0" smtClean="0">
                <a:cs typeface="B Homa" panose="00000400000000000000" pitchFamily="2" charset="-78"/>
              </a:rPr>
              <a:t>10- دارای مشخصات و تست های فنی و استانداردهای بین المللی میباشد .</a:t>
            </a:r>
            <a:br>
              <a:rPr lang="fa-IR" sz="1600" dirty="0" smtClean="0">
                <a:cs typeface="B Homa" panose="00000400000000000000" pitchFamily="2" charset="-78"/>
              </a:rPr>
            </a:br>
            <a:endParaRPr lang="en-US" sz="1600" dirty="0">
              <a:cs typeface="B Homa" panose="00000400000000000000" pitchFamily="2" charset="-78"/>
            </a:endParaRPr>
          </a:p>
        </p:txBody>
      </p:sp>
      <p:sp>
        <p:nvSpPr>
          <p:cNvPr id="4" name="Rectangle 3"/>
          <p:cNvSpPr/>
          <p:nvPr/>
        </p:nvSpPr>
        <p:spPr>
          <a:xfrm>
            <a:off x="4215904" y="228600"/>
            <a:ext cx="1067921" cy="369332"/>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fa-IR" dirty="0" smtClean="0">
                <a:cs typeface="B Homa" panose="00000400000000000000" pitchFamily="2" charset="-78"/>
              </a:rPr>
              <a:t>بایرامیکس</a:t>
            </a:r>
            <a:endParaRPr lang="en-US" dirty="0"/>
          </a:p>
        </p:txBody>
      </p:sp>
    </p:spTree>
    <p:extLst>
      <p:ext uri="{BB962C8B-B14F-4D97-AF65-F5344CB8AC3E}">
        <p14:creationId xmlns:p14="http://schemas.microsoft.com/office/powerpoint/2010/main" val="989210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81000"/>
            <a:ext cx="8534400" cy="2554545"/>
          </a:xfrm>
          <a:prstGeom prst="rect">
            <a:avLst/>
          </a:prstGeom>
        </p:spPr>
        <p:txBody>
          <a:bodyPr wrap="square">
            <a:spAutoFit/>
          </a:bodyPr>
          <a:lstStyle/>
          <a:p>
            <a:pPr algn="r"/>
            <a:r>
              <a:rPr lang="ar-SA" sz="1600" dirty="0">
                <a:cs typeface="B Homa" panose="00000400000000000000" pitchFamily="2" charset="-78"/>
              </a:rPr>
              <a:t>بایرامیکس ، آمیزه ای از آخرین دستاوردهای تکنولوژیکی مهندسی پلیمر و مواد )سرامیک) می باشد . سختی و مقاومت مکانیکی ، فیزیکی و شیمیایی مواد تشکیل دهنده بسیار زیاد بوده و در طی مدت زمان طولانی از دوام و میزان پیوستگی ذرات کاسته نمی شود . </a:t>
            </a:r>
            <a:br>
              <a:rPr lang="ar-SA" sz="1600" dirty="0">
                <a:cs typeface="B Homa" panose="00000400000000000000" pitchFamily="2" charset="-78"/>
              </a:rPr>
            </a:br>
            <a:r>
              <a:rPr lang="ar-SA" sz="1600" dirty="0">
                <a:cs typeface="B Homa" panose="00000400000000000000" pitchFamily="2" charset="-78"/>
              </a:rPr>
              <a:t>بایرامیکس را می توان در تمام سطوح صاف ، هموار و خشک نظیر بتون ، سیمان ، سنگ ، گچ ، تخته یا نئوپان ، شیشه و پلاستیک و حتی سرامیک استفاده نمود . </a:t>
            </a:r>
            <a:br>
              <a:rPr lang="ar-SA" sz="1600" dirty="0">
                <a:cs typeface="B Homa" panose="00000400000000000000" pitchFamily="2" charset="-78"/>
              </a:rPr>
            </a:br>
            <a:r>
              <a:rPr lang="ar-SA" sz="1600" dirty="0">
                <a:cs typeface="B Homa" panose="00000400000000000000" pitchFamily="2" charset="-78"/>
              </a:rPr>
              <a:t>محصول حاضر به صورت ملاط بوده و متشکل از مخلوط دانه های گرانیتی و مرمر سرامیزه با تنوع رنگ فراوان و دانه بندی های متعدد ، رزین های طبیعی و مصنوعی و سایر افزودنی ها می باشد . بایرامیکس بعد از اجرا و خشک شدن ، نمای سنگ تزئینی به خود می گیرد . بایرامیکس میکرو و مینرال در چهار نوع بافت، میکرو ، </a:t>
            </a:r>
            <a:r>
              <a:rPr lang="en-US" sz="1600" dirty="0" err="1">
                <a:cs typeface="B Homa" panose="00000400000000000000" pitchFamily="2" charset="-78"/>
              </a:rPr>
              <a:t>Kalin</a:t>
            </a:r>
            <a:r>
              <a:rPr lang="en-US" sz="1600" dirty="0">
                <a:cs typeface="B Homa" panose="00000400000000000000" pitchFamily="2" charset="-78"/>
              </a:rPr>
              <a:t> , </a:t>
            </a:r>
            <a:r>
              <a:rPr lang="en-US" sz="1600" dirty="0" err="1">
                <a:cs typeface="B Homa" panose="00000400000000000000" pitchFamily="2" charset="-78"/>
              </a:rPr>
              <a:t>Orta</a:t>
            </a:r>
            <a:r>
              <a:rPr lang="en-US" sz="1600" dirty="0">
                <a:cs typeface="B Homa" panose="00000400000000000000" pitchFamily="2" charset="-78"/>
              </a:rPr>
              <a:t> , </a:t>
            </a:r>
            <a:r>
              <a:rPr lang="en-US" sz="1600" dirty="0" err="1">
                <a:cs typeface="B Homa" panose="00000400000000000000" pitchFamily="2" charset="-78"/>
              </a:rPr>
              <a:t>Saten</a:t>
            </a:r>
            <a:r>
              <a:rPr lang="en-US" sz="1600" dirty="0">
                <a:cs typeface="B Homa" panose="00000400000000000000" pitchFamily="2" charset="-78"/>
              </a:rPr>
              <a:t> </a:t>
            </a:r>
            <a:r>
              <a:rPr lang="ar-SA" sz="1600" dirty="0">
                <a:cs typeface="B Homa" panose="00000400000000000000" pitchFamily="2" charset="-78"/>
              </a:rPr>
              <a:t>و با بیش از 120 نوع تنوع رنگی عرضه می گردد . </a:t>
            </a:r>
            <a:br>
              <a:rPr lang="ar-SA" sz="1600" dirty="0">
                <a:cs typeface="B Homa" panose="00000400000000000000" pitchFamily="2" charset="-78"/>
              </a:rPr>
            </a:br>
            <a:endParaRPr lang="en-US" sz="1600" dirty="0">
              <a:cs typeface="B Homa" panose="00000400000000000000" pitchFamily="2" charset="-78"/>
            </a:endParaRPr>
          </a:p>
        </p:txBody>
      </p:sp>
      <p:sp>
        <p:nvSpPr>
          <p:cNvPr id="24577" name="Rectangle 1"/>
          <p:cNvSpPr>
            <a:spLocks noChangeArrowheads="1"/>
          </p:cNvSpPr>
          <p:nvPr/>
        </p:nvSpPr>
        <p:spPr bwMode="auto">
          <a:xfrm>
            <a:off x="457200" y="2667000"/>
            <a:ext cx="830580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Tahoma" pitchFamily="34" charset="0"/>
                <a:cs typeface="B Homa" panose="00000400000000000000" pitchFamily="2" charset="-78"/>
              </a:rPr>
              <a:t>نحوه اجرا</a:t>
            </a:r>
            <a:endParaRPr kumimoji="0" lang="en-US" sz="1600" b="0" i="0" u="none" strike="noStrike" cap="none" normalizeH="0" baseline="0" dirty="0" smtClean="0">
              <a:ln>
                <a:noFill/>
              </a:ln>
              <a:solidFill>
                <a:schemeClr val="tx1"/>
              </a:solidFill>
              <a:effectLst/>
              <a:latin typeface="Arial" pitchFamily="34" charset="0"/>
              <a:cs typeface="B Homa" panose="00000400000000000000" pitchFamily="2" charset="-78"/>
            </a:endParaRPr>
          </a:p>
          <a:p>
            <a:pPr marL="0" marR="0" lvl="0" indent="0" algn="justLow" defTabSz="914400" rtl="1" eaLnBrk="0" fontAlgn="base" latinLnBrk="0" hangingPunct="0">
              <a:lnSpc>
                <a:spcPct val="100000"/>
              </a:lnSpc>
              <a:spcBef>
                <a:spcPct val="0"/>
              </a:spcBef>
              <a:spcAft>
                <a:spcPct val="0"/>
              </a:spcAft>
              <a:buClrTx/>
              <a:buSzTx/>
              <a:buFontTx/>
              <a:buNone/>
              <a:tabLst/>
            </a:pPr>
            <a:r>
              <a:rPr kumimoji="0" lang="ar-SA" sz="1600" b="0" i="0" u="none" strike="noStrike" cap="none" normalizeH="0" baseline="0" dirty="0" smtClean="0">
                <a:ln>
                  <a:noFill/>
                </a:ln>
                <a:solidFill>
                  <a:schemeClr val="tx1"/>
                </a:solidFill>
                <a:effectLst/>
                <a:latin typeface="Tahoma" pitchFamily="34" charset="0"/>
                <a:cs typeface="B Homa" panose="00000400000000000000" pitchFamily="2" charset="-78"/>
              </a:rPr>
              <a:t>مقدار 1 تا 2 لیتر آب به ظرف 25 کیلوگرمی بایرامیکس اضافه کرده و بخوبی مخلوط نمایید . حالا بایرامیکس آماده اجرا می باشد . وسیله اجرا ماله و پیستوله ( فقط برای نوع میکرو ) است و جنس ماله از نوع استیل ضد زنگ می باشد . </a:t>
            </a:r>
            <a:br>
              <a:rPr kumimoji="0" lang="ar-SA" sz="1600" b="0" i="0" u="none" strike="noStrike" cap="none" normalizeH="0" baseline="0" dirty="0" smtClean="0">
                <a:ln>
                  <a:noFill/>
                </a:ln>
                <a:solidFill>
                  <a:schemeClr val="tx1"/>
                </a:solidFill>
                <a:effectLst/>
                <a:latin typeface="Tahoma" pitchFamily="34" charset="0"/>
                <a:cs typeface="B Homa" panose="00000400000000000000" pitchFamily="2" charset="-78"/>
              </a:rPr>
            </a:br>
            <a:r>
              <a:rPr kumimoji="0" lang="ar-SA" sz="1600" b="0" i="0" u="none" strike="noStrike" cap="none" normalizeH="0" baseline="0" dirty="0" smtClean="0">
                <a:ln>
                  <a:noFill/>
                </a:ln>
                <a:solidFill>
                  <a:schemeClr val="tx1"/>
                </a:solidFill>
                <a:effectLst/>
                <a:latin typeface="Tahoma" pitchFamily="34" charset="0"/>
                <a:cs typeface="B Homa" panose="00000400000000000000" pitchFamily="2" charset="-78"/>
              </a:rPr>
              <a:t>زمان خشک شدن 24 الی 48 ساعت است</a:t>
            </a:r>
            <a:endParaRPr kumimoji="0" lang="ar-SA" sz="1600" b="0" i="0" u="none" strike="noStrike" cap="none" normalizeH="0" baseline="0" dirty="0" smtClean="0">
              <a:ln>
                <a:noFill/>
              </a:ln>
              <a:solidFill>
                <a:schemeClr val="tx1"/>
              </a:solidFill>
              <a:effectLst/>
              <a:latin typeface="Arial" pitchFamily="34" charset="0"/>
              <a:cs typeface="B Homa" panose="00000400000000000000" pitchFamily="2" charset="-78"/>
            </a:endParaRPr>
          </a:p>
        </p:txBody>
      </p:sp>
      <p:pic>
        <p:nvPicPr>
          <p:cNvPr id="6" name="Picture 2"/>
          <p:cNvPicPr>
            <a:picLocks noChangeAspect="1" noChangeArrowheads="1"/>
          </p:cNvPicPr>
          <p:nvPr/>
        </p:nvPicPr>
        <p:blipFill>
          <a:blip r:embed="rId2" cstate="print"/>
          <a:srcRect/>
          <a:stretch>
            <a:fillRect/>
          </a:stretch>
        </p:blipFill>
        <p:spPr bwMode="auto">
          <a:xfrm>
            <a:off x="6629400" y="3886200"/>
            <a:ext cx="2221516" cy="2581275"/>
          </a:xfrm>
          <a:prstGeom prst="rect">
            <a:avLst/>
          </a:prstGeom>
          <a:noFill/>
          <a:ln w="9525">
            <a:noFill/>
            <a:miter lim="800000"/>
            <a:headEnd/>
            <a:tailEnd/>
          </a:ln>
        </p:spPr>
      </p:pic>
      <p:pic>
        <p:nvPicPr>
          <p:cNvPr id="7" name="Picture 3"/>
          <p:cNvPicPr>
            <a:picLocks noChangeAspect="1" noChangeArrowheads="1"/>
          </p:cNvPicPr>
          <p:nvPr/>
        </p:nvPicPr>
        <p:blipFill>
          <a:blip r:embed="rId3" cstate="print"/>
          <a:srcRect b="40759"/>
          <a:stretch>
            <a:fillRect/>
          </a:stretch>
        </p:blipFill>
        <p:spPr bwMode="auto">
          <a:xfrm>
            <a:off x="533400" y="3505200"/>
            <a:ext cx="2514600" cy="1524000"/>
          </a:xfrm>
          <a:prstGeom prst="rect">
            <a:avLst/>
          </a:prstGeom>
          <a:noFill/>
          <a:ln w="9525">
            <a:noFill/>
            <a:miter lim="800000"/>
            <a:headEnd/>
            <a:tailEnd/>
          </a:ln>
        </p:spPr>
      </p:pic>
      <p:sp>
        <p:nvSpPr>
          <p:cNvPr id="8" name="TextBox 7"/>
          <p:cNvSpPr txBox="1"/>
          <p:nvPr/>
        </p:nvSpPr>
        <p:spPr>
          <a:xfrm>
            <a:off x="4114800" y="3657600"/>
            <a:ext cx="1292915"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en-US" dirty="0" smtClean="0"/>
              <a:t>SKK</a:t>
            </a:r>
            <a:endParaRPr lang="en-US" dirty="0"/>
          </a:p>
        </p:txBody>
      </p:sp>
      <p:pic>
        <p:nvPicPr>
          <p:cNvPr id="24578" name="Picture 2"/>
          <p:cNvPicPr>
            <a:picLocks noChangeAspect="1" noChangeArrowheads="1"/>
          </p:cNvPicPr>
          <p:nvPr/>
        </p:nvPicPr>
        <p:blipFill>
          <a:blip r:embed="rId4" cstate="print"/>
          <a:srcRect/>
          <a:stretch>
            <a:fillRect/>
          </a:stretch>
        </p:blipFill>
        <p:spPr bwMode="auto">
          <a:xfrm>
            <a:off x="533400" y="5181600"/>
            <a:ext cx="6705600" cy="1473967"/>
          </a:xfrm>
          <a:prstGeom prst="rect">
            <a:avLst/>
          </a:prstGeom>
          <a:noFill/>
          <a:ln w="9525">
            <a:noFill/>
            <a:miter lim="800000"/>
            <a:headEnd/>
            <a:tailEnd/>
          </a:ln>
        </p:spPr>
      </p:pic>
    </p:spTree>
    <p:extLst>
      <p:ext uri="{BB962C8B-B14F-4D97-AF65-F5344CB8AC3E}">
        <p14:creationId xmlns:p14="http://schemas.microsoft.com/office/powerpoint/2010/main" val="295555407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143000" y="152400"/>
            <a:ext cx="7620000" cy="6494085"/>
          </a:xfrm>
          <a:prstGeom prst="rect">
            <a:avLst/>
          </a:prstGeom>
        </p:spPr>
        <p:txBody>
          <a:bodyPr wrap="square">
            <a:spAutoFit/>
          </a:bodyPr>
          <a:lstStyle/>
          <a:p>
            <a:pPr algn="r" rtl="1"/>
            <a:r>
              <a:rPr lang="fa-IR" sz="1600" b="1" dirty="0" smtClean="0">
                <a:cs typeface="B Homa" panose="00000400000000000000" pitchFamily="2" charset="-78"/>
              </a:rPr>
              <a:t>مراحل و شیوه های اجرا </a:t>
            </a: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انجام عملیات نما سازی به شرایط هر پروژه بستگی دارد. ساختمان ها یا قدیمی هستند یا نیاز به مرمت و بازسازی دارند و یا در حال احداث بوده و نوساز محسوب می شوند . لذا شیوه های اجرایی و مراحل عملیاتی در هر یک از حالات فوق الذکر متفاوت خواهد بود و کسب نتیجه مطلوب و حصول نمایی پایدار و مقاوم منوط به انجام و رعایت مراتب اجرایی و دستور العمل های فنی می باشد که اجمالاً به ان اشاره می گردد:</a:t>
            </a:r>
          </a:p>
          <a:p>
            <a:pPr algn="r" rtl="1"/>
            <a:r>
              <a:rPr lang="fa-IR" sz="1600" dirty="0" smtClean="0">
                <a:cs typeface="B Homa" panose="00000400000000000000" pitchFamily="2" charset="-78"/>
              </a:rPr>
              <a:t> </a:t>
            </a:r>
          </a:p>
          <a:p>
            <a:pPr algn="r" rtl="1"/>
            <a:r>
              <a:rPr lang="fa-IR" sz="1600" b="1" dirty="0" smtClean="0">
                <a:cs typeface="B Homa" panose="00000400000000000000" pitchFamily="2" charset="-78"/>
              </a:rPr>
              <a:t>آماده سازی اولیه</a:t>
            </a: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باید بستر کار توسط انجام اقدامات لازم با در نظر گرفتن شرایط آماده گردد تا امکان اجرای موفقیت آمیز مصالح فراهم شود . در ساختمان های قدیمی با شستشو و لایه برداری پوسته فاسد شده و ترمیم ترک ها و یا سطوح تخریب شده این کار انجام می پذیرد و در پروژه های در حال ساخت در صورت لزوم با استفاده از مصالح و مواد افزودنی ( </a:t>
            </a:r>
            <a:r>
              <a:rPr lang="en-US" sz="1600" dirty="0" smtClean="0">
                <a:cs typeface="B Homa" panose="00000400000000000000" pitchFamily="2" charset="-78"/>
              </a:rPr>
              <a:t>primer )  </a:t>
            </a:r>
            <a:r>
              <a:rPr lang="fa-IR" sz="1600" dirty="0" smtClean="0">
                <a:cs typeface="B Homa" panose="00000400000000000000" pitchFamily="2" charset="-78"/>
              </a:rPr>
              <a:t>زیرکار محکم ، صاف و مناسب تری به وجود خواهد آمد.</a:t>
            </a:r>
          </a:p>
          <a:p>
            <a:pPr algn="r" rtl="1"/>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 </a:t>
            </a:r>
            <a:r>
              <a:rPr lang="fa-IR" sz="1600" b="1" dirty="0" smtClean="0">
                <a:cs typeface="B Homa" panose="00000400000000000000" pitchFamily="2" charset="-78"/>
              </a:rPr>
              <a:t>اجرای لایه آستر </a:t>
            </a:r>
            <a:r>
              <a:rPr lang="en-US" sz="1600" b="1" dirty="0" smtClean="0">
                <a:cs typeface="B Homa" panose="00000400000000000000" pitchFamily="2" charset="-78"/>
              </a:rPr>
              <a:t>Base Coat</a:t>
            </a:r>
            <a:r>
              <a:rPr lang="en-US" sz="1600" dirty="0" smtClean="0">
                <a:cs typeface="B Homa" panose="00000400000000000000" pitchFamily="2" charset="-78"/>
              </a:rPr>
              <a:t> </a:t>
            </a:r>
            <a:br>
              <a:rPr lang="en-US" sz="1600" dirty="0" smtClean="0">
                <a:cs typeface="B Homa" panose="00000400000000000000" pitchFamily="2" charset="-78"/>
              </a:rPr>
            </a:br>
            <a:r>
              <a:rPr lang="fa-IR" sz="1600" dirty="0" smtClean="0">
                <a:cs typeface="B Homa" panose="00000400000000000000" pitchFamily="2" charset="-78"/>
              </a:rPr>
              <a:t>انتخاب نوع آستر نما در ارتباط با انتخاب مصالح (</a:t>
            </a:r>
            <a:r>
              <a:rPr lang="en-US" sz="1600" dirty="0" err="1" smtClean="0">
                <a:cs typeface="B Homa" panose="00000400000000000000" pitchFamily="2" charset="-78"/>
              </a:rPr>
              <a:t>Skk</a:t>
            </a:r>
            <a:r>
              <a:rPr lang="en-US" sz="1600" dirty="0" smtClean="0">
                <a:cs typeface="B Homa" panose="00000400000000000000" pitchFamily="2" charset="-78"/>
              </a:rPr>
              <a:t> ) </a:t>
            </a:r>
            <a:r>
              <a:rPr lang="fa-IR" sz="1600" dirty="0" smtClean="0">
                <a:cs typeface="B Homa" panose="00000400000000000000" pitchFamily="2" charset="-78"/>
              </a:rPr>
              <a:t>تعیین می گردد. این مواد با نفوذ در سطوح معدنی (سیمان ، گچ و ... ) علاوه بر ایجاد پیوستگی و چسبندگی بیشتر ، امکان حفاظت (در مقابل رطوبت ، قارچ و ...) از آنها را نیز فراهم می نماید.</a:t>
            </a:r>
          </a:p>
          <a:p>
            <a:pPr algn="r" rtl="1"/>
            <a:r>
              <a:rPr lang="fa-IR" sz="1600" dirty="0" smtClean="0">
                <a:cs typeface="B Homa" panose="00000400000000000000" pitchFamily="2" charset="-78"/>
              </a:rPr>
              <a:t> </a:t>
            </a:r>
          </a:p>
          <a:p>
            <a:pPr algn="r" rtl="1"/>
            <a:r>
              <a:rPr lang="fa-IR" sz="1600" dirty="0" smtClean="0">
                <a:cs typeface="B Homa" panose="00000400000000000000" pitchFamily="2" charset="-78"/>
              </a:rPr>
              <a:t> </a:t>
            </a:r>
            <a:br>
              <a:rPr lang="fa-IR" sz="1600" dirty="0" smtClean="0">
                <a:cs typeface="B Homa" panose="00000400000000000000" pitchFamily="2" charset="-78"/>
              </a:rPr>
            </a:br>
            <a:r>
              <a:rPr lang="fa-IR" sz="1600" b="1" dirty="0" smtClean="0">
                <a:cs typeface="B Homa" panose="00000400000000000000" pitchFamily="2" charset="-78"/>
              </a:rPr>
              <a:t>اجرای لایه بافت </a:t>
            </a:r>
            <a:r>
              <a:rPr lang="en-US" sz="1600" b="1" dirty="0" smtClean="0">
                <a:cs typeface="B Homa" panose="00000400000000000000" pitchFamily="2" charset="-78"/>
              </a:rPr>
              <a:t>Texture Coat</a:t>
            </a:r>
            <a:r>
              <a:rPr lang="en-US" sz="1600" dirty="0" smtClean="0">
                <a:cs typeface="B Homa" panose="00000400000000000000" pitchFamily="2" charset="-78"/>
              </a:rPr>
              <a:t> </a:t>
            </a:r>
            <a:br>
              <a:rPr lang="en-US" sz="1600" dirty="0" smtClean="0">
                <a:cs typeface="B Homa" panose="00000400000000000000" pitchFamily="2" charset="-78"/>
              </a:rPr>
            </a:br>
            <a:r>
              <a:rPr lang="fa-IR" sz="1600" dirty="0" smtClean="0">
                <a:cs typeface="B Homa" panose="00000400000000000000" pitchFamily="2" charset="-78"/>
              </a:rPr>
              <a:t>این لایه شکل وضعیت پرداخت نهایی را در نما تعیین خواهد نمود.</a:t>
            </a:r>
          </a:p>
          <a:p>
            <a:pPr algn="r" rtl="1"/>
            <a:r>
              <a:rPr lang="fa-IR" sz="1600" dirty="0" smtClean="0">
                <a:cs typeface="B Homa" panose="00000400000000000000" pitchFamily="2" charset="-78"/>
              </a:rPr>
              <a:t> </a:t>
            </a:r>
          </a:p>
          <a:p>
            <a:pPr algn="r" rtl="1"/>
            <a:r>
              <a:rPr lang="fa-IR" sz="1600" b="1" dirty="0" smtClean="0">
                <a:cs typeface="B Homa" panose="00000400000000000000" pitchFamily="2" charset="-78"/>
              </a:rPr>
              <a:t>اجرای لایه </a:t>
            </a:r>
            <a:r>
              <a:rPr lang="en-US" sz="1600" b="1" dirty="0" smtClean="0">
                <a:cs typeface="B Homa" panose="00000400000000000000" pitchFamily="2" charset="-78"/>
              </a:rPr>
              <a:t>Finishing Coat</a:t>
            </a:r>
            <a:r>
              <a:rPr lang="en-US" sz="1600" dirty="0" smtClean="0">
                <a:cs typeface="B Homa" panose="00000400000000000000" pitchFamily="2" charset="-78"/>
              </a:rPr>
              <a:t> </a:t>
            </a:r>
            <a:r>
              <a:rPr lang="en-US" sz="1600" b="1" dirty="0" smtClean="0">
                <a:cs typeface="B Homa" panose="00000400000000000000" pitchFamily="2" charset="-78"/>
              </a:rPr>
              <a:t> </a:t>
            </a:r>
            <a:r>
              <a:rPr lang="fa-IR" sz="1600" b="1" dirty="0" smtClean="0">
                <a:cs typeface="B Homa" panose="00000400000000000000" pitchFamily="2" charset="-78"/>
              </a:rPr>
              <a:t>و یا </a:t>
            </a:r>
            <a:r>
              <a:rPr lang="en-US" sz="1600" b="1" dirty="0" smtClean="0">
                <a:cs typeface="B Homa" panose="00000400000000000000" pitchFamily="2" charset="-78"/>
              </a:rPr>
              <a:t>Top Coat</a:t>
            </a:r>
            <a:r>
              <a:rPr lang="en-US" sz="1600" dirty="0" smtClean="0">
                <a:cs typeface="B Homa" panose="00000400000000000000" pitchFamily="2" charset="-78"/>
              </a:rPr>
              <a:t> </a:t>
            </a:r>
            <a:br>
              <a:rPr lang="en-US" sz="1600" dirty="0" smtClean="0">
                <a:cs typeface="B Homa" panose="00000400000000000000" pitchFamily="2" charset="-78"/>
              </a:rPr>
            </a:br>
            <a:r>
              <a:rPr lang="fa-IR" sz="1600" dirty="0" smtClean="0">
                <a:cs typeface="B Homa" panose="00000400000000000000" pitchFamily="2" charset="-78"/>
              </a:rPr>
              <a:t>در این مرحله در ارتباط با نوع بافت لایه نهایی اجرا خواهد شد این لایه در مواردی به صوت رنگ در موارد دیگر به صورت پوشش محافظ و بی رنگ می باشد که بنا به شرایط پروژه جهت جلوگیری از تاثیر عوامل مخرب محیطی بر نما پیشنهاد می گردد.</a:t>
            </a:r>
          </a:p>
          <a:p>
            <a:pPr algn="r" rtl="1"/>
            <a:r>
              <a:rPr lang="fa-IR" sz="1600" dirty="0" smtClean="0">
                <a:cs typeface="B Homa" panose="00000400000000000000" pitchFamily="2" charset="-78"/>
              </a:rPr>
              <a:t> </a:t>
            </a:r>
            <a:endParaRPr lang="fa-IR" sz="1600" dirty="0">
              <a:cs typeface="B Homa" panose="00000400000000000000" pitchFamily="2" charset="-78"/>
            </a:endParaRPr>
          </a:p>
        </p:txBody>
      </p:sp>
    </p:spTree>
    <p:extLst>
      <p:ext uri="{BB962C8B-B14F-4D97-AF65-F5344CB8AC3E}">
        <p14:creationId xmlns:p14="http://schemas.microsoft.com/office/powerpoint/2010/main" val="20691630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noChangeArrowheads="1"/>
          </p:cNvPicPr>
          <p:nvPr/>
        </p:nvPicPr>
        <p:blipFill>
          <a:blip r:embed="rId2" cstate="print"/>
          <a:srcRect/>
          <a:stretch>
            <a:fillRect/>
          </a:stretch>
        </p:blipFill>
        <p:spPr bwMode="auto">
          <a:xfrm>
            <a:off x="3124200" y="3886200"/>
            <a:ext cx="3000375" cy="2362200"/>
          </a:xfrm>
          <a:prstGeom prst="rect">
            <a:avLst/>
          </a:prstGeom>
          <a:noFill/>
          <a:ln w="9525">
            <a:noFill/>
            <a:miter lim="800000"/>
            <a:headEnd/>
            <a:tailEnd/>
          </a:ln>
        </p:spPr>
      </p:pic>
      <p:pic>
        <p:nvPicPr>
          <p:cNvPr id="26626" name="Picture 2"/>
          <p:cNvPicPr>
            <a:picLocks noChangeAspect="1" noChangeArrowheads="1"/>
          </p:cNvPicPr>
          <p:nvPr/>
        </p:nvPicPr>
        <p:blipFill>
          <a:blip r:embed="rId3" cstate="print"/>
          <a:srcRect/>
          <a:stretch>
            <a:fillRect/>
          </a:stretch>
        </p:blipFill>
        <p:spPr bwMode="auto">
          <a:xfrm>
            <a:off x="457200" y="3886200"/>
            <a:ext cx="1905000" cy="2562225"/>
          </a:xfrm>
          <a:prstGeom prst="rect">
            <a:avLst/>
          </a:prstGeom>
          <a:noFill/>
          <a:ln w="9525">
            <a:noFill/>
            <a:miter lim="800000"/>
            <a:headEnd/>
            <a:tailEnd/>
          </a:ln>
        </p:spPr>
      </p:pic>
      <p:pic>
        <p:nvPicPr>
          <p:cNvPr id="26628" name="Picture 4"/>
          <p:cNvPicPr>
            <a:picLocks noChangeAspect="1" noChangeArrowheads="1"/>
          </p:cNvPicPr>
          <p:nvPr/>
        </p:nvPicPr>
        <p:blipFill>
          <a:blip r:embed="rId4" cstate="print"/>
          <a:srcRect/>
          <a:stretch>
            <a:fillRect/>
          </a:stretch>
        </p:blipFill>
        <p:spPr bwMode="auto">
          <a:xfrm>
            <a:off x="5486400" y="533400"/>
            <a:ext cx="2667000" cy="2667000"/>
          </a:xfrm>
          <a:prstGeom prst="rect">
            <a:avLst/>
          </a:prstGeom>
          <a:noFill/>
          <a:ln w="9525">
            <a:noFill/>
            <a:miter lim="800000"/>
            <a:headEnd/>
            <a:tailEnd/>
          </a:ln>
        </p:spPr>
      </p:pic>
      <p:pic>
        <p:nvPicPr>
          <p:cNvPr id="26629" name="Picture 5"/>
          <p:cNvPicPr>
            <a:picLocks noChangeAspect="1" noChangeArrowheads="1"/>
          </p:cNvPicPr>
          <p:nvPr/>
        </p:nvPicPr>
        <p:blipFill>
          <a:blip r:embed="rId5" cstate="print"/>
          <a:srcRect/>
          <a:stretch>
            <a:fillRect/>
          </a:stretch>
        </p:blipFill>
        <p:spPr bwMode="auto">
          <a:xfrm>
            <a:off x="304800" y="304800"/>
            <a:ext cx="4648200" cy="3288333"/>
          </a:xfrm>
          <a:prstGeom prst="rect">
            <a:avLst/>
          </a:prstGeom>
          <a:noFill/>
          <a:ln w="9525">
            <a:noFill/>
            <a:miter lim="800000"/>
            <a:headEnd/>
            <a:tailEnd/>
          </a:ln>
        </p:spPr>
      </p:pic>
    </p:spTree>
    <p:extLst>
      <p:ext uri="{BB962C8B-B14F-4D97-AF65-F5344CB8AC3E}">
        <p14:creationId xmlns:p14="http://schemas.microsoft.com/office/powerpoint/2010/main" val="201182785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cstate="print"/>
          <a:srcRect/>
          <a:stretch>
            <a:fillRect/>
          </a:stretch>
        </p:blipFill>
        <p:spPr bwMode="auto">
          <a:xfrm>
            <a:off x="762000" y="228600"/>
            <a:ext cx="3238500" cy="4867275"/>
          </a:xfrm>
          <a:prstGeom prst="rect">
            <a:avLst/>
          </a:prstGeom>
          <a:noFill/>
          <a:ln w="9525">
            <a:noFill/>
            <a:miter lim="800000"/>
            <a:headEnd/>
            <a:tailEnd/>
          </a:ln>
        </p:spPr>
      </p:pic>
      <p:pic>
        <p:nvPicPr>
          <p:cNvPr id="7" name="Picture 6"/>
          <p:cNvPicPr>
            <a:picLocks noChangeAspect="1" noChangeArrowheads="1"/>
          </p:cNvPicPr>
          <p:nvPr/>
        </p:nvPicPr>
        <p:blipFill>
          <a:blip r:embed="rId3" cstate="print"/>
          <a:srcRect/>
          <a:stretch>
            <a:fillRect/>
          </a:stretch>
        </p:blipFill>
        <p:spPr bwMode="auto">
          <a:xfrm>
            <a:off x="4648200" y="1219200"/>
            <a:ext cx="3810000" cy="3810000"/>
          </a:xfrm>
          <a:prstGeom prst="rect">
            <a:avLst/>
          </a:prstGeom>
          <a:noFill/>
          <a:ln w="9525">
            <a:noFill/>
            <a:miter lim="800000"/>
            <a:headEnd/>
            <a:tailEnd/>
          </a:ln>
        </p:spPr>
      </p:pic>
    </p:spTree>
    <p:extLst>
      <p:ext uri="{BB962C8B-B14F-4D97-AF65-F5344CB8AC3E}">
        <p14:creationId xmlns:p14="http://schemas.microsoft.com/office/powerpoint/2010/main" val="5863094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304800" y="304800"/>
            <a:ext cx="2381250" cy="3171825"/>
          </a:xfrm>
          <a:prstGeom prst="rect">
            <a:avLst/>
          </a:prstGeom>
          <a:noFill/>
          <a:ln w="9525">
            <a:noFill/>
            <a:miter lim="800000"/>
            <a:headEnd/>
            <a:tailEnd/>
          </a:ln>
        </p:spPr>
      </p:pic>
      <p:pic>
        <p:nvPicPr>
          <p:cNvPr id="29701" name="Picture 5"/>
          <p:cNvPicPr>
            <a:picLocks noChangeAspect="1" noChangeArrowheads="1"/>
          </p:cNvPicPr>
          <p:nvPr/>
        </p:nvPicPr>
        <p:blipFill>
          <a:blip r:embed="rId3" cstate="print"/>
          <a:srcRect/>
          <a:stretch>
            <a:fillRect/>
          </a:stretch>
        </p:blipFill>
        <p:spPr bwMode="auto">
          <a:xfrm>
            <a:off x="304800" y="3962400"/>
            <a:ext cx="2964426" cy="2438400"/>
          </a:xfrm>
          <a:prstGeom prst="rect">
            <a:avLst/>
          </a:prstGeom>
          <a:noFill/>
          <a:ln w="9525">
            <a:noFill/>
            <a:miter lim="800000"/>
            <a:headEnd/>
            <a:tailEnd/>
          </a:ln>
        </p:spPr>
      </p:pic>
      <p:pic>
        <p:nvPicPr>
          <p:cNvPr id="4" name="Picture 3"/>
          <p:cNvPicPr>
            <a:picLocks noChangeAspect="1" noChangeArrowheads="1"/>
          </p:cNvPicPr>
          <p:nvPr/>
        </p:nvPicPr>
        <p:blipFill>
          <a:blip r:embed="rId4" cstate="print"/>
          <a:srcRect/>
          <a:stretch>
            <a:fillRect/>
          </a:stretch>
        </p:blipFill>
        <p:spPr bwMode="auto">
          <a:xfrm>
            <a:off x="6248400" y="533400"/>
            <a:ext cx="1905000" cy="2914650"/>
          </a:xfrm>
          <a:prstGeom prst="rect">
            <a:avLst/>
          </a:prstGeom>
          <a:noFill/>
          <a:ln w="9525">
            <a:noFill/>
            <a:miter lim="800000"/>
            <a:headEnd/>
            <a:tailEnd/>
          </a:ln>
        </p:spPr>
      </p:pic>
      <p:sp>
        <p:nvSpPr>
          <p:cNvPr id="6" name="Rectangle 5"/>
          <p:cNvSpPr/>
          <p:nvPr/>
        </p:nvSpPr>
        <p:spPr>
          <a:xfrm>
            <a:off x="3939843" y="228600"/>
            <a:ext cx="1225015" cy="369332"/>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fa-IR" dirty="0" smtClean="0">
                <a:cs typeface="B Homa" panose="00000400000000000000" pitchFamily="2" charset="-78"/>
              </a:rPr>
              <a:t>نماهای چوبی</a:t>
            </a:r>
            <a:endParaRPr lang="en-US" dirty="0"/>
          </a:p>
        </p:txBody>
      </p:sp>
      <p:sp>
        <p:nvSpPr>
          <p:cNvPr id="7" name="Rectangle 6"/>
          <p:cNvSpPr/>
          <p:nvPr/>
        </p:nvSpPr>
        <p:spPr>
          <a:xfrm>
            <a:off x="3962400" y="3810000"/>
            <a:ext cx="4572000" cy="1754326"/>
          </a:xfrm>
          <a:prstGeom prst="rect">
            <a:avLst/>
          </a:prstGeom>
        </p:spPr>
        <p:txBody>
          <a:bodyPr>
            <a:spAutoFit/>
          </a:bodyPr>
          <a:lstStyle/>
          <a:p>
            <a:pPr algn="r"/>
            <a:r>
              <a:rPr lang="fa-IR" dirty="0" smtClean="0">
                <a:cs typeface="B Homa" panose="00000400000000000000" pitchFamily="2" charset="-78"/>
              </a:rPr>
              <a:t>ورق های فاین فارست</a:t>
            </a:r>
          </a:p>
          <a:p>
            <a:pPr algn="r"/>
            <a:r>
              <a:rPr lang="fa-IR" dirty="0" smtClean="0">
                <a:cs typeface="B Homa" panose="00000400000000000000" pitchFamily="2" charset="-78"/>
              </a:rPr>
              <a:t>ورق های فرآوری شده چوبی که از ترکیب چوب طبیعی و  مواد رزین دار با درصد های متفاوت تشکیل شده است.</a:t>
            </a:r>
          </a:p>
          <a:p>
            <a:pPr algn="r"/>
            <a:endParaRPr lang="fa-IR" dirty="0" smtClean="0">
              <a:cs typeface="B Homa" panose="00000400000000000000" pitchFamily="2" charset="-78"/>
            </a:endParaRPr>
          </a:p>
          <a:p>
            <a:pPr algn="r"/>
            <a:r>
              <a:rPr lang="fa-IR" dirty="0" smtClean="0">
                <a:cs typeface="B Homa" panose="00000400000000000000" pitchFamily="2" charset="-78"/>
              </a:rPr>
              <a:t>نحوه فرآوری ، مراحل صنعتی  و روش های اجرا و برش در فایل ویدِیویی فوق به نمایش گذاشته شده است...</a:t>
            </a:r>
            <a:endParaRPr lang="en-US" dirty="0"/>
          </a:p>
        </p:txBody>
      </p:sp>
    </p:spTree>
    <p:extLst>
      <p:ext uri="{BB962C8B-B14F-4D97-AF65-F5344CB8AC3E}">
        <p14:creationId xmlns:p14="http://schemas.microsoft.com/office/powerpoint/2010/main" val="39414400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4"/>
          <p:cNvSpPr txBox="1">
            <a:spLocks noChangeArrowheads="1"/>
          </p:cNvSpPr>
          <p:nvPr/>
        </p:nvSpPr>
        <p:spPr bwMode="auto">
          <a:xfrm>
            <a:off x="3924300" y="496888"/>
            <a:ext cx="4968875" cy="5447645"/>
          </a:xfrm>
          <a:prstGeom prst="rect">
            <a:avLst/>
          </a:prstGeom>
          <a:noFill/>
          <a:ln w="9525">
            <a:noFill/>
            <a:miter lim="800000"/>
            <a:headEnd/>
            <a:tailEnd/>
          </a:ln>
        </p:spPr>
        <p:txBody>
          <a:bodyPr>
            <a:spAutoFit/>
          </a:bodyPr>
          <a:lstStyle/>
          <a:p>
            <a:pPr algn="r"/>
            <a:r>
              <a:rPr lang="fa-IR" sz="2800" dirty="0">
                <a:solidFill>
                  <a:schemeClr val="accent2"/>
                </a:solidFill>
                <a:cs typeface="B Homa" panose="00000400000000000000" pitchFamily="2" charset="-78"/>
              </a:rPr>
              <a:t>کامپوزیت</a:t>
            </a:r>
            <a:r>
              <a:rPr lang="fa-IR" sz="2800" dirty="0">
                <a:cs typeface="B Homa" panose="00000400000000000000" pitchFamily="2" charset="-78"/>
              </a:rPr>
              <a:t> </a:t>
            </a:r>
            <a:r>
              <a:rPr lang="fa-IR" sz="2400" dirty="0">
                <a:cs typeface="B Homa" panose="00000400000000000000" pitchFamily="2" charset="-78"/>
              </a:rPr>
              <a:t> </a:t>
            </a:r>
          </a:p>
          <a:p>
            <a:pPr algn="r"/>
            <a:endParaRPr lang="en-US" sz="2000" dirty="0">
              <a:cs typeface="B Homa" panose="00000400000000000000" pitchFamily="2" charset="-78"/>
            </a:endParaRPr>
          </a:p>
          <a:p>
            <a:pPr algn="r"/>
            <a:endParaRPr lang="en-US" sz="2000" dirty="0">
              <a:cs typeface="B Homa" panose="00000400000000000000" pitchFamily="2" charset="-78"/>
            </a:endParaRPr>
          </a:p>
          <a:p>
            <a:pPr algn="r"/>
            <a:r>
              <a:rPr lang="fa-IR" sz="2000" dirty="0">
                <a:cs typeface="B Homa" panose="00000400000000000000" pitchFamily="2" charset="-78"/>
              </a:rPr>
              <a:t>کامپوزیت سیستم پوششی نمای خارجی و پوشش سطوح داخلی ساختمان به وسیله صفحه های کوچک و بزرگ آلومینیوم است . در این سیستم صفحه های آلومینیوم به ضخامت 4 میلیمتر متشکل از دو لایه ورق آلومینیوم با هسته پلی اتیلن یا مواد معدنی ضد حریق روی سازه اصلی قرار می گیرد رویه این پانلها از </a:t>
            </a:r>
            <a:r>
              <a:rPr lang="en-US" sz="2000" dirty="0">
                <a:cs typeface="B Homa" panose="00000400000000000000" pitchFamily="2" charset="-78"/>
              </a:rPr>
              <a:t>PVDF</a:t>
            </a:r>
            <a:r>
              <a:rPr lang="fa-IR" sz="2000" dirty="0">
                <a:cs typeface="B Homa" panose="00000400000000000000" pitchFamily="2" charset="-78"/>
              </a:rPr>
              <a:t>است که علاوه بر زیبایی و درخشندگی نما تنوع رنگ نامحدود دارد و </a:t>
            </a:r>
            <a:r>
              <a:rPr lang="fa-IR" sz="2000" dirty="0">
                <a:solidFill>
                  <a:schemeClr val="accent2"/>
                </a:solidFill>
                <a:cs typeface="B Homa" panose="00000400000000000000" pitchFamily="2" charset="-78"/>
              </a:rPr>
              <a:t>امکانات اجرای انواع قوس و خم در نما</a:t>
            </a:r>
            <a:r>
              <a:rPr lang="fa-IR" sz="2000" dirty="0">
                <a:cs typeface="B Homa" panose="00000400000000000000" pitchFamily="2" charset="-78"/>
              </a:rPr>
              <a:t> و </a:t>
            </a:r>
            <a:r>
              <a:rPr lang="fa-IR" sz="2000" dirty="0">
                <a:solidFill>
                  <a:schemeClr val="accent2"/>
                </a:solidFill>
                <a:cs typeface="B Homa" panose="00000400000000000000" pitchFamily="2" charset="-78"/>
              </a:rPr>
              <a:t>ایزولاسیون کامل</a:t>
            </a:r>
            <a:r>
              <a:rPr lang="fa-IR" sz="2000" dirty="0">
                <a:cs typeface="B Homa" panose="00000400000000000000" pitchFamily="2" charset="-78"/>
              </a:rPr>
              <a:t> </a:t>
            </a:r>
            <a:r>
              <a:rPr lang="fa-IR" sz="2000" dirty="0">
                <a:solidFill>
                  <a:schemeClr val="accent2"/>
                </a:solidFill>
                <a:cs typeface="B Homa" panose="00000400000000000000" pitchFamily="2" charset="-78"/>
              </a:rPr>
              <a:t>صوتی و حرارتی</a:t>
            </a:r>
            <a:r>
              <a:rPr lang="fa-IR" sz="2000" dirty="0">
                <a:cs typeface="B Homa" panose="00000400000000000000" pitchFamily="2" charset="-78"/>
              </a:rPr>
              <a:t> و در برابر تکانهای باد و شوک های حرارتی کاملاً پایدار است .زیبایی فوق العاده و عمر طولانی این نما ازامتیازات ویژه آن به شمار می رود. در مقایسه با انواع مصالح نما </a:t>
            </a:r>
            <a:r>
              <a:rPr lang="fa-IR" sz="2000" dirty="0">
                <a:solidFill>
                  <a:schemeClr val="accent2"/>
                </a:solidFill>
                <a:cs typeface="B Homa" panose="00000400000000000000" pitchFamily="2" charset="-78"/>
              </a:rPr>
              <a:t>وزن فوق العاده</a:t>
            </a:r>
            <a:r>
              <a:rPr lang="fa-IR" sz="2000" dirty="0">
                <a:cs typeface="B Homa" panose="00000400000000000000" pitchFamily="2" charset="-78"/>
              </a:rPr>
              <a:t> سبکی دارد و باعث کاهش قابل توجه در مصالح ساختمانی مصرفی در نما می گردد.</a:t>
            </a:r>
            <a:endParaRPr lang="en-US" sz="2000" dirty="0">
              <a:cs typeface="B Homa" panose="00000400000000000000" pitchFamily="2" charset="-78"/>
            </a:endParaRPr>
          </a:p>
        </p:txBody>
      </p:sp>
      <p:pic>
        <p:nvPicPr>
          <p:cNvPr id="2056" name="Picture 8" descr="6"/>
          <p:cNvPicPr>
            <a:picLocks noChangeAspect="1" noChangeArrowheads="1"/>
          </p:cNvPicPr>
          <p:nvPr/>
        </p:nvPicPr>
        <p:blipFill>
          <a:blip r:embed="rId2" cstate="print"/>
          <a:srcRect l="5095" t="8006" r="8566" b="8183"/>
          <a:stretch>
            <a:fillRect/>
          </a:stretch>
        </p:blipFill>
        <p:spPr bwMode="auto">
          <a:xfrm>
            <a:off x="357188" y="3395663"/>
            <a:ext cx="2428875" cy="3000375"/>
          </a:xfrm>
          <a:prstGeom prst="rect">
            <a:avLst/>
          </a:prstGeom>
          <a:noFill/>
          <a:ln w="38100" cmpd="dbl">
            <a:solidFill>
              <a:srgbClr val="000000"/>
            </a:solidFill>
            <a:miter lim="800000"/>
            <a:headEnd/>
            <a:tailEnd/>
          </a:ln>
          <a:effectLst>
            <a:outerShdw dist="107763" dir="2700000" algn="ctr" rotWithShape="0">
              <a:srgbClr val="333399">
                <a:alpha val="50000"/>
              </a:srgbClr>
            </a:outerShdw>
          </a:effectLst>
        </p:spPr>
      </p:pic>
      <p:pic>
        <p:nvPicPr>
          <p:cNvPr id="4100" name="Picture 6" descr="12095-2008-4-22-11-4-.jpg"/>
          <p:cNvPicPr>
            <a:picLocks noChangeAspect="1"/>
          </p:cNvPicPr>
          <p:nvPr/>
        </p:nvPicPr>
        <p:blipFill>
          <a:blip r:embed="rId3" cstate="print"/>
          <a:srcRect/>
          <a:stretch>
            <a:fillRect/>
          </a:stretch>
        </p:blipFill>
        <p:spPr bwMode="auto">
          <a:xfrm>
            <a:off x="214313" y="428625"/>
            <a:ext cx="2771775" cy="2771775"/>
          </a:xfrm>
          <a:prstGeom prst="rect">
            <a:avLst/>
          </a:prstGeom>
          <a:noFill/>
          <a:ln w="9525">
            <a:noFill/>
            <a:miter lim="800000"/>
            <a:headEnd/>
            <a:tailEnd/>
          </a:ln>
        </p:spPr>
      </p:pic>
    </p:spTree>
    <p:extLst>
      <p:ext uri="{BB962C8B-B14F-4D97-AF65-F5344CB8AC3E}">
        <p14:creationId xmlns:p14="http://schemas.microsoft.com/office/powerpoint/2010/main" val="119125309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idx="1"/>
          </p:nvPr>
        </p:nvSpPr>
        <p:spPr/>
        <p:txBody>
          <a:bodyPr/>
          <a:lstStyle/>
          <a:p>
            <a:pPr eaLnBrk="1" hangingPunct="1">
              <a:buFontTx/>
              <a:buNone/>
            </a:pPr>
            <a:endParaRPr lang="fa-IR" sz="2000" smtClean="0"/>
          </a:p>
          <a:p>
            <a:pPr eaLnBrk="1" hangingPunct="1"/>
            <a:endParaRPr lang="en-US" sz="2000" smtClean="0"/>
          </a:p>
        </p:txBody>
      </p:sp>
      <p:sp>
        <p:nvSpPr>
          <p:cNvPr id="5123" name="Text Box 4"/>
          <p:cNvSpPr txBox="1">
            <a:spLocks noChangeArrowheads="1"/>
          </p:cNvSpPr>
          <p:nvPr/>
        </p:nvSpPr>
        <p:spPr bwMode="auto">
          <a:xfrm>
            <a:off x="4932363" y="476250"/>
            <a:ext cx="3887787" cy="5232202"/>
          </a:xfrm>
          <a:prstGeom prst="rect">
            <a:avLst/>
          </a:prstGeom>
          <a:noFill/>
          <a:ln w="9525">
            <a:noFill/>
            <a:miter lim="800000"/>
            <a:headEnd/>
            <a:tailEnd/>
          </a:ln>
        </p:spPr>
        <p:txBody>
          <a:bodyPr>
            <a:spAutoFit/>
          </a:bodyPr>
          <a:lstStyle/>
          <a:p>
            <a:pPr algn="r">
              <a:spcBef>
                <a:spcPct val="50000"/>
              </a:spcBef>
            </a:pPr>
            <a:r>
              <a:rPr lang="ar-SA" sz="2800" dirty="0">
                <a:solidFill>
                  <a:schemeClr val="accent2"/>
                </a:solidFill>
                <a:cs typeface="B Homa" panose="00000400000000000000" pitchFamily="2" charset="-78"/>
              </a:rPr>
              <a:t>ویژگیهای اختصاصی ورقهای کامپوزیت</a:t>
            </a:r>
            <a:r>
              <a:rPr lang="en-US" sz="2800" dirty="0">
                <a:solidFill>
                  <a:schemeClr val="accent2"/>
                </a:solidFill>
                <a:cs typeface="B Homa" panose="00000400000000000000" pitchFamily="2" charset="-78"/>
              </a:rPr>
              <a:t>:</a:t>
            </a:r>
            <a:r>
              <a:rPr lang="en-US" sz="2800" dirty="0">
                <a:cs typeface="B Homa" panose="00000400000000000000" pitchFamily="2" charset="-78"/>
              </a:rPr>
              <a:t/>
            </a:r>
            <a:br>
              <a:rPr lang="en-US" sz="2800" dirty="0">
                <a:cs typeface="B Homa" panose="00000400000000000000" pitchFamily="2" charset="-78"/>
              </a:rPr>
            </a:br>
            <a:r>
              <a:rPr lang="en-US" sz="2400" dirty="0">
                <a:cs typeface="B Homa" panose="00000400000000000000" pitchFamily="2" charset="-78"/>
              </a:rPr>
              <a:t/>
            </a:r>
            <a:br>
              <a:rPr lang="en-US" sz="2400" dirty="0">
                <a:cs typeface="B Homa" panose="00000400000000000000" pitchFamily="2" charset="-78"/>
              </a:rPr>
            </a:br>
            <a:endParaRPr lang="en-US" sz="2400" dirty="0">
              <a:cs typeface="B Homa" panose="00000400000000000000" pitchFamily="2" charset="-78"/>
            </a:endParaRPr>
          </a:p>
          <a:p>
            <a:pPr algn="r">
              <a:spcBef>
                <a:spcPct val="50000"/>
              </a:spcBef>
            </a:pPr>
            <a:r>
              <a:rPr lang="fa-IR" sz="2000" dirty="0">
                <a:cs typeface="B Homa" panose="00000400000000000000" pitchFamily="2" charset="-78"/>
              </a:rPr>
              <a:t>1-</a:t>
            </a:r>
            <a:r>
              <a:rPr lang="en-US" sz="2000" dirty="0">
                <a:cs typeface="B Homa" panose="00000400000000000000" pitchFamily="2" charset="-78"/>
              </a:rPr>
              <a:t> </a:t>
            </a:r>
            <a:r>
              <a:rPr lang="ar-SA" sz="2000" dirty="0">
                <a:cs typeface="B Homa" panose="00000400000000000000" pitchFamily="2" charset="-78"/>
              </a:rPr>
              <a:t>سبکی وزن و تنوع در شکل پذیری</a:t>
            </a:r>
            <a:r>
              <a:rPr lang="en-US" sz="2000" dirty="0">
                <a:cs typeface="B Homa" panose="00000400000000000000" pitchFamily="2" charset="-78"/>
              </a:rPr>
              <a:t> </a:t>
            </a:r>
            <a:br>
              <a:rPr lang="en-US" sz="2000" dirty="0">
                <a:cs typeface="B Homa" panose="00000400000000000000" pitchFamily="2" charset="-78"/>
              </a:rPr>
            </a:br>
            <a:r>
              <a:rPr lang="fa-IR" sz="2000" dirty="0">
                <a:cs typeface="B Homa" panose="00000400000000000000" pitchFamily="2" charset="-78"/>
              </a:rPr>
              <a:t>2-</a:t>
            </a:r>
            <a:r>
              <a:rPr lang="en-US" sz="2000" dirty="0">
                <a:cs typeface="B Homa" panose="00000400000000000000" pitchFamily="2" charset="-78"/>
              </a:rPr>
              <a:t> </a:t>
            </a:r>
            <a:r>
              <a:rPr lang="ar-SA" sz="2000" dirty="0">
                <a:cs typeface="B Homa" panose="00000400000000000000" pitchFamily="2" charset="-78"/>
              </a:rPr>
              <a:t>دوام و ثبات پوشش رنگ</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3-</a:t>
            </a:r>
            <a:r>
              <a:rPr lang="ar-SA" sz="2000" dirty="0">
                <a:cs typeface="B Homa" panose="00000400000000000000" pitchFamily="2" charset="-78"/>
              </a:rPr>
              <a:t>عدم جدا شدن لایه ها از یکدیگر</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4-</a:t>
            </a:r>
            <a:r>
              <a:rPr lang="ar-SA" sz="2000" dirty="0">
                <a:cs typeface="B Homa" panose="00000400000000000000" pitchFamily="2" charset="-78"/>
              </a:rPr>
              <a:t>خاصیت ضد حریق</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5-</a:t>
            </a:r>
            <a:r>
              <a:rPr lang="ar-SA" sz="2000" dirty="0">
                <a:cs typeface="B Homa" panose="00000400000000000000" pitchFamily="2" charset="-78"/>
              </a:rPr>
              <a:t>مقاوم در برابر تغییرات دما از </a:t>
            </a:r>
            <a:r>
              <a:rPr lang="fa-IR" sz="2000" dirty="0">
                <a:cs typeface="B Homa" panose="00000400000000000000" pitchFamily="2" charset="-78"/>
              </a:rPr>
              <a:t>50</a:t>
            </a:r>
            <a:r>
              <a:rPr lang="ar-SA" sz="2000" dirty="0">
                <a:cs typeface="B Homa" panose="00000400000000000000" pitchFamily="2" charset="-78"/>
              </a:rPr>
              <a:t>- تا 80+ درجه سانتیگراد</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6-</a:t>
            </a:r>
            <a:r>
              <a:rPr lang="en-US" sz="2000" dirty="0">
                <a:cs typeface="B Homa" panose="00000400000000000000" pitchFamily="2" charset="-78"/>
              </a:rPr>
              <a:t> </a:t>
            </a:r>
            <a:r>
              <a:rPr lang="ar-SA" sz="2000" dirty="0">
                <a:cs typeface="B Homa" panose="00000400000000000000" pitchFamily="2" charset="-78"/>
              </a:rPr>
              <a:t>دارای خاصیت عایق صوتی</a:t>
            </a:r>
            <a:r>
              <a:rPr lang="en-US" sz="2000" dirty="0">
                <a:cs typeface="B Homa" panose="00000400000000000000" pitchFamily="2" charset="-78"/>
              </a:rPr>
              <a:t> </a:t>
            </a:r>
            <a:br>
              <a:rPr lang="en-US" sz="2000" dirty="0">
                <a:cs typeface="B Homa" panose="00000400000000000000" pitchFamily="2" charset="-78"/>
              </a:rPr>
            </a:br>
            <a:r>
              <a:rPr lang="fa-IR" sz="2000" dirty="0">
                <a:cs typeface="B Homa" panose="00000400000000000000" pitchFamily="2" charset="-78"/>
              </a:rPr>
              <a:t>7-</a:t>
            </a:r>
            <a:r>
              <a:rPr lang="ar-SA" sz="2000" dirty="0">
                <a:cs typeface="B Homa" panose="00000400000000000000" pitchFamily="2" charset="-78"/>
              </a:rPr>
              <a:t>سرعت اجرای بالا با استفاده از ابعاد بزرگ و متنوع</a:t>
            </a:r>
            <a:r>
              <a:rPr lang="en-US" sz="2000" dirty="0">
                <a:cs typeface="B Homa" panose="00000400000000000000" pitchFamily="2" charset="-78"/>
              </a:rPr>
              <a:t/>
            </a:r>
            <a:br>
              <a:rPr lang="en-US" sz="2000" dirty="0">
                <a:cs typeface="B Homa" panose="00000400000000000000" pitchFamily="2" charset="-78"/>
              </a:rPr>
            </a:br>
            <a:r>
              <a:rPr lang="fa-IR" sz="2000" dirty="0">
                <a:cs typeface="B Homa" panose="00000400000000000000" pitchFamily="2" charset="-78"/>
              </a:rPr>
              <a:t>8-</a:t>
            </a:r>
            <a:r>
              <a:rPr lang="en-US" sz="2000" dirty="0">
                <a:cs typeface="B Homa" panose="00000400000000000000" pitchFamily="2" charset="-78"/>
              </a:rPr>
              <a:t> </a:t>
            </a:r>
            <a:r>
              <a:rPr lang="ar-SA" sz="2000" dirty="0">
                <a:cs typeface="B Homa" panose="00000400000000000000" pitchFamily="2" charset="-78"/>
              </a:rPr>
              <a:t>پایداری در مقابل نیروی باد و خاصیت آنتی استاتیک(ضد گرد و غبار</a:t>
            </a:r>
            <a:r>
              <a:rPr lang="en-US" sz="2000" dirty="0">
                <a:cs typeface="B Homa" panose="00000400000000000000" pitchFamily="2" charset="-78"/>
              </a:rPr>
              <a:t>(</a:t>
            </a:r>
          </a:p>
        </p:txBody>
      </p:sp>
      <p:pic>
        <p:nvPicPr>
          <p:cNvPr id="5124" name="Picture 7" descr="2.jpg"/>
          <p:cNvPicPr>
            <a:picLocks noChangeAspect="1"/>
          </p:cNvPicPr>
          <p:nvPr/>
        </p:nvPicPr>
        <p:blipFill>
          <a:blip r:embed="rId2" cstate="print"/>
          <a:srcRect/>
          <a:stretch>
            <a:fillRect/>
          </a:stretch>
        </p:blipFill>
        <p:spPr bwMode="auto">
          <a:xfrm>
            <a:off x="928688" y="3143250"/>
            <a:ext cx="2457450" cy="3411538"/>
          </a:xfrm>
          <a:prstGeom prst="rect">
            <a:avLst/>
          </a:prstGeom>
          <a:noFill/>
          <a:ln w="9525">
            <a:noFill/>
            <a:miter lim="800000"/>
            <a:headEnd/>
            <a:tailEnd/>
          </a:ln>
        </p:spPr>
      </p:pic>
      <p:pic>
        <p:nvPicPr>
          <p:cNvPr id="5125" name="Picture 8" descr="3d-1.jpg"/>
          <p:cNvPicPr>
            <a:picLocks noChangeAspect="1"/>
          </p:cNvPicPr>
          <p:nvPr/>
        </p:nvPicPr>
        <p:blipFill>
          <a:blip r:embed="rId3" cstate="print"/>
          <a:srcRect/>
          <a:stretch>
            <a:fillRect/>
          </a:stretch>
        </p:blipFill>
        <p:spPr bwMode="auto">
          <a:xfrm>
            <a:off x="180975" y="214313"/>
            <a:ext cx="3962400" cy="2676525"/>
          </a:xfrm>
          <a:prstGeom prst="rect">
            <a:avLst/>
          </a:prstGeom>
          <a:noFill/>
          <a:ln w="9525">
            <a:noFill/>
            <a:miter lim="800000"/>
            <a:headEnd/>
            <a:tailEnd/>
          </a:ln>
        </p:spPr>
      </p:pic>
    </p:spTree>
    <p:extLst>
      <p:ext uri="{BB962C8B-B14F-4D97-AF65-F5344CB8AC3E}">
        <p14:creationId xmlns:p14="http://schemas.microsoft.com/office/powerpoint/2010/main" val="32699428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Users\Danial\Desktop\145001_4.jpg"/>
          <p:cNvPicPr>
            <a:picLocks noChangeAspect="1" noChangeArrowheads="1"/>
          </p:cNvPicPr>
          <p:nvPr/>
        </p:nvPicPr>
        <p:blipFill>
          <a:blip r:embed="rId2" cstate="print"/>
          <a:srcRect/>
          <a:stretch>
            <a:fillRect/>
          </a:stretch>
        </p:blipFill>
        <p:spPr bwMode="auto">
          <a:xfrm>
            <a:off x="381000" y="304800"/>
            <a:ext cx="2771775" cy="2771775"/>
          </a:xfrm>
          <a:prstGeom prst="rect">
            <a:avLst/>
          </a:prstGeom>
          <a:noFill/>
        </p:spPr>
      </p:pic>
      <p:sp>
        <p:nvSpPr>
          <p:cNvPr id="7" name="TextBox 6"/>
          <p:cNvSpPr txBox="1"/>
          <p:nvPr/>
        </p:nvSpPr>
        <p:spPr>
          <a:xfrm>
            <a:off x="6629400" y="381000"/>
            <a:ext cx="2133600"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a-IR" dirty="0" smtClean="0">
                <a:cs typeface="B Homa" panose="00000400000000000000" pitchFamily="2" charset="-78"/>
              </a:rPr>
              <a:t>ورق های پلی کربنات</a:t>
            </a:r>
            <a:endParaRPr lang="en-US" dirty="0">
              <a:cs typeface="B Homa" panose="00000400000000000000" pitchFamily="2" charset="-78"/>
            </a:endParaRPr>
          </a:p>
        </p:txBody>
      </p:sp>
      <p:pic>
        <p:nvPicPr>
          <p:cNvPr id="3077" name="Picture 5" descr="http://www.jlianj.com/user_files/hollow1.jpg"/>
          <p:cNvPicPr>
            <a:picLocks noChangeAspect="1" noChangeArrowheads="1"/>
          </p:cNvPicPr>
          <p:nvPr/>
        </p:nvPicPr>
        <p:blipFill>
          <a:blip r:embed="rId3" cstate="print"/>
          <a:srcRect/>
          <a:stretch>
            <a:fillRect/>
          </a:stretch>
        </p:blipFill>
        <p:spPr bwMode="auto">
          <a:xfrm>
            <a:off x="3005138" y="-123375738"/>
            <a:ext cx="1905000" cy="1905000"/>
          </a:xfrm>
          <a:prstGeom prst="rect">
            <a:avLst/>
          </a:prstGeom>
          <a:noFill/>
        </p:spPr>
      </p:pic>
      <p:pic>
        <p:nvPicPr>
          <p:cNvPr id="3078" name="Picture 6" descr="http://www.jlianj.com/user_files/hollow2.jpg"/>
          <p:cNvPicPr>
            <a:picLocks noChangeAspect="1" noChangeArrowheads="1"/>
          </p:cNvPicPr>
          <p:nvPr/>
        </p:nvPicPr>
        <p:blipFill>
          <a:blip r:embed="rId4" cstate="print"/>
          <a:srcRect/>
          <a:stretch>
            <a:fillRect/>
          </a:stretch>
        </p:blipFill>
        <p:spPr bwMode="auto">
          <a:xfrm>
            <a:off x="11141075" y="-57264300"/>
            <a:ext cx="1905000" cy="1905000"/>
          </a:xfrm>
          <a:prstGeom prst="rect">
            <a:avLst/>
          </a:prstGeom>
          <a:noFill/>
        </p:spPr>
      </p:pic>
      <p:pic>
        <p:nvPicPr>
          <p:cNvPr id="3079" name="Picture 7" descr="http://www.jlianj.com/user_files/hollow3.jpg"/>
          <p:cNvPicPr>
            <a:picLocks noChangeAspect="1" noChangeArrowheads="1"/>
          </p:cNvPicPr>
          <p:nvPr/>
        </p:nvPicPr>
        <p:blipFill>
          <a:blip r:embed="rId5" cstate="print"/>
          <a:srcRect/>
          <a:stretch>
            <a:fillRect/>
          </a:stretch>
        </p:blipFill>
        <p:spPr bwMode="auto">
          <a:xfrm>
            <a:off x="5256213" y="79895700"/>
            <a:ext cx="2381250" cy="1962150"/>
          </a:xfrm>
          <a:prstGeom prst="rect">
            <a:avLst/>
          </a:prstGeom>
          <a:noFill/>
        </p:spPr>
      </p:pic>
      <p:sp>
        <p:nvSpPr>
          <p:cNvPr id="12" name="Rectangle 11"/>
          <p:cNvSpPr/>
          <p:nvPr/>
        </p:nvSpPr>
        <p:spPr>
          <a:xfrm>
            <a:off x="4123151" y="1191017"/>
            <a:ext cx="4572000" cy="4985980"/>
          </a:xfrm>
          <a:prstGeom prst="rect">
            <a:avLst/>
          </a:prstGeom>
        </p:spPr>
        <p:txBody>
          <a:bodyPr>
            <a:spAutoFit/>
          </a:bodyPr>
          <a:lstStyle/>
          <a:p>
            <a:pPr algn="r"/>
            <a:r>
              <a:rPr lang="fa-IR" dirty="0" smtClean="0">
                <a:cs typeface="B Homa" panose="00000400000000000000" pitchFamily="2" charset="-78"/>
              </a:rPr>
              <a:t>ورقه های پلی کربنات دو یا چند جداره:</a:t>
            </a:r>
          </a:p>
          <a:p>
            <a:pPr algn="r"/>
            <a:r>
              <a:rPr lang="fa-IR" dirty="0">
                <a:cs typeface="B Homa" panose="00000400000000000000" pitchFamily="2" charset="-78"/>
              </a:rPr>
              <a:t>د</a:t>
            </a:r>
            <a:r>
              <a:rPr lang="fa-IR" dirty="0" smtClean="0">
                <a:cs typeface="B Homa" panose="00000400000000000000" pitchFamily="2" charset="-78"/>
              </a:rPr>
              <a:t>ر مواردی که خصوصیاتی چون شفافیت و مقاومت ضربه ای بالا در اولویت باشند ،ورقه های پلی کربنات </a:t>
            </a:r>
            <a:r>
              <a:rPr lang="en-US" dirty="0" smtClean="0">
                <a:cs typeface="B Homa" panose="00000400000000000000" pitchFamily="2" charset="-78"/>
              </a:rPr>
              <a:t> </a:t>
            </a:r>
            <a:r>
              <a:rPr lang="fa-IR" dirty="0" smtClean="0">
                <a:cs typeface="B Homa" panose="00000400000000000000" pitchFamily="2" charset="-78"/>
              </a:rPr>
              <a:t>دو یا چند جداره ابعاد گسترده تری از صنعت شیشه را در مصارف مختلف به ما ارائه می دهند .</a:t>
            </a:r>
            <a:br>
              <a:rPr lang="fa-IR" dirty="0" smtClean="0">
                <a:cs typeface="B Homa" panose="00000400000000000000" pitchFamily="2" charset="-78"/>
              </a:rPr>
            </a:br>
            <a:r>
              <a:rPr lang="fa-IR" dirty="0" smtClean="0">
                <a:cs typeface="B Homa" panose="00000400000000000000" pitchFamily="2" charset="-78"/>
              </a:rPr>
              <a:t>این نوع ورق ها دارای خواص فیزیکی ، مکانیکی ، الکتریکی ، و گرمائی عالی بوده که متضمن اعتبار قابل ملاحظه آنها در صنعت ساختمان و دکوراسیون داخلی است . این ورق ها که سهم عمده ای در زیباسازی محیط اطراف ما دارند، در سرتاسر جهان کاربرد داشته و فروش قابل قبولی را دارد.</a:t>
            </a:r>
            <a:br>
              <a:rPr lang="fa-IR" dirty="0" smtClean="0">
                <a:cs typeface="B Homa" panose="00000400000000000000" pitchFamily="2" charset="-78"/>
              </a:rPr>
            </a:br>
            <a:r>
              <a:rPr lang="fa-IR" dirty="0" smtClean="0">
                <a:cs typeface="B Homa" panose="00000400000000000000" pitchFamily="2" charset="-78"/>
              </a:rPr>
              <a:t>فراگیر بودن و قابلیت تغییر پذیری و انعطاف این محصول ، باعث شده تا در ساخت بناهای مختلفی همچون بیمارستانها ، مدارس ، ورزشگاهها و زیر ساخت های عمومی ، به عنوان یک انتخاب ایده آل ، مورد توجه قرار گیرند.</a:t>
            </a:r>
          </a:p>
          <a:p>
            <a:pPr algn="r"/>
            <a:r>
              <a:rPr lang="fa-IR" sz="1600" dirty="0" smtClean="0">
                <a:cs typeface="B Homa" panose="00000400000000000000" pitchFamily="2" charset="-78"/>
              </a:rPr>
              <a:t/>
            </a:r>
            <a:br>
              <a:rPr lang="fa-IR" sz="1600" dirty="0" smtClean="0">
                <a:cs typeface="B Homa" panose="00000400000000000000" pitchFamily="2" charset="-78"/>
              </a:rPr>
            </a:br>
            <a:endParaRPr lang="fa-IR" sz="1600" dirty="0">
              <a:cs typeface="B Homa" panose="00000400000000000000" pitchFamily="2" charset="-78"/>
            </a:endParaRPr>
          </a:p>
        </p:txBody>
      </p:sp>
      <p:pic>
        <p:nvPicPr>
          <p:cNvPr id="14" name="Picture 2"/>
          <p:cNvPicPr>
            <a:picLocks noChangeAspect="1" noChangeArrowheads="1"/>
          </p:cNvPicPr>
          <p:nvPr/>
        </p:nvPicPr>
        <p:blipFill>
          <a:blip r:embed="rId6" cstate="print"/>
          <a:srcRect/>
          <a:stretch>
            <a:fillRect/>
          </a:stretch>
        </p:blipFill>
        <p:spPr bwMode="auto">
          <a:xfrm>
            <a:off x="609600" y="3352800"/>
            <a:ext cx="2551051" cy="1703430"/>
          </a:xfrm>
          <a:prstGeom prst="rect">
            <a:avLst/>
          </a:prstGeom>
          <a:noFill/>
          <a:ln w="9525">
            <a:noFill/>
            <a:miter lim="800000"/>
            <a:headEnd/>
            <a:tailEnd/>
          </a:ln>
        </p:spPr>
      </p:pic>
      <p:sp>
        <p:nvSpPr>
          <p:cNvPr id="15" name="TextBox 14"/>
          <p:cNvSpPr txBox="1"/>
          <p:nvPr/>
        </p:nvSpPr>
        <p:spPr>
          <a:xfrm>
            <a:off x="1295400" y="5410200"/>
            <a:ext cx="1219200"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a-IR" dirty="0" smtClean="0"/>
              <a:t>ابزارها</a:t>
            </a:r>
            <a:endParaRPr lang="en-US" dirty="0"/>
          </a:p>
        </p:txBody>
      </p:sp>
    </p:spTree>
    <p:extLst>
      <p:ext uri="{BB962C8B-B14F-4D97-AF65-F5344CB8AC3E}">
        <p14:creationId xmlns:p14="http://schemas.microsoft.com/office/powerpoint/2010/main" val="193546912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pic_al_america_01"/>
          <p:cNvPicPr>
            <a:picLocks noChangeAspect="1" noChangeArrowheads="1"/>
          </p:cNvPicPr>
          <p:nvPr/>
        </p:nvPicPr>
        <p:blipFill>
          <a:blip r:embed="rId2" cstate="print">
            <a:clrChange>
              <a:clrFrom>
                <a:srgbClr val="EDEFF2"/>
              </a:clrFrom>
              <a:clrTo>
                <a:srgbClr val="EDEFF2">
                  <a:alpha val="0"/>
                </a:srgbClr>
              </a:clrTo>
            </a:clrChange>
          </a:blip>
          <a:srcRect l="13318" t="3085" r="13828" b="19191"/>
          <a:stretch>
            <a:fillRect/>
          </a:stretch>
        </p:blipFill>
        <p:spPr bwMode="auto">
          <a:xfrm>
            <a:off x="468313" y="476250"/>
            <a:ext cx="3070225" cy="3743325"/>
          </a:xfrm>
          <a:prstGeom prst="rect">
            <a:avLst/>
          </a:prstGeom>
          <a:noFill/>
          <a:ln w="38100" cmpd="dbl">
            <a:solidFill>
              <a:srgbClr val="000000"/>
            </a:solidFill>
            <a:miter lim="800000"/>
            <a:headEnd/>
            <a:tailEnd/>
          </a:ln>
          <a:effectLst>
            <a:outerShdw dist="107763" dir="2700000" algn="ctr" rotWithShape="0">
              <a:schemeClr val="accent2">
                <a:alpha val="50000"/>
              </a:schemeClr>
            </a:outerShdw>
          </a:effectLst>
        </p:spPr>
      </p:pic>
      <p:sp>
        <p:nvSpPr>
          <p:cNvPr id="6147" name="Rectangle 4"/>
          <p:cNvSpPr>
            <a:spLocks noChangeArrowheads="1"/>
          </p:cNvSpPr>
          <p:nvPr/>
        </p:nvSpPr>
        <p:spPr bwMode="auto">
          <a:xfrm>
            <a:off x="468313" y="5097463"/>
            <a:ext cx="8316912" cy="1006475"/>
          </a:xfrm>
          <a:prstGeom prst="rect">
            <a:avLst/>
          </a:prstGeom>
          <a:noFill/>
          <a:ln w="9525" algn="ctr">
            <a:noFill/>
            <a:miter lim="800000"/>
            <a:headEnd/>
            <a:tailEnd/>
          </a:ln>
        </p:spPr>
        <p:txBody>
          <a:bodyPr anchor="ctr">
            <a:spAutoFit/>
          </a:bodyPr>
          <a:lstStyle/>
          <a:p>
            <a:r>
              <a:rPr lang="ar-SA" sz="2000"/>
              <a:t>اين قبيل پانل</a:t>
            </a:r>
            <a:r>
              <a:rPr lang="ar-SA" sz="2000">
                <a:cs typeface="B Farnaz" pitchFamily="2" charset="-78"/>
              </a:rPr>
              <a:t>‌</a:t>
            </a:r>
            <a:r>
              <a:rPr lang="ar-SA" sz="2000"/>
              <a:t>ها بر خلاف ديوار</a:t>
            </a:r>
            <a:r>
              <a:rPr lang="ar-SA" sz="2000">
                <a:cs typeface="B Farnaz" pitchFamily="2" charset="-78"/>
              </a:rPr>
              <a:t>‌</a:t>
            </a:r>
            <a:r>
              <a:rPr lang="ar-SA" sz="2000"/>
              <a:t>ه</a:t>
            </a:r>
            <a:r>
              <a:rPr lang="ar-SA" sz="2000">
                <a:cs typeface="B Farnaz" pitchFamily="2" charset="-78"/>
              </a:rPr>
              <a:t>‌</a:t>
            </a:r>
            <a:r>
              <a:rPr lang="ar-SA" sz="2000"/>
              <a:t>هاي متداول بتني در برابر رطوبت هوا و شرايط خورندة محيطي دچار آسيب</a:t>
            </a:r>
            <a:r>
              <a:rPr lang="ar-SA" sz="2000">
                <a:cs typeface="B Farnaz" pitchFamily="2" charset="-78"/>
              </a:rPr>
              <a:t>‌</a:t>
            </a:r>
            <a:r>
              <a:rPr lang="ar-SA" sz="2000"/>
              <a:t>هاي ناشي از خوردگي نمي</a:t>
            </a:r>
            <a:r>
              <a:rPr lang="ar-SA" sz="2000">
                <a:cs typeface="B Farnaz" pitchFamily="2" charset="-78"/>
              </a:rPr>
              <a:t>‌</a:t>
            </a:r>
            <a:r>
              <a:rPr lang="ar-SA" sz="2000"/>
              <a:t>شوند. اين مسئله باعث حداقل شدن هزينة تعميرونگهداري مي</a:t>
            </a:r>
            <a:r>
              <a:rPr lang="ar-SA" sz="2000">
                <a:cs typeface="B Farnaz" pitchFamily="2" charset="-78"/>
              </a:rPr>
              <a:t>‌</a:t>
            </a:r>
            <a:r>
              <a:rPr lang="ar-SA" sz="2000"/>
              <a:t>گردد.</a:t>
            </a:r>
          </a:p>
        </p:txBody>
      </p:sp>
      <p:sp>
        <p:nvSpPr>
          <p:cNvPr id="6148" name="Text Box 5"/>
          <p:cNvSpPr txBox="1">
            <a:spLocks noChangeArrowheads="1"/>
          </p:cNvSpPr>
          <p:nvPr/>
        </p:nvSpPr>
        <p:spPr bwMode="auto">
          <a:xfrm>
            <a:off x="4932363" y="836613"/>
            <a:ext cx="3386137" cy="3786187"/>
          </a:xfrm>
          <a:prstGeom prst="rect">
            <a:avLst/>
          </a:prstGeom>
          <a:noFill/>
          <a:ln w="9525" algn="ctr">
            <a:noFill/>
            <a:miter lim="800000"/>
            <a:headEnd/>
            <a:tailEnd/>
          </a:ln>
        </p:spPr>
        <p:txBody>
          <a:bodyPr anchor="ctr">
            <a:spAutoFit/>
          </a:bodyPr>
          <a:lstStyle/>
          <a:p>
            <a:pPr algn="r"/>
            <a:r>
              <a:rPr lang="fa-IR" sz="2000" dirty="0">
                <a:cs typeface="B Homa" panose="00000400000000000000" pitchFamily="2" charset="-78"/>
              </a:rPr>
              <a:t>9- بدون نیاز به شستشو</a:t>
            </a:r>
            <a:endParaRPr lang="en-US" sz="2000" dirty="0">
              <a:cs typeface="B Homa" panose="00000400000000000000" pitchFamily="2" charset="-78"/>
            </a:endParaRPr>
          </a:p>
          <a:p>
            <a:pPr algn="r"/>
            <a:r>
              <a:rPr lang="fa-IR" sz="2000" dirty="0">
                <a:cs typeface="B Homa" panose="00000400000000000000" pitchFamily="2" charset="-78"/>
              </a:rPr>
              <a:t>10- مصالح زیر سازی سبک</a:t>
            </a:r>
            <a:endParaRPr lang="en-US" sz="2000" dirty="0">
              <a:cs typeface="B Homa" panose="00000400000000000000" pitchFamily="2" charset="-78"/>
            </a:endParaRPr>
          </a:p>
          <a:p>
            <a:pPr algn="r"/>
            <a:r>
              <a:rPr lang="fa-IR" sz="2000" dirty="0">
                <a:cs typeface="B Homa" panose="00000400000000000000" pitchFamily="2" charset="-78"/>
              </a:rPr>
              <a:t>11-عایق رطوبتی</a:t>
            </a:r>
            <a:endParaRPr lang="en-US" sz="2000" dirty="0">
              <a:cs typeface="B Homa" panose="00000400000000000000" pitchFamily="2" charset="-78"/>
            </a:endParaRPr>
          </a:p>
          <a:p>
            <a:pPr algn="r"/>
            <a:r>
              <a:rPr lang="fa-IR" sz="2000" dirty="0">
                <a:cs typeface="B Homa" panose="00000400000000000000" pitchFamily="2" charset="-78"/>
              </a:rPr>
              <a:t>12- دوست محیط زیست</a:t>
            </a:r>
            <a:endParaRPr lang="en-US" sz="2000" dirty="0">
              <a:cs typeface="B Homa" panose="00000400000000000000" pitchFamily="2" charset="-78"/>
            </a:endParaRPr>
          </a:p>
          <a:p>
            <a:pPr algn="r"/>
            <a:r>
              <a:rPr lang="fa-IR" sz="2000" dirty="0">
                <a:cs typeface="B Homa" panose="00000400000000000000" pitchFamily="2" charset="-78"/>
              </a:rPr>
              <a:t>13- استفاده از فضای خالی بین ورقها به عنوان داکت تاسیساتی</a:t>
            </a:r>
            <a:r>
              <a:rPr lang="en-US" sz="2000" dirty="0">
                <a:cs typeface="B Homa" panose="00000400000000000000" pitchFamily="2" charset="-78"/>
              </a:rPr>
              <a:t> </a:t>
            </a:r>
          </a:p>
          <a:p>
            <a:pPr algn="r"/>
            <a:endParaRPr lang="en-US" sz="2000" dirty="0">
              <a:cs typeface="B Homa" panose="00000400000000000000" pitchFamily="2" charset="-78"/>
            </a:endParaRPr>
          </a:p>
          <a:p>
            <a:pPr algn="r"/>
            <a:endParaRPr lang="en-US" sz="2000" dirty="0">
              <a:cs typeface="B Homa" panose="00000400000000000000" pitchFamily="2" charset="-78"/>
            </a:endParaRPr>
          </a:p>
          <a:p>
            <a:pPr algn="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r>
              <a:rPr lang="fa-IR" sz="2000" dirty="0">
                <a:cs typeface="B Homa" panose="00000400000000000000" pitchFamily="2" charset="-78"/>
              </a:rPr>
              <a:t/>
            </a:r>
            <a:br>
              <a:rPr lang="fa-IR" sz="2000" dirty="0">
                <a:cs typeface="B Homa" panose="00000400000000000000" pitchFamily="2" charset="-78"/>
              </a:rPr>
            </a:br>
            <a:endParaRPr lang="en-US" sz="2000" dirty="0">
              <a:cs typeface="B Homa" panose="00000400000000000000" pitchFamily="2" charset="-78"/>
            </a:endParaRPr>
          </a:p>
        </p:txBody>
      </p:sp>
    </p:spTree>
    <p:extLst>
      <p:ext uri="{BB962C8B-B14F-4D97-AF65-F5344CB8AC3E}">
        <p14:creationId xmlns:p14="http://schemas.microsoft.com/office/powerpoint/2010/main" val="42303440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ChangeArrowheads="1"/>
          </p:cNvSpPr>
          <p:nvPr/>
        </p:nvSpPr>
        <p:spPr bwMode="auto">
          <a:xfrm>
            <a:off x="785813" y="214313"/>
            <a:ext cx="8072437" cy="1477962"/>
          </a:xfrm>
          <a:prstGeom prst="rect">
            <a:avLst/>
          </a:prstGeom>
          <a:noFill/>
          <a:ln w="9525" algn="ctr">
            <a:noFill/>
            <a:miter lim="800000"/>
            <a:headEnd/>
            <a:tailEnd/>
          </a:ln>
        </p:spPr>
        <p:txBody>
          <a:bodyPr anchor="ctr">
            <a:spAutoFit/>
          </a:bodyPr>
          <a:lstStyle/>
          <a:p>
            <a:pPr algn="r"/>
            <a:r>
              <a:rPr lang="fa-IR" dirty="0">
                <a:cs typeface="B Homa" panose="00000400000000000000" pitchFamily="2" charset="-78"/>
              </a:rPr>
              <a:t> 1-سبکی وزن-  ورق های کامپوزیت دارای وزن کمی حدود 8-5 کیلوگرم در هر مترمربع می باشند که در مقایسه با دیگر مصالح از قبیل سنگ، شیشه و سیمان دارای پایین ترین وزن ممکن می باشد. با بررسی های بعمل آمده(طبق جدول) نمای کامپوزیت آلومینیوم حدود 90% سبک تر از سنگ گرانیت، 85% سبک تر از سیمان، 75% سبک تر از شیشه و 50% سبک تر از ورق معمولی است.( کاهش وزن سازه باعث کاهش ضریب زلزله در محاسبات می باشد )</a:t>
            </a:r>
          </a:p>
        </p:txBody>
      </p:sp>
      <p:sp>
        <p:nvSpPr>
          <p:cNvPr id="7171" name="Rectangle 3"/>
          <p:cNvSpPr>
            <a:spLocks noChangeArrowheads="1"/>
          </p:cNvSpPr>
          <p:nvPr/>
        </p:nvSpPr>
        <p:spPr bwMode="auto">
          <a:xfrm>
            <a:off x="785813" y="3781396"/>
            <a:ext cx="8072437" cy="2862322"/>
          </a:xfrm>
          <a:prstGeom prst="rect">
            <a:avLst/>
          </a:prstGeom>
          <a:noFill/>
          <a:ln w="9525" algn="ctr">
            <a:noFill/>
            <a:miter lim="800000"/>
            <a:headEnd/>
            <a:tailEnd/>
          </a:ln>
        </p:spPr>
        <p:txBody>
          <a:bodyPr anchor="ctr">
            <a:spAutoFit/>
          </a:bodyPr>
          <a:lstStyle/>
          <a:p>
            <a:pPr algn="r"/>
            <a:r>
              <a:rPr lang="fa-IR" dirty="0">
                <a:cs typeface="B Homa" panose="00000400000000000000" pitchFamily="2" charset="-78"/>
              </a:rPr>
              <a:t>2- خواص آکوستیک- فضای خالی پشت ورق های کامپوزیت باعث ایجاد خاصیت آکوستیک می شود. بعنوان مثال وقتی از یک ورق کامپوزیت در یک ساختمان با دیوارهای ساخته شده از بتن سبک استفاده می شود خاصیت عایق بودن صوت آن دو برابر می شود.</a:t>
            </a:r>
          </a:p>
          <a:p>
            <a:pPr algn="r"/>
            <a:r>
              <a:rPr lang="fa-IR" dirty="0">
                <a:cs typeface="B Homa" panose="00000400000000000000" pitchFamily="2" charset="-78"/>
              </a:rPr>
              <a:t>3- شکل پذیری- بوسیله ابزار زوایای مختلف با لبه تیز تا 135 درجه را می توان با این ورقها ایجاد کرد در حالیکه برای مصالح رایج دیگر فاقد سیمان، سنگ و شیشه این امر امکان پذیر نمی باشد.</a:t>
            </a:r>
          </a:p>
          <a:p>
            <a:pPr algn="r"/>
            <a:r>
              <a:rPr lang="fa-IR" dirty="0">
                <a:cs typeface="B Homa" panose="00000400000000000000" pitchFamily="2" charset="-78"/>
              </a:rPr>
              <a:t>4- تنوع رنگ- با توجه به وجود تنوع رنگ ورق ها طراحان می توانند از رنگ های بسیار متنوع و مختلف از جمله رنگ های متالیک در طرحهای خود استفاده کنند. برای رنگ کردن پانل ها از سیستمهای بسیار پیشرفته و با کیفیت بالا استفاده شده است تا رنگ مورد نظر بالاترین کیفیت و بهینه ترین مقاومت را در برابر شرایط نامساعد جوی و آلودگی های صنعتی داشته باشد. این خواص به وسیله پوشش های فلورایدی یا </a:t>
            </a:r>
            <a:r>
              <a:rPr lang="en-US" dirty="0">
                <a:cs typeface="B Homa" panose="00000400000000000000" pitchFamily="2" charset="-78"/>
              </a:rPr>
              <a:t>PVDF </a:t>
            </a:r>
            <a:r>
              <a:rPr lang="fa-IR" dirty="0">
                <a:cs typeface="B Homa" panose="00000400000000000000" pitchFamily="2" charset="-78"/>
              </a:rPr>
              <a:t>تأمین شده اند.</a:t>
            </a:r>
          </a:p>
        </p:txBody>
      </p:sp>
      <p:pic>
        <p:nvPicPr>
          <p:cNvPr id="7172" name="Picture 3" descr="untitled.bmp"/>
          <p:cNvPicPr>
            <a:picLocks noChangeAspect="1"/>
          </p:cNvPicPr>
          <p:nvPr/>
        </p:nvPicPr>
        <p:blipFill>
          <a:blip r:embed="rId2" cstate="print"/>
          <a:srcRect r="69585" b="94305"/>
          <a:stretch>
            <a:fillRect/>
          </a:stretch>
        </p:blipFill>
        <p:spPr bwMode="auto">
          <a:xfrm>
            <a:off x="1214438" y="1768475"/>
            <a:ext cx="6929437" cy="1946275"/>
          </a:xfrm>
          <a:prstGeom prst="rect">
            <a:avLst/>
          </a:prstGeom>
          <a:noFill/>
          <a:ln w="9525">
            <a:noFill/>
            <a:miter lim="800000"/>
            <a:headEnd/>
            <a:tailEnd/>
          </a:ln>
        </p:spPr>
      </p:pic>
    </p:spTree>
    <p:extLst>
      <p:ext uri="{BB962C8B-B14F-4D97-AF65-F5344CB8AC3E}">
        <p14:creationId xmlns:p14="http://schemas.microsoft.com/office/powerpoint/2010/main" val="126539565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3"/>
          <p:cNvSpPr>
            <a:spLocks noChangeArrowheads="1"/>
          </p:cNvSpPr>
          <p:nvPr/>
        </p:nvSpPr>
        <p:spPr bwMode="auto">
          <a:xfrm>
            <a:off x="777875" y="651721"/>
            <a:ext cx="8080375" cy="5078313"/>
          </a:xfrm>
          <a:prstGeom prst="rect">
            <a:avLst/>
          </a:prstGeom>
          <a:noFill/>
          <a:ln w="9525" algn="ctr">
            <a:noFill/>
            <a:miter lim="800000"/>
            <a:headEnd/>
            <a:tailEnd/>
          </a:ln>
        </p:spPr>
        <p:txBody>
          <a:bodyPr anchor="ctr">
            <a:spAutoFit/>
          </a:bodyPr>
          <a:lstStyle/>
          <a:p>
            <a:pPr algn="r"/>
            <a:r>
              <a:rPr lang="fa-IR" dirty="0">
                <a:cs typeface="B Homa" panose="00000400000000000000" pitchFamily="2" charset="-78"/>
              </a:rPr>
              <a:t>5- مقاومت در برابر آتش سوزی- از لحاظ مقاومت در برابر آتش سوزی این مصالح در بسیاری از کشورها بعنوان مصالح ضد احتراق شناخته شده و مورد استفاده قرار می گیرد و پس از آتش سوزی نیز برای محیط زیست آلودگی ایجاد نمی کند زیرا تمامی مواد بکار رفته در ساخت آن بدون </a:t>
            </a:r>
            <a:r>
              <a:rPr lang="en-US" dirty="0">
                <a:cs typeface="B Homa" panose="00000400000000000000" pitchFamily="2" charset="-78"/>
              </a:rPr>
              <a:t>CFC </a:t>
            </a:r>
            <a:r>
              <a:rPr lang="fa-IR" dirty="0">
                <a:cs typeface="B Homa" panose="00000400000000000000" pitchFamily="2" charset="-78"/>
              </a:rPr>
              <a:t>هستند.</a:t>
            </a:r>
          </a:p>
          <a:p>
            <a:pPr algn="r"/>
            <a:r>
              <a:rPr lang="fa-IR" dirty="0">
                <a:cs typeface="B Homa" panose="00000400000000000000" pitchFamily="2" charset="-78"/>
              </a:rPr>
              <a:t>6- عملکرد غیر یکپارچه در زلزله- با توجه به اینکه این ورق ها بصورت ثابت به نمای ساختمان متصل نمی شوند، هنگام وقوع زلزله ورق ها در جای خود حرکت کرده و امکان فرو ریختن آن به حدأقل می رسد.</a:t>
            </a:r>
          </a:p>
          <a:p>
            <a:pPr algn="r"/>
            <a:r>
              <a:rPr lang="fa-IR" dirty="0">
                <a:cs typeface="B Homa" panose="00000400000000000000" pitchFamily="2" charset="-78"/>
              </a:rPr>
              <a:t>7- امکان آب بندی نما- از ویژگی های نمای کامپوزیت، امکان آب بندی آن می باشد به گونه ای که امکان نفوذ آب به زیر نما وجود نداشته باشد و آب ناشی از باران و برف پس از هدایت به شیارهای تعبیه شده از محل معینی خارج می شوند. همچنین این ورق ها در مقابل خوردگی ناشی از آب و هوا و باران های اسیدی کاملاً مقاوم است و عوامل جوی هیچگونه تأثیری به زیبائی و کیفیت نما نخواهد داشت.</a:t>
            </a:r>
          </a:p>
          <a:p>
            <a:pPr algn="r"/>
            <a:r>
              <a:rPr lang="fa-IR" dirty="0">
                <a:cs typeface="B Homa" panose="00000400000000000000" pitchFamily="2" charset="-78"/>
              </a:rPr>
              <a:t>8- بی نیازی به شستشو- از دیگر ویژگی های این ورق ها تمیز ماندن آن است. دلیل این امر نوع رنگ مصرفی است که در اثر جریان هوا الکتریسیته ساکن در ورق ایجاد نمی شود که گرد و غبار معلق در هوا جذب شود، لذا سطح آن تمیز مانده و هرگونه گرد و غبار احتمالی نیز با اولین باران از روی سطح کاملاً شسته می شود.</a:t>
            </a:r>
          </a:p>
          <a:p>
            <a:pPr algn="r"/>
            <a:r>
              <a:rPr lang="fa-IR" dirty="0">
                <a:cs typeface="B Homa" panose="00000400000000000000" pitchFamily="2" charset="-78"/>
              </a:rPr>
              <a:t>9- قابلیت تعویض پانل ها- در صورت بروز هرگونه مشکل در یکی از پانل ها به دلایل مختلف، این قابلیت وجود دارد که بتوان بدون خرابی کل نما تنها پانل آسیب دیده را عوض کرده و یک پانل نو جایگزین آن کرد.</a:t>
            </a:r>
            <a:endParaRPr lang="en-US" dirty="0">
              <a:cs typeface="B Homa" panose="00000400000000000000" pitchFamily="2" charset="-78"/>
            </a:endParaRPr>
          </a:p>
        </p:txBody>
      </p:sp>
    </p:spTree>
    <p:extLst>
      <p:ext uri="{BB962C8B-B14F-4D97-AF65-F5344CB8AC3E}">
        <p14:creationId xmlns:p14="http://schemas.microsoft.com/office/powerpoint/2010/main" val="335950886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idx="1"/>
          </p:nvPr>
        </p:nvSpPr>
        <p:spPr>
          <a:xfrm>
            <a:off x="5214938" y="571500"/>
            <a:ext cx="3455987" cy="5929313"/>
          </a:xfrm>
        </p:spPr>
        <p:txBody>
          <a:bodyPr/>
          <a:lstStyle/>
          <a:p>
            <a:pPr algn="r" eaLnBrk="1" hangingPunct="1">
              <a:buFontTx/>
              <a:buNone/>
            </a:pPr>
            <a:r>
              <a:rPr lang="en-US" sz="2400" dirty="0" smtClean="0">
                <a:cs typeface="B Homa" panose="00000400000000000000" pitchFamily="2" charset="-78"/>
              </a:rPr>
              <a:t>   </a:t>
            </a:r>
          </a:p>
          <a:p>
            <a:pPr algn="r" eaLnBrk="1" hangingPunct="1">
              <a:buFontTx/>
              <a:buNone/>
            </a:pPr>
            <a:endParaRPr lang="en-US" sz="2400" dirty="0" smtClean="0">
              <a:cs typeface="B Homa" panose="00000400000000000000" pitchFamily="2" charset="-78"/>
            </a:endParaRPr>
          </a:p>
          <a:p>
            <a:pPr algn="r" eaLnBrk="1" hangingPunct="1">
              <a:buFontTx/>
              <a:buNone/>
            </a:pPr>
            <a:r>
              <a:rPr lang="en-US" sz="2400" dirty="0" smtClean="0">
                <a:cs typeface="B Homa" panose="00000400000000000000" pitchFamily="2" charset="-78"/>
              </a:rPr>
              <a:t>     </a:t>
            </a:r>
            <a:r>
              <a:rPr lang="ar-SA" sz="2000" dirty="0" smtClean="0">
                <a:cs typeface="B Homa" panose="00000400000000000000" pitchFamily="2" charset="-78"/>
              </a:rPr>
              <a:t>ورق کامپوزیت آلومینیومی از 3 لایه عمده تشکیل می شود که 2 لایه آلومینیوم در دو طرف ورق و یک لایه از جنس پلی اتیلن به نام </a:t>
            </a:r>
            <a:r>
              <a:rPr lang="en-US" sz="2000" dirty="0" smtClean="0">
                <a:cs typeface="B Homa" panose="00000400000000000000" pitchFamily="2" charset="-78"/>
              </a:rPr>
              <a:t> </a:t>
            </a:r>
            <a:r>
              <a:rPr lang="en-US" sz="2000" dirty="0" err="1" smtClean="0">
                <a:solidFill>
                  <a:schemeClr val="accent2"/>
                </a:solidFill>
                <a:cs typeface="B Homa" panose="00000400000000000000" pitchFamily="2" charset="-78"/>
              </a:rPr>
              <a:t>pvdf</a:t>
            </a:r>
            <a:r>
              <a:rPr lang="en-US" sz="2000" dirty="0" smtClean="0">
                <a:cs typeface="B Homa" panose="00000400000000000000" pitchFamily="2" charset="-78"/>
              </a:rPr>
              <a:t> </a:t>
            </a:r>
            <a:r>
              <a:rPr lang="ar-SA" sz="2000" dirty="0" smtClean="0">
                <a:cs typeface="B Homa" panose="00000400000000000000" pitchFamily="2" charset="-78"/>
              </a:rPr>
              <a:t>در میان دو ورق آلومینیوم قرار دارد. این لایه نقش عمده ای در </a:t>
            </a:r>
            <a:r>
              <a:rPr lang="ar-SA" sz="2000" dirty="0" smtClean="0">
                <a:solidFill>
                  <a:schemeClr val="accent2"/>
                </a:solidFill>
                <a:cs typeface="B Homa" panose="00000400000000000000" pitchFamily="2" charset="-78"/>
              </a:rPr>
              <a:t>انعطاف پذیری وعایق سازی</a:t>
            </a:r>
            <a:r>
              <a:rPr lang="ar-SA" sz="2000" dirty="0" smtClean="0">
                <a:cs typeface="B Homa" panose="00000400000000000000" pitchFamily="2" charset="-78"/>
              </a:rPr>
              <a:t> ورق کامپوزیت آلومینیومی در مقابل صدا وحرارت ایجاد می کند . </a:t>
            </a:r>
            <a:endParaRPr lang="en-US" sz="2000" dirty="0" smtClean="0">
              <a:cs typeface="B Homa" panose="00000400000000000000" pitchFamily="2" charset="-78"/>
            </a:endParaRPr>
          </a:p>
        </p:txBody>
      </p:sp>
      <p:pic>
        <p:nvPicPr>
          <p:cNvPr id="9219" name="Picture 6" descr="al"/>
          <p:cNvPicPr>
            <a:picLocks noChangeAspect="1" noChangeArrowheads="1"/>
          </p:cNvPicPr>
          <p:nvPr/>
        </p:nvPicPr>
        <p:blipFill>
          <a:blip r:embed="rId2" cstate="print">
            <a:clrChange>
              <a:clrFrom>
                <a:srgbClr val="FFFFFF"/>
              </a:clrFrom>
              <a:clrTo>
                <a:srgbClr val="FFFFFF">
                  <a:alpha val="0"/>
                </a:srgbClr>
              </a:clrTo>
            </a:clrChange>
          </a:blip>
          <a:srcRect b="29335"/>
          <a:stretch>
            <a:fillRect/>
          </a:stretch>
        </p:blipFill>
        <p:spPr bwMode="auto">
          <a:xfrm>
            <a:off x="928688" y="1000125"/>
            <a:ext cx="4229100" cy="3816350"/>
          </a:xfrm>
          <a:prstGeom prst="rect">
            <a:avLst/>
          </a:prstGeom>
          <a:noFill/>
          <a:ln w="9525">
            <a:noFill/>
            <a:miter lim="800000"/>
            <a:headEnd/>
            <a:tailEnd/>
          </a:ln>
        </p:spPr>
      </p:pic>
      <p:pic>
        <p:nvPicPr>
          <p:cNvPr id="9220" name="Picture 7" descr="al"/>
          <p:cNvPicPr>
            <a:picLocks noChangeAspect="1" noChangeArrowheads="1"/>
          </p:cNvPicPr>
          <p:nvPr/>
        </p:nvPicPr>
        <p:blipFill>
          <a:blip r:embed="rId2" cstate="print">
            <a:clrChange>
              <a:clrFrom>
                <a:srgbClr val="FFFFFF"/>
              </a:clrFrom>
              <a:clrTo>
                <a:srgbClr val="FFFFFF">
                  <a:alpha val="0"/>
                </a:srgbClr>
              </a:clrTo>
            </a:clrChange>
          </a:blip>
          <a:srcRect t="72017"/>
          <a:stretch>
            <a:fillRect/>
          </a:stretch>
        </p:blipFill>
        <p:spPr bwMode="auto">
          <a:xfrm>
            <a:off x="1285875" y="5072063"/>
            <a:ext cx="3529013" cy="1260475"/>
          </a:xfrm>
          <a:prstGeom prst="rect">
            <a:avLst/>
          </a:prstGeom>
          <a:noFill/>
          <a:ln w="9525">
            <a:noFill/>
            <a:miter lim="800000"/>
            <a:headEnd/>
            <a:tailEnd/>
          </a:ln>
        </p:spPr>
      </p:pic>
      <p:pic>
        <p:nvPicPr>
          <p:cNvPr id="9221" name="Picture 4" descr="product2-s.jpg"/>
          <p:cNvPicPr>
            <a:picLocks noChangeAspect="1"/>
          </p:cNvPicPr>
          <p:nvPr/>
        </p:nvPicPr>
        <p:blipFill>
          <a:blip r:embed="rId3" cstate="print"/>
          <a:srcRect/>
          <a:stretch>
            <a:fillRect/>
          </a:stretch>
        </p:blipFill>
        <p:spPr bwMode="auto">
          <a:xfrm>
            <a:off x="214313" y="285750"/>
            <a:ext cx="1143000" cy="1474788"/>
          </a:xfrm>
          <a:prstGeom prst="rect">
            <a:avLst/>
          </a:prstGeom>
          <a:noFill/>
          <a:ln w="9525">
            <a:noFill/>
            <a:miter lim="800000"/>
            <a:headEnd/>
            <a:tailEnd/>
          </a:ln>
        </p:spPr>
      </p:pic>
    </p:spTree>
    <p:extLst>
      <p:ext uri="{BB962C8B-B14F-4D97-AF65-F5344CB8AC3E}">
        <p14:creationId xmlns:p14="http://schemas.microsoft.com/office/powerpoint/2010/main" val="12316913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algn="r" eaLnBrk="1" hangingPunct="1"/>
            <a:r>
              <a:rPr lang="fa-IR" sz="2800" dirty="0" smtClean="0">
                <a:cs typeface="B Homa" panose="00000400000000000000" pitchFamily="2" charset="-78"/>
              </a:rPr>
              <a:t>مشخصات ورق ها</a:t>
            </a:r>
            <a:endParaRPr lang="en-US" sz="2800" dirty="0" smtClean="0">
              <a:cs typeface="B Homa" panose="00000400000000000000" pitchFamily="2" charset="-78"/>
            </a:endParaRPr>
          </a:p>
        </p:txBody>
      </p:sp>
      <p:sp>
        <p:nvSpPr>
          <p:cNvPr id="10243" name="Content Placeholder 2"/>
          <p:cNvSpPr>
            <a:spLocks noGrp="1"/>
          </p:cNvSpPr>
          <p:nvPr>
            <p:ph idx="1"/>
          </p:nvPr>
        </p:nvSpPr>
        <p:spPr>
          <a:xfrm>
            <a:off x="-142875" y="1428750"/>
            <a:ext cx="9001125" cy="4857750"/>
          </a:xfrm>
        </p:spPr>
        <p:txBody>
          <a:bodyPr>
            <a:normAutofit fontScale="92500" lnSpcReduction="20000"/>
          </a:bodyPr>
          <a:lstStyle/>
          <a:p>
            <a:pPr algn="r" eaLnBrk="1" hangingPunct="1"/>
            <a:r>
              <a:rPr lang="fa-IR" sz="1700" dirty="0" smtClean="0">
                <a:cs typeface="B Homa" panose="00000400000000000000" pitchFamily="2" charset="-78"/>
              </a:rPr>
              <a:t>طول ورقهای آلومینوم 1800 تا 3660 میلیمتر و پهنای 1200 تا 1220 میلیمتر و ضخامت 3 الی 6 میلیمتر می باشد </a:t>
            </a:r>
          </a:p>
          <a:p>
            <a:pPr algn="r" eaLnBrk="1" hangingPunct="1"/>
            <a:endParaRPr lang="fa-IR" sz="1700" dirty="0" smtClean="0">
              <a:cs typeface="B Homa" panose="00000400000000000000" pitchFamily="2" charset="-78"/>
            </a:endParaRPr>
          </a:p>
          <a:p>
            <a:pPr algn="r" eaLnBrk="1" hangingPunct="1"/>
            <a:r>
              <a:rPr lang="fa-IR" sz="1700" dirty="0" smtClean="0">
                <a:cs typeface="B Homa" panose="00000400000000000000" pitchFamily="2" charset="-78"/>
              </a:rPr>
              <a:t>عرض استاندارد : 1220 میلیمتر و عرض ماکزیمم : 1550 میلیمتر</a:t>
            </a:r>
          </a:p>
          <a:p>
            <a:pPr algn="r" eaLnBrk="1" hangingPunct="1"/>
            <a:endParaRPr lang="fa-IR" sz="1700" dirty="0" smtClean="0">
              <a:cs typeface="B Homa" panose="00000400000000000000" pitchFamily="2" charset="-78"/>
            </a:endParaRPr>
          </a:p>
          <a:p>
            <a:pPr algn="r" eaLnBrk="1" hangingPunct="1"/>
            <a:r>
              <a:rPr lang="fa-IR" sz="1700" dirty="0" smtClean="0">
                <a:cs typeface="B Homa" panose="00000400000000000000" pitchFamily="2" charset="-78"/>
              </a:rPr>
              <a:t>طول استاندارد : 2440 میلیمتر و طول ماکزیمم : 6000 میلیمتر</a:t>
            </a:r>
          </a:p>
          <a:p>
            <a:pPr algn="r" eaLnBrk="1" hangingPunct="1"/>
            <a:endParaRPr lang="fa-IR" sz="1700" dirty="0" smtClean="0">
              <a:cs typeface="B Homa" panose="00000400000000000000" pitchFamily="2" charset="-78"/>
            </a:endParaRPr>
          </a:p>
          <a:p>
            <a:pPr algn="r" eaLnBrk="1" hangingPunct="1"/>
            <a:r>
              <a:rPr lang="fa-IR" sz="1700" dirty="0" smtClean="0">
                <a:cs typeface="B Homa" panose="00000400000000000000" pitchFamily="2" charset="-78"/>
              </a:rPr>
              <a:t>ضخامت : از 3 الی 6 میلیمتر</a:t>
            </a:r>
          </a:p>
          <a:p>
            <a:pPr algn="r" eaLnBrk="1" hangingPunct="1"/>
            <a:endParaRPr lang="fa-IR" sz="1700" dirty="0" smtClean="0">
              <a:cs typeface="B Homa" panose="00000400000000000000" pitchFamily="2" charset="-78"/>
            </a:endParaRPr>
          </a:p>
          <a:p>
            <a:pPr algn="r" eaLnBrk="1" hangingPunct="1"/>
            <a:r>
              <a:rPr lang="fa-IR" sz="1700" dirty="0" smtClean="0">
                <a:cs typeface="B Homa" panose="00000400000000000000" pitchFamily="2" charset="-78"/>
              </a:rPr>
              <a:t>رنگ متناسب با سفارش مشتری می باشد . ( در کل 48 رنگ شناسایی شد )</a:t>
            </a:r>
          </a:p>
          <a:p>
            <a:pPr algn="r" eaLnBrk="1" hangingPunct="1"/>
            <a:endParaRPr lang="fa-IR" sz="1700" dirty="0" smtClean="0">
              <a:cs typeface="B Homa" panose="00000400000000000000" pitchFamily="2" charset="-78"/>
            </a:endParaRPr>
          </a:p>
          <a:p>
            <a:pPr algn="r" eaLnBrk="1" hangingPunct="1"/>
            <a:r>
              <a:rPr lang="fa-IR" sz="1700" dirty="0" smtClean="0">
                <a:cs typeface="B Homa" panose="00000400000000000000" pitchFamily="2" charset="-78"/>
              </a:rPr>
              <a:t>اندازه نامتعارف بنا به درخواست مشتری قابل تهیه می باشد .</a:t>
            </a:r>
          </a:p>
          <a:p>
            <a:pPr algn="r" eaLnBrk="1" hangingPunct="1"/>
            <a:endParaRPr lang="fa-IR" sz="1700" dirty="0" smtClean="0">
              <a:cs typeface="B Homa" panose="00000400000000000000" pitchFamily="2" charset="-78"/>
            </a:endParaRPr>
          </a:p>
          <a:p>
            <a:pPr algn="r" eaLnBrk="1" hangingPunct="1"/>
            <a:r>
              <a:rPr lang="fa-IR" sz="1700" dirty="0" smtClean="0">
                <a:cs typeface="B Homa" panose="00000400000000000000" pitchFamily="2" charset="-78"/>
              </a:rPr>
              <a:t>هر مترمربع از پانل آلومینوم فقط 3.5 الی 5.5 کیلوگرم وزن دارد که عامل مهمی در مسائل زلزله و حمل و نقل میباشد .</a:t>
            </a:r>
            <a:endParaRPr lang="en-US" sz="1700" dirty="0" smtClean="0">
              <a:cs typeface="B Homa" panose="00000400000000000000" pitchFamily="2" charset="-78"/>
            </a:endParaRPr>
          </a:p>
        </p:txBody>
      </p:sp>
    </p:spTree>
    <p:extLst>
      <p:ext uri="{BB962C8B-B14F-4D97-AF65-F5344CB8AC3E}">
        <p14:creationId xmlns:p14="http://schemas.microsoft.com/office/powerpoint/2010/main" val="1993943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5"/>
          <p:cNvSpPr txBox="1">
            <a:spLocks noChangeArrowheads="1"/>
          </p:cNvSpPr>
          <p:nvPr/>
        </p:nvSpPr>
        <p:spPr bwMode="auto">
          <a:xfrm>
            <a:off x="539750" y="0"/>
            <a:ext cx="8135938" cy="4247317"/>
          </a:xfrm>
          <a:prstGeom prst="rect">
            <a:avLst/>
          </a:prstGeom>
          <a:noFill/>
          <a:ln w="9525">
            <a:noFill/>
            <a:miter lim="800000"/>
            <a:headEnd/>
            <a:tailEnd/>
          </a:ln>
        </p:spPr>
        <p:txBody>
          <a:bodyPr>
            <a:spAutoFit/>
          </a:bodyPr>
          <a:lstStyle/>
          <a:p>
            <a:pPr algn="r">
              <a:spcBef>
                <a:spcPct val="50000"/>
              </a:spcBef>
            </a:pPr>
            <a:r>
              <a:rPr lang="fa-IR" sz="4000" b="1" dirty="0">
                <a:cs typeface="B Homa" panose="00000400000000000000" pitchFamily="2" charset="-78"/>
              </a:rPr>
              <a:t>جزئیات  اتصال</a:t>
            </a:r>
          </a:p>
          <a:p>
            <a:pPr algn="r">
              <a:spcBef>
                <a:spcPct val="50000"/>
              </a:spcBef>
            </a:pPr>
            <a:r>
              <a:rPr lang="fa-IR" sz="2000" b="1" dirty="0">
                <a:cs typeface="B Homa" panose="00000400000000000000" pitchFamily="2" charset="-78"/>
              </a:rPr>
              <a:t>اجرای نماهای آلومینیوم کامپوزیت با سیستم های مختلفی امکان پذیر میباشد که در ایران با دو سیستم اجرا می گردد. که این دو سیستم بصورت زیر است:</a:t>
            </a:r>
          </a:p>
          <a:p>
            <a:pPr algn="r">
              <a:spcBef>
                <a:spcPct val="50000"/>
              </a:spcBef>
            </a:pPr>
            <a:r>
              <a:rPr lang="fa-IR" sz="2000" b="1" dirty="0">
                <a:cs typeface="B Homa" panose="00000400000000000000" pitchFamily="2" charset="-78"/>
              </a:rPr>
              <a:t>1- سیسیتم </a:t>
            </a:r>
            <a:r>
              <a:rPr lang="en-US" sz="2000" b="1" dirty="0">
                <a:cs typeface="B Homa" panose="00000400000000000000" pitchFamily="2" charset="-78"/>
              </a:rPr>
              <a:t>Hanging</a:t>
            </a:r>
            <a:r>
              <a:rPr lang="fa-IR" sz="2000" b="1" dirty="0">
                <a:cs typeface="B Homa" panose="00000400000000000000" pitchFamily="2" charset="-78"/>
              </a:rPr>
              <a:t>  </a:t>
            </a:r>
          </a:p>
          <a:p>
            <a:pPr algn="r">
              <a:spcBef>
                <a:spcPct val="50000"/>
              </a:spcBef>
            </a:pPr>
            <a:r>
              <a:rPr lang="fa-IR" sz="2000" b="1" dirty="0">
                <a:cs typeface="B Homa" panose="00000400000000000000" pitchFamily="2" charset="-78"/>
              </a:rPr>
              <a:t>در این سیستم که اقتباسی از سیستم </a:t>
            </a:r>
            <a:r>
              <a:rPr lang="en-US" sz="2000" b="1" dirty="0">
                <a:cs typeface="B Homa" panose="00000400000000000000" pitchFamily="2" charset="-78"/>
              </a:rPr>
              <a:t>Hanging </a:t>
            </a:r>
            <a:r>
              <a:rPr lang="fa-IR" sz="2000" b="1" dirty="0">
                <a:cs typeface="B Homa" panose="00000400000000000000" pitchFamily="2" charset="-78"/>
              </a:rPr>
              <a:t> کمپانی </a:t>
            </a:r>
            <a:r>
              <a:rPr lang="en-US" sz="2000" b="1" dirty="0">
                <a:cs typeface="B Homa" panose="00000400000000000000" pitchFamily="2" charset="-78"/>
              </a:rPr>
              <a:t>Alcan</a:t>
            </a:r>
            <a:r>
              <a:rPr lang="fa-IR" sz="2000" b="1" dirty="0">
                <a:cs typeface="B Homa" panose="00000400000000000000" pitchFamily="2" charset="-78"/>
              </a:rPr>
              <a:t>، تولید کننده ورقهای آلومینیوم کامپوزیت </a:t>
            </a:r>
            <a:r>
              <a:rPr lang="en-US" sz="2000" b="1" dirty="0" err="1">
                <a:cs typeface="B Homa" panose="00000400000000000000" pitchFamily="2" charset="-78"/>
              </a:rPr>
              <a:t>Alucobond</a:t>
            </a:r>
            <a:r>
              <a:rPr lang="fa-IR" sz="2000" b="1" dirty="0">
                <a:cs typeface="B Homa" panose="00000400000000000000" pitchFamily="2" charset="-78"/>
              </a:rPr>
              <a:t> می باشد ورق بصورت آویز بر روی بولت های استیل تعبیه شده در این دیتیل قرار می گیرد. </a:t>
            </a:r>
          </a:p>
          <a:p>
            <a:pPr algn="r">
              <a:spcBef>
                <a:spcPct val="50000"/>
              </a:spcBef>
            </a:pPr>
            <a:r>
              <a:rPr lang="fa-IR" sz="2000" b="1" dirty="0">
                <a:cs typeface="B Homa" panose="00000400000000000000" pitchFamily="2" charset="-78"/>
              </a:rPr>
              <a:t>2- سیستم </a:t>
            </a:r>
            <a:r>
              <a:rPr lang="en-US" sz="2000" b="1" dirty="0">
                <a:cs typeface="B Homa" panose="00000400000000000000" pitchFamily="2" charset="-78"/>
              </a:rPr>
              <a:t>Fixing</a:t>
            </a:r>
          </a:p>
          <a:p>
            <a:pPr algn="r">
              <a:spcBef>
                <a:spcPct val="50000"/>
              </a:spcBef>
            </a:pPr>
            <a:r>
              <a:rPr lang="fa-IR" sz="2000" b="1" dirty="0">
                <a:cs typeface="B Homa" panose="00000400000000000000" pitchFamily="2" charset="-78"/>
              </a:rPr>
              <a:t>در این سیستم ورق بصورت </a:t>
            </a:r>
            <a:r>
              <a:rPr lang="en-US" sz="2000" b="1" dirty="0">
                <a:cs typeface="B Homa" panose="00000400000000000000" pitchFamily="2" charset="-78"/>
              </a:rPr>
              <a:t>Fix</a:t>
            </a:r>
            <a:r>
              <a:rPr lang="fa-IR" sz="2000" b="1" dirty="0">
                <a:cs typeface="B Homa" panose="00000400000000000000" pitchFamily="2" charset="-78"/>
              </a:rPr>
              <a:t> بر روی زیرسازی آلومینیومی نصب می گردد که متاسفانه در ایران جهت کم کردن هزینه های اجرا از پروفیل های آهنی بجای آلومینیوم استفاده می شود.</a:t>
            </a:r>
            <a:endParaRPr lang="en-US" sz="2000" b="1" dirty="0">
              <a:cs typeface="B Homa" panose="00000400000000000000" pitchFamily="2" charset="-78"/>
            </a:endParaRPr>
          </a:p>
        </p:txBody>
      </p:sp>
    </p:spTree>
    <p:extLst>
      <p:ext uri="{BB962C8B-B14F-4D97-AF65-F5344CB8AC3E}">
        <p14:creationId xmlns:p14="http://schemas.microsoft.com/office/powerpoint/2010/main" val="36386815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pPr algn="r"/>
            <a:r>
              <a:rPr lang="fa-IR" sz="2200" dirty="0" smtClean="0">
                <a:cs typeface="B Homa" panose="00000400000000000000" pitchFamily="2" charset="-78"/>
              </a:rPr>
              <a:t>جزئیات سیستم </a:t>
            </a:r>
            <a:r>
              <a:rPr lang="en-US" sz="2200" dirty="0" smtClean="0">
                <a:cs typeface="B Homa" panose="00000400000000000000" pitchFamily="2" charset="-78"/>
              </a:rPr>
              <a:t>Hanging</a:t>
            </a:r>
          </a:p>
        </p:txBody>
      </p:sp>
      <p:pic>
        <p:nvPicPr>
          <p:cNvPr id="12291" name="Picture 2" descr="C:\Documents and Settings\Shahram.SHAHRAM-07186B\Desktop\4.jpg"/>
          <p:cNvPicPr>
            <a:picLocks noChangeAspect="1" noChangeArrowheads="1"/>
          </p:cNvPicPr>
          <p:nvPr/>
        </p:nvPicPr>
        <p:blipFill>
          <a:blip r:embed="rId2" cstate="print"/>
          <a:srcRect l="36435" r="30345"/>
          <a:stretch>
            <a:fillRect/>
          </a:stretch>
        </p:blipFill>
        <p:spPr bwMode="auto">
          <a:xfrm>
            <a:off x="6000750" y="1428750"/>
            <a:ext cx="2214563" cy="4714875"/>
          </a:xfrm>
          <a:prstGeom prst="rect">
            <a:avLst/>
          </a:prstGeom>
          <a:noFill/>
          <a:ln w="9525">
            <a:noFill/>
            <a:miter lim="800000"/>
            <a:headEnd/>
            <a:tailEnd/>
          </a:ln>
        </p:spPr>
      </p:pic>
      <p:pic>
        <p:nvPicPr>
          <p:cNvPr id="12292" name="Picture 3" descr="C:\Documents and Settings\Shahram.SHAHRAM-07186B\Desktop\3.jpg"/>
          <p:cNvPicPr>
            <a:picLocks noChangeAspect="1" noChangeArrowheads="1"/>
          </p:cNvPicPr>
          <p:nvPr/>
        </p:nvPicPr>
        <p:blipFill>
          <a:blip r:embed="rId3" cstate="print"/>
          <a:srcRect l="29436" r="27811"/>
          <a:stretch>
            <a:fillRect/>
          </a:stretch>
        </p:blipFill>
        <p:spPr bwMode="auto">
          <a:xfrm>
            <a:off x="1500188" y="1428750"/>
            <a:ext cx="2892425" cy="4786313"/>
          </a:xfrm>
          <a:prstGeom prst="rect">
            <a:avLst/>
          </a:prstGeom>
          <a:noFill/>
          <a:ln w="9525">
            <a:noFill/>
            <a:miter lim="800000"/>
            <a:headEnd/>
            <a:tailEnd/>
          </a:ln>
        </p:spPr>
      </p:pic>
    </p:spTree>
    <p:extLst>
      <p:ext uri="{BB962C8B-B14F-4D97-AF65-F5344CB8AC3E}">
        <p14:creationId xmlns:p14="http://schemas.microsoft.com/office/powerpoint/2010/main" val="310083022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Documents and Settings\Shahram.SHAHRAM-07186B\Desktop\2.jpg"/>
          <p:cNvPicPr>
            <a:picLocks noChangeAspect="1" noChangeArrowheads="1"/>
          </p:cNvPicPr>
          <p:nvPr/>
        </p:nvPicPr>
        <p:blipFill>
          <a:blip r:embed="rId2" cstate="print"/>
          <a:srcRect/>
          <a:stretch>
            <a:fillRect/>
          </a:stretch>
        </p:blipFill>
        <p:spPr bwMode="auto">
          <a:xfrm>
            <a:off x="357188" y="517525"/>
            <a:ext cx="8358187" cy="5911850"/>
          </a:xfrm>
          <a:prstGeom prst="rect">
            <a:avLst/>
          </a:prstGeom>
          <a:noFill/>
          <a:ln w="9525">
            <a:noFill/>
            <a:miter lim="800000"/>
            <a:headEnd/>
            <a:tailEnd/>
          </a:ln>
        </p:spPr>
      </p:pic>
    </p:spTree>
    <p:extLst>
      <p:ext uri="{BB962C8B-B14F-4D97-AF65-F5344CB8AC3E}">
        <p14:creationId xmlns:p14="http://schemas.microsoft.com/office/powerpoint/2010/main" val="427350399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Box 1"/>
          <p:cNvSpPr txBox="1">
            <a:spLocks noChangeArrowheads="1"/>
          </p:cNvSpPr>
          <p:nvPr/>
        </p:nvSpPr>
        <p:spPr bwMode="auto">
          <a:xfrm>
            <a:off x="3357563" y="500063"/>
            <a:ext cx="5214937" cy="430212"/>
          </a:xfrm>
          <a:prstGeom prst="rect">
            <a:avLst/>
          </a:prstGeom>
          <a:noFill/>
          <a:ln w="9525">
            <a:noFill/>
            <a:miter lim="800000"/>
            <a:headEnd/>
            <a:tailEnd/>
          </a:ln>
        </p:spPr>
        <p:txBody>
          <a:bodyPr>
            <a:spAutoFit/>
          </a:bodyPr>
          <a:lstStyle/>
          <a:p>
            <a:r>
              <a:rPr lang="fa-IR" sz="2200"/>
              <a:t>جزئیات سیستم </a:t>
            </a:r>
            <a:r>
              <a:rPr lang="en-US" sz="2200"/>
              <a:t>Fixing</a:t>
            </a:r>
          </a:p>
        </p:txBody>
      </p:sp>
      <p:pic>
        <p:nvPicPr>
          <p:cNvPr id="14339" name="Picture 2" descr="C:\Documents and Settings\Shahram.SHAHRAM-07186B\Desktop\1.jpg"/>
          <p:cNvPicPr>
            <a:picLocks noChangeAspect="1" noChangeArrowheads="1"/>
          </p:cNvPicPr>
          <p:nvPr/>
        </p:nvPicPr>
        <p:blipFill>
          <a:blip r:embed="rId2" cstate="print"/>
          <a:srcRect/>
          <a:stretch>
            <a:fillRect/>
          </a:stretch>
        </p:blipFill>
        <p:spPr bwMode="auto">
          <a:xfrm>
            <a:off x="593725" y="1030288"/>
            <a:ext cx="7835900" cy="5541962"/>
          </a:xfrm>
          <a:prstGeom prst="rect">
            <a:avLst/>
          </a:prstGeom>
          <a:noFill/>
          <a:ln w="9525">
            <a:noFill/>
            <a:miter lim="800000"/>
            <a:headEnd/>
            <a:tailEnd/>
          </a:ln>
        </p:spPr>
      </p:pic>
    </p:spTree>
    <p:extLst>
      <p:ext uri="{BB962C8B-B14F-4D97-AF65-F5344CB8AC3E}">
        <p14:creationId xmlns:p14="http://schemas.microsoft.com/office/powerpoint/2010/main" val="41469949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Documents and Settings\Shahram.SHAHRAM-07186B\Desktop\5.jpg"/>
          <p:cNvPicPr>
            <a:picLocks noChangeAspect="1" noChangeArrowheads="1"/>
          </p:cNvPicPr>
          <p:nvPr/>
        </p:nvPicPr>
        <p:blipFill>
          <a:blip r:embed="rId2" cstate="print"/>
          <a:srcRect/>
          <a:stretch>
            <a:fillRect/>
          </a:stretch>
        </p:blipFill>
        <p:spPr bwMode="auto">
          <a:xfrm>
            <a:off x="412750" y="577850"/>
            <a:ext cx="8374063" cy="5922963"/>
          </a:xfrm>
          <a:prstGeom prst="rect">
            <a:avLst/>
          </a:prstGeom>
          <a:noFill/>
          <a:ln w="9525">
            <a:noFill/>
            <a:miter lim="800000"/>
            <a:headEnd/>
            <a:tailEnd/>
          </a:ln>
        </p:spPr>
      </p:pic>
    </p:spTree>
    <p:extLst>
      <p:ext uri="{BB962C8B-B14F-4D97-AF65-F5344CB8AC3E}">
        <p14:creationId xmlns:p14="http://schemas.microsoft.com/office/powerpoint/2010/main" val="754656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95400" y="2087463"/>
            <a:ext cx="7620000" cy="5016758"/>
          </a:xfrm>
          <a:prstGeom prst="rect">
            <a:avLst/>
          </a:prstGeom>
        </p:spPr>
        <p:txBody>
          <a:bodyPr wrap="square">
            <a:spAutoFit/>
          </a:bodyPr>
          <a:lstStyle/>
          <a:p>
            <a:pPr algn="r"/>
            <a:r>
              <a:rPr lang="fa-IR" sz="1600" dirty="0" smtClean="0">
                <a:cs typeface="B Homa" panose="00000400000000000000" pitchFamily="2" charset="-78"/>
              </a:rPr>
              <a:t>2- قابلیت حفظ و نگهداری در مقابل اشعه ماورای بنفش :</a:t>
            </a:r>
            <a:br>
              <a:rPr lang="fa-IR" sz="1600" dirty="0" smtClean="0">
                <a:cs typeface="B Homa" panose="00000400000000000000" pitchFamily="2" charset="-78"/>
              </a:rPr>
            </a:br>
            <a:r>
              <a:rPr lang="fa-IR" sz="1600" dirty="0" smtClean="0">
                <a:cs typeface="B Homa" panose="00000400000000000000" pitchFamily="2" charset="-78"/>
              </a:rPr>
              <a:t>ورق های پلی کربنات </a:t>
            </a:r>
            <a:r>
              <a:rPr lang="en-US" sz="1600" dirty="0" smtClean="0">
                <a:cs typeface="B Homa" panose="00000400000000000000" pitchFamily="2" charset="-78"/>
              </a:rPr>
              <a:t>hollow </a:t>
            </a:r>
            <a:r>
              <a:rPr lang="fa-IR" sz="1600" dirty="0" smtClean="0">
                <a:cs typeface="B Homa" panose="00000400000000000000" pitchFamily="2" charset="-78"/>
              </a:rPr>
              <a:t>با پوشش یو وی می تواند از انتقال اشعه های مضر ماورای بنفش ، جلوگیری کند به گونه ای که از نفوذ تاثیرات منفی این اشعه در محیط داخلی ، و همچنین تغییر رنگ ورق ، جلوگیری می کنند.</a:t>
            </a:r>
            <a:br>
              <a:rPr lang="fa-IR" sz="1600" dirty="0" smtClean="0">
                <a:cs typeface="B Homa" panose="00000400000000000000" pitchFamily="2" charset="-78"/>
              </a:rPr>
            </a:br>
            <a:r>
              <a:rPr lang="fa-IR" sz="1600" dirty="0" smtClean="0">
                <a:cs typeface="B Homa" panose="00000400000000000000" pitchFamily="2" charset="-78"/>
              </a:rPr>
              <a:t>3- وزن سبک :</a:t>
            </a:r>
            <a:br>
              <a:rPr lang="fa-IR" sz="1600" dirty="0" smtClean="0">
                <a:cs typeface="B Homa" panose="00000400000000000000" pitchFamily="2" charset="-78"/>
              </a:rPr>
            </a:br>
            <a:r>
              <a:rPr lang="fa-IR" sz="1600" dirty="0" smtClean="0">
                <a:cs typeface="B Homa" panose="00000400000000000000" pitchFamily="2" charset="-78"/>
              </a:rPr>
              <a:t> وزن ورق های پلی کربنات </a:t>
            </a:r>
            <a:r>
              <a:rPr lang="en-US" sz="1600" dirty="0" smtClean="0">
                <a:cs typeface="B Homa" panose="00000400000000000000" pitchFamily="2" charset="-78"/>
              </a:rPr>
              <a:t>hollow </a:t>
            </a:r>
            <a:r>
              <a:rPr lang="fa-IR" sz="1600" dirty="0" smtClean="0">
                <a:cs typeface="B Homa" panose="00000400000000000000" pitchFamily="2" charset="-78"/>
              </a:rPr>
              <a:t>بین 6/1 تا 12/1 سبک تر از وزن شیشه با همان ضخامت بوده و به راحتی قابل نصب و یا باز کردن است.</a:t>
            </a:r>
            <a:br>
              <a:rPr lang="fa-IR" sz="1600" dirty="0" smtClean="0">
                <a:cs typeface="B Homa" panose="00000400000000000000" pitchFamily="2" charset="-78"/>
              </a:rPr>
            </a:br>
            <a:r>
              <a:rPr lang="fa-IR" sz="1600" dirty="0" smtClean="0">
                <a:cs typeface="B Homa" panose="00000400000000000000" pitchFamily="2" charset="-78"/>
              </a:rPr>
              <a:t>4- نگه داری آسان و بدون هزینه : </a:t>
            </a:r>
            <a:br>
              <a:rPr lang="fa-IR" sz="1600" dirty="0" smtClean="0">
                <a:cs typeface="B Homa" panose="00000400000000000000" pitchFamily="2" charset="-78"/>
              </a:rPr>
            </a:br>
            <a:r>
              <a:rPr lang="fa-IR" sz="1600" dirty="0" smtClean="0">
                <a:cs typeface="B Homa" panose="00000400000000000000" pitchFamily="2" charset="-78"/>
              </a:rPr>
              <a:t>فقط یک شستشوی ساده و متناوب  ( به صورت هر چند وقت یک بار) با آب ، یا استفاده از یک تنظیف مرطوب ، جهت نظافت این ورق ها ، کافی است.</a:t>
            </a:r>
            <a:br>
              <a:rPr lang="fa-IR" sz="1600" dirty="0" smtClean="0">
                <a:cs typeface="B Homa" panose="00000400000000000000" pitchFamily="2" charset="-78"/>
              </a:rPr>
            </a:br>
            <a:r>
              <a:rPr lang="fa-IR" sz="1600" dirty="0" smtClean="0">
                <a:cs typeface="B Homa" panose="00000400000000000000" pitchFamily="2" charset="-78"/>
              </a:rPr>
              <a:t>5- نصب آسان : </a:t>
            </a:r>
            <a:br>
              <a:rPr lang="fa-IR" sz="1600" dirty="0" smtClean="0">
                <a:cs typeface="B Homa" panose="00000400000000000000" pitchFamily="2" charset="-78"/>
              </a:rPr>
            </a:br>
            <a:r>
              <a:rPr lang="fa-IR" sz="1600" dirty="0" smtClean="0">
                <a:cs typeface="B Homa" panose="00000400000000000000" pitchFamily="2" charset="-78"/>
              </a:rPr>
              <a:t>ورقه های پلی کربنات </a:t>
            </a:r>
            <a:r>
              <a:rPr lang="en-US" sz="1600" dirty="0" smtClean="0">
                <a:cs typeface="B Homa" panose="00000400000000000000" pitchFamily="2" charset="-78"/>
              </a:rPr>
              <a:t>hollow </a:t>
            </a:r>
            <a:r>
              <a:rPr lang="fa-IR" sz="1600" dirty="0" smtClean="0">
                <a:cs typeface="B Homa" panose="00000400000000000000" pitchFamily="2" charset="-78"/>
              </a:rPr>
              <a:t>به دلیل برخورداری از خصوصیات ویژه و وزن سبک ، به راحتی قابل نصب و استفاده می باشند.</a:t>
            </a:r>
            <a:br>
              <a:rPr lang="fa-IR" sz="1600" dirty="0" smtClean="0">
                <a:cs typeface="B Homa" panose="00000400000000000000" pitchFamily="2" charset="-78"/>
              </a:rPr>
            </a:br>
            <a:r>
              <a:rPr lang="fa-IR" sz="1600" dirty="0" smtClean="0">
                <a:cs typeface="B Homa" panose="00000400000000000000" pitchFamily="2" charset="-78"/>
              </a:rPr>
              <a:t>یک ورق پلی کربنات در گرما یا سرما ، به راحتی خم شده و در سقف های هلالی و پنجره ها ، قابل استفاده است. حداقل شعاع خمیدگی یک ورق پلی کربنات 175 بار بیش از ورق های دیگر با ضخامت یکسان میباشد.</a:t>
            </a:r>
            <a:br>
              <a:rPr lang="fa-IR" sz="1600" dirty="0" smtClean="0">
                <a:cs typeface="B Homa" panose="00000400000000000000" pitchFamily="2" charset="-78"/>
              </a:rPr>
            </a:br>
            <a:r>
              <a:rPr lang="fa-IR" sz="1600" dirty="0" smtClean="0">
                <a:cs typeface="B Homa" panose="00000400000000000000" pitchFamily="2" charset="-78"/>
              </a:rPr>
              <a:t>6- اقتصادی و مقرون به صرفه بودن : </a:t>
            </a:r>
            <a:br>
              <a:rPr lang="fa-IR" sz="1600" dirty="0" smtClean="0">
                <a:cs typeface="B Homa" panose="00000400000000000000" pitchFamily="2" charset="-78"/>
              </a:rPr>
            </a:br>
            <a:r>
              <a:rPr lang="fa-IR" sz="1600" dirty="0" smtClean="0">
                <a:cs typeface="B Homa" panose="00000400000000000000" pitchFamily="2" charset="-78"/>
              </a:rPr>
              <a:t>از آنجائی که ورقه های پلی کربنات </a:t>
            </a:r>
            <a:r>
              <a:rPr lang="en-US" sz="1600" dirty="0" smtClean="0">
                <a:cs typeface="B Homa" panose="00000400000000000000" pitchFamily="2" charset="-78"/>
              </a:rPr>
              <a:t>hollow </a:t>
            </a:r>
            <a:r>
              <a:rPr lang="fa-IR" sz="1600" dirty="0" smtClean="0">
                <a:cs typeface="B Homa" panose="00000400000000000000" pitchFamily="2" charset="-78"/>
              </a:rPr>
              <a:t>در مقایسه با شیشه های هم ضخامت خود دارای وزنی به مراتب سبک تر می باشند ، این مزیت ، مصرف کننده را قادر ساخته تا در سیکل جایگزنی این محصول ، هزینه کمتری متقبل شود.</a:t>
            </a:r>
            <a:br>
              <a:rPr lang="fa-IR" sz="1600" dirty="0" smtClean="0">
                <a:cs typeface="B Homa" panose="00000400000000000000" pitchFamily="2" charset="-78"/>
              </a:rPr>
            </a:br>
            <a:endParaRPr lang="en-US" sz="1600" dirty="0">
              <a:cs typeface="B Homa" panose="00000400000000000000" pitchFamily="2" charset="-78"/>
            </a:endParaRPr>
          </a:p>
        </p:txBody>
      </p:sp>
      <p:sp>
        <p:nvSpPr>
          <p:cNvPr id="6" name="TextBox 5"/>
          <p:cNvSpPr txBox="1"/>
          <p:nvPr/>
        </p:nvSpPr>
        <p:spPr>
          <a:xfrm>
            <a:off x="2819400" y="533400"/>
            <a:ext cx="6073008" cy="1569660"/>
          </a:xfrm>
          <a:prstGeom prst="rect">
            <a:avLst/>
          </a:prstGeom>
          <a:noFill/>
        </p:spPr>
        <p:txBody>
          <a:bodyPr wrap="square" rtlCol="0">
            <a:spAutoFit/>
          </a:bodyPr>
          <a:lstStyle/>
          <a:p>
            <a:pPr algn="r"/>
            <a:r>
              <a:rPr lang="fa-IR" sz="1600" dirty="0" smtClean="0">
                <a:cs typeface="B Homa" panose="00000400000000000000" pitchFamily="2" charset="-78"/>
              </a:rPr>
              <a:t>1. مقاومت ضربه ای بالا : </a:t>
            </a:r>
            <a:br>
              <a:rPr lang="fa-IR" sz="1600" dirty="0" smtClean="0">
                <a:cs typeface="B Homa" panose="00000400000000000000" pitchFamily="2" charset="-78"/>
              </a:rPr>
            </a:br>
            <a:r>
              <a:rPr lang="fa-IR" sz="1600" dirty="0" smtClean="0">
                <a:cs typeface="B Homa" panose="00000400000000000000" pitchFamily="2" charset="-78"/>
              </a:rPr>
              <a:t>1- ورق های پلی کربنات </a:t>
            </a:r>
            <a:r>
              <a:rPr lang="en-US" sz="1600" dirty="0" smtClean="0">
                <a:cs typeface="B Homa" panose="00000400000000000000" pitchFamily="2" charset="-78"/>
              </a:rPr>
              <a:t>hollow ( 2 </a:t>
            </a:r>
            <a:r>
              <a:rPr lang="fa-IR" sz="1600" dirty="0" smtClean="0">
                <a:cs typeface="B Homa" panose="00000400000000000000" pitchFamily="2" charset="-78"/>
              </a:rPr>
              <a:t>یا چند جداره ) از مقاومت ضربه ای چشمگیری ، بالغ بر 200 برابر مقاومت ضربه ای شیشه معمولی ( و یا تقریبا" 250 برابر بیشتر از مقاومت شیشه معمولی و 30 برابر بیشتر از مقاومت شیشه مورد استفاده در صنعت ساختمان است ) همچنین ، از مقاومت ضربه ای معادل 8 برابر نمونه آکریلیک آن با ضخامت یکسان ، برخوردار می باشد.</a:t>
            </a:r>
            <a:endParaRPr lang="en-US" sz="1600" dirty="0">
              <a:cs typeface="B Homa" panose="00000400000000000000" pitchFamily="2" charset="-78"/>
            </a:endParaRPr>
          </a:p>
        </p:txBody>
      </p:sp>
      <p:sp>
        <p:nvSpPr>
          <p:cNvPr id="7" name="TextBox 6"/>
          <p:cNvSpPr txBox="1"/>
          <p:nvPr/>
        </p:nvSpPr>
        <p:spPr>
          <a:xfrm>
            <a:off x="6629400" y="152400"/>
            <a:ext cx="2133600" cy="369332"/>
          </a:xfrm>
          <a:prstGeom prst="rect">
            <a:avLst/>
          </a:prstGeom>
        </p:spPr>
        <p:style>
          <a:lnRef idx="2">
            <a:schemeClr val="accent5"/>
          </a:lnRef>
          <a:fillRef idx="1">
            <a:schemeClr val="lt1"/>
          </a:fillRef>
          <a:effectRef idx="0">
            <a:schemeClr val="accent5"/>
          </a:effectRef>
          <a:fontRef idx="minor">
            <a:schemeClr val="dk1"/>
          </a:fontRef>
        </p:style>
        <p:txBody>
          <a:bodyPr wrap="square" rtlCol="0">
            <a:spAutoFit/>
          </a:bodyPr>
          <a:lstStyle/>
          <a:p>
            <a:pPr algn="ctr"/>
            <a:r>
              <a:rPr lang="fa-IR" dirty="0" smtClean="0">
                <a:cs typeface="B Homa" panose="00000400000000000000" pitchFamily="2" charset="-78"/>
              </a:rPr>
              <a:t>مزایا</a:t>
            </a:r>
            <a:endParaRPr lang="en-US" dirty="0">
              <a:cs typeface="B Homa" panose="00000400000000000000" pitchFamily="2" charset="-78"/>
            </a:endParaRPr>
          </a:p>
        </p:txBody>
      </p:sp>
    </p:spTree>
    <p:extLst>
      <p:ext uri="{BB962C8B-B14F-4D97-AF65-F5344CB8AC3E}">
        <p14:creationId xmlns:p14="http://schemas.microsoft.com/office/powerpoint/2010/main" val="22044478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5"/>
          <p:cNvSpPr txBox="1">
            <a:spLocks noChangeArrowheads="1"/>
          </p:cNvSpPr>
          <p:nvPr/>
        </p:nvSpPr>
        <p:spPr bwMode="auto">
          <a:xfrm>
            <a:off x="4500563" y="2133600"/>
            <a:ext cx="3889375" cy="1920875"/>
          </a:xfrm>
          <a:prstGeom prst="rect">
            <a:avLst/>
          </a:prstGeom>
          <a:noFill/>
          <a:ln w="9525">
            <a:noFill/>
            <a:miter lim="800000"/>
            <a:headEnd/>
            <a:tailEnd/>
          </a:ln>
        </p:spPr>
        <p:txBody>
          <a:bodyPr>
            <a:spAutoFit/>
          </a:bodyPr>
          <a:lstStyle/>
          <a:p>
            <a:pPr algn="r"/>
            <a:r>
              <a:rPr lang="fa-IR" sz="2000" dirty="0">
                <a:cs typeface="B Homa" panose="00000400000000000000" pitchFamily="2" charset="-78"/>
              </a:rPr>
              <a:t>نمونه دیتیل گوشه خارجی:</a:t>
            </a:r>
          </a:p>
          <a:p>
            <a:pPr algn="r"/>
            <a:r>
              <a:rPr lang="fa-IR" sz="2000" dirty="0">
                <a:cs typeface="B Homa" panose="00000400000000000000" pitchFamily="2" charset="-78"/>
              </a:rPr>
              <a:t>1.     ورق کامپوزیت </a:t>
            </a:r>
          </a:p>
          <a:p>
            <a:pPr algn="r"/>
            <a:r>
              <a:rPr lang="fa-IR" sz="2000" dirty="0">
                <a:cs typeface="B Homa" panose="00000400000000000000" pitchFamily="2" charset="-78"/>
              </a:rPr>
              <a:t>2.     مواد آب بندی</a:t>
            </a:r>
          </a:p>
          <a:p>
            <a:pPr algn="r"/>
            <a:r>
              <a:rPr lang="fa-IR" sz="2000" dirty="0">
                <a:cs typeface="B Homa" panose="00000400000000000000" pitchFamily="2" charset="-78"/>
              </a:rPr>
              <a:t>3.     نوارلاستیکی</a:t>
            </a:r>
          </a:p>
          <a:p>
            <a:pPr algn="r"/>
            <a:r>
              <a:rPr lang="fa-IR" sz="2000" dirty="0">
                <a:cs typeface="B Homa" panose="00000400000000000000" pitchFamily="2" charset="-78"/>
              </a:rPr>
              <a:t>4.     نبشی فولادی</a:t>
            </a:r>
          </a:p>
          <a:p>
            <a:pPr algn="r"/>
            <a:r>
              <a:rPr lang="fa-IR" sz="2000" dirty="0">
                <a:cs typeface="B Homa" panose="00000400000000000000" pitchFamily="2" charset="-78"/>
              </a:rPr>
              <a:t>5.     تسمه فولادی</a:t>
            </a:r>
            <a:endParaRPr lang="en-US" sz="2000" dirty="0">
              <a:cs typeface="B Homa" panose="00000400000000000000" pitchFamily="2" charset="-78"/>
            </a:endParaRPr>
          </a:p>
        </p:txBody>
      </p:sp>
      <p:pic>
        <p:nvPicPr>
          <p:cNvPr id="16387" name="Picture 7" descr="15"/>
          <p:cNvPicPr>
            <a:picLocks noChangeAspect="1" noChangeArrowheads="1"/>
          </p:cNvPicPr>
          <p:nvPr/>
        </p:nvPicPr>
        <p:blipFill>
          <a:blip r:embed="rId2" cstate="print">
            <a:lum contrast="-12000"/>
          </a:blip>
          <a:srcRect l="3967" t="-2748" r="14882"/>
          <a:stretch>
            <a:fillRect/>
          </a:stretch>
        </p:blipFill>
        <p:spPr bwMode="auto">
          <a:xfrm>
            <a:off x="395288" y="836613"/>
            <a:ext cx="4319587" cy="5616575"/>
          </a:xfrm>
          <a:prstGeom prst="rect">
            <a:avLst/>
          </a:prstGeom>
          <a:noFill/>
          <a:ln w="38100" cmpd="dbl">
            <a:solidFill>
              <a:srgbClr val="000000"/>
            </a:solidFill>
            <a:miter lim="800000"/>
            <a:headEnd/>
            <a:tailEnd/>
          </a:ln>
        </p:spPr>
      </p:pic>
      <p:sp>
        <p:nvSpPr>
          <p:cNvPr id="16388" name="Text Box 4"/>
          <p:cNvSpPr txBox="1">
            <a:spLocks noChangeArrowheads="1"/>
          </p:cNvSpPr>
          <p:nvPr/>
        </p:nvSpPr>
        <p:spPr bwMode="auto">
          <a:xfrm>
            <a:off x="3348038" y="620713"/>
            <a:ext cx="5329237" cy="1830387"/>
          </a:xfrm>
          <a:prstGeom prst="rect">
            <a:avLst/>
          </a:prstGeom>
          <a:noFill/>
          <a:ln w="9525">
            <a:noFill/>
            <a:miter lim="800000"/>
            <a:headEnd/>
            <a:tailEnd/>
          </a:ln>
        </p:spPr>
        <p:txBody>
          <a:bodyPr>
            <a:spAutoFit/>
          </a:bodyPr>
          <a:lstStyle/>
          <a:p>
            <a:pPr algn="r">
              <a:spcBef>
                <a:spcPct val="50000"/>
              </a:spcBef>
            </a:pPr>
            <a:r>
              <a:rPr lang="fa-IR" sz="2400" dirty="0">
                <a:solidFill>
                  <a:schemeClr val="accent2"/>
                </a:solidFill>
                <a:cs typeface="B Homa" panose="00000400000000000000" pitchFamily="2" charset="-78"/>
              </a:rPr>
              <a:t>اجرای ورقهای کامپوزیت و اتصالات:</a:t>
            </a:r>
          </a:p>
          <a:p>
            <a:pPr algn="r">
              <a:spcBef>
                <a:spcPct val="50000"/>
              </a:spcBef>
            </a:pPr>
            <a:endParaRPr lang="fa-IR" sz="2800" dirty="0">
              <a:cs typeface="B Homa" panose="00000400000000000000" pitchFamily="2" charset="-78"/>
            </a:endParaRPr>
          </a:p>
          <a:p>
            <a:pPr algn="r">
              <a:spcBef>
                <a:spcPct val="50000"/>
              </a:spcBef>
            </a:pPr>
            <a:endParaRPr lang="en-US" sz="3200" dirty="0">
              <a:cs typeface="B Homa" panose="00000400000000000000" pitchFamily="2" charset="-78"/>
            </a:endParaRPr>
          </a:p>
        </p:txBody>
      </p:sp>
    </p:spTree>
    <p:extLst>
      <p:ext uri="{BB962C8B-B14F-4D97-AF65-F5344CB8AC3E}">
        <p14:creationId xmlns:p14="http://schemas.microsoft.com/office/powerpoint/2010/main" val="20980326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3"/>
          <p:cNvSpPr>
            <a:spLocks noGrp="1" noChangeArrowheads="1"/>
          </p:cNvSpPr>
          <p:nvPr>
            <p:ph idx="1"/>
          </p:nvPr>
        </p:nvSpPr>
        <p:spPr>
          <a:xfrm>
            <a:off x="5508625" y="981075"/>
            <a:ext cx="3394075" cy="4525963"/>
          </a:xfrm>
          <a:noFill/>
        </p:spPr>
        <p:txBody>
          <a:bodyPr>
            <a:normAutofit lnSpcReduction="10000"/>
          </a:bodyPr>
          <a:lstStyle/>
          <a:p>
            <a:pPr algn="r" eaLnBrk="1" hangingPunct="1">
              <a:lnSpc>
                <a:spcPct val="80000"/>
              </a:lnSpc>
              <a:buFontTx/>
              <a:buNone/>
            </a:pPr>
            <a:r>
              <a:rPr lang="fa-IR" sz="2400" dirty="0" smtClean="0">
                <a:solidFill>
                  <a:schemeClr val="accent2"/>
                </a:solidFill>
                <a:cs typeface="B Homa" panose="00000400000000000000" pitchFamily="2" charset="-78"/>
              </a:rPr>
              <a:t>دیتایل پوشش ستونی مدور</a:t>
            </a:r>
            <a:r>
              <a:rPr lang="fa-IR" sz="2400" dirty="0" smtClean="0">
                <a:cs typeface="B Homa" panose="00000400000000000000" pitchFamily="2" charset="-78"/>
              </a:rPr>
              <a:t>:</a:t>
            </a:r>
            <a:endParaRPr lang="en-US" sz="2400" dirty="0" smtClean="0">
              <a:cs typeface="B Homa" panose="00000400000000000000" pitchFamily="2" charset="-78"/>
            </a:endParaRPr>
          </a:p>
          <a:p>
            <a:pPr algn="r" eaLnBrk="1" hangingPunct="1">
              <a:lnSpc>
                <a:spcPct val="80000"/>
              </a:lnSpc>
              <a:buFontTx/>
              <a:buNone/>
            </a:pPr>
            <a:endParaRPr lang="en-US" sz="2800" dirty="0" smtClean="0">
              <a:cs typeface="B Homa" panose="00000400000000000000" pitchFamily="2" charset="-78"/>
            </a:endParaRPr>
          </a:p>
          <a:p>
            <a:pPr algn="r" eaLnBrk="1" hangingPunct="1">
              <a:lnSpc>
                <a:spcPct val="80000"/>
              </a:lnSpc>
              <a:buFontTx/>
              <a:buNone/>
            </a:pPr>
            <a:endParaRPr lang="fa-IR" sz="2800" dirty="0" smtClean="0">
              <a:cs typeface="B Homa" panose="00000400000000000000" pitchFamily="2" charset="-78"/>
            </a:endParaRPr>
          </a:p>
          <a:p>
            <a:pPr algn="r" eaLnBrk="1" hangingPunct="1">
              <a:lnSpc>
                <a:spcPct val="80000"/>
              </a:lnSpc>
              <a:buFontTx/>
              <a:buNone/>
            </a:pPr>
            <a:r>
              <a:rPr lang="fa-IR" sz="2000" dirty="0" smtClean="0">
                <a:cs typeface="B Homa" panose="00000400000000000000" pitchFamily="2" charset="-78"/>
              </a:rPr>
              <a:t>1.     ورق کامپوزیت </a:t>
            </a:r>
          </a:p>
          <a:p>
            <a:pPr algn="r" eaLnBrk="1" hangingPunct="1">
              <a:lnSpc>
                <a:spcPct val="80000"/>
              </a:lnSpc>
              <a:buFontTx/>
              <a:buNone/>
            </a:pPr>
            <a:r>
              <a:rPr lang="fa-IR" sz="2000" dirty="0" smtClean="0">
                <a:cs typeface="B Homa" panose="00000400000000000000" pitchFamily="2" charset="-78"/>
              </a:rPr>
              <a:t>2.     نبشی نگهدارنده</a:t>
            </a:r>
          </a:p>
          <a:p>
            <a:pPr algn="r" eaLnBrk="1" hangingPunct="1">
              <a:lnSpc>
                <a:spcPct val="80000"/>
              </a:lnSpc>
              <a:buFontTx/>
              <a:buNone/>
            </a:pPr>
            <a:r>
              <a:rPr lang="fa-IR" sz="2000" dirty="0" smtClean="0">
                <a:cs typeface="B Homa" panose="00000400000000000000" pitchFamily="2" charset="-78"/>
              </a:rPr>
              <a:t>3.     کمربند آهنی </a:t>
            </a:r>
          </a:p>
          <a:p>
            <a:pPr algn="r" eaLnBrk="1" hangingPunct="1">
              <a:lnSpc>
                <a:spcPct val="80000"/>
              </a:lnSpc>
              <a:buFontTx/>
              <a:buNone/>
            </a:pPr>
            <a:r>
              <a:rPr lang="fa-IR" sz="2000" dirty="0" smtClean="0">
                <a:cs typeface="B Homa" panose="00000400000000000000" pitchFamily="2" charset="-78"/>
              </a:rPr>
              <a:t>4.     موادآب بندی</a:t>
            </a:r>
          </a:p>
          <a:p>
            <a:pPr algn="r" eaLnBrk="1" hangingPunct="1">
              <a:lnSpc>
                <a:spcPct val="80000"/>
              </a:lnSpc>
              <a:buFontTx/>
              <a:buNone/>
            </a:pPr>
            <a:r>
              <a:rPr lang="fa-IR" sz="2000" dirty="0" smtClean="0">
                <a:cs typeface="B Homa" panose="00000400000000000000" pitchFamily="2" charset="-78"/>
              </a:rPr>
              <a:t>5.     نوارلاستیکی</a:t>
            </a:r>
          </a:p>
          <a:p>
            <a:pPr algn="r" eaLnBrk="1" hangingPunct="1">
              <a:lnSpc>
                <a:spcPct val="80000"/>
              </a:lnSpc>
              <a:buFontTx/>
              <a:buNone/>
            </a:pPr>
            <a:r>
              <a:rPr lang="fa-IR" sz="2000" dirty="0" smtClean="0">
                <a:cs typeface="B Homa" panose="00000400000000000000" pitchFamily="2" charset="-78"/>
              </a:rPr>
              <a:t>6.     ریل آلومینیومی</a:t>
            </a:r>
          </a:p>
          <a:p>
            <a:pPr algn="r" eaLnBrk="1" hangingPunct="1">
              <a:lnSpc>
                <a:spcPct val="80000"/>
              </a:lnSpc>
              <a:buFontTx/>
              <a:buNone/>
            </a:pPr>
            <a:r>
              <a:rPr lang="fa-IR" sz="2000" dirty="0" smtClean="0">
                <a:cs typeface="B Homa" panose="00000400000000000000" pitchFamily="2" charset="-78"/>
              </a:rPr>
              <a:t>7.     پیچ خودکار</a:t>
            </a:r>
          </a:p>
          <a:p>
            <a:pPr algn="r" eaLnBrk="1" hangingPunct="1">
              <a:lnSpc>
                <a:spcPct val="80000"/>
              </a:lnSpc>
              <a:buFontTx/>
              <a:buNone/>
            </a:pPr>
            <a:r>
              <a:rPr lang="fa-IR" sz="2000" dirty="0" smtClean="0">
                <a:cs typeface="B Homa" panose="00000400000000000000" pitchFamily="2" charset="-78"/>
              </a:rPr>
              <a:t>8.     ستون اصلی تیرآهن</a:t>
            </a:r>
          </a:p>
          <a:p>
            <a:pPr algn="r" eaLnBrk="1" hangingPunct="1">
              <a:lnSpc>
                <a:spcPct val="80000"/>
              </a:lnSpc>
              <a:buFontTx/>
              <a:buNone/>
            </a:pPr>
            <a:r>
              <a:rPr lang="fa-IR" sz="2000" dirty="0" smtClean="0">
                <a:cs typeface="B Homa" panose="00000400000000000000" pitchFamily="2" charset="-78"/>
              </a:rPr>
              <a:t>9.     نبشی فولادی</a:t>
            </a:r>
            <a:endParaRPr lang="en-US" sz="2000" dirty="0" smtClean="0">
              <a:cs typeface="B Homa" panose="00000400000000000000" pitchFamily="2" charset="-78"/>
            </a:endParaRPr>
          </a:p>
        </p:txBody>
      </p:sp>
      <p:pic>
        <p:nvPicPr>
          <p:cNvPr id="17411" name="Picture 5" descr="17"/>
          <p:cNvPicPr>
            <a:picLocks noChangeAspect="1" noChangeArrowheads="1"/>
          </p:cNvPicPr>
          <p:nvPr/>
        </p:nvPicPr>
        <p:blipFill>
          <a:blip r:embed="rId2" cstate="print"/>
          <a:srcRect t="11142" b="10721"/>
          <a:stretch>
            <a:fillRect/>
          </a:stretch>
        </p:blipFill>
        <p:spPr bwMode="auto">
          <a:xfrm>
            <a:off x="611188" y="1844675"/>
            <a:ext cx="4537075" cy="3529013"/>
          </a:xfrm>
          <a:prstGeom prst="rect">
            <a:avLst/>
          </a:prstGeom>
          <a:noFill/>
          <a:ln w="38100" cmpd="dbl">
            <a:solidFill>
              <a:srgbClr val="000000"/>
            </a:solidFill>
            <a:miter lim="800000"/>
            <a:headEnd/>
            <a:tailEnd/>
          </a:ln>
        </p:spPr>
      </p:pic>
    </p:spTree>
    <p:extLst>
      <p:ext uri="{BB962C8B-B14F-4D97-AF65-F5344CB8AC3E}">
        <p14:creationId xmlns:p14="http://schemas.microsoft.com/office/powerpoint/2010/main" val="207642998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idx="1"/>
          </p:nvPr>
        </p:nvSpPr>
        <p:spPr>
          <a:xfrm>
            <a:off x="5364163" y="1600200"/>
            <a:ext cx="3322637" cy="2836863"/>
          </a:xfrm>
          <a:noFill/>
        </p:spPr>
        <p:txBody>
          <a:bodyPr>
            <a:normAutofit fontScale="92500" lnSpcReduction="10000"/>
          </a:bodyPr>
          <a:lstStyle/>
          <a:p>
            <a:pPr algn="r" eaLnBrk="1" hangingPunct="1">
              <a:lnSpc>
                <a:spcPct val="80000"/>
              </a:lnSpc>
              <a:buFontTx/>
              <a:buNone/>
            </a:pPr>
            <a:r>
              <a:rPr lang="fa-IR" sz="2400" dirty="0" smtClean="0">
                <a:solidFill>
                  <a:schemeClr val="accent2"/>
                </a:solidFill>
                <a:cs typeface="B Homa" panose="00000400000000000000" pitchFamily="2" charset="-78"/>
              </a:rPr>
              <a:t>نمونه دیتایل گوشه خارجی:</a:t>
            </a:r>
            <a:endParaRPr lang="en-US" sz="2400" dirty="0" smtClean="0">
              <a:solidFill>
                <a:schemeClr val="accent2"/>
              </a:solidFill>
              <a:cs typeface="B Homa" panose="00000400000000000000" pitchFamily="2" charset="-78"/>
            </a:endParaRPr>
          </a:p>
          <a:p>
            <a:pPr algn="r" eaLnBrk="1" hangingPunct="1">
              <a:lnSpc>
                <a:spcPct val="80000"/>
              </a:lnSpc>
              <a:buFontTx/>
              <a:buNone/>
            </a:pPr>
            <a:endParaRPr lang="en-US" sz="2800" dirty="0" smtClean="0">
              <a:solidFill>
                <a:schemeClr val="accent2"/>
              </a:solidFill>
              <a:cs typeface="B Homa" panose="00000400000000000000" pitchFamily="2" charset="-78"/>
            </a:endParaRPr>
          </a:p>
          <a:p>
            <a:pPr algn="r" eaLnBrk="1" hangingPunct="1">
              <a:lnSpc>
                <a:spcPct val="80000"/>
              </a:lnSpc>
              <a:buFontTx/>
              <a:buNone/>
            </a:pPr>
            <a:endParaRPr lang="fa-IR" sz="2800" dirty="0" smtClean="0">
              <a:solidFill>
                <a:schemeClr val="accent2"/>
              </a:solidFill>
              <a:cs typeface="B Homa" panose="00000400000000000000" pitchFamily="2" charset="-78"/>
            </a:endParaRPr>
          </a:p>
          <a:p>
            <a:pPr algn="r" eaLnBrk="1" hangingPunct="1">
              <a:lnSpc>
                <a:spcPct val="80000"/>
              </a:lnSpc>
              <a:buFontTx/>
              <a:buNone/>
            </a:pPr>
            <a:r>
              <a:rPr lang="fa-IR" sz="2000" dirty="0" smtClean="0">
                <a:cs typeface="B Homa" panose="00000400000000000000" pitchFamily="2" charset="-78"/>
              </a:rPr>
              <a:t>1.     ورق کامپوزیت </a:t>
            </a:r>
          </a:p>
          <a:p>
            <a:pPr algn="r" eaLnBrk="1" hangingPunct="1">
              <a:lnSpc>
                <a:spcPct val="80000"/>
              </a:lnSpc>
              <a:buFontTx/>
              <a:buNone/>
            </a:pPr>
            <a:r>
              <a:rPr lang="fa-IR" sz="2000" dirty="0" smtClean="0">
                <a:cs typeface="B Homa" panose="00000400000000000000" pitchFamily="2" charset="-78"/>
              </a:rPr>
              <a:t>2.     مواد آب بندی</a:t>
            </a:r>
          </a:p>
          <a:p>
            <a:pPr algn="r" eaLnBrk="1" hangingPunct="1">
              <a:lnSpc>
                <a:spcPct val="80000"/>
              </a:lnSpc>
              <a:buFontTx/>
              <a:buNone/>
            </a:pPr>
            <a:r>
              <a:rPr lang="fa-IR" sz="2000" dirty="0" smtClean="0">
                <a:cs typeface="B Homa" panose="00000400000000000000" pitchFamily="2" charset="-78"/>
              </a:rPr>
              <a:t>3.     نوارلاستیکی</a:t>
            </a:r>
          </a:p>
          <a:p>
            <a:pPr algn="r" eaLnBrk="1" hangingPunct="1">
              <a:lnSpc>
                <a:spcPct val="80000"/>
              </a:lnSpc>
              <a:buFontTx/>
              <a:buNone/>
            </a:pPr>
            <a:r>
              <a:rPr lang="fa-IR" sz="2000" dirty="0" smtClean="0">
                <a:cs typeface="B Homa" panose="00000400000000000000" pitchFamily="2" charset="-78"/>
              </a:rPr>
              <a:t>4.     نبشی فولادی</a:t>
            </a:r>
          </a:p>
          <a:p>
            <a:pPr algn="r" eaLnBrk="1" hangingPunct="1">
              <a:lnSpc>
                <a:spcPct val="80000"/>
              </a:lnSpc>
              <a:buFontTx/>
              <a:buNone/>
            </a:pPr>
            <a:r>
              <a:rPr lang="fa-IR" sz="2000" dirty="0" smtClean="0">
                <a:cs typeface="B Homa" panose="00000400000000000000" pitchFamily="2" charset="-78"/>
              </a:rPr>
              <a:t>5.     تسمه فولادی</a:t>
            </a:r>
            <a:endParaRPr lang="en-US" sz="2000" dirty="0" smtClean="0">
              <a:cs typeface="B Homa" panose="00000400000000000000" pitchFamily="2" charset="-78"/>
            </a:endParaRPr>
          </a:p>
        </p:txBody>
      </p:sp>
      <p:pic>
        <p:nvPicPr>
          <p:cNvPr id="18435" name="Picture 5" descr="18"/>
          <p:cNvPicPr>
            <a:picLocks noChangeAspect="1" noChangeArrowheads="1"/>
          </p:cNvPicPr>
          <p:nvPr/>
        </p:nvPicPr>
        <p:blipFill>
          <a:blip r:embed="rId2" cstate="print"/>
          <a:srcRect l="4784"/>
          <a:stretch>
            <a:fillRect/>
          </a:stretch>
        </p:blipFill>
        <p:spPr bwMode="auto">
          <a:xfrm>
            <a:off x="539750" y="620713"/>
            <a:ext cx="4297363" cy="5761037"/>
          </a:xfrm>
          <a:prstGeom prst="rect">
            <a:avLst/>
          </a:prstGeom>
          <a:noFill/>
          <a:ln w="38100" cmpd="dbl">
            <a:solidFill>
              <a:srgbClr val="000000"/>
            </a:solidFill>
            <a:miter lim="800000"/>
            <a:headEnd/>
            <a:tailEnd/>
          </a:ln>
        </p:spPr>
      </p:pic>
    </p:spTree>
    <p:extLst>
      <p:ext uri="{BB962C8B-B14F-4D97-AF65-F5344CB8AC3E}">
        <p14:creationId xmlns:p14="http://schemas.microsoft.com/office/powerpoint/2010/main" val="19814412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idx="1"/>
          </p:nvPr>
        </p:nvSpPr>
        <p:spPr>
          <a:xfrm>
            <a:off x="5219700" y="1412875"/>
            <a:ext cx="3467100" cy="3844925"/>
          </a:xfrm>
          <a:noFill/>
        </p:spPr>
        <p:txBody>
          <a:bodyPr>
            <a:normAutofit fontScale="92500" lnSpcReduction="10000"/>
          </a:bodyPr>
          <a:lstStyle/>
          <a:p>
            <a:pPr algn="r" eaLnBrk="1" hangingPunct="1">
              <a:lnSpc>
                <a:spcPct val="80000"/>
              </a:lnSpc>
              <a:buFontTx/>
              <a:buNone/>
            </a:pPr>
            <a:r>
              <a:rPr lang="fa-IR" sz="2400" dirty="0" smtClean="0">
                <a:solidFill>
                  <a:schemeClr val="accent2"/>
                </a:solidFill>
                <a:cs typeface="B Homa" panose="00000400000000000000" pitchFamily="2" charset="-78"/>
              </a:rPr>
              <a:t>نمونه دیتایل پوشش تیرآهنی</a:t>
            </a:r>
            <a:endParaRPr lang="en-US" sz="2400" dirty="0" smtClean="0">
              <a:solidFill>
                <a:schemeClr val="accent2"/>
              </a:solidFill>
              <a:cs typeface="B Homa" panose="00000400000000000000" pitchFamily="2" charset="-78"/>
            </a:endParaRPr>
          </a:p>
          <a:p>
            <a:pPr algn="r" eaLnBrk="1" hangingPunct="1">
              <a:lnSpc>
                <a:spcPct val="80000"/>
              </a:lnSpc>
              <a:buFontTx/>
              <a:buNone/>
            </a:pPr>
            <a:endParaRPr lang="en-US" sz="2400" dirty="0" smtClean="0">
              <a:solidFill>
                <a:schemeClr val="accent2"/>
              </a:solidFill>
              <a:cs typeface="B Homa" panose="00000400000000000000" pitchFamily="2" charset="-78"/>
            </a:endParaRPr>
          </a:p>
          <a:p>
            <a:pPr algn="r" eaLnBrk="1" hangingPunct="1">
              <a:lnSpc>
                <a:spcPct val="80000"/>
              </a:lnSpc>
              <a:buFontTx/>
              <a:buNone/>
            </a:pPr>
            <a:endParaRPr lang="fa-IR" sz="2800" dirty="0" smtClean="0">
              <a:solidFill>
                <a:schemeClr val="accent2"/>
              </a:solidFill>
              <a:cs typeface="B Homa" panose="00000400000000000000" pitchFamily="2" charset="-78"/>
            </a:endParaRPr>
          </a:p>
          <a:p>
            <a:pPr algn="r" eaLnBrk="1" hangingPunct="1">
              <a:lnSpc>
                <a:spcPct val="80000"/>
              </a:lnSpc>
              <a:buFontTx/>
              <a:buNone/>
            </a:pPr>
            <a:r>
              <a:rPr lang="fa-IR" sz="2000" dirty="0" smtClean="0">
                <a:cs typeface="B Homa" panose="00000400000000000000" pitchFamily="2" charset="-78"/>
              </a:rPr>
              <a:t>1.     ورق کامپوزیت </a:t>
            </a:r>
          </a:p>
          <a:p>
            <a:pPr algn="r" eaLnBrk="1" hangingPunct="1">
              <a:lnSpc>
                <a:spcPct val="80000"/>
              </a:lnSpc>
              <a:buFontTx/>
              <a:buNone/>
            </a:pPr>
            <a:r>
              <a:rPr lang="fa-IR" sz="2000" dirty="0" smtClean="0">
                <a:cs typeface="B Homa" panose="00000400000000000000" pitchFamily="2" charset="-78"/>
              </a:rPr>
              <a:t>2.     نبشی نگهدارنده</a:t>
            </a:r>
          </a:p>
          <a:p>
            <a:pPr algn="r" eaLnBrk="1" hangingPunct="1">
              <a:lnSpc>
                <a:spcPct val="80000"/>
              </a:lnSpc>
              <a:buFontTx/>
              <a:buNone/>
            </a:pPr>
            <a:r>
              <a:rPr lang="fa-IR" sz="2000" dirty="0" smtClean="0">
                <a:cs typeface="B Homa" panose="00000400000000000000" pitchFamily="2" charset="-78"/>
              </a:rPr>
              <a:t>3.     نبشی نگهدارنده</a:t>
            </a:r>
          </a:p>
          <a:p>
            <a:pPr algn="r" eaLnBrk="1" hangingPunct="1">
              <a:lnSpc>
                <a:spcPct val="80000"/>
              </a:lnSpc>
              <a:buFontTx/>
              <a:buNone/>
            </a:pPr>
            <a:r>
              <a:rPr lang="fa-IR" sz="2000" dirty="0" smtClean="0">
                <a:cs typeface="B Homa" panose="00000400000000000000" pitchFamily="2" charset="-78"/>
              </a:rPr>
              <a:t>4.     موادآب بندی</a:t>
            </a:r>
          </a:p>
          <a:p>
            <a:pPr algn="r" eaLnBrk="1" hangingPunct="1">
              <a:lnSpc>
                <a:spcPct val="80000"/>
              </a:lnSpc>
              <a:buFontTx/>
              <a:buNone/>
            </a:pPr>
            <a:r>
              <a:rPr lang="fa-IR" sz="2000" dirty="0" smtClean="0">
                <a:cs typeface="B Homa" panose="00000400000000000000" pitchFamily="2" charset="-78"/>
              </a:rPr>
              <a:t>5.     نوار لاستیکی</a:t>
            </a:r>
          </a:p>
          <a:p>
            <a:pPr algn="r" eaLnBrk="1" hangingPunct="1">
              <a:lnSpc>
                <a:spcPct val="80000"/>
              </a:lnSpc>
              <a:buFontTx/>
              <a:buNone/>
            </a:pPr>
            <a:r>
              <a:rPr lang="fa-IR" sz="2000" dirty="0" smtClean="0">
                <a:cs typeface="B Homa" panose="00000400000000000000" pitchFamily="2" charset="-78"/>
              </a:rPr>
              <a:t>6.     ریل آلومینیومی</a:t>
            </a:r>
          </a:p>
          <a:p>
            <a:pPr algn="r" eaLnBrk="1" hangingPunct="1">
              <a:lnSpc>
                <a:spcPct val="80000"/>
              </a:lnSpc>
              <a:buFontTx/>
              <a:buNone/>
            </a:pPr>
            <a:r>
              <a:rPr lang="fa-IR" sz="2000" dirty="0" smtClean="0">
                <a:cs typeface="B Homa" panose="00000400000000000000" pitchFamily="2" charset="-78"/>
              </a:rPr>
              <a:t>7.     پیچ خودکار</a:t>
            </a:r>
          </a:p>
          <a:p>
            <a:pPr algn="r" eaLnBrk="1" hangingPunct="1">
              <a:lnSpc>
                <a:spcPct val="80000"/>
              </a:lnSpc>
              <a:buFontTx/>
              <a:buNone/>
            </a:pPr>
            <a:r>
              <a:rPr lang="fa-IR" sz="2000" dirty="0" smtClean="0">
                <a:cs typeface="B Homa" panose="00000400000000000000" pitchFamily="2" charset="-78"/>
              </a:rPr>
              <a:t>8.     ستون اصلی</a:t>
            </a:r>
            <a:endParaRPr lang="en-US" sz="2000" dirty="0" smtClean="0">
              <a:cs typeface="B Homa" panose="00000400000000000000" pitchFamily="2" charset="-78"/>
            </a:endParaRPr>
          </a:p>
        </p:txBody>
      </p:sp>
      <p:pic>
        <p:nvPicPr>
          <p:cNvPr id="19459" name="Picture 5" descr="19"/>
          <p:cNvPicPr>
            <a:picLocks noChangeAspect="1" noChangeArrowheads="1"/>
          </p:cNvPicPr>
          <p:nvPr/>
        </p:nvPicPr>
        <p:blipFill>
          <a:blip r:embed="rId2" cstate="print"/>
          <a:srcRect t="1707"/>
          <a:stretch>
            <a:fillRect/>
          </a:stretch>
        </p:blipFill>
        <p:spPr bwMode="auto">
          <a:xfrm>
            <a:off x="250825" y="1557338"/>
            <a:ext cx="5221288" cy="4205287"/>
          </a:xfrm>
          <a:prstGeom prst="rect">
            <a:avLst/>
          </a:prstGeom>
          <a:noFill/>
          <a:ln w="38100" cmpd="dbl">
            <a:solidFill>
              <a:srgbClr val="000000"/>
            </a:solidFill>
            <a:miter lim="800000"/>
            <a:headEnd/>
            <a:tailEnd/>
          </a:ln>
        </p:spPr>
      </p:pic>
    </p:spTree>
    <p:extLst>
      <p:ext uri="{BB962C8B-B14F-4D97-AF65-F5344CB8AC3E}">
        <p14:creationId xmlns:p14="http://schemas.microsoft.com/office/powerpoint/2010/main" val="26459699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9" name="Picture 3" descr="برای مشاهده تصویر بزرگتر کلیک کنید.">
            <a:hlinkClick r:id="rId2"/>
          </p:cNvPr>
          <p:cNvPicPr>
            <a:picLocks noChangeAspect="1" noChangeArrowheads="1"/>
          </p:cNvPicPr>
          <p:nvPr/>
        </p:nvPicPr>
        <p:blipFill>
          <a:blip r:embed="rId3" cstate="print"/>
          <a:srcRect/>
          <a:stretch>
            <a:fillRect/>
          </a:stretch>
        </p:blipFill>
        <p:spPr bwMode="auto">
          <a:xfrm>
            <a:off x="395288" y="333375"/>
            <a:ext cx="5457825" cy="4098925"/>
          </a:xfrm>
          <a:prstGeom prst="rect">
            <a:avLst/>
          </a:prstGeom>
          <a:noFill/>
          <a:ln w="9525">
            <a:noFill/>
            <a:miter lim="800000"/>
            <a:headEnd/>
            <a:tailEnd/>
          </a:ln>
        </p:spPr>
      </p:pic>
      <p:sp>
        <p:nvSpPr>
          <p:cNvPr id="20483" name="Rectangle 4"/>
          <p:cNvSpPr>
            <a:spLocks noChangeArrowheads="1"/>
          </p:cNvSpPr>
          <p:nvPr/>
        </p:nvSpPr>
        <p:spPr bwMode="auto">
          <a:xfrm>
            <a:off x="7462465" y="474941"/>
            <a:ext cx="1327608" cy="369332"/>
          </a:xfrm>
          <a:prstGeom prst="rect">
            <a:avLst/>
          </a:prstGeom>
          <a:noFill/>
          <a:ln w="9525">
            <a:noFill/>
            <a:miter lim="800000"/>
            <a:headEnd/>
            <a:tailEnd/>
          </a:ln>
        </p:spPr>
        <p:txBody>
          <a:bodyPr wrap="none" anchor="ctr">
            <a:spAutoFit/>
          </a:bodyPr>
          <a:lstStyle/>
          <a:p>
            <a:r>
              <a:rPr lang="ar-SA" b="1" dirty="0">
                <a:solidFill>
                  <a:srgbClr val="000000"/>
                </a:solidFill>
                <a:cs typeface="B Homa" panose="00000400000000000000" pitchFamily="2" charset="-78"/>
              </a:rPr>
              <a:t>فرودگاه کیش </a:t>
            </a:r>
          </a:p>
        </p:txBody>
      </p:sp>
      <p:graphicFrame>
        <p:nvGraphicFramePr>
          <p:cNvPr id="29743" name="Group 47"/>
          <p:cNvGraphicFramePr>
            <a:graphicFrameLocks noGrp="1"/>
          </p:cNvGraphicFramePr>
          <p:nvPr/>
        </p:nvGraphicFramePr>
        <p:xfrm>
          <a:off x="6300788" y="1196975"/>
          <a:ext cx="2463800" cy="2838450"/>
        </p:xfrm>
        <a:graphic>
          <a:graphicData uri="http://schemas.openxmlformats.org/drawingml/2006/table">
            <a:tbl>
              <a:tblPr rtl="1"/>
              <a:tblGrid>
                <a:gridCol w="2463800"/>
              </a:tblGrid>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t>محل: کیش، ایران</a:t>
                      </a:r>
                      <a:b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br>
                      <a:endPar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endParaRPr>
                    </a:p>
                  </a:txBody>
                  <a:tcPr anchor="ctr" horzOverflow="overflow">
                    <a:lnL cap="flat">
                      <a:noFill/>
                    </a:lnL>
                    <a:lnR cap="flat">
                      <a:noFill/>
                    </a:lnR>
                    <a:lnT cap="fla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t>آدرس: فرودگاه بین المللی کیش</a:t>
                      </a:r>
                      <a:b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br>
                      <a:endPar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endParaRPr>
                    </a:p>
                  </a:txBody>
                  <a:tcPr anchor="ctr" horzOverflow="overflow">
                    <a:lnL cap="flat">
                      <a:noFill/>
                    </a:lnL>
                    <a:lnR cap="flat">
                      <a:noFill/>
                    </a:lnR>
                    <a:ln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t>رنگ: شامپاین متالیک</a:t>
                      </a:r>
                      <a:b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br>
                      <a:endPar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endParaRPr>
                    </a:p>
                  </a:txBody>
                  <a:tcPr anchor="ctr" horzOverflow="overflow">
                    <a:lnL cap="flat">
                      <a:noFill/>
                    </a:lnL>
                    <a:lnR cap="flat">
                      <a:noFill/>
                    </a:lnR>
                    <a:ln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t>سطح نما: 4500 متر مربع</a:t>
                      </a:r>
                      <a:br>
                        <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rPr>
                      </a:br>
                      <a:endParaRPr kumimoji="0" lang="ar-SA" sz="1800" b="1" i="0" u="none" strike="noStrike" cap="none" normalizeH="0" baseline="0" dirty="0" smtClean="0">
                        <a:ln>
                          <a:noFill/>
                        </a:ln>
                        <a:solidFill>
                          <a:srgbClr val="000000"/>
                        </a:solidFill>
                        <a:effectLst/>
                        <a:latin typeface="Arial" pitchFamily="34" charset="0"/>
                        <a:cs typeface="B Homa" panose="00000400000000000000" pitchFamily="2" charset="-78"/>
                      </a:endParaRPr>
                    </a:p>
                  </a:txBody>
                  <a:tcPr anchor="ctr" horzOverflow="overflow">
                    <a:lnL cap="flat">
                      <a:noFill/>
                    </a:lnL>
                    <a:lnR cap="flat">
                      <a:noFill/>
                    </a:lnR>
                    <a:lnT>
                      <a:noFill/>
                    </a:lnT>
                    <a:lnB cap="flat">
                      <a:noFill/>
                    </a:lnB>
                    <a:lnTlToBr>
                      <a:noFill/>
                    </a:lnTlToBr>
                    <a:lnBlToTr>
                      <a:noFill/>
                    </a:lnBlToTr>
                    <a:noFill/>
                  </a:tcPr>
                </a:tc>
              </a:tr>
            </a:tbl>
          </a:graphicData>
        </a:graphic>
      </p:graphicFrame>
      <p:pic>
        <p:nvPicPr>
          <p:cNvPr id="29717" name="Picture 21" descr="kish_airport_02">
            <a:hlinkClick r:id="rId4"/>
          </p:cNvPr>
          <p:cNvPicPr>
            <a:picLocks noChangeAspect="1" noChangeArrowheads="1"/>
          </p:cNvPicPr>
          <p:nvPr/>
        </p:nvPicPr>
        <p:blipFill>
          <a:blip r:embed="rId5" cstate="print"/>
          <a:srcRect/>
          <a:stretch>
            <a:fillRect/>
          </a:stretch>
        </p:blipFill>
        <p:spPr bwMode="auto">
          <a:xfrm>
            <a:off x="179388" y="5013325"/>
            <a:ext cx="1728787" cy="1276350"/>
          </a:xfrm>
          <a:prstGeom prst="rect">
            <a:avLst/>
          </a:prstGeom>
          <a:noFill/>
          <a:ln w="9525">
            <a:noFill/>
            <a:miter lim="800000"/>
            <a:headEnd/>
            <a:tailEnd/>
          </a:ln>
        </p:spPr>
      </p:pic>
      <p:pic>
        <p:nvPicPr>
          <p:cNvPr id="29719" name="Picture 23" descr="kish_airport_03">
            <a:hlinkClick r:id="rId6"/>
          </p:cNvPr>
          <p:cNvPicPr>
            <a:picLocks noChangeAspect="1" noChangeArrowheads="1"/>
          </p:cNvPicPr>
          <p:nvPr/>
        </p:nvPicPr>
        <p:blipFill>
          <a:blip r:embed="rId7" cstate="print"/>
          <a:srcRect/>
          <a:stretch>
            <a:fillRect/>
          </a:stretch>
        </p:blipFill>
        <p:spPr bwMode="auto">
          <a:xfrm>
            <a:off x="1979613" y="5013325"/>
            <a:ext cx="1728787" cy="1276350"/>
          </a:xfrm>
          <a:prstGeom prst="rect">
            <a:avLst/>
          </a:prstGeom>
          <a:noFill/>
          <a:ln w="9525">
            <a:noFill/>
            <a:miter lim="800000"/>
            <a:headEnd/>
            <a:tailEnd/>
          </a:ln>
        </p:spPr>
      </p:pic>
      <p:pic>
        <p:nvPicPr>
          <p:cNvPr id="29721" name="Picture 25" descr="kish_airport_04">
            <a:hlinkClick r:id="rId8"/>
          </p:cNvPr>
          <p:cNvPicPr>
            <a:picLocks noChangeAspect="1" noChangeArrowheads="1"/>
          </p:cNvPicPr>
          <p:nvPr/>
        </p:nvPicPr>
        <p:blipFill>
          <a:blip r:embed="rId9" cstate="print"/>
          <a:srcRect/>
          <a:stretch>
            <a:fillRect/>
          </a:stretch>
        </p:blipFill>
        <p:spPr bwMode="auto">
          <a:xfrm>
            <a:off x="3851275" y="5013325"/>
            <a:ext cx="1727200" cy="1276350"/>
          </a:xfrm>
          <a:prstGeom prst="rect">
            <a:avLst/>
          </a:prstGeom>
          <a:noFill/>
          <a:ln w="9525">
            <a:noFill/>
            <a:miter lim="800000"/>
            <a:headEnd/>
            <a:tailEnd/>
          </a:ln>
        </p:spPr>
      </p:pic>
      <p:pic>
        <p:nvPicPr>
          <p:cNvPr id="29723" name="Picture 27" descr="kish_airport_05">
            <a:hlinkClick r:id="rId10"/>
          </p:cNvPr>
          <p:cNvPicPr>
            <a:picLocks noChangeAspect="1" noChangeArrowheads="1"/>
          </p:cNvPicPr>
          <p:nvPr/>
        </p:nvPicPr>
        <p:blipFill>
          <a:blip r:embed="rId11" cstate="print"/>
          <a:srcRect/>
          <a:stretch>
            <a:fillRect/>
          </a:stretch>
        </p:blipFill>
        <p:spPr bwMode="auto">
          <a:xfrm>
            <a:off x="5724525" y="5084763"/>
            <a:ext cx="1584325" cy="1169987"/>
          </a:xfrm>
          <a:prstGeom prst="rect">
            <a:avLst/>
          </a:prstGeom>
          <a:noFill/>
          <a:ln w="9525">
            <a:noFill/>
            <a:miter lim="800000"/>
            <a:headEnd/>
            <a:tailEnd/>
          </a:ln>
        </p:spPr>
      </p:pic>
      <p:pic>
        <p:nvPicPr>
          <p:cNvPr id="29725" name="Picture 29" descr="kish_airport_06">
            <a:hlinkClick r:id="rId12"/>
          </p:cNvPr>
          <p:cNvPicPr>
            <a:picLocks noChangeAspect="1" noChangeArrowheads="1"/>
          </p:cNvPicPr>
          <p:nvPr/>
        </p:nvPicPr>
        <p:blipFill>
          <a:blip r:embed="rId13" cstate="print"/>
          <a:srcRect/>
          <a:stretch>
            <a:fillRect/>
          </a:stretch>
        </p:blipFill>
        <p:spPr bwMode="auto">
          <a:xfrm>
            <a:off x="7451725" y="5084763"/>
            <a:ext cx="1512888" cy="1117600"/>
          </a:xfrm>
          <a:prstGeom prst="rect">
            <a:avLst/>
          </a:prstGeom>
          <a:noFill/>
          <a:ln w="9525">
            <a:noFill/>
            <a:miter lim="800000"/>
            <a:headEnd/>
            <a:tailEnd/>
          </a:ln>
        </p:spPr>
      </p:pic>
      <p:pic>
        <p:nvPicPr>
          <p:cNvPr id="29727" name="Picture 31" descr="kish_airport_07">
            <a:hlinkClick r:id="rId14"/>
          </p:cNvPr>
          <p:cNvPicPr>
            <a:picLocks noChangeAspect="1" noChangeArrowheads="1"/>
          </p:cNvPicPr>
          <p:nvPr/>
        </p:nvPicPr>
        <p:blipFill>
          <a:blip r:embed="rId15" cstate="print"/>
          <a:srcRect/>
          <a:stretch>
            <a:fillRect/>
          </a:stretch>
        </p:blipFill>
        <p:spPr bwMode="auto">
          <a:xfrm>
            <a:off x="6227763" y="3706813"/>
            <a:ext cx="1584325" cy="1169987"/>
          </a:xfrm>
          <a:prstGeom prst="rect">
            <a:avLst/>
          </a:prstGeom>
          <a:noFill/>
          <a:ln w="9525">
            <a:noFill/>
            <a:miter lim="800000"/>
            <a:headEnd/>
            <a:tailEnd/>
          </a:ln>
        </p:spPr>
      </p:pic>
    </p:spTree>
    <p:extLst>
      <p:ext uri="{BB962C8B-B14F-4D97-AF65-F5344CB8AC3E}">
        <p14:creationId xmlns:p14="http://schemas.microsoft.com/office/powerpoint/2010/main" val="4203375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9699"/>
                                        </p:tgtEl>
                                        <p:attrNameLst>
                                          <p:attrName>style.visibility</p:attrName>
                                        </p:attrNameLst>
                                      </p:cBhvr>
                                      <p:to>
                                        <p:strVal val="visible"/>
                                      </p:to>
                                    </p:set>
                                    <p:anim calcmode="lin" valueType="num">
                                      <p:cBhvr>
                                        <p:cTn id="7" dur="1000" fill="hold"/>
                                        <p:tgtEl>
                                          <p:spTgt spid="29699"/>
                                        </p:tgtEl>
                                        <p:attrNameLst>
                                          <p:attrName>ppt_w</p:attrName>
                                        </p:attrNameLst>
                                      </p:cBhvr>
                                      <p:tavLst>
                                        <p:tav tm="0">
                                          <p:val>
                                            <p:fltVal val="0"/>
                                          </p:val>
                                        </p:tav>
                                        <p:tav tm="100000">
                                          <p:val>
                                            <p:strVal val="#ppt_w"/>
                                          </p:val>
                                        </p:tav>
                                      </p:tavLst>
                                    </p:anim>
                                    <p:anim calcmode="lin" valueType="num">
                                      <p:cBhvr>
                                        <p:cTn id="8" dur="1000" fill="hold"/>
                                        <p:tgtEl>
                                          <p:spTgt spid="29699"/>
                                        </p:tgtEl>
                                        <p:attrNameLst>
                                          <p:attrName>ppt_h</p:attrName>
                                        </p:attrNameLst>
                                      </p:cBhvr>
                                      <p:tavLst>
                                        <p:tav tm="0">
                                          <p:val>
                                            <p:fltVal val="0"/>
                                          </p:val>
                                        </p:tav>
                                        <p:tav tm="100000">
                                          <p:val>
                                            <p:strVal val="#ppt_h"/>
                                          </p:val>
                                        </p:tav>
                                      </p:tavLst>
                                    </p:anim>
                                    <p:anim calcmode="lin" valueType="num">
                                      <p:cBhvr>
                                        <p:cTn id="9" dur="1000" fill="hold"/>
                                        <p:tgtEl>
                                          <p:spTgt spid="29699"/>
                                        </p:tgtEl>
                                        <p:attrNameLst>
                                          <p:attrName>style.rotation</p:attrName>
                                        </p:attrNameLst>
                                      </p:cBhvr>
                                      <p:tavLst>
                                        <p:tav tm="0">
                                          <p:val>
                                            <p:fltVal val="90"/>
                                          </p:val>
                                        </p:tav>
                                        <p:tav tm="100000">
                                          <p:val>
                                            <p:fltVal val="0"/>
                                          </p:val>
                                        </p:tav>
                                      </p:tavLst>
                                    </p:anim>
                                    <p:animEffect transition="in" filter="fade">
                                      <p:cBhvr>
                                        <p:cTn id="10" dur="1000"/>
                                        <p:tgtEl>
                                          <p:spTgt spid="29699"/>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29727"/>
                                        </p:tgtEl>
                                        <p:attrNameLst>
                                          <p:attrName>style.visibility</p:attrName>
                                        </p:attrNameLst>
                                      </p:cBhvr>
                                      <p:to>
                                        <p:strVal val="visible"/>
                                      </p:to>
                                    </p:set>
                                    <p:anim calcmode="lin" valueType="num">
                                      <p:cBhvr>
                                        <p:cTn id="13" dur="1000" fill="hold"/>
                                        <p:tgtEl>
                                          <p:spTgt spid="29727"/>
                                        </p:tgtEl>
                                        <p:attrNameLst>
                                          <p:attrName>ppt_w</p:attrName>
                                        </p:attrNameLst>
                                      </p:cBhvr>
                                      <p:tavLst>
                                        <p:tav tm="0">
                                          <p:val>
                                            <p:fltVal val="0"/>
                                          </p:val>
                                        </p:tav>
                                        <p:tav tm="100000">
                                          <p:val>
                                            <p:strVal val="#ppt_w"/>
                                          </p:val>
                                        </p:tav>
                                      </p:tavLst>
                                    </p:anim>
                                    <p:anim calcmode="lin" valueType="num">
                                      <p:cBhvr>
                                        <p:cTn id="14" dur="1000" fill="hold"/>
                                        <p:tgtEl>
                                          <p:spTgt spid="29727"/>
                                        </p:tgtEl>
                                        <p:attrNameLst>
                                          <p:attrName>ppt_h</p:attrName>
                                        </p:attrNameLst>
                                      </p:cBhvr>
                                      <p:tavLst>
                                        <p:tav tm="0">
                                          <p:val>
                                            <p:fltVal val="0"/>
                                          </p:val>
                                        </p:tav>
                                        <p:tav tm="100000">
                                          <p:val>
                                            <p:strVal val="#ppt_h"/>
                                          </p:val>
                                        </p:tav>
                                      </p:tavLst>
                                    </p:anim>
                                    <p:anim calcmode="lin" valueType="num">
                                      <p:cBhvr>
                                        <p:cTn id="15" dur="1000" fill="hold"/>
                                        <p:tgtEl>
                                          <p:spTgt spid="29727"/>
                                        </p:tgtEl>
                                        <p:attrNameLst>
                                          <p:attrName>style.rotation</p:attrName>
                                        </p:attrNameLst>
                                      </p:cBhvr>
                                      <p:tavLst>
                                        <p:tav tm="0">
                                          <p:val>
                                            <p:fltVal val="90"/>
                                          </p:val>
                                        </p:tav>
                                        <p:tav tm="100000">
                                          <p:val>
                                            <p:fltVal val="0"/>
                                          </p:val>
                                        </p:tav>
                                      </p:tavLst>
                                    </p:anim>
                                    <p:animEffect transition="in" filter="fade">
                                      <p:cBhvr>
                                        <p:cTn id="16" dur="1000"/>
                                        <p:tgtEl>
                                          <p:spTgt spid="29727"/>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29725"/>
                                        </p:tgtEl>
                                        <p:attrNameLst>
                                          <p:attrName>style.visibility</p:attrName>
                                        </p:attrNameLst>
                                      </p:cBhvr>
                                      <p:to>
                                        <p:strVal val="visible"/>
                                      </p:to>
                                    </p:set>
                                    <p:anim calcmode="lin" valueType="num">
                                      <p:cBhvr>
                                        <p:cTn id="19" dur="1000" fill="hold"/>
                                        <p:tgtEl>
                                          <p:spTgt spid="29725"/>
                                        </p:tgtEl>
                                        <p:attrNameLst>
                                          <p:attrName>ppt_w</p:attrName>
                                        </p:attrNameLst>
                                      </p:cBhvr>
                                      <p:tavLst>
                                        <p:tav tm="0">
                                          <p:val>
                                            <p:fltVal val="0"/>
                                          </p:val>
                                        </p:tav>
                                        <p:tav tm="100000">
                                          <p:val>
                                            <p:strVal val="#ppt_w"/>
                                          </p:val>
                                        </p:tav>
                                      </p:tavLst>
                                    </p:anim>
                                    <p:anim calcmode="lin" valueType="num">
                                      <p:cBhvr>
                                        <p:cTn id="20" dur="1000" fill="hold"/>
                                        <p:tgtEl>
                                          <p:spTgt spid="29725"/>
                                        </p:tgtEl>
                                        <p:attrNameLst>
                                          <p:attrName>ppt_h</p:attrName>
                                        </p:attrNameLst>
                                      </p:cBhvr>
                                      <p:tavLst>
                                        <p:tav tm="0">
                                          <p:val>
                                            <p:fltVal val="0"/>
                                          </p:val>
                                        </p:tav>
                                        <p:tav tm="100000">
                                          <p:val>
                                            <p:strVal val="#ppt_h"/>
                                          </p:val>
                                        </p:tav>
                                      </p:tavLst>
                                    </p:anim>
                                    <p:anim calcmode="lin" valueType="num">
                                      <p:cBhvr>
                                        <p:cTn id="21" dur="1000" fill="hold"/>
                                        <p:tgtEl>
                                          <p:spTgt spid="29725"/>
                                        </p:tgtEl>
                                        <p:attrNameLst>
                                          <p:attrName>style.rotation</p:attrName>
                                        </p:attrNameLst>
                                      </p:cBhvr>
                                      <p:tavLst>
                                        <p:tav tm="0">
                                          <p:val>
                                            <p:fltVal val="90"/>
                                          </p:val>
                                        </p:tav>
                                        <p:tav tm="100000">
                                          <p:val>
                                            <p:fltVal val="0"/>
                                          </p:val>
                                        </p:tav>
                                      </p:tavLst>
                                    </p:anim>
                                    <p:animEffect transition="in" filter="fade">
                                      <p:cBhvr>
                                        <p:cTn id="22" dur="1000"/>
                                        <p:tgtEl>
                                          <p:spTgt spid="29725"/>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29723"/>
                                        </p:tgtEl>
                                        <p:attrNameLst>
                                          <p:attrName>style.visibility</p:attrName>
                                        </p:attrNameLst>
                                      </p:cBhvr>
                                      <p:to>
                                        <p:strVal val="visible"/>
                                      </p:to>
                                    </p:set>
                                    <p:anim calcmode="lin" valueType="num">
                                      <p:cBhvr>
                                        <p:cTn id="25" dur="1000" fill="hold"/>
                                        <p:tgtEl>
                                          <p:spTgt spid="29723"/>
                                        </p:tgtEl>
                                        <p:attrNameLst>
                                          <p:attrName>ppt_w</p:attrName>
                                        </p:attrNameLst>
                                      </p:cBhvr>
                                      <p:tavLst>
                                        <p:tav tm="0">
                                          <p:val>
                                            <p:fltVal val="0"/>
                                          </p:val>
                                        </p:tav>
                                        <p:tav tm="100000">
                                          <p:val>
                                            <p:strVal val="#ppt_w"/>
                                          </p:val>
                                        </p:tav>
                                      </p:tavLst>
                                    </p:anim>
                                    <p:anim calcmode="lin" valueType="num">
                                      <p:cBhvr>
                                        <p:cTn id="26" dur="1000" fill="hold"/>
                                        <p:tgtEl>
                                          <p:spTgt spid="29723"/>
                                        </p:tgtEl>
                                        <p:attrNameLst>
                                          <p:attrName>ppt_h</p:attrName>
                                        </p:attrNameLst>
                                      </p:cBhvr>
                                      <p:tavLst>
                                        <p:tav tm="0">
                                          <p:val>
                                            <p:fltVal val="0"/>
                                          </p:val>
                                        </p:tav>
                                        <p:tav tm="100000">
                                          <p:val>
                                            <p:strVal val="#ppt_h"/>
                                          </p:val>
                                        </p:tav>
                                      </p:tavLst>
                                    </p:anim>
                                    <p:anim calcmode="lin" valueType="num">
                                      <p:cBhvr>
                                        <p:cTn id="27" dur="1000" fill="hold"/>
                                        <p:tgtEl>
                                          <p:spTgt spid="29723"/>
                                        </p:tgtEl>
                                        <p:attrNameLst>
                                          <p:attrName>style.rotation</p:attrName>
                                        </p:attrNameLst>
                                      </p:cBhvr>
                                      <p:tavLst>
                                        <p:tav tm="0">
                                          <p:val>
                                            <p:fltVal val="90"/>
                                          </p:val>
                                        </p:tav>
                                        <p:tav tm="100000">
                                          <p:val>
                                            <p:fltVal val="0"/>
                                          </p:val>
                                        </p:tav>
                                      </p:tavLst>
                                    </p:anim>
                                    <p:animEffect transition="in" filter="fade">
                                      <p:cBhvr>
                                        <p:cTn id="28" dur="1000"/>
                                        <p:tgtEl>
                                          <p:spTgt spid="29723"/>
                                        </p:tgtEl>
                                      </p:cBhvr>
                                    </p:animEffect>
                                  </p:childTnLst>
                                </p:cTn>
                              </p:par>
                              <p:par>
                                <p:cTn id="29" presetID="31" presetClass="entr" presetSubtype="0" fill="hold" nodeType="withEffect">
                                  <p:stCondLst>
                                    <p:cond delay="0"/>
                                  </p:stCondLst>
                                  <p:iterate type="lt">
                                    <p:tmPct val="5000"/>
                                  </p:iterate>
                                  <p:childTnLst>
                                    <p:set>
                                      <p:cBhvr>
                                        <p:cTn id="30" dur="1" fill="hold">
                                          <p:stCondLst>
                                            <p:cond delay="0"/>
                                          </p:stCondLst>
                                        </p:cTn>
                                        <p:tgtEl>
                                          <p:spTgt spid="29721"/>
                                        </p:tgtEl>
                                        <p:attrNameLst>
                                          <p:attrName>style.visibility</p:attrName>
                                        </p:attrNameLst>
                                      </p:cBhvr>
                                      <p:to>
                                        <p:strVal val="visible"/>
                                      </p:to>
                                    </p:set>
                                    <p:anim calcmode="lin" valueType="num">
                                      <p:cBhvr>
                                        <p:cTn id="31" dur="1000" fill="hold"/>
                                        <p:tgtEl>
                                          <p:spTgt spid="29721"/>
                                        </p:tgtEl>
                                        <p:attrNameLst>
                                          <p:attrName>ppt_w</p:attrName>
                                        </p:attrNameLst>
                                      </p:cBhvr>
                                      <p:tavLst>
                                        <p:tav tm="0">
                                          <p:val>
                                            <p:fltVal val="0"/>
                                          </p:val>
                                        </p:tav>
                                        <p:tav tm="100000">
                                          <p:val>
                                            <p:strVal val="#ppt_w"/>
                                          </p:val>
                                        </p:tav>
                                      </p:tavLst>
                                    </p:anim>
                                    <p:anim calcmode="lin" valueType="num">
                                      <p:cBhvr>
                                        <p:cTn id="32" dur="1000" fill="hold"/>
                                        <p:tgtEl>
                                          <p:spTgt spid="29721"/>
                                        </p:tgtEl>
                                        <p:attrNameLst>
                                          <p:attrName>ppt_h</p:attrName>
                                        </p:attrNameLst>
                                      </p:cBhvr>
                                      <p:tavLst>
                                        <p:tav tm="0">
                                          <p:val>
                                            <p:fltVal val="0"/>
                                          </p:val>
                                        </p:tav>
                                        <p:tav tm="100000">
                                          <p:val>
                                            <p:strVal val="#ppt_h"/>
                                          </p:val>
                                        </p:tav>
                                      </p:tavLst>
                                    </p:anim>
                                    <p:anim calcmode="lin" valueType="num">
                                      <p:cBhvr>
                                        <p:cTn id="33" dur="1000" fill="hold"/>
                                        <p:tgtEl>
                                          <p:spTgt spid="29721"/>
                                        </p:tgtEl>
                                        <p:attrNameLst>
                                          <p:attrName>style.rotation</p:attrName>
                                        </p:attrNameLst>
                                      </p:cBhvr>
                                      <p:tavLst>
                                        <p:tav tm="0">
                                          <p:val>
                                            <p:fltVal val="90"/>
                                          </p:val>
                                        </p:tav>
                                        <p:tav tm="100000">
                                          <p:val>
                                            <p:fltVal val="0"/>
                                          </p:val>
                                        </p:tav>
                                      </p:tavLst>
                                    </p:anim>
                                    <p:animEffect transition="in" filter="fade">
                                      <p:cBhvr>
                                        <p:cTn id="34" dur="1000"/>
                                        <p:tgtEl>
                                          <p:spTgt spid="29721"/>
                                        </p:tgtEl>
                                      </p:cBhvr>
                                    </p:animEffect>
                                  </p:childTnLst>
                                </p:cTn>
                              </p:par>
                              <p:par>
                                <p:cTn id="35" presetID="31" presetClass="entr" presetSubtype="0" fill="hold" nodeType="withEffect">
                                  <p:stCondLst>
                                    <p:cond delay="0"/>
                                  </p:stCondLst>
                                  <p:iterate type="lt">
                                    <p:tmPct val="5000"/>
                                  </p:iterate>
                                  <p:childTnLst>
                                    <p:set>
                                      <p:cBhvr>
                                        <p:cTn id="36" dur="1" fill="hold">
                                          <p:stCondLst>
                                            <p:cond delay="0"/>
                                          </p:stCondLst>
                                        </p:cTn>
                                        <p:tgtEl>
                                          <p:spTgt spid="29719"/>
                                        </p:tgtEl>
                                        <p:attrNameLst>
                                          <p:attrName>style.visibility</p:attrName>
                                        </p:attrNameLst>
                                      </p:cBhvr>
                                      <p:to>
                                        <p:strVal val="visible"/>
                                      </p:to>
                                    </p:set>
                                    <p:anim calcmode="lin" valueType="num">
                                      <p:cBhvr>
                                        <p:cTn id="37" dur="1000" fill="hold"/>
                                        <p:tgtEl>
                                          <p:spTgt spid="29719"/>
                                        </p:tgtEl>
                                        <p:attrNameLst>
                                          <p:attrName>ppt_w</p:attrName>
                                        </p:attrNameLst>
                                      </p:cBhvr>
                                      <p:tavLst>
                                        <p:tav tm="0">
                                          <p:val>
                                            <p:fltVal val="0"/>
                                          </p:val>
                                        </p:tav>
                                        <p:tav tm="100000">
                                          <p:val>
                                            <p:strVal val="#ppt_w"/>
                                          </p:val>
                                        </p:tav>
                                      </p:tavLst>
                                    </p:anim>
                                    <p:anim calcmode="lin" valueType="num">
                                      <p:cBhvr>
                                        <p:cTn id="38" dur="1000" fill="hold"/>
                                        <p:tgtEl>
                                          <p:spTgt spid="29719"/>
                                        </p:tgtEl>
                                        <p:attrNameLst>
                                          <p:attrName>ppt_h</p:attrName>
                                        </p:attrNameLst>
                                      </p:cBhvr>
                                      <p:tavLst>
                                        <p:tav tm="0">
                                          <p:val>
                                            <p:fltVal val="0"/>
                                          </p:val>
                                        </p:tav>
                                        <p:tav tm="100000">
                                          <p:val>
                                            <p:strVal val="#ppt_h"/>
                                          </p:val>
                                        </p:tav>
                                      </p:tavLst>
                                    </p:anim>
                                    <p:anim calcmode="lin" valueType="num">
                                      <p:cBhvr>
                                        <p:cTn id="39" dur="1000" fill="hold"/>
                                        <p:tgtEl>
                                          <p:spTgt spid="29719"/>
                                        </p:tgtEl>
                                        <p:attrNameLst>
                                          <p:attrName>style.rotation</p:attrName>
                                        </p:attrNameLst>
                                      </p:cBhvr>
                                      <p:tavLst>
                                        <p:tav tm="0">
                                          <p:val>
                                            <p:fltVal val="90"/>
                                          </p:val>
                                        </p:tav>
                                        <p:tav tm="100000">
                                          <p:val>
                                            <p:fltVal val="0"/>
                                          </p:val>
                                        </p:tav>
                                      </p:tavLst>
                                    </p:anim>
                                    <p:animEffect transition="in" filter="fade">
                                      <p:cBhvr>
                                        <p:cTn id="40" dur="1000"/>
                                        <p:tgtEl>
                                          <p:spTgt spid="29719"/>
                                        </p:tgtEl>
                                      </p:cBhvr>
                                    </p:animEffect>
                                  </p:childTnLst>
                                </p:cTn>
                              </p:par>
                              <p:par>
                                <p:cTn id="41" presetID="31" presetClass="entr" presetSubtype="0" fill="hold" nodeType="withEffect">
                                  <p:stCondLst>
                                    <p:cond delay="0"/>
                                  </p:stCondLst>
                                  <p:iterate type="lt">
                                    <p:tmPct val="5000"/>
                                  </p:iterate>
                                  <p:childTnLst>
                                    <p:set>
                                      <p:cBhvr>
                                        <p:cTn id="42" dur="1" fill="hold">
                                          <p:stCondLst>
                                            <p:cond delay="0"/>
                                          </p:stCondLst>
                                        </p:cTn>
                                        <p:tgtEl>
                                          <p:spTgt spid="29717"/>
                                        </p:tgtEl>
                                        <p:attrNameLst>
                                          <p:attrName>style.visibility</p:attrName>
                                        </p:attrNameLst>
                                      </p:cBhvr>
                                      <p:to>
                                        <p:strVal val="visible"/>
                                      </p:to>
                                    </p:set>
                                    <p:anim calcmode="lin" valueType="num">
                                      <p:cBhvr>
                                        <p:cTn id="43" dur="1000" fill="hold"/>
                                        <p:tgtEl>
                                          <p:spTgt spid="29717"/>
                                        </p:tgtEl>
                                        <p:attrNameLst>
                                          <p:attrName>ppt_w</p:attrName>
                                        </p:attrNameLst>
                                      </p:cBhvr>
                                      <p:tavLst>
                                        <p:tav tm="0">
                                          <p:val>
                                            <p:fltVal val="0"/>
                                          </p:val>
                                        </p:tav>
                                        <p:tav tm="100000">
                                          <p:val>
                                            <p:strVal val="#ppt_w"/>
                                          </p:val>
                                        </p:tav>
                                      </p:tavLst>
                                    </p:anim>
                                    <p:anim calcmode="lin" valueType="num">
                                      <p:cBhvr>
                                        <p:cTn id="44" dur="1000" fill="hold"/>
                                        <p:tgtEl>
                                          <p:spTgt spid="29717"/>
                                        </p:tgtEl>
                                        <p:attrNameLst>
                                          <p:attrName>ppt_h</p:attrName>
                                        </p:attrNameLst>
                                      </p:cBhvr>
                                      <p:tavLst>
                                        <p:tav tm="0">
                                          <p:val>
                                            <p:fltVal val="0"/>
                                          </p:val>
                                        </p:tav>
                                        <p:tav tm="100000">
                                          <p:val>
                                            <p:strVal val="#ppt_h"/>
                                          </p:val>
                                        </p:tav>
                                      </p:tavLst>
                                    </p:anim>
                                    <p:anim calcmode="lin" valueType="num">
                                      <p:cBhvr>
                                        <p:cTn id="45" dur="1000" fill="hold"/>
                                        <p:tgtEl>
                                          <p:spTgt spid="29717"/>
                                        </p:tgtEl>
                                        <p:attrNameLst>
                                          <p:attrName>style.rotation</p:attrName>
                                        </p:attrNameLst>
                                      </p:cBhvr>
                                      <p:tavLst>
                                        <p:tav tm="0">
                                          <p:val>
                                            <p:fltVal val="90"/>
                                          </p:val>
                                        </p:tav>
                                        <p:tav tm="100000">
                                          <p:val>
                                            <p:fltVal val="0"/>
                                          </p:val>
                                        </p:tav>
                                      </p:tavLst>
                                    </p:anim>
                                    <p:animEffect transition="in" filter="fade">
                                      <p:cBhvr>
                                        <p:cTn id="46" dur="1000"/>
                                        <p:tgtEl>
                                          <p:spTgt spid="297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5" name="Picture 3" descr="برای مشاهده تصویر بزرگتر کلیک کنید.">
            <a:hlinkClick r:id="rId2"/>
          </p:cNvPr>
          <p:cNvPicPr>
            <a:picLocks noChangeAspect="1" noChangeArrowheads="1"/>
          </p:cNvPicPr>
          <p:nvPr/>
        </p:nvPicPr>
        <p:blipFill>
          <a:blip r:embed="rId3" cstate="print"/>
          <a:srcRect/>
          <a:stretch>
            <a:fillRect/>
          </a:stretch>
        </p:blipFill>
        <p:spPr bwMode="auto">
          <a:xfrm>
            <a:off x="323850" y="549275"/>
            <a:ext cx="5543550" cy="3698875"/>
          </a:xfrm>
          <a:prstGeom prst="rect">
            <a:avLst/>
          </a:prstGeom>
          <a:noFill/>
          <a:ln w="9525">
            <a:noFill/>
            <a:miter lim="800000"/>
            <a:headEnd/>
            <a:tailEnd/>
          </a:ln>
        </p:spPr>
      </p:pic>
      <p:sp>
        <p:nvSpPr>
          <p:cNvPr id="21507" name="Rectangle 4"/>
          <p:cNvSpPr>
            <a:spLocks noChangeArrowheads="1"/>
          </p:cNvSpPr>
          <p:nvPr/>
        </p:nvSpPr>
        <p:spPr bwMode="auto">
          <a:xfrm>
            <a:off x="5876925" y="768242"/>
            <a:ext cx="3267075" cy="646331"/>
          </a:xfrm>
          <a:prstGeom prst="rect">
            <a:avLst/>
          </a:prstGeom>
          <a:noFill/>
          <a:ln w="9525">
            <a:noFill/>
            <a:miter lim="800000"/>
            <a:headEnd/>
            <a:tailEnd/>
          </a:ln>
        </p:spPr>
        <p:txBody>
          <a:bodyPr wrap="square" anchor="ctr">
            <a:spAutoFit/>
          </a:bodyPr>
          <a:lstStyle/>
          <a:p>
            <a:pPr algn="ctr"/>
            <a:r>
              <a:rPr lang="ar-SA" b="1" dirty="0">
                <a:cs typeface="B Homa" panose="00000400000000000000" pitchFamily="2" charset="-78"/>
              </a:rPr>
              <a:t>ساختمان شرکت سرمایه گذاری ساختمان </a:t>
            </a:r>
          </a:p>
        </p:txBody>
      </p:sp>
      <p:graphicFrame>
        <p:nvGraphicFramePr>
          <p:cNvPr id="28743" name="Group 71"/>
          <p:cNvGraphicFramePr>
            <a:graphicFrameLocks noGrp="1"/>
          </p:cNvGraphicFramePr>
          <p:nvPr/>
        </p:nvGraphicFramePr>
        <p:xfrm>
          <a:off x="6732588" y="765175"/>
          <a:ext cx="2073275" cy="2564130"/>
        </p:xfrm>
        <a:graphic>
          <a:graphicData uri="http://schemas.openxmlformats.org/drawingml/2006/table">
            <a:tbl>
              <a:tblPr rtl="1"/>
              <a:tblGrid>
                <a:gridCol w="2073275"/>
              </a:tblGrid>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t/>
                      </a:r>
                      <a:b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br>
                      <a:endPar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endParaRPr>
                    </a:p>
                  </a:txBody>
                  <a:tcPr anchor="ctr" horzOverflow="overflow">
                    <a:lnL cap="flat">
                      <a:noFill/>
                    </a:lnL>
                    <a:lnR cap="flat">
                      <a:noFill/>
                    </a:lnR>
                    <a:lnT cap="fla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0" i="0" u="none" strike="noStrike" cap="none" normalizeH="0" baseline="0" dirty="0" smtClean="0">
                          <a:ln>
                            <a:noFill/>
                          </a:ln>
                          <a:solidFill>
                            <a:srgbClr val="776B49"/>
                          </a:solidFill>
                          <a:effectLst/>
                          <a:latin typeface="Arial" pitchFamily="34" charset="0"/>
                          <a:cs typeface="B Homa" panose="00000400000000000000" pitchFamily="2" charset="-78"/>
                        </a:rPr>
                        <a:t>محل:</a:t>
                      </a:r>
                      <a: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t> تهران، ایران</a:t>
                      </a:r>
                    </a:p>
                  </a:txBody>
                  <a:tcPr anchor="ctr" horzOverflow="overflow">
                    <a:lnL cap="flat">
                      <a:noFill/>
                    </a:lnL>
                    <a:lnR cap="flat">
                      <a:noFill/>
                    </a:lnR>
                    <a:ln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0" i="0" u="none" strike="noStrike" cap="none" normalizeH="0" baseline="0" dirty="0" smtClean="0">
                          <a:ln>
                            <a:noFill/>
                          </a:ln>
                          <a:solidFill>
                            <a:srgbClr val="776B49"/>
                          </a:solidFill>
                          <a:effectLst/>
                          <a:latin typeface="Arial" pitchFamily="34" charset="0"/>
                          <a:cs typeface="B Homa" panose="00000400000000000000" pitchFamily="2" charset="-78"/>
                        </a:rPr>
                        <a:t>رنگ:</a:t>
                      </a:r>
                      <a: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t> نقره متالیک</a:t>
                      </a:r>
                      <a:b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br>
                      <a:endPar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endParaRPr>
                    </a:p>
                  </a:txBody>
                  <a:tcPr anchor="ctr" horzOverflow="overflow">
                    <a:lnL cap="flat">
                      <a:noFill/>
                    </a:lnL>
                    <a:lnR cap="flat">
                      <a:noFill/>
                    </a:lnR>
                    <a:lnT>
                      <a:noFill/>
                    </a:lnT>
                    <a:lnB>
                      <a:noFill/>
                    </a:lnB>
                    <a:lnTlToBr>
                      <a:noFill/>
                    </a:lnTlToBr>
                    <a:lnBlToTr>
                      <a:noFill/>
                    </a:lnBlToTr>
                    <a:noFill/>
                  </a:tcPr>
                </a:tc>
              </a:tr>
              <a:tr h="366713">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1800" b="0" i="0" u="none" strike="noStrike" cap="none" normalizeH="0" baseline="0" dirty="0" smtClean="0">
                          <a:ln>
                            <a:noFill/>
                          </a:ln>
                          <a:solidFill>
                            <a:srgbClr val="776B49"/>
                          </a:solidFill>
                          <a:effectLst/>
                          <a:latin typeface="Arial" pitchFamily="34" charset="0"/>
                          <a:cs typeface="B Homa" panose="00000400000000000000" pitchFamily="2" charset="-78"/>
                        </a:rPr>
                        <a:t>سطح نما:</a:t>
                      </a:r>
                      <a:r>
                        <a:rPr kumimoji="0" lang="ar-SA" sz="1800" b="0" i="0" u="none" strike="noStrike" cap="none" normalizeH="0" baseline="0" dirty="0" smtClean="0">
                          <a:ln>
                            <a:noFill/>
                          </a:ln>
                          <a:solidFill>
                            <a:schemeClr val="tx1"/>
                          </a:solidFill>
                          <a:effectLst/>
                          <a:latin typeface="Arial" pitchFamily="34" charset="0"/>
                          <a:cs typeface="B Homa" panose="00000400000000000000" pitchFamily="2" charset="-78"/>
                        </a:rPr>
                        <a:t> 800 متر مربع</a:t>
                      </a:r>
                    </a:p>
                  </a:txBody>
                  <a:tcPr anchor="ctr" horzOverflow="overflow">
                    <a:lnL cap="flat">
                      <a:noFill/>
                    </a:lnL>
                    <a:lnR cap="flat">
                      <a:noFill/>
                    </a:lnR>
                    <a:lnT>
                      <a:noFill/>
                    </a:lnT>
                    <a:lnB cap="flat">
                      <a:noFill/>
                    </a:lnB>
                    <a:lnTlToBr>
                      <a:noFill/>
                    </a:lnTlToBr>
                    <a:lnBlToTr>
                      <a:noFill/>
                    </a:lnBlToTr>
                    <a:noFill/>
                  </a:tcPr>
                </a:tc>
              </a:tr>
            </a:tbl>
          </a:graphicData>
        </a:graphic>
      </p:graphicFrame>
      <p:pic>
        <p:nvPicPr>
          <p:cNvPr id="28693" name="Picture 21" descr="building_investment_02">
            <a:hlinkClick r:id="rId4"/>
          </p:cNvPr>
          <p:cNvPicPr>
            <a:picLocks noChangeAspect="1" noChangeArrowheads="1"/>
          </p:cNvPicPr>
          <p:nvPr/>
        </p:nvPicPr>
        <p:blipFill>
          <a:blip r:embed="rId5" cstate="print"/>
          <a:srcRect/>
          <a:stretch>
            <a:fillRect/>
          </a:stretch>
        </p:blipFill>
        <p:spPr bwMode="auto">
          <a:xfrm>
            <a:off x="179388" y="4941888"/>
            <a:ext cx="1800225" cy="1330325"/>
          </a:xfrm>
          <a:prstGeom prst="rect">
            <a:avLst/>
          </a:prstGeom>
          <a:noFill/>
          <a:ln w="9525">
            <a:noFill/>
            <a:miter lim="800000"/>
            <a:headEnd/>
            <a:tailEnd/>
          </a:ln>
        </p:spPr>
      </p:pic>
      <p:pic>
        <p:nvPicPr>
          <p:cNvPr id="28695" name="Picture 23" descr="building_investment_03">
            <a:hlinkClick r:id="rId6"/>
          </p:cNvPr>
          <p:cNvPicPr>
            <a:picLocks noChangeAspect="1" noChangeArrowheads="1"/>
          </p:cNvPicPr>
          <p:nvPr/>
        </p:nvPicPr>
        <p:blipFill>
          <a:blip r:embed="rId7" cstate="print"/>
          <a:srcRect/>
          <a:stretch>
            <a:fillRect/>
          </a:stretch>
        </p:blipFill>
        <p:spPr bwMode="auto">
          <a:xfrm>
            <a:off x="2411413" y="4941888"/>
            <a:ext cx="1800225" cy="1330325"/>
          </a:xfrm>
          <a:prstGeom prst="rect">
            <a:avLst/>
          </a:prstGeom>
          <a:noFill/>
          <a:ln w="9525">
            <a:noFill/>
            <a:miter lim="800000"/>
            <a:headEnd/>
            <a:tailEnd/>
          </a:ln>
        </p:spPr>
      </p:pic>
      <p:pic>
        <p:nvPicPr>
          <p:cNvPr id="28697" name="Picture 25" descr="building_investment_04">
            <a:hlinkClick r:id="rId8"/>
          </p:cNvPr>
          <p:cNvPicPr>
            <a:picLocks noChangeAspect="1" noChangeArrowheads="1"/>
          </p:cNvPicPr>
          <p:nvPr/>
        </p:nvPicPr>
        <p:blipFill>
          <a:blip r:embed="rId9" cstate="print"/>
          <a:srcRect/>
          <a:stretch>
            <a:fillRect/>
          </a:stretch>
        </p:blipFill>
        <p:spPr bwMode="auto">
          <a:xfrm>
            <a:off x="4572000" y="4941888"/>
            <a:ext cx="1727200" cy="1276350"/>
          </a:xfrm>
          <a:prstGeom prst="rect">
            <a:avLst/>
          </a:prstGeom>
          <a:noFill/>
          <a:ln w="9525">
            <a:noFill/>
            <a:miter lim="800000"/>
            <a:headEnd/>
            <a:tailEnd/>
          </a:ln>
        </p:spPr>
      </p:pic>
      <p:pic>
        <p:nvPicPr>
          <p:cNvPr id="28699" name="Picture 27" descr="building_investment_05">
            <a:hlinkClick r:id="rId10"/>
          </p:cNvPr>
          <p:cNvPicPr>
            <a:picLocks noChangeAspect="1" noChangeArrowheads="1"/>
          </p:cNvPicPr>
          <p:nvPr/>
        </p:nvPicPr>
        <p:blipFill>
          <a:blip r:embed="rId11" cstate="print"/>
          <a:srcRect/>
          <a:stretch>
            <a:fillRect/>
          </a:stretch>
        </p:blipFill>
        <p:spPr bwMode="auto">
          <a:xfrm>
            <a:off x="6659563" y="5013325"/>
            <a:ext cx="1800225" cy="1330325"/>
          </a:xfrm>
          <a:prstGeom prst="rect">
            <a:avLst/>
          </a:prstGeom>
          <a:noFill/>
          <a:ln w="9525">
            <a:noFill/>
            <a:miter lim="800000"/>
            <a:headEnd/>
            <a:tailEnd/>
          </a:ln>
        </p:spPr>
      </p:pic>
    </p:spTree>
    <p:extLst>
      <p:ext uri="{BB962C8B-B14F-4D97-AF65-F5344CB8AC3E}">
        <p14:creationId xmlns:p14="http://schemas.microsoft.com/office/powerpoint/2010/main" val="3193908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8675"/>
                                        </p:tgtEl>
                                        <p:attrNameLst>
                                          <p:attrName>style.visibility</p:attrName>
                                        </p:attrNameLst>
                                      </p:cBhvr>
                                      <p:to>
                                        <p:strVal val="visible"/>
                                      </p:to>
                                    </p:set>
                                    <p:anim calcmode="lin" valueType="num">
                                      <p:cBhvr>
                                        <p:cTn id="7" dur="1000" fill="hold"/>
                                        <p:tgtEl>
                                          <p:spTgt spid="28675"/>
                                        </p:tgtEl>
                                        <p:attrNameLst>
                                          <p:attrName>ppt_w</p:attrName>
                                        </p:attrNameLst>
                                      </p:cBhvr>
                                      <p:tavLst>
                                        <p:tav tm="0">
                                          <p:val>
                                            <p:fltVal val="0"/>
                                          </p:val>
                                        </p:tav>
                                        <p:tav tm="100000">
                                          <p:val>
                                            <p:strVal val="#ppt_w"/>
                                          </p:val>
                                        </p:tav>
                                      </p:tavLst>
                                    </p:anim>
                                    <p:anim calcmode="lin" valueType="num">
                                      <p:cBhvr>
                                        <p:cTn id="8" dur="1000" fill="hold"/>
                                        <p:tgtEl>
                                          <p:spTgt spid="28675"/>
                                        </p:tgtEl>
                                        <p:attrNameLst>
                                          <p:attrName>ppt_h</p:attrName>
                                        </p:attrNameLst>
                                      </p:cBhvr>
                                      <p:tavLst>
                                        <p:tav tm="0">
                                          <p:val>
                                            <p:fltVal val="0"/>
                                          </p:val>
                                        </p:tav>
                                        <p:tav tm="100000">
                                          <p:val>
                                            <p:strVal val="#ppt_h"/>
                                          </p:val>
                                        </p:tav>
                                      </p:tavLst>
                                    </p:anim>
                                    <p:anim calcmode="lin" valueType="num">
                                      <p:cBhvr>
                                        <p:cTn id="9" dur="1000" fill="hold"/>
                                        <p:tgtEl>
                                          <p:spTgt spid="28675"/>
                                        </p:tgtEl>
                                        <p:attrNameLst>
                                          <p:attrName>style.rotation</p:attrName>
                                        </p:attrNameLst>
                                      </p:cBhvr>
                                      <p:tavLst>
                                        <p:tav tm="0">
                                          <p:val>
                                            <p:fltVal val="90"/>
                                          </p:val>
                                        </p:tav>
                                        <p:tav tm="100000">
                                          <p:val>
                                            <p:fltVal val="0"/>
                                          </p:val>
                                        </p:tav>
                                      </p:tavLst>
                                    </p:anim>
                                    <p:animEffect transition="in" filter="fade">
                                      <p:cBhvr>
                                        <p:cTn id="10" dur="1000"/>
                                        <p:tgtEl>
                                          <p:spTgt spid="28675"/>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28693"/>
                                        </p:tgtEl>
                                        <p:attrNameLst>
                                          <p:attrName>style.visibility</p:attrName>
                                        </p:attrNameLst>
                                      </p:cBhvr>
                                      <p:to>
                                        <p:strVal val="visible"/>
                                      </p:to>
                                    </p:set>
                                    <p:anim calcmode="lin" valueType="num">
                                      <p:cBhvr>
                                        <p:cTn id="13" dur="1000" fill="hold"/>
                                        <p:tgtEl>
                                          <p:spTgt spid="28693"/>
                                        </p:tgtEl>
                                        <p:attrNameLst>
                                          <p:attrName>ppt_w</p:attrName>
                                        </p:attrNameLst>
                                      </p:cBhvr>
                                      <p:tavLst>
                                        <p:tav tm="0">
                                          <p:val>
                                            <p:fltVal val="0"/>
                                          </p:val>
                                        </p:tav>
                                        <p:tav tm="100000">
                                          <p:val>
                                            <p:strVal val="#ppt_w"/>
                                          </p:val>
                                        </p:tav>
                                      </p:tavLst>
                                    </p:anim>
                                    <p:anim calcmode="lin" valueType="num">
                                      <p:cBhvr>
                                        <p:cTn id="14" dur="1000" fill="hold"/>
                                        <p:tgtEl>
                                          <p:spTgt spid="28693"/>
                                        </p:tgtEl>
                                        <p:attrNameLst>
                                          <p:attrName>ppt_h</p:attrName>
                                        </p:attrNameLst>
                                      </p:cBhvr>
                                      <p:tavLst>
                                        <p:tav tm="0">
                                          <p:val>
                                            <p:fltVal val="0"/>
                                          </p:val>
                                        </p:tav>
                                        <p:tav tm="100000">
                                          <p:val>
                                            <p:strVal val="#ppt_h"/>
                                          </p:val>
                                        </p:tav>
                                      </p:tavLst>
                                    </p:anim>
                                    <p:anim calcmode="lin" valueType="num">
                                      <p:cBhvr>
                                        <p:cTn id="15" dur="1000" fill="hold"/>
                                        <p:tgtEl>
                                          <p:spTgt spid="28693"/>
                                        </p:tgtEl>
                                        <p:attrNameLst>
                                          <p:attrName>style.rotation</p:attrName>
                                        </p:attrNameLst>
                                      </p:cBhvr>
                                      <p:tavLst>
                                        <p:tav tm="0">
                                          <p:val>
                                            <p:fltVal val="90"/>
                                          </p:val>
                                        </p:tav>
                                        <p:tav tm="100000">
                                          <p:val>
                                            <p:fltVal val="0"/>
                                          </p:val>
                                        </p:tav>
                                      </p:tavLst>
                                    </p:anim>
                                    <p:animEffect transition="in" filter="fade">
                                      <p:cBhvr>
                                        <p:cTn id="16" dur="1000"/>
                                        <p:tgtEl>
                                          <p:spTgt spid="28693"/>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28695"/>
                                        </p:tgtEl>
                                        <p:attrNameLst>
                                          <p:attrName>style.visibility</p:attrName>
                                        </p:attrNameLst>
                                      </p:cBhvr>
                                      <p:to>
                                        <p:strVal val="visible"/>
                                      </p:to>
                                    </p:set>
                                    <p:anim calcmode="lin" valueType="num">
                                      <p:cBhvr>
                                        <p:cTn id="19" dur="1000" fill="hold"/>
                                        <p:tgtEl>
                                          <p:spTgt spid="28695"/>
                                        </p:tgtEl>
                                        <p:attrNameLst>
                                          <p:attrName>ppt_w</p:attrName>
                                        </p:attrNameLst>
                                      </p:cBhvr>
                                      <p:tavLst>
                                        <p:tav tm="0">
                                          <p:val>
                                            <p:fltVal val="0"/>
                                          </p:val>
                                        </p:tav>
                                        <p:tav tm="100000">
                                          <p:val>
                                            <p:strVal val="#ppt_w"/>
                                          </p:val>
                                        </p:tav>
                                      </p:tavLst>
                                    </p:anim>
                                    <p:anim calcmode="lin" valueType="num">
                                      <p:cBhvr>
                                        <p:cTn id="20" dur="1000" fill="hold"/>
                                        <p:tgtEl>
                                          <p:spTgt spid="28695"/>
                                        </p:tgtEl>
                                        <p:attrNameLst>
                                          <p:attrName>ppt_h</p:attrName>
                                        </p:attrNameLst>
                                      </p:cBhvr>
                                      <p:tavLst>
                                        <p:tav tm="0">
                                          <p:val>
                                            <p:fltVal val="0"/>
                                          </p:val>
                                        </p:tav>
                                        <p:tav tm="100000">
                                          <p:val>
                                            <p:strVal val="#ppt_h"/>
                                          </p:val>
                                        </p:tav>
                                      </p:tavLst>
                                    </p:anim>
                                    <p:anim calcmode="lin" valueType="num">
                                      <p:cBhvr>
                                        <p:cTn id="21" dur="1000" fill="hold"/>
                                        <p:tgtEl>
                                          <p:spTgt spid="28695"/>
                                        </p:tgtEl>
                                        <p:attrNameLst>
                                          <p:attrName>style.rotation</p:attrName>
                                        </p:attrNameLst>
                                      </p:cBhvr>
                                      <p:tavLst>
                                        <p:tav tm="0">
                                          <p:val>
                                            <p:fltVal val="90"/>
                                          </p:val>
                                        </p:tav>
                                        <p:tav tm="100000">
                                          <p:val>
                                            <p:fltVal val="0"/>
                                          </p:val>
                                        </p:tav>
                                      </p:tavLst>
                                    </p:anim>
                                    <p:animEffect transition="in" filter="fade">
                                      <p:cBhvr>
                                        <p:cTn id="22" dur="1000"/>
                                        <p:tgtEl>
                                          <p:spTgt spid="28695"/>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28697"/>
                                        </p:tgtEl>
                                        <p:attrNameLst>
                                          <p:attrName>style.visibility</p:attrName>
                                        </p:attrNameLst>
                                      </p:cBhvr>
                                      <p:to>
                                        <p:strVal val="visible"/>
                                      </p:to>
                                    </p:set>
                                    <p:anim calcmode="lin" valueType="num">
                                      <p:cBhvr>
                                        <p:cTn id="25" dur="1000" fill="hold"/>
                                        <p:tgtEl>
                                          <p:spTgt spid="28697"/>
                                        </p:tgtEl>
                                        <p:attrNameLst>
                                          <p:attrName>ppt_w</p:attrName>
                                        </p:attrNameLst>
                                      </p:cBhvr>
                                      <p:tavLst>
                                        <p:tav tm="0">
                                          <p:val>
                                            <p:fltVal val="0"/>
                                          </p:val>
                                        </p:tav>
                                        <p:tav tm="100000">
                                          <p:val>
                                            <p:strVal val="#ppt_w"/>
                                          </p:val>
                                        </p:tav>
                                      </p:tavLst>
                                    </p:anim>
                                    <p:anim calcmode="lin" valueType="num">
                                      <p:cBhvr>
                                        <p:cTn id="26" dur="1000" fill="hold"/>
                                        <p:tgtEl>
                                          <p:spTgt spid="28697"/>
                                        </p:tgtEl>
                                        <p:attrNameLst>
                                          <p:attrName>ppt_h</p:attrName>
                                        </p:attrNameLst>
                                      </p:cBhvr>
                                      <p:tavLst>
                                        <p:tav tm="0">
                                          <p:val>
                                            <p:fltVal val="0"/>
                                          </p:val>
                                        </p:tav>
                                        <p:tav tm="100000">
                                          <p:val>
                                            <p:strVal val="#ppt_h"/>
                                          </p:val>
                                        </p:tav>
                                      </p:tavLst>
                                    </p:anim>
                                    <p:anim calcmode="lin" valueType="num">
                                      <p:cBhvr>
                                        <p:cTn id="27" dur="1000" fill="hold"/>
                                        <p:tgtEl>
                                          <p:spTgt spid="28697"/>
                                        </p:tgtEl>
                                        <p:attrNameLst>
                                          <p:attrName>style.rotation</p:attrName>
                                        </p:attrNameLst>
                                      </p:cBhvr>
                                      <p:tavLst>
                                        <p:tav tm="0">
                                          <p:val>
                                            <p:fltVal val="90"/>
                                          </p:val>
                                        </p:tav>
                                        <p:tav tm="100000">
                                          <p:val>
                                            <p:fltVal val="0"/>
                                          </p:val>
                                        </p:tav>
                                      </p:tavLst>
                                    </p:anim>
                                    <p:animEffect transition="in" filter="fade">
                                      <p:cBhvr>
                                        <p:cTn id="28" dur="1000"/>
                                        <p:tgtEl>
                                          <p:spTgt spid="28697"/>
                                        </p:tgtEl>
                                      </p:cBhvr>
                                    </p:animEffect>
                                  </p:childTnLst>
                                </p:cTn>
                              </p:par>
                              <p:par>
                                <p:cTn id="29" presetID="31" presetClass="entr" presetSubtype="0" fill="hold" nodeType="withEffect">
                                  <p:stCondLst>
                                    <p:cond delay="0"/>
                                  </p:stCondLst>
                                  <p:iterate type="lt">
                                    <p:tmPct val="5000"/>
                                  </p:iterate>
                                  <p:childTnLst>
                                    <p:set>
                                      <p:cBhvr>
                                        <p:cTn id="30" dur="1" fill="hold">
                                          <p:stCondLst>
                                            <p:cond delay="0"/>
                                          </p:stCondLst>
                                        </p:cTn>
                                        <p:tgtEl>
                                          <p:spTgt spid="28699"/>
                                        </p:tgtEl>
                                        <p:attrNameLst>
                                          <p:attrName>style.visibility</p:attrName>
                                        </p:attrNameLst>
                                      </p:cBhvr>
                                      <p:to>
                                        <p:strVal val="visible"/>
                                      </p:to>
                                    </p:set>
                                    <p:anim calcmode="lin" valueType="num">
                                      <p:cBhvr>
                                        <p:cTn id="31" dur="1000" fill="hold"/>
                                        <p:tgtEl>
                                          <p:spTgt spid="28699"/>
                                        </p:tgtEl>
                                        <p:attrNameLst>
                                          <p:attrName>ppt_w</p:attrName>
                                        </p:attrNameLst>
                                      </p:cBhvr>
                                      <p:tavLst>
                                        <p:tav tm="0">
                                          <p:val>
                                            <p:fltVal val="0"/>
                                          </p:val>
                                        </p:tav>
                                        <p:tav tm="100000">
                                          <p:val>
                                            <p:strVal val="#ppt_w"/>
                                          </p:val>
                                        </p:tav>
                                      </p:tavLst>
                                    </p:anim>
                                    <p:anim calcmode="lin" valueType="num">
                                      <p:cBhvr>
                                        <p:cTn id="32" dur="1000" fill="hold"/>
                                        <p:tgtEl>
                                          <p:spTgt spid="28699"/>
                                        </p:tgtEl>
                                        <p:attrNameLst>
                                          <p:attrName>ppt_h</p:attrName>
                                        </p:attrNameLst>
                                      </p:cBhvr>
                                      <p:tavLst>
                                        <p:tav tm="0">
                                          <p:val>
                                            <p:fltVal val="0"/>
                                          </p:val>
                                        </p:tav>
                                        <p:tav tm="100000">
                                          <p:val>
                                            <p:strVal val="#ppt_h"/>
                                          </p:val>
                                        </p:tav>
                                      </p:tavLst>
                                    </p:anim>
                                    <p:anim calcmode="lin" valueType="num">
                                      <p:cBhvr>
                                        <p:cTn id="33" dur="1000" fill="hold"/>
                                        <p:tgtEl>
                                          <p:spTgt spid="28699"/>
                                        </p:tgtEl>
                                        <p:attrNameLst>
                                          <p:attrName>style.rotation</p:attrName>
                                        </p:attrNameLst>
                                      </p:cBhvr>
                                      <p:tavLst>
                                        <p:tav tm="0">
                                          <p:val>
                                            <p:fltVal val="90"/>
                                          </p:val>
                                        </p:tav>
                                        <p:tav tm="100000">
                                          <p:val>
                                            <p:fltVal val="0"/>
                                          </p:val>
                                        </p:tav>
                                      </p:tavLst>
                                    </p:anim>
                                    <p:animEffect transition="in" filter="fade">
                                      <p:cBhvr>
                                        <p:cTn id="34" dur="1000"/>
                                        <p:tgtEl>
                                          <p:spTgt spid="286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1" name="Picture 3" descr="برای مشاهده تصویر بزرگتر کلیک کنید.">
            <a:hlinkClick r:id="rId2"/>
          </p:cNvPr>
          <p:cNvPicPr>
            <a:picLocks noChangeAspect="1" noChangeArrowheads="1"/>
          </p:cNvPicPr>
          <p:nvPr/>
        </p:nvPicPr>
        <p:blipFill>
          <a:blip r:embed="rId3" cstate="print"/>
          <a:srcRect/>
          <a:stretch>
            <a:fillRect/>
          </a:stretch>
        </p:blipFill>
        <p:spPr bwMode="auto">
          <a:xfrm>
            <a:off x="179388" y="620713"/>
            <a:ext cx="5761037" cy="3844925"/>
          </a:xfrm>
          <a:prstGeom prst="rect">
            <a:avLst/>
          </a:prstGeom>
          <a:noFill/>
          <a:ln w="9525">
            <a:noFill/>
            <a:miter lim="800000"/>
            <a:headEnd/>
            <a:tailEnd/>
          </a:ln>
        </p:spPr>
      </p:pic>
      <p:pic>
        <p:nvPicPr>
          <p:cNvPr id="22531" name="Picture 5" descr="behinesazi_02">
            <a:hlinkClick r:id="rId4"/>
          </p:cNvPr>
          <p:cNvPicPr>
            <a:picLocks noChangeAspect="1" noChangeArrowheads="1"/>
          </p:cNvPicPr>
          <p:nvPr/>
        </p:nvPicPr>
        <p:blipFill>
          <a:blip r:embed="rId5" cstate="print"/>
          <a:srcRect/>
          <a:stretch>
            <a:fillRect/>
          </a:stretch>
        </p:blipFill>
        <p:spPr bwMode="auto">
          <a:xfrm>
            <a:off x="-5354638" y="4895850"/>
            <a:ext cx="1276350" cy="942975"/>
          </a:xfrm>
          <a:prstGeom prst="rect">
            <a:avLst/>
          </a:prstGeom>
          <a:noFill/>
          <a:ln w="9525">
            <a:noFill/>
            <a:miter lim="800000"/>
            <a:headEnd/>
            <a:tailEnd/>
          </a:ln>
        </p:spPr>
      </p:pic>
      <p:pic>
        <p:nvPicPr>
          <p:cNvPr id="27655" name="Picture 7" descr="behinesazi_03">
            <a:hlinkClick r:id="rId6"/>
          </p:cNvPr>
          <p:cNvPicPr>
            <a:picLocks noChangeAspect="1" noChangeArrowheads="1"/>
          </p:cNvPicPr>
          <p:nvPr/>
        </p:nvPicPr>
        <p:blipFill>
          <a:blip r:embed="rId7" cstate="print"/>
          <a:srcRect/>
          <a:stretch>
            <a:fillRect/>
          </a:stretch>
        </p:blipFill>
        <p:spPr bwMode="auto">
          <a:xfrm>
            <a:off x="7667625" y="5229225"/>
            <a:ext cx="1276350" cy="942975"/>
          </a:xfrm>
          <a:prstGeom prst="rect">
            <a:avLst/>
          </a:prstGeom>
          <a:noFill/>
          <a:ln w="9525">
            <a:noFill/>
            <a:miter lim="800000"/>
            <a:headEnd/>
            <a:tailEnd/>
          </a:ln>
        </p:spPr>
      </p:pic>
      <p:pic>
        <p:nvPicPr>
          <p:cNvPr id="27657" name="Picture 9" descr="behinesazi_04">
            <a:hlinkClick r:id="rId8"/>
          </p:cNvPr>
          <p:cNvPicPr>
            <a:picLocks noChangeAspect="1" noChangeArrowheads="1"/>
          </p:cNvPicPr>
          <p:nvPr/>
        </p:nvPicPr>
        <p:blipFill>
          <a:blip r:embed="rId9" cstate="print"/>
          <a:srcRect/>
          <a:stretch>
            <a:fillRect/>
          </a:stretch>
        </p:blipFill>
        <p:spPr bwMode="auto">
          <a:xfrm>
            <a:off x="323850" y="5218113"/>
            <a:ext cx="1584325" cy="1169987"/>
          </a:xfrm>
          <a:prstGeom prst="rect">
            <a:avLst/>
          </a:prstGeom>
          <a:noFill/>
          <a:ln w="9525">
            <a:noFill/>
            <a:miter lim="800000"/>
            <a:headEnd/>
            <a:tailEnd/>
          </a:ln>
        </p:spPr>
      </p:pic>
      <p:pic>
        <p:nvPicPr>
          <p:cNvPr id="27659" name="Picture 11" descr="behinesazi_05">
            <a:hlinkClick r:id="rId10"/>
          </p:cNvPr>
          <p:cNvPicPr>
            <a:picLocks noChangeAspect="1" noChangeArrowheads="1"/>
          </p:cNvPicPr>
          <p:nvPr/>
        </p:nvPicPr>
        <p:blipFill>
          <a:blip r:embed="rId11" cstate="print"/>
          <a:srcRect/>
          <a:stretch>
            <a:fillRect/>
          </a:stretch>
        </p:blipFill>
        <p:spPr bwMode="auto">
          <a:xfrm>
            <a:off x="2051050" y="5084763"/>
            <a:ext cx="1727200" cy="1276350"/>
          </a:xfrm>
          <a:prstGeom prst="rect">
            <a:avLst/>
          </a:prstGeom>
          <a:noFill/>
          <a:ln w="9525">
            <a:noFill/>
            <a:miter lim="800000"/>
            <a:headEnd/>
            <a:tailEnd/>
          </a:ln>
        </p:spPr>
      </p:pic>
      <p:pic>
        <p:nvPicPr>
          <p:cNvPr id="27661" name="Picture 13" descr="behinesazi_06">
            <a:hlinkClick r:id="rId12"/>
          </p:cNvPr>
          <p:cNvPicPr>
            <a:picLocks noChangeAspect="1" noChangeArrowheads="1"/>
          </p:cNvPicPr>
          <p:nvPr/>
        </p:nvPicPr>
        <p:blipFill>
          <a:blip r:embed="rId13" cstate="print"/>
          <a:srcRect/>
          <a:stretch>
            <a:fillRect/>
          </a:stretch>
        </p:blipFill>
        <p:spPr bwMode="auto">
          <a:xfrm>
            <a:off x="3924300" y="5084763"/>
            <a:ext cx="1728788" cy="1277937"/>
          </a:xfrm>
          <a:prstGeom prst="rect">
            <a:avLst/>
          </a:prstGeom>
          <a:noFill/>
          <a:ln w="9525">
            <a:noFill/>
            <a:miter lim="800000"/>
            <a:headEnd/>
            <a:tailEnd/>
          </a:ln>
        </p:spPr>
      </p:pic>
      <p:pic>
        <p:nvPicPr>
          <p:cNvPr id="27663" name="Picture 15" descr="behinesazi_07">
            <a:hlinkClick r:id="rId14"/>
          </p:cNvPr>
          <p:cNvPicPr>
            <a:picLocks noChangeAspect="1" noChangeArrowheads="1"/>
          </p:cNvPicPr>
          <p:nvPr/>
        </p:nvPicPr>
        <p:blipFill>
          <a:blip r:embed="rId15" cstate="print"/>
          <a:srcRect/>
          <a:stretch>
            <a:fillRect/>
          </a:stretch>
        </p:blipFill>
        <p:spPr bwMode="auto">
          <a:xfrm>
            <a:off x="5867400" y="5110163"/>
            <a:ext cx="1728788" cy="1277937"/>
          </a:xfrm>
          <a:prstGeom prst="rect">
            <a:avLst/>
          </a:prstGeom>
          <a:noFill/>
          <a:ln w="9525">
            <a:noFill/>
            <a:miter lim="800000"/>
            <a:headEnd/>
            <a:tailEnd/>
          </a:ln>
        </p:spPr>
      </p:pic>
      <p:pic>
        <p:nvPicPr>
          <p:cNvPr id="22537" name="Picture 17" descr="behinesazi_08">
            <a:hlinkClick r:id="rId16"/>
          </p:cNvPr>
          <p:cNvPicPr>
            <a:picLocks noChangeAspect="1" noChangeArrowheads="1"/>
          </p:cNvPicPr>
          <p:nvPr/>
        </p:nvPicPr>
        <p:blipFill>
          <a:blip r:embed="rId17" cstate="print"/>
          <a:srcRect/>
          <a:stretch>
            <a:fillRect/>
          </a:stretch>
        </p:blipFill>
        <p:spPr bwMode="auto">
          <a:xfrm>
            <a:off x="11744325" y="5032375"/>
            <a:ext cx="1276350" cy="942975"/>
          </a:xfrm>
          <a:prstGeom prst="rect">
            <a:avLst/>
          </a:prstGeom>
          <a:noFill/>
          <a:ln w="9525">
            <a:noFill/>
            <a:miter lim="800000"/>
            <a:headEnd/>
            <a:tailEnd/>
          </a:ln>
        </p:spPr>
      </p:pic>
      <p:sp>
        <p:nvSpPr>
          <p:cNvPr id="22538" name="Rectangle 42"/>
          <p:cNvSpPr>
            <a:spLocks noChangeArrowheads="1"/>
          </p:cNvSpPr>
          <p:nvPr/>
        </p:nvSpPr>
        <p:spPr bwMode="auto">
          <a:xfrm>
            <a:off x="5756312" y="547966"/>
            <a:ext cx="3406702" cy="369332"/>
          </a:xfrm>
          <a:prstGeom prst="rect">
            <a:avLst/>
          </a:prstGeom>
          <a:noFill/>
          <a:ln w="9525">
            <a:noFill/>
            <a:miter lim="800000"/>
            <a:headEnd/>
            <a:tailEnd/>
          </a:ln>
        </p:spPr>
        <p:txBody>
          <a:bodyPr wrap="none" anchor="ctr">
            <a:spAutoFit/>
          </a:bodyPr>
          <a:lstStyle/>
          <a:p>
            <a:pPr algn="justLow"/>
            <a:r>
              <a:rPr lang="ar-SA" b="1" dirty="0">
                <a:solidFill>
                  <a:srgbClr val="FF0000"/>
                </a:solidFill>
                <a:cs typeface="B Homa" panose="00000400000000000000" pitchFamily="2" charset="-78"/>
              </a:rPr>
              <a:t>سازمان بهینه سازی مصرف سوخت کشور</a:t>
            </a:r>
          </a:p>
        </p:txBody>
      </p:sp>
      <p:graphicFrame>
        <p:nvGraphicFramePr>
          <p:cNvPr id="27707" name="Group 59"/>
          <p:cNvGraphicFramePr>
            <a:graphicFrameLocks noGrp="1"/>
          </p:cNvGraphicFramePr>
          <p:nvPr/>
        </p:nvGraphicFramePr>
        <p:xfrm>
          <a:off x="4249738" y="1412875"/>
          <a:ext cx="4894262" cy="3108960"/>
        </p:xfrm>
        <a:graphic>
          <a:graphicData uri="http://schemas.openxmlformats.org/drawingml/2006/table">
            <a:tbl>
              <a:tblPr rtl="1"/>
              <a:tblGrid>
                <a:gridCol w="4894262"/>
              </a:tblGrid>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t>محل: تهران، ایران</a:t>
                      </a:r>
                      <a:b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br>
                      <a:endPar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endParaRPr>
                    </a:p>
                  </a:txBody>
                  <a:tcPr anchor="ctr" horzOverflow="overflow">
                    <a:lnL cap="flat">
                      <a:noFill/>
                    </a:lnL>
                    <a:lnR cap="flat">
                      <a:noFill/>
                    </a:lnR>
                    <a:lnT cap="flat">
                      <a:noFill/>
                    </a:lnT>
                    <a:lnB>
                      <a:noFill/>
                    </a:lnB>
                    <a:lnTlToBr>
                      <a:noFill/>
                    </a:lnTlToBr>
                    <a:lnBlToTr>
                      <a:noFill/>
                    </a:lnBlToTr>
                    <a:noFill/>
                  </a:tcPr>
                </a:tc>
              </a:tr>
              <a:tr h="955675">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t>آدرس: خیابان شیراز شمالی، خیابان دانشور شرقی، پلاک 16.1</a:t>
                      </a:r>
                      <a:b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br>
                      <a:endPar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endParaRPr>
                    </a:p>
                  </a:txBody>
                  <a:tcPr anchor="ctr" horzOverflow="overflow">
                    <a:lnL cap="flat">
                      <a:noFill/>
                    </a:lnL>
                    <a:lnR cap="flat">
                      <a:noFill/>
                    </a:lnR>
                    <a:ln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t>رنگ: شامپاین متالیک</a:t>
                      </a:r>
                      <a:b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br>
                      <a:endPar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endParaRPr>
                    </a:p>
                  </a:txBody>
                  <a:tcPr anchor="ctr" horzOverflow="overflow">
                    <a:lnL cap="flat">
                      <a:noFill/>
                    </a:lnL>
                    <a:lnR cap="flat">
                      <a:noFill/>
                    </a:lnR>
                    <a:ln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t>سطح نما: 1200 متر مربع</a:t>
                      </a:r>
                      <a:br>
                        <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rPr>
                      </a:br>
                      <a:endParaRPr kumimoji="0" lang="ar-SA" sz="2000" b="0" i="0" u="none" strike="noStrike" cap="none" normalizeH="0" baseline="0" dirty="0" smtClean="0">
                        <a:ln>
                          <a:noFill/>
                        </a:ln>
                        <a:solidFill>
                          <a:srgbClr val="FF0000"/>
                        </a:solidFill>
                        <a:effectLst/>
                        <a:latin typeface="Arial" pitchFamily="34" charset="0"/>
                        <a:cs typeface="B Homa" panose="00000400000000000000" pitchFamily="2" charset="-78"/>
                      </a:endParaRPr>
                    </a:p>
                  </a:txBody>
                  <a:tcPr anchor="ctr" horzOverflow="overflow">
                    <a:lnL cap="flat">
                      <a:noFill/>
                    </a:lnL>
                    <a:lnR cap="flat">
                      <a:noFill/>
                    </a:lnR>
                    <a:ln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2867666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7651"/>
                                        </p:tgtEl>
                                        <p:attrNameLst>
                                          <p:attrName>style.visibility</p:attrName>
                                        </p:attrNameLst>
                                      </p:cBhvr>
                                      <p:to>
                                        <p:strVal val="visible"/>
                                      </p:to>
                                    </p:set>
                                    <p:anim calcmode="lin" valueType="num">
                                      <p:cBhvr>
                                        <p:cTn id="7" dur="1000" fill="hold"/>
                                        <p:tgtEl>
                                          <p:spTgt spid="27651"/>
                                        </p:tgtEl>
                                        <p:attrNameLst>
                                          <p:attrName>ppt_w</p:attrName>
                                        </p:attrNameLst>
                                      </p:cBhvr>
                                      <p:tavLst>
                                        <p:tav tm="0">
                                          <p:val>
                                            <p:fltVal val="0"/>
                                          </p:val>
                                        </p:tav>
                                        <p:tav tm="100000">
                                          <p:val>
                                            <p:strVal val="#ppt_w"/>
                                          </p:val>
                                        </p:tav>
                                      </p:tavLst>
                                    </p:anim>
                                    <p:anim calcmode="lin" valueType="num">
                                      <p:cBhvr>
                                        <p:cTn id="8" dur="1000" fill="hold"/>
                                        <p:tgtEl>
                                          <p:spTgt spid="27651"/>
                                        </p:tgtEl>
                                        <p:attrNameLst>
                                          <p:attrName>ppt_h</p:attrName>
                                        </p:attrNameLst>
                                      </p:cBhvr>
                                      <p:tavLst>
                                        <p:tav tm="0">
                                          <p:val>
                                            <p:fltVal val="0"/>
                                          </p:val>
                                        </p:tav>
                                        <p:tav tm="100000">
                                          <p:val>
                                            <p:strVal val="#ppt_h"/>
                                          </p:val>
                                        </p:tav>
                                      </p:tavLst>
                                    </p:anim>
                                    <p:anim calcmode="lin" valueType="num">
                                      <p:cBhvr>
                                        <p:cTn id="9" dur="1000" fill="hold"/>
                                        <p:tgtEl>
                                          <p:spTgt spid="27651"/>
                                        </p:tgtEl>
                                        <p:attrNameLst>
                                          <p:attrName>style.rotation</p:attrName>
                                        </p:attrNameLst>
                                      </p:cBhvr>
                                      <p:tavLst>
                                        <p:tav tm="0">
                                          <p:val>
                                            <p:fltVal val="90"/>
                                          </p:val>
                                        </p:tav>
                                        <p:tav tm="100000">
                                          <p:val>
                                            <p:fltVal val="0"/>
                                          </p:val>
                                        </p:tav>
                                      </p:tavLst>
                                    </p:anim>
                                    <p:animEffect transition="in" filter="fade">
                                      <p:cBhvr>
                                        <p:cTn id="10" dur="1000"/>
                                        <p:tgtEl>
                                          <p:spTgt spid="27651"/>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27657"/>
                                        </p:tgtEl>
                                        <p:attrNameLst>
                                          <p:attrName>style.visibility</p:attrName>
                                        </p:attrNameLst>
                                      </p:cBhvr>
                                      <p:to>
                                        <p:strVal val="visible"/>
                                      </p:to>
                                    </p:set>
                                    <p:anim calcmode="lin" valueType="num">
                                      <p:cBhvr>
                                        <p:cTn id="13" dur="1000" fill="hold"/>
                                        <p:tgtEl>
                                          <p:spTgt spid="27657"/>
                                        </p:tgtEl>
                                        <p:attrNameLst>
                                          <p:attrName>ppt_w</p:attrName>
                                        </p:attrNameLst>
                                      </p:cBhvr>
                                      <p:tavLst>
                                        <p:tav tm="0">
                                          <p:val>
                                            <p:fltVal val="0"/>
                                          </p:val>
                                        </p:tav>
                                        <p:tav tm="100000">
                                          <p:val>
                                            <p:strVal val="#ppt_w"/>
                                          </p:val>
                                        </p:tav>
                                      </p:tavLst>
                                    </p:anim>
                                    <p:anim calcmode="lin" valueType="num">
                                      <p:cBhvr>
                                        <p:cTn id="14" dur="1000" fill="hold"/>
                                        <p:tgtEl>
                                          <p:spTgt spid="27657"/>
                                        </p:tgtEl>
                                        <p:attrNameLst>
                                          <p:attrName>ppt_h</p:attrName>
                                        </p:attrNameLst>
                                      </p:cBhvr>
                                      <p:tavLst>
                                        <p:tav tm="0">
                                          <p:val>
                                            <p:fltVal val="0"/>
                                          </p:val>
                                        </p:tav>
                                        <p:tav tm="100000">
                                          <p:val>
                                            <p:strVal val="#ppt_h"/>
                                          </p:val>
                                        </p:tav>
                                      </p:tavLst>
                                    </p:anim>
                                    <p:anim calcmode="lin" valueType="num">
                                      <p:cBhvr>
                                        <p:cTn id="15" dur="1000" fill="hold"/>
                                        <p:tgtEl>
                                          <p:spTgt spid="27657"/>
                                        </p:tgtEl>
                                        <p:attrNameLst>
                                          <p:attrName>style.rotation</p:attrName>
                                        </p:attrNameLst>
                                      </p:cBhvr>
                                      <p:tavLst>
                                        <p:tav tm="0">
                                          <p:val>
                                            <p:fltVal val="90"/>
                                          </p:val>
                                        </p:tav>
                                        <p:tav tm="100000">
                                          <p:val>
                                            <p:fltVal val="0"/>
                                          </p:val>
                                        </p:tav>
                                      </p:tavLst>
                                    </p:anim>
                                    <p:animEffect transition="in" filter="fade">
                                      <p:cBhvr>
                                        <p:cTn id="16" dur="1000"/>
                                        <p:tgtEl>
                                          <p:spTgt spid="27657"/>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27659"/>
                                        </p:tgtEl>
                                        <p:attrNameLst>
                                          <p:attrName>style.visibility</p:attrName>
                                        </p:attrNameLst>
                                      </p:cBhvr>
                                      <p:to>
                                        <p:strVal val="visible"/>
                                      </p:to>
                                    </p:set>
                                    <p:anim calcmode="lin" valueType="num">
                                      <p:cBhvr>
                                        <p:cTn id="19" dur="1000" fill="hold"/>
                                        <p:tgtEl>
                                          <p:spTgt spid="27659"/>
                                        </p:tgtEl>
                                        <p:attrNameLst>
                                          <p:attrName>ppt_w</p:attrName>
                                        </p:attrNameLst>
                                      </p:cBhvr>
                                      <p:tavLst>
                                        <p:tav tm="0">
                                          <p:val>
                                            <p:fltVal val="0"/>
                                          </p:val>
                                        </p:tav>
                                        <p:tav tm="100000">
                                          <p:val>
                                            <p:strVal val="#ppt_w"/>
                                          </p:val>
                                        </p:tav>
                                      </p:tavLst>
                                    </p:anim>
                                    <p:anim calcmode="lin" valueType="num">
                                      <p:cBhvr>
                                        <p:cTn id="20" dur="1000" fill="hold"/>
                                        <p:tgtEl>
                                          <p:spTgt spid="27659"/>
                                        </p:tgtEl>
                                        <p:attrNameLst>
                                          <p:attrName>ppt_h</p:attrName>
                                        </p:attrNameLst>
                                      </p:cBhvr>
                                      <p:tavLst>
                                        <p:tav tm="0">
                                          <p:val>
                                            <p:fltVal val="0"/>
                                          </p:val>
                                        </p:tav>
                                        <p:tav tm="100000">
                                          <p:val>
                                            <p:strVal val="#ppt_h"/>
                                          </p:val>
                                        </p:tav>
                                      </p:tavLst>
                                    </p:anim>
                                    <p:anim calcmode="lin" valueType="num">
                                      <p:cBhvr>
                                        <p:cTn id="21" dur="1000" fill="hold"/>
                                        <p:tgtEl>
                                          <p:spTgt spid="27659"/>
                                        </p:tgtEl>
                                        <p:attrNameLst>
                                          <p:attrName>style.rotation</p:attrName>
                                        </p:attrNameLst>
                                      </p:cBhvr>
                                      <p:tavLst>
                                        <p:tav tm="0">
                                          <p:val>
                                            <p:fltVal val="90"/>
                                          </p:val>
                                        </p:tav>
                                        <p:tav tm="100000">
                                          <p:val>
                                            <p:fltVal val="0"/>
                                          </p:val>
                                        </p:tav>
                                      </p:tavLst>
                                    </p:anim>
                                    <p:animEffect transition="in" filter="fade">
                                      <p:cBhvr>
                                        <p:cTn id="22" dur="1000"/>
                                        <p:tgtEl>
                                          <p:spTgt spid="27659"/>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27661"/>
                                        </p:tgtEl>
                                        <p:attrNameLst>
                                          <p:attrName>style.visibility</p:attrName>
                                        </p:attrNameLst>
                                      </p:cBhvr>
                                      <p:to>
                                        <p:strVal val="visible"/>
                                      </p:to>
                                    </p:set>
                                    <p:anim calcmode="lin" valueType="num">
                                      <p:cBhvr>
                                        <p:cTn id="25" dur="1000" fill="hold"/>
                                        <p:tgtEl>
                                          <p:spTgt spid="27661"/>
                                        </p:tgtEl>
                                        <p:attrNameLst>
                                          <p:attrName>ppt_w</p:attrName>
                                        </p:attrNameLst>
                                      </p:cBhvr>
                                      <p:tavLst>
                                        <p:tav tm="0">
                                          <p:val>
                                            <p:fltVal val="0"/>
                                          </p:val>
                                        </p:tav>
                                        <p:tav tm="100000">
                                          <p:val>
                                            <p:strVal val="#ppt_w"/>
                                          </p:val>
                                        </p:tav>
                                      </p:tavLst>
                                    </p:anim>
                                    <p:anim calcmode="lin" valueType="num">
                                      <p:cBhvr>
                                        <p:cTn id="26" dur="1000" fill="hold"/>
                                        <p:tgtEl>
                                          <p:spTgt spid="27661"/>
                                        </p:tgtEl>
                                        <p:attrNameLst>
                                          <p:attrName>ppt_h</p:attrName>
                                        </p:attrNameLst>
                                      </p:cBhvr>
                                      <p:tavLst>
                                        <p:tav tm="0">
                                          <p:val>
                                            <p:fltVal val="0"/>
                                          </p:val>
                                        </p:tav>
                                        <p:tav tm="100000">
                                          <p:val>
                                            <p:strVal val="#ppt_h"/>
                                          </p:val>
                                        </p:tav>
                                      </p:tavLst>
                                    </p:anim>
                                    <p:anim calcmode="lin" valueType="num">
                                      <p:cBhvr>
                                        <p:cTn id="27" dur="1000" fill="hold"/>
                                        <p:tgtEl>
                                          <p:spTgt spid="27661"/>
                                        </p:tgtEl>
                                        <p:attrNameLst>
                                          <p:attrName>style.rotation</p:attrName>
                                        </p:attrNameLst>
                                      </p:cBhvr>
                                      <p:tavLst>
                                        <p:tav tm="0">
                                          <p:val>
                                            <p:fltVal val="90"/>
                                          </p:val>
                                        </p:tav>
                                        <p:tav tm="100000">
                                          <p:val>
                                            <p:fltVal val="0"/>
                                          </p:val>
                                        </p:tav>
                                      </p:tavLst>
                                    </p:anim>
                                    <p:animEffect transition="in" filter="fade">
                                      <p:cBhvr>
                                        <p:cTn id="28" dur="1000"/>
                                        <p:tgtEl>
                                          <p:spTgt spid="27661"/>
                                        </p:tgtEl>
                                      </p:cBhvr>
                                    </p:animEffect>
                                  </p:childTnLst>
                                </p:cTn>
                              </p:par>
                              <p:par>
                                <p:cTn id="29" presetID="31" presetClass="entr" presetSubtype="0" fill="hold" nodeType="withEffect">
                                  <p:stCondLst>
                                    <p:cond delay="0"/>
                                  </p:stCondLst>
                                  <p:iterate type="lt">
                                    <p:tmPct val="5000"/>
                                  </p:iterate>
                                  <p:childTnLst>
                                    <p:set>
                                      <p:cBhvr>
                                        <p:cTn id="30" dur="1" fill="hold">
                                          <p:stCondLst>
                                            <p:cond delay="0"/>
                                          </p:stCondLst>
                                        </p:cTn>
                                        <p:tgtEl>
                                          <p:spTgt spid="27663"/>
                                        </p:tgtEl>
                                        <p:attrNameLst>
                                          <p:attrName>style.visibility</p:attrName>
                                        </p:attrNameLst>
                                      </p:cBhvr>
                                      <p:to>
                                        <p:strVal val="visible"/>
                                      </p:to>
                                    </p:set>
                                    <p:anim calcmode="lin" valueType="num">
                                      <p:cBhvr>
                                        <p:cTn id="31" dur="1000" fill="hold"/>
                                        <p:tgtEl>
                                          <p:spTgt spid="27663"/>
                                        </p:tgtEl>
                                        <p:attrNameLst>
                                          <p:attrName>ppt_w</p:attrName>
                                        </p:attrNameLst>
                                      </p:cBhvr>
                                      <p:tavLst>
                                        <p:tav tm="0">
                                          <p:val>
                                            <p:fltVal val="0"/>
                                          </p:val>
                                        </p:tav>
                                        <p:tav tm="100000">
                                          <p:val>
                                            <p:strVal val="#ppt_w"/>
                                          </p:val>
                                        </p:tav>
                                      </p:tavLst>
                                    </p:anim>
                                    <p:anim calcmode="lin" valueType="num">
                                      <p:cBhvr>
                                        <p:cTn id="32" dur="1000" fill="hold"/>
                                        <p:tgtEl>
                                          <p:spTgt spid="27663"/>
                                        </p:tgtEl>
                                        <p:attrNameLst>
                                          <p:attrName>ppt_h</p:attrName>
                                        </p:attrNameLst>
                                      </p:cBhvr>
                                      <p:tavLst>
                                        <p:tav tm="0">
                                          <p:val>
                                            <p:fltVal val="0"/>
                                          </p:val>
                                        </p:tav>
                                        <p:tav tm="100000">
                                          <p:val>
                                            <p:strVal val="#ppt_h"/>
                                          </p:val>
                                        </p:tav>
                                      </p:tavLst>
                                    </p:anim>
                                    <p:anim calcmode="lin" valueType="num">
                                      <p:cBhvr>
                                        <p:cTn id="33" dur="1000" fill="hold"/>
                                        <p:tgtEl>
                                          <p:spTgt spid="27663"/>
                                        </p:tgtEl>
                                        <p:attrNameLst>
                                          <p:attrName>style.rotation</p:attrName>
                                        </p:attrNameLst>
                                      </p:cBhvr>
                                      <p:tavLst>
                                        <p:tav tm="0">
                                          <p:val>
                                            <p:fltVal val="90"/>
                                          </p:val>
                                        </p:tav>
                                        <p:tav tm="100000">
                                          <p:val>
                                            <p:fltVal val="0"/>
                                          </p:val>
                                        </p:tav>
                                      </p:tavLst>
                                    </p:anim>
                                    <p:animEffect transition="in" filter="fade">
                                      <p:cBhvr>
                                        <p:cTn id="34" dur="1000"/>
                                        <p:tgtEl>
                                          <p:spTgt spid="27663"/>
                                        </p:tgtEl>
                                      </p:cBhvr>
                                    </p:animEffect>
                                  </p:childTnLst>
                                </p:cTn>
                              </p:par>
                              <p:par>
                                <p:cTn id="35" presetID="31" presetClass="entr" presetSubtype="0" fill="hold" nodeType="withEffect">
                                  <p:stCondLst>
                                    <p:cond delay="0"/>
                                  </p:stCondLst>
                                  <p:iterate type="lt">
                                    <p:tmPct val="5000"/>
                                  </p:iterate>
                                  <p:childTnLst>
                                    <p:set>
                                      <p:cBhvr>
                                        <p:cTn id="36" dur="1" fill="hold">
                                          <p:stCondLst>
                                            <p:cond delay="0"/>
                                          </p:stCondLst>
                                        </p:cTn>
                                        <p:tgtEl>
                                          <p:spTgt spid="27655"/>
                                        </p:tgtEl>
                                        <p:attrNameLst>
                                          <p:attrName>style.visibility</p:attrName>
                                        </p:attrNameLst>
                                      </p:cBhvr>
                                      <p:to>
                                        <p:strVal val="visible"/>
                                      </p:to>
                                    </p:set>
                                    <p:anim calcmode="lin" valueType="num">
                                      <p:cBhvr>
                                        <p:cTn id="37" dur="1000" fill="hold"/>
                                        <p:tgtEl>
                                          <p:spTgt spid="27655"/>
                                        </p:tgtEl>
                                        <p:attrNameLst>
                                          <p:attrName>ppt_w</p:attrName>
                                        </p:attrNameLst>
                                      </p:cBhvr>
                                      <p:tavLst>
                                        <p:tav tm="0">
                                          <p:val>
                                            <p:fltVal val="0"/>
                                          </p:val>
                                        </p:tav>
                                        <p:tav tm="100000">
                                          <p:val>
                                            <p:strVal val="#ppt_w"/>
                                          </p:val>
                                        </p:tav>
                                      </p:tavLst>
                                    </p:anim>
                                    <p:anim calcmode="lin" valueType="num">
                                      <p:cBhvr>
                                        <p:cTn id="38" dur="1000" fill="hold"/>
                                        <p:tgtEl>
                                          <p:spTgt spid="27655"/>
                                        </p:tgtEl>
                                        <p:attrNameLst>
                                          <p:attrName>ppt_h</p:attrName>
                                        </p:attrNameLst>
                                      </p:cBhvr>
                                      <p:tavLst>
                                        <p:tav tm="0">
                                          <p:val>
                                            <p:fltVal val="0"/>
                                          </p:val>
                                        </p:tav>
                                        <p:tav tm="100000">
                                          <p:val>
                                            <p:strVal val="#ppt_h"/>
                                          </p:val>
                                        </p:tav>
                                      </p:tavLst>
                                    </p:anim>
                                    <p:anim calcmode="lin" valueType="num">
                                      <p:cBhvr>
                                        <p:cTn id="39" dur="1000" fill="hold"/>
                                        <p:tgtEl>
                                          <p:spTgt spid="27655"/>
                                        </p:tgtEl>
                                        <p:attrNameLst>
                                          <p:attrName>style.rotation</p:attrName>
                                        </p:attrNameLst>
                                      </p:cBhvr>
                                      <p:tavLst>
                                        <p:tav tm="0">
                                          <p:val>
                                            <p:fltVal val="90"/>
                                          </p:val>
                                        </p:tav>
                                        <p:tav tm="100000">
                                          <p:val>
                                            <p:fltVal val="0"/>
                                          </p:val>
                                        </p:tav>
                                      </p:tavLst>
                                    </p:anim>
                                    <p:animEffect transition="in" filter="fade">
                                      <p:cBhvr>
                                        <p:cTn id="40" dur="1000"/>
                                        <p:tgtEl>
                                          <p:spTgt spid="276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5"/>
          <p:cNvSpPr>
            <a:spLocks noChangeArrowheads="1"/>
          </p:cNvSpPr>
          <p:nvPr/>
        </p:nvSpPr>
        <p:spPr bwMode="auto">
          <a:xfrm>
            <a:off x="7206768" y="476250"/>
            <a:ext cx="1537665" cy="1015663"/>
          </a:xfrm>
          <a:prstGeom prst="rect">
            <a:avLst/>
          </a:prstGeom>
          <a:noFill/>
          <a:ln w="9525">
            <a:noFill/>
            <a:miter lim="800000"/>
            <a:headEnd/>
            <a:tailEnd/>
          </a:ln>
        </p:spPr>
        <p:txBody>
          <a:bodyPr wrap="none">
            <a:spAutoFit/>
          </a:bodyPr>
          <a:lstStyle/>
          <a:p>
            <a:pPr algn="justLow"/>
            <a:r>
              <a:rPr lang="ar-SA" sz="2400" b="1" dirty="0">
                <a:solidFill>
                  <a:srgbClr val="42587C"/>
                </a:solidFill>
                <a:latin typeface="Verdana" pitchFamily="34" charset="0"/>
                <a:cs typeface="B Homa" panose="00000400000000000000" pitchFamily="2" charset="-78"/>
              </a:rPr>
              <a:t>هتل استقلال</a:t>
            </a:r>
            <a:r>
              <a:rPr lang="ar-SA" sz="1100" dirty="0">
                <a:cs typeface="B Homa" panose="00000400000000000000" pitchFamily="2" charset="-78"/>
              </a:rPr>
              <a:t/>
            </a:r>
            <a:br>
              <a:rPr lang="ar-SA" sz="1100" dirty="0">
                <a:cs typeface="B Homa" panose="00000400000000000000" pitchFamily="2" charset="-78"/>
              </a:rPr>
            </a:br>
            <a:r>
              <a:rPr lang="ar-SA" dirty="0">
                <a:cs typeface="B Homa" panose="00000400000000000000" pitchFamily="2" charset="-78"/>
              </a:rPr>
              <a:t/>
            </a:r>
            <a:br>
              <a:rPr lang="ar-SA" dirty="0">
                <a:cs typeface="B Homa" panose="00000400000000000000" pitchFamily="2" charset="-78"/>
              </a:rPr>
            </a:br>
            <a:endParaRPr lang="ar-SA" dirty="0">
              <a:cs typeface="B Homa" panose="00000400000000000000" pitchFamily="2" charset="-78"/>
            </a:endParaRPr>
          </a:p>
        </p:txBody>
      </p:sp>
      <p:graphicFrame>
        <p:nvGraphicFramePr>
          <p:cNvPr id="26690" name="Group 66"/>
          <p:cNvGraphicFramePr>
            <a:graphicFrameLocks noGrp="1"/>
          </p:cNvGraphicFramePr>
          <p:nvPr/>
        </p:nvGraphicFramePr>
        <p:xfrm>
          <a:off x="-283210" y="284163"/>
          <a:ext cx="416560" cy="6293485"/>
        </p:xfrm>
        <a:graphic>
          <a:graphicData uri="http://schemas.openxmlformats.org/drawingml/2006/table">
            <a:tbl>
              <a:tblPr rtl="1"/>
              <a:tblGrid>
                <a:gridCol w="208280"/>
                <a:gridCol w="208280"/>
              </a:tblGrid>
              <a:tr h="0">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anchor="ctr" horzOverflow="overflow">
                    <a:lnL cap="flat">
                      <a:noFill/>
                    </a:lnL>
                    <a:lnR>
                      <a:noFill/>
                    </a:lnR>
                    <a:lnT cap="flat">
                      <a:noFill/>
                    </a:lnT>
                    <a:lnB>
                      <a:noFill/>
                    </a:lnB>
                    <a:lnTlToBr>
                      <a:noFill/>
                    </a:lnTlToBr>
                    <a:lnBlToTr>
                      <a:noFill/>
                    </a:lnBlToTr>
                    <a:solidFill>
                      <a:srgbClr val="E2E4E6"/>
                    </a:solidFill>
                  </a:tcPr>
                </a:tc>
                <a:tc>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anchor="ctr" horzOverflow="overflow">
                    <a:lnL>
                      <a:noFill/>
                    </a:lnL>
                    <a:lnR cap="flat">
                      <a:noFill/>
                    </a:lnR>
                    <a:lnT cap="flat">
                      <a:noFill/>
                    </a:lnT>
                    <a:lnB>
                      <a:noFill/>
                    </a:lnB>
                    <a:lnTlToBr>
                      <a:noFill/>
                    </a:lnTlToBr>
                    <a:lnBlToTr>
                      <a:noFill/>
                    </a:lnBlToTr>
                    <a:noFill/>
                  </a:tcPr>
                </a:tc>
              </a:tr>
              <a:tr h="5775325">
                <a:tc gridSpan="2">
                  <a:txBody>
                    <a:bodyPr/>
                    <a:lstStyle/>
                    <a:p>
                      <a:pPr marL="0" marR="0" lvl="0" indent="0" algn="r" defTabSz="914400" rtl="1"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pitchFamily="34" charset="0"/>
                        <a:cs typeface="Arial" pitchFamily="34" charset="0"/>
                      </a:endParaRPr>
                    </a:p>
                  </a:txBody>
                  <a:tcPr horzOverflow="overflow">
                    <a:lnL cap="flat">
                      <a:noFill/>
                    </a:lnL>
                    <a:lnR cap="flat">
                      <a:noFill/>
                    </a:lnR>
                    <a:lnT>
                      <a:noFill/>
                    </a:lnT>
                    <a:lnB cap="flat">
                      <a:noFill/>
                    </a:lnB>
                    <a:lnTlToBr>
                      <a:noFill/>
                    </a:lnTlToBr>
                    <a:lnBlToTr>
                      <a:noFill/>
                    </a:lnBlToTr>
                    <a:noFill/>
                  </a:tcPr>
                </a:tc>
                <a:tc hMerge="1">
                  <a:txBody>
                    <a:bodyPr/>
                    <a:lstStyle/>
                    <a:p>
                      <a:pPr rtl="1"/>
                      <a:endParaRPr lang="fa-IR"/>
                    </a:p>
                  </a:txBody>
                  <a:tcPr/>
                </a:tc>
              </a:tr>
            </a:tbl>
          </a:graphicData>
        </a:graphic>
      </p:graphicFrame>
      <p:graphicFrame>
        <p:nvGraphicFramePr>
          <p:cNvPr id="26692" name="Group 68"/>
          <p:cNvGraphicFramePr>
            <a:graphicFrameLocks noGrp="1"/>
          </p:cNvGraphicFramePr>
          <p:nvPr/>
        </p:nvGraphicFramePr>
        <p:xfrm>
          <a:off x="-263525" y="5046663"/>
          <a:ext cx="11530013" cy="1530350"/>
        </p:xfrm>
        <a:graphic>
          <a:graphicData uri="http://schemas.openxmlformats.org/drawingml/2006/table">
            <a:tbl>
              <a:tblPr rtl="1"/>
              <a:tblGrid>
                <a:gridCol w="2990850"/>
                <a:gridCol w="2846388"/>
                <a:gridCol w="2846387"/>
                <a:gridCol w="2846388"/>
              </a:tblGrid>
              <a:tr h="1530350">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hlinkClick r:id="rId2"/>
                        </a:rPr>
                        <a:t>  </a:t>
                      </a:r>
                      <a:r>
                        <a:rPr kumimoji="0" lang="en-US" sz="5900" b="0" i="0" u="none" strike="noStrike" cap="none" normalizeH="0" baseline="0" smtClean="0">
                          <a:ln>
                            <a:noFill/>
                          </a:ln>
                          <a:solidFill>
                            <a:schemeClr val="tx1"/>
                          </a:solidFill>
                          <a:effectLst/>
                          <a:latin typeface="Arial" pitchFamily="34" charset="0"/>
                          <a:cs typeface="Arial" pitchFamily="34" charset="0"/>
                        </a:rPr>
                        <a:t> </a:t>
                      </a:r>
                      <a:r>
                        <a:rPr kumimoji="0" lang="en-US" sz="1800" b="0" i="0" u="none" strike="noStrike" cap="none" normalizeH="0" baseline="0" smtClean="0">
                          <a:ln>
                            <a:noFill/>
                          </a:ln>
                          <a:solidFill>
                            <a:schemeClr val="tx1"/>
                          </a:solidFill>
                          <a:effectLst/>
                          <a:latin typeface="Arial" pitchFamily="34" charset="0"/>
                          <a:cs typeface="Arial" pitchFamily="34" charset="0"/>
                        </a:rPr>
                        <a:t>                                       </a:t>
                      </a:r>
                    </a:p>
                  </a:txBody>
                  <a:tcPr anchor="ctr" horzOverflow="overflow">
                    <a:lnL cap="flat">
                      <a:noFill/>
                    </a:lnL>
                    <a:lnR>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hlinkClick r:id="rId3"/>
                        </a:rPr>
                        <a:t>  </a:t>
                      </a:r>
                      <a:r>
                        <a:rPr kumimoji="0" lang="en-US" sz="5900" b="0" i="0" u="none" strike="noStrike" cap="none" normalizeH="0" baseline="0" smtClean="0">
                          <a:ln>
                            <a:noFill/>
                          </a:ln>
                          <a:solidFill>
                            <a:schemeClr val="tx1"/>
                          </a:solidFill>
                          <a:effectLst/>
                          <a:latin typeface="Arial" pitchFamily="34" charset="0"/>
                          <a:cs typeface="Arial" pitchFamily="34" charset="0"/>
                        </a:rPr>
                        <a:t> </a:t>
                      </a:r>
                      <a:r>
                        <a:rPr kumimoji="0" lang="en-US" sz="1800" b="0" i="0" u="none" strike="noStrike" cap="none" normalizeH="0" baseline="0" smtClean="0">
                          <a:ln>
                            <a:noFill/>
                          </a:ln>
                          <a:solidFill>
                            <a:schemeClr val="tx1"/>
                          </a:solidFill>
                          <a:effectLst/>
                          <a:latin typeface="Arial" pitchFamily="34" charset="0"/>
                          <a:cs typeface="Arial" pitchFamily="34" charset="0"/>
                        </a:rPr>
                        <a:t>                                       </a:t>
                      </a:r>
                    </a:p>
                  </a:txBody>
                  <a:tcPr anchor="ctr" horzOverflow="overflow">
                    <a:lnL>
                      <a:noFill/>
                    </a:lnL>
                    <a:lnR>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hlinkClick r:id="rId4"/>
                        </a:rPr>
                        <a:t>  </a:t>
                      </a:r>
                      <a:r>
                        <a:rPr kumimoji="0" lang="en-US" sz="5900" b="0" i="0" u="none" strike="noStrike" cap="none" normalizeH="0" baseline="0" smtClean="0">
                          <a:ln>
                            <a:noFill/>
                          </a:ln>
                          <a:solidFill>
                            <a:schemeClr val="tx1"/>
                          </a:solidFill>
                          <a:effectLst/>
                          <a:latin typeface="Arial" pitchFamily="34" charset="0"/>
                          <a:cs typeface="Arial" pitchFamily="34" charset="0"/>
                        </a:rPr>
                        <a:t> </a:t>
                      </a:r>
                      <a:r>
                        <a:rPr kumimoji="0" lang="en-US" sz="1800" b="0" i="0" u="none" strike="noStrike" cap="none" normalizeH="0" baseline="0" smtClean="0">
                          <a:ln>
                            <a:noFill/>
                          </a:ln>
                          <a:solidFill>
                            <a:schemeClr val="tx1"/>
                          </a:solidFill>
                          <a:effectLst/>
                          <a:latin typeface="Arial" pitchFamily="34" charset="0"/>
                          <a:cs typeface="Arial" pitchFamily="34" charset="0"/>
                        </a:rPr>
                        <a:t>                                       </a:t>
                      </a:r>
                    </a:p>
                  </a:txBody>
                  <a:tcPr anchor="ctr" horzOverflow="overflow">
                    <a:lnL>
                      <a:noFill/>
                    </a:lnL>
                    <a:lnR>
                      <a:noFill/>
                    </a:lnR>
                    <a:lnT cap="flat">
                      <a:noFill/>
                    </a:lnT>
                    <a:lnB cap="flat">
                      <a:noFill/>
                    </a:lnB>
                    <a:lnTlToBr>
                      <a:noFill/>
                    </a:lnTlToBr>
                    <a:lnBlToTr>
                      <a:noFill/>
                    </a:lnBlToTr>
                    <a:noFill/>
                  </a:tcPr>
                </a:tc>
                <a:tc>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hlinkClick r:id="rId5"/>
                        </a:rPr>
                        <a:t>  </a:t>
                      </a:r>
                      <a:r>
                        <a:rPr kumimoji="0" lang="en-US" sz="5900" b="0" i="0" u="none" strike="noStrike" cap="none" normalizeH="0" baseline="0" smtClean="0">
                          <a:ln>
                            <a:noFill/>
                          </a:ln>
                          <a:solidFill>
                            <a:schemeClr val="tx1"/>
                          </a:solidFill>
                          <a:effectLst/>
                          <a:latin typeface="Arial" pitchFamily="34" charset="0"/>
                          <a:cs typeface="Arial" pitchFamily="34" charset="0"/>
                        </a:rPr>
                        <a:t> </a:t>
                      </a:r>
                      <a:r>
                        <a:rPr kumimoji="0" lang="en-US" sz="1800" b="0" i="0" u="none" strike="noStrike" cap="none" normalizeH="0" baseline="0" smtClean="0">
                          <a:ln>
                            <a:noFill/>
                          </a:ln>
                          <a:solidFill>
                            <a:schemeClr val="tx1"/>
                          </a:solidFill>
                          <a:effectLst/>
                          <a:latin typeface="Arial" pitchFamily="34" charset="0"/>
                          <a:cs typeface="Arial" pitchFamily="34" charset="0"/>
                        </a:rPr>
                        <a:t>                                       </a:t>
                      </a:r>
                    </a:p>
                  </a:txBody>
                  <a:tcPr anchor="ctr" horzOverflow="overflow">
                    <a:lnL>
                      <a:noFill/>
                    </a:lnL>
                    <a:lnR cap="flat">
                      <a:noFill/>
                    </a:lnR>
                    <a:lnT cap="flat">
                      <a:noFill/>
                    </a:lnT>
                    <a:lnB cap="flat">
                      <a:noFill/>
                    </a:lnB>
                    <a:lnTlToBr>
                      <a:noFill/>
                    </a:lnTlToBr>
                    <a:lnBlToTr>
                      <a:noFill/>
                    </a:lnBlToTr>
                    <a:noFill/>
                  </a:tcPr>
                </a:tc>
              </a:tr>
            </a:tbl>
          </a:graphicData>
        </a:graphic>
      </p:graphicFrame>
      <p:pic>
        <p:nvPicPr>
          <p:cNvPr id="26631" name="Picture 7" descr="برای مشاهده تصویر بزرگتر کلیک کنید.">
            <a:hlinkClick r:id="rId6"/>
          </p:cNvPr>
          <p:cNvPicPr>
            <a:picLocks noChangeAspect="1" noChangeArrowheads="1"/>
          </p:cNvPicPr>
          <p:nvPr/>
        </p:nvPicPr>
        <p:blipFill>
          <a:blip r:embed="rId7" cstate="print"/>
          <a:srcRect/>
          <a:stretch>
            <a:fillRect/>
          </a:stretch>
        </p:blipFill>
        <p:spPr bwMode="auto">
          <a:xfrm>
            <a:off x="250825" y="333375"/>
            <a:ext cx="5473700" cy="4110038"/>
          </a:xfrm>
          <a:prstGeom prst="rect">
            <a:avLst/>
          </a:prstGeom>
          <a:noFill/>
          <a:ln w="9525">
            <a:noFill/>
            <a:miter lim="800000"/>
            <a:headEnd/>
            <a:tailEnd/>
          </a:ln>
        </p:spPr>
      </p:pic>
      <p:pic>
        <p:nvPicPr>
          <p:cNvPr id="26633" name="Picture 9" descr="hilton_hotel_02">
            <a:hlinkClick r:id="rId5"/>
          </p:cNvPr>
          <p:cNvPicPr>
            <a:picLocks noChangeAspect="1" noChangeArrowheads="1"/>
          </p:cNvPicPr>
          <p:nvPr/>
        </p:nvPicPr>
        <p:blipFill>
          <a:blip r:embed="rId8" cstate="print"/>
          <a:srcRect/>
          <a:stretch>
            <a:fillRect/>
          </a:stretch>
        </p:blipFill>
        <p:spPr bwMode="auto">
          <a:xfrm>
            <a:off x="323850" y="5013325"/>
            <a:ext cx="1800225" cy="1330325"/>
          </a:xfrm>
          <a:prstGeom prst="rect">
            <a:avLst/>
          </a:prstGeom>
          <a:noFill/>
          <a:ln w="9525">
            <a:noFill/>
            <a:miter lim="800000"/>
            <a:headEnd/>
            <a:tailEnd/>
          </a:ln>
        </p:spPr>
      </p:pic>
      <p:pic>
        <p:nvPicPr>
          <p:cNvPr id="26635" name="Picture 11" descr="hilton_hotel_03">
            <a:hlinkClick r:id="rId4"/>
          </p:cNvPr>
          <p:cNvPicPr>
            <a:picLocks noChangeAspect="1" noChangeArrowheads="1"/>
          </p:cNvPicPr>
          <p:nvPr/>
        </p:nvPicPr>
        <p:blipFill>
          <a:blip r:embed="rId9" cstate="print"/>
          <a:srcRect/>
          <a:stretch>
            <a:fillRect/>
          </a:stretch>
        </p:blipFill>
        <p:spPr bwMode="auto">
          <a:xfrm>
            <a:off x="2339975" y="5013325"/>
            <a:ext cx="1871663" cy="1382713"/>
          </a:xfrm>
          <a:prstGeom prst="rect">
            <a:avLst/>
          </a:prstGeom>
          <a:noFill/>
          <a:ln w="9525">
            <a:noFill/>
            <a:miter lim="800000"/>
            <a:headEnd/>
            <a:tailEnd/>
          </a:ln>
        </p:spPr>
      </p:pic>
      <p:pic>
        <p:nvPicPr>
          <p:cNvPr id="26637" name="Picture 13" descr="hilton_hotel_04">
            <a:hlinkClick r:id="rId3"/>
          </p:cNvPr>
          <p:cNvPicPr>
            <a:picLocks noChangeAspect="1" noChangeArrowheads="1"/>
          </p:cNvPicPr>
          <p:nvPr/>
        </p:nvPicPr>
        <p:blipFill>
          <a:blip r:embed="rId10" cstate="print"/>
          <a:srcRect/>
          <a:stretch>
            <a:fillRect/>
          </a:stretch>
        </p:blipFill>
        <p:spPr bwMode="auto">
          <a:xfrm>
            <a:off x="4284663" y="5084763"/>
            <a:ext cx="1871662" cy="1384300"/>
          </a:xfrm>
          <a:prstGeom prst="rect">
            <a:avLst/>
          </a:prstGeom>
          <a:noFill/>
          <a:ln w="9525">
            <a:noFill/>
            <a:miter lim="800000"/>
            <a:headEnd/>
            <a:tailEnd/>
          </a:ln>
        </p:spPr>
      </p:pic>
      <p:pic>
        <p:nvPicPr>
          <p:cNvPr id="26639" name="Picture 15" descr="hilton_hotel_05">
            <a:hlinkClick r:id="rId2"/>
          </p:cNvPr>
          <p:cNvPicPr>
            <a:picLocks noChangeAspect="1" noChangeArrowheads="1"/>
          </p:cNvPicPr>
          <p:nvPr/>
        </p:nvPicPr>
        <p:blipFill>
          <a:blip r:embed="rId11" cstate="print"/>
          <a:srcRect/>
          <a:stretch>
            <a:fillRect/>
          </a:stretch>
        </p:blipFill>
        <p:spPr bwMode="auto">
          <a:xfrm>
            <a:off x="6227763" y="5084763"/>
            <a:ext cx="1800225" cy="1330325"/>
          </a:xfrm>
          <a:prstGeom prst="rect">
            <a:avLst/>
          </a:prstGeom>
          <a:noFill/>
          <a:ln w="9525">
            <a:noFill/>
            <a:miter lim="800000"/>
            <a:headEnd/>
            <a:tailEnd/>
          </a:ln>
        </p:spPr>
      </p:pic>
      <p:graphicFrame>
        <p:nvGraphicFramePr>
          <p:cNvPr id="26708" name="Group 84"/>
          <p:cNvGraphicFramePr>
            <a:graphicFrameLocks noGrp="1"/>
          </p:cNvGraphicFramePr>
          <p:nvPr/>
        </p:nvGraphicFramePr>
        <p:xfrm>
          <a:off x="6372225" y="1700213"/>
          <a:ext cx="2200275" cy="3108960"/>
        </p:xfrm>
        <a:graphic>
          <a:graphicData uri="http://schemas.openxmlformats.org/drawingml/2006/table">
            <a:tbl>
              <a:tblPr rtl="1"/>
              <a:tblGrid>
                <a:gridCol w="2200275"/>
              </a:tblGrid>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776B49"/>
                          </a:solidFill>
                          <a:effectLst/>
                          <a:latin typeface="Arial" pitchFamily="34" charset="0"/>
                          <a:cs typeface="B Homa" panose="00000400000000000000" pitchFamily="2" charset="-78"/>
                        </a:rPr>
                        <a:t>محل:</a:t>
                      </a:r>
                      <a:r>
                        <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rPr>
                        <a:t> تهران، ایران</a:t>
                      </a:r>
                      <a:br>
                        <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rPr>
                      </a:br>
                      <a:endPar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endParaRPr>
                    </a:p>
                  </a:txBody>
                  <a:tcPr anchor="ctr" horzOverflow="overflow">
                    <a:lnL cap="flat">
                      <a:noFill/>
                    </a:lnL>
                    <a:lnR cap="flat">
                      <a:noFill/>
                    </a:lnR>
                    <a:lnT cap="fla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776B49"/>
                          </a:solidFill>
                          <a:effectLst/>
                          <a:latin typeface="Arial" pitchFamily="34" charset="0"/>
                          <a:cs typeface="B Homa" panose="00000400000000000000" pitchFamily="2" charset="-78"/>
                        </a:rPr>
                        <a:t>آدرس:</a:t>
                      </a:r>
                      <a:r>
                        <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rPr>
                        <a:t> چهار راه پارک وی</a:t>
                      </a:r>
                      <a:br>
                        <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rPr>
                      </a:br>
                      <a:endPar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endParaRPr>
                    </a:p>
                  </a:txBody>
                  <a:tcPr anchor="ctr" horzOverflow="overflow">
                    <a:lnL cap="flat">
                      <a:noFill/>
                    </a:lnL>
                    <a:lnR cap="flat">
                      <a:noFill/>
                    </a:lnR>
                    <a:lnT>
                      <a:noFill/>
                    </a:lnT>
                    <a:lnB>
                      <a:noFill/>
                    </a:lnB>
                    <a:lnTlToBr>
                      <a:noFill/>
                    </a:lnTlToBr>
                    <a:lnBlToTr>
                      <a:noFill/>
                    </a:lnBlToTr>
                    <a:noFill/>
                  </a:tcPr>
                </a:tc>
              </a:tr>
              <a:tr h="641350">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776B49"/>
                          </a:solidFill>
                          <a:effectLst/>
                          <a:latin typeface="Arial" pitchFamily="34" charset="0"/>
                          <a:cs typeface="B Homa" panose="00000400000000000000" pitchFamily="2" charset="-78"/>
                        </a:rPr>
                        <a:t>رنگ:</a:t>
                      </a:r>
                      <a:r>
                        <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rPr>
                        <a:t> نقره متالیک</a:t>
                      </a:r>
                      <a:br>
                        <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rPr>
                      </a:br>
                      <a:endPar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endParaRPr>
                    </a:p>
                  </a:txBody>
                  <a:tcPr anchor="ctr" horzOverflow="overflow">
                    <a:lnL cap="flat">
                      <a:noFill/>
                    </a:lnL>
                    <a:lnR cap="flat">
                      <a:noFill/>
                    </a:lnR>
                    <a:lnT>
                      <a:noFill/>
                    </a:lnT>
                    <a:lnB>
                      <a:noFill/>
                    </a:lnB>
                    <a:lnTlToBr>
                      <a:noFill/>
                    </a:lnTlToBr>
                    <a:lnBlToTr>
                      <a:noFill/>
                    </a:lnBlToTr>
                    <a:noFill/>
                  </a:tcPr>
                </a:tc>
              </a:tr>
              <a:tr h="366713">
                <a:tc>
                  <a:txBody>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ar-SA" sz="2000" b="1" i="0" u="none" strike="noStrike" cap="none" normalizeH="0" baseline="0" dirty="0" smtClean="0">
                          <a:ln>
                            <a:noFill/>
                          </a:ln>
                          <a:solidFill>
                            <a:srgbClr val="776B49"/>
                          </a:solidFill>
                          <a:effectLst/>
                          <a:latin typeface="Arial" pitchFamily="34" charset="0"/>
                          <a:cs typeface="B Homa" panose="00000400000000000000" pitchFamily="2" charset="-78"/>
                        </a:rPr>
                        <a:t>سطح نما:</a:t>
                      </a:r>
                      <a:r>
                        <a:rPr kumimoji="0" lang="ar-SA" sz="2000" b="1" i="0" u="none" strike="noStrike" cap="none" normalizeH="0" baseline="0" dirty="0" smtClean="0">
                          <a:ln>
                            <a:noFill/>
                          </a:ln>
                          <a:solidFill>
                            <a:schemeClr val="tx1"/>
                          </a:solidFill>
                          <a:effectLst/>
                          <a:latin typeface="Arial" pitchFamily="34" charset="0"/>
                          <a:cs typeface="B Homa" panose="00000400000000000000" pitchFamily="2" charset="-78"/>
                        </a:rPr>
                        <a:t> 1300 متر مربع</a:t>
                      </a:r>
                    </a:p>
                  </a:txBody>
                  <a:tcPr anchor="ctr" horzOverflow="overflow">
                    <a:lnL cap="flat">
                      <a:noFill/>
                    </a:lnL>
                    <a:lnR cap="flat">
                      <a:noFill/>
                    </a:lnR>
                    <a:lnT>
                      <a:noFill/>
                    </a:lnT>
                    <a:lnB cap="flat">
                      <a:noFill/>
                    </a:lnB>
                    <a:lnTlToBr>
                      <a:noFill/>
                    </a:lnTlToBr>
                    <a:lnBlToTr>
                      <a:noFill/>
                    </a:lnBlToTr>
                    <a:noFill/>
                  </a:tcPr>
                </a:tc>
              </a:tr>
            </a:tbl>
          </a:graphicData>
        </a:graphic>
      </p:graphicFrame>
    </p:spTree>
    <p:extLst>
      <p:ext uri="{BB962C8B-B14F-4D97-AF65-F5344CB8AC3E}">
        <p14:creationId xmlns:p14="http://schemas.microsoft.com/office/powerpoint/2010/main" val="12070441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26631"/>
                                        </p:tgtEl>
                                        <p:attrNameLst>
                                          <p:attrName>style.visibility</p:attrName>
                                        </p:attrNameLst>
                                      </p:cBhvr>
                                      <p:to>
                                        <p:strVal val="visible"/>
                                      </p:to>
                                    </p:set>
                                    <p:anim calcmode="lin" valueType="num">
                                      <p:cBhvr>
                                        <p:cTn id="7" dur="1000" fill="hold"/>
                                        <p:tgtEl>
                                          <p:spTgt spid="26631"/>
                                        </p:tgtEl>
                                        <p:attrNameLst>
                                          <p:attrName>ppt_w</p:attrName>
                                        </p:attrNameLst>
                                      </p:cBhvr>
                                      <p:tavLst>
                                        <p:tav tm="0">
                                          <p:val>
                                            <p:fltVal val="0"/>
                                          </p:val>
                                        </p:tav>
                                        <p:tav tm="100000">
                                          <p:val>
                                            <p:strVal val="#ppt_w"/>
                                          </p:val>
                                        </p:tav>
                                      </p:tavLst>
                                    </p:anim>
                                    <p:anim calcmode="lin" valueType="num">
                                      <p:cBhvr>
                                        <p:cTn id="8" dur="1000" fill="hold"/>
                                        <p:tgtEl>
                                          <p:spTgt spid="26631"/>
                                        </p:tgtEl>
                                        <p:attrNameLst>
                                          <p:attrName>ppt_h</p:attrName>
                                        </p:attrNameLst>
                                      </p:cBhvr>
                                      <p:tavLst>
                                        <p:tav tm="0">
                                          <p:val>
                                            <p:fltVal val="0"/>
                                          </p:val>
                                        </p:tav>
                                        <p:tav tm="100000">
                                          <p:val>
                                            <p:strVal val="#ppt_h"/>
                                          </p:val>
                                        </p:tav>
                                      </p:tavLst>
                                    </p:anim>
                                    <p:anim calcmode="lin" valueType="num">
                                      <p:cBhvr>
                                        <p:cTn id="9" dur="1000" fill="hold"/>
                                        <p:tgtEl>
                                          <p:spTgt spid="26631"/>
                                        </p:tgtEl>
                                        <p:attrNameLst>
                                          <p:attrName>style.rotation</p:attrName>
                                        </p:attrNameLst>
                                      </p:cBhvr>
                                      <p:tavLst>
                                        <p:tav tm="0">
                                          <p:val>
                                            <p:fltVal val="90"/>
                                          </p:val>
                                        </p:tav>
                                        <p:tav tm="100000">
                                          <p:val>
                                            <p:fltVal val="0"/>
                                          </p:val>
                                        </p:tav>
                                      </p:tavLst>
                                    </p:anim>
                                    <p:animEffect transition="in" filter="fade">
                                      <p:cBhvr>
                                        <p:cTn id="10" dur="1000"/>
                                        <p:tgtEl>
                                          <p:spTgt spid="26631"/>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26633"/>
                                        </p:tgtEl>
                                        <p:attrNameLst>
                                          <p:attrName>style.visibility</p:attrName>
                                        </p:attrNameLst>
                                      </p:cBhvr>
                                      <p:to>
                                        <p:strVal val="visible"/>
                                      </p:to>
                                    </p:set>
                                    <p:anim calcmode="lin" valueType="num">
                                      <p:cBhvr>
                                        <p:cTn id="13" dur="1000" fill="hold"/>
                                        <p:tgtEl>
                                          <p:spTgt spid="26633"/>
                                        </p:tgtEl>
                                        <p:attrNameLst>
                                          <p:attrName>ppt_w</p:attrName>
                                        </p:attrNameLst>
                                      </p:cBhvr>
                                      <p:tavLst>
                                        <p:tav tm="0">
                                          <p:val>
                                            <p:fltVal val="0"/>
                                          </p:val>
                                        </p:tav>
                                        <p:tav tm="100000">
                                          <p:val>
                                            <p:strVal val="#ppt_w"/>
                                          </p:val>
                                        </p:tav>
                                      </p:tavLst>
                                    </p:anim>
                                    <p:anim calcmode="lin" valueType="num">
                                      <p:cBhvr>
                                        <p:cTn id="14" dur="1000" fill="hold"/>
                                        <p:tgtEl>
                                          <p:spTgt spid="26633"/>
                                        </p:tgtEl>
                                        <p:attrNameLst>
                                          <p:attrName>ppt_h</p:attrName>
                                        </p:attrNameLst>
                                      </p:cBhvr>
                                      <p:tavLst>
                                        <p:tav tm="0">
                                          <p:val>
                                            <p:fltVal val="0"/>
                                          </p:val>
                                        </p:tav>
                                        <p:tav tm="100000">
                                          <p:val>
                                            <p:strVal val="#ppt_h"/>
                                          </p:val>
                                        </p:tav>
                                      </p:tavLst>
                                    </p:anim>
                                    <p:anim calcmode="lin" valueType="num">
                                      <p:cBhvr>
                                        <p:cTn id="15" dur="1000" fill="hold"/>
                                        <p:tgtEl>
                                          <p:spTgt spid="26633"/>
                                        </p:tgtEl>
                                        <p:attrNameLst>
                                          <p:attrName>style.rotation</p:attrName>
                                        </p:attrNameLst>
                                      </p:cBhvr>
                                      <p:tavLst>
                                        <p:tav tm="0">
                                          <p:val>
                                            <p:fltVal val="90"/>
                                          </p:val>
                                        </p:tav>
                                        <p:tav tm="100000">
                                          <p:val>
                                            <p:fltVal val="0"/>
                                          </p:val>
                                        </p:tav>
                                      </p:tavLst>
                                    </p:anim>
                                    <p:animEffect transition="in" filter="fade">
                                      <p:cBhvr>
                                        <p:cTn id="16" dur="1000"/>
                                        <p:tgtEl>
                                          <p:spTgt spid="26633"/>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26635"/>
                                        </p:tgtEl>
                                        <p:attrNameLst>
                                          <p:attrName>style.visibility</p:attrName>
                                        </p:attrNameLst>
                                      </p:cBhvr>
                                      <p:to>
                                        <p:strVal val="visible"/>
                                      </p:to>
                                    </p:set>
                                    <p:anim calcmode="lin" valueType="num">
                                      <p:cBhvr>
                                        <p:cTn id="19" dur="1000" fill="hold"/>
                                        <p:tgtEl>
                                          <p:spTgt spid="26635"/>
                                        </p:tgtEl>
                                        <p:attrNameLst>
                                          <p:attrName>ppt_w</p:attrName>
                                        </p:attrNameLst>
                                      </p:cBhvr>
                                      <p:tavLst>
                                        <p:tav tm="0">
                                          <p:val>
                                            <p:fltVal val="0"/>
                                          </p:val>
                                        </p:tav>
                                        <p:tav tm="100000">
                                          <p:val>
                                            <p:strVal val="#ppt_w"/>
                                          </p:val>
                                        </p:tav>
                                      </p:tavLst>
                                    </p:anim>
                                    <p:anim calcmode="lin" valueType="num">
                                      <p:cBhvr>
                                        <p:cTn id="20" dur="1000" fill="hold"/>
                                        <p:tgtEl>
                                          <p:spTgt spid="26635"/>
                                        </p:tgtEl>
                                        <p:attrNameLst>
                                          <p:attrName>ppt_h</p:attrName>
                                        </p:attrNameLst>
                                      </p:cBhvr>
                                      <p:tavLst>
                                        <p:tav tm="0">
                                          <p:val>
                                            <p:fltVal val="0"/>
                                          </p:val>
                                        </p:tav>
                                        <p:tav tm="100000">
                                          <p:val>
                                            <p:strVal val="#ppt_h"/>
                                          </p:val>
                                        </p:tav>
                                      </p:tavLst>
                                    </p:anim>
                                    <p:anim calcmode="lin" valueType="num">
                                      <p:cBhvr>
                                        <p:cTn id="21" dur="1000" fill="hold"/>
                                        <p:tgtEl>
                                          <p:spTgt spid="26635"/>
                                        </p:tgtEl>
                                        <p:attrNameLst>
                                          <p:attrName>style.rotation</p:attrName>
                                        </p:attrNameLst>
                                      </p:cBhvr>
                                      <p:tavLst>
                                        <p:tav tm="0">
                                          <p:val>
                                            <p:fltVal val="90"/>
                                          </p:val>
                                        </p:tav>
                                        <p:tav tm="100000">
                                          <p:val>
                                            <p:fltVal val="0"/>
                                          </p:val>
                                        </p:tav>
                                      </p:tavLst>
                                    </p:anim>
                                    <p:animEffect transition="in" filter="fade">
                                      <p:cBhvr>
                                        <p:cTn id="22" dur="1000"/>
                                        <p:tgtEl>
                                          <p:spTgt spid="26635"/>
                                        </p:tgtEl>
                                      </p:cBhvr>
                                    </p:animEffect>
                                  </p:childTnLst>
                                </p:cTn>
                              </p:par>
                              <p:par>
                                <p:cTn id="23" presetID="31" presetClass="entr" presetSubtype="0" fill="hold" nodeType="withEffect">
                                  <p:stCondLst>
                                    <p:cond delay="0"/>
                                  </p:stCondLst>
                                  <p:iterate type="lt">
                                    <p:tmPct val="5000"/>
                                  </p:iterate>
                                  <p:childTnLst>
                                    <p:set>
                                      <p:cBhvr>
                                        <p:cTn id="24" dur="1" fill="hold">
                                          <p:stCondLst>
                                            <p:cond delay="0"/>
                                          </p:stCondLst>
                                        </p:cTn>
                                        <p:tgtEl>
                                          <p:spTgt spid="26637"/>
                                        </p:tgtEl>
                                        <p:attrNameLst>
                                          <p:attrName>style.visibility</p:attrName>
                                        </p:attrNameLst>
                                      </p:cBhvr>
                                      <p:to>
                                        <p:strVal val="visible"/>
                                      </p:to>
                                    </p:set>
                                    <p:anim calcmode="lin" valueType="num">
                                      <p:cBhvr>
                                        <p:cTn id="25" dur="1000" fill="hold"/>
                                        <p:tgtEl>
                                          <p:spTgt spid="26637"/>
                                        </p:tgtEl>
                                        <p:attrNameLst>
                                          <p:attrName>ppt_w</p:attrName>
                                        </p:attrNameLst>
                                      </p:cBhvr>
                                      <p:tavLst>
                                        <p:tav tm="0">
                                          <p:val>
                                            <p:fltVal val="0"/>
                                          </p:val>
                                        </p:tav>
                                        <p:tav tm="100000">
                                          <p:val>
                                            <p:strVal val="#ppt_w"/>
                                          </p:val>
                                        </p:tav>
                                      </p:tavLst>
                                    </p:anim>
                                    <p:anim calcmode="lin" valueType="num">
                                      <p:cBhvr>
                                        <p:cTn id="26" dur="1000" fill="hold"/>
                                        <p:tgtEl>
                                          <p:spTgt spid="26637"/>
                                        </p:tgtEl>
                                        <p:attrNameLst>
                                          <p:attrName>ppt_h</p:attrName>
                                        </p:attrNameLst>
                                      </p:cBhvr>
                                      <p:tavLst>
                                        <p:tav tm="0">
                                          <p:val>
                                            <p:fltVal val="0"/>
                                          </p:val>
                                        </p:tav>
                                        <p:tav tm="100000">
                                          <p:val>
                                            <p:strVal val="#ppt_h"/>
                                          </p:val>
                                        </p:tav>
                                      </p:tavLst>
                                    </p:anim>
                                    <p:anim calcmode="lin" valueType="num">
                                      <p:cBhvr>
                                        <p:cTn id="27" dur="1000" fill="hold"/>
                                        <p:tgtEl>
                                          <p:spTgt spid="26637"/>
                                        </p:tgtEl>
                                        <p:attrNameLst>
                                          <p:attrName>style.rotation</p:attrName>
                                        </p:attrNameLst>
                                      </p:cBhvr>
                                      <p:tavLst>
                                        <p:tav tm="0">
                                          <p:val>
                                            <p:fltVal val="90"/>
                                          </p:val>
                                        </p:tav>
                                        <p:tav tm="100000">
                                          <p:val>
                                            <p:fltVal val="0"/>
                                          </p:val>
                                        </p:tav>
                                      </p:tavLst>
                                    </p:anim>
                                    <p:animEffect transition="in" filter="fade">
                                      <p:cBhvr>
                                        <p:cTn id="28" dur="1000"/>
                                        <p:tgtEl>
                                          <p:spTgt spid="26637"/>
                                        </p:tgtEl>
                                      </p:cBhvr>
                                    </p:animEffect>
                                  </p:childTnLst>
                                </p:cTn>
                              </p:par>
                              <p:par>
                                <p:cTn id="29" presetID="31" presetClass="entr" presetSubtype="0" fill="hold" nodeType="withEffect">
                                  <p:stCondLst>
                                    <p:cond delay="0"/>
                                  </p:stCondLst>
                                  <p:iterate type="lt">
                                    <p:tmPct val="5000"/>
                                  </p:iterate>
                                  <p:childTnLst>
                                    <p:set>
                                      <p:cBhvr>
                                        <p:cTn id="30" dur="1" fill="hold">
                                          <p:stCondLst>
                                            <p:cond delay="0"/>
                                          </p:stCondLst>
                                        </p:cTn>
                                        <p:tgtEl>
                                          <p:spTgt spid="26639"/>
                                        </p:tgtEl>
                                        <p:attrNameLst>
                                          <p:attrName>style.visibility</p:attrName>
                                        </p:attrNameLst>
                                      </p:cBhvr>
                                      <p:to>
                                        <p:strVal val="visible"/>
                                      </p:to>
                                    </p:set>
                                    <p:anim calcmode="lin" valueType="num">
                                      <p:cBhvr>
                                        <p:cTn id="31" dur="1000" fill="hold"/>
                                        <p:tgtEl>
                                          <p:spTgt spid="26639"/>
                                        </p:tgtEl>
                                        <p:attrNameLst>
                                          <p:attrName>ppt_w</p:attrName>
                                        </p:attrNameLst>
                                      </p:cBhvr>
                                      <p:tavLst>
                                        <p:tav tm="0">
                                          <p:val>
                                            <p:fltVal val="0"/>
                                          </p:val>
                                        </p:tav>
                                        <p:tav tm="100000">
                                          <p:val>
                                            <p:strVal val="#ppt_w"/>
                                          </p:val>
                                        </p:tav>
                                      </p:tavLst>
                                    </p:anim>
                                    <p:anim calcmode="lin" valueType="num">
                                      <p:cBhvr>
                                        <p:cTn id="32" dur="1000" fill="hold"/>
                                        <p:tgtEl>
                                          <p:spTgt spid="26639"/>
                                        </p:tgtEl>
                                        <p:attrNameLst>
                                          <p:attrName>ppt_h</p:attrName>
                                        </p:attrNameLst>
                                      </p:cBhvr>
                                      <p:tavLst>
                                        <p:tav tm="0">
                                          <p:val>
                                            <p:fltVal val="0"/>
                                          </p:val>
                                        </p:tav>
                                        <p:tav tm="100000">
                                          <p:val>
                                            <p:strVal val="#ppt_h"/>
                                          </p:val>
                                        </p:tav>
                                      </p:tavLst>
                                    </p:anim>
                                    <p:anim calcmode="lin" valueType="num">
                                      <p:cBhvr>
                                        <p:cTn id="33" dur="1000" fill="hold"/>
                                        <p:tgtEl>
                                          <p:spTgt spid="26639"/>
                                        </p:tgtEl>
                                        <p:attrNameLst>
                                          <p:attrName>style.rotation</p:attrName>
                                        </p:attrNameLst>
                                      </p:cBhvr>
                                      <p:tavLst>
                                        <p:tav tm="0">
                                          <p:val>
                                            <p:fltVal val="90"/>
                                          </p:val>
                                        </p:tav>
                                        <p:tav tm="100000">
                                          <p:val>
                                            <p:fltVal val="0"/>
                                          </p:val>
                                        </p:tav>
                                      </p:tavLst>
                                    </p:anim>
                                    <p:animEffect transition="in" filter="fade">
                                      <p:cBhvr>
                                        <p:cTn id="34" dur="1000"/>
                                        <p:tgtEl>
                                          <p:spTgt spid="26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برای مشاهده تصویر بزرگتر کلیک کنید.">
            <a:hlinkClick r:id="rId2"/>
          </p:cNvPr>
          <p:cNvPicPr>
            <a:picLocks noChangeAspect="1" noChangeArrowheads="1"/>
          </p:cNvPicPr>
          <p:nvPr/>
        </p:nvPicPr>
        <p:blipFill>
          <a:blip r:embed="rId3" cstate="print"/>
          <a:srcRect/>
          <a:stretch>
            <a:fillRect/>
          </a:stretch>
        </p:blipFill>
        <p:spPr bwMode="auto">
          <a:xfrm>
            <a:off x="539750" y="404813"/>
            <a:ext cx="8137525" cy="6172200"/>
          </a:xfrm>
          <a:prstGeom prst="rect">
            <a:avLst/>
          </a:prstGeom>
          <a:noFill/>
          <a:ln w="9525">
            <a:noFill/>
            <a:miter lim="800000"/>
            <a:headEnd/>
            <a:tailEnd/>
          </a:ln>
        </p:spPr>
      </p:pic>
      <p:sp>
        <p:nvSpPr>
          <p:cNvPr id="24579" name="Rectangle 3"/>
          <p:cNvSpPr>
            <a:spLocks noChangeArrowheads="1"/>
          </p:cNvSpPr>
          <p:nvPr/>
        </p:nvSpPr>
        <p:spPr bwMode="auto">
          <a:xfrm>
            <a:off x="6948488" y="839788"/>
            <a:ext cx="1871662" cy="641350"/>
          </a:xfrm>
          <a:prstGeom prst="rect">
            <a:avLst/>
          </a:prstGeom>
          <a:noFill/>
          <a:ln w="9525">
            <a:noFill/>
            <a:miter lim="800000"/>
            <a:headEnd/>
            <a:tailEnd/>
          </a:ln>
        </p:spPr>
        <p:txBody>
          <a:bodyPr anchor="ctr">
            <a:spAutoFit/>
          </a:bodyPr>
          <a:lstStyle/>
          <a:p>
            <a:r>
              <a:rPr lang="ar-SA" sz="3600" b="1" dirty="0" smtClean="0">
                <a:cs typeface="B Homa" panose="00000400000000000000" pitchFamily="2" charset="-78"/>
              </a:rPr>
              <a:t>بيم</a:t>
            </a:r>
            <a:r>
              <a:rPr lang="fa-IR" sz="3600" b="1" dirty="0" smtClean="0">
                <a:cs typeface="B Homa" panose="00000400000000000000" pitchFamily="2" charset="-78"/>
              </a:rPr>
              <a:t>ه </a:t>
            </a:r>
            <a:r>
              <a:rPr lang="ar-SA" sz="3600" b="1" dirty="0" smtClean="0">
                <a:cs typeface="B Homa" panose="00000400000000000000" pitchFamily="2" charset="-78"/>
              </a:rPr>
              <a:t>آسيا</a:t>
            </a:r>
            <a:r>
              <a:rPr lang="ar-SA" sz="2400" dirty="0" smtClean="0">
                <a:cs typeface="B Homa" panose="00000400000000000000" pitchFamily="2" charset="-78"/>
              </a:rPr>
              <a:t> </a:t>
            </a:r>
            <a:endParaRPr lang="ar-SA" sz="2400" dirty="0">
              <a:cs typeface="B Homa" panose="00000400000000000000" pitchFamily="2" charset="-78"/>
            </a:endParaRPr>
          </a:p>
        </p:txBody>
      </p:sp>
    </p:spTree>
    <p:extLst>
      <p:ext uri="{BB962C8B-B14F-4D97-AF65-F5344CB8AC3E}">
        <p14:creationId xmlns:p14="http://schemas.microsoft.com/office/powerpoint/2010/main" val="8363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35842"/>
                                        </p:tgtEl>
                                        <p:attrNameLst>
                                          <p:attrName>style.visibility</p:attrName>
                                        </p:attrNameLst>
                                      </p:cBhvr>
                                      <p:to>
                                        <p:strVal val="visible"/>
                                      </p:to>
                                    </p:set>
                                    <p:anim calcmode="lin" valueType="num">
                                      <p:cBhvr>
                                        <p:cTn id="7" dur="1000" fill="hold"/>
                                        <p:tgtEl>
                                          <p:spTgt spid="35842"/>
                                        </p:tgtEl>
                                        <p:attrNameLst>
                                          <p:attrName>ppt_w</p:attrName>
                                        </p:attrNameLst>
                                      </p:cBhvr>
                                      <p:tavLst>
                                        <p:tav tm="0">
                                          <p:val>
                                            <p:fltVal val="0"/>
                                          </p:val>
                                        </p:tav>
                                        <p:tav tm="100000">
                                          <p:val>
                                            <p:strVal val="#ppt_w"/>
                                          </p:val>
                                        </p:tav>
                                      </p:tavLst>
                                    </p:anim>
                                    <p:anim calcmode="lin" valueType="num">
                                      <p:cBhvr>
                                        <p:cTn id="8" dur="1000" fill="hold"/>
                                        <p:tgtEl>
                                          <p:spTgt spid="35842"/>
                                        </p:tgtEl>
                                        <p:attrNameLst>
                                          <p:attrName>ppt_h</p:attrName>
                                        </p:attrNameLst>
                                      </p:cBhvr>
                                      <p:tavLst>
                                        <p:tav tm="0">
                                          <p:val>
                                            <p:fltVal val="0"/>
                                          </p:val>
                                        </p:tav>
                                        <p:tav tm="100000">
                                          <p:val>
                                            <p:strVal val="#ppt_h"/>
                                          </p:val>
                                        </p:tav>
                                      </p:tavLst>
                                    </p:anim>
                                    <p:anim calcmode="lin" valueType="num">
                                      <p:cBhvr>
                                        <p:cTn id="9" dur="1000" fill="hold"/>
                                        <p:tgtEl>
                                          <p:spTgt spid="35842"/>
                                        </p:tgtEl>
                                        <p:attrNameLst>
                                          <p:attrName>style.rotation</p:attrName>
                                        </p:attrNameLst>
                                      </p:cBhvr>
                                      <p:tavLst>
                                        <p:tav tm="0">
                                          <p:val>
                                            <p:fltVal val="90"/>
                                          </p:val>
                                        </p:tav>
                                        <p:tav tm="100000">
                                          <p:val>
                                            <p:fltVal val="0"/>
                                          </p:val>
                                        </p:tav>
                                      </p:tavLst>
                                    </p:anim>
                                    <p:animEffect transition="in" filter="fade">
                                      <p:cBhvr>
                                        <p:cTn id="10" dur="1000"/>
                                        <p:tgtEl>
                                          <p:spTgt spid="35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3" descr="3[1]"/>
          <p:cNvPicPr>
            <a:picLocks noChangeAspect="1" noChangeArrowheads="1"/>
          </p:cNvPicPr>
          <p:nvPr/>
        </p:nvPicPr>
        <p:blipFill>
          <a:blip r:embed="rId2" cstate="print"/>
          <a:srcRect/>
          <a:stretch>
            <a:fillRect/>
          </a:stretch>
        </p:blipFill>
        <p:spPr bwMode="auto">
          <a:xfrm>
            <a:off x="250825" y="141288"/>
            <a:ext cx="4608513" cy="3032125"/>
          </a:xfrm>
          <a:prstGeom prst="rect">
            <a:avLst/>
          </a:prstGeom>
          <a:noFill/>
          <a:ln w="38100">
            <a:solidFill>
              <a:srgbClr val="FF0000"/>
            </a:solidFill>
            <a:miter lim="800000"/>
            <a:headEnd/>
            <a:tailEnd/>
          </a:ln>
        </p:spPr>
      </p:pic>
      <p:pic>
        <p:nvPicPr>
          <p:cNvPr id="43012" name="Picture 4" descr="4[1]"/>
          <p:cNvPicPr>
            <a:picLocks noChangeAspect="1" noChangeArrowheads="1"/>
          </p:cNvPicPr>
          <p:nvPr/>
        </p:nvPicPr>
        <p:blipFill>
          <a:blip r:embed="rId3" cstate="print"/>
          <a:srcRect/>
          <a:stretch>
            <a:fillRect/>
          </a:stretch>
        </p:blipFill>
        <p:spPr bwMode="auto">
          <a:xfrm>
            <a:off x="5197475" y="333375"/>
            <a:ext cx="3767138" cy="6021388"/>
          </a:xfrm>
          <a:prstGeom prst="rect">
            <a:avLst/>
          </a:prstGeom>
          <a:noFill/>
          <a:ln w="38100">
            <a:solidFill>
              <a:srgbClr val="FF0000"/>
            </a:solidFill>
            <a:miter lim="800000"/>
            <a:headEnd/>
            <a:tailEnd/>
          </a:ln>
        </p:spPr>
      </p:pic>
      <p:pic>
        <p:nvPicPr>
          <p:cNvPr id="43013" name="Picture 5" descr="1[1]"/>
          <p:cNvPicPr>
            <a:picLocks noChangeAspect="1" noChangeArrowheads="1"/>
          </p:cNvPicPr>
          <p:nvPr/>
        </p:nvPicPr>
        <p:blipFill>
          <a:blip r:embed="rId4" cstate="print"/>
          <a:srcRect/>
          <a:stretch>
            <a:fillRect/>
          </a:stretch>
        </p:blipFill>
        <p:spPr bwMode="auto">
          <a:xfrm>
            <a:off x="468313" y="3332163"/>
            <a:ext cx="4032250" cy="3346450"/>
          </a:xfrm>
          <a:prstGeom prst="rect">
            <a:avLst/>
          </a:prstGeom>
          <a:noFill/>
          <a:ln w="38100">
            <a:solidFill>
              <a:srgbClr val="FF0000"/>
            </a:solidFill>
            <a:miter lim="800000"/>
            <a:headEnd/>
            <a:tailEnd/>
          </a:ln>
        </p:spPr>
      </p:pic>
    </p:spTree>
    <p:extLst>
      <p:ext uri="{BB962C8B-B14F-4D97-AF65-F5344CB8AC3E}">
        <p14:creationId xmlns:p14="http://schemas.microsoft.com/office/powerpoint/2010/main" val="4281760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43012"/>
                                        </p:tgtEl>
                                        <p:attrNameLst>
                                          <p:attrName>style.visibility</p:attrName>
                                        </p:attrNameLst>
                                      </p:cBhvr>
                                      <p:to>
                                        <p:strVal val="visible"/>
                                      </p:to>
                                    </p:set>
                                    <p:anim calcmode="lin" valueType="num">
                                      <p:cBhvr>
                                        <p:cTn id="7" dur="1000" fill="hold"/>
                                        <p:tgtEl>
                                          <p:spTgt spid="43012"/>
                                        </p:tgtEl>
                                        <p:attrNameLst>
                                          <p:attrName>ppt_w</p:attrName>
                                        </p:attrNameLst>
                                      </p:cBhvr>
                                      <p:tavLst>
                                        <p:tav tm="0">
                                          <p:val>
                                            <p:fltVal val="0"/>
                                          </p:val>
                                        </p:tav>
                                        <p:tav tm="100000">
                                          <p:val>
                                            <p:strVal val="#ppt_w"/>
                                          </p:val>
                                        </p:tav>
                                      </p:tavLst>
                                    </p:anim>
                                    <p:anim calcmode="lin" valueType="num">
                                      <p:cBhvr>
                                        <p:cTn id="8" dur="1000" fill="hold"/>
                                        <p:tgtEl>
                                          <p:spTgt spid="43012"/>
                                        </p:tgtEl>
                                        <p:attrNameLst>
                                          <p:attrName>ppt_h</p:attrName>
                                        </p:attrNameLst>
                                      </p:cBhvr>
                                      <p:tavLst>
                                        <p:tav tm="0">
                                          <p:val>
                                            <p:fltVal val="0"/>
                                          </p:val>
                                        </p:tav>
                                        <p:tav tm="100000">
                                          <p:val>
                                            <p:strVal val="#ppt_h"/>
                                          </p:val>
                                        </p:tav>
                                      </p:tavLst>
                                    </p:anim>
                                    <p:anim calcmode="lin" valueType="num">
                                      <p:cBhvr>
                                        <p:cTn id="9" dur="1000" fill="hold"/>
                                        <p:tgtEl>
                                          <p:spTgt spid="43012"/>
                                        </p:tgtEl>
                                        <p:attrNameLst>
                                          <p:attrName>style.rotation</p:attrName>
                                        </p:attrNameLst>
                                      </p:cBhvr>
                                      <p:tavLst>
                                        <p:tav tm="0">
                                          <p:val>
                                            <p:fltVal val="90"/>
                                          </p:val>
                                        </p:tav>
                                        <p:tav tm="100000">
                                          <p:val>
                                            <p:fltVal val="0"/>
                                          </p:val>
                                        </p:tav>
                                      </p:tavLst>
                                    </p:anim>
                                    <p:animEffect transition="in" filter="fade">
                                      <p:cBhvr>
                                        <p:cTn id="10" dur="1000"/>
                                        <p:tgtEl>
                                          <p:spTgt spid="43012"/>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43011"/>
                                        </p:tgtEl>
                                        <p:attrNameLst>
                                          <p:attrName>style.visibility</p:attrName>
                                        </p:attrNameLst>
                                      </p:cBhvr>
                                      <p:to>
                                        <p:strVal val="visible"/>
                                      </p:to>
                                    </p:set>
                                    <p:anim calcmode="lin" valueType="num">
                                      <p:cBhvr>
                                        <p:cTn id="13" dur="1000" fill="hold"/>
                                        <p:tgtEl>
                                          <p:spTgt spid="43011"/>
                                        </p:tgtEl>
                                        <p:attrNameLst>
                                          <p:attrName>ppt_w</p:attrName>
                                        </p:attrNameLst>
                                      </p:cBhvr>
                                      <p:tavLst>
                                        <p:tav tm="0">
                                          <p:val>
                                            <p:fltVal val="0"/>
                                          </p:val>
                                        </p:tav>
                                        <p:tav tm="100000">
                                          <p:val>
                                            <p:strVal val="#ppt_w"/>
                                          </p:val>
                                        </p:tav>
                                      </p:tavLst>
                                    </p:anim>
                                    <p:anim calcmode="lin" valueType="num">
                                      <p:cBhvr>
                                        <p:cTn id="14" dur="1000" fill="hold"/>
                                        <p:tgtEl>
                                          <p:spTgt spid="43011"/>
                                        </p:tgtEl>
                                        <p:attrNameLst>
                                          <p:attrName>ppt_h</p:attrName>
                                        </p:attrNameLst>
                                      </p:cBhvr>
                                      <p:tavLst>
                                        <p:tav tm="0">
                                          <p:val>
                                            <p:fltVal val="0"/>
                                          </p:val>
                                        </p:tav>
                                        <p:tav tm="100000">
                                          <p:val>
                                            <p:strVal val="#ppt_h"/>
                                          </p:val>
                                        </p:tav>
                                      </p:tavLst>
                                    </p:anim>
                                    <p:anim calcmode="lin" valueType="num">
                                      <p:cBhvr>
                                        <p:cTn id="15" dur="1000" fill="hold"/>
                                        <p:tgtEl>
                                          <p:spTgt spid="43011"/>
                                        </p:tgtEl>
                                        <p:attrNameLst>
                                          <p:attrName>style.rotation</p:attrName>
                                        </p:attrNameLst>
                                      </p:cBhvr>
                                      <p:tavLst>
                                        <p:tav tm="0">
                                          <p:val>
                                            <p:fltVal val="90"/>
                                          </p:val>
                                        </p:tav>
                                        <p:tav tm="100000">
                                          <p:val>
                                            <p:fltVal val="0"/>
                                          </p:val>
                                        </p:tav>
                                      </p:tavLst>
                                    </p:anim>
                                    <p:animEffect transition="in" filter="fade">
                                      <p:cBhvr>
                                        <p:cTn id="16" dur="1000"/>
                                        <p:tgtEl>
                                          <p:spTgt spid="43011"/>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43013"/>
                                        </p:tgtEl>
                                        <p:attrNameLst>
                                          <p:attrName>style.visibility</p:attrName>
                                        </p:attrNameLst>
                                      </p:cBhvr>
                                      <p:to>
                                        <p:strVal val="visible"/>
                                      </p:to>
                                    </p:set>
                                    <p:anim calcmode="lin" valueType="num">
                                      <p:cBhvr>
                                        <p:cTn id="19" dur="1000" fill="hold"/>
                                        <p:tgtEl>
                                          <p:spTgt spid="43013"/>
                                        </p:tgtEl>
                                        <p:attrNameLst>
                                          <p:attrName>ppt_w</p:attrName>
                                        </p:attrNameLst>
                                      </p:cBhvr>
                                      <p:tavLst>
                                        <p:tav tm="0">
                                          <p:val>
                                            <p:fltVal val="0"/>
                                          </p:val>
                                        </p:tav>
                                        <p:tav tm="100000">
                                          <p:val>
                                            <p:strVal val="#ppt_w"/>
                                          </p:val>
                                        </p:tav>
                                      </p:tavLst>
                                    </p:anim>
                                    <p:anim calcmode="lin" valueType="num">
                                      <p:cBhvr>
                                        <p:cTn id="20" dur="1000" fill="hold"/>
                                        <p:tgtEl>
                                          <p:spTgt spid="43013"/>
                                        </p:tgtEl>
                                        <p:attrNameLst>
                                          <p:attrName>ppt_h</p:attrName>
                                        </p:attrNameLst>
                                      </p:cBhvr>
                                      <p:tavLst>
                                        <p:tav tm="0">
                                          <p:val>
                                            <p:fltVal val="0"/>
                                          </p:val>
                                        </p:tav>
                                        <p:tav tm="100000">
                                          <p:val>
                                            <p:strVal val="#ppt_h"/>
                                          </p:val>
                                        </p:tav>
                                      </p:tavLst>
                                    </p:anim>
                                    <p:anim calcmode="lin" valueType="num">
                                      <p:cBhvr>
                                        <p:cTn id="21" dur="1000" fill="hold"/>
                                        <p:tgtEl>
                                          <p:spTgt spid="43013"/>
                                        </p:tgtEl>
                                        <p:attrNameLst>
                                          <p:attrName>style.rotation</p:attrName>
                                        </p:attrNameLst>
                                      </p:cBhvr>
                                      <p:tavLst>
                                        <p:tav tm="0">
                                          <p:val>
                                            <p:fltVal val="90"/>
                                          </p:val>
                                        </p:tav>
                                        <p:tav tm="100000">
                                          <p:val>
                                            <p:fltVal val="0"/>
                                          </p:val>
                                        </p:tav>
                                      </p:tavLst>
                                    </p:anim>
                                    <p:animEffect transition="in" filter="fade">
                                      <p:cBhvr>
                                        <p:cTn id="22" dur="1000"/>
                                        <p:tgtEl>
                                          <p:spTgt spid="430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228600"/>
            <a:ext cx="8458200" cy="3539430"/>
          </a:xfrm>
          <a:prstGeom prst="rect">
            <a:avLst/>
          </a:prstGeom>
        </p:spPr>
        <p:txBody>
          <a:bodyPr wrap="square">
            <a:spAutoFit/>
          </a:bodyPr>
          <a:lstStyle/>
          <a:p>
            <a:pPr algn="r"/>
            <a:r>
              <a:rPr lang="fa-IR" sz="1600" dirty="0" smtClean="0">
                <a:cs typeface="B Homa" panose="00000400000000000000" pitchFamily="2" charset="-78"/>
              </a:rPr>
              <a:t>7- دوام و پایداری قابل ملاحظه :</a:t>
            </a:r>
            <a:br>
              <a:rPr lang="fa-IR" sz="1600" dirty="0" smtClean="0">
                <a:cs typeface="B Homa" panose="00000400000000000000" pitchFamily="2" charset="-78"/>
              </a:rPr>
            </a:br>
            <a:r>
              <a:rPr lang="fa-IR" sz="1600" dirty="0" smtClean="0">
                <a:cs typeface="B Homa" panose="00000400000000000000" pitchFamily="2" charset="-78"/>
              </a:rPr>
              <a:t>ورق های پلی کربنات </a:t>
            </a:r>
            <a:r>
              <a:rPr lang="en-US" sz="1600" dirty="0" smtClean="0">
                <a:cs typeface="B Homa" panose="00000400000000000000" pitchFamily="2" charset="-78"/>
              </a:rPr>
              <a:t>hollow </a:t>
            </a:r>
            <a:r>
              <a:rPr lang="fa-IR" sz="1600" dirty="0" smtClean="0">
                <a:cs typeface="B Homa" panose="00000400000000000000" pitchFamily="2" charset="-78"/>
              </a:rPr>
              <a:t>به دلیل دارا بودن مقاومت ضربه ای بالا و خاصیت ضد اشعه ماورای بنفش ، از دوام و بقای طولانی برخوردارند. پوشش یو وی بر روی سطح این ورق ها ، عاملی است برای جلوگیری از فرسایش حاصله از نفوذ اشعه ماورای بنفش ، که باعث ایجاد مقاومتی پایدار و طولانی در این محصول می گردد.</a:t>
            </a:r>
            <a:br>
              <a:rPr lang="fa-IR" sz="1600" dirty="0" smtClean="0">
                <a:cs typeface="B Homa" panose="00000400000000000000" pitchFamily="2" charset="-78"/>
              </a:rPr>
            </a:br>
            <a:r>
              <a:rPr lang="fa-IR" sz="1600" dirty="0" smtClean="0">
                <a:cs typeface="B Homa" panose="00000400000000000000" pitchFamily="2" charset="-78"/>
              </a:rPr>
              <a:t>یک ورق پلی کربنات در مقابل شرایط جوی نامناسب ، مقاوم بوده و خواص ماندگاری عالی خود را در محدوده حرارتی بین 120  تا 40- درجه سانتی گراد حفظ می کند.</a:t>
            </a:r>
            <a:br>
              <a:rPr lang="fa-IR" sz="1600" dirty="0" smtClean="0">
                <a:cs typeface="B Homa" panose="00000400000000000000" pitchFamily="2" charset="-78"/>
              </a:rPr>
            </a:br>
            <a:r>
              <a:rPr lang="fa-IR" sz="1600" dirty="0" smtClean="0">
                <a:cs typeface="B Homa" panose="00000400000000000000" pitchFamily="2" charset="-78"/>
              </a:rPr>
              <a:t>8- قابلیت ذخیره انرژی : </a:t>
            </a:r>
            <a:br>
              <a:rPr lang="fa-IR" sz="1600" dirty="0" smtClean="0">
                <a:cs typeface="B Homa" panose="00000400000000000000" pitchFamily="2" charset="-78"/>
              </a:rPr>
            </a:br>
            <a:r>
              <a:rPr lang="fa-IR" sz="1600" dirty="0" smtClean="0">
                <a:cs typeface="B Homa" panose="00000400000000000000" pitchFamily="2" charset="-78"/>
              </a:rPr>
              <a:t>قابلیت عایق حرارتی بودن ورقه های پلی کربنات </a:t>
            </a:r>
            <a:r>
              <a:rPr lang="en-US" sz="1600" dirty="0" smtClean="0">
                <a:cs typeface="B Homa" panose="00000400000000000000" pitchFamily="2" charset="-78"/>
              </a:rPr>
              <a:t>hollow </a:t>
            </a:r>
            <a:r>
              <a:rPr lang="fa-IR" sz="1600" dirty="0" smtClean="0">
                <a:cs typeface="B Homa" panose="00000400000000000000" pitchFamily="2" charset="-78"/>
              </a:rPr>
              <a:t>نسبت به سایر ترکیبات شفاف و عبور دهنده نور ، باعث شده تا در برپائی بنای ساختمان ، به عنوان اولین گزینه انتخاب و شناخته شوند، چرا که قادرند حرارت داخلی را کم کرده و باعث ایجاد محیطی آرام گردند.</a:t>
            </a:r>
            <a:br>
              <a:rPr lang="fa-IR" sz="1600" dirty="0" smtClean="0">
                <a:cs typeface="B Homa" panose="00000400000000000000" pitchFamily="2" charset="-78"/>
              </a:rPr>
            </a:br>
            <a:r>
              <a:rPr lang="fa-IR" sz="1600" dirty="0" smtClean="0">
                <a:cs typeface="B Homa" panose="00000400000000000000" pitchFamily="2" charset="-78"/>
              </a:rPr>
              <a:t>9- عبور نور بهینه</a:t>
            </a:r>
            <a:br>
              <a:rPr lang="fa-IR" sz="1600" dirty="0" smtClean="0">
                <a:cs typeface="B Homa" panose="00000400000000000000" pitchFamily="2" charset="-78"/>
              </a:rPr>
            </a:br>
            <a:r>
              <a:rPr lang="fa-IR" sz="1600" dirty="0" smtClean="0">
                <a:cs typeface="B Homa" panose="00000400000000000000" pitchFamily="2" charset="-78"/>
              </a:rPr>
              <a:t>ورق های پلی کربنات </a:t>
            </a:r>
            <a:r>
              <a:rPr lang="en-US" sz="1600" dirty="0" smtClean="0">
                <a:cs typeface="B Homa" panose="00000400000000000000" pitchFamily="2" charset="-78"/>
              </a:rPr>
              <a:t>hollow ، </a:t>
            </a:r>
            <a:r>
              <a:rPr lang="fa-IR" sz="1600" dirty="0" smtClean="0">
                <a:cs typeface="B Homa" panose="00000400000000000000" pitchFamily="2" charset="-78"/>
              </a:rPr>
              <a:t>نور را در حد کاملا" مطلوب و بهینه ، انتقال می دهند.</a:t>
            </a:r>
            <a:br>
              <a:rPr lang="fa-IR" sz="1600" dirty="0" smtClean="0">
                <a:cs typeface="B Homa" panose="00000400000000000000" pitchFamily="2" charset="-78"/>
              </a:rPr>
            </a:br>
            <a:r>
              <a:rPr lang="fa-IR" sz="1600" dirty="0" smtClean="0">
                <a:cs typeface="B Homa" panose="00000400000000000000" pitchFamily="2" charset="-78"/>
              </a:rPr>
              <a:t>10- انتقال مطلوب نور :</a:t>
            </a:r>
            <a:br>
              <a:rPr lang="fa-IR" sz="1600" dirty="0" smtClean="0">
                <a:cs typeface="B Homa" panose="00000400000000000000" pitchFamily="2" charset="-78"/>
              </a:rPr>
            </a:br>
            <a:r>
              <a:rPr lang="fa-IR" sz="1600" dirty="0" smtClean="0">
                <a:cs typeface="B Homa" panose="00000400000000000000" pitchFamily="2" charset="-78"/>
              </a:rPr>
              <a:t>میزان انتقال نور از یک ورق پلی کربناتشش میلیمتر به 80 درصد میرسد </a:t>
            </a:r>
            <a:r>
              <a:rPr lang="en-US" sz="1600" dirty="0" smtClean="0">
                <a:cs typeface="B Homa" panose="00000400000000000000" pitchFamily="2" charset="-78"/>
              </a:rPr>
              <a:t>hollow </a:t>
            </a:r>
            <a:r>
              <a:rPr lang="fa-IR" sz="1600" dirty="0" smtClean="0">
                <a:cs typeface="B Homa" panose="00000400000000000000" pitchFamily="2" charset="-78"/>
              </a:rPr>
              <a:t>.</a:t>
            </a:r>
            <a:endParaRPr lang="en-US" sz="1600" dirty="0">
              <a:cs typeface="B Homa" panose="00000400000000000000" pitchFamily="2" charset="-78"/>
            </a:endParaRPr>
          </a:p>
        </p:txBody>
      </p:sp>
      <p:pic>
        <p:nvPicPr>
          <p:cNvPr id="17409" name="Picture 1"/>
          <p:cNvPicPr>
            <a:picLocks noChangeAspect="1" noChangeArrowheads="1"/>
          </p:cNvPicPr>
          <p:nvPr/>
        </p:nvPicPr>
        <p:blipFill>
          <a:blip r:embed="rId2" cstate="print"/>
          <a:srcRect/>
          <a:stretch>
            <a:fillRect/>
          </a:stretch>
        </p:blipFill>
        <p:spPr bwMode="auto">
          <a:xfrm>
            <a:off x="5410200" y="3962400"/>
            <a:ext cx="3429000" cy="2512879"/>
          </a:xfrm>
          <a:prstGeom prst="rect">
            <a:avLst/>
          </a:prstGeom>
          <a:noFill/>
          <a:ln w="9525">
            <a:noFill/>
            <a:miter lim="800000"/>
            <a:headEnd/>
            <a:tailEnd/>
          </a:ln>
        </p:spPr>
      </p:pic>
      <p:pic>
        <p:nvPicPr>
          <p:cNvPr id="7" name="Picture 2"/>
          <p:cNvPicPr>
            <a:picLocks noChangeAspect="1" noChangeArrowheads="1"/>
          </p:cNvPicPr>
          <p:nvPr/>
        </p:nvPicPr>
        <p:blipFill>
          <a:blip r:embed="rId3" cstate="print"/>
          <a:srcRect l="15517" t="8046" r="8621" b="6897"/>
          <a:stretch>
            <a:fillRect/>
          </a:stretch>
        </p:blipFill>
        <p:spPr bwMode="auto">
          <a:xfrm>
            <a:off x="304800" y="3810000"/>
            <a:ext cx="3352800" cy="2819400"/>
          </a:xfrm>
          <a:prstGeom prst="rect">
            <a:avLst/>
          </a:prstGeom>
          <a:noFill/>
          <a:ln w="9525">
            <a:noFill/>
            <a:miter lim="800000"/>
            <a:headEnd/>
            <a:tailEnd/>
          </a:ln>
        </p:spPr>
      </p:pic>
    </p:spTree>
    <p:extLst>
      <p:ext uri="{BB962C8B-B14F-4D97-AF65-F5344CB8AC3E}">
        <p14:creationId xmlns:p14="http://schemas.microsoft.com/office/powerpoint/2010/main" val="82427220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banner[1]"/>
          <p:cNvPicPr>
            <a:picLocks noChangeAspect="1" noChangeArrowheads="1"/>
          </p:cNvPicPr>
          <p:nvPr/>
        </p:nvPicPr>
        <p:blipFill>
          <a:blip r:embed="rId2" cstate="print"/>
          <a:srcRect/>
          <a:stretch>
            <a:fillRect/>
          </a:stretch>
        </p:blipFill>
        <p:spPr bwMode="auto">
          <a:xfrm>
            <a:off x="395288" y="188913"/>
            <a:ext cx="8424862" cy="3170237"/>
          </a:xfrm>
          <a:prstGeom prst="rect">
            <a:avLst/>
          </a:prstGeom>
          <a:noFill/>
          <a:ln w="28575">
            <a:solidFill>
              <a:srgbClr val="000000"/>
            </a:solidFill>
            <a:miter lim="800000"/>
            <a:headEnd/>
            <a:tailEnd/>
          </a:ln>
        </p:spPr>
      </p:pic>
      <p:pic>
        <p:nvPicPr>
          <p:cNvPr id="51204" name="Picture 4" descr="project_img_05_pop[1]"/>
          <p:cNvPicPr>
            <a:picLocks noChangeAspect="1" noChangeArrowheads="1"/>
          </p:cNvPicPr>
          <p:nvPr/>
        </p:nvPicPr>
        <p:blipFill>
          <a:blip r:embed="rId3" cstate="print"/>
          <a:srcRect/>
          <a:stretch>
            <a:fillRect/>
          </a:stretch>
        </p:blipFill>
        <p:spPr bwMode="auto">
          <a:xfrm>
            <a:off x="611188" y="3500438"/>
            <a:ext cx="4391025" cy="3086100"/>
          </a:xfrm>
          <a:prstGeom prst="rect">
            <a:avLst/>
          </a:prstGeom>
          <a:noFill/>
          <a:ln w="28575">
            <a:solidFill>
              <a:srgbClr val="000000"/>
            </a:solidFill>
            <a:miter lim="800000"/>
            <a:headEnd/>
            <a:tailEnd/>
          </a:ln>
        </p:spPr>
      </p:pic>
      <p:pic>
        <p:nvPicPr>
          <p:cNvPr id="51206" name="Picture 6" descr="pic_h_1[1]"/>
          <p:cNvPicPr>
            <a:picLocks noChangeAspect="1" noChangeArrowheads="1"/>
          </p:cNvPicPr>
          <p:nvPr/>
        </p:nvPicPr>
        <p:blipFill>
          <a:blip r:embed="rId4" cstate="print"/>
          <a:srcRect/>
          <a:stretch>
            <a:fillRect/>
          </a:stretch>
        </p:blipFill>
        <p:spPr bwMode="auto">
          <a:xfrm>
            <a:off x="5795963" y="3500438"/>
            <a:ext cx="3076575" cy="3068637"/>
          </a:xfrm>
          <a:prstGeom prst="rect">
            <a:avLst/>
          </a:prstGeom>
          <a:noFill/>
          <a:ln w="28575">
            <a:solidFill>
              <a:srgbClr val="000000"/>
            </a:solidFill>
            <a:miter lim="800000"/>
            <a:headEnd/>
            <a:tailEnd/>
          </a:ln>
        </p:spPr>
      </p:pic>
    </p:spTree>
    <p:extLst>
      <p:ext uri="{BB962C8B-B14F-4D97-AF65-F5344CB8AC3E}">
        <p14:creationId xmlns:p14="http://schemas.microsoft.com/office/powerpoint/2010/main" val="3779608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iterate type="lt">
                                    <p:tmPct val="5000"/>
                                  </p:iterate>
                                  <p:childTnLst>
                                    <p:set>
                                      <p:cBhvr>
                                        <p:cTn id="6" dur="1" fill="hold">
                                          <p:stCondLst>
                                            <p:cond delay="0"/>
                                          </p:stCondLst>
                                        </p:cTn>
                                        <p:tgtEl>
                                          <p:spTgt spid="51202"/>
                                        </p:tgtEl>
                                        <p:attrNameLst>
                                          <p:attrName>style.visibility</p:attrName>
                                        </p:attrNameLst>
                                      </p:cBhvr>
                                      <p:to>
                                        <p:strVal val="visible"/>
                                      </p:to>
                                    </p:set>
                                    <p:anim calcmode="lin" valueType="num">
                                      <p:cBhvr>
                                        <p:cTn id="7" dur="1000" fill="hold"/>
                                        <p:tgtEl>
                                          <p:spTgt spid="51202"/>
                                        </p:tgtEl>
                                        <p:attrNameLst>
                                          <p:attrName>ppt_w</p:attrName>
                                        </p:attrNameLst>
                                      </p:cBhvr>
                                      <p:tavLst>
                                        <p:tav tm="0">
                                          <p:val>
                                            <p:fltVal val="0"/>
                                          </p:val>
                                        </p:tav>
                                        <p:tav tm="100000">
                                          <p:val>
                                            <p:strVal val="#ppt_w"/>
                                          </p:val>
                                        </p:tav>
                                      </p:tavLst>
                                    </p:anim>
                                    <p:anim calcmode="lin" valueType="num">
                                      <p:cBhvr>
                                        <p:cTn id="8" dur="1000" fill="hold"/>
                                        <p:tgtEl>
                                          <p:spTgt spid="51202"/>
                                        </p:tgtEl>
                                        <p:attrNameLst>
                                          <p:attrName>ppt_h</p:attrName>
                                        </p:attrNameLst>
                                      </p:cBhvr>
                                      <p:tavLst>
                                        <p:tav tm="0">
                                          <p:val>
                                            <p:fltVal val="0"/>
                                          </p:val>
                                        </p:tav>
                                        <p:tav tm="100000">
                                          <p:val>
                                            <p:strVal val="#ppt_h"/>
                                          </p:val>
                                        </p:tav>
                                      </p:tavLst>
                                    </p:anim>
                                    <p:anim calcmode="lin" valueType="num">
                                      <p:cBhvr>
                                        <p:cTn id="9" dur="1000" fill="hold"/>
                                        <p:tgtEl>
                                          <p:spTgt spid="51202"/>
                                        </p:tgtEl>
                                        <p:attrNameLst>
                                          <p:attrName>style.rotation</p:attrName>
                                        </p:attrNameLst>
                                      </p:cBhvr>
                                      <p:tavLst>
                                        <p:tav tm="0">
                                          <p:val>
                                            <p:fltVal val="90"/>
                                          </p:val>
                                        </p:tav>
                                        <p:tav tm="100000">
                                          <p:val>
                                            <p:fltVal val="0"/>
                                          </p:val>
                                        </p:tav>
                                      </p:tavLst>
                                    </p:anim>
                                    <p:animEffect transition="in" filter="fade">
                                      <p:cBhvr>
                                        <p:cTn id="10" dur="1000"/>
                                        <p:tgtEl>
                                          <p:spTgt spid="51202"/>
                                        </p:tgtEl>
                                      </p:cBhvr>
                                    </p:animEffect>
                                  </p:childTnLst>
                                </p:cTn>
                              </p:par>
                              <p:par>
                                <p:cTn id="11" presetID="31" presetClass="entr" presetSubtype="0" fill="hold" nodeType="withEffect">
                                  <p:stCondLst>
                                    <p:cond delay="0"/>
                                  </p:stCondLst>
                                  <p:iterate type="lt">
                                    <p:tmPct val="5000"/>
                                  </p:iterate>
                                  <p:childTnLst>
                                    <p:set>
                                      <p:cBhvr>
                                        <p:cTn id="12" dur="1" fill="hold">
                                          <p:stCondLst>
                                            <p:cond delay="0"/>
                                          </p:stCondLst>
                                        </p:cTn>
                                        <p:tgtEl>
                                          <p:spTgt spid="51204"/>
                                        </p:tgtEl>
                                        <p:attrNameLst>
                                          <p:attrName>style.visibility</p:attrName>
                                        </p:attrNameLst>
                                      </p:cBhvr>
                                      <p:to>
                                        <p:strVal val="visible"/>
                                      </p:to>
                                    </p:set>
                                    <p:anim calcmode="lin" valueType="num">
                                      <p:cBhvr>
                                        <p:cTn id="13" dur="1000" fill="hold"/>
                                        <p:tgtEl>
                                          <p:spTgt spid="51204"/>
                                        </p:tgtEl>
                                        <p:attrNameLst>
                                          <p:attrName>ppt_w</p:attrName>
                                        </p:attrNameLst>
                                      </p:cBhvr>
                                      <p:tavLst>
                                        <p:tav tm="0">
                                          <p:val>
                                            <p:fltVal val="0"/>
                                          </p:val>
                                        </p:tav>
                                        <p:tav tm="100000">
                                          <p:val>
                                            <p:strVal val="#ppt_w"/>
                                          </p:val>
                                        </p:tav>
                                      </p:tavLst>
                                    </p:anim>
                                    <p:anim calcmode="lin" valueType="num">
                                      <p:cBhvr>
                                        <p:cTn id="14" dur="1000" fill="hold"/>
                                        <p:tgtEl>
                                          <p:spTgt spid="51204"/>
                                        </p:tgtEl>
                                        <p:attrNameLst>
                                          <p:attrName>ppt_h</p:attrName>
                                        </p:attrNameLst>
                                      </p:cBhvr>
                                      <p:tavLst>
                                        <p:tav tm="0">
                                          <p:val>
                                            <p:fltVal val="0"/>
                                          </p:val>
                                        </p:tav>
                                        <p:tav tm="100000">
                                          <p:val>
                                            <p:strVal val="#ppt_h"/>
                                          </p:val>
                                        </p:tav>
                                      </p:tavLst>
                                    </p:anim>
                                    <p:anim calcmode="lin" valueType="num">
                                      <p:cBhvr>
                                        <p:cTn id="15" dur="1000" fill="hold"/>
                                        <p:tgtEl>
                                          <p:spTgt spid="51204"/>
                                        </p:tgtEl>
                                        <p:attrNameLst>
                                          <p:attrName>style.rotation</p:attrName>
                                        </p:attrNameLst>
                                      </p:cBhvr>
                                      <p:tavLst>
                                        <p:tav tm="0">
                                          <p:val>
                                            <p:fltVal val="90"/>
                                          </p:val>
                                        </p:tav>
                                        <p:tav tm="100000">
                                          <p:val>
                                            <p:fltVal val="0"/>
                                          </p:val>
                                        </p:tav>
                                      </p:tavLst>
                                    </p:anim>
                                    <p:animEffect transition="in" filter="fade">
                                      <p:cBhvr>
                                        <p:cTn id="16" dur="1000"/>
                                        <p:tgtEl>
                                          <p:spTgt spid="51204"/>
                                        </p:tgtEl>
                                      </p:cBhvr>
                                    </p:animEffect>
                                  </p:childTnLst>
                                </p:cTn>
                              </p:par>
                              <p:par>
                                <p:cTn id="17" presetID="31" presetClass="entr" presetSubtype="0" fill="hold" nodeType="withEffect">
                                  <p:stCondLst>
                                    <p:cond delay="0"/>
                                  </p:stCondLst>
                                  <p:iterate type="lt">
                                    <p:tmPct val="5000"/>
                                  </p:iterate>
                                  <p:childTnLst>
                                    <p:set>
                                      <p:cBhvr>
                                        <p:cTn id="18" dur="1" fill="hold">
                                          <p:stCondLst>
                                            <p:cond delay="0"/>
                                          </p:stCondLst>
                                        </p:cTn>
                                        <p:tgtEl>
                                          <p:spTgt spid="51206"/>
                                        </p:tgtEl>
                                        <p:attrNameLst>
                                          <p:attrName>style.visibility</p:attrName>
                                        </p:attrNameLst>
                                      </p:cBhvr>
                                      <p:to>
                                        <p:strVal val="visible"/>
                                      </p:to>
                                    </p:set>
                                    <p:anim calcmode="lin" valueType="num">
                                      <p:cBhvr>
                                        <p:cTn id="19" dur="1000" fill="hold"/>
                                        <p:tgtEl>
                                          <p:spTgt spid="51206"/>
                                        </p:tgtEl>
                                        <p:attrNameLst>
                                          <p:attrName>ppt_w</p:attrName>
                                        </p:attrNameLst>
                                      </p:cBhvr>
                                      <p:tavLst>
                                        <p:tav tm="0">
                                          <p:val>
                                            <p:fltVal val="0"/>
                                          </p:val>
                                        </p:tav>
                                        <p:tav tm="100000">
                                          <p:val>
                                            <p:strVal val="#ppt_w"/>
                                          </p:val>
                                        </p:tav>
                                      </p:tavLst>
                                    </p:anim>
                                    <p:anim calcmode="lin" valueType="num">
                                      <p:cBhvr>
                                        <p:cTn id="20" dur="1000" fill="hold"/>
                                        <p:tgtEl>
                                          <p:spTgt spid="51206"/>
                                        </p:tgtEl>
                                        <p:attrNameLst>
                                          <p:attrName>ppt_h</p:attrName>
                                        </p:attrNameLst>
                                      </p:cBhvr>
                                      <p:tavLst>
                                        <p:tav tm="0">
                                          <p:val>
                                            <p:fltVal val="0"/>
                                          </p:val>
                                        </p:tav>
                                        <p:tav tm="100000">
                                          <p:val>
                                            <p:strVal val="#ppt_h"/>
                                          </p:val>
                                        </p:tav>
                                      </p:tavLst>
                                    </p:anim>
                                    <p:anim calcmode="lin" valueType="num">
                                      <p:cBhvr>
                                        <p:cTn id="21" dur="1000" fill="hold"/>
                                        <p:tgtEl>
                                          <p:spTgt spid="51206"/>
                                        </p:tgtEl>
                                        <p:attrNameLst>
                                          <p:attrName>style.rotation</p:attrName>
                                        </p:attrNameLst>
                                      </p:cBhvr>
                                      <p:tavLst>
                                        <p:tav tm="0">
                                          <p:val>
                                            <p:fltVal val="90"/>
                                          </p:val>
                                        </p:tav>
                                        <p:tav tm="100000">
                                          <p:val>
                                            <p:fltVal val="0"/>
                                          </p:val>
                                        </p:tav>
                                      </p:tavLst>
                                    </p:anim>
                                    <p:animEffect transition="in" filter="fade">
                                      <p:cBhvr>
                                        <p:cTn id="22" dur="1000"/>
                                        <p:tgtEl>
                                          <p:spTgt spid="51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657600" y="838200"/>
            <a:ext cx="4522683" cy="2800767"/>
          </a:xfrm>
          <a:prstGeom prst="rect">
            <a:avLst/>
          </a:prstGeom>
          <a:noFill/>
        </p:spPr>
        <p:txBody>
          <a:bodyPr wrap="square" rtlCol="0">
            <a:spAutoFit/>
          </a:bodyPr>
          <a:lstStyle/>
          <a:p>
            <a:pPr algn="r"/>
            <a:r>
              <a:rPr lang="fa-IR" sz="1600" dirty="0" smtClean="0">
                <a:cs typeface="B Homa" panose="00000400000000000000" pitchFamily="2" charset="-78"/>
              </a:rPr>
              <a:t>منابع و مآخذ:</a:t>
            </a:r>
          </a:p>
          <a:p>
            <a:pPr algn="r"/>
            <a:r>
              <a:rPr lang="fa-IR" sz="1600" dirty="0" smtClean="0">
                <a:cs typeface="B Homa" panose="00000400000000000000" pitchFamily="2" charset="-78"/>
              </a:rPr>
              <a:t> </a:t>
            </a:r>
          </a:p>
          <a:p>
            <a:pPr algn="r"/>
            <a:r>
              <a:rPr lang="fa-IR" sz="1600" dirty="0" smtClean="0">
                <a:cs typeface="B Homa" panose="00000400000000000000" pitchFamily="2" charset="-78"/>
              </a:rPr>
              <a:t>مجله هنر و معماری  ش1/زمستان 82</a:t>
            </a:r>
          </a:p>
          <a:p>
            <a:pPr algn="r"/>
            <a:endParaRPr lang="fa-IR" sz="1600" dirty="0" smtClean="0">
              <a:cs typeface="B Homa" panose="00000400000000000000" pitchFamily="2" charset="-78"/>
            </a:endParaRPr>
          </a:p>
          <a:p>
            <a:pPr algn="r"/>
            <a:r>
              <a:rPr lang="fa-IR" sz="1600" dirty="0" smtClean="0">
                <a:cs typeface="B Homa" panose="00000400000000000000" pitchFamily="2" charset="-78"/>
              </a:rPr>
              <a:t>معمار   46</a:t>
            </a:r>
          </a:p>
          <a:p>
            <a:pPr algn="r"/>
            <a:endParaRPr lang="fa-IR" sz="1600" dirty="0" smtClean="0">
              <a:cs typeface="B Homa" panose="00000400000000000000" pitchFamily="2" charset="-78"/>
            </a:endParaRPr>
          </a:p>
          <a:p>
            <a:pPr algn="r"/>
            <a:r>
              <a:rPr lang="fa-IR" sz="1600" dirty="0" smtClean="0">
                <a:cs typeface="B Homa" panose="00000400000000000000" pitchFamily="2" charset="-78"/>
              </a:rPr>
              <a:t>معمار    31</a:t>
            </a:r>
          </a:p>
          <a:p>
            <a:pPr algn="r"/>
            <a:endParaRPr lang="fa-IR" sz="1600" dirty="0" smtClean="0">
              <a:cs typeface="B Homa" panose="00000400000000000000" pitchFamily="2" charset="-78"/>
            </a:endParaRPr>
          </a:p>
          <a:p>
            <a:pPr algn="r"/>
            <a:r>
              <a:rPr lang="fa-IR" sz="1600" dirty="0" smtClean="0">
                <a:cs typeface="B Homa" panose="00000400000000000000" pitchFamily="2" charset="-78"/>
              </a:rPr>
              <a:t>ساختمانی تیراژه</a:t>
            </a:r>
            <a:endParaRPr lang="en-US" sz="1600" dirty="0" smtClean="0">
              <a:cs typeface="B Homa" panose="00000400000000000000" pitchFamily="2" charset="-78"/>
            </a:endParaRPr>
          </a:p>
          <a:p>
            <a:pPr algn="r"/>
            <a:endParaRPr lang="en-US" sz="1600" dirty="0" smtClean="0">
              <a:cs typeface="B Homa" panose="00000400000000000000" pitchFamily="2" charset="-78"/>
            </a:endParaRPr>
          </a:p>
          <a:p>
            <a:pPr algn="r"/>
            <a:r>
              <a:rPr lang="fa-IR" sz="1600" dirty="0" smtClean="0">
                <a:cs typeface="B Homa" panose="00000400000000000000" pitchFamily="2" charset="-78"/>
              </a:rPr>
              <a:t>منابع اینترنتی</a:t>
            </a:r>
            <a:endParaRPr lang="fa-IR" sz="1600" dirty="0" smtClean="0">
              <a:cs typeface="B Homa" panose="00000400000000000000" pitchFamily="2" charset="-78"/>
            </a:endParaRPr>
          </a:p>
        </p:txBody>
      </p:sp>
    </p:spTree>
    <p:extLst>
      <p:ext uri="{BB962C8B-B14F-4D97-AF65-F5344CB8AC3E}">
        <p14:creationId xmlns:p14="http://schemas.microsoft.com/office/powerpoint/2010/main" val="30949614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0" y="228600"/>
            <a:ext cx="914400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ar-SA" sz="1600" b="1" i="0" u="none" strike="noStrike" cap="none" normalizeH="0" baseline="0" dirty="0" smtClean="0">
                <a:ln>
                  <a:noFill/>
                </a:ln>
                <a:solidFill>
                  <a:schemeClr val="tx1"/>
                </a:solidFill>
                <a:effectLst/>
                <a:latin typeface="Arial" charset="0"/>
                <a:cs typeface="B Homa" panose="00000400000000000000" pitchFamily="2" charset="-78"/>
              </a:rPr>
              <a:t>کاربردها</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سایبان برای استادیوم ها و ایستگاه های اتوبوس</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تامین نور برای ورودی های مترو ، پاساژ ها ، و سرسراها</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سرپوش باجه های  خود پرداز</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در عایق کاری صوتی و حرارتی ساختمانها از جمله منازل</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سایبان برای گل خانه ها در صنعت کشاورزی و باغ وحش ها</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ورق های پلی کربنات به طور عمده در صنعت ساختمان و تزئینات مربوط به آن ، صنعت گل خانه و مواد عایق به کار میروند</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دیوار و سقف گل خانه ها ، فروشگاه های زنجیره ای ، مراکز نمایشگاهی ، کیوسک های تلفن و پوشش های عایق برای استفاده در بزرگ راهها</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br>
              <a:rPr kumimoji="0" lang="en-US" sz="1600" b="0" i="0" u="none" strike="noStrike" cap="none" normalizeH="0" baseline="0" dirty="0" smtClean="0">
                <a:ln>
                  <a:noFill/>
                </a:ln>
                <a:solidFill>
                  <a:schemeClr val="tx1"/>
                </a:solidFill>
                <a:effectLst/>
                <a:latin typeface="Arial" charset="0"/>
                <a:cs typeface="B Homa" panose="00000400000000000000" pitchFamily="2" charset="-78"/>
              </a:rPr>
            </a:b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r>
              <a:rPr kumimoji="0" lang="ar-SA" sz="1600" b="0" i="0" u="none" strike="noStrike" cap="none" normalizeH="0" baseline="0" dirty="0" smtClean="0">
                <a:ln>
                  <a:noFill/>
                </a:ln>
                <a:solidFill>
                  <a:schemeClr val="tx1"/>
                </a:solidFill>
                <a:effectLst/>
                <a:latin typeface="Arial" charset="0"/>
                <a:cs typeface="B Homa" panose="00000400000000000000" pitchFamily="2" charset="-78"/>
              </a:rPr>
              <a:t>ساختمان دفاتر ، هتل ها ، ویلاها، استادیوم ها، مدارس، ایستگاه های اتوبوس، ترمینالها ، بیمارستانها ، ورودی و خروجی های ایستگاه های مترو</a:t>
            </a:r>
            <a:r>
              <a:rPr kumimoji="0" lang="en-US" sz="1600" b="0" i="0" u="none" strike="noStrike" cap="none" normalizeH="0" baseline="0" dirty="0" smtClean="0">
                <a:ln>
                  <a:noFill/>
                </a:ln>
                <a:solidFill>
                  <a:schemeClr val="tx1"/>
                </a:solidFill>
                <a:effectLst/>
                <a:latin typeface="Arial" charset="0"/>
                <a:cs typeface="B Homa" panose="00000400000000000000" pitchFamily="2" charset="-78"/>
              </a:rPr>
              <a:t> </a:t>
            </a:r>
          </a:p>
        </p:txBody>
      </p:sp>
      <p:pic>
        <p:nvPicPr>
          <p:cNvPr id="16387" name="Picture 3"/>
          <p:cNvPicPr>
            <a:picLocks noChangeAspect="1" noChangeArrowheads="1"/>
          </p:cNvPicPr>
          <p:nvPr/>
        </p:nvPicPr>
        <p:blipFill>
          <a:blip r:embed="rId2" cstate="print"/>
          <a:srcRect/>
          <a:stretch>
            <a:fillRect/>
          </a:stretch>
        </p:blipFill>
        <p:spPr bwMode="auto">
          <a:xfrm>
            <a:off x="533400" y="3429000"/>
            <a:ext cx="3733800" cy="2934197"/>
          </a:xfrm>
          <a:prstGeom prst="rect">
            <a:avLst/>
          </a:prstGeom>
          <a:noFill/>
          <a:ln w="9525">
            <a:noFill/>
            <a:miter lim="800000"/>
            <a:headEnd/>
            <a:tailEnd/>
          </a:ln>
        </p:spPr>
      </p:pic>
      <p:pic>
        <p:nvPicPr>
          <p:cNvPr id="16388" name="Picture 4"/>
          <p:cNvPicPr>
            <a:picLocks noChangeAspect="1" noChangeArrowheads="1"/>
          </p:cNvPicPr>
          <p:nvPr/>
        </p:nvPicPr>
        <p:blipFill>
          <a:blip r:embed="rId3" cstate="print"/>
          <a:srcRect/>
          <a:stretch>
            <a:fillRect/>
          </a:stretch>
        </p:blipFill>
        <p:spPr bwMode="auto">
          <a:xfrm>
            <a:off x="4724400" y="3429000"/>
            <a:ext cx="3810000" cy="2857500"/>
          </a:xfrm>
          <a:prstGeom prst="rect">
            <a:avLst/>
          </a:prstGeom>
          <a:noFill/>
          <a:ln w="9525">
            <a:noFill/>
            <a:miter lim="800000"/>
            <a:headEnd/>
            <a:tailEnd/>
          </a:ln>
        </p:spPr>
      </p:pic>
    </p:spTree>
    <p:extLst>
      <p:ext uri="{BB962C8B-B14F-4D97-AF65-F5344CB8AC3E}">
        <p14:creationId xmlns:p14="http://schemas.microsoft.com/office/powerpoint/2010/main" val="118899740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4267200" y="609600"/>
            <a:ext cx="4572000" cy="1323439"/>
          </a:xfrm>
          <a:prstGeom prst="rect">
            <a:avLst/>
          </a:prstGeom>
        </p:spPr>
        <p:txBody>
          <a:bodyPr>
            <a:spAutoFit/>
          </a:bodyPr>
          <a:lstStyle/>
          <a:p>
            <a:pPr algn="r"/>
            <a:r>
              <a:rPr lang="fa-IR" sz="1600" dirty="0" smtClean="0">
                <a:cs typeface="B Homa" panose="00000400000000000000" pitchFamily="2" charset="-78"/>
              </a:rPr>
              <a:t>برای اولین بار </a:t>
            </a:r>
            <a:r>
              <a:rPr lang="en-US" sz="1600" dirty="0" err="1" smtClean="0">
                <a:cs typeface="B Homa" panose="00000400000000000000" pitchFamily="2" charset="-78"/>
              </a:rPr>
              <a:t>LiTraCon</a:t>
            </a:r>
            <a:r>
              <a:rPr lang="en-US" sz="1600" dirty="0" smtClean="0">
                <a:cs typeface="B Homa" panose="00000400000000000000" pitchFamily="2" charset="-78"/>
              </a:rPr>
              <a:t> </a:t>
            </a:r>
            <a:r>
              <a:rPr lang="fa-IR" sz="1600" dirty="0" smtClean="0">
                <a:cs typeface="B Homa" panose="00000400000000000000" pitchFamily="2" charset="-78"/>
              </a:rPr>
              <a:t>در سال ۲۰۰۱ توسط یک مهندس مجارستانی به نام </a:t>
            </a:r>
            <a:r>
              <a:rPr lang="en-US" sz="1600" dirty="0" err="1" smtClean="0">
                <a:cs typeface="B Homa" panose="00000400000000000000" pitchFamily="2" charset="-78"/>
              </a:rPr>
              <a:t>Áron</a:t>
            </a:r>
            <a:r>
              <a:rPr lang="en-US" sz="1600" dirty="0" smtClean="0">
                <a:cs typeface="B Homa" panose="00000400000000000000" pitchFamily="2" charset="-78"/>
              </a:rPr>
              <a:t> </a:t>
            </a:r>
            <a:r>
              <a:rPr lang="en-US" sz="1600" dirty="0" err="1" smtClean="0">
                <a:cs typeface="B Homa" panose="00000400000000000000" pitchFamily="2" charset="-78"/>
              </a:rPr>
              <a:t>Losonczi</a:t>
            </a:r>
            <a:r>
              <a:rPr lang="en-US" sz="1600" dirty="0" smtClean="0">
                <a:cs typeface="B Homa" panose="00000400000000000000" pitchFamily="2" charset="-78"/>
              </a:rPr>
              <a:t> </a:t>
            </a:r>
            <a:r>
              <a:rPr lang="fa-IR" sz="1600" dirty="0" smtClean="0">
                <a:cs typeface="B Homa" panose="00000400000000000000" pitchFamily="2" charset="-78"/>
              </a:rPr>
              <a:t>در دانشگاه مهندسی بوداپست تولید شده است. </a:t>
            </a:r>
          </a:p>
          <a:p>
            <a:pPr algn="r"/>
            <a:r>
              <a:rPr lang="fa-IR" sz="1600" dirty="0" smtClean="0">
                <a:cs typeface="B Homa" panose="00000400000000000000" pitchFamily="2" charset="-78"/>
              </a:rPr>
              <a:t/>
            </a:r>
            <a:br>
              <a:rPr lang="fa-IR" sz="1600" dirty="0" smtClean="0">
                <a:cs typeface="B Homa" panose="00000400000000000000" pitchFamily="2" charset="-78"/>
              </a:rPr>
            </a:br>
            <a:endParaRPr lang="fa-IR" sz="1600" dirty="0">
              <a:cs typeface="B Homa" panose="00000400000000000000" pitchFamily="2" charset="-78"/>
            </a:endParaRPr>
          </a:p>
        </p:txBody>
      </p:sp>
      <p:pic>
        <p:nvPicPr>
          <p:cNvPr id="19459" name="Picture 3"/>
          <p:cNvPicPr>
            <a:picLocks noChangeAspect="1" noChangeArrowheads="1"/>
          </p:cNvPicPr>
          <p:nvPr/>
        </p:nvPicPr>
        <p:blipFill>
          <a:blip r:embed="rId2" cstate="print"/>
          <a:srcRect/>
          <a:stretch>
            <a:fillRect/>
          </a:stretch>
        </p:blipFill>
        <p:spPr bwMode="auto">
          <a:xfrm>
            <a:off x="914400" y="533400"/>
            <a:ext cx="2143125" cy="2857500"/>
          </a:xfrm>
          <a:prstGeom prst="rect">
            <a:avLst/>
          </a:prstGeom>
          <a:noFill/>
          <a:ln w="9525">
            <a:noFill/>
            <a:miter lim="800000"/>
            <a:headEnd/>
            <a:tailEnd/>
          </a:ln>
        </p:spPr>
      </p:pic>
      <p:sp>
        <p:nvSpPr>
          <p:cNvPr id="7" name="Rectangle 6"/>
          <p:cNvSpPr/>
          <p:nvPr/>
        </p:nvSpPr>
        <p:spPr>
          <a:xfrm>
            <a:off x="4267200" y="1905000"/>
            <a:ext cx="4572000" cy="4524315"/>
          </a:xfrm>
          <a:prstGeom prst="rect">
            <a:avLst/>
          </a:prstGeom>
        </p:spPr>
        <p:txBody>
          <a:bodyPr>
            <a:spAutoFit/>
          </a:bodyPr>
          <a:lstStyle/>
          <a:p>
            <a:pPr algn="r"/>
            <a:r>
              <a:rPr lang="fa-IR" sz="1600" b="1" dirty="0" smtClean="0">
                <a:cs typeface="B Homa" panose="00000400000000000000" pitchFamily="2" charset="-78"/>
              </a:rPr>
              <a:t>ساخت بتن شفاف</a:t>
            </a: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بتن انتقال دهنده نور با نام تجاری ™ </a:t>
            </a:r>
            <a:r>
              <a:rPr lang="en-US" sz="1600" dirty="0" err="1" smtClean="0">
                <a:cs typeface="B Homa" panose="00000400000000000000" pitchFamily="2" charset="-78"/>
              </a:rPr>
              <a:t>Litracon</a:t>
            </a:r>
            <a:r>
              <a:rPr lang="en-US" sz="1600" dirty="0" smtClean="0">
                <a:cs typeface="B Homa" panose="00000400000000000000" pitchFamily="2" charset="-78"/>
              </a:rPr>
              <a:t> </a:t>
            </a:r>
            <a:r>
              <a:rPr lang="fa-IR" sz="1600" dirty="0" smtClean="0">
                <a:cs typeface="B Homa" panose="00000400000000000000" pitchFamily="2" charset="-78"/>
              </a:rPr>
              <a:t>محصول نسبتا جدیدی است که در سال 2004 توسط یک معمار 27 ساله مجارستانی به نام آرن لوسونزی ابداع گردید. این محصول با ترکیب 96% بتن معمولی و 4% فیبرهای نوری محصولی منحصر به فرد را برای هزاره جدید به ارمغان آورده است. </a:t>
            </a:r>
            <a:br>
              <a:rPr lang="fa-IR" sz="1600" dirty="0" smtClean="0">
                <a:cs typeface="B Homa" panose="00000400000000000000" pitchFamily="2" charset="-78"/>
              </a:rPr>
            </a:br>
            <a:r>
              <a:rPr lang="fa-IR" sz="1600" dirty="0" smtClean="0">
                <a:cs typeface="B Homa" panose="00000400000000000000" pitchFamily="2" charset="-78"/>
              </a:rPr>
              <a:t>هم اکنون بتن لیتراکن با دانسیته 2400-2100 کیلو گرم بر متر مکعب ، مقاومت فشاری 50 نیوتن بر میلیمتر مربع و مقاومت کششی 7 نیوتن بر میلیمتر مربع در سه رنگ خاکستری، سیاه و یا سفید و با ابعاد استاندارد 300*600 میلیمتر و با ضخامت 500-25 میلیمتر تولید میگردد. ازنظر تئوری فیبرهای به کار رفته در لیتراکن قادر به انتقال نور در بتنی به ضخامت 20 متر می باشد. همچنین استفاده از فیبر نوری در اجزای باربر سازه ای بدون تاثیر منفی در مقاومت بالای فشاری و کششی آن می تواند اثری خوب با ایجاد فضاهایی روشن و جذاب داشته باشد.</a:t>
            </a:r>
            <a:br>
              <a:rPr lang="fa-IR" sz="1600" dirty="0" smtClean="0">
                <a:cs typeface="B Homa" panose="00000400000000000000" pitchFamily="2" charset="-78"/>
              </a:rPr>
            </a:br>
            <a:r>
              <a:rPr lang="fa-IR" sz="1600" dirty="0" smtClean="0">
                <a:cs typeface="B Homa" panose="00000400000000000000" pitchFamily="2" charset="-78"/>
              </a:rPr>
              <a:t>بتن عبور دهنده نور (لایتراکان )</a:t>
            </a:r>
            <a:br>
              <a:rPr lang="fa-IR" sz="1600" dirty="0" smtClean="0">
                <a:cs typeface="B Homa" panose="00000400000000000000" pitchFamily="2" charset="-78"/>
              </a:rPr>
            </a:br>
            <a:endParaRPr lang="en-US" sz="1600" dirty="0">
              <a:cs typeface="B Homa" panose="00000400000000000000" pitchFamily="2" charset="-78"/>
            </a:endParaRPr>
          </a:p>
        </p:txBody>
      </p:sp>
      <p:pic>
        <p:nvPicPr>
          <p:cNvPr id="19460" name="Picture 4"/>
          <p:cNvPicPr>
            <a:picLocks noChangeAspect="1" noChangeArrowheads="1"/>
          </p:cNvPicPr>
          <p:nvPr/>
        </p:nvPicPr>
        <p:blipFill>
          <a:blip r:embed="rId3" cstate="print"/>
          <a:srcRect/>
          <a:stretch>
            <a:fillRect/>
          </a:stretch>
        </p:blipFill>
        <p:spPr bwMode="auto">
          <a:xfrm>
            <a:off x="914400" y="3962400"/>
            <a:ext cx="3048000" cy="2405063"/>
          </a:xfrm>
          <a:prstGeom prst="rect">
            <a:avLst/>
          </a:prstGeom>
          <a:noFill/>
          <a:ln w="9525">
            <a:noFill/>
            <a:miter lim="800000"/>
            <a:headEnd/>
            <a:tailEnd/>
          </a:ln>
        </p:spPr>
      </p:pic>
      <p:sp>
        <p:nvSpPr>
          <p:cNvPr id="6" name="Rectangle 5"/>
          <p:cNvSpPr/>
          <p:nvPr/>
        </p:nvSpPr>
        <p:spPr>
          <a:xfrm>
            <a:off x="7673644" y="228600"/>
            <a:ext cx="1027845" cy="369332"/>
          </a:xfrm>
          <a:prstGeom prst="rect">
            <a:avLst/>
          </a:prstGeom>
        </p:spPr>
        <p:style>
          <a:lnRef idx="2">
            <a:schemeClr val="accent5"/>
          </a:lnRef>
          <a:fillRef idx="1">
            <a:schemeClr val="lt1"/>
          </a:fillRef>
          <a:effectRef idx="0">
            <a:schemeClr val="accent5"/>
          </a:effectRef>
          <a:fontRef idx="minor">
            <a:schemeClr val="dk1"/>
          </a:fontRef>
        </p:style>
        <p:txBody>
          <a:bodyPr wrap="none">
            <a:spAutoFit/>
          </a:bodyPr>
          <a:lstStyle/>
          <a:p>
            <a:r>
              <a:rPr lang="fa-IR" b="1" dirty="0" smtClean="0">
                <a:cs typeface="B Homa" panose="00000400000000000000" pitchFamily="2" charset="-78"/>
              </a:rPr>
              <a:t>بتن شفاف</a:t>
            </a:r>
            <a:endParaRPr lang="en-US" dirty="0"/>
          </a:p>
        </p:txBody>
      </p:sp>
    </p:spTree>
    <p:extLst>
      <p:ext uri="{BB962C8B-B14F-4D97-AF65-F5344CB8AC3E}">
        <p14:creationId xmlns:p14="http://schemas.microsoft.com/office/powerpoint/2010/main" val="231054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52400"/>
            <a:ext cx="8382000" cy="6247864"/>
          </a:xfrm>
          <a:prstGeom prst="rect">
            <a:avLst/>
          </a:prstGeom>
        </p:spPr>
        <p:txBody>
          <a:bodyPr wrap="square">
            <a:spAutoFit/>
          </a:bodyPr>
          <a:lstStyle/>
          <a:p>
            <a:pPr algn="r"/>
            <a:r>
              <a:rPr lang="fa-IR" sz="1600" b="1" dirty="0" smtClean="0">
                <a:cs typeface="B Homa" panose="00000400000000000000" pitchFamily="2" charset="-78"/>
              </a:rPr>
              <a:t>محاسن لاتيراكن :</a:t>
            </a: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مي توان ديوار با هر ضخامتي توسط لاتيراكن ها ساخت ـ مي توان نور را تا </a:t>
            </a:r>
            <a:r>
              <a:rPr lang="fa-IR" sz="1600" dirty="0" smtClean="0">
                <a:solidFill>
                  <a:srgbClr val="C00000"/>
                </a:solidFill>
                <a:cs typeface="B Homa" panose="00000400000000000000" pitchFamily="2" charset="-78"/>
              </a:rPr>
              <a:t>20 متر </a:t>
            </a:r>
            <a:r>
              <a:rPr lang="fa-IR" sz="1600" dirty="0" smtClean="0">
                <a:cs typeface="B Homa" panose="00000400000000000000" pitchFamily="2" charset="-78"/>
              </a:rPr>
              <a:t>در سراسر بتن بدون اتلاف روشنايي انتقال دهد ـ اگر از اين ماده بيشتر و بيشتر در ساختمان سازي استفاده شود.</a:t>
            </a:r>
          </a:p>
          <a:p>
            <a:pPr algn="r"/>
            <a:endParaRPr lang="fa-IR" sz="1600" dirty="0">
              <a:cs typeface="B Homa" panose="00000400000000000000" pitchFamily="2" charset="-78"/>
            </a:endParaRPr>
          </a:p>
          <a:p>
            <a:pPr algn="r"/>
            <a:r>
              <a:rPr lang="fa-IR" sz="1600" dirty="0" smtClean="0">
                <a:cs typeface="B Homa" panose="00000400000000000000" pitchFamily="2" charset="-78"/>
              </a:rPr>
              <a:t> </a:t>
            </a:r>
            <a:r>
              <a:rPr lang="fa-IR" sz="1600" b="1" dirty="0" smtClean="0">
                <a:cs typeface="B Homa" panose="00000400000000000000" pitchFamily="2" charset="-78"/>
              </a:rPr>
              <a:t>لایتراکان</a:t>
            </a: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بتن عبور دهنده نور، امروزه به عنوان یک متریال ساختمانی جدید با قابلیت استفاده بالا مطرح است. این متریال ترکیبی از فیبرهای نوری و ذرات بتن است و می تواند به عنوان بلوک ها و یا پانل های پیش ساخته ساختمانی مورد استفاده قرار گیرد. فیبر ها بخاطر اندازه کوچکشان با بتن مخلوط شده و ترکیبی از یک متریال دانه بندی شده را تشکیل می دهند. به این ترتیب نتیجه کار صرفا ترکیب دو متریال شیشه و بتن نیست، بلکه یک متریال جدید سوم که از لحاظ ساختار درونی و همچنین سطوح بیرونی کامل همگن است، به دست می آید.</a:t>
            </a:r>
            <a:br>
              <a:rPr lang="fa-IR" sz="1600" dirty="0" smtClean="0">
                <a:cs typeface="B Homa" panose="00000400000000000000" pitchFamily="2" charset="-78"/>
              </a:rPr>
            </a:br>
            <a:r>
              <a:rPr lang="fa-IR" sz="1600" dirty="0" smtClean="0">
                <a:cs typeface="B Homa" panose="00000400000000000000" pitchFamily="2" charset="-78"/>
              </a:rPr>
              <a:t>فیبر های شیشه باعث نفوذ نور به داخل بلوک ها می شوند. جالب ترین حالت این پدیده نمایش سایه ها در وجه مقابل ضلع نور خورده است. همچنین رنگ نوری که از پشت این بتن دیده می شود ثابت است به عنوان مثال اگر نور سبز به پشت بلوک بتابد در جلوی آن سایه ها سبز دیده می شوند. هزاران فیبر شیشه ای نوری به صورت موازی کنار هم بین دو وجه اصلی بلوک بتنی قرار می گیرند. نسبت فیبر ها بسیار کم و حدود 4 درصد کل میزان بلوک ها است. علاوه بر این فیبر ها بخاطر اندازه کوچکشان با بتن مخلوط شده و تبدیل به یک جزء ساختاری می شوند بنابر این سطح بیرونی بتن همگن و یکنواخت باقی می ماند. در تئوری، ساختار یک دیوار ساخته شده با بتن عبور دهنده نور، می تواند تا چند متر ضخامت داشته باشد زیرا فیبر ها تا 20متر بدون از دست دادن نور عمل می کنند و در دیواری با این ضخامت باز هم عبور نور وجود دارد.</a:t>
            </a:r>
            <a:br>
              <a:rPr lang="fa-IR" sz="1600" dirty="0" smtClean="0">
                <a:cs typeface="B Homa" panose="00000400000000000000" pitchFamily="2" charset="-78"/>
              </a:rPr>
            </a:br>
            <a:r>
              <a:rPr lang="fa-IR" sz="1600" dirty="0" smtClean="0">
                <a:cs typeface="B Homa" panose="00000400000000000000" pitchFamily="2" charset="-78"/>
              </a:rPr>
              <a:t>ساختارهای باربر هم می‌توانند از این بلوک‌ها ساخته شوند. زیرا فیبر های شیشه ای هیچ تاثیر منفی روی مقاومت بتن ندارند. بلوکها می توانند در اندازه ها ی متنوع و با عایق حرارتی خاص نصب شده روی آنها تولید شوند.</a:t>
            </a:r>
            <a:br>
              <a:rPr lang="fa-IR" sz="1600" dirty="0" smtClean="0">
                <a:cs typeface="B Homa" panose="00000400000000000000" pitchFamily="2" charset="-78"/>
              </a:rPr>
            </a:br>
            <a:r>
              <a:rPr lang="fa-IR" sz="1600" dirty="0" smtClean="0">
                <a:cs typeface="B Homa" panose="00000400000000000000" pitchFamily="2" charset="-78"/>
              </a:rPr>
              <a:t>این متریال در سال 2001 توسط یک معمار مجار به نام «آرون لاسونسزی» اختراع شد و به ثبت رسید. این معمار زمانیکه در سن 27 سالگی در کالج سلطنتی هنر های زیبای استکهلم مشغول به تحصیل بود این ایده را بیان کرد و در سال 2004 شرکت خود را با نام لایتراکان تاسیس کرد و با توجه به نیاز و تمایل جامعه امروز به استفاده از مصالح جدید ساختمانی، از سال 2006 با شرکت های بزرگ صنعتی به توافق رسیده و تولید انبوه آن به زودی آغاز خواهد شد</a:t>
            </a:r>
            <a:br>
              <a:rPr lang="fa-IR" sz="1600" dirty="0" smtClean="0">
                <a:cs typeface="B Homa" panose="00000400000000000000" pitchFamily="2" charset="-78"/>
              </a:rPr>
            </a:br>
            <a:endParaRPr lang="en-US" sz="1600" dirty="0">
              <a:cs typeface="B Homa" panose="00000400000000000000" pitchFamily="2" charset="-78"/>
            </a:endParaRPr>
          </a:p>
        </p:txBody>
      </p:sp>
    </p:spTree>
    <p:extLst>
      <p:ext uri="{BB962C8B-B14F-4D97-AF65-F5344CB8AC3E}">
        <p14:creationId xmlns:p14="http://schemas.microsoft.com/office/powerpoint/2010/main" val="33864152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43400" y="1524000"/>
            <a:ext cx="4572000" cy="4031873"/>
          </a:xfrm>
          <a:prstGeom prst="rect">
            <a:avLst/>
          </a:prstGeom>
        </p:spPr>
        <p:txBody>
          <a:bodyPr>
            <a:spAutoFit/>
          </a:bodyPr>
          <a:lstStyle/>
          <a:p>
            <a:pPr algn="r"/>
            <a:r>
              <a:rPr lang="fa-IR" sz="1600" b="1" dirty="0" smtClean="0">
                <a:cs typeface="B Homa" panose="00000400000000000000" pitchFamily="2" charset="-78"/>
              </a:rPr>
              <a:t>موارد کاربرد</a:t>
            </a: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دیوار: به عنوان متداول ترین حالت ممکن این بلوک می تواند در ساختن دیوارها مورد استفاده قرار گیرد. به این ترتیب هر دو سمت و همچنین ضخامت این متریال جدید قابل مشاهده خواهد بود. بنابر این سنگینی و استحکام بتن به عنوان ماده اصلی «لایتراکان» محسوس تر می شود و در عین حال کنتراست بین نور و ماده شدیدتر می شود. این متریال می تواند برای دیوارهای داخلی و خارجی مورد استفاده قرار گیرد و استحکام سطح در این مورد بسیار مهم است. اگر نور خورشید به ساختار این دیوار می تابد قرار گیری غربی یا شرقی توصیه می شود تا اشعه آفتاب در حال طلوع یا غروب با زاویه کم به فیبر های نوری برسد و شدت عبور نور بیشتر شود. بخاطر استحکام زیاد این ماده می توان از آن برای ساختن دیوار های باربر هم استفاده کرد. در صورت نیاز، مسلح کردن این متریال نیز ممکن است، همچنین انواع دارای عایق حرارتی آن نیز در دست تولید است.</a:t>
            </a:r>
            <a:br>
              <a:rPr lang="fa-IR" sz="1600" dirty="0" smtClean="0">
                <a:cs typeface="B Homa" panose="00000400000000000000" pitchFamily="2" charset="-78"/>
              </a:rPr>
            </a:br>
            <a:endParaRPr lang="en-US" sz="1600" dirty="0">
              <a:cs typeface="B Homa" panose="00000400000000000000" pitchFamily="2" charset="-78"/>
            </a:endParaRPr>
          </a:p>
        </p:txBody>
      </p:sp>
      <p:pic>
        <p:nvPicPr>
          <p:cNvPr id="20482" name="Picture 2"/>
          <p:cNvPicPr>
            <a:picLocks noChangeAspect="1" noChangeArrowheads="1"/>
          </p:cNvPicPr>
          <p:nvPr/>
        </p:nvPicPr>
        <p:blipFill>
          <a:blip r:embed="rId2" cstate="print"/>
          <a:srcRect/>
          <a:stretch>
            <a:fillRect/>
          </a:stretch>
        </p:blipFill>
        <p:spPr bwMode="auto">
          <a:xfrm>
            <a:off x="228600" y="838200"/>
            <a:ext cx="3657600" cy="2743200"/>
          </a:xfrm>
          <a:prstGeom prst="rect">
            <a:avLst/>
          </a:prstGeom>
          <a:noFill/>
          <a:ln w="9525">
            <a:noFill/>
            <a:miter lim="800000"/>
            <a:headEnd/>
            <a:tailEnd/>
          </a:ln>
        </p:spPr>
      </p:pic>
      <p:pic>
        <p:nvPicPr>
          <p:cNvPr id="20483" name="Picture 3"/>
          <p:cNvPicPr>
            <a:picLocks noChangeAspect="1" noChangeArrowheads="1"/>
          </p:cNvPicPr>
          <p:nvPr/>
        </p:nvPicPr>
        <p:blipFill>
          <a:blip r:embed="rId3" cstate="print"/>
          <a:srcRect/>
          <a:stretch>
            <a:fillRect/>
          </a:stretch>
        </p:blipFill>
        <p:spPr bwMode="auto">
          <a:xfrm>
            <a:off x="228600" y="4262246"/>
            <a:ext cx="3581400" cy="2310003"/>
          </a:xfrm>
          <a:prstGeom prst="rect">
            <a:avLst/>
          </a:prstGeom>
          <a:noFill/>
          <a:ln w="9525">
            <a:noFill/>
            <a:miter lim="800000"/>
            <a:headEnd/>
            <a:tailEnd/>
          </a:ln>
        </p:spPr>
      </p:pic>
    </p:spTree>
    <p:extLst>
      <p:ext uri="{BB962C8B-B14F-4D97-AF65-F5344CB8AC3E}">
        <p14:creationId xmlns:p14="http://schemas.microsoft.com/office/powerpoint/2010/main" val="24984572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304800"/>
            <a:ext cx="8305800" cy="1815882"/>
          </a:xfrm>
          <a:prstGeom prst="rect">
            <a:avLst/>
          </a:prstGeom>
        </p:spPr>
        <p:txBody>
          <a:bodyPr wrap="square">
            <a:spAutoFit/>
          </a:bodyPr>
          <a:lstStyle/>
          <a:p>
            <a:pPr algn="r"/>
            <a:r>
              <a:rPr lang="fa-IR" sz="1600" dirty="0" smtClean="0">
                <a:cs typeface="B Homa" panose="00000400000000000000" pitchFamily="2" charset="-78"/>
              </a:rPr>
              <a:t>بلکا:</a:t>
            </a:r>
          </a:p>
          <a:p>
            <a:pPr algn="r"/>
            <a:endParaRPr lang="fa-IR" sz="1600" dirty="0">
              <a:cs typeface="B Homa" panose="00000400000000000000" pitchFamily="2" charset="-78"/>
            </a:endParaRPr>
          </a:p>
          <a:p>
            <a:pPr algn="r"/>
            <a:r>
              <a:rPr lang="fa-IR" sz="1600" dirty="0" smtClean="0">
                <a:cs typeface="B Homa" panose="00000400000000000000" pitchFamily="2" charset="-78"/>
              </a:rPr>
              <a:t/>
            </a:r>
            <a:br>
              <a:rPr lang="fa-IR" sz="1600" dirty="0" smtClean="0">
                <a:cs typeface="B Homa" panose="00000400000000000000" pitchFamily="2" charset="-78"/>
              </a:rPr>
            </a:br>
            <a:r>
              <a:rPr lang="fa-IR" sz="1600" dirty="0" smtClean="0">
                <a:cs typeface="B Homa" panose="00000400000000000000" pitchFamily="2" charset="-78"/>
              </a:rPr>
              <a:t>پانل های   </a:t>
            </a:r>
            <a:r>
              <a:rPr lang="en-US" sz="1600" dirty="0" smtClean="0">
                <a:cs typeface="B Homa" panose="00000400000000000000" pitchFamily="2" charset="-78"/>
              </a:rPr>
              <a:t>U.P.V.C </a:t>
            </a:r>
            <a:r>
              <a:rPr lang="fa-IR" sz="1600" dirty="0" smtClean="0">
                <a:cs typeface="B Homa" panose="00000400000000000000" pitchFamily="2" charset="-78"/>
              </a:rPr>
              <a:t>بعنوان یکی از مشهورترین و کار آمدترین محصولات برای پوشش دادن دیوارها و سقف ها شناخته شده است . دیوار پوش های بلکا یک راه حل مناسب برای پوشش دادن و تزئین و بازسازی هر نوع دیوار ،بدون نیاز به نازک کای به منظور رسیدن به محیطی دلباز و زیباست.</a:t>
            </a:r>
            <a:br>
              <a:rPr lang="fa-IR" sz="1600" dirty="0" smtClean="0">
                <a:cs typeface="B Homa" panose="00000400000000000000" pitchFamily="2" charset="-78"/>
              </a:rPr>
            </a:br>
            <a:r>
              <a:rPr lang="fa-IR" sz="1600" dirty="0" smtClean="0">
                <a:cs typeface="B Homa" panose="00000400000000000000" pitchFamily="2" charset="-78"/>
              </a:rPr>
              <a:t>با نصبی راحت در محیط های مسکونی و اداری و عمومی با رنگ های مختلف.</a:t>
            </a:r>
            <a:endParaRPr lang="en-US" sz="1600" dirty="0">
              <a:cs typeface="B Homa" panose="00000400000000000000" pitchFamily="2" charset="-78"/>
            </a:endParaRPr>
          </a:p>
        </p:txBody>
      </p:sp>
      <p:pic>
        <p:nvPicPr>
          <p:cNvPr id="1026" name="Picture 2"/>
          <p:cNvPicPr>
            <a:picLocks noChangeAspect="1" noChangeArrowheads="1"/>
          </p:cNvPicPr>
          <p:nvPr/>
        </p:nvPicPr>
        <p:blipFill>
          <a:blip r:embed="rId2" cstate="print"/>
          <a:srcRect l="36897" t="22222" r="37500" b="42692"/>
          <a:stretch>
            <a:fillRect/>
          </a:stretch>
        </p:blipFill>
        <p:spPr bwMode="auto">
          <a:xfrm>
            <a:off x="4953000" y="3048000"/>
            <a:ext cx="3657600" cy="2819400"/>
          </a:xfrm>
          <a:prstGeom prst="rect">
            <a:avLst/>
          </a:prstGeom>
          <a:noFill/>
          <a:ln w="9525">
            <a:noFill/>
            <a:miter lim="800000"/>
            <a:headEnd/>
            <a:tailEnd/>
          </a:ln>
        </p:spPr>
      </p:pic>
      <p:pic>
        <p:nvPicPr>
          <p:cNvPr id="1028" name="Picture 4"/>
          <p:cNvPicPr>
            <a:picLocks noChangeAspect="1" noChangeArrowheads="1"/>
          </p:cNvPicPr>
          <p:nvPr/>
        </p:nvPicPr>
        <p:blipFill>
          <a:blip r:embed="rId3" cstate="print"/>
          <a:srcRect l="36500" t="23111" r="38000" b="42222"/>
          <a:stretch>
            <a:fillRect/>
          </a:stretch>
        </p:blipFill>
        <p:spPr bwMode="auto">
          <a:xfrm>
            <a:off x="381000" y="2971800"/>
            <a:ext cx="3886200" cy="2971800"/>
          </a:xfrm>
          <a:prstGeom prst="rect">
            <a:avLst/>
          </a:prstGeom>
          <a:noFill/>
          <a:ln w="9525">
            <a:noFill/>
            <a:miter lim="800000"/>
            <a:headEnd/>
            <a:tailEnd/>
          </a:ln>
        </p:spPr>
      </p:pic>
    </p:spTree>
    <p:extLst>
      <p:ext uri="{BB962C8B-B14F-4D97-AF65-F5344CB8AC3E}">
        <p14:creationId xmlns:p14="http://schemas.microsoft.com/office/powerpoint/2010/main" val="27395256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ircuit">
  <a:themeElements>
    <a:clrScheme name="Circuit">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Circui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ircuit">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Circuit</Template>
  <TotalTime>219</TotalTime>
  <Words>1671</Words>
  <Application>Microsoft Office PowerPoint</Application>
  <PresentationFormat>On-screen Show (4:3)</PresentationFormat>
  <Paragraphs>181</Paragraphs>
  <Slides>41</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Arial</vt:lpstr>
      <vt:lpstr>B Farnaz</vt:lpstr>
      <vt:lpstr>B Homa</vt:lpstr>
      <vt:lpstr>Tahoma</vt:lpstr>
      <vt:lpstr>Trebuchet MS</vt:lpstr>
      <vt:lpstr>Tw Cen MT</vt:lpstr>
      <vt:lpstr>Verdana</vt:lpstr>
      <vt:lpstr>Circuit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مشخصات ورق ها</vt:lpstr>
      <vt:lpstr>PowerPoint Presentation</vt:lpstr>
      <vt:lpstr>جزئیات سیستم Hanging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4</cp:revision>
  <dcterms:created xsi:type="dcterms:W3CDTF">2020-05-21T16:29:04Z</dcterms:created>
  <dcterms:modified xsi:type="dcterms:W3CDTF">2020-05-21T20:10:25Z</dcterms:modified>
</cp:coreProperties>
</file>