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48" r:id="rId1"/>
    <p:sldMasterId id="2147483689" r:id="rId2"/>
  </p:sldMasterIdLst>
  <p:sldIdLst>
    <p:sldId id="256" r:id="rId3"/>
    <p:sldId id="257"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 id="307" r:id="rId53"/>
    <p:sldId id="308" r:id="rId54"/>
    <p:sldId id="309" r:id="rId55"/>
    <p:sldId id="310" r:id="rId56"/>
    <p:sldId id="311" r:id="rId57"/>
    <p:sldId id="312" r:id="rId58"/>
    <p:sldId id="313" r:id="rId59"/>
    <p:sldId id="314" r:id="rId60"/>
    <p:sldId id="315" r:id="rId61"/>
    <p:sldId id="316" r:id="rId62"/>
    <p:sldId id="317" r:id="rId63"/>
    <p:sldId id="318" r:id="rId64"/>
    <p:sldId id="319" r:id="rId65"/>
    <p:sldId id="320" r:id="rId66"/>
    <p:sldId id="321" r:id="rId67"/>
    <p:sldId id="322" r:id="rId68"/>
    <p:sldId id="323" r:id="rId69"/>
    <p:sldId id="324" r:id="rId70"/>
    <p:sldId id="325" r:id="rId71"/>
    <p:sldId id="326" r:id="rId72"/>
    <p:sldId id="327" r:id="rId73"/>
    <p:sldId id="328" r:id="rId74"/>
    <p:sldId id="329" r:id="rId75"/>
    <p:sldId id="330" r:id="rId76"/>
    <p:sldId id="331" r:id="rId77"/>
    <p:sldId id="332" r:id="rId78"/>
    <p:sldId id="333" r:id="rId79"/>
    <p:sldId id="334" r:id="rId80"/>
    <p:sldId id="335" r:id="rId81"/>
    <p:sldId id="336" r:id="rId82"/>
    <p:sldId id="337" r:id="rId83"/>
    <p:sldId id="338" r:id="rId84"/>
  </p:sldIdLst>
  <p:sldSz cx="9144000" cy="6858000" type="screen4x3"/>
  <p:notesSz cx="6858000" cy="9144000"/>
  <p:defaultTex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84380"/>
    <p:restoredTop sz="94660"/>
  </p:normalViewPr>
  <p:slideViewPr>
    <p:cSldViewPr snapToGrid="0">
      <p:cViewPr varScale="1">
        <p:scale>
          <a:sx n="75" d="100"/>
          <a:sy n="75" d="100"/>
        </p:scale>
        <p:origin x="1074"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84" Type="http://schemas.openxmlformats.org/officeDocument/2006/relationships/slide" Target="slides/slide82.xml"/><Relationship Id="rId16" Type="http://schemas.openxmlformats.org/officeDocument/2006/relationships/slide" Target="slides/slide14.xml"/><Relationship Id="rId11" Type="http://schemas.openxmlformats.org/officeDocument/2006/relationships/slide" Target="slides/slide9.xml"/><Relationship Id="rId32" Type="http://schemas.openxmlformats.org/officeDocument/2006/relationships/slide" Target="slides/slide30.xml"/><Relationship Id="rId37" Type="http://schemas.openxmlformats.org/officeDocument/2006/relationships/slide" Target="slides/slide35.xml"/><Relationship Id="rId53" Type="http://schemas.openxmlformats.org/officeDocument/2006/relationships/slide" Target="slides/slide51.xml"/><Relationship Id="rId58" Type="http://schemas.openxmlformats.org/officeDocument/2006/relationships/slide" Target="slides/slide56.xml"/><Relationship Id="rId74" Type="http://schemas.openxmlformats.org/officeDocument/2006/relationships/slide" Target="slides/slide72.xml"/><Relationship Id="rId79" Type="http://schemas.openxmlformats.org/officeDocument/2006/relationships/slide" Target="slides/slide77.xml"/><Relationship Id="rId5" Type="http://schemas.openxmlformats.org/officeDocument/2006/relationships/slide" Target="slides/slide3.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77" Type="http://schemas.openxmlformats.org/officeDocument/2006/relationships/slide" Target="slides/slide75.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80" Type="http://schemas.openxmlformats.org/officeDocument/2006/relationships/slide" Target="slides/slide78.xml"/><Relationship Id="rId85" Type="http://schemas.openxmlformats.org/officeDocument/2006/relationships/presProps" Target="presProps.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83" Type="http://schemas.openxmlformats.org/officeDocument/2006/relationships/slide" Target="slides/slide81.xml"/><Relationship Id="rId88"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slide" Target="slides/slide79.xml"/><Relationship Id="rId86"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7" Type="http://schemas.openxmlformats.org/officeDocument/2006/relationships/slide" Target="slides/slide5.xml"/><Relationship Id="rId71" Type="http://schemas.openxmlformats.org/officeDocument/2006/relationships/slide" Target="slides/slide69.xml"/><Relationship Id="rId2" Type="http://schemas.openxmlformats.org/officeDocument/2006/relationships/slideMaster" Target="slideMasters/slideMaster2.xml"/><Relationship Id="rId29" Type="http://schemas.openxmlformats.org/officeDocument/2006/relationships/slide" Target="slides/slide27.xml"/><Relationship Id="rId24" Type="http://schemas.openxmlformats.org/officeDocument/2006/relationships/slide" Target="slides/slide22.xml"/><Relationship Id="rId40" Type="http://schemas.openxmlformats.org/officeDocument/2006/relationships/slide" Target="slides/slide38.xml"/><Relationship Id="rId45" Type="http://schemas.openxmlformats.org/officeDocument/2006/relationships/slide" Target="slides/slide43.xml"/><Relationship Id="rId66" Type="http://schemas.openxmlformats.org/officeDocument/2006/relationships/slide" Target="slides/slide64.xml"/><Relationship Id="rId87" Type="http://schemas.openxmlformats.org/officeDocument/2006/relationships/theme" Target="theme/theme1.xml"/><Relationship Id="rId61" Type="http://schemas.openxmlformats.org/officeDocument/2006/relationships/slide" Target="slides/slide59.xml"/><Relationship Id="rId82" Type="http://schemas.openxmlformats.org/officeDocument/2006/relationships/slide" Target="slides/slide80.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6000"/>
            </a:lvl1pPr>
          </a:lstStyle>
          <a:p>
            <a:r>
              <a:rPr lang="en-US" smtClean="0"/>
              <a:t>Click to edit Master title style</a:t>
            </a:r>
            <a:endParaRPr lang="fa-IR"/>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cs typeface="B Homa" panose="00000400000000000000" pitchFamily="2" charset="-7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smtClean="0"/>
              <a:t>Click to edit Master subtitle style</a:t>
            </a:r>
            <a:endParaRPr lang="fa-IR" dirty="0"/>
          </a:p>
        </p:txBody>
      </p:sp>
      <p:sp>
        <p:nvSpPr>
          <p:cNvPr id="4" name="Date Placeholder 3"/>
          <p:cNvSpPr>
            <a:spLocks noGrp="1"/>
          </p:cNvSpPr>
          <p:nvPr>
            <p:ph type="dt" sz="half" idx="10"/>
          </p:nvPr>
        </p:nvSpPr>
        <p:spPr/>
        <p:txBody>
          <a:bodyPr/>
          <a:lstStyle/>
          <a:p>
            <a:fld id="{3B0828AC-4739-4FB0-81E1-5DE01393DCE3}" type="datetimeFigureOut">
              <a:rPr lang="fa-IR" smtClean="0"/>
              <a:t>22/04/1442</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9F6C0DD3-E23A-47B5-AFC2-9C1F7BA27417}" type="slidenum">
              <a:rPr lang="fa-IR" smtClean="0"/>
              <a:t>‹#›</a:t>
            </a:fld>
            <a:endParaRPr lang="fa-IR"/>
          </a:p>
        </p:txBody>
      </p:sp>
    </p:spTree>
    <p:extLst>
      <p:ext uri="{BB962C8B-B14F-4D97-AF65-F5344CB8AC3E}">
        <p14:creationId xmlns:p14="http://schemas.microsoft.com/office/powerpoint/2010/main" val="83150854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3B0828AC-4739-4FB0-81E1-5DE01393DCE3}" type="datetimeFigureOut">
              <a:rPr lang="fa-IR" smtClean="0"/>
              <a:t>22/04/1442</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9F6C0DD3-E23A-47B5-AFC2-9C1F7BA27417}" type="slidenum">
              <a:rPr lang="fa-IR" smtClean="0"/>
              <a:t>‹#›</a:t>
            </a:fld>
            <a:endParaRPr lang="fa-IR"/>
          </a:p>
        </p:txBody>
      </p:sp>
    </p:spTree>
    <p:extLst>
      <p:ext uri="{BB962C8B-B14F-4D97-AF65-F5344CB8AC3E}">
        <p14:creationId xmlns:p14="http://schemas.microsoft.com/office/powerpoint/2010/main" val="156159517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907757" y="365125"/>
            <a:ext cx="1478756" cy="5811838"/>
          </a:xfrm>
        </p:spPr>
        <p:txBody>
          <a:bodyPr vert="eaVert"/>
          <a:lstStyle/>
          <a:p>
            <a:r>
              <a:rPr lang="en-US" smtClean="0"/>
              <a:t>Click to edit Master title style</a:t>
            </a:r>
            <a:endParaRPr lang="fa-IR"/>
          </a:p>
        </p:txBody>
      </p:sp>
      <p:sp>
        <p:nvSpPr>
          <p:cNvPr id="3" name="Vertical Text Placeholder 2"/>
          <p:cNvSpPr>
            <a:spLocks noGrp="1"/>
          </p:cNvSpPr>
          <p:nvPr>
            <p:ph type="body" orient="vert" idx="1"/>
          </p:nvPr>
        </p:nvSpPr>
        <p:spPr>
          <a:xfrm>
            <a:off x="471488" y="365125"/>
            <a:ext cx="4321969"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3B0828AC-4739-4FB0-81E1-5DE01393DCE3}" type="datetimeFigureOut">
              <a:rPr lang="fa-IR" smtClean="0"/>
              <a:t>22/04/1442</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9F6C0DD3-E23A-47B5-AFC2-9C1F7BA27417}" type="slidenum">
              <a:rPr lang="fa-IR" smtClean="0"/>
              <a:t>‹#›</a:t>
            </a:fld>
            <a:endParaRPr lang="fa-IR"/>
          </a:p>
        </p:txBody>
      </p:sp>
    </p:spTree>
    <p:extLst>
      <p:ext uri="{BB962C8B-B14F-4D97-AF65-F5344CB8AC3E}">
        <p14:creationId xmlns:p14="http://schemas.microsoft.com/office/powerpoint/2010/main" val="420731830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8466" y="-8468"/>
            <a:ext cx="9171316" cy="6874935"/>
            <a:chOff x="-8466" y="-8468"/>
            <a:chExt cx="9171316" cy="6874935"/>
          </a:xfrm>
        </p:grpSpPr>
        <p:cxnSp>
          <p:nvCxnSpPr>
            <p:cNvPr id="28" name="Straight Connector 27"/>
            <p:cNvCxnSpPr/>
            <p:nvPr/>
          </p:nvCxnSpPr>
          <p:spPr>
            <a:xfrm flipV="1">
              <a:off x="5130830" y="4175605"/>
              <a:ext cx="4022475" cy="2682396"/>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9" name="Straight Connector 28"/>
            <p:cNvCxnSpPr/>
            <p:nvPr/>
          </p:nvCxnSpPr>
          <p:spPr>
            <a:xfrm>
              <a:off x="7042707"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30" name="Freeform 29"/>
            <p:cNvSpPr/>
            <p:nvPr/>
          </p:nvSpPr>
          <p:spPr>
            <a:xfrm>
              <a:off x="6891896" y="1"/>
              <a:ext cx="2269442" cy="6866466"/>
            </a:xfrm>
            <a:custGeom>
              <a:avLst/>
              <a:gdLst/>
              <a:ahLst/>
              <a:cxnLst/>
              <a:rect l="l" t="t" r="r" b="b"/>
              <a:pathLst>
                <a:path w="2269442" h="6866466">
                  <a:moveTo>
                    <a:pt x="2023534" y="0"/>
                  </a:moveTo>
                  <a:lnTo>
                    <a:pt x="0" y="6858000"/>
                  </a:lnTo>
                  <a:lnTo>
                    <a:pt x="2269067" y="6866466"/>
                  </a:lnTo>
                  <a:cubicBezTo>
                    <a:pt x="2271889" y="4580466"/>
                    <a:pt x="2257778" y="2294466"/>
                    <a:pt x="2260600" y="8466"/>
                  </a:cubicBezTo>
                  <a:lnTo>
                    <a:pt x="2023534"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Freeform 30"/>
            <p:cNvSpPr/>
            <p:nvPr/>
          </p:nvSpPr>
          <p:spPr>
            <a:xfrm>
              <a:off x="7205158" y="-8467"/>
              <a:ext cx="1948147" cy="6866467"/>
            </a:xfrm>
            <a:custGeom>
              <a:avLst/>
              <a:gdLst/>
              <a:ahLst/>
              <a:cxnLst/>
              <a:rect l="l" t="t" r="r" b="b"/>
              <a:pathLst>
                <a:path w="1948147" h="6866467">
                  <a:moveTo>
                    <a:pt x="0" y="0"/>
                  </a:moveTo>
                  <a:lnTo>
                    <a:pt x="1202267" y="6866467"/>
                  </a:lnTo>
                  <a:lnTo>
                    <a:pt x="1947333" y="6866467"/>
                  </a:lnTo>
                  <a:cubicBezTo>
                    <a:pt x="1944511" y="4577645"/>
                    <a:pt x="1950155" y="2288822"/>
                    <a:pt x="1947333" y="0"/>
                  </a:cubicBez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2" name="Freeform 31"/>
            <p:cNvSpPr/>
            <p:nvPr/>
          </p:nvSpPr>
          <p:spPr>
            <a:xfrm>
              <a:off x="6637896" y="3920066"/>
              <a:ext cx="2513565" cy="2937933"/>
            </a:xfrm>
            <a:custGeom>
              <a:avLst/>
              <a:gdLst/>
              <a:ahLst/>
              <a:cxnLst/>
              <a:rect l="l" t="t" r="r" b="b"/>
              <a:pathLst>
                <a:path w="3259667" h="3810000">
                  <a:moveTo>
                    <a:pt x="0" y="3810000"/>
                  </a:moveTo>
                  <a:lnTo>
                    <a:pt x="3251200" y="0"/>
                  </a:lnTo>
                  <a:cubicBezTo>
                    <a:pt x="3254022" y="1270000"/>
                    <a:pt x="3256845" y="2540000"/>
                    <a:pt x="3259667" y="3810000"/>
                  </a:cubicBezTo>
                  <a:lnTo>
                    <a:pt x="0" y="3810000"/>
                  </a:lnTo>
                  <a:close/>
                </a:path>
              </a:pathLst>
            </a:cu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33" name="Freeform 32"/>
            <p:cNvSpPr/>
            <p:nvPr/>
          </p:nvSpPr>
          <p:spPr>
            <a:xfrm>
              <a:off x="7010429" y="-8467"/>
              <a:ext cx="2142876" cy="6866467"/>
            </a:xfrm>
            <a:custGeom>
              <a:avLst/>
              <a:gdLst/>
              <a:ahLst/>
              <a:cxnLst/>
              <a:rect l="l" t="t" r="r" b="b"/>
              <a:pathLst>
                <a:path w="2853267" h="6866467">
                  <a:moveTo>
                    <a:pt x="0" y="0"/>
                  </a:moveTo>
                  <a:lnTo>
                    <a:pt x="2472267" y="6866467"/>
                  </a:lnTo>
                  <a:lnTo>
                    <a:pt x="2853267" y="6858000"/>
                  </a:lnTo>
                  <a:lnTo>
                    <a:pt x="2853267" y="0"/>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4" name="Freeform 33"/>
            <p:cNvSpPr/>
            <p:nvPr/>
          </p:nvSpPr>
          <p:spPr>
            <a:xfrm>
              <a:off x="8295776" y="-8467"/>
              <a:ext cx="857530" cy="6866467"/>
            </a:xfrm>
            <a:custGeom>
              <a:avLst/>
              <a:gdLst/>
              <a:ahLst/>
              <a:cxnLst/>
              <a:rect l="l" t="t" r="r" b="b"/>
              <a:pathLst>
                <a:path w="1286933" h="6866467">
                  <a:moveTo>
                    <a:pt x="1016000" y="0"/>
                  </a:moveTo>
                  <a:lnTo>
                    <a:pt x="0" y="6866467"/>
                  </a:lnTo>
                  <a:lnTo>
                    <a:pt x="1286933" y="6866467"/>
                  </a:lnTo>
                  <a:cubicBezTo>
                    <a:pt x="1284111" y="4577645"/>
                    <a:pt x="1281288" y="2288822"/>
                    <a:pt x="1278466" y="0"/>
                  </a:cubicBezTo>
                  <a:lnTo>
                    <a:pt x="1016000"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5" name="Freeform 34"/>
            <p:cNvSpPr/>
            <p:nvPr/>
          </p:nvSpPr>
          <p:spPr>
            <a:xfrm>
              <a:off x="8094165" y="-8468"/>
              <a:ext cx="1066770" cy="6866467"/>
            </a:xfrm>
            <a:custGeom>
              <a:avLst/>
              <a:gdLst/>
              <a:ahLst/>
              <a:cxnLst/>
              <a:rect l="l" t="t" r="r" b="b"/>
              <a:pathLst>
                <a:path w="1270244" h="6866467">
                  <a:moveTo>
                    <a:pt x="0" y="0"/>
                  </a:moveTo>
                  <a:lnTo>
                    <a:pt x="1117600" y="6866467"/>
                  </a:lnTo>
                  <a:lnTo>
                    <a:pt x="1270000" y="6866467"/>
                  </a:lnTo>
                  <a:cubicBezTo>
                    <a:pt x="1272822" y="4574822"/>
                    <a:pt x="1250245" y="2291645"/>
                    <a:pt x="1253067" y="0"/>
                  </a:cubicBezTo>
                  <a:lnTo>
                    <a:pt x="0" y="0"/>
                  </a:lnTo>
                  <a:close/>
                </a:path>
              </a:pathLst>
            </a:custGeom>
            <a:solidFill>
              <a:schemeClr val="accent2">
                <a:lumMod val="75000"/>
                <a:alpha val="82000"/>
              </a:schemeClr>
            </a:solidFill>
            <a:ln>
              <a:noFill/>
            </a:ln>
            <a:effectLst/>
          </p:spPr>
          <p:style>
            <a:lnRef idx="1">
              <a:schemeClr val="accent1"/>
            </a:lnRef>
            <a:fillRef idx="3">
              <a:schemeClr val="accent1"/>
            </a:fillRef>
            <a:effectRef idx="2">
              <a:schemeClr val="accent1"/>
            </a:effectRef>
            <a:fontRef idx="minor">
              <a:schemeClr val="lt1"/>
            </a:fontRef>
          </p:style>
        </p:sp>
        <p:sp>
          <p:nvSpPr>
            <p:cNvPr id="36" name="Freeform 35"/>
            <p:cNvSpPr/>
            <p:nvPr/>
          </p:nvSpPr>
          <p:spPr>
            <a:xfrm>
              <a:off x="8068764" y="4893733"/>
              <a:ext cx="1094086" cy="1964267"/>
            </a:xfrm>
            <a:custGeom>
              <a:avLst/>
              <a:gdLst/>
              <a:ahLst/>
              <a:cxnLst/>
              <a:rect l="l" t="t" r="r" b="b"/>
              <a:pathLst>
                <a:path w="1820333" h="3268133">
                  <a:moveTo>
                    <a:pt x="0" y="3268133"/>
                  </a:moveTo>
                  <a:lnTo>
                    <a:pt x="1811866" y="0"/>
                  </a:lnTo>
                  <a:cubicBezTo>
                    <a:pt x="1814688" y="1086555"/>
                    <a:pt x="1817511" y="2173111"/>
                    <a:pt x="1820333" y="3259666"/>
                  </a:cubicBezTo>
                  <a:lnTo>
                    <a:pt x="0" y="3268133"/>
                  </a:lnTo>
                  <a:close/>
                </a:path>
              </a:pathLst>
            </a:cu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18" name="Freeform 17"/>
            <p:cNvSpPr/>
            <p:nvPr/>
          </p:nvSpPr>
          <p:spPr>
            <a:xfrm>
              <a:off x="-8466" y="-8468"/>
              <a:ext cx="863600" cy="5698067"/>
            </a:xfrm>
            <a:custGeom>
              <a:avLst/>
              <a:gdLst/>
              <a:ahLst/>
              <a:cxnLst/>
              <a:rect l="l" t="t" r="r" b="b"/>
              <a:pathLst>
                <a:path w="863600" h="5698067">
                  <a:moveTo>
                    <a:pt x="0" y="8467"/>
                  </a:moveTo>
                  <a:lnTo>
                    <a:pt x="863600" y="0"/>
                  </a:lnTo>
                  <a:lnTo>
                    <a:pt x="863600" y="16934"/>
                  </a:lnTo>
                  <a:lnTo>
                    <a:pt x="0" y="5698067"/>
                  </a:lnTo>
                  <a:lnTo>
                    <a:pt x="0" y="8467"/>
                  </a:lnTo>
                  <a:close/>
                </a:path>
              </a:pathLst>
            </a:cu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130595" y="2404534"/>
            <a:ext cx="5826719" cy="1646302"/>
          </a:xfrm>
        </p:spPr>
        <p:txBody>
          <a:bodyPr anchor="b">
            <a:noAutofit/>
          </a:bodyPr>
          <a:lstStyle>
            <a:lvl1pPr algn="r">
              <a:defRPr sz="5400">
                <a:solidFill>
                  <a:schemeClr val="accent1"/>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130595" y="4050834"/>
            <a:ext cx="5826719"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pPr>
              <a:defRPr/>
            </a:pPr>
            <a:endParaRPr lang="en-US">
              <a:solidFill>
                <a:srgbClr val="D4D2D0">
                  <a:shade val="50000"/>
                </a:srgbClr>
              </a:solidFill>
            </a:endParaRPr>
          </a:p>
        </p:txBody>
      </p:sp>
      <p:sp>
        <p:nvSpPr>
          <p:cNvPr id="5" name="Footer Placeholder 4"/>
          <p:cNvSpPr>
            <a:spLocks noGrp="1"/>
          </p:cNvSpPr>
          <p:nvPr>
            <p:ph type="ftr" sz="quarter" idx="11"/>
          </p:nvPr>
        </p:nvSpPr>
        <p:spPr/>
        <p:txBody>
          <a:bodyPr/>
          <a:lstStyle/>
          <a:p>
            <a:pPr>
              <a:defRPr/>
            </a:pPr>
            <a:endParaRPr lang="en-US">
              <a:solidFill>
                <a:srgbClr val="D4D2D0">
                  <a:shade val="50000"/>
                </a:srgbClr>
              </a:solidFill>
            </a:endParaRPr>
          </a:p>
        </p:txBody>
      </p:sp>
      <p:sp>
        <p:nvSpPr>
          <p:cNvPr id="6" name="Slide Number Placeholder 5"/>
          <p:cNvSpPr>
            <a:spLocks noGrp="1"/>
          </p:cNvSpPr>
          <p:nvPr>
            <p:ph type="sldNum" sz="quarter" idx="12"/>
          </p:nvPr>
        </p:nvSpPr>
        <p:spPr/>
        <p:txBody>
          <a:bodyPr/>
          <a:lstStyle/>
          <a:p>
            <a:fld id="{87406823-AA20-4BCC-94DF-C5259C66A706}" type="slidenum">
              <a:rPr lang="en-US" altLang="fa-IR" smtClean="0"/>
              <a:pPr/>
              <a:t>‹#›</a:t>
            </a:fld>
            <a:endParaRPr lang="en-US" altLang="fa-IR"/>
          </a:p>
        </p:txBody>
      </p:sp>
    </p:spTree>
    <p:extLst>
      <p:ext uri="{BB962C8B-B14F-4D97-AF65-F5344CB8AC3E}">
        <p14:creationId xmlns:p14="http://schemas.microsoft.com/office/powerpoint/2010/main" val="374567910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a:defRPr/>
            </a:pPr>
            <a:endParaRPr lang="en-US">
              <a:solidFill>
                <a:srgbClr val="D4D2D0">
                  <a:shade val="50000"/>
                </a:srgbClr>
              </a:solidFill>
            </a:endParaRPr>
          </a:p>
        </p:txBody>
      </p:sp>
      <p:sp>
        <p:nvSpPr>
          <p:cNvPr id="5" name="Footer Placeholder 4"/>
          <p:cNvSpPr>
            <a:spLocks noGrp="1"/>
          </p:cNvSpPr>
          <p:nvPr>
            <p:ph type="ftr" sz="quarter" idx="11"/>
          </p:nvPr>
        </p:nvSpPr>
        <p:spPr/>
        <p:txBody>
          <a:bodyPr/>
          <a:lstStyle/>
          <a:p>
            <a:pPr>
              <a:defRPr/>
            </a:pPr>
            <a:endParaRPr lang="en-US">
              <a:solidFill>
                <a:srgbClr val="D4D2D0">
                  <a:shade val="50000"/>
                </a:srgbClr>
              </a:solidFill>
            </a:endParaRPr>
          </a:p>
        </p:txBody>
      </p:sp>
      <p:sp>
        <p:nvSpPr>
          <p:cNvPr id="6" name="Slide Number Placeholder 5"/>
          <p:cNvSpPr>
            <a:spLocks noGrp="1"/>
          </p:cNvSpPr>
          <p:nvPr>
            <p:ph type="sldNum" sz="quarter" idx="12"/>
          </p:nvPr>
        </p:nvSpPr>
        <p:spPr/>
        <p:txBody>
          <a:bodyPr/>
          <a:lstStyle/>
          <a:p>
            <a:fld id="{76BC8B92-6450-4A51-82C9-5CE6FBFB72FD}" type="slidenum">
              <a:rPr lang="en-US" altLang="fa-IR" smtClean="0"/>
              <a:pPr/>
              <a:t>‹#›</a:t>
            </a:fld>
            <a:endParaRPr lang="en-US" altLang="fa-IR"/>
          </a:p>
        </p:txBody>
      </p:sp>
    </p:spTree>
    <p:extLst>
      <p:ext uri="{BB962C8B-B14F-4D97-AF65-F5344CB8AC3E}">
        <p14:creationId xmlns:p14="http://schemas.microsoft.com/office/powerpoint/2010/main" val="410121869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09598" y="2700868"/>
            <a:ext cx="6347715" cy="1826581"/>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09598" y="4527448"/>
            <a:ext cx="6347715"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pPr>
              <a:defRPr/>
            </a:pPr>
            <a:endParaRPr lang="en-US">
              <a:solidFill>
                <a:srgbClr val="D4D2D0">
                  <a:shade val="50000"/>
                </a:srgbClr>
              </a:solidFill>
            </a:endParaRPr>
          </a:p>
        </p:txBody>
      </p:sp>
      <p:sp>
        <p:nvSpPr>
          <p:cNvPr id="5" name="Footer Placeholder 4"/>
          <p:cNvSpPr>
            <a:spLocks noGrp="1"/>
          </p:cNvSpPr>
          <p:nvPr>
            <p:ph type="ftr" sz="quarter" idx="11"/>
          </p:nvPr>
        </p:nvSpPr>
        <p:spPr/>
        <p:txBody>
          <a:bodyPr/>
          <a:lstStyle/>
          <a:p>
            <a:pPr>
              <a:defRPr/>
            </a:pPr>
            <a:endParaRPr lang="en-US">
              <a:solidFill>
                <a:srgbClr val="D4D2D0">
                  <a:shade val="50000"/>
                </a:srgbClr>
              </a:solidFill>
            </a:endParaRPr>
          </a:p>
        </p:txBody>
      </p:sp>
      <p:sp>
        <p:nvSpPr>
          <p:cNvPr id="6" name="Slide Number Placeholder 5"/>
          <p:cNvSpPr>
            <a:spLocks noGrp="1"/>
          </p:cNvSpPr>
          <p:nvPr>
            <p:ph type="sldNum" sz="quarter" idx="12"/>
          </p:nvPr>
        </p:nvSpPr>
        <p:spPr/>
        <p:txBody>
          <a:bodyPr/>
          <a:lstStyle/>
          <a:p>
            <a:fld id="{1F460761-A7C4-4E3D-988A-62B37C7A66B3}" type="slidenum">
              <a:rPr lang="en-US" altLang="fa-IR" smtClean="0"/>
              <a:pPr/>
              <a:t>‹#›</a:t>
            </a:fld>
            <a:endParaRPr lang="en-US" altLang="fa-IR"/>
          </a:p>
        </p:txBody>
      </p:sp>
    </p:spTree>
    <p:extLst>
      <p:ext uri="{BB962C8B-B14F-4D97-AF65-F5344CB8AC3E}">
        <p14:creationId xmlns:p14="http://schemas.microsoft.com/office/powerpoint/2010/main" val="329436504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609600"/>
            <a:ext cx="6347714" cy="1320800"/>
          </a:xfrm>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09600" y="2160589"/>
            <a:ext cx="3088109" cy="3880772"/>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3869204" y="2160590"/>
            <a:ext cx="3088110" cy="388077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pPr>
              <a:defRPr/>
            </a:pPr>
            <a:endParaRPr lang="en-US">
              <a:solidFill>
                <a:srgbClr val="D4D2D0">
                  <a:shade val="50000"/>
                </a:srgbClr>
              </a:solidFill>
            </a:endParaRPr>
          </a:p>
        </p:txBody>
      </p:sp>
      <p:sp>
        <p:nvSpPr>
          <p:cNvPr id="6" name="Footer Placeholder 5"/>
          <p:cNvSpPr>
            <a:spLocks noGrp="1"/>
          </p:cNvSpPr>
          <p:nvPr>
            <p:ph type="ftr" sz="quarter" idx="11"/>
          </p:nvPr>
        </p:nvSpPr>
        <p:spPr/>
        <p:txBody>
          <a:bodyPr/>
          <a:lstStyle/>
          <a:p>
            <a:pPr>
              <a:defRPr/>
            </a:pPr>
            <a:endParaRPr lang="en-US">
              <a:solidFill>
                <a:srgbClr val="D4D2D0">
                  <a:shade val="50000"/>
                </a:srgbClr>
              </a:solidFill>
            </a:endParaRPr>
          </a:p>
        </p:txBody>
      </p:sp>
      <p:sp>
        <p:nvSpPr>
          <p:cNvPr id="7" name="Slide Number Placeholder 6"/>
          <p:cNvSpPr>
            <a:spLocks noGrp="1"/>
          </p:cNvSpPr>
          <p:nvPr>
            <p:ph type="sldNum" sz="quarter" idx="12"/>
          </p:nvPr>
        </p:nvSpPr>
        <p:spPr/>
        <p:txBody>
          <a:bodyPr/>
          <a:lstStyle/>
          <a:p>
            <a:fld id="{D6BC6599-3F78-4E0F-8825-FC6E4B6B4CF9}" type="slidenum">
              <a:rPr lang="en-US" altLang="fa-IR" smtClean="0"/>
              <a:pPr/>
              <a:t>‹#›</a:t>
            </a:fld>
            <a:endParaRPr lang="en-US" altLang="fa-IR"/>
          </a:p>
        </p:txBody>
      </p:sp>
    </p:spTree>
    <p:extLst>
      <p:ext uri="{BB962C8B-B14F-4D97-AF65-F5344CB8AC3E}">
        <p14:creationId xmlns:p14="http://schemas.microsoft.com/office/powerpoint/2010/main" val="199735882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599" y="609600"/>
            <a:ext cx="6347713" cy="1320800"/>
          </a:xfrm>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609599" y="2160983"/>
            <a:ext cx="309067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09599" y="2737246"/>
            <a:ext cx="3090672" cy="330411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3866640" y="2160983"/>
            <a:ext cx="309067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3866640" y="2737246"/>
            <a:ext cx="3090672" cy="330411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pPr>
              <a:defRPr/>
            </a:pPr>
            <a:endParaRPr lang="en-US">
              <a:solidFill>
                <a:srgbClr val="D4D2D0">
                  <a:shade val="50000"/>
                </a:srgbClr>
              </a:solidFill>
            </a:endParaRPr>
          </a:p>
        </p:txBody>
      </p:sp>
      <p:sp>
        <p:nvSpPr>
          <p:cNvPr id="8" name="Footer Placeholder 7"/>
          <p:cNvSpPr>
            <a:spLocks noGrp="1"/>
          </p:cNvSpPr>
          <p:nvPr>
            <p:ph type="ftr" sz="quarter" idx="11"/>
          </p:nvPr>
        </p:nvSpPr>
        <p:spPr/>
        <p:txBody>
          <a:bodyPr/>
          <a:lstStyle/>
          <a:p>
            <a:pPr>
              <a:defRPr/>
            </a:pPr>
            <a:endParaRPr lang="en-US">
              <a:solidFill>
                <a:srgbClr val="D4D2D0">
                  <a:shade val="50000"/>
                </a:srgbClr>
              </a:solidFill>
            </a:endParaRPr>
          </a:p>
        </p:txBody>
      </p:sp>
      <p:sp>
        <p:nvSpPr>
          <p:cNvPr id="9" name="Slide Number Placeholder 8"/>
          <p:cNvSpPr>
            <a:spLocks noGrp="1"/>
          </p:cNvSpPr>
          <p:nvPr>
            <p:ph type="sldNum" sz="quarter" idx="12"/>
          </p:nvPr>
        </p:nvSpPr>
        <p:spPr/>
        <p:txBody>
          <a:bodyPr/>
          <a:lstStyle/>
          <a:p>
            <a:fld id="{FDA2E10A-77A0-4291-97D9-982E3242184E}" type="slidenum">
              <a:rPr lang="en-US" altLang="fa-IR" smtClean="0"/>
              <a:pPr/>
              <a:t>‹#›</a:t>
            </a:fld>
            <a:endParaRPr lang="en-US" altLang="fa-IR"/>
          </a:p>
        </p:txBody>
      </p:sp>
    </p:spTree>
    <p:extLst>
      <p:ext uri="{BB962C8B-B14F-4D97-AF65-F5344CB8AC3E}">
        <p14:creationId xmlns:p14="http://schemas.microsoft.com/office/powerpoint/2010/main" val="53243134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09599" y="609600"/>
            <a:ext cx="6347714" cy="1320800"/>
          </a:xfrm>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pPr>
              <a:defRPr/>
            </a:pPr>
            <a:endParaRPr lang="en-US">
              <a:solidFill>
                <a:srgbClr val="D4D2D0">
                  <a:shade val="50000"/>
                </a:srgbClr>
              </a:solidFill>
            </a:endParaRPr>
          </a:p>
        </p:txBody>
      </p:sp>
      <p:sp>
        <p:nvSpPr>
          <p:cNvPr id="4" name="Footer Placeholder 3"/>
          <p:cNvSpPr>
            <a:spLocks noGrp="1"/>
          </p:cNvSpPr>
          <p:nvPr>
            <p:ph type="ftr" sz="quarter" idx="11"/>
          </p:nvPr>
        </p:nvSpPr>
        <p:spPr/>
        <p:txBody>
          <a:bodyPr/>
          <a:lstStyle/>
          <a:p>
            <a:pPr>
              <a:defRPr/>
            </a:pPr>
            <a:endParaRPr lang="en-US">
              <a:solidFill>
                <a:srgbClr val="D4D2D0">
                  <a:shade val="50000"/>
                </a:srgbClr>
              </a:solidFill>
            </a:endParaRPr>
          </a:p>
        </p:txBody>
      </p:sp>
      <p:sp>
        <p:nvSpPr>
          <p:cNvPr id="5" name="Slide Number Placeholder 4"/>
          <p:cNvSpPr>
            <a:spLocks noGrp="1"/>
          </p:cNvSpPr>
          <p:nvPr>
            <p:ph type="sldNum" sz="quarter" idx="12"/>
          </p:nvPr>
        </p:nvSpPr>
        <p:spPr/>
        <p:txBody>
          <a:bodyPr/>
          <a:lstStyle/>
          <a:p>
            <a:fld id="{D6745541-C109-4762-A1CD-59964A959447}" type="slidenum">
              <a:rPr lang="en-US" altLang="fa-IR" smtClean="0"/>
              <a:pPr/>
              <a:t>‹#›</a:t>
            </a:fld>
            <a:endParaRPr lang="en-US" altLang="fa-IR"/>
          </a:p>
        </p:txBody>
      </p:sp>
    </p:spTree>
    <p:extLst>
      <p:ext uri="{BB962C8B-B14F-4D97-AF65-F5344CB8AC3E}">
        <p14:creationId xmlns:p14="http://schemas.microsoft.com/office/powerpoint/2010/main" val="323229652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endParaRPr lang="en-US">
              <a:solidFill>
                <a:srgbClr val="D4D2D0">
                  <a:shade val="50000"/>
                </a:srgbClr>
              </a:solidFill>
            </a:endParaRPr>
          </a:p>
        </p:txBody>
      </p:sp>
      <p:sp>
        <p:nvSpPr>
          <p:cNvPr id="3" name="Footer Placeholder 2"/>
          <p:cNvSpPr>
            <a:spLocks noGrp="1"/>
          </p:cNvSpPr>
          <p:nvPr>
            <p:ph type="ftr" sz="quarter" idx="11"/>
          </p:nvPr>
        </p:nvSpPr>
        <p:spPr/>
        <p:txBody>
          <a:bodyPr/>
          <a:lstStyle/>
          <a:p>
            <a:pPr>
              <a:defRPr/>
            </a:pPr>
            <a:endParaRPr lang="en-US">
              <a:solidFill>
                <a:srgbClr val="D4D2D0">
                  <a:shade val="50000"/>
                </a:srgbClr>
              </a:solidFill>
            </a:endParaRPr>
          </a:p>
        </p:txBody>
      </p:sp>
      <p:sp>
        <p:nvSpPr>
          <p:cNvPr id="4" name="Slide Number Placeholder 3"/>
          <p:cNvSpPr>
            <a:spLocks noGrp="1"/>
          </p:cNvSpPr>
          <p:nvPr>
            <p:ph type="sldNum" sz="quarter" idx="12"/>
          </p:nvPr>
        </p:nvSpPr>
        <p:spPr/>
        <p:txBody>
          <a:bodyPr/>
          <a:lstStyle/>
          <a:p>
            <a:fld id="{FAD11EDE-8AD2-420C-AD81-570D150E4728}" type="slidenum">
              <a:rPr lang="en-US" altLang="fa-IR" smtClean="0"/>
              <a:pPr/>
              <a:t>‹#›</a:t>
            </a:fld>
            <a:endParaRPr lang="en-US" altLang="fa-IR"/>
          </a:p>
        </p:txBody>
      </p:sp>
    </p:spTree>
    <p:extLst>
      <p:ext uri="{BB962C8B-B14F-4D97-AF65-F5344CB8AC3E}">
        <p14:creationId xmlns:p14="http://schemas.microsoft.com/office/powerpoint/2010/main" val="11183158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599" y="1498604"/>
            <a:ext cx="2790182" cy="1278466"/>
          </a:xfrm>
        </p:spPr>
        <p:txBody>
          <a:bodyPr anchor="b">
            <a:normAutofit/>
          </a:bodyPr>
          <a:lstStyle>
            <a:lvl1pPr>
              <a:defRPr sz="2000"/>
            </a:lvl1pPr>
          </a:lstStyle>
          <a:p>
            <a:r>
              <a:rPr lang="en-US" smtClean="0"/>
              <a:t>Click to edit Master title style</a:t>
            </a:r>
            <a:endParaRPr lang="en-US" dirty="0"/>
          </a:p>
        </p:txBody>
      </p:sp>
      <p:sp>
        <p:nvSpPr>
          <p:cNvPr id="3" name="Content Placeholder 2"/>
          <p:cNvSpPr>
            <a:spLocks noGrp="1"/>
          </p:cNvSpPr>
          <p:nvPr>
            <p:ph idx="1"/>
          </p:nvPr>
        </p:nvSpPr>
        <p:spPr>
          <a:xfrm>
            <a:off x="3571275" y="514925"/>
            <a:ext cx="3386037" cy="552643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09599" y="2777069"/>
            <a:ext cx="2790182" cy="2584449"/>
          </a:xfrm>
        </p:spPr>
        <p:txBody>
          <a:bodyPr>
            <a:normAutofit/>
          </a:bodyPr>
          <a:lstStyle>
            <a:lvl1pPr marL="0" indent="0">
              <a:buNone/>
              <a:defRPr sz="14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pPr>
              <a:defRPr/>
            </a:pPr>
            <a:endParaRPr lang="en-US">
              <a:solidFill>
                <a:srgbClr val="D4D2D0">
                  <a:shade val="50000"/>
                </a:srgbClr>
              </a:solidFill>
            </a:endParaRPr>
          </a:p>
        </p:txBody>
      </p:sp>
      <p:sp>
        <p:nvSpPr>
          <p:cNvPr id="6" name="Footer Placeholder 5"/>
          <p:cNvSpPr>
            <a:spLocks noGrp="1"/>
          </p:cNvSpPr>
          <p:nvPr>
            <p:ph type="ftr" sz="quarter" idx="11"/>
          </p:nvPr>
        </p:nvSpPr>
        <p:spPr/>
        <p:txBody>
          <a:bodyPr/>
          <a:lstStyle/>
          <a:p>
            <a:pPr>
              <a:defRPr/>
            </a:pPr>
            <a:endParaRPr lang="en-US">
              <a:solidFill>
                <a:srgbClr val="D4D2D0">
                  <a:shade val="50000"/>
                </a:srgbClr>
              </a:solidFill>
            </a:endParaRPr>
          </a:p>
        </p:txBody>
      </p:sp>
      <p:sp>
        <p:nvSpPr>
          <p:cNvPr id="7" name="Slide Number Placeholder 6"/>
          <p:cNvSpPr>
            <a:spLocks noGrp="1"/>
          </p:cNvSpPr>
          <p:nvPr>
            <p:ph type="sldNum" sz="quarter" idx="12"/>
          </p:nvPr>
        </p:nvSpPr>
        <p:spPr/>
        <p:txBody>
          <a:bodyPr/>
          <a:lstStyle/>
          <a:p>
            <a:fld id="{AB1036EE-EFD0-4248-A505-A7CABD7231F9}" type="slidenum">
              <a:rPr lang="en-US" altLang="fa-IR" smtClean="0"/>
              <a:pPr/>
              <a:t>‹#›</a:t>
            </a:fld>
            <a:endParaRPr lang="en-US" altLang="fa-IR"/>
          </a:p>
        </p:txBody>
      </p:sp>
    </p:spTree>
    <p:extLst>
      <p:ext uri="{BB962C8B-B14F-4D97-AF65-F5344CB8AC3E}">
        <p14:creationId xmlns:p14="http://schemas.microsoft.com/office/powerpoint/2010/main" val="39692456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3B0828AC-4739-4FB0-81E1-5DE01393DCE3}" type="datetimeFigureOut">
              <a:rPr lang="fa-IR" smtClean="0"/>
              <a:t>22/04/1442</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9F6C0DD3-E23A-47B5-AFC2-9C1F7BA27417}" type="slidenum">
              <a:rPr lang="fa-IR" smtClean="0"/>
              <a:t>‹#›</a:t>
            </a:fld>
            <a:endParaRPr lang="fa-IR"/>
          </a:p>
        </p:txBody>
      </p:sp>
    </p:spTree>
    <p:extLst>
      <p:ext uri="{BB962C8B-B14F-4D97-AF65-F5344CB8AC3E}">
        <p14:creationId xmlns:p14="http://schemas.microsoft.com/office/powerpoint/2010/main" val="81556355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599" y="4800600"/>
            <a:ext cx="6347714"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609599" y="609600"/>
            <a:ext cx="6347714"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609599" y="5367338"/>
            <a:ext cx="6347714"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pPr>
              <a:defRPr/>
            </a:pPr>
            <a:endParaRPr lang="en-US">
              <a:solidFill>
                <a:srgbClr val="D4D2D0">
                  <a:shade val="50000"/>
                </a:srgbClr>
              </a:solidFill>
            </a:endParaRPr>
          </a:p>
        </p:txBody>
      </p:sp>
      <p:sp>
        <p:nvSpPr>
          <p:cNvPr id="6" name="Footer Placeholder 5"/>
          <p:cNvSpPr>
            <a:spLocks noGrp="1"/>
          </p:cNvSpPr>
          <p:nvPr>
            <p:ph type="ftr" sz="quarter" idx="11"/>
          </p:nvPr>
        </p:nvSpPr>
        <p:spPr/>
        <p:txBody>
          <a:bodyPr/>
          <a:lstStyle/>
          <a:p>
            <a:pPr>
              <a:defRPr/>
            </a:pPr>
            <a:endParaRPr lang="en-US">
              <a:solidFill>
                <a:srgbClr val="D4D2D0">
                  <a:shade val="50000"/>
                </a:srgbClr>
              </a:solidFill>
            </a:endParaRPr>
          </a:p>
        </p:txBody>
      </p:sp>
      <p:sp>
        <p:nvSpPr>
          <p:cNvPr id="7" name="Slide Number Placeholder 6"/>
          <p:cNvSpPr>
            <a:spLocks noGrp="1"/>
          </p:cNvSpPr>
          <p:nvPr>
            <p:ph type="sldNum" sz="quarter" idx="12"/>
          </p:nvPr>
        </p:nvSpPr>
        <p:spPr/>
        <p:txBody>
          <a:bodyPr/>
          <a:lstStyle/>
          <a:p>
            <a:fld id="{025BCF49-B610-48AA-B1E1-6ED0CD9C46B8}" type="slidenum">
              <a:rPr lang="en-US" altLang="fa-IR" smtClean="0"/>
              <a:pPr/>
              <a:t>‹#›</a:t>
            </a:fld>
            <a:endParaRPr lang="en-US" altLang="fa-IR"/>
          </a:p>
        </p:txBody>
      </p:sp>
    </p:spTree>
    <p:extLst>
      <p:ext uri="{BB962C8B-B14F-4D97-AF65-F5344CB8AC3E}">
        <p14:creationId xmlns:p14="http://schemas.microsoft.com/office/powerpoint/2010/main" val="105069394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609600"/>
            <a:ext cx="6347714" cy="3403600"/>
          </a:xfrm>
        </p:spPr>
        <p:txBody>
          <a:bodyPr anchor="ctr">
            <a:normAutofit/>
          </a:bodyPr>
          <a:lstStyle>
            <a:lvl1pPr algn="l">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09600" y="4470400"/>
            <a:ext cx="6347714"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pPr rtl="0" fontAlgn="base">
              <a:spcBef>
                <a:spcPct val="0"/>
              </a:spcBef>
              <a:spcAft>
                <a:spcPct val="0"/>
              </a:spcAft>
              <a:defRPr/>
            </a:pPr>
            <a:endParaRPr lang="en-US">
              <a:solidFill>
                <a:srgbClr val="D4D2D0">
                  <a:shade val="50000"/>
                </a:srgbClr>
              </a:solidFill>
            </a:endParaRPr>
          </a:p>
        </p:txBody>
      </p:sp>
      <p:sp>
        <p:nvSpPr>
          <p:cNvPr id="5" name="Footer Placeholder 4"/>
          <p:cNvSpPr>
            <a:spLocks noGrp="1"/>
          </p:cNvSpPr>
          <p:nvPr>
            <p:ph type="ftr" sz="quarter" idx="11"/>
          </p:nvPr>
        </p:nvSpPr>
        <p:spPr/>
        <p:txBody>
          <a:bodyPr/>
          <a:lstStyle/>
          <a:p>
            <a:pPr rtl="0" fontAlgn="base">
              <a:spcBef>
                <a:spcPct val="0"/>
              </a:spcBef>
              <a:spcAft>
                <a:spcPct val="0"/>
              </a:spcAft>
              <a:defRPr/>
            </a:pPr>
            <a:endParaRPr lang="en-US">
              <a:solidFill>
                <a:srgbClr val="D4D2D0">
                  <a:shade val="50000"/>
                </a:srgbClr>
              </a:solidFill>
            </a:endParaRPr>
          </a:p>
        </p:txBody>
      </p:sp>
      <p:sp>
        <p:nvSpPr>
          <p:cNvPr id="6" name="Slide Number Placeholder 5"/>
          <p:cNvSpPr>
            <a:spLocks noGrp="1"/>
          </p:cNvSpPr>
          <p:nvPr>
            <p:ph type="sldNum" sz="quarter" idx="12"/>
          </p:nvPr>
        </p:nvSpPr>
        <p:spPr/>
        <p:txBody>
          <a:bodyPr/>
          <a:lstStyle>
            <a:lvl1pPr>
              <a:defRPr>
                <a:cs typeface="B Homa" panose="00000400000000000000" pitchFamily="2" charset="-78"/>
              </a:defRPr>
            </a:lvl1pPr>
          </a:lstStyle>
          <a:p>
            <a:pPr rtl="0" fontAlgn="base">
              <a:spcBef>
                <a:spcPct val="0"/>
              </a:spcBef>
              <a:spcAft>
                <a:spcPct val="0"/>
              </a:spcAft>
            </a:pPr>
            <a:fld id="{3B74CA7B-6AFB-4D79-BD92-59EB382866E8}" type="slidenum">
              <a:rPr lang="en-US" altLang="fa-IR" smtClean="0"/>
              <a:pPr rtl="0" fontAlgn="base">
                <a:spcBef>
                  <a:spcPct val="0"/>
                </a:spcBef>
                <a:spcAft>
                  <a:spcPct val="0"/>
                </a:spcAft>
              </a:pPr>
              <a:t>‹#›</a:t>
            </a:fld>
            <a:endParaRPr lang="en-US" altLang="fa-IR" dirty="0"/>
          </a:p>
        </p:txBody>
      </p:sp>
    </p:spTree>
    <p:extLst>
      <p:ext uri="{BB962C8B-B14F-4D97-AF65-F5344CB8AC3E}">
        <p14:creationId xmlns:p14="http://schemas.microsoft.com/office/powerpoint/2010/main" val="135642770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74885" y="609600"/>
            <a:ext cx="6072182"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1101074" y="3632200"/>
            <a:ext cx="541980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609598" y="4470400"/>
            <a:ext cx="6347715"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pPr rtl="0" fontAlgn="base">
              <a:spcBef>
                <a:spcPct val="0"/>
              </a:spcBef>
              <a:spcAft>
                <a:spcPct val="0"/>
              </a:spcAft>
              <a:defRPr/>
            </a:pPr>
            <a:endParaRPr lang="en-US">
              <a:solidFill>
                <a:srgbClr val="D4D2D0">
                  <a:shade val="50000"/>
                </a:srgbClr>
              </a:solidFill>
            </a:endParaRPr>
          </a:p>
        </p:txBody>
      </p:sp>
      <p:sp>
        <p:nvSpPr>
          <p:cNvPr id="5" name="Footer Placeholder 4"/>
          <p:cNvSpPr>
            <a:spLocks noGrp="1"/>
          </p:cNvSpPr>
          <p:nvPr>
            <p:ph type="ftr" sz="quarter" idx="11"/>
          </p:nvPr>
        </p:nvSpPr>
        <p:spPr/>
        <p:txBody>
          <a:bodyPr/>
          <a:lstStyle/>
          <a:p>
            <a:pPr rtl="0" fontAlgn="base">
              <a:spcBef>
                <a:spcPct val="0"/>
              </a:spcBef>
              <a:spcAft>
                <a:spcPct val="0"/>
              </a:spcAft>
              <a:defRPr/>
            </a:pPr>
            <a:endParaRPr lang="en-US">
              <a:solidFill>
                <a:srgbClr val="D4D2D0">
                  <a:shade val="50000"/>
                </a:srgbClr>
              </a:solidFill>
            </a:endParaRPr>
          </a:p>
        </p:txBody>
      </p:sp>
      <p:sp>
        <p:nvSpPr>
          <p:cNvPr id="6" name="Slide Number Placeholder 5"/>
          <p:cNvSpPr>
            <a:spLocks noGrp="1"/>
          </p:cNvSpPr>
          <p:nvPr>
            <p:ph type="sldNum" sz="quarter" idx="12"/>
          </p:nvPr>
        </p:nvSpPr>
        <p:spPr/>
        <p:txBody>
          <a:bodyPr/>
          <a:lstStyle>
            <a:lvl1pPr>
              <a:defRPr>
                <a:cs typeface="B Homa" panose="00000400000000000000" pitchFamily="2" charset="-78"/>
              </a:defRPr>
            </a:lvl1pPr>
          </a:lstStyle>
          <a:p>
            <a:pPr rtl="0" fontAlgn="base">
              <a:spcBef>
                <a:spcPct val="0"/>
              </a:spcBef>
              <a:spcAft>
                <a:spcPct val="0"/>
              </a:spcAft>
            </a:pPr>
            <a:fld id="{3B74CA7B-6AFB-4D79-BD92-59EB382866E8}" type="slidenum">
              <a:rPr lang="en-US" altLang="fa-IR" smtClean="0"/>
              <a:pPr rtl="0" fontAlgn="base">
                <a:spcBef>
                  <a:spcPct val="0"/>
                </a:spcBef>
                <a:spcAft>
                  <a:spcPct val="0"/>
                </a:spcAft>
              </a:pPr>
              <a:t>‹#›</a:t>
            </a:fld>
            <a:endParaRPr lang="en-US" altLang="fa-IR" dirty="0"/>
          </a:p>
        </p:txBody>
      </p:sp>
      <p:sp>
        <p:nvSpPr>
          <p:cNvPr id="24" name="TextBox 23"/>
          <p:cNvSpPr txBox="1"/>
          <p:nvPr/>
        </p:nvSpPr>
        <p:spPr>
          <a:xfrm>
            <a:off x="482711" y="790378"/>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6747699" y="2886556"/>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221161520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09598" y="1931988"/>
            <a:ext cx="6347715" cy="2595460"/>
          </a:xfrm>
        </p:spPr>
        <p:txBody>
          <a:bodyPr anchor="b">
            <a:normAutofit/>
          </a:bodyPr>
          <a:lstStyle>
            <a:lvl1pPr algn="l">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09598" y="4527448"/>
            <a:ext cx="6347715"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pPr rtl="0" fontAlgn="base">
              <a:spcBef>
                <a:spcPct val="0"/>
              </a:spcBef>
              <a:spcAft>
                <a:spcPct val="0"/>
              </a:spcAft>
              <a:defRPr/>
            </a:pPr>
            <a:endParaRPr lang="en-US">
              <a:solidFill>
                <a:srgbClr val="D4D2D0">
                  <a:shade val="50000"/>
                </a:srgbClr>
              </a:solidFill>
            </a:endParaRPr>
          </a:p>
        </p:txBody>
      </p:sp>
      <p:sp>
        <p:nvSpPr>
          <p:cNvPr id="5" name="Footer Placeholder 4"/>
          <p:cNvSpPr>
            <a:spLocks noGrp="1"/>
          </p:cNvSpPr>
          <p:nvPr>
            <p:ph type="ftr" sz="quarter" idx="11"/>
          </p:nvPr>
        </p:nvSpPr>
        <p:spPr/>
        <p:txBody>
          <a:bodyPr/>
          <a:lstStyle/>
          <a:p>
            <a:pPr rtl="0" fontAlgn="base">
              <a:spcBef>
                <a:spcPct val="0"/>
              </a:spcBef>
              <a:spcAft>
                <a:spcPct val="0"/>
              </a:spcAft>
              <a:defRPr/>
            </a:pPr>
            <a:endParaRPr lang="en-US">
              <a:solidFill>
                <a:srgbClr val="D4D2D0">
                  <a:shade val="50000"/>
                </a:srgbClr>
              </a:solidFill>
            </a:endParaRPr>
          </a:p>
        </p:txBody>
      </p:sp>
      <p:sp>
        <p:nvSpPr>
          <p:cNvPr id="6" name="Slide Number Placeholder 5"/>
          <p:cNvSpPr>
            <a:spLocks noGrp="1"/>
          </p:cNvSpPr>
          <p:nvPr>
            <p:ph type="sldNum" sz="quarter" idx="12"/>
          </p:nvPr>
        </p:nvSpPr>
        <p:spPr/>
        <p:txBody>
          <a:bodyPr/>
          <a:lstStyle>
            <a:lvl1pPr>
              <a:defRPr>
                <a:cs typeface="B Homa" panose="00000400000000000000" pitchFamily="2" charset="-78"/>
              </a:defRPr>
            </a:lvl1pPr>
          </a:lstStyle>
          <a:p>
            <a:pPr rtl="0" fontAlgn="base">
              <a:spcBef>
                <a:spcPct val="0"/>
              </a:spcBef>
              <a:spcAft>
                <a:spcPct val="0"/>
              </a:spcAft>
            </a:pPr>
            <a:fld id="{3B74CA7B-6AFB-4D79-BD92-59EB382866E8}" type="slidenum">
              <a:rPr lang="en-US" altLang="fa-IR" smtClean="0"/>
              <a:pPr rtl="0" fontAlgn="base">
                <a:spcBef>
                  <a:spcPct val="0"/>
                </a:spcBef>
                <a:spcAft>
                  <a:spcPct val="0"/>
                </a:spcAft>
              </a:pPr>
              <a:t>‹#›</a:t>
            </a:fld>
            <a:endParaRPr lang="en-US" altLang="fa-IR" dirty="0"/>
          </a:p>
        </p:txBody>
      </p:sp>
    </p:spTree>
    <p:extLst>
      <p:ext uri="{BB962C8B-B14F-4D97-AF65-F5344CB8AC3E}">
        <p14:creationId xmlns:p14="http://schemas.microsoft.com/office/powerpoint/2010/main" val="225559527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774885" y="609600"/>
            <a:ext cx="6072182"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609597" y="4013200"/>
            <a:ext cx="6347716"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609598" y="4527448"/>
            <a:ext cx="6347715"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pPr rtl="0" fontAlgn="base">
              <a:spcBef>
                <a:spcPct val="0"/>
              </a:spcBef>
              <a:spcAft>
                <a:spcPct val="0"/>
              </a:spcAft>
              <a:defRPr/>
            </a:pPr>
            <a:endParaRPr lang="en-US">
              <a:solidFill>
                <a:srgbClr val="D4D2D0">
                  <a:shade val="50000"/>
                </a:srgbClr>
              </a:solidFill>
            </a:endParaRPr>
          </a:p>
        </p:txBody>
      </p:sp>
      <p:sp>
        <p:nvSpPr>
          <p:cNvPr id="5" name="Footer Placeholder 4"/>
          <p:cNvSpPr>
            <a:spLocks noGrp="1"/>
          </p:cNvSpPr>
          <p:nvPr>
            <p:ph type="ftr" sz="quarter" idx="11"/>
          </p:nvPr>
        </p:nvSpPr>
        <p:spPr/>
        <p:txBody>
          <a:bodyPr/>
          <a:lstStyle/>
          <a:p>
            <a:pPr rtl="0" fontAlgn="base">
              <a:spcBef>
                <a:spcPct val="0"/>
              </a:spcBef>
              <a:spcAft>
                <a:spcPct val="0"/>
              </a:spcAft>
              <a:defRPr/>
            </a:pPr>
            <a:endParaRPr lang="en-US">
              <a:solidFill>
                <a:srgbClr val="D4D2D0">
                  <a:shade val="50000"/>
                </a:srgbClr>
              </a:solidFill>
            </a:endParaRPr>
          </a:p>
        </p:txBody>
      </p:sp>
      <p:sp>
        <p:nvSpPr>
          <p:cNvPr id="6" name="Slide Number Placeholder 5"/>
          <p:cNvSpPr>
            <a:spLocks noGrp="1"/>
          </p:cNvSpPr>
          <p:nvPr>
            <p:ph type="sldNum" sz="quarter" idx="12"/>
          </p:nvPr>
        </p:nvSpPr>
        <p:spPr/>
        <p:txBody>
          <a:bodyPr/>
          <a:lstStyle>
            <a:lvl1pPr>
              <a:defRPr>
                <a:cs typeface="B Homa" panose="00000400000000000000" pitchFamily="2" charset="-78"/>
              </a:defRPr>
            </a:lvl1pPr>
          </a:lstStyle>
          <a:p>
            <a:pPr rtl="0" fontAlgn="base">
              <a:spcBef>
                <a:spcPct val="0"/>
              </a:spcBef>
              <a:spcAft>
                <a:spcPct val="0"/>
              </a:spcAft>
            </a:pPr>
            <a:fld id="{3B74CA7B-6AFB-4D79-BD92-59EB382866E8}" type="slidenum">
              <a:rPr lang="en-US" altLang="fa-IR" smtClean="0"/>
              <a:pPr rtl="0" fontAlgn="base">
                <a:spcBef>
                  <a:spcPct val="0"/>
                </a:spcBef>
                <a:spcAft>
                  <a:spcPct val="0"/>
                </a:spcAft>
              </a:pPr>
              <a:t>‹#›</a:t>
            </a:fld>
            <a:endParaRPr lang="en-US" altLang="fa-IR" dirty="0"/>
          </a:p>
        </p:txBody>
      </p:sp>
      <p:sp>
        <p:nvSpPr>
          <p:cNvPr id="24" name="TextBox 23"/>
          <p:cNvSpPr txBox="1"/>
          <p:nvPr/>
        </p:nvSpPr>
        <p:spPr>
          <a:xfrm>
            <a:off x="482711" y="790378"/>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6747699" y="2886556"/>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198367917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15848" y="609600"/>
            <a:ext cx="6341465"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609597" y="4013200"/>
            <a:ext cx="6347716"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609598" y="4527448"/>
            <a:ext cx="6347715"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pPr rtl="0" fontAlgn="base">
              <a:spcBef>
                <a:spcPct val="0"/>
              </a:spcBef>
              <a:spcAft>
                <a:spcPct val="0"/>
              </a:spcAft>
              <a:defRPr/>
            </a:pPr>
            <a:endParaRPr lang="en-US">
              <a:solidFill>
                <a:srgbClr val="D4D2D0">
                  <a:shade val="50000"/>
                </a:srgbClr>
              </a:solidFill>
            </a:endParaRPr>
          </a:p>
        </p:txBody>
      </p:sp>
      <p:sp>
        <p:nvSpPr>
          <p:cNvPr id="5" name="Footer Placeholder 4"/>
          <p:cNvSpPr>
            <a:spLocks noGrp="1"/>
          </p:cNvSpPr>
          <p:nvPr>
            <p:ph type="ftr" sz="quarter" idx="11"/>
          </p:nvPr>
        </p:nvSpPr>
        <p:spPr/>
        <p:txBody>
          <a:bodyPr/>
          <a:lstStyle/>
          <a:p>
            <a:pPr rtl="0" fontAlgn="base">
              <a:spcBef>
                <a:spcPct val="0"/>
              </a:spcBef>
              <a:spcAft>
                <a:spcPct val="0"/>
              </a:spcAft>
              <a:defRPr/>
            </a:pPr>
            <a:endParaRPr lang="en-US">
              <a:solidFill>
                <a:srgbClr val="D4D2D0">
                  <a:shade val="50000"/>
                </a:srgbClr>
              </a:solidFill>
            </a:endParaRPr>
          </a:p>
        </p:txBody>
      </p:sp>
      <p:sp>
        <p:nvSpPr>
          <p:cNvPr id="6" name="Slide Number Placeholder 5"/>
          <p:cNvSpPr>
            <a:spLocks noGrp="1"/>
          </p:cNvSpPr>
          <p:nvPr>
            <p:ph type="sldNum" sz="quarter" idx="12"/>
          </p:nvPr>
        </p:nvSpPr>
        <p:spPr/>
        <p:txBody>
          <a:bodyPr/>
          <a:lstStyle>
            <a:lvl1pPr>
              <a:defRPr>
                <a:cs typeface="B Homa" panose="00000400000000000000" pitchFamily="2" charset="-78"/>
              </a:defRPr>
            </a:lvl1pPr>
          </a:lstStyle>
          <a:p>
            <a:pPr rtl="0" fontAlgn="base">
              <a:spcBef>
                <a:spcPct val="0"/>
              </a:spcBef>
              <a:spcAft>
                <a:spcPct val="0"/>
              </a:spcAft>
            </a:pPr>
            <a:fld id="{3B74CA7B-6AFB-4D79-BD92-59EB382866E8}" type="slidenum">
              <a:rPr lang="en-US" altLang="fa-IR" smtClean="0"/>
              <a:pPr rtl="0" fontAlgn="base">
                <a:spcBef>
                  <a:spcPct val="0"/>
                </a:spcBef>
                <a:spcAft>
                  <a:spcPct val="0"/>
                </a:spcAft>
              </a:pPr>
              <a:t>‹#›</a:t>
            </a:fld>
            <a:endParaRPr lang="en-US" altLang="fa-IR" dirty="0"/>
          </a:p>
        </p:txBody>
      </p:sp>
    </p:spTree>
    <p:extLst>
      <p:ext uri="{BB962C8B-B14F-4D97-AF65-F5344CB8AC3E}">
        <p14:creationId xmlns:p14="http://schemas.microsoft.com/office/powerpoint/2010/main" val="170031606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a:defRPr/>
            </a:pPr>
            <a:endParaRPr lang="en-US">
              <a:solidFill>
                <a:srgbClr val="D4D2D0">
                  <a:shade val="50000"/>
                </a:srgbClr>
              </a:solidFill>
            </a:endParaRPr>
          </a:p>
        </p:txBody>
      </p:sp>
      <p:sp>
        <p:nvSpPr>
          <p:cNvPr id="5" name="Footer Placeholder 4"/>
          <p:cNvSpPr>
            <a:spLocks noGrp="1"/>
          </p:cNvSpPr>
          <p:nvPr>
            <p:ph type="ftr" sz="quarter" idx="11"/>
          </p:nvPr>
        </p:nvSpPr>
        <p:spPr/>
        <p:txBody>
          <a:bodyPr/>
          <a:lstStyle/>
          <a:p>
            <a:pPr>
              <a:defRPr/>
            </a:pPr>
            <a:endParaRPr lang="en-US">
              <a:solidFill>
                <a:srgbClr val="D4D2D0">
                  <a:shade val="50000"/>
                </a:srgbClr>
              </a:solidFill>
            </a:endParaRPr>
          </a:p>
        </p:txBody>
      </p:sp>
      <p:sp>
        <p:nvSpPr>
          <p:cNvPr id="6" name="Slide Number Placeholder 5"/>
          <p:cNvSpPr>
            <a:spLocks noGrp="1"/>
          </p:cNvSpPr>
          <p:nvPr>
            <p:ph type="sldNum" sz="quarter" idx="12"/>
          </p:nvPr>
        </p:nvSpPr>
        <p:spPr/>
        <p:txBody>
          <a:bodyPr/>
          <a:lstStyle/>
          <a:p>
            <a:fld id="{4AEAEBD4-985A-4E44-A20F-932C89210BBE}" type="slidenum">
              <a:rPr lang="en-US" altLang="fa-IR" smtClean="0"/>
              <a:pPr/>
              <a:t>‹#›</a:t>
            </a:fld>
            <a:endParaRPr lang="en-US" altLang="fa-IR"/>
          </a:p>
        </p:txBody>
      </p:sp>
    </p:spTree>
    <p:extLst>
      <p:ext uri="{BB962C8B-B14F-4D97-AF65-F5344CB8AC3E}">
        <p14:creationId xmlns:p14="http://schemas.microsoft.com/office/powerpoint/2010/main" val="844653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977312" y="609600"/>
            <a:ext cx="978812" cy="5251451"/>
          </a:xfrm>
        </p:spPr>
        <p:txBody>
          <a:bodyPr vert="eaVert" anchor="ct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09599" y="609600"/>
            <a:ext cx="5195026" cy="5251451"/>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a:defRPr/>
            </a:pPr>
            <a:endParaRPr lang="en-US">
              <a:solidFill>
                <a:srgbClr val="D4D2D0">
                  <a:shade val="50000"/>
                </a:srgbClr>
              </a:solidFill>
            </a:endParaRPr>
          </a:p>
        </p:txBody>
      </p:sp>
      <p:sp>
        <p:nvSpPr>
          <p:cNvPr id="5" name="Footer Placeholder 4"/>
          <p:cNvSpPr>
            <a:spLocks noGrp="1"/>
          </p:cNvSpPr>
          <p:nvPr>
            <p:ph type="ftr" sz="quarter" idx="11"/>
          </p:nvPr>
        </p:nvSpPr>
        <p:spPr/>
        <p:txBody>
          <a:bodyPr/>
          <a:lstStyle/>
          <a:p>
            <a:pPr>
              <a:defRPr/>
            </a:pPr>
            <a:endParaRPr lang="en-US">
              <a:solidFill>
                <a:srgbClr val="D4D2D0">
                  <a:shade val="50000"/>
                </a:srgbClr>
              </a:solidFill>
            </a:endParaRPr>
          </a:p>
        </p:txBody>
      </p:sp>
      <p:sp>
        <p:nvSpPr>
          <p:cNvPr id="6" name="Slide Number Placeholder 5"/>
          <p:cNvSpPr>
            <a:spLocks noGrp="1"/>
          </p:cNvSpPr>
          <p:nvPr>
            <p:ph type="sldNum" sz="quarter" idx="12"/>
          </p:nvPr>
        </p:nvSpPr>
        <p:spPr/>
        <p:txBody>
          <a:bodyPr/>
          <a:lstStyle/>
          <a:p>
            <a:fld id="{1DF0AC02-A2B5-4B77-AC6F-7EF01E4B1AA7}" type="slidenum">
              <a:rPr lang="en-US" altLang="fa-IR" smtClean="0"/>
              <a:pPr/>
              <a:t>‹#›</a:t>
            </a:fld>
            <a:endParaRPr lang="en-US" altLang="fa-IR"/>
          </a:p>
        </p:txBody>
      </p:sp>
    </p:spTree>
    <p:extLst>
      <p:ext uri="{BB962C8B-B14F-4D97-AF65-F5344CB8AC3E}">
        <p14:creationId xmlns:p14="http://schemas.microsoft.com/office/powerpoint/2010/main" val="61610178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smtClean="0"/>
              <a:t>Click to edit Master title style</a:t>
            </a:r>
            <a:endParaRPr lang="fa-IR"/>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3B0828AC-4739-4FB0-81E1-5DE01393DCE3}" type="datetimeFigureOut">
              <a:rPr lang="fa-IR" smtClean="0"/>
              <a:t>22/04/1442</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9F6C0DD3-E23A-47B5-AFC2-9C1F7BA27417}" type="slidenum">
              <a:rPr lang="fa-IR" smtClean="0"/>
              <a:t>‹#›</a:t>
            </a:fld>
            <a:endParaRPr lang="fa-IR"/>
          </a:p>
        </p:txBody>
      </p:sp>
    </p:spTree>
    <p:extLst>
      <p:ext uri="{BB962C8B-B14F-4D97-AF65-F5344CB8AC3E}">
        <p14:creationId xmlns:p14="http://schemas.microsoft.com/office/powerpoint/2010/main" val="8184665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sz="half" idx="1"/>
          </p:nvPr>
        </p:nvSpPr>
        <p:spPr>
          <a:xfrm>
            <a:off x="471487" y="1825625"/>
            <a:ext cx="2900363"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Content Placeholder 3"/>
          <p:cNvSpPr>
            <a:spLocks noGrp="1"/>
          </p:cNvSpPr>
          <p:nvPr>
            <p:ph sz="half" idx="2"/>
          </p:nvPr>
        </p:nvSpPr>
        <p:spPr>
          <a:xfrm>
            <a:off x="3486150" y="1825625"/>
            <a:ext cx="2900363"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Date Placeholder 4"/>
          <p:cNvSpPr>
            <a:spLocks noGrp="1"/>
          </p:cNvSpPr>
          <p:nvPr>
            <p:ph type="dt" sz="half" idx="10"/>
          </p:nvPr>
        </p:nvSpPr>
        <p:spPr/>
        <p:txBody>
          <a:bodyPr/>
          <a:lstStyle/>
          <a:p>
            <a:fld id="{3B0828AC-4739-4FB0-81E1-5DE01393DCE3}" type="datetimeFigureOut">
              <a:rPr lang="fa-IR" smtClean="0"/>
              <a:t>22/04/1442</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9F6C0DD3-E23A-47B5-AFC2-9C1F7BA27417}" type="slidenum">
              <a:rPr lang="fa-IR" smtClean="0"/>
              <a:t>‹#›</a:t>
            </a:fld>
            <a:endParaRPr lang="fa-IR"/>
          </a:p>
        </p:txBody>
      </p:sp>
    </p:spTree>
    <p:extLst>
      <p:ext uri="{BB962C8B-B14F-4D97-AF65-F5344CB8AC3E}">
        <p14:creationId xmlns:p14="http://schemas.microsoft.com/office/powerpoint/2010/main" val="37829357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smtClean="0"/>
              <a:t>Click to edit Master title style</a:t>
            </a:r>
            <a:endParaRPr lang="fa-IR"/>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7" name="Date Placeholder 6"/>
          <p:cNvSpPr>
            <a:spLocks noGrp="1"/>
          </p:cNvSpPr>
          <p:nvPr>
            <p:ph type="dt" sz="half" idx="10"/>
          </p:nvPr>
        </p:nvSpPr>
        <p:spPr/>
        <p:txBody>
          <a:bodyPr/>
          <a:lstStyle/>
          <a:p>
            <a:fld id="{3B0828AC-4739-4FB0-81E1-5DE01393DCE3}" type="datetimeFigureOut">
              <a:rPr lang="fa-IR" smtClean="0"/>
              <a:t>22/04/1442</a:t>
            </a:fld>
            <a:endParaRPr lang="fa-IR"/>
          </a:p>
        </p:txBody>
      </p:sp>
      <p:sp>
        <p:nvSpPr>
          <p:cNvPr id="8" name="Footer Placeholder 7"/>
          <p:cNvSpPr>
            <a:spLocks noGrp="1"/>
          </p:cNvSpPr>
          <p:nvPr>
            <p:ph type="ftr" sz="quarter" idx="11"/>
          </p:nvPr>
        </p:nvSpPr>
        <p:spPr/>
        <p:txBody>
          <a:bodyPr/>
          <a:lstStyle/>
          <a:p>
            <a:endParaRPr lang="fa-IR"/>
          </a:p>
        </p:txBody>
      </p:sp>
      <p:sp>
        <p:nvSpPr>
          <p:cNvPr id="9" name="Slide Number Placeholder 8"/>
          <p:cNvSpPr>
            <a:spLocks noGrp="1"/>
          </p:cNvSpPr>
          <p:nvPr>
            <p:ph type="sldNum" sz="quarter" idx="12"/>
          </p:nvPr>
        </p:nvSpPr>
        <p:spPr/>
        <p:txBody>
          <a:bodyPr/>
          <a:lstStyle/>
          <a:p>
            <a:fld id="{9F6C0DD3-E23A-47B5-AFC2-9C1F7BA27417}" type="slidenum">
              <a:rPr lang="fa-IR" smtClean="0"/>
              <a:t>‹#›</a:t>
            </a:fld>
            <a:endParaRPr lang="fa-IR"/>
          </a:p>
        </p:txBody>
      </p:sp>
    </p:spTree>
    <p:extLst>
      <p:ext uri="{BB962C8B-B14F-4D97-AF65-F5344CB8AC3E}">
        <p14:creationId xmlns:p14="http://schemas.microsoft.com/office/powerpoint/2010/main" val="195610532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Date Placeholder 2"/>
          <p:cNvSpPr>
            <a:spLocks noGrp="1"/>
          </p:cNvSpPr>
          <p:nvPr>
            <p:ph type="dt" sz="half" idx="10"/>
          </p:nvPr>
        </p:nvSpPr>
        <p:spPr/>
        <p:txBody>
          <a:bodyPr/>
          <a:lstStyle/>
          <a:p>
            <a:fld id="{3B0828AC-4739-4FB0-81E1-5DE01393DCE3}" type="datetimeFigureOut">
              <a:rPr lang="fa-IR" smtClean="0"/>
              <a:t>22/04/1442</a:t>
            </a:fld>
            <a:endParaRPr lang="fa-IR"/>
          </a:p>
        </p:txBody>
      </p:sp>
      <p:sp>
        <p:nvSpPr>
          <p:cNvPr id="4" name="Footer Placeholder 3"/>
          <p:cNvSpPr>
            <a:spLocks noGrp="1"/>
          </p:cNvSpPr>
          <p:nvPr>
            <p:ph type="ftr" sz="quarter" idx="11"/>
          </p:nvPr>
        </p:nvSpPr>
        <p:spPr/>
        <p:txBody>
          <a:bodyPr/>
          <a:lstStyle/>
          <a:p>
            <a:endParaRPr lang="fa-IR"/>
          </a:p>
        </p:txBody>
      </p:sp>
      <p:sp>
        <p:nvSpPr>
          <p:cNvPr id="5" name="Slide Number Placeholder 4"/>
          <p:cNvSpPr>
            <a:spLocks noGrp="1"/>
          </p:cNvSpPr>
          <p:nvPr>
            <p:ph type="sldNum" sz="quarter" idx="12"/>
          </p:nvPr>
        </p:nvSpPr>
        <p:spPr/>
        <p:txBody>
          <a:bodyPr/>
          <a:lstStyle/>
          <a:p>
            <a:fld id="{9F6C0DD3-E23A-47B5-AFC2-9C1F7BA27417}" type="slidenum">
              <a:rPr lang="fa-IR" smtClean="0"/>
              <a:t>‹#›</a:t>
            </a:fld>
            <a:endParaRPr lang="fa-IR"/>
          </a:p>
        </p:txBody>
      </p:sp>
    </p:spTree>
    <p:extLst>
      <p:ext uri="{BB962C8B-B14F-4D97-AF65-F5344CB8AC3E}">
        <p14:creationId xmlns:p14="http://schemas.microsoft.com/office/powerpoint/2010/main" val="293430482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B0828AC-4739-4FB0-81E1-5DE01393DCE3}" type="datetimeFigureOut">
              <a:rPr lang="fa-IR" smtClean="0"/>
              <a:t>22/04/1442</a:t>
            </a:fld>
            <a:endParaRPr lang="fa-IR"/>
          </a:p>
        </p:txBody>
      </p:sp>
      <p:sp>
        <p:nvSpPr>
          <p:cNvPr id="3" name="Footer Placeholder 2"/>
          <p:cNvSpPr>
            <a:spLocks noGrp="1"/>
          </p:cNvSpPr>
          <p:nvPr>
            <p:ph type="ftr" sz="quarter" idx="11"/>
          </p:nvPr>
        </p:nvSpPr>
        <p:spPr/>
        <p:txBody>
          <a:bodyPr/>
          <a:lstStyle/>
          <a:p>
            <a:endParaRPr lang="fa-IR"/>
          </a:p>
        </p:txBody>
      </p:sp>
      <p:sp>
        <p:nvSpPr>
          <p:cNvPr id="4" name="Slide Number Placeholder 3"/>
          <p:cNvSpPr>
            <a:spLocks noGrp="1"/>
          </p:cNvSpPr>
          <p:nvPr>
            <p:ph type="sldNum" sz="quarter" idx="12"/>
          </p:nvPr>
        </p:nvSpPr>
        <p:spPr/>
        <p:txBody>
          <a:bodyPr/>
          <a:lstStyle/>
          <a:p>
            <a:fld id="{9F6C0DD3-E23A-47B5-AFC2-9C1F7BA27417}" type="slidenum">
              <a:rPr lang="fa-IR" smtClean="0"/>
              <a:t>‹#›</a:t>
            </a:fld>
            <a:endParaRPr lang="fa-IR"/>
          </a:p>
        </p:txBody>
      </p:sp>
    </p:spTree>
    <p:extLst>
      <p:ext uri="{BB962C8B-B14F-4D97-AF65-F5344CB8AC3E}">
        <p14:creationId xmlns:p14="http://schemas.microsoft.com/office/powerpoint/2010/main" val="107380364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smtClean="0"/>
              <a:t>Click to edit Master title style</a:t>
            </a:r>
            <a:endParaRPr lang="fa-IR"/>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B0828AC-4739-4FB0-81E1-5DE01393DCE3}" type="datetimeFigureOut">
              <a:rPr lang="fa-IR" smtClean="0"/>
              <a:t>22/04/1442</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9F6C0DD3-E23A-47B5-AFC2-9C1F7BA27417}" type="slidenum">
              <a:rPr lang="fa-IR" smtClean="0"/>
              <a:t>‹#›</a:t>
            </a:fld>
            <a:endParaRPr lang="fa-IR"/>
          </a:p>
        </p:txBody>
      </p:sp>
    </p:spTree>
    <p:extLst>
      <p:ext uri="{BB962C8B-B14F-4D97-AF65-F5344CB8AC3E}">
        <p14:creationId xmlns:p14="http://schemas.microsoft.com/office/powerpoint/2010/main" val="332284250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smtClean="0"/>
              <a:t>Click to edit Master title style</a:t>
            </a:r>
            <a:endParaRPr lang="fa-IR"/>
          </a:p>
        </p:txBody>
      </p:sp>
      <p:sp>
        <p:nvSpPr>
          <p:cNvPr id="3" name="Picture Placeholder 2"/>
          <p:cNvSpPr>
            <a:spLocks noGrp="1"/>
          </p:cNvSpPr>
          <p:nvPr>
            <p:ph type="pic" idx="1"/>
          </p:nvPr>
        </p:nvSpPr>
        <p:spPr>
          <a:xfrm>
            <a:off x="3887391" y="987426"/>
            <a:ext cx="4629150" cy="4873625"/>
          </a:xfrm>
        </p:spPr>
        <p:txBody>
          <a:bodyPr/>
          <a:lstStyle>
            <a:lvl1pPr marL="0" indent="0">
              <a:buNone/>
              <a:defRPr sz="3200">
                <a:cs typeface="B Homa" panose="00000400000000000000" pitchFamily="2" charset="-78"/>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a-IR"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B0828AC-4739-4FB0-81E1-5DE01393DCE3}" type="datetimeFigureOut">
              <a:rPr lang="fa-IR" smtClean="0"/>
              <a:t>22/04/1442</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9F6C0DD3-E23A-47B5-AFC2-9C1F7BA27417}" type="slidenum">
              <a:rPr lang="fa-IR" smtClean="0"/>
              <a:t>‹#›</a:t>
            </a:fld>
            <a:endParaRPr lang="fa-IR"/>
          </a:p>
        </p:txBody>
      </p:sp>
    </p:spTree>
    <p:extLst>
      <p:ext uri="{BB962C8B-B14F-4D97-AF65-F5344CB8AC3E}">
        <p14:creationId xmlns:p14="http://schemas.microsoft.com/office/powerpoint/2010/main" val="343165253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17" Type="http://schemas.openxmlformats.org/officeDocument/2006/relationships/theme" Target="../theme/theme2.xml"/><Relationship Id="rId2" Type="http://schemas.openxmlformats.org/officeDocument/2006/relationships/slideLayout" Target="../slideLayouts/slideLayout13.xml"/><Relationship Id="rId16" Type="http://schemas.openxmlformats.org/officeDocument/2006/relationships/slideLayout" Target="../slideLayouts/slideLayout27.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slideLayout" Target="../slideLayouts/slideLayout2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slideLayout" Target="../slideLayouts/slideLayout2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1" anchor="ctr">
            <a:normAutofit/>
          </a:bodyPr>
          <a:lstStyle/>
          <a:p>
            <a:r>
              <a:rPr lang="en-US" dirty="0" smtClean="0"/>
              <a:t>Click to edit Master title style</a:t>
            </a:r>
            <a:endParaRPr lang="fa-IR"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1">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fa-IR" dirty="0"/>
          </a:p>
        </p:txBody>
      </p:sp>
      <p:sp>
        <p:nvSpPr>
          <p:cNvPr id="4" name="Date Placeholder 3"/>
          <p:cNvSpPr>
            <a:spLocks noGrp="1"/>
          </p:cNvSpPr>
          <p:nvPr>
            <p:ph type="dt" sz="half" idx="2"/>
          </p:nvPr>
        </p:nvSpPr>
        <p:spPr>
          <a:xfrm>
            <a:off x="6457950" y="6356351"/>
            <a:ext cx="2057400" cy="365125"/>
          </a:xfrm>
          <a:prstGeom prst="rect">
            <a:avLst/>
          </a:prstGeom>
        </p:spPr>
        <p:txBody>
          <a:bodyPr vert="horz" lIns="91440" tIns="45720" rIns="91440" bIns="45720" rtlCol="1" anchor="ctr"/>
          <a:lstStyle>
            <a:lvl1pPr algn="r">
              <a:defRPr sz="1200">
                <a:solidFill>
                  <a:schemeClr val="tx1">
                    <a:tint val="75000"/>
                  </a:schemeClr>
                </a:solidFill>
                <a:cs typeface="B Homa" panose="00000400000000000000" pitchFamily="2" charset="-78"/>
              </a:defRPr>
            </a:lvl1pPr>
          </a:lstStyle>
          <a:p>
            <a:fld id="{3B0828AC-4739-4FB0-81E1-5DE01393DCE3}" type="datetimeFigureOut">
              <a:rPr lang="fa-IR" smtClean="0"/>
              <a:pPr/>
              <a:t>22/04/1442</a:t>
            </a:fld>
            <a:endParaRPr lang="fa-IR" dirty="0"/>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1" anchor="ctr"/>
          <a:lstStyle>
            <a:lvl1pPr algn="ctr">
              <a:defRPr sz="1200">
                <a:solidFill>
                  <a:schemeClr val="tx1">
                    <a:tint val="75000"/>
                  </a:schemeClr>
                </a:solidFill>
                <a:cs typeface="B Homa" panose="00000400000000000000" pitchFamily="2" charset="-78"/>
              </a:defRPr>
            </a:lvl1pPr>
          </a:lstStyle>
          <a:p>
            <a:endParaRPr lang="fa-IR" dirty="0"/>
          </a:p>
        </p:txBody>
      </p:sp>
      <p:sp>
        <p:nvSpPr>
          <p:cNvPr id="6" name="Slide Number Placeholder 5"/>
          <p:cNvSpPr>
            <a:spLocks noGrp="1"/>
          </p:cNvSpPr>
          <p:nvPr>
            <p:ph type="sldNum" sz="quarter" idx="4"/>
          </p:nvPr>
        </p:nvSpPr>
        <p:spPr>
          <a:xfrm>
            <a:off x="628650" y="6356351"/>
            <a:ext cx="2057400" cy="365125"/>
          </a:xfrm>
          <a:prstGeom prst="rect">
            <a:avLst/>
          </a:prstGeom>
        </p:spPr>
        <p:txBody>
          <a:bodyPr vert="horz" lIns="91440" tIns="45720" rIns="91440" bIns="45720" rtlCol="1" anchor="ctr"/>
          <a:lstStyle>
            <a:lvl1pPr algn="l">
              <a:defRPr sz="1200">
                <a:solidFill>
                  <a:schemeClr val="tx1">
                    <a:tint val="75000"/>
                  </a:schemeClr>
                </a:solidFill>
                <a:cs typeface="B Homa" panose="00000400000000000000" pitchFamily="2" charset="-78"/>
              </a:defRPr>
            </a:lvl1pPr>
          </a:lstStyle>
          <a:p>
            <a:fld id="{9F6C0DD3-E23A-47B5-AFC2-9C1F7BA27417}" type="slidenum">
              <a:rPr lang="fa-IR" smtClean="0"/>
              <a:pPr/>
              <a:t>‹#›</a:t>
            </a:fld>
            <a:endParaRPr lang="fa-IR" dirty="0"/>
          </a:p>
        </p:txBody>
      </p:sp>
    </p:spTree>
    <p:extLst>
      <p:ext uri="{BB962C8B-B14F-4D97-AF65-F5344CB8AC3E}">
        <p14:creationId xmlns:p14="http://schemas.microsoft.com/office/powerpoint/2010/main" val="296738967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r" defTabSz="914400" rtl="1" eaLnBrk="1" latinLnBrk="0" hangingPunct="1">
        <a:lnSpc>
          <a:spcPct val="90000"/>
        </a:lnSpc>
        <a:spcBef>
          <a:spcPct val="0"/>
        </a:spcBef>
        <a:buNone/>
        <a:defRPr sz="4400" kern="1200">
          <a:solidFill>
            <a:schemeClr val="tx1"/>
          </a:solidFill>
          <a:latin typeface="+mj-lt"/>
          <a:ea typeface="+mj-ea"/>
          <a:cs typeface="B Homa" panose="00000400000000000000" pitchFamily="2" charset="-78"/>
        </a:defRPr>
      </a:lvl1pPr>
    </p:titleStyle>
    <p:bodyStyle>
      <a:lvl1pPr marL="228600" indent="-228600" algn="r" defTabSz="914400" rtl="1"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r" defTabSz="914400" rtl="1"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r" defTabSz="914400" rtl="1"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B Homa" panose="00000400000000000000" pitchFamily="2" charset="-78"/>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17" name="Group 16"/>
          <p:cNvGrpSpPr/>
          <p:nvPr/>
        </p:nvGrpSpPr>
        <p:grpSpPr>
          <a:xfrm>
            <a:off x="-8467" y="-8468"/>
            <a:ext cx="9171317" cy="6874935"/>
            <a:chOff x="-8467" y="-8468"/>
            <a:chExt cx="9171317" cy="6874935"/>
          </a:xfrm>
        </p:grpSpPr>
        <p:sp>
          <p:nvSpPr>
            <p:cNvPr id="7" name="Freeform 6"/>
            <p:cNvSpPr/>
            <p:nvPr/>
          </p:nvSpPr>
          <p:spPr>
            <a:xfrm>
              <a:off x="-8467" y="4013200"/>
              <a:ext cx="457200" cy="2853267"/>
            </a:xfrm>
            <a:custGeom>
              <a:avLst/>
              <a:gdLst/>
              <a:ahLst/>
              <a:cxnLst/>
              <a:rect l="l" t="t" r="r" b="b"/>
              <a:pathLst>
                <a:path w="457200" h="2853267">
                  <a:moveTo>
                    <a:pt x="0" y="0"/>
                  </a:moveTo>
                  <a:lnTo>
                    <a:pt x="457200" y="2853267"/>
                  </a:lnTo>
                  <a:lnTo>
                    <a:pt x="0" y="2844800"/>
                  </a:lnTo>
                  <a:cubicBezTo>
                    <a:pt x="2822" y="1905000"/>
                    <a:pt x="5645" y="965200"/>
                    <a:pt x="0" y="0"/>
                  </a:cubicBezTo>
                  <a:close/>
                </a:path>
              </a:pathLst>
            </a:custGeom>
            <a:solidFill>
              <a:schemeClr val="accent1">
                <a:alpha val="70000"/>
              </a:schemeClr>
            </a:solidFill>
            <a:ln>
              <a:noFill/>
            </a:ln>
            <a:effectLst/>
          </p:spPr>
          <p:style>
            <a:lnRef idx="1">
              <a:schemeClr val="accent1"/>
            </a:lnRef>
            <a:fillRef idx="3">
              <a:schemeClr val="accent1"/>
            </a:fillRef>
            <a:effectRef idx="2">
              <a:schemeClr val="accent1"/>
            </a:effectRef>
            <a:fontRef idx="minor">
              <a:schemeClr val="lt1"/>
            </a:fontRef>
          </p:style>
        </p:sp>
        <p:cxnSp>
          <p:nvCxnSpPr>
            <p:cNvPr id="8" name="Straight Connector 7"/>
            <p:cNvCxnSpPr/>
            <p:nvPr/>
          </p:nvCxnSpPr>
          <p:spPr>
            <a:xfrm flipV="1">
              <a:off x="5130830" y="4175605"/>
              <a:ext cx="4022475" cy="2682396"/>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a:off x="7042707"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10" name="Freeform 9"/>
            <p:cNvSpPr/>
            <p:nvPr/>
          </p:nvSpPr>
          <p:spPr>
            <a:xfrm>
              <a:off x="6891896" y="1"/>
              <a:ext cx="2269442" cy="6866466"/>
            </a:xfrm>
            <a:custGeom>
              <a:avLst/>
              <a:gdLst/>
              <a:ahLst/>
              <a:cxnLst/>
              <a:rect l="l" t="t" r="r" b="b"/>
              <a:pathLst>
                <a:path w="2269442" h="6866466">
                  <a:moveTo>
                    <a:pt x="2023534" y="0"/>
                  </a:moveTo>
                  <a:lnTo>
                    <a:pt x="0" y="6858000"/>
                  </a:lnTo>
                  <a:lnTo>
                    <a:pt x="2269067" y="6866466"/>
                  </a:lnTo>
                  <a:cubicBezTo>
                    <a:pt x="2271889" y="4580466"/>
                    <a:pt x="2257778" y="2294466"/>
                    <a:pt x="2260600" y="8466"/>
                  </a:cubicBezTo>
                  <a:lnTo>
                    <a:pt x="2023534"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11" name="Freeform 10"/>
            <p:cNvSpPr/>
            <p:nvPr/>
          </p:nvSpPr>
          <p:spPr>
            <a:xfrm>
              <a:off x="7205158" y="-8467"/>
              <a:ext cx="1948147" cy="6866467"/>
            </a:xfrm>
            <a:custGeom>
              <a:avLst/>
              <a:gdLst/>
              <a:ahLst/>
              <a:cxnLst/>
              <a:rect l="l" t="t" r="r" b="b"/>
              <a:pathLst>
                <a:path w="1948147" h="6866467">
                  <a:moveTo>
                    <a:pt x="0" y="0"/>
                  </a:moveTo>
                  <a:lnTo>
                    <a:pt x="1202267" y="6866467"/>
                  </a:lnTo>
                  <a:lnTo>
                    <a:pt x="1947333" y="6866467"/>
                  </a:lnTo>
                  <a:cubicBezTo>
                    <a:pt x="1944511" y="4577645"/>
                    <a:pt x="1950155" y="2288822"/>
                    <a:pt x="1947333" y="0"/>
                  </a:cubicBez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2" name="Freeform 11"/>
            <p:cNvSpPr/>
            <p:nvPr/>
          </p:nvSpPr>
          <p:spPr>
            <a:xfrm>
              <a:off x="6637896" y="3920066"/>
              <a:ext cx="2513565" cy="2937933"/>
            </a:xfrm>
            <a:custGeom>
              <a:avLst/>
              <a:gdLst/>
              <a:ahLst/>
              <a:cxnLst/>
              <a:rect l="l" t="t" r="r" b="b"/>
              <a:pathLst>
                <a:path w="3259667" h="3810000">
                  <a:moveTo>
                    <a:pt x="0" y="3810000"/>
                  </a:moveTo>
                  <a:lnTo>
                    <a:pt x="3251200" y="0"/>
                  </a:lnTo>
                  <a:cubicBezTo>
                    <a:pt x="3254022" y="1270000"/>
                    <a:pt x="3256845" y="2540000"/>
                    <a:pt x="3259667" y="3810000"/>
                  </a:cubicBezTo>
                  <a:lnTo>
                    <a:pt x="0" y="3810000"/>
                  </a:lnTo>
                  <a:close/>
                </a:path>
              </a:pathLst>
            </a:cu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13" name="Freeform 12"/>
            <p:cNvSpPr/>
            <p:nvPr/>
          </p:nvSpPr>
          <p:spPr>
            <a:xfrm>
              <a:off x="7010429" y="-8467"/>
              <a:ext cx="2142876" cy="6866467"/>
            </a:xfrm>
            <a:custGeom>
              <a:avLst/>
              <a:gdLst/>
              <a:ahLst/>
              <a:cxnLst/>
              <a:rect l="l" t="t" r="r" b="b"/>
              <a:pathLst>
                <a:path w="2853267" h="6866467">
                  <a:moveTo>
                    <a:pt x="0" y="0"/>
                  </a:moveTo>
                  <a:lnTo>
                    <a:pt x="2472267" y="6866467"/>
                  </a:lnTo>
                  <a:lnTo>
                    <a:pt x="2853267" y="6858000"/>
                  </a:lnTo>
                  <a:lnTo>
                    <a:pt x="2853267" y="0"/>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4" name="Freeform 13"/>
            <p:cNvSpPr/>
            <p:nvPr/>
          </p:nvSpPr>
          <p:spPr>
            <a:xfrm>
              <a:off x="8295776" y="-8467"/>
              <a:ext cx="857530" cy="6866467"/>
            </a:xfrm>
            <a:custGeom>
              <a:avLst/>
              <a:gdLst/>
              <a:ahLst/>
              <a:cxnLst/>
              <a:rect l="l" t="t" r="r" b="b"/>
              <a:pathLst>
                <a:path w="1286933" h="6866467">
                  <a:moveTo>
                    <a:pt x="1016000" y="0"/>
                  </a:moveTo>
                  <a:lnTo>
                    <a:pt x="0" y="6866467"/>
                  </a:lnTo>
                  <a:lnTo>
                    <a:pt x="1286933" y="6866467"/>
                  </a:lnTo>
                  <a:cubicBezTo>
                    <a:pt x="1284111" y="4577645"/>
                    <a:pt x="1281288" y="2288822"/>
                    <a:pt x="1278466" y="0"/>
                  </a:cubicBezTo>
                  <a:lnTo>
                    <a:pt x="1016000"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5" name="Freeform 14"/>
            <p:cNvSpPr/>
            <p:nvPr/>
          </p:nvSpPr>
          <p:spPr>
            <a:xfrm>
              <a:off x="8094165" y="-8468"/>
              <a:ext cx="1066770" cy="6866467"/>
            </a:xfrm>
            <a:custGeom>
              <a:avLst/>
              <a:gdLst/>
              <a:ahLst/>
              <a:cxnLst/>
              <a:rect l="l" t="t" r="r" b="b"/>
              <a:pathLst>
                <a:path w="1270244" h="6866467">
                  <a:moveTo>
                    <a:pt x="0" y="0"/>
                  </a:moveTo>
                  <a:lnTo>
                    <a:pt x="1117600" y="6866467"/>
                  </a:lnTo>
                  <a:lnTo>
                    <a:pt x="1270000" y="6866467"/>
                  </a:lnTo>
                  <a:cubicBezTo>
                    <a:pt x="1272822" y="4574822"/>
                    <a:pt x="1250245" y="2291645"/>
                    <a:pt x="1253067" y="0"/>
                  </a:cubicBezTo>
                  <a:lnTo>
                    <a:pt x="0" y="0"/>
                  </a:lnTo>
                  <a:close/>
                </a:path>
              </a:pathLst>
            </a:custGeom>
            <a:solidFill>
              <a:schemeClr val="accent2">
                <a:lumMod val="75000"/>
                <a:alpha val="82000"/>
              </a:schemeClr>
            </a:solidFill>
            <a:ln>
              <a:noFill/>
            </a:ln>
            <a:effectLst/>
          </p:spPr>
          <p:style>
            <a:lnRef idx="1">
              <a:schemeClr val="accent1"/>
            </a:lnRef>
            <a:fillRef idx="3">
              <a:schemeClr val="accent1"/>
            </a:fillRef>
            <a:effectRef idx="2">
              <a:schemeClr val="accent1"/>
            </a:effectRef>
            <a:fontRef idx="minor">
              <a:schemeClr val="lt1"/>
            </a:fontRef>
          </p:style>
        </p:sp>
        <p:sp>
          <p:nvSpPr>
            <p:cNvPr id="16" name="Freeform 15"/>
            <p:cNvSpPr/>
            <p:nvPr/>
          </p:nvSpPr>
          <p:spPr>
            <a:xfrm>
              <a:off x="8068764" y="4893733"/>
              <a:ext cx="1094086" cy="1964267"/>
            </a:xfrm>
            <a:custGeom>
              <a:avLst/>
              <a:gdLst/>
              <a:ahLst/>
              <a:cxnLst/>
              <a:rect l="l" t="t" r="r" b="b"/>
              <a:pathLst>
                <a:path w="1820333" h="3268133">
                  <a:moveTo>
                    <a:pt x="0" y="3268133"/>
                  </a:moveTo>
                  <a:lnTo>
                    <a:pt x="1811866" y="0"/>
                  </a:lnTo>
                  <a:cubicBezTo>
                    <a:pt x="1814688" y="1086555"/>
                    <a:pt x="1817511" y="2173111"/>
                    <a:pt x="1820333" y="3259666"/>
                  </a:cubicBezTo>
                  <a:lnTo>
                    <a:pt x="0" y="3268133"/>
                  </a:lnTo>
                  <a:close/>
                </a:path>
              </a:pathLst>
            </a:cu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09599" y="609600"/>
            <a:ext cx="6347713" cy="1320800"/>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09599" y="2160590"/>
            <a:ext cx="6347714" cy="388077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5405258" y="6041363"/>
            <a:ext cx="684132"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3B0828AC-4739-4FB0-81E1-5DE01393DCE3}" type="datetimeFigureOut">
              <a:rPr lang="fa-IR" smtClean="0"/>
              <a:t>22/04/1442</a:t>
            </a:fld>
            <a:endParaRPr lang="fa-IR"/>
          </a:p>
        </p:txBody>
      </p:sp>
      <p:sp>
        <p:nvSpPr>
          <p:cNvPr id="5" name="Footer Placeholder 4"/>
          <p:cNvSpPr>
            <a:spLocks noGrp="1"/>
          </p:cNvSpPr>
          <p:nvPr>
            <p:ph type="ftr" sz="quarter" idx="3"/>
          </p:nvPr>
        </p:nvSpPr>
        <p:spPr>
          <a:xfrm>
            <a:off x="609599" y="6041363"/>
            <a:ext cx="4622973"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fa-IR"/>
          </a:p>
        </p:txBody>
      </p:sp>
      <p:sp>
        <p:nvSpPr>
          <p:cNvPr id="6" name="Slide Number Placeholder 5"/>
          <p:cNvSpPr>
            <a:spLocks noGrp="1"/>
          </p:cNvSpPr>
          <p:nvPr>
            <p:ph type="sldNum" sz="quarter" idx="4"/>
          </p:nvPr>
        </p:nvSpPr>
        <p:spPr>
          <a:xfrm>
            <a:off x="6444676" y="6041363"/>
            <a:ext cx="512638" cy="365125"/>
          </a:xfrm>
          <a:prstGeom prst="rect">
            <a:avLst/>
          </a:prstGeom>
        </p:spPr>
        <p:txBody>
          <a:bodyPr vert="horz" lIns="91440" tIns="45720" rIns="91440" bIns="45720" rtlCol="0" anchor="ctr"/>
          <a:lstStyle>
            <a:lvl1pPr algn="r">
              <a:defRPr sz="900">
                <a:solidFill>
                  <a:schemeClr val="accent1"/>
                </a:solidFill>
              </a:defRPr>
            </a:lvl1pPr>
          </a:lstStyle>
          <a:p>
            <a:fld id="{9F6C0DD3-E23A-47B5-AFC2-9C1F7BA27417}" type="slidenum">
              <a:rPr lang="fa-IR" smtClean="0"/>
              <a:t>‹#›</a:t>
            </a:fld>
            <a:endParaRPr lang="fa-IR"/>
          </a:p>
        </p:txBody>
      </p:sp>
    </p:spTree>
    <p:extLst>
      <p:ext uri="{BB962C8B-B14F-4D97-AF65-F5344CB8AC3E}">
        <p14:creationId xmlns:p14="http://schemas.microsoft.com/office/powerpoint/2010/main" val="356087230"/>
      </p:ext>
    </p:extLst>
  </p:cSld>
  <p:clrMap bg1="lt1" tx1="dk1" bg2="lt2" tx2="dk2" accent1="accent1" accent2="accent2" accent3="accent3" accent4="accent4" accent5="accent5" accent6="accent6" hlink="hlink" folHlink="folHlink"/>
  <p:sldLayoutIdLst>
    <p:sldLayoutId id="2147483690" r:id="rId1"/>
    <p:sldLayoutId id="2147483691" r:id="rId2"/>
    <p:sldLayoutId id="2147483692" r:id="rId3"/>
    <p:sldLayoutId id="2147483693" r:id="rId4"/>
    <p:sldLayoutId id="2147483694" r:id="rId5"/>
    <p:sldLayoutId id="2147483695" r:id="rId6"/>
    <p:sldLayoutId id="2147483696" r:id="rId7"/>
    <p:sldLayoutId id="2147483697" r:id="rId8"/>
    <p:sldLayoutId id="2147483698" r:id="rId9"/>
    <p:sldLayoutId id="2147483699" r:id="rId10"/>
    <p:sldLayoutId id="2147483700" r:id="rId11"/>
    <p:sldLayoutId id="2147483701" r:id="rId12"/>
    <p:sldLayoutId id="2147483702" r:id="rId13"/>
    <p:sldLayoutId id="2147483703" r:id="rId14"/>
    <p:sldLayoutId id="2147483704" r:id="rId15"/>
    <p:sldLayoutId id="2147483705" r:id="rId16"/>
  </p:sldLayoutIdLst>
  <p:txStyles>
    <p:titleStyle>
      <a:lvl1pPr algn="l" defTabSz="457200" rtl="1" eaLnBrk="1" latinLnBrk="0" hangingPunct="1">
        <a:spcBef>
          <a:spcPct val="0"/>
        </a:spcBef>
        <a:buNone/>
        <a:defRPr sz="3600" kern="1200">
          <a:solidFill>
            <a:schemeClr val="accent1"/>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p:titleStyle>
    <p:bodyStyle>
      <a:lvl1pPr marL="342900" indent="-342900" algn="r" defTabSz="457200" rtl="1"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r" defTabSz="457200" rtl="1"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r" defTabSz="457200" rtl="1"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r" defTabSz="457200" rtl="1"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r" defTabSz="457200" rtl="1"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r" defTabSz="457200" rtl="1"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r" defTabSz="457200" rtl="1"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r" defTabSz="457200" rtl="1"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r" defTabSz="457200" rtl="1"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r" defTabSz="457200" rtl="1" eaLnBrk="1" latinLnBrk="0" hangingPunct="1">
        <a:defRPr sz="1800" kern="1200">
          <a:solidFill>
            <a:schemeClr val="tx1"/>
          </a:solidFill>
          <a:latin typeface="+mn-lt"/>
          <a:ea typeface="+mn-ea"/>
          <a:cs typeface="+mn-cs"/>
        </a:defRPr>
      </a:lvl1pPr>
      <a:lvl2pPr marL="457200" algn="r" defTabSz="457200" rtl="1" eaLnBrk="1" latinLnBrk="0" hangingPunct="1">
        <a:defRPr sz="1800" kern="1200">
          <a:solidFill>
            <a:schemeClr val="tx1"/>
          </a:solidFill>
          <a:latin typeface="+mn-lt"/>
          <a:ea typeface="+mn-ea"/>
          <a:cs typeface="+mn-cs"/>
        </a:defRPr>
      </a:lvl2pPr>
      <a:lvl3pPr marL="914400" algn="r" defTabSz="457200" rtl="1" eaLnBrk="1" latinLnBrk="0" hangingPunct="1">
        <a:defRPr sz="1800" kern="1200">
          <a:solidFill>
            <a:schemeClr val="tx1"/>
          </a:solidFill>
          <a:latin typeface="+mn-lt"/>
          <a:ea typeface="+mn-ea"/>
          <a:cs typeface="+mn-cs"/>
        </a:defRPr>
      </a:lvl3pPr>
      <a:lvl4pPr marL="1371600" algn="r" defTabSz="457200" rtl="1" eaLnBrk="1" latinLnBrk="0" hangingPunct="1">
        <a:defRPr sz="1800" kern="1200">
          <a:solidFill>
            <a:schemeClr val="tx1"/>
          </a:solidFill>
          <a:latin typeface="+mn-lt"/>
          <a:ea typeface="+mn-ea"/>
          <a:cs typeface="+mn-cs"/>
        </a:defRPr>
      </a:lvl4pPr>
      <a:lvl5pPr marL="1828800" algn="r" defTabSz="457200" rtl="1" eaLnBrk="1" latinLnBrk="0" hangingPunct="1">
        <a:defRPr sz="1800" kern="1200">
          <a:solidFill>
            <a:schemeClr val="tx1"/>
          </a:solidFill>
          <a:latin typeface="+mn-lt"/>
          <a:ea typeface="+mn-ea"/>
          <a:cs typeface="+mn-cs"/>
        </a:defRPr>
      </a:lvl5pPr>
      <a:lvl6pPr marL="2286000" algn="r" defTabSz="457200" rtl="1" eaLnBrk="1" latinLnBrk="0" hangingPunct="1">
        <a:defRPr sz="1800" kern="1200">
          <a:solidFill>
            <a:schemeClr val="tx1"/>
          </a:solidFill>
          <a:latin typeface="+mn-lt"/>
          <a:ea typeface="+mn-ea"/>
          <a:cs typeface="+mn-cs"/>
        </a:defRPr>
      </a:lvl6pPr>
      <a:lvl7pPr marL="2743200" algn="r" defTabSz="457200" rtl="1" eaLnBrk="1" latinLnBrk="0" hangingPunct="1">
        <a:defRPr sz="1800" kern="1200">
          <a:solidFill>
            <a:schemeClr val="tx1"/>
          </a:solidFill>
          <a:latin typeface="+mn-lt"/>
          <a:ea typeface="+mn-ea"/>
          <a:cs typeface="+mn-cs"/>
        </a:defRPr>
      </a:lvl7pPr>
      <a:lvl8pPr marL="3200400" algn="r" defTabSz="457200" rtl="1" eaLnBrk="1" latinLnBrk="0" hangingPunct="1">
        <a:defRPr sz="1800" kern="1200">
          <a:solidFill>
            <a:schemeClr val="tx1"/>
          </a:solidFill>
          <a:latin typeface="+mn-lt"/>
          <a:ea typeface="+mn-ea"/>
          <a:cs typeface="+mn-cs"/>
        </a:defRPr>
      </a:lvl8pPr>
      <a:lvl9pPr marL="3657600" algn="r" defTabSz="4572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13.xml"/><Relationship Id="rId4" Type="http://schemas.openxmlformats.org/officeDocument/2006/relationships/image" Target="../media/image6.jpeg"/></Relationships>
</file>

<file path=ppt/slides/_rels/slide1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5.xml"/></Relationships>
</file>

<file path=ppt/slides/_rels/slide19.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5.xml"/></Relationships>
</file>

<file path=ppt/slides/_rels/slide21.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13.xml"/><Relationship Id="rId4" Type="http://schemas.openxmlformats.org/officeDocument/2006/relationships/image" Target="../media/image20.jpeg"/></Relationships>
</file>

<file path=ppt/slides/_rels/slide22.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5.xml"/></Relationships>
</file>

<file path=ppt/slides/_rels/slide23.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13.xml"/><Relationship Id="rId4" Type="http://schemas.openxmlformats.org/officeDocument/2006/relationships/image" Target="../media/image23.jpeg"/></Relationships>
</file>

<file path=ppt/slides/_rels/slide2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15.jpeg"/><Relationship Id="rId1" Type="http://schemas.openxmlformats.org/officeDocument/2006/relationships/slideLayout" Target="../slideLayouts/slideLayout15.xml"/><Relationship Id="rId4" Type="http://schemas.openxmlformats.org/officeDocument/2006/relationships/image" Target="../media/image25.png"/></Relationships>
</file>

<file path=ppt/slides/_rels/slide25.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15.xml"/></Relationships>
</file>

<file path=ppt/slides/_rels/slide27.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slideLayout" Target="../slideLayouts/slideLayout15.xml"/><Relationship Id="rId4" Type="http://schemas.openxmlformats.org/officeDocument/2006/relationships/image" Target="../media/image30.jpeg"/></Relationships>
</file>

<file path=ppt/slides/_rels/slide28.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slideLayout" Target="../slideLayouts/slideLayout17.xml"/></Relationships>
</file>

<file path=ppt/slides/_rels/slide29.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jpeg"/><Relationship Id="rId1" Type="http://schemas.openxmlformats.org/officeDocument/2006/relationships/slideLayout" Target="../slideLayouts/slideLayout15.xml"/><Relationship Id="rId4" Type="http://schemas.openxmlformats.org/officeDocument/2006/relationships/image" Target="../media/image35.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11.jpeg"/><Relationship Id="rId1" Type="http://schemas.openxmlformats.org/officeDocument/2006/relationships/slideLayout" Target="../slideLayouts/slideLayout15.xml"/></Relationships>
</file>

<file path=ppt/slides/_rels/slide32.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37.jpeg"/><Relationship Id="rId1" Type="http://schemas.openxmlformats.org/officeDocument/2006/relationships/slideLayout" Target="../slideLayouts/slideLayout13.xml"/><Relationship Id="rId4" Type="http://schemas.openxmlformats.org/officeDocument/2006/relationships/image" Target="../media/image39.jpe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9.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jpeg"/><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0.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image" Target="../media/image42.jpeg"/><Relationship Id="rId1" Type="http://schemas.openxmlformats.org/officeDocument/2006/relationships/slideLayout" Target="../slideLayouts/slideLayout15.xml"/></Relationships>
</file>

<file path=ppt/slides/_rels/slide41.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image" Target="../media/image44.jpeg"/><Relationship Id="rId1" Type="http://schemas.openxmlformats.org/officeDocument/2006/relationships/slideLayout" Target="../slideLayouts/slideLayout15.xml"/><Relationship Id="rId4" Type="http://schemas.openxmlformats.org/officeDocument/2006/relationships/image" Target="../media/image46.jpeg"/></Relationships>
</file>

<file path=ppt/slides/_rels/slide42.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image" Target="../media/image47.jpeg"/><Relationship Id="rId1" Type="http://schemas.openxmlformats.org/officeDocument/2006/relationships/slideLayout" Target="../slideLayouts/slideLayout15.xml"/><Relationship Id="rId4" Type="http://schemas.openxmlformats.org/officeDocument/2006/relationships/image" Target="../media/image49.jpe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4.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image" Target="../media/image50.jpeg"/><Relationship Id="rId1" Type="http://schemas.openxmlformats.org/officeDocument/2006/relationships/slideLayout" Target="../slideLayouts/slideLayout13.xml"/></Relationships>
</file>

<file path=ppt/slides/_rels/slide45.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image" Target="../media/image52.jpeg"/><Relationship Id="rId1" Type="http://schemas.openxmlformats.org/officeDocument/2006/relationships/slideLayout" Target="../slideLayouts/slideLayout13.xml"/><Relationship Id="rId4" Type="http://schemas.openxmlformats.org/officeDocument/2006/relationships/image" Target="../media/image48.jpeg"/></Relationships>
</file>

<file path=ppt/slides/_rels/slide46.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image" Target="../media/image54.jpeg"/><Relationship Id="rId1" Type="http://schemas.openxmlformats.org/officeDocument/2006/relationships/slideLayout" Target="../slideLayouts/slideLayout13.xml"/></Relationships>
</file>

<file path=ppt/slides/_rels/slide47.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image" Target="../media/image56.jpeg"/><Relationship Id="rId1" Type="http://schemas.openxmlformats.org/officeDocument/2006/relationships/slideLayout" Target="../slideLayouts/slideLayout13.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0.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Layout" Target="../slideLayouts/slideLayout13.xml"/></Relationships>
</file>

<file path=ppt/slides/_rels/slide51.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13.xml"/></Relationships>
</file>

<file path=ppt/slides/_rels/slide52.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image" Target="../media/image60.png"/><Relationship Id="rId1" Type="http://schemas.openxmlformats.org/officeDocument/2006/relationships/slideLayout" Target="../slideLayouts/slideLayout13.xml"/><Relationship Id="rId4" Type="http://schemas.openxmlformats.org/officeDocument/2006/relationships/image" Target="../media/image62.png"/></Relationships>
</file>

<file path=ppt/slides/_rels/slide53.xml.rels><?xml version="1.0" encoding="UTF-8" standalone="yes"?>
<Relationships xmlns="http://schemas.openxmlformats.org/package/2006/relationships"><Relationship Id="rId2" Type="http://schemas.openxmlformats.org/officeDocument/2006/relationships/image" Target="../media/image63.jpeg"/><Relationship Id="rId1" Type="http://schemas.openxmlformats.org/officeDocument/2006/relationships/slideLayout" Target="../slideLayouts/slideLayout13.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7.xml.rels><?xml version="1.0" encoding="UTF-8" standalone="yes"?>
<Relationships xmlns="http://schemas.openxmlformats.org/package/2006/relationships"><Relationship Id="rId2" Type="http://schemas.openxmlformats.org/officeDocument/2006/relationships/image" Target="../media/image64.jpeg"/><Relationship Id="rId1" Type="http://schemas.openxmlformats.org/officeDocument/2006/relationships/slideLayout" Target="../slideLayouts/slideLayout15.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2.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image" Target="../media/image65.jpeg"/><Relationship Id="rId1" Type="http://schemas.openxmlformats.org/officeDocument/2006/relationships/slideLayout" Target="../slideLayouts/slideLayout13.xml"/></Relationships>
</file>

<file path=ppt/slides/_rels/slide63.xml.rels><?xml version="1.0" encoding="UTF-8" standalone="yes"?>
<Relationships xmlns="http://schemas.openxmlformats.org/package/2006/relationships"><Relationship Id="rId2" Type="http://schemas.openxmlformats.org/officeDocument/2006/relationships/image" Target="../media/image67.jpeg"/><Relationship Id="rId1" Type="http://schemas.openxmlformats.org/officeDocument/2006/relationships/slideLayout" Target="../slideLayouts/slideLayout13.xml"/></Relationships>
</file>

<file path=ppt/slides/_rels/slide64.xml.rels><?xml version="1.0" encoding="UTF-8" standalone="yes"?>
<Relationships xmlns="http://schemas.openxmlformats.org/package/2006/relationships"><Relationship Id="rId2" Type="http://schemas.openxmlformats.org/officeDocument/2006/relationships/image" Target="../media/image68.jpeg"/><Relationship Id="rId1" Type="http://schemas.openxmlformats.org/officeDocument/2006/relationships/slideLayout" Target="../slideLayouts/slideLayout13.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7.xml.rels><?xml version="1.0" encoding="UTF-8" standalone="yes"?>
<Relationships xmlns="http://schemas.openxmlformats.org/package/2006/relationships"><Relationship Id="rId2" Type="http://schemas.openxmlformats.org/officeDocument/2006/relationships/image" Target="../media/image69.jpeg"/><Relationship Id="rId1" Type="http://schemas.openxmlformats.org/officeDocument/2006/relationships/slideLayout" Target="../slideLayouts/slideLayout13.xml"/></Relationships>
</file>

<file path=ppt/slides/_rels/slide68.xml.rels><?xml version="1.0" encoding="UTF-8" standalone="yes"?>
<Relationships xmlns="http://schemas.openxmlformats.org/package/2006/relationships"><Relationship Id="rId3" Type="http://schemas.openxmlformats.org/officeDocument/2006/relationships/image" Target="../media/image71.jpeg"/><Relationship Id="rId2" Type="http://schemas.openxmlformats.org/officeDocument/2006/relationships/image" Target="../media/image70.jpeg"/><Relationship Id="rId1" Type="http://schemas.openxmlformats.org/officeDocument/2006/relationships/slideLayout" Target="../slideLayouts/slideLayout13.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3.xml.rels><?xml version="1.0" encoding="UTF-8" standalone="yes"?>
<Relationships xmlns="http://schemas.openxmlformats.org/package/2006/relationships"><Relationship Id="rId3" Type="http://schemas.openxmlformats.org/officeDocument/2006/relationships/image" Target="../media/image73.emf"/><Relationship Id="rId2" Type="http://schemas.openxmlformats.org/officeDocument/2006/relationships/image" Target="../media/image72.emf"/><Relationship Id="rId1" Type="http://schemas.openxmlformats.org/officeDocument/2006/relationships/slideLayout" Target="../slideLayouts/slideLayout13.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3.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558800" y="2921000"/>
            <a:ext cx="7658100" cy="1701800"/>
          </a:xfrm>
          <a:ln>
            <a:miter lim="800000"/>
            <a:headEnd/>
            <a:tailEnd/>
          </a:ln>
        </p:spPr>
        <p:txBody>
          <a:bodyPr>
            <a:normAutofit/>
          </a:bodyPr>
          <a:lstStyle/>
          <a:p>
            <a:pPr algn="ctr" eaLnBrk="1" fontAlgn="auto" hangingPunct="1">
              <a:spcBef>
                <a:spcPct val="0"/>
              </a:spcBef>
              <a:spcAft>
                <a:spcPts val="0"/>
              </a:spcAft>
              <a:buFont typeface="Wingdings 2"/>
              <a:buNone/>
              <a:defRPr/>
            </a:pPr>
            <a:r>
              <a:rPr lang="fa-IR" sz="3600" dirty="0" smtClean="0">
                <a:ln w="18000">
                  <a:solidFill>
                    <a:schemeClr val="accent2">
                      <a:satMod val="140000"/>
                    </a:schemeClr>
                  </a:solidFill>
                  <a:prstDash val="solid"/>
                  <a:miter lim="800000"/>
                </a:ln>
                <a:solidFill>
                  <a:schemeClr val="tx1"/>
                </a:solidFill>
                <a:latin typeface="+mj-lt"/>
                <a:ea typeface="+mj-ea"/>
                <a:cs typeface="B Homa" panose="00000400000000000000" pitchFamily="2" charset="-78"/>
              </a:rPr>
              <a:t>معرفی و بررسی کامل مرکز </a:t>
            </a:r>
            <a:r>
              <a:rPr lang="fa-IR" sz="3600" dirty="0" smtClean="0">
                <a:ln w="18000">
                  <a:solidFill>
                    <a:schemeClr val="accent2">
                      <a:satMod val="140000"/>
                    </a:schemeClr>
                  </a:solidFill>
                  <a:prstDash val="solid"/>
                  <a:miter lim="800000"/>
                </a:ln>
                <a:solidFill>
                  <a:schemeClr val="tx1"/>
                </a:solidFill>
                <a:latin typeface="+mj-lt"/>
                <a:ea typeface="+mj-ea"/>
                <a:cs typeface="B Homa" panose="00000400000000000000" pitchFamily="2" charset="-78"/>
              </a:rPr>
              <a:t>فرهنگی و آموزشی نابینایان و کم </a:t>
            </a:r>
            <a:r>
              <a:rPr lang="fa-IR" sz="3600" dirty="0" smtClean="0">
                <a:ln w="18000">
                  <a:solidFill>
                    <a:schemeClr val="accent2">
                      <a:satMod val="140000"/>
                    </a:schemeClr>
                  </a:solidFill>
                  <a:prstDash val="solid"/>
                  <a:miter lim="800000"/>
                </a:ln>
                <a:solidFill>
                  <a:schemeClr val="tx1"/>
                </a:solidFill>
                <a:latin typeface="+mj-lt"/>
                <a:ea typeface="+mj-ea"/>
                <a:cs typeface="B Homa" panose="00000400000000000000" pitchFamily="2" charset="-78"/>
              </a:rPr>
              <a:t>بینایان شهر رشت</a:t>
            </a:r>
            <a:endParaRPr lang="en-US" sz="3600" dirty="0" smtClean="0">
              <a:ln w="18000">
                <a:solidFill>
                  <a:schemeClr val="accent2">
                    <a:satMod val="140000"/>
                  </a:schemeClr>
                </a:solidFill>
                <a:prstDash val="solid"/>
                <a:miter lim="800000"/>
              </a:ln>
              <a:solidFill>
                <a:schemeClr val="tx1"/>
              </a:solidFill>
              <a:latin typeface="+mj-lt"/>
              <a:ea typeface="+mj-ea"/>
              <a:cs typeface="B Homa" panose="00000400000000000000" pitchFamily="2" charset="-78"/>
            </a:endParaRPr>
          </a:p>
        </p:txBody>
      </p:sp>
    </p:spTree>
    <p:extLst>
      <p:ext uri="{BB962C8B-B14F-4D97-AF65-F5344CB8AC3E}">
        <p14:creationId xmlns:p14="http://schemas.microsoft.com/office/powerpoint/2010/main" val="42007705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Content Placeholder 2"/>
          <p:cNvSpPr>
            <a:spLocks noGrp="1"/>
          </p:cNvSpPr>
          <p:nvPr>
            <p:ph idx="1"/>
          </p:nvPr>
        </p:nvSpPr>
        <p:spPr>
          <a:xfrm>
            <a:off x="4114800" y="381000"/>
            <a:ext cx="4572000" cy="1143000"/>
          </a:xfrm>
        </p:spPr>
        <p:txBody>
          <a:bodyPr/>
          <a:lstStyle/>
          <a:p>
            <a:pPr algn="r" rtl="1" eaLnBrk="1" hangingPunct="1">
              <a:buClr>
                <a:schemeClr val="tx1"/>
              </a:buClr>
              <a:buFont typeface="Wingdings" panose="05000000000000000000" pitchFamily="2" charset="2"/>
              <a:buChar char="q"/>
            </a:pPr>
            <a:endParaRPr lang="fa-IR" altLang="fa-IR" sz="2000" dirty="0" smtClean="0">
              <a:cs typeface="B Homa" panose="00000400000000000000" pitchFamily="2" charset="-78"/>
            </a:endParaRPr>
          </a:p>
          <a:p>
            <a:pPr algn="r" rtl="1" eaLnBrk="1" hangingPunct="1">
              <a:buClr>
                <a:schemeClr val="tx1"/>
              </a:buClr>
              <a:buFont typeface="Wingdings" panose="05000000000000000000" pitchFamily="2" charset="2"/>
              <a:buChar char="q"/>
            </a:pPr>
            <a:r>
              <a:rPr lang="fa-IR" altLang="fa-IR" sz="2000" dirty="0" smtClean="0">
                <a:cs typeface="B Homa" panose="00000400000000000000" pitchFamily="2" charset="-78"/>
              </a:rPr>
              <a:t>استفاده از سقف شيبدار به دليل بارندگي زياد و جلوگيري از نفوذ رطوبت</a:t>
            </a:r>
            <a:endParaRPr lang="en-US" altLang="fa-IR" sz="2000" dirty="0" smtClean="0">
              <a:cs typeface="B Homa" panose="00000400000000000000" pitchFamily="2" charset="-78"/>
            </a:endParaRPr>
          </a:p>
          <a:p>
            <a:pPr algn="r" rtl="1" eaLnBrk="1" hangingPunct="1">
              <a:buClr>
                <a:schemeClr val="tx1"/>
              </a:buClr>
              <a:buFont typeface="Wingdings" panose="05000000000000000000" pitchFamily="2" charset="2"/>
              <a:buChar char="q"/>
            </a:pPr>
            <a:endParaRPr lang="en-US" altLang="fa-IR" sz="2000" dirty="0" smtClean="0"/>
          </a:p>
        </p:txBody>
      </p:sp>
      <p:pic>
        <p:nvPicPr>
          <p:cNvPr id="4" name="Picture 2" descr="G:\cad\vahidi\New folder\New folder\09.jpg"/>
          <p:cNvPicPr>
            <a:picLocks noChangeAspect="1" noChangeArrowheads="1"/>
          </p:cNvPicPr>
          <p:nvPr/>
        </p:nvPicPr>
        <p:blipFill>
          <a:blip r:embed="rId2">
            <a:clrChange>
              <a:clrFrom>
                <a:srgbClr val="FFFFFF"/>
              </a:clrFrom>
              <a:clrTo>
                <a:srgbClr val="FFFFFF">
                  <a:alpha val="0"/>
                </a:srgbClr>
              </a:clrTo>
            </a:clrChange>
            <a:lum bright="70000" contrast="-70000"/>
          </a:blip>
          <a:srcRect/>
          <a:stretch>
            <a:fillRect/>
          </a:stretch>
        </p:blipFill>
        <p:spPr bwMode="auto">
          <a:xfrm>
            <a:off x="4648200" y="1447800"/>
            <a:ext cx="3571875" cy="25146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17412" name="Rectangle 4"/>
          <p:cNvSpPr>
            <a:spLocks noChangeArrowheads="1"/>
          </p:cNvSpPr>
          <p:nvPr/>
        </p:nvSpPr>
        <p:spPr bwMode="auto">
          <a:xfrm>
            <a:off x="4800600" y="5029200"/>
            <a:ext cx="4038600"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buFont typeface="Wingdings" panose="05000000000000000000" pitchFamily="2" charset="2"/>
              <a:buChar char="q"/>
            </a:pPr>
            <a:endParaRPr lang="fa-IR" altLang="fa-IR" sz="2000" dirty="0">
              <a:ea typeface="2  Nazanin"/>
              <a:cs typeface="2  Nazanin"/>
            </a:endParaRPr>
          </a:p>
          <a:p>
            <a:pPr eaLnBrk="1" fontAlgn="base" hangingPunct="1">
              <a:spcBef>
                <a:spcPct val="0"/>
              </a:spcBef>
              <a:spcAft>
                <a:spcPct val="0"/>
              </a:spcAft>
              <a:buFont typeface="Wingdings" panose="05000000000000000000" pitchFamily="2" charset="2"/>
              <a:buChar char="q"/>
            </a:pPr>
            <a:r>
              <a:rPr lang="fa-IR" altLang="fa-IR" sz="2000" dirty="0">
                <a:cs typeface="B Homa" panose="00000400000000000000" pitchFamily="2" charset="-78"/>
              </a:rPr>
              <a:t>استفاده از سايبان متحرک و قابل کنترل تا گرماي خورشيد را به نحو دلخواه در فصول مختلف کنترل کند.</a:t>
            </a:r>
            <a:endParaRPr lang="en-US" altLang="fa-IR" sz="2000" dirty="0">
              <a:cs typeface="B Homa" panose="00000400000000000000" pitchFamily="2" charset="-78"/>
            </a:endParaRPr>
          </a:p>
        </p:txBody>
      </p:sp>
      <p:pic>
        <p:nvPicPr>
          <p:cNvPr id="6" name="Picture 2" descr="G:\cad\vahidi\New folder\New folder\05.jpg"/>
          <p:cNvPicPr>
            <a:picLocks noChangeAspect="1" noChangeArrowheads="1"/>
          </p:cNvPicPr>
          <p:nvPr/>
        </p:nvPicPr>
        <p:blipFill>
          <a:blip r:embed="rId3" cstate="print">
            <a:clrChange>
              <a:clrFrom>
                <a:srgbClr val="FFFFFF"/>
              </a:clrFrom>
              <a:clrTo>
                <a:srgbClr val="FFFFFF">
                  <a:alpha val="0"/>
                </a:srgbClr>
              </a:clrTo>
            </a:clrChange>
            <a:duotone>
              <a:schemeClr val="accent5">
                <a:shade val="45000"/>
                <a:satMod val="135000"/>
              </a:schemeClr>
              <a:prstClr val="white"/>
            </a:duotone>
          </a:blip>
          <a:srcRect/>
          <a:stretch>
            <a:fillRect/>
          </a:stretch>
        </p:blipFill>
        <p:spPr bwMode="auto">
          <a:xfrm>
            <a:off x="533400" y="3886200"/>
            <a:ext cx="3733800" cy="2628807"/>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17414" name="Picture 2" descr="D:\Users\farzad\Desktop\Nastaran\kalbodi pic\gj20103.JPG"/>
          <p:cNvPicPr>
            <a:picLocks noChangeAspect="1" noChangeArrowheads="1"/>
          </p:cNvPicPr>
          <p:nvPr/>
        </p:nvPicPr>
        <p:blipFill>
          <a:blip r:embed="rId4">
            <a:extLst>
              <a:ext uri="{28A0092B-C50C-407E-A947-70E740481C1C}">
                <a14:useLocalDpi xmlns:a14="http://schemas.microsoft.com/office/drawing/2010/main" val="0"/>
              </a:ext>
            </a:extLst>
          </a:blip>
          <a:srcRect b="18842"/>
          <a:stretch>
            <a:fillRect/>
          </a:stretch>
        </p:blipFill>
        <p:spPr bwMode="auto">
          <a:xfrm>
            <a:off x="762000" y="1143000"/>
            <a:ext cx="3124200" cy="251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605742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Content Placeholder 2"/>
          <p:cNvSpPr>
            <a:spLocks noGrp="1"/>
          </p:cNvSpPr>
          <p:nvPr>
            <p:ph idx="1"/>
          </p:nvPr>
        </p:nvSpPr>
        <p:spPr>
          <a:xfrm>
            <a:off x="4343400" y="1066800"/>
            <a:ext cx="3962400" cy="1219200"/>
          </a:xfrm>
        </p:spPr>
        <p:txBody>
          <a:bodyPr/>
          <a:lstStyle/>
          <a:p>
            <a:pPr algn="r" rtl="1" eaLnBrk="1" hangingPunct="1">
              <a:buClr>
                <a:schemeClr val="tx1"/>
              </a:buClr>
              <a:buFont typeface="Wingdings" panose="05000000000000000000" pitchFamily="2" charset="2"/>
              <a:buChar char="q"/>
            </a:pPr>
            <a:r>
              <a:rPr lang="fa-IR" altLang="fa-IR" sz="2000" smtClean="0">
                <a:solidFill>
                  <a:schemeClr val="tx1"/>
                </a:solidFill>
                <a:ea typeface="2  Nazanin"/>
                <a:cs typeface="2  Nazanin"/>
              </a:rPr>
              <a:t>استفاده از مصالحي که ضريب انعکاس کمي دارند در محوطه (سطوح جنگلي،خاک نرم و سياه و خشک</a:t>
            </a:r>
            <a:r>
              <a:rPr lang="en-US" altLang="fa-IR" sz="2000" smtClean="0">
                <a:solidFill>
                  <a:schemeClr val="tx1"/>
                </a:solidFill>
                <a:ea typeface="2  Nazanin"/>
                <a:cs typeface="2  Nazanin"/>
              </a:rPr>
              <a:t>  </a:t>
            </a:r>
            <a:r>
              <a:rPr lang="fa-IR" altLang="fa-IR" sz="2000" smtClean="0">
                <a:solidFill>
                  <a:schemeClr val="tx1"/>
                </a:solidFill>
                <a:ea typeface="2  Nazanin"/>
                <a:cs typeface="2  Nazanin"/>
              </a:rPr>
              <a:t>...)</a:t>
            </a:r>
            <a:endParaRPr lang="en-US" altLang="fa-IR" sz="2000" smtClean="0">
              <a:solidFill>
                <a:schemeClr val="tx1"/>
              </a:solidFill>
            </a:endParaRPr>
          </a:p>
          <a:p>
            <a:pPr algn="r" rtl="1" eaLnBrk="1" hangingPunct="1">
              <a:buClr>
                <a:schemeClr val="tx1"/>
              </a:buClr>
              <a:buFont typeface="Wingdings" panose="05000000000000000000" pitchFamily="2" charset="2"/>
              <a:buChar char="q"/>
            </a:pPr>
            <a:endParaRPr lang="en-US" altLang="fa-IR" sz="2000" smtClean="0">
              <a:solidFill>
                <a:schemeClr val="tx1"/>
              </a:solidFill>
            </a:endParaRPr>
          </a:p>
        </p:txBody>
      </p:sp>
      <p:pic>
        <p:nvPicPr>
          <p:cNvPr id="4" name="Picture 2" descr="G:\cad\vahidi\New folder\New folder\14.jpg"/>
          <p:cNvPicPr>
            <a:picLocks noChangeAspect="1" noChangeArrowheads="1"/>
          </p:cNvPicPr>
          <p:nvPr/>
        </p:nvPicPr>
        <p:blipFill>
          <a:blip r:embed="rId2">
            <a:clrChange>
              <a:clrFrom>
                <a:srgbClr val="FFFFFF"/>
              </a:clrFrom>
              <a:clrTo>
                <a:srgbClr val="FFFFFF">
                  <a:alpha val="0"/>
                </a:srgbClr>
              </a:clrTo>
            </a:clrChange>
            <a:lum bright="70000" contrast="-70000"/>
          </a:blip>
          <a:srcRect t="8654"/>
          <a:stretch>
            <a:fillRect/>
          </a:stretch>
        </p:blipFill>
        <p:spPr bwMode="auto">
          <a:xfrm>
            <a:off x="304800" y="685800"/>
            <a:ext cx="4059238" cy="26670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18436" name="Rectangle 5"/>
          <p:cNvSpPr>
            <a:spLocks noChangeArrowheads="1"/>
          </p:cNvSpPr>
          <p:nvPr/>
        </p:nvSpPr>
        <p:spPr bwMode="auto">
          <a:xfrm>
            <a:off x="4419600" y="3962400"/>
            <a:ext cx="3581400"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buFont typeface="Wingdings" panose="05000000000000000000" pitchFamily="2" charset="2"/>
              <a:buChar char="q"/>
            </a:pPr>
            <a:endParaRPr lang="fa-IR" altLang="fa-IR" sz="2000" dirty="0">
              <a:cs typeface="B Homa" panose="00000400000000000000" pitchFamily="2" charset="-78"/>
            </a:endParaRPr>
          </a:p>
          <a:p>
            <a:pPr eaLnBrk="1" fontAlgn="base" hangingPunct="1">
              <a:spcBef>
                <a:spcPct val="0"/>
              </a:spcBef>
              <a:spcAft>
                <a:spcPct val="0"/>
              </a:spcAft>
              <a:buFont typeface="Wingdings" panose="05000000000000000000" pitchFamily="2" charset="2"/>
              <a:buChar char="q"/>
            </a:pPr>
            <a:r>
              <a:rPr lang="fa-IR" altLang="fa-IR" sz="2000" dirty="0">
                <a:cs typeface="B Homa" panose="00000400000000000000" pitchFamily="2" charset="-78"/>
              </a:rPr>
              <a:t>استفاده از سايبان کم عمق در پنجره هاي جنوب شرقي و جنوب غربي</a:t>
            </a:r>
            <a:endParaRPr lang="en-US" altLang="fa-IR" sz="2000" dirty="0">
              <a:cs typeface="B Homa" panose="00000400000000000000" pitchFamily="2" charset="-78"/>
            </a:endParaRPr>
          </a:p>
        </p:txBody>
      </p:sp>
      <p:pic>
        <p:nvPicPr>
          <p:cNvPr id="7" name="Picture 2" descr="G:\cad\vahidi\New folder\New folder\15.jpg"/>
          <p:cNvPicPr>
            <a:picLocks noChangeAspect="1" noChangeArrowheads="1"/>
          </p:cNvPicPr>
          <p:nvPr/>
        </p:nvPicPr>
        <p:blipFill>
          <a:blip r:embed="rId3">
            <a:clrChange>
              <a:clrFrom>
                <a:srgbClr val="FFFFFF"/>
              </a:clrFrom>
              <a:clrTo>
                <a:srgbClr val="FFFFFF">
                  <a:alpha val="0"/>
                </a:srgbClr>
              </a:clrTo>
            </a:clrChange>
            <a:lum bright="70000" contrast="-70000"/>
          </a:blip>
          <a:srcRect/>
          <a:stretch>
            <a:fillRect/>
          </a:stretch>
        </p:blipFill>
        <p:spPr bwMode="auto">
          <a:xfrm>
            <a:off x="304800" y="3505200"/>
            <a:ext cx="3695700" cy="260191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28949064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495800" y="1371600"/>
            <a:ext cx="4038600" cy="838200"/>
          </a:xfrm>
        </p:spPr>
        <p:txBody>
          <a:bodyPr>
            <a:normAutofit fontScale="92500" lnSpcReduction="20000"/>
          </a:bodyPr>
          <a:lstStyle/>
          <a:p>
            <a:pPr marL="420624" indent="-384048" algn="r" rtl="1" eaLnBrk="1" fontAlgn="auto" hangingPunct="1">
              <a:spcAft>
                <a:spcPts val="0"/>
              </a:spcAft>
              <a:buClrTx/>
              <a:buFont typeface="Wingdings" pitchFamily="2" charset="2"/>
              <a:buChar char="q"/>
              <a:defRPr/>
            </a:pPr>
            <a:r>
              <a:rPr lang="fa-IR" sz="2000" dirty="0" smtClean="0">
                <a:solidFill>
                  <a:schemeClr val="tx1"/>
                </a:solidFill>
                <a:cs typeface="B Homa" panose="00000400000000000000" pitchFamily="2" charset="-78"/>
              </a:rPr>
              <a:t>بافت </a:t>
            </a:r>
            <a:r>
              <a:rPr lang="fa-IR" sz="2000" dirty="0" err="1" smtClean="0">
                <a:solidFill>
                  <a:schemeClr val="tx1"/>
                </a:solidFill>
                <a:cs typeface="B Homa" panose="00000400000000000000" pitchFamily="2" charset="-78"/>
              </a:rPr>
              <a:t>براکنده</a:t>
            </a:r>
            <a:r>
              <a:rPr lang="fa-IR" sz="2000" dirty="0" smtClean="0">
                <a:solidFill>
                  <a:schemeClr val="tx1"/>
                </a:solidFill>
                <a:cs typeface="B Homa" panose="00000400000000000000" pitchFamily="2" charset="-78"/>
              </a:rPr>
              <a:t> در صورت وجود چند ساختمان برای حرکت باد و ایجاد کوران برای مقابله با رطوبت</a:t>
            </a:r>
          </a:p>
          <a:p>
            <a:pPr marL="420624" indent="-384048" algn="r" rtl="1" eaLnBrk="1" fontAlgn="auto" hangingPunct="1">
              <a:spcAft>
                <a:spcPts val="0"/>
              </a:spcAft>
              <a:buClrTx/>
              <a:buFont typeface="Wingdings" pitchFamily="2" charset="2"/>
              <a:buChar char="q"/>
              <a:defRPr/>
            </a:pPr>
            <a:endParaRPr lang="en-US" sz="2000" dirty="0">
              <a:solidFill>
                <a:schemeClr val="tx1"/>
              </a:solidFill>
              <a:cs typeface="B Homa" panose="00000400000000000000" pitchFamily="2" charset="-78"/>
            </a:endParaRPr>
          </a:p>
        </p:txBody>
      </p:sp>
      <p:sp>
        <p:nvSpPr>
          <p:cNvPr id="19459" name="Rectangle 3"/>
          <p:cNvSpPr>
            <a:spLocks noChangeArrowheads="1"/>
          </p:cNvSpPr>
          <p:nvPr/>
        </p:nvSpPr>
        <p:spPr bwMode="auto">
          <a:xfrm>
            <a:off x="4663354" y="4114800"/>
            <a:ext cx="3817071"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buFont typeface="Wingdings" panose="05000000000000000000" pitchFamily="2" charset="2"/>
              <a:buChar char="q"/>
            </a:pPr>
            <a:r>
              <a:rPr lang="fa-IR" altLang="fa-IR" sz="2000" dirty="0">
                <a:cs typeface="B Homa" panose="00000400000000000000" pitchFamily="2" charset="-78"/>
              </a:rPr>
              <a:t>کشیدگی ساختمان در جهت شرقی غربی</a:t>
            </a:r>
          </a:p>
        </p:txBody>
      </p:sp>
      <p:pic>
        <p:nvPicPr>
          <p:cNvPr id="19460" name="Picture 10" descr="GOLBAD.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762000" y="3733800"/>
            <a:ext cx="2514600" cy="2378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7" descr="Untitled-1.jpg"/>
          <p:cNvPicPr>
            <a:picLocks noChangeAspect="1"/>
          </p:cNvPicPr>
          <p:nvPr/>
        </p:nvPicPr>
        <p:blipFill>
          <a:blip r:embed="rId3" cstate="print">
            <a:duotone>
              <a:prstClr val="black"/>
              <a:srgbClr val="D9C3A5">
                <a:tint val="50000"/>
                <a:satMod val="180000"/>
              </a:srgbClr>
            </a:duotone>
          </a:blip>
          <a:stretch>
            <a:fillRect/>
          </a:stretch>
        </p:blipFill>
        <p:spPr>
          <a:xfrm>
            <a:off x="533400" y="838200"/>
            <a:ext cx="3558480" cy="2189834"/>
          </a:xfrm>
          <a:prstGeom prst="rect">
            <a:avLst/>
          </a:prstGeom>
        </p:spPr>
      </p:pic>
    </p:spTree>
    <p:extLst>
      <p:ext uri="{BB962C8B-B14F-4D97-AF65-F5344CB8AC3E}">
        <p14:creationId xmlns:p14="http://schemas.microsoft.com/office/powerpoint/2010/main" val="204720066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Content Placeholder 2"/>
          <p:cNvSpPr>
            <a:spLocks noGrp="1"/>
          </p:cNvSpPr>
          <p:nvPr>
            <p:ph idx="1"/>
          </p:nvPr>
        </p:nvSpPr>
        <p:spPr>
          <a:xfrm>
            <a:off x="4724400" y="762000"/>
            <a:ext cx="4038600" cy="990600"/>
          </a:xfrm>
        </p:spPr>
        <p:txBody>
          <a:bodyPr/>
          <a:lstStyle/>
          <a:p>
            <a:pPr algn="r" rtl="1" eaLnBrk="1" hangingPunct="1">
              <a:buClrTx/>
              <a:buFont typeface="Wingdings" panose="05000000000000000000" pitchFamily="2" charset="2"/>
              <a:buChar char="q"/>
            </a:pPr>
            <a:r>
              <a:rPr lang="fa-IR" altLang="fa-IR" sz="2200" dirty="0" smtClean="0">
                <a:cs typeface="B Homa" panose="00000400000000000000" pitchFamily="2" charset="-78"/>
              </a:rPr>
              <a:t>عدم وجود زیر زمین در اقلیم معتدل ومرطوب </a:t>
            </a:r>
          </a:p>
        </p:txBody>
      </p:sp>
      <p:sp>
        <p:nvSpPr>
          <p:cNvPr id="20483" name="Rectangle 3"/>
          <p:cNvSpPr>
            <a:spLocks noChangeArrowheads="1"/>
          </p:cNvSpPr>
          <p:nvPr/>
        </p:nvSpPr>
        <p:spPr bwMode="auto">
          <a:xfrm>
            <a:off x="5257800" y="4267200"/>
            <a:ext cx="31908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buFont typeface="Wingdings" panose="05000000000000000000" pitchFamily="2" charset="2"/>
              <a:buChar char="q"/>
            </a:pPr>
            <a:r>
              <a:rPr lang="fa-IR" altLang="fa-IR" sz="2000" dirty="0">
                <a:solidFill>
                  <a:prstClr val="white"/>
                </a:solidFill>
                <a:cs typeface="B Homa" panose="00000400000000000000" pitchFamily="2" charset="-78"/>
              </a:rPr>
              <a:t>استفاده از ديوارهاي رنگ روشن </a:t>
            </a:r>
            <a:endParaRPr lang="en-US" altLang="fa-IR" sz="2000" dirty="0">
              <a:solidFill>
                <a:prstClr val="white"/>
              </a:solidFill>
              <a:cs typeface="B Homa" panose="00000400000000000000" pitchFamily="2" charset="-78"/>
            </a:endParaRPr>
          </a:p>
        </p:txBody>
      </p:sp>
      <p:pic>
        <p:nvPicPr>
          <p:cNvPr id="5" name="Picture 4" descr="Untitled-3.jpg"/>
          <p:cNvPicPr>
            <a:picLocks noChangeAspect="1"/>
          </p:cNvPicPr>
          <p:nvPr/>
        </p:nvPicPr>
        <p:blipFill>
          <a:blip r:embed="rId2" cstate="print">
            <a:duotone>
              <a:prstClr val="black"/>
              <a:schemeClr val="tx2">
                <a:tint val="45000"/>
                <a:satMod val="400000"/>
              </a:schemeClr>
            </a:duotone>
          </a:blip>
          <a:srcRect l="8017" r="19832"/>
          <a:stretch>
            <a:fillRect/>
          </a:stretch>
        </p:blipFill>
        <p:spPr>
          <a:xfrm>
            <a:off x="381000" y="533400"/>
            <a:ext cx="4008895" cy="2667000"/>
          </a:xfrm>
          <a:prstGeom prst="rect">
            <a:avLst/>
          </a:prstGeom>
          <a:ln>
            <a:noFill/>
          </a:ln>
          <a:effectLst>
            <a:softEdge rad="112500"/>
          </a:effectLst>
        </p:spPr>
      </p:pic>
      <p:pic>
        <p:nvPicPr>
          <p:cNvPr id="9218" name="Picture 2" descr="H:\NasTaraN\Klass Eskis\part 3\IMG_5449.JPG"/>
          <p:cNvPicPr>
            <a:picLocks noChangeAspect="1" noChangeArrowheads="1"/>
          </p:cNvPicPr>
          <p:nvPr/>
        </p:nvPicPr>
        <p:blipFill>
          <a:blip r:embed="rId3" cstate="print"/>
          <a:srcRect/>
          <a:stretch>
            <a:fillRect/>
          </a:stretch>
        </p:blipFill>
        <p:spPr bwMode="auto">
          <a:xfrm>
            <a:off x="457200" y="3505200"/>
            <a:ext cx="3810000" cy="2633179"/>
          </a:xfrm>
          <a:prstGeom prst="rect">
            <a:avLst/>
          </a:prstGeom>
          <a:ln>
            <a:noFill/>
          </a:ln>
          <a:effectLst>
            <a:softEdge rad="112500"/>
          </a:effectLst>
        </p:spPr>
      </p:pic>
    </p:spTree>
    <p:extLst>
      <p:ext uri="{BB962C8B-B14F-4D97-AF65-F5344CB8AC3E}">
        <p14:creationId xmlns:p14="http://schemas.microsoft.com/office/powerpoint/2010/main" val="427564394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746450" y="609600"/>
            <a:ext cx="2210862" cy="646331"/>
          </a:xfrm>
        </p:spPr>
        <p:txBody>
          <a:bodyPr wrap="none">
            <a:spAutoFit/>
          </a:bodyPr>
          <a:lstStyle/>
          <a:p>
            <a:pPr algn="r" rtl="1" eaLnBrk="1" fontAlgn="auto" hangingPunct="1">
              <a:spcAft>
                <a:spcPts val="0"/>
              </a:spcAft>
              <a:defRPr/>
            </a:pPr>
            <a:r>
              <a:rPr lang="fa-IR" sz="3600" b="1" dirty="0" smtClean="0">
                <a:solidFill>
                  <a:schemeClr val="accent2">
                    <a:lumMod val="60000"/>
                    <a:lumOff val="40000"/>
                  </a:schemeClr>
                </a:solidFill>
                <a:cs typeface="B Homa" panose="00000400000000000000" pitchFamily="2" charset="-78"/>
              </a:rPr>
              <a:t>تحلیل سایت</a:t>
            </a:r>
            <a:endParaRPr lang="en-US" sz="3600" b="1" dirty="0">
              <a:solidFill>
                <a:schemeClr val="accent2">
                  <a:lumMod val="60000"/>
                  <a:lumOff val="40000"/>
                </a:schemeClr>
              </a:solidFill>
              <a:cs typeface="B Homa" panose="00000400000000000000" pitchFamily="2" charset="-78"/>
            </a:endParaRPr>
          </a:p>
        </p:txBody>
      </p:sp>
      <p:pic>
        <p:nvPicPr>
          <p:cNvPr id="21507" name="Picture 15" descr="p1.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066800" y="1828800"/>
            <a:ext cx="4310063" cy="441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Up Arrow 5"/>
          <p:cNvSpPr>
            <a:spLocks noChangeArrowheads="1"/>
          </p:cNvSpPr>
          <p:nvPr/>
        </p:nvSpPr>
        <p:spPr bwMode="auto">
          <a:xfrm rot="194005">
            <a:off x="849313" y="708025"/>
            <a:ext cx="828675" cy="433388"/>
          </a:xfrm>
          <a:prstGeom prst="upArrow">
            <a:avLst>
              <a:gd name="adj1" fmla="val 50000"/>
              <a:gd name="adj2" fmla="val 50000"/>
            </a:avLst>
          </a:prstGeom>
          <a:solidFill>
            <a:schemeClr val="accent2">
              <a:lumMod val="60000"/>
              <a:lumOff val="40000"/>
            </a:schemeClr>
          </a:solidFill>
          <a:ln w="25400" algn="ctr">
            <a:solidFill>
              <a:schemeClr val="accent2">
                <a:lumMod val="60000"/>
                <a:lumOff val="40000"/>
              </a:schemeClr>
            </a:solidFill>
            <a:miter lim="800000"/>
            <a:headEnd/>
            <a:tailEnd/>
          </a:ln>
        </p:spPr>
        <p:txBody>
          <a:bodyPr lIns="91435" tIns="45717" rIns="91435" bIns="45717" anchor="ctr"/>
          <a:lstStyle/>
          <a:p>
            <a:pPr algn="ctr" rtl="0">
              <a:defRPr/>
            </a:pPr>
            <a:endParaRPr lang="en-US" dirty="0">
              <a:solidFill>
                <a:prstClr val="white"/>
              </a:solidFill>
              <a:cs typeface="B Homa" panose="00000400000000000000" pitchFamily="2" charset="-78"/>
            </a:endParaRPr>
          </a:p>
        </p:txBody>
      </p:sp>
      <p:sp>
        <p:nvSpPr>
          <p:cNvPr id="7" name="Arc 6"/>
          <p:cNvSpPr/>
          <p:nvPr/>
        </p:nvSpPr>
        <p:spPr>
          <a:xfrm>
            <a:off x="1524000" y="2743200"/>
            <a:ext cx="2133600" cy="2286000"/>
          </a:xfrm>
          <a:prstGeom prst="arc">
            <a:avLst>
              <a:gd name="adj1" fmla="val 16200000"/>
              <a:gd name="adj2" fmla="val 16191032"/>
            </a:avLst>
          </a:prstGeom>
          <a:ln w="57150">
            <a:solidFill>
              <a:srgbClr val="FF0000"/>
            </a:solidFill>
          </a:ln>
        </p:spPr>
        <p:style>
          <a:lnRef idx="1">
            <a:schemeClr val="accent1"/>
          </a:lnRef>
          <a:fillRef idx="0">
            <a:schemeClr val="accent1"/>
          </a:fillRef>
          <a:effectRef idx="0">
            <a:schemeClr val="accent1"/>
          </a:effectRef>
          <a:fontRef idx="minor">
            <a:schemeClr val="tx1"/>
          </a:fontRef>
        </p:style>
        <p:txBody>
          <a:bodyPr anchor="ctr"/>
          <a:lstStyle/>
          <a:p>
            <a:pPr algn="ctr" rtl="0" fontAlgn="base">
              <a:spcBef>
                <a:spcPct val="0"/>
              </a:spcBef>
              <a:spcAft>
                <a:spcPct val="0"/>
              </a:spcAft>
              <a:defRPr/>
            </a:pPr>
            <a:endParaRPr lang="en-US" dirty="0">
              <a:solidFill>
                <a:prstClr val="white"/>
              </a:solidFill>
            </a:endParaRPr>
          </a:p>
        </p:txBody>
      </p:sp>
      <p:sp>
        <p:nvSpPr>
          <p:cNvPr id="8" name="Rectangle 7"/>
          <p:cNvSpPr/>
          <p:nvPr/>
        </p:nvSpPr>
        <p:spPr>
          <a:xfrm>
            <a:off x="685800" y="1143000"/>
            <a:ext cx="1412875" cy="584200"/>
          </a:xfrm>
          <a:prstGeom prst="rect">
            <a:avLst/>
          </a:prstGeom>
        </p:spPr>
        <p:txBody>
          <a:bodyPr wrap="none">
            <a:spAutoFit/>
          </a:bodyPr>
          <a:lstStyle/>
          <a:p>
            <a:pPr algn="l" rtl="0" fontAlgn="base">
              <a:spcBef>
                <a:spcPct val="0"/>
              </a:spcBef>
              <a:spcAft>
                <a:spcPct val="0"/>
              </a:spcAft>
              <a:defRPr/>
            </a:pPr>
            <a:r>
              <a:rPr lang="en-US" sz="3200" b="1" dirty="0">
                <a:solidFill>
                  <a:srgbClr val="CCAF0A">
                    <a:lumMod val="60000"/>
                    <a:lumOff val="40000"/>
                  </a:srgbClr>
                </a:solidFill>
                <a:latin typeface="Bodoni MT Black" pitchFamily="18" charset="0"/>
                <a:cs typeface="B Homa" panose="00000400000000000000" pitchFamily="2" charset="-78"/>
              </a:rPr>
              <a:t>North</a:t>
            </a:r>
          </a:p>
        </p:txBody>
      </p:sp>
    </p:spTree>
    <p:extLst>
      <p:ext uri="{BB962C8B-B14F-4D97-AF65-F5344CB8AC3E}">
        <p14:creationId xmlns:p14="http://schemas.microsoft.com/office/powerpoint/2010/main" val="299075457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8" presetClass="entr" presetSubtype="16"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amond(in)">
                                      <p:cBhvr>
                                        <p:cTn id="7"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3886200" y="838200"/>
            <a:ext cx="4651375" cy="523875"/>
          </a:xfrm>
          <a:prstGeom prst="rect">
            <a:avLst/>
          </a:prstGeom>
        </p:spPr>
        <p:txBody>
          <a:bodyPr>
            <a:spAutoFit/>
          </a:bodyPr>
          <a:lstStyle/>
          <a:p>
            <a:pPr fontAlgn="base">
              <a:spcBef>
                <a:spcPct val="0"/>
              </a:spcBef>
              <a:spcAft>
                <a:spcPct val="0"/>
              </a:spcAft>
              <a:buFont typeface="Wingdings" pitchFamily="2" charset="2"/>
              <a:buChar char="q"/>
              <a:defRPr/>
            </a:pPr>
            <a:r>
              <a:rPr lang="fa-IR" sz="2800" b="1" dirty="0">
                <a:solidFill>
                  <a:srgbClr val="CCAF0A">
                    <a:lumMod val="60000"/>
                    <a:lumOff val="40000"/>
                  </a:srgbClr>
                </a:solidFill>
                <a:cs typeface="B Homa" panose="00000400000000000000" pitchFamily="2" charset="-78"/>
              </a:rPr>
              <a:t>محل قرارگیری سایت مورد نظر</a:t>
            </a:r>
            <a:endParaRPr lang="en-US" sz="2800" b="1" dirty="0">
              <a:solidFill>
                <a:srgbClr val="CCAF0A">
                  <a:lumMod val="60000"/>
                  <a:lumOff val="40000"/>
                </a:srgbClr>
              </a:solidFill>
              <a:cs typeface="B Homa" panose="00000400000000000000" pitchFamily="2" charset="-78"/>
            </a:endParaRPr>
          </a:p>
        </p:txBody>
      </p:sp>
      <p:sp>
        <p:nvSpPr>
          <p:cNvPr id="22531" name="Rectangle 7"/>
          <p:cNvSpPr>
            <a:spLocks noChangeArrowheads="1"/>
          </p:cNvSpPr>
          <p:nvPr/>
        </p:nvSpPr>
        <p:spPr bwMode="auto">
          <a:xfrm>
            <a:off x="4419600" y="1752600"/>
            <a:ext cx="3657600" cy="44012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ar-SA" altLang="fa-IR" sz="2000" dirty="0">
                <a:cs typeface="B Homa" panose="00000400000000000000" pitchFamily="2" charset="-78"/>
              </a:rPr>
              <a:t>در جنوب شهر رشت مرکز استان گیلان و در ضلع شمال غربی پارک شهر که پارک اصلی شهر رشت می باشد واقع است. در گذشته بنای استانداری قدیم در آنجا قرار داشت که پس از انتقال تشکیلات استانداری به جای دیگر این سایت در طرح تفصیلی شهر رشت به یک عملکرد فرهنگی اختصاص یافت.</a:t>
            </a:r>
            <a:endParaRPr lang="en-GB" altLang="fa-IR" sz="2000" dirty="0">
              <a:cs typeface="B Homa" panose="00000400000000000000" pitchFamily="2" charset="-78"/>
            </a:endParaRPr>
          </a:p>
          <a:p>
            <a:pPr eaLnBrk="1" fontAlgn="base" hangingPunct="1">
              <a:spcBef>
                <a:spcPct val="0"/>
              </a:spcBef>
              <a:spcAft>
                <a:spcPct val="0"/>
              </a:spcAft>
            </a:pPr>
            <a:r>
              <a:rPr lang="ar-SA" altLang="fa-IR" sz="2000" dirty="0">
                <a:cs typeface="B Homa" panose="00000400000000000000" pitchFamily="2" charset="-78"/>
              </a:rPr>
              <a:t>زمین مورد نظر از دو ضلع شرق و جنوب محدود به پارک و از ضلع شمال به بلوار حافظ و از ضلع غرب به خیابان ملت محدود می شود. عرض بلوار حافظ 30 متر و عرض خیابان ملت 24 متر می باشد.</a:t>
            </a:r>
            <a:endParaRPr lang="fa-IR" altLang="fa-IR" sz="2000" dirty="0">
              <a:cs typeface="B Homa" panose="00000400000000000000" pitchFamily="2" charset="-78"/>
            </a:endParaRPr>
          </a:p>
        </p:txBody>
      </p:sp>
      <p:pic>
        <p:nvPicPr>
          <p:cNvPr id="22532" name="Picture 3" descr="C:\Users\NasTaraN\Desktop\Drawing1-Model.jp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533400" y="1676400"/>
            <a:ext cx="3327400" cy="3733800"/>
          </a:xfrm>
        </p:spPr>
      </p:pic>
      <p:cxnSp>
        <p:nvCxnSpPr>
          <p:cNvPr id="11" name="Straight Arrow Connector 10"/>
          <p:cNvCxnSpPr/>
          <p:nvPr/>
        </p:nvCxnSpPr>
        <p:spPr>
          <a:xfrm rot="5400000">
            <a:off x="1752600" y="2362200"/>
            <a:ext cx="533400" cy="76200"/>
          </a:xfrm>
          <a:prstGeom prst="straightConnector1">
            <a:avLst/>
          </a:prstGeom>
          <a:ln w="28575">
            <a:headEnd type="arrow"/>
            <a:tailEnd type="arrow"/>
          </a:ln>
        </p:spPr>
        <p:style>
          <a:lnRef idx="1">
            <a:schemeClr val="accent1"/>
          </a:lnRef>
          <a:fillRef idx="0">
            <a:schemeClr val="accent1"/>
          </a:fillRef>
          <a:effectRef idx="0">
            <a:schemeClr val="accent1"/>
          </a:effectRef>
          <a:fontRef idx="minor">
            <a:schemeClr val="tx1"/>
          </a:fontRef>
        </p:style>
      </p:cxnSp>
      <p:sp>
        <p:nvSpPr>
          <p:cNvPr id="22534" name="Rectangle 11"/>
          <p:cNvSpPr>
            <a:spLocks noChangeArrowheads="1"/>
          </p:cNvSpPr>
          <p:nvPr/>
        </p:nvSpPr>
        <p:spPr bwMode="auto">
          <a:xfrm rot="368195">
            <a:off x="2066925" y="2228850"/>
            <a:ext cx="915988"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l" rtl="0" eaLnBrk="1" fontAlgn="base" hangingPunct="1">
              <a:spcBef>
                <a:spcPct val="0"/>
              </a:spcBef>
              <a:spcAft>
                <a:spcPct val="0"/>
              </a:spcAft>
            </a:pPr>
            <a:r>
              <a:rPr lang="fa-IR" altLang="fa-IR" sz="1400" b="1" dirty="0">
                <a:solidFill>
                  <a:srgbClr val="00B0F0"/>
                </a:solidFill>
                <a:cs typeface="B Homa" panose="00000400000000000000" pitchFamily="2" charset="-78"/>
              </a:rPr>
              <a:t>30.0</a:t>
            </a:r>
            <a:r>
              <a:rPr lang="en-US" altLang="fa-IR" sz="1400" b="1" dirty="0">
                <a:solidFill>
                  <a:srgbClr val="00B0F0"/>
                </a:solidFill>
                <a:cs typeface="B Homa" panose="00000400000000000000" pitchFamily="2" charset="-78"/>
              </a:rPr>
              <a:t>m</a:t>
            </a:r>
          </a:p>
        </p:txBody>
      </p:sp>
      <p:cxnSp>
        <p:nvCxnSpPr>
          <p:cNvPr id="13" name="Straight Arrow Connector 12"/>
          <p:cNvCxnSpPr/>
          <p:nvPr/>
        </p:nvCxnSpPr>
        <p:spPr>
          <a:xfrm flipV="1">
            <a:off x="1143000" y="3330575"/>
            <a:ext cx="327025" cy="174625"/>
          </a:xfrm>
          <a:prstGeom prst="straightConnector1">
            <a:avLst/>
          </a:prstGeom>
          <a:ln w="28575">
            <a:headEnd type="arrow"/>
            <a:tailEnd type="arrow"/>
          </a:ln>
        </p:spPr>
        <p:style>
          <a:lnRef idx="1">
            <a:schemeClr val="accent1"/>
          </a:lnRef>
          <a:fillRef idx="0">
            <a:schemeClr val="accent1"/>
          </a:fillRef>
          <a:effectRef idx="0">
            <a:schemeClr val="accent1"/>
          </a:effectRef>
          <a:fontRef idx="minor">
            <a:schemeClr val="tx1"/>
          </a:fontRef>
        </p:style>
      </p:cxnSp>
      <p:sp>
        <p:nvSpPr>
          <p:cNvPr id="22536" name="Rectangle 13"/>
          <p:cNvSpPr>
            <a:spLocks noChangeArrowheads="1"/>
          </p:cNvSpPr>
          <p:nvPr/>
        </p:nvSpPr>
        <p:spPr bwMode="auto">
          <a:xfrm rot="-6700111">
            <a:off x="996157" y="3575844"/>
            <a:ext cx="105568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l" rtl="0" eaLnBrk="1" fontAlgn="base" hangingPunct="1">
              <a:spcBef>
                <a:spcPct val="0"/>
              </a:spcBef>
              <a:spcAft>
                <a:spcPct val="0"/>
              </a:spcAft>
            </a:pPr>
            <a:r>
              <a:rPr lang="en-US" altLang="fa-IR" sz="1400" b="1" dirty="0">
                <a:solidFill>
                  <a:srgbClr val="00B0F0"/>
                </a:solidFill>
                <a:cs typeface="B Homa" panose="00000400000000000000" pitchFamily="2" charset="-78"/>
              </a:rPr>
              <a:t>24</a:t>
            </a:r>
            <a:r>
              <a:rPr lang="fa-IR" altLang="fa-IR" sz="1400" b="1" dirty="0">
                <a:solidFill>
                  <a:srgbClr val="00B0F0"/>
                </a:solidFill>
                <a:cs typeface="B Homa" panose="00000400000000000000" pitchFamily="2" charset="-78"/>
              </a:rPr>
              <a:t>.</a:t>
            </a:r>
            <a:r>
              <a:rPr lang="en-US" altLang="fa-IR" sz="1400" b="1" dirty="0">
                <a:solidFill>
                  <a:srgbClr val="00B0F0"/>
                </a:solidFill>
                <a:cs typeface="B Homa" panose="00000400000000000000" pitchFamily="2" charset="-78"/>
              </a:rPr>
              <a:t>0 m</a:t>
            </a:r>
          </a:p>
        </p:txBody>
      </p:sp>
      <p:sp>
        <p:nvSpPr>
          <p:cNvPr id="22537" name="Rectangle 18"/>
          <p:cNvSpPr>
            <a:spLocks noChangeArrowheads="1"/>
          </p:cNvSpPr>
          <p:nvPr/>
        </p:nvSpPr>
        <p:spPr bwMode="auto">
          <a:xfrm rot="710395">
            <a:off x="1316038" y="2119313"/>
            <a:ext cx="8096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l" rtl="0" eaLnBrk="1" fontAlgn="base" hangingPunct="1">
              <a:spcBef>
                <a:spcPct val="0"/>
              </a:spcBef>
              <a:spcAft>
                <a:spcPct val="0"/>
              </a:spcAft>
            </a:pPr>
            <a:r>
              <a:rPr lang="ar-SA" altLang="fa-IR" sz="2000" dirty="0">
                <a:solidFill>
                  <a:srgbClr val="002060"/>
                </a:solidFill>
                <a:cs typeface="B Homa" panose="00000400000000000000" pitchFamily="2" charset="-78"/>
              </a:rPr>
              <a:t>حافظ</a:t>
            </a:r>
            <a:endParaRPr lang="en-US" altLang="fa-IR" sz="2000" dirty="0">
              <a:solidFill>
                <a:srgbClr val="002060"/>
              </a:solidFill>
              <a:cs typeface="B Homa" panose="00000400000000000000" pitchFamily="2" charset="-78"/>
            </a:endParaRPr>
          </a:p>
        </p:txBody>
      </p:sp>
      <p:sp>
        <p:nvSpPr>
          <p:cNvPr id="22538" name="Rectangle 19"/>
          <p:cNvSpPr>
            <a:spLocks noChangeArrowheads="1"/>
          </p:cNvSpPr>
          <p:nvPr/>
        </p:nvSpPr>
        <p:spPr bwMode="auto">
          <a:xfrm rot="-6688793">
            <a:off x="747713" y="2624138"/>
            <a:ext cx="7429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l" rtl="0" eaLnBrk="1" fontAlgn="base" hangingPunct="1">
              <a:spcBef>
                <a:spcPct val="0"/>
              </a:spcBef>
              <a:spcAft>
                <a:spcPct val="0"/>
              </a:spcAft>
            </a:pPr>
            <a:r>
              <a:rPr lang="ar-SA" altLang="fa-IR" sz="2000" b="1" dirty="0">
                <a:solidFill>
                  <a:srgbClr val="002060"/>
                </a:solidFill>
                <a:cs typeface="B Homa" panose="00000400000000000000" pitchFamily="2" charset="-78"/>
              </a:rPr>
              <a:t>ملت</a:t>
            </a:r>
            <a:endParaRPr lang="en-US" altLang="fa-IR" sz="2000" b="1" dirty="0">
              <a:solidFill>
                <a:srgbClr val="002060"/>
              </a:solidFill>
              <a:cs typeface="B Homa" panose="00000400000000000000" pitchFamily="2" charset="-78"/>
            </a:endParaRPr>
          </a:p>
        </p:txBody>
      </p:sp>
    </p:spTree>
    <p:extLst>
      <p:ext uri="{BB962C8B-B14F-4D97-AF65-F5344CB8AC3E}">
        <p14:creationId xmlns:p14="http://schemas.microsoft.com/office/powerpoint/2010/main" val="2680148523"/>
      </p:ext>
    </p:extLst>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5" name="Picture 3" descr="C:\Users\NasTaraN\Desktop\Drawing1-Model.jpg"/>
          <p:cNvPicPr>
            <a:picLocks noGrp="1" noChangeAspect="1" noChangeArrowheads="1"/>
          </p:cNvPicPr>
          <p:nvPr>
            <p:ph sz="half" idx="1"/>
          </p:nvPr>
        </p:nvPicPr>
        <p:blipFill>
          <a:blip r:embed="rId2">
            <a:extLst>
              <a:ext uri="{28A0092B-C50C-407E-A947-70E740481C1C}">
                <a14:useLocalDpi xmlns:a14="http://schemas.microsoft.com/office/drawing/2010/main" val="0"/>
              </a:ext>
            </a:extLst>
          </a:blip>
          <a:srcRect/>
          <a:stretch>
            <a:fillRect/>
          </a:stretch>
        </p:blipFill>
        <p:spPr>
          <a:xfrm>
            <a:off x="457200" y="1295400"/>
            <a:ext cx="3578225" cy="4014788"/>
          </a:xfrm>
        </p:spPr>
      </p:pic>
      <p:sp>
        <p:nvSpPr>
          <p:cNvPr id="23554" name="Content Placeholder 3"/>
          <p:cNvSpPr>
            <a:spLocks noGrp="1"/>
          </p:cNvSpPr>
          <p:nvPr>
            <p:ph sz="half" idx="2"/>
          </p:nvPr>
        </p:nvSpPr>
        <p:spPr/>
        <p:txBody>
          <a:bodyPr/>
          <a:lstStyle/>
          <a:p>
            <a:pPr algn="r" rtl="1" eaLnBrk="1" hangingPunct="1">
              <a:buClr>
                <a:schemeClr val="tx1"/>
              </a:buClr>
              <a:buFont typeface="Wingdings" panose="05000000000000000000" pitchFamily="2" charset="2"/>
              <a:buChar char="q"/>
            </a:pPr>
            <a:r>
              <a:rPr lang="fa-IR" altLang="fa-IR" sz="2000" dirty="0" smtClean="0">
                <a:cs typeface="B Homa" panose="00000400000000000000" pitchFamily="2" charset="-78"/>
              </a:rPr>
              <a:t>زمین مورد نظرذوزنقه ای شکل</a:t>
            </a:r>
            <a:r>
              <a:rPr lang="en-US" altLang="fa-IR" sz="2000" dirty="0" smtClean="0">
                <a:cs typeface="B Homa" panose="00000400000000000000" pitchFamily="2" charset="-78"/>
              </a:rPr>
              <a:t> </a:t>
            </a:r>
            <a:r>
              <a:rPr lang="fa-IR" altLang="fa-IR" sz="2000" dirty="0" smtClean="0">
                <a:cs typeface="B Homa" panose="00000400000000000000" pitchFamily="2" charset="-78"/>
              </a:rPr>
              <a:t>است</a:t>
            </a:r>
          </a:p>
          <a:p>
            <a:pPr algn="r" rtl="1" eaLnBrk="1" hangingPunct="1">
              <a:buClr>
                <a:schemeClr val="tx1"/>
              </a:buClr>
              <a:buFont typeface="Wingdings" panose="05000000000000000000" pitchFamily="2" charset="2"/>
              <a:buChar char="q"/>
            </a:pPr>
            <a:endParaRPr lang="fa-IR" altLang="fa-IR" sz="2000" dirty="0" smtClean="0">
              <a:cs typeface="B Homa" panose="00000400000000000000" pitchFamily="2" charset="-78"/>
            </a:endParaRPr>
          </a:p>
          <a:p>
            <a:pPr algn="r" rtl="1" eaLnBrk="1" hangingPunct="1">
              <a:buClr>
                <a:schemeClr val="tx1"/>
              </a:buClr>
              <a:buFont typeface="Wingdings" panose="05000000000000000000" pitchFamily="2" charset="2"/>
              <a:buChar char="q"/>
            </a:pPr>
            <a:r>
              <a:rPr lang="fa-IR" altLang="fa-IR" sz="2000" dirty="0" smtClean="0">
                <a:cs typeface="B Homa" panose="00000400000000000000" pitchFamily="2" charset="-78"/>
              </a:rPr>
              <a:t>طول زمین 140 متر در 150متر می باشد مساحت کل زمین 11000 متر مربع است.</a:t>
            </a:r>
          </a:p>
          <a:p>
            <a:pPr algn="r" rtl="1" eaLnBrk="1" hangingPunct="1">
              <a:buClr>
                <a:schemeClr val="tx1"/>
              </a:buClr>
              <a:buFont typeface="Wingdings" panose="05000000000000000000" pitchFamily="2" charset="2"/>
              <a:buChar char="q"/>
            </a:pPr>
            <a:endParaRPr lang="fa-IR" altLang="fa-IR" sz="2000" dirty="0" smtClean="0">
              <a:cs typeface="B Homa" panose="00000400000000000000" pitchFamily="2" charset="-78"/>
            </a:endParaRPr>
          </a:p>
          <a:p>
            <a:pPr algn="r" rtl="1" eaLnBrk="1" hangingPunct="1">
              <a:buClr>
                <a:schemeClr val="tx1"/>
              </a:buClr>
              <a:buFont typeface="Wingdings" panose="05000000000000000000" pitchFamily="2" charset="2"/>
              <a:buChar char="q"/>
            </a:pPr>
            <a:endParaRPr lang="en-US" altLang="fa-IR" sz="2000" dirty="0" smtClean="0">
              <a:cs typeface="B Homa" panose="00000400000000000000" pitchFamily="2" charset="-78"/>
            </a:endParaRPr>
          </a:p>
        </p:txBody>
      </p:sp>
      <p:sp>
        <p:nvSpPr>
          <p:cNvPr id="23556" name="Rectangle 6"/>
          <p:cNvSpPr>
            <a:spLocks noChangeArrowheads="1"/>
          </p:cNvSpPr>
          <p:nvPr/>
        </p:nvSpPr>
        <p:spPr bwMode="auto">
          <a:xfrm rot="322543">
            <a:off x="2004520" y="1928297"/>
            <a:ext cx="56137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l" rtl="0" eaLnBrk="1" fontAlgn="base" hangingPunct="1">
              <a:spcBef>
                <a:spcPct val="0"/>
              </a:spcBef>
              <a:spcAft>
                <a:spcPct val="0"/>
              </a:spcAft>
            </a:pPr>
            <a:r>
              <a:rPr lang="fa-IR" altLang="fa-IR" b="1" dirty="0">
                <a:solidFill>
                  <a:srgbClr val="C00000"/>
                </a:solidFill>
                <a:cs typeface="B Homa" panose="00000400000000000000" pitchFamily="2" charset="-78"/>
              </a:rPr>
              <a:t> 140</a:t>
            </a:r>
            <a:endParaRPr lang="en-US" altLang="fa-IR" b="1" dirty="0">
              <a:solidFill>
                <a:srgbClr val="C00000"/>
              </a:solidFill>
              <a:cs typeface="B Homa" panose="00000400000000000000" pitchFamily="2" charset="-78"/>
            </a:endParaRPr>
          </a:p>
        </p:txBody>
      </p:sp>
      <p:cxnSp>
        <p:nvCxnSpPr>
          <p:cNvPr id="9" name="Straight Arrow Connector 8"/>
          <p:cNvCxnSpPr/>
          <p:nvPr/>
        </p:nvCxnSpPr>
        <p:spPr>
          <a:xfrm>
            <a:off x="1103313" y="2106613"/>
            <a:ext cx="2514600" cy="304800"/>
          </a:xfrm>
          <a:prstGeom prst="straightConnector1">
            <a:avLst/>
          </a:prstGeom>
          <a:ln w="38100">
            <a:solidFill>
              <a:srgbClr val="C80000"/>
            </a:solidFill>
            <a:prstDash val="dashDot"/>
            <a:headEnd type="arrow"/>
            <a:tailEnd type="arrow"/>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p:nvPr/>
        </p:nvCxnSpPr>
        <p:spPr>
          <a:xfrm rot="16200000" flipH="1">
            <a:off x="265113" y="3021013"/>
            <a:ext cx="2514600" cy="990600"/>
          </a:xfrm>
          <a:prstGeom prst="straightConnector1">
            <a:avLst/>
          </a:prstGeom>
          <a:ln w="38100">
            <a:solidFill>
              <a:srgbClr val="CC0000"/>
            </a:solidFill>
            <a:prstDash val="dashDot"/>
            <a:headEnd type="arrow"/>
            <a:tailEnd type="arrow"/>
          </a:ln>
        </p:spPr>
        <p:style>
          <a:lnRef idx="1">
            <a:schemeClr val="accent1"/>
          </a:lnRef>
          <a:fillRef idx="0">
            <a:schemeClr val="accent1"/>
          </a:fillRef>
          <a:effectRef idx="0">
            <a:schemeClr val="accent1"/>
          </a:effectRef>
          <a:fontRef idx="minor">
            <a:schemeClr val="tx1"/>
          </a:fontRef>
        </p:style>
      </p:cxnSp>
      <p:sp>
        <p:nvSpPr>
          <p:cNvPr id="23559" name="Rectangle 12"/>
          <p:cNvSpPr>
            <a:spLocks noChangeArrowheads="1"/>
          </p:cNvSpPr>
          <p:nvPr/>
        </p:nvSpPr>
        <p:spPr bwMode="auto">
          <a:xfrm rot="-6685159">
            <a:off x="1581786" y="3241952"/>
            <a:ext cx="49244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l" rtl="0" eaLnBrk="1" fontAlgn="base" hangingPunct="1">
              <a:spcBef>
                <a:spcPct val="0"/>
              </a:spcBef>
              <a:spcAft>
                <a:spcPct val="0"/>
              </a:spcAft>
            </a:pPr>
            <a:r>
              <a:rPr lang="fa-IR" altLang="fa-IR" b="1" dirty="0">
                <a:solidFill>
                  <a:srgbClr val="C00000"/>
                </a:solidFill>
                <a:cs typeface="B Homa" panose="00000400000000000000" pitchFamily="2" charset="-78"/>
              </a:rPr>
              <a:t>150</a:t>
            </a:r>
            <a:endParaRPr lang="en-US" altLang="fa-IR" b="1" dirty="0">
              <a:solidFill>
                <a:srgbClr val="C00000"/>
              </a:solidFill>
              <a:cs typeface="B Homa" panose="00000400000000000000" pitchFamily="2" charset="-78"/>
            </a:endParaRPr>
          </a:p>
        </p:txBody>
      </p:sp>
      <p:sp>
        <p:nvSpPr>
          <p:cNvPr id="23" name="Rectangle 22"/>
          <p:cNvSpPr/>
          <p:nvPr/>
        </p:nvSpPr>
        <p:spPr>
          <a:xfrm>
            <a:off x="5181600" y="838200"/>
            <a:ext cx="2576513" cy="523875"/>
          </a:xfrm>
          <a:prstGeom prst="rect">
            <a:avLst/>
          </a:prstGeom>
        </p:spPr>
        <p:txBody>
          <a:bodyPr>
            <a:spAutoFit/>
          </a:bodyPr>
          <a:lstStyle/>
          <a:p>
            <a:pPr fontAlgn="base">
              <a:spcBef>
                <a:spcPct val="0"/>
              </a:spcBef>
              <a:spcAft>
                <a:spcPct val="0"/>
              </a:spcAft>
              <a:defRPr/>
            </a:pPr>
            <a:r>
              <a:rPr lang="fa-IR" sz="2800" b="1" dirty="0">
                <a:solidFill>
                  <a:srgbClr val="CCAF0A">
                    <a:lumMod val="60000"/>
                    <a:lumOff val="40000"/>
                  </a:srgbClr>
                </a:solidFill>
                <a:cs typeface="B Homa" panose="00000400000000000000" pitchFamily="2" charset="-78"/>
              </a:rPr>
              <a:t>شکل و ابعاد زمین</a:t>
            </a:r>
            <a:endParaRPr lang="en-US" sz="2800" b="1" dirty="0">
              <a:solidFill>
                <a:srgbClr val="CCAF0A">
                  <a:lumMod val="60000"/>
                  <a:lumOff val="40000"/>
                </a:srgbClr>
              </a:solidFill>
              <a:cs typeface="B Homa" panose="00000400000000000000" pitchFamily="2" charset="-78"/>
            </a:endParaRPr>
          </a:p>
        </p:txBody>
      </p:sp>
    </p:spTree>
    <p:extLst>
      <p:ext uri="{BB962C8B-B14F-4D97-AF65-F5344CB8AC3E}">
        <p14:creationId xmlns:p14="http://schemas.microsoft.com/office/powerpoint/2010/main" val="218520732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15000" y="609600"/>
            <a:ext cx="2286000" cy="639763"/>
          </a:xfrm>
        </p:spPr>
        <p:txBody>
          <a:bodyPr>
            <a:normAutofit/>
          </a:bodyPr>
          <a:lstStyle/>
          <a:p>
            <a:pPr algn="r" rtl="1" eaLnBrk="1" fontAlgn="auto" hangingPunct="1">
              <a:spcAft>
                <a:spcPts val="0"/>
              </a:spcAft>
              <a:buFont typeface="Wingdings" pitchFamily="2" charset="2"/>
              <a:buChar char="q"/>
              <a:defRPr/>
            </a:pPr>
            <a:r>
              <a:rPr lang="fa-IR" sz="2400" b="1" dirty="0" smtClean="0">
                <a:solidFill>
                  <a:schemeClr val="accent2">
                    <a:lumMod val="60000"/>
                    <a:lumOff val="40000"/>
                  </a:schemeClr>
                </a:solidFill>
                <a:latin typeface="Arial" pitchFamily="34" charset="0"/>
                <a:cs typeface="B Homa" panose="00000400000000000000" pitchFamily="2" charset="-78"/>
              </a:rPr>
              <a:t>  </a:t>
            </a:r>
            <a:r>
              <a:rPr lang="fa-IR" sz="2400" b="1" dirty="0" err="1" smtClean="0">
                <a:solidFill>
                  <a:schemeClr val="accent2">
                    <a:lumMod val="60000"/>
                    <a:lumOff val="40000"/>
                  </a:schemeClr>
                </a:solidFill>
                <a:latin typeface="Arial" pitchFamily="34" charset="0"/>
                <a:cs typeface="B Homa" panose="00000400000000000000" pitchFamily="2" charset="-78"/>
              </a:rPr>
              <a:t>توپوگرافی</a:t>
            </a:r>
            <a:endParaRPr lang="en-US" sz="2400" dirty="0">
              <a:solidFill>
                <a:schemeClr val="accent2">
                  <a:lumMod val="60000"/>
                  <a:lumOff val="40000"/>
                </a:schemeClr>
              </a:solidFill>
              <a:latin typeface="Arial" pitchFamily="34" charset="0"/>
              <a:cs typeface="B Homa" panose="00000400000000000000" pitchFamily="2" charset="-78"/>
            </a:endParaRPr>
          </a:p>
        </p:txBody>
      </p:sp>
      <p:sp>
        <p:nvSpPr>
          <p:cNvPr id="24579" name="Content Placeholder 3"/>
          <p:cNvSpPr>
            <a:spLocks noGrp="1"/>
          </p:cNvSpPr>
          <p:nvPr>
            <p:ph sz="half" idx="1"/>
          </p:nvPr>
        </p:nvSpPr>
        <p:spPr>
          <a:xfrm>
            <a:off x="381000" y="1371600"/>
            <a:ext cx="7696200" cy="762000"/>
          </a:xfrm>
        </p:spPr>
        <p:txBody>
          <a:bodyPr/>
          <a:lstStyle/>
          <a:p>
            <a:pPr algn="r" rtl="1" eaLnBrk="1" hangingPunct="1">
              <a:buClr>
                <a:schemeClr val="tx1"/>
              </a:buClr>
              <a:buFont typeface="Wingdings 2" panose="05020102010507070707" pitchFamily="18" charset="2"/>
              <a:buNone/>
            </a:pPr>
            <a:r>
              <a:rPr lang="fa-IR" altLang="fa-IR" sz="2000" dirty="0" smtClean="0">
                <a:cs typeface="B Homa" panose="00000400000000000000" pitchFamily="2" charset="-78"/>
              </a:rPr>
              <a:t>سایت مورد نظر خالی از هرگونه شیب قابل توجهی است و تقریباً مسطح می باشد.</a:t>
            </a:r>
            <a:endParaRPr lang="en-US" altLang="fa-IR" sz="2000" dirty="0" smtClean="0">
              <a:cs typeface="B Homa" panose="00000400000000000000" pitchFamily="2" charset="-78"/>
            </a:endParaRPr>
          </a:p>
        </p:txBody>
      </p:sp>
      <p:sp>
        <p:nvSpPr>
          <p:cNvPr id="24580" name="Rectangle 4"/>
          <p:cNvSpPr>
            <a:spLocks noChangeArrowheads="1"/>
          </p:cNvSpPr>
          <p:nvPr/>
        </p:nvSpPr>
        <p:spPr bwMode="auto">
          <a:xfrm>
            <a:off x="533400" y="3200400"/>
            <a:ext cx="7467600" cy="2246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ar-SA" altLang="fa-IR" sz="2000" dirty="0">
                <a:cs typeface="B Homa" panose="00000400000000000000" pitchFamily="2" charset="-78"/>
              </a:rPr>
              <a:t>همجواری زمین با پارک شهر</a:t>
            </a:r>
            <a:r>
              <a:rPr lang="fa-IR" altLang="fa-IR" sz="2000" dirty="0">
                <a:cs typeface="B Homa" panose="00000400000000000000" pitchFamily="2" charset="-78"/>
              </a:rPr>
              <a:t> </a:t>
            </a:r>
            <a:r>
              <a:rPr lang="ar-SA" altLang="fa-IR" sz="2000" dirty="0">
                <a:cs typeface="B Homa" panose="00000400000000000000" pitchFamily="2" charset="-78"/>
              </a:rPr>
              <a:t>به عنوان یک مکان تاریخی، پر رفت و آمد، تفریحی و جاذب جمعیت به کارایی بیشتر آن کمک می کند</a:t>
            </a:r>
            <a:endParaRPr lang="en-GB" altLang="fa-IR" sz="2000" dirty="0">
              <a:cs typeface="B Homa" panose="00000400000000000000" pitchFamily="2" charset="-78"/>
            </a:endParaRPr>
          </a:p>
          <a:p>
            <a:pPr eaLnBrk="1" fontAlgn="base" hangingPunct="1">
              <a:spcBef>
                <a:spcPct val="0"/>
              </a:spcBef>
              <a:spcAft>
                <a:spcPct val="0"/>
              </a:spcAft>
            </a:pPr>
            <a:r>
              <a:rPr lang="fa-IR" altLang="fa-IR" sz="2000" dirty="0">
                <a:cs typeface="B Homa" panose="00000400000000000000" pitchFamily="2" charset="-78"/>
              </a:rPr>
              <a:t> </a:t>
            </a:r>
            <a:r>
              <a:rPr lang="ar-SA" altLang="fa-IR" sz="2000" dirty="0">
                <a:cs typeface="B Homa" panose="00000400000000000000" pitchFamily="2" charset="-78"/>
              </a:rPr>
              <a:t>زمین دارای دو بر آزاد است. چنین کیفیتی می تواند در ترتیب ورودی ها و خروجی ها، انت</a:t>
            </a:r>
            <a:r>
              <a:rPr lang="fa-IR" altLang="fa-IR" sz="2000" dirty="0">
                <a:cs typeface="B Homa" panose="00000400000000000000" pitchFamily="2" charset="-78"/>
              </a:rPr>
              <a:t>ظ</a:t>
            </a:r>
            <a:r>
              <a:rPr lang="ar-SA" altLang="fa-IR" sz="2000" dirty="0">
                <a:cs typeface="B Homa" panose="00000400000000000000" pitchFamily="2" charset="-78"/>
              </a:rPr>
              <a:t>ام فضایی، کنترل نظم، اطفاء حریق، نمود بهتر مرکز فرهنگی و هنری و بهره بیشتر اقتصادی مؤثر باشد.</a:t>
            </a:r>
            <a:endParaRPr lang="en-GB" altLang="fa-IR" sz="2000" dirty="0">
              <a:cs typeface="B Homa" panose="00000400000000000000" pitchFamily="2" charset="-78"/>
            </a:endParaRPr>
          </a:p>
          <a:p>
            <a:pPr eaLnBrk="1" fontAlgn="base" hangingPunct="1">
              <a:spcBef>
                <a:spcPct val="0"/>
              </a:spcBef>
              <a:spcAft>
                <a:spcPct val="0"/>
              </a:spcAft>
            </a:pPr>
            <a:r>
              <a:rPr lang="fa-IR" altLang="fa-IR" sz="2000" dirty="0">
                <a:cs typeface="B Homa" panose="00000400000000000000" pitchFamily="2" charset="-78"/>
              </a:rPr>
              <a:t> </a:t>
            </a:r>
            <a:r>
              <a:rPr lang="ar-SA" altLang="fa-IR" sz="2000" dirty="0">
                <a:cs typeface="B Homa" panose="00000400000000000000" pitchFamily="2" charset="-78"/>
              </a:rPr>
              <a:t>عریض بودن معابر سواره رو در دو طرف زمین باعث کاهش احتمال ترافیک شده و از دیگر نکات مثبت سایت می باشد</a:t>
            </a:r>
            <a:endParaRPr lang="en-US" altLang="fa-IR" sz="2000" dirty="0">
              <a:cs typeface="B Homa" panose="00000400000000000000" pitchFamily="2" charset="-78"/>
            </a:endParaRPr>
          </a:p>
        </p:txBody>
      </p:sp>
      <p:sp>
        <p:nvSpPr>
          <p:cNvPr id="6" name="Rectangle 5"/>
          <p:cNvSpPr/>
          <p:nvPr/>
        </p:nvSpPr>
        <p:spPr>
          <a:xfrm>
            <a:off x="5791200" y="2590800"/>
            <a:ext cx="2265363" cy="461963"/>
          </a:xfrm>
          <a:prstGeom prst="rect">
            <a:avLst/>
          </a:prstGeom>
        </p:spPr>
        <p:txBody>
          <a:bodyPr>
            <a:spAutoFit/>
          </a:bodyPr>
          <a:lstStyle/>
          <a:p>
            <a:pPr fontAlgn="base">
              <a:spcBef>
                <a:spcPct val="0"/>
              </a:spcBef>
              <a:spcAft>
                <a:spcPct val="0"/>
              </a:spcAft>
              <a:buFont typeface="Wingdings" pitchFamily="2" charset="2"/>
              <a:buChar char="q"/>
              <a:defRPr/>
            </a:pPr>
            <a:r>
              <a:rPr lang="fa-IR" sz="2400" b="1" dirty="0">
                <a:solidFill>
                  <a:srgbClr val="CCAF0A">
                    <a:lumMod val="60000"/>
                    <a:lumOff val="40000"/>
                  </a:srgbClr>
                </a:solidFill>
                <a:cs typeface="B Homa" panose="00000400000000000000" pitchFamily="2" charset="-78"/>
              </a:rPr>
              <a:t>  </a:t>
            </a:r>
            <a:r>
              <a:rPr lang="ar-SA" sz="2400" b="1" dirty="0">
                <a:solidFill>
                  <a:srgbClr val="CCAF0A">
                    <a:lumMod val="60000"/>
                    <a:lumOff val="40000"/>
                  </a:srgbClr>
                </a:solidFill>
                <a:cs typeface="B Homa" panose="00000400000000000000" pitchFamily="2" charset="-78"/>
              </a:rPr>
              <a:t>پتانسیل ها</a:t>
            </a:r>
            <a:endParaRPr lang="en-GB" sz="2400" dirty="0">
              <a:solidFill>
                <a:srgbClr val="CCAF0A">
                  <a:lumMod val="60000"/>
                  <a:lumOff val="40000"/>
                </a:srgbClr>
              </a:solidFill>
              <a:cs typeface="B Homa" panose="00000400000000000000" pitchFamily="2" charset="-78"/>
            </a:endParaRPr>
          </a:p>
        </p:txBody>
      </p:sp>
    </p:spTree>
    <p:extLst>
      <p:ext uri="{BB962C8B-B14F-4D97-AF65-F5344CB8AC3E}">
        <p14:creationId xmlns:p14="http://schemas.microsoft.com/office/powerpoint/2010/main" val="78627529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638800" y="381000"/>
            <a:ext cx="2743200" cy="533400"/>
          </a:xfrm>
        </p:spPr>
        <p:txBody>
          <a:bodyPr>
            <a:normAutofit/>
          </a:bodyPr>
          <a:lstStyle/>
          <a:p>
            <a:pPr algn="r" rtl="1" eaLnBrk="1" fontAlgn="auto" hangingPunct="1">
              <a:spcAft>
                <a:spcPts val="0"/>
              </a:spcAft>
              <a:buFont typeface="Wingdings" pitchFamily="2" charset="2"/>
              <a:buChar char="q"/>
              <a:defRPr/>
            </a:pPr>
            <a:r>
              <a:rPr lang="fa-IR" sz="2200" b="1" dirty="0" smtClean="0">
                <a:solidFill>
                  <a:schemeClr val="accent2">
                    <a:lumMod val="60000"/>
                    <a:lumOff val="40000"/>
                  </a:schemeClr>
                </a:solidFill>
                <a:latin typeface="Arial" pitchFamily="34" charset="0"/>
                <a:cs typeface="B Homa" panose="00000400000000000000" pitchFamily="2" charset="-78"/>
              </a:rPr>
              <a:t>  دید داخلی وخارجی</a:t>
            </a:r>
            <a:endParaRPr lang="en-US" sz="2200" b="1" dirty="0">
              <a:solidFill>
                <a:schemeClr val="accent2">
                  <a:lumMod val="60000"/>
                  <a:lumOff val="40000"/>
                </a:schemeClr>
              </a:solidFill>
              <a:latin typeface="Arial" pitchFamily="34" charset="0"/>
              <a:cs typeface="B Homa" panose="00000400000000000000" pitchFamily="2" charset="-78"/>
            </a:endParaRPr>
          </a:p>
        </p:txBody>
      </p:sp>
      <p:sp>
        <p:nvSpPr>
          <p:cNvPr id="25603" name="Content Placeholder 3"/>
          <p:cNvSpPr>
            <a:spLocks noGrp="1"/>
          </p:cNvSpPr>
          <p:nvPr>
            <p:ph sz="half" idx="1"/>
          </p:nvPr>
        </p:nvSpPr>
        <p:spPr>
          <a:xfrm>
            <a:off x="3886200" y="914400"/>
            <a:ext cx="4572000" cy="3429000"/>
          </a:xfrm>
        </p:spPr>
        <p:txBody>
          <a:bodyPr>
            <a:normAutofit lnSpcReduction="10000"/>
          </a:bodyPr>
          <a:lstStyle/>
          <a:p>
            <a:pPr algn="r" rtl="1" eaLnBrk="1" hangingPunct="1">
              <a:buClr>
                <a:schemeClr val="tx1"/>
              </a:buClr>
              <a:buFont typeface="Wingdings" panose="05000000000000000000" pitchFamily="2" charset="2"/>
              <a:buChar char="v"/>
            </a:pPr>
            <a:r>
              <a:rPr lang="fa-IR" altLang="fa-IR" sz="1800" dirty="0" smtClean="0">
                <a:cs typeface="B Homa" panose="00000400000000000000" pitchFamily="2" charset="-78"/>
              </a:rPr>
              <a:t>با توجه به دید خارجی بهتر است جهت قرارگیری ساختمان به سمتی باشد که بهترین دید را برای سایرین داشته باشد.</a:t>
            </a:r>
            <a:endParaRPr lang="en-US" altLang="fa-IR" sz="1800" dirty="0" smtClean="0">
              <a:cs typeface="B Homa" panose="00000400000000000000" pitchFamily="2" charset="-78"/>
            </a:endParaRPr>
          </a:p>
          <a:p>
            <a:pPr algn="r" rtl="1" eaLnBrk="1" hangingPunct="1">
              <a:buClr>
                <a:schemeClr val="tx1"/>
              </a:buClr>
              <a:buFont typeface="Wingdings" panose="05000000000000000000" pitchFamily="2" charset="2"/>
              <a:buChar char="v"/>
            </a:pPr>
            <a:r>
              <a:rPr lang="fa-IR" altLang="fa-IR" sz="1800" dirty="0" smtClean="0">
                <a:latin typeface="Tahoma" panose="020B0604030504040204" pitchFamily="34" charset="0"/>
                <a:ea typeface="Times New Roman" panose="02020603050405020304" pitchFamily="18" charset="0"/>
                <a:cs typeface="2  Nazanin"/>
              </a:rPr>
              <a:t>احجام بزرگ که از نظر ابعاد و شکل تناسب ندارند مثل آمفی تئاتر بهتر است از دید اصلی سایت خارج گردد و یا اینکه با سایر احجام ترکیب شود و از عناصر بومی مثل سقف شیبدار در آن استفاده شود و در هماهنگی کل احجام درآید. </a:t>
            </a:r>
          </a:p>
          <a:p>
            <a:pPr algn="r" rtl="1" eaLnBrk="1" hangingPunct="1">
              <a:buClr>
                <a:schemeClr val="tx1"/>
              </a:buClr>
              <a:buFont typeface="Wingdings 2" panose="05020102010507070707" pitchFamily="18" charset="2"/>
              <a:buNone/>
            </a:pPr>
            <a:endParaRPr lang="fa-IR" altLang="fa-IR" sz="1800" dirty="0" smtClean="0">
              <a:latin typeface="Tahoma" panose="020B0604030504040204" pitchFamily="34" charset="0"/>
              <a:ea typeface="Times New Roman" panose="02020603050405020304" pitchFamily="18" charset="0"/>
              <a:cs typeface="2  Nazanin"/>
            </a:endParaRPr>
          </a:p>
          <a:p>
            <a:pPr algn="r" rtl="1" eaLnBrk="1" hangingPunct="1">
              <a:buClr>
                <a:schemeClr val="tx1"/>
              </a:buClr>
              <a:buFont typeface="Wingdings" panose="05000000000000000000" pitchFamily="2" charset="2"/>
              <a:buChar char="v"/>
            </a:pPr>
            <a:r>
              <a:rPr lang="fa-IR" altLang="fa-IR" sz="1800" dirty="0" smtClean="0">
                <a:cs typeface="B Homa" panose="00000400000000000000" pitchFamily="2" charset="-78"/>
              </a:rPr>
              <a:t>لازم به ذکراست که این احکام برای افراد عادی بازدید کننده ارائه شده است.</a:t>
            </a:r>
          </a:p>
          <a:p>
            <a:pPr algn="r" rtl="1" eaLnBrk="1" hangingPunct="1">
              <a:buClr>
                <a:schemeClr val="tx1"/>
              </a:buClr>
              <a:buFont typeface="Wingdings 2" panose="05020102010507070707" pitchFamily="18" charset="2"/>
              <a:buNone/>
            </a:pPr>
            <a:endParaRPr lang="en-US" altLang="fa-IR" sz="1800" dirty="0" smtClean="0"/>
          </a:p>
        </p:txBody>
      </p:sp>
      <p:pic>
        <p:nvPicPr>
          <p:cNvPr id="5" name="Picture 3" descr="C:\Users\NasTaraN\Desktop\Drawing1-Model.jpg"/>
          <p:cNvPicPr>
            <a:picLocks noChangeAspect="1" noChangeArrowheads="1"/>
          </p:cNvPicPr>
          <p:nvPr/>
        </p:nvPicPr>
        <p:blipFill>
          <a:blip r:embed="rId2"/>
          <a:srcRect/>
          <a:stretch>
            <a:fillRect/>
          </a:stretch>
        </p:blipFill>
        <p:spPr bwMode="auto">
          <a:xfrm>
            <a:off x="228600" y="762000"/>
            <a:ext cx="3443288" cy="3863975"/>
          </a:xfrm>
          <a:prstGeom prst="rect">
            <a:avLst/>
          </a:prstGeom>
          <a:solidFill>
            <a:schemeClr val="accent6">
              <a:lumMod val="60000"/>
              <a:lumOff val="40000"/>
            </a:schemeClr>
          </a:solidFill>
          <a:ln>
            <a:solidFill>
              <a:schemeClr val="accent6">
                <a:lumMod val="75000"/>
              </a:schemeClr>
            </a:solidFill>
          </a:ln>
        </p:spPr>
      </p:pic>
      <p:sp>
        <p:nvSpPr>
          <p:cNvPr id="16" name="TextBox 15"/>
          <p:cNvSpPr txBox="1">
            <a:spLocks noChangeArrowheads="1"/>
          </p:cNvSpPr>
          <p:nvPr/>
        </p:nvSpPr>
        <p:spPr bwMode="auto">
          <a:xfrm>
            <a:off x="2667000" y="2895600"/>
            <a:ext cx="2286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rtl="0" eaLnBrk="1" fontAlgn="base" hangingPunct="1">
              <a:spcBef>
                <a:spcPct val="0"/>
              </a:spcBef>
              <a:spcAft>
                <a:spcPct val="0"/>
              </a:spcAft>
            </a:pPr>
            <a:r>
              <a:rPr lang="en-US" altLang="fa-IR" sz="1200" b="1" i="1" dirty="0">
                <a:solidFill>
                  <a:srgbClr val="F62474"/>
                </a:solidFill>
                <a:cs typeface="B Homa" panose="00000400000000000000" pitchFamily="2" charset="-78"/>
              </a:rPr>
              <a:t>1</a:t>
            </a:r>
          </a:p>
        </p:txBody>
      </p:sp>
      <p:sp>
        <p:nvSpPr>
          <p:cNvPr id="17" name="TextBox 16"/>
          <p:cNvSpPr txBox="1">
            <a:spLocks noChangeArrowheads="1"/>
          </p:cNvSpPr>
          <p:nvPr/>
        </p:nvSpPr>
        <p:spPr bwMode="auto">
          <a:xfrm rot="-1548233">
            <a:off x="1878013" y="2166938"/>
            <a:ext cx="214312"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rtl="0" eaLnBrk="1" fontAlgn="base" hangingPunct="1">
              <a:spcBef>
                <a:spcPct val="0"/>
              </a:spcBef>
              <a:spcAft>
                <a:spcPct val="0"/>
              </a:spcAft>
            </a:pPr>
            <a:r>
              <a:rPr lang="en-US" altLang="fa-IR" sz="1200" b="1" i="1" dirty="0">
                <a:solidFill>
                  <a:srgbClr val="F62474"/>
                </a:solidFill>
                <a:cs typeface="B Homa" panose="00000400000000000000" pitchFamily="2" charset="-78"/>
              </a:rPr>
              <a:t>2</a:t>
            </a:r>
          </a:p>
        </p:txBody>
      </p:sp>
      <p:sp>
        <p:nvSpPr>
          <p:cNvPr id="18" name="TextBox 17"/>
          <p:cNvSpPr txBox="1">
            <a:spLocks noChangeArrowheads="1"/>
          </p:cNvSpPr>
          <p:nvPr/>
        </p:nvSpPr>
        <p:spPr bwMode="auto">
          <a:xfrm>
            <a:off x="1676400" y="2667000"/>
            <a:ext cx="2286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rtl="0" eaLnBrk="1" fontAlgn="base" hangingPunct="1">
              <a:spcBef>
                <a:spcPct val="0"/>
              </a:spcBef>
              <a:spcAft>
                <a:spcPct val="0"/>
              </a:spcAft>
            </a:pPr>
            <a:r>
              <a:rPr lang="en-US" altLang="fa-IR" sz="1200" b="1" i="1" dirty="0">
                <a:solidFill>
                  <a:srgbClr val="F62474"/>
                </a:solidFill>
                <a:cs typeface="B Homa" panose="00000400000000000000" pitchFamily="2" charset="-78"/>
              </a:rPr>
              <a:t>4</a:t>
            </a:r>
          </a:p>
        </p:txBody>
      </p:sp>
      <p:sp>
        <p:nvSpPr>
          <p:cNvPr id="19" name="TextBox 18"/>
          <p:cNvSpPr txBox="1">
            <a:spLocks noChangeArrowheads="1"/>
          </p:cNvSpPr>
          <p:nvPr/>
        </p:nvSpPr>
        <p:spPr bwMode="auto">
          <a:xfrm>
            <a:off x="1981200" y="3429000"/>
            <a:ext cx="2286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rtl="0" eaLnBrk="1" fontAlgn="base" hangingPunct="1">
              <a:spcBef>
                <a:spcPct val="0"/>
              </a:spcBef>
              <a:spcAft>
                <a:spcPct val="0"/>
              </a:spcAft>
            </a:pPr>
            <a:r>
              <a:rPr lang="en-US" altLang="fa-IR" sz="1200" b="1" i="1" dirty="0">
                <a:solidFill>
                  <a:srgbClr val="F62474"/>
                </a:solidFill>
                <a:cs typeface="B Homa" panose="00000400000000000000" pitchFamily="2" charset="-78"/>
              </a:rPr>
              <a:t>3</a:t>
            </a:r>
          </a:p>
        </p:txBody>
      </p:sp>
      <p:sp>
        <p:nvSpPr>
          <p:cNvPr id="20" name="TextBox 19"/>
          <p:cNvSpPr txBox="1"/>
          <p:nvPr/>
        </p:nvSpPr>
        <p:spPr>
          <a:xfrm>
            <a:off x="533400" y="1219200"/>
            <a:ext cx="228600" cy="276225"/>
          </a:xfrm>
          <a:prstGeom prst="rect">
            <a:avLst/>
          </a:prstGeom>
          <a:noFill/>
        </p:spPr>
        <p:txBody>
          <a:bodyPr>
            <a:spAutoFit/>
          </a:bodyPr>
          <a:lstStyle/>
          <a:p>
            <a:pPr algn="ctr" rtl="0" fontAlgn="base">
              <a:spcBef>
                <a:spcPct val="0"/>
              </a:spcBef>
              <a:spcAft>
                <a:spcPct val="0"/>
              </a:spcAft>
              <a:defRPr/>
            </a:pPr>
            <a:r>
              <a:rPr lang="fa-IR" sz="1200" b="1" i="1" dirty="0">
                <a:solidFill>
                  <a:srgbClr val="D4D2D0">
                    <a:lumMod val="10000"/>
                  </a:srgbClr>
                </a:solidFill>
                <a:cs typeface="B Homa" panose="00000400000000000000" pitchFamily="2" charset="-78"/>
              </a:rPr>
              <a:t>1</a:t>
            </a:r>
            <a:endParaRPr lang="en-US" sz="1200" b="1" i="1" dirty="0">
              <a:solidFill>
                <a:srgbClr val="D4D2D0">
                  <a:lumMod val="10000"/>
                </a:srgbClr>
              </a:solidFill>
              <a:cs typeface="B Homa" panose="00000400000000000000" pitchFamily="2" charset="-78"/>
            </a:endParaRPr>
          </a:p>
        </p:txBody>
      </p:sp>
      <p:sp>
        <p:nvSpPr>
          <p:cNvPr id="21" name="TextBox 20"/>
          <p:cNvSpPr txBox="1"/>
          <p:nvPr/>
        </p:nvSpPr>
        <p:spPr>
          <a:xfrm>
            <a:off x="914400" y="2619375"/>
            <a:ext cx="228600" cy="276225"/>
          </a:xfrm>
          <a:prstGeom prst="rect">
            <a:avLst/>
          </a:prstGeom>
          <a:noFill/>
        </p:spPr>
        <p:txBody>
          <a:bodyPr>
            <a:spAutoFit/>
          </a:bodyPr>
          <a:lstStyle/>
          <a:p>
            <a:pPr algn="ctr" rtl="0" fontAlgn="base">
              <a:spcBef>
                <a:spcPct val="0"/>
              </a:spcBef>
              <a:spcAft>
                <a:spcPct val="0"/>
              </a:spcAft>
              <a:defRPr/>
            </a:pPr>
            <a:r>
              <a:rPr lang="fa-IR" sz="1200" b="1" i="1" dirty="0">
                <a:solidFill>
                  <a:srgbClr val="D4D2D0">
                    <a:lumMod val="10000"/>
                  </a:srgbClr>
                </a:solidFill>
                <a:cs typeface="B Homa" panose="00000400000000000000" pitchFamily="2" charset="-78"/>
              </a:rPr>
              <a:t>4</a:t>
            </a:r>
            <a:endParaRPr lang="en-US" sz="1200" b="1" i="1" dirty="0">
              <a:solidFill>
                <a:srgbClr val="D4D2D0">
                  <a:lumMod val="10000"/>
                </a:srgbClr>
              </a:solidFill>
              <a:cs typeface="B Homa" panose="00000400000000000000" pitchFamily="2" charset="-78"/>
            </a:endParaRPr>
          </a:p>
        </p:txBody>
      </p:sp>
      <p:sp>
        <p:nvSpPr>
          <p:cNvPr id="22" name="TextBox 21"/>
          <p:cNvSpPr txBox="1"/>
          <p:nvPr/>
        </p:nvSpPr>
        <p:spPr>
          <a:xfrm>
            <a:off x="1219200" y="3581400"/>
            <a:ext cx="228600" cy="276225"/>
          </a:xfrm>
          <a:prstGeom prst="rect">
            <a:avLst/>
          </a:prstGeom>
          <a:noFill/>
        </p:spPr>
        <p:txBody>
          <a:bodyPr>
            <a:spAutoFit/>
          </a:bodyPr>
          <a:lstStyle/>
          <a:p>
            <a:pPr algn="ctr" rtl="0" fontAlgn="base">
              <a:spcBef>
                <a:spcPct val="0"/>
              </a:spcBef>
              <a:spcAft>
                <a:spcPct val="0"/>
              </a:spcAft>
              <a:defRPr/>
            </a:pPr>
            <a:r>
              <a:rPr lang="fa-IR" sz="1200" b="1" i="1" dirty="0">
                <a:solidFill>
                  <a:srgbClr val="D4D2D0">
                    <a:lumMod val="10000"/>
                  </a:srgbClr>
                </a:solidFill>
                <a:cs typeface="B Homa" panose="00000400000000000000" pitchFamily="2" charset="-78"/>
              </a:rPr>
              <a:t>5</a:t>
            </a:r>
            <a:endParaRPr lang="en-US" sz="1200" b="1" i="1" dirty="0">
              <a:solidFill>
                <a:srgbClr val="D4D2D0">
                  <a:lumMod val="10000"/>
                </a:srgbClr>
              </a:solidFill>
              <a:cs typeface="B Homa" panose="00000400000000000000" pitchFamily="2" charset="-78"/>
            </a:endParaRPr>
          </a:p>
        </p:txBody>
      </p:sp>
      <p:sp>
        <p:nvSpPr>
          <p:cNvPr id="24" name="TextBox 23"/>
          <p:cNvSpPr txBox="1"/>
          <p:nvPr/>
        </p:nvSpPr>
        <p:spPr>
          <a:xfrm>
            <a:off x="1676400" y="1295400"/>
            <a:ext cx="228600" cy="276225"/>
          </a:xfrm>
          <a:prstGeom prst="rect">
            <a:avLst/>
          </a:prstGeom>
          <a:noFill/>
        </p:spPr>
        <p:txBody>
          <a:bodyPr>
            <a:spAutoFit/>
          </a:bodyPr>
          <a:lstStyle/>
          <a:p>
            <a:pPr algn="ctr" rtl="0" fontAlgn="base">
              <a:spcBef>
                <a:spcPct val="0"/>
              </a:spcBef>
              <a:spcAft>
                <a:spcPct val="0"/>
              </a:spcAft>
              <a:defRPr/>
            </a:pPr>
            <a:r>
              <a:rPr lang="fa-IR" sz="1200" b="1" i="1" dirty="0">
                <a:solidFill>
                  <a:srgbClr val="D4D2D0">
                    <a:lumMod val="10000"/>
                  </a:srgbClr>
                </a:solidFill>
                <a:cs typeface="B Homa" panose="00000400000000000000" pitchFamily="2" charset="-78"/>
              </a:rPr>
              <a:t>3</a:t>
            </a:r>
            <a:endParaRPr lang="en-US" sz="1200" b="1" i="1" dirty="0">
              <a:solidFill>
                <a:srgbClr val="D4D2D0">
                  <a:lumMod val="10000"/>
                </a:srgbClr>
              </a:solidFill>
              <a:cs typeface="B Homa" panose="00000400000000000000" pitchFamily="2" charset="-78"/>
            </a:endParaRPr>
          </a:p>
        </p:txBody>
      </p:sp>
      <p:sp>
        <p:nvSpPr>
          <p:cNvPr id="25" name="TextBox 24"/>
          <p:cNvSpPr txBox="1"/>
          <p:nvPr/>
        </p:nvSpPr>
        <p:spPr>
          <a:xfrm>
            <a:off x="2819400" y="1295400"/>
            <a:ext cx="228600" cy="276225"/>
          </a:xfrm>
          <a:prstGeom prst="rect">
            <a:avLst/>
          </a:prstGeom>
          <a:noFill/>
        </p:spPr>
        <p:txBody>
          <a:bodyPr>
            <a:spAutoFit/>
          </a:bodyPr>
          <a:lstStyle/>
          <a:p>
            <a:pPr algn="ctr" rtl="0" fontAlgn="base">
              <a:spcBef>
                <a:spcPct val="0"/>
              </a:spcBef>
              <a:spcAft>
                <a:spcPct val="0"/>
              </a:spcAft>
              <a:defRPr/>
            </a:pPr>
            <a:r>
              <a:rPr lang="fa-IR" sz="1200" b="1" i="1" dirty="0">
                <a:solidFill>
                  <a:srgbClr val="D4D2D0">
                    <a:lumMod val="10000"/>
                  </a:srgbClr>
                </a:solidFill>
                <a:cs typeface="B Homa" panose="00000400000000000000" pitchFamily="2" charset="-78"/>
              </a:rPr>
              <a:t>2</a:t>
            </a:r>
            <a:endParaRPr lang="en-US" sz="1200" b="1" i="1" dirty="0">
              <a:solidFill>
                <a:srgbClr val="D4D2D0">
                  <a:lumMod val="10000"/>
                </a:srgbClr>
              </a:solidFill>
              <a:cs typeface="B Homa" panose="00000400000000000000" pitchFamily="2" charset="-78"/>
            </a:endParaRPr>
          </a:p>
        </p:txBody>
      </p:sp>
      <p:sp>
        <p:nvSpPr>
          <p:cNvPr id="34" name="Right Arrow 33"/>
          <p:cNvSpPr/>
          <p:nvPr/>
        </p:nvSpPr>
        <p:spPr>
          <a:xfrm>
            <a:off x="2971800" y="2819400"/>
            <a:ext cx="228600" cy="381000"/>
          </a:xfrm>
          <a:prstGeom prst="rightArrow">
            <a:avLst/>
          </a:prstGeom>
          <a:solidFill>
            <a:srgbClr val="CC0000"/>
          </a:solidFill>
          <a:ln>
            <a:solidFill>
              <a:srgbClr val="CC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base">
              <a:spcBef>
                <a:spcPct val="0"/>
              </a:spcBef>
              <a:spcAft>
                <a:spcPct val="0"/>
              </a:spcAft>
              <a:defRPr/>
            </a:pPr>
            <a:endParaRPr lang="en-US" dirty="0">
              <a:solidFill>
                <a:prstClr val="white"/>
              </a:solidFill>
            </a:endParaRPr>
          </a:p>
        </p:txBody>
      </p:sp>
      <p:sp>
        <p:nvSpPr>
          <p:cNvPr id="35" name="Right Arrow 34"/>
          <p:cNvSpPr/>
          <p:nvPr/>
        </p:nvSpPr>
        <p:spPr>
          <a:xfrm rot="14651767">
            <a:off x="1735138" y="1878013"/>
            <a:ext cx="225425" cy="320675"/>
          </a:xfrm>
          <a:prstGeom prst="rightArrow">
            <a:avLst/>
          </a:prstGeom>
          <a:solidFill>
            <a:srgbClr val="CC0000"/>
          </a:solidFill>
          <a:ln>
            <a:solidFill>
              <a:srgbClr val="CC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base">
              <a:spcBef>
                <a:spcPct val="0"/>
              </a:spcBef>
              <a:spcAft>
                <a:spcPct val="0"/>
              </a:spcAft>
              <a:defRPr/>
            </a:pPr>
            <a:endParaRPr lang="en-US" dirty="0">
              <a:solidFill>
                <a:prstClr val="white"/>
              </a:solidFill>
            </a:endParaRPr>
          </a:p>
        </p:txBody>
      </p:sp>
      <p:sp>
        <p:nvSpPr>
          <p:cNvPr id="36" name="Right Arrow 35"/>
          <p:cNvSpPr/>
          <p:nvPr/>
        </p:nvSpPr>
        <p:spPr>
          <a:xfrm rot="9843618">
            <a:off x="1476375" y="2705100"/>
            <a:ext cx="228600" cy="381000"/>
          </a:xfrm>
          <a:prstGeom prst="rightArrow">
            <a:avLst/>
          </a:prstGeom>
          <a:solidFill>
            <a:srgbClr val="CC0000"/>
          </a:solidFill>
          <a:ln>
            <a:solidFill>
              <a:srgbClr val="CC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base">
              <a:spcBef>
                <a:spcPct val="0"/>
              </a:spcBef>
              <a:spcAft>
                <a:spcPct val="0"/>
              </a:spcAft>
              <a:defRPr/>
            </a:pPr>
            <a:endParaRPr lang="en-US" dirty="0">
              <a:solidFill>
                <a:prstClr val="white"/>
              </a:solidFill>
            </a:endParaRPr>
          </a:p>
        </p:txBody>
      </p:sp>
      <p:sp>
        <p:nvSpPr>
          <p:cNvPr id="37" name="Right Arrow 36"/>
          <p:cNvSpPr/>
          <p:nvPr/>
        </p:nvSpPr>
        <p:spPr>
          <a:xfrm rot="3403907">
            <a:off x="2095501" y="3559175"/>
            <a:ext cx="241300" cy="403225"/>
          </a:xfrm>
          <a:prstGeom prst="rightArrow">
            <a:avLst/>
          </a:prstGeom>
          <a:solidFill>
            <a:srgbClr val="CC0000"/>
          </a:solidFill>
          <a:ln>
            <a:solidFill>
              <a:srgbClr val="CC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base">
              <a:spcBef>
                <a:spcPct val="0"/>
              </a:spcBef>
              <a:spcAft>
                <a:spcPct val="0"/>
              </a:spcAft>
              <a:defRPr/>
            </a:pPr>
            <a:endParaRPr lang="en-US" dirty="0">
              <a:solidFill>
                <a:prstClr val="white"/>
              </a:solidFill>
            </a:endParaRPr>
          </a:p>
        </p:txBody>
      </p:sp>
      <p:sp>
        <p:nvSpPr>
          <p:cNvPr id="38" name="Chevron 37"/>
          <p:cNvSpPr/>
          <p:nvPr/>
        </p:nvSpPr>
        <p:spPr>
          <a:xfrm rot="2051336">
            <a:off x="682625" y="1343025"/>
            <a:ext cx="234950" cy="209550"/>
          </a:xfrm>
          <a:prstGeom prst="chevron">
            <a:avLst/>
          </a:prstGeom>
          <a:solidFill>
            <a:srgbClr val="00B0F0"/>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base">
              <a:spcBef>
                <a:spcPct val="0"/>
              </a:spcBef>
              <a:spcAft>
                <a:spcPct val="0"/>
              </a:spcAft>
              <a:defRPr/>
            </a:pPr>
            <a:endParaRPr lang="en-US" dirty="0">
              <a:solidFill>
                <a:prstClr val="white"/>
              </a:solidFill>
            </a:endParaRPr>
          </a:p>
        </p:txBody>
      </p:sp>
      <p:sp>
        <p:nvSpPr>
          <p:cNvPr id="41" name="Chevron 40"/>
          <p:cNvSpPr/>
          <p:nvPr/>
        </p:nvSpPr>
        <p:spPr>
          <a:xfrm rot="5611985">
            <a:off x="1670844" y="1467644"/>
            <a:ext cx="247650" cy="220662"/>
          </a:xfrm>
          <a:prstGeom prst="chevron">
            <a:avLst/>
          </a:prstGeom>
          <a:solidFill>
            <a:srgbClr val="00B0F0"/>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base">
              <a:spcBef>
                <a:spcPct val="0"/>
              </a:spcBef>
              <a:spcAft>
                <a:spcPct val="0"/>
              </a:spcAft>
              <a:defRPr/>
            </a:pPr>
            <a:endParaRPr lang="en-US" dirty="0">
              <a:solidFill>
                <a:prstClr val="white"/>
              </a:solidFill>
            </a:endParaRPr>
          </a:p>
        </p:txBody>
      </p:sp>
      <p:sp>
        <p:nvSpPr>
          <p:cNvPr id="42" name="Chevron 41"/>
          <p:cNvSpPr/>
          <p:nvPr/>
        </p:nvSpPr>
        <p:spPr>
          <a:xfrm rot="7366821">
            <a:off x="2665413" y="1539875"/>
            <a:ext cx="265112" cy="236538"/>
          </a:xfrm>
          <a:prstGeom prst="chevron">
            <a:avLst/>
          </a:prstGeom>
          <a:solidFill>
            <a:srgbClr val="00B0F0"/>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base">
              <a:spcBef>
                <a:spcPct val="0"/>
              </a:spcBef>
              <a:spcAft>
                <a:spcPct val="0"/>
              </a:spcAft>
              <a:defRPr/>
            </a:pPr>
            <a:endParaRPr lang="en-US" dirty="0">
              <a:solidFill>
                <a:prstClr val="white"/>
              </a:solidFill>
            </a:endParaRPr>
          </a:p>
        </p:txBody>
      </p:sp>
      <p:sp>
        <p:nvSpPr>
          <p:cNvPr id="43" name="Chevron 42"/>
          <p:cNvSpPr/>
          <p:nvPr/>
        </p:nvSpPr>
        <p:spPr>
          <a:xfrm rot="20459400">
            <a:off x="1095375" y="2549525"/>
            <a:ext cx="247650" cy="220663"/>
          </a:xfrm>
          <a:prstGeom prst="chevron">
            <a:avLst/>
          </a:prstGeom>
          <a:solidFill>
            <a:srgbClr val="00B0F0"/>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base">
              <a:spcBef>
                <a:spcPct val="0"/>
              </a:spcBef>
              <a:spcAft>
                <a:spcPct val="0"/>
              </a:spcAft>
              <a:defRPr/>
            </a:pPr>
            <a:endParaRPr lang="en-US" dirty="0">
              <a:solidFill>
                <a:prstClr val="white"/>
              </a:solidFill>
            </a:endParaRPr>
          </a:p>
        </p:txBody>
      </p:sp>
      <p:sp>
        <p:nvSpPr>
          <p:cNvPr id="44" name="Chevron 43"/>
          <p:cNvSpPr/>
          <p:nvPr/>
        </p:nvSpPr>
        <p:spPr>
          <a:xfrm rot="17201393">
            <a:off x="1238250" y="3395663"/>
            <a:ext cx="265113" cy="236537"/>
          </a:xfrm>
          <a:prstGeom prst="chevron">
            <a:avLst/>
          </a:prstGeom>
          <a:solidFill>
            <a:srgbClr val="00B0F0"/>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base">
              <a:spcBef>
                <a:spcPct val="0"/>
              </a:spcBef>
              <a:spcAft>
                <a:spcPct val="0"/>
              </a:spcAft>
              <a:defRPr/>
            </a:pPr>
            <a:endParaRPr lang="en-US" dirty="0">
              <a:solidFill>
                <a:prstClr val="white"/>
              </a:solidFill>
            </a:endParaRPr>
          </a:p>
        </p:txBody>
      </p:sp>
      <p:sp>
        <p:nvSpPr>
          <p:cNvPr id="46" name="Rectangle 45"/>
          <p:cNvSpPr/>
          <p:nvPr/>
        </p:nvSpPr>
        <p:spPr>
          <a:xfrm>
            <a:off x="2286000" y="4995863"/>
            <a:ext cx="533400" cy="228600"/>
          </a:xfrm>
          <a:prstGeom prst="rect">
            <a:avLst/>
          </a:prstGeom>
          <a:solidFill>
            <a:srgbClr val="C8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base">
              <a:spcBef>
                <a:spcPct val="0"/>
              </a:spcBef>
              <a:spcAft>
                <a:spcPct val="0"/>
              </a:spcAft>
              <a:defRPr/>
            </a:pPr>
            <a:endParaRPr lang="en-US" dirty="0">
              <a:solidFill>
                <a:prstClr val="white"/>
              </a:solidFill>
            </a:endParaRPr>
          </a:p>
        </p:txBody>
      </p:sp>
      <p:sp>
        <p:nvSpPr>
          <p:cNvPr id="48" name="Rectangle 47"/>
          <p:cNvSpPr/>
          <p:nvPr/>
        </p:nvSpPr>
        <p:spPr>
          <a:xfrm>
            <a:off x="2286000" y="5376863"/>
            <a:ext cx="533400" cy="228600"/>
          </a:xfrm>
          <a:prstGeom prst="rect">
            <a:avLst/>
          </a:prstGeom>
          <a:solidFill>
            <a:srgbClr val="00B0F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base">
              <a:spcBef>
                <a:spcPct val="0"/>
              </a:spcBef>
              <a:spcAft>
                <a:spcPct val="0"/>
              </a:spcAft>
              <a:defRPr/>
            </a:pPr>
            <a:endParaRPr lang="en-US" dirty="0">
              <a:solidFill>
                <a:prstClr val="white"/>
              </a:solidFill>
            </a:endParaRPr>
          </a:p>
        </p:txBody>
      </p:sp>
      <p:sp>
        <p:nvSpPr>
          <p:cNvPr id="50" name="Rectangle 49"/>
          <p:cNvSpPr>
            <a:spLocks noChangeArrowheads="1"/>
          </p:cNvSpPr>
          <p:nvPr/>
        </p:nvSpPr>
        <p:spPr bwMode="auto">
          <a:xfrm>
            <a:off x="685800" y="4919663"/>
            <a:ext cx="1436688"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rtl="0" eaLnBrk="1" fontAlgn="base" hangingPunct="1">
              <a:spcBef>
                <a:spcPct val="0"/>
              </a:spcBef>
              <a:spcAft>
                <a:spcPct val="0"/>
              </a:spcAft>
            </a:pPr>
            <a:r>
              <a:rPr lang="fa-IR" altLang="fa-IR" sz="1600" b="1" i="1">
                <a:solidFill>
                  <a:prstClr val="white"/>
                </a:solidFill>
                <a:latin typeface="Constantia" panose="02030602050306030303" pitchFamily="18" charset="0"/>
                <a:cs typeface="B Homa" panose="00000400000000000000" pitchFamily="2" charset="-78"/>
              </a:rPr>
              <a:t>دید مناسب داخلی</a:t>
            </a:r>
            <a:endParaRPr lang="en-US" altLang="fa-IR" sz="1600" b="1" i="1">
              <a:solidFill>
                <a:prstClr val="white"/>
              </a:solidFill>
              <a:latin typeface="Constantia" panose="02030602050306030303" pitchFamily="18" charset="0"/>
              <a:cs typeface="B Homa" panose="00000400000000000000" pitchFamily="2" charset="-78"/>
            </a:endParaRPr>
          </a:p>
        </p:txBody>
      </p:sp>
      <p:sp>
        <p:nvSpPr>
          <p:cNvPr id="51" name="Rectangle 50"/>
          <p:cNvSpPr>
            <a:spLocks noChangeArrowheads="1"/>
          </p:cNvSpPr>
          <p:nvPr/>
        </p:nvSpPr>
        <p:spPr bwMode="auto">
          <a:xfrm>
            <a:off x="685800" y="5300663"/>
            <a:ext cx="1465263"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rtl="0" eaLnBrk="1" fontAlgn="base" hangingPunct="1">
              <a:spcBef>
                <a:spcPct val="0"/>
              </a:spcBef>
              <a:spcAft>
                <a:spcPct val="0"/>
              </a:spcAft>
            </a:pPr>
            <a:r>
              <a:rPr lang="fa-IR" altLang="fa-IR" sz="1600" b="1" i="1">
                <a:solidFill>
                  <a:prstClr val="white"/>
                </a:solidFill>
                <a:latin typeface="Constantia" panose="02030602050306030303" pitchFamily="18" charset="0"/>
                <a:cs typeface="B Homa" panose="00000400000000000000" pitchFamily="2" charset="-78"/>
              </a:rPr>
              <a:t>دید مناسب خارجی</a:t>
            </a:r>
            <a:endParaRPr lang="en-US" altLang="fa-IR" sz="1600" b="1" i="1">
              <a:solidFill>
                <a:prstClr val="white"/>
              </a:solidFill>
              <a:latin typeface="Constantia" panose="02030602050306030303" pitchFamily="18" charset="0"/>
              <a:cs typeface="B Homa" panose="00000400000000000000" pitchFamily="2" charset="-78"/>
            </a:endParaRPr>
          </a:p>
        </p:txBody>
      </p:sp>
      <p:sp>
        <p:nvSpPr>
          <p:cNvPr id="27" name="Rectangle 26"/>
          <p:cNvSpPr/>
          <p:nvPr/>
        </p:nvSpPr>
        <p:spPr>
          <a:xfrm>
            <a:off x="6096000" y="4379913"/>
            <a:ext cx="2362200" cy="954087"/>
          </a:xfrm>
          <a:prstGeom prst="rect">
            <a:avLst/>
          </a:prstGeom>
        </p:spPr>
        <p:txBody>
          <a:bodyPr>
            <a:spAutoFit/>
          </a:bodyPr>
          <a:lstStyle/>
          <a:p>
            <a:pPr fontAlgn="base">
              <a:spcBef>
                <a:spcPct val="0"/>
              </a:spcBef>
              <a:spcAft>
                <a:spcPct val="0"/>
              </a:spcAft>
              <a:buFont typeface="Wingdings" pitchFamily="2" charset="2"/>
              <a:buChar char="q"/>
              <a:defRPr/>
            </a:pPr>
            <a:r>
              <a:rPr lang="fa-IR" sz="2000" b="1" dirty="0">
                <a:solidFill>
                  <a:srgbClr val="CCAF0A">
                    <a:lumMod val="60000"/>
                    <a:lumOff val="40000"/>
                  </a:srgbClr>
                </a:solidFill>
                <a:cs typeface="B Homa" panose="00000400000000000000" pitchFamily="2" charset="-78"/>
              </a:rPr>
              <a:t>دیدهای مثبت </a:t>
            </a:r>
            <a:r>
              <a:rPr lang="fa-IR" sz="2000" b="1" dirty="0" smtClean="0">
                <a:solidFill>
                  <a:srgbClr val="CCAF0A">
                    <a:lumMod val="60000"/>
                    <a:lumOff val="40000"/>
                  </a:srgbClr>
                </a:solidFill>
                <a:cs typeface="B Homa" panose="00000400000000000000" pitchFamily="2" charset="-78"/>
              </a:rPr>
              <a:t>و منفی</a:t>
            </a:r>
            <a:endParaRPr lang="en-US" sz="2000" b="1" dirty="0">
              <a:solidFill>
                <a:srgbClr val="CCAF0A">
                  <a:lumMod val="60000"/>
                  <a:lumOff val="40000"/>
                </a:srgbClr>
              </a:solidFill>
              <a:cs typeface="B Homa" panose="00000400000000000000" pitchFamily="2" charset="-78"/>
            </a:endParaRPr>
          </a:p>
          <a:p>
            <a:pPr fontAlgn="base">
              <a:spcBef>
                <a:spcPct val="0"/>
              </a:spcBef>
              <a:spcAft>
                <a:spcPct val="0"/>
              </a:spcAft>
              <a:defRPr/>
            </a:pPr>
            <a:endParaRPr lang="en-US" dirty="0">
              <a:solidFill>
                <a:prstClr val="white"/>
              </a:solidFill>
              <a:cs typeface="B Homa" panose="00000400000000000000" pitchFamily="2" charset="-78"/>
            </a:endParaRPr>
          </a:p>
          <a:p>
            <a:pPr rtl="0" fontAlgn="base">
              <a:spcBef>
                <a:spcPct val="0"/>
              </a:spcBef>
              <a:spcAft>
                <a:spcPct val="0"/>
              </a:spcAft>
              <a:defRPr/>
            </a:pPr>
            <a:endParaRPr lang="en-US" dirty="0">
              <a:solidFill>
                <a:prstClr val="white"/>
              </a:solidFill>
              <a:cs typeface="B Homa" panose="00000400000000000000" pitchFamily="2" charset="-78"/>
            </a:endParaRPr>
          </a:p>
        </p:txBody>
      </p:sp>
      <p:sp>
        <p:nvSpPr>
          <p:cNvPr id="25628" name="Rectangle 28"/>
          <p:cNvSpPr>
            <a:spLocks noChangeArrowheads="1"/>
          </p:cNvSpPr>
          <p:nvPr/>
        </p:nvSpPr>
        <p:spPr bwMode="auto">
          <a:xfrm>
            <a:off x="3810000" y="4846638"/>
            <a:ext cx="4572000" cy="1477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rtl="0" eaLnBrk="1" fontAlgn="base" hangingPunct="1">
              <a:spcBef>
                <a:spcPct val="0"/>
              </a:spcBef>
              <a:spcAft>
                <a:spcPct val="0"/>
              </a:spcAft>
            </a:pPr>
            <a:r>
              <a:rPr lang="fa-IR" altLang="fa-IR" dirty="0">
                <a:cs typeface="B Homa" panose="00000400000000000000" pitchFamily="2" charset="-78"/>
              </a:rPr>
              <a:t>نقاط دید منفی نسبت به سایت وجود ندارد . همچنین برعکس آن ، که نقاط منفی دید از سایت نسبت به محوطه های اطراف وجود ندارد ؛ دلیل آن هم می تواند وجود پوشش گیاهی مناسب پارک و خیابانهای موجود که سایت را از </a:t>
            </a:r>
            <a:r>
              <a:rPr lang="en-US" altLang="fa-IR" dirty="0">
                <a:cs typeface="B Homa" panose="00000400000000000000" pitchFamily="2" charset="-78"/>
              </a:rPr>
              <a:t>. </a:t>
            </a:r>
            <a:r>
              <a:rPr lang="fa-IR" altLang="fa-IR" dirty="0">
                <a:cs typeface="B Homa" panose="00000400000000000000" pitchFamily="2" charset="-78"/>
              </a:rPr>
              <a:t>بناهای اطراف جدا می کند ، باشد</a:t>
            </a:r>
            <a:endParaRPr lang="en-US" altLang="fa-IR" dirty="0">
              <a:cs typeface="B Homa" panose="00000400000000000000" pitchFamily="2" charset="-78"/>
            </a:endParaRPr>
          </a:p>
        </p:txBody>
      </p:sp>
    </p:spTree>
    <p:extLst>
      <p:ext uri="{BB962C8B-B14F-4D97-AF65-F5344CB8AC3E}">
        <p14:creationId xmlns:p14="http://schemas.microsoft.com/office/powerpoint/2010/main" val="199040128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1000"/>
                                        <p:tgtEl>
                                          <p:spTgt spid="46"/>
                                        </p:tgtEl>
                                      </p:cBhvr>
                                    </p:animEffect>
                                    <p:anim calcmode="lin" valueType="num">
                                      <p:cBhvr>
                                        <p:cTn id="8" dur="1000" fill="hold"/>
                                        <p:tgtEl>
                                          <p:spTgt spid="46"/>
                                        </p:tgtEl>
                                        <p:attrNameLst>
                                          <p:attrName>ppt_x</p:attrName>
                                        </p:attrNameLst>
                                      </p:cBhvr>
                                      <p:tavLst>
                                        <p:tav tm="0">
                                          <p:val>
                                            <p:strVal val="#ppt_x"/>
                                          </p:val>
                                        </p:tav>
                                        <p:tav tm="100000">
                                          <p:val>
                                            <p:strVal val="#ppt_x"/>
                                          </p:val>
                                        </p:tav>
                                      </p:tavLst>
                                    </p:anim>
                                    <p:anim calcmode="lin" valueType="num">
                                      <p:cBhvr>
                                        <p:cTn id="9" dur="1000" fill="hold"/>
                                        <p:tgtEl>
                                          <p:spTgt spid="46"/>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50"/>
                                        </p:tgtEl>
                                        <p:attrNameLst>
                                          <p:attrName>style.visibility</p:attrName>
                                        </p:attrNameLst>
                                      </p:cBhvr>
                                      <p:to>
                                        <p:strVal val="visible"/>
                                      </p:to>
                                    </p:set>
                                    <p:animEffect transition="in" filter="fade">
                                      <p:cBhvr>
                                        <p:cTn id="12" dur="1000"/>
                                        <p:tgtEl>
                                          <p:spTgt spid="50"/>
                                        </p:tgtEl>
                                      </p:cBhvr>
                                    </p:animEffect>
                                    <p:anim calcmode="lin" valueType="num">
                                      <p:cBhvr>
                                        <p:cTn id="13" dur="1000" fill="hold"/>
                                        <p:tgtEl>
                                          <p:spTgt spid="50"/>
                                        </p:tgtEl>
                                        <p:attrNameLst>
                                          <p:attrName>ppt_x</p:attrName>
                                        </p:attrNameLst>
                                      </p:cBhvr>
                                      <p:tavLst>
                                        <p:tav tm="0">
                                          <p:val>
                                            <p:strVal val="#ppt_x"/>
                                          </p:val>
                                        </p:tav>
                                        <p:tav tm="100000">
                                          <p:val>
                                            <p:strVal val="#ppt_x"/>
                                          </p:val>
                                        </p:tav>
                                      </p:tavLst>
                                    </p:anim>
                                    <p:anim calcmode="lin" valueType="num">
                                      <p:cBhvr>
                                        <p:cTn id="14" dur="1000" fill="hold"/>
                                        <p:tgtEl>
                                          <p:spTgt spid="50"/>
                                        </p:tgtEl>
                                        <p:attrNameLst>
                                          <p:attrName>ppt_y</p:attrName>
                                        </p:attrNameLst>
                                      </p:cBhvr>
                                      <p:tavLst>
                                        <p:tav tm="0">
                                          <p:val>
                                            <p:strVal val="#ppt_y-.1"/>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47" presetClass="entr" presetSubtype="0" fill="hold" grpId="0" nodeType="click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1000"/>
                                        <p:tgtEl>
                                          <p:spTgt spid="18"/>
                                        </p:tgtEl>
                                      </p:cBhvr>
                                    </p:animEffect>
                                    <p:anim calcmode="lin" valueType="num">
                                      <p:cBhvr>
                                        <p:cTn id="20" dur="1000" fill="hold"/>
                                        <p:tgtEl>
                                          <p:spTgt spid="18"/>
                                        </p:tgtEl>
                                        <p:attrNameLst>
                                          <p:attrName>ppt_x</p:attrName>
                                        </p:attrNameLst>
                                      </p:cBhvr>
                                      <p:tavLst>
                                        <p:tav tm="0">
                                          <p:val>
                                            <p:strVal val="#ppt_x"/>
                                          </p:val>
                                        </p:tav>
                                        <p:tav tm="100000">
                                          <p:val>
                                            <p:strVal val="#ppt_x"/>
                                          </p:val>
                                        </p:tav>
                                      </p:tavLst>
                                    </p:anim>
                                    <p:anim calcmode="lin" valueType="num">
                                      <p:cBhvr>
                                        <p:cTn id="21" dur="1000" fill="hold"/>
                                        <p:tgtEl>
                                          <p:spTgt spid="18"/>
                                        </p:tgtEl>
                                        <p:attrNameLst>
                                          <p:attrName>ppt_y</p:attrName>
                                        </p:attrNameLst>
                                      </p:cBhvr>
                                      <p:tavLst>
                                        <p:tav tm="0">
                                          <p:val>
                                            <p:strVal val="#ppt_y-.1"/>
                                          </p:val>
                                        </p:tav>
                                        <p:tav tm="100000">
                                          <p:val>
                                            <p:strVal val="#ppt_y"/>
                                          </p:val>
                                        </p:tav>
                                      </p:tavLst>
                                    </p:anim>
                                  </p:childTnLst>
                                </p:cTn>
                              </p:par>
                              <p:par>
                                <p:cTn id="22" presetID="47" presetClass="entr" presetSubtype="0" fill="hold" grpId="0" nodeType="withEffect">
                                  <p:stCondLst>
                                    <p:cond delay="0"/>
                                  </p:stCondLst>
                                  <p:childTnLst>
                                    <p:set>
                                      <p:cBhvr>
                                        <p:cTn id="23" dur="1" fill="hold">
                                          <p:stCondLst>
                                            <p:cond delay="0"/>
                                          </p:stCondLst>
                                        </p:cTn>
                                        <p:tgtEl>
                                          <p:spTgt spid="36"/>
                                        </p:tgtEl>
                                        <p:attrNameLst>
                                          <p:attrName>style.visibility</p:attrName>
                                        </p:attrNameLst>
                                      </p:cBhvr>
                                      <p:to>
                                        <p:strVal val="visible"/>
                                      </p:to>
                                    </p:set>
                                    <p:animEffect transition="in" filter="fade">
                                      <p:cBhvr>
                                        <p:cTn id="24" dur="1000"/>
                                        <p:tgtEl>
                                          <p:spTgt spid="36"/>
                                        </p:tgtEl>
                                      </p:cBhvr>
                                    </p:animEffect>
                                    <p:anim calcmode="lin" valueType="num">
                                      <p:cBhvr>
                                        <p:cTn id="25" dur="1000" fill="hold"/>
                                        <p:tgtEl>
                                          <p:spTgt spid="36"/>
                                        </p:tgtEl>
                                        <p:attrNameLst>
                                          <p:attrName>ppt_x</p:attrName>
                                        </p:attrNameLst>
                                      </p:cBhvr>
                                      <p:tavLst>
                                        <p:tav tm="0">
                                          <p:val>
                                            <p:strVal val="#ppt_x"/>
                                          </p:val>
                                        </p:tav>
                                        <p:tav tm="100000">
                                          <p:val>
                                            <p:strVal val="#ppt_x"/>
                                          </p:val>
                                        </p:tav>
                                      </p:tavLst>
                                    </p:anim>
                                    <p:anim calcmode="lin" valueType="num">
                                      <p:cBhvr>
                                        <p:cTn id="26" dur="1000" fill="hold"/>
                                        <p:tgtEl>
                                          <p:spTgt spid="36"/>
                                        </p:tgtEl>
                                        <p:attrNameLst>
                                          <p:attrName>ppt_y</p:attrName>
                                        </p:attrNameLst>
                                      </p:cBhvr>
                                      <p:tavLst>
                                        <p:tav tm="0">
                                          <p:val>
                                            <p:strVal val="#ppt_y-.1"/>
                                          </p:val>
                                        </p:tav>
                                        <p:tav tm="100000">
                                          <p:val>
                                            <p:strVal val="#ppt_y"/>
                                          </p:val>
                                        </p:tav>
                                      </p:tavLst>
                                    </p:anim>
                                  </p:childTnLst>
                                </p:cTn>
                              </p:par>
                              <p:par>
                                <p:cTn id="27" presetID="47" presetClass="entr" presetSubtype="0" fill="hold" grpId="0" nodeType="withEffect">
                                  <p:stCondLst>
                                    <p:cond delay="0"/>
                                  </p:stCondLst>
                                  <p:childTnLst>
                                    <p:set>
                                      <p:cBhvr>
                                        <p:cTn id="28" dur="1" fill="hold">
                                          <p:stCondLst>
                                            <p:cond delay="0"/>
                                          </p:stCondLst>
                                        </p:cTn>
                                        <p:tgtEl>
                                          <p:spTgt spid="17"/>
                                        </p:tgtEl>
                                        <p:attrNameLst>
                                          <p:attrName>style.visibility</p:attrName>
                                        </p:attrNameLst>
                                      </p:cBhvr>
                                      <p:to>
                                        <p:strVal val="visible"/>
                                      </p:to>
                                    </p:set>
                                    <p:animEffect transition="in" filter="fade">
                                      <p:cBhvr>
                                        <p:cTn id="29" dur="1000"/>
                                        <p:tgtEl>
                                          <p:spTgt spid="17"/>
                                        </p:tgtEl>
                                      </p:cBhvr>
                                    </p:animEffect>
                                    <p:anim calcmode="lin" valueType="num">
                                      <p:cBhvr>
                                        <p:cTn id="30" dur="1000" fill="hold"/>
                                        <p:tgtEl>
                                          <p:spTgt spid="17"/>
                                        </p:tgtEl>
                                        <p:attrNameLst>
                                          <p:attrName>ppt_x</p:attrName>
                                        </p:attrNameLst>
                                      </p:cBhvr>
                                      <p:tavLst>
                                        <p:tav tm="0">
                                          <p:val>
                                            <p:strVal val="#ppt_x"/>
                                          </p:val>
                                        </p:tav>
                                        <p:tav tm="100000">
                                          <p:val>
                                            <p:strVal val="#ppt_x"/>
                                          </p:val>
                                        </p:tav>
                                      </p:tavLst>
                                    </p:anim>
                                    <p:anim calcmode="lin" valueType="num">
                                      <p:cBhvr>
                                        <p:cTn id="31" dur="1000" fill="hold"/>
                                        <p:tgtEl>
                                          <p:spTgt spid="17"/>
                                        </p:tgtEl>
                                        <p:attrNameLst>
                                          <p:attrName>ppt_y</p:attrName>
                                        </p:attrNameLst>
                                      </p:cBhvr>
                                      <p:tavLst>
                                        <p:tav tm="0">
                                          <p:val>
                                            <p:strVal val="#ppt_y-.1"/>
                                          </p:val>
                                        </p:tav>
                                        <p:tav tm="100000">
                                          <p:val>
                                            <p:strVal val="#ppt_y"/>
                                          </p:val>
                                        </p:tav>
                                      </p:tavLst>
                                    </p:anim>
                                  </p:childTnLst>
                                </p:cTn>
                              </p:par>
                              <p:par>
                                <p:cTn id="32" presetID="47" presetClass="entr" presetSubtype="0" fill="hold" grpId="0" nodeType="withEffect">
                                  <p:stCondLst>
                                    <p:cond delay="0"/>
                                  </p:stCondLst>
                                  <p:childTnLst>
                                    <p:set>
                                      <p:cBhvr>
                                        <p:cTn id="33" dur="1" fill="hold">
                                          <p:stCondLst>
                                            <p:cond delay="0"/>
                                          </p:stCondLst>
                                        </p:cTn>
                                        <p:tgtEl>
                                          <p:spTgt spid="35"/>
                                        </p:tgtEl>
                                        <p:attrNameLst>
                                          <p:attrName>style.visibility</p:attrName>
                                        </p:attrNameLst>
                                      </p:cBhvr>
                                      <p:to>
                                        <p:strVal val="visible"/>
                                      </p:to>
                                    </p:set>
                                    <p:animEffect transition="in" filter="fade">
                                      <p:cBhvr>
                                        <p:cTn id="34" dur="1000"/>
                                        <p:tgtEl>
                                          <p:spTgt spid="35"/>
                                        </p:tgtEl>
                                      </p:cBhvr>
                                    </p:animEffect>
                                    <p:anim calcmode="lin" valueType="num">
                                      <p:cBhvr>
                                        <p:cTn id="35" dur="1000" fill="hold"/>
                                        <p:tgtEl>
                                          <p:spTgt spid="35"/>
                                        </p:tgtEl>
                                        <p:attrNameLst>
                                          <p:attrName>ppt_x</p:attrName>
                                        </p:attrNameLst>
                                      </p:cBhvr>
                                      <p:tavLst>
                                        <p:tav tm="0">
                                          <p:val>
                                            <p:strVal val="#ppt_x"/>
                                          </p:val>
                                        </p:tav>
                                        <p:tav tm="100000">
                                          <p:val>
                                            <p:strVal val="#ppt_x"/>
                                          </p:val>
                                        </p:tav>
                                      </p:tavLst>
                                    </p:anim>
                                    <p:anim calcmode="lin" valueType="num">
                                      <p:cBhvr>
                                        <p:cTn id="36" dur="1000" fill="hold"/>
                                        <p:tgtEl>
                                          <p:spTgt spid="35"/>
                                        </p:tgtEl>
                                        <p:attrNameLst>
                                          <p:attrName>ppt_y</p:attrName>
                                        </p:attrNameLst>
                                      </p:cBhvr>
                                      <p:tavLst>
                                        <p:tav tm="0">
                                          <p:val>
                                            <p:strVal val="#ppt_y-.1"/>
                                          </p:val>
                                        </p:tav>
                                        <p:tav tm="100000">
                                          <p:val>
                                            <p:strVal val="#ppt_y"/>
                                          </p:val>
                                        </p:tav>
                                      </p:tavLst>
                                    </p:anim>
                                  </p:childTnLst>
                                </p:cTn>
                              </p:par>
                              <p:par>
                                <p:cTn id="37" presetID="47" presetClass="entr" presetSubtype="0" fill="hold" grpId="0" nodeType="withEffect">
                                  <p:stCondLst>
                                    <p:cond delay="0"/>
                                  </p:stCondLst>
                                  <p:childTnLst>
                                    <p:set>
                                      <p:cBhvr>
                                        <p:cTn id="38" dur="1" fill="hold">
                                          <p:stCondLst>
                                            <p:cond delay="0"/>
                                          </p:stCondLst>
                                        </p:cTn>
                                        <p:tgtEl>
                                          <p:spTgt spid="16"/>
                                        </p:tgtEl>
                                        <p:attrNameLst>
                                          <p:attrName>style.visibility</p:attrName>
                                        </p:attrNameLst>
                                      </p:cBhvr>
                                      <p:to>
                                        <p:strVal val="visible"/>
                                      </p:to>
                                    </p:set>
                                    <p:animEffect transition="in" filter="fade">
                                      <p:cBhvr>
                                        <p:cTn id="39" dur="1000"/>
                                        <p:tgtEl>
                                          <p:spTgt spid="16"/>
                                        </p:tgtEl>
                                      </p:cBhvr>
                                    </p:animEffect>
                                    <p:anim calcmode="lin" valueType="num">
                                      <p:cBhvr>
                                        <p:cTn id="40" dur="1000" fill="hold"/>
                                        <p:tgtEl>
                                          <p:spTgt spid="16"/>
                                        </p:tgtEl>
                                        <p:attrNameLst>
                                          <p:attrName>ppt_x</p:attrName>
                                        </p:attrNameLst>
                                      </p:cBhvr>
                                      <p:tavLst>
                                        <p:tav tm="0">
                                          <p:val>
                                            <p:strVal val="#ppt_x"/>
                                          </p:val>
                                        </p:tav>
                                        <p:tav tm="100000">
                                          <p:val>
                                            <p:strVal val="#ppt_x"/>
                                          </p:val>
                                        </p:tav>
                                      </p:tavLst>
                                    </p:anim>
                                    <p:anim calcmode="lin" valueType="num">
                                      <p:cBhvr>
                                        <p:cTn id="41" dur="1000" fill="hold"/>
                                        <p:tgtEl>
                                          <p:spTgt spid="16"/>
                                        </p:tgtEl>
                                        <p:attrNameLst>
                                          <p:attrName>ppt_y</p:attrName>
                                        </p:attrNameLst>
                                      </p:cBhvr>
                                      <p:tavLst>
                                        <p:tav tm="0">
                                          <p:val>
                                            <p:strVal val="#ppt_y-.1"/>
                                          </p:val>
                                        </p:tav>
                                        <p:tav tm="100000">
                                          <p:val>
                                            <p:strVal val="#ppt_y"/>
                                          </p:val>
                                        </p:tav>
                                      </p:tavLst>
                                    </p:anim>
                                  </p:childTnLst>
                                </p:cTn>
                              </p:par>
                              <p:par>
                                <p:cTn id="42" presetID="47" presetClass="entr" presetSubtype="0" fill="hold" grpId="0" nodeType="withEffect">
                                  <p:stCondLst>
                                    <p:cond delay="0"/>
                                  </p:stCondLst>
                                  <p:childTnLst>
                                    <p:set>
                                      <p:cBhvr>
                                        <p:cTn id="43" dur="1" fill="hold">
                                          <p:stCondLst>
                                            <p:cond delay="0"/>
                                          </p:stCondLst>
                                        </p:cTn>
                                        <p:tgtEl>
                                          <p:spTgt spid="34"/>
                                        </p:tgtEl>
                                        <p:attrNameLst>
                                          <p:attrName>style.visibility</p:attrName>
                                        </p:attrNameLst>
                                      </p:cBhvr>
                                      <p:to>
                                        <p:strVal val="visible"/>
                                      </p:to>
                                    </p:set>
                                    <p:animEffect transition="in" filter="fade">
                                      <p:cBhvr>
                                        <p:cTn id="44" dur="1000"/>
                                        <p:tgtEl>
                                          <p:spTgt spid="34"/>
                                        </p:tgtEl>
                                      </p:cBhvr>
                                    </p:animEffect>
                                    <p:anim calcmode="lin" valueType="num">
                                      <p:cBhvr>
                                        <p:cTn id="45" dur="1000" fill="hold"/>
                                        <p:tgtEl>
                                          <p:spTgt spid="34"/>
                                        </p:tgtEl>
                                        <p:attrNameLst>
                                          <p:attrName>ppt_x</p:attrName>
                                        </p:attrNameLst>
                                      </p:cBhvr>
                                      <p:tavLst>
                                        <p:tav tm="0">
                                          <p:val>
                                            <p:strVal val="#ppt_x"/>
                                          </p:val>
                                        </p:tav>
                                        <p:tav tm="100000">
                                          <p:val>
                                            <p:strVal val="#ppt_x"/>
                                          </p:val>
                                        </p:tav>
                                      </p:tavLst>
                                    </p:anim>
                                    <p:anim calcmode="lin" valueType="num">
                                      <p:cBhvr>
                                        <p:cTn id="46" dur="1000" fill="hold"/>
                                        <p:tgtEl>
                                          <p:spTgt spid="34"/>
                                        </p:tgtEl>
                                        <p:attrNameLst>
                                          <p:attrName>ppt_y</p:attrName>
                                        </p:attrNameLst>
                                      </p:cBhvr>
                                      <p:tavLst>
                                        <p:tav tm="0">
                                          <p:val>
                                            <p:strVal val="#ppt_y-.1"/>
                                          </p:val>
                                        </p:tav>
                                        <p:tav tm="100000">
                                          <p:val>
                                            <p:strVal val="#ppt_y"/>
                                          </p:val>
                                        </p:tav>
                                      </p:tavLst>
                                    </p:anim>
                                  </p:childTnLst>
                                </p:cTn>
                              </p:par>
                              <p:par>
                                <p:cTn id="47" presetID="47" presetClass="entr" presetSubtype="0" fill="hold" grpId="0" nodeType="withEffect">
                                  <p:stCondLst>
                                    <p:cond delay="0"/>
                                  </p:stCondLst>
                                  <p:childTnLst>
                                    <p:set>
                                      <p:cBhvr>
                                        <p:cTn id="48" dur="1" fill="hold">
                                          <p:stCondLst>
                                            <p:cond delay="0"/>
                                          </p:stCondLst>
                                        </p:cTn>
                                        <p:tgtEl>
                                          <p:spTgt spid="37"/>
                                        </p:tgtEl>
                                        <p:attrNameLst>
                                          <p:attrName>style.visibility</p:attrName>
                                        </p:attrNameLst>
                                      </p:cBhvr>
                                      <p:to>
                                        <p:strVal val="visible"/>
                                      </p:to>
                                    </p:set>
                                    <p:animEffect transition="in" filter="fade">
                                      <p:cBhvr>
                                        <p:cTn id="49" dur="1000"/>
                                        <p:tgtEl>
                                          <p:spTgt spid="37"/>
                                        </p:tgtEl>
                                      </p:cBhvr>
                                    </p:animEffect>
                                    <p:anim calcmode="lin" valueType="num">
                                      <p:cBhvr>
                                        <p:cTn id="50" dur="1000" fill="hold"/>
                                        <p:tgtEl>
                                          <p:spTgt spid="37"/>
                                        </p:tgtEl>
                                        <p:attrNameLst>
                                          <p:attrName>ppt_x</p:attrName>
                                        </p:attrNameLst>
                                      </p:cBhvr>
                                      <p:tavLst>
                                        <p:tav tm="0">
                                          <p:val>
                                            <p:strVal val="#ppt_x"/>
                                          </p:val>
                                        </p:tav>
                                        <p:tav tm="100000">
                                          <p:val>
                                            <p:strVal val="#ppt_x"/>
                                          </p:val>
                                        </p:tav>
                                      </p:tavLst>
                                    </p:anim>
                                    <p:anim calcmode="lin" valueType="num">
                                      <p:cBhvr>
                                        <p:cTn id="51" dur="1000" fill="hold"/>
                                        <p:tgtEl>
                                          <p:spTgt spid="37"/>
                                        </p:tgtEl>
                                        <p:attrNameLst>
                                          <p:attrName>ppt_y</p:attrName>
                                        </p:attrNameLst>
                                      </p:cBhvr>
                                      <p:tavLst>
                                        <p:tav tm="0">
                                          <p:val>
                                            <p:strVal val="#ppt_y-.1"/>
                                          </p:val>
                                        </p:tav>
                                        <p:tav tm="100000">
                                          <p:val>
                                            <p:strVal val="#ppt_y"/>
                                          </p:val>
                                        </p:tav>
                                      </p:tavLst>
                                    </p:anim>
                                  </p:childTnLst>
                                </p:cTn>
                              </p:par>
                              <p:par>
                                <p:cTn id="52" presetID="47" presetClass="entr" presetSubtype="0" fill="hold" grpId="0" nodeType="withEffect">
                                  <p:stCondLst>
                                    <p:cond delay="0"/>
                                  </p:stCondLst>
                                  <p:childTnLst>
                                    <p:set>
                                      <p:cBhvr>
                                        <p:cTn id="53" dur="1" fill="hold">
                                          <p:stCondLst>
                                            <p:cond delay="0"/>
                                          </p:stCondLst>
                                        </p:cTn>
                                        <p:tgtEl>
                                          <p:spTgt spid="19"/>
                                        </p:tgtEl>
                                        <p:attrNameLst>
                                          <p:attrName>style.visibility</p:attrName>
                                        </p:attrNameLst>
                                      </p:cBhvr>
                                      <p:to>
                                        <p:strVal val="visible"/>
                                      </p:to>
                                    </p:set>
                                    <p:animEffect transition="in" filter="fade">
                                      <p:cBhvr>
                                        <p:cTn id="54" dur="1000"/>
                                        <p:tgtEl>
                                          <p:spTgt spid="19"/>
                                        </p:tgtEl>
                                      </p:cBhvr>
                                    </p:animEffect>
                                    <p:anim calcmode="lin" valueType="num">
                                      <p:cBhvr>
                                        <p:cTn id="55" dur="1000" fill="hold"/>
                                        <p:tgtEl>
                                          <p:spTgt spid="19"/>
                                        </p:tgtEl>
                                        <p:attrNameLst>
                                          <p:attrName>ppt_x</p:attrName>
                                        </p:attrNameLst>
                                      </p:cBhvr>
                                      <p:tavLst>
                                        <p:tav tm="0">
                                          <p:val>
                                            <p:strVal val="#ppt_x"/>
                                          </p:val>
                                        </p:tav>
                                        <p:tav tm="100000">
                                          <p:val>
                                            <p:strVal val="#ppt_x"/>
                                          </p:val>
                                        </p:tav>
                                      </p:tavLst>
                                    </p:anim>
                                    <p:anim calcmode="lin" valueType="num">
                                      <p:cBhvr>
                                        <p:cTn id="56"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57" fill="hold" nodeType="clickPar">
                      <p:stCondLst>
                        <p:cond delay="indefinite"/>
                      </p:stCondLst>
                      <p:childTnLst>
                        <p:par>
                          <p:cTn id="58" fill="hold" nodeType="withGroup">
                            <p:stCondLst>
                              <p:cond delay="0"/>
                            </p:stCondLst>
                            <p:childTnLst>
                              <p:par>
                                <p:cTn id="59" presetID="29" presetClass="entr" presetSubtype="0" fill="hold" grpId="0" nodeType="clickEffect">
                                  <p:stCondLst>
                                    <p:cond delay="0"/>
                                  </p:stCondLst>
                                  <p:childTnLst>
                                    <p:set>
                                      <p:cBhvr>
                                        <p:cTn id="60" dur="1" fill="hold">
                                          <p:stCondLst>
                                            <p:cond delay="0"/>
                                          </p:stCondLst>
                                        </p:cTn>
                                        <p:tgtEl>
                                          <p:spTgt spid="48"/>
                                        </p:tgtEl>
                                        <p:attrNameLst>
                                          <p:attrName>style.visibility</p:attrName>
                                        </p:attrNameLst>
                                      </p:cBhvr>
                                      <p:to>
                                        <p:strVal val="visible"/>
                                      </p:to>
                                    </p:set>
                                    <p:anim calcmode="lin" valueType="num">
                                      <p:cBhvr>
                                        <p:cTn id="61" dur="1000" fill="hold"/>
                                        <p:tgtEl>
                                          <p:spTgt spid="48"/>
                                        </p:tgtEl>
                                        <p:attrNameLst>
                                          <p:attrName>ppt_x</p:attrName>
                                        </p:attrNameLst>
                                      </p:cBhvr>
                                      <p:tavLst>
                                        <p:tav tm="0">
                                          <p:val>
                                            <p:strVal val="#ppt_x-.2"/>
                                          </p:val>
                                        </p:tav>
                                        <p:tav tm="100000">
                                          <p:val>
                                            <p:strVal val="#ppt_x"/>
                                          </p:val>
                                        </p:tav>
                                      </p:tavLst>
                                    </p:anim>
                                    <p:anim calcmode="lin" valueType="num">
                                      <p:cBhvr>
                                        <p:cTn id="62" dur="1000" fill="hold"/>
                                        <p:tgtEl>
                                          <p:spTgt spid="48"/>
                                        </p:tgtEl>
                                        <p:attrNameLst>
                                          <p:attrName>ppt_y</p:attrName>
                                        </p:attrNameLst>
                                      </p:cBhvr>
                                      <p:tavLst>
                                        <p:tav tm="0">
                                          <p:val>
                                            <p:strVal val="#ppt_y"/>
                                          </p:val>
                                        </p:tav>
                                        <p:tav tm="100000">
                                          <p:val>
                                            <p:strVal val="#ppt_y"/>
                                          </p:val>
                                        </p:tav>
                                      </p:tavLst>
                                    </p:anim>
                                    <p:animEffect transition="in" filter="wipe(right)" prLst="gradientSize: 0.1">
                                      <p:cBhvr>
                                        <p:cTn id="63" dur="1000"/>
                                        <p:tgtEl>
                                          <p:spTgt spid="48"/>
                                        </p:tgtEl>
                                      </p:cBhvr>
                                    </p:animEffect>
                                  </p:childTnLst>
                                </p:cTn>
                              </p:par>
                              <p:par>
                                <p:cTn id="64" presetID="29" presetClass="entr" presetSubtype="0" fill="hold" grpId="0" nodeType="withEffect">
                                  <p:stCondLst>
                                    <p:cond delay="0"/>
                                  </p:stCondLst>
                                  <p:childTnLst>
                                    <p:set>
                                      <p:cBhvr>
                                        <p:cTn id="65" dur="1" fill="hold">
                                          <p:stCondLst>
                                            <p:cond delay="0"/>
                                          </p:stCondLst>
                                        </p:cTn>
                                        <p:tgtEl>
                                          <p:spTgt spid="51"/>
                                        </p:tgtEl>
                                        <p:attrNameLst>
                                          <p:attrName>style.visibility</p:attrName>
                                        </p:attrNameLst>
                                      </p:cBhvr>
                                      <p:to>
                                        <p:strVal val="visible"/>
                                      </p:to>
                                    </p:set>
                                    <p:anim calcmode="lin" valueType="num">
                                      <p:cBhvr>
                                        <p:cTn id="66" dur="1000" fill="hold"/>
                                        <p:tgtEl>
                                          <p:spTgt spid="51"/>
                                        </p:tgtEl>
                                        <p:attrNameLst>
                                          <p:attrName>ppt_x</p:attrName>
                                        </p:attrNameLst>
                                      </p:cBhvr>
                                      <p:tavLst>
                                        <p:tav tm="0">
                                          <p:val>
                                            <p:strVal val="#ppt_x-.2"/>
                                          </p:val>
                                        </p:tav>
                                        <p:tav tm="100000">
                                          <p:val>
                                            <p:strVal val="#ppt_x"/>
                                          </p:val>
                                        </p:tav>
                                      </p:tavLst>
                                    </p:anim>
                                    <p:anim calcmode="lin" valueType="num">
                                      <p:cBhvr>
                                        <p:cTn id="67" dur="1000" fill="hold"/>
                                        <p:tgtEl>
                                          <p:spTgt spid="51"/>
                                        </p:tgtEl>
                                        <p:attrNameLst>
                                          <p:attrName>ppt_y</p:attrName>
                                        </p:attrNameLst>
                                      </p:cBhvr>
                                      <p:tavLst>
                                        <p:tav tm="0">
                                          <p:val>
                                            <p:strVal val="#ppt_y"/>
                                          </p:val>
                                        </p:tav>
                                        <p:tav tm="100000">
                                          <p:val>
                                            <p:strVal val="#ppt_y"/>
                                          </p:val>
                                        </p:tav>
                                      </p:tavLst>
                                    </p:anim>
                                    <p:animEffect transition="in" filter="wipe(right)" prLst="gradientSize: 0.1">
                                      <p:cBhvr>
                                        <p:cTn id="68" dur="1000"/>
                                        <p:tgtEl>
                                          <p:spTgt spid="51"/>
                                        </p:tgtEl>
                                      </p:cBhvr>
                                    </p:animEffect>
                                  </p:childTnLst>
                                </p:cTn>
                              </p:par>
                            </p:childTnLst>
                          </p:cTn>
                        </p:par>
                      </p:childTnLst>
                    </p:cTn>
                  </p:par>
                  <p:par>
                    <p:cTn id="69" fill="hold" nodeType="clickPar">
                      <p:stCondLst>
                        <p:cond delay="indefinite"/>
                      </p:stCondLst>
                      <p:childTnLst>
                        <p:par>
                          <p:cTn id="70" fill="hold" nodeType="withGroup">
                            <p:stCondLst>
                              <p:cond delay="0"/>
                            </p:stCondLst>
                            <p:childTnLst>
                              <p:par>
                                <p:cTn id="71" presetID="47" presetClass="entr" presetSubtype="0" fill="hold" grpId="0" nodeType="clickEffect">
                                  <p:stCondLst>
                                    <p:cond delay="0"/>
                                  </p:stCondLst>
                                  <p:childTnLst>
                                    <p:set>
                                      <p:cBhvr>
                                        <p:cTn id="72" dur="1" fill="hold">
                                          <p:stCondLst>
                                            <p:cond delay="0"/>
                                          </p:stCondLst>
                                        </p:cTn>
                                        <p:tgtEl>
                                          <p:spTgt spid="44"/>
                                        </p:tgtEl>
                                        <p:attrNameLst>
                                          <p:attrName>style.visibility</p:attrName>
                                        </p:attrNameLst>
                                      </p:cBhvr>
                                      <p:to>
                                        <p:strVal val="visible"/>
                                      </p:to>
                                    </p:set>
                                    <p:animEffect transition="in" filter="fade">
                                      <p:cBhvr>
                                        <p:cTn id="73" dur="1000"/>
                                        <p:tgtEl>
                                          <p:spTgt spid="44"/>
                                        </p:tgtEl>
                                      </p:cBhvr>
                                    </p:animEffect>
                                    <p:anim calcmode="lin" valueType="num">
                                      <p:cBhvr>
                                        <p:cTn id="74" dur="1000" fill="hold"/>
                                        <p:tgtEl>
                                          <p:spTgt spid="44"/>
                                        </p:tgtEl>
                                        <p:attrNameLst>
                                          <p:attrName>ppt_x</p:attrName>
                                        </p:attrNameLst>
                                      </p:cBhvr>
                                      <p:tavLst>
                                        <p:tav tm="0">
                                          <p:val>
                                            <p:strVal val="#ppt_x"/>
                                          </p:val>
                                        </p:tav>
                                        <p:tav tm="100000">
                                          <p:val>
                                            <p:strVal val="#ppt_x"/>
                                          </p:val>
                                        </p:tav>
                                      </p:tavLst>
                                    </p:anim>
                                    <p:anim calcmode="lin" valueType="num">
                                      <p:cBhvr>
                                        <p:cTn id="75" dur="1000" fill="hold"/>
                                        <p:tgtEl>
                                          <p:spTgt spid="44"/>
                                        </p:tgtEl>
                                        <p:attrNameLst>
                                          <p:attrName>ppt_y</p:attrName>
                                        </p:attrNameLst>
                                      </p:cBhvr>
                                      <p:tavLst>
                                        <p:tav tm="0">
                                          <p:val>
                                            <p:strVal val="#ppt_y-.1"/>
                                          </p:val>
                                        </p:tav>
                                        <p:tav tm="100000">
                                          <p:val>
                                            <p:strVal val="#ppt_y"/>
                                          </p:val>
                                        </p:tav>
                                      </p:tavLst>
                                    </p:anim>
                                  </p:childTnLst>
                                </p:cTn>
                              </p:par>
                              <p:par>
                                <p:cTn id="76" presetID="47" presetClass="entr" presetSubtype="0" fill="hold" grpId="0" nodeType="withEffect">
                                  <p:stCondLst>
                                    <p:cond delay="0"/>
                                  </p:stCondLst>
                                  <p:childTnLst>
                                    <p:set>
                                      <p:cBhvr>
                                        <p:cTn id="77" dur="1" fill="hold">
                                          <p:stCondLst>
                                            <p:cond delay="0"/>
                                          </p:stCondLst>
                                        </p:cTn>
                                        <p:tgtEl>
                                          <p:spTgt spid="22"/>
                                        </p:tgtEl>
                                        <p:attrNameLst>
                                          <p:attrName>style.visibility</p:attrName>
                                        </p:attrNameLst>
                                      </p:cBhvr>
                                      <p:to>
                                        <p:strVal val="visible"/>
                                      </p:to>
                                    </p:set>
                                    <p:animEffect transition="in" filter="fade">
                                      <p:cBhvr>
                                        <p:cTn id="78" dur="1000"/>
                                        <p:tgtEl>
                                          <p:spTgt spid="22"/>
                                        </p:tgtEl>
                                      </p:cBhvr>
                                    </p:animEffect>
                                    <p:anim calcmode="lin" valueType="num">
                                      <p:cBhvr>
                                        <p:cTn id="79" dur="1000" fill="hold"/>
                                        <p:tgtEl>
                                          <p:spTgt spid="22"/>
                                        </p:tgtEl>
                                        <p:attrNameLst>
                                          <p:attrName>ppt_x</p:attrName>
                                        </p:attrNameLst>
                                      </p:cBhvr>
                                      <p:tavLst>
                                        <p:tav tm="0">
                                          <p:val>
                                            <p:strVal val="#ppt_x"/>
                                          </p:val>
                                        </p:tav>
                                        <p:tav tm="100000">
                                          <p:val>
                                            <p:strVal val="#ppt_x"/>
                                          </p:val>
                                        </p:tav>
                                      </p:tavLst>
                                    </p:anim>
                                    <p:anim calcmode="lin" valueType="num">
                                      <p:cBhvr>
                                        <p:cTn id="80" dur="1000" fill="hold"/>
                                        <p:tgtEl>
                                          <p:spTgt spid="22"/>
                                        </p:tgtEl>
                                        <p:attrNameLst>
                                          <p:attrName>ppt_y</p:attrName>
                                        </p:attrNameLst>
                                      </p:cBhvr>
                                      <p:tavLst>
                                        <p:tav tm="0">
                                          <p:val>
                                            <p:strVal val="#ppt_y-.1"/>
                                          </p:val>
                                        </p:tav>
                                        <p:tav tm="100000">
                                          <p:val>
                                            <p:strVal val="#ppt_y"/>
                                          </p:val>
                                        </p:tav>
                                      </p:tavLst>
                                    </p:anim>
                                  </p:childTnLst>
                                </p:cTn>
                              </p:par>
                              <p:par>
                                <p:cTn id="81" presetID="47" presetClass="entr" presetSubtype="0" fill="hold" grpId="0" nodeType="withEffect">
                                  <p:stCondLst>
                                    <p:cond delay="0"/>
                                  </p:stCondLst>
                                  <p:childTnLst>
                                    <p:set>
                                      <p:cBhvr>
                                        <p:cTn id="82" dur="1" fill="hold">
                                          <p:stCondLst>
                                            <p:cond delay="0"/>
                                          </p:stCondLst>
                                        </p:cTn>
                                        <p:tgtEl>
                                          <p:spTgt spid="21"/>
                                        </p:tgtEl>
                                        <p:attrNameLst>
                                          <p:attrName>style.visibility</p:attrName>
                                        </p:attrNameLst>
                                      </p:cBhvr>
                                      <p:to>
                                        <p:strVal val="visible"/>
                                      </p:to>
                                    </p:set>
                                    <p:animEffect transition="in" filter="fade">
                                      <p:cBhvr>
                                        <p:cTn id="83" dur="1000"/>
                                        <p:tgtEl>
                                          <p:spTgt spid="21"/>
                                        </p:tgtEl>
                                      </p:cBhvr>
                                    </p:animEffect>
                                    <p:anim calcmode="lin" valueType="num">
                                      <p:cBhvr>
                                        <p:cTn id="84" dur="1000" fill="hold"/>
                                        <p:tgtEl>
                                          <p:spTgt spid="21"/>
                                        </p:tgtEl>
                                        <p:attrNameLst>
                                          <p:attrName>ppt_x</p:attrName>
                                        </p:attrNameLst>
                                      </p:cBhvr>
                                      <p:tavLst>
                                        <p:tav tm="0">
                                          <p:val>
                                            <p:strVal val="#ppt_x"/>
                                          </p:val>
                                        </p:tav>
                                        <p:tav tm="100000">
                                          <p:val>
                                            <p:strVal val="#ppt_x"/>
                                          </p:val>
                                        </p:tav>
                                      </p:tavLst>
                                    </p:anim>
                                    <p:anim calcmode="lin" valueType="num">
                                      <p:cBhvr>
                                        <p:cTn id="85" dur="1000" fill="hold"/>
                                        <p:tgtEl>
                                          <p:spTgt spid="21"/>
                                        </p:tgtEl>
                                        <p:attrNameLst>
                                          <p:attrName>ppt_y</p:attrName>
                                        </p:attrNameLst>
                                      </p:cBhvr>
                                      <p:tavLst>
                                        <p:tav tm="0">
                                          <p:val>
                                            <p:strVal val="#ppt_y-.1"/>
                                          </p:val>
                                        </p:tav>
                                        <p:tav tm="100000">
                                          <p:val>
                                            <p:strVal val="#ppt_y"/>
                                          </p:val>
                                        </p:tav>
                                      </p:tavLst>
                                    </p:anim>
                                  </p:childTnLst>
                                </p:cTn>
                              </p:par>
                              <p:par>
                                <p:cTn id="86" presetID="47" presetClass="entr" presetSubtype="0" fill="hold" grpId="0" nodeType="withEffect">
                                  <p:stCondLst>
                                    <p:cond delay="0"/>
                                  </p:stCondLst>
                                  <p:childTnLst>
                                    <p:set>
                                      <p:cBhvr>
                                        <p:cTn id="87" dur="1" fill="hold">
                                          <p:stCondLst>
                                            <p:cond delay="0"/>
                                          </p:stCondLst>
                                        </p:cTn>
                                        <p:tgtEl>
                                          <p:spTgt spid="43"/>
                                        </p:tgtEl>
                                        <p:attrNameLst>
                                          <p:attrName>style.visibility</p:attrName>
                                        </p:attrNameLst>
                                      </p:cBhvr>
                                      <p:to>
                                        <p:strVal val="visible"/>
                                      </p:to>
                                    </p:set>
                                    <p:animEffect transition="in" filter="fade">
                                      <p:cBhvr>
                                        <p:cTn id="88" dur="1000"/>
                                        <p:tgtEl>
                                          <p:spTgt spid="43"/>
                                        </p:tgtEl>
                                      </p:cBhvr>
                                    </p:animEffect>
                                    <p:anim calcmode="lin" valueType="num">
                                      <p:cBhvr>
                                        <p:cTn id="89" dur="1000" fill="hold"/>
                                        <p:tgtEl>
                                          <p:spTgt spid="43"/>
                                        </p:tgtEl>
                                        <p:attrNameLst>
                                          <p:attrName>ppt_x</p:attrName>
                                        </p:attrNameLst>
                                      </p:cBhvr>
                                      <p:tavLst>
                                        <p:tav tm="0">
                                          <p:val>
                                            <p:strVal val="#ppt_x"/>
                                          </p:val>
                                        </p:tav>
                                        <p:tav tm="100000">
                                          <p:val>
                                            <p:strVal val="#ppt_x"/>
                                          </p:val>
                                        </p:tav>
                                      </p:tavLst>
                                    </p:anim>
                                    <p:anim calcmode="lin" valueType="num">
                                      <p:cBhvr>
                                        <p:cTn id="90" dur="1000" fill="hold"/>
                                        <p:tgtEl>
                                          <p:spTgt spid="43"/>
                                        </p:tgtEl>
                                        <p:attrNameLst>
                                          <p:attrName>ppt_y</p:attrName>
                                        </p:attrNameLst>
                                      </p:cBhvr>
                                      <p:tavLst>
                                        <p:tav tm="0">
                                          <p:val>
                                            <p:strVal val="#ppt_y-.1"/>
                                          </p:val>
                                        </p:tav>
                                        <p:tav tm="100000">
                                          <p:val>
                                            <p:strVal val="#ppt_y"/>
                                          </p:val>
                                        </p:tav>
                                      </p:tavLst>
                                    </p:anim>
                                  </p:childTnLst>
                                </p:cTn>
                              </p:par>
                              <p:par>
                                <p:cTn id="91" presetID="47" presetClass="entr" presetSubtype="0" fill="hold" grpId="0" nodeType="withEffect">
                                  <p:stCondLst>
                                    <p:cond delay="0"/>
                                  </p:stCondLst>
                                  <p:childTnLst>
                                    <p:set>
                                      <p:cBhvr>
                                        <p:cTn id="92" dur="1" fill="hold">
                                          <p:stCondLst>
                                            <p:cond delay="0"/>
                                          </p:stCondLst>
                                        </p:cTn>
                                        <p:tgtEl>
                                          <p:spTgt spid="20"/>
                                        </p:tgtEl>
                                        <p:attrNameLst>
                                          <p:attrName>style.visibility</p:attrName>
                                        </p:attrNameLst>
                                      </p:cBhvr>
                                      <p:to>
                                        <p:strVal val="visible"/>
                                      </p:to>
                                    </p:set>
                                    <p:animEffect transition="in" filter="fade">
                                      <p:cBhvr>
                                        <p:cTn id="93" dur="1000"/>
                                        <p:tgtEl>
                                          <p:spTgt spid="20"/>
                                        </p:tgtEl>
                                      </p:cBhvr>
                                    </p:animEffect>
                                    <p:anim calcmode="lin" valueType="num">
                                      <p:cBhvr>
                                        <p:cTn id="94" dur="1000" fill="hold"/>
                                        <p:tgtEl>
                                          <p:spTgt spid="20"/>
                                        </p:tgtEl>
                                        <p:attrNameLst>
                                          <p:attrName>ppt_x</p:attrName>
                                        </p:attrNameLst>
                                      </p:cBhvr>
                                      <p:tavLst>
                                        <p:tav tm="0">
                                          <p:val>
                                            <p:strVal val="#ppt_x"/>
                                          </p:val>
                                        </p:tav>
                                        <p:tav tm="100000">
                                          <p:val>
                                            <p:strVal val="#ppt_x"/>
                                          </p:val>
                                        </p:tav>
                                      </p:tavLst>
                                    </p:anim>
                                    <p:anim calcmode="lin" valueType="num">
                                      <p:cBhvr>
                                        <p:cTn id="95" dur="1000" fill="hold"/>
                                        <p:tgtEl>
                                          <p:spTgt spid="20"/>
                                        </p:tgtEl>
                                        <p:attrNameLst>
                                          <p:attrName>ppt_y</p:attrName>
                                        </p:attrNameLst>
                                      </p:cBhvr>
                                      <p:tavLst>
                                        <p:tav tm="0">
                                          <p:val>
                                            <p:strVal val="#ppt_y-.1"/>
                                          </p:val>
                                        </p:tav>
                                        <p:tav tm="100000">
                                          <p:val>
                                            <p:strVal val="#ppt_y"/>
                                          </p:val>
                                        </p:tav>
                                      </p:tavLst>
                                    </p:anim>
                                  </p:childTnLst>
                                </p:cTn>
                              </p:par>
                              <p:par>
                                <p:cTn id="96" presetID="47" presetClass="entr" presetSubtype="0" fill="hold" grpId="0" nodeType="withEffect">
                                  <p:stCondLst>
                                    <p:cond delay="0"/>
                                  </p:stCondLst>
                                  <p:childTnLst>
                                    <p:set>
                                      <p:cBhvr>
                                        <p:cTn id="97" dur="1" fill="hold">
                                          <p:stCondLst>
                                            <p:cond delay="0"/>
                                          </p:stCondLst>
                                        </p:cTn>
                                        <p:tgtEl>
                                          <p:spTgt spid="38"/>
                                        </p:tgtEl>
                                        <p:attrNameLst>
                                          <p:attrName>style.visibility</p:attrName>
                                        </p:attrNameLst>
                                      </p:cBhvr>
                                      <p:to>
                                        <p:strVal val="visible"/>
                                      </p:to>
                                    </p:set>
                                    <p:animEffect transition="in" filter="fade">
                                      <p:cBhvr>
                                        <p:cTn id="98" dur="1000"/>
                                        <p:tgtEl>
                                          <p:spTgt spid="38"/>
                                        </p:tgtEl>
                                      </p:cBhvr>
                                    </p:animEffect>
                                    <p:anim calcmode="lin" valueType="num">
                                      <p:cBhvr>
                                        <p:cTn id="99" dur="1000" fill="hold"/>
                                        <p:tgtEl>
                                          <p:spTgt spid="38"/>
                                        </p:tgtEl>
                                        <p:attrNameLst>
                                          <p:attrName>ppt_x</p:attrName>
                                        </p:attrNameLst>
                                      </p:cBhvr>
                                      <p:tavLst>
                                        <p:tav tm="0">
                                          <p:val>
                                            <p:strVal val="#ppt_x"/>
                                          </p:val>
                                        </p:tav>
                                        <p:tav tm="100000">
                                          <p:val>
                                            <p:strVal val="#ppt_x"/>
                                          </p:val>
                                        </p:tav>
                                      </p:tavLst>
                                    </p:anim>
                                    <p:anim calcmode="lin" valueType="num">
                                      <p:cBhvr>
                                        <p:cTn id="100" dur="1000" fill="hold"/>
                                        <p:tgtEl>
                                          <p:spTgt spid="38"/>
                                        </p:tgtEl>
                                        <p:attrNameLst>
                                          <p:attrName>ppt_y</p:attrName>
                                        </p:attrNameLst>
                                      </p:cBhvr>
                                      <p:tavLst>
                                        <p:tav tm="0">
                                          <p:val>
                                            <p:strVal val="#ppt_y-.1"/>
                                          </p:val>
                                        </p:tav>
                                        <p:tav tm="100000">
                                          <p:val>
                                            <p:strVal val="#ppt_y"/>
                                          </p:val>
                                        </p:tav>
                                      </p:tavLst>
                                    </p:anim>
                                  </p:childTnLst>
                                </p:cTn>
                              </p:par>
                              <p:par>
                                <p:cTn id="101" presetID="47" presetClass="entr" presetSubtype="0" fill="hold" grpId="0" nodeType="withEffect">
                                  <p:stCondLst>
                                    <p:cond delay="0"/>
                                  </p:stCondLst>
                                  <p:childTnLst>
                                    <p:set>
                                      <p:cBhvr>
                                        <p:cTn id="102" dur="1" fill="hold">
                                          <p:stCondLst>
                                            <p:cond delay="0"/>
                                          </p:stCondLst>
                                        </p:cTn>
                                        <p:tgtEl>
                                          <p:spTgt spid="41"/>
                                        </p:tgtEl>
                                        <p:attrNameLst>
                                          <p:attrName>style.visibility</p:attrName>
                                        </p:attrNameLst>
                                      </p:cBhvr>
                                      <p:to>
                                        <p:strVal val="visible"/>
                                      </p:to>
                                    </p:set>
                                    <p:animEffect transition="in" filter="fade">
                                      <p:cBhvr>
                                        <p:cTn id="103" dur="1000"/>
                                        <p:tgtEl>
                                          <p:spTgt spid="41"/>
                                        </p:tgtEl>
                                      </p:cBhvr>
                                    </p:animEffect>
                                    <p:anim calcmode="lin" valueType="num">
                                      <p:cBhvr>
                                        <p:cTn id="104" dur="1000" fill="hold"/>
                                        <p:tgtEl>
                                          <p:spTgt spid="41"/>
                                        </p:tgtEl>
                                        <p:attrNameLst>
                                          <p:attrName>ppt_x</p:attrName>
                                        </p:attrNameLst>
                                      </p:cBhvr>
                                      <p:tavLst>
                                        <p:tav tm="0">
                                          <p:val>
                                            <p:strVal val="#ppt_x"/>
                                          </p:val>
                                        </p:tav>
                                        <p:tav tm="100000">
                                          <p:val>
                                            <p:strVal val="#ppt_x"/>
                                          </p:val>
                                        </p:tav>
                                      </p:tavLst>
                                    </p:anim>
                                    <p:anim calcmode="lin" valueType="num">
                                      <p:cBhvr>
                                        <p:cTn id="105" dur="1000" fill="hold"/>
                                        <p:tgtEl>
                                          <p:spTgt spid="41"/>
                                        </p:tgtEl>
                                        <p:attrNameLst>
                                          <p:attrName>ppt_y</p:attrName>
                                        </p:attrNameLst>
                                      </p:cBhvr>
                                      <p:tavLst>
                                        <p:tav tm="0">
                                          <p:val>
                                            <p:strVal val="#ppt_y-.1"/>
                                          </p:val>
                                        </p:tav>
                                        <p:tav tm="100000">
                                          <p:val>
                                            <p:strVal val="#ppt_y"/>
                                          </p:val>
                                        </p:tav>
                                      </p:tavLst>
                                    </p:anim>
                                  </p:childTnLst>
                                </p:cTn>
                              </p:par>
                              <p:par>
                                <p:cTn id="106" presetID="47" presetClass="entr" presetSubtype="0" fill="hold" grpId="0" nodeType="withEffect">
                                  <p:stCondLst>
                                    <p:cond delay="0"/>
                                  </p:stCondLst>
                                  <p:childTnLst>
                                    <p:set>
                                      <p:cBhvr>
                                        <p:cTn id="107" dur="1" fill="hold">
                                          <p:stCondLst>
                                            <p:cond delay="0"/>
                                          </p:stCondLst>
                                        </p:cTn>
                                        <p:tgtEl>
                                          <p:spTgt spid="24"/>
                                        </p:tgtEl>
                                        <p:attrNameLst>
                                          <p:attrName>style.visibility</p:attrName>
                                        </p:attrNameLst>
                                      </p:cBhvr>
                                      <p:to>
                                        <p:strVal val="visible"/>
                                      </p:to>
                                    </p:set>
                                    <p:animEffect transition="in" filter="fade">
                                      <p:cBhvr>
                                        <p:cTn id="108" dur="1000"/>
                                        <p:tgtEl>
                                          <p:spTgt spid="24"/>
                                        </p:tgtEl>
                                      </p:cBhvr>
                                    </p:animEffect>
                                    <p:anim calcmode="lin" valueType="num">
                                      <p:cBhvr>
                                        <p:cTn id="109" dur="1000" fill="hold"/>
                                        <p:tgtEl>
                                          <p:spTgt spid="24"/>
                                        </p:tgtEl>
                                        <p:attrNameLst>
                                          <p:attrName>ppt_x</p:attrName>
                                        </p:attrNameLst>
                                      </p:cBhvr>
                                      <p:tavLst>
                                        <p:tav tm="0">
                                          <p:val>
                                            <p:strVal val="#ppt_x"/>
                                          </p:val>
                                        </p:tav>
                                        <p:tav tm="100000">
                                          <p:val>
                                            <p:strVal val="#ppt_x"/>
                                          </p:val>
                                        </p:tav>
                                      </p:tavLst>
                                    </p:anim>
                                    <p:anim calcmode="lin" valueType="num">
                                      <p:cBhvr>
                                        <p:cTn id="110" dur="1000" fill="hold"/>
                                        <p:tgtEl>
                                          <p:spTgt spid="24"/>
                                        </p:tgtEl>
                                        <p:attrNameLst>
                                          <p:attrName>ppt_y</p:attrName>
                                        </p:attrNameLst>
                                      </p:cBhvr>
                                      <p:tavLst>
                                        <p:tav tm="0">
                                          <p:val>
                                            <p:strVal val="#ppt_y-.1"/>
                                          </p:val>
                                        </p:tav>
                                        <p:tav tm="100000">
                                          <p:val>
                                            <p:strVal val="#ppt_y"/>
                                          </p:val>
                                        </p:tav>
                                      </p:tavLst>
                                    </p:anim>
                                  </p:childTnLst>
                                </p:cTn>
                              </p:par>
                              <p:par>
                                <p:cTn id="111" presetID="47" presetClass="entr" presetSubtype="0" fill="hold" grpId="0" nodeType="withEffect">
                                  <p:stCondLst>
                                    <p:cond delay="0"/>
                                  </p:stCondLst>
                                  <p:childTnLst>
                                    <p:set>
                                      <p:cBhvr>
                                        <p:cTn id="112" dur="1" fill="hold">
                                          <p:stCondLst>
                                            <p:cond delay="0"/>
                                          </p:stCondLst>
                                        </p:cTn>
                                        <p:tgtEl>
                                          <p:spTgt spid="42"/>
                                        </p:tgtEl>
                                        <p:attrNameLst>
                                          <p:attrName>style.visibility</p:attrName>
                                        </p:attrNameLst>
                                      </p:cBhvr>
                                      <p:to>
                                        <p:strVal val="visible"/>
                                      </p:to>
                                    </p:set>
                                    <p:animEffect transition="in" filter="fade">
                                      <p:cBhvr>
                                        <p:cTn id="113" dur="1000"/>
                                        <p:tgtEl>
                                          <p:spTgt spid="42"/>
                                        </p:tgtEl>
                                      </p:cBhvr>
                                    </p:animEffect>
                                    <p:anim calcmode="lin" valueType="num">
                                      <p:cBhvr>
                                        <p:cTn id="114" dur="1000" fill="hold"/>
                                        <p:tgtEl>
                                          <p:spTgt spid="42"/>
                                        </p:tgtEl>
                                        <p:attrNameLst>
                                          <p:attrName>ppt_x</p:attrName>
                                        </p:attrNameLst>
                                      </p:cBhvr>
                                      <p:tavLst>
                                        <p:tav tm="0">
                                          <p:val>
                                            <p:strVal val="#ppt_x"/>
                                          </p:val>
                                        </p:tav>
                                        <p:tav tm="100000">
                                          <p:val>
                                            <p:strVal val="#ppt_x"/>
                                          </p:val>
                                        </p:tav>
                                      </p:tavLst>
                                    </p:anim>
                                    <p:anim calcmode="lin" valueType="num">
                                      <p:cBhvr>
                                        <p:cTn id="115" dur="1000" fill="hold"/>
                                        <p:tgtEl>
                                          <p:spTgt spid="42"/>
                                        </p:tgtEl>
                                        <p:attrNameLst>
                                          <p:attrName>ppt_y</p:attrName>
                                        </p:attrNameLst>
                                      </p:cBhvr>
                                      <p:tavLst>
                                        <p:tav tm="0">
                                          <p:val>
                                            <p:strVal val="#ppt_y-.1"/>
                                          </p:val>
                                        </p:tav>
                                        <p:tav tm="100000">
                                          <p:val>
                                            <p:strVal val="#ppt_y"/>
                                          </p:val>
                                        </p:tav>
                                      </p:tavLst>
                                    </p:anim>
                                  </p:childTnLst>
                                </p:cTn>
                              </p:par>
                              <p:par>
                                <p:cTn id="116" presetID="47" presetClass="entr" presetSubtype="0" fill="hold" grpId="0" nodeType="withEffect">
                                  <p:stCondLst>
                                    <p:cond delay="0"/>
                                  </p:stCondLst>
                                  <p:childTnLst>
                                    <p:set>
                                      <p:cBhvr>
                                        <p:cTn id="117" dur="1" fill="hold">
                                          <p:stCondLst>
                                            <p:cond delay="0"/>
                                          </p:stCondLst>
                                        </p:cTn>
                                        <p:tgtEl>
                                          <p:spTgt spid="25"/>
                                        </p:tgtEl>
                                        <p:attrNameLst>
                                          <p:attrName>style.visibility</p:attrName>
                                        </p:attrNameLst>
                                      </p:cBhvr>
                                      <p:to>
                                        <p:strVal val="visible"/>
                                      </p:to>
                                    </p:set>
                                    <p:animEffect transition="in" filter="fade">
                                      <p:cBhvr>
                                        <p:cTn id="118" dur="1000"/>
                                        <p:tgtEl>
                                          <p:spTgt spid="25"/>
                                        </p:tgtEl>
                                      </p:cBhvr>
                                    </p:animEffect>
                                    <p:anim calcmode="lin" valueType="num">
                                      <p:cBhvr>
                                        <p:cTn id="119" dur="1000" fill="hold"/>
                                        <p:tgtEl>
                                          <p:spTgt spid="25"/>
                                        </p:tgtEl>
                                        <p:attrNameLst>
                                          <p:attrName>ppt_x</p:attrName>
                                        </p:attrNameLst>
                                      </p:cBhvr>
                                      <p:tavLst>
                                        <p:tav tm="0">
                                          <p:val>
                                            <p:strVal val="#ppt_x"/>
                                          </p:val>
                                        </p:tav>
                                        <p:tav tm="100000">
                                          <p:val>
                                            <p:strVal val="#ppt_x"/>
                                          </p:val>
                                        </p:tav>
                                      </p:tavLst>
                                    </p:anim>
                                    <p:anim calcmode="lin" valueType="num">
                                      <p:cBhvr>
                                        <p:cTn id="120"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P spid="19" grpId="0"/>
      <p:bldP spid="20" grpId="0"/>
      <p:bldP spid="21" grpId="0"/>
      <p:bldP spid="22" grpId="0"/>
      <p:bldP spid="24" grpId="0"/>
      <p:bldP spid="25" grpId="0"/>
      <p:bldP spid="34" grpId="0" animBg="1"/>
      <p:bldP spid="35" grpId="0" animBg="1"/>
      <p:bldP spid="36" grpId="0" animBg="1"/>
      <p:bldP spid="37" grpId="0" animBg="1"/>
      <p:bldP spid="38" grpId="0" animBg="1"/>
      <p:bldP spid="41" grpId="0" animBg="1"/>
      <p:bldP spid="42" grpId="0" animBg="1"/>
      <p:bldP spid="43" grpId="0" animBg="1"/>
      <p:bldP spid="44" grpId="0" animBg="1"/>
      <p:bldP spid="46" grpId="0" animBg="1"/>
      <p:bldP spid="48" grpId="0" animBg="1"/>
      <p:bldP spid="50" grpId="0"/>
      <p:bldP spid="51"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48400" y="533400"/>
            <a:ext cx="2286000" cy="609600"/>
          </a:xfrm>
        </p:spPr>
        <p:txBody>
          <a:bodyPr>
            <a:normAutofit/>
          </a:bodyPr>
          <a:lstStyle/>
          <a:p>
            <a:pPr algn="r" eaLnBrk="1" fontAlgn="auto" hangingPunct="1">
              <a:spcAft>
                <a:spcPts val="0"/>
              </a:spcAft>
              <a:defRPr/>
            </a:pPr>
            <a:r>
              <a:rPr lang="fa-IR" sz="2800" b="1" i="1" dirty="0" smtClean="0">
                <a:solidFill>
                  <a:schemeClr val="accent2">
                    <a:lumMod val="60000"/>
                    <a:lumOff val="40000"/>
                  </a:schemeClr>
                </a:solidFill>
                <a:latin typeface="Arial" pitchFamily="34" charset="0"/>
                <a:cs typeface="B Homa" panose="00000400000000000000" pitchFamily="2" charset="-78"/>
              </a:rPr>
              <a:t> دسترسی ها</a:t>
            </a:r>
            <a:endParaRPr lang="en-US" sz="2800" b="1" dirty="0">
              <a:solidFill>
                <a:schemeClr val="accent2">
                  <a:lumMod val="60000"/>
                  <a:lumOff val="40000"/>
                </a:schemeClr>
              </a:solidFill>
              <a:latin typeface="Arial" pitchFamily="34" charset="0"/>
              <a:cs typeface="B Homa" panose="00000400000000000000" pitchFamily="2" charset="-78"/>
            </a:endParaRPr>
          </a:p>
        </p:txBody>
      </p:sp>
      <p:pic>
        <p:nvPicPr>
          <p:cNvPr id="26627" name="Content Placeholder 4" descr="DSC06079.JPG"/>
          <p:cNvPicPr>
            <a:picLocks noGrp="1" noChangeAspect="1"/>
          </p:cNvPicPr>
          <p:nvPr>
            <p:ph sz="half" idx="1"/>
          </p:nvPr>
        </p:nvPicPr>
        <p:blipFill>
          <a:blip r:embed="rId2">
            <a:extLst>
              <a:ext uri="{28A0092B-C50C-407E-A947-70E740481C1C}">
                <a14:useLocalDpi xmlns:a14="http://schemas.microsoft.com/office/drawing/2010/main" val="0"/>
              </a:ext>
            </a:extLst>
          </a:blip>
          <a:srcRect t="33333" r="65833" b="18889"/>
          <a:stretch>
            <a:fillRect/>
          </a:stretch>
        </p:blipFill>
        <p:spPr>
          <a:xfrm>
            <a:off x="304800" y="762000"/>
            <a:ext cx="4038600" cy="4235450"/>
          </a:xfrm>
          <a:solidFill>
            <a:srgbClr val="FF0000"/>
          </a:solidFill>
          <a:ln>
            <a:solidFill>
              <a:srgbClr val="92D050"/>
            </a:solidFill>
            <a:miter lim="800000"/>
            <a:headEnd/>
            <a:tailEnd/>
          </a:ln>
        </p:spPr>
      </p:pic>
      <p:sp>
        <p:nvSpPr>
          <p:cNvPr id="26628" name="Content Placeholder 3"/>
          <p:cNvSpPr>
            <a:spLocks noGrp="1"/>
          </p:cNvSpPr>
          <p:nvPr>
            <p:ph sz="half" idx="2"/>
          </p:nvPr>
        </p:nvSpPr>
        <p:spPr>
          <a:xfrm>
            <a:off x="4572000" y="1371600"/>
            <a:ext cx="4114800" cy="4953000"/>
          </a:xfrm>
        </p:spPr>
        <p:txBody>
          <a:bodyPr/>
          <a:lstStyle/>
          <a:p>
            <a:pPr algn="r" rtl="1" eaLnBrk="1" hangingPunct="1">
              <a:buClr>
                <a:schemeClr val="tx1"/>
              </a:buClr>
              <a:buFont typeface="Wingdings 2" panose="05020102010507070707" pitchFamily="18" charset="2"/>
              <a:buNone/>
            </a:pPr>
            <a:r>
              <a:rPr lang="ar-SA" altLang="fa-IR" sz="1800" dirty="0" smtClean="0">
                <a:cs typeface="B Homa" panose="00000400000000000000" pitchFamily="2" charset="-78"/>
              </a:rPr>
              <a:t>در حال حاضر دسترسی به سایت از چهار جهت امکان پذیر است</a:t>
            </a:r>
            <a:endParaRPr lang="en-GB" altLang="fa-IR" sz="1800" dirty="0" smtClean="0">
              <a:cs typeface="B Homa" panose="00000400000000000000" pitchFamily="2" charset="-78"/>
            </a:endParaRPr>
          </a:p>
          <a:p>
            <a:pPr algn="r" rtl="1" eaLnBrk="1" hangingPunct="1">
              <a:buClr>
                <a:schemeClr val="tx1"/>
              </a:buClr>
              <a:buFont typeface="Wingdings 2" panose="05020102010507070707" pitchFamily="18" charset="2"/>
              <a:buNone/>
            </a:pPr>
            <a:r>
              <a:rPr lang="ar-SA" altLang="fa-IR" sz="1800" dirty="0" smtClean="0">
                <a:cs typeface="B Homa" panose="00000400000000000000" pitchFamily="2" charset="-78"/>
              </a:rPr>
              <a:t>الف : از طرف شمال از سبزه میدان به بلوار حافظ</a:t>
            </a:r>
            <a:endParaRPr lang="en-GB" altLang="fa-IR" sz="1800" dirty="0" smtClean="0">
              <a:cs typeface="B Homa" panose="00000400000000000000" pitchFamily="2" charset="-78"/>
            </a:endParaRPr>
          </a:p>
          <a:p>
            <a:pPr algn="r" rtl="1" eaLnBrk="1" hangingPunct="1">
              <a:buClr>
                <a:schemeClr val="tx1"/>
              </a:buClr>
              <a:buFont typeface="Wingdings 2" panose="05020102010507070707" pitchFamily="18" charset="2"/>
              <a:buNone/>
            </a:pPr>
            <a:r>
              <a:rPr lang="ar-SA" altLang="fa-IR" sz="1800" dirty="0" smtClean="0">
                <a:cs typeface="B Homa" panose="00000400000000000000" pitchFamily="2" charset="-78"/>
              </a:rPr>
              <a:t>ب : از طرف جنوب از میدان گاز به خیابان ملت</a:t>
            </a:r>
            <a:endParaRPr lang="en-GB" altLang="fa-IR" sz="1800" dirty="0" smtClean="0">
              <a:cs typeface="B Homa" panose="00000400000000000000" pitchFamily="2" charset="-78"/>
            </a:endParaRPr>
          </a:p>
          <a:p>
            <a:pPr algn="r" rtl="1" eaLnBrk="1" hangingPunct="1">
              <a:buClr>
                <a:schemeClr val="tx1"/>
              </a:buClr>
              <a:buFont typeface="Wingdings 2" panose="05020102010507070707" pitchFamily="18" charset="2"/>
              <a:buNone/>
            </a:pPr>
            <a:r>
              <a:rPr lang="ar-SA" altLang="fa-IR" sz="1800" dirty="0" smtClean="0">
                <a:cs typeface="B Homa" panose="00000400000000000000" pitchFamily="2" charset="-78"/>
              </a:rPr>
              <a:t>ج : از طرف غرب از بلوار آیت الله ضیابری به بلوار حافظ</a:t>
            </a:r>
            <a:endParaRPr lang="en-GB" altLang="fa-IR" sz="1800" dirty="0" smtClean="0">
              <a:cs typeface="B Homa" panose="00000400000000000000" pitchFamily="2" charset="-78"/>
            </a:endParaRPr>
          </a:p>
          <a:p>
            <a:pPr algn="r" rtl="1" eaLnBrk="1" hangingPunct="1">
              <a:buClr>
                <a:schemeClr val="tx1"/>
              </a:buClr>
              <a:buFont typeface="Wingdings 2" panose="05020102010507070707" pitchFamily="18" charset="2"/>
              <a:buNone/>
            </a:pPr>
            <a:r>
              <a:rPr lang="ar-SA" altLang="fa-IR" sz="1800" dirty="0" smtClean="0">
                <a:cs typeface="B Homa" panose="00000400000000000000" pitchFamily="2" charset="-78"/>
              </a:rPr>
              <a:t>د : از طرف شرق از چهار راه میکائیل به بلوار حافظ</a:t>
            </a:r>
            <a:endParaRPr lang="fa-IR" altLang="fa-IR" sz="1800" dirty="0" smtClean="0">
              <a:cs typeface="B Homa" panose="00000400000000000000" pitchFamily="2" charset="-78"/>
            </a:endParaRPr>
          </a:p>
          <a:p>
            <a:pPr algn="r" rtl="1" eaLnBrk="1" hangingPunct="1">
              <a:buClr>
                <a:schemeClr val="tx1"/>
              </a:buClr>
              <a:buFont typeface="Wingdings" panose="05000000000000000000" pitchFamily="2" charset="2"/>
              <a:buChar char="q"/>
            </a:pPr>
            <a:r>
              <a:rPr lang="fa-IR" altLang="fa-IR" sz="1800" dirty="0" smtClean="0">
                <a:cs typeface="B Homa" panose="00000400000000000000" pitchFamily="2" charset="-78"/>
              </a:rPr>
              <a:t>دسترسی های درجه 1و2 ماشین رو دسترسی درجه 3 دسترسی پیاده و ازداخل پارک است.</a:t>
            </a:r>
          </a:p>
          <a:p>
            <a:pPr algn="r" rtl="1" eaLnBrk="1" hangingPunct="1">
              <a:buClr>
                <a:schemeClr val="tx1"/>
              </a:buClr>
              <a:buFont typeface="Wingdings" panose="05000000000000000000" pitchFamily="2" charset="2"/>
              <a:buChar char="q"/>
            </a:pPr>
            <a:endParaRPr lang="fa-IR" altLang="fa-IR" sz="1800" dirty="0" smtClean="0">
              <a:cs typeface="B Homa" panose="00000400000000000000" pitchFamily="2" charset="-78"/>
            </a:endParaRPr>
          </a:p>
        </p:txBody>
      </p:sp>
      <p:sp>
        <p:nvSpPr>
          <p:cNvPr id="14" name="Rectangle 13"/>
          <p:cNvSpPr/>
          <p:nvPr/>
        </p:nvSpPr>
        <p:spPr>
          <a:xfrm rot="4660674">
            <a:off x="264319" y="2855119"/>
            <a:ext cx="1903412" cy="44450"/>
          </a:xfrm>
          <a:prstGeom prst="rect">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base">
              <a:spcBef>
                <a:spcPct val="0"/>
              </a:spcBef>
              <a:spcAft>
                <a:spcPct val="0"/>
              </a:spcAft>
              <a:defRPr/>
            </a:pPr>
            <a:endParaRPr lang="en-US" dirty="0">
              <a:solidFill>
                <a:srgbClr val="0070C0"/>
              </a:solidFill>
            </a:endParaRPr>
          </a:p>
        </p:txBody>
      </p:sp>
      <p:sp>
        <p:nvSpPr>
          <p:cNvPr id="8" name="Rectangle 7"/>
          <p:cNvSpPr/>
          <p:nvPr/>
        </p:nvSpPr>
        <p:spPr>
          <a:xfrm rot="1013248">
            <a:off x="403225" y="2095500"/>
            <a:ext cx="2636838" cy="74613"/>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base">
              <a:spcBef>
                <a:spcPct val="0"/>
              </a:spcBef>
              <a:spcAft>
                <a:spcPct val="0"/>
              </a:spcAft>
              <a:defRPr/>
            </a:pPr>
            <a:endParaRPr lang="en-US" dirty="0">
              <a:solidFill>
                <a:srgbClr val="FF0000"/>
              </a:solidFill>
            </a:endParaRPr>
          </a:p>
        </p:txBody>
      </p:sp>
      <p:sp>
        <p:nvSpPr>
          <p:cNvPr id="15" name="Rectangle 14"/>
          <p:cNvSpPr/>
          <p:nvPr/>
        </p:nvSpPr>
        <p:spPr>
          <a:xfrm>
            <a:off x="2514600" y="5257800"/>
            <a:ext cx="457200" cy="228600"/>
          </a:xfrm>
          <a:prstGeom prst="rect">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base">
              <a:spcBef>
                <a:spcPct val="0"/>
              </a:spcBef>
              <a:spcAft>
                <a:spcPct val="0"/>
              </a:spcAft>
              <a:defRPr/>
            </a:pPr>
            <a:endParaRPr lang="en-US" dirty="0">
              <a:solidFill>
                <a:prstClr val="white"/>
              </a:solidFill>
            </a:endParaRPr>
          </a:p>
        </p:txBody>
      </p:sp>
      <p:sp>
        <p:nvSpPr>
          <p:cNvPr id="16" name="Rectangle 15"/>
          <p:cNvSpPr/>
          <p:nvPr/>
        </p:nvSpPr>
        <p:spPr>
          <a:xfrm>
            <a:off x="2514600" y="5638800"/>
            <a:ext cx="457200" cy="228600"/>
          </a:xfrm>
          <a:prstGeom prst="rect">
            <a:avLst/>
          </a:prstGeom>
          <a:solidFill>
            <a:srgbClr val="0070C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base">
              <a:spcBef>
                <a:spcPct val="0"/>
              </a:spcBef>
              <a:spcAft>
                <a:spcPct val="0"/>
              </a:spcAft>
              <a:defRPr/>
            </a:pPr>
            <a:endParaRPr lang="en-US" dirty="0">
              <a:solidFill>
                <a:prstClr val="white"/>
              </a:solidFill>
            </a:endParaRPr>
          </a:p>
        </p:txBody>
      </p:sp>
      <p:sp>
        <p:nvSpPr>
          <p:cNvPr id="26633" name="Rectangle 16"/>
          <p:cNvSpPr>
            <a:spLocks noChangeArrowheads="1"/>
          </p:cNvSpPr>
          <p:nvPr/>
        </p:nvSpPr>
        <p:spPr bwMode="auto">
          <a:xfrm>
            <a:off x="1143000" y="5181600"/>
            <a:ext cx="11874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l" rtl="0" eaLnBrk="1" fontAlgn="base" hangingPunct="1">
              <a:spcBef>
                <a:spcPct val="0"/>
              </a:spcBef>
              <a:spcAft>
                <a:spcPct val="0"/>
              </a:spcAft>
            </a:pPr>
            <a:r>
              <a:rPr lang="fa-IR" altLang="fa-IR" b="1" i="1" dirty="0">
                <a:solidFill>
                  <a:prstClr val="white"/>
                </a:solidFill>
                <a:cs typeface="B Homa" panose="00000400000000000000" pitchFamily="2" charset="-78"/>
              </a:rPr>
              <a:t>اصلی درجه 1</a:t>
            </a:r>
            <a:endParaRPr lang="en-US" altLang="fa-IR" b="1" dirty="0">
              <a:solidFill>
                <a:prstClr val="white"/>
              </a:solidFill>
              <a:cs typeface="B Homa" panose="00000400000000000000" pitchFamily="2" charset="-78"/>
            </a:endParaRPr>
          </a:p>
        </p:txBody>
      </p:sp>
      <p:sp>
        <p:nvSpPr>
          <p:cNvPr id="26634" name="Rectangle 17"/>
          <p:cNvSpPr>
            <a:spLocks noChangeArrowheads="1"/>
          </p:cNvSpPr>
          <p:nvPr/>
        </p:nvSpPr>
        <p:spPr bwMode="auto">
          <a:xfrm>
            <a:off x="1143000" y="5562600"/>
            <a:ext cx="11874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l" rtl="0" eaLnBrk="1" fontAlgn="base" hangingPunct="1">
              <a:spcBef>
                <a:spcPct val="0"/>
              </a:spcBef>
              <a:spcAft>
                <a:spcPct val="0"/>
              </a:spcAft>
            </a:pPr>
            <a:r>
              <a:rPr lang="fa-IR" altLang="fa-IR" b="1" i="1" dirty="0">
                <a:solidFill>
                  <a:prstClr val="white"/>
                </a:solidFill>
                <a:cs typeface="B Homa" panose="00000400000000000000" pitchFamily="2" charset="-78"/>
              </a:rPr>
              <a:t>اصلی درجه 2</a:t>
            </a:r>
            <a:endParaRPr lang="en-US" altLang="fa-IR" b="1" dirty="0">
              <a:solidFill>
                <a:prstClr val="white"/>
              </a:solidFill>
              <a:cs typeface="B Homa" panose="00000400000000000000" pitchFamily="2" charset="-78"/>
            </a:endParaRPr>
          </a:p>
        </p:txBody>
      </p:sp>
      <p:cxnSp>
        <p:nvCxnSpPr>
          <p:cNvPr id="12" name="Straight Connector 11"/>
          <p:cNvCxnSpPr/>
          <p:nvPr/>
        </p:nvCxnSpPr>
        <p:spPr>
          <a:xfrm rot="5400000">
            <a:off x="1219200" y="2590800"/>
            <a:ext cx="990600" cy="228600"/>
          </a:xfrm>
          <a:prstGeom prst="line">
            <a:avLst/>
          </a:prstGeom>
          <a:ln w="38100">
            <a:solidFill>
              <a:srgbClr val="92D050"/>
            </a:solidFill>
          </a:ln>
        </p:spPr>
        <p:style>
          <a:lnRef idx="1">
            <a:schemeClr val="accent1"/>
          </a:lnRef>
          <a:fillRef idx="0">
            <a:schemeClr val="accent1"/>
          </a:fillRef>
          <a:effectRef idx="0">
            <a:schemeClr val="accent1"/>
          </a:effectRef>
          <a:fontRef idx="minor">
            <a:schemeClr val="tx1"/>
          </a:fontRef>
        </p:style>
      </p:cxnSp>
      <p:sp>
        <p:nvSpPr>
          <p:cNvPr id="21" name="Rectangle 20"/>
          <p:cNvSpPr/>
          <p:nvPr/>
        </p:nvSpPr>
        <p:spPr>
          <a:xfrm>
            <a:off x="2514600" y="6019800"/>
            <a:ext cx="457200" cy="228600"/>
          </a:xfrm>
          <a:prstGeom prst="rect">
            <a:avLst/>
          </a:prstGeom>
          <a:solidFill>
            <a:srgbClr val="008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base">
              <a:spcBef>
                <a:spcPct val="0"/>
              </a:spcBef>
              <a:spcAft>
                <a:spcPct val="0"/>
              </a:spcAft>
              <a:defRPr/>
            </a:pPr>
            <a:endParaRPr lang="en-US" dirty="0">
              <a:solidFill>
                <a:srgbClr val="FF0000"/>
              </a:solidFill>
            </a:endParaRPr>
          </a:p>
        </p:txBody>
      </p:sp>
      <p:sp>
        <p:nvSpPr>
          <p:cNvPr id="26637" name="Rectangle 21"/>
          <p:cNvSpPr>
            <a:spLocks noChangeArrowheads="1"/>
          </p:cNvSpPr>
          <p:nvPr/>
        </p:nvSpPr>
        <p:spPr bwMode="auto">
          <a:xfrm>
            <a:off x="1066800" y="5954713"/>
            <a:ext cx="11874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fontAlgn="base" hangingPunct="1">
              <a:spcBef>
                <a:spcPct val="0"/>
              </a:spcBef>
              <a:spcAft>
                <a:spcPct val="0"/>
              </a:spcAft>
            </a:pPr>
            <a:r>
              <a:rPr lang="fa-IR" altLang="fa-IR" b="1" i="1" dirty="0">
                <a:solidFill>
                  <a:prstClr val="white"/>
                </a:solidFill>
                <a:cs typeface="B Homa" panose="00000400000000000000" pitchFamily="2" charset="-78"/>
              </a:rPr>
              <a:t>پیاده</a:t>
            </a:r>
            <a:endParaRPr lang="en-US" altLang="fa-IR" b="1" dirty="0">
              <a:solidFill>
                <a:prstClr val="white"/>
              </a:solidFill>
              <a:cs typeface="B Homa" panose="00000400000000000000" pitchFamily="2" charset="-78"/>
            </a:endParaRPr>
          </a:p>
        </p:txBody>
      </p:sp>
    </p:spTree>
    <p:extLst>
      <p:ext uri="{BB962C8B-B14F-4D97-AF65-F5344CB8AC3E}">
        <p14:creationId xmlns:p14="http://schemas.microsoft.com/office/powerpoint/2010/main" val="105488208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eaLnBrk="1" fontAlgn="auto" hangingPunct="1">
              <a:spcAft>
                <a:spcPts val="0"/>
              </a:spcAft>
              <a:defRPr/>
            </a:pPr>
            <a:r>
              <a:rPr lang="fa-IR" sz="5400" dirty="0" smtClean="0">
                <a:solidFill>
                  <a:schemeClr val="accent2">
                    <a:lumMod val="60000"/>
                    <a:lumOff val="40000"/>
                  </a:schemeClr>
                </a:solidFill>
                <a:cs typeface="B Arshia" pitchFamily="2" charset="-78"/>
              </a:rPr>
              <a:t>بخش اول:</a:t>
            </a:r>
            <a:endParaRPr lang="en-US" dirty="0">
              <a:solidFill>
                <a:schemeClr val="accent2">
                  <a:lumMod val="60000"/>
                  <a:lumOff val="40000"/>
                </a:schemeClr>
              </a:solidFill>
              <a:cs typeface="B Arshia" pitchFamily="2" charset="-78"/>
            </a:endParaRPr>
          </a:p>
        </p:txBody>
      </p:sp>
      <p:sp>
        <p:nvSpPr>
          <p:cNvPr id="8195" name="Content Placeholder 2"/>
          <p:cNvSpPr>
            <a:spLocks noGrp="1"/>
          </p:cNvSpPr>
          <p:nvPr>
            <p:ph idx="1"/>
          </p:nvPr>
        </p:nvSpPr>
        <p:spPr/>
        <p:txBody>
          <a:bodyPr/>
          <a:lstStyle/>
          <a:p>
            <a:pPr algn="r" eaLnBrk="1" hangingPunct="1">
              <a:buFont typeface="Wingdings 2" panose="05020102010507070707" pitchFamily="18" charset="2"/>
              <a:buNone/>
            </a:pPr>
            <a:r>
              <a:rPr lang="fa-IR" altLang="fa-IR" sz="3600" i="1" smtClean="0">
                <a:cs typeface="B Elham" panose="00000400000000000000" pitchFamily="2" charset="-78"/>
              </a:rPr>
              <a:t>ارزشهای محیطی</a:t>
            </a:r>
          </a:p>
          <a:p>
            <a:pPr algn="r" eaLnBrk="1" hangingPunct="1">
              <a:buFont typeface="Wingdings 2" panose="05020102010507070707" pitchFamily="18" charset="2"/>
              <a:buNone/>
            </a:pPr>
            <a:r>
              <a:rPr lang="fa-IR" altLang="fa-IR" sz="3600" i="1" smtClean="0">
                <a:solidFill>
                  <a:srgbClr val="F62474"/>
                </a:solidFill>
                <a:cs typeface="B Elham" panose="00000400000000000000" pitchFamily="2" charset="-78"/>
              </a:rPr>
              <a:t>- اقلیم </a:t>
            </a:r>
            <a:br>
              <a:rPr lang="fa-IR" altLang="fa-IR" sz="3600" i="1" smtClean="0">
                <a:solidFill>
                  <a:srgbClr val="F62474"/>
                </a:solidFill>
                <a:cs typeface="B Elham" panose="00000400000000000000" pitchFamily="2" charset="-78"/>
              </a:rPr>
            </a:br>
            <a:r>
              <a:rPr lang="fa-IR" altLang="fa-IR" sz="3600" i="1" smtClean="0">
                <a:solidFill>
                  <a:srgbClr val="F62474"/>
                </a:solidFill>
                <a:cs typeface="B Elham" panose="00000400000000000000" pitchFamily="2" charset="-78"/>
              </a:rPr>
              <a:t>- سایت</a:t>
            </a:r>
            <a:br>
              <a:rPr lang="fa-IR" altLang="fa-IR" sz="3600" i="1" smtClean="0">
                <a:solidFill>
                  <a:srgbClr val="F62474"/>
                </a:solidFill>
                <a:cs typeface="B Elham" panose="00000400000000000000" pitchFamily="2" charset="-78"/>
              </a:rPr>
            </a:br>
            <a:r>
              <a:rPr lang="fa-IR" altLang="fa-IR" sz="3600" i="1" smtClean="0">
                <a:solidFill>
                  <a:srgbClr val="F62474"/>
                </a:solidFill>
                <a:cs typeface="B Elham" panose="00000400000000000000" pitchFamily="2" charset="-78"/>
              </a:rPr>
              <a:t>- بافت و زمینه</a:t>
            </a:r>
          </a:p>
        </p:txBody>
      </p:sp>
    </p:spTree>
    <p:extLst>
      <p:ext uri="{BB962C8B-B14F-4D97-AF65-F5344CB8AC3E}">
        <p14:creationId xmlns:p14="http://schemas.microsoft.com/office/powerpoint/2010/main" val="154863917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410200" y="228600"/>
            <a:ext cx="2971800" cy="742950"/>
          </a:xfrm>
        </p:spPr>
        <p:txBody>
          <a:bodyPr>
            <a:normAutofit/>
          </a:bodyPr>
          <a:lstStyle/>
          <a:p>
            <a:pPr algn="r" eaLnBrk="1" fontAlgn="auto" hangingPunct="1">
              <a:spcAft>
                <a:spcPts val="0"/>
              </a:spcAft>
              <a:defRPr/>
            </a:pPr>
            <a:r>
              <a:rPr lang="fa-IR" sz="2400" b="1" i="1" dirty="0" smtClean="0">
                <a:solidFill>
                  <a:schemeClr val="accent2">
                    <a:lumMod val="60000"/>
                    <a:lumOff val="40000"/>
                  </a:schemeClr>
                </a:solidFill>
                <a:latin typeface="Arial" pitchFamily="34" charset="0"/>
                <a:cs typeface="B Homa" panose="00000400000000000000" pitchFamily="2" charset="-78"/>
              </a:rPr>
              <a:t>   دسترسی سایت</a:t>
            </a:r>
            <a:endParaRPr lang="en-US" sz="2400" b="1" dirty="0">
              <a:solidFill>
                <a:schemeClr val="accent2">
                  <a:lumMod val="60000"/>
                  <a:lumOff val="40000"/>
                </a:schemeClr>
              </a:solidFill>
              <a:latin typeface="Arial" pitchFamily="34" charset="0"/>
              <a:cs typeface="B Homa" panose="00000400000000000000" pitchFamily="2" charset="-78"/>
            </a:endParaRPr>
          </a:p>
        </p:txBody>
      </p:sp>
      <p:pic>
        <p:nvPicPr>
          <p:cNvPr id="5" name="Picture 3" descr="C:\Users\NasTaraN\Desktop\Drawing1-Model.jpg"/>
          <p:cNvPicPr>
            <a:picLocks noGrp="1" noChangeAspect="1" noChangeArrowheads="1"/>
          </p:cNvPicPr>
          <p:nvPr>
            <p:ph sz="half" idx="1"/>
          </p:nvPr>
        </p:nvPicPr>
        <p:blipFill>
          <a:blip r:embed="rId2">
            <a:extLst>
              <a:ext uri="{28A0092B-C50C-407E-A947-70E740481C1C}">
                <a14:useLocalDpi xmlns:a14="http://schemas.microsoft.com/office/drawing/2010/main" val="0"/>
              </a:ext>
            </a:extLst>
          </a:blip>
          <a:srcRect/>
          <a:stretch>
            <a:fillRect/>
          </a:stretch>
        </p:blipFill>
        <p:spPr>
          <a:xfrm>
            <a:off x="381000" y="1063625"/>
            <a:ext cx="3578225" cy="4014788"/>
          </a:xfrm>
        </p:spPr>
      </p:pic>
      <p:sp>
        <p:nvSpPr>
          <p:cNvPr id="27652" name="Content Placeholder 3"/>
          <p:cNvSpPr>
            <a:spLocks noGrp="1"/>
          </p:cNvSpPr>
          <p:nvPr>
            <p:ph sz="half" idx="2"/>
          </p:nvPr>
        </p:nvSpPr>
        <p:spPr>
          <a:xfrm>
            <a:off x="4114800" y="914400"/>
            <a:ext cx="4419600" cy="4953000"/>
          </a:xfrm>
        </p:spPr>
        <p:txBody>
          <a:bodyPr/>
          <a:lstStyle/>
          <a:p>
            <a:pPr algn="r" rtl="1" eaLnBrk="1" hangingPunct="1">
              <a:buClr>
                <a:schemeClr val="tx1"/>
              </a:buClr>
              <a:buFont typeface="Wingdings" panose="05000000000000000000" pitchFamily="2" charset="2"/>
              <a:buChar char="q"/>
            </a:pPr>
            <a:r>
              <a:rPr lang="fa-IR" altLang="fa-IR" sz="1800" dirty="0" smtClean="0">
                <a:cs typeface="B Homa" panose="00000400000000000000" pitchFamily="2" charset="-78"/>
              </a:rPr>
              <a:t>به چند دلیل بهتر است دو ورودی برای پروژه در نظر بگیریم</a:t>
            </a:r>
          </a:p>
          <a:p>
            <a:pPr algn="r" rtl="1" eaLnBrk="1" hangingPunct="1">
              <a:buClr>
                <a:schemeClr val="tx1"/>
              </a:buClr>
              <a:buFont typeface="Wingdings 2" panose="05020102010507070707" pitchFamily="18" charset="2"/>
              <a:buNone/>
            </a:pPr>
            <a:r>
              <a:rPr lang="fa-IR" altLang="fa-IR" sz="1800" dirty="0" smtClean="0">
                <a:cs typeface="B Homa" panose="00000400000000000000" pitchFamily="2" charset="-78"/>
              </a:rPr>
              <a:t>1- زیرا تردد وسایل نقلیه در مسیرخیابان حافظ زیاد است و احتمال ایجاد ترافیک وجود دارد.بنابراین ورودی پیاده برای افراد عادی در این خیابان در نظر گرفته شود.بااین کارازایجاد ترافیک نیز جلوگیری به عمل می آید.</a:t>
            </a:r>
          </a:p>
          <a:p>
            <a:pPr algn="r" rtl="1" eaLnBrk="1" hangingPunct="1">
              <a:buClr>
                <a:schemeClr val="tx1"/>
              </a:buClr>
              <a:buFont typeface="Wingdings 2" panose="05020102010507070707" pitchFamily="18" charset="2"/>
              <a:buNone/>
            </a:pPr>
            <a:r>
              <a:rPr lang="fa-IR" altLang="fa-IR" sz="1800" dirty="0" smtClean="0">
                <a:cs typeface="B Homa" panose="00000400000000000000" pitchFamily="2" charset="-78"/>
              </a:rPr>
              <a:t>2- به دلیل پر رفت وآمد بودن این مسیر، ورودی اول دعوت کنندگی بیشتری مراجعه کنندگان عادی دارد.</a:t>
            </a:r>
          </a:p>
          <a:p>
            <a:pPr algn="r" rtl="1" eaLnBrk="1" hangingPunct="1">
              <a:buClr>
                <a:schemeClr val="tx1"/>
              </a:buClr>
              <a:buFont typeface="Wingdings 2" panose="05020102010507070707" pitchFamily="18" charset="2"/>
              <a:buNone/>
            </a:pPr>
            <a:r>
              <a:rPr lang="fa-IR" altLang="fa-IR" sz="1800" dirty="0" smtClean="0">
                <a:cs typeface="B Homa" panose="00000400000000000000" pitchFamily="2" charset="-78"/>
              </a:rPr>
              <a:t>3- این ورودی برای افراد نابینا و همچنین پارکینگ مناسب نیست زیرا تردد وسایل نقلیه در این مسیر زیاد است.</a:t>
            </a:r>
          </a:p>
          <a:p>
            <a:pPr algn="r" rtl="1" eaLnBrk="1" hangingPunct="1">
              <a:buClr>
                <a:schemeClr val="tx1"/>
              </a:buClr>
              <a:buFont typeface="Wingdings" panose="05000000000000000000" pitchFamily="2" charset="2"/>
              <a:buChar char="q"/>
            </a:pPr>
            <a:r>
              <a:rPr lang="fa-IR" altLang="fa-IR" sz="1800" dirty="0" smtClean="0">
                <a:cs typeface="B Homa" panose="00000400000000000000" pitchFamily="2" charset="-78"/>
              </a:rPr>
              <a:t>بنابراین درخیابان ملت دو ورودی در نظر میگیریم.یکی برای پارکینگ و دیگری برای کاربران نابینا.</a:t>
            </a:r>
          </a:p>
        </p:txBody>
      </p:sp>
      <p:sp>
        <p:nvSpPr>
          <p:cNvPr id="20" name="Notched Right Arrow 19"/>
          <p:cNvSpPr/>
          <p:nvPr/>
        </p:nvSpPr>
        <p:spPr>
          <a:xfrm rot="7017309">
            <a:off x="2438400" y="1828800"/>
            <a:ext cx="533400" cy="457200"/>
          </a:xfrm>
          <a:prstGeom prst="notchedRightArrow">
            <a:avLst/>
          </a:prstGeom>
          <a:solidFill>
            <a:srgbClr val="F62474"/>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base">
              <a:spcBef>
                <a:spcPct val="0"/>
              </a:spcBef>
              <a:spcAft>
                <a:spcPct val="0"/>
              </a:spcAft>
              <a:defRPr/>
            </a:pPr>
            <a:endParaRPr lang="en-US">
              <a:solidFill>
                <a:prstClr val="white"/>
              </a:solidFill>
            </a:endParaRPr>
          </a:p>
        </p:txBody>
      </p:sp>
      <p:sp>
        <p:nvSpPr>
          <p:cNvPr id="21" name="Notched Right Arrow 20"/>
          <p:cNvSpPr/>
          <p:nvPr/>
        </p:nvSpPr>
        <p:spPr>
          <a:xfrm rot="20190953">
            <a:off x="1125538" y="3313113"/>
            <a:ext cx="533400" cy="457200"/>
          </a:xfrm>
          <a:prstGeom prst="notchedRightArrow">
            <a:avLst/>
          </a:prstGeom>
          <a:solidFill>
            <a:srgbClr val="00B0F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base">
              <a:spcBef>
                <a:spcPct val="0"/>
              </a:spcBef>
              <a:spcAft>
                <a:spcPct val="0"/>
              </a:spcAft>
              <a:defRPr/>
            </a:pPr>
            <a:endParaRPr lang="en-US">
              <a:solidFill>
                <a:prstClr val="white"/>
              </a:solidFill>
            </a:endParaRPr>
          </a:p>
        </p:txBody>
      </p:sp>
    </p:spTree>
    <p:extLst>
      <p:ext uri="{BB962C8B-B14F-4D97-AF65-F5344CB8AC3E}">
        <p14:creationId xmlns:p14="http://schemas.microsoft.com/office/powerpoint/2010/main" val="205735013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400800" y="381000"/>
            <a:ext cx="1905000" cy="685800"/>
          </a:xfrm>
        </p:spPr>
        <p:txBody>
          <a:bodyPr>
            <a:normAutofit/>
          </a:bodyPr>
          <a:lstStyle/>
          <a:p>
            <a:pPr algn="r" eaLnBrk="1" fontAlgn="auto" hangingPunct="1">
              <a:spcAft>
                <a:spcPts val="0"/>
              </a:spcAft>
              <a:defRPr/>
            </a:pPr>
            <a:r>
              <a:rPr lang="fa-IR" sz="2800" b="1" i="1" dirty="0" smtClean="0">
                <a:solidFill>
                  <a:schemeClr val="accent2">
                    <a:lumMod val="60000"/>
                    <a:lumOff val="40000"/>
                  </a:schemeClr>
                </a:solidFill>
                <a:latin typeface="Arial" pitchFamily="34" charset="0"/>
                <a:cs typeface="B Homa" panose="00000400000000000000" pitchFamily="2" charset="-78"/>
              </a:rPr>
              <a:t>     نورگیری</a:t>
            </a:r>
            <a:endParaRPr lang="en-US" sz="2800" b="1" i="1" dirty="0">
              <a:solidFill>
                <a:schemeClr val="accent2">
                  <a:lumMod val="60000"/>
                  <a:lumOff val="40000"/>
                </a:schemeClr>
              </a:solidFill>
              <a:latin typeface="Arial" pitchFamily="34" charset="0"/>
              <a:cs typeface="B Homa" panose="00000400000000000000" pitchFamily="2" charset="-78"/>
            </a:endParaRPr>
          </a:p>
        </p:txBody>
      </p:sp>
      <p:pic>
        <p:nvPicPr>
          <p:cNvPr id="28675" name="Content Placeholder 3" descr="C:\Users\NasTaraN\Desktop\Drawing1-Model.jp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304800" y="228600"/>
            <a:ext cx="3200400" cy="3590925"/>
          </a:xfrm>
          <a:solidFill>
            <a:srgbClr val="FFFF00"/>
          </a:solidFill>
          <a:ln>
            <a:solidFill>
              <a:srgbClr val="FFC000"/>
            </a:solidFill>
            <a:miter lim="800000"/>
            <a:headEnd/>
            <a:tailEnd/>
          </a:ln>
        </p:spPr>
      </p:pic>
      <p:sp>
        <p:nvSpPr>
          <p:cNvPr id="32" name="TextBox 31"/>
          <p:cNvSpPr txBox="1"/>
          <p:nvPr/>
        </p:nvSpPr>
        <p:spPr>
          <a:xfrm>
            <a:off x="2971800" y="457200"/>
            <a:ext cx="1066800" cy="304800"/>
          </a:xfrm>
          <a:prstGeom prst="rect">
            <a:avLst/>
          </a:prstGeom>
          <a:solidFill>
            <a:srgbClr val="FF0000"/>
          </a:solidFill>
          <a:ln w="28575">
            <a:solidFill>
              <a:srgbClr val="111111"/>
            </a:solidFill>
          </a:ln>
        </p:spPr>
        <p:style>
          <a:lnRef idx="2">
            <a:schemeClr val="accent6">
              <a:shade val="50000"/>
            </a:schemeClr>
          </a:lnRef>
          <a:fillRef idx="1">
            <a:schemeClr val="accent6"/>
          </a:fillRef>
          <a:effectRef idx="0">
            <a:schemeClr val="accent6"/>
          </a:effectRef>
          <a:fontRef idx="minor">
            <a:schemeClr val="lt1"/>
          </a:fontRef>
        </p:style>
        <p:txBody>
          <a:bodyPr>
            <a:spAutoFit/>
          </a:bodyPr>
          <a:lstStyle/>
          <a:p>
            <a:pPr algn="ctr" rtl="0" fontAlgn="base">
              <a:spcBef>
                <a:spcPct val="0"/>
              </a:spcBef>
              <a:spcAft>
                <a:spcPct val="0"/>
              </a:spcAft>
              <a:defRPr/>
            </a:pPr>
            <a:r>
              <a:rPr lang="fa-IR" sz="1400" b="1" i="1" dirty="0">
                <a:solidFill>
                  <a:srgbClr val="111111"/>
                </a:solidFill>
                <a:cs typeface="B Homa" pitchFamily="2" charset="-78"/>
              </a:rPr>
              <a:t>نور نا مناسب</a:t>
            </a:r>
            <a:endParaRPr lang="en-US" sz="1400" b="1" i="1" dirty="0">
              <a:solidFill>
                <a:srgbClr val="111111"/>
              </a:solidFill>
              <a:cs typeface="B Homa" pitchFamily="2" charset="-78"/>
            </a:endParaRPr>
          </a:p>
        </p:txBody>
      </p:sp>
      <p:sp>
        <p:nvSpPr>
          <p:cNvPr id="34" name="TextBox 33"/>
          <p:cNvSpPr txBox="1"/>
          <p:nvPr/>
        </p:nvSpPr>
        <p:spPr>
          <a:xfrm>
            <a:off x="2971800" y="838200"/>
            <a:ext cx="1066800" cy="304800"/>
          </a:xfrm>
          <a:prstGeom prst="rect">
            <a:avLst/>
          </a:prstGeom>
          <a:solidFill>
            <a:srgbClr val="FFFF00"/>
          </a:solidFill>
          <a:ln w="28575">
            <a:solidFill>
              <a:srgbClr val="111111"/>
            </a:solidFill>
          </a:ln>
        </p:spPr>
        <p:style>
          <a:lnRef idx="2">
            <a:schemeClr val="accent6">
              <a:shade val="50000"/>
            </a:schemeClr>
          </a:lnRef>
          <a:fillRef idx="1">
            <a:schemeClr val="accent6"/>
          </a:fillRef>
          <a:effectRef idx="0">
            <a:schemeClr val="accent6"/>
          </a:effectRef>
          <a:fontRef idx="minor">
            <a:schemeClr val="lt1"/>
          </a:fontRef>
        </p:style>
        <p:txBody>
          <a:bodyPr>
            <a:spAutoFit/>
          </a:bodyPr>
          <a:lstStyle/>
          <a:p>
            <a:pPr algn="ctr" rtl="0" fontAlgn="base">
              <a:spcBef>
                <a:spcPct val="0"/>
              </a:spcBef>
              <a:spcAft>
                <a:spcPct val="0"/>
              </a:spcAft>
              <a:defRPr/>
            </a:pPr>
            <a:r>
              <a:rPr lang="fa-IR" sz="1400" b="1" i="1" dirty="0">
                <a:solidFill>
                  <a:srgbClr val="111111"/>
                </a:solidFill>
                <a:cs typeface="B Homa" pitchFamily="2" charset="-78"/>
              </a:rPr>
              <a:t>نور  مناسب</a:t>
            </a:r>
            <a:endParaRPr lang="en-US" sz="1400" b="1" i="1" dirty="0">
              <a:solidFill>
                <a:srgbClr val="111111"/>
              </a:solidFill>
              <a:cs typeface="B Homa" pitchFamily="2" charset="-78"/>
            </a:endParaRPr>
          </a:p>
        </p:txBody>
      </p:sp>
      <p:sp>
        <p:nvSpPr>
          <p:cNvPr id="28678" name="Rectangle 34"/>
          <p:cNvSpPr>
            <a:spLocks noChangeArrowheads="1"/>
          </p:cNvSpPr>
          <p:nvPr/>
        </p:nvSpPr>
        <p:spPr bwMode="auto">
          <a:xfrm>
            <a:off x="4648200" y="990600"/>
            <a:ext cx="3886200" cy="31393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rtl="0" eaLnBrk="1" fontAlgn="base" hangingPunct="1">
              <a:spcBef>
                <a:spcPct val="0"/>
              </a:spcBef>
              <a:spcAft>
                <a:spcPct val="0"/>
              </a:spcAft>
            </a:pPr>
            <a:r>
              <a:rPr lang="fa-IR" altLang="fa-IR" dirty="0">
                <a:cs typeface="B Homa" panose="00000400000000000000" pitchFamily="2" charset="-78"/>
              </a:rPr>
              <a:t>در سایت مورد نظر نورگیری مناسب از سمت جنوب است.به همین دلیل بهتر است کشیدگی بنا شرقی-غربی باشد وفضایی که نیازبه نور مناسب دارند مانند فضای آموزشی و اداری در این سمت قرار گیرد و فضاهایی که به نورطبیعی احتیاج ندارندو یا درآنها بازشو تعبیه نشده درقسمت غربی واقع شوند.مانند انبار،آمفی تئاتر و... </a:t>
            </a:r>
          </a:p>
          <a:p>
            <a:pPr rtl="0" eaLnBrk="1" fontAlgn="base" hangingPunct="1">
              <a:spcBef>
                <a:spcPct val="0"/>
              </a:spcBef>
              <a:spcAft>
                <a:spcPct val="0"/>
              </a:spcAft>
            </a:pPr>
            <a:r>
              <a:rPr lang="fa-IR" altLang="fa-IR" dirty="0">
                <a:cs typeface="B Homa" panose="00000400000000000000" pitchFamily="2" charset="-78"/>
              </a:rPr>
              <a:t>در صورت تعبیه بازشو در غرب،</a:t>
            </a:r>
          </a:p>
          <a:p>
            <a:pPr rtl="0" eaLnBrk="1" fontAlgn="base" hangingPunct="1">
              <a:spcBef>
                <a:spcPct val="0"/>
              </a:spcBef>
              <a:spcAft>
                <a:spcPct val="0"/>
              </a:spcAft>
            </a:pPr>
            <a:r>
              <a:rPr lang="fa-IR" altLang="fa-IR" dirty="0">
                <a:cs typeface="B Homa" panose="00000400000000000000" pitchFamily="2" charset="-78"/>
              </a:rPr>
              <a:t>می توان ازلوور روی بازشوها استفاده کرد.یا نور را به صورت غیر مستقیم وارد فضا کرد.  </a:t>
            </a:r>
            <a:endParaRPr lang="en-US" altLang="fa-IR" dirty="0">
              <a:cs typeface="B Homa" panose="00000400000000000000" pitchFamily="2" charset="-78"/>
            </a:endParaRPr>
          </a:p>
        </p:txBody>
      </p:sp>
      <p:sp>
        <p:nvSpPr>
          <p:cNvPr id="24" name="Right Arrow 23"/>
          <p:cNvSpPr/>
          <p:nvPr/>
        </p:nvSpPr>
        <p:spPr>
          <a:xfrm rot="20388142">
            <a:off x="963613" y="2093913"/>
            <a:ext cx="273050" cy="333375"/>
          </a:xfrm>
          <a:prstGeom prst="rightArrow">
            <a:avLst/>
          </a:prstGeom>
          <a:solidFill>
            <a:srgbClr val="FF0000"/>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base">
              <a:spcBef>
                <a:spcPct val="0"/>
              </a:spcBef>
              <a:spcAft>
                <a:spcPct val="0"/>
              </a:spcAft>
              <a:defRPr/>
            </a:pPr>
            <a:endParaRPr lang="en-US" dirty="0">
              <a:solidFill>
                <a:prstClr val="white"/>
              </a:solidFill>
            </a:endParaRPr>
          </a:p>
        </p:txBody>
      </p:sp>
      <p:sp>
        <p:nvSpPr>
          <p:cNvPr id="25" name="Right Arrow 24"/>
          <p:cNvSpPr/>
          <p:nvPr/>
        </p:nvSpPr>
        <p:spPr>
          <a:xfrm rot="20097533">
            <a:off x="1123950" y="2479675"/>
            <a:ext cx="273050" cy="333375"/>
          </a:xfrm>
          <a:prstGeom prst="rightArrow">
            <a:avLst/>
          </a:prstGeom>
          <a:solidFill>
            <a:srgbClr val="FF0000"/>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base">
              <a:spcBef>
                <a:spcPct val="0"/>
              </a:spcBef>
              <a:spcAft>
                <a:spcPct val="0"/>
              </a:spcAft>
              <a:defRPr/>
            </a:pPr>
            <a:endParaRPr lang="en-US" dirty="0">
              <a:solidFill>
                <a:prstClr val="white"/>
              </a:solidFill>
            </a:endParaRPr>
          </a:p>
        </p:txBody>
      </p:sp>
      <p:sp>
        <p:nvSpPr>
          <p:cNvPr id="26" name="Right Arrow 25"/>
          <p:cNvSpPr/>
          <p:nvPr/>
        </p:nvSpPr>
        <p:spPr>
          <a:xfrm rot="20126800">
            <a:off x="1276350" y="2860675"/>
            <a:ext cx="271463" cy="333375"/>
          </a:xfrm>
          <a:prstGeom prst="rightArrow">
            <a:avLst/>
          </a:prstGeom>
          <a:solidFill>
            <a:srgbClr val="FF0000"/>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base">
              <a:spcBef>
                <a:spcPct val="0"/>
              </a:spcBef>
              <a:spcAft>
                <a:spcPct val="0"/>
              </a:spcAft>
              <a:defRPr/>
            </a:pPr>
            <a:endParaRPr lang="en-US" dirty="0">
              <a:solidFill>
                <a:prstClr val="white"/>
              </a:solidFill>
            </a:endParaRPr>
          </a:p>
        </p:txBody>
      </p:sp>
      <p:sp>
        <p:nvSpPr>
          <p:cNvPr id="27" name="Down Arrow 26"/>
          <p:cNvSpPr/>
          <p:nvPr/>
        </p:nvSpPr>
        <p:spPr>
          <a:xfrm rot="10968564">
            <a:off x="1835150" y="3436938"/>
            <a:ext cx="336550" cy="250825"/>
          </a:xfrm>
          <a:prstGeom prst="downArrow">
            <a:avLst/>
          </a:prstGeom>
          <a:solidFill>
            <a:srgbClr val="FFFF00"/>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base">
              <a:spcBef>
                <a:spcPct val="0"/>
              </a:spcBef>
              <a:spcAft>
                <a:spcPct val="0"/>
              </a:spcAft>
              <a:defRPr/>
            </a:pPr>
            <a:endParaRPr lang="en-US" dirty="0">
              <a:solidFill>
                <a:prstClr val="white"/>
              </a:solidFill>
            </a:endParaRPr>
          </a:p>
        </p:txBody>
      </p:sp>
      <p:sp>
        <p:nvSpPr>
          <p:cNvPr id="29" name="Down Arrow 28"/>
          <p:cNvSpPr/>
          <p:nvPr/>
        </p:nvSpPr>
        <p:spPr>
          <a:xfrm rot="10968564">
            <a:off x="2216150" y="3436938"/>
            <a:ext cx="336550" cy="250825"/>
          </a:xfrm>
          <a:prstGeom prst="downArrow">
            <a:avLst/>
          </a:prstGeom>
          <a:solidFill>
            <a:srgbClr val="FFFF00"/>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base">
              <a:spcBef>
                <a:spcPct val="0"/>
              </a:spcBef>
              <a:spcAft>
                <a:spcPct val="0"/>
              </a:spcAft>
              <a:defRPr/>
            </a:pPr>
            <a:endParaRPr lang="en-US" dirty="0">
              <a:solidFill>
                <a:prstClr val="white"/>
              </a:solidFill>
            </a:endParaRPr>
          </a:p>
        </p:txBody>
      </p:sp>
      <p:sp>
        <p:nvSpPr>
          <p:cNvPr id="30" name="Down Arrow 29"/>
          <p:cNvSpPr/>
          <p:nvPr/>
        </p:nvSpPr>
        <p:spPr>
          <a:xfrm rot="10968564">
            <a:off x="2597150" y="3436938"/>
            <a:ext cx="336550" cy="250825"/>
          </a:xfrm>
          <a:prstGeom prst="downArrow">
            <a:avLst/>
          </a:prstGeom>
          <a:solidFill>
            <a:srgbClr val="FFFF00"/>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base">
              <a:spcBef>
                <a:spcPct val="0"/>
              </a:spcBef>
              <a:spcAft>
                <a:spcPct val="0"/>
              </a:spcAft>
              <a:defRPr/>
            </a:pPr>
            <a:endParaRPr lang="en-US" dirty="0">
              <a:solidFill>
                <a:prstClr val="white"/>
              </a:solidFill>
            </a:endParaRPr>
          </a:p>
        </p:txBody>
      </p:sp>
      <p:sp>
        <p:nvSpPr>
          <p:cNvPr id="28685" name="Rectangle 14"/>
          <p:cNvSpPr>
            <a:spLocks noChangeArrowheads="1"/>
          </p:cNvSpPr>
          <p:nvPr/>
        </p:nvSpPr>
        <p:spPr bwMode="auto">
          <a:xfrm>
            <a:off x="5080000" y="4038600"/>
            <a:ext cx="33528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rtl="0" eaLnBrk="1" fontAlgn="base" hangingPunct="1">
              <a:spcBef>
                <a:spcPct val="0"/>
              </a:spcBef>
              <a:spcAft>
                <a:spcPct val="0"/>
              </a:spcAft>
            </a:pPr>
            <a:r>
              <a:rPr lang="fa-IR" altLang="fa-IR" dirty="0">
                <a:cs typeface="B Homa" panose="00000400000000000000" pitchFamily="2" charset="-78"/>
              </a:rPr>
              <a:t>زیرا نور مستقیم و خیره کننده باعث آزار و اخلال در دید کم بینایان میشود.</a:t>
            </a:r>
            <a:endParaRPr lang="en-US" altLang="fa-IR" dirty="0">
              <a:cs typeface="B Homa" panose="00000400000000000000" pitchFamily="2" charset="-78"/>
            </a:endParaRPr>
          </a:p>
        </p:txBody>
      </p:sp>
      <p:pic>
        <p:nvPicPr>
          <p:cNvPr id="28686" name="Picture 3" descr="D:\Users\farzad\Desktop\Nastaran\kalbodi pic\architecture-howick-intermediate-school-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1000" y="4038600"/>
            <a:ext cx="3136900" cy="213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87" name="Picture 2" descr="D:\Users\farzad\Desktop\Nastaran\kalbodi pic\foamadridhousing2.jpg"/>
          <p:cNvPicPr>
            <a:picLocks noChangeAspect="1" noChangeArrowheads="1"/>
          </p:cNvPicPr>
          <p:nvPr/>
        </p:nvPicPr>
        <p:blipFill>
          <a:blip r:embed="rId4">
            <a:extLst>
              <a:ext uri="{28A0092B-C50C-407E-A947-70E740481C1C}">
                <a14:useLocalDpi xmlns:a14="http://schemas.microsoft.com/office/drawing/2010/main" val="0"/>
              </a:ext>
            </a:extLst>
          </a:blip>
          <a:srcRect r="21277"/>
          <a:stretch>
            <a:fillRect/>
          </a:stretch>
        </p:blipFill>
        <p:spPr bwMode="auto">
          <a:xfrm>
            <a:off x="3124200" y="4724400"/>
            <a:ext cx="2819400" cy="2027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8805003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dissolve">
                                      <p:cBhvr>
                                        <p:cTn id="7" dur="500"/>
                                        <p:tgtEl>
                                          <p:spTgt spid="3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55" presetClass="entr" presetSubtype="0" fill="hold" grpId="0" nodeType="clickEffect">
                                  <p:stCondLst>
                                    <p:cond delay="0"/>
                                  </p:stCondLst>
                                  <p:childTnLst>
                                    <p:set>
                                      <p:cBhvr>
                                        <p:cTn id="11" dur="1" fill="hold">
                                          <p:stCondLst>
                                            <p:cond delay="0"/>
                                          </p:stCondLst>
                                        </p:cTn>
                                        <p:tgtEl>
                                          <p:spTgt spid="24"/>
                                        </p:tgtEl>
                                        <p:attrNameLst>
                                          <p:attrName>style.visibility</p:attrName>
                                        </p:attrNameLst>
                                      </p:cBhvr>
                                      <p:to>
                                        <p:strVal val="visible"/>
                                      </p:to>
                                    </p:set>
                                    <p:anim calcmode="lin" valueType="num">
                                      <p:cBhvr>
                                        <p:cTn id="12" dur="1000" fill="hold"/>
                                        <p:tgtEl>
                                          <p:spTgt spid="24"/>
                                        </p:tgtEl>
                                        <p:attrNameLst>
                                          <p:attrName>ppt_w</p:attrName>
                                        </p:attrNameLst>
                                      </p:cBhvr>
                                      <p:tavLst>
                                        <p:tav tm="0">
                                          <p:val>
                                            <p:strVal val="#ppt_w*0.70"/>
                                          </p:val>
                                        </p:tav>
                                        <p:tav tm="100000">
                                          <p:val>
                                            <p:strVal val="#ppt_w"/>
                                          </p:val>
                                        </p:tav>
                                      </p:tavLst>
                                    </p:anim>
                                    <p:anim calcmode="lin" valueType="num">
                                      <p:cBhvr>
                                        <p:cTn id="13" dur="1000" fill="hold"/>
                                        <p:tgtEl>
                                          <p:spTgt spid="24"/>
                                        </p:tgtEl>
                                        <p:attrNameLst>
                                          <p:attrName>ppt_h</p:attrName>
                                        </p:attrNameLst>
                                      </p:cBhvr>
                                      <p:tavLst>
                                        <p:tav tm="0">
                                          <p:val>
                                            <p:strVal val="#ppt_h"/>
                                          </p:val>
                                        </p:tav>
                                        <p:tav tm="100000">
                                          <p:val>
                                            <p:strVal val="#ppt_h"/>
                                          </p:val>
                                        </p:tav>
                                      </p:tavLst>
                                    </p:anim>
                                    <p:animEffect transition="in" filter="fade">
                                      <p:cBhvr>
                                        <p:cTn id="14" dur="1000"/>
                                        <p:tgtEl>
                                          <p:spTgt spid="24"/>
                                        </p:tgtEl>
                                      </p:cBhvr>
                                    </p:animEffect>
                                  </p:childTnLst>
                                </p:cTn>
                              </p:par>
                              <p:par>
                                <p:cTn id="15" presetID="55" presetClass="entr" presetSubtype="0" fill="hold" grpId="0" nodeType="withEffect">
                                  <p:stCondLst>
                                    <p:cond delay="0"/>
                                  </p:stCondLst>
                                  <p:childTnLst>
                                    <p:set>
                                      <p:cBhvr>
                                        <p:cTn id="16" dur="1" fill="hold">
                                          <p:stCondLst>
                                            <p:cond delay="0"/>
                                          </p:stCondLst>
                                        </p:cTn>
                                        <p:tgtEl>
                                          <p:spTgt spid="25"/>
                                        </p:tgtEl>
                                        <p:attrNameLst>
                                          <p:attrName>style.visibility</p:attrName>
                                        </p:attrNameLst>
                                      </p:cBhvr>
                                      <p:to>
                                        <p:strVal val="visible"/>
                                      </p:to>
                                    </p:set>
                                    <p:anim calcmode="lin" valueType="num">
                                      <p:cBhvr>
                                        <p:cTn id="17" dur="1000" fill="hold"/>
                                        <p:tgtEl>
                                          <p:spTgt spid="25"/>
                                        </p:tgtEl>
                                        <p:attrNameLst>
                                          <p:attrName>ppt_w</p:attrName>
                                        </p:attrNameLst>
                                      </p:cBhvr>
                                      <p:tavLst>
                                        <p:tav tm="0">
                                          <p:val>
                                            <p:strVal val="#ppt_w*0.70"/>
                                          </p:val>
                                        </p:tav>
                                        <p:tav tm="100000">
                                          <p:val>
                                            <p:strVal val="#ppt_w"/>
                                          </p:val>
                                        </p:tav>
                                      </p:tavLst>
                                    </p:anim>
                                    <p:anim calcmode="lin" valueType="num">
                                      <p:cBhvr>
                                        <p:cTn id="18" dur="1000" fill="hold"/>
                                        <p:tgtEl>
                                          <p:spTgt spid="25"/>
                                        </p:tgtEl>
                                        <p:attrNameLst>
                                          <p:attrName>ppt_h</p:attrName>
                                        </p:attrNameLst>
                                      </p:cBhvr>
                                      <p:tavLst>
                                        <p:tav tm="0">
                                          <p:val>
                                            <p:strVal val="#ppt_h"/>
                                          </p:val>
                                        </p:tav>
                                        <p:tav tm="100000">
                                          <p:val>
                                            <p:strVal val="#ppt_h"/>
                                          </p:val>
                                        </p:tav>
                                      </p:tavLst>
                                    </p:anim>
                                    <p:animEffect transition="in" filter="fade">
                                      <p:cBhvr>
                                        <p:cTn id="19" dur="1000"/>
                                        <p:tgtEl>
                                          <p:spTgt spid="25"/>
                                        </p:tgtEl>
                                      </p:cBhvr>
                                    </p:animEffect>
                                  </p:childTnLst>
                                </p:cTn>
                              </p:par>
                              <p:par>
                                <p:cTn id="20" presetID="55" presetClass="entr" presetSubtype="0" fill="hold" grpId="0" nodeType="withEffect">
                                  <p:stCondLst>
                                    <p:cond delay="0"/>
                                  </p:stCondLst>
                                  <p:childTnLst>
                                    <p:set>
                                      <p:cBhvr>
                                        <p:cTn id="21" dur="1" fill="hold">
                                          <p:stCondLst>
                                            <p:cond delay="0"/>
                                          </p:stCondLst>
                                        </p:cTn>
                                        <p:tgtEl>
                                          <p:spTgt spid="26"/>
                                        </p:tgtEl>
                                        <p:attrNameLst>
                                          <p:attrName>style.visibility</p:attrName>
                                        </p:attrNameLst>
                                      </p:cBhvr>
                                      <p:to>
                                        <p:strVal val="visible"/>
                                      </p:to>
                                    </p:set>
                                    <p:anim calcmode="lin" valueType="num">
                                      <p:cBhvr>
                                        <p:cTn id="22" dur="1000" fill="hold"/>
                                        <p:tgtEl>
                                          <p:spTgt spid="26"/>
                                        </p:tgtEl>
                                        <p:attrNameLst>
                                          <p:attrName>ppt_w</p:attrName>
                                        </p:attrNameLst>
                                      </p:cBhvr>
                                      <p:tavLst>
                                        <p:tav tm="0">
                                          <p:val>
                                            <p:strVal val="#ppt_w*0.70"/>
                                          </p:val>
                                        </p:tav>
                                        <p:tav tm="100000">
                                          <p:val>
                                            <p:strVal val="#ppt_w"/>
                                          </p:val>
                                        </p:tav>
                                      </p:tavLst>
                                    </p:anim>
                                    <p:anim calcmode="lin" valueType="num">
                                      <p:cBhvr>
                                        <p:cTn id="23" dur="1000" fill="hold"/>
                                        <p:tgtEl>
                                          <p:spTgt spid="26"/>
                                        </p:tgtEl>
                                        <p:attrNameLst>
                                          <p:attrName>ppt_h</p:attrName>
                                        </p:attrNameLst>
                                      </p:cBhvr>
                                      <p:tavLst>
                                        <p:tav tm="0">
                                          <p:val>
                                            <p:strVal val="#ppt_h"/>
                                          </p:val>
                                        </p:tav>
                                        <p:tav tm="100000">
                                          <p:val>
                                            <p:strVal val="#ppt_h"/>
                                          </p:val>
                                        </p:tav>
                                      </p:tavLst>
                                    </p:anim>
                                    <p:animEffect transition="in" filter="fade">
                                      <p:cBhvr>
                                        <p:cTn id="24" dur="1000"/>
                                        <p:tgtEl>
                                          <p:spTgt spid="26"/>
                                        </p:tgtEl>
                                      </p:cBhvr>
                                    </p:animEffect>
                                  </p:childTnLst>
                                </p:cTn>
                              </p:par>
                            </p:childTnLst>
                          </p:cTn>
                        </p:par>
                      </p:childTnLst>
                    </p:cTn>
                  </p:par>
                  <p:par>
                    <p:cTn id="25" fill="hold" nodeType="clickPar">
                      <p:stCondLst>
                        <p:cond delay="indefinite"/>
                      </p:stCondLst>
                      <p:childTnLst>
                        <p:par>
                          <p:cTn id="26" fill="hold" nodeType="withGroup">
                            <p:stCondLst>
                              <p:cond delay="0"/>
                            </p:stCondLst>
                            <p:childTnLst>
                              <p:par>
                                <p:cTn id="27" presetID="55" presetClass="entr" presetSubtype="0" fill="hold" grpId="0" nodeType="clickEffect">
                                  <p:stCondLst>
                                    <p:cond delay="0"/>
                                  </p:stCondLst>
                                  <p:childTnLst>
                                    <p:set>
                                      <p:cBhvr>
                                        <p:cTn id="28" dur="1" fill="hold">
                                          <p:stCondLst>
                                            <p:cond delay="0"/>
                                          </p:stCondLst>
                                        </p:cTn>
                                        <p:tgtEl>
                                          <p:spTgt spid="34"/>
                                        </p:tgtEl>
                                        <p:attrNameLst>
                                          <p:attrName>style.visibility</p:attrName>
                                        </p:attrNameLst>
                                      </p:cBhvr>
                                      <p:to>
                                        <p:strVal val="visible"/>
                                      </p:to>
                                    </p:set>
                                    <p:anim calcmode="lin" valueType="num">
                                      <p:cBhvr>
                                        <p:cTn id="29" dur="1000" fill="hold"/>
                                        <p:tgtEl>
                                          <p:spTgt spid="34"/>
                                        </p:tgtEl>
                                        <p:attrNameLst>
                                          <p:attrName>ppt_w</p:attrName>
                                        </p:attrNameLst>
                                      </p:cBhvr>
                                      <p:tavLst>
                                        <p:tav tm="0">
                                          <p:val>
                                            <p:strVal val="#ppt_w*0.70"/>
                                          </p:val>
                                        </p:tav>
                                        <p:tav tm="100000">
                                          <p:val>
                                            <p:strVal val="#ppt_w"/>
                                          </p:val>
                                        </p:tav>
                                      </p:tavLst>
                                    </p:anim>
                                    <p:anim calcmode="lin" valueType="num">
                                      <p:cBhvr>
                                        <p:cTn id="30" dur="1000" fill="hold"/>
                                        <p:tgtEl>
                                          <p:spTgt spid="34"/>
                                        </p:tgtEl>
                                        <p:attrNameLst>
                                          <p:attrName>ppt_h</p:attrName>
                                        </p:attrNameLst>
                                      </p:cBhvr>
                                      <p:tavLst>
                                        <p:tav tm="0">
                                          <p:val>
                                            <p:strVal val="#ppt_h"/>
                                          </p:val>
                                        </p:tav>
                                        <p:tav tm="100000">
                                          <p:val>
                                            <p:strVal val="#ppt_h"/>
                                          </p:val>
                                        </p:tav>
                                      </p:tavLst>
                                    </p:anim>
                                    <p:animEffect transition="in" filter="fade">
                                      <p:cBhvr>
                                        <p:cTn id="31" dur="1000"/>
                                        <p:tgtEl>
                                          <p:spTgt spid="34"/>
                                        </p:tgtEl>
                                      </p:cBhvr>
                                    </p:animEffect>
                                  </p:childTnLst>
                                </p:cTn>
                              </p:par>
                            </p:childTnLst>
                          </p:cTn>
                        </p:par>
                      </p:childTnLst>
                    </p:cTn>
                  </p:par>
                  <p:par>
                    <p:cTn id="32" fill="hold" nodeType="clickPar">
                      <p:stCondLst>
                        <p:cond delay="indefinite"/>
                      </p:stCondLst>
                      <p:childTnLst>
                        <p:par>
                          <p:cTn id="33" fill="hold" nodeType="withGroup">
                            <p:stCondLst>
                              <p:cond delay="0"/>
                            </p:stCondLst>
                            <p:childTnLst>
                              <p:par>
                                <p:cTn id="34" presetID="55" presetClass="entr" presetSubtype="0" fill="hold" grpId="0" nodeType="clickEffect">
                                  <p:stCondLst>
                                    <p:cond delay="0"/>
                                  </p:stCondLst>
                                  <p:childTnLst>
                                    <p:set>
                                      <p:cBhvr>
                                        <p:cTn id="35" dur="1" fill="hold">
                                          <p:stCondLst>
                                            <p:cond delay="0"/>
                                          </p:stCondLst>
                                        </p:cTn>
                                        <p:tgtEl>
                                          <p:spTgt spid="29"/>
                                        </p:tgtEl>
                                        <p:attrNameLst>
                                          <p:attrName>style.visibility</p:attrName>
                                        </p:attrNameLst>
                                      </p:cBhvr>
                                      <p:to>
                                        <p:strVal val="visible"/>
                                      </p:to>
                                    </p:set>
                                    <p:anim calcmode="lin" valueType="num">
                                      <p:cBhvr>
                                        <p:cTn id="36" dur="1000" fill="hold"/>
                                        <p:tgtEl>
                                          <p:spTgt spid="29"/>
                                        </p:tgtEl>
                                        <p:attrNameLst>
                                          <p:attrName>ppt_w</p:attrName>
                                        </p:attrNameLst>
                                      </p:cBhvr>
                                      <p:tavLst>
                                        <p:tav tm="0">
                                          <p:val>
                                            <p:strVal val="#ppt_w*0.70"/>
                                          </p:val>
                                        </p:tav>
                                        <p:tav tm="100000">
                                          <p:val>
                                            <p:strVal val="#ppt_w"/>
                                          </p:val>
                                        </p:tav>
                                      </p:tavLst>
                                    </p:anim>
                                    <p:anim calcmode="lin" valueType="num">
                                      <p:cBhvr>
                                        <p:cTn id="37" dur="1000" fill="hold"/>
                                        <p:tgtEl>
                                          <p:spTgt spid="29"/>
                                        </p:tgtEl>
                                        <p:attrNameLst>
                                          <p:attrName>ppt_h</p:attrName>
                                        </p:attrNameLst>
                                      </p:cBhvr>
                                      <p:tavLst>
                                        <p:tav tm="0">
                                          <p:val>
                                            <p:strVal val="#ppt_h"/>
                                          </p:val>
                                        </p:tav>
                                        <p:tav tm="100000">
                                          <p:val>
                                            <p:strVal val="#ppt_h"/>
                                          </p:val>
                                        </p:tav>
                                      </p:tavLst>
                                    </p:anim>
                                    <p:animEffect transition="in" filter="fade">
                                      <p:cBhvr>
                                        <p:cTn id="38" dur="1000"/>
                                        <p:tgtEl>
                                          <p:spTgt spid="29"/>
                                        </p:tgtEl>
                                      </p:cBhvr>
                                    </p:animEffect>
                                  </p:childTnLst>
                                </p:cTn>
                              </p:par>
                              <p:par>
                                <p:cTn id="39" presetID="55" presetClass="entr" presetSubtype="0" fill="hold" grpId="0" nodeType="withEffect">
                                  <p:stCondLst>
                                    <p:cond delay="0"/>
                                  </p:stCondLst>
                                  <p:childTnLst>
                                    <p:set>
                                      <p:cBhvr>
                                        <p:cTn id="40" dur="1" fill="hold">
                                          <p:stCondLst>
                                            <p:cond delay="0"/>
                                          </p:stCondLst>
                                        </p:cTn>
                                        <p:tgtEl>
                                          <p:spTgt spid="30"/>
                                        </p:tgtEl>
                                        <p:attrNameLst>
                                          <p:attrName>style.visibility</p:attrName>
                                        </p:attrNameLst>
                                      </p:cBhvr>
                                      <p:to>
                                        <p:strVal val="visible"/>
                                      </p:to>
                                    </p:set>
                                    <p:anim calcmode="lin" valueType="num">
                                      <p:cBhvr>
                                        <p:cTn id="41" dur="1000" fill="hold"/>
                                        <p:tgtEl>
                                          <p:spTgt spid="30"/>
                                        </p:tgtEl>
                                        <p:attrNameLst>
                                          <p:attrName>ppt_w</p:attrName>
                                        </p:attrNameLst>
                                      </p:cBhvr>
                                      <p:tavLst>
                                        <p:tav tm="0">
                                          <p:val>
                                            <p:strVal val="#ppt_w*0.70"/>
                                          </p:val>
                                        </p:tav>
                                        <p:tav tm="100000">
                                          <p:val>
                                            <p:strVal val="#ppt_w"/>
                                          </p:val>
                                        </p:tav>
                                      </p:tavLst>
                                    </p:anim>
                                    <p:anim calcmode="lin" valueType="num">
                                      <p:cBhvr>
                                        <p:cTn id="42" dur="1000" fill="hold"/>
                                        <p:tgtEl>
                                          <p:spTgt spid="30"/>
                                        </p:tgtEl>
                                        <p:attrNameLst>
                                          <p:attrName>ppt_h</p:attrName>
                                        </p:attrNameLst>
                                      </p:cBhvr>
                                      <p:tavLst>
                                        <p:tav tm="0">
                                          <p:val>
                                            <p:strVal val="#ppt_h"/>
                                          </p:val>
                                        </p:tav>
                                        <p:tav tm="100000">
                                          <p:val>
                                            <p:strVal val="#ppt_h"/>
                                          </p:val>
                                        </p:tav>
                                      </p:tavLst>
                                    </p:anim>
                                    <p:animEffect transition="in" filter="fade">
                                      <p:cBhvr>
                                        <p:cTn id="43" dur="1000"/>
                                        <p:tgtEl>
                                          <p:spTgt spid="30"/>
                                        </p:tgtEl>
                                      </p:cBhvr>
                                    </p:animEffect>
                                  </p:childTnLst>
                                </p:cTn>
                              </p:par>
                              <p:par>
                                <p:cTn id="44" presetID="55" presetClass="entr" presetSubtype="0" fill="hold" grpId="0" nodeType="withEffect">
                                  <p:stCondLst>
                                    <p:cond delay="0"/>
                                  </p:stCondLst>
                                  <p:childTnLst>
                                    <p:set>
                                      <p:cBhvr>
                                        <p:cTn id="45" dur="1" fill="hold">
                                          <p:stCondLst>
                                            <p:cond delay="0"/>
                                          </p:stCondLst>
                                        </p:cTn>
                                        <p:tgtEl>
                                          <p:spTgt spid="27"/>
                                        </p:tgtEl>
                                        <p:attrNameLst>
                                          <p:attrName>style.visibility</p:attrName>
                                        </p:attrNameLst>
                                      </p:cBhvr>
                                      <p:to>
                                        <p:strVal val="visible"/>
                                      </p:to>
                                    </p:set>
                                    <p:anim calcmode="lin" valueType="num">
                                      <p:cBhvr>
                                        <p:cTn id="46" dur="1000" fill="hold"/>
                                        <p:tgtEl>
                                          <p:spTgt spid="27"/>
                                        </p:tgtEl>
                                        <p:attrNameLst>
                                          <p:attrName>ppt_w</p:attrName>
                                        </p:attrNameLst>
                                      </p:cBhvr>
                                      <p:tavLst>
                                        <p:tav tm="0">
                                          <p:val>
                                            <p:strVal val="#ppt_w*0.70"/>
                                          </p:val>
                                        </p:tav>
                                        <p:tav tm="100000">
                                          <p:val>
                                            <p:strVal val="#ppt_w"/>
                                          </p:val>
                                        </p:tav>
                                      </p:tavLst>
                                    </p:anim>
                                    <p:anim calcmode="lin" valueType="num">
                                      <p:cBhvr>
                                        <p:cTn id="47" dur="1000" fill="hold"/>
                                        <p:tgtEl>
                                          <p:spTgt spid="27"/>
                                        </p:tgtEl>
                                        <p:attrNameLst>
                                          <p:attrName>ppt_h</p:attrName>
                                        </p:attrNameLst>
                                      </p:cBhvr>
                                      <p:tavLst>
                                        <p:tav tm="0">
                                          <p:val>
                                            <p:strVal val="#ppt_h"/>
                                          </p:val>
                                        </p:tav>
                                        <p:tav tm="100000">
                                          <p:val>
                                            <p:strVal val="#ppt_h"/>
                                          </p:val>
                                        </p:tav>
                                      </p:tavLst>
                                    </p:anim>
                                    <p:animEffect transition="in" filter="fade">
                                      <p:cBhvr>
                                        <p:cTn id="48" dur="10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4" grpId="0" animBg="1"/>
      <p:bldP spid="24" grpId="0" animBg="1"/>
      <p:bldP spid="25" grpId="0" animBg="1"/>
      <p:bldP spid="26" grpId="0" animBg="1"/>
      <p:bldP spid="27" grpId="0" animBg="1"/>
      <p:bldP spid="29" grpId="0" animBg="1"/>
      <p:bldP spid="30"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04850"/>
            <a:ext cx="8534400" cy="742950"/>
          </a:xfrm>
        </p:spPr>
        <p:txBody>
          <a:bodyPr>
            <a:normAutofit/>
          </a:bodyPr>
          <a:lstStyle/>
          <a:p>
            <a:pPr algn="r" eaLnBrk="1" fontAlgn="auto" hangingPunct="1">
              <a:spcAft>
                <a:spcPts val="0"/>
              </a:spcAft>
              <a:defRPr/>
            </a:pPr>
            <a:r>
              <a:rPr lang="fa-IR" sz="2800" b="1" i="1" dirty="0" smtClean="0">
                <a:solidFill>
                  <a:schemeClr val="accent2">
                    <a:lumMod val="60000"/>
                    <a:lumOff val="40000"/>
                  </a:schemeClr>
                </a:solidFill>
                <a:latin typeface="Arial" pitchFamily="34" charset="0"/>
                <a:cs typeface="B Homa" panose="00000400000000000000" pitchFamily="2" charset="-78"/>
              </a:rPr>
              <a:t>     جهت وزش باد</a:t>
            </a:r>
            <a:endParaRPr lang="en-US" sz="2800" b="1" i="1" dirty="0">
              <a:solidFill>
                <a:schemeClr val="accent2">
                  <a:lumMod val="60000"/>
                  <a:lumOff val="40000"/>
                </a:schemeClr>
              </a:solidFill>
              <a:latin typeface="Arial" pitchFamily="34" charset="0"/>
              <a:cs typeface="B Homa" panose="00000400000000000000" pitchFamily="2" charset="-78"/>
            </a:endParaRPr>
          </a:p>
        </p:txBody>
      </p:sp>
      <p:pic>
        <p:nvPicPr>
          <p:cNvPr id="29699" name="Content Placeholder 3" descr="C:\Users\NasTaraN\Desktop\Drawing1-Model.jpg"/>
          <p:cNvPicPr>
            <a:picLocks noGrp="1" noChangeAspect="1" noChangeArrowheads="1"/>
          </p:cNvPicPr>
          <p:nvPr>
            <p:ph sz="half" idx="1"/>
          </p:nvPr>
        </p:nvPicPr>
        <p:blipFill>
          <a:blip r:embed="rId2">
            <a:extLst>
              <a:ext uri="{28A0092B-C50C-407E-A947-70E740481C1C}">
                <a14:useLocalDpi xmlns:a14="http://schemas.microsoft.com/office/drawing/2010/main" val="0"/>
              </a:ext>
            </a:extLst>
          </a:blip>
          <a:srcRect/>
          <a:stretch>
            <a:fillRect/>
          </a:stretch>
        </p:blipFill>
        <p:spPr>
          <a:xfrm>
            <a:off x="457200" y="1066800"/>
            <a:ext cx="3578225" cy="4014788"/>
          </a:xfrm>
          <a:solidFill>
            <a:srgbClr val="FFFF00"/>
          </a:solidFill>
          <a:ln>
            <a:solidFill>
              <a:srgbClr val="FFC000"/>
            </a:solidFill>
            <a:miter lim="800000"/>
            <a:headEnd/>
            <a:tailEnd/>
          </a:ln>
        </p:spPr>
      </p:pic>
      <p:sp>
        <p:nvSpPr>
          <p:cNvPr id="4" name="Content Placeholder 3"/>
          <p:cNvSpPr>
            <a:spLocks noGrp="1"/>
          </p:cNvSpPr>
          <p:nvPr>
            <p:ph sz="half" idx="2"/>
          </p:nvPr>
        </p:nvSpPr>
        <p:spPr>
          <a:xfrm>
            <a:off x="4572000" y="1524000"/>
            <a:ext cx="4038600" cy="4525963"/>
          </a:xfrm>
        </p:spPr>
        <p:txBody>
          <a:bodyPr>
            <a:normAutofit lnSpcReduction="10000"/>
          </a:bodyPr>
          <a:lstStyle/>
          <a:p>
            <a:pPr marL="420624" indent="-384048" algn="r" eaLnBrk="1" fontAlgn="auto" hangingPunct="1">
              <a:spcAft>
                <a:spcPts val="0"/>
              </a:spcAft>
              <a:buFont typeface="Wingdings 2"/>
              <a:buNone/>
              <a:defRPr/>
            </a:pPr>
            <a:r>
              <a:rPr lang="fa-IR" sz="2000" dirty="0" smtClean="0">
                <a:cs typeface="B Homa" panose="00000400000000000000" pitchFamily="2" charset="-78"/>
              </a:rPr>
              <a:t>در این سایت جهت وزش باد مطلوب ازسمت شمال وباد نامطلوب ازسمت غرب وشمال غربی است.بنابراین باید هنگام طراحی به نکات زیر توجه کرد:</a:t>
            </a:r>
          </a:p>
          <a:p>
            <a:pPr marL="493776" indent="-457200" algn="r" rtl="1" eaLnBrk="1" fontAlgn="auto" hangingPunct="1">
              <a:spcAft>
                <a:spcPts val="0"/>
              </a:spcAft>
              <a:buClr>
                <a:schemeClr val="tx1"/>
              </a:buClr>
              <a:buFont typeface="Wingdings" pitchFamily="2" charset="2"/>
              <a:buChar char="v"/>
              <a:defRPr/>
            </a:pPr>
            <a:r>
              <a:rPr lang="fa-IR" sz="2000" dirty="0" smtClean="0">
                <a:cs typeface="B Homa" panose="00000400000000000000" pitchFamily="2" charset="-78"/>
              </a:rPr>
              <a:t>ورودی بنا ازسمت شمال باشد،تا سیرکولاسیون هوا به خوبی صورت گیرد.</a:t>
            </a:r>
          </a:p>
          <a:p>
            <a:pPr marL="493776" indent="-457200" algn="r" rtl="1" eaLnBrk="1" fontAlgn="auto" hangingPunct="1">
              <a:spcAft>
                <a:spcPts val="0"/>
              </a:spcAft>
              <a:buClr>
                <a:schemeClr val="tx1"/>
              </a:buClr>
              <a:buFont typeface="Wingdings" pitchFamily="2" charset="2"/>
              <a:buChar char="v"/>
              <a:defRPr/>
            </a:pPr>
            <a:r>
              <a:rPr lang="fa-IR" sz="2000" dirty="0" smtClean="0">
                <a:cs typeface="B Homa" panose="00000400000000000000" pitchFamily="2" charset="-78"/>
              </a:rPr>
              <a:t>فضاهایی مانند آمفی تئاتر،سالن ورزشی نیزدرقسمت غربی واقع شوند،چون  این </a:t>
            </a:r>
            <a:r>
              <a:rPr lang="fa-IR" sz="2000" dirty="0" err="1" smtClean="0">
                <a:cs typeface="B Homa" panose="00000400000000000000" pitchFamily="2" charset="-78"/>
              </a:rPr>
              <a:t>فضاها</a:t>
            </a:r>
            <a:r>
              <a:rPr lang="fa-IR" sz="2000" dirty="0" smtClean="0">
                <a:cs typeface="B Homa" panose="00000400000000000000" pitchFamily="2" charset="-78"/>
              </a:rPr>
              <a:t> نیاز به بازشو ندارند. </a:t>
            </a:r>
          </a:p>
          <a:p>
            <a:pPr marL="493776" indent="-457200" algn="r" rtl="1" eaLnBrk="1" fontAlgn="auto" hangingPunct="1">
              <a:spcAft>
                <a:spcPts val="0"/>
              </a:spcAft>
              <a:buClr>
                <a:schemeClr val="tx1"/>
              </a:buClr>
              <a:buFont typeface="Wingdings" pitchFamily="2" charset="2"/>
              <a:buChar char="v"/>
              <a:defRPr/>
            </a:pPr>
            <a:r>
              <a:rPr lang="fa-IR" sz="2000" dirty="0" smtClean="0">
                <a:cs typeface="B Homa" panose="00000400000000000000" pitchFamily="2" charset="-78"/>
              </a:rPr>
              <a:t>وجود کج باران ها </a:t>
            </a:r>
            <a:r>
              <a:rPr lang="fa-IR" sz="2000" dirty="0" err="1" smtClean="0">
                <a:cs typeface="B Homa" panose="00000400000000000000" pitchFamily="2" charset="-78"/>
              </a:rPr>
              <a:t>درجبهه</a:t>
            </a:r>
            <a:r>
              <a:rPr lang="fa-IR" sz="2000" dirty="0" smtClean="0">
                <a:cs typeface="B Homa" panose="00000400000000000000" pitchFamily="2" charset="-78"/>
              </a:rPr>
              <a:t> غرب  </a:t>
            </a:r>
          </a:p>
          <a:p>
            <a:pPr marL="493776" indent="-457200" algn="r" rtl="1" eaLnBrk="1" fontAlgn="auto" hangingPunct="1">
              <a:spcAft>
                <a:spcPts val="0"/>
              </a:spcAft>
              <a:buClr>
                <a:schemeClr val="tx1"/>
              </a:buClr>
              <a:buFont typeface="Wingdings" pitchFamily="2" charset="2"/>
              <a:buChar char="v"/>
              <a:defRPr/>
            </a:pPr>
            <a:r>
              <a:rPr lang="fa-IR" sz="2000" dirty="0" smtClean="0">
                <a:cs typeface="B Homa" panose="00000400000000000000" pitchFamily="2" charset="-78"/>
              </a:rPr>
              <a:t> باعث فرسایش مصالح می شوند </a:t>
            </a:r>
            <a:r>
              <a:rPr lang="fa-IR" sz="2000" dirty="0" err="1" smtClean="0">
                <a:cs typeface="B Homa" panose="00000400000000000000" pitchFamily="2" charset="-78"/>
              </a:rPr>
              <a:t>وجهت</a:t>
            </a:r>
            <a:r>
              <a:rPr lang="fa-IR" sz="2000" dirty="0" smtClean="0">
                <a:cs typeface="B Homa" panose="00000400000000000000" pitchFamily="2" charset="-78"/>
              </a:rPr>
              <a:t> گیری شرقی-غربی کمک میکند سطح کمتری در این جهت قرار گیرد. </a:t>
            </a:r>
          </a:p>
        </p:txBody>
      </p:sp>
      <p:sp>
        <p:nvSpPr>
          <p:cNvPr id="6" name="Lightning Bolt 5"/>
          <p:cNvSpPr/>
          <p:nvPr/>
        </p:nvSpPr>
        <p:spPr>
          <a:xfrm rot="5697555">
            <a:off x="2833688" y="1712912"/>
            <a:ext cx="146050" cy="111125"/>
          </a:xfrm>
          <a:prstGeom prst="lightningBolt">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base">
              <a:spcBef>
                <a:spcPct val="0"/>
              </a:spcBef>
              <a:spcAft>
                <a:spcPct val="0"/>
              </a:spcAft>
              <a:defRPr/>
            </a:pPr>
            <a:endParaRPr lang="en-US" dirty="0">
              <a:solidFill>
                <a:prstClr val="white"/>
              </a:solidFill>
            </a:endParaRPr>
          </a:p>
        </p:txBody>
      </p:sp>
      <p:sp>
        <p:nvSpPr>
          <p:cNvPr id="7" name="Lightning Bolt 6"/>
          <p:cNvSpPr/>
          <p:nvPr/>
        </p:nvSpPr>
        <p:spPr>
          <a:xfrm rot="4939453">
            <a:off x="3063876" y="1482725"/>
            <a:ext cx="146050" cy="111125"/>
          </a:xfrm>
          <a:prstGeom prst="lightningBolt">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base">
              <a:spcBef>
                <a:spcPct val="0"/>
              </a:spcBef>
              <a:spcAft>
                <a:spcPct val="0"/>
              </a:spcAft>
              <a:defRPr/>
            </a:pPr>
            <a:endParaRPr lang="en-US" dirty="0">
              <a:solidFill>
                <a:prstClr val="white"/>
              </a:solidFill>
            </a:endParaRPr>
          </a:p>
        </p:txBody>
      </p:sp>
      <p:sp>
        <p:nvSpPr>
          <p:cNvPr id="8" name="Lightning Bolt 7"/>
          <p:cNvSpPr/>
          <p:nvPr/>
        </p:nvSpPr>
        <p:spPr>
          <a:xfrm rot="4383939">
            <a:off x="3220244" y="1240631"/>
            <a:ext cx="147638" cy="111125"/>
          </a:xfrm>
          <a:prstGeom prst="lightningBolt">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base">
              <a:spcBef>
                <a:spcPct val="0"/>
              </a:spcBef>
              <a:spcAft>
                <a:spcPct val="0"/>
              </a:spcAft>
              <a:defRPr/>
            </a:pPr>
            <a:endParaRPr lang="en-US" dirty="0">
              <a:solidFill>
                <a:prstClr val="white"/>
              </a:solidFill>
            </a:endParaRPr>
          </a:p>
        </p:txBody>
      </p:sp>
      <p:sp>
        <p:nvSpPr>
          <p:cNvPr id="9" name="Lightning Bolt 8"/>
          <p:cNvSpPr/>
          <p:nvPr/>
        </p:nvSpPr>
        <p:spPr>
          <a:xfrm rot="6704319">
            <a:off x="3607594" y="862806"/>
            <a:ext cx="147638" cy="111125"/>
          </a:xfrm>
          <a:prstGeom prst="lightningBolt">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base">
              <a:spcBef>
                <a:spcPct val="0"/>
              </a:spcBef>
              <a:spcAft>
                <a:spcPct val="0"/>
              </a:spcAft>
              <a:defRPr/>
            </a:pPr>
            <a:endParaRPr lang="en-US" dirty="0">
              <a:solidFill>
                <a:prstClr val="white"/>
              </a:solidFill>
            </a:endParaRPr>
          </a:p>
        </p:txBody>
      </p:sp>
      <p:sp>
        <p:nvSpPr>
          <p:cNvPr id="10" name="Lightning Bolt 9"/>
          <p:cNvSpPr/>
          <p:nvPr/>
        </p:nvSpPr>
        <p:spPr>
          <a:xfrm rot="4907018">
            <a:off x="3377407" y="1015206"/>
            <a:ext cx="146050" cy="109537"/>
          </a:xfrm>
          <a:prstGeom prst="lightningBolt">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base">
              <a:spcBef>
                <a:spcPct val="0"/>
              </a:spcBef>
              <a:spcAft>
                <a:spcPct val="0"/>
              </a:spcAft>
              <a:defRPr/>
            </a:pPr>
            <a:endParaRPr lang="en-US" dirty="0">
              <a:solidFill>
                <a:prstClr val="white"/>
              </a:solidFill>
            </a:endParaRPr>
          </a:p>
        </p:txBody>
      </p:sp>
      <p:sp>
        <p:nvSpPr>
          <p:cNvPr id="11" name="Lightning Bolt 10"/>
          <p:cNvSpPr/>
          <p:nvPr/>
        </p:nvSpPr>
        <p:spPr>
          <a:xfrm>
            <a:off x="1854200" y="2805113"/>
            <a:ext cx="146050" cy="111125"/>
          </a:xfrm>
          <a:prstGeom prst="lightningBolt">
            <a:avLst/>
          </a:prstGeom>
          <a:solidFill>
            <a:srgbClr val="F62474"/>
          </a:solidFill>
          <a:ln>
            <a:solidFill>
              <a:srgbClr val="F6247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base">
              <a:spcBef>
                <a:spcPct val="0"/>
              </a:spcBef>
              <a:spcAft>
                <a:spcPct val="0"/>
              </a:spcAft>
              <a:defRPr/>
            </a:pPr>
            <a:endParaRPr lang="en-US" dirty="0">
              <a:solidFill>
                <a:prstClr val="white"/>
              </a:solidFill>
            </a:endParaRPr>
          </a:p>
        </p:txBody>
      </p:sp>
      <p:sp>
        <p:nvSpPr>
          <p:cNvPr id="12" name="Lightning Bolt 11"/>
          <p:cNvSpPr/>
          <p:nvPr/>
        </p:nvSpPr>
        <p:spPr>
          <a:xfrm rot="21054675">
            <a:off x="1608138" y="2662238"/>
            <a:ext cx="147637" cy="111125"/>
          </a:xfrm>
          <a:prstGeom prst="lightningBolt">
            <a:avLst/>
          </a:prstGeom>
          <a:solidFill>
            <a:srgbClr val="F62474"/>
          </a:solidFill>
          <a:ln>
            <a:solidFill>
              <a:srgbClr val="F6247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base">
              <a:spcBef>
                <a:spcPct val="0"/>
              </a:spcBef>
              <a:spcAft>
                <a:spcPct val="0"/>
              </a:spcAft>
              <a:defRPr/>
            </a:pPr>
            <a:endParaRPr lang="en-US" dirty="0">
              <a:solidFill>
                <a:prstClr val="white"/>
              </a:solidFill>
            </a:endParaRPr>
          </a:p>
        </p:txBody>
      </p:sp>
      <p:sp>
        <p:nvSpPr>
          <p:cNvPr id="13" name="Lightning Bolt 12"/>
          <p:cNvSpPr/>
          <p:nvPr/>
        </p:nvSpPr>
        <p:spPr>
          <a:xfrm rot="21199561">
            <a:off x="1068388" y="2349500"/>
            <a:ext cx="147637" cy="109538"/>
          </a:xfrm>
          <a:prstGeom prst="lightningBolt">
            <a:avLst/>
          </a:prstGeom>
          <a:solidFill>
            <a:srgbClr val="F62474"/>
          </a:solidFill>
          <a:ln>
            <a:solidFill>
              <a:srgbClr val="F6247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base">
              <a:spcBef>
                <a:spcPct val="0"/>
              </a:spcBef>
              <a:spcAft>
                <a:spcPct val="0"/>
              </a:spcAft>
              <a:defRPr/>
            </a:pPr>
            <a:endParaRPr lang="en-US" dirty="0">
              <a:solidFill>
                <a:prstClr val="white"/>
              </a:solidFill>
            </a:endParaRPr>
          </a:p>
        </p:txBody>
      </p:sp>
      <p:sp>
        <p:nvSpPr>
          <p:cNvPr id="14" name="Lightning Bolt 13"/>
          <p:cNvSpPr/>
          <p:nvPr/>
        </p:nvSpPr>
        <p:spPr>
          <a:xfrm rot="1209065">
            <a:off x="915988" y="2132013"/>
            <a:ext cx="147637" cy="111125"/>
          </a:xfrm>
          <a:prstGeom prst="lightningBolt">
            <a:avLst/>
          </a:prstGeom>
          <a:solidFill>
            <a:srgbClr val="F62474"/>
          </a:solidFill>
          <a:ln>
            <a:solidFill>
              <a:srgbClr val="F6247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base">
              <a:spcBef>
                <a:spcPct val="0"/>
              </a:spcBef>
              <a:spcAft>
                <a:spcPct val="0"/>
              </a:spcAft>
              <a:defRPr/>
            </a:pPr>
            <a:endParaRPr lang="en-US" dirty="0">
              <a:solidFill>
                <a:prstClr val="white"/>
              </a:solidFill>
            </a:endParaRPr>
          </a:p>
        </p:txBody>
      </p:sp>
      <p:sp>
        <p:nvSpPr>
          <p:cNvPr id="15" name="Lightning Bolt 14"/>
          <p:cNvSpPr/>
          <p:nvPr/>
        </p:nvSpPr>
        <p:spPr>
          <a:xfrm rot="21054675">
            <a:off x="1339850" y="2498725"/>
            <a:ext cx="146050" cy="111125"/>
          </a:xfrm>
          <a:prstGeom prst="lightningBolt">
            <a:avLst/>
          </a:prstGeom>
          <a:solidFill>
            <a:srgbClr val="F62474"/>
          </a:solidFill>
          <a:ln>
            <a:solidFill>
              <a:srgbClr val="F6247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base">
              <a:spcBef>
                <a:spcPct val="0"/>
              </a:spcBef>
              <a:spcAft>
                <a:spcPct val="0"/>
              </a:spcAft>
              <a:defRPr/>
            </a:pPr>
            <a:endParaRPr lang="en-US" dirty="0">
              <a:solidFill>
                <a:prstClr val="white"/>
              </a:solidFill>
            </a:endParaRPr>
          </a:p>
        </p:txBody>
      </p:sp>
      <p:sp>
        <p:nvSpPr>
          <p:cNvPr id="18" name="TextBox 17"/>
          <p:cNvSpPr txBox="1"/>
          <p:nvPr/>
        </p:nvSpPr>
        <p:spPr>
          <a:xfrm>
            <a:off x="1066800" y="5410200"/>
            <a:ext cx="1600200" cy="338138"/>
          </a:xfrm>
          <a:prstGeom prst="rect">
            <a:avLst/>
          </a:prstGeom>
          <a:solidFill>
            <a:srgbClr val="0070C0"/>
          </a:solidFill>
          <a:ln w="28575">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a:spAutoFit/>
          </a:bodyPr>
          <a:lstStyle/>
          <a:p>
            <a:pPr algn="ctr" rtl="0" fontAlgn="base">
              <a:spcBef>
                <a:spcPct val="0"/>
              </a:spcBef>
              <a:spcAft>
                <a:spcPct val="0"/>
              </a:spcAft>
              <a:defRPr/>
            </a:pPr>
            <a:r>
              <a:rPr lang="fa-IR" sz="1600" b="1" i="1" dirty="0">
                <a:solidFill>
                  <a:srgbClr val="111111"/>
                </a:solidFill>
                <a:cs typeface="B Homa" pitchFamily="2" charset="-78"/>
              </a:rPr>
              <a:t>باد مناسب</a:t>
            </a:r>
            <a:endParaRPr lang="en-US" sz="1600" b="1" i="1" dirty="0">
              <a:solidFill>
                <a:srgbClr val="111111"/>
              </a:solidFill>
              <a:cs typeface="B Homa" pitchFamily="2" charset="-78"/>
            </a:endParaRPr>
          </a:p>
        </p:txBody>
      </p:sp>
      <p:sp>
        <p:nvSpPr>
          <p:cNvPr id="19" name="TextBox 18"/>
          <p:cNvSpPr txBox="1"/>
          <p:nvPr/>
        </p:nvSpPr>
        <p:spPr>
          <a:xfrm>
            <a:off x="1066800" y="5867400"/>
            <a:ext cx="1600200" cy="338138"/>
          </a:xfrm>
          <a:prstGeom prst="rect">
            <a:avLst/>
          </a:prstGeom>
          <a:solidFill>
            <a:srgbClr val="F62474"/>
          </a:solidFill>
          <a:ln w="28575">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a:spAutoFit/>
          </a:bodyPr>
          <a:lstStyle/>
          <a:p>
            <a:pPr algn="ctr" rtl="0" fontAlgn="base">
              <a:spcBef>
                <a:spcPct val="0"/>
              </a:spcBef>
              <a:spcAft>
                <a:spcPct val="0"/>
              </a:spcAft>
              <a:defRPr/>
            </a:pPr>
            <a:r>
              <a:rPr lang="fa-IR" sz="1600" b="1" i="1" dirty="0">
                <a:solidFill>
                  <a:srgbClr val="111111"/>
                </a:solidFill>
                <a:cs typeface="B Homa" pitchFamily="2" charset="-78"/>
              </a:rPr>
              <a:t>باد نا مناسب</a:t>
            </a:r>
            <a:endParaRPr lang="en-US" sz="1600" b="1" i="1" dirty="0">
              <a:solidFill>
                <a:srgbClr val="111111"/>
              </a:solidFill>
              <a:cs typeface="B Homa" pitchFamily="2" charset="-78"/>
            </a:endParaRPr>
          </a:p>
        </p:txBody>
      </p:sp>
    </p:spTree>
    <p:extLst>
      <p:ext uri="{BB962C8B-B14F-4D97-AF65-F5344CB8AC3E}">
        <p14:creationId xmlns:p14="http://schemas.microsoft.com/office/powerpoint/2010/main" val="116932424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grpId="0" nodeType="afterEffect">
                                  <p:stCondLst>
                                    <p:cond delay="100"/>
                                  </p:stCondLst>
                                  <p:iterate type="lt">
                                    <p:tmAbs val="0"/>
                                  </p:iterate>
                                  <p:childTnLst>
                                    <p:set>
                                      <p:cBhvr>
                                        <p:cTn id="6" dur="1" fill="hold">
                                          <p:stCondLst>
                                            <p:cond delay="0"/>
                                          </p:stCondLst>
                                        </p:cTn>
                                        <p:tgtEl>
                                          <p:spTgt spid="9"/>
                                        </p:tgtEl>
                                        <p:attrNameLst>
                                          <p:attrName>style.visibility</p:attrName>
                                        </p:attrNameLst>
                                      </p:cBhvr>
                                      <p:to>
                                        <p:strVal val="visible"/>
                                      </p:to>
                                    </p:set>
                                  </p:childTnLst>
                                </p:cTn>
                              </p:par>
                            </p:childTnLst>
                          </p:cTn>
                        </p:par>
                        <p:par>
                          <p:cTn id="7" fill="hold" nodeType="afterGroup">
                            <p:stCondLst>
                              <p:cond delay="100"/>
                            </p:stCondLst>
                            <p:childTnLst>
                              <p:par>
                                <p:cTn id="8" presetID="1" presetClass="entr" presetSubtype="0" fill="hold" grpId="0" nodeType="afterEffect">
                                  <p:stCondLst>
                                    <p:cond delay="100"/>
                                  </p:stCondLst>
                                  <p:iterate type="lt">
                                    <p:tmAbs val="0"/>
                                  </p:iterate>
                                  <p:childTnLst>
                                    <p:set>
                                      <p:cBhvr>
                                        <p:cTn id="9" dur="1" fill="hold">
                                          <p:stCondLst>
                                            <p:cond delay="0"/>
                                          </p:stCondLst>
                                        </p:cTn>
                                        <p:tgtEl>
                                          <p:spTgt spid="10"/>
                                        </p:tgtEl>
                                        <p:attrNameLst>
                                          <p:attrName>style.visibility</p:attrName>
                                        </p:attrNameLst>
                                      </p:cBhvr>
                                      <p:to>
                                        <p:strVal val="visible"/>
                                      </p:to>
                                    </p:set>
                                  </p:childTnLst>
                                </p:cTn>
                              </p:par>
                            </p:childTnLst>
                          </p:cTn>
                        </p:par>
                        <p:par>
                          <p:cTn id="10" fill="hold" nodeType="afterGroup">
                            <p:stCondLst>
                              <p:cond delay="200"/>
                            </p:stCondLst>
                            <p:childTnLst>
                              <p:par>
                                <p:cTn id="11" presetID="1" presetClass="entr" presetSubtype="0" fill="hold" grpId="0" nodeType="afterEffect">
                                  <p:stCondLst>
                                    <p:cond delay="100"/>
                                  </p:stCondLst>
                                  <p:iterate type="lt">
                                    <p:tmAbs val="0"/>
                                  </p:iterate>
                                  <p:childTnLst>
                                    <p:set>
                                      <p:cBhvr>
                                        <p:cTn id="12" dur="1" fill="hold">
                                          <p:stCondLst>
                                            <p:cond delay="0"/>
                                          </p:stCondLst>
                                        </p:cTn>
                                        <p:tgtEl>
                                          <p:spTgt spid="8"/>
                                        </p:tgtEl>
                                        <p:attrNameLst>
                                          <p:attrName>style.visibility</p:attrName>
                                        </p:attrNameLst>
                                      </p:cBhvr>
                                      <p:to>
                                        <p:strVal val="visible"/>
                                      </p:to>
                                    </p:set>
                                  </p:childTnLst>
                                </p:cTn>
                              </p:par>
                            </p:childTnLst>
                          </p:cTn>
                        </p:par>
                        <p:par>
                          <p:cTn id="13" fill="hold" nodeType="afterGroup">
                            <p:stCondLst>
                              <p:cond delay="300"/>
                            </p:stCondLst>
                            <p:childTnLst>
                              <p:par>
                                <p:cTn id="14" presetID="1" presetClass="entr" presetSubtype="0" fill="hold" grpId="0" nodeType="afterEffect">
                                  <p:stCondLst>
                                    <p:cond delay="100"/>
                                  </p:stCondLst>
                                  <p:iterate type="lt">
                                    <p:tmAbs val="0"/>
                                  </p:iterate>
                                  <p:childTnLst>
                                    <p:set>
                                      <p:cBhvr>
                                        <p:cTn id="15" dur="1" fill="hold">
                                          <p:stCondLst>
                                            <p:cond delay="0"/>
                                          </p:stCondLst>
                                        </p:cTn>
                                        <p:tgtEl>
                                          <p:spTgt spid="7"/>
                                        </p:tgtEl>
                                        <p:attrNameLst>
                                          <p:attrName>style.visibility</p:attrName>
                                        </p:attrNameLst>
                                      </p:cBhvr>
                                      <p:to>
                                        <p:strVal val="visible"/>
                                      </p:to>
                                    </p:set>
                                  </p:childTnLst>
                                </p:cTn>
                              </p:par>
                            </p:childTnLst>
                          </p:cTn>
                        </p:par>
                        <p:par>
                          <p:cTn id="16" fill="hold" nodeType="afterGroup">
                            <p:stCondLst>
                              <p:cond delay="400"/>
                            </p:stCondLst>
                            <p:childTnLst>
                              <p:par>
                                <p:cTn id="17" presetID="1" presetClass="entr" presetSubtype="0" fill="hold" grpId="0" nodeType="afterEffect">
                                  <p:stCondLst>
                                    <p:cond delay="100"/>
                                  </p:stCondLst>
                                  <p:iterate type="lt">
                                    <p:tmAbs val="0"/>
                                  </p:iterate>
                                  <p:childTnLst>
                                    <p:set>
                                      <p:cBhvr>
                                        <p:cTn id="18" dur="1" fill="hold">
                                          <p:stCondLst>
                                            <p:cond delay="0"/>
                                          </p:stCondLst>
                                        </p:cTn>
                                        <p:tgtEl>
                                          <p:spTgt spid="6"/>
                                        </p:tgtEl>
                                        <p:attrNameLst>
                                          <p:attrName>style.visibility</p:attrName>
                                        </p:attrNameLst>
                                      </p:cBhvr>
                                      <p:to>
                                        <p:strVal val="visible"/>
                                      </p:to>
                                    </p:set>
                                  </p:childTnLst>
                                </p:cTn>
                              </p:par>
                            </p:childTnLst>
                          </p:cTn>
                        </p:par>
                        <p:par>
                          <p:cTn id="19" fill="hold" nodeType="afterGroup">
                            <p:stCondLst>
                              <p:cond delay="500"/>
                            </p:stCondLst>
                            <p:childTnLst>
                              <p:par>
                                <p:cTn id="20" presetID="1" presetClass="entr" presetSubtype="0" fill="hold" grpId="0" nodeType="afterEffect">
                                  <p:stCondLst>
                                    <p:cond delay="100"/>
                                  </p:stCondLst>
                                  <p:iterate type="lt">
                                    <p:tmAbs val="0"/>
                                  </p:iterate>
                                  <p:childTnLst>
                                    <p:set>
                                      <p:cBhvr>
                                        <p:cTn id="21" dur="1" fill="hold">
                                          <p:stCondLst>
                                            <p:cond delay="0"/>
                                          </p:stCondLst>
                                        </p:cTn>
                                        <p:tgtEl>
                                          <p:spTgt spid="14"/>
                                        </p:tgtEl>
                                        <p:attrNameLst>
                                          <p:attrName>style.visibility</p:attrName>
                                        </p:attrNameLst>
                                      </p:cBhvr>
                                      <p:to>
                                        <p:strVal val="visible"/>
                                      </p:to>
                                    </p:set>
                                  </p:childTnLst>
                                </p:cTn>
                              </p:par>
                            </p:childTnLst>
                          </p:cTn>
                        </p:par>
                        <p:par>
                          <p:cTn id="22" fill="hold" nodeType="afterGroup">
                            <p:stCondLst>
                              <p:cond delay="600"/>
                            </p:stCondLst>
                            <p:childTnLst>
                              <p:par>
                                <p:cTn id="23" presetID="1" presetClass="entr" presetSubtype="0" fill="hold" grpId="0" nodeType="afterEffect">
                                  <p:stCondLst>
                                    <p:cond delay="100"/>
                                  </p:stCondLst>
                                  <p:iterate type="lt">
                                    <p:tmAbs val="0"/>
                                  </p:iterate>
                                  <p:childTnLst>
                                    <p:set>
                                      <p:cBhvr>
                                        <p:cTn id="24" dur="1" fill="hold">
                                          <p:stCondLst>
                                            <p:cond delay="0"/>
                                          </p:stCondLst>
                                        </p:cTn>
                                        <p:tgtEl>
                                          <p:spTgt spid="13"/>
                                        </p:tgtEl>
                                        <p:attrNameLst>
                                          <p:attrName>style.visibility</p:attrName>
                                        </p:attrNameLst>
                                      </p:cBhvr>
                                      <p:to>
                                        <p:strVal val="visible"/>
                                      </p:to>
                                    </p:set>
                                  </p:childTnLst>
                                </p:cTn>
                              </p:par>
                            </p:childTnLst>
                          </p:cTn>
                        </p:par>
                        <p:par>
                          <p:cTn id="25" fill="hold" nodeType="afterGroup">
                            <p:stCondLst>
                              <p:cond delay="700"/>
                            </p:stCondLst>
                            <p:childTnLst>
                              <p:par>
                                <p:cTn id="26" presetID="1" presetClass="entr" presetSubtype="0" fill="hold" grpId="0" nodeType="afterEffect">
                                  <p:stCondLst>
                                    <p:cond delay="0"/>
                                  </p:stCondLst>
                                  <p:iterate type="lt">
                                    <p:tmAbs val="0"/>
                                  </p:iterate>
                                  <p:childTnLst>
                                    <p:set>
                                      <p:cBhvr>
                                        <p:cTn id="27" dur="1" fill="hold">
                                          <p:stCondLst>
                                            <p:cond delay="0"/>
                                          </p:stCondLst>
                                        </p:cTn>
                                        <p:tgtEl>
                                          <p:spTgt spid="15"/>
                                        </p:tgtEl>
                                        <p:attrNameLst>
                                          <p:attrName>style.visibility</p:attrName>
                                        </p:attrNameLst>
                                      </p:cBhvr>
                                      <p:to>
                                        <p:strVal val="visible"/>
                                      </p:to>
                                    </p:set>
                                  </p:childTnLst>
                                </p:cTn>
                              </p:par>
                            </p:childTnLst>
                          </p:cTn>
                        </p:par>
                        <p:par>
                          <p:cTn id="28" fill="hold" nodeType="afterGroup">
                            <p:stCondLst>
                              <p:cond delay="700"/>
                            </p:stCondLst>
                            <p:childTnLst>
                              <p:par>
                                <p:cTn id="29" presetID="1" presetClass="entr" presetSubtype="0" fill="hold" grpId="0" nodeType="afterEffect">
                                  <p:stCondLst>
                                    <p:cond delay="100"/>
                                  </p:stCondLst>
                                  <p:iterate type="lt">
                                    <p:tmAbs val="0"/>
                                  </p:iterate>
                                  <p:childTnLst>
                                    <p:set>
                                      <p:cBhvr>
                                        <p:cTn id="30" dur="1" fill="hold">
                                          <p:stCondLst>
                                            <p:cond delay="0"/>
                                          </p:stCondLst>
                                        </p:cTn>
                                        <p:tgtEl>
                                          <p:spTgt spid="12"/>
                                        </p:tgtEl>
                                        <p:attrNameLst>
                                          <p:attrName>style.visibility</p:attrName>
                                        </p:attrNameLst>
                                      </p:cBhvr>
                                      <p:to>
                                        <p:strVal val="visible"/>
                                      </p:to>
                                    </p:set>
                                  </p:childTnLst>
                                </p:cTn>
                              </p:par>
                            </p:childTnLst>
                          </p:cTn>
                        </p:par>
                        <p:par>
                          <p:cTn id="31" fill="hold" nodeType="afterGroup">
                            <p:stCondLst>
                              <p:cond delay="800"/>
                            </p:stCondLst>
                            <p:childTnLst>
                              <p:par>
                                <p:cTn id="32" presetID="1" presetClass="entr" presetSubtype="0" fill="hold" grpId="0" nodeType="afterEffect">
                                  <p:stCondLst>
                                    <p:cond delay="100"/>
                                  </p:stCondLst>
                                  <p:iterate type="lt">
                                    <p:tmAbs val="0"/>
                                  </p:iterate>
                                  <p:childTnLst>
                                    <p:set>
                                      <p:cBhvr>
                                        <p:cTn id="33"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Content Placeholder 2"/>
          <p:cNvSpPr>
            <a:spLocks noGrp="1"/>
          </p:cNvSpPr>
          <p:nvPr>
            <p:ph idx="1"/>
          </p:nvPr>
        </p:nvSpPr>
        <p:spPr>
          <a:xfrm>
            <a:off x="4953000" y="228600"/>
            <a:ext cx="3886200" cy="6049963"/>
          </a:xfrm>
        </p:spPr>
        <p:txBody>
          <a:bodyPr>
            <a:normAutofit fontScale="92500" lnSpcReduction="10000"/>
          </a:bodyPr>
          <a:lstStyle/>
          <a:p>
            <a:pPr algn="r" rtl="1" eaLnBrk="1" hangingPunct="1">
              <a:buClr>
                <a:schemeClr val="tx1"/>
              </a:buClr>
              <a:buFont typeface="Wingdings" panose="05000000000000000000" pitchFamily="2" charset="2"/>
              <a:buChar char="v"/>
            </a:pPr>
            <a:endParaRPr lang="fa-IR" altLang="fa-IR" sz="2000" dirty="0" smtClean="0">
              <a:cs typeface="B Homa" panose="00000400000000000000" pitchFamily="2" charset="-78"/>
            </a:endParaRPr>
          </a:p>
          <a:p>
            <a:pPr algn="r" rtl="1" eaLnBrk="1" hangingPunct="1">
              <a:buClr>
                <a:schemeClr val="tx1"/>
              </a:buClr>
              <a:buFont typeface="Wingdings" panose="05000000000000000000" pitchFamily="2" charset="2"/>
              <a:buChar char="v"/>
            </a:pPr>
            <a:r>
              <a:rPr lang="fa-IR" altLang="fa-IR" sz="2000" dirty="0" smtClean="0">
                <a:cs typeface="B Homa" panose="00000400000000000000" pitchFamily="2" charset="-78"/>
              </a:rPr>
              <a:t>نصب سایه بان با طراحی مناسب ویا ایجاد یک پیش آمدگی در ضلع غربی بنا از برخورد کج باران به بدنه ساختمان جلوگیری میکند و عملا مانع فرسایش مصالح میشود.</a:t>
            </a:r>
          </a:p>
          <a:p>
            <a:pPr algn="r" rtl="1" eaLnBrk="1" hangingPunct="1">
              <a:buClr>
                <a:schemeClr val="tx1"/>
              </a:buClr>
              <a:buFont typeface="Wingdings 2" panose="05020102010507070707" pitchFamily="18" charset="2"/>
              <a:buNone/>
            </a:pPr>
            <a:endParaRPr lang="fa-IR" altLang="fa-IR" sz="2000" dirty="0" smtClean="0">
              <a:cs typeface="B Homa" panose="00000400000000000000" pitchFamily="2" charset="-78"/>
            </a:endParaRPr>
          </a:p>
          <a:p>
            <a:pPr algn="r" rtl="1" eaLnBrk="1" hangingPunct="1">
              <a:buClr>
                <a:schemeClr val="tx1"/>
              </a:buClr>
              <a:buFont typeface="Wingdings 2" panose="05020102010507070707" pitchFamily="18" charset="2"/>
              <a:buNone/>
            </a:pPr>
            <a:endParaRPr lang="fa-IR" altLang="fa-IR" sz="2000" dirty="0" smtClean="0">
              <a:cs typeface="B Homa" panose="00000400000000000000" pitchFamily="2" charset="-78"/>
            </a:endParaRPr>
          </a:p>
          <a:p>
            <a:pPr algn="r" rtl="1" eaLnBrk="1" hangingPunct="1">
              <a:buClr>
                <a:schemeClr val="tx1"/>
              </a:buClr>
              <a:buFont typeface="Wingdings 2" panose="05020102010507070707" pitchFamily="18" charset="2"/>
              <a:buNone/>
            </a:pPr>
            <a:endParaRPr lang="fa-IR" altLang="fa-IR" sz="2000" dirty="0" smtClean="0">
              <a:cs typeface="B Homa" panose="00000400000000000000" pitchFamily="2" charset="-78"/>
            </a:endParaRPr>
          </a:p>
          <a:p>
            <a:pPr algn="r" rtl="1" eaLnBrk="1" hangingPunct="1">
              <a:buClr>
                <a:schemeClr val="tx1"/>
              </a:buClr>
              <a:buFont typeface="Wingdings" panose="05000000000000000000" pitchFamily="2" charset="2"/>
              <a:buChar char="v"/>
            </a:pPr>
            <a:r>
              <a:rPr lang="fa-IR" altLang="fa-IR" sz="2000" dirty="0" smtClean="0">
                <a:cs typeface="B Homa" panose="00000400000000000000" pitchFamily="2" charset="-78"/>
              </a:rPr>
              <a:t>کاشت درخت در مسیر باد نامطلوب برای کاهش شدت باد.</a:t>
            </a:r>
          </a:p>
          <a:p>
            <a:pPr algn="r" rtl="1" eaLnBrk="1" hangingPunct="1">
              <a:buClr>
                <a:schemeClr val="tx1"/>
              </a:buClr>
              <a:buFont typeface="Wingdings 2" panose="05020102010507070707" pitchFamily="18" charset="2"/>
              <a:buNone/>
            </a:pPr>
            <a:endParaRPr lang="fa-IR" altLang="fa-IR" sz="2000" dirty="0" smtClean="0">
              <a:cs typeface="B Homa" panose="00000400000000000000" pitchFamily="2" charset="-78"/>
            </a:endParaRPr>
          </a:p>
          <a:p>
            <a:pPr algn="r" rtl="1" eaLnBrk="1" hangingPunct="1">
              <a:buClr>
                <a:schemeClr val="tx1"/>
              </a:buClr>
              <a:buFont typeface="Wingdings 2" panose="05020102010507070707" pitchFamily="18" charset="2"/>
              <a:buNone/>
            </a:pPr>
            <a:endParaRPr lang="fa-IR" altLang="fa-IR" sz="2000" dirty="0" smtClean="0">
              <a:cs typeface="B Homa" panose="00000400000000000000" pitchFamily="2" charset="-78"/>
            </a:endParaRPr>
          </a:p>
          <a:p>
            <a:pPr algn="r" rtl="1" eaLnBrk="1" hangingPunct="1">
              <a:buClr>
                <a:schemeClr val="tx1"/>
              </a:buClr>
              <a:buFont typeface="Wingdings" panose="05000000000000000000" pitchFamily="2" charset="2"/>
              <a:buChar char="v"/>
            </a:pPr>
            <a:r>
              <a:rPr lang="fa-IR" altLang="fa-IR" sz="2000" dirty="0" smtClean="0">
                <a:cs typeface="B Homa" panose="00000400000000000000" pitchFamily="2" charset="-78"/>
              </a:rPr>
              <a:t>کاشت درختان بلند در جبهه شمال وشمال شرق باعث هدایت باد به سمت بنا و ایجاد سیرکولاسیون مطلوب در فضا میشود.انتخاب درختان بلند از این جهت است که مانع جابه جایی هوا نمیشود.</a:t>
            </a:r>
          </a:p>
        </p:txBody>
      </p:sp>
      <p:pic>
        <p:nvPicPr>
          <p:cNvPr id="1029" name="Picture 5" descr="G:\meysam seddigh\landscape\01\h (3)\h3.jpg"/>
          <p:cNvPicPr>
            <a:picLocks noChangeAspect="1" noChangeArrowheads="1"/>
          </p:cNvPicPr>
          <p:nvPr/>
        </p:nvPicPr>
        <p:blipFill>
          <a:blip r:embed="rId2" cstate="print">
            <a:clrChange>
              <a:clrFrom>
                <a:srgbClr val="C7DF8C"/>
              </a:clrFrom>
              <a:clrTo>
                <a:srgbClr val="C7DF8C">
                  <a:alpha val="0"/>
                </a:srgbClr>
              </a:clrTo>
            </a:clrChange>
          </a:blip>
          <a:srcRect/>
          <a:stretch>
            <a:fillRect/>
          </a:stretch>
        </p:blipFill>
        <p:spPr bwMode="auto">
          <a:xfrm>
            <a:off x="381000" y="4648200"/>
            <a:ext cx="2971800" cy="2003572"/>
          </a:xfrm>
          <a:prstGeom prst="rect">
            <a:avLst/>
          </a:prstGeom>
          <a:ln>
            <a:noFill/>
          </a:ln>
          <a:effectLst>
            <a:softEdge rad="112500"/>
          </a:effectLst>
        </p:spPr>
      </p:pic>
      <p:pic>
        <p:nvPicPr>
          <p:cNvPr id="1028" name="Picture 4" descr="H:\NasTaraN\architecture\arch photo\Part-1\AD1011~1.JPG"/>
          <p:cNvPicPr>
            <a:picLocks noChangeAspect="1" noChangeArrowheads="1"/>
          </p:cNvPicPr>
          <p:nvPr/>
        </p:nvPicPr>
        <p:blipFill>
          <a:blip r:embed="rId3" cstate="print">
            <a:duotone>
              <a:prstClr val="black"/>
              <a:schemeClr val="accent2">
                <a:tint val="45000"/>
                <a:satMod val="400000"/>
              </a:schemeClr>
            </a:duotone>
          </a:blip>
          <a:srcRect l="54232" t="12121" r="7907"/>
          <a:stretch>
            <a:fillRect/>
          </a:stretch>
        </p:blipFill>
        <p:spPr bwMode="auto">
          <a:xfrm>
            <a:off x="609600" y="914400"/>
            <a:ext cx="2819400" cy="2209800"/>
          </a:xfrm>
          <a:prstGeom prst="rect">
            <a:avLst/>
          </a:prstGeom>
          <a:noFill/>
        </p:spPr>
      </p:pic>
      <p:pic>
        <p:nvPicPr>
          <p:cNvPr id="1030" name="Picture 6" descr="G:\meysam seddigh\landscape\01\landscape (14)\h31 (2).jpg"/>
          <p:cNvPicPr>
            <a:picLocks noChangeAspect="1" noChangeArrowheads="1"/>
          </p:cNvPicPr>
          <p:nvPr/>
        </p:nvPicPr>
        <p:blipFill>
          <a:blip r:embed="rId4" cstate="print">
            <a:lum contrast="20000"/>
          </a:blip>
          <a:srcRect/>
          <a:stretch>
            <a:fillRect/>
          </a:stretch>
        </p:blipFill>
        <p:spPr bwMode="auto">
          <a:xfrm>
            <a:off x="1828800" y="2867420"/>
            <a:ext cx="2971800" cy="2035410"/>
          </a:xfrm>
          <a:prstGeom prst="rect">
            <a:avLst/>
          </a:prstGeom>
          <a:ln>
            <a:noFill/>
          </a:ln>
          <a:effectLst>
            <a:softEdge rad="112500"/>
          </a:effectLst>
        </p:spPr>
      </p:pic>
      <p:cxnSp>
        <p:nvCxnSpPr>
          <p:cNvPr id="7" name="Elbow Connector 6"/>
          <p:cNvCxnSpPr/>
          <p:nvPr/>
        </p:nvCxnSpPr>
        <p:spPr>
          <a:xfrm rot="5400000" flipH="1" flipV="1">
            <a:off x="2057400" y="1905000"/>
            <a:ext cx="1295400" cy="533400"/>
          </a:xfrm>
          <a:prstGeom prst="bentConnector3">
            <a:avLst>
              <a:gd name="adj1" fmla="val 45294"/>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4588473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43600" y="685800"/>
            <a:ext cx="1828800" cy="819150"/>
          </a:xfrm>
        </p:spPr>
        <p:txBody>
          <a:bodyPr>
            <a:normAutofit/>
          </a:bodyPr>
          <a:lstStyle/>
          <a:p>
            <a:pPr algn="r" eaLnBrk="1" fontAlgn="auto" hangingPunct="1">
              <a:spcAft>
                <a:spcPts val="0"/>
              </a:spcAft>
              <a:defRPr/>
            </a:pPr>
            <a:r>
              <a:rPr lang="fa-IR" sz="2800" dirty="0" smtClean="0">
                <a:solidFill>
                  <a:schemeClr val="accent2">
                    <a:lumMod val="60000"/>
                    <a:lumOff val="40000"/>
                  </a:schemeClr>
                </a:solidFill>
                <a:latin typeface="Arial" pitchFamily="34" charset="0"/>
                <a:cs typeface="B Homa" panose="00000400000000000000" pitchFamily="2" charset="-78"/>
              </a:rPr>
              <a:t>آلودگی صوتی</a:t>
            </a:r>
            <a:endParaRPr lang="en-US" sz="2800" dirty="0">
              <a:solidFill>
                <a:schemeClr val="accent2">
                  <a:lumMod val="60000"/>
                  <a:lumOff val="40000"/>
                </a:schemeClr>
              </a:solidFill>
              <a:latin typeface="Arial" pitchFamily="34" charset="0"/>
              <a:cs typeface="B Homa" panose="00000400000000000000" pitchFamily="2" charset="-78"/>
            </a:endParaRPr>
          </a:p>
        </p:txBody>
      </p:sp>
      <p:pic>
        <p:nvPicPr>
          <p:cNvPr id="31747" name="Picture 3" descr="C:\Users\NasTaraN\Desktop\Drawing1-Model.jpg"/>
          <p:cNvPicPr>
            <a:picLocks noGrp="1" noChangeAspect="1" noChangeArrowheads="1"/>
          </p:cNvPicPr>
          <p:nvPr>
            <p:ph sz="half" idx="1"/>
          </p:nvPr>
        </p:nvPicPr>
        <p:blipFill>
          <a:blip r:embed="rId2">
            <a:extLst>
              <a:ext uri="{28A0092B-C50C-407E-A947-70E740481C1C}">
                <a14:useLocalDpi xmlns:a14="http://schemas.microsoft.com/office/drawing/2010/main" val="0"/>
              </a:ext>
            </a:extLst>
          </a:blip>
          <a:srcRect/>
          <a:stretch>
            <a:fillRect/>
          </a:stretch>
        </p:blipFill>
        <p:spPr>
          <a:xfrm>
            <a:off x="457200" y="1828800"/>
            <a:ext cx="3578225" cy="4014788"/>
          </a:xfrm>
          <a:solidFill>
            <a:schemeClr val="tx1"/>
          </a:solidFill>
          <a:ln w="3175">
            <a:solidFill>
              <a:schemeClr val="tx1"/>
            </a:solidFill>
            <a:miter lim="800000"/>
            <a:headEnd/>
            <a:tailEnd/>
          </a:ln>
        </p:spPr>
      </p:pic>
      <p:sp>
        <p:nvSpPr>
          <p:cNvPr id="4" name="Content Placeholder 3"/>
          <p:cNvSpPr>
            <a:spLocks noGrp="1"/>
          </p:cNvSpPr>
          <p:nvPr>
            <p:ph sz="half" idx="2"/>
          </p:nvPr>
        </p:nvSpPr>
        <p:spPr>
          <a:xfrm>
            <a:off x="5486400" y="2057400"/>
            <a:ext cx="2667000" cy="487363"/>
          </a:xfrm>
        </p:spPr>
        <p:txBody>
          <a:bodyPr>
            <a:normAutofit fontScale="85000" lnSpcReduction="10000"/>
          </a:bodyPr>
          <a:lstStyle/>
          <a:p>
            <a:pPr marL="420624" indent="-384048" algn="r" rtl="1" eaLnBrk="1" fontAlgn="auto" hangingPunct="1">
              <a:spcAft>
                <a:spcPts val="0"/>
              </a:spcAft>
              <a:buClr>
                <a:schemeClr val="tx1"/>
              </a:buClr>
              <a:buFont typeface="Wingdings" pitchFamily="2" charset="2"/>
              <a:buChar char="q"/>
              <a:defRPr/>
            </a:pPr>
            <a:r>
              <a:rPr lang="fa-IR" sz="2000" dirty="0" smtClean="0">
                <a:solidFill>
                  <a:schemeClr val="tx1"/>
                </a:solidFill>
              </a:rPr>
              <a:t>آلودگی صوتی درجه1</a:t>
            </a:r>
          </a:p>
          <a:p>
            <a:pPr marL="420624" indent="-384048" algn="r" rtl="1" eaLnBrk="1" fontAlgn="auto" hangingPunct="1">
              <a:spcAft>
                <a:spcPts val="0"/>
              </a:spcAft>
              <a:buClr>
                <a:schemeClr val="tx1"/>
              </a:buClr>
              <a:buFont typeface="Wingdings" pitchFamily="2" charset="2"/>
              <a:buChar char="q"/>
              <a:defRPr/>
            </a:pPr>
            <a:endParaRPr lang="fa-IR" sz="2000" dirty="0" smtClean="0">
              <a:solidFill>
                <a:srgbClr val="FFFFFF"/>
              </a:solidFill>
            </a:endParaRPr>
          </a:p>
          <a:p>
            <a:pPr marL="420624" indent="-384048" algn="r" rtl="1" eaLnBrk="1" fontAlgn="auto" hangingPunct="1">
              <a:spcAft>
                <a:spcPts val="0"/>
              </a:spcAft>
              <a:buClr>
                <a:schemeClr val="tx1"/>
              </a:buClr>
              <a:buFont typeface="Wingdings" pitchFamily="2" charset="2"/>
              <a:buChar char="q"/>
              <a:defRPr/>
            </a:pPr>
            <a:endParaRPr lang="en-US" sz="2000" dirty="0">
              <a:cs typeface="B Homa" panose="00000400000000000000" pitchFamily="2" charset="-78"/>
            </a:endParaRPr>
          </a:p>
        </p:txBody>
      </p:sp>
      <p:sp>
        <p:nvSpPr>
          <p:cNvPr id="31749" name="Freeform 24"/>
          <p:cNvSpPr>
            <a:spLocks/>
          </p:cNvSpPr>
          <p:nvPr/>
        </p:nvSpPr>
        <p:spPr bwMode="auto">
          <a:xfrm rot="-2776893">
            <a:off x="1760538" y="1685925"/>
            <a:ext cx="1473200" cy="2038350"/>
          </a:xfrm>
          <a:custGeom>
            <a:avLst/>
            <a:gdLst>
              <a:gd name="T0" fmla="*/ 0 w 2160048"/>
              <a:gd name="T1" fmla="*/ 0 h 2214562"/>
              <a:gd name="T2" fmla="*/ 2160048 w 2160048"/>
              <a:gd name="T3" fmla="*/ 2214562 h 2214562"/>
            </a:gdLst>
            <a:ahLst/>
            <a:cxnLst/>
            <a:rect l="T0" t="T1" r="T2" b="T3"/>
            <a:pathLst>
              <a:path w="2160048" h="2214562">
                <a:moveTo>
                  <a:pt x="29449" y="0"/>
                </a:moveTo>
                <a:cubicBezTo>
                  <a:pt x="22403" y="17614"/>
                  <a:pt x="-23164" y="86924"/>
                  <a:pt x="15162" y="114300"/>
                </a:cubicBezTo>
                <a:cubicBezTo>
                  <a:pt x="39672" y="131807"/>
                  <a:pt x="75825" y="126167"/>
                  <a:pt x="100887" y="142875"/>
                </a:cubicBezTo>
                <a:lnTo>
                  <a:pt x="186612" y="200025"/>
                </a:lnTo>
                <a:cubicBezTo>
                  <a:pt x="180817" y="228999"/>
                  <a:pt x="151422" y="332051"/>
                  <a:pt x="186612" y="357187"/>
                </a:cubicBezTo>
                <a:cubicBezTo>
                  <a:pt x="195696" y="363675"/>
                  <a:pt x="309312" y="333656"/>
                  <a:pt x="329487" y="328612"/>
                </a:cubicBezTo>
                <a:cubicBezTo>
                  <a:pt x="354634" y="404056"/>
                  <a:pt x="352128" y="358944"/>
                  <a:pt x="286624" y="457200"/>
                </a:cubicBezTo>
                <a:lnTo>
                  <a:pt x="258049" y="500062"/>
                </a:lnTo>
                <a:cubicBezTo>
                  <a:pt x="253287" y="514350"/>
                  <a:pt x="231231" y="534571"/>
                  <a:pt x="243762" y="542925"/>
                </a:cubicBezTo>
                <a:cubicBezTo>
                  <a:pt x="249741" y="546911"/>
                  <a:pt x="332735" y="518030"/>
                  <a:pt x="343774" y="514350"/>
                </a:cubicBezTo>
                <a:cubicBezTo>
                  <a:pt x="442030" y="448846"/>
                  <a:pt x="396919" y="468060"/>
                  <a:pt x="472362" y="442912"/>
                </a:cubicBezTo>
                <a:cubicBezTo>
                  <a:pt x="458074" y="457200"/>
                  <a:pt x="442434" y="470253"/>
                  <a:pt x="429499" y="485775"/>
                </a:cubicBezTo>
                <a:cubicBezTo>
                  <a:pt x="418506" y="498966"/>
                  <a:pt x="413066" y="516495"/>
                  <a:pt x="400924" y="528637"/>
                </a:cubicBezTo>
                <a:cubicBezTo>
                  <a:pt x="388782" y="540779"/>
                  <a:pt x="372349" y="547687"/>
                  <a:pt x="358062" y="557212"/>
                </a:cubicBezTo>
                <a:cubicBezTo>
                  <a:pt x="348537" y="571500"/>
                  <a:pt x="341629" y="587933"/>
                  <a:pt x="329487" y="600075"/>
                </a:cubicBezTo>
                <a:cubicBezTo>
                  <a:pt x="317345" y="612217"/>
                  <a:pt x="297351" y="615241"/>
                  <a:pt x="286624" y="628650"/>
                </a:cubicBezTo>
                <a:cubicBezTo>
                  <a:pt x="277216" y="640410"/>
                  <a:pt x="280691" y="658981"/>
                  <a:pt x="272337" y="671512"/>
                </a:cubicBezTo>
                <a:cubicBezTo>
                  <a:pt x="261129" y="688324"/>
                  <a:pt x="210713" y="706871"/>
                  <a:pt x="229474" y="714375"/>
                </a:cubicBezTo>
                <a:cubicBezTo>
                  <a:pt x="265124" y="728635"/>
                  <a:pt x="305674" y="704850"/>
                  <a:pt x="343774" y="700087"/>
                </a:cubicBezTo>
                <a:lnTo>
                  <a:pt x="515224" y="642937"/>
                </a:lnTo>
                <a:cubicBezTo>
                  <a:pt x="515229" y="642935"/>
                  <a:pt x="600944" y="614366"/>
                  <a:pt x="600949" y="614362"/>
                </a:cubicBezTo>
                <a:cubicBezTo>
                  <a:pt x="656343" y="577433"/>
                  <a:pt x="627522" y="591217"/>
                  <a:pt x="686674" y="571500"/>
                </a:cubicBezTo>
                <a:cubicBezTo>
                  <a:pt x="615728" y="677918"/>
                  <a:pt x="706910" y="547216"/>
                  <a:pt x="615237" y="657225"/>
                </a:cubicBezTo>
                <a:cubicBezTo>
                  <a:pt x="515787" y="776566"/>
                  <a:pt x="669016" y="617733"/>
                  <a:pt x="543799" y="742950"/>
                </a:cubicBezTo>
                <a:cubicBezTo>
                  <a:pt x="539037" y="757237"/>
                  <a:pt x="518863" y="775163"/>
                  <a:pt x="529512" y="785812"/>
                </a:cubicBezTo>
                <a:cubicBezTo>
                  <a:pt x="540161" y="796461"/>
                  <a:pt x="558532" y="777457"/>
                  <a:pt x="572374" y="771525"/>
                </a:cubicBezTo>
                <a:cubicBezTo>
                  <a:pt x="591950" y="763135"/>
                  <a:pt x="609948" y="751340"/>
                  <a:pt x="629524" y="742950"/>
                </a:cubicBezTo>
                <a:cubicBezTo>
                  <a:pt x="643367" y="737017"/>
                  <a:pt x="658916" y="735397"/>
                  <a:pt x="672387" y="728662"/>
                </a:cubicBezTo>
                <a:cubicBezTo>
                  <a:pt x="783167" y="673272"/>
                  <a:pt x="650381" y="721709"/>
                  <a:pt x="758112" y="685800"/>
                </a:cubicBezTo>
                <a:cubicBezTo>
                  <a:pt x="720315" y="836984"/>
                  <a:pt x="771632" y="658950"/>
                  <a:pt x="715249" y="785812"/>
                </a:cubicBezTo>
                <a:cubicBezTo>
                  <a:pt x="647237" y="938838"/>
                  <a:pt x="722769" y="817394"/>
                  <a:pt x="658099" y="914400"/>
                </a:cubicBezTo>
                <a:cubicBezTo>
                  <a:pt x="618875" y="1032073"/>
                  <a:pt x="599706" y="1004385"/>
                  <a:pt x="729537" y="985837"/>
                </a:cubicBezTo>
                <a:cubicBezTo>
                  <a:pt x="748587" y="976312"/>
                  <a:pt x="767224" y="965912"/>
                  <a:pt x="786687" y="957262"/>
                </a:cubicBezTo>
                <a:cubicBezTo>
                  <a:pt x="810123" y="946846"/>
                  <a:pt x="835185" y="940157"/>
                  <a:pt x="858124" y="928687"/>
                </a:cubicBezTo>
                <a:cubicBezTo>
                  <a:pt x="968907" y="873296"/>
                  <a:pt x="836119" y="921734"/>
                  <a:pt x="943849" y="885825"/>
                </a:cubicBezTo>
                <a:cubicBezTo>
                  <a:pt x="958137" y="876300"/>
                  <a:pt x="971353" y="849571"/>
                  <a:pt x="986712" y="857250"/>
                </a:cubicBezTo>
                <a:cubicBezTo>
                  <a:pt x="1000182" y="863985"/>
                  <a:pt x="979159" y="886642"/>
                  <a:pt x="972424" y="900112"/>
                </a:cubicBezTo>
                <a:cubicBezTo>
                  <a:pt x="945817" y="953325"/>
                  <a:pt x="940487" y="938436"/>
                  <a:pt x="900987" y="985837"/>
                </a:cubicBezTo>
                <a:cubicBezTo>
                  <a:pt x="801537" y="1105177"/>
                  <a:pt x="954763" y="946351"/>
                  <a:pt x="829549" y="1071562"/>
                </a:cubicBezTo>
                <a:cubicBezTo>
                  <a:pt x="804402" y="1147005"/>
                  <a:pt x="823616" y="1101895"/>
                  <a:pt x="758112" y="1200150"/>
                </a:cubicBezTo>
                <a:cubicBezTo>
                  <a:pt x="748587" y="1214437"/>
                  <a:pt x="715250" y="1252537"/>
                  <a:pt x="729537" y="1243012"/>
                </a:cubicBezTo>
                <a:cubicBezTo>
                  <a:pt x="833957" y="1173398"/>
                  <a:pt x="702667" y="1258365"/>
                  <a:pt x="829549" y="1185862"/>
                </a:cubicBezTo>
                <a:cubicBezTo>
                  <a:pt x="844458" y="1177343"/>
                  <a:pt x="856720" y="1164261"/>
                  <a:pt x="872412" y="1157287"/>
                </a:cubicBezTo>
                <a:cubicBezTo>
                  <a:pt x="899937" y="1145054"/>
                  <a:pt x="958137" y="1128712"/>
                  <a:pt x="958137" y="1128712"/>
                </a:cubicBezTo>
                <a:cubicBezTo>
                  <a:pt x="987141" y="1085206"/>
                  <a:pt x="990698" y="1069569"/>
                  <a:pt x="1043862" y="1042987"/>
                </a:cubicBezTo>
                <a:cubicBezTo>
                  <a:pt x="1070803" y="1029517"/>
                  <a:pt x="1102646" y="1027882"/>
                  <a:pt x="1129587" y="1014412"/>
                </a:cubicBezTo>
                <a:cubicBezTo>
                  <a:pt x="1200207" y="979102"/>
                  <a:pt x="1166531" y="992572"/>
                  <a:pt x="1229599" y="971550"/>
                </a:cubicBezTo>
                <a:cubicBezTo>
                  <a:pt x="1243887" y="962025"/>
                  <a:pt x="1257103" y="950654"/>
                  <a:pt x="1272462" y="942975"/>
                </a:cubicBezTo>
                <a:cubicBezTo>
                  <a:pt x="1285932" y="936240"/>
                  <a:pt x="1315324" y="913627"/>
                  <a:pt x="1315324" y="928687"/>
                </a:cubicBezTo>
                <a:cubicBezTo>
                  <a:pt x="1315324" y="945858"/>
                  <a:pt x="1285653" y="946269"/>
                  <a:pt x="1272462" y="957262"/>
                </a:cubicBezTo>
                <a:cubicBezTo>
                  <a:pt x="1256940" y="970197"/>
                  <a:pt x="1245548" y="987720"/>
                  <a:pt x="1229599" y="1000125"/>
                </a:cubicBezTo>
                <a:cubicBezTo>
                  <a:pt x="1202490" y="1021210"/>
                  <a:pt x="1143874" y="1057275"/>
                  <a:pt x="1143874" y="1057275"/>
                </a:cubicBezTo>
                <a:cubicBezTo>
                  <a:pt x="1091486" y="1135856"/>
                  <a:pt x="1143874" y="1069181"/>
                  <a:pt x="1072437" y="1128712"/>
                </a:cubicBezTo>
                <a:cubicBezTo>
                  <a:pt x="962428" y="1220386"/>
                  <a:pt x="1093129" y="1129204"/>
                  <a:pt x="986712" y="1200150"/>
                </a:cubicBezTo>
                <a:cubicBezTo>
                  <a:pt x="977187" y="1214437"/>
                  <a:pt x="941478" y="1238847"/>
                  <a:pt x="958137" y="1243012"/>
                </a:cubicBezTo>
                <a:cubicBezTo>
                  <a:pt x="1012588" y="1256624"/>
                  <a:pt x="1045915" y="1203999"/>
                  <a:pt x="1086724" y="1185862"/>
                </a:cubicBezTo>
                <a:cubicBezTo>
                  <a:pt x="1239746" y="1117852"/>
                  <a:pt x="1168433" y="1159965"/>
                  <a:pt x="1129587" y="1185862"/>
                </a:cubicBezTo>
                <a:cubicBezTo>
                  <a:pt x="1104186" y="1223964"/>
                  <a:pt x="1096231" y="1241968"/>
                  <a:pt x="1058149" y="1271587"/>
                </a:cubicBezTo>
                <a:cubicBezTo>
                  <a:pt x="1031040" y="1292671"/>
                  <a:pt x="972424" y="1328737"/>
                  <a:pt x="972424" y="1328737"/>
                </a:cubicBezTo>
                <a:cubicBezTo>
                  <a:pt x="962899" y="1343025"/>
                  <a:pt x="927559" y="1366170"/>
                  <a:pt x="943849" y="1371600"/>
                </a:cubicBezTo>
                <a:cubicBezTo>
                  <a:pt x="992947" y="1387966"/>
                  <a:pt x="1053159" y="1356697"/>
                  <a:pt x="1101012" y="1343025"/>
                </a:cubicBezTo>
                <a:cubicBezTo>
                  <a:pt x="1263405" y="1296627"/>
                  <a:pt x="1048858" y="1366743"/>
                  <a:pt x="1215312" y="1300162"/>
                </a:cubicBezTo>
                <a:cubicBezTo>
                  <a:pt x="1243278" y="1288975"/>
                  <a:pt x="1275975" y="1288295"/>
                  <a:pt x="1301037" y="1271587"/>
                </a:cubicBezTo>
                <a:cubicBezTo>
                  <a:pt x="1356430" y="1234658"/>
                  <a:pt x="1327609" y="1248442"/>
                  <a:pt x="1386762" y="1228725"/>
                </a:cubicBezTo>
                <a:cubicBezTo>
                  <a:pt x="1358187" y="1257300"/>
                  <a:pt x="1316045" y="1276929"/>
                  <a:pt x="1301037" y="1314450"/>
                </a:cubicBezTo>
                <a:cubicBezTo>
                  <a:pt x="1285942" y="1352186"/>
                  <a:pt x="1269372" y="1389558"/>
                  <a:pt x="1258174" y="1428750"/>
                </a:cubicBezTo>
                <a:cubicBezTo>
                  <a:pt x="1252780" y="1447631"/>
                  <a:pt x="1252669" y="1468337"/>
                  <a:pt x="1243887" y="1485900"/>
                </a:cubicBezTo>
                <a:cubicBezTo>
                  <a:pt x="1228528" y="1516617"/>
                  <a:pt x="1157288" y="1589295"/>
                  <a:pt x="1186737" y="1571625"/>
                </a:cubicBezTo>
                <a:cubicBezTo>
                  <a:pt x="1210549" y="1557337"/>
                  <a:pt x="1236254" y="1545811"/>
                  <a:pt x="1258174" y="1528762"/>
                </a:cubicBezTo>
                <a:cubicBezTo>
                  <a:pt x="1359870" y="1449664"/>
                  <a:pt x="1270817" y="1486447"/>
                  <a:pt x="1358187" y="1457325"/>
                </a:cubicBezTo>
                <a:cubicBezTo>
                  <a:pt x="1372474" y="1443037"/>
                  <a:pt x="1388114" y="1429984"/>
                  <a:pt x="1401049" y="1414462"/>
                </a:cubicBezTo>
                <a:cubicBezTo>
                  <a:pt x="1412042" y="1401271"/>
                  <a:pt x="1416215" y="1382327"/>
                  <a:pt x="1429624" y="1371600"/>
                </a:cubicBezTo>
                <a:cubicBezTo>
                  <a:pt x="1441384" y="1362192"/>
                  <a:pt x="1458199" y="1362075"/>
                  <a:pt x="1472487" y="1357312"/>
                </a:cubicBezTo>
                <a:cubicBezTo>
                  <a:pt x="1436248" y="1538504"/>
                  <a:pt x="1484810" y="1342843"/>
                  <a:pt x="1429624" y="1471612"/>
                </a:cubicBezTo>
                <a:cubicBezTo>
                  <a:pt x="1421889" y="1489661"/>
                  <a:pt x="1423072" y="1510713"/>
                  <a:pt x="1415337" y="1528762"/>
                </a:cubicBezTo>
                <a:cubicBezTo>
                  <a:pt x="1408573" y="1544545"/>
                  <a:pt x="1393736" y="1555933"/>
                  <a:pt x="1386762" y="1571625"/>
                </a:cubicBezTo>
                <a:cubicBezTo>
                  <a:pt x="1374529" y="1599150"/>
                  <a:pt x="1329612" y="1666875"/>
                  <a:pt x="1358187" y="1657350"/>
                </a:cubicBezTo>
                <a:cubicBezTo>
                  <a:pt x="1421026" y="1636404"/>
                  <a:pt x="1463472" y="1629143"/>
                  <a:pt x="1515349" y="1585912"/>
                </a:cubicBezTo>
                <a:cubicBezTo>
                  <a:pt x="1551568" y="1555730"/>
                  <a:pt x="1576134" y="1512052"/>
                  <a:pt x="1615362" y="1485900"/>
                </a:cubicBezTo>
                <a:lnTo>
                  <a:pt x="1701087" y="1428750"/>
                </a:lnTo>
                <a:cubicBezTo>
                  <a:pt x="1696324" y="1447800"/>
                  <a:pt x="1693694" y="1467514"/>
                  <a:pt x="1686799" y="1485900"/>
                </a:cubicBezTo>
                <a:cubicBezTo>
                  <a:pt x="1671261" y="1527335"/>
                  <a:pt x="1653337" y="1550381"/>
                  <a:pt x="1629649" y="1585912"/>
                </a:cubicBezTo>
                <a:lnTo>
                  <a:pt x="1586787" y="1714500"/>
                </a:lnTo>
                <a:cubicBezTo>
                  <a:pt x="1582025" y="1728787"/>
                  <a:pt x="1580853" y="1744831"/>
                  <a:pt x="1572499" y="1757362"/>
                </a:cubicBezTo>
                <a:cubicBezTo>
                  <a:pt x="1562974" y="1771650"/>
                  <a:pt x="1531782" y="1812367"/>
                  <a:pt x="1543924" y="1800225"/>
                </a:cubicBezTo>
                <a:cubicBezTo>
                  <a:pt x="1570226" y="1773923"/>
                  <a:pt x="1589060" y="1740802"/>
                  <a:pt x="1615362" y="1714500"/>
                </a:cubicBezTo>
                <a:cubicBezTo>
                  <a:pt x="1734144" y="1595718"/>
                  <a:pt x="1650774" y="1711388"/>
                  <a:pt x="1715374" y="1614487"/>
                </a:cubicBezTo>
                <a:cubicBezTo>
                  <a:pt x="1709939" y="1641665"/>
                  <a:pt x="1701446" y="1699494"/>
                  <a:pt x="1686799" y="1728787"/>
                </a:cubicBezTo>
                <a:cubicBezTo>
                  <a:pt x="1679120" y="1744146"/>
                  <a:pt x="1667749" y="1757362"/>
                  <a:pt x="1658224" y="1771650"/>
                </a:cubicBezTo>
                <a:cubicBezTo>
                  <a:pt x="1662987" y="1785937"/>
                  <a:pt x="1657744" y="1811559"/>
                  <a:pt x="1672512" y="1814512"/>
                </a:cubicBezTo>
                <a:cubicBezTo>
                  <a:pt x="1693397" y="1818689"/>
                  <a:pt x="1710086" y="1794327"/>
                  <a:pt x="1729662" y="1785937"/>
                </a:cubicBezTo>
                <a:cubicBezTo>
                  <a:pt x="1743504" y="1780005"/>
                  <a:pt x="1758237" y="1776412"/>
                  <a:pt x="1772524" y="1771650"/>
                </a:cubicBezTo>
                <a:cubicBezTo>
                  <a:pt x="1777287" y="1785937"/>
                  <a:pt x="1784682" y="1799603"/>
                  <a:pt x="1786812" y="1814512"/>
                </a:cubicBezTo>
                <a:cubicBezTo>
                  <a:pt x="1794251" y="1866587"/>
                  <a:pt x="1785629" y="1921397"/>
                  <a:pt x="1801099" y="1971675"/>
                </a:cubicBezTo>
                <a:cubicBezTo>
                  <a:pt x="1806149" y="1988087"/>
                  <a:pt x="1827303" y="1996085"/>
                  <a:pt x="1843962" y="2000250"/>
                </a:cubicBezTo>
                <a:cubicBezTo>
                  <a:pt x="1885800" y="2010709"/>
                  <a:pt x="1929687" y="2009775"/>
                  <a:pt x="1972549" y="2014537"/>
                </a:cubicBezTo>
                <a:cubicBezTo>
                  <a:pt x="1986837" y="2019300"/>
                  <a:pt x="2006658" y="2016570"/>
                  <a:pt x="2015412" y="2028825"/>
                </a:cubicBezTo>
                <a:cubicBezTo>
                  <a:pt x="2086151" y="2127859"/>
                  <a:pt x="2006338" y="2091188"/>
                  <a:pt x="2072562" y="2157412"/>
                </a:cubicBezTo>
                <a:cubicBezTo>
                  <a:pt x="2140003" y="2224853"/>
                  <a:pt x="2088567" y="2153795"/>
                  <a:pt x="2158287" y="2200275"/>
                </a:cubicBezTo>
                <a:cubicBezTo>
                  <a:pt x="2162250" y="2202917"/>
                  <a:pt x="2158287" y="2209800"/>
                  <a:pt x="2158287" y="2214562"/>
                </a:cubicBezTo>
              </a:path>
            </a:pathLst>
          </a:custGeom>
          <a:noFill/>
          <a:ln w="57150" algn="ctr">
            <a:solidFill>
              <a:srgbClr val="FF3300"/>
            </a:solidFill>
            <a:miter lim="800000"/>
            <a:headEnd/>
            <a:tailEnd/>
          </a:ln>
          <a:extLst>
            <a:ext uri="{909E8E84-426E-40DD-AFC4-6F175D3DCCD1}">
              <a14:hiddenFill xmlns:a14="http://schemas.microsoft.com/office/drawing/2010/main">
                <a:solidFill>
                  <a:srgbClr val="FFFFFF"/>
                </a:solidFill>
              </a14:hiddenFill>
            </a:ext>
          </a:extLst>
        </p:spPr>
        <p:txBody>
          <a:bodyPr lIns="67727" tIns="33863" rIns="67727" bIns="33863"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rtl="0" eaLnBrk="1" fontAlgn="base" hangingPunct="1">
              <a:spcBef>
                <a:spcPct val="0"/>
              </a:spcBef>
              <a:spcAft>
                <a:spcPct val="0"/>
              </a:spcAft>
            </a:pPr>
            <a:endParaRPr lang="fa-IR" altLang="fa-IR" dirty="0">
              <a:solidFill>
                <a:srgbClr val="FFFFFF"/>
              </a:solidFill>
              <a:latin typeface="Palatino Linotype" panose="02040502050505030304" pitchFamily="18" charset="0"/>
              <a:cs typeface="B Homa" panose="00000400000000000000" pitchFamily="2" charset="-78"/>
            </a:endParaRPr>
          </a:p>
          <a:p>
            <a:pPr algn="ctr" rtl="0" eaLnBrk="1" fontAlgn="base" hangingPunct="1">
              <a:spcBef>
                <a:spcPct val="0"/>
              </a:spcBef>
              <a:spcAft>
                <a:spcPct val="0"/>
              </a:spcAft>
            </a:pPr>
            <a:endParaRPr lang="en-US" altLang="fa-IR" dirty="0">
              <a:solidFill>
                <a:srgbClr val="FFFFFF"/>
              </a:solidFill>
              <a:latin typeface="Palatino Linotype" panose="02040502050505030304" pitchFamily="18" charset="0"/>
              <a:cs typeface="B Homa" panose="00000400000000000000" pitchFamily="2" charset="-78"/>
            </a:endParaRPr>
          </a:p>
        </p:txBody>
      </p:sp>
      <p:cxnSp>
        <p:nvCxnSpPr>
          <p:cNvPr id="16" name="Straight Arrow Connector 15"/>
          <p:cNvCxnSpPr/>
          <p:nvPr/>
        </p:nvCxnSpPr>
        <p:spPr>
          <a:xfrm>
            <a:off x="3657600" y="2895600"/>
            <a:ext cx="365125" cy="88900"/>
          </a:xfrm>
          <a:prstGeom prst="straightConnector1">
            <a:avLst/>
          </a:prstGeom>
          <a:ln w="38100">
            <a:solidFill>
              <a:srgbClr val="FF3300"/>
            </a:solidFill>
            <a:tailEnd type="arrow"/>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flipH="1" flipV="1">
            <a:off x="914400" y="2438400"/>
            <a:ext cx="371475" cy="112713"/>
          </a:xfrm>
          <a:prstGeom prst="straightConnector1">
            <a:avLst/>
          </a:prstGeom>
          <a:ln w="38100">
            <a:solidFill>
              <a:srgbClr val="FF3300"/>
            </a:solidFill>
            <a:tailEnd type="arrow"/>
          </a:ln>
        </p:spPr>
        <p:style>
          <a:lnRef idx="1">
            <a:schemeClr val="accent1"/>
          </a:lnRef>
          <a:fillRef idx="0">
            <a:schemeClr val="accent1"/>
          </a:fillRef>
          <a:effectRef idx="0">
            <a:schemeClr val="accent1"/>
          </a:effectRef>
          <a:fontRef idx="minor">
            <a:schemeClr val="tx1"/>
          </a:fontRef>
        </p:style>
      </p:cxnSp>
      <p:sp>
        <p:nvSpPr>
          <p:cNvPr id="20" name="Freeform 19"/>
          <p:cNvSpPr/>
          <p:nvPr/>
        </p:nvSpPr>
        <p:spPr>
          <a:xfrm rot="21029854">
            <a:off x="1457325" y="3449638"/>
            <a:ext cx="419100" cy="2000250"/>
          </a:xfrm>
          <a:custGeom>
            <a:avLst/>
            <a:gdLst>
              <a:gd name="connsiteX0" fmla="*/ 119097 w 990634"/>
              <a:gd name="connsiteY0" fmla="*/ 0 h 3157538"/>
              <a:gd name="connsiteX1" fmla="*/ 90522 w 990634"/>
              <a:gd name="connsiteY1" fmla="*/ 171450 h 3157538"/>
              <a:gd name="connsiteX2" fmla="*/ 76234 w 990634"/>
              <a:gd name="connsiteY2" fmla="*/ 257175 h 3157538"/>
              <a:gd name="connsiteX3" fmla="*/ 19084 w 990634"/>
              <a:gd name="connsiteY3" fmla="*/ 357188 h 3157538"/>
              <a:gd name="connsiteX4" fmla="*/ 4797 w 990634"/>
              <a:gd name="connsiteY4" fmla="*/ 400050 h 3157538"/>
              <a:gd name="connsiteX5" fmla="*/ 176247 w 990634"/>
              <a:gd name="connsiteY5" fmla="*/ 371475 h 3157538"/>
              <a:gd name="connsiteX6" fmla="*/ 247684 w 990634"/>
              <a:gd name="connsiteY6" fmla="*/ 385763 h 3157538"/>
              <a:gd name="connsiteX7" fmla="*/ 247684 w 990634"/>
              <a:gd name="connsiteY7" fmla="*/ 500063 h 3157538"/>
              <a:gd name="connsiteX8" fmla="*/ 219109 w 990634"/>
              <a:gd name="connsiteY8" fmla="*/ 585788 h 3157538"/>
              <a:gd name="connsiteX9" fmla="*/ 176247 w 990634"/>
              <a:gd name="connsiteY9" fmla="*/ 628650 h 3157538"/>
              <a:gd name="connsiteX10" fmla="*/ 133384 w 990634"/>
              <a:gd name="connsiteY10" fmla="*/ 685800 h 3157538"/>
              <a:gd name="connsiteX11" fmla="*/ 76234 w 990634"/>
              <a:gd name="connsiteY11" fmla="*/ 785813 h 3157538"/>
              <a:gd name="connsiteX12" fmla="*/ 33372 w 990634"/>
              <a:gd name="connsiteY12" fmla="*/ 828675 h 3157538"/>
              <a:gd name="connsiteX13" fmla="*/ 90522 w 990634"/>
              <a:gd name="connsiteY13" fmla="*/ 814388 h 3157538"/>
              <a:gd name="connsiteX14" fmla="*/ 219109 w 990634"/>
              <a:gd name="connsiteY14" fmla="*/ 771525 h 3157538"/>
              <a:gd name="connsiteX15" fmla="*/ 304834 w 990634"/>
              <a:gd name="connsiteY15" fmla="*/ 757238 h 3157538"/>
              <a:gd name="connsiteX16" fmla="*/ 333409 w 990634"/>
              <a:gd name="connsiteY16" fmla="*/ 800100 h 3157538"/>
              <a:gd name="connsiteX17" fmla="*/ 233397 w 990634"/>
              <a:gd name="connsiteY17" fmla="*/ 900113 h 3157538"/>
              <a:gd name="connsiteX18" fmla="*/ 147672 w 990634"/>
              <a:gd name="connsiteY18" fmla="*/ 985838 h 3157538"/>
              <a:gd name="connsiteX19" fmla="*/ 104809 w 990634"/>
              <a:gd name="connsiteY19" fmla="*/ 1028700 h 3157538"/>
              <a:gd name="connsiteX20" fmla="*/ 76234 w 990634"/>
              <a:gd name="connsiteY20" fmla="*/ 1071563 h 3157538"/>
              <a:gd name="connsiteX21" fmla="*/ 404847 w 990634"/>
              <a:gd name="connsiteY21" fmla="*/ 1057275 h 3157538"/>
              <a:gd name="connsiteX22" fmla="*/ 619159 w 990634"/>
              <a:gd name="connsiteY22" fmla="*/ 1028700 h 3157538"/>
              <a:gd name="connsiteX23" fmla="*/ 590584 w 990634"/>
              <a:gd name="connsiteY23" fmla="*/ 1128713 h 3157538"/>
              <a:gd name="connsiteX24" fmla="*/ 504859 w 990634"/>
              <a:gd name="connsiteY24" fmla="*/ 1228725 h 3157538"/>
              <a:gd name="connsiteX25" fmla="*/ 461997 w 990634"/>
              <a:gd name="connsiteY25" fmla="*/ 1285875 h 3157538"/>
              <a:gd name="connsiteX26" fmla="*/ 433422 w 990634"/>
              <a:gd name="connsiteY26" fmla="*/ 1328738 h 3157538"/>
              <a:gd name="connsiteX27" fmla="*/ 390559 w 990634"/>
              <a:gd name="connsiteY27" fmla="*/ 1357313 h 3157538"/>
              <a:gd name="connsiteX28" fmla="*/ 376272 w 990634"/>
              <a:gd name="connsiteY28" fmla="*/ 1428750 h 3157538"/>
              <a:gd name="connsiteX29" fmla="*/ 433422 w 990634"/>
              <a:gd name="connsiteY29" fmla="*/ 1414463 h 3157538"/>
              <a:gd name="connsiteX30" fmla="*/ 476284 w 990634"/>
              <a:gd name="connsiteY30" fmla="*/ 1385888 h 3157538"/>
              <a:gd name="connsiteX31" fmla="*/ 533434 w 990634"/>
              <a:gd name="connsiteY31" fmla="*/ 1457325 h 3157538"/>
              <a:gd name="connsiteX32" fmla="*/ 447709 w 990634"/>
              <a:gd name="connsiteY32" fmla="*/ 1528763 h 3157538"/>
              <a:gd name="connsiteX33" fmla="*/ 419134 w 990634"/>
              <a:gd name="connsiteY33" fmla="*/ 1571625 h 3157538"/>
              <a:gd name="connsiteX34" fmla="*/ 333409 w 990634"/>
              <a:gd name="connsiteY34" fmla="*/ 1728788 h 3157538"/>
              <a:gd name="connsiteX35" fmla="*/ 476284 w 990634"/>
              <a:gd name="connsiteY35" fmla="*/ 1728788 h 3157538"/>
              <a:gd name="connsiteX36" fmla="*/ 633447 w 990634"/>
              <a:gd name="connsiteY36" fmla="*/ 1743075 h 3157538"/>
              <a:gd name="connsiteX37" fmla="*/ 619159 w 990634"/>
              <a:gd name="connsiteY37" fmla="*/ 1828800 h 3157538"/>
              <a:gd name="connsiteX38" fmla="*/ 604872 w 990634"/>
              <a:gd name="connsiteY38" fmla="*/ 1871663 h 3157538"/>
              <a:gd name="connsiteX39" fmla="*/ 576297 w 990634"/>
              <a:gd name="connsiteY39" fmla="*/ 2000250 h 3157538"/>
              <a:gd name="connsiteX40" fmla="*/ 690597 w 990634"/>
              <a:gd name="connsiteY40" fmla="*/ 2000250 h 3157538"/>
              <a:gd name="connsiteX41" fmla="*/ 833472 w 990634"/>
              <a:gd name="connsiteY41" fmla="*/ 2014538 h 3157538"/>
              <a:gd name="connsiteX42" fmla="*/ 819184 w 990634"/>
              <a:gd name="connsiteY42" fmla="*/ 2085975 h 3157538"/>
              <a:gd name="connsiteX43" fmla="*/ 662022 w 990634"/>
              <a:gd name="connsiteY43" fmla="*/ 2214563 h 3157538"/>
              <a:gd name="connsiteX44" fmla="*/ 619159 w 990634"/>
              <a:gd name="connsiteY44" fmla="*/ 2257425 h 3157538"/>
              <a:gd name="connsiteX45" fmla="*/ 590584 w 990634"/>
              <a:gd name="connsiteY45" fmla="*/ 2300288 h 3157538"/>
              <a:gd name="connsiteX46" fmla="*/ 690597 w 990634"/>
              <a:gd name="connsiteY46" fmla="*/ 2243138 h 3157538"/>
              <a:gd name="connsiteX47" fmla="*/ 762034 w 990634"/>
              <a:gd name="connsiteY47" fmla="*/ 2185988 h 3157538"/>
              <a:gd name="connsiteX48" fmla="*/ 819184 w 990634"/>
              <a:gd name="connsiteY48" fmla="*/ 2214563 h 3157538"/>
              <a:gd name="connsiteX49" fmla="*/ 790609 w 990634"/>
              <a:gd name="connsiteY49" fmla="*/ 2286000 h 3157538"/>
              <a:gd name="connsiteX50" fmla="*/ 719172 w 990634"/>
              <a:gd name="connsiteY50" fmla="*/ 2386013 h 3157538"/>
              <a:gd name="connsiteX51" fmla="*/ 733459 w 990634"/>
              <a:gd name="connsiteY51" fmla="*/ 2486025 h 3157538"/>
              <a:gd name="connsiteX52" fmla="*/ 876334 w 990634"/>
              <a:gd name="connsiteY52" fmla="*/ 2443163 h 3157538"/>
              <a:gd name="connsiteX53" fmla="*/ 890622 w 990634"/>
              <a:gd name="connsiteY53" fmla="*/ 2486025 h 3157538"/>
              <a:gd name="connsiteX54" fmla="*/ 862047 w 990634"/>
              <a:gd name="connsiteY54" fmla="*/ 2543175 h 3157538"/>
              <a:gd name="connsiteX55" fmla="*/ 847759 w 990634"/>
              <a:gd name="connsiteY55" fmla="*/ 2586038 h 3157538"/>
              <a:gd name="connsiteX56" fmla="*/ 919197 w 990634"/>
              <a:gd name="connsiteY56" fmla="*/ 2743200 h 3157538"/>
              <a:gd name="connsiteX57" fmla="*/ 947772 w 990634"/>
              <a:gd name="connsiteY57" fmla="*/ 2857500 h 3157538"/>
              <a:gd name="connsiteX58" fmla="*/ 976347 w 990634"/>
              <a:gd name="connsiteY58" fmla="*/ 2900363 h 3157538"/>
              <a:gd name="connsiteX59" fmla="*/ 990634 w 990634"/>
              <a:gd name="connsiteY59" fmla="*/ 3157538 h 3157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990634" h="3157538">
                <a:moveTo>
                  <a:pt x="119097" y="0"/>
                </a:moveTo>
                <a:cubicBezTo>
                  <a:pt x="71471" y="142875"/>
                  <a:pt x="61946" y="85726"/>
                  <a:pt x="90522" y="171450"/>
                </a:cubicBezTo>
                <a:cubicBezTo>
                  <a:pt x="85759" y="200025"/>
                  <a:pt x="84558" y="229428"/>
                  <a:pt x="76234" y="257175"/>
                </a:cubicBezTo>
                <a:cubicBezTo>
                  <a:pt x="66346" y="290133"/>
                  <a:pt x="38215" y="328491"/>
                  <a:pt x="19084" y="357188"/>
                </a:cubicBezTo>
                <a:cubicBezTo>
                  <a:pt x="14322" y="371475"/>
                  <a:pt x="-10201" y="398687"/>
                  <a:pt x="4797" y="400050"/>
                </a:cubicBezTo>
                <a:cubicBezTo>
                  <a:pt x="62497" y="405295"/>
                  <a:pt x="176247" y="371475"/>
                  <a:pt x="176247" y="371475"/>
                </a:cubicBezTo>
                <a:cubicBezTo>
                  <a:pt x="200059" y="376238"/>
                  <a:pt x="229029" y="370217"/>
                  <a:pt x="247684" y="385763"/>
                </a:cubicBezTo>
                <a:cubicBezTo>
                  <a:pt x="278165" y="411164"/>
                  <a:pt x="255304" y="474662"/>
                  <a:pt x="247684" y="500063"/>
                </a:cubicBezTo>
                <a:cubicBezTo>
                  <a:pt x="239029" y="528913"/>
                  <a:pt x="228634" y="557213"/>
                  <a:pt x="219109" y="585788"/>
                </a:cubicBezTo>
                <a:cubicBezTo>
                  <a:pt x="212720" y="604956"/>
                  <a:pt x="189396" y="613309"/>
                  <a:pt x="176247" y="628650"/>
                </a:cubicBezTo>
                <a:cubicBezTo>
                  <a:pt x="160750" y="646730"/>
                  <a:pt x="147672" y="666750"/>
                  <a:pt x="133384" y="685800"/>
                </a:cubicBezTo>
                <a:cubicBezTo>
                  <a:pt x="114551" y="742303"/>
                  <a:pt x="123416" y="730768"/>
                  <a:pt x="76234" y="785813"/>
                </a:cubicBezTo>
                <a:cubicBezTo>
                  <a:pt x="63085" y="801154"/>
                  <a:pt x="24336" y="810603"/>
                  <a:pt x="33372" y="828675"/>
                </a:cubicBezTo>
                <a:cubicBezTo>
                  <a:pt x="42154" y="846238"/>
                  <a:pt x="71714" y="820030"/>
                  <a:pt x="90522" y="814388"/>
                </a:cubicBezTo>
                <a:cubicBezTo>
                  <a:pt x="90569" y="814374"/>
                  <a:pt x="197655" y="778677"/>
                  <a:pt x="219109" y="771525"/>
                </a:cubicBezTo>
                <a:cubicBezTo>
                  <a:pt x="246591" y="762364"/>
                  <a:pt x="276259" y="762000"/>
                  <a:pt x="304834" y="757238"/>
                </a:cubicBezTo>
                <a:cubicBezTo>
                  <a:pt x="314359" y="771525"/>
                  <a:pt x="341088" y="784742"/>
                  <a:pt x="333409" y="800100"/>
                </a:cubicBezTo>
                <a:cubicBezTo>
                  <a:pt x="312325" y="842269"/>
                  <a:pt x="266735" y="866775"/>
                  <a:pt x="233397" y="900113"/>
                </a:cubicBezTo>
                <a:lnTo>
                  <a:pt x="147672" y="985838"/>
                </a:lnTo>
                <a:lnTo>
                  <a:pt x="104809" y="1028700"/>
                </a:lnTo>
                <a:cubicBezTo>
                  <a:pt x="92667" y="1040842"/>
                  <a:pt x="59140" y="1069935"/>
                  <a:pt x="76234" y="1071563"/>
                </a:cubicBezTo>
                <a:cubicBezTo>
                  <a:pt x="185381" y="1081958"/>
                  <a:pt x="295309" y="1062038"/>
                  <a:pt x="404847" y="1057275"/>
                </a:cubicBezTo>
                <a:cubicBezTo>
                  <a:pt x="438236" y="1051710"/>
                  <a:pt x="603020" y="1022648"/>
                  <a:pt x="619159" y="1028700"/>
                </a:cubicBezTo>
                <a:cubicBezTo>
                  <a:pt x="622435" y="1029929"/>
                  <a:pt x="594810" y="1121318"/>
                  <a:pt x="590584" y="1128713"/>
                </a:cubicBezTo>
                <a:cubicBezTo>
                  <a:pt x="554768" y="1191391"/>
                  <a:pt x="548294" y="1178051"/>
                  <a:pt x="504859" y="1228725"/>
                </a:cubicBezTo>
                <a:cubicBezTo>
                  <a:pt x="489362" y="1246805"/>
                  <a:pt x="475838" y="1266498"/>
                  <a:pt x="461997" y="1285875"/>
                </a:cubicBezTo>
                <a:cubicBezTo>
                  <a:pt x="452016" y="1299848"/>
                  <a:pt x="445564" y="1316596"/>
                  <a:pt x="433422" y="1328738"/>
                </a:cubicBezTo>
                <a:cubicBezTo>
                  <a:pt x="421280" y="1340880"/>
                  <a:pt x="404847" y="1347788"/>
                  <a:pt x="390559" y="1357313"/>
                </a:cubicBezTo>
                <a:cubicBezTo>
                  <a:pt x="318307" y="1465691"/>
                  <a:pt x="303788" y="1449460"/>
                  <a:pt x="376272" y="1428750"/>
                </a:cubicBezTo>
                <a:cubicBezTo>
                  <a:pt x="395153" y="1423356"/>
                  <a:pt x="414372" y="1419225"/>
                  <a:pt x="433422" y="1414463"/>
                </a:cubicBezTo>
                <a:cubicBezTo>
                  <a:pt x="447709" y="1404938"/>
                  <a:pt x="460206" y="1391917"/>
                  <a:pt x="476284" y="1385888"/>
                </a:cubicBezTo>
                <a:cubicBezTo>
                  <a:pt x="554801" y="1356444"/>
                  <a:pt x="577157" y="1358949"/>
                  <a:pt x="533434" y="1457325"/>
                </a:cubicBezTo>
                <a:cubicBezTo>
                  <a:pt x="521853" y="1483382"/>
                  <a:pt x="470481" y="1513582"/>
                  <a:pt x="447709" y="1528763"/>
                </a:cubicBezTo>
                <a:cubicBezTo>
                  <a:pt x="438184" y="1543050"/>
                  <a:pt x="427357" y="1556550"/>
                  <a:pt x="419134" y="1571625"/>
                </a:cubicBezTo>
                <a:cubicBezTo>
                  <a:pt x="321887" y="1749911"/>
                  <a:pt x="398681" y="1630879"/>
                  <a:pt x="333409" y="1728788"/>
                </a:cubicBezTo>
                <a:cubicBezTo>
                  <a:pt x="430247" y="1761066"/>
                  <a:pt x="312110" y="1728788"/>
                  <a:pt x="476284" y="1728788"/>
                </a:cubicBezTo>
                <a:cubicBezTo>
                  <a:pt x="528888" y="1728788"/>
                  <a:pt x="581059" y="1738313"/>
                  <a:pt x="633447" y="1743075"/>
                </a:cubicBezTo>
                <a:cubicBezTo>
                  <a:pt x="628684" y="1771650"/>
                  <a:pt x="625443" y="1800521"/>
                  <a:pt x="619159" y="1828800"/>
                </a:cubicBezTo>
                <a:cubicBezTo>
                  <a:pt x="615892" y="1843502"/>
                  <a:pt x="608139" y="1856961"/>
                  <a:pt x="604872" y="1871663"/>
                </a:cubicBezTo>
                <a:cubicBezTo>
                  <a:pt x="571346" y="2022530"/>
                  <a:pt x="608459" y="1903763"/>
                  <a:pt x="576297" y="2000250"/>
                </a:cubicBezTo>
                <a:cubicBezTo>
                  <a:pt x="674273" y="2032910"/>
                  <a:pt x="552669" y="2000250"/>
                  <a:pt x="690597" y="2000250"/>
                </a:cubicBezTo>
                <a:cubicBezTo>
                  <a:pt x="738460" y="2000250"/>
                  <a:pt x="785847" y="2009775"/>
                  <a:pt x="833472" y="2014538"/>
                </a:cubicBezTo>
                <a:cubicBezTo>
                  <a:pt x="828709" y="2038350"/>
                  <a:pt x="827711" y="2063237"/>
                  <a:pt x="819184" y="2085975"/>
                </a:cubicBezTo>
                <a:cubicBezTo>
                  <a:pt x="792513" y="2157096"/>
                  <a:pt x="713461" y="2163125"/>
                  <a:pt x="662022" y="2214563"/>
                </a:cubicBezTo>
                <a:cubicBezTo>
                  <a:pt x="647734" y="2228850"/>
                  <a:pt x="632094" y="2241903"/>
                  <a:pt x="619159" y="2257425"/>
                </a:cubicBezTo>
                <a:cubicBezTo>
                  <a:pt x="608166" y="2270617"/>
                  <a:pt x="575225" y="2292608"/>
                  <a:pt x="590584" y="2300288"/>
                </a:cubicBezTo>
                <a:cubicBezTo>
                  <a:pt x="600075" y="2305034"/>
                  <a:pt x="680819" y="2250471"/>
                  <a:pt x="690597" y="2243138"/>
                </a:cubicBezTo>
                <a:cubicBezTo>
                  <a:pt x="714993" y="2224841"/>
                  <a:pt x="738222" y="2205038"/>
                  <a:pt x="762034" y="2185988"/>
                </a:cubicBezTo>
                <a:cubicBezTo>
                  <a:pt x="781084" y="2195513"/>
                  <a:pt x="813333" y="2194084"/>
                  <a:pt x="819184" y="2214563"/>
                </a:cubicBezTo>
                <a:cubicBezTo>
                  <a:pt x="826230" y="2239223"/>
                  <a:pt x="802079" y="2263061"/>
                  <a:pt x="790609" y="2286000"/>
                </a:cubicBezTo>
                <a:cubicBezTo>
                  <a:pt x="780163" y="2306893"/>
                  <a:pt x="728880" y="2373068"/>
                  <a:pt x="719172" y="2386013"/>
                </a:cubicBezTo>
                <a:cubicBezTo>
                  <a:pt x="685835" y="2486025"/>
                  <a:pt x="662022" y="2462213"/>
                  <a:pt x="733459" y="2486025"/>
                </a:cubicBezTo>
                <a:cubicBezTo>
                  <a:pt x="837813" y="2451240"/>
                  <a:pt x="789963" y="2464755"/>
                  <a:pt x="876334" y="2443163"/>
                </a:cubicBezTo>
                <a:cubicBezTo>
                  <a:pt x="881097" y="2457450"/>
                  <a:pt x="892752" y="2471116"/>
                  <a:pt x="890622" y="2486025"/>
                </a:cubicBezTo>
                <a:cubicBezTo>
                  <a:pt x="887610" y="2507109"/>
                  <a:pt x="870437" y="2523599"/>
                  <a:pt x="862047" y="2543175"/>
                </a:cubicBezTo>
                <a:cubicBezTo>
                  <a:pt x="856114" y="2557018"/>
                  <a:pt x="852522" y="2571750"/>
                  <a:pt x="847759" y="2586038"/>
                </a:cubicBezTo>
                <a:cubicBezTo>
                  <a:pt x="885116" y="2698108"/>
                  <a:pt x="860837" y="2645935"/>
                  <a:pt x="919197" y="2743200"/>
                </a:cubicBezTo>
                <a:cubicBezTo>
                  <a:pt x="924632" y="2770378"/>
                  <a:pt x="933125" y="2828207"/>
                  <a:pt x="947772" y="2857500"/>
                </a:cubicBezTo>
                <a:cubicBezTo>
                  <a:pt x="955451" y="2872859"/>
                  <a:pt x="966822" y="2886075"/>
                  <a:pt x="976347" y="2900363"/>
                </a:cubicBezTo>
                <a:lnTo>
                  <a:pt x="990634" y="3157538"/>
                </a:lnTo>
              </a:path>
            </a:pathLst>
          </a:custGeom>
          <a:ln w="38100">
            <a:solidFill>
              <a:srgbClr val="0070C0"/>
            </a:solidFill>
          </a:ln>
        </p:spPr>
        <p:style>
          <a:lnRef idx="1">
            <a:schemeClr val="accent1"/>
          </a:lnRef>
          <a:fillRef idx="0">
            <a:schemeClr val="accent1"/>
          </a:fillRef>
          <a:effectRef idx="0">
            <a:schemeClr val="accent1"/>
          </a:effectRef>
          <a:fontRef idx="minor">
            <a:schemeClr val="tx1"/>
          </a:fontRef>
        </p:style>
        <p:txBody>
          <a:bodyPr lIns="67730" tIns="33865" rIns="67730" bIns="33865" anchor="ctr"/>
          <a:lstStyle/>
          <a:p>
            <a:pPr algn="ctr" rtl="0">
              <a:defRPr/>
            </a:pPr>
            <a:endParaRPr lang="en-US" dirty="0">
              <a:solidFill>
                <a:prstClr val="white"/>
              </a:solidFill>
            </a:endParaRPr>
          </a:p>
        </p:txBody>
      </p:sp>
      <p:cxnSp>
        <p:nvCxnSpPr>
          <p:cNvPr id="21" name="Straight Arrow Connector 20"/>
          <p:cNvCxnSpPr/>
          <p:nvPr/>
        </p:nvCxnSpPr>
        <p:spPr>
          <a:xfrm rot="16200000" flipV="1">
            <a:off x="1130300" y="3289300"/>
            <a:ext cx="322263" cy="144463"/>
          </a:xfrm>
          <a:prstGeom prst="straightConnector1">
            <a:avLst/>
          </a:prstGeom>
          <a:ln w="38100">
            <a:solidFill>
              <a:srgbClr val="0070C0"/>
            </a:solidFill>
            <a:tailEnd type="arrow"/>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a:stCxn id="20" idx="59"/>
          </p:cNvCxnSpPr>
          <p:nvPr/>
        </p:nvCxnSpPr>
        <p:spPr>
          <a:xfrm>
            <a:off x="2038350" y="5400675"/>
            <a:ext cx="96838" cy="277813"/>
          </a:xfrm>
          <a:prstGeom prst="straightConnector1">
            <a:avLst/>
          </a:prstGeom>
          <a:ln w="38100">
            <a:solidFill>
              <a:srgbClr val="0070C0"/>
            </a:solidFill>
            <a:tailEnd type="arrow"/>
          </a:ln>
        </p:spPr>
        <p:style>
          <a:lnRef idx="1">
            <a:schemeClr val="accent1"/>
          </a:lnRef>
          <a:fillRef idx="0">
            <a:schemeClr val="accent1"/>
          </a:fillRef>
          <a:effectRef idx="0">
            <a:schemeClr val="accent1"/>
          </a:effectRef>
          <a:fontRef idx="minor">
            <a:schemeClr val="tx1"/>
          </a:fontRef>
        </p:style>
      </p:cxnSp>
      <p:pic>
        <p:nvPicPr>
          <p:cNvPr id="31755"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3849943">
            <a:off x="5173663" y="1574800"/>
            <a:ext cx="1066800" cy="2051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 name="Content Placeholder 3"/>
          <p:cNvSpPr txBox="1">
            <a:spLocks/>
          </p:cNvSpPr>
          <p:nvPr/>
        </p:nvSpPr>
        <p:spPr>
          <a:xfrm>
            <a:off x="5486400" y="3048000"/>
            <a:ext cx="2667000" cy="487363"/>
          </a:xfrm>
          <a:prstGeom prst="rect">
            <a:avLst/>
          </a:prstGeom>
        </p:spPr>
        <p:txBody>
          <a:bodyPr>
            <a:normAutofit fontScale="85000" lnSpcReduction="10000"/>
          </a:bodyPr>
          <a:lstStyle/>
          <a:p>
            <a:pPr marL="420624" indent="-384048">
              <a:spcBef>
                <a:spcPct val="20000"/>
              </a:spcBef>
              <a:buClr>
                <a:prstClr val="white"/>
              </a:buClr>
              <a:buSzPct val="80000"/>
              <a:buFont typeface="Wingdings" pitchFamily="2" charset="2"/>
              <a:buChar char="q"/>
              <a:defRPr/>
            </a:pPr>
            <a:r>
              <a:rPr lang="fa-IR" sz="2000" dirty="0" smtClean="0"/>
              <a:t>آلودگی صوتی درجه2</a:t>
            </a:r>
          </a:p>
          <a:p>
            <a:pPr marL="420624" indent="-384048">
              <a:spcBef>
                <a:spcPct val="20000"/>
              </a:spcBef>
              <a:buClr>
                <a:prstClr val="white"/>
              </a:buClr>
              <a:buSzPct val="80000"/>
              <a:buFont typeface="Wingdings" pitchFamily="2" charset="2"/>
              <a:buChar char="q"/>
              <a:defRPr/>
            </a:pPr>
            <a:endParaRPr lang="fa-IR" sz="2000" dirty="0" smtClean="0"/>
          </a:p>
          <a:p>
            <a:pPr marL="420624" indent="-384048">
              <a:spcBef>
                <a:spcPct val="20000"/>
              </a:spcBef>
              <a:buClr>
                <a:prstClr val="white"/>
              </a:buClr>
              <a:buSzPct val="80000"/>
              <a:buFont typeface="Wingdings" pitchFamily="2" charset="2"/>
              <a:buChar char="q"/>
              <a:defRPr/>
            </a:pPr>
            <a:endParaRPr lang="en-US" sz="2000" dirty="0">
              <a:solidFill>
                <a:prstClr val="white"/>
              </a:solidFill>
              <a:cs typeface="B Homa" panose="00000400000000000000" pitchFamily="2" charset="-78"/>
            </a:endParaRPr>
          </a:p>
        </p:txBody>
      </p:sp>
      <p:pic>
        <p:nvPicPr>
          <p:cNvPr id="31757"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325436">
            <a:off x="4833938" y="3475038"/>
            <a:ext cx="2290762" cy="565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10961463"/>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C:\Users\NasTaraN\Desktop\Drawing1-Model.jpg"/>
          <p:cNvPicPr>
            <a:picLocks noGrp="1" noChangeAspect="1" noChangeArrowheads="1"/>
          </p:cNvPicPr>
          <p:nvPr>
            <p:ph idx="1"/>
          </p:nvPr>
        </p:nvPicPr>
        <p:blipFill>
          <a:blip r:embed="rId2" cstate="print">
            <a:clrChange>
              <a:clrFrom>
                <a:srgbClr val="FFFFFF"/>
              </a:clrFrom>
              <a:clrTo>
                <a:srgbClr val="FFFFFF">
                  <a:alpha val="0"/>
                </a:srgbClr>
              </a:clrTo>
            </a:clrChange>
            <a:grayscl/>
          </a:blip>
          <a:srcRect l="12528" t="17546" r="3359" b="4292"/>
          <a:stretch>
            <a:fillRect/>
          </a:stretch>
        </p:blipFill>
        <p:spPr>
          <a:xfrm>
            <a:off x="533400" y="762000"/>
            <a:ext cx="3886200" cy="4051570"/>
          </a:xfrm>
          <a:solidFill>
            <a:srgbClr val="FFFFFF">
              <a:shade val="85000"/>
            </a:srgbClr>
          </a:solidFill>
          <a:ln w="88900" cap="sq">
            <a:solidFill>
              <a:srgbClr val="FFFFFF"/>
            </a:solidFill>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7" name="Freeform 6"/>
          <p:cNvSpPr/>
          <p:nvPr/>
        </p:nvSpPr>
        <p:spPr>
          <a:xfrm rot="21324506">
            <a:off x="1347788" y="1281113"/>
            <a:ext cx="2368550" cy="1019175"/>
          </a:xfrm>
          <a:custGeom>
            <a:avLst/>
            <a:gdLst>
              <a:gd name="connsiteX0" fmla="*/ 7420 w 2553710"/>
              <a:gd name="connsiteY0" fmla="*/ 86822 h 1445745"/>
              <a:gd name="connsiteX1" fmla="*/ 647500 w 2553710"/>
              <a:gd name="connsiteY1" fmla="*/ 34571 h 1445745"/>
              <a:gd name="connsiteX2" fmla="*/ 1287580 w 2553710"/>
              <a:gd name="connsiteY2" fmla="*/ 321954 h 1445745"/>
              <a:gd name="connsiteX3" fmla="*/ 2097477 w 2553710"/>
              <a:gd name="connsiteY3" fmla="*/ 400331 h 1445745"/>
              <a:gd name="connsiteX4" fmla="*/ 2528552 w 2553710"/>
              <a:gd name="connsiteY4" fmla="*/ 962034 h 1445745"/>
              <a:gd name="connsiteX5" fmla="*/ 2345672 w 2553710"/>
              <a:gd name="connsiteY5" fmla="*/ 1445360 h 1445745"/>
              <a:gd name="connsiteX6" fmla="*/ 1065512 w 2553710"/>
              <a:gd name="connsiteY6" fmla="*/ 883657 h 1445745"/>
              <a:gd name="connsiteX7" fmla="*/ 347054 w 2553710"/>
              <a:gd name="connsiteY7" fmla="*/ 766091 h 1445745"/>
              <a:gd name="connsiteX8" fmla="*/ 7420 w 2553710"/>
              <a:gd name="connsiteY8" fmla="*/ 86822 h 14457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53710" h="1445745">
                <a:moveTo>
                  <a:pt x="7420" y="86822"/>
                </a:moveTo>
                <a:cubicBezTo>
                  <a:pt x="57494" y="-35098"/>
                  <a:pt x="434140" y="-4618"/>
                  <a:pt x="647500" y="34571"/>
                </a:cubicBezTo>
                <a:cubicBezTo>
                  <a:pt x="860860" y="73760"/>
                  <a:pt x="1045917" y="260994"/>
                  <a:pt x="1287580" y="321954"/>
                </a:cubicBezTo>
                <a:cubicBezTo>
                  <a:pt x="1529243" y="382914"/>
                  <a:pt x="1890648" y="293651"/>
                  <a:pt x="2097477" y="400331"/>
                </a:cubicBezTo>
                <a:cubicBezTo>
                  <a:pt x="2304306" y="507011"/>
                  <a:pt x="2487186" y="787863"/>
                  <a:pt x="2528552" y="962034"/>
                </a:cubicBezTo>
                <a:cubicBezTo>
                  <a:pt x="2569918" y="1136205"/>
                  <a:pt x="2589512" y="1458423"/>
                  <a:pt x="2345672" y="1445360"/>
                </a:cubicBezTo>
                <a:cubicBezTo>
                  <a:pt x="2101832" y="1432297"/>
                  <a:pt x="1398615" y="996868"/>
                  <a:pt x="1065512" y="883657"/>
                </a:cubicBezTo>
                <a:cubicBezTo>
                  <a:pt x="732409" y="770446"/>
                  <a:pt x="523403" y="894543"/>
                  <a:pt x="347054" y="766091"/>
                </a:cubicBezTo>
                <a:cubicBezTo>
                  <a:pt x="170705" y="637640"/>
                  <a:pt x="-42654" y="208742"/>
                  <a:pt x="7420" y="86822"/>
                </a:cubicBezTo>
                <a:close/>
              </a:path>
            </a:pathLst>
          </a:custGeom>
          <a:solidFill>
            <a:srgbClr val="FF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en-US" sz="2400" dirty="0">
              <a:solidFill>
                <a:prstClr val="white"/>
              </a:solidFill>
            </a:endParaRPr>
          </a:p>
        </p:txBody>
      </p:sp>
      <p:sp>
        <p:nvSpPr>
          <p:cNvPr id="8" name="Freeform 7"/>
          <p:cNvSpPr/>
          <p:nvPr/>
        </p:nvSpPr>
        <p:spPr>
          <a:xfrm rot="21177412">
            <a:off x="1441450" y="1868488"/>
            <a:ext cx="806450" cy="2420937"/>
          </a:xfrm>
          <a:custGeom>
            <a:avLst/>
            <a:gdLst>
              <a:gd name="connsiteX0" fmla="*/ 19152 w 1018379"/>
              <a:gd name="connsiteY0" fmla="*/ 3659 h 3323752"/>
              <a:gd name="connsiteX1" fmla="*/ 946615 w 1018379"/>
              <a:gd name="connsiteY1" fmla="*/ 787430 h 3323752"/>
              <a:gd name="connsiteX2" fmla="*/ 920489 w 1018379"/>
              <a:gd name="connsiteY2" fmla="*/ 3282436 h 3323752"/>
              <a:gd name="connsiteX3" fmla="*/ 633106 w 1018379"/>
              <a:gd name="connsiteY3" fmla="*/ 2250470 h 3323752"/>
              <a:gd name="connsiteX4" fmla="*/ 345723 w 1018379"/>
              <a:gd name="connsiteY4" fmla="*/ 1022562 h 3323752"/>
              <a:gd name="connsiteX5" fmla="*/ 19152 w 1018379"/>
              <a:gd name="connsiteY5" fmla="*/ 3659 h 33237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18379" h="3323752">
                <a:moveTo>
                  <a:pt x="19152" y="3659"/>
                </a:moveTo>
                <a:cubicBezTo>
                  <a:pt x="119301" y="-35530"/>
                  <a:pt x="796392" y="240967"/>
                  <a:pt x="946615" y="787430"/>
                </a:cubicBezTo>
                <a:cubicBezTo>
                  <a:pt x="1096838" y="1333893"/>
                  <a:pt x="972740" y="3038596"/>
                  <a:pt x="920489" y="3282436"/>
                </a:cubicBezTo>
                <a:cubicBezTo>
                  <a:pt x="868238" y="3526276"/>
                  <a:pt x="728900" y="2627116"/>
                  <a:pt x="633106" y="2250470"/>
                </a:cubicBezTo>
                <a:cubicBezTo>
                  <a:pt x="537312" y="1873824"/>
                  <a:pt x="452403" y="1394853"/>
                  <a:pt x="345723" y="1022562"/>
                </a:cubicBezTo>
                <a:cubicBezTo>
                  <a:pt x="239043" y="650271"/>
                  <a:pt x="-80997" y="42848"/>
                  <a:pt x="19152" y="3659"/>
                </a:cubicBezTo>
                <a:close/>
              </a:path>
            </a:pathLst>
          </a:custGeom>
          <a:solidFill>
            <a:srgbClr val="FF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en-US" sz="2400" dirty="0">
              <a:solidFill>
                <a:prstClr val="white"/>
              </a:solidFill>
            </a:endParaRPr>
          </a:p>
        </p:txBody>
      </p:sp>
      <p:sp>
        <p:nvSpPr>
          <p:cNvPr id="9" name="Freeform 8"/>
          <p:cNvSpPr/>
          <p:nvPr/>
        </p:nvSpPr>
        <p:spPr>
          <a:xfrm rot="20829096">
            <a:off x="2413000" y="3794125"/>
            <a:ext cx="1001713" cy="506413"/>
          </a:xfrm>
          <a:custGeom>
            <a:avLst/>
            <a:gdLst>
              <a:gd name="connsiteX0" fmla="*/ 6787 w 1071656"/>
              <a:gd name="connsiteY0" fmla="*/ 315062 h 602445"/>
              <a:gd name="connsiteX1" fmla="*/ 294170 w 1071656"/>
              <a:gd name="connsiteY1" fmla="*/ 1553 h 602445"/>
              <a:gd name="connsiteX2" fmla="*/ 947313 w 1071656"/>
              <a:gd name="connsiteY2" fmla="*/ 210559 h 602445"/>
              <a:gd name="connsiteX3" fmla="*/ 1038753 w 1071656"/>
              <a:gd name="connsiteY3" fmla="*/ 563256 h 602445"/>
              <a:gd name="connsiteX4" fmla="*/ 555427 w 1071656"/>
              <a:gd name="connsiteY4" fmla="*/ 602445 h 602445"/>
              <a:gd name="connsiteX5" fmla="*/ 6787 w 1071656"/>
              <a:gd name="connsiteY5" fmla="*/ 315062 h 6024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71656" h="602445">
                <a:moveTo>
                  <a:pt x="6787" y="315062"/>
                </a:moveTo>
                <a:cubicBezTo>
                  <a:pt x="-36756" y="214913"/>
                  <a:pt x="137416" y="18970"/>
                  <a:pt x="294170" y="1553"/>
                </a:cubicBezTo>
                <a:cubicBezTo>
                  <a:pt x="450924" y="-15864"/>
                  <a:pt x="823216" y="116942"/>
                  <a:pt x="947313" y="210559"/>
                </a:cubicBezTo>
                <a:cubicBezTo>
                  <a:pt x="1071410" y="304176"/>
                  <a:pt x="1104067" y="497942"/>
                  <a:pt x="1038753" y="563256"/>
                </a:cubicBezTo>
                <a:cubicBezTo>
                  <a:pt x="973439" y="628570"/>
                  <a:pt x="727421" y="641633"/>
                  <a:pt x="555427" y="602445"/>
                </a:cubicBezTo>
                <a:cubicBezTo>
                  <a:pt x="383433" y="563257"/>
                  <a:pt x="50330" y="415211"/>
                  <a:pt x="6787" y="315062"/>
                </a:cubicBezTo>
                <a:close/>
              </a:path>
            </a:pathLst>
          </a:custGeom>
          <a:solidFill>
            <a:srgbClr val="FFC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en-US" sz="2400" dirty="0">
              <a:solidFill>
                <a:prstClr val="white"/>
              </a:solidFill>
            </a:endParaRPr>
          </a:p>
        </p:txBody>
      </p:sp>
      <p:sp>
        <p:nvSpPr>
          <p:cNvPr id="10" name="Freeform 9"/>
          <p:cNvSpPr/>
          <p:nvPr/>
        </p:nvSpPr>
        <p:spPr>
          <a:xfrm>
            <a:off x="3200400" y="2286000"/>
            <a:ext cx="534988" cy="1676400"/>
          </a:xfrm>
          <a:custGeom>
            <a:avLst/>
            <a:gdLst>
              <a:gd name="connsiteX0" fmla="*/ 163009 w 664748"/>
              <a:gd name="connsiteY0" fmla="*/ 191075 h 2556364"/>
              <a:gd name="connsiteX1" fmla="*/ 215260 w 664748"/>
              <a:gd name="connsiteY1" fmla="*/ 8195 h 2556364"/>
              <a:gd name="connsiteX2" fmla="*/ 659397 w 664748"/>
              <a:gd name="connsiteY2" fmla="*/ 308640 h 2556364"/>
              <a:gd name="connsiteX3" fmla="*/ 463454 w 664748"/>
              <a:gd name="connsiteY3" fmla="*/ 1418983 h 2556364"/>
              <a:gd name="connsiteX4" fmla="*/ 502643 w 664748"/>
              <a:gd name="connsiteY4" fmla="*/ 2085189 h 2556364"/>
              <a:gd name="connsiteX5" fmla="*/ 385077 w 664748"/>
              <a:gd name="connsiteY5" fmla="*/ 2555452 h 2556364"/>
              <a:gd name="connsiteX6" fmla="*/ 6254 w 664748"/>
              <a:gd name="connsiteY6" fmla="*/ 1967623 h 2556364"/>
              <a:gd name="connsiteX7" fmla="*/ 149946 w 664748"/>
              <a:gd name="connsiteY7" fmla="*/ 1223040 h 2556364"/>
              <a:gd name="connsiteX8" fmla="*/ 163009 w 664748"/>
              <a:gd name="connsiteY8" fmla="*/ 191075 h 25563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64748" h="2556364">
                <a:moveTo>
                  <a:pt x="163009" y="191075"/>
                </a:moveTo>
                <a:cubicBezTo>
                  <a:pt x="173895" y="-11399"/>
                  <a:pt x="132529" y="-11399"/>
                  <a:pt x="215260" y="8195"/>
                </a:cubicBezTo>
                <a:cubicBezTo>
                  <a:pt x="297991" y="27789"/>
                  <a:pt x="618031" y="73509"/>
                  <a:pt x="659397" y="308640"/>
                </a:cubicBezTo>
                <a:cubicBezTo>
                  <a:pt x="700763" y="543771"/>
                  <a:pt x="489580" y="1122891"/>
                  <a:pt x="463454" y="1418983"/>
                </a:cubicBezTo>
                <a:cubicBezTo>
                  <a:pt x="437328" y="1715075"/>
                  <a:pt x="515706" y="1895778"/>
                  <a:pt x="502643" y="2085189"/>
                </a:cubicBezTo>
                <a:cubicBezTo>
                  <a:pt x="489580" y="2274601"/>
                  <a:pt x="467808" y="2575046"/>
                  <a:pt x="385077" y="2555452"/>
                </a:cubicBezTo>
                <a:cubicBezTo>
                  <a:pt x="302346" y="2535858"/>
                  <a:pt x="45442" y="2189692"/>
                  <a:pt x="6254" y="1967623"/>
                </a:cubicBezTo>
                <a:cubicBezTo>
                  <a:pt x="-32934" y="1745554"/>
                  <a:pt x="123820" y="1523486"/>
                  <a:pt x="149946" y="1223040"/>
                </a:cubicBezTo>
                <a:cubicBezTo>
                  <a:pt x="176072" y="922594"/>
                  <a:pt x="152123" y="393549"/>
                  <a:pt x="163009" y="191075"/>
                </a:cubicBezTo>
                <a:close/>
              </a:path>
            </a:pathLst>
          </a:custGeom>
          <a:solidFill>
            <a:srgbClr val="FFC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en-US" sz="2400" dirty="0">
              <a:solidFill>
                <a:prstClr val="white"/>
              </a:solidFill>
            </a:endParaRPr>
          </a:p>
        </p:txBody>
      </p:sp>
      <p:sp>
        <p:nvSpPr>
          <p:cNvPr id="13" name="Freeform 12"/>
          <p:cNvSpPr/>
          <p:nvPr/>
        </p:nvSpPr>
        <p:spPr>
          <a:xfrm>
            <a:off x="2133600" y="2057400"/>
            <a:ext cx="1143000" cy="1676400"/>
          </a:xfrm>
          <a:custGeom>
            <a:avLst/>
            <a:gdLst>
              <a:gd name="connsiteX0" fmla="*/ 715674 w 1012558"/>
              <a:gd name="connsiteY0" fmla="*/ 1520041 h 1531917"/>
              <a:gd name="connsiteX1" fmla="*/ 680048 w 1012558"/>
              <a:gd name="connsiteY1" fmla="*/ 1531917 h 1531917"/>
              <a:gd name="connsiteX2" fmla="*/ 549420 w 1012558"/>
              <a:gd name="connsiteY2" fmla="*/ 1496291 h 1531917"/>
              <a:gd name="connsiteX3" fmla="*/ 513794 w 1012558"/>
              <a:gd name="connsiteY3" fmla="*/ 1484415 h 1531917"/>
              <a:gd name="connsiteX4" fmla="*/ 478168 w 1012558"/>
              <a:gd name="connsiteY4" fmla="*/ 1472540 h 1531917"/>
              <a:gd name="connsiteX5" fmla="*/ 442542 w 1012558"/>
              <a:gd name="connsiteY5" fmla="*/ 1448789 h 1531917"/>
              <a:gd name="connsiteX6" fmla="*/ 406916 w 1012558"/>
              <a:gd name="connsiteY6" fmla="*/ 1436914 h 1531917"/>
              <a:gd name="connsiteX7" fmla="*/ 347539 w 1012558"/>
              <a:gd name="connsiteY7" fmla="*/ 1389413 h 1531917"/>
              <a:gd name="connsiteX8" fmla="*/ 323789 w 1012558"/>
              <a:gd name="connsiteY8" fmla="*/ 1353787 h 1531917"/>
              <a:gd name="connsiteX9" fmla="*/ 288163 w 1012558"/>
              <a:gd name="connsiteY9" fmla="*/ 1330036 h 1531917"/>
              <a:gd name="connsiteX10" fmla="*/ 276287 w 1012558"/>
              <a:gd name="connsiteY10" fmla="*/ 1294410 h 1531917"/>
              <a:gd name="connsiteX11" fmla="*/ 252537 w 1012558"/>
              <a:gd name="connsiteY11" fmla="*/ 1258784 h 1531917"/>
              <a:gd name="connsiteX12" fmla="*/ 228786 w 1012558"/>
              <a:gd name="connsiteY12" fmla="*/ 1187532 h 1531917"/>
              <a:gd name="connsiteX13" fmla="*/ 205036 w 1012558"/>
              <a:gd name="connsiteY13" fmla="*/ 1116280 h 1531917"/>
              <a:gd name="connsiteX14" fmla="*/ 193160 w 1012558"/>
              <a:gd name="connsiteY14" fmla="*/ 1080654 h 1531917"/>
              <a:gd name="connsiteX15" fmla="*/ 169410 w 1012558"/>
              <a:gd name="connsiteY15" fmla="*/ 938150 h 1531917"/>
              <a:gd name="connsiteX16" fmla="*/ 157534 w 1012558"/>
              <a:gd name="connsiteY16" fmla="*/ 688769 h 1531917"/>
              <a:gd name="connsiteX17" fmla="*/ 133784 w 1012558"/>
              <a:gd name="connsiteY17" fmla="*/ 593766 h 1531917"/>
              <a:gd name="connsiteX18" fmla="*/ 121908 w 1012558"/>
              <a:gd name="connsiteY18" fmla="*/ 546265 h 1531917"/>
              <a:gd name="connsiteX19" fmla="*/ 98158 w 1012558"/>
              <a:gd name="connsiteY19" fmla="*/ 475013 h 1531917"/>
              <a:gd name="connsiteX20" fmla="*/ 86282 w 1012558"/>
              <a:gd name="connsiteY20" fmla="*/ 439387 h 1531917"/>
              <a:gd name="connsiteX21" fmla="*/ 74407 w 1012558"/>
              <a:gd name="connsiteY21" fmla="*/ 391885 h 1531917"/>
              <a:gd name="connsiteX22" fmla="*/ 38781 w 1012558"/>
              <a:gd name="connsiteY22" fmla="*/ 273132 h 1531917"/>
              <a:gd name="connsiteX23" fmla="*/ 26906 w 1012558"/>
              <a:gd name="connsiteY23" fmla="*/ 142504 h 1531917"/>
              <a:gd name="connsiteX24" fmla="*/ 26906 w 1012558"/>
              <a:gd name="connsiteY24" fmla="*/ 11875 h 1531917"/>
              <a:gd name="connsiteX25" fmla="*/ 62532 w 1012558"/>
              <a:gd name="connsiteY25" fmla="*/ 0 h 1531917"/>
              <a:gd name="connsiteX26" fmla="*/ 145659 w 1012558"/>
              <a:gd name="connsiteY26" fmla="*/ 11875 h 1531917"/>
              <a:gd name="connsiteX27" fmla="*/ 181285 w 1012558"/>
              <a:gd name="connsiteY27" fmla="*/ 23750 h 1531917"/>
              <a:gd name="connsiteX28" fmla="*/ 264412 w 1012558"/>
              <a:gd name="connsiteY28" fmla="*/ 35626 h 1531917"/>
              <a:gd name="connsiteX29" fmla="*/ 300038 w 1012558"/>
              <a:gd name="connsiteY29" fmla="*/ 47501 h 1531917"/>
              <a:gd name="connsiteX30" fmla="*/ 418791 w 1012558"/>
              <a:gd name="connsiteY30" fmla="*/ 71252 h 1531917"/>
              <a:gd name="connsiteX31" fmla="*/ 490043 w 1012558"/>
              <a:gd name="connsiteY31" fmla="*/ 95002 h 1531917"/>
              <a:gd name="connsiteX32" fmla="*/ 585046 w 1012558"/>
              <a:gd name="connsiteY32" fmla="*/ 106878 h 1531917"/>
              <a:gd name="connsiteX33" fmla="*/ 727550 w 1012558"/>
              <a:gd name="connsiteY33" fmla="*/ 142504 h 1531917"/>
              <a:gd name="connsiteX34" fmla="*/ 798802 w 1012558"/>
              <a:gd name="connsiteY34" fmla="*/ 166254 h 1531917"/>
              <a:gd name="connsiteX35" fmla="*/ 834428 w 1012558"/>
              <a:gd name="connsiteY35" fmla="*/ 178130 h 1531917"/>
              <a:gd name="connsiteX36" fmla="*/ 870054 w 1012558"/>
              <a:gd name="connsiteY36" fmla="*/ 249382 h 1531917"/>
              <a:gd name="connsiteX37" fmla="*/ 881929 w 1012558"/>
              <a:gd name="connsiteY37" fmla="*/ 285008 h 1531917"/>
              <a:gd name="connsiteX38" fmla="*/ 917555 w 1012558"/>
              <a:gd name="connsiteY38" fmla="*/ 308758 h 1531917"/>
              <a:gd name="connsiteX39" fmla="*/ 953181 w 1012558"/>
              <a:gd name="connsiteY39" fmla="*/ 391885 h 1531917"/>
              <a:gd name="connsiteX40" fmla="*/ 976932 w 1012558"/>
              <a:gd name="connsiteY40" fmla="*/ 463137 h 1531917"/>
              <a:gd name="connsiteX41" fmla="*/ 988807 w 1012558"/>
              <a:gd name="connsiteY41" fmla="*/ 498763 h 1531917"/>
              <a:gd name="connsiteX42" fmla="*/ 1000682 w 1012558"/>
              <a:gd name="connsiteY42" fmla="*/ 534389 h 1531917"/>
              <a:gd name="connsiteX43" fmla="*/ 1012558 w 1012558"/>
              <a:gd name="connsiteY43" fmla="*/ 593766 h 1531917"/>
              <a:gd name="connsiteX44" fmla="*/ 1000682 w 1012558"/>
              <a:gd name="connsiteY44" fmla="*/ 855023 h 1531917"/>
              <a:gd name="connsiteX45" fmla="*/ 965056 w 1012558"/>
              <a:gd name="connsiteY45" fmla="*/ 961901 h 1531917"/>
              <a:gd name="connsiteX46" fmla="*/ 953181 w 1012558"/>
              <a:gd name="connsiteY46" fmla="*/ 1009402 h 1531917"/>
              <a:gd name="connsiteX47" fmla="*/ 905680 w 1012558"/>
              <a:gd name="connsiteY47" fmla="*/ 1175657 h 1531917"/>
              <a:gd name="connsiteX48" fmla="*/ 893804 w 1012558"/>
              <a:gd name="connsiteY48" fmla="*/ 1258784 h 1531917"/>
              <a:gd name="connsiteX49" fmla="*/ 881929 w 1012558"/>
              <a:gd name="connsiteY49" fmla="*/ 1318161 h 1531917"/>
              <a:gd name="connsiteX50" fmla="*/ 846303 w 1012558"/>
              <a:gd name="connsiteY50" fmla="*/ 1472540 h 1531917"/>
              <a:gd name="connsiteX51" fmla="*/ 822552 w 1012558"/>
              <a:gd name="connsiteY51" fmla="*/ 1508166 h 1531917"/>
              <a:gd name="connsiteX52" fmla="*/ 786926 w 1012558"/>
              <a:gd name="connsiteY52" fmla="*/ 1520041 h 1531917"/>
              <a:gd name="connsiteX53" fmla="*/ 549420 w 1012558"/>
              <a:gd name="connsiteY53" fmla="*/ 1520041 h 15319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1012558" h="1531917">
                <a:moveTo>
                  <a:pt x="715674" y="1520041"/>
                </a:moveTo>
                <a:cubicBezTo>
                  <a:pt x="703799" y="1524000"/>
                  <a:pt x="692566" y="1531917"/>
                  <a:pt x="680048" y="1531917"/>
                </a:cubicBezTo>
                <a:cubicBezTo>
                  <a:pt x="646483" y="1531917"/>
                  <a:pt x="577355" y="1505603"/>
                  <a:pt x="549420" y="1496291"/>
                </a:cubicBezTo>
                <a:lnTo>
                  <a:pt x="513794" y="1484415"/>
                </a:lnTo>
                <a:lnTo>
                  <a:pt x="478168" y="1472540"/>
                </a:lnTo>
                <a:cubicBezTo>
                  <a:pt x="466293" y="1464623"/>
                  <a:pt x="455308" y="1455172"/>
                  <a:pt x="442542" y="1448789"/>
                </a:cubicBezTo>
                <a:cubicBezTo>
                  <a:pt x="431346" y="1443191"/>
                  <a:pt x="416691" y="1444734"/>
                  <a:pt x="406916" y="1436914"/>
                </a:cubicBezTo>
                <a:cubicBezTo>
                  <a:pt x="330180" y="1375526"/>
                  <a:pt x="437086" y="1419261"/>
                  <a:pt x="347539" y="1389413"/>
                </a:cubicBezTo>
                <a:cubicBezTo>
                  <a:pt x="339622" y="1377538"/>
                  <a:pt x="333881" y="1363879"/>
                  <a:pt x="323789" y="1353787"/>
                </a:cubicBezTo>
                <a:cubicBezTo>
                  <a:pt x="313697" y="1343695"/>
                  <a:pt x="297079" y="1341181"/>
                  <a:pt x="288163" y="1330036"/>
                </a:cubicBezTo>
                <a:cubicBezTo>
                  <a:pt x="280343" y="1320261"/>
                  <a:pt x="281885" y="1305606"/>
                  <a:pt x="276287" y="1294410"/>
                </a:cubicBezTo>
                <a:cubicBezTo>
                  <a:pt x="269904" y="1281645"/>
                  <a:pt x="258333" y="1271826"/>
                  <a:pt x="252537" y="1258784"/>
                </a:cubicBezTo>
                <a:cubicBezTo>
                  <a:pt x="242369" y="1235906"/>
                  <a:pt x="236703" y="1211283"/>
                  <a:pt x="228786" y="1187532"/>
                </a:cubicBezTo>
                <a:lnTo>
                  <a:pt x="205036" y="1116280"/>
                </a:lnTo>
                <a:cubicBezTo>
                  <a:pt x="201077" y="1104405"/>
                  <a:pt x="195615" y="1092929"/>
                  <a:pt x="193160" y="1080654"/>
                </a:cubicBezTo>
                <a:cubicBezTo>
                  <a:pt x="175796" y="993831"/>
                  <a:pt x="184139" y="1041259"/>
                  <a:pt x="169410" y="938150"/>
                </a:cubicBezTo>
                <a:cubicBezTo>
                  <a:pt x="165451" y="855023"/>
                  <a:pt x="163917" y="771745"/>
                  <a:pt x="157534" y="688769"/>
                </a:cubicBezTo>
                <a:cubicBezTo>
                  <a:pt x="153722" y="639214"/>
                  <a:pt x="145519" y="634837"/>
                  <a:pt x="133784" y="593766"/>
                </a:cubicBezTo>
                <a:cubicBezTo>
                  <a:pt x="129300" y="578073"/>
                  <a:pt x="126598" y="561898"/>
                  <a:pt x="121908" y="546265"/>
                </a:cubicBezTo>
                <a:cubicBezTo>
                  <a:pt x="114714" y="522286"/>
                  <a:pt x="106075" y="498764"/>
                  <a:pt x="98158" y="475013"/>
                </a:cubicBezTo>
                <a:cubicBezTo>
                  <a:pt x="94200" y="463138"/>
                  <a:pt x="89318" y="451531"/>
                  <a:pt x="86282" y="439387"/>
                </a:cubicBezTo>
                <a:cubicBezTo>
                  <a:pt x="82324" y="423553"/>
                  <a:pt x="79097" y="407518"/>
                  <a:pt x="74407" y="391885"/>
                </a:cubicBezTo>
                <a:cubicBezTo>
                  <a:pt x="31039" y="247326"/>
                  <a:pt x="66152" y="382620"/>
                  <a:pt x="38781" y="273132"/>
                </a:cubicBezTo>
                <a:cubicBezTo>
                  <a:pt x="34823" y="229589"/>
                  <a:pt x="31483" y="185986"/>
                  <a:pt x="26906" y="142504"/>
                </a:cubicBezTo>
                <a:cubicBezTo>
                  <a:pt x="26064" y="134504"/>
                  <a:pt x="0" y="38780"/>
                  <a:pt x="26906" y="11875"/>
                </a:cubicBezTo>
                <a:cubicBezTo>
                  <a:pt x="35757" y="3024"/>
                  <a:pt x="50657" y="3958"/>
                  <a:pt x="62532" y="0"/>
                </a:cubicBezTo>
                <a:cubicBezTo>
                  <a:pt x="90241" y="3958"/>
                  <a:pt x="118212" y="6386"/>
                  <a:pt x="145659" y="11875"/>
                </a:cubicBezTo>
                <a:cubicBezTo>
                  <a:pt x="157934" y="14330"/>
                  <a:pt x="169010" y="21295"/>
                  <a:pt x="181285" y="23750"/>
                </a:cubicBezTo>
                <a:cubicBezTo>
                  <a:pt x="208732" y="29239"/>
                  <a:pt x="236703" y="31667"/>
                  <a:pt x="264412" y="35626"/>
                </a:cubicBezTo>
                <a:cubicBezTo>
                  <a:pt x="276287" y="39584"/>
                  <a:pt x="287818" y="44786"/>
                  <a:pt x="300038" y="47501"/>
                </a:cubicBezTo>
                <a:cubicBezTo>
                  <a:pt x="382597" y="65847"/>
                  <a:pt x="351179" y="50968"/>
                  <a:pt x="418791" y="71252"/>
                </a:cubicBezTo>
                <a:cubicBezTo>
                  <a:pt x="442770" y="78446"/>
                  <a:pt x="465201" y="91897"/>
                  <a:pt x="490043" y="95002"/>
                </a:cubicBezTo>
                <a:cubicBezTo>
                  <a:pt x="521711" y="98961"/>
                  <a:pt x="553752" y="100619"/>
                  <a:pt x="585046" y="106878"/>
                </a:cubicBezTo>
                <a:cubicBezTo>
                  <a:pt x="633058" y="116481"/>
                  <a:pt x="681099" y="127021"/>
                  <a:pt x="727550" y="142504"/>
                </a:cubicBezTo>
                <a:lnTo>
                  <a:pt x="798802" y="166254"/>
                </a:lnTo>
                <a:lnTo>
                  <a:pt x="834428" y="178130"/>
                </a:lnTo>
                <a:cubicBezTo>
                  <a:pt x="864276" y="267677"/>
                  <a:pt x="824013" y="157299"/>
                  <a:pt x="870054" y="249382"/>
                </a:cubicBezTo>
                <a:cubicBezTo>
                  <a:pt x="875652" y="260578"/>
                  <a:pt x="874109" y="275233"/>
                  <a:pt x="881929" y="285008"/>
                </a:cubicBezTo>
                <a:cubicBezTo>
                  <a:pt x="890845" y="296153"/>
                  <a:pt x="905680" y="300841"/>
                  <a:pt x="917555" y="308758"/>
                </a:cubicBezTo>
                <a:cubicBezTo>
                  <a:pt x="948967" y="434412"/>
                  <a:pt x="906319" y="286447"/>
                  <a:pt x="953181" y="391885"/>
                </a:cubicBezTo>
                <a:cubicBezTo>
                  <a:pt x="963349" y="414763"/>
                  <a:pt x="969015" y="439386"/>
                  <a:pt x="976932" y="463137"/>
                </a:cubicBezTo>
                <a:lnTo>
                  <a:pt x="988807" y="498763"/>
                </a:lnTo>
                <a:cubicBezTo>
                  <a:pt x="992765" y="510638"/>
                  <a:pt x="998227" y="522114"/>
                  <a:pt x="1000682" y="534389"/>
                </a:cubicBezTo>
                <a:lnTo>
                  <a:pt x="1012558" y="593766"/>
                </a:lnTo>
                <a:cubicBezTo>
                  <a:pt x="1008599" y="680852"/>
                  <a:pt x="1009969" y="768344"/>
                  <a:pt x="1000682" y="855023"/>
                </a:cubicBezTo>
                <a:cubicBezTo>
                  <a:pt x="998453" y="875827"/>
                  <a:pt x="972109" y="933686"/>
                  <a:pt x="965056" y="961901"/>
                </a:cubicBezTo>
                <a:cubicBezTo>
                  <a:pt x="961098" y="977735"/>
                  <a:pt x="957871" y="993769"/>
                  <a:pt x="953181" y="1009402"/>
                </a:cubicBezTo>
                <a:cubicBezTo>
                  <a:pt x="934722" y="1070933"/>
                  <a:pt x="915143" y="1109417"/>
                  <a:pt x="905680" y="1175657"/>
                </a:cubicBezTo>
                <a:cubicBezTo>
                  <a:pt x="901721" y="1203366"/>
                  <a:pt x="898406" y="1231174"/>
                  <a:pt x="893804" y="1258784"/>
                </a:cubicBezTo>
                <a:cubicBezTo>
                  <a:pt x="890486" y="1278694"/>
                  <a:pt x="885247" y="1298251"/>
                  <a:pt x="881929" y="1318161"/>
                </a:cubicBezTo>
                <a:cubicBezTo>
                  <a:pt x="875237" y="1358311"/>
                  <a:pt x="871102" y="1435341"/>
                  <a:pt x="846303" y="1472540"/>
                </a:cubicBezTo>
                <a:cubicBezTo>
                  <a:pt x="838386" y="1484415"/>
                  <a:pt x="833697" y="1499250"/>
                  <a:pt x="822552" y="1508166"/>
                </a:cubicBezTo>
                <a:cubicBezTo>
                  <a:pt x="812777" y="1515986"/>
                  <a:pt x="799432" y="1519497"/>
                  <a:pt x="786926" y="1520041"/>
                </a:cubicBezTo>
                <a:cubicBezTo>
                  <a:pt x="707832" y="1523480"/>
                  <a:pt x="628589" y="1520041"/>
                  <a:pt x="549420" y="1520041"/>
                </a:cubicBezTo>
              </a:path>
            </a:pathLst>
          </a:custGeom>
          <a:solidFill>
            <a:schemeClr val="accent1"/>
          </a:solidFill>
          <a:ln w="28575">
            <a:solidFill>
              <a:schemeClr val="bg1"/>
            </a:solidFill>
          </a:ln>
        </p:spPr>
        <p:style>
          <a:lnRef idx="1">
            <a:schemeClr val="accent1"/>
          </a:lnRef>
          <a:fillRef idx="0">
            <a:schemeClr val="accent1"/>
          </a:fillRef>
          <a:effectRef idx="0">
            <a:schemeClr val="accent1"/>
          </a:effectRef>
          <a:fontRef idx="minor">
            <a:schemeClr val="tx1"/>
          </a:fontRef>
        </p:style>
        <p:txBody>
          <a:bodyPr anchor="ctr"/>
          <a:lstStyle/>
          <a:p>
            <a:pPr algn="ctr" rtl="0" fontAlgn="base">
              <a:spcBef>
                <a:spcPct val="0"/>
              </a:spcBef>
              <a:spcAft>
                <a:spcPct val="0"/>
              </a:spcAft>
              <a:defRPr/>
            </a:pPr>
            <a:endParaRPr lang="en-US" dirty="0">
              <a:solidFill>
                <a:prstClr val="white"/>
              </a:solidFill>
            </a:endParaRPr>
          </a:p>
        </p:txBody>
      </p:sp>
      <p:sp>
        <p:nvSpPr>
          <p:cNvPr id="32776" name="Rectangle 28"/>
          <p:cNvSpPr>
            <a:spLocks noChangeArrowheads="1"/>
          </p:cNvSpPr>
          <p:nvPr/>
        </p:nvSpPr>
        <p:spPr bwMode="auto">
          <a:xfrm>
            <a:off x="2819400" y="5029200"/>
            <a:ext cx="568325" cy="277813"/>
          </a:xfrm>
          <a:prstGeom prst="rect">
            <a:avLst/>
          </a:prstGeom>
          <a:solidFill>
            <a:srgbClr val="FF0000"/>
          </a:solidFill>
          <a:ln w="25400" algn="ctr">
            <a:solidFill>
              <a:schemeClr val="tx1"/>
            </a:solidFill>
            <a:miter lim="800000"/>
            <a:headEnd/>
            <a:tailEnd/>
          </a:ln>
        </p:spPr>
        <p:txBody>
          <a:bodyPr lIns="91435" tIns="45717" rIns="91435" bIns="45717"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rtl="0" eaLnBrk="1" fontAlgn="base" hangingPunct="1">
              <a:spcBef>
                <a:spcPct val="0"/>
              </a:spcBef>
              <a:spcAft>
                <a:spcPct val="0"/>
              </a:spcAft>
            </a:pPr>
            <a:endParaRPr lang="fa-IR" altLang="fa-IR" sz="2400" dirty="0">
              <a:solidFill>
                <a:srgbClr val="000000"/>
              </a:solidFill>
              <a:cs typeface="B Homa" panose="00000400000000000000" pitchFamily="2" charset="-78"/>
            </a:endParaRPr>
          </a:p>
        </p:txBody>
      </p:sp>
      <p:sp>
        <p:nvSpPr>
          <p:cNvPr id="32777" name="TextBox 20"/>
          <p:cNvSpPr txBox="1">
            <a:spLocks noChangeArrowheads="1"/>
          </p:cNvSpPr>
          <p:nvPr/>
        </p:nvSpPr>
        <p:spPr bwMode="auto">
          <a:xfrm>
            <a:off x="990600" y="4953000"/>
            <a:ext cx="1646238"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5" tIns="45717" rIns="91435" bIns="45717">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rtl="0" eaLnBrk="1" fontAlgn="base" hangingPunct="1">
              <a:spcBef>
                <a:spcPct val="0"/>
              </a:spcBef>
              <a:spcAft>
                <a:spcPct val="0"/>
              </a:spcAft>
            </a:pPr>
            <a:r>
              <a:rPr lang="fa-IR" altLang="fa-IR" sz="2200" b="1" dirty="0">
                <a:solidFill>
                  <a:prstClr val="white"/>
                </a:solidFill>
                <a:latin typeface="Verdana" panose="020B0604030504040204" pitchFamily="34" charset="0"/>
                <a:cs typeface="B Homa" panose="00000400000000000000" pitchFamily="2" charset="-78"/>
              </a:rPr>
              <a:t>حوزه پر صدا</a:t>
            </a:r>
            <a:endParaRPr lang="en-US" altLang="fa-IR" sz="2200" b="1" dirty="0">
              <a:solidFill>
                <a:prstClr val="white"/>
              </a:solidFill>
              <a:latin typeface="Verdana" panose="020B0604030504040204" pitchFamily="34" charset="0"/>
              <a:cs typeface="B Homa" panose="00000400000000000000" pitchFamily="2" charset="-78"/>
            </a:endParaRPr>
          </a:p>
        </p:txBody>
      </p:sp>
      <p:sp>
        <p:nvSpPr>
          <p:cNvPr id="32778" name="TextBox 19"/>
          <p:cNvSpPr txBox="1">
            <a:spLocks noChangeArrowheads="1"/>
          </p:cNvSpPr>
          <p:nvPr/>
        </p:nvSpPr>
        <p:spPr bwMode="auto">
          <a:xfrm>
            <a:off x="838200" y="5410200"/>
            <a:ext cx="2209800"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5" tIns="45717" rIns="91435" bIns="45717">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l" rtl="0" eaLnBrk="1" fontAlgn="base" hangingPunct="1">
              <a:spcBef>
                <a:spcPct val="0"/>
              </a:spcBef>
              <a:spcAft>
                <a:spcPct val="0"/>
              </a:spcAft>
            </a:pPr>
            <a:r>
              <a:rPr lang="fa-IR" altLang="fa-IR" sz="2200" b="1" dirty="0">
                <a:solidFill>
                  <a:prstClr val="white"/>
                </a:solidFill>
                <a:latin typeface="Verdana" panose="020B0604030504040204" pitchFamily="34" charset="0"/>
                <a:cs typeface="B Homa" panose="00000400000000000000" pitchFamily="2" charset="-78"/>
              </a:rPr>
              <a:t>حوزه نیمه سکوت</a:t>
            </a:r>
            <a:endParaRPr lang="en-US" altLang="fa-IR" sz="2200" b="1" dirty="0">
              <a:solidFill>
                <a:prstClr val="white"/>
              </a:solidFill>
              <a:latin typeface="Verdana" panose="020B0604030504040204" pitchFamily="34" charset="0"/>
              <a:cs typeface="B Homa" panose="00000400000000000000" pitchFamily="2" charset="-78"/>
            </a:endParaRPr>
          </a:p>
        </p:txBody>
      </p:sp>
      <p:sp>
        <p:nvSpPr>
          <p:cNvPr id="32779" name="Rectangle 28"/>
          <p:cNvSpPr>
            <a:spLocks noChangeArrowheads="1"/>
          </p:cNvSpPr>
          <p:nvPr/>
        </p:nvSpPr>
        <p:spPr bwMode="auto">
          <a:xfrm>
            <a:off x="2819400" y="5486400"/>
            <a:ext cx="568325" cy="277813"/>
          </a:xfrm>
          <a:prstGeom prst="rect">
            <a:avLst/>
          </a:prstGeom>
          <a:solidFill>
            <a:srgbClr val="FFC000"/>
          </a:solidFill>
          <a:ln w="25400" algn="ctr">
            <a:solidFill>
              <a:schemeClr val="tx1"/>
            </a:solidFill>
            <a:miter lim="800000"/>
            <a:headEnd/>
            <a:tailEnd/>
          </a:ln>
        </p:spPr>
        <p:txBody>
          <a:bodyPr lIns="91435" tIns="45717" rIns="91435" bIns="45717"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rtl="0" eaLnBrk="1" fontAlgn="base" hangingPunct="1">
              <a:spcBef>
                <a:spcPct val="0"/>
              </a:spcBef>
              <a:spcAft>
                <a:spcPct val="0"/>
              </a:spcAft>
            </a:pPr>
            <a:endParaRPr lang="fa-IR" altLang="fa-IR" sz="2400" dirty="0">
              <a:solidFill>
                <a:srgbClr val="000000"/>
              </a:solidFill>
              <a:cs typeface="B Homa" panose="00000400000000000000" pitchFamily="2" charset="-78"/>
            </a:endParaRPr>
          </a:p>
        </p:txBody>
      </p:sp>
      <p:sp>
        <p:nvSpPr>
          <p:cNvPr id="20" name="Rectangle 28"/>
          <p:cNvSpPr>
            <a:spLocks noChangeArrowheads="1"/>
          </p:cNvSpPr>
          <p:nvPr/>
        </p:nvSpPr>
        <p:spPr bwMode="auto">
          <a:xfrm>
            <a:off x="2819400" y="5943600"/>
            <a:ext cx="568325" cy="277813"/>
          </a:xfrm>
          <a:prstGeom prst="rect">
            <a:avLst/>
          </a:prstGeom>
          <a:solidFill>
            <a:schemeClr val="accent1">
              <a:lumMod val="75000"/>
            </a:schemeClr>
          </a:solidFill>
          <a:ln w="25400" algn="ctr">
            <a:solidFill>
              <a:schemeClr val="tx1"/>
            </a:solidFill>
            <a:miter lim="800000"/>
            <a:headEnd/>
            <a:tailEnd/>
          </a:ln>
        </p:spPr>
        <p:txBody>
          <a:bodyPr lIns="91435" tIns="45717" rIns="91435" bIns="45717" anchor="ctr"/>
          <a:lstStyle/>
          <a:p>
            <a:pPr algn="ctr" rtl="0" fontAlgn="base">
              <a:spcBef>
                <a:spcPct val="0"/>
              </a:spcBef>
              <a:spcAft>
                <a:spcPct val="0"/>
              </a:spcAft>
              <a:defRPr/>
            </a:pPr>
            <a:endParaRPr lang="en-US" sz="2400" dirty="0">
              <a:solidFill>
                <a:srgbClr val="000000"/>
              </a:solidFill>
              <a:cs typeface="B Homa" panose="00000400000000000000" pitchFamily="2" charset="-78"/>
            </a:endParaRPr>
          </a:p>
        </p:txBody>
      </p:sp>
      <p:sp>
        <p:nvSpPr>
          <p:cNvPr id="32781" name="TextBox 19"/>
          <p:cNvSpPr txBox="1">
            <a:spLocks noChangeArrowheads="1"/>
          </p:cNvSpPr>
          <p:nvPr/>
        </p:nvSpPr>
        <p:spPr bwMode="auto">
          <a:xfrm>
            <a:off x="1143000" y="5867400"/>
            <a:ext cx="1524000"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5" tIns="45717" rIns="91435" bIns="45717">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l" rtl="0" eaLnBrk="1" fontAlgn="base" hangingPunct="1">
              <a:spcBef>
                <a:spcPct val="0"/>
              </a:spcBef>
              <a:spcAft>
                <a:spcPct val="0"/>
              </a:spcAft>
            </a:pPr>
            <a:r>
              <a:rPr lang="fa-IR" altLang="fa-IR" sz="2200" b="1" dirty="0">
                <a:solidFill>
                  <a:prstClr val="white"/>
                </a:solidFill>
                <a:latin typeface="Verdana" panose="020B0604030504040204" pitchFamily="34" charset="0"/>
                <a:cs typeface="B Homa" panose="00000400000000000000" pitchFamily="2" charset="-78"/>
              </a:rPr>
              <a:t>حوزه سکوت</a:t>
            </a:r>
            <a:endParaRPr lang="en-US" altLang="fa-IR" sz="2200" b="1" dirty="0">
              <a:solidFill>
                <a:prstClr val="white"/>
              </a:solidFill>
              <a:latin typeface="Verdana" panose="020B0604030504040204" pitchFamily="34" charset="0"/>
              <a:cs typeface="B Homa" panose="00000400000000000000" pitchFamily="2" charset="-78"/>
            </a:endParaRPr>
          </a:p>
        </p:txBody>
      </p:sp>
      <p:sp>
        <p:nvSpPr>
          <p:cNvPr id="32782" name="Freeform 24"/>
          <p:cNvSpPr>
            <a:spLocks/>
          </p:cNvSpPr>
          <p:nvPr/>
        </p:nvSpPr>
        <p:spPr bwMode="auto">
          <a:xfrm rot="-2776893">
            <a:off x="1880394" y="-11906"/>
            <a:ext cx="1473200" cy="2039938"/>
          </a:xfrm>
          <a:custGeom>
            <a:avLst/>
            <a:gdLst>
              <a:gd name="T0" fmla="*/ 0 w 2160048"/>
              <a:gd name="T1" fmla="*/ 0 h 2214562"/>
              <a:gd name="T2" fmla="*/ 2160048 w 2160048"/>
              <a:gd name="T3" fmla="*/ 2214562 h 2214562"/>
            </a:gdLst>
            <a:ahLst/>
            <a:cxnLst/>
            <a:rect l="T0" t="T1" r="T2" b="T3"/>
            <a:pathLst>
              <a:path w="2160048" h="2214562">
                <a:moveTo>
                  <a:pt x="29449" y="0"/>
                </a:moveTo>
                <a:cubicBezTo>
                  <a:pt x="22403" y="17614"/>
                  <a:pt x="-23164" y="86924"/>
                  <a:pt x="15162" y="114300"/>
                </a:cubicBezTo>
                <a:cubicBezTo>
                  <a:pt x="39672" y="131807"/>
                  <a:pt x="75825" y="126167"/>
                  <a:pt x="100887" y="142875"/>
                </a:cubicBezTo>
                <a:lnTo>
                  <a:pt x="186612" y="200025"/>
                </a:lnTo>
                <a:cubicBezTo>
                  <a:pt x="180817" y="228999"/>
                  <a:pt x="151422" y="332051"/>
                  <a:pt x="186612" y="357187"/>
                </a:cubicBezTo>
                <a:cubicBezTo>
                  <a:pt x="195696" y="363675"/>
                  <a:pt x="309312" y="333656"/>
                  <a:pt x="329487" y="328612"/>
                </a:cubicBezTo>
                <a:cubicBezTo>
                  <a:pt x="354634" y="404056"/>
                  <a:pt x="352128" y="358944"/>
                  <a:pt x="286624" y="457200"/>
                </a:cubicBezTo>
                <a:lnTo>
                  <a:pt x="258049" y="500062"/>
                </a:lnTo>
                <a:cubicBezTo>
                  <a:pt x="253287" y="514350"/>
                  <a:pt x="231231" y="534571"/>
                  <a:pt x="243762" y="542925"/>
                </a:cubicBezTo>
                <a:cubicBezTo>
                  <a:pt x="249741" y="546911"/>
                  <a:pt x="332735" y="518030"/>
                  <a:pt x="343774" y="514350"/>
                </a:cubicBezTo>
                <a:cubicBezTo>
                  <a:pt x="442030" y="448846"/>
                  <a:pt x="396919" y="468060"/>
                  <a:pt x="472362" y="442912"/>
                </a:cubicBezTo>
                <a:cubicBezTo>
                  <a:pt x="458074" y="457200"/>
                  <a:pt x="442434" y="470253"/>
                  <a:pt x="429499" y="485775"/>
                </a:cubicBezTo>
                <a:cubicBezTo>
                  <a:pt x="418506" y="498966"/>
                  <a:pt x="413066" y="516495"/>
                  <a:pt x="400924" y="528637"/>
                </a:cubicBezTo>
                <a:cubicBezTo>
                  <a:pt x="388782" y="540779"/>
                  <a:pt x="372349" y="547687"/>
                  <a:pt x="358062" y="557212"/>
                </a:cubicBezTo>
                <a:cubicBezTo>
                  <a:pt x="348537" y="571500"/>
                  <a:pt x="341629" y="587933"/>
                  <a:pt x="329487" y="600075"/>
                </a:cubicBezTo>
                <a:cubicBezTo>
                  <a:pt x="317345" y="612217"/>
                  <a:pt x="297351" y="615241"/>
                  <a:pt x="286624" y="628650"/>
                </a:cubicBezTo>
                <a:cubicBezTo>
                  <a:pt x="277216" y="640410"/>
                  <a:pt x="280691" y="658981"/>
                  <a:pt x="272337" y="671512"/>
                </a:cubicBezTo>
                <a:cubicBezTo>
                  <a:pt x="261129" y="688324"/>
                  <a:pt x="210713" y="706871"/>
                  <a:pt x="229474" y="714375"/>
                </a:cubicBezTo>
                <a:cubicBezTo>
                  <a:pt x="265124" y="728635"/>
                  <a:pt x="305674" y="704850"/>
                  <a:pt x="343774" y="700087"/>
                </a:cubicBezTo>
                <a:lnTo>
                  <a:pt x="515224" y="642937"/>
                </a:lnTo>
                <a:cubicBezTo>
                  <a:pt x="515229" y="642935"/>
                  <a:pt x="600944" y="614366"/>
                  <a:pt x="600949" y="614362"/>
                </a:cubicBezTo>
                <a:cubicBezTo>
                  <a:pt x="656343" y="577433"/>
                  <a:pt x="627522" y="591217"/>
                  <a:pt x="686674" y="571500"/>
                </a:cubicBezTo>
                <a:cubicBezTo>
                  <a:pt x="615728" y="677918"/>
                  <a:pt x="706910" y="547216"/>
                  <a:pt x="615237" y="657225"/>
                </a:cubicBezTo>
                <a:cubicBezTo>
                  <a:pt x="515787" y="776566"/>
                  <a:pt x="669016" y="617733"/>
                  <a:pt x="543799" y="742950"/>
                </a:cubicBezTo>
                <a:cubicBezTo>
                  <a:pt x="539037" y="757237"/>
                  <a:pt x="518863" y="775163"/>
                  <a:pt x="529512" y="785812"/>
                </a:cubicBezTo>
                <a:cubicBezTo>
                  <a:pt x="540161" y="796461"/>
                  <a:pt x="558532" y="777457"/>
                  <a:pt x="572374" y="771525"/>
                </a:cubicBezTo>
                <a:cubicBezTo>
                  <a:pt x="591950" y="763135"/>
                  <a:pt x="609948" y="751340"/>
                  <a:pt x="629524" y="742950"/>
                </a:cubicBezTo>
                <a:cubicBezTo>
                  <a:pt x="643367" y="737017"/>
                  <a:pt x="658916" y="735397"/>
                  <a:pt x="672387" y="728662"/>
                </a:cubicBezTo>
                <a:cubicBezTo>
                  <a:pt x="783167" y="673272"/>
                  <a:pt x="650381" y="721709"/>
                  <a:pt x="758112" y="685800"/>
                </a:cubicBezTo>
                <a:cubicBezTo>
                  <a:pt x="720315" y="836984"/>
                  <a:pt x="771632" y="658950"/>
                  <a:pt x="715249" y="785812"/>
                </a:cubicBezTo>
                <a:cubicBezTo>
                  <a:pt x="647237" y="938838"/>
                  <a:pt x="722769" y="817394"/>
                  <a:pt x="658099" y="914400"/>
                </a:cubicBezTo>
                <a:cubicBezTo>
                  <a:pt x="618875" y="1032073"/>
                  <a:pt x="599706" y="1004385"/>
                  <a:pt x="729537" y="985837"/>
                </a:cubicBezTo>
                <a:cubicBezTo>
                  <a:pt x="748587" y="976312"/>
                  <a:pt x="767224" y="965912"/>
                  <a:pt x="786687" y="957262"/>
                </a:cubicBezTo>
                <a:cubicBezTo>
                  <a:pt x="810123" y="946846"/>
                  <a:pt x="835185" y="940157"/>
                  <a:pt x="858124" y="928687"/>
                </a:cubicBezTo>
                <a:cubicBezTo>
                  <a:pt x="968907" y="873296"/>
                  <a:pt x="836119" y="921734"/>
                  <a:pt x="943849" y="885825"/>
                </a:cubicBezTo>
                <a:cubicBezTo>
                  <a:pt x="958137" y="876300"/>
                  <a:pt x="971353" y="849571"/>
                  <a:pt x="986712" y="857250"/>
                </a:cubicBezTo>
                <a:cubicBezTo>
                  <a:pt x="1000182" y="863985"/>
                  <a:pt x="979159" y="886642"/>
                  <a:pt x="972424" y="900112"/>
                </a:cubicBezTo>
                <a:cubicBezTo>
                  <a:pt x="945817" y="953325"/>
                  <a:pt x="940487" y="938436"/>
                  <a:pt x="900987" y="985837"/>
                </a:cubicBezTo>
                <a:cubicBezTo>
                  <a:pt x="801537" y="1105177"/>
                  <a:pt x="954763" y="946351"/>
                  <a:pt x="829549" y="1071562"/>
                </a:cubicBezTo>
                <a:cubicBezTo>
                  <a:pt x="804402" y="1147005"/>
                  <a:pt x="823616" y="1101895"/>
                  <a:pt x="758112" y="1200150"/>
                </a:cubicBezTo>
                <a:cubicBezTo>
                  <a:pt x="748587" y="1214437"/>
                  <a:pt x="715250" y="1252537"/>
                  <a:pt x="729537" y="1243012"/>
                </a:cubicBezTo>
                <a:cubicBezTo>
                  <a:pt x="833957" y="1173398"/>
                  <a:pt x="702667" y="1258365"/>
                  <a:pt x="829549" y="1185862"/>
                </a:cubicBezTo>
                <a:cubicBezTo>
                  <a:pt x="844458" y="1177343"/>
                  <a:pt x="856720" y="1164261"/>
                  <a:pt x="872412" y="1157287"/>
                </a:cubicBezTo>
                <a:cubicBezTo>
                  <a:pt x="899937" y="1145054"/>
                  <a:pt x="958137" y="1128712"/>
                  <a:pt x="958137" y="1128712"/>
                </a:cubicBezTo>
                <a:cubicBezTo>
                  <a:pt x="987141" y="1085206"/>
                  <a:pt x="990698" y="1069569"/>
                  <a:pt x="1043862" y="1042987"/>
                </a:cubicBezTo>
                <a:cubicBezTo>
                  <a:pt x="1070803" y="1029517"/>
                  <a:pt x="1102646" y="1027882"/>
                  <a:pt x="1129587" y="1014412"/>
                </a:cubicBezTo>
                <a:cubicBezTo>
                  <a:pt x="1200207" y="979102"/>
                  <a:pt x="1166531" y="992572"/>
                  <a:pt x="1229599" y="971550"/>
                </a:cubicBezTo>
                <a:cubicBezTo>
                  <a:pt x="1243887" y="962025"/>
                  <a:pt x="1257103" y="950654"/>
                  <a:pt x="1272462" y="942975"/>
                </a:cubicBezTo>
                <a:cubicBezTo>
                  <a:pt x="1285932" y="936240"/>
                  <a:pt x="1315324" y="913627"/>
                  <a:pt x="1315324" y="928687"/>
                </a:cubicBezTo>
                <a:cubicBezTo>
                  <a:pt x="1315324" y="945858"/>
                  <a:pt x="1285653" y="946269"/>
                  <a:pt x="1272462" y="957262"/>
                </a:cubicBezTo>
                <a:cubicBezTo>
                  <a:pt x="1256940" y="970197"/>
                  <a:pt x="1245548" y="987720"/>
                  <a:pt x="1229599" y="1000125"/>
                </a:cubicBezTo>
                <a:cubicBezTo>
                  <a:pt x="1202490" y="1021210"/>
                  <a:pt x="1143874" y="1057275"/>
                  <a:pt x="1143874" y="1057275"/>
                </a:cubicBezTo>
                <a:cubicBezTo>
                  <a:pt x="1091486" y="1135856"/>
                  <a:pt x="1143874" y="1069181"/>
                  <a:pt x="1072437" y="1128712"/>
                </a:cubicBezTo>
                <a:cubicBezTo>
                  <a:pt x="962428" y="1220386"/>
                  <a:pt x="1093129" y="1129204"/>
                  <a:pt x="986712" y="1200150"/>
                </a:cubicBezTo>
                <a:cubicBezTo>
                  <a:pt x="977187" y="1214437"/>
                  <a:pt x="941478" y="1238847"/>
                  <a:pt x="958137" y="1243012"/>
                </a:cubicBezTo>
                <a:cubicBezTo>
                  <a:pt x="1012588" y="1256624"/>
                  <a:pt x="1045915" y="1203999"/>
                  <a:pt x="1086724" y="1185862"/>
                </a:cubicBezTo>
                <a:cubicBezTo>
                  <a:pt x="1239746" y="1117852"/>
                  <a:pt x="1168433" y="1159965"/>
                  <a:pt x="1129587" y="1185862"/>
                </a:cubicBezTo>
                <a:cubicBezTo>
                  <a:pt x="1104186" y="1223964"/>
                  <a:pt x="1096231" y="1241968"/>
                  <a:pt x="1058149" y="1271587"/>
                </a:cubicBezTo>
                <a:cubicBezTo>
                  <a:pt x="1031040" y="1292671"/>
                  <a:pt x="972424" y="1328737"/>
                  <a:pt x="972424" y="1328737"/>
                </a:cubicBezTo>
                <a:cubicBezTo>
                  <a:pt x="962899" y="1343025"/>
                  <a:pt x="927559" y="1366170"/>
                  <a:pt x="943849" y="1371600"/>
                </a:cubicBezTo>
                <a:cubicBezTo>
                  <a:pt x="992947" y="1387966"/>
                  <a:pt x="1053159" y="1356697"/>
                  <a:pt x="1101012" y="1343025"/>
                </a:cubicBezTo>
                <a:cubicBezTo>
                  <a:pt x="1263405" y="1296627"/>
                  <a:pt x="1048858" y="1366743"/>
                  <a:pt x="1215312" y="1300162"/>
                </a:cubicBezTo>
                <a:cubicBezTo>
                  <a:pt x="1243278" y="1288975"/>
                  <a:pt x="1275975" y="1288295"/>
                  <a:pt x="1301037" y="1271587"/>
                </a:cubicBezTo>
                <a:cubicBezTo>
                  <a:pt x="1356430" y="1234658"/>
                  <a:pt x="1327609" y="1248442"/>
                  <a:pt x="1386762" y="1228725"/>
                </a:cubicBezTo>
                <a:cubicBezTo>
                  <a:pt x="1358187" y="1257300"/>
                  <a:pt x="1316045" y="1276929"/>
                  <a:pt x="1301037" y="1314450"/>
                </a:cubicBezTo>
                <a:cubicBezTo>
                  <a:pt x="1285942" y="1352186"/>
                  <a:pt x="1269372" y="1389558"/>
                  <a:pt x="1258174" y="1428750"/>
                </a:cubicBezTo>
                <a:cubicBezTo>
                  <a:pt x="1252780" y="1447631"/>
                  <a:pt x="1252669" y="1468337"/>
                  <a:pt x="1243887" y="1485900"/>
                </a:cubicBezTo>
                <a:cubicBezTo>
                  <a:pt x="1228528" y="1516617"/>
                  <a:pt x="1157288" y="1589295"/>
                  <a:pt x="1186737" y="1571625"/>
                </a:cubicBezTo>
                <a:cubicBezTo>
                  <a:pt x="1210549" y="1557337"/>
                  <a:pt x="1236254" y="1545811"/>
                  <a:pt x="1258174" y="1528762"/>
                </a:cubicBezTo>
                <a:cubicBezTo>
                  <a:pt x="1359870" y="1449664"/>
                  <a:pt x="1270817" y="1486447"/>
                  <a:pt x="1358187" y="1457325"/>
                </a:cubicBezTo>
                <a:cubicBezTo>
                  <a:pt x="1372474" y="1443037"/>
                  <a:pt x="1388114" y="1429984"/>
                  <a:pt x="1401049" y="1414462"/>
                </a:cubicBezTo>
                <a:cubicBezTo>
                  <a:pt x="1412042" y="1401271"/>
                  <a:pt x="1416215" y="1382327"/>
                  <a:pt x="1429624" y="1371600"/>
                </a:cubicBezTo>
                <a:cubicBezTo>
                  <a:pt x="1441384" y="1362192"/>
                  <a:pt x="1458199" y="1362075"/>
                  <a:pt x="1472487" y="1357312"/>
                </a:cubicBezTo>
                <a:cubicBezTo>
                  <a:pt x="1436248" y="1538504"/>
                  <a:pt x="1484810" y="1342843"/>
                  <a:pt x="1429624" y="1471612"/>
                </a:cubicBezTo>
                <a:cubicBezTo>
                  <a:pt x="1421889" y="1489661"/>
                  <a:pt x="1423072" y="1510713"/>
                  <a:pt x="1415337" y="1528762"/>
                </a:cubicBezTo>
                <a:cubicBezTo>
                  <a:pt x="1408573" y="1544545"/>
                  <a:pt x="1393736" y="1555933"/>
                  <a:pt x="1386762" y="1571625"/>
                </a:cubicBezTo>
                <a:cubicBezTo>
                  <a:pt x="1374529" y="1599150"/>
                  <a:pt x="1329612" y="1666875"/>
                  <a:pt x="1358187" y="1657350"/>
                </a:cubicBezTo>
                <a:cubicBezTo>
                  <a:pt x="1421026" y="1636404"/>
                  <a:pt x="1463472" y="1629143"/>
                  <a:pt x="1515349" y="1585912"/>
                </a:cubicBezTo>
                <a:cubicBezTo>
                  <a:pt x="1551568" y="1555730"/>
                  <a:pt x="1576134" y="1512052"/>
                  <a:pt x="1615362" y="1485900"/>
                </a:cubicBezTo>
                <a:lnTo>
                  <a:pt x="1701087" y="1428750"/>
                </a:lnTo>
                <a:cubicBezTo>
                  <a:pt x="1696324" y="1447800"/>
                  <a:pt x="1693694" y="1467514"/>
                  <a:pt x="1686799" y="1485900"/>
                </a:cubicBezTo>
                <a:cubicBezTo>
                  <a:pt x="1671261" y="1527335"/>
                  <a:pt x="1653337" y="1550381"/>
                  <a:pt x="1629649" y="1585912"/>
                </a:cubicBezTo>
                <a:lnTo>
                  <a:pt x="1586787" y="1714500"/>
                </a:lnTo>
                <a:cubicBezTo>
                  <a:pt x="1582025" y="1728787"/>
                  <a:pt x="1580853" y="1744831"/>
                  <a:pt x="1572499" y="1757362"/>
                </a:cubicBezTo>
                <a:cubicBezTo>
                  <a:pt x="1562974" y="1771650"/>
                  <a:pt x="1531782" y="1812367"/>
                  <a:pt x="1543924" y="1800225"/>
                </a:cubicBezTo>
                <a:cubicBezTo>
                  <a:pt x="1570226" y="1773923"/>
                  <a:pt x="1589060" y="1740802"/>
                  <a:pt x="1615362" y="1714500"/>
                </a:cubicBezTo>
                <a:cubicBezTo>
                  <a:pt x="1734144" y="1595718"/>
                  <a:pt x="1650774" y="1711388"/>
                  <a:pt x="1715374" y="1614487"/>
                </a:cubicBezTo>
                <a:cubicBezTo>
                  <a:pt x="1709939" y="1641665"/>
                  <a:pt x="1701446" y="1699494"/>
                  <a:pt x="1686799" y="1728787"/>
                </a:cubicBezTo>
                <a:cubicBezTo>
                  <a:pt x="1679120" y="1744146"/>
                  <a:pt x="1667749" y="1757362"/>
                  <a:pt x="1658224" y="1771650"/>
                </a:cubicBezTo>
                <a:cubicBezTo>
                  <a:pt x="1662987" y="1785937"/>
                  <a:pt x="1657744" y="1811559"/>
                  <a:pt x="1672512" y="1814512"/>
                </a:cubicBezTo>
                <a:cubicBezTo>
                  <a:pt x="1693397" y="1818689"/>
                  <a:pt x="1710086" y="1794327"/>
                  <a:pt x="1729662" y="1785937"/>
                </a:cubicBezTo>
                <a:cubicBezTo>
                  <a:pt x="1743504" y="1780005"/>
                  <a:pt x="1758237" y="1776412"/>
                  <a:pt x="1772524" y="1771650"/>
                </a:cubicBezTo>
                <a:cubicBezTo>
                  <a:pt x="1777287" y="1785937"/>
                  <a:pt x="1784682" y="1799603"/>
                  <a:pt x="1786812" y="1814512"/>
                </a:cubicBezTo>
                <a:cubicBezTo>
                  <a:pt x="1794251" y="1866587"/>
                  <a:pt x="1785629" y="1921397"/>
                  <a:pt x="1801099" y="1971675"/>
                </a:cubicBezTo>
                <a:cubicBezTo>
                  <a:pt x="1806149" y="1988087"/>
                  <a:pt x="1827303" y="1996085"/>
                  <a:pt x="1843962" y="2000250"/>
                </a:cubicBezTo>
                <a:cubicBezTo>
                  <a:pt x="1885800" y="2010709"/>
                  <a:pt x="1929687" y="2009775"/>
                  <a:pt x="1972549" y="2014537"/>
                </a:cubicBezTo>
                <a:cubicBezTo>
                  <a:pt x="1986837" y="2019300"/>
                  <a:pt x="2006658" y="2016570"/>
                  <a:pt x="2015412" y="2028825"/>
                </a:cubicBezTo>
                <a:cubicBezTo>
                  <a:pt x="2086151" y="2127859"/>
                  <a:pt x="2006338" y="2091188"/>
                  <a:pt x="2072562" y="2157412"/>
                </a:cubicBezTo>
                <a:cubicBezTo>
                  <a:pt x="2140003" y="2224853"/>
                  <a:pt x="2088567" y="2153795"/>
                  <a:pt x="2158287" y="2200275"/>
                </a:cubicBezTo>
                <a:cubicBezTo>
                  <a:pt x="2162250" y="2202917"/>
                  <a:pt x="2158287" y="2209800"/>
                  <a:pt x="2158287" y="2214562"/>
                </a:cubicBezTo>
              </a:path>
            </a:pathLst>
          </a:custGeom>
          <a:noFill/>
          <a:ln w="57150" algn="ctr">
            <a:solidFill>
              <a:srgbClr val="FF3300"/>
            </a:solidFill>
            <a:miter lim="800000"/>
            <a:headEnd/>
            <a:tailEnd/>
          </a:ln>
          <a:extLst>
            <a:ext uri="{909E8E84-426E-40DD-AFC4-6F175D3DCCD1}">
              <a14:hiddenFill xmlns:a14="http://schemas.microsoft.com/office/drawing/2010/main">
                <a:solidFill>
                  <a:srgbClr val="FFFFFF"/>
                </a:solidFill>
              </a14:hiddenFill>
            </a:ext>
          </a:extLst>
        </p:spPr>
        <p:txBody>
          <a:bodyPr lIns="67727" tIns="33863" rIns="67727" bIns="33863"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rtl="0" eaLnBrk="1" fontAlgn="base" hangingPunct="1">
              <a:spcBef>
                <a:spcPct val="0"/>
              </a:spcBef>
              <a:spcAft>
                <a:spcPct val="0"/>
              </a:spcAft>
            </a:pPr>
            <a:endParaRPr lang="fa-IR" altLang="fa-IR" dirty="0">
              <a:solidFill>
                <a:srgbClr val="FFFFFF"/>
              </a:solidFill>
              <a:latin typeface="Palatino Linotype" panose="02040502050505030304" pitchFamily="18" charset="0"/>
              <a:cs typeface="B Homa" panose="00000400000000000000" pitchFamily="2" charset="-78"/>
            </a:endParaRPr>
          </a:p>
          <a:p>
            <a:pPr algn="ctr" rtl="0" eaLnBrk="1" fontAlgn="base" hangingPunct="1">
              <a:spcBef>
                <a:spcPct val="0"/>
              </a:spcBef>
              <a:spcAft>
                <a:spcPct val="0"/>
              </a:spcAft>
            </a:pPr>
            <a:endParaRPr lang="en-US" altLang="fa-IR" dirty="0">
              <a:solidFill>
                <a:srgbClr val="FFFFFF"/>
              </a:solidFill>
              <a:latin typeface="Palatino Linotype" panose="02040502050505030304" pitchFamily="18" charset="0"/>
              <a:cs typeface="B Homa" panose="00000400000000000000" pitchFamily="2" charset="-78"/>
            </a:endParaRPr>
          </a:p>
        </p:txBody>
      </p:sp>
      <p:cxnSp>
        <p:nvCxnSpPr>
          <p:cNvPr id="23" name="Straight Arrow Connector 22"/>
          <p:cNvCxnSpPr/>
          <p:nvPr/>
        </p:nvCxnSpPr>
        <p:spPr>
          <a:xfrm>
            <a:off x="3778250" y="1198563"/>
            <a:ext cx="365125" cy="88900"/>
          </a:xfrm>
          <a:prstGeom prst="straightConnector1">
            <a:avLst/>
          </a:prstGeom>
          <a:ln w="38100">
            <a:solidFill>
              <a:srgbClr val="FF3300"/>
            </a:solidFill>
            <a:tailEnd type="arrow"/>
          </a:ln>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p:nvPr/>
        </p:nvCxnSpPr>
        <p:spPr>
          <a:xfrm flipH="1" flipV="1">
            <a:off x="1035050" y="741363"/>
            <a:ext cx="371475" cy="112712"/>
          </a:xfrm>
          <a:prstGeom prst="straightConnector1">
            <a:avLst/>
          </a:prstGeom>
          <a:ln w="38100">
            <a:solidFill>
              <a:srgbClr val="FF3300"/>
            </a:solidFill>
            <a:tailEnd type="arrow"/>
          </a:ln>
        </p:spPr>
        <p:style>
          <a:lnRef idx="1">
            <a:schemeClr val="accent1"/>
          </a:lnRef>
          <a:fillRef idx="0">
            <a:schemeClr val="accent1"/>
          </a:fillRef>
          <a:effectRef idx="0">
            <a:schemeClr val="accent1"/>
          </a:effectRef>
          <a:fontRef idx="minor">
            <a:schemeClr val="tx1"/>
          </a:fontRef>
        </p:style>
      </p:cxnSp>
      <p:sp>
        <p:nvSpPr>
          <p:cNvPr id="25" name="Freeform 24"/>
          <p:cNvSpPr/>
          <p:nvPr/>
        </p:nvSpPr>
        <p:spPr>
          <a:xfrm rot="21029854">
            <a:off x="1114425" y="2081213"/>
            <a:ext cx="471488" cy="2162175"/>
          </a:xfrm>
          <a:custGeom>
            <a:avLst/>
            <a:gdLst>
              <a:gd name="connsiteX0" fmla="*/ 119097 w 990634"/>
              <a:gd name="connsiteY0" fmla="*/ 0 h 3157538"/>
              <a:gd name="connsiteX1" fmla="*/ 90522 w 990634"/>
              <a:gd name="connsiteY1" fmla="*/ 171450 h 3157538"/>
              <a:gd name="connsiteX2" fmla="*/ 76234 w 990634"/>
              <a:gd name="connsiteY2" fmla="*/ 257175 h 3157538"/>
              <a:gd name="connsiteX3" fmla="*/ 19084 w 990634"/>
              <a:gd name="connsiteY3" fmla="*/ 357188 h 3157538"/>
              <a:gd name="connsiteX4" fmla="*/ 4797 w 990634"/>
              <a:gd name="connsiteY4" fmla="*/ 400050 h 3157538"/>
              <a:gd name="connsiteX5" fmla="*/ 176247 w 990634"/>
              <a:gd name="connsiteY5" fmla="*/ 371475 h 3157538"/>
              <a:gd name="connsiteX6" fmla="*/ 247684 w 990634"/>
              <a:gd name="connsiteY6" fmla="*/ 385763 h 3157538"/>
              <a:gd name="connsiteX7" fmla="*/ 247684 w 990634"/>
              <a:gd name="connsiteY7" fmla="*/ 500063 h 3157538"/>
              <a:gd name="connsiteX8" fmla="*/ 219109 w 990634"/>
              <a:gd name="connsiteY8" fmla="*/ 585788 h 3157538"/>
              <a:gd name="connsiteX9" fmla="*/ 176247 w 990634"/>
              <a:gd name="connsiteY9" fmla="*/ 628650 h 3157538"/>
              <a:gd name="connsiteX10" fmla="*/ 133384 w 990634"/>
              <a:gd name="connsiteY10" fmla="*/ 685800 h 3157538"/>
              <a:gd name="connsiteX11" fmla="*/ 76234 w 990634"/>
              <a:gd name="connsiteY11" fmla="*/ 785813 h 3157538"/>
              <a:gd name="connsiteX12" fmla="*/ 33372 w 990634"/>
              <a:gd name="connsiteY12" fmla="*/ 828675 h 3157538"/>
              <a:gd name="connsiteX13" fmla="*/ 90522 w 990634"/>
              <a:gd name="connsiteY13" fmla="*/ 814388 h 3157538"/>
              <a:gd name="connsiteX14" fmla="*/ 219109 w 990634"/>
              <a:gd name="connsiteY14" fmla="*/ 771525 h 3157538"/>
              <a:gd name="connsiteX15" fmla="*/ 304834 w 990634"/>
              <a:gd name="connsiteY15" fmla="*/ 757238 h 3157538"/>
              <a:gd name="connsiteX16" fmla="*/ 333409 w 990634"/>
              <a:gd name="connsiteY16" fmla="*/ 800100 h 3157538"/>
              <a:gd name="connsiteX17" fmla="*/ 233397 w 990634"/>
              <a:gd name="connsiteY17" fmla="*/ 900113 h 3157538"/>
              <a:gd name="connsiteX18" fmla="*/ 147672 w 990634"/>
              <a:gd name="connsiteY18" fmla="*/ 985838 h 3157538"/>
              <a:gd name="connsiteX19" fmla="*/ 104809 w 990634"/>
              <a:gd name="connsiteY19" fmla="*/ 1028700 h 3157538"/>
              <a:gd name="connsiteX20" fmla="*/ 76234 w 990634"/>
              <a:gd name="connsiteY20" fmla="*/ 1071563 h 3157538"/>
              <a:gd name="connsiteX21" fmla="*/ 404847 w 990634"/>
              <a:gd name="connsiteY21" fmla="*/ 1057275 h 3157538"/>
              <a:gd name="connsiteX22" fmla="*/ 619159 w 990634"/>
              <a:gd name="connsiteY22" fmla="*/ 1028700 h 3157538"/>
              <a:gd name="connsiteX23" fmla="*/ 590584 w 990634"/>
              <a:gd name="connsiteY23" fmla="*/ 1128713 h 3157538"/>
              <a:gd name="connsiteX24" fmla="*/ 504859 w 990634"/>
              <a:gd name="connsiteY24" fmla="*/ 1228725 h 3157538"/>
              <a:gd name="connsiteX25" fmla="*/ 461997 w 990634"/>
              <a:gd name="connsiteY25" fmla="*/ 1285875 h 3157538"/>
              <a:gd name="connsiteX26" fmla="*/ 433422 w 990634"/>
              <a:gd name="connsiteY26" fmla="*/ 1328738 h 3157538"/>
              <a:gd name="connsiteX27" fmla="*/ 390559 w 990634"/>
              <a:gd name="connsiteY27" fmla="*/ 1357313 h 3157538"/>
              <a:gd name="connsiteX28" fmla="*/ 376272 w 990634"/>
              <a:gd name="connsiteY28" fmla="*/ 1428750 h 3157538"/>
              <a:gd name="connsiteX29" fmla="*/ 433422 w 990634"/>
              <a:gd name="connsiteY29" fmla="*/ 1414463 h 3157538"/>
              <a:gd name="connsiteX30" fmla="*/ 476284 w 990634"/>
              <a:gd name="connsiteY30" fmla="*/ 1385888 h 3157538"/>
              <a:gd name="connsiteX31" fmla="*/ 533434 w 990634"/>
              <a:gd name="connsiteY31" fmla="*/ 1457325 h 3157538"/>
              <a:gd name="connsiteX32" fmla="*/ 447709 w 990634"/>
              <a:gd name="connsiteY32" fmla="*/ 1528763 h 3157538"/>
              <a:gd name="connsiteX33" fmla="*/ 419134 w 990634"/>
              <a:gd name="connsiteY33" fmla="*/ 1571625 h 3157538"/>
              <a:gd name="connsiteX34" fmla="*/ 333409 w 990634"/>
              <a:gd name="connsiteY34" fmla="*/ 1728788 h 3157538"/>
              <a:gd name="connsiteX35" fmla="*/ 476284 w 990634"/>
              <a:gd name="connsiteY35" fmla="*/ 1728788 h 3157538"/>
              <a:gd name="connsiteX36" fmla="*/ 633447 w 990634"/>
              <a:gd name="connsiteY36" fmla="*/ 1743075 h 3157538"/>
              <a:gd name="connsiteX37" fmla="*/ 619159 w 990634"/>
              <a:gd name="connsiteY37" fmla="*/ 1828800 h 3157538"/>
              <a:gd name="connsiteX38" fmla="*/ 604872 w 990634"/>
              <a:gd name="connsiteY38" fmla="*/ 1871663 h 3157538"/>
              <a:gd name="connsiteX39" fmla="*/ 576297 w 990634"/>
              <a:gd name="connsiteY39" fmla="*/ 2000250 h 3157538"/>
              <a:gd name="connsiteX40" fmla="*/ 690597 w 990634"/>
              <a:gd name="connsiteY40" fmla="*/ 2000250 h 3157538"/>
              <a:gd name="connsiteX41" fmla="*/ 833472 w 990634"/>
              <a:gd name="connsiteY41" fmla="*/ 2014538 h 3157538"/>
              <a:gd name="connsiteX42" fmla="*/ 819184 w 990634"/>
              <a:gd name="connsiteY42" fmla="*/ 2085975 h 3157538"/>
              <a:gd name="connsiteX43" fmla="*/ 662022 w 990634"/>
              <a:gd name="connsiteY43" fmla="*/ 2214563 h 3157538"/>
              <a:gd name="connsiteX44" fmla="*/ 619159 w 990634"/>
              <a:gd name="connsiteY44" fmla="*/ 2257425 h 3157538"/>
              <a:gd name="connsiteX45" fmla="*/ 590584 w 990634"/>
              <a:gd name="connsiteY45" fmla="*/ 2300288 h 3157538"/>
              <a:gd name="connsiteX46" fmla="*/ 690597 w 990634"/>
              <a:gd name="connsiteY46" fmla="*/ 2243138 h 3157538"/>
              <a:gd name="connsiteX47" fmla="*/ 762034 w 990634"/>
              <a:gd name="connsiteY47" fmla="*/ 2185988 h 3157538"/>
              <a:gd name="connsiteX48" fmla="*/ 819184 w 990634"/>
              <a:gd name="connsiteY48" fmla="*/ 2214563 h 3157538"/>
              <a:gd name="connsiteX49" fmla="*/ 790609 w 990634"/>
              <a:gd name="connsiteY49" fmla="*/ 2286000 h 3157538"/>
              <a:gd name="connsiteX50" fmla="*/ 719172 w 990634"/>
              <a:gd name="connsiteY50" fmla="*/ 2386013 h 3157538"/>
              <a:gd name="connsiteX51" fmla="*/ 733459 w 990634"/>
              <a:gd name="connsiteY51" fmla="*/ 2486025 h 3157538"/>
              <a:gd name="connsiteX52" fmla="*/ 876334 w 990634"/>
              <a:gd name="connsiteY52" fmla="*/ 2443163 h 3157538"/>
              <a:gd name="connsiteX53" fmla="*/ 890622 w 990634"/>
              <a:gd name="connsiteY53" fmla="*/ 2486025 h 3157538"/>
              <a:gd name="connsiteX54" fmla="*/ 862047 w 990634"/>
              <a:gd name="connsiteY54" fmla="*/ 2543175 h 3157538"/>
              <a:gd name="connsiteX55" fmla="*/ 847759 w 990634"/>
              <a:gd name="connsiteY55" fmla="*/ 2586038 h 3157538"/>
              <a:gd name="connsiteX56" fmla="*/ 919197 w 990634"/>
              <a:gd name="connsiteY56" fmla="*/ 2743200 h 3157538"/>
              <a:gd name="connsiteX57" fmla="*/ 947772 w 990634"/>
              <a:gd name="connsiteY57" fmla="*/ 2857500 h 3157538"/>
              <a:gd name="connsiteX58" fmla="*/ 976347 w 990634"/>
              <a:gd name="connsiteY58" fmla="*/ 2900363 h 3157538"/>
              <a:gd name="connsiteX59" fmla="*/ 990634 w 990634"/>
              <a:gd name="connsiteY59" fmla="*/ 3157538 h 3157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990634" h="3157538">
                <a:moveTo>
                  <a:pt x="119097" y="0"/>
                </a:moveTo>
                <a:cubicBezTo>
                  <a:pt x="71471" y="142875"/>
                  <a:pt x="61946" y="85726"/>
                  <a:pt x="90522" y="171450"/>
                </a:cubicBezTo>
                <a:cubicBezTo>
                  <a:pt x="85759" y="200025"/>
                  <a:pt x="84558" y="229428"/>
                  <a:pt x="76234" y="257175"/>
                </a:cubicBezTo>
                <a:cubicBezTo>
                  <a:pt x="66346" y="290133"/>
                  <a:pt x="38215" y="328491"/>
                  <a:pt x="19084" y="357188"/>
                </a:cubicBezTo>
                <a:cubicBezTo>
                  <a:pt x="14322" y="371475"/>
                  <a:pt x="-10201" y="398687"/>
                  <a:pt x="4797" y="400050"/>
                </a:cubicBezTo>
                <a:cubicBezTo>
                  <a:pt x="62497" y="405295"/>
                  <a:pt x="176247" y="371475"/>
                  <a:pt x="176247" y="371475"/>
                </a:cubicBezTo>
                <a:cubicBezTo>
                  <a:pt x="200059" y="376238"/>
                  <a:pt x="229029" y="370217"/>
                  <a:pt x="247684" y="385763"/>
                </a:cubicBezTo>
                <a:cubicBezTo>
                  <a:pt x="278165" y="411164"/>
                  <a:pt x="255304" y="474662"/>
                  <a:pt x="247684" y="500063"/>
                </a:cubicBezTo>
                <a:cubicBezTo>
                  <a:pt x="239029" y="528913"/>
                  <a:pt x="228634" y="557213"/>
                  <a:pt x="219109" y="585788"/>
                </a:cubicBezTo>
                <a:cubicBezTo>
                  <a:pt x="212720" y="604956"/>
                  <a:pt x="189396" y="613309"/>
                  <a:pt x="176247" y="628650"/>
                </a:cubicBezTo>
                <a:cubicBezTo>
                  <a:pt x="160750" y="646730"/>
                  <a:pt x="147672" y="666750"/>
                  <a:pt x="133384" y="685800"/>
                </a:cubicBezTo>
                <a:cubicBezTo>
                  <a:pt x="114551" y="742303"/>
                  <a:pt x="123416" y="730768"/>
                  <a:pt x="76234" y="785813"/>
                </a:cubicBezTo>
                <a:cubicBezTo>
                  <a:pt x="63085" y="801154"/>
                  <a:pt x="24336" y="810603"/>
                  <a:pt x="33372" y="828675"/>
                </a:cubicBezTo>
                <a:cubicBezTo>
                  <a:pt x="42154" y="846238"/>
                  <a:pt x="71714" y="820030"/>
                  <a:pt x="90522" y="814388"/>
                </a:cubicBezTo>
                <a:cubicBezTo>
                  <a:pt x="90569" y="814374"/>
                  <a:pt x="197655" y="778677"/>
                  <a:pt x="219109" y="771525"/>
                </a:cubicBezTo>
                <a:cubicBezTo>
                  <a:pt x="246591" y="762364"/>
                  <a:pt x="276259" y="762000"/>
                  <a:pt x="304834" y="757238"/>
                </a:cubicBezTo>
                <a:cubicBezTo>
                  <a:pt x="314359" y="771525"/>
                  <a:pt x="341088" y="784742"/>
                  <a:pt x="333409" y="800100"/>
                </a:cubicBezTo>
                <a:cubicBezTo>
                  <a:pt x="312325" y="842269"/>
                  <a:pt x="266735" y="866775"/>
                  <a:pt x="233397" y="900113"/>
                </a:cubicBezTo>
                <a:lnTo>
                  <a:pt x="147672" y="985838"/>
                </a:lnTo>
                <a:lnTo>
                  <a:pt x="104809" y="1028700"/>
                </a:lnTo>
                <a:cubicBezTo>
                  <a:pt x="92667" y="1040842"/>
                  <a:pt x="59140" y="1069935"/>
                  <a:pt x="76234" y="1071563"/>
                </a:cubicBezTo>
                <a:cubicBezTo>
                  <a:pt x="185381" y="1081958"/>
                  <a:pt x="295309" y="1062038"/>
                  <a:pt x="404847" y="1057275"/>
                </a:cubicBezTo>
                <a:cubicBezTo>
                  <a:pt x="438236" y="1051710"/>
                  <a:pt x="603020" y="1022648"/>
                  <a:pt x="619159" y="1028700"/>
                </a:cubicBezTo>
                <a:cubicBezTo>
                  <a:pt x="622435" y="1029929"/>
                  <a:pt x="594810" y="1121318"/>
                  <a:pt x="590584" y="1128713"/>
                </a:cubicBezTo>
                <a:cubicBezTo>
                  <a:pt x="554768" y="1191391"/>
                  <a:pt x="548294" y="1178051"/>
                  <a:pt x="504859" y="1228725"/>
                </a:cubicBezTo>
                <a:cubicBezTo>
                  <a:pt x="489362" y="1246805"/>
                  <a:pt x="475838" y="1266498"/>
                  <a:pt x="461997" y="1285875"/>
                </a:cubicBezTo>
                <a:cubicBezTo>
                  <a:pt x="452016" y="1299848"/>
                  <a:pt x="445564" y="1316596"/>
                  <a:pt x="433422" y="1328738"/>
                </a:cubicBezTo>
                <a:cubicBezTo>
                  <a:pt x="421280" y="1340880"/>
                  <a:pt x="404847" y="1347788"/>
                  <a:pt x="390559" y="1357313"/>
                </a:cubicBezTo>
                <a:cubicBezTo>
                  <a:pt x="318307" y="1465691"/>
                  <a:pt x="303788" y="1449460"/>
                  <a:pt x="376272" y="1428750"/>
                </a:cubicBezTo>
                <a:cubicBezTo>
                  <a:pt x="395153" y="1423356"/>
                  <a:pt x="414372" y="1419225"/>
                  <a:pt x="433422" y="1414463"/>
                </a:cubicBezTo>
                <a:cubicBezTo>
                  <a:pt x="447709" y="1404938"/>
                  <a:pt x="460206" y="1391917"/>
                  <a:pt x="476284" y="1385888"/>
                </a:cubicBezTo>
                <a:cubicBezTo>
                  <a:pt x="554801" y="1356444"/>
                  <a:pt x="577157" y="1358949"/>
                  <a:pt x="533434" y="1457325"/>
                </a:cubicBezTo>
                <a:cubicBezTo>
                  <a:pt x="521853" y="1483382"/>
                  <a:pt x="470481" y="1513582"/>
                  <a:pt x="447709" y="1528763"/>
                </a:cubicBezTo>
                <a:cubicBezTo>
                  <a:pt x="438184" y="1543050"/>
                  <a:pt x="427357" y="1556550"/>
                  <a:pt x="419134" y="1571625"/>
                </a:cubicBezTo>
                <a:cubicBezTo>
                  <a:pt x="321887" y="1749911"/>
                  <a:pt x="398681" y="1630879"/>
                  <a:pt x="333409" y="1728788"/>
                </a:cubicBezTo>
                <a:cubicBezTo>
                  <a:pt x="430247" y="1761066"/>
                  <a:pt x="312110" y="1728788"/>
                  <a:pt x="476284" y="1728788"/>
                </a:cubicBezTo>
                <a:cubicBezTo>
                  <a:pt x="528888" y="1728788"/>
                  <a:pt x="581059" y="1738313"/>
                  <a:pt x="633447" y="1743075"/>
                </a:cubicBezTo>
                <a:cubicBezTo>
                  <a:pt x="628684" y="1771650"/>
                  <a:pt x="625443" y="1800521"/>
                  <a:pt x="619159" y="1828800"/>
                </a:cubicBezTo>
                <a:cubicBezTo>
                  <a:pt x="615892" y="1843502"/>
                  <a:pt x="608139" y="1856961"/>
                  <a:pt x="604872" y="1871663"/>
                </a:cubicBezTo>
                <a:cubicBezTo>
                  <a:pt x="571346" y="2022530"/>
                  <a:pt x="608459" y="1903763"/>
                  <a:pt x="576297" y="2000250"/>
                </a:cubicBezTo>
                <a:cubicBezTo>
                  <a:pt x="674273" y="2032910"/>
                  <a:pt x="552669" y="2000250"/>
                  <a:pt x="690597" y="2000250"/>
                </a:cubicBezTo>
                <a:cubicBezTo>
                  <a:pt x="738460" y="2000250"/>
                  <a:pt x="785847" y="2009775"/>
                  <a:pt x="833472" y="2014538"/>
                </a:cubicBezTo>
                <a:cubicBezTo>
                  <a:pt x="828709" y="2038350"/>
                  <a:pt x="827711" y="2063237"/>
                  <a:pt x="819184" y="2085975"/>
                </a:cubicBezTo>
                <a:cubicBezTo>
                  <a:pt x="792513" y="2157096"/>
                  <a:pt x="713461" y="2163125"/>
                  <a:pt x="662022" y="2214563"/>
                </a:cubicBezTo>
                <a:cubicBezTo>
                  <a:pt x="647734" y="2228850"/>
                  <a:pt x="632094" y="2241903"/>
                  <a:pt x="619159" y="2257425"/>
                </a:cubicBezTo>
                <a:cubicBezTo>
                  <a:pt x="608166" y="2270617"/>
                  <a:pt x="575225" y="2292608"/>
                  <a:pt x="590584" y="2300288"/>
                </a:cubicBezTo>
                <a:cubicBezTo>
                  <a:pt x="600075" y="2305034"/>
                  <a:pt x="680819" y="2250471"/>
                  <a:pt x="690597" y="2243138"/>
                </a:cubicBezTo>
                <a:cubicBezTo>
                  <a:pt x="714993" y="2224841"/>
                  <a:pt x="738222" y="2205038"/>
                  <a:pt x="762034" y="2185988"/>
                </a:cubicBezTo>
                <a:cubicBezTo>
                  <a:pt x="781084" y="2195513"/>
                  <a:pt x="813333" y="2194084"/>
                  <a:pt x="819184" y="2214563"/>
                </a:cubicBezTo>
                <a:cubicBezTo>
                  <a:pt x="826230" y="2239223"/>
                  <a:pt x="802079" y="2263061"/>
                  <a:pt x="790609" y="2286000"/>
                </a:cubicBezTo>
                <a:cubicBezTo>
                  <a:pt x="780163" y="2306893"/>
                  <a:pt x="728880" y="2373068"/>
                  <a:pt x="719172" y="2386013"/>
                </a:cubicBezTo>
                <a:cubicBezTo>
                  <a:pt x="685835" y="2486025"/>
                  <a:pt x="662022" y="2462213"/>
                  <a:pt x="733459" y="2486025"/>
                </a:cubicBezTo>
                <a:cubicBezTo>
                  <a:pt x="837813" y="2451240"/>
                  <a:pt x="789963" y="2464755"/>
                  <a:pt x="876334" y="2443163"/>
                </a:cubicBezTo>
                <a:cubicBezTo>
                  <a:pt x="881097" y="2457450"/>
                  <a:pt x="892752" y="2471116"/>
                  <a:pt x="890622" y="2486025"/>
                </a:cubicBezTo>
                <a:cubicBezTo>
                  <a:pt x="887610" y="2507109"/>
                  <a:pt x="870437" y="2523599"/>
                  <a:pt x="862047" y="2543175"/>
                </a:cubicBezTo>
                <a:cubicBezTo>
                  <a:pt x="856114" y="2557018"/>
                  <a:pt x="852522" y="2571750"/>
                  <a:pt x="847759" y="2586038"/>
                </a:cubicBezTo>
                <a:cubicBezTo>
                  <a:pt x="885116" y="2698108"/>
                  <a:pt x="860837" y="2645935"/>
                  <a:pt x="919197" y="2743200"/>
                </a:cubicBezTo>
                <a:cubicBezTo>
                  <a:pt x="924632" y="2770378"/>
                  <a:pt x="933125" y="2828207"/>
                  <a:pt x="947772" y="2857500"/>
                </a:cubicBezTo>
                <a:cubicBezTo>
                  <a:pt x="955451" y="2872859"/>
                  <a:pt x="966822" y="2886075"/>
                  <a:pt x="976347" y="2900363"/>
                </a:cubicBezTo>
                <a:lnTo>
                  <a:pt x="990634" y="3157538"/>
                </a:lnTo>
              </a:path>
            </a:pathLst>
          </a:custGeom>
          <a:ln w="38100">
            <a:solidFill>
              <a:srgbClr val="0070C0"/>
            </a:solidFill>
          </a:ln>
        </p:spPr>
        <p:style>
          <a:lnRef idx="1">
            <a:schemeClr val="accent1"/>
          </a:lnRef>
          <a:fillRef idx="0">
            <a:schemeClr val="accent1"/>
          </a:fillRef>
          <a:effectRef idx="0">
            <a:schemeClr val="accent1"/>
          </a:effectRef>
          <a:fontRef idx="minor">
            <a:schemeClr val="tx1"/>
          </a:fontRef>
        </p:style>
        <p:txBody>
          <a:bodyPr lIns="67730" tIns="33865" rIns="67730" bIns="33865" anchor="ctr"/>
          <a:lstStyle/>
          <a:p>
            <a:pPr algn="ctr" rtl="0">
              <a:defRPr/>
            </a:pPr>
            <a:endParaRPr lang="en-US" dirty="0">
              <a:solidFill>
                <a:prstClr val="white"/>
              </a:solidFill>
            </a:endParaRPr>
          </a:p>
        </p:txBody>
      </p:sp>
      <p:cxnSp>
        <p:nvCxnSpPr>
          <p:cNvPr id="26" name="Straight Arrow Connector 25"/>
          <p:cNvCxnSpPr/>
          <p:nvPr/>
        </p:nvCxnSpPr>
        <p:spPr>
          <a:xfrm rot="16200000" flipV="1">
            <a:off x="749300" y="1917700"/>
            <a:ext cx="322263" cy="144463"/>
          </a:xfrm>
          <a:prstGeom prst="straightConnector1">
            <a:avLst/>
          </a:prstGeom>
          <a:ln w="38100">
            <a:solidFill>
              <a:srgbClr val="0070C0"/>
            </a:solidFill>
            <a:tailEnd type="arrow"/>
          </a:ln>
        </p:spPr>
        <p:style>
          <a:lnRef idx="1">
            <a:schemeClr val="accent1"/>
          </a:lnRef>
          <a:fillRef idx="0">
            <a:schemeClr val="accent1"/>
          </a:fillRef>
          <a:effectRef idx="0">
            <a:schemeClr val="accent1"/>
          </a:effectRef>
          <a:fontRef idx="minor">
            <a:schemeClr val="tx1"/>
          </a:fontRef>
        </p:style>
      </p:cxnSp>
      <p:cxnSp>
        <p:nvCxnSpPr>
          <p:cNvPr id="27" name="Straight Arrow Connector 26"/>
          <p:cNvCxnSpPr>
            <a:stCxn id="25" idx="59"/>
          </p:cNvCxnSpPr>
          <p:nvPr/>
        </p:nvCxnSpPr>
        <p:spPr>
          <a:xfrm>
            <a:off x="1760538" y="4189413"/>
            <a:ext cx="69850" cy="117475"/>
          </a:xfrm>
          <a:prstGeom prst="straightConnector1">
            <a:avLst/>
          </a:prstGeom>
          <a:ln w="38100">
            <a:solidFill>
              <a:srgbClr val="0070C0"/>
            </a:solidFill>
            <a:tailEnd type="arrow"/>
          </a:ln>
        </p:spPr>
        <p:style>
          <a:lnRef idx="1">
            <a:schemeClr val="accent1"/>
          </a:lnRef>
          <a:fillRef idx="0">
            <a:schemeClr val="accent1"/>
          </a:fillRef>
          <a:effectRef idx="0">
            <a:schemeClr val="accent1"/>
          </a:effectRef>
          <a:fontRef idx="minor">
            <a:schemeClr val="tx1"/>
          </a:fontRef>
        </p:style>
      </p:cxnSp>
      <p:sp>
        <p:nvSpPr>
          <p:cNvPr id="29" name="Rectangle 28"/>
          <p:cNvSpPr/>
          <p:nvPr/>
        </p:nvSpPr>
        <p:spPr>
          <a:xfrm>
            <a:off x="4953000" y="533400"/>
            <a:ext cx="4139275" cy="461665"/>
          </a:xfrm>
          <a:prstGeom prst="rect">
            <a:avLst/>
          </a:prstGeom>
        </p:spPr>
        <p:txBody>
          <a:bodyPr wrap="none">
            <a:spAutoFit/>
          </a:bodyPr>
          <a:lstStyle/>
          <a:p>
            <a:pPr algn="l" rtl="0" fontAlgn="base">
              <a:spcBef>
                <a:spcPct val="0"/>
              </a:spcBef>
              <a:spcAft>
                <a:spcPct val="0"/>
              </a:spcAft>
              <a:defRPr/>
            </a:pPr>
            <a:r>
              <a:rPr lang="ar-SA" sz="2400" b="1" dirty="0">
                <a:solidFill>
                  <a:srgbClr val="CCAF0A">
                    <a:lumMod val="60000"/>
                    <a:lumOff val="40000"/>
                  </a:srgbClr>
                </a:solidFill>
                <a:latin typeface="Palatino Linotype" pitchFamily="18" charset="0"/>
                <a:cs typeface="B Homa" panose="00000400000000000000" pitchFamily="2" charset="-78"/>
              </a:rPr>
              <a:t>تحلیل سایت بر اساس میزان آلودگی</a:t>
            </a:r>
            <a:r>
              <a:rPr lang="fa-IR" sz="2400" b="1" dirty="0">
                <a:solidFill>
                  <a:srgbClr val="CCAF0A">
                    <a:lumMod val="60000"/>
                    <a:lumOff val="40000"/>
                  </a:srgbClr>
                </a:solidFill>
                <a:latin typeface="Palatino Linotype" pitchFamily="18" charset="0"/>
                <a:cs typeface="B Homa" panose="00000400000000000000" pitchFamily="2" charset="-78"/>
              </a:rPr>
              <a:t>:</a:t>
            </a:r>
            <a:endParaRPr lang="ar-SA" sz="2400" b="1" dirty="0">
              <a:solidFill>
                <a:srgbClr val="CCAF0A">
                  <a:lumMod val="60000"/>
                  <a:lumOff val="40000"/>
                </a:srgbClr>
              </a:solidFill>
              <a:latin typeface="Palatino Linotype" pitchFamily="18" charset="0"/>
              <a:cs typeface="B Homa" panose="00000400000000000000" pitchFamily="2" charset="-78"/>
            </a:endParaRPr>
          </a:p>
        </p:txBody>
      </p:sp>
      <p:sp>
        <p:nvSpPr>
          <p:cNvPr id="32789" name="Rectangle 29"/>
          <p:cNvSpPr>
            <a:spLocks noChangeArrowheads="1"/>
          </p:cNvSpPr>
          <p:nvPr/>
        </p:nvSpPr>
        <p:spPr bwMode="auto">
          <a:xfrm>
            <a:off x="4876800" y="1371600"/>
            <a:ext cx="3581400"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buFont typeface="Wingdings" panose="05000000000000000000" pitchFamily="2" charset="2"/>
              <a:buChar char="q"/>
            </a:pPr>
            <a:r>
              <a:rPr lang="fa-IR" altLang="fa-IR" sz="2000" dirty="0">
                <a:cs typeface="B Homa" panose="00000400000000000000" pitchFamily="2" charset="-78"/>
              </a:rPr>
              <a:t>به دلیل وجود آلودگی صوتی شدید در ضلع شمالی سایت،فضاهایی مانند کافی شاپ، کارگاه،سالن ورزشی در حوضه پرصدا قرار گیرد.</a:t>
            </a:r>
            <a:endParaRPr lang="en-US" altLang="fa-IR" sz="2000" dirty="0">
              <a:cs typeface="B Homa" panose="00000400000000000000" pitchFamily="2" charset="-78"/>
            </a:endParaRPr>
          </a:p>
        </p:txBody>
      </p:sp>
      <p:sp>
        <p:nvSpPr>
          <p:cNvPr id="32790" name="Rectangle 30"/>
          <p:cNvSpPr>
            <a:spLocks noChangeArrowheads="1"/>
          </p:cNvSpPr>
          <p:nvPr/>
        </p:nvSpPr>
        <p:spPr bwMode="auto">
          <a:xfrm>
            <a:off x="5105400" y="3048000"/>
            <a:ext cx="3276600" cy="314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buClr>
                <a:prstClr val="white"/>
              </a:buClr>
              <a:buFont typeface="Wingdings" panose="05000000000000000000" pitchFamily="2" charset="2"/>
              <a:buChar char="q"/>
            </a:pPr>
            <a:r>
              <a:rPr lang="fa-IR" altLang="fa-IR" dirty="0">
                <a:cs typeface="B Homa" panose="00000400000000000000" pitchFamily="2" charset="-78"/>
              </a:rPr>
              <a:t>فضاهایی مثل کلاسهای آموزشی،کتابخانه، اتاق مشاوره باید در حوضه سکوت قرار گیرند.</a:t>
            </a:r>
          </a:p>
          <a:p>
            <a:pPr eaLnBrk="1" fontAlgn="base" hangingPunct="1">
              <a:spcBef>
                <a:spcPct val="0"/>
              </a:spcBef>
              <a:spcAft>
                <a:spcPct val="0"/>
              </a:spcAft>
              <a:buClr>
                <a:prstClr val="white"/>
              </a:buClr>
            </a:pPr>
            <a:endParaRPr lang="fa-IR" altLang="fa-IR" dirty="0">
              <a:cs typeface="B Homa" panose="00000400000000000000" pitchFamily="2" charset="-78"/>
            </a:endParaRPr>
          </a:p>
          <a:p>
            <a:pPr eaLnBrk="1" fontAlgn="base" hangingPunct="1">
              <a:spcBef>
                <a:spcPct val="0"/>
              </a:spcBef>
              <a:spcAft>
                <a:spcPct val="0"/>
              </a:spcAft>
              <a:buClr>
                <a:prstClr val="white"/>
              </a:buClr>
              <a:buFont typeface="Wingdings" panose="05000000000000000000" pitchFamily="2" charset="2"/>
              <a:buChar char="q"/>
            </a:pPr>
            <a:r>
              <a:rPr lang="fa-IR" altLang="fa-IR" dirty="0">
                <a:cs typeface="B Homa" panose="00000400000000000000" pitchFamily="2" charset="-78"/>
              </a:rPr>
              <a:t>فضاهایی مانند آمفی تئاتر،سایت، فضای اداری در حوزه نیمه سکوت واقع میشود.</a:t>
            </a:r>
          </a:p>
          <a:p>
            <a:pPr eaLnBrk="1" fontAlgn="base" hangingPunct="1">
              <a:spcBef>
                <a:spcPct val="0"/>
              </a:spcBef>
              <a:spcAft>
                <a:spcPct val="0"/>
              </a:spcAft>
              <a:buClr>
                <a:prstClr val="white"/>
              </a:buClr>
              <a:buFont typeface="Wingdings" panose="05000000000000000000" pitchFamily="2" charset="2"/>
              <a:buChar char="q"/>
            </a:pPr>
            <a:endParaRPr lang="fa-IR" altLang="fa-IR" dirty="0">
              <a:cs typeface="B Homa" panose="00000400000000000000" pitchFamily="2" charset="-78"/>
            </a:endParaRPr>
          </a:p>
          <a:p>
            <a:pPr eaLnBrk="1" fontAlgn="base" hangingPunct="1">
              <a:spcBef>
                <a:spcPct val="0"/>
              </a:spcBef>
              <a:spcAft>
                <a:spcPct val="0"/>
              </a:spcAft>
              <a:buClr>
                <a:prstClr val="white"/>
              </a:buClr>
              <a:buFont typeface="Wingdings" panose="05000000000000000000" pitchFamily="2" charset="2"/>
              <a:buChar char="q"/>
            </a:pPr>
            <a:r>
              <a:rPr lang="fa-IR" altLang="fa-IR" dirty="0">
                <a:cs typeface="B Homa" panose="00000400000000000000" pitchFamily="2" charset="-78"/>
              </a:rPr>
              <a:t>با کاشت دو ردیف درخت پهن برگ در حوزه پرصدا می توان تا حدی آلودگی صوتی را کاهش داد.</a:t>
            </a:r>
          </a:p>
        </p:txBody>
      </p:sp>
    </p:spTree>
    <p:extLst>
      <p:ext uri="{BB962C8B-B14F-4D97-AF65-F5344CB8AC3E}">
        <p14:creationId xmlns:p14="http://schemas.microsoft.com/office/powerpoint/2010/main" val="272691849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04850"/>
            <a:ext cx="8229600" cy="742950"/>
          </a:xfrm>
        </p:spPr>
        <p:txBody>
          <a:bodyPr>
            <a:normAutofit fontScale="90000"/>
          </a:bodyPr>
          <a:lstStyle/>
          <a:p>
            <a:pPr algn="r" eaLnBrk="1" fontAlgn="auto" hangingPunct="1">
              <a:spcAft>
                <a:spcPts val="0"/>
              </a:spcAft>
              <a:defRPr/>
            </a:pPr>
            <a:r>
              <a:rPr lang="fa-IR" sz="4400" dirty="0" smtClean="0">
                <a:cs typeface="B Elham" pitchFamily="2" charset="-78"/>
              </a:rPr>
              <a:t>همجواری ها</a:t>
            </a:r>
            <a:endParaRPr lang="en-US" sz="4400" dirty="0">
              <a:cs typeface="B Elham" pitchFamily="2" charset="-78"/>
            </a:endParaRPr>
          </a:p>
        </p:txBody>
      </p:sp>
      <p:pic>
        <p:nvPicPr>
          <p:cNvPr id="5" name="Picture 3" descr="C:\Users\NasTaraN\Desktop\Drawing1-Model.jpg"/>
          <p:cNvPicPr>
            <a:picLocks noGrp="1" noChangeAspect="1" noChangeArrowheads="1"/>
          </p:cNvPicPr>
          <p:nvPr>
            <p:ph sz="half" idx="1"/>
          </p:nvPr>
        </p:nvPicPr>
        <p:blipFill>
          <a:blip r:embed="rId2"/>
          <a:srcRect/>
          <a:stretch>
            <a:fillRect/>
          </a:stretch>
        </p:blipFill>
        <p:spPr>
          <a:xfrm>
            <a:off x="2057400" y="1600200"/>
            <a:ext cx="3733800" cy="4189413"/>
          </a:xfrm>
          <a:solidFill>
            <a:schemeClr val="accent6">
              <a:lumMod val="60000"/>
              <a:lumOff val="40000"/>
            </a:schemeClr>
          </a:solidFill>
          <a:ln>
            <a:solidFill>
              <a:schemeClr val="accent6">
                <a:lumMod val="75000"/>
              </a:schemeClr>
            </a:solidFill>
          </a:ln>
        </p:spPr>
      </p:pic>
      <p:sp>
        <p:nvSpPr>
          <p:cNvPr id="8" name="TextBox 7"/>
          <p:cNvSpPr txBox="1"/>
          <p:nvPr/>
        </p:nvSpPr>
        <p:spPr>
          <a:xfrm>
            <a:off x="3657600" y="1903413"/>
            <a:ext cx="1601788" cy="431800"/>
          </a:xfrm>
          <a:prstGeom prst="rect">
            <a:avLst/>
          </a:prstGeom>
          <a:solidFill>
            <a:srgbClr val="FFFF00"/>
          </a:solidFill>
        </p:spPr>
        <p:style>
          <a:lnRef idx="2">
            <a:schemeClr val="dk1"/>
          </a:lnRef>
          <a:fillRef idx="1">
            <a:schemeClr val="lt1"/>
          </a:fillRef>
          <a:effectRef idx="0">
            <a:schemeClr val="dk1"/>
          </a:effectRef>
          <a:fontRef idx="minor">
            <a:schemeClr val="dk1"/>
          </a:fontRef>
        </p:style>
        <p:txBody>
          <a:bodyPr>
            <a:spAutoFit/>
          </a:bodyPr>
          <a:lstStyle/>
          <a:p>
            <a:pPr rtl="0" fontAlgn="base">
              <a:spcBef>
                <a:spcPct val="0"/>
              </a:spcBef>
              <a:spcAft>
                <a:spcPct val="0"/>
              </a:spcAft>
              <a:defRPr/>
            </a:pPr>
            <a:r>
              <a:rPr lang="fa-IR" sz="1100" b="1" dirty="0">
                <a:solidFill>
                  <a:prstClr val="black"/>
                </a:solidFill>
              </a:rPr>
              <a:t>مسکونی با تراکم متوسط</a:t>
            </a:r>
            <a:endParaRPr lang="en-US" sz="1100" b="1" dirty="0">
              <a:solidFill>
                <a:prstClr val="black"/>
              </a:solidFill>
            </a:endParaRPr>
          </a:p>
        </p:txBody>
      </p:sp>
      <p:sp>
        <p:nvSpPr>
          <p:cNvPr id="9" name="TextBox 8"/>
          <p:cNvSpPr txBox="1"/>
          <p:nvPr/>
        </p:nvSpPr>
        <p:spPr>
          <a:xfrm rot="4035383">
            <a:off x="1808163" y="4592638"/>
            <a:ext cx="1582737" cy="522287"/>
          </a:xfrm>
          <a:prstGeom prst="rect">
            <a:avLst/>
          </a:prstGeom>
          <a:solidFill>
            <a:schemeClr val="accent5">
              <a:lumMod val="40000"/>
              <a:lumOff val="60000"/>
            </a:schemeClr>
          </a:solidFill>
        </p:spPr>
        <p:style>
          <a:lnRef idx="2">
            <a:schemeClr val="dk1"/>
          </a:lnRef>
          <a:fillRef idx="1">
            <a:schemeClr val="lt1"/>
          </a:fillRef>
          <a:effectRef idx="0">
            <a:schemeClr val="dk1"/>
          </a:effectRef>
          <a:fontRef idx="minor">
            <a:schemeClr val="dk1"/>
          </a:fontRef>
        </p:style>
        <p:txBody>
          <a:bodyPr>
            <a:spAutoFit/>
          </a:bodyPr>
          <a:lstStyle/>
          <a:p>
            <a:pPr rtl="0" fontAlgn="base">
              <a:spcBef>
                <a:spcPct val="0"/>
              </a:spcBef>
              <a:spcAft>
                <a:spcPct val="0"/>
              </a:spcAft>
              <a:defRPr/>
            </a:pPr>
            <a:r>
              <a:rPr lang="fa-IR" sz="1400" b="1" dirty="0">
                <a:solidFill>
                  <a:prstClr val="black"/>
                </a:solidFill>
              </a:rPr>
              <a:t>مسکونی با تراکم بالا</a:t>
            </a:r>
            <a:endParaRPr lang="en-US" sz="1400" b="1" dirty="0">
              <a:solidFill>
                <a:prstClr val="black"/>
              </a:solidFill>
            </a:endParaRPr>
          </a:p>
        </p:txBody>
      </p:sp>
      <p:sp>
        <p:nvSpPr>
          <p:cNvPr id="10" name="TextBox 9"/>
          <p:cNvSpPr txBox="1"/>
          <p:nvPr/>
        </p:nvSpPr>
        <p:spPr>
          <a:xfrm rot="409706">
            <a:off x="3678238" y="2357438"/>
            <a:ext cx="1128712" cy="368300"/>
          </a:xfrm>
          <a:prstGeom prst="rect">
            <a:avLst/>
          </a:prstGeom>
          <a:solidFill>
            <a:schemeClr val="accent1">
              <a:lumMod val="40000"/>
              <a:lumOff val="60000"/>
            </a:schemeClr>
          </a:solidFill>
        </p:spPr>
        <p:style>
          <a:lnRef idx="2">
            <a:schemeClr val="dk1"/>
          </a:lnRef>
          <a:fillRef idx="1">
            <a:schemeClr val="lt1"/>
          </a:fillRef>
          <a:effectRef idx="0">
            <a:schemeClr val="dk1"/>
          </a:effectRef>
          <a:fontRef idx="minor">
            <a:schemeClr val="dk1"/>
          </a:fontRef>
        </p:style>
        <p:txBody>
          <a:bodyPr>
            <a:spAutoFit/>
          </a:bodyPr>
          <a:lstStyle/>
          <a:p>
            <a:pPr algn="ctr" rtl="0" fontAlgn="base">
              <a:spcBef>
                <a:spcPct val="0"/>
              </a:spcBef>
              <a:spcAft>
                <a:spcPct val="0"/>
              </a:spcAft>
              <a:defRPr/>
            </a:pPr>
            <a:r>
              <a:rPr lang="fa-IR" b="1" dirty="0">
                <a:solidFill>
                  <a:prstClr val="black"/>
                </a:solidFill>
              </a:rPr>
              <a:t>تجاری</a:t>
            </a:r>
            <a:endParaRPr lang="en-US" b="1" dirty="0">
              <a:solidFill>
                <a:prstClr val="black"/>
              </a:solidFill>
            </a:endParaRPr>
          </a:p>
        </p:txBody>
      </p:sp>
      <p:sp>
        <p:nvSpPr>
          <p:cNvPr id="11" name="TextBox 10"/>
          <p:cNvSpPr txBox="1">
            <a:spLocks noChangeArrowheads="1"/>
          </p:cNvSpPr>
          <p:nvPr/>
        </p:nvSpPr>
        <p:spPr bwMode="auto">
          <a:xfrm>
            <a:off x="3352800" y="3725863"/>
            <a:ext cx="162560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rtl="0" eaLnBrk="1" fontAlgn="base" hangingPunct="1">
              <a:spcBef>
                <a:spcPct val="0"/>
              </a:spcBef>
              <a:spcAft>
                <a:spcPct val="0"/>
              </a:spcAft>
            </a:pPr>
            <a:r>
              <a:rPr lang="fa-IR" altLang="fa-IR" sz="1600" b="1" dirty="0">
                <a:solidFill>
                  <a:srgbClr val="FF0000"/>
                </a:solidFill>
                <a:cs typeface="B Homa" panose="00000400000000000000" pitchFamily="2" charset="-78"/>
              </a:rPr>
              <a:t>زمین مورد نظر</a:t>
            </a:r>
            <a:endParaRPr lang="en-US" altLang="fa-IR" sz="1600" b="1" dirty="0">
              <a:solidFill>
                <a:srgbClr val="FF0000"/>
              </a:solidFill>
              <a:cs typeface="B Homa" panose="00000400000000000000" pitchFamily="2" charset="-78"/>
            </a:endParaRPr>
          </a:p>
        </p:txBody>
      </p:sp>
      <p:sp>
        <p:nvSpPr>
          <p:cNvPr id="12" name="TextBox 11"/>
          <p:cNvSpPr txBox="1"/>
          <p:nvPr/>
        </p:nvSpPr>
        <p:spPr>
          <a:xfrm>
            <a:off x="3657600" y="5408613"/>
            <a:ext cx="1641475" cy="460375"/>
          </a:xfrm>
          <a:prstGeom prst="rect">
            <a:avLst/>
          </a:prstGeom>
          <a:solidFill>
            <a:srgbClr val="92D050"/>
          </a:solidFill>
        </p:spPr>
        <p:style>
          <a:lnRef idx="2">
            <a:schemeClr val="dk1"/>
          </a:lnRef>
          <a:fillRef idx="1">
            <a:schemeClr val="lt1"/>
          </a:fillRef>
          <a:effectRef idx="0">
            <a:schemeClr val="dk1"/>
          </a:effectRef>
          <a:fontRef idx="minor">
            <a:schemeClr val="dk1"/>
          </a:fontRef>
        </p:style>
        <p:txBody>
          <a:bodyPr>
            <a:spAutoFit/>
          </a:bodyPr>
          <a:lstStyle/>
          <a:p>
            <a:pPr algn="ctr" rtl="0" fontAlgn="base">
              <a:spcBef>
                <a:spcPct val="0"/>
              </a:spcBef>
              <a:spcAft>
                <a:spcPct val="0"/>
              </a:spcAft>
              <a:defRPr/>
            </a:pPr>
            <a:r>
              <a:rPr lang="fa-IR" sz="1200" b="1" dirty="0">
                <a:solidFill>
                  <a:prstClr val="black"/>
                </a:solidFill>
              </a:rPr>
              <a:t>فضای سبز (پارک شهر)</a:t>
            </a:r>
            <a:endParaRPr lang="en-US" sz="1200" b="1" dirty="0">
              <a:solidFill>
                <a:prstClr val="black"/>
              </a:solidFill>
            </a:endParaRPr>
          </a:p>
        </p:txBody>
      </p:sp>
      <p:sp>
        <p:nvSpPr>
          <p:cNvPr id="13" name="TextBox 12"/>
          <p:cNvSpPr txBox="1"/>
          <p:nvPr/>
        </p:nvSpPr>
        <p:spPr>
          <a:xfrm rot="16454485">
            <a:off x="4518819" y="4069556"/>
            <a:ext cx="1633538" cy="460375"/>
          </a:xfrm>
          <a:prstGeom prst="rect">
            <a:avLst/>
          </a:prstGeom>
          <a:solidFill>
            <a:srgbClr val="92D050"/>
          </a:solidFill>
        </p:spPr>
        <p:style>
          <a:lnRef idx="2">
            <a:schemeClr val="dk1"/>
          </a:lnRef>
          <a:fillRef idx="1">
            <a:schemeClr val="lt1"/>
          </a:fillRef>
          <a:effectRef idx="0">
            <a:schemeClr val="dk1"/>
          </a:effectRef>
          <a:fontRef idx="minor">
            <a:schemeClr val="dk1"/>
          </a:fontRef>
        </p:style>
        <p:txBody>
          <a:bodyPr>
            <a:spAutoFit/>
          </a:bodyPr>
          <a:lstStyle/>
          <a:p>
            <a:pPr algn="ctr" rtl="0" fontAlgn="base">
              <a:spcBef>
                <a:spcPct val="0"/>
              </a:spcBef>
              <a:spcAft>
                <a:spcPct val="0"/>
              </a:spcAft>
              <a:defRPr/>
            </a:pPr>
            <a:r>
              <a:rPr lang="fa-IR" sz="1200" b="1" dirty="0">
                <a:solidFill>
                  <a:prstClr val="black"/>
                </a:solidFill>
              </a:rPr>
              <a:t>فضای سبز (پارک شهر)</a:t>
            </a:r>
            <a:endParaRPr lang="en-US" sz="1200" b="1" dirty="0">
              <a:solidFill>
                <a:prstClr val="black"/>
              </a:solidFill>
            </a:endParaRPr>
          </a:p>
        </p:txBody>
      </p:sp>
    </p:spTree>
    <p:extLst>
      <p:ext uri="{BB962C8B-B14F-4D97-AF65-F5344CB8AC3E}">
        <p14:creationId xmlns:p14="http://schemas.microsoft.com/office/powerpoint/2010/main" val="105851478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9" presetClass="entr" presetSubtype="0"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dissolve">
                                      <p:cBhvr>
                                        <p:cTn id="13" dur="500"/>
                                        <p:tgtEl>
                                          <p:spTgt spid="11"/>
                                        </p:tgtEl>
                                      </p:cBhvr>
                                    </p:animEffect>
                                  </p:childTnLst>
                                </p:cTn>
                              </p:par>
                              <p:par>
                                <p:cTn id="14" presetID="9" presetClass="entr" presetSubtype="0" fill="hold" grpId="0" nodeType="with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dissolve">
                                      <p:cBhvr>
                                        <p:cTn id="16" dur="500"/>
                                        <p:tgtEl>
                                          <p:spTgt spid="10"/>
                                        </p:tgtEl>
                                      </p:cBhvr>
                                    </p:animEffect>
                                  </p:childTnLst>
                                </p:cTn>
                              </p:par>
                              <p:par>
                                <p:cTn id="17" presetID="9" presetClass="entr" presetSubtype="0"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dissolve">
                                      <p:cBhvr>
                                        <p:cTn id="19" dur="500"/>
                                        <p:tgtEl>
                                          <p:spTgt spid="8"/>
                                        </p:tgtEl>
                                      </p:cBhvr>
                                    </p:animEffect>
                                  </p:childTnLst>
                                </p:cTn>
                              </p:par>
                              <p:par>
                                <p:cTn id="20" presetID="9" presetClass="entr" presetSubtype="0" fill="hold" grpId="0" nodeType="with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dissolve">
                                      <p:cBhvr>
                                        <p:cTn id="22" dur="500"/>
                                        <p:tgtEl>
                                          <p:spTgt spid="12"/>
                                        </p:tgtEl>
                                      </p:cBhvr>
                                    </p:animEffect>
                                  </p:childTnLst>
                                </p:cTn>
                              </p:par>
                              <p:par>
                                <p:cTn id="23" presetID="9" presetClass="entr" presetSubtype="0" fill="hold" grpId="0" nodeType="with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dissolve">
                                      <p:cBhvr>
                                        <p:cTn id="25" dur="500"/>
                                        <p:tgtEl>
                                          <p:spTgt spid="9"/>
                                        </p:tgtEl>
                                      </p:cBhvr>
                                    </p:animEffect>
                                  </p:childTnLst>
                                </p:cTn>
                              </p:par>
                              <p:par>
                                <p:cTn id="26" presetID="9" presetClass="entr" presetSubtype="0" fill="hold" grpId="0" nodeType="with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dissolve">
                                      <p:cBhvr>
                                        <p:cTn id="28"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p:bldP spid="12" grpId="0" animBg="1"/>
      <p:bldP spid="13"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3" descr="C:\Users\NasTaraN\Desktop\Drawing1-Model.jpg"/>
          <p:cNvPicPr>
            <a:picLocks noGrp="1" noChangeAspect="1" noChangeArrowheads="1"/>
          </p:cNvPicPr>
          <p:nvPr>
            <p:ph sz="half" idx="1"/>
          </p:nvPr>
        </p:nvPicPr>
        <p:blipFill>
          <a:blip r:embed="rId2"/>
          <a:stretch>
            <a:fillRect/>
          </a:stretch>
        </p:blipFill>
        <p:spPr>
          <a:xfrm>
            <a:off x="1330484" y="3178594"/>
            <a:ext cx="1645920" cy="1845425"/>
          </a:xfrm>
          <a:ln w="38100" cap="sq">
            <a:solidFill>
              <a:srgbClr val="000000"/>
            </a:solidFill>
          </a:ln>
          <a:effectLst>
            <a:outerShdw blurRad="50800" dist="38100" dir="2700000" algn="tl" rotWithShape="0">
              <a:srgbClr val="000000">
                <a:alpha val="43000"/>
              </a:srgbClr>
            </a:outerShdw>
          </a:effectLst>
        </p:spPr>
      </p:pic>
      <p:sp>
        <p:nvSpPr>
          <p:cNvPr id="34818" name="Content Placeholder 3"/>
          <p:cNvSpPr>
            <a:spLocks noGrp="1"/>
          </p:cNvSpPr>
          <p:nvPr>
            <p:ph sz="half" idx="2"/>
          </p:nvPr>
        </p:nvSpPr>
        <p:spPr>
          <a:xfrm>
            <a:off x="5105400" y="685800"/>
            <a:ext cx="3657600" cy="4525963"/>
          </a:xfrm>
        </p:spPr>
        <p:txBody>
          <a:bodyPr/>
          <a:lstStyle/>
          <a:p>
            <a:pPr algn="r" rtl="1" eaLnBrk="1" hangingPunct="1">
              <a:buClr>
                <a:schemeClr val="tx1"/>
              </a:buClr>
              <a:buFont typeface="Wingdings" panose="05000000000000000000" pitchFamily="2" charset="2"/>
              <a:buChar char="q"/>
            </a:pPr>
            <a:r>
              <a:rPr lang="fa-IR" altLang="fa-IR" sz="2000" dirty="0" smtClean="0">
                <a:cs typeface="B Homa" panose="00000400000000000000" pitchFamily="2" charset="-78"/>
              </a:rPr>
              <a:t>ضلع غربی به دلیل وجود نور نامناسب و باد نامطلوب ترجیحاٌ باید دارای کمترین شفافیت باشد.یا درصورت تعبیه،بازشوها به صورت عمودی باشد تا نورکمتری به داخل بیاید.</a:t>
            </a:r>
          </a:p>
          <a:p>
            <a:pPr algn="r" rtl="1" eaLnBrk="1" hangingPunct="1">
              <a:buClr>
                <a:schemeClr val="tx1"/>
              </a:buClr>
              <a:buFont typeface="Wingdings" panose="05000000000000000000" pitchFamily="2" charset="2"/>
              <a:buChar char="q"/>
            </a:pPr>
            <a:r>
              <a:rPr lang="fa-IR" altLang="fa-IR" sz="2000" dirty="0" smtClean="0">
                <a:cs typeface="B Homa" panose="00000400000000000000" pitchFamily="2" charset="-78"/>
              </a:rPr>
              <a:t>راهکاردوم این است که بازشوها درعمق قرار گیرد تا نوربه صورت غیرمستقیم وارد فضا شود.</a:t>
            </a:r>
          </a:p>
          <a:p>
            <a:pPr algn="r" rtl="1" eaLnBrk="1" hangingPunct="1">
              <a:buClr>
                <a:schemeClr val="tx1"/>
              </a:buClr>
              <a:buFont typeface="Wingdings" panose="05000000000000000000" pitchFamily="2" charset="2"/>
              <a:buChar char="q"/>
            </a:pPr>
            <a:r>
              <a:rPr lang="fa-IR" altLang="fa-IR" sz="2000" dirty="0" smtClean="0">
                <a:cs typeface="B Homa" panose="00000400000000000000" pitchFamily="2" charset="-78"/>
              </a:rPr>
              <a:t>همچنین فضاهایی که به نور مستقیم نیاز دارند نباید در این ضلع واقع شوند. مانند فضای اداری.</a:t>
            </a:r>
          </a:p>
        </p:txBody>
      </p:sp>
      <p:pic>
        <p:nvPicPr>
          <p:cNvPr id="3078" name="Picture 6" descr="H:\NasTaraN\architecture\arch photo\Part-1\AJ1010~5 - Copy.JPG"/>
          <p:cNvPicPr>
            <a:picLocks noChangeAspect="1" noChangeArrowheads="1"/>
          </p:cNvPicPr>
          <p:nvPr/>
        </p:nvPicPr>
        <p:blipFill>
          <a:blip r:embed="rId3" cstate="print">
            <a:duotone>
              <a:prstClr val="black"/>
              <a:srgbClr val="D9C3A5">
                <a:tint val="50000"/>
                <a:satMod val="180000"/>
              </a:srgbClr>
            </a:duotone>
          </a:blip>
          <a:srcRect/>
          <a:stretch>
            <a:fillRect/>
          </a:stretch>
        </p:blipFill>
        <p:spPr bwMode="auto">
          <a:xfrm>
            <a:off x="304800" y="533400"/>
            <a:ext cx="3743326" cy="2722418"/>
          </a:xfrm>
          <a:prstGeom prst="rect">
            <a:avLst/>
          </a:prstGeom>
          <a:ln>
            <a:noFill/>
          </a:ln>
          <a:effectLst>
            <a:softEdge rad="112500"/>
          </a:effectLst>
        </p:spPr>
      </p:pic>
      <p:pic>
        <p:nvPicPr>
          <p:cNvPr id="16" name="Picture 4" descr="D:\Users\farzad\Desktop\kalbodi pic\Unique-Façade-on-the-Numbers-House-588x373.jpg"/>
          <p:cNvPicPr>
            <a:picLocks noChangeAspect="1" noChangeArrowheads="1"/>
          </p:cNvPicPr>
          <p:nvPr/>
        </p:nvPicPr>
        <p:blipFill>
          <a:blip r:embed="rId4" cstate="print"/>
          <a:srcRect/>
          <a:stretch>
            <a:fillRect/>
          </a:stretch>
        </p:blipFill>
        <p:spPr bwMode="auto">
          <a:xfrm>
            <a:off x="228600" y="3505200"/>
            <a:ext cx="3723788" cy="2362199"/>
          </a:xfrm>
          <a:prstGeom prst="rect">
            <a:avLst/>
          </a:prstGeom>
          <a:ln>
            <a:noFill/>
          </a:ln>
          <a:effectLst>
            <a:softEdge rad="112500"/>
          </a:effectLst>
        </p:spPr>
      </p:pic>
      <p:sp>
        <p:nvSpPr>
          <p:cNvPr id="8" name="TextBox 7"/>
          <p:cNvSpPr txBox="1">
            <a:spLocks noChangeArrowheads="1"/>
          </p:cNvSpPr>
          <p:nvPr/>
        </p:nvSpPr>
        <p:spPr bwMode="auto">
          <a:xfrm>
            <a:off x="7086600" y="228600"/>
            <a:ext cx="134143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rtl="0" eaLnBrk="1" fontAlgn="base" hangingPunct="1">
              <a:spcBef>
                <a:spcPct val="0"/>
              </a:spcBef>
              <a:spcAft>
                <a:spcPct val="0"/>
              </a:spcAft>
            </a:pPr>
            <a:r>
              <a:rPr lang="fa-IR" altLang="fa-IR" sz="2400" dirty="0">
                <a:solidFill>
                  <a:srgbClr val="FF0000"/>
                </a:solidFill>
                <a:cs typeface="B Homa" panose="00000400000000000000" pitchFamily="2" charset="-78"/>
              </a:rPr>
              <a:t>جبهه غرب</a:t>
            </a:r>
            <a:endParaRPr lang="en-US" altLang="fa-IR" sz="2400" dirty="0">
              <a:solidFill>
                <a:srgbClr val="FF0000"/>
              </a:solidFill>
              <a:cs typeface="B Homa" panose="00000400000000000000" pitchFamily="2" charset="-78"/>
            </a:endParaRPr>
          </a:p>
        </p:txBody>
      </p:sp>
      <p:cxnSp>
        <p:nvCxnSpPr>
          <p:cNvPr id="7" name="Straight Connector 6"/>
          <p:cNvCxnSpPr/>
          <p:nvPr/>
        </p:nvCxnSpPr>
        <p:spPr>
          <a:xfrm rot="16200000" flipH="1">
            <a:off x="3881437" y="5643563"/>
            <a:ext cx="1019175" cy="400050"/>
          </a:xfrm>
          <a:prstGeom prst="line">
            <a:avLst/>
          </a:prstGeom>
          <a:ln w="76200" cap="flat" cmpd="sng">
            <a:solidFill>
              <a:srgbClr val="C80000"/>
            </a:solidFill>
          </a:ln>
        </p:spPr>
        <p:style>
          <a:lnRef idx="1">
            <a:schemeClr val="accent1"/>
          </a:lnRef>
          <a:fillRef idx="0">
            <a:schemeClr val="accent1"/>
          </a:fillRef>
          <a:effectRef idx="0">
            <a:schemeClr val="accent1"/>
          </a:effectRef>
          <a:fontRef idx="minor">
            <a:schemeClr val="tx1"/>
          </a:fontRef>
        </p:style>
      </p:cxnSp>
      <p:sp>
        <p:nvSpPr>
          <p:cNvPr id="6" name="TextBox 5"/>
          <p:cNvSpPr txBox="1">
            <a:spLocks noChangeArrowheads="1"/>
          </p:cNvSpPr>
          <p:nvPr/>
        </p:nvSpPr>
        <p:spPr bwMode="auto">
          <a:xfrm rot="-6698725">
            <a:off x="3467894" y="5774531"/>
            <a:ext cx="1341438"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rtl="0" eaLnBrk="1" fontAlgn="base" hangingPunct="1">
              <a:spcBef>
                <a:spcPct val="0"/>
              </a:spcBef>
              <a:spcAft>
                <a:spcPct val="0"/>
              </a:spcAft>
            </a:pPr>
            <a:r>
              <a:rPr lang="fa-IR" altLang="fa-IR" sz="1600" b="1" dirty="0">
                <a:solidFill>
                  <a:srgbClr val="C80000"/>
                </a:solidFill>
                <a:cs typeface="B Homa" panose="00000400000000000000" pitchFamily="2" charset="-78"/>
              </a:rPr>
              <a:t>ضلع غربی</a:t>
            </a:r>
            <a:endParaRPr lang="en-US" altLang="fa-IR" sz="1600" b="1" dirty="0">
              <a:solidFill>
                <a:srgbClr val="C80000"/>
              </a:solidFill>
              <a:cs typeface="B Homa" panose="00000400000000000000" pitchFamily="2" charset="-78"/>
            </a:endParaRPr>
          </a:p>
        </p:txBody>
      </p:sp>
    </p:spTree>
    <p:extLst>
      <p:ext uri="{BB962C8B-B14F-4D97-AF65-F5344CB8AC3E}">
        <p14:creationId xmlns:p14="http://schemas.microsoft.com/office/powerpoint/2010/main" val="1680981415"/>
      </p:ext>
    </p:extLst>
  </p:cSld>
  <p:clrMapOvr>
    <a:masterClrMapping/>
  </p:clrMapOvr>
  <p:transition advClick="0" advTm="3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par>
                                <p:cTn id="8" presetID="22" presetClass="entr" presetSubtype="4"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down)">
                                      <p:cBhvr>
                                        <p:cTn id="10" dur="500"/>
                                        <p:tgtEl>
                                          <p:spTgt spid="7"/>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6" presetClass="emph" presetSubtype="0" fill="hold" nodeType="clickEffect">
                                  <p:stCondLst>
                                    <p:cond delay="0"/>
                                  </p:stCondLst>
                                  <p:childTnLst>
                                    <p:animScale>
                                      <p:cBhvr>
                                        <p:cTn id="14" dur="2000" fill="hold"/>
                                        <p:tgtEl>
                                          <p:spTgt spid="16"/>
                                        </p:tgtEl>
                                      </p:cBhvr>
                                      <p:by x="150000" y="150000"/>
                                    </p:animScale>
                                  </p:childTnLst>
                                </p:cTn>
                              </p:par>
                            </p:childTnLst>
                          </p:cTn>
                        </p:par>
                      </p:childTnLst>
                    </p:cTn>
                  </p:par>
                  <p:par>
                    <p:cTn id="15" fill="hold" nodeType="clickPar">
                      <p:stCondLst>
                        <p:cond delay="indefinite"/>
                      </p:stCondLst>
                      <p:childTnLst>
                        <p:par>
                          <p:cTn id="16" fill="hold" nodeType="withGroup">
                            <p:stCondLst>
                              <p:cond delay="0"/>
                            </p:stCondLst>
                            <p:childTnLst>
                              <p:par>
                                <p:cTn id="17" presetID="22" presetClass="entr" presetSubtype="4"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down)">
                                      <p:cBhvr>
                                        <p:cTn id="1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6"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4825" y="427038"/>
            <a:ext cx="1679575" cy="944562"/>
          </a:xfrm>
        </p:spPr>
        <p:txBody>
          <a:bodyPr>
            <a:normAutofit/>
          </a:bodyPr>
          <a:lstStyle/>
          <a:p>
            <a:pPr algn="r" rtl="1" eaLnBrk="1" fontAlgn="auto" hangingPunct="1">
              <a:spcAft>
                <a:spcPts val="0"/>
              </a:spcAft>
              <a:buFont typeface="Wingdings" pitchFamily="2" charset="2"/>
              <a:buChar char="q"/>
              <a:defRPr/>
            </a:pPr>
            <a:r>
              <a:rPr lang="fa-IR" sz="3200" b="1" dirty="0" smtClean="0">
                <a:solidFill>
                  <a:schemeClr val="accent2">
                    <a:lumMod val="60000"/>
                    <a:lumOff val="40000"/>
                  </a:schemeClr>
                </a:solidFill>
                <a:cs typeface="B Homa" panose="00000400000000000000" pitchFamily="2" charset="-78"/>
              </a:rPr>
              <a:t> </a:t>
            </a:r>
            <a:r>
              <a:rPr lang="fa-IR" sz="2800" b="1" dirty="0" smtClean="0">
                <a:solidFill>
                  <a:schemeClr val="accent2">
                    <a:lumMod val="60000"/>
                    <a:lumOff val="40000"/>
                  </a:schemeClr>
                </a:solidFill>
                <a:cs typeface="B Homa" panose="00000400000000000000" pitchFamily="2" charset="-78"/>
              </a:rPr>
              <a:t> </a:t>
            </a:r>
            <a:r>
              <a:rPr lang="ar-SA" sz="2800" b="1" dirty="0" smtClean="0">
                <a:solidFill>
                  <a:schemeClr val="accent2">
                    <a:lumMod val="60000"/>
                    <a:lumOff val="40000"/>
                  </a:schemeClr>
                </a:solidFill>
                <a:cs typeface="B Homa" panose="00000400000000000000" pitchFamily="2" charset="-78"/>
              </a:rPr>
              <a:t>بارندگی</a:t>
            </a:r>
            <a:endParaRPr lang="en-US" sz="2800" dirty="0">
              <a:solidFill>
                <a:schemeClr val="accent2">
                  <a:lumMod val="60000"/>
                  <a:lumOff val="40000"/>
                </a:schemeClr>
              </a:solidFill>
            </a:endParaRPr>
          </a:p>
        </p:txBody>
      </p:sp>
      <p:sp>
        <p:nvSpPr>
          <p:cNvPr id="35843" name="Rectangle 2"/>
          <p:cNvSpPr>
            <a:spLocks noChangeArrowheads="1"/>
          </p:cNvSpPr>
          <p:nvPr/>
        </p:nvSpPr>
        <p:spPr bwMode="auto">
          <a:xfrm>
            <a:off x="4648200" y="1447800"/>
            <a:ext cx="4038600" cy="3478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buFont typeface="Wingdings" panose="05000000000000000000" pitchFamily="2" charset="2"/>
              <a:buChar char="q"/>
            </a:pPr>
            <a:r>
              <a:rPr lang="fa-IR" altLang="fa-IR" sz="2000" dirty="0">
                <a:cs typeface="B Homa" panose="00000400000000000000" pitchFamily="2" charset="-78"/>
              </a:rPr>
              <a:t> کشیدگی پنجره در جبهه غربی</a:t>
            </a:r>
          </a:p>
          <a:p>
            <a:pPr eaLnBrk="1" fontAlgn="base" hangingPunct="1">
              <a:spcBef>
                <a:spcPct val="0"/>
              </a:spcBef>
              <a:spcAft>
                <a:spcPct val="0"/>
              </a:spcAft>
            </a:pPr>
            <a:endParaRPr lang="en-US" altLang="fa-IR" sz="2000" dirty="0">
              <a:cs typeface="B Homa" panose="00000400000000000000" pitchFamily="2" charset="-78"/>
            </a:endParaRPr>
          </a:p>
          <a:p>
            <a:pPr eaLnBrk="1" fontAlgn="base" hangingPunct="1">
              <a:spcBef>
                <a:spcPct val="0"/>
              </a:spcBef>
              <a:spcAft>
                <a:spcPct val="0"/>
              </a:spcAft>
            </a:pPr>
            <a:endParaRPr lang="en-US" altLang="fa-IR" sz="2000" dirty="0">
              <a:cs typeface="B Homa" panose="00000400000000000000" pitchFamily="2" charset="-78"/>
            </a:endParaRPr>
          </a:p>
          <a:p>
            <a:pPr eaLnBrk="1" fontAlgn="base" hangingPunct="1">
              <a:spcBef>
                <a:spcPct val="0"/>
              </a:spcBef>
              <a:spcAft>
                <a:spcPct val="0"/>
              </a:spcAft>
              <a:buFont typeface="Wingdings" panose="05000000000000000000" pitchFamily="2" charset="2"/>
              <a:buChar char="q"/>
            </a:pPr>
            <a:r>
              <a:rPr lang="fa-IR" altLang="fa-IR" sz="2000" dirty="0">
                <a:cs typeface="B Homa" panose="00000400000000000000" pitchFamily="2" charset="-78"/>
              </a:rPr>
              <a:t>عایق کردن ساختمان در جبهه غرب برای حفاظت از مصالح</a:t>
            </a:r>
          </a:p>
          <a:p>
            <a:pPr eaLnBrk="1" fontAlgn="base" hangingPunct="1">
              <a:spcBef>
                <a:spcPct val="0"/>
              </a:spcBef>
              <a:spcAft>
                <a:spcPct val="0"/>
              </a:spcAft>
              <a:buFont typeface="Wingdings" panose="05000000000000000000" pitchFamily="2" charset="2"/>
              <a:buChar char="q"/>
            </a:pPr>
            <a:endParaRPr lang="fa-IR" altLang="fa-IR" sz="2000" dirty="0">
              <a:cs typeface="B Homa" panose="00000400000000000000" pitchFamily="2" charset="-78"/>
            </a:endParaRPr>
          </a:p>
          <a:p>
            <a:pPr eaLnBrk="1" fontAlgn="base" hangingPunct="1">
              <a:spcBef>
                <a:spcPct val="0"/>
              </a:spcBef>
              <a:spcAft>
                <a:spcPct val="0"/>
              </a:spcAft>
              <a:buFont typeface="Wingdings" panose="05000000000000000000" pitchFamily="2" charset="2"/>
              <a:buChar char="q"/>
            </a:pPr>
            <a:endParaRPr lang="fa-IR" altLang="fa-IR" sz="2000" dirty="0">
              <a:cs typeface="B Homa" panose="00000400000000000000" pitchFamily="2" charset="-78"/>
            </a:endParaRPr>
          </a:p>
          <a:p>
            <a:pPr eaLnBrk="1" fontAlgn="base" hangingPunct="1">
              <a:spcBef>
                <a:spcPct val="0"/>
              </a:spcBef>
              <a:spcAft>
                <a:spcPct val="0"/>
              </a:spcAft>
            </a:pPr>
            <a:r>
              <a:rPr lang="fa-IR" altLang="fa-IR" sz="2000" dirty="0">
                <a:cs typeface="B Homa" panose="00000400000000000000" pitchFamily="2" charset="-78"/>
              </a:rPr>
              <a:t> </a:t>
            </a:r>
            <a:endParaRPr lang="en-US" altLang="fa-IR" sz="2000" dirty="0">
              <a:cs typeface="B Homa" panose="00000400000000000000" pitchFamily="2" charset="-78"/>
            </a:endParaRPr>
          </a:p>
          <a:p>
            <a:pPr eaLnBrk="1" fontAlgn="base" hangingPunct="1">
              <a:spcBef>
                <a:spcPct val="0"/>
              </a:spcBef>
              <a:spcAft>
                <a:spcPct val="0"/>
              </a:spcAft>
              <a:buFont typeface="Wingdings" panose="05000000000000000000" pitchFamily="2" charset="2"/>
              <a:buChar char="q"/>
            </a:pPr>
            <a:r>
              <a:rPr lang="fa-IR" altLang="fa-IR" sz="2000" dirty="0">
                <a:cs typeface="B Homa" panose="00000400000000000000" pitchFamily="2" charset="-78"/>
              </a:rPr>
              <a:t> در فضاهای باز و محوطه ها وجود سرپناه برای روزهای بارانی ضروری است.</a:t>
            </a:r>
          </a:p>
          <a:p>
            <a:pPr eaLnBrk="1" fontAlgn="base" hangingPunct="1">
              <a:spcBef>
                <a:spcPct val="0"/>
              </a:spcBef>
              <a:spcAft>
                <a:spcPct val="0"/>
              </a:spcAft>
            </a:pPr>
            <a:r>
              <a:rPr lang="fa-IR" altLang="fa-IR" sz="2000" dirty="0">
                <a:cs typeface="B Homa" panose="00000400000000000000" pitchFamily="2" charset="-78"/>
              </a:rPr>
              <a:t> </a:t>
            </a:r>
          </a:p>
        </p:txBody>
      </p:sp>
      <p:pic>
        <p:nvPicPr>
          <p:cNvPr id="4098" name="Picture 2" descr="D:\Users\farzad\Desktop\Nastaran\kalbodi pic\m1 (2).jpg"/>
          <p:cNvPicPr>
            <a:picLocks noChangeAspect="1" noChangeArrowheads="1"/>
          </p:cNvPicPr>
          <p:nvPr/>
        </p:nvPicPr>
        <p:blipFill>
          <a:blip r:embed="rId2" cstate="print"/>
          <a:srcRect/>
          <a:stretch>
            <a:fillRect/>
          </a:stretch>
        </p:blipFill>
        <p:spPr bwMode="auto">
          <a:xfrm>
            <a:off x="838200" y="3272514"/>
            <a:ext cx="2895600" cy="3050902"/>
          </a:xfrm>
          <a:prstGeom prst="rect">
            <a:avLst/>
          </a:prstGeom>
          <a:ln>
            <a:noFill/>
          </a:ln>
          <a:effectLst>
            <a:softEdge rad="112500"/>
          </a:effectLst>
        </p:spPr>
      </p:pic>
      <p:pic>
        <p:nvPicPr>
          <p:cNvPr id="13" name="Picture 3" descr="H:\NasTaraN\architecture\arch photo\Part-1\AT1031~2.JPG"/>
          <p:cNvPicPr>
            <a:picLocks noChangeAspect="1" noChangeArrowheads="1"/>
          </p:cNvPicPr>
          <p:nvPr/>
        </p:nvPicPr>
        <p:blipFill>
          <a:blip r:embed="rId3" cstate="print"/>
          <a:srcRect t="41250" r="40461"/>
          <a:stretch>
            <a:fillRect/>
          </a:stretch>
        </p:blipFill>
        <p:spPr bwMode="auto">
          <a:xfrm>
            <a:off x="813205" y="609600"/>
            <a:ext cx="2934646" cy="2209800"/>
          </a:xfrm>
          <a:prstGeom prst="rect">
            <a:avLst/>
          </a:prstGeom>
          <a:ln>
            <a:noFill/>
          </a:ln>
          <a:effectLst>
            <a:softEdge rad="112500"/>
          </a:effectLst>
        </p:spPr>
      </p:pic>
    </p:spTree>
    <p:extLst>
      <p:ext uri="{BB962C8B-B14F-4D97-AF65-F5344CB8AC3E}">
        <p14:creationId xmlns:p14="http://schemas.microsoft.com/office/powerpoint/2010/main" val="107742065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Content Placeholder 3"/>
          <p:cNvSpPr>
            <a:spLocks noGrp="1"/>
          </p:cNvSpPr>
          <p:nvPr>
            <p:ph sz="half" idx="1"/>
          </p:nvPr>
        </p:nvSpPr>
        <p:spPr>
          <a:xfrm>
            <a:off x="4267200" y="457200"/>
            <a:ext cx="4267200" cy="5668963"/>
          </a:xfrm>
        </p:spPr>
        <p:txBody>
          <a:bodyPr/>
          <a:lstStyle/>
          <a:p>
            <a:pPr algn="r" rtl="1" eaLnBrk="1" hangingPunct="1">
              <a:buClr>
                <a:schemeClr val="tx1"/>
              </a:buClr>
              <a:buFont typeface="Wingdings" panose="05000000000000000000" pitchFamily="2" charset="2"/>
              <a:buChar char="q"/>
            </a:pPr>
            <a:r>
              <a:rPr lang="fa-IR" altLang="fa-IR" sz="2000" dirty="0" smtClean="0">
                <a:cs typeface="B Homa" panose="00000400000000000000" pitchFamily="2" charset="-78"/>
              </a:rPr>
              <a:t> ايجاد سايبان یا</a:t>
            </a:r>
            <a:r>
              <a:rPr lang="en-US" altLang="fa-IR" sz="2000" dirty="0" smtClean="0">
                <a:cs typeface="B Homa" panose="00000400000000000000" pitchFamily="2" charset="-78"/>
              </a:rPr>
              <a:t> </a:t>
            </a:r>
            <a:r>
              <a:rPr lang="en-US" altLang="fa-IR" sz="2000" dirty="0" err="1" smtClean="0">
                <a:cs typeface="B Homa" panose="00000400000000000000" pitchFamily="2" charset="-78"/>
              </a:rPr>
              <a:t>قاب</a:t>
            </a:r>
            <a:r>
              <a:rPr lang="en-US" altLang="fa-IR" sz="2000" dirty="0" smtClean="0">
                <a:cs typeface="B Homa" panose="00000400000000000000" pitchFamily="2" charset="-78"/>
              </a:rPr>
              <a:t> </a:t>
            </a:r>
            <a:r>
              <a:rPr lang="fa-IR" altLang="fa-IR" sz="2000" dirty="0" smtClean="0">
                <a:cs typeface="B Homa" panose="00000400000000000000" pitchFamily="2" charset="-78"/>
              </a:rPr>
              <a:t>براي پنجره ها در جبهه غربي که در عین حال دارای طراحی زیبایی نیز باشند.</a:t>
            </a:r>
          </a:p>
          <a:p>
            <a:pPr algn="r" rtl="1" eaLnBrk="1" hangingPunct="1">
              <a:buClr>
                <a:schemeClr val="tx1"/>
              </a:buClr>
            </a:pPr>
            <a:endParaRPr lang="fa-IR" altLang="fa-IR" sz="2000" dirty="0" smtClean="0">
              <a:cs typeface="B Homa" panose="00000400000000000000" pitchFamily="2" charset="-78"/>
            </a:endParaRPr>
          </a:p>
          <a:p>
            <a:pPr algn="r" rtl="1" eaLnBrk="1" hangingPunct="1">
              <a:buClr>
                <a:schemeClr val="tx1"/>
              </a:buClr>
            </a:pPr>
            <a:endParaRPr lang="fa-IR" altLang="fa-IR" sz="2000" dirty="0" smtClean="0">
              <a:cs typeface="B Homa" panose="00000400000000000000" pitchFamily="2" charset="-78"/>
            </a:endParaRPr>
          </a:p>
          <a:p>
            <a:pPr algn="r" rtl="1" eaLnBrk="1" hangingPunct="1">
              <a:buClr>
                <a:schemeClr val="tx1"/>
              </a:buClr>
            </a:pPr>
            <a:endParaRPr lang="fa-IR" altLang="fa-IR" sz="2000" dirty="0" smtClean="0">
              <a:cs typeface="B Homa" panose="00000400000000000000" pitchFamily="2" charset="-78"/>
            </a:endParaRPr>
          </a:p>
          <a:p>
            <a:pPr algn="r" rtl="1" eaLnBrk="1" hangingPunct="1">
              <a:buClr>
                <a:schemeClr val="tx1"/>
              </a:buClr>
              <a:buFont typeface="Wingdings 2" panose="05020102010507070707" pitchFamily="18" charset="2"/>
              <a:buNone/>
            </a:pPr>
            <a:endParaRPr lang="fa-IR" altLang="fa-IR" sz="2000" dirty="0" smtClean="0">
              <a:cs typeface="B Homa" panose="00000400000000000000" pitchFamily="2" charset="-78"/>
            </a:endParaRPr>
          </a:p>
          <a:p>
            <a:pPr algn="r" rtl="1" eaLnBrk="1" hangingPunct="1">
              <a:buClr>
                <a:schemeClr val="tx1"/>
              </a:buClr>
            </a:pPr>
            <a:endParaRPr lang="fa-IR" altLang="fa-IR" sz="2000" dirty="0" smtClean="0">
              <a:cs typeface="B Homa" panose="00000400000000000000" pitchFamily="2" charset="-78"/>
            </a:endParaRPr>
          </a:p>
          <a:p>
            <a:pPr algn="r" rtl="1" eaLnBrk="1" hangingPunct="1">
              <a:buClr>
                <a:schemeClr val="tx1"/>
              </a:buClr>
            </a:pPr>
            <a:endParaRPr lang="fa-IR" altLang="fa-IR" sz="2000" dirty="0" smtClean="0">
              <a:cs typeface="B Homa" panose="00000400000000000000" pitchFamily="2" charset="-78"/>
            </a:endParaRPr>
          </a:p>
          <a:p>
            <a:pPr algn="r" rtl="1" eaLnBrk="1" hangingPunct="1">
              <a:buClr>
                <a:schemeClr val="tx1"/>
              </a:buClr>
            </a:pPr>
            <a:endParaRPr lang="en-US" altLang="fa-IR" sz="2000" dirty="0" smtClean="0">
              <a:cs typeface="B Homa" panose="00000400000000000000" pitchFamily="2" charset="-78"/>
            </a:endParaRPr>
          </a:p>
          <a:p>
            <a:pPr eaLnBrk="1" hangingPunct="1">
              <a:buClr>
                <a:schemeClr val="tx1"/>
              </a:buClr>
            </a:pPr>
            <a:endParaRPr lang="en-US" altLang="fa-IR" sz="2000" dirty="0" smtClean="0">
              <a:cs typeface="B Homa" panose="00000400000000000000" pitchFamily="2" charset="-78"/>
            </a:endParaRPr>
          </a:p>
        </p:txBody>
      </p:sp>
      <p:pic>
        <p:nvPicPr>
          <p:cNvPr id="5" name="Picture 3" descr="H:\NasTaraN\architecture\arch photo\Part-1\AD10103.JPG"/>
          <p:cNvPicPr>
            <a:picLocks noChangeAspect="1" noChangeArrowheads="1"/>
          </p:cNvPicPr>
          <p:nvPr/>
        </p:nvPicPr>
        <p:blipFill>
          <a:blip r:embed="rId2" cstate="print"/>
          <a:srcRect/>
          <a:stretch>
            <a:fillRect/>
          </a:stretch>
        </p:blipFill>
        <p:spPr bwMode="auto">
          <a:xfrm>
            <a:off x="533400" y="609600"/>
            <a:ext cx="2971800" cy="1726498"/>
          </a:xfrm>
          <a:prstGeom prst="rect">
            <a:avLst/>
          </a:prstGeom>
          <a:ln>
            <a:noFill/>
          </a:ln>
          <a:effectLst>
            <a:softEdge rad="112500"/>
          </a:effectLst>
        </p:spPr>
      </p:pic>
      <p:pic>
        <p:nvPicPr>
          <p:cNvPr id="6" name="Picture 2" descr="H:\NasTaraN\architecture\arch photo\Part-1\AD10104.JPG"/>
          <p:cNvPicPr>
            <a:picLocks noChangeAspect="1" noChangeArrowheads="1"/>
          </p:cNvPicPr>
          <p:nvPr/>
        </p:nvPicPr>
        <p:blipFill>
          <a:blip r:embed="rId3" cstate="print"/>
          <a:srcRect/>
          <a:stretch>
            <a:fillRect/>
          </a:stretch>
        </p:blipFill>
        <p:spPr bwMode="auto">
          <a:xfrm>
            <a:off x="533400" y="2514600"/>
            <a:ext cx="3016730" cy="1752601"/>
          </a:xfrm>
          <a:prstGeom prst="rect">
            <a:avLst/>
          </a:prstGeom>
          <a:ln>
            <a:noFill/>
          </a:ln>
          <a:effectLst>
            <a:softEdge rad="112500"/>
          </a:effectLst>
        </p:spPr>
      </p:pic>
      <p:pic>
        <p:nvPicPr>
          <p:cNvPr id="8" name="Picture 3" descr="H:\NasTaraN\architecture\arch photo\Part-2\FH1020~5.JPG"/>
          <p:cNvPicPr>
            <a:picLocks noChangeAspect="1" noChangeArrowheads="1"/>
          </p:cNvPicPr>
          <p:nvPr/>
        </p:nvPicPr>
        <p:blipFill>
          <a:blip r:embed="rId4" cstate="print"/>
          <a:srcRect/>
          <a:stretch>
            <a:fillRect/>
          </a:stretch>
        </p:blipFill>
        <p:spPr bwMode="auto">
          <a:xfrm>
            <a:off x="5181600" y="1600200"/>
            <a:ext cx="2286000" cy="3421578"/>
          </a:xfrm>
          <a:prstGeom prst="rect">
            <a:avLst/>
          </a:prstGeom>
          <a:ln>
            <a:noFill/>
          </a:ln>
          <a:effectLst>
            <a:softEdge rad="112500"/>
          </a:effectLst>
        </p:spPr>
      </p:pic>
      <p:sp>
        <p:nvSpPr>
          <p:cNvPr id="36870" name="Rectangle 8"/>
          <p:cNvSpPr>
            <a:spLocks noChangeArrowheads="1"/>
          </p:cNvSpPr>
          <p:nvPr/>
        </p:nvSpPr>
        <p:spPr bwMode="auto">
          <a:xfrm>
            <a:off x="228600" y="4953000"/>
            <a:ext cx="4572000"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buFont typeface="Wingdings" panose="05000000000000000000" pitchFamily="2" charset="2"/>
              <a:buChar char="q"/>
            </a:pPr>
            <a:r>
              <a:rPr lang="fa-IR" altLang="fa-IR" dirty="0">
                <a:solidFill>
                  <a:prstClr val="white"/>
                </a:solidFill>
                <a:cs typeface="B Homa" panose="00000400000000000000" pitchFamily="2" charset="-78"/>
              </a:rPr>
              <a:t> </a:t>
            </a:r>
            <a:r>
              <a:rPr lang="fa-IR" altLang="fa-IR" sz="2000" dirty="0">
                <a:solidFill>
                  <a:prstClr val="white"/>
                </a:solidFill>
                <a:ea typeface="2  Nazanin"/>
                <a:cs typeface="2  Nazanin"/>
              </a:rPr>
              <a:t>به علت حجم زیاد باران، آبهای سطحی جریان یافته در محوطه می توانده مشکل ساز باشد که باید برای هدایت آن برنامه ریزی کرد</a:t>
            </a:r>
            <a:r>
              <a:rPr lang="fa-IR" altLang="fa-IR" sz="2000" dirty="0">
                <a:solidFill>
                  <a:prstClr val="white"/>
                </a:solidFill>
                <a:latin typeface="Tahoma" panose="020B0604030504040204" pitchFamily="34" charset="0"/>
                <a:ea typeface="2  Nazanin"/>
                <a:cs typeface="2  Nazanin"/>
              </a:rPr>
              <a:t>.</a:t>
            </a:r>
            <a:endParaRPr lang="en-US" altLang="fa-IR" sz="2000" dirty="0">
              <a:solidFill>
                <a:prstClr val="white"/>
              </a:solidFill>
              <a:cs typeface="B Homa" panose="00000400000000000000" pitchFamily="2" charset="-78"/>
            </a:endParaRPr>
          </a:p>
        </p:txBody>
      </p:sp>
    </p:spTree>
    <p:extLst>
      <p:ext uri="{BB962C8B-B14F-4D97-AF65-F5344CB8AC3E}">
        <p14:creationId xmlns:p14="http://schemas.microsoft.com/office/powerpoint/2010/main" val="406181320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Content Placeholder 2"/>
          <p:cNvSpPr>
            <a:spLocks noGrp="1"/>
          </p:cNvSpPr>
          <p:nvPr>
            <p:ph idx="1"/>
          </p:nvPr>
        </p:nvSpPr>
        <p:spPr>
          <a:xfrm>
            <a:off x="241300" y="985837"/>
            <a:ext cx="8432800" cy="5516563"/>
          </a:xfrm>
        </p:spPr>
        <p:txBody>
          <a:bodyPr>
            <a:noAutofit/>
          </a:bodyPr>
          <a:lstStyle/>
          <a:p>
            <a:pPr algn="justLow" rtl="1" eaLnBrk="1" hangingPunct="1">
              <a:buClr>
                <a:schemeClr val="tx1"/>
              </a:buClr>
              <a:buFont typeface="Wingdings" panose="05000000000000000000" pitchFamily="2" charset="2"/>
              <a:buChar char="q"/>
            </a:pPr>
            <a:r>
              <a:rPr lang="ar-SA" altLang="fa-IR" sz="2000" dirty="0" smtClean="0">
                <a:cs typeface="B Homa" panose="00000400000000000000" pitchFamily="2" charset="-78"/>
              </a:rPr>
              <a:t>استان گيلان با مساحتي حدود 14711 كيلومتر مربع در ميان رشته كوه‌هاي البرز و تالش در شمال ايران جاي گرفته و حدود 0.9 %  از مساحت كل كشور را در برگرفته است. اين استان از شمال با درياي خزر ، از شرق با استان مازندران و از غرب و شمال غربي با استان اردبيل و از جنوب با عبور از رشته‌كوه‌هاي البرز با استان‌هاي زنجان و قزوين ارتباط دارد.</a:t>
            </a:r>
            <a:endParaRPr lang="de-DE" altLang="fa-IR" sz="2000" dirty="0" smtClean="0">
              <a:cs typeface="B Homa" panose="00000400000000000000" pitchFamily="2" charset="-78"/>
            </a:endParaRPr>
          </a:p>
          <a:p>
            <a:pPr algn="justLow" rtl="1" eaLnBrk="1" hangingPunct="1">
              <a:buClr>
                <a:schemeClr val="tx1"/>
              </a:buClr>
              <a:buFont typeface="Wingdings 2" panose="05020102010507070707" pitchFamily="18" charset="2"/>
              <a:buNone/>
            </a:pPr>
            <a:endParaRPr lang="de-DE" altLang="fa-IR" sz="2000" dirty="0" smtClean="0">
              <a:cs typeface="B Homa" panose="00000400000000000000" pitchFamily="2" charset="-78"/>
            </a:endParaRPr>
          </a:p>
          <a:p>
            <a:pPr algn="justLow" rtl="1" eaLnBrk="1" hangingPunct="1">
              <a:buClr>
                <a:schemeClr val="tx1"/>
              </a:buClr>
              <a:buFont typeface="Wingdings" panose="05000000000000000000" pitchFamily="2" charset="2"/>
              <a:buChar char="q"/>
            </a:pPr>
            <a:r>
              <a:rPr lang="ar-SA" altLang="fa-IR" sz="2000" dirty="0" smtClean="0">
                <a:cs typeface="B Homa" panose="00000400000000000000" pitchFamily="2" charset="-78"/>
              </a:rPr>
              <a:t>استان گيلان از سه بخش ساحلي ، جلگه‌اي و كوهپايه‌اي تشكيل مي‌شود . پهناي جلگه ساحلي در استان گيلان كم بوده و در بيشتر نقاط بلافاصله پس از خط ساحلي ، ارتفاع زمين به 900 متر افزايش مي‌يابد. شكل جغرافيايي استان گيلان به صورت بدنه‌اي پر حجم شامل البرز غربي و جلگه گيلان در جنوب و گردني استوار و افراشته شامل : كوههاي تالش و جلگه ساحلي به سمت شمال مي‌باشد. با توجه به موقع جغرافيائي آن در جنوب غربي درياي خزر يكي از زيباترين و حاصلخيزترين استانهاي كشور مي‌باشد . آب فراوان ، جنگلهاي پرپشت و متراكم و متنوع ، مراتع وسيع و گسترده و سرانجام جلگه‌اي مستعد ، آبرفتي يا ماسه‌ دريائي ، از نظر مظاهر محيط طبيعي ، استان گيلان را ممتاز ساخته‌اند . تنها ارتباط طبيعي استان با فلات داخلي از طريق درة سفيدرود برقرار مي‌شود در سراسر كوههاي شمالي ايران ، درة زمين‌ساختي سفيدرود ، تنها عارضة مهمي است كه به طور طبيعي ، سد كوهستاني را شكافته و به صورت موهبتي ، بر اهميت و مقام اين استان افزوده است . اين دره علاوه بر سهولت ارتباط ، حجم عظيمي از آبهاي آذربايجان و كردستان را به اين سرزمين هدايت نموده و باروري و سرسبزي بيشتر آنرا تضمين كرده است. </a:t>
            </a:r>
            <a:endParaRPr lang="de-DE" altLang="fa-IR" sz="2000" dirty="0" smtClean="0">
              <a:cs typeface="B Homa" panose="00000400000000000000" pitchFamily="2" charset="-78"/>
            </a:endParaRPr>
          </a:p>
          <a:p>
            <a:pPr algn="justLow" rtl="1" eaLnBrk="1" hangingPunct="1">
              <a:buClr>
                <a:schemeClr val="tx1"/>
              </a:buClr>
              <a:buFont typeface="Wingdings" panose="05000000000000000000" pitchFamily="2" charset="2"/>
              <a:buChar char="q"/>
            </a:pPr>
            <a:endParaRPr lang="en-US" altLang="fa-IR" sz="2000" dirty="0" smtClean="0">
              <a:cs typeface="B Homa" panose="00000400000000000000" pitchFamily="2" charset="-78"/>
            </a:endParaRPr>
          </a:p>
        </p:txBody>
      </p:sp>
      <p:sp>
        <p:nvSpPr>
          <p:cNvPr id="3" name="Title 1"/>
          <p:cNvSpPr>
            <a:spLocks noGrp="1"/>
          </p:cNvSpPr>
          <p:nvPr>
            <p:ph type="title"/>
          </p:nvPr>
        </p:nvSpPr>
        <p:spPr>
          <a:xfrm>
            <a:off x="6464300" y="-101600"/>
            <a:ext cx="1600200" cy="895350"/>
          </a:xfrm>
        </p:spPr>
        <p:txBody>
          <a:bodyPr>
            <a:normAutofit fontScale="90000"/>
          </a:bodyPr>
          <a:lstStyle/>
          <a:p>
            <a:pPr algn="r" eaLnBrk="1" fontAlgn="auto" hangingPunct="1">
              <a:spcAft>
                <a:spcPts val="0"/>
              </a:spcAft>
              <a:defRPr/>
            </a:pPr>
            <a:r>
              <a:rPr lang="fa-IR" sz="4800" spc="300" dirty="0" smtClean="0">
                <a:solidFill>
                  <a:schemeClr val="accent2">
                    <a:lumMod val="60000"/>
                    <a:lumOff val="40000"/>
                  </a:schemeClr>
                </a:solidFill>
                <a:cs typeface="B Elham" pitchFamily="2" charset="-78"/>
              </a:rPr>
              <a:t> </a:t>
            </a:r>
            <a:r>
              <a:rPr lang="fa-IR" sz="4800" spc="300" dirty="0" smtClean="0">
                <a:solidFill>
                  <a:srgbClr val="92D050"/>
                </a:solidFill>
                <a:cs typeface="B Farnaz" pitchFamily="2" charset="-78"/>
              </a:rPr>
              <a:t>اقلیم</a:t>
            </a:r>
            <a:r>
              <a:rPr lang="fa-IR" sz="5400" dirty="0" smtClean="0">
                <a:solidFill>
                  <a:srgbClr val="92D050"/>
                </a:solidFill>
                <a:cs typeface="B Farnaz" pitchFamily="2" charset="-78"/>
              </a:rPr>
              <a:t> </a:t>
            </a:r>
            <a:endParaRPr lang="en-US" dirty="0">
              <a:solidFill>
                <a:srgbClr val="92D050"/>
              </a:solidFill>
              <a:cs typeface="B Farnaz" pitchFamily="2" charset="-78"/>
            </a:endParaRPr>
          </a:p>
        </p:txBody>
      </p:sp>
    </p:spTree>
    <p:extLst>
      <p:ext uri="{BB962C8B-B14F-4D97-AF65-F5344CB8AC3E}">
        <p14:creationId xmlns:p14="http://schemas.microsoft.com/office/powerpoint/2010/main" val="314834570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19800" y="685800"/>
            <a:ext cx="1524000" cy="685800"/>
          </a:xfrm>
        </p:spPr>
        <p:txBody>
          <a:bodyPr>
            <a:normAutofit/>
          </a:bodyPr>
          <a:lstStyle/>
          <a:p>
            <a:pPr algn="r" rtl="1" eaLnBrk="1" fontAlgn="auto" hangingPunct="1">
              <a:spcAft>
                <a:spcPts val="0"/>
              </a:spcAft>
              <a:buFont typeface="Wingdings" pitchFamily="2" charset="2"/>
              <a:buChar char="q"/>
              <a:defRPr/>
            </a:pPr>
            <a:r>
              <a:rPr lang="fa-IR" sz="2800" b="1" dirty="0" smtClean="0">
                <a:solidFill>
                  <a:schemeClr val="accent2">
                    <a:lumMod val="60000"/>
                    <a:lumOff val="40000"/>
                  </a:schemeClr>
                </a:solidFill>
                <a:latin typeface="Arial" pitchFamily="34" charset="0"/>
                <a:cs typeface="B Homa" panose="00000400000000000000" pitchFamily="2" charset="-78"/>
              </a:rPr>
              <a:t>رطوبت  </a:t>
            </a:r>
            <a:endParaRPr lang="en-US" sz="2800" dirty="0">
              <a:solidFill>
                <a:schemeClr val="accent2">
                  <a:lumMod val="60000"/>
                  <a:lumOff val="40000"/>
                </a:schemeClr>
              </a:solidFill>
              <a:latin typeface="Arial" pitchFamily="34" charset="0"/>
              <a:cs typeface="B Homa" panose="00000400000000000000" pitchFamily="2" charset="-78"/>
            </a:endParaRPr>
          </a:p>
        </p:txBody>
      </p:sp>
      <p:sp>
        <p:nvSpPr>
          <p:cNvPr id="3" name="Content Placeholder 2"/>
          <p:cNvSpPr>
            <a:spLocks noGrp="1"/>
          </p:cNvSpPr>
          <p:nvPr>
            <p:ph idx="1"/>
          </p:nvPr>
        </p:nvSpPr>
        <p:spPr>
          <a:xfrm>
            <a:off x="457200" y="1600200"/>
            <a:ext cx="7239000" cy="4983163"/>
          </a:xfrm>
        </p:spPr>
        <p:txBody>
          <a:bodyPr>
            <a:normAutofit/>
          </a:bodyPr>
          <a:lstStyle/>
          <a:p>
            <a:pPr marL="420624" indent="-384048" algn="r" eaLnBrk="1" fontAlgn="auto" hangingPunct="1">
              <a:spcAft>
                <a:spcPts val="0"/>
              </a:spcAft>
              <a:buFont typeface="Wingdings 2"/>
              <a:buNone/>
              <a:defRPr/>
            </a:pPr>
            <a:r>
              <a:rPr lang="fa-IR" sz="2000" dirty="0" smtClean="0">
                <a:cs typeface="B Homa" panose="00000400000000000000" pitchFamily="2" charset="-78"/>
              </a:rPr>
              <a:t>در </a:t>
            </a:r>
            <a:r>
              <a:rPr lang="fa-IR" sz="2000" dirty="0" err="1" smtClean="0">
                <a:cs typeface="B Homa" panose="00000400000000000000" pitchFamily="2" charset="-78"/>
              </a:rPr>
              <a:t>استـــان</a:t>
            </a:r>
            <a:r>
              <a:rPr lang="fa-IR" sz="2000" dirty="0" smtClean="0">
                <a:cs typeface="B Homa" panose="00000400000000000000" pitchFamily="2" charset="-78"/>
              </a:rPr>
              <a:t> گیلان </a:t>
            </a:r>
            <a:r>
              <a:rPr lang="fa-IR" sz="2000" dirty="0" err="1" smtClean="0">
                <a:cs typeface="B Homa" panose="00000400000000000000" pitchFamily="2" charset="-78"/>
              </a:rPr>
              <a:t>همجواری</a:t>
            </a:r>
            <a:r>
              <a:rPr lang="fa-IR" sz="2000" dirty="0" smtClean="0">
                <a:cs typeface="B Homa" panose="00000400000000000000" pitchFamily="2" charset="-78"/>
              </a:rPr>
              <a:t> تمام استان با دریای خزر از طرفی و پوشش گیاهی فوق العاده قوی آن از طرف دیگر باعث می شود که همواره مقدار زیادی بخار آب در هوای استان وجود داشته باد که مهمترین مشخصه اقلیم استان به شمار می رود و خود وجه امتیاز بزرگی در اقلیم گیلان در مقام مقایسه با اقالیم نقاط دیگر ایران محسوب می شود . بخار آبی که به این صورت وارد هوا می شود در عرف هواشناسی به نم یا رطوبت معروف است . </a:t>
            </a:r>
            <a:endParaRPr lang="en-US" sz="2000" dirty="0" smtClean="0">
              <a:cs typeface="B Homa" panose="00000400000000000000" pitchFamily="2" charset="-78"/>
            </a:endParaRPr>
          </a:p>
          <a:p>
            <a:pPr marL="0" indent="0" algn="justLow" rtl="1" eaLnBrk="1" fontAlgn="t" hangingPunct="1">
              <a:lnSpc>
                <a:spcPct val="115000"/>
              </a:lnSpc>
              <a:spcBef>
                <a:spcPts val="0"/>
              </a:spcBef>
              <a:spcAft>
                <a:spcPts val="0"/>
              </a:spcAft>
              <a:buClr>
                <a:schemeClr val="tx1"/>
              </a:buClr>
              <a:buFont typeface="Wingdings 2"/>
              <a:buNone/>
              <a:defRPr/>
            </a:pPr>
            <a:endParaRPr lang="en-US" sz="2000" dirty="0" smtClean="0">
              <a:ea typeface="Times New Roman"/>
              <a:cs typeface="B Homa" panose="00000400000000000000" pitchFamily="2" charset="-78"/>
            </a:endParaRPr>
          </a:p>
          <a:p>
            <a:pPr marL="420624" indent="-384048" algn="r" eaLnBrk="1" fontAlgn="auto" hangingPunct="1">
              <a:spcAft>
                <a:spcPts val="0"/>
              </a:spcAft>
              <a:buFont typeface="Wingdings 2"/>
              <a:buNone/>
              <a:defRPr/>
            </a:pPr>
            <a:endParaRPr lang="en-US" sz="2000" dirty="0">
              <a:cs typeface="B Homa" panose="00000400000000000000" pitchFamily="2" charset="-78"/>
            </a:endParaRPr>
          </a:p>
        </p:txBody>
      </p:sp>
    </p:spTree>
    <p:extLst>
      <p:ext uri="{BB962C8B-B14F-4D97-AF65-F5344CB8AC3E}">
        <p14:creationId xmlns:p14="http://schemas.microsoft.com/office/powerpoint/2010/main" val="771205344"/>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sz="half" idx="1"/>
          </p:nvPr>
        </p:nvSpPr>
        <p:spPr>
          <a:xfrm>
            <a:off x="457200" y="533400"/>
            <a:ext cx="7543800" cy="5135563"/>
          </a:xfrm>
        </p:spPr>
        <p:txBody>
          <a:bodyPr>
            <a:normAutofit/>
          </a:bodyPr>
          <a:lstStyle/>
          <a:p>
            <a:pPr marL="0" indent="0" algn="justLow" rtl="1" eaLnBrk="1" fontAlgn="t" hangingPunct="1">
              <a:lnSpc>
                <a:spcPct val="115000"/>
              </a:lnSpc>
              <a:spcBef>
                <a:spcPts val="0"/>
              </a:spcBef>
              <a:spcAft>
                <a:spcPts val="0"/>
              </a:spcAft>
              <a:buFont typeface="Wingdings" pitchFamily="2" charset="2"/>
              <a:buNone/>
              <a:defRPr/>
            </a:pPr>
            <a:r>
              <a:rPr lang="fa-IR" sz="2000" dirty="0" smtClean="0">
                <a:ea typeface="Times New Roman"/>
                <a:cs typeface="B Homa" panose="00000400000000000000" pitchFamily="2" charset="-78"/>
              </a:rPr>
              <a:t>رطوبت عامل مهمی در اقلیم رشت می باشد که باید </a:t>
            </a:r>
            <a:r>
              <a:rPr lang="fa-IR" sz="2000" dirty="0" err="1" smtClean="0">
                <a:ea typeface="Times New Roman"/>
                <a:cs typeface="B Homa" panose="00000400000000000000" pitchFamily="2" charset="-78"/>
              </a:rPr>
              <a:t>راهکار</a:t>
            </a:r>
            <a:r>
              <a:rPr lang="fa-IR" sz="2000" dirty="0" smtClean="0">
                <a:ea typeface="Times New Roman"/>
                <a:cs typeface="B Homa" panose="00000400000000000000" pitchFamily="2" charset="-78"/>
              </a:rPr>
              <a:t> مناسبی برای کنترل آن داده </a:t>
            </a:r>
            <a:endParaRPr lang="en-US" sz="2000" dirty="0" smtClean="0">
              <a:ea typeface="Times New Roman"/>
              <a:cs typeface="B Homa" panose="00000400000000000000" pitchFamily="2" charset="-78"/>
            </a:endParaRPr>
          </a:p>
          <a:p>
            <a:pPr marL="0" indent="0" algn="justLow" rtl="1" eaLnBrk="1" fontAlgn="t" hangingPunct="1">
              <a:lnSpc>
                <a:spcPct val="115000"/>
              </a:lnSpc>
              <a:spcBef>
                <a:spcPts val="0"/>
              </a:spcBef>
              <a:spcAft>
                <a:spcPts val="0"/>
              </a:spcAft>
              <a:buFont typeface="Wingdings" pitchFamily="2" charset="2"/>
              <a:buNone/>
              <a:defRPr/>
            </a:pPr>
            <a:r>
              <a:rPr lang="fa-IR" sz="2000" dirty="0" smtClean="0">
                <a:ea typeface="Times New Roman"/>
                <a:cs typeface="B Homa" panose="00000400000000000000" pitchFamily="2" charset="-78"/>
              </a:rPr>
              <a:t>شود.</a:t>
            </a:r>
          </a:p>
          <a:p>
            <a:pPr marL="0" indent="0" algn="justLow" rtl="1" eaLnBrk="1" fontAlgn="t" hangingPunct="1">
              <a:lnSpc>
                <a:spcPct val="115000"/>
              </a:lnSpc>
              <a:spcBef>
                <a:spcPts val="0"/>
              </a:spcBef>
              <a:spcAft>
                <a:spcPts val="0"/>
              </a:spcAft>
              <a:buClr>
                <a:schemeClr val="tx1"/>
              </a:buClr>
              <a:buFont typeface="Wingdings" pitchFamily="2" charset="2"/>
              <a:buChar char="q"/>
              <a:defRPr/>
            </a:pPr>
            <a:r>
              <a:rPr lang="fa-IR" sz="2000" dirty="0" smtClean="0">
                <a:ea typeface="Times New Roman"/>
                <a:cs typeface="B Homa" panose="00000400000000000000" pitchFamily="2" charset="-78"/>
              </a:rPr>
              <a:t> استفاده از بادهای محلی به وسیله </a:t>
            </a:r>
            <a:r>
              <a:rPr lang="fa-IR" sz="2000" dirty="0" err="1" smtClean="0">
                <a:ea typeface="Times New Roman"/>
                <a:cs typeface="B Homa" panose="00000400000000000000" pitchFamily="2" charset="-78"/>
              </a:rPr>
              <a:t>بازشوهای</a:t>
            </a:r>
            <a:r>
              <a:rPr lang="fa-IR" sz="2000" dirty="0" smtClean="0">
                <a:ea typeface="Times New Roman"/>
                <a:cs typeface="B Homa" panose="00000400000000000000" pitchFamily="2" charset="-78"/>
              </a:rPr>
              <a:t> مناسب برای به جریان در آوردن باد در داخل فضا مورد نیاز است خصوصا پنجره های بزرگ در جبهه شمالی و جنوبی که باعث کوران هوا میشود. در صورت سرمای هوا و یا عدم </a:t>
            </a:r>
            <a:r>
              <a:rPr lang="fa-IR" sz="2000" dirty="0" err="1" smtClean="0">
                <a:ea typeface="Times New Roman"/>
                <a:cs typeface="B Homa" panose="00000400000000000000" pitchFamily="2" charset="-78"/>
              </a:rPr>
              <a:t>وزش</a:t>
            </a:r>
            <a:r>
              <a:rPr lang="fa-IR" sz="2000" dirty="0" smtClean="0">
                <a:ea typeface="Times New Roman"/>
                <a:cs typeface="B Homa" panose="00000400000000000000" pitchFamily="2" charset="-78"/>
              </a:rPr>
              <a:t> باد که امکان جریان باد به داخل بنا میسر نیست، برای کنترل رطوبت هوا از تهویه های مناسب استفاده گردد.</a:t>
            </a:r>
          </a:p>
          <a:p>
            <a:pPr marL="0" indent="0" algn="justLow" rtl="1" eaLnBrk="1" fontAlgn="t" hangingPunct="1">
              <a:lnSpc>
                <a:spcPct val="115000"/>
              </a:lnSpc>
              <a:spcBef>
                <a:spcPts val="0"/>
              </a:spcBef>
              <a:spcAft>
                <a:spcPts val="0"/>
              </a:spcAft>
              <a:buClr>
                <a:schemeClr val="tx1"/>
              </a:buClr>
              <a:buFont typeface="Wingdings 2"/>
              <a:buNone/>
              <a:defRPr/>
            </a:pPr>
            <a:endParaRPr lang="fa-IR" sz="2000" dirty="0" smtClean="0">
              <a:ea typeface="Times New Roman"/>
              <a:cs typeface="B Homa" panose="00000400000000000000" pitchFamily="2" charset="-78"/>
            </a:endParaRPr>
          </a:p>
          <a:p>
            <a:pPr marL="420624" indent="-384048" algn="r" rtl="1" eaLnBrk="1" fontAlgn="auto" hangingPunct="1">
              <a:spcAft>
                <a:spcPts val="0"/>
              </a:spcAft>
              <a:buClr>
                <a:schemeClr val="tx1"/>
              </a:buClr>
              <a:buFont typeface="Wingdings" pitchFamily="2" charset="2"/>
              <a:buChar char="q"/>
              <a:defRPr/>
            </a:pPr>
            <a:r>
              <a:rPr lang="fa-IR" sz="2000" dirty="0" smtClean="0">
                <a:cs typeface="B Homa" panose="00000400000000000000" pitchFamily="2" charset="-78"/>
              </a:rPr>
              <a:t>عدم ساخت زیرزمین </a:t>
            </a:r>
            <a:r>
              <a:rPr lang="fa-IR" sz="2000" dirty="0" err="1" smtClean="0">
                <a:cs typeface="B Homa" panose="00000400000000000000" pitchFamily="2" charset="-78"/>
              </a:rPr>
              <a:t>دربنا</a:t>
            </a:r>
            <a:r>
              <a:rPr lang="fa-IR" sz="2000" dirty="0" smtClean="0">
                <a:cs typeface="B Homa" panose="00000400000000000000" pitchFamily="2" charset="-78"/>
              </a:rPr>
              <a:t> به</a:t>
            </a:r>
          </a:p>
          <a:p>
            <a:pPr marL="420624" indent="-384048" algn="r" rtl="1" eaLnBrk="1" fontAlgn="auto" hangingPunct="1">
              <a:spcAft>
                <a:spcPts val="0"/>
              </a:spcAft>
              <a:buClr>
                <a:schemeClr val="tx1"/>
              </a:buClr>
              <a:buFont typeface="Wingdings 2"/>
              <a:buNone/>
              <a:defRPr/>
            </a:pPr>
            <a:r>
              <a:rPr lang="fa-IR" sz="2000" dirty="0" smtClean="0">
                <a:cs typeface="B Homa" panose="00000400000000000000" pitchFamily="2" charset="-78"/>
              </a:rPr>
              <a:t> دلیل نفوذ رطوبت </a:t>
            </a:r>
            <a:r>
              <a:rPr lang="fa-IR" sz="2000" dirty="0" err="1" smtClean="0">
                <a:cs typeface="B Homa" panose="00000400000000000000" pitchFamily="2" charset="-78"/>
              </a:rPr>
              <a:t>وتخریب</a:t>
            </a:r>
            <a:r>
              <a:rPr lang="fa-IR" sz="2000" dirty="0" smtClean="0">
                <a:cs typeface="B Homa" panose="00000400000000000000" pitchFamily="2" charset="-78"/>
              </a:rPr>
              <a:t> مصالح </a:t>
            </a:r>
          </a:p>
          <a:p>
            <a:pPr marL="420624" indent="-384048" eaLnBrk="1" fontAlgn="auto" hangingPunct="1">
              <a:spcAft>
                <a:spcPts val="0"/>
              </a:spcAft>
              <a:buFont typeface="Wingdings 2"/>
              <a:buNone/>
              <a:defRPr/>
            </a:pPr>
            <a:endParaRPr lang="en-US" sz="2000" dirty="0">
              <a:cs typeface="B Homa" panose="00000400000000000000" pitchFamily="2" charset="-78"/>
            </a:endParaRPr>
          </a:p>
        </p:txBody>
      </p:sp>
      <p:pic>
        <p:nvPicPr>
          <p:cNvPr id="5" name="Picture 4" descr="Untitled-3.jpg"/>
          <p:cNvPicPr>
            <a:picLocks noChangeAspect="1"/>
          </p:cNvPicPr>
          <p:nvPr/>
        </p:nvPicPr>
        <p:blipFill>
          <a:blip r:embed="rId2" cstate="print">
            <a:duotone>
              <a:prstClr val="black"/>
              <a:schemeClr val="accent2">
                <a:tint val="45000"/>
                <a:satMod val="400000"/>
              </a:schemeClr>
            </a:duotone>
          </a:blip>
          <a:srcRect l="8017" r="19832"/>
          <a:stretch>
            <a:fillRect/>
          </a:stretch>
        </p:blipFill>
        <p:spPr>
          <a:xfrm>
            <a:off x="4724400" y="4114800"/>
            <a:ext cx="3321656" cy="2209800"/>
          </a:xfrm>
          <a:prstGeom prst="rect">
            <a:avLst/>
          </a:prstGeom>
          <a:ln>
            <a:noFill/>
          </a:ln>
          <a:effectLst>
            <a:softEdge rad="112500"/>
          </a:effectLst>
        </p:spPr>
      </p:pic>
      <p:pic>
        <p:nvPicPr>
          <p:cNvPr id="1026" name="Picture 2" descr="D:\Users\farzad\Desktop\Nastaran\kalbodi pic\gj20102.JPG"/>
          <p:cNvPicPr>
            <a:picLocks noChangeAspect="1" noChangeArrowheads="1"/>
          </p:cNvPicPr>
          <p:nvPr/>
        </p:nvPicPr>
        <p:blipFill>
          <a:blip r:embed="rId3" cstate="print"/>
          <a:srcRect b="18992"/>
          <a:stretch>
            <a:fillRect/>
          </a:stretch>
        </p:blipFill>
        <p:spPr bwMode="auto">
          <a:xfrm>
            <a:off x="838199" y="3276601"/>
            <a:ext cx="3135085" cy="3048000"/>
          </a:xfrm>
          <a:prstGeom prst="rect">
            <a:avLst/>
          </a:prstGeom>
          <a:ln>
            <a:noFill/>
          </a:ln>
          <a:effectLst>
            <a:softEdge rad="112500"/>
          </a:effectLst>
        </p:spPr>
      </p:pic>
    </p:spTree>
    <p:extLst>
      <p:ext uri="{BB962C8B-B14F-4D97-AF65-F5344CB8AC3E}">
        <p14:creationId xmlns:p14="http://schemas.microsoft.com/office/powerpoint/2010/main" val="2001344491"/>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57200"/>
            <a:ext cx="7467600" cy="5668963"/>
          </a:xfrm>
        </p:spPr>
        <p:txBody>
          <a:bodyPr>
            <a:normAutofit/>
          </a:bodyPr>
          <a:lstStyle/>
          <a:p>
            <a:pPr marL="420624" indent="-384048" algn="r" rtl="1" eaLnBrk="1" fontAlgn="auto" hangingPunct="1">
              <a:spcAft>
                <a:spcPts val="0"/>
              </a:spcAft>
              <a:buFont typeface="Wingdings 2"/>
              <a:buNone/>
              <a:defRPr/>
            </a:pPr>
            <a:r>
              <a:rPr lang="fa-IR" sz="2400" dirty="0" smtClean="0">
                <a:solidFill>
                  <a:schemeClr val="accent2">
                    <a:lumMod val="60000"/>
                    <a:lumOff val="40000"/>
                  </a:schemeClr>
                </a:solidFill>
                <a:cs typeface="B Homa" panose="00000400000000000000" pitchFamily="2" charset="-78"/>
              </a:rPr>
              <a:t>   زمین </a:t>
            </a:r>
            <a:r>
              <a:rPr lang="fa-IR" sz="2400" dirty="0" err="1" smtClean="0">
                <a:solidFill>
                  <a:schemeClr val="accent2">
                    <a:lumMod val="60000"/>
                    <a:lumOff val="40000"/>
                  </a:schemeClr>
                </a:solidFill>
                <a:cs typeface="B Homa" panose="00000400000000000000" pitchFamily="2" charset="-78"/>
              </a:rPr>
              <a:t>شناسی</a:t>
            </a:r>
            <a:r>
              <a:rPr lang="fa-IR" sz="2400" dirty="0" smtClean="0">
                <a:solidFill>
                  <a:schemeClr val="accent2">
                    <a:lumMod val="60000"/>
                    <a:lumOff val="40000"/>
                  </a:schemeClr>
                </a:solidFill>
                <a:cs typeface="B Homa" panose="00000400000000000000" pitchFamily="2" charset="-78"/>
              </a:rPr>
              <a:t> و جنس خاک : </a:t>
            </a:r>
            <a:endParaRPr lang="fa-IR" sz="2400" dirty="0" smtClean="0">
              <a:cs typeface="B Homa" panose="00000400000000000000" pitchFamily="2" charset="-78"/>
            </a:endParaRPr>
          </a:p>
          <a:p>
            <a:pPr marL="420624" indent="-384048" algn="r" rtl="1" eaLnBrk="1" fontAlgn="auto" hangingPunct="1">
              <a:spcAft>
                <a:spcPts val="0"/>
              </a:spcAft>
              <a:buFont typeface="Wingdings 2"/>
              <a:buNone/>
              <a:defRPr/>
            </a:pPr>
            <a:r>
              <a:rPr lang="fa-IR" sz="2000" dirty="0" smtClean="0">
                <a:cs typeface="B Homa" panose="00000400000000000000" pitchFamily="2" charset="-78"/>
              </a:rPr>
              <a:t>     استان گیلان در حاشیه دریای خزر قرار دارد از </a:t>
            </a:r>
            <a:r>
              <a:rPr lang="fa-IR" sz="2000" dirty="0" err="1" smtClean="0">
                <a:cs typeface="B Homa" panose="00000400000000000000" pitchFamily="2" charset="-78"/>
              </a:rPr>
              <a:t>حاصلخیزترین</a:t>
            </a:r>
            <a:r>
              <a:rPr lang="fa-IR" sz="2000" dirty="0" smtClean="0">
                <a:cs typeface="B Homa" panose="00000400000000000000" pitchFamily="2" charset="-78"/>
              </a:rPr>
              <a:t> مناطق ایران است . از این جهت شناسایی منابع اراضی و خاکها و ویژگیهای آنها از اهمیت خاصی برخوردار می باشد . استفاده از اراضی مختلف باید با توجه به استعداد خاکها صورت پذیرد تا ضمن کسب حداکثر عایدی ، محیط نیز برای استفاده آیندگان مورد حفاظت قرار گیرد .</a:t>
            </a:r>
          </a:p>
          <a:p>
            <a:pPr marL="420624" indent="-384048" algn="r" rtl="1" eaLnBrk="1" fontAlgn="auto" hangingPunct="1">
              <a:spcAft>
                <a:spcPts val="0"/>
              </a:spcAft>
              <a:buClr>
                <a:schemeClr val="tx1"/>
              </a:buClr>
              <a:buFont typeface="Wingdings" pitchFamily="2" charset="2"/>
              <a:buChar char="q"/>
              <a:defRPr/>
            </a:pPr>
            <a:r>
              <a:rPr lang="fa-IR" sz="2000" dirty="0" smtClean="0">
                <a:cs typeface="B Homa" panose="00000400000000000000" pitchFamily="2" charset="-78"/>
              </a:rPr>
              <a:t>کاشت درخت و ایجاد فضای سبز برای به وجود آمدن محیطی دلچسب </a:t>
            </a:r>
            <a:r>
              <a:rPr lang="fa-IR" sz="2000" dirty="0" err="1" smtClean="0">
                <a:cs typeface="B Homa" panose="00000400000000000000" pitchFamily="2" charset="-78"/>
              </a:rPr>
              <a:t>ومطلوب</a:t>
            </a:r>
            <a:r>
              <a:rPr lang="fa-IR" sz="2000" dirty="0" smtClean="0">
                <a:cs typeface="B Homa" panose="00000400000000000000" pitchFamily="2" charset="-78"/>
              </a:rPr>
              <a:t> برای کاربران عادی</a:t>
            </a:r>
            <a:endParaRPr lang="en-US" sz="2000" dirty="0" smtClean="0">
              <a:cs typeface="B Homa" panose="00000400000000000000" pitchFamily="2" charset="-78"/>
            </a:endParaRPr>
          </a:p>
          <a:p>
            <a:pPr marL="420624" indent="-384048" algn="r" eaLnBrk="1" fontAlgn="auto" hangingPunct="1">
              <a:spcAft>
                <a:spcPts val="0"/>
              </a:spcAft>
              <a:buFont typeface="Wingdings 2"/>
              <a:buNone/>
              <a:defRPr/>
            </a:pPr>
            <a:endParaRPr lang="en-US" sz="2000" dirty="0">
              <a:cs typeface="B Homa" panose="00000400000000000000" pitchFamily="2" charset="-78"/>
            </a:endParaRPr>
          </a:p>
        </p:txBody>
      </p:sp>
      <p:pic>
        <p:nvPicPr>
          <p:cNvPr id="7170" name="Picture 2" descr="D:\Users\farzad\Desktop\kalbodi pic\h12 (1).jpg"/>
          <p:cNvPicPr>
            <a:picLocks noChangeAspect="1" noChangeArrowheads="1"/>
          </p:cNvPicPr>
          <p:nvPr/>
        </p:nvPicPr>
        <p:blipFill>
          <a:blip r:embed="rId2" cstate="print"/>
          <a:srcRect/>
          <a:stretch>
            <a:fillRect/>
          </a:stretch>
        </p:blipFill>
        <p:spPr bwMode="auto">
          <a:xfrm>
            <a:off x="228600" y="3200400"/>
            <a:ext cx="3224228" cy="2286000"/>
          </a:xfrm>
          <a:prstGeom prst="rect">
            <a:avLst/>
          </a:prstGeom>
          <a:ln>
            <a:noFill/>
          </a:ln>
          <a:effectLst>
            <a:softEdge rad="112500"/>
          </a:effectLst>
        </p:spPr>
      </p:pic>
      <p:pic>
        <p:nvPicPr>
          <p:cNvPr id="9" name="Picture 8" descr="http://buzzer.translink.ca/wp-content/uploads/2009/06/streetfurniture.jpg"/>
          <p:cNvPicPr/>
          <p:nvPr/>
        </p:nvPicPr>
        <p:blipFill>
          <a:blip r:embed="rId3" cstate="print"/>
          <a:srcRect r="47810" b="49261"/>
          <a:stretch>
            <a:fillRect/>
          </a:stretch>
        </p:blipFill>
        <p:spPr bwMode="auto">
          <a:xfrm>
            <a:off x="2667000" y="4419600"/>
            <a:ext cx="3101975" cy="2181225"/>
          </a:xfrm>
          <a:prstGeom prst="rect">
            <a:avLst/>
          </a:prstGeom>
          <a:ln>
            <a:noFill/>
          </a:ln>
          <a:effectLst>
            <a:softEdge rad="112500"/>
          </a:effectLst>
        </p:spPr>
      </p:pic>
      <p:pic>
        <p:nvPicPr>
          <p:cNvPr id="7173" name="Picture 5" descr="D:\Users\farzad\Desktop\kalbodi pic\m2.jpg"/>
          <p:cNvPicPr>
            <a:picLocks noChangeAspect="1" noChangeArrowheads="1"/>
          </p:cNvPicPr>
          <p:nvPr/>
        </p:nvPicPr>
        <p:blipFill>
          <a:blip r:embed="rId4" cstate="print"/>
          <a:srcRect/>
          <a:stretch>
            <a:fillRect/>
          </a:stretch>
        </p:blipFill>
        <p:spPr bwMode="auto">
          <a:xfrm>
            <a:off x="5410200" y="3200400"/>
            <a:ext cx="3134360" cy="2350770"/>
          </a:xfrm>
          <a:prstGeom prst="rect">
            <a:avLst/>
          </a:prstGeom>
          <a:ln>
            <a:noFill/>
          </a:ln>
          <a:effectLst>
            <a:softEdge rad="112500"/>
          </a:effectLst>
        </p:spPr>
      </p:pic>
    </p:spTree>
    <p:extLst>
      <p:ext uri="{BB962C8B-B14F-4D97-AF65-F5344CB8AC3E}">
        <p14:creationId xmlns:p14="http://schemas.microsoft.com/office/powerpoint/2010/main" val="3443716111"/>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6" name="AutoShape 6"/>
          <p:cNvSpPr>
            <a:spLocks noChangeArrowheads="1"/>
          </p:cNvSpPr>
          <p:nvPr/>
        </p:nvSpPr>
        <p:spPr bwMode="auto">
          <a:xfrm>
            <a:off x="1828800" y="2819400"/>
            <a:ext cx="2406650" cy="838200"/>
          </a:xfrm>
          <a:prstGeom prst="roundRect">
            <a:avLst>
              <a:gd name="adj" fmla="val 16667"/>
            </a:avLst>
          </a:prstGeom>
          <a:solidFill>
            <a:srgbClr val="92D050"/>
          </a:solidFill>
          <a:ln w="38100" cmpd="dbl" algn="ctr">
            <a:solidFill>
              <a:srgbClr val="3F1001"/>
            </a:solidFill>
            <a:round/>
            <a:headEnd/>
            <a:tailEnd/>
          </a:ln>
          <a:effectLst>
            <a:outerShdw dist="35921" dir="2700000" algn="ctr" rotWithShape="0">
              <a:schemeClr val="bg2"/>
            </a:outerShdw>
          </a:effectLst>
        </p:spPr>
        <p:txBody>
          <a:bodyPr wrap="none" anchor="ctr"/>
          <a:lstStyle/>
          <a:p>
            <a:pPr algn="ctr" fontAlgn="base">
              <a:spcBef>
                <a:spcPct val="20000"/>
              </a:spcBef>
              <a:spcAft>
                <a:spcPct val="0"/>
              </a:spcAft>
              <a:defRPr/>
            </a:pPr>
            <a:r>
              <a:rPr lang="fa-IR" sz="2800" dirty="0">
                <a:solidFill>
                  <a:prstClr val="black"/>
                </a:solidFill>
                <a:cs typeface="B Homa" panose="00000400000000000000" pitchFamily="2" charset="-78"/>
              </a:rPr>
              <a:t>فضاهای اداری</a:t>
            </a:r>
          </a:p>
        </p:txBody>
      </p:sp>
      <p:sp>
        <p:nvSpPr>
          <p:cNvPr id="25607" name="AutoShape 7"/>
          <p:cNvSpPr>
            <a:spLocks noChangeArrowheads="1"/>
          </p:cNvSpPr>
          <p:nvPr/>
        </p:nvSpPr>
        <p:spPr bwMode="auto">
          <a:xfrm>
            <a:off x="1752600" y="1447800"/>
            <a:ext cx="2438400" cy="838200"/>
          </a:xfrm>
          <a:prstGeom prst="roundRect">
            <a:avLst>
              <a:gd name="adj" fmla="val 16667"/>
            </a:avLst>
          </a:prstGeom>
          <a:solidFill>
            <a:srgbClr val="92D050"/>
          </a:solidFill>
          <a:ln w="38100" cmpd="dbl" algn="ctr">
            <a:solidFill>
              <a:srgbClr val="3F1001"/>
            </a:solidFill>
            <a:round/>
            <a:headEnd/>
            <a:tailEnd/>
          </a:ln>
          <a:effectLst>
            <a:outerShdw dist="35921" dir="2700000" algn="ctr" rotWithShape="0">
              <a:schemeClr val="bg2"/>
            </a:outerShdw>
          </a:effectLst>
        </p:spPr>
        <p:txBody>
          <a:bodyPr wrap="none" anchor="ctr"/>
          <a:lstStyle/>
          <a:p>
            <a:pPr algn="ctr" rtl="0" eaLnBrk="0" fontAlgn="base" hangingPunct="0">
              <a:spcBef>
                <a:spcPct val="0"/>
              </a:spcBef>
              <a:spcAft>
                <a:spcPct val="0"/>
              </a:spcAft>
              <a:defRPr/>
            </a:pPr>
            <a:r>
              <a:rPr lang="fa-IR" sz="2800" dirty="0">
                <a:solidFill>
                  <a:prstClr val="black"/>
                </a:solidFill>
                <a:cs typeface="B Homa" panose="00000400000000000000" pitchFamily="2" charset="-78"/>
              </a:rPr>
              <a:t>فضاهای آموزشی</a:t>
            </a:r>
            <a:endParaRPr lang="en-US" sz="2800" dirty="0">
              <a:solidFill>
                <a:prstClr val="black"/>
              </a:solidFill>
              <a:cs typeface="B Homa" panose="00000400000000000000" pitchFamily="2" charset="-78"/>
            </a:endParaRPr>
          </a:p>
        </p:txBody>
      </p:sp>
      <p:sp>
        <p:nvSpPr>
          <p:cNvPr id="25608" name="AutoShape 8"/>
          <p:cNvSpPr>
            <a:spLocks noChangeArrowheads="1"/>
          </p:cNvSpPr>
          <p:nvPr/>
        </p:nvSpPr>
        <p:spPr bwMode="auto">
          <a:xfrm>
            <a:off x="5181600" y="2819400"/>
            <a:ext cx="2209800" cy="850900"/>
          </a:xfrm>
          <a:prstGeom prst="roundRect">
            <a:avLst>
              <a:gd name="adj" fmla="val 16667"/>
            </a:avLst>
          </a:prstGeom>
          <a:solidFill>
            <a:srgbClr val="008000"/>
          </a:solidFill>
          <a:ln w="38100" cmpd="dbl" algn="ctr">
            <a:solidFill>
              <a:srgbClr val="3F1001"/>
            </a:solidFill>
            <a:round/>
            <a:headEnd/>
            <a:tailEnd/>
          </a:ln>
          <a:effectLst>
            <a:outerShdw dist="35921" dir="2700000" algn="ctr" rotWithShape="0">
              <a:schemeClr val="bg2"/>
            </a:outerShdw>
          </a:effectLst>
        </p:spPr>
        <p:txBody>
          <a:bodyPr anchor="ctr"/>
          <a:lstStyle/>
          <a:p>
            <a:pPr algn="ctr" eaLnBrk="0" fontAlgn="base" hangingPunct="0">
              <a:spcBef>
                <a:spcPct val="0"/>
              </a:spcBef>
              <a:spcAft>
                <a:spcPct val="0"/>
              </a:spcAft>
              <a:defRPr/>
            </a:pPr>
            <a:r>
              <a:rPr lang="fa-IR" sz="4400" dirty="0">
                <a:solidFill>
                  <a:prstClr val="white"/>
                </a:solidFill>
                <a:cs typeface="B Arshia" pitchFamily="2" charset="-78"/>
              </a:rPr>
              <a:t>برنامه فیزیکی</a:t>
            </a:r>
            <a:endParaRPr lang="en-US" sz="4400" dirty="0">
              <a:solidFill>
                <a:prstClr val="white"/>
              </a:solidFill>
              <a:cs typeface="B Arshia" pitchFamily="2" charset="-78"/>
            </a:endParaRPr>
          </a:p>
        </p:txBody>
      </p:sp>
      <p:sp>
        <p:nvSpPr>
          <p:cNvPr id="6" name="AutoShape 7"/>
          <p:cNvSpPr>
            <a:spLocks noChangeArrowheads="1"/>
          </p:cNvSpPr>
          <p:nvPr/>
        </p:nvSpPr>
        <p:spPr bwMode="auto">
          <a:xfrm>
            <a:off x="1828800" y="4191000"/>
            <a:ext cx="2438400" cy="838200"/>
          </a:xfrm>
          <a:prstGeom prst="roundRect">
            <a:avLst>
              <a:gd name="adj" fmla="val 16667"/>
            </a:avLst>
          </a:prstGeom>
          <a:solidFill>
            <a:srgbClr val="92D050"/>
          </a:solidFill>
          <a:ln w="38100" cmpd="dbl" algn="ctr">
            <a:solidFill>
              <a:srgbClr val="3F1001"/>
            </a:solidFill>
            <a:round/>
            <a:headEnd/>
            <a:tailEnd/>
          </a:ln>
          <a:effectLst>
            <a:outerShdw dist="35921" dir="2700000" algn="ctr" rotWithShape="0">
              <a:schemeClr val="bg2"/>
            </a:outerShdw>
          </a:effectLst>
        </p:spPr>
        <p:txBody>
          <a:bodyPr wrap="none" anchor="ctr"/>
          <a:lstStyle/>
          <a:p>
            <a:pPr algn="ctr" rtl="0" eaLnBrk="0" fontAlgn="base" hangingPunct="0">
              <a:spcBef>
                <a:spcPct val="0"/>
              </a:spcBef>
              <a:spcAft>
                <a:spcPct val="0"/>
              </a:spcAft>
              <a:defRPr/>
            </a:pPr>
            <a:r>
              <a:rPr lang="fa-IR" sz="2800" dirty="0">
                <a:solidFill>
                  <a:prstClr val="black"/>
                </a:solidFill>
                <a:cs typeface="B Homa" panose="00000400000000000000" pitchFamily="2" charset="-78"/>
              </a:rPr>
              <a:t>فضاهای عمومی</a:t>
            </a:r>
            <a:endParaRPr lang="en-US" sz="2800" dirty="0">
              <a:solidFill>
                <a:prstClr val="black"/>
              </a:solidFill>
              <a:cs typeface="B Homa" panose="00000400000000000000" pitchFamily="2" charset="-78"/>
            </a:endParaRPr>
          </a:p>
        </p:txBody>
      </p:sp>
      <p:sp>
        <p:nvSpPr>
          <p:cNvPr id="18" name="Left Brace 17"/>
          <p:cNvSpPr/>
          <p:nvPr/>
        </p:nvSpPr>
        <p:spPr>
          <a:xfrm rot="10800000">
            <a:off x="4572000" y="1447800"/>
            <a:ext cx="304800" cy="3733800"/>
          </a:xfrm>
          <a:prstGeom prst="leftBrace">
            <a:avLst/>
          </a:prstGeom>
          <a:ln w="38100">
            <a:solidFill>
              <a:srgbClr val="FFFF00"/>
            </a:solidFill>
          </a:ln>
        </p:spPr>
        <p:style>
          <a:lnRef idx="1">
            <a:schemeClr val="accent1"/>
          </a:lnRef>
          <a:fillRef idx="0">
            <a:schemeClr val="accent1"/>
          </a:fillRef>
          <a:effectRef idx="0">
            <a:schemeClr val="accent1"/>
          </a:effectRef>
          <a:fontRef idx="minor">
            <a:schemeClr val="tx1"/>
          </a:fontRef>
        </p:style>
        <p:txBody>
          <a:bodyPr anchor="ctr"/>
          <a:lstStyle/>
          <a:p>
            <a:pPr algn="ctr" rtl="0" fontAlgn="base">
              <a:spcBef>
                <a:spcPct val="0"/>
              </a:spcBef>
              <a:spcAft>
                <a:spcPct val="0"/>
              </a:spcAft>
              <a:defRPr/>
            </a:pPr>
            <a:endParaRPr lang="en-US">
              <a:solidFill>
                <a:prstClr val="white"/>
              </a:solidFill>
            </a:endParaRPr>
          </a:p>
        </p:txBody>
      </p:sp>
    </p:spTree>
    <p:extLst>
      <p:ext uri="{BB962C8B-B14F-4D97-AF65-F5344CB8AC3E}">
        <p14:creationId xmlns:p14="http://schemas.microsoft.com/office/powerpoint/2010/main" val="332555976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25608"/>
                                        </p:tgtEl>
                                        <p:attrNameLst>
                                          <p:attrName>style.visibility</p:attrName>
                                        </p:attrNameLst>
                                      </p:cBhvr>
                                      <p:to>
                                        <p:strVal val="visible"/>
                                      </p:to>
                                    </p:set>
                                    <p:animEffect transition="in" filter="wipe(right)">
                                      <p:cBhvr>
                                        <p:cTn id="7" dur="2000"/>
                                        <p:tgtEl>
                                          <p:spTgt spid="25608"/>
                                        </p:tgtEl>
                                      </p:cBhvr>
                                    </p:animEffect>
                                  </p:childTnLst>
                                </p:cTn>
                              </p:par>
                            </p:childTnLst>
                          </p:cTn>
                        </p:par>
                        <p:par>
                          <p:cTn id="8" fill="hold" nodeType="afterGroup">
                            <p:stCondLst>
                              <p:cond delay="2000"/>
                            </p:stCondLst>
                            <p:childTnLst>
                              <p:par>
                                <p:cTn id="9" presetID="22" presetClass="entr" presetSubtype="2" fill="hold" grpId="0" nodeType="afterEffect">
                                  <p:stCondLst>
                                    <p:cond delay="0"/>
                                  </p:stCondLst>
                                  <p:childTnLst>
                                    <p:set>
                                      <p:cBhvr>
                                        <p:cTn id="10" dur="1" fill="hold">
                                          <p:stCondLst>
                                            <p:cond delay="0"/>
                                          </p:stCondLst>
                                        </p:cTn>
                                        <p:tgtEl>
                                          <p:spTgt spid="25607"/>
                                        </p:tgtEl>
                                        <p:attrNameLst>
                                          <p:attrName>style.visibility</p:attrName>
                                        </p:attrNameLst>
                                      </p:cBhvr>
                                      <p:to>
                                        <p:strVal val="visible"/>
                                      </p:to>
                                    </p:set>
                                    <p:animEffect transition="in" filter="wipe(right)">
                                      <p:cBhvr>
                                        <p:cTn id="11" dur="2000"/>
                                        <p:tgtEl>
                                          <p:spTgt spid="25607"/>
                                        </p:tgtEl>
                                      </p:cBhvr>
                                    </p:animEffect>
                                  </p:childTnLst>
                                </p:cTn>
                              </p:par>
                            </p:childTnLst>
                          </p:cTn>
                        </p:par>
                        <p:par>
                          <p:cTn id="12" fill="hold" nodeType="afterGroup">
                            <p:stCondLst>
                              <p:cond delay="4000"/>
                            </p:stCondLst>
                            <p:childTnLst>
                              <p:par>
                                <p:cTn id="13" presetID="22" presetClass="entr" presetSubtype="2" fill="hold" grpId="0" nodeType="afterEffect">
                                  <p:stCondLst>
                                    <p:cond delay="0"/>
                                  </p:stCondLst>
                                  <p:childTnLst>
                                    <p:set>
                                      <p:cBhvr>
                                        <p:cTn id="14" dur="1" fill="hold">
                                          <p:stCondLst>
                                            <p:cond delay="0"/>
                                          </p:stCondLst>
                                        </p:cTn>
                                        <p:tgtEl>
                                          <p:spTgt spid="25606"/>
                                        </p:tgtEl>
                                        <p:attrNameLst>
                                          <p:attrName>style.visibility</p:attrName>
                                        </p:attrNameLst>
                                      </p:cBhvr>
                                      <p:to>
                                        <p:strVal val="visible"/>
                                      </p:to>
                                    </p:set>
                                    <p:animEffect transition="in" filter="wipe(right)">
                                      <p:cBhvr>
                                        <p:cTn id="15" dur="2000"/>
                                        <p:tgtEl>
                                          <p:spTgt spid="25606"/>
                                        </p:tgtEl>
                                      </p:cBhvr>
                                    </p:animEffect>
                                  </p:childTnLst>
                                </p:cTn>
                              </p:par>
                            </p:childTnLst>
                          </p:cTn>
                        </p:par>
                        <p:par>
                          <p:cTn id="16" fill="hold" nodeType="afterGroup">
                            <p:stCondLst>
                              <p:cond delay="6000"/>
                            </p:stCondLst>
                            <p:childTnLst>
                              <p:par>
                                <p:cTn id="17" presetID="22" presetClass="entr" presetSubtype="2"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right)">
                                      <p:cBhvr>
                                        <p:cTn id="19"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6" grpId="0" animBg="1"/>
      <p:bldP spid="25607" grpId="0" animBg="1"/>
      <p:bldP spid="25608" grpId="0" animBg="1"/>
      <p:bldP spid="6"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5" name="AutoShape 5"/>
          <p:cNvSpPr>
            <a:spLocks noChangeArrowheads="1"/>
          </p:cNvSpPr>
          <p:nvPr/>
        </p:nvSpPr>
        <p:spPr bwMode="auto">
          <a:xfrm>
            <a:off x="3352800" y="1828800"/>
            <a:ext cx="2406650" cy="838200"/>
          </a:xfrm>
          <a:prstGeom prst="roundRect">
            <a:avLst>
              <a:gd name="adj" fmla="val 16667"/>
            </a:avLst>
          </a:prstGeom>
          <a:solidFill>
            <a:srgbClr val="008000"/>
          </a:solidFill>
          <a:ln w="38100" cmpd="dbl" algn="ctr">
            <a:solidFill>
              <a:srgbClr val="3F1001"/>
            </a:solidFill>
            <a:round/>
            <a:headEnd/>
            <a:tailEnd/>
          </a:ln>
          <a:effectLst>
            <a:outerShdw dist="35921" dir="2700000" algn="ctr" rotWithShape="0">
              <a:schemeClr val="bg2"/>
            </a:outerShdw>
          </a:effectLst>
        </p:spPr>
        <p:txBody>
          <a:bodyPr wrap="none" anchor="ctr"/>
          <a:lstStyle/>
          <a:p>
            <a:pPr algn="ctr" fontAlgn="base">
              <a:spcBef>
                <a:spcPct val="20000"/>
              </a:spcBef>
              <a:spcAft>
                <a:spcPct val="0"/>
              </a:spcAft>
              <a:defRPr/>
            </a:pPr>
            <a:r>
              <a:rPr lang="fa-IR" sz="4000" dirty="0">
                <a:solidFill>
                  <a:prstClr val="white"/>
                </a:solidFill>
                <a:cs typeface="B Arshia" pitchFamily="2" charset="-78"/>
              </a:rPr>
              <a:t>فضاهای آموزشی</a:t>
            </a:r>
          </a:p>
        </p:txBody>
      </p:sp>
      <p:sp>
        <p:nvSpPr>
          <p:cNvPr id="30726" name="AutoShape 6"/>
          <p:cNvSpPr>
            <a:spLocks noChangeArrowheads="1"/>
          </p:cNvSpPr>
          <p:nvPr/>
        </p:nvSpPr>
        <p:spPr bwMode="auto">
          <a:xfrm>
            <a:off x="5905500" y="3352800"/>
            <a:ext cx="2406650" cy="838200"/>
          </a:xfrm>
          <a:prstGeom prst="roundRect">
            <a:avLst>
              <a:gd name="adj" fmla="val 16667"/>
            </a:avLst>
          </a:prstGeom>
          <a:solidFill>
            <a:srgbClr val="92D050"/>
          </a:solidFill>
          <a:ln w="38100" cmpd="dbl" algn="ctr">
            <a:solidFill>
              <a:srgbClr val="3F1001"/>
            </a:solidFill>
            <a:round/>
            <a:headEnd/>
            <a:tailEnd/>
          </a:ln>
          <a:effectLst>
            <a:outerShdw dist="35921" dir="2700000" algn="ctr" rotWithShape="0">
              <a:schemeClr val="bg2"/>
            </a:outerShdw>
          </a:effectLst>
        </p:spPr>
        <p:txBody>
          <a:bodyPr wrap="none" anchor="ctr"/>
          <a:lstStyle/>
          <a:p>
            <a:pPr algn="ctr" fontAlgn="base">
              <a:spcBef>
                <a:spcPct val="20000"/>
              </a:spcBef>
              <a:spcAft>
                <a:spcPct val="0"/>
              </a:spcAft>
              <a:defRPr/>
            </a:pPr>
            <a:r>
              <a:rPr lang="fa-IR" sz="3600" dirty="0">
                <a:solidFill>
                  <a:prstClr val="black"/>
                </a:solidFill>
                <a:cs typeface="B Arshia" pitchFamily="2" charset="-78"/>
              </a:rPr>
              <a:t>کلاس های آموزشی</a:t>
            </a:r>
          </a:p>
        </p:txBody>
      </p:sp>
      <p:sp>
        <p:nvSpPr>
          <p:cNvPr id="30738" name="AutoShape 18"/>
          <p:cNvSpPr>
            <a:spLocks noChangeArrowheads="1"/>
          </p:cNvSpPr>
          <p:nvPr/>
        </p:nvSpPr>
        <p:spPr bwMode="auto">
          <a:xfrm>
            <a:off x="755650" y="3352800"/>
            <a:ext cx="2406650" cy="838200"/>
          </a:xfrm>
          <a:prstGeom prst="roundRect">
            <a:avLst>
              <a:gd name="adj" fmla="val 16667"/>
            </a:avLst>
          </a:prstGeom>
          <a:solidFill>
            <a:srgbClr val="92D050"/>
          </a:solidFill>
          <a:ln w="38100" cmpd="dbl" algn="ctr">
            <a:solidFill>
              <a:srgbClr val="3F1001"/>
            </a:solidFill>
            <a:round/>
            <a:headEnd/>
            <a:tailEnd/>
          </a:ln>
          <a:effectLst>
            <a:outerShdw dist="35921" dir="2700000" algn="ctr" rotWithShape="0">
              <a:schemeClr val="bg2"/>
            </a:outerShdw>
          </a:effectLst>
        </p:spPr>
        <p:txBody>
          <a:bodyPr wrap="none" anchor="ctr"/>
          <a:lstStyle/>
          <a:p>
            <a:pPr algn="ctr" fontAlgn="base">
              <a:spcBef>
                <a:spcPct val="20000"/>
              </a:spcBef>
              <a:spcAft>
                <a:spcPct val="0"/>
              </a:spcAft>
              <a:defRPr/>
            </a:pPr>
            <a:r>
              <a:rPr lang="fa-IR" sz="4400" dirty="0">
                <a:solidFill>
                  <a:prstClr val="black"/>
                </a:solidFill>
                <a:cs typeface="B Arshia" pitchFamily="2" charset="-78"/>
              </a:rPr>
              <a:t>کارگاه ها</a:t>
            </a:r>
          </a:p>
        </p:txBody>
      </p:sp>
      <p:cxnSp>
        <p:nvCxnSpPr>
          <p:cNvPr id="30741" name="AutoShape 21"/>
          <p:cNvCxnSpPr>
            <a:cxnSpLocks noChangeShapeType="1"/>
            <a:stCxn id="30725" idx="2"/>
            <a:endCxn id="30738" idx="0"/>
          </p:cNvCxnSpPr>
          <p:nvPr/>
        </p:nvCxnSpPr>
        <p:spPr bwMode="auto">
          <a:xfrm rot="5400000">
            <a:off x="2914650" y="1711325"/>
            <a:ext cx="685800" cy="2597150"/>
          </a:xfrm>
          <a:prstGeom prst="bentConnector3">
            <a:avLst>
              <a:gd name="adj1" fmla="val 50000"/>
            </a:avLst>
          </a:prstGeom>
          <a:noFill/>
          <a:ln w="25400">
            <a:solidFill>
              <a:srgbClr val="FFFF00"/>
            </a:solidFill>
            <a:miter lim="800000"/>
            <a:headEnd/>
            <a:tailEnd/>
          </a:ln>
          <a:extLst>
            <a:ext uri="{909E8E84-426E-40DD-AFC4-6F175D3DCCD1}">
              <a14:hiddenFill xmlns:a14="http://schemas.microsoft.com/office/drawing/2010/main">
                <a:noFill/>
              </a14:hiddenFill>
            </a:ext>
          </a:extLst>
        </p:spPr>
      </p:cxnSp>
      <p:cxnSp>
        <p:nvCxnSpPr>
          <p:cNvPr id="30742" name="AutoShape 22"/>
          <p:cNvCxnSpPr>
            <a:cxnSpLocks noChangeShapeType="1"/>
            <a:stCxn id="30725" idx="2"/>
            <a:endCxn id="30726" idx="0"/>
          </p:cNvCxnSpPr>
          <p:nvPr/>
        </p:nvCxnSpPr>
        <p:spPr bwMode="auto">
          <a:xfrm rot="16200000" flipH="1">
            <a:off x="5508625" y="1733550"/>
            <a:ext cx="647700" cy="2552700"/>
          </a:xfrm>
          <a:prstGeom prst="bentConnector3">
            <a:avLst>
              <a:gd name="adj1" fmla="val 50000"/>
            </a:avLst>
          </a:prstGeom>
          <a:noFill/>
          <a:ln w="25400">
            <a:solidFill>
              <a:srgbClr val="FFFF00"/>
            </a:solidFill>
            <a:miter lim="800000"/>
            <a:headEnd/>
            <a:tailEnd/>
          </a:ln>
          <a:extLst>
            <a:ext uri="{909E8E84-426E-40DD-AFC4-6F175D3DCCD1}">
              <a14:hiddenFill xmlns:a14="http://schemas.microsoft.com/office/drawing/2010/main">
                <a:noFill/>
              </a14:hiddenFill>
            </a:ext>
          </a:extLst>
        </p:spPr>
      </p:cxnSp>
    </p:spTree>
    <p:extLst>
      <p:ext uri="{BB962C8B-B14F-4D97-AF65-F5344CB8AC3E}">
        <p14:creationId xmlns:p14="http://schemas.microsoft.com/office/powerpoint/2010/main" val="411216531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30725"/>
                                        </p:tgtEl>
                                        <p:attrNameLst>
                                          <p:attrName>style.visibility</p:attrName>
                                        </p:attrNameLst>
                                      </p:cBhvr>
                                      <p:to>
                                        <p:strVal val="visible"/>
                                      </p:to>
                                    </p:set>
                                    <p:animEffect transition="in" filter="wipe(right)">
                                      <p:cBhvr>
                                        <p:cTn id="7" dur="2000"/>
                                        <p:tgtEl>
                                          <p:spTgt spid="30725"/>
                                        </p:tgtEl>
                                      </p:cBhvr>
                                    </p:animEffect>
                                  </p:childTnLst>
                                </p:cTn>
                              </p:par>
                            </p:childTnLst>
                          </p:cTn>
                        </p:par>
                        <p:par>
                          <p:cTn id="8" fill="hold" nodeType="afterGroup">
                            <p:stCondLst>
                              <p:cond delay="2000"/>
                            </p:stCondLst>
                            <p:childTnLst>
                              <p:par>
                                <p:cTn id="9" presetID="4" presetClass="entr" presetSubtype="16" fill="hold" nodeType="afterEffect">
                                  <p:stCondLst>
                                    <p:cond delay="0"/>
                                  </p:stCondLst>
                                  <p:childTnLst>
                                    <p:set>
                                      <p:cBhvr>
                                        <p:cTn id="10" dur="1" fill="hold">
                                          <p:stCondLst>
                                            <p:cond delay="0"/>
                                          </p:stCondLst>
                                        </p:cTn>
                                        <p:tgtEl>
                                          <p:spTgt spid="30741"/>
                                        </p:tgtEl>
                                        <p:attrNameLst>
                                          <p:attrName>style.visibility</p:attrName>
                                        </p:attrNameLst>
                                      </p:cBhvr>
                                      <p:to>
                                        <p:strVal val="visible"/>
                                      </p:to>
                                    </p:set>
                                    <p:animEffect transition="in" filter="box(in)">
                                      <p:cBhvr>
                                        <p:cTn id="11" dur="500"/>
                                        <p:tgtEl>
                                          <p:spTgt spid="30741"/>
                                        </p:tgtEl>
                                      </p:cBhvr>
                                    </p:animEffect>
                                  </p:childTnLst>
                                </p:cTn>
                              </p:par>
                              <p:par>
                                <p:cTn id="12" presetID="4" presetClass="entr" presetSubtype="16" fill="hold" nodeType="withEffect">
                                  <p:stCondLst>
                                    <p:cond delay="0"/>
                                  </p:stCondLst>
                                  <p:childTnLst>
                                    <p:set>
                                      <p:cBhvr>
                                        <p:cTn id="13" dur="1" fill="hold">
                                          <p:stCondLst>
                                            <p:cond delay="0"/>
                                          </p:stCondLst>
                                        </p:cTn>
                                        <p:tgtEl>
                                          <p:spTgt spid="30742"/>
                                        </p:tgtEl>
                                        <p:attrNameLst>
                                          <p:attrName>style.visibility</p:attrName>
                                        </p:attrNameLst>
                                      </p:cBhvr>
                                      <p:to>
                                        <p:strVal val="visible"/>
                                      </p:to>
                                    </p:set>
                                    <p:animEffect transition="in" filter="box(in)">
                                      <p:cBhvr>
                                        <p:cTn id="14" dur="500"/>
                                        <p:tgtEl>
                                          <p:spTgt spid="30742"/>
                                        </p:tgtEl>
                                      </p:cBhvr>
                                    </p:animEffect>
                                  </p:childTnLst>
                                </p:cTn>
                              </p:par>
                            </p:childTnLst>
                          </p:cTn>
                        </p:par>
                        <p:par>
                          <p:cTn id="15" fill="hold" nodeType="afterGroup">
                            <p:stCondLst>
                              <p:cond delay="2500"/>
                            </p:stCondLst>
                            <p:childTnLst>
                              <p:par>
                                <p:cTn id="16" presetID="22" presetClass="entr" presetSubtype="2" fill="hold" grpId="0" nodeType="afterEffect">
                                  <p:stCondLst>
                                    <p:cond delay="0"/>
                                  </p:stCondLst>
                                  <p:childTnLst>
                                    <p:set>
                                      <p:cBhvr>
                                        <p:cTn id="17" dur="1" fill="hold">
                                          <p:stCondLst>
                                            <p:cond delay="0"/>
                                          </p:stCondLst>
                                        </p:cTn>
                                        <p:tgtEl>
                                          <p:spTgt spid="30726"/>
                                        </p:tgtEl>
                                        <p:attrNameLst>
                                          <p:attrName>style.visibility</p:attrName>
                                        </p:attrNameLst>
                                      </p:cBhvr>
                                      <p:to>
                                        <p:strVal val="visible"/>
                                      </p:to>
                                    </p:set>
                                    <p:animEffect transition="in" filter="wipe(right)">
                                      <p:cBhvr>
                                        <p:cTn id="18" dur="2000"/>
                                        <p:tgtEl>
                                          <p:spTgt spid="30726"/>
                                        </p:tgtEl>
                                      </p:cBhvr>
                                    </p:animEffect>
                                  </p:childTnLst>
                                </p:cTn>
                              </p:par>
                              <p:par>
                                <p:cTn id="19" presetID="22" presetClass="entr" presetSubtype="2" fill="hold" grpId="0" nodeType="withEffect">
                                  <p:stCondLst>
                                    <p:cond delay="0"/>
                                  </p:stCondLst>
                                  <p:childTnLst>
                                    <p:set>
                                      <p:cBhvr>
                                        <p:cTn id="20" dur="1" fill="hold">
                                          <p:stCondLst>
                                            <p:cond delay="0"/>
                                          </p:stCondLst>
                                        </p:cTn>
                                        <p:tgtEl>
                                          <p:spTgt spid="30738"/>
                                        </p:tgtEl>
                                        <p:attrNameLst>
                                          <p:attrName>style.visibility</p:attrName>
                                        </p:attrNameLst>
                                      </p:cBhvr>
                                      <p:to>
                                        <p:strVal val="visible"/>
                                      </p:to>
                                    </p:set>
                                    <p:animEffect transition="in" filter="wipe(right)">
                                      <p:cBhvr>
                                        <p:cTn id="21" dur="2000"/>
                                        <p:tgtEl>
                                          <p:spTgt spid="307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5" grpId="0" animBg="1"/>
      <p:bldP spid="30726" grpId="0" animBg="1"/>
      <p:bldP spid="30738"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3" name="AutoShape 5"/>
          <p:cNvSpPr>
            <a:spLocks noChangeArrowheads="1"/>
          </p:cNvSpPr>
          <p:nvPr/>
        </p:nvSpPr>
        <p:spPr bwMode="auto">
          <a:xfrm>
            <a:off x="2889250" y="1143000"/>
            <a:ext cx="2406650" cy="838200"/>
          </a:xfrm>
          <a:prstGeom prst="roundRect">
            <a:avLst>
              <a:gd name="adj" fmla="val 16667"/>
            </a:avLst>
          </a:prstGeom>
          <a:solidFill>
            <a:srgbClr val="008000"/>
          </a:solidFill>
          <a:ln w="38100" cmpd="dbl" algn="ctr">
            <a:solidFill>
              <a:srgbClr val="3F1001"/>
            </a:solidFill>
            <a:round/>
            <a:headEnd/>
            <a:tailEnd/>
          </a:ln>
          <a:effectLst>
            <a:outerShdw dist="35921" dir="2700000" algn="ctr" rotWithShape="0">
              <a:schemeClr val="bg2"/>
            </a:outerShdw>
          </a:effectLst>
        </p:spPr>
        <p:txBody>
          <a:bodyPr wrap="none" anchor="ctr"/>
          <a:lstStyle/>
          <a:p>
            <a:pPr algn="ctr" fontAlgn="base">
              <a:spcBef>
                <a:spcPct val="20000"/>
              </a:spcBef>
              <a:spcAft>
                <a:spcPct val="0"/>
              </a:spcAft>
              <a:defRPr/>
            </a:pPr>
            <a:r>
              <a:rPr lang="fa-IR" sz="2800" dirty="0">
                <a:solidFill>
                  <a:prstClr val="white"/>
                </a:solidFill>
                <a:cs typeface="B Homa" panose="00000400000000000000" pitchFamily="2" charset="-78"/>
              </a:rPr>
              <a:t>فضاهای اداری</a:t>
            </a:r>
          </a:p>
        </p:txBody>
      </p:sp>
      <p:sp>
        <p:nvSpPr>
          <p:cNvPr id="32774" name="AutoShape 6"/>
          <p:cNvSpPr>
            <a:spLocks noChangeArrowheads="1"/>
          </p:cNvSpPr>
          <p:nvPr/>
        </p:nvSpPr>
        <p:spPr bwMode="auto">
          <a:xfrm>
            <a:off x="5486400" y="3200400"/>
            <a:ext cx="1600200" cy="838200"/>
          </a:xfrm>
          <a:prstGeom prst="roundRect">
            <a:avLst>
              <a:gd name="adj" fmla="val 16667"/>
            </a:avLst>
          </a:prstGeom>
          <a:solidFill>
            <a:srgbClr val="92D050"/>
          </a:solidFill>
          <a:ln w="38100" cmpd="dbl" algn="ctr">
            <a:solidFill>
              <a:srgbClr val="3F1001"/>
            </a:solidFill>
            <a:round/>
            <a:headEnd/>
            <a:tailEnd/>
          </a:ln>
          <a:effectLst>
            <a:outerShdw dist="35921" dir="2700000" algn="ctr" rotWithShape="0">
              <a:schemeClr val="bg2"/>
            </a:outerShdw>
          </a:effectLst>
        </p:spPr>
        <p:txBody>
          <a:bodyPr wrap="none" anchor="ctr"/>
          <a:lstStyle/>
          <a:p>
            <a:pPr algn="ctr" fontAlgn="base">
              <a:spcBef>
                <a:spcPct val="20000"/>
              </a:spcBef>
              <a:spcAft>
                <a:spcPct val="0"/>
              </a:spcAft>
              <a:defRPr/>
            </a:pPr>
            <a:r>
              <a:rPr lang="fa-IR" sz="3600" dirty="0">
                <a:solidFill>
                  <a:prstClr val="black"/>
                </a:solidFill>
                <a:cs typeface="B Arshia" pitchFamily="2" charset="-78"/>
              </a:rPr>
              <a:t>مدیریت</a:t>
            </a:r>
          </a:p>
        </p:txBody>
      </p:sp>
      <p:sp>
        <p:nvSpPr>
          <p:cNvPr id="32775" name="AutoShape 7"/>
          <p:cNvSpPr>
            <a:spLocks noChangeArrowheads="1"/>
          </p:cNvSpPr>
          <p:nvPr/>
        </p:nvSpPr>
        <p:spPr bwMode="auto">
          <a:xfrm>
            <a:off x="3124200" y="3200400"/>
            <a:ext cx="1981200" cy="838200"/>
          </a:xfrm>
          <a:prstGeom prst="roundRect">
            <a:avLst>
              <a:gd name="adj" fmla="val 16667"/>
            </a:avLst>
          </a:prstGeom>
          <a:solidFill>
            <a:srgbClr val="92D050"/>
          </a:solidFill>
          <a:ln w="38100" cmpd="dbl" algn="ctr">
            <a:solidFill>
              <a:srgbClr val="3F1001"/>
            </a:solidFill>
            <a:round/>
            <a:headEnd/>
            <a:tailEnd/>
          </a:ln>
          <a:effectLst>
            <a:outerShdw dist="35921" dir="2700000" algn="ctr" rotWithShape="0">
              <a:schemeClr val="bg2"/>
            </a:outerShdw>
          </a:effectLst>
        </p:spPr>
        <p:txBody>
          <a:bodyPr wrap="none" anchor="ctr"/>
          <a:lstStyle/>
          <a:p>
            <a:pPr algn="ctr" fontAlgn="base">
              <a:spcBef>
                <a:spcPct val="20000"/>
              </a:spcBef>
              <a:spcAft>
                <a:spcPct val="0"/>
              </a:spcAft>
              <a:defRPr/>
            </a:pPr>
            <a:r>
              <a:rPr lang="fa-IR" sz="3600" dirty="0">
                <a:solidFill>
                  <a:prstClr val="black"/>
                </a:solidFill>
                <a:cs typeface="B Arshia" pitchFamily="2" charset="-78"/>
              </a:rPr>
              <a:t>معاونت</a:t>
            </a:r>
          </a:p>
        </p:txBody>
      </p:sp>
      <p:sp>
        <p:nvSpPr>
          <p:cNvPr id="32776" name="AutoShape 8"/>
          <p:cNvSpPr>
            <a:spLocks noChangeArrowheads="1"/>
          </p:cNvSpPr>
          <p:nvPr/>
        </p:nvSpPr>
        <p:spPr bwMode="auto">
          <a:xfrm>
            <a:off x="1066800" y="3200400"/>
            <a:ext cx="1689100" cy="838200"/>
          </a:xfrm>
          <a:prstGeom prst="roundRect">
            <a:avLst>
              <a:gd name="adj" fmla="val 16667"/>
            </a:avLst>
          </a:prstGeom>
          <a:solidFill>
            <a:srgbClr val="92D050"/>
          </a:solidFill>
          <a:ln w="38100" cmpd="dbl" algn="ctr">
            <a:solidFill>
              <a:srgbClr val="3F1001"/>
            </a:solidFill>
            <a:round/>
            <a:headEnd/>
            <a:tailEnd/>
          </a:ln>
          <a:effectLst>
            <a:outerShdw dist="35921" dir="2700000" algn="ctr" rotWithShape="0">
              <a:schemeClr val="bg2"/>
            </a:outerShdw>
          </a:effectLst>
        </p:spPr>
        <p:txBody>
          <a:bodyPr wrap="none" anchor="ctr"/>
          <a:lstStyle/>
          <a:p>
            <a:pPr algn="ctr" fontAlgn="base">
              <a:spcBef>
                <a:spcPct val="20000"/>
              </a:spcBef>
              <a:spcAft>
                <a:spcPct val="0"/>
              </a:spcAft>
              <a:defRPr/>
            </a:pPr>
            <a:r>
              <a:rPr lang="fa-IR" sz="3600" dirty="0">
                <a:solidFill>
                  <a:prstClr val="black"/>
                </a:solidFill>
                <a:cs typeface="B Arshia" pitchFamily="2" charset="-78"/>
              </a:rPr>
              <a:t>حسابداری</a:t>
            </a:r>
          </a:p>
        </p:txBody>
      </p:sp>
      <p:cxnSp>
        <p:nvCxnSpPr>
          <p:cNvPr id="32782" name="AutoShape 14"/>
          <p:cNvCxnSpPr>
            <a:cxnSpLocks noChangeShapeType="1"/>
            <a:stCxn id="32773" idx="2"/>
            <a:endCxn id="32776" idx="0"/>
          </p:cNvCxnSpPr>
          <p:nvPr/>
        </p:nvCxnSpPr>
        <p:spPr bwMode="auto">
          <a:xfrm rot="5400000">
            <a:off x="2392363" y="1500187"/>
            <a:ext cx="1219200" cy="2181225"/>
          </a:xfrm>
          <a:prstGeom prst="bentConnector3">
            <a:avLst>
              <a:gd name="adj1" fmla="val 50000"/>
            </a:avLst>
          </a:prstGeom>
          <a:ln w="38100">
            <a:solidFill>
              <a:srgbClr val="FFFF00"/>
            </a:solidFill>
            <a:headEnd/>
            <a:tailEnd/>
          </a:ln>
        </p:spPr>
        <p:style>
          <a:lnRef idx="1">
            <a:schemeClr val="dk1"/>
          </a:lnRef>
          <a:fillRef idx="0">
            <a:schemeClr val="dk1"/>
          </a:fillRef>
          <a:effectRef idx="0">
            <a:schemeClr val="dk1"/>
          </a:effectRef>
          <a:fontRef idx="minor">
            <a:schemeClr val="tx1"/>
          </a:fontRef>
        </p:style>
      </p:cxnSp>
      <p:cxnSp>
        <p:nvCxnSpPr>
          <p:cNvPr id="32784" name="AutoShape 16"/>
          <p:cNvCxnSpPr>
            <a:cxnSpLocks noChangeShapeType="1"/>
          </p:cNvCxnSpPr>
          <p:nvPr/>
        </p:nvCxnSpPr>
        <p:spPr bwMode="auto">
          <a:xfrm rot="5400000">
            <a:off x="3810000" y="2895600"/>
            <a:ext cx="609600" cy="0"/>
          </a:xfrm>
          <a:prstGeom prst="bentConnector3">
            <a:avLst>
              <a:gd name="adj1" fmla="val 50000"/>
            </a:avLst>
          </a:prstGeom>
          <a:noFill/>
          <a:ln w="38100">
            <a:solidFill>
              <a:srgbClr val="FFFF00"/>
            </a:solidFill>
            <a:miter lim="800000"/>
            <a:headEnd/>
            <a:tailEnd/>
          </a:ln>
          <a:extLst>
            <a:ext uri="{909E8E84-426E-40DD-AFC4-6F175D3DCCD1}">
              <a14:hiddenFill xmlns:a14="http://schemas.microsoft.com/office/drawing/2010/main">
                <a:noFill/>
              </a14:hiddenFill>
            </a:ext>
          </a:extLst>
        </p:spPr>
      </p:cxnSp>
      <p:cxnSp>
        <p:nvCxnSpPr>
          <p:cNvPr id="32785" name="AutoShape 17"/>
          <p:cNvCxnSpPr>
            <a:cxnSpLocks noChangeShapeType="1"/>
            <a:stCxn id="32773" idx="2"/>
            <a:endCxn id="32774" idx="0"/>
          </p:cNvCxnSpPr>
          <p:nvPr/>
        </p:nvCxnSpPr>
        <p:spPr bwMode="auto">
          <a:xfrm rot="16200000" flipH="1">
            <a:off x="4579938" y="1493837"/>
            <a:ext cx="1219200" cy="2193925"/>
          </a:xfrm>
          <a:prstGeom prst="bentConnector3">
            <a:avLst>
              <a:gd name="adj1" fmla="val 50000"/>
            </a:avLst>
          </a:prstGeom>
          <a:noFill/>
          <a:ln w="38100">
            <a:solidFill>
              <a:srgbClr val="FFFF00"/>
            </a:solidFill>
            <a:miter lim="800000"/>
            <a:headEnd/>
            <a:tailEnd/>
          </a:ln>
          <a:extLst>
            <a:ext uri="{909E8E84-426E-40DD-AFC4-6F175D3DCCD1}">
              <a14:hiddenFill xmlns:a14="http://schemas.microsoft.com/office/drawing/2010/main">
                <a:noFill/>
              </a14:hiddenFill>
            </a:ext>
          </a:extLst>
        </p:spPr>
      </p:cxnSp>
      <p:sp>
        <p:nvSpPr>
          <p:cNvPr id="11" name="AutoShape 7"/>
          <p:cNvSpPr>
            <a:spLocks noChangeArrowheads="1"/>
          </p:cNvSpPr>
          <p:nvPr/>
        </p:nvSpPr>
        <p:spPr bwMode="auto">
          <a:xfrm>
            <a:off x="5410200" y="4267200"/>
            <a:ext cx="1676400" cy="838200"/>
          </a:xfrm>
          <a:prstGeom prst="roundRect">
            <a:avLst>
              <a:gd name="adj" fmla="val 16667"/>
            </a:avLst>
          </a:prstGeom>
          <a:solidFill>
            <a:srgbClr val="92D050"/>
          </a:solidFill>
          <a:ln w="38100" cmpd="dbl" algn="ctr">
            <a:solidFill>
              <a:srgbClr val="3F1001"/>
            </a:solidFill>
            <a:round/>
            <a:headEnd/>
            <a:tailEnd/>
          </a:ln>
          <a:effectLst>
            <a:outerShdw dist="35921" dir="2700000" algn="ctr" rotWithShape="0">
              <a:schemeClr val="bg2"/>
            </a:outerShdw>
          </a:effectLst>
        </p:spPr>
        <p:txBody>
          <a:bodyPr wrap="none" anchor="ctr"/>
          <a:lstStyle/>
          <a:p>
            <a:pPr algn="ctr" fontAlgn="base">
              <a:spcBef>
                <a:spcPct val="20000"/>
              </a:spcBef>
              <a:spcAft>
                <a:spcPct val="0"/>
              </a:spcAft>
              <a:defRPr/>
            </a:pPr>
            <a:r>
              <a:rPr lang="fa-IR" sz="3600" dirty="0">
                <a:solidFill>
                  <a:prstClr val="black"/>
                </a:solidFill>
                <a:cs typeface="B Arshia" pitchFamily="2" charset="-78"/>
              </a:rPr>
              <a:t>اتاق جلسه</a:t>
            </a:r>
          </a:p>
        </p:txBody>
      </p:sp>
      <p:sp>
        <p:nvSpPr>
          <p:cNvPr id="12" name="AutoShape 7"/>
          <p:cNvSpPr>
            <a:spLocks noChangeArrowheads="1"/>
          </p:cNvSpPr>
          <p:nvPr/>
        </p:nvSpPr>
        <p:spPr bwMode="auto">
          <a:xfrm>
            <a:off x="3200400" y="4267200"/>
            <a:ext cx="1905000" cy="838200"/>
          </a:xfrm>
          <a:prstGeom prst="roundRect">
            <a:avLst>
              <a:gd name="adj" fmla="val 16667"/>
            </a:avLst>
          </a:prstGeom>
          <a:solidFill>
            <a:srgbClr val="92D050"/>
          </a:solidFill>
          <a:ln w="38100" cmpd="dbl" algn="ctr">
            <a:solidFill>
              <a:srgbClr val="3F1001"/>
            </a:solidFill>
            <a:round/>
            <a:headEnd/>
            <a:tailEnd/>
          </a:ln>
          <a:effectLst>
            <a:outerShdw dist="35921" dir="2700000" algn="ctr" rotWithShape="0">
              <a:schemeClr val="bg2"/>
            </a:outerShdw>
          </a:effectLst>
        </p:spPr>
        <p:txBody>
          <a:bodyPr wrap="none" anchor="ctr"/>
          <a:lstStyle/>
          <a:p>
            <a:pPr algn="ctr" fontAlgn="base">
              <a:spcBef>
                <a:spcPct val="20000"/>
              </a:spcBef>
              <a:spcAft>
                <a:spcPct val="0"/>
              </a:spcAft>
              <a:defRPr/>
            </a:pPr>
            <a:r>
              <a:rPr lang="fa-IR" sz="3600" dirty="0">
                <a:solidFill>
                  <a:prstClr val="black"/>
                </a:solidFill>
                <a:cs typeface="B Arshia" pitchFamily="2" charset="-78"/>
              </a:rPr>
              <a:t>انتشارات</a:t>
            </a:r>
          </a:p>
        </p:txBody>
      </p:sp>
      <p:sp>
        <p:nvSpPr>
          <p:cNvPr id="13" name="AutoShape 7"/>
          <p:cNvSpPr>
            <a:spLocks noChangeArrowheads="1"/>
          </p:cNvSpPr>
          <p:nvPr/>
        </p:nvSpPr>
        <p:spPr bwMode="auto">
          <a:xfrm>
            <a:off x="1066800" y="4343400"/>
            <a:ext cx="1676400" cy="762000"/>
          </a:xfrm>
          <a:prstGeom prst="roundRect">
            <a:avLst>
              <a:gd name="adj" fmla="val 16667"/>
            </a:avLst>
          </a:prstGeom>
          <a:solidFill>
            <a:srgbClr val="92D050"/>
          </a:solidFill>
          <a:ln w="38100" cmpd="dbl" algn="ctr">
            <a:solidFill>
              <a:srgbClr val="3F1001"/>
            </a:solidFill>
            <a:round/>
            <a:headEnd/>
            <a:tailEnd/>
          </a:ln>
          <a:effectLst>
            <a:outerShdw dist="35921" dir="2700000" algn="ctr" rotWithShape="0">
              <a:schemeClr val="bg2"/>
            </a:outerShdw>
          </a:effectLst>
        </p:spPr>
        <p:txBody>
          <a:bodyPr wrap="none" anchor="ctr"/>
          <a:lstStyle/>
          <a:p>
            <a:pPr algn="ctr" fontAlgn="base">
              <a:spcBef>
                <a:spcPct val="20000"/>
              </a:spcBef>
              <a:spcAft>
                <a:spcPct val="0"/>
              </a:spcAft>
              <a:defRPr/>
            </a:pPr>
            <a:r>
              <a:rPr lang="fa-IR" sz="3600" dirty="0">
                <a:solidFill>
                  <a:prstClr val="black"/>
                </a:solidFill>
                <a:cs typeface="B Arshia" pitchFamily="2" charset="-78"/>
              </a:rPr>
              <a:t>بایگانی</a:t>
            </a:r>
          </a:p>
        </p:txBody>
      </p:sp>
    </p:spTree>
    <p:extLst>
      <p:ext uri="{BB962C8B-B14F-4D97-AF65-F5344CB8AC3E}">
        <p14:creationId xmlns:p14="http://schemas.microsoft.com/office/powerpoint/2010/main" val="281779139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32773"/>
                                        </p:tgtEl>
                                        <p:attrNameLst>
                                          <p:attrName>style.visibility</p:attrName>
                                        </p:attrNameLst>
                                      </p:cBhvr>
                                      <p:to>
                                        <p:strVal val="visible"/>
                                      </p:to>
                                    </p:set>
                                    <p:animEffect transition="in" filter="wipe(right)">
                                      <p:cBhvr>
                                        <p:cTn id="7" dur="2000"/>
                                        <p:tgtEl>
                                          <p:spTgt spid="32773"/>
                                        </p:tgtEl>
                                      </p:cBhvr>
                                    </p:animEffect>
                                  </p:childTnLst>
                                </p:cTn>
                              </p:par>
                              <p:par>
                                <p:cTn id="8" presetID="4" presetClass="entr" presetSubtype="16" fill="hold" nodeType="withEffect">
                                  <p:stCondLst>
                                    <p:cond delay="0"/>
                                  </p:stCondLst>
                                  <p:childTnLst>
                                    <p:set>
                                      <p:cBhvr>
                                        <p:cTn id="9" dur="1" fill="hold">
                                          <p:stCondLst>
                                            <p:cond delay="0"/>
                                          </p:stCondLst>
                                        </p:cTn>
                                        <p:tgtEl>
                                          <p:spTgt spid="32782"/>
                                        </p:tgtEl>
                                        <p:attrNameLst>
                                          <p:attrName>style.visibility</p:attrName>
                                        </p:attrNameLst>
                                      </p:cBhvr>
                                      <p:to>
                                        <p:strVal val="visible"/>
                                      </p:to>
                                    </p:set>
                                    <p:animEffect transition="in" filter="box(in)">
                                      <p:cBhvr>
                                        <p:cTn id="10" dur="500"/>
                                        <p:tgtEl>
                                          <p:spTgt spid="32782"/>
                                        </p:tgtEl>
                                      </p:cBhvr>
                                    </p:animEffect>
                                  </p:childTnLst>
                                </p:cTn>
                              </p:par>
                              <p:par>
                                <p:cTn id="11" presetID="4" presetClass="entr" presetSubtype="16" fill="hold" nodeType="withEffect">
                                  <p:stCondLst>
                                    <p:cond delay="0"/>
                                  </p:stCondLst>
                                  <p:childTnLst>
                                    <p:set>
                                      <p:cBhvr>
                                        <p:cTn id="12" dur="1" fill="hold">
                                          <p:stCondLst>
                                            <p:cond delay="0"/>
                                          </p:stCondLst>
                                        </p:cTn>
                                        <p:tgtEl>
                                          <p:spTgt spid="32784"/>
                                        </p:tgtEl>
                                        <p:attrNameLst>
                                          <p:attrName>style.visibility</p:attrName>
                                        </p:attrNameLst>
                                      </p:cBhvr>
                                      <p:to>
                                        <p:strVal val="visible"/>
                                      </p:to>
                                    </p:set>
                                    <p:animEffect transition="in" filter="box(in)">
                                      <p:cBhvr>
                                        <p:cTn id="13" dur="500"/>
                                        <p:tgtEl>
                                          <p:spTgt spid="32784"/>
                                        </p:tgtEl>
                                      </p:cBhvr>
                                    </p:animEffect>
                                  </p:childTnLst>
                                </p:cTn>
                              </p:par>
                              <p:par>
                                <p:cTn id="14" presetID="4" presetClass="entr" presetSubtype="16" fill="hold" nodeType="withEffect">
                                  <p:stCondLst>
                                    <p:cond delay="0"/>
                                  </p:stCondLst>
                                  <p:childTnLst>
                                    <p:set>
                                      <p:cBhvr>
                                        <p:cTn id="15" dur="1" fill="hold">
                                          <p:stCondLst>
                                            <p:cond delay="0"/>
                                          </p:stCondLst>
                                        </p:cTn>
                                        <p:tgtEl>
                                          <p:spTgt spid="32785"/>
                                        </p:tgtEl>
                                        <p:attrNameLst>
                                          <p:attrName>style.visibility</p:attrName>
                                        </p:attrNameLst>
                                      </p:cBhvr>
                                      <p:to>
                                        <p:strVal val="visible"/>
                                      </p:to>
                                    </p:set>
                                    <p:animEffect transition="in" filter="box(in)">
                                      <p:cBhvr>
                                        <p:cTn id="16" dur="500"/>
                                        <p:tgtEl>
                                          <p:spTgt spid="32785"/>
                                        </p:tgtEl>
                                      </p:cBhvr>
                                    </p:animEffect>
                                  </p:childTnLst>
                                </p:cTn>
                              </p:par>
                            </p:childTnLst>
                          </p:cTn>
                        </p:par>
                        <p:par>
                          <p:cTn id="17" fill="hold" nodeType="afterGroup">
                            <p:stCondLst>
                              <p:cond delay="2000"/>
                            </p:stCondLst>
                            <p:childTnLst>
                              <p:par>
                                <p:cTn id="18" presetID="22" presetClass="entr" presetSubtype="2" fill="hold" grpId="0" nodeType="afterEffect">
                                  <p:stCondLst>
                                    <p:cond delay="0"/>
                                  </p:stCondLst>
                                  <p:childTnLst>
                                    <p:set>
                                      <p:cBhvr>
                                        <p:cTn id="19" dur="1" fill="hold">
                                          <p:stCondLst>
                                            <p:cond delay="0"/>
                                          </p:stCondLst>
                                        </p:cTn>
                                        <p:tgtEl>
                                          <p:spTgt spid="32774"/>
                                        </p:tgtEl>
                                        <p:attrNameLst>
                                          <p:attrName>style.visibility</p:attrName>
                                        </p:attrNameLst>
                                      </p:cBhvr>
                                      <p:to>
                                        <p:strVal val="visible"/>
                                      </p:to>
                                    </p:set>
                                    <p:animEffect transition="in" filter="wipe(right)">
                                      <p:cBhvr>
                                        <p:cTn id="20" dur="2000"/>
                                        <p:tgtEl>
                                          <p:spTgt spid="32774"/>
                                        </p:tgtEl>
                                      </p:cBhvr>
                                    </p:animEffect>
                                  </p:childTnLst>
                                </p:cTn>
                              </p:par>
                              <p:par>
                                <p:cTn id="21" presetID="22" presetClass="entr" presetSubtype="2" fill="hold" grpId="0" nodeType="withEffect">
                                  <p:stCondLst>
                                    <p:cond delay="0"/>
                                  </p:stCondLst>
                                  <p:childTnLst>
                                    <p:set>
                                      <p:cBhvr>
                                        <p:cTn id="22" dur="1" fill="hold">
                                          <p:stCondLst>
                                            <p:cond delay="0"/>
                                          </p:stCondLst>
                                        </p:cTn>
                                        <p:tgtEl>
                                          <p:spTgt spid="32775"/>
                                        </p:tgtEl>
                                        <p:attrNameLst>
                                          <p:attrName>style.visibility</p:attrName>
                                        </p:attrNameLst>
                                      </p:cBhvr>
                                      <p:to>
                                        <p:strVal val="visible"/>
                                      </p:to>
                                    </p:set>
                                    <p:animEffect transition="in" filter="wipe(right)">
                                      <p:cBhvr>
                                        <p:cTn id="23" dur="2000"/>
                                        <p:tgtEl>
                                          <p:spTgt spid="32775"/>
                                        </p:tgtEl>
                                      </p:cBhvr>
                                    </p:animEffect>
                                  </p:childTnLst>
                                </p:cTn>
                              </p:par>
                              <p:par>
                                <p:cTn id="24" presetID="22" presetClass="entr" presetSubtype="2" fill="hold" grpId="0" nodeType="withEffect">
                                  <p:stCondLst>
                                    <p:cond delay="0"/>
                                  </p:stCondLst>
                                  <p:childTnLst>
                                    <p:set>
                                      <p:cBhvr>
                                        <p:cTn id="25" dur="1" fill="hold">
                                          <p:stCondLst>
                                            <p:cond delay="0"/>
                                          </p:stCondLst>
                                        </p:cTn>
                                        <p:tgtEl>
                                          <p:spTgt spid="32776"/>
                                        </p:tgtEl>
                                        <p:attrNameLst>
                                          <p:attrName>style.visibility</p:attrName>
                                        </p:attrNameLst>
                                      </p:cBhvr>
                                      <p:to>
                                        <p:strVal val="visible"/>
                                      </p:to>
                                    </p:set>
                                    <p:animEffect transition="in" filter="wipe(right)">
                                      <p:cBhvr>
                                        <p:cTn id="26" dur="2000"/>
                                        <p:tgtEl>
                                          <p:spTgt spid="32776"/>
                                        </p:tgtEl>
                                      </p:cBhvr>
                                    </p:animEffect>
                                  </p:childTnLst>
                                </p:cTn>
                              </p:par>
                              <p:par>
                                <p:cTn id="27" presetID="22" presetClass="entr" presetSubtype="2" fill="hold" grpId="0" nodeType="with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wipe(right)">
                                      <p:cBhvr>
                                        <p:cTn id="29" dur="2000"/>
                                        <p:tgtEl>
                                          <p:spTgt spid="11"/>
                                        </p:tgtEl>
                                      </p:cBhvr>
                                    </p:animEffect>
                                  </p:childTnLst>
                                </p:cTn>
                              </p:par>
                              <p:par>
                                <p:cTn id="30" presetID="22" presetClass="entr" presetSubtype="2" fill="hold" grpId="0" nodeType="with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wipe(right)">
                                      <p:cBhvr>
                                        <p:cTn id="32" dur="2000"/>
                                        <p:tgtEl>
                                          <p:spTgt spid="12"/>
                                        </p:tgtEl>
                                      </p:cBhvr>
                                    </p:animEffect>
                                  </p:childTnLst>
                                </p:cTn>
                              </p:par>
                              <p:par>
                                <p:cTn id="33" presetID="22" presetClass="entr" presetSubtype="2" fill="hold" grpId="0" nodeType="with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wipe(right)">
                                      <p:cBhvr>
                                        <p:cTn id="35" dur="2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3" grpId="0" animBg="1"/>
      <p:bldP spid="32774" grpId="0" animBg="1"/>
      <p:bldP spid="32775" grpId="0" animBg="1"/>
      <p:bldP spid="32776" grpId="0" animBg="1"/>
      <p:bldP spid="11" grpId="0" animBg="1"/>
      <p:bldP spid="12" grpId="0" animBg="1"/>
      <p:bldP spid="13"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3200400" y="685800"/>
            <a:ext cx="1828800" cy="990600"/>
          </a:xfrm>
          <a:prstGeom prst="roundRect">
            <a:avLst/>
          </a:prstGeom>
          <a:solidFill>
            <a:srgbClr val="008000"/>
          </a:solidFill>
          <a:ln>
            <a:solidFill>
              <a:schemeClr val="bg1"/>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base">
              <a:spcBef>
                <a:spcPct val="0"/>
              </a:spcBef>
              <a:spcAft>
                <a:spcPct val="0"/>
              </a:spcAft>
              <a:defRPr/>
            </a:pPr>
            <a:r>
              <a:rPr lang="fa-IR" sz="4000" spc="300" dirty="0">
                <a:solidFill>
                  <a:prstClr val="white"/>
                </a:solidFill>
                <a:cs typeface="B Arshia" pitchFamily="2" charset="-78"/>
              </a:rPr>
              <a:t>عمومی</a:t>
            </a:r>
            <a:endParaRPr lang="en-US" sz="4000" spc="300" dirty="0">
              <a:solidFill>
                <a:prstClr val="white"/>
              </a:solidFill>
              <a:cs typeface="B Arshia" pitchFamily="2" charset="-78"/>
            </a:endParaRPr>
          </a:p>
        </p:txBody>
      </p:sp>
      <p:cxnSp>
        <p:nvCxnSpPr>
          <p:cNvPr id="11" name="Straight Connector 10"/>
          <p:cNvCxnSpPr>
            <a:stCxn id="4" idx="2"/>
          </p:cNvCxnSpPr>
          <p:nvPr/>
        </p:nvCxnSpPr>
        <p:spPr>
          <a:xfrm rot="5400000">
            <a:off x="3505201" y="2286000"/>
            <a:ext cx="1219200" cy="3175"/>
          </a:xfrm>
          <a:prstGeom prst="line">
            <a:avLst/>
          </a:prstGeom>
          <a:ln w="38100">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2286000" y="2286000"/>
            <a:ext cx="3657600" cy="1588"/>
          </a:xfrm>
          <a:prstGeom prst="line">
            <a:avLst/>
          </a:prstGeom>
          <a:ln w="38100">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rot="5400000">
            <a:off x="5640387" y="2589213"/>
            <a:ext cx="608013" cy="1588"/>
          </a:xfrm>
          <a:prstGeom prst="line">
            <a:avLst/>
          </a:prstGeom>
          <a:ln w="38100">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rot="5400000">
            <a:off x="1982787" y="2589213"/>
            <a:ext cx="608013" cy="1588"/>
          </a:xfrm>
          <a:prstGeom prst="line">
            <a:avLst/>
          </a:prstGeom>
          <a:ln w="38100">
            <a:solidFill>
              <a:srgbClr val="FFFF00"/>
            </a:solidFill>
          </a:ln>
        </p:spPr>
        <p:style>
          <a:lnRef idx="1">
            <a:schemeClr val="accent1"/>
          </a:lnRef>
          <a:fillRef idx="0">
            <a:schemeClr val="accent1"/>
          </a:fillRef>
          <a:effectRef idx="0">
            <a:schemeClr val="accent1"/>
          </a:effectRef>
          <a:fontRef idx="minor">
            <a:schemeClr val="tx1"/>
          </a:fontRef>
        </p:style>
      </p:cxnSp>
      <p:sp>
        <p:nvSpPr>
          <p:cNvPr id="36" name="Rounded Rectangle 35"/>
          <p:cNvSpPr/>
          <p:nvPr/>
        </p:nvSpPr>
        <p:spPr>
          <a:xfrm>
            <a:off x="5334000" y="2895600"/>
            <a:ext cx="1371600" cy="609600"/>
          </a:xfrm>
          <a:prstGeom prst="roundRect">
            <a:avLst/>
          </a:prstGeom>
          <a:solidFill>
            <a:srgbClr val="92D050"/>
          </a:solidFill>
        </p:spPr>
        <p:style>
          <a:lnRef idx="2">
            <a:schemeClr val="dk1"/>
          </a:lnRef>
          <a:fillRef idx="1">
            <a:schemeClr val="lt1"/>
          </a:fillRef>
          <a:effectRef idx="0">
            <a:schemeClr val="dk1"/>
          </a:effectRef>
          <a:fontRef idx="minor">
            <a:schemeClr val="dk1"/>
          </a:fontRef>
        </p:style>
        <p:txBody>
          <a:bodyPr anchor="ctr"/>
          <a:lstStyle/>
          <a:p>
            <a:pPr algn="ctr" rtl="0" fontAlgn="base">
              <a:spcBef>
                <a:spcPct val="0"/>
              </a:spcBef>
              <a:spcAft>
                <a:spcPct val="0"/>
              </a:spcAft>
              <a:defRPr/>
            </a:pPr>
            <a:r>
              <a:rPr lang="fa-IR" sz="3600" dirty="0">
                <a:solidFill>
                  <a:prstClr val="black"/>
                </a:solidFill>
                <a:cs typeface="B Arshia" pitchFamily="2" charset="-78"/>
              </a:rPr>
              <a:t>سایت</a:t>
            </a:r>
            <a:endParaRPr lang="en-US" sz="3600" dirty="0">
              <a:solidFill>
                <a:prstClr val="black"/>
              </a:solidFill>
              <a:cs typeface="B Arshia" pitchFamily="2" charset="-78"/>
            </a:endParaRPr>
          </a:p>
        </p:txBody>
      </p:sp>
      <p:sp>
        <p:nvSpPr>
          <p:cNvPr id="38" name="Rounded Rectangle 37"/>
          <p:cNvSpPr/>
          <p:nvPr/>
        </p:nvSpPr>
        <p:spPr>
          <a:xfrm>
            <a:off x="3505200" y="2895600"/>
            <a:ext cx="1371600" cy="609600"/>
          </a:xfrm>
          <a:prstGeom prst="roundRect">
            <a:avLst/>
          </a:prstGeom>
          <a:solidFill>
            <a:srgbClr val="92D050"/>
          </a:solidFill>
        </p:spPr>
        <p:style>
          <a:lnRef idx="2">
            <a:schemeClr val="dk1"/>
          </a:lnRef>
          <a:fillRef idx="1">
            <a:schemeClr val="lt1"/>
          </a:fillRef>
          <a:effectRef idx="0">
            <a:schemeClr val="dk1"/>
          </a:effectRef>
          <a:fontRef idx="minor">
            <a:schemeClr val="dk1"/>
          </a:fontRef>
        </p:style>
        <p:txBody>
          <a:bodyPr anchor="ctr"/>
          <a:lstStyle/>
          <a:p>
            <a:pPr algn="ctr" rtl="0" fontAlgn="base">
              <a:spcBef>
                <a:spcPct val="0"/>
              </a:spcBef>
              <a:spcAft>
                <a:spcPct val="0"/>
              </a:spcAft>
              <a:defRPr/>
            </a:pPr>
            <a:r>
              <a:rPr lang="fa-IR" sz="3200" dirty="0">
                <a:solidFill>
                  <a:prstClr val="black"/>
                </a:solidFill>
                <a:cs typeface="B Arshia" pitchFamily="2" charset="-78"/>
              </a:rPr>
              <a:t>کافی شاپ</a:t>
            </a:r>
            <a:endParaRPr lang="en-US" sz="3200" dirty="0">
              <a:solidFill>
                <a:prstClr val="black"/>
              </a:solidFill>
              <a:cs typeface="B Arshia" pitchFamily="2" charset="-78"/>
            </a:endParaRPr>
          </a:p>
        </p:txBody>
      </p:sp>
      <p:sp>
        <p:nvSpPr>
          <p:cNvPr id="39" name="Rounded Rectangle 38"/>
          <p:cNvSpPr/>
          <p:nvPr/>
        </p:nvSpPr>
        <p:spPr>
          <a:xfrm>
            <a:off x="1524000" y="2895600"/>
            <a:ext cx="1447800" cy="609600"/>
          </a:xfrm>
          <a:prstGeom prst="roundRect">
            <a:avLst/>
          </a:prstGeom>
          <a:solidFill>
            <a:srgbClr val="92D050"/>
          </a:solidFill>
        </p:spPr>
        <p:style>
          <a:lnRef idx="2">
            <a:schemeClr val="dk1"/>
          </a:lnRef>
          <a:fillRef idx="1">
            <a:schemeClr val="lt1"/>
          </a:fillRef>
          <a:effectRef idx="0">
            <a:schemeClr val="dk1"/>
          </a:effectRef>
          <a:fontRef idx="minor">
            <a:schemeClr val="dk1"/>
          </a:fontRef>
        </p:style>
        <p:txBody>
          <a:bodyPr anchor="ctr"/>
          <a:lstStyle/>
          <a:p>
            <a:pPr algn="ctr" rtl="0" fontAlgn="base">
              <a:spcBef>
                <a:spcPct val="0"/>
              </a:spcBef>
              <a:spcAft>
                <a:spcPct val="0"/>
              </a:spcAft>
              <a:defRPr/>
            </a:pPr>
            <a:r>
              <a:rPr lang="fa-IR" sz="3200" dirty="0">
                <a:solidFill>
                  <a:prstClr val="black"/>
                </a:solidFill>
                <a:cs typeface="B Arshia" pitchFamily="2" charset="-78"/>
              </a:rPr>
              <a:t>آمفی تئاتر</a:t>
            </a:r>
            <a:endParaRPr lang="en-US" sz="3200" dirty="0">
              <a:solidFill>
                <a:prstClr val="black"/>
              </a:solidFill>
              <a:cs typeface="B Arshia" pitchFamily="2" charset="-78"/>
            </a:endParaRPr>
          </a:p>
        </p:txBody>
      </p:sp>
      <p:sp>
        <p:nvSpPr>
          <p:cNvPr id="40" name="Rounded Rectangle 39"/>
          <p:cNvSpPr/>
          <p:nvPr/>
        </p:nvSpPr>
        <p:spPr>
          <a:xfrm>
            <a:off x="5486400" y="4114800"/>
            <a:ext cx="1295400" cy="609600"/>
          </a:xfrm>
          <a:prstGeom prst="roundRect">
            <a:avLst/>
          </a:prstGeom>
          <a:solidFill>
            <a:srgbClr val="92D050"/>
          </a:solidFill>
        </p:spPr>
        <p:style>
          <a:lnRef idx="2">
            <a:schemeClr val="dk1"/>
          </a:lnRef>
          <a:fillRef idx="1">
            <a:schemeClr val="lt1"/>
          </a:fillRef>
          <a:effectRef idx="0">
            <a:schemeClr val="dk1"/>
          </a:effectRef>
          <a:fontRef idx="minor">
            <a:schemeClr val="dk1"/>
          </a:fontRef>
        </p:style>
        <p:txBody>
          <a:bodyPr anchor="ctr"/>
          <a:lstStyle/>
          <a:p>
            <a:pPr algn="ctr" rtl="0" fontAlgn="base">
              <a:spcBef>
                <a:spcPct val="0"/>
              </a:spcBef>
              <a:spcAft>
                <a:spcPct val="0"/>
              </a:spcAft>
              <a:defRPr/>
            </a:pPr>
            <a:r>
              <a:rPr lang="fa-IR" sz="3200" dirty="0">
                <a:solidFill>
                  <a:prstClr val="black"/>
                </a:solidFill>
                <a:cs typeface="B Arshia" pitchFamily="2" charset="-78"/>
              </a:rPr>
              <a:t>سالن ورزشی</a:t>
            </a:r>
            <a:endParaRPr lang="en-US" sz="3200" dirty="0">
              <a:solidFill>
                <a:prstClr val="black"/>
              </a:solidFill>
              <a:cs typeface="B Arshia" pitchFamily="2" charset="-78"/>
            </a:endParaRPr>
          </a:p>
        </p:txBody>
      </p:sp>
      <p:sp>
        <p:nvSpPr>
          <p:cNvPr id="41" name="Rounded Rectangle 40"/>
          <p:cNvSpPr/>
          <p:nvPr/>
        </p:nvSpPr>
        <p:spPr>
          <a:xfrm>
            <a:off x="3581400" y="4114800"/>
            <a:ext cx="1371600" cy="609600"/>
          </a:xfrm>
          <a:prstGeom prst="roundRect">
            <a:avLst/>
          </a:prstGeom>
          <a:solidFill>
            <a:srgbClr val="92D050"/>
          </a:solidFill>
        </p:spPr>
        <p:style>
          <a:lnRef idx="2">
            <a:schemeClr val="dk1"/>
          </a:lnRef>
          <a:fillRef idx="1">
            <a:schemeClr val="lt1"/>
          </a:fillRef>
          <a:effectRef idx="0">
            <a:schemeClr val="dk1"/>
          </a:effectRef>
          <a:fontRef idx="minor">
            <a:schemeClr val="dk1"/>
          </a:fontRef>
        </p:style>
        <p:txBody>
          <a:bodyPr anchor="ctr"/>
          <a:lstStyle/>
          <a:p>
            <a:pPr algn="ctr" rtl="0" fontAlgn="base">
              <a:spcBef>
                <a:spcPct val="0"/>
              </a:spcBef>
              <a:spcAft>
                <a:spcPct val="0"/>
              </a:spcAft>
              <a:defRPr/>
            </a:pPr>
            <a:r>
              <a:rPr lang="fa-IR" sz="3600" dirty="0">
                <a:solidFill>
                  <a:prstClr val="black"/>
                </a:solidFill>
                <a:cs typeface="B Arshia" pitchFamily="2" charset="-78"/>
              </a:rPr>
              <a:t>گالری</a:t>
            </a:r>
            <a:endParaRPr lang="en-US" sz="3600" dirty="0">
              <a:solidFill>
                <a:prstClr val="black"/>
              </a:solidFill>
              <a:cs typeface="B Arshia" pitchFamily="2" charset="-78"/>
            </a:endParaRPr>
          </a:p>
        </p:txBody>
      </p:sp>
      <p:sp>
        <p:nvSpPr>
          <p:cNvPr id="42" name="Rounded Rectangle 41"/>
          <p:cNvSpPr/>
          <p:nvPr/>
        </p:nvSpPr>
        <p:spPr>
          <a:xfrm>
            <a:off x="1524000" y="4114800"/>
            <a:ext cx="1447800" cy="609600"/>
          </a:xfrm>
          <a:prstGeom prst="roundRect">
            <a:avLst/>
          </a:prstGeom>
          <a:solidFill>
            <a:srgbClr val="92D050"/>
          </a:solidFill>
        </p:spPr>
        <p:style>
          <a:lnRef idx="2">
            <a:schemeClr val="dk1"/>
          </a:lnRef>
          <a:fillRef idx="1">
            <a:schemeClr val="lt1"/>
          </a:fillRef>
          <a:effectRef idx="0">
            <a:schemeClr val="dk1"/>
          </a:effectRef>
          <a:fontRef idx="minor">
            <a:schemeClr val="dk1"/>
          </a:fontRef>
        </p:style>
        <p:txBody>
          <a:bodyPr anchor="ctr"/>
          <a:lstStyle/>
          <a:p>
            <a:pPr algn="ctr" rtl="0" fontAlgn="base">
              <a:spcBef>
                <a:spcPct val="0"/>
              </a:spcBef>
              <a:spcAft>
                <a:spcPct val="0"/>
              </a:spcAft>
              <a:defRPr/>
            </a:pPr>
            <a:r>
              <a:rPr lang="fa-IR" sz="3600" dirty="0">
                <a:solidFill>
                  <a:prstClr val="black"/>
                </a:solidFill>
                <a:cs typeface="B Arshia" pitchFamily="2" charset="-78"/>
              </a:rPr>
              <a:t>کتابخانه</a:t>
            </a:r>
            <a:endParaRPr lang="en-US" sz="3600" dirty="0">
              <a:solidFill>
                <a:prstClr val="black"/>
              </a:solidFill>
              <a:cs typeface="B Arshia" pitchFamily="2" charset="-78"/>
            </a:endParaRPr>
          </a:p>
        </p:txBody>
      </p:sp>
      <p:sp>
        <p:nvSpPr>
          <p:cNvPr id="43" name="Rounded Rectangle 42"/>
          <p:cNvSpPr/>
          <p:nvPr/>
        </p:nvSpPr>
        <p:spPr>
          <a:xfrm>
            <a:off x="3657600" y="5181600"/>
            <a:ext cx="1295400" cy="685800"/>
          </a:xfrm>
          <a:prstGeom prst="roundRect">
            <a:avLst/>
          </a:prstGeom>
          <a:solidFill>
            <a:srgbClr val="92D050"/>
          </a:solidFill>
        </p:spPr>
        <p:style>
          <a:lnRef idx="2">
            <a:schemeClr val="dk1"/>
          </a:lnRef>
          <a:fillRef idx="1">
            <a:schemeClr val="lt1"/>
          </a:fillRef>
          <a:effectRef idx="0">
            <a:schemeClr val="dk1"/>
          </a:effectRef>
          <a:fontRef idx="minor">
            <a:schemeClr val="dk1"/>
          </a:fontRef>
        </p:style>
        <p:txBody>
          <a:bodyPr anchor="ctr"/>
          <a:lstStyle/>
          <a:p>
            <a:pPr algn="ctr" rtl="0" fontAlgn="base">
              <a:spcBef>
                <a:spcPct val="0"/>
              </a:spcBef>
              <a:spcAft>
                <a:spcPct val="0"/>
              </a:spcAft>
              <a:defRPr/>
            </a:pPr>
            <a:r>
              <a:rPr lang="en-US" sz="2000" b="1" dirty="0">
                <a:solidFill>
                  <a:prstClr val="black"/>
                </a:solidFill>
                <a:latin typeface="Baskerville Old Face" pitchFamily="18" charset="0"/>
                <a:cs typeface="B Homa" panose="00000400000000000000" pitchFamily="2" charset="-78"/>
              </a:rPr>
              <a:t>Audio book</a:t>
            </a:r>
            <a:endParaRPr lang="en-US" sz="2000" b="1" dirty="0">
              <a:solidFill>
                <a:prstClr val="black"/>
              </a:solidFill>
              <a:latin typeface="Baskerville Old Face" pitchFamily="18" charset="0"/>
            </a:endParaRPr>
          </a:p>
        </p:txBody>
      </p:sp>
    </p:spTree>
    <p:extLst>
      <p:ext uri="{BB962C8B-B14F-4D97-AF65-F5344CB8AC3E}">
        <p14:creationId xmlns:p14="http://schemas.microsoft.com/office/powerpoint/2010/main" val="3615440516"/>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ed Rectangle 1"/>
          <p:cNvSpPr/>
          <p:nvPr/>
        </p:nvSpPr>
        <p:spPr>
          <a:xfrm>
            <a:off x="3200400" y="838200"/>
            <a:ext cx="1752600" cy="685800"/>
          </a:xfrm>
          <a:prstGeom prst="roundRect">
            <a:avLst/>
          </a:prstGeom>
          <a:solidFill>
            <a:srgbClr val="008000"/>
          </a:solidFill>
        </p:spPr>
        <p:style>
          <a:lnRef idx="2">
            <a:schemeClr val="dk1"/>
          </a:lnRef>
          <a:fillRef idx="1">
            <a:schemeClr val="lt1"/>
          </a:fillRef>
          <a:effectRef idx="0">
            <a:schemeClr val="dk1"/>
          </a:effectRef>
          <a:fontRef idx="minor">
            <a:schemeClr val="dk1"/>
          </a:fontRef>
        </p:style>
        <p:txBody>
          <a:bodyPr anchor="ctr"/>
          <a:lstStyle/>
          <a:p>
            <a:pPr algn="ctr" rtl="0" fontAlgn="base">
              <a:spcBef>
                <a:spcPct val="0"/>
              </a:spcBef>
              <a:spcAft>
                <a:spcPct val="0"/>
              </a:spcAft>
              <a:defRPr/>
            </a:pPr>
            <a:r>
              <a:rPr lang="fa-IR" sz="4000" dirty="0">
                <a:solidFill>
                  <a:prstClr val="white"/>
                </a:solidFill>
                <a:cs typeface="B Arshia" pitchFamily="2" charset="-78"/>
              </a:rPr>
              <a:t>خدماتی</a:t>
            </a:r>
            <a:endParaRPr lang="en-US" sz="4000" dirty="0">
              <a:solidFill>
                <a:prstClr val="white"/>
              </a:solidFill>
              <a:cs typeface="B Arshia" pitchFamily="2" charset="-78"/>
            </a:endParaRPr>
          </a:p>
        </p:txBody>
      </p:sp>
      <p:cxnSp>
        <p:nvCxnSpPr>
          <p:cNvPr id="23" name="Straight Connector 22"/>
          <p:cNvCxnSpPr/>
          <p:nvPr/>
        </p:nvCxnSpPr>
        <p:spPr>
          <a:xfrm>
            <a:off x="4114800" y="2133600"/>
            <a:ext cx="2362200" cy="1588"/>
          </a:xfrm>
          <a:prstGeom prst="line">
            <a:avLst/>
          </a:prstGeom>
          <a:ln w="38100">
            <a:solidFill>
              <a:schemeClr val="accent2">
                <a:lumMod val="60000"/>
                <a:lumOff val="40000"/>
              </a:schemeClr>
            </a:solidFill>
          </a:ln>
        </p:spPr>
        <p:style>
          <a:lnRef idx="1">
            <a:schemeClr val="dk1"/>
          </a:lnRef>
          <a:fillRef idx="0">
            <a:schemeClr val="dk1"/>
          </a:fillRef>
          <a:effectRef idx="0">
            <a:schemeClr val="dk1"/>
          </a:effectRef>
          <a:fontRef idx="minor">
            <a:schemeClr val="tx1"/>
          </a:fontRef>
        </p:style>
      </p:cxnSp>
      <p:cxnSp>
        <p:nvCxnSpPr>
          <p:cNvPr id="31" name="Straight Connector 30"/>
          <p:cNvCxnSpPr/>
          <p:nvPr/>
        </p:nvCxnSpPr>
        <p:spPr>
          <a:xfrm rot="10800000">
            <a:off x="1905000" y="2133600"/>
            <a:ext cx="2209800" cy="1588"/>
          </a:xfrm>
          <a:prstGeom prst="line">
            <a:avLst/>
          </a:prstGeom>
          <a:ln w="38100">
            <a:solidFill>
              <a:schemeClr val="accent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a:xfrm rot="5400000">
            <a:off x="6019800" y="2590800"/>
            <a:ext cx="915988" cy="1588"/>
          </a:xfrm>
          <a:prstGeom prst="line">
            <a:avLst/>
          </a:prstGeom>
          <a:ln w="38100">
            <a:solidFill>
              <a:schemeClr val="accent2">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47" name="Rounded Rectangle 46"/>
          <p:cNvSpPr/>
          <p:nvPr/>
        </p:nvSpPr>
        <p:spPr>
          <a:xfrm>
            <a:off x="5715000" y="3048000"/>
            <a:ext cx="1524000" cy="609600"/>
          </a:xfrm>
          <a:prstGeom prst="roundRect">
            <a:avLst/>
          </a:prstGeom>
          <a:solidFill>
            <a:srgbClr val="92D050"/>
          </a:solidFill>
        </p:spPr>
        <p:style>
          <a:lnRef idx="2">
            <a:schemeClr val="dk1"/>
          </a:lnRef>
          <a:fillRef idx="1">
            <a:schemeClr val="lt1"/>
          </a:fillRef>
          <a:effectRef idx="0">
            <a:schemeClr val="dk1"/>
          </a:effectRef>
          <a:fontRef idx="minor">
            <a:schemeClr val="dk1"/>
          </a:fontRef>
        </p:style>
        <p:txBody>
          <a:bodyPr anchor="ctr"/>
          <a:lstStyle/>
          <a:p>
            <a:pPr algn="ctr" rtl="0" fontAlgn="base">
              <a:spcBef>
                <a:spcPct val="0"/>
              </a:spcBef>
              <a:spcAft>
                <a:spcPct val="0"/>
              </a:spcAft>
              <a:defRPr/>
            </a:pPr>
            <a:r>
              <a:rPr lang="fa-IR" sz="2800" dirty="0">
                <a:solidFill>
                  <a:prstClr val="black"/>
                </a:solidFill>
                <a:cs typeface="B Arshia" pitchFamily="2" charset="-78"/>
              </a:rPr>
              <a:t>سرویس بهداشتی</a:t>
            </a:r>
            <a:endParaRPr lang="en-US" sz="2800" dirty="0">
              <a:solidFill>
                <a:prstClr val="black"/>
              </a:solidFill>
              <a:cs typeface="B Arshia" pitchFamily="2" charset="-78"/>
            </a:endParaRPr>
          </a:p>
        </p:txBody>
      </p:sp>
      <p:sp>
        <p:nvSpPr>
          <p:cNvPr id="48" name="Rounded Rectangle 47"/>
          <p:cNvSpPr/>
          <p:nvPr/>
        </p:nvSpPr>
        <p:spPr>
          <a:xfrm>
            <a:off x="3352800" y="3048000"/>
            <a:ext cx="1600200" cy="609600"/>
          </a:xfrm>
          <a:prstGeom prst="roundRect">
            <a:avLst/>
          </a:prstGeom>
          <a:solidFill>
            <a:srgbClr val="92D050"/>
          </a:solidFill>
        </p:spPr>
        <p:style>
          <a:lnRef idx="2">
            <a:schemeClr val="dk1"/>
          </a:lnRef>
          <a:fillRef idx="1">
            <a:schemeClr val="lt1"/>
          </a:fillRef>
          <a:effectRef idx="0">
            <a:schemeClr val="dk1"/>
          </a:effectRef>
          <a:fontRef idx="minor">
            <a:schemeClr val="dk1"/>
          </a:fontRef>
        </p:style>
        <p:txBody>
          <a:bodyPr anchor="ctr"/>
          <a:lstStyle/>
          <a:p>
            <a:pPr algn="ctr" rtl="0" fontAlgn="base">
              <a:spcBef>
                <a:spcPct val="0"/>
              </a:spcBef>
              <a:spcAft>
                <a:spcPct val="0"/>
              </a:spcAft>
              <a:defRPr/>
            </a:pPr>
            <a:r>
              <a:rPr lang="fa-IR" sz="3200" dirty="0">
                <a:solidFill>
                  <a:prstClr val="black"/>
                </a:solidFill>
                <a:cs typeface="B Arshia" pitchFamily="2" charset="-78"/>
              </a:rPr>
              <a:t>آشپزخانه</a:t>
            </a:r>
            <a:endParaRPr lang="en-US" sz="3200" dirty="0">
              <a:solidFill>
                <a:prstClr val="black"/>
              </a:solidFill>
              <a:cs typeface="B Arshia" pitchFamily="2" charset="-78"/>
            </a:endParaRPr>
          </a:p>
        </p:txBody>
      </p:sp>
      <p:sp>
        <p:nvSpPr>
          <p:cNvPr id="51" name="Rounded Rectangle 50"/>
          <p:cNvSpPr/>
          <p:nvPr/>
        </p:nvSpPr>
        <p:spPr>
          <a:xfrm>
            <a:off x="1143000" y="3048000"/>
            <a:ext cx="1600200" cy="609600"/>
          </a:xfrm>
          <a:prstGeom prst="roundRect">
            <a:avLst/>
          </a:prstGeom>
          <a:solidFill>
            <a:srgbClr val="92D050"/>
          </a:solidFill>
        </p:spPr>
        <p:style>
          <a:lnRef idx="2">
            <a:schemeClr val="dk1"/>
          </a:lnRef>
          <a:fillRef idx="1">
            <a:schemeClr val="lt1"/>
          </a:fillRef>
          <a:effectRef idx="0">
            <a:schemeClr val="dk1"/>
          </a:effectRef>
          <a:fontRef idx="minor">
            <a:schemeClr val="dk1"/>
          </a:fontRef>
        </p:style>
        <p:txBody>
          <a:bodyPr anchor="ctr"/>
          <a:lstStyle/>
          <a:p>
            <a:pPr algn="ctr" rtl="0" fontAlgn="base">
              <a:spcBef>
                <a:spcPct val="0"/>
              </a:spcBef>
              <a:spcAft>
                <a:spcPct val="0"/>
              </a:spcAft>
              <a:defRPr/>
            </a:pPr>
            <a:r>
              <a:rPr lang="fa-IR" sz="3200" dirty="0">
                <a:solidFill>
                  <a:prstClr val="black"/>
                </a:solidFill>
                <a:cs typeface="B Arshia" pitchFamily="2" charset="-78"/>
              </a:rPr>
              <a:t>بینایی سنجی</a:t>
            </a:r>
            <a:endParaRPr lang="en-US" sz="3200" dirty="0">
              <a:solidFill>
                <a:prstClr val="black"/>
              </a:solidFill>
              <a:cs typeface="B Arshia" pitchFamily="2" charset="-78"/>
            </a:endParaRPr>
          </a:p>
        </p:txBody>
      </p:sp>
      <p:sp>
        <p:nvSpPr>
          <p:cNvPr id="59" name="Rounded Rectangle 58"/>
          <p:cNvSpPr/>
          <p:nvPr/>
        </p:nvSpPr>
        <p:spPr>
          <a:xfrm>
            <a:off x="5715000" y="4191000"/>
            <a:ext cx="1524000" cy="609600"/>
          </a:xfrm>
          <a:prstGeom prst="roundRect">
            <a:avLst/>
          </a:prstGeom>
          <a:solidFill>
            <a:srgbClr val="92D050"/>
          </a:solidFill>
        </p:spPr>
        <p:style>
          <a:lnRef idx="2">
            <a:schemeClr val="dk1"/>
          </a:lnRef>
          <a:fillRef idx="1">
            <a:schemeClr val="lt1"/>
          </a:fillRef>
          <a:effectRef idx="0">
            <a:schemeClr val="dk1"/>
          </a:effectRef>
          <a:fontRef idx="minor">
            <a:schemeClr val="dk1"/>
          </a:fontRef>
        </p:style>
        <p:txBody>
          <a:bodyPr anchor="ctr"/>
          <a:lstStyle/>
          <a:p>
            <a:pPr algn="ctr" rtl="0" fontAlgn="base">
              <a:spcBef>
                <a:spcPct val="0"/>
              </a:spcBef>
              <a:spcAft>
                <a:spcPct val="0"/>
              </a:spcAft>
              <a:defRPr/>
            </a:pPr>
            <a:r>
              <a:rPr lang="fa-IR" sz="3200" dirty="0">
                <a:solidFill>
                  <a:prstClr val="black"/>
                </a:solidFill>
                <a:cs typeface="B Arshia" pitchFamily="2" charset="-78"/>
              </a:rPr>
              <a:t>مشاوره</a:t>
            </a:r>
            <a:endParaRPr lang="en-US" sz="3200" dirty="0">
              <a:solidFill>
                <a:prstClr val="black"/>
              </a:solidFill>
              <a:cs typeface="B Arshia" pitchFamily="2" charset="-78"/>
            </a:endParaRPr>
          </a:p>
        </p:txBody>
      </p:sp>
      <p:sp>
        <p:nvSpPr>
          <p:cNvPr id="61" name="Rounded Rectangle 60"/>
          <p:cNvSpPr/>
          <p:nvPr/>
        </p:nvSpPr>
        <p:spPr>
          <a:xfrm>
            <a:off x="1143000" y="4114800"/>
            <a:ext cx="1600200" cy="685800"/>
          </a:xfrm>
          <a:prstGeom prst="roundRect">
            <a:avLst/>
          </a:prstGeom>
          <a:solidFill>
            <a:srgbClr val="92D050"/>
          </a:solidFill>
        </p:spPr>
        <p:style>
          <a:lnRef idx="2">
            <a:schemeClr val="dk1"/>
          </a:lnRef>
          <a:fillRef idx="1">
            <a:schemeClr val="lt1"/>
          </a:fillRef>
          <a:effectRef idx="0">
            <a:schemeClr val="dk1"/>
          </a:effectRef>
          <a:fontRef idx="minor">
            <a:schemeClr val="dk1"/>
          </a:fontRef>
        </p:style>
        <p:txBody>
          <a:bodyPr anchor="ctr"/>
          <a:lstStyle/>
          <a:p>
            <a:pPr algn="ctr" rtl="0" fontAlgn="base">
              <a:spcBef>
                <a:spcPct val="0"/>
              </a:spcBef>
              <a:spcAft>
                <a:spcPct val="0"/>
              </a:spcAft>
              <a:defRPr/>
            </a:pPr>
            <a:r>
              <a:rPr lang="fa-IR" sz="3200" dirty="0">
                <a:solidFill>
                  <a:prstClr val="black"/>
                </a:solidFill>
                <a:cs typeface="B Arshia" pitchFamily="2" charset="-78"/>
              </a:rPr>
              <a:t>اتاق استراحت</a:t>
            </a:r>
            <a:endParaRPr lang="en-US" sz="3200" dirty="0">
              <a:solidFill>
                <a:prstClr val="black"/>
              </a:solidFill>
              <a:cs typeface="B Arshia" pitchFamily="2" charset="-78"/>
            </a:endParaRPr>
          </a:p>
        </p:txBody>
      </p:sp>
      <p:cxnSp>
        <p:nvCxnSpPr>
          <p:cNvPr id="27" name="Straight Connector 26"/>
          <p:cNvCxnSpPr/>
          <p:nvPr/>
        </p:nvCxnSpPr>
        <p:spPr>
          <a:xfrm rot="5400000">
            <a:off x="3352801" y="2286000"/>
            <a:ext cx="1524000" cy="3175"/>
          </a:xfrm>
          <a:prstGeom prst="line">
            <a:avLst/>
          </a:prstGeom>
          <a:ln w="38100">
            <a:solidFill>
              <a:schemeClr val="accent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rot="5400000">
            <a:off x="1447800" y="2590800"/>
            <a:ext cx="915988" cy="1588"/>
          </a:xfrm>
          <a:prstGeom prst="line">
            <a:avLst/>
          </a:prstGeom>
          <a:ln w="38100">
            <a:solidFill>
              <a:schemeClr val="accent2">
                <a:lumMod val="60000"/>
                <a:lumOff val="4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76356529"/>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Title 1"/>
          <p:cNvSpPr>
            <a:spLocks noGrp="1"/>
          </p:cNvSpPr>
          <p:nvPr>
            <p:ph type="title"/>
          </p:nvPr>
        </p:nvSpPr>
        <p:spPr>
          <a:xfrm>
            <a:off x="304800" y="228600"/>
            <a:ext cx="7467600" cy="1143000"/>
          </a:xfrm>
        </p:spPr>
        <p:txBody>
          <a:bodyPr/>
          <a:lstStyle/>
          <a:p>
            <a:pPr algn="r" rtl="1" eaLnBrk="1" hangingPunct="1"/>
            <a:r>
              <a:rPr lang="fa-IR" altLang="fa-IR" sz="2800" b="1" dirty="0" smtClean="0">
                <a:solidFill>
                  <a:srgbClr val="FF0000"/>
                </a:solidFill>
                <a:latin typeface="Arial" panose="020B0604020202020204" pitchFamily="34" charset="0"/>
                <a:cs typeface="B Homa" panose="00000400000000000000" pitchFamily="2" charset="-78"/>
              </a:rPr>
              <a:t>دیاگرام فضایی:</a:t>
            </a:r>
            <a:endParaRPr lang="en-US" altLang="fa-IR" sz="2800" b="1" dirty="0" smtClean="0">
              <a:solidFill>
                <a:srgbClr val="FF0000"/>
              </a:solidFill>
              <a:latin typeface="Arial" panose="020B0604020202020204" pitchFamily="34" charset="0"/>
              <a:cs typeface="B Homa" panose="00000400000000000000" pitchFamily="2" charset="-78"/>
            </a:endParaRPr>
          </a:p>
        </p:txBody>
      </p:sp>
      <p:cxnSp>
        <p:nvCxnSpPr>
          <p:cNvPr id="11" name="Straight Connector 10"/>
          <p:cNvCxnSpPr/>
          <p:nvPr/>
        </p:nvCxnSpPr>
        <p:spPr>
          <a:xfrm rot="5400000" flipH="1" flipV="1">
            <a:off x="3352800" y="4419600"/>
            <a:ext cx="609600" cy="1588"/>
          </a:xfrm>
          <a:prstGeom prst="line">
            <a:avLst/>
          </a:prstGeom>
        </p:spPr>
        <p:style>
          <a:lnRef idx="1">
            <a:schemeClr val="accent2"/>
          </a:lnRef>
          <a:fillRef idx="3">
            <a:schemeClr val="accent2"/>
          </a:fillRef>
          <a:effectRef idx="2">
            <a:schemeClr val="accent2"/>
          </a:effectRef>
          <a:fontRef idx="minor">
            <a:schemeClr val="lt1"/>
          </a:fontRef>
        </p:style>
      </p:cxnSp>
      <p:sp>
        <p:nvSpPr>
          <p:cNvPr id="12" name="Rounded Rectangle 11"/>
          <p:cNvSpPr/>
          <p:nvPr/>
        </p:nvSpPr>
        <p:spPr>
          <a:xfrm>
            <a:off x="4724400" y="4724400"/>
            <a:ext cx="1066800" cy="685800"/>
          </a:xfrm>
          <a:prstGeom prst="roundRect">
            <a:avLst/>
          </a:prstGeom>
        </p:spPr>
        <p:style>
          <a:lnRef idx="1">
            <a:schemeClr val="accent2"/>
          </a:lnRef>
          <a:fillRef idx="3">
            <a:schemeClr val="accent2"/>
          </a:fillRef>
          <a:effectRef idx="2">
            <a:schemeClr val="accent2"/>
          </a:effectRef>
          <a:fontRef idx="minor">
            <a:schemeClr val="lt1"/>
          </a:fontRef>
        </p:style>
        <p:txBody>
          <a:bodyPr anchor="ctr"/>
          <a:lstStyle/>
          <a:p>
            <a:pPr algn="ctr" rtl="0" fontAlgn="base">
              <a:spcBef>
                <a:spcPct val="0"/>
              </a:spcBef>
              <a:spcAft>
                <a:spcPct val="0"/>
              </a:spcAft>
              <a:defRPr/>
            </a:pPr>
            <a:r>
              <a:rPr lang="fa-IR" b="1" dirty="0">
                <a:solidFill>
                  <a:prstClr val="white"/>
                </a:solidFill>
                <a:cs typeface="B Homa" panose="00000400000000000000" pitchFamily="2" charset="-78"/>
              </a:rPr>
              <a:t>گالری</a:t>
            </a:r>
            <a:endParaRPr lang="en-US" b="1" dirty="0">
              <a:solidFill>
                <a:prstClr val="white"/>
              </a:solidFill>
              <a:cs typeface="B Homa" panose="00000400000000000000" pitchFamily="2" charset="-78"/>
            </a:endParaRPr>
          </a:p>
        </p:txBody>
      </p:sp>
      <p:cxnSp>
        <p:nvCxnSpPr>
          <p:cNvPr id="17" name="Straight Connector 16"/>
          <p:cNvCxnSpPr>
            <a:endCxn id="12" idx="1"/>
          </p:cNvCxnSpPr>
          <p:nvPr/>
        </p:nvCxnSpPr>
        <p:spPr>
          <a:xfrm>
            <a:off x="4191000" y="5067300"/>
            <a:ext cx="533400" cy="1588"/>
          </a:xfrm>
          <a:prstGeom prst="line">
            <a:avLst/>
          </a:prstGeom>
        </p:spPr>
        <p:style>
          <a:lnRef idx="1">
            <a:schemeClr val="accent2"/>
          </a:lnRef>
          <a:fillRef idx="3">
            <a:schemeClr val="accent2"/>
          </a:fillRef>
          <a:effectRef idx="2">
            <a:schemeClr val="accent2"/>
          </a:effectRef>
          <a:fontRef idx="minor">
            <a:schemeClr val="lt1"/>
          </a:fontRef>
        </p:style>
      </p:cxnSp>
      <p:cxnSp>
        <p:nvCxnSpPr>
          <p:cNvPr id="20" name="Straight Connector 19"/>
          <p:cNvCxnSpPr/>
          <p:nvPr/>
        </p:nvCxnSpPr>
        <p:spPr>
          <a:xfrm>
            <a:off x="5791200" y="5105400"/>
            <a:ext cx="533400" cy="1588"/>
          </a:xfrm>
          <a:prstGeom prst="line">
            <a:avLst/>
          </a:prstGeom>
        </p:spPr>
        <p:style>
          <a:lnRef idx="1">
            <a:schemeClr val="accent2"/>
          </a:lnRef>
          <a:fillRef idx="3">
            <a:schemeClr val="accent2"/>
          </a:fillRef>
          <a:effectRef idx="2">
            <a:schemeClr val="accent2"/>
          </a:effectRef>
          <a:fontRef idx="minor">
            <a:schemeClr val="lt1"/>
          </a:fontRef>
        </p:style>
      </p:cxnSp>
      <p:sp>
        <p:nvSpPr>
          <p:cNvPr id="21" name="Oval 20"/>
          <p:cNvSpPr/>
          <p:nvPr/>
        </p:nvSpPr>
        <p:spPr>
          <a:xfrm>
            <a:off x="6324600" y="4724400"/>
            <a:ext cx="762000" cy="762000"/>
          </a:xfrm>
          <a:prstGeom prst="ellipse">
            <a:avLst/>
          </a:prstGeom>
        </p:spPr>
        <p:style>
          <a:lnRef idx="1">
            <a:schemeClr val="accent2"/>
          </a:lnRef>
          <a:fillRef idx="3">
            <a:schemeClr val="accent2"/>
          </a:fillRef>
          <a:effectRef idx="2">
            <a:schemeClr val="accent2"/>
          </a:effectRef>
          <a:fontRef idx="minor">
            <a:schemeClr val="lt1"/>
          </a:fontRef>
        </p:style>
        <p:txBody>
          <a:bodyPr anchor="ctr"/>
          <a:lstStyle/>
          <a:p>
            <a:pPr algn="ctr" rtl="0" fontAlgn="base">
              <a:spcBef>
                <a:spcPct val="0"/>
              </a:spcBef>
              <a:spcAft>
                <a:spcPct val="0"/>
              </a:spcAft>
              <a:defRPr/>
            </a:pPr>
            <a:r>
              <a:rPr lang="fa-IR" sz="1400" b="1" dirty="0">
                <a:solidFill>
                  <a:prstClr val="white"/>
                </a:solidFill>
                <a:cs typeface="B Homa" panose="00000400000000000000" pitchFamily="2" charset="-78"/>
              </a:rPr>
              <a:t>سالن </a:t>
            </a:r>
            <a:r>
              <a:rPr lang="fa-IR" sz="1400" b="1" dirty="0" err="1">
                <a:solidFill>
                  <a:prstClr val="white"/>
                </a:solidFill>
                <a:cs typeface="B Homa" panose="00000400000000000000" pitchFamily="2" charset="-78"/>
              </a:rPr>
              <a:t>انتطار</a:t>
            </a:r>
            <a:endParaRPr lang="en-US" sz="1400" b="1" dirty="0">
              <a:solidFill>
                <a:prstClr val="white"/>
              </a:solidFill>
              <a:cs typeface="B Homa" panose="00000400000000000000" pitchFamily="2" charset="-78"/>
            </a:endParaRPr>
          </a:p>
        </p:txBody>
      </p:sp>
      <p:sp>
        <p:nvSpPr>
          <p:cNvPr id="22" name="Rounded Rectangle 21"/>
          <p:cNvSpPr/>
          <p:nvPr/>
        </p:nvSpPr>
        <p:spPr>
          <a:xfrm>
            <a:off x="7391400" y="4343400"/>
            <a:ext cx="1295400" cy="1524000"/>
          </a:xfrm>
          <a:prstGeom prst="roundRect">
            <a:avLst>
              <a:gd name="adj" fmla="val 25000"/>
            </a:avLst>
          </a:prstGeom>
        </p:spPr>
        <p:style>
          <a:lnRef idx="1">
            <a:schemeClr val="accent2"/>
          </a:lnRef>
          <a:fillRef idx="3">
            <a:schemeClr val="accent2"/>
          </a:fillRef>
          <a:effectRef idx="2">
            <a:schemeClr val="accent2"/>
          </a:effectRef>
          <a:fontRef idx="minor">
            <a:schemeClr val="lt1"/>
          </a:fontRef>
        </p:style>
        <p:txBody>
          <a:bodyPr anchor="ctr"/>
          <a:lstStyle/>
          <a:p>
            <a:pPr algn="ctr" rtl="0" fontAlgn="base">
              <a:spcBef>
                <a:spcPct val="0"/>
              </a:spcBef>
              <a:spcAft>
                <a:spcPct val="0"/>
              </a:spcAft>
              <a:defRPr/>
            </a:pPr>
            <a:r>
              <a:rPr lang="fa-IR" sz="2000" b="1" dirty="0">
                <a:solidFill>
                  <a:prstClr val="white"/>
                </a:solidFill>
                <a:cs typeface="B Homa" panose="00000400000000000000" pitchFamily="2" charset="-78"/>
              </a:rPr>
              <a:t>سالن اجتماعات</a:t>
            </a:r>
            <a:endParaRPr lang="en-US" sz="2000" b="1" dirty="0">
              <a:solidFill>
                <a:prstClr val="white"/>
              </a:solidFill>
              <a:cs typeface="B Homa" panose="00000400000000000000" pitchFamily="2" charset="-78"/>
            </a:endParaRPr>
          </a:p>
        </p:txBody>
      </p:sp>
      <p:cxnSp>
        <p:nvCxnSpPr>
          <p:cNvPr id="25" name="Straight Connector 24"/>
          <p:cNvCxnSpPr>
            <a:stCxn id="21" idx="6"/>
            <a:endCxn id="22" idx="1"/>
          </p:cNvCxnSpPr>
          <p:nvPr/>
        </p:nvCxnSpPr>
        <p:spPr>
          <a:xfrm>
            <a:off x="7086600" y="5105400"/>
            <a:ext cx="304800" cy="1588"/>
          </a:xfrm>
          <a:prstGeom prst="line">
            <a:avLst/>
          </a:prstGeom>
        </p:spPr>
        <p:style>
          <a:lnRef idx="1">
            <a:schemeClr val="accent2"/>
          </a:lnRef>
          <a:fillRef idx="3">
            <a:schemeClr val="accent2"/>
          </a:fillRef>
          <a:effectRef idx="2">
            <a:schemeClr val="accent2"/>
          </a:effectRef>
          <a:fontRef idx="minor">
            <a:schemeClr val="lt1"/>
          </a:fontRef>
        </p:style>
      </p:cxnSp>
      <p:cxnSp>
        <p:nvCxnSpPr>
          <p:cNvPr id="28" name="Straight Connector 27"/>
          <p:cNvCxnSpPr/>
          <p:nvPr/>
        </p:nvCxnSpPr>
        <p:spPr>
          <a:xfrm rot="5400000" flipH="1" flipV="1">
            <a:off x="6438900" y="4457700"/>
            <a:ext cx="533400" cy="1588"/>
          </a:xfrm>
          <a:prstGeom prst="line">
            <a:avLst/>
          </a:prstGeom>
        </p:spPr>
        <p:style>
          <a:lnRef idx="1">
            <a:schemeClr val="accent2"/>
          </a:lnRef>
          <a:fillRef idx="3">
            <a:schemeClr val="accent2"/>
          </a:fillRef>
          <a:effectRef idx="2">
            <a:schemeClr val="accent2"/>
          </a:effectRef>
          <a:fontRef idx="minor">
            <a:schemeClr val="lt1"/>
          </a:fontRef>
        </p:style>
      </p:cxnSp>
      <p:sp>
        <p:nvSpPr>
          <p:cNvPr id="29" name="Rounded Rectangle 28"/>
          <p:cNvSpPr/>
          <p:nvPr/>
        </p:nvSpPr>
        <p:spPr>
          <a:xfrm>
            <a:off x="6324600" y="3429000"/>
            <a:ext cx="1066800" cy="762000"/>
          </a:xfrm>
          <a:prstGeom prst="roundRect">
            <a:avLst/>
          </a:prstGeom>
        </p:spPr>
        <p:style>
          <a:lnRef idx="1">
            <a:schemeClr val="accent2"/>
          </a:lnRef>
          <a:fillRef idx="3">
            <a:schemeClr val="accent2"/>
          </a:fillRef>
          <a:effectRef idx="2">
            <a:schemeClr val="accent2"/>
          </a:effectRef>
          <a:fontRef idx="minor">
            <a:schemeClr val="lt1"/>
          </a:fontRef>
        </p:style>
        <p:txBody>
          <a:bodyPr anchor="ctr"/>
          <a:lstStyle/>
          <a:p>
            <a:pPr algn="ctr" rtl="0" fontAlgn="base">
              <a:spcBef>
                <a:spcPct val="0"/>
              </a:spcBef>
              <a:spcAft>
                <a:spcPct val="0"/>
              </a:spcAft>
              <a:defRPr/>
            </a:pPr>
            <a:r>
              <a:rPr lang="fa-IR" b="1" dirty="0">
                <a:solidFill>
                  <a:prstClr val="white"/>
                </a:solidFill>
                <a:cs typeface="B Homa" panose="00000400000000000000" pitchFamily="2" charset="-78"/>
              </a:rPr>
              <a:t>رستوران</a:t>
            </a:r>
            <a:endParaRPr lang="en-US" b="1" dirty="0">
              <a:solidFill>
                <a:prstClr val="white"/>
              </a:solidFill>
              <a:cs typeface="B Homa" panose="00000400000000000000" pitchFamily="2" charset="-78"/>
            </a:endParaRPr>
          </a:p>
        </p:txBody>
      </p:sp>
      <p:sp>
        <p:nvSpPr>
          <p:cNvPr id="31" name="Rounded Rectangle 30"/>
          <p:cNvSpPr/>
          <p:nvPr/>
        </p:nvSpPr>
        <p:spPr>
          <a:xfrm>
            <a:off x="3124200" y="3581400"/>
            <a:ext cx="2514600" cy="609600"/>
          </a:xfrm>
          <a:prstGeom prst="roundRect">
            <a:avLst/>
          </a:prstGeom>
        </p:spPr>
        <p:style>
          <a:lnRef idx="1">
            <a:schemeClr val="accent2"/>
          </a:lnRef>
          <a:fillRef idx="3">
            <a:schemeClr val="accent2"/>
          </a:fillRef>
          <a:effectRef idx="2">
            <a:schemeClr val="accent2"/>
          </a:effectRef>
          <a:fontRef idx="minor">
            <a:schemeClr val="lt1"/>
          </a:fontRef>
        </p:style>
        <p:txBody>
          <a:bodyPr anchor="ctr"/>
          <a:lstStyle/>
          <a:p>
            <a:pPr algn="ctr" rtl="0" fontAlgn="base">
              <a:spcBef>
                <a:spcPct val="0"/>
              </a:spcBef>
              <a:spcAft>
                <a:spcPct val="0"/>
              </a:spcAft>
              <a:defRPr/>
            </a:pPr>
            <a:r>
              <a:rPr lang="fa-IR" b="1" dirty="0">
                <a:solidFill>
                  <a:prstClr val="white"/>
                </a:solidFill>
                <a:cs typeface="B Homa" panose="00000400000000000000" pitchFamily="2" charset="-78"/>
              </a:rPr>
              <a:t>فضای  تقسیم</a:t>
            </a:r>
            <a:endParaRPr lang="en-US" b="1" dirty="0">
              <a:solidFill>
                <a:prstClr val="white"/>
              </a:solidFill>
              <a:cs typeface="B Homa" panose="00000400000000000000" pitchFamily="2" charset="-78"/>
            </a:endParaRPr>
          </a:p>
        </p:txBody>
      </p:sp>
      <p:cxnSp>
        <p:nvCxnSpPr>
          <p:cNvPr id="32" name="Straight Connector 31"/>
          <p:cNvCxnSpPr/>
          <p:nvPr/>
        </p:nvCxnSpPr>
        <p:spPr>
          <a:xfrm rot="5400000" flipH="1" flipV="1">
            <a:off x="4991100" y="4457700"/>
            <a:ext cx="533400" cy="1588"/>
          </a:xfrm>
          <a:prstGeom prst="line">
            <a:avLst/>
          </a:prstGeom>
        </p:spPr>
        <p:style>
          <a:lnRef idx="1">
            <a:schemeClr val="accent2"/>
          </a:lnRef>
          <a:fillRef idx="3">
            <a:schemeClr val="accent2"/>
          </a:fillRef>
          <a:effectRef idx="2">
            <a:schemeClr val="accent2"/>
          </a:effectRef>
          <a:fontRef idx="minor">
            <a:schemeClr val="lt1"/>
          </a:fontRef>
        </p:style>
      </p:cxnSp>
      <p:cxnSp>
        <p:nvCxnSpPr>
          <p:cNvPr id="35" name="Straight Connector 34"/>
          <p:cNvCxnSpPr>
            <a:stCxn id="31" idx="3"/>
          </p:cNvCxnSpPr>
          <p:nvPr/>
        </p:nvCxnSpPr>
        <p:spPr>
          <a:xfrm>
            <a:off x="5638800" y="3886200"/>
            <a:ext cx="685800" cy="1588"/>
          </a:xfrm>
          <a:prstGeom prst="line">
            <a:avLst/>
          </a:prstGeom>
        </p:spPr>
        <p:style>
          <a:lnRef idx="1">
            <a:schemeClr val="accent2"/>
          </a:lnRef>
          <a:fillRef idx="3">
            <a:schemeClr val="accent2"/>
          </a:fillRef>
          <a:effectRef idx="2">
            <a:schemeClr val="accent2"/>
          </a:effectRef>
          <a:fontRef idx="minor">
            <a:schemeClr val="lt1"/>
          </a:fontRef>
        </p:style>
      </p:cxnSp>
      <p:cxnSp>
        <p:nvCxnSpPr>
          <p:cNvPr id="39" name="Straight Connector 38"/>
          <p:cNvCxnSpPr/>
          <p:nvPr/>
        </p:nvCxnSpPr>
        <p:spPr>
          <a:xfrm rot="5400000" flipH="1" flipV="1">
            <a:off x="4191794" y="3275806"/>
            <a:ext cx="609600" cy="1588"/>
          </a:xfrm>
          <a:prstGeom prst="line">
            <a:avLst/>
          </a:prstGeom>
        </p:spPr>
        <p:style>
          <a:lnRef idx="1">
            <a:schemeClr val="accent2"/>
          </a:lnRef>
          <a:fillRef idx="3">
            <a:schemeClr val="accent2"/>
          </a:fillRef>
          <a:effectRef idx="2">
            <a:schemeClr val="accent2"/>
          </a:effectRef>
          <a:fontRef idx="minor">
            <a:schemeClr val="lt1"/>
          </a:fontRef>
        </p:style>
      </p:cxnSp>
      <p:cxnSp>
        <p:nvCxnSpPr>
          <p:cNvPr id="46" name="Straight Connector 45"/>
          <p:cNvCxnSpPr/>
          <p:nvPr/>
        </p:nvCxnSpPr>
        <p:spPr>
          <a:xfrm>
            <a:off x="4495800" y="2971800"/>
            <a:ext cx="2667000" cy="1588"/>
          </a:xfrm>
          <a:prstGeom prst="line">
            <a:avLst/>
          </a:prstGeom>
        </p:spPr>
        <p:style>
          <a:lnRef idx="1">
            <a:schemeClr val="accent2"/>
          </a:lnRef>
          <a:fillRef idx="3">
            <a:schemeClr val="accent2"/>
          </a:fillRef>
          <a:effectRef idx="2">
            <a:schemeClr val="accent2"/>
          </a:effectRef>
          <a:fontRef idx="minor">
            <a:schemeClr val="lt1"/>
          </a:fontRef>
        </p:style>
      </p:cxnSp>
      <p:cxnSp>
        <p:nvCxnSpPr>
          <p:cNvPr id="51" name="Straight Connector 50"/>
          <p:cNvCxnSpPr/>
          <p:nvPr/>
        </p:nvCxnSpPr>
        <p:spPr>
          <a:xfrm rot="5400000" flipH="1" flipV="1">
            <a:off x="4267200" y="2743200"/>
            <a:ext cx="457200" cy="1588"/>
          </a:xfrm>
          <a:prstGeom prst="line">
            <a:avLst/>
          </a:prstGeom>
        </p:spPr>
        <p:style>
          <a:lnRef idx="1">
            <a:schemeClr val="accent2"/>
          </a:lnRef>
          <a:fillRef idx="3">
            <a:schemeClr val="accent2"/>
          </a:fillRef>
          <a:effectRef idx="2">
            <a:schemeClr val="accent2"/>
          </a:effectRef>
          <a:fontRef idx="minor">
            <a:schemeClr val="lt1"/>
          </a:fontRef>
        </p:style>
      </p:cxnSp>
      <p:sp>
        <p:nvSpPr>
          <p:cNvPr id="54" name="Rounded Rectangle 53"/>
          <p:cNvSpPr/>
          <p:nvPr/>
        </p:nvSpPr>
        <p:spPr>
          <a:xfrm>
            <a:off x="4114800" y="1905000"/>
            <a:ext cx="762000" cy="609600"/>
          </a:xfrm>
          <a:prstGeom prst="roundRect">
            <a:avLst/>
          </a:prstGeom>
        </p:spPr>
        <p:style>
          <a:lnRef idx="1">
            <a:schemeClr val="accent2"/>
          </a:lnRef>
          <a:fillRef idx="3">
            <a:schemeClr val="accent2"/>
          </a:fillRef>
          <a:effectRef idx="2">
            <a:schemeClr val="accent2"/>
          </a:effectRef>
          <a:fontRef idx="minor">
            <a:schemeClr val="lt1"/>
          </a:fontRef>
        </p:style>
        <p:txBody>
          <a:bodyPr anchor="ctr"/>
          <a:lstStyle/>
          <a:p>
            <a:pPr algn="ctr" rtl="0" fontAlgn="base">
              <a:spcBef>
                <a:spcPct val="0"/>
              </a:spcBef>
              <a:spcAft>
                <a:spcPct val="0"/>
              </a:spcAft>
              <a:defRPr/>
            </a:pPr>
            <a:r>
              <a:rPr lang="fa-IR" sz="1600" dirty="0">
                <a:solidFill>
                  <a:prstClr val="white"/>
                </a:solidFill>
                <a:cs typeface="B Homa" panose="00000400000000000000" pitchFamily="2" charset="-78"/>
              </a:rPr>
              <a:t>بینایی سنجی</a:t>
            </a:r>
            <a:endParaRPr lang="en-US" sz="1600" dirty="0">
              <a:solidFill>
                <a:prstClr val="white"/>
              </a:solidFill>
              <a:cs typeface="B Homa" panose="00000400000000000000" pitchFamily="2" charset="-78"/>
            </a:endParaRPr>
          </a:p>
        </p:txBody>
      </p:sp>
      <p:cxnSp>
        <p:nvCxnSpPr>
          <p:cNvPr id="55" name="Straight Connector 54"/>
          <p:cNvCxnSpPr/>
          <p:nvPr/>
        </p:nvCxnSpPr>
        <p:spPr>
          <a:xfrm rot="5400000" flipH="1" flipV="1">
            <a:off x="5029994" y="2742406"/>
            <a:ext cx="457200" cy="1588"/>
          </a:xfrm>
          <a:prstGeom prst="line">
            <a:avLst/>
          </a:prstGeom>
        </p:spPr>
        <p:style>
          <a:lnRef idx="1">
            <a:schemeClr val="accent2"/>
          </a:lnRef>
          <a:fillRef idx="3">
            <a:schemeClr val="accent2"/>
          </a:fillRef>
          <a:effectRef idx="2">
            <a:schemeClr val="accent2"/>
          </a:effectRef>
          <a:fontRef idx="minor">
            <a:schemeClr val="lt1"/>
          </a:fontRef>
        </p:style>
      </p:cxnSp>
      <p:sp>
        <p:nvSpPr>
          <p:cNvPr id="56" name="Rounded Rectangle 55"/>
          <p:cNvSpPr/>
          <p:nvPr/>
        </p:nvSpPr>
        <p:spPr>
          <a:xfrm>
            <a:off x="4953000" y="1905000"/>
            <a:ext cx="762000" cy="609600"/>
          </a:xfrm>
          <a:prstGeom prst="roundRect">
            <a:avLst/>
          </a:prstGeom>
        </p:spPr>
        <p:style>
          <a:lnRef idx="1">
            <a:schemeClr val="accent2"/>
          </a:lnRef>
          <a:fillRef idx="3">
            <a:schemeClr val="accent2"/>
          </a:fillRef>
          <a:effectRef idx="2">
            <a:schemeClr val="accent2"/>
          </a:effectRef>
          <a:fontRef idx="minor">
            <a:schemeClr val="lt1"/>
          </a:fontRef>
        </p:style>
        <p:txBody>
          <a:bodyPr anchor="ctr"/>
          <a:lstStyle/>
          <a:p>
            <a:pPr algn="ctr" rtl="0" fontAlgn="base">
              <a:spcBef>
                <a:spcPct val="0"/>
              </a:spcBef>
              <a:spcAft>
                <a:spcPct val="0"/>
              </a:spcAft>
              <a:defRPr/>
            </a:pPr>
            <a:r>
              <a:rPr lang="fa-IR" dirty="0">
                <a:solidFill>
                  <a:prstClr val="white"/>
                </a:solidFill>
                <a:cs typeface="B Homa" panose="00000400000000000000" pitchFamily="2" charset="-78"/>
              </a:rPr>
              <a:t>مشاوره</a:t>
            </a:r>
            <a:endParaRPr lang="en-US" dirty="0">
              <a:solidFill>
                <a:prstClr val="white"/>
              </a:solidFill>
              <a:cs typeface="B Homa" panose="00000400000000000000" pitchFamily="2" charset="-78"/>
            </a:endParaRPr>
          </a:p>
        </p:txBody>
      </p:sp>
      <p:cxnSp>
        <p:nvCxnSpPr>
          <p:cNvPr id="57" name="Straight Connector 56"/>
          <p:cNvCxnSpPr/>
          <p:nvPr/>
        </p:nvCxnSpPr>
        <p:spPr>
          <a:xfrm rot="5400000" flipH="1" flipV="1">
            <a:off x="5868194" y="2742406"/>
            <a:ext cx="457200" cy="1588"/>
          </a:xfrm>
          <a:prstGeom prst="line">
            <a:avLst/>
          </a:prstGeom>
        </p:spPr>
        <p:style>
          <a:lnRef idx="1">
            <a:schemeClr val="accent2"/>
          </a:lnRef>
          <a:fillRef idx="3">
            <a:schemeClr val="accent2"/>
          </a:fillRef>
          <a:effectRef idx="2">
            <a:schemeClr val="accent2"/>
          </a:effectRef>
          <a:fontRef idx="minor">
            <a:schemeClr val="lt1"/>
          </a:fontRef>
        </p:style>
      </p:cxnSp>
      <p:sp>
        <p:nvSpPr>
          <p:cNvPr id="58" name="Rounded Rectangle 57"/>
          <p:cNvSpPr/>
          <p:nvPr/>
        </p:nvSpPr>
        <p:spPr>
          <a:xfrm>
            <a:off x="5791200" y="1905000"/>
            <a:ext cx="762000" cy="609600"/>
          </a:xfrm>
          <a:prstGeom prst="roundRect">
            <a:avLst/>
          </a:prstGeom>
        </p:spPr>
        <p:style>
          <a:lnRef idx="1">
            <a:schemeClr val="accent2"/>
          </a:lnRef>
          <a:fillRef idx="3">
            <a:schemeClr val="accent2"/>
          </a:fillRef>
          <a:effectRef idx="2">
            <a:schemeClr val="accent2"/>
          </a:effectRef>
          <a:fontRef idx="minor">
            <a:schemeClr val="lt1"/>
          </a:fontRef>
        </p:style>
        <p:txBody>
          <a:bodyPr anchor="ctr"/>
          <a:lstStyle/>
          <a:p>
            <a:pPr algn="ctr" rtl="0" fontAlgn="base">
              <a:spcBef>
                <a:spcPct val="0"/>
              </a:spcBef>
              <a:spcAft>
                <a:spcPct val="0"/>
              </a:spcAft>
              <a:defRPr/>
            </a:pPr>
            <a:r>
              <a:rPr lang="fa-IR" sz="1600" dirty="0">
                <a:solidFill>
                  <a:prstClr val="white"/>
                </a:solidFill>
                <a:cs typeface="B Homa" panose="00000400000000000000" pitchFamily="2" charset="-78"/>
              </a:rPr>
              <a:t>کمکهای </a:t>
            </a:r>
          </a:p>
          <a:p>
            <a:pPr algn="ctr" rtl="0" fontAlgn="base">
              <a:spcBef>
                <a:spcPct val="0"/>
              </a:spcBef>
              <a:spcAft>
                <a:spcPct val="0"/>
              </a:spcAft>
              <a:defRPr/>
            </a:pPr>
            <a:r>
              <a:rPr lang="fa-IR" sz="1600" dirty="0">
                <a:solidFill>
                  <a:prstClr val="white"/>
                </a:solidFill>
                <a:cs typeface="B Homa" panose="00000400000000000000" pitchFamily="2" charset="-78"/>
              </a:rPr>
              <a:t>اولیه</a:t>
            </a:r>
            <a:endParaRPr lang="en-US" sz="1600" dirty="0">
              <a:solidFill>
                <a:prstClr val="white"/>
              </a:solidFill>
              <a:cs typeface="B Homa" panose="00000400000000000000" pitchFamily="2" charset="-78"/>
            </a:endParaRPr>
          </a:p>
        </p:txBody>
      </p:sp>
      <p:sp>
        <p:nvSpPr>
          <p:cNvPr id="60" name="Rounded Rectangle 59"/>
          <p:cNvSpPr/>
          <p:nvPr/>
        </p:nvSpPr>
        <p:spPr>
          <a:xfrm>
            <a:off x="7162800" y="2514600"/>
            <a:ext cx="914400" cy="838200"/>
          </a:xfrm>
          <a:prstGeom prst="roundRect">
            <a:avLst/>
          </a:prstGeom>
        </p:spPr>
        <p:style>
          <a:lnRef idx="1">
            <a:schemeClr val="accent2"/>
          </a:lnRef>
          <a:fillRef idx="3">
            <a:schemeClr val="accent2"/>
          </a:fillRef>
          <a:effectRef idx="2">
            <a:schemeClr val="accent2"/>
          </a:effectRef>
          <a:fontRef idx="minor">
            <a:schemeClr val="lt1"/>
          </a:fontRef>
        </p:style>
        <p:txBody>
          <a:bodyPr anchor="ctr"/>
          <a:lstStyle/>
          <a:p>
            <a:pPr algn="ctr" rtl="0" fontAlgn="base">
              <a:spcBef>
                <a:spcPct val="0"/>
              </a:spcBef>
              <a:spcAft>
                <a:spcPct val="0"/>
              </a:spcAft>
              <a:defRPr/>
            </a:pPr>
            <a:r>
              <a:rPr lang="fa-IR" dirty="0">
                <a:solidFill>
                  <a:prstClr val="white"/>
                </a:solidFill>
                <a:cs typeface="B Homa" panose="00000400000000000000" pitchFamily="2" charset="-78"/>
              </a:rPr>
              <a:t>سرویس بهداشتی</a:t>
            </a:r>
            <a:endParaRPr lang="en-US" dirty="0">
              <a:solidFill>
                <a:prstClr val="white"/>
              </a:solidFill>
              <a:cs typeface="B Homa" panose="00000400000000000000" pitchFamily="2" charset="-78"/>
            </a:endParaRPr>
          </a:p>
        </p:txBody>
      </p:sp>
      <p:cxnSp>
        <p:nvCxnSpPr>
          <p:cNvPr id="64" name="Straight Connector 63"/>
          <p:cNvCxnSpPr/>
          <p:nvPr/>
        </p:nvCxnSpPr>
        <p:spPr>
          <a:xfrm rot="5400000" flipH="1" flipV="1">
            <a:off x="6477794" y="3200400"/>
            <a:ext cx="456406" cy="794"/>
          </a:xfrm>
          <a:prstGeom prst="line">
            <a:avLst/>
          </a:prstGeom>
        </p:spPr>
        <p:style>
          <a:lnRef idx="1">
            <a:schemeClr val="accent2"/>
          </a:lnRef>
          <a:fillRef idx="3">
            <a:schemeClr val="accent2"/>
          </a:fillRef>
          <a:effectRef idx="2">
            <a:schemeClr val="accent2"/>
          </a:effectRef>
          <a:fontRef idx="minor">
            <a:schemeClr val="lt1"/>
          </a:fontRef>
        </p:style>
      </p:cxnSp>
      <p:sp>
        <p:nvSpPr>
          <p:cNvPr id="73" name="Oval 72"/>
          <p:cNvSpPr/>
          <p:nvPr/>
        </p:nvSpPr>
        <p:spPr>
          <a:xfrm>
            <a:off x="3124200" y="4724400"/>
            <a:ext cx="1066800" cy="685800"/>
          </a:xfrm>
          <a:prstGeom prst="ellipse">
            <a:avLst/>
          </a:prstGeom>
        </p:spPr>
        <p:style>
          <a:lnRef idx="1">
            <a:schemeClr val="accent2"/>
          </a:lnRef>
          <a:fillRef idx="3">
            <a:schemeClr val="accent2"/>
          </a:fillRef>
          <a:effectRef idx="2">
            <a:schemeClr val="accent2"/>
          </a:effectRef>
          <a:fontRef idx="minor">
            <a:schemeClr val="lt1"/>
          </a:fontRef>
        </p:style>
        <p:txBody>
          <a:bodyPr anchor="ctr"/>
          <a:lstStyle/>
          <a:p>
            <a:pPr algn="ctr" rtl="0" fontAlgn="base">
              <a:spcBef>
                <a:spcPct val="0"/>
              </a:spcBef>
              <a:spcAft>
                <a:spcPct val="0"/>
              </a:spcAft>
              <a:defRPr/>
            </a:pPr>
            <a:r>
              <a:rPr lang="fa-IR" sz="1600" b="1" dirty="0">
                <a:solidFill>
                  <a:prstClr val="white"/>
                </a:solidFill>
                <a:cs typeface="B Homa" panose="00000400000000000000" pitchFamily="2" charset="-78"/>
              </a:rPr>
              <a:t>اطلاعات</a:t>
            </a:r>
            <a:endParaRPr lang="en-US" sz="1600" b="1" dirty="0">
              <a:solidFill>
                <a:prstClr val="white"/>
              </a:solidFill>
              <a:cs typeface="B Homa" panose="00000400000000000000" pitchFamily="2" charset="-78"/>
            </a:endParaRPr>
          </a:p>
        </p:txBody>
      </p:sp>
      <p:cxnSp>
        <p:nvCxnSpPr>
          <p:cNvPr id="79" name="Straight Connector 78"/>
          <p:cNvCxnSpPr/>
          <p:nvPr/>
        </p:nvCxnSpPr>
        <p:spPr>
          <a:xfrm rot="5400000" flipH="1" flipV="1">
            <a:off x="3201194" y="3275806"/>
            <a:ext cx="609600" cy="1588"/>
          </a:xfrm>
          <a:prstGeom prst="line">
            <a:avLst/>
          </a:prstGeom>
        </p:spPr>
        <p:style>
          <a:lnRef idx="1">
            <a:schemeClr val="accent2"/>
          </a:lnRef>
          <a:fillRef idx="3">
            <a:schemeClr val="accent2"/>
          </a:fillRef>
          <a:effectRef idx="2">
            <a:schemeClr val="accent2"/>
          </a:effectRef>
          <a:fontRef idx="minor">
            <a:schemeClr val="lt1"/>
          </a:fontRef>
        </p:style>
      </p:cxnSp>
      <p:sp>
        <p:nvSpPr>
          <p:cNvPr id="80" name="Oval 79"/>
          <p:cNvSpPr/>
          <p:nvPr/>
        </p:nvSpPr>
        <p:spPr>
          <a:xfrm>
            <a:off x="3200400" y="2362200"/>
            <a:ext cx="609600" cy="609600"/>
          </a:xfrm>
          <a:prstGeom prst="ellipse">
            <a:avLst/>
          </a:prstGeom>
        </p:spPr>
        <p:style>
          <a:lnRef idx="1">
            <a:schemeClr val="accent2"/>
          </a:lnRef>
          <a:fillRef idx="3">
            <a:schemeClr val="accent2"/>
          </a:fillRef>
          <a:effectRef idx="2">
            <a:schemeClr val="accent2"/>
          </a:effectRef>
          <a:fontRef idx="minor">
            <a:schemeClr val="lt1"/>
          </a:fontRef>
        </p:style>
        <p:txBody>
          <a:bodyPr anchor="ctr"/>
          <a:lstStyle/>
          <a:p>
            <a:pPr algn="ctr" rtl="0" fontAlgn="base">
              <a:spcBef>
                <a:spcPct val="0"/>
              </a:spcBef>
              <a:spcAft>
                <a:spcPct val="0"/>
              </a:spcAft>
              <a:defRPr/>
            </a:pPr>
            <a:r>
              <a:rPr lang="fa-IR" sz="1600" dirty="0">
                <a:solidFill>
                  <a:prstClr val="white"/>
                </a:solidFill>
                <a:cs typeface="B Homa" panose="00000400000000000000" pitchFamily="2" charset="-78"/>
              </a:rPr>
              <a:t>بوفه</a:t>
            </a:r>
            <a:endParaRPr lang="en-US" sz="1600" dirty="0">
              <a:solidFill>
                <a:prstClr val="white"/>
              </a:solidFill>
              <a:cs typeface="B Homa" panose="00000400000000000000" pitchFamily="2" charset="-78"/>
            </a:endParaRPr>
          </a:p>
        </p:txBody>
      </p:sp>
      <p:cxnSp>
        <p:nvCxnSpPr>
          <p:cNvPr id="81" name="Straight Connector 80"/>
          <p:cNvCxnSpPr>
            <a:stCxn id="80" idx="0"/>
          </p:cNvCxnSpPr>
          <p:nvPr/>
        </p:nvCxnSpPr>
        <p:spPr>
          <a:xfrm rot="5400000" flipH="1" flipV="1">
            <a:off x="3239294" y="2094706"/>
            <a:ext cx="533400" cy="1588"/>
          </a:xfrm>
          <a:prstGeom prst="line">
            <a:avLst/>
          </a:prstGeom>
        </p:spPr>
        <p:style>
          <a:lnRef idx="1">
            <a:schemeClr val="accent2"/>
          </a:lnRef>
          <a:fillRef idx="3">
            <a:schemeClr val="accent2"/>
          </a:fillRef>
          <a:effectRef idx="2">
            <a:schemeClr val="accent2"/>
          </a:effectRef>
          <a:fontRef idx="minor">
            <a:schemeClr val="lt1"/>
          </a:fontRef>
        </p:style>
      </p:cxnSp>
      <p:sp>
        <p:nvSpPr>
          <p:cNvPr id="82" name="Rounded Rectangle 81"/>
          <p:cNvSpPr/>
          <p:nvPr/>
        </p:nvSpPr>
        <p:spPr>
          <a:xfrm>
            <a:off x="2971800" y="685800"/>
            <a:ext cx="1066800" cy="1143000"/>
          </a:xfrm>
          <a:prstGeom prst="roundRect">
            <a:avLst/>
          </a:prstGeom>
        </p:spPr>
        <p:style>
          <a:lnRef idx="1">
            <a:schemeClr val="accent2"/>
          </a:lnRef>
          <a:fillRef idx="3">
            <a:schemeClr val="accent2"/>
          </a:fillRef>
          <a:effectRef idx="2">
            <a:schemeClr val="accent2"/>
          </a:effectRef>
          <a:fontRef idx="minor">
            <a:schemeClr val="lt1"/>
          </a:fontRef>
        </p:style>
        <p:txBody>
          <a:bodyPr anchor="ctr"/>
          <a:lstStyle/>
          <a:p>
            <a:pPr algn="ctr" rtl="0" fontAlgn="base">
              <a:spcBef>
                <a:spcPct val="0"/>
              </a:spcBef>
              <a:spcAft>
                <a:spcPct val="0"/>
              </a:spcAft>
              <a:defRPr/>
            </a:pPr>
            <a:r>
              <a:rPr lang="fa-IR" sz="2000" dirty="0">
                <a:solidFill>
                  <a:prstClr val="white"/>
                </a:solidFill>
                <a:cs typeface="B Homa" panose="00000400000000000000" pitchFamily="2" charset="-78"/>
              </a:rPr>
              <a:t>سالن </a:t>
            </a:r>
          </a:p>
          <a:p>
            <a:pPr algn="ctr" rtl="0" fontAlgn="base">
              <a:spcBef>
                <a:spcPct val="0"/>
              </a:spcBef>
              <a:spcAft>
                <a:spcPct val="0"/>
              </a:spcAft>
              <a:defRPr/>
            </a:pPr>
            <a:r>
              <a:rPr lang="fa-IR" sz="2000" dirty="0">
                <a:solidFill>
                  <a:prstClr val="white"/>
                </a:solidFill>
                <a:cs typeface="B Homa" panose="00000400000000000000" pitchFamily="2" charset="-78"/>
              </a:rPr>
              <a:t>ورزشی</a:t>
            </a:r>
            <a:endParaRPr lang="en-US" sz="2000" dirty="0">
              <a:solidFill>
                <a:prstClr val="white"/>
              </a:solidFill>
              <a:cs typeface="B Homa" panose="00000400000000000000" pitchFamily="2" charset="-78"/>
            </a:endParaRPr>
          </a:p>
        </p:txBody>
      </p:sp>
      <p:cxnSp>
        <p:nvCxnSpPr>
          <p:cNvPr id="86" name="Straight Connector 85"/>
          <p:cNvCxnSpPr/>
          <p:nvPr/>
        </p:nvCxnSpPr>
        <p:spPr>
          <a:xfrm>
            <a:off x="2438400" y="3886200"/>
            <a:ext cx="685800" cy="1588"/>
          </a:xfrm>
          <a:prstGeom prst="line">
            <a:avLst/>
          </a:prstGeom>
        </p:spPr>
        <p:style>
          <a:lnRef idx="1">
            <a:schemeClr val="accent2"/>
          </a:lnRef>
          <a:fillRef idx="3">
            <a:schemeClr val="accent2"/>
          </a:fillRef>
          <a:effectRef idx="2">
            <a:schemeClr val="accent2"/>
          </a:effectRef>
          <a:fontRef idx="minor">
            <a:schemeClr val="lt1"/>
          </a:fontRef>
        </p:style>
      </p:cxnSp>
      <p:sp>
        <p:nvSpPr>
          <p:cNvPr id="87" name="Rounded Rectangle 86"/>
          <p:cNvSpPr/>
          <p:nvPr/>
        </p:nvSpPr>
        <p:spPr>
          <a:xfrm>
            <a:off x="533400" y="2514600"/>
            <a:ext cx="1143000" cy="990600"/>
          </a:xfrm>
          <a:prstGeom prst="roundRect">
            <a:avLst/>
          </a:prstGeom>
        </p:spPr>
        <p:style>
          <a:lnRef idx="1">
            <a:schemeClr val="accent2"/>
          </a:lnRef>
          <a:fillRef idx="3">
            <a:schemeClr val="accent2"/>
          </a:fillRef>
          <a:effectRef idx="2">
            <a:schemeClr val="accent2"/>
          </a:effectRef>
          <a:fontRef idx="minor">
            <a:schemeClr val="lt1"/>
          </a:fontRef>
        </p:style>
        <p:txBody>
          <a:bodyPr anchor="ctr"/>
          <a:lstStyle/>
          <a:p>
            <a:pPr algn="ctr" rtl="0" fontAlgn="base">
              <a:spcBef>
                <a:spcPct val="0"/>
              </a:spcBef>
              <a:spcAft>
                <a:spcPct val="0"/>
              </a:spcAft>
              <a:defRPr/>
            </a:pPr>
            <a:r>
              <a:rPr lang="fa-IR" sz="1600" dirty="0">
                <a:solidFill>
                  <a:prstClr val="white"/>
                </a:solidFill>
                <a:cs typeface="B Homa" panose="00000400000000000000" pitchFamily="2" charset="-78"/>
              </a:rPr>
              <a:t>کتابخانه </a:t>
            </a:r>
            <a:endParaRPr lang="en-US" sz="1600" dirty="0">
              <a:solidFill>
                <a:prstClr val="white"/>
              </a:solidFill>
              <a:cs typeface="B Homa" panose="00000400000000000000" pitchFamily="2" charset="-78"/>
            </a:endParaRPr>
          </a:p>
          <a:p>
            <a:pPr algn="ctr" rtl="0" fontAlgn="base">
              <a:spcBef>
                <a:spcPct val="0"/>
              </a:spcBef>
              <a:spcAft>
                <a:spcPct val="0"/>
              </a:spcAft>
              <a:defRPr/>
            </a:pPr>
            <a:r>
              <a:rPr lang="fa-IR" sz="1600" dirty="0">
                <a:solidFill>
                  <a:prstClr val="white"/>
                </a:solidFill>
                <a:cs typeface="B Homa" panose="00000400000000000000" pitchFamily="2" charset="-78"/>
              </a:rPr>
              <a:t>و </a:t>
            </a:r>
            <a:endParaRPr lang="en-US" sz="1600" dirty="0">
              <a:solidFill>
                <a:prstClr val="white"/>
              </a:solidFill>
              <a:cs typeface="B Homa" panose="00000400000000000000" pitchFamily="2" charset="-78"/>
            </a:endParaRPr>
          </a:p>
          <a:p>
            <a:pPr algn="ctr" rtl="0" fontAlgn="base">
              <a:spcBef>
                <a:spcPct val="0"/>
              </a:spcBef>
              <a:spcAft>
                <a:spcPct val="0"/>
              </a:spcAft>
              <a:defRPr/>
            </a:pPr>
            <a:r>
              <a:rPr lang="en-US" sz="1600" dirty="0">
                <a:solidFill>
                  <a:prstClr val="white"/>
                </a:solidFill>
                <a:cs typeface="B Homa" panose="00000400000000000000" pitchFamily="2" charset="-78"/>
              </a:rPr>
              <a:t>Audio book</a:t>
            </a:r>
          </a:p>
        </p:txBody>
      </p:sp>
      <p:sp>
        <p:nvSpPr>
          <p:cNvPr id="89" name="Rounded Rectangle 88"/>
          <p:cNvSpPr/>
          <p:nvPr/>
        </p:nvSpPr>
        <p:spPr>
          <a:xfrm>
            <a:off x="533400" y="3810000"/>
            <a:ext cx="1143000" cy="914400"/>
          </a:xfrm>
          <a:prstGeom prst="roundRect">
            <a:avLst/>
          </a:prstGeom>
        </p:spPr>
        <p:style>
          <a:lnRef idx="1">
            <a:schemeClr val="accent2"/>
          </a:lnRef>
          <a:fillRef idx="3">
            <a:schemeClr val="accent2"/>
          </a:fillRef>
          <a:effectRef idx="2">
            <a:schemeClr val="accent2"/>
          </a:effectRef>
          <a:fontRef idx="minor">
            <a:schemeClr val="lt1"/>
          </a:fontRef>
        </p:style>
        <p:txBody>
          <a:bodyPr anchor="ctr"/>
          <a:lstStyle/>
          <a:p>
            <a:pPr algn="ctr" rtl="0" fontAlgn="base">
              <a:spcBef>
                <a:spcPct val="0"/>
              </a:spcBef>
              <a:spcAft>
                <a:spcPct val="0"/>
              </a:spcAft>
              <a:defRPr/>
            </a:pPr>
            <a:r>
              <a:rPr lang="fa-IR" sz="1400" b="1" dirty="0">
                <a:solidFill>
                  <a:prstClr val="white"/>
                </a:solidFill>
                <a:cs typeface="B Homa" panose="00000400000000000000" pitchFamily="2" charset="-78"/>
              </a:rPr>
              <a:t>کلاسهای آموزشی</a:t>
            </a:r>
          </a:p>
          <a:p>
            <a:pPr algn="ctr" rtl="0" fontAlgn="base">
              <a:spcBef>
                <a:spcPct val="0"/>
              </a:spcBef>
              <a:spcAft>
                <a:spcPct val="0"/>
              </a:spcAft>
              <a:defRPr/>
            </a:pPr>
            <a:r>
              <a:rPr lang="fa-IR" sz="1400" b="1" dirty="0">
                <a:solidFill>
                  <a:prstClr val="white"/>
                </a:solidFill>
                <a:cs typeface="B Homa" panose="00000400000000000000" pitchFamily="2" charset="-78"/>
              </a:rPr>
              <a:t> و</a:t>
            </a:r>
          </a:p>
          <a:p>
            <a:pPr algn="ctr" rtl="0" fontAlgn="base">
              <a:spcBef>
                <a:spcPct val="0"/>
              </a:spcBef>
              <a:spcAft>
                <a:spcPct val="0"/>
              </a:spcAft>
              <a:defRPr/>
            </a:pPr>
            <a:r>
              <a:rPr lang="fa-IR" sz="1400" b="1" dirty="0">
                <a:solidFill>
                  <a:prstClr val="white"/>
                </a:solidFill>
                <a:cs typeface="B Homa" panose="00000400000000000000" pitchFamily="2" charset="-78"/>
              </a:rPr>
              <a:t> کارگاه</a:t>
            </a:r>
            <a:endParaRPr lang="en-US" sz="1400" b="1" dirty="0">
              <a:solidFill>
                <a:prstClr val="white"/>
              </a:solidFill>
              <a:cs typeface="B Homa" panose="00000400000000000000" pitchFamily="2" charset="-78"/>
            </a:endParaRPr>
          </a:p>
        </p:txBody>
      </p:sp>
      <p:sp>
        <p:nvSpPr>
          <p:cNvPr id="92" name="Rounded Rectangle 91"/>
          <p:cNvSpPr/>
          <p:nvPr/>
        </p:nvSpPr>
        <p:spPr>
          <a:xfrm>
            <a:off x="1981200" y="1981200"/>
            <a:ext cx="838200" cy="838200"/>
          </a:xfrm>
          <a:prstGeom prst="roundRect">
            <a:avLst/>
          </a:prstGeom>
        </p:spPr>
        <p:style>
          <a:lnRef idx="1">
            <a:schemeClr val="accent2"/>
          </a:lnRef>
          <a:fillRef idx="3">
            <a:schemeClr val="accent2"/>
          </a:fillRef>
          <a:effectRef idx="2">
            <a:schemeClr val="accent2"/>
          </a:effectRef>
          <a:fontRef idx="minor">
            <a:schemeClr val="lt1"/>
          </a:fontRef>
        </p:style>
        <p:txBody>
          <a:bodyPr anchor="ctr"/>
          <a:lstStyle/>
          <a:p>
            <a:pPr algn="ctr" rtl="0" fontAlgn="base">
              <a:spcBef>
                <a:spcPct val="0"/>
              </a:spcBef>
              <a:spcAft>
                <a:spcPct val="0"/>
              </a:spcAft>
              <a:defRPr/>
            </a:pPr>
            <a:r>
              <a:rPr lang="fa-IR" b="1" dirty="0">
                <a:solidFill>
                  <a:prstClr val="white"/>
                </a:solidFill>
                <a:cs typeface="B Homa" panose="00000400000000000000" pitchFamily="2" charset="-78"/>
              </a:rPr>
              <a:t>سایت</a:t>
            </a:r>
            <a:endParaRPr lang="en-US" b="1" dirty="0">
              <a:solidFill>
                <a:prstClr val="white"/>
              </a:solidFill>
              <a:cs typeface="B Homa" panose="00000400000000000000" pitchFamily="2" charset="-78"/>
            </a:endParaRPr>
          </a:p>
        </p:txBody>
      </p:sp>
      <p:sp>
        <p:nvSpPr>
          <p:cNvPr id="102" name="Rounded Rectangle 101"/>
          <p:cNvSpPr/>
          <p:nvPr/>
        </p:nvSpPr>
        <p:spPr>
          <a:xfrm>
            <a:off x="2057400" y="4953000"/>
            <a:ext cx="762000" cy="838200"/>
          </a:xfrm>
          <a:prstGeom prst="roundRect">
            <a:avLst/>
          </a:prstGeom>
        </p:spPr>
        <p:style>
          <a:lnRef idx="1">
            <a:schemeClr val="accent2"/>
          </a:lnRef>
          <a:fillRef idx="3">
            <a:schemeClr val="accent2"/>
          </a:fillRef>
          <a:effectRef idx="2">
            <a:schemeClr val="accent2"/>
          </a:effectRef>
          <a:fontRef idx="minor">
            <a:schemeClr val="lt1"/>
          </a:fontRef>
        </p:style>
        <p:txBody>
          <a:bodyPr anchor="ctr"/>
          <a:lstStyle/>
          <a:p>
            <a:pPr algn="ctr" rtl="0" fontAlgn="base">
              <a:spcBef>
                <a:spcPct val="0"/>
              </a:spcBef>
              <a:spcAft>
                <a:spcPct val="0"/>
              </a:spcAft>
              <a:defRPr/>
            </a:pPr>
            <a:r>
              <a:rPr lang="fa-IR" dirty="0">
                <a:solidFill>
                  <a:prstClr val="white"/>
                </a:solidFill>
                <a:cs typeface="B Homa" panose="00000400000000000000" pitchFamily="2" charset="-78"/>
              </a:rPr>
              <a:t>اداری</a:t>
            </a:r>
            <a:endParaRPr lang="en-US" dirty="0">
              <a:solidFill>
                <a:prstClr val="white"/>
              </a:solidFill>
              <a:cs typeface="B Homa" panose="00000400000000000000" pitchFamily="2" charset="-78"/>
            </a:endParaRPr>
          </a:p>
        </p:txBody>
      </p:sp>
      <p:cxnSp>
        <p:nvCxnSpPr>
          <p:cNvPr id="112" name="Straight Connector 111"/>
          <p:cNvCxnSpPr>
            <a:stCxn id="73" idx="4"/>
          </p:cNvCxnSpPr>
          <p:nvPr/>
        </p:nvCxnSpPr>
        <p:spPr>
          <a:xfrm rot="5400000">
            <a:off x="3352800" y="5715000"/>
            <a:ext cx="609600" cy="1588"/>
          </a:xfrm>
          <a:prstGeom prst="line">
            <a:avLst/>
          </a:prstGeom>
        </p:spPr>
        <p:style>
          <a:lnRef idx="1">
            <a:schemeClr val="accent2"/>
          </a:lnRef>
          <a:fillRef idx="3">
            <a:schemeClr val="accent2"/>
          </a:fillRef>
          <a:effectRef idx="2">
            <a:schemeClr val="accent2"/>
          </a:effectRef>
          <a:fontRef idx="minor">
            <a:schemeClr val="lt1"/>
          </a:fontRef>
        </p:style>
      </p:cxnSp>
      <p:sp>
        <p:nvSpPr>
          <p:cNvPr id="3" name="Oval 2"/>
          <p:cNvSpPr/>
          <p:nvPr/>
        </p:nvSpPr>
        <p:spPr>
          <a:xfrm>
            <a:off x="3276600" y="5943600"/>
            <a:ext cx="914400" cy="685800"/>
          </a:xfrm>
          <a:prstGeom prst="ellipse">
            <a:avLst/>
          </a:prstGeom>
        </p:spPr>
        <p:style>
          <a:lnRef idx="1">
            <a:schemeClr val="accent2"/>
          </a:lnRef>
          <a:fillRef idx="3">
            <a:schemeClr val="accent2"/>
          </a:fillRef>
          <a:effectRef idx="2">
            <a:schemeClr val="accent2"/>
          </a:effectRef>
          <a:fontRef idx="minor">
            <a:schemeClr val="lt1"/>
          </a:fontRef>
        </p:style>
        <p:txBody>
          <a:bodyPr anchor="ctr"/>
          <a:lstStyle/>
          <a:p>
            <a:pPr algn="ctr" rtl="0" fontAlgn="base">
              <a:spcBef>
                <a:spcPct val="0"/>
              </a:spcBef>
              <a:spcAft>
                <a:spcPct val="0"/>
              </a:spcAft>
              <a:defRPr/>
            </a:pPr>
            <a:r>
              <a:rPr lang="fa-IR" sz="1600" b="1" dirty="0">
                <a:solidFill>
                  <a:prstClr val="white"/>
                </a:solidFill>
                <a:cs typeface="B Homa" panose="00000400000000000000" pitchFamily="2" charset="-78"/>
              </a:rPr>
              <a:t>ورودی</a:t>
            </a:r>
            <a:endParaRPr lang="en-US" sz="1600" b="1" dirty="0">
              <a:solidFill>
                <a:prstClr val="white"/>
              </a:solidFill>
              <a:cs typeface="B Homa" panose="00000400000000000000" pitchFamily="2" charset="-78"/>
            </a:endParaRPr>
          </a:p>
        </p:txBody>
      </p:sp>
      <p:cxnSp>
        <p:nvCxnSpPr>
          <p:cNvPr id="116" name="Straight Connector 115"/>
          <p:cNvCxnSpPr/>
          <p:nvPr/>
        </p:nvCxnSpPr>
        <p:spPr>
          <a:xfrm rot="5400000">
            <a:off x="1370805" y="3885406"/>
            <a:ext cx="2133600" cy="1588"/>
          </a:xfrm>
          <a:prstGeom prst="line">
            <a:avLst/>
          </a:prstGeom>
        </p:spPr>
        <p:style>
          <a:lnRef idx="1">
            <a:schemeClr val="accent2"/>
          </a:lnRef>
          <a:fillRef idx="3">
            <a:schemeClr val="accent2"/>
          </a:fillRef>
          <a:effectRef idx="2">
            <a:schemeClr val="accent2"/>
          </a:effectRef>
          <a:fontRef idx="minor">
            <a:schemeClr val="lt1"/>
          </a:fontRef>
        </p:style>
      </p:cxnSp>
      <p:cxnSp>
        <p:nvCxnSpPr>
          <p:cNvPr id="119" name="Straight Connector 118"/>
          <p:cNvCxnSpPr/>
          <p:nvPr/>
        </p:nvCxnSpPr>
        <p:spPr>
          <a:xfrm>
            <a:off x="1676400" y="3200400"/>
            <a:ext cx="762000" cy="1588"/>
          </a:xfrm>
          <a:prstGeom prst="line">
            <a:avLst/>
          </a:prstGeom>
        </p:spPr>
        <p:style>
          <a:lnRef idx="1">
            <a:schemeClr val="accent2"/>
          </a:lnRef>
          <a:fillRef idx="3">
            <a:schemeClr val="accent2"/>
          </a:fillRef>
          <a:effectRef idx="2">
            <a:schemeClr val="accent2"/>
          </a:effectRef>
          <a:fontRef idx="minor">
            <a:schemeClr val="lt1"/>
          </a:fontRef>
        </p:style>
      </p:cxnSp>
      <p:cxnSp>
        <p:nvCxnSpPr>
          <p:cNvPr id="122" name="Straight Connector 121"/>
          <p:cNvCxnSpPr/>
          <p:nvPr/>
        </p:nvCxnSpPr>
        <p:spPr>
          <a:xfrm>
            <a:off x="1676400" y="4495800"/>
            <a:ext cx="762000" cy="1588"/>
          </a:xfrm>
          <a:prstGeom prst="line">
            <a:avLst/>
          </a:prstGeom>
        </p:spPr>
        <p:style>
          <a:lnRef idx="1">
            <a:schemeClr val="accent2"/>
          </a:lnRef>
          <a:fillRef idx="3">
            <a:schemeClr val="accent2"/>
          </a:fillRef>
          <a:effectRef idx="2">
            <a:schemeClr val="accent2"/>
          </a:effectRef>
          <a:fontRef idx="minor">
            <a:schemeClr val="lt1"/>
          </a:fontRef>
        </p:style>
      </p:cxnSp>
      <p:cxnSp>
        <p:nvCxnSpPr>
          <p:cNvPr id="126" name="Straight Connector 125"/>
          <p:cNvCxnSpPr/>
          <p:nvPr/>
        </p:nvCxnSpPr>
        <p:spPr>
          <a:xfrm>
            <a:off x="2819400" y="5715000"/>
            <a:ext cx="457200" cy="381000"/>
          </a:xfrm>
          <a:prstGeom prst="line">
            <a:avLst/>
          </a:prstGeom>
        </p:spPr>
        <p:style>
          <a:lnRef idx="1">
            <a:schemeClr val="accent2"/>
          </a:lnRef>
          <a:fillRef idx="3">
            <a:schemeClr val="accent2"/>
          </a:fillRef>
          <a:effectRef idx="2">
            <a:schemeClr val="accent2"/>
          </a:effectRef>
          <a:fontRef idx="minor">
            <a:schemeClr val="lt1"/>
          </a:fontRef>
        </p:style>
      </p:cxnSp>
      <p:cxnSp>
        <p:nvCxnSpPr>
          <p:cNvPr id="142" name="Straight Connector 141"/>
          <p:cNvCxnSpPr>
            <a:stCxn id="89" idx="0"/>
            <a:endCxn id="87" idx="2"/>
          </p:cNvCxnSpPr>
          <p:nvPr/>
        </p:nvCxnSpPr>
        <p:spPr>
          <a:xfrm rot="5400000" flipH="1" flipV="1">
            <a:off x="952500" y="3657600"/>
            <a:ext cx="304800" cy="1588"/>
          </a:xfrm>
          <a:prstGeom prst="line">
            <a:avLst/>
          </a:prstGeom>
        </p:spPr>
        <p:style>
          <a:lnRef idx="1">
            <a:schemeClr val="accent2"/>
          </a:lnRef>
          <a:fillRef idx="3">
            <a:schemeClr val="accent2"/>
          </a:fillRef>
          <a:effectRef idx="2">
            <a:schemeClr val="accent2"/>
          </a:effectRef>
          <a:fontRef idx="minor">
            <a:schemeClr val="lt1"/>
          </a:fontRef>
        </p:style>
      </p:cxnSp>
    </p:spTree>
    <p:extLst>
      <p:ext uri="{BB962C8B-B14F-4D97-AF65-F5344CB8AC3E}">
        <p14:creationId xmlns:p14="http://schemas.microsoft.com/office/powerpoint/2010/main" val="2372642135"/>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itle 1"/>
          <p:cNvSpPr>
            <a:spLocks noGrp="1"/>
          </p:cNvSpPr>
          <p:nvPr>
            <p:ph type="title"/>
          </p:nvPr>
        </p:nvSpPr>
        <p:spPr>
          <a:xfrm>
            <a:off x="5486400" y="274638"/>
            <a:ext cx="2895600" cy="868362"/>
          </a:xfrm>
        </p:spPr>
        <p:txBody>
          <a:bodyPr>
            <a:normAutofit fontScale="90000"/>
          </a:bodyPr>
          <a:lstStyle/>
          <a:p>
            <a:pPr algn="r" rtl="1" eaLnBrk="1" hangingPunct="1">
              <a:buFont typeface="Wingdings" panose="05000000000000000000" pitchFamily="2" charset="2"/>
              <a:buChar char="q"/>
            </a:pPr>
            <a:r>
              <a:rPr lang="fa-IR" altLang="fa-IR" sz="3200" dirty="0" smtClean="0">
                <a:solidFill>
                  <a:srgbClr val="FFC000"/>
                </a:solidFill>
                <a:latin typeface="Arial" panose="020B0604020202020204" pitchFamily="34" charset="0"/>
                <a:cs typeface="B Homa" panose="00000400000000000000" pitchFamily="2" charset="-78"/>
              </a:rPr>
              <a:t> نمونه های مشابه</a:t>
            </a:r>
            <a:endParaRPr lang="en-US" altLang="fa-IR" sz="3200" dirty="0" smtClean="0">
              <a:solidFill>
                <a:srgbClr val="FFC000"/>
              </a:solidFill>
            </a:endParaRPr>
          </a:p>
        </p:txBody>
      </p:sp>
      <p:sp>
        <p:nvSpPr>
          <p:cNvPr id="4" name="Content Placeholder 3"/>
          <p:cNvSpPr>
            <a:spLocks noGrp="1"/>
          </p:cNvSpPr>
          <p:nvPr>
            <p:ph sz="half" idx="1"/>
          </p:nvPr>
        </p:nvSpPr>
        <p:spPr>
          <a:xfrm>
            <a:off x="4419600" y="1371600"/>
            <a:ext cx="2362200" cy="609600"/>
          </a:xfrm>
          <a:solidFill>
            <a:schemeClr val="accent2">
              <a:lumMod val="75000"/>
            </a:schemeClr>
          </a:solidFill>
        </p:spPr>
        <p:txBody>
          <a:bodyPr>
            <a:normAutofit lnSpcReduction="10000"/>
          </a:bodyPr>
          <a:lstStyle/>
          <a:p>
            <a:pPr marL="420624" indent="-384048" algn="r" rtl="1" eaLnBrk="1" fontAlgn="auto" hangingPunct="1">
              <a:spcAft>
                <a:spcPts val="0"/>
              </a:spcAft>
              <a:buClr>
                <a:schemeClr val="tx1"/>
              </a:buClr>
              <a:buFont typeface="Wingdings 2" panose="05020102010507070707" pitchFamily="18" charset="2"/>
              <a:buNone/>
              <a:defRPr/>
            </a:pPr>
            <a:r>
              <a:rPr lang="en-US" sz="3600" dirty="0" smtClean="0">
                <a:solidFill>
                  <a:schemeClr val="bg1"/>
                </a:solidFill>
                <a:latin typeface="Broadway" pitchFamily="82" charset="0"/>
              </a:rPr>
              <a:t>Step up</a:t>
            </a:r>
            <a:endParaRPr lang="fa-IR" sz="3600" dirty="0" smtClean="0">
              <a:solidFill>
                <a:schemeClr val="bg1"/>
              </a:solidFill>
              <a:latin typeface="Broadway" pitchFamily="82" charset="0"/>
            </a:endParaRPr>
          </a:p>
        </p:txBody>
      </p:sp>
      <p:pic>
        <p:nvPicPr>
          <p:cNvPr id="5" name="Picture 4" descr="step-up-on-fifth-by-pugh-scarpa-architects-squ-stepup_00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1000" y="3276600"/>
            <a:ext cx="3581400" cy="335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10" descr="stepup19.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1000" y="381000"/>
            <a:ext cx="3505200" cy="2590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7110" name="Rectangle 5"/>
          <p:cNvSpPr>
            <a:spLocks noChangeArrowheads="1"/>
          </p:cNvSpPr>
          <p:nvPr/>
        </p:nvSpPr>
        <p:spPr bwMode="auto">
          <a:xfrm>
            <a:off x="4800600" y="2667000"/>
            <a:ext cx="3624263" cy="1938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buFont typeface="Wingdings" panose="05000000000000000000" pitchFamily="2" charset="2"/>
              <a:buChar char="§"/>
            </a:pPr>
            <a:r>
              <a:rPr lang="fa-IR" altLang="fa-IR" sz="2000" dirty="0">
                <a:solidFill>
                  <a:prstClr val="white"/>
                </a:solidFill>
                <a:cs typeface="B Homa" panose="00000400000000000000" pitchFamily="2" charset="-78"/>
              </a:rPr>
              <a:t>استفاده از سایبان با طراحی مناسب برای جلوگیری از ورود مستقیم نور</a:t>
            </a:r>
          </a:p>
          <a:p>
            <a:pPr eaLnBrk="1" fontAlgn="base" hangingPunct="1">
              <a:spcBef>
                <a:spcPct val="0"/>
              </a:spcBef>
              <a:spcAft>
                <a:spcPct val="0"/>
              </a:spcAft>
              <a:buFont typeface="Wingdings" panose="05000000000000000000" pitchFamily="2" charset="2"/>
              <a:buChar char="§"/>
            </a:pPr>
            <a:endParaRPr lang="fa-IR" altLang="fa-IR" sz="2000" dirty="0">
              <a:solidFill>
                <a:prstClr val="white"/>
              </a:solidFill>
              <a:cs typeface="B Homa" panose="00000400000000000000" pitchFamily="2" charset="-78"/>
            </a:endParaRPr>
          </a:p>
          <a:p>
            <a:pPr eaLnBrk="1" fontAlgn="base" hangingPunct="1">
              <a:spcBef>
                <a:spcPct val="0"/>
              </a:spcBef>
              <a:spcAft>
                <a:spcPct val="0"/>
              </a:spcAft>
              <a:buFont typeface="Wingdings" panose="05000000000000000000" pitchFamily="2" charset="2"/>
              <a:buChar char="§"/>
            </a:pPr>
            <a:r>
              <a:rPr lang="fa-IR" altLang="fa-IR" sz="2000" dirty="0">
                <a:solidFill>
                  <a:prstClr val="white"/>
                </a:solidFill>
                <a:cs typeface="B Homa" panose="00000400000000000000" pitchFamily="2" charset="-78"/>
              </a:rPr>
              <a:t> ورودی اصلی بنا تو رفته است.</a:t>
            </a:r>
          </a:p>
          <a:p>
            <a:pPr eaLnBrk="1" fontAlgn="base" hangingPunct="1">
              <a:spcBef>
                <a:spcPct val="0"/>
              </a:spcBef>
              <a:spcAft>
                <a:spcPct val="0"/>
              </a:spcAft>
              <a:buFont typeface="Wingdings" panose="05000000000000000000" pitchFamily="2" charset="2"/>
              <a:buChar char="§"/>
            </a:pPr>
            <a:endParaRPr lang="fa-IR" altLang="fa-IR" sz="2000" dirty="0">
              <a:solidFill>
                <a:prstClr val="white"/>
              </a:solidFill>
              <a:cs typeface="B Homa" panose="00000400000000000000" pitchFamily="2" charset="-78"/>
            </a:endParaRPr>
          </a:p>
          <a:p>
            <a:pPr eaLnBrk="1" fontAlgn="base" hangingPunct="1">
              <a:spcBef>
                <a:spcPct val="0"/>
              </a:spcBef>
              <a:spcAft>
                <a:spcPct val="0"/>
              </a:spcAft>
              <a:buFont typeface="Wingdings" panose="05000000000000000000" pitchFamily="2" charset="2"/>
              <a:buChar char="§"/>
            </a:pPr>
            <a:r>
              <a:rPr lang="fa-IR" altLang="fa-IR" sz="2000" dirty="0">
                <a:solidFill>
                  <a:prstClr val="white"/>
                </a:solidFill>
                <a:cs typeface="B Homa" panose="00000400000000000000" pitchFamily="2" charset="-78"/>
              </a:rPr>
              <a:t>دارای حجم بسیار ساده</a:t>
            </a:r>
            <a:endParaRPr lang="en-US" altLang="fa-IR" sz="2000" dirty="0">
              <a:solidFill>
                <a:prstClr val="white"/>
              </a:solidFill>
              <a:cs typeface="B Homa" panose="00000400000000000000" pitchFamily="2" charset="-78"/>
            </a:endParaRPr>
          </a:p>
        </p:txBody>
      </p:sp>
    </p:spTree>
    <p:extLst>
      <p:ext uri="{BB962C8B-B14F-4D97-AF65-F5344CB8AC3E}">
        <p14:creationId xmlns:p14="http://schemas.microsoft.com/office/powerpoint/2010/main" val="181956486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1" presetClass="entr" presetSubtype="3"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3)">
                                      <p:cBhvr>
                                        <p:cTn id="7" dur="500"/>
                                        <p:tgtEl>
                                          <p:spTgt spid="5"/>
                                        </p:tgtEl>
                                      </p:cBhvr>
                                    </p:animEffect>
                                  </p:childTnLst>
                                </p:cTn>
                              </p:par>
                            </p:childTnLst>
                          </p:cTn>
                        </p:par>
                        <p:par>
                          <p:cTn id="8" fill="hold" nodeType="afterGroup">
                            <p:stCondLst>
                              <p:cond delay="500"/>
                            </p:stCondLst>
                            <p:childTnLst>
                              <p:par>
                                <p:cTn id="9" presetID="21" presetClass="exit" presetSubtype="3" fill="hold" nodeType="afterEffect">
                                  <p:stCondLst>
                                    <p:cond delay="1500"/>
                                  </p:stCondLst>
                                  <p:childTnLst>
                                    <p:animEffect transition="out" filter="wheel(3)">
                                      <p:cBhvr>
                                        <p:cTn id="10" dur="500"/>
                                        <p:tgtEl>
                                          <p:spTgt spid="5"/>
                                        </p:tgtEl>
                                      </p:cBhvr>
                                    </p:animEffect>
                                    <p:set>
                                      <p:cBhvr>
                                        <p:cTn id="11" dur="1" fill="hold">
                                          <p:stCondLst>
                                            <p:cond delay="499"/>
                                          </p:stCondLst>
                                        </p:cTn>
                                        <p:tgtEl>
                                          <p:spTgt spid="5"/>
                                        </p:tgtEl>
                                        <p:attrNameLst>
                                          <p:attrName>style.visibility</p:attrName>
                                        </p:attrNameLst>
                                      </p:cBhvr>
                                      <p:to>
                                        <p:strVal val="hidden"/>
                                      </p:to>
                                    </p:set>
                                  </p:childTnLst>
                                </p:cTn>
                              </p:par>
                            </p:childTnLst>
                          </p:cTn>
                        </p:par>
                        <p:par>
                          <p:cTn id="12" fill="hold" nodeType="afterGroup">
                            <p:stCondLst>
                              <p:cond delay="2500"/>
                            </p:stCondLst>
                            <p:childTnLst>
                              <p:par>
                                <p:cTn id="13" presetID="21" presetClass="entr" presetSubtype="3" fill="hold"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wheel(3)">
                                      <p:cBhvr>
                                        <p:cTn id="15" dur="500"/>
                                        <p:tgtEl>
                                          <p:spTgt spid="11"/>
                                        </p:tgtEl>
                                      </p:cBhvr>
                                    </p:animEffect>
                                  </p:childTnLst>
                                </p:cTn>
                              </p:par>
                            </p:childTnLst>
                          </p:cTn>
                        </p:par>
                        <p:par>
                          <p:cTn id="16" fill="hold" nodeType="afterGroup">
                            <p:stCondLst>
                              <p:cond delay="3000"/>
                            </p:stCondLst>
                            <p:childTnLst>
                              <p:par>
                                <p:cTn id="17" presetID="21" presetClass="exit" presetSubtype="3" fill="hold" nodeType="afterEffect">
                                  <p:stCondLst>
                                    <p:cond delay="1500"/>
                                  </p:stCondLst>
                                  <p:childTnLst>
                                    <p:animEffect transition="out" filter="wheel(3)">
                                      <p:cBhvr>
                                        <p:cTn id="18" dur="500"/>
                                        <p:tgtEl>
                                          <p:spTgt spid="11"/>
                                        </p:tgtEl>
                                      </p:cBhvr>
                                    </p:animEffect>
                                    <p:set>
                                      <p:cBhvr>
                                        <p:cTn id="19"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Content Placeholder 2"/>
          <p:cNvSpPr>
            <a:spLocks noGrp="1"/>
          </p:cNvSpPr>
          <p:nvPr>
            <p:ph idx="1"/>
          </p:nvPr>
        </p:nvSpPr>
        <p:spPr>
          <a:xfrm>
            <a:off x="457200" y="533400"/>
            <a:ext cx="7467600" cy="5592763"/>
          </a:xfrm>
        </p:spPr>
        <p:txBody>
          <a:bodyPr/>
          <a:lstStyle/>
          <a:p>
            <a:pPr algn="r" rtl="1" eaLnBrk="1" hangingPunct="1">
              <a:buClr>
                <a:schemeClr val="tx1"/>
              </a:buClr>
              <a:buFont typeface="Wingdings" panose="05000000000000000000" pitchFamily="2" charset="2"/>
              <a:buChar char="q"/>
            </a:pPr>
            <a:r>
              <a:rPr lang="fa-IR" altLang="fa-IR" sz="1800" dirty="0" smtClean="0">
                <a:cs typeface="B Homa" panose="00000400000000000000" pitchFamily="2" charset="-78"/>
              </a:rPr>
              <a:t>معماری بومی درگیلان از نمونه های خاصی است که در آن ، معماری از مرکز بنا خارج شده و به حاشیه می پردازد و به همان گونه نیز به چگونگی قرارگیری آن محدوده توجه بیشتری می گردد . به عبارت دیگر می توا ن گفت که این بناها دارای دو تصویر کاملاً متفاوت هستند و این جنبه شاید مهمترین وجه تمایز معماری گیلان </a:t>
            </a:r>
            <a:r>
              <a:rPr lang="de-DE" altLang="fa-IR" sz="1800" dirty="0" smtClean="0">
                <a:cs typeface="B Homa" panose="00000400000000000000" pitchFamily="2" charset="-78"/>
              </a:rPr>
              <a:t>.</a:t>
            </a:r>
            <a:r>
              <a:rPr lang="fa-IR" altLang="fa-IR" sz="1800" dirty="0" smtClean="0">
                <a:cs typeface="B Homa" panose="00000400000000000000" pitchFamily="2" charset="-78"/>
              </a:rPr>
              <a:t>با سایر مناطق ایران باشد</a:t>
            </a:r>
            <a:endParaRPr lang="de-DE" altLang="fa-IR" sz="1800" dirty="0" smtClean="0">
              <a:cs typeface="B Homa" panose="00000400000000000000" pitchFamily="2" charset="-78"/>
            </a:endParaRPr>
          </a:p>
          <a:p>
            <a:pPr algn="r" rtl="1" eaLnBrk="1" hangingPunct="1">
              <a:buClr>
                <a:schemeClr val="tx1"/>
              </a:buClr>
              <a:buFont typeface="Wingdings" panose="05000000000000000000" pitchFamily="2" charset="2"/>
              <a:buChar char="q"/>
            </a:pPr>
            <a:endParaRPr lang="de-DE" altLang="fa-IR" sz="1800" dirty="0" smtClean="0">
              <a:cs typeface="B Homa" panose="00000400000000000000" pitchFamily="2" charset="-78"/>
            </a:endParaRPr>
          </a:p>
          <a:p>
            <a:pPr algn="r" rtl="1" eaLnBrk="1" hangingPunct="1">
              <a:buClr>
                <a:schemeClr val="tx1"/>
              </a:buClr>
              <a:buFont typeface="Wingdings" panose="05000000000000000000" pitchFamily="2" charset="2"/>
              <a:buChar char="q"/>
            </a:pPr>
            <a:r>
              <a:rPr lang="fa-IR" altLang="fa-IR" sz="1800" dirty="0" smtClean="0">
                <a:cs typeface="B Homa" panose="00000400000000000000" pitchFamily="2" charset="-78"/>
              </a:rPr>
              <a:t>فراهم نمودن شرایط آسایش در این منطقه پر باران و مرطوب، از جمله معضلاتی بوده که ساختمان های سنتی توانسته پاسخگوی آن باشد. متداول ترین نوع ساختمان سنتی در این منطقه به نام گالی پوش خانه معروف است که بام آن با پوشش گالی (نوعی علف که د رکنار مرداب ها می روید.) است و دارای کرسی چینی چوبی در زیر ساختمان می باشد</a:t>
            </a:r>
            <a:r>
              <a:rPr lang="de-DE" altLang="fa-IR" sz="1800" dirty="0" smtClean="0">
                <a:cs typeface="B Homa" panose="00000400000000000000" pitchFamily="2" charset="-78"/>
              </a:rPr>
              <a:t>.</a:t>
            </a:r>
          </a:p>
          <a:p>
            <a:pPr algn="r" rtl="1" eaLnBrk="1" hangingPunct="1">
              <a:buClr>
                <a:schemeClr val="tx1"/>
              </a:buClr>
              <a:buFont typeface="Wingdings" panose="05000000000000000000" pitchFamily="2" charset="2"/>
              <a:buChar char="q"/>
            </a:pPr>
            <a:endParaRPr lang="de-DE" altLang="fa-IR" sz="1800" dirty="0" smtClean="0">
              <a:cs typeface="B Homa" panose="00000400000000000000" pitchFamily="2" charset="-78"/>
            </a:endParaRPr>
          </a:p>
          <a:p>
            <a:pPr algn="r" rtl="1" eaLnBrk="1" hangingPunct="1">
              <a:buClr>
                <a:schemeClr val="tx1"/>
              </a:buClr>
              <a:buFont typeface="Wingdings" panose="05000000000000000000" pitchFamily="2" charset="2"/>
              <a:buChar char="q"/>
            </a:pPr>
            <a:r>
              <a:rPr lang="fa-IR" altLang="fa-IR" sz="1800" dirty="0" smtClean="0">
                <a:cs typeface="B Homa" panose="00000400000000000000" pitchFamily="2" charset="-78"/>
              </a:rPr>
              <a:t>مسکن سازی در این منطقه به موازات اشغال تدریجی جنگل و به صورت پراکنده </a:t>
            </a:r>
            <a:r>
              <a:rPr lang="de-DE" altLang="fa-IR" sz="1800" dirty="0" smtClean="0">
                <a:cs typeface="B Homa" panose="00000400000000000000" pitchFamily="2" charset="-78"/>
              </a:rPr>
              <a:t>.</a:t>
            </a:r>
            <a:r>
              <a:rPr lang="fa-IR" altLang="fa-IR" sz="1800" dirty="0" smtClean="0">
                <a:cs typeface="B Homa" panose="00000400000000000000" pitchFamily="2" charset="-78"/>
              </a:rPr>
              <a:t>صورت گرفته است</a:t>
            </a:r>
            <a:endParaRPr lang="de-DE" altLang="fa-IR" sz="1800" dirty="0" smtClean="0">
              <a:cs typeface="B Homa" panose="00000400000000000000" pitchFamily="2" charset="-78"/>
            </a:endParaRPr>
          </a:p>
          <a:p>
            <a:pPr algn="r" rtl="1" eaLnBrk="1" hangingPunct="1">
              <a:buClr>
                <a:schemeClr val="tx1"/>
              </a:buClr>
              <a:buFont typeface="Wingdings 2" panose="05020102010507070707" pitchFamily="18" charset="2"/>
              <a:buNone/>
            </a:pPr>
            <a:endParaRPr lang="de-DE" altLang="fa-IR" sz="1800" dirty="0" smtClean="0">
              <a:cs typeface="B Homa" panose="00000400000000000000" pitchFamily="2" charset="-78"/>
            </a:endParaRPr>
          </a:p>
          <a:p>
            <a:pPr algn="r" rtl="1" eaLnBrk="1" hangingPunct="1">
              <a:buClr>
                <a:schemeClr val="tx1"/>
              </a:buClr>
              <a:buFont typeface="Wingdings" panose="05000000000000000000" pitchFamily="2" charset="2"/>
              <a:buChar char="q"/>
            </a:pPr>
            <a:r>
              <a:rPr lang="fa-IR" altLang="fa-IR" sz="1800" dirty="0" smtClean="0">
                <a:cs typeface="B Homa" panose="00000400000000000000" pitchFamily="2" charset="-78"/>
              </a:rPr>
              <a:t>برخلاف معماری بومی کویر که بیشتر از خشت و آجر بنا شده است، معماری این منطقه از چوب و الیاف گیاهی به صورت عمده بهره برداری کرده است. جنگل های انبوه در کنار مزارع برنج از مهمترین منابع تامین مصالح ساختمانی منطقه می باشند</a:t>
            </a:r>
            <a:endParaRPr lang="en-US" altLang="fa-IR" sz="1800" dirty="0" smtClean="0">
              <a:cs typeface="B Homa" panose="00000400000000000000" pitchFamily="2" charset="-78"/>
            </a:endParaRPr>
          </a:p>
        </p:txBody>
      </p:sp>
    </p:spTree>
    <p:extLst>
      <p:ext uri="{BB962C8B-B14F-4D97-AF65-F5344CB8AC3E}">
        <p14:creationId xmlns:p14="http://schemas.microsoft.com/office/powerpoint/2010/main" val="162836602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0" y="609600"/>
            <a:ext cx="2209800" cy="685800"/>
          </a:xfrm>
        </p:spPr>
        <p:txBody>
          <a:bodyPr>
            <a:normAutofit/>
          </a:bodyPr>
          <a:lstStyle/>
          <a:p>
            <a:pPr algn="ctr" rtl="1" eaLnBrk="1" fontAlgn="auto" hangingPunct="1">
              <a:spcAft>
                <a:spcPts val="0"/>
              </a:spcAft>
              <a:defRPr/>
            </a:pPr>
            <a:r>
              <a:rPr lang="en-US" sz="3600" dirty="0" smtClean="0">
                <a:solidFill>
                  <a:schemeClr val="accent2">
                    <a:lumMod val="60000"/>
                    <a:lumOff val="40000"/>
                  </a:schemeClr>
                </a:solidFill>
                <a:latin typeface="Broadway" pitchFamily="82" charset="0"/>
              </a:rPr>
              <a:t>Step up</a:t>
            </a:r>
            <a:endParaRPr lang="en-US" sz="3600" dirty="0"/>
          </a:p>
        </p:txBody>
      </p:sp>
      <p:pic>
        <p:nvPicPr>
          <p:cNvPr id="8" name="Content Placeholder 7" descr="stepup17.jpg"/>
          <p:cNvPicPr>
            <a:picLocks noGrp="1"/>
          </p:cNvPicPr>
          <p:nvPr>
            <p:ph sz="half" idx="1"/>
          </p:nvPr>
        </p:nvPicPr>
        <p:blipFill>
          <a:blip r:embed="rId2">
            <a:extLst>
              <a:ext uri="{28A0092B-C50C-407E-A947-70E740481C1C}">
                <a14:useLocalDpi xmlns:a14="http://schemas.microsoft.com/office/drawing/2010/main" val="0"/>
              </a:ext>
            </a:extLst>
          </a:blip>
          <a:stretch>
            <a:fillRect/>
          </a:stretch>
        </p:blipFill>
        <p:spPr>
          <a:xfrm>
            <a:off x="695475" y="2160588"/>
            <a:ext cx="2915937" cy="3881437"/>
          </a:xfrm>
        </p:spPr>
      </p:pic>
      <p:pic>
        <p:nvPicPr>
          <p:cNvPr id="5" name="Picture 4" descr="stepup20.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1000" y="609600"/>
            <a:ext cx="3733800" cy="449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8133" name="Rectangle 5"/>
          <p:cNvSpPr>
            <a:spLocks noChangeArrowheads="1"/>
          </p:cNvSpPr>
          <p:nvPr/>
        </p:nvSpPr>
        <p:spPr bwMode="auto">
          <a:xfrm>
            <a:off x="1013943" y="5486400"/>
            <a:ext cx="264207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buFont typeface="Wingdings" panose="05000000000000000000" pitchFamily="2" charset="2"/>
              <a:buChar char="q"/>
            </a:pPr>
            <a:r>
              <a:rPr lang="fa-IR" altLang="fa-IR" dirty="0">
                <a:solidFill>
                  <a:prstClr val="white"/>
                </a:solidFill>
                <a:latin typeface="Broadway" panose="04040905080B02020502" pitchFamily="82" charset="0"/>
                <a:cs typeface="B Homa" panose="00000400000000000000" pitchFamily="2" charset="-78"/>
              </a:rPr>
              <a:t>در ورودی به صورت کشویی و </a:t>
            </a:r>
          </a:p>
          <a:p>
            <a:pPr eaLnBrk="1" fontAlgn="base" hangingPunct="1">
              <a:spcBef>
                <a:spcPct val="0"/>
              </a:spcBef>
              <a:spcAft>
                <a:spcPct val="0"/>
              </a:spcAft>
            </a:pPr>
            <a:r>
              <a:rPr lang="fa-IR" altLang="fa-IR" dirty="0">
                <a:solidFill>
                  <a:prstClr val="white"/>
                </a:solidFill>
                <a:latin typeface="Broadway" panose="04040905080B02020502" pitchFamily="82" charset="0"/>
                <a:cs typeface="B Homa" panose="00000400000000000000" pitchFamily="2" charset="-78"/>
              </a:rPr>
              <a:t>  دارای چشم الکترونیکی است</a:t>
            </a:r>
            <a:endParaRPr lang="en-US" altLang="fa-IR" dirty="0">
              <a:solidFill>
                <a:prstClr val="white"/>
              </a:solidFill>
              <a:cs typeface="B Homa" panose="00000400000000000000" pitchFamily="2" charset="-78"/>
            </a:endParaRPr>
          </a:p>
        </p:txBody>
      </p:sp>
    </p:spTree>
    <p:extLst>
      <p:ext uri="{BB962C8B-B14F-4D97-AF65-F5344CB8AC3E}">
        <p14:creationId xmlns:p14="http://schemas.microsoft.com/office/powerpoint/2010/main" val="367972890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1" presetClass="entr" presetSubtype="3"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3)">
                                      <p:cBhvr>
                                        <p:cTn id="7" dur="500"/>
                                        <p:tgtEl>
                                          <p:spTgt spid="5"/>
                                        </p:tgtEl>
                                      </p:cBhvr>
                                    </p:animEffect>
                                  </p:childTnLst>
                                </p:cTn>
                              </p:par>
                            </p:childTnLst>
                          </p:cTn>
                        </p:par>
                        <p:par>
                          <p:cTn id="8" fill="hold" nodeType="afterGroup">
                            <p:stCondLst>
                              <p:cond delay="500"/>
                            </p:stCondLst>
                            <p:childTnLst>
                              <p:par>
                                <p:cTn id="9" presetID="21" presetClass="exit" presetSubtype="3" fill="hold" nodeType="afterEffect">
                                  <p:stCondLst>
                                    <p:cond delay="1500"/>
                                  </p:stCondLst>
                                  <p:childTnLst>
                                    <p:animEffect transition="out" filter="wheel(3)">
                                      <p:cBhvr>
                                        <p:cTn id="10" dur="500"/>
                                        <p:tgtEl>
                                          <p:spTgt spid="5"/>
                                        </p:tgtEl>
                                      </p:cBhvr>
                                    </p:animEffect>
                                    <p:set>
                                      <p:cBhvr>
                                        <p:cTn id="11" dur="1" fill="hold">
                                          <p:stCondLst>
                                            <p:cond delay="499"/>
                                          </p:stCondLst>
                                        </p:cTn>
                                        <p:tgtEl>
                                          <p:spTgt spid="5"/>
                                        </p:tgtEl>
                                        <p:attrNameLst>
                                          <p:attrName>style.visibility</p:attrName>
                                        </p:attrNameLst>
                                      </p:cBhvr>
                                      <p:to>
                                        <p:strVal val="hidden"/>
                                      </p:to>
                                    </p:set>
                                  </p:childTnLst>
                                </p:cTn>
                              </p:par>
                            </p:childTnLst>
                          </p:cTn>
                        </p:par>
                        <p:par>
                          <p:cTn id="12" fill="hold" nodeType="afterGroup">
                            <p:stCondLst>
                              <p:cond delay="2500"/>
                            </p:stCondLst>
                            <p:childTnLst>
                              <p:par>
                                <p:cTn id="13" presetID="21" presetClass="entr" presetSubtype="3"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heel(3)">
                                      <p:cBhvr>
                                        <p:cTn id="15" dur="500"/>
                                        <p:tgtEl>
                                          <p:spTgt spid="8"/>
                                        </p:tgtEl>
                                      </p:cBhvr>
                                    </p:animEffect>
                                  </p:childTnLst>
                                </p:cTn>
                              </p:par>
                            </p:childTnLst>
                          </p:cTn>
                        </p:par>
                        <p:par>
                          <p:cTn id="16" fill="hold" nodeType="afterGroup">
                            <p:stCondLst>
                              <p:cond delay="3000"/>
                            </p:stCondLst>
                            <p:childTnLst>
                              <p:par>
                                <p:cTn id="17" presetID="21" presetClass="exit" presetSubtype="3" fill="hold" nodeType="afterEffect">
                                  <p:stCondLst>
                                    <p:cond delay="1500"/>
                                  </p:stCondLst>
                                  <p:childTnLst>
                                    <p:animEffect transition="out" filter="wheel(3)">
                                      <p:cBhvr>
                                        <p:cTn id="18" dur="500"/>
                                        <p:tgtEl>
                                          <p:spTgt spid="8"/>
                                        </p:tgtEl>
                                      </p:cBhvr>
                                    </p:animEffect>
                                    <p:set>
                                      <p:cBhvr>
                                        <p:cTn id="19"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Title 1"/>
          <p:cNvSpPr>
            <a:spLocks noGrp="1"/>
          </p:cNvSpPr>
          <p:nvPr>
            <p:ph type="title"/>
          </p:nvPr>
        </p:nvSpPr>
        <p:spPr>
          <a:xfrm>
            <a:off x="457200" y="274638"/>
            <a:ext cx="3733800" cy="1096962"/>
          </a:xfrm>
        </p:spPr>
        <p:txBody>
          <a:bodyPr/>
          <a:lstStyle/>
          <a:p>
            <a:pPr rtl="1" eaLnBrk="1" hangingPunct="1"/>
            <a:r>
              <a:rPr lang="en-US" altLang="fa-IR" sz="2800" smtClean="0">
                <a:solidFill>
                  <a:srgbClr val="FFC000"/>
                </a:solidFill>
                <a:latin typeface="Broadway" panose="04040905080B02020502" pitchFamily="82" charset="0"/>
              </a:rPr>
              <a:t>Hazelwood school</a:t>
            </a:r>
            <a:endParaRPr lang="en-US" altLang="fa-IR" sz="2800" smtClean="0">
              <a:solidFill>
                <a:srgbClr val="FFC000"/>
              </a:solidFill>
            </a:endParaRPr>
          </a:p>
        </p:txBody>
      </p:sp>
      <p:sp>
        <p:nvSpPr>
          <p:cNvPr id="49155" name="Content Placeholder 2"/>
          <p:cNvSpPr>
            <a:spLocks noGrp="1"/>
          </p:cNvSpPr>
          <p:nvPr>
            <p:ph sz="half" idx="1"/>
          </p:nvPr>
        </p:nvSpPr>
        <p:spPr>
          <a:xfrm>
            <a:off x="5105400" y="1371600"/>
            <a:ext cx="3657600" cy="5257800"/>
          </a:xfrm>
        </p:spPr>
        <p:txBody>
          <a:bodyPr/>
          <a:lstStyle/>
          <a:p>
            <a:pPr algn="r" rtl="1" eaLnBrk="1" hangingPunct="1">
              <a:buClr>
                <a:schemeClr val="tx1"/>
              </a:buClr>
              <a:buFont typeface="Wingdings" panose="05000000000000000000" pitchFamily="2" charset="2"/>
              <a:buChar char="q"/>
            </a:pPr>
            <a:r>
              <a:rPr lang="fa-IR" altLang="fa-IR" sz="2000" dirty="0" smtClean="0">
                <a:cs typeface="B Homa" panose="00000400000000000000" pitchFamily="2" charset="-78"/>
              </a:rPr>
              <a:t>استفاده از احجامی با خطوط منحنی ولی با زاویه بیش از 180 درجه که خود باعث سردرگمی می شود</a:t>
            </a:r>
          </a:p>
          <a:p>
            <a:pPr algn="r" rtl="1" eaLnBrk="1" hangingPunct="1">
              <a:buClr>
                <a:schemeClr val="tx1"/>
              </a:buClr>
              <a:buFont typeface="Wingdings" panose="05000000000000000000" pitchFamily="2" charset="2"/>
              <a:buChar char="q"/>
            </a:pPr>
            <a:endParaRPr lang="fa-IR" altLang="fa-IR" sz="2000" dirty="0" smtClean="0">
              <a:cs typeface="B Homa" panose="00000400000000000000" pitchFamily="2" charset="-78"/>
            </a:endParaRPr>
          </a:p>
          <a:p>
            <a:pPr algn="r" rtl="1" eaLnBrk="1" hangingPunct="1">
              <a:buClr>
                <a:schemeClr val="tx1"/>
              </a:buClr>
              <a:buFont typeface="Wingdings" panose="05000000000000000000" pitchFamily="2" charset="2"/>
              <a:buChar char="q"/>
            </a:pPr>
            <a:r>
              <a:rPr lang="fa-IR" altLang="fa-IR" sz="2000" dirty="0" smtClean="0">
                <a:cs typeface="B Homa" panose="00000400000000000000" pitchFamily="2" charset="-78"/>
              </a:rPr>
              <a:t>به کار بردن سایبان مناسب</a:t>
            </a:r>
          </a:p>
          <a:p>
            <a:pPr algn="r" rtl="1" eaLnBrk="1" hangingPunct="1">
              <a:buClr>
                <a:schemeClr val="tx1"/>
              </a:buClr>
              <a:buFont typeface="Wingdings" panose="05000000000000000000" pitchFamily="2" charset="2"/>
              <a:buChar char="q"/>
            </a:pPr>
            <a:endParaRPr lang="fa-IR" altLang="fa-IR" sz="2000" dirty="0" smtClean="0">
              <a:cs typeface="B Homa" panose="00000400000000000000" pitchFamily="2" charset="-78"/>
            </a:endParaRPr>
          </a:p>
          <a:p>
            <a:pPr algn="r" rtl="1" eaLnBrk="1" hangingPunct="1">
              <a:buClr>
                <a:schemeClr val="tx1"/>
              </a:buClr>
              <a:buFont typeface="Wingdings" panose="05000000000000000000" pitchFamily="2" charset="2"/>
              <a:buChar char="q"/>
            </a:pPr>
            <a:r>
              <a:rPr lang="fa-IR" altLang="fa-IR" sz="2000" dirty="0" smtClean="0">
                <a:cs typeface="B Homa" panose="00000400000000000000" pitchFamily="2" charset="-78"/>
              </a:rPr>
              <a:t>درب کشویی با چشم الکترونیگ</a:t>
            </a:r>
          </a:p>
        </p:txBody>
      </p:sp>
      <p:pic>
        <p:nvPicPr>
          <p:cNvPr id="5" name="Picture 2" descr="http://www.schooldesigner.com/img/Elements/Designed-for-the-Disabled-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4600" y="1295400"/>
            <a:ext cx="2286000" cy="2613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1" descr="http://www.schooldesigner.com/img/Elements/Designed-for-the-Disabled-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 y="1295400"/>
            <a:ext cx="2159000" cy="2590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3" descr="http://www.schooldesigner.com/img/Elements/Designed-for-the-Disabled-3.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8600" y="4038600"/>
            <a:ext cx="4565650" cy="2590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9452511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4" presetClass="entr" presetSubtype="0" fill="hold" nodeType="clickEffect">
                                  <p:stCondLst>
                                    <p:cond delay="0"/>
                                  </p:stCondLst>
                                  <p:iterate type="lt">
                                    <p:tmPct val="0"/>
                                  </p:iterate>
                                  <p:childTnLst>
                                    <p:set>
                                      <p:cBhvr>
                                        <p:cTn id="6" dur="1" fill="hold">
                                          <p:stCondLst>
                                            <p:cond delay="0"/>
                                          </p:stCondLst>
                                        </p:cTn>
                                        <p:tgtEl>
                                          <p:spTgt spid="7"/>
                                        </p:tgtEl>
                                        <p:attrNameLst>
                                          <p:attrName>style.visibility</p:attrName>
                                        </p:attrNameLst>
                                      </p:cBhvr>
                                      <p:to>
                                        <p:strVal val="visible"/>
                                      </p:to>
                                    </p:set>
                                    <p:anim from="(-#ppt_w/2)" to="(#ppt_x)" calcmode="lin" valueType="num">
                                      <p:cBhvr>
                                        <p:cTn id="7" dur="600" fill="hold">
                                          <p:stCondLst>
                                            <p:cond delay="0"/>
                                          </p:stCondLst>
                                        </p:cTn>
                                        <p:tgtEl>
                                          <p:spTgt spid="7"/>
                                        </p:tgtEl>
                                        <p:attrNameLst>
                                          <p:attrName>ppt_x</p:attrName>
                                        </p:attrNameLst>
                                      </p:cBhvr>
                                    </p:anim>
                                    <p:anim from="0" to="-1.0" calcmode="lin" valueType="num">
                                      <p:cBhvr>
                                        <p:cTn id="8" dur="200" decel="50000" autoRev="1" fill="hold">
                                          <p:stCondLst>
                                            <p:cond delay="600"/>
                                          </p:stCondLst>
                                        </p:cTn>
                                        <p:tgtEl>
                                          <p:spTgt spid="7"/>
                                        </p:tgtEl>
                                        <p:attrNameLst>
                                          <p:attrName>xshear</p:attrName>
                                        </p:attrNameLst>
                                      </p:cBhvr>
                                    </p:anim>
                                    <p:animScale>
                                      <p:cBhvr>
                                        <p:cTn id="9" dur="200" decel="100000" autoRev="1" fill="hold">
                                          <p:stCondLst>
                                            <p:cond delay="600"/>
                                          </p:stCondLst>
                                        </p:cTn>
                                        <p:tgtEl>
                                          <p:spTgt spid="7"/>
                                        </p:tgtEl>
                                      </p:cBhvr>
                                      <p:from x="100000" y="100000"/>
                                      <p:to x="80000" y="100000"/>
                                    </p:animScale>
                                    <p:anim by="(#ppt_h/3+#ppt_w*0.1)" calcmode="lin" valueType="num">
                                      <p:cBhvr additive="sum">
                                        <p:cTn id="10" dur="200" decel="100000" autoRev="1" fill="hold">
                                          <p:stCondLst>
                                            <p:cond delay="600"/>
                                          </p:stCondLst>
                                        </p:cTn>
                                        <p:tgtEl>
                                          <p:spTgt spid="7"/>
                                        </p:tgtEl>
                                        <p:attrNameLst>
                                          <p:attrName>ppt_x</p:attrName>
                                        </p:attrNameLst>
                                      </p:cBhvr>
                                    </p:anim>
                                  </p:childTnLst>
                                </p:cTn>
                              </p:par>
                              <p:par>
                                <p:cTn id="11" presetID="34" presetClass="entr" presetSubtype="0" fill="hold" nodeType="withEffect">
                                  <p:stCondLst>
                                    <p:cond delay="0"/>
                                  </p:stCondLst>
                                  <p:iterate type="lt">
                                    <p:tmPct val="0"/>
                                  </p:iterate>
                                  <p:childTnLst>
                                    <p:set>
                                      <p:cBhvr>
                                        <p:cTn id="12" dur="1" fill="hold">
                                          <p:stCondLst>
                                            <p:cond delay="0"/>
                                          </p:stCondLst>
                                        </p:cTn>
                                        <p:tgtEl>
                                          <p:spTgt spid="5"/>
                                        </p:tgtEl>
                                        <p:attrNameLst>
                                          <p:attrName>style.visibility</p:attrName>
                                        </p:attrNameLst>
                                      </p:cBhvr>
                                      <p:to>
                                        <p:strVal val="visible"/>
                                      </p:to>
                                    </p:set>
                                    <p:anim from="(-#ppt_w/2)" to="(#ppt_x)" calcmode="lin" valueType="num">
                                      <p:cBhvr>
                                        <p:cTn id="13" dur="600" fill="hold">
                                          <p:stCondLst>
                                            <p:cond delay="0"/>
                                          </p:stCondLst>
                                        </p:cTn>
                                        <p:tgtEl>
                                          <p:spTgt spid="5"/>
                                        </p:tgtEl>
                                        <p:attrNameLst>
                                          <p:attrName>ppt_x</p:attrName>
                                        </p:attrNameLst>
                                      </p:cBhvr>
                                    </p:anim>
                                    <p:anim from="0" to="-1.0" calcmode="lin" valueType="num">
                                      <p:cBhvr>
                                        <p:cTn id="14" dur="200" decel="50000" autoRev="1" fill="hold">
                                          <p:stCondLst>
                                            <p:cond delay="600"/>
                                          </p:stCondLst>
                                        </p:cTn>
                                        <p:tgtEl>
                                          <p:spTgt spid="5"/>
                                        </p:tgtEl>
                                        <p:attrNameLst>
                                          <p:attrName>xshear</p:attrName>
                                        </p:attrNameLst>
                                      </p:cBhvr>
                                    </p:anim>
                                    <p:animScale>
                                      <p:cBhvr>
                                        <p:cTn id="15" dur="200" decel="100000" autoRev="1" fill="hold">
                                          <p:stCondLst>
                                            <p:cond delay="600"/>
                                          </p:stCondLst>
                                        </p:cTn>
                                        <p:tgtEl>
                                          <p:spTgt spid="5"/>
                                        </p:tgtEl>
                                      </p:cBhvr>
                                      <p:from x="100000" y="100000"/>
                                      <p:to x="80000" y="100000"/>
                                    </p:animScale>
                                    <p:anim by="(#ppt_h/3+#ppt_w*0.1)" calcmode="lin" valueType="num">
                                      <p:cBhvr additive="sum">
                                        <p:cTn id="16" dur="200" decel="100000" autoRev="1" fill="hold">
                                          <p:stCondLst>
                                            <p:cond delay="600"/>
                                          </p:stCondLst>
                                        </p:cTn>
                                        <p:tgtEl>
                                          <p:spTgt spid="5"/>
                                        </p:tgtEl>
                                        <p:attrNameLst>
                                          <p:attrName>ppt_x</p:attrName>
                                        </p:attrNameLst>
                                      </p:cBhvr>
                                    </p:anim>
                                  </p:childTnLst>
                                </p:cTn>
                              </p:par>
                              <p:par>
                                <p:cTn id="17" presetID="34" presetClass="entr" presetSubtype="0" fill="hold" nodeType="withEffect">
                                  <p:stCondLst>
                                    <p:cond delay="0"/>
                                  </p:stCondLst>
                                  <p:iterate type="lt">
                                    <p:tmPct val="0"/>
                                  </p:iterate>
                                  <p:childTnLst>
                                    <p:set>
                                      <p:cBhvr>
                                        <p:cTn id="18" dur="1" fill="hold">
                                          <p:stCondLst>
                                            <p:cond delay="0"/>
                                          </p:stCondLst>
                                        </p:cTn>
                                        <p:tgtEl>
                                          <p:spTgt spid="6"/>
                                        </p:tgtEl>
                                        <p:attrNameLst>
                                          <p:attrName>style.visibility</p:attrName>
                                        </p:attrNameLst>
                                      </p:cBhvr>
                                      <p:to>
                                        <p:strVal val="visible"/>
                                      </p:to>
                                    </p:set>
                                    <p:anim from="(-#ppt_w/2)" to="(#ppt_x)" calcmode="lin" valueType="num">
                                      <p:cBhvr>
                                        <p:cTn id="19" dur="600" fill="hold">
                                          <p:stCondLst>
                                            <p:cond delay="0"/>
                                          </p:stCondLst>
                                        </p:cTn>
                                        <p:tgtEl>
                                          <p:spTgt spid="6"/>
                                        </p:tgtEl>
                                        <p:attrNameLst>
                                          <p:attrName>ppt_x</p:attrName>
                                        </p:attrNameLst>
                                      </p:cBhvr>
                                    </p:anim>
                                    <p:anim from="0" to="-1.0" calcmode="lin" valueType="num">
                                      <p:cBhvr>
                                        <p:cTn id="20" dur="200" decel="50000" autoRev="1" fill="hold">
                                          <p:stCondLst>
                                            <p:cond delay="600"/>
                                          </p:stCondLst>
                                        </p:cTn>
                                        <p:tgtEl>
                                          <p:spTgt spid="6"/>
                                        </p:tgtEl>
                                        <p:attrNameLst>
                                          <p:attrName>xshear</p:attrName>
                                        </p:attrNameLst>
                                      </p:cBhvr>
                                    </p:anim>
                                    <p:animScale>
                                      <p:cBhvr>
                                        <p:cTn id="21" dur="200" decel="100000" autoRev="1" fill="hold">
                                          <p:stCondLst>
                                            <p:cond delay="600"/>
                                          </p:stCondLst>
                                        </p:cTn>
                                        <p:tgtEl>
                                          <p:spTgt spid="6"/>
                                        </p:tgtEl>
                                      </p:cBhvr>
                                      <p:from x="100000" y="100000"/>
                                      <p:to x="80000" y="100000"/>
                                    </p:animScale>
                                    <p:anim by="(#ppt_h/3+#ppt_w*0.1)" calcmode="lin" valueType="num">
                                      <p:cBhvr additive="sum">
                                        <p:cTn id="22" dur="200" decel="100000" autoRev="1" fill="hold">
                                          <p:stCondLst>
                                            <p:cond delay="600"/>
                                          </p:stCondLst>
                                        </p:cTn>
                                        <p:tgtEl>
                                          <p:spTgt spid="6"/>
                                        </p:tgtEl>
                                        <p:attrNameLst>
                                          <p:attrName>ppt_x</p:attrName>
                                        </p:attrNameLst>
                                      </p:cBhvr>
                                    </p:anim>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xit" presetSubtype="0" fill="hold" nodeType="clickEffect">
                                  <p:stCondLst>
                                    <p:cond delay="0"/>
                                  </p:stCondLst>
                                  <p:iterate type="lt">
                                    <p:tmAbs val="0"/>
                                  </p:iterate>
                                  <p:childTnLst>
                                    <p:set>
                                      <p:cBhvr>
                                        <p:cTn id="26" dur="1" fill="hold">
                                          <p:stCondLst>
                                            <p:cond delay="0"/>
                                          </p:stCondLst>
                                        </p:cTn>
                                        <p:tgtEl>
                                          <p:spTgt spid="7"/>
                                        </p:tgtEl>
                                        <p:attrNameLst>
                                          <p:attrName>style.visibility</p:attrName>
                                        </p:attrNameLst>
                                      </p:cBhvr>
                                      <p:to>
                                        <p:strVal val="hidden"/>
                                      </p:to>
                                    </p:set>
                                  </p:childTnLst>
                                </p:cTn>
                              </p:par>
                              <p:par>
                                <p:cTn id="27" presetID="1" presetClass="exit" presetSubtype="0" fill="hold" nodeType="withEffect">
                                  <p:stCondLst>
                                    <p:cond delay="1000"/>
                                  </p:stCondLst>
                                  <p:iterate type="lt">
                                    <p:tmAbs val="0"/>
                                  </p:iterate>
                                  <p:childTnLst>
                                    <p:set>
                                      <p:cBhvr>
                                        <p:cTn id="28" dur="1" fill="hold">
                                          <p:stCondLst>
                                            <p:cond delay="0"/>
                                          </p:stCondLst>
                                        </p:cTn>
                                        <p:tgtEl>
                                          <p:spTgt spid="5"/>
                                        </p:tgtEl>
                                        <p:attrNameLst>
                                          <p:attrName>style.visibility</p:attrName>
                                        </p:attrNameLst>
                                      </p:cBhvr>
                                      <p:to>
                                        <p:strVal val="hidden"/>
                                      </p:to>
                                    </p:set>
                                  </p:childTnLst>
                                </p:cTn>
                              </p:par>
                              <p:par>
                                <p:cTn id="29" presetID="1" presetClass="exit" presetSubtype="0" fill="hold" nodeType="withEffect">
                                  <p:stCondLst>
                                    <p:cond delay="1000"/>
                                  </p:stCondLst>
                                  <p:iterate type="lt">
                                    <p:tmAbs val="0"/>
                                  </p:iterate>
                                  <p:childTnLst>
                                    <p:set>
                                      <p:cBhvr>
                                        <p:cTn id="30" dur="1" fill="hold">
                                          <p:stCondLst>
                                            <p:cond delay="0"/>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Title 1"/>
          <p:cNvSpPr>
            <a:spLocks noGrp="1"/>
          </p:cNvSpPr>
          <p:nvPr>
            <p:ph type="title"/>
          </p:nvPr>
        </p:nvSpPr>
        <p:spPr>
          <a:xfrm>
            <a:off x="457200" y="274638"/>
            <a:ext cx="4267200" cy="868362"/>
          </a:xfrm>
        </p:spPr>
        <p:txBody>
          <a:bodyPr/>
          <a:lstStyle/>
          <a:p>
            <a:pPr eaLnBrk="1" hangingPunct="1"/>
            <a:r>
              <a:rPr lang="en-US" altLang="fa-IR" sz="3200" smtClean="0">
                <a:solidFill>
                  <a:srgbClr val="FFC000"/>
                </a:solidFill>
                <a:latin typeface="Broadway" panose="04040905080B02020502" pitchFamily="82" charset="0"/>
              </a:rPr>
              <a:t>Hazelwood school</a:t>
            </a:r>
            <a:endParaRPr lang="en-US" altLang="fa-IR" sz="3200" smtClean="0"/>
          </a:p>
        </p:txBody>
      </p:sp>
      <p:sp>
        <p:nvSpPr>
          <p:cNvPr id="50179" name="Content Placeholder 3"/>
          <p:cNvSpPr>
            <a:spLocks noGrp="1"/>
          </p:cNvSpPr>
          <p:nvPr>
            <p:ph sz="half" idx="1"/>
          </p:nvPr>
        </p:nvSpPr>
        <p:spPr>
          <a:xfrm>
            <a:off x="5715000" y="1295400"/>
            <a:ext cx="3048000" cy="5105400"/>
          </a:xfrm>
        </p:spPr>
        <p:txBody>
          <a:bodyPr/>
          <a:lstStyle/>
          <a:p>
            <a:pPr algn="r" rtl="1" eaLnBrk="1" hangingPunct="1">
              <a:buFont typeface="Wingdings" panose="05000000000000000000" pitchFamily="2" charset="2"/>
              <a:buChar char="q"/>
            </a:pPr>
            <a:r>
              <a:rPr lang="fa-IR" altLang="fa-IR" sz="2000" dirty="0" smtClean="0">
                <a:cs typeface="B Homa" panose="00000400000000000000" pitchFamily="2" charset="-78"/>
              </a:rPr>
              <a:t>استفاده از پارتیشن برای تقسیم بندی فضایی</a:t>
            </a:r>
          </a:p>
          <a:p>
            <a:pPr algn="r" rtl="1" eaLnBrk="1" hangingPunct="1">
              <a:buFont typeface="Wingdings" panose="05000000000000000000" pitchFamily="2" charset="2"/>
              <a:buChar char="q"/>
            </a:pPr>
            <a:endParaRPr lang="fa-IR" altLang="fa-IR" sz="2000" dirty="0" smtClean="0">
              <a:cs typeface="B Homa" panose="00000400000000000000" pitchFamily="2" charset="-78"/>
            </a:endParaRPr>
          </a:p>
          <a:p>
            <a:pPr algn="r" rtl="1" eaLnBrk="1" hangingPunct="1">
              <a:buFont typeface="Wingdings" panose="05000000000000000000" pitchFamily="2" charset="2"/>
              <a:buChar char="q"/>
            </a:pPr>
            <a:r>
              <a:rPr lang="fa-IR" altLang="fa-IR" sz="2000" dirty="0" smtClean="0">
                <a:cs typeface="B Homa" panose="00000400000000000000" pitchFamily="2" charset="-78"/>
              </a:rPr>
              <a:t>تغییر متریال روی دیوار به صورت نواری در ارتفاع دست برای مسیر یابی </a:t>
            </a:r>
          </a:p>
          <a:p>
            <a:pPr algn="r" rtl="1" eaLnBrk="1" hangingPunct="1">
              <a:buFont typeface="Wingdings" panose="05000000000000000000" pitchFamily="2" charset="2"/>
              <a:buChar char="q"/>
            </a:pPr>
            <a:endParaRPr lang="fa-IR" altLang="fa-IR" sz="2000" dirty="0" smtClean="0">
              <a:cs typeface="B Homa" panose="00000400000000000000" pitchFamily="2" charset="-78"/>
            </a:endParaRPr>
          </a:p>
          <a:p>
            <a:pPr algn="r" rtl="1" eaLnBrk="1" hangingPunct="1">
              <a:buFont typeface="Wingdings" panose="05000000000000000000" pitchFamily="2" charset="2"/>
              <a:buChar char="q"/>
            </a:pPr>
            <a:r>
              <a:rPr lang="fa-IR" altLang="fa-IR" sz="2000" dirty="0" smtClean="0">
                <a:cs typeface="B Homa" panose="00000400000000000000" pitchFamily="2" charset="-78"/>
              </a:rPr>
              <a:t>ورورد نور به شکل غیر مستقیم به بنا</a:t>
            </a:r>
            <a:endParaRPr lang="en-US" altLang="fa-IR" sz="2000" dirty="0" smtClean="0">
              <a:cs typeface="B Homa" panose="00000400000000000000" pitchFamily="2" charset="-78"/>
            </a:endParaRPr>
          </a:p>
        </p:txBody>
      </p:sp>
      <p:pic>
        <p:nvPicPr>
          <p:cNvPr id="5" name="Picture 11" descr="http://www.schooldesigner.com/img/Elements/Feel-Good-Design-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800" y="1219200"/>
            <a:ext cx="2540000" cy="304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12" descr="http://www.schooldesigner.com/img/Elements/Feel-Good-Design-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8000" y="1219200"/>
            <a:ext cx="2413000" cy="304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13" descr="http://www.schooldesigner.com/img/Elements/Feel-Good-Design-3.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7200" y="4419600"/>
            <a:ext cx="3876675" cy="227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1942866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4"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from="(-#ppt_w/2)" to="(#ppt_x)" calcmode="lin" valueType="num">
                                      <p:cBhvr>
                                        <p:cTn id="7" dur="600" fill="hold">
                                          <p:stCondLst>
                                            <p:cond delay="0"/>
                                          </p:stCondLst>
                                        </p:cTn>
                                        <p:tgtEl>
                                          <p:spTgt spid="6"/>
                                        </p:tgtEl>
                                        <p:attrNameLst>
                                          <p:attrName>ppt_x</p:attrName>
                                        </p:attrNameLst>
                                      </p:cBhvr>
                                    </p:anim>
                                    <p:anim from="0" to="-1.0" calcmode="lin" valueType="num">
                                      <p:cBhvr>
                                        <p:cTn id="8" dur="200" decel="50000" autoRev="1" fill="hold">
                                          <p:stCondLst>
                                            <p:cond delay="600"/>
                                          </p:stCondLst>
                                        </p:cTn>
                                        <p:tgtEl>
                                          <p:spTgt spid="6"/>
                                        </p:tgtEl>
                                        <p:attrNameLst>
                                          <p:attrName>xshear</p:attrName>
                                        </p:attrNameLst>
                                      </p:cBhvr>
                                    </p:anim>
                                    <p:animScale>
                                      <p:cBhvr>
                                        <p:cTn id="9" dur="200" decel="100000" autoRev="1" fill="hold">
                                          <p:stCondLst>
                                            <p:cond delay="600"/>
                                          </p:stCondLst>
                                        </p:cTn>
                                        <p:tgtEl>
                                          <p:spTgt spid="6"/>
                                        </p:tgtEl>
                                      </p:cBhvr>
                                      <p:from x="100000" y="100000"/>
                                      <p:to x="80000" y="100000"/>
                                    </p:animScale>
                                    <p:anim by="(#ppt_h/3+#ppt_w*0.1)" calcmode="lin" valueType="num">
                                      <p:cBhvr additive="sum">
                                        <p:cTn id="10" dur="200" decel="100000" autoRev="1" fill="hold">
                                          <p:stCondLst>
                                            <p:cond delay="600"/>
                                          </p:stCondLst>
                                        </p:cTn>
                                        <p:tgtEl>
                                          <p:spTgt spid="6"/>
                                        </p:tgtEl>
                                        <p:attrNameLst>
                                          <p:attrName>ppt_x</p:attrName>
                                        </p:attrNameLst>
                                      </p:cBhvr>
                                    </p:anim>
                                  </p:childTnLst>
                                </p:cTn>
                              </p:par>
                              <p:par>
                                <p:cTn id="11" presetID="34" presetClass="entr" presetSubtype="0" fill="hold" nodeType="withEffect">
                                  <p:stCondLst>
                                    <p:cond delay="0"/>
                                  </p:stCondLst>
                                  <p:childTnLst>
                                    <p:set>
                                      <p:cBhvr>
                                        <p:cTn id="12" dur="1" fill="hold">
                                          <p:stCondLst>
                                            <p:cond delay="0"/>
                                          </p:stCondLst>
                                        </p:cTn>
                                        <p:tgtEl>
                                          <p:spTgt spid="5"/>
                                        </p:tgtEl>
                                        <p:attrNameLst>
                                          <p:attrName>style.visibility</p:attrName>
                                        </p:attrNameLst>
                                      </p:cBhvr>
                                      <p:to>
                                        <p:strVal val="visible"/>
                                      </p:to>
                                    </p:set>
                                    <p:anim from="(-#ppt_w/2)" to="(#ppt_x)" calcmode="lin" valueType="num">
                                      <p:cBhvr>
                                        <p:cTn id="13" dur="600" fill="hold">
                                          <p:stCondLst>
                                            <p:cond delay="0"/>
                                          </p:stCondLst>
                                        </p:cTn>
                                        <p:tgtEl>
                                          <p:spTgt spid="5"/>
                                        </p:tgtEl>
                                        <p:attrNameLst>
                                          <p:attrName>ppt_x</p:attrName>
                                        </p:attrNameLst>
                                      </p:cBhvr>
                                    </p:anim>
                                    <p:anim from="0" to="-1.0" calcmode="lin" valueType="num">
                                      <p:cBhvr>
                                        <p:cTn id="14" dur="200" decel="50000" autoRev="1" fill="hold">
                                          <p:stCondLst>
                                            <p:cond delay="600"/>
                                          </p:stCondLst>
                                        </p:cTn>
                                        <p:tgtEl>
                                          <p:spTgt spid="5"/>
                                        </p:tgtEl>
                                        <p:attrNameLst>
                                          <p:attrName>xshear</p:attrName>
                                        </p:attrNameLst>
                                      </p:cBhvr>
                                    </p:anim>
                                    <p:animScale>
                                      <p:cBhvr>
                                        <p:cTn id="15" dur="200" decel="100000" autoRev="1" fill="hold">
                                          <p:stCondLst>
                                            <p:cond delay="600"/>
                                          </p:stCondLst>
                                        </p:cTn>
                                        <p:tgtEl>
                                          <p:spTgt spid="5"/>
                                        </p:tgtEl>
                                      </p:cBhvr>
                                      <p:from x="100000" y="100000"/>
                                      <p:to x="80000" y="100000"/>
                                    </p:animScale>
                                    <p:anim by="(#ppt_h/3+#ppt_w*0.1)" calcmode="lin" valueType="num">
                                      <p:cBhvr additive="sum">
                                        <p:cTn id="16" dur="200" decel="100000" autoRev="1" fill="hold">
                                          <p:stCondLst>
                                            <p:cond delay="600"/>
                                          </p:stCondLst>
                                        </p:cTn>
                                        <p:tgtEl>
                                          <p:spTgt spid="5"/>
                                        </p:tgtEl>
                                        <p:attrNameLst>
                                          <p:attrName>ppt_x</p:attrName>
                                        </p:attrNameLst>
                                      </p:cBhvr>
                                    </p:anim>
                                  </p:childTnLst>
                                </p:cTn>
                              </p:par>
                              <p:par>
                                <p:cTn id="17" presetID="34" presetClass="entr" presetSubtype="0" fill="hold" nodeType="withEffect">
                                  <p:stCondLst>
                                    <p:cond delay="0"/>
                                  </p:stCondLst>
                                  <p:childTnLst>
                                    <p:set>
                                      <p:cBhvr>
                                        <p:cTn id="18" dur="1" fill="hold">
                                          <p:stCondLst>
                                            <p:cond delay="0"/>
                                          </p:stCondLst>
                                        </p:cTn>
                                        <p:tgtEl>
                                          <p:spTgt spid="7"/>
                                        </p:tgtEl>
                                        <p:attrNameLst>
                                          <p:attrName>style.visibility</p:attrName>
                                        </p:attrNameLst>
                                      </p:cBhvr>
                                      <p:to>
                                        <p:strVal val="visible"/>
                                      </p:to>
                                    </p:set>
                                    <p:anim from="(-#ppt_w/2)" to="(#ppt_x)" calcmode="lin" valueType="num">
                                      <p:cBhvr>
                                        <p:cTn id="19" dur="600" fill="hold">
                                          <p:stCondLst>
                                            <p:cond delay="0"/>
                                          </p:stCondLst>
                                        </p:cTn>
                                        <p:tgtEl>
                                          <p:spTgt spid="7"/>
                                        </p:tgtEl>
                                        <p:attrNameLst>
                                          <p:attrName>ppt_x</p:attrName>
                                        </p:attrNameLst>
                                      </p:cBhvr>
                                    </p:anim>
                                    <p:anim from="0" to="-1.0" calcmode="lin" valueType="num">
                                      <p:cBhvr>
                                        <p:cTn id="20" dur="200" decel="50000" autoRev="1" fill="hold">
                                          <p:stCondLst>
                                            <p:cond delay="600"/>
                                          </p:stCondLst>
                                        </p:cTn>
                                        <p:tgtEl>
                                          <p:spTgt spid="7"/>
                                        </p:tgtEl>
                                        <p:attrNameLst>
                                          <p:attrName>xshear</p:attrName>
                                        </p:attrNameLst>
                                      </p:cBhvr>
                                    </p:anim>
                                    <p:animScale>
                                      <p:cBhvr>
                                        <p:cTn id="21" dur="200" decel="100000" autoRev="1" fill="hold">
                                          <p:stCondLst>
                                            <p:cond delay="600"/>
                                          </p:stCondLst>
                                        </p:cTn>
                                        <p:tgtEl>
                                          <p:spTgt spid="7"/>
                                        </p:tgtEl>
                                      </p:cBhvr>
                                      <p:from x="100000" y="100000"/>
                                      <p:to x="80000" y="100000"/>
                                    </p:animScale>
                                    <p:anim by="(#ppt_h/3+#ppt_w*0.1)" calcmode="lin" valueType="num">
                                      <p:cBhvr additive="sum">
                                        <p:cTn id="22" dur="200" decel="100000" autoRev="1" fill="hold">
                                          <p:stCondLst>
                                            <p:cond delay="600"/>
                                          </p:stCondLst>
                                        </p:cTn>
                                        <p:tgtEl>
                                          <p:spTgt spid="7"/>
                                        </p:tgtEl>
                                        <p:attrNameLst>
                                          <p:attrName>ppt_x</p:attrName>
                                        </p:attrNameLst>
                                      </p:cBhvr>
                                    </p:anim>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xit" presetSubtype="0" fill="hold" nodeType="clickEffect">
                                  <p:stCondLst>
                                    <p:cond delay="0"/>
                                  </p:stCondLst>
                                  <p:childTnLst>
                                    <p:set>
                                      <p:cBhvr>
                                        <p:cTn id="26" dur="1" fill="hold">
                                          <p:stCondLst>
                                            <p:cond delay="0"/>
                                          </p:stCondLst>
                                        </p:cTn>
                                        <p:tgtEl>
                                          <p:spTgt spid="6"/>
                                        </p:tgtEl>
                                        <p:attrNameLst>
                                          <p:attrName>style.visibility</p:attrName>
                                        </p:attrNameLst>
                                      </p:cBhvr>
                                      <p:to>
                                        <p:strVal val="hidden"/>
                                      </p:to>
                                    </p:set>
                                  </p:childTnLst>
                                </p:cTn>
                              </p:par>
                              <p:par>
                                <p:cTn id="27" presetID="1" presetClass="exit" presetSubtype="0" fill="hold" nodeType="withEffect">
                                  <p:stCondLst>
                                    <p:cond delay="1000"/>
                                  </p:stCondLst>
                                  <p:childTnLst>
                                    <p:set>
                                      <p:cBhvr>
                                        <p:cTn id="28" dur="1" fill="hold">
                                          <p:stCondLst>
                                            <p:cond delay="0"/>
                                          </p:stCondLst>
                                        </p:cTn>
                                        <p:tgtEl>
                                          <p:spTgt spid="5"/>
                                        </p:tgtEl>
                                        <p:attrNameLst>
                                          <p:attrName>style.visibility</p:attrName>
                                        </p:attrNameLst>
                                      </p:cBhvr>
                                      <p:to>
                                        <p:strVal val="hidden"/>
                                      </p:to>
                                    </p:set>
                                  </p:childTnLst>
                                </p:cTn>
                              </p:par>
                              <p:par>
                                <p:cTn id="29" presetID="1" presetClass="exit" presetSubtype="0" fill="hold" nodeType="withEffect">
                                  <p:stCondLst>
                                    <p:cond delay="1000"/>
                                  </p:stCondLst>
                                  <p:childTnLst>
                                    <p:set>
                                      <p:cBhvr>
                                        <p:cTn id="30" dur="1" fill="hold">
                                          <p:stCondLst>
                                            <p:cond delay="0"/>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7467600" cy="1143000"/>
          </a:xfrm>
        </p:spPr>
        <p:txBody>
          <a:bodyPr>
            <a:normAutofit/>
          </a:bodyPr>
          <a:lstStyle/>
          <a:p>
            <a:pPr algn="r" rtl="1" eaLnBrk="1" fontAlgn="auto" hangingPunct="1">
              <a:spcAft>
                <a:spcPts val="0"/>
              </a:spcAft>
              <a:defRPr/>
            </a:pPr>
            <a:r>
              <a:rPr lang="fa-IR" sz="2800" dirty="0" smtClean="0">
                <a:solidFill>
                  <a:schemeClr val="accent2">
                    <a:lumMod val="60000"/>
                    <a:lumOff val="40000"/>
                  </a:schemeClr>
                </a:solidFill>
                <a:latin typeface="Arial" pitchFamily="34" charset="0"/>
                <a:cs typeface="B Homa" panose="00000400000000000000" pitchFamily="2" charset="-78"/>
              </a:rPr>
              <a:t>پیشنهادات عمومی در طراحی : </a:t>
            </a:r>
            <a:endParaRPr lang="en-US" sz="2800" dirty="0">
              <a:solidFill>
                <a:schemeClr val="accent2">
                  <a:lumMod val="60000"/>
                  <a:lumOff val="40000"/>
                </a:schemeClr>
              </a:solidFill>
              <a:latin typeface="Arial" pitchFamily="34" charset="0"/>
              <a:cs typeface="B Homa" panose="00000400000000000000" pitchFamily="2" charset="-78"/>
            </a:endParaRPr>
          </a:p>
        </p:txBody>
      </p:sp>
      <p:sp>
        <p:nvSpPr>
          <p:cNvPr id="51203" name="Content Placeholder 2"/>
          <p:cNvSpPr>
            <a:spLocks noGrp="1"/>
          </p:cNvSpPr>
          <p:nvPr>
            <p:ph idx="1"/>
          </p:nvPr>
        </p:nvSpPr>
        <p:spPr>
          <a:xfrm>
            <a:off x="304800" y="838200"/>
            <a:ext cx="8153400" cy="5410200"/>
          </a:xfrm>
        </p:spPr>
        <p:txBody>
          <a:bodyPr>
            <a:normAutofit fontScale="92500" lnSpcReduction="10000"/>
          </a:bodyPr>
          <a:lstStyle/>
          <a:p>
            <a:pPr algn="r" rtl="1" eaLnBrk="1" hangingPunct="1">
              <a:buClr>
                <a:schemeClr val="tx1"/>
              </a:buClr>
              <a:buFont typeface="Wingdings" panose="05000000000000000000" pitchFamily="2" charset="2"/>
              <a:buChar char="v"/>
            </a:pPr>
            <a:r>
              <a:rPr lang="fa-IR" altLang="fa-IR" sz="2000" dirty="0" smtClean="0">
                <a:cs typeface="B Homa" panose="00000400000000000000" pitchFamily="2" charset="-78"/>
              </a:rPr>
              <a:t> كاربري فرهنگي شامل مدارس، مساجد، ‌تكايا، كتابخانه، ‌مركز فرهنگي تربيتي، موزه و گالري، ‌نمايشگاه و… مي‌باشد ‌نزديكي نسبتا زيادي با كاربري آموزشي دارند و اين دو كاربري مي‌توانند به عنوان دو كاربري سازگار در كنار هم و جوار يكديگر استقرار يابند. </a:t>
            </a:r>
          </a:p>
          <a:p>
            <a:pPr algn="r" rtl="1" eaLnBrk="1" hangingPunct="1">
              <a:buClr>
                <a:schemeClr val="tx1"/>
              </a:buClr>
              <a:buFont typeface="Wingdings" panose="05000000000000000000" pitchFamily="2" charset="2"/>
              <a:buChar char="v"/>
            </a:pPr>
            <a:endParaRPr lang="fa-IR" altLang="fa-IR" sz="2000" dirty="0" smtClean="0">
              <a:cs typeface="B Homa" panose="00000400000000000000" pitchFamily="2" charset="-78"/>
            </a:endParaRPr>
          </a:p>
          <a:p>
            <a:pPr algn="r" rtl="1" eaLnBrk="1" hangingPunct="1">
              <a:buClr>
                <a:schemeClr val="tx1"/>
              </a:buClr>
              <a:buFont typeface="Wingdings" panose="05000000000000000000" pitchFamily="2" charset="2"/>
              <a:buChar char="v"/>
            </a:pPr>
            <a:r>
              <a:rPr lang="fa-IR" altLang="fa-IR" sz="2000" dirty="0" smtClean="0">
                <a:cs typeface="B Homa" panose="00000400000000000000" pitchFamily="2" charset="-78"/>
              </a:rPr>
              <a:t>قرینه سازی و مشابهت ( در صورت محدود بودن قرینه ها ) امتیازی است که با لحاظ آن نابینا کمتر نیازمند دسته بندی و یا جستجوی اطلاعات حفظی است  بنابراین الگوی مناسبی برای طراحی نابینایان می باشد . </a:t>
            </a:r>
          </a:p>
          <a:p>
            <a:pPr algn="r" rtl="1" eaLnBrk="1" hangingPunct="1">
              <a:buClr>
                <a:schemeClr val="tx1"/>
              </a:buClr>
              <a:buFont typeface="Wingdings" panose="05000000000000000000" pitchFamily="2" charset="2"/>
              <a:buChar char="v"/>
            </a:pPr>
            <a:endParaRPr lang="fa-IR" altLang="fa-IR" sz="2000" dirty="0" smtClean="0">
              <a:cs typeface="B Homa" panose="00000400000000000000" pitchFamily="2" charset="-78"/>
            </a:endParaRPr>
          </a:p>
          <a:p>
            <a:pPr algn="r" rtl="1" eaLnBrk="1" hangingPunct="1">
              <a:buClr>
                <a:schemeClr val="tx1"/>
              </a:buClr>
              <a:buFont typeface="Wingdings" panose="05000000000000000000" pitchFamily="2" charset="2"/>
              <a:buChar char="v"/>
            </a:pPr>
            <a:r>
              <a:rPr lang="fa-IR" altLang="fa-IR" sz="2000" dirty="0" smtClean="0">
                <a:cs typeface="B Homa" panose="00000400000000000000" pitchFamily="2" charset="-78"/>
              </a:rPr>
              <a:t>سازماندهی فضا به گونهای باشد که دارای مشخصاتی برای ابتدا و انتها ، ورودی و خروجی باشد چون درغیراین صورت  نابینا در مکان یابی خود دچار اشکال می گردد .</a:t>
            </a:r>
          </a:p>
          <a:p>
            <a:pPr algn="r" rtl="1" eaLnBrk="1" hangingPunct="1">
              <a:buClr>
                <a:schemeClr val="tx1"/>
              </a:buClr>
              <a:buFont typeface="Wingdings" panose="05000000000000000000" pitchFamily="2" charset="2"/>
              <a:buChar char="v"/>
            </a:pPr>
            <a:endParaRPr lang="fa-IR" altLang="fa-IR" sz="2000" dirty="0" smtClean="0">
              <a:cs typeface="B Homa" panose="00000400000000000000" pitchFamily="2" charset="-78"/>
            </a:endParaRPr>
          </a:p>
          <a:p>
            <a:pPr algn="r" rtl="1" eaLnBrk="1" hangingPunct="1">
              <a:buClr>
                <a:schemeClr val="tx1"/>
              </a:buClr>
              <a:buFont typeface="Wingdings" panose="05000000000000000000" pitchFamily="2" charset="2"/>
              <a:buChar char="v"/>
            </a:pPr>
            <a:r>
              <a:rPr lang="fa-IR" altLang="fa-IR" sz="2000" dirty="0" smtClean="0">
                <a:cs typeface="B Homa" panose="00000400000000000000" pitchFamily="2" charset="-78"/>
              </a:rPr>
              <a:t>از تداخل عملکردها و چندگانگی در عملکرد فضا پرهیز شود زیرا تداخل عملکردها نیز موجب گمراهی نابیناست.</a:t>
            </a:r>
          </a:p>
          <a:p>
            <a:pPr algn="r" rtl="1" eaLnBrk="1" hangingPunct="1">
              <a:buClr>
                <a:schemeClr val="tx1"/>
              </a:buClr>
              <a:buFont typeface="Wingdings" panose="05000000000000000000" pitchFamily="2" charset="2"/>
              <a:buChar char="v"/>
            </a:pPr>
            <a:endParaRPr lang="fa-IR" altLang="fa-IR" sz="2000" dirty="0" smtClean="0">
              <a:cs typeface="B Homa" panose="00000400000000000000" pitchFamily="2" charset="-78"/>
            </a:endParaRPr>
          </a:p>
          <a:p>
            <a:pPr algn="r" rtl="1" eaLnBrk="1" hangingPunct="1">
              <a:buClr>
                <a:schemeClr val="tx1"/>
              </a:buClr>
              <a:buFont typeface="Wingdings" panose="05000000000000000000" pitchFamily="2" charset="2"/>
              <a:buChar char="v"/>
            </a:pPr>
            <a:r>
              <a:rPr lang="fa-IR" altLang="fa-IR" sz="2000" dirty="0" smtClean="0">
                <a:cs typeface="B Homa" panose="00000400000000000000" pitchFamily="2" charset="-78"/>
              </a:rPr>
              <a:t>از بكار گيري درهاي شيشه‌‌اي پرهيزگردد، ‌مگر شيشه‌هاي ايمني.</a:t>
            </a:r>
          </a:p>
          <a:p>
            <a:pPr algn="r" rtl="1" eaLnBrk="1" hangingPunct="1">
              <a:buClr>
                <a:schemeClr val="tx1"/>
              </a:buClr>
              <a:buFont typeface="Wingdings" panose="05000000000000000000" pitchFamily="2" charset="2"/>
              <a:buChar char="v"/>
            </a:pPr>
            <a:r>
              <a:rPr lang="fa-IR" altLang="fa-IR" sz="2000" dirty="0" smtClean="0">
                <a:cs typeface="B Homa" panose="00000400000000000000" pitchFamily="2" charset="-78"/>
              </a:rPr>
              <a:t>مبلمان مدارس بايد عاري از هر گونه ترك خوردگي و يا لبه‌هاي تيز فلزي باشد.</a:t>
            </a:r>
            <a:endParaRPr lang="en-US" altLang="fa-IR" sz="2000" dirty="0" smtClean="0"/>
          </a:p>
        </p:txBody>
      </p:sp>
    </p:spTree>
    <p:extLst>
      <p:ext uri="{BB962C8B-B14F-4D97-AF65-F5344CB8AC3E}">
        <p14:creationId xmlns:p14="http://schemas.microsoft.com/office/powerpoint/2010/main" val="1077109210"/>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Content Placeholder 2"/>
          <p:cNvSpPr>
            <a:spLocks noGrp="1"/>
          </p:cNvSpPr>
          <p:nvPr>
            <p:ph idx="1"/>
          </p:nvPr>
        </p:nvSpPr>
        <p:spPr>
          <a:xfrm>
            <a:off x="3352800" y="304800"/>
            <a:ext cx="5638800" cy="5943600"/>
          </a:xfrm>
        </p:spPr>
        <p:txBody>
          <a:bodyPr>
            <a:normAutofit fontScale="92500" lnSpcReduction="20000"/>
          </a:bodyPr>
          <a:lstStyle/>
          <a:p>
            <a:pPr algn="r" rtl="1" eaLnBrk="1" hangingPunct="1">
              <a:buClr>
                <a:schemeClr val="tx1"/>
              </a:buClr>
              <a:buFont typeface="Wingdings" panose="05000000000000000000" pitchFamily="2" charset="2"/>
              <a:buChar char="v"/>
            </a:pPr>
            <a:r>
              <a:rPr lang="fa-IR" altLang="fa-IR" sz="1800" dirty="0" smtClean="0">
                <a:cs typeface="B Homa" panose="00000400000000000000" pitchFamily="2" charset="-78"/>
              </a:rPr>
              <a:t>با استفاده از رنگ ها و بافت های متنوع می توان اختلاف سطح ، دستگیره درها ، کلید روشنایی و سایر اثاثیه ثابت را مشخص نمود .</a:t>
            </a:r>
          </a:p>
          <a:p>
            <a:pPr algn="r" rtl="1" eaLnBrk="1" hangingPunct="1">
              <a:buClr>
                <a:schemeClr val="tx1"/>
              </a:buClr>
              <a:buFont typeface="Wingdings" panose="05000000000000000000" pitchFamily="2" charset="2"/>
              <a:buChar char="v"/>
            </a:pPr>
            <a:endParaRPr lang="fa-IR" altLang="fa-IR" sz="1800" dirty="0" smtClean="0">
              <a:cs typeface="B Homa" panose="00000400000000000000" pitchFamily="2" charset="-78"/>
            </a:endParaRPr>
          </a:p>
          <a:p>
            <a:pPr algn="r" rtl="1" eaLnBrk="1" hangingPunct="1">
              <a:buClr>
                <a:schemeClr val="tx1"/>
              </a:buClr>
              <a:buFont typeface="Wingdings" panose="05000000000000000000" pitchFamily="2" charset="2"/>
              <a:buChar char="v"/>
            </a:pPr>
            <a:r>
              <a:rPr lang="fa-IR" altLang="fa-IR" sz="1800" dirty="0" smtClean="0">
                <a:cs typeface="B Homa" panose="00000400000000000000" pitchFamily="2" charset="-78"/>
              </a:rPr>
              <a:t>با استفاده از پرده های توری ، شیشه های انکسار نور یا پنجره های کرکره ای داخلی یا خارجی، تابش خیره کنند ه نور خورشید را کاهش دهید .</a:t>
            </a:r>
          </a:p>
          <a:p>
            <a:pPr algn="r" rtl="1" eaLnBrk="1" hangingPunct="1">
              <a:buClr>
                <a:schemeClr val="tx1"/>
              </a:buClr>
              <a:buFont typeface="Wingdings" panose="05000000000000000000" pitchFamily="2" charset="2"/>
              <a:buChar char="v"/>
            </a:pPr>
            <a:endParaRPr lang="fa-IR" altLang="fa-IR" sz="1800" dirty="0" smtClean="0">
              <a:cs typeface="B Homa" panose="00000400000000000000" pitchFamily="2" charset="-78"/>
            </a:endParaRPr>
          </a:p>
          <a:p>
            <a:pPr algn="r" rtl="1" eaLnBrk="1" hangingPunct="1">
              <a:buClr>
                <a:schemeClr val="tx1"/>
              </a:buClr>
              <a:buFont typeface="Wingdings" panose="05000000000000000000" pitchFamily="2" charset="2"/>
              <a:buChar char="v"/>
            </a:pPr>
            <a:r>
              <a:rPr lang="fa-IR" altLang="fa-IR" sz="1800" dirty="0" smtClean="0">
                <a:cs typeface="B Homa" panose="00000400000000000000" pitchFamily="2" charset="-78"/>
              </a:rPr>
              <a:t>نوشته روی تابلوها و تخته های راهنما باید کاملاً خوانا و برجسته یا به خط بریل باشد تا کسانی که مشكل بینایی دارند بتوانند آنها را بخوانند.</a:t>
            </a:r>
          </a:p>
          <a:p>
            <a:pPr algn="r" rtl="1" eaLnBrk="1" hangingPunct="1">
              <a:buClr>
                <a:schemeClr val="tx1"/>
              </a:buClr>
              <a:buFont typeface="Wingdings" panose="05000000000000000000" pitchFamily="2" charset="2"/>
              <a:buChar char="v"/>
            </a:pPr>
            <a:endParaRPr lang="fa-IR" altLang="fa-IR" sz="1800" dirty="0" smtClean="0">
              <a:cs typeface="B Homa" panose="00000400000000000000" pitchFamily="2" charset="-78"/>
            </a:endParaRPr>
          </a:p>
          <a:p>
            <a:pPr algn="r" rtl="1" eaLnBrk="1" hangingPunct="1">
              <a:buClr>
                <a:schemeClr val="tx1"/>
              </a:buClr>
              <a:buFont typeface="Wingdings" panose="05000000000000000000" pitchFamily="2" charset="2"/>
              <a:buChar char="v"/>
            </a:pPr>
            <a:r>
              <a:rPr lang="fa-IR" altLang="fa-IR" sz="1800" dirty="0" smtClean="0">
                <a:cs typeface="B Homa" panose="00000400000000000000" pitchFamily="2" charset="-78"/>
              </a:rPr>
              <a:t> بهتر است حروف و نمادها از زمینه تابلو برجسته تر باشد ( 1 ـ 30 میلیمتر ) تا نابینایان با استفاده از نوک انگشتان خود بتوانند اطلاعات آنها را بخوانند .</a:t>
            </a:r>
          </a:p>
          <a:p>
            <a:pPr algn="r" rtl="1" eaLnBrk="1" hangingPunct="1">
              <a:buClr>
                <a:schemeClr val="tx1"/>
              </a:buClr>
              <a:buFont typeface="Wingdings 2" panose="05020102010507070707" pitchFamily="18" charset="2"/>
              <a:buNone/>
            </a:pPr>
            <a:endParaRPr lang="fa-IR" altLang="fa-IR" sz="1800" dirty="0" smtClean="0">
              <a:cs typeface="B Homa" panose="00000400000000000000" pitchFamily="2" charset="-78"/>
            </a:endParaRPr>
          </a:p>
          <a:p>
            <a:pPr algn="r" rtl="1" eaLnBrk="1" hangingPunct="1">
              <a:buClr>
                <a:schemeClr val="tx1"/>
              </a:buClr>
              <a:buFont typeface="Wingdings" panose="05000000000000000000" pitchFamily="2" charset="2"/>
              <a:buChar char="v"/>
            </a:pPr>
            <a:r>
              <a:rPr lang="fa-IR" altLang="fa-IR" sz="1800" dirty="0" smtClean="0">
                <a:cs typeface="B Homa" panose="00000400000000000000" pitchFamily="2" charset="-78"/>
              </a:rPr>
              <a:t>عدم استفاده ازتابلوهای کم ارتفاع ، درگاهی های کوتاه ، پله و بالکون های بدون حفاظ، پنجره های که 180 درجه باز نمی شوند.زیرا باعث ایجاد مشکل برای یابینا میشود.</a:t>
            </a:r>
          </a:p>
          <a:p>
            <a:pPr algn="r" rtl="1" eaLnBrk="1" hangingPunct="1">
              <a:buClr>
                <a:schemeClr val="tx1"/>
              </a:buClr>
              <a:buFont typeface="Wingdings" panose="05000000000000000000" pitchFamily="2" charset="2"/>
              <a:buChar char="v"/>
            </a:pPr>
            <a:endParaRPr lang="fa-IR" altLang="fa-IR" sz="1800" dirty="0" smtClean="0">
              <a:cs typeface="B Homa" panose="00000400000000000000" pitchFamily="2" charset="-78"/>
            </a:endParaRPr>
          </a:p>
          <a:p>
            <a:pPr algn="r" rtl="1" eaLnBrk="1" hangingPunct="1">
              <a:buClr>
                <a:schemeClr val="tx1"/>
              </a:buClr>
              <a:buFont typeface="Wingdings" panose="05000000000000000000" pitchFamily="2" charset="2"/>
              <a:buChar char="v"/>
            </a:pPr>
            <a:r>
              <a:rPr lang="fa-IR" altLang="fa-IR" sz="1800" dirty="0" smtClean="0">
                <a:cs typeface="B Homa" panose="00000400000000000000" pitchFamily="2" charset="-78"/>
              </a:rPr>
              <a:t>محل نیمکت های استراحت را می توان با بلندتر ساختن  از پیاده روها که با پا احساس شود و یا تغییر جنس کف زمین مشخص کرد . </a:t>
            </a:r>
          </a:p>
          <a:p>
            <a:pPr algn="r" rtl="1" eaLnBrk="1" hangingPunct="1">
              <a:buClr>
                <a:schemeClr val="tx1"/>
              </a:buClr>
              <a:buFont typeface="Wingdings" panose="05000000000000000000" pitchFamily="2" charset="2"/>
              <a:buChar char="v"/>
            </a:pPr>
            <a:endParaRPr lang="fa-IR" altLang="fa-IR" sz="1800" dirty="0" smtClean="0">
              <a:cs typeface="B Homa" panose="00000400000000000000" pitchFamily="2" charset="-78"/>
            </a:endParaRPr>
          </a:p>
          <a:p>
            <a:pPr algn="r" rtl="1" eaLnBrk="1" hangingPunct="1">
              <a:buClr>
                <a:schemeClr val="tx1"/>
              </a:buClr>
              <a:buFont typeface="Wingdings" panose="05000000000000000000" pitchFamily="2" charset="2"/>
              <a:buChar char="v"/>
            </a:pPr>
            <a:endParaRPr lang="en-US" altLang="fa-IR" sz="1800" dirty="0" smtClean="0">
              <a:cs typeface="B Homa" panose="00000400000000000000" pitchFamily="2" charset="-78"/>
            </a:endParaRPr>
          </a:p>
        </p:txBody>
      </p:sp>
      <p:pic>
        <p:nvPicPr>
          <p:cNvPr id="52227" name="Picture 2" descr="D:\Users\farzad\Desktop\Nastaran\kalbodi pic\内庭2.jpg"/>
          <p:cNvPicPr>
            <a:picLocks noChangeAspect="1" noChangeArrowheads="1"/>
          </p:cNvPicPr>
          <p:nvPr/>
        </p:nvPicPr>
        <p:blipFill>
          <a:blip r:embed="rId2">
            <a:extLst>
              <a:ext uri="{28A0092B-C50C-407E-A947-70E740481C1C}">
                <a14:useLocalDpi xmlns:a14="http://schemas.microsoft.com/office/drawing/2010/main" val="0"/>
              </a:ext>
            </a:extLst>
          </a:blip>
          <a:srcRect t="18529"/>
          <a:stretch>
            <a:fillRect/>
          </a:stretch>
        </p:blipFill>
        <p:spPr bwMode="auto">
          <a:xfrm>
            <a:off x="381000" y="3886200"/>
            <a:ext cx="2609850" cy="2590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2228" name="Picture 3" descr="D:\Users\farzad\Desktop\Nastaran\kalbodi pic\CC20104.JPG"/>
          <p:cNvPicPr>
            <a:picLocks noChangeAspect="1" noChangeArrowheads="1"/>
          </p:cNvPicPr>
          <p:nvPr/>
        </p:nvPicPr>
        <p:blipFill>
          <a:blip r:embed="rId3">
            <a:extLst>
              <a:ext uri="{28A0092B-C50C-407E-A947-70E740481C1C}">
                <a14:useLocalDpi xmlns:a14="http://schemas.microsoft.com/office/drawing/2010/main" val="0"/>
              </a:ext>
            </a:extLst>
          </a:blip>
          <a:srcRect t="26109" r="14706" b="18770"/>
          <a:stretch>
            <a:fillRect/>
          </a:stretch>
        </p:blipFill>
        <p:spPr bwMode="auto">
          <a:xfrm>
            <a:off x="304800" y="762000"/>
            <a:ext cx="2908300" cy="190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72186832"/>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467600" y="381000"/>
            <a:ext cx="1219200" cy="533400"/>
          </a:xfrm>
        </p:spPr>
        <p:txBody>
          <a:bodyPr>
            <a:normAutofit/>
          </a:bodyPr>
          <a:lstStyle/>
          <a:p>
            <a:pPr algn="r" eaLnBrk="1" fontAlgn="auto" hangingPunct="1">
              <a:spcAft>
                <a:spcPts val="0"/>
              </a:spcAft>
              <a:defRPr/>
            </a:pPr>
            <a:r>
              <a:rPr lang="fa-IR" sz="2800" b="1" dirty="0" smtClean="0">
                <a:solidFill>
                  <a:schemeClr val="accent2">
                    <a:lumMod val="60000"/>
                    <a:lumOff val="40000"/>
                  </a:schemeClr>
                </a:solidFill>
                <a:latin typeface="Arial" pitchFamily="34" charset="0"/>
                <a:cs typeface="B Homa" panose="00000400000000000000" pitchFamily="2" charset="-78"/>
              </a:rPr>
              <a:t>مصالح</a:t>
            </a:r>
            <a:endParaRPr lang="en-US" sz="2800" b="1" dirty="0">
              <a:solidFill>
                <a:schemeClr val="accent2">
                  <a:lumMod val="60000"/>
                  <a:lumOff val="40000"/>
                </a:schemeClr>
              </a:solidFill>
              <a:latin typeface="Arial" pitchFamily="34" charset="0"/>
              <a:cs typeface="B Homa" panose="00000400000000000000" pitchFamily="2" charset="-78"/>
            </a:endParaRPr>
          </a:p>
        </p:txBody>
      </p:sp>
      <p:sp>
        <p:nvSpPr>
          <p:cNvPr id="53251" name="Content Placeholder 2"/>
          <p:cNvSpPr>
            <a:spLocks noGrp="1"/>
          </p:cNvSpPr>
          <p:nvPr>
            <p:ph idx="1"/>
          </p:nvPr>
        </p:nvSpPr>
        <p:spPr>
          <a:xfrm>
            <a:off x="3200400" y="990600"/>
            <a:ext cx="5562600" cy="5715000"/>
          </a:xfrm>
        </p:spPr>
        <p:txBody>
          <a:bodyPr>
            <a:normAutofit lnSpcReduction="10000"/>
          </a:bodyPr>
          <a:lstStyle/>
          <a:p>
            <a:pPr algn="r" rtl="1" eaLnBrk="1" hangingPunct="1">
              <a:buClr>
                <a:schemeClr val="tx1"/>
              </a:buClr>
              <a:buFont typeface="Wingdings" panose="05000000000000000000" pitchFamily="2" charset="2"/>
              <a:buChar char="v"/>
            </a:pPr>
            <a:r>
              <a:rPr lang="fa-IR" altLang="fa-IR" sz="2000" dirty="0" smtClean="0">
                <a:cs typeface="B Homa" panose="00000400000000000000" pitchFamily="2" charset="-78"/>
              </a:rPr>
              <a:t>تفاوت خواص مذکور که وابستگی به تناسبات مصالح دارد در صورتی که قرار دهی آنها مطابق یک نظم و هدف باشد در درک مکانی نابینا از طریق حس لامسه بسیار مفید است.</a:t>
            </a:r>
          </a:p>
          <a:p>
            <a:pPr algn="r" rtl="1" eaLnBrk="1" hangingPunct="1">
              <a:buClr>
                <a:schemeClr val="tx1"/>
              </a:buClr>
              <a:buFont typeface="Wingdings" panose="05000000000000000000" pitchFamily="2" charset="2"/>
              <a:buChar char="v"/>
            </a:pPr>
            <a:endParaRPr lang="fa-IR" altLang="fa-IR" sz="2000" dirty="0" smtClean="0">
              <a:cs typeface="B Homa" panose="00000400000000000000" pitchFamily="2" charset="-78"/>
            </a:endParaRPr>
          </a:p>
          <a:p>
            <a:pPr algn="r" rtl="1" eaLnBrk="1" hangingPunct="1">
              <a:buClr>
                <a:schemeClr val="tx1"/>
              </a:buClr>
              <a:buFont typeface="Wingdings" panose="05000000000000000000" pitchFamily="2" charset="2"/>
              <a:buChar char="v"/>
            </a:pPr>
            <a:r>
              <a:rPr lang="fa-IR" altLang="fa-IR" sz="2000" dirty="0" smtClean="0">
                <a:cs typeface="B Homa" panose="00000400000000000000" pitchFamily="2" charset="-78"/>
              </a:rPr>
              <a:t> برای کف سازی ورودی بنا یا هر ورودی دیگری از مصالح خاص و استاندارد استفاده شود تا نابینا در هنگام احساس آن از طریق تماس کف پا و ارتباط لمسی آن به موقعیت ورودی پی ببرد.</a:t>
            </a:r>
          </a:p>
          <a:p>
            <a:pPr algn="r" rtl="1" eaLnBrk="1" hangingPunct="1">
              <a:buClr>
                <a:schemeClr val="tx1"/>
              </a:buClr>
              <a:buFont typeface="Wingdings" panose="05000000000000000000" pitchFamily="2" charset="2"/>
              <a:buChar char="v"/>
            </a:pPr>
            <a:endParaRPr lang="fa-IR" altLang="fa-IR" sz="2000" dirty="0" smtClean="0">
              <a:cs typeface="B Homa" panose="00000400000000000000" pitchFamily="2" charset="-78"/>
            </a:endParaRPr>
          </a:p>
          <a:p>
            <a:pPr algn="r" rtl="1" eaLnBrk="1" hangingPunct="1">
              <a:buClr>
                <a:schemeClr val="tx1"/>
              </a:buClr>
              <a:buFont typeface="Wingdings" panose="05000000000000000000" pitchFamily="2" charset="2"/>
              <a:buChar char="v"/>
            </a:pPr>
            <a:r>
              <a:rPr lang="fa-IR" altLang="fa-IR" sz="2000" dirty="0" smtClean="0">
                <a:cs typeface="B Homa" panose="00000400000000000000" pitchFamily="2" charset="-78"/>
              </a:rPr>
              <a:t>بجز کف سازی می توان در طراحی از مصالح با ابعاد متفاوت ( تفاوت ابعاد انواع آجرها) ویا بافت دیوارها </a:t>
            </a:r>
          </a:p>
          <a:p>
            <a:pPr algn="r" rtl="1" eaLnBrk="1" hangingPunct="1">
              <a:buClr>
                <a:schemeClr val="tx1"/>
              </a:buClr>
              <a:buFont typeface="Wingdings 2" panose="05020102010507070707" pitchFamily="18" charset="2"/>
              <a:buNone/>
            </a:pPr>
            <a:r>
              <a:rPr lang="fa-IR" altLang="fa-IR" sz="2000" dirty="0" smtClean="0">
                <a:cs typeface="B Homa" panose="00000400000000000000" pitchFamily="2" charset="-78"/>
              </a:rPr>
              <a:t>     ( تفاوت بــافت سنگ های مختلف ) استفاده کرد.</a:t>
            </a:r>
          </a:p>
          <a:p>
            <a:pPr algn="r" rtl="1" eaLnBrk="1" hangingPunct="1">
              <a:buClr>
                <a:schemeClr val="tx1"/>
              </a:buClr>
              <a:buFont typeface="Wingdings" panose="05000000000000000000" pitchFamily="2" charset="2"/>
              <a:buChar char="v"/>
            </a:pPr>
            <a:endParaRPr lang="fa-IR" altLang="fa-IR" sz="2000" dirty="0" smtClean="0">
              <a:cs typeface="B Homa" panose="00000400000000000000" pitchFamily="2" charset="-78"/>
            </a:endParaRPr>
          </a:p>
          <a:p>
            <a:pPr algn="r" rtl="1" eaLnBrk="1" hangingPunct="1">
              <a:buClr>
                <a:schemeClr val="tx1"/>
              </a:buClr>
              <a:buFont typeface="Wingdings" panose="05000000000000000000" pitchFamily="2" charset="2"/>
              <a:buChar char="v"/>
            </a:pPr>
            <a:r>
              <a:rPr lang="fa-IR" altLang="fa-IR" sz="2000" dirty="0" smtClean="0">
                <a:cs typeface="B Homa" panose="00000400000000000000" pitchFamily="2" charset="-78"/>
              </a:rPr>
              <a:t>برای فضاهای مختلف از کف سازی یا دیوارها با مصالح متفاوت استفاده کنید تا نابینا نتواند فضاهای متفاوت را از هم تمییز و تشخیص دهد.</a:t>
            </a:r>
          </a:p>
          <a:p>
            <a:pPr algn="r" rtl="1" eaLnBrk="1" hangingPunct="1">
              <a:buClr>
                <a:schemeClr val="tx1"/>
              </a:buClr>
              <a:buFont typeface="Wingdings" panose="05000000000000000000" pitchFamily="2" charset="2"/>
              <a:buChar char="v"/>
            </a:pPr>
            <a:endParaRPr lang="fa-IR" altLang="fa-IR" sz="2000" dirty="0" smtClean="0">
              <a:cs typeface="B Homa" panose="00000400000000000000" pitchFamily="2" charset="-78"/>
            </a:endParaRPr>
          </a:p>
          <a:p>
            <a:pPr algn="r" rtl="1" eaLnBrk="1" hangingPunct="1">
              <a:buClr>
                <a:schemeClr val="tx1"/>
              </a:buClr>
              <a:buFont typeface="Wingdings 2" panose="05020102010507070707" pitchFamily="18" charset="2"/>
              <a:buNone/>
            </a:pPr>
            <a:endParaRPr lang="fa-IR" altLang="fa-IR" sz="2000" dirty="0" smtClean="0">
              <a:cs typeface="B Homa" panose="00000400000000000000" pitchFamily="2" charset="-78"/>
            </a:endParaRPr>
          </a:p>
        </p:txBody>
      </p:sp>
      <p:pic>
        <p:nvPicPr>
          <p:cNvPr id="10244" name="Picture 4" descr="H:\NasTaraN\UNI\payan name\scketch up\perspectives\render\LIBRARY .N copy.jpg"/>
          <p:cNvPicPr>
            <a:picLocks noChangeAspect="1" noChangeArrowheads="1"/>
          </p:cNvPicPr>
          <p:nvPr/>
        </p:nvPicPr>
        <p:blipFill>
          <a:blip r:embed="rId2" cstate="print"/>
          <a:srcRect/>
          <a:stretch>
            <a:fillRect/>
          </a:stretch>
        </p:blipFill>
        <p:spPr bwMode="auto">
          <a:xfrm>
            <a:off x="330200" y="4648200"/>
            <a:ext cx="2743200" cy="2057400"/>
          </a:xfrm>
          <a:prstGeom prst="rect">
            <a:avLst/>
          </a:prstGeom>
          <a:ln>
            <a:noFill/>
          </a:ln>
          <a:effectLst>
            <a:softEdge rad="112500"/>
          </a:effectLst>
        </p:spPr>
      </p:pic>
      <p:pic>
        <p:nvPicPr>
          <p:cNvPr id="10245" name="Picture 5" descr="H:\NasTaraN\UNI\term 6\tahe 3\tarh\sketch up\ok\nac-administrative.jpg"/>
          <p:cNvPicPr>
            <a:picLocks noChangeAspect="1" noChangeArrowheads="1"/>
          </p:cNvPicPr>
          <p:nvPr/>
        </p:nvPicPr>
        <p:blipFill>
          <a:blip r:embed="rId3" cstate="print"/>
          <a:srcRect/>
          <a:stretch>
            <a:fillRect/>
          </a:stretch>
        </p:blipFill>
        <p:spPr bwMode="auto">
          <a:xfrm>
            <a:off x="304800" y="381000"/>
            <a:ext cx="2844800" cy="2133600"/>
          </a:xfrm>
          <a:prstGeom prst="rect">
            <a:avLst/>
          </a:prstGeom>
          <a:ln>
            <a:noFill/>
          </a:ln>
          <a:effectLst>
            <a:softEdge rad="112500"/>
          </a:effectLst>
        </p:spPr>
      </p:pic>
      <p:pic>
        <p:nvPicPr>
          <p:cNvPr id="53254" name="Picture 12" descr="http://www.schooldesigner.com/img/Elements/Feel-Good-Design-2.jpg"/>
          <p:cNvPicPr>
            <a:picLocks noChangeAspect="1" noChangeArrowheads="1"/>
          </p:cNvPicPr>
          <p:nvPr/>
        </p:nvPicPr>
        <p:blipFill>
          <a:blip r:embed="rId4">
            <a:extLst>
              <a:ext uri="{28A0092B-C50C-407E-A947-70E740481C1C}">
                <a14:useLocalDpi xmlns:a14="http://schemas.microsoft.com/office/drawing/2010/main" val="0"/>
              </a:ext>
            </a:extLst>
          </a:blip>
          <a:srcRect t="27499" b="5000"/>
          <a:stretch>
            <a:fillRect/>
          </a:stretch>
        </p:blipFill>
        <p:spPr bwMode="auto">
          <a:xfrm>
            <a:off x="381000" y="2514600"/>
            <a:ext cx="2667000" cy="205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9" name="Straight Connector 8"/>
          <p:cNvCxnSpPr/>
          <p:nvPr/>
        </p:nvCxnSpPr>
        <p:spPr>
          <a:xfrm>
            <a:off x="1371600" y="3200400"/>
            <a:ext cx="1447800" cy="1588"/>
          </a:xfrm>
          <a:prstGeom prst="line">
            <a:avLst/>
          </a:prstGeom>
          <a:ln w="571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rot="5400000">
            <a:off x="2436813" y="3581400"/>
            <a:ext cx="763588" cy="1587"/>
          </a:xfrm>
          <a:prstGeom prst="line">
            <a:avLst/>
          </a:prstGeom>
          <a:ln w="571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rot="10800000">
            <a:off x="1371600" y="3962400"/>
            <a:ext cx="1447800" cy="1588"/>
          </a:xfrm>
          <a:prstGeom prst="line">
            <a:avLst/>
          </a:prstGeom>
          <a:ln w="571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rot="5400000">
            <a:off x="990601" y="3581400"/>
            <a:ext cx="762000" cy="3175"/>
          </a:xfrm>
          <a:prstGeom prst="line">
            <a:avLst/>
          </a:prstGeom>
          <a:ln w="57150">
            <a:solidFill>
              <a:srgbClr val="0070C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18429941"/>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95600" y="228600"/>
            <a:ext cx="5410200" cy="715963"/>
          </a:xfrm>
        </p:spPr>
        <p:txBody>
          <a:bodyPr>
            <a:normAutofit/>
          </a:bodyPr>
          <a:lstStyle/>
          <a:p>
            <a:pPr algn="r" eaLnBrk="1" fontAlgn="auto" hangingPunct="1">
              <a:spcAft>
                <a:spcPts val="0"/>
              </a:spcAft>
              <a:defRPr/>
            </a:pPr>
            <a:r>
              <a:rPr lang="fa-IR" sz="2400" b="1" dirty="0" smtClean="0">
                <a:solidFill>
                  <a:schemeClr val="accent2">
                    <a:lumMod val="60000"/>
                    <a:lumOff val="40000"/>
                  </a:schemeClr>
                </a:solidFill>
                <a:latin typeface="Arial" pitchFamily="34" charset="0"/>
                <a:cs typeface="B Homa" panose="00000400000000000000" pitchFamily="2" charset="-78"/>
              </a:rPr>
              <a:t>ضوابط کلی  طراحی ساختمان برای نابینایان </a:t>
            </a:r>
            <a:endParaRPr lang="en-US" sz="2400" dirty="0">
              <a:solidFill>
                <a:schemeClr val="accent2">
                  <a:lumMod val="60000"/>
                  <a:lumOff val="40000"/>
                </a:schemeClr>
              </a:solidFill>
              <a:latin typeface="Arial" pitchFamily="34" charset="0"/>
              <a:cs typeface="B Homa" panose="00000400000000000000" pitchFamily="2" charset="-78"/>
            </a:endParaRPr>
          </a:p>
        </p:txBody>
      </p:sp>
      <p:sp>
        <p:nvSpPr>
          <p:cNvPr id="3" name="Content Placeholder 2"/>
          <p:cNvSpPr>
            <a:spLocks noGrp="1"/>
          </p:cNvSpPr>
          <p:nvPr>
            <p:ph idx="1"/>
          </p:nvPr>
        </p:nvSpPr>
        <p:spPr>
          <a:xfrm>
            <a:off x="4114800" y="1066800"/>
            <a:ext cx="4419600" cy="5059363"/>
          </a:xfrm>
        </p:spPr>
        <p:txBody>
          <a:bodyPr>
            <a:normAutofit lnSpcReduction="10000"/>
          </a:bodyPr>
          <a:lstStyle/>
          <a:p>
            <a:pPr marL="420624" indent="-384048" algn="r" rtl="1" eaLnBrk="1" fontAlgn="auto" hangingPunct="1">
              <a:spcAft>
                <a:spcPts val="0"/>
              </a:spcAft>
              <a:buClr>
                <a:schemeClr val="tx1"/>
              </a:buClr>
              <a:buFont typeface="Wingdings" pitchFamily="2" charset="2"/>
              <a:buChar char="q"/>
              <a:defRPr/>
            </a:pPr>
            <a:r>
              <a:rPr lang="fa-IR" sz="2400" b="1" dirty="0" smtClean="0">
                <a:cs typeface="B Homa" panose="00000400000000000000" pitchFamily="2" charset="-78"/>
              </a:rPr>
              <a:t>ورودی : </a:t>
            </a:r>
          </a:p>
          <a:p>
            <a:pPr marL="420624" indent="-384048" algn="r" rtl="1" eaLnBrk="1" fontAlgn="auto" hangingPunct="1">
              <a:spcAft>
                <a:spcPts val="0"/>
              </a:spcAft>
              <a:buClr>
                <a:schemeClr val="tx1"/>
              </a:buClr>
              <a:buFont typeface="Wingdings" pitchFamily="2" charset="2"/>
              <a:buChar char="ü"/>
              <a:defRPr/>
            </a:pPr>
            <a:r>
              <a:rPr lang="fa-IR" sz="2000" dirty="0" smtClean="0">
                <a:cs typeface="B Homa" panose="00000400000000000000" pitchFamily="2" charset="-78"/>
              </a:rPr>
              <a:t>با توجه به ضوابط که بایستی موانع حرکت نابینا از مسیر حذف شود احتمال دارد که ورودی پیش آمده نیز خود نوعی مانع گردد . لذا باید توجه داشت که با مطالعه شرایط احتمال دارد که </a:t>
            </a:r>
            <a:r>
              <a:rPr lang="fa-IR" sz="2000" dirty="0" err="1" smtClean="0">
                <a:cs typeface="B Homa" panose="00000400000000000000" pitchFamily="2" charset="-78"/>
              </a:rPr>
              <a:t>وردی</a:t>
            </a:r>
            <a:r>
              <a:rPr lang="fa-IR" sz="2000" dirty="0" smtClean="0">
                <a:cs typeface="B Homa" panose="00000400000000000000" pitchFamily="2" charset="-78"/>
              </a:rPr>
              <a:t> پیش آمده مزاحم حرکت نابینا نباشد و بدیهی است که ورودی عقب رفته به لحاظ ایجاد یک فضای مکث و امن بر روی ورودی مسطح یا پیش آمده ارجح است و </a:t>
            </a:r>
            <a:r>
              <a:rPr lang="fa-IR" sz="2000" dirty="0" err="1" smtClean="0">
                <a:cs typeface="B Homa" panose="00000400000000000000" pitchFamily="2" charset="-78"/>
              </a:rPr>
              <a:t>پیشنها</a:t>
            </a:r>
            <a:r>
              <a:rPr lang="fa-IR" sz="2000" dirty="0" smtClean="0">
                <a:cs typeface="B Homa" panose="00000400000000000000" pitchFamily="2" charset="-78"/>
              </a:rPr>
              <a:t> می گردد.</a:t>
            </a:r>
          </a:p>
          <a:p>
            <a:pPr marL="420624" indent="-384048" algn="r" rtl="1" eaLnBrk="1" fontAlgn="auto" hangingPunct="1">
              <a:spcAft>
                <a:spcPts val="0"/>
              </a:spcAft>
              <a:buClr>
                <a:schemeClr val="tx1"/>
              </a:buClr>
              <a:buFont typeface="Wingdings" pitchFamily="2" charset="2"/>
              <a:buChar char="ü"/>
              <a:defRPr/>
            </a:pPr>
            <a:r>
              <a:rPr lang="fa-IR" sz="2000" dirty="0" smtClean="0">
                <a:cs typeface="B Homa" panose="00000400000000000000" pitchFamily="2" charset="-78"/>
              </a:rPr>
              <a:t> مکان ورودی می تواند در سطح جلوی بنا قرار بگیرد یا اینکه از مرکز خارج شود و در حد خودش حالت تقارن موضعی ایجاد کند .</a:t>
            </a:r>
          </a:p>
          <a:p>
            <a:pPr marL="420624" indent="-384048" algn="r" rtl="1" eaLnBrk="1" fontAlgn="auto" hangingPunct="1">
              <a:spcAft>
                <a:spcPts val="0"/>
              </a:spcAft>
              <a:buClr>
                <a:schemeClr val="tx1"/>
              </a:buClr>
              <a:buFont typeface="Wingdings" pitchFamily="2" charset="2"/>
              <a:buChar char="ü"/>
              <a:defRPr/>
            </a:pPr>
            <a:r>
              <a:rPr lang="fa-IR" sz="2000" dirty="0" smtClean="0">
                <a:cs typeface="B Homa" panose="00000400000000000000" pitchFamily="2" charset="-78"/>
              </a:rPr>
              <a:t>ورودی در قسمتی از بنا قرار گیرد که کمترین مسیر پیدا طی شود و دسترسی به بنا به راحتی صورت گیرد.</a:t>
            </a:r>
          </a:p>
          <a:p>
            <a:pPr marL="420624" indent="-384048" algn="r" rtl="1" eaLnBrk="1" fontAlgn="auto" hangingPunct="1">
              <a:spcAft>
                <a:spcPts val="0"/>
              </a:spcAft>
              <a:buClr>
                <a:schemeClr val="tx1"/>
              </a:buClr>
              <a:buFont typeface="Wingdings" pitchFamily="2" charset="2"/>
              <a:buChar char="ü"/>
              <a:defRPr/>
            </a:pPr>
            <a:endParaRPr lang="fa-IR" sz="2000" dirty="0" smtClean="0">
              <a:cs typeface="B Homa" panose="00000400000000000000" pitchFamily="2" charset="-78"/>
            </a:endParaRPr>
          </a:p>
          <a:p>
            <a:pPr marL="420624" indent="-384048" algn="r" rtl="1" eaLnBrk="1" fontAlgn="auto" hangingPunct="1">
              <a:spcAft>
                <a:spcPts val="0"/>
              </a:spcAft>
              <a:buClr>
                <a:schemeClr val="tx1"/>
              </a:buClr>
              <a:buFont typeface="Wingdings" pitchFamily="2" charset="2"/>
              <a:buChar char="ü"/>
              <a:defRPr/>
            </a:pPr>
            <a:endParaRPr lang="fa-IR" sz="2000" dirty="0" smtClean="0">
              <a:cs typeface="B Homa" panose="00000400000000000000" pitchFamily="2" charset="-78"/>
            </a:endParaRPr>
          </a:p>
        </p:txBody>
      </p:sp>
      <p:pic>
        <p:nvPicPr>
          <p:cNvPr id="8194" name="Picture 2" descr="D:\Users\farzad\Desktop\kalbodi pic\IMG_8568.JPG"/>
          <p:cNvPicPr>
            <a:picLocks noChangeAspect="1" noChangeArrowheads="1"/>
          </p:cNvPicPr>
          <p:nvPr/>
        </p:nvPicPr>
        <p:blipFill>
          <a:blip r:embed="rId2" cstate="print"/>
          <a:srcRect l="16542" r="19654"/>
          <a:stretch>
            <a:fillRect/>
          </a:stretch>
        </p:blipFill>
        <p:spPr bwMode="auto">
          <a:xfrm>
            <a:off x="381000" y="457200"/>
            <a:ext cx="2914650" cy="2590800"/>
          </a:xfrm>
          <a:prstGeom prst="rect">
            <a:avLst/>
          </a:prstGeom>
          <a:ln>
            <a:noFill/>
          </a:ln>
          <a:effectLst>
            <a:softEdge rad="112500"/>
          </a:effectLst>
        </p:spPr>
      </p:pic>
      <p:sp>
        <p:nvSpPr>
          <p:cNvPr id="5" name="Striped Right Arrow 4"/>
          <p:cNvSpPr/>
          <p:nvPr/>
        </p:nvSpPr>
        <p:spPr>
          <a:xfrm rot="13342494">
            <a:off x="1684338" y="2244725"/>
            <a:ext cx="538162" cy="463550"/>
          </a:xfrm>
          <a:prstGeom prst="stripedRightArrow">
            <a:avLst>
              <a:gd name="adj1" fmla="val 27944"/>
              <a:gd name="adj2" fmla="val 58556"/>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base">
              <a:spcBef>
                <a:spcPct val="0"/>
              </a:spcBef>
              <a:spcAft>
                <a:spcPct val="0"/>
              </a:spcAft>
              <a:defRPr/>
            </a:pPr>
            <a:endParaRPr lang="en-US">
              <a:solidFill>
                <a:prstClr val="white"/>
              </a:solidFill>
            </a:endParaRPr>
          </a:p>
        </p:txBody>
      </p:sp>
      <p:pic>
        <p:nvPicPr>
          <p:cNvPr id="54278" name="Picture 2" descr="H:\NasTaraN\architecture\arch photo\Part -4\kr20106.JPG"/>
          <p:cNvPicPr>
            <a:picLocks noChangeAspect="1" noChangeArrowheads="1"/>
          </p:cNvPicPr>
          <p:nvPr/>
        </p:nvPicPr>
        <p:blipFill>
          <a:blip r:embed="rId3">
            <a:extLst>
              <a:ext uri="{28A0092B-C50C-407E-A947-70E740481C1C}">
                <a14:useLocalDpi xmlns:a14="http://schemas.microsoft.com/office/drawing/2010/main" val="0"/>
              </a:ext>
            </a:extLst>
          </a:blip>
          <a:srcRect l="24545"/>
          <a:stretch>
            <a:fillRect/>
          </a:stretch>
        </p:blipFill>
        <p:spPr bwMode="auto">
          <a:xfrm>
            <a:off x="533400" y="3505200"/>
            <a:ext cx="2895600" cy="274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Striped Right Arrow 8"/>
          <p:cNvSpPr/>
          <p:nvPr/>
        </p:nvSpPr>
        <p:spPr>
          <a:xfrm rot="8014878">
            <a:off x="2751931" y="4466432"/>
            <a:ext cx="538163" cy="463550"/>
          </a:xfrm>
          <a:prstGeom prst="stripedRightArrow">
            <a:avLst>
              <a:gd name="adj1" fmla="val 48624"/>
              <a:gd name="adj2" fmla="val 60171"/>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base">
              <a:spcBef>
                <a:spcPct val="0"/>
              </a:spcBef>
              <a:spcAft>
                <a:spcPct val="0"/>
              </a:spcAft>
              <a:defRPr/>
            </a:pPr>
            <a:endParaRPr lang="en-US" dirty="0">
              <a:solidFill>
                <a:prstClr val="white"/>
              </a:solidFill>
            </a:endParaRPr>
          </a:p>
        </p:txBody>
      </p:sp>
    </p:spTree>
    <p:extLst>
      <p:ext uri="{BB962C8B-B14F-4D97-AF65-F5344CB8AC3E}">
        <p14:creationId xmlns:p14="http://schemas.microsoft.com/office/powerpoint/2010/main" val="364804952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6" presetClass="emph" presetSubtype="0" fill="hold" nodeType="clickEffect">
                                  <p:stCondLst>
                                    <p:cond delay="0"/>
                                  </p:stCondLst>
                                  <p:childTnLst>
                                    <p:animScale>
                                      <p:cBhvr>
                                        <p:cTn id="6" dur="2000" fill="hold"/>
                                        <p:tgtEl>
                                          <p:spTgt spid="8194"/>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0" y="457200"/>
            <a:ext cx="4572000" cy="5668963"/>
          </a:xfrm>
        </p:spPr>
        <p:txBody>
          <a:bodyPr>
            <a:normAutofit fontScale="92500" lnSpcReduction="20000"/>
          </a:bodyPr>
          <a:lstStyle/>
          <a:p>
            <a:pPr marL="420624" indent="-384048" algn="r" rtl="1" eaLnBrk="1" fontAlgn="auto" hangingPunct="1">
              <a:spcAft>
                <a:spcPts val="0"/>
              </a:spcAft>
              <a:buClr>
                <a:schemeClr val="tx1"/>
              </a:buClr>
              <a:buFont typeface="Wingdings" pitchFamily="2" charset="2"/>
              <a:buChar char="v"/>
              <a:defRPr/>
            </a:pPr>
            <a:r>
              <a:rPr lang="fa-IR" sz="2000" dirty="0" smtClean="0">
                <a:cs typeface="B Homa" panose="00000400000000000000" pitchFamily="2" charset="-78"/>
              </a:rPr>
              <a:t>در ورودی اصلی باید مشخص و به وضوح قابل شناسایی باشد و به آسانی گشوده شود .</a:t>
            </a:r>
          </a:p>
          <a:p>
            <a:pPr marL="420624" indent="-384048" algn="r" rtl="1" eaLnBrk="1" fontAlgn="auto" hangingPunct="1">
              <a:spcAft>
                <a:spcPts val="0"/>
              </a:spcAft>
              <a:buClr>
                <a:schemeClr val="tx1"/>
              </a:buClr>
              <a:buFont typeface="Wingdings" pitchFamily="2" charset="2"/>
              <a:buChar char="v"/>
              <a:defRPr/>
            </a:pPr>
            <a:endParaRPr lang="fa-IR" sz="2000" dirty="0" smtClean="0">
              <a:cs typeface="B Homa" panose="00000400000000000000" pitchFamily="2" charset="-78"/>
            </a:endParaRPr>
          </a:p>
          <a:p>
            <a:pPr marL="420624" indent="-384048" algn="r" rtl="1" eaLnBrk="1" fontAlgn="auto" hangingPunct="1">
              <a:spcAft>
                <a:spcPts val="0"/>
              </a:spcAft>
              <a:buClr>
                <a:schemeClr val="tx1"/>
              </a:buClr>
              <a:buFont typeface="Wingdings" pitchFamily="2" charset="2"/>
              <a:buChar char="v"/>
              <a:defRPr/>
            </a:pPr>
            <a:r>
              <a:rPr lang="fa-IR" sz="2000" dirty="0" smtClean="0">
                <a:cs typeface="B Homa" panose="00000400000000000000" pitchFamily="2" charset="-78"/>
              </a:rPr>
              <a:t>ورودی ساختمان حتماً باید هم سطح پیاده رو باشد و از اختلاف سطح زمین بیرون با کف داخل ساختمان پرهیز شود.</a:t>
            </a:r>
          </a:p>
          <a:p>
            <a:pPr marL="420624" indent="-384048" algn="r" rtl="1" eaLnBrk="1" fontAlgn="auto" hangingPunct="1">
              <a:spcAft>
                <a:spcPts val="0"/>
              </a:spcAft>
              <a:buClr>
                <a:schemeClr val="tx1"/>
              </a:buClr>
              <a:buFont typeface="Wingdings" pitchFamily="2" charset="2"/>
              <a:buChar char="v"/>
              <a:defRPr/>
            </a:pPr>
            <a:endParaRPr lang="fa-IR" sz="2000" dirty="0" smtClean="0">
              <a:cs typeface="B Homa" panose="00000400000000000000" pitchFamily="2" charset="-78"/>
            </a:endParaRPr>
          </a:p>
          <a:p>
            <a:pPr marL="420624" indent="-384048" algn="r" rtl="1" eaLnBrk="1" fontAlgn="auto" hangingPunct="1">
              <a:spcAft>
                <a:spcPts val="0"/>
              </a:spcAft>
              <a:buClr>
                <a:schemeClr val="tx1"/>
              </a:buClr>
              <a:buFont typeface="Wingdings" pitchFamily="2" charset="2"/>
              <a:buChar char="v"/>
              <a:defRPr/>
            </a:pPr>
            <a:r>
              <a:rPr lang="fa-IR" sz="2000" dirty="0" smtClean="0">
                <a:cs typeface="B Homa" panose="00000400000000000000" pitchFamily="2" charset="-78"/>
              </a:rPr>
              <a:t>اگر اختلاف دو سطح اجتناب ناپذیر باشد ، باید دست کم یک ورودی با </a:t>
            </a:r>
            <a:r>
              <a:rPr lang="fa-IR" sz="2000" dirty="0" err="1" smtClean="0">
                <a:cs typeface="B Homa" panose="00000400000000000000" pitchFamily="2" charset="-78"/>
              </a:rPr>
              <a:t>شبراهی</a:t>
            </a:r>
            <a:r>
              <a:rPr lang="fa-IR" sz="2000" dirty="0" smtClean="0">
                <a:cs typeface="B Homa" panose="00000400000000000000" pitchFamily="2" charset="-78"/>
              </a:rPr>
              <a:t> که دو </a:t>
            </a:r>
            <a:r>
              <a:rPr lang="fa-IR" sz="2000" dirty="0" err="1" smtClean="0">
                <a:cs typeface="B Homa" panose="00000400000000000000" pitchFamily="2" charset="-78"/>
              </a:rPr>
              <a:t>طرفش</a:t>
            </a:r>
            <a:r>
              <a:rPr lang="fa-IR" sz="2000" dirty="0" smtClean="0">
                <a:cs typeface="B Homa" panose="00000400000000000000" pitchFamily="2" charset="-78"/>
              </a:rPr>
              <a:t> نرده باشد طراحی شود . </a:t>
            </a:r>
          </a:p>
          <a:p>
            <a:pPr marL="420624" indent="-384048" algn="r" rtl="1" eaLnBrk="1" fontAlgn="auto" hangingPunct="1">
              <a:spcAft>
                <a:spcPts val="0"/>
              </a:spcAft>
              <a:buClr>
                <a:schemeClr val="tx1"/>
              </a:buClr>
              <a:buFont typeface="Wingdings" pitchFamily="2" charset="2"/>
              <a:buChar char="v"/>
              <a:defRPr/>
            </a:pPr>
            <a:endParaRPr lang="fa-IR" sz="2000" dirty="0" smtClean="0">
              <a:cs typeface="B Homa" panose="00000400000000000000" pitchFamily="2" charset="-78"/>
            </a:endParaRPr>
          </a:p>
          <a:p>
            <a:pPr marL="420624" indent="-384048" algn="r" rtl="1" eaLnBrk="1" fontAlgn="auto" hangingPunct="1">
              <a:spcAft>
                <a:spcPts val="0"/>
              </a:spcAft>
              <a:buClr>
                <a:schemeClr val="tx1"/>
              </a:buClr>
              <a:buFont typeface="Wingdings" pitchFamily="2" charset="2"/>
              <a:buChar char="v"/>
              <a:defRPr/>
            </a:pPr>
            <a:r>
              <a:rPr lang="fa-IR" sz="2000" dirty="0" smtClean="0">
                <a:cs typeface="B Homa" panose="00000400000000000000" pitchFamily="2" charset="-78"/>
              </a:rPr>
              <a:t>استفاده </a:t>
            </a:r>
            <a:r>
              <a:rPr lang="fa-IR" sz="2000" dirty="0" err="1" smtClean="0">
                <a:cs typeface="B Homa" panose="00000400000000000000" pitchFamily="2" charset="-78"/>
              </a:rPr>
              <a:t>ازنشانه</a:t>
            </a:r>
            <a:r>
              <a:rPr lang="fa-IR" sz="2000" dirty="0" smtClean="0">
                <a:cs typeface="B Homa" panose="00000400000000000000" pitchFamily="2" charset="-78"/>
              </a:rPr>
              <a:t> های غیر بصری </a:t>
            </a:r>
            <a:r>
              <a:rPr lang="fa-IR" sz="2000" dirty="0" err="1" smtClean="0">
                <a:cs typeface="B Homa" panose="00000400000000000000" pitchFamily="2" charset="-78"/>
              </a:rPr>
              <a:t>درمحیط</a:t>
            </a:r>
            <a:r>
              <a:rPr lang="fa-IR" sz="2000" dirty="0" smtClean="0">
                <a:cs typeface="B Homa" panose="00000400000000000000" pitchFamily="2" charset="-78"/>
              </a:rPr>
              <a:t> مانند صداهای ویژه موجود در مقدمه ورود به بنا، بافت مصالح زیر پا ( احساس نرمی و ... ) و مختصراً چیزهای صوتی و یا عملکردی مانند وجود صدای آب و یا زنگ در اتوماتیک و یا وجود اختلاف سطح در مسیر حرکت به کمک شیب ملایم و هرگونه ابتکار مناسب دیگر می تواند </a:t>
            </a:r>
            <a:r>
              <a:rPr lang="fa-IR" sz="2000" dirty="0" err="1" smtClean="0">
                <a:cs typeface="B Homa" panose="00000400000000000000" pitchFamily="2" charset="-78"/>
              </a:rPr>
              <a:t>راهکار</a:t>
            </a:r>
            <a:r>
              <a:rPr lang="fa-IR" sz="2000" dirty="0" smtClean="0">
                <a:cs typeface="B Homa" panose="00000400000000000000" pitchFamily="2" charset="-78"/>
              </a:rPr>
              <a:t> مناسبی برای تشخیص مسیر برای نابینا باشد و برای این منظور نیز استفاده شود . </a:t>
            </a:r>
          </a:p>
        </p:txBody>
      </p:sp>
      <p:pic>
        <p:nvPicPr>
          <p:cNvPr id="9218" name="Picture 2" descr="H:\NasTaraN\UNI\payan name\scketch up\perspectives\render\perspective 1.jpg"/>
          <p:cNvPicPr>
            <a:picLocks noChangeAspect="1" noChangeArrowheads="1"/>
          </p:cNvPicPr>
          <p:nvPr/>
        </p:nvPicPr>
        <p:blipFill>
          <a:blip r:embed="rId2" cstate="print"/>
          <a:srcRect l="10989" t="8711" r="47880"/>
          <a:stretch>
            <a:fillRect/>
          </a:stretch>
        </p:blipFill>
        <p:spPr bwMode="auto">
          <a:xfrm>
            <a:off x="685800" y="304800"/>
            <a:ext cx="2286000" cy="2743200"/>
          </a:xfrm>
          <a:prstGeom prst="rect">
            <a:avLst/>
          </a:prstGeom>
          <a:ln>
            <a:noFill/>
          </a:ln>
          <a:effectLst>
            <a:softEdge rad="112500"/>
          </a:effectLst>
        </p:spPr>
      </p:pic>
      <p:sp>
        <p:nvSpPr>
          <p:cNvPr id="5" name="Notched Right Arrow 4"/>
          <p:cNvSpPr/>
          <p:nvPr/>
        </p:nvSpPr>
        <p:spPr>
          <a:xfrm rot="2249157">
            <a:off x="593725" y="1722438"/>
            <a:ext cx="533400" cy="381000"/>
          </a:xfrm>
          <a:prstGeom prst="notchedRightArrow">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base">
              <a:spcBef>
                <a:spcPct val="0"/>
              </a:spcBef>
              <a:spcAft>
                <a:spcPct val="0"/>
              </a:spcAft>
              <a:defRPr/>
            </a:pPr>
            <a:endParaRPr lang="en-US">
              <a:solidFill>
                <a:prstClr val="white"/>
              </a:solidFill>
            </a:endParaRPr>
          </a:p>
        </p:txBody>
      </p:sp>
      <p:sp>
        <p:nvSpPr>
          <p:cNvPr id="6" name="Notched Right Arrow 5"/>
          <p:cNvSpPr/>
          <p:nvPr/>
        </p:nvSpPr>
        <p:spPr>
          <a:xfrm rot="14282095">
            <a:off x="2433638" y="2459038"/>
            <a:ext cx="609600" cy="685800"/>
          </a:xfrm>
          <a:prstGeom prst="notchedRightArrow">
            <a:avLst>
              <a:gd name="adj1" fmla="val 38665"/>
              <a:gd name="adj2" fmla="val 47774"/>
            </a:avLst>
          </a:prstGeom>
          <a:solidFill>
            <a:srgbClr val="00B0F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base">
              <a:spcBef>
                <a:spcPct val="0"/>
              </a:spcBef>
              <a:spcAft>
                <a:spcPct val="0"/>
              </a:spcAft>
              <a:defRPr/>
            </a:pPr>
            <a:endParaRPr lang="en-US">
              <a:solidFill>
                <a:prstClr val="white"/>
              </a:solidFill>
            </a:endParaRPr>
          </a:p>
        </p:txBody>
      </p:sp>
      <p:sp>
        <p:nvSpPr>
          <p:cNvPr id="7" name="Rectangle 6"/>
          <p:cNvSpPr/>
          <p:nvPr/>
        </p:nvSpPr>
        <p:spPr>
          <a:xfrm>
            <a:off x="152400" y="1295400"/>
            <a:ext cx="585417" cy="369332"/>
          </a:xfrm>
          <a:prstGeom prst="rect">
            <a:avLst/>
          </a:prstGeom>
          <a:solidFill>
            <a:srgbClr val="FF9B9B"/>
          </a:solidFill>
          <a:ln>
            <a:solidFill>
              <a:schemeClr val="tx1"/>
            </a:solidFill>
          </a:ln>
        </p:spPr>
        <p:style>
          <a:lnRef idx="1">
            <a:schemeClr val="accent2"/>
          </a:lnRef>
          <a:fillRef idx="3">
            <a:schemeClr val="accent2"/>
          </a:fillRef>
          <a:effectRef idx="2">
            <a:schemeClr val="accent2"/>
          </a:effectRef>
          <a:fontRef idx="minor">
            <a:schemeClr val="lt1"/>
          </a:fontRef>
        </p:style>
        <p:txBody>
          <a:bodyPr wrap="none">
            <a:spAutoFit/>
          </a:bodyPr>
          <a:lstStyle/>
          <a:p>
            <a:pPr algn="l" rtl="0" fontAlgn="base">
              <a:spcBef>
                <a:spcPct val="0"/>
              </a:spcBef>
              <a:spcAft>
                <a:spcPct val="0"/>
              </a:spcAft>
              <a:defRPr/>
            </a:pPr>
            <a:r>
              <a:rPr lang="fa-IR" dirty="0">
                <a:solidFill>
                  <a:prstClr val="black"/>
                </a:solidFill>
                <a:cs typeface="B Farnaz" pitchFamily="2" charset="-78"/>
              </a:rPr>
              <a:t>نرده </a:t>
            </a:r>
            <a:endParaRPr lang="en-US" dirty="0">
              <a:solidFill>
                <a:prstClr val="black"/>
              </a:solidFill>
              <a:cs typeface="B Farnaz" pitchFamily="2" charset="-78"/>
            </a:endParaRPr>
          </a:p>
        </p:txBody>
      </p:sp>
      <p:sp>
        <p:nvSpPr>
          <p:cNvPr id="8" name="Rectangle 7"/>
          <p:cNvSpPr/>
          <p:nvPr/>
        </p:nvSpPr>
        <p:spPr>
          <a:xfrm>
            <a:off x="2286000" y="3124200"/>
            <a:ext cx="1160895" cy="369332"/>
          </a:xfrm>
          <a:prstGeom prst="rect">
            <a:avLst/>
          </a:prstGeom>
          <a:solidFill>
            <a:schemeClr val="accent1">
              <a:lumMod val="75000"/>
            </a:schemeClr>
          </a:solidFill>
          <a:ln>
            <a:solidFill>
              <a:schemeClr val="tx1"/>
            </a:solidFill>
          </a:ln>
        </p:spPr>
        <p:style>
          <a:lnRef idx="1">
            <a:schemeClr val="accent2"/>
          </a:lnRef>
          <a:fillRef idx="3">
            <a:schemeClr val="accent2"/>
          </a:fillRef>
          <a:effectRef idx="2">
            <a:schemeClr val="accent2"/>
          </a:effectRef>
          <a:fontRef idx="minor">
            <a:schemeClr val="lt1"/>
          </a:fontRef>
        </p:style>
        <p:txBody>
          <a:bodyPr wrap="none">
            <a:spAutoFit/>
          </a:bodyPr>
          <a:lstStyle/>
          <a:p>
            <a:pPr algn="l" rtl="0" fontAlgn="base">
              <a:spcBef>
                <a:spcPct val="0"/>
              </a:spcBef>
              <a:spcAft>
                <a:spcPct val="0"/>
              </a:spcAft>
              <a:defRPr/>
            </a:pPr>
            <a:r>
              <a:rPr lang="fa-IR" dirty="0">
                <a:solidFill>
                  <a:prstClr val="black"/>
                </a:solidFill>
                <a:cs typeface="B Farnaz" pitchFamily="2" charset="-78"/>
              </a:rPr>
              <a:t>شیب ملایم </a:t>
            </a:r>
            <a:endParaRPr lang="en-US" dirty="0">
              <a:solidFill>
                <a:prstClr val="black"/>
              </a:solidFill>
              <a:cs typeface="B Farnaz" pitchFamily="2" charset="-78"/>
            </a:endParaRPr>
          </a:p>
        </p:txBody>
      </p:sp>
      <p:pic>
        <p:nvPicPr>
          <p:cNvPr id="9" name="Picture 3" descr="D:\Users\farzad\Desktop\kalbodi pic\374283_326042004095075_130796890286255_1036726_1788162576_n.jpg"/>
          <p:cNvPicPr>
            <a:picLocks noChangeAspect="1" noChangeArrowheads="1"/>
          </p:cNvPicPr>
          <p:nvPr/>
        </p:nvPicPr>
        <p:blipFill>
          <a:blip r:embed="rId3" cstate="print"/>
          <a:srcRect/>
          <a:stretch>
            <a:fillRect/>
          </a:stretch>
        </p:blipFill>
        <p:spPr bwMode="auto">
          <a:xfrm>
            <a:off x="685800" y="3886200"/>
            <a:ext cx="2514600" cy="2514600"/>
          </a:xfrm>
          <a:prstGeom prst="rect">
            <a:avLst/>
          </a:prstGeom>
          <a:ln>
            <a:noFill/>
          </a:ln>
          <a:effectLst>
            <a:softEdge rad="112500"/>
          </a:effectLst>
        </p:spPr>
      </p:pic>
    </p:spTree>
    <p:extLst>
      <p:ext uri="{BB962C8B-B14F-4D97-AF65-F5344CB8AC3E}">
        <p14:creationId xmlns:p14="http://schemas.microsoft.com/office/powerpoint/2010/main" val="278357979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6" presetClass="emph" presetSubtype="0" fill="hold" nodeType="clickEffect">
                                  <p:stCondLst>
                                    <p:cond delay="0"/>
                                  </p:stCondLst>
                                  <p:childTnLst>
                                    <p:animScale>
                                      <p:cBhvr>
                                        <p:cTn id="6" dur="2000" fill="hold"/>
                                        <p:tgtEl>
                                          <p:spTgt spid="9218"/>
                                        </p:tgtEl>
                                      </p:cBhvr>
                                      <p:by x="150000" y="150000"/>
                                    </p:animScale>
                                  </p:childTnLst>
                                </p:cTn>
                              </p:par>
                            </p:childTnLst>
                          </p:cTn>
                        </p:par>
                      </p:childTnLst>
                    </p:cTn>
                  </p:par>
                  <p:par>
                    <p:cTn id="7" fill="hold" nodeType="clickPar">
                      <p:stCondLst>
                        <p:cond delay="indefinite"/>
                      </p:stCondLst>
                      <p:childTnLst>
                        <p:par>
                          <p:cTn id="8" fill="hold" nodeType="withGroup">
                            <p:stCondLst>
                              <p:cond delay="0"/>
                            </p:stCondLst>
                            <p:childTnLst>
                              <p:par>
                                <p:cTn id="9" presetID="6" presetClass="emph" presetSubtype="0" fill="hold" nodeType="clickEffect">
                                  <p:stCondLst>
                                    <p:cond delay="0"/>
                                  </p:stCondLst>
                                  <p:childTnLst>
                                    <p:animScale>
                                      <p:cBhvr>
                                        <p:cTn id="10" dur="2000" fill="hold"/>
                                        <p:tgtEl>
                                          <p:spTgt spid="9"/>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85800" y="762000"/>
            <a:ext cx="8077200" cy="5334000"/>
          </a:xfrm>
        </p:spPr>
        <p:txBody>
          <a:bodyPr>
            <a:normAutofit/>
          </a:bodyPr>
          <a:lstStyle/>
          <a:p>
            <a:pPr marL="420624" indent="-384048" algn="r" rtl="1" eaLnBrk="1" fontAlgn="auto" hangingPunct="1">
              <a:spcAft>
                <a:spcPts val="0"/>
              </a:spcAft>
              <a:buClr>
                <a:schemeClr val="tx1"/>
              </a:buClr>
              <a:buFont typeface="Wingdings" pitchFamily="2" charset="2"/>
              <a:buChar char="v"/>
              <a:defRPr/>
            </a:pPr>
            <a:r>
              <a:rPr lang="fa-IR" sz="2000" dirty="0" smtClean="0">
                <a:cs typeface="B Homa" panose="00000400000000000000" pitchFamily="2" charset="-78"/>
              </a:rPr>
              <a:t>ورودی به سه روش : 1 ) از جلو و مستقیم  2 ) با زاویه و مستقیم  3 ) به طریق مارپیچی ممکن است انجام شود.</a:t>
            </a:r>
          </a:p>
          <a:p>
            <a:pPr marL="420624" indent="-384048" algn="r" rtl="1" eaLnBrk="1" fontAlgn="auto" hangingPunct="1">
              <a:spcAft>
                <a:spcPts val="0"/>
              </a:spcAft>
              <a:buClr>
                <a:schemeClr val="tx1"/>
              </a:buClr>
              <a:buFont typeface="Wingdings 2"/>
              <a:buNone/>
              <a:defRPr/>
            </a:pPr>
            <a:r>
              <a:rPr lang="fa-IR" sz="2000" dirty="0" smtClean="0">
                <a:cs typeface="B Homa" panose="00000400000000000000" pitchFamily="2" charset="-78"/>
              </a:rPr>
              <a:t>      در مکان یابی و دست یابی نابینا رسیدن به بنا با زاویه و مارپیچی به دلیل آنکه در رفت دارای مشخصات و زوایای متفاوتی نسبت به برگشت است احتمال گیج شدن و گم شدن نابینا و یا معطل شدن برای تشخیص مجدد مسیر برای بازگشت را دارد لذا به طور قطع بهترین روش رسیدن به بنا برای نابینا از جلو و مستقیم است تا در هنگام برگشت نیز دارای صراحت و </a:t>
            </a:r>
            <a:r>
              <a:rPr lang="fa-IR" sz="2000" dirty="0" err="1" smtClean="0">
                <a:cs typeface="B Homa" panose="00000400000000000000" pitchFamily="2" charset="-78"/>
              </a:rPr>
              <a:t>مشخصاتی</a:t>
            </a:r>
            <a:r>
              <a:rPr lang="fa-IR" sz="2000" dirty="0" smtClean="0">
                <a:cs typeface="B Homa" panose="00000400000000000000" pitchFamily="2" charset="-78"/>
              </a:rPr>
              <a:t> باشد که در رفت داشته است . </a:t>
            </a:r>
          </a:p>
          <a:p>
            <a:pPr marL="420624" indent="-384048" algn="r" rtl="1" eaLnBrk="1" fontAlgn="auto" hangingPunct="1">
              <a:spcAft>
                <a:spcPts val="0"/>
              </a:spcAft>
              <a:buClr>
                <a:schemeClr val="tx1"/>
              </a:buClr>
              <a:buFont typeface="Wingdings" pitchFamily="2" charset="2"/>
              <a:buChar char="v"/>
              <a:defRPr/>
            </a:pPr>
            <a:r>
              <a:rPr lang="fa-IR" sz="2000" dirty="0" smtClean="0">
                <a:solidFill>
                  <a:schemeClr val="accent1">
                    <a:lumMod val="60000"/>
                    <a:lumOff val="40000"/>
                  </a:schemeClr>
                </a:solidFill>
                <a:cs typeface="B Homa" panose="00000400000000000000" pitchFamily="2" charset="-78"/>
              </a:rPr>
              <a:t>طراحی مسیر برای نابینایان </a:t>
            </a:r>
          </a:p>
          <a:p>
            <a:pPr marL="420624" indent="-384048" algn="r" rtl="1" eaLnBrk="1" fontAlgn="auto" hangingPunct="1">
              <a:spcAft>
                <a:spcPts val="0"/>
              </a:spcAft>
              <a:buClr>
                <a:schemeClr val="tx1"/>
              </a:buClr>
              <a:buFont typeface="Wingdings 2"/>
              <a:buNone/>
              <a:defRPr/>
            </a:pPr>
            <a:r>
              <a:rPr lang="fa-IR" sz="2000" dirty="0" smtClean="0">
                <a:cs typeface="B Homa" panose="00000400000000000000" pitchFamily="2" charset="-78"/>
              </a:rPr>
              <a:t>     </a:t>
            </a:r>
            <a:r>
              <a:rPr lang="fa-IR" sz="2000" dirty="0" err="1" smtClean="0">
                <a:cs typeface="B Homa" panose="00000400000000000000" pitchFamily="2" charset="-78"/>
              </a:rPr>
              <a:t>ایــن</a:t>
            </a:r>
            <a:r>
              <a:rPr lang="fa-IR" sz="2000" dirty="0" smtClean="0">
                <a:cs typeface="B Homa" panose="00000400000000000000" pitchFamily="2" charset="-78"/>
              </a:rPr>
              <a:t> موضوع بایستی مورد </a:t>
            </a:r>
            <a:r>
              <a:rPr lang="fa-IR" sz="2000" dirty="0" err="1" smtClean="0">
                <a:cs typeface="B Homa" panose="00000400000000000000" pitchFamily="2" charset="-78"/>
              </a:rPr>
              <a:t>تــوجه</a:t>
            </a:r>
            <a:r>
              <a:rPr lang="fa-IR" sz="2000" dirty="0" smtClean="0">
                <a:cs typeface="B Homa" panose="00000400000000000000" pitchFamily="2" charset="-78"/>
              </a:rPr>
              <a:t> باشد که بسیاری از اشکال و زوایای چرخش </a:t>
            </a:r>
            <a:r>
              <a:rPr lang="fa-IR" sz="2000" dirty="0" err="1" smtClean="0">
                <a:cs typeface="B Homa" panose="00000400000000000000" pitchFamily="2" charset="-78"/>
              </a:rPr>
              <a:t>مسیرترجمه</a:t>
            </a:r>
            <a:r>
              <a:rPr lang="fa-IR" sz="2000" dirty="0" smtClean="0">
                <a:cs typeface="B Homa" panose="00000400000000000000" pitchFamily="2" charset="-78"/>
              </a:rPr>
              <a:t> ای متفاوت در بازگشت خواهند داشت خصوصاً اینکه نابینا از دیوار به عنوان کمک در مسیر یابی استفاده می نماید و مسیرهای با زاویه خاص مانند 130 درجه و یا منحنی ها ترجمه متفاوتی در بازگشت خواهند داشت و این موضوع برای نابینایان ایجاد مشکل می نمایند.در نتیجه باید در طراحی مسیر دقت و توجه خاص مبذول داشت.</a:t>
            </a:r>
          </a:p>
        </p:txBody>
      </p:sp>
    </p:spTree>
    <p:extLst>
      <p:ext uri="{BB962C8B-B14F-4D97-AF65-F5344CB8AC3E}">
        <p14:creationId xmlns:p14="http://schemas.microsoft.com/office/powerpoint/2010/main" val="910588720"/>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Title 1"/>
          <p:cNvSpPr>
            <a:spLocks noGrp="1"/>
          </p:cNvSpPr>
          <p:nvPr>
            <p:ph type="title"/>
          </p:nvPr>
        </p:nvSpPr>
        <p:spPr>
          <a:xfrm>
            <a:off x="6553200" y="228600"/>
            <a:ext cx="1295400" cy="792163"/>
          </a:xfrm>
        </p:spPr>
        <p:txBody>
          <a:bodyPr/>
          <a:lstStyle/>
          <a:p>
            <a:pPr algn="r" eaLnBrk="1" hangingPunct="1"/>
            <a:r>
              <a:rPr lang="ar-SA" altLang="fa-IR" sz="2800" b="1" dirty="0" smtClean="0">
                <a:solidFill>
                  <a:srgbClr val="FF0000"/>
                </a:solidFill>
                <a:latin typeface="Arial" panose="020B0604020202020204" pitchFamily="34" charset="0"/>
                <a:cs typeface="B Homa" panose="00000400000000000000" pitchFamily="2" charset="-78"/>
              </a:rPr>
              <a:t>کتابخانه</a:t>
            </a:r>
            <a:endParaRPr lang="en-US" altLang="fa-IR" sz="2800" dirty="0" smtClean="0">
              <a:latin typeface="Arial" panose="020B0604020202020204" pitchFamily="34" charset="0"/>
              <a:cs typeface="B Homa" panose="00000400000000000000" pitchFamily="2" charset="-78"/>
            </a:endParaRPr>
          </a:p>
        </p:txBody>
      </p:sp>
      <p:sp>
        <p:nvSpPr>
          <p:cNvPr id="3" name="Content Placeholder 2"/>
          <p:cNvSpPr>
            <a:spLocks noGrp="1"/>
          </p:cNvSpPr>
          <p:nvPr>
            <p:ph idx="1"/>
          </p:nvPr>
        </p:nvSpPr>
        <p:spPr>
          <a:xfrm>
            <a:off x="457200" y="990600"/>
            <a:ext cx="7848600" cy="5486400"/>
          </a:xfrm>
        </p:spPr>
        <p:txBody>
          <a:bodyPr>
            <a:noAutofit/>
          </a:bodyPr>
          <a:lstStyle/>
          <a:p>
            <a:pPr marL="0" indent="0" algn="r" rtl="1" eaLnBrk="1" fontAlgn="auto" hangingPunct="1">
              <a:lnSpc>
                <a:spcPct val="115000"/>
              </a:lnSpc>
              <a:spcBef>
                <a:spcPts val="0"/>
              </a:spcBef>
              <a:spcAft>
                <a:spcPts val="1000"/>
              </a:spcAft>
              <a:buClr>
                <a:schemeClr val="tx1"/>
              </a:buClr>
              <a:buFont typeface="Wingdings" pitchFamily="2" charset="2"/>
              <a:buChar char="v"/>
              <a:tabLst>
                <a:tab pos="1619250" algn="l"/>
              </a:tabLst>
              <a:defRPr/>
            </a:pPr>
            <a:r>
              <a:rPr lang="ar-SA" sz="2000" dirty="0" smtClean="0">
                <a:solidFill>
                  <a:srgbClr val="FF0000"/>
                </a:solidFill>
                <a:ea typeface="Times New Roman"/>
                <a:cs typeface="B Homa" panose="00000400000000000000" pitchFamily="2" charset="-78"/>
              </a:rPr>
              <a:t>	</a:t>
            </a:r>
            <a:r>
              <a:rPr lang="fa-IR" sz="2000" dirty="0" smtClean="0">
                <a:solidFill>
                  <a:srgbClr val="FF0000"/>
                </a:solidFill>
                <a:ea typeface="Times New Roman"/>
                <a:cs typeface="B Homa" panose="00000400000000000000" pitchFamily="2" charset="-78"/>
              </a:rPr>
              <a:t>  </a:t>
            </a:r>
            <a:r>
              <a:rPr lang="ar-SA" sz="2000" dirty="0" smtClean="0">
                <a:ea typeface="Times New Roman"/>
                <a:cs typeface="B Homa" panose="00000400000000000000" pitchFamily="2" charset="-78"/>
              </a:rPr>
              <a:t>مهمترین نکته ای که در طراحی اولیه ی کتابخانه باید مورد توجه قرار گیرد، آرامش و </a:t>
            </a:r>
            <a:r>
              <a:rPr lang="fa-IR" sz="2000" dirty="0" smtClean="0">
                <a:ea typeface="Times New Roman"/>
                <a:cs typeface="B Homa" panose="00000400000000000000" pitchFamily="2" charset="-78"/>
              </a:rPr>
              <a:t>                 </a:t>
            </a:r>
            <a:r>
              <a:rPr lang="ar-SA" sz="2000" dirty="0" smtClean="0">
                <a:ea typeface="Times New Roman"/>
                <a:cs typeface="B Homa" panose="00000400000000000000" pitchFamily="2" charset="-78"/>
              </a:rPr>
              <a:t>سکوت و محیط مطبوع آن است که هم به محل استقرار آن در مجموعه و هم به مصالح به کار رفته در آن مربوط می شود.</a:t>
            </a:r>
            <a:endParaRPr lang="fa-IR" sz="2000" dirty="0" smtClean="0">
              <a:ea typeface="Times New Roman"/>
              <a:cs typeface="B Homa" panose="00000400000000000000" pitchFamily="2" charset="-78"/>
            </a:endParaRPr>
          </a:p>
          <a:p>
            <a:pPr marL="0" indent="0" algn="r" rtl="1" eaLnBrk="1" fontAlgn="auto" hangingPunct="1">
              <a:lnSpc>
                <a:spcPct val="115000"/>
              </a:lnSpc>
              <a:spcBef>
                <a:spcPts val="0"/>
              </a:spcBef>
              <a:spcAft>
                <a:spcPts val="1000"/>
              </a:spcAft>
              <a:buClr>
                <a:schemeClr val="tx1"/>
              </a:buClr>
              <a:buFont typeface="Wingdings 2"/>
              <a:buNone/>
              <a:tabLst>
                <a:tab pos="1619250" algn="l"/>
              </a:tabLst>
              <a:defRPr/>
            </a:pPr>
            <a:endParaRPr lang="en-US" sz="2000" dirty="0" smtClean="0">
              <a:ea typeface="Times New Roman"/>
              <a:cs typeface="B Homa" panose="00000400000000000000" pitchFamily="2" charset="-78"/>
            </a:endParaRPr>
          </a:p>
          <a:p>
            <a:pPr marL="0" indent="0" algn="r" rtl="1" eaLnBrk="1" fontAlgn="auto" hangingPunct="1">
              <a:lnSpc>
                <a:spcPct val="115000"/>
              </a:lnSpc>
              <a:spcBef>
                <a:spcPts val="0"/>
              </a:spcBef>
              <a:spcAft>
                <a:spcPts val="1000"/>
              </a:spcAft>
              <a:buClr>
                <a:schemeClr val="tx1"/>
              </a:buClr>
              <a:buFont typeface="Wingdings" pitchFamily="2" charset="2"/>
              <a:buChar char="v"/>
              <a:defRPr/>
            </a:pPr>
            <a:r>
              <a:rPr lang="fa-IR" sz="2000" dirty="0" smtClean="0">
                <a:ea typeface="Times New Roman"/>
                <a:cs typeface="B Homa" panose="00000400000000000000" pitchFamily="2" charset="-78"/>
              </a:rPr>
              <a:t>  </a:t>
            </a:r>
            <a:r>
              <a:rPr lang="ar-SA" sz="2000" dirty="0" smtClean="0">
                <a:ea typeface="Times New Roman"/>
                <a:cs typeface="B Homa" panose="00000400000000000000" pitchFamily="2" charset="-78"/>
              </a:rPr>
              <a:t>تابش مستقیم نور خورشید از کتابخانه نامطلوب است. لذا حتی المقدور سعی شود نور کتابخانه از طریق جبهه ی شمالی تامین شود</a:t>
            </a:r>
            <a:r>
              <a:rPr lang="fa-IR" sz="2000" dirty="0" smtClean="0">
                <a:ea typeface="Times New Roman"/>
                <a:cs typeface="B Homa" panose="00000400000000000000" pitchFamily="2" charset="-78"/>
              </a:rPr>
              <a:t> و یا نور به صورت غیر مستقیم وار فضا شود.</a:t>
            </a:r>
          </a:p>
          <a:p>
            <a:pPr marL="0" indent="0" algn="r" rtl="1" eaLnBrk="1" fontAlgn="auto" hangingPunct="1">
              <a:lnSpc>
                <a:spcPct val="115000"/>
              </a:lnSpc>
              <a:spcBef>
                <a:spcPts val="0"/>
              </a:spcBef>
              <a:spcAft>
                <a:spcPts val="1000"/>
              </a:spcAft>
              <a:buClr>
                <a:schemeClr val="tx1"/>
              </a:buClr>
              <a:buFont typeface="Wingdings 2"/>
              <a:buNone/>
              <a:defRPr/>
            </a:pPr>
            <a:endParaRPr lang="en-US" sz="2000" dirty="0" smtClean="0">
              <a:ea typeface="Times New Roman"/>
              <a:cs typeface="B Homa" panose="00000400000000000000" pitchFamily="2" charset="-78"/>
            </a:endParaRPr>
          </a:p>
          <a:p>
            <a:pPr marL="0" indent="0" algn="r" rtl="1" eaLnBrk="1" fontAlgn="auto" hangingPunct="1">
              <a:lnSpc>
                <a:spcPct val="115000"/>
              </a:lnSpc>
              <a:spcBef>
                <a:spcPts val="0"/>
              </a:spcBef>
              <a:spcAft>
                <a:spcPts val="1000"/>
              </a:spcAft>
              <a:buClr>
                <a:schemeClr val="tx1"/>
              </a:buClr>
              <a:buFont typeface="Wingdings" pitchFamily="2" charset="2"/>
              <a:buChar char="v"/>
              <a:defRPr/>
            </a:pPr>
            <a:r>
              <a:rPr lang="fa-IR" sz="2000" dirty="0" smtClean="0">
                <a:ea typeface="Times New Roman"/>
                <a:cs typeface="B Homa" panose="00000400000000000000" pitchFamily="2" charset="-78"/>
              </a:rPr>
              <a:t>  </a:t>
            </a:r>
            <a:r>
              <a:rPr lang="ar-SA" sz="2000" dirty="0" smtClean="0">
                <a:ea typeface="Times New Roman"/>
                <a:cs typeface="B Homa" panose="00000400000000000000" pitchFamily="2" charset="-78"/>
              </a:rPr>
              <a:t>در بخش کتب مرجع برای هر 1000 جلد کتاب مساحت 10 متر مربع اختصاص داده می شود.</a:t>
            </a:r>
            <a:endParaRPr lang="fa-IR" sz="2000" dirty="0" smtClean="0">
              <a:ea typeface="Times New Roman"/>
              <a:cs typeface="B Homa" panose="00000400000000000000" pitchFamily="2" charset="-78"/>
            </a:endParaRPr>
          </a:p>
          <a:p>
            <a:pPr marL="0" indent="0" algn="r" rtl="1" eaLnBrk="1" fontAlgn="auto" hangingPunct="1">
              <a:lnSpc>
                <a:spcPct val="115000"/>
              </a:lnSpc>
              <a:spcBef>
                <a:spcPts val="0"/>
              </a:spcBef>
              <a:spcAft>
                <a:spcPts val="1000"/>
              </a:spcAft>
              <a:buClr>
                <a:schemeClr val="tx1"/>
              </a:buClr>
              <a:buFont typeface="Wingdings" pitchFamily="2" charset="2"/>
              <a:buChar char="v"/>
              <a:defRPr/>
            </a:pPr>
            <a:r>
              <a:rPr lang="fa-IR" sz="2000" dirty="0" smtClean="0">
                <a:ea typeface="Times New Roman"/>
                <a:cs typeface="B Homa" panose="00000400000000000000" pitchFamily="2" charset="-78"/>
              </a:rPr>
              <a:t> </a:t>
            </a:r>
            <a:r>
              <a:rPr lang="ar-SA" sz="2000" dirty="0" smtClean="0">
                <a:ea typeface="Times New Roman"/>
                <a:cs typeface="B Homa" panose="00000400000000000000" pitchFamily="2" charset="-78"/>
              </a:rPr>
              <a:t>فضای میان قفسه ها باید حداقل 4/1 -3/1 متر عرض داشته باشند.</a:t>
            </a:r>
            <a:endParaRPr lang="fa-IR" sz="2000" dirty="0" smtClean="0">
              <a:ea typeface="Times New Roman"/>
              <a:cs typeface="B Homa" panose="00000400000000000000" pitchFamily="2" charset="-78"/>
            </a:endParaRPr>
          </a:p>
          <a:p>
            <a:pPr marL="0" indent="0" algn="r" rtl="1" eaLnBrk="1" fontAlgn="auto" hangingPunct="1">
              <a:lnSpc>
                <a:spcPct val="115000"/>
              </a:lnSpc>
              <a:spcBef>
                <a:spcPts val="0"/>
              </a:spcBef>
              <a:spcAft>
                <a:spcPts val="1000"/>
              </a:spcAft>
              <a:buClr>
                <a:schemeClr val="tx1"/>
              </a:buClr>
              <a:buFont typeface="Wingdings 2"/>
              <a:buNone/>
              <a:defRPr/>
            </a:pPr>
            <a:r>
              <a:rPr lang="fa-IR" sz="2000" dirty="0" smtClean="0">
                <a:cs typeface="B Homa" panose="00000400000000000000" pitchFamily="2" charset="-78"/>
              </a:rPr>
              <a:t/>
            </a:r>
            <a:br>
              <a:rPr lang="fa-IR" sz="2000" dirty="0" smtClean="0">
                <a:cs typeface="B Homa" panose="00000400000000000000" pitchFamily="2" charset="-78"/>
              </a:rPr>
            </a:br>
            <a:endParaRPr lang="fa-IR" sz="2000" dirty="0" smtClean="0">
              <a:ea typeface="Times New Roman"/>
              <a:cs typeface="B Homa" panose="00000400000000000000" pitchFamily="2" charset="-78"/>
            </a:endParaRPr>
          </a:p>
          <a:p>
            <a:pPr marL="0" indent="0" algn="r" rtl="1" eaLnBrk="1" fontAlgn="auto" hangingPunct="1">
              <a:lnSpc>
                <a:spcPct val="115000"/>
              </a:lnSpc>
              <a:spcBef>
                <a:spcPts val="0"/>
              </a:spcBef>
              <a:spcAft>
                <a:spcPts val="1000"/>
              </a:spcAft>
              <a:buClr>
                <a:schemeClr val="tx1"/>
              </a:buClr>
              <a:buFont typeface="Wingdings" pitchFamily="2" charset="2"/>
              <a:buChar char="v"/>
              <a:defRPr/>
            </a:pPr>
            <a:endParaRPr lang="en-US" sz="2000" dirty="0" smtClean="0">
              <a:ea typeface="Times New Roman"/>
              <a:cs typeface="B Homa" panose="00000400000000000000" pitchFamily="2" charset="-78"/>
            </a:endParaRPr>
          </a:p>
          <a:p>
            <a:pPr marL="420624" indent="-384048" algn="r" rtl="1" eaLnBrk="1" fontAlgn="auto" hangingPunct="1">
              <a:spcAft>
                <a:spcPts val="0"/>
              </a:spcAft>
              <a:buClr>
                <a:schemeClr val="tx1"/>
              </a:buClr>
              <a:buFont typeface="Wingdings" pitchFamily="2" charset="2"/>
              <a:buChar char="v"/>
              <a:defRPr/>
            </a:pPr>
            <a:endParaRPr lang="en-US" sz="2000" dirty="0">
              <a:cs typeface="B Homa" panose="00000400000000000000" pitchFamily="2" charset="-78"/>
            </a:endParaRPr>
          </a:p>
        </p:txBody>
      </p:sp>
    </p:spTree>
    <p:extLst>
      <p:ext uri="{BB962C8B-B14F-4D97-AF65-F5344CB8AC3E}">
        <p14:creationId xmlns:p14="http://schemas.microsoft.com/office/powerpoint/2010/main" val="3385628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Content Placeholder 2"/>
          <p:cNvSpPr>
            <a:spLocks noGrp="1"/>
          </p:cNvSpPr>
          <p:nvPr>
            <p:ph idx="1"/>
          </p:nvPr>
        </p:nvSpPr>
        <p:spPr>
          <a:xfrm>
            <a:off x="457200" y="609600"/>
            <a:ext cx="7772400" cy="5516563"/>
          </a:xfrm>
        </p:spPr>
        <p:txBody>
          <a:bodyPr>
            <a:normAutofit lnSpcReduction="10000"/>
          </a:bodyPr>
          <a:lstStyle/>
          <a:p>
            <a:pPr algn="r" rtl="1" eaLnBrk="1" hangingPunct="1">
              <a:buClr>
                <a:schemeClr val="tx1"/>
              </a:buClr>
              <a:buFont typeface="Wingdings" panose="05000000000000000000" pitchFamily="2" charset="2"/>
              <a:buChar char="q"/>
            </a:pPr>
            <a:r>
              <a:rPr lang="fa-IR" altLang="fa-IR" sz="2000" dirty="0" smtClean="0">
                <a:cs typeface="B Homa" panose="00000400000000000000" pitchFamily="2" charset="-78"/>
              </a:rPr>
              <a:t>نی (نوعی الیاف گیاهی که برای پوشش سقف به کار می رود.) و ساقه های برنج عناصر اصلی تشکیل دهنده پوشش سقف ها هستند. سقف هایی که به علت شدت و تداوم بارندگی همیشه به صورت دو یا چهار شیبه ساخته می شوند. در بعضی از نقاط گیلان که امکان استفاده از سفال موجود است پوششی از سفال بر روی زیر سازی از نی و توفال، وظیفه جمع آوری آب باران از بام و هدایت آن به آبروها و ناودان ها را به عهده دارد. استفاده از تخته های پهن نیز در مناطق جنگلی گیلان برای پوشش سقف و جلوگیری از نفوذ باران مرسوم است. سقف شیبدار بر روی سازه ای چوبی قرار دارد. فاصله کم ستون ها از یکدیگر و استفاده از سازه چوبی به صورت تیر و ستون تناسبات ویژه ای به معماری می بخشد که در نما و پلان به خوبی خود را آشکار می کند.</a:t>
            </a:r>
            <a:endParaRPr lang="de-DE" altLang="fa-IR" sz="2000" dirty="0" smtClean="0">
              <a:cs typeface="B Homa" panose="00000400000000000000" pitchFamily="2" charset="-78"/>
            </a:endParaRPr>
          </a:p>
          <a:p>
            <a:pPr algn="r" rtl="1" eaLnBrk="1" hangingPunct="1">
              <a:buClr>
                <a:schemeClr val="tx1"/>
              </a:buClr>
              <a:buFont typeface="Wingdings" panose="05000000000000000000" pitchFamily="2" charset="2"/>
              <a:buChar char="q"/>
            </a:pPr>
            <a:r>
              <a:rPr lang="fa-IR" altLang="fa-IR" sz="2000" dirty="0" smtClean="0">
                <a:cs typeface="B Homa" panose="00000400000000000000" pitchFamily="2" charset="-78"/>
              </a:rPr>
              <a:t>اشکال ساده سقف شیبدار از بوجود آمدن کنج های برفگیر جلوگیری کرده و مانع نفوذ آب حاصل از ذوب برف به داخل بنا می شود. بعلاوه برای جلوگیری از نفوذ باران به داخل ساختمان توسط باد معمولا سقف شیبدار تا نزدیکی کف زمین در یک یا دو جناح ساختمان که رو به باد قرار دارند ادامه می یابد و معمولا پنجره ای از این دو جناح باز نمی شود. </a:t>
            </a:r>
            <a:endParaRPr lang="de-DE" altLang="fa-IR" sz="2000" dirty="0" smtClean="0">
              <a:cs typeface="B Homa" panose="00000400000000000000" pitchFamily="2" charset="-78"/>
            </a:endParaRPr>
          </a:p>
          <a:p>
            <a:pPr algn="r" rtl="1" eaLnBrk="1" hangingPunct="1">
              <a:buClr>
                <a:schemeClr val="tx1"/>
              </a:buClr>
              <a:buFont typeface="Wingdings" panose="05000000000000000000" pitchFamily="2" charset="2"/>
              <a:buChar char="q"/>
            </a:pPr>
            <a:r>
              <a:rPr lang="fa-IR" altLang="fa-IR" sz="2000" dirty="0" smtClean="0">
                <a:cs typeface="B Homa" panose="00000400000000000000" pitchFamily="2" charset="-78"/>
              </a:rPr>
              <a:t>گونه برخورد دیگر که بیشتر در خانه های شهری دیده می شود، استقرار بالکن دورتادور بنا می باشد. این بالکن علاوه بر آنکه دسترسی اتاق ها به یکدیگر را تامین می نماید، مانع از رسیدن باران به بدنه بنا می شود.  </a:t>
            </a:r>
            <a:endParaRPr lang="en-US" altLang="fa-IR" sz="2000" dirty="0" smtClean="0">
              <a:cs typeface="B Homa" panose="00000400000000000000" pitchFamily="2" charset="-78"/>
            </a:endParaRPr>
          </a:p>
        </p:txBody>
      </p:sp>
    </p:spTree>
    <p:extLst>
      <p:ext uri="{BB962C8B-B14F-4D97-AF65-F5344CB8AC3E}">
        <p14:creationId xmlns:p14="http://schemas.microsoft.com/office/powerpoint/2010/main" val="3233555897"/>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Content Placeholder 2"/>
          <p:cNvSpPr>
            <a:spLocks noGrp="1"/>
          </p:cNvSpPr>
          <p:nvPr>
            <p:ph idx="1"/>
          </p:nvPr>
        </p:nvSpPr>
        <p:spPr>
          <a:xfrm>
            <a:off x="533400" y="457200"/>
            <a:ext cx="8001000" cy="6019800"/>
          </a:xfrm>
        </p:spPr>
        <p:txBody>
          <a:bodyPr>
            <a:normAutofit lnSpcReduction="10000"/>
          </a:bodyPr>
          <a:lstStyle/>
          <a:p>
            <a:pPr marL="0" indent="0" algn="r" rtl="1" eaLnBrk="1" hangingPunct="1">
              <a:lnSpc>
                <a:spcPct val="115000"/>
              </a:lnSpc>
              <a:spcBef>
                <a:spcPct val="0"/>
              </a:spcBef>
              <a:spcAft>
                <a:spcPts val="1000"/>
              </a:spcAft>
              <a:buClr>
                <a:schemeClr val="tx1"/>
              </a:buClr>
              <a:buFont typeface="Wingdings" panose="05000000000000000000" pitchFamily="2" charset="2"/>
              <a:buChar char="v"/>
            </a:pPr>
            <a:r>
              <a:rPr lang="fa-IR" altLang="fa-IR" sz="2000" dirty="0" smtClean="0">
                <a:ea typeface="Times New Roman" panose="02020603050405020304" pitchFamily="18" charset="0"/>
                <a:cs typeface="B Homa" panose="00000400000000000000" pitchFamily="2" charset="-78"/>
              </a:rPr>
              <a:t> </a:t>
            </a:r>
            <a:r>
              <a:rPr lang="ar-SA" altLang="fa-IR" sz="2000" dirty="0" smtClean="0">
                <a:ea typeface="Times New Roman" panose="02020603050405020304" pitchFamily="18" charset="0"/>
                <a:cs typeface="B Homa" panose="00000400000000000000" pitchFamily="2" charset="-78"/>
              </a:rPr>
              <a:t>همه ی کتابخانه ها به یک انبار کتاب مجهز به قفسه بندی </a:t>
            </a:r>
            <a:r>
              <a:rPr lang="fa-IR" altLang="fa-IR" sz="2000" dirty="0" smtClean="0">
                <a:ea typeface="Times New Roman" panose="02020603050405020304" pitchFamily="18" charset="0"/>
                <a:cs typeface="B Homa" panose="00000400000000000000" pitchFamily="2" charset="-78"/>
              </a:rPr>
              <a:t>به مساحت </a:t>
            </a:r>
            <a:r>
              <a:rPr lang="ar-SA" altLang="fa-IR" sz="2000" dirty="0" smtClean="0">
                <a:ea typeface="Times New Roman" panose="02020603050405020304" pitchFamily="18" charset="0"/>
                <a:cs typeface="B Homa" panose="00000400000000000000" pitchFamily="2" charset="-78"/>
              </a:rPr>
              <a:t>5 متر مربع نیاز دارند.</a:t>
            </a:r>
            <a:endParaRPr lang="fa-IR" altLang="fa-IR" sz="2000" dirty="0" smtClean="0">
              <a:ea typeface="Times New Roman" panose="02020603050405020304" pitchFamily="18" charset="0"/>
              <a:cs typeface="B Homa" panose="00000400000000000000" pitchFamily="2" charset="-78"/>
            </a:endParaRPr>
          </a:p>
          <a:p>
            <a:pPr marL="0" indent="0" algn="r" rtl="1" eaLnBrk="1" hangingPunct="1">
              <a:lnSpc>
                <a:spcPct val="115000"/>
              </a:lnSpc>
              <a:spcBef>
                <a:spcPct val="0"/>
              </a:spcBef>
              <a:spcAft>
                <a:spcPts val="1000"/>
              </a:spcAft>
              <a:buClr>
                <a:schemeClr val="tx1"/>
              </a:buClr>
              <a:buFont typeface="Wingdings" panose="05000000000000000000" pitchFamily="2" charset="2"/>
              <a:buChar char="v"/>
            </a:pPr>
            <a:r>
              <a:rPr lang="fa-IR" altLang="fa-IR" sz="2000" dirty="0" smtClean="0">
                <a:ea typeface="Times New Roman" panose="02020603050405020304" pitchFamily="18" charset="0"/>
                <a:cs typeface="B Homa" panose="00000400000000000000" pitchFamily="2" charset="-78"/>
              </a:rPr>
              <a:t> محل کتابدار در فضایی نزدیک درب ورودی در نظر گرفته</a:t>
            </a:r>
            <a:r>
              <a:rPr lang="en-US" altLang="fa-IR" sz="2000" dirty="0" smtClean="0">
                <a:ea typeface="Times New Roman" panose="02020603050405020304" pitchFamily="18" charset="0"/>
                <a:cs typeface="B Homa" panose="00000400000000000000" pitchFamily="2" charset="-78"/>
              </a:rPr>
              <a:t> </a:t>
            </a:r>
            <a:r>
              <a:rPr lang="en-US" altLang="fa-IR" sz="2000" dirty="0" err="1" smtClean="0">
                <a:ea typeface="Times New Roman" panose="02020603050405020304" pitchFamily="18" charset="0"/>
                <a:cs typeface="B Homa" panose="00000400000000000000" pitchFamily="2" charset="-78"/>
              </a:rPr>
              <a:t>شود</a:t>
            </a:r>
            <a:r>
              <a:rPr lang="fa-IR" altLang="fa-IR" sz="2000" dirty="0" smtClean="0">
                <a:ea typeface="Times New Roman" panose="02020603050405020304" pitchFamily="18" charset="0"/>
                <a:cs typeface="B Homa" panose="00000400000000000000" pitchFamily="2" charset="-78"/>
              </a:rPr>
              <a:t>.</a:t>
            </a:r>
          </a:p>
          <a:p>
            <a:pPr marL="0" indent="0" algn="r" rtl="1" eaLnBrk="1" hangingPunct="1">
              <a:lnSpc>
                <a:spcPct val="115000"/>
              </a:lnSpc>
              <a:spcBef>
                <a:spcPct val="0"/>
              </a:spcBef>
              <a:spcAft>
                <a:spcPts val="1000"/>
              </a:spcAft>
              <a:buClr>
                <a:schemeClr val="tx1"/>
              </a:buClr>
              <a:buFont typeface="Wingdings 2" panose="05020102010507070707" pitchFamily="18" charset="2"/>
              <a:buNone/>
            </a:pPr>
            <a:endParaRPr lang="fa-IR" altLang="fa-IR" sz="2000" dirty="0" smtClean="0">
              <a:ea typeface="Times New Roman" panose="02020603050405020304" pitchFamily="18" charset="0"/>
              <a:cs typeface="B Homa" panose="00000400000000000000" pitchFamily="2" charset="-78"/>
            </a:endParaRPr>
          </a:p>
          <a:p>
            <a:pPr marL="0" indent="0" algn="r" rtl="1" eaLnBrk="1" hangingPunct="1">
              <a:lnSpc>
                <a:spcPct val="115000"/>
              </a:lnSpc>
              <a:spcBef>
                <a:spcPct val="0"/>
              </a:spcBef>
              <a:spcAft>
                <a:spcPts val="1000"/>
              </a:spcAft>
              <a:buClr>
                <a:schemeClr val="tx1"/>
              </a:buClr>
              <a:buFont typeface="Wingdings" panose="05000000000000000000" pitchFamily="2" charset="2"/>
              <a:buChar char="v"/>
            </a:pPr>
            <a:r>
              <a:rPr lang="fa-IR" altLang="fa-IR" sz="2000" dirty="0" smtClean="0">
                <a:ea typeface="Times New Roman" panose="02020603050405020304" pitchFamily="18" charset="0"/>
                <a:cs typeface="B Homa" panose="00000400000000000000" pitchFamily="2" charset="-78"/>
              </a:rPr>
              <a:t>بهتر است میزها در یک ردیف  قرار گیرند زیرا در غیر این صورت موجب سردرگمی                  نابینایان میشود.</a:t>
            </a:r>
          </a:p>
          <a:p>
            <a:pPr marL="0" indent="0" algn="r" rtl="1" eaLnBrk="1" hangingPunct="1">
              <a:lnSpc>
                <a:spcPct val="115000"/>
              </a:lnSpc>
              <a:spcBef>
                <a:spcPct val="0"/>
              </a:spcBef>
              <a:spcAft>
                <a:spcPts val="1000"/>
              </a:spcAft>
              <a:buClr>
                <a:schemeClr val="tx1"/>
              </a:buClr>
              <a:buFont typeface="Wingdings 2" panose="05020102010507070707" pitchFamily="18" charset="2"/>
              <a:buNone/>
            </a:pPr>
            <a:endParaRPr lang="fa-IR" altLang="fa-IR" sz="2000" dirty="0" smtClean="0">
              <a:ea typeface="Times New Roman" panose="02020603050405020304" pitchFamily="18" charset="0"/>
              <a:cs typeface="B Homa" panose="00000400000000000000" pitchFamily="2" charset="-78"/>
            </a:endParaRPr>
          </a:p>
          <a:p>
            <a:pPr marL="0" indent="0" algn="r" rtl="1" eaLnBrk="1" hangingPunct="1">
              <a:lnSpc>
                <a:spcPct val="115000"/>
              </a:lnSpc>
              <a:spcBef>
                <a:spcPct val="0"/>
              </a:spcBef>
              <a:spcAft>
                <a:spcPts val="1000"/>
              </a:spcAft>
              <a:buClr>
                <a:schemeClr val="tx1"/>
              </a:buClr>
              <a:buFont typeface="Wingdings" panose="05000000000000000000" pitchFamily="2" charset="2"/>
              <a:buChar char="v"/>
            </a:pPr>
            <a:r>
              <a:rPr lang="fa-IR" altLang="fa-IR" sz="2000" dirty="0" smtClean="0">
                <a:ea typeface="Times New Roman" panose="02020603050405020304" pitchFamily="18" charset="0"/>
                <a:cs typeface="B Homa" panose="00000400000000000000" pitchFamily="2" charset="-78"/>
              </a:rPr>
              <a:t> رنگ میزها و صندلی ها بهتر است متفاوت باشد </a:t>
            </a:r>
          </a:p>
          <a:p>
            <a:pPr marL="0" indent="0" algn="r" rtl="1" eaLnBrk="1" hangingPunct="1">
              <a:lnSpc>
                <a:spcPct val="115000"/>
              </a:lnSpc>
              <a:spcBef>
                <a:spcPct val="0"/>
              </a:spcBef>
              <a:spcAft>
                <a:spcPts val="1000"/>
              </a:spcAft>
              <a:buClr>
                <a:schemeClr val="tx1"/>
              </a:buClr>
              <a:buFont typeface="Wingdings 2" panose="05020102010507070707" pitchFamily="18" charset="2"/>
              <a:buNone/>
            </a:pPr>
            <a:r>
              <a:rPr lang="fa-IR" altLang="fa-IR" sz="2000" dirty="0" smtClean="0">
                <a:ea typeface="Times New Roman" panose="02020603050405020304" pitchFamily="18" charset="0"/>
                <a:cs typeface="B Homa" panose="00000400000000000000" pitchFamily="2" charset="-78"/>
              </a:rPr>
              <a:t>   تا کاربران کم بینا بتوانند آن را به راحتی تشخیص</a:t>
            </a:r>
          </a:p>
          <a:p>
            <a:pPr marL="0" indent="0" algn="r" rtl="1" eaLnBrk="1" hangingPunct="1">
              <a:lnSpc>
                <a:spcPct val="115000"/>
              </a:lnSpc>
              <a:spcBef>
                <a:spcPct val="0"/>
              </a:spcBef>
              <a:spcAft>
                <a:spcPts val="1000"/>
              </a:spcAft>
              <a:buClr>
                <a:schemeClr val="tx1"/>
              </a:buClr>
              <a:buFont typeface="Wingdings 2" panose="05020102010507070707" pitchFamily="18" charset="2"/>
              <a:buNone/>
            </a:pPr>
            <a:r>
              <a:rPr lang="fa-IR" altLang="fa-IR" sz="2000" dirty="0" smtClean="0">
                <a:ea typeface="Times New Roman" panose="02020603050405020304" pitchFamily="18" charset="0"/>
                <a:cs typeface="B Homa" panose="00000400000000000000" pitchFamily="2" charset="-78"/>
              </a:rPr>
              <a:t>  دهند.</a:t>
            </a:r>
          </a:p>
          <a:p>
            <a:pPr marL="0" indent="0" algn="r" rtl="1" eaLnBrk="1" hangingPunct="1">
              <a:lnSpc>
                <a:spcPct val="115000"/>
              </a:lnSpc>
              <a:spcBef>
                <a:spcPct val="0"/>
              </a:spcBef>
              <a:spcAft>
                <a:spcPts val="1000"/>
              </a:spcAft>
              <a:buClr>
                <a:schemeClr val="tx1"/>
              </a:buClr>
              <a:buFont typeface="Wingdings" panose="05000000000000000000" pitchFamily="2" charset="2"/>
              <a:buChar char="v"/>
            </a:pPr>
            <a:r>
              <a:rPr lang="fa-IR" altLang="fa-IR" sz="2000" dirty="0" smtClean="0">
                <a:ea typeface="Times New Roman" panose="02020603050405020304" pitchFamily="18" charset="0"/>
                <a:cs typeface="B Homa" panose="00000400000000000000" pitchFamily="2" charset="-78"/>
              </a:rPr>
              <a:t> به دلیل بزرگتر بودن کتابهای بریل نسبت به </a:t>
            </a:r>
          </a:p>
          <a:p>
            <a:pPr marL="0" indent="0" algn="r" rtl="1" eaLnBrk="1" hangingPunct="1">
              <a:lnSpc>
                <a:spcPct val="115000"/>
              </a:lnSpc>
              <a:spcBef>
                <a:spcPct val="0"/>
              </a:spcBef>
              <a:spcAft>
                <a:spcPts val="1000"/>
              </a:spcAft>
              <a:buClr>
                <a:schemeClr val="tx1"/>
              </a:buClr>
              <a:buFont typeface="Wingdings 2" panose="05020102010507070707" pitchFamily="18" charset="2"/>
              <a:buNone/>
            </a:pPr>
            <a:r>
              <a:rPr lang="fa-IR" altLang="fa-IR" sz="2000" dirty="0" smtClean="0">
                <a:ea typeface="Times New Roman" panose="02020603050405020304" pitchFamily="18" charset="0"/>
                <a:cs typeface="B Homa" panose="00000400000000000000" pitchFamily="2" charset="-78"/>
              </a:rPr>
              <a:t>  کتابهای معمولی میز مورد مطالعه آنها نیز باید</a:t>
            </a:r>
          </a:p>
          <a:p>
            <a:pPr marL="0" indent="0" algn="r" rtl="1" eaLnBrk="1" hangingPunct="1">
              <a:lnSpc>
                <a:spcPct val="115000"/>
              </a:lnSpc>
              <a:spcBef>
                <a:spcPct val="0"/>
              </a:spcBef>
              <a:spcAft>
                <a:spcPts val="1000"/>
              </a:spcAft>
              <a:buClr>
                <a:schemeClr val="tx1"/>
              </a:buClr>
              <a:buFont typeface="Wingdings 2" panose="05020102010507070707" pitchFamily="18" charset="2"/>
              <a:buNone/>
            </a:pPr>
            <a:r>
              <a:rPr lang="fa-IR" altLang="fa-IR" sz="2000" dirty="0" smtClean="0">
                <a:ea typeface="Times New Roman" panose="02020603050405020304" pitchFamily="18" charset="0"/>
                <a:cs typeface="B Homa" panose="00000400000000000000" pitchFamily="2" charset="-78"/>
              </a:rPr>
              <a:t>  بزرگتر باشد.</a:t>
            </a:r>
          </a:p>
          <a:p>
            <a:pPr marL="0" indent="0" algn="r" rtl="1" eaLnBrk="1" hangingPunct="1">
              <a:lnSpc>
                <a:spcPct val="115000"/>
              </a:lnSpc>
              <a:spcBef>
                <a:spcPct val="0"/>
              </a:spcBef>
              <a:spcAft>
                <a:spcPts val="1000"/>
              </a:spcAft>
              <a:buClr>
                <a:schemeClr val="tx1"/>
              </a:buClr>
              <a:buFont typeface="Wingdings 2" panose="05020102010507070707" pitchFamily="18" charset="2"/>
              <a:buNone/>
            </a:pPr>
            <a:endParaRPr lang="fa-IR" altLang="fa-IR" sz="2000" dirty="0" smtClean="0">
              <a:ea typeface="Times New Roman" panose="02020603050405020304" pitchFamily="18" charset="0"/>
              <a:cs typeface="B Homa" panose="00000400000000000000" pitchFamily="2" charset="-78"/>
            </a:endParaRPr>
          </a:p>
          <a:p>
            <a:pPr marL="0" indent="0" algn="r" rtl="1" eaLnBrk="1" hangingPunct="1">
              <a:lnSpc>
                <a:spcPct val="115000"/>
              </a:lnSpc>
              <a:spcBef>
                <a:spcPct val="0"/>
              </a:spcBef>
              <a:spcAft>
                <a:spcPts val="1000"/>
              </a:spcAft>
              <a:buClr>
                <a:schemeClr val="tx1"/>
              </a:buClr>
              <a:buFont typeface="Wingdings 2" panose="05020102010507070707" pitchFamily="18" charset="2"/>
              <a:buNone/>
            </a:pPr>
            <a:endParaRPr lang="fa-IR" altLang="fa-IR" sz="2000" dirty="0" smtClean="0">
              <a:ea typeface="Times New Roman" panose="02020603050405020304" pitchFamily="18" charset="0"/>
              <a:cs typeface="B Homa" panose="00000400000000000000" pitchFamily="2" charset="-78"/>
            </a:endParaRPr>
          </a:p>
          <a:p>
            <a:pPr marL="0" indent="0" algn="r" rtl="1" eaLnBrk="1" hangingPunct="1">
              <a:lnSpc>
                <a:spcPct val="115000"/>
              </a:lnSpc>
              <a:spcBef>
                <a:spcPct val="0"/>
              </a:spcBef>
              <a:spcAft>
                <a:spcPts val="1000"/>
              </a:spcAft>
              <a:buClr>
                <a:schemeClr val="tx1"/>
              </a:buClr>
              <a:buFont typeface="Wingdings" panose="05000000000000000000" pitchFamily="2" charset="2"/>
              <a:buChar char="v"/>
            </a:pPr>
            <a:endParaRPr lang="en-US" altLang="fa-IR" sz="2000" dirty="0" smtClean="0">
              <a:ea typeface="Times New Roman" panose="02020603050405020304" pitchFamily="18" charset="0"/>
              <a:cs typeface="B Homa" panose="00000400000000000000" pitchFamily="2" charset="-78"/>
            </a:endParaRPr>
          </a:p>
        </p:txBody>
      </p:sp>
      <p:pic>
        <p:nvPicPr>
          <p:cNvPr id="58371" name="Picture 6" descr="H:\NasTaraN\UNI\payan name\scketch up\perspectives\render\LIBRARY .N copy.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600" y="2971800"/>
            <a:ext cx="3759200" cy="281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41759391"/>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Title 1"/>
          <p:cNvSpPr>
            <a:spLocks noGrp="1"/>
          </p:cNvSpPr>
          <p:nvPr>
            <p:ph type="title"/>
          </p:nvPr>
        </p:nvSpPr>
        <p:spPr>
          <a:xfrm>
            <a:off x="6629400" y="152400"/>
            <a:ext cx="1219200" cy="762000"/>
          </a:xfrm>
        </p:spPr>
        <p:txBody>
          <a:bodyPr>
            <a:normAutofit fontScale="90000"/>
          </a:bodyPr>
          <a:lstStyle/>
          <a:p>
            <a:pPr algn="r" rtl="1" eaLnBrk="1" hangingPunct="1"/>
            <a:r>
              <a:rPr lang="fa-IR" altLang="fa-IR" sz="2800" b="1" dirty="0" smtClean="0">
                <a:solidFill>
                  <a:srgbClr val="FFC000"/>
                </a:solidFill>
                <a:latin typeface="Arial" panose="020B0604020202020204" pitchFamily="34" charset="0"/>
                <a:cs typeface="B Homa" panose="00000400000000000000" pitchFamily="2" charset="-78"/>
              </a:rPr>
              <a:t>آموزشی:</a:t>
            </a:r>
            <a:endParaRPr lang="en-US" altLang="fa-IR" sz="2800" b="1" dirty="0" smtClean="0">
              <a:solidFill>
                <a:srgbClr val="FFC000"/>
              </a:solidFill>
              <a:latin typeface="Arial" panose="020B0604020202020204" pitchFamily="34" charset="0"/>
              <a:cs typeface="B Homa" panose="00000400000000000000" pitchFamily="2" charset="-78"/>
            </a:endParaRPr>
          </a:p>
        </p:txBody>
      </p:sp>
      <p:sp>
        <p:nvSpPr>
          <p:cNvPr id="59395" name="Content Placeholder 2"/>
          <p:cNvSpPr>
            <a:spLocks noGrp="1"/>
          </p:cNvSpPr>
          <p:nvPr>
            <p:ph idx="1"/>
          </p:nvPr>
        </p:nvSpPr>
        <p:spPr>
          <a:xfrm>
            <a:off x="457200" y="1066800"/>
            <a:ext cx="8153400" cy="5486400"/>
          </a:xfrm>
        </p:spPr>
        <p:txBody>
          <a:bodyPr/>
          <a:lstStyle/>
          <a:p>
            <a:pPr algn="r" rtl="1" eaLnBrk="1" hangingPunct="1">
              <a:buClr>
                <a:schemeClr val="tx1"/>
              </a:buClr>
              <a:buFont typeface="Wingdings" panose="05000000000000000000" pitchFamily="2" charset="2"/>
              <a:buChar char="v"/>
            </a:pPr>
            <a:r>
              <a:rPr lang="fa-IR" altLang="fa-IR" sz="1800" dirty="0" smtClean="0">
                <a:cs typeface="B Homa" panose="00000400000000000000" pitchFamily="2" charset="-78"/>
              </a:rPr>
              <a:t>در کلاس های آموزشی،درب خروج برخلاف سایر فضاهای عمومی  به داخل باز شود تا از ایجاد مانع در داخل راهرو جلوگیری به عمل آید.</a:t>
            </a:r>
          </a:p>
          <a:p>
            <a:pPr algn="r" rtl="1" eaLnBrk="1" hangingPunct="1">
              <a:buClr>
                <a:schemeClr val="tx1"/>
              </a:buClr>
              <a:buFont typeface="Wingdings" panose="05000000000000000000" pitchFamily="2" charset="2"/>
              <a:buChar char="v"/>
            </a:pPr>
            <a:endParaRPr lang="fa-IR" altLang="fa-IR" sz="1800" dirty="0" smtClean="0">
              <a:cs typeface="B Homa" panose="00000400000000000000" pitchFamily="2" charset="-78"/>
            </a:endParaRPr>
          </a:p>
          <a:p>
            <a:pPr algn="r" rtl="1" eaLnBrk="1" hangingPunct="1">
              <a:buClr>
                <a:schemeClr val="tx1"/>
              </a:buClr>
              <a:buFont typeface="Wingdings" panose="05000000000000000000" pitchFamily="2" charset="2"/>
              <a:buChar char="v"/>
            </a:pPr>
            <a:r>
              <a:rPr lang="fa-IR" altLang="fa-IR" sz="1800" dirty="0" smtClean="0">
                <a:cs typeface="B Homa" panose="00000400000000000000" pitchFamily="2" charset="-78"/>
              </a:rPr>
              <a:t>بهتر است از عایق صوتی در دیوارها استفاده کرد تا هم مانع ورود آلودگی صوتی محیط خارج کلاس به داخل کلاس شود،هم صدای کلاسها با هم ادغام نشود.</a:t>
            </a:r>
          </a:p>
          <a:p>
            <a:pPr algn="r" rtl="1" eaLnBrk="1" hangingPunct="1">
              <a:buClr>
                <a:schemeClr val="tx1"/>
              </a:buClr>
              <a:buFont typeface="Wingdings" panose="05000000000000000000" pitchFamily="2" charset="2"/>
              <a:buChar char="v"/>
            </a:pPr>
            <a:endParaRPr lang="fa-IR" altLang="fa-IR" sz="1800" dirty="0" smtClean="0">
              <a:cs typeface="B Homa" panose="00000400000000000000" pitchFamily="2" charset="-78"/>
            </a:endParaRPr>
          </a:p>
          <a:p>
            <a:pPr algn="r" rtl="1" eaLnBrk="1" hangingPunct="1">
              <a:buClr>
                <a:schemeClr val="tx1"/>
              </a:buClr>
              <a:buFont typeface="Wingdings" panose="05000000000000000000" pitchFamily="2" charset="2"/>
              <a:buChar char="v"/>
            </a:pPr>
            <a:r>
              <a:rPr lang="fa-IR" altLang="fa-IR" sz="1800" dirty="0" smtClean="0">
                <a:cs typeface="B Homa" panose="00000400000000000000" pitchFamily="2" charset="-78"/>
              </a:rPr>
              <a:t>فاصله بین میزها دریک ردیف حدود</a:t>
            </a:r>
            <a:r>
              <a:rPr lang="en-US" altLang="fa-IR" sz="1800" dirty="0" smtClean="0">
                <a:cs typeface="B Homa" panose="00000400000000000000" pitchFamily="2" charset="-78"/>
              </a:rPr>
              <a:t>cm </a:t>
            </a:r>
            <a:r>
              <a:rPr lang="fa-IR" altLang="fa-IR" sz="1800" dirty="0" smtClean="0">
                <a:cs typeface="B Homa" panose="00000400000000000000" pitchFamily="2" charset="-78"/>
              </a:rPr>
              <a:t> 75-80 باشد</a:t>
            </a:r>
          </a:p>
          <a:p>
            <a:pPr algn="r" rtl="1" eaLnBrk="1" hangingPunct="1">
              <a:buClr>
                <a:schemeClr val="tx1"/>
              </a:buClr>
              <a:buFont typeface="Wingdings" panose="05000000000000000000" pitchFamily="2" charset="2"/>
              <a:buChar char="v"/>
            </a:pPr>
            <a:endParaRPr lang="fa-IR" altLang="fa-IR" sz="1800" dirty="0" smtClean="0">
              <a:cs typeface="B Homa" panose="00000400000000000000" pitchFamily="2" charset="-78"/>
            </a:endParaRPr>
          </a:p>
          <a:p>
            <a:pPr algn="r" rtl="1" eaLnBrk="1" hangingPunct="1">
              <a:buClr>
                <a:schemeClr val="tx1"/>
              </a:buClr>
              <a:buFont typeface="Wingdings" panose="05000000000000000000" pitchFamily="2" charset="2"/>
              <a:buChar char="v"/>
            </a:pPr>
            <a:r>
              <a:rPr lang="fa-IR" altLang="fa-IR" sz="1800" dirty="0" smtClean="0">
                <a:cs typeface="B Homa" panose="00000400000000000000" pitchFamily="2" charset="-78"/>
              </a:rPr>
              <a:t>حد فاصل بین هر ردیف</a:t>
            </a:r>
            <a:r>
              <a:rPr lang="en-US" altLang="fa-IR" sz="1800" dirty="0" smtClean="0">
                <a:cs typeface="B Homa" panose="00000400000000000000" pitchFamily="2" charset="-78"/>
              </a:rPr>
              <a:t>cm </a:t>
            </a:r>
            <a:r>
              <a:rPr lang="fa-IR" altLang="fa-IR" sz="1800" dirty="0" smtClean="0">
                <a:cs typeface="B Homa" panose="00000400000000000000" pitchFamily="2" charset="-78"/>
              </a:rPr>
              <a:t> 90-100 </a:t>
            </a:r>
            <a:endParaRPr lang="en-US" altLang="fa-IR" sz="1800" dirty="0" smtClean="0">
              <a:cs typeface="B Homa" panose="00000400000000000000" pitchFamily="2" charset="-78"/>
            </a:endParaRPr>
          </a:p>
          <a:p>
            <a:pPr algn="r" rtl="1" eaLnBrk="1" hangingPunct="1">
              <a:buClr>
                <a:schemeClr val="tx1"/>
              </a:buClr>
              <a:buFont typeface="Wingdings 2" panose="05020102010507070707" pitchFamily="18" charset="2"/>
              <a:buNone/>
            </a:pPr>
            <a:r>
              <a:rPr lang="en-US" altLang="fa-IR" sz="1800" dirty="0" smtClean="0">
                <a:cs typeface="B Homa" panose="00000400000000000000" pitchFamily="2" charset="-78"/>
              </a:rPr>
              <a:t>      </a:t>
            </a:r>
            <a:r>
              <a:rPr lang="fa-IR" altLang="fa-IR" sz="1800" dirty="0" smtClean="0">
                <a:cs typeface="B Homa" panose="00000400000000000000" pitchFamily="2" charset="-78"/>
              </a:rPr>
              <a:t>باشد تا سیرکولاسیون فضایی به راحتی </a:t>
            </a:r>
          </a:p>
          <a:p>
            <a:pPr algn="r" rtl="1" eaLnBrk="1" hangingPunct="1">
              <a:buClr>
                <a:schemeClr val="tx1"/>
              </a:buClr>
              <a:buFont typeface="Wingdings 2" panose="05020102010507070707" pitchFamily="18" charset="2"/>
              <a:buNone/>
            </a:pPr>
            <a:r>
              <a:rPr lang="fa-IR" altLang="fa-IR" sz="1800" dirty="0" smtClean="0">
                <a:cs typeface="B Homa" panose="00000400000000000000" pitchFamily="2" charset="-78"/>
              </a:rPr>
              <a:t>     صورت گیرد.</a:t>
            </a:r>
          </a:p>
          <a:p>
            <a:pPr algn="r" rtl="1" eaLnBrk="1" hangingPunct="1">
              <a:buClr>
                <a:schemeClr val="tx1"/>
              </a:buClr>
              <a:buFont typeface="Wingdings 2" panose="05020102010507070707" pitchFamily="18" charset="2"/>
              <a:buNone/>
            </a:pPr>
            <a:endParaRPr lang="fa-IR" altLang="fa-IR" sz="1800" dirty="0" smtClean="0">
              <a:cs typeface="B Homa" panose="00000400000000000000" pitchFamily="2" charset="-78"/>
            </a:endParaRPr>
          </a:p>
          <a:p>
            <a:pPr algn="r" rtl="1" eaLnBrk="1" hangingPunct="1">
              <a:buClr>
                <a:schemeClr val="tx1"/>
              </a:buClr>
              <a:buFont typeface="Wingdings" panose="05000000000000000000" pitchFamily="2" charset="2"/>
              <a:buChar char="v"/>
            </a:pPr>
            <a:r>
              <a:rPr lang="fa-IR" altLang="fa-IR" sz="1800" dirty="0" smtClean="0">
                <a:cs typeface="B Homa" panose="00000400000000000000" pitchFamily="2" charset="-78"/>
              </a:rPr>
              <a:t>کلاس فاقد تریبون باشد چون خود عاملی است برای </a:t>
            </a:r>
          </a:p>
          <a:p>
            <a:pPr algn="r" rtl="1" eaLnBrk="1" hangingPunct="1">
              <a:buClr>
                <a:schemeClr val="tx1"/>
              </a:buClr>
              <a:buFont typeface="Wingdings 2" panose="05020102010507070707" pitchFamily="18" charset="2"/>
              <a:buNone/>
            </a:pPr>
            <a:r>
              <a:rPr lang="fa-IR" altLang="fa-IR" sz="1800" dirty="0" smtClean="0">
                <a:cs typeface="B Homa" panose="00000400000000000000" pitchFamily="2" charset="-78"/>
              </a:rPr>
              <a:t>     حرکت کاربران نابینا.</a:t>
            </a:r>
          </a:p>
        </p:txBody>
      </p:sp>
      <p:pic>
        <p:nvPicPr>
          <p:cNvPr id="59396" name="Picture 7" descr="C:\Users\kamran\Desktop\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1000" y="3657600"/>
            <a:ext cx="3667125" cy="2505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1" name="Straight Arrow Connector 10"/>
          <p:cNvCxnSpPr/>
          <p:nvPr/>
        </p:nvCxnSpPr>
        <p:spPr>
          <a:xfrm>
            <a:off x="2667000" y="4191000"/>
            <a:ext cx="0" cy="457200"/>
          </a:xfrm>
          <a:prstGeom prst="straightConnector1">
            <a:avLst/>
          </a:prstGeom>
          <a:ln>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a:off x="2133600" y="5638800"/>
            <a:ext cx="381000" cy="0"/>
          </a:xfrm>
          <a:prstGeom prst="straightConnector1">
            <a:avLst/>
          </a:prstGeom>
          <a:ln>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a:off x="152400" y="3657600"/>
            <a:ext cx="0" cy="2514600"/>
          </a:xfrm>
          <a:prstGeom prst="straightConnector1">
            <a:avLst/>
          </a:prstGeom>
          <a:ln>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a:off x="381000" y="6324600"/>
            <a:ext cx="3657600" cy="0"/>
          </a:xfrm>
          <a:prstGeom prst="straightConnector1">
            <a:avLst/>
          </a:prstGeom>
          <a:ln>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59401" name="Rectangle 17"/>
          <p:cNvSpPr>
            <a:spLocks noChangeArrowheads="1"/>
          </p:cNvSpPr>
          <p:nvPr/>
        </p:nvSpPr>
        <p:spPr bwMode="auto">
          <a:xfrm>
            <a:off x="2667000" y="4267200"/>
            <a:ext cx="6858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l" rtl="0" eaLnBrk="1" fontAlgn="base" hangingPunct="1">
              <a:spcBef>
                <a:spcPct val="0"/>
              </a:spcBef>
              <a:spcAft>
                <a:spcPct val="0"/>
              </a:spcAft>
            </a:pPr>
            <a:r>
              <a:rPr lang="fa-IR" altLang="fa-IR" sz="1200" dirty="0">
                <a:solidFill>
                  <a:srgbClr val="00B0F0"/>
                </a:solidFill>
                <a:cs typeface="B Homa" panose="00000400000000000000" pitchFamily="2" charset="-78"/>
              </a:rPr>
              <a:t>90-100</a:t>
            </a:r>
            <a:endParaRPr lang="en-US" altLang="fa-IR" sz="1200" dirty="0">
              <a:solidFill>
                <a:srgbClr val="00B0F0"/>
              </a:solidFill>
              <a:cs typeface="B Homa" panose="00000400000000000000" pitchFamily="2" charset="-78"/>
            </a:endParaRPr>
          </a:p>
        </p:txBody>
      </p:sp>
      <p:sp>
        <p:nvSpPr>
          <p:cNvPr id="59402" name="Rectangle 19"/>
          <p:cNvSpPr>
            <a:spLocks noChangeArrowheads="1"/>
          </p:cNvSpPr>
          <p:nvPr/>
        </p:nvSpPr>
        <p:spPr bwMode="auto">
          <a:xfrm rot="-5400000">
            <a:off x="2047875" y="5174605"/>
            <a:ext cx="6000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l" rtl="0" eaLnBrk="1" fontAlgn="base" hangingPunct="1">
              <a:spcBef>
                <a:spcPct val="0"/>
              </a:spcBef>
              <a:spcAft>
                <a:spcPct val="0"/>
              </a:spcAft>
            </a:pPr>
            <a:r>
              <a:rPr lang="fa-IR" altLang="fa-IR" sz="1200" dirty="0">
                <a:solidFill>
                  <a:srgbClr val="00B0F0"/>
                </a:solidFill>
                <a:cs typeface="B Homa" panose="00000400000000000000" pitchFamily="2" charset="-78"/>
              </a:rPr>
              <a:t>75-80 </a:t>
            </a:r>
            <a:endParaRPr lang="en-US" altLang="fa-IR" sz="1200" dirty="0">
              <a:solidFill>
                <a:srgbClr val="00B0F0"/>
              </a:solidFill>
              <a:cs typeface="B Homa" panose="00000400000000000000" pitchFamily="2" charset="-78"/>
            </a:endParaRPr>
          </a:p>
        </p:txBody>
      </p:sp>
      <p:sp>
        <p:nvSpPr>
          <p:cNvPr id="59403" name="Rectangle 20"/>
          <p:cNvSpPr>
            <a:spLocks noChangeArrowheads="1"/>
          </p:cNvSpPr>
          <p:nvPr/>
        </p:nvSpPr>
        <p:spPr bwMode="auto">
          <a:xfrm>
            <a:off x="3962400" y="5867400"/>
            <a:ext cx="45720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buFont typeface="Wingdings" panose="05000000000000000000" pitchFamily="2" charset="2"/>
              <a:buChar char="v"/>
            </a:pPr>
            <a:r>
              <a:rPr lang="fa-IR" altLang="fa-IR" dirty="0">
                <a:solidFill>
                  <a:prstClr val="white"/>
                </a:solidFill>
                <a:cs typeface="B Homa" panose="00000400000000000000" pitchFamily="2" charset="-78"/>
              </a:rPr>
              <a:t> برای هر نفر کاربر حدودا 1.5 مترمربع فضا در کلاس آموزشی لازم است.</a:t>
            </a:r>
            <a:endParaRPr lang="en-US" altLang="fa-IR" dirty="0">
              <a:solidFill>
                <a:prstClr val="white"/>
              </a:solidFill>
              <a:cs typeface="B Homa" panose="00000400000000000000" pitchFamily="2" charset="-78"/>
            </a:endParaRPr>
          </a:p>
        </p:txBody>
      </p:sp>
    </p:spTree>
    <p:extLst>
      <p:ext uri="{BB962C8B-B14F-4D97-AF65-F5344CB8AC3E}">
        <p14:creationId xmlns:p14="http://schemas.microsoft.com/office/powerpoint/2010/main" val="1534878845"/>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Title 1"/>
          <p:cNvSpPr>
            <a:spLocks noGrp="1"/>
          </p:cNvSpPr>
          <p:nvPr>
            <p:ph type="title"/>
          </p:nvPr>
        </p:nvSpPr>
        <p:spPr>
          <a:xfrm>
            <a:off x="4572000" y="5033963"/>
            <a:ext cx="3124200" cy="457200"/>
          </a:xfrm>
        </p:spPr>
        <p:txBody>
          <a:bodyPr/>
          <a:lstStyle/>
          <a:p>
            <a:pPr algn="r" rtl="1" eaLnBrk="1" hangingPunct="1">
              <a:buFont typeface="Wingdings" panose="05000000000000000000" pitchFamily="2" charset="2"/>
              <a:buChar char="v"/>
            </a:pPr>
            <a:r>
              <a:rPr lang="fa-IR" altLang="fa-IR" sz="2000" dirty="0" smtClean="0">
                <a:solidFill>
                  <a:srgbClr val="D2A000"/>
                </a:solidFill>
                <a:latin typeface="2  Nazanin"/>
                <a:cs typeface="B Homa" panose="00000400000000000000" pitchFamily="2" charset="-78"/>
              </a:rPr>
              <a:t>  ابعاد صندلی دسته دار :</a:t>
            </a:r>
            <a:endParaRPr lang="en-US" altLang="fa-IR" sz="2000" dirty="0" smtClean="0">
              <a:solidFill>
                <a:srgbClr val="D2A000"/>
              </a:solidFill>
              <a:latin typeface="2  Nazanin"/>
              <a:cs typeface="B Homa" panose="00000400000000000000" pitchFamily="2" charset="-78"/>
            </a:endParaRPr>
          </a:p>
        </p:txBody>
      </p:sp>
      <p:pic>
        <p:nvPicPr>
          <p:cNvPr id="4" name="Picture 2"/>
          <p:cNvPicPr>
            <a:picLocks noGrp="1" noChangeAspect="1" noChangeArrowheads="1"/>
          </p:cNvPicPr>
          <p:nvPr>
            <p:ph idx="1"/>
          </p:nvPr>
        </p:nvPicPr>
        <p:blipFill rotWithShape="1">
          <a:blip r:embed="rId2"/>
          <a:srcRect t="36105" r="23742" b="-3034"/>
          <a:stretch/>
        </p:blipFill>
        <p:spPr>
          <a:xfrm>
            <a:off x="457200" y="4652963"/>
            <a:ext cx="3886200" cy="1900237"/>
          </a:xfrm>
          <a:ln w="38100" cap="sq">
            <a:solidFill>
              <a:srgbClr val="000000"/>
            </a:solidFill>
          </a:ln>
          <a:effectLst>
            <a:outerShdw blurRad="50800" dist="38100" dir="2700000" algn="tl" rotWithShape="0">
              <a:srgbClr val="000000">
                <a:alpha val="43000"/>
              </a:srgbClr>
            </a:outerShdw>
          </a:effectLst>
          <a:extLst/>
        </p:spPr>
      </p:pic>
      <p:pic>
        <p:nvPicPr>
          <p:cNvPr id="6042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 y="2824163"/>
            <a:ext cx="38862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0421" name="Rectangle 7"/>
          <p:cNvSpPr>
            <a:spLocks noChangeArrowheads="1"/>
          </p:cNvSpPr>
          <p:nvPr/>
        </p:nvSpPr>
        <p:spPr bwMode="auto">
          <a:xfrm>
            <a:off x="5844473" y="3205163"/>
            <a:ext cx="184537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buFont typeface="Wingdings" panose="05000000000000000000" pitchFamily="2" charset="2"/>
              <a:buChar char="v"/>
            </a:pPr>
            <a:r>
              <a:rPr lang="fa-IR" altLang="fa-IR" sz="2000" b="1" dirty="0">
                <a:solidFill>
                  <a:srgbClr val="D2A000"/>
                </a:solidFill>
                <a:cs typeface="B Homa" panose="00000400000000000000" pitchFamily="2" charset="-78"/>
              </a:rPr>
              <a:t> ابعاد میز تحریر:</a:t>
            </a:r>
            <a:endParaRPr lang="en-GB" altLang="fa-IR" sz="2000" b="1" dirty="0">
              <a:solidFill>
                <a:srgbClr val="D2A000"/>
              </a:solidFill>
              <a:cs typeface="B Homa" panose="00000400000000000000" pitchFamily="2" charset="-78"/>
            </a:endParaRPr>
          </a:p>
        </p:txBody>
      </p:sp>
      <p:sp>
        <p:nvSpPr>
          <p:cNvPr id="60422" name="Rectangle 8"/>
          <p:cNvSpPr>
            <a:spLocks noChangeArrowheads="1"/>
          </p:cNvSpPr>
          <p:nvPr/>
        </p:nvSpPr>
        <p:spPr bwMode="auto">
          <a:xfrm>
            <a:off x="5887576" y="1376363"/>
            <a:ext cx="165622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buFont typeface="Wingdings" panose="05000000000000000000" pitchFamily="2" charset="2"/>
              <a:buChar char="v"/>
            </a:pPr>
            <a:r>
              <a:rPr lang="fa-IR" altLang="fa-IR" sz="2000" b="1" dirty="0">
                <a:solidFill>
                  <a:srgbClr val="D2A000"/>
                </a:solidFill>
                <a:cs typeface="B Homa" panose="00000400000000000000" pitchFamily="2" charset="-78"/>
              </a:rPr>
              <a:t> ابعاد صندلي :</a:t>
            </a:r>
            <a:endParaRPr lang="en-GB" altLang="fa-IR" sz="2000" b="1" dirty="0">
              <a:solidFill>
                <a:srgbClr val="D2A000"/>
              </a:solidFill>
              <a:cs typeface="B Homa" panose="00000400000000000000" pitchFamily="2" charset="-78"/>
            </a:endParaRPr>
          </a:p>
        </p:txBody>
      </p:sp>
      <p:pic>
        <p:nvPicPr>
          <p:cNvPr id="60423"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7200" y="995363"/>
            <a:ext cx="394335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0424" name="Rectangle 10"/>
          <p:cNvSpPr>
            <a:spLocks noChangeArrowheads="1"/>
          </p:cNvSpPr>
          <p:nvPr/>
        </p:nvSpPr>
        <p:spPr bwMode="auto">
          <a:xfrm>
            <a:off x="1323083" y="285750"/>
            <a:ext cx="629691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r>
              <a:rPr lang="fa-IR" altLang="fa-IR" sz="2000" dirty="0">
                <a:solidFill>
                  <a:prstClr val="white"/>
                </a:solidFill>
                <a:cs typeface="B Homa" panose="00000400000000000000" pitchFamily="2" charset="-78"/>
              </a:rPr>
              <a:t>ابعاد مبلمان موجود در کلاس ها مطابق فضاهای آموزشی عادی است.</a:t>
            </a:r>
            <a:endParaRPr lang="en-GB" altLang="fa-IR" sz="2000" dirty="0">
              <a:solidFill>
                <a:prstClr val="white"/>
              </a:solidFill>
              <a:cs typeface="B Homa" panose="00000400000000000000" pitchFamily="2" charset="-78"/>
            </a:endParaRPr>
          </a:p>
        </p:txBody>
      </p:sp>
    </p:spTree>
    <p:extLst>
      <p:ext uri="{BB962C8B-B14F-4D97-AF65-F5344CB8AC3E}">
        <p14:creationId xmlns:p14="http://schemas.microsoft.com/office/powerpoint/2010/main" val="3757738497"/>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Title 1"/>
          <p:cNvSpPr>
            <a:spLocks noGrp="1"/>
          </p:cNvSpPr>
          <p:nvPr>
            <p:ph type="title"/>
          </p:nvPr>
        </p:nvSpPr>
        <p:spPr>
          <a:xfrm>
            <a:off x="4114800" y="381000"/>
            <a:ext cx="4114800" cy="838200"/>
          </a:xfrm>
        </p:spPr>
        <p:txBody>
          <a:bodyPr/>
          <a:lstStyle/>
          <a:p>
            <a:pPr algn="r" rtl="1" eaLnBrk="1" hangingPunct="1">
              <a:buFont typeface="Wingdings" panose="05000000000000000000" pitchFamily="2" charset="2"/>
              <a:buChar char="q"/>
            </a:pPr>
            <a:r>
              <a:rPr lang="fa-IR" altLang="fa-IR" sz="2400" b="1" dirty="0" smtClean="0">
                <a:solidFill>
                  <a:srgbClr val="D2A000"/>
                </a:solidFill>
                <a:latin typeface="2  Nazanin"/>
                <a:cs typeface="B Homa" panose="00000400000000000000" pitchFamily="2" charset="-78"/>
              </a:rPr>
              <a:t>کارگاه های آموزشی :</a:t>
            </a:r>
            <a:endParaRPr lang="en-US" altLang="fa-IR" sz="2400" b="1" dirty="0" smtClean="0">
              <a:solidFill>
                <a:srgbClr val="D2A000"/>
              </a:solidFill>
              <a:cs typeface="B Homa" panose="00000400000000000000" pitchFamily="2" charset="-78"/>
            </a:endParaRPr>
          </a:p>
        </p:txBody>
      </p:sp>
      <p:pic>
        <p:nvPicPr>
          <p:cNvPr id="61443" name="Picture 4" descr="C:\Users\kamran\Desktop\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600" y="685800"/>
            <a:ext cx="3635375" cy="342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Arc 5"/>
          <p:cNvSpPr/>
          <p:nvPr/>
        </p:nvSpPr>
        <p:spPr>
          <a:xfrm>
            <a:off x="2263775" y="3276600"/>
            <a:ext cx="639763" cy="533400"/>
          </a:xfrm>
          <a:prstGeom prst="arc">
            <a:avLst>
              <a:gd name="adj1" fmla="val 16200000"/>
              <a:gd name="adj2" fmla="val 16183535"/>
            </a:avLst>
          </a:prstGeom>
          <a:ln w="38100">
            <a:solidFill>
              <a:srgbClr val="FF0000"/>
            </a:solidFill>
          </a:ln>
        </p:spPr>
        <p:style>
          <a:lnRef idx="1">
            <a:schemeClr val="accent1"/>
          </a:lnRef>
          <a:fillRef idx="0">
            <a:schemeClr val="accent1"/>
          </a:fillRef>
          <a:effectRef idx="0">
            <a:schemeClr val="accent1"/>
          </a:effectRef>
          <a:fontRef idx="minor">
            <a:schemeClr val="tx1"/>
          </a:fontRef>
        </p:style>
        <p:txBody>
          <a:bodyPr anchor="ctr"/>
          <a:lstStyle/>
          <a:p>
            <a:pPr algn="ctr" rtl="0" fontAlgn="base">
              <a:spcBef>
                <a:spcPct val="0"/>
              </a:spcBef>
              <a:spcAft>
                <a:spcPct val="0"/>
              </a:spcAft>
              <a:defRPr/>
            </a:pPr>
            <a:endParaRPr lang="en-US" dirty="0">
              <a:solidFill>
                <a:srgbClr val="FF0000"/>
              </a:solidFill>
            </a:endParaRPr>
          </a:p>
        </p:txBody>
      </p:sp>
      <p:sp>
        <p:nvSpPr>
          <p:cNvPr id="7" name="Arc 6"/>
          <p:cNvSpPr/>
          <p:nvPr/>
        </p:nvSpPr>
        <p:spPr>
          <a:xfrm>
            <a:off x="2416175" y="2209800"/>
            <a:ext cx="639763" cy="533400"/>
          </a:xfrm>
          <a:prstGeom prst="arc">
            <a:avLst>
              <a:gd name="adj1" fmla="val 16200000"/>
              <a:gd name="adj2" fmla="val 16183535"/>
            </a:avLst>
          </a:prstGeom>
          <a:ln w="38100">
            <a:solidFill>
              <a:srgbClr val="FF0000"/>
            </a:solidFill>
          </a:ln>
        </p:spPr>
        <p:style>
          <a:lnRef idx="1">
            <a:schemeClr val="accent1"/>
          </a:lnRef>
          <a:fillRef idx="0">
            <a:schemeClr val="accent1"/>
          </a:fillRef>
          <a:effectRef idx="0">
            <a:schemeClr val="accent1"/>
          </a:effectRef>
          <a:fontRef idx="minor">
            <a:schemeClr val="tx1"/>
          </a:fontRef>
        </p:style>
        <p:txBody>
          <a:bodyPr anchor="ctr"/>
          <a:lstStyle/>
          <a:p>
            <a:pPr algn="ctr" rtl="0" fontAlgn="base">
              <a:spcBef>
                <a:spcPct val="0"/>
              </a:spcBef>
              <a:spcAft>
                <a:spcPct val="0"/>
              </a:spcAft>
              <a:defRPr/>
            </a:pPr>
            <a:endParaRPr lang="en-US" dirty="0">
              <a:solidFill>
                <a:srgbClr val="FF0000"/>
              </a:solidFill>
            </a:endParaRPr>
          </a:p>
        </p:txBody>
      </p:sp>
      <p:sp>
        <p:nvSpPr>
          <p:cNvPr id="61446" name="Rectangle 10"/>
          <p:cNvSpPr>
            <a:spLocks noChangeArrowheads="1"/>
          </p:cNvSpPr>
          <p:nvPr/>
        </p:nvSpPr>
        <p:spPr bwMode="auto">
          <a:xfrm>
            <a:off x="3733800" y="1219200"/>
            <a:ext cx="4572000" cy="56323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buClr>
                <a:prstClr val="white"/>
              </a:buClr>
              <a:buFont typeface="Wingdings" panose="05000000000000000000" pitchFamily="2" charset="2"/>
              <a:buChar char="v"/>
            </a:pPr>
            <a:r>
              <a:rPr lang="fa-IR" altLang="fa-IR" dirty="0">
                <a:solidFill>
                  <a:prstClr val="white"/>
                </a:solidFill>
                <a:latin typeface="2  Nazanin"/>
                <a:cs typeface="B Homa" panose="00000400000000000000" pitchFamily="2" charset="-78"/>
              </a:rPr>
              <a:t> بهتر است رنگ میز و صندلی های موجود در کارگاه متفاوت باشد تا برای کاربران کم بینا قابل تشخیص باشد.</a:t>
            </a:r>
          </a:p>
          <a:p>
            <a:pPr eaLnBrk="1" fontAlgn="base" hangingPunct="1">
              <a:spcBef>
                <a:spcPct val="0"/>
              </a:spcBef>
              <a:spcAft>
                <a:spcPct val="0"/>
              </a:spcAft>
              <a:buClr>
                <a:prstClr val="white"/>
              </a:buClr>
              <a:buFont typeface="Wingdings" panose="05000000000000000000" pitchFamily="2" charset="2"/>
              <a:buChar char="v"/>
            </a:pPr>
            <a:endParaRPr lang="fa-IR" altLang="fa-IR" dirty="0">
              <a:solidFill>
                <a:prstClr val="white"/>
              </a:solidFill>
              <a:latin typeface="2  Nazanin"/>
              <a:cs typeface="B Homa" panose="00000400000000000000" pitchFamily="2" charset="-78"/>
            </a:endParaRPr>
          </a:p>
          <a:p>
            <a:pPr eaLnBrk="1" fontAlgn="base" hangingPunct="1">
              <a:spcBef>
                <a:spcPct val="0"/>
              </a:spcBef>
              <a:spcAft>
                <a:spcPct val="0"/>
              </a:spcAft>
              <a:buClr>
                <a:prstClr val="white"/>
              </a:buClr>
              <a:buFont typeface="Wingdings" panose="05000000000000000000" pitchFamily="2" charset="2"/>
              <a:buChar char="v"/>
            </a:pPr>
            <a:r>
              <a:rPr lang="fa-IR" altLang="fa-IR" dirty="0">
                <a:solidFill>
                  <a:prstClr val="white"/>
                </a:solidFill>
                <a:latin typeface="2  Nazanin"/>
                <a:cs typeface="B Homa" panose="00000400000000000000" pitchFamily="2" charset="-78"/>
              </a:rPr>
              <a:t> میزهای کارگاه باید ثابت باشد تا کاربران برای پیدا کردن مسیر بتوانند از آنها کمک بگیرند.</a:t>
            </a:r>
          </a:p>
          <a:p>
            <a:pPr eaLnBrk="1" fontAlgn="base" hangingPunct="1">
              <a:spcBef>
                <a:spcPct val="0"/>
              </a:spcBef>
              <a:spcAft>
                <a:spcPct val="0"/>
              </a:spcAft>
              <a:buClr>
                <a:prstClr val="white"/>
              </a:buClr>
              <a:buFont typeface="Wingdings" panose="05000000000000000000" pitchFamily="2" charset="2"/>
              <a:buChar char="v"/>
            </a:pPr>
            <a:endParaRPr lang="fa-IR" altLang="fa-IR" dirty="0">
              <a:solidFill>
                <a:prstClr val="white"/>
              </a:solidFill>
              <a:latin typeface="2  Nazanin"/>
              <a:cs typeface="B Homa" panose="00000400000000000000" pitchFamily="2" charset="-78"/>
            </a:endParaRPr>
          </a:p>
          <a:p>
            <a:pPr eaLnBrk="1" fontAlgn="base" hangingPunct="1">
              <a:spcBef>
                <a:spcPct val="0"/>
              </a:spcBef>
              <a:spcAft>
                <a:spcPct val="0"/>
              </a:spcAft>
              <a:buClr>
                <a:prstClr val="white"/>
              </a:buClr>
              <a:buFont typeface="Wingdings" panose="05000000000000000000" pitchFamily="2" charset="2"/>
              <a:buChar char="v"/>
            </a:pPr>
            <a:r>
              <a:rPr lang="fa-IR" altLang="fa-IR" dirty="0">
                <a:solidFill>
                  <a:prstClr val="white"/>
                </a:solidFill>
                <a:latin typeface="2  Nazanin"/>
                <a:cs typeface="B Homa" panose="00000400000000000000" pitchFamily="2" charset="-78"/>
              </a:rPr>
              <a:t> نور به صورت غیر مستقیم وارد محیط کارگاه شود تا موجب آزار کاربران نشود.</a:t>
            </a:r>
          </a:p>
          <a:p>
            <a:pPr eaLnBrk="1" fontAlgn="base" hangingPunct="1">
              <a:spcBef>
                <a:spcPct val="0"/>
              </a:spcBef>
              <a:spcAft>
                <a:spcPct val="0"/>
              </a:spcAft>
              <a:buClr>
                <a:prstClr val="white"/>
              </a:buClr>
              <a:buFont typeface="Wingdings" panose="05000000000000000000" pitchFamily="2" charset="2"/>
              <a:buChar char="v"/>
            </a:pPr>
            <a:endParaRPr lang="fa-IR" altLang="fa-IR" dirty="0">
              <a:solidFill>
                <a:prstClr val="white"/>
              </a:solidFill>
              <a:latin typeface="2  Nazanin"/>
              <a:cs typeface="B Homa" panose="00000400000000000000" pitchFamily="2" charset="-78"/>
            </a:endParaRPr>
          </a:p>
          <a:p>
            <a:pPr eaLnBrk="1" fontAlgn="base" hangingPunct="1">
              <a:spcBef>
                <a:spcPct val="0"/>
              </a:spcBef>
              <a:spcAft>
                <a:spcPct val="0"/>
              </a:spcAft>
              <a:buClr>
                <a:prstClr val="white"/>
              </a:buClr>
              <a:buFont typeface="Wingdings" panose="05000000000000000000" pitchFamily="2" charset="2"/>
              <a:buChar char="v"/>
            </a:pPr>
            <a:r>
              <a:rPr lang="fa-IR" altLang="fa-IR" dirty="0">
                <a:solidFill>
                  <a:prstClr val="white"/>
                </a:solidFill>
                <a:latin typeface="2  Nazanin"/>
                <a:cs typeface="B Homa" panose="00000400000000000000" pitchFamily="2" charset="-78"/>
              </a:rPr>
              <a:t> مصالح مورد استفاده برای کف کارگاه باید قابل شستشو باشد..</a:t>
            </a:r>
          </a:p>
          <a:p>
            <a:pPr eaLnBrk="1" fontAlgn="base" hangingPunct="1">
              <a:spcBef>
                <a:spcPct val="0"/>
              </a:spcBef>
              <a:spcAft>
                <a:spcPct val="0"/>
              </a:spcAft>
              <a:buClr>
                <a:prstClr val="white"/>
              </a:buClr>
              <a:buFont typeface="Wingdings" panose="05000000000000000000" pitchFamily="2" charset="2"/>
              <a:buChar char="v"/>
            </a:pPr>
            <a:endParaRPr lang="fa-IR" altLang="fa-IR" dirty="0">
              <a:solidFill>
                <a:prstClr val="white"/>
              </a:solidFill>
              <a:latin typeface="2  Nazanin"/>
              <a:cs typeface="B Homa" panose="00000400000000000000" pitchFamily="2" charset="-78"/>
            </a:endParaRPr>
          </a:p>
          <a:p>
            <a:pPr eaLnBrk="1" fontAlgn="base" hangingPunct="1">
              <a:spcBef>
                <a:spcPct val="0"/>
              </a:spcBef>
              <a:spcAft>
                <a:spcPct val="0"/>
              </a:spcAft>
              <a:buClr>
                <a:prstClr val="white"/>
              </a:buClr>
              <a:buFont typeface="Wingdings" panose="05000000000000000000" pitchFamily="2" charset="2"/>
              <a:buChar char="v"/>
            </a:pPr>
            <a:r>
              <a:rPr lang="fa-IR" altLang="fa-IR" dirty="0">
                <a:solidFill>
                  <a:prstClr val="white"/>
                </a:solidFill>
                <a:latin typeface="2  Nazanin"/>
                <a:cs typeface="B Homa" panose="00000400000000000000" pitchFamily="2" charset="-78"/>
              </a:rPr>
              <a:t> از تعبیه  هر گونه اختلاف سطح پرهیز کنید.</a:t>
            </a:r>
          </a:p>
          <a:p>
            <a:pPr eaLnBrk="1" fontAlgn="base" hangingPunct="1">
              <a:spcBef>
                <a:spcPct val="0"/>
              </a:spcBef>
              <a:spcAft>
                <a:spcPct val="0"/>
              </a:spcAft>
              <a:buClr>
                <a:prstClr val="white"/>
              </a:buClr>
              <a:buFont typeface="Wingdings" panose="05000000000000000000" pitchFamily="2" charset="2"/>
              <a:buChar char="v"/>
            </a:pPr>
            <a:endParaRPr lang="fa-IR" altLang="fa-IR" dirty="0">
              <a:solidFill>
                <a:prstClr val="white"/>
              </a:solidFill>
              <a:latin typeface="2  Nazanin"/>
              <a:cs typeface="B Homa" panose="00000400000000000000" pitchFamily="2" charset="-78"/>
            </a:endParaRPr>
          </a:p>
          <a:p>
            <a:pPr eaLnBrk="1" fontAlgn="base" hangingPunct="1">
              <a:spcBef>
                <a:spcPct val="0"/>
              </a:spcBef>
              <a:spcAft>
                <a:spcPct val="0"/>
              </a:spcAft>
              <a:buClr>
                <a:prstClr val="white"/>
              </a:buClr>
              <a:buFont typeface="Wingdings" panose="05000000000000000000" pitchFamily="2" charset="2"/>
              <a:buChar char="v"/>
            </a:pPr>
            <a:r>
              <a:rPr lang="fa-IR" altLang="fa-IR" dirty="0">
                <a:solidFill>
                  <a:prstClr val="white"/>
                </a:solidFill>
                <a:latin typeface="2  Nazanin"/>
                <a:cs typeface="B Homa" panose="00000400000000000000" pitchFamily="2" charset="-78"/>
              </a:rPr>
              <a:t> گوشه های میزها باید برش 45 درجه داشته باشد و یا برش منحنی داشته باشد.</a:t>
            </a:r>
          </a:p>
          <a:p>
            <a:pPr eaLnBrk="1" fontAlgn="base" hangingPunct="1">
              <a:spcBef>
                <a:spcPct val="0"/>
              </a:spcBef>
              <a:spcAft>
                <a:spcPct val="0"/>
              </a:spcAft>
              <a:buClr>
                <a:prstClr val="white"/>
              </a:buClr>
              <a:buFont typeface="Wingdings" panose="05000000000000000000" pitchFamily="2" charset="2"/>
              <a:buChar char="v"/>
            </a:pPr>
            <a:endParaRPr lang="fa-IR" altLang="fa-IR" dirty="0">
              <a:solidFill>
                <a:prstClr val="white"/>
              </a:solidFill>
              <a:latin typeface="2  Nazanin"/>
              <a:cs typeface="B Homa" panose="00000400000000000000" pitchFamily="2" charset="-78"/>
            </a:endParaRPr>
          </a:p>
          <a:p>
            <a:pPr eaLnBrk="1" fontAlgn="base" hangingPunct="1">
              <a:spcBef>
                <a:spcPct val="0"/>
              </a:spcBef>
              <a:spcAft>
                <a:spcPct val="0"/>
              </a:spcAft>
              <a:buClr>
                <a:prstClr val="white"/>
              </a:buClr>
              <a:buFont typeface="Wingdings" panose="05000000000000000000" pitchFamily="2" charset="2"/>
              <a:buChar char="v"/>
            </a:pPr>
            <a:r>
              <a:rPr lang="fa-IR" altLang="fa-IR" dirty="0">
                <a:solidFill>
                  <a:prstClr val="white"/>
                </a:solidFill>
                <a:latin typeface="2  Nazanin"/>
                <a:cs typeface="B Homa" panose="00000400000000000000" pitchFamily="2" charset="-78"/>
              </a:rPr>
              <a:t> فاصله بین صندلی ها از هم 90 سانتی متر است.</a:t>
            </a:r>
          </a:p>
          <a:p>
            <a:pPr eaLnBrk="1" fontAlgn="base" hangingPunct="1">
              <a:spcBef>
                <a:spcPct val="0"/>
              </a:spcBef>
              <a:spcAft>
                <a:spcPct val="0"/>
              </a:spcAft>
              <a:buClr>
                <a:prstClr val="white"/>
              </a:buClr>
              <a:buFont typeface="Wingdings" panose="05000000000000000000" pitchFamily="2" charset="2"/>
              <a:buChar char="v"/>
            </a:pPr>
            <a:endParaRPr lang="fa-IR" altLang="fa-IR" dirty="0">
              <a:solidFill>
                <a:prstClr val="white"/>
              </a:solidFill>
              <a:latin typeface="2  Nazanin"/>
              <a:cs typeface="B Homa" panose="00000400000000000000" pitchFamily="2" charset="-78"/>
            </a:endParaRPr>
          </a:p>
        </p:txBody>
      </p:sp>
    </p:spTree>
    <p:extLst>
      <p:ext uri="{BB962C8B-B14F-4D97-AF65-F5344CB8AC3E}">
        <p14:creationId xmlns:p14="http://schemas.microsoft.com/office/powerpoint/2010/main" val="2136266795"/>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Title 1"/>
          <p:cNvSpPr>
            <a:spLocks noGrp="1"/>
          </p:cNvSpPr>
          <p:nvPr>
            <p:ph type="title"/>
          </p:nvPr>
        </p:nvSpPr>
        <p:spPr>
          <a:xfrm>
            <a:off x="6324600" y="228600"/>
            <a:ext cx="1905000" cy="731838"/>
          </a:xfrm>
        </p:spPr>
        <p:txBody>
          <a:bodyPr/>
          <a:lstStyle/>
          <a:p>
            <a:pPr algn="r" eaLnBrk="1" hangingPunct="1"/>
            <a:r>
              <a:rPr lang="fa-IR" altLang="fa-IR" sz="2800" b="1" dirty="0" smtClean="0">
                <a:solidFill>
                  <a:srgbClr val="D2A000"/>
                </a:solidFill>
                <a:cs typeface="B Homa" panose="00000400000000000000" pitchFamily="2" charset="-78"/>
              </a:rPr>
              <a:t>فضاي مشاوره</a:t>
            </a:r>
            <a:endParaRPr lang="en-US" altLang="fa-IR" sz="2800" b="1" dirty="0" smtClean="0">
              <a:solidFill>
                <a:srgbClr val="D2A000"/>
              </a:solidFill>
              <a:cs typeface="B Homa" panose="00000400000000000000" pitchFamily="2" charset="-78"/>
            </a:endParaRPr>
          </a:p>
        </p:txBody>
      </p:sp>
      <p:sp>
        <p:nvSpPr>
          <p:cNvPr id="62467" name="Content Placeholder 4"/>
          <p:cNvSpPr>
            <a:spLocks noGrp="1"/>
          </p:cNvSpPr>
          <p:nvPr>
            <p:ph idx="1"/>
          </p:nvPr>
        </p:nvSpPr>
        <p:spPr>
          <a:xfrm>
            <a:off x="457200" y="1066800"/>
            <a:ext cx="8077200" cy="5410200"/>
          </a:xfrm>
        </p:spPr>
        <p:txBody>
          <a:bodyPr>
            <a:normAutofit fontScale="92500" lnSpcReduction="10000"/>
          </a:bodyPr>
          <a:lstStyle/>
          <a:p>
            <a:pPr algn="r" rtl="1">
              <a:buFont typeface="Wingdings" panose="05000000000000000000" pitchFamily="2" charset="2"/>
              <a:buChar char="v"/>
            </a:pPr>
            <a:r>
              <a:rPr lang="fa-IR" altLang="fa-IR" sz="2000" dirty="0" smtClean="0">
                <a:cs typeface="B Homa" panose="00000400000000000000" pitchFamily="2" charset="-78"/>
              </a:rPr>
              <a:t>فضاي مشاوره بايد داراي ورودي جداگانه باشد </a:t>
            </a:r>
          </a:p>
          <a:p>
            <a:pPr algn="r" rtl="1">
              <a:buFont typeface="Wingdings 2" panose="05020102010507070707" pitchFamily="18" charset="2"/>
              <a:buNone/>
            </a:pPr>
            <a:endParaRPr lang="fa-IR" altLang="fa-IR" sz="2000" dirty="0" smtClean="0">
              <a:cs typeface="B Homa" panose="00000400000000000000" pitchFamily="2" charset="-78"/>
            </a:endParaRPr>
          </a:p>
          <a:p>
            <a:pPr algn="r" rtl="1">
              <a:buFont typeface="Wingdings" panose="05000000000000000000" pitchFamily="2" charset="2"/>
              <a:buChar char="v"/>
            </a:pPr>
            <a:r>
              <a:rPr lang="fa-IR" altLang="fa-IR" sz="2000" dirty="0" smtClean="0">
                <a:cs typeface="B Homa" panose="00000400000000000000" pitchFamily="2" charset="-78"/>
              </a:rPr>
              <a:t> دسترسي سريع به اين فضا از ورودي اصلي مجموعه به راحتي انجام گيرد </a:t>
            </a:r>
            <a:br>
              <a:rPr lang="fa-IR" altLang="fa-IR" sz="2000" dirty="0" smtClean="0">
                <a:cs typeface="B Homa" panose="00000400000000000000" pitchFamily="2" charset="-78"/>
              </a:rPr>
            </a:br>
            <a:endParaRPr lang="fa-IR" altLang="fa-IR" sz="2000" dirty="0" smtClean="0">
              <a:cs typeface="B Homa" panose="00000400000000000000" pitchFamily="2" charset="-78"/>
            </a:endParaRPr>
          </a:p>
          <a:p>
            <a:pPr algn="r" rtl="1">
              <a:buFont typeface="Wingdings" panose="05000000000000000000" pitchFamily="2" charset="2"/>
              <a:buChar char="v"/>
            </a:pPr>
            <a:r>
              <a:rPr lang="fa-IR" altLang="fa-IR" sz="2000" dirty="0" smtClean="0">
                <a:cs typeface="B Homa" panose="00000400000000000000" pitchFamily="2" charset="-78"/>
              </a:rPr>
              <a:t>فضاي مشاوره بايد نزديك فضاي اداري، ‌ولي جدا از آن باشد.</a:t>
            </a:r>
          </a:p>
          <a:p>
            <a:pPr algn="r" rtl="1">
              <a:buFont typeface="Wingdings" panose="05000000000000000000" pitchFamily="2" charset="2"/>
              <a:buChar char="v"/>
            </a:pPr>
            <a:endParaRPr lang="fa-IR" altLang="fa-IR" sz="2000" dirty="0" smtClean="0">
              <a:cs typeface="B Homa" panose="00000400000000000000" pitchFamily="2" charset="-78"/>
            </a:endParaRPr>
          </a:p>
          <a:p>
            <a:pPr algn="r" rtl="1">
              <a:buFont typeface="Wingdings" panose="05000000000000000000" pitchFamily="2" charset="2"/>
              <a:buChar char="v"/>
            </a:pPr>
            <a:r>
              <a:rPr lang="fa-IR" altLang="fa-IR" sz="2000" dirty="0" smtClean="0">
                <a:cs typeface="B Homa" panose="00000400000000000000" pitchFamily="2" charset="-78"/>
              </a:rPr>
              <a:t>فضا باید به گونه ای طراحی شود که باعث ایجاد حس آرامش در مراجعه کنندگان شود.این احساس آرامش میتواند از طریق موسیقی ملایم به آنها القا شود.</a:t>
            </a:r>
          </a:p>
          <a:p>
            <a:pPr algn="r" rtl="1">
              <a:buFont typeface="Wingdings 2" panose="05020102010507070707" pitchFamily="18" charset="2"/>
              <a:buNone/>
            </a:pPr>
            <a:endParaRPr lang="fa-IR" altLang="fa-IR" sz="2000" dirty="0" smtClean="0">
              <a:cs typeface="B Homa" panose="00000400000000000000" pitchFamily="2" charset="-78"/>
            </a:endParaRPr>
          </a:p>
          <a:p>
            <a:pPr algn="r" rtl="1">
              <a:buFont typeface="Wingdings" panose="05000000000000000000" pitchFamily="2" charset="2"/>
              <a:buChar char="v"/>
            </a:pPr>
            <a:r>
              <a:rPr lang="fa-IR" altLang="fa-IR" sz="2000" dirty="0" smtClean="0">
                <a:cs typeface="B Homa" panose="00000400000000000000" pitchFamily="2" charset="-78"/>
              </a:rPr>
              <a:t>استفاده از مبلمان راحت جهت ایجاد حس آرامش در کاربران.</a:t>
            </a:r>
          </a:p>
          <a:p>
            <a:pPr algn="r" rtl="1">
              <a:buFont typeface="Wingdings" panose="05000000000000000000" pitchFamily="2" charset="2"/>
              <a:buChar char="v"/>
            </a:pPr>
            <a:r>
              <a:rPr lang="fa-IR" altLang="fa-IR" sz="2000" dirty="0" smtClean="0">
                <a:cs typeface="B Homa" panose="00000400000000000000" pitchFamily="2" charset="-78"/>
              </a:rPr>
              <a:t>استفاده از کفپوش هایی نظیر موکت و فرش های با پرزهای بلند برای به وجود آوردن حس آرامش.</a:t>
            </a:r>
          </a:p>
          <a:p>
            <a:pPr algn="r" rtl="1">
              <a:buFont typeface="Wingdings" panose="05000000000000000000" pitchFamily="2" charset="2"/>
              <a:buChar char="v"/>
            </a:pPr>
            <a:r>
              <a:rPr lang="fa-IR" altLang="fa-IR" sz="2000" dirty="0" smtClean="0">
                <a:cs typeface="B Homa" panose="00000400000000000000" pitchFamily="2" charset="-78"/>
              </a:rPr>
              <a:t>ورود نور به شکل ملایم و غیرمستقیم.</a:t>
            </a:r>
          </a:p>
          <a:p>
            <a:pPr algn="r" rtl="1">
              <a:buFont typeface="Wingdings 2" panose="05020102010507070707" pitchFamily="18" charset="2"/>
              <a:buNone/>
            </a:pPr>
            <a:endParaRPr lang="fa-IR" altLang="fa-IR" sz="2000" dirty="0" smtClean="0">
              <a:cs typeface="B Homa" panose="00000400000000000000" pitchFamily="2" charset="-78"/>
            </a:endParaRPr>
          </a:p>
          <a:p>
            <a:pPr algn="r" rtl="1">
              <a:buFont typeface="Wingdings" panose="05000000000000000000" pitchFamily="2" charset="2"/>
              <a:buChar char="v"/>
            </a:pPr>
            <a:r>
              <a:rPr lang="fa-IR" altLang="fa-IR" sz="2000" dirty="0" smtClean="0">
                <a:cs typeface="B Homa" panose="00000400000000000000" pitchFamily="2" charset="-78"/>
              </a:rPr>
              <a:t>این فضا باید در حوضه سکوت قرار گیرد.</a:t>
            </a:r>
          </a:p>
        </p:txBody>
      </p:sp>
    </p:spTree>
    <p:extLst>
      <p:ext uri="{BB962C8B-B14F-4D97-AF65-F5344CB8AC3E}">
        <p14:creationId xmlns:p14="http://schemas.microsoft.com/office/powerpoint/2010/main" val="852907243"/>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Title 1"/>
          <p:cNvSpPr>
            <a:spLocks noGrp="1"/>
          </p:cNvSpPr>
          <p:nvPr>
            <p:ph type="title"/>
          </p:nvPr>
        </p:nvSpPr>
        <p:spPr>
          <a:xfrm>
            <a:off x="5791200" y="274638"/>
            <a:ext cx="2133600" cy="563562"/>
          </a:xfrm>
        </p:spPr>
        <p:txBody>
          <a:bodyPr>
            <a:normAutofit fontScale="90000"/>
          </a:bodyPr>
          <a:lstStyle/>
          <a:p>
            <a:pPr algn="r"/>
            <a:r>
              <a:rPr lang="fa-IR" altLang="fa-IR" sz="2400" b="1" dirty="0" smtClean="0">
                <a:solidFill>
                  <a:srgbClr val="FFC000"/>
                </a:solidFill>
                <a:cs typeface="B Homa" panose="00000400000000000000" pitchFamily="2" charset="-78"/>
              </a:rPr>
              <a:t> اتاق كمكهاي اوليه </a:t>
            </a:r>
            <a:endParaRPr lang="en-US" altLang="fa-IR" sz="2400" b="1" dirty="0" smtClean="0">
              <a:solidFill>
                <a:srgbClr val="FFC000"/>
              </a:solidFill>
              <a:cs typeface="B Homa" panose="00000400000000000000" pitchFamily="2" charset="-78"/>
            </a:endParaRPr>
          </a:p>
        </p:txBody>
      </p:sp>
      <p:sp>
        <p:nvSpPr>
          <p:cNvPr id="63491" name="Content Placeholder 2"/>
          <p:cNvSpPr>
            <a:spLocks noGrp="1"/>
          </p:cNvSpPr>
          <p:nvPr>
            <p:ph idx="1"/>
          </p:nvPr>
        </p:nvSpPr>
        <p:spPr>
          <a:xfrm>
            <a:off x="304800" y="960438"/>
            <a:ext cx="7620000" cy="5211762"/>
          </a:xfrm>
        </p:spPr>
        <p:txBody>
          <a:bodyPr>
            <a:normAutofit fontScale="92500" lnSpcReduction="20000"/>
          </a:bodyPr>
          <a:lstStyle/>
          <a:p>
            <a:pPr algn="r" rtl="1">
              <a:buClr>
                <a:schemeClr val="tx1"/>
              </a:buClr>
              <a:buFont typeface="Wingdings" panose="05000000000000000000" pitchFamily="2" charset="2"/>
              <a:buChar char="v"/>
            </a:pPr>
            <a:r>
              <a:rPr lang="fa-IR" altLang="fa-IR" sz="2000" dirty="0" smtClean="0">
                <a:cs typeface="B Homa" panose="00000400000000000000" pitchFamily="2" charset="-78"/>
              </a:rPr>
              <a:t>اين فضاها از نظر موقعيت و محل قرار گيري جهت سهولت دسترسي مراجعين، ‌بهتر است نزدیک ورودی ویا در صورت وجود طبقات ،در همکف واقع شود.</a:t>
            </a:r>
          </a:p>
          <a:p>
            <a:pPr algn="r" rtl="1">
              <a:buClr>
                <a:schemeClr val="tx1"/>
              </a:buClr>
              <a:buFont typeface="Wingdings" panose="05000000000000000000" pitchFamily="2" charset="2"/>
              <a:buChar char="v"/>
            </a:pPr>
            <a:endParaRPr lang="fa-IR" altLang="fa-IR" sz="2000" dirty="0" smtClean="0">
              <a:cs typeface="B Homa" panose="00000400000000000000" pitchFamily="2" charset="-78"/>
            </a:endParaRPr>
          </a:p>
          <a:p>
            <a:pPr algn="r" rtl="1">
              <a:buClr>
                <a:schemeClr val="tx1"/>
              </a:buClr>
              <a:buFont typeface="Wingdings 2" panose="05020102010507070707" pitchFamily="18" charset="2"/>
              <a:buNone/>
            </a:pPr>
            <a:r>
              <a:rPr lang="en-US" altLang="fa-IR" sz="2200" b="1" dirty="0" smtClean="0">
                <a:solidFill>
                  <a:srgbClr val="D2A000"/>
                </a:solidFill>
                <a:cs typeface="B Homa" panose="00000400000000000000" pitchFamily="2" charset="-78"/>
              </a:rPr>
              <a:t> Audio Book</a:t>
            </a:r>
            <a:r>
              <a:rPr lang="fa-IR" altLang="fa-IR" sz="2200" b="1" dirty="0" smtClean="0">
                <a:solidFill>
                  <a:srgbClr val="D2A000"/>
                </a:solidFill>
                <a:cs typeface="B Homa" panose="00000400000000000000" pitchFamily="2" charset="-78"/>
              </a:rPr>
              <a:t>:</a:t>
            </a:r>
            <a:r>
              <a:rPr lang="fa-IR" altLang="fa-IR" sz="2200" dirty="0" smtClean="0">
                <a:cs typeface="B Homa" panose="00000400000000000000" pitchFamily="2" charset="-78"/>
              </a:rPr>
              <a:t> </a:t>
            </a:r>
          </a:p>
          <a:p>
            <a:pPr algn="r" rtl="1">
              <a:buClr>
                <a:schemeClr val="tx1"/>
              </a:buClr>
              <a:buFont typeface="Wingdings 2" panose="05020102010507070707" pitchFamily="18" charset="2"/>
              <a:buNone/>
            </a:pPr>
            <a:r>
              <a:rPr lang="fa-IR" altLang="fa-IR" sz="2200" dirty="0" smtClean="0">
                <a:cs typeface="B Homa" panose="00000400000000000000" pitchFamily="2" charset="-78"/>
              </a:rPr>
              <a:t>فضایی است شامل سیستم های کامپیوتری که از طریق آن کاربران می توانند از کتابهای</a:t>
            </a:r>
          </a:p>
          <a:p>
            <a:pPr algn="r" rtl="1">
              <a:buClr>
                <a:schemeClr val="tx1"/>
              </a:buClr>
              <a:buFont typeface="Wingdings 2" panose="05020102010507070707" pitchFamily="18" charset="2"/>
              <a:buNone/>
            </a:pPr>
            <a:r>
              <a:rPr lang="fa-IR" altLang="fa-IR" sz="2200" dirty="0" smtClean="0">
                <a:cs typeface="B Homa" panose="00000400000000000000" pitchFamily="2" charset="-78"/>
              </a:rPr>
              <a:t>صوتی  استفاده کنند.</a:t>
            </a:r>
          </a:p>
          <a:p>
            <a:pPr algn="r" rtl="1">
              <a:buClr>
                <a:schemeClr val="tx1"/>
              </a:buClr>
              <a:buFont typeface="Wingdings" panose="05000000000000000000" pitchFamily="2" charset="2"/>
              <a:buChar char="v"/>
            </a:pPr>
            <a:r>
              <a:rPr lang="fa-IR" altLang="fa-IR" sz="2000" dirty="0" smtClean="0">
                <a:cs typeface="B Homa" panose="00000400000000000000" pitchFamily="2" charset="-78"/>
              </a:rPr>
              <a:t>برای هر شخص یک فضای جداگانه در نظر گرفته شود تا کاربران بتوانند به راحتی از کتابهای صوتی استفاده کنند.</a:t>
            </a:r>
            <a:endParaRPr lang="en-US" altLang="fa-IR" sz="2000" dirty="0" smtClean="0">
              <a:cs typeface="B Homa" panose="00000400000000000000" pitchFamily="2" charset="-78"/>
            </a:endParaRPr>
          </a:p>
          <a:p>
            <a:pPr algn="r" rtl="1">
              <a:buClr>
                <a:schemeClr val="tx1"/>
              </a:buClr>
              <a:buFont typeface="Wingdings" panose="05000000000000000000" pitchFamily="2" charset="2"/>
              <a:buChar char="v"/>
            </a:pPr>
            <a:r>
              <a:rPr lang="fa-IR" altLang="fa-IR" sz="2000" dirty="0" smtClean="0">
                <a:cs typeface="B Homa" panose="00000400000000000000" pitchFamily="2" charset="-78"/>
              </a:rPr>
              <a:t>صندلی ها باید قابل تنظیم،چرخدار و روکشدار باشند.</a:t>
            </a:r>
          </a:p>
          <a:p>
            <a:pPr algn="r" rtl="1">
              <a:buClr>
                <a:schemeClr val="tx1"/>
              </a:buClr>
              <a:buFont typeface="Wingdings" panose="05000000000000000000" pitchFamily="2" charset="2"/>
              <a:buChar char="v"/>
            </a:pPr>
            <a:r>
              <a:rPr lang="fa-IR" altLang="fa-IR" sz="2000" dirty="0" smtClean="0">
                <a:cs typeface="B Homa" panose="00000400000000000000" pitchFamily="2" charset="-78"/>
              </a:rPr>
              <a:t>فضاها به وسیله پارتیشن از هم جدا شوند.</a:t>
            </a:r>
          </a:p>
          <a:p>
            <a:pPr algn="r" rtl="1">
              <a:buClr>
                <a:schemeClr val="tx1"/>
              </a:buClr>
              <a:buFont typeface="Wingdings" panose="05000000000000000000" pitchFamily="2" charset="2"/>
              <a:buChar char="v"/>
            </a:pPr>
            <a:r>
              <a:rPr lang="fa-IR" altLang="fa-IR" sz="2000" dirty="0" smtClean="0">
                <a:cs typeface="B Homa" panose="00000400000000000000" pitchFamily="2" charset="-78"/>
              </a:rPr>
              <a:t> فضای مورد نیاز برای هر نفر 2 متر مربع در نظر گرفته شود.(1.2 </a:t>
            </a:r>
            <a:r>
              <a:rPr lang="en-US" altLang="fa-IR" sz="2000" dirty="0" smtClean="0">
                <a:cs typeface="B Homa" panose="00000400000000000000" pitchFamily="2" charset="-78"/>
              </a:rPr>
              <a:t>x</a:t>
            </a:r>
            <a:r>
              <a:rPr lang="fa-IR" altLang="fa-IR" sz="2000" dirty="0" smtClean="0">
                <a:cs typeface="B Homa" panose="00000400000000000000" pitchFamily="2" charset="-78"/>
              </a:rPr>
              <a:t> 1.6)</a:t>
            </a:r>
          </a:p>
          <a:p>
            <a:pPr algn="r" rtl="1">
              <a:buClr>
                <a:schemeClr val="tx1"/>
              </a:buClr>
              <a:buFont typeface="Wingdings" panose="05000000000000000000" pitchFamily="2" charset="2"/>
              <a:buChar char="v"/>
            </a:pPr>
            <a:r>
              <a:rPr lang="fa-IR" altLang="fa-IR" sz="2000" dirty="0" smtClean="0">
                <a:cs typeface="B Homa" panose="00000400000000000000" pitchFamily="2" charset="-78"/>
              </a:rPr>
              <a:t>از </a:t>
            </a:r>
            <a:r>
              <a:rPr lang="en-US" altLang="fa-IR" sz="2000" dirty="0" smtClean="0">
                <a:cs typeface="B Homa" panose="00000400000000000000" pitchFamily="2" charset="-78"/>
              </a:rPr>
              <a:t>head set </a:t>
            </a:r>
            <a:r>
              <a:rPr lang="fa-IR" altLang="fa-IR" sz="2000" dirty="0" smtClean="0">
                <a:cs typeface="B Homa" panose="00000400000000000000" pitchFamily="2" charset="-78"/>
              </a:rPr>
              <a:t> برای مطالعه کتابهای صوتی استفاده شود تا کاربر بتوانند بدون ایجاد مزاحمت برای سایر کاربران به مطالعه بپردازد.</a:t>
            </a:r>
          </a:p>
          <a:p>
            <a:pPr algn="r" rtl="1">
              <a:buClr>
                <a:schemeClr val="tx1"/>
              </a:buClr>
              <a:buFont typeface="Wingdings" panose="05000000000000000000" pitchFamily="2" charset="2"/>
              <a:buChar char="v"/>
            </a:pPr>
            <a:r>
              <a:rPr lang="fa-IR" altLang="fa-IR" sz="2000" dirty="0" smtClean="0">
                <a:cs typeface="B Homa" panose="00000400000000000000" pitchFamily="2" charset="-78"/>
              </a:rPr>
              <a:t>بهتر است این فضا در حوزه سکوت واقع شود تا آلودگی صوتی موجود در محیط مانع تمرکز کاربران نشود.</a:t>
            </a:r>
          </a:p>
        </p:txBody>
      </p:sp>
    </p:spTree>
    <p:extLst>
      <p:ext uri="{BB962C8B-B14F-4D97-AF65-F5344CB8AC3E}">
        <p14:creationId xmlns:p14="http://schemas.microsoft.com/office/powerpoint/2010/main" val="1825649429"/>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12"/>
          <p:cNvSpPr>
            <a:spLocks noChangeArrowheads="1"/>
          </p:cNvSpPr>
          <p:nvPr/>
        </p:nvSpPr>
        <p:spPr bwMode="auto">
          <a:xfrm>
            <a:off x="342900" y="904875"/>
            <a:ext cx="8331200" cy="56323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buClr>
                <a:prstClr val="white"/>
              </a:buClr>
            </a:pPr>
            <a:r>
              <a:rPr lang="fa-IR" altLang="fa-IR" sz="2000" b="1" dirty="0">
                <a:cs typeface="B Homa" panose="00000400000000000000" pitchFamily="2" charset="-78"/>
              </a:rPr>
              <a:t>کاربران قسمت اداری افراد عادی هستند،بنابراین ضوابط آن طبق استانداردهای عادی است.</a:t>
            </a:r>
          </a:p>
          <a:p>
            <a:pPr eaLnBrk="1" fontAlgn="base" hangingPunct="1">
              <a:spcBef>
                <a:spcPct val="0"/>
              </a:spcBef>
              <a:spcAft>
                <a:spcPct val="0"/>
              </a:spcAft>
              <a:buClr>
                <a:prstClr val="white"/>
              </a:buClr>
            </a:pPr>
            <a:endParaRPr lang="fa-IR" altLang="fa-IR" sz="2000" b="1" dirty="0">
              <a:cs typeface="B Homa" panose="00000400000000000000" pitchFamily="2" charset="-78"/>
            </a:endParaRPr>
          </a:p>
          <a:p>
            <a:pPr eaLnBrk="1" fontAlgn="base" hangingPunct="1">
              <a:spcBef>
                <a:spcPct val="0"/>
              </a:spcBef>
              <a:spcAft>
                <a:spcPct val="0"/>
              </a:spcAft>
              <a:buClr>
                <a:prstClr val="white"/>
              </a:buClr>
            </a:pPr>
            <a:r>
              <a:rPr lang="ar-SA" altLang="fa-IR" sz="2000" b="1" dirty="0">
                <a:latin typeface="Times New Roman" panose="02020603050405020304" pitchFamily="18" charset="0"/>
                <a:cs typeface="B Homa" panose="00000400000000000000" pitchFamily="2" charset="-78"/>
              </a:rPr>
              <a:t>شرایط قرارگیری فضاهای اداری:</a:t>
            </a:r>
            <a:endParaRPr lang="en-US" altLang="fa-IR" sz="1100" dirty="0">
              <a:cs typeface="B Homa" panose="00000400000000000000" pitchFamily="2" charset="-78"/>
            </a:endParaRPr>
          </a:p>
          <a:p>
            <a:pPr eaLnBrk="1" fontAlgn="base" hangingPunct="1">
              <a:spcBef>
                <a:spcPct val="0"/>
              </a:spcBef>
              <a:spcAft>
                <a:spcPct val="0"/>
              </a:spcAft>
              <a:buClr>
                <a:prstClr val="white"/>
              </a:buClr>
            </a:pPr>
            <a:r>
              <a:rPr lang="ar-SA" altLang="fa-IR" sz="2000" dirty="0">
                <a:latin typeface="Times New Roman" panose="02020603050405020304" pitchFamily="18" charset="0"/>
                <a:cs typeface="B Homa" panose="00000400000000000000" pitchFamily="2" charset="-78"/>
              </a:rPr>
              <a:t>ساختمان باید تا حد امکان در محلی ساخته شود که از روشنایی مفید روز بهره برده و از تابش شدید نور و گرمای خورشید دور باشد. استفاده از سایه بان برای ممانعت از نور خورشید از سمت جنوب آسان می باشد. با این وجود اگر جهت اولیه، شمالی – جنوبی باشد نور خورشید به همه ی اتاقها می رسد.</a:t>
            </a:r>
            <a:endParaRPr lang="fa-IR" altLang="fa-IR" sz="2000" dirty="0">
              <a:latin typeface="Times New Roman" panose="02020603050405020304" pitchFamily="18" charset="0"/>
              <a:cs typeface="B Homa" panose="00000400000000000000" pitchFamily="2" charset="-78"/>
            </a:endParaRPr>
          </a:p>
          <a:p>
            <a:pPr eaLnBrk="1" fontAlgn="base" hangingPunct="1">
              <a:spcBef>
                <a:spcPct val="0"/>
              </a:spcBef>
              <a:spcAft>
                <a:spcPct val="0"/>
              </a:spcAft>
              <a:buClr>
                <a:prstClr val="white"/>
              </a:buClr>
            </a:pPr>
            <a:endParaRPr lang="fa-IR" altLang="fa-IR" sz="2000" dirty="0">
              <a:cs typeface="B Homa" panose="00000400000000000000" pitchFamily="2" charset="-78"/>
            </a:endParaRPr>
          </a:p>
          <a:p>
            <a:pPr eaLnBrk="1" fontAlgn="base" hangingPunct="1">
              <a:spcBef>
                <a:spcPct val="0"/>
              </a:spcBef>
              <a:spcAft>
                <a:spcPct val="0"/>
              </a:spcAft>
              <a:buClr>
                <a:prstClr val="white"/>
              </a:buClr>
              <a:buFont typeface="Wingdings" panose="05000000000000000000" pitchFamily="2" charset="2"/>
              <a:buChar char="v"/>
            </a:pPr>
            <a:r>
              <a:rPr lang="fa-IR" altLang="fa-IR" sz="2000" dirty="0">
                <a:cs typeface="B Homa" panose="00000400000000000000" pitchFamily="2" charset="-78"/>
              </a:rPr>
              <a:t>بهتر است قسمت اداری از ورودی جداگانه برخوردار باشدفتا کارمندان به صورت مستقل وارد محیط کار خود شوند.</a:t>
            </a:r>
          </a:p>
          <a:p>
            <a:pPr eaLnBrk="1" fontAlgn="base" hangingPunct="1">
              <a:spcBef>
                <a:spcPct val="0"/>
              </a:spcBef>
              <a:spcAft>
                <a:spcPct val="0"/>
              </a:spcAft>
              <a:buClr>
                <a:prstClr val="white"/>
              </a:buClr>
              <a:buFont typeface="Wingdings" panose="05000000000000000000" pitchFamily="2" charset="2"/>
              <a:buChar char="v"/>
            </a:pPr>
            <a:endParaRPr lang="fa-IR" altLang="fa-IR" sz="2000" dirty="0">
              <a:cs typeface="B Homa" panose="00000400000000000000" pitchFamily="2" charset="-78"/>
            </a:endParaRPr>
          </a:p>
          <a:p>
            <a:pPr eaLnBrk="1" fontAlgn="base" hangingPunct="1">
              <a:spcBef>
                <a:spcPct val="0"/>
              </a:spcBef>
              <a:spcAft>
                <a:spcPct val="0"/>
              </a:spcAft>
              <a:buClr>
                <a:prstClr val="white"/>
              </a:buClr>
              <a:buFont typeface="Wingdings" panose="05000000000000000000" pitchFamily="2" charset="2"/>
              <a:buChar char="v"/>
            </a:pPr>
            <a:r>
              <a:rPr lang="fa-IR" altLang="fa-IR" sz="2000" dirty="0">
                <a:cs typeface="B Homa" panose="00000400000000000000" pitchFamily="2" charset="-78"/>
              </a:rPr>
              <a:t>قسمت های مختلف اداری به وسیله پارتیشن از هم جدا شود</a:t>
            </a:r>
          </a:p>
          <a:p>
            <a:pPr eaLnBrk="1" fontAlgn="base" hangingPunct="1">
              <a:spcBef>
                <a:spcPct val="0"/>
              </a:spcBef>
              <a:spcAft>
                <a:spcPct val="0"/>
              </a:spcAft>
              <a:buClr>
                <a:prstClr val="white"/>
              </a:buClr>
            </a:pPr>
            <a:endParaRPr lang="fa-IR" altLang="fa-IR" sz="2000" dirty="0">
              <a:cs typeface="B Homa" panose="00000400000000000000" pitchFamily="2" charset="-78"/>
            </a:endParaRPr>
          </a:p>
          <a:p>
            <a:pPr eaLnBrk="1" fontAlgn="base" hangingPunct="1">
              <a:spcBef>
                <a:spcPct val="0"/>
              </a:spcBef>
              <a:spcAft>
                <a:spcPct val="0"/>
              </a:spcAft>
              <a:buClr>
                <a:prstClr val="white"/>
              </a:buClr>
              <a:buFont typeface="Wingdings" panose="05000000000000000000" pitchFamily="2" charset="2"/>
              <a:buChar char="v"/>
            </a:pPr>
            <a:r>
              <a:rPr lang="fa-IR" altLang="fa-IR" sz="2000" dirty="0">
                <a:cs typeface="B Homa" panose="00000400000000000000" pitchFamily="2" charset="-78"/>
              </a:rPr>
              <a:t>قسمت اداری شامل مدیریت، معاونت، بایگانی، حسابداری ، اتاق جلسات و انتشارات باشد.</a:t>
            </a:r>
          </a:p>
          <a:p>
            <a:pPr eaLnBrk="1" fontAlgn="base" hangingPunct="1">
              <a:spcBef>
                <a:spcPct val="0"/>
              </a:spcBef>
              <a:spcAft>
                <a:spcPct val="0"/>
              </a:spcAft>
              <a:buClr>
                <a:prstClr val="white"/>
              </a:buClr>
            </a:pPr>
            <a:endParaRPr lang="fa-IR" altLang="fa-IR" sz="2000" dirty="0">
              <a:cs typeface="B Homa" panose="00000400000000000000" pitchFamily="2" charset="-78"/>
            </a:endParaRPr>
          </a:p>
          <a:p>
            <a:pPr eaLnBrk="1" fontAlgn="base" hangingPunct="1">
              <a:spcBef>
                <a:spcPct val="0"/>
              </a:spcBef>
              <a:spcAft>
                <a:spcPct val="0"/>
              </a:spcAft>
              <a:buClr>
                <a:prstClr val="white"/>
              </a:buClr>
              <a:buFont typeface="Wingdings" panose="05000000000000000000" pitchFamily="2" charset="2"/>
              <a:buChar char="v"/>
            </a:pPr>
            <a:r>
              <a:rPr lang="fa-IR" altLang="fa-IR" sz="2000" dirty="0">
                <a:cs typeface="B Homa" panose="00000400000000000000" pitchFamily="2" charset="-78"/>
              </a:rPr>
              <a:t> مدیریت باید در جایی واقع شود که به کل مجموعه اشراف داشته باشد.</a:t>
            </a:r>
          </a:p>
          <a:p>
            <a:pPr eaLnBrk="1" fontAlgn="base" hangingPunct="1">
              <a:spcBef>
                <a:spcPct val="0"/>
              </a:spcBef>
              <a:spcAft>
                <a:spcPct val="0"/>
              </a:spcAft>
              <a:buClr>
                <a:prstClr val="white"/>
              </a:buClr>
              <a:buFont typeface="Wingdings" panose="05000000000000000000" pitchFamily="2" charset="2"/>
              <a:buChar char="v"/>
            </a:pPr>
            <a:endParaRPr lang="fa-IR" altLang="fa-IR" sz="2000" dirty="0">
              <a:cs typeface="B Homa" panose="00000400000000000000" pitchFamily="2" charset="-78"/>
            </a:endParaRPr>
          </a:p>
          <a:p>
            <a:pPr eaLnBrk="1" fontAlgn="base" hangingPunct="1">
              <a:spcBef>
                <a:spcPct val="0"/>
              </a:spcBef>
              <a:spcAft>
                <a:spcPct val="0"/>
              </a:spcAft>
              <a:buClr>
                <a:prstClr val="white"/>
              </a:buClr>
              <a:buFont typeface="Wingdings" panose="05000000000000000000" pitchFamily="2" charset="2"/>
              <a:buChar char="v"/>
            </a:pPr>
            <a:r>
              <a:rPr lang="fa-IR" altLang="fa-IR" sz="2000" dirty="0">
                <a:cs typeface="B Homa" panose="00000400000000000000" pitchFamily="2" charset="-78"/>
              </a:rPr>
              <a:t> برای قسمت اداری سرویس بهداشتی جداگانه در نظر گرفته شود.</a:t>
            </a:r>
          </a:p>
        </p:txBody>
      </p:sp>
      <p:sp>
        <p:nvSpPr>
          <p:cNvPr id="64515" name="Rectangle 15"/>
          <p:cNvSpPr>
            <a:spLocks noChangeArrowheads="1"/>
          </p:cNvSpPr>
          <p:nvPr/>
        </p:nvSpPr>
        <p:spPr bwMode="auto">
          <a:xfrm>
            <a:off x="6934200" y="381000"/>
            <a:ext cx="11430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buClr>
                <a:prstClr val="white"/>
              </a:buClr>
            </a:pPr>
            <a:r>
              <a:rPr lang="fa-IR" altLang="fa-IR" sz="2800" b="1" dirty="0">
                <a:solidFill>
                  <a:srgbClr val="FFC000"/>
                </a:solidFill>
                <a:cs typeface="B Homa" panose="00000400000000000000" pitchFamily="2" charset="-78"/>
              </a:rPr>
              <a:t>اداری:</a:t>
            </a:r>
          </a:p>
        </p:txBody>
      </p:sp>
    </p:spTree>
    <p:extLst>
      <p:ext uri="{BB962C8B-B14F-4D97-AF65-F5344CB8AC3E}">
        <p14:creationId xmlns:p14="http://schemas.microsoft.com/office/powerpoint/2010/main" val="2942056855"/>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5539" name="Content Placeholder 5" descr="Untitled-10.jpg"/>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609600" y="3367008"/>
            <a:ext cx="3087688" cy="1468597"/>
          </a:xfrm>
        </p:spPr>
      </p:pic>
      <p:sp>
        <p:nvSpPr>
          <p:cNvPr id="65538" name="Content Placeholder 4"/>
          <p:cNvSpPr>
            <a:spLocks noGrp="1"/>
          </p:cNvSpPr>
          <p:nvPr>
            <p:ph sz="half" idx="2"/>
          </p:nvPr>
        </p:nvSpPr>
        <p:spPr>
          <a:xfrm>
            <a:off x="1143000" y="1371600"/>
            <a:ext cx="5943600" cy="1272143"/>
          </a:xfrm>
        </p:spPr>
        <p:txBody>
          <a:bodyPr>
            <a:spAutoFit/>
          </a:bodyPr>
          <a:lstStyle/>
          <a:p>
            <a:pPr algn="r" rtl="1">
              <a:buClr>
                <a:schemeClr val="tx1"/>
              </a:buClr>
              <a:buFont typeface="Wingdings" panose="05000000000000000000" pitchFamily="2" charset="2"/>
              <a:buChar char="v"/>
            </a:pPr>
            <a:r>
              <a:rPr lang="fa-IR" altLang="fa-IR" sz="2000" dirty="0" smtClean="0">
                <a:cs typeface="B Homa" panose="00000400000000000000" pitchFamily="2" charset="-78"/>
              </a:rPr>
              <a:t> فاصله میان میزهای تحریر یا میزهای فردی حداقل 1 متر است.</a:t>
            </a:r>
          </a:p>
          <a:p>
            <a:pPr algn="r" rtl="1">
              <a:buClr>
                <a:schemeClr val="tx1"/>
              </a:buClr>
              <a:buFont typeface="Wingdings" panose="05000000000000000000" pitchFamily="2" charset="2"/>
              <a:buChar char="v"/>
            </a:pPr>
            <a:r>
              <a:rPr lang="fa-IR" altLang="fa-IR" sz="2000" dirty="0" smtClean="0">
                <a:cs typeface="B Homa" panose="00000400000000000000" pitchFamily="2" charset="-78"/>
              </a:rPr>
              <a:t> نوع صندلی ها عموماً گردان چرخدار باشد.</a:t>
            </a:r>
          </a:p>
          <a:p>
            <a:pPr algn="r" rtl="1">
              <a:buClr>
                <a:schemeClr val="tx1"/>
              </a:buClr>
              <a:buFont typeface="Wingdings" panose="05000000000000000000" pitchFamily="2" charset="2"/>
              <a:buChar char="v"/>
            </a:pPr>
            <a:r>
              <a:rPr lang="fa-IR" altLang="fa-IR" sz="2000" dirty="0" smtClean="0">
                <a:cs typeface="B Homa" panose="00000400000000000000" pitchFamily="2" charset="-78"/>
              </a:rPr>
              <a:t> میزهای تحریر از نوع بلند، منفرد و </a:t>
            </a:r>
            <a:r>
              <a:rPr lang="en-US" altLang="fa-IR" sz="2000" dirty="0" smtClean="0">
                <a:cs typeface="B Homa" panose="00000400000000000000" pitchFamily="2" charset="-78"/>
              </a:rPr>
              <a:t>U</a:t>
            </a:r>
            <a:r>
              <a:rPr lang="fa-IR" altLang="fa-IR" sz="2000" dirty="0" smtClean="0">
                <a:cs typeface="B Homa" panose="00000400000000000000" pitchFamily="2" charset="-78"/>
              </a:rPr>
              <a:t>  شکل انتخاب شوند.</a:t>
            </a:r>
          </a:p>
        </p:txBody>
      </p:sp>
    </p:spTree>
    <p:extLst>
      <p:ext uri="{BB962C8B-B14F-4D97-AF65-F5344CB8AC3E}">
        <p14:creationId xmlns:p14="http://schemas.microsoft.com/office/powerpoint/2010/main" val="3113141955"/>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Content Placeholder 2"/>
          <p:cNvSpPr>
            <a:spLocks noGrp="1"/>
          </p:cNvSpPr>
          <p:nvPr>
            <p:ph idx="1"/>
          </p:nvPr>
        </p:nvSpPr>
        <p:spPr>
          <a:xfrm>
            <a:off x="457200" y="1219200"/>
            <a:ext cx="8001000" cy="3429000"/>
          </a:xfrm>
        </p:spPr>
        <p:txBody>
          <a:bodyPr>
            <a:normAutofit fontScale="92500"/>
          </a:bodyPr>
          <a:lstStyle/>
          <a:p>
            <a:pPr algn="r" rtl="1">
              <a:buClr>
                <a:schemeClr val="tx1"/>
              </a:buClr>
              <a:buFont typeface="Wingdings" panose="05000000000000000000" pitchFamily="2" charset="2"/>
              <a:buChar char="v"/>
            </a:pPr>
            <a:r>
              <a:rPr lang="fa-IR" altLang="fa-IR" sz="2000" dirty="0" smtClean="0">
                <a:cs typeface="B Homa" panose="00000400000000000000" pitchFamily="2" charset="-78"/>
              </a:rPr>
              <a:t>اتاق بایگانی باید متمرکز باشد.</a:t>
            </a:r>
          </a:p>
          <a:p>
            <a:pPr algn="r" rtl="1">
              <a:buClr>
                <a:schemeClr val="tx1"/>
              </a:buClr>
              <a:buFont typeface="Wingdings" panose="05000000000000000000" pitchFamily="2" charset="2"/>
              <a:buChar char="v"/>
            </a:pPr>
            <a:r>
              <a:rPr lang="fa-IR" altLang="fa-IR" sz="2000" dirty="0" smtClean="0">
                <a:cs typeface="B Homa" panose="00000400000000000000" pitchFamily="2" charset="-78"/>
              </a:rPr>
              <a:t>قفسه های فایل می تواند به روش مکانیکی حرکت کنند.</a:t>
            </a:r>
          </a:p>
          <a:p>
            <a:pPr algn="r" rtl="1">
              <a:buClr>
                <a:schemeClr val="tx1"/>
              </a:buClr>
              <a:buFont typeface="Wingdings 2" panose="05020102010507070707" pitchFamily="18" charset="2"/>
              <a:buNone/>
            </a:pPr>
            <a:endParaRPr lang="fa-IR" altLang="fa-IR" sz="2000" dirty="0" smtClean="0">
              <a:cs typeface="B Homa" panose="00000400000000000000" pitchFamily="2" charset="-78"/>
            </a:endParaRPr>
          </a:p>
          <a:p>
            <a:pPr algn="r" rtl="1">
              <a:buClr>
                <a:schemeClr val="tx1"/>
              </a:buClr>
              <a:buFont typeface="Wingdings" panose="05000000000000000000" pitchFamily="2" charset="2"/>
              <a:buChar char="v"/>
            </a:pPr>
            <a:r>
              <a:rPr lang="fa-IR" altLang="fa-IR" sz="2000" dirty="0" smtClean="0">
                <a:cs typeface="B Homa" panose="00000400000000000000" pitchFamily="2" charset="-78"/>
              </a:rPr>
              <a:t>استفاده از کابینت های بایگانی متداول ترین روش برای ذخیره برگه های اداری است اما روش های دیگری نیز وجود دارد که شامل فایل های آویزان و جانبی است. این فایل ها ممکن است از نظر صرفه جویی بسیار مفید باشد.</a:t>
            </a:r>
          </a:p>
          <a:p>
            <a:pPr algn="r" rtl="1">
              <a:buClr>
                <a:schemeClr val="tx1"/>
              </a:buClr>
              <a:buFont typeface="Wingdings 2" panose="05020102010507070707" pitchFamily="18" charset="2"/>
              <a:buNone/>
            </a:pPr>
            <a:endParaRPr lang="fa-IR" altLang="fa-IR" sz="2000" dirty="0" smtClean="0">
              <a:cs typeface="B Homa" panose="00000400000000000000" pitchFamily="2" charset="-78"/>
            </a:endParaRPr>
          </a:p>
          <a:p>
            <a:pPr algn="r" rtl="1">
              <a:buClr>
                <a:schemeClr val="tx1"/>
              </a:buClr>
              <a:buFont typeface="Wingdings" panose="05000000000000000000" pitchFamily="2" charset="2"/>
              <a:buChar char="v"/>
            </a:pPr>
            <a:r>
              <a:rPr lang="fa-IR" altLang="fa-IR" sz="2000" dirty="0" smtClean="0">
                <a:cs typeface="B Homa" panose="00000400000000000000" pitchFamily="2" charset="-78"/>
              </a:rPr>
              <a:t>قفسه ها در ابعاد 2 طبقه به ارتفاع 2/10 متر،در مواردی با فایل های آویزان و سطحی برای نوشتن پیش بینی شده به گونه ای که ارتباطی میان محل های کار فردی فراهم آورد.</a:t>
            </a:r>
          </a:p>
        </p:txBody>
      </p:sp>
      <p:sp>
        <p:nvSpPr>
          <p:cNvPr id="66563" name="Rectangle 3"/>
          <p:cNvSpPr>
            <a:spLocks noChangeArrowheads="1"/>
          </p:cNvSpPr>
          <p:nvPr/>
        </p:nvSpPr>
        <p:spPr bwMode="auto">
          <a:xfrm>
            <a:off x="6705600" y="533400"/>
            <a:ext cx="171874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l" rtl="0" eaLnBrk="1" fontAlgn="base" hangingPunct="1">
              <a:spcBef>
                <a:spcPct val="0"/>
              </a:spcBef>
              <a:spcAft>
                <a:spcPct val="0"/>
              </a:spcAft>
            </a:pPr>
            <a:r>
              <a:rPr lang="fa-IR" altLang="fa-IR" sz="2400" b="1" dirty="0">
                <a:solidFill>
                  <a:srgbClr val="FFC000"/>
                </a:solidFill>
                <a:cs typeface="B Homa" panose="00000400000000000000" pitchFamily="2" charset="-78"/>
              </a:rPr>
              <a:t>فضای بایگانی:</a:t>
            </a:r>
            <a:endParaRPr lang="en-US" altLang="fa-IR" sz="2400" b="1" dirty="0">
              <a:solidFill>
                <a:srgbClr val="FFC000"/>
              </a:solidFill>
              <a:cs typeface="B Homa" panose="00000400000000000000" pitchFamily="2" charset="-78"/>
            </a:endParaRPr>
          </a:p>
        </p:txBody>
      </p:sp>
    </p:spTree>
    <p:extLst>
      <p:ext uri="{BB962C8B-B14F-4D97-AF65-F5344CB8AC3E}">
        <p14:creationId xmlns:p14="http://schemas.microsoft.com/office/powerpoint/2010/main" val="4181234940"/>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Title 1"/>
          <p:cNvSpPr>
            <a:spLocks noGrp="1"/>
          </p:cNvSpPr>
          <p:nvPr>
            <p:ph type="title"/>
          </p:nvPr>
        </p:nvSpPr>
        <p:spPr>
          <a:xfrm>
            <a:off x="6553200" y="304800"/>
            <a:ext cx="1676400" cy="655638"/>
          </a:xfrm>
        </p:spPr>
        <p:txBody>
          <a:bodyPr/>
          <a:lstStyle/>
          <a:p>
            <a:pPr algn="r" rtl="1"/>
            <a:r>
              <a:rPr lang="fa-IR" altLang="fa-IR" sz="2400" b="1" dirty="0" smtClean="0">
                <a:solidFill>
                  <a:srgbClr val="FFC000"/>
                </a:solidFill>
                <a:cs typeface="B Homa" panose="00000400000000000000" pitchFamily="2" charset="-78"/>
              </a:rPr>
              <a:t>سالن ورزشی:</a:t>
            </a:r>
            <a:endParaRPr lang="en-US" altLang="fa-IR" sz="2400" b="1" dirty="0" smtClean="0">
              <a:solidFill>
                <a:srgbClr val="FFC000"/>
              </a:solidFill>
              <a:cs typeface="B Homa" panose="00000400000000000000" pitchFamily="2" charset="-78"/>
            </a:endParaRPr>
          </a:p>
        </p:txBody>
      </p:sp>
      <p:sp>
        <p:nvSpPr>
          <p:cNvPr id="67587" name="Content Placeholder 2"/>
          <p:cNvSpPr>
            <a:spLocks noGrp="1"/>
          </p:cNvSpPr>
          <p:nvPr>
            <p:ph idx="1"/>
          </p:nvPr>
        </p:nvSpPr>
        <p:spPr>
          <a:xfrm>
            <a:off x="457200" y="1066800"/>
            <a:ext cx="7924800" cy="5059363"/>
          </a:xfrm>
        </p:spPr>
        <p:txBody>
          <a:bodyPr>
            <a:normAutofit fontScale="92500" lnSpcReduction="10000"/>
          </a:bodyPr>
          <a:lstStyle/>
          <a:p>
            <a:pPr algn="r" rtl="1">
              <a:buClr>
                <a:schemeClr val="tx1"/>
              </a:buClr>
              <a:buFont typeface="Wingdings 2" panose="05020102010507070707" pitchFamily="18" charset="2"/>
              <a:buNone/>
            </a:pPr>
            <a:r>
              <a:rPr lang="fa-IR" altLang="fa-IR" sz="2000" dirty="0" smtClean="0">
                <a:cs typeface="B Homa" panose="00000400000000000000" pitchFamily="2" charset="-78"/>
              </a:rPr>
              <a:t>هدف از پرداختن به ورزش برای نابینایان از یکسو دستیابی به سلامت جسمانی و غلبه بر فشارهای روانی و از سوی دیگر، معرفی مهارتها و توانایی های آنان به جامعه است.از آنجا که برای کسب هرگونه مهارتی به زیر بنای اساسی متناسب با شرایط و موقعیت هر فرد بنا شود.رشته های ورزشی شنا، دو و میدانی و ژیمیناستیک از نظر بسیاری از کارشناسان تربیت بدنی به عنوان ورزشهای مادر و پایه شناخته شده اند.در این ورزش ها علاوه بر انعطاف پذیری لازم، تمامی اعضای بدن (بر خلاف بسیاری از ورزشها ) به تناسب رشد کرده و تقویت میشود.</a:t>
            </a:r>
          </a:p>
          <a:p>
            <a:pPr algn="r" rtl="1">
              <a:buClr>
                <a:schemeClr val="tx1"/>
              </a:buClr>
              <a:buFont typeface="Wingdings" panose="05000000000000000000" pitchFamily="2" charset="2"/>
              <a:buChar char="v"/>
            </a:pPr>
            <a:r>
              <a:rPr lang="fa-IR" altLang="fa-IR" sz="2000" dirty="0" smtClean="0">
                <a:cs typeface="B Homa" panose="00000400000000000000" pitchFamily="2" charset="-78"/>
              </a:rPr>
              <a:t>سالن ورزشی این مجموعه شامل شطرنج، ژیمیناستیک، شنا</a:t>
            </a:r>
            <a:r>
              <a:rPr lang="de-DE" altLang="fa-IR" sz="2000" dirty="0" smtClean="0">
                <a:cs typeface="B Homa" panose="00000400000000000000" pitchFamily="2" charset="-78"/>
              </a:rPr>
              <a:t> </a:t>
            </a:r>
            <a:r>
              <a:rPr lang="fa-IR" altLang="fa-IR" sz="2000" dirty="0" smtClean="0">
                <a:cs typeface="B Homa" panose="00000400000000000000" pitchFamily="2" charset="-78"/>
              </a:rPr>
              <a:t> و کشتی  است.</a:t>
            </a:r>
          </a:p>
          <a:p>
            <a:pPr algn="r" rtl="1">
              <a:buClr>
                <a:schemeClr val="tx1"/>
              </a:buClr>
              <a:buFont typeface="Wingdings" panose="05000000000000000000" pitchFamily="2" charset="2"/>
              <a:buChar char="v"/>
            </a:pPr>
            <a:r>
              <a:rPr lang="fa-IR" altLang="fa-IR" sz="2000" dirty="0" smtClean="0">
                <a:cs typeface="B Homa" panose="00000400000000000000" pitchFamily="2" charset="-78"/>
              </a:rPr>
              <a:t>بهتر است سالن ورزشی این مجموعه را در حوزه پر سر و صدا قرار دهیم ، زیرا هم با عث ایجاد مانعی برای  انتقال آلودگی صوتی به سایر نقاط می شود و هم خود فضای مربوطه نیاز به سکوت و همچنین نور مناسب ندارد.</a:t>
            </a:r>
          </a:p>
          <a:p>
            <a:pPr algn="r" rtl="1">
              <a:buClr>
                <a:schemeClr val="tx1"/>
              </a:buClr>
              <a:buFont typeface="Wingdings" panose="05000000000000000000" pitchFamily="2" charset="2"/>
              <a:buChar char="v"/>
            </a:pPr>
            <a:r>
              <a:rPr lang="fa-IR" altLang="fa-IR" sz="2000" dirty="0" smtClean="0">
                <a:cs typeface="B Homa" panose="00000400000000000000" pitchFamily="2" charset="-78"/>
              </a:rPr>
              <a:t>سالن ورزشی نیاز به این قسمت ها دارد : رختکن ، سرویس بهداشتی ، دوش </a:t>
            </a:r>
          </a:p>
          <a:p>
            <a:pPr algn="r" rtl="1">
              <a:buClr>
                <a:schemeClr val="tx1"/>
              </a:buClr>
              <a:buFont typeface="Wingdings" panose="05000000000000000000" pitchFamily="2" charset="2"/>
              <a:buChar char="v"/>
            </a:pPr>
            <a:r>
              <a:rPr lang="fa-IR" altLang="fa-IR" sz="2000" dirty="0" smtClean="0">
                <a:cs typeface="B Homa" panose="00000400000000000000" pitchFamily="2" charset="-78"/>
              </a:rPr>
              <a:t>روی درب رختکن میتوان از اعداد یا حروف بریل و برجسته استفاده کرد تا کاربران بتوانند به راحتی کمد خود را تشخیص دهند. برای کاربران کم بینایان می توان از رنگ استفاده کرد.</a:t>
            </a:r>
          </a:p>
          <a:p>
            <a:pPr algn="r" rtl="1">
              <a:buClr>
                <a:schemeClr val="tx1"/>
              </a:buClr>
              <a:buFont typeface="Wingdings" panose="05000000000000000000" pitchFamily="2" charset="2"/>
              <a:buChar char="v"/>
            </a:pPr>
            <a:r>
              <a:rPr lang="fa-IR" altLang="fa-IR" sz="2000" dirty="0" smtClean="0">
                <a:cs typeface="B Homa" panose="00000400000000000000" pitchFamily="2" charset="-78"/>
              </a:rPr>
              <a:t>برای سالن شطرنج از فضای آرام تری استفاده کنید.</a:t>
            </a:r>
          </a:p>
          <a:p>
            <a:pPr algn="r" rtl="1">
              <a:buClr>
                <a:schemeClr val="tx1"/>
              </a:buClr>
              <a:buFont typeface="Wingdings" panose="05000000000000000000" pitchFamily="2" charset="2"/>
              <a:buChar char="v"/>
            </a:pPr>
            <a:endParaRPr lang="fa-IR" altLang="fa-IR" sz="2000" dirty="0" smtClean="0">
              <a:cs typeface="B Homa" panose="00000400000000000000" pitchFamily="2" charset="-78"/>
            </a:endParaRPr>
          </a:p>
        </p:txBody>
      </p:sp>
    </p:spTree>
    <p:extLst>
      <p:ext uri="{BB962C8B-B14F-4D97-AF65-F5344CB8AC3E}">
        <p14:creationId xmlns:p14="http://schemas.microsoft.com/office/powerpoint/2010/main" val="339688161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Content Placeholder 2"/>
          <p:cNvSpPr>
            <a:spLocks noGrp="1"/>
          </p:cNvSpPr>
          <p:nvPr>
            <p:ph idx="1"/>
          </p:nvPr>
        </p:nvSpPr>
        <p:spPr>
          <a:xfrm>
            <a:off x="457200" y="533400"/>
            <a:ext cx="7467600" cy="5592763"/>
          </a:xfrm>
        </p:spPr>
        <p:txBody>
          <a:bodyPr/>
          <a:lstStyle/>
          <a:p>
            <a:pPr algn="r" rtl="1" eaLnBrk="1" hangingPunct="1">
              <a:buClr>
                <a:schemeClr val="tx1"/>
              </a:buClr>
              <a:buFont typeface="Wingdings" panose="05000000000000000000" pitchFamily="2" charset="2"/>
              <a:buChar char="q"/>
            </a:pPr>
            <a:r>
              <a:rPr lang="fa-IR" altLang="fa-IR" sz="2000" dirty="0" smtClean="0">
                <a:cs typeface="B Homa" panose="00000400000000000000" pitchFamily="2" charset="-78"/>
              </a:rPr>
              <a:t>پوشش های شبیدار در شکل های گوناگون و مصالح مختلف، از ویژگی های مهم نمای خانه های گیلانی است. در بعضی نقاط گیلان مانند اطراف لاهیجان، شیب این پوشش ها خیلی زیاد و در بعضی از نقاط مانند اطراف فومن این شیب کمتر است. رنگ قهوه ای آن همراه با قرار گیری دسته های گالی و کولش، سطح زیبایی را شکل می دهد و خانه گیلانی را با محل خود مانوس می کند.</a:t>
            </a:r>
            <a:endParaRPr lang="de-DE" altLang="fa-IR" sz="2000" dirty="0" smtClean="0">
              <a:cs typeface="B Homa" panose="00000400000000000000" pitchFamily="2" charset="-78"/>
            </a:endParaRPr>
          </a:p>
          <a:p>
            <a:pPr algn="r" rtl="1" eaLnBrk="1" hangingPunct="1">
              <a:buClr>
                <a:schemeClr val="tx1"/>
              </a:buClr>
              <a:buFont typeface="Wingdings 2" panose="05020102010507070707" pitchFamily="18" charset="2"/>
              <a:buNone/>
            </a:pPr>
            <a:r>
              <a:rPr lang="fa-IR" altLang="fa-IR" sz="2000" dirty="0" smtClean="0">
                <a:cs typeface="B Homa" panose="00000400000000000000" pitchFamily="2" charset="-78"/>
              </a:rPr>
              <a:t> </a:t>
            </a:r>
            <a:endParaRPr lang="de-DE" altLang="fa-IR" sz="2000" dirty="0" smtClean="0">
              <a:cs typeface="B Homa" panose="00000400000000000000" pitchFamily="2" charset="-78"/>
            </a:endParaRPr>
          </a:p>
          <a:p>
            <a:pPr algn="r" rtl="1" eaLnBrk="1" hangingPunct="1">
              <a:buClr>
                <a:schemeClr val="tx1"/>
              </a:buClr>
              <a:buFont typeface="Wingdings" panose="05000000000000000000" pitchFamily="2" charset="2"/>
              <a:buChar char="q"/>
            </a:pPr>
            <a:r>
              <a:rPr lang="fa-IR" altLang="fa-IR" sz="2000" dirty="0" smtClean="0">
                <a:cs typeface="B Homa" panose="00000400000000000000" pitchFamily="2" charset="-78"/>
              </a:rPr>
              <a:t>در تمام ساختمانهای این مناطق ، بدون استثنا از کوران و تهویه طبیعی استفاده می شود به طور کلی ، پلان گسترده و باز و فرم کالبدی آنها بیشتر شکلهای هندسه طویل و باریک است . به منظور حداکثر استفاده از وزش باید در ایجاد تهویه طبیعی در داخل اتاقها ، جهت گیری ساختمان ها با توجه به وزش نسیم های دریا تعیین شده است . در نقاطی که با دمای شدید و طولانی می وزد ، قسمتهای رو به بالا ساختمان </a:t>
            </a:r>
            <a:r>
              <a:rPr lang="de-DE" altLang="fa-IR" sz="2000" dirty="0" smtClean="0">
                <a:cs typeface="B Homa" panose="00000400000000000000" pitchFamily="2" charset="-78"/>
              </a:rPr>
              <a:t>.</a:t>
            </a:r>
            <a:r>
              <a:rPr lang="fa-IR" altLang="fa-IR" sz="2000" dirty="0" smtClean="0">
                <a:cs typeface="B Homa" panose="00000400000000000000" pitchFamily="2" charset="-78"/>
              </a:rPr>
              <a:t>کاملاً بسته است</a:t>
            </a:r>
          </a:p>
          <a:p>
            <a:pPr algn="r" rtl="1" eaLnBrk="1" hangingPunct="1">
              <a:buClr>
                <a:schemeClr val="tx1"/>
              </a:buClr>
              <a:buFont typeface="Wingdings 2" panose="05020102010507070707" pitchFamily="18" charset="2"/>
              <a:buNone/>
            </a:pPr>
            <a:endParaRPr lang="fa-IR" altLang="fa-IR" sz="2000" dirty="0" smtClean="0">
              <a:cs typeface="B Homa" panose="00000400000000000000" pitchFamily="2" charset="-78"/>
            </a:endParaRPr>
          </a:p>
          <a:p>
            <a:pPr algn="r" rtl="1" eaLnBrk="1" hangingPunct="1">
              <a:buClr>
                <a:schemeClr val="tx1"/>
              </a:buClr>
              <a:buFont typeface="Wingdings" panose="05000000000000000000" pitchFamily="2" charset="2"/>
              <a:buChar char="q"/>
            </a:pPr>
            <a:r>
              <a:rPr lang="fa-IR" altLang="fa-IR" sz="2000" b="1" dirty="0" smtClean="0">
                <a:cs typeface="B Homa" panose="00000400000000000000" pitchFamily="2" charset="-78"/>
              </a:rPr>
              <a:t>به دلایل اقلیمی ( نیاز به کوران هوا در فضا برای دفع رطوبت و ... ) بافت شهرهای جلگه ای گیلان از نوع بافت باز می باشد . بدین ترتیب خانه ها به صورت خانه باغ طراحی شده و دارای درختان میوه است . </a:t>
            </a:r>
            <a:endParaRPr lang="en-US" altLang="fa-IR" sz="2000" dirty="0" smtClean="0">
              <a:cs typeface="B Homa" panose="00000400000000000000" pitchFamily="2" charset="-78"/>
            </a:endParaRPr>
          </a:p>
        </p:txBody>
      </p:sp>
    </p:spTree>
    <p:extLst>
      <p:ext uri="{BB962C8B-B14F-4D97-AF65-F5344CB8AC3E}">
        <p14:creationId xmlns:p14="http://schemas.microsoft.com/office/powerpoint/2010/main" val="758635417"/>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Title 1"/>
          <p:cNvSpPr>
            <a:spLocks noGrp="1"/>
          </p:cNvSpPr>
          <p:nvPr>
            <p:ph type="title"/>
          </p:nvPr>
        </p:nvSpPr>
        <p:spPr>
          <a:xfrm>
            <a:off x="6248400" y="274638"/>
            <a:ext cx="1676400" cy="563562"/>
          </a:xfrm>
        </p:spPr>
        <p:txBody>
          <a:bodyPr/>
          <a:lstStyle/>
          <a:p>
            <a:pPr algn="r"/>
            <a:r>
              <a:rPr lang="fa-IR" altLang="fa-IR" sz="2400" b="1" dirty="0" smtClean="0">
                <a:solidFill>
                  <a:srgbClr val="FFC000"/>
                </a:solidFill>
                <a:cs typeface="B Homa" panose="00000400000000000000" pitchFamily="2" charset="-78"/>
              </a:rPr>
              <a:t>رستوران</a:t>
            </a:r>
            <a:endParaRPr lang="en-US" altLang="fa-IR" sz="2400" b="1" dirty="0" smtClean="0">
              <a:solidFill>
                <a:srgbClr val="FFC000"/>
              </a:solidFill>
              <a:cs typeface="B Homa" panose="00000400000000000000" pitchFamily="2" charset="-78"/>
            </a:endParaRPr>
          </a:p>
        </p:txBody>
      </p:sp>
      <p:sp>
        <p:nvSpPr>
          <p:cNvPr id="69635" name="Content Placeholder 2"/>
          <p:cNvSpPr>
            <a:spLocks noGrp="1"/>
          </p:cNvSpPr>
          <p:nvPr>
            <p:ph idx="1"/>
          </p:nvPr>
        </p:nvSpPr>
        <p:spPr>
          <a:xfrm>
            <a:off x="457200" y="990600"/>
            <a:ext cx="7467600" cy="5135563"/>
          </a:xfrm>
        </p:spPr>
        <p:txBody>
          <a:bodyPr/>
          <a:lstStyle/>
          <a:p>
            <a:pPr algn="r" rtl="1">
              <a:buClr>
                <a:schemeClr val="tx1"/>
              </a:buClr>
              <a:buFont typeface="Wingdings" pitchFamily="2" charset="2"/>
              <a:buChar char="q"/>
              <a:defRPr/>
            </a:pPr>
            <a:r>
              <a:rPr lang="fa-IR" sz="2000" b="1" dirty="0" smtClean="0">
                <a:cs typeface="B Homa" panose="00000400000000000000" pitchFamily="2" charset="-78"/>
              </a:rPr>
              <a:t>آشپزخانه :</a:t>
            </a:r>
          </a:p>
          <a:p>
            <a:pPr marL="800100" lvl="1" indent="-342900" algn="r" rtl="1">
              <a:buClr>
                <a:schemeClr val="tx1"/>
              </a:buClr>
              <a:buSzPct val="80000"/>
              <a:buFont typeface="Arial" pitchFamily="34" charset="0"/>
              <a:buChar char="‒"/>
              <a:defRPr/>
            </a:pPr>
            <a:r>
              <a:rPr lang="ar-SA" sz="2000" dirty="0" smtClean="0">
                <a:ea typeface="B Homa"/>
                <a:cs typeface="B Homa" panose="00000400000000000000" pitchFamily="2" charset="-78"/>
              </a:rPr>
              <a:t>تمام سطوح آشپزخانه باید قابل شستشو باشند</a:t>
            </a:r>
            <a:r>
              <a:rPr lang="fa-IR" sz="2000" dirty="0" smtClean="0">
                <a:ea typeface="B Homa"/>
                <a:cs typeface="B Homa" panose="00000400000000000000" pitchFamily="2" charset="-78"/>
              </a:rPr>
              <a:t>.</a:t>
            </a:r>
          </a:p>
          <a:p>
            <a:pPr marL="800100" lvl="1" indent="-342900" algn="r" rtl="1">
              <a:buClr>
                <a:schemeClr val="tx1"/>
              </a:buClr>
              <a:buSzPct val="80000"/>
              <a:buFont typeface="Arial" pitchFamily="34" charset="0"/>
              <a:buChar char="‒"/>
              <a:defRPr/>
            </a:pPr>
            <a:r>
              <a:rPr lang="ar-SA" sz="2000" dirty="0" smtClean="0">
                <a:ea typeface="B Homa"/>
                <a:cs typeface="B Homa" panose="00000400000000000000" pitchFamily="2" charset="-78"/>
              </a:rPr>
              <a:t>سطوح غیر لغزنده و کاشی کاری </a:t>
            </a:r>
            <a:r>
              <a:rPr lang="fa-IR" sz="2000" dirty="0" smtClean="0">
                <a:ea typeface="B Homa"/>
                <a:cs typeface="B Homa" panose="00000400000000000000" pitchFamily="2" charset="-78"/>
              </a:rPr>
              <a:t>شوند.</a:t>
            </a:r>
          </a:p>
          <a:p>
            <a:pPr marL="800100" lvl="1" indent="-342900" algn="r" rtl="1">
              <a:buClr>
                <a:schemeClr val="tx1"/>
              </a:buClr>
              <a:buSzPct val="80000"/>
              <a:buFont typeface="Arial" pitchFamily="34" charset="0"/>
              <a:buChar char="‒"/>
              <a:defRPr/>
            </a:pPr>
            <a:r>
              <a:rPr lang="ar-SA" sz="2000" dirty="0" smtClean="0">
                <a:ea typeface="B Homa"/>
                <a:cs typeface="B Homa" panose="00000400000000000000" pitchFamily="2" charset="-78"/>
              </a:rPr>
              <a:t> معم</a:t>
            </a:r>
            <a:r>
              <a:rPr lang="fa-IR" sz="2000" dirty="0" smtClean="0">
                <a:ea typeface="B Homa"/>
                <a:cs typeface="B Homa" panose="00000400000000000000" pitchFamily="2" charset="-78"/>
              </a:rPr>
              <a:t>و</a:t>
            </a:r>
            <a:r>
              <a:rPr lang="ar-SA" sz="2000" dirty="0" smtClean="0">
                <a:ea typeface="B Homa"/>
                <a:cs typeface="B Homa" panose="00000400000000000000" pitchFamily="2" charset="-78"/>
              </a:rPr>
              <a:t>لا سطح آشپزخانه عریض با شیب کمتر از </a:t>
            </a:r>
            <a:r>
              <a:rPr lang="fa-IR" sz="2000" dirty="0" smtClean="0">
                <a:ea typeface="B Homa"/>
                <a:cs typeface="B Homa" panose="00000400000000000000" pitchFamily="2" charset="-78"/>
              </a:rPr>
              <a:t>۱:</a:t>
            </a:r>
            <a:r>
              <a:rPr lang="fa-IR" sz="2000" dirty="0" err="1" smtClean="0">
                <a:ea typeface="B Homa"/>
                <a:cs typeface="B Homa" panose="00000400000000000000" pitchFamily="2" charset="-78"/>
              </a:rPr>
              <a:t>۲۰</a:t>
            </a:r>
            <a:r>
              <a:rPr lang="ar-SA" sz="2000" dirty="0" smtClean="0">
                <a:ea typeface="B Homa"/>
                <a:cs typeface="B Homa" panose="00000400000000000000" pitchFamily="2" charset="-78"/>
              </a:rPr>
              <a:t> مناسب است</a:t>
            </a:r>
            <a:r>
              <a:rPr lang="fa-IR" sz="2000" dirty="0" smtClean="0">
                <a:ea typeface="B Homa"/>
                <a:cs typeface="B Homa" panose="00000400000000000000" pitchFamily="2" charset="-78"/>
              </a:rPr>
              <a:t>.</a:t>
            </a:r>
            <a:r>
              <a:rPr lang="ar-SA" sz="2000" dirty="0" smtClean="0">
                <a:ea typeface="B Homa"/>
                <a:cs typeface="B Homa" panose="00000400000000000000" pitchFamily="2" charset="-78"/>
              </a:rPr>
              <a:t> </a:t>
            </a:r>
            <a:endParaRPr lang="fa-IR" sz="2000" dirty="0" smtClean="0">
              <a:ea typeface="B Homa"/>
              <a:cs typeface="B Homa" panose="00000400000000000000" pitchFamily="2" charset="-78"/>
            </a:endParaRPr>
          </a:p>
          <a:p>
            <a:pPr marL="800100" lvl="1" indent="-342900" algn="r" rtl="1">
              <a:buClr>
                <a:schemeClr val="tx1"/>
              </a:buClr>
              <a:buSzPct val="80000"/>
              <a:buFont typeface="Arial" pitchFamily="34" charset="0"/>
              <a:buChar char="‒"/>
              <a:defRPr/>
            </a:pPr>
            <a:r>
              <a:rPr lang="ar-SA" sz="2000" dirty="0" smtClean="0">
                <a:ea typeface="B Homa"/>
                <a:cs typeface="B Homa" panose="00000400000000000000" pitchFamily="2" charset="-78"/>
              </a:rPr>
              <a:t>کانال های تخلیه کفی در ناحیه آشپزخانه و انبار مورد استفاده قرار گیرند</a:t>
            </a:r>
            <a:r>
              <a:rPr lang="fa-IR" sz="2000" dirty="0" smtClean="0">
                <a:ea typeface="B Homa"/>
                <a:cs typeface="B Homa" panose="00000400000000000000" pitchFamily="2" charset="-78"/>
              </a:rPr>
              <a:t>.</a:t>
            </a:r>
            <a:r>
              <a:rPr lang="ar-SA" sz="2000" dirty="0" smtClean="0">
                <a:ea typeface="B Homa"/>
                <a:cs typeface="B Homa" panose="00000400000000000000" pitchFamily="2" charset="-78"/>
              </a:rPr>
              <a:t> </a:t>
            </a:r>
            <a:endParaRPr lang="fa-IR" sz="2000" dirty="0" smtClean="0">
              <a:ea typeface="B Homa"/>
              <a:cs typeface="B Homa" panose="00000400000000000000" pitchFamily="2" charset="-78"/>
            </a:endParaRPr>
          </a:p>
          <a:p>
            <a:pPr marL="800100" lvl="1" indent="-342900" algn="r" rtl="1">
              <a:buClr>
                <a:schemeClr val="tx1"/>
              </a:buClr>
              <a:buSzPct val="80000"/>
              <a:buFont typeface="Arial" pitchFamily="34" charset="0"/>
              <a:buChar char="‒"/>
              <a:defRPr/>
            </a:pPr>
            <a:r>
              <a:rPr lang="fa-IR" sz="2000" dirty="0" smtClean="0">
                <a:ea typeface="B Homa"/>
                <a:cs typeface="B Homa" panose="00000400000000000000" pitchFamily="2" charset="-78"/>
              </a:rPr>
              <a:t>ترجیحا آشپزخانه در معرض دید نباشد.</a:t>
            </a:r>
          </a:p>
          <a:p>
            <a:pPr marL="800100" lvl="1" indent="-342900" algn="r" rtl="1">
              <a:buClr>
                <a:schemeClr val="tx1"/>
              </a:buClr>
              <a:buSzPct val="80000"/>
              <a:buFont typeface="Arial" pitchFamily="34" charset="0"/>
              <a:buChar char="‒"/>
              <a:defRPr/>
            </a:pPr>
            <a:r>
              <a:rPr lang="fa-IR" sz="2000" dirty="0" smtClean="0">
                <a:ea typeface="B Homa"/>
                <a:cs typeface="B Homa" panose="00000400000000000000" pitchFamily="2" charset="-78"/>
              </a:rPr>
              <a:t>از تهویه مناسب برخوردار باشد.</a:t>
            </a:r>
          </a:p>
          <a:p>
            <a:pPr marL="800100" lvl="1" indent="-342900" algn="r" rtl="1">
              <a:buClr>
                <a:schemeClr val="tx1"/>
              </a:buClr>
              <a:buSzPct val="80000"/>
              <a:buFont typeface="Arial" pitchFamily="34" charset="0"/>
              <a:buChar char="‒"/>
              <a:defRPr/>
            </a:pPr>
            <a:r>
              <a:rPr lang="ar-SA" sz="2000" dirty="0" smtClean="0">
                <a:ea typeface="B Homa"/>
                <a:cs typeface="B Homa" panose="00000400000000000000" pitchFamily="2" charset="-78"/>
              </a:rPr>
              <a:t>تجهیزات برقی باید به قطع کن های اضطراری مجهز باشند</a:t>
            </a:r>
            <a:r>
              <a:rPr lang="fa-IR" sz="2000" dirty="0" smtClean="0">
                <a:ea typeface="B Homa"/>
                <a:cs typeface="B Homa" panose="00000400000000000000" pitchFamily="2" charset="-78"/>
              </a:rPr>
              <a:t>.</a:t>
            </a:r>
          </a:p>
          <a:p>
            <a:pPr marL="800100" lvl="1" indent="-342900" algn="r" rtl="1">
              <a:buClr>
                <a:schemeClr val="tx1"/>
              </a:buClr>
              <a:buSzPct val="80000"/>
              <a:buFont typeface="Arial" pitchFamily="34" charset="0"/>
              <a:buChar char="‒"/>
              <a:defRPr/>
            </a:pPr>
            <a:r>
              <a:rPr lang="ar-SA" sz="2000" dirty="0" smtClean="0">
                <a:ea typeface="B Homa"/>
                <a:cs typeface="B Homa" panose="00000400000000000000" pitchFamily="2" charset="-78"/>
              </a:rPr>
              <a:t>پنجره ها باید مجهز به توری باشند و چنانچه از تهویه ی مکانیکی استفاده میشود بدون بازشو باشند</a:t>
            </a:r>
            <a:r>
              <a:rPr lang="fa-IR" sz="2000" dirty="0" smtClean="0">
                <a:ea typeface="B Homa"/>
                <a:cs typeface="B Homa" panose="00000400000000000000" pitchFamily="2" charset="-78"/>
              </a:rPr>
              <a:t>.</a:t>
            </a:r>
          </a:p>
          <a:p>
            <a:pPr marL="800100" lvl="1" indent="-342900" algn="r" rtl="1">
              <a:buClr>
                <a:schemeClr val="tx1"/>
              </a:buClr>
              <a:buSzPct val="80000"/>
              <a:buFont typeface="Arial" pitchFamily="34" charset="0"/>
              <a:buChar char="‒"/>
              <a:defRPr/>
            </a:pPr>
            <a:r>
              <a:rPr lang="ar-SA" sz="2000" dirty="0" smtClean="0">
                <a:ea typeface="B Homa"/>
                <a:cs typeface="B Homa" panose="00000400000000000000" pitchFamily="2" charset="-78"/>
              </a:rPr>
              <a:t>جهت کاهش صدا باید بین دیوارهای آشپزخانه با غذاخوری عایق کاری صوتی شوند.سطوح جاذب صدا برای این امر مفید هستند</a:t>
            </a:r>
            <a:endParaRPr lang="fa-IR" sz="2000" dirty="0" smtClean="0">
              <a:ea typeface="B Homa"/>
              <a:cs typeface="B Homa" panose="00000400000000000000" pitchFamily="2" charset="-78"/>
            </a:endParaRPr>
          </a:p>
          <a:p>
            <a:pPr marL="800100" lvl="1" indent="-342900" algn="r" rtl="1">
              <a:buClr>
                <a:schemeClr val="tx1"/>
              </a:buClr>
              <a:buSzPct val="80000"/>
              <a:buFont typeface="Wingdings 2" panose="05020102010507070707" pitchFamily="18" charset="2"/>
              <a:buNone/>
              <a:defRPr/>
            </a:pPr>
            <a:endParaRPr lang="en-US" sz="2000" b="1" dirty="0" smtClean="0">
              <a:solidFill>
                <a:schemeClr val="accent1">
                  <a:lumMod val="75000"/>
                </a:schemeClr>
              </a:solidFill>
              <a:effectLst>
                <a:outerShdw blurRad="38100" dist="38100" dir="2700000" algn="tl">
                  <a:srgbClr val="000000">
                    <a:alpha val="43137"/>
                  </a:srgbClr>
                </a:outerShdw>
              </a:effectLst>
              <a:ea typeface="B Homa"/>
              <a:cs typeface="B Homa" panose="00000400000000000000" pitchFamily="2" charset="-78"/>
            </a:endParaRPr>
          </a:p>
        </p:txBody>
      </p:sp>
    </p:spTree>
    <p:extLst>
      <p:ext uri="{BB962C8B-B14F-4D97-AF65-F5344CB8AC3E}">
        <p14:creationId xmlns:p14="http://schemas.microsoft.com/office/powerpoint/2010/main" val="399334776"/>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Title 1"/>
          <p:cNvSpPr>
            <a:spLocks noGrp="1"/>
          </p:cNvSpPr>
          <p:nvPr>
            <p:ph type="title"/>
          </p:nvPr>
        </p:nvSpPr>
        <p:spPr/>
        <p:txBody>
          <a:bodyPr/>
          <a:lstStyle/>
          <a:p>
            <a:endParaRPr lang="fa-IR" altLang="fa-IR" smtClean="0"/>
          </a:p>
        </p:txBody>
      </p:sp>
      <p:graphicFrame>
        <p:nvGraphicFramePr>
          <p:cNvPr id="4" name="Table 3"/>
          <p:cNvGraphicFramePr>
            <a:graphicFrameLocks noGrp="1"/>
          </p:cNvGraphicFramePr>
          <p:nvPr/>
        </p:nvGraphicFramePr>
        <p:xfrm>
          <a:off x="381000" y="1828800"/>
          <a:ext cx="7772398" cy="2590801"/>
        </p:xfrm>
        <a:graphic>
          <a:graphicData uri="http://schemas.openxmlformats.org/drawingml/2006/table">
            <a:tbl>
              <a:tblPr firstRow="1" bandRow="1">
                <a:tableStyleId>{21E4AEA4-8DFA-4A89-87EB-49C32662AFE0}</a:tableStyleId>
              </a:tblPr>
              <a:tblGrid>
                <a:gridCol w="1168375"/>
                <a:gridCol w="707574"/>
                <a:gridCol w="550336"/>
                <a:gridCol w="943432"/>
                <a:gridCol w="707574"/>
                <a:gridCol w="309137"/>
                <a:gridCol w="791532"/>
                <a:gridCol w="628955"/>
                <a:gridCol w="471716"/>
                <a:gridCol w="1493767"/>
              </a:tblGrid>
              <a:tr h="718741">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fa-IR" sz="1400" dirty="0" smtClean="0">
                        <a:solidFill>
                          <a:schemeClr val="bg1"/>
                        </a:solidFill>
                        <a:cs typeface="B Homa" panose="00000400000000000000" pitchFamily="2" charset="-78"/>
                      </a:endParaRPr>
                    </a:p>
                    <a:p>
                      <a:pPr marL="0" marR="0" indent="0" algn="ctr" defTabSz="914400" rtl="0" eaLnBrk="1" fontAlgn="auto" latinLnBrk="0" hangingPunct="1">
                        <a:lnSpc>
                          <a:spcPct val="100000"/>
                        </a:lnSpc>
                        <a:spcBef>
                          <a:spcPts val="0"/>
                        </a:spcBef>
                        <a:spcAft>
                          <a:spcPts val="0"/>
                        </a:spcAft>
                        <a:buClrTx/>
                        <a:buSzTx/>
                        <a:buFontTx/>
                        <a:buNone/>
                        <a:tabLst/>
                        <a:defRPr/>
                      </a:pPr>
                      <a:r>
                        <a:rPr lang="fa-IR" sz="1400" dirty="0" smtClean="0">
                          <a:solidFill>
                            <a:schemeClr val="bg1"/>
                          </a:solidFill>
                          <a:cs typeface="B Homa" panose="00000400000000000000" pitchFamily="2" charset="-78"/>
                        </a:rPr>
                        <a:t>ملاحظات</a:t>
                      </a:r>
                    </a:p>
                  </a:txBody>
                  <a:tcPr marL="91430" marR="91430" marT="45718" marB="45718"/>
                </a:tc>
                <a:tc>
                  <a:txBody>
                    <a:bodyPr/>
                    <a:lstStyle/>
                    <a:p>
                      <a:endParaRPr lang="en-US" sz="1800" dirty="0"/>
                    </a:p>
                  </a:txBody>
                  <a:tcPr marL="91430" marR="91430" marT="45718" marB="45718"/>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800" dirty="0" smtClean="0">
                        <a:cs typeface="B Homa" panose="00000400000000000000" pitchFamily="2" charset="-78"/>
                      </a:endParaRPr>
                    </a:p>
                  </a:txBody>
                  <a:tcPr marL="91430" marR="91430" marT="45718" marB="45718"/>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a-IR" sz="1400" dirty="0" smtClean="0">
                          <a:solidFill>
                            <a:schemeClr val="bg1"/>
                          </a:solidFill>
                          <a:cs typeface="B Homa" panose="00000400000000000000" pitchFamily="2" charset="-78"/>
                        </a:rPr>
                        <a:t>جمع کل مساحت</a:t>
                      </a:r>
                      <a:endParaRPr lang="en-US" sz="1400" dirty="0" smtClean="0">
                        <a:solidFill>
                          <a:schemeClr val="bg1"/>
                        </a:solidFill>
                        <a:cs typeface="B Homa" panose="00000400000000000000" pitchFamily="2" charset="-78"/>
                      </a:endParaRPr>
                    </a:p>
                  </a:txBody>
                  <a:tcPr marL="91430" marR="91430" marT="45718" marB="45718"/>
                </a:tc>
                <a:tc>
                  <a:txBody>
                    <a:bodyPr/>
                    <a:lstStyle/>
                    <a:p>
                      <a:pPr algn="ctr" rtl="1"/>
                      <a:endParaRPr lang="en-US" sz="1200" b="1" i="0" dirty="0">
                        <a:cs typeface="B Homa" panose="00000400000000000000" pitchFamily="2" charset="-78"/>
                      </a:endParaRPr>
                    </a:p>
                  </a:txBody>
                  <a:tcPr marL="91430" marR="91430" marT="45718" marB="45718"/>
                </a:tc>
                <a:tc>
                  <a:txBody>
                    <a:bodyPr/>
                    <a:lstStyle/>
                    <a:p>
                      <a:pPr algn="ctr" rtl="1">
                        <a:lnSpc>
                          <a:spcPct val="115000"/>
                        </a:lnSpc>
                        <a:spcAft>
                          <a:spcPts val="0"/>
                        </a:spcAft>
                      </a:pPr>
                      <a:endParaRPr lang="en-US" sz="1200" b="1" i="0" dirty="0">
                        <a:effectLst/>
                        <a:latin typeface="Calibri"/>
                        <a:ea typeface="Times New Roman"/>
                        <a:cs typeface="B Homa" panose="00000400000000000000" pitchFamily="2" charset="-78"/>
                      </a:endParaRPr>
                    </a:p>
                  </a:txBody>
                  <a:tcPr marL="68572" marR="68572" marT="0" marB="0" anchor="ct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r>
                        <a:rPr lang="fa-IR" sz="1400" dirty="0" smtClean="0">
                          <a:solidFill>
                            <a:schemeClr val="bg1"/>
                          </a:solidFill>
                          <a:cs typeface="B Homa" panose="00000400000000000000" pitchFamily="2" charset="-78"/>
                        </a:rPr>
                        <a:t>مساحت مفید</a:t>
                      </a:r>
                      <a:endParaRPr lang="en-US" sz="1400" dirty="0" smtClean="0">
                        <a:solidFill>
                          <a:schemeClr val="bg1"/>
                        </a:solidFill>
                        <a:cs typeface="B Homa" panose="00000400000000000000" pitchFamily="2" charset="-78"/>
                      </a:endParaRPr>
                    </a:p>
                  </a:txBody>
                  <a:tcPr marL="91430" marR="91430" marT="45718" marB="45718"/>
                </a:tc>
                <a:tc>
                  <a:txBody>
                    <a:bodyPr/>
                    <a:lstStyle/>
                    <a:p>
                      <a:pPr algn="ctr" rtl="1">
                        <a:lnSpc>
                          <a:spcPct val="115000"/>
                        </a:lnSpc>
                        <a:spcAft>
                          <a:spcPts val="0"/>
                        </a:spcAft>
                      </a:pPr>
                      <a:endParaRPr lang="en-US" sz="1200" b="1" i="0" dirty="0">
                        <a:effectLst/>
                        <a:latin typeface="Calibri"/>
                        <a:ea typeface="Times New Roman"/>
                        <a:cs typeface="B Homa" panose="00000400000000000000" pitchFamily="2" charset="-78"/>
                      </a:endParaRPr>
                    </a:p>
                  </a:txBody>
                  <a:tcPr marL="68572" marR="68572" marT="0" marB="0" anchor="ctr"/>
                </a:tc>
                <a:tc>
                  <a:txBody>
                    <a:bodyPr/>
                    <a:lstStyle/>
                    <a:p>
                      <a:pPr algn="ctr"/>
                      <a:endParaRPr lang="en-US" sz="1200" b="1" dirty="0">
                        <a:cs typeface="B Homa" panose="00000400000000000000" pitchFamily="2" charset="-78"/>
                      </a:endParaRPr>
                    </a:p>
                  </a:txBody>
                  <a:tcPr marL="91430" marR="91430" marT="45718" marB="45718"/>
                </a:tc>
                <a:tc>
                  <a:txBody>
                    <a:bodyPr/>
                    <a:lstStyle/>
                    <a:p>
                      <a:pPr algn="ctr"/>
                      <a:r>
                        <a:rPr lang="fa-IR" sz="1400" dirty="0" smtClean="0">
                          <a:solidFill>
                            <a:schemeClr val="bg1"/>
                          </a:solidFill>
                          <a:cs typeface="B Homa" panose="00000400000000000000" pitchFamily="2" charset="-78"/>
                        </a:rPr>
                        <a:t>اجزاء فضا</a:t>
                      </a:r>
                      <a:endParaRPr lang="en-US" sz="1400" dirty="0">
                        <a:solidFill>
                          <a:schemeClr val="bg1"/>
                        </a:solidFill>
                        <a:cs typeface="B Homa" panose="00000400000000000000" pitchFamily="2" charset="-78"/>
                      </a:endParaRPr>
                    </a:p>
                  </a:txBody>
                  <a:tcPr marL="68572" marR="68572" marT="0" marB="0" anchor="ctr"/>
                </a:tc>
              </a:tr>
              <a:tr h="468016">
                <a:tc>
                  <a:txBody>
                    <a:bodyPr/>
                    <a:lstStyle/>
                    <a:p>
                      <a:pPr algn="ctr"/>
                      <a:endParaRPr lang="en-US" sz="1200" b="1" dirty="0">
                        <a:cs typeface="B Homa" panose="00000400000000000000" pitchFamily="2" charset="-78"/>
                      </a:endParaRPr>
                    </a:p>
                  </a:txBody>
                  <a:tcPr marL="91430" marR="91430" marT="45718" marB="45718"/>
                </a:tc>
                <a:tc>
                  <a:txBody>
                    <a:bodyPr/>
                    <a:lstStyle/>
                    <a:p>
                      <a:endParaRPr lang="en-US" sz="1800"/>
                    </a:p>
                  </a:txBody>
                  <a:tcPr marL="91430" marR="91430" marT="45718" marB="45718"/>
                </a:tc>
                <a:tc>
                  <a:txBody>
                    <a:bodyPr/>
                    <a:lstStyle/>
                    <a:p>
                      <a:endParaRPr lang="en-US" sz="1800"/>
                    </a:p>
                  </a:txBody>
                  <a:tcPr marL="91430" marR="91430" marT="45718" marB="45718"/>
                </a:tc>
                <a:tc>
                  <a:txBody>
                    <a:bodyPr/>
                    <a:lstStyle/>
                    <a:p>
                      <a:endParaRPr lang="en-US" sz="1800" dirty="0"/>
                    </a:p>
                  </a:txBody>
                  <a:tcPr marL="91430" marR="91430" marT="45718" marB="45718"/>
                </a:tc>
                <a:tc>
                  <a:txBody>
                    <a:bodyPr/>
                    <a:lstStyle/>
                    <a:p>
                      <a:pPr algn="ctr" rtl="1"/>
                      <a:r>
                        <a:rPr lang="fa-IR" sz="1200" dirty="0" smtClean="0"/>
                        <a:t>100</a:t>
                      </a:r>
                      <a:endParaRPr lang="en-US" sz="1200" b="1" i="0" dirty="0">
                        <a:cs typeface="B Homa" panose="00000400000000000000" pitchFamily="2" charset="-78"/>
                      </a:endParaRPr>
                    </a:p>
                  </a:txBody>
                  <a:tcPr marL="91430" marR="91430" marT="45718" marB="45718"/>
                </a:tc>
                <a:tc>
                  <a:txBody>
                    <a:bodyPr/>
                    <a:lstStyle/>
                    <a:p>
                      <a:pPr algn="ctr" rtl="1">
                        <a:lnSpc>
                          <a:spcPct val="115000"/>
                        </a:lnSpc>
                        <a:spcAft>
                          <a:spcPts val="0"/>
                        </a:spcAft>
                      </a:pPr>
                      <a:r>
                        <a:rPr lang="fa-IR" sz="1200" dirty="0" smtClean="0">
                          <a:effectLst/>
                        </a:rPr>
                        <a:t>1</a:t>
                      </a:r>
                      <a:endParaRPr lang="en-US" sz="1200" b="1" i="0" dirty="0">
                        <a:effectLst/>
                        <a:latin typeface="Calibri"/>
                        <a:ea typeface="Times New Roman"/>
                        <a:cs typeface="B Homa" panose="00000400000000000000" pitchFamily="2" charset="-78"/>
                      </a:endParaRPr>
                    </a:p>
                  </a:txBody>
                  <a:tcPr marL="68572" marR="68572" marT="0" marB="0" anchor="ctr"/>
                </a:tc>
                <a:tc>
                  <a:txBody>
                    <a:bodyPr/>
                    <a:lstStyle/>
                    <a:p>
                      <a:pPr algn="ctr" rtl="1"/>
                      <a:r>
                        <a:rPr lang="fa-IR" sz="1200" dirty="0" smtClean="0"/>
                        <a:t>100</a:t>
                      </a:r>
                      <a:endParaRPr lang="en-US" sz="1200" b="1" i="0" dirty="0">
                        <a:cs typeface="B Homa" panose="00000400000000000000" pitchFamily="2" charset="-78"/>
                      </a:endParaRPr>
                    </a:p>
                  </a:txBody>
                  <a:tcPr marL="91430" marR="91430" marT="45718" marB="45718"/>
                </a:tc>
                <a:tc>
                  <a:txBody>
                    <a:bodyPr/>
                    <a:lstStyle/>
                    <a:p>
                      <a:pPr algn="ctr" rtl="1">
                        <a:lnSpc>
                          <a:spcPct val="115000"/>
                        </a:lnSpc>
                        <a:spcAft>
                          <a:spcPts val="0"/>
                        </a:spcAft>
                      </a:pPr>
                      <a:r>
                        <a:rPr lang="fa-IR" sz="1200" dirty="0" smtClean="0">
                          <a:effectLst/>
                        </a:rPr>
                        <a:t>60</a:t>
                      </a:r>
                      <a:endParaRPr lang="en-US" sz="1200" b="1" i="0" dirty="0">
                        <a:effectLst/>
                        <a:latin typeface="Calibri"/>
                        <a:ea typeface="Times New Roman"/>
                        <a:cs typeface="B Homa" panose="00000400000000000000" pitchFamily="2" charset="-78"/>
                      </a:endParaRPr>
                    </a:p>
                  </a:txBody>
                  <a:tcPr marL="68572" marR="68572" marT="0" marB="0" anchor="ctr"/>
                </a:tc>
                <a:tc>
                  <a:txBody>
                    <a:bodyPr/>
                    <a:lstStyle/>
                    <a:p>
                      <a:pPr algn="ctr"/>
                      <a:r>
                        <a:rPr lang="fa-IR" sz="1200" dirty="0" smtClean="0"/>
                        <a:t>1/5</a:t>
                      </a:r>
                      <a:endParaRPr lang="en-US" sz="1200" b="1" dirty="0">
                        <a:cs typeface="B Homa" panose="00000400000000000000" pitchFamily="2" charset="-78"/>
                      </a:endParaRPr>
                    </a:p>
                  </a:txBody>
                  <a:tcPr marL="91430" marR="91430" marT="45718" marB="45718"/>
                </a:tc>
                <a:tc>
                  <a:txBody>
                    <a:bodyPr/>
                    <a:lstStyle/>
                    <a:p>
                      <a:pPr algn="just" rtl="1">
                        <a:lnSpc>
                          <a:spcPct val="115000"/>
                        </a:lnSpc>
                        <a:spcAft>
                          <a:spcPts val="0"/>
                        </a:spcAft>
                      </a:pPr>
                      <a:r>
                        <a:rPr lang="fa-IR" sz="1100" dirty="0" smtClean="0">
                          <a:effectLst/>
                        </a:rPr>
                        <a:t>سالن غذاخوری</a:t>
                      </a:r>
                      <a:endParaRPr lang="en-US" sz="1100" dirty="0">
                        <a:effectLst/>
                        <a:latin typeface="Calibri"/>
                        <a:ea typeface="Times New Roman"/>
                        <a:cs typeface="B Homa" panose="00000400000000000000" pitchFamily="2" charset="-78"/>
                      </a:endParaRPr>
                    </a:p>
                  </a:txBody>
                  <a:tcPr marL="68572" marR="68572" marT="0" marB="0" anchor="ctr"/>
                </a:tc>
              </a:tr>
              <a:tr h="351011">
                <a:tc>
                  <a:txBody>
                    <a:bodyPr/>
                    <a:lstStyle/>
                    <a:p>
                      <a:endParaRPr lang="en-US" sz="1100"/>
                    </a:p>
                  </a:txBody>
                  <a:tcPr marL="91430" marR="91430" marT="45718" marB="45718"/>
                </a:tc>
                <a:tc>
                  <a:txBody>
                    <a:bodyPr/>
                    <a:lstStyle/>
                    <a:p>
                      <a:endParaRPr lang="en-US" sz="1100"/>
                    </a:p>
                  </a:txBody>
                  <a:tcPr marL="91430" marR="91430" marT="45718" marB="45718"/>
                </a:tc>
                <a:tc>
                  <a:txBody>
                    <a:bodyPr/>
                    <a:lstStyle/>
                    <a:p>
                      <a:endParaRPr lang="en-US" sz="1100"/>
                    </a:p>
                  </a:txBody>
                  <a:tcPr marL="91430" marR="91430" marT="45718" marB="45718"/>
                </a:tc>
                <a:tc>
                  <a:txBody>
                    <a:bodyPr/>
                    <a:lstStyle/>
                    <a:p>
                      <a:endParaRPr lang="en-US" sz="1100"/>
                    </a:p>
                  </a:txBody>
                  <a:tcPr marL="91430" marR="91430" marT="45718" marB="45718"/>
                </a:tc>
                <a:tc>
                  <a:txBody>
                    <a:bodyPr/>
                    <a:lstStyle/>
                    <a:p>
                      <a:pPr algn="ctr" rtl="1"/>
                      <a:r>
                        <a:rPr lang="fa-IR" sz="1200" dirty="0" smtClean="0"/>
                        <a:t>12</a:t>
                      </a:r>
                      <a:endParaRPr lang="en-US" sz="1200" b="1" i="0" dirty="0">
                        <a:cs typeface="B Homa" panose="00000400000000000000" pitchFamily="2" charset="-78"/>
                      </a:endParaRPr>
                    </a:p>
                  </a:txBody>
                  <a:tcPr marL="91430" marR="91430" marT="45718" marB="45718"/>
                </a:tc>
                <a:tc>
                  <a:txBody>
                    <a:bodyPr/>
                    <a:lstStyle/>
                    <a:p>
                      <a:pPr algn="ctr" rtl="1">
                        <a:lnSpc>
                          <a:spcPct val="115000"/>
                        </a:lnSpc>
                        <a:spcAft>
                          <a:spcPts val="0"/>
                        </a:spcAft>
                      </a:pPr>
                      <a:r>
                        <a:rPr lang="fa-IR" sz="1200" dirty="0" smtClean="0">
                          <a:effectLst/>
                        </a:rPr>
                        <a:t>1</a:t>
                      </a:r>
                      <a:endParaRPr lang="en-US" sz="1200" b="1" i="0" dirty="0">
                        <a:effectLst/>
                        <a:latin typeface="Calibri"/>
                        <a:ea typeface="Times New Roman"/>
                        <a:cs typeface="B Homa" panose="00000400000000000000" pitchFamily="2" charset="-78"/>
                      </a:endParaRPr>
                    </a:p>
                  </a:txBody>
                  <a:tcPr marL="68572" marR="68572" marT="0" marB="0" anchor="ctr"/>
                </a:tc>
                <a:tc>
                  <a:txBody>
                    <a:bodyPr/>
                    <a:lstStyle/>
                    <a:p>
                      <a:pPr algn="ctr" rtl="1"/>
                      <a:r>
                        <a:rPr lang="fa-IR" sz="1200" dirty="0" smtClean="0"/>
                        <a:t>12</a:t>
                      </a:r>
                      <a:endParaRPr lang="en-US" sz="1200" b="1" i="0" dirty="0">
                        <a:cs typeface="B Homa" panose="00000400000000000000" pitchFamily="2" charset="-78"/>
                      </a:endParaRPr>
                    </a:p>
                  </a:txBody>
                  <a:tcPr marL="91430" marR="91430" marT="45718" marB="45718"/>
                </a:tc>
                <a:tc>
                  <a:txBody>
                    <a:bodyPr/>
                    <a:lstStyle/>
                    <a:p>
                      <a:pPr algn="ctr" rtl="1">
                        <a:lnSpc>
                          <a:spcPct val="115000"/>
                        </a:lnSpc>
                        <a:spcAft>
                          <a:spcPts val="0"/>
                        </a:spcAft>
                      </a:pPr>
                      <a:r>
                        <a:rPr lang="fa-IR" sz="1200" dirty="0" smtClean="0">
                          <a:effectLst/>
                        </a:rPr>
                        <a:t>1</a:t>
                      </a:r>
                      <a:endParaRPr lang="en-US" sz="1200" b="1" i="0" dirty="0">
                        <a:effectLst/>
                        <a:latin typeface="Calibri"/>
                        <a:ea typeface="Times New Roman"/>
                        <a:cs typeface="B Homa" panose="00000400000000000000" pitchFamily="2" charset="-78"/>
                      </a:endParaRPr>
                    </a:p>
                  </a:txBody>
                  <a:tcPr marL="68572" marR="68572" marT="0" marB="0" anchor="ctr"/>
                </a:tc>
                <a:tc>
                  <a:txBody>
                    <a:bodyPr/>
                    <a:lstStyle/>
                    <a:p>
                      <a:endParaRPr lang="en-US" sz="1100"/>
                    </a:p>
                  </a:txBody>
                  <a:tcPr marL="91430" marR="91430" marT="45718" marB="45718"/>
                </a:tc>
                <a:tc>
                  <a:txBody>
                    <a:bodyPr/>
                    <a:lstStyle/>
                    <a:p>
                      <a:pPr algn="just" rtl="1">
                        <a:lnSpc>
                          <a:spcPct val="115000"/>
                        </a:lnSpc>
                        <a:spcAft>
                          <a:spcPts val="0"/>
                        </a:spcAft>
                      </a:pPr>
                      <a:r>
                        <a:rPr lang="fa-IR" sz="1100" dirty="0" smtClean="0">
                          <a:effectLst/>
                        </a:rPr>
                        <a:t>صندوق حسابداری</a:t>
                      </a:r>
                      <a:endParaRPr lang="en-US" sz="1100" dirty="0">
                        <a:effectLst/>
                        <a:latin typeface="Calibri"/>
                        <a:ea typeface="Times New Roman"/>
                        <a:cs typeface="B Homa" panose="00000400000000000000" pitchFamily="2" charset="-78"/>
                      </a:endParaRPr>
                    </a:p>
                  </a:txBody>
                  <a:tcPr marL="68572" marR="68572" marT="0" marB="0" anchor="ctr"/>
                </a:tc>
              </a:tr>
              <a:tr h="351011">
                <a:tc>
                  <a:txBody>
                    <a:bodyPr/>
                    <a:lstStyle/>
                    <a:p>
                      <a:endParaRPr lang="en-US" sz="1100" dirty="0"/>
                    </a:p>
                  </a:txBody>
                  <a:tcPr marL="91430" marR="91430" marT="45718" marB="45718"/>
                </a:tc>
                <a:tc>
                  <a:txBody>
                    <a:bodyPr/>
                    <a:lstStyle/>
                    <a:p>
                      <a:endParaRPr lang="en-US" sz="1100"/>
                    </a:p>
                  </a:txBody>
                  <a:tcPr marL="91430" marR="91430" marT="45718" marB="45718"/>
                </a:tc>
                <a:tc>
                  <a:txBody>
                    <a:bodyPr/>
                    <a:lstStyle/>
                    <a:p>
                      <a:endParaRPr lang="en-US" sz="1100"/>
                    </a:p>
                  </a:txBody>
                  <a:tcPr marL="91430" marR="91430" marT="45718" marB="45718"/>
                </a:tc>
                <a:tc>
                  <a:txBody>
                    <a:bodyPr/>
                    <a:lstStyle/>
                    <a:p>
                      <a:endParaRPr lang="en-US" sz="1100"/>
                    </a:p>
                  </a:txBody>
                  <a:tcPr marL="91430" marR="91430" marT="45718" marB="45718"/>
                </a:tc>
                <a:tc>
                  <a:txBody>
                    <a:bodyPr/>
                    <a:lstStyle/>
                    <a:p>
                      <a:pPr algn="ctr" rtl="1"/>
                      <a:r>
                        <a:rPr lang="fa-IR" sz="1200" dirty="0" smtClean="0"/>
                        <a:t>20</a:t>
                      </a:r>
                      <a:endParaRPr lang="en-US" sz="1200" b="1" i="0" dirty="0">
                        <a:cs typeface="B Homa" panose="00000400000000000000" pitchFamily="2" charset="-78"/>
                      </a:endParaRPr>
                    </a:p>
                  </a:txBody>
                  <a:tcPr marL="91430" marR="91430" marT="45718" marB="45718"/>
                </a:tc>
                <a:tc>
                  <a:txBody>
                    <a:bodyPr/>
                    <a:lstStyle/>
                    <a:p>
                      <a:pPr algn="ctr" rtl="1">
                        <a:lnSpc>
                          <a:spcPct val="115000"/>
                        </a:lnSpc>
                        <a:spcAft>
                          <a:spcPts val="0"/>
                        </a:spcAft>
                      </a:pPr>
                      <a:r>
                        <a:rPr lang="fa-IR" sz="1200" dirty="0" smtClean="0">
                          <a:effectLst/>
                        </a:rPr>
                        <a:t>1</a:t>
                      </a:r>
                      <a:endParaRPr lang="en-US" sz="1200" b="1" i="0" dirty="0">
                        <a:effectLst/>
                        <a:latin typeface="Calibri"/>
                        <a:ea typeface="Times New Roman"/>
                        <a:cs typeface="B Homa" panose="00000400000000000000" pitchFamily="2" charset="-78"/>
                      </a:endParaRPr>
                    </a:p>
                  </a:txBody>
                  <a:tcPr marL="68572" marR="68572" marT="0" marB="0" anchor="ctr"/>
                </a:tc>
                <a:tc>
                  <a:txBody>
                    <a:bodyPr/>
                    <a:lstStyle/>
                    <a:p>
                      <a:pPr algn="ctr" rtl="1"/>
                      <a:r>
                        <a:rPr lang="fa-IR" sz="1200" dirty="0" smtClean="0"/>
                        <a:t>20</a:t>
                      </a:r>
                      <a:endParaRPr lang="en-US" sz="1200" b="1" i="0" dirty="0">
                        <a:cs typeface="B Homa" panose="00000400000000000000" pitchFamily="2" charset="-78"/>
                      </a:endParaRPr>
                    </a:p>
                  </a:txBody>
                  <a:tcPr marL="91430" marR="91430" marT="45718" marB="45718"/>
                </a:tc>
                <a:tc>
                  <a:txBody>
                    <a:bodyPr/>
                    <a:lstStyle/>
                    <a:p>
                      <a:pPr algn="ctr" rtl="1">
                        <a:lnSpc>
                          <a:spcPct val="115000"/>
                        </a:lnSpc>
                        <a:spcAft>
                          <a:spcPts val="0"/>
                        </a:spcAft>
                      </a:pPr>
                      <a:r>
                        <a:rPr lang="fa-IR" sz="1200" dirty="0" smtClean="0">
                          <a:effectLst/>
                        </a:rPr>
                        <a:t>-</a:t>
                      </a:r>
                      <a:endParaRPr lang="en-US" sz="1200" b="1" i="0" dirty="0">
                        <a:effectLst/>
                        <a:latin typeface="Calibri"/>
                        <a:ea typeface="Times New Roman"/>
                        <a:cs typeface="B Homa" panose="00000400000000000000" pitchFamily="2" charset="-78"/>
                      </a:endParaRPr>
                    </a:p>
                  </a:txBody>
                  <a:tcPr marL="68572" marR="68572" marT="0" marB="0" anchor="ctr"/>
                </a:tc>
                <a:tc>
                  <a:txBody>
                    <a:bodyPr/>
                    <a:lstStyle/>
                    <a:p>
                      <a:endParaRPr lang="en-US" sz="1100"/>
                    </a:p>
                  </a:txBody>
                  <a:tcPr marL="91430" marR="91430" marT="45718" marB="45718"/>
                </a:tc>
                <a:tc>
                  <a:txBody>
                    <a:bodyPr/>
                    <a:lstStyle/>
                    <a:p>
                      <a:pPr algn="r"/>
                      <a:r>
                        <a:rPr lang="fa-IR" sz="1200" dirty="0" smtClean="0"/>
                        <a:t>آشپزخانه</a:t>
                      </a:r>
                      <a:endParaRPr lang="en-US" sz="1200" b="0" dirty="0">
                        <a:cs typeface="B Homa" panose="00000400000000000000" pitchFamily="2" charset="-78"/>
                      </a:endParaRPr>
                    </a:p>
                  </a:txBody>
                  <a:tcPr marL="68572" marR="68572" marT="0" marB="0" anchor="ctr"/>
                </a:tc>
              </a:tr>
              <a:tr h="351011">
                <a:tc>
                  <a:txBody>
                    <a:bodyPr/>
                    <a:lstStyle/>
                    <a:p>
                      <a:endParaRPr lang="en-US" sz="1100"/>
                    </a:p>
                  </a:txBody>
                  <a:tcPr marL="91430" marR="91430" marT="45718" marB="45718"/>
                </a:tc>
                <a:tc>
                  <a:txBody>
                    <a:bodyPr/>
                    <a:lstStyle/>
                    <a:p>
                      <a:pPr algn="ctr"/>
                      <a:endParaRPr lang="en-US" sz="1200" b="1" dirty="0">
                        <a:cs typeface="B Homa" panose="00000400000000000000" pitchFamily="2" charset="-78"/>
                      </a:endParaRPr>
                    </a:p>
                  </a:txBody>
                  <a:tcPr marL="91430" marR="91430" marT="45718" marB="45718"/>
                </a:tc>
                <a:tc>
                  <a:txBody>
                    <a:bodyPr/>
                    <a:lstStyle/>
                    <a:p>
                      <a:pPr algn="ctr"/>
                      <a:endParaRPr lang="en-US" sz="1200" b="1" dirty="0">
                        <a:cs typeface="B Homa" panose="00000400000000000000" pitchFamily="2" charset="-78"/>
                      </a:endParaRPr>
                    </a:p>
                  </a:txBody>
                  <a:tcPr marL="91430" marR="91430" marT="45718" marB="45718"/>
                </a:tc>
                <a:tc>
                  <a:txBody>
                    <a:bodyPr/>
                    <a:lstStyle/>
                    <a:p>
                      <a:pPr algn="ctr"/>
                      <a:endParaRPr lang="en-US" sz="1200" b="1" dirty="0">
                        <a:cs typeface="B Homa" panose="00000400000000000000" pitchFamily="2" charset="-78"/>
                      </a:endParaRPr>
                    </a:p>
                  </a:txBody>
                  <a:tcPr marL="91430" marR="91430" marT="45718" marB="45718"/>
                </a:tc>
                <a:tc>
                  <a:txBody>
                    <a:bodyPr/>
                    <a:lstStyle/>
                    <a:p>
                      <a:pPr algn="ctr" rtl="1"/>
                      <a:r>
                        <a:rPr lang="fa-IR" sz="1200" dirty="0" smtClean="0"/>
                        <a:t>20</a:t>
                      </a:r>
                      <a:endParaRPr lang="en-US" sz="1200" b="1" i="0" dirty="0">
                        <a:cs typeface="B Homa" panose="00000400000000000000" pitchFamily="2" charset="-78"/>
                      </a:endParaRPr>
                    </a:p>
                  </a:txBody>
                  <a:tcPr marL="91430" marR="91430" marT="45718" marB="45718"/>
                </a:tc>
                <a:tc>
                  <a:txBody>
                    <a:bodyPr/>
                    <a:lstStyle/>
                    <a:p>
                      <a:pPr algn="ctr" rtl="1">
                        <a:lnSpc>
                          <a:spcPct val="115000"/>
                        </a:lnSpc>
                        <a:spcAft>
                          <a:spcPts val="0"/>
                        </a:spcAft>
                      </a:pPr>
                      <a:r>
                        <a:rPr lang="ar-SA" sz="1200" dirty="0">
                          <a:effectLst/>
                        </a:rPr>
                        <a:t>1</a:t>
                      </a:r>
                      <a:endParaRPr lang="en-US" sz="1200" b="1" i="0" dirty="0">
                        <a:effectLst/>
                        <a:latin typeface="Calibri"/>
                        <a:ea typeface="Times New Roman"/>
                        <a:cs typeface="B Homa" panose="00000400000000000000" pitchFamily="2" charset="-78"/>
                      </a:endParaRPr>
                    </a:p>
                  </a:txBody>
                  <a:tcPr marL="68572" marR="68572" marT="0" marB="0" anchor="ctr"/>
                </a:tc>
                <a:tc>
                  <a:txBody>
                    <a:bodyPr/>
                    <a:lstStyle/>
                    <a:p>
                      <a:pPr algn="ctr" rtl="1"/>
                      <a:r>
                        <a:rPr lang="fa-IR" sz="1200" dirty="0" smtClean="0"/>
                        <a:t>20</a:t>
                      </a:r>
                      <a:endParaRPr lang="en-US" sz="1200" b="1" i="0" dirty="0">
                        <a:cs typeface="B Homa" panose="00000400000000000000" pitchFamily="2" charset="-78"/>
                      </a:endParaRPr>
                    </a:p>
                  </a:txBody>
                  <a:tcPr marL="91430" marR="91430" marT="45718" marB="45718"/>
                </a:tc>
                <a:tc>
                  <a:txBody>
                    <a:bodyPr/>
                    <a:lstStyle/>
                    <a:p>
                      <a:pPr algn="ctr" rtl="1">
                        <a:lnSpc>
                          <a:spcPct val="115000"/>
                        </a:lnSpc>
                        <a:spcAft>
                          <a:spcPts val="0"/>
                        </a:spcAft>
                      </a:pPr>
                      <a:endParaRPr lang="en-US" sz="1200" b="1" i="0" dirty="0">
                        <a:effectLst/>
                        <a:latin typeface="Calibri"/>
                        <a:ea typeface="Times New Roman"/>
                        <a:cs typeface="B Homa" panose="00000400000000000000" pitchFamily="2" charset="-78"/>
                      </a:endParaRPr>
                    </a:p>
                  </a:txBody>
                  <a:tcPr marL="68572" marR="68572" marT="0" marB="0" anchor="ctr"/>
                </a:tc>
                <a:tc>
                  <a:txBody>
                    <a:bodyPr/>
                    <a:lstStyle/>
                    <a:p>
                      <a:endParaRPr lang="en-US" sz="1100" dirty="0"/>
                    </a:p>
                  </a:txBody>
                  <a:tcPr marL="91430" marR="91430" marT="45718" marB="45718"/>
                </a:tc>
                <a:tc>
                  <a:txBody>
                    <a:bodyPr/>
                    <a:lstStyle/>
                    <a:p>
                      <a:pPr algn="r"/>
                      <a:r>
                        <a:rPr lang="fa-IR" sz="1200" baseline="0" dirty="0" smtClean="0"/>
                        <a:t>بوفه</a:t>
                      </a:r>
                      <a:endParaRPr lang="en-US" sz="1200" dirty="0">
                        <a:cs typeface="B Homa" panose="00000400000000000000" pitchFamily="2" charset="-78"/>
                      </a:endParaRPr>
                    </a:p>
                  </a:txBody>
                  <a:tcPr marL="68572" marR="68572" marT="0" marB="0" anchor="ctr"/>
                </a:tc>
              </a:tr>
              <a:tr h="351011">
                <a:tc>
                  <a:txBody>
                    <a:bodyPr/>
                    <a:lstStyle/>
                    <a:p>
                      <a:endParaRPr lang="en-US" sz="1100" dirty="0"/>
                    </a:p>
                  </a:txBody>
                  <a:tcPr marL="91430" marR="91430" marT="45718" marB="45718"/>
                </a:tc>
                <a:tc>
                  <a:txBody>
                    <a:bodyPr/>
                    <a:lstStyle/>
                    <a:p>
                      <a:r>
                        <a:rPr lang="fa-IR" sz="1200" dirty="0" smtClean="0"/>
                        <a:t>183</a:t>
                      </a:r>
                      <a:endParaRPr lang="en-US" sz="1200" b="1" dirty="0">
                        <a:cs typeface="B Homa" panose="00000400000000000000" pitchFamily="2" charset="-78"/>
                      </a:endParaRPr>
                    </a:p>
                  </a:txBody>
                  <a:tcPr marL="91430" marR="91430" marT="45718" marB="45718"/>
                </a:tc>
                <a:tc>
                  <a:txBody>
                    <a:bodyPr/>
                    <a:lstStyle/>
                    <a:p>
                      <a:r>
                        <a:rPr lang="fa-IR" sz="1200" dirty="0" smtClean="0"/>
                        <a:t>1/2</a:t>
                      </a:r>
                      <a:endParaRPr lang="en-US" sz="1200" b="1" dirty="0">
                        <a:cs typeface="B Homa" panose="00000400000000000000" pitchFamily="2" charset="-78"/>
                      </a:endParaRPr>
                    </a:p>
                  </a:txBody>
                  <a:tcPr marL="91430" marR="91430" marT="45718" marB="45718"/>
                </a:tc>
                <a:tc>
                  <a:txBody>
                    <a:bodyPr/>
                    <a:lstStyle/>
                    <a:p>
                      <a:r>
                        <a:rPr lang="fa-IR" sz="1200" dirty="0" smtClean="0"/>
                        <a:t>152</a:t>
                      </a:r>
                      <a:endParaRPr lang="en-US" sz="1200" b="1" dirty="0">
                        <a:cs typeface="B Homa" panose="00000400000000000000" pitchFamily="2" charset="-78"/>
                      </a:endParaRPr>
                    </a:p>
                  </a:txBody>
                  <a:tcPr marL="91430" marR="91430" marT="45718" marB="45718"/>
                </a:tc>
                <a:tc>
                  <a:txBody>
                    <a:bodyPr/>
                    <a:lstStyle/>
                    <a:p>
                      <a:pPr algn="ctr" rtl="1"/>
                      <a:endParaRPr lang="en-US" sz="1200" b="1" i="0" dirty="0">
                        <a:cs typeface="B Homa" panose="00000400000000000000" pitchFamily="2" charset="-78"/>
                      </a:endParaRPr>
                    </a:p>
                  </a:txBody>
                  <a:tcPr marL="91430" marR="91430" marT="45718" marB="45718"/>
                </a:tc>
                <a:tc>
                  <a:txBody>
                    <a:bodyPr/>
                    <a:lstStyle/>
                    <a:p>
                      <a:pPr algn="ctr" rtl="1">
                        <a:lnSpc>
                          <a:spcPct val="115000"/>
                        </a:lnSpc>
                        <a:spcAft>
                          <a:spcPts val="0"/>
                        </a:spcAft>
                      </a:pPr>
                      <a:endParaRPr lang="en-US" sz="1200" b="1" i="0" dirty="0">
                        <a:effectLst/>
                        <a:latin typeface="Calibri"/>
                        <a:ea typeface="Times New Roman"/>
                        <a:cs typeface="B Homa" panose="00000400000000000000" pitchFamily="2" charset="-78"/>
                      </a:endParaRPr>
                    </a:p>
                  </a:txBody>
                  <a:tcPr marL="68572" marR="68572" marT="0" marB="0" anchor="ctr"/>
                </a:tc>
                <a:tc>
                  <a:txBody>
                    <a:bodyPr/>
                    <a:lstStyle/>
                    <a:p>
                      <a:pPr algn="ctr" rtl="1"/>
                      <a:endParaRPr lang="en-US" sz="1200" b="1" i="0" dirty="0">
                        <a:cs typeface="B Homa" panose="00000400000000000000" pitchFamily="2" charset="-78"/>
                      </a:endParaRPr>
                    </a:p>
                  </a:txBody>
                  <a:tcPr marL="91430" marR="91430" marT="45718" marB="45718"/>
                </a:tc>
                <a:tc>
                  <a:txBody>
                    <a:bodyPr/>
                    <a:lstStyle/>
                    <a:p>
                      <a:pPr algn="ctr" rtl="1">
                        <a:lnSpc>
                          <a:spcPct val="115000"/>
                        </a:lnSpc>
                        <a:spcAft>
                          <a:spcPts val="0"/>
                        </a:spcAft>
                      </a:pPr>
                      <a:endParaRPr lang="en-US" sz="1200" b="1" i="0" dirty="0">
                        <a:effectLst/>
                        <a:latin typeface="Calibri"/>
                        <a:ea typeface="Times New Roman"/>
                        <a:cs typeface="B Homa" panose="00000400000000000000" pitchFamily="2" charset="-78"/>
                      </a:endParaRPr>
                    </a:p>
                  </a:txBody>
                  <a:tcPr marL="68572" marR="68572" marT="0" marB="0" anchor="ctr"/>
                </a:tc>
                <a:tc>
                  <a:txBody>
                    <a:bodyPr/>
                    <a:lstStyle/>
                    <a:p>
                      <a:endParaRPr lang="en-US" sz="1100" dirty="0"/>
                    </a:p>
                  </a:txBody>
                  <a:tcPr marL="91430" marR="91430" marT="45718" marB="45718"/>
                </a:tc>
                <a:tc>
                  <a:txBody>
                    <a:bodyPr/>
                    <a:lstStyle/>
                    <a:p>
                      <a:pPr algn="r"/>
                      <a:r>
                        <a:rPr lang="fa-IR" sz="1200" dirty="0" smtClean="0"/>
                        <a:t>کل فضا</a:t>
                      </a:r>
                      <a:endParaRPr lang="en-US" sz="1200" b="1" dirty="0">
                        <a:cs typeface="B Homa" panose="00000400000000000000" pitchFamily="2" charset="-78"/>
                      </a:endParaRPr>
                    </a:p>
                  </a:txBody>
                  <a:tcPr marL="68572" marR="68572" marT="0" marB="0" anchor="ctr"/>
                </a:tc>
              </a:tr>
            </a:tbl>
          </a:graphicData>
        </a:graphic>
      </p:graphicFrame>
      <p:sp>
        <p:nvSpPr>
          <p:cNvPr id="69714" name="Rectangle 4"/>
          <p:cNvSpPr>
            <a:spLocks noChangeArrowheads="1"/>
          </p:cNvSpPr>
          <p:nvPr/>
        </p:nvSpPr>
        <p:spPr bwMode="auto">
          <a:xfrm rot="5400000">
            <a:off x="6221413" y="1971675"/>
            <a:ext cx="576262"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l" rtl="0" eaLnBrk="1" fontAlgn="base" hangingPunct="1">
              <a:spcBef>
                <a:spcPct val="0"/>
              </a:spcBef>
              <a:spcAft>
                <a:spcPct val="0"/>
              </a:spcAft>
            </a:pPr>
            <a:r>
              <a:rPr lang="fa-IR" altLang="fa-IR" sz="1600" b="1" dirty="0">
                <a:solidFill>
                  <a:prstClr val="black"/>
                </a:solidFill>
                <a:cs typeface="B Homa" panose="00000400000000000000" pitchFamily="2" charset="-78"/>
              </a:rPr>
              <a:t>سرانه</a:t>
            </a:r>
            <a:endParaRPr lang="en-US" altLang="fa-IR" sz="1600" b="1" dirty="0">
              <a:solidFill>
                <a:prstClr val="black"/>
              </a:solidFill>
              <a:cs typeface="B Homa" panose="00000400000000000000" pitchFamily="2" charset="-78"/>
            </a:endParaRPr>
          </a:p>
        </p:txBody>
      </p:sp>
      <p:sp>
        <p:nvSpPr>
          <p:cNvPr id="69715" name="Rectangle 5"/>
          <p:cNvSpPr>
            <a:spLocks noChangeArrowheads="1"/>
          </p:cNvSpPr>
          <p:nvPr/>
        </p:nvSpPr>
        <p:spPr bwMode="auto">
          <a:xfrm>
            <a:off x="5562600" y="1981200"/>
            <a:ext cx="69281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l" rtl="0" eaLnBrk="1" fontAlgn="base" hangingPunct="1">
              <a:spcBef>
                <a:spcPct val="0"/>
              </a:spcBef>
              <a:spcAft>
                <a:spcPct val="0"/>
              </a:spcAft>
            </a:pPr>
            <a:r>
              <a:rPr lang="fa-IR" altLang="fa-IR" sz="1600" b="1" dirty="0">
                <a:solidFill>
                  <a:prstClr val="black"/>
                </a:solidFill>
                <a:cs typeface="B Homa" panose="00000400000000000000" pitchFamily="2" charset="-78"/>
              </a:rPr>
              <a:t>ظرفیت</a:t>
            </a:r>
            <a:endParaRPr lang="en-US" altLang="fa-IR" sz="1600" b="1" dirty="0">
              <a:solidFill>
                <a:prstClr val="black"/>
              </a:solidFill>
              <a:cs typeface="B Homa" panose="00000400000000000000" pitchFamily="2" charset="-78"/>
            </a:endParaRPr>
          </a:p>
        </p:txBody>
      </p:sp>
      <p:sp>
        <p:nvSpPr>
          <p:cNvPr id="69716" name="Rectangle 6"/>
          <p:cNvSpPr>
            <a:spLocks noChangeArrowheads="1"/>
          </p:cNvSpPr>
          <p:nvPr/>
        </p:nvSpPr>
        <p:spPr bwMode="auto">
          <a:xfrm rot="5400000">
            <a:off x="4313439" y="2008773"/>
            <a:ext cx="582211"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l" rtl="0" eaLnBrk="1" fontAlgn="base" hangingPunct="1">
              <a:spcBef>
                <a:spcPct val="0"/>
              </a:spcBef>
              <a:spcAft>
                <a:spcPct val="0"/>
              </a:spcAft>
            </a:pPr>
            <a:r>
              <a:rPr lang="fa-IR" altLang="fa-IR" sz="1600" b="1" dirty="0">
                <a:solidFill>
                  <a:prstClr val="black"/>
                </a:solidFill>
                <a:cs typeface="B Homa" panose="00000400000000000000" pitchFamily="2" charset="-78"/>
              </a:rPr>
              <a:t>تعداد</a:t>
            </a:r>
            <a:endParaRPr lang="en-US" altLang="fa-IR" sz="1600" b="1" dirty="0">
              <a:solidFill>
                <a:prstClr val="black"/>
              </a:solidFill>
              <a:cs typeface="B Homa" panose="00000400000000000000" pitchFamily="2" charset="-78"/>
            </a:endParaRPr>
          </a:p>
        </p:txBody>
      </p:sp>
      <p:sp>
        <p:nvSpPr>
          <p:cNvPr id="69717" name="Rectangle 7"/>
          <p:cNvSpPr>
            <a:spLocks noChangeArrowheads="1"/>
          </p:cNvSpPr>
          <p:nvPr/>
        </p:nvSpPr>
        <p:spPr bwMode="auto">
          <a:xfrm>
            <a:off x="3722338" y="1752600"/>
            <a:ext cx="696024"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rtl="0" eaLnBrk="1" fontAlgn="base" hangingPunct="1">
              <a:spcBef>
                <a:spcPct val="0"/>
              </a:spcBef>
              <a:spcAft>
                <a:spcPct val="0"/>
              </a:spcAft>
            </a:pPr>
            <a:r>
              <a:rPr lang="fa-IR" altLang="fa-IR" sz="1400" b="1" dirty="0">
                <a:solidFill>
                  <a:prstClr val="black"/>
                </a:solidFill>
                <a:cs typeface="B Homa" panose="00000400000000000000" pitchFamily="2" charset="-78"/>
              </a:rPr>
              <a:t>جمع </a:t>
            </a:r>
          </a:p>
          <a:p>
            <a:pPr algn="ctr" rtl="0" eaLnBrk="1" fontAlgn="base" hangingPunct="1">
              <a:spcBef>
                <a:spcPct val="0"/>
              </a:spcBef>
              <a:spcAft>
                <a:spcPct val="0"/>
              </a:spcAft>
            </a:pPr>
            <a:r>
              <a:rPr lang="fa-IR" altLang="fa-IR" sz="1400" b="1" dirty="0">
                <a:solidFill>
                  <a:prstClr val="black"/>
                </a:solidFill>
                <a:cs typeface="B Homa" panose="00000400000000000000" pitchFamily="2" charset="-78"/>
              </a:rPr>
              <a:t>مساحت</a:t>
            </a:r>
          </a:p>
          <a:p>
            <a:pPr algn="ctr" rtl="0" eaLnBrk="1" fontAlgn="base" hangingPunct="1">
              <a:spcBef>
                <a:spcPct val="0"/>
              </a:spcBef>
              <a:spcAft>
                <a:spcPct val="0"/>
              </a:spcAft>
            </a:pPr>
            <a:r>
              <a:rPr lang="fa-IR" altLang="fa-IR" sz="1400" b="1" dirty="0">
                <a:solidFill>
                  <a:prstClr val="black"/>
                </a:solidFill>
                <a:cs typeface="B Homa" panose="00000400000000000000" pitchFamily="2" charset="-78"/>
              </a:rPr>
              <a:t> مفید</a:t>
            </a:r>
            <a:endParaRPr lang="en-US" altLang="fa-IR" sz="1400" b="1" dirty="0">
              <a:solidFill>
                <a:prstClr val="black"/>
              </a:solidFill>
              <a:cs typeface="B Homa" panose="00000400000000000000" pitchFamily="2" charset="-78"/>
            </a:endParaRPr>
          </a:p>
        </p:txBody>
      </p:sp>
      <p:sp>
        <p:nvSpPr>
          <p:cNvPr id="69718" name="Rectangle 8"/>
          <p:cNvSpPr>
            <a:spLocks noChangeArrowheads="1"/>
          </p:cNvSpPr>
          <p:nvPr/>
        </p:nvSpPr>
        <p:spPr bwMode="auto">
          <a:xfrm>
            <a:off x="2209800" y="1905000"/>
            <a:ext cx="611188"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rtl="0" eaLnBrk="1" fontAlgn="base" hangingPunct="1">
              <a:spcBef>
                <a:spcPct val="0"/>
              </a:spcBef>
              <a:spcAft>
                <a:spcPct val="0"/>
              </a:spcAft>
            </a:pPr>
            <a:r>
              <a:rPr lang="fa-IR" altLang="fa-IR" sz="1400" b="1" dirty="0">
                <a:solidFill>
                  <a:prstClr val="black"/>
                </a:solidFill>
                <a:cs typeface="B Homa" panose="00000400000000000000" pitchFamily="2" charset="-78"/>
              </a:rPr>
              <a:t>ضریب </a:t>
            </a:r>
          </a:p>
          <a:p>
            <a:pPr algn="ctr" rtl="0" eaLnBrk="1" fontAlgn="base" hangingPunct="1">
              <a:spcBef>
                <a:spcPct val="0"/>
              </a:spcBef>
              <a:spcAft>
                <a:spcPct val="0"/>
              </a:spcAft>
            </a:pPr>
            <a:r>
              <a:rPr lang="fa-IR" altLang="fa-IR" sz="1400" b="1" dirty="0">
                <a:solidFill>
                  <a:prstClr val="black"/>
                </a:solidFill>
                <a:cs typeface="B Homa" panose="00000400000000000000" pitchFamily="2" charset="-78"/>
              </a:rPr>
              <a:t>زیر بنا</a:t>
            </a:r>
            <a:endParaRPr lang="en-US" altLang="fa-IR" sz="1400" b="1" dirty="0">
              <a:solidFill>
                <a:prstClr val="black"/>
              </a:solidFill>
              <a:cs typeface="B Homa" panose="00000400000000000000" pitchFamily="2" charset="-78"/>
            </a:endParaRPr>
          </a:p>
        </p:txBody>
      </p:sp>
      <p:sp>
        <p:nvSpPr>
          <p:cNvPr id="69719" name="Rectangle 9"/>
          <p:cNvSpPr>
            <a:spLocks noChangeArrowheads="1"/>
          </p:cNvSpPr>
          <p:nvPr/>
        </p:nvSpPr>
        <p:spPr bwMode="auto">
          <a:xfrm>
            <a:off x="1588738" y="1905000"/>
            <a:ext cx="69602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rtl="0" eaLnBrk="1" fontAlgn="base" hangingPunct="1">
              <a:spcBef>
                <a:spcPct val="0"/>
              </a:spcBef>
              <a:spcAft>
                <a:spcPct val="0"/>
              </a:spcAft>
            </a:pPr>
            <a:r>
              <a:rPr lang="fa-IR" altLang="fa-IR" sz="1400" b="1" dirty="0">
                <a:solidFill>
                  <a:prstClr val="black"/>
                </a:solidFill>
                <a:cs typeface="B Homa" panose="00000400000000000000" pitchFamily="2" charset="-78"/>
              </a:rPr>
              <a:t>مساحت</a:t>
            </a:r>
          </a:p>
          <a:p>
            <a:pPr algn="ctr" rtl="0" eaLnBrk="1" fontAlgn="base" hangingPunct="1">
              <a:spcBef>
                <a:spcPct val="0"/>
              </a:spcBef>
              <a:spcAft>
                <a:spcPct val="0"/>
              </a:spcAft>
            </a:pPr>
            <a:r>
              <a:rPr lang="fa-IR" altLang="fa-IR" sz="1400" b="1" dirty="0">
                <a:solidFill>
                  <a:prstClr val="black"/>
                </a:solidFill>
                <a:cs typeface="B Homa" panose="00000400000000000000" pitchFamily="2" charset="-78"/>
              </a:rPr>
              <a:t> زیر بنا</a:t>
            </a:r>
            <a:endParaRPr lang="en-US" altLang="fa-IR" sz="1400" b="1" dirty="0">
              <a:solidFill>
                <a:prstClr val="black"/>
              </a:solidFill>
              <a:cs typeface="B Homa" panose="00000400000000000000" pitchFamily="2" charset="-78"/>
            </a:endParaRPr>
          </a:p>
        </p:txBody>
      </p:sp>
    </p:spTree>
    <p:extLst>
      <p:ext uri="{BB962C8B-B14F-4D97-AF65-F5344CB8AC3E}">
        <p14:creationId xmlns:p14="http://schemas.microsoft.com/office/powerpoint/2010/main" val="714977180"/>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Content Placeholder 2"/>
          <p:cNvSpPr>
            <a:spLocks noGrp="1"/>
          </p:cNvSpPr>
          <p:nvPr>
            <p:ph idx="1"/>
          </p:nvPr>
        </p:nvSpPr>
        <p:spPr>
          <a:xfrm>
            <a:off x="3505200" y="1066800"/>
            <a:ext cx="4800600" cy="5334000"/>
          </a:xfrm>
        </p:spPr>
        <p:txBody>
          <a:bodyPr>
            <a:normAutofit fontScale="92500" lnSpcReduction="10000"/>
          </a:bodyPr>
          <a:lstStyle/>
          <a:p>
            <a:pPr marL="800100" lvl="1" indent="-342900" algn="just" rtl="1">
              <a:buClr>
                <a:schemeClr val="tx1"/>
              </a:buClr>
              <a:buSzPct val="80000"/>
              <a:buFont typeface="Arial" panose="020B0604020202020204" pitchFamily="34" charset="0"/>
              <a:buChar char="‒"/>
            </a:pPr>
            <a:r>
              <a:rPr lang="ar-SA" altLang="fa-IR" sz="2000" dirty="0" smtClean="0">
                <a:ea typeface="B Homa" panose="00000400000000000000" pitchFamily="2" charset="-78"/>
                <a:cs typeface="B Homa" panose="00000400000000000000" pitchFamily="2" charset="-78"/>
              </a:rPr>
              <a:t>میز های رستوران باید بدون لبه باشد</a:t>
            </a:r>
            <a:r>
              <a:rPr lang="fa-IR" altLang="fa-IR" sz="2000" dirty="0" smtClean="0">
                <a:ea typeface="B Homa" panose="00000400000000000000" pitchFamily="2" charset="-78"/>
                <a:cs typeface="B Homa" panose="00000400000000000000" pitchFamily="2" charset="-78"/>
              </a:rPr>
              <a:t>.(فاقد لبه های تیز باشد)</a:t>
            </a:r>
          </a:p>
          <a:p>
            <a:pPr marL="800100" lvl="1" indent="-342900" algn="just" rtl="1">
              <a:buClr>
                <a:schemeClr val="tx1"/>
              </a:buClr>
              <a:buSzPct val="80000"/>
              <a:buFont typeface="Arial" panose="020B0604020202020204" pitchFamily="34" charset="0"/>
              <a:buChar char="‒"/>
            </a:pPr>
            <a:r>
              <a:rPr lang="ar-SA" altLang="fa-IR" sz="2000" dirty="0" smtClean="0">
                <a:ea typeface="B Homa" panose="00000400000000000000" pitchFamily="2" charset="-78"/>
                <a:cs typeface="B Homa" panose="00000400000000000000" pitchFamily="2" charset="-78"/>
              </a:rPr>
              <a:t>شکل این میزها مربع مستطیل یا گرد است. </a:t>
            </a:r>
            <a:endParaRPr lang="fa-IR" altLang="fa-IR" sz="2000" dirty="0" smtClean="0">
              <a:ea typeface="B Homa" panose="00000400000000000000" pitchFamily="2" charset="-78"/>
              <a:cs typeface="B Homa" panose="00000400000000000000" pitchFamily="2" charset="-78"/>
            </a:endParaRPr>
          </a:p>
          <a:p>
            <a:pPr marL="800100" lvl="1" indent="-342900" algn="just" rtl="1">
              <a:buClr>
                <a:schemeClr val="tx1"/>
              </a:buClr>
              <a:buSzPct val="80000"/>
              <a:buFont typeface="Arial" panose="020B0604020202020204" pitchFamily="34" charset="0"/>
              <a:buChar char="‒"/>
            </a:pPr>
            <a:r>
              <a:rPr lang="ar-SA" altLang="fa-IR" sz="2000" dirty="0" smtClean="0">
                <a:ea typeface="B Homa" panose="00000400000000000000" pitchFamily="2" charset="-78"/>
                <a:cs typeface="B Homa" panose="00000400000000000000" pitchFamily="2" charset="-78"/>
              </a:rPr>
              <a:t>میزهایی رستوران</a:t>
            </a:r>
            <a:r>
              <a:rPr lang="fa-IR" altLang="fa-IR" sz="2000" dirty="0" smtClean="0">
                <a:ea typeface="B Homa" panose="00000400000000000000" pitchFamily="2" charset="-78"/>
                <a:cs typeface="B Homa" panose="00000400000000000000" pitchFamily="2" charset="-78"/>
              </a:rPr>
              <a:t>:</a:t>
            </a:r>
            <a:r>
              <a:rPr lang="ar-SA" altLang="fa-IR" sz="2000" dirty="0" smtClean="0">
                <a:ea typeface="B Homa" panose="00000400000000000000" pitchFamily="2" charset="-78"/>
                <a:cs typeface="B Homa" panose="00000400000000000000" pitchFamily="2" charset="-78"/>
              </a:rPr>
              <a:t> دو نفره ، چهار نفره ، شش نفره و هشت نفره می باشد</a:t>
            </a:r>
            <a:r>
              <a:rPr lang="fa-IR" altLang="fa-IR" sz="2000" dirty="0" smtClean="0">
                <a:ea typeface="B Homa" panose="00000400000000000000" pitchFamily="2" charset="-78"/>
                <a:cs typeface="B Homa" panose="00000400000000000000" pitchFamily="2" charset="-78"/>
              </a:rPr>
              <a:t>.</a:t>
            </a:r>
          </a:p>
          <a:p>
            <a:pPr marL="800100" lvl="1" indent="-342900" algn="just" rtl="1">
              <a:buClr>
                <a:schemeClr val="tx1"/>
              </a:buClr>
              <a:buSzPct val="80000"/>
              <a:buFont typeface="Arial" panose="020B0604020202020204" pitchFamily="34" charset="0"/>
              <a:buChar char="‒"/>
            </a:pPr>
            <a:r>
              <a:rPr lang="fa-IR" altLang="fa-IR" sz="2000" dirty="0" smtClean="0">
                <a:ea typeface="B Homa" panose="00000400000000000000" pitchFamily="2" charset="-78"/>
                <a:cs typeface="B Homa" panose="00000400000000000000" pitchFamily="2" charset="-78"/>
              </a:rPr>
              <a:t>چیدمان میزها ساده و به گونه ای باشد که مسیر راه کاملا جدا و مشخص باشد.</a:t>
            </a:r>
          </a:p>
          <a:p>
            <a:pPr marL="800100" lvl="1" indent="-342900" algn="just" rtl="1">
              <a:buClr>
                <a:schemeClr val="tx1"/>
              </a:buClr>
              <a:buSzPct val="80000"/>
              <a:buFont typeface="Arial" panose="020B0604020202020204" pitchFamily="34" charset="0"/>
              <a:buChar char="‒"/>
            </a:pPr>
            <a:r>
              <a:rPr lang="fa-IR" altLang="fa-IR" sz="2000" dirty="0" smtClean="0">
                <a:ea typeface="B Homa" panose="00000400000000000000" pitchFamily="2" charset="-78"/>
                <a:cs typeface="B Homa" panose="00000400000000000000" pitchFamily="2" charset="-78"/>
              </a:rPr>
              <a:t>میتوان به کمک متریال کف مسیر راه را از فضای نشیمن قابل تشخیص کرد.</a:t>
            </a:r>
          </a:p>
          <a:p>
            <a:pPr marL="800100" lvl="1" indent="-342900" algn="just" rtl="1">
              <a:buClr>
                <a:schemeClr val="tx1"/>
              </a:buClr>
              <a:buSzPct val="80000"/>
              <a:buFont typeface="Arial" panose="020B0604020202020204" pitchFamily="34" charset="0"/>
              <a:buChar char="‒"/>
            </a:pPr>
            <a:r>
              <a:rPr lang="fa-IR" altLang="fa-IR" sz="2000" dirty="0" smtClean="0">
                <a:ea typeface="B Homa" panose="00000400000000000000" pitchFamily="2" charset="-78"/>
                <a:cs typeface="B Homa" panose="00000400000000000000" pitchFamily="2" charset="-78"/>
              </a:rPr>
              <a:t>بهتر است برای ایجاد احساس آرامش در هنگام صرف غذا از موزیک ملایم یا صدای آب در محیط رستوران استفاده کرد .</a:t>
            </a:r>
          </a:p>
          <a:p>
            <a:pPr marL="800100" lvl="1" indent="-342900" algn="just" rtl="1">
              <a:buClr>
                <a:schemeClr val="tx1"/>
              </a:buClr>
              <a:buSzPct val="80000"/>
              <a:buFont typeface="Arial" panose="020B0604020202020204" pitchFamily="34" charset="0"/>
              <a:buChar char="‒"/>
            </a:pPr>
            <a:r>
              <a:rPr lang="fa-IR" altLang="fa-IR" sz="2000" dirty="0" smtClean="0">
                <a:ea typeface="B Homa" panose="00000400000000000000" pitchFamily="2" charset="-78"/>
                <a:cs typeface="B Homa" panose="00000400000000000000" pitchFamily="2" charset="-78"/>
              </a:rPr>
              <a:t>فضای دسترسی به صندلی ها از طریق مسیرهای عبوری حداقل عرض یک متر</a:t>
            </a:r>
          </a:p>
          <a:p>
            <a:pPr marL="800100" lvl="1" indent="-342900" algn="just" rtl="1">
              <a:buClr>
                <a:schemeClr val="tx1"/>
              </a:buClr>
              <a:buSzPct val="80000"/>
              <a:buFont typeface="Arial" panose="020B0604020202020204" pitchFamily="34" charset="0"/>
              <a:buChar char="‒"/>
            </a:pPr>
            <a:r>
              <a:rPr lang="fa-IR" altLang="fa-IR" sz="2000" dirty="0" smtClean="0">
                <a:cs typeface="B Homa" panose="00000400000000000000" pitchFamily="2" charset="-78"/>
              </a:rPr>
              <a:t>فضای باز در پشت هر صندلی حداقل 75 سانتیمتر</a:t>
            </a:r>
          </a:p>
        </p:txBody>
      </p:sp>
      <p:sp>
        <p:nvSpPr>
          <p:cNvPr id="70659" name="Rectangle 3"/>
          <p:cNvSpPr>
            <a:spLocks noChangeArrowheads="1"/>
          </p:cNvSpPr>
          <p:nvPr/>
        </p:nvSpPr>
        <p:spPr bwMode="auto">
          <a:xfrm>
            <a:off x="6705600" y="381000"/>
            <a:ext cx="101983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l" rtl="0" eaLnBrk="1" fontAlgn="base" hangingPunct="1">
              <a:spcBef>
                <a:spcPct val="0"/>
              </a:spcBef>
              <a:spcAft>
                <a:spcPct val="0"/>
              </a:spcAft>
            </a:pPr>
            <a:r>
              <a:rPr lang="fa-IR" altLang="fa-IR" sz="2400" b="1" dirty="0">
                <a:solidFill>
                  <a:srgbClr val="FFC000"/>
                </a:solidFill>
                <a:cs typeface="B Homa" panose="00000400000000000000" pitchFamily="2" charset="-78"/>
              </a:rPr>
              <a:t>رستوران</a:t>
            </a:r>
            <a:endParaRPr lang="en-US" altLang="fa-IR" sz="2400" dirty="0">
              <a:solidFill>
                <a:prstClr val="white"/>
              </a:solidFill>
              <a:cs typeface="B Homa" panose="00000400000000000000" pitchFamily="2" charset="-78"/>
            </a:endParaRPr>
          </a:p>
        </p:txBody>
      </p:sp>
      <p:pic>
        <p:nvPicPr>
          <p:cNvPr id="6" name="Picture 2" descr="H:\tarh amir\New folder\02-Restaurant\Page-11.jpg"/>
          <p:cNvPicPr>
            <a:picLocks noChangeAspect="1" noChangeArrowheads="1"/>
          </p:cNvPicPr>
          <p:nvPr/>
        </p:nvPicPr>
        <p:blipFill rotWithShape="1">
          <a:blip r:embed="rId2" cstate="print">
            <a:duotone>
              <a:prstClr val="black"/>
              <a:schemeClr val="accent2">
                <a:tint val="45000"/>
                <a:satMod val="400000"/>
              </a:schemeClr>
            </a:duotone>
          </a:blip>
          <a:srcRect l="7610" t="31389" r="63607" b="51250"/>
          <a:stretch/>
        </p:blipFill>
        <p:spPr bwMode="auto">
          <a:xfrm>
            <a:off x="136286" y="685800"/>
            <a:ext cx="3216514" cy="2743200"/>
          </a:xfrm>
          <a:prstGeom prst="rect">
            <a:avLst/>
          </a:prstGeom>
          <a:ln>
            <a:noFill/>
          </a:ln>
          <a:effectLst>
            <a:softEdge rad="112500"/>
          </a:effectLst>
          <a:extLst/>
        </p:spPr>
      </p:pic>
      <p:pic>
        <p:nvPicPr>
          <p:cNvPr id="7" name="Picture 3" descr="H:\tarh amir\New folder\02-Restaurant\Page-12.jpg"/>
          <p:cNvPicPr>
            <a:picLocks noChangeAspect="1" noChangeArrowheads="1"/>
          </p:cNvPicPr>
          <p:nvPr/>
        </p:nvPicPr>
        <p:blipFill rotWithShape="1">
          <a:blip r:embed="rId3" cstate="print">
            <a:duotone>
              <a:prstClr val="black"/>
              <a:schemeClr val="accent2">
                <a:tint val="45000"/>
                <a:satMod val="400000"/>
              </a:schemeClr>
            </a:duotone>
          </a:blip>
          <a:srcRect l="40795" t="9445" r="9136" b="57936"/>
          <a:stretch/>
        </p:blipFill>
        <p:spPr bwMode="auto">
          <a:xfrm>
            <a:off x="228600" y="3581400"/>
            <a:ext cx="3148451" cy="2895600"/>
          </a:xfrm>
          <a:prstGeom prst="rect">
            <a:avLst/>
          </a:prstGeom>
          <a:ln>
            <a:noFill/>
          </a:ln>
          <a:effectLst>
            <a:softEdge rad="112500"/>
          </a:effectLst>
          <a:extLst/>
        </p:spPr>
      </p:pic>
    </p:spTree>
    <p:extLst>
      <p:ext uri="{BB962C8B-B14F-4D97-AF65-F5344CB8AC3E}">
        <p14:creationId xmlns:p14="http://schemas.microsoft.com/office/powerpoint/2010/main" val="3304384583"/>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Title 1"/>
          <p:cNvSpPr>
            <a:spLocks noGrp="1"/>
          </p:cNvSpPr>
          <p:nvPr>
            <p:ph type="title"/>
          </p:nvPr>
        </p:nvSpPr>
        <p:spPr>
          <a:xfrm>
            <a:off x="2819400" y="228600"/>
            <a:ext cx="3886200" cy="563563"/>
          </a:xfrm>
        </p:spPr>
        <p:txBody>
          <a:bodyPr/>
          <a:lstStyle/>
          <a:p>
            <a:pPr algn="r" rtl="1"/>
            <a:r>
              <a:rPr lang="fa-IR" altLang="fa-IR" sz="2400" b="1" dirty="0" smtClean="0">
                <a:solidFill>
                  <a:srgbClr val="FFC000"/>
                </a:solidFill>
                <a:cs typeface="B Homa" panose="00000400000000000000" pitchFamily="2" charset="-78"/>
              </a:rPr>
              <a:t>فضای اشغال شده توسط میزها</a:t>
            </a:r>
            <a:endParaRPr lang="en-US" altLang="fa-IR" sz="2400" b="1" dirty="0" smtClean="0">
              <a:solidFill>
                <a:srgbClr val="FFC000"/>
              </a:solidFill>
              <a:cs typeface="B Homa" panose="00000400000000000000" pitchFamily="2" charset="-78"/>
            </a:endParaRPr>
          </a:p>
        </p:txBody>
      </p:sp>
      <p:pic>
        <p:nvPicPr>
          <p:cNvPr id="4" name="Picture 2" descr="D:\tarh amir\New folder\02-Restaurant\Page-1.jpg"/>
          <p:cNvPicPr>
            <a:picLocks noChangeAspect="1" noChangeArrowheads="1"/>
          </p:cNvPicPr>
          <p:nvPr/>
        </p:nvPicPr>
        <p:blipFill rotWithShape="1">
          <a:blip r:embed="rId2">
            <a:duotone>
              <a:prstClr val="black"/>
              <a:schemeClr val="accent2">
                <a:tint val="45000"/>
                <a:satMod val="400000"/>
              </a:schemeClr>
            </a:duotone>
          </a:blip>
          <a:srcRect l="15423" t="31805" r="22102" b="34005"/>
          <a:stretch/>
        </p:blipFill>
        <p:spPr bwMode="auto">
          <a:xfrm>
            <a:off x="838200" y="1143000"/>
            <a:ext cx="6391275" cy="5124450"/>
          </a:xfrm>
          <a:prstGeom prst="rect">
            <a:avLst/>
          </a:prstGeom>
          <a:ln>
            <a:noFill/>
          </a:ln>
          <a:effectLst>
            <a:outerShdw blurRad="292100" dist="139700" dir="2700000" algn="tl" rotWithShape="0">
              <a:srgbClr val="333333">
                <a:alpha val="65000"/>
              </a:srgbClr>
            </a:outerShdw>
          </a:effectLst>
          <a:extLst/>
        </p:spPr>
      </p:pic>
    </p:spTree>
    <p:extLst>
      <p:ext uri="{BB962C8B-B14F-4D97-AF65-F5344CB8AC3E}">
        <p14:creationId xmlns:p14="http://schemas.microsoft.com/office/powerpoint/2010/main" val="314171055"/>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3"/>
          <p:cNvSpPr>
            <a:spLocks noChangeArrowheads="1"/>
          </p:cNvSpPr>
          <p:nvPr/>
        </p:nvSpPr>
        <p:spPr bwMode="auto">
          <a:xfrm>
            <a:off x="4953000" y="457200"/>
            <a:ext cx="288607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eaLnBrk="0" hangingPunct="0">
              <a:defRPr>
                <a:solidFill>
                  <a:schemeClr val="tx1"/>
                </a:solidFill>
                <a:latin typeface="Arial" panose="020B0604020202020204" pitchFamily="34" charset="0"/>
                <a:cs typeface="Arial" panose="020B0604020202020204" pitchFamily="34" charset="0"/>
              </a:defRPr>
            </a:lvl1pPr>
            <a:lvl2pPr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lvl="1" eaLnBrk="1" fontAlgn="base" hangingPunct="1">
              <a:spcBef>
                <a:spcPct val="0"/>
              </a:spcBef>
              <a:spcAft>
                <a:spcPct val="0"/>
              </a:spcAft>
              <a:buSzPct val="80000"/>
            </a:pPr>
            <a:r>
              <a:rPr lang="fa-IR" altLang="fa-IR" sz="2400" b="1" dirty="0">
                <a:solidFill>
                  <a:srgbClr val="FFC000"/>
                </a:solidFill>
                <a:cs typeface="B Homa" panose="00000400000000000000" pitchFamily="2" charset="-78"/>
              </a:rPr>
              <a:t>پیشخوان غذا خوری</a:t>
            </a:r>
          </a:p>
        </p:txBody>
      </p:sp>
      <p:pic>
        <p:nvPicPr>
          <p:cNvPr id="5" name="Picture 3" descr="H:\tarh amir\New folder\02-Restaurant\Page-16.jpg"/>
          <p:cNvPicPr>
            <a:picLocks noChangeAspect="1" noChangeArrowheads="1"/>
          </p:cNvPicPr>
          <p:nvPr/>
        </p:nvPicPr>
        <p:blipFill rotWithShape="1">
          <a:blip r:embed="rId2"/>
          <a:srcRect l="5544" t="50000" r="41243" b="22381"/>
          <a:stretch/>
        </p:blipFill>
        <p:spPr bwMode="auto">
          <a:xfrm>
            <a:off x="3581400" y="1676400"/>
            <a:ext cx="4878388" cy="3581400"/>
          </a:xfrm>
          <a:prstGeom prst="rect">
            <a:avLst/>
          </a:prstGeom>
          <a:ln>
            <a:noFill/>
          </a:ln>
          <a:effectLst>
            <a:outerShdw blurRad="292100" dist="139700" dir="2700000" algn="tl" rotWithShape="0">
              <a:srgbClr val="333333">
                <a:alpha val="65000"/>
              </a:srgbClr>
            </a:outerShdw>
          </a:effectLst>
          <a:extLst/>
        </p:spPr>
      </p:pic>
      <p:pic>
        <p:nvPicPr>
          <p:cNvPr id="7" name="Picture 2" descr="H:\tarh amir\New folder\02-Restaurant\Page-16.jpg"/>
          <p:cNvPicPr>
            <a:picLocks noChangeAspect="1" noChangeArrowheads="1"/>
          </p:cNvPicPr>
          <p:nvPr/>
        </p:nvPicPr>
        <p:blipFill rotWithShape="1">
          <a:blip r:embed="rId2"/>
          <a:srcRect l="5992" t="8707" r="40795" b="56008"/>
          <a:stretch/>
        </p:blipFill>
        <p:spPr bwMode="auto">
          <a:xfrm>
            <a:off x="304800" y="3581400"/>
            <a:ext cx="3086100" cy="2895600"/>
          </a:xfrm>
          <a:prstGeom prst="rect">
            <a:avLst/>
          </a:prstGeom>
          <a:ln>
            <a:noFill/>
          </a:ln>
          <a:effectLst>
            <a:outerShdw blurRad="292100" dist="139700" dir="2700000" algn="tl" rotWithShape="0">
              <a:srgbClr val="333333">
                <a:alpha val="65000"/>
              </a:srgbClr>
            </a:outerShdw>
          </a:effectLst>
          <a:extLst/>
        </p:spPr>
      </p:pic>
      <p:pic>
        <p:nvPicPr>
          <p:cNvPr id="9" name="Picture 4" descr="H:\tarh amir\New folder\02-Restaurant\Page-16.jpg"/>
          <p:cNvPicPr>
            <a:picLocks noChangeAspect="1" noChangeArrowheads="1"/>
          </p:cNvPicPr>
          <p:nvPr/>
        </p:nvPicPr>
        <p:blipFill rotWithShape="1">
          <a:blip r:embed="rId2"/>
          <a:srcRect l="58756" t="50000" r="14076" b="29683"/>
          <a:stretch/>
        </p:blipFill>
        <p:spPr bwMode="auto">
          <a:xfrm>
            <a:off x="304800" y="609600"/>
            <a:ext cx="3086100" cy="2427288"/>
          </a:xfrm>
          <a:prstGeom prst="rect">
            <a:avLst/>
          </a:prstGeom>
          <a:ln>
            <a:noFill/>
          </a:ln>
          <a:effectLst>
            <a:outerShdw blurRad="292100" dist="139700" dir="2700000" algn="tl" rotWithShape="0">
              <a:srgbClr val="333333">
                <a:alpha val="65000"/>
              </a:srgbClr>
            </a:outerShdw>
          </a:effectLst>
          <a:extLst/>
        </p:spPr>
      </p:pic>
    </p:spTree>
    <p:extLst>
      <p:ext uri="{BB962C8B-B14F-4D97-AF65-F5344CB8AC3E}">
        <p14:creationId xmlns:p14="http://schemas.microsoft.com/office/powerpoint/2010/main" val="3720342913"/>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Title 1"/>
          <p:cNvSpPr>
            <a:spLocks noGrp="1"/>
          </p:cNvSpPr>
          <p:nvPr>
            <p:ph type="title"/>
          </p:nvPr>
        </p:nvSpPr>
        <p:spPr>
          <a:xfrm>
            <a:off x="6096000" y="228600"/>
            <a:ext cx="2057400" cy="609600"/>
          </a:xfrm>
        </p:spPr>
        <p:txBody>
          <a:bodyPr>
            <a:normAutofit fontScale="90000"/>
          </a:bodyPr>
          <a:lstStyle/>
          <a:p>
            <a:pPr algn="r" rtl="1">
              <a:buFont typeface="Wingdings" panose="05000000000000000000" pitchFamily="2" charset="2"/>
              <a:buChar char="q"/>
            </a:pPr>
            <a:r>
              <a:rPr lang="fa-IR" altLang="fa-IR" sz="2400" dirty="0" smtClean="0">
                <a:solidFill>
                  <a:srgbClr val="FFC000"/>
                </a:solidFill>
                <a:cs typeface="B Homa" panose="00000400000000000000" pitchFamily="2" charset="-78"/>
              </a:rPr>
              <a:t> سالن اجتماعات :</a:t>
            </a:r>
            <a:endParaRPr lang="en-US" altLang="fa-IR" sz="2400" dirty="0" smtClean="0">
              <a:solidFill>
                <a:srgbClr val="FFC000"/>
              </a:solidFill>
              <a:cs typeface="B Homa" panose="00000400000000000000" pitchFamily="2" charset="-78"/>
            </a:endParaRPr>
          </a:p>
        </p:txBody>
      </p:sp>
      <p:sp>
        <p:nvSpPr>
          <p:cNvPr id="73731" name="Content Placeholder 4"/>
          <p:cNvSpPr>
            <a:spLocks noGrp="1"/>
          </p:cNvSpPr>
          <p:nvPr>
            <p:ph idx="1"/>
          </p:nvPr>
        </p:nvSpPr>
        <p:spPr>
          <a:xfrm>
            <a:off x="228600" y="914400"/>
            <a:ext cx="8382000" cy="5211763"/>
          </a:xfrm>
        </p:spPr>
        <p:txBody>
          <a:bodyPr>
            <a:normAutofit fontScale="92500" lnSpcReduction="20000"/>
          </a:bodyPr>
          <a:lstStyle/>
          <a:p>
            <a:pPr algn="r" rtl="1">
              <a:buFont typeface="Wingdings 2" panose="05020102010507070707" pitchFamily="18" charset="2"/>
              <a:buNone/>
            </a:pPr>
            <a:r>
              <a:rPr lang="fa-IR" altLang="fa-IR" sz="2000" dirty="0" smtClean="0">
                <a:cs typeface="B Homa" panose="00000400000000000000" pitchFamily="2" charset="-78"/>
              </a:rPr>
              <a:t>فضاهای تشکیل دهنده این سالن عبارتند از:</a:t>
            </a:r>
          </a:p>
          <a:p>
            <a:pPr algn="r" rtl="1">
              <a:buFont typeface="Wingdings 2" panose="05020102010507070707" pitchFamily="18" charset="2"/>
              <a:buNone/>
            </a:pPr>
            <a:r>
              <a:rPr lang="fa-IR" altLang="fa-IR" sz="2000" dirty="0" smtClean="0">
                <a:cs typeface="B Homa" panose="00000400000000000000" pitchFamily="2" charset="-78"/>
              </a:rPr>
              <a:t>سالن انتظار، فضای صحنه، سالن اصلی، اتاق صوت، اتاق های جانبی مانند آماده سازی و سرویس های</a:t>
            </a:r>
          </a:p>
          <a:p>
            <a:pPr algn="r" rtl="1">
              <a:buFont typeface="Wingdings 2" panose="05020102010507070707" pitchFamily="18" charset="2"/>
              <a:buNone/>
            </a:pPr>
            <a:r>
              <a:rPr lang="fa-IR" altLang="fa-IR" sz="2000" dirty="0" smtClean="0">
                <a:cs typeface="B Homa" panose="00000400000000000000" pitchFamily="2" charset="-78"/>
              </a:rPr>
              <a:t>بهداشتی.</a:t>
            </a:r>
          </a:p>
          <a:p>
            <a:pPr algn="r" rtl="1">
              <a:buFont typeface="Wingdings 2" panose="05020102010507070707" pitchFamily="18" charset="2"/>
              <a:buNone/>
            </a:pPr>
            <a:r>
              <a:rPr lang="fa-IR" altLang="fa-IR" sz="2000" dirty="0" smtClean="0">
                <a:cs typeface="B Homa" panose="00000400000000000000" pitchFamily="2" charset="-78"/>
              </a:rPr>
              <a:t>به دلیل اینکه سالن سخنرانی مورد استفاده تمامی مراجعه کنندگان اعم از نابینایان، کم بینایان و افراد عادی </a:t>
            </a:r>
          </a:p>
          <a:p>
            <a:pPr algn="r" rtl="1">
              <a:buFont typeface="Wingdings 2" panose="05020102010507070707" pitchFamily="18" charset="2"/>
              <a:buNone/>
            </a:pPr>
            <a:r>
              <a:rPr lang="fa-IR" altLang="fa-IR" sz="2000" dirty="0" smtClean="0">
                <a:cs typeface="B Homa" panose="00000400000000000000" pitchFamily="2" charset="-78"/>
              </a:rPr>
              <a:t>است بنابراین کلیه ضوابط مربوط به سالن سخنرانی باید رعایت شود.</a:t>
            </a:r>
          </a:p>
          <a:p>
            <a:pPr algn="r" rtl="1">
              <a:buFont typeface="Wingdings 2" panose="05020102010507070707" pitchFamily="18" charset="2"/>
              <a:buNone/>
            </a:pPr>
            <a:endParaRPr lang="fa-IR" altLang="fa-IR" sz="2000" dirty="0" smtClean="0">
              <a:cs typeface="B Homa" panose="00000400000000000000" pitchFamily="2" charset="-78"/>
            </a:endParaRPr>
          </a:p>
          <a:p>
            <a:pPr algn="r" rtl="1">
              <a:buClr>
                <a:schemeClr val="tx1"/>
              </a:buClr>
              <a:buFont typeface="Wingdings" panose="05000000000000000000" pitchFamily="2" charset="2"/>
              <a:buChar char="§"/>
            </a:pPr>
            <a:r>
              <a:rPr lang="fa-IR" altLang="fa-IR" sz="2000" dirty="0" smtClean="0">
                <a:cs typeface="B Homa" panose="00000400000000000000" pitchFamily="2" charset="-78"/>
              </a:rPr>
              <a:t>محل قرارگیری سالن سخنرانی در سایت می تواند در جبهه غرب باشد زیرا نیاز به نور ظبیعی ندارند و همچنین باعث ایجاد مانعی میشود تا از باد نامطلوب غرب جلوگیری به عمل آید.</a:t>
            </a:r>
          </a:p>
          <a:p>
            <a:pPr algn="r" rtl="1">
              <a:buClr>
                <a:schemeClr val="tx1"/>
              </a:buClr>
              <a:buFont typeface="Wingdings" panose="05000000000000000000" pitchFamily="2" charset="2"/>
              <a:buChar char="§"/>
            </a:pPr>
            <a:r>
              <a:rPr lang="fa-IR" altLang="fa-IR" sz="2000" dirty="0" smtClean="0">
                <a:ea typeface="B Homa" panose="00000400000000000000" pitchFamily="2" charset="-78"/>
                <a:cs typeface="B Homa" panose="00000400000000000000" pitchFamily="2" charset="-78"/>
              </a:rPr>
              <a:t>باید طوری باشد که از تجمع افراد در پشت در جلوگیری شود و افراد بتوانند به راحتی وارد و خارج شوند.</a:t>
            </a:r>
          </a:p>
          <a:p>
            <a:pPr algn="r" rtl="1">
              <a:buClr>
                <a:schemeClr val="tx1"/>
              </a:buClr>
              <a:buFont typeface="Wingdings" panose="05000000000000000000" pitchFamily="2" charset="2"/>
              <a:buChar char="§"/>
            </a:pPr>
            <a:r>
              <a:rPr lang="fa-IR" altLang="fa-IR" sz="2000" dirty="0" smtClean="0">
                <a:ea typeface="B Homa" panose="00000400000000000000" pitchFamily="2" charset="-78"/>
                <a:cs typeface="B Homa" panose="00000400000000000000" pitchFamily="2" charset="-78"/>
              </a:rPr>
              <a:t>ورودی بهتر است کاملاً در معرض دید افراد داخل سالن باشد تا جهت یابی به راحتی میسر شود(برای کاربران عادی) و نیز برای افراد نابینا و کم بینا میتوان یا از مسیرهای جداگانه استفاده کرد و یا به شکلی راه را مشخص کرد تا این دسته از کاربران نیز به راحتی بتوانند از این فضا استفاده کنند. برای مثال از کفپوش یا موکت برای مسیر عبوری نابینایان استفاده کرد.</a:t>
            </a:r>
          </a:p>
        </p:txBody>
      </p:sp>
    </p:spTree>
    <p:extLst>
      <p:ext uri="{BB962C8B-B14F-4D97-AF65-F5344CB8AC3E}">
        <p14:creationId xmlns:p14="http://schemas.microsoft.com/office/powerpoint/2010/main" val="1867732935"/>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Content Placeholder 2"/>
          <p:cNvSpPr>
            <a:spLocks noGrp="1"/>
          </p:cNvSpPr>
          <p:nvPr>
            <p:ph idx="1"/>
          </p:nvPr>
        </p:nvSpPr>
        <p:spPr>
          <a:xfrm>
            <a:off x="457200" y="457200"/>
            <a:ext cx="7848600" cy="5668963"/>
          </a:xfrm>
        </p:spPr>
        <p:txBody>
          <a:bodyPr>
            <a:normAutofit fontScale="92500" lnSpcReduction="10000"/>
          </a:bodyPr>
          <a:lstStyle/>
          <a:p>
            <a:pPr algn="r" rtl="1">
              <a:buClr>
                <a:schemeClr val="tx1"/>
              </a:buClr>
              <a:buFont typeface="Wingdings" panose="05000000000000000000" pitchFamily="2" charset="2"/>
              <a:buChar char="v"/>
            </a:pPr>
            <a:r>
              <a:rPr lang="fa-IR" altLang="fa-IR" sz="2000" dirty="0" smtClean="0">
                <a:cs typeface="B Homa" panose="00000400000000000000" pitchFamily="2" charset="-78"/>
              </a:rPr>
              <a:t>مسیر ورودی برای نابینایان میتواند از یک یا دو سمت با المان هایی از قبیل باکس گل، میله های جدا کننده مشخص شود تا به راحتی قابل شناسایی باشد .</a:t>
            </a:r>
          </a:p>
          <a:p>
            <a:pPr algn="r" rtl="1">
              <a:buClr>
                <a:schemeClr val="tx1"/>
              </a:buClr>
              <a:buFont typeface="Wingdings" panose="05000000000000000000" pitchFamily="2" charset="2"/>
              <a:buChar char="v"/>
            </a:pPr>
            <a:endParaRPr lang="fa-IR" altLang="fa-IR" sz="2000" dirty="0" smtClean="0">
              <a:cs typeface="B Homa" panose="00000400000000000000" pitchFamily="2" charset="-78"/>
            </a:endParaRPr>
          </a:p>
          <a:p>
            <a:pPr algn="r" rtl="1">
              <a:buClr>
                <a:schemeClr val="tx1"/>
              </a:buClr>
              <a:buFont typeface="Wingdings" panose="05000000000000000000" pitchFamily="2" charset="2"/>
              <a:buChar char="v"/>
            </a:pPr>
            <a:r>
              <a:rPr lang="fa-IR" altLang="fa-IR" sz="2000" dirty="0" smtClean="0">
                <a:ea typeface="B Homa" panose="00000400000000000000" pitchFamily="2" charset="-78"/>
                <a:cs typeface="B Homa" panose="00000400000000000000" pitchFamily="2" charset="-78"/>
              </a:rPr>
              <a:t> حداقل دو در خروجی و دو مسیر خروجی با فاصله مناسب از یکدیگر برای سالن نیاز است.</a:t>
            </a:r>
            <a:endParaRPr lang="fa-IR" altLang="fa-IR" sz="2000" dirty="0" smtClean="0">
              <a:cs typeface="B Homa" panose="00000400000000000000" pitchFamily="2" charset="-78"/>
            </a:endParaRPr>
          </a:p>
          <a:p>
            <a:pPr algn="r" rtl="1">
              <a:buClr>
                <a:schemeClr val="tx1"/>
              </a:buClr>
              <a:buFont typeface="Wingdings" panose="05000000000000000000" pitchFamily="2" charset="2"/>
              <a:buChar char="v"/>
            </a:pPr>
            <a:r>
              <a:rPr lang="fa-IR" altLang="fa-IR" sz="2000" dirty="0" smtClean="0">
                <a:cs typeface="B Homa" panose="00000400000000000000" pitchFamily="2" charset="-78"/>
              </a:rPr>
              <a:t>فاصله دورترین صندلی در سالن ها از در خروجی در امتداد مسیر حرکت نباید از 30 متر تجاوز نماید.</a:t>
            </a:r>
          </a:p>
          <a:p>
            <a:pPr algn="r" rtl="1">
              <a:buClr>
                <a:schemeClr val="tx1"/>
              </a:buClr>
              <a:buFont typeface="Wingdings" panose="05000000000000000000" pitchFamily="2" charset="2"/>
              <a:buChar char="v"/>
            </a:pPr>
            <a:r>
              <a:rPr lang="fa-IR" altLang="fa-IR" sz="2000" dirty="0" smtClean="0">
                <a:cs typeface="B Homa" panose="00000400000000000000" pitchFamily="2" charset="-78"/>
              </a:rPr>
              <a:t>درهای سالن مذکور باید به یک معبر با حداقل عرض 200 و حداکثر عرض 350 باز شوند.</a:t>
            </a:r>
          </a:p>
          <a:p>
            <a:pPr algn="r" rtl="1">
              <a:buClr>
                <a:schemeClr val="tx1"/>
              </a:buClr>
              <a:buFont typeface="Wingdings" panose="05000000000000000000" pitchFamily="2" charset="2"/>
              <a:buChar char="v"/>
            </a:pPr>
            <a:r>
              <a:rPr lang="fa-IR" altLang="fa-IR" sz="2000" dirty="0" smtClean="0">
                <a:cs typeface="B Homa" panose="00000400000000000000" pitchFamily="2" charset="-78"/>
              </a:rPr>
              <a:t>تمامی مسیرهای راه باید دارای متریال متفاوت از سایر قسمت ها باشد تا برای نابینایان قابل تشخیص باشد.</a:t>
            </a:r>
          </a:p>
          <a:p>
            <a:pPr algn="r" rtl="1">
              <a:buClr>
                <a:schemeClr val="tx1"/>
              </a:buClr>
              <a:buFont typeface="Wingdings 2" panose="05020102010507070707" pitchFamily="18" charset="2"/>
              <a:buNone/>
            </a:pPr>
            <a:endParaRPr lang="fa-IR" altLang="fa-IR" sz="2000" dirty="0" smtClean="0">
              <a:cs typeface="B Homa" panose="00000400000000000000" pitchFamily="2" charset="-78"/>
            </a:endParaRPr>
          </a:p>
          <a:p>
            <a:pPr algn="r" rtl="1">
              <a:buClr>
                <a:schemeClr val="tx1"/>
              </a:buClr>
              <a:buFont typeface="Wingdings" panose="05000000000000000000" pitchFamily="2" charset="2"/>
              <a:buChar char="v"/>
            </a:pPr>
            <a:r>
              <a:rPr lang="fa-IR" altLang="fa-IR" sz="2000" dirty="0" smtClean="0">
                <a:cs typeface="B Homa" panose="00000400000000000000" pitchFamily="2" charset="-78"/>
              </a:rPr>
              <a:t>اگر برای هر ۳-۴ راهرو یک در خروجی جانبی به عرض ۱ متر در نظر گرفته شود به ازای هر راهرو ۲۵ صندلی مجاز است.</a:t>
            </a:r>
          </a:p>
          <a:p>
            <a:pPr algn="r" rtl="1">
              <a:buClr>
                <a:schemeClr val="tx1"/>
              </a:buClr>
              <a:buFont typeface="Wingdings 2" panose="05020102010507070707" pitchFamily="18" charset="2"/>
              <a:buNone/>
            </a:pPr>
            <a:endParaRPr lang="en-US" altLang="fa-IR" sz="2000" dirty="0" smtClean="0">
              <a:cs typeface="B Homa" panose="00000400000000000000" pitchFamily="2" charset="-78"/>
            </a:endParaRPr>
          </a:p>
          <a:p>
            <a:pPr algn="r" rtl="1">
              <a:buClr>
                <a:schemeClr val="tx1"/>
              </a:buClr>
              <a:buFont typeface="Wingdings" panose="05000000000000000000" pitchFamily="2" charset="2"/>
              <a:buChar char="v"/>
            </a:pPr>
            <a:r>
              <a:rPr lang="fa-IR" altLang="fa-IR" sz="2000" dirty="0" smtClean="0">
                <a:cs typeface="B Homa" panose="00000400000000000000" pitchFamily="2" charset="-78"/>
              </a:rPr>
              <a:t>برای هر تماشاچی نشسته باید مساحتی برابر با حداقل ۰/۵ متر مربع در نظر گرفت. این عدد بر گرفته از عرض صندلی ضرب در اصله ی ردیف (حداقل ۰/۴۵ مترمربع برای هر صندلی) به علاوه ی یک حداقل اضافه ۰/۹ متر ضرب در ۰/۵ متر یعنی حدودا ۰/۰۵ متر مربع برای هر صندلی است.</a:t>
            </a:r>
          </a:p>
          <a:p>
            <a:pPr algn="r" rtl="1">
              <a:buClr>
                <a:schemeClr val="tx1"/>
              </a:buClr>
              <a:buFont typeface="Wingdings" panose="05000000000000000000" pitchFamily="2" charset="2"/>
              <a:buChar char="v"/>
            </a:pPr>
            <a:endParaRPr lang="en-US" altLang="fa-IR" sz="2000" dirty="0" smtClean="0">
              <a:cs typeface="B Homa" panose="00000400000000000000" pitchFamily="2" charset="-78"/>
            </a:endParaRPr>
          </a:p>
        </p:txBody>
      </p:sp>
    </p:spTree>
    <p:extLst>
      <p:ext uri="{BB962C8B-B14F-4D97-AF65-F5344CB8AC3E}">
        <p14:creationId xmlns:p14="http://schemas.microsoft.com/office/powerpoint/2010/main" val="2826819484"/>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E:\farmazi\05-Farhangi\04-Saloon Ejtemaat\01-Standard Saloon Ejtemaat\Jpg\Page-964.jpg"/>
          <p:cNvPicPr>
            <a:picLocks noChangeAspect="1" noChangeArrowheads="1"/>
          </p:cNvPicPr>
          <p:nvPr/>
        </p:nvPicPr>
        <p:blipFill rotWithShape="1">
          <a:blip r:embed="rId2" cstate="print">
            <a:duotone>
              <a:prstClr val="black"/>
              <a:schemeClr val="accent2">
                <a:tint val="45000"/>
                <a:satMod val="400000"/>
              </a:schemeClr>
            </a:duotone>
            <a:extLst/>
          </a:blip>
          <a:srcRect t="9203" b="8306"/>
          <a:stretch/>
        </p:blipFill>
        <p:spPr bwMode="auto">
          <a:xfrm>
            <a:off x="1447800" y="457200"/>
            <a:ext cx="5562600" cy="6229989"/>
          </a:xfrm>
          <a:prstGeom prst="rect">
            <a:avLst/>
          </a:prstGeom>
          <a:ln>
            <a:noFill/>
          </a:ln>
          <a:effectLst>
            <a:softEdge rad="112500"/>
          </a:effectLst>
          <a:extLst/>
        </p:spPr>
      </p:pic>
    </p:spTree>
    <p:extLst>
      <p:ext uri="{BB962C8B-B14F-4D97-AF65-F5344CB8AC3E}">
        <p14:creationId xmlns:p14="http://schemas.microsoft.com/office/powerpoint/2010/main" val="1806849896"/>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Content Placeholder 2"/>
          <p:cNvSpPr>
            <a:spLocks noGrp="1"/>
          </p:cNvSpPr>
          <p:nvPr>
            <p:ph idx="1"/>
          </p:nvPr>
        </p:nvSpPr>
        <p:spPr>
          <a:xfrm>
            <a:off x="457200" y="457200"/>
            <a:ext cx="7772400" cy="5668963"/>
          </a:xfrm>
        </p:spPr>
        <p:txBody>
          <a:bodyPr>
            <a:normAutofit fontScale="92500" lnSpcReduction="20000"/>
          </a:bodyPr>
          <a:lstStyle/>
          <a:p>
            <a:pPr algn="r" rtl="1">
              <a:buClr>
                <a:schemeClr val="tx1"/>
              </a:buClr>
              <a:buFont typeface="Wingdings" panose="05000000000000000000" pitchFamily="2" charset="2"/>
              <a:buChar char="v"/>
            </a:pPr>
            <a:r>
              <a:rPr lang="fa-IR" altLang="fa-IR" sz="2000" dirty="0" smtClean="0">
                <a:solidFill>
                  <a:schemeClr val="tx1"/>
                </a:solidFill>
                <a:cs typeface="B Homa" panose="00000400000000000000" pitchFamily="2" charset="-78"/>
              </a:rPr>
              <a:t>در سالن کلیه صندلی ها به طور محکم به زمین متصل باشند که لرزش ایجاد نشود.</a:t>
            </a:r>
          </a:p>
          <a:p>
            <a:pPr algn="r" rtl="1">
              <a:buClr>
                <a:schemeClr val="tx1"/>
              </a:buClr>
              <a:buFont typeface="Wingdings" panose="05000000000000000000" pitchFamily="2" charset="2"/>
              <a:buChar char="v"/>
            </a:pPr>
            <a:r>
              <a:rPr lang="fa-IR" altLang="fa-IR" sz="2000" dirty="0" smtClean="0">
                <a:solidFill>
                  <a:schemeClr val="tx1"/>
                </a:solidFill>
                <a:cs typeface="B Homa" panose="00000400000000000000" pitchFamily="2" charset="-78"/>
              </a:rPr>
              <a:t> صندلی ها با کف نشیمن تاشو اختیار شوند.</a:t>
            </a:r>
          </a:p>
          <a:p>
            <a:pPr algn="r" rtl="1">
              <a:buClr>
                <a:schemeClr val="tx1"/>
              </a:buClr>
              <a:buFont typeface="Wingdings" panose="05000000000000000000" pitchFamily="2" charset="2"/>
              <a:buChar char="v"/>
            </a:pPr>
            <a:endParaRPr lang="fa-IR" altLang="fa-IR" sz="2000" dirty="0" smtClean="0">
              <a:solidFill>
                <a:schemeClr val="tx1"/>
              </a:solidFill>
              <a:cs typeface="B Homa" panose="00000400000000000000" pitchFamily="2" charset="-78"/>
            </a:endParaRPr>
          </a:p>
          <a:p>
            <a:pPr algn="r" rtl="1">
              <a:buClr>
                <a:schemeClr val="tx1"/>
              </a:buClr>
              <a:buFont typeface="Wingdings" panose="05000000000000000000" pitchFamily="2" charset="2"/>
              <a:buChar char="v"/>
            </a:pPr>
            <a:endParaRPr lang="fa-IR" altLang="fa-IR" sz="2000" dirty="0" smtClean="0">
              <a:solidFill>
                <a:schemeClr val="tx1"/>
              </a:solidFill>
              <a:cs typeface="B Homa" panose="00000400000000000000" pitchFamily="2" charset="-78"/>
            </a:endParaRPr>
          </a:p>
          <a:p>
            <a:pPr algn="r" rtl="1">
              <a:buClr>
                <a:schemeClr val="tx1"/>
              </a:buClr>
              <a:buFont typeface="Wingdings" panose="05000000000000000000" pitchFamily="2" charset="2"/>
              <a:buChar char="v"/>
            </a:pPr>
            <a:endParaRPr lang="fa-IR" altLang="fa-IR" sz="2000" dirty="0" smtClean="0">
              <a:solidFill>
                <a:schemeClr val="tx1"/>
              </a:solidFill>
              <a:cs typeface="B Homa" panose="00000400000000000000" pitchFamily="2" charset="-78"/>
            </a:endParaRPr>
          </a:p>
          <a:p>
            <a:pPr algn="r" rtl="1">
              <a:buClr>
                <a:schemeClr val="tx1"/>
              </a:buClr>
              <a:buFont typeface="Wingdings" panose="05000000000000000000" pitchFamily="2" charset="2"/>
              <a:buChar char="v"/>
            </a:pPr>
            <a:endParaRPr lang="fa-IR" altLang="fa-IR" sz="2000" dirty="0" smtClean="0">
              <a:solidFill>
                <a:schemeClr val="tx1"/>
              </a:solidFill>
              <a:cs typeface="B Homa" panose="00000400000000000000" pitchFamily="2" charset="-78"/>
            </a:endParaRPr>
          </a:p>
          <a:p>
            <a:pPr algn="r" rtl="1">
              <a:buClr>
                <a:schemeClr val="tx1"/>
              </a:buClr>
              <a:buFont typeface="Wingdings" panose="05000000000000000000" pitchFamily="2" charset="2"/>
              <a:buChar char="v"/>
            </a:pPr>
            <a:endParaRPr lang="fa-IR" altLang="fa-IR" sz="2000" dirty="0" smtClean="0">
              <a:solidFill>
                <a:schemeClr val="tx1"/>
              </a:solidFill>
              <a:cs typeface="B Homa" panose="00000400000000000000" pitchFamily="2" charset="-78"/>
            </a:endParaRPr>
          </a:p>
          <a:p>
            <a:pPr algn="r" rtl="1">
              <a:buClr>
                <a:schemeClr val="tx1"/>
              </a:buClr>
              <a:buFont typeface="Wingdings" panose="05000000000000000000" pitchFamily="2" charset="2"/>
              <a:buChar char="v"/>
            </a:pPr>
            <a:endParaRPr lang="fa-IR" altLang="fa-IR" sz="2000" dirty="0" smtClean="0">
              <a:solidFill>
                <a:schemeClr val="tx1"/>
              </a:solidFill>
              <a:cs typeface="B Homa" panose="00000400000000000000" pitchFamily="2" charset="-78"/>
            </a:endParaRPr>
          </a:p>
          <a:p>
            <a:pPr algn="r" rtl="1">
              <a:buClr>
                <a:schemeClr val="tx1"/>
              </a:buClr>
              <a:buFont typeface="Wingdings" panose="05000000000000000000" pitchFamily="2" charset="2"/>
              <a:buChar char="v"/>
            </a:pPr>
            <a:r>
              <a:rPr lang="fa-IR" altLang="fa-IR" sz="2000" dirty="0" smtClean="0">
                <a:solidFill>
                  <a:schemeClr val="tx1"/>
                </a:solidFill>
                <a:ea typeface="B Homa" panose="00000400000000000000" pitchFamily="2" charset="-78"/>
                <a:cs typeface="B Homa" panose="00000400000000000000" pitchFamily="2" charset="-78"/>
              </a:rPr>
              <a:t>حداقل فاصله عبوری مابین ردیف های صندلی برای صندلی های ثابت 1 متر در نظر گرفته شود.</a:t>
            </a:r>
          </a:p>
          <a:p>
            <a:pPr algn="r" rtl="1">
              <a:buClr>
                <a:schemeClr val="tx1"/>
              </a:buClr>
              <a:buFont typeface="Wingdings" panose="05000000000000000000" pitchFamily="2" charset="2"/>
              <a:buChar char="v"/>
            </a:pPr>
            <a:r>
              <a:rPr lang="fa-IR" altLang="fa-IR" sz="2000" dirty="0" smtClean="0">
                <a:solidFill>
                  <a:schemeClr val="tx1"/>
                </a:solidFill>
                <a:ea typeface="B Homa" panose="00000400000000000000" pitchFamily="2" charset="-78"/>
                <a:cs typeface="B Homa" panose="00000400000000000000" pitchFamily="2" charset="-78"/>
              </a:rPr>
              <a:t>حداکثر ارتفاع چشم تماشاگران 95 سانتی متر در نظر گرفته شود.</a:t>
            </a:r>
          </a:p>
          <a:p>
            <a:pPr algn="r" rtl="1">
              <a:buClr>
                <a:schemeClr val="tx1"/>
              </a:buClr>
              <a:buFont typeface="Wingdings" panose="05000000000000000000" pitchFamily="2" charset="2"/>
              <a:buChar char="v"/>
            </a:pPr>
            <a:r>
              <a:rPr lang="fa-IR" altLang="fa-IR" sz="2000" dirty="0" smtClean="0">
                <a:solidFill>
                  <a:schemeClr val="tx1"/>
                </a:solidFill>
                <a:ea typeface="B Homa" panose="00000400000000000000" pitchFamily="2" charset="-78"/>
                <a:cs typeface="B Homa" panose="00000400000000000000" pitchFamily="2" charset="-78"/>
              </a:rPr>
              <a:t>شیب کف محل قرارگیری صندلی ها در سالن و راهرو بین ردیف ها نباید از 8 درصد بیشتر باشد</a:t>
            </a:r>
          </a:p>
          <a:p>
            <a:pPr algn="r" rtl="1">
              <a:buClr>
                <a:schemeClr val="tx1"/>
              </a:buClr>
              <a:buFont typeface="Wingdings" panose="05000000000000000000" pitchFamily="2" charset="2"/>
              <a:buChar char="v"/>
            </a:pPr>
            <a:r>
              <a:rPr lang="fa-IR" altLang="fa-IR" sz="2000" dirty="0" smtClean="0">
                <a:solidFill>
                  <a:schemeClr val="tx1"/>
                </a:solidFill>
                <a:ea typeface="B Homa" panose="00000400000000000000" pitchFamily="2" charset="-78"/>
                <a:cs typeface="B Homa" panose="00000400000000000000" pitchFamily="2" charset="-78"/>
              </a:rPr>
              <a:t>در حالت کلی برای آمفی تئاترها  فاصله پشت به پشت صندلی ها 1 متر در نظر گرفته </a:t>
            </a:r>
          </a:p>
          <a:p>
            <a:pPr algn="r" rtl="1">
              <a:buClr>
                <a:schemeClr val="tx1"/>
              </a:buClr>
              <a:buFont typeface="Wingdings 2" panose="05020102010507070707" pitchFamily="18" charset="2"/>
              <a:buNone/>
            </a:pPr>
            <a:r>
              <a:rPr lang="fa-IR" altLang="fa-IR" sz="2000" dirty="0" smtClean="0">
                <a:solidFill>
                  <a:schemeClr val="tx1"/>
                </a:solidFill>
                <a:ea typeface="B Homa" panose="00000400000000000000" pitchFamily="2" charset="-78"/>
                <a:cs typeface="B Homa" panose="00000400000000000000" pitchFamily="2" charset="-78"/>
              </a:rPr>
              <a:t>      می شود، ولی در این مجموعه به دلیل وجود کاربران نابینا این مقدار به 1.5 متر افزایش</a:t>
            </a:r>
          </a:p>
          <a:p>
            <a:pPr algn="r" rtl="1">
              <a:buClr>
                <a:schemeClr val="tx1"/>
              </a:buClr>
              <a:buFont typeface="Wingdings 2" panose="05020102010507070707" pitchFamily="18" charset="2"/>
              <a:buNone/>
            </a:pPr>
            <a:r>
              <a:rPr lang="fa-IR" altLang="fa-IR" sz="2000" dirty="0" smtClean="0">
                <a:solidFill>
                  <a:schemeClr val="tx1"/>
                </a:solidFill>
                <a:ea typeface="B Homa" panose="00000400000000000000" pitchFamily="2" charset="-78"/>
                <a:cs typeface="B Homa" panose="00000400000000000000" pitchFamily="2" charset="-78"/>
              </a:rPr>
              <a:t>      می یابد.</a:t>
            </a:r>
            <a:endParaRPr lang="en-US" altLang="fa-IR" sz="2000" dirty="0" smtClean="0">
              <a:solidFill>
                <a:schemeClr val="tx1"/>
              </a:solidFill>
            </a:endParaRPr>
          </a:p>
        </p:txBody>
      </p:sp>
      <p:pic>
        <p:nvPicPr>
          <p:cNvPr id="76803" name="Picture 3" descr="C:\Documents and Settings\DUAL X2-64BIT\Desktop\Untitled-4.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19800" y="1676400"/>
            <a:ext cx="2514600" cy="1435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6804" name="Picture 5" descr="C:\Documents and Settings\DUAL X2-64BIT\Desktop\Untitled-6.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 y="1676400"/>
            <a:ext cx="5397500" cy="1435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87081103"/>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7" name="Content Placeholder 2"/>
          <p:cNvSpPr>
            <a:spLocks noGrp="1"/>
          </p:cNvSpPr>
          <p:nvPr>
            <p:ph idx="1"/>
          </p:nvPr>
        </p:nvSpPr>
        <p:spPr>
          <a:xfrm>
            <a:off x="685800" y="1143000"/>
            <a:ext cx="7620000" cy="4983163"/>
          </a:xfrm>
        </p:spPr>
        <p:txBody>
          <a:bodyPr>
            <a:normAutofit lnSpcReduction="10000"/>
          </a:bodyPr>
          <a:lstStyle/>
          <a:p>
            <a:pPr marL="742950" lvl="1" indent="-285750" algn="justLow" rtl="1">
              <a:buClr>
                <a:srgbClr val="FF0000"/>
              </a:buClr>
              <a:buFont typeface="Wingdings 2" panose="05020102010507070707" pitchFamily="18" charset="2"/>
              <a:buNone/>
              <a:defRPr/>
            </a:pPr>
            <a:r>
              <a:rPr lang="fa-IR" sz="2000" dirty="0" smtClean="0">
                <a:solidFill>
                  <a:srgbClr val="FF0000"/>
                </a:solidFill>
                <a:ea typeface="B Homa"/>
                <a:cs typeface="B Homa" panose="00000400000000000000" pitchFamily="2" charset="-78"/>
              </a:rPr>
              <a:t>اتاق تعویض لباس: </a:t>
            </a:r>
          </a:p>
          <a:p>
            <a:pPr marL="742950" lvl="1" indent="-285750" algn="justLow" rtl="1">
              <a:buClr>
                <a:srgbClr val="FF0000"/>
              </a:buClr>
              <a:buFont typeface="Wingdings 2" panose="05020102010507070707" pitchFamily="18" charset="2"/>
              <a:buNone/>
              <a:defRPr/>
            </a:pPr>
            <a:r>
              <a:rPr lang="fa-IR" sz="2000" dirty="0" smtClean="0">
                <a:solidFill>
                  <a:srgbClr val="FF0000"/>
                </a:solidFill>
                <a:ea typeface="B Homa"/>
                <a:cs typeface="B Homa" panose="00000400000000000000" pitchFamily="2" charset="-78"/>
              </a:rPr>
              <a:t>     </a:t>
            </a:r>
            <a:r>
              <a:rPr lang="fa-IR" sz="2000" dirty="0" smtClean="0">
                <a:ea typeface="B Homa"/>
                <a:cs typeface="B Homa" panose="00000400000000000000" pitchFamily="2" charset="-78"/>
              </a:rPr>
              <a:t>یکی از فضاهای کاربردی و اصلی سالن می باشد در طراحی این فضا باید دقت شود که این فضا به عنوان یک فضای خصوصی به حساب می آید و باید تمامی حریم های آن بخصوص برای خانم ها حفظ شود. مقدار فضای لازم برای هر نفر ۵ متر مربع و برای ۶ نفر با ۸ کمد </a:t>
            </a:r>
            <a:r>
              <a:rPr lang="fa-IR" sz="2000" dirty="0" err="1" smtClean="0">
                <a:ea typeface="B Homa"/>
                <a:cs typeface="B Homa" panose="00000400000000000000" pitchFamily="2" charset="-78"/>
              </a:rPr>
              <a:t>۴۵</a:t>
            </a:r>
            <a:r>
              <a:rPr lang="fa-IR" sz="2000" dirty="0" smtClean="0">
                <a:ea typeface="B Homa"/>
                <a:cs typeface="B Homa" panose="00000400000000000000" pitchFamily="2" charset="-78"/>
              </a:rPr>
              <a:t> متر مربع می باشد. نکته ی دیگر وجود انبار لباس است که </a:t>
            </a:r>
            <a:r>
              <a:rPr lang="fa-IR" sz="2000" dirty="0" err="1" smtClean="0">
                <a:ea typeface="B Homa"/>
                <a:cs typeface="B Homa" panose="00000400000000000000" pitchFamily="2" charset="-78"/>
              </a:rPr>
              <a:t>۵٫۷</a:t>
            </a:r>
            <a:r>
              <a:rPr lang="fa-IR" sz="2000" dirty="0" smtClean="0">
                <a:ea typeface="B Homa"/>
                <a:cs typeface="B Homa" panose="00000400000000000000" pitchFamily="2" charset="-78"/>
              </a:rPr>
              <a:t> متر مربع می باشد.</a:t>
            </a:r>
          </a:p>
          <a:p>
            <a:pPr marL="742950" lvl="1" indent="-285750" algn="justLow" rtl="1">
              <a:buClr>
                <a:srgbClr val="FF0000"/>
              </a:buClr>
              <a:buFont typeface="Wingdings 2" panose="05020102010507070707" pitchFamily="18" charset="2"/>
              <a:buNone/>
              <a:defRPr/>
            </a:pPr>
            <a:r>
              <a:rPr lang="fa-IR" sz="2000" dirty="0" smtClean="0">
                <a:solidFill>
                  <a:srgbClr val="FF0000"/>
                </a:solidFill>
                <a:ea typeface="B Homa"/>
                <a:cs typeface="B Homa" panose="00000400000000000000" pitchFamily="2" charset="-78"/>
              </a:rPr>
              <a:t>اتاق نور و صدا</a:t>
            </a:r>
          </a:p>
          <a:p>
            <a:pPr marL="742950" lvl="1" indent="-285750" algn="r" rtl="1">
              <a:buClr>
                <a:srgbClr val="FF0000"/>
              </a:buClr>
              <a:buFont typeface="Wingdings 2" panose="05020102010507070707" pitchFamily="18" charset="2"/>
              <a:buNone/>
              <a:defRPr/>
            </a:pPr>
            <a:r>
              <a:rPr lang="fa-IR" sz="2000" dirty="0" smtClean="0">
                <a:solidFill>
                  <a:srgbClr val="FF0000"/>
                </a:solidFill>
                <a:ea typeface="B Homa"/>
                <a:cs typeface="B Homa" panose="00000400000000000000" pitchFamily="2" charset="-78"/>
              </a:rPr>
              <a:t>   </a:t>
            </a:r>
            <a:r>
              <a:rPr lang="fa-IR" sz="2000" dirty="0" smtClean="0">
                <a:ea typeface="B Homa"/>
                <a:cs typeface="B Homa" panose="00000400000000000000" pitchFamily="2" charset="-78"/>
              </a:rPr>
              <a:t>  این فضا که بین نور پرداز و صدا بردار مشترک است باید دید مستقیم با قسمت اجرا داشته باشد که معمولا در جا نمایی این فضا آن را در قسمت پشت سالن در ارتفاع قرار می دهند همانند اتاق </a:t>
            </a:r>
            <a:r>
              <a:rPr lang="fa-IR" sz="2000" dirty="0" err="1" smtClean="0">
                <a:ea typeface="B Homa"/>
                <a:cs typeface="B Homa" panose="00000400000000000000" pitchFamily="2" charset="-78"/>
              </a:rPr>
              <a:t>آپارات</a:t>
            </a:r>
            <a:r>
              <a:rPr lang="fa-IR" sz="2000" dirty="0" smtClean="0">
                <a:ea typeface="B Homa"/>
                <a:cs typeface="B Homa" panose="00000400000000000000" pitchFamily="2" charset="-78"/>
              </a:rPr>
              <a:t> در سینما. حداقل فضا برای نور پرداز با دستگاه </a:t>
            </a:r>
            <a:r>
              <a:rPr lang="fa-IR" sz="2000" dirty="0" err="1" smtClean="0">
                <a:ea typeface="B Homa"/>
                <a:cs typeface="B Homa" panose="00000400000000000000" pitchFamily="2" charset="-78"/>
              </a:rPr>
              <a:t>پرژکتور</a:t>
            </a:r>
            <a:r>
              <a:rPr lang="fa-IR" sz="2000" dirty="0" smtClean="0">
                <a:ea typeface="B Homa"/>
                <a:cs typeface="B Homa" panose="00000400000000000000" pitchFamily="2" charset="-78"/>
              </a:rPr>
              <a:t> و ۴ نور انداز ۶ متر مربع و برای صدا بردار با دستگاه تنظیم و ضبط صدا ۵ متر مربع می باشد همچنین پلکان های ارتباطی هم باید در نظر گرفت اما یک انبار به اندازه ی </a:t>
            </a:r>
            <a:r>
              <a:rPr lang="fa-IR" sz="2000" dirty="0" err="1" smtClean="0">
                <a:ea typeface="B Homa"/>
                <a:cs typeface="B Homa" panose="00000400000000000000" pitchFamily="2" charset="-78"/>
              </a:rPr>
              <a:t>۱۲</a:t>
            </a:r>
            <a:r>
              <a:rPr lang="fa-IR" sz="2000" dirty="0" smtClean="0">
                <a:ea typeface="B Homa"/>
                <a:cs typeface="B Homa" panose="00000400000000000000" pitchFamily="2" charset="-78"/>
              </a:rPr>
              <a:t> متر مربع </a:t>
            </a:r>
            <a:r>
              <a:rPr lang="fa-IR" sz="2000" dirty="0" err="1" smtClean="0">
                <a:ea typeface="B Homa"/>
                <a:cs typeface="B Homa" panose="00000400000000000000" pitchFamily="2" charset="-78"/>
              </a:rPr>
              <a:t>الزامی</a:t>
            </a:r>
            <a:r>
              <a:rPr lang="fa-IR" sz="2000" dirty="0" smtClean="0">
                <a:ea typeface="B Homa"/>
                <a:cs typeface="B Homa" panose="00000400000000000000" pitchFamily="2" charset="-78"/>
              </a:rPr>
              <a:t> است.</a:t>
            </a:r>
          </a:p>
          <a:p>
            <a:pPr marL="342900" indent="-342900" algn="r" rtl="1">
              <a:buClr>
                <a:srgbClr val="FF0000"/>
              </a:buClr>
              <a:buFont typeface="Wingdings 2" panose="05020102010507070707" pitchFamily="18" charset="2"/>
              <a:buNone/>
              <a:defRPr/>
            </a:pPr>
            <a:r>
              <a:rPr lang="fa-IR" sz="2000" dirty="0" smtClean="0">
                <a:solidFill>
                  <a:srgbClr val="FF0000"/>
                </a:solidFill>
                <a:ea typeface="B Homa"/>
                <a:cs typeface="B Homa" panose="00000400000000000000" pitchFamily="2" charset="-78"/>
              </a:rPr>
              <a:t>       اتاق مصاحبه:</a:t>
            </a:r>
          </a:p>
          <a:p>
            <a:pPr lvl="1" algn="r" rtl="1">
              <a:buClr>
                <a:srgbClr val="FF0000"/>
              </a:buClr>
              <a:buFont typeface="Wingdings 2" panose="05020102010507070707" pitchFamily="18" charset="2"/>
              <a:buNone/>
              <a:defRPr/>
            </a:pPr>
            <a:r>
              <a:rPr lang="fa-IR" sz="2000" dirty="0" smtClean="0">
                <a:ea typeface="B Homa"/>
                <a:cs typeface="B Homa" panose="00000400000000000000" pitchFamily="2" charset="-78"/>
              </a:rPr>
              <a:t>     فضای لازم </a:t>
            </a:r>
            <a:r>
              <a:rPr lang="fa-IR" sz="2000" dirty="0" err="1" smtClean="0">
                <a:ea typeface="B Homa"/>
                <a:cs typeface="B Homa" panose="00000400000000000000" pitchFamily="2" charset="-78"/>
              </a:rPr>
              <a:t>۱۶</a:t>
            </a:r>
            <a:r>
              <a:rPr lang="fa-IR" sz="2000" dirty="0" smtClean="0">
                <a:ea typeface="B Homa"/>
                <a:cs typeface="B Homa" panose="00000400000000000000" pitchFamily="2" charset="-78"/>
              </a:rPr>
              <a:t> متری است که شامل ۱ میز و </a:t>
            </a:r>
            <a:r>
              <a:rPr lang="fa-IR" sz="2000" dirty="0" err="1" smtClean="0">
                <a:ea typeface="B Homa"/>
                <a:cs typeface="B Homa" panose="00000400000000000000" pitchFamily="2" charset="-78"/>
              </a:rPr>
              <a:t>۱۰</a:t>
            </a:r>
            <a:r>
              <a:rPr lang="fa-IR" sz="2000" dirty="0" smtClean="0">
                <a:ea typeface="B Homa"/>
                <a:cs typeface="B Homa" panose="00000400000000000000" pitchFamily="2" charset="-78"/>
              </a:rPr>
              <a:t> صندلی است.</a:t>
            </a:r>
            <a:endParaRPr lang="en-US" sz="2000" dirty="0" smtClean="0">
              <a:ea typeface="B Homa"/>
              <a:cs typeface="B Homa" panose="00000400000000000000" pitchFamily="2" charset="-78"/>
            </a:endParaRPr>
          </a:p>
          <a:p>
            <a:pPr marL="742950" lvl="1" indent="-285750" algn="r" rtl="1">
              <a:buClr>
                <a:srgbClr val="FF0000"/>
              </a:buClr>
              <a:buFont typeface="Wingdings 2" panose="05020102010507070707" pitchFamily="18" charset="2"/>
              <a:buNone/>
              <a:defRPr/>
            </a:pPr>
            <a:endParaRPr lang="fa-IR" sz="2000" dirty="0" smtClean="0">
              <a:ea typeface="B Homa"/>
              <a:cs typeface="B Homa" panose="00000400000000000000" pitchFamily="2" charset="-78"/>
            </a:endParaRPr>
          </a:p>
          <a:p>
            <a:pPr marL="742950" lvl="1" indent="-285750" algn="r" rtl="1">
              <a:buClr>
                <a:srgbClr val="FF0000"/>
              </a:buClr>
              <a:buFont typeface="Wingdings 2" panose="05020102010507070707" pitchFamily="18" charset="2"/>
              <a:buNone/>
              <a:defRPr/>
            </a:pPr>
            <a:endParaRPr lang="en-US" sz="2000" dirty="0" smtClean="0">
              <a:ea typeface="B Homa"/>
              <a:cs typeface="B Homa" panose="00000400000000000000" pitchFamily="2" charset="-78"/>
            </a:endParaRPr>
          </a:p>
          <a:p>
            <a:pPr marL="742950" lvl="1" indent="-285750" algn="justLow" rtl="1">
              <a:buClr>
                <a:srgbClr val="FF0000"/>
              </a:buClr>
              <a:buFont typeface="Wingdings 2" panose="05020102010507070707" pitchFamily="18" charset="2"/>
              <a:buNone/>
              <a:defRPr/>
            </a:pPr>
            <a:endParaRPr lang="en-US" sz="2000" dirty="0" smtClean="0">
              <a:ea typeface="B Homa"/>
              <a:cs typeface="B Homa" panose="00000400000000000000" pitchFamily="2" charset="-78"/>
            </a:endParaRPr>
          </a:p>
        </p:txBody>
      </p:sp>
      <p:sp>
        <p:nvSpPr>
          <p:cNvPr id="2" name="Rectangle 3"/>
          <p:cNvSpPr>
            <a:spLocks noChangeArrowheads="1"/>
          </p:cNvSpPr>
          <p:nvPr/>
        </p:nvSpPr>
        <p:spPr bwMode="auto">
          <a:xfrm>
            <a:off x="4435486" y="457200"/>
            <a:ext cx="341311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marL="285750" indent="-285750"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buClr>
                <a:srgbClr val="FFC000"/>
              </a:buClr>
              <a:buSzPct val="85000"/>
              <a:buFont typeface="Wingdings" panose="05000000000000000000" pitchFamily="2" charset="2"/>
              <a:buChar char="q"/>
            </a:pPr>
            <a:r>
              <a:rPr lang="fa-IR" altLang="fa-IR" sz="2400" b="1" dirty="0">
                <a:solidFill>
                  <a:srgbClr val="FFC000"/>
                </a:solidFill>
                <a:ea typeface="B Homa" panose="00000400000000000000" pitchFamily="2" charset="-78"/>
                <a:cs typeface="B Homa" panose="00000400000000000000" pitchFamily="2" charset="-78"/>
              </a:rPr>
              <a:t>فضاهای خدماتی پشت سن:</a:t>
            </a:r>
          </a:p>
        </p:txBody>
      </p:sp>
      <p:sp>
        <p:nvSpPr>
          <p:cNvPr id="77828" name="Rectangle 4"/>
          <p:cNvSpPr>
            <a:spLocks noChangeArrowheads="1"/>
          </p:cNvSpPr>
          <p:nvPr/>
        </p:nvSpPr>
        <p:spPr bwMode="auto">
          <a:xfrm>
            <a:off x="1524000" y="5486400"/>
            <a:ext cx="61722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buFont typeface="Wingdings" panose="05000000000000000000" pitchFamily="2" charset="2"/>
              <a:buChar char="§"/>
            </a:pPr>
            <a:endParaRPr lang="fa-IR" altLang="fa-IR" sz="2000" dirty="0">
              <a:solidFill>
                <a:prstClr val="white"/>
              </a:solidFill>
              <a:ea typeface="B Homa" panose="00000400000000000000" pitchFamily="2" charset="-78"/>
              <a:cs typeface="B Homa" panose="00000400000000000000" pitchFamily="2" charset="-78"/>
            </a:endParaRPr>
          </a:p>
        </p:txBody>
      </p:sp>
    </p:spTree>
    <p:extLst>
      <p:ext uri="{BB962C8B-B14F-4D97-AF65-F5344CB8AC3E}">
        <p14:creationId xmlns:p14="http://schemas.microsoft.com/office/powerpoint/2010/main" val="117023353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762000"/>
            <a:ext cx="7467600" cy="5364163"/>
          </a:xfrm>
        </p:spPr>
        <p:txBody>
          <a:bodyPr>
            <a:normAutofit/>
          </a:bodyPr>
          <a:lstStyle/>
          <a:p>
            <a:pPr marL="420624" indent="-384048" algn="r" rtl="1" eaLnBrk="1" fontAlgn="auto" hangingPunct="1">
              <a:spcAft>
                <a:spcPts val="0"/>
              </a:spcAft>
              <a:buClr>
                <a:schemeClr val="tx1"/>
              </a:buClr>
              <a:buFont typeface="Wingdings" pitchFamily="2" charset="2"/>
              <a:buChar char="q"/>
              <a:defRPr/>
            </a:pPr>
            <a:r>
              <a:rPr lang="fa-IR" sz="2000" b="1" dirty="0" smtClean="0">
                <a:cs typeface="B Homa" panose="00000400000000000000" pitchFamily="2" charset="-78"/>
              </a:rPr>
              <a:t>در شهرهای جلگه ای گیلان تأثیر اقلیم بربافت کاملاً  هويدا است . همانگونه که گفته شد اقلیم بر معماری نیز اثر کرده و معماری برون گرا را در این مناطق به وجود آورده است . همچنین از تأثیر اقلیم بر معماری ، معماری بر فرهنگ نیز اثر داشته و به خصوص در مناطق روستایی گیلان شاهد فرهنگی باز هستیم که در مناطق دیگر ایران چنین نیست .  </a:t>
            </a:r>
          </a:p>
          <a:p>
            <a:pPr marL="420624" indent="-384048" algn="r" rtl="1" eaLnBrk="1" fontAlgn="auto" hangingPunct="1">
              <a:spcAft>
                <a:spcPts val="0"/>
              </a:spcAft>
              <a:buClr>
                <a:schemeClr val="tx1"/>
              </a:buClr>
              <a:buFont typeface="Wingdings 2"/>
              <a:buNone/>
              <a:defRPr/>
            </a:pPr>
            <a:endParaRPr lang="fa-IR" sz="2000" b="1" dirty="0" smtClean="0">
              <a:cs typeface="B Homa" panose="00000400000000000000" pitchFamily="2" charset="-78"/>
            </a:endParaRPr>
          </a:p>
          <a:p>
            <a:pPr marL="420624" indent="-384048" algn="r" rtl="1" eaLnBrk="1" fontAlgn="auto" hangingPunct="1">
              <a:spcAft>
                <a:spcPts val="0"/>
              </a:spcAft>
              <a:buClr>
                <a:schemeClr val="tx1"/>
              </a:buClr>
              <a:buFont typeface="Wingdings" pitchFamily="2" charset="2"/>
              <a:buChar char="q"/>
              <a:defRPr/>
            </a:pPr>
            <a:r>
              <a:rPr lang="fa-IR" sz="2400" b="1" dirty="0" smtClean="0">
                <a:solidFill>
                  <a:schemeClr val="accent2">
                    <a:lumMod val="60000"/>
                    <a:lumOff val="40000"/>
                  </a:schemeClr>
                </a:solidFill>
                <a:cs typeface="B Homa" panose="00000400000000000000" pitchFamily="2" charset="-78"/>
              </a:rPr>
              <a:t>فرم بنا در ارتباط با اقلیم : </a:t>
            </a:r>
          </a:p>
          <a:p>
            <a:pPr marL="420624" indent="-384048" algn="r" eaLnBrk="1" fontAlgn="auto" hangingPunct="1">
              <a:spcAft>
                <a:spcPts val="0"/>
              </a:spcAft>
              <a:buFont typeface="Wingdings 2"/>
              <a:buNone/>
              <a:defRPr/>
            </a:pPr>
            <a:r>
              <a:rPr lang="fa-IR" sz="2000" b="1" dirty="0" smtClean="0">
                <a:cs typeface="B Homa" panose="00000400000000000000" pitchFamily="2" charset="-78"/>
              </a:rPr>
              <a:t>با وجود اینکه میزان دمای هوای معتدل در حدی است که انعطاف پذیری پلان ساختمان را ممکن می سازد اما در هر حال گسترش پلان در طول محور شرقی ـ غربی از مناطق دیگر کمتر است . در نتیجه در این مناطق می توان فرم های آزاد کار کرد به شرطی که کشیدگی بنا شرقی ـ غربی باشد . با مطالعه معماری گیلان پیداست که این معماری کاملاً متناسب با اقلیم طراحی شده است و کشیدگی بناها شرقی ـ غربی بوده و بیشتر روزنه ها در جنوب و شمال است تا کوران هوا به خوبی جریان داشته باشد . </a:t>
            </a:r>
            <a:endParaRPr lang="en-US" sz="2000" dirty="0" smtClean="0">
              <a:cs typeface="B Homa" panose="00000400000000000000" pitchFamily="2" charset="-78"/>
            </a:endParaRPr>
          </a:p>
          <a:p>
            <a:pPr marL="420624" indent="-384048" algn="r" rtl="1" eaLnBrk="1" fontAlgn="auto" hangingPunct="1">
              <a:spcAft>
                <a:spcPts val="0"/>
              </a:spcAft>
              <a:buClr>
                <a:schemeClr val="tx1"/>
              </a:buClr>
              <a:buFont typeface="Wingdings 2"/>
              <a:buNone/>
              <a:defRPr/>
            </a:pPr>
            <a:endParaRPr lang="en-US" sz="2000" dirty="0">
              <a:cs typeface="B Homa" panose="00000400000000000000" pitchFamily="2" charset="-78"/>
            </a:endParaRPr>
          </a:p>
        </p:txBody>
      </p:sp>
    </p:spTree>
    <p:extLst>
      <p:ext uri="{BB962C8B-B14F-4D97-AF65-F5344CB8AC3E}">
        <p14:creationId xmlns:p14="http://schemas.microsoft.com/office/powerpoint/2010/main" val="3011711258"/>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nvGraphicFramePr>
        <p:xfrm>
          <a:off x="762000" y="838200"/>
          <a:ext cx="7162800" cy="2308300"/>
        </p:xfrm>
        <a:graphic>
          <a:graphicData uri="http://schemas.openxmlformats.org/drawingml/2006/table">
            <a:tbl>
              <a:tblPr rtl="1" firstRow="1" bandRow="1">
                <a:tableStyleId>{21E4AEA4-8DFA-4A89-87EB-49C32662AFE0}</a:tableStyleId>
              </a:tblPr>
              <a:tblGrid>
                <a:gridCol w="2438400"/>
                <a:gridCol w="2081814"/>
                <a:gridCol w="2642586"/>
              </a:tblGrid>
              <a:tr h="365659">
                <a:tc gridSpan="3">
                  <a:txBody>
                    <a:bodyPr/>
                    <a:lstStyle/>
                    <a:p>
                      <a:pPr algn="r" rtl="1"/>
                      <a:r>
                        <a:rPr lang="fa-IR" sz="1800" dirty="0" smtClean="0">
                          <a:cs typeface="B Homa" panose="00000400000000000000" pitchFamily="2" charset="-78"/>
                        </a:rPr>
                        <a:t>عرض راهروها</a:t>
                      </a:r>
                      <a:endParaRPr lang="fa-IR" sz="1800" b="1" dirty="0">
                        <a:solidFill>
                          <a:schemeClr val="tx1"/>
                        </a:solidFill>
                        <a:cs typeface="B Homa" panose="00000400000000000000" pitchFamily="2" charset="-78"/>
                      </a:endParaRPr>
                    </a:p>
                  </a:txBody>
                  <a:tcPr marL="90775" marR="90775" marT="45707" marB="45707" anchor="ctr"/>
                </a:tc>
                <a:tc hMerge="1">
                  <a:txBody>
                    <a:bodyPr/>
                    <a:lstStyle/>
                    <a:p>
                      <a:pPr rtl="1"/>
                      <a:endParaRPr lang="fa-IR"/>
                    </a:p>
                  </a:txBody>
                  <a:tcPr/>
                </a:tc>
                <a:tc hMerge="1">
                  <a:txBody>
                    <a:bodyPr/>
                    <a:lstStyle/>
                    <a:p>
                      <a:pPr rtl="1"/>
                      <a:endParaRPr lang="fa-IR"/>
                    </a:p>
                  </a:txBody>
                  <a:tcPr/>
                </a:tc>
              </a:tr>
              <a:tr h="480147">
                <a:tc>
                  <a:txBody>
                    <a:bodyPr/>
                    <a:lstStyle/>
                    <a:p>
                      <a:pPr algn="ctr" rtl="1"/>
                      <a:r>
                        <a:rPr lang="fa-IR" sz="1800" dirty="0" smtClean="0">
                          <a:cs typeface="B Homa" panose="00000400000000000000" pitchFamily="2" charset="-78"/>
                        </a:rPr>
                        <a:t>محل رفت و آمد عمومی</a:t>
                      </a:r>
                      <a:endParaRPr lang="fa-IR" sz="1800" dirty="0">
                        <a:solidFill>
                          <a:schemeClr val="tx1"/>
                        </a:solidFill>
                        <a:cs typeface="B Homa" panose="00000400000000000000" pitchFamily="2" charset="-78"/>
                      </a:endParaRPr>
                    </a:p>
                  </a:txBody>
                  <a:tcPr marL="90775" marR="90775" marT="45707" marB="45707" anchor="ctr"/>
                </a:tc>
                <a:tc>
                  <a:txBody>
                    <a:bodyPr/>
                    <a:lstStyle/>
                    <a:p>
                      <a:pPr algn="ctr" rtl="1"/>
                      <a:r>
                        <a:rPr lang="fa-IR" sz="1800" dirty="0" smtClean="0">
                          <a:cs typeface="B Homa" panose="00000400000000000000" pitchFamily="2" charset="-78"/>
                        </a:rPr>
                        <a:t>سرویس دهی</a:t>
                      </a:r>
                      <a:endParaRPr lang="fa-IR" sz="1800" dirty="0">
                        <a:solidFill>
                          <a:schemeClr val="tx1"/>
                        </a:solidFill>
                        <a:cs typeface="B Homa" panose="00000400000000000000" pitchFamily="2" charset="-78"/>
                      </a:endParaRPr>
                    </a:p>
                  </a:txBody>
                  <a:tcPr marL="90775" marR="90775" marT="45707" marB="45707" anchor="ctr"/>
                </a:tc>
                <a:tc>
                  <a:txBody>
                    <a:bodyPr/>
                    <a:lstStyle/>
                    <a:p>
                      <a:pPr algn="ctr" rtl="1"/>
                      <a:r>
                        <a:rPr lang="fa-IR" sz="1800" dirty="0" smtClean="0">
                          <a:cs typeface="B Homa" panose="00000400000000000000" pitchFamily="2" charset="-78"/>
                        </a:rPr>
                        <a:t>درب ورودی اصلی</a:t>
                      </a:r>
                      <a:endParaRPr lang="fa-IR" sz="1800" dirty="0">
                        <a:solidFill>
                          <a:schemeClr val="tx1"/>
                        </a:solidFill>
                        <a:cs typeface="B Homa" panose="00000400000000000000" pitchFamily="2" charset="-78"/>
                      </a:endParaRPr>
                    </a:p>
                  </a:txBody>
                  <a:tcPr marL="90775" marR="90775" marT="45707" marB="45707" anchor="ctr"/>
                </a:tc>
              </a:tr>
              <a:tr h="1462419">
                <a:tc>
                  <a:txBody>
                    <a:bodyPr/>
                    <a:lstStyle/>
                    <a:p>
                      <a:pPr algn="ctr" rtl="1"/>
                      <a:r>
                        <a:rPr lang="fa-IR" sz="1800" dirty="0" smtClean="0">
                          <a:cs typeface="B Homa" panose="00000400000000000000" pitchFamily="2" charset="-78"/>
                        </a:rPr>
                        <a:t>کنار صندلی</a:t>
                      </a:r>
                      <a:r>
                        <a:rPr lang="fa-IR" sz="1800" baseline="0" dirty="0" smtClean="0">
                          <a:cs typeface="B Homa" panose="00000400000000000000" pitchFamily="2" charset="-78"/>
                        </a:rPr>
                        <a:t> حداقل 100 سانتیمتر</a:t>
                      </a:r>
                      <a:endParaRPr lang="fa-IR" sz="1800" dirty="0">
                        <a:solidFill>
                          <a:schemeClr val="tx1"/>
                        </a:solidFill>
                        <a:cs typeface="B Homa" panose="00000400000000000000" pitchFamily="2" charset="-78"/>
                      </a:endParaRPr>
                    </a:p>
                  </a:txBody>
                  <a:tcPr marL="90775" marR="90775" marT="45707" marB="45707" anchor="ctr"/>
                </a:tc>
                <a:tc>
                  <a:txBody>
                    <a:bodyPr/>
                    <a:lstStyle/>
                    <a:p>
                      <a:pPr algn="ctr" rtl="1"/>
                      <a:r>
                        <a:rPr lang="fa-IR" sz="1800" dirty="0" smtClean="0">
                          <a:cs typeface="B Homa" panose="00000400000000000000" pitchFamily="2" charset="-78"/>
                        </a:rPr>
                        <a:t>حداقل 65 سانتیمتر بین پشت صندلی ها</a:t>
                      </a:r>
                      <a:endParaRPr lang="fa-IR" sz="1800" dirty="0">
                        <a:solidFill>
                          <a:schemeClr val="tx1"/>
                        </a:solidFill>
                        <a:cs typeface="B Homa" panose="00000400000000000000" pitchFamily="2" charset="-78"/>
                      </a:endParaRPr>
                    </a:p>
                  </a:txBody>
                  <a:tcPr marL="90775" marR="90775" marT="45707" marB="45707" anchor="ctr"/>
                </a:tc>
                <a:tc>
                  <a:txBody>
                    <a:bodyPr/>
                    <a:lstStyle/>
                    <a:p>
                      <a:pPr algn="ctr" rtl="1"/>
                      <a:r>
                        <a:rPr lang="fa-IR" sz="1800" dirty="0" smtClean="0">
                          <a:cs typeface="B Homa" panose="00000400000000000000" pitchFamily="2" charset="-78"/>
                        </a:rPr>
                        <a:t>تا حد امکان بزرگ</a:t>
                      </a:r>
                      <a:endParaRPr lang="fa-IR" sz="1800" dirty="0">
                        <a:solidFill>
                          <a:schemeClr val="tx1"/>
                        </a:solidFill>
                        <a:cs typeface="B Homa" panose="00000400000000000000" pitchFamily="2" charset="-78"/>
                      </a:endParaRPr>
                    </a:p>
                  </a:txBody>
                  <a:tcPr marL="90775" marR="90775" marT="45707" marB="45707" anchor="ctr"/>
                </a:tc>
              </a:tr>
            </a:tbl>
          </a:graphicData>
        </a:graphic>
      </p:graphicFrame>
      <p:sp>
        <p:nvSpPr>
          <p:cNvPr id="78866" name="Rectangle 2"/>
          <p:cNvSpPr>
            <a:spLocks noChangeArrowheads="1"/>
          </p:cNvSpPr>
          <p:nvPr/>
        </p:nvSpPr>
        <p:spPr bwMode="auto">
          <a:xfrm>
            <a:off x="0" y="3505200"/>
            <a:ext cx="7848600" cy="1754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buFont typeface="Wingdings" panose="05000000000000000000" pitchFamily="2" charset="2"/>
              <a:buChar char="v"/>
            </a:pPr>
            <a:r>
              <a:rPr lang="ar-SA" altLang="fa-IR" dirty="0">
                <a:solidFill>
                  <a:prstClr val="white"/>
                </a:solidFill>
                <a:latin typeface="Calibri" panose="020F0502020204030204" pitchFamily="34" charset="0"/>
                <a:ea typeface="Times New Roman" panose="02020603050405020304" pitchFamily="18" charset="0"/>
                <a:cs typeface="B Homa" panose="00000400000000000000" pitchFamily="2" charset="-78"/>
              </a:rPr>
              <a:t>خط دید هر تماشاچی بایستی 12 سانتیمتر بالاتر از چشم تماشاچی ردیف جلو باشد.</a:t>
            </a:r>
            <a:endParaRPr lang="fa-IR" altLang="fa-IR" dirty="0">
              <a:solidFill>
                <a:prstClr val="white"/>
              </a:solidFill>
              <a:latin typeface="Calibri" panose="020F0502020204030204" pitchFamily="34" charset="0"/>
              <a:ea typeface="Times New Roman" panose="02020603050405020304" pitchFamily="18" charset="0"/>
              <a:cs typeface="B Homa" panose="00000400000000000000" pitchFamily="2" charset="-78"/>
            </a:endParaRPr>
          </a:p>
          <a:p>
            <a:pPr eaLnBrk="1" fontAlgn="base" hangingPunct="1">
              <a:spcBef>
                <a:spcPct val="0"/>
              </a:spcBef>
              <a:spcAft>
                <a:spcPct val="0"/>
              </a:spcAft>
              <a:buFont typeface="Wingdings" panose="05000000000000000000" pitchFamily="2" charset="2"/>
              <a:buChar char="v"/>
            </a:pPr>
            <a:endParaRPr lang="fa-IR" altLang="fa-IR" dirty="0">
              <a:solidFill>
                <a:prstClr val="white"/>
              </a:solidFill>
              <a:latin typeface="Calibri" panose="020F0502020204030204" pitchFamily="34" charset="0"/>
              <a:ea typeface="Times New Roman" panose="02020603050405020304" pitchFamily="18" charset="0"/>
              <a:cs typeface="B Homa" panose="00000400000000000000" pitchFamily="2" charset="-78"/>
            </a:endParaRPr>
          </a:p>
          <a:p>
            <a:pPr eaLnBrk="1" fontAlgn="base" hangingPunct="1">
              <a:spcBef>
                <a:spcPct val="0"/>
              </a:spcBef>
              <a:spcAft>
                <a:spcPct val="0"/>
              </a:spcAft>
              <a:buFont typeface="Wingdings" panose="05000000000000000000" pitchFamily="2" charset="2"/>
              <a:buChar char="v"/>
            </a:pPr>
            <a:r>
              <a:rPr lang="ar-SA" altLang="fa-IR" dirty="0">
                <a:solidFill>
                  <a:prstClr val="white"/>
                </a:solidFill>
                <a:latin typeface="Calibri" panose="020F0502020204030204" pitchFamily="34" charset="0"/>
                <a:ea typeface="Times New Roman" panose="02020603050405020304" pitchFamily="18" charset="0"/>
                <a:cs typeface="B Homa" panose="00000400000000000000" pitchFamily="2" charset="-78"/>
              </a:rPr>
              <a:t>حداکثر فاصله آخرین ردیف از خط جلوی صحنه </a:t>
            </a:r>
            <a:r>
              <a:rPr lang="fa-IR" altLang="fa-IR" dirty="0">
                <a:solidFill>
                  <a:prstClr val="white"/>
                </a:solidFill>
                <a:latin typeface="Calibri" panose="020F0502020204030204" pitchFamily="34" charset="0"/>
                <a:ea typeface="Times New Roman" panose="02020603050405020304" pitchFamily="18" charset="0"/>
                <a:cs typeface="B Homa" panose="00000400000000000000" pitchFamily="2" charset="-78"/>
              </a:rPr>
              <a:t>24</a:t>
            </a:r>
            <a:r>
              <a:rPr lang="ar-SA" altLang="fa-IR" dirty="0">
                <a:solidFill>
                  <a:prstClr val="white"/>
                </a:solidFill>
                <a:latin typeface="Calibri" panose="020F0502020204030204" pitchFamily="34" charset="0"/>
                <a:ea typeface="Times New Roman" panose="02020603050405020304" pitchFamily="18" charset="0"/>
                <a:cs typeface="B Homa" panose="00000400000000000000" pitchFamily="2" charset="-78"/>
              </a:rPr>
              <a:t> متر می باشد.</a:t>
            </a:r>
            <a:endParaRPr lang="fa-IR" altLang="fa-IR" dirty="0">
              <a:solidFill>
                <a:prstClr val="white"/>
              </a:solidFill>
              <a:latin typeface="Calibri" panose="020F0502020204030204" pitchFamily="34" charset="0"/>
              <a:ea typeface="Times New Roman" panose="02020603050405020304" pitchFamily="18" charset="0"/>
              <a:cs typeface="B Homa" panose="00000400000000000000" pitchFamily="2" charset="-78"/>
            </a:endParaRPr>
          </a:p>
          <a:p>
            <a:pPr eaLnBrk="1" fontAlgn="base" hangingPunct="1">
              <a:spcBef>
                <a:spcPct val="0"/>
              </a:spcBef>
              <a:spcAft>
                <a:spcPct val="0"/>
              </a:spcAft>
              <a:buFont typeface="Wingdings" panose="05000000000000000000" pitchFamily="2" charset="2"/>
              <a:buChar char="v"/>
            </a:pPr>
            <a:endParaRPr lang="fa-IR" altLang="fa-IR" dirty="0">
              <a:solidFill>
                <a:prstClr val="white"/>
              </a:solidFill>
              <a:latin typeface="Calibri" panose="020F0502020204030204" pitchFamily="34" charset="0"/>
              <a:ea typeface="Times New Roman" panose="02020603050405020304" pitchFamily="18" charset="0"/>
              <a:cs typeface="B Homa" panose="00000400000000000000" pitchFamily="2" charset="-78"/>
            </a:endParaRPr>
          </a:p>
          <a:p>
            <a:pPr eaLnBrk="1" fontAlgn="base" hangingPunct="1">
              <a:spcBef>
                <a:spcPct val="0"/>
              </a:spcBef>
              <a:spcAft>
                <a:spcPct val="0"/>
              </a:spcAft>
              <a:buFont typeface="Wingdings" panose="05000000000000000000" pitchFamily="2" charset="2"/>
              <a:buChar char="v"/>
            </a:pPr>
            <a:r>
              <a:rPr lang="ar-SA" altLang="fa-IR" dirty="0">
                <a:solidFill>
                  <a:prstClr val="white"/>
                </a:solidFill>
                <a:latin typeface="Calibri" panose="020F0502020204030204" pitchFamily="34" charset="0"/>
                <a:ea typeface="Times New Roman" panose="02020603050405020304" pitchFamily="18" charset="0"/>
                <a:cs typeface="B Homa" panose="00000400000000000000" pitchFamily="2" charset="-78"/>
              </a:rPr>
              <a:t>فاصله لبه نشیمن هر صندلی تا پشتی صندلی جلویی برای صندلی های ثابت حداقل </a:t>
            </a:r>
            <a:r>
              <a:rPr lang="fa-IR" altLang="fa-IR" dirty="0">
                <a:solidFill>
                  <a:prstClr val="white"/>
                </a:solidFill>
                <a:latin typeface="Calibri" panose="020F0502020204030204" pitchFamily="34" charset="0"/>
                <a:ea typeface="Times New Roman" panose="02020603050405020304" pitchFamily="18" charset="0"/>
                <a:cs typeface="B Homa" panose="00000400000000000000" pitchFamily="2" charset="-78"/>
              </a:rPr>
              <a:t>75</a:t>
            </a:r>
            <a:r>
              <a:rPr lang="ar-SA" altLang="fa-IR" dirty="0">
                <a:solidFill>
                  <a:prstClr val="white"/>
                </a:solidFill>
                <a:latin typeface="Calibri" panose="020F0502020204030204" pitchFamily="34" charset="0"/>
                <a:ea typeface="Times New Roman" panose="02020603050405020304" pitchFamily="18" charset="0"/>
                <a:cs typeface="B Homa" panose="00000400000000000000" pitchFamily="2" charset="-78"/>
              </a:rPr>
              <a:t> سانتیمتر و برای صندلی های تاشو حداقل </a:t>
            </a:r>
            <a:r>
              <a:rPr lang="fa-IR" altLang="fa-IR" dirty="0">
                <a:solidFill>
                  <a:prstClr val="white"/>
                </a:solidFill>
                <a:latin typeface="Calibri" panose="020F0502020204030204" pitchFamily="34" charset="0"/>
                <a:ea typeface="Times New Roman" panose="02020603050405020304" pitchFamily="18" charset="0"/>
                <a:cs typeface="B Homa" panose="00000400000000000000" pitchFamily="2" charset="-78"/>
              </a:rPr>
              <a:t>65</a:t>
            </a:r>
            <a:r>
              <a:rPr lang="ar-SA" altLang="fa-IR" dirty="0">
                <a:solidFill>
                  <a:prstClr val="white"/>
                </a:solidFill>
                <a:latin typeface="Calibri" panose="020F0502020204030204" pitchFamily="34" charset="0"/>
                <a:ea typeface="Times New Roman" panose="02020603050405020304" pitchFamily="18" charset="0"/>
                <a:cs typeface="B Homa" panose="00000400000000000000" pitchFamily="2" charset="-78"/>
              </a:rPr>
              <a:t> سانتیمتر باید باشد.</a:t>
            </a:r>
            <a:endParaRPr lang="en-US" altLang="fa-IR" dirty="0">
              <a:solidFill>
                <a:prstClr val="white"/>
              </a:solidFill>
              <a:ea typeface="Times New Roman" panose="02020603050405020304" pitchFamily="18" charset="0"/>
              <a:cs typeface="B Homa" panose="00000400000000000000" pitchFamily="2" charset="-78"/>
            </a:endParaRPr>
          </a:p>
        </p:txBody>
      </p:sp>
    </p:spTree>
    <p:extLst>
      <p:ext uri="{BB962C8B-B14F-4D97-AF65-F5344CB8AC3E}">
        <p14:creationId xmlns:p14="http://schemas.microsoft.com/office/powerpoint/2010/main" val="2366277305"/>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nvGraphicFramePr>
        <p:xfrm>
          <a:off x="1066800" y="1524000"/>
          <a:ext cx="5962650" cy="4430716"/>
        </p:xfrm>
        <a:graphic>
          <a:graphicData uri="http://schemas.openxmlformats.org/drawingml/2006/table">
            <a:tbl>
              <a:tblPr rtl="1" firstRow="1" bandRow="1">
                <a:tableStyleId>{21E4AEA4-8DFA-4A89-87EB-49C32662AFE0}</a:tableStyleId>
              </a:tblPr>
              <a:tblGrid>
                <a:gridCol w="4052660"/>
                <a:gridCol w="1909990"/>
              </a:tblGrid>
              <a:tr h="398328">
                <a:tc>
                  <a:txBody>
                    <a:bodyPr/>
                    <a:lstStyle/>
                    <a:p>
                      <a:pPr algn="ctr" rtl="1"/>
                      <a:r>
                        <a:rPr lang="fa-IR" sz="1600" dirty="0" smtClean="0">
                          <a:cs typeface="B Homa" panose="00000400000000000000" pitchFamily="2" charset="-78"/>
                        </a:rPr>
                        <a:t>مشخصات</a:t>
                      </a:r>
                      <a:endParaRPr lang="fa-IR" sz="1600" b="0" dirty="0">
                        <a:cs typeface="B Homa" panose="00000400000000000000" pitchFamily="2" charset="-78"/>
                      </a:endParaRPr>
                    </a:p>
                  </a:txBody>
                  <a:tcPr marT="45721" marB="45721"/>
                </a:tc>
                <a:tc>
                  <a:txBody>
                    <a:bodyPr/>
                    <a:lstStyle/>
                    <a:p>
                      <a:pPr algn="ctr" rtl="1"/>
                      <a:r>
                        <a:rPr lang="fa-IR" sz="1600" dirty="0" smtClean="0">
                          <a:cs typeface="B Homa" panose="00000400000000000000" pitchFamily="2" charset="-78"/>
                        </a:rPr>
                        <a:t>اندازه</a:t>
                      </a:r>
                      <a:endParaRPr lang="fa-IR" sz="1600" b="0" dirty="0">
                        <a:cs typeface="B Homa" panose="00000400000000000000" pitchFamily="2" charset="-78"/>
                      </a:endParaRPr>
                    </a:p>
                  </a:txBody>
                  <a:tcPr marT="45721" marB="45721"/>
                </a:tc>
              </a:tr>
              <a:tr h="398328">
                <a:tc>
                  <a:txBody>
                    <a:bodyPr/>
                    <a:lstStyle/>
                    <a:p>
                      <a:pPr algn="ctr" rtl="1"/>
                      <a:r>
                        <a:rPr lang="fa-IR" sz="1600" dirty="0" smtClean="0">
                          <a:cs typeface="B Homa" panose="00000400000000000000" pitchFamily="2" charset="-78"/>
                        </a:rPr>
                        <a:t>حداقل عرض</a:t>
                      </a:r>
                      <a:r>
                        <a:rPr lang="fa-IR" sz="1600" baseline="0" dirty="0" smtClean="0">
                          <a:cs typeface="B Homa" panose="00000400000000000000" pitchFamily="2" charset="-78"/>
                        </a:rPr>
                        <a:t> صندلی از محور تا محور دسته صندلی</a:t>
                      </a:r>
                      <a:endParaRPr lang="fa-IR" sz="1600" b="0" dirty="0">
                        <a:cs typeface="B Homa" panose="00000400000000000000" pitchFamily="2" charset="-78"/>
                      </a:endParaRPr>
                    </a:p>
                  </a:txBody>
                  <a:tcPr marT="45721" marB="45721"/>
                </a:tc>
                <a:tc>
                  <a:txBody>
                    <a:bodyPr/>
                    <a:lstStyle/>
                    <a:p>
                      <a:pPr algn="ctr" rtl="1"/>
                      <a:r>
                        <a:rPr lang="fa-IR" sz="1600" dirty="0" smtClean="0">
                          <a:cs typeface="B Homa" panose="00000400000000000000" pitchFamily="2" charset="-78"/>
                        </a:rPr>
                        <a:t>50 سانتی متر</a:t>
                      </a:r>
                      <a:endParaRPr lang="fa-IR" sz="1600" b="0" dirty="0">
                        <a:cs typeface="B Homa" panose="00000400000000000000" pitchFamily="2" charset="-78"/>
                      </a:endParaRPr>
                    </a:p>
                  </a:txBody>
                  <a:tcPr marT="45721" marB="45721"/>
                </a:tc>
              </a:tr>
              <a:tr h="398328">
                <a:tc>
                  <a:txBody>
                    <a:bodyPr/>
                    <a:lstStyle/>
                    <a:p>
                      <a:pPr algn="ctr" rtl="1"/>
                      <a:r>
                        <a:rPr lang="fa-IR" sz="1600" dirty="0" smtClean="0">
                          <a:cs typeface="B Homa" panose="00000400000000000000" pitchFamily="2" charset="-78"/>
                        </a:rPr>
                        <a:t>حداقل عمق کف نشیمن</a:t>
                      </a:r>
                      <a:endParaRPr lang="fa-IR" sz="1600" b="0" dirty="0">
                        <a:cs typeface="B Homa" panose="00000400000000000000" pitchFamily="2" charset="-78"/>
                      </a:endParaRPr>
                    </a:p>
                  </a:txBody>
                  <a:tcPr marT="45721" marB="45721"/>
                </a:tc>
                <a:tc>
                  <a:txBody>
                    <a:bodyPr/>
                    <a:lstStyle/>
                    <a:p>
                      <a:pPr algn="ctr" rtl="1"/>
                      <a:r>
                        <a:rPr lang="fa-IR" sz="1600" dirty="0" smtClean="0">
                          <a:cs typeface="B Homa" panose="00000400000000000000" pitchFamily="2" charset="-78"/>
                        </a:rPr>
                        <a:t>40 سانتی متر</a:t>
                      </a:r>
                      <a:endParaRPr lang="fa-IR" sz="1600" b="0" dirty="0">
                        <a:cs typeface="B Homa" panose="00000400000000000000" pitchFamily="2" charset="-78"/>
                      </a:endParaRPr>
                    </a:p>
                  </a:txBody>
                  <a:tcPr marT="45721" marB="45721"/>
                </a:tc>
              </a:tr>
              <a:tr h="398328">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r>
                        <a:rPr lang="fa-IR" sz="1600" dirty="0" smtClean="0">
                          <a:cs typeface="B Homa" panose="00000400000000000000" pitchFamily="2" charset="-78"/>
                        </a:rPr>
                        <a:t>حداقل محل نشیمن از کف زمین</a:t>
                      </a:r>
                      <a:endParaRPr lang="fa-IR" sz="1600" b="0" dirty="0" smtClean="0">
                        <a:cs typeface="B Homa" panose="00000400000000000000" pitchFamily="2" charset="-78"/>
                      </a:endParaRPr>
                    </a:p>
                  </a:txBody>
                  <a:tcPr marT="45721" marB="45721"/>
                </a:tc>
                <a:tc>
                  <a:txBody>
                    <a:bodyPr/>
                    <a:lstStyle/>
                    <a:p>
                      <a:pPr algn="ctr" rtl="1"/>
                      <a:r>
                        <a:rPr lang="fa-IR" sz="1600" dirty="0" smtClean="0">
                          <a:cs typeface="B Homa" panose="00000400000000000000" pitchFamily="2" charset="-78"/>
                        </a:rPr>
                        <a:t>42 الی 47 سانتی متر</a:t>
                      </a:r>
                      <a:endParaRPr lang="fa-IR" sz="1600" b="0" dirty="0">
                        <a:cs typeface="B Homa" panose="00000400000000000000" pitchFamily="2" charset="-78"/>
                      </a:endParaRPr>
                    </a:p>
                  </a:txBody>
                  <a:tcPr marT="45721" marB="45721"/>
                </a:tc>
              </a:tr>
              <a:tr h="398328">
                <a:tc>
                  <a:txBody>
                    <a:bodyPr/>
                    <a:lstStyle/>
                    <a:p>
                      <a:pPr algn="ctr" rtl="1"/>
                      <a:r>
                        <a:rPr lang="fa-IR" sz="1600" dirty="0" smtClean="0">
                          <a:cs typeface="B Homa" panose="00000400000000000000" pitchFamily="2" charset="-78"/>
                        </a:rPr>
                        <a:t>حداقل ارتفاع شاقولی پشتی صندلی</a:t>
                      </a:r>
                      <a:endParaRPr lang="fa-IR" sz="1600" b="0" dirty="0">
                        <a:cs typeface="B Homa" panose="00000400000000000000" pitchFamily="2" charset="-78"/>
                      </a:endParaRPr>
                    </a:p>
                  </a:txBody>
                  <a:tcPr marT="45721" marB="45721"/>
                </a:tc>
                <a:tc>
                  <a:txBody>
                    <a:bodyPr/>
                    <a:lstStyle/>
                    <a:p>
                      <a:pPr algn="ctr" rtl="1"/>
                      <a:r>
                        <a:rPr lang="fa-IR" sz="1600" dirty="0" smtClean="0">
                          <a:cs typeface="B Homa" panose="00000400000000000000" pitchFamily="2" charset="-78"/>
                        </a:rPr>
                        <a:t>85 سانتی متر</a:t>
                      </a:r>
                      <a:endParaRPr lang="fa-IR" sz="1600" b="0" dirty="0">
                        <a:cs typeface="B Homa" panose="00000400000000000000" pitchFamily="2" charset="-78"/>
                      </a:endParaRPr>
                    </a:p>
                  </a:txBody>
                  <a:tcPr marT="45721" marB="45721"/>
                </a:tc>
              </a:tr>
              <a:tr h="398328">
                <a:tc>
                  <a:txBody>
                    <a:bodyPr/>
                    <a:lstStyle/>
                    <a:p>
                      <a:pPr algn="ctr" rtl="1"/>
                      <a:r>
                        <a:rPr lang="fa-IR" sz="1600" dirty="0" smtClean="0">
                          <a:cs typeface="B Homa" panose="00000400000000000000" pitchFamily="2" charset="-78"/>
                        </a:rPr>
                        <a:t>حداقل زاویه بین پشتی صندلی و خط افق</a:t>
                      </a:r>
                      <a:endParaRPr lang="fa-IR" sz="1600" b="0" dirty="0">
                        <a:cs typeface="B Homa" panose="00000400000000000000" pitchFamily="2" charset="-78"/>
                      </a:endParaRPr>
                    </a:p>
                  </a:txBody>
                  <a:tcPr marT="45721" marB="45721"/>
                </a:tc>
                <a:tc>
                  <a:txBody>
                    <a:bodyPr/>
                    <a:lstStyle/>
                    <a:p>
                      <a:pPr algn="ctr" rtl="1"/>
                      <a:r>
                        <a:rPr lang="fa-IR" sz="1600" dirty="0" smtClean="0">
                          <a:cs typeface="B Homa" panose="00000400000000000000" pitchFamily="2" charset="-78"/>
                        </a:rPr>
                        <a:t>105 سانتی متر</a:t>
                      </a:r>
                      <a:endParaRPr lang="fa-IR" sz="1600" b="0" dirty="0">
                        <a:cs typeface="B Homa" panose="00000400000000000000" pitchFamily="2" charset="-78"/>
                      </a:endParaRPr>
                    </a:p>
                  </a:txBody>
                  <a:tcPr marT="45721" marB="45721"/>
                </a:tc>
              </a:tr>
              <a:tr h="398328">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r>
                        <a:rPr lang="fa-IR" sz="1600" dirty="0" smtClean="0">
                          <a:cs typeface="B Homa" panose="00000400000000000000" pitchFamily="2" charset="-78"/>
                        </a:rPr>
                        <a:t>حداکثر زاویه بین پشتی صندلی و خط افق</a:t>
                      </a:r>
                      <a:endParaRPr lang="fa-IR" sz="1600" b="0" dirty="0" smtClean="0">
                        <a:cs typeface="B Homa" panose="00000400000000000000" pitchFamily="2" charset="-78"/>
                      </a:endParaRPr>
                    </a:p>
                  </a:txBody>
                  <a:tcPr marT="45721" marB="45721"/>
                </a:tc>
                <a:tc>
                  <a:txBody>
                    <a:bodyPr/>
                    <a:lstStyle/>
                    <a:p>
                      <a:pPr algn="ctr" rtl="1"/>
                      <a:r>
                        <a:rPr lang="fa-IR" sz="1600" dirty="0" smtClean="0">
                          <a:cs typeface="B Homa" panose="00000400000000000000" pitchFamily="2" charset="-78"/>
                        </a:rPr>
                        <a:t>115 سانتی متر</a:t>
                      </a:r>
                      <a:endParaRPr lang="fa-IR" sz="1600" b="0" dirty="0">
                        <a:cs typeface="B Homa" panose="00000400000000000000" pitchFamily="2" charset="-78"/>
                      </a:endParaRPr>
                    </a:p>
                  </a:txBody>
                  <a:tcPr marT="45721" marB="45721"/>
                </a:tc>
              </a:tr>
              <a:tr h="622046">
                <a:tc>
                  <a:txBody>
                    <a:bodyPr/>
                    <a:lstStyle/>
                    <a:p>
                      <a:pPr algn="ctr" rtl="1"/>
                      <a:r>
                        <a:rPr lang="fa-IR" sz="1600" dirty="0" smtClean="0">
                          <a:cs typeface="B Homa" panose="00000400000000000000" pitchFamily="2" charset="-78"/>
                        </a:rPr>
                        <a:t>حداقل فاصله عبوری مابین ردیف های صندلی برای</a:t>
                      </a:r>
                      <a:r>
                        <a:rPr lang="fa-IR" sz="1600" baseline="0" dirty="0" smtClean="0">
                          <a:cs typeface="B Homa" panose="00000400000000000000" pitchFamily="2" charset="-78"/>
                        </a:rPr>
                        <a:t> صندلی های تاشو</a:t>
                      </a:r>
                      <a:endParaRPr lang="fa-IR" sz="1600" b="0" dirty="0">
                        <a:cs typeface="B Homa" panose="00000400000000000000" pitchFamily="2" charset="-78"/>
                      </a:endParaRPr>
                    </a:p>
                  </a:txBody>
                  <a:tcPr marT="45721" marB="45721"/>
                </a:tc>
                <a:tc>
                  <a:txBody>
                    <a:bodyPr/>
                    <a:lstStyle/>
                    <a:p>
                      <a:pPr algn="ctr" rtl="1"/>
                      <a:r>
                        <a:rPr lang="fa-IR" sz="1600" dirty="0" smtClean="0">
                          <a:cs typeface="B Homa" panose="00000400000000000000" pitchFamily="2" charset="-78"/>
                        </a:rPr>
                        <a:t>65 سانتی متر</a:t>
                      </a:r>
                      <a:endParaRPr lang="fa-IR" sz="1600" b="0" dirty="0">
                        <a:cs typeface="B Homa" panose="00000400000000000000" pitchFamily="2" charset="-78"/>
                      </a:endParaRPr>
                    </a:p>
                  </a:txBody>
                  <a:tcPr marT="45721" marB="45721"/>
                </a:tc>
              </a:tr>
              <a:tr h="622046">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r>
                        <a:rPr lang="fa-IR" sz="1600" dirty="0" smtClean="0">
                          <a:cs typeface="B Homa" panose="00000400000000000000" pitchFamily="2" charset="-78"/>
                        </a:rPr>
                        <a:t>حداقل فاصله عبوری مابین ردیف های صندلی برای</a:t>
                      </a:r>
                      <a:r>
                        <a:rPr lang="fa-IR" sz="1600" baseline="0" dirty="0" smtClean="0">
                          <a:cs typeface="B Homa" panose="00000400000000000000" pitchFamily="2" charset="-78"/>
                        </a:rPr>
                        <a:t> صندلی های ثابت</a:t>
                      </a:r>
                      <a:endParaRPr lang="fa-IR" sz="1600" b="0" dirty="0" smtClean="0">
                        <a:cs typeface="B Homa" panose="00000400000000000000" pitchFamily="2" charset="-78"/>
                      </a:endParaRPr>
                    </a:p>
                  </a:txBody>
                  <a:tcPr marT="45721" marB="45721"/>
                </a:tc>
                <a:tc>
                  <a:txBody>
                    <a:bodyPr/>
                    <a:lstStyle/>
                    <a:p>
                      <a:pPr algn="ctr" rtl="1"/>
                      <a:r>
                        <a:rPr lang="fa-IR" sz="1600" dirty="0" smtClean="0">
                          <a:cs typeface="B Homa" panose="00000400000000000000" pitchFamily="2" charset="-78"/>
                        </a:rPr>
                        <a:t>75سانتی متر</a:t>
                      </a:r>
                      <a:endParaRPr lang="fa-IR" sz="1600" b="0" dirty="0">
                        <a:cs typeface="B Homa" panose="00000400000000000000" pitchFamily="2" charset="-78"/>
                      </a:endParaRPr>
                    </a:p>
                  </a:txBody>
                  <a:tcPr marT="45721" marB="45721"/>
                </a:tc>
              </a:tr>
              <a:tr h="398328">
                <a:tc>
                  <a:txBody>
                    <a:bodyPr/>
                    <a:lstStyle/>
                    <a:p>
                      <a:pPr algn="ctr" rtl="1"/>
                      <a:r>
                        <a:rPr lang="fa-IR" sz="1600" dirty="0" smtClean="0">
                          <a:cs typeface="B Homa" panose="00000400000000000000" pitchFamily="2" charset="-78"/>
                        </a:rPr>
                        <a:t>حداکثر تعداد ردیف ها بین دو راهرو عرضی</a:t>
                      </a:r>
                      <a:endParaRPr lang="fa-IR" sz="1600" b="0" dirty="0">
                        <a:cs typeface="B Homa" panose="00000400000000000000" pitchFamily="2" charset="-78"/>
                      </a:endParaRPr>
                    </a:p>
                  </a:txBody>
                  <a:tcPr marT="45721" marB="45721"/>
                </a:tc>
                <a:tc>
                  <a:txBody>
                    <a:bodyPr/>
                    <a:lstStyle/>
                    <a:p>
                      <a:pPr algn="ctr" rtl="1"/>
                      <a:r>
                        <a:rPr lang="fa-IR" sz="1600" dirty="0" smtClean="0">
                          <a:cs typeface="B Homa" panose="00000400000000000000" pitchFamily="2" charset="-78"/>
                        </a:rPr>
                        <a:t>10ردیف</a:t>
                      </a:r>
                      <a:endParaRPr lang="fa-IR" sz="1600" b="0" dirty="0">
                        <a:cs typeface="B Homa" panose="00000400000000000000" pitchFamily="2" charset="-78"/>
                      </a:endParaRPr>
                    </a:p>
                  </a:txBody>
                  <a:tcPr marT="45721" marB="45721"/>
                </a:tc>
              </a:tr>
            </a:tbl>
          </a:graphicData>
        </a:graphic>
      </p:graphicFrame>
      <p:sp>
        <p:nvSpPr>
          <p:cNvPr id="6" name="Rectangle 5"/>
          <p:cNvSpPr/>
          <p:nvPr/>
        </p:nvSpPr>
        <p:spPr>
          <a:xfrm>
            <a:off x="2286000" y="-633413"/>
            <a:ext cx="4572000" cy="6186488"/>
          </a:xfrm>
          <a:prstGeom prst="rect">
            <a:avLst/>
          </a:prstGeom>
        </p:spPr>
        <p:txBody>
          <a:bodyPr>
            <a:spAutoFit/>
          </a:bodyPr>
          <a:lstStyle/>
          <a:p>
            <a:pPr algn="l" rtl="0" fontAlgn="base">
              <a:spcBef>
                <a:spcPct val="0"/>
              </a:spcBef>
              <a:spcAft>
                <a:spcPct val="0"/>
              </a:spcAft>
              <a:defRPr/>
            </a:pPr>
            <a:r>
              <a:rPr lang="fa-IR" b="1" dirty="0">
                <a:solidFill>
                  <a:prstClr val="white">
                    <a:lumMod val="95000"/>
                  </a:prstClr>
                </a:solidFill>
                <a:cs typeface="B Homa" panose="00000400000000000000" pitchFamily="2" charset="-78"/>
              </a:rPr>
              <a:t/>
            </a:r>
            <a:br>
              <a:rPr lang="fa-IR" b="1" dirty="0">
                <a:solidFill>
                  <a:prstClr val="white">
                    <a:lumMod val="95000"/>
                  </a:prstClr>
                </a:solidFill>
                <a:cs typeface="B Homa" panose="00000400000000000000" pitchFamily="2" charset="-78"/>
              </a:rPr>
            </a:br>
            <a:r>
              <a:rPr lang="fa-IR" b="1" dirty="0">
                <a:solidFill>
                  <a:prstClr val="white">
                    <a:lumMod val="95000"/>
                  </a:prstClr>
                </a:solidFill>
                <a:cs typeface="B Homa" panose="00000400000000000000" pitchFamily="2" charset="-78"/>
              </a:rPr>
              <a:t/>
            </a:r>
            <a:br>
              <a:rPr lang="fa-IR" b="1" dirty="0">
                <a:solidFill>
                  <a:prstClr val="white">
                    <a:lumMod val="95000"/>
                  </a:prstClr>
                </a:solidFill>
                <a:cs typeface="B Homa" panose="00000400000000000000" pitchFamily="2" charset="-78"/>
              </a:rPr>
            </a:br>
            <a:r>
              <a:rPr lang="fa-IR" b="1" dirty="0">
                <a:solidFill>
                  <a:prstClr val="white">
                    <a:lumMod val="95000"/>
                  </a:prstClr>
                </a:solidFill>
                <a:cs typeface="B Homa" panose="00000400000000000000" pitchFamily="2" charset="-78"/>
              </a:rPr>
              <a:t/>
            </a:r>
            <a:br>
              <a:rPr lang="fa-IR" b="1" dirty="0">
                <a:solidFill>
                  <a:prstClr val="white">
                    <a:lumMod val="95000"/>
                  </a:prstClr>
                </a:solidFill>
                <a:cs typeface="B Homa" panose="00000400000000000000" pitchFamily="2" charset="-78"/>
              </a:rPr>
            </a:br>
            <a:r>
              <a:rPr lang="fa-IR" b="1" dirty="0">
                <a:solidFill>
                  <a:prstClr val="white">
                    <a:lumMod val="95000"/>
                  </a:prstClr>
                </a:solidFill>
                <a:cs typeface="B Homa" panose="00000400000000000000" pitchFamily="2" charset="-78"/>
              </a:rPr>
              <a:t/>
            </a:r>
            <a:br>
              <a:rPr lang="fa-IR" b="1" dirty="0">
                <a:solidFill>
                  <a:prstClr val="white">
                    <a:lumMod val="95000"/>
                  </a:prstClr>
                </a:solidFill>
                <a:cs typeface="B Homa" panose="00000400000000000000" pitchFamily="2" charset="-78"/>
              </a:rPr>
            </a:br>
            <a:r>
              <a:rPr lang="fa-IR" b="1" dirty="0">
                <a:solidFill>
                  <a:prstClr val="white">
                    <a:lumMod val="95000"/>
                  </a:prstClr>
                </a:solidFill>
                <a:cs typeface="B Homa" panose="00000400000000000000" pitchFamily="2" charset="-78"/>
              </a:rPr>
              <a:t/>
            </a:r>
            <a:br>
              <a:rPr lang="fa-IR" b="1" dirty="0">
                <a:solidFill>
                  <a:prstClr val="white">
                    <a:lumMod val="95000"/>
                  </a:prstClr>
                </a:solidFill>
                <a:cs typeface="B Homa" panose="00000400000000000000" pitchFamily="2" charset="-78"/>
              </a:rPr>
            </a:br>
            <a:r>
              <a:rPr lang="fa-IR" b="1" dirty="0">
                <a:solidFill>
                  <a:prstClr val="white">
                    <a:lumMod val="95000"/>
                  </a:prstClr>
                </a:solidFill>
                <a:cs typeface="B Homa" panose="00000400000000000000" pitchFamily="2" charset="-78"/>
              </a:rPr>
              <a:t/>
            </a:r>
            <a:br>
              <a:rPr lang="fa-IR" b="1" dirty="0">
                <a:solidFill>
                  <a:prstClr val="white">
                    <a:lumMod val="95000"/>
                  </a:prstClr>
                </a:solidFill>
                <a:cs typeface="B Homa" panose="00000400000000000000" pitchFamily="2" charset="-78"/>
              </a:rPr>
            </a:br>
            <a:r>
              <a:rPr lang="fa-IR" b="1" dirty="0">
                <a:solidFill>
                  <a:prstClr val="white">
                    <a:lumMod val="95000"/>
                  </a:prstClr>
                </a:solidFill>
                <a:cs typeface="B Homa" panose="00000400000000000000" pitchFamily="2" charset="-78"/>
              </a:rPr>
              <a:t/>
            </a:r>
            <a:br>
              <a:rPr lang="fa-IR" b="1" dirty="0">
                <a:solidFill>
                  <a:prstClr val="white">
                    <a:lumMod val="95000"/>
                  </a:prstClr>
                </a:solidFill>
                <a:cs typeface="B Homa" panose="00000400000000000000" pitchFamily="2" charset="-78"/>
              </a:rPr>
            </a:br>
            <a:r>
              <a:rPr lang="fa-IR" b="1" dirty="0">
                <a:solidFill>
                  <a:prstClr val="white">
                    <a:lumMod val="95000"/>
                  </a:prstClr>
                </a:solidFill>
                <a:cs typeface="B Homa" panose="00000400000000000000" pitchFamily="2" charset="-78"/>
              </a:rPr>
              <a:t/>
            </a:r>
            <a:br>
              <a:rPr lang="fa-IR" b="1" dirty="0">
                <a:solidFill>
                  <a:prstClr val="white">
                    <a:lumMod val="95000"/>
                  </a:prstClr>
                </a:solidFill>
                <a:cs typeface="B Homa" panose="00000400000000000000" pitchFamily="2" charset="-78"/>
              </a:rPr>
            </a:br>
            <a:r>
              <a:rPr lang="fa-IR" b="1" dirty="0">
                <a:solidFill>
                  <a:prstClr val="white">
                    <a:lumMod val="95000"/>
                  </a:prstClr>
                </a:solidFill>
                <a:cs typeface="B Homa" panose="00000400000000000000" pitchFamily="2" charset="-78"/>
              </a:rPr>
              <a:t/>
            </a:r>
            <a:br>
              <a:rPr lang="fa-IR" b="1" dirty="0">
                <a:solidFill>
                  <a:prstClr val="white">
                    <a:lumMod val="95000"/>
                  </a:prstClr>
                </a:solidFill>
                <a:cs typeface="B Homa" panose="00000400000000000000" pitchFamily="2" charset="-78"/>
              </a:rPr>
            </a:br>
            <a:r>
              <a:rPr lang="fa-IR" b="1" dirty="0">
                <a:solidFill>
                  <a:prstClr val="white">
                    <a:lumMod val="95000"/>
                  </a:prstClr>
                </a:solidFill>
                <a:cs typeface="B Homa" panose="00000400000000000000" pitchFamily="2" charset="-78"/>
              </a:rPr>
              <a:t/>
            </a:r>
            <a:br>
              <a:rPr lang="fa-IR" b="1" dirty="0">
                <a:solidFill>
                  <a:prstClr val="white">
                    <a:lumMod val="95000"/>
                  </a:prstClr>
                </a:solidFill>
                <a:cs typeface="B Homa" panose="00000400000000000000" pitchFamily="2" charset="-78"/>
              </a:rPr>
            </a:br>
            <a:r>
              <a:rPr lang="fa-IR" b="1" dirty="0">
                <a:solidFill>
                  <a:prstClr val="white">
                    <a:lumMod val="95000"/>
                  </a:prstClr>
                </a:solidFill>
                <a:cs typeface="B Homa" panose="00000400000000000000" pitchFamily="2" charset="-78"/>
              </a:rPr>
              <a:t/>
            </a:r>
            <a:br>
              <a:rPr lang="fa-IR" b="1" dirty="0">
                <a:solidFill>
                  <a:prstClr val="white">
                    <a:lumMod val="95000"/>
                  </a:prstClr>
                </a:solidFill>
                <a:cs typeface="B Homa" panose="00000400000000000000" pitchFamily="2" charset="-78"/>
              </a:rPr>
            </a:br>
            <a:r>
              <a:rPr lang="fa-IR" b="1" dirty="0">
                <a:solidFill>
                  <a:prstClr val="white">
                    <a:lumMod val="95000"/>
                  </a:prstClr>
                </a:solidFill>
                <a:cs typeface="B Homa" panose="00000400000000000000" pitchFamily="2" charset="-78"/>
              </a:rPr>
              <a:t/>
            </a:r>
            <a:br>
              <a:rPr lang="fa-IR" b="1" dirty="0">
                <a:solidFill>
                  <a:prstClr val="white">
                    <a:lumMod val="95000"/>
                  </a:prstClr>
                </a:solidFill>
                <a:cs typeface="B Homa" panose="00000400000000000000" pitchFamily="2" charset="-78"/>
              </a:rPr>
            </a:br>
            <a:r>
              <a:rPr lang="fa-IR" b="1" dirty="0">
                <a:solidFill>
                  <a:prstClr val="white">
                    <a:lumMod val="95000"/>
                  </a:prstClr>
                </a:solidFill>
                <a:cs typeface="B Homa" panose="00000400000000000000" pitchFamily="2" charset="-78"/>
              </a:rPr>
              <a:t/>
            </a:r>
            <a:br>
              <a:rPr lang="fa-IR" b="1" dirty="0">
                <a:solidFill>
                  <a:prstClr val="white">
                    <a:lumMod val="95000"/>
                  </a:prstClr>
                </a:solidFill>
                <a:cs typeface="B Homa" panose="00000400000000000000" pitchFamily="2" charset="-78"/>
              </a:rPr>
            </a:br>
            <a:r>
              <a:rPr lang="fa-IR" b="1" dirty="0">
                <a:solidFill>
                  <a:prstClr val="white">
                    <a:lumMod val="95000"/>
                  </a:prstClr>
                </a:solidFill>
                <a:cs typeface="B Homa" panose="00000400000000000000" pitchFamily="2" charset="-78"/>
              </a:rPr>
              <a:t/>
            </a:r>
            <a:br>
              <a:rPr lang="fa-IR" b="1" dirty="0">
                <a:solidFill>
                  <a:prstClr val="white">
                    <a:lumMod val="95000"/>
                  </a:prstClr>
                </a:solidFill>
                <a:cs typeface="B Homa" panose="00000400000000000000" pitchFamily="2" charset="-78"/>
              </a:rPr>
            </a:br>
            <a:r>
              <a:rPr lang="fa-IR" b="1" dirty="0">
                <a:solidFill>
                  <a:prstClr val="white">
                    <a:lumMod val="95000"/>
                  </a:prstClr>
                </a:solidFill>
                <a:cs typeface="B Homa" panose="00000400000000000000" pitchFamily="2" charset="-78"/>
              </a:rPr>
              <a:t/>
            </a:r>
            <a:br>
              <a:rPr lang="fa-IR" b="1" dirty="0">
                <a:solidFill>
                  <a:prstClr val="white">
                    <a:lumMod val="95000"/>
                  </a:prstClr>
                </a:solidFill>
                <a:cs typeface="B Homa" panose="00000400000000000000" pitchFamily="2" charset="-78"/>
              </a:rPr>
            </a:br>
            <a:r>
              <a:rPr lang="fa-IR" b="1" dirty="0">
                <a:solidFill>
                  <a:prstClr val="white">
                    <a:lumMod val="95000"/>
                  </a:prstClr>
                </a:solidFill>
                <a:cs typeface="B Homa" panose="00000400000000000000" pitchFamily="2" charset="-78"/>
              </a:rPr>
              <a:t/>
            </a:r>
            <a:br>
              <a:rPr lang="fa-IR" b="1" dirty="0">
                <a:solidFill>
                  <a:prstClr val="white">
                    <a:lumMod val="95000"/>
                  </a:prstClr>
                </a:solidFill>
                <a:cs typeface="B Homa" panose="00000400000000000000" pitchFamily="2" charset="-78"/>
              </a:rPr>
            </a:br>
            <a:r>
              <a:rPr lang="fa-IR" b="1" dirty="0">
                <a:solidFill>
                  <a:prstClr val="white">
                    <a:lumMod val="95000"/>
                  </a:prstClr>
                </a:solidFill>
                <a:cs typeface="B Homa" panose="00000400000000000000" pitchFamily="2" charset="-78"/>
              </a:rPr>
              <a:t/>
            </a:r>
            <a:br>
              <a:rPr lang="fa-IR" b="1" dirty="0">
                <a:solidFill>
                  <a:prstClr val="white">
                    <a:lumMod val="95000"/>
                  </a:prstClr>
                </a:solidFill>
                <a:cs typeface="B Homa" panose="00000400000000000000" pitchFamily="2" charset="-78"/>
              </a:rPr>
            </a:br>
            <a:r>
              <a:rPr lang="fa-IR" b="1" dirty="0">
                <a:solidFill>
                  <a:prstClr val="white">
                    <a:lumMod val="95000"/>
                  </a:prstClr>
                </a:solidFill>
                <a:cs typeface="B Homa" panose="00000400000000000000" pitchFamily="2" charset="-78"/>
              </a:rPr>
              <a:t/>
            </a:r>
            <a:br>
              <a:rPr lang="fa-IR" b="1" dirty="0">
                <a:solidFill>
                  <a:prstClr val="white">
                    <a:lumMod val="95000"/>
                  </a:prstClr>
                </a:solidFill>
                <a:cs typeface="B Homa" panose="00000400000000000000" pitchFamily="2" charset="-78"/>
              </a:rPr>
            </a:br>
            <a:r>
              <a:rPr lang="fa-IR" b="1" dirty="0">
                <a:solidFill>
                  <a:prstClr val="white">
                    <a:lumMod val="95000"/>
                  </a:prstClr>
                </a:solidFill>
                <a:cs typeface="B Homa" panose="00000400000000000000" pitchFamily="2" charset="-78"/>
              </a:rPr>
              <a:t/>
            </a:r>
            <a:br>
              <a:rPr lang="fa-IR" b="1" dirty="0">
                <a:solidFill>
                  <a:prstClr val="white">
                    <a:lumMod val="95000"/>
                  </a:prstClr>
                </a:solidFill>
                <a:cs typeface="B Homa" panose="00000400000000000000" pitchFamily="2" charset="-78"/>
              </a:rPr>
            </a:br>
            <a:r>
              <a:rPr lang="fa-IR" b="1" dirty="0">
                <a:solidFill>
                  <a:prstClr val="white">
                    <a:lumMod val="95000"/>
                  </a:prstClr>
                </a:solidFill>
                <a:cs typeface="B Homa" panose="00000400000000000000" pitchFamily="2" charset="-78"/>
              </a:rPr>
              <a:t/>
            </a:r>
            <a:br>
              <a:rPr lang="fa-IR" b="1" dirty="0">
                <a:solidFill>
                  <a:prstClr val="white">
                    <a:lumMod val="95000"/>
                  </a:prstClr>
                </a:solidFill>
                <a:cs typeface="B Homa" panose="00000400000000000000" pitchFamily="2" charset="-78"/>
              </a:rPr>
            </a:br>
            <a:r>
              <a:rPr lang="fa-IR" b="1" dirty="0">
                <a:solidFill>
                  <a:prstClr val="white">
                    <a:lumMod val="95000"/>
                  </a:prstClr>
                </a:solidFill>
                <a:cs typeface="B Homa" panose="00000400000000000000" pitchFamily="2" charset="-78"/>
              </a:rPr>
              <a:t/>
            </a:r>
            <a:br>
              <a:rPr lang="fa-IR" b="1" dirty="0">
                <a:solidFill>
                  <a:prstClr val="white">
                    <a:lumMod val="95000"/>
                  </a:prstClr>
                </a:solidFill>
                <a:cs typeface="B Homa" panose="00000400000000000000" pitchFamily="2" charset="-78"/>
              </a:rPr>
            </a:br>
            <a:endParaRPr lang="en-US" b="1" dirty="0">
              <a:solidFill>
                <a:prstClr val="white">
                  <a:lumMod val="95000"/>
                </a:prstClr>
              </a:solidFill>
              <a:cs typeface="B Homa" panose="00000400000000000000" pitchFamily="2" charset="-78"/>
            </a:endParaRPr>
          </a:p>
        </p:txBody>
      </p:sp>
      <p:sp>
        <p:nvSpPr>
          <p:cNvPr id="79910" name="Rectangle 6"/>
          <p:cNvSpPr>
            <a:spLocks noChangeArrowheads="1"/>
          </p:cNvSpPr>
          <p:nvPr/>
        </p:nvSpPr>
        <p:spPr bwMode="auto">
          <a:xfrm>
            <a:off x="3505200" y="762000"/>
            <a:ext cx="35814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l" rtl="0" eaLnBrk="1" fontAlgn="base" hangingPunct="1">
              <a:spcBef>
                <a:spcPct val="0"/>
              </a:spcBef>
              <a:spcAft>
                <a:spcPct val="0"/>
              </a:spcAft>
            </a:pPr>
            <a:r>
              <a:rPr lang="fa-IR" altLang="fa-IR" b="1" dirty="0">
                <a:solidFill>
                  <a:srgbClr val="FFC000"/>
                </a:solidFill>
                <a:cs typeface="B Homa" panose="00000400000000000000" pitchFamily="2" charset="-78"/>
              </a:rPr>
              <a:t>مشخصات کلی صندلی های سالن اجتماعات</a:t>
            </a:r>
            <a:endParaRPr lang="en-US" altLang="fa-IR" b="1" dirty="0">
              <a:solidFill>
                <a:srgbClr val="FFC000"/>
              </a:solidFill>
              <a:cs typeface="B Homa" panose="00000400000000000000" pitchFamily="2" charset="-78"/>
            </a:endParaRPr>
          </a:p>
        </p:txBody>
      </p:sp>
    </p:spTree>
    <p:extLst>
      <p:ext uri="{BB962C8B-B14F-4D97-AF65-F5344CB8AC3E}">
        <p14:creationId xmlns:p14="http://schemas.microsoft.com/office/powerpoint/2010/main" val="2541656123"/>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nvGraphicFramePr>
        <p:xfrm>
          <a:off x="1371600" y="1676400"/>
          <a:ext cx="6096000" cy="2677377"/>
        </p:xfrm>
        <a:graphic>
          <a:graphicData uri="http://schemas.openxmlformats.org/drawingml/2006/table">
            <a:tbl>
              <a:tblPr rtl="1" firstRow="1" bandRow="1">
                <a:tableStyleId>{21E4AEA4-8DFA-4A89-87EB-49C32662AFE0}</a:tableStyleId>
              </a:tblPr>
              <a:tblGrid>
                <a:gridCol w="3048000"/>
                <a:gridCol w="3048000"/>
              </a:tblGrid>
              <a:tr h="452306">
                <a:tc>
                  <a:txBody>
                    <a:bodyPr/>
                    <a:lstStyle/>
                    <a:p>
                      <a:pPr algn="r" rtl="1"/>
                      <a:r>
                        <a:rPr lang="fa-IR" sz="1600" dirty="0" smtClean="0">
                          <a:cs typeface="B Homa" panose="00000400000000000000" pitchFamily="2" charset="-78"/>
                        </a:rPr>
                        <a:t>مشخصات</a:t>
                      </a:r>
                      <a:endParaRPr lang="fa-IR" sz="1600" dirty="0">
                        <a:cs typeface="B Homa" panose="00000400000000000000" pitchFamily="2" charset="-78"/>
                      </a:endParaRPr>
                    </a:p>
                  </a:txBody>
                  <a:tcPr marT="55764" marB="55764"/>
                </a:tc>
                <a:tc>
                  <a:txBody>
                    <a:bodyPr/>
                    <a:lstStyle/>
                    <a:p>
                      <a:pPr algn="r" rtl="1"/>
                      <a:r>
                        <a:rPr lang="fa-IR" sz="1600" dirty="0" smtClean="0">
                          <a:cs typeface="B Homa" panose="00000400000000000000" pitchFamily="2" charset="-78"/>
                        </a:rPr>
                        <a:t>اندازه و ابعاد</a:t>
                      </a:r>
                      <a:endParaRPr lang="fa-IR" sz="1600" dirty="0">
                        <a:cs typeface="B Homa" panose="00000400000000000000" pitchFamily="2" charset="-78"/>
                      </a:endParaRPr>
                    </a:p>
                  </a:txBody>
                  <a:tcPr marT="55764" marB="55764"/>
                </a:tc>
              </a:tr>
              <a:tr h="452306">
                <a:tc>
                  <a:txBody>
                    <a:bodyPr/>
                    <a:lstStyle/>
                    <a:p>
                      <a:pPr algn="r" rtl="1"/>
                      <a:r>
                        <a:rPr lang="fa-IR" sz="1600" dirty="0" smtClean="0">
                          <a:cs typeface="B Homa" panose="00000400000000000000" pitchFamily="2" charset="-78"/>
                        </a:rPr>
                        <a:t>حداقل سطح سرانه</a:t>
                      </a:r>
                      <a:r>
                        <a:rPr lang="fa-IR" sz="1600" baseline="0" dirty="0" smtClean="0">
                          <a:cs typeface="B Homa" panose="00000400000000000000" pitchFamily="2" charset="-78"/>
                        </a:rPr>
                        <a:t> سالن انتظار</a:t>
                      </a:r>
                      <a:endParaRPr lang="fa-IR" sz="1600" dirty="0">
                        <a:cs typeface="B Homa" panose="00000400000000000000" pitchFamily="2" charset="-78"/>
                      </a:endParaRPr>
                    </a:p>
                  </a:txBody>
                  <a:tcPr marT="55764" marB="55764"/>
                </a:tc>
                <a:tc>
                  <a:txBody>
                    <a:bodyPr/>
                    <a:lstStyle/>
                    <a:p>
                      <a:pPr algn="r" rtl="1"/>
                      <a:r>
                        <a:rPr lang="fa-IR" sz="1600" dirty="0" smtClean="0">
                          <a:cs typeface="B Homa" panose="00000400000000000000" pitchFamily="2" charset="-78"/>
                        </a:rPr>
                        <a:t>0.35</a:t>
                      </a:r>
                      <a:r>
                        <a:rPr lang="fa-IR" sz="1600" baseline="0" dirty="0" smtClean="0">
                          <a:cs typeface="B Homa" panose="00000400000000000000" pitchFamily="2" charset="-78"/>
                        </a:rPr>
                        <a:t> مترمربع</a:t>
                      </a:r>
                      <a:endParaRPr lang="fa-IR" sz="1600" dirty="0">
                        <a:cs typeface="B Homa" panose="00000400000000000000" pitchFamily="2" charset="-78"/>
                      </a:endParaRPr>
                    </a:p>
                  </a:txBody>
                  <a:tcPr marT="55764" marB="55764"/>
                </a:tc>
              </a:tr>
              <a:tr h="721251">
                <a:tc>
                  <a: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fa-IR" sz="1600" dirty="0" smtClean="0">
                          <a:cs typeface="B Homa" panose="00000400000000000000" pitchFamily="2" charset="-78"/>
                        </a:rPr>
                        <a:t>حداقل حجم سرانه</a:t>
                      </a:r>
                      <a:r>
                        <a:rPr lang="fa-IR" sz="1600" baseline="0" dirty="0" smtClean="0">
                          <a:cs typeface="B Homa" panose="00000400000000000000" pitchFamily="2" charset="-78"/>
                        </a:rPr>
                        <a:t> سالن انتظار</a:t>
                      </a:r>
                      <a:endParaRPr lang="fa-IR" sz="1600" dirty="0" smtClean="0">
                        <a:cs typeface="B Homa" panose="00000400000000000000" pitchFamily="2" charset="-78"/>
                      </a:endParaRPr>
                    </a:p>
                    <a:p>
                      <a:pPr algn="r" rtl="1"/>
                      <a:endParaRPr lang="fa-IR" sz="1600" dirty="0">
                        <a:cs typeface="B Homa" panose="00000400000000000000" pitchFamily="2" charset="-78"/>
                      </a:endParaRPr>
                    </a:p>
                  </a:txBody>
                  <a:tcPr marT="55764" marB="55764"/>
                </a:tc>
                <a:tc>
                  <a:txBody>
                    <a:bodyPr/>
                    <a:lstStyle/>
                    <a:p>
                      <a:pPr algn="r" rtl="1"/>
                      <a:r>
                        <a:rPr lang="fa-IR" sz="1600" dirty="0" smtClean="0">
                          <a:cs typeface="B Homa" panose="00000400000000000000" pitchFamily="2" charset="-78"/>
                        </a:rPr>
                        <a:t>1.5 متر مکعب</a:t>
                      </a:r>
                      <a:endParaRPr lang="fa-IR" sz="1600" dirty="0">
                        <a:cs typeface="B Homa" panose="00000400000000000000" pitchFamily="2" charset="-78"/>
                      </a:endParaRPr>
                    </a:p>
                  </a:txBody>
                  <a:tcPr marT="55764" marB="55764"/>
                </a:tc>
              </a:tr>
              <a:tr h="452306">
                <a:tc>
                  <a: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fa-IR" sz="1600" dirty="0" smtClean="0">
                          <a:cs typeface="B Homa" panose="00000400000000000000" pitchFamily="2" charset="-78"/>
                        </a:rPr>
                        <a:t>حداقل تعداد صندلی های </a:t>
                      </a:r>
                      <a:r>
                        <a:rPr lang="fa-IR" sz="1600" baseline="0" dirty="0" smtClean="0">
                          <a:cs typeface="B Homa" panose="00000400000000000000" pitchFamily="2" charset="-78"/>
                        </a:rPr>
                        <a:t>سالن های انتظار</a:t>
                      </a:r>
                      <a:endParaRPr lang="fa-IR" sz="1600" dirty="0" smtClean="0">
                        <a:cs typeface="B Homa" panose="00000400000000000000" pitchFamily="2" charset="-78"/>
                      </a:endParaRPr>
                    </a:p>
                  </a:txBody>
                  <a:tcPr marT="55764" marB="55764"/>
                </a:tc>
                <a:tc>
                  <a:txBody>
                    <a:bodyPr/>
                    <a:lstStyle/>
                    <a:p>
                      <a:pPr algn="r" rtl="1"/>
                      <a:r>
                        <a:rPr lang="fa-IR" sz="1600" dirty="0" smtClean="0">
                          <a:cs typeface="B Homa" panose="00000400000000000000" pitchFamily="2" charset="-78"/>
                        </a:rPr>
                        <a:t>10 عدد به ازای 100 صندلی</a:t>
                      </a:r>
                      <a:endParaRPr lang="fa-IR" sz="1600" dirty="0">
                        <a:cs typeface="B Homa" panose="00000400000000000000" pitchFamily="2" charset="-78"/>
                      </a:endParaRPr>
                    </a:p>
                  </a:txBody>
                  <a:tcPr marT="55764" marB="55764"/>
                </a:tc>
              </a:tr>
              <a:tr h="452306">
                <a:tc>
                  <a:txBody>
                    <a:bodyPr/>
                    <a:lstStyle/>
                    <a:p>
                      <a:pPr algn="r" rtl="1"/>
                      <a:r>
                        <a:rPr lang="fa-IR" sz="1600" dirty="0" smtClean="0">
                          <a:cs typeface="B Homa" panose="00000400000000000000" pitchFamily="2" charset="-78"/>
                        </a:rPr>
                        <a:t>حداقل عرض خروجی اضراری سالن انتظار</a:t>
                      </a:r>
                      <a:endParaRPr lang="fa-IR" sz="1600" dirty="0">
                        <a:cs typeface="B Homa" panose="00000400000000000000" pitchFamily="2" charset="-78"/>
                      </a:endParaRPr>
                    </a:p>
                  </a:txBody>
                  <a:tcPr marT="55764" marB="55764"/>
                </a:tc>
                <a:tc>
                  <a:txBody>
                    <a:bodyPr/>
                    <a:lstStyle/>
                    <a:p>
                      <a:pPr algn="r" rtl="1"/>
                      <a:r>
                        <a:rPr lang="fa-IR" sz="1600" dirty="0" smtClean="0">
                          <a:cs typeface="B Homa" panose="00000400000000000000" pitchFamily="2" charset="-78"/>
                        </a:rPr>
                        <a:t>180 سانتی متر</a:t>
                      </a:r>
                      <a:endParaRPr lang="fa-IR" sz="1600" dirty="0">
                        <a:cs typeface="B Homa" panose="00000400000000000000" pitchFamily="2" charset="-78"/>
                      </a:endParaRPr>
                    </a:p>
                  </a:txBody>
                  <a:tcPr marT="55764" marB="55764"/>
                </a:tc>
              </a:tr>
            </a:tbl>
          </a:graphicData>
        </a:graphic>
      </p:graphicFrame>
      <p:sp>
        <p:nvSpPr>
          <p:cNvPr id="80918" name="Rectangle 4"/>
          <p:cNvSpPr>
            <a:spLocks noChangeArrowheads="1"/>
          </p:cNvSpPr>
          <p:nvPr/>
        </p:nvSpPr>
        <p:spPr bwMode="auto">
          <a:xfrm>
            <a:off x="5029200" y="609600"/>
            <a:ext cx="256672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l" rtl="0" eaLnBrk="1" fontAlgn="base" hangingPunct="1">
              <a:spcBef>
                <a:spcPct val="0"/>
              </a:spcBef>
              <a:spcAft>
                <a:spcPct val="0"/>
              </a:spcAft>
            </a:pPr>
            <a:r>
              <a:rPr lang="fa-IR" altLang="fa-IR" sz="2400" b="1" dirty="0">
                <a:solidFill>
                  <a:srgbClr val="FFC000"/>
                </a:solidFill>
                <a:cs typeface="B Homa" panose="00000400000000000000" pitchFamily="2" charset="-78"/>
              </a:rPr>
              <a:t>مشخصات سالن انتظار</a:t>
            </a:r>
            <a:endParaRPr lang="en-US" altLang="fa-IR" sz="2400" b="1" dirty="0">
              <a:solidFill>
                <a:srgbClr val="FFC000"/>
              </a:solidFill>
              <a:cs typeface="B Homa" panose="00000400000000000000" pitchFamily="2" charset="-78"/>
            </a:endParaRPr>
          </a:p>
        </p:txBody>
      </p:sp>
    </p:spTree>
    <p:extLst>
      <p:ext uri="{BB962C8B-B14F-4D97-AF65-F5344CB8AC3E}">
        <p14:creationId xmlns:p14="http://schemas.microsoft.com/office/powerpoint/2010/main" val="1199707528"/>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Title 1"/>
          <p:cNvSpPr>
            <a:spLocks noGrp="1"/>
          </p:cNvSpPr>
          <p:nvPr>
            <p:ph type="title"/>
          </p:nvPr>
        </p:nvSpPr>
        <p:spPr>
          <a:xfrm>
            <a:off x="6705600" y="304800"/>
            <a:ext cx="914400" cy="639763"/>
          </a:xfrm>
        </p:spPr>
        <p:txBody>
          <a:bodyPr/>
          <a:lstStyle/>
          <a:p>
            <a:pPr algn="r" rtl="1"/>
            <a:r>
              <a:rPr lang="fa-IR" altLang="fa-IR" sz="2400" b="1" dirty="0" smtClean="0">
                <a:solidFill>
                  <a:srgbClr val="FFC000"/>
                </a:solidFill>
                <a:cs typeface="B Homa" panose="00000400000000000000" pitchFamily="2" charset="-78"/>
              </a:rPr>
              <a:t>گالری</a:t>
            </a:r>
            <a:endParaRPr lang="en-US" altLang="fa-IR" sz="2400" b="1" dirty="0" smtClean="0">
              <a:solidFill>
                <a:srgbClr val="FFC000"/>
              </a:solidFill>
              <a:cs typeface="B Homa" panose="00000400000000000000" pitchFamily="2" charset="-78"/>
            </a:endParaRPr>
          </a:p>
        </p:txBody>
      </p:sp>
      <p:sp>
        <p:nvSpPr>
          <p:cNvPr id="81923" name="Content Placeholder 2"/>
          <p:cNvSpPr>
            <a:spLocks noGrp="1"/>
          </p:cNvSpPr>
          <p:nvPr>
            <p:ph idx="1"/>
          </p:nvPr>
        </p:nvSpPr>
        <p:spPr>
          <a:xfrm>
            <a:off x="457200" y="914400"/>
            <a:ext cx="7467600" cy="5211763"/>
          </a:xfrm>
        </p:spPr>
        <p:txBody>
          <a:bodyPr/>
          <a:lstStyle/>
          <a:p>
            <a:pPr algn="r" rtl="1">
              <a:buFont typeface="Wingdings 2" panose="05020102010507070707" pitchFamily="18" charset="2"/>
              <a:buNone/>
            </a:pPr>
            <a:r>
              <a:rPr lang="fa-IR" altLang="fa-IR" sz="2000" dirty="0" smtClean="0">
                <a:cs typeface="B Homa" panose="00000400000000000000" pitchFamily="2" charset="-78"/>
              </a:rPr>
              <a:t>این فضا به منظور به نمایش گذاشتن آثار هنری نابینایان تعبیه شده تا افراد عادی از آن دیدن کرده و از توانایی های آنها مطلع شوند .</a:t>
            </a:r>
          </a:p>
          <a:p>
            <a:pPr algn="r" rtl="1">
              <a:buClr>
                <a:schemeClr val="tx1"/>
              </a:buClr>
              <a:buFont typeface="Wingdings" panose="05000000000000000000" pitchFamily="2" charset="2"/>
              <a:buChar char="v"/>
            </a:pPr>
            <a:r>
              <a:rPr lang="fa-IR" altLang="fa-IR" sz="2000" dirty="0" smtClean="0">
                <a:cs typeface="B Homa" panose="00000400000000000000" pitchFamily="2" charset="-78"/>
              </a:rPr>
              <a:t>متراژ مورد نیاز برای این فضا در حدود 500 مترمربع در نظر گرفته شود.</a:t>
            </a:r>
          </a:p>
          <a:p>
            <a:pPr algn="r" rtl="1">
              <a:buClr>
                <a:schemeClr val="tx1"/>
              </a:buClr>
              <a:buFont typeface="Wingdings" panose="05000000000000000000" pitchFamily="2" charset="2"/>
              <a:buChar char="v"/>
            </a:pPr>
            <a:endParaRPr lang="fa-IR" altLang="fa-IR" sz="2000" dirty="0" smtClean="0">
              <a:cs typeface="B Homa" panose="00000400000000000000" pitchFamily="2" charset="-78"/>
            </a:endParaRPr>
          </a:p>
          <a:p>
            <a:pPr algn="r" rtl="1">
              <a:buClr>
                <a:schemeClr val="tx1"/>
              </a:buClr>
              <a:buFont typeface="Wingdings" panose="05000000000000000000" pitchFamily="2" charset="2"/>
              <a:buChar char="v"/>
            </a:pPr>
            <a:r>
              <a:rPr lang="fa-IR" altLang="fa-IR" sz="2000" dirty="0" smtClean="0">
                <a:cs typeface="B Homa" panose="00000400000000000000" pitchFamily="2" charset="-78"/>
              </a:rPr>
              <a:t>نور به صورت غیر مستقیم وارد فضای مذکور شود تا باعث ایجاد اختلال در بینایی افراد کم بینا نشود و همچنین فضایی با نور ملایم داشته باشیم.</a:t>
            </a:r>
          </a:p>
          <a:p>
            <a:pPr algn="r" rtl="1">
              <a:buClr>
                <a:schemeClr val="tx1"/>
              </a:buClr>
              <a:buFont typeface="Wingdings" panose="05000000000000000000" pitchFamily="2" charset="2"/>
              <a:buChar char="v"/>
            </a:pPr>
            <a:endParaRPr lang="fa-IR" altLang="fa-IR" sz="2000" dirty="0" smtClean="0">
              <a:cs typeface="B Homa" panose="00000400000000000000" pitchFamily="2" charset="-78"/>
            </a:endParaRPr>
          </a:p>
          <a:p>
            <a:pPr algn="r" rtl="1">
              <a:buClr>
                <a:schemeClr val="tx1"/>
              </a:buClr>
              <a:buFont typeface="Wingdings" panose="05000000000000000000" pitchFamily="2" charset="2"/>
              <a:buChar char="v"/>
            </a:pPr>
            <a:endParaRPr lang="fa-IR" altLang="fa-IR" sz="2000" dirty="0" smtClean="0">
              <a:cs typeface="B Homa" panose="00000400000000000000" pitchFamily="2" charset="-78"/>
            </a:endParaRPr>
          </a:p>
          <a:p>
            <a:pPr algn="r" rtl="1">
              <a:buClr>
                <a:schemeClr val="tx1"/>
              </a:buClr>
              <a:buFont typeface="Wingdings" panose="05000000000000000000" pitchFamily="2" charset="2"/>
              <a:buChar char="v"/>
            </a:pPr>
            <a:endParaRPr lang="fa-IR" altLang="fa-IR" sz="2000" dirty="0" smtClean="0">
              <a:cs typeface="B Homa" panose="00000400000000000000" pitchFamily="2" charset="-78"/>
            </a:endParaRPr>
          </a:p>
          <a:p>
            <a:pPr algn="r" rtl="1">
              <a:buClr>
                <a:schemeClr val="tx1"/>
              </a:buClr>
              <a:buFont typeface="Wingdings" panose="05000000000000000000" pitchFamily="2" charset="2"/>
              <a:buChar char="v"/>
            </a:pPr>
            <a:endParaRPr lang="fa-IR" altLang="fa-IR" sz="2000" dirty="0" smtClean="0">
              <a:cs typeface="B Homa" panose="00000400000000000000" pitchFamily="2" charset="-78"/>
            </a:endParaRPr>
          </a:p>
        </p:txBody>
      </p:sp>
      <p:pic>
        <p:nvPicPr>
          <p:cNvPr id="4" name="Picture 3"/>
          <p:cNvPicPr/>
          <p:nvPr/>
        </p:nvPicPr>
        <p:blipFill>
          <a:blip r:embed="rId2"/>
          <a:srcRect/>
          <a:stretch>
            <a:fillRect/>
          </a:stretch>
        </p:blipFill>
        <p:spPr bwMode="auto">
          <a:xfrm>
            <a:off x="1752600" y="3276600"/>
            <a:ext cx="4730750" cy="16002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5" name="Picture 4"/>
          <p:cNvPicPr/>
          <p:nvPr/>
        </p:nvPicPr>
        <p:blipFill>
          <a:blip r:embed="rId3"/>
          <a:srcRect/>
          <a:stretch>
            <a:fillRect/>
          </a:stretch>
        </p:blipFill>
        <p:spPr bwMode="auto">
          <a:xfrm>
            <a:off x="1371600" y="5029200"/>
            <a:ext cx="5486400" cy="159861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3328284632"/>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Content Placeholder 2"/>
          <p:cNvSpPr>
            <a:spLocks noGrp="1"/>
          </p:cNvSpPr>
          <p:nvPr>
            <p:ph idx="1"/>
          </p:nvPr>
        </p:nvSpPr>
        <p:spPr>
          <a:xfrm>
            <a:off x="304800" y="838200"/>
            <a:ext cx="7467600" cy="4800600"/>
          </a:xfrm>
        </p:spPr>
        <p:txBody>
          <a:bodyPr>
            <a:normAutofit fontScale="92500" lnSpcReduction="20000"/>
          </a:bodyPr>
          <a:lstStyle/>
          <a:p>
            <a:pPr algn="r" rtl="1">
              <a:buClr>
                <a:schemeClr val="tx1"/>
              </a:buClr>
              <a:buFont typeface="Wingdings" panose="05000000000000000000" pitchFamily="2" charset="2"/>
              <a:buChar char="v"/>
            </a:pPr>
            <a:r>
              <a:rPr lang="fa-IR" altLang="fa-IR" sz="2000" dirty="0" smtClean="0">
                <a:cs typeface="B Homa" panose="00000400000000000000" pitchFamily="2" charset="-78"/>
              </a:rPr>
              <a:t>برای رسیدن به دو منظور میتوان از پارتیشن استفاده کرد.یکی جداسازی و تقسیم بندی محیط و دیگری ایجاد فضاهای راهرو مانند که افراد نابینا نیز بتوانند به کمک آن و بدون سردرگمی در محیط حرکت کنند و به توضیح آثار خود برای سایرین بپردازند.</a:t>
            </a:r>
          </a:p>
          <a:p>
            <a:pPr algn="r" rtl="1">
              <a:buClr>
                <a:schemeClr val="tx1"/>
              </a:buClr>
              <a:buFont typeface="Wingdings" panose="05000000000000000000" pitchFamily="2" charset="2"/>
              <a:buChar char="v"/>
            </a:pPr>
            <a:endParaRPr lang="fa-IR" altLang="fa-IR" sz="2000" dirty="0" smtClean="0">
              <a:cs typeface="B Homa" panose="00000400000000000000" pitchFamily="2" charset="-78"/>
            </a:endParaRPr>
          </a:p>
          <a:p>
            <a:pPr algn="r" rtl="1">
              <a:buClr>
                <a:schemeClr val="tx1"/>
              </a:buClr>
              <a:buFont typeface="Wingdings" panose="05000000000000000000" pitchFamily="2" charset="2"/>
              <a:buChar char="v"/>
            </a:pPr>
            <a:r>
              <a:rPr lang="fa-IR" altLang="fa-IR" sz="2000" dirty="0" smtClean="0">
                <a:cs typeface="B Homa" panose="00000400000000000000" pitchFamily="2" charset="-78"/>
              </a:rPr>
              <a:t>ارتفاع قرارگیری تابلوها و آثار موجود : 160 سانتی متر از کف (به موازات چشم انسان )</a:t>
            </a:r>
          </a:p>
          <a:p>
            <a:pPr algn="r" rtl="1">
              <a:buClr>
                <a:schemeClr val="tx1"/>
              </a:buClr>
              <a:buFont typeface="Wingdings 2" panose="05020102010507070707" pitchFamily="18" charset="2"/>
              <a:buNone/>
            </a:pPr>
            <a:endParaRPr lang="fa-IR" altLang="fa-IR" sz="2000" dirty="0" smtClean="0">
              <a:cs typeface="B Homa" panose="00000400000000000000" pitchFamily="2" charset="-78"/>
            </a:endParaRPr>
          </a:p>
          <a:p>
            <a:pPr algn="r" rtl="1">
              <a:buClr>
                <a:schemeClr val="tx1"/>
              </a:buClr>
              <a:buFont typeface="Wingdings" panose="05000000000000000000" pitchFamily="2" charset="2"/>
              <a:buChar char="v"/>
            </a:pPr>
            <a:r>
              <a:rPr lang="fa-IR" altLang="fa-IR" sz="2000" dirty="0" smtClean="0">
                <a:cs typeface="B Homa" panose="00000400000000000000" pitchFamily="2" charset="-78"/>
              </a:rPr>
              <a:t>برای متریال کف از موکت با پرزهای بلند استفاده شود تا به مراجعه کنندگان حس آرامش را القا کند.</a:t>
            </a:r>
          </a:p>
          <a:p>
            <a:pPr algn="r" rtl="1">
              <a:buClr>
                <a:schemeClr val="tx1"/>
              </a:buClr>
              <a:buFont typeface="Wingdings" panose="05000000000000000000" pitchFamily="2" charset="2"/>
              <a:buChar char="v"/>
            </a:pPr>
            <a:r>
              <a:rPr lang="fa-IR" altLang="fa-IR" sz="2000" dirty="0" smtClean="0">
                <a:cs typeface="B Homa" panose="00000400000000000000" pitchFamily="2" charset="-78"/>
              </a:rPr>
              <a:t>از موسیقی ملایم نیز می توان برای ایجاد آرامش در فضا استفاده کرد </a:t>
            </a:r>
          </a:p>
          <a:p>
            <a:pPr algn="r" rtl="1">
              <a:buClr>
                <a:schemeClr val="tx1"/>
              </a:buClr>
              <a:buFont typeface="Wingdings 2" panose="05020102010507070707" pitchFamily="18" charset="2"/>
              <a:buNone/>
            </a:pPr>
            <a:endParaRPr lang="fa-IR" altLang="fa-IR" sz="2000" dirty="0" smtClean="0">
              <a:cs typeface="B Homa" panose="00000400000000000000" pitchFamily="2" charset="-78"/>
            </a:endParaRPr>
          </a:p>
          <a:p>
            <a:pPr algn="r" rtl="1">
              <a:buClr>
                <a:schemeClr val="tx1"/>
              </a:buClr>
              <a:buFont typeface="Wingdings" panose="05000000000000000000" pitchFamily="2" charset="2"/>
              <a:buChar char="v"/>
            </a:pPr>
            <a:r>
              <a:rPr lang="fa-IR" altLang="fa-IR" sz="2000" dirty="0" smtClean="0">
                <a:cs typeface="B Homa" panose="00000400000000000000" pitchFamily="2" charset="-78"/>
              </a:rPr>
              <a:t>این قسمت از ساختمان بهتر است در حوزه نیمه سکوت واقع شود تا یک محیط نسبتا آرام داشته باشیم. </a:t>
            </a:r>
          </a:p>
          <a:p>
            <a:pPr algn="r" rtl="1">
              <a:buClr>
                <a:schemeClr val="tx1"/>
              </a:buClr>
              <a:buFont typeface="Wingdings 2" panose="05020102010507070707" pitchFamily="18" charset="2"/>
              <a:buNone/>
            </a:pPr>
            <a:endParaRPr lang="fa-IR" altLang="fa-IR" sz="2000" dirty="0" smtClean="0">
              <a:cs typeface="B Homa" panose="00000400000000000000" pitchFamily="2" charset="-78"/>
            </a:endParaRPr>
          </a:p>
          <a:p>
            <a:pPr algn="r" rtl="1">
              <a:buClr>
                <a:schemeClr val="tx1"/>
              </a:buClr>
              <a:buFont typeface="Wingdings" panose="05000000000000000000" pitchFamily="2" charset="2"/>
              <a:buChar char="v"/>
            </a:pPr>
            <a:r>
              <a:rPr lang="fa-IR" altLang="fa-IR" sz="2000" dirty="0" smtClean="0">
                <a:cs typeface="B Homa" panose="00000400000000000000" pitchFamily="2" charset="-78"/>
              </a:rPr>
              <a:t>قسمتی از گالری به نشستن و استراحت بازدید کنندگان اختصاص یابد .</a:t>
            </a:r>
          </a:p>
          <a:p>
            <a:pPr algn="r" rtl="1">
              <a:buClr>
                <a:schemeClr val="tx1"/>
              </a:buClr>
              <a:buFont typeface="Wingdings" panose="05000000000000000000" pitchFamily="2" charset="2"/>
              <a:buChar char="v"/>
            </a:pPr>
            <a:endParaRPr lang="fa-IR" altLang="fa-IR" sz="2000" dirty="0" smtClean="0">
              <a:cs typeface="B Homa" panose="00000400000000000000" pitchFamily="2" charset="-78"/>
            </a:endParaRPr>
          </a:p>
        </p:txBody>
      </p:sp>
    </p:spTree>
    <p:extLst>
      <p:ext uri="{BB962C8B-B14F-4D97-AF65-F5344CB8AC3E}">
        <p14:creationId xmlns:p14="http://schemas.microsoft.com/office/powerpoint/2010/main" val="2200495847"/>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296329" y="2895600"/>
            <a:ext cx="2175597" cy="584775"/>
          </a:xfrm>
          <a:prstGeom prst="rect">
            <a:avLst/>
          </a:prstGeom>
        </p:spPr>
        <p:style>
          <a:lnRef idx="0">
            <a:schemeClr val="accent2"/>
          </a:lnRef>
          <a:fillRef idx="3">
            <a:schemeClr val="accent2"/>
          </a:fillRef>
          <a:effectRef idx="3">
            <a:schemeClr val="accent2"/>
          </a:effectRef>
          <a:fontRef idx="minor">
            <a:schemeClr val="lt1"/>
          </a:fontRef>
        </p:style>
        <p:txBody>
          <a:bodyPr wrap="none">
            <a:spAutoFit/>
          </a:bodyPr>
          <a:lstStyle/>
          <a:p>
            <a:pPr algn="ctr" rtl="0" fontAlgn="base">
              <a:spcBef>
                <a:spcPct val="0"/>
              </a:spcBef>
              <a:spcAft>
                <a:spcPct val="0"/>
              </a:spcAft>
              <a:defRPr/>
            </a:pPr>
            <a:r>
              <a:rPr lang="fa-IR" sz="3200" dirty="0">
                <a:solidFill>
                  <a:srgbClr val="C00000"/>
                </a:solidFill>
                <a:ea typeface="2  Bardiya"/>
                <a:cs typeface="B Homa" panose="00000400000000000000" pitchFamily="2" charset="-78"/>
              </a:rPr>
              <a:t>زیبایی شناختی</a:t>
            </a:r>
            <a:endParaRPr lang="en-US" sz="3200" dirty="0">
              <a:solidFill>
                <a:srgbClr val="C00000"/>
              </a:solidFill>
              <a:ea typeface="2  Bardiya"/>
              <a:cs typeface="B Homa" panose="00000400000000000000" pitchFamily="2" charset="-78"/>
            </a:endParaRPr>
          </a:p>
        </p:txBody>
      </p:sp>
      <p:sp>
        <p:nvSpPr>
          <p:cNvPr id="5" name="Right Brace 4"/>
          <p:cNvSpPr/>
          <p:nvPr/>
        </p:nvSpPr>
        <p:spPr>
          <a:xfrm>
            <a:off x="4572000" y="1905000"/>
            <a:ext cx="381000" cy="2743200"/>
          </a:xfrm>
          <a:prstGeom prst="rightBrace">
            <a:avLst/>
          </a:prstGeom>
          <a:ln w="28575">
            <a:solidFill>
              <a:srgbClr val="FFC000"/>
            </a:solidFill>
          </a:ln>
        </p:spPr>
        <p:style>
          <a:lnRef idx="1">
            <a:schemeClr val="accent1"/>
          </a:lnRef>
          <a:fillRef idx="0">
            <a:schemeClr val="accent1"/>
          </a:fillRef>
          <a:effectRef idx="0">
            <a:schemeClr val="accent1"/>
          </a:effectRef>
          <a:fontRef idx="minor">
            <a:schemeClr val="tx1"/>
          </a:fontRef>
        </p:style>
        <p:txBody>
          <a:bodyPr anchor="ctr"/>
          <a:lstStyle/>
          <a:p>
            <a:pPr algn="ctr" rtl="0" fontAlgn="base">
              <a:spcBef>
                <a:spcPct val="0"/>
              </a:spcBef>
              <a:spcAft>
                <a:spcPct val="0"/>
              </a:spcAft>
              <a:defRPr/>
            </a:pPr>
            <a:endParaRPr lang="en-US">
              <a:solidFill>
                <a:prstClr val="white"/>
              </a:solidFill>
            </a:endParaRPr>
          </a:p>
        </p:txBody>
      </p:sp>
      <p:sp>
        <p:nvSpPr>
          <p:cNvPr id="83974" name="Rectangle 5"/>
          <p:cNvSpPr>
            <a:spLocks noChangeArrowheads="1"/>
          </p:cNvSpPr>
          <p:nvPr/>
        </p:nvSpPr>
        <p:spPr bwMode="auto">
          <a:xfrm>
            <a:off x="0" y="1905000"/>
            <a:ext cx="4572000" cy="3046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742950" indent="-742950"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lnSpc>
                <a:spcPct val="150000"/>
              </a:lnSpc>
              <a:spcBef>
                <a:spcPct val="0"/>
              </a:spcBef>
              <a:spcAft>
                <a:spcPct val="0"/>
              </a:spcAft>
              <a:buFont typeface="Wingdings" panose="05000000000000000000" pitchFamily="2" charset="2"/>
              <a:buChar char="ü"/>
            </a:pPr>
            <a:r>
              <a:rPr lang="fa-IR" altLang="fa-IR" sz="3200" dirty="0">
                <a:solidFill>
                  <a:srgbClr val="C00000"/>
                </a:solidFill>
                <a:cs typeface="2  Bardiya" panose="00000400000000000000" pitchFamily="2" charset="-78"/>
              </a:rPr>
              <a:t>فرم</a:t>
            </a:r>
          </a:p>
          <a:p>
            <a:pPr eaLnBrk="1" fontAlgn="base" hangingPunct="1">
              <a:lnSpc>
                <a:spcPct val="150000"/>
              </a:lnSpc>
              <a:spcBef>
                <a:spcPct val="0"/>
              </a:spcBef>
              <a:spcAft>
                <a:spcPct val="0"/>
              </a:spcAft>
              <a:buFont typeface="Wingdings" panose="05000000000000000000" pitchFamily="2" charset="2"/>
              <a:buChar char="ü"/>
            </a:pPr>
            <a:r>
              <a:rPr lang="fa-IR" altLang="fa-IR" sz="3200" dirty="0">
                <a:solidFill>
                  <a:srgbClr val="C00000"/>
                </a:solidFill>
                <a:cs typeface="2  Bardiya" panose="00000400000000000000" pitchFamily="2" charset="-78"/>
              </a:rPr>
              <a:t>فضا</a:t>
            </a:r>
          </a:p>
          <a:p>
            <a:pPr eaLnBrk="1" fontAlgn="base" hangingPunct="1">
              <a:lnSpc>
                <a:spcPct val="150000"/>
              </a:lnSpc>
              <a:spcBef>
                <a:spcPct val="0"/>
              </a:spcBef>
              <a:spcAft>
                <a:spcPct val="0"/>
              </a:spcAft>
              <a:buFont typeface="Wingdings" panose="05000000000000000000" pitchFamily="2" charset="2"/>
              <a:buChar char="ü"/>
            </a:pPr>
            <a:r>
              <a:rPr lang="fa-IR" altLang="fa-IR" sz="3200" dirty="0">
                <a:solidFill>
                  <a:srgbClr val="C00000"/>
                </a:solidFill>
                <a:cs typeface="2  Bardiya" panose="00000400000000000000" pitchFamily="2" charset="-78"/>
              </a:rPr>
              <a:t>رنگ</a:t>
            </a:r>
          </a:p>
          <a:p>
            <a:pPr eaLnBrk="1" fontAlgn="base" hangingPunct="1">
              <a:lnSpc>
                <a:spcPct val="150000"/>
              </a:lnSpc>
              <a:spcBef>
                <a:spcPct val="0"/>
              </a:spcBef>
              <a:spcAft>
                <a:spcPct val="0"/>
              </a:spcAft>
              <a:buFont typeface="Wingdings" panose="05000000000000000000" pitchFamily="2" charset="2"/>
              <a:buChar char="ü"/>
            </a:pPr>
            <a:r>
              <a:rPr lang="fa-IR" altLang="fa-IR" sz="3200" dirty="0">
                <a:solidFill>
                  <a:srgbClr val="C00000"/>
                </a:solidFill>
                <a:cs typeface="2  Bardiya" panose="00000400000000000000" pitchFamily="2" charset="-78"/>
              </a:rPr>
              <a:t>معنا </a:t>
            </a:r>
          </a:p>
        </p:txBody>
      </p:sp>
    </p:spTree>
    <p:extLst>
      <p:ext uri="{BB962C8B-B14F-4D97-AF65-F5344CB8AC3E}">
        <p14:creationId xmlns:p14="http://schemas.microsoft.com/office/powerpoint/2010/main" val="2124845578"/>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Title 1"/>
          <p:cNvSpPr>
            <a:spLocks noGrp="1"/>
          </p:cNvSpPr>
          <p:nvPr>
            <p:ph type="title"/>
          </p:nvPr>
        </p:nvSpPr>
        <p:spPr>
          <a:xfrm>
            <a:off x="228600" y="0"/>
            <a:ext cx="7467600" cy="1143000"/>
          </a:xfrm>
        </p:spPr>
        <p:txBody>
          <a:bodyPr/>
          <a:lstStyle/>
          <a:p>
            <a:pPr algn="r" rtl="1"/>
            <a:r>
              <a:rPr lang="fa-IR" altLang="fa-IR" sz="2800" b="1" dirty="0" smtClean="0">
                <a:solidFill>
                  <a:srgbClr val="FFC000"/>
                </a:solidFill>
                <a:ea typeface="2  Bardiya" panose="00000400000000000000" pitchFamily="2" charset="-78"/>
                <a:cs typeface="B Homa" panose="00000400000000000000" pitchFamily="2" charset="-78"/>
              </a:rPr>
              <a:t>فرم:</a:t>
            </a:r>
            <a:endParaRPr lang="en-US" altLang="fa-IR" sz="2800" b="1" dirty="0" smtClean="0">
              <a:solidFill>
                <a:srgbClr val="FFC000"/>
              </a:solidFill>
              <a:ea typeface="2  Bardiya" panose="00000400000000000000" pitchFamily="2" charset="-78"/>
              <a:cs typeface="B Homa" panose="00000400000000000000" pitchFamily="2" charset="-78"/>
            </a:endParaRPr>
          </a:p>
        </p:txBody>
      </p:sp>
      <p:sp>
        <p:nvSpPr>
          <p:cNvPr id="84995" name="Content Placeholder 2"/>
          <p:cNvSpPr>
            <a:spLocks noGrp="1"/>
          </p:cNvSpPr>
          <p:nvPr>
            <p:ph idx="1"/>
          </p:nvPr>
        </p:nvSpPr>
        <p:spPr>
          <a:xfrm>
            <a:off x="457200" y="1219200"/>
            <a:ext cx="7467600" cy="4906963"/>
          </a:xfrm>
        </p:spPr>
        <p:txBody>
          <a:bodyPr>
            <a:normAutofit lnSpcReduction="10000"/>
          </a:bodyPr>
          <a:lstStyle/>
          <a:p>
            <a:pPr algn="r" rtl="1">
              <a:buFont typeface="Wingdings 2" panose="05020102010507070707" pitchFamily="18" charset="2"/>
              <a:buNone/>
            </a:pPr>
            <a:r>
              <a:rPr lang="fa-IR" altLang="fa-IR" sz="2000" dirty="0" smtClean="0">
                <a:cs typeface="B Homa" panose="00000400000000000000" pitchFamily="2" charset="-78"/>
              </a:rPr>
              <a:t>در طراحی فرم این ساختمان نکته بسیار مهم و قابل توجه این است که فرم تابع عملکرد است و از آن تبعیت میکند .به این معنی که فرم بنا از نظر زیبایی شناسی  اهمیت چندانی ندارد بلکه باید به گونه ای طراحی شود که پاسخگوی نیاز کاربران باشد.</a:t>
            </a:r>
          </a:p>
          <a:p>
            <a:pPr algn="r" rtl="1">
              <a:buFont typeface="Wingdings" panose="05000000000000000000" pitchFamily="2" charset="2"/>
              <a:buChar char="v"/>
            </a:pPr>
            <a:r>
              <a:rPr lang="fa-IR" altLang="fa-IR" sz="2000" dirty="0" smtClean="0">
                <a:cs typeface="B Homa" panose="00000400000000000000" pitchFamily="2" charset="-78"/>
              </a:rPr>
              <a:t>در طراحی فرم بنا از خطوط شکسته و گوشه های تیز پرهیز کنید زیرا باعث آزار نابینایان میشود.</a:t>
            </a:r>
          </a:p>
          <a:p>
            <a:pPr algn="r" rtl="1">
              <a:buFont typeface="Wingdings" panose="05000000000000000000" pitchFamily="2" charset="2"/>
              <a:buChar char="v"/>
            </a:pPr>
            <a:r>
              <a:rPr lang="fa-IR" altLang="fa-IR" sz="2000" dirty="0" smtClean="0">
                <a:cs typeface="B Homa" panose="00000400000000000000" pitchFamily="2" charset="-78"/>
              </a:rPr>
              <a:t>می توان از احجام هندسی ساده نظیر مربع ، مستطیل ، دایره و ...  و تلفیق آنها در طراحی بنا استفاده کرد </a:t>
            </a:r>
          </a:p>
          <a:p>
            <a:pPr algn="r" rtl="1">
              <a:buFont typeface="Wingdings" panose="05000000000000000000" pitchFamily="2" charset="2"/>
              <a:buChar char="v"/>
            </a:pPr>
            <a:r>
              <a:rPr lang="ar-SA" altLang="fa-IR" sz="2000" dirty="0" smtClean="0">
                <a:latin typeface="2  Nazanin"/>
                <a:ea typeface="B Homa" panose="00000400000000000000" pitchFamily="2" charset="-78"/>
                <a:cs typeface="B Homa" panose="00000400000000000000" pitchFamily="2" charset="-78"/>
              </a:rPr>
              <a:t>انعطاف پذیری فضا با توجه به الگوی شبکه مسیر طراحی می شود. </a:t>
            </a:r>
            <a:r>
              <a:rPr lang="fa-IR" altLang="fa-IR" sz="2000" dirty="0" smtClean="0">
                <a:latin typeface="2  Nazanin"/>
                <a:ea typeface="B Homa" panose="00000400000000000000" pitchFamily="2" charset="-78"/>
                <a:cs typeface="B Homa" panose="00000400000000000000" pitchFamily="2" charset="-78"/>
              </a:rPr>
              <a:t>به این صورت که </a:t>
            </a:r>
            <a:r>
              <a:rPr lang="ar-SA" altLang="fa-IR" sz="2000" dirty="0" smtClean="0">
                <a:latin typeface="2  Nazanin"/>
                <a:ea typeface="B Homa" panose="00000400000000000000" pitchFamily="2" charset="-78"/>
                <a:cs typeface="B Homa" panose="00000400000000000000" pitchFamily="2" charset="-78"/>
              </a:rPr>
              <a:t>مسیرهای حرکتی از اولویت خاصی برخوردار بوده و در درجه اول اهمیت قرار دارد</a:t>
            </a:r>
            <a:endParaRPr lang="fa-IR" altLang="fa-IR" sz="2000" dirty="0" smtClean="0">
              <a:cs typeface="B Homa" panose="00000400000000000000" pitchFamily="2" charset="-78"/>
            </a:endParaRPr>
          </a:p>
          <a:p>
            <a:pPr algn="r" rtl="1">
              <a:buFont typeface="Wingdings" panose="05000000000000000000" pitchFamily="2" charset="2"/>
              <a:buChar char="v"/>
            </a:pPr>
            <a:endParaRPr lang="fa-IR" altLang="fa-IR" sz="2000" dirty="0" smtClean="0">
              <a:cs typeface="B Homa" panose="00000400000000000000" pitchFamily="2" charset="-78"/>
            </a:endParaRPr>
          </a:p>
          <a:p>
            <a:pPr algn="r" rtl="1">
              <a:buFont typeface="Wingdings" panose="05000000000000000000" pitchFamily="2" charset="2"/>
              <a:buChar char="v"/>
            </a:pPr>
            <a:r>
              <a:rPr lang="fa-IR" altLang="fa-IR" sz="2000" dirty="0" smtClean="0">
                <a:latin typeface="Times New Roman" panose="02020603050405020304" pitchFamily="18" charset="0"/>
                <a:cs typeface="B Homa" panose="00000400000000000000" pitchFamily="2" charset="-78"/>
              </a:rPr>
              <a:t>استفاده از المان های مناسب برای مشخص کردن مسیر</a:t>
            </a:r>
          </a:p>
          <a:p>
            <a:pPr marL="419100" lvl="1" indent="-382588" algn="r" rtl="1">
              <a:buSzPct val="80000"/>
              <a:buFont typeface="Wingdings" panose="05000000000000000000" pitchFamily="2" charset="2"/>
              <a:buChar char="v"/>
            </a:pPr>
            <a:r>
              <a:rPr lang="fa-IR" altLang="fa-IR" sz="2000" dirty="0" smtClean="0">
                <a:latin typeface="2  Nazanin"/>
                <a:cs typeface="B Homa" panose="00000400000000000000" pitchFamily="2" charset="-78"/>
              </a:rPr>
              <a:t>رعایت سلسله مراتب در روابط فضایی در نظر گرفته شود</a:t>
            </a:r>
          </a:p>
          <a:p>
            <a:pPr marL="419100" lvl="1" indent="-382588" algn="r" rtl="1">
              <a:buSzPct val="80000"/>
              <a:buFont typeface="Wingdings" panose="05000000000000000000" pitchFamily="2" charset="2"/>
              <a:buChar char="v"/>
            </a:pPr>
            <a:r>
              <a:rPr lang="ar-SA" altLang="fa-IR" sz="2000" dirty="0" smtClean="0">
                <a:latin typeface="2  Nazanin"/>
                <a:cs typeface="B Homa" panose="00000400000000000000" pitchFamily="2" charset="-78"/>
              </a:rPr>
              <a:t>مجموعه باید از انعطاف پذیری و روانی کافی بهره مند باشد </a:t>
            </a:r>
            <a:endParaRPr lang="fa-IR" altLang="fa-IR" sz="2000" dirty="0" smtClean="0">
              <a:latin typeface="2  Nazanin"/>
              <a:cs typeface="B Homa" panose="00000400000000000000" pitchFamily="2" charset="-78"/>
            </a:endParaRPr>
          </a:p>
          <a:p>
            <a:pPr marL="419100" lvl="1" indent="-382588" algn="r" rtl="1">
              <a:buSzPct val="80000"/>
              <a:buFont typeface="Wingdings" panose="05000000000000000000" pitchFamily="2" charset="2"/>
              <a:buChar char="v"/>
            </a:pPr>
            <a:endParaRPr lang="fa-IR" altLang="fa-IR" sz="2000" dirty="0" smtClean="0">
              <a:cs typeface="B Homa" panose="00000400000000000000" pitchFamily="2" charset="-78"/>
            </a:endParaRPr>
          </a:p>
          <a:p>
            <a:pPr algn="r" rtl="1">
              <a:buFont typeface="Wingdings 2" panose="05020102010507070707" pitchFamily="18" charset="2"/>
              <a:buNone/>
            </a:pPr>
            <a:endParaRPr lang="fa-IR" altLang="fa-IR" sz="2000" dirty="0" smtClean="0">
              <a:cs typeface="B Homa" panose="00000400000000000000" pitchFamily="2" charset="-78"/>
            </a:endParaRPr>
          </a:p>
        </p:txBody>
      </p:sp>
    </p:spTree>
    <p:extLst>
      <p:ext uri="{BB962C8B-B14F-4D97-AF65-F5344CB8AC3E}">
        <p14:creationId xmlns:p14="http://schemas.microsoft.com/office/powerpoint/2010/main" val="241718093"/>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Content Placeholder 2"/>
          <p:cNvSpPr>
            <a:spLocks noGrp="1"/>
          </p:cNvSpPr>
          <p:nvPr>
            <p:ph idx="1"/>
          </p:nvPr>
        </p:nvSpPr>
        <p:spPr>
          <a:xfrm>
            <a:off x="457200" y="228600"/>
            <a:ext cx="7467600" cy="5897563"/>
          </a:xfrm>
        </p:spPr>
        <p:txBody>
          <a:bodyPr/>
          <a:lstStyle/>
          <a:p>
            <a:pPr algn="r" rtl="1">
              <a:buClr>
                <a:schemeClr val="tx1"/>
              </a:buClr>
              <a:buFont typeface="Wingdings" panose="05000000000000000000" pitchFamily="2" charset="2"/>
              <a:buChar char="v"/>
            </a:pPr>
            <a:r>
              <a:rPr lang="fa-IR" altLang="fa-IR" sz="2000" dirty="0" smtClean="0">
                <a:cs typeface="B Homa" panose="00000400000000000000" pitchFamily="2" charset="-78"/>
              </a:rPr>
              <a:t>اگر تکرار و ریتم در حد تنوع و ایجاد جاذبه وجود داشتــه باشد ایجاد تجربه ای لذت بخش برای نابینایان مــی نماید  ولی اگر تکرار با تعداد زیاد صورت گیرد این تعدد و تشابه موجب سردرگمی، یا گمراهی نابینا خواهد شد.</a:t>
            </a:r>
          </a:p>
          <a:p>
            <a:pPr algn="r" rtl="1">
              <a:buClr>
                <a:schemeClr val="tx1"/>
              </a:buClr>
              <a:buFont typeface="Wingdings" panose="05000000000000000000" pitchFamily="2" charset="2"/>
              <a:buChar char="v"/>
            </a:pPr>
            <a:r>
              <a:rPr lang="fa-IR" altLang="fa-IR" sz="2000" dirty="0" smtClean="0">
                <a:latin typeface="2  Nazanin"/>
                <a:ea typeface="B Homa" panose="00000400000000000000" pitchFamily="2" charset="-78"/>
                <a:cs typeface="B Homa" panose="00000400000000000000" pitchFamily="2" charset="-78"/>
              </a:rPr>
              <a:t>ترکیب احجام باید</a:t>
            </a:r>
            <a:r>
              <a:rPr lang="ar-SA" altLang="fa-IR" sz="2000" dirty="0" smtClean="0">
                <a:latin typeface="2  Nazanin"/>
                <a:ea typeface="B Homa" panose="00000400000000000000" pitchFamily="2" charset="-78"/>
                <a:cs typeface="B Homa" panose="00000400000000000000" pitchFamily="2" charset="-78"/>
              </a:rPr>
              <a:t>به گونه طراحی و انجام پذیرد که همچون شیء خارجی از کل سازمان دیده نشود.</a:t>
            </a:r>
          </a:p>
          <a:p>
            <a:pPr algn="r" rtl="1">
              <a:buClr>
                <a:schemeClr val="tx1"/>
              </a:buClr>
              <a:buFont typeface="Wingdings 2" panose="05020102010507070707" pitchFamily="18" charset="2"/>
              <a:buNone/>
            </a:pPr>
            <a:endParaRPr lang="fa-IR" altLang="fa-IR" sz="2000" dirty="0" smtClean="0">
              <a:cs typeface="B Homa" panose="00000400000000000000" pitchFamily="2" charset="-78"/>
            </a:endParaRPr>
          </a:p>
          <a:p>
            <a:pPr algn="r" rtl="1">
              <a:buClr>
                <a:schemeClr val="accent2"/>
              </a:buClr>
              <a:buFont typeface="Wingdings" panose="05000000000000000000" pitchFamily="2" charset="2"/>
              <a:buChar char="q"/>
            </a:pPr>
            <a:r>
              <a:rPr lang="fa-IR" altLang="fa-IR" sz="2400" b="1" dirty="0" smtClean="0">
                <a:solidFill>
                  <a:srgbClr val="FFC000"/>
                </a:solidFill>
                <a:cs typeface="B Homa" panose="00000400000000000000" pitchFamily="2" charset="-78"/>
              </a:rPr>
              <a:t>رنگ</a:t>
            </a:r>
          </a:p>
          <a:p>
            <a:pPr algn="r" rtl="1">
              <a:buClr>
                <a:schemeClr val="accent2"/>
              </a:buClr>
              <a:buFont typeface="Wingdings 2" panose="05020102010507070707" pitchFamily="18" charset="2"/>
              <a:buNone/>
            </a:pPr>
            <a:r>
              <a:rPr lang="fa-IR" altLang="fa-IR" sz="2000" dirty="0" smtClean="0">
                <a:cs typeface="B Homa" panose="00000400000000000000" pitchFamily="2" charset="-78"/>
              </a:rPr>
              <a:t>در چنین فضایی  رنگ به عنوان عاملی است جهت تشخیص و جداسازی قسمت های گوناگون توسط کاربران ، نه عامل زیبایی شناختی</a:t>
            </a:r>
          </a:p>
          <a:p>
            <a:pPr algn="r" rtl="1">
              <a:buClr>
                <a:schemeClr val="tx1"/>
              </a:buClr>
              <a:buFont typeface="Wingdings" panose="05000000000000000000" pitchFamily="2" charset="2"/>
              <a:buChar char="§"/>
            </a:pPr>
            <a:r>
              <a:rPr lang="fa-IR" altLang="fa-IR" sz="2000" dirty="0" smtClean="0">
                <a:cs typeface="B Homa" panose="00000400000000000000" pitchFamily="2" charset="-78"/>
              </a:rPr>
              <a:t>می توان با به کارگیری رنگ های مختلف در سطوح به کار رفته، آنها را از سایر قسمتها جدا کرد. برای مثال متفاوت بودن رنگ در نسبت به دیوارها.با این کار افراد کم بینا راحت تر سوژه موزد نظر را تشخیص می دهند.</a:t>
            </a:r>
          </a:p>
          <a:p>
            <a:pPr algn="r" rtl="1">
              <a:buClr>
                <a:schemeClr val="tx1"/>
              </a:buClr>
              <a:buFont typeface="Wingdings" panose="05000000000000000000" pitchFamily="2" charset="2"/>
              <a:buChar char="§"/>
            </a:pPr>
            <a:r>
              <a:rPr lang="fa-IR" altLang="fa-IR" sz="2000" dirty="0" smtClean="0">
                <a:cs typeface="B Homa" panose="00000400000000000000" pitchFamily="2" charset="-78"/>
              </a:rPr>
              <a:t>رنگ آمیزی درهای ورودی باید همیشه </a:t>
            </a:r>
            <a:r>
              <a:rPr lang="fa-IR" altLang="fa-IR" sz="2000" u="sng" dirty="0" smtClean="0">
                <a:cs typeface="B Homa" panose="00000400000000000000" pitchFamily="2" charset="-78"/>
              </a:rPr>
              <a:t>تیره تر </a:t>
            </a:r>
            <a:r>
              <a:rPr lang="fa-IR" altLang="fa-IR" sz="2000" dirty="0" smtClean="0">
                <a:cs typeface="B Homa" panose="00000400000000000000" pitchFamily="2" charset="-78"/>
              </a:rPr>
              <a:t>از زمینه رنگی دیوارهای راهرو باشد. این تیرگی توجه کاربران را بر می انگیزد.</a:t>
            </a:r>
          </a:p>
        </p:txBody>
      </p:sp>
    </p:spTree>
    <p:extLst>
      <p:ext uri="{BB962C8B-B14F-4D97-AF65-F5344CB8AC3E}">
        <p14:creationId xmlns:p14="http://schemas.microsoft.com/office/powerpoint/2010/main" val="447807078"/>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Title 1"/>
          <p:cNvSpPr>
            <a:spLocks noGrp="1"/>
          </p:cNvSpPr>
          <p:nvPr>
            <p:ph type="title"/>
          </p:nvPr>
        </p:nvSpPr>
        <p:spPr>
          <a:xfrm>
            <a:off x="5334000" y="304800"/>
            <a:ext cx="2057400" cy="487363"/>
          </a:xfrm>
        </p:spPr>
        <p:txBody>
          <a:bodyPr>
            <a:normAutofit fontScale="90000"/>
          </a:bodyPr>
          <a:lstStyle/>
          <a:p>
            <a:pPr algn="r" rtl="1"/>
            <a:r>
              <a:rPr lang="fa-IR" altLang="fa-IR" sz="2800" b="1" dirty="0" smtClean="0">
                <a:solidFill>
                  <a:srgbClr val="FFC000"/>
                </a:solidFill>
                <a:cs typeface="B Homa" panose="00000400000000000000" pitchFamily="2" charset="-78"/>
              </a:rPr>
              <a:t>صوت</a:t>
            </a:r>
            <a:endParaRPr lang="en-US" altLang="fa-IR" sz="2800" b="1" dirty="0" smtClean="0">
              <a:solidFill>
                <a:srgbClr val="FFC000"/>
              </a:solidFill>
              <a:cs typeface="B Homa" panose="00000400000000000000" pitchFamily="2" charset="-78"/>
            </a:endParaRPr>
          </a:p>
        </p:txBody>
      </p:sp>
      <p:sp>
        <p:nvSpPr>
          <p:cNvPr id="87043" name="Content Placeholder 2"/>
          <p:cNvSpPr>
            <a:spLocks noGrp="1"/>
          </p:cNvSpPr>
          <p:nvPr>
            <p:ph idx="1"/>
          </p:nvPr>
        </p:nvSpPr>
        <p:spPr>
          <a:xfrm>
            <a:off x="457200" y="914400"/>
            <a:ext cx="7467600" cy="5211763"/>
          </a:xfrm>
        </p:spPr>
        <p:txBody>
          <a:bodyPr/>
          <a:lstStyle/>
          <a:p>
            <a:pPr algn="r" rtl="1">
              <a:buFont typeface="Wingdings" panose="05000000000000000000" pitchFamily="2" charset="2"/>
              <a:buChar char="§"/>
            </a:pPr>
            <a:r>
              <a:rPr lang="fa-IR" altLang="fa-IR" sz="2000" dirty="0" smtClean="0">
                <a:ea typeface="2  Nazanin"/>
                <a:cs typeface="2  Nazanin"/>
              </a:rPr>
              <a:t> </a:t>
            </a:r>
            <a:r>
              <a:rPr lang="fa-IR" altLang="fa-IR" sz="2000" dirty="0" smtClean="0">
                <a:cs typeface="B Homa" panose="00000400000000000000" pitchFamily="2" charset="-78"/>
              </a:rPr>
              <a:t>حذف شيشه در درب ها</a:t>
            </a:r>
          </a:p>
          <a:p>
            <a:pPr algn="r" rtl="1">
              <a:buFont typeface="Wingdings" panose="05000000000000000000" pitchFamily="2" charset="2"/>
              <a:buChar char="§"/>
            </a:pPr>
            <a:r>
              <a:rPr lang="fa-IR" altLang="fa-IR" sz="2000" dirty="0" smtClean="0">
                <a:cs typeface="B Homa" panose="00000400000000000000" pitchFamily="2" charset="-78"/>
              </a:rPr>
              <a:t> درب هاي فلزي در صورتي قابل استفاده هستند كه با لايه اي از پوشش لاستيكي يا چوبي روكش گردند و رنگ آميزي كفايت نميكند.</a:t>
            </a:r>
          </a:p>
          <a:p>
            <a:pPr algn="r" rtl="1">
              <a:buFont typeface="Wingdings" panose="05000000000000000000" pitchFamily="2" charset="2"/>
              <a:buChar char="§"/>
            </a:pPr>
            <a:endParaRPr lang="fa-IR" altLang="fa-IR" sz="2000" dirty="0" smtClean="0">
              <a:cs typeface="B Homa" panose="00000400000000000000" pitchFamily="2" charset="-78"/>
            </a:endParaRPr>
          </a:p>
          <a:p>
            <a:pPr algn="r" rtl="1">
              <a:buFont typeface="Wingdings" panose="05000000000000000000" pitchFamily="2" charset="2"/>
              <a:buChar char="§"/>
            </a:pPr>
            <a:r>
              <a:rPr lang="fa-IR" altLang="fa-IR" sz="2000" dirty="0" smtClean="0">
                <a:cs typeface="B Homa" panose="00000400000000000000" pitchFamily="2" charset="-78"/>
              </a:rPr>
              <a:t> استفاده از درزبندهاي لاستيكي نرم، اصلاح يا تعويض قفل مانند آن براي درهائي كه شكاف و درز كمتر از ١% (نسبت به مساحت درب) دارند و تعويض درب براي مواردي كه شكاف آنها بيش از ١% مساحت است.</a:t>
            </a:r>
          </a:p>
          <a:p>
            <a:pPr algn="r" rtl="1">
              <a:buFont typeface="Wingdings" panose="05000000000000000000" pitchFamily="2" charset="2"/>
              <a:buChar char="§"/>
            </a:pPr>
            <a:endParaRPr lang="fa-IR" altLang="fa-IR" sz="2000" dirty="0" smtClean="0">
              <a:cs typeface="B Homa" panose="00000400000000000000" pitchFamily="2" charset="-78"/>
            </a:endParaRPr>
          </a:p>
          <a:p>
            <a:pPr algn="r" rtl="1">
              <a:buFont typeface="Wingdings" panose="05000000000000000000" pitchFamily="2" charset="2"/>
              <a:buChar char="§"/>
            </a:pPr>
            <a:r>
              <a:rPr lang="fa-IR" altLang="fa-IR" sz="2000" dirty="0" smtClean="0">
                <a:cs typeface="B Homa" panose="00000400000000000000" pitchFamily="2" charset="-78"/>
              </a:rPr>
              <a:t> در پنجرههاي آلومينيومي كشوئي لازم است كارائي نوارهاي لاستيكي براي مسدود نمودن درزها هنگام بسته بودن پنجره كنترل گردد.</a:t>
            </a:r>
          </a:p>
          <a:p>
            <a:pPr algn="r" rtl="1">
              <a:buFont typeface="Wingdings" panose="05000000000000000000" pitchFamily="2" charset="2"/>
              <a:buChar char="§"/>
            </a:pPr>
            <a:endParaRPr lang="fa-IR" altLang="fa-IR" sz="2000" dirty="0" smtClean="0">
              <a:cs typeface="B Homa" panose="00000400000000000000" pitchFamily="2" charset="-78"/>
            </a:endParaRPr>
          </a:p>
          <a:p>
            <a:pPr algn="r" rtl="1">
              <a:buFont typeface="Wingdings" panose="05000000000000000000" pitchFamily="2" charset="2"/>
              <a:buChar char="§"/>
            </a:pPr>
            <a:r>
              <a:rPr lang="fa-IR" altLang="fa-IR" sz="2000" dirty="0" smtClean="0">
                <a:cs typeface="B Homa" panose="00000400000000000000" pitchFamily="2" charset="-78"/>
              </a:rPr>
              <a:t>تأمين هواي تازه فضا اصولا بايد از طريق يك سيستم تهويه مجزا انجام گيرد و تهويه از طريق بازكردن پنجره ها راه مناسبي نيست.</a:t>
            </a:r>
          </a:p>
          <a:p>
            <a:pPr algn="r" rtl="1">
              <a:buFont typeface="Wingdings" panose="05000000000000000000" pitchFamily="2" charset="2"/>
              <a:buChar char="§"/>
            </a:pPr>
            <a:endParaRPr lang="fa-IR" altLang="fa-IR" sz="2000" dirty="0" smtClean="0">
              <a:cs typeface="B Homa" panose="00000400000000000000" pitchFamily="2" charset="-78"/>
            </a:endParaRPr>
          </a:p>
        </p:txBody>
      </p:sp>
    </p:spTree>
    <p:extLst>
      <p:ext uri="{BB962C8B-B14F-4D97-AF65-F5344CB8AC3E}">
        <p14:creationId xmlns:p14="http://schemas.microsoft.com/office/powerpoint/2010/main" val="2595182163"/>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Content Placeholder 2"/>
          <p:cNvSpPr>
            <a:spLocks noGrp="1"/>
          </p:cNvSpPr>
          <p:nvPr>
            <p:ph idx="1"/>
          </p:nvPr>
        </p:nvSpPr>
        <p:spPr>
          <a:xfrm>
            <a:off x="457200" y="381000"/>
            <a:ext cx="7467600" cy="5745163"/>
          </a:xfrm>
        </p:spPr>
        <p:txBody>
          <a:bodyPr>
            <a:normAutofit fontScale="92500" lnSpcReduction="20000"/>
          </a:bodyPr>
          <a:lstStyle/>
          <a:p>
            <a:pPr algn="r" rtl="1">
              <a:buFont typeface="Wingdings" panose="05000000000000000000" pitchFamily="2" charset="2"/>
              <a:buChar char="§"/>
            </a:pPr>
            <a:r>
              <a:rPr lang="fa-IR" altLang="fa-IR" sz="2000" dirty="0" smtClean="0">
                <a:cs typeface="B Homa" panose="00000400000000000000" pitchFamily="2" charset="-78"/>
              </a:rPr>
              <a:t> هرگونه شكاف، سوراخ يا مجاري بين فضاها ولو جزئي مسدود گردد.</a:t>
            </a:r>
          </a:p>
          <a:p>
            <a:pPr algn="r" rtl="1">
              <a:buFont typeface="Wingdings 2" panose="05020102010507070707" pitchFamily="18" charset="2"/>
              <a:buNone/>
            </a:pPr>
            <a:endParaRPr lang="fa-IR" altLang="fa-IR" sz="2000" dirty="0" smtClean="0">
              <a:cs typeface="B Homa" panose="00000400000000000000" pitchFamily="2" charset="-78"/>
            </a:endParaRPr>
          </a:p>
          <a:p>
            <a:pPr algn="r" rtl="1">
              <a:buFont typeface="Wingdings" panose="05000000000000000000" pitchFamily="2" charset="2"/>
              <a:buChar char="§"/>
            </a:pPr>
            <a:r>
              <a:rPr lang="fa-IR" altLang="fa-IR" sz="2000" dirty="0" smtClean="0">
                <a:cs typeface="B Homa" panose="00000400000000000000" pitchFamily="2" charset="-78"/>
              </a:rPr>
              <a:t>در صورتي كه حد فاصل فضا  و يا را هروها از مصالح سبك استفاده شده ، لازم است با ديوار آجري مناسب با ضخامت حداكثر ١٥ سانتيمتر جايگزين شود.</a:t>
            </a:r>
          </a:p>
          <a:p>
            <a:pPr algn="r" rtl="1">
              <a:buFont typeface="Wingdings 2" panose="05020102010507070707" pitchFamily="18" charset="2"/>
              <a:buNone/>
            </a:pPr>
            <a:endParaRPr lang="fa-IR" altLang="fa-IR" sz="2000" dirty="0" smtClean="0">
              <a:cs typeface="B Homa" panose="00000400000000000000" pitchFamily="2" charset="-78"/>
            </a:endParaRPr>
          </a:p>
          <a:p>
            <a:pPr algn="r" rtl="1">
              <a:buFont typeface="Wingdings" panose="05000000000000000000" pitchFamily="2" charset="2"/>
              <a:buChar char="§"/>
            </a:pPr>
            <a:r>
              <a:rPr lang="fa-IR" altLang="fa-IR" sz="2000" dirty="0" smtClean="0">
                <a:cs typeface="B Homa" panose="00000400000000000000" pitchFamily="2" charset="-78"/>
              </a:rPr>
              <a:t>8. براي كاهش زمان انعكاس در کلاسهای آموزشی اقدامات زير انجام شود:</a:t>
            </a:r>
            <a:br>
              <a:rPr lang="fa-IR" altLang="fa-IR" sz="2000" dirty="0" smtClean="0">
                <a:cs typeface="B Homa" panose="00000400000000000000" pitchFamily="2" charset="-78"/>
              </a:rPr>
            </a:br>
            <a:r>
              <a:rPr lang="fa-IR" altLang="fa-IR" sz="2000" dirty="0" smtClean="0">
                <a:cs typeface="B Homa" panose="00000400000000000000" pitchFamily="2" charset="-78"/>
              </a:rPr>
              <a:t>- استفاده از پرده پارچه اي ضخيم</a:t>
            </a:r>
            <a:br>
              <a:rPr lang="fa-IR" altLang="fa-IR" sz="2000" dirty="0" smtClean="0">
                <a:cs typeface="B Homa" panose="00000400000000000000" pitchFamily="2" charset="-78"/>
              </a:rPr>
            </a:br>
            <a:r>
              <a:rPr lang="fa-IR" altLang="fa-IR" sz="2000" dirty="0" smtClean="0">
                <a:cs typeface="B Homa" panose="00000400000000000000" pitchFamily="2" charset="-78"/>
              </a:rPr>
              <a:t>- تابلوهاي آموزشي حتي الامكان نبايد داراي شيشه باشند.</a:t>
            </a:r>
            <a:br>
              <a:rPr lang="fa-IR" altLang="fa-IR" sz="2000" dirty="0" smtClean="0">
                <a:cs typeface="B Homa" panose="00000400000000000000" pitchFamily="2" charset="-78"/>
              </a:rPr>
            </a:br>
            <a:r>
              <a:rPr lang="fa-IR" altLang="fa-IR" sz="2000" dirty="0" smtClean="0">
                <a:cs typeface="B Homa" panose="00000400000000000000" pitchFamily="2" charset="-78"/>
              </a:rPr>
              <a:t>مفروش شدن كف كلاسها با روكشهاي پليمري يكپارچه</a:t>
            </a:r>
            <a:br>
              <a:rPr lang="fa-IR" altLang="fa-IR" sz="2000" dirty="0" smtClean="0">
                <a:cs typeface="B Homa" panose="00000400000000000000" pitchFamily="2" charset="-78"/>
              </a:rPr>
            </a:br>
            <a:r>
              <a:rPr lang="fa-IR" altLang="fa-IR" sz="2000" dirty="0" smtClean="0">
                <a:cs typeface="B Homa" panose="00000400000000000000" pitchFamily="2" charset="-78"/>
              </a:rPr>
              <a:t>- كفشك مناسب لاستيكي براي كليه ميزها و نيمكتها</a:t>
            </a:r>
            <a:br>
              <a:rPr lang="fa-IR" altLang="fa-IR" sz="2000" dirty="0" smtClean="0">
                <a:cs typeface="B Homa" panose="00000400000000000000" pitchFamily="2" charset="-78"/>
              </a:rPr>
            </a:br>
            <a:r>
              <a:rPr lang="fa-IR" altLang="fa-IR" sz="2000" dirty="0" smtClean="0">
                <a:cs typeface="B Homa" panose="00000400000000000000" pitchFamily="2" charset="-78"/>
              </a:rPr>
              <a:t>استفاده از تمهيدات مناسب مانند كف شناور و ... جهت كنترل ضربه هاي كوبهاي در كلاسها.</a:t>
            </a:r>
            <a:br>
              <a:rPr lang="fa-IR" altLang="fa-IR" sz="2000" dirty="0" smtClean="0">
                <a:cs typeface="B Homa" panose="00000400000000000000" pitchFamily="2" charset="-78"/>
              </a:rPr>
            </a:br>
            <a:r>
              <a:rPr lang="fa-IR" altLang="fa-IR" sz="2000" dirty="0" smtClean="0">
                <a:cs typeface="B Homa" panose="00000400000000000000" pitchFamily="2" charset="-78"/>
              </a:rPr>
              <a:t>- ½ تا ⅓ سقف باید از مصالح آکوستیکی باشد.</a:t>
            </a:r>
            <a:br>
              <a:rPr lang="fa-IR" altLang="fa-IR" sz="2000" dirty="0" smtClean="0">
                <a:cs typeface="B Homa" panose="00000400000000000000" pitchFamily="2" charset="-78"/>
              </a:rPr>
            </a:br>
            <a:r>
              <a:rPr lang="fa-IR" altLang="fa-IR" sz="2000" dirty="0" smtClean="0">
                <a:cs typeface="B Homa" panose="00000400000000000000" pitchFamily="2" charset="-78"/>
              </a:rPr>
              <a:t>- حداکثر فاصله بین گوینده و شنونده باید 25 متر باشد </a:t>
            </a:r>
            <a:r>
              <a:rPr lang="fa-IR" altLang="fa-IR" sz="2000" dirty="0" smtClean="0">
                <a:ea typeface="2  Nazanin"/>
                <a:cs typeface="2  Nazanin"/>
              </a:rPr>
              <a:t/>
            </a:r>
            <a:br>
              <a:rPr lang="fa-IR" altLang="fa-IR" sz="2000" dirty="0" smtClean="0">
                <a:ea typeface="2  Nazanin"/>
                <a:cs typeface="2  Nazanin"/>
              </a:rPr>
            </a:br>
            <a:r>
              <a:rPr lang="fa-IR" altLang="fa-IR" sz="2000" dirty="0" smtClean="0">
                <a:ea typeface="2  Nazanin"/>
                <a:cs typeface="2  Nazanin"/>
              </a:rPr>
              <a:t/>
            </a:r>
            <a:br>
              <a:rPr lang="fa-IR" altLang="fa-IR" sz="2000" dirty="0" smtClean="0">
                <a:ea typeface="2  Nazanin"/>
                <a:cs typeface="2  Nazanin"/>
              </a:rPr>
            </a:br>
            <a:r>
              <a:rPr lang="fa-IR" altLang="fa-IR" sz="2000" dirty="0" smtClean="0">
                <a:ea typeface="2  Nazanin"/>
                <a:cs typeface="2  Nazanin"/>
              </a:rPr>
              <a:t/>
            </a:r>
            <a:br>
              <a:rPr lang="fa-IR" altLang="fa-IR" sz="2000" dirty="0" smtClean="0">
                <a:ea typeface="2  Nazanin"/>
                <a:cs typeface="2  Nazanin"/>
              </a:rPr>
            </a:br>
            <a:r>
              <a:rPr lang="fa-IR" altLang="fa-IR" sz="2000" dirty="0" smtClean="0">
                <a:ea typeface="2  Nazanin"/>
                <a:cs typeface="2  Nazanin"/>
              </a:rPr>
              <a:t/>
            </a:r>
            <a:br>
              <a:rPr lang="fa-IR" altLang="fa-IR" sz="2000" dirty="0" smtClean="0">
                <a:ea typeface="2  Nazanin"/>
                <a:cs typeface="2  Nazanin"/>
              </a:rPr>
            </a:br>
            <a:r>
              <a:rPr lang="fa-IR" altLang="fa-IR" sz="2000" dirty="0" smtClean="0">
                <a:ea typeface="2  Nazanin"/>
                <a:cs typeface="2  Nazanin"/>
              </a:rPr>
              <a:t/>
            </a:r>
            <a:br>
              <a:rPr lang="fa-IR" altLang="fa-IR" sz="2000" dirty="0" smtClean="0">
                <a:ea typeface="2  Nazanin"/>
                <a:cs typeface="2  Nazanin"/>
              </a:rPr>
            </a:br>
            <a:r>
              <a:rPr lang="fa-IR" altLang="fa-IR" sz="2000" dirty="0" smtClean="0">
                <a:ea typeface="2  Nazanin"/>
                <a:cs typeface="2  Nazanin"/>
              </a:rPr>
              <a:t/>
            </a:r>
            <a:br>
              <a:rPr lang="fa-IR" altLang="fa-IR" sz="2000" dirty="0" smtClean="0">
                <a:ea typeface="2  Nazanin"/>
                <a:cs typeface="2  Nazanin"/>
              </a:rPr>
            </a:br>
            <a:endParaRPr lang="fa-IR" altLang="fa-IR" sz="2000" dirty="0" smtClean="0">
              <a:cs typeface="B Homa" panose="00000400000000000000" pitchFamily="2" charset="-78"/>
            </a:endParaRPr>
          </a:p>
        </p:txBody>
      </p:sp>
    </p:spTree>
    <p:extLst>
      <p:ext uri="{BB962C8B-B14F-4D97-AF65-F5344CB8AC3E}">
        <p14:creationId xmlns:p14="http://schemas.microsoft.com/office/powerpoint/2010/main" val="149767951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95400" y="228600"/>
            <a:ext cx="6400800" cy="895350"/>
          </a:xfrm>
        </p:spPr>
        <p:txBody>
          <a:bodyPr>
            <a:normAutofit/>
          </a:bodyPr>
          <a:lstStyle/>
          <a:p>
            <a:pPr algn="r" eaLnBrk="1" fontAlgn="auto" hangingPunct="1">
              <a:spcAft>
                <a:spcPts val="0"/>
              </a:spcAft>
              <a:defRPr/>
            </a:pPr>
            <a:r>
              <a:rPr lang="fa-IR" sz="3200" b="1" dirty="0" smtClean="0">
                <a:solidFill>
                  <a:schemeClr val="accent2">
                    <a:lumMod val="60000"/>
                    <a:lumOff val="40000"/>
                  </a:schemeClr>
                </a:solidFill>
                <a:cs typeface="B Elham" pitchFamily="2" charset="-78"/>
              </a:rPr>
              <a:t>احکام معماری در ارتباط با ویژگی های اقلیمی</a:t>
            </a:r>
            <a:endParaRPr lang="en-US" sz="3200" dirty="0">
              <a:solidFill>
                <a:schemeClr val="accent2">
                  <a:lumMod val="60000"/>
                  <a:lumOff val="40000"/>
                </a:schemeClr>
              </a:solidFill>
            </a:endParaRPr>
          </a:p>
        </p:txBody>
      </p:sp>
      <p:pic>
        <p:nvPicPr>
          <p:cNvPr id="1027" name="Picture 3" descr="D:\Users\farzad\Desktop\kalbodi pic\part 3\IMG_5405.JPG"/>
          <p:cNvPicPr>
            <a:picLocks noChangeAspect="1" noChangeArrowheads="1"/>
          </p:cNvPicPr>
          <p:nvPr/>
        </p:nvPicPr>
        <p:blipFill>
          <a:blip r:embed="rId2" cstate="print"/>
          <a:srcRect/>
          <a:stretch>
            <a:fillRect/>
          </a:stretch>
        </p:blipFill>
        <p:spPr bwMode="auto">
          <a:xfrm>
            <a:off x="1600200" y="1524000"/>
            <a:ext cx="5283200" cy="39624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2443150569"/>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Title 1"/>
          <p:cNvSpPr>
            <a:spLocks noGrp="1"/>
          </p:cNvSpPr>
          <p:nvPr>
            <p:ph type="title"/>
          </p:nvPr>
        </p:nvSpPr>
        <p:spPr>
          <a:xfrm>
            <a:off x="5638800" y="304800"/>
            <a:ext cx="2057400" cy="487363"/>
          </a:xfrm>
        </p:spPr>
        <p:txBody>
          <a:bodyPr/>
          <a:lstStyle/>
          <a:p>
            <a:pPr algn="r" rtl="1">
              <a:buSzPct val="80000"/>
              <a:buFont typeface="Wingdings" panose="05000000000000000000" pitchFamily="2" charset="2"/>
              <a:buChar char="q"/>
            </a:pPr>
            <a:r>
              <a:rPr lang="fa-IR" altLang="fa-IR" sz="2400" dirty="0" smtClean="0">
                <a:solidFill>
                  <a:srgbClr val="FFC000"/>
                </a:solidFill>
                <a:cs typeface="B Homa" panose="00000400000000000000" pitchFamily="2" charset="-78"/>
              </a:rPr>
              <a:t>آتش سوزي</a:t>
            </a:r>
            <a:endParaRPr lang="en-US" altLang="fa-IR" sz="2400" dirty="0" smtClean="0">
              <a:solidFill>
                <a:srgbClr val="FFC000"/>
              </a:solidFill>
              <a:cs typeface="B Homa" panose="00000400000000000000" pitchFamily="2" charset="-78"/>
            </a:endParaRPr>
          </a:p>
        </p:txBody>
      </p:sp>
      <p:sp>
        <p:nvSpPr>
          <p:cNvPr id="89091" name="Content Placeholder 2"/>
          <p:cNvSpPr>
            <a:spLocks noGrp="1"/>
          </p:cNvSpPr>
          <p:nvPr>
            <p:ph idx="1"/>
          </p:nvPr>
        </p:nvSpPr>
        <p:spPr>
          <a:xfrm>
            <a:off x="457200" y="990600"/>
            <a:ext cx="7467600" cy="5135563"/>
          </a:xfrm>
        </p:spPr>
        <p:txBody>
          <a:bodyPr/>
          <a:lstStyle/>
          <a:p>
            <a:pPr algn="r" rtl="1">
              <a:buFont typeface="Wingdings" panose="05000000000000000000" pitchFamily="2" charset="2"/>
              <a:buChar char="§"/>
            </a:pPr>
            <a:r>
              <a:rPr lang="fa-IR" altLang="fa-IR" sz="2000" dirty="0" smtClean="0">
                <a:cs typeface="B Homa" panose="00000400000000000000" pitchFamily="2" charset="-78"/>
              </a:rPr>
              <a:t>فضاهايي كه امكان خطر آتش سوزي در آنها بيشتر از ساير فضاها مي‌باشد، </a:t>
            </a:r>
            <a:br>
              <a:rPr lang="fa-IR" altLang="fa-IR" sz="2000" dirty="0" smtClean="0">
                <a:cs typeface="B Homa" panose="00000400000000000000" pitchFamily="2" charset="-78"/>
              </a:rPr>
            </a:br>
            <a:r>
              <a:rPr lang="fa-IR" altLang="fa-IR" sz="2000" dirty="0" smtClean="0">
                <a:cs typeface="B Homa" panose="00000400000000000000" pitchFamily="2" charset="-78"/>
              </a:rPr>
              <a:t>‌مثل ‌آبدارخانه ها و بعضي كارگاهها از ساير فضاها جدا گردد. اين جدايي توسط ديوارها و درهايي با مقاومت زياد و يا از طريق واسطه قرار دادن فضاهاي ديگر، ‌مثل سرويسهاي بهداشتي يا راهروها صورت مي‌گيرد.</a:t>
            </a:r>
          </a:p>
          <a:p>
            <a:pPr algn="r" rtl="1">
              <a:buFont typeface="Wingdings" panose="05000000000000000000" pitchFamily="2" charset="2"/>
              <a:buChar char="§"/>
            </a:pPr>
            <a:r>
              <a:rPr lang="fa-IR" altLang="fa-IR" sz="2000" dirty="0" smtClean="0">
                <a:cs typeface="B Homa" panose="00000400000000000000" pitchFamily="2" charset="-78"/>
              </a:rPr>
              <a:t>موتور خانه در ساختمان جداگانه پيش بيني گردد و منابع سوخت در بيرون ساختمان و در صورت امكان زير خاك كار گذاشته شوند.</a:t>
            </a:r>
          </a:p>
          <a:p>
            <a:pPr algn="r" rtl="1">
              <a:buFont typeface="Wingdings" panose="05000000000000000000" pitchFamily="2" charset="2"/>
              <a:buChar char="§"/>
            </a:pPr>
            <a:r>
              <a:rPr lang="fa-IR" altLang="fa-IR" sz="2000" dirty="0" smtClean="0">
                <a:cs typeface="B Homa" panose="00000400000000000000" pitchFamily="2" charset="-78"/>
              </a:rPr>
              <a:t>كپسول آتش نشاني در فضاهايي با خطر آتش سوزي زياد پيش بيني شود. همچنين شيرهاي آتش در طبقات تعبيه گردد.</a:t>
            </a:r>
          </a:p>
          <a:p>
            <a:pPr algn="r" rtl="1">
              <a:buFont typeface="Wingdings" panose="05000000000000000000" pitchFamily="2" charset="2"/>
              <a:buChar char="§"/>
            </a:pPr>
            <a:r>
              <a:rPr lang="fa-IR" altLang="fa-IR" sz="2000" dirty="0" smtClean="0">
                <a:cs typeface="B Homa" panose="00000400000000000000" pitchFamily="2" charset="-78"/>
              </a:rPr>
              <a:t>از بكار گيري مصالح صاف و صيقلي در كف پرهيز شود.</a:t>
            </a:r>
          </a:p>
          <a:p>
            <a:pPr algn="r" rtl="1">
              <a:buFont typeface="Wingdings" panose="05000000000000000000" pitchFamily="2" charset="2"/>
              <a:buChar char="§"/>
            </a:pPr>
            <a:r>
              <a:rPr lang="fa-IR" altLang="fa-IR" sz="2000" dirty="0" smtClean="0">
                <a:cs typeface="B Homa" panose="00000400000000000000" pitchFamily="2" charset="-78"/>
              </a:rPr>
              <a:t>از بكار گيري درهاي شيشه‌‌اي پرهيزگردد، ‌مگر شيشه‌هاي ايمني.</a:t>
            </a:r>
            <a:endParaRPr lang="en-US" altLang="fa-IR" sz="2000" dirty="0" smtClean="0"/>
          </a:p>
        </p:txBody>
      </p:sp>
    </p:spTree>
    <p:extLst>
      <p:ext uri="{BB962C8B-B14F-4D97-AF65-F5344CB8AC3E}">
        <p14:creationId xmlns:p14="http://schemas.microsoft.com/office/powerpoint/2010/main" val="2309004403"/>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Title 1"/>
          <p:cNvSpPr>
            <a:spLocks noGrp="1"/>
          </p:cNvSpPr>
          <p:nvPr>
            <p:ph type="title"/>
          </p:nvPr>
        </p:nvSpPr>
        <p:spPr>
          <a:xfrm>
            <a:off x="5410200" y="228600"/>
            <a:ext cx="2286000" cy="487363"/>
          </a:xfrm>
        </p:spPr>
        <p:txBody>
          <a:bodyPr/>
          <a:lstStyle/>
          <a:p>
            <a:pPr algn="r" rtl="1">
              <a:buSzPct val="80000"/>
              <a:buFont typeface="Wingdings" panose="05000000000000000000" pitchFamily="2" charset="2"/>
              <a:buChar char="q"/>
            </a:pPr>
            <a:r>
              <a:rPr lang="fa-IR" altLang="fa-IR" sz="2400" dirty="0" smtClean="0">
                <a:solidFill>
                  <a:srgbClr val="FFC000"/>
                </a:solidFill>
                <a:cs typeface="B Homa" panose="00000400000000000000" pitchFamily="2" charset="-78"/>
              </a:rPr>
              <a:t>روان شناختی:</a:t>
            </a:r>
            <a:endParaRPr lang="en-US" altLang="fa-IR" sz="2400" dirty="0" smtClean="0">
              <a:solidFill>
                <a:srgbClr val="FFC000"/>
              </a:solidFill>
              <a:cs typeface="B Homa" panose="00000400000000000000" pitchFamily="2" charset="-78"/>
            </a:endParaRPr>
          </a:p>
        </p:txBody>
      </p:sp>
      <p:sp>
        <p:nvSpPr>
          <p:cNvPr id="90115" name="Content Placeholder 2"/>
          <p:cNvSpPr>
            <a:spLocks noGrp="1"/>
          </p:cNvSpPr>
          <p:nvPr>
            <p:ph idx="1"/>
          </p:nvPr>
        </p:nvSpPr>
        <p:spPr>
          <a:xfrm>
            <a:off x="457200" y="838200"/>
            <a:ext cx="7467600" cy="5287963"/>
          </a:xfrm>
        </p:spPr>
        <p:txBody>
          <a:bodyPr/>
          <a:lstStyle/>
          <a:p>
            <a:pPr algn="r" rtl="1">
              <a:buSzPct val="100000"/>
              <a:buFont typeface="Wingdings" panose="05000000000000000000" pitchFamily="2" charset="2"/>
              <a:buChar char="§"/>
            </a:pPr>
            <a:r>
              <a:rPr lang="fa-IR" altLang="fa-IR" sz="2000" dirty="0" smtClean="0">
                <a:cs typeface="B Homa" panose="00000400000000000000" pitchFamily="2" charset="-78"/>
              </a:rPr>
              <a:t>فضاها به گونه ای طراحی شود که نابینایان بدون کمک دیگران و به راحتی به فعالیت بپردازند تا احساس استقلال در آنها تقویت شوند و از این طریق بتوانند برای انجام اکثر فعالیت های خارج از این محیط آماده شوند .</a:t>
            </a:r>
          </a:p>
          <a:p>
            <a:pPr algn="r" rtl="1">
              <a:buSzPct val="100000"/>
              <a:buFont typeface="Wingdings" panose="05000000000000000000" pitchFamily="2" charset="2"/>
              <a:buChar char="§"/>
            </a:pPr>
            <a:r>
              <a:rPr lang="fa-IR" altLang="fa-IR" sz="2000" dirty="0" smtClean="0">
                <a:cs typeface="B Homa" panose="00000400000000000000" pitchFamily="2" charset="-78"/>
              </a:rPr>
              <a:t>در قسمت هایی نظیر اتاق مشاوره ، گالری و... که نیاز به یک آرامش نسبی دارد از موسیقی ملایم و چیزهایی ار این قبیل استفاده کرد .</a:t>
            </a:r>
            <a:endParaRPr lang="en-US" altLang="fa-IR" sz="2000" dirty="0" smtClean="0">
              <a:cs typeface="B Homa" panose="00000400000000000000" pitchFamily="2" charset="-78"/>
            </a:endParaRPr>
          </a:p>
        </p:txBody>
      </p:sp>
    </p:spTree>
    <p:extLst>
      <p:ext uri="{BB962C8B-B14F-4D97-AF65-F5344CB8AC3E}">
        <p14:creationId xmlns:p14="http://schemas.microsoft.com/office/powerpoint/2010/main" val="2554355861"/>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Content Placeholder 2"/>
          <p:cNvSpPr>
            <a:spLocks noGrp="1"/>
          </p:cNvSpPr>
          <p:nvPr>
            <p:ph idx="1"/>
          </p:nvPr>
        </p:nvSpPr>
        <p:spPr>
          <a:xfrm>
            <a:off x="304800" y="533400"/>
            <a:ext cx="8153400" cy="5592763"/>
          </a:xfrm>
        </p:spPr>
        <p:txBody>
          <a:bodyPr/>
          <a:lstStyle/>
          <a:p>
            <a:pPr algn="justLow" rtl="1" eaLnBrk="1" hangingPunct="1">
              <a:buFont typeface="Wingdings 2" panose="05020102010507070707" pitchFamily="18" charset="2"/>
              <a:buNone/>
            </a:pPr>
            <a:r>
              <a:rPr lang="fa-IR" altLang="fa-IR" sz="2400" dirty="0" smtClean="0">
                <a:solidFill>
                  <a:srgbClr val="FFC000"/>
                </a:solidFill>
                <a:cs typeface="B Homa" panose="00000400000000000000" pitchFamily="2" charset="-78"/>
              </a:rPr>
              <a:t>منابع :</a:t>
            </a:r>
          </a:p>
          <a:p>
            <a:pPr algn="justLow" rtl="1" eaLnBrk="1" hangingPunct="1">
              <a:buFont typeface="Wingdings 2" panose="05020102010507070707" pitchFamily="18" charset="2"/>
              <a:buNone/>
            </a:pPr>
            <a:r>
              <a:rPr lang="fa-IR" altLang="fa-IR" sz="2000" dirty="0" smtClean="0">
                <a:cs typeface="B Homa" panose="00000400000000000000" pitchFamily="2" charset="-78"/>
              </a:rPr>
              <a:t>-ارنست نویفرت ،پیتر نویفرت(1386).نویفرت ( اطلاعات معماری)،چاپ هشتم، ترجمه حسین</a:t>
            </a:r>
          </a:p>
          <a:p>
            <a:pPr algn="justLow" rtl="1" eaLnBrk="1" hangingPunct="1">
              <a:buFont typeface="Wingdings 2" panose="05020102010507070707" pitchFamily="18" charset="2"/>
              <a:buNone/>
            </a:pPr>
            <a:r>
              <a:rPr lang="fa-IR" altLang="fa-IR" sz="2000" dirty="0" smtClean="0">
                <a:cs typeface="B Homa" panose="00000400000000000000" pitchFamily="2" charset="-78"/>
              </a:rPr>
              <a:t>مظفری ترشیزی،تهران،انتشارات آزاده</a:t>
            </a:r>
          </a:p>
          <a:p>
            <a:pPr algn="justLow" rtl="1" eaLnBrk="1" hangingPunct="1">
              <a:buFont typeface="Wingdings 2" panose="05020102010507070707" pitchFamily="18" charset="2"/>
              <a:buNone/>
            </a:pPr>
            <a:r>
              <a:rPr lang="fa-IR" altLang="fa-IR" sz="2000" dirty="0" smtClean="0">
                <a:cs typeface="B Homa" panose="00000400000000000000" pitchFamily="2" charset="-78"/>
              </a:rPr>
              <a:t>-کسمایی،مرتضی (1383).اقلیم و معماری،چاپ دوم،تهران،نشر خاک</a:t>
            </a:r>
          </a:p>
          <a:p>
            <a:pPr algn="justLow" rtl="1" eaLnBrk="1" hangingPunct="1">
              <a:buFont typeface="Wingdings 2" panose="05020102010507070707" pitchFamily="18" charset="2"/>
              <a:buNone/>
            </a:pPr>
            <a:r>
              <a:rPr lang="fa-IR" altLang="fa-IR" sz="2000" dirty="0" smtClean="0">
                <a:cs typeface="B Homa" panose="00000400000000000000" pitchFamily="2" charset="-78"/>
              </a:rPr>
              <a:t>-قبادیان، وحید (1385). بررسی اقلیمی ابنیه سنتی ایران،چاپ چهارم،تهران ،انتشارات دانشگاه تهران</a:t>
            </a:r>
          </a:p>
          <a:p>
            <a:pPr algn="justLow" rtl="1" eaLnBrk="1" hangingPunct="1">
              <a:buFont typeface="Wingdings 2" panose="05020102010507070707" pitchFamily="18" charset="2"/>
              <a:buNone/>
            </a:pPr>
            <a:r>
              <a:rPr lang="fa-IR" altLang="fa-IR" sz="2000" dirty="0" smtClean="0">
                <a:cs typeface="B Homa" panose="00000400000000000000" pitchFamily="2" charset="-78"/>
              </a:rPr>
              <a:t>-قاضی زاده، بهرام(1367). اصول و معیارهای طراحی فضاهای آموزشی و پرورشی، تهران ،سازمان نوسازی</a:t>
            </a:r>
          </a:p>
          <a:p>
            <a:pPr algn="justLow" rtl="1" eaLnBrk="1" hangingPunct="1">
              <a:buFont typeface="Wingdings 2" panose="05020102010507070707" pitchFamily="18" charset="2"/>
              <a:buNone/>
            </a:pPr>
            <a:r>
              <a:rPr lang="fa-IR" altLang="fa-IR" sz="2000" dirty="0" smtClean="0">
                <a:cs typeface="B Homa" panose="00000400000000000000" pitchFamily="2" charset="-78"/>
              </a:rPr>
              <a:t>-توسعه و تجهیز مدارس ،مرتضوی، شهناز(1376). فضاهای آموزشی از دیدگاه روانشناسی محیط  ،تهران</a:t>
            </a:r>
          </a:p>
          <a:p>
            <a:pPr algn="justLow" rtl="1" eaLnBrk="1" hangingPunct="1">
              <a:buFont typeface="Wingdings 2" panose="05020102010507070707" pitchFamily="18" charset="2"/>
              <a:buNone/>
            </a:pPr>
            <a:r>
              <a:rPr lang="fa-IR" altLang="fa-IR" sz="2000" dirty="0" smtClean="0">
                <a:cs typeface="B Homa" panose="00000400000000000000" pitchFamily="2" charset="-78"/>
              </a:rPr>
              <a:t>سازمان نوسازی و توسعه و تجهیز مدارس</a:t>
            </a:r>
            <a:endParaRPr lang="en-US" altLang="fa-IR" sz="2000" dirty="0" smtClean="0"/>
          </a:p>
        </p:txBody>
      </p:sp>
    </p:spTree>
    <p:extLst>
      <p:ext uri="{BB962C8B-B14F-4D97-AF65-F5344CB8AC3E}">
        <p14:creationId xmlns:p14="http://schemas.microsoft.com/office/powerpoint/2010/main" val="373321383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p:txBody>
          <a:bodyPr/>
          <a:lstStyle/>
          <a:p>
            <a:pPr eaLnBrk="1" hangingPunct="1"/>
            <a:endParaRPr lang="fa-IR" altLang="fa-IR" smtClean="0"/>
          </a:p>
        </p:txBody>
      </p:sp>
      <p:sp>
        <p:nvSpPr>
          <p:cNvPr id="16387" name="Content Placeholder 2"/>
          <p:cNvSpPr>
            <a:spLocks noGrp="1"/>
          </p:cNvSpPr>
          <p:nvPr>
            <p:ph idx="1"/>
          </p:nvPr>
        </p:nvSpPr>
        <p:spPr>
          <a:xfrm>
            <a:off x="4800600" y="4800600"/>
            <a:ext cx="4038600" cy="1752600"/>
          </a:xfrm>
        </p:spPr>
        <p:txBody>
          <a:bodyPr>
            <a:normAutofit lnSpcReduction="10000"/>
          </a:bodyPr>
          <a:lstStyle/>
          <a:p>
            <a:pPr algn="r" rtl="1" eaLnBrk="1" hangingPunct="1">
              <a:buFont typeface="Wingdings" panose="05000000000000000000" pitchFamily="2" charset="2"/>
              <a:buChar char="q"/>
            </a:pPr>
            <a:r>
              <a:rPr lang="fa-IR" altLang="fa-IR" sz="2000" dirty="0" smtClean="0">
                <a:cs typeface="B Homa" panose="00000400000000000000" pitchFamily="2" charset="-78"/>
              </a:rPr>
              <a:t>بيرون زدگي شيب سقف از سمت غرب</a:t>
            </a:r>
          </a:p>
          <a:p>
            <a:pPr algn="r" rtl="1" eaLnBrk="1" hangingPunct="1">
              <a:buFont typeface="Wingdings" panose="05000000000000000000" pitchFamily="2" charset="2"/>
              <a:buChar char="q"/>
            </a:pPr>
            <a:endParaRPr lang="fa-IR" altLang="fa-IR" sz="2000" dirty="0" smtClean="0">
              <a:cs typeface="B Homa" panose="00000400000000000000" pitchFamily="2" charset="-78"/>
            </a:endParaRPr>
          </a:p>
          <a:p>
            <a:pPr algn="r" rtl="1" eaLnBrk="1" hangingPunct="1">
              <a:buFont typeface="Wingdings" panose="05000000000000000000" pitchFamily="2" charset="2"/>
              <a:buChar char="q"/>
            </a:pPr>
            <a:r>
              <a:rPr lang="fa-IR" altLang="fa-IR" sz="2000" dirty="0" smtClean="0">
                <a:cs typeface="B Homa" panose="00000400000000000000" pitchFamily="2" charset="-78"/>
              </a:rPr>
              <a:t>استفاده از مصالحي با ظرفيت حرارتي زياد در ديواره غربي براي جلوگيري از انتقال گرماي نور خورشید در بعد از ظهر</a:t>
            </a:r>
            <a:endParaRPr lang="en-US" altLang="fa-IR" sz="2000" dirty="0" smtClean="0">
              <a:cs typeface="B Homa" panose="00000400000000000000" pitchFamily="2" charset="-78"/>
            </a:endParaRPr>
          </a:p>
          <a:p>
            <a:pPr algn="r" rtl="1" eaLnBrk="1" hangingPunct="1">
              <a:buFont typeface="Wingdings" panose="05000000000000000000" pitchFamily="2" charset="2"/>
              <a:buChar char="q"/>
            </a:pPr>
            <a:endParaRPr lang="en-US" altLang="fa-IR" sz="2000" dirty="0" smtClean="0"/>
          </a:p>
        </p:txBody>
      </p:sp>
      <p:pic>
        <p:nvPicPr>
          <p:cNvPr id="4" name="Picture 2" descr="G:\cad\vahidi\New folder\New folder\07.jpg"/>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4572000" y="1600200"/>
            <a:ext cx="3582988" cy="285432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5" name="Picture 2" descr="G:\cad\vahidi\New folder\New folder\08.jpg"/>
          <p:cNvPicPr>
            <a:picLocks noChangeAspect="1" noChangeArrowheads="1"/>
          </p:cNvPicPr>
          <p:nvPr/>
        </p:nvPicPr>
        <p:blipFill>
          <a:blip r:embed="rId3" cstate="print">
            <a:clrChange>
              <a:clrFrom>
                <a:srgbClr val="FFFFFD"/>
              </a:clrFrom>
              <a:clrTo>
                <a:srgbClr val="FFFFFD">
                  <a:alpha val="0"/>
                </a:srgbClr>
              </a:clrTo>
            </a:clrChange>
            <a:duotone>
              <a:schemeClr val="accent2">
                <a:shade val="45000"/>
                <a:satMod val="135000"/>
              </a:schemeClr>
              <a:prstClr val="white"/>
            </a:duotone>
          </a:blip>
          <a:srcRect/>
          <a:stretch>
            <a:fillRect/>
          </a:stretch>
        </p:blipFill>
        <p:spPr bwMode="auto">
          <a:xfrm>
            <a:off x="381000" y="1371600"/>
            <a:ext cx="3639197" cy="28956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16390" name="Rectangle 5"/>
          <p:cNvSpPr>
            <a:spLocks noChangeArrowheads="1"/>
          </p:cNvSpPr>
          <p:nvPr/>
        </p:nvSpPr>
        <p:spPr bwMode="auto">
          <a:xfrm>
            <a:off x="457200" y="5029200"/>
            <a:ext cx="3810000" cy="147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buFont typeface="Wingdings" panose="05000000000000000000" pitchFamily="2" charset="2"/>
              <a:buChar char="q"/>
            </a:pPr>
            <a:endParaRPr lang="fa-IR" altLang="fa-IR" dirty="0">
              <a:solidFill>
                <a:prstClr val="white"/>
              </a:solidFill>
              <a:cs typeface="B Homa" panose="00000400000000000000" pitchFamily="2" charset="-78"/>
            </a:endParaRPr>
          </a:p>
          <a:p>
            <a:pPr eaLnBrk="1" fontAlgn="base" hangingPunct="1">
              <a:spcBef>
                <a:spcPct val="0"/>
              </a:spcBef>
              <a:spcAft>
                <a:spcPct val="0"/>
              </a:spcAft>
              <a:buFont typeface="Wingdings" panose="05000000000000000000" pitchFamily="2" charset="2"/>
              <a:buChar char="q"/>
            </a:pPr>
            <a:r>
              <a:rPr lang="fa-IR" altLang="fa-IR" dirty="0">
                <a:solidFill>
                  <a:prstClr val="white"/>
                </a:solidFill>
                <a:cs typeface="B Homa" panose="00000400000000000000" pitchFamily="2" charset="-78"/>
              </a:rPr>
              <a:t>استفاده از پنجره هاي رو به هم براي ايجاد کوران</a:t>
            </a:r>
          </a:p>
          <a:p>
            <a:pPr eaLnBrk="1" fontAlgn="base" hangingPunct="1">
              <a:spcBef>
                <a:spcPct val="0"/>
              </a:spcBef>
              <a:spcAft>
                <a:spcPct val="0"/>
              </a:spcAft>
            </a:pPr>
            <a:endParaRPr lang="fa-IR" altLang="fa-IR" dirty="0">
              <a:solidFill>
                <a:prstClr val="white"/>
              </a:solidFill>
              <a:cs typeface="B Homa" panose="00000400000000000000" pitchFamily="2" charset="-78"/>
            </a:endParaRPr>
          </a:p>
          <a:p>
            <a:pPr eaLnBrk="1" fontAlgn="base" hangingPunct="1">
              <a:spcBef>
                <a:spcPct val="0"/>
              </a:spcBef>
              <a:spcAft>
                <a:spcPct val="0"/>
              </a:spcAft>
              <a:buFont typeface="Wingdings" panose="05000000000000000000" pitchFamily="2" charset="2"/>
              <a:buChar char="q"/>
            </a:pPr>
            <a:r>
              <a:rPr lang="fa-IR" altLang="fa-IR" dirty="0">
                <a:solidFill>
                  <a:prstClr val="white"/>
                </a:solidFill>
                <a:cs typeface="B Homa" panose="00000400000000000000" pitchFamily="2" charset="-78"/>
              </a:rPr>
              <a:t>استفاده از ديوارهایي با ظرفيت حرارتي کم</a:t>
            </a:r>
          </a:p>
        </p:txBody>
      </p:sp>
    </p:spTree>
    <p:extLst>
      <p:ext uri="{BB962C8B-B14F-4D97-AF65-F5344CB8AC3E}">
        <p14:creationId xmlns:p14="http://schemas.microsoft.com/office/powerpoint/2010/main" val="398666997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5FCBEF"/>
      </a:accent1>
      <a:accent2>
        <a:srgbClr val="2E83C3"/>
      </a:accent2>
      <a:accent3>
        <a:srgbClr val="42D0A2"/>
      </a:accent3>
      <a:accent4>
        <a:srgbClr val="2E946B"/>
      </a:accent4>
      <a:accent5>
        <a:srgbClr val="42B051"/>
      </a:accent5>
      <a:accent6>
        <a:srgbClr val="96D141"/>
      </a:accent6>
      <a:hlink>
        <a:srgbClr val="3FCDE7"/>
      </a:hlink>
      <a:folHlink>
        <a:srgbClr val="A9D3E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0B5AB586-D108-4FC1-8368-649FE654B894}"/>
    </a:ext>
  </a:extLst>
</a:theme>
</file>

<file path=docProps/app.xml><?xml version="1.0" encoding="utf-8"?>
<Properties xmlns="http://schemas.openxmlformats.org/officeDocument/2006/extended-properties" xmlns:vt="http://schemas.openxmlformats.org/officeDocument/2006/docPropsVTypes">
  <TotalTime>12</TotalTime>
  <Words>6730</Words>
  <Application>Microsoft Office PowerPoint</Application>
  <PresentationFormat>On-screen Show (4:3)</PresentationFormat>
  <Paragraphs>630</Paragraphs>
  <Slides>82</Slides>
  <Notes>0</Notes>
  <HiddenSlides>0</HiddenSlides>
  <MMClips>0</MMClips>
  <ScaleCrop>false</ScaleCrop>
  <HeadingPairs>
    <vt:vector size="6" baseType="variant">
      <vt:variant>
        <vt:lpstr>Fonts Used</vt:lpstr>
      </vt:variant>
      <vt:variant>
        <vt:i4>21</vt:i4>
      </vt:variant>
      <vt:variant>
        <vt:lpstr>Theme</vt:lpstr>
      </vt:variant>
      <vt:variant>
        <vt:i4>2</vt:i4>
      </vt:variant>
      <vt:variant>
        <vt:lpstr>Slide Titles</vt:lpstr>
      </vt:variant>
      <vt:variant>
        <vt:i4>82</vt:i4>
      </vt:variant>
    </vt:vector>
  </HeadingPairs>
  <TitlesOfParts>
    <vt:vector size="105" baseType="lpstr">
      <vt:lpstr>2  Bardiya</vt:lpstr>
      <vt:lpstr>2  Nazanin</vt:lpstr>
      <vt:lpstr>Arial</vt:lpstr>
      <vt:lpstr>B Arshia</vt:lpstr>
      <vt:lpstr>B Elham</vt:lpstr>
      <vt:lpstr>B Farnaz</vt:lpstr>
      <vt:lpstr>B Homa</vt:lpstr>
      <vt:lpstr>Baskerville Old Face</vt:lpstr>
      <vt:lpstr>Bodoni MT Black</vt:lpstr>
      <vt:lpstr>Broadway</vt:lpstr>
      <vt:lpstr>Calibri</vt:lpstr>
      <vt:lpstr>Calibri Light</vt:lpstr>
      <vt:lpstr>Constantia</vt:lpstr>
      <vt:lpstr>Palatino Linotype</vt:lpstr>
      <vt:lpstr>Tahoma</vt:lpstr>
      <vt:lpstr>Times New Roman</vt:lpstr>
      <vt:lpstr>Trebuchet MS</vt:lpstr>
      <vt:lpstr>Verdana</vt:lpstr>
      <vt:lpstr>Wingdings</vt:lpstr>
      <vt:lpstr>Wingdings 2</vt:lpstr>
      <vt:lpstr>Wingdings 3</vt:lpstr>
      <vt:lpstr>Office Theme</vt:lpstr>
      <vt:lpstr>Facet</vt:lpstr>
      <vt:lpstr>PowerPoint Presentation</vt:lpstr>
      <vt:lpstr>بخش اول:</vt:lpstr>
      <vt:lpstr> اقلیم </vt:lpstr>
      <vt:lpstr>PowerPoint Presentation</vt:lpstr>
      <vt:lpstr>PowerPoint Presentation</vt:lpstr>
      <vt:lpstr>PowerPoint Presentation</vt:lpstr>
      <vt:lpstr>PowerPoint Presentation</vt:lpstr>
      <vt:lpstr>احکام معماری در ارتباط با ویژگی های اقلیمی</vt:lpstr>
      <vt:lpstr>PowerPoint Presentation</vt:lpstr>
      <vt:lpstr>PowerPoint Presentation</vt:lpstr>
      <vt:lpstr>PowerPoint Presentation</vt:lpstr>
      <vt:lpstr>PowerPoint Presentation</vt:lpstr>
      <vt:lpstr>PowerPoint Presentation</vt:lpstr>
      <vt:lpstr>تحلیل سایت</vt:lpstr>
      <vt:lpstr>PowerPoint Presentation</vt:lpstr>
      <vt:lpstr>PowerPoint Presentation</vt:lpstr>
      <vt:lpstr>  توپوگرافی</vt:lpstr>
      <vt:lpstr>  دید داخلی وخارجی</vt:lpstr>
      <vt:lpstr> دسترسی ها</vt:lpstr>
      <vt:lpstr>   دسترسی سایت</vt:lpstr>
      <vt:lpstr>     نورگیری</vt:lpstr>
      <vt:lpstr>     جهت وزش باد</vt:lpstr>
      <vt:lpstr>PowerPoint Presentation</vt:lpstr>
      <vt:lpstr>آلودگی صوتی</vt:lpstr>
      <vt:lpstr>PowerPoint Presentation</vt:lpstr>
      <vt:lpstr>همجواری ها</vt:lpstr>
      <vt:lpstr>PowerPoint Presentation</vt:lpstr>
      <vt:lpstr>  بارندگی</vt:lpstr>
      <vt:lpstr>PowerPoint Presentation</vt:lpstr>
      <vt:lpstr>رطوبت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دیاگرام فضایی:</vt:lpstr>
      <vt:lpstr> نمونه های مشابه</vt:lpstr>
      <vt:lpstr>Step up</vt:lpstr>
      <vt:lpstr>Hazelwood school</vt:lpstr>
      <vt:lpstr>Hazelwood school</vt:lpstr>
      <vt:lpstr>پیشنهادات عمومی در طراحی : </vt:lpstr>
      <vt:lpstr>PowerPoint Presentation</vt:lpstr>
      <vt:lpstr>مصالح</vt:lpstr>
      <vt:lpstr>ضوابط کلی  طراحی ساختمان برای نابینایان </vt:lpstr>
      <vt:lpstr>PowerPoint Presentation</vt:lpstr>
      <vt:lpstr>PowerPoint Presentation</vt:lpstr>
      <vt:lpstr>کتابخانه</vt:lpstr>
      <vt:lpstr>PowerPoint Presentation</vt:lpstr>
      <vt:lpstr>آموزشی:</vt:lpstr>
      <vt:lpstr>  ابعاد صندلی دسته دار :</vt:lpstr>
      <vt:lpstr>کارگاه های آموزشی :</vt:lpstr>
      <vt:lpstr>فضاي مشاوره</vt:lpstr>
      <vt:lpstr> اتاق كمكهاي اوليه </vt:lpstr>
      <vt:lpstr>PowerPoint Presentation</vt:lpstr>
      <vt:lpstr>PowerPoint Presentation</vt:lpstr>
      <vt:lpstr>PowerPoint Presentation</vt:lpstr>
      <vt:lpstr>سالن ورزشی:</vt:lpstr>
      <vt:lpstr>رستوران</vt:lpstr>
      <vt:lpstr>PowerPoint Presentation</vt:lpstr>
      <vt:lpstr>PowerPoint Presentation</vt:lpstr>
      <vt:lpstr>فضای اشغال شده توسط میزها</vt:lpstr>
      <vt:lpstr>PowerPoint Presentation</vt:lpstr>
      <vt:lpstr> سالن اجتماعات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گالری</vt:lpstr>
      <vt:lpstr>PowerPoint Presentation</vt:lpstr>
      <vt:lpstr>PowerPoint Presentation</vt:lpstr>
      <vt:lpstr>فرم:</vt:lpstr>
      <vt:lpstr>PowerPoint Presentation</vt:lpstr>
      <vt:lpstr>صوت</vt:lpstr>
      <vt:lpstr>PowerPoint Presentation</vt:lpstr>
      <vt:lpstr>آتش سوزي</vt:lpstr>
      <vt:lpstr>روان شناختی:</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معرفی پروژه</dc:title>
  <dc:creator>Mohammad</dc:creator>
  <cp:lastModifiedBy>Mohammad</cp:lastModifiedBy>
  <cp:revision>3</cp:revision>
  <dcterms:created xsi:type="dcterms:W3CDTF">2020-12-07T00:56:00Z</dcterms:created>
  <dcterms:modified xsi:type="dcterms:W3CDTF">2020-12-07T01:08:22Z</dcterms:modified>
</cp:coreProperties>
</file>