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90" r:id="rId1"/>
  </p:sldMasterIdLst>
  <p:notesMasterIdLst>
    <p:notesMasterId r:id="rId22"/>
  </p:notesMasterIdLst>
  <p:sldIdLst>
    <p:sldId id="257" r:id="rId2"/>
    <p:sldId id="259" r:id="rId3"/>
    <p:sldId id="260" r:id="rId4"/>
    <p:sldId id="261" r:id="rId5"/>
    <p:sldId id="262" r:id="rId6"/>
    <p:sldId id="263" r:id="rId7"/>
    <p:sldId id="264" r:id="rId8"/>
    <p:sldId id="265" r:id="rId9"/>
    <p:sldId id="266" r:id="rId10"/>
    <p:sldId id="267" r:id="rId11"/>
    <p:sldId id="268" r:id="rId12"/>
    <p:sldId id="269" r:id="rId13"/>
    <p:sldId id="270" r:id="rId14"/>
    <p:sldId id="271" r:id="rId15"/>
    <p:sldId id="272" r:id="rId16"/>
    <p:sldId id="273" r:id="rId17"/>
    <p:sldId id="274" r:id="rId18"/>
    <p:sldId id="275" r:id="rId19"/>
    <p:sldId id="276" r:id="rId20"/>
    <p:sldId id="277" r:id="rId21"/>
  </p:sldIdLst>
  <p:sldSz cx="9144000" cy="6858000" type="screen4x3"/>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3975" autoAdjust="0"/>
    <p:restoredTop sz="94660"/>
  </p:normalViewPr>
  <p:slideViewPr>
    <p:cSldViewPr snapToGrid="0">
      <p:cViewPr varScale="1">
        <p:scale>
          <a:sx n="80" d="100"/>
          <a:sy n="80" d="100"/>
        </p:scale>
        <p:origin x="942"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cs typeface="B Homa" panose="00000400000000000000" pitchFamily="2" charset="-78"/>
              </a:defRPr>
            </a:lvl1pPr>
          </a:lstStyle>
          <a:p>
            <a:endParaRPr lang="fa-IR" dirty="0"/>
          </a:p>
        </p:txBody>
      </p:sp>
      <p:sp>
        <p:nvSpPr>
          <p:cNvPr id="3" name="Date Placeholder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cs typeface="B Homa" panose="00000400000000000000" pitchFamily="2" charset="-78"/>
              </a:defRPr>
            </a:lvl1pPr>
          </a:lstStyle>
          <a:p>
            <a:fld id="{B356D097-A308-4D51-8B70-F9E5AD71EAD2}" type="datetimeFigureOut">
              <a:rPr lang="fa-IR" smtClean="0"/>
              <a:pPr/>
              <a:t>30/09/1441</a:t>
            </a:fld>
            <a:endParaRPr lang="fa-IR"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1" anchor="ctr"/>
          <a:lstStyle/>
          <a:p>
            <a:endParaRPr lang="fa-IR"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fa-IR" dirty="0"/>
          </a:p>
        </p:txBody>
      </p:sp>
      <p:sp>
        <p:nvSpPr>
          <p:cNvPr id="6" name="Footer Placeholder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cs typeface="B Homa" panose="00000400000000000000" pitchFamily="2" charset="-78"/>
              </a:defRPr>
            </a:lvl1pPr>
          </a:lstStyle>
          <a:p>
            <a:endParaRPr lang="fa-IR" dirty="0"/>
          </a:p>
        </p:txBody>
      </p:sp>
      <p:sp>
        <p:nvSpPr>
          <p:cNvPr id="7" name="Slide Number Placeholder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cs typeface="B Homa" panose="00000400000000000000" pitchFamily="2" charset="-78"/>
              </a:defRPr>
            </a:lvl1pPr>
          </a:lstStyle>
          <a:p>
            <a:fld id="{B9DFC7BF-F86C-4297-8446-AB23298FA23E}" type="slidenum">
              <a:rPr lang="fa-IR" smtClean="0"/>
              <a:pPr/>
              <a:t>‹#›</a:t>
            </a:fld>
            <a:endParaRPr lang="fa-IR" dirty="0"/>
          </a:p>
        </p:txBody>
      </p:sp>
    </p:spTree>
    <p:extLst>
      <p:ext uri="{BB962C8B-B14F-4D97-AF65-F5344CB8AC3E}">
        <p14:creationId xmlns:p14="http://schemas.microsoft.com/office/powerpoint/2010/main" val="2274697997"/>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B Homa" panose="00000400000000000000" pitchFamily="2" charset="-78"/>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B Homa" panose="00000400000000000000" pitchFamily="2" charset="-78"/>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err="1" smtClean="0"/>
              <a:t>Dxv</a:t>
            </a:r>
            <a:endParaRPr lang="en-US" dirty="0" smtClean="0"/>
          </a:p>
          <a:p>
            <a:endParaRPr lang="fa-IR" dirty="0"/>
          </a:p>
        </p:txBody>
      </p:sp>
      <p:sp>
        <p:nvSpPr>
          <p:cNvPr id="4" name="Slide Number Placeholder 3"/>
          <p:cNvSpPr>
            <a:spLocks noGrp="1"/>
          </p:cNvSpPr>
          <p:nvPr>
            <p:ph type="sldNum" sz="quarter" idx="10"/>
          </p:nvPr>
        </p:nvSpPr>
        <p:spPr/>
        <p:txBody>
          <a:bodyPr/>
          <a:lstStyle/>
          <a:p>
            <a:fld id="{BD04EFC6-73C6-438E-B185-1740D0697777}" type="slidenum">
              <a:rPr lang="fa-IR" smtClean="0"/>
              <a:pPr/>
              <a:t>1</a:t>
            </a:fld>
            <a:endParaRPr lang="fa-IR"/>
          </a:p>
        </p:txBody>
      </p:sp>
    </p:spTree>
    <p:extLst>
      <p:ext uri="{BB962C8B-B14F-4D97-AF65-F5344CB8AC3E}">
        <p14:creationId xmlns:p14="http://schemas.microsoft.com/office/powerpoint/2010/main" val="7375213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err="1" smtClean="0"/>
              <a:t>Dxv</a:t>
            </a:r>
            <a:endParaRPr lang="en-US" dirty="0" smtClean="0"/>
          </a:p>
          <a:p>
            <a:endParaRPr lang="fa-IR" dirty="0"/>
          </a:p>
        </p:txBody>
      </p:sp>
      <p:sp>
        <p:nvSpPr>
          <p:cNvPr id="4" name="Slide Number Placeholder 3"/>
          <p:cNvSpPr>
            <a:spLocks noGrp="1"/>
          </p:cNvSpPr>
          <p:nvPr>
            <p:ph type="sldNum" sz="quarter" idx="10"/>
          </p:nvPr>
        </p:nvSpPr>
        <p:spPr/>
        <p:txBody>
          <a:bodyPr/>
          <a:lstStyle/>
          <a:p>
            <a:fld id="{BD04EFC6-73C6-438E-B185-1740D0697777}" type="slidenum">
              <a:rPr lang="fa-IR" smtClean="0"/>
              <a:pPr/>
              <a:t>2</a:t>
            </a:fld>
            <a:endParaRPr lang="fa-IR"/>
          </a:p>
        </p:txBody>
      </p:sp>
    </p:spTree>
    <p:extLst>
      <p:ext uri="{BB962C8B-B14F-4D97-AF65-F5344CB8AC3E}">
        <p14:creationId xmlns:p14="http://schemas.microsoft.com/office/powerpoint/2010/main" val="184709753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8" name="Picture 7" descr="Brickwork-SD-R1acrop.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useBgFill="1">
        <p:nvSpPr>
          <p:cNvPr id="13" name="Freeform 12"/>
          <p:cNvSpPr/>
          <p:nvPr/>
        </p:nvSpPr>
        <p:spPr>
          <a:xfrm>
            <a:off x="-8467" y="-16933"/>
            <a:ext cx="8754534" cy="6451600"/>
          </a:xfrm>
          <a:custGeom>
            <a:avLst/>
            <a:gdLst/>
            <a:ahLst/>
            <a:cxnLst/>
            <a:rect l="l" t="t" r="r" b="b"/>
            <a:pathLst>
              <a:path w="8754534" h="6451600">
                <a:moveTo>
                  <a:pt x="8373534" y="0"/>
                </a:moveTo>
                <a:lnTo>
                  <a:pt x="8754534" y="5994400"/>
                </a:lnTo>
                <a:lnTo>
                  <a:pt x="0" y="6451600"/>
                </a:lnTo>
                <a:lnTo>
                  <a:pt x="0" y="0"/>
                </a:lnTo>
                <a:lnTo>
                  <a:pt x="8373534" y="0"/>
                </a:lnTo>
                <a:close/>
              </a:path>
            </a:pathLst>
          </a:custGeom>
          <a:ln>
            <a:noFill/>
          </a:ln>
          <a:effectLst>
            <a:outerShdw blurRad="98425" dist="76200" dir="4380000" algn="tl" rotWithShape="0">
              <a:srgbClr val="000000">
                <a:alpha val="68000"/>
              </a:srgbClr>
            </a:outerShdw>
          </a:effectLst>
        </p:spPr>
        <p:style>
          <a:lnRef idx="1">
            <a:schemeClr val="accent1"/>
          </a:lnRef>
          <a:fillRef idx="3">
            <a:schemeClr val="accent1"/>
          </a:fillRef>
          <a:effectRef idx="2">
            <a:schemeClr val="accent1"/>
          </a:effectRef>
          <a:fontRef idx="minor">
            <a:schemeClr val="lt1"/>
          </a:fontRef>
        </p:style>
      </p:sp>
      <p:sp>
        <p:nvSpPr>
          <p:cNvPr id="23" name="Freeform 22"/>
          <p:cNvSpPr/>
          <p:nvPr/>
        </p:nvSpPr>
        <p:spPr>
          <a:xfrm>
            <a:off x="-10379" y="4445000"/>
            <a:ext cx="8464695" cy="1715811"/>
          </a:xfrm>
          <a:custGeom>
            <a:avLst/>
            <a:gdLst/>
            <a:ahLst/>
            <a:cxnLst/>
            <a:rect l="l" t="t" r="r" b="b"/>
            <a:pathLst>
              <a:path w="8428428" h="1878553">
                <a:moveTo>
                  <a:pt x="0" y="438229"/>
                </a:moveTo>
                <a:lnTo>
                  <a:pt x="8343246" y="0"/>
                </a:lnTo>
                <a:lnTo>
                  <a:pt x="8428428" y="1424838"/>
                </a:lnTo>
                <a:lnTo>
                  <a:pt x="7515" y="1878553"/>
                </a:lnTo>
                <a:lnTo>
                  <a:pt x="0" y="438229"/>
                </a:lnTo>
                <a:close/>
              </a:path>
            </a:pathLst>
          </a:cu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29" name="Freeform 28"/>
          <p:cNvSpPr/>
          <p:nvPr/>
        </p:nvSpPr>
        <p:spPr>
          <a:xfrm>
            <a:off x="-2864" y="0"/>
            <a:ext cx="5811235" cy="321615"/>
          </a:xfrm>
          <a:custGeom>
            <a:avLst/>
            <a:gdLst/>
            <a:ahLst/>
            <a:cxnLst/>
            <a:rect l="l" t="t" r="r" b="b"/>
            <a:pathLst>
              <a:path w="5811235" h="321615">
                <a:moveTo>
                  <a:pt x="0" y="0"/>
                </a:moveTo>
                <a:lnTo>
                  <a:pt x="5811235" y="0"/>
                </a:lnTo>
                <a:lnTo>
                  <a:pt x="1" y="321615"/>
                </a:lnTo>
                <a:cubicBezTo>
                  <a:pt x="1" y="214410"/>
                  <a:pt x="0" y="107205"/>
                  <a:pt x="0" y="0"/>
                </a:cubicBezTo>
                <a:close/>
              </a:path>
            </a:pathLst>
          </a:cu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30" name="Freeform 29"/>
          <p:cNvSpPr/>
          <p:nvPr/>
        </p:nvSpPr>
        <p:spPr>
          <a:xfrm rot="21420000">
            <a:off x="-170768" y="213023"/>
            <a:ext cx="8480534" cy="5746008"/>
          </a:xfrm>
          <a:custGeom>
            <a:avLst/>
            <a:gdLst/>
            <a:ahLst/>
            <a:cxnLst/>
            <a:rect l="l" t="t" r="r" b="b"/>
            <a:pathLst>
              <a:path w="11307378" h="5746008">
                <a:moveTo>
                  <a:pt x="11270997" y="0"/>
                </a:moveTo>
                <a:lnTo>
                  <a:pt x="11307378" y="5746008"/>
                </a:lnTo>
                <a:lnTo>
                  <a:pt x="1" y="5743137"/>
                </a:lnTo>
              </a:path>
            </a:pathLst>
          </a:custGeom>
          <a:ln w="82550">
            <a:solidFill>
              <a:schemeClr val="tx1">
                <a:lumMod val="50000"/>
                <a:lumOff val="50000"/>
              </a:schemeClr>
            </a:solidFill>
            <a:miter lim="800000"/>
          </a:ln>
        </p:spPr>
        <p:style>
          <a:lnRef idx="2">
            <a:schemeClr val="accent1"/>
          </a:lnRef>
          <a:fillRef idx="0">
            <a:schemeClr val="accent1"/>
          </a:fillRef>
          <a:effectRef idx="1">
            <a:schemeClr val="accent1"/>
          </a:effectRef>
          <a:fontRef idx="minor">
            <a:schemeClr val="tx1"/>
          </a:fontRef>
        </p:style>
      </p:sp>
      <p:sp>
        <p:nvSpPr>
          <p:cNvPr id="2" name="Title 1"/>
          <p:cNvSpPr>
            <a:spLocks noGrp="1"/>
          </p:cNvSpPr>
          <p:nvPr>
            <p:ph type="ctrTitle"/>
          </p:nvPr>
        </p:nvSpPr>
        <p:spPr>
          <a:xfrm rot="21420000">
            <a:off x="451416" y="668338"/>
            <a:ext cx="7533524" cy="2766528"/>
          </a:xfrm>
        </p:spPr>
        <p:txBody>
          <a:bodyPr anchor="b">
            <a:normAutofit/>
          </a:bodyPr>
          <a:lstStyle>
            <a:lvl1pPr algn="r">
              <a:defRPr sz="7200"/>
            </a:lvl1pPr>
          </a:lstStyle>
          <a:p>
            <a:r>
              <a:rPr lang="en-US" smtClean="0"/>
              <a:t>Click to edit Master title style</a:t>
            </a:r>
            <a:endParaRPr lang="en-US" dirty="0"/>
          </a:p>
        </p:txBody>
      </p:sp>
      <p:sp>
        <p:nvSpPr>
          <p:cNvPr id="3" name="Subtitle 2"/>
          <p:cNvSpPr>
            <a:spLocks noGrp="1"/>
          </p:cNvSpPr>
          <p:nvPr>
            <p:ph type="subTitle" idx="1"/>
          </p:nvPr>
        </p:nvSpPr>
        <p:spPr>
          <a:xfrm rot="21420000">
            <a:off x="554462" y="3446830"/>
            <a:ext cx="7512060" cy="550333"/>
          </a:xfrm>
        </p:spPr>
        <p:txBody>
          <a:bodyPr anchor="t">
            <a:noAutofit/>
          </a:bodyPr>
          <a:lstStyle>
            <a:lvl1pPr marL="0" indent="0" algn="r">
              <a:buNone/>
              <a:defRPr sz="2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rot="21420000">
            <a:off x="3669071" y="4714242"/>
            <a:ext cx="4607740" cy="942356"/>
          </a:xfrm>
        </p:spPr>
        <p:txBody>
          <a:bodyPr/>
          <a:lstStyle>
            <a:lvl1pPr algn="ctr">
              <a:defRPr sz="4200">
                <a:solidFill>
                  <a:schemeClr val="accent1">
                    <a:lumMod val="60000"/>
                    <a:lumOff val="40000"/>
                  </a:schemeClr>
                </a:solidFill>
              </a:defRPr>
            </a:lvl1pPr>
          </a:lstStyle>
          <a:p>
            <a:fld id="{68E2F1C0-6804-421C-9329-26A92E1FC945}" type="datetimeFigureOut">
              <a:rPr lang="fa-IR" smtClean="0"/>
              <a:t>30/09/1441</a:t>
            </a:fld>
            <a:endParaRPr lang="fa-IR"/>
          </a:p>
        </p:txBody>
      </p:sp>
      <p:sp>
        <p:nvSpPr>
          <p:cNvPr id="5" name="Footer Placeholder 4"/>
          <p:cNvSpPr>
            <a:spLocks noGrp="1"/>
          </p:cNvSpPr>
          <p:nvPr>
            <p:ph type="ftr" sz="quarter" idx="11"/>
          </p:nvPr>
        </p:nvSpPr>
        <p:spPr>
          <a:xfrm rot="21420000">
            <a:off x="9144" y="4956048"/>
            <a:ext cx="2990088" cy="914400"/>
          </a:xfrm>
          <a:noFill/>
        </p:spPr>
        <p:txBody>
          <a:bodyPr wrap="square" rtlCol="0">
            <a:spAutoFit/>
          </a:bodyPr>
          <a:lstStyle>
            <a:lvl1pPr>
              <a:defRPr lang="en-US" sz="4200" dirty="0"/>
            </a:lvl1pPr>
          </a:lstStyle>
          <a:p>
            <a:endParaRPr lang="fa-IR"/>
          </a:p>
        </p:txBody>
      </p:sp>
      <p:sp>
        <p:nvSpPr>
          <p:cNvPr id="6" name="Slide Number Placeholder 5"/>
          <p:cNvSpPr>
            <a:spLocks noGrp="1"/>
          </p:cNvSpPr>
          <p:nvPr>
            <p:ph type="sldNum" sz="quarter" idx="12"/>
          </p:nvPr>
        </p:nvSpPr>
        <p:spPr>
          <a:xfrm rot="21420000">
            <a:off x="7401518" y="3819948"/>
            <a:ext cx="680390" cy="498470"/>
          </a:xfrm>
        </p:spPr>
        <p:txBody>
          <a:bodyPr/>
          <a:lstStyle>
            <a:lvl1pPr>
              <a:defRPr sz="2400">
                <a:solidFill>
                  <a:schemeClr val="tx1">
                    <a:lumMod val="75000"/>
                    <a:lumOff val="25000"/>
                  </a:schemeClr>
                </a:solidFill>
              </a:defRPr>
            </a:lvl1pPr>
          </a:lstStyle>
          <a:p>
            <a:fld id="{0C2EB5DD-4236-489F-9367-71043F56DC92}" type="slidenum">
              <a:rPr lang="fa-IR" smtClean="0"/>
              <a:t>‹#›</a:t>
            </a:fld>
            <a:endParaRPr lang="fa-IR"/>
          </a:p>
        </p:txBody>
      </p:sp>
      <p:sp>
        <p:nvSpPr>
          <p:cNvPr id="33" name="5-Point Star 32"/>
          <p:cNvSpPr/>
          <p:nvPr/>
        </p:nvSpPr>
        <p:spPr>
          <a:xfrm rot="21420000">
            <a:off x="3121951" y="5057183"/>
            <a:ext cx="515386" cy="515386"/>
          </a:xfrm>
          <a:prstGeom prst="star5">
            <a:avLst>
              <a:gd name="adj" fmla="val 26693"/>
              <a:gd name="hf" fmla="val 105146"/>
              <a:gd name="vf" fmla="val 110557"/>
            </a:avLst>
          </a:prstGeom>
          <a:solidFill>
            <a:schemeClr val="accent1">
              <a:lumMod val="60000"/>
              <a:lumOff val="40000"/>
              <a:alpha val="50000"/>
            </a:schemeClr>
          </a:solidFill>
          <a:ln>
            <a:noFill/>
          </a:ln>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11035929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14350" y="4106333"/>
            <a:ext cx="7796031" cy="588846"/>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14351" y="685800"/>
            <a:ext cx="7794385" cy="3194903"/>
          </a:xfrm>
          <a:ln w="57150" cmpd="thinThick">
            <a:solidFill>
              <a:schemeClr val="bg1">
                <a:lumMod val="50000"/>
              </a:schemeClr>
            </a:solidFill>
            <a:miter lim="800000"/>
          </a:ln>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514335" y="4702923"/>
            <a:ext cx="7796046" cy="682472"/>
          </a:xfrm>
        </p:spPr>
        <p:txBody>
          <a:bodyPr anchor="t"/>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8E2F1C0-6804-421C-9329-26A92E1FC945}" type="datetimeFigureOut">
              <a:rPr lang="fa-IR" smtClean="0"/>
              <a:t>30/09/1441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0C2EB5DD-4236-489F-9367-71043F56DC92}" type="slidenum">
              <a:rPr lang="fa-IR" smtClean="0"/>
              <a:t>‹#›</a:t>
            </a:fld>
            <a:endParaRPr lang="fa-IR"/>
          </a:p>
        </p:txBody>
      </p:sp>
    </p:spTree>
    <p:extLst>
      <p:ext uri="{BB962C8B-B14F-4D97-AF65-F5344CB8AC3E}">
        <p14:creationId xmlns:p14="http://schemas.microsoft.com/office/powerpoint/2010/main" val="30208463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514351" y="685801"/>
            <a:ext cx="7797677" cy="3194903"/>
          </a:xfrm>
        </p:spPr>
        <p:txBody>
          <a:bodyPr anchor="ctr">
            <a:normAutofit/>
          </a:bodyPr>
          <a:lstStyle>
            <a:lvl1pPr algn="ctr">
              <a:defRPr sz="4800"/>
            </a:lvl1pPr>
          </a:lstStyle>
          <a:p>
            <a:r>
              <a:rPr lang="en-US" smtClean="0"/>
              <a:t>Click to edit Master title style</a:t>
            </a:r>
            <a:endParaRPr lang="en-US" dirty="0"/>
          </a:p>
        </p:txBody>
      </p:sp>
      <p:sp>
        <p:nvSpPr>
          <p:cNvPr id="4" name="Text Placeholder 3"/>
          <p:cNvSpPr>
            <a:spLocks noGrp="1"/>
          </p:cNvSpPr>
          <p:nvPr>
            <p:ph type="body" sz="half" idx="2"/>
          </p:nvPr>
        </p:nvSpPr>
        <p:spPr>
          <a:xfrm>
            <a:off x="514335" y="4106333"/>
            <a:ext cx="7796047" cy="1273606"/>
          </a:xfrm>
        </p:spPr>
        <p:txBody>
          <a:bodyPr anchor="ct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8E2F1C0-6804-421C-9329-26A92E1FC945}" type="datetimeFigureOut">
              <a:rPr lang="fa-IR" smtClean="0"/>
              <a:t>30/09/1441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0C2EB5DD-4236-489F-9367-71043F56DC92}" type="slidenum">
              <a:rPr lang="fa-IR" smtClean="0"/>
              <a:t>‹#›</a:t>
            </a:fld>
            <a:endParaRPr lang="fa-IR"/>
          </a:p>
        </p:txBody>
      </p:sp>
    </p:spTree>
    <p:extLst>
      <p:ext uri="{BB962C8B-B14F-4D97-AF65-F5344CB8AC3E}">
        <p14:creationId xmlns:p14="http://schemas.microsoft.com/office/powerpoint/2010/main" val="33295852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1299" y="685800"/>
            <a:ext cx="7143765" cy="2916704"/>
          </a:xfrm>
        </p:spPr>
        <p:txBody>
          <a:bodyPr anchor="ctr">
            <a:normAutofit/>
          </a:bodyPr>
          <a:lstStyle>
            <a:lvl1pPr algn="ctr">
              <a:defRPr sz="48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162698" y="3610032"/>
            <a:ext cx="6500967" cy="377768"/>
          </a:xfrm>
        </p:spPr>
        <p:txBody>
          <a:bodyPr anchor="t">
            <a:normAutofit/>
          </a:bodyPr>
          <a:lstStyle>
            <a:lvl1pPr marL="0" indent="0" algn="r">
              <a:buNone/>
              <a:defRPr sz="1400">
                <a:solidFill>
                  <a:schemeClr val="tx1">
                    <a:lumMod val="50000"/>
                    <a:lumOff val="50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514351" y="4106334"/>
            <a:ext cx="7797662" cy="1268252"/>
          </a:xfrm>
        </p:spPr>
        <p:txBody>
          <a:bodyPr anchor="ct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8E2F1C0-6804-421C-9329-26A92E1FC945}" type="datetimeFigureOut">
              <a:rPr lang="fa-IR" smtClean="0"/>
              <a:t>30/09/1441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0C2EB5DD-4236-489F-9367-71043F56DC92}" type="slidenum">
              <a:rPr lang="fa-IR" smtClean="0"/>
              <a:t>‹#›</a:t>
            </a:fld>
            <a:endParaRPr lang="fa-IR"/>
          </a:p>
        </p:txBody>
      </p:sp>
      <p:sp>
        <p:nvSpPr>
          <p:cNvPr id="10" name="TextBox 9"/>
          <p:cNvSpPr txBox="1"/>
          <p:nvPr/>
        </p:nvSpPr>
        <p:spPr>
          <a:xfrm>
            <a:off x="404280" y="887850"/>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1" name="TextBox 10"/>
          <p:cNvSpPr txBox="1"/>
          <p:nvPr/>
        </p:nvSpPr>
        <p:spPr>
          <a:xfrm>
            <a:off x="7897147" y="2906482"/>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31185432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514351" y="1723855"/>
            <a:ext cx="7796030" cy="2511835"/>
          </a:xfrm>
        </p:spPr>
        <p:txBody>
          <a:bodyPr anchor="b">
            <a:normAutofit/>
          </a:bodyPr>
          <a:lstStyle>
            <a:lvl1pPr algn="l">
              <a:defRPr sz="4800"/>
            </a:lvl1pPr>
          </a:lstStyle>
          <a:p>
            <a:r>
              <a:rPr lang="en-US" smtClean="0"/>
              <a:t>Click to edit Master title style</a:t>
            </a:r>
            <a:endParaRPr lang="en-US" dirty="0"/>
          </a:p>
        </p:txBody>
      </p:sp>
      <p:sp>
        <p:nvSpPr>
          <p:cNvPr id="4" name="Text Placeholder 3"/>
          <p:cNvSpPr>
            <a:spLocks noGrp="1"/>
          </p:cNvSpPr>
          <p:nvPr>
            <p:ph type="body" sz="half" idx="2"/>
          </p:nvPr>
        </p:nvSpPr>
        <p:spPr>
          <a:xfrm>
            <a:off x="514351" y="4247468"/>
            <a:ext cx="7796030" cy="1140644"/>
          </a:xfrm>
        </p:spPr>
        <p:txBody>
          <a:bodyPr anchor="t">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8E2F1C0-6804-421C-9329-26A92E1FC945}" type="datetimeFigureOut">
              <a:rPr lang="fa-IR" smtClean="0"/>
              <a:t>30/09/1441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0C2EB5DD-4236-489F-9367-71043F56DC92}" type="slidenum">
              <a:rPr lang="fa-IR" smtClean="0"/>
              <a:t>‹#›</a:t>
            </a:fld>
            <a:endParaRPr lang="fa-IR"/>
          </a:p>
        </p:txBody>
      </p:sp>
    </p:spTree>
    <p:extLst>
      <p:ext uri="{BB962C8B-B14F-4D97-AF65-F5344CB8AC3E}">
        <p14:creationId xmlns:p14="http://schemas.microsoft.com/office/powerpoint/2010/main" val="16592778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514351" y="685801"/>
            <a:ext cx="7796030" cy="1151965"/>
          </a:xfrm>
        </p:spPr>
        <p:txBody>
          <a:bodyPr/>
          <a:lstStyle>
            <a:lvl1pPr algn="ctr">
              <a:defRPr/>
            </a:lvl1pPr>
          </a:lstStyle>
          <a:p>
            <a:r>
              <a:rPr lang="en-US" smtClean="0"/>
              <a:t>Click to edit Master title style</a:t>
            </a:r>
            <a:endParaRPr lang="en-US" dirty="0"/>
          </a:p>
        </p:txBody>
      </p:sp>
      <p:sp>
        <p:nvSpPr>
          <p:cNvPr id="7" name="Text Placeholder 2"/>
          <p:cNvSpPr>
            <a:spLocks noGrp="1"/>
          </p:cNvSpPr>
          <p:nvPr>
            <p:ph type="body" idx="1"/>
          </p:nvPr>
        </p:nvSpPr>
        <p:spPr>
          <a:xfrm>
            <a:off x="514352" y="2063395"/>
            <a:ext cx="2482596"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514352" y="2639658"/>
            <a:ext cx="2482596"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3175967" y="2063395"/>
            <a:ext cx="2482596"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3175966" y="2639658"/>
            <a:ext cx="2482596"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5827785" y="2063395"/>
            <a:ext cx="2482596"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5827785" y="2639658"/>
            <a:ext cx="2482596"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68E2F1C0-6804-421C-9329-26A92E1FC945}" type="datetimeFigureOut">
              <a:rPr lang="fa-IR" smtClean="0"/>
              <a:t>30/09/1441</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0C2EB5DD-4236-489F-9367-71043F56DC92}" type="slidenum">
              <a:rPr lang="fa-IR" smtClean="0"/>
              <a:t>‹#›</a:t>
            </a:fld>
            <a:endParaRPr lang="fa-IR"/>
          </a:p>
        </p:txBody>
      </p:sp>
    </p:spTree>
    <p:extLst>
      <p:ext uri="{BB962C8B-B14F-4D97-AF65-F5344CB8AC3E}">
        <p14:creationId xmlns:p14="http://schemas.microsoft.com/office/powerpoint/2010/main" val="142919677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514351" y="685801"/>
            <a:ext cx="7797662" cy="1151965"/>
          </a:xfrm>
        </p:spPr>
        <p:txBody>
          <a:bodyPr/>
          <a:lstStyle>
            <a:lvl1pPr algn="ctr">
              <a:defRPr/>
            </a:lvl1pPr>
          </a:lstStyle>
          <a:p>
            <a:r>
              <a:rPr lang="en-US" smtClean="0"/>
              <a:t>Click to edit Master title style</a:t>
            </a:r>
            <a:endParaRPr lang="en-US" dirty="0"/>
          </a:p>
        </p:txBody>
      </p:sp>
      <p:sp>
        <p:nvSpPr>
          <p:cNvPr id="19" name="Text Placeholder 2"/>
          <p:cNvSpPr>
            <a:spLocks noGrp="1"/>
          </p:cNvSpPr>
          <p:nvPr>
            <p:ph type="body" idx="1"/>
          </p:nvPr>
        </p:nvSpPr>
        <p:spPr>
          <a:xfrm>
            <a:off x="518880" y="3813025"/>
            <a:ext cx="2482596"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514335" y="2063396"/>
            <a:ext cx="2482596" cy="1536725"/>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518880" y="4389288"/>
            <a:ext cx="2482596" cy="98529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3178058" y="3813025"/>
            <a:ext cx="2482596"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3176999" y="2063396"/>
            <a:ext cx="2482596" cy="1535237"/>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3176998" y="4389286"/>
            <a:ext cx="2483655" cy="98530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5826708" y="3813025"/>
            <a:ext cx="2482596"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5826614" y="2063394"/>
            <a:ext cx="2482596" cy="1537196"/>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5826614" y="4389284"/>
            <a:ext cx="2482596" cy="985302"/>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68E2F1C0-6804-421C-9329-26A92E1FC945}" type="datetimeFigureOut">
              <a:rPr lang="fa-IR" smtClean="0"/>
              <a:t>30/09/1441</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0C2EB5DD-4236-489F-9367-71043F56DC92}" type="slidenum">
              <a:rPr lang="fa-IR" smtClean="0"/>
              <a:t>‹#›</a:t>
            </a:fld>
            <a:endParaRPr lang="fa-IR"/>
          </a:p>
        </p:txBody>
      </p:sp>
    </p:spTree>
    <p:extLst>
      <p:ext uri="{BB962C8B-B14F-4D97-AF65-F5344CB8AC3E}">
        <p14:creationId xmlns:p14="http://schemas.microsoft.com/office/powerpoint/2010/main" val="283373101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r">
              <a:defRPr/>
            </a:lvl1pPr>
          </a:lstStyle>
          <a:p>
            <a:r>
              <a:rPr lang="en-US" smtClean="0"/>
              <a:t>Click to edit Master title style</a:t>
            </a:r>
            <a:endParaRPr lang="en-US" dirty="0"/>
          </a:p>
        </p:txBody>
      </p:sp>
      <p:sp>
        <p:nvSpPr>
          <p:cNvPr id="11" name="Vertical Text Placeholder 2"/>
          <p:cNvSpPr>
            <a:spLocks noGrp="1"/>
          </p:cNvSpPr>
          <p:nvPr>
            <p:ph type="body" orient="vert" sz="quarter" idx="13"/>
          </p:nvPr>
        </p:nvSpPr>
        <p:spPr>
          <a:xfrm>
            <a:off x="514351" y="2063396"/>
            <a:ext cx="7796030" cy="331119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8E2F1C0-6804-421C-9329-26A92E1FC945}" type="datetimeFigureOut">
              <a:rPr lang="fa-IR" smtClean="0"/>
              <a:t>30/09/1441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0C2EB5DD-4236-489F-9367-71043F56DC92}" type="slidenum">
              <a:rPr lang="fa-IR" smtClean="0"/>
              <a:t>‹#›</a:t>
            </a:fld>
            <a:endParaRPr lang="fa-IR"/>
          </a:p>
        </p:txBody>
      </p:sp>
    </p:spTree>
    <p:extLst>
      <p:ext uri="{BB962C8B-B14F-4D97-AF65-F5344CB8AC3E}">
        <p14:creationId xmlns:p14="http://schemas.microsoft.com/office/powerpoint/2010/main" val="415192014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1896" y="685801"/>
            <a:ext cx="1698485" cy="4688785"/>
          </a:xfrm>
        </p:spPr>
        <p:txBody>
          <a:bodyPr vert="eaVert"/>
          <a:lstStyle>
            <a:lvl1pPr algn="l">
              <a:defRPr/>
            </a:lvl1pPr>
          </a:lstStyle>
          <a:p>
            <a:r>
              <a:rPr lang="en-US" smtClean="0"/>
              <a:t>Click to edit Master title style</a:t>
            </a:r>
            <a:endParaRPr lang="en-US" dirty="0"/>
          </a:p>
        </p:txBody>
      </p:sp>
      <p:sp>
        <p:nvSpPr>
          <p:cNvPr id="8" name="Vertical Text Placeholder 2"/>
          <p:cNvSpPr>
            <a:spLocks noGrp="1"/>
          </p:cNvSpPr>
          <p:nvPr>
            <p:ph type="body" orient="vert" sz="quarter" idx="13"/>
          </p:nvPr>
        </p:nvSpPr>
        <p:spPr>
          <a:xfrm>
            <a:off x="514351" y="685801"/>
            <a:ext cx="5928323" cy="4688785"/>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8E2F1C0-6804-421C-9329-26A92E1FC945}" type="datetimeFigureOut">
              <a:rPr lang="fa-IR" smtClean="0"/>
              <a:t>30/09/1441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0C2EB5DD-4236-489F-9367-71043F56DC92}" type="slidenum">
              <a:rPr lang="fa-IR" smtClean="0"/>
              <a:t>‹#›</a:t>
            </a:fld>
            <a:endParaRPr lang="fa-IR"/>
          </a:p>
        </p:txBody>
      </p:sp>
    </p:spTree>
    <p:extLst>
      <p:ext uri="{BB962C8B-B14F-4D97-AF65-F5344CB8AC3E}">
        <p14:creationId xmlns:p14="http://schemas.microsoft.com/office/powerpoint/2010/main" val="11675815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514351" y="2063396"/>
            <a:ext cx="7796030" cy="331118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8E2F1C0-6804-421C-9329-26A92E1FC945}" type="datetimeFigureOut">
              <a:rPr lang="fa-IR" smtClean="0"/>
              <a:t>30/09/1441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0C2EB5DD-4236-489F-9367-71043F56DC92}" type="slidenum">
              <a:rPr lang="fa-IR" smtClean="0"/>
              <a:t>‹#›</a:t>
            </a:fld>
            <a:endParaRPr lang="fa-IR"/>
          </a:p>
        </p:txBody>
      </p:sp>
    </p:spTree>
    <p:extLst>
      <p:ext uri="{BB962C8B-B14F-4D97-AF65-F5344CB8AC3E}">
        <p14:creationId xmlns:p14="http://schemas.microsoft.com/office/powerpoint/2010/main" val="23715572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14351" y="685801"/>
            <a:ext cx="7796030" cy="3193487"/>
          </a:xfrm>
        </p:spPr>
        <p:txBody>
          <a:bodyPr anchor="b">
            <a:normAutofit/>
          </a:bodyPr>
          <a:lstStyle>
            <a:lvl1pPr algn="l">
              <a:defRPr sz="5400"/>
            </a:lvl1pPr>
          </a:lstStyle>
          <a:p>
            <a:r>
              <a:rPr lang="en-US" smtClean="0"/>
              <a:t>Click to edit Master title style</a:t>
            </a:r>
            <a:endParaRPr lang="en-US" dirty="0"/>
          </a:p>
        </p:txBody>
      </p:sp>
      <p:sp>
        <p:nvSpPr>
          <p:cNvPr id="3" name="Text Placeholder 2"/>
          <p:cNvSpPr>
            <a:spLocks noGrp="1"/>
          </p:cNvSpPr>
          <p:nvPr>
            <p:ph type="body" idx="1"/>
          </p:nvPr>
        </p:nvSpPr>
        <p:spPr>
          <a:xfrm>
            <a:off x="514351" y="3742267"/>
            <a:ext cx="7796030" cy="1639614"/>
          </a:xfrm>
        </p:spPr>
        <p:txBody>
          <a:bodyPr anchor="t">
            <a:normAutofit/>
          </a:bodyPr>
          <a:lstStyle>
            <a:lvl1pPr marL="0" indent="0" algn="l">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8E2F1C0-6804-421C-9329-26A92E1FC945}" type="datetimeFigureOut">
              <a:rPr lang="fa-IR" smtClean="0"/>
              <a:t>30/09/1441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0C2EB5DD-4236-489F-9367-71043F56DC92}" type="slidenum">
              <a:rPr lang="fa-IR" smtClean="0"/>
              <a:t>‹#›</a:t>
            </a:fld>
            <a:endParaRPr lang="fa-IR"/>
          </a:p>
        </p:txBody>
      </p:sp>
    </p:spTree>
    <p:extLst>
      <p:ext uri="{BB962C8B-B14F-4D97-AF65-F5344CB8AC3E}">
        <p14:creationId xmlns:p14="http://schemas.microsoft.com/office/powerpoint/2010/main" val="37662332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4" name="Title 1"/>
          <p:cNvSpPr>
            <a:spLocks noGrp="1"/>
          </p:cNvSpPr>
          <p:nvPr>
            <p:ph type="title"/>
          </p:nvPr>
        </p:nvSpPr>
        <p:spPr>
          <a:xfrm>
            <a:off x="514351" y="685800"/>
            <a:ext cx="7797662" cy="1158140"/>
          </a:xfrm>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514350" y="2063396"/>
            <a:ext cx="3816536" cy="3311189"/>
          </a:xfrm>
        </p:spPr>
        <p:txBody>
          <a:bodyPr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3"/>
          <p:cNvSpPr>
            <a:spLocks noGrp="1"/>
          </p:cNvSpPr>
          <p:nvPr>
            <p:ph sz="quarter" idx="14"/>
          </p:nvPr>
        </p:nvSpPr>
        <p:spPr>
          <a:xfrm>
            <a:off x="4495478" y="2063396"/>
            <a:ext cx="3814904" cy="3311189"/>
          </a:xfrm>
        </p:spPr>
        <p:txBody>
          <a:bodyPr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68E2F1C0-6804-421C-9329-26A92E1FC945}" type="datetimeFigureOut">
              <a:rPr lang="fa-IR" smtClean="0"/>
              <a:t>30/09/1441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0C2EB5DD-4236-489F-9367-71043F56DC92}" type="slidenum">
              <a:rPr lang="fa-IR" smtClean="0"/>
              <a:t>‹#›</a:t>
            </a:fld>
            <a:endParaRPr lang="fa-IR"/>
          </a:p>
        </p:txBody>
      </p:sp>
    </p:spTree>
    <p:extLst>
      <p:ext uri="{BB962C8B-B14F-4D97-AF65-F5344CB8AC3E}">
        <p14:creationId xmlns:p14="http://schemas.microsoft.com/office/powerpoint/2010/main" val="22795040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4" name="Title 1"/>
          <p:cNvSpPr>
            <a:spLocks noGrp="1"/>
          </p:cNvSpPr>
          <p:nvPr>
            <p:ph type="title"/>
          </p:nvPr>
        </p:nvSpPr>
        <p:spPr>
          <a:xfrm>
            <a:off x="514351" y="685800"/>
            <a:ext cx="7796030" cy="1158140"/>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739569" y="2063396"/>
            <a:ext cx="3591317" cy="679994"/>
          </a:xfrm>
        </p:spPr>
        <p:txBody>
          <a:bodyPr anchor="b">
            <a:noAutofit/>
          </a:bodyPr>
          <a:lstStyle>
            <a:lvl1pPr marL="0" indent="0">
              <a:lnSpc>
                <a:spcPct val="90000"/>
              </a:lnSpc>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Content Placeholder 3"/>
          <p:cNvSpPr>
            <a:spLocks noGrp="1"/>
          </p:cNvSpPr>
          <p:nvPr>
            <p:ph sz="quarter" idx="13"/>
          </p:nvPr>
        </p:nvSpPr>
        <p:spPr>
          <a:xfrm>
            <a:off x="514352" y="2861733"/>
            <a:ext cx="3816534" cy="2512852"/>
          </a:xfrm>
        </p:spPr>
        <p:txBody>
          <a:bodyPr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15340" y="2063396"/>
            <a:ext cx="3596671" cy="679994"/>
          </a:xfrm>
        </p:spPr>
        <p:txBody>
          <a:bodyPr anchor="b">
            <a:noAutofit/>
          </a:bodyPr>
          <a:lstStyle>
            <a:lvl1pPr marL="0" indent="0">
              <a:lnSpc>
                <a:spcPct val="90000"/>
              </a:lnSpc>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3" name="Content Placeholder 5"/>
          <p:cNvSpPr>
            <a:spLocks noGrp="1"/>
          </p:cNvSpPr>
          <p:nvPr>
            <p:ph sz="quarter" idx="14"/>
          </p:nvPr>
        </p:nvSpPr>
        <p:spPr>
          <a:xfrm>
            <a:off x="4495477" y="2861733"/>
            <a:ext cx="3816535" cy="2512852"/>
          </a:xfrm>
        </p:spPr>
        <p:txBody>
          <a:bodyPr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8E2F1C0-6804-421C-9329-26A92E1FC945}" type="datetimeFigureOut">
              <a:rPr lang="fa-IR" smtClean="0"/>
              <a:t>30/09/1441</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0C2EB5DD-4236-489F-9367-71043F56DC92}" type="slidenum">
              <a:rPr lang="fa-IR" smtClean="0"/>
              <a:t>‹#›</a:t>
            </a:fld>
            <a:endParaRPr lang="fa-IR"/>
          </a:p>
        </p:txBody>
      </p:sp>
    </p:spTree>
    <p:extLst>
      <p:ext uri="{BB962C8B-B14F-4D97-AF65-F5344CB8AC3E}">
        <p14:creationId xmlns:p14="http://schemas.microsoft.com/office/powerpoint/2010/main" val="13034841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68E2F1C0-6804-421C-9329-26A92E1FC945}" type="datetimeFigureOut">
              <a:rPr lang="fa-IR" smtClean="0"/>
              <a:t>30/09/1441</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0C2EB5DD-4236-489F-9367-71043F56DC92}" type="slidenum">
              <a:rPr lang="fa-IR" smtClean="0"/>
              <a:t>‹#›</a:t>
            </a:fld>
            <a:endParaRPr lang="fa-IR"/>
          </a:p>
        </p:txBody>
      </p:sp>
    </p:spTree>
    <p:extLst>
      <p:ext uri="{BB962C8B-B14F-4D97-AF65-F5344CB8AC3E}">
        <p14:creationId xmlns:p14="http://schemas.microsoft.com/office/powerpoint/2010/main" val="3452493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8E2F1C0-6804-421C-9329-26A92E1FC945}" type="datetimeFigureOut">
              <a:rPr lang="fa-IR" smtClean="0"/>
              <a:t>30/09/1441</a:t>
            </a:fld>
            <a:endParaRPr lang="fa-IR"/>
          </a:p>
        </p:txBody>
      </p:sp>
      <p:sp>
        <p:nvSpPr>
          <p:cNvPr id="3" name="Footer Placeholder 2"/>
          <p:cNvSpPr>
            <a:spLocks noGrp="1"/>
          </p:cNvSpPr>
          <p:nvPr>
            <p:ph type="ftr" sz="quarter" idx="11"/>
          </p:nvPr>
        </p:nvSpPr>
        <p:spPr/>
        <p:txBody>
          <a:bodyPr/>
          <a:lstStyle/>
          <a:p>
            <a:endParaRPr lang="fa-IR"/>
          </a:p>
        </p:txBody>
      </p:sp>
      <p:sp>
        <p:nvSpPr>
          <p:cNvPr id="4" name="Slide Number Placeholder 3"/>
          <p:cNvSpPr>
            <a:spLocks noGrp="1"/>
          </p:cNvSpPr>
          <p:nvPr>
            <p:ph type="sldNum" sz="quarter" idx="12"/>
          </p:nvPr>
        </p:nvSpPr>
        <p:spPr/>
        <p:txBody>
          <a:bodyPr/>
          <a:lstStyle/>
          <a:p>
            <a:fld id="{0C2EB5DD-4236-489F-9367-71043F56DC92}" type="slidenum">
              <a:rPr lang="fa-IR" smtClean="0"/>
              <a:t>‹#›</a:t>
            </a:fld>
            <a:endParaRPr lang="fa-IR"/>
          </a:p>
        </p:txBody>
      </p:sp>
    </p:spTree>
    <p:extLst>
      <p:ext uri="{BB962C8B-B14F-4D97-AF65-F5344CB8AC3E}">
        <p14:creationId xmlns:p14="http://schemas.microsoft.com/office/powerpoint/2010/main" val="40827253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20232" y="685800"/>
            <a:ext cx="3095145" cy="2023252"/>
          </a:xfrm>
        </p:spPr>
        <p:txBody>
          <a:bodyPr anchor="b">
            <a:normAutofit/>
          </a:bodyPr>
          <a:lstStyle>
            <a:lvl1pPr algn="ctr">
              <a:defRPr sz="3600"/>
            </a:lvl1pPr>
          </a:lstStyle>
          <a:p>
            <a:r>
              <a:rPr lang="en-US" smtClean="0"/>
              <a:t>Click to edit Master title style</a:t>
            </a:r>
            <a:endParaRPr lang="en-US" dirty="0"/>
          </a:p>
        </p:txBody>
      </p:sp>
      <p:sp>
        <p:nvSpPr>
          <p:cNvPr id="10" name="Content Placeholder 2"/>
          <p:cNvSpPr>
            <a:spLocks noGrp="1"/>
          </p:cNvSpPr>
          <p:nvPr>
            <p:ph sz="quarter" idx="13"/>
          </p:nvPr>
        </p:nvSpPr>
        <p:spPr>
          <a:xfrm>
            <a:off x="3784600" y="685801"/>
            <a:ext cx="4525781" cy="468878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20232" y="2709053"/>
            <a:ext cx="3095146" cy="2665533"/>
          </a:xfrm>
        </p:spPr>
        <p:txBody>
          <a:bodyPr anchor="t">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8E2F1C0-6804-421C-9329-26A92E1FC945}" type="datetimeFigureOut">
              <a:rPr lang="fa-IR" smtClean="0"/>
              <a:t>30/09/1441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0C2EB5DD-4236-489F-9367-71043F56DC92}" type="slidenum">
              <a:rPr lang="fa-IR" smtClean="0"/>
              <a:t>‹#›</a:t>
            </a:fld>
            <a:endParaRPr lang="fa-IR"/>
          </a:p>
        </p:txBody>
      </p:sp>
    </p:spTree>
    <p:extLst>
      <p:ext uri="{BB962C8B-B14F-4D97-AF65-F5344CB8AC3E}">
        <p14:creationId xmlns:p14="http://schemas.microsoft.com/office/powerpoint/2010/main" val="16670979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14351" y="685800"/>
            <a:ext cx="4408172" cy="2023252"/>
          </a:xfrm>
        </p:spPr>
        <p:txBody>
          <a:bodyPr anchor="b">
            <a:normAutofit/>
          </a:bodyPr>
          <a:lstStyle>
            <a:lvl1pPr algn="ctr">
              <a:defRPr sz="36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147740" y="1"/>
            <a:ext cx="3162641" cy="5071533"/>
          </a:xfrm>
          <a:ln w="57150" cmpd="thinThick">
            <a:solidFill>
              <a:schemeClr val="bg1">
                <a:lumMod val="50000"/>
              </a:schemeClr>
            </a:solidFill>
            <a:miter lim="800000"/>
          </a:ln>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514351" y="2709053"/>
            <a:ext cx="4408171" cy="2362481"/>
          </a:xfrm>
        </p:spPr>
        <p:txBody>
          <a:bodyPr anchor="t">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8E2F1C0-6804-421C-9329-26A92E1FC945}" type="datetimeFigureOut">
              <a:rPr lang="fa-IR" smtClean="0"/>
              <a:t>30/09/1441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0C2EB5DD-4236-489F-9367-71043F56DC92}" type="slidenum">
              <a:rPr lang="fa-IR" smtClean="0"/>
              <a:t>‹#›</a:t>
            </a:fld>
            <a:endParaRPr lang="fa-IR"/>
          </a:p>
        </p:txBody>
      </p:sp>
    </p:spTree>
    <p:extLst>
      <p:ext uri="{BB962C8B-B14F-4D97-AF65-F5344CB8AC3E}">
        <p14:creationId xmlns:p14="http://schemas.microsoft.com/office/powerpoint/2010/main" val="20295452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jp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8" name="Picture 7" descr="Brickwork-SD-R1acrop.jp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10" name="Group 9"/>
          <p:cNvGrpSpPr/>
          <p:nvPr/>
        </p:nvGrpSpPr>
        <p:grpSpPr>
          <a:xfrm>
            <a:off x="-19048" y="1"/>
            <a:ext cx="9004013" cy="6644081"/>
            <a:chOff x="-25397" y="0"/>
            <a:chExt cx="12005350" cy="6644081"/>
          </a:xfrm>
        </p:grpSpPr>
        <p:sp useBgFill="1">
          <p:nvSpPr>
            <p:cNvPr id="11" name="Rectangle 10"/>
            <p:cNvSpPr/>
            <p:nvPr/>
          </p:nvSpPr>
          <p:spPr>
            <a:xfrm>
              <a:off x="1" y="0"/>
              <a:ext cx="11979952" cy="6644081"/>
            </a:xfrm>
            <a:prstGeom prst="rect">
              <a:avLst/>
            </a:prstGeom>
            <a:ln>
              <a:noFill/>
            </a:ln>
            <a:effectLst>
              <a:outerShdw blurRad="98425" dist="76200" dir="4380000" algn="tl" rotWithShape="0">
                <a:srgbClr val="000000">
                  <a:alpha val="68000"/>
                </a:srgbClr>
              </a:outerShdw>
            </a:effectLst>
          </p:spPr>
          <p:style>
            <a:lnRef idx="1">
              <a:schemeClr val="accent1"/>
            </a:lnRef>
            <a:fillRef idx="3">
              <a:schemeClr val="accent1"/>
            </a:fillRef>
            <a:effectRef idx="2">
              <a:schemeClr val="accent1"/>
            </a:effectRef>
            <a:fontRef idx="minor">
              <a:schemeClr val="lt1"/>
            </a:fontRef>
          </p:style>
        </p:sp>
        <p:sp>
          <p:nvSpPr>
            <p:cNvPr id="13" name="Rectangle 12"/>
            <p:cNvSpPr/>
            <p:nvPr/>
          </p:nvSpPr>
          <p:spPr>
            <a:xfrm>
              <a:off x="1" y="5600215"/>
              <a:ext cx="11706512" cy="780581"/>
            </a:xfrm>
            <a:prstGeom prst="rect">
              <a:avLst/>
            </a:pr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25397" y="0"/>
              <a:ext cx="11773291" cy="6419514"/>
            </a:xfrm>
            <a:custGeom>
              <a:avLst/>
              <a:gdLst/>
              <a:ahLst/>
              <a:cxnLst/>
              <a:rect l="l" t="t" r="r" b="b"/>
              <a:pathLst>
                <a:path w="11773291" h="6419514">
                  <a:moveTo>
                    <a:pt x="11750059" y="0"/>
                  </a:moveTo>
                  <a:lnTo>
                    <a:pt x="11773291" y="6419514"/>
                  </a:lnTo>
                  <a:lnTo>
                    <a:pt x="0" y="6411047"/>
                  </a:lnTo>
                </a:path>
              </a:pathLst>
            </a:custGeom>
            <a:ln w="82550">
              <a:solidFill>
                <a:schemeClr val="tx1">
                  <a:lumMod val="50000"/>
                  <a:lumOff val="50000"/>
                </a:schemeClr>
              </a:solidFill>
              <a:miter lim="800000"/>
            </a:ln>
          </p:spPr>
          <p:style>
            <a:lnRef idx="2">
              <a:schemeClr val="accent1"/>
            </a:lnRef>
            <a:fillRef idx="0">
              <a:schemeClr val="accent1"/>
            </a:fillRef>
            <a:effectRef idx="1">
              <a:schemeClr val="accent1"/>
            </a:effectRef>
            <a:fontRef idx="minor">
              <a:schemeClr val="tx1"/>
            </a:fontRef>
          </p:style>
        </p:sp>
      </p:grpSp>
      <p:sp>
        <p:nvSpPr>
          <p:cNvPr id="2" name="Title Placeholder 1"/>
          <p:cNvSpPr>
            <a:spLocks noGrp="1"/>
          </p:cNvSpPr>
          <p:nvPr>
            <p:ph type="title"/>
          </p:nvPr>
        </p:nvSpPr>
        <p:spPr>
          <a:xfrm>
            <a:off x="514351" y="685801"/>
            <a:ext cx="7797662" cy="1151965"/>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514351" y="2063396"/>
            <a:ext cx="7797662" cy="3311189"/>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473562" y="5757334"/>
            <a:ext cx="2838450" cy="498470"/>
          </a:xfrm>
          <a:prstGeom prst="rect">
            <a:avLst/>
          </a:prstGeom>
        </p:spPr>
        <p:txBody>
          <a:bodyPr vert="horz" lIns="91440" tIns="45720" rIns="91440" bIns="45720" rtlCol="0" anchor="ctr"/>
          <a:lstStyle>
            <a:lvl1pPr algn="r">
              <a:defRPr sz="2800" cap="all" baseline="0">
                <a:solidFill>
                  <a:schemeClr val="accent1">
                    <a:lumMod val="60000"/>
                    <a:lumOff val="40000"/>
                  </a:schemeClr>
                </a:solidFill>
                <a:cs typeface="B Homa" panose="00000400000000000000" pitchFamily="2" charset="-78"/>
              </a:defRPr>
            </a:lvl1pPr>
          </a:lstStyle>
          <a:p>
            <a:fld id="{68E2F1C0-6804-421C-9329-26A92E1FC945}" type="datetimeFigureOut">
              <a:rPr lang="fa-IR" smtClean="0"/>
              <a:pPr/>
              <a:t>30/09/1441</a:t>
            </a:fld>
            <a:endParaRPr lang="fa-IR" dirty="0"/>
          </a:p>
        </p:txBody>
      </p:sp>
      <p:sp>
        <p:nvSpPr>
          <p:cNvPr id="5" name="Footer Placeholder 4"/>
          <p:cNvSpPr>
            <a:spLocks noGrp="1"/>
          </p:cNvSpPr>
          <p:nvPr>
            <p:ph type="ftr" sz="quarter" idx="3"/>
          </p:nvPr>
        </p:nvSpPr>
        <p:spPr>
          <a:xfrm>
            <a:off x="514351" y="5757334"/>
            <a:ext cx="4124789" cy="498470"/>
          </a:xfrm>
          <a:prstGeom prst="rect">
            <a:avLst/>
          </a:prstGeom>
        </p:spPr>
        <p:txBody>
          <a:bodyPr vert="horz" lIns="91440" tIns="45720" rIns="91440" bIns="45720" rtlCol="0" anchor="ctr"/>
          <a:lstStyle>
            <a:lvl1pPr algn="l">
              <a:defRPr sz="2800" cap="all" baseline="0">
                <a:solidFill>
                  <a:schemeClr val="accent1">
                    <a:lumMod val="60000"/>
                    <a:lumOff val="40000"/>
                  </a:schemeClr>
                </a:solidFill>
                <a:cs typeface="B Homa" panose="00000400000000000000" pitchFamily="2" charset="-78"/>
              </a:defRPr>
            </a:lvl1pPr>
          </a:lstStyle>
          <a:p>
            <a:endParaRPr lang="fa-IR" dirty="0"/>
          </a:p>
        </p:txBody>
      </p:sp>
      <p:sp>
        <p:nvSpPr>
          <p:cNvPr id="6" name="Slide Number Placeholder 5"/>
          <p:cNvSpPr>
            <a:spLocks noGrp="1"/>
          </p:cNvSpPr>
          <p:nvPr>
            <p:ph type="sldNum" sz="quarter" idx="4"/>
          </p:nvPr>
        </p:nvSpPr>
        <p:spPr>
          <a:xfrm>
            <a:off x="4715341" y="5757334"/>
            <a:ext cx="680390" cy="498470"/>
          </a:xfrm>
          <a:prstGeom prst="rect">
            <a:avLst/>
          </a:prstGeom>
        </p:spPr>
        <p:txBody>
          <a:bodyPr vert="horz" lIns="91440" tIns="45720" rIns="91440" bIns="45720" rtlCol="0" anchor="ctr"/>
          <a:lstStyle>
            <a:lvl1pPr algn="ctr">
              <a:defRPr sz="2800" cap="all" baseline="0">
                <a:solidFill>
                  <a:schemeClr val="accent1">
                    <a:lumMod val="60000"/>
                    <a:lumOff val="40000"/>
                  </a:schemeClr>
                </a:solidFill>
                <a:cs typeface="B Homa" panose="00000400000000000000" pitchFamily="2" charset="-78"/>
              </a:defRPr>
            </a:lvl1pPr>
          </a:lstStyle>
          <a:p>
            <a:fld id="{0C2EB5DD-4236-489F-9367-71043F56DC92}" type="slidenum">
              <a:rPr lang="fa-IR" smtClean="0"/>
              <a:pPr/>
              <a:t>‹#›</a:t>
            </a:fld>
            <a:endParaRPr lang="fa-IR" dirty="0"/>
          </a:p>
        </p:txBody>
      </p:sp>
    </p:spTree>
    <p:extLst>
      <p:ext uri="{BB962C8B-B14F-4D97-AF65-F5344CB8AC3E}">
        <p14:creationId xmlns:p14="http://schemas.microsoft.com/office/powerpoint/2010/main" val="3982812919"/>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 id="2147483702" r:id="rId12"/>
    <p:sldLayoutId id="2147483703" r:id="rId13"/>
    <p:sldLayoutId id="2147483704" r:id="rId14"/>
    <p:sldLayoutId id="2147483705" r:id="rId15"/>
    <p:sldLayoutId id="2147483706" r:id="rId16"/>
    <p:sldLayoutId id="2147483707" r:id="rId17"/>
  </p:sldLayoutIdLst>
  <p:txStyles>
    <p:titleStyle>
      <a:lvl1pPr algn="l" defTabSz="914400" rtl="1" eaLnBrk="1" latinLnBrk="0" hangingPunct="1">
        <a:lnSpc>
          <a:spcPct val="90000"/>
        </a:lnSpc>
        <a:spcBef>
          <a:spcPct val="0"/>
        </a:spcBef>
        <a:buNone/>
        <a:defRPr sz="4400" kern="1200" cap="all" baseline="0">
          <a:solidFill>
            <a:schemeClr val="accent1">
              <a:lumMod val="60000"/>
              <a:lumOff val="40000"/>
            </a:schemeClr>
          </a:solidFill>
          <a:effectLst/>
          <a:latin typeface="+mj-lt"/>
          <a:ea typeface="+mj-ea"/>
          <a:cs typeface="+mj-cs"/>
        </a:defRPr>
      </a:lvl1pPr>
    </p:titleStyle>
    <p:bodyStyle>
      <a:lvl1pPr marL="228600" indent="-228600" algn="r" defTabSz="914400" rtl="1" eaLnBrk="1" latinLnBrk="0" hangingPunct="1">
        <a:lnSpc>
          <a:spcPct val="120000"/>
        </a:lnSpc>
        <a:spcBef>
          <a:spcPts val="1000"/>
        </a:spcBef>
        <a:buClr>
          <a:schemeClr val="accent1">
            <a:lumMod val="60000"/>
            <a:lumOff val="40000"/>
          </a:schemeClr>
        </a:buClr>
        <a:buSzPct val="160000"/>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r" defTabSz="914400" rtl="1" eaLnBrk="1" latinLnBrk="0" hangingPunct="1">
        <a:lnSpc>
          <a:spcPct val="120000"/>
        </a:lnSpc>
        <a:spcBef>
          <a:spcPts val="500"/>
        </a:spcBef>
        <a:buClr>
          <a:schemeClr val="accent1">
            <a:lumMod val="60000"/>
            <a:lumOff val="40000"/>
          </a:schemeClr>
        </a:buClr>
        <a:buSzPct val="160000"/>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r" defTabSz="914400" rtl="1" eaLnBrk="1" latinLnBrk="0" hangingPunct="1">
        <a:lnSpc>
          <a:spcPct val="120000"/>
        </a:lnSpc>
        <a:spcBef>
          <a:spcPts val="500"/>
        </a:spcBef>
        <a:buClr>
          <a:schemeClr val="accent1">
            <a:lumMod val="60000"/>
            <a:lumOff val="40000"/>
          </a:schemeClr>
        </a:buClr>
        <a:buSzPct val="160000"/>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r" defTabSz="914400" rtl="1" eaLnBrk="1" latinLnBrk="0" hangingPunct="1">
        <a:lnSpc>
          <a:spcPct val="120000"/>
        </a:lnSpc>
        <a:spcBef>
          <a:spcPts val="500"/>
        </a:spcBef>
        <a:buClr>
          <a:schemeClr val="accent1">
            <a:lumMod val="60000"/>
            <a:lumOff val="40000"/>
          </a:schemeClr>
        </a:buClr>
        <a:buSzPct val="160000"/>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r" defTabSz="914400" rtl="1" eaLnBrk="1" latinLnBrk="0" hangingPunct="1">
        <a:lnSpc>
          <a:spcPct val="120000"/>
        </a:lnSpc>
        <a:spcBef>
          <a:spcPts val="500"/>
        </a:spcBef>
        <a:buClr>
          <a:schemeClr val="accent1">
            <a:lumMod val="60000"/>
            <a:lumOff val="40000"/>
          </a:schemeClr>
        </a:buClr>
        <a:buSzPct val="160000"/>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r" defTabSz="914400" rtl="1" eaLnBrk="1" latinLnBrk="0" hangingPunct="1">
        <a:lnSpc>
          <a:spcPct val="120000"/>
        </a:lnSpc>
        <a:spcBef>
          <a:spcPts val="500"/>
        </a:spcBef>
        <a:buClr>
          <a:schemeClr val="accent1">
            <a:lumMod val="60000"/>
            <a:lumOff val="40000"/>
          </a:schemeClr>
        </a:buClr>
        <a:buSzPct val="160000"/>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r" defTabSz="914400" rtl="1" eaLnBrk="1" latinLnBrk="0" hangingPunct="1">
        <a:lnSpc>
          <a:spcPct val="120000"/>
        </a:lnSpc>
        <a:spcBef>
          <a:spcPts val="500"/>
        </a:spcBef>
        <a:buClr>
          <a:schemeClr val="accent1">
            <a:lumMod val="60000"/>
            <a:lumOff val="40000"/>
          </a:schemeClr>
        </a:buClr>
        <a:buSzPct val="160000"/>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r" defTabSz="914400" rtl="1" eaLnBrk="1" latinLnBrk="0" hangingPunct="1">
        <a:lnSpc>
          <a:spcPct val="120000"/>
        </a:lnSpc>
        <a:spcBef>
          <a:spcPts val="500"/>
        </a:spcBef>
        <a:buClr>
          <a:schemeClr val="accent1">
            <a:lumMod val="60000"/>
            <a:lumOff val="40000"/>
          </a:schemeClr>
        </a:buClr>
        <a:buSzPct val="160000"/>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r" defTabSz="914400" rtl="1" eaLnBrk="1" latinLnBrk="0" hangingPunct="1">
        <a:lnSpc>
          <a:spcPct val="120000"/>
        </a:lnSpc>
        <a:spcBef>
          <a:spcPts val="500"/>
        </a:spcBef>
        <a:buClr>
          <a:schemeClr val="accent1">
            <a:lumMod val="60000"/>
            <a:lumOff val="40000"/>
          </a:schemeClr>
        </a:buClr>
        <a:buSzPct val="160000"/>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36.jpeg"/><Relationship Id="rId7" Type="http://schemas.openxmlformats.org/officeDocument/2006/relationships/image" Target="../media/image40.jpeg"/><Relationship Id="rId2" Type="http://schemas.openxmlformats.org/officeDocument/2006/relationships/image" Target="../media/image35.jpeg"/><Relationship Id="rId1" Type="http://schemas.openxmlformats.org/officeDocument/2006/relationships/slideLayout" Target="../slideLayouts/slideLayout2.xml"/><Relationship Id="rId6" Type="http://schemas.openxmlformats.org/officeDocument/2006/relationships/image" Target="../media/image39.jpeg"/><Relationship Id="rId5" Type="http://schemas.openxmlformats.org/officeDocument/2006/relationships/image" Target="../media/image38.jpeg"/><Relationship Id="rId4" Type="http://schemas.openxmlformats.org/officeDocument/2006/relationships/image" Target="../media/image37.jpeg"/></Relationships>
</file>

<file path=ppt/slides/_rels/slide11.xml.rels><?xml version="1.0" encoding="UTF-8" standalone="yes"?>
<Relationships xmlns="http://schemas.openxmlformats.org/package/2006/relationships"><Relationship Id="rId3" Type="http://schemas.openxmlformats.org/officeDocument/2006/relationships/image" Target="../media/image42.jpeg"/><Relationship Id="rId7" Type="http://schemas.openxmlformats.org/officeDocument/2006/relationships/image" Target="../media/image46.jpeg"/><Relationship Id="rId2" Type="http://schemas.openxmlformats.org/officeDocument/2006/relationships/image" Target="../media/image41.jpeg"/><Relationship Id="rId1" Type="http://schemas.openxmlformats.org/officeDocument/2006/relationships/slideLayout" Target="../slideLayouts/slideLayout2.xml"/><Relationship Id="rId6" Type="http://schemas.openxmlformats.org/officeDocument/2006/relationships/image" Target="../media/image45.jpeg"/><Relationship Id="rId5" Type="http://schemas.openxmlformats.org/officeDocument/2006/relationships/image" Target="../media/image44.jpeg"/><Relationship Id="rId4" Type="http://schemas.openxmlformats.org/officeDocument/2006/relationships/image" Target="../media/image43.jpeg"/></Relationships>
</file>

<file path=ppt/slides/_rels/slide12.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image" Target="../media/image47.jpeg"/><Relationship Id="rId1" Type="http://schemas.openxmlformats.org/officeDocument/2006/relationships/slideLayout" Target="../slideLayouts/slideLayout2.xml"/><Relationship Id="rId5" Type="http://schemas.openxmlformats.org/officeDocument/2006/relationships/image" Target="../media/image50.jpeg"/><Relationship Id="rId4" Type="http://schemas.openxmlformats.org/officeDocument/2006/relationships/image" Target="../media/image49.jpeg"/></Relationships>
</file>

<file path=ppt/slides/_rels/slide13.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image" Target="../media/image51.jpeg"/><Relationship Id="rId1" Type="http://schemas.openxmlformats.org/officeDocument/2006/relationships/slideLayout" Target="../slideLayouts/slideLayout2.xml"/><Relationship Id="rId5" Type="http://schemas.openxmlformats.org/officeDocument/2006/relationships/image" Target="../media/image54.jpeg"/><Relationship Id="rId4" Type="http://schemas.openxmlformats.org/officeDocument/2006/relationships/image" Target="../media/image53.jpeg"/></Relationships>
</file>

<file path=ppt/slides/_rels/slide14.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image" Target="../media/image55.jpeg"/><Relationship Id="rId1" Type="http://schemas.openxmlformats.org/officeDocument/2006/relationships/slideLayout" Target="../slideLayouts/slideLayout2.xml"/><Relationship Id="rId5" Type="http://schemas.openxmlformats.org/officeDocument/2006/relationships/image" Target="../media/image58.jpeg"/><Relationship Id="rId4" Type="http://schemas.openxmlformats.org/officeDocument/2006/relationships/image" Target="../media/image57.jpeg"/></Relationships>
</file>

<file path=ppt/slides/_rels/slide15.xml.rels><?xml version="1.0" encoding="UTF-8" standalone="yes"?>
<Relationships xmlns="http://schemas.openxmlformats.org/package/2006/relationships"><Relationship Id="rId8" Type="http://schemas.openxmlformats.org/officeDocument/2006/relationships/image" Target="../media/image65.jpeg"/><Relationship Id="rId3" Type="http://schemas.openxmlformats.org/officeDocument/2006/relationships/image" Target="../media/image60.jpeg"/><Relationship Id="rId7" Type="http://schemas.openxmlformats.org/officeDocument/2006/relationships/image" Target="../media/image64.jpeg"/><Relationship Id="rId2" Type="http://schemas.openxmlformats.org/officeDocument/2006/relationships/image" Target="../media/image59.jpeg"/><Relationship Id="rId1" Type="http://schemas.openxmlformats.org/officeDocument/2006/relationships/slideLayout" Target="../slideLayouts/slideLayout2.xml"/><Relationship Id="rId6" Type="http://schemas.openxmlformats.org/officeDocument/2006/relationships/image" Target="../media/image63.jpeg"/><Relationship Id="rId5" Type="http://schemas.openxmlformats.org/officeDocument/2006/relationships/image" Target="../media/image62.jpeg"/><Relationship Id="rId4" Type="http://schemas.openxmlformats.org/officeDocument/2006/relationships/image" Target="../media/image61.jpeg"/><Relationship Id="rId9" Type="http://schemas.openxmlformats.org/officeDocument/2006/relationships/image" Target="../media/image66.jpeg"/></Relationships>
</file>

<file path=ppt/slides/_rels/slide16.xml.rels><?xml version="1.0" encoding="UTF-8" standalone="yes"?>
<Relationships xmlns="http://schemas.openxmlformats.org/package/2006/relationships"><Relationship Id="rId8" Type="http://schemas.openxmlformats.org/officeDocument/2006/relationships/image" Target="../media/image73.jpeg"/><Relationship Id="rId3" Type="http://schemas.openxmlformats.org/officeDocument/2006/relationships/image" Target="../media/image68.jpeg"/><Relationship Id="rId7" Type="http://schemas.openxmlformats.org/officeDocument/2006/relationships/image" Target="../media/image72.jpeg"/><Relationship Id="rId2" Type="http://schemas.openxmlformats.org/officeDocument/2006/relationships/image" Target="../media/image67.jpeg"/><Relationship Id="rId1" Type="http://schemas.openxmlformats.org/officeDocument/2006/relationships/slideLayout" Target="../slideLayouts/slideLayout2.xml"/><Relationship Id="rId6" Type="http://schemas.openxmlformats.org/officeDocument/2006/relationships/image" Target="../media/image71.jpeg"/><Relationship Id="rId11" Type="http://schemas.openxmlformats.org/officeDocument/2006/relationships/image" Target="../media/image76.jpeg"/><Relationship Id="rId5" Type="http://schemas.openxmlformats.org/officeDocument/2006/relationships/image" Target="../media/image70.jpeg"/><Relationship Id="rId10" Type="http://schemas.openxmlformats.org/officeDocument/2006/relationships/image" Target="../media/image75.jpeg"/><Relationship Id="rId4" Type="http://schemas.openxmlformats.org/officeDocument/2006/relationships/image" Target="../media/image69.jpeg"/><Relationship Id="rId9" Type="http://schemas.openxmlformats.org/officeDocument/2006/relationships/image" Target="../media/image74.jpeg"/></Relationships>
</file>

<file path=ppt/slides/_rels/slide17.xml.rels><?xml version="1.0" encoding="UTF-8" standalone="yes"?>
<Relationships xmlns="http://schemas.openxmlformats.org/package/2006/relationships"><Relationship Id="rId3" Type="http://schemas.openxmlformats.org/officeDocument/2006/relationships/image" Target="../media/image78.jpeg"/><Relationship Id="rId7" Type="http://schemas.openxmlformats.org/officeDocument/2006/relationships/image" Target="../media/image82.jpeg"/><Relationship Id="rId2" Type="http://schemas.openxmlformats.org/officeDocument/2006/relationships/image" Target="../media/image77.jpeg"/><Relationship Id="rId1" Type="http://schemas.openxmlformats.org/officeDocument/2006/relationships/slideLayout" Target="../slideLayouts/slideLayout2.xml"/><Relationship Id="rId6" Type="http://schemas.openxmlformats.org/officeDocument/2006/relationships/image" Target="../media/image81.jpeg"/><Relationship Id="rId5" Type="http://schemas.openxmlformats.org/officeDocument/2006/relationships/image" Target="../media/image80.jpeg"/><Relationship Id="rId4" Type="http://schemas.openxmlformats.org/officeDocument/2006/relationships/image" Target="../media/image79.jpeg"/></Relationships>
</file>

<file path=ppt/slides/_rels/slide18.xml.rels><?xml version="1.0" encoding="UTF-8" standalone="yes"?>
<Relationships xmlns="http://schemas.openxmlformats.org/package/2006/relationships"><Relationship Id="rId2" Type="http://schemas.openxmlformats.org/officeDocument/2006/relationships/image" Target="../media/image83.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85.jpeg"/><Relationship Id="rId7" Type="http://schemas.openxmlformats.org/officeDocument/2006/relationships/image" Target="../media/image89.jpeg"/><Relationship Id="rId2" Type="http://schemas.openxmlformats.org/officeDocument/2006/relationships/image" Target="../media/image84.jpeg"/><Relationship Id="rId1" Type="http://schemas.openxmlformats.org/officeDocument/2006/relationships/slideLayout" Target="../slideLayouts/slideLayout2.xml"/><Relationship Id="rId6" Type="http://schemas.openxmlformats.org/officeDocument/2006/relationships/image" Target="../media/image88.jpeg"/><Relationship Id="rId5" Type="http://schemas.openxmlformats.org/officeDocument/2006/relationships/image" Target="../media/image87.jpeg"/><Relationship Id="rId4" Type="http://schemas.openxmlformats.org/officeDocument/2006/relationships/image" Target="../media/image86.jpe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20.xml.rels><?xml version="1.0" encoding="UTF-8" standalone="yes"?>
<Relationships xmlns="http://schemas.openxmlformats.org/package/2006/relationships"><Relationship Id="rId3" Type="http://schemas.openxmlformats.org/officeDocument/2006/relationships/image" Target="../media/image91.jpeg"/><Relationship Id="rId2" Type="http://schemas.openxmlformats.org/officeDocument/2006/relationships/image" Target="../media/image90.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image" Target="../media/image9.jpeg"/><Relationship Id="rId7" Type="http://schemas.openxmlformats.org/officeDocument/2006/relationships/image" Target="../media/image13.jpeg"/><Relationship Id="rId12" Type="http://schemas.openxmlformats.org/officeDocument/2006/relationships/image" Target="../media/image18.jpeg"/><Relationship Id="rId2" Type="http://schemas.openxmlformats.org/officeDocument/2006/relationships/image" Target="../media/image8.jpeg"/><Relationship Id="rId1" Type="http://schemas.openxmlformats.org/officeDocument/2006/relationships/slideLayout" Target="../slideLayouts/slideLayout2.xml"/><Relationship Id="rId6" Type="http://schemas.openxmlformats.org/officeDocument/2006/relationships/image" Target="../media/image12.jpeg"/><Relationship Id="rId11" Type="http://schemas.openxmlformats.org/officeDocument/2006/relationships/image" Target="../media/image17.jpeg"/><Relationship Id="rId5" Type="http://schemas.openxmlformats.org/officeDocument/2006/relationships/image" Target="../media/image11.jpeg"/><Relationship Id="rId10" Type="http://schemas.openxmlformats.org/officeDocument/2006/relationships/image" Target="../media/image16.jpeg"/><Relationship Id="rId4" Type="http://schemas.openxmlformats.org/officeDocument/2006/relationships/image" Target="../media/image10.jpeg"/><Relationship Id="rId9" Type="http://schemas.openxmlformats.org/officeDocument/2006/relationships/image" Target="../media/image15.jpeg"/></Relationships>
</file>

<file path=ppt/slides/_rels/slide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2.jpeg"/><Relationship Id="rId7" Type="http://schemas.openxmlformats.org/officeDocument/2006/relationships/image" Target="../media/image26.jpeg"/><Relationship Id="rId2" Type="http://schemas.openxmlformats.org/officeDocument/2006/relationships/image" Target="../media/image21.jpeg"/><Relationship Id="rId1" Type="http://schemas.openxmlformats.org/officeDocument/2006/relationships/slideLayout" Target="../slideLayouts/slideLayout1.xml"/><Relationship Id="rId6" Type="http://schemas.openxmlformats.org/officeDocument/2006/relationships/image" Target="../media/image25.jpeg"/><Relationship Id="rId5" Type="http://schemas.openxmlformats.org/officeDocument/2006/relationships/image" Target="../media/image24.jpeg"/><Relationship Id="rId4" Type="http://schemas.openxmlformats.org/officeDocument/2006/relationships/image" Target="../media/image23.jpeg"/></Relationships>
</file>

<file path=ppt/slides/_rels/slide8.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2.xml"/><Relationship Id="rId5" Type="http://schemas.openxmlformats.org/officeDocument/2006/relationships/image" Target="../media/image30.jpeg"/><Relationship Id="rId4" Type="http://schemas.openxmlformats.org/officeDocument/2006/relationships/image" Target="../media/image29.jpeg"/></Relationships>
</file>

<file path=ppt/slides/_rels/slide9.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2.xml"/><Relationship Id="rId5" Type="http://schemas.openxmlformats.org/officeDocument/2006/relationships/image" Target="../media/image34.jpeg"/><Relationship Id="rId4" Type="http://schemas.openxmlformats.org/officeDocument/2006/relationships/image" Target="../media/image3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91917" y="2370220"/>
            <a:ext cx="6027820" cy="1077218"/>
          </a:xfrm>
          <a:prstGeom prst="rect">
            <a:avLst/>
          </a:prstGeom>
          <a:noFill/>
        </p:spPr>
        <p:txBody>
          <a:bodyPr wrap="square" rtlCol="1">
            <a:spAutoFit/>
          </a:bodyPr>
          <a:lstStyle/>
          <a:p>
            <a:pPr algn="ctr"/>
            <a:r>
              <a:rPr lang="fa-IR" sz="3200" b="1" dirty="0" smtClean="0">
                <a:cs typeface="B Homa" panose="00000400000000000000" pitchFamily="2" charset="-78"/>
              </a:rPr>
              <a:t>بررسی و معرفی طراحی فنی </a:t>
            </a:r>
          </a:p>
          <a:p>
            <a:pPr algn="ctr"/>
            <a:r>
              <a:rPr lang="fa-IR" sz="3200" b="1" dirty="0" smtClean="0">
                <a:cs typeface="B Homa" panose="00000400000000000000" pitchFamily="2" charset="-78"/>
              </a:rPr>
              <a:t>ایستگاه </a:t>
            </a:r>
            <a:r>
              <a:rPr lang="en-US" sz="3200" b="1" dirty="0" smtClean="0">
                <a:latin typeface="BankGothic Md BT" pitchFamily="34" charset="0"/>
                <a:cs typeface="B Homa" panose="00000400000000000000" pitchFamily="2" charset="-78"/>
              </a:rPr>
              <a:t>SALOTAS TGV</a:t>
            </a:r>
            <a:endParaRPr lang="fa-IR" sz="3200" b="1" dirty="0" smtClean="0">
              <a:latin typeface="BankGothic Md BT" pitchFamily="34" charset="0"/>
              <a:cs typeface="B Homa" panose="00000400000000000000" pitchFamily="2" charset="-78"/>
            </a:endParaRPr>
          </a:p>
        </p:txBody>
      </p:sp>
    </p:spTree>
    <p:extLst>
      <p:ext uri="{BB962C8B-B14F-4D97-AF65-F5344CB8AC3E}">
        <p14:creationId xmlns:p14="http://schemas.microsoft.com/office/powerpoint/2010/main" val="384590169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798346" y="1069300"/>
            <a:ext cx="3786214" cy="1477328"/>
          </a:xfrm>
          <a:prstGeom prst="rect">
            <a:avLst/>
          </a:prstGeom>
          <a:noFill/>
        </p:spPr>
        <p:txBody>
          <a:bodyPr wrap="square" rtlCol="1">
            <a:spAutoFit/>
          </a:bodyPr>
          <a:lstStyle/>
          <a:p>
            <a:r>
              <a:rPr lang="fa-IR" dirty="0" smtClean="0">
                <a:cs typeface="B Homa" panose="00000400000000000000" pitchFamily="2" charset="-78"/>
              </a:rPr>
              <a:t>   برای ساخت چنین بنای عظیمی از 12000 تن فولاد استفاده شده است.</a:t>
            </a:r>
          </a:p>
          <a:p>
            <a:r>
              <a:rPr lang="fa-IR" dirty="0" smtClean="0">
                <a:cs typeface="B Homa" panose="00000400000000000000" pitchFamily="2" charset="-78"/>
              </a:rPr>
              <a:t>    درهر بال حدود 600 تن فولاد در سازه ای مشابه با زاویه ای متفاوت استفاده شده است.</a:t>
            </a:r>
            <a:endParaRPr lang="fa-IR" dirty="0">
              <a:cs typeface="B Homa" panose="00000400000000000000" pitchFamily="2" charset="-78"/>
            </a:endParaRPr>
          </a:p>
        </p:txBody>
      </p:sp>
      <p:sp>
        <p:nvSpPr>
          <p:cNvPr id="6" name="TextBox 5"/>
          <p:cNvSpPr txBox="1"/>
          <p:nvPr/>
        </p:nvSpPr>
        <p:spPr>
          <a:xfrm>
            <a:off x="4941222" y="2355184"/>
            <a:ext cx="3714776" cy="646331"/>
          </a:xfrm>
          <a:prstGeom prst="rect">
            <a:avLst/>
          </a:prstGeom>
          <a:noFill/>
        </p:spPr>
        <p:txBody>
          <a:bodyPr wrap="square" rtlCol="1">
            <a:spAutoFit/>
          </a:bodyPr>
          <a:lstStyle/>
          <a:p>
            <a:r>
              <a:rPr lang="fa-IR" dirty="0" smtClean="0">
                <a:cs typeface="B Homa" panose="00000400000000000000" pitchFamily="2" charset="-78"/>
              </a:rPr>
              <a:t>   برای بررسی امکان اجرای چنین ساختمانی از نرم افزار خاصی استفاده شده است.</a:t>
            </a:r>
            <a:endParaRPr lang="fa-IR" dirty="0">
              <a:cs typeface="B Homa" panose="00000400000000000000" pitchFamily="2" charset="-78"/>
            </a:endParaRPr>
          </a:p>
        </p:txBody>
      </p:sp>
      <p:pic>
        <p:nvPicPr>
          <p:cNvPr id="7" name="Picture 6" descr="9.jpg"/>
          <p:cNvPicPr>
            <a:picLocks noChangeAspect="1"/>
          </p:cNvPicPr>
          <p:nvPr/>
        </p:nvPicPr>
        <p:blipFill>
          <a:blip r:embed="rId2" cstate="print"/>
          <a:stretch>
            <a:fillRect/>
          </a:stretch>
        </p:blipFill>
        <p:spPr>
          <a:xfrm>
            <a:off x="654942" y="837127"/>
            <a:ext cx="1643073" cy="1232305"/>
          </a:xfrm>
          <a:prstGeom prst="rect">
            <a:avLst/>
          </a:prstGeom>
        </p:spPr>
      </p:pic>
      <p:pic>
        <p:nvPicPr>
          <p:cNvPr id="8" name="Picture 7" descr="10.jpg"/>
          <p:cNvPicPr>
            <a:picLocks noChangeAspect="1"/>
          </p:cNvPicPr>
          <p:nvPr/>
        </p:nvPicPr>
        <p:blipFill>
          <a:blip r:embed="rId3" cstate="print"/>
          <a:stretch>
            <a:fillRect/>
          </a:stretch>
        </p:blipFill>
        <p:spPr>
          <a:xfrm>
            <a:off x="2655206" y="2355184"/>
            <a:ext cx="1643073" cy="1232305"/>
          </a:xfrm>
          <a:prstGeom prst="rect">
            <a:avLst/>
          </a:prstGeom>
        </p:spPr>
      </p:pic>
      <p:pic>
        <p:nvPicPr>
          <p:cNvPr id="10" name="Picture 9" descr="11.jpg"/>
          <p:cNvPicPr>
            <a:picLocks noChangeAspect="1"/>
          </p:cNvPicPr>
          <p:nvPr/>
        </p:nvPicPr>
        <p:blipFill>
          <a:blip r:embed="rId4" cstate="print"/>
          <a:stretch>
            <a:fillRect/>
          </a:stretch>
        </p:blipFill>
        <p:spPr>
          <a:xfrm>
            <a:off x="5798478" y="3569630"/>
            <a:ext cx="1928826" cy="144662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1" name="Picture 10" descr="6.jpg"/>
          <p:cNvPicPr>
            <a:picLocks noChangeAspect="1"/>
          </p:cNvPicPr>
          <p:nvPr/>
        </p:nvPicPr>
        <p:blipFill>
          <a:blip r:embed="rId5" cstate="print"/>
          <a:stretch>
            <a:fillRect/>
          </a:stretch>
        </p:blipFill>
        <p:spPr>
          <a:xfrm>
            <a:off x="654942" y="2337325"/>
            <a:ext cx="1643073" cy="1232305"/>
          </a:xfrm>
          <a:prstGeom prst="rect">
            <a:avLst/>
          </a:prstGeom>
        </p:spPr>
      </p:pic>
      <p:pic>
        <p:nvPicPr>
          <p:cNvPr id="12" name="Picture 11" descr="7.jpg"/>
          <p:cNvPicPr>
            <a:picLocks noChangeAspect="1"/>
          </p:cNvPicPr>
          <p:nvPr/>
        </p:nvPicPr>
        <p:blipFill>
          <a:blip r:embed="rId6" cstate="print"/>
          <a:stretch>
            <a:fillRect/>
          </a:stretch>
        </p:blipFill>
        <p:spPr>
          <a:xfrm>
            <a:off x="654942" y="3819664"/>
            <a:ext cx="1643073" cy="1232305"/>
          </a:xfrm>
          <a:prstGeom prst="rect">
            <a:avLst/>
          </a:prstGeom>
        </p:spPr>
      </p:pic>
      <p:pic>
        <p:nvPicPr>
          <p:cNvPr id="13" name="Picture 12" descr="8.jpg"/>
          <p:cNvPicPr>
            <a:picLocks noChangeAspect="1"/>
          </p:cNvPicPr>
          <p:nvPr/>
        </p:nvPicPr>
        <p:blipFill>
          <a:blip r:embed="rId7" cstate="print"/>
          <a:stretch>
            <a:fillRect/>
          </a:stretch>
        </p:blipFill>
        <p:spPr>
          <a:xfrm>
            <a:off x="2655206" y="3837523"/>
            <a:ext cx="1643073" cy="1232305"/>
          </a:xfrm>
          <a:prstGeom prst="rect">
            <a:avLst/>
          </a:prstGeom>
        </p:spPr>
      </p:pic>
    </p:spTree>
    <p:extLst>
      <p:ext uri="{BB962C8B-B14F-4D97-AF65-F5344CB8AC3E}">
        <p14:creationId xmlns:p14="http://schemas.microsoft.com/office/powerpoint/2010/main" val="26132571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2000" fill="hold"/>
                                        <p:tgtEl>
                                          <p:spTgt spid="10"/>
                                        </p:tgtEl>
                                        <p:attrNameLst>
                                          <p:attrName>ppt_x</p:attrName>
                                        </p:attrNameLst>
                                      </p:cBhvr>
                                      <p:tavLst>
                                        <p:tav tm="0">
                                          <p:val>
                                            <p:strVal val="#ppt_x-.2"/>
                                          </p:val>
                                        </p:tav>
                                        <p:tav tm="100000">
                                          <p:val>
                                            <p:strVal val="#ppt_x"/>
                                          </p:val>
                                        </p:tav>
                                      </p:tavLst>
                                    </p:anim>
                                    <p:anim calcmode="lin" valueType="num">
                                      <p:cBhvr>
                                        <p:cTn id="8" dur="2000" fill="hold"/>
                                        <p:tgtEl>
                                          <p:spTgt spid="10"/>
                                        </p:tgtEl>
                                        <p:attrNameLst>
                                          <p:attrName>ppt_y</p:attrName>
                                        </p:attrNameLst>
                                      </p:cBhvr>
                                      <p:tavLst>
                                        <p:tav tm="0">
                                          <p:val>
                                            <p:strVal val="#ppt_y"/>
                                          </p:val>
                                        </p:tav>
                                        <p:tav tm="100000">
                                          <p:val>
                                            <p:strVal val="#ppt_y"/>
                                          </p:val>
                                        </p:tav>
                                      </p:tavLst>
                                    </p:anim>
                                    <p:animEffect transition="in" filter="wipe(right)" prLst="gradientSize: 0.1">
                                      <p:cBhvr>
                                        <p:cTn id="9"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583280" y="1139235"/>
            <a:ext cx="3929090" cy="923330"/>
          </a:xfrm>
          <a:prstGeom prst="rect">
            <a:avLst/>
          </a:prstGeom>
          <a:noFill/>
        </p:spPr>
        <p:txBody>
          <a:bodyPr wrap="square" rtlCol="1">
            <a:spAutoFit/>
          </a:bodyPr>
          <a:lstStyle/>
          <a:p>
            <a:r>
              <a:rPr lang="fa-IR" dirty="0" smtClean="0">
                <a:cs typeface="B Homa" panose="00000400000000000000" pitchFamily="2" charset="-78"/>
              </a:rPr>
              <a:t>وجود نداشتن دیوار و حجم شیشه ای بنا بر روی ستون های فولادی تاکیدی بر حالت معمارانه سازه اکسپوز این ساختمان می باشد. </a:t>
            </a:r>
            <a:endParaRPr lang="fa-IR" dirty="0">
              <a:cs typeface="B Homa" panose="00000400000000000000" pitchFamily="2" charset="-78"/>
            </a:endParaRPr>
          </a:p>
        </p:txBody>
      </p:sp>
      <p:pic>
        <p:nvPicPr>
          <p:cNvPr id="6" name="Picture 5" descr="h27.jpg"/>
          <p:cNvPicPr>
            <a:picLocks noChangeAspect="1"/>
          </p:cNvPicPr>
          <p:nvPr/>
        </p:nvPicPr>
        <p:blipFill>
          <a:blip r:embed="rId2" cstate="print"/>
          <a:stretch>
            <a:fillRect/>
          </a:stretch>
        </p:blipFill>
        <p:spPr>
          <a:xfrm>
            <a:off x="582752" y="982111"/>
            <a:ext cx="2414612" cy="181095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7" name="Picture 6" descr="h28.jpg"/>
          <p:cNvPicPr>
            <a:picLocks noChangeAspect="1"/>
          </p:cNvPicPr>
          <p:nvPr/>
        </p:nvPicPr>
        <p:blipFill>
          <a:blip r:embed="rId3" cstate="print"/>
          <a:stretch>
            <a:fillRect/>
          </a:stretch>
        </p:blipFill>
        <p:spPr>
          <a:xfrm>
            <a:off x="3440272" y="2353681"/>
            <a:ext cx="1643074" cy="123230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8" name="Picture 7" descr="h30.jpg"/>
          <p:cNvPicPr>
            <a:picLocks noChangeAspect="1"/>
          </p:cNvPicPr>
          <p:nvPr/>
        </p:nvPicPr>
        <p:blipFill>
          <a:blip r:embed="rId4" cstate="print"/>
          <a:stretch>
            <a:fillRect/>
          </a:stretch>
        </p:blipFill>
        <p:spPr>
          <a:xfrm>
            <a:off x="597032" y="3114490"/>
            <a:ext cx="2414612" cy="181095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0" name="Picture 9" descr="h22.jpg"/>
          <p:cNvPicPr>
            <a:picLocks noChangeAspect="1"/>
          </p:cNvPicPr>
          <p:nvPr/>
        </p:nvPicPr>
        <p:blipFill>
          <a:blip r:embed="rId5" cstate="print"/>
          <a:stretch>
            <a:fillRect/>
          </a:stretch>
        </p:blipFill>
        <p:spPr>
          <a:xfrm>
            <a:off x="5440536" y="2353681"/>
            <a:ext cx="1428761" cy="107157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1" name="Picture 10" descr="h16.jpg"/>
          <p:cNvPicPr>
            <a:picLocks noChangeAspect="1"/>
          </p:cNvPicPr>
          <p:nvPr/>
        </p:nvPicPr>
        <p:blipFill>
          <a:blip r:embed="rId6" cstate="print"/>
          <a:stretch>
            <a:fillRect/>
          </a:stretch>
        </p:blipFill>
        <p:spPr>
          <a:xfrm>
            <a:off x="3464084" y="3711003"/>
            <a:ext cx="1619262" cy="121444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2" name="Picture 11" descr="h17.jpg"/>
          <p:cNvPicPr>
            <a:picLocks noChangeAspect="1"/>
          </p:cNvPicPr>
          <p:nvPr/>
        </p:nvPicPr>
        <p:blipFill>
          <a:blip r:embed="rId7" cstate="print"/>
          <a:stretch>
            <a:fillRect/>
          </a:stretch>
        </p:blipFill>
        <p:spPr>
          <a:xfrm>
            <a:off x="5440536" y="3568127"/>
            <a:ext cx="1785950" cy="1339462"/>
          </a:xfrm>
          <a:prstGeom prst="rect">
            <a:avLst/>
          </a:prstGeom>
          <a:ln>
            <a:noFill/>
          </a:ln>
          <a:effectLst>
            <a:outerShdw blurRad="292100" dist="139700" dir="2700000" algn="tl" rotWithShape="0">
              <a:srgbClr val="333333">
                <a:alpha val="65000"/>
              </a:srgbClr>
            </a:outerShdw>
          </a:effectLst>
        </p:spPr>
      </p:pic>
      <p:sp>
        <p:nvSpPr>
          <p:cNvPr id="13" name="TextBox 12"/>
          <p:cNvSpPr txBox="1"/>
          <p:nvPr/>
        </p:nvSpPr>
        <p:spPr>
          <a:xfrm>
            <a:off x="7012172" y="4711135"/>
            <a:ext cx="1857356" cy="276999"/>
          </a:xfrm>
          <a:prstGeom prst="rect">
            <a:avLst/>
          </a:prstGeom>
          <a:noFill/>
        </p:spPr>
        <p:txBody>
          <a:bodyPr wrap="square" rtlCol="1">
            <a:spAutoFit/>
          </a:bodyPr>
          <a:lstStyle/>
          <a:p>
            <a:r>
              <a:rPr lang="fa-IR" sz="1200" dirty="0" smtClean="0">
                <a:cs typeface="B Homa" panose="00000400000000000000" pitchFamily="2" charset="-78"/>
              </a:rPr>
              <a:t>تلفیق عنصر معمارانه و سازه</a:t>
            </a:r>
            <a:endParaRPr lang="fa-IR" sz="1200" dirty="0">
              <a:cs typeface="B Homa" panose="00000400000000000000" pitchFamily="2" charset="-78"/>
            </a:endParaRPr>
          </a:p>
        </p:txBody>
      </p:sp>
    </p:spTree>
    <p:extLst>
      <p:ext uri="{BB962C8B-B14F-4D97-AF65-F5344CB8AC3E}">
        <p14:creationId xmlns:p14="http://schemas.microsoft.com/office/powerpoint/2010/main" val="359434013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535154" y="1308428"/>
            <a:ext cx="3786214" cy="646331"/>
          </a:xfrm>
          <a:prstGeom prst="rect">
            <a:avLst/>
          </a:prstGeom>
          <a:noFill/>
        </p:spPr>
        <p:txBody>
          <a:bodyPr wrap="square" rtlCol="1">
            <a:spAutoFit/>
          </a:bodyPr>
          <a:lstStyle/>
          <a:p>
            <a:r>
              <a:rPr lang="fa-IR" dirty="0" smtClean="0">
                <a:cs typeface="B Homa" panose="00000400000000000000" pitchFamily="2" charset="-78"/>
              </a:rPr>
              <a:t>کافه و رستوران مجموعه بر روی تراس های که در فضا کنسول شده اند، قرار دارند.</a:t>
            </a:r>
            <a:endParaRPr lang="fa-IR" dirty="0">
              <a:cs typeface="B Homa" panose="00000400000000000000" pitchFamily="2" charset="-78"/>
            </a:endParaRPr>
          </a:p>
        </p:txBody>
      </p:sp>
      <p:sp>
        <p:nvSpPr>
          <p:cNvPr id="6" name="TextBox 5"/>
          <p:cNvSpPr txBox="1"/>
          <p:nvPr/>
        </p:nvSpPr>
        <p:spPr>
          <a:xfrm>
            <a:off x="4535154" y="2019419"/>
            <a:ext cx="3786214" cy="646331"/>
          </a:xfrm>
          <a:prstGeom prst="rect">
            <a:avLst/>
          </a:prstGeom>
          <a:noFill/>
        </p:spPr>
        <p:txBody>
          <a:bodyPr wrap="square" rtlCol="1">
            <a:spAutoFit/>
          </a:bodyPr>
          <a:lstStyle/>
          <a:p>
            <a:r>
              <a:rPr lang="fa-IR" dirty="0" smtClean="0">
                <a:cs typeface="B Homa" panose="00000400000000000000" pitchFamily="2" charset="-78"/>
              </a:rPr>
              <a:t>کالاتراوا برای برقراری تعادل در این تراس ها از فرم مورد علاقه اش بهره برد.</a:t>
            </a:r>
            <a:endParaRPr lang="fa-IR" dirty="0">
              <a:cs typeface="B Homa" panose="00000400000000000000" pitchFamily="2" charset="-78"/>
            </a:endParaRPr>
          </a:p>
        </p:txBody>
      </p:sp>
      <p:pic>
        <p:nvPicPr>
          <p:cNvPr id="7" name="Picture 6" descr="a1.jpg"/>
          <p:cNvPicPr>
            <a:picLocks noChangeAspect="1"/>
          </p:cNvPicPr>
          <p:nvPr/>
        </p:nvPicPr>
        <p:blipFill>
          <a:blip r:embed="rId2"/>
          <a:srcRect t="12631" r="4799"/>
          <a:stretch>
            <a:fillRect/>
          </a:stretch>
        </p:blipFill>
        <p:spPr>
          <a:xfrm>
            <a:off x="4839986" y="3165816"/>
            <a:ext cx="3355786" cy="1310710"/>
          </a:xfrm>
          <a:prstGeom prst="rect">
            <a:avLst/>
          </a:prstGeom>
          <a:ln>
            <a:noFill/>
          </a:ln>
          <a:effectLst>
            <a:softEdge rad="112500"/>
          </a:effectLst>
        </p:spPr>
      </p:pic>
      <p:pic>
        <p:nvPicPr>
          <p:cNvPr id="8" name="Picture 7" descr="a2.jpg"/>
          <p:cNvPicPr>
            <a:picLocks noChangeAspect="1"/>
          </p:cNvPicPr>
          <p:nvPr/>
        </p:nvPicPr>
        <p:blipFill>
          <a:blip r:embed="rId3"/>
          <a:srcRect l="3663"/>
          <a:stretch>
            <a:fillRect/>
          </a:stretch>
        </p:blipFill>
        <p:spPr>
          <a:xfrm>
            <a:off x="4820906" y="3165816"/>
            <a:ext cx="3395823" cy="1500198"/>
          </a:xfrm>
          <a:prstGeom prst="rect">
            <a:avLst/>
          </a:prstGeom>
          <a:ln>
            <a:noFill/>
          </a:ln>
          <a:effectLst>
            <a:softEdge rad="112500"/>
          </a:effectLst>
        </p:spPr>
      </p:pic>
      <p:pic>
        <p:nvPicPr>
          <p:cNvPr id="10" name="Picture 9" descr="h26.jpg"/>
          <p:cNvPicPr>
            <a:picLocks noChangeAspect="1"/>
          </p:cNvPicPr>
          <p:nvPr/>
        </p:nvPicPr>
        <p:blipFill>
          <a:blip r:embed="rId4" cstate="print"/>
          <a:stretch>
            <a:fillRect/>
          </a:stretch>
        </p:blipFill>
        <p:spPr>
          <a:xfrm>
            <a:off x="1844324" y="3380130"/>
            <a:ext cx="2286016" cy="171451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1" name="Picture 10" descr="16.jpg"/>
          <p:cNvPicPr>
            <a:picLocks noChangeAspect="1"/>
          </p:cNvPicPr>
          <p:nvPr/>
        </p:nvPicPr>
        <p:blipFill>
          <a:blip r:embed="rId5"/>
          <a:stretch>
            <a:fillRect/>
          </a:stretch>
        </p:blipFill>
        <p:spPr>
          <a:xfrm>
            <a:off x="534626" y="1179862"/>
            <a:ext cx="2552688" cy="191451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7697958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487027" y="1343772"/>
            <a:ext cx="4000528" cy="1200329"/>
          </a:xfrm>
          <a:prstGeom prst="rect">
            <a:avLst/>
          </a:prstGeom>
          <a:noFill/>
        </p:spPr>
        <p:txBody>
          <a:bodyPr wrap="square" rtlCol="1">
            <a:spAutoFit/>
          </a:bodyPr>
          <a:lstStyle/>
          <a:p>
            <a:r>
              <a:rPr lang="fa-IR" dirty="0" smtClean="0">
                <a:cs typeface="B Homa" panose="00000400000000000000" pitchFamily="2" charset="-78"/>
              </a:rPr>
              <a:t>    کالاتراوا تماتی فضاهای سرویس دهنده را با اضافه کردن حجمی در پشت بنا متمرکز کرد.</a:t>
            </a:r>
          </a:p>
          <a:p>
            <a:r>
              <a:rPr lang="fa-IR" dirty="0" smtClean="0">
                <a:cs typeface="B Homa" panose="00000400000000000000" pitchFamily="2" charset="-78"/>
              </a:rPr>
              <a:t>     مردم این مجموعه سرویسی را </a:t>
            </a:r>
            <a:r>
              <a:rPr lang="en-US" dirty="0" smtClean="0">
                <a:cs typeface="B Homa" panose="00000400000000000000" pitchFamily="2" charset="-78"/>
              </a:rPr>
              <a:t>back pack</a:t>
            </a:r>
            <a:r>
              <a:rPr lang="fa-IR" dirty="0" smtClean="0">
                <a:cs typeface="B Homa" panose="00000400000000000000" pitchFamily="2" charset="-78"/>
              </a:rPr>
              <a:t> می نامند.  </a:t>
            </a:r>
            <a:endParaRPr lang="fa-IR" dirty="0">
              <a:cs typeface="B Homa" panose="00000400000000000000" pitchFamily="2" charset="-78"/>
            </a:endParaRPr>
          </a:p>
        </p:txBody>
      </p:sp>
      <p:pic>
        <p:nvPicPr>
          <p:cNvPr id="6" name="Picture 5" descr="g1.jpg"/>
          <p:cNvPicPr>
            <a:picLocks noChangeAspect="1"/>
          </p:cNvPicPr>
          <p:nvPr/>
        </p:nvPicPr>
        <p:blipFill>
          <a:blip r:embed="rId2"/>
          <a:stretch>
            <a:fillRect/>
          </a:stretch>
        </p:blipFill>
        <p:spPr>
          <a:xfrm>
            <a:off x="179375" y="1108086"/>
            <a:ext cx="4143453" cy="3107590"/>
          </a:xfrm>
          <a:prstGeom prst="rect">
            <a:avLst/>
          </a:prstGeom>
        </p:spPr>
      </p:pic>
      <p:pic>
        <p:nvPicPr>
          <p:cNvPr id="7" name="Picture 6" descr="g2.jpg"/>
          <p:cNvPicPr>
            <a:picLocks noChangeAspect="1"/>
          </p:cNvPicPr>
          <p:nvPr/>
        </p:nvPicPr>
        <p:blipFill>
          <a:blip r:embed="rId3"/>
          <a:stretch>
            <a:fillRect/>
          </a:stretch>
        </p:blipFill>
        <p:spPr>
          <a:xfrm>
            <a:off x="200747" y="1129458"/>
            <a:ext cx="4143453" cy="3107590"/>
          </a:xfrm>
          <a:prstGeom prst="rect">
            <a:avLst/>
          </a:prstGeom>
        </p:spPr>
      </p:pic>
      <p:pic>
        <p:nvPicPr>
          <p:cNvPr id="8" name="Picture 7" descr="g3.jpg"/>
          <p:cNvPicPr>
            <a:picLocks noChangeAspect="1"/>
          </p:cNvPicPr>
          <p:nvPr/>
        </p:nvPicPr>
        <p:blipFill>
          <a:blip r:embed="rId4" cstate="print"/>
          <a:stretch>
            <a:fillRect/>
          </a:stretch>
        </p:blipFill>
        <p:spPr>
          <a:xfrm>
            <a:off x="6558729" y="2701094"/>
            <a:ext cx="1809762" cy="135732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0" name="Picture 9" descr="g4.jpg"/>
          <p:cNvPicPr>
            <a:picLocks noChangeAspect="1"/>
          </p:cNvPicPr>
          <p:nvPr/>
        </p:nvPicPr>
        <p:blipFill>
          <a:blip r:embed="rId5" cstate="print"/>
          <a:stretch>
            <a:fillRect/>
          </a:stretch>
        </p:blipFill>
        <p:spPr>
          <a:xfrm>
            <a:off x="4772779" y="3772664"/>
            <a:ext cx="1524010" cy="114300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8849899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f1.jpg"/>
          <p:cNvPicPr>
            <a:picLocks noChangeAspect="1"/>
          </p:cNvPicPr>
          <p:nvPr/>
        </p:nvPicPr>
        <p:blipFill>
          <a:blip r:embed="rId2"/>
          <a:stretch>
            <a:fillRect/>
          </a:stretch>
        </p:blipFill>
        <p:spPr>
          <a:xfrm>
            <a:off x="582000" y="1627269"/>
            <a:ext cx="3214710" cy="2411032"/>
          </a:xfrm>
          <a:prstGeom prst="rect">
            <a:avLst/>
          </a:prstGeom>
        </p:spPr>
      </p:pic>
      <p:pic>
        <p:nvPicPr>
          <p:cNvPr id="5" name="Picture 4" descr="f2.jpg"/>
          <p:cNvPicPr>
            <a:picLocks noChangeAspect="1"/>
          </p:cNvPicPr>
          <p:nvPr/>
        </p:nvPicPr>
        <p:blipFill>
          <a:blip r:embed="rId3"/>
          <a:stretch>
            <a:fillRect/>
          </a:stretch>
        </p:blipFill>
        <p:spPr>
          <a:xfrm>
            <a:off x="582000" y="1627269"/>
            <a:ext cx="3214710" cy="2411032"/>
          </a:xfrm>
          <a:prstGeom prst="rect">
            <a:avLst/>
          </a:prstGeom>
        </p:spPr>
      </p:pic>
      <p:pic>
        <p:nvPicPr>
          <p:cNvPr id="6" name="Picture 5" descr="f3.jpg"/>
          <p:cNvPicPr>
            <a:picLocks noChangeAspect="1"/>
          </p:cNvPicPr>
          <p:nvPr/>
        </p:nvPicPr>
        <p:blipFill>
          <a:blip r:embed="rId4"/>
          <a:stretch>
            <a:fillRect/>
          </a:stretch>
        </p:blipFill>
        <p:spPr>
          <a:xfrm>
            <a:off x="582000" y="1627269"/>
            <a:ext cx="3214710" cy="2411032"/>
          </a:xfrm>
          <a:prstGeom prst="rect">
            <a:avLst/>
          </a:prstGeom>
        </p:spPr>
      </p:pic>
      <p:sp>
        <p:nvSpPr>
          <p:cNvPr id="10" name="TextBox 9"/>
          <p:cNvSpPr txBox="1"/>
          <p:nvPr/>
        </p:nvSpPr>
        <p:spPr>
          <a:xfrm>
            <a:off x="4796842" y="1198641"/>
            <a:ext cx="3643338" cy="1200329"/>
          </a:xfrm>
          <a:prstGeom prst="rect">
            <a:avLst/>
          </a:prstGeom>
          <a:noFill/>
        </p:spPr>
        <p:txBody>
          <a:bodyPr wrap="square" rtlCol="1">
            <a:spAutoFit/>
          </a:bodyPr>
          <a:lstStyle/>
          <a:p>
            <a:r>
              <a:rPr lang="fa-IR" dirty="0" smtClean="0">
                <a:cs typeface="B Homa" panose="00000400000000000000" pitchFamily="2" charset="-78"/>
              </a:rPr>
              <a:t>    شکست های پی در پی در معماری این بنا انتزاعی از حرکت انسان است که با همنشینی فولاد و بتن به نمایش در آمده و باعث پویایی بنا شده است.</a:t>
            </a:r>
            <a:endParaRPr lang="fa-IR" dirty="0">
              <a:cs typeface="B Homa" panose="00000400000000000000" pitchFamily="2" charset="-78"/>
            </a:endParaRPr>
          </a:p>
        </p:txBody>
      </p:sp>
      <p:pic>
        <p:nvPicPr>
          <p:cNvPr id="18" name="Picture 17" descr="3.jpg"/>
          <p:cNvPicPr>
            <a:picLocks noChangeAspect="1"/>
          </p:cNvPicPr>
          <p:nvPr/>
        </p:nvPicPr>
        <p:blipFill>
          <a:blip r:embed="rId5" cstate="print"/>
          <a:stretch>
            <a:fillRect/>
          </a:stretch>
        </p:blipFill>
        <p:spPr>
          <a:xfrm>
            <a:off x="4725404" y="2698839"/>
            <a:ext cx="2714644" cy="203598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8957978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20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594560" y="2543931"/>
            <a:ext cx="3929090" cy="928694"/>
          </a:xfrm>
          <a:prstGeom prst="rect">
            <a:avLst/>
          </a:prstGeom>
          <a:noFill/>
        </p:spPr>
        <p:txBody>
          <a:bodyPr wrap="square" rtlCol="1">
            <a:spAutoFit/>
          </a:bodyPr>
          <a:lstStyle/>
          <a:p>
            <a:r>
              <a:rPr lang="fa-IR" dirty="0" smtClean="0">
                <a:cs typeface="B Homa" panose="00000400000000000000" pitchFamily="2" charset="-78"/>
              </a:rPr>
              <a:t>برای طراحی سقف گالری ها از فرم ساختمان فرودگاه که در سال 1970 ساخته شده بود استفاده کرد.</a:t>
            </a:r>
            <a:endParaRPr lang="fa-IR" dirty="0">
              <a:cs typeface="B Homa" panose="00000400000000000000" pitchFamily="2" charset="-78"/>
            </a:endParaRPr>
          </a:p>
        </p:txBody>
      </p:sp>
      <p:sp>
        <p:nvSpPr>
          <p:cNvPr id="6" name="TextBox 5"/>
          <p:cNvSpPr txBox="1"/>
          <p:nvPr/>
        </p:nvSpPr>
        <p:spPr>
          <a:xfrm>
            <a:off x="4594560" y="986583"/>
            <a:ext cx="3929090" cy="1485910"/>
          </a:xfrm>
          <a:prstGeom prst="rect">
            <a:avLst/>
          </a:prstGeom>
          <a:noFill/>
        </p:spPr>
        <p:txBody>
          <a:bodyPr wrap="square" rtlCol="1">
            <a:spAutoFit/>
          </a:bodyPr>
          <a:lstStyle/>
          <a:p>
            <a:r>
              <a:rPr lang="fa-IR" dirty="0" smtClean="0">
                <a:cs typeface="B Homa" panose="00000400000000000000" pitchFamily="2" charset="-78"/>
              </a:rPr>
              <a:t>     کالاتراوا بدون هیچ سازه پیش ساخته ای  با استفاده از ایده مهندسی، لویچی نروی در طراحی آشیانه هواپیما در سال 1930به چینش عناصر طراحی شده در کنار یکدیگر بوسیله بتن مسلح پرداخت. </a:t>
            </a:r>
            <a:endParaRPr lang="fa-IR" dirty="0">
              <a:cs typeface="B Homa" panose="00000400000000000000" pitchFamily="2" charset="-78"/>
            </a:endParaRPr>
          </a:p>
        </p:txBody>
      </p:sp>
      <p:pic>
        <p:nvPicPr>
          <p:cNvPr id="7" name="Picture 6" descr="h19.jpg"/>
          <p:cNvPicPr>
            <a:picLocks noChangeAspect="1"/>
          </p:cNvPicPr>
          <p:nvPr/>
        </p:nvPicPr>
        <p:blipFill>
          <a:blip r:embed="rId2" cstate="print"/>
          <a:stretch>
            <a:fillRect/>
          </a:stretch>
        </p:blipFill>
        <p:spPr>
          <a:xfrm>
            <a:off x="3808742" y="3901253"/>
            <a:ext cx="1214446" cy="910835"/>
          </a:xfrm>
          <a:prstGeom prst="rect">
            <a:avLst/>
          </a:prstGeom>
          <a:ln>
            <a:noFill/>
          </a:ln>
          <a:effectLst>
            <a:outerShdw blurRad="292100" dist="139700" dir="2700000" algn="tl" rotWithShape="0">
              <a:srgbClr val="333333">
                <a:alpha val="65000"/>
              </a:srgbClr>
            </a:outerShdw>
          </a:effectLst>
        </p:spPr>
      </p:pic>
      <p:pic>
        <p:nvPicPr>
          <p:cNvPr id="8" name="Picture 7" descr="h3.jpg"/>
          <p:cNvPicPr>
            <a:picLocks noChangeAspect="1"/>
          </p:cNvPicPr>
          <p:nvPr/>
        </p:nvPicPr>
        <p:blipFill>
          <a:blip r:embed="rId3" cstate="print"/>
          <a:stretch>
            <a:fillRect/>
          </a:stretch>
        </p:blipFill>
        <p:spPr>
          <a:xfrm>
            <a:off x="665470" y="829419"/>
            <a:ext cx="1500198" cy="112514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0" name="Picture 9" descr="h4.jpg"/>
          <p:cNvPicPr>
            <a:picLocks noChangeAspect="1"/>
          </p:cNvPicPr>
          <p:nvPr/>
        </p:nvPicPr>
        <p:blipFill>
          <a:blip r:embed="rId4" cstate="print"/>
          <a:stretch>
            <a:fillRect/>
          </a:stretch>
        </p:blipFill>
        <p:spPr>
          <a:xfrm>
            <a:off x="665470" y="2329617"/>
            <a:ext cx="1500198" cy="112514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1" name="Picture 10" descr="h5.jpg"/>
          <p:cNvPicPr>
            <a:picLocks noChangeAspect="1"/>
          </p:cNvPicPr>
          <p:nvPr/>
        </p:nvPicPr>
        <p:blipFill>
          <a:blip r:embed="rId5" cstate="print"/>
          <a:stretch>
            <a:fillRect/>
          </a:stretch>
        </p:blipFill>
        <p:spPr>
          <a:xfrm>
            <a:off x="665470" y="3829815"/>
            <a:ext cx="1500198" cy="112514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3" name="Picture 12" descr="h7.jpg"/>
          <p:cNvPicPr>
            <a:picLocks noChangeAspect="1"/>
          </p:cNvPicPr>
          <p:nvPr/>
        </p:nvPicPr>
        <p:blipFill>
          <a:blip r:embed="rId6" cstate="print"/>
          <a:stretch>
            <a:fillRect/>
          </a:stretch>
        </p:blipFill>
        <p:spPr>
          <a:xfrm>
            <a:off x="5308940" y="3901253"/>
            <a:ext cx="1214446" cy="910835"/>
          </a:xfrm>
          <a:prstGeom prst="rect">
            <a:avLst/>
          </a:prstGeom>
          <a:ln>
            <a:noFill/>
          </a:ln>
          <a:effectLst>
            <a:outerShdw blurRad="292100" dist="139700" dir="2700000" algn="tl" rotWithShape="0">
              <a:srgbClr val="333333">
                <a:alpha val="65000"/>
              </a:srgbClr>
            </a:outerShdw>
          </a:effectLst>
        </p:spPr>
      </p:pic>
      <p:pic>
        <p:nvPicPr>
          <p:cNvPr id="14" name="Picture 13" descr="h11.jpg"/>
          <p:cNvPicPr>
            <a:picLocks noChangeAspect="1"/>
          </p:cNvPicPr>
          <p:nvPr/>
        </p:nvPicPr>
        <p:blipFill>
          <a:blip r:embed="rId7" cstate="print"/>
          <a:stretch>
            <a:fillRect/>
          </a:stretch>
        </p:blipFill>
        <p:spPr>
          <a:xfrm>
            <a:off x="6809138" y="3901253"/>
            <a:ext cx="1214446" cy="910835"/>
          </a:xfrm>
          <a:prstGeom prst="rect">
            <a:avLst/>
          </a:prstGeom>
          <a:ln>
            <a:noFill/>
          </a:ln>
          <a:effectLst>
            <a:outerShdw blurRad="292100" dist="139700" dir="2700000" algn="tl" rotWithShape="0">
              <a:srgbClr val="333333">
                <a:alpha val="65000"/>
              </a:srgbClr>
            </a:outerShdw>
          </a:effectLst>
        </p:spPr>
      </p:pic>
      <p:pic>
        <p:nvPicPr>
          <p:cNvPr id="16" name="Picture 15" descr="18.jpg"/>
          <p:cNvPicPr>
            <a:picLocks noChangeAspect="1"/>
          </p:cNvPicPr>
          <p:nvPr/>
        </p:nvPicPr>
        <p:blipFill>
          <a:blip r:embed="rId8" cstate="print"/>
          <a:stretch>
            <a:fillRect/>
          </a:stretch>
        </p:blipFill>
        <p:spPr>
          <a:xfrm>
            <a:off x="2880048" y="1829551"/>
            <a:ext cx="1143008" cy="857256"/>
          </a:xfrm>
          <a:prstGeom prst="rect">
            <a:avLst/>
          </a:prstGeom>
          <a:ln>
            <a:noFill/>
          </a:ln>
          <a:effectLst>
            <a:outerShdw blurRad="292100" dist="139700" dir="2700000" algn="tl" rotWithShape="0">
              <a:srgbClr val="333333">
                <a:alpha val="65000"/>
              </a:srgbClr>
            </a:outerShdw>
          </a:effectLst>
        </p:spPr>
      </p:pic>
      <p:pic>
        <p:nvPicPr>
          <p:cNvPr id="17" name="Picture 16" descr="19.jpg"/>
          <p:cNvPicPr>
            <a:picLocks noChangeAspect="1"/>
          </p:cNvPicPr>
          <p:nvPr/>
        </p:nvPicPr>
        <p:blipFill>
          <a:blip r:embed="rId9" cstate="print"/>
          <a:stretch>
            <a:fillRect/>
          </a:stretch>
        </p:blipFill>
        <p:spPr>
          <a:xfrm>
            <a:off x="2880048" y="2829683"/>
            <a:ext cx="1143008" cy="85725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2656942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7.jpg"/>
          <p:cNvPicPr>
            <a:picLocks noChangeAspect="1"/>
          </p:cNvPicPr>
          <p:nvPr/>
        </p:nvPicPr>
        <p:blipFill>
          <a:blip r:embed="rId2"/>
          <a:stretch>
            <a:fillRect/>
          </a:stretch>
        </p:blipFill>
        <p:spPr>
          <a:xfrm>
            <a:off x="499283" y="1376860"/>
            <a:ext cx="3429024" cy="2571768"/>
          </a:xfrm>
          <a:prstGeom prst="rect">
            <a:avLst/>
          </a:prstGeom>
        </p:spPr>
      </p:pic>
      <p:pic>
        <p:nvPicPr>
          <p:cNvPr id="5" name="Picture 4" descr="19.jpg"/>
          <p:cNvPicPr>
            <a:picLocks noChangeAspect="1"/>
          </p:cNvPicPr>
          <p:nvPr/>
        </p:nvPicPr>
        <p:blipFill>
          <a:blip r:embed="rId3"/>
          <a:stretch>
            <a:fillRect/>
          </a:stretch>
        </p:blipFill>
        <p:spPr>
          <a:xfrm>
            <a:off x="499283" y="1376860"/>
            <a:ext cx="3429024" cy="2571768"/>
          </a:xfrm>
          <a:prstGeom prst="rect">
            <a:avLst/>
          </a:prstGeom>
        </p:spPr>
      </p:pic>
      <p:pic>
        <p:nvPicPr>
          <p:cNvPr id="6" name="Picture 5" descr="20.jpg"/>
          <p:cNvPicPr>
            <a:picLocks noChangeAspect="1"/>
          </p:cNvPicPr>
          <p:nvPr/>
        </p:nvPicPr>
        <p:blipFill>
          <a:blip r:embed="rId4"/>
          <a:stretch>
            <a:fillRect/>
          </a:stretch>
        </p:blipFill>
        <p:spPr>
          <a:xfrm>
            <a:off x="499283" y="1376860"/>
            <a:ext cx="3429024" cy="2571768"/>
          </a:xfrm>
          <a:prstGeom prst="rect">
            <a:avLst/>
          </a:prstGeom>
        </p:spPr>
      </p:pic>
      <p:pic>
        <p:nvPicPr>
          <p:cNvPr id="7" name="Picture 6" descr="21.jpg"/>
          <p:cNvPicPr>
            <a:picLocks noChangeAspect="1"/>
          </p:cNvPicPr>
          <p:nvPr/>
        </p:nvPicPr>
        <p:blipFill>
          <a:blip r:embed="rId5"/>
          <a:stretch>
            <a:fillRect/>
          </a:stretch>
        </p:blipFill>
        <p:spPr>
          <a:xfrm>
            <a:off x="499283" y="1376860"/>
            <a:ext cx="3429024" cy="2571768"/>
          </a:xfrm>
          <a:prstGeom prst="rect">
            <a:avLst/>
          </a:prstGeom>
        </p:spPr>
      </p:pic>
      <p:pic>
        <p:nvPicPr>
          <p:cNvPr id="8" name="Picture 7" descr="22.jpg"/>
          <p:cNvPicPr>
            <a:picLocks noChangeAspect="1"/>
          </p:cNvPicPr>
          <p:nvPr/>
        </p:nvPicPr>
        <p:blipFill>
          <a:blip r:embed="rId6"/>
          <a:stretch>
            <a:fillRect/>
          </a:stretch>
        </p:blipFill>
        <p:spPr>
          <a:xfrm>
            <a:off x="499283" y="1376860"/>
            <a:ext cx="3429024" cy="2571768"/>
          </a:xfrm>
          <a:prstGeom prst="rect">
            <a:avLst/>
          </a:prstGeom>
        </p:spPr>
      </p:pic>
      <p:pic>
        <p:nvPicPr>
          <p:cNvPr id="9" name="Picture 8" descr="23.jpg"/>
          <p:cNvPicPr>
            <a:picLocks noChangeAspect="1"/>
          </p:cNvPicPr>
          <p:nvPr/>
        </p:nvPicPr>
        <p:blipFill>
          <a:blip r:embed="rId7"/>
          <a:stretch>
            <a:fillRect/>
          </a:stretch>
        </p:blipFill>
        <p:spPr>
          <a:xfrm>
            <a:off x="499283" y="1376860"/>
            <a:ext cx="3429024" cy="2571768"/>
          </a:xfrm>
          <a:prstGeom prst="rect">
            <a:avLst/>
          </a:prstGeom>
        </p:spPr>
      </p:pic>
      <p:pic>
        <p:nvPicPr>
          <p:cNvPr id="10" name="Picture 9" descr="24.jpg"/>
          <p:cNvPicPr>
            <a:picLocks noChangeAspect="1"/>
          </p:cNvPicPr>
          <p:nvPr/>
        </p:nvPicPr>
        <p:blipFill>
          <a:blip r:embed="rId8"/>
          <a:stretch>
            <a:fillRect/>
          </a:stretch>
        </p:blipFill>
        <p:spPr>
          <a:xfrm>
            <a:off x="499283" y="1376860"/>
            <a:ext cx="3429024" cy="2571768"/>
          </a:xfrm>
          <a:prstGeom prst="rect">
            <a:avLst/>
          </a:prstGeom>
        </p:spPr>
      </p:pic>
      <p:sp>
        <p:nvSpPr>
          <p:cNvPr id="14" name="TextBox 13"/>
          <p:cNvSpPr txBox="1"/>
          <p:nvPr/>
        </p:nvSpPr>
        <p:spPr>
          <a:xfrm>
            <a:off x="4642687" y="1019670"/>
            <a:ext cx="3328003" cy="369332"/>
          </a:xfrm>
          <a:prstGeom prst="rect">
            <a:avLst/>
          </a:prstGeom>
          <a:noFill/>
        </p:spPr>
        <p:txBody>
          <a:bodyPr wrap="square" rtlCol="1">
            <a:spAutoFit/>
          </a:bodyPr>
          <a:lstStyle/>
          <a:p>
            <a:r>
              <a:rPr lang="fa-IR" dirty="0" smtClean="0">
                <a:cs typeface="B Homa" panose="00000400000000000000" pitchFamily="2" charset="-78"/>
              </a:rPr>
              <a:t>قسمت زیر ساختمان شامل:</a:t>
            </a:r>
            <a:endParaRPr lang="fa-IR" dirty="0">
              <a:cs typeface="B Homa" panose="00000400000000000000" pitchFamily="2" charset="-78"/>
            </a:endParaRPr>
          </a:p>
        </p:txBody>
      </p:sp>
      <p:sp>
        <p:nvSpPr>
          <p:cNvPr id="15" name="TextBox 14"/>
          <p:cNvSpPr txBox="1"/>
          <p:nvPr/>
        </p:nvSpPr>
        <p:spPr>
          <a:xfrm>
            <a:off x="4815146" y="1498841"/>
            <a:ext cx="3328003" cy="646331"/>
          </a:xfrm>
          <a:prstGeom prst="rect">
            <a:avLst/>
          </a:prstGeom>
          <a:noFill/>
        </p:spPr>
        <p:txBody>
          <a:bodyPr wrap="square" rtlCol="1">
            <a:spAutoFit/>
          </a:bodyPr>
          <a:lstStyle/>
          <a:p>
            <a:r>
              <a:rPr lang="fa-IR" dirty="0" smtClean="0">
                <a:cs typeface="B Homa" panose="00000400000000000000" pitchFamily="2" charset="-78"/>
              </a:rPr>
              <a:t>چهار ریل برای عبور قطارهای محلی و دو ریل قطار </a:t>
            </a:r>
            <a:r>
              <a:rPr lang="en-US" dirty="0" smtClean="0">
                <a:cs typeface="B Homa" panose="00000400000000000000" pitchFamily="2" charset="-78"/>
              </a:rPr>
              <a:t>TGV</a:t>
            </a:r>
            <a:endParaRPr lang="fa-IR" dirty="0">
              <a:cs typeface="B Homa" panose="00000400000000000000" pitchFamily="2" charset="-78"/>
            </a:endParaRPr>
          </a:p>
        </p:txBody>
      </p:sp>
      <p:sp>
        <p:nvSpPr>
          <p:cNvPr id="16" name="TextBox 15"/>
          <p:cNvSpPr txBox="1"/>
          <p:nvPr/>
        </p:nvSpPr>
        <p:spPr>
          <a:xfrm>
            <a:off x="4795087" y="2116025"/>
            <a:ext cx="3328003" cy="369332"/>
          </a:xfrm>
          <a:prstGeom prst="rect">
            <a:avLst/>
          </a:prstGeom>
          <a:noFill/>
        </p:spPr>
        <p:txBody>
          <a:bodyPr wrap="square" rtlCol="1">
            <a:spAutoFit/>
          </a:bodyPr>
          <a:lstStyle/>
          <a:p>
            <a:r>
              <a:rPr lang="fa-IR" dirty="0" smtClean="0">
                <a:cs typeface="B Homa" panose="00000400000000000000" pitchFamily="2" charset="-78"/>
              </a:rPr>
              <a:t>دو سکو برای مسافرین</a:t>
            </a:r>
            <a:endParaRPr lang="fa-IR" dirty="0">
              <a:cs typeface="B Homa" panose="00000400000000000000" pitchFamily="2" charset="-78"/>
            </a:endParaRPr>
          </a:p>
        </p:txBody>
      </p:sp>
      <p:sp>
        <p:nvSpPr>
          <p:cNvPr id="17" name="TextBox 16"/>
          <p:cNvSpPr txBox="1"/>
          <p:nvPr/>
        </p:nvSpPr>
        <p:spPr>
          <a:xfrm>
            <a:off x="4795087" y="2498973"/>
            <a:ext cx="3328003" cy="369332"/>
          </a:xfrm>
          <a:prstGeom prst="rect">
            <a:avLst/>
          </a:prstGeom>
          <a:noFill/>
        </p:spPr>
        <p:txBody>
          <a:bodyPr wrap="square" rtlCol="1">
            <a:spAutoFit/>
          </a:bodyPr>
          <a:lstStyle/>
          <a:p>
            <a:r>
              <a:rPr lang="fa-IR" dirty="0" smtClean="0">
                <a:cs typeface="B Homa" panose="00000400000000000000" pitchFamily="2" charset="-78"/>
              </a:rPr>
              <a:t>دو ریل قطارهای </a:t>
            </a:r>
            <a:r>
              <a:rPr lang="en-US" dirty="0" smtClean="0">
                <a:cs typeface="B Homa" panose="00000400000000000000" pitchFamily="2" charset="-78"/>
              </a:rPr>
              <a:t>TGV</a:t>
            </a:r>
            <a:r>
              <a:rPr lang="fa-IR" dirty="0" smtClean="0">
                <a:cs typeface="B Homa" panose="00000400000000000000" pitchFamily="2" charset="-78"/>
              </a:rPr>
              <a:t> در وسط</a:t>
            </a:r>
            <a:endParaRPr lang="fa-IR" dirty="0">
              <a:cs typeface="B Homa" panose="00000400000000000000" pitchFamily="2" charset="-78"/>
            </a:endParaRPr>
          </a:p>
        </p:txBody>
      </p:sp>
      <p:sp>
        <p:nvSpPr>
          <p:cNvPr id="18" name="TextBox 17"/>
          <p:cNvSpPr txBox="1"/>
          <p:nvPr/>
        </p:nvSpPr>
        <p:spPr>
          <a:xfrm>
            <a:off x="4142621" y="2936354"/>
            <a:ext cx="3970945" cy="369332"/>
          </a:xfrm>
          <a:prstGeom prst="rect">
            <a:avLst/>
          </a:prstGeom>
          <a:noFill/>
        </p:spPr>
        <p:txBody>
          <a:bodyPr wrap="square" rtlCol="1">
            <a:spAutoFit/>
          </a:bodyPr>
          <a:lstStyle/>
          <a:p>
            <a:r>
              <a:rPr lang="fa-IR" dirty="0" smtClean="0">
                <a:cs typeface="B Homa" panose="00000400000000000000" pitchFamily="2" charset="-78"/>
              </a:rPr>
              <a:t>تونل برای محافظت محیط از قطارهای پر سرعت</a:t>
            </a:r>
            <a:endParaRPr lang="fa-IR" dirty="0">
              <a:cs typeface="B Homa" panose="00000400000000000000" pitchFamily="2" charset="-78"/>
            </a:endParaRPr>
          </a:p>
        </p:txBody>
      </p:sp>
      <p:pic>
        <p:nvPicPr>
          <p:cNvPr id="20" name="Picture 19" descr="h12.jpg"/>
          <p:cNvPicPr>
            <a:picLocks noChangeAspect="1"/>
          </p:cNvPicPr>
          <p:nvPr/>
        </p:nvPicPr>
        <p:blipFill>
          <a:blip r:embed="rId9" cstate="print"/>
          <a:stretch>
            <a:fillRect/>
          </a:stretch>
        </p:blipFill>
        <p:spPr>
          <a:xfrm>
            <a:off x="5285629" y="3448562"/>
            <a:ext cx="2057469" cy="1543102"/>
          </a:xfrm>
          <a:prstGeom prst="rect">
            <a:avLst/>
          </a:prstGeom>
        </p:spPr>
      </p:pic>
      <p:pic>
        <p:nvPicPr>
          <p:cNvPr id="21" name="Picture 20" descr="h13.jpg"/>
          <p:cNvPicPr>
            <a:picLocks noChangeAspect="1"/>
          </p:cNvPicPr>
          <p:nvPr/>
        </p:nvPicPr>
        <p:blipFill>
          <a:blip r:embed="rId10" cstate="print"/>
          <a:stretch>
            <a:fillRect/>
          </a:stretch>
        </p:blipFill>
        <p:spPr>
          <a:xfrm>
            <a:off x="5285629" y="3448562"/>
            <a:ext cx="2057469" cy="1543102"/>
          </a:xfrm>
          <a:prstGeom prst="rect">
            <a:avLst/>
          </a:prstGeom>
        </p:spPr>
      </p:pic>
      <p:sp>
        <p:nvSpPr>
          <p:cNvPr id="22" name="Flowchart: Connector 21"/>
          <p:cNvSpPr/>
          <p:nvPr/>
        </p:nvSpPr>
        <p:spPr>
          <a:xfrm>
            <a:off x="8143149" y="1608179"/>
            <a:ext cx="142876" cy="142876"/>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dirty="0">
              <a:cs typeface="B Homa" panose="00000400000000000000" pitchFamily="2" charset="-78"/>
            </a:endParaRPr>
          </a:p>
        </p:txBody>
      </p:sp>
      <p:sp>
        <p:nvSpPr>
          <p:cNvPr id="23" name="Flowchart: Connector 22"/>
          <p:cNvSpPr/>
          <p:nvPr/>
        </p:nvSpPr>
        <p:spPr>
          <a:xfrm>
            <a:off x="8143149" y="2225363"/>
            <a:ext cx="142876" cy="142876"/>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dirty="0">
              <a:cs typeface="B Homa" panose="00000400000000000000" pitchFamily="2" charset="-78"/>
            </a:endParaRPr>
          </a:p>
        </p:txBody>
      </p:sp>
      <p:sp>
        <p:nvSpPr>
          <p:cNvPr id="24" name="Flowchart: Connector 23"/>
          <p:cNvSpPr/>
          <p:nvPr/>
        </p:nvSpPr>
        <p:spPr>
          <a:xfrm>
            <a:off x="8143149" y="2628233"/>
            <a:ext cx="142876" cy="142876"/>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dirty="0">
              <a:cs typeface="B Homa" panose="00000400000000000000" pitchFamily="2" charset="-78"/>
            </a:endParaRPr>
          </a:p>
        </p:txBody>
      </p:sp>
      <p:sp>
        <p:nvSpPr>
          <p:cNvPr id="26" name="Flowchart: Connector 25"/>
          <p:cNvSpPr/>
          <p:nvPr/>
        </p:nvSpPr>
        <p:spPr>
          <a:xfrm>
            <a:off x="8143149" y="3011181"/>
            <a:ext cx="142876" cy="142876"/>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dirty="0">
              <a:cs typeface="B Homa" panose="00000400000000000000" pitchFamily="2" charset="-78"/>
            </a:endParaRPr>
          </a:p>
        </p:txBody>
      </p:sp>
      <p:pic>
        <p:nvPicPr>
          <p:cNvPr id="19" name="Picture 18" descr="h14.jpg"/>
          <p:cNvPicPr>
            <a:picLocks noChangeAspect="1"/>
          </p:cNvPicPr>
          <p:nvPr/>
        </p:nvPicPr>
        <p:blipFill>
          <a:blip r:embed="rId11" cstate="print"/>
          <a:stretch>
            <a:fillRect/>
          </a:stretch>
        </p:blipFill>
        <p:spPr>
          <a:xfrm>
            <a:off x="5285629" y="3448562"/>
            <a:ext cx="2057469" cy="1543102"/>
          </a:xfrm>
          <a:prstGeom prst="rect">
            <a:avLst/>
          </a:prstGeom>
        </p:spPr>
      </p:pic>
    </p:spTree>
    <p:extLst>
      <p:ext uri="{BB962C8B-B14F-4D97-AF65-F5344CB8AC3E}">
        <p14:creationId xmlns:p14="http://schemas.microsoft.com/office/powerpoint/2010/main" val="28676743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fade">
                                      <p:cBhvr>
                                        <p:cTn id="10" dur="2000"/>
                                        <p:tgtEl>
                                          <p:spTgt spid="22"/>
                                        </p:tgtEl>
                                      </p:cBhvr>
                                    </p:animEffect>
                                  </p:childTnLst>
                                </p:cTn>
                              </p:par>
                              <p:par>
                                <p:cTn id="11" presetID="10"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2000"/>
                                        <p:tgtEl>
                                          <p:spTgt spid="6"/>
                                        </p:tgtEl>
                                      </p:cBhvr>
                                    </p:animEffect>
                                  </p:childTnLst>
                                </p:cTn>
                              </p:par>
                              <p:par>
                                <p:cTn id="14" presetID="10" presetClass="entr" presetSubtype="0"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2000"/>
                                        <p:tgtEl>
                                          <p:spTgt spid="7"/>
                                        </p:tgtEl>
                                      </p:cBhvr>
                                    </p:animEffect>
                                  </p:childTnLst>
                                </p:cTn>
                              </p:par>
                              <p:par>
                                <p:cTn id="17" presetID="10" presetClass="entr" presetSubtype="0" fill="hold"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2000"/>
                                        <p:tgtEl>
                                          <p:spTgt spid="8"/>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2000"/>
                                        <p:tgtEl>
                                          <p:spTgt spid="9"/>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2000"/>
                                        <p:tgtEl>
                                          <p:spTgt spid="23"/>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2000"/>
                                        <p:tgtEl>
                                          <p:spTgt spid="10"/>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fade">
                                      <p:cBhvr>
                                        <p:cTn id="35" dur="2000"/>
                                        <p:tgtEl>
                                          <p:spTgt spid="24"/>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20"/>
                                        </p:tgtEl>
                                        <p:attrNameLst>
                                          <p:attrName>style.visibility</p:attrName>
                                        </p:attrNameLst>
                                      </p:cBhvr>
                                      <p:to>
                                        <p:strVal val="visible"/>
                                      </p:to>
                                    </p:set>
                                    <p:animEffect transition="in" filter="fade">
                                      <p:cBhvr>
                                        <p:cTn id="40" dur="2000"/>
                                        <p:tgtEl>
                                          <p:spTgt spid="20"/>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fade">
                                      <p:cBhvr>
                                        <p:cTn id="43" dur="2000"/>
                                        <p:tgtEl>
                                          <p:spTgt spid="26"/>
                                        </p:tgtEl>
                                      </p:cBhvr>
                                    </p:animEffect>
                                  </p:childTnLst>
                                </p:cTn>
                              </p:par>
                            </p:childTnLst>
                          </p:cTn>
                        </p:par>
                        <p:par>
                          <p:cTn id="44" fill="hold">
                            <p:stCondLst>
                              <p:cond delay="2000"/>
                            </p:stCondLst>
                            <p:childTnLst>
                              <p:par>
                                <p:cTn id="45" presetID="10" presetClass="entr" presetSubtype="0" fill="hold" nodeType="after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fade">
                                      <p:cBhvr>
                                        <p:cTn id="47" dur="2000"/>
                                        <p:tgtEl>
                                          <p:spTgt spid="21"/>
                                        </p:tgtEl>
                                      </p:cBhvr>
                                    </p:animEffect>
                                  </p:childTnLst>
                                </p:cTn>
                              </p:par>
                            </p:childTnLst>
                          </p:cTn>
                        </p:par>
                        <p:par>
                          <p:cTn id="48" fill="hold">
                            <p:stCondLst>
                              <p:cond delay="4000"/>
                            </p:stCondLst>
                            <p:childTnLst>
                              <p:par>
                                <p:cTn id="49" presetID="10" presetClass="entr" presetSubtype="0" fill="hold" nodeType="afterEffect">
                                  <p:stCondLst>
                                    <p:cond delay="0"/>
                                  </p:stCondLst>
                                  <p:childTnLst>
                                    <p:set>
                                      <p:cBhvr>
                                        <p:cTn id="50" dur="1" fill="hold">
                                          <p:stCondLst>
                                            <p:cond delay="0"/>
                                          </p:stCondLst>
                                        </p:cTn>
                                        <p:tgtEl>
                                          <p:spTgt spid="19"/>
                                        </p:tgtEl>
                                        <p:attrNameLst>
                                          <p:attrName>style.visibility</p:attrName>
                                        </p:attrNameLst>
                                      </p:cBhvr>
                                      <p:to>
                                        <p:strVal val="visible"/>
                                      </p:to>
                                    </p:set>
                                    <p:animEffect transition="in" filter="fade">
                                      <p:cBhvr>
                                        <p:cTn id="51" dur="2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animBg="1"/>
      <p:bldP spid="2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p:nvPr/>
        </p:nvSpPr>
        <p:spPr>
          <a:xfrm>
            <a:off x="4451684" y="1454414"/>
            <a:ext cx="3500462" cy="923330"/>
          </a:xfrm>
          <a:prstGeom prst="rect">
            <a:avLst/>
          </a:prstGeom>
          <a:noFill/>
        </p:spPr>
        <p:txBody>
          <a:bodyPr wrap="square" rtlCol="1">
            <a:spAutoFit/>
          </a:bodyPr>
          <a:lstStyle/>
          <a:p>
            <a:r>
              <a:rPr lang="fa-IR" dirty="0" smtClean="0">
                <a:cs typeface="B Homa" panose="00000400000000000000" pitchFamily="2" charset="-78"/>
              </a:rPr>
              <a:t>    کالاتراوا از سقف تونل ها برای ارتباط بین سکو ها استفاده کرد و آرک ها را برای طراحی داخلی این فضا ها استفاده کرد.</a:t>
            </a:r>
            <a:endParaRPr lang="fa-IR" dirty="0">
              <a:cs typeface="B Homa" panose="00000400000000000000" pitchFamily="2" charset="-78"/>
            </a:endParaRPr>
          </a:p>
        </p:txBody>
      </p:sp>
      <p:pic>
        <p:nvPicPr>
          <p:cNvPr id="14" name="Picture 13" descr="25.jpg"/>
          <p:cNvPicPr>
            <a:picLocks noChangeAspect="1"/>
          </p:cNvPicPr>
          <p:nvPr/>
        </p:nvPicPr>
        <p:blipFill>
          <a:blip r:embed="rId2" cstate="print"/>
          <a:stretch>
            <a:fillRect/>
          </a:stretch>
        </p:blipFill>
        <p:spPr>
          <a:xfrm>
            <a:off x="6380510" y="3533631"/>
            <a:ext cx="1809763" cy="135732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5" name="Picture 14" descr="26.jpg"/>
          <p:cNvPicPr>
            <a:picLocks noChangeAspect="1"/>
          </p:cNvPicPr>
          <p:nvPr/>
        </p:nvPicPr>
        <p:blipFill>
          <a:blip r:embed="rId3" cstate="print"/>
          <a:stretch>
            <a:fillRect/>
          </a:stretch>
        </p:blipFill>
        <p:spPr>
          <a:xfrm>
            <a:off x="522594" y="1377611"/>
            <a:ext cx="2786082" cy="2089561"/>
          </a:xfrm>
          <a:prstGeom prst="rect">
            <a:avLst/>
          </a:prstGeom>
        </p:spPr>
      </p:pic>
      <p:pic>
        <p:nvPicPr>
          <p:cNvPr id="16" name="Picture 15" descr="27.jpg"/>
          <p:cNvPicPr>
            <a:picLocks noChangeAspect="1"/>
          </p:cNvPicPr>
          <p:nvPr/>
        </p:nvPicPr>
        <p:blipFill>
          <a:blip r:embed="rId4" cstate="print"/>
          <a:stretch>
            <a:fillRect/>
          </a:stretch>
        </p:blipFill>
        <p:spPr>
          <a:xfrm>
            <a:off x="522594" y="1377611"/>
            <a:ext cx="2786082" cy="2089561"/>
          </a:xfrm>
          <a:prstGeom prst="rect">
            <a:avLst/>
          </a:prstGeom>
        </p:spPr>
      </p:pic>
      <p:pic>
        <p:nvPicPr>
          <p:cNvPr id="17" name="Picture 16" descr="28.jpg"/>
          <p:cNvPicPr>
            <a:picLocks noChangeAspect="1"/>
          </p:cNvPicPr>
          <p:nvPr/>
        </p:nvPicPr>
        <p:blipFill>
          <a:blip r:embed="rId5" cstate="print"/>
          <a:stretch>
            <a:fillRect/>
          </a:stretch>
        </p:blipFill>
        <p:spPr>
          <a:xfrm>
            <a:off x="522594" y="1377611"/>
            <a:ext cx="2786082" cy="2089561"/>
          </a:xfrm>
          <a:prstGeom prst="rect">
            <a:avLst/>
          </a:prstGeom>
        </p:spPr>
      </p:pic>
      <p:pic>
        <p:nvPicPr>
          <p:cNvPr id="18" name="Picture 17" descr="29.jpg"/>
          <p:cNvPicPr>
            <a:picLocks noChangeAspect="1"/>
          </p:cNvPicPr>
          <p:nvPr/>
        </p:nvPicPr>
        <p:blipFill>
          <a:blip r:embed="rId6" cstate="print"/>
          <a:stretch>
            <a:fillRect/>
          </a:stretch>
        </p:blipFill>
        <p:spPr>
          <a:xfrm>
            <a:off x="522594" y="1377611"/>
            <a:ext cx="2786082" cy="2089561"/>
          </a:xfrm>
          <a:prstGeom prst="rect">
            <a:avLst/>
          </a:prstGeom>
        </p:spPr>
      </p:pic>
      <p:pic>
        <p:nvPicPr>
          <p:cNvPr id="23" name="Picture 22" descr="20.jpg"/>
          <p:cNvPicPr>
            <a:picLocks noChangeAspect="1"/>
          </p:cNvPicPr>
          <p:nvPr/>
        </p:nvPicPr>
        <p:blipFill>
          <a:blip r:embed="rId7" cstate="print"/>
          <a:stretch>
            <a:fillRect/>
          </a:stretch>
        </p:blipFill>
        <p:spPr>
          <a:xfrm>
            <a:off x="3594428" y="2949248"/>
            <a:ext cx="2609878" cy="195740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1003783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2000"/>
                                        <p:tgtEl>
                                          <p:spTgt spid="15"/>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fade">
                                      <p:cBhvr>
                                        <p:cTn id="11" dur="2000"/>
                                        <p:tgtEl>
                                          <p:spTgt spid="16"/>
                                        </p:tgtEl>
                                      </p:cBhvr>
                                    </p:animEffect>
                                  </p:childTnLst>
                                </p:cTn>
                              </p:par>
                            </p:childTnLst>
                          </p:cTn>
                        </p:par>
                        <p:par>
                          <p:cTn id="12" fill="hold">
                            <p:stCondLst>
                              <p:cond delay="4000"/>
                            </p:stCondLst>
                            <p:childTnLst>
                              <p:par>
                                <p:cTn id="13" presetID="10" presetClass="entr" presetSubtype="0" fill="hold"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2000"/>
                                        <p:tgtEl>
                                          <p:spTgt spid="17"/>
                                        </p:tgtEl>
                                      </p:cBhvr>
                                    </p:animEffect>
                                  </p:childTnLst>
                                </p:cTn>
                              </p:par>
                            </p:childTnLst>
                          </p:cTn>
                        </p:par>
                        <p:par>
                          <p:cTn id="16" fill="hold">
                            <p:stCondLst>
                              <p:cond delay="6000"/>
                            </p:stCondLst>
                            <p:childTnLst>
                              <p:par>
                                <p:cTn id="17" presetID="10" presetClass="entr" presetSubtype="0" fill="hold"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fade">
                                      <p:cBhvr>
                                        <p:cTn id="19" dur="2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5690945" y="2030331"/>
            <a:ext cx="2857520" cy="923330"/>
          </a:xfrm>
          <a:prstGeom prst="rect">
            <a:avLst/>
          </a:prstGeom>
          <a:noFill/>
        </p:spPr>
        <p:txBody>
          <a:bodyPr wrap="square" rtlCol="1">
            <a:spAutoFit/>
          </a:bodyPr>
          <a:lstStyle/>
          <a:p>
            <a:r>
              <a:rPr lang="fa-IR" dirty="0" smtClean="0">
                <a:cs typeface="B Homa" panose="00000400000000000000" pitchFamily="2" charset="-78"/>
              </a:rPr>
              <a:t>  برای ارتباط بین فضای ایستگاه و فرودگاه، پیاده راهی در نظر گرفته شد.</a:t>
            </a:r>
            <a:endParaRPr lang="fa-IR" dirty="0">
              <a:cs typeface="B Homa" panose="00000400000000000000" pitchFamily="2" charset="-78"/>
            </a:endParaRPr>
          </a:p>
        </p:txBody>
      </p:sp>
      <p:pic>
        <p:nvPicPr>
          <p:cNvPr id="11" name="Picture 10" descr="h25.jpg"/>
          <p:cNvPicPr>
            <a:picLocks noChangeAspect="1"/>
          </p:cNvPicPr>
          <p:nvPr/>
        </p:nvPicPr>
        <p:blipFill>
          <a:blip r:embed="rId2"/>
          <a:stretch>
            <a:fillRect/>
          </a:stretch>
        </p:blipFill>
        <p:spPr>
          <a:xfrm>
            <a:off x="618847" y="1244513"/>
            <a:ext cx="4267200" cy="3200400"/>
          </a:xfrm>
          <a:prstGeom prst="rect">
            <a:avLst/>
          </a:prstGeom>
        </p:spPr>
      </p:pic>
    </p:spTree>
    <p:extLst>
      <p:ext uri="{BB962C8B-B14F-4D97-AF65-F5344CB8AC3E}">
        <p14:creationId xmlns:p14="http://schemas.microsoft.com/office/powerpoint/2010/main" val="340570364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h10.jpg"/>
          <p:cNvPicPr>
            <a:picLocks noChangeAspect="1"/>
          </p:cNvPicPr>
          <p:nvPr/>
        </p:nvPicPr>
        <p:blipFill>
          <a:blip r:embed="rId2"/>
          <a:srcRect l="6473" t="24330" r="39955" b="22098"/>
          <a:stretch>
            <a:fillRect/>
          </a:stretch>
        </p:blipFill>
        <p:spPr>
          <a:xfrm>
            <a:off x="451157" y="911386"/>
            <a:ext cx="2952771" cy="2214578"/>
          </a:xfrm>
          <a:prstGeom prst="rect">
            <a:avLst/>
          </a:prstGeom>
        </p:spPr>
      </p:pic>
      <p:pic>
        <p:nvPicPr>
          <p:cNvPr id="5" name="Picture 4" descr="h21.jpg"/>
          <p:cNvPicPr>
            <a:picLocks noChangeAspect="1"/>
          </p:cNvPicPr>
          <p:nvPr/>
        </p:nvPicPr>
        <p:blipFill>
          <a:blip r:embed="rId3" cstate="print"/>
          <a:srcRect t="6482"/>
          <a:stretch>
            <a:fillRect/>
          </a:stretch>
        </p:blipFill>
        <p:spPr>
          <a:xfrm>
            <a:off x="2665733" y="3441159"/>
            <a:ext cx="2224233" cy="1560052"/>
          </a:xfrm>
          <a:prstGeom prst="rect">
            <a:avLst/>
          </a:prstGeom>
        </p:spPr>
      </p:pic>
      <p:pic>
        <p:nvPicPr>
          <p:cNvPr id="6" name="Picture 5" descr="h24.jpg"/>
          <p:cNvPicPr>
            <a:picLocks noChangeAspect="1"/>
          </p:cNvPicPr>
          <p:nvPr/>
        </p:nvPicPr>
        <p:blipFill>
          <a:blip r:embed="rId4" cstate="print"/>
          <a:srcRect t="6307"/>
          <a:stretch>
            <a:fillRect/>
          </a:stretch>
        </p:blipFill>
        <p:spPr>
          <a:xfrm>
            <a:off x="5737568" y="3411716"/>
            <a:ext cx="2286017" cy="1606390"/>
          </a:xfrm>
          <a:prstGeom prst="rect">
            <a:avLst/>
          </a:prstGeom>
        </p:spPr>
      </p:pic>
      <p:pic>
        <p:nvPicPr>
          <p:cNvPr id="7" name="Picture 6" descr="h8.jpg"/>
          <p:cNvPicPr>
            <a:picLocks noChangeAspect="1"/>
          </p:cNvPicPr>
          <p:nvPr/>
        </p:nvPicPr>
        <p:blipFill>
          <a:blip r:embed="rId5"/>
          <a:stretch>
            <a:fillRect/>
          </a:stretch>
        </p:blipFill>
        <p:spPr>
          <a:xfrm>
            <a:off x="594033" y="1125700"/>
            <a:ext cx="2749765" cy="2062324"/>
          </a:xfrm>
          <a:prstGeom prst="rect">
            <a:avLst/>
          </a:prstGeom>
        </p:spPr>
      </p:pic>
      <p:pic>
        <p:nvPicPr>
          <p:cNvPr id="8" name="Picture 7" descr="h33.jpg"/>
          <p:cNvPicPr>
            <a:picLocks noChangeAspect="1"/>
          </p:cNvPicPr>
          <p:nvPr/>
        </p:nvPicPr>
        <p:blipFill>
          <a:blip r:embed="rId6" cstate="print"/>
          <a:srcRect t="6482"/>
          <a:stretch>
            <a:fillRect/>
          </a:stretch>
        </p:blipFill>
        <p:spPr>
          <a:xfrm>
            <a:off x="4665998" y="3411716"/>
            <a:ext cx="2224233" cy="1560052"/>
          </a:xfrm>
          <a:prstGeom prst="rect">
            <a:avLst/>
          </a:prstGeom>
        </p:spPr>
      </p:pic>
      <p:sp>
        <p:nvSpPr>
          <p:cNvPr id="12" name="TextBox 11"/>
          <p:cNvSpPr txBox="1"/>
          <p:nvPr/>
        </p:nvSpPr>
        <p:spPr>
          <a:xfrm>
            <a:off x="4165933" y="1054262"/>
            <a:ext cx="3929090" cy="928694"/>
          </a:xfrm>
          <a:prstGeom prst="rect">
            <a:avLst/>
          </a:prstGeom>
          <a:noFill/>
        </p:spPr>
        <p:txBody>
          <a:bodyPr wrap="square" rtlCol="1">
            <a:spAutoFit/>
          </a:bodyPr>
          <a:lstStyle/>
          <a:p>
            <a:r>
              <a:rPr lang="fa-IR" dirty="0" smtClean="0">
                <a:cs typeface="B Homa" panose="00000400000000000000" pitchFamily="2" charset="-78"/>
              </a:rPr>
              <a:t>  کالاتراوا برای ایجاد امنیت بین فضای بیرونی و خطوط ارتباطی، با در نظر گرفتن عناصر حرکتی، مدولی طراحی کرد.</a:t>
            </a:r>
            <a:endParaRPr lang="fa-IR" dirty="0">
              <a:cs typeface="B Homa" panose="00000400000000000000" pitchFamily="2" charset="-78"/>
            </a:endParaRPr>
          </a:p>
        </p:txBody>
      </p:sp>
      <p:pic>
        <p:nvPicPr>
          <p:cNvPr id="13" name="Picture 12" descr="h9.jpg"/>
          <p:cNvPicPr>
            <a:picLocks noChangeAspect="1"/>
          </p:cNvPicPr>
          <p:nvPr/>
        </p:nvPicPr>
        <p:blipFill>
          <a:blip r:embed="rId7" cstate="print"/>
          <a:stretch>
            <a:fillRect/>
          </a:stretch>
        </p:blipFill>
        <p:spPr>
          <a:xfrm>
            <a:off x="4594561" y="1947237"/>
            <a:ext cx="1571636" cy="1178727"/>
          </a:xfrm>
          <a:prstGeom prst="rect">
            <a:avLst/>
          </a:prstGeom>
        </p:spPr>
      </p:pic>
    </p:spTree>
    <p:extLst>
      <p:ext uri="{BB962C8B-B14F-4D97-AF65-F5344CB8AC3E}">
        <p14:creationId xmlns:p14="http://schemas.microsoft.com/office/powerpoint/2010/main" val="24089983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296381" y="892583"/>
            <a:ext cx="7114217" cy="523220"/>
          </a:xfrm>
          <a:prstGeom prst="rect">
            <a:avLst/>
          </a:prstGeom>
          <a:noFill/>
        </p:spPr>
        <p:txBody>
          <a:bodyPr wrap="square" rtlCol="1">
            <a:spAutoFit/>
          </a:bodyPr>
          <a:lstStyle/>
          <a:p>
            <a:r>
              <a:rPr lang="fa-IR" sz="2800" dirty="0" smtClean="0">
                <a:cs typeface="B Homa" panose="00000400000000000000" pitchFamily="2" charset="-78"/>
              </a:rPr>
              <a:t>اين بنا می تواند يک سالن اجتماع شهری باشد</a:t>
            </a:r>
            <a:endParaRPr lang="fa-IR" sz="2800" dirty="0">
              <a:cs typeface="B Homa" panose="00000400000000000000" pitchFamily="2" charset="-78"/>
            </a:endParaRPr>
          </a:p>
        </p:txBody>
      </p:sp>
      <p:sp>
        <p:nvSpPr>
          <p:cNvPr id="8" name="TextBox 7"/>
          <p:cNvSpPr txBox="1"/>
          <p:nvPr/>
        </p:nvSpPr>
        <p:spPr>
          <a:xfrm>
            <a:off x="224811" y="1535525"/>
            <a:ext cx="8143932" cy="923330"/>
          </a:xfrm>
          <a:prstGeom prst="rect">
            <a:avLst/>
          </a:prstGeom>
          <a:noFill/>
        </p:spPr>
        <p:txBody>
          <a:bodyPr wrap="square" rtlCol="1">
            <a:spAutoFit/>
          </a:bodyPr>
          <a:lstStyle/>
          <a:p>
            <a:r>
              <a:rPr lang="fa-IR" dirty="0" smtClean="0">
                <a:cs typeface="B Homa" panose="00000400000000000000" pitchFamily="2" charset="-78"/>
              </a:rPr>
              <a:t>در سال 1986، شرکت </a:t>
            </a:r>
            <a:r>
              <a:rPr lang="en-US" dirty="0" smtClean="0">
                <a:cs typeface="B Homa" panose="00000400000000000000" pitchFamily="2" charset="-78"/>
              </a:rPr>
              <a:t>TGV</a:t>
            </a:r>
            <a:r>
              <a:rPr lang="fa-IR" dirty="0" smtClean="0">
                <a:cs typeface="B Homa" panose="00000400000000000000" pitchFamily="2" charset="-78"/>
              </a:rPr>
              <a:t>  (قطار پر سرعت فرانسه) تصمیم به گسترش مسیر راه آهن </a:t>
            </a:r>
            <a:r>
              <a:rPr lang="en-US" dirty="0" smtClean="0">
                <a:cs typeface="B Homa" panose="00000400000000000000" pitchFamily="2" charset="-78"/>
              </a:rPr>
              <a:t>TGV</a:t>
            </a:r>
            <a:r>
              <a:rPr lang="fa-IR" dirty="0" smtClean="0">
                <a:cs typeface="B Homa" panose="00000400000000000000" pitchFamily="2" charset="-78"/>
              </a:rPr>
              <a:t> گرفت. </a:t>
            </a:r>
          </a:p>
          <a:p>
            <a:r>
              <a:rPr lang="fa-IR" dirty="0" smtClean="0">
                <a:cs typeface="B Homa" panose="00000400000000000000" pitchFamily="2" charset="-78"/>
              </a:rPr>
              <a:t>برای صرفه جویی در زمان، خط جدی باید از 20 مایلی شهر عبور می کرد و این امر باعث کاهش سرعت 300 </a:t>
            </a:r>
            <a:r>
              <a:rPr lang="en-US" dirty="0" smtClean="0">
                <a:cs typeface="B Homa" panose="00000400000000000000" pitchFamily="2" charset="-78"/>
              </a:rPr>
              <a:t>km/h</a:t>
            </a:r>
            <a:r>
              <a:rPr lang="fa-IR" dirty="0" smtClean="0">
                <a:cs typeface="B Homa" panose="00000400000000000000" pitchFamily="2" charset="-78"/>
              </a:rPr>
              <a:t> قطار می شد. </a:t>
            </a:r>
            <a:endParaRPr lang="fa-IR" dirty="0">
              <a:cs typeface="B Homa" panose="00000400000000000000" pitchFamily="2" charset="-78"/>
            </a:endParaRPr>
          </a:p>
        </p:txBody>
      </p:sp>
      <p:sp>
        <p:nvSpPr>
          <p:cNvPr id="9" name="TextBox 8"/>
          <p:cNvSpPr txBox="1"/>
          <p:nvPr/>
        </p:nvSpPr>
        <p:spPr>
          <a:xfrm>
            <a:off x="4939719" y="2607093"/>
            <a:ext cx="3429024" cy="1200329"/>
          </a:xfrm>
          <a:prstGeom prst="rect">
            <a:avLst/>
          </a:prstGeom>
          <a:noFill/>
        </p:spPr>
        <p:txBody>
          <a:bodyPr wrap="square" rtlCol="1">
            <a:spAutoFit/>
          </a:bodyPr>
          <a:lstStyle/>
          <a:p>
            <a:r>
              <a:rPr lang="fa-IR" dirty="0" smtClean="0">
                <a:cs typeface="B Homa" panose="00000400000000000000" pitchFamily="2" charset="-78"/>
              </a:rPr>
              <a:t>        بنابر این تصمیم به ساخت ایستگاه جدید   </a:t>
            </a:r>
            <a:r>
              <a:rPr lang="en-US" dirty="0" smtClean="0">
                <a:cs typeface="B Homa" panose="00000400000000000000" pitchFamily="2" charset="-78"/>
              </a:rPr>
              <a:t>SALOTAS TGV</a:t>
            </a:r>
            <a:r>
              <a:rPr lang="fa-IR" dirty="0" smtClean="0">
                <a:cs typeface="B Homa" panose="00000400000000000000" pitchFamily="2" charset="-78"/>
              </a:rPr>
              <a:t>   گرفته شد. این ایستگاه می بایست با فرودگاه و بزرگراه که در نزدیکی محل بودند در ارتباط باشد.</a:t>
            </a:r>
            <a:endParaRPr lang="fa-IR" dirty="0">
              <a:cs typeface="B Homa" panose="00000400000000000000" pitchFamily="2" charset="-78"/>
            </a:endParaRPr>
          </a:p>
        </p:txBody>
      </p:sp>
      <p:pic>
        <p:nvPicPr>
          <p:cNvPr id="10" name="Picture 9" descr="00.jpg"/>
          <p:cNvPicPr>
            <a:picLocks noChangeAspect="1"/>
          </p:cNvPicPr>
          <p:nvPr/>
        </p:nvPicPr>
        <p:blipFill>
          <a:blip r:embed="rId3" cstate="print"/>
          <a:stretch>
            <a:fillRect/>
          </a:stretch>
        </p:blipFill>
        <p:spPr>
          <a:xfrm>
            <a:off x="653439" y="2464219"/>
            <a:ext cx="1857388" cy="139304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1" name="Picture 10" descr="1.jpg"/>
          <p:cNvPicPr>
            <a:picLocks noChangeAspect="1"/>
          </p:cNvPicPr>
          <p:nvPr/>
        </p:nvPicPr>
        <p:blipFill>
          <a:blip r:embed="rId4" cstate="print"/>
          <a:stretch>
            <a:fillRect/>
          </a:stretch>
        </p:blipFill>
        <p:spPr>
          <a:xfrm>
            <a:off x="2868017" y="3392913"/>
            <a:ext cx="1857388" cy="139304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05465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8" dur="1000" fill="hold"/>
                                        <p:tgtEl>
                                          <p:spTgt spid="7"/>
                                        </p:tgtEl>
                                        <p:attrNameLst>
                                          <p:attrName>ppt_y</p:attrName>
                                        </p:attrNameLst>
                                      </p:cBhvr>
                                      <p:tavLst>
                                        <p:tav tm="0">
                                          <p:val>
                                            <p:strVal val="#ppt_y"/>
                                          </p:val>
                                        </p:tav>
                                        <p:tav tm="100000">
                                          <p:val>
                                            <p:strVal val="#ppt_y"/>
                                          </p:val>
                                        </p:tav>
                                      </p:tavLst>
                                    </p:anim>
                                    <p:anim calcmode="lin" valueType="num">
                                      <p:cBhvr>
                                        <p:cTn id="9" dur="10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10" dur="10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1000" tmFilter="0,0; .5, 1; 1, 1"/>
                                        <p:tgtEl>
                                          <p:spTgt spid="7"/>
                                        </p:tgtEl>
                                      </p:cBhvr>
                                    </p:animEffect>
                                  </p:childTnLst>
                                </p:cTn>
                              </p:par>
                            </p:childTnLst>
                          </p:cTn>
                        </p:par>
                        <p:par>
                          <p:cTn id="12" fill="hold">
                            <p:stCondLst>
                              <p:cond delay="4200"/>
                            </p:stCondLst>
                            <p:childTnLst>
                              <p:par>
                                <p:cTn id="13" presetID="10" presetClass="entr" presetSubtype="0"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2000"/>
                                        <p:tgtEl>
                                          <p:spTgt spid="10"/>
                                        </p:tgtEl>
                                      </p:cBhvr>
                                    </p:animEffect>
                                  </p:childTnLst>
                                </p:cTn>
                              </p:par>
                            </p:childTnLst>
                          </p:cTn>
                        </p:par>
                        <p:par>
                          <p:cTn id="16" fill="hold">
                            <p:stCondLst>
                              <p:cond delay="6200"/>
                            </p:stCondLst>
                            <p:childTnLst>
                              <p:par>
                                <p:cTn id="17" presetID="10" presetClass="entr" presetSubtype="0"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153149" y="2167077"/>
            <a:ext cx="4071966" cy="369332"/>
          </a:xfrm>
          <a:prstGeom prst="rect">
            <a:avLst/>
          </a:prstGeom>
          <a:noFill/>
        </p:spPr>
        <p:txBody>
          <a:bodyPr wrap="square" rtlCol="1">
            <a:spAutoFit/>
          </a:bodyPr>
          <a:lstStyle/>
          <a:p>
            <a:r>
              <a:rPr lang="fa-IR" dirty="0" smtClean="0">
                <a:cs typeface="B Homa" panose="00000400000000000000" pitchFamily="2" charset="-78"/>
              </a:rPr>
              <a:t>ساخت این ساختمان در سال 1994 به پایان رسید.</a:t>
            </a:r>
            <a:endParaRPr lang="fa-IR" dirty="0">
              <a:cs typeface="B Homa" panose="00000400000000000000" pitchFamily="2" charset="-78"/>
            </a:endParaRPr>
          </a:p>
        </p:txBody>
      </p:sp>
      <p:pic>
        <p:nvPicPr>
          <p:cNvPr id="6" name="Picture 5" descr="2.jpg"/>
          <p:cNvPicPr>
            <a:picLocks noChangeAspect="1"/>
          </p:cNvPicPr>
          <p:nvPr/>
        </p:nvPicPr>
        <p:blipFill>
          <a:blip r:embed="rId2" cstate="print"/>
          <a:stretch>
            <a:fillRect/>
          </a:stretch>
        </p:blipFill>
        <p:spPr>
          <a:xfrm>
            <a:off x="1152753" y="1661293"/>
            <a:ext cx="2595580" cy="194668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7" name="Picture 6" descr="0.jpg"/>
          <p:cNvPicPr>
            <a:picLocks noChangeAspect="1"/>
          </p:cNvPicPr>
          <p:nvPr/>
        </p:nvPicPr>
        <p:blipFill>
          <a:blip r:embed="rId3" cstate="print"/>
          <a:stretch>
            <a:fillRect/>
          </a:stretch>
        </p:blipFill>
        <p:spPr>
          <a:xfrm>
            <a:off x="4224587" y="3250789"/>
            <a:ext cx="2500330" cy="187524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22080840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917382" y="828668"/>
            <a:ext cx="7643866" cy="923330"/>
          </a:xfrm>
          <a:prstGeom prst="rect">
            <a:avLst/>
          </a:prstGeom>
          <a:noFill/>
        </p:spPr>
        <p:txBody>
          <a:bodyPr wrap="square" rtlCol="1">
            <a:spAutoFit/>
          </a:bodyPr>
          <a:lstStyle/>
          <a:p>
            <a:r>
              <a:rPr lang="fa-IR" dirty="0" smtClean="0">
                <a:cs typeface="B Homa" panose="00000400000000000000" pitchFamily="2" charset="-78"/>
              </a:rPr>
              <a:t>در سال 1990 مسابقه ای برای طراحی این ساختمان برگذار شد.</a:t>
            </a:r>
          </a:p>
          <a:p>
            <a:r>
              <a:rPr lang="fa-IR" dirty="0" smtClean="0">
                <a:cs typeface="B Homa" panose="00000400000000000000" pitchFamily="2" charset="-78"/>
              </a:rPr>
              <a:t>برنده مسابقه سانتیگو کالاتراوا توانست ساختمان ایستگاه را بر اساس خواسته های مسابقه به صورت نمونه ای فرامنطقه ای (</a:t>
            </a:r>
            <a:r>
              <a:rPr lang="en-US" dirty="0" smtClean="0">
                <a:cs typeface="B Homa" panose="00000400000000000000" pitchFamily="2" charset="-78"/>
              </a:rPr>
              <a:t> (</a:t>
            </a:r>
            <a:r>
              <a:rPr lang="en-US" dirty="0" err="1" smtClean="0">
                <a:cs typeface="B Homa" panose="00000400000000000000" pitchFamily="2" charset="-78"/>
              </a:rPr>
              <a:t>upreagion</a:t>
            </a:r>
            <a:r>
              <a:rPr lang="fa-IR" dirty="0" smtClean="0">
                <a:cs typeface="B Homa" panose="00000400000000000000" pitchFamily="2" charset="-78"/>
              </a:rPr>
              <a:t> و یادمانی </a:t>
            </a:r>
            <a:r>
              <a:rPr lang="en-US" dirty="0" smtClean="0">
                <a:cs typeface="B Homa" panose="00000400000000000000" pitchFamily="2" charset="-78"/>
              </a:rPr>
              <a:t>(</a:t>
            </a:r>
            <a:r>
              <a:rPr lang="en-US" dirty="0" err="1" smtClean="0">
                <a:cs typeface="B Homa" panose="00000400000000000000" pitchFamily="2" charset="-78"/>
              </a:rPr>
              <a:t>mounomental</a:t>
            </a:r>
            <a:r>
              <a:rPr lang="en-US" dirty="0" smtClean="0">
                <a:cs typeface="B Homa" panose="00000400000000000000" pitchFamily="2" charset="-78"/>
              </a:rPr>
              <a:t>)</a:t>
            </a:r>
            <a:r>
              <a:rPr lang="fa-IR" dirty="0" smtClean="0">
                <a:cs typeface="B Homa" panose="00000400000000000000" pitchFamily="2" charset="-78"/>
              </a:rPr>
              <a:t> طراحی کند.</a:t>
            </a:r>
            <a:endParaRPr lang="fa-IR" dirty="0">
              <a:cs typeface="B Homa" panose="00000400000000000000" pitchFamily="2" charset="-78"/>
            </a:endParaRPr>
          </a:p>
        </p:txBody>
      </p:sp>
      <p:sp>
        <p:nvSpPr>
          <p:cNvPr id="8" name="TextBox 7"/>
          <p:cNvSpPr txBox="1"/>
          <p:nvPr/>
        </p:nvSpPr>
        <p:spPr>
          <a:xfrm>
            <a:off x="4090737" y="2185990"/>
            <a:ext cx="4037374" cy="369332"/>
          </a:xfrm>
          <a:prstGeom prst="rect">
            <a:avLst/>
          </a:prstGeom>
          <a:noFill/>
        </p:spPr>
        <p:txBody>
          <a:bodyPr wrap="square" rtlCol="1">
            <a:spAutoFit/>
          </a:bodyPr>
          <a:lstStyle/>
          <a:p>
            <a:r>
              <a:rPr lang="fa-IR" dirty="0" smtClean="0">
                <a:cs typeface="B Homa" panose="00000400000000000000" pitchFamily="2" charset="-78"/>
              </a:rPr>
              <a:t>فرم قالب این ساختمان به شکل یک پرنده بود. </a:t>
            </a:r>
            <a:endParaRPr lang="fa-IR" dirty="0">
              <a:cs typeface="B Homa" panose="00000400000000000000" pitchFamily="2" charset="-78"/>
            </a:endParaRPr>
          </a:p>
        </p:txBody>
      </p:sp>
      <p:sp>
        <p:nvSpPr>
          <p:cNvPr id="9" name="TextBox 8"/>
          <p:cNvSpPr txBox="1"/>
          <p:nvPr/>
        </p:nvSpPr>
        <p:spPr>
          <a:xfrm>
            <a:off x="3556079" y="2757494"/>
            <a:ext cx="4643470" cy="923330"/>
          </a:xfrm>
          <a:prstGeom prst="rect">
            <a:avLst/>
          </a:prstGeom>
          <a:noFill/>
        </p:spPr>
        <p:txBody>
          <a:bodyPr wrap="square" rtlCol="1">
            <a:spAutoFit/>
          </a:bodyPr>
          <a:lstStyle/>
          <a:p>
            <a:r>
              <a:rPr lang="fa-IR" dirty="0" smtClean="0">
                <a:cs typeface="B Homa" panose="00000400000000000000" pitchFamily="2" charset="-78"/>
              </a:rPr>
              <a:t>سانتیگو کالاتراوا زمان زیادی را صرف کارهای تحقیقاتی این پروژه کرد و سعی در ایجاد واژگانی جدید بین معماری و پیکرتراشی داشت.</a:t>
            </a:r>
            <a:endParaRPr lang="fa-IR" dirty="0">
              <a:cs typeface="B Homa" panose="00000400000000000000" pitchFamily="2" charset="-78"/>
            </a:endParaRPr>
          </a:p>
        </p:txBody>
      </p:sp>
      <p:sp>
        <p:nvSpPr>
          <p:cNvPr id="10" name="TextBox 9"/>
          <p:cNvSpPr txBox="1"/>
          <p:nvPr/>
        </p:nvSpPr>
        <p:spPr>
          <a:xfrm>
            <a:off x="4484773" y="3971939"/>
            <a:ext cx="3714776" cy="923330"/>
          </a:xfrm>
          <a:prstGeom prst="rect">
            <a:avLst/>
          </a:prstGeom>
          <a:noFill/>
        </p:spPr>
        <p:txBody>
          <a:bodyPr wrap="square" rtlCol="1">
            <a:spAutoFit/>
          </a:bodyPr>
          <a:lstStyle/>
          <a:p>
            <a:r>
              <a:rPr lang="fa-IR" dirty="0" smtClean="0">
                <a:cs typeface="B Homa" panose="00000400000000000000" pitchFamily="2" charset="-78"/>
              </a:rPr>
              <a:t>هنگامی که کالاتراوا در این مسابقه پیروز شد، معماری بود </a:t>
            </a:r>
            <a:r>
              <a:rPr lang="fa-IR" dirty="0" smtClean="0">
                <a:cs typeface="B Homa" panose="00000400000000000000" pitchFamily="2" charset="-78"/>
              </a:rPr>
              <a:t>که </a:t>
            </a:r>
            <a:r>
              <a:rPr lang="fa-IR" dirty="0" smtClean="0">
                <a:cs typeface="B Homa" panose="00000400000000000000" pitchFamily="2" charset="-78"/>
              </a:rPr>
              <a:t>در فرانسه شهرت چندانی نداشت.</a:t>
            </a:r>
            <a:endParaRPr lang="fa-IR" dirty="0">
              <a:cs typeface="B Homa" panose="00000400000000000000" pitchFamily="2" charset="-78"/>
            </a:endParaRPr>
          </a:p>
        </p:txBody>
      </p:sp>
      <p:pic>
        <p:nvPicPr>
          <p:cNvPr id="11" name="Picture 10" descr="h18.jpg"/>
          <p:cNvPicPr>
            <a:picLocks noChangeAspect="1"/>
          </p:cNvPicPr>
          <p:nvPr/>
        </p:nvPicPr>
        <p:blipFill>
          <a:blip r:embed="rId2" cstate="print"/>
          <a:stretch>
            <a:fillRect/>
          </a:stretch>
        </p:blipFill>
        <p:spPr>
          <a:xfrm>
            <a:off x="296249" y="2450396"/>
            <a:ext cx="3259830" cy="2444873"/>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68978832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2.jpg"/>
          <p:cNvPicPr>
            <a:picLocks noChangeAspect="1"/>
          </p:cNvPicPr>
          <p:nvPr/>
        </p:nvPicPr>
        <p:blipFill>
          <a:blip r:embed="rId2"/>
          <a:stretch>
            <a:fillRect/>
          </a:stretch>
        </p:blipFill>
        <p:spPr>
          <a:xfrm>
            <a:off x="284217" y="1586666"/>
            <a:ext cx="3405211" cy="2553909"/>
          </a:xfrm>
          <a:prstGeom prst="rect">
            <a:avLst/>
          </a:prstGeom>
        </p:spPr>
      </p:pic>
      <p:sp>
        <p:nvSpPr>
          <p:cNvPr id="10" name="TextBox 9"/>
          <p:cNvSpPr txBox="1"/>
          <p:nvPr/>
        </p:nvSpPr>
        <p:spPr>
          <a:xfrm>
            <a:off x="4129838" y="1313792"/>
            <a:ext cx="4429156" cy="3693319"/>
          </a:xfrm>
          <a:prstGeom prst="rect">
            <a:avLst/>
          </a:prstGeom>
          <a:noFill/>
        </p:spPr>
        <p:txBody>
          <a:bodyPr wrap="square" rtlCol="1">
            <a:spAutoFit/>
          </a:bodyPr>
          <a:lstStyle/>
          <a:p>
            <a:pPr algn="just"/>
            <a:r>
              <a:rPr lang="fa-IR" dirty="0" smtClean="0">
                <a:cs typeface="B Homa" panose="00000400000000000000" pitchFamily="2" charset="-78"/>
              </a:rPr>
              <a:t>     آرشیتکت ، هنرمند و مهندس سانتیاگو کالاتراوا در 28 ژولاي 1951 در شهر والنسیا در کشور اسپانیا در خانواده ای متمکن متولد شد.</a:t>
            </a:r>
          </a:p>
          <a:p>
            <a:pPr algn="just"/>
            <a:r>
              <a:rPr lang="fa-IR" dirty="0" smtClean="0">
                <a:cs typeface="B Homa" panose="00000400000000000000" pitchFamily="2" charset="-78"/>
              </a:rPr>
              <a:t>     کالاتراوا دوران ابتدایی را دروالنسیا گذراند و زمانی که 8 سال داشت به مد رسه هنر و صنعت وارد شد در آنجا مهارتهاي فرمی کشیدن و نقاشی کردن را یاد گرفت . پس از اتمام دوران تحصیل خود در والنسیا و بازگشت از پاریس به والنسیا باز گشت ودر دانشکده تکنیک هاي ساختمانی والنسیا ثبت نام کرد و تحقیقات و تالیف هایی نیز در این دانشکده داشت ولی قانونهاي محکم ریاضی و استفاده معماران قدیمی از ریاضی او را به سوي استفاده از این رشته در معماري سوق داد.</a:t>
            </a:r>
            <a:endParaRPr lang="fa-IR" dirty="0">
              <a:cs typeface="B Homa" panose="00000400000000000000" pitchFamily="2" charset="-78"/>
            </a:endParaRPr>
          </a:p>
        </p:txBody>
      </p:sp>
      <p:sp>
        <p:nvSpPr>
          <p:cNvPr id="13" name="TextBox 12"/>
          <p:cNvSpPr txBox="1"/>
          <p:nvPr/>
        </p:nvSpPr>
        <p:spPr>
          <a:xfrm>
            <a:off x="4572752" y="269195"/>
            <a:ext cx="4071966" cy="707886"/>
          </a:xfrm>
          <a:prstGeom prst="rect">
            <a:avLst/>
          </a:prstGeom>
          <a:noFill/>
        </p:spPr>
        <p:txBody>
          <a:bodyPr wrap="square" rtlCol="1">
            <a:spAutoFit/>
          </a:bodyPr>
          <a:lstStyle/>
          <a:p>
            <a:r>
              <a:rPr lang="fa-IR" sz="4000" dirty="0" smtClean="0">
                <a:cs typeface="B Homa" panose="00000400000000000000" pitchFamily="2" charset="-78"/>
              </a:rPr>
              <a:t>سانتيگو کالاتراوا</a:t>
            </a:r>
            <a:endParaRPr lang="fa-IR" sz="4000" dirty="0">
              <a:cs typeface="B Homa" panose="00000400000000000000" pitchFamily="2" charset="-78"/>
            </a:endParaRPr>
          </a:p>
        </p:txBody>
      </p:sp>
    </p:spTree>
    <p:extLst>
      <p:ext uri="{BB962C8B-B14F-4D97-AF65-F5344CB8AC3E}">
        <p14:creationId xmlns:p14="http://schemas.microsoft.com/office/powerpoint/2010/main" val="28848136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3000"/>
                                        <p:tgtEl>
                                          <p:spTgt spid="4"/>
                                        </p:tgtEl>
                                      </p:cBhvr>
                                    </p:animEffect>
                                  </p:childTnLst>
                                </p:cTn>
                              </p:par>
                              <p:par>
                                <p:cTn id="8" presetID="41" presetClass="entr" presetSubtype="0" fill="hold" grpId="0" nodeType="withEffect">
                                  <p:stCondLst>
                                    <p:cond delay="0"/>
                                  </p:stCondLst>
                                  <p:iterate type="lt">
                                    <p:tmPct val="10000"/>
                                  </p:iterate>
                                  <p:childTnLst>
                                    <p:set>
                                      <p:cBhvr>
                                        <p:cTn id="9" dur="1" fill="hold">
                                          <p:stCondLst>
                                            <p:cond delay="0"/>
                                          </p:stCondLst>
                                        </p:cTn>
                                        <p:tgtEl>
                                          <p:spTgt spid="13"/>
                                        </p:tgtEl>
                                        <p:attrNameLst>
                                          <p:attrName>style.visibility</p:attrName>
                                        </p:attrNameLst>
                                      </p:cBhvr>
                                      <p:to>
                                        <p:strVal val="visible"/>
                                      </p:to>
                                    </p:set>
                                    <p:anim calcmode="lin" valueType="num">
                                      <p:cBhvr>
                                        <p:cTn id="10" dur="10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11" dur="1000" fill="hold"/>
                                        <p:tgtEl>
                                          <p:spTgt spid="13"/>
                                        </p:tgtEl>
                                        <p:attrNameLst>
                                          <p:attrName>ppt_y</p:attrName>
                                        </p:attrNameLst>
                                      </p:cBhvr>
                                      <p:tavLst>
                                        <p:tav tm="0">
                                          <p:val>
                                            <p:strVal val="#ppt_y"/>
                                          </p:val>
                                        </p:tav>
                                        <p:tav tm="100000">
                                          <p:val>
                                            <p:strVal val="#ppt_y"/>
                                          </p:val>
                                        </p:tav>
                                      </p:tavLst>
                                    </p:anim>
                                    <p:anim calcmode="lin" valueType="num">
                                      <p:cBhvr>
                                        <p:cTn id="12" dur="10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13" dur="10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14" dur="1000" tmFilter="0,0; .5, 1; 1, 1"/>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4607719" y="527523"/>
            <a:ext cx="4000528" cy="1226589"/>
          </a:xfrm>
          <a:prstGeom prst="rect">
            <a:avLst/>
          </a:prstGeom>
          <a:noFill/>
        </p:spPr>
        <p:txBody>
          <a:bodyPr wrap="square" rtlCol="1">
            <a:spAutoFit/>
          </a:bodyPr>
          <a:lstStyle/>
          <a:p>
            <a:r>
              <a:rPr lang="fa-IR" dirty="0" smtClean="0">
                <a:cs typeface="B Homa" panose="00000400000000000000" pitchFamily="2" charset="-78"/>
              </a:rPr>
              <a:t>      کالاتراوا ایستگاه را با توجه به تمام نکات مانند درختان، کوهها، بزرگراه و فرودگاه، در جهت مخالف قطاری که از آنجا عبور می کرد مانند یک پل طراحی کرد.  </a:t>
            </a:r>
            <a:endParaRPr lang="fa-IR" dirty="0">
              <a:cs typeface="B Homa" panose="00000400000000000000" pitchFamily="2" charset="-78"/>
            </a:endParaRPr>
          </a:p>
        </p:txBody>
      </p:sp>
      <p:sp>
        <p:nvSpPr>
          <p:cNvPr id="8" name="TextBox 7"/>
          <p:cNvSpPr txBox="1"/>
          <p:nvPr/>
        </p:nvSpPr>
        <p:spPr>
          <a:xfrm>
            <a:off x="5143504" y="1924482"/>
            <a:ext cx="3571900" cy="655084"/>
          </a:xfrm>
          <a:prstGeom prst="rect">
            <a:avLst/>
          </a:prstGeom>
          <a:noFill/>
        </p:spPr>
        <p:txBody>
          <a:bodyPr wrap="square" rtlCol="1">
            <a:spAutoFit/>
          </a:bodyPr>
          <a:lstStyle/>
          <a:p>
            <a:r>
              <a:rPr lang="fa-IR" dirty="0" smtClean="0">
                <a:cs typeface="B Homa" panose="00000400000000000000" pitchFamily="2" charset="-78"/>
              </a:rPr>
              <a:t>    ایده اصلی دیده شدن ساختمان در هنگام عبور قطار بود.</a:t>
            </a:r>
            <a:endParaRPr lang="fa-IR" dirty="0">
              <a:cs typeface="B Homa" panose="00000400000000000000" pitchFamily="2" charset="-78"/>
            </a:endParaRPr>
          </a:p>
        </p:txBody>
      </p:sp>
      <p:pic>
        <p:nvPicPr>
          <p:cNvPr id="9" name="Picture 8" descr="b1.jpg"/>
          <p:cNvPicPr>
            <a:picLocks noChangeAspect="1"/>
          </p:cNvPicPr>
          <p:nvPr/>
        </p:nvPicPr>
        <p:blipFill>
          <a:blip r:embed="rId2"/>
          <a:srcRect t="1515"/>
          <a:stretch>
            <a:fillRect/>
          </a:stretch>
        </p:blipFill>
        <p:spPr>
          <a:xfrm>
            <a:off x="426684" y="1249600"/>
            <a:ext cx="3850371" cy="2844027"/>
          </a:xfrm>
          <a:prstGeom prst="rect">
            <a:avLst/>
          </a:prstGeom>
          <a:ln>
            <a:noFill/>
          </a:ln>
          <a:effectLst>
            <a:softEdge rad="112500"/>
          </a:effectLst>
        </p:spPr>
      </p:pic>
      <p:pic>
        <p:nvPicPr>
          <p:cNvPr id="10" name="Picture 9" descr="b2.jpg"/>
          <p:cNvPicPr>
            <a:picLocks noChangeAspect="1"/>
          </p:cNvPicPr>
          <p:nvPr/>
        </p:nvPicPr>
        <p:blipFill>
          <a:blip r:embed="rId3"/>
          <a:srcRect t="1399"/>
          <a:stretch>
            <a:fillRect/>
          </a:stretch>
        </p:blipFill>
        <p:spPr>
          <a:xfrm>
            <a:off x="242325" y="1191823"/>
            <a:ext cx="3770663" cy="2788441"/>
          </a:xfrm>
          <a:prstGeom prst="rect">
            <a:avLst/>
          </a:prstGeom>
          <a:ln>
            <a:noFill/>
          </a:ln>
          <a:effectLst>
            <a:softEdge rad="112500"/>
          </a:effectLst>
        </p:spPr>
      </p:pic>
      <p:pic>
        <p:nvPicPr>
          <p:cNvPr id="11" name="Picture 10" descr="b3.jpg"/>
          <p:cNvPicPr>
            <a:picLocks noChangeAspect="1"/>
          </p:cNvPicPr>
          <p:nvPr/>
        </p:nvPicPr>
        <p:blipFill>
          <a:blip r:embed="rId4"/>
          <a:srcRect t="2449"/>
          <a:stretch>
            <a:fillRect/>
          </a:stretch>
        </p:blipFill>
        <p:spPr>
          <a:xfrm>
            <a:off x="255071" y="1232245"/>
            <a:ext cx="3974573" cy="2907938"/>
          </a:xfrm>
          <a:prstGeom prst="rect">
            <a:avLst/>
          </a:prstGeom>
          <a:ln>
            <a:noFill/>
          </a:ln>
          <a:effectLst>
            <a:softEdge rad="112500"/>
          </a:effectLst>
        </p:spPr>
      </p:pic>
      <p:pic>
        <p:nvPicPr>
          <p:cNvPr id="12" name="Picture 11" descr="b4.jpg"/>
          <p:cNvPicPr>
            <a:picLocks noChangeAspect="1"/>
          </p:cNvPicPr>
          <p:nvPr/>
        </p:nvPicPr>
        <p:blipFill>
          <a:blip r:embed="rId5"/>
          <a:srcRect t="2332"/>
          <a:stretch>
            <a:fillRect/>
          </a:stretch>
        </p:blipFill>
        <p:spPr>
          <a:xfrm>
            <a:off x="298491" y="1283655"/>
            <a:ext cx="3708093" cy="2716206"/>
          </a:xfrm>
          <a:prstGeom prst="rect">
            <a:avLst/>
          </a:prstGeom>
          <a:ln>
            <a:noFill/>
          </a:ln>
          <a:effectLst>
            <a:softEdge rad="112500"/>
          </a:effectLst>
        </p:spPr>
      </p:pic>
      <p:pic>
        <p:nvPicPr>
          <p:cNvPr id="13" name="Picture 12" descr="b5.jpg"/>
          <p:cNvPicPr>
            <a:picLocks noChangeAspect="1"/>
          </p:cNvPicPr>
          <p:nvPr/>
        </p:nvPicPr>
        <p:blipFill>
          <a:blip r:embed="rId6"/>
          <a:srcRect t="3348" b="4017"/>
          <a:stretch>
            <a:fillRect/>
          </a:stretch>
        </p:blipFill>
        <p:spPr>
          <a:xfrm>
            <a:off x="259360" y="1067904"/>
            <a:ext cx="3817574" cy="2652295"/>
          </a:xfrm>
          <a:prstGeom prst="rect">
            <a:avLst/>
          </a:prstGeom>
          <a:ln>
            <a:noFill/>
          </a:ln>
          <a:effectLst>
            <a:softEdge rad="112500"/>
          </a:effectLst>
        </p:spPr>
      </p:pic>
      <p:pic>
        <p:nvPicPr>
          <p:cNvPr id="14" name="Picture 13" descr="b6.jpg"/>
          <p:cNvPicPr>
            <a:picLocks noChangeAspect="1"/>
          </p:cNvPicPr>
          <p:nvPr/>
        </p:nvPicPr>
        <p:blipFill>
          <a:blip r:embed="rId7"/>
          <a:srcRect t="3348" b="14062"/>
          <a:stretch>
            <a:fillRect/>
          </a:stretch>
        </p:blipFill>
        <p:spPr>
          <a:xfrm>
            <a:off x="252506" y="1251880"/>
            <a:ext cx="3817574" cy="2364697"/>
          </a:xfrm>
          <a:prstGeom prst="rect">
            <a:avLst/>
          </a:prstGeom>
          <a:ln>
            <a:noFill/>
          </a:ln>
          <a:effectLst>
            <a:softEdge rad="112500"/>
          </a:effectLst>
        </p:spPr>
      </p:pic>
      <p:pic>
        <p:nvPicPr>
          <p:cNvPr id="15" name="Picture 14" descr="b7.jpg"/>
          <p:cNvPicPr>
            <a:picLocks noChangeAspect="1"/>
          </p:cNvPicPr>
          <p:nvPr/>
        </p:nvPicPr>
        <p:blipFill>
          <a:blip r:embed="rId8"/>
          <a:srcRect t="2232" b="10714"/>
          <a:stretch>
            <a:fillRect/>
          </a:stretch>
        </p:blipFill>
        <p:spPr>
          <a:xfrm>
            <a:off x="323306" y="1127270"/>
            <a:ext cx="3817574" cy="2492518"/>
          </a:xfrm>
          <a:prstGeom prst="rect">
            <a:avLst/>
          </a:prstGeom>
          <a:ln>
            <a:noFill/>
          </a:ln>
          <a:effectLst>
            <a:softEdge rad="112500"/>
          </a:effectLst>
        </p:spPr>
      </p:pic>
      <p:pic>
        <p:nvPicPr>
          <p:cNvPr id="19" name="Picture 18" descr="c1.jpg"/>
          <p:cNvPicPr>
            <a:picLocks noChangeAspect="1"/>
          </p:cNvPicPr>
          <p:nvPr/>
        </p:nvPicPr>
        <p:blipFill>
          <a:blip r:embed="rId9" cstate="print"/>
          <a:stretch>
            <a:fillRect/>
          </a:stretch>
        </p:blipFill>
        <p:spPr>
          <a:xfrm>
            <a:off x="4919411" y="3267661"/>
            <a:ext cx="2714644" cy="2035983"/>
          </a:xfrm>
          <a:prstGeom prst="rect">
            <a:avLst/>
          </a:prstGeom>
        </p:spPr>
      </p:pic>
      <p:pic>
        <p:nvPicPr>
          <p:cNvPr id="20" name="Picture 19" descr="c2.jpg"/>
          <p:cNvPicPr>
            <a:picLocks noChangeAspect="1"/>
          </p:cNvPicPr>
          <p:nvPr/>
        </p:nvPicPr>
        <p:blipFill>
          <a:blip r:embed="rId10" cstate="print"/>
          <a:stretch>
            <a:fillRect/>
          </a:stretch>
        </p:blipFill>
        <p:spPr>
          <a:xfrm>
            <a:off x="4919411" y="3288687"/>
            <a:ext cx="2714644" cy="2035983"/>
          </a:xfrm>
          <a:prstGeom prst="rect">
            <a:avLst/>
          </a:prstGeom>
        </p:spPr>
      </p:pic>
      <p:pic>
        <p:nvPicPr>
          <p:cNvPr id="21" name="Picture 20" descr="c3.jpg"/>
          <p:cNvPicPr>
            <a:picLocks noChangeAspect="1"/>
          </p:cNvPicPr>
          <p:nvPr/>
        </p:nvPicPr>
        <p:blipFill>
          <a:blip r:embed="rId11" cstate="print"/>
          <a:stretch>
            <a:fillRect/>
          </a:stretch>
        </p:blipFill>
        <p:spPr>
          <a:xfrm>
            <a:off x="4871786" y="3249801"/>
            <a:ext cx="2762269" cy="2071702"/>
          </a:xfrm>
          <a:prstGeom prst="rect">
            <a:avLst/>
          </a:prstGeom>
        </p:spPr>
      </p:pic>
      <p:pic>
        <p:nvPicPr>
          <p:cNvPr id="22" name="Picture 21" descr="c4.jpg"/>
          <p:cNvPicPr>
            <a:picLocks noChangeAspect="1"/>
          </p:cNvPicPr>
          <p:nvPr/>
        </p:nvPicPr>
        <p:blipFill>
          <a:blip r:embed="rId12"/>
          <a:stretch>
            <a:fillRect/>
          </a:stretch>
        </p:blipFill>
        <p:spPr>
          <a:xfrm>
            <a:off x="4871786" y="3267661"/>
            <a:ext cx="2786082" cy="2089562"/>
          </a:xfrm>
          <a:prstGeom prst="rect">
            <a:avLst/>
          </a:prstGeom>
        </p:spPr>
      </p:pic>
    </p:spTree>
    <p:extLst>
      <p:ext uri="{BB962C8B-B14F-4D97-AF65-F5344CB8AC3E}">
        <p14:creationId xmlns:p14="http://schemas.microsoft.com/office/powerpoint/2010/main" val="2123348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500"/>
                                        <p:tgtEl>
                                          <p:spTgt spid="12"/>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500"/>
                                        <p:tgtEl>
                                          <p:spTgt spid="13"/>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fade">
                                      <p:cBhvr>
                                        <p:cTn id="32" dur="500"/>
                                        <p:tgtEl>
                                          <p:spTgt spid="14"/>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fade">
                                      <p:cBhvr>
                                        <p:cTn id="37" dur="500"/>
                                        <p:tgtEl>
                                          <p:spTgt spid="15"/>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fade">
                                      <p:cBhvr>
                                        <p:cTn id="42" dur="500"/>
                                        <p:tgtEl>
                                          <p:spTgt spid="19"/>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fade">
                                      <p:cBhvr>
                                        <p:cTn id="47" dur="500"/>
                                        <p:tgtEl>
                                          <p:spTgt spid="20"/>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21"/>
                                        </p:tgtEl>
                                        <p:attrNameLst>
                                          <p:attrName>style.visibility</p:attrName>
                                        </p:attrNameLst>
                                      </p:cBhvr>
                                      <p:to>
                                        <p:strVal val="visible"/>
                                      </p:to>
                                    </p:set>
                                    <p:animEffect transition="in" filter="fade">
                                      <p:cBhvr>
                                        <p:cTn id="52" dur="500"/>
                                        <p:tgtEl>
                                          <p:spTgt spid="21"/>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fade">
                                      <p:cBhvr>
                                        <p:cTn id="5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615089" y="4529902"/>
            <a:ext cx="7572428" cy="369332"/>
          </a:xfrm>
          <a:prstGeom prst="rect">
            <a:avLst/>
          </a:prstGeom>
          <a:noFill/>
        </p:spPr>
        <p:txBody>
          <a:bodyPr wrap="square" rtlCol="1">
            <a:spAutoFit/>
          </a:bodyPr>
          <a:lstStyle/>
          <a:p>
            <a:r>
              <a:rPr lang="fa-IR" dirty="0" smtClean="0">
                <a:cs typeface="B Homa" panose="00000400000000000000" pitchFamily="2" charset="-78"/>
              </a:rPr>
              <a:t>در طرفین ساختمان ایستگاه دو سکو به طول دو قطار </a:t>
            </a:r>
            <a:r>
              <a:rPr lang="en-US" dirty="0" smtClean="0">
                <a:cs typeface="B Homa" panose="00000400000000000000" pitchFamily="2" charset="-78"/>
              </a:rPr>
              <a:t>TGV</a:t>
            </a:r>
            <a:r>
              <a:rPr lang="fa-IR" dirty="0" smtClean="0">
                <a:cs typeface="B Homa" panose="00000400000000000000" pitchFamily="2" charset="-78"/>
              </a:rPr>
              <a:t> یعنی 400 متر در نظر گرفته شد.</a:t>
            </a:r>
            <a:endParaRPr lang="fa-IR" dirty="0">
              <a:cs typeface="B Homa" panose="00000400000000000000" pitchFamily="2" charset="-78"/>
            </a:endParaRPr>
          </a:p>
        </p:txBody>
      </p:sp>
      <p:pic>
        <p:nvPicPr>
          <p:cNvPr id="10" name="Picture 9" descr="4.jpg"/>
          <p:cNvPicPr>
            <a:picLocks noChangeAspect="1"/>
          </p:cNvPicPr>
          <p:nvPr/>
        </p:nvPicPr>
        <p:blipFill>
          <a:blip r:embed="rId2"/>
          <a:srcRect t="3610"/>
          <a:stretch>
            <a:fillRect/>
          </a:stretch>
        </p:blipFill>
        <p:spPr>
          <a:xfrm>
            <a:off x="2293506" y="1822780"/>
            <a:ext cx="2638440" cy="1907392"/>
          </a:xfrm>
          <a:prstGeom prst="rect">
            <a:avLst/>
          </a:prstGeom>
        </p:spPr>
      </p:pic>
      <p:pic>
        <p:nvPicPr>
          <p:cNvPr id="11" name="Picture 10" descr="5.jpg"/>
          <p:cNvPicPr>
            <a:picLocks noChangeAspect="1"/>
          </p:cNvPicPr>
          <p:nvPr/>
        </p:nvPicPr>
        <p:blipFill>
          <a:blip r:embed="rId3"/>
          <a:srcRect t="3862" b="4612"/>
          <a:stretch>
            <a:fillRect/>
          </a:stretch>
        </p:blipFill>
        <p:spPr>
          <a:xfrm>
            <a:off x="3769891" y="1822780"/>
            <a:ext cx="2809895" cy="1928826"/>
          </a:xfrm>
          <a:prstGeom prst="rect">
            <a:avLst/>
          </a:prstGeom>
        </p:spPr>
      </p:pic>
    </p:spTree>
    <p:extLst>
      <p:ext uri="{BB962C8B-B14F-4D97-AF65-F5344CB8AC3E}">
        <p14:creationId xmlns:p14="http://schemas.microsoft.com/office/powerpoint/2010/main" val="362010182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1.jpg"/>
          <p:cNvPicPr>
            <a:picLocks noChangeAspect="1"/>
          </p:cNvPicPr>
          <p:nvPr/>
        </p:nvPicPr>
        <p:blipFill>
          <a:blip r:embed="rId2"/>
          <a:stretch>
            <a:fillRect/>
          </a:stretch>
        </p:blipFill>
        <p:spPr>
          <a:xfrm>
            <a:off x="102240" y="1310645"/>
            <a:ext cx="3714776" cy="2786082"/>
          </a:xfrm>
          <a:prstGeom prst="rect">
            <a:avLst/>
          </a:prstGeom>
        </p:spPr>
      </p:pic>
      <p:pic>
        <p:nvPicPr>
          <p:cNvPr id="7" name="Picture 6" descr="2.jpg"/>
          <p:cNvPicPr>
            <a:picLocks noChangeAspect="1"/>
          </p:cNvPicPr>
          <p:nvPr/>
        </p:nvPicPr>
        <p:blipFill>
          <a:blip r:embed="rId3"/>
          <a:stretch>
            <a:fillRect/>
          </a:stretch>
        </p:blipFill>
        <p:spPr>
          <a:xfrm>
            <a:off x="102240" y="1315951"/>
            <a:ext cx="3714776" cy="2786082"/>
          </a:xfrm>
          <a:prstGeom prst="rect">
            <a:avLst/>
          </a:prstGeom>
        </p:spPr>
      </p:pic>
      <p:pic>
        <p:nvPicPr>
          <p:cNvPr id="8" name="Picture 7" descr="3.jpg"/>
          <p:cNvPicPr>
            <a:picLocks noChangeAspect="1"/>
          </p:cNvPicPr>
          <p:nvPr/>
        </p:nvPicPr>
        <p:blipFill>
          <a:blip r:embed="rId4"/>
          <a:stretch>
            <a:fillRect/>
          </a:stretch>
        </p:blipFill>
        <p:spPr>
          <a:xfrm>
            <a:off x="102240" y="1315951"/>
            <a:ext cx="3714776" cy="2786082"/>
          </a:xfrm>
          <a:prstGeom prst="rect">
            <a:avLst/>
          </a:prstGeom>
        </p:spPr>
      </p:pic>
      <p:pic>
        <p:nvPicPr>
          <p:cNvPr id="9" name="Picture 8" descr="4.jpg"/>
          <p:cNvPicPr>
            <a:picLocks noChangeAspect="1"/>
          </p:cNvPicPr>
          <p:nvPr/>
        </p:nvPicPr>
        <p:blipFill>
          <a:blip r:embed="rId5"/>
          <a:stretch>
            <a:fillRect/>
          </a:stretch>
        </p:blipFill>
        <p:spPr>
          <a:xfrm>
            <a:off x="102240" y="1315951"/>
            <a:ext cx="3714776" cy="2786082"/>
          </a:xfrm>
          <a:prstGeom prst="rect">
            <a:avLst/>
          </a:prstGeom>
        </p:spPr>
      </p:pic>
      <p:pic>
        <p:nvPicPr>
          <p:cNvPr id="10" name="Picture 9" descr="5.jpg"/>
          <p:cNvPicPr>
            <a:picLocks noChangeAspect="1"/>
          </p:cNvPicPr>
          <p:nvPr/>
        </p:nvPicPr>
        <p:blipFill>
          <a:blip r:embed="rId6"/>
          <a:stretch>
            <a:fillRect/>
          </a:stretch>
        </p:blipFill>
        <p:spPr>
          <a:xfrm>
            <a:off x="85502" y="1315951"/>
            <a:ext cx="3714776" cy="2786082"/>
          </a:xfrm>
          <a:prstGeom prst="rect">
            <a:avLst/>
          </a:prstGeom>
        </p:spPr>
      </p:pic>
      <p:pic>
        <p:nvPicPr>
          <p:cNvPr id="11" name="Picture 10" descr="6.jpg"/>
          <p:cNvPicPr>
            <a:picLocks noChangeAspect="1"/>
          </p:cNvPicPr>
          <p:nvPr/>
        </p:nvPicPr>
        <p:blipFill>
          <a:blip r:embed="rId7"/>
          <a:stretch>
            <a:fillRect/>
          </a:stretch>
        </p:blipFill>
        <p:spPr>
          <a:xfrm>
            <a:off x="102240" y="1315951"/>
            <a:ext cx="3714776" cy="2786082"/>
          </a:xfrm>
          <a:prstGeom prst="rect">
            <a:avLst/>
          </a:prstGeom>
        </p:spPr>
      </p:pic>
      <p:sp>
        <p:nvSpPr>
          <p:cNvPr id="15" name="TextBox 14"/>
          <p:cNvSpPr txBox="1"/>
          <p:nvPr/>
        </p:nvSpPr>
        <p:spPr>
          <a:xfrm>
            <a:off x="4602834" y="887323"/>
            <a:ext cx="3357586" cy="646331"/>
          </a:xfrm>
          <a:prstGeom prst="rect">
            <a:avLst/>
          </a:prstGeom>
          <a:noFill/>
        </p:spPr>
        <p:txBody>
          <a:bodyPr wrap="square" rtlCol="1">
            <a:spAutoFit/>
          </a:bodyPr>
          <a:lstStyle/>
          <a:p>
            <a:r>
              <a:rPr lang="fa-IR" dirty="0" smtClean="0">
                <a:cs typeface="B Homa" panose="00000400000000000000" pitchFamily="2" charset="-78"/>
              </a:rPr>
              <a:t>عناصر اصلی سازه ای را در این بنا قوسها تشکیل می دهند:</a:t>
            </a:r>
            <a:endParaRPr lang="fa-IR" dirty="0">
              <a:cs typeface="B Homa" panose="00000400000000000000" pitchFamily="2" charset="-78"/>
            </a:endParaRPr>
          </a:p>
        </p:txBody>
      </p:sp>
      <p:sp>
        <p:nvSpPr>
          <p:cNvPr id="16" name="TextBox 15"/>
          <p:cNvSpPr txBox="1"/>
          <p:nvPr/>
        </p:nvSpPr>
        <p:spPr>
          <a:xfrm>
            <a:off x="4602834" y="1455438"/>
            <a:ext cx="3357586" cy="646331"/>
          </a:xfrm>
          <a:prstGeom prst="rect">
            <a:avLst/>
          </a:prstGeom>
          <a:noFill/>
        </p:spPr>
        <p:txBody>
          <a:bodyPr wrap="square" rtlCol="1">
            <a:spAutoFit/>
          </a:bodyPr>
          <a:lstStyle/>
          <a:p>
            <a:r>
              <a:rPr lang="fa-IR" dirty="0" smtClean="0">
                <a:cs typeface="B Homa" panose="00000400000000000000" pitchFamily="2" charset="-78"/>
              </a:rPr>
              <a:t>دو قوس سیمانی که بر روی سکوی اصلی قرار می گیرد.</a:t>
            </a:r>
            <a:endParaRPr lang="fa-IR" dirty="0">
              <a:cs typeface="B Homa" panose="00000400000000000000" pitchFamily="2" charset="-78"/>
            </a:endParaRPr>
          </a:p>
        </p:txBody>
      </p:sp>
      <p:sp>
        <p:nvSpPr>
          <p:cNvPr id="17" name="TextBox 16"/>
          <p:cNvSpPr txBox="1"/>
          <p:nvPr/>
        </p:nvSpPr>
        <p:spPr>
          <a:xfrm>
            <a:off x="4602834" y="2026942"/>
            <a:ext cx="3357586" cy="369332"/>
          </a:xfrm>
          <a:prstGeom prst="rect">
            <a:avLst/>
          </a:prstGeom>
          <a:noFill/>
        </p:spPr>
        <p:txBody>
          <a:bodyPr wrap="square" rtlCol="1">
            <a:spAutoFit/>
          </a:bodyPr>
          <a:lstStyle/>
          <a:p>
            <a:r>
              <a:rPr lang="fa-IR" dirty="0" smtClean="0">
                <a:cs typeface="B Homa" panose="00000400000000000000" pitchFamily="2" charset="-78"/>
              </a:rPr>
              <a:t>دو قوس بلند بیرونی </a:t>
            </a:r>
            <a:endParaRPr lang="fa-IR" dirty="0">
              <a:cs typeface="B Homa" panose="00000400000000000000" pitchFamily="2" charset="-78"/>
            </a:endParaRPr>
          </a:p>
        </p:txBody>
      </p:sp>
      <p:sp>
        <p:nvSpPr>
          <p:cNvPr id="18" name="TextBox 17"/>
          <p:cNvSpPr txBox="1"/>
          <p:nvPr/>
        </p:nvSpPr>
        <p:spPr>
          <a:xfrm>
            <a:off x="4602834" y="3027074"/>
            <a:ext cx="3357586" cy="646331"/>
          </a:xfrm>
          <a:prstGeom prst="rect">
            <a:avLst/>
          </a:prstGeom>
          <a:noFill/>
        </p:spPr>
        <p:txBody>
          <a:bodyPr wrap="square" rtlCol="1">
            <a:spAutoFit/>
          </a:bodyPr>
          <a:lstStyle/>
          <a:p>
            <a:r>
              <a:rPr lang="fa-IR" dirty="0" smtClean="0">
                <a:cs typeface="B Homa" panose="00000400000000000000" pitchFamily="2" charset="-78"/>
              </a:rPr>
              <a:t>پایه های سیمانی برای حمایت قوسها و بدنه اصلی و نگه دارنده سازه</a:t>
            </a:r>
            <a:endParaRPr lang="fa-IR" dirty="0">
              <a:cs typeface="B Homa" panose="00000400000000000000" pitchFamily="2" charset="-78"/>
            </a:endParaRPr>
          </a:p>
        </p:txBody>
      </p:sp>
      <p:sp>
        <p:nvSpPr>
          <p:cNvPr id="19" name="TextBox 18"/>
          <p:cNvSpPr txBox="1"/>
          <p:nvPr/>
        </p:nvSpPr>
        <p:spPr>
          <a:xfrm>
            <a:off x="4602834" y="2384132"/>
            <a:ext cx="3357586" cy="646331"/>
          </a:xfrm>
          <a:prstGeom prst="rect">
            <a:avLst/>
          </a:prstGeom>
          <a:noFill/>
        </p:spPr>
        <p:txBody>
          <a:bodyPr wrap="square" rtlCol="1">
            <a:spAutoFit/>
          </a:bodyPr>
          <a:lstStyle/>
          <a:p>
            <a:r>
              <a:rPr lang="fa-IR" dirty="0" smtClean="0">
                <a:cs typeface="B Homa" panose="00000400000000000000" pitchFamily="2" charset="-78"/>
              </a:rPr>
              <a:t>دو قوس فولادی داخلی که با شمع های بیرون زده بتنی حمایت می شود.</a:t>
            </a:r>
            <a:endParaRPr lang="fa-IR" dirty="0">
              <a:cs typeface="B Homa" panose="00000400000000000000" pitchFamily="2" charset="-78"/>
            </a:endParaRPr>
          </a:p>
        </p:txBody>
      </p:sp>
      <p:sp>
        <p:nvSpPr>
          <p:cNvPr id="21" name="TextBox 20"/>
          <p:cNvSpPr txBox="1"/>
          <p:nvPr/>
        </p:nvSpPr>
        <p:spPr>
          <a:xfrm>
            <a:off x="4621549" y="3661263"/>
            <a:ext cx="3357586" cy="369332"/>
          </a:xfrm>
          <a:prstGeom prst="rect">
            <a:avLst/>
          </a:prstGeom>
          <a:noFill/>
        </p:spPr>
        <p:txBody>
          <a:bodyPr wrap="square" rtlCol="1">
            <a:spAutoFit/>
          </a:bodyPr>
          <a:lstStyle/>
          <a:p>
            <a:r>
              <a:rPr lang="fa-IR" dirty="0" smtClean="0">
                <a:cs typeface="B Homa" panose="00000400000000000000" pitchFamily="2" charset="-78"/>
              </a:rPr>
              <a:t>بالها به عنوان کامل کننده فرم پرنده</a:t>
            </a:r>
            <a:endParaRPr lang="fa-IR" dirty="0">
              <a:cs typeface="B Homa" panose="00000400000000000000" pitchFamily="2" charset="-78"/>
            </a:endParaRPr>
          </a:p>
        </p:txBody>
      </p:sp>
      <p:sp>
        <p:nvSpPr>
          <p:cNvPr id="22" name="Flowchart: Connector 21"/>
          <p:cNvSpPr/>
          <p:nvPr/>
        </p:nvSpPr>
        <p:spPr>
          <a:xfrm>
            <a:off x="8031858" y="1530265"/>
            <a:ext cx="142876" cy="142876"/>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dirty="0">
              <a:cs typeface="B Homa" panose="00000400000000000000" pitchFamily="2" charset="-78"/>
            </a:endParaRPr>
          </a:p>
        </p:txBody>
      </p:sp>
      <p:sp>
        <p:nvSpPr>
          <p:cNvPr id="23" name="Flowchart: Connector 22"/>
          <p:cNvSpPr/>
          <p:nvPr/>
        </p:nvSpPr>
        <p:spPr>
          <a:xfrm>
            <a:off x="8031858" y="2101769"/>
            <a:ext cx="142876" cy="142876"/>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dirty="0">
              <a:cs typeface="B Homa" panose="00000400000000000000" pitchFamily="2" charset="-78"/>
            </a:endParaRPr>
          </a:p>
        </p:txBody>
      </p:sp>
      <p:sp>
        <p:nvSpPr>
          <p:cNvPr id="24" name="Flowchart: Connector 23"/>
          <p:cNvSpPr/>
          <p:nvPr/>
        </p:nvSpPr>
        <p:spPr>
          <a:xfrm>
            <a:off x="8031858" y="2471838"/>
            <a:ext cx="142876" cy="142876"/>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dirty="0">
              <a:cs typeface="B Homa" panose="00000400000000000000" pitchFamily="2" charset="-78"/>
            </a:endParaRPr>
          </a:p>
        </p:txBody>
      </p:sp>
      <p:sp>
        <p:nvSpPr>
          <p:cNvPr id="25" name="Flowchart: Connector 24"/>
          <p:cNvSpPr/>
          <p:nvPr/>
        </p:nvSpPr>
        <p:spPr>
          <a:xfrm>
            <a:off x="8031858" y="3101901"/>
            <a:ext cx="142876" cy="142876"/>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dirty="0">
              <a:cs typeface="B Homa" panose="00000400000000000000" pitchFamily="2" charset="-78"/>
            </a:endParaRPr>
          </a:p>
        </p:txBody>
      </p:sp>
      <p:sp>
        <p:nvSpPr>
          <p:cNvPr id="26" name="Flowchart: Connector 25"/>
          <p:cNvSpPr/>
          <p:nvPr/>
        </p:nvSpPr>
        <p:spPr>
          <a:xfrm>
            <a:off x="8031858" y="3744843"/>
            <a:ext cx="142876" cy="142876"/>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dirty="0">
              <a:cs typeface="B Homa" panose="00000400000000000000" pitchFamily="2" charset="-78"/>
            </a:endParaRPr>
          </a:p>
        </p:txBody>
      </p:sp>
    </p:spTree>
    <p:extLst>
      <p:ext uri="{BB962C8B-B14F-4D97-AF65-F5344CB8AC3E}">
        <p14:creationId xmlns:p14="http://schemas.microsoft.com/office/powerpoint/2010/main" val="19319883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fade">
                                      <p:cBhvr>
                                        <p:cTn id="10" dur="2000"/>
                                        <p:tgtEl>
                                          <p:spTgt spid="22"/>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2000"/>
                                        <p:tgtEl>
                                          <p:spTgt spid="8"/>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3"/>
                                        </p:tgtEl>
                                        <p:attrNameLst>
                                          <p:attrName>style.visibility</p:attrName>
                                        </p:attrNameLst>
                                      </p:cBhvr>
                                      <p:to>
                                        <p:strVal val="visible"/>
                                      </p:to>
                                    </p:set>
                                    <p:animEffect transition="in" filter="fade">
                                      <p:cBhvr>
                                        <p:cTn id="18" dur="2000"/>
                                        <p:tgtEl>
                                          <p:spTgt spid="23"/>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2000"/>
                                        <p:tgtEl>
                                          <p:spTgt spid="9"/>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24"/>
                                        </p:tgtEl>
                                        <p:attrNameLst>
                                          <p:attrName>style.visibility</p:attrName>
                                        </p:attrNameLst>
                                      </p:cBhvr>
                                      <p:to>
                                        <p:strVal val="visible"/>
                                      </p:to>
                                    </p:set>
                                    <p:animEffect transition="in" filter="fade">
                                      <p:cBhvr>
                                        <p:cTn id="26" dur="2000"/>
                                        <p:tgtEl>
                                          <p:spTgt spid="24"/>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2000"/>
                                        <p:tgtEl>
                                          <p:spTgt spid="10"/>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5"/>
                                        </p:tgtEl>
                                        <p:attrNameLst>
                                          <p:attrName>style.visibility</p:attrName>
                                        </p:attrNameLst>
                                      </p:cBhvr>
                                      <p:to>
                                        <p:strVal val="visible"/>
                                      </p:to>
                                    </p:set>
                                    <p:animEffect transition="in" filter="fade">
                                      <p:cBhvr>
                                        <p:cTn id="34" dur="2000"/>
                                        <p:tgtEl>
                                          <p:spTgt spid="25"/>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fade">
                                      <p:cBhvr>
                                        <p:cTn id="39" dur="2000"/>
                                        <p:tgtEl>
                                          <p:spTgt spid="11"/>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26"/>
                                        </p:tgtEl>
                                        <p:attrNameLst>
                                          <p:attrName>style.visibility</p:attrName>
                                        </p:attrNameLst>
                                      </p:cBhvr>
                                      <p:to>
                                        <p:strVal val="visible"/>
                                      </p:to>
                                    </p:set>
                                    <p:animEffect transition="in" filter="fade">
                                      <p:cBhvr>
                                        <p:cTn id="42" dur="20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animBg="1"/>
      <p:bldP spid="25" grpId="0" animBg="1"/>
      <p:bldP spid="2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964533" y="1316702"/>
            <a:ext cx="3848398" cy="923330"/>
          </a:xfrm>
          <a:prstGeom prst="rect">
            <a:avLst/>
          </a:prstGeom>
          <a:noFill/>
        </p:spPr>
        <p:txBody>
          <a:bodyPr wrap="square" rtlCol="1">
            <a:spAutoFit/>
          </a:bodyPr>
          <a:lstStyle/>
          <a:p>
            <a:r>
              <a:rPr lang="fa-IR" dirty="0" smtClean="0">
                <a:cs typeface="B Homa" panose="00000400000000000000" pitchFamily="2" charset="-78"/>
              </a:rPr>
              <a:t>     تمامی نیروهای اصلی داخلی و خارجی توسط پایه های سیمانی حمایت می شوند و عامل انتقال دهنده نیرو به زمین هستند.</a:t>
            </a:r>
            <a:endParaRPr lang="fa-IR" dirty="0">
              <a:cs typeface="B Homa" panose="00000400000000000000" pitchFamily="2" charset="-78"/>
            </a:endParaRPr>
          </a:p>
        </p:txBody>
      </p:sp>
      <p:sp>
        <p:nvSpPr>
          <p:cNvPr id="6" name="TextBox 5"/>
          <p:cNvSpPr txBox="1"/>
          <p:nvPr/>
        </p:nvSpPr>
        <p:spPr>
          <a:xfrm>
            <a:off x="5107409" y="2459710"/>
            <a:ext cx="3714776" cy="1209081"/>
          </a:xfrm>
          <a:prstGeom prst="rect">
            <a:avLst/>
          </a:prstGeom>
          <a:noFill/>
        </p:spPr>
        <p:txBody>
          <a:bodyPr wrap="square" rtlCol="1">
            <a:spAutoFit/>
          </a:bodyPr>
          <a:lstStyle/>
          <a:p>
            <a:r>
              <a:rPr lang="fa-IR" dirty="0" smtClean="0">
                <a:cs typeface="B Homa" panose="00000400000000000000" pitchFamily="2" charset="-78"/>
              </a:rPr>
              <a:t>   محل برخورد چهار قوس اصلی در قسمت شرقی ساختمان در یک فرم سیمانی که نوک پرنده را شکل می دهند، ورودی ساختمان   می باشد.</a:t>
            </a:r>
            <a:endParaRPr lang="fa-IR" dirty="0">
              <a:cs typeface="B Homa" panose="00000400000000000000" pitchFamily="2" charset="-78"/>
            </a:endParaRPr>
          </a:p>
        </p:txBody>
      </p:sp>
      <p:pic>
        <p:nvPicPr>
          <p:cNvPr id="7" name="Picture 6" descr="h20.jpg"/>
          <p:cNvPicPr>
            <a:picLocks noChangeAspect="1"/>
          </p:cNvPicPr>
          <p:nvPr/>
        </p:nvPicPr>
        <p:blipFill>
          <a:blip r:embed="rId2" cstate="print"/>
          <a:stretch>
            <a:fillRect/>
          </a:stretch>
        </p:blipFill>
        <p:spPr>
          <a:xfrm>
            <a:off x="321063" y="816636"/>
            <a:ext cx="2214578" cy="166093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8" name="Picture 7" descr="14.jpg"/>
          <p:cNvPicPr>
            <a:picLocks noChangeAspect="1"/>
          </p:cNvPicPr>
          <p:nvPr/>
        </p:nvPicPr>
        <p:blipFill>
          <a:blip r:embed="rId3" cstate="print"/>
          <a:stretch>
            <a:fillRect/>
          </a:stretch>
        </p:blipFill>
        <p:spPr>
          <a:xfrm>
            <a:off x="3035707" y="1745330"/>
            <a:ext cx="1619262" cy="121444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0" name="Picture 9" descr="12.jpg"/>
          <p:cNvPicPr>
            <a:picLocks noChangeAspect="1"/>
          </p:cNvPicPr>
          <p:nvPr/>
        </p:nvPicPr>
        <p:blipFill>
          <a:blip r:embed="rId4" cstate="print"/>
          <a:stretch>
            <a:fillRect/>
          </a:stretch>
        </p:blipFill>
        <p:spPr>
          <a:xfrm>
            <a:off x="321064" y="2829779"/>
            <a:ext cx="2190766" cy="164307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1" name="Picture 10" descr="13.jpg"/>
          <p:cNvPicPr>
            <a:picLocks noChangeAspect="1"/>
          </p:cNvPicPr>
          <p:nvPr/>
        </p:nvPicPr>
        <p:blipFill>
          <a:blip r:embed="rId5" cstate="print"/>
          <a:stretch>
            <a:fillRect/>
          </a:stretch>
        </p:blipFill>
        <p:spPr>
          <a:xfrm>
            <a:off x="3035707" y="3245528"/>
            <a:ext cx="1643074" cy="123230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85483897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e1.jpg"/>
          <p:cNvPicPr>
            <a:picLocks noChangeAspect="1"/>
          </p:cNvPicPr>
          <p:nvPr/>
        </p:nvPicPr>
        <p:blipFill>
          <a:blip r:embed="rId2"/>
          <a:stretch>
            <a:fillRect/>
          </a:stretch>
        </p:blipFill>
        <p:spPr>
          <a:xfrm>
            <a:off x="531658" y="1212405"/>
            <a:ext cx="4765441" cy="3574081"/>
          </a:xfrm>
          <a:prstGeom prst="rect">
            <a:avLst/>
          </a:prstGeom>
        </p:spPr>
      </p:pic>
      <p:pic>
        <p:nvPicPr>
          <p:cNvPr id="5" name="Picture 4" descr="e2.jpg"/>
          <p:cNvPicPr>
            <a:picLocks noChangeAspect="1"/>
          </p:cNvPicPr>
          <p:nvPr/>
        </p:nvPicPr>
        <p:blipFill>
          <a:blip r:embed="rId3"/>
          <a:stretch>
            <a:fillRect/>
          </a:stretch>
        </p:blipFill>
        <p:spPr>
          <a:xfrm>
            <a:off x="545906" y="1226653"/>
            <a:ext cx="4765441" cy="3574081"/>
          </a:xfrm>
          <a:prstGeom prst="rect">
            <a:avLst/>
          </a:prstGeom>
        </p:spPr>
      </p:pic>
      <p:pic>
        <p:nvPicPr>
          <p:cNvPr id="6" name="Picture 5" descr="e3.jpg"/>
          <p:cNvPicPr>
            <a:picLocks noChangeAspect="1"/>
          </p:cNvPicPr>
          <p:nvPr/>
        </p:nvPicPr>
        <p:blipFill>
          <a:blip r:embed="rId4"/>
          <a:stretch>
            <a:fillRect/>
          </a:stretch>
        </p:blipFill>
        <p:spPr>
          <a:xfrm>
            <a:off x="545906" y="1226653"/>
            <a:ext cx="4765441" cy="3574081"/>
          </a:xfrm>
          <a:prstGeom prst="rect">
            <a:avLst/>
          </a:prstGeom>
        </p:spPr>
      </p:pic>
      <p:pic>
        <p:nvPicPr>
          <p:cNvPr id="7" name="Picture 6" descr="e4.jpg"/>
          <p:cNvPicPr>
            <a:picLocks noChangeAspect="1"/>
          </p:cNvPicPr>
          <p:nvPr/>
        </p:nvPicPr>
        <p:blipFill>
          <a:blip r:embed="rId5"/>
          <a:stretch>
            <a:fillRect/>
          </a:stretch>
        </p:blipFill>
        <p:spPr>
          <a:xfrm>
            <a:off x="545906" y="1200895"/>
            <a:ext cx="4796877" cy="3597658"/>
          </a:xfrm>
          <a:prstGeom prst="rect">
            <a:avLst/>
          </a:prstGeom>
        </p:spPr>
      </p:pic>
      <p:sp>
        <p:nvSpPr>
          <p:cNvPr id="11" name="TextBox 10"/>
          <p:cNvSpPr txBox="1"/>
          <p:nvPr/>
        </p:nvSpPr>
        <p:spPr>
          <a:xfrm>
            <a:off x="5832318" y="1558085"/>
            <a:ext cx="2786082" cy="2071702"/>
          </a:xfrm>
          <a:prstGeom prst="rect">
            <a:avLst/>
          </a:prstGeom>
          <a:noFill/>
        </p:spPr>
        <p:txBody>
          <a:bodyPr wrap="square" rtlCol="1">
            <a:spAutoFit/>
          </a:bodyPr>
          <a:lstStyle/>
          <a:p>
            <a:r>
              <a:rPr lang="fa-IR" dirty="0" smtClean="0">
                <a:cs typeface="B Homa" panose="00000400000000000000" pitchFamily="2" charset="-78"/>
              </a:rPr>
              <a:t>   در هر طرف سازه 25 ستون، تیرهای اصلی بیرونی را حمایت می کنند.</a:t>
            </a:r>
          </a:p>
          <a:p>
            <a:r>
              <a:rPr lang="fa-IR" dirty="0" smtClean="0">
                <a:cs typeface="B Homa" panose="00000400000000000000" pitchFamily="2" charset="-78"/>
              </a:rPr>
              <a:t>  بین ستون ها شیشه قرار گرفته و قسمت انتهای بالها توسط ستون های بیرونی حمایت می شود. </a:t>
            </a:r>
            <a:endParaRPr lang="fa-IR" dirty="0">
              <a:cs typeface="B Homa" panose="00000400000000000000" pitchFamily="2" charset="-78"/>
            </a:endParaRPr>
          </a:p>
        </p:txBody>
      </p:sp>
    </p:spTree>
    <p:extLst>
      <p:ext uri="{BB962C8B-B14F-4D97-AF65-F5344CB8AC3E}">
        <p14:creationId xmlns:p14="http://schemas.microsoft.com/office/powerpoint/2010/main" val="29963940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2000"/>
                                        <p:tgtEl>
                                          <p:spTgt spid="5"/>
                                        </p:tgtEl>
                                      </p:cBhvr>
                                    </p:animEffect>
                                  </p:childTnLst>
                                </p:cTn>
                              </p:par>
                            </p:childTnLst>
                          </p:cTn>
                        </p:par>
                        <p:par>
                          <p:cTn id="12" fill="hold">
                            <p:stCondLst>
                              <p:cond delay="4000"/>
                            </p:stCondLst>
                            <p:childTnLst>
                              <p:par>
                                <p:cTn id="13" presetID="10" presetClass="entr" presetSubtype="0"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2000"/>
                                        <p:tgtEl>
                                          <p:spTgt spid="6"/>
                                        </p:tgtEl>
                                      </p:cBhvr>
                                    </p:animEffect>
                                  </p:childTnLst>
                                </p:cTn>
                              </p:par>
                            </p:childTnLst>
                          </p:cTn>
                        </p:par>
                        <p:par>
                          <p:cTn id="16" fill="hold">
                            <p:stCondLst>
                              <p:cond delay="6000"/>
                            </p:stCondLst>
                            <p:childTnLst>
                              <p:par>
                                <p:cTn id="17" presetID="10" presetClass="entr" presetSubtype="0"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ain Event">
  <a:themeElements>
    <a:clrScheme name="Main Event">
      <a:dk1>
        <a:sysClr val="windowText" lastClr="000000"/>
      </a:dk1>
      <a:lt1>
        <a:sysClr val="window" lastClr="FFFFFF"/>
      </a:lt1>
      <a:dk2>
        <a:srgbClr val="424242"/>
      </a:dk2>
      <a:lt2>
        <a:srgbClr val="C8C8C8"/>
      </a:lt2>
      <a:accent1>
        <a:srgbClr val="346492"/>
      </a:accent1>
      <a:accent2>
        <a:srgbClr val="6DA5D4"/>
      </a:accent2>
      <a:accent3>
        <a:srgbClr val="538C79"/>
      </a:accent3>
      <a:accent4>
        <a:srgbClr val="93B75D"/>
      </a:accent4>
      <a:accent5>
        <a:srgbClr val="DEB050"/>
      </a:accent5>
      <a:accent6>
        <a:srgbClr val="BB5354"/>
      </a:accent6>
      <a:hlink>
        <a:srgbClr val="3289DD"/>
      </a:hlink>
      <a:folHlink>
        <a:srgbClr val="859EB6"/>
      </a:folHlink>
    </a:clrScheme>
    <a:fontScheme name="Main Event">
      <a:majorFont>
        <a:latin typeface="Impact" panose="020B080603090205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Impact" panose="020B080603090205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ain Event">
      <a:fillStyleLst>
        <a:solidFill>
          <a:schemeClr val="phClr"/>
        </a:solidFill>
        <a:solidFill>
          <a:schemeClr val="phClr">
            <a:tint val="69000"/>
            <a:satMod val="105000"/>
            <a:lumMod val="110000"/>
          </a:schemeClr>
        </a:solidFill>
        <a:blipFill>
          <a:blip xmlns:r="http://schemas.openxmlformats.org/officeDocument/2006/relationships" r:embed="rId1">
            <a:duotone>
              <a:schemeClr val="phClr">
                <a:shade val="88000"/>
                <a:lumMod val="88000"/>
              </a:schemeClr>
              <a:schemeClr val="phClr"/>
            </a:duotone>
          </a:blip>
          <a:tile tx="0" ty="0" sx="100000" sy="100000" flip="none" algn="tl"/>
        </a:blipFill>
      </a:fillStyleLst>
      <a:lnStyleLst>
        <a:ln w="9525" cap="flat" cmpd="sng" algn="ctr">
          <a:solidFill>
            <a:schemeClr val="phClr">
              <a:shade val="60000"/>
            </a:scheme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effectStyle>
        <a:effectStyle>
          <a:effectLst>
            <a:outerShdw blurRad="25400" dist="127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88000"/>
              </a:schemeClr>
            </a:gs>
          </a:gsLst>
          <a:lin ang="5400000" scaled="0"/>
        </a:gradFill>
        <a:blipFill>
          <a:blip xmlns:r="http://schemas.openxmlformats.org/officeDocument/2006/relationships" r:embed="rId2">
            <a:duotone>
              <a:schemeClr val="phClr">
                <a:shade val="48000"/>
                <a:satMod val="110000"/>
                <a:lumMod val="40000"/>
              </a:schemeClr>
              <a:schemeClr val="phClr">
                <a:tint val="90000"/>
                <a:lumMod val="106000"/>
              </a:schemeClr>
            </a:duotone>
          </a:blip>
          <a:stretch/>
        </a:blipFill>
      </a:bgFillStyleLst>
    </a:fmtScheme>
  </a:themeElements>
  <a:objectDefaults/>
  <a:extraClrSchemeLst/>
  <a:extLst>
    <a:ext uri="{05A4C25C-085E-4340-85A3-A5531E510DB2}">
      <thm15:themeFamily xmlns:thm15="http://schemas.microsoft.com/office/thememl/2012/main" name="Main Event" id="{AC372BB4-D83D-411E-B849-B641926BA760}" vid="{FE3530EC-BA5B-407C-9B36-00820F39551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Main Event</Template>
  <TotalTime>214</TotalTime>
  <Words>859</Words>
  <Application>Microsoft Office PowerPoint</Application>
  <PresentationFormat>On-screen Show (4:3)</PresentationFormat>
  <Paragraphs>52</Paragraphs>
  <Slides>20</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20</vt:i4>
      </vt:variant>
    </vt:vector>
  </HeadingPairs>
  <TitlesOfParts>
    <vt:vector size="26" baseType="lpstr">
      <vt:lpstr>Arial</vt:lpstr>
      <vt:lpstr>B Homa</vt:lpstr>
      <vt:lpstr>BankGothic Md BT</vt:lpstr>
      <vt:lpstr>Calibri</vt:lpstr>
      <vt:lpstr>Impact</vt:lpstr>
      <vt:lpstr>Main Event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Mohammad</dc:creator>
  <cp:lastModifiedBy>Mohammad</cp:lastModifiedBy>
  <cp:revision>6</cp:revision>
  <dcterms:created xsi:type="dcterms:W3CDTF">2020-05-22T18:29:23Z</dcterms:created>
  <dcterms:modified xsi:type="dcterms:W3CDTF">2020-05-22T22:04:15Z</dcterms:modified>
</cp:coreProperties>
</file>