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72" r:id="rId1"/>
  </p:sldMasterIdLst>
  <p:notesMasterIdLst>
    <p:notesMasterId r:id="rId34"/>
  </p:notesMasterIdLst>
  <p:sldIdLst>
    <p:sldId id="258" r:id="rId2"/>
    <p:sldId id="259" r:id="rId3"/>
    <p:sldId id="260" r:id="rId4"/>
    <p:sldId id="261" r:id="rId5"/>
    <p:sldId id="262" r:id="rId6"/>
    <p:sldId id="263" r:id="rId7"/>
    <p:sldId id="264" r:id="rId8"/>
    <p:sldId id="265" r:id="rId9"/>
    <p:sldId id="266" r:id="rId10"/>
    <p:sldId id="267" r:id="rId11"/>
    <p:sldId id="268" r:id="rId12"/>
    <p:sldId id="269" r:id="rId13"/>
    <p:sldId id="270" r:id="rId14"/>
    <p:sldId id="271" r:id="rId15"/>
    <p:sldId id="272" r:id="rId16"/>
    <p:sldId id="273" r:id="rId17"/>
    <p:sldId id="274" r:id="rId18"/>
    <p:sldId id="275" r:id="rId19"/>
    <p:sldId id="276" r:id="rId20"/>
    <p:sldId id="277" r:id="rId21"/>
    <p:sldId id="278" r:id="rId22"/>
    <p:sldId id="279" r:id="rId23"/>
    <p:sldId id="280" r:id="rId24"/>
    <p:sldId id="281" r:id="rId25"/>
    <p:sldId id="282" r:id="rId26"/>
    <p:sldId id="283" r:id="rId27"/>
    <p:sldId id="284" r:id="rId28"/>
    <p:sldId id="285" r:id="rId29"/>
    <p:sldId id="286" r:id="rId30"/>
    <p:sldId id="287" r:id="rId31"/>
    <p:sldId id="288" r:id="rId32"/>
    <p:sldId id="289" r:id="rId33"/>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3975" autoAdjust="0"/>
    <p:restoredTop sz="94660"/>
  </p:normalViewPr>
  <p:slideViewPr>
    <p:cSldViewPr snapToGrid="0">
      <p:cViewPr varScale="1">
        <p:scale>
          <a:sx n="80" d="100"/>
          <a:sy n="80" d="100"/>
        </p:scale>
        <p:origin x="942"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8788"/>
          </a:xfrm>
          <a:prstGeom prst="rect">
            <a:avLst/>
          </a:prstGeom>
        </p:spPr>
        <p:txBody>
          <a:bodyPr vert="horz" lIns="91440" tIns="45720" rIns="91440" bIns="45720" rtlCol="1"/>
          <a:lstStyle>
            <a:lvl1pPr algn="r">
              <a:defRPr sz="1200">
                <a:cs typeface="B Homa" panose="00000400000000000000" pitchFamily="2" charset="-78"/>
              </a:defRPr>
            </a:lvl1pPr>
          </a:lstStyle>
          <a:p>
            <a:endParaRPr lang="fa-IR" dirty="0"/>
          </a:p>
        </p:txBody>
      </p:sp>
      <p:sp>
        <p:nvSpPr>
          <p:cNvPr id="3" name="Date Placeholder 2"/>
          <p:cNvSpPr>
            <a:spLocks noGrp="1"/>
          </p:cNvSpPr>
          <p:nvPr>
            <p:ph type="dt" idx="1"/>
          </p:nvPr>
        </p:nvSpPr>
        <p:spPr>
          <a:xfrm>
            <a:off x="1588" y="0"/>
            <a:ext cx="2971800" cy="458788"/>
          </a:xfrm>
          <a:prstGeom prst="rect">
            <a:avLst/>
          </a:prstGeom>
        </p:spPr>
        <p:txBody>
          <a:bodyPr vert="horz" lIns="91440" tIns="45720" rIns="91440" bIns="45720" rtlCol="1"/>
          <a:lstStyle>
            <a:lvl1pPr algn="l">
              <a:defRPr sz="1200">
                <a:cs typeface="B Homa" panose="00000400000000000000" pitchFamily="2" charset="-78"/>
              </a:defRPr>
            </a:lvl1pPr>
          </a:lstStyle>
          <a:p>
            <a:fld id="{7AE3DDD9-A093-4E25-8182-A97A2F22A3C3}" type="datetimeFigureOut">
              <a:rPr lang="fa-IR" smtClean="0"/>
              <a:pPr/>
              <a:t>21/10/1441</a:t>
            </a:fld>
            <a:endParaRPr lang="fa-IR"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1" anchor="ctr"/>
          <a:lstStyle/>
          <a:p>
            <a:endParaRPr lang="fa-IR"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1"/>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fa-IR" dirty="0"/>
          </a:p>
        </p:txBody>
      </p:sp>
      <p:sp>
        <p:nvSpPr>
          <p:cNvPr id="6" name="Footer Placeholder 5"/>
          <p:cNvSpPr>
            <a:spLocks noGrp="1"/>
          </p:cNvSpPr>
          <p:nvPr>
            <p:ph type="ftr" sz="quarter" idx="4"/>
          </p:nvPr>
        </p:nvSpPr>
        <p:spPr>
          <a:xfrm>
            <a:off x="3886200" y="8685213"/>
            <a:ext cx="2971800" cy="458787"/>
          </a:xfrm>
          <a:prstGeom prst="rect">
            <a:avLst/>
          </a:prstGeom>
        </p:spPr>
        <p:txBody>
          <a:bodyPr vert="horz" lIns="91440" tIns="45720" rIns="91440" bIns="45720" rtlCol="1" anchor="b"/>
          <a:lstStyle>
            <a:lvl1pPr algn="r">
              <a:defRPr sz="1200">
                <a:cs typeface="B Homa" panose="00000400000000000000" pitchFamily="2" charset="-78"/>
              </a:defRPr>
            </a:lvl1pPr>
          </a:lstStyle>
          <a:p>
            <a:endParaRPr lang="fa-IR" dirty="0"/>
          </a:p>
        </p:txBody>
      </p:sp>
      <p:sp>
        <p:nvSpPr>
          <p:cNvPr id="7" name="Slide Number Placeholder 6"/>
          <p:cNvSpPr>
            <a:spLocks noGrp="1"/>
          </p:cNvSpPr>
          <p:nvPr>
            <p:ph type="sldNum" sz="quarter" idx="5"/>
          </p:nvPr>
        </p:nvSpPr>
        <p:spPr>
          <a:xfrm>
            <a:off x="1588" y="8685213"/>
            <a:ext cx="2971800" cy="458787"/>
          </a:xfrm>
          <a:prstGeom prst="rect">
            <a:avLst/>
          </a:prstGeom>
        </p:spPr>
        <p:txBody>
          <a:bodyPr vert="horz" lIns="91440" tIns="45720" rIns="91440" bIns="45720" rtlCol="1" anchor="b"/>
          <a:lstStyle>
            <a:lvl1pPr algn="l">
              <a:defRPr sz="1200">
                <a:cs typeface="B Homa" panose="00000400000000000000" pitchFamily="2" charset="-78"/>
              </a:defRPr>
            </a:lvl1pPr>
          </a:lstStyle>
          <a:p>
            <a:fld id="{F3810618-3E03-4F03-97CA-56724CC3C0EC}" type="slidenum">
              <a:rPr lang="fa-IR" smtClean="0"/>
              <a:pPr/>
              <a:t>‹#›</a:t>
            </a:fld>
            <a:endParaRPr lang="fa-IR" dirty="0"/>
          </a:p>
        </p:txBody>
      </p:sp>
    </p:spTree>
    <p:extLst>
      <p:ext uri="{BB962C8B-B14F-4D97-AF65-F5344CB8AC3E}">
        <p14:creationId xmlns:p14="http://schemas.microsoft.com/office/powerpoint/2010/main" val="1662944146"/>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B Homa" panose="00000400000000000000" pitchFamily="2" charset="-78"/>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B Homa" panose="00000400000000000000" pitchFamily="2" charset="-78"/>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26EB482-2A15-4091-A3B7-7308F86BB273}" type="slidenum">
              <a:rPr lang="en-US" smtClean="0"/>
              <a:pPr/>
              <a:t>18</a:t>
            </a:fld>
            <a:endParaRPr lang="en-US"/>
          </a:p>
        </p:txBody>
      </p:sp>
    </p:spTree>
    <p:extLst>
      <p:ext uri="{BB962C8B-B14F-4D97-AF65-F5344CB8AC3E}">
        <p14:creationId xmlns:p14="http://schemas.microsoft.com/office/powerpoint/2010/main" val="273497308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11" name="Picture 10" descr="Celestia-R1---OverlayTitleS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7397750" cy="6858000"/>
          </a:xfrm>
          <a:prstGeom prst="rect">
            <a:avLst/>
          </a:prstGeom>
        </p:spPr>
      </p:pic>
      <p:sp>
        <p:nvSpPr>
          <p:cNvPr id="2" name="Title 1"/>
          <p:cNvSpPr>
            <a:spLocks noGrp="1"/>
          </p:cNvSpPr>
          <p:nvPr>
            <p:ph type="ctrTitle"/>
          </p:nvPr>
        </p:nvSpPr>
        <p:spPr>
          <a:xfrm>
            <a:off x="2743973" y="1964267"/>
            <a:ext cx="5714228" cy="2421464"/>
          </a:xfrm>
        </p:spPr>
        <p:txBody>
          <a:bodyPr anchor="b">
            <a:normAutofit/>
          </a:bodyPr>
          <a:lstStyle>
            <a:lvl1pPr algn="r">
              <a:defRPr sz="4400">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2743973" y="4385733"/>
            <a:ext cx="5714228" cy="1405467"/>
          </a:xfrm>
        </p:spPr>
        <p:txBody>
          <a:bodyPr anchor="t">
            <a:normAutofit/>
          </a:bodyPr>
          <a:lstStyle>
            <a:lvl1pPr marL="0" indent="0" algn="r">
              <a:buNone/>
              <a:defRPr sz="1800" cap="all">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6752311" y="5870576"/>
            <a:ext cx="1212173" cy="377825"/>
          </a:xfrm>
        </p:spPr>
        <p:txBody>
          <a:bodyPr/>
          <a:lstStyle/>
          <a:p>
            <a:fld id="{BA47EFC5-5C84-4738-973F-FE0EB90EBA17}" type="datetimeFigureOut">
              <a:rPr lang="fa-IR" smtClean="0"/>
              <a:t>21/10/1441</a:t>
            </a:fld>
            <a:endParaRPr lang="fa-IR"/>
          </a:p>
        </p:txBody>
      </p:sp>
      <p:sp>
        <p:nvSpPr>
          <p:cNvPr id="5" name="Footer Placeholder 4"/>
          <p:cNvSpPr>
            <a:spLocks noGrp="1"/>
          </p:cNvSpPr>
          <p:nvPr>
            <p:ph type="ftr" sz="quarter" idx="11"/>
          </p:nvPr>
        </p:nvSpPr>
        <p:spPr>
          <a:xfrm>
            <a:off x="2743973" y="5870576"/>
            <a:ext cx="3932137" cy="377825"/>
          </a:xfrm>
        </p:spPr>
        <p:txBody>
          <a:bodyPr/>
          <a:lstStyle/>
          <a:p>
            <a:endParaRPr lang="fa-IR"/>
          </a:p>
        </p:txBody>
      </p:sp>
      <p:sp>
        <p:nvSpPr>
          <p:cNvPr id="6" name="Slide Number Placeholder 5"/>
          <p:cNvSpPr>
            <a:spLocks noGrp="1"/>
          </p:cNvSpPr>
          <p:nvPr>
            <p:ph type="sldNum" sz="quarter" idx="12"/>
          </p:nvPr>
        </p:nvSpPr>
        <p:spPr>
          <a:xfrm>
            <a:off x="8040685" y="5870576"/>
            <a:ext cx="417516" cy="377825"/>
          </a:xfrm>
        </p:spPr>
        <p:txBody>
          <a:bodyPr/>
          <a:lstStyle/>
          <a:p>
            <a:fld id="{9EAC724C-9264-4F9D-8418-8077926F1E1A}" type="slidenum">
              <a:rPr lang="fa-IR" smtClean="0"/>
              <a:t>‹#›</a:t>
            </a:fld>
            <a:endParaRPr lang="fa-IR"/>
          </a:p>
        </p:txBody>
      </p:sp>
    </p:spTree>
    <p:extLst>
      <p:ext uri="{BB962C8B-B14F-4D97-AF65-F5344CB8AC3E}">
        <p14:creationId xmlns:p14="http://schemas.microsoft.com/office/powerpoint/2010/main" val="17362812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10" name="Picture 9" descr="Celestia-R1---OverlayContentS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956" y="0"/>
            <a:ext cx="9118600" cy="6858000"/>
          </a:xfrm>
          <a:prstGeom prst="rect">
            <a:avLst/>
          </a:prstGeom>
        </p:spPr>
      </p:pic>
      <p:sp>
        <p:nvSpPr>
          <p:cNvPr id="2" name="Title 1"/>
          <p:cNvSpPr>
            <a:spLocks noGrp="1"/>
          </p:cNvSpPr>
          <p:nvPr>
            <p:ph type="title"/>
          </p:nvPr>
        </p:nvSpPr>
        <p:spPr>
          <a:xfrm>
            <a:off x="457201" y="4732865"/>
            <a:ext cx="7772400" cy="566738"/>
          </a:xfrm>
        </p:spPr>
        <p:txBody>
          <a:bodyPr anchor="b">
            <a:normAutofit/>
          </a:bodyPr>
          <a:lstStyle>
            <a:lvl1pPr algn="l">
              <a:defRPr sz="20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914401" y="932112"/>
            <a:ext cx="6858000" cy="3164976"/>
          </a:xfrm>
          <a:prstGeom prst="roundRect">
            <a:avLst>
              <a:gd name="adj" fmla="val 43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txBody>
          <a:bodyPr vert="horz" lIns="91440" tIns="45720" rIns="91440" bIns="45720" rtlCol="0" anchor="t">
            <a:normAutofit/>
          </a:bodyPr>
          <a:lstStyle>
            <a:lvl1pPr>
              <a:defRPr lang="en-US" sz="1600"/>
            </a:lvl1pPr>
          </a:lstStyle>
          <a:p>
            <a:pPr marL="0" lvl="0" indent="0" algn="ctr">
              <a:buNone/>
            </a:pPr>
            <a:r>
              <a:rPr lang="en-US" smtClean="0"/>
              <a:t>Click icon to add picture</a:t>
            </a:r>
            <a:endParaRPr lang="en-US" dirty="0"/>
          </a:p>
        </p:txBody>
      </p:sp>
      <p:sp>
        <p:nvSpPr>
          <p:cNvPr id="4" name="Text Placeholder 3"/>
          <p:cNvSpPr>
            <a:spLocks noGrp="1"/>
          </p:cNvSpPr>
          <p:nvPr>
            <p:ph type="body" sz="half" idx="2"/>
          </p:nvPr>
        </p:nvSpPr>
        <p:spPr>
          <a:xfrm>
            <a:off x="457201" y="5299603"/>
            <a:ext cx="7772400" cy="493712"/>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A47EFC5-5C84-4738-973F-FE0EB90EBA17}" type="datetimeFigureOut">
              <a:rPr lang="fa-IR" smtClean="0"/>
              <a:t>21/10/1441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9EAC724C-9264-4F9D-8418-8077926F1E1A}" type="slidenum">
              <a:rPr lang="fa-IR" smtClean="0"/>
              <a:t>‹#›</a:t>
            </a:fld>
            <a:endParaRPr lang="fa-IR"/>
          </a:p>
        </p:txBody>
      </p:sp>
    </p:spTree>
    <p:extLst>
      <p:ext uri="{BB962C8B-B14F-4D97-AF65-F5344CB8AC3E}">
        <p14:creationId xmlns:p14="http://schemas.microsoft.com/office/powerpoint/2010/main" val="9144787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7" name="Picture 6" descr="Celestia-R1---OverlayContentS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956" y="0"/>
            <a:ext cx="9118600" cy="6858000"/>
          </a:xfrm>
          <a:prstGeom prst="rect">
            <a:avLst/>
          </a:prstGeom>
        </p:spPr>
      </p:pic>
      <p:sp>
        <p:nvSpPr>
          <p:cNvPr id="2" name="Title 1"/>
          <p:cNvSpPr>
            <a:spLocks noGrp="1"/>
          </p:cNvSpPr>
          <p:nvPr>
            <p:ph type="title"/>
          </p:nvPr>
        </p:nvSpPr>
        <p:spPr>
          <a:xfrm>
            <a:off x="457203" y="609602"/>
            <a:ext cx="7772399" cy="3124199"/>
          </a:xfrm>
        </p:spPr>
        <p:txBody>
          <a:bodyPr anchor="ctr">
            <a:normAutofit/>
          </a:bodyPr>
          <a:lstStyle>
            <a:lvl1pPr algn="l">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457202" y="4343400"/>
            <a:ext cx="7772399" cy="1447800"/>
          </a:xfrm>
        </p:spPr>
        <p:txBody>
          <a:bodyPr anchor="ctr">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A47EFC5-5C84-4738-973F-FE0EB90EBA17}" type="datetimeFigureOut">
              <a:rPr lang="fa-IR" smtClean="0"/>
              <a:t>21/10/1441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EAC724C-9264-4F9D-8418-8077926F1E1A}" type="slidenum">
              <a:rPr lang="fa-IR" smtClean="0"/>
              <a:t>‹#›</a:t>
            </a:fld>
            <a:endParaRPr lang="fa-IR"/>
          </a:p>
        </p:txBody>
      </p:sp>
    </p:spTree>
    <p:extLst>
      <p:ext uri="{BB962C8B-B14F-4D97-AF65-F5344CB8AC3E}">
        <p14:creationId xmlns:p14="http://schemas.microsoft.com/office/powerpoint/2010/main" val="18741394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7" name="Picture 16" descr="Celestia-R1---OverlayContentS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956" y="0"/>
            <a:ext cx="9118600" cy="6858000"/>
          </a:xfrm>
          <a:prstGeom prst="rect">
            <a:avLst/>
          </a:prstGeom>
        </p:spPr>
      </p:pic>
      <p:sp>
        <p:nvSpPr>
          <p:cNvPr id="14" name="TextBox 13"/>
          <p:cNvSpPr txBox="1"/>
          <p:nvPr/>
        </p:nvSpPr>
        <p:spPr>
          <a:xfrm>
            <a:off x="421796" y="718114"/>
            <a:ext cx="457319"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7735800" y="2751671"/>
            <a:ext cx="457319"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879115" y="609602"/>
            <a:ext cx="7091297" cy="2743199"/>
          </a:xfrm>
        </p:spPr>
        <p:txBody>
          <a:bodyPr anchor="ctr">
            <a:normAutofit/>
          </a:bodyPr>
          <a:lstStyle>
            <a:lvl1pPr algn="l">
              <a:defRPr sz="3200" b="0" cap="none">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988671" y="3352800"/>
            <a:ext cx="6876133" cy="381000"/>
          </a:xfrm>
        </p:spPr>
        <p:txBody>
          <a:bodyPr anchor="ctr">
            <a:normAutofit/>
          </a:bodyPr>
          <a:lstStyle>
            <a:lvl1pPr marL="0" indent="0">
              <a:buFontTx/>
              <a:buNone/>
              <a:defRPr sz="16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462266" y="4343400"/>
            <a:ext cx="7772400" cy="1447800"/>
          </a:xfrm>
        </p:spPr>
        <p:txBody>
          <a:bodyPr anchor="ctr">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A47EFC5-5C84-4738-973F-FE0EB90EBA17}" type="datetimeFigureOut">
              <a:rPr lang="fa-IR" smtClean="0"/>
              <a:t>21/10/1441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EAC724C-9264-4F9D-8418-8077926F1E1A}" type="slidenum">
              <a:rPr lang="fa-IR" smtClean="0"/>
              <a:t>‹#›</a:t>
            </a:fld>
            <a:endParaRPr lang="fa-IR"/>
          </a:p>
        </p:txBody>
      </p:sp>
    </p:spTree>
    <p:extLst>
      <p:ext uri="{BB962C8B-B14F-4D97-AF65-F5344CB8AC3E}">
        <p14:creationId xmlns:p14="http://schemas.microsoft.com/office/powerpoint/2010/main" val="609313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7" name="Picture 6" descr="Celestia-R1---OverlayContentS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956" y="0"/>
            <a:ext cx="9118600" cy="6858000"/>
          </a:xfrm>
          <a:prstGeom prst="rect">
            <a:avLst/>
          </a:prstGeom>
        </p:spPr>
      </p:pic>
      <p:sp>
        <p:nvSpPr>
          <p:cNvPr id="2" name="Title 1"/>
          <p:cNvSpPr>
            <a:spLocks noGrp="1"/>
          </p:cNvSpPr>
          <p:nvPr>
            <p:ph type="title"/>
          </p:nvPr>
        </p:nvSpPr>
        <p:spPr>
          <a:xfrm>
            <a:off x="457201" y="3291648"/>
            <a:ext cx="7772401" cy="1468800"/>
          </a:xfrm>
        </p:spPr>
        <p:txBody>
          <a:bodyPr anchor="b">
            <a:normAutofit/>
          </a:bodyPr>
          <a:lstStyle>
            <a:lvl1pPr algn="l">
              <a:defRPr sz="28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457200" y="4760448"/>
            <a:ext cx="7772402" cy="8604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A47EFC5-5C84-4738-973F-FE0EB90EBA17}" type="datetimeFigureOut">
              <a:rPr lang="fa-IR" smtClean="0"/>
              <a:t>21/10/1441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EAC724C-9264-4F9D-8418-8077926F1E1A}" type="slidenum">
              <a:rPr lang="fa-IR" smtClean="0"/>
              <a:t>‹#›</a:t>
            </a:fld>
            <a:endParaRPr lang="fa-IR"/>
          </a:p>
        </p:txBody>
      </p:sp>
    </p:spTree>
    <p:extLst>
      <p:ext uri="{BB962C8B-B14F-4D97-AF65-F5344CB8AC3E}">
        <p14:creationId xmlns:p14="http://schemas.microsoft.com/office/powerpoint/2010/main" val="71054851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pic>
        <p:nvPicPr>
          <p:cNvPr id="13" name="Picture 12" descr="Celestia-R1---OverlayContentS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956" y="0"/>
            <a:ext cx="9118600" cy="6858000"/>
          </a:xfrm>
          <a:prstGeom prst="rect">
            <a:avLst/>
          </a:prstGeom>
        </p:spPr>
      </p:pic>
      <p:sp>
        <p:nvSpPr>
          <p:cNvPr id="11" name="TextBox 10"/>
          <p:cNvSpPr txBox="1"/>
          <p:nvPr/>
        </p:nvSpPr>
        <p:spPr>
          <a:xfrm>
            <a:off x="421796" y="718114"/>
            <a:ext cx="457319"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6" name="TextBox 15"/>
          <p:cNvSpPr txBox="1"/>
          <p:nvPr/>
        </p:nvSpPr>
        <p:spPr>
          <a:xfrm>
            <a:off x="7735800" y="2751671"/>
            <a:ext cx="457319"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879115" y="609602"/>
            <a:ext cx="7091297" cy="2743199"/>
          </a:xfrm>
        </p:spPr>
        <p:txBody>
          <a:bodyPr anchor="ctr">
            <a:normAutofit/>
          </a:bodyPr>
          <a:lstStyle>
            <a:lvl1pPr algn="l">
              <a:defRPr sz="3200" b="0" cap="none">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457200" y="3886200"/>
            <a:ext cx="7772401" cy="889000"/>
          </a:xfrm>
        </p:spPr>
        <p:txBody>
          <a:bodyPr vert="horz" lIns="91440" tIns="45720" rIns="91440" bIns="45720" rtlCol="0" anchor="b">
            <a:normAutofit/>
          </a:bodyPr>
          <a:lstStyle>
            <a:lvl1pPr>
              <a:buNone/>
              <a:defRPr lang="en-US" sz="2000" b="0" cap="none" dirty="0">
                <a:ln w="3175" cmpd="sng">
                  <a:noFill/>
                </a:ln>
                <a:solidFill>
                  <a:schemeClr val="tx1"/>
                </a:solidFill>
                <a:effectLst/>
              </a:defRPr>
            </a:lvl1pPr>
          </a:lstStyle>
          <a:p>
            <a:pPr marL="0" lvl="0">
              <a:spcBef>
                <a:spcPct val="0"/>
              </a:spcBef>
              <a:buNone/>
            </a:pPr>
            <a:r>
              <a:rPr lang="en-US" smtClean="0"/>
              <a:t>Click to edit Master text styles</a:t>
            </a:r>
          </a:p>
        </p:txBody>
      </p:sp>
      <p:sp>
        <p:nvSpPr>
          <p:cNvPr id="3" name="Text Placeholder 2"/>
          <p:cNvSpPr>
            <a:spLocks noGrp="1"/>
          </p:cNvSpPr>
          <p:nvPr>
            <p:ph type="body" idx="1"/>
          </p:nvPr>
        </p:nvSpPr>
        <p:spPr>
          <a:xfrm>
            <a:off x="457200" y="4775200"/>
            <a:ext cx="7772401" cy="1016000"/>
          </a:xfrm>
        </p:spPr>
        <p:txBody>
          <a:bodyPr anchor="t">
            <a:normAutofit/>
          </a:bodyPr>
          <a:lstStyle>
            <a:lvl1pPr marL="0" indent="0" algn="l">
              <a:buNone/>
              <a:defRPr sz="1600">
                <a:solidFill>
                  <a:schemeClr val="tx1"/>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A47EFC5-5C84-4738-973F-FE0EB90EBA17}" type="datetimeFigureOut">
              <a:rPr lang="fa-IR" smtClean="0"/>
              <a:t>21/10/1441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EAC724C-9264-4F9D-8418-8077926F1E1A}" type="slidenum">
              <a:rPr lang="fa-IR" smtClean="0"/>
              <a:t>‹#›</a:t>
            </a:fld>
            <a:endParaRPr lang="fa-IR"/>
          </a:p>
        </p:txBody>
      </p:sp>
    </p:spTree>
    <p:extLst>
      <p:ext uri="{BB962C8B-B14F-4D97-AF65-F5344CB8AC3E}">
        <p14:creationId xmlns:p14="http://schemas.microsoft.com/office/powerpoint/2010/main" val="154866175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pic>
        <p:nvPicPr>
          <p:cNvPr id="8" name="Picture 7" descr="Celestia-R1---OverlayContentS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956" y="0"/>
            <a:ext cx="9118600" cy="6858000"/>
          </a:xfrm>
          <a:prstGeom prst="rect">
            <a:avLst/>
          </a:prstGeom>
        </p:spPr>
      </p:pic>
      <p:sp>
        <p:nvSpPr>
          <p:cNvPr id="2" name="Title 1"/>
          <p:cNvSpPr>
            <a:spLocks noGrp="1"/>
          </p:cNvSpPr>
          <p:nvPr>
            <p:ph type="title"/>
          </p:nvPr>
        </p:nvSpPr>
        <p:spPr>
          <a:xfrm>
            <a:off x="464440" y="609602"/>
            <a:ext cx="7772401" cy="2743199"/>
          </a:xfrm>
        </p:spPr>
        <p:txBody>
          <a:bodyPr vert="horz" lIns="91440" tIns="45720" rIns="91440" bIns="45720" rtlCol="0" anchor="ctr">
            <a:normAutofit/>
          </a:bodyPr>
          <a:lstStyle>
            <a:lvl1pPr>
              <a:defRPr lang="en-US" sz="2800" b="0" dirty="0"/>
            </a:lvl1pPr>
          </a:lstStyle>
          <a:p>
            <a:pPr marL="0" lvl="0"/>
            <a:r>
              <a:rPr lang="en-US" smtClean="0"/>
              <a:t>Click to edit Master title style</a:t>
            </a:r>
            <a:endParaRPr lang="en-US" dirty="0"/>
          </a:p>
        </p:txBody>
      </p:sp>
      <p:sp>
        <p:nvSpPr>
          <p:cNvPr id="10" name="Text Placeholder 9"/>
          <p:cNvSpPr>
            <a:spLocks noGrp="1"/>
          </p:cNvSpPr>
          <p:nvPr>
            <p:ph type="body" sz="quarter" idx="13"/>
          </p:nvPr>
        </p:nvSpPr>
        <p:spPr>
          <a:xfrm>
            <a:off x="464440" y="3505200"/>
            <a:ext cx="7772401" cy="838200"/>
          </a:xfrm>
        </p:spPr>
        <p:txBody>
          <a:bodyPr vert="horz" lIns="91440" tIns="45720" rIns="91440" bIns="45720" rtlCol="0" anchor="b">
            <a:normAutofit/>
          </a:bodyPr>
          <a:lstStyle>
            <a:lvl1pPr>
              <a:buNone/>
              <a:defRPr lang="en-US" sz="2000" b="0" cap="none" dirty="0">
                <a:ln w="3175" cmpd="sng">
                  <a:noFill/>
                </a:ln>
                <a:solidFill>
                  <a:schemeClr val="tx1"/>
                </a:solidFill>
                <a:effectLst/>
              </a:defRPr>
            </a:lvl1pPr>
          </a:lstStyle>
          <a:p>
            <a:pPr marL="0" lvl="0">
              <a:spcBef>
                <a:spcPct val="0"/>
              </a:spcBef>
              <a:buNone/>
            </a:pPr>
            <a:r>
              <a:rPr lang="en-US" smtClean="0"/>
              <a:t>Click to edit Master text styles</a:t>
            </a:r>
          </a:p>
        </p:txBody>
      </p:sp>
      <p:sp>
        <p:nvSpPr>
          <p:cNvPr id="3" name="Text Placeholder 2"/>
          <p:cNvSpPr>
            <a:spLocks noGrp="1"/>
          </p:cNvSpPr>
          <p:nvPr>
            <p:ph type="body" idx="1"/>
          </p:nvPr>
        </p:nvSpPr>
        <p:spPr>
          <a:xfrm>
            <a:off x="464439" y="4343400"/>
            <a:ext cx="7772401" cy="1447800"/>
          </a:xfrm>
        </p:spPr>
        <p:txBody>
          <a:bodyPr anchor="t">
            <a:normAutofit/>
          </a:bodyPr>
          <a:lstStyle>
            <a:lvl1pPr marL="0" indent="0" algn="l">
              <a:buNone/>
              <a:defRPr sz="1600">
                <a:solidFill>
                  <a:schemeClr val="tx1"/>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A47EFC5-5C84-4738-973F-FE0EB90EBA17}" type="datetimeFigureOut">
              <a:rPr lang="fa-IR" smtClean="0"/>
              <a:t>21/10/1441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EAC724C-9264-4F9D-8418-8077926F1E1A}" type="slidenum">
              <a:rPr lang="fa-IR" smtClean="0"/>
              <a:t>‹#›</a:t>
            </a:fld>
            <a:endParaRPr lang="fa-IR"/>
          </a:p>
        </p:txBody>
      </p:sp>
    </p:spTree>
    <p:extLst>
      <p:ext uri="{BB962C8B-B14F-4D97-AF65-F5344CB8AC3E}">
        <p14:creationId xmlns:p14="http://schemas.microsoft.com/office/powerpoint/2010/main" val="173482925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7" name="Picture 6" descr="Celestia-R1---OverlayContentS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956" y="0"/>
            <a:ext cx="9118600" cy="6858000"/>
          </a:xfrm>
          <a:prstGeom prst="rect">
            <a:avLst/>
          </a:prstGeom>
        </p:spPr>
      </p:pic>
      <p:sp>
        <p:nvSpPr>
          <p:cNvPr id="8" name="Title 1"/>
          <p:cNvSpPr>
            <a:spLocks noGrp="1"/>
          </p:cNvSpPr>
          <p:nvPr>
            <p:ph type="title"/>
          </p:nvPr>
        </p:nvSpPr>
        <p:spPr>
          <a:xfrm>
            <a:off x="457200" y="609601"/>
            <a:ext cx="7772400" cy="1456267"/>
          </a:xfrm>
        </p:spPr>
        <p:txBody>
          <a:bodyPr>
            <a:normAutofit/>
          </a:bodyPr>
          <a:lstStyle>
            <a:lvl1pPr>
              <a:defRPr sz="2800"/>
            </a:lvl1p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A47EFC5-5C84-4738-973F-FE0EB90EBA17}" type="datetimeFigureOut">
              <a:rPr lang="fa-IR" smtClean="0"/>
              <a:t>21/10/1441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EAC724C-9264-4F9D-8418-8077926F1E1A}" type="slidenum">
              <a:rPr lang="fa-IR" smtClean="0"/>
              <a:t>‹#›</a:t>
            </a:fld>
            <a:endParaRPr lang="fa-IR"/>
          </a:p>
        </p:txBody>
      </p:sp>
    </p:spTree>
    <p:extLst>
      <p:ext uri="{BB962C8B-B14F-4D97-AF65-F5344CB8AC3E}">
        <p14:creationId xmlns:p14="http://schemas.microsoft.com/office/powerpoint/2010/main" val="167511464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7" name="Picture 6" descr="Celestia-R1---OverlayContentS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956" y="0"/>
            <a:ext cx="9118600" cy="6858000"/>
          </a:xfrm>
          <a:prstGeom prst="rect">
            <a:avLst/>
          </a:prstGeom>
        </p:spPr>
      </p:pic>
      <p:sp>
        <p:nvSpPr>
          <p:cNvPr id="2" name="Vertical Title 1"/>
          <p:cNvSpPr>
            <a:spLocks noGrp="1"/>
          </p:cNvSpPr>
          <p:nvPr>
            <p:ph type="title" orient="vert"/>
          </p:nvPr>
        </p:nvSpPr>
        <p:spPr>
          <a:xfrm>
            <a:off x="6552978" y="609600"/>
            <a:ext cx="1676621" cy="5181601"/>
          </a:xfrm>
        </p:spPr>
        <p:txBody>
          <a:bodyPr vert="eaVert">
            <a:normAutofit/>
          </a:bodyPr>
          <a:lstStyle>
            <a:lvl1pPr>
              <a:defRPr sz="2800"/>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609600"/>
            <a:ext cx="5990184" cy="5181600"/>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A47EFC5-5C84-4738-973F-FE0EB90EBA17}" type="datetimeFigureOut">
              <a:rPr lang="fa-IR" smtClean="0"/>
              <a:t>21/10/1441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EAC724C-9264-4F9D-8418-8077926F1E1A}" type="slidenum">
              <a:rPr lang="fa-IR" smtClean="0"/>
              <a:t>‹#›</a:t>
            </a:fld>
            <a:endParaRPr lang="fa-IR"/>
          </a:p>
        </p:txBody>
      </p:sp>
    </p:spTree>
    <p:extLst>
      <p:ext uri="{BB962C8B-B14F-4D97-AF65-F5344CB8AC3E}">
        <p14:creationId xmlns:p14="http://schemas.microsoft.com/office/powerpoint/2010/main" val="36441678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8" name="Picture 7" descr="Celestia-R1---OverlayContentS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956" y="0"/>
            <a:ext cx="9118600" cy="6858000"/>
          </a:xfrm>
          <a:prstGeom prst="rect">
            <a:avLst/>
          </a:prstGeom>
        </p:spPr>
      </p:pic>
      <p:sp>
        <p:nvSpPr>
          <p:cNvPr id="2" name="Title 1"/>
          <p:cNvSpPr>
            <a:spLocks noGrp="1"/>
          </p:cNvSpPr>
          <p:nvPr>
            <p:ph type="title"/>
          </p:nvPr>
        </p:nvSpPr>
        <p:spPr/>
        <p:txBody>
          <a:bodyPr>
            <a:normAutofit/>
          </a:bodyPr>
          <a:lstStyle>
            <a:lvl1pPr>
              <a:defRPr sz="2800"/>
            </a:lvl1pPr>
          </a:lstStyle>
          <a:p>
            <a:r>
              <a:rPr lang="en-US" smtClean="0"/>
              <a:t>Click to edit Master title style</a:t>
            </a:r>
            <a:endParaRPr lang="en-US" dirty="0"/>
          </a:p>
        </p:txBody>
      </p:sp>
      <p:sp>
        <p:nvSpPr>
          <p:cNvPr id="3" name="Content Placeholder 2"/>
          <p:cNvSpPr>
            <a:spLocks noGrp="1"/>
          </p:cNvSpPr>
          <p:nvPr>
            <p:ph idx="1"/>
          </p:nvPr>
        </p:nvSpPr>
        <p:spPr/>
        <p:txBody>
          <a:bodyPr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A47EFC5-5C84-4738-973F-FE0EB90EBA17}" type="datetimeFigureOut">
              <a:rPr lang="fa-IR" smtClean="0"/>
              <a:t>21/10/1441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EAC724C-9264-4F9D-8418-8077926F1E1A}" type="slidenum">
              <a:rPr lang="fa-IR" smtClean="0"/>
              <a:t>‹#›</a:t>
            </a:fld>
            <a:endParaRPr lang="fa-IR"/>
          </a:p>
        </p:txBody>
      </p:sp>
    </p:spTree>
    <p:extLst>
      <p:ext uri="{BB962C8B-B14F-4D97-AF65-F5344CB8AC3E}">
        <p14:creationId xmlns:p14="http://schemas.microsoft.com/office/powerpoint/2010/main" val="34296493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8" name="Picture 7" descr="Celestia-R1---OverlayContentS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956" y="0"/>
            <a:ext cx="9118600" cy="6858000"/>
          </a:xfrm>
          <a:prstGeom prst="rect">
            <a:avLst/>
          </a:prstGeom>
        </p:spPr>
      </p:pic>
      <p:sp>
        <p:nvSpPr>
          <p:cNvPr id="2" name="Title 1"/>
          <p:cNvSpPr>
            <a:spLocks noGrp="1"/>
          </p:cNvSpPr>
          <p:nvPr>
            <p:ph type="title"/>
          </p:nvPr>
        </p:nvSpPr>
        <p:spPr>
          <a:xfrm>
            <a:off x="457202" y="3308581"/>
            <a:ext cx="7772400" cy="1468800"/>
          </a:xfrm>
        </p:spPr>
        <p:txBody>
          <a:bodyPr anchor="b">
            <a:normAutofit/>
          </a:bodyPr>
          <a:lstStyle>
            <a:lvl1pPr algn="l">
              <a:defRPr sz="32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457201" y="4777381"/>
            <a:ext cx="7772400" cy="860400"/>
          </a:xfrm>
        </p:spPr>
        <p:txBody>
          <a:bodyPr anchor="t">
            <a:normAutofit/>
          </a:bodyPr>
          <a:lstStyle>
            <a:lvl1pPr marL="0" indent="0" algn="l">
              <a:buNone/>
              <a:defRPr sz="1800" cap="all">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A47EFC5-5C84-4738-973F-FE0EB90EBA17}" type="datetimeFigureOut">
              <a:rPr lang="fa-IR" smtClean="0"/>
              <a:t>21/10/1441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EAC724C-9264-4F9D-8418-8077926F1E1A}" type="slidenum">
              <a:rPr lang="fa-IR" smtClean="0"/>
              <a:t>‹#›</a:t>
            </a:fld>
            <a:endParaRPr lang="fa-IR"/>
          </a:p>
        </p:txBody>
      </p:sp>
    </p:spTree>
    <p:extLst>
      <p:ext uri="{BB962C8B-B14F-4D97-AF65-F5344CB8AC3E}">
        <p14:creationId xmlns:p14="http://schemas.microsoft.com/office/powerpoint/2010/main" val="25180981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10" name="Picture 9" descr="Celestia-R1---OverlayContentS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956" y="0"/>
            <a:ext cx="9118600" cy="6858000"/>
          </a:xfrm>
          <a:prstGeom prst="rect">
            <a:avLst/>
          </a:prstGeom>
        </p:spPr>
      </p:pic>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457201" y="2142068"/>
            <a:ext cx="3813048" cy="3649134"/>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416553" y="2142068"/>
            <a:ext cx="3813048" cy="3649133"/>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BA47EFC5-5C84-4738-973F-FE0EB90EBA17}" type="datetimeFigureOut">
              <a:rPr lang="fa-IR" smtClean="0"/>
              <a:t>21/10/1441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9EAC724C-9264-4F9D-8418-8077926F1E1A}" type="slidenum">
              <a:rPr lang="fa-IR" smtClean="0"/>
              <a:t>‹#›</a:t>
            </a:fld>
            <a:endParaRPr lang="fa-IR"/>
          </a:p>
        </p:txBody>
      </p:sp>
    </p:spTree>
    <p:extLst>
      <p:ext uri="{BB962C8B-B14F-4D97-AF65-F5344CB8AC3E}">
        <p14:creationId xmlns:p14="http://schemas.microsoft.com/office/powerpoint/2010/main" val="24252278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3" name="Picture 12" descr="Celestia-R1---OverlayContentS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956" y="0"/>
            <a:ext cx="9118600" cy="6858000"/>
          </a:xfrm>
          <a:prstGeom prst="rect">
            <a:avLst/>
          </a:prstGeom>
        </p:spPr>
      </p:pic>
      <p:sp>
        <p:nvSpPr>
          <p:cNvPr id="2" name="Title 1"/>
          <p:cNvSpPr>
            <a:spLocks noGrp="1"/>
          </p:cNvSpPr>
          <p:nvPr>
            <p:ph type="title"/>
          </p:nvPr>
        </p:nvSpPr>
        <p:spPr/>
        <p:txBody>
          <a:bodyPr>
            <a:normAutofit/>
          </a:bodyPr>
          <a:lstStyle>
            <a:lvl1pPr>
              <a:defRPr sz="3200"/>
            </a:lvl1pPr>
          </a:lstStyle>
          <a:p>
            <a:r>
              <a:rPr lang="en-US" smtClean="0"/>
              <a:t>Click to edit Master title style</a:t>
            </a:r>
            <a:endParaRPr lang="en-US" dirty="0"/>
          </a:p>
        </p:txBody>
      </p:sp>
      <p:sp>
        <p:nvSpPr>
          <p:cNvPr id="3" name="Text Placeholder 2"/>
          <p:cNvSpPr>
            <a:spLocks noGrp="1"/>
          </p:cNvSpPr>
          <p:nvPr>
            <p:ph type="body" idx="1"/>
          </p:nvPr>
        </p:nvSpPr>
        <p:spPr>
          <a:xfrm>
            <a:off x="743480" y="2218267"/>
            <a:ext cx="354060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870201"/>
            <a:ext cx="3813048" cy="2920998"/>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11120" y="2218267"/>
            <a:ext cx="3518480"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416552" y="2870201"/>
            <a:ext cx="3813048" cy="2920998"/>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A47EFC5-5C84-4738-973F-FE0EB90EBA17}" type="datetimeFigureOut">
              <a:rPr lang="fa-IR" smtClean="0"/>
              <a:t>21/10/1441</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9EAC724C-9264-4F9D-8418-8077926F1E1A}" type="slidenum">
              <a:rPr lang="fa-IR" smtClean="0"/>
              <a:t>‹#›</a:t>
            </a:fld>
            <a:endParaRPr lang="fa-IR"/>
          </a:p>
        </p:txBody>
      </p:sp>
    </p:spTree>
    <p:extLst>
      <p:ext uri="{BB962C8B-B14F-4D97-AF65-F5344CB8AC3E}">
        <p14:creationId xmlns:p14="http://schemas.microsoft.com/office/powerpoint/2010/main" val="38441748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6" name="Picture 5" descr="Celestia-R1---OverlayContentS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956" y="0"/>
            <a:ext cx="9118600" cy="6858000"/>
          </a:xfrm>
          <a:prstGeom prst="rect">
            <a:avLst/>
          </a:prstGeom>
        </p:spPr>
      </p:pic>
      <p:sp>
        <p:nvSpPr>
          <p:cNvPr id="2" name="Title 1"/>
          <p:cNvSpPr>
            <a:spLocks noGrp="1"/>
          </p:cNvSpPr>
          <p:nvPr>
            <p:ph type="title"/>
          </p:nvPr>
        </p:nvSpPr>
        <p:spPr>
          <a:xfrm>
            <a:off x="457201" y="609601"/>
            <a:ext cx="7772400" cy="1456267"/>
          </a:xfrm>
        </p:spPr>
        <p:txBody>
          <a:bodyPr>
            <a:normAutofit/>
          </a:bodyPr>
          <a:lstStyle>
            <a:lvl1pPr>
              <a:defRPr sz="3200"/>
            </a:lvl1p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A47EFC5-5C84-4738-973F-FE0EB90EBA17}" type="datetimeFigureOut">
              <a:rPr lang="fa-IR" smtClean="0"/>
              <a:t>21/10/1441</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9EAC724C-9264-4F9D-8418-8077926F1E1A}" type="slidenum">
              <a:rPr lang="fa-IR" smtClean="0"/>
              <a:t>‹#›</a:t>
            </a:fld>
            <a:endParaRPr lang="fa-IR"/>
          </a:p>
        </p:txBody>
      </p:sp>
    </p:spTree>
    <p:extLst>
      <p:ext uri="{BB962C8B-B14F-4D97-AF65-F5344CB8AC3E}">
        <p14:creationId xmlns:p14="http://schemas.microsoft.com/office/powerpoint/2010/main" val="25953670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descr="Celestia-R1---OverlayContentS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956" y="0"/>
            <a:ext cx="9118600" cy="6858000"/>
          </a:xfrm>
          <a:prstGeom prst="rect">
            <a:avLst/>
          </a:prstGeom>
        </p:spPr>
      </p:pic>
      <p:sp>
        <p:nvSpPr>
          <p:cNvPr id="2" name="Date Placeholder 1"/>
          <p:cNvSpPr>
            <a:spLocks noGrp="1"/>
          </p:cNvSpPr>
          <p:nvPr>
            <p:ph type="dt" sz="half" idx="10"/>
          </p:nvPr>
        </p:nvSpPr>
        <p:spPr/>
        <p:txBody>
          <a:bodyPr/>
          <a:lstStyle/>
          <a:p>
            <a:fld id="{BA47EFC5-5C84-4738-973F-FE0EB90EBA17}" type="datetimeFigureOut">
              <a:rPr lang="fa-IR" smtClean="0"/>
              <a:t>21/10/1441</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9EAC724C-9264-4F9D-8418-8077926F1E1A}" type="slidenum">
              <a:rPr lang="fa-IR" smtClean="0"/>
              <a:t>‹#›</a:t>
            </a:fld>
            <a:endParaRPr lang="fa-IR"/>
          </a:p>
        </p:txBody>
      </p:sp>
    </p:spTree>
    <p:extLst>
      <p:ext uri="{BB962C8B-B14F-4D97-AF65-F5344CB8AC3E}">
        <p14:creationId xmlns:p14="http://schemas.microsoft.com/office/powerpoint/2010/main" val="2073070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12" name="Picture 11" descr="Celestia-R1---OverlayContentS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956" y="0"/>
            <a:ext cx="9118600" cy="6858000"/>
          </a:xfrm>
          <a:prstGeom prst="rect">
            <a:avLst/>
          </a:prstGeom>
        </p:spPr>
      </p:pic>
      <p:sp>
        <p:nvSpPr>
          <p:cNvPr id="2" name="Title 1"/>
          <p:cNvSpPr>
            <a:spLocks noGrp="1"/>
          </p:cNvSpPr>
          <p:nvPr>
            <p:ph type="title"/>
          </p:nvPr>
        </p:nvSpPr>
        <p:spPr>
          <a:xfrm>
            <a:off x="461718" y="1557868"/>
            <a:ext cx="2862910" cy="1439332"/>
          </a:xfrm>
        </p:spPr>
        <p:txBody>
          <a:bodyPr anchor="b">
            <a:normAutofit/>
          </a:bodyPr>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3606144" y="609601"/>
            <a:ext cx="4627975" cy="5181600"/>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61718" y="2997200"/>
            <a:ext cx="2862910" cy="184573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A47EFC5-5C84-4738-973F-FE0EB90EBA17}" type="datetimeFigureOut">
              <a:rPr lang="fa-IR" smtClean="0"/>
              <a:t>21/10/1441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9EAC724C-9264-4F9D-8418-8077926F1E1A}" type="slidenum">
              <a:rPr lang="fa-IR" smtClean="0"/>
              <a:t>‹#›</a:t>
            </a:fld>
            <a:endParaRPr lang="fa-IR"/>
          </a:p>
        </p:txBody>
      </p:sp>
    </p:spTree>
    <p:extLst>
      <p:ext uri="{BB962C8B-B14F-4D97-AF65-F5344CB8AC3E}">
        <p14:creationId xmlns:p14="http://schemas.microsoft.com/office/powerpoint/2010/main" val="25762991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11" name="Picture 10" descr="Celestia-R1---OverlayContentS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956" y="0"/>
            <a:ext cx="9118600" cy="6858000"/>
          </a:xfrm>
          <a:prstGeom prst="rect">
            <a:avLst/>
          </a:prstGeom>
        </p:spPr>
      </p:pic>
      <p:sp>
        <p:nvSpPr>
          <p:cNvPr id="2" name="Title 1"/>
          <p:cNvSpPr>
            <a:spLocks noGrp="1"/>
          </p:cNvSpPr>
          <p:nvPr>
            <p:ph type="title"/>
          </p:nvPr>
        </p:nvSpPr>
        <p:spPr>
          <a:xfrm>
            <a:off x="462128" y="1735672"/>
            <a:ext cx="4097204" cy="1371600"/>
          </a:xfrm>
        </p:spPr>
        <p:txBody>
          <a:bodyPr anchor="b">
            <a:normAutofit/>
          </a:bodyPr>
          <a:lstStyle>
            <a:lvl1pPr algn="l">
              <a:defRPr sz="2400" b="0"/>
            </a:lvl1pPr>
          </a:lstStyle>
          <a:p>
            <a:r>
              <a:rPr lang="en-US" smtClean="0"/>
              <a:t>Click to edit Master title style</a:t>
            </a:r>
            <a:endParaRPr lang="en-US" dirty="0"/>
          </a:p>
        </p:txBody>
      </p:sp>
      <p:sp>
        <p:nvSpPr>
          <p:cNvPr id="14" name="Picture Placeholder 2"/>
          <p:cNvSpPr>
            <a:spLocks noGrp="1" noChangeAspect="1"/>
          </p:cNvSpPr>
          <p:nvPr>
            <p:ph type="pic" idx="1"/>
          </p:nvPr>
        </p:nvSpPr>
        <p:spPr>
          <a:xfrm>
            <a:off x="5029200" y="914400"/>
            <a:ext cx="3200400" cy="4572000"/>
          </a:xfrm>
          <a:prstGeom prst="roundRect">
            <a:avLst>
              <a:gd name="adj" fmla="val 42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txBody>
          <a:bodyPr vert="horz" lIns="91440" tIns="45720" rIns="91440" bIns="45720" rtlCol="0" anchor="t">
            <a:normAutofit/>
          </a:bodyPr>
          <a:lstStyle>
            <a:lvl1pPr>
              <a:defRPr lang="en-US" sz="1600" dirty="0"/>
            </a:lvl1pPr>
          </a:lstStyle>
          <a:p>
            <a:pPr marL="0" lvl="0" indent="0" algn="ctr">
              <a:buNone/>
            </a:pPr>
            <a:r>
              <a:rPr lang="en-US" smtClean="0"/>
              <a:t>Click icon to add picture</a:t>
            </a:r>
            <a:endParaRPr lang="en-US" dirty="0"/>
          </a:p>
        </p:txBody>
      </p:sp>
      <p:sp>
        <p:nvSpPr>
          <p:cNvPr id="4" name="Text Placeholder 3"/>
          <p:cNvSpPr>
            <a:spLocks noGrp="1"/>
          </p:cNvSpPr>
          <p:nvPr>
            <p:ph type="body" sz="half" idx="2"/>
          </p:nvPr>
        </p:nvSpPr>
        <p:spPr>
          <a:xfrm>
            <a:off x="462128" y="3107272"/>
            <a:ext cx="4097204" cy="1828800"/>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A47EFC5-5C84-4738-973F-FE0EB90EBA17}" type="datetimeFigureOut">
              <a:rPr lang="fa-IR" smtClean="0"/>
              <a:t>21/10/1441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9EAC724C-9264-4F9D-8418-8077926F1E1A}" type="slidenum">
              <a:rPr lang="fa-IR" smtClean="0"/>
              <a:t>‹#›</a:t>
            </a:fld>
            <a:endParaRPr lang="fa-IR"/>
          </a:p>
        </p:txBody>
      </p:sp>
    </p:spTree>
    <p:extLst>
      <p:ext uri="{BB962C8B-B14F-4D97-AF65-F5344CB8AC3E}">
        <p14:creationId xmlns:p14="http://schemas.microsoft.com/office/powerpoint/2010/main" val="9584213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609601"/>
            <a:ext cx="7772400" cy="1456267"/>
          </a:xfrm>
          <a:prstGeom prst="rect">
            <a:avLst/>
          </a:prstGeom>
          <a:effectLst/>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2142068"/>
            <a:ext cx="7772400" cy="3649133"/>
          </a:xfrm>
          <a:prstGeom prst="rect">
            <a:avLst/>
          </a:prstGeom>
        </p:spPr>
        <p:txBody>
          <a:bodyPr vert="horz" lIns="91440" tIns="45720" rIns="91440" bIns="45720" rtlCol="0"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523712" y="5870576"/>
            <a:ext cx="1212173" cy="377825"/>
          </a:xfrm>
          <a:prstGeom prst="rect">
            <a:avLst/>
          </a:prstGeom>
        </p:spPr>
        <p:txBody>
          <a:bodyPr vert="horz" lIns="91440" tIns="45720" rIns="91440" bIns="45720" rtlCol="0" anchor="ctr"/>
          <a:lstStyle>
            <a:lvl1pPr algn="r">
              <a:defRPr sz="1000" b="0" i="0">
                <a:solidFill>
                  <a:schemeClr val="tx1"/>
                </a:solidFill>
                <a:effectLst/>
                <a:latin typeface="+mn-lt"/>
                <a:cs typeface="B Homa" panose="00000400000000000000" pitchFamily="2" charset="-78"/>
              </a:defRPr>
            </a:lvl1pPr>
          </a:lstStyle>
          <a:p>
            <a:fld id="{BA47EFC5-5C84-4738-973F-FE0EB90EBA17}" type="datetimeFigureOut">
              <a:rPr lang="fa-IR" smtClean="0"/>
              <a:pPr/>
              <a:t>21/10/1441</a:t>
            </a:fld>
            <a:endParaRPr lang="fa-IR" dirty="0"/>
          </a:p>
        </p:txBody>
      </p:sp>
      <p:sp>
        <p:nvSpPr>
          <p:cNvPr id="5" name="Footer Placeholder 4"/>
          <p:cNvSpPr>
            <a:spLocks noGrp="1"/>
          </p:cNvSpPr>
          <p:nvPr>
            <p:ph type="ftr" sz="quarter" idx="3"/>
          </p:nvPr>
        </p:nvSpPr>
        <p:spPr>
          <a:xfrm>
            <a:off x="457200" y="5870576"/>
            <a:ext cx="5990311" cy="377825"/>
          </a:xfrm>
          <a:prstGeom prst="rect">
            <a:avLst/>
          </a:prstGeom>
        </p:spPr>
        <p:txBody>
          <a:bodyPr vert="horz" lIns="91440" tIns="45720" rIns="91440" bIns="45720" rtlCol="0" anchor="ctr"/>
          <a:lstStyle>
            <a:lvl1pPr algn="l">
              <a:defRPr sz="1000" b="0" i="0">
                <a:solidFill>
                  <a:schemeClr val="tx1"/>
                </a:solidFill>
                <a:effectLst/>
                <a:latin typeface="+mn-lt"/>
                <a:cs typeface="B Homa" panose="00000400000000000000" pitchFamily="2" charset="-78"/>
              </a:defRPr>
            </a:lvl1pPr>
          </a:lstStyle>
          <a:p>
            <a:endParaRPr lang="fa-IR" dirty="0"/>
          </a:p>
        </p:txBody>
      </p:sp>
      <p:sp>
        <p:nvSpPr>
          <p:cNvPr id="6" name="Slide Number Placeholder 5"/>
          <p:cNvSpPr>
            <a:spLocks noGrp="1"/>
          </p:cNvSpPr>
          <p:nvPr>
            <p:ph type="sldNum" sz="quarter" idx="4"/>
          </p:nvPr>
        </p:nvSpPr>
        <p:spPr>
          <a:xfrm>
            <a:off x="7812085" y="5870576"/>
            <a:ext cx="417516" cy="377825"/>
          </a:xfrm>
          <a:prstGeom prst="rect">
            <a:avLst/>
          </a:prstGeom>
        </p:spPr>
        <p:txBody>
          <a:bodyPr vert="horz" lIns="91440" tIns="45720" rIns="91440" bIns="45720" rtlCol="0" anchor="ctr"/>
          <a:lstStyle>
            <a:lvl1pPr algn="r">
              <a:defRPr sz="1000" b="0" i="0">
                <a:solidFill>
                  <a:schemeClr val="tx1"/>
                </a:solidFill>
                <a:effectLst/>
                <a:latin typeface="+mn-lt"/>
                <a:cs typeface="B Homa" panose="00000400000000000000" pitchFamily="2" charset="-78"/>
              </a:defRPr>
            </a:lvl1pPr>
          </a:lstStyle>
          <a:p>
            <a:fld id="{9EAC724C-9264-4F9D-8418-8077926F1E1A}" type="slidenum">
              <a:rPr lang="fa-IR" smtClean="0"/>
              <a:pPr/>
              <a:t>‹#›</a:t>
            </a:fld>
            <a:endParaRPr lang="fa-IR" dirty="0"/>
          </a:p>
        </p:txBody>
      </p:sp>
    </p:spTree>
    <p:extLst>
      <p:ext uri="{BB962C8B-B14F-4D97-AF65-F5344CB8AC3E}">
        <p14:creationId xmlns:p14="http://schemas.microsoft.com/office/powerpoint/2010/main" val="1509678564"/>
      </p:ext>
    </p:extLst>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7" r:id="rId15"/>
    <p:sldLayoutId id="2147483688" r:id="rId16"/>
    <p:sldLayoutId id="2147483689" r:id="rId17"/>
  </p:sldLayoutIdLst>
  <p:txStyles>
    <p:titleStyle>
      <a:lvl1pPr algn="l" defTabSz="457200" rtl="1" eaLnBrk="1" latinLnBrk="0" hangingPunct="1">
        <a:spcBef>
          <a:spcPct val="0"/>
        </a:spcBef>
        <a:buNone/>
        <a:defRPr sz="3200" kern="1200" cap="all">
          <a:ln w="3175" cmpd="sng">
            <a:noFill/>
          </a:ln>
          <a:solidFill>
            <a:schemeClr val="tx1"/>
          </a:solidFill>
          <a:effectLst/>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285750" indent="-285750" algn="r" defTabSz="457200" rtl="1" eaLnBrk="1" latinLnBrk="0" hangingPunct="1">
        <a:spcBef>
          <a:spcPts val="0"/>
        </a:spcBef>
        <a:spcAft>
          <a:spcPts val="1000"/>
        </a:spcAft>
        <a:buClr>
          <a:schemeClr val="tx1"/>
        </a:buClr>
        <a:buSzPct val="100000"/>
        <a:buFont typeface="Arial"/>
        <a:buChar char="•"/>
        <a:defRPr sz="1800" kern="1200" cap="none">
          <a:solidFill>
            <a:schemeClr val="tx1"/>
          </a:solidFill>
          <a:effectLst/>
          <a:latin typeface="+mn-lt"/>
          <a:ea typeface="+mn-ea"/>
          <a:cs typeface="+mn-cs"/>
        </a:defRPr>
      </a:lvl1pPr>
      <a:lvl2pPr marL="742950" indent="-285750" algn="r" defTabSz="457200" rtl="1" eaLnBrk="1" latinLnBrk="0" hangingPunct="1">
        <a:spcBef>
          <a:spcPts val="0"/>
        </a:spcBef>
        <a:spcAft>
          <a:spcPts val="1000"/>
        </a:spcAft>
        <a:buClr>
          <a:schemeClr val="tx1"/>
        </a:buClr>
        <a:buSzPct val="100000"/>
        <a:buFont typeface="Arial"/>
        <a:buChar char="•"/>
        <a:defRPr sz="1600" kern="1200" cap="none">
          <a:solidFill>
            <a:schemeClr val="tx1"/>
          </a:solidFill>
          <a:effectLst/>
          <a:latin typeface="+mn-lt"/>
          <a:ea typeface="+mn-ea"/>
          <a:cs typeface="+mn-cs"/>
        </a:defRPr>
      </a:lvl2pPr>
      <a:lvl3pPr marL="1200150" indent="-285750" algn="r" defTabSz="457200" rtl="1" eaLnBrk="1" latinLnBrk="0" hangingPunct="1">
        <a:spcBef>
          <a:spcPts val="0"/>
        </a:spcBef>
        <a:spcAft>
          <a:spcPts val="1000"/>
        </a:spcAft>
        <a:buClr>
          <a:schemeClr val="tx1"/>
        </a:buClr>
        <a:buSzPct val="100000"/>
        <a:buFont typeface="Arial"/>
        <a:buChar char="•"/>
        <a:defRPr sz="1400" kern="1200" cap="none">
          <a:solidFill>
            <a:schemeClr val="tx1"/>
          </a:solidFill>
          <a:effectLst/>
          <a:latin typeface="+mn-lt"/>
          <a:ea typeface="+mn-ea"/>
          <a:cs typeface="+mn-cs"/>
        </a:defRPr>
      </a:lvl3pPr>
      <a:lvl4pPr marL="1543050" indent="-171450" algn="r" defTabSz="457200" rtl="1"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4pPr>
      <a:lvl5pPr marL="2000250" indent="-171450" algn="r" defTabSz="457200" rtl="1"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5pPr>
      <a:lvl6pPr marL="2514600" indent="-228600" algn="r" defTabSz="457200" rtl="1"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6pPr>
      <a:lvl7pPr marL="2971800" indent="-228600" algn="r" defTabSz="457200" rtl="1"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7pPr>
      <a:lvl8pPr marL="3429000" indent="-228600" algn="r" defTabSz="457200" rtl="1"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8pPr>
      <a:lvl9pPr marL="3886200" indent="-228600" algn="r" defTabSz="457200" rtl="1"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9pPr>
    </p:bodyStyle>
    <p:otherStyle>
      <a:defPPr>
        <a:defRPr lang="en-US"/>
      </a:defPPr>
      <a:lvl1pPr marL="0" algn="r" defTabSz="457200" rtl="1" eaLnBrk="1" latinLnBrk="0" hangingPunct="1">
        <a:defRPr sz="1800" kern="1200">
          <a:solidFill>
            <a:schemeClr val="tx1"/>
          </a:solidFill>
          <a:latin typeface="+mn-lt"/>
          <a:ea typeface="+mn-ea"/>
          <a:cs typeface="+mn-cs"/>
        </a:defRPr>
      </a:lvl1pPr>
      <a:lvl2pPr marL="457200" algn="r" defTabSz="457200" rtl="1" eaLnBrk="1" latinLnBrk="0" hangingPunct="1">
        <a:defRPr sz="1800" kern="1200">
          <a:solidFill>
            <a:schemeClr val="tx1"/>
          </a:solidFill>
          <a:latin typeface="+mn-lt"/>
          <a:ea typeface="+mn-ea"/>
          <a:cs typeface="+mn-cs"/>
        </a:defRPr>
      </a:lvl2pPr>
      <a:lvl3pPr marL="914400" algn="r" defTabSz="457200" rtl="1" eaLnBrk="1" latinLnBrk="0" hangingPunct="1">
        <a:defRPr sz="1800" kern="1200">
          <a:solidFill>
            <a:schemeClr val="tx1"/>
          </a:solidFill>
          <a:latin typeface="+mn-lt"/>
          <a:ea typeface="+mn-ea"/>
          <a:cs typeface="+mn-cs"/>
        </a:defRPr>
      </a:lvl3pPr>
      <a:lvl4pPr marL="1371600" algn="r" defTabSz="457200" rtl="1" eaLnBrk="1" latinLnBrk="0" hangingPunct="1">
        <a:defRPr sz="1800" kern="1200">
          <a:solidFill>
            <a:schemeClr val="tx1"/>
          </a:solidFill>
          <a:latin typeface="+mn-lt"/>
          <a:ea typeface="+mn-ea"/>
          <a:cs typeface="+mn-cs"/>
        </a:defRPr>
      </a:lvl4pPr>
      <a:lvl5pPr marL="1828800" algn="r" defTabSz="457200" rtl="1" eaLnBrk="1" latinLnBrk="0" hangingPunct="1">
        <a:defRPr sz="1800" kern="1200">
          <a:solidFill>
            <a:schemeClr val="tx1"/>
          </a:solidFill>
          <a:latin typeface="+mn-lt"/>
          <a:ea typeface="+mn-ea"/>
          <a:cs typeface="+mn-cs"/>
        </a:defRPr>
      </a:lvl5pPr>
      <a:lvl6pPr marL="2286000" algn="r" defTabSz="457200" rtl="1" eaLnBrk="1" latinLnBrk="0" hangingPunct="1">
        <a:defRPr sz="1800" kern="1200">
          <a:solidFill>
            <a:schemeClr val="tx1"/>
          </a:solidFill>
          <a:latin typeface="+mn-lt"/>
          <a:ea typeface="+mn-ea"/>
          <a:cs typeface="+mn-cs"/>
        </a:defRPr>
      </a:lvl6pPr>
      <a:lvl7pPr marL="2743200" algn="r" defTabSz="457200" rtl="1" eaLnBrk="1" latinLnBrk="0" hangingPunct="1">
        <a:defRPr sz="1800" kern="1200">
          <a:solidFill>
            <a:schemeClr val="tx1"/>
          </a:solidFill>
          <a:latin typeface="+mn-lt"/>
          <a:ea typeface="+mn-ea"/>
          <a:cs typeface="+mn-cs"/>
        </a:defRPr>
      </a:lvl7pPr>
      <a:lvl8pPr marL="3200400" algn="r" defTabSz="457200" rtl="1" eaLnBrk="1" latinLnBrk="0" hangingPunct="1">
        <a:defRPr sz="1800" kern="1200">
          <a:solidFill>
            <a:schemeClr val="tx1"/>
          </a:solidFill>
          <a:latin typeface="+mn-lt"/>
          <a:ea typeface="+mn-ea"/>
          <a:cs typeface="+mn-cs"/>
        </a:defRPr>
      </a:lvl8pPr>
      <a:lvl9pPr marL="3657600" algn="r" defTabSz="4572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7.xml"/><Relationship Id="rId4" Type="http://schemas.openxmlformats.org/officeDocument/2006/relationships/image" Target="../media/image12.jpeg"/></Relationships>
</file>

<file path=ppt/slides/_rels/slide1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7.xml"/><Relationship Id="rId4" Type="http://schemas.openxmlformats.org/officeDocument/2006/relationships/image" Target="../media/image25.png"/></Relationships>
</file>

<file path=ppt/slides/_rels/slide1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7.xml"/><Relationship Id="rId4" Type="http://schemas.openxmlformats.org/officeDocument/2006/relationships/image" Target="../media/image30.jpeg"/></Relationships>
</file>

<file path=ppt/slides/_rels/slide1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11.jpeg"/><Relationship Id="rId1" Type="http://schemas.openxmlformats.org/officeDocument/2006/relationships/slideLayout" Target="../slideLayouts/slideLayout7.xml"/><Relationship Id="rId4" Type="http://schemas.openxmlformats.org/officeDocument/2006/relationships/image" Target="../media/image32.jpeg"/></Relationships>
</file>

<file path=ppt/slides/_rels/slide1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34.png"/></Relationships>
</file>

<file path=ppt/slides/_rels/slide19.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7.xml"/><Relationship Id="rId4" Type="http://schemas.openxmlformats.org/officeDocument/2006/relationships/image" Target="../media/image37.jpeg"/></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7.xml"/><Relationship Id="rId5" Type="http://schemas.openxmlformats.org/officeDocument/2006/relationships/image" Target="../media/image41.jpeg"/><Relationship Id="rId4" Type="http://schemas.openxmlformats.org/officeDocument/2006/relationships/image" Target="../media/image40.jpeg"/></Relationships>
</file>

<file path=ppt/slides/_rels/slide21.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2.jpeg"/><Relationship Id="rId1" Type="http://schemas.openxmlformats.org/officeDocument/2006/relationships/slideLayout" Target="../slideLayouts/slideLayout7.xml"/><Relationship Id="rId4" Type="http://schemas.openxmlformats.org/officeDocument/2006/relationships/image" Target="../media/image43.jpeg"/></Relationships>
</file>

<file path=ppt/slides/_rels/slide2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gif"/><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7.xml"/><Relationship Id="rId4" Type="http://schemas.openxmlformats.org/officeDocument/2006/relationships/image" Target="../media/image58.png"/></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7.xml"/><Relationship Id="rId4" Type="http://schemas.openxmlformats.org/officeDocument/2006/relationships/image" Target="../media/image8.jpeg"/></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7.xml"/><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184648" y="3052320"/>
            <a:ext cx="6984794" cy="769441"/>
          </a:xfrm>
          <a:prstGeom prst="rect">
            <a:avLst/>
          </a:prstGeom>
          <a:noFill/>
        </p:spPr>
        <p:txBody>
          <a:bodyPr wrap="square" rtlCol="0">
            <a:spAutoFit/>
          </a:bodyPr>
          <a:lstStyle/>
          <a:p>
            <a:pPr algn="ctr" rtl="1"/>
            <a:r>
              <a:rPr lang="fa-IR" sz="4400" b="1" dirty="0" smtClean="0">
                <a:cs typeface="2  Esfehan" pitchFamily="2" charset="-78"/>
              </a:rPr>
              <a:t>طراحی فنی کلیسای پادره بیو</a:t>
            </a:r>
            <a:endParaRPr lang="en-US" sz="2000" b="1" dirty="0">
              <a:cs typeface="2  Esfehan" pitchFamily="2" charset="-78"/>
            </a:endParaRPr>
          </a:p>
        </p:txBody>
      </p:sp>
    </p:spTree>
    <p:extLst>
      <p:ext uri="{BB962C8B-B14F-4D97-AF65-F5344CB8AC3E}">
        <p14:creationId xmlns:p14="http://schemas.microsoft.com/office/powerpoint/2010/main" val="151387846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1" name="Rectangle 3"/>
          <p:cNvSpPr>
            <a:spLocks noChangeArrowheads="1"/>
          </p:cNvSpPr>
          <p:nvPr/>
        </p:nvSpPr>
        <p:spPr bwMode="auto">
          <a:xfrm>
            <a:off x="633046" y="544788"/>
            <a:ext cx="8088923" cy="2131431"/>
          </a:xfrm>
          <a:prstGeom prst="rect">
            <a:avLst/>
          </a:prstGeom>
          <a:noFill/>
          <a:ln w="9525">
            <a:noFill/>
            <a:miter lim="800000"/>
            <a:headEnd/>
            <a:tailEnd/>
          </a:ln>
          <a:effectLst/>
        </p:spPr>
        <p:txBody>
          <a:bodyPr vert="horz" wrap="square" lIns="84406" tIns="42203" rIns="84406" bIns="42203" numCol="1" anchor="ctr" anchorCtr="0" compatLnSpc="1">
            <a:prstTxWarp prst="textNoShape">
              <a:avLst/>
            </a:prstTxWarp>
            <a:spAutoFit/>
          </a:bodyPr>
          <a:lstStyle/>
          <a:p>
            <a:pPr algn="ctr" defTabSz="844083" rtl="0" fontAlgn="base">
              <a:spcBef>
                <a:spcPct val="0"/>
              </a:spcBef>
              <a:spcAft>
                <a:spcPct val="0"/>
              </a:spcAft>
            </a:pPr>
            <a:r>
              <a:rPr lang="ar-SA" sz="1662" dirty="0">
                <a:latin typeface="Arial" charset="0"/>
                <a:cs typeface="B Homa" panose="00000400000000000000" pitchFamily="2" charset="-78"/>
              </a:rPr>
              <a:t>پياده رو که با اسلب هايي از جنس همان سنگ تاق ها مفروش شده،کليسا وحياط ورودي را به يکديگر متصل مي سازد.</a:t>
            </a:r>
            <a:r>
              <a:rPr lang="en-US" sz="1662" dirty="0">
                <a:latin typeface="Arial" charset="0"/>
                <a:cs typeface="B Homa" panose="00000400000000000000" pitchFamily="2" charset="-78"/>
              </a:rPr>
              <a:t/>
            </a:r>
            <a:br>
              <a:rPr lang="en-US" sz="1662" dirty="0">
                <a:latin typeface="Arial" charset="0"/>
                <a:cs typeface="B Homa" panose="00000400000000000000" pitchFamily="2" charset="-78"/>
              </a:rPr>
            </a:br>
            <a:r>
              <a:rPr lang="en-US" sz="1662" dirty="0">
                <a:latin typeface="Arial" charset="0"/>
                <a:cs typeface="B Homa" panose="00000400000000000000" pitchFamily="2" charset="-78"/>
              </a:rPr>
              <a:t/>
            </a:r>
            <a:br>
              <a:rPr lang="en-US" sz="1662" dirty="0">
                <a:latin typeface="Arial" charset="0"/>
                <a:cs typeface="B Homa" panose="00000400000000000000" pitchFamily="2" charset="-78"/>
              </a:rPr>
            </a:br>
            <a:r>
              <a:rPr lang="ar-SA" sz="1662" dirty="0">
                <a:latin typeface="Arial" charset="0"/>
                <a:cs typeface="B Homa" panose="00000400000000000000" pitchFamily="2" charset="-78"/>
              </a:rPr>
              <a:t>اين سنگفرش تا درون سالن ادامه پيدا مي کندوبدين لحاظ تفکيک گذرازحياط ورودي يه فضاي داخلي را ازبين مي برد.حياط ورودي تا 30 هزارنفر رادرخودجاي مي دهد</a:t>
            </a:r>
            <a:r>
              <a:rPr lang="en-US" sz="1662" dirty="0">
                <a:latin typeface="Arial" charset="0"/>
                <a:cs typeface="B Homa" panose="00000400000000000000" pitchFamily="2" charset="-78"/>
              </a:rPr>
              <a:t>.</a:t>
            </a:r>
            <a:br>
              <a:rPr lang="en-US" sz="1662" dirty="0">
                <a:latin typeface="Arial" charset="0"/>
                <a:cs typeface="B Homa" panose="00000400000000000000" pitchFamily="2" charset="-78"/>
              </a:rPr>
            </a:br>
            <a:r>
              <a:rPr lang="en-US" sz="1662" dirty="0">
                <a:latin typeface="Arial" charset="0"/>
                <a:cs typeface="B Homa" panose="00000400000000000000" pitchFamily="2" charset="-78"/>
              </a:rPr>
              <a:t/>
            </a:r>
            <a:br>
              <a:rPr lang="en-US" sz="1662" dirty="0">
                <a:latin typeface="Arial" charset="0"/>
                <a:cs typeface="B Homa" panose="00000400000000000000" pitchFamily="2" charset="-78"/>
              </a:rPr>
            </a:br>
            <a:endParaRPr lang="en-US" sz="1662" dirty="0">
              <a:latin typeface="Arial" charset="0"/>
              <a:cs typeface="B Homa" panose="00000400000000000000" pitchFamily="2" charset="-78"/>
            </a:endParaRPr>
          </a:p>
          <a:p>
            <a:pPr algn="ctr" defTabSz="844083" rtl="0" eaLnBrk="0" fontAlgn="base" hangingPunct="0">
              <a:spcBef>
                <a:spcPct val="0"/>
              </a:spcBef>
              <a:spcAft>
                <a:spcPct val="0"/>
              </a:spcAft>
            </a:pPr>
            <a:r>
              <a:rPr lang="en-US" sz="1662" dirty="0">
                <a:latin typeface="Arial" charset="0"/>
                <a:cs typeface="B Homa" panose="00000400000000000000" pitchFamily="2" charset="-78"/>
              </a:rPr>
              <a:t>  </a:t>
            </a:r>
            <a:endParaRPr lang="en-US" sz="1754" dirty="0">
              <a:latin typeface="Arial" charset="0"/>
              <a:cs typeface="B Homa" panose="00000400000000000000" pitchFamily="2" charset="-78"/>
            </a:endParaRPr>
          </a:p>
        </p:txBody>
      </p:sp>
      <p:sp>
        <p:nvSpPr>
          <p:cNvPr id="53252" name="AutoShape 4" descr="I:\ttty\efwr_files\crowded-pews-at-%20%20padre-pio-mass.htm"/>
          <p:cNvSpPr>
            <a:spLocks noChangeAspect="1" noChangeArrowheads="1"/>
          </p:cNvSpPr>
          <p:nvPr/>
        </p:nvSpPr>
        <p:spPr bwMode="auto">
          <a:xfrm>
            <a:off x="0" y="770792"/>
            <a:ext cx="281354" cy="281354"/>
          </a:xfrm>
          <a:prstGeom prst="rect">
            <a:avLst/>
          </a:prstGeom>
          <a:noFill/>
        </p:spPr>
        <p:txBody>
          <a:bodyPr vert="horz" wrap="square" lIns="84406" tIns="42203" rIns="84406" bIns="42203" numCol="1" anchor="t" anchorCtr="0" compatLnSpc="1">
            <a:prstTxWarp prst="textNoShape">
              <a:avLst/>
            </a:prstTxWarp>
          </a:bodyPr>
          <a:lstStyle/>
          <a:p>
            <a:endParaRPr lang="en-US" sz="1662"/>
          </a:p>
        </p:txBody>
      </p:sp>
      <p:pic>
        <p:nvPicPr>
          <p:cNvPr id="53253" name="Picture 5"/>
          <p:cNvPicPr>
            <a:picLocks noChangeAspect="1" noChangeArrowheads="1"/>
          </p:cNvPicPr>
          <p:nvPr/>
        </p:nvPicPr>
        <p:blipFill>
          <a:blip r:embed="rId2"/>
          <a:srcRect/>
          <a:stretch>
            <a:fillRect/>
          </a:stretch>
        </p:blipFill>
        <p:spPr bwMode="auto">
          <a:xfrm>
            <a:off x="4360984" y="2092569"/>
            <a:ext cx="2391508" cy="2398889"/>
          </a:xfrm>
          <a:prstGeom prst="rect">
            <a:avLst/>
          </a:prstGeom>
          <a:noFill/>
          <a:ln w="9525">
            <a:noFill/>
            <a:miter lim="800000"/>
            <a:headEnd/>
            <a:tailEnd/>
          </a:ln>
          <a:effectLst/>
        </p:spPr>
      </p:pic>
      <p:pic>
        <p:nvPicPr>
          <p:cNvPr id="53254" name="Picture 6"/>
          <p:cNvPicPr>
            <a:picLocks noChangeAspect="1" noChangeArrowheads="1"/>
          </p:cNvPicPr>
          <p:nvPr/>
        </p:nvPicPr>
        <p:blipFill>
          <a:blip r:embed="rId3"/>
          <a:srcRect/>
          <a:stretch>
            <a:fillRect/>
          </a:stretch>
        </p:blipFill>
        <p:spPr bwMode="auto">
          <a:xfrm>
            <a:off x="2110154" y="4062046"/>
            <a:ext cx="2461846" cy="2110154"/>
          </a:xfrm>
          <a:prstGeom prst="rect">
            <a:avLst/>
          </a:prstGeom>
          <a:noFill/>
          <a:ln w="9525">
            <a:noFill/>
            <a:miter lim="800000"/>
            <a:headEnd/>
            <a:tailEnd/>
          </a:ln>
          <a:effectLst/>
        </p:spPr>
      </p:pic>
    </p:spTree>
    <p:extLst>
      <p:ext uri="{BB962C8B-B14F-4D97-AF65-F5344CB8AC3E}">
        <p14:creationId xmlns:p14="http://schemas.microsoft.com/office/powerpoint/2010/main" val="23473708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descr="I:\Padre Pio\Copy (2) of Copy of 14.jpg"/>
          <p:cNvPicPr>
            <a:picLocks noChangeAspect="1" noChangeArrowheads="1"/>
          </p:cNvPicPr>
          <p:nvPr/>
        </p:nvPicPr>
        <p:blipFill>
          <a:blip r:embed="rId2"/>
          <a:srcRect/>
          <a:stretch>
            <a:fillRect/>
          </a:stretch>
        </p:blipFill>
        <p:spPr bwMode="auto">
          <a:xfrm>
            <a:off x="211015" y="826477"/>
            <a:ext cx="3938954" cy="2726968"/>
          </a:xfrm>
          <a:prstGeom prst="rect">
            <a:avLst/>
          </a:prstGeom>
          <a:noFill/>
          <a:ln w="9525">
            <a:noFill/>
            <a:miter lim="800000"/>
            <a:headEnd/>
            <a:tailEnd/>
          </a:ln>
        </p:spPr>
      </p:pic>
      <p:sp>
        <p:nvSpPr>
          <p:cNvPr id="8" name="TextBox 2"/>
          <p:cNvSpPr txBox="1">
            <a:spLocks noChangeArrowheads="1"/>
          </p:cNvSpPr>
          <p:nvPr/>
        </p:nvSpPr>
        <p:spPr bwMode="auto">
          <a:xfrm>
            <a:off x="211015" y="404446"/>
            <a:ext cx="3938954" cy="490134"/>
          </a:xfrm>
          <a:prstGeom prst="rect">
            <a:avLst/>
          </a:prstGeom>
          <a:noFill/>
          <a:ln w="9525">
            <a:noFill/>
            <a:miter lim="800000"/>
            <a:headEnd/>
            <a:tailEnd/>
          </a:ln>
        </p:spPr>
        <p:txBody>
          <a:bodyPr wrap="square">
            <a:spAutoFit/>
          </a:bodyPr>
          <a:lstStyle/>
          <a:p>
            <a:pPr algn="l" rtl="0"/>
            <a:r>
              <a:rPr lang="en-US" sz="2585" dirty="0">
                <a:latin typeface="Algerian" pitchFamily="82" charset="0"/>
              </a:rPr>
              <a:t> ground floor Plan</a:t>
            </a:r>
          </a:p>
        </p:txBody>
      </p:sp>
      <p:pic>
        <p:nvPicPr>
          <p:cNvPr id="4" name="Picture 3" descr="I:\Padre Pio\14.jpg"/>
          <p:cNvPicPr>
            <a:picLocks noChangeAspect="1" noChangeArrowheads="1"/>
          </p:cNvPicPr>
          <p:nvPr/>
        </p:nvPicPr>
        <p:blipFill>
          <a:blip r:embed="rId3"/>
          <a:srcRect/>
          <a:stretch>
            <a:fillRect/>
          </a:stretch>
        </p:blipFill>
        <p:spPr bwMode="auto">
          <a:xfrm>
            <a:off x="4572001" y="896815"/>
            <a:ext cx="3759200" cy="2602523"/>
          </a:xfrm>
          <a:prstGeom prst="rect">
            <a:avLst/>
          </a:prstGeom>
          <a:noFill/>
          <a:ln w="9525">
            <a:noFill/>
            <a:miter lim="800000"/>
            <a:headEnd/>
            <a:tailEnd/>
          </a:ln>
        </p:spPr>
      </p:pic>
      <p:sp>
        <p:nvSpPr>
          <p:cNvPr id="5" name="TextBox 2"/>
          <p:cNvSpPr txBox="1">
            <a:spLocks noChangeArrowheads="1"/>
          </p:cNvSpPr>
          <p:nvPr/>
        </p:nvSpPr>
        <p:spPr bwMode="auto">
          <a:xfrm>
            <a:off x="4853354" y="404446"/>
            <a:ext cx="3429000" cy="490134"/>
          </a:xfrm>
          <a:prstGeom prst="rect">
            <a:avLst/>
          </a:prstGeom>
          <a:noFill/>
          <a:ln w="9525">
            <a:noFill/>
            <a:miter lim="800000"/>
            <a:headEnd/>
            <a:tailEnd/>
          </a:ln>
        </p:spPr>
        <p:txBody>
          <a:bodyPr wrap="square">
            <a:spAutoFit/>
          </a:bodyPr>
          <a:lstStyle/>
          <a:p>
            <a:pPr algn="l" rtl="0"/>
            <a:r>
              <a:rPr lang="en-US" sz="2585" dirty="0">
                <a:latin typeface="Algerian" pitchFamily="82" charset="0"/>
              </a:rPr>
              <a:t>First floor Plan</a:t>
            </a:r>
          </a:p>
        </p:txBody>
      </p:sp>
      <p:pic>
        <p:nvPicPr>
          <p:cNvPr id="6" name="Picture 1" descr="http://www.arcspace.com/architects/piano/padre_pio/12padrepio.jpg"/>
          <p:cNvPicPr>
            <a:picLocks noChangeAspect="1" noChangeArrowheads="1"/>
          </p:cNvPicPr>
          <p:nvPr/>
        </p:nvPicPr>
        <p:blipFill>
          <a:blip r:embed="rId4">
            <a:lum bright="14000"/>
          </a:blip>
          <a:srcRect/>
          <a:stretch>
            <a:fillRect/>
          </a:stretch>
        </p:blipFill>
        <p:spPr bwMode="auto">
          <a:xfrm>
            <a:off x="2813538" y="4062046"/>
            <a:ext cx="3446585" cy="2386098"/>
          </a:xfrm>
          <a:prstGeom prst="rect">
            <a:avLst/>
          </a:prstGeom>
          <a:noFill/>
          <a:ln w="9525">
            <a:noFill/>
            <a:miter lim="800000"/>
            <a:headEnd/>
            <a:tailEnd/>
          </a:ln>
        </p:spPr>
      </p:pic>
      <p:sp>
        <p:nvSpPr>
          <p:cNvPr id="9" name="TextBox 2"/>
          <p:cNvSpPr txBox="1">
            <a:spLocks noChangeArrowheads="1"/>
          </p:cNvSpPr>
          <p:nvPr/>
        </p:nvSpPr>
        <p:spPr bwMode="auto">
          <a:xfrm>
            <a:off x="3446585" y="3640016"/>
            <a:ext cx="1928446" cy="490134"/>
          </a:xfrm>
          <a:prstGeom prst="rect">
            <a:avLst/>
          </a:prstGeom>
          <a:noFill/>
          <a:ln w="9525">
            <a:noFill/>
            <a:miter lim="800000"/>
            <a:headEnd/>
            <a:tailEnd/>
          </a:ln>
        </p:spPr>
        <p:txBody>
          <a:bodyPr wrap="square">
            <a:spAutoFit/>
          </a:bodyPr>
          <a:lstStyle/>
          <a:p>
            <a:pPr algn="l" rtl="0"/>
            <a:r>
              <a:rPr lang="en-US" sz="2585" dirty="0">
                <a:latin typeface="Algerian" pitchFamily="82" charset="0"/>
              </a:rPr>
              <a:t>Roof Plan</a:t>
            </a:r>
          </a:p>
        </p:txBody>
      </p:sp>
    </p:spTree>
    <p:extLst>
      <p:ext uri="{BB962C8B-B14F-4D97-AF65-F5344CB8AC3E}">
        <p14:creationId xmlns:p14="http://schemas.microsoft.com/office/powerpoint/2010/main" val="292572100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2"/>
          <a:srcRect l="1996" t="5325" r="2194" b="70111"/>
          <a:stretch>
            <a:fillRect/>
          </a:stretch>
        </p:blipFill>
        <p:spPr bwMode="auto">
          <a:xfrm>
            <a:off x="844061" y="967154"/>
            <a:ext cx="5401994" cy="1969477"/>
          </a:xfrm>
          <a:prstGeom prst="rect">
            <a:avLst/>
          </a:prstGeom>
          <a:noFill/>
          <a:ln w="9525">
            <a:noFill/>
            <a:miter lim="800000"/>
            <a:headEnd/>
            <a:tailEnd/>
          </a:ln>
        </p:spPr>
      </p:pic>
      <p:pic>
        <p:nvPicPr>
          <p:cNvPr id="9" name="Picture 2"/>
          <p:cNvPicPr>
            <a:picLocks noChangeAspect="1" noChangeArrowheads="1"/>
          </p:cNvPicPr>
          <p:nvPr/>
        </p:nvPicPr>
        <p:blipFill>
          <a:blip r:embed="rId2"/>
          <a:srcRect t="54390" r="3168" b="26944"/>
          <a:stretch>
            <a:fillRect/>
          </a:stretch>
        </p:blipFill>
        <p:spPr bwMode="auto">
          <a:xfrm>
            <a:off x="773723" y="4062046"/>
            <a:ext cx="6414868" cy="1758462"/>
          </a:xfrm>
          <a:prstGeom prst="rect">
            <a:avLst/>
          </a:prstGeom>
          <a:noFill/>
          <a:ln>
            <a:noFill/>
          </a:ln>
        </p:spPr>
      </p:pic>
      <p:pic>
        <p:nvPicPr>
          <p:cNvPr id="10" name="Picture 3" descr="G:\Padre Pio\SKMBT_C25210022216510.jpg"/>
          <p:cNvPicPr>
            <a:picLocks noChangeAspect="1" noChangeArrowheads="1"/>
          </p:cNvPicPr>
          <p:nvPr/>
        </p:nvPicPr>
        <p:blipFill>
          <a:blip r:embed="rId3" cstate="print"/>
          <a:srcRect l="2610" t="13929" r="1703" b="24782"/>
          <a:stretch>
            <a:fillRect/>
          </a:stretch>
        </p:blipFill>
        <p:spPr bwMode="auto">
          <a:xfrm>
            <a:off x="2743200" y="2936631"/>
            <a:ext cx="6189785" cy="1237957"/>
          </a:xfrm>
          <a:prstGeom prst="rect">
            <a:avLst/>
          </a:prstGeom>
          <a:noFill/>
          <a:ln>
            <a:noFill/>
          </a:ln>
        </p:spPr>
      </p:pic>
      <p:sp>
        <p:nvSpPr>
          <p:cNvPr id="11" name="TextBox 10"/>
          <p:cNvSpPr txBox="1"/>
          <p:nvPr/>
        </p:nvSpPr>
        <p:spPr>
          <a:xfrm>
            <a:off x="6752492" y="1529862"/>
            <a:ext cx="1266092" cy="546945"/>
          </a:xfrm>
          <a:prstGeom prst="rect">
            <a:avLst/>
          </a:prstGeom>
          <a:noFill/>
        </p:spPr>
        <p:txBody>
          <a:bodyPr wrap="square" rtlCol="0">
            <a:spAutoFit/>
          </a:bodyPr>
          <a:lstStyle/>
          <a:p>
            <a:pPr algn="ctr" rtl="1"/>
            <a:r>
              <a:rPr lang="fa-IR" sz="2954" dirty="0">
                <a:cs typeface="B Homa" panose="00000400000000000000" pitchFamily="2" charset="-78"/>
              </a:rPr>
              <a:t>نماها</a:t>
            </a:r>
            <a:endParaRPr lang="en-US" sz="2954" dirty="0"/>
          </a:p>
        </p:txBody>
      </p:sp>
    </p:spTree>
    <p:extLst>
      <p:ext uri="{BB962C8B-B14F-4D97-AF65-F5344CB8AC3E}">
        <p14:creationId xmlns:p14="http://schemas.microsoft.com/office/powerpoint/2010/main" val="328505204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4"/>
          <p:cNvSpPr txBox="1">
            <a:spLocks noChangeArrowheads="1"/>
          </p:cNvSpPr>
          <p:nvPr/>
        </p:nvSpPr>
        <p:spPr bwMode="auto">
          <a:xfrm>
            <a:off x="5275385" y="967155"/>
            <a:ext cx="2461846" cy="348109"/>
          </a:xfrm>
          <a:prstGeom prst="rect">
            <a:avLst/>
          </a:prstGeom>
          <a:noFill/>
          <a:ln w="9525">
            <a:noFill/>
            <a:miter lim="800000"/>
            <a:headEnd/>
            <a:tailEnd/>
          </a:ln>
        </p:spPr>
        <p:txBody>
          <a:bodyPr wrap="square">
            <a:spAutoFit/>
          </a:bodyPr>
          <a:lstStyle/>
          <a:p>
            <a:pPr algn="r" rtl="1"/>
            <a:r>
              <a:rPr lang="fa-IR" sz="1662" b="1" dirty="0">
                <a:solidFill>
                  <a:srgbClr val="C00000"/>
                </a:solidFill>
                <a:latin typeface="Calibri" pitchFamily="34" charset="0"/>
                <a:cs typeface="2  Esfehan" pitchFamily="2" charset="-78"/>
              </a:rPr>
              <a:t>فضاهای داخلی</a:t>
            </a:r>
          </a:p>
        </p:txBody>
      </p:sp>
      <p:pic>
        <p:nvPicPr>
          <p:cNvPr id="14" name="Picture 4"/>
          <p:cNvPicPr>
            <a:picLocks noChangeAspect="1" noChangeArrowheads="1"/>
          </p:cNvPicPr>
          <p:nvPr/>
        </p:nvPicPr>
        <p:blipFill>
          <a:blip r:embed="rId2"/>
          <a:srcRect/>
          <a:stretch>
            <a:fillRect/>
          </a:stretch>
        </p:blipFill>
        <p:spPr bwMode="auto">
          <a:xfrm>
            <a:off x="1617785" y="3217985"/>
            <a:ext cx="3219337" cy="2461846"/>
          </a:xfrm>
          <a:prstGeom prst="rect">
            <a:avLst/>
          </a:prstGeom>
          <a:noFill/>
          <a:ln w="9525">
            <a:noFill/>
            <a:miter lim="800000"/>
            <a:headEnd/>
            <a:tailEnd/>
          </a:ln>
        </p:spPr>
      </p:pic>
      <p:pic>
        <p:nvPicPr>
          <p:cNvPr id="15" name="Picture 2" descr="Q:\Padre Pio\New Folder\piano\unt3itled.bmp"/>
          <p:cNvPicPr>
            <a:picLocks noChangeAspect="1" noChangeArrowheads="1"/>
          </p:cNvPicPr>
          <p:nvPr/>
        </p:nvPicPr>
        <p:blipFill>
          <a:blip r:embed="rId3"/>
          <a:srcRect/>
          <a:stretch>
            <a:fillRect/>
          </a:stretch>
        </p:blipFill>
        <p:spPr bwMode="auto">
          <a:xfrm>
            <a:off x="5134708" y="1811216"/>
            <a:ext cx="2883877" cy="3845169"/>
          </a:xfrm>
          <a:prstGeom prst="rect">
            <a:avLst/>
          </a:prstGeom>
          <a:noFill/>
          <a:ln w="9525">
            <a:noFill/>
            <a:miter lim="800000"/>
            <a:headEnd/>
            <a:tailEnd/>
          </a:ln>
        </p:spPr>
      </p:pic>
      <p:pic>
        <p:nvPicPr>
          <p:cNvPr id="16" name="Picture 2"/>
          <p:cNvPicPr>
            <a:picLocks noChangeAspect="1" noChangeArrowheads="1"/>
          </p:cNvPicPr>
          <p:nvPr/>
        </p:nvPicPr>
        <p:blipFill>
          <a:blip r:embed="rId4"/>
          <a:srcRect/>
          <a:stretch>
            <a:fillRect/>
          </a:stretch>
        </p:blipFill>
        <p:spPr bwMode="auto">
          <a:xfrm>
            <a:off x="984739" y="1037492"/>
            <a:ext cx="3277690" cy="2461846"/>
          </a:xfrm>
          <a:prstGeom prst="rect">
            <a:avLst/>
          </a:prstGeom>
          <a:noFill/>
          <a:ln w="9525">
            <a:noFill/>
            <a:miter lim="800000"/>
            <a:headEnd/>
            <a:tailEnd/>
          </a:ln>
        </p:spPr>
      </p:pic>
    </p:spTree>
    <p:extLst>
      <p:ext uri="{BB962C8B-B14F-4D97-AF65-F5344CB8AC3E}">
        <p14:creationId xmlns:p14="http://schemas.microsoft.com/office/powerpoint/2010/main" val="349437120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5"/>
          <p:cNvSpPr txBox="1">
            <a:spLocks noChangeArrowheads="1"/>
          </p:cNvSpPr>
          <p:nvPr/>
        </p:nvSpPr>
        <p:spPr bwMode="auto">
          <a:xfrm>
            <a:off x="3558013" y="4624754"/>
            <a:ext cx="1361271" cy="376385"/>
          </a:xfrm>
          <a:prstGeom prst="rect">
            <a:avLst/>
          </a:prstGeom>
          <a:noFill/>
          <a:ln w="9525">
            <a:noFill/>
            <a:miter lim="800000"/>
            <a:headEnd/>
            <a:tailEnd/>
          </a:ln>
        </p:spPr>
        <p:txBody>
          <a:bodyPr wrap="none">
            <a:spAutoFit/>
          </a:bodyPr>
          <a:lstStyle/>
          <a:p>
            <a:pPr algn="r" rtl="1"/>
            <a:r>
              <a:rPr lang="fa-IR" sz="1846" dirty="0">
                <a:latin typeface="Calibri" pitchFamily="34" charset="0"/>
                <a:cs typeface="B Homa" panose="00000400000000000000" pitchFamily="2" charset="-78"/>
              </a:rPr>
              <a:t>چوب در سقف </a:t>
            </a:r>
          </a:p>
        </p:txBody>
      </p:sp>
      <p:sp>
        <p:nvSpPr>
          <p:cNvPr id="9" name="TextBox 7"/>
          <p:cNvSpPr txBox="1">
            <a:spLocks noChangeArrowheads="1"/>
          </p:cNvSpPr>
          <p:nvPr/>
        </p:nvSpPr>
        <p:spPr bwMode="auto">
          <a:xfrm>
            <a:off x="703385" y="4906108"/>
            <a:ext cx="2602523" cy="1115434"/>
          </a:xfrm>
          <a:prstGeom prst="rect">
            <a:avLst/>
          </a:prstGeom>
          <a:noFill/>
          <a:ln w="9525">
            <a:noFill/>
            <a:miter lim="800000"/>
            <a:headEnd/>
            <a:tailEnd/>
          </a:ln>
        </p:spPr>
        <p:txBody>
          <a:bodyPr wrap="square">
            <a:spAutoFit/>
          </a:bodyPr>
          <a:lstStyle/>
          <a:p>
            <a:pPr algn="r" rtl="1"/>
            <a:r>
              <a:rPr lang="fa-IR" sz="1662" dirty="0">
                <a:latin typeface="Calibri" pitchFamily="34" charset="0"/>
                <a:cs typeface="B Homa" panose="00000400000000000000" pitchFamily="2" charset="-78"/>
              </a:rPr>
              <a:t>عمده مصالح در دیوار، تاق، کف پوش طبقات سنگ است : همگونی با طبیعت، یادآوری گوتیک</a:t>
            </a:r>
          </a:p>
        </p:txBody>
      </p:sp>
      <p:sp>
        <p:nvSpPr>
          <p:cNvPr id="11" name="TextBox 9"/>
          <p:cNvSpPr txBox="1">
            <a:spLocks noChangeArrowheads="1"/>
          </p:cNvSpPr>
          <p:nvPr/>
        </p:nvSpPr>
        <p:spPr bwMode="auto">
          <a:xfrm>
            <a:off x="7104185" y="3217985"/>
            <a:ext cx="1661746" cy="376385"/>
          </a:xfrm>
          <a:prstGeom prst="rect">
            <a:avLst/>
          </a:prstGeom>
          <a:noFill/>
          <a:ln w="9525">
            <a:noFill/>
            <a:miter lim="800000"/>
            <a:headEnd/>
            <a:tailEnd/>
          </a:ln>
        </p:spPr>
        <p:txBody>
          <a:bodyPr wrap="square">
            <a:spAutoFit/>
          </a:bodyPr>
          <a:lstStyle/>
          <a:p>
            <a:pPr algn="r" rtl="1"/>
            <a:r>
              <a:rPr lang="fa-IR" sz="1846" dirty="0">
                <a:latin typeface="Calibri" pitchFamily="34" charset="0"/>
                <a:cs typeface="B Homa" panose="00000400000000000000" pitchFamily="2" charset="-78"/>
              </a:rPr>
              <a:t>شیشه در نورگیرها </a:t>
            </a:r>
          </a:p>
        </p:txBody>
      </p:sp>
      <p:sp>
        <p:nvSpPr>
          <p:cNvPr id="12" name="TextBox 10"/>
          <p:cNvSpPr txBox="1">
            <a:spLocks noChangeArrowheads="1"/>
          </p:cNvSpPr>
          <p:nvPr/>
        </p:nvSpPr>
        <p:spPr bwMode="auto">
          <a:xfrm>
            <a:off x="3209897" y="1248508"/>
            <a:ext cx="5046574" cy="376385"/>
          </a:xfrm>
          <a:prstGeom prst="rect">
            <a:avLst/>
          </a:prstGeom>
          <a:noFill/>
          <a:ln w="9525">
            <a:noFill/>
            <a:miter lim="800000"/>
            <a:headEnd/>
            <a:tailEnd/>
          </a:ln>
        </p:spPr>
        <p:txBody>
          <a:bodyPr wrap="none">
            <a:spAutoFit/>
          </a:bodyPr>
          <a:lstStyle/>
          <a:p>
            <a:pPr algn="r" rtl="1"/>
            <a:r>
              <a:rPr lang="fa-IR" sz="1846" dirty="0">
                <a:latin typeface="Calibri" pitchFamily="34" charset="0"/>
                <a:cs typeface="B Homa" panose="00000400000000000000" pitchFamily="2" charset="-78"/>
              </a:rPr>
              <a:t>پادره پیواز بزرگترین کلیسا های اروپا با مصالح طبیعی و پایدار</a:t>
            </a:r>
          </a:p>
        </p:txBody>
      </p:sp>
      <p:pic>
        <p:nvPicPr>
          <p:cNvPr id="13" name="Picture 3"/>
          <p:cNvPicPr>
            <a:picLocks noChangeAspect="1" noChangeArrowheads="1"/>
          </p:cNvPicPr>
          <p:nvPr/>
        </p:nvPicPr>
        <p:blipFill>
          <a:blip r:embed="rId2">
            <a:clrChange>
              <a:clrFrom>
                <a:srgbClr val="FAFAF8"/>
              </a:clrFrom>
              <a:clrTo>
                <a:srgbClr val="FAFAF8">
                  <a:alpha val="0"/>
                </a:srgbClr>
              </a:clrTo>
            </a:clrChange>
          </a:blip>
          <a:srcRect l="24197" b="43996"/>
          <a:stretch>
            <a:fillRect/>
          </a:stretch>
        </p:blipFill>
        <p:spPr bwMode="auto">
          <a:xfrm>
            <a:off x="3426070" y="3780693"/>
            <a:ext cx="5717931" cy="2813538"/>
          </a:xfrm>
          <a:prstGeom prst="rect">
            <a:avLst/>
          </a:prstGeom>
          <a:noFill/>
          <a:ln w="9525">
            <a:noFill/>
            <a:miter lim="800000"/>
            <a:headEnd/>
            <a:tailEnd/>
          </a:ln>
        </p:spPr>
      </p:pic>
      <p:pic>
        <p:nvPicPr>
          <p:cNvPr id="14" name="Picture 3"/>
          <p:cNvPicPr>
            <a:picLocks noChangeAspect="1" noChangeArrowheads="1"/>
          </p:cNvPicPr>
          <p:nvPr/>
        </p:nvPicPr>
        <p:blipFill>
          <a:blip r:embed="rId3"/>
          <a:srcRect/>
          <a:stretch>
            <a:fillRect/>
          </a:stretch>
        </p:blipFill>
        <p:spPr bwMode="auto">
          <a:xfrm>
            <a:off x="914401" y="2866292"/>
            <a:ext cx="2294312" cy="1885950"/>
          </a:xfrm>
          <a:prstGeom prst="rect">
            <a:avLst/>
          </a:prstGeom>
          <a:noFill/>
          <a:ln w="9525">
            <a:noFill/>
            <a:miter lim="800000"/>
            <a:headEnd/>
            <a:tailEnd/>
          </a:ln>
        </p:spPr>
      </p:pic>
      <p:sp>
        <p:nvSpPr>
          <p:cNvPr id="17" name="TextBox 8"/>
          <p:cNvSpPr txBox="1">
            <a:spLocks noChangeArrowheads="1"/>
          </p:cNvSpPr>
          <p:nvPr/>
        </p:nvSpPr>
        <p:spPr bwMode="auto">
          <a:xfrm>
            <a:off x="1477108" y="1881555"/>
            <a:ext cx="6837485" cy="603883"/>
          </a:xfrm>
          <a:prstGeom prst="rect">
            <a:avLst/>
          </a:prstGeom>
          <a:noFill/>
          <a:ln w="9525">
            <a:noFill/>
            <a:miter lim="800000"/>
            <a:headEnd/>
            <a:tailEnd/>
          </a:ln>
        </p:spPr>
        <p:txBody>
          <a:bodyPr wrap="square">
            <a:spAutoFit/>
          </a:bodyPr>
          <a:lstStyle/>
          <a:p>
            <a:pPr algn="r" rtl="1"/>
            <a:r>
              <a:rPr lang="fa-IR" sz="1662" dirty="0">
                <a:latin typeface="Calibri" pitchFamily="34" charset="0"/>
                <a:cs typeface="B Homa" panose="00000400000000000000" pitchFamily="2" charset="-78"/>
              </a:rPr>
              <a:t>آلومینیوم برای خرپاهای سقف گنبدی شکل، ایجاد فرمی خاص میکند وعمق فضای داخلی را افزایش می دهد.</a:t>
            </a:r>
          </a:p>
        </p:txBody>
      </p:sp>
      <p:sp>
        <p:nvSpPr>
          <p:cNvPr id="16" name="TextBox 2"/>
          <p:cNvSpPr txBox="1">
            <a:spLocks noChangeArrowheads="1"/>
          </p:cNvSpPr>
          <p:nvPr/>
        </p:nvSpPr>
        <p:spPr bwMode="auto">
          <a:xfrm>
            <a:off x="6963508" y="545124"/>
            <a:ext cx="1195754" cy="546945"/>
          </a:xfrm>
          <a:prstGeom prst="rect">
            <a:avLst/>
          </a:prstGeom>
          <a:noFill/>
          <a:ln w="9525">
            <a:noFill/>
            <a:miter lim="800000"/>
            <a:headEnd/>
            <a:tailEnd/>
          </a:ln>
        </p:spPr>
        <p:txBody>
          <a:bodyPr wrap="square">
            <a:spAutoFit/>
          </a:bodyPr>
          <a:lstStyle/>
          <a:p>
            <a:pPr algn="ctr" rtl="1"/>
            <a:r>
              <a:rPr lang="fa-IR" sz="2954" dirty="0">
                <a:solidFill>
                  <a:srgbClr val="C00000"/>
                </a:solidFill>
                <a:latin typeface="Calibri" pitchFamily="34" charset="0"/>
                <a:cs typeface="2  Esfehan" pitchFamily="2" charset="-78"/>
              </a:rPr>
              <a:t>مصالح</a:t>
            </a:r>
          </a:p>
        </p:txBody>
      </p:sp>
    </p:spTree>
    <p:extLst>
      <p:ext uri="{BB962C8B-B14F-4D97-AF65-F5344CB8AC3E}">
        <p14:creationId xmlns:p14="http://schemas.microsoft.com/office/powerpoint/2010/main" val="174372711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I:\Padre Pio\1padrepio.jpg"/>
          <p:cNvPicPr>
            <a:picLocks noChangeAspect="1" noChangeArrowheads="1"/>
          </p:cNvPicPr>
          <p:nvPr/>
        </p:nvPicPr>
        <p:blipFill>
          <a:blip r:embed="rId2"/>
          <a:srcRect t="44230" b="3115"/>
          <a:stretch>
            <a:fillRect/>
          </a:stretch>
        </p:blipFill>
        <p:spPr bwMode="auto">
          <a:xfrm>
            <a:off x="984738" y="967154"/>
            <a:ext cx="4360985" cy="1758462"/>
          </a:xfrm>
          <a:prstGeom prst="rect">
            <a:avLst/>
          </a:prstGeom>
          <a:noFill/>
          <a:ln w="9525">
            <a:noFill/>
            <a:miter lim="800000"/>
            <a:headEnd/>
            <a:tailEnd/>
          </a:ln>
        </p:spPr>
      </p:pic>
      <p:sp>
        <p:nvSpPr>
          <p:cNvPr id="10" name="TextBox 3"/>
          <p:cNvSpPr txBox="1">
            <a:spLocks noChangeArrowheads="1"/>
          </p:cNvSpPr>
          <p:nvPr/>
        </p:nvSpPr>
        <p:spPr bwMode="auto">
          <a:xfrm>
            <a:off x="5838093" y="1318846"/>
            <a:ext cx="2494085" cy="2650084"/>
          </a:xfrm>
          <a:prstGeom prst="rect">
            <a:avLst/>
          </a:prstGeom>
          <a:noFill/>
          <a:ln w="9525">
            <a:noFill/>
            <a:miter lim="800000"/>
            <a:headEnd/>
            <a:tailEnd/>
          </a:ln>
        </p:spPr>
        <p:txBody>
          <a:bodyPr>
            <a:spAutoFit/>
          </a:bodyPr>
          <a:lstStyle/>
          <a:p>
            <a:pPr algn="r" rtl="1"/>
            <a:r>
              <a:rPr lang="fa-IR" sz="1662" dirty="0">
                <a:latin typeface="Calibri" pitchFamily="34" charset="0"/>
                <a:cs typeface="B Homa" panose="00000400000000000000" pitchFamily="2" charset="-78"/>
              </a:rPr>
              <a:t>پوشش نهایی سقف از مس است:</a:t>
            </a:r>
          </a:p>
          <a:p>
            <a:pPr algn="r" rtl="1"/>
            <a:endParaRPr lang="fa-IR" sz="1662" dirty="0">
              <a:latin typeface="Calibri" pitchFamily="34" charset="0"/>
              <a:cs typeface="B Homa" panose="00000400000000000000" pitchFamily="2" charset="-78"/>
            </a:endParaRPr>
          </a:p>
          <a:p>
            <a:pPr marL="316531" indent="-316531">
              <a:buFont typeface="+mj-lt"/>
              <a:buAutoNum type="arabicPeriod"/>
            </a:pPr>
            <a:r>
              <a:rPr lang="fa-IR" sz="1662" dirty="0">
                <a:latin typeface="Calibri" pitchFamily="34" charset="0"/>
                <a:cs typeface="B Homa" panose="00000400000000000000" pitchFamily="2" charset="-78"/>
              </a:rPr>
              <a:t>رنگ سبز وهمگونی با طبیعت(به علت اکسید شدن مس در مجاورت هوا)</a:t>
            </a:r>
          </a:p>
          <a:p>
            <a:pPr marL="316531" indent="-316531">
              <a:buFont typeface="+mj-lt"/>
              <a:buAutoNum type="arabicPeriod"/>
            </a:pPr>
            <a:r>
              <a:rPr lang="fa-IR" sz="1662" dirty="0">
                <a:latin typeface="Calibri" pitchFamily="34" charset="0"/>
                <a:cs typeface="B Homa" panose="00000400000000000000" pitchFamily="2" charset="-78"/>
              </a:rPr>
              <a:t>نقش محافظتی لاک لاک پشت</a:t>
            </a:r>
          </a:p>
          <a:p>
            <a:pPr marL="316531" indent="-316531">
              <a:buFont typeface="+mj-lt"/>
              <a:buAutoNum type="arabicPeriod"/>
            </a:pPr>
            <a:r>
              <a:rPr lang="fa-IR" sz="1662" dirty="0">
                <a:latin typeface="Calibri" pitchFamily="34" charset="0"/>
                <a:cs typeface="B Homa" panose="00000400000000000000" pitchFamily="2" charset="-78"/>
              </a:rPr>
              <a:t> خاصیت انعطاف پذیری </a:t>
            </a:r>
          </a:p>
          <a:p>
            <a:pPr marL="316531" indent="-316531">
              <a:buFont typeface="+mj-lt"/>
              <a:buAutoNum type="arabicPeriod"/>
            </a:pPr>
            <a:r>
              <a:rPr lang="fa-IR" sz="1662" dirty="0">
                <a:latin typeface="Calibri" pitchFamily="34" charset="0"/>
                <a:cs typeface="B Homa" panose="00000400000000000000" pitchFamily="2" charset="-78"/>
              </a:rPr>
              <a:t>پایداری</a:t>
            </a:r>
          </a:p>
        </p:txBody>
      </p:sp>
      <p:pic>
        <p:nvPicPr>
          <p:cNvPr id="12" name="Picture 3" descr="I:\Padre Pio\5padrepio.jpg"/>
          <p:cNvPicPr>
            <a:picLocks noChangeAspect="1" noChangeArrowheads="1"/>
          </p:cNvPicPr>
          <p:nvPr/>
        </p:nvPicPr>
        <p:blipFill>
          <a:blip r:embed="rId3"/>
          <a:srcRect t="11539"/>
          <a:stretch>
            <a:fillRect/>
          </a:stretch>
        </p:blipFill>
        <p:spPr bwMode="auto">
          <a:xfrm>
            <a:off x="984739" y="2936631"/>
            <a:ext cx="4933699" cy="2813538"/>
          </a:xfrm>
          <a:prstGeom prst="rect">
            <a:avLst/>
          </a:prstGeom>
          <a:noFill/>
          <a:ln w="9525">
            <a:noFill/>
            <a:miter lim="800000"/>
            <a:headEnd/>
            <a:tailEnd/>
          </a:ln>
        </p:spPr>
      </p:pic>
      <p:pic>
        <p:nvPicPr>
          <p:cNvPr id="13" name="Picture 3" descr="I:\Padre Pio\3padrepio.jpg"/>
          <p:cNvPicPr>
            <a:picLocks noChangeAspect="1" noChangeArrowheads="1"/>
          </p:cNvPicPr>
          <p:nvPr/>
        </p:nvPicPr>
        <p:blipFill>
          <a:blip r:embed="rId4"/>
          <a:srcRect/>
          <a:stretch>
            <a:fillRect/>
          </a:stretch>
        </p:blipFill>
        <p:spPr bwMode="auto">
          <a:xfrm>
            <a:off x="6049108" y="3921369"/>
            <a:ext cx="2204419" cy="1688123"/>
          </a:xfrm>
          <a:prstGeom prst="rect">
            <a:avLst/>
          </a:prstGeom>
          <a:noFill/>
          <a:ln w="9525">
            <a:noFill/>
            <a:miter lim="800000"/>
            <a:headEnd/>
            <a:tailEnd/>
          </a:ln>
        </p:spPr>
      </p:pic>
    </p:spTree>
    <p:extLst>
      <p:ext uri="{BB962C8B-B14F-4D97-AF65-F5344CB8AC3E}">
        <p14:creationId xmlns:p14="http://schemas.microsoft.com/office/powerpoint/2010/main" val="175762566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1"/>
          <p:cNvSpPr txBox="1">
            <a:spLocks noChangeArrowheads="1"/>
          </p:cNvSpPr>
          <p:nvPr/>
        </p:nvSpPr>
        <p:spPr bwMode="auto">
          <a:xfrm>
            <a:off x="4923692" y="615462"/>
            <a:ext cx="3659066" cy="490134"/>
          </a:xfrm>
          <a:prstGeom prst="rect">
            <a:avLst/>
          </a:prstGeom>
          <a:noFill/>
          <a:ln w="9525">
            <a:noFill/>
            <a:miter lim="800000"/>
            <a:headEnd/>
            <a:tailEnd/>
          </a:ln>
        </p:spPr>
        <p:txBody>
          <a:bodyPr wrap="square">
            <a:spAutoFit/>
          </a:bodyPr>
          <a:lstStyle/>
          <a:p>
            <a:pPr algn="r" rtl="1"/>
            <a:r>
              <a:rPr lang="fa-IR" sz="2585" b="1" dirty="0">
                <a:solidFill>
                  <a:srgbClr val="C00000"/>
                </a:solidFill>
                <a:latin typeface="Calibri" pitchFamily="34" charset="0"/>
                <a:cs typeface="2  Esfehan" pitchFamily="2" charset="-78"/>
              </a:rPr>
              <a:t>معرفی سازه و فرم هندسی بنا</a:t>
            </a:r>
            <a:endParaRPr lang="en-US" sz="2585" b="1" dirty="0">
              <a:solidFill>
                <a:srgbClr val="C00000"/>
              </a:solidFill>
              <a:latin typeface="Calibri" pitchFamily="34" charset="0"/>
              <a:cs typeface="2  Esfehan" pitchFamily="2" charset="-78"/>
            </a:endParaRPr>
          </a:p>
        </p:txBody>
      </p:sp>
      <p:sp>
        <p:nvSpPr>
          <p:cNvPr id="4" name="TextBox 3"/>
          <p:cNvSpPr txBox="1"/>
          <p:nvPr/>
        </p:nvSpPr>
        <p:spPr>
          <a:xfrm>
            <a:off x="1125415" y="1248508"/>
            <a:ext cx="7596554" cy="1371209"/>
          </a:xfrm>
          <a:prstGeom prst="rect">
            <a:avLst/>
          </a:prstGeom>
          <a:noFill/>
        </p:spPr>
        <p:txBody>
          <a:bodyPr wrap="square" rtlCol="0">
            <a:spAutoFit/>
          </a:bodyPr>
          <a:lstStyle/>
          <a:p>
            <a:pPr algn="ctr" rtl="1"/>
            <a:r>
              <a:rPr lang="fa-IR" sz="1662" dirty="0">
                <a:cs typeface="B Homa" panose="00000400000000000000" pitchFamily="2" charset="-78"/>
              </a:rPr>
              <a:t>از آنجا که انداز قوسها به طور ثابت با کاهش شعاع دایره کاهش می یابد در هندسه سقف شکل مارپیچی ایجاد می شود که یادآور یک صدف حلزونی است. از این رو نحوه ترکیب سازه به سه بخش به گونه ای است که شکل آن تا حد ممکن به شکل مورد نظر نزدیک باشد.این بنای قوسی ،با اتصال به سیستم سازه ای دوم مرتبط با تکیه گاههای چوبی بار سقف را تحمل می کند.هم چنین بخش ساخته شده از چوب تعادل قابل قبولی برای سیستم قوسی سنگی عظیم ایجاد کرده است.</a:t>
            </a:r>
            <a:endParaRPr lang="en-US" sz="1662" dirty="0"/>
          </a:p>
        </p:txBody>
      </p:sp>
      <p:pic>
        <p:nvPicPr>
          <p:cNvPr id="6" name="Picture 2" descr="I:\ttty\efwr_files\01.jpg"/>
          <p:cNvPicPr>
            <a:picLocks noChangeAspect="1" noChangeArrowheads="1"/>
          </p:cNvPicPr>
          <p:nvPr/>
        </p:nvPicPr>
        <p:blipFill>
          <a:blip r:embed="rId2"/>
          <a:srcRect/>
          <a:stretch>
            <a:fillRect/>
          </a:stretch>
        </p:blipFill>
        <p:spPr bwMode="auto">
          <a:xfrm>
            <a:off x="6471139" y="2655278"/>
            <a:ext cx="2321169" cy="1766107"/>
          </a:xfrm>
          <a:prstGeom prst="rect">
            <a:avLst/>
          </a:prstGeom>
          <a:noFill/>
        </p:spPr>
      </p:pic>
      <p:pic>
        <p:nvPicPr>
          <p:cNvPr id="7" name="Picture 3"/>
          <p:cNvPicPr>
            <a:picLocks noChangeAspect="1" noChangeArrowheads="1"/>
          </p:cNvPicPr>
          <p:nvPr/>
        </p:nvPicPr>
        <p:blipFill>
          <a:blip r:embed="rId3"/>
          <a:srcRect/>
          <a:stretch>
            <a:fillRect/>
          </a:stretch>
        </p:blipFill>
        <p:spPr bwMode="auto">
          <a:xfrm>
            <a:off x="562708" y="2725616"/>
            <a:ext cx="2213236" cy="1689049"/>
          </a:xfrm>
          <a:prstGeom prst="rect">
            <a:avLst/>
          </a:prstGeom>
          <a:noFill/>
          <a:ln w="9525">
            <a:noFill/>
            <a:miter lim="800000"/>
            <a:headEnd/>
            <a:tailEnd/>
          </a:ln>
          <a:effectLst/>
        </p:spPr>
      </p:pic>
      <p:sp>
        <p:nvSpPr>
          <p:cNvPr id="9" name="TextBox 8"/>
          <p:cNvSpPr txBox="1"/>
          <p:nvPr/>
        </p:nvSpPr>
        <p:spPr>
          <a:xfrm>
            <a:off x="773723" y="5679831"/>
            <a:ext cx="7807569" cy="603883"/>
          </a:xfrm>
          <a:prstGeom prst="rect">
            <a:avLst/>
          </a:prstGeom>
          <a:noFill/>
        </p:spPr>
        <p:txBody>
          <a:bodyPr wrap="square" rtlCol="0">
            <a:spAutoFit/>
          </a:bodyPr>
          <a:lstStyle/>
          <a:p>
            <a:pPr algn="ctr" rtl="1"/>
            <a:r>
              <a:rPr lang="fa-IR" sz="1662" dirty="0">
                <a:cs typeface="B Homa" panose="00000400000000000000" pitchFamily="2" charset="-78"/>
              </a:rPr>
              <a:t>ساختار قوسی با سیستم سازه و سقفهای چوبی ترکیب شده است،کابلهای کشید شده بین قوسها برای ایمنی در برابر زلزله و کنترل میزان لرزش مفید هستند.قوسهای بام در مرکز سه ربع احداث شده اند.</a:t>
            </a:r>
            <a:endParaRPr lang="en-US" sz="1662" dirty="0"/>
          </a:p>
        </p:txBody>
      </p:sp>
      <p:pic>
        <p:nvPicPr>
          <p:cNvPr id="10" name="Picture 3" descr="F:\padre pio\IMG_4116.JPG"/>
          <p:cNvPicPr>
            <a:picLocks noChangeAspect="1" noChangeArrowheads="1"/>
          </p:cNvPicPr>
          <p:nvPr/>
        </p:nvPicPr>
        <p:blipFill>
          <a:blip r:embed="rId4" cstate="print"/>
          <a:srcRect l="12308" t="52012" r="50769" b="6926"/>
          <a:stretch>
            <a:fillRect/>
          </a:stretch>
        </p:blipFill>
        <p:spPr bwMode="auto">
          <a:xfrm>
            <a:off x="3516923" y="4026877"/>
            <a:ext cx="2321169" cy="1450731"/>
          </a:xfrm>
          <a:prstGeom prst="rect">
            <a:avLst/>
          </a:prstGeom>
          <a:noFill/>
        </p:spPr>
      </p:pic>
      <p:sp>
        <p:nvSpPr>
          <p:cNvPr id="11" name="Rectangle 10"/>
          <p:cNvSpPr/>
          <p:nvPr/>
        </p:nvSpPr>
        <p:spPr>
          <a:xfrm>
            <a:off x="3024554" y="2795955"/>
            <a:ext cx="3235569" cy="1371209"/>
          </a:xfrm>
          <a:prstGeom prst="rect">
            <a:avLst/>
          </a:prstGeom>
        </p:spPr>
        <p:txBody>
          <a:bodyPr wrap="square">
            <a:spAutoFit/>
          </a:bodyPr>
          <a:lstStyle/>
          <a:p>
            <a:pPr algn="ctr" rtl="1"/>
            <a:r>
              <a:rPr lang="fa-IR" sz="1662" dirty="0">
                <a:cs typeface="B Homa" panose="00000400000000000000" pitchFamily="2" charset="-78"/>
              </a:rPr>
              <a:t>است.اين ساختارشعاعي که به بخش هايي با گنجايش 300-400 صندلي تقسيم شده،تجمعِ حتي المقدورنزديک به محراب را موجب مي شود.</a:t>
            </a:r>
            <a:br>
              <a:rPr lang="fa-IR" sz="1662" dirty="0">
                <a:cs typeface="B Homa" panose="00000400000000000000" pitchFamily="2" charset="-78"/>
              </a:rPr>
            </a:br>
            <a:endParaRPr lang="en-US" sz="1662" dirty="0"/>
          </a:p>
        </p:txBody>
      </p:sp>
    </p:spTree>
    <p:extLst>
      <p:ext uri="{BB962C8B-B14F-4D97-AF65-F5344CB8AC3E}">
        <p14:creationId xmlns:p14="http://schemas.microsoft.com/office/powerpoint/2010/main" val="349244358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a:spLocks noChangeArrowheads="1"/>
          </p:cNvSpPr>
          <p:nvPr/>
        </p:nvSpPr>
        <p:spPr bwMode="auto">
          <a:xfrm>
            <a:off x="633046" y="1178170"/>
            <a:ext cx="8088923" cy="603883"/>
          </a:xfrm>
          <a:prstGeom prst="rect">
            <a:avLst/>
          </a:prstGeom>
          <a:noFill/>
          <a:ln w="9525">
            <a:noFill/>
            <a:miter lim="800000"/>
            <a:headEnd/>
            <a:tailEnd/>
          </a:ln>
        </p:spPr>
        <p:txBody>
          <a:bodyPr wrap="square">
            <a:spAutoFit/>
          </a:bodyPr>
          <a:lstStyle/>
          <a:p>
            <a:pPr algn="r" rtl="1"/>
            <a:r>
              <a:rPr lang="fa-IR" sz="1662" dirty="0">
                <a:latin typeface="Calibri" pitchFamily="34" charset="0"/>
                <a:cs typeface="B Homa" panose="00000400000000000000" pitchFamily="2" charset="-78"/>
              </a:rPr>
              <a:t>سازه کلی بنا را 27 ستون قوسی شکل سنگی شامل 16قوس همگرا به محراب و 11 قوس منفرد تشکیل می دهد.</a:t>
            </a:r>
          </a:p>
        </p:txBody>
      </p:sp>
      <p:sp>
        <p:nvSpPr>
          <p:cNvPr id="9" name="Rectangle 9"/>
          <p:cNvSpPr>
            <a:spLocks noChangeArrowheads="1"/>
          </p:cNvSpPr>
          <p:nvPr/>
        </p:nvSpPr>
        <p:spPr bwMode="auto">
          <a:xfrm>
            <a:off x="4712677" y="1881554"/>
            <a:ext cx="3938954" cy="1115434"/>
          </a:xfrm>
          <a:prstGeom prst="rect">
            <a:avLst/>
          </a:prstGeom>
          <a:noFill/>
          <a:ln w="9525">
            <a:noFill/>
            <a:miter lim="800000"/>
            <a:headEnd/>
            <a:tailEnd/>
          </a:ln>
        </p:spPr>
        <p:txBody>
          <a:bodyPr wrap="square">
            <a:spAutoFit/>
          </a:bodyPr>
          <a:lstStyle/>
          <a:p>
            <a:pPr algn="ctr" rtl="1"/>
            <a:r>
              <a:rPr lang="fa-IR" sz="1662" dirty="0">
                <a:latin typeface="Calibri" pitchFamily="34" charset="0"/>
                <a:cs typeface="B Homa" panose="00000400000000000000" pitchFamily="2" charset="-78"/>
              </a:rPr>
              <a:t>قوس های بزرگ با دهانه 50 متری با ارتفاع(خیز) 15 متری وقوس های کوچک دهانه های 30 متری را پوشش می دهند.</a:t>
            </a:r>
          </a:p>
          <a:p>
            <a:pPr algn="ctr" rtl="1"/>
            <a:endParaRPr lang="fa-IR" sz="1662" dirty="0">
              <a:latin typeface="Calibri" pitchFamily="34" charset="0"/>
              <a:cs typeface="B Homa" panose="00000400000000000000" pitchFamily="2" charset="-78"/>
            </a:endParaRPr>
          </a:p>
        </p:txBody>
      </p:sp>
      <p:pic>
        <p:nvPicPr>
          <p:cNvPr id="12" name="Picture 4"/>
          <p:cNvPicPr>
            <a:picLocks noChangeAspect="1" noChangeArrowheads="1"/>
          </p:cNvPicPr>
          <p:nvPr/>
        </p:nvPicPr>
        <p:blipFill>
          <a:blip r:embed="rId2"/>
          <a:srcRect l="7961" b="71115"/>
          <a:stretch>
            <a:fillRect/>
          </a:stretch>
        </p:blipFill>
        <p:spPr bwMode="auto">
          <a:xfrm>
            <a:off x="351693" y="1740877"/>
            <a:ext cx="3856075" cy="1828800"/>
          </a:xfrm>
          <a:prstGeom prst="rect">
            <a:avLst/>
          </a:prstGeom>
          <a:noFill/>
          <a:ln w="9525">
            <a:noFill/>
            <a:miter lim="800000"/>
            <a:headEnd/>
            <a:tailEnd/>
          </a:ln>
        </p:spPr>
      </p:pic>
      <p:pic>
        <p:nvPicPr>
          <p:cNvPr id="13" name="Picture 4"/>
          <p:cNvPicPr>
            <a:picLocks noChangeAspect="1" noChangeArrowheads="1"/>
          </p:cNvPicPr>
          <p:nvPr/>
        </p:nvPicPr>
        <p:blipFill>
          <a:blip r:embed="rId2">
            <a:clrChange>
              <a:clrFrom>
                <a:srgbClr val="FFFFFF"/>
              </a:clrFrom>
              <a:clrTo>
                <a:srgbClr val="FFFFFF">
                  <a:alpha val="0"/>
                </a:srgbClr>
              </a:clrTo>
            </a:clrChange>
          </a:blip>
          <a:srcRect t="28973"/>
          <a:stretch>
            <a:fillRect/>
          </a:stretch>
        </p:blipFill>
        <p:spPr bwMode="auto">
          <a:xfrm rot="5972008">
            <a:off x="2672087" y="2036830"/>
            <a:ext cx="1875530" cy="2013184"/>
          </a:xfrm>
          <a:prstGeom prst="rect">
            <a:avLst/>
          </a:prstGeom>
          <a:noFill/>
          <a:ln w="9525">
            <a:noFill/>
            <a:miter lim="800000"/>
            <a:headEnd/>
            <a:tailEnd/>
          </a:ln>
        </p:spPr>
      </p:pic>
      <p:pic>
        <p:nvPicPr>
          <p:cNvPr id="11" name="Picture 2" descr="http://www.arcspace.com/architects/piano/padre_pio/14padrepio.jpg"/>
          <p:cNvPicPr>
            <a:picLocks noChangeAspect="1" noChangeArrowheads="1"/>
          </p:cNvPicPr>
          <p:nvPr/>
        </p:nvPicPr>
        <p:blipFill>
          <a:blip r:embed="rId3"/>
          <a:srcRect/>
          <a:stretch>
            <a:fillRect/>
          </a:stretch>
        </p:blipFill>
        <p:spPr bwMode="auto">
          <a:xfrm>
            <a:off x="2321169" y="4132385"/>
            <a:ext cx="2461846" cy="1948962"/>
          </a:xfrm>
          <a:prstGeom prst="rect">
            <a:avLst/>
          </a:prstGeom>
          <a:noFill/>
          <a:ln w="9525">
            <a:noFill/>
            <a:miter lim="800000"/>
            <a:headEnd/>
            <a:tailEnd/>
          </a:ln>
        </p:spPr>
      </p:pic>
      <p:sp>
        <p:nvSpPr>
          <p:cNvPr id="14" name="TextBox 8"/>
          <p:cNvSpPr txBox="1">
            <a:spLocks noChangeArrowheads="1"/>
          </p:cNvSpPr>
          <p:nvPr/>
        </p:nvSpPr>
        <p:spPr bwMode="auto">
          <a:xfrm>
            <a:off x="6119447" y="4413739"/>
            <a:ext cx="1638300" cy="1371209"/>
          </a:xfrm>
          <a:prstGeom prst="rect">
            <a:avLst/>
          </a:prstGeom>
          <a:noFill/>
          <a:ln w="9525">
            <a:noFill/>
            <a:miter lim="800000"/>
            <a:headEnd/>
            <a:tailEnd/>
          </a:ln>
        </p:spPr>
        <p:txBody>
          <a:bodyPr>
            <a:spAutoFit/>
          </a:bodyPr>
          <a:lstStyle/>
          <a:p>
            <a:pPr algn="ctr" rtl="1"/>
            <a:r>
              <a:rPr lang="fa-IR" sz="1662" dirty="0">
                <a:latin typeface="Calibri" pitchFamily="34" charset="0"/>
                <a:cs typeface="B Homa" panose="00000400000000000000" pitchFamily="2" charset="-78"/>
              </a:rPr>
              <a:t>فرم کلی هندسی:</a:t>
            </a:r>
          </a:p>
          <a:p>
            <a:pPr algn="ctr" rtl="1"/>
            <a:r>
              <a:rPr lang="fa-IR" sz="1662" dirty="0">
                <a:latin typeface="Calibri" pitchFamily="34" charset="0"/>
                <a:cs typeface="B Homa" panose="00000400000000000000" pitchFamily="2" charset="-78"/>
              </a:rPr>
              <a:t>اجزای شعاعی متنوع حول مرکز</a:t>
            </a:r>
          </a:p>
          <a:p>
            <a:pPr algn="ctr" rtl="1"/>
            <a:r>
              <a:rPr lang="fa-IR" sz="1662" dirty="0">
                <a:latin typeface="Calibri" pitchFamily="34" charset="0"/>
                <a:cs typeface="B Homa" panose="00000400000000000000" pitchFamily="2" charset="-78"/>
              </a:rPr>
              <a:t/>
            </a:r>
            <a:br>
              <a:rPr lang="fa-IR" sz="1662" dirty="0">
                <a:latin typeface="Calibri" pitchFamily="34" charset="0"/>
                <a:cs typeface="B Homa" panose="00000400000000000000" pitchFamily="2" charset="-78"/>
              </a:rPr>
            </a:br>
            <a:r>
              <a:rPr lang="fa-IR" sz="1662" dirty="0">
                <a:latin typeface="Calibri" pitchFamily="34" charset="0"/>
                <a:cs typeface="B Homa" panose="00000400000000000000" pitchFamily="2" charset="-78"/>
              </a:rPr>
              <a:t>(همگرایی عناصر)</a:t>
            </a:r>
          </a:p>
        </p:txBody>
      </p:sp>
    </p:spTree>
    <p:extLst>
      <p:ext uri="{BB962C8B-B14F-4D97-AF65-F5344CB8AC3E}">
        <p14:creationId xmlns:p14="http://schemas.microsoft.com/office/powerpoint/2010/main" val="421210131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2"/>
          <p:cNvSpPr txBox="1">
            <a:spLocks noChangeArrowheads="1"/>
          </p:cNvSpPr>
          <p:nvPr/>
        </p:nvSpPr>
        <p:spPr bwMode="auto">
          <a:xfrm>
            <a:off x="5836626" y="896816"/>
            <a:ext cx="2391508" cy="546945"/>
          </a:xfrm>
          <a:prstGeom prst="rect">
            <a:avLst/>
          </a:prstGeom>
          <a:noFill/>
          <a:ln w="9525">
            <a:noFill/>
            <a:miter lim="800000"/>
            <a:headEnd/>
            <a:tailEnd/>
          </a:ln>
        </p:spPr>
        <p:txBody>
          <a:bodyPr wrap="square">
            <a:spAutoFit/>
          </a:bodyPr>
          <a:lstStyle/>
          <a:p>
            <a:pPr algn="l" rtl="0"/>
            <a:r>
              <a:rPr lang="fa-IR" sz="2954" dirty="0">
                <a:latin typeface="Calibri" pitchFamily="34" charset="0"/>
                <a:cs typeface="B Homa" panose="00000400000000000000" pitchFamily="2" charset="-78"/>
              </a:rPr>
              <a:t>بررسی یک قوس</a:t>
            </a:r>
          </a:p>
        </p:txBody>
      </p:sp>
      <p:pic>
        <p:nvPicPr>
          <p:cNvPr id="13" name="Picture 2"/>
          <p:cNvPicPr>
            <a:picLocks noChangeAspect="1" noChangeArrowheads="1"/>
          </p:cNvPicPr>
          <p:nvPr/>
        </p:nvPicPr>
        <p:blipFill>
          <a:blip r:embed="rId3"/>
          <a:srcRect t="4736" b="3703"/>
          <a:stretch>
            <a:fillRect/>
          </a:stretch>
        </p:blipFill>
        <p:spPr bwMode="auto">
          <a:xfrm>
            <a:off x="844061" y="1670538"/>
            <a:ext cx="4359519" cy="4079631"/>
          </a:xfrm>
          <a:prstGeom prst="rect">
            <a:avLst/>
          </a:prstGeom>
          <a:noFill/>
          <a:ln w="9525">
            <a:noFill/>
            <a:miter lim="800000"/>
            <a:headEnd/>
            <a:tailEnd/>
          </a:ln>
        </p:spPr>
      </p:pic>
      <p:pic>
        <p:nvPicPr>
          <p:cNvPr id="14" name="Picture 3"/>
          <p:cNvPicPr>
            <a:picLocks noChangeAspect="1" noChangeArrowheads="1"/>
          </p:cNvPicPr>
          <p:nvPr/>
        </p:nvPicPr>
        <p:blipFill>
          <a:blip r:embed="rId4"/>
          <a:srcRect t="7937"/>
          <a:stretch>
            <a:fillRect/>
          </a:stretch>
        </p:blipFill>
        <p:spPr bwMode="auto">
          <a:xfrm>
            <a:off x="5345723" y="1670538"/>
            <a:ext cx="3165231" cy="4079631"/>
          </a:xfrm>
          <a:prstGeom prst="rect">
            <a:avLst/>
          </a:prstGeom>
          <a:noFill/>
          <a:ln w="9525">
            <a:noFill/>
            <a:miter lim="800000"/>
            <a:headEnd/>
            <a:tailEnd/>
          </a:ln>
        </p:spPr>
      </p:pic>
      <p:sp>
        <p:nvSpPr>
          <p:cNvPr id="16" name="Rectangle 15"/>
          <p:cNvSpPr/>
          <p:nvPr/>
        </p:nvSpPr>
        <p:spPr>
          <a:xfrm>
            <a:off x="4671696" y="1037493"/>
            <a:ext cx="1149675" cy="348109"/>
          </a:xfrm>
          <a:prstGeom prst="rect">
            <a:avLst/>
          </a:prstGeom>
        </p:spPr>
        <p:txBody>
          <a:bodyPr wrap="none">
            <a:spAutoFit/>
          </a:bodyPr>
          <a:lstStyle/>
          <a:p>
            <a:pPr algn="r" rtl="1"/>
            <a:r>
              <a:rPr lang="fa-IR" sz="1662" dirty="0">
                <a:latin typeface="Calibri" pitchFamily="34" charset="0"/>
                <a:cs typeface="B Homa" panose="00000400000000000000" pitchFamily="2" charset="-78"/>
              </a:rPr>
              <a:t>(تحمل فشار)</a:t>
            </a:r>
            <a:endParaRPr lang="en-US" sz="1662" dirty="0"/>
          </a:p>
        </p:txBody>
      </p:sp>
    </p:spTree>
    <p:extLst>
      <p:ext uri="{BB962C8B-B14F-4D97-AF65-F5344CB8AC3E}">
        <p14:creationId xmlns:p14="http://schemas.microsoft.com/office/powerpoint/2010/main" val="282834340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I:\Padre Pio\6padrepio.jpg"/>
          <p:cNvPicPr>
            <a:picLocks noChangeAspect="1" noChangeArrowheads="1"/>
          </p:cNvPicPr>
          <p:nvPr/>
        </p:nvPicPr>
        <p:blipFill>
          <a:blip r:embed="rId2"/>
          <a:srcRect/>
          <a:stretch>
            <a:fillRect/>
          </a:stretch>
        </p:blipFill>
        <p:spPr bwMode="auto">
          <a:xfrm>
            <a:off x="703385" y="3991708"/>
            <a:ext cx="2753970" cy="2321169"/>
          </a:xfrm>
          <a:prstGeom prst="rect">
            <a:avLst/>
          </a:prstGeom>
          <a:noFill/>
          <a:ln w="9525">
            <a:noFill/>
            <a:miter lim="800000"/>
            <a:headEnd/>
            <a:tailEnd/>
          </a:ln>
        </p:spPr>
      </p:pic>
      <p:sp>
        <p:nvSpPr>
          <p:cNvPr id="10" name="TextBox 6"/>
          <p:cNvSpPr txBox="1">
            <a:spLocks noChangeArrowheads="1"/>
          </p:cNvSpPr>
          <p:nvPr/>
        </p:nvSpPr>
        <p:spPr bwMode="auto">
          <a:xfrm>
            <a:off x="4220308" y="4132385"/>
            <a:ext cx="4290646" cy="1626984"/>
          </a:xfrm>
          <a:prstGeom prst="rect">
            <a:avLst/>
          </a:prstGeom>
          <a:noFill/>
          <a:ln w="9525">
            <a:noFill/>
            <a:miter lim="800000"/>
            <a:headEnd/>
            <a:tailEnd/>
          </a:ln>
        </p:spPr>
        <p:txBody>
          <a:bodyPr wrap="square">
            <a:spAutoFit/>
          </a:bodyPr>
          <a:lstStyle/>
          <a:p>
            <a:pPr algn="ctr" rtl="1"/>
            <a:r>
              <a:rPr lang="fa-IR" sz="1662" b="1" dirty="0">
                <a:latin typeface="Calibri" pitchFamily="34" charset="0"/>
                <a:cs typeface="B Homa" panose="00000400000000000000" pitchFamily="2" charset="-78"/>
              </a:rPr>
              <a:t>علت</a:t>
            </a:r>
            <a:r>
              <a:rPr lang="fa-IR" sz="1662" dirty="0">
                <a:latin typeface="Calibri" pitchFamily="34" charset="0"/>
                <a:cs typeface="B Homa" panose="00000400000000000000" pitchFamily="2" charset="-78"/>
              </a:rPr>
              <a:t> </a:t>
            </a:r>
          </a:p>
          <a:p>
            <a:pPr algn="r" rtl="1"/>
            <a:r>
              <a:rPr lang="fa-IR" sz="1662" dirty="0">
                <a:latin typeface="Calibri" pitchFamily="34" charset="0"/>
                <a:cs typeface="B Homa" panose="00000400000000000000" pitchFamily="2" charset="-78"/>
              </a:rPr>
              <a:t>1-دو انتها باید مجموع رانش را تحمل کنند،تنش نیروی رانش بر سطح مقطع،با افزایش سطح مقطع ،تنش کاهش میابد.</a:t>
            </a:r>
          </a:p>
          <a:p>
            <a:pPr algn="r" rtl="1"/>
            <a:endParaRPr lang="fa-IR" sz="1662" dirty="0">
              <a:latin typeface="Calibri" pitchFamily="34" charset="0"/>
              <a:cs typeface="B Homa" panose="00000400000000000000" pitchFamily="2" charset="-78"/>
            </a:endParaRPr>
          </a:p>
          <a:p>
            <a:pPr algn="r" rtl="1"/>
            <a:r>
              <a:rPr lang="fa-IR" sz="1662" dirty="0">
                <a:latin typeface="Calibri" pitchFamily="34" charset="0"/>
                <a:cs typeface="B Homa" panose="00000400000000000000" pitchFamily="2" charset="-78"/>
              </a:rPr>
              <a:t>2-نقش پشت بند را دارد. </a:t>
            </a:r>
          </a:p>
        </p:txBody>
      </p:sp>
      <p:sp>
        <p:nvSpPr>
          <p:cNvPr id="11" name="Rectangle 7"/>
          <p:cNvSpPr>
            <a:spLocks noChangeArrowheads="1"/>
          </p:cNvSpPr>
          <p:nvPr/>
        </p:nvSpPr>
        <p:spPr bwMode="auto">
          <a:xfrm>
            <a:off x="7154328" y="967155"/>
            <a:ext cx="907621" cy="348109"/>
          </a:xfrm>
          <a:prstGeom prst="rect">
            <a:avLst/>
          </a:prstGeom>
          <a:noFill/>
          <a:ln w="9525">
            <a:noFill/>
            <a:miter lim="800000"/>
            <a:headEnd/>
            <a:tailEnd/>
          </a:ln>
        </p:spPr>
        <p:txBody>
          <a:bodyPr wrap="none">
            <a:spAutoFit/>
          </a:bodyPr>
          <a:lstStyle/>
          <a:p>
            <a:pPr algn="r" rtl="1"/>
            <a:r>
              <a:rPr lang="fa-IR" sz="1662" b="1" dirty="0">
                <a:latin typeface="Calibri" pitchFamily="34" charset="0"/>
                <a:cs typeface="B Homa" panose="00000400000000000000" pitchFamily="2" charset="-78"/>
              </a:rPr>
              <a:t>فرم قوس</a:t>
            </a:r>
          </a:p>
        </p:txBody>
      </p:sp>
      <p:sp>
        <p:nvSpPr>
          <p:cNvPr id="14" name="TextBox 10"/>
          <p:cNvSpPr txBox="1">
            <a:spLocks noChangeArrowheads="1"/>
          </p:cNvSpPr>
          <p:nvPr/>
        </p:nvSpPr>
        <p:spPr bwMode="auto">
          <a:xfrm>
            <a:off x="5275384" y="1529862"/>
            <a:ext cx="3446585" cy="1626984"/>
          </a:xfrm>
          <a:prstGeom prst="rect">
            <a:avLst/>
          </a:prstGeom>
          <a:noFill/>
          <a:ln w="9525">
            <a:noFill/>
            <a:miter lim="800000"/>
            <a:headEnd/>
            <a:tailEnd/>
          </a:ln>
        </p:spPr>
        <p:txBody>
          <a:bodyPr wrap="square">
            <a:spAutoFit/>
          </a:bodyPr>
          <a:lstStyle/>
          <a:p>
            <a:pPr algn="r" rtl="1"/>
            <a:r>
              <a:rPr lang="fa-IR" sz="1662" dirty="0">
                <a:latin typeface="Calibri" pitchFamily="34" charset="0"/>
                <a:cs typeface="B Homa" panose="00000400000000000000" pitchFamily="2" charset="-78"/>
              </a:rPr>
              <a:t>هر قوس از14 قطعه سنگ مکعب مستطیل تشکیل شده که به عبور کابلهای کششی از داخل آنها یک تاق پس تنیده را تشکیل می دهند.طول تمامی سنگها با هم برابر است اما عرض وضخامت آنها با افزایش ارتفاع کوچکتر می شود </a:t>
            </a:r>
          </a:p>
        </p:txBody>
      </p:sp>
      <p:pic>
        <p:nvPicPr>
          <p:cNvPr id="12" name="Picture 3" descr="E:\architecture\terme 9\tarhe fanii\SKMBT_C25210022216482.jpg"/>
          <p:cNvPicPr>
            <a:picLocks noChangeAspect="1" noChangeArrowheads="1"/>
          </p:cNvPicPr>
          <p:nvPr/>
        </p:nvPicPr>
        <p:blipFill>
          <a:blip r:embed="rId3" cstate="print"/>
          <a:srcRect l="12880" t="58290" r="5243" b="5351"/>
          <a:stretch>
            <a:fillRect/>
          </a:stretch>
        </p:blipFill>
        <p:spPr bwMode="auto">
          <a:xfrm>
            <a:off x="351693" y="826478"/>
            <a:ext cx="2568808" cy="1746211"/>
          </a:xfrm>
          <a:prstGeom prst="rect">
            <a:avLst/>
          </a:prstGeom>
          <a:noFill/>
          <a:ln w="9525">
            <a:noFill/>
            <a:miter lim="800000"/>
            <a:headEnd/>
            <a:tailEnd/>
          </a:ln>
        </p:spPr>
      </p:pic>
      <p:pic>
        <p:nvPicPr>
          <p:cNvPr id="2051" name="Picture 3" descr="F:\padre pio\IMG_4118.JPG"/>
          <p:cNvPicPr>
            <a:picLocks noChangeAspect="1" noChangeArrowheads="1"/>
          </p:cNvPicPr>
          <p:nvPr/>
        </p:nvPicPr>
        <p:blipFill>
          <a:blip r:embed="rId4" cstate="print"/>
          <a:srcRect l="5385" t="19887" r="50000" b="23994"/>
          <a:stretch>
            <a:fillRect/>
          </a:stretch>
        </p:blipFill>
        <p:spPr bwMode="auto">
          <a:xfrm>
            <a:off x="2883876" y="1881554"/>
            <a:ext cx="2350334" cy="1661442"/>
          </a:xfrm>
          <a:prstGeom prst="rect">
            <a:avLst/>
          </a:prstGeom>
          <a:noFill/>
        </p:spPr>
      </p:pic>
    </p:spTree>
    <p:extLst>
      <p:ext uri="{BB962C8B-B14F-4D97-AF65-F5344CB8AC3E}">
        <p14:creationId xmlns:p14="http://schemas.microsoft.com/office/powerpoint/2010/main" val="369757625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I:\Padre Pio\Copy of 9 001.jpg"/>
          <p:cNvPicPr>
            <a:picLocks noChangeAspect="1" noChangeArrowheads="1"/>
          </p:cNvPicPr>
          <p:nvPr/>
        </p:nvPicPr>
        <p:blipFill>
          <a:blip r:embed="rId2"/>
          <a:srcRect/>
          <a:stretch>
            <a:fillRect/>
          </a:stretch>
        </p:blipFill>
        <p:spPr bwMode="auto">
          <a:xfrm>
            <a:off x="108284" y="1178486"/>
            <a:ext cx="3325808" cy="3305908"/>
          </a:xfrm>
          <a:prstGeom prst="rect">
            <a:avLst/>
          </a:prstGeom>
          <a:noFill/>
          <a:ln w="9525">
            <a:noFill/>
            <a:miter lim="800000"/>
            <a:headEnd/>
            <a:tailEnd/>
          </a:ln>
        </p:spPr>
      </p:pic>
      <p:sp>
        <p:nvSpPr>
          <p:cNvPr id="10" name="TextBox 9"/>
          <p:cNvSpPr txBox="1"/>
          <p:nvPr/>
        </p:nvSpPr>
        <p:spPr>
          <a:xfrm>
            <a:off x="5556738" y="1318846"/>
            <a:ext cx="2743200" cy="1512594"/>
          </a:xfrm>
          <a:prstGeom prst="rect">
            <a:avLst/>
          </a:prstGeom>
          <a:noFill/>
        </p:spPr>
        <p:txBody>
          <a:bodyPr wrap="square" rtlCol="0">
            <a:spAutoFit/>
          </a:bodyPr>
          <a:lstStyle/>
          <a:p>
            <a:pPr algn="r" rtl="1"/>
            <a:r>
              <a:rPr lang="fa-IR" sz="1846" dirty="0">
                <a:cs typeface="B Homa" panose="00000400000000000000" pitchFamily="2" charset="-78"/>
              </a:rPr>
              <a:t>مشخصات پروژه :</a:t>
            </a:r>
          </a:p>
          <a:p>
            <a:pPr algn="r" rtl="1"/>
            <a:endParaRPr lang="fa-IR" sz="1846" dirty="0">
              <a:cs typeface="B Homa" panose="00000400000000000000" pitchFamily="2" charset="-78"/>
            </a:endParaRPr>
          </a:p>
          <a:p>
            <a:pPr algn="r" rtl="1"/>
            <a:r>
              <a:rPr lang="fa-IR" sz="1846" dirty="0">
                <a:cs typeface="B Homa" panose="00000400000000000000" pitchFamily="2" charset="-78"/>
              </a:rPr>
              <a:t>مکان :سن جیووانی ایتالیا</a:t>
            </a:r>
          </a:p>
          <a:p>
            <a:pPr algn="r" rtl="1"/>
            <a:r>
              <a:rPr lang="fa-IR" sz="1846" dirty="0">
                <a:cs typeface="B Homa" panose="00000400000000000000" pitchFamily="2" charset="-78"/>
              </a:rPr>
              <a:t>معمار :رنزو پیانو</a:t>
            </a:r>
          </a:p>
          <a:p>
            <a:pPr algn="r" rtl="1"/>
            <a:r>
              <a:rPr lang="fa-IR" sz="1846" dirty="0">
                <a:cs typeface="B Homa" panose="00000400000000000000" pitchFamily="2" charset="-78"/>
              </a:rPr>
              <a:t>سال ساخت :1991</a:t>
            </a:r>
            <a:endParaRPr lang="en-US" sz="1846" dirty="0"/>
          </a:p>
        </p:txBody>
      </p:sp>
      <p:sp>
        <p:nvSpPr>
          <p:cNvPr id="11" name="Rectangle 10"/>
          <p:cNvSpPr/>
          <p:nvPr/>
        </p:nvSpPr>
        <p:spPr>
          <a:xfrm>
            <a:off x="3855273" y="545123"/>
            <a:ext cx="4655442" cy="660502"/>
          </a:xfrm>
          <a:prstGeom prst="rect">
            <a:avLst/>
          </a:prstGeom>
        </p:spPr>
        <p:txBody>
          <a:bodyPr wrap="none">
            <a:spAutoFit/>
          </a:bodyPr>
          <a:lstStyle/>
          <a:p>
            <a:r>
              <a:rPr lang="fa-IR" sz="3692" dirty="0">
                <a:solidFill>
                  <a:srgbClr val="C00000"/>
                </a:solidFill>
                <a:latin typeface="Calibri" pitchFamily="34" charset="0"/>
                <a:cs typeface="2  Esfehan" pitchFamily="2" charset="-78"/>
              </a:rPr>
              <a:t>کلیسای زیارتی پادره پیو </a:t>
            </a:r>
            <a:endParaRPr lang="en-US" sz="3692" dirty="0">
              <a:solidFill>
                <a:srgbClr val="C00000"/>
              </a:solidFill>
              <a:cs typeface="2  Esfehan" pitchFamily="2" charset="-78"/>
            </a:endParaRPr>
          </a:p>
        </p:txBody>
      </p:sp>
      <p:sp>
        <p:nvSpPr>
          <p:cNvPr id="12" name="TextBox 11"/>
          <p:cNvSpPr txBox="1"/>
          <p:nvPr/>
        </p:nvSpPr>
        <p:spPr>
          <a:xfrm>
            <a:off x="3094893" y="2866293"/>
            <a:ext cx="5697415" cy="859659"/>
          </a:xfrm>
          <a:prstGeom prst="rect">
            <a:avLst/>
          </a:prstGeom>
          <a:noFill/>
        </p:spPr>
        <p:txBody>
          <a:bodyPr wrap="square" rtlCol="0">
            <a:spAutoFit/>
          </a:bodyPr>
          <a:lstStyle/>
          <a:p>
            <a:pPr rtl="1"/>
            <a:r>
              <a:rPr lang="fa-IR" sz="1662" dirty="0">
                <a:cs typeface="B Homa" panose="00000400000000000000" pitchFamily="2" charset="-78"/>
              </a:rPr>
              <a:t>رنزو پیانو</a:t>
            </a:r>
            <a:r>
              <a:rPr lang="en-US" sz="1662" dirty="0"/>
              <a:t> </a:t>
            </a:r>
            <a:r>
              <a:rPr lang="fa-IR" sz="1662" dirty="0">
                <a:cs typeface="B Homa" panose="00000400000000000000" pitchFamily="2" charset="-78"/>
              </a:rPr>
              <a:t>در مورد این کلیسا می گوید : من تلاش کرده ام فضای بزرگی را سازماندهی کنم که بازدید کنندگان بتوانند بین آسمان،دریا و زمین قرار گیرند.</a:t>
            </a:r>
            <a:endParaRPr lang="en-US" sz="1662" dirty="0"/>
          </a:p>
        </p:txBody>
      </p:sp>
      <p:sp>
        <p:nvSpPr>
          <p:cNvPr id="9" name="TextBox 8"/>
          <p:cNvSpPr txBox="1"/>
          <p:nvPr/>
        </p:nvSpPr>
        <p:spPr>
          <a:xfrm>
            <a:off x="3938954" y="3780693"/>
            <a:ext cx="4853354" cy="603883"/>
          </a:xfrm>
          <a:prstGeom prst="rect">
            <a:avLst/>
          </a:prstGeom>
          <a:noFill/>
        </p:spPr>
        <p:txBody>
          <a:bodyPr wrap="square" rtlCol="0">
            <a:spAutoFit/>
          </a:bodyPr>
          <a:lstStyle/>
          <a:p>
            <a:pPr algn="r" rtl="1"/>
            <a:r>
              <a:rPr lang="fa-IR" sz="1662" dirty="0">
                <a:cs typeface="B Homa" panose="00000400000000000000" pitchFamily="2" charset="-78"/>
              </a:rPr>
              <a:t>کلیسای پادرپیو در جنوب ایتالیا (فوجیا) بر روی تپه های سن جیووانی و در محل زندگی پدر پیوساخته شد.</a:t>
            </a:r>
            <a:endParaRPr lang="en-US" sz="1662" dirty="0"/>
          </a:p>
        </p:txBody>
      </p:sp>
      <p:sp>
        <p:nvSpPr>
          <p:cNvPr id="13" name="TextBox 12"/>
          <p:cNvSpPr txBox="1"/>
          <p:nvPr/>
        </p:nvSpPr>
        <p:spPr>
          <a:xfrm>
            <a:off x="2180493" y="4835770"/>
            <a:ext cx="6611815" cy="348109"/>
          </a:xfrm>
          <a:prstGeom prst="rect">
            <a:avLst/>
          </a:prstGeom>
          <a:noFill/>
        </p:spPr>
        <p:txBody>
          <a:bodyPr wrap="square" rtlCol="0">
            <a:spAutoFit/>
          </a:bodyPr>
          <a:lstStyle/>
          <a:p>
            <a:pPr algn="r" rtl="1"/>
            <a:r>
              <a:rPr lang="fa-IR" sz="1662" dirty="0">
                <a:cs typeface="B Homa" panose="00000400000000000000" pitchFamily="2" charset="-78"/>
              </a:rPr>
              <a:t>یکی از بزرگترین سقفهای کلیسا در اروپا با استفاده از مصالح طبیعی و پایدار ساخته شد.</a:t>
            </a:r>
            <a:endParaRPr lang="en-US" sz="1662" dirty="0"/>
          </a:p>
        </p:txBody>
      </p:sp>
      <p:sp>
        <p:nvSpPr>
          <p:cNvPr id="14" name="TextBox 13"/>
          <p:cNvSpPr txBox="1"/>
          <p:nvPr/>
        </p:nvSpPr>
        <p:spPr>
          <a:xfrm>
            <a:off x="1125416" y="5505249"/>
            <a:ext cx="7666892" cy="603883"/>
          </a:xfrm>
          <a:prstGeom prst="rect">
            <a:avLst/>
          </a:prstGeom>
          <a:noFill/>
        </p:spPr>
        <p:txBody>
          <a:bodyPr wrap="square" rtlCol="0">
            <a:spAutoFit/>
          </a:bodyPr>
          <a:lstStyle/>
          <a:p>
            <a:pPr algn="r" rtl="1"/>
            <a:r>
              <a:rPr lang="fa-IR" sz="1662" dirty="0">
                <a:cs typeface="B Homa" panose="00000400000000000000" pitchFamily="2" charset="-78"/>
              </a:rPr>
              <a:t>طبق برنامه هفت هزار نفر باید در فضای کلیسا زیر یک سقف نشسته و در مجموع باید حدود ده هزار نفر در کل ساختمان قادر به گردهمایی باشند.</a:t>
            </a:r>
            <a:endParaRPr lang="en-US" sz="1662" dirty="0"/>
          </a:p>
        </p:txBody>
      </p:sp>
    </p:spTree>
    <p:extLst>
      <p:ext uri="{BB962C8B-B14F-4D97-AF65-F5344CB8AC3E}">
        <p14:creationId xmlns:p14="http://schemas.microsoft.com/office/powerpoint/2010/main" val="394176911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44062" y="685801"/>
            <a:ext cx="7315200" cy="603883"/>
          </a:xfrm>
          <a:prstGeom prst="rect">
            <a:avLst/>
          </a:prstGeom>
          <a:noFill/>
        </p:spPr>
        <p:txBody>
          <a:bodyPr wrap="square" rtlCol="0">
            <a:spAutoFit/>
          </a:bodyPr>
          <a:lstStyle/>
          <a:p>
            <a:pPr algn="ctr" rtl="1"/>
            <a:r>
              <a:rPr lang="fa-IR" sz="1662" dirty="0">
                <a:cs typeface="B Homa" panose="00000400000000000000" pitchFamily="2" charset="-78"/>
              </a:rPr>
              <a:t>قطعه سنگهای قوس توسط یک نوار بتنی همانند دانه های تسبیح به هم متصل شده اند.دو سر هر قوس نیز بر روی پاشنه ای فلزی قرار گرفته است.</a:t>
            </a:r>
            <a:endParaRPr lang="en-US" sz="1662" dirty="0"/>
          </a:p>
        </p:txBody>
      </p:sp>
      <p:sp>
        <p:nvSpPr>
          <p:cNvPr id="4" name="TextBox 3"/>
          <p:cNvSpPr txBox="1"/>
          <p:nvPr/>
        </p:nvSpPr>
        <p:spPr>
          <a:xfrm>
            <a:off x="562708" y="2936631"/>
            <a:ext cx="7948246" cy="348109"/>
          </a:xfrm>
          <a:prstGeom prst="rect">
            <a:avLst/>
          </a:prstGeom>
          <a:noFill/>
        </p:spPr>
        <p:txBody>
          <a:bodyPr wrap="square" rtlCol="0">
            <a:spAutoFit/>
          </a:bodyPr>
          <a:lstStyle/>
          <a:p>
            <a:pPr algn="ctr"/>
            <a:r>
              <a:rPr lang="fa-IR" sz="1662" dirty="0">
                <a:cs typeface="B Homa" panose="00000400000000000000" pitchFamily="2" charset="-78"/>
              </a:rPr>
              <a:t>نورگیری علاوه بر پنجره های موجود در سطح دیوار از طریق فاصله بین سقف و دیوار نیز صورت می گیرد.</a:t>
            </a:r>
            <a:endParaRPr lang="en-US" sz="1662" dirty="0"/>
          </a:p>
        </p:txBody>
      </p:sp>
      <p:pic>
        <p:nvPicPr>
          <p:cNvPr id="5123" name="Picture 3" descr="F:\padre pio\IMG_4110.JPG"/>
          <p:cNvPicPr>
            <a:picLocks noChangeAspect="1" noChangeArrowheads="1"/>
          </p:cNvPicPr>
          <p:nvPr/>
        </p:nvPicPr>
        <p:blipFill>
          <a:blip r:embed="rId2" cstate="print"/>
          <a:srcRect l="11284" t="14413" r="27692" b="28100"/>
          <a:stretch>
            <a:fillRect/>
          </a:stretch>
        </p:blipFill>
        <p:spPr bwMode="auto">
          <a:xfrm>
            <a:off x="984738" y="3429000"/>
            <a:ext cx="2952541" cy="1563169"/>
          </a:xfrm>
          <a:prstGeom prst="rect">
            <a:avLst/>
          </a:prstGeom>
          <a:noFill/>
        </p:spPr>
      </p:pic>
      <p:pic>
        <p:nvPicPr>
          <p:cNvPr id="5124" name="Picture 4" descr="F:\padre pio\IMG_4111.JPG"/>
          <p:cNvPicPr>
            <a:picLocks noChangeAspect="1" noChangeArrowheads="1"/>
          </p:cNvPicPr>
          <p:nvPr/>
        </p:nvPicPr>
        <p:blipFill>
          <a:blip r:embed="rId3" cstate="print"/>
          <a:srcRect l="13077" t="3463" r="37692" b="51369"/>
          <a:stretch>
            <a:fillRect/>
          </a:stretch>
        </p:blipFill>
        <p:spPr bwMode="auto">
          <a:xfrm>
            <a:off x="5556739" y="3499338"/>
            <a:ext cx="2728279" cy="1477108"/>
          </a:xfrm>
          <a:prstGeom prst="rect">
            <a:avLst/>
          </a:prstGeom>
          <a:noFill/>
        </p:spPr>
      </p:pic>
      <p:pic>
        <p:nvPicPr>
          <p:cNvPr id="7" name="Picture 3" descr="I:\ttty\efwr_files\4padrepio.jpg"/>
          <p:cNvPicPr>
            <a:picLocks noChangeAspect="1" noChangeArrowheads="1"/>
          </p:cNvPicPr>
          <p:nvPr/>
        </p:nvPicPr>
        <p:blipFill>
          <a:blip r:embed="rId4"/>
          <a:srcRect/>
          <a:stretch>
            <a:fillRect/>
          </a:stretch>
        </p:blipFill>
        <p:spPr bwMode="auto">
          <a:xfrm>
            <a:off x="3798277" y="4249616"/>
            <a:ext cx="1789312" cy="2344615"/>
          </a:xfrm>
          <a:prstGeom prst="rect">
            <a:avLst/>
          </a:prstGeom>
          <a:noFill/>
        </p:spPr>
      </p:pic>
      <p:pic>
        <p:nvPicPr>
          <p:cNvPr id="8" name="Picture 2" descr="C:\Documents and Settings\asal\Desktop\Picture1.jpg"/>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1125416" y="1389185"/>
            <a:ext cx="3804175" cy="1415562"/>
          </a:xfrm>
          <a:prstGeom prst="rect">
            <a:avLst/>
          </a:prstGeom>
          <a:noFill/>
        </p:spPr>
      </p:pic>
    </p:spTree>
    <p:extLst>
      <p:ext uri="{BB962C8B-B14F-4D97-AF65-F5344CB8AC3E}">
        <p14:creationId xmlns:p14="http://schemas.microsoft.com/office/powerpoint/2010/main" val="301480081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5556739" y="826478"/>
            <a:ext cx="3081703" cy="859659"/>
          </a:xfrm>
          <a:prstGeom prst="rect">
            <a:avLst/>
          </a:prstGeom>
          <a:noFill/>
          <a:ln w="9525">
            <a:noFill/>
            <a:miter lim="800000"/>
            <a:headEnd/>
            <a:tailEnd/>
          </a:ln>
        </p:spPr>
        <p:txBody>
          <a:bodyPr wrap="square">
            <a:spAutoFit/>
          </a:bodyPr>
          <a:lstStyle/>
          <a:p>
            <a:pPr algn="r" rtl="1"/>
            <a:r>
              <a:rPr lang="fa-IR" sz="1662" dirty="0">
                <a:latin typeface="Calibri" pitchFamily="34" charset="0"/>
                <a:cs typeface="B Homa" panose="00000400000000000000" pitchFamily="2" charset="-78"/>
              </a:rPr>
              <a:t>هرچه خیز (ماکزیمم ارتفاع قوس)بیشترو طول دهانه کمتر، ایستایی قوس بیشترورانش کمتر </a:t>
            </a:r>
          </a:p>
        </p:txBody>
      </p:sp>
      <p:pic>
        <p:nvPicPr>
          <p:cNvPr id="10" name="Picture 3" descr="I:\Padre Pio\7padrepio.jpg"/>
          <p:cNvPicPr>
            <a:picLocks noChangeAspect="1" noChangeArrowheads="1"/>
          </p:cNvPicPr>
          <p:nvPr/>
        </p:nvPicPr>
        <p:blipFill>
          <a:blip r:embed="rId2"/>
          <a:srcRect/>
          <a:stretch>
            <a:fillRect/>
          </a:stretch>
        </p:blipFill>
        <p:spPr bwMode="auto">
          <a:xfrm>
            <a:off x="422031" y="756138"/>
            <a:ext cx="2321169" cy="1771634"/>
          </a:xfrm>
          <a:prstGeom prst="rect">
            <a:avLst/>
          </a:prstGeom>
          <a:noFill/>
          <a:ln w="9525">
            <a:noFill/>
            <a:miter lim="800000"/>
            <a:headEnd/>
            <a:tailEnd/>
          </a:ln>
        </p:spPr>
      </p:pic>
      <p:pic>
        <p:nvPicPr>
          <p:cNvPr id="1026" name="Picture 2" descr="C:\Documents and Settings\asal\Desktop\Picture1.jpg"/>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2532185" y="1740877"/>
            <a:ext cx="3804175" cy="1415562"/>
          </a:xfrm>
          <a:prstGeom prst="rect">
            <a:avLst/>
          </a:prstGeom>
          <a:noFill/>
        </p:spPr>
      </p:pic>
      <p:cxnSp>
        <p:nvCxnSpPr>
          <p:cNvPr id="11" name="Straight Connector 10"/>
          <p:cNvCxnSpPr/>
          <p:nvPr/>
        </p:nvCxnSpPr>
        <p:spPr>
          <a:xfrm rot="5400000">
            <a:off x="3868982" y="2373557"/>
            <a:ext cx="1125415" cy="733"/>
          </a:xfrm>
          <a:prstGeom prst="line">
            <a:avLst/>
          </a:prstGeom>
          <a:ln w="889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rot="10800000">
            <a:off x="2672861" y="2936631"/>
            <a:ext cx="3446585" cy="1466"/>
          </a:xfrm>
          <a:prstGeom prst="line">
            <a:avLst/>
          </a:prstGeom>
          <a:ln w="88900">
            <a:solidFill>
              <a:srgbClr val="0070C0"/>
            </a:solidFill>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3938954" y="3429000"/>
            <a:ext cx="4642338" cy="2138534"/>
          </a:xfrm>
          <a:prstGeom prst="rect">
            <a:avLst/>
          </a:prstGeom>
          <a:noFill/>
        </p:spPr>
        <p:txBody>
          <a:bodyPr wrap="square" rtlCol="0">
            <a:spAutoFit/>
          </a:bodyPr>
          <a:lstStyle/>
          <a:p>
            <a:pPr algn="r" rtl="1"/>
            <a:r>
              <a:rPr lang="fa-IR" sz="1662" dirty="0">
                <a:cs typeface="B Homa" panose="00000400000000000000" pitchFamily="2" charset="-78"/>
              </a:rPr>
              <a:t>برای اتصال پوشش سقف به قوسها از هر قوس هفت جفت شاخک جدا می شود.این شاخکها در واقع نگهدارنده یک شبکه چوبی با تقسیماتی به طول برابر با فاصله دو شاخک هستند.قسمتهایی از این شاخکها در جهت طولی سنگها در داخل سنگ فرو رفته وبه آن متصل می شوند.اتصال این شاخکها به سنگها و سقف از نوع مفصلی است،به همین علت درون قوسها یک صفحه فلزی </a:t>
            </a:r>
            <a:r>
              <a:rPr lang="en-US" sz="1662" dirty="0"/>
              <a:t>u </a:t>
            </a:r>
            <a:r>
              <a:rPr lang="fa-IR" sz="1662" dirty="0">
                <a:cs typeface="B Homa" panose="00000400000000000000" pitchFamily="2" charset="-78"/>
              </a:rPr>
              <a:t>شکل قرار گرفته که امکان حرکت مفصلی را فراهم می کند.</a:t>
            </a:r>
            <a:endParaRPr lang="en-US" sz="1662" dirty="0"/>
          </a:p>
        </p:txBody>
      </p:sp>
      <p:pic>
        <p:nvPicPr>
          <p:cNvPr id="19" name="Picture 2" descr="F:\padre pio\IMG_4119.JPG"/>
          <p:cNvPicPr>
            <a:picLocks noChangeAspect="1" noChangeArrowheads="1"/>
          </p:cNvPicPr>
          <p:nvPr/>
        </p:nvPicPr>
        <p:blipFill>
          <a:blip r:embed="rId4" cstate="print"/>
          <a:srcRect l="6557" t="19096" r="55738"/>
          <a:stretch>
            <a:fillRect/>
          </a:stretch>
        </p:blipFill>
        <p:spPr bwMode="auto">
          <a:xfrm>
            <a:off x="984738" y="3358662"/>
            <a:ext cx="2391508" cy="2883877"/>
          </a:xfrm>
          <a:prstGeom prst="rect">
            <a:avLst/>
          </a:prstGeom>
          <a:noFill/>
        </p:spPr>
      </p:pic>
    </p:spTree>
    <p:extLst>
      <p:ext uri="{BB962C8B-B14F-4D97-AF65-F5344CB8AC3E}">
        <p14:creationId xmlns:p14="http://schemas.microsoft.com/office/powerpoint/2010/main" val="404880124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2"/>
          <p:cNvSpPr txBox="1">
            <a:spLocks noChangeArrowheads="1"/>
          </p:cNvSpPr>
          <p:nvPr/>
        </p:nvSpPr>
        <p:spPr bwMode="auto">
          <a:xfrm>
            <a:off x="5908431" y="1740878"/>
            <a:ext cx="2535378" cy="1115434"/>
          </a:xfrm>
          <a:prstGeom prst="rect">
            <a:avLst/>
          </a:prstGeom>
          <a:noFill/>
          <a:ln w="9525">
            <a:noFill/>
            <a:miter lim="800000"/>
            <a:headEnd/>
            <a:tailEnd/>
          </a:ln>
        </p:spPr>
        <p:txBody>
          <a:bodyPr wrap="square">
            <a:spAutoFit/>
          </a:bodyPr>
          <a:lstStyle/>
          <a:p>
            <a:pPr algn="r" rtl="1">
              <a:buBlip>
                <a:blip r:embed="rId2"/>
              </a:buBlip>
            </a:pPr>
            <a:r>
              <a:rPr lang="fa-IR" sz="1662" dirty="0">
                <a:latin typeface="Calibri" pitchFamily="34" charset="0"/>
                <a:cs typeface="B Homa" panose="00000400000000000000" pitchFamily="2" charset="-78"/>
              </a:rPr>
              <a:t>اتصالات مفصلی روی 7 کابل کششی برای قرار گیری خرپاها روی قوسها واتصال سقف به قوس </a:t>
            </a:r>
          </a:p>
        </p:txBody>
      </p:sp>
      <p:sp>
        <p:nvSpPr>
          <p:cNvPr id="9" name="Rectangle 5"/>
          <p:cNvSpPr>
            <a:spLocks noChangeArrowheads="1"/>
          </p:cNvSpPr>
          <p:nvPr/>
        </p:nvSpPr>
        <p:spPr bwMode="auto">
          <a:xfrm>
            <a:off x="5908431" y="3358662"/>
            <a:ext cx="2532185" cy="1115434"/>
          </a:xfrm>
          <a:prstGeom prst="rect">
            <a:avLst/>
          </a:prstGeom>
          <a:noFill/>
          <a:ln w="9525">
            <a:noFill/>
            <a:miter lim="800000"/>
            <a:headEnd/>
            <a:tailEnd/>
          </a:ln>
        </p:spPr>
        <p:txBody>
          <a:bodyPr wrap="square">
            <a:spAutoFit/>
          </a:bodyPr>
          <a:lstStyle/>
          <a:p>
            <a:pPr algn="r" rtl="1">
              <a:buBlip>
                <a:blip r:embed="rId2"/>
              </a:buBlip>
            </a:pPr>
            <a:r>
              <a:rPr lang="fa-IR" sz="1662" dirty="0">
                <a:latin typeface="Calibri" pitchFamily="34" charset="0"/>
                <a:cs typeface="B Homa" panose="00000400000000000000" pitchFamily="2" charset="-78"/>
              </a:rPr>
              <a:t>لچکی برای ثابت نگه داشتن زاویه بین دو شاخک و ممانعت از حرکتشان در راستایی خاص در برابر باد می باشد.</a:t>
            </a:r>
          </a:p>
        </p:txBody>
      </p:sp>
      <p:sp>
        <p:nvSpPr>
          <p:cNvPr id="10" name="TextBox 4"/>
          <p:cNvSpPr txBox="1">
            <a:spLocks noChangeArrowheads="1"/>
          </p:cNvSpPr>
          <p:nvPr/>
        </p:nvSpPr>
        <p:spPr bwMode="auto">
          <a:xfrm>
            <a:off x="1336431" y="4765431"/>
            <a:ext cx="6541477" cy="603883"/>
          </a:xfrm>
          <a:prstGeom prst="rect">
            <a:avLst/>
          </a:prstGeom>
          <a:noFill/>
          <a:ln w="9525">
            <a:noFill/>
            <a:miter lim="800000"/>
            <a:headEnd/>
            <a:tailEnd/>
          </a:ln>
        </p:spPr>
        <p:txBody>
          <a:bodyPr wrap="square">
            <a:spAutoFit/>
          </a:bodyPr>
          <a:lstStyle/>
          <a:p>
            <a:pPr algn="r" rtl="1">
              <a:buBlip>
                <a:blip r:embed="rId2"/>
              </a:buBlip>
            </a:pPr>
            <a:r>
              <a:rPr lang="fa-IR" sz="1662" dirty="0">
                <a:latin typeface="Calibri" pitchFamily="34" charset="0"/>
                <a:cs typeface="B Homa" panose="00000400000000000000" pitchFamily="2" charset="-78"/>
              </a:rPr>
              <a:t>هریک ازلوله های آلومینیومی ،کابلی اند که به علت اتصال مفصلی </a:t>
            </a:r>
            <a:r>
              <a:rPr lang="en-US" sz="1662" dirty="0">
                <a:latin typeface="Calibri" pitchFamily="34" charset="0"/>
              </a:rPr>
              <a:t>V</a:t>
            </a:r>
            <a:r>
              <a:rPr lang="fa-IR" sz="1662" dirty="0">
                <a:latin typeface="Calibri" pitchFamily="34" charset="0"/>
                <a:cs typeface="B Homa" panose="00000400000000000000" pitchFamily="2" charset="-78"/>
              </a:rPr>
              <a:t> شکل در پایین نقطه نقش خرپاهای فشاری را دارند.</a:t>
            </a:r>
          </a:p>
        </p:txBody>
      </p:sp>
      <p:pic>
        <p:nvPicPr>
          <p:cNvPr id="11" name="Picture 2"/>
          <p:cNvPicPr>
            <a:picLocks noChangeAspect="1" noChangeArrowheads="1"/>
          </p:cNvPicPr>
          <p:nvPr/>
        </p:nvPicPr>
        <p:blipFill>
          <a:blip r:embed="rId3"/>
          <a:srcRect l="5050" r="7071" b="20539"/>
          <a:stretch>
            <a:fillRect/>
          </a:stretch>
        </p:blipFill>
        <p:spPr bwMode="auto">
          <a:xfrm>
            <a:off x="1125415" y="1318846"/>
            <a:ext cx="4220308" cy="2862048"/>
          </a:xfrm>
          <a:prstGeom prst="rect">
            <a:avLst/>
          </a:prstGeom>
          <a:noFill/>
          <a:ln w="9525">
            <a:noFill/>
            <a:miter lim="800000"/>
            <a:headEnd/>
            <a:tailEnd/>
          </a:ln>
        </p:spPr>
      </p:pic>
    </p:spTree>
    <p:extLst>
      <p:ext uri="{BB962C8B-B14F-4D97-AF65-F5344CB8AC3E}">
        <p14:creationId xmlns:p14="http://schemas.microsoft.com/office/powerpoint/2010/main" val="77980147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2" descr="G:\Padre Pio\SKMBT_C25210022216500.jpg"/>
          <p:cNvPicPr>
            <a:picLocks noChangeAspect="1" noChangeArrowheads="1"/>
          </p:cNvPicPr>
          <p:nvPr/>
        </p:nvPicPr>
        <p:blipFill>
          <a:blip r:embed="rId2"/>
          <a:srcRect/>
          <a:stretch>
            <a:fillRect/>
          </a:stretch>
        </p:blipFill>
        <p:spPr bwMode="auto">
          <a:xfrm>
            <a:off x="1266092" y="1037493"/>
            <a:ext cx="6119446" cy="4595226"/>
          </a:xfrm>
          <a:prstGeom prst="rect">
            <a:avLst/>
          </a:prstGeom>
          <a:noFill/>
          <a:ln>
            <a:noFill/>
          </a:ln>
        </p:spPr>
      </p:pic>
      <p:sp>
        <p:nvSpPr>
          <p:cNvPr id="14" name="TextBox 13"/>
          <p:cNvSpPr txBox="1"/>
          <p:nvPr/>
        </p:nvSpPr>
        <p:spPr>
          <a:xfrm>
            <a:off x="5440125" y="5797371"/>
            <a:ext cx="2773044" cy="348109"/>
          </a:xfrm>
          <a:prstGeom prst="rect">
            <a:avLst/>
          </a:prstGeom>
          <a:noFill/>
        </p:spPr>
        <p:txBody>
          <a:bodyPr wrap="square" rtlCol="0">
            <a:spAutoFit/>
          </a:bodyPr>
          <a:lstStyle/>
          <a:p>
            <a:pPr algn="r" rtl="1"/>
            <a:r>
              <a:rPr lang="fa-IR" sz="1662" b="1" dirty="0">
                <a:cs typeface="B Homa" panose="00000400000000000000" pitchFamily="2" charset="-78"/>
              </a:rPr>
              <a:t>جزییات اتصال شاخکها به قوس</a:t>
            </a:r>
            <a:endParaRPr lang="en-US" sz="1662" b="1" dirty="0"/>
          </a:p>
        </p:txBody>
      </p:sp>
    </p:spTree>
    <p:extLst>
      <p:ext uri="{BB962C8B-B14F-4D97-AF65-F5344CB8AC3E}">
        <p14:creationId xmlns:p14="http://schemas.microsoft.com/office/powerpoint/2010/main" val="39229353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 descr="http://www.arcspace.com/architects/piano/padre_pio/11padrepio.jpg"/>
          <p:cNvPicPr>
            <a:picLocks noChangeAspect="1" noChangeArrowheads="1"/>
          </p:cNvPicPr>
          <p:nvPr/>
        </p:nvPicPr>
        <p:blipFill>
          <a:blip r:embed="rId2"/>
          <a:srcRect/>
          <a:stretch>
            <a:fillRect/>
          </a:stretch>
        </p:blipFill>
        <p:spPr bwMode="auto">
          <a:xfrm>
            <a:off x="1688123" y="2162908"/>
            <a:ext cx="5978769" cy="3471544"/>
          </a:xfrm>
          <a:prstGeom prst="rect">
            <a:avLst/>
          </a:prstGeom>
          <a:noFill/>
          <a:ln w="9525">
            <a:noFill/>
            <a:miter lim="800000"/>
            <a:headEnd/>
            <a:tailEnd/>
          </a:ln>
        </p:spPr>
      </p:pic>
      <p:sp>
        <p:nvSpPr>
          <p:cNvPr id="7" name="TextBox 6"/>
          <p:cNvSpPr txBox="1"/>
          <p:nvPr/>
        </p:nvSpPr>
        <p:spPr>
          <a:xfrm>
            <a:off x="1266092" y="1037493"/>
            <a:ext cx="7315200" cy="859659"/>
          </a:xfrm>
          <a:prstGeom prst="rect">
            <a:avLst/>
          </a:prstGeom>
          <a:noFill/>
        </p:spPr>
        <p:txBody>
          <a:bodyPr wrap="square" rtlCol="0">
            <a:spAutoFit/>
          </a:bodyPr>
          <a:lstStyle/>
          <a:p>
            <a:pPr algn="r" rtl="1"/>
            <a:r>
              <a:rPr lang="fa-IR" sz="1662" dirty="0">
                <a:cs typeface="B Homa" panose="00000400000000000000" pitchFamily="2" charset="-78"/>
              </a:rPr>
              <a:t>شاخکهای لوله ای شکل در جهت عمود بر امتداد سنگها و به صورت دوکی شکل در وسط ضخیمتر و در مفاصل نازکتر هستند.در قسمت اتصال شاخکها به قوس ها نیز ضخامت سنگها بیشتر می شود.زیرا ماکزیمم تنش خمشی در وسط وارد می شود.</a:t>
            </a:r>
            <a:endParaRPr lang="en-US" sz="1662" dirty="0"/>
          </a:p>
        </p:txBody>
      </p:sp>
    </p:spTree>
    <p:extLst>
      <p:ext uri="{BB962C8B-B14F-4D97-AF65-F5344CB8AC3E}">
        <p14:creationId xmlns:p14="http://schemas.microsoft.com/office/powerpoint/2010/main" val="244523846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p:cNvPicPr>
            <a:picLocks noChangeAspect="1" noChangeArrowheads="1"/>
          </p:cNvPicPr>
          <p:nvPr/>
        </p:nvPicPr>
        <p:blipFill>
          <a:blip r:embed="rId2"/>
          <a:srcRect l="2548" t="53046" r="35440" b="24257"/>
          <a:stretch>
            <a:fillRect/>
          </a:stretch>
        </p:blipFill>
        <p:spPr bwMode="auto">
          <a:xfrm>
            <a:off x="914400" y="3217985"/>
            <a:ext cx="4685260" cy="2438934"/>
          </a:xfrm>
          <a:prstGeom prst="rect">
            <a:avLst/>
          </a:prstGeom>
          <a:noFill/>
          <a:ln w="9525">
            <a:noFill/>
            <a:miter lim="800000"/>
            <a:headEnd/>
            <a:tailEnd/>
          </a:ln>
        </p:spPr>
      </p:pic>
      <p:sp>
        <p:nvSpPr>
          <p:cNvPr id="15" name="Flowchart: Connector 14"/>
          <p:cNvSpPr/>
          <p:nvPr/>
        </p:nvSpPr>
        <p:spPr>
          <a:xfrm>
            <a:off x="3727939" y="5046785"/>
            <a:ext cx="211015" cy="351692"/>
          </a:xfrm>
          <a:prstGeom prst="flowChartConnector">
            <a:avLst/>
          </a:prstGeom>
          <a:solidFill>
            <a:srgbClr val="C00000">
              <a:alpha val="67000"/>
            </a:srgb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defRPr/>
            </a:pPr>
            <a:endParaRPr lang="fa-IR" sz="1662" dirty="0">
              <a:cs typeface="B Homa" panose="00000400000000000000" pitchFamily="2" charset="-78"/>
            </a:endParaRPr>
          </a:p>
        </p:txBody>
      </p:sp>
      <p:pic>
        <p:nvPicPr>
          <p:cNvPr id="16" name="Picture 3"/>
          <p:cNvPicPr>
            <a:picLocks noChangeAspect="1" noChangeArrowheads="1"/>
          </p:cNvPicPr>
          <p:nvPr/>
        </p:nvPicPr>
        <p:blipFill>
          <a:blip r:embed="rId3"/>
          <a:srcRect/>
          <a:stretch>
            <a:fillRect/>
          </a:stretch>
        </p:blipFill>
        <p:spPr bwMode="auto">
          <a:xfrm>
            <a:off x="5345723" y="1178169"/>
            <a:ext cx="3112477" cy="4149969"/>
          </a:xfrm>
          <a:prstGeom prst="rect">
            <a:avLst/>
          </a:prstGeom>
          <a:noFill/>
          <a:ln w="9525">
            <a:noFill/>
            <a:miter lim="800000"/>
            <a:headEnd/>
            <a:tailEnd/>
          </a:ln>
        </p:spPr>
      </p:pic>
      <p:sp>
        <p:nvSpPr>
          <p:cNvPr id="17" name="TextBox 6"/>
          <p:cNvSpPr txBox="1">
            <a:spLocks noChangeArrowheads="1"/>
          </p:cNvSpPr>
          <p:nvPr/>
        </p:nvSpPr>
        <p:spPr bwMode="auto">
          <a:xfrm>
            <a:off x="1547447" y="1529862"/>
            <a:ext cx="2982414" cy="660437"/>
          </a:xfrm>
          <a:prstGeom prst="rect">
            <a:avLst/>
          </a:prstGeom>
          <a:noFill/>
          <a:ln w="9525">
            <a:noFill/>
            <a:miter lim="800000"/>
            <a:headEnd/>
            <a:tailEnd/>
          </a:ln>
        </p:spPr>
        <p:txBody>
          <a:bodyPr wrap="square">
            <a:spAutoFit/>
          </a:bodyPr>
          <a:lstStyle/>
          <a:p>
            <a:pPr algn="ctr" rtl="1"/>
            <a:r>
              <a:rPr lang="fa-IR" sz="1846" dirty="0">
                <a:latin typeface="Calibri" pitchFamily="34" charset="0"/>
                <a:cs typeface="B Homa" panose="00000400000000000000" pitchFamily="2" charset="-78"/>
              </a:rPr>
              <a:t>نحوه اتصال قوس های همگرا به فنداسیون مرکزی</a:t>
            </a:r>
          </a:p>
        </p:txBody>
      </p:sp>
      <p:sp>
        <p:nvSpPr>
          <p:cNvPr id="18" name="Flowchart: Connector 17"/>
          <p:cNvSpPr/>
          <p:nvPr/>
        </p:nvSpPr>
        <p:spPr>
          <a:xfrm>
            <a:off x="7877908" y="4906108"/>
            <a:ext cx="351692" cy="437893"/>
          </a:xfrm>
          <a:prstGeom prst="flowChartConnector">
            <a:avLst/>
          </a:prstGeom>
          <a:solidFill>
            <a:srgbClr val="C00000">
              <a:alpha val="52000"/>
            </a:srgb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defRPr/>
            </a:pPr>
            <a:endParaRPr lang="fa-IR" sz="1662" dirty="0">
              <a:cs typeface="B Homa" panose="00000400000000000000" pitchFamily="2" charset="-78"/>
            </a:endParaRPr>
          </a:p>
        </p:txBody>
      </p:sp>
    </p:spTree>
    <p:extLst>
      <p:ext uri="{BB962C8B-B14F-4D97-AF65-F5344CB8AC3E}">
        <p14:creationId xmlns:p14="http://schemas.microsoft.com/office/powerpoint/2010/main" val="8375381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1"/>
          <p:cNvSpPr txBox="1">
            <a:spLocks noChangeArrowheads="1"/>
          </p:cNvSpPr>
          <p:nvPr/>
        </p:nvSpPr>
        <p:spPr bwMode="auto">
          <a:xfrm>
            <a:off x="5627077" y="615462"/>
            <a:ext cx="2954215" cy="376385"/>
          </a:xfrm>
          <a:prstGeom prst="rect">
            <a:avLst/>
          </a:prstGeom>
          <a:noFill/>
          <a:ln w="9525">
            <a:noFill/>
            <a:miter lim="800000"/>
            <a:headEnd/>
            <a:tailEnd/>
          </a:ln>
        </p:spPr>
        <p:txBody>
          <a:bodyPr wrap="square">
            <a:spAutoFit/>
          </a:bodyPr>
          <a:lstStyle/>
          <a:p>
            <a:pPr algn="ctr" rtl="1"/>
            <a:r>
              <a:rPr lang="fa-IR" sz="1846" dirty="0">
                <a:solidFill>
                  <a:srgbClr val="C00000"/>
                </a:solidFill>
                <a:latin typeface="Calibri" pitchFamily="34" charset="0"/>
                <a:cs typeface="2  Esfehan" pitchFamily="2" charset="-78"/>
              </a:rPr>
              <a:t>اتصال دیگر قوسها  به پی</a:t>
            </a:r>
          </a:p>
        </p:txBody>
      </p:sp>
      <p:pic>
        <p:nvPicPr>
          <p:cNvPr id="9" name="Picture 2"/>
          <p:cNvPicPr>
            <a:picLocks noChangeAspect="1" noChangeArrowheads="1"/>
          </p:cNvPicPr>
          <p:nvPr/>
        </p:nvPicPr>
        <p:blipFill>
          <a:blip r:embed="rId2"/>
          <a:srcRect l="14754" t="28699" r="5246" b="296"/>
          <a:stretch>
            <a:fillRect/>
          </a:stretch>
        </p:blipFill>
        <p:spPr bwMode="auto">
          <a:xfrm>
            <a:off x="1266092" y="1037492"/>
            <a:ext cx="3024554" cy="2016369"/>
          </a:xfrm>
          <a:prstGeom prst="rect">
            <a:avLst/>
          </a:prstGeom>
          <a:noFill/>
          <a:ln w="9525">
            <a:noFill/>
            <a:miter lim="800000"/>
            <a:headEnd/>
            <a:tailEnd/>
          </a:ln>
        </p:spPr>
      </p:pic>
      <p:sp>
        <p:nvSpPr>
          <p:cNvPr id="10" name="TextBox 4"/>
          <p:cNvSpPr txBox="1">
            <a:spLocks noChangeArrowheads="1"/>
          </p:cNvSpPr>
          <p:nvPr/>
        </p:nvSpPr>
        <p:spPr bwMode="auto">
          <a:xfrm>
            <a:off x="4783015" y="1670539"/>
            <a:ext cx="3557954" cy="1211485"/>
          </a:xfrm>
          <a:prstGeom prst="rect">
            <a:avLst/>
          </a:prstGeom>
          <a:noFill/>
          <a:ln w="9525">
            <a:noFill/>
            <a:miter lim="800000"/>
            <a:headEnd/>
            <a:tailEnd/>
          </a:ln>
        </p:spPr>
        <p:txBody>
          <a:bodyPr wrap="square">
            <a:spAutoFit/>
          </a:bodyPr>
          <a:lstStyle/>
          <a:p>
            <a:pPr algn="r" rtl="1">
              <a:lnSpc>
                <a:spcPct val="150000"/>
              </a:lnSpc>
            </a:pPr>
            <a:r>
              <a:rPr lang="fa-IR" sz="1662" dirty="0">
                <a:latin typeface="Calibri" pitchFamily="34" charset="0"/>
                <a:cs typeface="B Homa" panose="00000400000000000000" pitchFamily="2" charset="-78"/>
              </a:rPr>
              <a:t>از طریق پایه های گوه ای شکل سنگی که از اتصال 2 قطعه سنگ تشکیل شده به پاشنه فلزی</a:t>
            </a:r>
          </a:p>
        </p:txBody>
      </p:sp>
      <p:pic>
        <p:nvPicPr>
          <p:cNvPr id="14" name="Picture 2" descr="G:\Padre Pio\SKMBT_C25210022216491.jpg"/>
          <p:cNvPicPr>
            <a:picLocks noChangeAspect="1" noChangeArrowheads="1"/>
          </p:cNvPicPr>
          <p:nvPr/>
        </p:nvPicPr>
        <p:blipFill>
          <a:blip r:embed="rId3" cstate="print"/>
          <a:srcRect/>
          <a:stretch>
            <a:fillRect/>
          </a:stretch>
        </p:blipFill>
        <p:spPr bwMode="auto">
          <a:xfrm>
            <a:off x="4712677" y="3288323"/>
            <a:ext cx="3637237" cy="2932235"/>
          </a:xfrm>
          <a:prstGeom prst="rect">
            <a:avLst/>
          </a:prstGeom>
          <a:noFill/>
          <a:ln w="9525">
            <a:noFill/>
            <a:miter lim="800000"/>
            <a:headEnd/>
            <a:tailEnd/>
          </a:ln>
        </p:spPr>
      </p:pic>
      <p:sp>
        <p:nvSpPr>
          <p:cNvPr id="15" name="TextBox 2"/>
          <p:cNvSpPr txBox="1">
            <a:spLocks noChangeArrowheads="1"/>
          </p:cNvSpPr>
          <p:nvPr/>
        </p:nvSpPr>
        <p:spPr bwMode="auto">
          <a:xfrm>
            <a:off x="984739" y="4413739"/>
            <a:ext cx="2759503" cy="603883"/>
          </a:xfrm>
          <a:prstGeom prst="rect">
            <a:avLst/>
          </a:prstGeom>
          <a:noFill/>
          <a:ln w="9525">
            <a:noFill/>
            <a:miter lim="800000"/>
            <a:headEnd/>
            <a:tailEnd/>
          </a:ln>
        </p:spPr>
        <p:txBody>
          <a:bodyPr wrap="square">
            <a:spAutoFit/>
          </a:bodyPr>
          <a:lstStyle/>
          <a:p>
            <a:pPr algn="ctr" rtl="1"/>
            <a:r>
              <a:rPr lang="fa-IR" sz="1662" dirty="0">
                <a:latin typeface="Calibri" pitchFamily="34" charset="0"/>
                <a:cs typeface="B Homa" panose="00000400000000000000" pitchFamily="2" charset="-78"/>
              </a:rPr>
              <a:t>در داخل هر قوس یک کلاف بتنی وجود دارد.</a:t>
            </a:r>
          </a:p>
        </p:txBody>
      </p:sp>
      <p:sp>
        <p:nvSpPr>
          <p:cNvPr id="16" name="Flowchart: Connector 15"/>
          <p:cNvSpPr/>
          <p:nvPr/>
        </p:nvSpPr>
        <p:spPr>
          <a:xfrm>
            <a:off x="7244862" y="5117123"/>
            <a:ext cx="1125415" cy="1055077"/>
          </a:xfrm>
          <a:prstGeom prst="flowChartConnector">
            <a:avLst/>
          </a:prstGeom>
          <a:solidFill>
            <a:srgbClr val="C00000">
              <a:alpha val="52000"/>
            </a:srgb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defRPr/>
            </a:pPr>
            <a:endParaRPr lang="fa-IR" sz="1662" dirty="0">
              <a:cs typeface="B Homa" panose="00000400000000000000" pitchFamily="2" charset="-78"/>
            </a:endParaRPr>
          </a:p>
        </p:txBody>
      </p:sp>
    </p:spTree>
    <p:extLst>
      <p:ext uri="{BB962C8B-B14F-4D97-AF65-F5344CB8AC3E}">
        <p14:creationId xmlns:p14="http://schemas.microsoft.com/office/powerpoint/2010/main" val="340063860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G:\Padre Pio\SKMBT_C25210022216470.jpg"/>
          <p:cNvPicPr>
            <a:picLocks noChangeAspect="1" noChangeArrowheads="1"/>
          </p:cNvPicPr>
          <p:nvPr/>
        </p:nvPicPr>
        <p:blipFill>
          <a:blip r:embed="rId2" cstate="print"/>
          <a:srcRect/>
          <a:stretch>
            <a:fillRect/>
          </a:stretch>
        </p:blipFill>
        <p:spPr bwMode="auto">
          <a:xfrm>
            <a:off x="1055077" y="1048658"/>
            <a:ext cx="7293219" cy="5379341"/>
          </a:xfrm>
          <a:prstGeom prst="rect">
            <a:avLst/>
          </a:prstGeom>
          <a:noFill/>
          <a:ln>
            <a:noFill/>
          </a:ln>
        </p:spPr>
      </p:pic>
      <p:sp>
        <p:nvSpPr>
          <p:cNvPr id="16" name="TextBox 2"/>
          <p:cNvSpPr txBox="1">
            <a:spLocks noChangeArrowheads="1"/>
          </p:cNvSpPr>
          <p:nvPr/>
        </p:nvSpPr>
        <p:spPr bwMode="auto">
          <a:xfrm>
            <a:off x="1055077" y="1951893"/>
            <a:ext cx="4099124" cy="1371209"/>
          </a:xfrm>
          <a:prstGeom prst="rect">
            <a:avLst/>
          </a:prstGeom>
          <a:noFill/>
          <a:ln w="9525">
            <a:noFill/>
            <a:miter lim="800000"/>
            <a:headEnd/>
            <a:tailEnd/>
          </a:ln>
        </p:spPr>
        <p:txBody>
          <a:bodyPr wrap="square">
            <a:spAutoFit/>
          </a:bodyPr>
          <a:lstStyle/>
          <a:p>
            <a:pPr algn="ctr" rtl="1"/>
            <a:r>
              <a:rPr lang="fa-IR" sz="1662" dirty="0">
                <a:solidFill>
                  <a:schemeClr val="bg1"/>
                </a:solidFill>
                <a:latin typeface="Calibri" pitchFamily="34" charset="0"/>
                <a:cs typeface="B Homa" panose="00000400000000000000" pitchFamily="2" charset="-78"/>
              </a:rPr>
              <a:t>بار وارد شده از سقف از طریق مفصل ها به خرپاهای فشاری منتقل شده از طریق مفصل متصل به کابل کشش یو شکل بر هر قطعه سنگ قوس در کناری رانش ایجاد کرده ،در نهایت به صورت نیروی فشاری از پاشنه فلزی به پی منتقل میشود. </a:t>
            </a:r>
          </a:p>
        </p:txBody>
      </p:sp>
      <p:sp>
        <p:nvSpPr>
          <p:cNvPr id="17" name="TextBox 3"/>
          <p:cNvSpPr txBox="1">
            <a:spLocks noChangeArrowheads="1"/>
          </p:cNvSpPr>
          <p:nvPr/>
        </p:nvSpPr>
        <p:spPr bwMode="auto">
          <a:xfrm>
            <a:off x="5319809" y="483115"/>
            <a:ext cx="3419661" cy="433196"/>
          </a:xfrm>
          <a:prstGeom prst="rect">
            <a:avLst/>
          </a:prstGeom>
          <a:noFill/>
          <a:ln w="9525">
            <a:noFill/>
            <a:miter lim="800000"/>
            <a:headEnd/>
            <a:tailEnd/>
          </a:ln>
        </p:spPr>
        <p:txBody>
          <a:bodyPr wrap="square">
            <a:spAutoFit/>
          </a:bodyPr>
          <a:lstStyle/>
          <a:p>
            <a:pPr algn="r" rtl="1"/>
            <a:r>
              <a:rPr lang="fa-IR" sz="2215" b="1" dirty="0">
                <a:solidFill>
                  <a:srgbClr val="C00000"/>
                </a:solidFill>
                <a:latin typeface="Calibri" pitchFamily="34" charset="0"/>
                <a:cs typeface="2  Esfehan" pitchFamily="2" charset="-78"/>
              </a:rPr>
              <a:t>بررسی دیاگرام نیرویی</a:t>
            </a:r>
          </a:p>
        </p:txBody>
      </p:sp>
    </p:spTree>
    <p:extLst>
      <p:ext uri="{BB962C8B-B14F-4D97-AF65-F5344CB8AC3E}">
        <p14:creationId xmlns:p14="http://schemas.microsoft.com/office/powerpoint/2010/main" val="76753036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E:\architecture\terme 9\tarhe fanii\SKMBT_C25210022216481.jpg"/>
          <p:cNvPicPr>
            <a:picLocks noChangeAspect="1" noChangeArrowheads="1"/>
          </p:cNvPicPr>
          <p:nvPr/>
        </p:nvPicPr>
        <p:blipFill>
          <a:blip r:embed="rId2"/>
          <a:srcRect l="4769" t="5462" r="9610" b="53569"/>
          <a:stretch>
            <a:fillRect/>
          </a:stretch>
        </p:blipFill>
        <p:spPr bwMode="auto">
          <a:xfrm>
            <a:off x="1150403" y="1246273"/>
            <a:ext cx="5208173" cy="2391508"/>
          </a:xfrm>
          <a:prstGeom prst="rect">
            <a:avLst/>
          </a:prstGeom>
          <a:noFill/>
          <a:ln w="9525">
            <a:noFill/>
            <a:miter lim="800000"/>
            <a:headEnd/>
            <a:tailEnd/>
          </a:ln>
        </p:spPr>
      </p:pic>
      <p:sp>
        <p:nvSpPr>
          <p:cNvPr id="8" name="TextBox 2"/>
          <p:cNvSpPr txBox="1">
            <a:spLocks noChangeArrowheads="1"/>
          </p:cNvSpPr>
          <p:nvPr/>
        </p:nvSpPr>
        <p:spPr bwMode="auto">
          <a:xfrm>
            <a:off x="4220308" y="756139"/>
            <a:ext cx="3838153" cy="490134"/>
          </a:xfrm>
          <a:prstGeom prst="rect">
            <a:avLst/>
          </a:prstGeom>
          <a:noFill/>
          <a:ln w="9525">
            <a:noFill/>
            <a:miter lim="800000"/>
            <a:headEnd/>
            <a:tailEnd/>
          </a:ln>
        </p:spPr>
        <p:txBody>
          <a:bodyPr wrap="square">
            <a:spAutoFit/>
          </a:bodyPr>
          <a:lstStyle/>
          <a:p>
            <a:pPr algn="r" rtl="1"/>
            <a:r>
              <a:rPr lang="fa-IR" sz="2585" dirty="0">
                <a:solidFill>
                  <a:srgbClr val="C00000"/>
                </a:solidFill>
                <a:latin typeface="Calibri" pitchFamily="34" charset="0"/>
                <a:cs typeface="2  Esfehan" pitchFamily="2" charset="-78"/>
              </a:rPr>
              <a:t>نحوه اجرای سقف</a:t>
            </a:r>
          </a:p>
        </p:txBody>
      </p:sp>
      <p:pic>
        <p:nvPicPr>
          <p:cNvPr id="9" name="Picture 2" descr="F:\padre pio\IMG_4102.JPG"/>
          <p:cNvPicPr>
            <a:picLocks noChangeAspect="1" noChangeArrowheads="1"/>
          </p:cNvPicPr>
          <p:nvPr/>
        </p:nvPicPr>
        <p:blipFill>
          <a:blip r:embed="rId3" cstate="print">
            <a:lum bright="12000" contrast="38000"/>
          </a:blip>
          <a:srcRect l="4615" t="26731" r="12308" b="21257"/>
          <a:stretch>
            <a:fillRect/>
          </a:stretch>
        </p:blipFill>
        <p:spPr bwMode="auto">
          <a:xfrm>
            <a:off x="3319790" y="4244371"/>
            <a:ext cx="4994031" cy="1757159"/>
          </a:xfrm>
          <a:prstGeom prst="rect">
            <a:avLst/>
          </a:prstGeom>
          <a:noFill/>
        </p:spPr>
      </p:pic>
    </p:spTree>
    <p:extLst>
      <p:ext uri="{BB962C8B-B14F-4D97-AF65-F5344CB8AC3E}">
        <p14:creationId xmlns:p14="http://schemas.microsoft.com/office/powerpoint/2010/main" val="238506422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3"/>
          <p:cNvPicPr>
            <a:picLocks noChangeAspect="1" noChangeArrowheads="1"/>
          </p:cNvPicPr>
          <p:nvPr/>
        </p:nvPicPr>
        <p:blipFill>
          <a:blip r:embed="rId2"/>
          <a:srcRect b="5263"/>
          <a:stretch>
            <a:fillRect/>
          </a:stretch>
        </p:blipFill>
        <p:spPr bwMode="auto">
          <a:xfrm>
            <a:off x="1547446" y="1037492"/>
            <a:ext cx="6019739" cy="3798277"/>
          </a:xfrm>
          <a:prstGeom prst="rect">
            <a:avLst/>
          </a:prstGeom>
          <a:noFill/>
          <a:ln w="9525">
            <a:noFill/>
            <a:miter lim="800000"/>
            <a:headEnd/>
            <a:tailEnd/>
          </a:ln>
        </p:spPr>
      </p:pic>
      <p:sp>
        <p:nvSpPr>
          <p:cNvPr id="14" name="TextBox 2"/>
          <p:cNvSpPr txBox="1">
            <a:spLocks noChangeArrowheads="1"/>
          </p:cNvSpPr>
          <p:nvPr/>
        </p:nvSpPr>
        <p:spPr bwMode="auto">
          <a:xfrm>
            <a:off x="1195754" y="4906108"/>
            <a:ext cx="6799385" cy="859659"/>
          </a:xfrm>
          <a:prstGeom prst="rect">
            <a:avLst/>
          </a:prstGeom>
          <a:noFill/>
          <a:ln w="9525">
            <a:noFill/>
            <a:miter lim="800000"/>
            <a:headEnd/>
            <a:tailEnd/>
          </a:ln>
        </p:spPr>
        <p:txBody>
          <a:bodyPr wrap="square">
            <a:spAutoFit/>
          </a:bodyPr>
          <a:lstStyle/>
          <a:p>
            <a:pPr algn="ctr"/>
            <a:r>
              <a:rPr lang="fa-IR" sz="1662" dirty="0">
                <a:latin typeface="Calibri" pitchFamily="34" charset="0"/>
                <a:cs typeface="B Homa" panose="00000400000000000000" pitchFamily="2" charset="-78"/>
              </a:rPr>
              <a:t>برای ترکیب واتصال سازه سقف به خرپاها،از تکیه گاههای شبکه ای چوبی با تقسیماتی به طول فاصله 2 شاخک ،که با صفحات چوبی پوشیده میشوند استفاده می کنند که هم بار سقف تحمل میکند و هم برای قوس سنگی تعادل ایجاد می کند.</a:t>
            </a:r>
          </a:p>
        </p:txBody>
      </p:sp>
    </p:spTree>
    <p:extLst>
      <p:ext uri="{BB962C8B-B14F-4D97-AF65-F5344CB8AC3E}">
        <p14:creationId xmlns:p14="http://schemas.microsoft.com/office/powerpoint/2010/main" val="411243578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2" descr="http://www.arcspace.com/architects/piano/padre_pio/sketch.jpg"/>
          <p:cNvPicPr>
            <a:picLocks noChangeAspect="1" noChangeArrowheads="1"/>
          </p:cNvPicPr>
          <p:nvPr/>
        </p:nvPicPr>
        <p:blipFill>
          <a:blip r:embed="rId2">
            <a:duotone>
              <a:schemeClr val="accent2">
                <a:shade val="45000"/>
                <a:satMod val="135000"/>
              </a:schemeClr>
              <a:prstClr val="white"/>
            </a:duotone>
          </a:blip>
          <a:srcRect/>
          <a:stretch>
            <a:fillRect/>
          </a:stretch>
        </p:blipFill>
        <p:spPr bwMode="auto">
          <a:xfrm>
            <a:off x="0" y="323926"/>
            <a:ext cx="9144000" cy="6330462"/>
          </a:xfrm>
          <a:prstGeom prst="rect">
            <a:avLst/>
          </a:prstGeom>
          <a:noFill/>
          <a:ln w="9525">
            <a:noFill/>
            <a:miter lim="800000"/>
            <a:headEnd/>
            <a:tailEnd/>
          </a:ln>
        </p:spPr>
      </p:pic>
      <p:sp>
        <p:nvSpPr>
          <p:cNvPr id="18" name="TextBox 3"/>
          <p:cNvSpPr txBox="1">
            <a:spLocks noChangeArrowheads="1"/>
          </p:cNvSpPr>
          <p:nvPr/>
        </p:nvSpPr>
        <p:spPr bwMode="auto">
          <a:xfrm>
            <a:off x="6070799" y="545123"/>
            <a:ext cx="2560317" cy="660502"/>
          </a:xfrm>
          <a:prstGeom prst="rect">
            <a:avLst/>
          </a:prstGeom>
          <a:noFill/>
          <a:ln w="9525">
            <a:noFill/>
            <a:miter lim="800000"/>
            <a:headEnd/>
            <a:tailEnd/>
          </a:ln>
        </p:spPr>
        <p:txBody>
          <a:bodyPr wrap="none">
            <a:spAutoFit/>
          </a:bodyPr>
          <a:lstStyle/>
          <a:p>
            <a:pPr algn="r" rtl="1"/>
            <a:r>
              <a:rPr lang="fa-IR" sz="3692" dirty="0">
                <a:solidFill>
                  <a:srgbClr val="C00000"/>
                </a:solidFill>
                <a:latin typeface="Calibri" pitchFamily="34" charset="0"/>
                <a:cs typeface="2  Esfehan" pitchFamily="2" charset="-78"/>
              </a:rPr>
              <a:t>معرفی معماری</a:t>
            </a:r>
            <a:endParaRPr lang="en-US" sz="3692" dirty="0">
              <a:solidFill>
                <a:srgbClr val="C00000"/>
              </a:solidFill>
              <a:latin typeface="Calibri" pitchFamily="34" charset="0"/>
              <a:cs typeface="2  Esfehan" pitchFamily="2" charset="-78"/>
            </a:endParaRPr>
          </a:p>
        </p:txBody>
      </p:sp>
    </p:spTree>
    <p:extLst>
      <p:ext uri="{BB962C8B-B14F-4D97-AF65-F5344CB8AC3E}">
        <p14:creationId xmlns:p14="http://schemas.microsoft.com/office/powerpoint/2010/main" val="189888155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descr="I:\Padre Pio\Copy (2) of 18.jpg"/>
          <p:cNvPicPr>
            <a:picLocks noChangeAspect="1" noChangeArrowheads="1"/>
          </p:cNvPicPr>
          <p:nvPr/>
        </p:nvPicPr>
        <p:blipFill>
          <a:blip r:embed="rId2"/>
          <a:srcRect l="1720"/>
          <a:stretch>
            <a:fillRect/>
          </a:stretch>
        </p:blipFill>
        <p:spPr bwMode="auto">
          <a:xfrm>
            <a:off x="4290646" y="2162908"/>
            <a:ext cx="4019550" cy="3516923"/>
          </a:xfrm>
          <a:prstGeom prst="rect">
            <a:avLst/>
          </a:prstGeom>
          <a:noFill/>
          <a:ln w="9525">
            <a:noFill/>
            <a:miter lim="800000"/>
            <a:headEnd/>
            <a:tailEnd/>
          </a:ln>
        </p:spPr>
      </p:pic>
      <p:pic>
        <p:nvPicPr>
          <p:cNvPr id="8" name="Picture 2" descr="I:\Padre Pio\18238%2001.jpg"/>
          <p:cNvPicPr>
            <a:picLocks noChangeAspect="1" noChangeArrowheads="1"/>
          </p:cNvPicPr>
          <p:nvPr/>
        </p:nvPicPr>
        <p:blipFill>
          <a:blip r:embed="rId3"/>
          <a:srcRect t="36235" b="17999"/>
          <a:stretch>
            <a:fillRect/>
          </a:stretch>
        </p:blipFill>
        <p:spPr bwMode="auto">
          <a:xfrm>
            <a:off x="914400" y="1178169"/>
            <a:ext cx="4457374" cy="2039815"/>
          </a:xfrm>
          <a:prstGeom prst="rect">
            <a:avLst/>
          </a:prstGeom>
          <a:noFill/>
          <a:ln w="9525">
            <a:noFill/>
            <a:miter lim="800000"/>
            <a:headEnd/>
            <a:tailEnd/>
          </a:ln>
        </p:spPr>
      </p:pic>
      <p:sp>
        <p:nvSpPr>
          <p:cNvPr id="9" name="TextBox 5"/>
          <p:cNvSpPr txBox="1">
            <a:spLocks noChangeArrowheads="1"/>
          </p:cNvSpPr>
          <p:nvPr/>
        </p:nvSpPr>
        <p:spPr bwMode="auto">
          <a:xfrm>
            <a:off x="914400" y="3710354"/>
            <a:ext cx="3184281" cy="1456168"/>
          </a:xfrm>
          <a:prstGeom prst="rect">
            <a:avLst/>
          </a:prstGeom>
          <a:noFill/>
          <a:ln w="9525">
            <a:noFill/>
            <a:miter lim="800000"/>
            <a:headEnd/>
            <a:tailEnd/>
          </a:ln>
        </p:spPr>
        <p:txBody>
          <a:bodyPr wrap="square">
            <a:spAutoFit/>
          </a:bodyPr>
          <a:lstStyle/>
          <a:p>
            <a:pPr algn="ctr"/>
            <a:r>
              <a:rPr lang="fa-IR" sz="1477" dirty="0">
                <a:latin typeface="Calibri" pitchFamily="34" charset="0"/>
                <a:cs typeface="B Homa" panose="00000400000000000000" pitchFamily="2" charset="-78"/>
              </a:rPr>
              <a:t>سقف از دو پوشش با فاصله حدود 1 متر تشکیل شده و به فاصله هر دو متر بین 2 پوشش ،یک اتصال ضربدری ایجاد شده.درپوشش پایینی،دو لایه عایق رطوبتی و حرارتی وجود دارد.در گوشه ها نیز ماهیچه هایی ایجاد شده که با افق زاویه 45 درجه می سازند. </a:t>
            </a:r>
          </a:p>
        </p:txBody>
      </p:sp>
    </p:spTree>
    <p:extLst>
      <p:ext uri="{BB962C8B-B14F-4D97-AF65-F5344CB8AC3E}">
        <p14:creationId xmlns:p14="http://schemas.microsoft.com/office/powerpoint/2010/main" val="71602438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5" descr="C:\Documents and Settings\asal\Desktop\1.jpg"/>
          <p:cNvPicPr>
            <a:picLocks noChangeAspect="1" noChangeArrowheads="1"/>
          </p:cNvPicPr>
          <p:nvPr/>
        </p:nvPicPr>
        <p:blipFill>
          <a:blip r:embed="rId2"/>
          <a:srcRect l="2475" r="1773" b="1779"/>
          <a:stretch>
            <a:fillRect/>
          </a:stretch>
        </p:blipFill>
        <p:spPr bwMode="auto">
          <a:xfrm rot="16200000">
            <a:off x="2252362" y="543593"/>
            <a:ext cx="4568940" cy="5838093"/>
          </a:xfrm>
          <a:prstGeom prst="rect">
            <a:avLst/>
          </a:prstGeom>
          <a:noFill/>
        </p:spPr>
      </p:pic>
      <p:sp>
        <p:nvSpPr>
          <p:cNvPr id="6" name="TextBox 5"/>
          <p:cNvSpPr txBox="1"/>
          <p:nvPr/>
        </p:nvSpPr>
        <p:spPr>
          <a:xfrm>
            <a:off x="1899139" y="4273062"/>
            <a:ext cx="1406769" cy="319639"/>
          </a:xfrm>
          <a:prstGeom prst="rect">
            <a:avLst/>
          </a:prstGeom>
          <a:solidFill>
            <a:schemeClr val="bg1"/>
          </a:solidFill>
        </p:spPr>
        <p:txBody>
          <a:bodyPr wrap="square" rtlCol="0">
            <a:spAutoFit/>
          </a:bodyPr>
          <a:lstStyle/>
          <a:p>
            <a:pPr algn="r" rtl="1"/>
            <a:r>
              <a:rPr lang="fa-IR" sz="1477" b="1" dirty="0">
                <a:cs typeface="B Homa" panose="00000400000000000000" pitchFamily="2" charset="-78"/>
              </a:rPr>
              <a:t>عایق رطوبتی</a:t>
            </a:r>
            <a:endParaRPr lang="en-US" sz="1477" b="1" dirty="0"/>
          </a:p>
        </p:txBody>
      </p:sp>
      <p:sp>
        <p:nvSpPr>
          <p:cNvPr id="7" name="TextBox 6"/>
          <p:cNvSpPr txBox="1"/>
          <p:nvPr/>
        </p:nvSpPr>
        <p:spPr>
          <a:xfrm>
            <a:off x="1899139" y="5046785"/>
            <a:ext cx="1406769" cy="319639"/>
          </a:xfrm>
          <a:prstGeom prst="rect">
            <a:avLst/>
          </a:prstGeom>
          <a:solidFill>
            <a:schemeClr val="bg1"/>
          </a:solidFill>
        </p:spPr>
        <p:txBody>
          <a:bodyPr wrap="square" rtlCol="0">
            <a:spAutoFit/>
          </a:bodyPr>
          <a:lstStyle/>
          <a:p>
            <a:pPr algn="r" rtl="1"/>
            <a:r>
              <a:rPr lang="fa-IR" sz="1477" b="1" dirty="0">
                <a:cs typeface="B Homa" panose="00000400000000000000" pitchFamily="2" charset="-78"/>
              </a:rPr>
              <a:t>عایق حرارتی</a:t>
            </a:r>
            <a:endParaRPr lang="en-US" sz="1477" b="1" dirty="0"/>
          </a:p>
        </p:txBody>
      </p:sp>
      <p:cxnSp>
        <p:nvCxnSpPr>
          <p:cNvPr id="10" name="Shape 9"/>
          <p:cNvCxnSpPr>
            <a:endCxn id="6" idx="3"/>
          </p:cNvCxnSpPr>
          <p:nvPr/>
        </p:nvCxnSpPr>
        <p:spPr>
          <a:xfrm rot="5400000">
            <a:off x="3296338" y="4071617"/>
            <a:ext cx="370836" cy="351695"/>
          </a:xfrm>
          <a:prstGeom prst="bentConnector2">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4" name="Shape 13"/>
          <p:cNvCxnSpPr>
            <a:endCxn id="7" idx="3"/>
          </p:cNvCxnSpPr>
          <p:nvPr/>
        </p:nvCxnSpPr>
        <p:spPr>
          <a:xfrm rot="5400000">
            <a:off x="3190830" y="4388140"/>
            <a:ext cx="933544" cy="703387"/>
          </a:xfrm>
          <a:prstGeom prst="bentConnector2">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7724412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
          <p:cNvSpPr txBox="1">
            <a:spLocks noChangeArrowheads="1"/>
          </p:cNvSpPr>
          <p:nvPr/>
        </p:nvSpPr>
        <p:spPr bwMode="auto">
          <a:xfrm>
            <a:off x="6059001" y="896816"/>
            <a:ext cx="1651414" cy="433196"/>
          </a:xfrm>
          <a:prstGeom prst="rect">
            <a:avLst/>
          </a:prstGeom>
          <a:noFill/>
          <a:ln w="9525">
            <a:noFill/>
            <a:miter lim="800000"/>
            <a:headEnd/>
            <a:tailEnd/>
          </a:ln>
        </p:spPr>
        <p:txBody>
          <a:bodyPr wrap="none">
            <a:spAutoFit/>
          </a:bodyPr>
          <a:lstStyle/>
          <a:p>
            <a:pPr algn="r" rtl="1"/>
            <a:r>
              <a:rPr lang="fa-IR" sz="2215" dirty="0">
                <a:latin typeface="Calibri" pitchFamily="34" charset="0"/>
                <a:cs typeface="B Homa" panose="00000400000000000000" pitchFamily="2" charset="-78"/>
              </a:rPr>
              <a:t>نحوه اجرا قوس</a:t>
            </a:r>
          </a:p>
        </p:txBody>
      </p:sp>
      <p:pic>
        <p:nvPicPr>
          <p:cNvPr id="14" name="Picture 2"/>
          <p:cNvPicPr>
            <a:picLocks noChangeAspect="1" noChangeArrowheads="1"/>
          </p:cNvPicPr>
          <p:nvPr/>
        </p:nvPicPr>
        <p:blipFill>
          <a:blip r:embed="rId2"/>
          <a:srcRect/>
          <a:stretch>
            <a:fillRect/>
          </a:stretch>
        </p:blipFill>
        <p:spPr bwMode="auto">
          <a:xfrm>
            <a:off x="5064369" y="3499339"/>
            <a:ext cx="3235569" cy="2171427"/>
          </a:xfrm>
          <a:prstGeom prst="rect">
            <a:avLst/>
          </a:prstGeom>
          <a:noFill/>
          <a:ln w="9525">
            <a:noFill/>
            <a:miter lim="800000"/>
            <a:headEnd/>
            <a:tailEnd/>
          </a:ln>
        </p:spPr>
      </p:pic>
      <p:pic>
        <p:nvPicPr>
          <p:cNvPr id="16" name="Picture 3"/>
          <p:cNvPicPr>
            <a:picLocks noChangeAspect="1" noChangeArrowheads="1"/>
          </p:cNvPicPr>
          <p:nvPr/>
        </p:nvPicPr>
        <p:blipFill>
          <a:blip r:embed="rId3"/>
          <a:srcRect/>
          <a:stretch>
            <a:fillRect/>
          </a:stretch>
        </p:blipFill>
        <p:spPr bwMode="auto">
          <a:xfrm>
            <a:off x="4009293" y="1459523"/>
            <a:ext cx="3435453" cy="2321169"/>
          </a:xfrm>
          <a:prstGeom prst="rect">
            <a:avLst/>
          </a:prstGeom>
          <a:noFill/>
          <a:ln w="9525">
            <a:noFill/>
            <a:miter lim="800000"/>
            <a:headEnd/>
            <a:tailEnd/>
          </a:ln>
        </p:spPr>
      </p:pic>
      <p:pic>
        <p:nvPicPr>
          <p:cNvPr id="17" name="Picture 2"/>
          <p:cNvPicPr>
            <a:picLocks noChangeAspect="1" noChangeArrowheads="1"/>
          </p:cNvPicPr>
          <p:nvPr/>
        </p:nvPicPr>
        <p:blipFill>
          <a:blip r:embed="rId4"/>
          <a:srcRect/>
          <a:stretch>
            <a:fillRect/>
          </a:stretch>
        </p:blipFill>
        <p:spPr bwMode="auto">
          <a:xfrm>
            <a:off x="984739" y="1107831"/>
            <a:ext cx="2961884" cy="4501662"/>
          </a:xfrm>
          <a:prstGeom prst="rect">
            <a:avLst/>
          </a:prstGeom>
          <a:noFill/>
          <a:ln w="9525">
            <a:noFill/>
            <a:miter lim="800000"/>
            <a:headEnd/>
            <a:tailEnd/>
          </a:ln>
        </p:spPr>
      </p:pic>
    </p:spTree>
    <p:extLst>
      <p:ext uri="{BB962C8B-B14F-4D97-AF65-F5344CB8AC3E}">
        <p14:creationId xmlns:p14="http://schemas.microsoft.com/office/powerpoint/2010/main" val="292188284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868616" y="685801"/>
            <a:ext cx="4923692" cy="603883"/>
          </a:xfrm>
          <a:prstGeom prst="rect">
            <a:avLst/>
          </a:prstGeom>
          <a:noFill/>
        </p:spPr>
        <p:txBody>
          <a:bodyPr wrap="square" rtlCol="0">
            <a:spAutoFit/>
          </a:bodyPr>
          <a:lstStyle/>
          <a:p>
            <a:pPr algn="r" rtl="1"/>
            <a:r>
              <a:rPr lang="fa-IR" sz="1662" dirty="0">
                <a:cs typeface="B Homa" panose="00000400000000000000" pitchFamily="2" charset="-78"/>
              </a:rPr>
              <a:t>هدف اصلی در پروژه ایجاد کلیسای با فضای بازیست که از هر طرف بتوان به آن وارد شد.</a:t>
            </a:r>
            <a:endParaRPr lang="en-US" sz="1662" dirty="0"/>
          </a:p>
        </p:txBody>
      </p:sp>
      <p:sp>
        <p:nvSpPr>
          <p:cNvPr id="4" name="TextBox 3"/>
          <p:cNvSpPr txBox="1"/>
          <p:nvPr/>
        </p:nvSpPr>
        <p:spPr>
          <a:xfrm>
            <a:off x="3376246" y="1389185"/>
            <a:ext cx="5205046" cy="859659"/>
          </a:xfrm>
          <a:prstGeom prst="rect">
            <a:avLst/>
          </a:prstGeom>
          <a:noFill/>
        </p:spPr>
        <p:txBody>
          <a:bodyPr wrap="square" rtlCol="0">
            <a:spAutoFit/>
          </a:bodyPr>
          <a:lstStyle/>
          <a:p>
            <a:pPr algn="r" rtl="1"/>
            <a:r>
              <a:rPr lang="fa-IR" sz="1662" dirty="0">
                <a:cs typeface="B Homa" panose="00000400000000000000" pitchFamily="2" charset="-78"/>
              </a:rPr>
              <a:t>علاوه بر آن مجموعه باید به صورت مکان تفریحی و فرهنگی طراحی شده و دارای 3 آمفی تأتر باشد،به همین منظور دسترسیهای فراوانی به صورت شعاعی برای مجموعه در نظر گرفته شد.</a:t>
            </a:r>
            <a:endParaRPr lang="en-US" sz="1662" dirty="0"/>
          </a:p>
        </p:txBody>
      </p:sp>
      <p:sp>
        <p:nvSpPr>
          <p:cNvPr id="5" name="TextBox 4"/>
          <p:cNvSpPr txBox="1"/>
          <p:nvPr/>
        </p:nvSpPr>
        <p:spPr>
          <a:xfrm>
            <a:off x="2602523" y="2410357"/>
            <a:ext cx="6049108" cy="859659"/>
          </a:xfrm>
          <a:prstGeom prst="rect">
            <a:avLst/>
          </a:prstGeom>
          <a:noFill/>
        </p:spPr>
        <p:txBody>
          <a:bodyPr wrap="square" rtlCol="0">
            <a:spAutoFit/>
          </a:bodyPr>
          <a:lstStyle/>
          <a:p>
            <a:pPr algn="ctr" rtl="1"/>
            <a:r>
              <a:rPr lang="fa-IR" sz="1662" dirty="0">
                <a:cs typeface="B Homa" panose="00000400000000000000" pitchFamily="2" charset="-78"/>
              </a:rPr>
              <a:t>برای ممانعت از ورود اتوموبیل ها به این مرکز تاریخی مسیر جدیدی با دیواری به ارتفاع 25 متر در کنار آن احداث شد و 12 عدد ناقوس برای استفاده کلیسا بر روی آن قرار گرفت.از فاصله دور این دیوار و ناقوسها تنها مشخصه کلیسا هستند.</a:t>
            </a:r>
            <a:endParaRPr lang="en-US" sz="1662" dirty="0"/>
          </a:p>
        </p:txBody>
      </p:sp>
      <p:pic>
        <p:nvPicPr>
          <p:cNvPr id="3074" name="Picture 2" descr="F:\padre pio\IMG_4093.JPG"/>
          <p:cNvPicPr>
            <a:picLocks noChangeAspect="1" noChangeArrowheads="1"/>
          </p:cNvPicPr>
          <p:nvPr/>
        </p:nvPicPr>
        <p:blipFill>
          <a:blip r:embed="rId2" cstate="print"/>
          <a:srcRect l="5385" t="22625" r="53846" b="30838"/>
          <a:stretch>
            <a:fillRect/>
          </a:stretch>
        </p:blipFill>
        <p:spPr bwMode="auto">
          <a:xfrm>
            <a:off x="1266092" y="3710355"/>
            <a:ext cx="2672862" cy="2066358"/>
          </a:xfrm>
          <a:prstGeom prst="rect">
            <a:avLst/>
          </a:prstGeom>
          <a:ln>
            <a:noFill/>
          </a:ln>
          <a:effectLst>
            <a:softEdge rad="112500"/>
          </a:effectLst>
        </p:spPr>
      </p:pic>
      <p:sp>
        <p:nvSpPr>
          <p:cNvPr id="7" name="TextBox 6"/>
          <p:cNvSpPr txBox="1"/>
          <p:nvPr/>
        </p:nvSpPr>
        <p:spPr>
          <a:xfrm>
            <a:off x="-211015" y="5890847"/>
            <a:ext cx="4572000" cy="348109"/>
          </a:xfrm>
          <a:prstGeom prst="rect">
            <a:avLst/>
          </a:prstGeom>
          <a:noFill/>
        </p:spPr>
        <p:txBody>
          <a:bodyPr wrap="square" rtlCol="0">
            <a:spAutoFit/>
          </a:bodyPr>
          <a:lstStyle/>
          <a:p>
            <a:pPr algn="r" rtl="1"/>
            <a:r>
              <a:rPr lang="fa-IR" sz="1662" dirty="0">
                <a:cs typeface="B Homa" panose="00000400000000000000" pitchFamily="2" charset="-78"/>
              </a:rPr>
              <a:t>توده کلیسا در میان طبیعت مخفی شده است.</a:t>
            </a:r>
            <a:endParaRPr lang="en-US" sz="1662" dirty="0"/>
          </a:p>
        </p:txBody>
      </p:sp>
      <p:pic>
        <p:nvPicPr>
          <p:cNvPr id="8" name="Picture 2" descr="I:\Padre Pio\SuperStock_1801-23363.jpg"/>
          <p:cNvPicPr>
            <a:picLocks noChangeAspect="1" noChangeArrowheads="1"/>
          </p:cNvPicPr>
          <p:nvPr/>
        </p:nvPicPr>
        <p:blipFill>
          <a:blip r:embed="rId3"/>
          <a:srcRect l="4910" r="9990"/>
          <a:stretch>
            <a:fillRect/>
          </a:stretch>
        </p:blipFill>
        <p:spPr bwMode="auto">
          <a:xfrm>
            <a:off x="5275385" y="3851031"/>
            <a:ext cx="2425460" cy="1938453"/>
          </a:xfrm>
          <a:prstGeom prst="rect">
            <a:avLst/>
          </a:prstGeom>
          <a:noFill/>
          <a:ln w="9525">
            <a:noFill/>
            <a:miter lim="800000"/>
            <a:headEnd/>
            <a:tailEnd/>
          </a:ln>
        </p:spPr>
      </p:pic>
      <p:pic>
        <p:nvPicPr>
          <p:cNvPr id="9" name="Picture 2" descr="http://www.arcspace.com/architects/piano/padre_pio/13padrepio.jpg"/>
          <p:cNvPicPr>
            <a:picLocks noChangeAspect="1" noChangeArrowheads="1"/>
          </p:cNvPicPr>
          <p:nvPr/>
        </p:nvPicPr>
        <p:blipFill>
          <a:blip r:embed="rId4"/>
          <a:srcRect/>
          <a:stretch>
            <a:fillRect/>
          </a:stretch>
        </p:blipFill>
        <p:spPr bwMode="auto">
          <a:xfrm>
            <a:off x="0" y="263769"/>
            <a:ext cx="2602523" cy="1801746"/>
          </a:xfrm>
          <a:prstGeom prst="rect">
            <a:avLst/>
          </a:prstGeom>
          <a:noFill/>
          <a:ln w="9525">
            <a:noFill/>
            <a:miter lim="800000"/>
            <a:headEnd/>
            <a:tailEnd/>
          </a:ln>
        </p:spPr>
      </p:pic>
    </p:spTree>
    <p:extLst>
      <p:ext uri="{BB962C8B-B14F-4D97-AF65-F5344CB8AC3E}">
        <p14:creationId xmlns:p14="http://schemas.microsoft.com/office/powerpoint/2010/main" val="23718627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51692" y="1178169"/>
            <a:ext cx="8370277" cy="1882760"/>
          </a:xfrm>
          <a:prstGeom prst="rect">
            <a:avLst/>
          </a:prstGeom>
        </p:spPr>
        <p:txBody>
          <a:bodyPr wrap="square">
            <a:spAutoFit/>
          </a:bodyPr>
          <a:lstStyle/>
          <a:p>
            <a:pPr algn="r" rtl="1"/>
            <a:r>
              <a:rPr lang="fa-IR" sz="1662" dirty="0">
                <a:cs typeface="B Homa" panose="00000400000000000000" pitchFamily="2" charset="-78"/>
              </a:rPr>
              <a:t>دراين کليسا زائران در امتداد مسير پياده رويي مستقيم و طولاني وشيبداربامناطقي تراس بندي شده به صورت باغ هاي گسترده در اطراف آن به محل کليسا هدايت مي شوند.</a:t>
            </a:r>
          </a:p>
          <a:p>
            <a:pPr algn="r" rtl="1"/>
            <a:r>
              <a:rPr lang="fa-IR" sz="1662" dirty="0">
                <a:cs typeface="B Homa" panose="00000400000000000000" pitchFamily="2" charset="-78"/>
              </a:rPr>
              <a:t>اين مسير با تاقهای ورودي درجهت کليسا وصليبي بزرگ تقريباً به بلندي 40 متر که به مثابه کانون ورودي به نظر مي رسد؛همسو شده است.</a:t>
            </a:r>
          </a:p>
          <a:p>
            <a:pPr algn="r" rtl="1"/>
            <a:r>
              <a:rPr lang="fa-IR" sz="1662" dirty="0">
                <a:cs typeface="B Homa" panose="00000400000000000000" pitchFamily="2" charset="-78"/>
              </a:rPr>
              <a:t>9 ستون اول ميدان جلوي کليسا که ارتفاع آنها به 25 متر مي رسد،بار هشت زنگي را که برجِ زنگ اصليِ کليسا را تشکيل مي دهند،تحمل مي کنند.</a:t>
            </a:r>
            <a:br>
              <a:rPr lang="fa-IR" sz="1662" dirty="0">
                <a:cs typeface="B Homa" panose="00000400000000000000" pitchFamily="2" charset="-78"/>
              </a:rPr>
            </a:br>
            <a:endParaRPr lang="en-US" sz="1662" dirty="0"/>
          </a:p>
        </p:txBody>
      </p:sp>
      <p:pic>
        <p:nvPicPr>
          <p:cNvPr id="6" name="Picture 2"/>
          <p:cNvPicPr>
            <a:picLocks noChangeAspect="1" noChangeArrowheads="1"/>
          </p:cNvPicPr>
          <p:nvPr/>
        </p:nvPicPr>
        <p:blipFill>
          <a:blip r:embed="rId2"/>
          <a:srcRect/>
          <a:stretch>
            <a:fillRect/>
          </a:stretch>
        </p:blipFill>
        <p:spPr bwMode="auto">
          <a:xfrm>
            <a:off x="1547446" y="3217985"/>
            <a:ext cx="3657600" cy="1783080"/>
          </a:xfrm>
          <a:prstGeom prst="rect">
            <a:avLst/>
          </a:prstGeom>
          <a:noFill/>
          <a:ln w="9525">
            <a:noFill/>
            <a:miter lim="800000"/>
            <a:headEnd/>
            <a:tailEnd/>
          </a:ln>
          <a:effectLst/>
        </p:spPr>
      </p:pic>
      <p:sp>
        <p:nvSpPr>
          <p:cNvPr id="7" name="Oval 6"/>
          <p:cNvSpPr/>
          <p:nvPr/>
        </p:nvSpPr>
        <p:spPr>
          <a:xfrm>
            <a:off x="1969477" y="3288323"/>
            <a:ext cx="351692" cy="984738"/>
          </a:xfrm>
          <a:prstGeom prst="ellipse">
            <a:avLst/>
          </a:prstGeom>
          <a:solidFill>
            <a:srgbClr val="C00000">
              <a:alpha val="0"/>
            </a:srgb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62"/>
          </a:p>
        </p:txBody>
      </p:sp>
    </p:spTree>
    <p:extLst>
      <p:ext uri="{BB962C8B-B14F-4D97-AF65-F5344CB8AC3E}">
        <p14:creationId xmlns:p14="http://schemas.microsoft.com/office/powerpoint/2010/main" val="24229210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descr="I:\Padre Pio\SuperStock_1801-23363.jpg"/>
          <p:cNvPicPr>
            <a:picLocks noChangeAspect="1" noChangeArrowheads="1"/>
          </p:cNvPicPr>
          <p:nvPr/>
        </p:nvPicPr>
        <p:blipFill>
          <a:blip r:embed="rId2"/>
          <a:srcRect l="4910" r="9990"/>
          <a:stretch>
            <a:fillRect/>
          </a:stretch>
        </p:blipFill>
        <p:spPr bwMode="auto">
          <a:xfrm>
            <a:off x="984738" y="1178170"/>
            <a:ext cx="3657600" cy="2923192"/>
          </a:xfrm>
          <a:prstGeom prst="rect">
            <a:avLst/>
          </a:prstGeom>
          <a:noFill/>
          <a:ln w="9525">
            <a:noFill/>
            <a:miter lim="800000"/>
            <a:headEnd/>
            <a:tailEnd/>
          </a:ln>
        </p:spPr>
      </p:pic>
      <p:pic>
        <p:nvPicPr>
          <p:cNvPr id="12" name="Picture 3" descr="I:\Padre Pio\padre%20pio.jpg"/>
          <p:cNvPicPr>
            <a:picLocks noChangeAspect="1" noChangeArrowheads="1"/>
          </p:cNvPicPr>
          <p:nvPr/>
        </p:nvPicPr>
        <p:blipFill>
          <a:blip r:embed="rId3"/>
          <a:srcRect l="4209" r="5302"/>
          <a:stretch>
            <a:fillRect/>
          </a:stretch>
        </p:blipFill>
        <p:spPr bwMode="auto">
          <a:xfrm>
            <a:off x="5134708" y="1178169"/>
            <a:ext cx="3024554" cy="4220308"/>
          </a:xfrm>
          <a:prstGeom prst="rect">
            <a:avLst/>
          </a:prstGeom>
          <a:noFill/>
          <a:ln w="9525">
            <a:noFill/>
            <a:miter lim="800000"/>
            <a:headEnd/>
            <a:tailEnd/>
          </a:ln>
        </p:spPr>
      </p:pic>
      <p:sp>
        <p:nvSpPr>
          <p:cNvPr id="13" name="Rectangle 4"/>
          <p:cNvSpPr>
            <a:spLocks noChangeArrowheads="1"/>
          </p:cNvSpPr>
          <p:nvPr/>
        </p:nvSpPr>
        <p:spPr bwMode="auto">
          <a:xfrm>
            <a:off x="1055078" y="4624755"/>
            <a:ext cx="3310304" cy="603883"/>
          </a:xfrm>
          <a:prstGeom prst="rect">
            <a:avLst/>
          </a:prstGeom>
          <a:noFill/>
          <a:ln w="9525">
            <a:noFill/>
            <a:miter lim="800000"/>
            <a:headEnd/>
            <a:tailEnd/>
          </a:ln>
        </p:spPr>
        <p:txBody>
          <a:bodyPr wrap="square">
            <a:spAutoFit/>
          </a:bodyPr>
          <a:lstStyle/>
          <a:p>
            <a:pPr algn="r" rtl="1"/>
            <a:r>
              <a:rPr lang="fa-IR" sz="1662" dirty="0">
                <a:latin typeface="Calibri" pitchFamily="34" charset="0"/>
                <a:cs typeface="B Homa" panose="00000400000000000000" pitchFamily="2" charset="-78"/>
              </a:rPr>
              <a:t>مسیر منحنی ورودی با 9 ستون و 8 ناقوس، به صلیبی با ارتفاع 40 متر ختم می شود.</a:t>
            </a:r>
          </a:p>
        </p:txBody>
      </p:sp>
    </p:spTree>
    <p:extLst>
      <p:ext uri="{BB962C8B-B14F-4D97-AF65-F5344CB8AC3E}">
        <p14:creationId xmlns:p14="http://schemas.microsoft.com/office/powerpoint/2010/main" val="43837962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9" name="Rectangle 1"/>
          <p:cNvSpPr>
            <a:spLocks noChangeArrowheads="1"/>
          </p:cNvSpPr>
          <p:nvPr/>
        </p:nvSpPr>
        <p:spPr bwMode="auto">
          <a:xfrm>
            <a:off x="703385" y="966902"/>
            <a:ext cx="7737231" cy="1619881"/>
          </a:xfrm>
          <a:prstGeom prst="rect">
            <a:avLst/>
          </a:prstGeom>
          <a:noFill/>
          <a:ln w="9525">
            <a:noFill/>
            <a:miter lim="800000"/>
            <a:headEnd/>
            <a:tailEnd/>
          </a:ln>
          <a:effectLst/>
        </p:spPr>
        <p:txBody>
          <a:bodyPr vert="horz" wrap="square" lIns="84406" tIns="42203" rIns="84406" bIns="42203" numCol="1" anchor="ctr" anchorCtr="0" compatLnSpc="1">
            <a:prstTxWarp prst="textNoShape">
              <a:avLst/>
            </a:prstTxWarp>
            <a:spAutoFit/>
          </a:bodyPr>
          <a:lstStyle/>
          <a:p>
            <a:pPr defTabSz="844083" rtl="0" fontAlgn="base">
              <a:spcBef>
                <a:spcPct val="0"/>
              </a:spcBef>
              <a:spcAft>
                <a:spcPct val="0"/>
              </a:spcAft>
            </a:pPr>
            <a:r>
              <a:rPr lang="ar-SA" sz="1662" dirty="0">
                <a:latin typeface="Arial" charset="0"/>
                <a:cs typeface="B Homa" panose="00000400000000000000" pitchFamily="2" charset="-78"/>
              </a:rPr>
              <a:t>در اين طرح رنتزو پيانو ، محل عابدان به شکل حلزوني عظيم-طرحي مرکب ازسه چهارم دايره که شعاع آن به طور يکنواخت کاهش مي يابد-پوشيده شده است.مواد آن که براي بيان سادگي و صلابت انتخاب شده اند،ازسنگ وچوب وشيشه محلي اند.پوست</a:t>
            </a:r>
            <a:r>
              <a:rPr lang="fa-IR" sz="1662" dirty="0">
                <a:latin typeface="Arial" charset="0"/>
                <a:cs typeface="B Homa" panose="00000400000000000000" pitchFamily="2" charset="-78"/>
              </a:rPr>
              <a:t>ه </a:t>
            </a:r>
            <a:r>
              <a:rPr lang="ar-SA" sz="1662" dirty="0">
                <a:latin typeface="Arial" charset="0"/>
                <a:cs typeface="B Homa" panose="00000400000000000000" pitchFamily="2" charset="-78"/>
              </a:rPr>
              <a:t>بسيار بزرگ سقف از جنس ورق مسِ که ازپيش زنگار بسته</a:t>
            </a:r>
            <a:r>
              <a:rPr lang="fa-IR" sz="1662" dirty="0">
                <a:latin typeface="Arial" charset="0"/>
                <a:cs typeface="B Homa" panose="00000400000000000000" pitchFamily="2" charset="-78"/>
              </a:rPr>
              <a:t> است</a:t>
            </a:r>
            <a:r>
              <a:rPr lang="ar-SA" sz="1662" dirty="0">
                <a:latin typeface="Arial" charset="0"/>
                <a:cs typeface="B Homa" panose="00000400000000000000" pitchFamily="2" charset="-78"/>
              </a:rPr>
              <a:t>،زير ساختاري</a:t>
            </a:r>
            <a:r>
              <a:rPr lang="fa-IR" sz="1662" dirty="0">
                <a:latin typeface="Arial" charset="0"/>
                <a:cs typeface="B Homa" panose="00000400000000000000" pitchFamily="2" charset="-78"/>
              </a:rPr>
              <a:t> </a:t>
            </a:r>
            <a:r>
              <a:rPr lang="ar-SA" sz="1662" dirty="0">
                <a:latin typeface="Arial" charset="0"/>
                <a:cs typeface="B Homa" panose="00000400000000000000" pitchFamily="2" charset="-78"/>
              </a:rPr>
              <a:t>باربری از چوب و سنگ آهک دارد</a:t>
            </a:r>
            <a:r>
              <a:rPr lang="en-US" sz="1662" dirty="0">
                <a:latin typeface="Arial" charset="0"/>
                <a:cs typeface="B Homa" panose="00000400000000000000" pitchFamily="2" charset="-78"/>
              </a:rPr>
              <a:t>.</a:t>
            </a:r>
            <a:br>
              <a:rPr lang="en-US" sz="1662" dirty="0">
                <a:latin typeface="Arial" charset="0"/>
                <a:cs typeface="B Homa" panose="00000400000000000000" pitchFamily="2" charset="-78"/>
              </a:rPr>
            </a:br>
            <a:endParaRPr lang="en-US" sz="1662" dirty="0">
              <a:latin typeface="Arial" charset="0"/>
              <a:cs typeface="B Homa" panose="00000400000000000000" pitchFamily="2" charset="-78"/>
            </a:endParaRPr>
          </a:p>
          <a:p>
            <a:pPr defTabSz="844083" rtl="0" eaLnBrk="0" fontAlgn="base" hangingPunct="0">
              <a:spcBef>
                <a:spcPct val="0"/>
              </a:spcBef>
              <a:spcAft>
                <a:spcPct val="0"/>
              </a:spcAft>
            </a:pPr>
            <a:r>
              <a:rPr lang="en-US" sz="1662" dirty="0">
                <a:latin typeface="Arial" charset="0"/>
                <a:cs typeface="B Homa" panose="00000400000000000000" pitchFamily="2" charset="-78"/>
              </a:rPr>
              <a:t>  </a:t>
            </a:r>
            <a:endParaRPr lang="en-US" sz="15047" dirty="0">
              <a:latin typeface="Arial" charset="0"/>
              <a:cs typeface="B Homa" panose="00000400000000000000" pitchFamily="2" charset="-78"/>
            </a:endParaRPr>
          </a:p>
        </p:txBody>
      </p:sp>
      <p:pic>
        <p:nvPicPr>
          <p:cNvPr id="2050" name="Picture 2" descr="I:\ttty\efwr_files\01.jpg"/>
          <p:cNvPicPr>
            <a:picLocks noChangeAspect="1" noChangeArrowheads="1"/>
          </p:cNvPicPr>
          <p:nvPr/>
        </p:nvPicPr>
        <p:blipFill>
          <a:blip r:embed="rId2"/>
          <a:srcRect/>
          <a:stretch>
            <a:fillRect/>
          </a:stretch>
        </p:blipFill>
        <p:spPr bwMode="auto">
          <a:xfrm>
            <a:off x="1125415" y="3921369"/>
            <a:ext cx="3024554" cy="2164944"/>
          </a:xfrm>
          <a:prstGeom prst="rect">
            <a:avLst/>
          </a:prstGeom>
          <a:noFill/>
        </p:spPr>
      </p:pic>
      <p:pic>
        <p:nvPicPr>
          <p:cNvPr id="6" name="Picture 1" descr="http://www.arcspace.com/architects/piano/padre_pio/12padrepio.jpg"/>
          <p:cNvPicPr>
            <a:picLocks noChangeAspect="1" noChangeArrowheads="1"/>
          </p:cNvPicPr>
          <p:nvPr/>
        </p:nvPicPr>
        <p:blipFill>
          <a:blip r:embed="rId3">
            <a:lum bright="14000"/>
          </a:blip>
          <a:srcRect/>
          <a:stretch>
            <a:fillRect/>
          </a:stretch>
        </p:blipFill>
        <p:spPr bwMode="auto">
          <a:xfrm>
            <a:off x="4360985" y="2725615"/>
            <a:ext cx="3251200" cy="2250831"/>
          </a:xfrm>
          <a:prstGeom prst="rect">
            <a:avLst/>
          </a:prstGeom>
          <a:noFill/>
          <a:ln w="9525">
            <a:noFill/>
            <a:miter lim="800000"/>
            <a:headEnd/>
            <a:tailEnd/>
          </a:ln>
        </p:spPr>
      </p:pic>
    </p:spTree>
    <p:extLst>
      <p:ext uri="{BB962C8B-B14F-4D97-AF65-F5344CB8AC3E}">
        <p14:creationId xmlns:p14="http://schemas.microsoft.com/office/powerpoint/2010/main" val="39137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2" descr="C:\Users\DEll\Desktop\Padre Pio\piano\pdf-preview.png"/>
          <p:cNvPicPr>
            <a:picLocks noChangeAspect="1" noChangeArrowheads="1"/>
          </p:cNvPicPr>
          <p:nvPr/>
        </p:nvPicPr>
        <p:blipFill>
          <a:blip r:embed="rId2"/>
          <a:srcRect l="18217" t="2374" r="12611" b="60208"/>
          <a:stretch>
            <a:fillRect/>
          </a:stretch>
        </p:blipFill>
        <p:spPr bwMode="auto">
          <a:xfrm>
            <a:off x="281354" y="979186"/>
            <a:ext cx="7297615" cy="5484638"/>
          </a:xfrm>
          <a:prstGeom prst="rect">
            <a:avLst/>
          </a:prstGeom>
          <a:noFill/>
          <a:ln w="9525">
            <a:noFill/>
            <a:miter lim="800000"/>
            <a:headEnd/>
            <a:tailEnd/>
          </a:ln>
        </p:spPr>
      </p:pic>
      <p:sp>
        <p:nvSpPr>
          <p:cNvPr id="14" name="Rectangle 2"/>
          <p:cNvSpPr>
            <a:spLocks noChangeArrowheads="1"/>
          </p:cNvSpPr>
          <p:nvPr/>
        </p:nvSpPr>
        <p:spPr bwMode="auto">
          <a:xfrm>
            <a:off x="6260123" y="4765431"/>
            <a:ext cx="2039815" cy="348109"/>
          </a:xfrm>
          <a:prstGeom prst="rect">
            <a:avLst/>
          </a:prstGeom>
          <a:noFill/>
          <a:ln w="9525">
            <a:noFill/>
            <a:miter lim="800000"/>
            <a:headEnd/>
            <a:tailEnd/>
          </a:ln>
        </p:spPr>
        <p:txBody>
          <a:bodyPr wrap="square">
            <a:spAutoFit/>
          </a:bodyPr>
          <a:lstStyle/>
          <a:p>
            <a:pPr algn="r" rtl="1"/>
            <a:r>
              <a:rPr lang="fa-IR" sz="1662" b="1" dirty="0">
                <a:latin typeface="Calibri" pitchFamily="34" charset="0"/>
                <a:cs typeface="B Homa" panose="00000400000000000000" pitchFamily="2" charset="-78"/>
              </a:rPr>
              <a:t>مسیر ورودی قوسی شکل</a:t>
            </a:r>
          </a:p>
        </p:txBody>
      </p:sp>
      <p:sp>
        <p:nvSpPr>
          <p:cNvPr id="15" name="Flowchart: Connector 14"/>
          <p:cNvSpPr/>
          <p:nvPr/>
        </p:nvSpPr>
        <p:spPr>
          <a:xfrm>
            <a:off x="6400800" y="4413739"/>
            <a:ext cx="211015" cy="211015"/>
          </a:xfrm>
          <a:prstGeom prst="flowChartConnector">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defRPr/>
            </a:pPr>
            <a:endParaRPr lang="fa-IR" sz="1662" dirty="0">
              <a:cs typeface="B Homa" panose="00000400000000000000" pitchFamily="2" charset="-78"/>
            </a:endParaRPr>
          </a:p>
        </p:txBody>
      </p:sp>
      <p:sp>
        <p:nvSpPr>
          <p:cNvPr id="16" name="TextBox 4"/>
          <p:cNvSpPr txBox="1">
            <a:spLocks noChangeArrowheads="1"/>
          </p:cNvSpPr>
          <p:nvPr/>
        </p:nvSpPr>
        <p:spPr bwMode="auto">
          <a:xfrm>
            <a:off x="5486400" y="1318846"/>
            <a:ext cx="3176272" cy="1371209"/>
          </a:xfrm>
          <a:prstGeom prst="rect">
            <a:avLst/>
          </a:prstGeom>
          <a:noFill/>
          <a:ln w="9525">
            <a:noFill/>
            <a:miter lim="800000"/>
            <a:headEnd/>
            <a:tailEnd/>
          </a:ln>
        </p:spPr>
        <p:txBody>
          <a:bodyPr wrap="square">
            <a:spAutoFit/>
          </a:bodyPr>
          <a:lstStyle/>
          <a:p>
            <a:pPr algn="r" rtl="1"/>
            <a:r>
              <a:rPr lang="fa-IR" sz="1662" dirty="0">
                <a:latin typeface="Calibri" pitchFamily="34" charset="0"/>
                <a:cs typeface="B Homa" panose="00000400000000000000" pitchFamily="2" charset="-78"/>
              </a:rPr>
              <a:t>فرم صدف مانند با مساحت کلی 6000  متر مربع که به وسیله 3 ربع دایره که مساحت آنها کاهش می یابد ایجاد شده است.</a:t>
            </a:r>
          </a:p>
          <a:p>
            <a:pPr algn="r" rtl="1"/>
            <a:endParaRPr lang="fa-IR" sz="1662" dirty="0">
              <a:latin typeface="Calibri" pitchFamily="34" charset="0"/>
              <a:cs typeface="B Homa" panose="00000400000000000000" pitchFamily="2" charset="-78"/>
            </a:endParaRPr>
          </a:p>
        </p:txBody>
      </p:sp>
    </p:spTree>
    <p:extLst>
      <p:ext uri="{BB962C8B-B14F-4D97-AF65-F5344CB8AC3E}">
        <p14:creationId xmlns:p14="http://schemas.microsoft.com/office/powerpoint/2010/main" val="331728835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descr="http://www.arcspace.com/architects/piano/padre_pio/9padrepio.jpg"/>
          <p:cNvPicPr>
            <a:picLocks noChangeAspect="1" noChangeArrowheads="1"/>
          </p:cNvPicPr>
          <p:nvPr/>
        </p:nvPicPr>
        <p:blipFill>
          <a:blip r:embed="rId2"/>
          <a:srcRect t="36842"/>
          <a:stretch>
            <a:fillRect/>
          </a:stretch>
        </p:blipFill>
        <p:spPr bwMode="auto">
          <a:xfrm>
            <a:off x="2321169" y="3429001"/>
            <a:ext cx="3094892" cy="1516184"/>
          </a:xfrm>
          <a:prstGeom prst="rect">
            <a:avLst/>
          </a:prstGeom>
          <a:noFill/>
          <a:ln w="9525">
            <a:noFill/>
            <a:miter lim="800000"/>
            <a:headEnd/>
            <a:tailEnd/>
          </a:ln>
        </p:spPr>
      </p:pic>
      <p:pic>
        <p:nvPicPr>
          <p:cNvPr id="10" name="Picture 2"/>
          <p:cNvPicPr>
            <a:picLocks noChangeAspect="1" noChangeArrowheads="1"/>
          </p:cNvPicPr>
          <p:nvPr/>
        </p:nvPicPr>
        <p:blipFill>
          <a:blip r:embed="rId3"/>
          <a:srcRect l="2182" t="7880" r="2302" b="52720"/>
          <a:stretch>
            <a:fillRect/>
          </a:stretch>
        </p:blipFill>
        <p:spPr bwMode="auto">
          <a:xfrm>
            <a:off x="492369" y="4765431"/>
            <a:ext cx="3094892" cy="1477108"/>
          </a:xfrm>
          <a:prstGeom prst="rect">
            <a:avLst/>
          </a:prstGeom>
          <a:noFill/>
          <a:ln w="9525">
            <a:noFill/>
            <a:miter lim="800000"/>
            <a:headEnd/>
            <a:tailEnd/>
          </a:ln>
        </p:spPr>
      </p:pic>
      <p:sp>
        <p:nvSpPr>
          <p:cNvPr id="11" name="TextBox 6"/>
          <p:cNvSpPr txBox="1">
            <a:spLocks noChangeArrowheads="1"/>
          </p:cNvSpPr>
          <p:nvPr/>
        </p:nvSpPr>
        <p:spPr bwMode="auto">
          <a:xfrm>
            <a:off x="5416061" y="685800"/>
            <a:ext cx="3024554" cy="490134"/>
          </a:xfrm>
          <a:prstGeom prst="rect">
            <a:avLst/>
          </a:prstGeom>
          <a:noFill/>
          <a:ln w="9525">
            <a:noFill/>
            <a:miter lim="800000"/>
            <a:headEnd/>
            <a:tailEnd/>
          </a:ln>
        </p:spPr>
        <p:txBody>
          <a:bodyPr wrap="square">
            <a:spAutoFit/>
          </a:bodyPr>
          <a:lstStyle/>
          <a:p>
            <a:pPr algn="r" rtl="1"/>
            <a:r>
              <a:rPr lang="fa-IR" sz="2585" dirty="0">
                <a:solidFill>
                  <a:srgbClr val="C00000"/>
                </a:solidFill>
                <a:latin typeface="Calibri" pitchFamily="34" charset="0"/>
                <a:cs typeface="2  Esfehan" pitchFamily="2" charset="-78"/>
              </a:rPr>
              <a:t>قوس ورودی شیشه ای </a:t>
            </a:r>
          </a:p>
        </p:txBody>
      </p:sp>
      <p:sp>
        <p:nvSpPr>
          <p:cNvPr id="13" name="TextBox 7"/>
          <p:cNvSpPr txBox="1">
            <a:spLocks noChangeArrowheads="1"/>
          </p:cNvSpPr>
          <p:nvPr/>
        </p:nvSpPr>
        <p:spPr bwMode="auto">
          <a:xfrm>
            <a:off x="5486400" y="3851031"/>
            <a:ext cx="3305908" cy="1627112"/>
          </a:xfrm>
          <a:prstGeom prst="rect">
            <a:avLst/>
          </a:prstGeom>
          <a:noFill/>
          <a:ln w="9525">
            <a:noFill/>
            <a:miter lim="800000"/>
            <a:headEnd/>
            <a:tailEnd/>
          </a:ln>
        </p:spPr>
        <p:txBody>
          <a:bodyPr wrap="square">
            <a:spAutoFit/>
          </a:bodyPr>
          <a:lstStyle/>
          <a:p>
            <a:pPr algn="r" rtl="1">
              <a:lnSpc>
                <a:spcPct val="150000"/>
              </a:lnSpc>
            </a:pPr>
            <a:r>
              <a:rPr lang="fa-IR" sz="1662" dirty="0">
                <a:latin typeface="Calibri" pitchFamily="34" charset="0"/>
                <a:cs typeface="B Homa" panose="00000400000000000000" pitchFamily="2" charset="-78"/>
              </a:rPr>
              <a:t>ورودی قوسی شکل به عنوان پنجره درون قوس سنگی نور ورودی کلیسا را فیلتر کرده و با دهانه 50 متر و ارتفاع 16متر بزرگتربن قوس مجموعه است.</a:t>
            </a:r>
          </a:p>
        </p:txBody>
      </p:sp>
      <p:sp>
        <p:nvSpPr>
          <p:cNvPr id="6" name="Rectangle 5"/>
          <p:cNvSpPr/>
          <p:nvPr/>
        </p:nvSpPr>
        <p:spPr>
          <a:xfrm>
            <a:off x="4783015" y="1600201"/>
            <a:ext cx="3938954" cy="859659"/>
          </a:xfrm>
          <a:prstGeom prst="rect">
            <a:avLst/>
          </a:prstGeom>
        </p:spPr>
        <p:txBody>
          <a:bodyPr wrap="square">
            <a:spAutoFit/>
          </a:bodyPr>
          <a:lstStyle/>
          <a:p>
            <a:pPr algn="ctr" rtl="1"/>
            <a:r>
              <a:rPr lang="fa-IR" sz="1662" dirty="0">
                <a:cs typeface="B Homa" panose="00000400000000000000" pitchFamily="2" charset="-78"/>
              </a:rPr>
              <a:t>منطقه اي که با شکل سه چهارم دايره محصورشده،رأس ميدان مثلثي شکلي را تشکيل مي دهد که رو به پايين به سمت ورودي شيبدارمي شود.</a:t>
            </a:r>
            <a:endParaRPr lang="en-US" sz="1662" dirty="0"/>
          </a:p>
        </p:txBody>
      </p:sp>
      <p:pic>
        <p:nvPicPr>
          <p:cNvPr id="7" name="Picture 2"/>
          <p:cNvPicPr>
            <a:picLocks noChangeAspect="1" noChangeArrowheads="1"/>
          </p:cNvPicPr>
          <p:nvPr/>
        </p:nvPicPr>
        <p:blipFill>
          <a:blip r:embed="rId4"/>
          <a:srcRect/>
          <a:stretch>
            <a:fillRect/>
          </a:stretch>
        </p:blipFill>
        <p:spPr bwMode="auto">
          <a:xfrm>
            <a:off x="1125416" y="1107831"/>
            <a:ext cx="2813538" cy="1962073"/>
          </a:xfrm>
          <a:prstGeom prst="rect">
            <a:avLst/>
          </a:prstGeom>
          <a:noFill/>
          <a:ln w="9525">
            <a:noFill/>
            <a:miter lim="800000"/>
            <a:headEnd/>
            <a:tailEnd/>
          </a:ln>
          <a:effectLst/>
        </p:spPr>
      </p:pic>
    </p:spTree>
    <p:extLst>
      <p:ext uri="{BB962C8B-B14F-4D97-AF65-F5344CB8AC3E}">
        <p14:creationId xmlns:p14="http://schemas.microsoft.com/office/powerpoint/2010/main" val="963939748"/>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elestial">
  <a:themeElements>
    <a:clrScheme name="Celestial">
      <a:dk1>
        <a:sysClr val="windowText" lastClr="000000"/>
      </a:dk1>
      <a:lt1>
        <a:sysClr val="window" lastClr="FFFFFF"/>
      </a:lt1>
      <a:dk2>
        <a:srgbClr val="18276C"/>
      </a:dk2>
      <a:lt2>
        <a:srgbClr val="EBEBEB"/>
      </a:lt2>
      <a:accent1>
        <a:srgbClr val="AC3EC1"/>
      </a:accent1>
      <a:accent2>
        <a:srgbClr val="477BD1"/>
      </a:accent2>
      <a:accent3>
        <a:srgbClr val="46B298"/>
      </a:accent3>
      <a:accent4>
        <a:srgbClr val="90BA4C"/>
      </a:accent4>
      <a:accent5>
        <a:srgbClr val="DD9D31"/>
      </a:accent5>
      <a:accent6>
        <a:srgbClr val="E25247"/>
      </a:accent6>
      <a:hlink>
        <a:srgbClr val="C573D2"/>
      </a:hlink>
      <a:folHlink>
        <a:srgbClr val="CCAEE8"/>
      </a:folHlink>
    </a:clrScheme>
    <a:fontScheme name="Celestial">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elestial">
      <a:fillStyleLst>
        <a:solidFill>
          <a:schemeClr val="phClr"/>
        </a:solidFill>
        <a:gradFill rotWithShape="1">
          <a:gsLst>
            <a:gs pos="0">
              <a:schemeClr val="phClr">
                <a:tint val="70000"/>
                <a:lumMod val="110000"/>
              </a:schemeClr>
            </a:gs>
            <a:gs pos="100000">
              <a:schemeClr val="phClr">
                <a:tint val="82000"/>
                <a:alpha val="74000"/>
              </a:schemeClr>
            </a:gs>
          </a:gsLst>
          <a:lin ang="5400000" scaled="0"/>
        </a:gradFill>
        <a:gradFill rotWithShape="1">
          <a:gsLst>
            <a:gs pos="0">
              <a:schemeClr val="phClr">
                <a:tint val="98000"/>
                <a:lumMod val="100000"/>
              </a:schemeClr>
            </a:gs>
            <a:gs pos="100000">
              <a:schemeClr val="phClr">
                <a:shade val="88000"/>
                <a:lumMod val="88000"/>
              </a:schemeClr>
            </a:gs>
          </a:gsLst>
          <a:lin ang="5400000" scaled="1"/>
        </a:gradFill>
      </a:fillStyleLst>
      <a:lnStyleLst>
        <a:ln w="9525"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65000"/>
              </a:srgbClr>
            </a:outerShdw>
          </a:effectLst>
          <a:scene3d>
            <a:camera prst="orthographicFront">
              <a:rot lat="0" lon="0" rev="0"/>
            </a:camera>
            <a:lightRig rig="threePt" dir="tl">
              <a:rot lat="0" lon="0" rev="1200000"/>
            </a:lightRig>
          </a:scene3d>
          <a:sp3d>
            <a:bevelT w="38100" h="12700"/>
          </a:sp3d>
        </a:effectStyle>
      </a:effectStyleLst>
      <a:bgFillStyleLst>
        <a:solidFill>
          <a:schemeClr val="phClr"/>
        </a:solidFill>
        <a:gradFill rotWithShape="1">
          <a:gsLst>
            <a:gs pos="0">
              <a:schemeClr val="phClr">
                <a:tint val="90000"/>
                <a:shade val="96000"/>
                <a:hueMod val="100000"/>
                <a:satMod val="180000"/>
                <a:lumMod val="110000"/>
              </a:schemeClr>
            </a:gs>
            <a:gs pos="100000">
              <a:schemeClr val="phClr">
                <a:shade val="96000"/>
                <a:satMod val="160000"/>
                <a:lumMod val="100000"/>
              </a:schemeClr>
            </a:gs>
          </a:gsLst>
          <a:lin ang="4740000" scaled="1"/>
        </a:gradFill>
        <a:blipFill>
          <a:blip xmlns:r="http://schemas.openxmlformats.org/officeDocument/2006/relationships" r:embed="rId1"/>
          <a:stretch/>
        </a:blipFill>
      </a:bgFillStyleLst>
    </a:fmtScheme>
  </a:themeElements>
  <a:objectDefaults/>
  <a:extraClrSchemeLst/>
  <a:extLst>
    <a:ext uri="{05A4C25C-085E-4340-85A3-A5531E510DB2}">
      <thm15:themeFamily xmlns:thm15="http://schemas.microsoft.com/office/thememl/2012/main" name="Celestial" id="{C4BB2A3D-0E93-4C5F-B0D2-9D3FCE089CC5}" vid="{42E5908D-19A2-46FD-89FA-638B126129E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Celestial</Template>
  <TotalTime>11</TotalTime>
  <Words>1349</Words>
  <Application>Microsoft Office PowerPoint</Application>
  <PresentationFormat>On-screen Show (4:3)</PresentationFormat>
  <Paragraphs>85</Paragraphs>
  <Slides>32</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32</vt:i4>
      </vt:variant>
    </vt:vector>
  </HeadingPairs>
  <TitlesOfParts>
    <vt:vector size="39" baseType="lpstr">
      <vt:lpstr>2  Esfehan</vt:lpstr>
      <vt:lpstr>Algerian</vt:lpstr>
      <vt:lpstr>Arial</vt:lpstr>
      <vt:lpstr>B Homa</vt:lpstr>
      <vt:lpstr>Calibri</vt:lpstr>
      <vt:lpstr>Calibri Light</vt:lpstr>
      <vt:lpstr>Celestial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Mohammad</dc:creator>
  <cp:lastModifiedBy>Mohammad</cp:lastModifiedBy>
  <cp:revision>4</cp:revision>
  <dcterms:created xsi:type="dcterms:W3CDTF">2020-05-29T12:54:16Z</dcterms:created>
  <dcterms:modified xsi:type="dcterms:W3CDTF">2020-06-12T01:31:30Z</dcterms:modified>
</cp:coreProperties>
</file>