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5" r:id="rId21"/>
    <p:sldId id="286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9597" autoAdjust="0"/>
  </p:normalViewPr>
  <p:slideViewPr>
    <p:cSldViewPr snapToGrid="0">
      <p:cViewPr varScale="1">
        <p:scale>
          <a:sx n="71" d="100"/>
          <a:sy n="71" d="100"/>
        </p:scale>
        <p:origin x="1194" y="7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BA02C91-3211-46D2-ACC6-CF0CF1D6EFCA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ABE9CE-24D7-4EBB-8725-65F05B951DA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0189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A18A-3FB1-4EB4-9909-B508D5FFEFC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02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پارک آبی سنگاپور دارای سه آسمان خراش و یک سازه کشتی مانند بزرگ بر بالای این سه برج است که آنها را</a:t>
            </a:r>
          </a:p>
          <a:p>
            <a:r>
              <a:rPr lang="fa-I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از بالا به هم وصل کرده است.از سال 2002 تا 2006 ساخت آن طول کشید و مساحتی به اندازه 12400 متر</a:t>
            </a:r>
          </a:p>
          <a:p>
            <a:r>
              <a:rPr lang="fa-I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مربع را دارا می باشد.کاربری سه برج ، هتل است و کاربری کشتی که در بالای این برج ها قرار دارد ، تفریحی</a:t>
            </a:r>
          </a:p>
          <a:p>
            <a:r>
              <a:rPr lang="fa-I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است که شامل استخر بزرگ ، رستوران ، سالن کلوپ و ... می باشد.</a:t>
            </a:r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BE9CE-24D7-4EBB-8725-65F05B951DAC}" type="slidenum">
              <a:rPr lang="fa-IR" smtClean="0"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8985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A18A-3FB1-4EB4-9909-B508D5FFEFC1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24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BE9CE-24D7-4EBB-8725-65F05B951DAC}" type="slidenum">
              <a:rPr lang="fa-IR" smtClean="0"/>
              <a:t>17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6226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dirty="0" smtClean="0">
                <a:cs typeface="B Homa" panose="00000400000000000000" pitchFamily="2" charset="-78"/>
              </a:rPr>
              <a:t>سازه در قسمت پایین این سه برج ، دوشاخه شده تا با قدرت بیشتری نیروها را به زمین منتقل کند.هتل ها توسط یک استراکچر دهلیزی شیشه ای ، در پایین برج به هم متصل می شوند که در زیر این استراکچر ، یک لابی نیمه باز قرار دارد. </a:t>
            </a:r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BE9CE-24D7-4EBB-8725-65F05B951DAC}" type="slidenum">
              <a:rPr lang="fa-IR" smtClean="0"/>
              <a:t>23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9083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8831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71472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65908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3034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44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803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771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509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315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06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2488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05438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751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085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780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72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en-US" sz="72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9725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694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315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936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271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23CC-299B-4776-99D1-2A984400B4B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0407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4126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7787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890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56980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3259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3996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9616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FA85B-00E5-474A-AA8B-95E1AF924C74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3ECFF-E586-43D4-AD9D-C6FC0A54C5D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389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54B06E82-A89D-4DF3-9B3C-FF3E7B492942}" type="datetimeFigureOut">
              <a:rPr lang="en-US" smtClean="0">
                <a:solidFill>
                  <a:prstClr val="black"/>
                </a:solidFill>
              </a:rPr>
              <a:pPr rtl="0"/>
              <a:t>11/28/2020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973023CC-299B-4776-99D1-2A984400B4B6}" type="slidenum">
              <a:rPr lang="en-US" smtClean="0">
                <a:solidFill>
                  <a:prstClr val="black"/>
                </a:solidFill>
              </a:rPr>
              <a:pPr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9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2743200"/>
            <a:ext cx="488948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fa-IR" sz="3600" dirty="0">
                <a:solidFill>
                  <a:prstClr val="black"/>
                </a:solidFill>
                <a:cs typeface="B Homa" panose="00000400000000000000" pitchFamily="2" charset="-78"/>
              </a:rPr>
              <a:t>بررسی سازه پارک آبی سنگاپور</a:t>
            </a:r>
          </a:p>
        </p:txBody>
      </p:sp>
    </p:spTree>
    <p:extLst>
      <p:ext uri="{BB962C8B-B14F-4D97-AF65-F5344CB8AC3E}">
        <p14:creationId xmlns:p14="http://schemas.microsoft.com/office/powerpoint/2010/main" val="164170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35" y="2667000"/>
            <a:ext cx="844176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7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9500" y="927100"/>
            <a:ext cx="7124700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dirty="0">
                <a:cs typeface="B Homa" panose="00000400000000000000" pitchFamily="2" charset="-78"/>
              </a:rPr>
              <a:t>استخر مجموعه طوری کار شده که این طور بع نظر برسد که حفاظی نداشته و شناگرها هر لحظه ممکن است </a:t>
            </a:r>
            <a:r>
              <a:rPr lang="fa-IR" sz="2400" dirty="0" smtClean="0">
                <a:cs typeface="B Homa" panose="00000400000000000000" pitchFamily="2" charset="-78"/>
              </a:rPr>
              <a:t>از بالای </a:t>
            </a:r>
            <a:r>
              <a:rPr lang="fa-IR" sz="2400" dirty="0">
                <a:cs typeface="B Homa" panose="00000400000000000000" pitchFamily="2" charset="-78"/>
              </a:rPr>
              <a:t>برج سقوط کنند در صورتی که دور تا دور این استخر بزرگ ، حوضچه ای قرار گرفته که در صورت </a:t>
            </a:r>
            <a:r>
              <a:rPr lang="fa-IR" sz="2400" dirty="0" smtClean="0">
                <a:cs typeface="B Homa" panose="00000400000000000000" pitchFamily="2" charset="-78"/>
              </a:rPr>
              <a:t>نزدیکی شناورها </a:t>
            </a:r>
            <a:r>
              <a:rPr lang="fa-IR" sz="2400" dirty="0">
                <a:cs typeface="B Homa" panose="00000400000000000000" pitchFamily="2" charset="-78"/>
              </a:rPr>
              <a:t>به لبه کشتی ، داخل حوضچه میفتند و سقوط نمی کنند.دلیل بی حفاظ بودن استخر این است </a:t>
            </a:r>
            <a:r>
              <a:rPr lang="fa-IR" sz="2400" dirty="0" smtClean="0">
                <a:cs typeface="B Homa" panose="00000400000000000000" pitchFamily="2" charset="-78"/>
              </a:rPr>
              <a:t>که احساس </a:t>
            </a:r>
            <a:r>
              <a:rPr lang="fa-IR" sz="2400" dirty="0">
                <a:cs typeface="B Homa" panose="00000400000000000000" pitchFamily="2" charset="-78"/>
              </a:rPr>
              <a:t>بی نهایت بودن را به مخاطب القا کند.</a:t>
            </a:r>
          </a:p>
          <a:p>
            <a:pPr algn="just"/>
            <a:r>
              <a:rPr lang="fa-IR" sz="2400" dirty="0">
                <a:cs typeface="B Homa" panose="00000400000000000000" pitchFamily="2" charset="-78"/>
              </a:rPr>
              <a:t>گنجایش این مجموعه 3900 نفر و ارتفاع آن 200 متر می باشد که برای دسترسی به طبقات ، از آسانسورها </a:t>
            </a:r>
            <a:r>
              <a:rPr lang="fa-IR" sz="2400" dirty="0" smtClean="0">
                <a:cs typeface="B Homa" panose="00000400000000000000" pitchFamily="2" charset="-78"/>
              </a:rPr>
              <a:t>و پلکان </a:t>
            </a:r>
            <a:r>
              <a:rPr lang="fa-IR" sz="2400" dirty="0">
                <a:cs typeface="B Homa" panose="00000400000000000000" pitchFamily="2" charset="-78"/>
              </a:rPr>
              <a:t>روباز تراس کشتی استفاده می شود.</a:t>
            </a:r>
          </a:p>
          <a:p>
            <a:pPr algn="just"/>
            <a:r>
              <a:rPr lang="fa-IR" sz="2400" dirty="0">
                <a:cs typeface="B Homa" panose="00000400000000000000" pitchFamily="2" charset="-78"/>
              </a:rPr>
              <a:t>ارتفاع 200 متری این مجموعه باعث می شود تا باد ، نیروی زیادی به کشتی وارد کند.برای حل این موضوع </a:t>
            </a:r>
            <a:r>
              <a:rPr lang="fa-IR" sz="2400" dirty="0" smtClean="0">
                <a:cs typeface="B Homa" panose="00000400000000000000" pitchFamily="2" charset="-78"/>
              </a:rPr>
              <a:t>،  چهار </a:t>
            </a:r>
            <a:r>
              <a:rPr lang="fa-IR" sz="2400" dirty="0">
                <a:cs typeface="B Homa" panose="00000400000000000000" pitchFamily="2" charset="-78"/>
              </a:rPr>
              <a:t>مفصل متحرک زیر کشتی )در محل اتصال به برج ها( تعبیه کردند که هنگام وزش باد ، به اندازه 5 </a:t>
            </a:r>
            <a:r>
              <a:rPr lang="fa-IR" sz="2400" dirty="0" smtClean="0">
                <a:cs typeface="B Homa" panose="00000400000000000000" pitchFamily="2" charset="-78"/>
              </a:rPr>
              <a:t>سانتی  متر </a:t>
            </a:r>
            <a:r>
              <a:rPr lang="fa-IR" sz="2400" dirty="0">
                <a:cs typeface="B Homa" panose="00000400000000000000" pitchFamily="2" charset="-78"/>
              </a:rPr>
              <a:t>، امکان حرکت را به کشتی می دهد و به این صورت در برابر نیروهای باد مقاومت می کند.</a:t>
            </a:r>
          </a:p>
        </p:txBody>
      </p:sp>
    </p:spTree>
    <p:extLst>
      <p:ext uri="{BB962C8B-B14F-4D97-AF65-F5344CB8AC3E}">
        <p14:creationId xmlns:p14="http://schemas.microsoft.com/office/powerpoint/2010/main" val="64108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723900"/>
            <a:ext cx="52387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62600" y="1905000"/>
            <a:ext cx="3505200" cy="1661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3600" b="1" dirty="0">
                <a:solidFill>
                  <a:prstClr val="black"/>
                </a:solidFill>
                <a:cs typeface="B Titr" panose="00000700000000000000" pitchFamily="2" charset="-78"/>
              </a:rPr>
              <a:t>دسترسی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1_آسانسور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2_پلکان های روبازتراس های کشتی</a:t>
            </a:r>
          </a:p>
          <a:p>
            <a:pPr rtl="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00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1892104"/>
            <a:ext cx="6667500" cy="444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95400" y="609600"/>
            <a:ext cx="4419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0"/>
            <a:r>
              <a:rPr lang="en-US" sz="3600" b="1" dirty="0">
                <a:solidFill>
                  <a:prstClr val="black"/>
                </a:solidFill>
              </a:rPr>
              <a:t>Infinity pool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62800" y="16764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000" b="1" dirty="0">
                <a:solidFill>
                  <a:prstClr val="black"/>
                </a:solidFill>
                <a:cs typeface="B Nazanin" panose="00000400000000000000" pitchFamily="2" charset="-78"/>
              </a:rPr>
              <a:t>استخر بی نهایت</a:t>
            </a:r>
            <a:endParaRPr lang="en-US" sz="20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8001000" y="22098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8001000" y="35052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61274" y="2859258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بدون لبه</a:t>
            </a:r>
            <a:endParaRPr lang="en-US" sz="24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9000" y="4114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بدون حفاظ</a:t>
            </a:r>
            <a:endParaRPr lang="en-US" sz="24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17" name="Smiley Face 16"/>
          <p:cNvSpPr/>
          <p:nvPr/>
        </p:nvSpPr>
        <p:spPr>
          <a:xfrm>
            <a:off x="7848600" y="4648200"/>
            <a:ext cx="609600" cy="609600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5200" y="5410200"/>
            <a:ext cx="1676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ایمن</a:t>
            </a:r>
            <a:r>
              <a:rPr lang="fa-IR" sz="2400" b="1" dirty="0">
                <a:solidFill>
                  <a:prstClr val="black"/>
                </a:solidFill>
              </a:rPr>
              <a:t> 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6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شگفت انگیزترین استخر روباز جهان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8229600" cy="563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578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738" y="2490788"/>
            <a:ext cx="5808461" cy="3444875"/>
          </a:xfrm>
        </p:spPr>
      </p:pic>
    </p:spTree>
    <p:extLst>
      <p:ext uri="{BB962C8B-B14F-4D97-AF65-F5344CB8AC3E}">
        <p14:creationId xmlns:p14="http://schemas.microsoft.com/office/powerpoint/2010/main" val="156403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654050"/>
            <a:ext cx="6172200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381000"/>
            <a:ext cx="2362200" cy="26468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2800" b="1" dirty="0">
                <a:solidFill>
                  <a:prstClr val="black"/>
                </a:solidFill>
                <a:cs typeface="B Titr" panose="00000700000000000000" pitchFamily="2" charset="-78"/>
              </a:rPr>
              <a:t>کف ودیواره ها: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fa-IR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182 تن استیل مقاوم سازی شده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4مفصل متحرک زیراستخر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محدوده ی حرکتی استخر:500 میلیمتر</a:t>
            </a:r>
            <a:endParaRPr lang="en-US" sz="20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500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95032"/>
            <a:ext cx="6400800" cy="543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34200" y="685800"/>
            <a:ext cx="19812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2400" b="1" dirty="0">
                <a:solidFill>
                  <a:prstClr val="black"/>
                </a:solidFill>
                <a:cs typeface="B Titr" panose="00000700000000000000" pitchFamily="2" charset="-78"/>
              </a:rPr>
              <a:t>مشکلات استخر:</a:t>
            </a:r>
          </a:p>
          <a:p>
            <a:pPr rtl="0"/>
            <a:endParaRPr lang="fa-IR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وزش باد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نشست زمین</a:t>
            </a:r>
          </a:p>
          <a:p>
            <a:pPr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7772400" y="2667000"/>
            <a:ext cx="332232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3962400"/>
            <a:ext cx="2133600" cy="1661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2400" b="1" dirty="0">
                <a:solidFill>
                  <a:prstClr val="black"/>
                </a:solidFill>
                <a:cs typeface="B Titr" panose="00000700000000000000" pitchFamily="2" charset="-78"/>
              </a:rPr>
              <a:t>راه حل:</a:t>
            </a:r>
          </a:p>
          <a:p>
            <a:pPr rtl="0"/>
            <a:endParaRPr lang="fa-IR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قرار دادن جکهایی داخل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برج نگه دارنده پارک </a:t>
            </a:r>
            <a:endParaRPr lang="en-US" sz="20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622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1746788"/>
            <a:ext cx="6781800" cy="435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75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9500" y="927100"/>
            <a:ext cx="7124700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dirty="0">
                <a:cs typeface="B Homa" panose="00000400000000000000" pitchFamily="2" charset="-78"/>
              </a:rPr>
              <a:t>این مجموعه دارای 7000 قطعه فلزی است که حمل آنها بسیار مشکل ساز بود.برای حل این مشکل ، کل </a:t>
            </a:r>
            <a:r>
              <a:rPr lang="fa-IR" sz="2400" dirty="0" smtClean="0">
                <a:cs typeface="B Homa" panose="00000400000000000000" pitchFamily="2" charset="-78"/>
              </a:rPr>
              <a:t>سازه را </a:t>
            </a:r>
            <a:r>
              <a:rPr lang="fa-IR" sz="2400" dirty="0">
                <a:cs typeface="B Homa" panose="00000400000000000000" pitchFamily="2" charset="-78"/>
              </a:rPr>
              <a:t>به چهارده فسمت تقسیم کردند؛شش قسمت آن که </a:t>
            </a:r>
            <a:r>
              <a:rPr lang="en-US" sz="2400" dirty="0">
                <a:cs typeface="B Homa" panose="00000400000000000000" pitchFamily="2" charset="-78"/>
              </a:rPr>
              <a:t>Bridge </a:t>
            </a:r>
            <a:r>
              <a:rPr lang="fa-IR" sz="2400" dirty="0">
                <a:cs typeface="B Homa" panose="00000400000000000000" pitchFamily="2" charset="-78"/>
              </a:rPr>
              <a:t>نام دارند که کار اصلی اتصال سه برج به </a:t>
            </a:r>
            <a:r>
              <a:rPr lang="fa-IR" sz="2400" dirty="0" smtClean="0">
                <a:cs typeface="B Homa" panose="00000400000000000000" pitchFamily="2" charset="-78"/>
              </a:rPr>
              <a:t>یکدیگر را </a:t>
            </a:r>
            <a:r>
              <a:rPr lang="fa-IR" sz="2400" dirty="0">
                <a:cs typeface="B Homa" panose="00000400000000000000" pitchFamily="2" charset="-78"/>
              </a:rPr>
              <a:t>انجام می دهند.هشت قسمت دیگر آن ، سازه های بزرگ عرشه تفریحی را تشکیل می دهند.از بین این </a:t>
            </a:r>
            <a:r>
              <a:rPr lang="fa-IR" sz="2400" dirty="0" smtClean="0">
                <a:cs typeface="B Homa" panose="00000400000000000000" pitchFamily="2" charset="-78"/>
              </a:rPr>
              <a:t>چهارده قطعه </a:t>
            </a:r>
            <a:r>
              <a:rPr lang="fa-IR" sz="2400" dirty="0">
                <a:cs typeface="B Homa" panose="00000400000000000000" pitchFamily="2" charset="-78"/>
              </a:rPr>
              <a:t>، یک سگمنت خیلی سنگین به وزن 350 تن وجود داشت که برای بالا بردن آن از تاور کرین نمی </a:t>
            </a:r>
            <a:r>
              <a:rPr lang="fa-IR" sz="2400" dirty="0" smtClean="0">
                <a:cs typeface="B Homa" panose="00000400000000000000" pitchFamily="2" charset="-78"/>
              </a:rPr>
              <a:t>توانستند استفاده </a:t>
            </a:r>
            <a:r>
              <a:rPr lang="fa-IR" sz="2400" dirty="0">
                <a:cs typeface="B Homa" panose="00000400000000000000" pitchFamily="2" charset="-78"/>
              </a:rPr>
              <a:t>کنند.برای بالا بردن آن نیاز به کابل های بسیار قوی )استرند و جک ( بود که بتوانند این قطعه سنگین </a:t>
            </a:r>
            <a:r>
              <a:rPr lang="fa-IR" sz="2400" dirty="0" smtClean="0">
                <a:cs typeface="B Homa" panose="00000400000000000000" pitchFamily="2" charset="-78"/>
              </a:rPr>
              <a:t>را تا </a:t>
            </a:r>
            <a:r>
              <a:rPr lang="fa-IR" sz="2400" dirty="0">
                <a:cs typeface="B Homa" panose="00000400000000000000" pitchFamily="2" charset="-78"/>
              </a:rPr>
              <a:t>ارتفاع زیادی بالا ببرند.این بالابر قوی دارای یک سیلندر هیدرولیک بود که در داخل آن چندین </a:t>
            </a:r>
            <a:r>
              <a:rPr lang="en-US" sz="2400" dirty="0">
                <a:cs typeface="B Homa" panose="00000400000000000000" pitchFamily="2" charset="-78"/>
              </a:rPr>
              <a:t>strand cable </a:t>
            </a:r>
            <a:r>
              <a:rPr lang="fa-IR" sz="2400" dirty="0">
                <a:cs typeface="B Homa" panose="00000400000000000000" pitchFamily="2" charset="-78"/>
              </a:rPr>
              <a:t>قرار داشت.بالا و پایین سیلندر دو گیره وجود داشت ؛ پس از اینکه گیره بالایی جدود 21 اینچ بالا </a:t>
            </a:r>
            <a:r>
              <a:rPr lang="fa-IR" sz="2400" dirty="0" smtClean="0">
                <a:cs typeface="B Homa" panose="00000400000000000000" pitchFamily="2" charset="-78"/>
              </a:rPr>
              <a:t>می رفت </a:t>
            </a:r>
            <a:r>
              <a:rPr lang="fa-IR" sz="2400" dirty="0">
                <a:cs typeface="B Homa" panose="00000400000000000000" pitchFamily="2" charset="-78"/>
              </a:rPr>
              <a:t>، به سمت سیلنر برگشته و پایین می آمد و دوباره به همان اندازه ) 21 اینچ( استرندها را به سمت بالا </a:t>
            </a:r>
            <a:r>
              <a:rPr lang="fa-IR" sz="2400" dirty="0" smtClean="0">
                <a:cs typeface="B Homa" panose="00000400000000000000" pitchFamily="2" charset="-78"/>
              </a:rPr>
              <a:t>می کشید.</a:t>
            </a:r>
            <a:endParaRPr lang="fa-IR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39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990600"/>
            <a:ext cx="6019800" cy="914400"/>
          </a:xfrm>
        </p:spPr>
        <p:txBody>
          <a:bodyPr>
            <a:normAutofit fontScale="90000"/>
          </a:bodyPr>
          <a:lstStyle/>
          <a:p>
            <a:r>
              <a:rPr lang="ar-SA" sz="3600" dirty="0" smtClean="0">
                <a:cs typeface="B Titr" panose="00000700000000000000" pitchFamily="2" charset="-78"/>
              </a:rPr>
              <a:t>بلندترین پارک آسماني و</a:t>
            </a:r>
            <a:r>
              <a:rPr lang="en-US" sz="3600" dirty="0" smtClean="0">
                <a:cs typeface="B Titr" panose="00000700000000000000" pitchFamily="2" charset="-78"/>
              </a:rPr>
              <a:t/>
            </a:r>
            <a:br>
              <a:rPr lang="en-US" sz="3600" dirty="0" smtClean="0">
                <a:cs typeface="B Titr" panose="00000700000000000000" pitchFamily="2" charset="-78"/>
              </a:rPr>
            </a:br>
            <a:r>
              <a:rPr lang="ar-SA" sz="3600" dirty="0" smtClean="0">
                <a:cs typeface="B Titr" panose="00000700000000000000" pitchFamily="2" charset="-78"/>
              </a:rPr>
              <a:t> بزرگترین استخر بیکران جهان</a:t>
            </a:r>
            <a:endParaRPr lang="en-US" sz="3600" dirty="0">
              <a:cs typeface="B Titr" panose="00000700000000000000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ارتفاع:200 متر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طول:340 متر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گنجایش: 3900 نفر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en-US" dirty="0" smtClean="0">
                <a:cs typeface="B Nazanin" panose="00000400000000000000" pitchFamily="2" charset="-78"/>
              </a:rPr>
              <a:t>Marina bay sands hotel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بر بام سه برج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معمار: موشه سفدی</a:t>
            </a:r>
            <a:endParaRPr lang="en-US" dirty="0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هزینه ساخت:8 میلیارد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سرمایه گذار:شرکت لاس وگاس سندز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Nazanin" panose="00000400000000000000" pitchFamily="2" charset="-78"/>
              </a:rPr>
              <a:t>زمان ساخت: 2006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248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9500" y="927100"/>
            <a:ext cx="7124700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dirty="0">
                <a:cs typeface="B Homa" panose="00000400000000000000" pitchFamily="2" charset="-78"/>
              </a:rPr>
              <a:t>فشار سگمنت های </a:t>
            </a:r>
            <a:r>
              <a:rPr lang="en-US" sz="2400" dirty="0">
                <a:cs typeface="B Homa" panose="00000400000000000000" pitchFamily="2" charset="-78"/>
              </a:rPr>
              <a:t>Bridge </a:t>
            </a:r>
            <a:r>
              <a:rPr lang="fa-IR" sz="2400" dirty="0">
                <a:cs typeface="B Homa" panose="00000400000000000000" pitchFamily="2" charset="-78"/>
              </a:rPr>
              <a:t>توسط یرج ها به زمین انتقال داده می شوند.انتهای کشتی یک کنسول 218 فوتی قرار دارد که برای مهار نیروی آن ، از دو قطعه 700 تنی استفاده شد که قسمتی از آنها روی کنسول و </a:t>
            </a:r>
            <a:r>
              <a:rPr lang="fa-IR" sz="2400" dirty="0" smtClean="0">
                <a:cs typeface="B Homa" panose="00000400000000000000" pitchFamily="2" charset="-78"/>
              </a:rPr>
              <a:t>قسمت بیشتر </a:t>
            </a:r>
            <a:r>
              <a:rPr lang="fa-IR" sz="2400" dirty="0">
                <a:cs typeface="B Homa" panose="00000400000000000000" pitchFamily="2" charset="-78"/>
              </a:rPr>
              <a:t>این دو قطعه روی برج کناری قرا می گرفت و اجازه سقوط یه کنسول را نمی دهد. چون همان برج کناری</a:t>
            </a:r>
          </a:p>
          <a:p>
            <a:pPr algn="just"/>
            <a:r>
              <a:rPr lang="fa-IR" sz="2400" dirty="0">
                <a:cs typeface="B Homa" panose="00000400000000000000" pitchFamily="2" charset="-78"/>
              </a:rPr>
              <a:t>نیروی ناشی از وزن کنسول را به زمین منتقل می کند.</a:t>
            </a:r>
          </a:p>
          <a:p>
            <a:pPr algn="just"/>
            <a:r>
              <a:rPr lang="fa-IR" sz="2400" dirty="0">
                <a:cs typeface="B Homa" panose="00000400000000000000" pitchFamily="2" charset="-78"/>
              </a:rPr>
              <a:t>نمای ساختمان دارای </a:t>
            </a:r>
            <a:r>
              <a:rPr lang="en-US" sz="2400" dirty="0" err="1">
                <a:cs typeface="B Homa" panose="00000400000000000000" pitchFamily="2" charset="-78"/>
              </a:rPr>
              <a:t>fance</a:t>
            </a:r>
            <a:r>
              <a:rPr lang="en-US" sz="2400" dirty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های شیشه ای است که به صورت عمودی و بیرون زده هستند.این پره های </a:t>
            </a:r>
            <a:r>
              <a:rPr lang="fa-IR" sz="2400" dirty="0" smtClean="0">
                <a:cs typeface="B Homa" panose="00000400000000000000" pitchFamily="2" charset="-78"/>
              </a:rPr>
              <a:t>شیشه ای </a:t>
            </a:r>
            <a:r>
              <a:rPr lang="fa-IR" sz="2400" dirty="0">
                <a:cs typeface="B Homa" panose="00000400000000000000" pitchFamily="2" charset="-78"/>
              </a:rPr>
              <a:t>، نور آفتاب را منعکس کرده و از گرم شدن زیاد ساختمان جلوگیری می کند.علاوه بر این چون عرضشان </a:t>
            </a:r>
            <a:r>
              <a:rPr lang="fa-IR" sz="2400" dirty="0" smtClean="0">
                <a:cs typeface="B Homa" panose="00000400000000000000" pitchFamily="2" charset="-78"/>
              </a:rPr>
              <a:t>زیاد است </a:t>
            </a:r>
            <a:r>
              <a:rPr lang="fa-IR" sz="2400" dirty="0">
                <a:cs typeface="B Homa" panose="00000400000000000000" pitchFamily="2" charset="-78"/>
              </a:rPr>
              <a:t>، این بیرون زدگی </a:t>
            </a:r>
            <a:r>
              <a:rPr lang="en-US" sz="2400" dirty="0" err="1">
                <a:cs typeface="B Homa" panose="00000400000000000000" pitchFamily="2" charset="-78"/>
              </a:rPr>
              <a:t>fance</a:t>
            </a:r>
            <a:r>
              <a:rPr lang="en-US" sz="2400" dirty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ها ، به صورت سایبان عمل کرده و باعث خنک شدن ساختمان به خصوص </a:t>
            </a:r>
            <a:r>
              <a:rPr lang="fa-IR" sz="2400" dirty="0" smtClean="0">
                <a:cs typeface="B Homa" panose="00000400000000000000" pitchFamily="2" charset="-78"/>
              </a:rPr>
              <a:t>در طبقات </a:t>
            </a:r>
            <a:r>
              <a:rPr lang="fa-IR" sz="2400" dirty="0">
                <a:cs typeface="B Homa" panose="00000400000000000000" pitchFamily="2" charset="-78"/>
              </a:rPr>
              <a:t>بالا که گرما بیشتر است ، می شود و گرما را 20 % کاهش می دهد</a:t>
            </a:r>
            <a:r>
              <a:rPr lang="fa-IR" sz="2400" dirty="0" smtClean="0">
                <a:cs typeface="B Homa" panose="00000400000000000000" pitchFamily="2" charset="-78"/>
              </a:rPr>
              <a:t>.</a:t>
            </a:r>
            <a:endParaRPr lang="fa-IR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098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742950"/>
            <a:ext cx="53721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5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پارک آسمانی سنگاپور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14400"/>
            <a:ext cx="7632314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53488" cy="183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3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1" y="540784"/>
            <a:ext cx="6172200" cy="585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81800" y="1600200"/>
            <a:ext cx="2209800" cy="29546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2800" b="1" dirty="0">
                <a:solidFill>
                  <a:prstClr val="black"/>
                </a:solidFill>
                <a:cs typeface="B Titr" panose="00000700000000000000" pitchFamily="2" charset="-78"/>
              </a:rPr>
              <a:t>امکانات برج: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fa-IR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هتل با2560 اتاق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مرکزخریدبزرگ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موزه هنرهای معاصر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سالن سینما وتاتر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چندین رستوران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شهربازی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آبشاررویایی</a:t>
            </a:r>
            <a:endParaRPr lang="en-US" sz="20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311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r"/>
            <a:endParaRPr lang="fa-IR" dirty="0" smtClean="0"/>
          </a:p>
          <a:p>
            <a:pPr algn="r"/>
            <a:endParaRPr lang="fa-IR" dirty="0" smtClean="0"/>
          </a:p>
          <a:p>
            <a:pPr algn="r"/>
            <a:endParaRPr lang="fa-IR" dirty="0" smtClean="0"/>
          </a:p>
          <a:p>
            <a:pPr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زمان ساخت: 2006</a:t>
            </a:r>
          </a:p>
          <a:p>
            <a:pPr algn="r">
              <a:buNone/>
            </a:pPr>
            <a:endParaRPr lang="fa-IR" dirty="0" smtClean="0">
              <a:cs typeface="B Nazanin" panose="00000400000000000000" pitchFamily="2" charset="-78"/>
            </a:endParaRPr>
          </a:p>
          <a:p>
            <a:pPr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بازگشایی اولیه:27 آوریل 2015</a:t>
            </a:r>
          </a:p>
          <a:p>
            <a:pPr algn="r">
              <a:buNone/>
            </a:pPr>
            <a:endParaRPr lang="fa-IR" dirty="0" smtClean="0">
              <a:cs typeface="B Nazanin" panose="00000400000000000000" pitchFamily="2" charset="-78"/>
            </a:endParaRPr>
          </a:p>
          <a:p>
            <a:pPr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جشن بزرگ وعمومی:</a:t>
            </a:r>
          </a:p>
          <a:p>
            <a:pPr algn="r">
              <a:buNone/>
            </a:pPr>
            <a:endParaRPr lang="fa-IR" dirty="0" smtClean="0">
              <a:cs typeface="B Nazanin" panose="00000400000000000000" pitchFamily="2" charset="-78"/>
            </a:endParaRPr>
          </a:p>
          <a:p>
            <a:pPr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میانگین بازدیدکنندگان:25 هزارنفرروزانه</a:t>
            </a:r>
          </a:p>
          <a:p>
            <a:pPr algn="r">
              <a:buNone/>
            </a:pPr>
            <a:endParaRPr lang="fa-IR" dirty="0" smtClean="0"/>
          </a:p>
          <a:p>
            <a:pPr algn="r">
              <a:buNone/>
            </a:pPr>
            <a:endParaRPr lang="en-US" dirty="0"/>
          </a:p>
        </p:txBody>
      </p:sp>
      <p:sp>
        <p:nvSpPr>
          <p:cNvPr id="5" name="Explosion 1 4"/>
          <p:cNvSpPr/>
          <p:nvPr/>
        </p:nvSpPr>
        <p:spPr>
          <a:xfrm>
            <a:off x="7543800" y="1066800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90600"/>
            <a:ext cx="345672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43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766762"/>
            <a:ext cx="7981950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0" y="457200"/>
            <a:ext cx="8950360" cy="594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06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86" y="457201"/>
            <a:ext cx="8835614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6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68" y="533401"/>
            <a:ext cx="8720866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4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18" y="457200"/>
            <a:ext cx="8773682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0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990600"/>
            <a:ext cx="7848600" cy="487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75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9" y="457200"/>
            <a:ext cx="8910084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3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"/>
            <a:ext cx="3352800" cy="41868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0960"/>
            <a:ext cx="4627753" cy="6720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" y="4237482"/>
            <a:ext cx="3380232" cy="253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692770"/>
            <a:ext cx="8001000" cy="570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838200"/>
            <a:ext cx="2362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مساحت:12400 مترمربع</a:t>
            </a:r>
          </a:p>
          <a:p>
            <a:pPr rtl="0"/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250 نوع درخت مختلف</a:t>
            </a:r>
          </a:p>
          <a:p>
            <a:pPr rtl="0"/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650 گیاه زینتی</a:t>
            </a:r>
            <a:endParaRPr lang="en-US" sz="20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823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724553"/>
            <a:ext cx="6934200" cy="556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78624" y="1935540"/>
            <a:ext cx="18288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3200" b="1" dirty="0">
                <a:solidFill>
                  <a:prstClr val="black"/>
                </a:solidFill>
                <a:cs typeface="B Nazanin" panose="00000400000000000000" pitchFamily="2" charset="-78"/>
              </a:rPr>
              <a:t>مساحت</a:t>
            </a:r>
            <a:r>
              <a:rPr lang="fa-IR" sz="3600" b="1" dirty="0">
                <a:solidFill>
                  <a:prstClr val="black"/>
                </a:solidFill>
                <a:cs typeface="B Nazanin" panose="00000400000000000000" pitchFamily="2" charset="-78"/>
              </a:rPr>
              <a:t>=</a:t>
            </a:r>
          </a:p>
          <a:p>
            <a:pPr rtl="0"/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3زمین فوتبال</a:t>
            </a:r>
          </a:p>
          <a:p>
            <a:pPr rtl="0"/>
            <a:r>
              <a:rPr lang="fa-IR" sz="2000" dirty="0">
                <a:solidFill>
                  <a:prstClr val="black"/>
                </a:solidFill>
                <a:cs typeface="B Nazanin" panose="00000400000000000000" pitchFamily="2" charset="-78"/>
              </a:rPr>
              <a:t>4.5هواپیمای جمبوجت380</a:t>
            </a:r>
            <a:endParaRPr lang="en-US" sz="20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2239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پارک آسمانی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609600"/>
            <a:ext cx="54863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762000"/>
            <a:ext cx="2438400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3600" b="1" dirty="0">
                <a:solidFill>
                  <a:prstClr val="black"/>
                </a:solidFill>
                <a:cs typeface="B Titr" panose="00000700000000000000" pitchFamily="2" charset="-78"/>
              </a:rPr>
              <a:t>شامل: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1_استخر15026 فوت مربعی بی نهایت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2_جکوزی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3_مسیرپیاده روی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4_عرشه رصد360درجه شهر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5_سالن کلوپ اجرایی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6_رستوران </a:t>
            </a:r>
          </a:p>
          <a:p>
            <a:pPr rtl="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7_لمکده</a:t>
            </a:r>
            <a:r>
              <a:rPr lang="en-US" sz="2400" dirty="0">
                <a:solidFill>
                  <a:prstClr val="black"/>
                </a:solidFill>
                <a:cs typeface="B Nazanin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443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6338" y="2611160"/>
            <a:ext cx="6799262" cy="320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21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setavin.com/assets/kcfinder/upload/images/Design%2094/3-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87999" y="2490788"/>
            <a:ext cx="5175939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741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5759" y="2490788"/>
            <a:ext cx="6440419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65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787</Words>
  <Application>Microsoft Office PowerPoint</Application>
  <PresentationFormat>On-screen Show (4:3)</PresentationFormat>
  <Paragraphs>82</Paragraphs>
  <Slides>31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B Homa</vt:lpstr>
      <vt:lpstr>B Nazanin</vt:lpstr>
      <vt:lpstr>B Titr</vt:lpstr>
      <vt:lpstr>Calibri</vt:lpstr>
      <vt:lpstr>Calibri Light</vt:lpstr>
      <vt:lpstr>Garamond</vt:lpstr>
      <vt:lpstr>Times New Roman</vt:lpstr>
      <vt:lpstr>Wingdings</vt:lpstr>
      <vt:lpstr>Office Theme</vt:lpstr>
      <vt:lpstr>Organic</vt:lpstr>
      <vt:lpstr>PowerPoint Presentation</vt:lpstr>
      <vt:lpstr>بلندترین پارک آسماني و  بزرگترین استخر بیکران جهان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4</cp:revision>
  <dcterms:created xsi:type="dcterms:W3CDTF">2020-11-28T16:17:59Z</dcterms:created>
  <dcterms:modified xsi:type="dcterms:W3CDTF">2020-11-28T16:24:42Z</dcterms:modified>
</cp:coreProperties>
</file>