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936" r:id="rId1"/>
    <p:sldMasterId id="2147483948" r:id="rId2"/>
  </p:sldMasterIdLst>
  <p:notesMasterIdLst>
    <p:notesMasterId r:id="rId78"/>
  </p:notesMasterIdLst>
  <p:sldIdLst>
    <p:sldId id="379" r:id="rId3"/>
    <p:sldId id="381" r:id="rId4"/>
    <p:sldId id="388" r:id="rId5"/>
    <p:sldId id="385" r:id="rId6"/>
    <p:sldId id="302" r:id="rId7"/>
    <p:sldId id="386" r:id="rId8"/>
    <p:sldId id="389" r:id="rId9"/>
    <p:sldId id="260" r:id="rId10"/>
    <p:sldId id="390" r:id="rId11"/>
    <p:sldId id="264" r:id="rId12"/>
    <p:sldId id="299" r:id="rId13"/>
    <p:sldId id="267" r:id="rId14"/>
    <p:sldId id="337" r:id="rId15"/>
    <p:sldId id="268" r:id="rId16"/>
    <p:sldId id="269" r:id="rId17"/>
    <p:sldId id="276" r:id="rId18"/>
    <p:sldId id="277" r:id="rId19"/>
    <p:sldId id="270" r:id="rId20"/>
    <p:sldId id="280" r:id="rId21"/>
    <p:sldId id="271" r:id="rId22"/>
    <p:sldId id="272" r:id="rId23"/>
    <p:sldId id="292" r:id="rId24"/>
    <p:sldId id="291" r:id="rId25"/>
    <p:sldId id="290" r:id="rId26"/>
    <p:sldId id="293" r:id="rId27"/>
    <p:sldId id="294" r:id="rId28"/>
    <p:sldId id="297" r:id="rId29"/>
    <p:sldId id="296" r:id="rId30"/>
    <p:sldId id="403" r:id="rId31"/>
    <p:sldId id="402" r:id="rId32"/>
    <p:sldId id="400" r:id="rId33"/>
    <p:sldId id="401" r:id="rId34"/>
    <p:sldId id="298" r:id="rId35"/>
    <p:sldId id="341" r:id="rId36"/>
    <p:sldId id="274" r:id="rId37"/>
    <p:sldId id="301" r:id="rId38"/>
    <p:sldId id="343" r:id="rId39"/>
    <p:sldId id="346" r:id="rId40"/>
    <p:sldId id="344" r:id="rId41"/>
    <p:sldId id="308" r:id="rId42"/>
    <p:sldId id="375" r:id="rId43"/>
    <p:sldId id="347" r:id="rId44"/>
    <p:sldId id="371" r:id="rId45"/>
    <p:sldId id="310" r:id="rId46"/>
    <p:sldId id="311" r:id="rId47"/>
    <p:sldId id="355" r:id="rId48"/>
    <p:sldId id="358" r:id="rId49"/>
    <p:sldId id="362" r:id="rId50"/>
    <p:sldId id="364" r:id="rId51"/>
    <p:sldId id="275" r:id="rId52"/>
    <p:sldId id="314" r:id="rId53"/>
    <p:sldId id="316" r:id="rId54"/>
    <p:sldId id="334" r:id="rId55"/>
    <p:sldId id="317" r:id="rId56"/>
    <p:sldId id="318" r:id="rId57"/>
    <p:sldId id="319" r:id="rId58"/>
    <p:sldId id="336" r:id="rId59"/>
    <p:sldId id="321" r:id="rId60"/>
    <p:sldId id="322" r:id="rId61"/>
    <p:sldId id="325" r:id="rId62"/>
    <p:sldId id="332" r:id="rId63"/>
    <p:sldId id="327" r:id="rId64"/>
    <p:sldId id="328" r:id="rId65"/>
    <p:sldId id="323" r:id="rId66"/>
    <p:sldId id="324" r:id="rId67"/>
    <p:sldId id="391" r:id="rId68"/>
    <p:sldId id="392" r:id="rId69"/>
    <p:sldId id="393" r:id="rId70"/>
    <p:sldId id="394" r:id="rId71"/>
    <p:sldId id="395" r:id="rId72"/>
    <p:sldId id="396" r:id="rId73"/>
    <p:sldId id="397" r:id="rId74"/>
    <p:sldId id="398" r:id="rId75"/>
    <p:sldId id="399" r:id="rId76"/>
    <p:sldId id="351" r:id="rId7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890" autoAdjust="0"/>
    <p:restoredTop sz="86420" autoAdjust="0"/>
  </p:normalViewPr>
  <p:slideViewPr>
    <p:cSldViewPr>
      <p:cViewPr varScale="1">
        <p:scale>
          <a:sx n="80" d="100"/>
          <a:sy n="80" d="100"/>
        </p:scale>
        <p:origin x="222" y="78"/>
      </p:cViewPr>
      <p:guideLst>
        <p:guide orient="horz" pos="2160"/>
        <p:guide pos="2880"/>
      </p:guideLst>
    </p:cSldViewPr>
  </p:slideViewPr>
  <p:outlineViewPr>
    <p:cViewPr>
      <p:scale>
        <a:sx n="33" d="100"/>
        <a:sy n="33" d="100"/>
      </p:scale>
      <p:origin x="0" y="504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hart>
    <c:autoTitleDeleted val="0"/>
    <c:plotArea>
      <c:layout>
        <c:manualLayout>
          <c:layoutTarget val="inner"/>
          <c:xMode val="edge"/>
          <c:yMode val="edge"/>
          <c:x val="8.1705052493438415E-2"/>
          <c:y val="3.5390501968503942E-2"/>
          <c:w val="0.5751543635170604"/>
          <c:h val="0.82497416338582674"/>
        </c:manualLayout>
      </c:layout>
      <c:barChart>
        <c:barDir val="col"/>
        <c:grouping val="clustered"/>
        <c:varyColors val="0"/>
        <c:ser>
          <c:idx val="0"/>
          <c:order val="0"/>
          <c:tx>
            <c:strRef>
              <c:f>Sheet1!$B$1</c:f>
              <c:strCache>
                <c:ptCount val="1"/>
                <c:pt idx="0">
                  <c:v>45</c:v>
                </c:pt>
              </c:strCache>
            </c:strRef>
          </c:tx>
          <c:invertIfNegative val="0"/>
          <c:cat>
            <c:strRef>
              <c:f>Sheet1!$A$2</c:f>
              <c:strCache>
                <c:ptCount val="1"/>
                <c:pt idx="0">
                  <c:v>نمودار تعداد جمعیت روستا در سال های 45 تا 85</c:v>
                </c:pt>
              </c:strCache>
            </c:strRef>
          </c:cat>
          <c:val>
            <c:numRef>
              <c:f>Sheet1!$B$2</c:f>
              <c:numCache>
                <c:formatCode>General</c:formatCode>
                <c:ptCount val="1"/>
                <c:pt idx="0">
                  <c:v>675</c:v>
                </c:pt>
              </c:numCache>
            </c:numRef>
          </c:val>
        </c:ser>
        <c:ser>
          <c:idx val="1"/>
          <c:order val="1"/>
          <c:tx>
            <c:strRef>
              <c:f>Sheet1!$C$1</c:f>
              <c:strCache>
                <c:ptCount val="1"/>
                <c:pt idx="0">
                  <c:v>55</c:v>
                </c:pt>
              </c:strCache>
            </c:strRef>
          </c:tx>
          <c:invertIfNegative val="0"/>
          <c:cat>
            <c:strRef>
              <c:f>Sheet1!$A$2</c:f>
              <c:strCache>
                <c:ptCount val="1"/>
                <c:pt idx="0">
                  <c:v>نمودار تعداد جمعیت روستا در سال های 45 تا 85</c:v>
                </c:pt>
              </c:strCache>
            </c:strRef>
          </c:cat>
          <c:val>
            <c:numRef>
              <c:f>Sheet1!$C$2</c:f>
              <c:numCache>
                <c:formatCode>General</c:formatCode>
                <c:ptCount val="1"/>
                <c:pt idx="0">
                  <c:v>944</c:v>
                </c:pt>
              </c:numCache>
            </c:numRef>
          </c:val>
        </c:ser>
        <c:ser>
          <c:idx val="2"/>
          <c:order val="2"/>
          <c:tx>
            <c:strRef>
              <c:f>Sheet1!$D$1</c:f>
              <c:strCache>
                <c:ptCount val="1"/>
                <c:pt idx="0">
                  <c:v>65</c:v>
                </c:pt>
              </c:strCache>
            </c:strRef>
          </c:tx>
          <c:invertIfNegative val="0"/>
          <c:cat>
            <c:strRef>
              <c:f>Sheet1!$A$2</c:f>
              <c:strCache>
                <c:ptCount val="1"/>
                <c:pt idx="0">
                  <c:v>نمودار تعداد جمعیت روستا در سال های 45 تا 85</c:v>
                </c:pt>
              </c:strCache>
            </c:strRef>
          </c:cat>
          <c:val>
            <c:numRef>
              <c:f>Sheet1!$D$2</c:f>
              <c:numCache>
                <c:formatCode>General</c:formatCode>
                <c:ptCount val="1"/>
                <c:pt idx="0">
                  <c:v>896</c:v>
                </c:pt>
              </c:numCache>
            </c:numRef>
          </c:val>
        </c:ser>
        <c:ser>
          <c:idx val="3"/>
          <c:order val="3"/>
          <c:tx>
            <c:strRef>
              <c:f>Sheet1!$E$1</c:f>
              <c:strCache>
                <c:ptCount val="1"/>
                <c:pt idx="0">
                  <c:v>75</c:v>
                </c:pt>
              </c:strCache>
            </c:strRef>
          </c:tx>
          <c:invertIfNegative val="0"/>
          <c:cat>
            <c:strRef>
              <c:f>Sheet1!$A$2</c:f>
              <c:strCache>
                <c:ptCount val="1"/>
                <c:pt idx="0">
                  <c:v>نمودار تعداد جمعیت روستا در سال های 45 تا 85</c:v>
                </c:pt>
              </c:strCache>
            </c:strRef>
          </c:cat>
          <c:val>
            <c:numRef>
              <c:f>Sheet1!$E$2</c:f>
              <c:numCache>
                <c:formatCode>General</c:formatCode>
                <c:ptCount val="1"/>
                <c:pt idx="0">
                  <c:v>866</c:v>
                </c:pt>
              </c:numCache>
            </c:numRef>
          </c:val>
        </c:ser>
        <c:ser>
          <c:idx val="4"/>
          <c:order val="4"/>
          <c:tx>
            <c:strRef>
              <c:f>Sheet1!$F$1</c:f>
              <c:strCache>
                <c:ptCount val="1"/>
                <c:pt idx="0">
                  <c:v>85</c:v>
                </c:pt>
              </c:strCache>
            </c:strRef>
          </c:tx>
          <c:invertIfNegative val="0"/>
          <c:cat>
            <c:strRef>
              <c:f>Sheet1!$A$2</c:f>
              <c:strCache>
                <c:ptCount val="1"/>
                <c:pt idx="0">
                  <c:v>نمودار تعداد جمعیت روستا در سال های 45 تا 85</c:v>
                </c:pt>
              </c:strCache>
            </c:strRef>
          </c:cat>
          <c:val>
            <c:numRef>
              <c:f>Sheet1!$F$2</c:f>
              <c:numCache>
                <c:formatCode>General</c:formatCode>
                <c:ptCount val="1"/>
                <c:pt idx="0">
                  <c:v>903</c:v>
                </c:pt>
              </c:numCache>
            </c:numRef>
          </c:val>
        </c:ser>
        <c:dLbls>
          <c:showLegendKey val="0"/>
          <c:showVal val="0"/>
          <c:showCatName val="0"/>
          <c:showSerName val="0"/>
          <c:showPercent val="0"/>
          <c:showBubbleSize val="0"/>
        </c:dLbls>
        <c:gapWidth val="150"/>
        <c:axId val="-59829712"/>
        <c:axId val="-59826992"/>
      </c:barChart>
      <c:catAx>
        <c:axId val="-59829712"/>
        <c:scaling>
          <c:orientation val="minMax"/>
        </c:scaling>
        <c:delete val="0"/>
        <c:axPos val="b"/>
        <c:numFmt formatCode="General" sourceLinked="0"/>
        <c:majorTickMark val="out"/>
        <c:minorTickMark val="none"/>
        <c:tickLblPos val="nextTo"/>
        <c:txPr>
          <a:bodyPr/>
          <a:lstStyle/>
          <a:p>
            <a:pPr>
              <a:defRPr sz="1400">
                <a:cs typeface="B Kamran" pitchFamily="2" charset="-78"/>
              </a:defRPr>
            </a:pPr>
            <a:endParaRPr lang="fa-IR"/>
          </a:p>
        </c:txPr>
        <c:crossAx val="-59826992"/>
        <c:crosses val="autoZero"/>
        <c:auto val="1"/>
        <c:lblAlgn val="ctr"/>
        <c:lblOffset val="100"/>
        <c:noMultiLvlLbl val="0"/>
      </c:catAx>
      <c:valAx>
        <c:axId val="-59826992"/>
        <c:scaling>
          <c:orientation val="minMax"/>
        </c:scaling>
        <c:delete val="0"/>
        <c:axPos val="l"/>
        <c:majorGridlines/>
        <c:numFmt formatCode="General" sourceLinked="1"/>
        <c:majorTickMark val="out"/>
        <c:minorTickMark val="none"/>
        <c:tickLblPos val="nextTo"/>
        <c:txPr>
          <a:bodyPr/>
          <a:lstStyle/>
          <a:p>
            <a:pPr>
              <a:defRPr sz="1200">
                <a:cs typeface="B Kamran" pitchFamily="2" charset="-78"/>
              </a:defRPr>
            </a:pPr>
            <a:endParaRPr lang="fa-IR"/>
          </a:p>
        </c:txPr>
        <c:crossAx val="-59829712"/>
        <c:crosses val="autoZero"/>
        <c:crossBetween val="between"/>
      </c:valAx>
    </c:plotArea>
    <c:legend>
      <c:legendPos val="r"/>
      <c:layout>
        <c:manualLayout>
          <c:xMode val="edge"/>
          <c:yMode val="edge"/>
          <c:x val="0.69158136482939658"/>
          <c:y val="0.31782037401574875"/>
          <c:w val="6.8835301837270407E-2"/>
          <c:h val="0.35810900590551181"/>
        </c:manualLayout>
      </c:layout>
      <c:overlay val="0"/>
      <c:txPr>
        <a:bodyPr/>
        <a:lstStyle/>
        <a:p>
          <a:pPr>
            <a:defRPr sz="1400">
              <a:cs typeface="B Kamran" pitchFamily="2" charset="-78"/>
            </a:defRPr>
          </a:pPr>
          <a:endParaRPr lang="fa-IR"/>
        </a:p>
      </c:txPr>
    </c:legend>
    <c:plotVisOnly val="1"/>
    <c:dispBlanksAs val="gap"/>
    <c:showDLblsOverMax val="0"/>
  </c:chart>
  <c:txPr>
    <a:bodyPr/>
    <a:lstStyle/>
    <a:p>
      <a:pPr>
        <a:defRPr sz="1800"/>
      </a:pPr>
      <a:endParaRPr lang="fa-I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hart>
    <c:autoTitleDeleted val="0"/>
    <c:plotArea>
      <c:layout/>
      <c:barChart>
        <c:barDir val="col"/>
        <c:grouping val="clustered"/>
        <c:varyColors val="0"/>
        <c:ser>
          <c:idx val="0"/>
          <c:order val="0"/>
          <c:tx>
            <c:strRef>
              <c:f>Sheet1!$B$1</c:f>
              <c:strCache>
                <c:ptCount val="1"/>
                <c:pt idx="0">
                  <c:v>45</c:v>
                </c:pt>
              </c:strCache>
            </c:strRef>
          </c:tx>
          <c:invertIfNegative val="0"/>
          <c:cat>
            <c:strRef>
              <c:f>Sheet1!$A$2</c:f>
              <c:strCache>
                <c:ptCount val="1"/>
                <c:pt idx="0">
                  <c:v>نمودار تعداد خانوار روستا در سال های 45 تا 85</c:v>
                </c:pt>
              </c:strCache>
            </c:strRef>
          </c:cat>
          <c:val>
            <c:numRef>
              <c:f>Sheet1!$B$2</c:f>
              <c:numCache>
                <c:formatCode>General</c:formatCode>
                <c:ptCount val="1"/>
                <c:pt idx="0">
                  <c:v>127</c:v>
                </c:pt>
              </c:numCache>
            </c:numRef>
          </c:val>
        </c:ser>
        <c:ser>
          <c:idx val="1"/>
          <c:order val="1"/>
          <c:tx>
            <c:strRef>
              <c:f>Sheet1!$C$1</c:f>
              <c:strCache>
                <c:ptCount val="1"/>
                <c:pt idx="0">
                  <c:v>55</c:v>
                </c:pt>
              </c:strCache>
            </c:strRef>
          </c:tx>
          <c:invertIfNegative val="0"/>
          <c:cat>
            <c:strRef>
              <c:f>Sheet1!$A$2</c:f>
              <c:strCache>
                <c:ptCount val="1"/>
                <c:pt idx="0">
                  <c:v>نمودار تعداد خانوار روستا در سال های 45 تا 85</c:v>
                </c:pt>
              </c:strCache>
            </c:strRef>
          </c:cat>
          <c:val>
            <c:numRef>
              <c:f>Sheet1!$C$2</c:f>
              <c:numCache>
                <c:formatCode>General</c:formatCode>
                <c:ptCount val="1"/>
                <c:pt idx="0">
                  <c:v>163</c:v>
                </c:pt>
              </c:numCache>
            </c:numRef>
          </c:val>
        </c:ser>
        <c:ser>
          <c:idx val="2"/>
          <c:order val="2"/>
          <c:tx>
            <c:strRef>
              <c:f>Sheet1!$D$1</c:f>
              <c:strCache>
                <c:ptCount val="1"/>
                <c:pt idx="0">
                  <c:v>65</c:v>
                </c:pt>
              </c:strCache>
            </c:strRef>
          </c:tx>
          <c:invertIfNegative val="0"/>
          <c:cat>
            <c:strRef>
              <c:f>Sheet1!$A$2</c:f>
              <c:strCache>
                <c:ptCount val="1"/>
                <c:pt idx="0">
                  <c:v>نمودار تعداد خانوار روستا در سال های 45 تا 85</c:v>
                </c:pt>
              </c:strCache>
            </c:strRef>
          </c:cat>
          <c:val>
            <c:numRef>
              <c:f>Sheet1!$D$2</c:f>
              <c:numCache>
                <c:formatCode>General</c:formatCode>
                <c:ptCount val="1"/>
                <c:pt idx="0">
                  <c:v>165</c:v>
                </c:pt>
              </c:numCache>
            </c:numRef>
          </c:val>
        </c:ser>
        <c:ser>
          <c:idx val="3"/>
          <c:order val="3"/>
          <c:tx>
            <c:strRef>
              <c:f>Sheet1!$E$1</c:f>
              <c:strCache>
                <c:ptCount val="1"/>
                <c:pt idx="0">
                  <c:v>75</c:v>
                </c:pt>
              </c:strCache>
            </c:strRef>
          </c:tx>
          <c:invertIfNegative val="0"/>
          <c:cat>
            <c:strRef>
              <c:f>Sheet1!$A$2</c:f>
              <c:strCache>
                <c:ptCount val="1"/>
                <c:pt idx="0">
                  <c:v>نمودار تعداد خانوار روستا در سال های 45 تا 85</c:v>
                </c:pt>
              </c:strCache>
            </c:strRef>
          </c:cat>
          <c:val>
            <c:numRef>
              <c:f>Sheet1!$E$2</c:f>
              <c:numCache>
                <c:formatCode>General</c:formatCode>
                <c:ptCount val="1"/>
                <c:pt idx="0">
                  <c:v>171</c:v>
                </c:pt>
              </c:numCache>
            </c:numRef>
          </c:val>
        </c:ser>
        <c:ser>
          <c:idx val="4"/>
          <c:order val="4"/>
          <c:tx>
            <c:strRef>
              <c:f>Sheet1!$F$1</c:f>
              <c:strCache>
                <c:ptCount val="1"/>
                <c:pt idx="0">
                  <c:v>85</c:v>
                </c:pt>
              </c:strCache>
            </c:strRef>
          </c:tx>
          <c:invertIfNegative val="0"/>
          <c:cat>
            <c:strRef>
              <c:f>Sheet1!$A$2</c:f>
              <c:strCache>
                <c:ptCount val="1"/>
                <c:pt idx="0">
                  <c:v>نمودار تعداد خانوار روستا در سال های 45 تا 85</c:v>
                </c:pt>
              </c:strCache>
            </c:strRef>
          </c:cat>
          <c:val>
            <c:numRef>
              <c:f>Sheet1!$F$2</c:f>
              <c:numCache>
                <c:formatCode>General</c:formatCode>
                <c:ptCount val="1"/>
                <c:pt idx="0">
                  <c:v>201</c:v>
                </c:pt>
              </c:numCache>
            </c:numRef>
          </c:val>
        </c:ser>
        <c:dLbls>
          <c:showLegendKey val="0"/>
          <c:showVal val="0"/>
          <c:showCatName val="0"/>
          <c:showSerName val="0"/>
          <c:showPercent val="0"/>
          <c:showBubbleSize val="0"/>
        </c:dLbls>
        <c:gapWidth val="150"/>
        <c:axId val="-59829168"/>
        <c:axId val="-59821552"/>
      </c:barChart>
      <c:catAx>
        <c:axId val="-59829168"/>
        <c:scaling>
          <c:orientation val="minMax"/>
        </c:scaling>
        <c:delete val="0"/>
        <c:axPos val="b"/>
        <c:numFmt formatCode="General" sourceLinked="0"/>
        <c:majorTickMark val="out"/>
        <c:minorTickMark val="none"/>
        <c:tickLblPos val="nextTo"/>
        <c:txPr>
          <a:bodyPr/>
          <a:lstStyle/>
          <a:p>
            <a:pPr>
              <a:defRPr sz="1400">
                <a:cs typeface="B Kamran" pitchFamily="2" charset="-78"/>
              </a:defRPr>
            </a:pPr>
            <a:endParaRPr lang="fa-IR"/>
          </a:p>
        </c:txPr>
        <c:crossAx val="-59821552"/>
        <c:crosses val="autoZero"/>
        <c:auto val="1"/>
        <c:lblAlgn val="ctr"/>
        <c:lblOffset val="100"/>
        <c:noMultiLvlLbl val="0"/>
      </c:catAx>
      <c:valAx>
        <c:axId val="-59821552"/>
        <c:scaling>
          <c:orientation val="minMax"/>
        </c:scaling>
        <c:delete val="0"/>
        <c:axPos val="l"/>
        <c:majorGridlines/>
        <c:numFmt formatCode="General" sourceLinked="1"/>
        <c:majorTickMark val="out"/>
        <c:minorTickMark val="none"/>
        <c:tickLblPos val="nextTo"/>
        <c:txPr>
          <a:bodyPr/>
          <a:lstStyle/>
          <a:p>
            <a:pPr>
              <a:defRPr sz="1200">
                <a:cs typeface="B Kamran" pitchFamily="2" charset="-78"/>
              </a:defRPr>
            </a:pPr>
            <a:endParaRPr lang="fa-IR"/>
          </a:p>
        </c:txPr>
        <c:crossAx val="-59829168"/>
        <c:crosses val="autoZero"/>
        <c:crossBetween val="between"/>
      </c:valAx>
    </c:plotArea>
    <c:legend>
      <c:legendPos val="r"/>
      <c:overlay val="0"/>
      <c:txPr>
        <a:bodyPr/>
        <a:lstStyle/>
        <a:p>
          <a:pPr>
            <a:defRPr sz="1400">
              <a:cs typeface="B Kamran" pitchFamily="2" charset="-78"/>
            </a:defRPr>
          </a:pPr>
          <a:endParaRPr lang="fa-IR"/>
        </a:p>
      </c:txPr>
    </c:legend>
    <c:plotVisOnly val="1"/>
    <c:dispBlanksAs val="gap"/>
    <c:showDLblsOverMax val="0"/>
  </c:chart>
  <c:txPr>
    <a:bodyPr/>
    <a:lstStyle/>
    <a:p>
      <a:pPr>
        <a:defRPr sz="1800"/>
      </a:pPr>
      <a:endParaRPr lang="fa-I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hart>
    <c:autoTitleDeleted val="0"/>
    <c:plotArea>
      <c:layout/>
      <c:barChart>
        <c:barDir val="col"/>
        <c:grouping val="clustered"/>
        <c:varyColors val="0"/>
        <c:ser>
          <c:idx val="0"/>
          <c:order val="0"/>
          <c:tx>
            <c:strRef>
              <c:f>Sheet1!$B$1</c:f>
              <c:strCache>
                <c:ptCount val="1"/>
                <c:pt idx="0">
                  <c:v>45</c:v>
                </c:pt>
              </c:strCache>
            </c:strRef>
          </c:tx>
          <c:invertIfNegative val="0"/>
          <c:cat>
            <c:strRef>
              <c:f>Sheet1!$A$2</c:f>
              <c:strCache>
                <c:ptCount val="1"/>
                <c:pt idx="0">
                  <c:v>نمودار بعد خانوار روستا در سال های 45 تا 85</c:v>
                </c:pt>
              </c:strCache>
            </c:strRef>
          </c:cat>
          <c:val>
            <c:numRef>
              <c:f>Sheet1!$B$2</c:f>
              <c:numCache>
                <c:formatCode>General</c:formatCode>
                <c:ptCount val="1"/>
                <c:pt idx="0">
                  <c:v>5.3</c:v>
                </c:pt>
              </c:numCache>
            </c:numRef>
          </c:val>
        </c:ser>
        <c:ser>
          <c:idx val="1"/>
          <c:order val="1"/>
          <c:tx>
            <c:strRef>
              <c:f>Sheet1!$C$1</c:f>
              <c:strCache>
                <c:ptCount val="1"/>
                <c:pt idx="0">
                  <c:v>55</c:v>
                </c:pt>
              </c:strCache>
            </c:strRef>
          </c:tx>
          <c:invertIfNegative val="0"/>
          <c:cat>
            <c:strRef>
              <c:f>Sheet1!$A$2</c:f>
              <c:strCache>
                <c:ptCount val="1"/>
                <c:pt idx="0">
                  <c:v>نمودار بعد خانوار روستا در سال های 45 تا 85</c:v>
                </c:pt>
              </c:strCache>
            </c:strRef>
          </c:cat>
          <c:val>
            <c:numRef>
              <c:f>Sheet1!$C$2</c:f>
              <c:numCache>
                <c:formatCode>General</c:formatCode>
                <c:ptCount val="1"/>
                <c:pt idx="0">
                  <c:v>5.8</c:v>
                </c:pt>
              </c:numCache>
            </c:numRef>
          </c:val>
        </c:ser>
        <c:ser>
          <c:idx val="2"/>
          <c:order val="2"/>
          <c:tx>
            <c:strRef>
              <c:f>Sheet1!$D$1</c:f>
              <c:strCache>
                <c:ptCount val="1"/>
                <c:pt idx="0">
                  <c:v>65</c:v>
                </c:pt>
              </c:strCache>
            </c:strRef>
          </c:tx>
          <c:invertIfNegative val="0"/>
          <c:cat>
            <c:strRef>
              <c:f>Sheet1!$A$2</c:f>
              <c:strCache>
                <c:ptCount val="1"/>
                <c:pt idx="0">
                  <c:v>نمودار بعد خانوار روستا در سال های 45 تا 85</c:v>
                </c:pt>
              </c:strCache>
            </c:strRef>
          </c:cat>
          <c:val>
            <c:numRef>
              <c:f>Sheet1!$D$2</c:f>
              <c:numCache>
                <c:formatCode>General</c:formatCode>
                <c:ptCount val="1"/>
                <c:pt idx="0">
                  <c:v>5.4</c:v>
                </c:pt>
              </c:numCache>
            </c:numRef>
          </c:val>
        </c:ser>
        <c:ser>
          <c:idx val="3"/>
          <c:order val="3"/>
          <c:tx>
            <c:strRef>
              <c:f>Sheet1!$E$1</c:f>
              <c:strCache>
                <c:ptCount val="1"/>
                <c:pt idx="0">
                  <c:v>75</c:v>
                </c:pt>
              </c:strCache>
            </c:strRef>
          </c:tx>
          <c:invertIfNegative val="0"/>
          <c:cat>
            <c:strRef>
              <c:f>Sheet1!$A$2</c:f>
              <c:strCache>
                <c:ptCount val="1"/>
                <c:pt idx="0">
                  <c:v>نمودار بعد خانوار روستا در سال های 45 تا 85</c:v>
                </c:pt>
              </c:strCache>
            </c:strRef>
          </c:cat>
          <c:val>
            <c:numRef>
              <c:f>Sheet1!$E$2</c:f>
              <c:numCache>
                <c:formatCode>General</c:formatCode>
                <c:ptCount val="1"/>
                <c:pt idx="0">
                  <c:v>5.0999999999999996</c:v>
                </c:pt>
              </c:numCache>
            </c:numRef>
          </c:val>
        </c:ser>
        <c:ser>
          <c:idx val="4"/>
          <c:order val="4"/>
          <c:tx>
            <c:strRef>
              <c:f>Sheet1!$F$1</c:f>
              <c:strCache>
                <c:ptCount val="1"/>
                <c:pt idx="0">
                  <c:v>85</c:v>
                </c:pt>
              </c:strCache>
            </c:strRef>
          </c:tx>
          <c:invertIfNegative val="0"/>
          <c:cat>
            <c:strRef>
              <c:f>Sheet1!$A$2</c:f>
              <c:strCache>
                <c:ptCount val="1"/>
                <c:pt idx="0">
                  <c:v>نمودار بعد خانوار روستا در سال های 45 تا 85</c:v>
                </c:pt>
              </c:strCache>
            </c:strRef>
          </c:cat>
          <c:val>
            <c:numRef>
              <c:f>Sheet1!$F$2</c:f>
              <c:numCache>
                <c:formatCode>General</c:formatCode>
                <c:ptCount val="1"/>
                <c:pt idx="0">
                  <c:v>4.4000000000000004</c:v>
                </c:pt>
              </c:numCache>
            </c:numRef>
          </c:val>
        </c:ser>
        <c:dLbls>
          <c:showLegendKey val="0"/>
          <c:showVal val="0"/>
          <c:showCatName val="0"/>
          <c:showSerName val="0"/>
          <c:showPercent val="0"/>
          <c:showBubbleSize val="0"/>
        </c:dLbls>
        <c:gapWidth val="150"/>
        <c:axId val="-59831344"/>
        <c:axId val="-59821008"/>
      </c:barChart>
      <c:catAx>
        <c:axId val="-59831344"/>
        <c:scaling>
          <c:orientation val="minMax"/>
        </c:scaling>
        <c:delete val="0"/>
        <c:axPos val="b"/>
        <c:numFmt formatCode="General" sourceLinked="0"/>
        <c:majorTickMark val="out"/>
        <c:minorTickMark val="none"/>
        <c:tickLblPos val="nextTo"/>
        <c:txPr>
          <a:bodyPr/>
          <a:lstStyle/>
          <a:p>
            <a:pPr>
              <a:defRPr sz="1400">
                <a:cs typeface="B Kamran" pitchFamily="2" charset="-78"/>
              </a:defRPr>
            </a:pPr>
            <a:endParaRPr lang="fa-IR"/>
          </a:p>
        </c:txPr>
        <c:crossAx val="-59821008"/>
        <c:crosses val="autoZero"/>
        <c:auto val="1"/>
        <c:lblAlgn val="ctr"/>
        <c:lblOffset val="100"/>
        <c:noMultiLvlLbl val="0"/>
      </c:catAx>
      <c:valAx>
        <c:axId val="-59821008"/>
        <c:scaling>
          <c:orientation val="minMax"/>
        </c:scaling>
        <c:delete val="0"/>
        <c:axPos val="l"/>
        <c:majorGridlines/>
        <c:numFmt formatCode="General" sourceLinked="1"/>
        <c:majorTickMark val="out"/>
        <c:minorTickMark val="none"/>
        <c:tickLblPos val="nextTo"/>
        <c:txPr>
          <a:bodyPr/>
          <a:lstStyle/>
          <a:p>
            <a:pPr>
              <a:defRPr sz="1400">
                <a:cs typeface="B Kamran" pitchFamily="2" charset="-78"/>
              </a:defRPr>
            </a:pPr>
            <a:endParaRPr lang="fa-IR"/>
          </a:p>
        </c:txPr>
        <c:crossAx val="-59831344"/>
        <c:crosses val="autoZero"/>
        <c:crossBetween val="between"/>
      </c:valAx>
    </c:plotArea>
    <c:legend>
      <c:legendPos val="r"/>
      <c:overlay val="0"/>
      <c:txPr>
        <a:bodyPr/>
        <a:lstStyle/>
        <a:p>
          <a:pPr>
            <a:defRPr sz="1400">
              <a:cs typeface="B Kamran" pitchFamily="2" charset="-78"/>
            </a:defRPr>
          </a:pPr>
          <a:endParaRPr lang="fa-IR"/>
        </a:p>
      </c:txPr>
    </c:legend>
    <c:plotVisOnly val="1"/>
    <c:dispBlanksAs val="gap"/>
    <c:showDLblsOverMax val="0"/>
  </c:chart>
  <c:txPr>
    <a:bodyPr/>
    <a:lstStyle/>
    <a:p>
      <a:pPr>
        <a:defRPr sz="1800"/>
      </a:pPr>
      <a:endParaRPr lang="fa-I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BBE9248C-8E64-4BA4-A8B2-4A6441A3EAC9}" type="datetimeFigureOut">
              <a:rPr lang="fa-IR" smtClean="0"/>
              <a:pPr/>
              <a:t>20/07/1442</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6256ECFD-9CF8-4C65-9584-F7B42F1D24BA}" type="slidenum">
              <a:rPr lang="fa-IR" smtClean="0"/>
              <a:pPr/>
              <a:t>‹#›</a:t>
            </a:fld>
            <a:endParaRPr lang="fa-IR"/>
          </a:p>
        </p:txBody>
      </p:sp>
    </p:spTree>
    <p:extLst>
      <p:ext uri="{BB962C8B-B14F-4D97-AF65-F5344CB8AC3E}">
        <p14:creationId xmlns:p14="http://schemas.microsoft.com/office/powerpoint/2010/main" val="130253283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91F56764-9AEE-45C7-BF30-D6EBF154B198}" type="datetimeFigureOut">
              <a:rPr lang="fa-IR" smtClean="0"/>
              <a:pPr/>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663AC52-5D16-4182-9854-A4CB3191C592}" type="slidenum">
              <a:rPr lang="fa-IR" smtClean="0"/>
              <a:pPr/>
              <a:t>‹#›</a:t>
            </a:fld>
            <a:endParaRPr lang="fa-I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1F56764-9AEE-45C7-BF30-D6EBF154B198}" type="datetimeFigureOut">
              <a:rPr lang="fa-IR" smtClean="0"/>
              <a:pPr/>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663AC52-5D16-4182-9854-A4CB3191C592}" type="slidenum">
              <a:rPr lang="fa-IR" smtClean="0"/>
              <a:pPr/>
              <a:t>‹#›</a:t>
            </a:fld>
            <a:endParaRPr lang="fa-I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1F56764-9AEE-45C7-BF30-D6EBF154B198}" type="datetimeFigureOut">
              <a:rPr lang="fa-IR" smtClean="0"/>
              <a:pPr/>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663AC52-5D16-4182-9854-A4CB3191C592}" type="slidenum">
              <a:rPr lang="fa-IR" smtClean="0"/>
              <a:pPr/>
              <a:t>‹#›</a:t>
            </a:fld>
            <a:endParaRPr lang="fa-I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91F56764-9AEE-45C7-BF30-D6EBF154B198}" type="datetimeFigureOut">
              <a:rPr lang="fa-IR" smtClean="0"/>
              <a:pPr/>
              <a:t>20/07/1442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663AC52-5D16-4182-9854-A4CB3191C592}" type="slidenum">
              <a:rPr lang="fa-IR" smtClean="0"/>
              <a:pPr/>
              <a:t>‹#›</a:t>
            </a:fld>
            <a:endParaRPr lang="fa-I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91F56764-9AEE-45C7-BF30-D6EBF154B198}" type="datetimeFigureOut">
              <a:rPr lang="fa-IR" smtClean="0"/>
              <a:pPr/>
              <a:t>20/07/1442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663AC52-5D16-4182-9854-A4CB3191C592}" type="slidenum">
              <a:rPr lang="fa-IR" smtClean="0"/>
              <a:pPr/>
              <a:t>‹#›</a:t>
            </a:fld>
            <a:endParaRPr lang="fa-I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91F56764-9AEE-45C7-BF30-D6EBF154B198}" type="datetimeFigureOut">
              <a:rPr lang="fa-IR" smtClean="0"/>
              <a:pPr/>
              <a:t>20/07/1442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663AC52-5D16-4182-9854-A4CB3191C592}" type="slidenum">
              <a:rPr lang="fa-IR" smtClean="0"/>
              <a:pPr/>
              <a:t>‹#›</a:t>
            </a:fld>
            <a:endParaRPr lang="fa-I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F56764-9AEE-45C7-BF30-D6EBF154B198}" type="datetimeFigureOut">
              <a:rPr lang="fa-IR" smtClean="0"/>
              <a:pPr/>
              <a:t>20/07/1442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663AC52-5D16-4182-9854-A4CB3191C592}" type="slidenum">
              <a:rPr lang="fa-IR" smtClean="0"/>
              <a:pPr/>
              <a:t>‹#›</a:t>
            </a:fld>
            <a:endParaRPr lang="fa-I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F56764-9AEE-45C7-BF30-D6EBF154B198}" type="datetimeFigureOut">
              <a:rPr lang="fa-IR" smtClean="0"/>
              <a:pPr/>
              <a:t>20/07/1442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663AC52-5D16-4182-9854-A4CB3191C592}"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8" name="Slide Number Placeholder 7"/>
          <p:cNvSpPr>
            <a:spLocks noGrp="1"/>
          </p:cNvSpPr>
          <p:nvPr>
            <p:ph type="sldNum" sz="quarter" idx="11"/>
          </p:nvPr>
        </p:nvSpPr>
        <p:spPr/>
        <p:txBody>
          <a:bodyPr/>
          <a:lstStyle/>
          <a:p>
            <a:fld id="{C6A4ABCA-E392-445B-8C90-D4A0AC7F2472}" type="slidenum">
              <a:rPr lang="fa-IR" smtClean="0"/>
              <a:pPr/>
              <a:t>‹#›</a:t>
            </a:fld>
            <a:endParaRPr lang="fa-IR"/>
          </a:p>
        </p:txBody>
      </p:sp>
      <p:sp>
        <p:nvSpPr>
          <p:cNvPr id="9" name="Footer Placeholder 8"/>
          <p:cNvSpPr>
            <a:spLocks noGrp="1"/>
          </p:cNvSpPr>
          <p:nvPr>
            <p:ph type="ftr" sz="quarter" idx="12"/>
          </p:nvPr>
        </p:nvSpPr>
        <p:spPr/>
        <p:txBody>
          <a:bodyPr/>
          <a:lstStyle/>
          <a:p>
            <a:endParaRPr lang="fa-I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F56764-9AEE-45C7-BF30-D6EBF154B198}" type="datetimeFigureOut">
              <a:rPr lang="fa-IR" smtClean="0"/>
              <a:pPr/>
              <a:t>20/07/1442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663AC52-5D16-4182-9854-A4CB3191C592}" type="slidenum">
              <a:rPr lang="fa-IR" smtClean="0"/>
              <a:pPr/>
              <a:t>‹#›</a:t>
            </a:fld>
            <a:endParaRPr lang="fa-I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1F56764-9AEE-45C7-BF30-D6EBF154B198}" type="datetimeFigureOut">
              <a:rPr lang="fa-IR" smtClean="0"/>
              <a:pPr/>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663AC52-5D16-4182-9854-A4CB3191C592}" type="slidenum">
              <a:rPr lang="fa-IR" smtClean="0"/>
              <a:pPr/>
              <a:t>‹#›</a:t>
            </a:fld>
            <a:endParaRPr lang="fa-I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1F56764-9AEE-45C7-BF30-D6EBF154B198}" type="datetimeFigureOut">
              <a:rPr lang="fa-IR" smtClean="0"/>
              <a:pPr/>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663AC52-5D16-4182-9854-A4CB3191C592}" type="slidenum">
              <a:rPr lang="fa-IR" smtClean="0"/>
              <a:pPr/>
              <a:t>‹#›</a:t>
            </a:fld>
            <a:endParaRPr lang="fa-I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91F56764-9AEE-45C7-BF30-D6EBF154B198}" type="datetimeFigureOut">
              <a:rPr lang="fa-IR" smtClean="0"/>
              <a:pPr/>
              <a:t>20/07/1442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663AC52-5D16-4182-9854-A4CB3191C592}"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ED2CDE-BA54-4E0F-908E-4066E9F008C4}" type="datetimeFigureOut">
              <a:rPr lang="fa-IR" smtClean="0"/>
              <a:pPr/>
              <a:t>20/07/1442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C6A4ABCA-E392-445B-8C90-D4A0AC7F2472}"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CBED2CDE-BA54-4E0F-908E-4066E9F008C4}" type="datetimeFigureOut">
              <a:rPr lang="fa-IR" smtClean="0"/>
              <a:pPr/>
              <a:t>20/07/1442</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C6A4ABCA-E392-445B-8C90-D4A0AC7F2472}"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91F56764-9AEE-45C7-BF30-D6EBF154B198}" type="datetimeFigureOut">
              <a:rPr lang="fa-IR" smtClean="0"/>
              <a:pPr/>
              <a:t>20/07/1442</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663AC52-5D16-4182-9854-A4CB3191C592}"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 id="2147483960" r:id="rId12"/>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2.xml"/><Relationship Id="rId6" Type="http://schemas.openxmlformats.org/officeDocument/2006/relationships/image" Target="../media/image43.jpeg"/><Relationship Id="rId11" Type="http://schemas.openxmlformats.org/officeDocument/2006/relationships/image" Target="../media/image48.jpeg"/><Relationship Id="rId5" Type="http://schemas.openxmlformats.org/officeDocument/2006/relationships/image" Target="../media/image42.jpeg"/><Relationship Id="rId10" Type="http://schemas.openxmlformats.org/officeDocument/2006/relationships/image" Target="../media/image47.jpeg"/><Relationship Id="rId4" Type="http://schemas.openxmlformats.org/officeDocument/2006/relationships/image" Target="../media/image41.jpeg"/><Relationship Id="rId9" Type="http://schemas.openxmlformats.org/officeDocument/2006/relationships/image" Target="../media/image46.jpeg"/></Relationships>
</file>

<file path=ppt/slides/_rels/slide17.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50.jpeg"/><Relationship Id="rId7" Type="http://schemas.openxmlformats.org/officeDocument/2006/relationships/image" Target="../media/image54.jpeg"/><Relationship Id="rId2"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 Id="rId9" Type="http://schemas.openxmlformats.org/officeDocument/2006/relationships/image" Target="../media/image56.jpeg"/></Relationships>
</file>

<file path=ppt/slides/_rels/slide18.xml.rels><?xml version="1.0" encoding="UTF-8" standalone="yes"?>
<Relationships xmlns="http://schemas.openxmlformats.org/package/2006/relationships"><Relationship Id="rId3" Type="http://schemas.openxmlformats.org/officeDocument/2006/relationships/image" Target="../media/image58.jpeg"/><Relationship Id="rId7" Type="http://schemas.openxmlformats.org/officeDocument/2006/relationships/image" Target="../media/image62.jpeg"/><Relationship Id="rId2" Type="http://schemas.openxmlformats.org/officeDocument/2006/relationships/image" Target="../media/image57.jpeg"/><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19.xml.rels><?xml version="1.0" encoding="UTF-8" standalone="yes"?>
<Relationships xmlns="http://schemas.openxmlformats.org/package/2006/relationships"><Relationship Id="rId3" Type="http://schemas.openxmlformats.org/officeDocument/2006/relationships/image" Target="../media/image64.jpeg"/><Relationship Id="rId7" Type="http://schemas.openxmlformats.org/officeDocument/2006/relationships/image" Target="../media/image68.png"/><Relationship Id="rId2" Type="http://schemas.openxmlformats.org/officeDocument/2006/relationships/image" Target="../media/image63.jpeg"/><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 Id="rId5" Type="http://schemas.openxmlformats.org/officeDocument/2006/relationships/image" Target="../media/image77.jpeg"/><Relationship Id="rId4" Type="http://schemas.openxmlformats.org/officeDocument/2006/relationships/image" Target="../media/image76.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0.jpeg"/><Relationship Id="rId7" Type="http://schemas.openxmlformats.org/officeDocument/2006/relationships/image" Target="../media/image84.jpeg"/><Relationship Id="rId2" Type="http://schemas.openxmlformats.org/officeDocument/2006/relationships/image" Target="../media/image79.jpeg"/><Relationship Id="rId1" Type="http://schemas.openxmlformats.org/officeDocument/2006/relationships/slideLayout" Target="../slideLayouts/slideLayout2.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2.xml"/><Relationship Id="rId4" Type="http://schemas.openxmlformats.org/officeDocument/2006/relationships/image" Target="../media/image87.jpeg"/></Relationships>
</file>

<file path=ppt/slides/_rels/slide39.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image" Target="../media/image89.jpeg"/><Relationship Id="rId7" Type="http://schemas.openxmlformats.org/officeDocument/2006/relationships/image" Target="../media/image93.jpeg"/><Relationship Id="rId2" Type="http://schemas.openxmlformats.org/officeDocument/2006/relationships/image" Target="../media/image88.jpeg"/><Relationship Id="rId1" Type="http://schemas.openxmlformats.org/officeDocument/2006/relationships/slideLayout" Target="../slideLayouts/slideLayout4.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 Id="rId9" Type="http://schemas.openxmlformats.org/officeDocument/2006/relationships/image" Target="../media/image95.jpeg"/></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7.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jpeg"/></Relationships>
</file>

<file path=ppt/slides/_rels/slide4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2.xml"/><Relationship Id="rId5" Type="http://schemas.openxmlformats.org/officeDocument/2006/relationships/image" Target="../media/image106.png"/><Relationship Id="rId4" Type="http://schemas.openxmlformats.org/officeDocument/2006/relationships/image" Target="../media/image105.png"/></Relationships>
</file>

<file path=ppt/slides/_rels/slide43.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7.xml"/><Relationship Id="rId5" Type="http://schemas.openxmlformats.org/officeDocument/2006/relationships/image" Target="../media/image110.jpeg"/><Relationship Id="rId4" Type="http://schemas.openxmlformats.org/officeDocument/2006/relationships/image" Target="../media/image109.jpeg"/></Relationships>
</file>

<file path=ppt/slides/_rels/slide44.xml.rels><?xml version="1.0" encoding="UTF-8" standalone="yes"?>
<Relationships xmlns="http://schemas.openxmlformats.org/package/2006/relationships"><Relationship Id="rId8" Type="http://schemas.openxmlformats.org/officeDocument/2006/relationships/image" Target="../media/image117.jpeg"/><Relationship Id="rId3" Type="http://schemas.openxmlformats.org/officeDocument/2006/relationships/image" Target="../media/image112.jpeg"/><Relationship Id="rId7" Type="http://schemas.openxmlformats.org/officeDocument/2006/relationships/image" Target="../media/image116.jpeg"/><Relationship Id="rId2" Type="http://schemas.openxmlformats.org/officeDocument/2006/relationships/image" Target="../media/image111.jpeg"/><Relationship Id="rId1" Type="http://schemas.openxmlformats.org/officeDocument/2006/relationships/slideLayout" Target="../slideLayouts/slideLayout2.xml"/><Relationship Id="rId6" Type="http://schemas.openxmlformats.org/officeDocument/2006/relationships/image" Target="../media/image115.jpeg"/><Relationship Id="rId5" Type="http://schemas.openxmlformats.org/officeDocument/2006/relationships/image" Target="../media/image114.jpeg"/><Relationship Id="rId4" Type="http://schemas.openxmlformats.org/officeDocument/2006/relationships/image" Target="../media/image113.jpeg"/></Relationships>
</file>

<file path=ppt/slides/_rels/slide45.xml.rels><?xml version="1.0" encoding="UTF-8" standalone="yes"?>
<Relationships xmlns="http://schemas.openxmlformats.org/package/2006/relationships"><Relationship Id="rId8" Type="http://schemas.openxmlformats.org/officeDocument/2006/relationships/image" Target="../media/image124.jpeg"/><Relationship Id="rId13" Type="http://schemas.openxmlformats.org/officeDocument/2006/relationships/image" Target="../media/image129.jpeg"/><Relationship Id="rId3" Type="http://schemas.openxmlformats.org/officeDocument/2006/relationships/image" Target="../media/image119.jpeg"/><Relationship Id="rId7" Type="http://schemas.openxmlformats.org/officeDocument/2006/relationships/image" Target="../media/image123.jpeg"/><Relationship Id="rId12" Type="http://schemas.openxmlformats.org/officeDocument/2006/relationships/image" Target="../media/image128.jpeg"/><Relationship Id="rId2" Type="http://schemas.openxmlformats.org/officeDocument/2006/relationships/image" Target="../media/image118.jpeg"/><Relationship Id="rId1" Type="http://schemas.openxmlformats.org/officeDocument/2006/relationships/slideLayout" Target="../slideLayouts/slideLayout2.xml"/><Relationship Id="rId6" Type="http://schemas.openxmlformats.org/officeDocument/2006/relationships/image" Target="../media/image122.jpeg"/><Relationship Id="rId11" Type="http://schemas.openxmlformats.org/officeDocument/2006/relationships/image" Target="../media/image127.jpeg"/><Relationship Id="rId5" Type="http://schemas.openxmlformats.org/officeDocument/2006/relationships/image" Target="../media/image121.jpeg"/><Relationship Id="rId10" Type="http://schemas.openxmlformats.org/officeDocument/2006/relationships/image" Target="../media/image126.jpeg"/><Relationship Id="rId4" Type="http://schemas.openxmlformats.org/officeDocument/2006/relationships/image" Target="../media/image120.jpeg"/><Relationship Id="rId9" Type="http://schemas.openxmlformats.org/officeDocument/2006/relationships/image" Target="../media/image125.jpeg"/></Relationships>
</file>

<file path=ppt/slides/_rels/slide46.xml.rels><?xml version="1.0" encoding="UTF-8" standalone="yes"?>
<Relationships xmlns="http://schemas.openxmlformats.org/package/2006/relationships"><Relationship Id="rId8" Type="http://schemas.openxmlformats.org/officeDocument/2006/relationships/image" Target="../media/image136.jpeg"/><Relationship Id="rId3" Type="http://schemas.openxmlformats.org/officeDocument/2006/relationships/image" Target="../media/image131.jpeg"/><Relationship Id="rId7" Type="http://schemas.openxmlformats.org/officeDocument/2006/relationships/image" Target="../media/image135.jpeg"/><Relationship Id="rId2" Type="http://schemas.openxmlformats.org/officeDocument/2006/relationships/image" Target="../media/image130.jpeg"/><Relationship Id="rId1" Type="http://schemas.openxmlformats.org/officeDocument/2006/relationships/slideLayout" Target="../slideLayouts/slideLayout7.xml"/><Relationship Id="rId6" Type="http://schemas.openxmlformats.org/officeDocument/2006/relationships/image" Target="../media/image134.jpeg"/><Relationship Id="rId5" Type="http://schemas.openxmlformats.org/officeDocument/2006/relationships/image" Target="../media/image133.jpeg"/><Relationship Id="rId10" Type="http://schemas.openxmlformats.org/officeDocument/2006/relationships/image" Target="../media/image138.jpeg"/><Relationship Id="rId4" Type="http://schemas.openxmlformats.org/officeDocument/2006/relationships/image" Target="../media/image132.jpeg"/><Relationship Id="rId9" Type="http://schemas.openxmlformats.org/officeDocument/2006/relationships/image" Target="../media/image137.jpeg"/></Relationships>
</file>

<file path=ppt/slides/_rels/slide47.xml.rels><?xml version="1.0" encoding="UTF-8" standalone="yes"?>
<Relationships xmlns="http://schemas.openxmlformats.org/package/2006/relationships"><Relationship Id="rId3" Type="http://schemas.openxmlformats.org/officeDocument/2006/relationships/image" Target="../media/image140.jpeg"/><Relationship Id="rId7" Type="http://schemas.openxmlformats.org/officeDocument/2006/relationships/image" Target="../media/image144.jpeg"/><Relationship Id="rId2" Type="http://schemas.openxmlformats.org/officeDocument/2006/relationships/image" Target="../media/image139.jpeg"/><Relationship Id="rId1" Type="http://schemas.openxmlformats.org/officeDocument/2006/relationships/slideLayout" Target="../slideLayouts/slideLayout7.xml"/><Relationship Id="rId6" Type="http://schemas.openxmlformats.org/officeDocument/2006/relationships/image" Target="../media/image143.jpeg"/><Relationship Id="rId5" Type="http://schemas.openxmlformats.org/officeDocument/2006/relationships/image" Target="../media/image142.jpeg"/><Relationship Id="rId4" Type="http://schemas.openxmlformats.org/officeDocument/2006/relationships/image" Target="../media/image141.jpeg"/></Relationships>
</file>

<file path=ppt/slides/_rels/slide48.xml.rels><?xml version="1.0" encoding="UTF-8" standalone="yes"?>
<Relationships xmlns="http://schemas.openxmlformats.org/package/2006/relationships"><Relationship Id="rId8" Type="http://schemas.openxmlformats.org/officeDocument/2006/relationships/image" Target="../media/image151.jpeg"/><Relationship Id="rId3" Type="http://schemas.openxmlformats.org/officeDocument/2006/relationships/image" Target="../media/image146.jpeg"/><Relationship Id="rId7" Type="http://schemas.openxmlformats.org/officeDocument/2006/relationships/image" Target="../media/image150.jpeg"/><Relationship Id="rId2" Type="http://schemas.openxmlformats.org/officeDocument/2006/relationships/image" Target="../media/image145.jpeg"/><Relationship Id="rId1" Type="http://schemas.openxmlformats.org/officeDocument/2006/relationships/slideLayout" Target="../slideLayouts/slideLayout7.xml"/><Relationship Id="rId6" Type="http://schemas.openxmlformats.org/officeDocument/2006/relationships/image" Target="../media/image149.jpeg"/><Relationship Id="rId5" Type="http://schemas.openxmlformats.org/officeDocument/2006/relationships/image" Target="../media/image148.jpeg"/><Relationship Id="rId4" Type="http://schemas.openxmlformats.org/officeDocument/2006/relationships/image" Target="../media/image147.jpeg"/><Relationship Id="rId9" Type="http://schemas.openxmlformats.org/officeDocument/2006/relationships/image" Target="../media/image152.jpeg"/></Relationships>
</file>

<file path=ppt/slides/_rels/slide49.xml.rels><?xml version="1.0" encoding="UTF-8" standalone="yes"?>
<Relationships xmlns="http://schemas.openxmlformats.org/package/2006/relationships"><Relationship Id="rId8" Type="http://schemas.openxmlformats.org/officeDocument/2006/relationships/image" Target="../media/image159.jpeg"/><Relationship Id="rId3" Type="http://schemas.openxmlformats.org/officeDocument/2006/relationships/image" Target="../media/image154.jpeg"/><Relationship Id="rId7" Type="http://schemas.openxmlformats.org/officeDocument/2006/relationships/image" Target="../media/image158.jpeg"/><Relationship Id="rId2" Type="http://schemas.openxmlformats.org/officeDocument/2006/relationships/image" Target="../media/image153.jpeg"/><Relationship Id="rId1" Type="http://schemas.openxmlformats.org/officeDocument/2006/relationships/slideLayout" Target="../slideLayouts/slideLayout7.xml"/><Relationship Id="rId6" Type="http://schemas.openxmlformats.org/officeDocument/2006/relationships/image" Target="../media/image157.jpeg"/><Relationship Id="rId5" Type="http://schemas.openxmlformats.org/officeDocument/2006/relationships/image" Target="../media/image156.jpeg"/><Relationship Id="rId4" Type="http://schemas.openxmlformats.org/officeDocument/2006/relationships/image" Target="../media/image155.jpeg"/></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8" Type="http://schemas.openxmlformats.org/officeDocument/2006/relationships/image" Target="../media/image166.jpeg"/><Relationship Id="rId13" Type="http://schemas.openxmlformats.org/officeDocument/2006/relationships/image" Target="../media/image171.jpeg"/><Relationship Id="rId3" Type="http://schemas.openxmlformats.org/officeDocument/2006/relationships/image" Target="../media/image161.jpeg"/><Relationship Id="rId7" Type="http://schemas.openxmlformats.org/officeDocument/2006/relationships/image" Target="../media/image165.jpeg"/><Relationship Id="rId12" Type="http://schemas.openxmlformats.org/officeDocument/2006/relationships/image" Target="../media/image170.jpeg"/><Relationship Id="rId2" Type="http://schemas.openxmlformats.org/officeDocument/2006/relationships/image" Target="../media/image160.jpeg"/><Relationship Id="rId1" Type="http://schemas.openxmlformats.org/officeDocument/2006/relationships/slideLayout" Target="../slideLayouts/slideLayout2.xml"/><Relationship Id="rId6" Type="http://schemas.openxmlformats.org/officeDocument/2006/relationships/image" Target="../media/image164.jpeg"/><Relationship Id="rId11" Type="http://schemas.openxmlformats.org/officeDocument/2006/relationships/image" Target="../media/image169.jpeg"/><Relationship Id="rId5" Type="http://schemas.openxmlformats.org/officeDocument/2006/relationships/image" Target="../media/image163.jpeg"/><Relationship Id="rId10" Type="http://schemas.openxmlformats.org/officeDocument/2006/relationships/image" Target="../media/image168.jpeg"/><Relationship Id="rId4" Type="http://schemas.openxmlformats.org/officeDocument/2006/relationships/image" Target="../media/image162.jpeg"/><Relationship Id="rId9" Type="http://schemas.openxmlformats.org/officeDocument/2006/relationships/image" Target="../media/image167.jpeg"/></Relationships>
</file>

<file path=ppt/slides/_rels/slide51.xml.rels><?xml version="1.0" encoding="UTF-8" standalone="yes"?>
<Relationships xmlns="http://schemas.openxmlformats.org/package/2006/relationships"><Relationship Id="rId8" Type="http://schemas.openxmlformats.org/officeDocument/2006/relationships/image" Target="../media/image178.jpeg"/><Relationship Id="rId3" Type="http://schemas.openxmlformats.org/officeDocument/2006/relationships/image" Target="../media/image173.jpeg"/><Relationship Id="rId7" Type="http://schemas.openxmlformats.org/officeDocument/2006/relationships/image" Target="../media/image177.jpeg"/><Relationship Id="rId2" Type="http://schemas.openxmlformats.org/officeDocument/2006/relationships/image" Target="../media/image172.jpeg"/><Relationship Id="rId1" Type="http://schemas.openxmlformats.org/officeDocument/2006/relationships/slideLayout" Target="../slideLayouts/slideLayout2.xml"/><Relationship Id="rId6" Type="http://schemas.openxmlformats.org/officeDocument/2006/relationships/image" Target="../media/image176.jpeg"/><Relationship Id="rId5" Type="http://schemas.openxmlformats.org/officeDocument/2006/relationships/image" Target="../media/image175.jpeg"/><Relationship Id="rId10" Type="http://schemas.openxmlformats.org/officeDocument/2006/relationships/image" Target="../media/image180.jpeg"/><Relationship Id="rId4" Type="http://schemas.openxmlformats.org/officeDocument/2006/relationships/image" Target="../media/image174.jpeg"/><Relationship Id="rId9" Type="http://schemas.openxmlformats.org/officeDocument/2006/relationships/image" Target="../media/image179.jpeg"/></Relationships>
</file>

<file path=ppt/slides/_rels/slide52.xml.rels><?xml version="1.0" encoding="UTF-8" standalone="yes"?>
<Relationships xmlns="http://schemas.openxmlformats.org/package/2006/relationships"><Relationship Id="rId8" Type="http://schemas.openxmlformats.org/officeDocument/2006/relationships/image" Target="../media/image187.jpeg"/><Relationship Id="rId13" Type="http://schemas.openxmlformats.org/officeDocument/2006/relationships/image" Target="../media/image192.jpeg"/><Relationship Id="rId3" Type="http://schemas.openxmlformats.org/officeDocument/2006/relationships/image" Target="../media/image182.jpeg"/><Relationship Id="rId7" Type="http://schemas.openxmlformats.org/officeDocument/2006/relationships/image" Target="../media/image186.jpeg"/><Relationship Id="rId12" Type="http://schemas.openxmlformats.org/officeDocument/2006/relationships/image" Target="../media/image191.jpeg"/><Relationship Id="rId2" Type="http://schemas.openxmlformats.org/officeDocument/2006/relationships/image" Target="../media/image181.jpeg"/><Relationship Id="rId1" Type="http://schemas.openxmlformats.org/officeDocument/2006/relationships/slideLayout" Target="../slideLayouts/slideLayout5.xml"/><Relationship Id="rId6" Type="http://schemas.openxmlformats.org/officeDocument/2006/relationships/image" Target="../media/image185.jpeg"/><Relationship Id="rId11" Type="http://schemas.openxmlformats.org/officeDocument/2006/relationships/image" Target="../media/image190.jpeg"/><Relationship Id="rId5" Type="http://schemas.openxmlformats.org/officeDocument/2006/relationships/image" Target="../media/image184.jpeg"/><Relationship Id="rId10" Type="http://schemas.openxmlformats.org/officeDocument/2006/relationships/image" Target="../media/image189.jpeg"/><Relationship Id="rId4" Type="http://schemas.openxmlformats.org/officeDocument/2006/relationships/image" Target="../media/image183.jpeg"/><Relationship Id="rId9" Type="http://schemas.openxmlformats.org/officeDocument/2006/relationships/image" Target="../media/image188.jpeg"/><Relationship Id="rId14" Type="http://schemas.openxmlformats.org/officeDocument/2006/relationships/image" Target="../media/image170.jpeg"/></Relationships>
</file>

<file path=ppt/slides/_rels/slide53.xml.rels><?xml version="1.0" encoding="UTF-8" standalone="yes"?>
<Relationships xmlns="http://schemas.openxmlformats.org/package/2006/relationships"><Relationship Id="rId8" Type="http://schemas.openxmlformats.org/officeDocument/2006/relationships/image" Target="../media/image199.jpeg"/><Relationship Id="rId3" Type="http://schemas.openxmlformats.org/officeDocument/2006/relationships/image" Target="../media/image194.jpeg"/><Relationship Id="rId7" Type="http://schemas.openxmlformats.org/officeDocument/2006/relationships/image" Target="../media/image198.jpeg"/><Relationship Id="rId2" Type="http://schemas.openxmlformats.org/officeDocument/2006/relationships/image" Target="../media/image193.jpeg"/><Relationship Id="rId1" Type="http://schemas.openxmlformats.org/officeDocument/2006/relationships/slideLayout" Target="../slideLayouts/slideLayout4.xml"/><Relationship Id="rId6" Type="http://schemas.openxmlformats.org/officeDocument/2006/relationships/image" Target="../media/image197.jpeg"/><Relationship Id="rId5" Type="http://schemas.openxmlformats.org/officeDocument/2006/relationships/image" Target="../media/image196.jpeg"/><Relationship Id="rId4" Type="http://schemas.openxmlformats.org/officeDocument/2006/relationships/image" Target="../media/image195.jpeg"/></Relationships>
</file>

<file path=ppt/slides/_rels/slide54.xml.rels><?xml version="1.0" encoding="UTF-8" standalone="yes"?>
<Relationships xmlns="http://schemas.openxmlformats.org/package/2006/relationships"><Relationship Id="rId8" Type="http://schemas.openxmlformats.org/officeDocument/2006/relationships/image" Target="../media/image206.jpeg"/><Relationship Id="rId3" Type="http://schemas.openxmlformats.org/officeDocument/2006/relationships/image" Target="../media/image201.jpeg"/><Relationship Id="rId7" Type="http://schemas.openxmlformats.org/officeDocument/2006/relationships/image" Target="../media/image205.jpeg"/><Relationship Id="rId2" Type="http://schemas.openxmlformats.org/officeDocument/2006/relationships/image" Target="../media/image200.jpeg"/><Relationship Id="rId1" Type="http://schemas.openxmlformats.org/officeDocument/2006/relationships/slideLayout" Target="../slideLayouts/slideLayout4.xml"/><Relationship Id="rId6" Type="http://schemas.openxmlformats.org/officeDocument/2006/relationships/image" Target="../media/image204.jpeg"/><Relationship Id="rId11" Type="http://schemas.openxmlformats.org/officeDocument/2006/relationships/image" Target="../media/image170.jpeg"/><Relationship Id="rId5" Type="http://schemas.openxmlformats.org/officeDocument/2006/relationships/image" Target="../media/image203.jpeg"/><Relationship Id="rId10" Type="http://schemas.openxmlformats.org/officeDocument/2006/relationships/image" Target="../media/image208.jpeg"/><Relationship Id="rId4" Type="http://schemas.openxmlformats.org/officeDocument/2006/relationships/image" Target="../media/image202.jpeg"/><Relationship Id="rId9" Type="http://schemas.openxmlformats.org/officeDocument/2006/relationships/image" Target="../media/image207.jpeg"/></Relationships>
</file>

<file path=ppt/slides/_rels/slide55.xml.rels><?xml version="1.0" encoding="UTF-8" standalone="yes"?>
<Relationships xmlns="http://schemas.openxmlformats.org/package/2006/relationships"><Relationship Id="rId8" Type="http://schemas.openxmlformats.org/officeDocument/2006/relationships/image" Target="../media/image215.jpeg"/><Relationship Id="rId3" Type="http://schemas.openxmlformats.org/officeDocument/2006/relationships/image" Target="../media/image210.jpeg"/><Relationship Id="rId7" Type="http://schemas.openxmlformats.org/officeDocument/2006/relationships/image" Target="../media/image214.jpeg"/><Relationship Id="rId2" Type="http://schemas.openxmlformats.org/officeDocument/2006/relationships/image" Target="../media/image209.jpeg"/><Relationship Id="rId1" Type="http://schemas.openxmlformats.org/officeDocument/2006/relationships/slideLayout" Target="../slideLayouts/slideLayout4.xml"/><Relationship Id="rId6" Type="http://schemas.openxmlformats.org/officeDocument/2006/relationships/image" Target="../media/image213.jpeg"/><Relationship Id="rId5" Type="http://schemas.openxmlformats.org/officeDocument/2006/relationships/image" Target="../media/image212.jpeg"/><Relationship Id="rId4" Type="http://schemas.openxmlformats.org/officeDocument/2006/relationships/image" Target="../media/image211.jpeg"/><Relationship Id="rId9" Type="http://schemas.openxmlformats.org/officeDocument/2006/relationships/image" Target="../media/image216.jpeg"/></Relationships>
</file>

<file path=ppt/slides/_rels/slide56.xml.rels><?xml version="1.0" encoding="UTF-8" standalone="yes"?>
<Relationships xmlns="http://schemas.openxmlformats.org/package/2006/relationships"><Relationship Id="rId8" Type="http://schemas.openxmlformats.org/officeDocument/2006/relationships/image" Target="../media/image170.jpeg"/><Relationship Id="rId3" Type="http://schemas.openxmlformats.org/officeDocument/2006/relationships/image" Target="../media/image218.jpeg"/><Relationship Id="rId7" Type="http://schemas.openxmlformats.org/officeDocument/2006/relationships/image" Target="../media/image222.jpeg"/><Relationship Id="rId2" Type="http://schemas.openxmlformats.org/officeDocument/2006/relationships/image" Target="../media/image217.jpeg"/><Relationship Id="rId1" Type="http://schemas.openxmlformats.org/officeDocument/2006/relationships/slideLayout" Target="../slideLayouts/slideLayout4.xml"/><Relationship Id="rId6" Type="http://schemas.openxmlformats.org/officeDocument/2006/relationships/image" Target="../media/image221.jpeg"/><Relationship Id="rId5" Type="http://schemas.openxmlformats.org/officeDocument/2006/relationships/image" Target="../media/image220.jpeg"/><Relationship Id="rId10" Type="http://schemas.openxmlformats.org/officeDocument/2006/relationships/image" Target="../media/image224.jpeg"/><Relationship Id="rId4" Type="http://schemas.openxmlformats.org/officeDocument/2006/relationships/image" Target="../media/image219.jpeg"/><Relationship Id="rId9" Type="http://schemas.openxmlformats.org/officeDocument/2006/relationships/image" Target="../media/image223.jpeg"/></Relationships>
</file>

<file path=ppt/slides/_rels/slide57.xml.rels><?xml version="1.0" encoding="UTF-8" standalone="yes"?>
<Relationships xmlns="http://schemas.openxmlformats.org/package/2006/relationships"><Relationship Id="rId3" Type="http://schemas.openxmlformats.org/officeDocument/2006/relationships/image" Target="../media/image226.jpeg"/><Relationship Id="rId7" Type="http://schemas.openxmlformats.org/officeDocument/2006/relationships/image" Target="../media/image230.jpeg"/><Relationship Id="rId2" Type="http://schemas.openxmlformats.org/officeDocument/2006/relationships/image" Target="../media/image225.jpeg"/><Relationship Id="rId1" Type="http://schemas.openxmlformats.org/officeDocument/2006/relationships/slideLayout" Target="../slideLayouts/slideLayout4.xml"/><Relationship Id="rId6" Type="http://schemas.openxmlformats.org/officeDocument/2006/relationships/image" Target="../media/image229.jpeg"/><Relationship Id="rId5" Type="http://schemas.openxmlformats.org/officeDocument/2006/relationships/image" Target="../media/image228.jpeg"/><Relationship Id="rId4" Type="http://schemas.openxmlformats.org/officeDocument/2006/relationships/image" Target="../media/image227.jpeg"/></Relationships>
</file>

<file path=ppt/slides/_rels/slide58.xml.rels><?xml version="1.0" encoding="UTF-8" standalone="yes"?>
<Relationships xmlns="http://schemas.openxmlformats.org/package/2006/relationships"><Relationship Id="rId8" Type="http://schemas.openxmlformats.org/officeDocument/2006/relationships/image" Target="../media/image237.jpeg"/><Relationship Id="rId3" Type="http://schemas.openxmlformats.org/officeDocument/2006/relationships/image" Target="../media/image232.jpeg"/><Relationship Id="rId7" Type="http://schemas.openxmlformats.org/officeDocument/2006/relationships/image" Target="../media/image236.jpeg"/><Relationship Id="rId2" Type="http://schemas.openxmlformats.org/officeDocument/2006/relationships/image" Target="../media/image231.jpeg"/><Relationship Id="rId1" Type="http://schemas.openxmlformats.org/officeDocument/2006/relationships/slideLayout" Target="../slideLayouts/slideLayout4.xml"/><Relationship Id="rId6" Type="http://schemas.openxmlformats.org/officeDocument/2006/relationships/image" Target="../media/image235.jpeg"/><Relationship Id="rId5" Type="http://schemas.openxmlformats.org/officeDocument/2006/relationships/image" Target="../media/image234.jpeg"/><Relationship Id="rId4" Type="http://schemas.openxmlformats.org/officeDocument/2006/relationships/image" Target="../media/image233.jpeg"/><Relationship Id="rId9" Type="http://schemas.openxmlformats.org/officeDocument/2006/relationships/image" Target="../media/image170.jpeg"/></Relationships>
</file>

<file path=ppt/slides/_rels/slide59.xml.rels><?xml version="1.0" encoding="UTF-8" standalone="yes"?>
<Relationships xmlns="http://schemas.openxmlformats.org/package/2006/relationships"><Relationship Id="rId3" Type="http://schemas.openxmlformats.org/officeDocument/2006/relationships/image" Target="../media/image239.jpeg"/><Relationship Id="rId2" Type="http://schemas.openxmlformats.org/officeDocument/2006/relationships/image" Target="../media/image238.jpeg"/><Relationship Id="rId1" Type="http://schemas.openxmlformats.org/officeDocument/2006/relationships/slideLayout" Target="../slideLayouts/slideLayout4.xml"/><Relationship Id="rId5" Type="http://schemas.openxmlformats.org/officeDocument/2006/relationships/image" Target="../media/image241.jpeg"/><Relationship Id="rId4" Type="http://schemas.openxmlformats.org/officeDocument/2006/relationships/image" Target="../media/image240.jpeg"/></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248.jpeg"/><Relationship Id="rId3" Type="http://schemas.openxmlformats.org/officeDocument/2006/relationships/image" Target="../media/image243.jpeg"/><Relationship Id="rId7" Type="http://schemas.openxmlformats.org/officeDocument/2006/relationships/image" Target="../media/image247.jpeg"/><Relationship Id="rId2" Type="http://schemas.openxmlformats.org/officeDocument/2006/relationships/image" Target="../media/image242.jpeg"/><Relationship Id="rId1" Type="http://schemas.openxmlformats.org/officeDocument/2006/relationships/slideLayout" Target="../slideLayouts/slideLayout4.xml"/><Relationship Id="rId6" Type="http://schemas.openxmlformats.org/officeDocument/2006/relationships/image" Target="../media/image246.jpeg"/><Relationship Id="rId11" Type="http://schemas.openxmlformats.org/officeDocument/2006/relationships/image" Target="../media/image170.jpeg"/><Relationship Id="rId5" Type="http://schemas.openxmlformats.org/officeDocument/2006/relationships/image" Target="../media/image245.jpeg"/><Relationship Id="rId10" Type="http://schemas.openxmlformats.org/officeDocument/2006/relationships/image" Target="../media/image250.jpeg"/><Relationship Id="rId4" Type="http://schemas.openxmlformats.org/officeDocument/2006/relationships/image" Target="../media/image244.jpeg"/><Relationship Id="rId9" Type="http://schemas.openxmlformats.org/officeDocument/2006/relationships/image" Target="../media/image249.jpeg"/></Relationships>
</file>

<file path=ppt/slides/_rels/slide61.xml.rels><?xml version="1.0" encoding="UTF-8" standalone="yes"?>
<Relationships xmlns="http://schemas.openxmlformats.org/package/2006/relationships"><Relationship Id="rId8" Type="http://schemas.openxmlformats.org/officeDocument/2006/relationships/image" Target="../media/image257.jpeg"/><Relationship Id="rId3" Type="http://schemas.openxmlformats.org/officeDocument/2006/relationships/image" Target="../media/image252.jpeg"/><Relationship Id="rId7" Type="http://schemas.openxmlformats.org/officeDocument/2006/relationships/image" Target="../media/image256.jpeg"/><Relationship Id="rId2" Type="http://schemas.openxmlformats.org/officeDocument/2006/relationships/image" Target="../media/image251.jpeg"/><Relationship Id="rId1" Type="http://schemas.openxmlformats.org/officeDocument/2006/relationships/slideLayout" Target="../slideLayouts/slideLayout4.xml"/><Relationship Id="rId6" Type="http://schemas.openxmlformats.org/officeDocument/2006/relationships/image" Target="../media/image255.jpeg"/><Relationship Id="rId11" Type="http://schemas.openxmlformats.org/officeDocument/2006/relationships/image" Target="../media/image260.jpeg"/><Relationship Id="rId5" Type="http://schemas.openxmlformats.org/officeDocument/2006/relationships/image" Target="../media/image254.jpeg"/><Relationship Id="rId10" Type="http://schemas.openxmlformats.org/officeDocument/2006/relationships/image" Target="../media/image259.jpeg"/><Relationship Id="rId4" Type="http://schemas.openxmlformats.org/officeDocument/2006/relationships/image" Target="../media/image253.jpeg"/><Relationship Id="rId9" Type="http://schemas.openxmlformats.org/officeDocument/2006/relationships/image" Target="../media/image258.jpeg"/></Relationships>
</file>

<file path=ppt/slides/_rels/slide62.xml.rels><?xml version="1.0" encoding="UTF-8" standalone="yes"?>
<Relationships xmlns="http://schemas.openxmlformats.org/package/2006/relationships"><Relationship Id="rId8" Type="http://schemas.openxmlformats.org/officeDocument/2006/relationships/image" Target="../media/image170.jpeg"/><Relationship Id="rId3" Type="http://schemas.openxmlformats.org/officeDocument/2006/relationships/image" Target="../media/image262.jpeg"/><Relationship Id="rId7" Type="http://schemas.openxmlformats.org/officeDocument/2006/relationships/image" Target="../media/image266.jpeg"/><Relationship Id="rId12" Type="http://schemas.openxmlformats.org/officeDocument/2006/relationships/image" Target="../media/image270.jpeg"/><Relationship Id="rId2" Type="http://schemas.openxmlformats.org/officeDocument/2006/relationships/image" Target="../media/image261.jpeg"/><Relationship Id="rId1" Type="http://schemas.openxmlformats.org/officeDocument/2006/relationships/slideLayout" Target="../slideLayouts/slideLayout4.xml"/><Relationship Id="rId6" Type="http://schemas.openxmlformats.org/officeDocument/2006/relationships/image" Target="../media/image265.jpeg"/><Relationship Id="rId11" Type="http://schemas.openxmlformats.org/officeDocument/2006/relationships/image" Target="../media/image269.jpeg"/><Relationship Id="rId5" Type="http://schemas.openxmlformats.org/officeDocument/2006/relationships/image" Target="../media/image264.jpeg"/><Relationship Id="rId10" Type="http://schemas.openxmlformats.org/officeDocument/2006/relationships/image" Target="../media/image268.jpeg"/><Relationship Id="rId4" Type="http://schemas.openxmlformats.org/officeDocument/2006/relationships/image" Target="../media/image263.jpeg"/><Relationship Id="rId9" Type="http://schemas.openxmlformats.org/officeDocument/2006/relationships/image" Target="../media/image267.jpeg"/></Relationships>
</file>

<file path=ppt/slides/_rels/slide63.xml.rels><?xml version="1.0" encoding="UTF-8" standalone="yes"?>
<Relationships xmlns="http://schemas.openxmlformats.org/package/2006/relationships"><Relationship Id="rId3" Type="http://schemas.openxmlformats.org/officeDocument/2006/relationships/image" Target="../media/image272.jpeg"/><Relationship Id="rId2" Type="http://schemas.openxmlformats.org/officeDocument/2006/relationships/image" Target="../media/image271.jpeg"/><Relationship Id="rId1" Type="http://schemas.openxmlformats.org/officeDocument/2006/relationships/slideLayout" Target="../slideLayouts/slideLayout4.xml"/><Relationship Id="rId6" Type="http://schemas.openxmlformats.org/officeDocument/2006/relationships/image" Target="../media/image275.jpeg"/><Relationship Id="rId5" Type="http://schemas.openxmlformats.org/officeDocument/2006/relationships/image" Target="../media/image274.jpeg"/><Relationship Id="rId4" Type="http://schemas.openxmlformats.org/officeDocument/2006/relationships/image" Target="../media/image273.jpeg"/></Relationships>
</file>

<file path=ppt/slides/_rels/slide64.xml.rels><?xml version="1.0" encoding="UTF-8" standalone="yes"?>
<Relationships xmlns="http://schemas.openxmlformats.org/package/2006/relationships"><Relationship Id="rId8" Type="http://schemas.openxmlformats.org/officeDocument/2006/relationships/image" Target="../media/image282.jpeg"/><Relationship Id="rId3" Type="http://schemas.openxmlformats.org/officeDocument/2006/relationships/image" Target="../media/image277.jpeg"/><Relationship Id="rId7" Type="http://schemas.openxmlformats.org/officeDocument/2006/relationships/image" Target="../media/image281.jpeg"/><Relationship Id="rId2" Type="http://schemas.openxmlformats.org/officeDocument/2006/relationships/image" Target="../media/image276.jpeg"/><Relationship Id="rId1" Type="http://schemas.openxmlformats.org/officeDocument/2006/relationships/slideLayout" Target="../slideLayouts/slideLayout4.xml"/><Relationship Id="rId6" Type="http://schemas.openxmlformats.org/officeDocument/2006/relationships/image" Target="../media/image280.jpeg"/><Relationship Id="rId11" Type="http://schemas.openxmlformats.org/officeDocument/2006/relationships/image" Target="../media/image284.jpeg"/><Relationship Id="rId5" Type="http://schemas.openxmlformats.org/officeDocument/2006/relationships/image" Target="../media/image279.jpeg"/><Relationship Id="rId10" Type="http://schemas.openxmlformats.org/officeDocument/2006/relationships/image" Target="../media/image170.jpeg"/><Relationship Id="rId4" Type="http://schemas.openxmlformats.org/officeDocument/2006/relationships/image" Target="../media/image278.jpeg"/><Relationship Id="rId9" Type="http://schemas.openxmlformats.org/officeDocument/2006/relationships/image" Target="../media/image283.jpeg"/></Relationships>
</file>

<file path=ppt/slides/_rels/slide65.xml.rels><?xml version="1.0" encoding="UTF-8" standalone="yes"?>
<Relationships xmlns="http://schemas.openxmlformats.org/package/2006/relationships"><Relationship Id="rId3" Type="http://schemas.openxmlformats.org/officeDocument/2006/relationships/image" Target="../media/image286.jpeg"/><Relationship Id="rId7" Type="http://schemas.openxmlformats.org/officeDocument/2006/relationships/image" Target="../media/image290.jpeg"/><Relationship Id="rId2" Type="http://schemas.openxmlformats.org/officeDocument/2006/relationships/image" Target="../media/image285.jpeg"/><Relationship Id="rId1" Type="http://schemas.openxmlformats.org/officeDocument/2006/relationships/slideLayout" Target="../slideLayouts/slideLayout4.xml"/><Relationship Id="rId6" Type="http://schemas.openxmlformats.org/officeDocument/2006/relationships/image" Target="../media/image289.jpeg"/><Relationship Id="rId5" Type="http://schemas.openxmlformats.org/officeDocument/2006/relationships/image" Target="../media/image288.jpeg"/><Relationship Id="rId4" Type="http://schemas.openxmlformats.org/officeDocument/2006/relationships/image" Target="../media/image287.jpeg"/></Relationships>
</file>

<file path=ppt/slides/_rels/slide66.xml.rels><?xml version="1.0" encoding="UTF-8" standalone="yes"?>
<Relationships xmlns="http://schemas.openxmlformats.org/package/2006/relationships"><Relationship Id="rId3" Type="http://schemas.openxmlformats.org/officeDocument/2006/relationships/image" Target="../media/image292.jpeg"/><Relationship Id="rId7" Type="http://schemas.openxmlformats.org/officeDocument/2006/relationships/image" Target="../media/image296.jpeg"/><Relationship Id="rId2" Type="http://schemas.openxmlformats.org/officeDocument/2006/relationships/image" Target="../media/image291.jpeg"/><Relationship Id="rId1" Type="http://schemas.openxmlformats.org/officeDocument/2006/relationships/slideLayout" Target="../slideLayouts/slideLayout2.xml"/><Relationship Id="rId6" Type="http://schemas.openxmlformats.org/officeDocument/2006/relationships/image" Target="../media/image295.jpeg"/><Relationship Id="rId5" Type="http://schemas.openxmlformats.org/officeDocument/2006/relationships/image" Target="../media/image294.jpeg"/><Relationship Id="rId4" Type="http://schemas.openxmlformats.org/officeDocument/2006/relationships/image" Target="../media/image293.jpeg"/></Relationships>
</file>

<file path=ppt/slides/_rels/slide67.xml.rels><?xml version="1.0" encoding="UTF-8" standalone="yes"?>
<Relationships xmlns="http://schemas.openxmlformats.org/package/2006/relationships"><Relationship Id="rId3" Type="http://schemas.openxmlformats.org/officeDocument/2006/relationships/image" Target="../media/image298.jpeg"/><Relationship Id="rId2" Type="http://schemas.openxmlformats.org/officeDocument/2006/relationships/image" Target="../media/image297.jpeg"/><Relationship Id="rId1" Type="http://schemas.openxmlformats.org/officeDocument/2006/relationships/slideLayout" Target="../slideLayouts/slideLayout2.xml"/><Relationship Id="rId5" Type="http://schemas.openxmlformats.org/officeDocument/2006/relationships/image" Target="../media/image300.jpeg"/><Relationship Id="rId4" Type="http://schemas.openxmlformats.org/officeDocument/2006/relationships/image" Target="../media/image299.jpeg"/></Relationships>
</file>

<file path=ppt/slides/_rels/slide68.xml.rels><?xml version="1.0" encoding="UTF-8" standalone="yes"?>
<Relationships xmlns="http://schemas.openxmlformats.org/package/2006/relationships"><Relationship Id="rId3" Type="http://schemas.openxmlformats.org/officeDocument/2006/relationships/image" Target="../media/image302.jpeg"/><Relationship Id="rId7" Type="http://schemas.openxmlformats.org/officeDocument/2006/relationships/image" Target="../media/image306.jpeg"/><Relationship Id="rId2" Type="http://schemas.openxmlformats.org/officeDocument/2006/relationships/image" Target="../media/image301.jpeg"/><Relationship Id="rId1" Type="http://schemas.openxmlformats.org/officeDocument/2006/relationships/slideLayout" Target="../slideLayouts/slideLayout2.xml"/><Relationship Id="rId6" Type="http://schemas.openxmlformats.org/officeDocument/2006/relationships/image" Target="../media/image305.jpeg"/><Relationship Id="rId5" Type="http://schemas.openxmlformats.org/officeDocument/2006/relationships/image" Target="../media/image304.jpeg"/><Relationship Id="rId4" Type="http://schemas.openxmlformats.org/officeDocument/2006/relationships/image" Target="../media/image303.jpeg"/></Relationships>
</file>

<file path=ppt/slides/_rels/slide69.xml.rels><?xml version="1.0" encoding="UTF-8" standalone="yes"?>
<Relationships xmlns="http://schemas.openxmlformats.org/package/2006/relationships"><Relationship Id="rId8" Type="http://schemas.openxmlformats.org/officeDocument/2006/relationships/image" Target="../media/image313.jpeg"/><Relationship Id="rId3" Type="http://schemas.openxmlformats.org/officeDocument/2006/relationships/image" Target="../media/image308.png"/><Relationship Id="rId7" Type="http://schemas.openxmlformats.org/officeDocument/2006/relationships/image" Target="../media/image312.jpeg"/><Relationship Id="rId2" Type="http://schemas.openxmlformats.org/officeDocument/2006/relationships/image" Target="../media/image307.jpeg"/><Relationship Id="rId1" Type="http://schemas.openxmlformats.org/officeDocument/2006/relationships/slideLayout" Target="../slideLayouts/slideLayout2.xml"/><Relationship Id="rId6" Type="http://schemas.openxmlformats.org/officeDocument/2006/relationships/image" Target="../media/image311.jpeg"/><Relationship Id="rId5" Type="http://schemas.openxmlformats.org/officeDocument/2006/relationships/image" Target="../media/image310.jpeg"/><Relationship Id="rId4" Type="http://schemas.openxmlformats.org/officeDocument/2006/relationships/image" Target="../media/image30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15.jpeg"/><Relationship Id="rId2" Type="http://schemas.openxmlformats.org/officeDocument/2006/relationships/image" Target="../media/image314.jpeg"/><Relationship Id="rId1" Type="http://schemas.openxmlformats.org/officeDocument/2006/relationships/slideLayout" Target="../slideLayouts/slideLayout2.xml"/><Relationship Id="rId6" Type="http://schemas.openxmlformats.org/officeDocument/2006/relationships/image" Target="../media/image318.jpeg"/><Relationship Id="rId5" Type="http://schemas.openxmlformats.org/officeDocument/2006/relationships/image" Target="../media/image317.jpeg"/><Relationship Id="rId4" Type="http://schemas.openxmlformats.org/officeDocument/2006/relationships/image" Target="../media/image316.jpeg"/></Relationships>
</file>

<file path=ppt/slides/_rels/slide71.xml.rels><?xml version="1.0" encoding="UTF-8" standalone="yes"?>
<Relationships xmlns="http://schemas.openxmlformats.org/package/2006/relationships"><Relationship Id="rId3" Type="http://schemas.openxmlformats.org/officeDocument/2006/relationships/image" Target="../media/image320.jpeg"/><Relationship Id="rId7" Type="http://schemas.openxmlformats.org/officeDocument/2006/relationships/image" Target="../media/image324.jpeg"/><Relationship Id="rId2" Type="http://schemas.openxmlformats.org/officeDocument/2006/relationships/image" Target="../media/image319.jpeg"/><Relationship Id="rId1" Type="http://schemas.openxmlformats.org/officeDocument/2006/relationships/slideLayout" Target="../slideLayouts/slideLayout2.xml"/><Relationship Id="rId6" Type="http://schemas.openxmlformats.org/officeDocument/2006/relationships/image" Target="../media/image323.jpeg"/><Relationship Id="rId5" Type="http://schemas.openxmlformats.org/officeDocument/2006/relationships/image" Target="../media/image322.jpeg"/><Relationship Id="rId4" Type="http://schemas.openxmlformats.org/officeDocument/2006/relationships/image" Target="../media/image321.jpeg"/></Relationships>
</file>

<file path=ppt/slides/_rels/slide72.xml.rels><?xml version="1.0" encoding="UTF-8" standalone="yes"?>
<Relationships xmlns="http://schemas.openxmlformats.org/package/2006/relationships"><Relationship Id="rId8" Type="http://schemas.openxmlformats.org/officeDocument/2006/relationships/image" Target="../media/image331.jpeg"/><Relationship Id="rId3" Type="http://schemas.openxmlformats.org/officeDocument/2006/relationships/image" Target="../media/image326.jpeg"/><Relationship Id="rId7" Type="http://schemas.openxmlformats.org/officeDocument/2006/relationships/image" Target="../media/image330.jpeg"/><Relationship Id="rId2" Type="http://schemas.openxmlformats.org/officeDocument/2006/relationships/image" Target="../media/image325.jpeg"/><Relationship Id="rId1" Type="http://schemas.openxmlformats.org/officeDocument/2006/relationships/slideLayout" Target="../slideLayouts/slideLayout2.xml"/><Relationship Id="rId6" Type="http://schemas.openxmlformats.org/officeDocument/2006/relationships/image" Target="../media/image329.jpeg"/><Relationship Id="rId11" Type="http://schemas.openxmlformats.org/officeDocument/2006/relationships/image" Target="../media/image334.jpeg"/><Relationship Id="rId5" Type="http://schemas.openxmlformats.org/officeDocument/2006/relationships/image" Target="../media/image328.jpeg"/><Relationship Id="rId10" Type="http://schemas.openxmlformats.org/officeDocument/2006/relationships/image" Target="../media/image333.jpeg"/><Relationship Id="rId4" Type="http://schemas.openxmlformats.org/officeDocument/2006/relationships/image" Target="../media/image327.jpeg"/><Relationship Id="rId9" Type="http://schemas.openxmlformats.org/officeDocument/2006/relationships/image" Target="../media/image332.jpeg"/></Relationships>
</file>

<file path=ppt/slides/_rels/slide73.xml.rels><?xml version="1.0" encoding="UTF-8" standalone="yes"?>
<Relationships xmlns="http://schemas.openxmlformats.org/package/2006/relationships"><Relationship Id="rId3" Type="http://schemas.openxmlformats.org/officeDocument/2006/relationships/image" Target="../media/image336.jpeg"/><Relationship Id="rId7" Type="http://schemas.openxmlformats.org/officeDocument/2006/relationships/image" Target="../media/image340.jpeg"/><Relationship Id="rId2" Type="http://schemas.openxmlformats.org/officeDocument/2006/relationships/image" Target="../media/image335.jpeg"/><Relationship Id="rId1" Type="http://schemas.openxmlformats.org/officeDocument/2006/relationships/slideLayout" Target="../slideLayouts/slideLayout7.xml"/><Relationship Id="rId6" Type="http://schemas.openxmlformats.org/officeDocument/2006/relationships/image" Target="../media/image339.jpeg"/><Relationship Id="rId5" Type="http://schemas.openxmlformats.org/officeDocument/2006/relationships/image" Target="../media/image338.jpeg"/><Relationship Id="rId4" Type="http://schemas.openxmlformats.org/officeDocument/2006/relationships/image" Target="../media/image337.jpeg"/></Relationships>
</file>

<file path=ppt/slides/_rels/slide74.xml.rels><?xml version="1.0" encoding="UTF-8" standalone="yes"?>
<Relationships xmlns="http://schemas.openxmlformats.org/package/2006/relationships"><Relationship Id="rId8" Type="http://schemas.openxmlformats.org/officeDocument/2006/relationships/image" Target="../media/image347.jpeg"/><Relationship Id="rId3" Type="http://schemas.openxmlformats.org/officeDocument/2006/relationships/image" Target="../media/image342.jpeg"/><Relationship Id="rId7" Type="http://schemas.openxmlformats.org/officeDocument/2006/relationships/image" Target="../media/image346.jpeg"/><Relationship Id="rId2" Type="http://schemas.openxmlformats.org/officeDocument/2006/relationships/image" Target="../media/image341.jpeg"/><Relationship Id="rId1" Type="http://schemas.openxmlformats.org/officeDocument/2006/relationships/slideLayout" Target="../slideLayouts/slideLayout7.xml"/><Relationship Id="rId6" Type="http://schemas.openxmlformats.org/officeDocument/2006/relationships/image" Target="../media/image345.jpeg"/><Relationship Id="rId5" Type="http://schemas.openxmlformats.org/officeDocument/2006/relationships/image" Target="../media/image344.jpeg"/><Relationship Id="rId4" Type="http://schemas.openxmlformats.org/officeDocument/2006/relationships/image" Target="../media/image343.jpeg"/><Relationship Id="rId9" Type="http://schemas.openxmlformats.org/officeDocument/2006/relationships/image" Target="../media/image348.jpeg"/></Relationships>
</file>

<file path=ppt/slides/_rels/slide75.xml.rels><?xml version="1.0" encoding="UTF-8" standalone="yes"?>
<Relationships xmlns="http://schemas.openxmlformats.org/package/2006/relationships"><Relationship Id="rId8" Type="http://schemas.openxmlformats.org/officeDocument/2006/relationships/image" Target="../media/image355.jpeg"/><Relationship Id="rId3" Type="http://schemas.openxmlformats.org/officeDocument/2006/relationships/image" Target="../media/image350.jpeg"/><Relationship Id="rId7" Type="http://schemas.openxmlformats.org/officeDocument/2006/relationships/image" Target="../media/image354.jpeg"/><Relationship Id="rId2" Type="http://schemas.openxmlformats.org/officeDocument/2006/relationships/image" Target="../media/image349.jpeg"/><Relationship Id="rId1" Type="http://schemas.openxmlformats.org/officeDocument/2006/relationships/slideLayout" Target="../slideLayouts/slideLayout2.xml"/><Relationship Id="rId6" Type="http://schemas.openxmlformats.org/officeDocument/2006/relationships/image" Target="../media/image353.jpeg"/><Relationship Id="rId5" Type="http://schemas.openxmlformats.org/officeDocument/2006/relationships/image" Target="../media/image352.jpeg"/><Relationship Id="rId10" Type="http://schemas.openxmlformats.org/officeDocument/2006/relationships/image" Target="../media/image357.jpeg"/><Relationship Id="rId4" Type="http://schemas.openxmlformats.org/officeDocument/2006/relationships/image" Target="../media/image351.jpeg"/><Relationship Id="rId9" Type="http://schemas.openxmlformats.org/officeDocument/2006/relationships/image" Target="../media/image356.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67744" y="2420888"/>
            <a:ext cx="3857652" cy="1323439"/>
          </a:xfrm>
          <a:prstGeom prst="rect">
            <a:avLst/>
          </a:prstGeom>
          <a:noFill/>
        </p:spPr>
        <p:txBody>
          <a:bodyPr wrap="square" rtlCol="1">
            <a:spAutoFit/>
          </a:bodyPr>
          <a:lstStyle/>
          <a:p>
            <a:r>
              <a:rPr lang="fa-IR" sz="8000" b="1" dirty="0" smtClean="0">
                <a:cs typeface="B Kamran" pitchFamily="2" charset="-78"/>
              </a:rPr>
              <a:t>روستای </a:t>
            </a:r>
            <a:r>
              <a:rPr lang="fa-IR" sz="8000" b="1" dirty="0" smtClean="0">
                <a:cs typeface="B Kamran" pitchFamily="2" charset="-78"/>
              </a:rPr>
              <a:t>چلوند</a:t>
            </a:r>
            <a:endParaRPr lang="fa-IR" sz="8000" b="1" dirty="0" smtClean="0">
              <a:cs typeface="B Kamran"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71802" y="2500306"/>
            <a:ext cx="1928826" cy="357190"/>
          </a:xfrm>
        </p:spPr>
        <p:txBody>
          <a:bodyPr>
            <a:noAutofit/>
          </a:bodyPr>
          <a:lstStyle/>
          <a:p>
            <a:r>
              <a:rPr lang="fa-IR" sz="2000" b="1" dirty="0" smtClean="0">
                <a:cs typeface="B Kamran" pitchFamily="2" charset="-78"/>
              </a:rPr>
              <a:t>موقعيت روستا در کشور	 </a:t>
            </a:r>
            <a:endParaRPr lang="fa-IR" sz="2000" b="1" dirty="0">
              <a:cs typeface="B Kamran" pitchFamily="2" charset="-78"/>
            </a:endParaRPr>
          </a:p>
        </p:txBody>
      </p:sp>
      <p:pic>
        <p:nvPicPr>
          <p:cNvPr id="29698" name="Picture 2" descr="C:\Documents and Settings\F\Desktop\print\map\Picture 014.jpg"/>
          <p:cNvPicPr>
            <a:picLocks noGrp="1" noChangeAspect="1" noChangeArrowheads="1"/>
          </p:cNvPicPr>
          <p:nvPr>
            <p:ph idx="1"/>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5072066" y="4414551"/>
            <a:ext cx="3357586" cy="2443449"/>
          </a:xfrm>
          <a:prstGeom prst="rect">
            <a:avLst/>
          </a:prstGeom>
        </p:spPr>
      </p:pic>
      <p:pic>
        <p:nvPicPr>
          <p:cNvPr id="1028" name="Picture 4" descr="C:\Documents and Settings\F\Desktop\print\Picture 015.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7158" y="214290"/>
            <a:ext cx="3214710" cy="4420884"/>
          </a:xfrm>
          <a:prstGeom prst="rect">
            <a:avLst/>
          </a:prstGeom>
          <a:noFill/>
        </p:spPr>
      </p:pic>
      <p:sp>
        <p:nvSpPr>
          <p:cNvPr id="10" name="TextBox 9"/>
          <p:cNvSpPr txBox="1"/>
          <p:nvPr/>
        </p:nvSpPr>
        <p:spPr>
          <a:xfrm>
            <a:off x="5643570" y="1357298"/>
            <a:ext cx="1071570" cy="369332"/>
          </a:xfrm>
          <a:prstGeom prst="rect">
            <a:avLst/>
          </a:prstGeom>
          <a:noFill/>
        </p:spPr>
        <p:txBody>
          <a:bodyPr wrap="square" rtlCol="1">
            <a:spAutoFit/>
          </a:bodyPr>
          <a:lstStyle/>
          <a:p>
            <a:endParaRPr lang="fa-IR" dirty="0"/>
          </a:p>
        </p:txBody>
      </p:sp>
      <p:pic>
        <p:nvPicPr>
          <p:cNvPr id="12" name="Picture 2" descr="C:\Documents and Settings\F\Desktop\print\Picture 010.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156406" y="285728"/>
            <a:ext cx="5276141" cy="4071966"/>
          </a:xfrm>
          <a:prstGeom prst="rect">
            <a:avLst/>
          </a:prstGeom>
          <a:noFill/>
        </p:spPr>
      </p:pic>
      <p:sp>
        <p:nvSpPr>
          <p:cNvPr id="17" name="TextBox 16"/>
          <p:cNvSpPr txBox="1"/>
          <p:nvPr/>
        </p:nvSpPr>
        <p:spPr>
          <a:xfrm>
            <a:off x="3071802" y="4214818"/>
            <a:ext cx="2286016" cy="400110"/>
          </a:xfrm>
          <a:prstGeom prst="rect">
            <a:avLst/>
          </a:prstGeom>
          <a:noFill/>
        </p:spPr>
        <p:txBody>
          <a:bodyPr wrap="square" rtlCol="1">
            <a:spAutoFit/>
          </a:bodyPr>
          <a:lstStyle/>
          <a:p>
            <a:r>
              <a:rPr lang="fa-IR" sz="2000" b="1" dirty="0" smtClean="0">
                <a:cs typeface="B Kamran" pitchFamily="2" charset="-78"/>
              </a:rPr>
              <a:t> موقعیت روستا در شهرستان</a:t>
            </a:r>
          </a:p>
        </p:txBody>
      </p:sp>
      <p:sp>
        <p:nvSpPr>
          <p:cNvPr id="18" name="TextBox 17"/>
          <p:cNvSpPr txBox="1"/>
          <p:nvPr/>
        </p:nvSpPr>
        <p:spPr>
          <a:xfrm>
            <a:off x="2071670" y="785794"/>
            <a:ext cx="1785950" cy="400110"/>
          </a:xfrm>
          <a:prstGeom prst="rect">
            <a:avLst/>
          </a:prstGeom>
          <a:noFill/>
        </p:spPr>
        <p:txBody>
          <a:bodyPr wrap="square" rtlCol="1">
            <a:spAutoFit/>
          </a:bodyPr>
          <a:lstStyle/>
          <a:p>
            <a:r>
              <a:rPr lang="fa-IR" sz="2000" b="1" dirty="0" smtClean="0">
                <a:cs typeface="B Kamran" pitchFamily="2" charset="-78"/>
              </a:rPr>
              <a:t>موقعیت روستا در استان</a:t>
            </a:r>
            <a:endParaRPr lang="fa-IR" sz="2000" b="1" dirty="0">
              <a:cs typeface="B Kamran" pitchFamily="2" charset="-78"/>
            </a:endParaRPr>
          </a:p>
        </p:txBody>
      </p:sp>
      <p:sp>
        <p:nvSpPr>
          <p:cNvPr id="13" name="Rectangle 12"/>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a:p>
        </p:txBody>
      </p:sp>
      <p:pic>
        <p:nvPicPr>
          <p:cNvPr id="6146" name="Picture 2" descr="F:\mahboobeh\rusta\skiss\Picture 013 copy.jpg"/>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419755" y="4000504"/>
            <a:ext cx="3536706" cy="257176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6" name="TextBox 5"/>
          <p:cNvSpPr txBox="1"/>
          <p:nvPr/>
        </p:nvSpPr>
        <p:spPr>
          <a:xfrm>
            <a:off x="3643306" y="785794"/>
            <a:ext cx="1714512" cy="707886"/>
          </a:xfrm>
          <a:prstGeom prst="rect">
            <a:avLst/>
          </a:prstGeom>
          <a:noFill/>
        </p:spPr>
        <p:txBody>
          <a:bodyPr wrap="square" rtlCol="1">
            <a:spAutoFit/>
          </a:bodyPr>
          <a:lstStyle/>
          <a:p>
            <a:r>
              <a:rPr lang="fa-IR" sz="2000" b="1" dirty="0" smtClean="0">
                <a:cs typeface="B Kamran" pitchFamily="2" charset="-78"/>
              </a:rPr>
              <a:t>مسیر روستا از جاده اصلی رشت-آستارا</a:t>
            </a:r>
            <a:endParaRPr lang="fa-IR" sz="2000" b="1" dirty="0">
              <a:cs typeface="B Kamran" pitchFamily="2" charset="-78"/>
            </a:endParaRPr>
          </a:p>
        </p:txBody>
      </p:sp>
      <p:pic>
        <p:nvPicPr>
          <p:cNvPr id="2051" name="Picture 3" descr="F:\mahboobeh\rusta\ax\chelavand_16azar\100CANON\IMG_001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500694" y="4357694"/>
            <a:ext cx="2928958" cy="2196594"/>
          </a:xfrm>
          <a:prstGeom prst="rect">
            <a:avLst/>
          </a:prstGeom>
          <a:noFill/>
        </p:spPr>
      </p:pic>
      <p:pic>
        <p:nvPicPr>
          <p:cNvPr id="2052" name="Picture 4" descr="F:\mahboobeh\rusta\ax\chelavand_16azar\100CANON\IMG_001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00694" y="2214554"/>
            <a:ext cx="2952938" cy="2214578"/>
          </a:xfrm>
          <a:prstGeom prst="rect">
            <a:avLst/>
          </a:prstGeom>
          <a:noFill/>
        </p:spPr>
      </p:pic>
      <p:pic>
        <p:nvPicPr>
          <p:cNvPr id="2053" name="Picture 5" descr="I:\Chelvand\Can-village\mahbobe2-1\IMG_001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500694" y="214290"/>
            <a:ext cx="2928958" cy="2009638"/>
          </a:xfrm>
          <a:prstGeom prst="rect">
            <a:avLst/>
          </a:prstGeom>
          <a:noFill/>
        </p:spPr>
      </p:pic>
      <p:pic>
        <p:nvPicPr>
          <p:cNvPr id="34818" name="Picture 2" descr="C:\Documents and Settings\F\Desktop\print\Picture 055.jpg"/>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3214686"/>
            <a:ext cx="4500562" cy="3264856"/>
          </a:xfrm>
          <a:prstGeom prst="rect">
            <a:avLst/>
          </a:prstGeom>
          <a:noFill/>
        </p:spPr>
      </p:pic>
      <p:sp>
        <p:nvSpPr>
          <p:cNvPr id="8" name="TextBox 7"/>
          <p:cNvSpPr txBox="1"/>
          <p:nvPr/>
        </p:nvSpPr>
        <p:spPr>
          <a:xfrm>
            <a:off x="3643306" y="4786322"/>
            <a:ext cx="1785950" cy="400110"/>
          </a:xfrm>
          <a:prstGeom prst="rect">
            <a:avLst/>
          </a:prstGeom>
          <a:noFill/>
        </p:spPr>
        <p:txBody>
          <a:bodyPr wrap="square" rtlCol="1">
            <a:spAutoFit/>
          </a:bodyPr>
          <a:lstStyle/>
          <a:p>
            <a:r>
              <a:rPr lang="fa-IR" sz="2000" b="1" dirty="0" smtClean="0">
                <a:cs typeface="B Kamran" pitchFamily="2" charset="-78"/>
              </a:rPr>
              <a:t>جاده رشت- آستارا</a:t>
            </a:r>
            <a:endParaRPr lang="fa-IR" sz="2000" b="1" dirty="0">
              <a:cs typeface="B Kamran" pitchFamily="2" charset="-78"/>
            </a:endParaRPr>
          </a:p>
        </p:txBody>
      </p:sp>
      <p:sp>
        <p:nvSpPr>
          <p:cNvPr id="9" name="TextBox 8"/>
          <p:cNvSpPr txBox="1"/>
          <p:nvPr/>
        </p:nvSpPr>
        <p:spPr>
          <a:xfrm>
            <a:off x="3786182" y="3500438"/>
            <a:ext cx="1428760" cy="400110"/>
          </a:xfrm>
          <a:prstGeom prst="rect">
            <a:avLst/>
          </a:prstGeom>
          <a:noFill/>
        </p:spPr>
        <p:txBody>
          <a:bodyPr wrap="square" rtlCol="1">
            <a:spAutoFit/>
          </a:bodyPr>
          <a:lstStyle/>
          <a:p>
            <a:r>
              <a:rPr lang="fa-IR" sz="2000" b="1" dirty="0" smtClean="0">
                <a:cs typeface="B Kamran" pitchFamily="2" charset="-78"/>
              </a:rPr>
              <a:t>جاده روستا</a:t>
            </a:r>
            <a:endParaRPr lang="fa-IR" sz="2000" b="1" dirty="0">
              <a:cs typeface="B Kamran" pitchFamily="2" charset="-78"/>
            </a:endParaRPr>
          </a:p>
        </p:txBody>
      </p:sp>
      <p:sp>
        <p:nvSpPr>
          <p:cNvPr id="12" name="Left Arrow 11"/>
          <p:cNvSpPr/>
          <p:nvPr/>
        </p:nvSpPr>
        <p:spPr>
          <a:xfrm rot="10800000">
            <a:off x="3643306" y="5143512"/>
            <a:ext cx="1928826" cy="31712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a:cs typeface="B Kamran" pitchFamily="2" charset="-78"/>
            </a:endParaRPr>
          </a:p>
        </p:txBody>
      </p:sp>
      <p:sp>
        <p:nvSpPr>
          <p:cNvPr id="14" name="Rectangle 13"/>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a:p>
        </p:txBody>
      </p:sp>
      <p:sp>
        <p:nvSpPr>
          <p:cNvPr id="16" name="Right Arrow 15"/>
          <p:cNvSpPr/>
          <p:nvPr/>
        </p:nvSpPr>
        <p:spPr>
          <a:xfrm flipV="1">
            <a:off x="3929058" y="3714752"/>
            <a:ext cx="1857388"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3074" name="Picture 2" descr="F:\mahboobeh\rusta\search\ax.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42910" y="357166"/>
            <a:ext cx="2902507" cy="3019432"/>
          </a:xfrm>
          <a:prstGeom prst="rect">
            <a:avLst/>
          </a:prstGeom>
          <a:noFill/>
          <a:ln w="66675">
            <a:solidFill>
              <a:schemeClr val="tx1"/>
            </a:solidFill>
          </a:ln>
        </p:spPr>
      </p:pic>
      <p:sp>
        <p:nvSpPr>
          <p:cNvPr id="18" name="Oval 17"/>
          <p:cNvSpPr/>
          <p:nvPr/>
        </p:nvSpPr>
        <p:spPr>
          <a:xfrm>
            <a:off x="928662" y="500042"/>
            <a:ext cx="571504" cy="500066"/>
          </a:xfrm>
          <a:prstGeom prst="ellipse">
            <a:avLst/>
          </a:prstGeom>
          <a:noFill/>
          <a:ln w="285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43240" y="428604"/>
            <a:ext cx="5572164" cy="1000132"/>
          </a:xfrm>
        </p:spPr>
        <p:txBody>
          <a:bodyPr>
            <a:noAutofit/>
          </a:bodyPr>
          <a:lstStyle/>
          <a:p>
            <a:pPr algn="r"/>
            <a:r>
              <a:rPr lang="fa-IR" sz="1600" b="1" dirty="0" smtClean="0">
                <a:cs typeface="B Kamran" pitchFamily="2" charset="-78"/>
              </a:rPr>
              <a:t> </a:t>
            </a:r>
            <a:r>
              <a:rPr lang="fa-IR" sz="2000" b="1" dirty="0" smtClean="0">
                <a:cs typeface="B Kamran" pitchFamily="2" charset="-78"/>
              </a:rPr>
              <a:t>بررسی شرایط طبيعي</a:t>
            </a:r>
            <a:r>
              <a:rPr lang="fa-IR" sz="1200" b="1" dirty="0" smtClean="0">
                <a:cs typeface="B Kamran" pitchFamily="2" charset="-78"/>
              </a:rPr>
              <a:t/>
            </a:r>
            <a:br>
              <a:rPr lang="fa-IR" sz="1200" b="1" dirty="0" smtClean="0">
                <a:cs typeface="B Kamran" pitchFamily="2" charset="-78"/>
              </a:rPr>
            </a:br>
            <a:r>
              <a:rPr lang="fa-IR" sz="1200" dirty="0" smtClean="0">
                <a:cs typeface="B Kamran" pitchFamily="2" charset="-78"/>
              </a:rPr>
              <a:t> با توجه به موقعیت جغرافیایی روستاها و قرارگیری آن در بخش جلگه ای ـ کوهپایه ای گیلان، اراضي حاصلخيز مزيت اصلي روستاها محسوب مي شود. ویژگیهای محیطی روستاها از ويژگيهاي طبيعي شهرستان آستارا تبعيت نموده و متوسط دماي روستاها 7/14 درجه سانتيگراد و ميانگين بارش سالانه منطقه 2/1277 ميليمتر و متوسط رطوبت نسبي سالانه 4/81 درصد بوده و نيز جريان رودخانه چلوند در غرب روستاي چلوند به عنوان منبع آب سطحي و نهرهاي مورد استفاده روستاها، خاك حاصلخيز بويژه براي كشت برنج از مشخصات بارز طبيعي روستاها محسوب مي شود.    </a:t>
            </a:r>
            <a:r>
              <a:rPr lang="en-US" sz="1200" dirty="0" smtClean="0">
                <a:cs typeface="B Kamran" pitchFamily="2" charset="-78"/>
              </a:rPr>
              <a:t/>
            </a:r>
            <a:br>
              <a:rPr lang="en-US" sz="1200" dirty="0" smtClean="0">
                <a:cs typeface="B Kamran" pitchFamily="2" charset="-78"/>
              </a:rPr>
            </a:br>
            <a:endParaRPr lang="fa-IR" sz="1200" b="1" dirty="0">
              <a:cs typeface="B Kamran" pitchFamily="2" charset="-78"/>
            </a:endParaRPr>
          </a:p>
        </p:txBody>
      </p:sp>
      <p:sp>
        <p:nvSpPr>
          <p:cNvPr id="3" name="Content Placeholder 2"/>
          <p:cNvSpPr>
            <a:spLocks noGrp="1"/>
          </p:cNvSpPr>
          <p:nvPr>
            <p:ph idx="1"/>
          </p:nvPr>
        </p:nvSpPr>
        <p:spPr>
          <a:xfrm>
            <a:off x="4786314" y="2285992"/>
            <a:ext cx="4000560" cy="1714512"/>
          </a:xfrm>
        </p:spPr>
        <p:txBody>
          <a:bodyPr>
            <a:noAutofit/>
          </a:bodyPr>
          <a:lstStyle/>
          <a:p>
            <a:pPr algn="just">
              <a:buNone/>
            </a:pPr>
            <a:r>
              <a:rPr lang="fa-IR" sz="1400" b="1" dirty="0" smtClean="0">
                <a:cs typeface="B Kamran" pitchFamily="2" charset="-78"/>
              </a:rPr>
              <a:t>بلندي از سطح آبهاي آزاد:</a:t>
            </a:r>
          </a:p>
          <a:p>
            <a:pPr algn="just">
              <a:buNone/>
            </a:pPr>
            <a:r>
              <a:rPr lang="fa-IR" sz="1200" dirty="0" smtClean="0">
                <a:cs typeface="B Kamran" pitchFamily="2" charset="-78"/>
              </a:rPr>
              <a:t>ارتفاع آن از سطح درياي خزر 30 متر مي باشد.</a:t>
            </a:r>
          </a:p>
          <a:p>
            <a:pPr algn="just">
              <a:buNone/>
            </a:pPr>
            <a:r>
              <a:rPr lang="fa-IR" sz="1400" b="1" dirty="0" smtClean="0">
                <a:cs typeface="B Kamran" pitchFamily="2" charset="-78"/>
              </a:rPr>
              <a:t>موقعیت طبیعی روستا :</a:t>
            </a:r>
          </a:p>
          <a:p>
            <a:pPr lvl="0" algn="just">
              <a:buNone/>
            </a:pPr>
            <a:r>
              <a:rPr lang="fa-IR" sz="1200" dirty="0" smtClean="0">
                <a:cs typeface="B Kamran" pitchFamily="2" charset="-78"/>
              </a:rPr>
              <a:t>از لحاظ طبيعي روستاي چلوند در انتهاي بخش جلگه اي و ابتداي بخش پايكوهي شهرستان آستارا استقرار داشته و شيب عمومي روستا از سمت غرب به شرق (دريا) آن مياين روستا از سمت شمال به روستاي خليله سرا و رودخانه چلوند، از جهت شرق به روستاي قره سو و از سمت جنوب و غرب هم به اراضي جنگلي ختم مي شود.</a:t>
            </a:r>
          </a:p>
          <a:p>
            <a:pPr algn="just">
              <a:buNone/>
            </a:pPr>
            <a:endParaRPr lang="fa-IR" sz="2000" b="1" dirty="0" smtClean="0">
              <a:cs typeface="B Kamran" pitchFamily="2" charset="-78"/>
            </a:endParaRPr>
          </a:p>
          <a:p>
            <a:pPr algn="just">
              <a:buNone/>
            </a:pPr>
            <a:endParaRPr lang="fa-IR" sz="2000" b="1" dirty="0" smtClean="0">
              <a:cs typeface="B Kamran" pitchFamily="2" charset="-78"/>
            </a:endParaRPr>
          </a:p>
          <a:p>
            <a:pPr algn="just">
              <a:buNone/>
            </a:pPr>
            <a:r>
              <a:rPr lang="fa-IR" sz="2000" b="1" dirty="0" smtClean="0">
                <a:cs typeface="B Kamran" pitchFamily="2" charset="-78"/>
              </a:rPr>
              <a:t>       </a:t>
            </a:r>
            <a:endParaRPr lang="en-US" sz="2000" b="1" dirty="0" smtClean="0">
              <a:cs typeface="B Kamran" pitchFamily="2" charset="-78"/>
            </a:endParaRPr>
          </a:p>
          <a:p>
            <a:pPr algn="just">
              <a:buNone/>
            </a:pPr>
            <a:endParaRPr lang="fa-IR" sz="2000" b="1" dirty="0">
              <a:cs typeface="B Kamran" pitchFamily="2" charset="-78"/>
            </a:endParaRPr>
          </a:p>
        </p:txBody>
      </p:sp>
      <p:pic>
        <p:nvPicPr>
          <p:cNvPr id="6" name="Picture 3" descr="C:\Documents and Settings\F\Desktop\print\map\Picture 01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85720" y="2857496"/>
            <a:ext cx="4659090" cy="3429024"/>
          </a:xfrm>
          <a:prstGeom prst="rect">
            <a:avLst/>
          </a:prstGeom>
          <a:noFill/>
        </p:spPr>
      </p:pic>
      <p:sp>
        <p:nvSpPr>
          <p:cNvPr id="7" name="TextBox 6"/>
          <p:cNvSpPr txBox="1"/>
          <p:nvPr/>
        </p:nvSpPr>
        <p:spPr>
          <a:xfrm>
            <a:off x="4429124" y="1373675"/>
            <a:ext cx="4429156" cy="769441"/>
          </a:xfrm>
          <a:prstGeom prst="rect">
            <a:avLst/>
          </a:prstGeom>
          <a:noFill/>
        </p:spPr>
        <p:txBody>
          <a:bodyPr wrap="square" rtlCol="1">
            <a:spAutoFit/>
          </a:bodyPr>
          <a:lstStyle/>
          <a:p>
            <a:pPr algn="just">
              <a:buNone/>
            </a:pPr>
            <a:r>
              <a:rPr lang="fa-IR" b="1" dirty="0" smtClean="0">
                <a:cs typeface="B Kamran" pitchFamily="2" charset="-78"/>
              </a:rPr>
              <a:t>الف - جغرافيا</a:t>
            </a:r>
          </a:p>
          <a:p>
            <a:pPr algn="just">
              <a:buNone/>
            </a:pPr>
            <a:r>
              <a:rPr lang="fa-IR" sz="1400" b="1" dirty="0" smtClean="0">
                <a:cs typeface="B Kamran" pitchFamily="2" charset="-78"/>
              </a:rPr>
              <a:t> طول و عرض جغرافيايي:</a:t>
            </a:r>
            <a:endParaRPr lang="fa-IR" b="1" dirty="0" smtClean="0">
              <a:cs typeface="B Kamran" pitchFamily="2" charset="-78"/>
            </a:endParaRPr>
          </a:p>
          <a:p>
            <a:pPr algn="just">
              <a:buNone/>
            </a:pPr>
            <a:r>
              <a:rPr lang="fa-IR" sz="1200" dirty="0" smtClean="0">
                <a:cs typeface="B Kamran" pitchFamily="2" charset="-78"/>
              </a:rPr>
              <a:t>استقرار اين روستا از نظر جغرافيايي در 48 درجه ،52 دقيقه طول و 38 درجه 17 دقيقه عرض جغرافيايي مي باشد.</a:t>
            </a:r>
          </a:p>
        </p:txBody>
      </p:sp>
      <p:sp>
        <p:nvSpPr>
          <p:cNvPr id="8" name="Rectangle 7"/>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14348" y="285728"/>
            <a:ext cx="8072494" cy="1428760"/>
          </a:xfrm>
        </p:spPr>
        <p:txBody>
          <a:bodyPr>
            <a:normAutofit/>
          </a:bodyPr>
          <a:lstStyle/>
          <a:p>
            <a:pPr>
              <a:buNone/>
            </a:pPr>
            <a:r>
              <a:rPr lang="fa-IR" sz="1800" b="1" dirty="0" smtClean="0">
                <a:cs typeface="B Kamran" pitchFamily="2" charset="-78"/>
              </a:rPr>
              <a:t>  آبهاي سطح الارضي و تحت الارضي:</a:t>
            </a:r>
          </a:p>
          <a:p>
            <a:pPr>
              <a:buNone/>
            </a:pPr>
            <a:r>
              <a:rPr lang="fa-IR" sz="1600" b="1" dirty="0" smtClean="0">
                <a:cs typeface="B Kamran" pitchFamily="2" charset="-78"/>
              </a:rPr>
              <a:t>  </a:t>
            </a:r>
            <a:r>
              <a:rPr lang="fa-IR" sz="2000" b="1" dirty="0" smtClean="0">
                <a:cs typeface="B Kamran" pitchFamily="2" charset="-78"/>
              </a:rPr>
              <a:t>رودخانه چلوند :</a:t>
            </a:r>
          </a:p>
          <a:p>
            <a:pPr>
              <a:buNone/>
            </a:pPr>
            <a:r>
              <a:rPr lang="fa-IR" sz="1200" b="1" dirty="0" smtClean="0">
                <a:cs typeface="B Kamran" pitchFamily="2" charset="-78"/>
              </a:rPr>
              <a:t>     </a:t>
            </a:r>
            <a:r>
              <a:rPr lang="fa-IR" sz="1200" dirty="0" smtClean="0">
                <a:cs typeface="B Kamran" pitchFamily="2" charset="-78"/>
              </a:rPr>
              <a:t>    این رودخانه که شامل دو شاخه در قسمت بالا دست می باشد، از ارتفاعات 1000 متری سر چشمه گرفته و بعد از گذشتن از چلوند به دریا می ریزد.مساحت حوضه آبریز رودخانه 65 کیلومتر مربع وطول شاخه اصلی آن 5/15 کیلو متر محاسبه شده است. دبی میانگین رودخانه مود نظر 94/10 متر مکعب در ثانیه و مجموع آبدهی سالیانه آن 397/83 میلیون متر مکعب می باشد. مقدار باران در حوضه آبخیز این رودخانه 5/1277 میلیمتر وتبخیر 600 میلیمتر اندازه گیری شده است.</a:t>
            </a:r>
          </a:p>
          <a:p>
            <a:endParaRPr lang="fa-IR" sz="1200" dirty="0"/>
          </a:p>
        </p:txBody>
      </p:sp>
      <p:sp>
        <p:nvSpPr>
          <p:cNvPr id="6" name="Rectangle 5"/>
          <p:cNvSpPr/>
          <p:nvPr/>
        </p:nvSpPr>
        <p:spPr>
          <a:xfrm>
            <a:off x="5572132" y="1428736"/>
            <a:ext cx="3071834" cy="3108543"/>
          </a:xfrm>
          <a:prstGeom prst="rect">
            <a:avLst/>
          </a:prstGeom>
        </p:spPr>
        <p:txBody>
          <a:bodyPr wrap="square">
            <a:spAutoFit/>
          </a:bodyPr>
          <a:lstStyle/>
          <a:p>
            <a:r>
              <a:rPr lang="fa-IR" sz="1400" b="1" dirty="0" smtClean="0">
                <a:cs typeface="B Kamran" pitchFamily="2" charset="-78"/>
              </a:rPr>
              <a:t>لوله کشي آب</a:t>
            </a:r>
          </a:p>
          <a:p>
            <a:r>
              <a:rPr lang="fa-IR" sz="1200" dirty="0" smtClean="0">
                <a:cs typeface="B Kamran" pitchFamily="2" charset="-78"/>
              </a:rPr>
              <a:t>اين روستا علاوه بر بهره گيري از رودخانه چلوند داراي چاه عميقي براي تامين آب آشاميدني مي باشد.</a:t>
            </a:r>
          </a:p>
          <a:p>
            <a:r>
              <a:rPr lang="fa-IR" sz="1200" dirty="0" smtClean="0">
                <a:cs typeface="B Kamran" pitchFamily="2" charset="-78"/>
              </a:rPr>
              <a:t> كه تمامي خانوارهاي اين روستا در وضع موجود از آب آشاميدني بهداشتي برخوردار مي باشد. آب آشاميدني اين روستا از طريق چاه عميقي كه در شمال روستا حفر گرديده به منبعي كه در مركز روستا وجود دارد انتقال گرديده ذخيره شده و در نهايت به وسيله شبكه هاي فرعي به خانوارهاي اين روستا انتقال داده ميشود.</a:t>
            </a:r>
          </a:p>
          <a:p>
            <a:pPr defTabSz="1279525"/>
            <a:r>
              <a:rPr lang="fa-IR" sz="1400" b="1" dirty="0" smtClean="0">
                <a:cs typeface="B Kamran" pitchFamily="2" charset="-78"/>
              </a:rPr>
              <a:t>دفع فاضلاب</a:t>
            </a:r>
          </a:p>
          <a:p>
            <a:pPr defTabSz="1279525"/>
            <a:r>
              <a:rPr lang="fa-IR" sz="1200" dirty="0" smtClean="0">
                <a:cs typeface="B Kamran" pitchFamily="2" charset="-78"/>
              </a:rPr>
              <a:t>دفع فاضلاب روستا از طريق چاههاي جذبي که داخل عرصه هاي مسکوني ايجاد شده دفع مي گردد فاضلاب ديگر مصارف خانگي نيز از طريق چاههاي جذبي يا نهر هاي موجود در روستا به رودخانه ي چلوند سرازير مي شود. چون سطح آب هاي زير زميني در اين روستا بالاست نشت فاضلاب باعث آلودگي آبهاي زير زميني و به تبع آن آب چاههاي آشاميدني گرديده است که بايد در اين خصوص تمهيداتي صورت گيرد .</a:t>
            </a:r>
          </a:p>
          <a:p>
            <a:endParaRPr lang="en-US" sz="1200" dirty="0">
              <a:cs typeface="B Kamran" pitchFamily="2" charset="-78"/>
            </a:endParaRPr>
          </a:p>
        </p:txBody>
      </p:sp>
      <p:pic>
        <p:nvPicPr>
          <p:cNvPr id="5" name="Picture 19" descr="IMG_034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00694" y="4572009"/>
            <a:ext cx="1571636" cy="1928826"/>
          </a:xfrm>
          <a:prstGeom prst="rect">
            <a:avLst/>
          </a:prstGeom>
          <a:noFill/>
        </p:spPr>
      </p:pic>
      <p:sp>
        <p:nvSpPr>
          <p:cNvPr id="8" name="Rectangle 7"/>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600">
              <a:cs typeface="B Kamran" pitchFamily="2" charset="-78"/>
            </a:endParaRPr>
          </a:p>
        </p:txBody>
      </p:sp>
      <p:sp>
        <p:nvSpPr>
          <p:cNvPr id="9" name="TextBox 8"/>
          <p:cNvSpPr txBox="1"/>
          <p:nvPr/>
        </p:nvSpPr>
        <p:spPr>
          <a:xfrm>
            <a:off x="7143768" y="4286256"/>
            <a:ext cx="1571636" cy="1231106"/>
          </a:xfrm>
          <a:prstGeom prst="rect">
            <a:avLst/>
          </a:prstGeom>
          <a:noFill/>
        </p:spPr>
        <p:txBody>
          <a:bodyPr wrap="square" rtlCol="1">
            <a:spAutoFit/>
          </a:bodyPr>
          <a:lstStyle/>
          <a:p>
            <a:pPr algn="just" defTabSz="1279525"/>
            <a:r>
              <a:rPr lang="fa-IR" sz="1400" b="1" dirty="0" smtClean="0">
                <a:cs typeface="B Kamran" pitchFamily="2" charset="-78"/>
              </a:rPr>
              <a:t>منابع آب کشاورزي روستا</a:t>
            </a:r>
          </a:p>
          <a:p>
            <a:pPr algn="just" defTabSz="1279525"/>
            <a:r>
              <a:rPr lang="fa-IR" sz="1200" b="1" dirty="0" smtClean="0">
                <a:cs typeface="B Kamran" pitchFamily="2" charset="-78"/>
              </a:rPr>
              <a:t> </a:t>
            </a:r>
            <a:r>
              <a:rPr lang="fa-IR" sz="1200" dirty="0" smtClean="0">
                <a:cs typeface="B Kamran" pitchFamily="2" charset="-78"/>
              </a:rPr>
              <a:t>زمينهاي کشاورزي  روستا بوسيله رودخانهای فصلي ، کانال، استخرهای مصنوعی که در نقاط مختلف روستا کنده شده آبياري ميشوند .</a:t>
            </a:r>
          </a:p>
          <a:p>
            <a:pPr algn="just"/>
            <a:endParaRPr lang="fa-IR" sz="1200" dirty="0">
              <a:cs typeface="B Kamran" pitchFamily="2" charset="-78"/>
            </a:endParaRPr>
          </a:p>
        </p:txBody>
      </p:sp>
      <p:pic>
        <p:nvPicPr>
          <p:cNvPr id="1026"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0034" y="4572008"/>
            <a:ext cx="2574707" cy="1928826"/>
          </a:xfrm>
          <a:prstGeom prst="rect">
            <a:avLst/>
          </a:prstGeom>
          <a:noFill/>
          <a:ln w="9525">
            <a:noFill/>
            <a:miter lim="800000"/>
            <a:headEnd/>
            <a:tailEnd/>
          </a:ln>
          <a:effectLst/>
        </p:spPr>
      </p:pic>
      <p:pic>
        <p:nvPicPr>
          <p:cNvPr id="1027" name="Picture 3" descr="H:\AXAAYE MAHDII-2\26112008013.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71802" y="4572008"/>
            <a:ext cx="2428892" cy="1928827"/>
          </a:xfrm>
          <a:prstGeom prst="rect">
            <a:avLst/>
          </a:prstGeom>
          <a:noFill/>
        </p:spPr>
      </p:pic>
      <p:pic>
        <p:nvPicPr>
          <p:cNvPr id="1028" name="Picture 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00034" y="1500174"/>
            <a:ext cx="5000660" cy="31040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285728"/>
            <a:ext cx="8429684" cy="857256"/>
          </a:xfrm>
        </p:spPr>
        <p:txBody>
          <a:bodyPr>
            <a:noAutofit/>
          </a:bodyPr>
          <a:lstStyle/>
          <a:p>
            <a:pPr>
              <a:buNone/>
            </a:pPr>
            <a:r>
              <a:rPr lang="fa-IR" sz="1400" b="1" dirty="0" smtClean="0">
                <a:cs typeface="B Kamran" pitchFamily="2" charset="-78"/>
              </a:rPr>
              <a:t>   زمين شناسي: </a:t>
            </a:r>
            <a:endParaRPr lang="en-US" sz="1400" b="1" dirty="0">
              <a:cs typeface="B Kamran" pitchFamily="2" charset="-78"/>
            </a:endParaRPr>
          </a:p>
          <a:p>
            <a:pPr>
              <a:buNone/>
            </a:pPr>
            <a:r>
              <a:rPr lang="fa-IR" sz="1200" dirty="0" smtClean="0">
                <a:cs typeface="B Kamran" pitchFamily="2" charset="-78"/>
              </a:rPr>
              <a:t>       از لحاظ </a:t>
            </a:r>
            <a:r>
              <a:rPr lang="fa-IR" sz="1200" dirty="0">
                <a:cs typeface="B Kamran" pitchFamily="2" charset="-78"/>
              </a:rPr>
              <a:t>زمین ساخت این </a:t>
            </a:r>
            <a:r>
              <a:rPr lang="fa-IR" sz="1200" dirty="0" smtClean="0">
                <a:cs typeface="B Kamran" pitchFamily="2" charset="-78"/>
              </a:rPr>
              <a:t>روستا  سه دوره زمین شناسی را پشت سر گذاشته است. بر این اساس ناحیه جلگه ای از رسوبات عهد حاضر و نهشته های دریایی و در مناطق پایکوهی از رسوبات دوران دوم ( کرتاسه زیرین ) </a:t>
            </a:r>
            <a:r>
              <a:rPr lang="fa-IR" sz="1200" dirty="0">
                <a:cs typeface="B Kamran" pitchFamily="2" charset="-78"/>
              </a:rPr>
              <a:t>شامل سنگ های آهک، آتش فشانی،سنگ های ماسه ای و سیلیتی و نواحی کوهستانی و ارتفاعات بالا دست از سنگ های پالئوژن و توفهای اسیدی و گنگلو مرای پلی ژنیک ساخته شده </a:t>
            </a:r>
            <a:r>
              <a:rPr lang="fa-IR" sz="1200" dirty="0" smtClean="0">
                <a:cs typeface="B Kamran" pitchFamily="2" charset="-78"/>
              </a:rPr>
              <a:t>است.</a:t>
            </a:r>
          </a:p>
        </p:txBody>
      </p:sp>
      <p:pic>
        <p:nvPicPr>
          <p:cNvPr id="40963" name="Picture 3" descr="F:\mahboobeh\rusta\axx2\fateme2\IMG_056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71472" y="1071546"/>
            <a:ext cx="3142268" cy="2714643"/>
          </a:xfrm>
          <a:prstGeom prst="rect">
            <a:avLst/>
          </a:prstGeom>
          <a:noFill/>
        </p:spPr>
      </p:pic>
      <p:pic>
        <p:nvPicPr>
          <p:cNvPr id="40964" name="Picture 4" descr="F:\mahboobeh\rusta\axx2\mahboobe1\IMG_012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1472" y="3857628"/>
            <a:ext cx="3146864" cy="2571768"/>
          </a:xfrm>
          <a:prstGeom prst="rect">
            <a:avLst/>
          </a:prstGeom>
          <a:noFill/>
        </p:spPr>
      </p:pic>
      <p:sp>
        <p:nvSpPr>
          <p:cNvPr id="5" name="Rectangle 4"/>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600">
              <a:cs typeface="B Kamran" pitchFamily="2" charset="-78"/>
            </a:endParaRPr>
          </a:p>
        </p:txBody>
      </p:sp>
      <p:sp>
        <p:nvSpPr>
          <p:cNvPr id="6" name="TextBox 5"/>
          <p:cNvSpPr txBox="1"/>
          <p:nvPr/>
        </p:nvSpPr>
        <p:spPr>
          <a:xfrm>
            <a:off x="5643570" y="1071546"/>
            <a:ext cx="3071834" cy="2000548"/>
          </a:xfrm>
          <a:prstGeom prst="rect">
            <a:avLst/>
          </a:prstGeom>
          <a:noFill/>
        </p:spPr>
        <p:txBody>
          <a:bodyPr wrap="square" rtlCol="1">
            <a:spAutoFit/>
          </a:bodyPr>
          <a:lstStyle/>
          <a:p>
            <a:pPr>
              <a:buNone/>
            </a:pPr>
            <a:r>
              <a:rPr lang="fa-IR" sz="1200" b="1" dirty="0" smtClean="0">
                <a:cs typeface="B Kamran" pitchFamily="2" charset="-78"/>
              </a:rPr>
              <a:t> </a:t>
            </a:r>
            <a:r>
              <a:rPr lang="fa-IR" sz="1400" b="1" dirty="0" smtClean="0">
                <a:cs typeface="B Kamran" pitchFamily="2" charset="-78"/>
              </a:rPr>
              <a:t>لرزه خیزی و گسلها:</a:t>
            </a:r>
            <a:endParaRPr lang="fa-IR" sz="1200" b="1" dirty="0" smtClean="0">
              <a:cs typeface="B Kamran" pitchFamily="2" charset="-78"/>
            </a:endParaRPr>
          </a:p>
          <a:p>
            <a:r>
              <a:rPr lang="fa-IR" sz="1200" dirty="0" smtClean="0">
                <a:cs typeface="B Kamran" pitchFamily="2" charset="-78"/>
              </a:rPr>
              <a:t>گسل شمال شرقی_جنوب غربی،در امتداد خط الراس کوه های تالش کشیده شده و نقاط ارتفاعی بالای 800 متر را در بر می گیرد. همچنین شاخه ای از گسل طولی خط راس تالش به سمت جنوب شرق منحرف شده است. گسل آستارا با شیب تقریبی 80 الی 70 درجه به سمت غرب تمایل دارد. </a:t>
            </a:r>
          </a:p>
          <a:p>
            <a:r>
              <a:rPr lang="fa-IR" sz="1400" b="1" dirty="0" smtClean="0">
                <a:cs typeface="B Kamran" pitchFamily="2" charset="-78"/>
              </a:rPr>
              <a:t>توپوگرافی :</a:t>
            </a:r>
          </a:p>
          <a:p>
            <a:r>
              <a:rPr lang="fa-IR" sz="1200" dirty="0" smtClean="0">
                <a:cs typeface="B Kamran" pitchFamily="2" charset="-78"/>
              </a:rPr>
              <a:t>روستای چلوند از لحاظ توپوگرافیکی در انتهای بخش جلگه ای و ابتدای بخش پایکوهی شهرستان آستارا واقع شده است. اراضی این روستا دارای شیب ملایمی از سمت غرب به طرف شرق (دریای خزر ) بوده و برنج کاری در این زمین ها صورت می گیرد.</a:t>
            </a:r>
            <a:endParaRPr lang="fa-IR" sz="1200" dirty="0"/>
          </a:p>
        </p:txBody>
      </p:sp>
      <p:pic>
        <p:nvPicPr>
          <p:cNvPr id="2050"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43636" y="3143248"/>
            <a:ext cx="2500330" cy="3357586"/>
          </a:xfrm>
          <a:prstGeom prst="rect">
            <a:avLst/>
          </a:prstGeom>
          <a:noFill/>
          <a:ln w="9525">
            <a:noFill/>
            <a:miter lim="800000"/>
            <a:headEnd/>
            <a:tailEnd/>
          </a:ln>
          <a:effectLst/>
        </p:spPr>
      </p:pic>
      <p:pic>
        <p:nvPicPr>
          <p:cNvPr id="2051" name="Picture 3" descr="F:\mahboobeh\rusta\ax&amp;movie\ax_arrange fatemeh\fateme1\IMG_007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857620" y="3143248"/>
            <a:ext cx="2206227" cy="3357586"/>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285728"/>
            <a:ext cx="8501122" cy="1714512"/>
          </a:xfrm>
        </p:spPr>
        <p:txBody>
          <a:bodyPr>
            <a:noAutofit/>
          </a:bodyPr>
          <a:lstStyle/>
          <a:p>
            <a:pPr algn="just">
              <a:buNone/>
            </a:pPr>
            <a:r>
              <a:rPr lang="fa-IR" sz="1400" b="1" dirty="0" smtClean="0">
                <a:cs typeface="B Kamran" pitchFamily="2" charset="-78"/>
              </a:rPr>
              <a:t>پوشش گياهي :</a:t>
            </a:r>
          </a:p>
          <a:p>
            <a:pPr algn="just">
              <a:buNone/>
            </a:pPr>
            <a:r>
              <a:rPr lang="fa-IR" sz="1200" b="1" dirty="0" smtClean="0">
                <a:cs typeface="B Kamran" pitchFamily="2" charset="-78"/>
              </a:rPr>
              <a:t> بخش</a:t>
            </a:r>
            <a:r>
              <a:rPr lang="fa-IR" sz="1200" dirty="0" smtClean="0">
                <a:cs typeface="B Kamran" pitchFamily="2" charset="-78"/>
              </a:rPr>
              <a:t> </a:t>
            </a:r>
            <a:r>
              <a:rPr lang="fa-IR" sz="1200" b="1" dirty="0" smtClean="0">
                <a:cs typeface="B Kamran" pitchFamily="2" charset="-78"/>
              </a:rPr>
              <a:t>پايکوهي و کوهستاني عمدتا داراي پوشش جنگلي ميباشد تراکم جنگل اين بخش به سه قسمت تراکم جنگلي انبوه و نيمه انبوه و تونوک تقسيم ميشود نمونه درختان انواع راش ،آزاد وافرا ميباشد. درختان ميوه شامل به، ازگيل ،سيب ،گردو، توت،انار وحشي ،انجير، خوج محلي .</a:t>
            </a:r>
          </a:p>
          <a:p>
            <a:pPr algn="just">
              <a:buNone/>
            </a:pPr>
            <a:r>
              <a:rPr lang="fa-IR" sz="1400" b="1" dirty="0" smtClean="0">
                <a:cs typeface="B Kamran" pitchFamily="2" charset="-78"/>
              </a:rPr>
              <a:t>سبزيجات</a:t>
            </a:r>
            <a:r>
              <a:rPr lang="fa-IR" sz="1200" b="1" dirty="0" smtClean="0">
                <a:cs typeface="B Kamran" pitchFamily="2" charset="-78"/>
              </a:rPr>
              <a:t> :</a:t>
            </a:r>
            <a:r>
              <a:rPr lang="fa-IR" sz="1200" dirty="0" smtClean="0">
                <a:cs typeface="B Kamran" pitchFamily="2" charset="-78"/>
              </a:rPr>
              <a:t>جعفری، چغندر، اسفناج ،ترب ،کدو ، شاهي (ککج) ،برگ سير،تَره و خالواش</a:t>
            </a:r>
          </a:p>
          <a:p>
            <a:pPr algn="just">
              <a:buNone/>
            </a:pPr>
            <a:r>
              <a:rPr lang="fa-IR" sz="1200" b="1" dirty="0" smtClean="0">
                <a:cs typeface="B Kamran" pitchFamily="2" charset="-78"/>
              </a:rPr>
              <a:t>گياهان خود رو </a:t>
            </a:r>
            <a:r>
              <a:rPr lang="fa-IR" sz="1200" b="1" dirty="0" smtClean="0"/>
              <a:t>: </a:t>
            </a:r>
            <a:r>
              <a:rPr lang="fa-IR" sz="1200" dirty="0" smtClean="0">
                <a:cs typeface="B Kamran" pitchFamily="2" charset="-78"/>
              </a:rPr>
              <a:t> گزنه ، (براي حفاظت جو از سرما در اولين مرحله کاشت برنج  چون به نوعی عايق سرما و گرما است) ،سرخس ،پامچال وحشی ،چوچاق (آقتی) ،تمشک.</a:t>
            </a:r>
          </a:p>
          <a:p>
            <a:pPr algn="just">
              <a:buNone/>
            </a:pPr>
            <a:r>
              <a:rPr lang="fa-IR" sz="1200" b="1" dirty="0" smtClean="0">
                <a:cs typeface="B Kamran" pitchFamily="2" charset="-78"/>
              </a:rPr>
              <a:t>درختاني که براي ساختمان سازي استفاده میشود به ترتیب عبارتند از : </a:t>
            </a:r>
          </a:p>
          <a:p>
            <a:pPr algn="just">
              <a:buNone/>
            </a:pPr>
            <a:r>
              <a:rPr lang="fa-IR" sz="1200" dirty="0" smtClean="0">
                <a:cs typeface="B Kamran" pitchFamily="2" charset="-78"/>
              </a:rPr>
              <a:t>صنوبر(ارزانتر)- مازو- راش وآزاد (چوبهاي مقاومی هستند ولي تهيه آنها به جهت روييدن در ارتفاعات کوه سخت است ) -تبريزي وتوسکا ( کمتر استفاده میشوند)</a:t>
            </a:r>
          </a:p>
          <a:p>
            <a:pPr algn="just">
              <a:buNone/>
            </a:pPr>
            <a:endParaRPr lang="fa-IR" sz="1200" dirty="0" smtClean="0">
              <a:cs typeface="B Kamran" pitchFamily="2" charset="-78"/>
            </a:endParaRPr>
          </a:p>
          <a:p>
            <a:pPr algn="just">
              <a:buNone/>
            </a:pPr>
            <a:endParaRPr lang="fa-IR" sz="1200" b="1" dirty="0" smtClean="0">
              <a:cs typeface="B Kamran" pitchFamily="2" charset="-78"/>
            </a:endParaRPr>
          </a:p>
          <a:p>
            <a:pPr algn="just">
              <a:buNone/>
            </a:pPr>
            <a:endParaRPr lang="fa-IR" sz="1200" b="1" dirty="0" smtClean="0">
              <a:cs typeface="B Kamran" pitchFamily="2" charset="-78"/>
            </a:endParaRPr>
          </a:p>
          <a:p>
            <a:pPr algn="just"/>
            <a:endParaRPr lang="fa-IR" sz="1200" dirty="0" smtClean="0">
              <a:cs typeface="B Kamran" pitchFamily="2" charset="-78"/>
            </a:endParaRPr>
          </a:p>
          <a:p>
            <a:pPr algn="just"/>
            <a:endParaRPr lang="fa-IR" sz="1200" dirty="0">
              <a:cs typeface="B Kamran" pitchFamily="2" charset="-78"/>
            </a:endParaRPr>
          </a:p>
        </p:txBody>
      </p:sp>
      <p:pic>
        <p:nvPicPr>
          <p:cNvPr id="1028" name="Picture 4" descr="F:\mahboobeh\rusta\axx2\posheshe giyaahii\Copy (2) of IMG_008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57553" y="2005696"/>
            <a:ext cx="1852155" cy="1389117"/>
          </a:xfrm>
          <a:prstGeom prst="rect">
            <a:avLst/>
          </a:prstGeom>
          <a:noFill/>
        </p:spPr>
      </p:pic>
      <p:sp>
        <p:nvSpPr>
          <p:cNvPr id="7" name="TextBox 6"/>
          <p:cNvSpPr txBox="1"/>
          <p:nvPr/>
        </p:nvSpPr>
        <p:spPr>
          <a:xfrm>
            <a:off x="3428992" y="3434457"/>
            <a:ext cx="1571636" cy="338554"/>
          </a:xfrm>
          <a:prstGeom prst="rect">
            <a:avLst/>
          </a:prstGeom>
          <a:noFill/>
        </p:spPr>
        <p:txBody>
          <a:bodyPr wrap="square" rtlCol="1">
            <a:spAutoFit/>
          </a:bodyPr>
          <a:lstStyle/>
          <a:p>
            <a:r>
              <a:rPr lang="fa-IR" sz="1600" dirty="0" smtClean="0">
                <a:cs typeface="B Kamran" pitchFamily="2" charset="-78"/>
              </a:rPr>
              <a:t>پامچال وحشی(</a:t>
            </a:r>
            <a:r>
              <a:rPr lang="en-US" sz="1600" dirty="0" smtClean="0">
                <a:cs typeface="B Kamran" pitchFamily="2" charset="-78"/>
              </a:rPr>
              <a:t>(</a:t>
            </a:r>
            <a:r>
              <a:rPr lang="en-US" sz="1600" dirty="0" err="1" smtClean="0">
                <a:cs typeface="B Kamran" pitchFamily="2" charset="-78"/>
              </a:rPr>
              <a:t>shinaP</a:t>
            </a:r>
            <a:endParaRPr lang="en-US" sz="1600" dirty="0" smtClean="0">
              <a:cs typeface="B Kamran" pitchFamily="2" charset="-78"/>
            </a:endParaRPr>
          </a:p>
        </p:txBody>
      </p:sp>
      <p:sp>
        <p:nvSpPr>
          <p:cNvPr id="9" name="TextBox 8"/>
          <p:cNvSpPr txBox="1"/>
          <p:nvPr/>
        </p:nvSpPr>
        <p:spPr>
          <a:xfrm>
            <a:off x="5857885" y="3357563"/>
            <a:ext cx="1500198" cy="338554"/>
          </a:xfrm>
          <a:prstGeom prst="rect">
            <a:avLst/>
          </a:prstGeom>
          <a:noFill/>
        </p:spPr>
        <p:txBody>
          <a:bodyPr wrap="square" rtlCol="1">
            <a:spAutoFit/>
          </a:bodyPr>
          <a:lstStyle/>
          <a:p>
            <a:r>
              <a:rPr lang="fa-IR" sz="1600" dirty="0" smtClean="0">
                <a:cs typeface="B Kamran" pitchFamily="2" charset="-78"/>
              </a:rPr>
              <a:t>سرخس ( </a:t>
            </a:r>
            <a:r>
              <a:rPr lang="en-US" sz="1600" dirty="0" err="1" smtClean="0">
                <a:cs typeface="B Kamran" pitchFamily="2" charset="-78"/>
              </a:rPr>
              <a:t>hel</a:t>
            </a:r>
            <a:r>
              <a:rPr lang="fa-IR" sz="1600" dirty="0" smtClean="0">
                <a:cs typeface="B Kamran" pitchFamily="2" charset="-78"/>
              </a:rPr>
              <a:t>)</a:t>
            </a:r>
            <a:endParaRPr lang="fa-IR" sz="1600" dirty="0">
              <a:cs typeface="B Kamran" pitchFamily="2" charset="-78"/>
            </a:endParaRPr>
          </a:p>
        </p:txBody>
      </p:sp>
      <p:pic>
        <p:nvPicPr>
          <p:cNvPr id="1031" name="Picture 7" descr="F:\mahboobeh\rusta\axx2\posheshe giyaahii\IMG_010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4348" y="3974165"/>
            <a:ext cx="1891064" cy="1389117"/>
          </a:xfrm>
          <a:prstGeom prst="rect">
            <a:avLst/>
          </a:prstGeom>
          <a:noFill/>
        </p:spPr>
      </p:pic>
      <p:sp>
        <p:nvSpPr>
          <p:cNvPr id="13" name="TextBox 12"/>
          <p:cNvSpPr txBox="1"/>
          <p:nvPr/>
        </p:nvSpPr>
        <p:spPr>
          <a:xfrm>
            <a:off x="142844" y="5434720"/>
            <a:ext cx="2286016" cy="338554"/>
          </a:xfrm>
          <a:prstGeom prst="rect">
            <a:avLst/>
          </a:prstGeom>
          <a:noFill/>
        </p:spPr>
        <p:txBody>
          <a:bodyPr wrap="square" rtlCol="1">
            <a:spAutoFit/>
          </a:bodyPr>
          <a:lstStyle/>
          <a:p>
            <a:r>
              <a:rPr lang="fa-IR" sz="1600" dirty="0" smtClean="0">
                <a:cs typeface="B Kamran" pitchFamily="2" charset="-78"/>
              </a:rPr>
              <a:t>چوچاق ( </a:t>
            </a:r>
            <a:r>
              <a:rPr lang="en-US" sz="1600" dirty="0" err="1" smtClean="0">
                <a:cs typeface="B Kamran" pitchFamily="2" charset="-78"/>
              </a:rPr>
              <a:t>ghaz</a:t>
            </a:r>
            <a:r>
              <a:rPr lang="en-US" sz="1600" dirty="0" smtClean="0">
                <a:cs typeface="B Kamran" pitchFamily="2" charset="-78"/>
              </a:rPr>
              <a:t> </a:t>
            </a:r>
            <a:r>
              <a:rPr lang="en-US" sz="1600" dirty="0" err="1" smtClean="0">
                <a:cs typeface="B Kamran" pitchFamily="2" charset="-78"/>
              </a:rPr>
              <a:t>ayaghii</a:t>
            </a:r>
            <a:r>
              <a:rPr lang="fa-IR" sz="1600" dirty="0" smtClean="0">
                <a:cs typeface="B Kamran" pitchFamily="2" charset="-78"/>
              </a:rPr>
              <a:t>)</a:t>
            </a:r>
            <a:endParaRPr lang="fa-IR" sz="1600" dirty="0">
              <a:cs typeface="B Kamran" pitchFamily="2" charset="-78"/>
            </a:endParaRPr>
          </a:p>
        </p:txBody>
      </p:sp>
      <p:pic>
        <p:nvPicPr>
          <p:cNvPr id="18" name="Picture 5" descr="F:\mahboobeh\rusta\axx2\posheshe giyaahii\IMG_0795.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00761" y="1994784"/>
            <a:ext cx="1785950" cy="1389117"/>
          </a:xfrm>
          <a:prstGeom prst="rect">
            <a:avLst/>
          </a:prstGeom>
          <a:noFill/>
        </p:spPr>
      </p:pic>
      <p:pic>
        <p:nvPicPr>
          <p:cNvPr id="20" name="Picture 2" descr="F:\mahboobeh\rusta\axx2\posheshe giyaahii\IMG_0017.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14349" y="1973903"/>
            <a:ext cx="1941109" cy="1389115"/>
          </a:xfrm>
          <a:prstGeom prst="rect">
            <a:avLst/>
          </a:prstGeom>
          <a:noFill/>
        </p:spPr>
      </p:pic>
      <p:sp>
        <p:nvSpPr>
          <p:cNvPr id="21" name="TextBox 20"/>
          <p:cNvSpPr txBox="1"/>
          <p:nvPr/>
        </p:nvSpPr>
        <p:spPr>
          <a:xfrm>
            <a:off x="1142977" y="3434457"/>
            <a:ext cx="1285884" cy="338554"/>
          </a:xfrm>
          <a:prstGeom prst="rect">
            <a:avLst/>
          </a:prstGeom>
          <a:noFill/>
        </p:spPr>
        <p:txBody>
          <a:bodyPr wrap="square" rtlCol="1">
            <a:spAutoFit/>
          </a:bodyPr>
          <a:lstStyle/>
          <a:p>
            <a:r>
              <a:rPr lang="fa-IR" sz="1600" dirty="0" smtClean="0">
                <a:cs typeface="B Kamran" pitchFamily="2" charset="-78"/>
              </a:rPr>
              <a:t>تمشک </a:t>
            </a:r>
            <a:endParaRPr lang="fa-IR" sz="1600" dirty="0">
              <a:cs typeface="B Kamran" pitchFamily="2" charset="-78"/>
            </a:endParaRPr>
          </a:p>
        </p:txBody>
      </p:sp>
      <p:sp>
        <p:nvSpPr>
          <p:cNvPr id="12" name="Rectangle 11"/>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600">
              <a:cs typeface="B Kamran" pitchFamily="2" charset="-78"/>
            </a:endParaRPr>
          </a:p>
        </p:txBody>
      </p:sp>
      <p:pic>
        <p:nvPicPr>
          <p:cNvPr id="14" name="Picture 9" descr="F:\mahboobeh\rusta\axx2\posheshe giyaahii\IMG_0081.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86115" y="4005960"/>
            <a:ext cx="1906218" cy="1389115"/>
          </a:xfrm>
          <a:prstGeom prst="rect">
            <a:avLst/>
          </a:prstGeom>
          <a:noFill/>
        </p:spPr>
      </p:pic>
      <p:sp>
        <p:nvSpPr>
          <p:cNvPr id="15" name="TextBox 14"/>
          <p:cNvSpPr txBox="1"/>
          <p:nvPr/>
        </p:nvSpPr>
        <p:spPr>
          <a:xfrm>
            <a:off x="3214677" y="5363282"/>
            <a:ext cx="2000264" cy="584775"/>
          </a:xfrm>
          <a:prstGeom prst="rect">
            <a:avLst/>
          </a:prstGeom>
          <a:noFill/>
        </p:spPr>
        <p:txBody>
          <a:bodyPr wrap="square" rtlCol="1">
            <a:spAutoFit/>
          </a:bodyPr>
          <a:lstStyle/>
          <a:p>
            <a:r>
              <a:rPr lang="fa-IR" sz="1600" b="1" dirty="0" smtClean="0">
                <a:cs typeface="B Kamran" pitchFamily="2" charset="-78"/>
              </a:rPr>
              <a:t>آقتی</a:t>
            </a:r>
            <a:r>
              <a:rPr lang="fa-IR" sz="1600" dirty="0" smtClean="0">
                <a:cs typeface="B Kamran" pitchFamily="2" charset="-78"/>
              </a:rPr>
              <a:t> (</a:t>
            </a:r>
            <a:r>
              <a:rPr lang="en-US" sz="1600" dirty="0" smtClean="0">
                <a:cs typeface="B Kamran" pitchFamily="2" charset="-78"/>
              </a:rPr>
              <a:t> </a:t>
            </a:r>
            <a:r>
              <a:rPr lang="en-US" sz="1600" dirty="0" err="1" smtClean="0">
                <a:cs typeface="B Kamran" pitchFamily="2" charset="-78"/>
              </a:rPr>
              <a:t>shond</a:t>
            </a:r>
            <a:r>
              <a:rPr lang="en-US" sz="1600" dirty="0" smtClean="0">
                <a:cs typeface="B Kamran" pitchFamily="2" charset="-78"/>
              </a:rPr>
              <a:t> </a:t>
            </a:r>
            <a:r>
              <a:rPr lang="fa-IR" sz="1600" dirty="0" smtClean="0">
                <a:cs typeface="B Kamran" pitchFamily="2" charset="-78"/>
              </a:rPr>
              <a:t>) : با این گیاه جو را گرم نگه می داشتند تا جوانه بزند .</a:t>
            </a:r>
            <a:endParaRPr lang="fa-IR" sz="1600" dirty="0">
              <a:cs typeface="B Kamran" pitchFamily="2" charset="-78"/>
            </a:endParaRPr>
          </a:p>
        </p:txBody>
      </p:sp>
      <p:pic>
        <p:nvPicPr>
          <p:cNvPr id="16" name="Picture 4" descr="F:\mahboobeh\rusta\axx2\posheshe giyaahii\IMG_0799.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000760" y="4000504"/>
            <a:ext cx="1767588" cy="1401518"/>
          </a:xfrm>
          <a:prstGeom prst="rect">
            <a:avLst/>
          </a:prstGeom>
          <a:noFill/>
        </p:spPr>
      </p:pic>
      <p:sp>
        <p:nvSpPr>
          <p:cNvPr id="17" name="TextBox 16"/>
          <p:cNvSpPr txBox="1"/>
          <p:nvPr/>
        </p:nvSpPr>
        <p:spPr>
          <a:xfrm>
            <a:off x="5786446" y="5429264"/>
            <a:ext cx="2071702" cy="1077218"/>
          </a:xfrm>
          <a:prstGeom prst="rect">
            <a:avLst/>
          </a:prstGeom>
          <a:noFill/>
        </p:spPr>
        <p:txBody>
          <a:bodyPr wrap="square" rtlCol="1">
            <a:spAutoFit/>
          </a:bodyPr>
          <a:lstStyle/>
          <a:p>
            <a:pPr algn="just"/>
            <a:r>
              <a:rPr lang="fa-IR" sz="1600" b="1" dirty="0" smtClean="0">
                <a:cs typeface="B Kamran" pitchFamily="2" charset="-78"/>
              </a:rPr>
              <a:t>گزنه : </a:t>
            </a:r>
            <a:r>
              <a:rPr lang="fa-IR" sz="1600" dirty="0" smtClean="0">
                <a:cs typeface="B Kamran" pitchFamily="2" charset="-78"/>
              </a:rPr>
              <a:t>این گیاه را پس از سابیدن و گرفتن آب موجود در آن می چو شاندند و جوشانده آن را برای کاهش فشار خون مصرف می کردند .</a:t>
            </a:r>
            <a:endParaRPr lang="fa-IR" sz="1600" dirty="0">
              <a:cs typeface="B Kamran" pitchFamily="2" charset="-7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4" name="Picture 6" descr="F:\mahboobeh\rusta\axx2\posheshe giyaahii\IMG_072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7158" y="3714752"/>
            <a:ext cx="2928958" cy="2428892"/>
          </a:xfrm>
          <a:prstGeom prst="rect">
            <a:avLst/>
          </a:prstGeom>
          <a:noFill/>
        </p:spPr>
      </p:pic>
      <p:sp>
        <p:nvSpPr>
          <p:cNvPr id="5" name="TextBox 4"/>
          <p:cNvSpPr txBox="1"/>
          <p:nvPr/>
        </p:nvSpPr>
        <p:spPr>
          <a:xfrm>
            <a:off x="142844" y="6143644"/>
            <a:ext cx="2643206" cy="338554"/>
          </a:xfrm>
          <a:prstGeom prst="rect">
            <a:avLst/>
          </a:prstGeom>
          <a:noFill/>
        </p:spPr>
        <p:txBody>
          <a:bodyPr wrap="square" rtlCol="1">
            <a:spAutoFit/>
          </a:bodyPr>
          <a:lstStyle/>
          <a:p>
            <a:r>
              <a:rPr lang="fa-IR" sz="1600" dirty="0" smtClean="0">
                <a:cs typeface="B Kamran" pitchFamily="2" charset="-78"/>
              </a:rPr>
              <a:t>عناب وحشی  </a:t>
            </a:r>
            <a:r>
              <a:rPr lang="en-US" sz="1600" dirty="0" smtClean="0">
                <a:cs typeface="B Kamran" pitchFamily="2" charset="-78"/>
              </a:rPr>
              <a:t>(</a:t>
            </a:r>
            <a:r>
              <a:rPr lang="en-US" sz="1600" dirty="0" err="1" smtClean="0">
                <a:cs typeface="B Kamran" pitchFamily="2" charset="-78"/>
              </a:rPr>
              <a:t>gharagila</a:t>
            </a:r>
            <a:r>
              <a:rPr lang="en-US" sz="1600" dirty="0" smtClean="0">
                <a:cs typeface="B Kamran" pitchFamily="2" charset="-78"/>
              </a:rPr>
              <a:t>)</a:t>
            </a:r>
            <a:endParaRPr lang="fa-IR" sz="1600" dirty="0">
              <a:cs typeface="B Kamran" pitchFamily="2" charset="-78"/>
            </a:endParaRPr>
          </a:p>
        </p:txBody>
      </p:sp>
      <p:pic>
        <p:nvPicPr>
          <p:cNvPr id="2050" name="Picture 2" descr="F:\mahboobeh\rusta\axx2\posheshe giyaahii\IMG_054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7158" y="500042"/>
            <a:ext cx="2976577" cy="2357454"/>
          </a:xfrm>
          <a:prstGeom prst="rect">
            <a:avLst/>
          </a:prstGeom>
          <a:noFill/>
        </p:spPr>
      </p:pic>
      <p:pic>
        <p:nvPicPr>
          <p:cNvPr id="2051" name="Picture 3" descr="F:\mahboobeh\rusta\axx2\posheshe giyaahii\IMG_010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57158" y="2071678"/>
            <a:ext cx="1047757" cy="785818"/>
          </a:xfrm>
          <a:prstGeom prst="rect">
            <a:avLst/>
          </a:prstGeom>
          <a:noFill/>
        </p:spPr>
      </p:pic>
      <p:pic>
        <p:nvPicPr>
          <p:cNvPr id="2052" name="Picture 4" descr="F:\mahboobeh\rusta\axx2\posheshe giyaahii\IMG_0096.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7158" y="5214950"/>
            <a:ext cx="1015165" cy="761374"/>
          </a:xfrm>
          <a:prstGeom prst="rect">
            <a:avLst/>
          </a:prstGeom>
          <a:noFill/>
        </p:spPr>
      </p:pic>
      <p:sp>
        <p:nvSpPr>
          <p:cNvPr id="11" name="TextBox 10"/>
          <p:cNvSpPr txBox="1"/>
          <p:nvPr/>
        </p:nvSpPr>
        <p:spPr>
          <a:xfrm>
            <a:off x="1428728" y="2928934"/>
            <a:ext cx="1094992" cy="338554"/>
          </a:xfrm>
          <a:prstGeom prst="rect">
            <a:avLst/>
          </a:prstGeom>
          <a:noFill/>
        </p:spPr>
        <p:txBody>
          <a:bodyPr wrap="square" rtlCol="1">
            <a:spAutoFit/>
          </a:bodyPr>
          <a:lstStyle/>
          <a:p>
            <a:r>
              <a:rPr lang="fa-IR" sz="1600" dirty="0" smtClean="0">
                <a:cs typeface="B Kamran" pitchFamily="2" charset="-78"/>
              </a:rPr>
              <a:t>لی (</a:t>
            </a:r>
            <a:r>
              <a:rPr lang="en-US" sz="1600" dirty="0" err="1" smtClean="0">
                <a:cs typeface="B Kamran" pitchFamily="2" charset="-78"/>
              </a:rPr>
              <a:t>lalaki</a:t>
            </a:r>
            <a:r>
              <a:rPr lang="en-US" sz="1600" dirty="0" smtClean="0">
                <a:cs typeface="B Kamran" pitchFamily="2" charset="-78"/>
              </a:rPr>
              <a:t> </a:t>
            </a:r>
            <a:r>
              <a:rPr lang="fa-IR" sz="1600" dirty="0" smtClean="0">
                <a:cs typeface="B Kamran" pitchFamily="2" charset="-78"/>
              </a:rPr>
              <a:t>)</a:t>
            </a:r>
            <a:endParaRPr lang="fa-IR" sz="1600" dirty="0">
              <a:cs typeface="B Kamran" pitchFamily="2" charset="-78"/>
            </a:endParaRPr>
          </a:p>
        </p:txBody>
      </p:sp>
      <p:pic>
        <p:nvPicPr>
          <p:cNvPr id="2053" name="Picture 5" descr="H:\faatemee1\IMG_0080.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428992" y="3214686"/>
            <a:ext cx="2571768" cy="3286148"/>
          </a:xfrm>
          <a:prstGeom prst="rect">
            <a:avLst/>
          </a:prstGeom>
          <a:noFill/>
        </p:spPr>
      </p:pic>
      <p:sp>
        <p:nvSpPr>
          <p:cNvPr id="15" name="TextBox 14"/>
          <p:cNvSpPr txBox="1"/>
          <p:nvPr/>
        </p:nvSpPr>
        <p:spPr>
          <a:xfrm>
            <a:off x="3714744" y="3286124"/>
            <a:ext cx="1428760" cy="338554"/>
          </a:xfrm>
          <a:prstGeom prst="rect">
            <a:avLst/>
          </a:prstGeom>
          <a:noFill/>
        </p:spPr>
        <p:txBody>
          <a:bodyPr wrap="square" rtlCol="1">
            <a:spAutoFit/>
          </a:bodyPr>
          <a:lstStyle/>
          <a:p>
            <a:r>
              <a:rPr lang="fa-IR" sz="1600" dirty="0" smtClean="0">
                <a:cs typeface="B Kamran" pitchFamily="2" charset="-78"/>
              </a:rPr>
              <a:t>افرا (</a:t>
            </a:r>
            <a:r>
              <a:rPr lang="en-US" sz="1600" dirty="0" err="1" smtClean="0">
                <a:cs typeface="B Kamran" pitchFamily="2" charset="-78"/>
              </a:rPr>
              <a:t>damir</a:t>
            </a:r>
            <a:r>
              <a:rPr lang="en-US" sz="1600" dirty="0" smtClean="0">
                <a:cs typeface="B Kamran" pitchFamily="2" charset="-78"/>
              </a:rPr>
              <a:t> </a:t>
            </a:r>
            <a:r>
              <a:rPr lang="fa-IR" sz="1600" dirty="0" smtClean="0">
                <a:cs typeface="B Kamran" pitchFamily="2" charset="-78"/>
              </a:rPr>
              <a:t>)</a:t>
            </a:r>
            <a:endParaRPr lang="fa-IR" sz="1600" dirty="0">
              <a:cs typeface="B Kamran" pitchFamily="2" charset="-78"/>
            </a:endParaRPr>
          </a:p>
        </p:txBody>
      </p:sp>
      <p:pic>
        <p:nvPicPr>
          <p:cNvPr id="10" name="Picture 3" descr="F:\mahboobeh\rusta\axx2\posheshe giyaahii\IMG_0080.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428992" y="500042"/>
            <a:ext cx="2571768" cy="2372032"/>
          </a:xfrm>
          <a:prstGeom prst="rect">
            <a:avLst/>
          </a:prstGeom>
          <a:noFill/>
        </p:spPr>
      </p:pic>
      <p:sp>
        <p:nvSpPr>
          <p:cNvPr id="12" name="Rectangle 11"/>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600">
              <a:cs typeface="B Kamran" pitchFamily="2" charset="-78"/>
            </a:endParaRPr>
          </a:p>
        </p:txBody>
      </p:sp>
      <p:sp>
        <p:nvSpPr>
          <p:cNvPr id="13" name="TextBox 12"/>
          <p:cNvSpPr txBox="1"/>
          <p:nvPr/>
        </p:nvSpPr>
        <p:spPr>
          <a:xfrm>
            <a:off x="4000496" y="2928934"/>
            <a:ext cx="785818" cy="338554"/>
          </a:xfrm>
          <a:prstGeom prst="rect">
            <a:avLst/>
          </a:prstGeom>
          <a:noFill/>
        </p:spPr>
        <p:txBody>
          <a:bodyPr wrap="square" rtlCol="1">
            <a:spAutoFit/>
          </a:bodyPr>
          <a:lstStyle/>
          <a:p>
            <a:r>
              <a:rPr lang="fa-IR" sz="1600" dirty="0" smtClean="0">
                <a:cs typeface="B Kamran" pitchFamily="2" charset="-78"/>
              </a:rPr>
              <a:t>کیوی</a:t>
            </a:r>
            <a:endParaRPr lang="fa-IR" sz="1600" dirty="0">
              <a:cs typeface="B Kamran" pitchFamily="2" charset="-78"/>
            </a:endParaRPr>
          </a:p>
        </p:txBody>
      </p:sp>
      <p:pic>
        <p:nvPicPr>
          <p:cNvPr id="14" name="Picture 6" descr="F:\mahboobeh\rusta\axx2\posheshe giyaahii\IMG_0721.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143636" y="4214818"/>
            <a:ext cx="2428892" cy="1928826"/>
          </a:xfrm>
          <a:prstGeom prst="rect">
            <a:avLst/>
          </a:prstGeom>
          <a:noFill/>
        </p:spPr>
      </p:pic>
      <p:pic>
        <p:nvPicPr>
          <p:cNvPr id="16" name="Picture 5" descr="F:\mahboobeh\rusta\axx2\posheshe giyaahii\IMG_0979.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143636" y="5500702"/>
            <a:ext cx="857265" cy="642970"/>
          </a:xfrm>
          <a:prstGeom prst="rect">
            <a:avLst/>
          </a:prstGeom>
          <a:noFill/>
        </p:spPr>
      </p:pic>
      <p:sp>
        <p:nvSpPr>
          <p:cNvPr id="17" name="TextBox 16"/>
          <p:cNvSpPr txBox="1"/>
          <p:nvPr/>
        </p:nvSpPr>
        <p:spPr>
          <a:xfrm>
            <a:off x="6786578" y="6215082"/>
            <a:ext cx="940219" cy="338554"/>
          </a:xfrm>
          <a:prstGeom prst="rect">
            <a:avLst/>
          </a:prstGeom>
          <a:noFill/>
        </p:spPr>
        <p:txBody>
          <a:bodyPr wrap="square" rtlCol="1">
            <a:spAutoFit/>
          </a:bodyPr>
          <a:lstStyle/>
          <a:p>
            <a:r>
              <a:rPr lang="fa-IR" sz="1600" dirty="0" smtClean="0">
                <a:cs typeface="B Kamran" pitchFamily="2" charset="-78"/>
              </a:rPr>
              <a:t>بلوط</a:t>
            </a:r>
            <a:endParaRPr lang="fa-IR" sz="1600" dirty="0">
              <a:cs typeface="B Kamran" pitchFamily="2" charset="-78"/>
            </a:endParaRPr>
          </a:p>
        </p:txBody>
      </p:sp>
      <p:pic>
        <p:nvPicPr>
          <p:cNvPr id="18" name="Picture 4" descr="F:\mahboobeh\rusta\axx2\posheshe giyaahii\IMG_0101.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143636" y="500042"/>
            <a:ext cx="2438400" cy="3251200"/>
          </a:xfrm>
          <a:prstGeom prst="rect">
            <a:avLst/>
          </a:prstGeom>
          <a:noFill/>
        </p:spPr>
      </p:pic>
      <p:pic>
        <p:nvPicPr>
          <p:cNvPr id="19" name="Picture 5" descr="F:\mahboobeh\rusta\axx2\posheshe giyaahii\IMG_0109.jp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143636" y="3071810"/>
            <a:ext cx="889254" cy="666941"/>
          </a:xfrm>
          <a:prstGeom prst="rect">
            <a:avLst/>
          </a:prstGeom>
          <a:noFill/>
        </p:spPr>
      </p:pic>
      <p:sp>
        <p:nvSpPr>
          <p:cNvPr id="20" name="TextBox 19"/>
          <p:cNvSpPr txBox="1"/>
          <p:nvPr/>
        </p:nvSpPr>
        <p:spPr>
          <a:xfrm>
            <a:off x="6858016" y="3786190"/>
            <a:ext cx="1143008" cy="338554"/>
          </a:xfrm>
          <a:prstGeom prst="rect">
            <a:avLst/>
          </a:prstGeom>
          <a:noFill/>
        </p:spPr>
        <p:txBody>
          <a:bodyPr wrap="square" rtlCol="1">
            <a:spAutoFit/>
          </a:bodyPr>
          <a:lstStyle/>
          <a:p>
            <a:r>
              <a:rPr lang="fa-IR" sz="1600" dirty="0" smtClean="0">
                <a:cs typeface="B Kamran" pitchFamily="2" charset="-78"/>
              </a:rPr>
              <a:t>انار (</a:t>
            </a:r>
            <a:r>
              <a:rPr lang="en-US" sz="1600" dirty="0" smtClean="0">
                <a:cs typeface="B Kamran" pitchFamily="2" charset="-78"/>
              </a:rPr>
              <a:t> </a:t>
            </a:r>
            <a:r>
              <a:rPr lang="en-US" sz="1600" dirty="0" err="1" smtClean="0">
                <a:cs typeface="B Kamran" pitchFamily="2" charset="-78"/>
              </a:rPr>
              <a:t>nar</a:t>
            </a:r>
            <a:r>
              <a:rPr lang="en-US" sz="1600" dirty="0" smtClean="0">
                <a:cs typeface="B Kamran" pitchFamily="2" charset="-78"/>
              </a:rPr>
              <a:t> </a:t>
            </a:r>
            <a:r>
              <a:rPr lang="fa-IR" sz="1600" dirty="0" smtClean="0">
                <a:cs typeface="B Kamran" pitchFamily="2" charset="-78"/>
              </a:rPr>
              <a:t>)</a:t>
            </a:r>
            <a:endParaRPr lang="fa-IR" sz="1600" dirty="0">
              <a:cs typeface="B Kamran"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4098" name="Picture 2" descr="F:\mahboobeh\rusta\axx2\posheshe giyaahii\IMG_073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8596" y="428604"/>
            <a:ext cx="2857520" cy="2180715"/>
          </a:xfrm>
          <a:prstGeom prst="rect">
            <a:avLst/>
          </a:prstGeom>
          <a:noFill/>
        </p:spPr>
      </p:pic>
      <p:pic>
        <p:nvPicPr>
          <p:cNvPr id="4099" name="Picture 3" descr="F:\mahboobeh\rusta\axx2\posheshe giyaahii\IMG_075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8596" y="1857364"/>
            <a:ext cx="952507" cy="739974"/>
          </a:xfrm>
          <a:prstGeom prst="rect">
            <a:avLst/>
          </a:prstGeom>
          <a:noFill/>
        </p:spPr>
      </p:pic>
      <p:pic>
        <p:nvPicPr>
          <p:cNvPr id="4104" name="Picture 8" descr="F:\mahboobeh\rusta\axx2\mahboobeh3\101CANON\Copy of IMG_0183.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500430" y="3643314"/>
            <a:ext cx="2620492" cy="2486686"/>
          </a:xfrm>
          <a:prstGeom prst="rect">
            <a:avLst/>
          </a:prstGeom>
          <a:noFill/>
        </p:spPr>
      </p:pic>
      <p:pic>
        <p:nvPicPr>
          <p:cNvPr id="4105" name="Picture 9" descr="F:\mahboobeh\rusta\axx2\mahboobeh3\101CANON\IMG_0105.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00430" y="5357826"/>
            <a:ext cx="1108241" cy="785818"/>
          </a:xfrm>
          <a:prstGeom prst="rect">
            <a:avLst/>
          </a:prstGeom>
          <a:noFill/>
        </p:spPr>
      </p:pic>
      <p:pic>
        <p:nvPicPr>
          <p:cNvPr id="4106" name="Picture 10" descr="F:\mahboobeh\rusta\axx2\posheshe giyaahii\IMG_0197.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500430" y="428604"/>
            <a:ext cx="2571769" cy="2928958"/>
          </a:xfrm>
          <a:prstGeom prst="rect">
            <a:avLst/>
          </a:prstGeom>
          <a:noFill/>
        </p:spPr>
      </p:pic>
      <p:sp>
        <p:nvSpPr>
          <p:cNvPr id="13" name="TextBox 12"/>
          <p:cNvSpPr txBox="1"/>
          <p:nvPr/>
        </p:nvSpPr>
        <p:spPr>
          <a:xfrm>
            <a:off x="1428728" y="2571744"/>
            <a:ext cx="571504" cy="338554"/>
          </a:xfrm>
          <a:prstGeom prst="rect">
            <a:avLst/>
          </a:prstGeom>
          <a:noFill/>
        </p:spPr>
        <p:txBody>
          <a:bodyPr wrap="square" rtlCol="1">
            <a:spAutoFit/>
          </a:bodyPr>
          <a:lstStyle/>
          <a:p>
            <a:r>
              <a:rPr lang="fa-IR" sz="1600" dirty="0" smtClean="0">
                <a:cs typeface="B Kamran" pitchFamily="2" charset="-78"/>
              </a:rPr>
              <a:t>ازگیل </a:t>
            </a:r>
            <a:endParaRPr lang="fa-IR" sz="1600" dirty="0">
              <a:cs typeface="B Kamran" pitchFamily="2" charset="-78"/>
            </a:endParaRPr>
          </a:p>
        </p:txBody>
      </p:sp>
      <p:sp>
        <p:nvSpPr>
          <p:cNvPr id="16" name="TextBox 15"/>
          <p:cNvSpPr txBox="1"/>
          <p:nvPr/>
        </p:nvSpPr>
        <p:spPr>
          <a:xfrm>
            <a:off x="4572000" y="3286124"/>
            <a:ext cx="857256" cy="338554"/>
          </a:xfrm>
          <a:prstGeom prst="rect">
            <a:avLst/>
          </a:prstGeom>
          <a:noFill/>
        </p:spPr>
        <p:txBody>
          <a:bodyPr wrap="square" rtlCol="1">
            <a:spAutoFit/>
          </a:bodyPr>
          <a:lstStyle/>
          <a:p>
            <a:r>
              <a:rPr lang="fa-IR" sz="1600" dirty="0" smtClean="0">
                <a:cs typeface="B Kamran" pitchFamily="2" charset="-78"/>
              </a:rPr>
              <a:t>پرتقال </a:t>
            </a:r>
            <a:endParaRPr lang="fa-IR" sz="1600" dirty="0">
              <a:cs typeface="B Kamran" pitchFamily="2" charset="-78"/>
            </a:endParaRPr>
          </a:p>
        </p:txBody>
      </p:sp>
      <p:sp>
        <p:nvSpPr>
          <p:cNvPr id="17" name="TextBox 16"/>
          <p:cNvSpPr txBox="1"/>
          <p:nvPr/>
        </p:nvSpPr>
        <p:spPr>
          <a:xfrm>
            <a:off x="4143372" y="6172162"/>
            <a:ext cx="1285884" cy="338554"/>
          </a:xfrm>
          <a:prstGeom prst="rect">
            <a:avLst/>
          </a:prstGeom>
          <a:noFill/>
        </p:spPr>
        <p:txBody>
          <a:bodyPr wrap="square" rtlCol="1">
            <a:spAutoFit/>
          </a:bodyPr>
          <a:lstStyle/>
          <a:p>
            <a:r>
              <a:rPr lang="fa-IR" sz="1600" dirty="0" smtClean="0">
                <a:cs typeface="B Kamran" pitchFamily="2" charset="-78"/>
              </a:rPr>
              <a:t>به  ( </a:t>
            </a:r>
            <a:r>
              <a:rPr lang="en-US" sz="1600" dirty="0" smtClean="0">
                <a:cs typeface="B Kamran" pitchFamily="2" charset="-78"/>
              </a:rPr>
              <a:t>( </a:t>
            </a:r>
            <a:r>
              <a:rPr lang="en-US" sz="1600" dirty="0" err="1" smtClean="0">
                <a:cs typeface="B Kamran" pitchFamily="2" charset="-78"/>
              </a:rPr>
              <a:t>hiva</a:t>
            </a:r>
            <a:r>
              <a:rPr lang="en-US" sz="1600" dirty="0" smtClean="0">
                <a:cs typeface="B Kamran" pitchFamily="2" charset="-78"/>
              </a:rPr>
              <a:t> </a:t>
            </a:r>
            <a:endParaRPr lang="fa-IR" sz="1600" dirty="0">
              <a:cs typeface="B Kamran" pitchFamily="2" charset="-78"/>
            </a:endParaRPr>
          </a:p>
        </p:txBody>
      </p:sp>
      <p:sp>
        <p:nvSpPr>
          <p:cNvPr id="15" name="Rectangle 14"/>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600">
              <a:cs typeface="B Kamran" pitchFamily="2" charset="-78"/>
            </a:endParaRPr>
          </a:p>
        </p:txBody>
      </p:sp>
      <p:pic>
        <p:nvPicPr>
          <p:cNvPr id="18" name="Picture 2" descr="F:\mahboobeh\rusta\axx2\posheshe giyaahii\IMG_0108.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215074" y="2928934"/>
            <a:ext cx="2411051" cy="3214734"/>
          </a:xfrm>
          <a:prstGeom prst="rect">
            <a:avLst/>
          </a:prstGeom>
          <a:noFill/>
        </p:spPr>
      </p:pic>
      <p:sp>
        <p:nvSpPr>
          <p:cNvPr id="19" name="TextBox 18"/>
          <p:cNvSpPr txBox="1"/>
          <p:nvPr/>
        </p:nvSpPr>
        <p:spPr>
          <a:xfrm>
            <a:off x="6429388" y="6215082"/>
            <a:ext cx="1714512" cy="338554"/>
          </a:xfrm>
          <a:prstGeom prst="rect">
            <a:avLst/>
          </a:prstGeom>
          <a:noFill/>
        </p:spPr>
        <p:txBody>
          <a:bodyPr wrap="square" rtlCol="1">
            <a:spAutoFit/>
          </a:bodyPr>
          <a:lstStyle/>
          <a:p>
            <a:r>
              <a:rPr lang="fa-IR" sz="1600" dirty="0" smtClean="0">
                <a:cs typeface="B Kamran" pitchFamily="2" charset="-78"/>
              </a:rPr>
              <a:t>گردو (</a:t>
            </a:r>
            <a:r>
              <a:rPr lang="en-US" sz="1600" dirty="0" err="1" smtClean="0">
                <a:cs typeface="B Kamran" pitchFamily="2" charset="-78"/>
              </a:rPr>
              <a:t>gerdikan</a:t>
            </a:r>
            <a:r>
              <a:rPr lang="en-US" sz="1600" dirty="0" smtClean="0">
                <a:cs typeface="B Kamran" pitchFamily="2" charset="-78"/>
              </a:rPr>
              <a:t> </a:t>
            </a:r>
            <a:r>
              <a:rPr lang="fa-IR" sz="1600" dirty="0" smtClean="0">
                <a:cs typeface="B Kamran" pitchFamily="2" charset="-78"/>
              </a:rPr>
              <a:t>)</a:t>
            </a:r>
            <a:endParaRPr lang="fa-IR" sz="1600" dirty="0">
              <a:cs typeface="B Kamran" pitchFamily="2" charset="-78"/>
            </a:endParaRPr>
          </a:p>
        </p:txBody>
      </p:sp>
      <p:pic>
        <p:nvPicPr>
          <p:cNvPr id="20" name="Picture 4" descr="F:\mahboobeh\rusta\axx2\posheshe giyaahii\IMG_0146.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215074" y="428604"/>
            <a:ext cx="2428892" cy="2143140"/>
          </a:xfrm>
          <a:prstGeom prst="rect">
            <a:avLst/>
          </a:prstGeom>
          <a:noFill/>
        </p:spPr>
      </p:pic>
      <p:sp>
        <p:nvSpPr>
          <p:cNvPr id="21" name="TextBox 20"/>
          <p:cNvSpPr txBox="1"/>
          <p:nvPr/>
        </p:nvSpPr>
        <p:spPr>
          <a:xfrm>
            <a:off x="7072330" y="2600262"/>
            <a:ext cx="571504" cy="338554"/>
          </a:xfrm>
          <a:prstGeom prst="rect">
            <a:avLst/>
          </a:prstGeom>
          <a:noFill/>
        </p:spPr>
        <p:txBody>
          <a:bodyPr wrap="square" rtlCol="1">
            <a:spAutoFit/>
          </a:bodyPr>
          <a:lstStyle/>
          <a:p>
            <a:r>
              <a:rPr lang="fa-IR" sz="1600" dirty="0" smtClean="0">
                <a:cs typeface="B Kamran" pitchFamily="2" charset="-78"/>
              </a:rPr>
              <a:t>انبه </a:t>
            </a:r>
            <a:endParaRPr lang="fa-IR" sz="1600" dirty="0">
              <a:cs typeface="B Kamran" pitchFamily="2" charset="-78"/>
            </a:endParaRPr>
          </a:p>
        </p:txBody>
      </p:sp>
      <p:pic>
        <p:nvPicPr>
          <p:cNvPr id="22" name="Picture 3" descr="F:\mahboobeh\rusta\axx2\posheshe giyaahii\IMG_0167.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00034" y="2928934"/>
            <a:ext cx="2786082" cy="3214710"/>
          </a:xfrm>
          <a:prstGeom prst="rect">
            <a:avLst/>
          </a:prstGeom>
          <a:noFill/>
        </p:spPr>
      </p:pic>
      <p:sp>
        <p:nvSpPr>
          <p:cNvPr id="23" name="TextBox 22"/>
          <p:cNvSpPr txBox="1"/>
          <p:nvPr/>
        </p:nvSpPr>
        <p:spPr>
          <a:xfrm>
            <a:off x="1214414" y="6143644"/>
            <a:ext cx="1214446" cy="338554"/>
          </a:xfrm>
          <a:prstGeom prst="rect">
            <a:avLst/>
          </a:prstGeom>
          <a:noFill/>
        </p:spPr>
        <p:txBody>
          <a:bodyPr wrap="square" rtlCol="1">
            <a:spAutoFit/>
          </a:bodyPr>
          <a:lstStyle/>
          <a:p>
            <a:r>
              <a:rPr lang="fa-IR" sz="1600" dirty="0" smtClean="0">
                <a:cs typeface="B Kamran" pitchFamily="2" charset="-78"/>
              </a:rPr>
              <a:t>انجیر (</a:t>
            </a:r>
            <a:r>
              <a:rPr lang="en-US" sz="1600" dirty="0" err="1" smtClean="0">
                <a:cs typeface="B Kamran" pitchFamily="2" charset="-78"/>
              </a:rPr>
              <a:t>enjil</a:t>
            </a:r>
            <a:r>
              <a:rPr lang="en-US" sz="1600" dirty="0" smtClean="0">
                <a:cs typeface="B Kamran" pitchFamily="2" charset="-78"/>
              </a:rPr>
              <a:t> </a:t>
            </a:r>
            <a:r>
              <a:rPr lang="fa-IR" sz="1600" dirty="0" smtClean="0">
                <a:cs typeface="B Kamran" pitchFamily="2" charset="-78"/>
              </a:rPr>
              <a:t> )</a:t>
            </a:r>
            <a:endParaRPr lang="fa-IR" sz="1600" dirty="0">
              <a:cs typeface="B Kamran"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643702" y="285728"/>
            <a:ext cx="1828784" cy="357190"/>
          </a:xfrm>
        </p:spPr>
        <p:txBody>
          <a:bodyPr>
            <a:normAutofit fontScale="92500" lnSpcReduction="10000"/>
          </a:bodyPr>
          <a:lstStyle/>
          <a:p>
            <a:pPr>
              <a:buNone/>
            </a:pPr>
            <a:r>
              <a:rPr lang="fa-IR" sz="2000" b="1" dirty="0" smtClean="0">
                <a:cs typeface="B Kamran" pitchFamily="2" charset="-78"/>
              </a:rPr>
              <a:t> پوشش جانوري منطقه:</a:t>
            </a:r>
            <a:endParaRPr lang="fa-IR" sz="2000" b="1" dirty="0">
              <a:cs typeface="B Kamran" pitchFamily="2" charset="-78"/>
            </a:endParaRPr>
          </a:p>
        </p:txBody>
      </p:sp>
      <p:pic>
        <p:nvPicPr>
          <p:cNvPr id="6147" name="Picture 3" descr="F:\mahboobeh\rusta\axx2\heyvaanaat-ahlii\IMG_090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00430" y="714356"/>
            <a:ext cx="2786082" cy="2428892"/>
          </a:xfrm>
          <a:prstGeom prst="rect">
            <a:avLst/>
          </a:prstGeom>
          <a:noFill/>
        </p:spPr>
      </p:pic>
      <p:pic>
        <p:nvPicPr>
          <p:cNvPr id="6151" name="Picture 7" descr="F:\mahboobeh\rusta\axx2\heyvaanaat-ahlii\IMG_087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5720" y="714356"/>
            <a:ext cx="3143273" cy="2428892"/>
          </a:xfrm>
          <a:prstGeom prst="rect">
            <a:avLst/>
          </a:prstGeom>
          <a:noFill/>
        </p:spPr>
      </p:pic>
      <p:pic>
        <p:nvPicPr>
          <p:cNvPr id="10" name="Picture 2" descr="F:\mahboobeh\rusta\axx2\heyvaanaat-ahlii\IMG_097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29388" y="3500438"/>
            <a:ext cx="2357454" cy="2500330"/>
          </a:xfrm>
          <a:prstGeom prst="rect">
            <a:avLst/>
          </a:prstGeom>
          <a:noFill/>
        </p:spPr>
      </p:pic>
      <p:sp>
        <p:nvSpPr>
          <p:cNvPr id="7" name="TextBox 6"/>
          <p:cNvSpPr txBox="1"/>
          <p:nvPr/>
        </p:nvSpPr>
        <p:spPr>
          <a:xfrm>
            <a:off x="4857752" y="3214686"/>
            <a:ext cx="428628" cy="338554"/>
          </a:xfrm>
          <a:prstGeom prst="rect">
            <a:avLst/>
          </a:prstGeom>
          <a:noFill/>
        </p:spPr>
        <p:txBody>
          <a:bodyPr wrap="square" rtlCol="1">
            <a:spAutoFit/>
          </a:bodyPr>
          <a:lstStyle/>
          <a:p>
            <a:r>
              <a:rPr lang="fa-IR" sz="1600" dirty="0" smtClean="0">
                <a:cs typeface="B Kamran" pitchFamily="2" charset="-78"/>
              </a:rPr>
              <a:t>غاز</a:t>
            </a:r>
          </a:p>
        </p:txBody>
      </p:sp>
      <p:sp>
        <p:nvSpPr>
          <p:cNvPr id="8" name="TextBox 7"/>
          <p:cNvSpPr txBox="1"/>
          <p:nvPr/>
        </p:nvSpPr>
        <p:spPr>
          <a:xfrm>
            <a:off x="785786" y="3143248"/>
            <a:ext cx="2143140" cy="338554"/>
          </a:xfrm>
          <a:prstGeom prst="rect">
            <a:avLst/>
          </a:prstGeom>
          <a:noFill/>
        </p:spPr>
        <p:txBody>
          <a:bodyPr wrap="square" rtlCol="1">
            <a:spAutoFit/>
          </a:bodyPr>
          <a:lstStyle/>
          <a:p>
            <a:r>
              <a:rPr lang="fa-IR" sz="1600" dirty="0" smtClean="0">
                <a:cs typeface="B Kamran" pitchFamily="2" charset="-78"/>
              </a:rPr>
              <a:t>بوقلمون (</a:t>
            </a:r>
            <a:r>
              <a:rPr lang="en-US" sz="1600" dirty="0" err="1" smtClean="0">
                <a:cs typeface="B Kamran" pitchFamily="2" charset="-78"/>
              </a:rPr>
              <a:t>hasht</a:t>
            </a:r>
            <a:r>
              <a:rPr lang="en-US" sz="1600" dirty="0" smtClean="0">
                <a:cs typeface="B Kamran" pitchFamily="2" charset="-78"/>
              </a:rPr>
              <a:t> </a:t>
            </a:r>
            <a:r>
              <a:rPr lang="en-US" sz="1600" dirty="0" err="1" smtClean="0">
                <a:cs typeface="B Kamran" pitchFamily="2" charset="-78"/>
              </a:rPr>
              <a:t>dar</a:t>
            </a:r>
            <a:r>
              <a:rPr lang="en-US" sz="1600" dirty="0" smtClean="0">
                <a:cs typeface="B Kamran" pitchFamily="2" charset="-78"/>
              </a:rPr>
              <a:t> khan </a:t>
            </a:r>
            <a:r>
              <a:rPr lang="fa-IR" sz="1600" dirty="0" smtClean="0">
                <a:cs typeface="B Kamran" pitchFamily="2" charset="-78"/>
              </a:rPr>
              <a:t>)</a:t>
            </a:r>
          </a:p>
        </p:txBody>
      </p:sp>
      <p:sp>
        <p:nvSpPr>
          <p:cNvPr id="9" name="TextBox 8"/>
          <p:cNvSpPr txBox="1"/>
          <p:nvPr/>
        </p:nvSpPr>
        <p:spPr>
          <a:xfrm>
            <a:off x="7072330" y="6072206"/>
            <a:ext cx="1357322" cy="338554"/>
          </a:xfrm>
          <a:prstGeom prst="rect">
            <a:avLst/>
          </a:prstGeom>
          <a:noFill/>
        </p:spPr>
        <p:txBody>
          <a:bodyPr wrap="square" rtlCol="1">
            <a:spAutoFit/>
          </a:bodyPr>
          <a:lstStyle/>
          <a:p>
            <a:r>
              <a:rPr lang="fa-IR" sz="1600" dirty="0" smtClean="0">
                <a:cs typeface="B Kamran" pitchFamily="2" charset="-78"/>
              </a:rPr>
              <a:t>اردک (</a:t>
            </a:r>
            <a:r>
              <a:rPr lang="en-US" sz="1600" dirty="0" err="1" smtClean="0">
                <a:cs typeface="B Kamran" pitchFamily="2" charset="-78"/>
              </a:rPr>
              <a:t>bili</a:t>
            </a:r>
            <a:r>
              <a:rPr lang="en-US" sz="1600" dirty="0" smtClean="0">
                <a:cs typeface="B Kamran" pitchFamily="2" charset="-78"/>
              </a:rPr>
              <a:t> </a:t>
            </a:r>
            <a:r>
              <a:rPr lang="fa-IR" sz="1600" dirty="0" smtClean="0">
                <a:cs typeface="B Kamran" pitchFamily="2" charset="-78"/>
              </a:rPr>
              <a:t>)</a:t>
            </a:r>
            <a:endParaRPr lang="fa-IR" sz="1600" dirty="0">
              <a:cs typeface="B Kamran" pitchFamily="2" charset="-78"/>
            </a:endParaRPr>
          </a:p>
        </p:txBody>
      </p:sp>
      <p:pic>
        <p:nvPicPr>
          <p:cNvPr id="11" name="Picture 5" descr="F:\mahboobeh\rusta\axx2\heyvaanaat-ahlii\IMG_0126.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429388" y="714356"/>
            <a:ext cx="2357454" cy="2428892"/>
          </a:xfrm>
          <a:prstGeom prst="rect">
            <a:avLst/>
          </a:prstGeom>
          <a:noFill/>
        </p:spPr>
      </p:pic>
      <p:pic>
        <p:nvPicPr>
          <p:cNvPr id="12" name="Picture 3" descr="F:\mahboobeh\rusta\axx2\heyvaanaat-ahlii\IMG_0793.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500430" y="3500438"/>
            <a:ext cx="2786082" cy="2500330"/>
          </a:xfrm>
          <a:prstGeom prst="rect">
            <a:avLst/>
          </a:prstGeom>
          <a:noFill/>
        </p:spPr>
      </p:pic>
      <p:pic>
        <p:nvPicPr>
          <p:cNvPr id="13" name="Picture 2" descr="F:\mahboobeh\rusta\axx2\heyvaanaat-ahlii\IMG_0063.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85720" y="3500438"/>
            <a:ext cx="3143452" cy="2500330"/>
          </a:xfrm>
          <a:prstGeom prst="rect">
            <a:avLst/>
          </a:prstGeom>
          <a:noFill/>
        </p:spPr>
      </p:pic>
      <p:sp>
        <p:nvSpPr>
          <p:cNvPr id="14" name="Rectangle 13"/>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600">
              <a:cs typeface="B Kamran" pitchFamily="2" charset="-78"/>
            </a:endParaRPr>
          </a:p>
        </p:txBody>
      </p:sp>
      <p:sp>
        <p:nvSpPr>
          <p:cNvPr id="15" name="TextBox 14"/>
          <p:cNvSpPr txBox="1"/>
          <p:nvPr/>
        </p:nvSpPr>
        <p:spPr>
          <a:xfrm>
            <a:off x="1000100" y="6000768"/>
            <a:ext cx="1714512" cy="369332"/>
          </a:xfrm>
          <a:prstGeom prst="rect">
            <a:avLst/>
          </a:prstGeom>
          <a:noFill/>
        </p:spPr>
        <p:txBody>
          <a:bodyPr wrap="square" rtlCol="1">
            <a:spAutoFit/>
          </a:bodyPr>
          <a:lstStyle/>
          <a:p>
            <a:r>
              <a:rPr lang="fa-IR" sz="1600" dirty="0" smtClean="0">
                <a:cs typeface="B Kamran" pitchFamily="2" charset="-78"/>
              </a:rPr>
              <a:t>مرغ</a:t>
            </a:r>
            <a:r>
              <a:rPr lang="fa-IR" dirty="0" smtClean="0"/>
              <a:t> (</a:t>
            </a:r>
            <a:r>
              <a:rPr lang="en-US" dirty="0" err="1" smtClean="0"/>
              <a:t>tugh</a:t>
            </a:r>
            <a:r>
              <a:rPr lang="fa-IR" dirty="0" smtClean="0"/>
              <a:t> )</a:t>
            </a:r>
            <a:endParaRPr lang="fa-IR" dirty="0"/>
          </a:p>
        </p:txBody>
      </p:sp>
      <p:sp>
        <p:nvSpPr>
          <p:cNvPr id="16" name="TextBox 15"/>
          <p:cNvSpPr txBox="1"/>
          <p:nvPr/>
        </p:nvSpPr>
        <p:spPr>
          <a:xfrm>
            <a:off x="4071934" y="6000768"/>
            <a:ext cx="1500198" cy="338554"/>
          </a:xfrm>
          <a:prstGeom prst="rect">
            <a:avLst/>
          </a:prstGeom>
          <a:noFill/>
        </p:spPr>
        <p:txBody>
          <a:bodyPr wrap="square" rtlCol="1">
            <a:spAutoFit/>
          </a:bodyPr>
          <a:lstStyle/>
          <a:p>
            <a:r>
              <a:rPr lang="fa-IR" sz="1600" dirty="0" smtClean="0">
                <a:cs typeface="B Kamran" pitchFamily="2" charset="-78"/>
              </a:rPr>
              <a:t>خروس ( </a:t>
            </a:r>
            <a:r>
              <a:rPr lang="en-US" sz="1600" dirty="0" err="1" smtClean="0">
                <a:cs typeface="B Kamran" pitchFamily="2" charset="-78"/>
              </a:rPr>
              <a:t>suk</a:t>
            </a:r>
            <a:r>
              <a:rPr lang="fa-IR" sz="1600" dirty="0" smtClean="0">
                <a:cs typeface="B Kamran" pitchFamily="2" charset="-78"/>
              </a:rPr>
              <a:t> )</a:t>
            </a:r>
            <a:endParaRPr lang="fa-IR" sz="1600" dirty="0">
              <a:cs typeface="B Kamran" pitchFamily="2" charset="-7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7170" name="Picture 2" descr="F:\mahboobeh\rusta\axx2\heyvaanaat-ahlii\IMG_011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7159" y="500042"/>
            <a:ext cx="2928958" cy="2214578"/>
          </a:xfrm>
          <a:prstGeom prst="rect">
            <a:avLst/>
          </a:prstGeom>
          <a:noFill/>
        </p:spPr>
      </p:pic>
      <p:pic>
        <p:nvPicPr>
          <p:cNvPr id="7171" name="Picture 3" descr="F:\mahboobeh\rusta\axx2\heyvaanaat-ahlii\2911200808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28992" y="500042"/>
            <a:ext cx="2673301" cy="2214577"/>
          </a:xfrm>
          <a:prstGeom prst="rect">
            <a:avLst/>
          </a:prstGeom>
          <a:noFill/>
        </p:spPr>
      </p:pic>
      <p:pic>
        <p:nvPicPr>
          <p:cNvPr id="7172" name="Picture 4" descr="F:\mahboobeh\rusta\axx2\heyvaanaat-ahlii\26112008037.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57158" y="3429000"/>
            <a:ext cx="2798848" cy="2286016"/>
          </a:xfrm>
          <a:prstGeom prst="rect">
            <a:avLst/>
          </a:prstGeom>
          <a:noFill/>
        </p:spPr>
      </p:pic>
      <p:pic>
        <p:nvPicPr>
          <p:cNvPr id="7173" name="Picture 5" descr="F:\mahboobeh\rusta\axx2\heyvaanaat-ahlii\IMG_0070.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215074" y="500042"/>
            <a:ext cx="2500330" cy="2214578"/>
          </a:xfrm>
          <a:prstGeom prst="rect">
            <a:avLst/>
          </a:prstGeom>
          <a:noFill/>
        </p:spPr>
      </p:pic>
      <p:sp>
        <p:nvSpPr>
          <p:cNvPr id="6" name="TextBox 5"/>
          <p:cNvSpPr txBox="1"/>
          <p:nvPr/>
        </p:nvSpPr>
        <p:spPr>
          <a:xfrm>
            <a:off x="1142976" y="2786058"/>
            <a:ext cx="1143008" cy="338554"/>
          </a:xfrm>
          <a:prstGeom prst="rect">
            <a:avLst/>
          </a:prstGeom>
          <a:noFill/>
        </p:spPr>
        <p:txBody>
          <a:bodyPr wrap="square" rtlCol="1">
            <a:spAutoFit/>
          </a:bodyPr>
          <a:lstStyle/>
          <a:p>
            <a:r>
              <a:rPr lang="fa-IR" sz="1600" dirty="0" smtClean="0">
                <a:cs typeface="B Kamran" pitchFamily="2" charset="-78"/>
              </a:rPr>
              <a:t>سگ (</a:t>
            </a:r>
            <a:r>
              <a:rPr lang="en-US" sz="1600" dirty="0" smtClean="0">
                <a:cs typeface="B Kamran" pitchFamily="2" charset="-78"/>
              </a:rPr>
              <a:t>it </a:t>
            </a:r>
            <a:r>
              <a:rPr lang="fa-IR" sz="1600" dirty="0" smtClean="0">
                <a:cs typeface="B Kamran" pitchFamily="2" charset="-78"/>
              </a:rPr>
              <a:t>)</a:t>
            </a:r>
            <a:endParaRPr lang="fa-IR" sz="1600" dirty="0">
              <a:cs typeface="B Kamran" pitchFamily="2" charset="-78"/>
            </a:endParaRPr>
          </a:p>
        </p:txBody>
      </p:sp>
      <p:sp>
        <p:nvSpPr>
          <p:cNvPr id="7" name="TextBox 6"/>
          <p:cNvSpPr txBox="1"/>
          <p:nvPr/>
        </p:nvSpPr>
        <p:spPr>
          <a:xfrm>
            <a:off x="3857620" y="2786058"/>
            <a:ext cx="1785950" cy="338554"/>
          </a:xfrm>
          <a:prstGeom prst="rect">
            <a:avLst/>
          </a:prstGeom>
          <a:noFill/>
        </p:spPr>
        <p:txBody>
          <a:bodyPr wrap="square" rtlCol="1">
            <a:spAutoFit/>
          </a:bodyPr>
          <a:lstStyle/>
          <a:p>
            <a:r>
              <a:rPr lang="fa-IR" sz="1600" dirty="0" smtClean="0">
                <a:cs typeface="B Kamran" pitchFamily="2" charset="-78"/>
              </a:rPr>
              <a:t>گربه ( </a:t>
            </a:r>
            <a:r>
              <a:rPr lang="en-US" sz="1600" dirty="0" err="1" smtClean="0">
                <a:cs typeface="B Kamran" pitchFamily="2" charset="-78"/>
              </a:rPr>
              <a:t>pishiik</a:t>
            </a:r>
            <a:r>
              <a:rPr lang="en-US" sz="1600" dirty="0" smtClean="0">
                <a:cs typeface="B Kamran" pitchFamily="2" charset="-78"/>
              </a:rPr>
              <a:t> </a:t>
            </a:r>
            <a:r>
              <a:rPr lang="fa-IR" sz="1600" dirty="0" smtClean="0">
                <a:cs typeface="B Kamran" pitchFamily="2" charset="-78"/>
              </a:rPr>
              <a:t>)</a:t>
            </a:r>
            <a:endParaRPr lang="fa-IR" sz="1600" dirty="0">
              <a:cs typeface="B Kamran" pitchFamily="2" charset="-78"/>
            </a:endParaRPr>
          </a:p>
        </p:txBody>
      </p:sp>
      <p:sp>
        <p:nvSpPr>
          <p:cNvPr id="8" name="TextBox 7"/>
          <p:cNvSpPr txBox="1"/>
          <p:nvPr/>
        </p:nvSpPr>
        <p:spPr>
          <a:xfrm>
            <a:off x="1357290" y="5786454"/>
            <a:ext cx="1285884" cy="338554"/>
          </a:xfrm>
          <a:prstGeom prst="rect">
            <a:avLst/>
          </a:prstGeom>
          <a:noFill/>
        </p:spPr>
        <p:txBody>
          <a:bodyPr wrap="square" rtlCol="1">
            <a:spAutoFit/>
          </a:bodyPr>
          <a:lstStyle/>
          <a:p>
            <a:r>
              <a:rPr lang="fa-IR" sz="1600" dirty="0" smtClean="0">
                <a:cs typeface="B Kamran" pitchFamily="2" charset="-78"/>
              </a:rPr>
              <a:t>گاو ( </a:t>
            </a:r>
            <a:r>
              <a:rPr lang="en-US" sz="1600" dirty="0" err="1" smtClean="0">
                <a:cs typeface="B Kamran" pitchFamily="2" charset="-78"/>
              </a:rPr>
              <a:t>einak</a:t>
            </a:r>
            <a:r>
              <a:rPr lang="en-US" sz="1600" dirty="0" smtClean="0">
                <a:cs typeface="B Kamran" pitchFamily="2" charset="-78"/>
              </a:rPr>
              <a:t> </a:t>
            </a:r>
            <a:r>
              <a:rPr lang="fa-IR" sz="1600" dirty="0" smtClean="0">
                <a:cs typeface="B Kamran" pitchFamily="2" charset="-78"/>
              </a:rPr>
              <a:t>)</a:t>
            </a:r>
            <a:endParaRPr lang="fa-IR" sz="1600" dirty="0">
              <a:cs typeface="B Kamran" pitchFamily="2" charset="-78"/>
            </a:endParaRPr>
          </a:p>
        </p:txBody>
      </p:sp>
      <p:sp>
        <p:nvSpPr>
          <p:cNvPr id="9" name="TextBox 8"/>
          <p:cNvSpPr txBox="1"/>
          <p:nvPr/>
        </p:nvSpPr>
        <p:spPr>
          <a:xfrm>
            <a:off x="6929454" y="2786058"/>
            <a:ext cx="1428760" cy="338554"/>
          </a:xfrm>
          <a:prstGeom prst="rect">
            <a:avLst/>
          </a:prstGeom>
          <a:noFill/>
        </p:spPr>
        <p:txBody>
          <a:bodyPr wrap="square" rtlCol="1">
            <a:spAutoFit/>
          </a:bodyPr>
          <a:lstStyle/>
          <a:p>
            <a:r>
              <a:rPr lang="fa-IR" sz="1600" dirty="0" smtClean="0">
                <a:cs typeface="B Kamran" pitchFamily="2" charset="-78"/>
              </a:rPr>
              <a:t>اسب ( </a:t>
            </a:r>
            <a:r>
              <a:rPr lang="en-US" sz="1600" dirty="0" err="1" smtClean="0">
                <a:cs typeface="B Kamran" pitchFamily="2" charset="-78"/>
              </a:rPr>
              <a:t>aat</a:t>
            </a:r>
            <a:r>
              <a:rPr lang="fa-IR" sz="1600" dirty="0" smtClean="0">
                <a:cs typeface="B Kamran" pitchFamily="2" charset="-78"/>
              </a:rPr>
              <a:t>)</a:t>
            </a:r>
            <a:endParaRPr lang="fa-IR" sz="1600" dirty="0">
              <a:cs typeface="B Kamran" pitchFamily="2" charset="-78"/>
            </a:endParaRPr>
          </a:p>
        </p:txBody>
      </p:sp>
      <p:pic>
        <p:nvPicPr>
          <p:cNvPr id="10" name="Picture 2" descr="J:\250px-Black_Backed_Jackal_Masaai_Mara_April_2008.jpg"/>
          <p:cNvPicPr>
            <a:picLocks noChangeAspect="1" noChangeArrowheads="1"/>
          </p:cNvPicPr>
          <p:nvPr/>
        </p:nvPicPr>
        <p:blipFill>
          <a:blip r:embed="rId6"/>
          <a:srcRect/>
          <a:stretch>
            <a:fillRect/>
          </a:stretch>
        </p:blipFill>
        <p:spPr bwMode="auto">
          <a:xfrm>
            <a:off x="3286116" y="3429000"/>
            <a:ext cx="2786082" cy="2316162"/>
          </a:xfrm>
          <a:prstGeom prst="rect">
            <a:avLst/>
          </a:prstGeom>
          <a:noFill/>
        </p:spPr>
      </p:pic>
      <p:sp>
        <p:nvSpPr>
          <p:cNvPr id="11" name="TextBox 10"/>
          <p:cNvSpPr txBox="1"/>
          <p:nvPr/>
        </p:nvSpPr>
        <p:spPr>
          <a:xfrm>
            <a:off x="4071934" y="5786454"/>
            <a:ext cx="1714512" cy="338554"/>
          </a:xfrm>
          <a:prstGeom prst="rect">
            <a:avLst/>
          </a:prstGeom>
          <a:noFill/>
        </p:spPr>
        <p:txBody>
          <a:bodyPr wrap="square" rtlCol="1">
            <a:spAutoFit/>
          </a:bodyPr>
          <a:lstStyle/>
          <a:p>
            <a:r>
              <a:rPr lang="fa-IR" sz="1600" dirty="0" smtClean="0">
                <a:cs typeface="B Kamran" pitchFamily="2" charset="-78"/>
              </a:rPr>
              <a:t>شغال (</a:t>
            </a:r>
            <a:r>
              <a:rPr lang="en-US" sz="1600" dirty="0" smtClean="0">
                <a:cs typeface="B Kamran" pitchFamily="2" charset="-78"/>
              </a:rPr>
              <a:t>( </a:t>
            </a:r>
            <a:r>
              <a:rPr lang="en-US" sz="1600" dirty="0" err="1" smtClean="0">
                <a:cs typeface="B Kamran" pitchFamily="2" charset="-78"/>
              </a:rPr>
              <a:t>chaghaal</a:t>
            </a:r>
            <a:r>
              <a:rPr lang="en-US" sz="1600" dirty="0" smtClean="0">
                <a:cs typeface="B Kamran" pitchFamily="2" charset="-78"/>
              </a:rPr>
              <a:t>  </a:t>
            </a:r>
            <a:endParaRPr lang="fa-IR" sz="1600" dirty="0">
              <a:cs typeface="B Kamran" pitchFamily="2" charset="-78"/>
            </a:endParaRPr>
          </a:p>
        </p:txBody>
      </p:sp>
      <p:pic>
        <p:nvPicPr>
          <p:cNvPr id="12" name="Picture 3" descr="J:\untitled.bmp"/>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215074" y="3429000"/>
            <a:ext cx="2510376" cy="2286016"/>
          </a:xfrm>
          <a:prstGeom prst="rect">
            <a:avLst/>
          </a:prstGeom>
          <a:noFill/>
        </p:spPr>
      </p:pic>
      <p:sp>
        <p:nvSpPr>
          <p:cNvPr id="13" name="TextBox 12"/>
          <p:cNvSpPr txBox="1"/>
          <p:nvPr/>
        </p:nvSpPr>
        <p:spPr>
          <a:xfrm>
            <a:off x="6715140" y="5786454"/>
            <a:ext cx="1714512" cy="338554"/>
          </a:xfrm>
          <a:prstGeom prst="rect">
            <a:avLst/>
          </a:prstGeom>
          <a:noFill/>
        </p:spPr>
        <p:txBody>
          <a:bodyPr wrap="square" rtlCol="1">
            <a:spAutoFit/>
          </a:bodyPr>
          <a:lstStyle/>
          <a:p>
            <a:r>
              <a:rPr lang="fa-IR" sz="1600" dirty="0" smtClean="0">
                <a:cs typeface="B Kamran" pitchFamily="2" charset="-78"/>
              </a:rPr>
              <a:t>گراز (</a:t>
            </a:r>
            <a:r>
              <a:rPr lang="en-US" sz="1600" dirty="0" smtClean="0">
                <a:cs typeface="B Kamran" pitchFamily="2" charset="-78"/>
              </a:rPr>
              <a:t>dun </a:t>
            </a:r>
            <a:r>
              <a:rPr lang="en-US" sz="1600" dirty="0" err="1" smtClean="0">
                <a:cs typeface="B Kamran" pitchFamily="2" charset="-78"/>
              </a:rPr>
              <a:t>guz</a:t>
            </a:r>
            <a:r>
              <a:rPr lang="en-US" sz="1600" dirty="0" smtClean="0">
                <a:cs typeface="B Kamran" pitchFamily="2" charset="-78"/>
              </a:rPr>
              <a:t> </a:t>
            </a:r>
            <a:r>
              <a:rPr lang="fa-IR" sz="1600" dirty="0" smtClean="0">
                <a:cs typeface="B Kamran" pitchFamily="2" charset="-78"/>
              </a:rPr>
              <a:t>)</a:t>
            </a:r>
            <a:endParaRPr lang="fa-IR" sz="1600" dirty="0">
              <a:cs typeface="B Kamran" pitchFamily="2" charset="-78"/>
            </a:endParaRPr>
          </a:p>
        </p:txBody>
      </p:sp>
      <p:sp>
        <p:nvSpPr>
          <p:cNvPr id="14" name="Rectangle 13"/>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600">
              <a:cs typeface="B Kamran" pitchFamily="2" charset="-7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7950" y="285728"/>
            <a:ext cx="2571768" cy="6143668"/>
          </a:xfrm>
        </p:spPr>
        <p:txBody>
          <a:bodyPr>
            <a:normAutofit fontScale="70000" lnSpcReduction="20000"/>
          </a:bodyPr>
          <a:lstStyle/>
          <a:p>
            <a:r>
              <a:rPr lang="fa-IR" sz="2000" b="1" dirty="0" smtClean="0">
                <a:cs typeface="B Kamran" pitchFamily="2" charset="-78"/>
              </a:rPr>
              <a:t>فهرست : </a:t>
            </a:r>
          </a:p>
          <a:p>
            <a:r>
              <a:rPr lang="fa-IR" sz="1200" dirty="0" smtClean="0">
                <a:cs typeface="B Kamran" pitchFamily="2" charset="-78"/>
              </a:rPr>
              <a:t>معرفی استان گیلان </a:t>
            </a:r>
          </a:p>
          <a:p>
            <a:r>
              <a:rPr lang="fa-IR" sz="1200" dirty="0" smtClean="0">
                <a:cs typeface="B Kamran" pitchFamily="2" charset="-78"/>
              </a:rPr>
              <a:t>معرفی شهرستان آستارا </a:t>
            </a:r>
          </a:p>
          <a:p>
            <a:r>
              <a:rPr lang="fa-IR" sz="1200" dirty="0" smtClean="0">
                <a:cs typeface="B Kamran" pitchFamily="2" charset="-78"/>
              </a:rPr>
              <a:t>جغرافیای طبیعی</a:t>
            </a:r>
          </a:p>
          <a:p>
            <a:r>
              <a:rPr lang="fa-IR" sz="1200" dirty="0" smtClean="0">
                <a:cs typeface="B Kamran" pitchFamily="2" charset="-78"/>
              </a:rPr>
              <a:t>دامداری</a:t>
            </a:r>
          </a:p>
          <a:p>
            <a:r>
              <a:rPr lang="fa-IR" sz="1200" dirty="0" smtClean="0">
                <a:cs typeface="B Kamran" pitchFamily="2" charset="-78"/>
              </a:rPr>
              <a:t>جغافیای سیاسی</a:t>
            </a:r>
          </a:p>
          <a:p>
            <a:r>
              <a:rPr lang="fa-IR" sz="1200" dirty="0" smtClean="0">
                <a:cs typeface="B Kamran" pitchFamily="2" charset="-78"/>
              </a:rPr>
              <a:t>کشاورزی</a:t>
            </a:r>
          </a:p>
          <a:p>
            <a:r>
              <a:rPr lang="fa-IR" sz="1200" dirty="0" smtClean="0">
                <a:cs typeface="B Kamran" pitchFamily="2" charset="-78"/>
              </a:rPr>
              <a:t>آب و هوا (اقلیم)</a:t>
            </a:r>
          </a:p>
          <a:p>
            <a:r>
              <a:rPr lang="fa-IR" sz="1200" dirty="0" smtClean="0">
                <a:cs typeface="B Kamran" pitchFamily="2" charset="-78"/>
              </a:rPr>
              <a:t>درجه حرارت</a:t>
            </a:r>
          </a:p>
          <a:p>
            <a:r>
              <a:rPr lang="fa-IR" sz="1200" dirty="0" smtClean="0">
                <a:cs typeface="B Kamran" pitchFamily="2" charset="-78"/>
              </a:rPr>
              <a:t>تعداد روزهای یخبندان</a:t>
            </a:r>
          </a:p>
          <a:p>
            <a:r>
              <a:rPr lang="fa-IR" sz="1200" dirty="0" smtClean="0">
                <a:cs typeface="B Kamran" pitchFamily="2" charset="-78"/>
              </a:rPr>
              <a:t>بارندگی</a:t>
            </a:r>
          </a:p>
          <a:p>
            <a:r>
              <a:rPr lang="fa-IR" sz="1200" dirty="0" smtClean="0">
                <a:cs typeface="B Kamran" pitchFamily="2" charset="-78"/>
              </a:rPr>
              <a:t>رطوبت نسبی</a:t>
            </a:r>
          </a:p>
          <a:p>
            <a:r>
              <a:rPr lang="fa-IR" sz="1200" dirty="0" smtClean="0">
                <a:cs typeface="B Kamran" pitchFamily="2" charset="-78"/>
              </a:rPr>
              <a:t>رودخانه های آستارا </a:t>
            </a:r>
          </a:p>
          <a:p>
            <a:r>
              <a:rPr lang="fa-IR" sz="1200" dirty="0" smtClean="0">
                <a:cs typeface="B Kamran" pitchFamily="2" charset="-78"/>
              </a:rPr>
              <a:t>پوشش گیاهی </a:t>
            </a:r>
          </a:p>
          <a:p>
            <a:r>
              <a:rPr lang="fa-IR" sz="1200" dirty="0" smtClean="0">
                <a:cs typeface="B Kamran" pitchFamily="2" charset="-78"/>
              </a:rPr>
              <a:t>خاک</a:t>
            </a:r>
          </a:p>
          <a:p>
            <a:r>
              <a:rPr lang="fa-IR" sz="1200" dirty="0" smtClean="0">
                <a:cs typeface="B Kamran" pitchFamily="2" charset="-78"/>
              </a:rPr>
              <a:t>خطوط ارنباطی آستارا </a:t>
            </a:r>
          </a:p>
          <a:p>
            <a:r>
              <a:rPr lang="fa-IR" sz="1200" dirty="0" smtClean="0">
                <a:cs typeface="B Kamran" pitchFamily="2" charset="-78"/>
              </a:rPr>
              <a:t>معرفی روستای چلوند </a:t>
            </a:r>
          </a:p>
          <a:p>
            <a:r>
              <a:rPr lang="fa-IR" sz="1200" dirty="0" smtClean="0">
                <a:cs typeface="B Kamran" pitchFamily="2" charset="-78"/>
              </a:rPr>
              <a:t>وجه تسمیه روستای چلوند</a:t>
            </a:r>
          </a:p>
          <a:p>
            <a:r>
              <a:rPr lang="fa-IR" sz="1200" dirty="0" smtClean="0">
                <a:cs typeface="B Kamran" pitchFamily="2" charset="-78"/>
              </a:rPr>
              <a:t> سوانح و بلاهای طبیعی</a:t>
            </a:r>
          </a:p>
          <a:p>
            <a:r>
              <a:rPr lang="fa-IR" sz="1200" dirty="0" smtClean="0">
                <a:cs typeface="B Kamran" pitchFamily="2" charset="-78"/>
              </a:rPr>
              <a:t>محدوده اراضی کشاورزی و منابع طبیعی</a:t>
            </a:r>
          </a:p>
          <a:p>
            <a:r>
              <a:rPr lang="fa-IR" sz="1200" dirty="0" smtClean="0">
                <a:cs typeface="B Kamran" pitchFamily="2" charset="-78"/>
              </a:rPr>
              <a:t>تاریخ روستا</a:t>
            </a:r>
          </a:p>
          <a:p>
            <a:r>
              <a:rPr lang="fa-IR" sz="1200" dirty="0" smtClean="0">
                <a:cs typeface="B Kamran" pitchFamily="2" charset="-78"/>
              </a:rPr>
              <a:t>مکانهای تاریخی </a:t>
            </a:r>
          </a:p>
          <a:p>
            <a:r>
              <a:rPr lang="fa-IR" sz="1200" dirty="0" smtClean="0">
                <a:cs typeface="B Kamran" pitchFamily="2" charset="-78"/>
              </a:rPr>
              <a:t>موقعیت روستای چلوند </a:t>
            </a:r>
          </a:p>
          <a:p>
            <a:r>
              <a:rPr lang="fa-IR" sz="1200" dirty="0" smtClean="0">
                <a:cs typeface="B Kamran" pitchFamily="2" charset="-78"/>
              </a:rPr>
              <a:t>مسیر دسترسی به روستا </a:t>
            </a:r>
          </a:p>
          <a:p>
            <a:r>
              <a:rPr lang="fa-IR" sz="1800" b="1" dirty="0" smtClean="0">
                <a:cs typeface="B Kamran" pitchFamily="2" charset="-78"/>
              </a:rPr>
              <a:t>بررسی شرایط طبیعی </a:t>
            </a:r>
          </a:p>
          <a:p>
            <a:r>
              <a:rPr lang="fa-IR" sz="1400" b="1" dirty="0" smtClean="0">
                <a:cs typeface="B Kamran" pitchFamily="2" charset="-78"/>
              </a:rPr>
              <a:t>الف : جغرافیا </a:t>
            </a:r>
          </a:p>
          <a:p>
            <a:r>
              <a:rPr lang="fa-IR" sz="1200" dirty="0" smtClean="0">
                <a:cs typeface="B Kamran" pitchFamily="2" charset="-78"/>
              </a:rPr>
              <a:t>طول و عرض جغرافیایی </a:t>
            </a:r>
          </a:p>
          <a:p>
            <a:r>
              <a:rPr lang="fa-IR" sz="1200" dirty="0" smtClean="0">
                <a:cs typeface="B Kamran" pitchFamily="2" charset="-78"/>
              </a:rPr>
              <a:t>بلندی از سطح آب های آزاد </a:t>
            </a:r>
          </a:p>
          <a:p>
            <a:r>
              <a:rPr lang="fa-IR" sz="1200" dirty="0" smtClean="0">
                <a:cs typeface="B Kamran" pitchFamily="2" charset="-78"/>
              </a:rPr>
              <a:t>موقعیت طبیعی روستا</a:t>
            </a:r>
          </a:p>
          <a:p>
            <a:r>
              <a:rPr lang="fa-IR" sz="1200" dirty="0" smtClean="0">
                <a:cs typeface="B Kamran" pitchFamily="2" charset="-78"/>
              </a:rPr>
              <a:t>آب های سطح الارضی و تحت الارضی </a:t>
            </a:r>
          </a:p>
          <a:p>
            <a:r>
              <a:rPr lang="fa-IR" sz="1200" dirty="0" smtClean="0">
                <a:cs typeface="B Kamran" pitchFamily="2" charset="-78"/>
              </a:rPr>
              <a:t>رودخانه چلوند</a:t>
            </a:r>
          </a:p>
          <a:p>
            <a:r>
              <a:rPr lang="fa-IR" sz="1200" dirty="0" smtClean="0">
                <a:cs typeface="B Kamran" pitchFamily="2" charset="-78"/>
              </a:rPr>
              <a:t> لوله کشی آب</a:t>
            </a:r>
          </a:p>
          <a:p>
            <a:r>
              <a:rPr lang="fa-IR" sz="1200" dirty="0" smtClean="0">
                <a:cs typeface="B Kamran" pitchFamily="2" charset="-78"/>
              </a:rPr>
              <a:t>دفع فاضلاب</a:t>
            </a:r>
          </a:p>
          <a:p>
            <a:r>
              <a:rPr lang="fa-IR" sz="1200" dirty="0" smtClean="0">
                <a:cs typeface="B Kamran" pitchFamily="2" charset="-78"/>
              </a:rPr>
              <a:t>منابع آب کشاورزی روستا</a:t>
            </a:r>
          </a:p>
          <a:p>
            <a:r>
              <a:rPr lang="fa-IR" sz="1200" dirty="0" smtClean="0">
                <a:cs typeface="B Kamran" pitchFamily="2" charset="-78"/>
              </a:rPr>
              <a:t>زمین شناسی</a:t>
            </a:r>
          </a:p>
          <a:p>
            <a:r>
              <a:rPr lang="fa-IR" sz="1200" dirty="0" smtClean="0">
                <a:cs typeface="B Kamran" pitchFamily="2" charset="-78"/>
              </a:rPr>
              <a:t>لرزه خیزی و گسل ها </a:t>
            </a:r>
          </a:p>
          <a:p>
            <a:r>
              <a:rPr lang="fa-IR" sz="1200" dirty="0" smtClean="0">
                <a:cs typeface="B Kamran" pitchFamily="2" charset="-78"/>
              </a:rPr>
              <a:t>توپوگرافی</a:t>
            </a:r>
          </a:p>
          <a:p>
            <a:r>
              <a:rPr lang="fa-IR" sz="1200" dirty="0" smtClean="0">
                <a:cs typeface="B Kamran" pitchFamily="2" charset="-78"/>
              </a:rPr>
              <a:t>پوشش گیاهی منطقه </a:t>
            </a:r>
          </a:p>
          <a:p>
            <a:r>
              <a:rPr lang="fa-IR" sz="1200" dirty="0" smtClean="0">
                <a:cs typeface="B Kamran" pitchFamily="2" charset="-78"/>
              </a:rPr>
              <a:t>پوشش جانوری منطقه </a:t>
            </a:r>
          </a:p>
          <a:p>
            <a:r>
              <a:rPr lang="fa-IR" sz="1400" b="1" dirty="0" smtClean="0">
                <a:cs typeface="B Kamran" pitchFamily="2" charset="-78"/>
              </a:rPr>
              <a:t>ب : اقلیم </a:t>
            </a:r>
          </a:p>
          <a:p>
            <a:r>
              <a:rPr lang="fa-IR" sz="1300" dirty="0" smtClean="0">
                <a:cs typeface="B Kamran" pitchFamily="2" charset="-78"/>
              </a:rPr>
              <a:t>دما </a:t>
            </a:r>
          </a:p>
          <a:p>
            <a:r>
              <a:rPr lang="fa-IR" sz="1300" dirty="0" smtClean="0">
                <a:cs typeface="B Kamran" pitchFamily="2" charset="-78"/>
              </a:rPr>
              <a:t>رطوبت نسبی </a:t>
            </a:r>
          </a:p>
          <a:p>
            <a:r>
              <a:rPr lang="fa-IR" sz="1300" dirty="0" smtClean="0">
                <a:cs typeface="B Kamran" pitchFamily="2" charset="-78"/>
              </a:rPr>
              <a:t>باد</a:t>
            </a:r>
          </a:p>
          <a:p>
            <a:r>
              <a:rPr lang="fa-IR" sz="1300" dirty="0" smtClean="0">
                <a:cs typeface="B Kamran" pitchFamily="2" charset="-78"/>
              </a:rPr>
              <a:t>بارش</a:t>
            </a:r>
            <a:endParaRPr lang="fa-IR" sz="2000" dirty="0" smtClean="0">
              <a:cs typeface="B Kamran" pitchFamily="2" charset="-78"/>
            </a:endParaRPr>
          </a:p>
          <a:p>
            <a:endParaRPr lang="fa-IR" sz="1200" dirty="0">
              <a:cs typeface="B Kamran" pitchFamily="2" charset="-78"/>
            </a:endParaRPr>
          </a:p>
        </p:txBody>
      </p:sp>
      <p:sp>
        <p:nvSpPr>
          <p:cNvPr id="4" name="Rectangle 3"/>
          <p:cNvSpPr/>
          <p:nvPr/>
        </p:nvSpPr>
        <p:spPr>
          <a:xfrm>
            <a:off x="214282" y="214290"/>
            <a:ext cx="8715436" cy="650085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itle 1"/>
          <p:cNvSpPr txBox="1">
            <a:spLocks/>
          </p:cNvSpPr>
          <p:nvPr/>
        </p:nvSpPr>
        <p:spPr>
          <a:xfrm>
            <a:off x="2214546" y="285728"/>
            <a:ext cx="2428892" cy="6215082"/>
          </a:xfrm>
          <a:prstGeom prst="rect">
            <a:avLst/>
          </a:prstGeom>
        </p:spPr>
        <p:txBody>
          <a:bodyPr vert="horz" lIns="91440" tIns="45720" rIns="91440" bIns="45720" rtlCol="1">
            <a:normAutofit lnSpcReduction="10000"/>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800" b="1" i="0" u="none" strike="noStrike" kern="1200" cap="none" spc="0" normalizeH="0" baseline="0" noProof="0" dirty="0" smtClean="0">
                <a:ln>
                  <a:noFill/>
                </a:ln>
                <a:solidFill>
                  <a:schemeClr val="tx1"/>
                </a:solidFill>
                <a:effectLst/>
                <a:uLnTx/>
                <a:uFillTx/>
                <a:latin typeface="+mn-lt"/>
                <a:ea typeface="+mn-ea"/>
                <a:cs typeface="B Kamran" pitchFamily="2" charset="-78"/>
              </a:rPr>
              <a:t>بررسی شرایط انسانی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500" b="1" i="0" u="none" strike="noStrike" kern="1200" cap="none" spc="0" normalizeH="0" baseline="0" noProof="0" dirty="0" smtClean="0">
                <a:ln>
                  <a:noFill/>
                </a:ln>
                <a:solidFill>
                  <a:schemeClr val="tx1"/>
                </a:solidFill>
                <a:effectLst/>
                <a:uLnTx/>
                <a:uFillTx/>
                <a:latin typeface="+mn-lt"/>
                <a:ea typeface="+mn-ea"/>
                <a:cs typeface="B Kamran" pitchFamily="2" charset="-78"/>
              </a:rPr>
              <a:t>الف : وضعیت اجتماعی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تعداد جمعیت ، نرخ رشد و تحولات آن</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lang="fa-IR" sz="1200" dirty="0" smtClean="0">
                <a:cs typeface="B Kamran" pitchFamily="2" charset="-78"/>
              </a:rPr>
              <a:t>نمودار تعداد جمعیت</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lang="fa-IR" sz="1200" dirty="0" smtClean="0">
                <a:cs typeface="B Kamran" pitchFamily="2" charset="-78"/>
              </a:rPr>
              <a:t>تعداد و بعد خانوار</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نمودا</a:t>
            </a:r>
            <a:r>
              <a:rPr lang="fa-IR" sz="1200" baseline="0" dirty="0" smtClean="0">
                <a:cs typeface="B Kamran" pitchFamily="2" charset="-78"/>
              </a:rPr>
              <a:t>ر</a:t>
            </a:r>
            <a:r>
              <a:rPr lang="fa-IR" sz="1200" dirty="0" smtClean="0">
                <a:cs typeface="B Kamran" pitchFamily="2" charset="-78"/>
              </a:rPr>
              <a:t> تعداد خانوار</a:t>
            </a:r>
            <a:endPar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lang="fa-IR" sz="1200" dirty="0" smtClean="0">
                <a:cs typeface="B Kamran" pitchFamily="2" charset="-78"/>
              </a:rPr>
              <a:t>نمودار </a:t>
            </a: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بعد خانوار </a:t>
            </a:r>
          </a:p>
          <a:p>
            <a:pPr marL="342900" indent="-342900">
              <a:spcBef>
                <a:spcPct val="20000"/>
              </a:spcBef>
              <a:buFont typeface="Arial" pitchFamily="34" charset="0"/>
              <a:buChar char="•"/>
              <a:defRPr/>
            </a:pPr>
            <a:r>
              <a:rPr lang="fa-IR" sz="1200" dirty="0" smtClean="0">
                <a:cs typeface="B Kamran" pitchFamily="2" charset="-78"/>
              </a:rPr>
              <a:t>نسبت جنسی</a:t>
            </a:r>
            <a:endPar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نمودار هرم سنی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جدول تعداد جمعیت به تفکیک گروه های سنی</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آموزش و سواد</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جدول آموزش و سواد</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500" b="1" i="0" u="none" strike="noStrike" kern="1200" cap="none" spc="0" normalizeH="0" baseline="0" noProof="0" dirty="0" smtClean="0">
                <a:ln>
                  <a:noFill/>
                </a:ln>
                <a:solidFill>
                  <a:schemeClr val="tx1"/>
                </a:solidFill>
                <a:effectLst/>
                <a:uLnTx/>
                <a:uFillTx/>
                <a:latin typeface="+mn-lt"/>
                <a:ea typeface="+mn-ea"/>
                <a:cs typeface="B Kamran" pitchFamily="2" charset="-78"/>
              </a:rPr>
              <a:t>ب: وضعیت اقتصادی</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تولیدی</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کشاورزی( آب کشاورزی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دامداری</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باغداری</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خدمات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وضعیت فعالیت و اشتغال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میزان مشارکت افراد خانواده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جدول فعالیت کاری مردم چلوند</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500" b="1" i="0" u="none" strike="noStrike" kern="1200" cap="none" spc="0" normalizeH="0" baseline="0" noProof="0" dirty="0" smtClean="0">
                <a:ln>
                  <a:noFill/>
                </a:ln>
                <a:solidFill>
                  <a:schemeClr val="tx1"/>
                </a:solidFill>
                <a:effectLst/>
                <a:uLnTx/>
                <a:uFillTx/>
                <a:latin typeface="+mn-lt"/>
                <a:ea typeface="+mn-ea"/>
                <a:cs typeface="B Kamran" pitchFamily="2" charset="-78"/>
              </a:rPr>
              <a:t>ج: وضعیت فرهنگی </a:t>
            </a:r>
            <a:endPar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نژاد مردم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زبان و گویش مردم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دین و مذهب</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ضرب المثل های رایج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غذاهای محلی</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a-IR" sz="2000" b="0" i="0" u="none" strike="noStrike" kern="1200" cap="none" spc="0" normalizeH="0" baseline="0" noProof="0" dirty="0" smtClean="0">
              <a:ln>
                <a:noFill/>
              </a:ln>
              <a:solidFill>
                <a:schemeClr val="tx1"/>
              </a:solidFill>
              <a:effectLst/>
              <a:uLnTx/>
              <a:uFillTx/>
              <a:latin typeface="+mn-lt"/>
              <a:ea typeface="+mn-ea"/>
              <a:cs typeface="B Kamra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fa-IR" sz="2000" b="0" i="0" u="none" strike="noStrike" kern="1200" cap="none" spc="0" normalizeH="0" baseline="0" noProof="0" dirty="0" smtClean="0">
              <a:ln>
                <a:noFill/>
              </a:ln>
              <a:solidFill>
                <a:schemeClr val="tx1"/>
              </a:solidFill>
              <a:effectLst/>
              <a:uLnTx/>
              <a:uFillTx/>
              <a:latin typeface="+mn-lt"/>
              <a:ea typeface="+mn-ea"/>
              <a:cs typeface="B Kamra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fa-IR" sz="2000" b="0" i="0" u="none" strike="noStrike" kern="1200" cap="none" spc="0" normalizeH="0" baseline="0" noProof="0" dirty="0" smtClean="0">
              <a:ln>
                <a:noFill/>
              </a:ln>
              <a:solidFill>
                <a:schemeClr val="tx1"/>
              </a:solidFill>
              <a:effectLst/>
              <a:uLnTx/>
              <a:uFillTx/>
              <a:latin typeface="+mn-lt"/>
              <a:ea typeface="+mn-ea"/>
              <a:cs typeface="B Kamra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fa-IR" sz="2000" b="0" i="0" u="none" strike="noStrike" kern="1200" cap="none" spc="0" normalizeH="0" baseline="0" noProof="0" dirty="0" smtClean="0">
              <a:ln>
                <a:noFill/>
              </a:ln>
              <a:solidFill>
                <a:schemeClr val="tx1"/>
              </a:solidFill>
              <a:effectLst/>
              <a:uLnTx/>
              <a:uFillTx/>
              <a:latin typeface="+mn-lt"/>
              <a:ea typeface="+mn-ea"/>
              <a:cs typeface="B Kamra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fa-IR" sz="2000" b="0" i="0" u="none" strike="noStrike" kern="1200" cap="none" spc="0" normalizeH="0" baseline="0" noProof="0" dirty="0" smtClean="0">
              <a:ln>
                <a:noFill/>
              </a:ln>
              <a:solidFill>
                <a:schemeClr val="tx1"/>
              </a:solidFill>
              <a:effectLst/>
              <a:uLnTx/>
              <a:uFillTx/>
              <a:latin typeface="+mn-lt"/>
              <a:ea typeface="+mn-ea"/>
              <a:cs typeface="B Kamra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fa-IR" sz="2000" b="0" i="0" u="none" strike="noStrike" kern="1200" cap="none" spc="0" normalizeH="0" baseline="0" noProof="0" dirty="0">
              <a:ln>
                <a:noFill/>
              </a:ln>
              <a:solidFill>
                <a:schemeClr val="tx1"/>
              </a:solidFill>
              <a:effectLst/>
              <a:uLnTx/>
              <a:uFillTx/>
              <a:latin typeface="+mn-lt"/>
              <a:ea typeface="+mn-ea"/>
              <a:cs typeface="B Kamran"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714876" y="2000240"/>
            <a:ext cx="4000528" cy="3500462"/>
          </a:xfrm>
        </p:spPr>
        <p:txBody>
          <a:bodyPr>
            <a:normAutofit/>
          </a:bodyPr>
          <a:lstStyle/>
          <a:p>
            <a:pPr>
              <a:buNone/>
            </a:pPr>
            <a:r>
              <a:rPr lang="fa-IR" sz="1200" b="1" dirty="0" smtClean="0">
                <a:cs typeface="B Kamran" pitchFamily="2" charset="-78"/>
              </a:rPr>
              <a:t>باد دشته وار : در بهار و تابستان می وزد باران زا بوده و جهت آن از شمال غرب به جنوب شرق است.</a:t>
            </a:r>
          </a:p>
          <a:p>
            <a:pPr>
              <a:buNone/>
            </a:pPr>
            <a:r>
              <a:rPr lang="fa-IR" sz="1200" b="1" dirty="0" smtClean="0">
                <a:cs typeface="B Kamran" pitchFamily="2" charset="-78"/>
              </a:rPr>
              <a:t>باد گیله وار : در زمستان و پاییز می وزد باران زاست و موقع وزش این باد ماهی زیادی برای صید در دریا فراهم می شود. </a:t>
            </a:r>
          </a:p>
          <a:p>
            <a:pPr>
              <a:buNone/>
            </a:pPr>
            <a:r>
              <a:rPr lang="fa-IR" sz="1400" b="1" dirty="0" smtClean="0">
                <a:cs typeface="B Kamran" pitchFamily="2" charset="-78"/>
              </a:rPr>
              <a:t> بارش:</a:t>
            </a:r>
          </a:p>
          <a:p>
            <a:pPr>
              <a:buNone/>
            </a:pPr>
            <a:r>
              <a:rPr lang="fa-IR" sz="1200" b="1" dirty="0" smtClean="0">
                <a:cs typeface="B Kamran" pitchFamily="2" charset="-78"/>
              </a:rPr>
              <a:t>متوسط ساليانه بارندگي در اين محدوده حدود 1280 ميليمتر اندازه گيري شده است.حداقل و حداكثر بارندگي به ترتيب 1023 و 1618 ميليمتر مي باشد. بنابرين روستاي چلوند در اقليم خيلي مرطوب قرار دارد.</a:t>
            </a:r>
            <a:endParaRPr lang="en-US" sz="1200" b="1" dirty="0" smtClean="0">
              <a:cs typeface="B Kamran" pitchFamily="2" charset="-78"/>
            </a:endParaRPr>
          </a:p>
          <a:p>
            <a:pPr>
              <a:buNone/>
            </a:pPr>
            <a:endParaRPr lang="fa-IR" sz="1200" b="1" dirty="0" smtClean="0">
              <a:cs typeface="B Kamran" pitchFamily="2" charset="-78"/>
            </a:endParaRPr>
          </a:p>
          <a:p>
            <a:endParaRPr lang="fa-IR" sz="1200" b="1" dirty="0" smtClean="0">
              <a:cs typeface="B Kamran" pitchFamily="2" charset="-78"/>
            </a:endParaRPr>
          </a:p>
        </p:txBody>
      </p:sp>
      <p:pic>
        <p:nvPicPr>
          <p:cNvPr id="31748" name="Picture 4" descr="C:\Documents and Settings\F\Desktop\print\map\Picture 017.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4282" y="2928934"/>
            <a:ext cx="4500563" cy="3357586"/>
          </a:xfrm>
          <a:prstGeom prst="rect">
            <a:avLst/>
          </a:prstGeom>
          <a:noFill/>
        </p:spPr>
      </p:pic>
      <p:sp>
        <p:nvSpPr>
          <p:cNvPr id="7" name="TextBox 6"/>
          <p:cNvSpPr txBox="1"/>
          <p:nvPr/>
        </p:nvSpPr>
        <p:spPr>
          <a:xfrm>
            <a:off x="285720" y="214289"/>
            <a:ext cx="8501122" cy="1969770"/>
          </a:xfrm>
          <a:prstGeom prst="rect">
            <a:avLst/>
          </a:prstGeom>
          <a:noFill/>
        </p:spPr>
        <p:txBody>
          <a:bodyPr wrap="square" rtlCol="1">
            <a:spAutoFit/>
          </a:bodyPr>
          <a:lstStyle/>
          <a:p>
            <a:pPr>
              <a:buNone/>
            </a:pPr>
            <a:r>
              <a:rPr lang="fa-IR" sz="2000" b="1" dirty="0" smtClean="0">
                <a:cs typeface="B Kamran" pitchFamily="2" charset="-78"/>
              </a:rPr>
              <a:t> ب - اقليم</a:t>
            </a:r>
          </a:p>
          <a:p>
            <a:pPr>
              <a:buNone/>
            </a:pPr>
            <a:r>
              <a:rPr lang="fa-IR" sz="1400" b="1" dirty="0" smtClean="0">
                <a:cs typeface="B Kamran" pitchFamily="2" charset="-78"/>
              </a:rPr>
              <a:t>   دما:</a:t>
            </a:r>
          </a:p>
          <a:p>
            <a:r>
              <a:rPr lang="fa-IR" sz="1200" b="1" dirty="0" smtClean="0">
                <a:cs typeface="B Kamran" pitchFamily="2" charset="-78"/>
              </a:rPr>
              <a:t>درجه حرات: متوسط درجه حرارت روستاي چلوند بر اساس اطلاعات ايستگاه هواشناسي آستارا، حدود 15 درجه سانتيگراد مي باشد. اين ميزان بين ميانگين ماكزيمم 16/3 درجه تا متوسط مينيمم 13/8 درجه سانتيگراد نوسان دارد .</a:t>
            </a:r>
          </a:p>
          <a:p>
            <a:pPr>
              <a:buNone/>
            </a:pPr>
            <a:r>
              <a:rPr lang="fa-IR" sz="1400" b="1" dirty="0" smtClean="0">
                <a:cs typeface="B Kamran" pitchFamily="2" charset="-78"/>
              </a:rPr>
              <a:t>رطوبت نسبي:</a:t>
            </a:r>
          </a:p>
          <a:p>
            <a:r>
              <a:rPr lang="fa-IR" sz="1200" b="1" dirty="0" smtClean="0">
                <a:cs typeface="B Kamran" pitchFamily="2" charset="-78"/>
              </a:rPr>
              <a:t> آب و هوای روستای چلوند بطور کلی معتدل و مرطوب می باشد، رطوبت دریا مخصوصا بادهای مرطوبی که در بهار و پاییز و زمستان از اطراف دریا بسوی ساحل می وزند و پس از برخورد با ارتفاعات غربی تبدیل به باران می شوند. </a:t>
            </a:r>
          </a:p>
          <a:p>
            <a:r>
              <a:rPr lang="fa-IR" sz="1400" b="1" dirty="0" smtClean="0">
                <a:cs typeface="B Kamran" pitchFamily="2" charset="-78"/>
              </a:rPr>
              <a:t> باد : </a:t>
            </a:r>
            <a:r>
              <a:rPr lang="fa-IR" sz="1200" b="1" dirty="0" smtClean="0">
                <a:cs typeface="B Kamran" pitchFamily="2" charset="-78"/>
              </a:rPr>
              <a:t>در روستاي چلوند باد غالب از جنوب شرقي (از جانب دريا) و پس از آن شمال غربي (از طرف كوهستان) مي باشد.</a:t>
            </a:r>
          </a:p>
          <a:p>
            <a:r>
              <a:rPr lang="fa-IR" sz="1200" b="1" dirty="0" smtClean="0">
                <a:cs typeface="B Kamran" pitchFamily="2" charset="-78"/>
              </a:rPr>
              <a:t>                                                                          </a:t>
            </a:r>
          </a:p>
        </p:txBody>
      </p:sp>
      <p:sp>
        <p:nvSpPr>
          <p:cNvPr id="5" name="Rectangle 4"/>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5729"/>
            <a:ext cx="8472518" cy="1714512"/>
          </a:xfrm>
        </p:spPr>
        <p:txBody>
          <a:bodyPr>
            <a:normAutofit/>
          </a:bodyPr>
          <a:lstStyle/>
          <a:p>
            <a:pPr>
              <a:buNone/>
            </a:pPr>
            <a:r>
              <a:rPr lang="fa-IR" sz="1200" dirty="0" smtClean="0">
                <a:cs typeface="B Kamran" pitchFamily="2" charset="-78"/>
              </a:rPr>
              <a:t>   </a:t>
            </a:r>
            <a:r>
              <a:rPr lang="fa-IR" sz="2000" b="1" dirty="0" smtClean="0">
                <a:cs typeface="B Kamran" pitchFamily="2" charset="-78"/>
              </a:rPr>
              <a:t>بررسی شرایط انسانی:</a:t>
            </a:r>
            <a:endParaRPr lang="fa-IR" sz="1200" b="1" dirty="0" smtClean="0">
              <a:cs typeface="B Kamran" pitchFamily="2" charset="-78"/>
            </a:endParaRPr>
          </a:p>
          <a:p>
            <a:pPr>
              <a:buNone/>
            </a:pPr>
            <a:r>
              <a:rPr lang="fa-IR" sz="1600" b="1" dirty="0" smtClean="0">
                <a:cs typeface="B Kamran" pitchFamily="2" charset="-78"/>
              </a:rPr>
              <a:t> الف - وضعیت اجتماعی:</a:t>
            </a:r>
          </a:p>
          <a:p>
            <a:pPr>
              <a:buNone/>
            </a:pPr>
            <a:r>
              <a:rPr lang="fa-IR" sz="1200" dirty="0" smtClean="0">
                <a:cs typeface="B Kamran" pitchFamily="2" charset="-78"/>
              </a:rPr>
              <a:t>    </a:t>
            </a:r>
            <a:r>
              <a:rPr lang="fa-IR" sz="1400" b="1" dirty="0" smtClean="0">
                <a:cs typeface="B Kamran" pitchFamily="2" charset="-78"/>
              </a:rPr>
              <a:t>تعداد جمعيت ، نرخ رشد و تحولات آن:</a:t>
            </a:r>
            <a:endParaRPr lang="fa-IR" sz="1200" b="1" dirty="0" smtClean="0">
              <a:cs typeface="B Kamran" pitchFamily="2" charset="-78"/>
            </a:endParaRPr>
          </a:p>
          <a:p>
            <a:pPr>
              <a:buNone/>
            </a:pPr>
            <a:r>
              <a:rPr lang="fa-IR" sz="1200" dirty="0" smtClean="0">
                <a:cs typeface="B Kamran" pitchFamily="2" charset="-78"/>
              </a:rPr>
              <a:t>    طبق سرشماري سالهاي 45، 55، 65 ، 75 و85 تعداد جمعيت روستاي چلوند به ترتيب 675، 944، 896، 866و903نفر گزارش شده است.نرخ رشد جمعيت روستا در دهه 55-45، 65-55، 75-65 به ترتيب برابر 3/41 ، 0/52- و 0/34- درصد بدست آمده است.</a:t>
            </a:r>
            <a:endParaRPr lang="en-US" sz="1200" dirty="0" smtClean="0">
              <a:cs typeface="B Kamran" pitchFamily="2" charset="-78"/>
            </a:endParaRPr>
          </a:p>
          <a:p>
            <a:pPr>
              <a:buNone/>
            </a:pPr>
            <a:r>
              <a:rPr lang="fa-IR" sz="1200" dirty="0" smtClean="0">
                <a:cs typeface="B Kamran" pitchFamily="2" charset="-78"/>
              </a:rPr>
              <a:t>    از سال 45 تا 55 تعداد جمعيت روستا افزايش يافته اما پس از آن روند رو به كاهشي داشته است.</a:t>
            </a:r>
            <a:endParaRPr lang="en-US" sz="1200" dirty="0" smtClean="0">
              <a:cs typeface="B Kamran" pitchFamily="2" charset="-78"/>
            </a:endParaRPr>
          </a:p>
          <a:p>
            <a:pPr>
              <a:buNone/>
            </a:pPr>
            <a:endParaRPr lang="fa-IR" sz="1200" dirty="0" smtClean="0">
              <a:cs typeface="B Kamran" pitchFamily="2" charset="-78"/>
            </a:endParaRPr>
          </a:p>
          <a:p>
            <a:pPr>
              <a:buNone/>
            </a:pPr>
            <a:endParaRPr lang="fa-IR" sz="1200" dirty="0" smtClean="0">
              <a:cs typeface="B Kamran" pitchFamily="2" charset="-78"/>
            </a:endParaRPr>
          </a:p>
        </p:txBody>
      </p:sp>
      <p:sp>
        <p:nvSpPr>
          <p:cNvPr id="4" name="Rectangle 3"/>
          <p:cNvSpPr/>
          <p:nvPr/>
        </p:nvSpPr>
        <p:spPr>
          <a:xfrm>
            <a:off x="1500166" y="5072074"/>
            <a:ext cx="3143273" cy="307777"/>
          </a:xfrm>
          <a:prstGeom prst="rect">
            <a:avLst/>
          </a:prstGeom>
        </p:spPr>
        <p:txBody>
          <a:bodyPr wrap="square">
            <a:spAutoFit/>
          </a:bodyPr>
          <a:lstStyle/>
          <a:p>
            <a:r>
              <a:rPr lang="fa-IR" sz="1400" b="1" dirty="0" smtClean="0">
                <a:latin typeface="Arial" pitchFamily="34" charset="0"/>
                <a:ea typeface="Times New Roman" pitchFamily="18" charset="0"/>
                <a:cs typeface="B Kamran" pitchFamily="2" charset="-78"/>
              </a:rPr>
              <a:t> درصد نرخ رشد جمعيت روستاي چلوند در سالهاي 85-45</a:t>
            </a:r>
            <a:endParaRPr lang="fa-IR" sz="1400" dirty="0">
              <a:cs typeface="B Kamran" pitchFamily="2" charset="-78"/>
            </a:endParaRPr>
          </a:p>
        </p:txBody>
      </p:sp>
      <p:graphicFrame>
        <p:nvGraphicFramePr>
          <p:cNvPr id="6" name="Table 5"/>
          <p:cNvGraphicFramePr>
            <a:graphicFrameLocks noGrp="1"/>
          </p:cNvGraphicFramePr>
          <p:nvPr/>
        </p:nvGraphicFramePr>
        <p:xfrm>
          <a:off x="1428728" y="2857496"/>
          <a:ext cx="3590408" cy="1831625"/>
        </p:xfrm>
        <a:graphic>
          <a:graphicData uri="http://schemas.openxmlformats.org/drawingml/2006/table">
            <a:tbl>
              <a:tblPr rtl="1" firstRow="1" bandRow="1">
                <a:tableStyleId>{5C22544A-7EE6-4342-B048-85BDC9FD1C3A}</a:tableStyleId>
              </a:tblPr>
              <a:tblGrid>
                <a:gridCol w="945786"/>
                <a:gridCol w="1181026"/>
                <a:gridCol w="1463596"/>
              </a:tblGrid>
              <a:tr h="428628">
                <a:tc>
                  <a:txBody>
                    <a:bodyPr/>
                    <a:lstStyle/>
                    <a:p>
                      <a:pPr rtl="1"/>
                      <a:r>
                        <a:rPr lang="fa-IR" sz="1200" dirty="0" smtClean="0">
                          <a:cs typeface="B Kamran" pitchFamily="2" charset="-78"/>
                        </a:rPr>
                        <a:t>         </a:t>
                      </a:r>
                      <a:r>
                        <a:rPr lang="fa-IR" sz="1600" dirty="0" smtClean="0">
                          <a:cs typeface="B Kamran" pitchFamily="2" charset="-78"/>
                        </a:rPr>
                        <a:t>سال</a:t>
                      </a:r>
                      <a:endParaRPr lang="fa-IR" sz="1600" dirty="0">
                        <a:solidFill>
                          <a:schemeClr val="tx1"/>
                        </a:solidFill>
                        <a:cs typeface="B Kamran" pitchFamily="2" charset="-78"/>
                      </a:endParaRPr>
                    </a:p>
                  </a:txBody>
                  <a:tcPr/>
                </a:tc>
                <a:tc>
                  <a:txBody>
                    <a:bodyPr/>
                    <a:lstStyle/>
                    <a:p>
                      <a:pPr rtl="1"/>
                      <a:r>
                        <a:rPr lang="fa-IR" sz="1200" dirty="0" smtClean="0">
                          <a:cs typeface="B Kamran" pitchFamily="2" charset="-78"/>
                        </a:rPr>
                        <a:t>       </a:t>
                      </a:r>
                      <a:r>
                        <a:rPr lang="fa-IR" sz="1600" dirty="0" smtClean="0">
                          <a:cs typeface="B Kamran" pitchFamily="2" charset="-78"/>
                        </a:rPr>
                        <a:t>تعداد جمعیت</a:t>
                      </a:r>
                      <a:endParaRPr lang="fa-IR" sz="1600" dirty="0">
                        <a:solidFill>
                          <a:schemeClr val="tx1"/>
                        </a:solidFill>
                        <a:cs typeface="B Kamran" pitchFamily="2" charset="-78"/>
                      </a:endParaRPr>
                    </a:p>
                  </a:txBody>
                  <a:tcPr/>
                </a:tc>
                <a:tc>
                  <a:txBody>
                    <a:bodyPr/>
                    <a:lstStyle/>
                    <a:p>
                      <a:pPr rtl="1"/>
                      <a:r>
                        <a:rPr lang="fa-IR" sz="1600" dirty="0" smtClean="0">
                          <a:cs typeface="B Kamran" pitchFamily="2" charset="-78"/>
                        </a:rPr>
                        <a:t>درصد نرخ رشد جمعیت</a:t>
                      </a:r>
                      <a:endParaRPr lang="fa-IR" sz="1600" b="1" dirty="0">
                        <a:solidFill>
                          <a:schemeClr val="tx1"/>
                        </a:solidFill>
                        <a:cs typeface="B Kamran" pitchFamily="2" charset="-78"/>
                      </a:endParaRPr>
                    </a:p>
                  </a:txBody>
                  <a:tcPr/>
                </a:tc>
              </a:tr>
              <a:tr h="365713">
                <a:tc>
                  <a:txBody>
                    <a:bodyPr/>
                    <a:lstStyle/>
                    <a:p>
                      <a:pPr rtl="1"/>
                      <a:r>
                        <a:rPr lang="fa-IR" sz="1200" dirty="0" smtClean="0">
                          <a:cs typeface="B Kamran" pitchFamily="2" charset="-78"/>
                        </a:rPr>
                        <a:t>        55-45</a:t>
                      </a:r>
                      <a:endParaRPr lang="fa-IR" sz="1200" dirty="0">
                        <a:cs typeface="B Kamran" pitchFamily="2" charset="-78"/>
                      </a:endParaRPr>
                    </a:p>
                  </a:txBody>
                  <a:tcPr/>
                </a:tc>
                <a:tc>
                  <a:txBody>
                    <a:bodyPr/>
                    <a:lstStyle/>
                    <a:p>
                      <a:pPr rtl="1"/>
                      <a:r>
                        <a:rPr lang="fa-IR" sz="1200" dirty="0" smtClean="0">
                          <a:cs typeface="B Kamran" pitchFamily="2" charset="-78"/>
                        </a:rPr>
                        <a:t>        944-675</a:t>
                      </a:r>
                      <a:endParaRPr lang="fa-IR" sz="1200" dirty="0">
                        <a:cs typeface="B Kamran" pitchFamily="2" charset="-78"/>
                      </a:endParaRPr>
                    </a:p>
                  </a:txBody>
                  <a:tcPr/>
                </a:tc>
                <a:tc>
                  <a:txBody>
                    <a:bodyPr/>
                    <a:lstStyle/>
                    <a:p>
                      <a:pPr rtl="1"/>
                      <a:r>
                        <a:rPr lang="fa-IR" sz="1200" dirty="0" smtClean="0">
                          <a:cs typeface="B Kamran" pitchFamily="2" charset="-78"/>
                        </a:rPr>
                        <a:t>         3/41   </a:t>
                      </a:r>
                      <a:endParaRPr lang="fa-IR" sz="1200" dirty="0">
                        <a:cs typeface="B Kamran" pitchFamily="2" charset="-78"/>
                      </a:endParaRPr>
                    </a:p>
                  </a:txBody>
                  <a:tcPr/>
                </a:tc>
              </a:tr>
              <a:tr h="365713">
                <a:tc>
                  <a:txBody>
                    <a:bodyPr/>
                    <a:lstStyle/>
                    <a:p>
                      <a:pPr rtl="1"/>
                      <a:r>
                        <a:rPr lang="fa-IR" sz="1200" dirty="0" smtClean="0">
                          <a:cs typeface="B Kamran" pitchFamily="2" charset="-78"/>
                        </a:rPr>
                        <a:t>    </a:t>
                      </a:r>
                      <a:r>
                        <a:rPr lang="fa-IR" sz="1200" baseline="0" dirty="0" smtClean="0">
                          <a:cs typeface="B Kamran" pitchFamily="2" charset="-78"/>
                        </a:rPr>
                        <a:t>    65-55   </a:t>
                      </a:r>
                      <a:r>
                        <a:rPr lang="fa-IR" sz="1200" dirty="0" smtClean="0">
                          <a:cs typeface="B Kamran" pitchFamily="2" charset="-78"/>
                        </a:rPr>
                        <a:t>      </a:t>
                      </a:r>
                      <a:endParaRPr lang="fa-IR" sz="1200" dirty="0">
                        <a:cs typeface="B Kamran" pitchFamily="2" charset="-78"/>
                      </a:endParaRPr>
                    </a:p>
                  </a:txBody>
                  <a:tcPr/>
                </a:tc>
                <a:tc>
                  <a:txBody>
                    <a:bodyPr/>
                    <a:lstStyle/>
                    <a:p>
                      <a:pPr rtl="1"/>
                      <a:r>
                        <a:rPr lang="fa-IR" sz="1200" dirty="0" smtClean="0">
                          <a:cs typeface="B Kamran" pitchFamily="2" charset="-78"/>
                        </a:rPr>
                        <a:t>        896-944</a:t>
                      </a:r>
                      <a:endParaRPr lang="fa-IR" sz="1200" dirty="0">
                        <a:solidFill>
                          <a:schemeClr val="tx1"/>
                        </a:solidFill>
                        <a:cs typeface="B Kamran" pitchFamily="2" charset="-78"/>
                      </a:endParaRPr>
                    </a:p>
                  </a:txBody>
                  <a:tcPr/>
                </a:tc>
                <a:tc>
                  <a:txBody>
                    <a:bodyPr/>
                    <a:lstStyle/>
                    <a:p>
                      <a:pPr rtl="1"/>
                      <a:r>
                        <a:rPr lang="fa-IR" sz="1200" dirty="0" smtClean="0">
                          <a:cs typeface="B Kamran" pitchFamily="2" charset="-78"/>
                        </a:rPr>
                        <a:t>          0/52-</a:t>
                      </a:r>
                      <a:endParaRPr lang="fa-IR" sz="1200" dirty="0">
                        <a:cs typeface="B Kamran" pitchFamily="2" charset="-78"/>
                      </a:endParaRPr>
                    </a:p>
                  </a:txBody>
                  <a:tcPr/>
                </a:tc>
              </a:tr>
              <a:tr h="365713">
                <a:tc>
                  <a:txBody>
                    <a:bodyPr/>
                    <a:lstStyle/>
                    <a:p>
                      <a:pPr rtl="1"/>
                      <a:r>
                        <a:rPr lang="fa-IR" sz="1200" dirty="0" smtClean="0">
                          <a:cs typeface="B Kamran" pitchFamily="2" charset="-78"/>
                        </a:rPr>
                        <a:t>        75-65  </a:t>
                      </a:r>
                      <a:endParaRPr lang="fa-IR" sz="1200" dirty="0">
                        <a:cs typeface="B Kamran" pitchFamily="2" charset="-78"/>
                      </a:endParaRPr>
                    </a:p>
                  </a:txBody>
                  <a:tcPr/>
                </a:tc>
                <a:tc>
                  <a:txBody>
                    <a:bodyPr/>
                    <a:lstStyle/>
                    <a:p>
                      <a:pPr rtl="1"/>
                      <a:r>
                        <a:rPr lang="fa-IR" sz="1200" dirty="0" smtClean="0">
                          <a:cs typeface="B Kamran" pitchFamily="2" charset="-78"/>
                        </a:rPr>
                        <a:t>        866-896</a:t>
                      </a:r>
                      <a:endParaRPr lang="fa-IR" sz="1200" dirty="0">
                        <a:cs typeface="B Kamran" pitchFamily="2" charset="-78"/>
                      </a:endParaRPr>
                    </a:p>
                  </a:txBody>
                  <a:tcPr/>
                </a:tc>
                <a:tc>
                  <a:txBody>
                    <a:bodyPr/>
                    <a:lstStyle/>
                    <a:p>
                      <a:pPr rtl="1"/>
                      <a:r>
                        <a:rPr lang="fa-IR" sz="1200" dirty="0" smtClean="0">
                          <a:cs typeface="B Kamran" pitchFamily="2" charset="-78"/>
                        </a:rPr>
                        <a:t>          0/34-   </a:t>
                      </a:r>
                      <a:endParaRPr lang="fa-IR" sz="1200" dirty="0">
                        <a:cs typeface="B Kamran" pitchFamily="2" charset="-78"/>
                      </a:endParaRPr>
                    </a:p>
                  </a:txBody>
                  <a:tcPr/>
                </a:tc>
              </a:tr>
              <a:tr h="305858">
                <a:tc>
                  <a:txBody>
                    <a:bodyPr/>
                    <a:lstStyle/>
                    <a:p>
                      <a:pPr rtl="1"/>
                      <a:r>
                        <a:rPr lang="fa-IR" sz="1200" dirty="0" smtClean="0">
                          <a:cs typeface="B Kamran" pitchFamily="2" charset="-78"/>
                        </a:rPr>
                        <a:t>        85-75</a:t>
                      </a:r>
                      <a:endParaRPr lang="fa-IR" sz="1200" dirty="0">
                        <a:cs typeface="B Kamran" pitchFamily="2" charset="-78"/>
                      </a:endParaRPr>
                    </a:p>
                  </a:txBody>
                  <a:tcPr/>
                </a:tc>
                <a:tc>
                  <a:txBody>
                    <a:bodyPr/>
                    <a:lstStyle/>
                    <a:p>
                      <a:pPr rtl="1"/>
                      <a:r>
                        <a:rPr lang="fa-IR" sz="1200" dirty="0" smtClean="0">
                          <a:cs typeface="B Kamran" pitchFamily="2" charset="-78"/>
                        </a:rPr>
                        <a:t>      </a:t>
                      </a:r>
                      <a:r>
                        <a:rPr lang="fa-IR" sz="1200" baseline="0" dirty="0" smtClean="0">
                          <a:cs typeface="B Kamran" pitchFamily="2" charset="-78"/>
                        </a:rPr>
                        <a:t> </a:t>
                      </a:r>
                      <a:r>
                        <a:rPr lang="fa-IR" sz="1200" dirty="0" smtClean="0">
                          <a:cs typeface="B Kamran" pitchFamily="2" charset="-78"/>
                        </a:rPr>
                        <a:t> 903-866</a:t>
                      </a:r>
                      <a:endParaRPr lang="fa-IR" sz="1200" dirty="0">
                        <a:cs typeface="B Kamran" pitchFamily="2" charset="-78"/>
                      </a:endParaRPr>
                    </a:p>
                  </a:txBody>
                  <a:tcPr/>
                </a:tc>
                <a:tc>
                  <a:txBody>
                    <a:bodyPr/>
                    <a:lstStyle/>
                    <a:p>
                      <a:pPr rtl="1"/>
                      <a:endParaRPr lang="fa-IR" sz="1200" dirty="0">
                        <a:cs typeface="B Kamran" pitchFamily="2" charset="-78"/>
                      </a:endParaRPr>
                    </a:p>
                  </a:txBody>
                  <a:tcPr/>
                </a:tc>
              </a:tr>
            </a:tbl>
          </a:graphicData>
        </a:graphic>
      </p:graphicFrame>
      <p:sp>
        <p:nvSpPr>
          <p:cNvPr id="8" name="TextBox 7"/>
          <p:cNvSpPr txBox="1"/>
          <p:nvPr/>
        </p:nvSpPr>
        <p:spPr>
          <a:xfrm>
            <a:off x="1643042" y="4429132"/>
            <a:ext cx="877192" cy="276999"/>
          </a:xfrm>
          <a:prstGeom prst="rect">
            <a:avLst/>
          </a:prstGeom>
          <a:noFill/>
        </p:spPr>
        <p:txBody>
          <a:bodyPr wrap="square" rtlCol="1">
            <a:spAutoFit/>
          </a:bodyPr>
          <a:lstStyle/>
          <a:p>
            <a:r>
              <a:rPr lang="fa-IR" sz="1200" dirty="0" smtClean="0">
                <a:cs typeface="B Kamran" pitchFamily="2" charset="-78"/>
              </a:rPr>
              <a:t>0/41</a:t>
            </a:r>
            <a:endParaRPr lang="fa-IR" sz="1200" dirty="0">
              <a:cs typeface="B Kamran" pitchFamily="2" charset="-78"/>
            </a:endParaRPr>
          </a:p>
        </p:txBody>
      </p:sp>
      <p:sp>
        <p:nvSpPr>
          <p:cNvPr id="7" name="Rectangle 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graphicFrame>
        <p:nvGraphicFramePr>
          <p:cNvPr id="4" name="Chart 3"/>
          <p:cNvGraphicFramePr/>
          <p:nvPr/>
        </p:nvGraphicFramePr>
        <p:xfrm>
          <a:off x="1643042" y="2000240"/>
          <a:ext cx="5786478" cy="3635372"/>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050">
              <a:cs typeface="B Kamran" pitchFamily="2" charset="-7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graphicFrame>
        <p:nvGraphicFramePr>
          <p:cNvPr id="9" name="Table 8"/>
          <p:cNvGraphicFramePr>
            <a:graphicFrameLocks noGrp="1"/>
          </p:cNvGraphicFramePr>
          <p:nvPr/>
        </p:nvGraphicFramePr>
        <p:xfrm>
          <a:off x="3428992" y="1571613"/>
          <a:ext cx="3571900" cy="2038084"/>
        </p:xfrm>
        <a:graphic>
          <a:graphicData uri="http://schemas.openxmlformats.org/drawingml/2006/table">
            <a:tbl>
              <a:tblPr rtl="1" firstRow="1" bandRow="1">
                <a:tableStyleId>{5C22544A-7EE6-4342-B048-85BDC9FD1C3A}</a:tableStyleId>
              </a:tblPr>
              <a:tblGrid>
                <a:gridCol w="892975"/>
                <a:gridCol w="872071"/>
                <a:gridCol w="913879"/>
                <a:gridCol w="892975"/>
              </a:tblGrid>
              <a:tr h="357189">
                <a:tc>
                  <a:txBody>
                    <a:bodyPr/>
                    <a:lstStyle/>
                    <a:p>
                      <a:pPr rtl="1"/>
                      <a:r>
                        <a:rPr lang="fa-IR" sz="1200" dirty="0" smtClean="0">
                          <a:cs typeface="B Kamran" pitchFamily="2" charset="-78"/>
                        </a:rPr>
                        <a:t>      سال</a:t>
                      </a:r>
                      <a:endParaRPr lang="fa-IR" sz="1200" b="1" dirty="0">
                        <a:solidFill>
                          <a:schemeClr val="tx1"/>
                        </a:solidFill>
                        <a:cs typeface="B Kamran" pitchFamily="2" charset="-78"/>
                      </a:endParaRPr>
                    </a:p>
                  </a:txBody>
                  <a:tcPr/>
                </a:tc>
                <a:tc>
                  <a:txBody>
                    <a:bodyPr/>
                    <a:lstStyle/>
                    <a:p>
                      <a:pPr rtl="1"/>
                      <a:r>
                        <a:rPr lang="fa-IR" sz="1200" baseline="0" dirty="0" smtClean="0">
                          <a:cs typeface="B Kamran" pitchFamily="2" charset="-78"/>
                        </a:rPr>
                        <a:t>  تعداد جمعیت</a:t>
                      </a:r>
                      <a:endParaRPr lang="fa-IR" sz="1200" b="1" baseline="0" dirty="0">
                        <a:solidFill>
                          <a:schemeClr val="tx1"/>
                        </a:solidFill>
                        <a:cs typeface="B Kamran" pitchFamily="2" charset="-78"/>
                      </a:endParaRPr>
                    </a:p>
                  </a:txBody>
                  <a:tcPr/>
                </a:tc>
                <a:tc>
                  <a:txBody>
                    <a:bodyPr/>
                    <a:lstStyle/>
                    <a:p>
                      <a:pPr rtl="1"/>
                      <a:r>
                        <a:rPr lang="fa-IR" sz="1200" dirty="0" smtClean="0">
                          <a:cs typeface="B Kamran" pitchFamily="2" charset="-78"/>
                        </a:rPr>
                        <a:t>   تعداد خانوار</a:t>
                      </a:r>
                      <a:endParaRPr lang="fa-IR" sz="1200" b="1" dirty="0">
                        <a:solidFill>
                          <a:schemeClr val="tx1"/>
                        </a:solidFill>
                        <a:cs typeface="B Kamran" pitchFamily="2" charset="-78"/>
                      </a:endParaRPr>
                    </a:p>
                  </a:txBody>
                  <a:tcPr/>
                </a:tc>
                <a:tc>
                  <a:txBody>
                    <a:bodyPr/>
                    <a:lstStyle/>
                    <a:p>
                      <a:pPr rtl="1"/>
                      <a:r>
                        <a:rPr lang="fa-IR" sz="1200" dirty="0" smtClean="0">
                          <a:cs typeface="B Kamran" pitchFamily="2" charset="-78"/>
                        </a:rPr>
                        <a:t>    بعد خانوار</a:t>
                      </a:r>
                      <a:endParaRPr lang="fa-IR" sz="1200" b="1" dirty="0">
                        <a:solidFill>
                          <a:schemeClr val="tx1"/>
                        </a:solidFill>
                        <a:cs typeface="B Kamran" pitchFamily="2" charset="-78"/>
                      </a:endParaRPr>
                    </a:p>
                  </a:txBody>
                  <a:tcPr/>
                </a:tc>
              </a:tr>
              <a:tr h="336179">
                <a:tc>
                  <a:txBody>
                    <a:bodyPr/>
                    <a:lstStyle/>
                    <a:p>
                      <a:pPr rtl="1"/>
                      <a:r>
                        <a:rPr lang="fa-IR" sz="1200" dirty="0" smtClean="0">
                          <a:cs typeface="B Kamran" pitchFamily="2" charset="-78"/>
                        </a:rPr>
                        <a:t>  </a:t>
                      </a:r>
                      <a:r>
                        <a:rPr lang="fa-IR" sz="1200" baseline="0" dirty="0" smtClean="0">
                          <a:cs typeface="B Kamran" pitchFamily="2" charset="-78"/>
                        </a:rPr>
                        <a:t>  </a:t>
                      </a:r>
                      <a:r>
                        <a:rPr lang="fa-IR" sz="1200" dirty="0" smtClean="0">
                          <a:cs typeface="B Kamran" pitchFamily="2" charset="-78"/>
                        </a:rPr>
                        <a:t> 1345 </a:t>
                      </a:r>
                      <a:endParaRPr lang="fa-IR" sz="1200" b="1" dirty="0">
                        <a:solidFill>
                          <a:schemeClr val="tx1"/>
                        </a:solidFill>
                        <a:cs typeface="B Kamran" pitchFamily="2" charset="-78"/>
                      </a:endParaRPr>
                    </a:p>
                  </a:txBody>
                  <a:tcPr/>
                </a:tc>
                <a:tc>
                  <a:txBody>
                    <a:bodyPr/>
                    <a:lstStyle/>
                    <a:p>
                      <a:pPr rtl="1"/>
                      <a:r>
                        <a:rPr lang="fa-IR" sz="1200" baseline="0" dirty="0" smtClean="0">
                          <a:cs typeface="B Kamran" pitchFamily="2" charset="-78"/>
                        </a:rPr>
                        <a:t>      675</a:t>
                      </a:r>
                      <a:endParaRPr lang="fa-IR" sz="1200" b="1" dirty="0">
                        <a:solidFill>
                          <a:schemeClr val="tx1"/>
                        </a:solidFill>
                        <a:cs typeface="B Kamran" pitchFamily="2" charset="-78"/>
                      </a:endParaRPr>
                    </a:p>
                  </a:txBody>
                  <a:tcPr/>
                </a:tc>
                <a:tc>
                  <a:txBody>
                    <a:bodyPr/>
                    <a:lstStyle/>
                    <a:p>
                      <a:pPr rtl="1"/>
                      <a:r>
                        <a:rPr lang="fa-IR" sz="1200" dirty="0" smtClean="0">
                          <a:cs typeface="B Kamran" pitchFamily="2" charset="-78"/>
                        </a:rPr>
                        <a:t>      127</a:t>
                      </a:r>
                      <a:endParaRPr lang="fa-IR" sz="1200" b="1" dirty="0">
                        <a:solidFill>
                          <a:schemeClr val="tx1"/>
                        </a:solidFill>
                        <a:cs typeface="B Kamran" pitchFamily="2" charset="-78"/>
                      </a:endParaRPr>
                    </a:p>
                  </a:txBody>
                  <a:tcPr/>
                </a:tc>
                <a:tc>
                  <a:txBody>
                    <a:bodyPr/>
                    <a:lstStyle/>
                    <a:p>
                      <a:pPr rtl="1"/>
                      <a:r>
                        <a:rPr lang="fa-IR" sz="1200" dirty="0" smtClean="0">
                          <a:cs typeface="B Kamran" pitchFamily="2" charset="-78"/>
                        </a:rPr>
                        <a:t>      5/3  </a:t>
                      </a:r>
                      <a:endParaRPr lang="fa-IR" sz="1200" b="1" dirty="0">
                        <a:solidFill>
                          <a:schemeClr val="tx1"/>
                        </a:solidFill>
                        <a:cs typeface="B Kamran" pitchFamily="2" charset="-78"/>
                      </a:endParaRPr>
                    </a:p>
                  </a:txBody>
                  <a:tcPr/>
                </a:tc>
              </a:tr>
              <a:tr h="336179">
                <a:tc>
                  <a:txBody>
                    <a:bodyPr/>
                    <a:lstStyle/>
                    <a:p>
                      <a:pPr rtl="1"/>
                      <a:r>
                        <a:rPr lang="fa-IR" sz="1200" dirty="0" smtClean="0">
                          <a:cs typeface="B Kamran" pitchFamily="2" charset="-78"/>
                        </a:rPr>
                        <a:t>     1355 </a:t>
                      </a:r>
                      <a:endParaRPr lang="fa-IR" sz="1200" b="1" dirty="0">
                        <a:solidFill>
                          <a:schemeClr val="tx1"/>
                        </a:solidFill>
                        <a:cs typeface="B Kamran" pitchFamily="2" charset="-78"/>
                      </a:endParaRPr>
                    </a:p>
                  </a:txBody>
                  <a:tcPr/>
                </a:tc>
                <a:tc>
                  <a:txBody>
                    <a:bodyPr/>
                    <a:lstStyle/>
                    <a:p>
                      <a:pPr rtl="1"/>
                      <a:r>
                        <a:rPr lang="fa-IR" sz="1200" dirty="0" smtClean="0">
                          <a:cs typeface="B Kamran" pitchFamily="2" charset="-78"/>
                        </a:rPr>
                        <a:t>      944 </a:t>
                      </a:r>
                      <a:endParaRPr lang="fa-IR" sz="1200" b="1" dirty="0">
                        <a:solidFill>
                          <a:schemeClr val="tx1"/>
                        </a:solidFill>
                        <a:cs typeface="B Kamran" pitchFamily="2" charset="-78"/>
                      </a:endParaRPr>
                    </a:p>
                  </a:txBody>
                  <a:tcPr/>
                </a:tc>
                <a:tc>
                  <a:txBody>
                    <a:bodyPr/>
                    <a:lstStyle/>
                    <a:p>
                      <a:pPr rtl="1"/>
                      <a:r>
                        <a:rPr lang="fa-IR" sz="1200" dirty="0" smtClean="0">
                          <a:cs typeface="B Kamran" pitchFamily="2" charset="-78"/>
                        </a:rPr>
                        <a:t>      163</a:t>
                      </a:r>
                      <a:endParaRPr lang="fa-IR" sz="1200" b="1" dirty="0">
                        <a:solidFill>
                          <a:schemeClr val="tx1"/>
                        </a:solidFill>
                        <a:cs typeface="B Kamran" pitchFamily="2" charset="-78"/>
                      </a:endParaRPr>
                    </a:p>
                  </a:txBody>
                  <a:tcPr/>
                </a:tc>
                <a:tc>
                  <a:txBody>
                    <a:bodyPr/>
                    <a:lstStyle/>
                    <a:p>
                      <a:pPr rtl="1"/>
                      <a:r>
                        <a:rPr lang="fa-IR" sz="1200" dirty="0" smtClean="0">
                          <a:cs typeface="B Kamran" pitchFamily="2" charset="-78"/>
                        </a:rPr>
                        <a:t>      5/8</a:t>
                      </a:r>
                      <a:endParaRPr lang="fa-IR" sz="1200" b="1" dirty="0">
                        <a:solidFill>
                          <a:schemeClr val="tx1"/>
                        </a:solidFill>
                        <a:cs typeface="B Kamran" pitchFamily="2" charset="-78"/>
                      </a:endParaRPr>
                    </a:p>
                  </a:txBody>
                  <a:tcPr/>
                </a:tc>
              </a:tr>
              <a:tr h="336179">
                <a:tc>
                  <a:txBody>
                    <a:bodyPr/>
                    <a:lstStyle/>
                    <a:p>
                      <a:pPr rtl="1"/>
                      <a:r>
                        <a:rPr lang="fa-IR" sz="1200" dirty="0" smtClean="0">
                          <a:cs typeface="B Kamran" pitchFamily="2" charset="-78"/>
                        </a:rPr>
                        <a:t>     1365</a:t>
                      </a:r>
                      <a:endParaRPr lang="fa-IR" sz="1200" b="1" dirty="0">
                        <a:solidFill>
                          <a:schemeClr val="tx1"/>
                        </a:solidFill>
                        <a:cs typeface="B Kamran" pitchFamily="2" charset="-78"/>
                      </a:endParaRPr>
                    </a:p>
                  </a:txBody>
                  <a:tcPr/>
                </a:tc>
                <a:tc>
                  <a:txBody>
                    <a:bodyPr/>
                    <a:lstStyle/>
                    <a:p>
                      <a:pPr rtl="1"/>
                      <a:r>
                        <a:rPr lang="fa-IR" sz="1200" dirty="0" smtClean="0">
                          <a:cs typeface="B Kamran" pitchFamily="2" charset="-78"/>
                        </a:rPr>
                        <a:t>      896 </a:t>
                      </a:r>
                      <a:endParaRPr lang="fa-IR" sz="1200" b="1" dirty="0">
                        <a:solidFill>
                          <a:schemeClr val="tx1"/>
                        </a:solidFill>
                        <a:cs typeface="B Kamran" pitchFamily="2" charset="-78"/>
                      </a:endParaRPr>
                    </a:p>
                  </a:txBody>
                  <a:tcPr/>
                </a:tc>
                <a:tc>
                  <a:txBody>
                    <a:bodyPr/>
                    <a:lstStyle/>
                    <a:p>
                      <a:pPr rtl="1"/>
                      <a:r>
                        <a:rPr lang="fa-IR" sz="1200" dirty="0" smtClean="0">
                          <a:cs typeface="B Kamran" pitchFamily="2" charset="-78"/>
                        </a:rPr>
                        <a:t>      165</a:t>
                      </a:r>
                      <a:endParaRPr lang="fa-IR" sz="1200" b="1" dirty="0">
                        <a:solidFill>
                          <a:schemeClr val="tx1"/>
                        </a:solidFill>
                        <a:cs typeface="B Kamran" pitchFamily="2" charset="-78"/>
                      </a:endParaRPr>
                    </a:p>
                  </a:txBody>
                  <a:tcPr/>
                </a:tc>
                <a:tc>
                  <a:txBody>
                    <a:bodyPr/>
                    <a:lstStyle/>
                    <a:p>
                      <a:pPr rtl="1"/>
                      <a:r>
                        <a:rPr lang="fa-IR" sz="1200" dirty="0" smtClean="0">
                          <a:cs typeface="B Kamran" pitchFamily="2" charset="-78"/>
                        </a:rPr>
                        <a:t>      5/4</a:t>
                      </a:r>
                      <a:endParaRPr lang="fa-IR" sz="1200" b="1" dirty="0">
                        <a:solidFill>
                          <a:schemeClr val="tx1"/>
                        </a:solidFill>
                        <a:cs typeface="B Kamran" pitchFamily="2" charset="-78"/>
                      </a:endParaRPr>
                    </a:p>
                  </a:txBody>
                  <a:tcPr/>
                </a:tc>
              </a:tr>
              <a:tr h="336179">
                <a:tc>
                  <a:txBody>
                    <a:bodyPr/>
                    <a:lstStyle/>
                    <a:p>
                      <a:pPr rtl="1"/>
                      <a:r>
                        <a:rPr lang="fa-IR" sz="1200" baseline="0" dirty="0" smtClean="0">
                          <a:cs typeface="B Kamran" pitchFamily="2" charset="-78"/>
                        </a:rPr>
                        <a:t>     1375 </a:t>
                      </a:r>
                      <a:r>
                        <a:rPr lang="fa-IR" sz="1200" dirty="0" smtClean="0">
                          <a:cs typeface="B Kamran" pitchFamily="2" charset="-78"/>
                        </a:rPr>
                        <a:t> </a:t>
                      </a:r>
                      <a:endParaRPr lang="fa-IR" sz="1200" b="1" dirty="0">
                        <a:solidFill>
                          <a:schemeClr val="tx1"/>
                        </a:solidFill>
                        <a:cs typeface="B Kamran" pitchFamily="2" charset="-78"/>
                      </a:endParaRPr>
                    </a:p>
                  </a:txBody>
                  <a:tcPr/>
                </a:tc>
                <a:tc>
                  <a:txBody>
                    <a:bodyPr/>
                    <a:lstStyle/>
                    <a:p>
                      <a:pPr rtl="1"/>
                      <a:r>
                        <a:rPr lang="fa-IR" sz="1200" dirty="0" smtClean="0">
                          <a:cs typeface="B Kamran" pitchFamily="2" charset="-78"/>
                        </a:rPr>
                        <a:t>      866 </a:t>
                      </a:r>
                      <a:endParaRPr lang="fa-IR" sz="1200" b="1" dirty="0">
                        <a:solidFill>
                          <a:schemeClr val="tx1"/>
                        </a:solidFill>
                        <a:cs typeface="B Kamran" pitchFamily="2" charset="-78"/>
                      </a:endParaRPr>
                    </a:p>
                  </a:txBody>
                  <a:tcPr/>
                </a:tc>
                <a:tc>
                  <a:txBody>
                    <a:bodyPr/>
                    <a:lstStyle/>
                    <a:p>
                      <a:pPr rtl="1"/>
                      <a:r>
                        <a:rPr lang="fa-IR" sz="1200" dirty="0" smtClean="0">
                          <a:cs typeface="B Kamran" pitchFamily="2" charset="-78"/>
                        </a:rPr>
                        <a:t>       171 </a:t>
                      </a:r>
                      <a:endParaRPr lang="fa-IR" sz="1200" b="1" dirty="0">
                        <a:solidFill>
                          <a:schemeClr val="tx1"/>
                        </a:solidFill>
                        <a:cs typeface="B Kamran" pitchFamily="2" charset="-78"/>
                      </a:endParaRPr>
                    </a:p>
                  </a:txBody>
                  <a:tcPr/>
                </a:tc>
                <a:tc>
                  <a:txBody>
                    <a:bodyPr/>
                    <a:lstStyle/>
                    <a:p>
                      <a:pPr rtl="1"/>
                      <a:r>
                        <a:rPr lang="fa-IR" sz="1200" dirty="0" smtClean="0">
                          <a:cs typeface="B Kamran" pitchFamily="2" charset="-78"/>
                        </a:rPr>
                        <a:t>       5/1</a:t>
                      </a:r>
                      <a:endParaRPr lang="fa-IR" sz="1200" b="1" dirty="0">
                        <a:solidFill>
                          <a:schemeClr val="tx1"/>
                        </a:solidFill>
                        <a:cs typeface="B Kamran" pitchFamily="2" charset="-78"/>
                      </a:endParaRPr>
                    </a:p>
                  </a:txBody>
                  <a:tcPr/>
                </a:tc>
              </a:tr>
              <a:tr h="336179">
                <a:tc>
                  <a:txBody>
                    <a:bodyPr/>
                    <a:lstStyle/>
                    <a:p>
                      <a:pPr rtl="1"/>
                      <a:r>
                        <a:rPr lang="fa-IR" sz="1200" dirty="0" smtClean="0">
                          <a:cs typeface="B Kamran" pitchFamily="2" charset="-78"/>
                        </a:rPr>
                        <a:t>     1385 </a:t>
                      </a:r>
                      <a:endParaRPr lang="fa-IR" sz="1200" b="1" dirty="0">
                        <a:solidFill>
                          <a:schemeClr val="tx1"/>
                        </a:solidFill>
                        <a:cs typeface="B Kamran" pitchFamily="2" charset="-78"/>
                      </a:endParaRPr>
                    </a:p>
                  </a:txBody>
                  <a:tcPr/>
                </a:tc>
                <a:tc>
                  <a:txBody>
                    <a:bodyPr/>
                    <a:lstStyle/>
                    <a:p>
                      <a:pPr rtl="1"/>
                      <a:r>
                        <a:rPr lang="fa-IR" sz="1200" dirty="0" smtClean="0">
                          <a:cs typeface="B Kamran" pitchFamily="2" charset="-78"/>
                        </a:rPr>
                        <a:t>      903</a:t>
                      </a:r>
                      <a:endParaRPr lang="fa-IR" sz="1200" b="1" dirty="0">
                        <a:solidFill>
                          <a:schemeClr val="tx1"/>
                        </a:solidFill>
                        <a:cs typeface="B Kamran" pitchFamily="2" charset="-78"/>
                      </a:endParaRPr>
                    </a:p>
                  </a:txBody>
                  <a:tcPr/>
                </a:tc>
                <a:tc>
                  <a:txBody>
                    <a:bodyPr/>
                    <a:lstStyle/>
                    <a:p>
                      <a:pPr rtl="1"/>
                      <a:r>
                        <a:rPr lang="fa-IR" sz="1200" dirty="0" smtClean="0">
                          <a:cs typeface="B Kamran" pitchFamily="2" charset="-78"/>
                        </a:rPr>
                        <a:t>       201</a:t>
                      </a:r>
                      <a:endParaRPr lang="fa-IR" sz="1200" b="1" dirty="0">
                        <a:solidFill>
                          <a:schemeClr val="tx1"/>
                        </a:solidFill>
                        <a:cs typeface="B Kamran" pitchFamily="2" charset="-78"/>
                      </a:endParaRPr>
                    </a:p>
                  </a:txBody>
                  <a:tcPr/>
                </a:tc>
                <a:tc>
                  <a:txBody>
                    <a:bodyPr/>
                    <a:lstStyle/>
                    <a:p>
                      <a:pPr rtl="1"/>
                      <a:r>
                        <a:rPr lang="fa-IR" sz="1200" dirty="0" smtClean="0">
                          <a:cs typeface="B Kamran" pitchFamily="2" charset="-78"/>
                        </a:rPr>
                        <a:t>      4/4 </a:t>
                      </a:r>
                      <a:endParaRPr lang="fa-IR" sz="1200" b="1" dirty="0">
                        <a:solidFill>
                          <a:schemeClr val="tx1"/>
                        </a:solidFill>
                        <a:cs typeface="B Kamran" pitchFamily="2" charset="-78"/>
                      </a:endParaRPr>
                    </a:p>
                  </a:txBody>
                  <a:tcPr/>
                </a:tc>
              </a:tr>
            </a:tbl>
          </a:graphicData>
        </a:graphic>
      </p:graphicFrame>
      <p:sp>
        <p:nvSpPr>
          <p:cNvPr id="10" name="TextBox 9"/>
          <p:cNvSpPr txBox="1"/>
          <p:nvPr/>
        </p:nvSpPr>
        <p:spPr>
          <a:xfrm>
            <a:off x="928662" y="3786190"/>
            <a:ext cx="6072230" cy="307777"/>
          </a:xfrm>
          <a:prstGeom prst="rect">
            <a:avLst/>
          </a:prstGeom>
          <a:noFill/>
        </p:spPr>
        <p:txBody>
          <a:bodyPr wrap="square" rtlCol="1">
            <a:spAutoFit/>
          </a:bodyPr>
          <a:lstStyle/>
          <a:p>
            <a:r>
              <a:rPr lang="fa-IR" sz="1400" b="1" dirty="0" smtClean="0">
                <a:cs typeface="B Kamran" pitchFamily="2" charset="-78"/>
              </a:rPr>
              <a:t>تعداد جمعیت، تعداد خانوار و بعد خانوار روستای چلوند سالهای 45 تا 85</a:t>
            </a:r>
            <a:endParaRPr lang="fa-IR" sz="1400" b="1" dirty="0">
              <a:cs typeface="B Kamran" pitchFamily="2" charset="-78"/>
            </a:endParaRPr>
          </a:p>
        </p:txBody>
      </p:sp>
      <p:sp>
        <p:nvSpPr>
          <p:cNvPr id="6" name="Rectangle 5"/>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
        <p:nvSpPr>
          <p:cNvPr id="7" name="TextBox 6"/>
          <p:cNvSpPr txBox="1"/>
          <p:nvPr/>
        </p:nvSpPr>
        <p:spPr>
          <a:xfrm>
            <a:off x="428596" y="500043"/>
            <a:ext cx="8286808" cy="861774"/>
          </a:xfrm>
          <a:prstGeom prst="rect">
            <a:avLst/>
          </a:prstGeom>
          <a:noFill/>
        </p:spPr>
        <p:txBody>
          <a:bodyPr wrap="square" rtlCol="1">
            <a:spAutoFit/>
          </a:bodyPr>
          <a:lstStyle/>
          <a:p>
            <a:pPr lvl="0" algn="just" fontAlgn="base">
              <a:spcBef>
                <a:spcPct val="0"/>
              </a:spcBef>
              <a:spcAft>
                <a:spcPct val="0"/>
              </a:spcAft>
            </a:pPr>
            <a:r>
              <a:rPr lang="fa-IR" sz="1400" b="1" dirty="0" smtClean="0">
                <a:latin typeface="Arial" pitchFamily="34" charset="0"/>
                <a:ea typeface="Times New Roman" pitchFamily="18" charset="0"/>
                <a:cs typeface="B Kamran" pitchFamily="2" charset="-78"/>
              </a:rPr>
              <a:t> تعداد و بعد خانوار:</a:t>
            </a:r>
            <a:endParaRPr lang="en-US" sz="1400" b="1" dirty="0" smtClean="0">
              <a:latin typeface="Arial" pitchFamily="34" charset="0"/>
              <a:cs typeface="B Kamran" pitchFamily="2" charset="-78"/>
            </a:endParaRPr>
          </a:p>
          <a:p>
            <a:pPr lvl="0" algn="just" eaLnBrk="0" fontAlgn="base" hangingPunct="0">
              <a:spcBef>
                <a:spcPct val="0"/>
              </a:spcBef>
              <a:spcAft>
                <a:spcPct val="0"/>
              </a:spcAft>
            </a:pPr>
            <a:r>
              <a:rPr lang="fa-IR" sz="1200" dirty="0" smtClean="0">
                <a:latin typeface="Arial" pitchFamily="34" charset="0"/>
                <a:ea typeface="Times New Roman" pitchFamily="18" charset="0"/>
                <a:cs typeface="B Kamran" pitchFamily="2" charset="-78"/>
              </a:rPr>
              <a:t>  بر اساس آمار سرشماري سالهاي 45، 55، 65، 75 تعداد خانوار روستاي چلوند به ترتيب 127، 163، 165، 171 خانوار بوده و بعد خانوار نيز با توجه به تعداد جمعيت و خانوار طي سالهاي 45، 55، 65 و 75 به ترتيب 3/5، 8/5 ، 4/5 و 1/5 نفر بدست آمده است كه بيانگر وجود خانوارهاي گسترده در اين روستا مي باشد.</a:t>
            </a:r>
            <a:endParaRPr lang="en-US" sz="1200" dirty="0" smtClean="0">
              <a:latin typeface="Arial" pitchFamily="34" charset="0"/>
              <a:cs typeface="B Kamran" pitchFamily="2" charset="-78"/>
            </a:endParaRPr>
          </a:p>
          <a:p>
            <a:pPr lvl="0" algn="just" eaLnBrk="0" fontAlgn="base" hangingPunct="0">
              <a:spcBef>
                <a:spcPct val="0"/>
              </a:spcBef>
              <a:spcAft>
                <a:spcPct val="0"/>
              </a:spcAft>
            </a:pPr>
            <a:r>
              <a:rPr lang="fa-IR" sz="1200" dirty="0" smtClean="0">
                <a:latin typeface="Arial" pitchFamily="34" charset="0"/>
                <a:ea typeface="Times New Roman" pitchFamily="18" charset="0"/>
                <a:cs typeface="B Kamran" pitchFamily="2" charset="-78"/>
              </a:rPr>
              <a:t>  بر اساس آمار خانه بهداشت روستاي چلوند در سال 80 تعداد خانوار روستا به 171 خانوار تغيير يافته است.</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graphicFrame>
        <p:nvGraphicFramePr>
          <p:cNvPr id="5" name="Chart 4"/>
          <p:cNvGraphicFramePr/>
          <p:nvPr/>
        </p:nvGraphicFramePr>
        <p:xfrm>
          <a:off x="1524000" y="1397000"/>
          <a:ext cx="6096000" cy="4064000"/>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graphicFrame>
        <p:nvGraphicFramePr>
          <p:cNvPr id="5" name="Chart 4"/>
          <p:cNvGraphicFramePr/>
          <p:nvPr/>
        </p:nvGraphicFramePr>
        <p:xfrm>
          <a:off x="1524000" y="1397000"/>
          <a:ext cx="6096000" cy="4064000"/>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357158" y="285728"/>
            <a:ext cx="8358245" cy="12311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1433513" algn="l"/>
              </a:tabLst>
            </a:pPr>
            <a:r>
              <a:rPr lang="fa-IR" sz="1400" b="1" dirty="0" smtClean="0">
                <a:latin typeface="Arial" pitchFamily="34" charset="0"/>
                <a:ea typeface="Times New Roman" pitchFamily="18" charset="0"/>
                <a:cs typeface="B Kamran" pitchFamily="2" charset="-78"/>
              </a:rPr>
              <a:t> نسبت </a:t>
            </a:r>
            <a:r>
              <a:rPr kumimoji="0" lang="fa-IR" sz="14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جنسي: </a:t>
            </a:r>
            <a:endParaRPr kumimoji="0" lang="en-US" sz="1400" b="1" i="0" u="none" strike="noStrike" cap="none" normalizeH="0" baseline="0" dirty="0" smtClean="0">
              <a:ln>
                <a:noFill/>
              </a:ln>
              <a:solidFill>
                <a:schemeClr val="tx1"/>
              </a:solidFill>
              <a:effectLst/>
              <a:latin typeface="Arial" pitchFamily="34" charset="0"/>
              <a:cs typeface="B Kamra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tab pos="1433513" algn="l"/>
              </a:tabLst>
            </a:pPr>
            <a:r>
              <a:rPr kumimoji="0" lang="fa-IR" sz="1200"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  بر پايه اطلاعات خانه بهداشت روستاي چلوند، از كل جمعيت</a:t>
            </a:r>
            <a:r>
              <a:rPr kumimoji="0" lang="fa-IR" sz="1200" i="0" u="none" strike="noStrike" cap="none" normalizeH="0" dirty="0" smtClean="0">
                <a:ln>
                  <a:noFill/>
                </a:ln>
                <a:solidFill>
                  <a:schemeClr val="tx1"/>
                </a:solidFill>
                <a:effectLst/>
                <a:latin typeface="Arial" pitchFamily="34" charset="0"/>
                <a:ea typeface="Times New Roman" pitchFamily="18" charset="0"/>
                <a:cs typeface="B Kamran" pitchFamily="2" charset="-78"/>
              </a:rPr>
              <a:t> 903</a:t>
            </a:r>
            <a:r>
              <a:rPr kumimoji="0" lang="fa-IR" sz="1200"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 نفر روستا در سال</a:t>
            </a:r>
            <a:r>
              <a:rPr kumimoji="0" lang="fa-IR" sz="1200" i="0" u="none" strike="noStrike" cap="none" normalizeH="0" dirty="0" smtClean="0">
                <a:ln>
                  <a:noFill/>
                </a:ln>
                <a:solidFill>
                  <a:schemeClr val="tx1"/>
                </a:solidFill>
                <a:effectLst/>
                <a:latin typeface="Arial" pitchFamily="34" charset="0"/>
                <a:ea typeface="Times New Roman" pitchFamily="18" charset="0"/>
                <a:cs typeface="B Kamran" pitchFamily="2" charset="-78"/>
              </a:rPr>
              <a:t> 1385</a:t>
            </a:r>
            <a:r>
              <a:rPr kumimoji="0" lang="fa-IR" sz="1200"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 ،تعداد 451نفر مرد و452 نفر زن بوده اند. </a:t>
            </a:r>
            <a:r>
              <a:rPr lang="fa-IR" sz="1200" dirty="0" smtClean="0">
                <a:latin typeface="Arial" pitchFamily="34" charset="0"/>
                <a:ea typeface="Times New Roman" pitchFamily="18" charset="0"/>
                <a:cs typeface="B Kamran" pitchFamily="2" charset="-78"/>
              </a:rPr>
              <a:t>نسبت جنسي  جمعيت در اين سال تقریبا برابر یک بوده است.</a:t>
            </a:r>
          </a:p>
          <a:p>
            <a:pPr marL="0" marR="0" lvl="0" indent="0" algn="r" defTabSz="914400" rtl="1" eaLnBrk="0" fontAlgn="base" latinLnBrk="0" hangingPunct="0">
              <a:lnSpc>
                <a:spcPct val="100000"/>
              </a:lnSpc>
              <a:spcBef>
                <a:spcPct val="0"/>
              </a:spcBef>
              <a:spcAft>
                <a:spcPct val="0"/>
              </a:spcAft>
              <a:buClrTx/>
              <a:buSzTx/>
              <a:buFontTx/>
              <a:buNone/>
              <a:tabLst>
                <a:tab pos="1433513" algn="l"/>
              </a:tabLst>
            </a:pPr>
            <a:r>
              <a:rPr lang="fa-IR" sz="1200" dirty="0" smtClean="0">
                <a:latin typeface="Arial" pitchFamily="34" charset="0"/>
                <a:ea typeface="Times New Roman" pitchFamily="18" charset="0"/>
                <a:cs typeface="B Kamran" pitchFamily="2" charset="-78"/>
              </a:rPr>
              <a:t>بار تکفل: در روستای چلوند بار تکفل 3/6 می باشد.</a:t>
            </a:r>
          </a:p>
          <a:p>
            <a:pPr lvl="0" eaLnBrk="0" fontAlgn="base" hangingPunct="0">
              <a:spcBef>
                <a:spcPct val="0"/>
              </a:spcBef>
              <a:spcAft>
                <a:spcPct val="0"/>
              </a:spcAft>
              <a:tabLst>
                <a:tab pos="1433513" algn="l"/>
              </a:tabLst>
            </a:pPr>
            <a:endParaRPr lang="fa-IR" sz="1200" b="1" dirty="0" smtClean="0">
              <a:latin typeface="Arial" pitchFamily="34" charset="0"/>
              <a:ea typeface="Times New Roman" pitchFamily="18" charset="0"/>
              <a:cs typeface="B Kamra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tab pos="1433513" algn="l"/>
              </a:tabLst>
            </a:pPr>
            <a:endParaRPr kumimoji="0" lang="fa-IR" sz="12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tab pos="1433513" algn="l"/>
              </a:tabLst>
            </a:pPr>
            <a:endParaRPr kumimoji="0" lang="fa-IR" sz="1200" b="1" i="0" u="none" strike="noStrike" cap="none" normalizeH="0" baseline="0" dirty="0" smtClean="0">
              <a:ln>
                <a:noFill/>
              </a:ln>
              <a:solidFill>
                <a:schemeClr val="tx1"/>
              </a:solidFill>
              <a:effectLst/>
              <a:latin typeface="Arial" pitchFamily="34" charset="0"/>
              <a:cs typeface="B Kamran" pitchFamily="2" charset="-78"/>
            </a:endParaRPr>
          </a:p>
        </p:txBody>
      </p:sp>
      <p:sp>
        <p:nvSpPr>
          <p:cNvPr id="3" name="TextBox 2"/>
          <p:cNvSpPr txBox="1"/>
          <p:nvPr/>
        </p:nvSpPr>
        <p:spPr>
          <a:xfrm>
            <a:off x="2071670" y="1357298"/>
            <a:ext cx="1214446" cy="307777"/>
          </a:xfrm>
          <a:prstGeom prst="rect">
            <a:avLst/>
          </a:prstGeom>
          <a:noFill/>
        </p:spPr>
        <p:txBody>
          <a:bodyPr wrap="square" rtlCol="1">
            <a:spAutoFit/>
          </a:bodyPr>
          <a:lstStyle/>
          <a:p>
            <a:r>
              <a:rPr lang="fa-IR" sz="1400" b="1" dirty="0" smtClean="0">
                <a:cs typeface="B Kamran" pitchFamily="2" charset="-78"/>
              </a:rPr>
              <a:t>نمودار هرم سنی :</a:t>
            </a:r>
            <a:endParaRPr lang="fa-IR" sz="1400" b="1" dirty="0">
              <a:cs typeface="B Kamran" pitchFamily="2" charset="-78"/>
            </a:endParaRPr>
          </a:p>
        </p:txBody>
      </p:sp>
      <p:sp>
        <p:nvSpPr>
          <p:cNvPr id="5" name="TextBox 4"/>
          <p:cNvSpPr txBox="1"/>
          <p:nvPr/>
        </p:nvSpPr>
        <p:spPr>
          <a:xfrm>
            <a:off x="3929058" y="3214686"/>
            <a:ext cx="500066" cy="307777"/>
          </a:xfrm>
          <a:prstGeom prst="rect">
            <a:avLst/>
          </a:prstGeom>
          <a:noFill/>
        </p:spPr>
        <p:txBody>
          <a:bodyPr wrap="square" rtlCol="1">
            <a:spAutoFit/>
          </a:bodyPr>
          <a:lstStyle/>
          <a:p>
            <a:r>
              <a:rPr lang="fa-IR" sz="1400" b="1" dirty="0" smtClean="0">
                <a:cs typeface="B Kamran" pitchFamily="2" charset="-78"/>
              </a:rPr>
              <a:t>مرد</a:t>
            </a:r>
            <a:endParaRPr lang="fa-IR" sz="1400" b="1" dirty="0">
              <a:cs typeface="B Kamran" pitchFamily="2" charset="-78"/>
            </a:endParaRPr>
          </a:p>
        </p:txBody>
      </p:sp>
      <p:sp>
        <p:nvSpPr>
          <p:cNvPr id="6" name="TextBox 5"/>
          <p:cNvSpPr txBox="1"/>
          <p:nvPr/>
        </p:nvSpPr>
        <p:spPr>
          <a:xfrm>
            <a:off x="285720" y="3286124"/>
            <a:ext cx="500066" cy="307777"/>
          </a:xfrm>
          <a:prstGeom prst="rect">
            <a:avLst/>
          </a:prstGeom>
          <a:noFill/>
        </p:spPr>
        <p:txBody>
          <a:bodyPr wrap="square" rtlCol="1">
            <a:spAutoFit/>
          </a:bodyPr>
          <a:lstStyle/>
          <a:p>
            <a:r>
              <a:rPr lang="fa-IR" sz="1400" b="1" dirty="0" smtClean="0">
                <a:cs typeface="B Kamran" pitchFamily="2" charset="-78"/>
              </a:rPr>
              <a:t>زن</a:t>
            </a:r>
            <a:endParaRPr lang="fa-IR" sz="1400" b="1" dirty="0">
              <a:cs typeface="B Kamran" pitchFamily="2" charset="-78"/>
            </a:endParaRPr>
          </a:p>
        </p:txBody>
      </p:sp>
      <p:sp>
        <p:nvSpPr>
          <p:cNvPr id="7" name="Rectangle 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graphicFrame>
        <p:nvGraphicFramePr>
          <p:cNvPr id="12" name="Table 11"/>
          <p:cNvGraphicFramePr>
            <a:graphicFrameLocks noGrp="1"/>
          </p:cNvGraphicFramePr>
          <p:nvPr/>
        </p:nvGraphicFramePr>
        <p:xfrm>
          <a:off x="4714876" y="1714488"/>
          <a:ext cx="4071968" cy="4389120"/>
        </p:xfrm>
        <a:graphic>
          <a:graphicData uri="http://schemas.openxmlformats.org/drawingml/2006/table">
            <a:tbl>
              <a:tblPr rtl="1" firstRow="1" bandRow="1">
                <a:tableStyleId>{5C22544A-7EE6-4342-B048-85BDC9FD1C3A}</a:tableStyleId>
              </a:tblPr>
              <a:tblGrid>
                <a:gridCol w="1017992"/>
                <a:gridCol w="1017992"/>
                <a:gridCol w="1017992"/>
                <a:gridCol w="1017992"/>
              </a:tblGrid>
              <a:tr h="256461">
                <a:tc>
                  <a:txBody>
                    <a:bodyPr/>
                    <a:lstStyle/>
                    <a:p>
                      <a:pPr rtl="1"/>
                      <a:r>
                        <a:rPr lang="fa-IR" sz="1200" dirty="0" smtClean="0">
                          <a:cs typeface="B Kamran" pitchFamily="2" charset="-78"/>
                        </a:rPr>
                        <a:t> گروه های سنی</a:t>
                      </a:r>
                      <a:endParaRPr lang="fa-IR" sz="1200" dirty="0">
                        <a:cs typeface="B Kamran" pitchFamily="2" charset="-78"/>
                      </a:endParaRPr>
                    </a:p>
                  </a:txBody>
                  <a:tcPr/>
                </a:tc>
                <a:tc>
                  <a:txBody>
                    <a:bodyPr/>
                    <a:lstStyle/>
                    <a:p>
                      <a:pPr rtl="1"/>
                      <a:r>
                        <a:rPr lang="fa-IR" sz="1200" dirty="0" smtClean="0">
                          <a:cs typeface="B Kamran" pitchFamily="2" charset="-78"/>
                        </a:rPr>
                        <a:t>        مرد </a:t>
                      </a:r>
                      <a:endParaRPr lang="fa-IR" sz="1200" dirty="0">
                        <a:cs typeface="B Kamran" pitchFamily="2" charset="-78"/>
                      </a:endParaRPr>
                    </a:p>
                  </a:txBody>
                  <a:tcPr/>
                </a:tc>
                <a:tc>
                  <a:txBody>
                    <a:bodyPr/>
                    <a:lstStyle/>
                    <a:p>
                      <a:pPr rtl="1"/>
                      <a:r>
                        <a:rPr lang="fa-IR" sz="1200" dirty="0" smtClean="0">
                          <a:cs typeface="B Kamran" pitchFamily="2" charset="-78"/>
                        </a:rPr>
                        <a:t>         زن</a:t>
                      </a:r>
                      <a:endParaRPr lang="fa-IR" sz="1200" dirty="0">
                        <a:cs typeface="B Kamran" pitchFamily="2" charset="-78"/>
                      </a:endParaRPr>
                    </a:p>
                  </a:txBody>
                  <a:tcPr/>
                </a:tc>
                <a:tc>
                  <a:txBody>
                    <a:bodyPr/>
                    <a:lstStyle/>
                    <a:p>
                      <a:pPr rtl="1"/>
                      <a:r>
                        <a:rPr lang="fa-IR" sz="1200" dirty="0" smtClean="0">
                          <a:cs typeface="B Kamran" pitchFamily="2" charset="-78"/>
                        </a:rPr>
                        <a:t>  نسبت جنسی</a:t>
                      </a:r>
                      <a:endParaRPr lang="fa-IR" sz="1200" dirty="0">
                        <a:cs typeface="B Kamran" pitchFamily="2" charset="-78"/>
                      </a:endParaRPr>
                    </a:p>
                  </a:txBody>
                  <a:tcPr/>
                </a:tc>
              </a:tr>
              <a:tr h="256461">
                <a:tc>
                  <a:txBody>
                    <a:bodyPr/>
                    <a:lstStyle/>
                    <a:p>
                      <a:pPr rtl="1"/>
                      <a:r>
                        <a:rPr lang="fa-IR" sz="1200" baseline="0" dirty="0" smtClean="0">
                          <a:cs typeface="B Kamran" pitchFamily="2" charset="-78"/>
                        </a:rPr>
                        <a:t>        4-0</a:t>
                      </a:r>
                      <a:endParaRPr lang="fa-IR" sz="1200" dirty="0">
                        <a:cs typeface="B Kamran" pitchFamily="2" charset="-78"/>
                      </a:endParaRPr>
                    </a:p>
                  </a:txBody>
                  <a:tcPr/>
                </a:tc>
                <a:tc>
                  <a:txBody>
                    <a:bodyPr/>
                    <a:lstStyle/>
                    <a:p>
                      <a:pPr rtl="1"/>
                      <a:r>
                        <a:rPr lang="fa-IR" sz="1200" dirty="0" smtClean="0">
                          <a:cs typeface="B Kamran" pitchFamily="2" charset="-78"/>
                        </a:rPr>
                        <a:t>        32</a:t>
                      </a:r>
                      <a:endParaRPr lang="fa-IR" sz="1200" dirty="0">
                        <a:cs typeface="B Kamran" pitchFamily="2" charset="-78"/>
                      </a:endParaRPr>
                    </a:p>
                  </a:txBody>
                  <a:tcPr/>
                </a:tc>
                <a:tc>
                  <a:txBody>
                    <a:bodyPr/>
                    <a:lstStyle/>
                    <a:p>
                      <a:pPr rtl="1"/>
                      <a:r>
                        <a:rPr lang="fa-IR" sz="1200" dirty="0" smtClean="0">
                          <a:cs typeface="B Kamran" pitchFamily="2" charset="-78"/>
                        </a:rPr>
                        <a:t>        42</a:t>
                      </a:r>
                      <a:endParaRPr lang="fa-IR" sz="1200" dirty="0">
                        <a:cs typeface="B Kamran" pitchFamily="2" charset="-78"/>
                      </a:endParaRPr>
                    </a:p>
                  </a:txBody>
                  <a:tcPr/>
                </a:tc>
                <a:tc>
                  <a:txBody>
                    <a:bodyPr/>
                    <a:lstStyle/>
                    <a:p>
                      <a:pPr rtl="1"/>
                      <a:r>
                        <a:rPr lang="fa-IR" sz="1200" dirty="0" smtClean="0">
                          <a:cs typeface="B Kamran" pitchFamily="2" charset="-78"/>
                        </a:rPr>
                        <a:t>          76</a:t>
                      </a:r>
                      <a:endParaRPr lang="fa-IR" sz="1200" dirty="0">
                        <a:cs typeface="B Kamran" pitchFamily="2" charset="-78"/>
                      </a:endParaRPr>
                    </a:p>
                  </a:txBody>
                  <a:tcPr/>
                </a:tc>
              </a:tr>
              <a:tr h="256461">
                <a:tc>
                  <a:txBody>
                    <a:bodyPr/>
                    <a:lstStyle/>
                    <a:p>
                      <a:pPr rtl="1"/>
                      <a:r>
                        <a:rPr lang="fa-IR" sz="1200" dirty="0" smtClean="0">
                          <a:cs typeface="B Kamran" pitchFamily="2" charset="-78"/>
                        </a:rPr>
                        <a:t>        9-5</a:t>
                      </a:r>
                      <a:endParaRPr lang="fa-IR" sz="1200" dirty="0">
                        <a:cs typeface="B Kamran" pitchFamily="2" charset="-78"/>
                      </a:endParaRPr>
                    </a:p>
                  </a:txBody>
                  <a:tcPr/>
                </a:tc>
                <a:tc>
                  <a:txBody>
                    <a:bodyPr/>
                    <a:lstStyle/>
                    <a:p>
                      <a:pPr rtl="1"/>
                      <a:r>
                        <a:rPr lang="fa-IR" sz="1200" dirty="0" smtClean="0">
                          <a:cs typeface="B Kamran" pitchFamily="2" charset="-78"/>
                        </a:rPr>
                        <a:t>        51  </a:t>
                      </a:r>
                      <a:endParaRPr lang="fa-IR" sz="1200" dirty="0">
                        <a:cs typeface="B Kamran" pitchFamily="2" charset="-78"/>
                      </a:endParaRPr>
                    </a:p>
                  </a:txBody>
                  <a:tcPr/>
                </a:tc>
                <a:tc>
                  <a:txBody>
                    <a:bodyPr/>
                    <a:lstStyle/>
                    <a:p>
                      <a:pPr rtl="1"/>
                      <a:r>
                        <a:rPr lang="fa-IR" sz="1200" dirty="0" smtClean="0">
                          <a:cs typeface="B Kamran" pitchFamily="2" charset="-78"/>
                        </a:rPr>
                        <a:t>        34</a:t>
                      </a:r>
                      <a:endParaRPr lang="fa-IR" sz="1200" dirty="0">
                        <a:cs typeface="B Kamran" pitchFamily="2" charset="-78"/>
                      </a:endParaRPr>
                    </a:p>
                  </a:txBody>
                  <a:tcPr/>
                </a:tc>
                <a:tc>
                  <a:txBody>
                    <a:bodyPr/>
                    <a:lstStyle/>
                    <a:p>
                      <a:pPr rtl="1"/>
                      <a:r>
                        <a:rPr lang="fa-IR" sz="1200" dirty="0" smtClean="0">
                          <a:cs typeface="B Kamran" pitchFamily="2" charset="-78"/>
                        </a:rPr>
                        <a:t>         150</a:t>
                      </a:r>
                      <a:endParaRPr lang="fa-IR" sz="1200" dirty="0">
                        <a:cs typeface="B Kamran" pitchFamily="2" charset="-78"/>
                      </a:endParaRPr>
                    </a:p>
                  </a:txBody>
                  <a:tcPr/>
                </a:tc>
              </a:tr>
              <a:tr h="256461">
                <a:tc>
                  <a:txBody>
                    <a:bodyPr/>
                    <a:lstStyle/>
                    <a:p>
                      <a:pPr rtl="1"/>
                      <a:r>
                        <a:rPr lang="fa-IR" sz="1200" dirty="0" smtClean="0">
                          <a:cs typeface="B Kamran" pitchFamily="2" charset="-78"/>
                        </a:rPr>
                        <a:t>      14-10</a:t>
                      </a:r>
                      <a:endParaRPr lang="fa-IR" sz="1200" dirty="0">
                        <a:cs typeface="B Kamran" pitchFamily="2" charset="-78"/>
                      </a:endParaRPr>
                    </a:p>
                  </a:txBody>
                  <a:tcPr/>
                </a:tc>
                <a:tc>
                  <a:txBody>
                    <a:bodyPr/>
                    <a:lstStyle/>
                    <a:p>
                      <a:pPr rtl="1"/>
                      <a:r>
                        <a:rPr lang="fa-IR" sz="1200" dirty="0" smtClean="0">
                          <a:cs typeface="B Kamran" pitchFamily="2" charset="-78"/>
                        </a:rPr>
                        <a:t>        50</a:t>
                      </a:r>
                      <a:endParaRPr lang="fa-IR" sz="1200" dirty="0">
                        <a:cs typeface="B Kamran" pitchFamily="2" charset="-78"/>
                      </a:endParaRPr>
                    </a:p>
                  </a:txBody>
                  <a:tcPr/>
                </a:tc>
                <a:tc>
                  <a:txBody>
                    <a:bodyPr/>
                    <a:lstStyle/>
                    <a:p>
                      <a:pPr rtl="1"/>
                      <a:r>
                        <a:rPr lang="fa-IR" sz="1200" dirty="0" smtClean="0">
                          <a:cs typeface="B Kamran" pitchFamily="2" charset="-78"/>
                        </a:rPr>
                        <a:t>        44</a:t>
                      </a:r>
                      <a:endParaRPr lang="fa-IR" sz="1200" dirty="0">
                        <a:cs typeface="B Kamran" pitchFamily="2" charset="-78"/>
                      </a:endParaRPr>
                    </a:p>
                  </a:txBody>
                  <a:tcPr/>
                </a:tc>
                <a:tc>
                  <a:txBody>
                    <a:bodyPr/>
                    <a:lstStyle/>
                    <a:p>
                      <a:pPr rtl="1"/>
                      <a:r>
                        <a:rPr lang="fa-IR" sz="1200" dirty="0" smtClean="0">
                          <a:cs typeface="B Kamran" pitchFamily="2" charset="-78"/>
                        </a:rPr>
                        <a:t>         113</a:t>
                      </a:r>
                      <a:endParaRPr lang="fa-IR" sz="1200" dirty="0">
                        <a:cs typeface="B Kamran" pitchFamily="2" charset="-78"/>
                      </a:endParaRPr>
                    </a:p>
                  </a:txBody>
                  <a:tcPr/>
                </a:tc>
              </a:tr>
              <a:tr h="256461">
                <a:tc>
                  <a:txBody>
                    <a:bodyPr/>
                    <a:lstStyle/>
                    <a:p>
                      <a:pPr rtl="1"/>
                      <a:r>
                        <a:rPr lang="fa-IR" sz="1200" dirty="0" smtClean="0">
                          <a:cs typeface="B Kamran" pitchFamily="2" charset="-78"/>
                        </a:rPr>
                        <a:t>      19-15</a:t>
                      </a:r>
                      <a:endParaRPr lang="fa-IR" sz="1200" dirty="0">
                        <a:cs typeface="B Kamran" pitchFamily="2" charset="-78"/>
                      </a:endParaRPr>
                    </a:p>
                  </a:txBody>
                  <a:tcPr/>
                </a:tc>
                <a:tc>
                  <a:txBody>
                    <a:bodyPr/>
                    <a:lstStyle/>
                    <a:p>
                      <a:pPr rtl="1"/>
                      <a:r>
                        <a:rPr lang="fa-IR" sz="1200" dirty="0" smtClean="0">
                          <a:cs typeface="B Kamran" pitchFamily="2" charset="-78"/>
                        </a:rPr>
                        <a:t>        52</a:t>
                      </a:r>
                      <a:endParaRPr lang="fa-IR" sz="1200" dirty="0">
                        <a:cs typeface="B Kamran" pitchFamily="2" charset="-78"/>
                      </a:endParaRPr>
                    </a:p>
                  </a:txBody>
                  <a:tcPr/>
                </a:tc>
                <a:tc>
                  <a:txBody>
                    <a:bodyPr/>
                    <a:lstStyle/>
                    <a:p>
                      <a:pPr rtl="1"/>
                      <a:r>
                        <a:rPr lang="fa-IR" sz="1200" dirty="0" smtClean="0">
                          <a:cs typeface="B Kamran" pitchFamily="2" charset="-78"/>
                        </a:rPr>
                        <a:t>        53</a:t>
                      </a:r>
                      <a:endParaRPr lang="fa-IR" sz="1200" dirty="0">
                        <a:cs typeface="B Kamran" pitchFamily="2" charset="-78"/>
                      </a:endParaRPr>
                    </a:p>
                  </a:txBody>
                  <a:tcPr/>
                </a:tc>
                <a:tc>
                  <a:txBody>
                    <a:bodyPr/>
                    <a:lstStyle/>
                    <a:p>
                      <a:pPr rtl="1"/>
                      <a:r>
                        <a:rPr lang="fa-IR" sz="1200" dirty="0" smtClean="0">
                          <a:cs typeface="B Kamran" pitchFamily="2" charset="-78"/>
                        </a:rPr>
                        <a:t>    </a:t>
                      </a:r>
                      <a:r>
                        <a:rPr lang="fa-IR" sz="1200" baseline="0" dirty="0" smtClean="0">
                          <a:cs typeface="B Kamran" pitchFamily="2" charset="-78"/>
                        </a:rPr>
                        <a:t>      </a:t>
                      </a:r>
                      <a:r>
                        <a:rPr lang="fa-IR" sz="1200" dirty="0" smtClean="0">
                          <a:cs typeface="B Kamran" pitchFamily="2" charset="-78"/>
                        </a:rPr>
                        <a:t>98</a:t>
                      </a:r>
                      <a:endParaRPr lang="fa-IR" sz="1200" dirty="0">
                        <a:cs typeface="B Kamran" pitchFamily="2" charset="-78"/>
                      </a:endParaRPr>
                    </a:p>
                  </a:txBody>
                  <a:tcPr/>
                </a:tc>
              </a:tr>
              <a:tr h="256461">
                <a:tc>
                  <a:txBody>
                    <a:bodyPr/>
                    <a:lstStyle/>
                    <a:p>
                      <a:pPr rtl="1"/>
                      <a:r>
                        <a:rPr lang="fa-IR" sz="1200" dirty="0" smtClean="0">
                          <a:cs typeface="B Kamran" pitchFamily="2" charset="-78"/>
                        </a:rPr>
                        <a:t>     24-20</a:t>
                      </a:r>
                      <a:endParaRPr lang="fa-IR" sz="1200" dirty="0">
                        <a:cs typeface="B Kamran" pitchFamily="2" charset="-78"/>
                      </a:endParaRPr>
                    </a:p>
                  </a:txBody>
                  <a:tcPr/>
                </a:tc>
                <a:tc>
                  <a:txBody>
                    <a:bodyPr/>
                    <a:lstStyle/>
                    <a:p>
                      <a:pPr rtl="1"/>
                      <a:r>
                        <a:rPr lang="fa-IR" sz="1200" dirty="0" smtClean="0">
                          <a:cs typeface="B Kamran" pitchFamily="2" charset="-78"/>
                        </a:rPr>
                        <a:t>        57</a:t>
                      </a:r>
                      <a:endParaRPr lang="fa-IR" sz="1200" dirty="0">
                        <a:cs typeface="B Kamran" pitchFamily="2" charset="-78"/>
                      </a:endParaRPr>
                    </a:p>
                  </a:txBody>
                  <a:tcPr/>
                </a:tc>
                <a:tc>
                  <a:txBody>
                    <a:bodyPr/>
                    <a:lstStyle/>
                    <a:p>
                      <a:pPr rtl="1"/>
                      <a:r>
                        <a:rPr lang="fa-IR" sz="1200" dirty="0" smtClean="0">
                          <a:cs typeface="B Kamran" pitchFamily="2" charset="-78"/>
                        </a:rPr>
                        <a:t>        70</a:t>
                      </a:r>
                      <a:endParaRPr lang="fa-IR" sz="1200" dirty="0">
                        <a:cs typeface="B Kamran" pitchFamily="2" charset="-78"/>
                      </a:endParaRPr>
                    </a:p>
                  </a:txBody>
                  <a:tcPr/>
                </a:tc>
                <a:tc>
                  <a:txBody>
                    <a:bodyPr/>
                    <a:lstStyle/>
                    <a:p>
                      <a:pPr rtl="1"/>
                      <a:r>
                        <a:rPr lang="fa-IR" sz="1200" dirty="0" smtClean="0">
                          <a:cs typeface="B Kamran" pitchFamily="2" charset="-78"/>
                        </a:rPr>
                        <a:t>      </a:t>
                      </a:r>
                      <a:r>
                        <a:rPr lang="fa-IR" sz="1200" baseline="0" dirty="0" smtClean="0">
                          <a:cs typeface="B Kamran" pitchFamily="2" charset="-78"/>
                        </a:rPr>
                        <a:t>   </a:t>
                      </a:r>
                      <a:r>
                        <a:rPr lang="fa-IR" sz="1200" dirty="0" smtClean="0">
                          <a:cs typeface="B Kamran" pitchFamily="2" charset="-78"/>
                        </a:rPr>
                        <a:t> 81</a:t>
                      </a:r>
                      <a:endParaRPr lang="fa-IR" sz="1200" dirty="0">
                        <a:cs typeface="B Kamran" pitchFamily="2" charset="-78"/>
                      </a:endParaRPr>
                    </a:p>
                  </a:txBody>
                  <a:tcPr/>
                </a:tc>
              </a:tr>
              <a:tr h="256461">
                <a:tc>
                  <a:txBody>
                    <a:bodyPr/>
                    <a:lstStyle/>
                    <a:p>
                      <a:pPr rtl="1"/>
                      <a:r>
                        <a:rPr lang="fa-IR" sz="1200" dirty="0" smtClean="0">
                          <a:cs typeface="B Kamran" pitchFamily="2" charset="-78"/>
                        </a:rPr>
                        <a:t>     29-25</a:t>
                      </a:r>
                      <a:endParaRPr lang="fa-IR" sz="1200" dirty="0">
                        <a:cs typeface="B Kamran" pitchFamily="2" charset="-78"/>
                      </a:endParaRPr>
                    </a:p>
                  </a:txBody>
                  <a:tcPr/>
                </a:tc>
                <a:tc>
                  <a:txBody>
                    <a:bodyPr/>
                    <a:lstStyle/>
                    <a:p>
                      <a:pPr rtl="1"/>
                      <a:r>
                        <a:rPr lang="fa-IR" sz="1200" dirty="0" smtClean="0">
                          <a:cs typeface="B Kamran" pitchFamily="2" charset="-78"/>
                        </a:rPr>
                        <a:t>        49</a:t>
                      </a:r>
                      <a:endParaRPr lang="fa-IR" sz="1200" dirty="0">
                        <a:cs typeface="B Kamran" pitchFamily="2" charset="-78"/>
                      </a:endParaRPr>
                    </a:p>
                  </a:txBody>
                  <a:tcPr/>
                </a:tc>
                <a:tc>
                  <a:txBody>
                    <a:bodyPr/>
                    <a:lstStyle/>
                    <a:p>
                      <a:pPr rtl="1"/>
                      <a:r>
                        <a:rPr lang="fa-IR" sz="1200" dirty="0" smtClean="0">
                          <a:cs typeface="B Kamran" pitchFamily="2" charset="-78"/>
                        </a:rPr>
                        <a:t>        50</a:t>
                      </a:r>
                      <a:endParaRPr lang="fa-IR" sz="1200" dirty="0">
                        <a:cs typeface="B Kamran" pitchFamily="2" charset="-78"/>
                      </a:endParaRPr>
                    </a:p>
                  </a:txBody>
                  <a:tcPr/>
                </a:tc>
                <a:tc>
                  <a:txBody>
                    <a:bodyPr/>
                    <a:lstStyle/>
                    <a:p>
                      <a:pPr rtl="1"/>
                      <a:r>
                        <a:rPr lang="fa-IR" sz="1200" dirty="0" smtClean="0">
                          <a:cs typeface="B Kamran" pitchFamily="2" charset="-78"/>
                        </a:rPr>
                        <a:t>          98</a:t>
                      </a:r>
                      <a:endParaRPr lang="fa-IR" sz="1200" dirty="0">
                        <a:cs typeface="B Kamran" pitchFamily="2" charset="-78"/>
                      </a:endParaRPr>
                    </a:p>
                  </a:txBody>
                  <a:tcPr/>
                </a:tc>
              </a:tr>
              <a:tr h="256461">
                <a:tc>
                  <a:txBody>
                    <a:bodyPr/>
                    <a:lstStyle/>
                    <a:p>
                      <a:pPr rtl="1"/>
                      <a:r>
                        <a:rPr lang="fa-IR" sz="1200" dirty="0" smtClean="0">
                          <a:cs typeface="B Kamran" pitchFamily="2" charset="-78"/>
                        </a:rPr>
                        <a:t>     34-30</a:t>
                      </a:r>
                      <a:endParaRPr lang="fa-IR" sz="1200" dirty="0">
                        <a:cs typeface="B Kamran" pitchFamily="2" charset="-78"/>
                      </a:endParaRPr>
                    </a:p>
                  </a:txBody>
                  <a:tcPr/>
                </a:tc>
                <a:tc>
                  <a:txBody>
                    <a:bodyPr/>
                    <a:lstStyle/>
                    <a:p>
                      <a:pPr rtl="1"/>
                      <a:r>
                        <a:rPr lang="fa-IR" sz="1200" dirty="0" smtClean="0">
                          <a:cs typeface="B Kamran" pitchFamily="2" charset="-78"/>
                        </a:rPr>
                        <a:t>        37</a:t>
                      </a:r>
                      <a:endParaRPr lang="fa-IR" sz="1200" dirty="0">
                        <a:cs typeface="B Kamran" pitchFamily="2" charset="-78"/>
                      </a:endParaRPr>
                    </a:p>
                  </a:txBody>
                  <a:tcPr/>
                </a:tc>
                <a:tc>
                  <a:txBody>
                    <a:bodyPr/>
                    <a:lstStyle/>
                    <a:p>
                      <a:pPr rtl="1"/>
                      <a:r>
                        <a:rPr lang="fa-IR" sz="1200" dirty="0" smtClean="0">
                          <a:cs typeface="B Kamran" pitchFamily="2" charset="-78"/>
                        </a:rPr>
                        <a:t>        30</a:t>
                      </a:r>
                      <a:endParaRPr lang="fa-IR" sz="1200" dirty="0">
                        <a:cs typeface="B Kamran" pitchFamily="2" charset="-78"/>
                      </a:endParaRPr>
                    </a:p>
                  </a:txBody>
                  <a:tcPr/>
                </a:tc>
                <a:tc>
                  <a:txBody>
                    <a:bodyPr/>
                    <a:lstStyle/>
                    <a:p>
                      <a:pPr rtl="1"/>
                      <a:r>
                        <a:rPr lang="fa-IR" sz="1200" dirty="0" smtClean="0">
                          <a:cs typeface="B Kamran" pitchFamily="2" charset="-78"/>
                        </a:rPr>
                        <a:t>         123</a:t>
                      </a:r>
                      <a:endParaRPr lang="fa-IR" sz="1200" dirty="0">
                        <a:cs typeface="B Kamran" pitchFamily="2" charset="-78"/>
                      </a:endParaRPr>
                    </a:p>
                  </a:txBody>
                  <a:tcPr/>
                </a:tc>
              </a:tr>
              <a:tr h="256461">
                <a:tc>
                  <a:txBody>
                    <a:bodyPr/>
                    <a:lstStyle/>
                    <a:p>
                      <a:pPr rtl="1"/>
                      <a:r>
                        <a:rPr lang="fa-IR" sz="1200" dirty="0" smtClean="0">
                          <a:cs typeface="B Kamran" pitchFamily="2" charset="-78"/>
                        </a:rPr>
                        <a:t>     39-35</a:t>
                      </a:r>
                      <a:endParaRPr lang="fa-IR" sz="1200" dirty="0">
                        <a:cs typeface="B Kamran" pitchFamily="2" charset="-78"/>
                      </a:endParaRPr>
                    </a:p>
                  </a:txBody>
                  <a:tcPr/>
                </a:tc>
                <a:tc>
                  <a:txBody>
                    <a:bodyPr/>
                    <a:lstStyle/>
                    <a:p>
                      <a:pPr rtl="1"/>
                      <a:r>
                        <a:rPr lang="fa-IR" sz="1200" dirty="0" smtClean="0">
                          <a:cs typeface="B Kamran" pitchFamily="2" charset="-78"/>
                        </a:rPr>
                        <a:t>        39</a:t>
                      </a:r>
                      <a:endParaRPr lang="fa-IR" sz="1200" dirty="0">
                        <a:cs typeface="B Kamran" pitchFamily="2" charset="-78"/>
                      </a:endParaRPr>
                    </a:p>
                  </a:txBody>
                  <a:tcPr/>
                </a:tc>
                <a:tc>
                  <a:txBody>
                    <a:bodyPr/>
                    <a:lstStyle/>
                    <a:p>
                      <a:pPr rtl="1"/>
                      <a:r>
                        <a:rPr lang="fa-IR" sz="1200" dirty="0" smtClean="0">
                          <a:cs typeface="B Kamran" pitchFamily="2" charset="-78"/>
                        </a:rPr>
                        <a:t>        30</a:t>
                      </a:r>
                      <a:endParaRPr lang="fa-IR" sz="1200" dirty="0">
                        <a:cs typeface="B Kamran" pitchFamily="2" charset="-78"/>
                      </a:endParaRPr>
                    </a:p>
                  </a:txBody>
                  <a:tcPr/>
                </a:tc>
                <a:tc>
                  <a:txBody>
                    <a:bodyPr/>
                    <a:lstStyle/>
                    <a:p>
                      <a:pPr rtl="1"/>
                      <a:r>
                        <a:rPr lang="fa-IR" sz="1200" dirty="0" smtClean="0">
                          <a:cs typeface="B Kamran" pitchFamily="2" charset="-78"/>
                        </a:rPr>
                        <a:t>        130</a:t>
                      </a:r>
                      <a:endParaRPr lang="fa-IR" sz="1200" dirty="0">
                        <a:cs typeface="B Kamran" pitchFamily="2" charset="-78"/>
                      </a:endParaRPr>
                    </a:p>
                  </a:txBody>
                  <a:tcPr/>
                </a:tc>
              </a:tr>
              <a:tr h="256461">
                <a:tc>
                  <a:txBody>
                    <a:bodyPr/>
                    <a:lstStyle/>
                    <a:p>
                      <a:pPr rtl="1"/>
                      <a:r>
                        <a:rPr lang="fa-IR" sz="1200" dirty="0" smtClean="0">
                          <a:cs typeface="B Kamran" pitchFamily="2" charset="-78"/>
                        </a:rPr>
                        <a:t>     44-40</a:t>
                      </a:r>
                      <a:endParaRPr lang="fa-IR" sz="1200" dirty="0">
                        <a:cs typeface="B Kamran" pitchFamily="2" charset="-78"/>
                      </a:endParaRPr>
                    </a:p>
                  </a:txBody>
                  <a:tcPr/>
                </a:tc>
                <a:tc>
                  <a:txBody>
                    <a:bodyPr/>
                    <a:lstStyle/>
                    <a:p>
                      <a:pPr rtl="1"/>
                      <a:r>
                        <a:rPr lang="fa-IR" sz="1200" dirty="0" smtClean="0">
                          <a:cs typeface="B Kamran" pitchFamily="2" charset="-78"/>
                        </a:rPr>
                        <a:t>        21</a:t>
                      </a:r>
                      <a:endParaRPr lang="fa-IR" sz="1200" dirty="0">
                        <a:cs typeface="B Kamran" pitchFamily="2" charset="-78"/>
                      </a:endParaRPr>
                    </a:p>
                  </a:txBody>
                  <a:tcPr/>
                </a:tc>
                <a:tc>
                  <a:txBody>
                    <a:bodyPr/>
                    <a:lstStyle/>
                    <a:p>
                      <a:pPr rtl="1"/>
                      <a:r>
                        <a:rPr lang="fa-IR" sz="1200" dirty="0" smtClean="0">
                          <a:cs typeface="B Kamran" pitchFamily="2" charset="-78"/>
                        </a:rPr>
                        <a:t>        25</a:t>
                      </a:r>
                      <a:endParaRPr lang="fa-IR" sz="1200" dirty="0">
                        <a:cs typeface="B Kamran" pitchFamily="2" charset="-78"/>
                      </a:endParaRPr>
                    </a:p>
                  </a:txBody>
                  <a:tcPr/>
                </a:tc>
                <a:tc>
                  <a:txBody>
                    <a:bodyPr/>
                    <a:lstStyle/>
                    <a:p>
                      <a:pPr rtl="1"/>
                      <a:r>
                        <a:rPr lang="fa-IR" sz="1200" dirty="0" smtClean="0">
                          <a:cs typeface="B Kamran" pitchFamily="2" charset="-78"/>
                        </a:rPr>
                        <a:t>         84</a:t>
                      </a:r>
                      <a:endParaRPr lang="fa-IR" sz="1200" dirty="0">
                        <a:cs typeface="B Kamran" pitchFamily="2" charset="-78"/>
                      </a:endParaRPr>
                    </a:p>
                  </a:txBody>
                  <a:tcPr/>
                </a:tc>
              </a:tr>
              <a:tr h="256461">
                <a:tc>
                  <a:txBody>
                    <a:bodyPr/>
                    <a:lstStyle/>
                    <a:p>
                      <a:pPr rtl="1"/>
                      <a:r>
                        <a:rPr lang="fa-IR" sz="1200" dirty="0" smtClean="0">
                          <a:cs typeface="B Kamran" pitchFamily="2" charset="-78"/>
                        </a:rPr>
                        <a:t>     49-45</a:t>
                      </a:r>
                      <a:endParaRPr lang="fa-IR" sz="1200" dirty="0">
                        <a:cs typeface="B Kamran" pitchFamily="2" charset="-78"/>
                      </a:endParaRPr>
                    </a:p>
                  </a:txBody>
                  <a:tcPr/>
                </a:tc>
                <a:tc>
                  <a:txBody>
                    <a:bodyPr/>
                    <a:lstStyle/>
                    <a:p>
                      <a:pPr rtl="1"/>
                      <a:r>
                        <a:rPr lang="fa-IR" sz="1200" dirty="0" smtClean="0">
                          <a:cs typeface="B Kamran" pitchFamily="2" charset="-78"/>
                        </a:rPr>
                        <a:t>        28</a:t>
                      </a:r>
                      <a:endParaRPr lang="fa-IR" sz="1200" dirty="0">
                        <a:cs typeface="B Kamran" pitchFamily="2" charset="-78"/>
                      </a:endParaRPr>
                    </a:p>
                  </a:txBody>
                  <a:tcPr/>
                </a:tc>
                <a:tc>
                  <a:txBody>
                    <a:bodyPr/>
                    <a:lstStyle/>
                    <a:p>
                      <a:pPr rtl="1"/>
                      <a:r>
                        <a:rPr lang="fa-IR" sz="1200" dirty="0" smtClean="0">
                          <a:cs typeface="B Kamran" pitchFamily="2" charset="-78"/>
                        </a:rPr>
                        <a:t>        18</a:t>
                      </a:r>
                      <a:endParaRPr lang="fa-IR" sz="1200" dirty="0">
                        <a:cs typeface="B Kamran" pitchFamily="2" charset="-78"/>
                      </a:endParaRPr>
                    </a:p>
                  </a:txBody>
                  <a:tcPr/>
                </a:tc>
                <a:tc>
                  <a:txBody>
                    <a:bodyPr/>
                    <a:lstStyle/>
                    <a:p>
                      <a:pPr rtl="1"/>
                      <a:r>
                        <a:rPr lang="fa-IR" sz="1200" dirty="0" smtClean="0">
                          <a:cs typeface="B Kamran" pitchFamily="2" charset="-78"/>
                        </a:rPr>
                        <a:t>        155</a:t>
                      </a:r>
                      <a:endParaRPr lang="fa-IR" sz="1200" dirty="0">
                        <a:cs typeface="B Kamran" pitchFamily="2" charset="-78"/>
                      </a:endParaRPr>
                    </a:p>
                  </a:txBody>
                  <a:tcPr/>
                </a:tc>
              </a:tr>
              <a:tr h="256461">
                <a:tc>
                  <a:txBody>
                    <a:bodyPr/>
                    <a:lstStyle/>
                    <a:p>
                      <a:pPr rtl="1"/>
                      <a:r>
                        <a:rPr lang="fa-IR" sz="1200" dirty="0" smtClean="0">
                          <a:cs typeface="B Kamran" pitchFamily="2" charset="-78"/>
                        </a:rPr>
                        <a:t>     54-50</a:t>
                      </a:r>
                      <a:endParaRPr lang="fa-IR" sz="1200" dirty="0">
                        <a:cs typeface="B Kamran" pitchFamily="2" charset="-78"/>
                      </a:endParaRPr>
                    </a:p>
                  </a:txBody>
                  <a:tcPr/>
                </a:tc>
                <a:tc>
                  <a:txBody>
                    <a:bodyPr/>
                    <a:lstStyle/>
                    <a:p>
                      <a:pPr rtl="1"/>
                      <a:r>
                        <a:rPr lang="fa-IR" sz="1200" dirty="0" smtClean="0">
                          <a:cs typeface="B Kamran" pitchFamily="2" charset="-78"/>
                        </a:rPr>
                        <a:t>        15</a:t>
                      </a:r>
                      <a:endParaRPr lang="fa-IR" sz="1200" dirty="0">
                        <a:cs typeface="B Kamran" pitchFamily="2" charset="-78"/>
                      </a:endParaRPr>
                    </a:p>
                  </a:txBody>
                  <a:tcPr/>
                </a:tc>
                <a:tc>
                  <a:txBody>
                    <a:bodyPr/>
                    <a:lstStyle/>
                    <a:p>
                      <a:pPr rtl="1"/>
                      <a:r>
                        <a:rPr lang="fa-IR" sz="1200" dirty="0" smtClean="0">
                          <a:cs typeface="B Kamran" pitchFamily="2" charset="-78"/>
                        </a:rPr>
                        <a:t>        14</a:t>
                      </a:r>
                      <a:endParaRPr lang="fa-IR" sz="1200" dirty="0">
                        <a:cs typeface="B Kamran" pitchFamily="2" charset="-78"/>
                      </a:endParaRPr>
                    </a:p>
                  </a:txBody>
                  <a:tcPr/>
                </a:tc>
                <a:tc>
                  <a:txBody>
                    <a:bodyPr/>
                    <a:lstStyle/>
                    <a:p>
                      <a:pPr rtl="1"/>
                      <a:r>
                        <a:rPr lang="fa-IR" sz="1200" dirty="0" smtClean="0">
                          <a:cs typeface="B Kamran" pitchFamily="2" charset="-78"/>
                        </a:rPr>
                        <a:t>        107      </a:t>
                      </a:r>
                      <a:endParaRPr lang="fa-IR" sz="1200" dirty="0">
                        <a:cs typeface="B Kamran" pitchFamily="2" charset="-78"/>
                      </a:endParaRPr>
                    </a:p>
                  </a:txBody>
                  <a:tcPr/>
                </a:tc>
              </a:tr>
              <a:tr h="256461">
                <a:tc>
                  <a:txBody>
                    <a:bodyPr/>
                    <a:lstStyle/>
                    <a:p>
                      <a:pPr rtl="1"/>
                      <a:r>
                        <a:rPr lang="fa-IR" sz="1200" dirty="0" smtClean="0">
                          <a:cs typeface="B Kamran" pitchFamily="2" charset="-78"/>
                        </a:rPr>
                        <a:t>     59-55</a:t>
                      </a:r>
                      <a:endParaRPr lang="fa-IR" sz="1200" dirty="0">
                        <a:cs typeface="B Kamran" pitchFamily="2" charset="-78"/>
                      </a:endParaRPr>
                    </a:p>
                  </a:txBody>
                  <a:tcPr/>
                </a:tc>
                <a:tc>
                  <a:txBody>
                    <a:bodyPr/>
                    <a:lstStyle/>
                    <a:p>
                      <a:pPr rtl="1"/>
                      <a:r>
                        <a:rPr lang="fa-IR" sz="1200" dirty="0" smtClean="0">
                          <a:cs typeface="B Kamran" pitchFamily="2" charset="-78"/>
                        </a:rPr>
                        <a:t>         9</a:t>
                      </a:r>
                      <a:endParaRPr lang="fa-IR" sz="1200" dirty="0">
                        <a:cs typeface="B Kamran" pitchFamily="2" charset="-78"/>
                      </a:endParaRPr>
                    </a:p>
                  </a:txBody>
                  <a:tcPr/>
                </a:tc>
                <a:tc>
                  <a:txBody>
                    <a:bodyPr/>
                    <a:lstStyle/>
                    <a:p>
                      <a:pPr rtl="1"/>
                      <a:r>
                        <a:rPr lang="fa-IR" sz="1200" dirty="0" smtClean="0">
                          <a:cs typeface="B Kamran" pitchFamily="2" charset="-78"/>
                        </a:rPr>
                        <a:t>        18</a:t>
                      </a:r>
                      <a:endParaRPr lang="fa-IR" sz="1200" dirty="0">
                        <a:cs typeface="B Kamran" pitchFamily="2" charset="-78"/>
                      </a:endParaRPr>
                    </a:p>
                  </a:txBody>
                  <a:tcPr/>
                </a:tc>
                <a:tc>
                  <a:txBody>
                    <a:bodyPr/>
                    <a:lstStyle/>
                    <a:p>
                      <a:pPr rtl="1"/>
                      <a:r>
                        <a:rPr lang="fa-IR" sz="1200" dirty="0" smtClean="0">
                          <a:cs typeface="B Kamran" pitchFamily="2" charset="-78"/>
                        </a:rPr>
                        <a:t>        50</a:t>
                      </a:r>
                      <a:endParaRPr lang="fa-IR" sz="1200" dirty="0">
                        <a:cs typeface="B Kamran" pitchFamily="2" charset="-78"/>
                      </a:endParaRPr>
                    </a:p>
                  </a:txBody>
                  <a:tcPr/>
                </a:tc>
              </a:tr>
              <a:tr h="256461">
                <a:tc>
                  <a:txBody>
                    <a:bodyPr/>
                    <a:lstStyle/>
                    <a:p>
                      <a:pPr rtl="1"/>
                      <a:r>
                        <a:rPr lang="fa-IR" sz="1200" dirty="0" smtClean="0">
                          <a:cs typeface="B Kamran" pitchFamily="2" charset="-78"/>
                        </a:rPr>
                        <a:t>     64-60</a:t>
                      </a:r>
                      <a:endParaRPr lang="fa-IR" sz="1200" dirty="0">
                        <a:cs typeface="B Kamran" pitchFamily="2" charset="-78"/>
                      </a:endParaRPr>
                    </a:p>
                  </a:txBody>
                  <a:tcPr/>
                </a:tc>
                <a:tc>
                  <a:txBody>
                    <a:bodyPr/>
                    <a:lstStyle/>
                    <a:p>
                      <a:pPr rtl="1"/>
                      <a:r>
                        <a:rPr lang="fa-IR" sz="1200" dirty="0" smtClean="0">
                          <a:cs typeface="B Kamran" pitchFamily="2" charset="-78"/>
                        </a:rPr>
                        <a:t>        11</a:t>
                      </a:r>
                      <a:endParaRPr lang="fa-IR" sz="1200" dirty="0">
                        <a:cs typeface="B Kamran" pitchFamily="2" charset="-78"/>
                      </a:endParaRPr>
                    </a:p>
                  </a:txBody>
                  <a:tcPr/>
                </a:tc>
                <a:tc>
                  <a:txBody>
                    <a:bodyPr/>
                    <a:lstStyle/>
                    <a:p>
                      <a:pPr rtl="1"/>
                      <a:r>
                        <a:rPr lang="fa-IR" sz="1200" dirty="0" smtClean="0">
                          <a:cs typeface="B Kamran" pitchFamily="2" charset="-78"/>
                        </a:rPr>
                        <a:t>        10</a:t>
                      </a:r>
                      <a:endParaRPr lang="fa-IR" sz="1200" dirty="0">
                        <a:cs typeface="B Kamran" pitchFamily="2" charset="-78"/>
                      </a:endParaRPr>
                    </a:p>
                  </a:txBody>
                  <a:tcPr/>
                </a:tc>
                <a:tc>
                  <a:txBody>
                    <a:bodyPr/>
                    <a:lstStyle/>
                    <a:p>
                      <a:pPr rtl="1"/>
                      <a:r>
                        <a:rPr lang="fa-IR" sz="1200" dirty="0" smtClean="0">
                          <a:cs typeface="B Kamran" pitchFamily="2" charset="-78"/>
                        </a:rPr>
                        <a:t>       110</a:t>
                      </a:r>
                      <a:endParaRPr lang="fa-IR" sz="1200" dirty="0">
                        <a:cs typeface="B Kamran" pitchFamily="2" charset="-78"/>
                      </a:endParaRPr>
                    </a:p>
                  </a:txBody>
                  <a:tcPr/>
                </a:tc>
              </a:tr>
              <a:tr h="256461">
                <a:tc>
                  <a:txBody>
                    <a:bodyPr/>
                    <a:lstStyle/>
                    <a:p>
                      <a:pPr rtl="1"/>
                      <a:r>
                        <a:rPr lang="fa-IR" sz="1200" dirty="0" smtClean="0">
                          <a:cs typeface="B Kamran" pitchFamily="2" charset="-78"/>
                        </a:rPr>
                        <a:t>   بیشتر از 65</a:t>
                      </a:r>
                      <a:endParaRPr lang="fa-IR" sz="1200" dirty="0">
                        <a:cs typeface="B Kamran" pitchFamily="2" charset="-78"/>
                      </a:endParaRPr>
                    </a:p>
                  </a:txBody>
                  <a:tcPr/>
                </a:tc>
                <a:tc>
                  <a:txBody>
                    <a:bodyPr/>
                    <a:lstStyle/>
                    <a:p>
                      <a:pPr rtl="1"/>
                      <a:r>
                        <a:rPr lang="fa-IR" sz="1200" dirty="0" smtClean="0">
                          <a:cs typeface="B Kamran" pitchFamily="2" charset="-78"/>
                        </a:rPr>
                        <a:t>        34</a:t>
                      </a:r>
                      <a:endParaRPr lang="fa-IR" sz="1200" dirty="0">
                        <a:cs typeface="B Kamran" pitchFamily="2" charset="-78"/>
                      </a:endParaRPr>
                    </a:p>
                  </a:txBody>
                  <a:tcPr/>
                </a:tc>
                <a:tc>
                  <a:txBody>
                    <a:bodyPr/>
                    <a:lstStyle/>
                    <a:p>
                      <a:pPr rtl="1"/>
                      <a:r>
                        <a:rPr lang="fa-IR" sz="1200" dirty="0" smtClean="0">
                          <a:cs typeface="B Kamran" pitchFamily="2" charset="-78"/>
                        </a:rPr>
                        <a:t>        34</a:t>
                      </a:r>
                      <a:endParaRPr lang="fa-IR" sz="1200" dirty="0">
                        <a:cs typeface="B Kamran" pitchFamily="2" charset="-78"/>
                      </a:endParaRPr>
                    </a:p>
                  </a:txBody>
                  <a:tcPr/>
                </a:tc>
                <a:tc>
                  <a:txBody>
                    <a:bodyPr/>
                    <a:lstStyle/>
                    <a:p>
                      <a:pPr rtl="1"/>
                      <a:r>
                        <a:rPr lang="fa-IR" sz="1200" dirty="0" smtClean="0">
                          <a:cs typeface="B Kamran" pitchFamily="2" charset="-78"/>
                        </a:rPr>
                        <a:t>       100</a:t>
                      </a:r>
                      <a:endParaRPr lang="fa-IR" sz="1200" dirty="0">
                        <a:cs typeface="B Kamran" pitchFamily="2" charset="-78"/>
                      </a:endParaRPr>
                    </a:p>
                  </a:txBody>
                  <a:tcPr/>
                </a:tc>
              </a:tr>
              <a:tr h="256461">
                <a:tc>
                  <a:txBody>
                    <a:bodyPr/>
                    <a:lstStyle/>
                    <a:p>
                      <a:pPr rtl="1"/>
                      <a:r>
                        <a:rPr lang="fa-IR" sz="1200" dirty="0" smtClean="0">
                          <a:cs typeface="B Kamran" pitchFamily="2" charset="-78"/>
                        </a:rPr>
                        <a:t>       جمع</a:t>
                      </a:r>
                      <a:endParaRPr lang="fa-IR" sz="1200" dirty="0">
                        <a:cs typeface="B Kamran" pitchFamily="2" charset="-78"/>
                      </a:endParaRPr>
                    </a:p>
                  </a:txBody>
                  <a:tcPr/>
                </a:tc>
                <a:tc>
                  <a:txBody>
                    <a:bodyPr/>
                    <a:lstStyle/>
                    <a:p>
                      <a:pPr rtl="1"/>
                      <a:r>
                        <a:rPr lang="fa-IR" sz="1200" dirty="0" smtClean="0">
                          <a:cs typeface="B Kamran" pitchFamily="2" charset="-78"/>
                        </a:rPr>
                        <a:t>       485</a:t>
                      </a:r>
                      <a:endParaRPr lang="fa-IR" sz="1200" dirty="0">
                        <a:cs typeface="B Kamran" pitchFamily="2" charset="-78"/>
                      </a:endParaRPr>
                    </a:p>
                  </a:txBody>
                  <a:tcPr/>
                </a:tc>
                <a:tc>
                  <a:txBody>
                    <a:bodyPr/>
                    <a:lstStyle/>
                    <a:p>
                      <a:pPr rtl="1"/>
                      <a:r>
                        <a:rPr lang="fa-IR" sz="1200" dirty="0" smtClean="0">
                          <a:cs typeface="B Kamran" pitchFamily="2" charset="-78"/>
                        </a:rPr>
                        <a:t>       472</a:t>
                      </a:r>
                      <a:endParaRPr lang="fa-IR" sz="1200" dirty="0">
                        <a:cs typeface="B Kamran" pitchFamily="2" charset="-78"/>
                      </a:endParaRPr>
                    </a:p>
                  </a:txBody>
                  <a:tcPr/>
                </a:tc>
                <a:tc>
                  <a:txBody>
                    <a:bodyPr/>
                    <a:lstStyle/>
                    <a:p>
                      <a:pPr rtl="1"/>
                      <a:r>
                        <a:rPr lang="fa-IR" sz="1200" dirty="0" smtClean="0">
                          <a:cs typeface="B Kamran" pitchFamily="2" charset="-78"/>
                        </a:rPr>
                        <a:t>       102</a:t>
                      </a:r>
                      <a:endParaRPr lang="fa-IR" sz="1200" dirty="0">
                        <a:cs typeface="B Kamran" pitchFamily="2" charset="-78"/>
                      </a:endParaRPr>
                    </a:p>
                  </a:txBody>
                  <a:tcPr/>
                </a:tc>
              </a:tr>
            </a:tbl>
          </a:graphicData>
        </a:graphic>
      </p:graphicFrame>
      <p:sp>
        <p:nvSpPr>
          <p:cNvPr id="13" name="TextBox 12"/>
          <p:cNvSpPr txBox="1"/>
          <p:nvPr/>
        </p:nvSpPr>
        <p:spPr>
          <a:xfrm>
            <a:off x="2928926" y="6143644"/>
            <a:ext cx="5143536" cy="307777"/>
          </a:xfrm>
          <a:prstGeom prst="rect">
            <a:avLst/>
          </a:prstGeom>
          <a:noFill/>
        </p:spPr>
        <p:txBody>
          <a:bodyPr wrap="square" rtlCol="1">
            <a:spAutoFit/>
          </a:bodyPr>
          <a:lstStyle/>
          <a:p>
            <a:r>
              <a:rPr lang="fa-IR" sz="1400" b="1" dirty="0" smtClean="0">
                <a:cs typeface="B Kamran" pitchFamily="2" charset="-78"/>
              </a:rPr>
              <a:t>تعداد جمعیت به تفکیک گروه های سنی روستای چلوند در سال 85</a:t>
            </a:r>
            <a:endParaRPr lang="fa-IR" sz="1400" b="1" dirty="0">
              <a:cs typeface="B Kamran" pitchFamily="2" charset="-78"/>
            </a:endParaRPr>
          </a:p>
        </p:txBody>
      </p:sp>
      <p:pic>
        <p:nvPicPr>
          <p:cNvPr id="48130" name="Picture 2" descr="F:\mahboobeh\rusta\scan\fish 005.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6200000">
            <a:off x="321472" y="1821644"/>
            <a:ext cx="3857649" cy="4500593"/>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3000"/>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929058" y="1000108"/>
            <a:ext cx="928694" cy="307777"/>
          </a:xfrm>
          <a:prstGeom prst="rect">
            <a:avLst/>
          </a:prstGeom>
          <a:noFill/>
        </p:spPr>
        <p:txBody>
          <a:bodyPr wrap="square" rtlCol="1">
            <a:spAutoFit/>
          </a:bodyPr>
          <a:lstStyle/>
          <a:p>
            <a:r>
              <a:rPr lang="fa-IR" sz="1400" b="1" dirty="0" smtClean="0">
                <a:cs typeface="B Kamran" pitchFamily="2" charset="-78"/>
              </a:rPr>
              <a:t>آموزش و سواد</a:t>
            </a:r>
            <a:endParaRPr lang="fa-IR" sz="1400" b="1" dirty="0">
              <a:cs typeface="B Kamran" pitchFamily="2" charset="-78"/>
            </a:endParaRPr>
          </a:p>
        </p:txBody>
      </p:sp>
      <p:graphicFrame>
        <p:nvGraphicFramePr>
          <p:cNvPr id="5" name="Table 4"/>
          <p:cNvGraphicFramePr>
            <a:graphicFrameLocks noGrp="1"/>
          </p:cNvGraphicFramePr>
          <p:nvPr/>
        </p:nvGraphicFramePr>
        <p:xfrm>
          <a:off x="642907" y="1323425"/>
          <a:ext cx="5072101" cy="962568"/>
        </p:xfrm>
        <a:graphic>
          <a:graphicData uri="http://schemas.openxmlformats.org/drawingml/2006/table">
            <a:tbl>
              <a:tblPr rtl="1" firstRow="1" bandCol="1">
                <a:tableStyleId>{5C22544A-7EE6-4342-B048-85BDC9FD1C3A}</a:tableStyleId>
              </a:tblPr>
              <a:tblGrid>
                <a:gridCol w="670566"/>
                <a:gridCol w="834632"/>
                <a:gridCol w="372709"/>
                <a:gridCol w="395212"/>
                <a:gridCol w="402623"/>
                <a:gridCol w="420419"/>
                <a:gridCol w="409168"/>
                <a:gridCol w="383961"/>
                <a:gridCol w="427397"/>
                <a:gridCol w="413440"/>
                <a:gridCol w="341974"/>
              </a:tblGrid>
              <a:tr h="344124">
                <a:tc rowSpan="2">
                  <a:txBody>
                    <a:bodyPr/>
                    <a:lstStyle/>
                    <a:p>
                      <a:pPr rtl="1"/>
                      <a:r>
                        <a:rPr lang="fa-IR" sz="1200" dirty="0" smtClean="0">
                          <a:cs typeface="B Kamran" pitchFamily="2" charset="-78"/>
                        </a:rPr>
                        <a:t>  نام روستا</a:t>
                      </a:r>
                      <a:endParaRPr lang="fa-IR" sz="1200" dirty="0">
                        <a:cs typeface="B Kamran" pitchFamily="2" charset="-78"/>
                      </a:endParaRPr>
                    </a:p>
                  </a:txBody>
                  <a:tcPr/>
                </a:tc>
                <a:tc rowSpan="2">
                  <a:txBody>
                    <a:bodyPr/>
                    <a:lstStyle/>
                    <a:p>
                      <a:pPr rtl="1"/>
                      <a:r>
                        <a:rPr lang="fa-IR" sz="1200" dirty="0" smtClean="0">
                          <a:cs typeface="B Kamran" pitchFamily="2" charset="-78"/>
                        </a:rPr>
                        <a:t>  تعداد خانوار  </a:t>
                      </a:r>
                      <a:endParaRPr lang="fa-IR" sz="1200" dirty="0">
                        <a:cs typeface="B Kamran" pitchFamily="2" charset="-78"/>
                      </a:endParaRPr>
                    </a:p>
                  </a:txBody>
                  <a:tcPr>
                    <a:lnR w="12700" cap="flat" cmpd="sng" algn="ctr">
                      <a:solidFill>
                        <a:schemeClr val="tx1"/>
                      </a:solidFill>
                      <a:prstDash val="solid"/>
                      <a:round/>
                      <a:headEnd type="none" w="med" len="med"/>
                      <a:tailEnd type="none" w="med" len="med"/>
                    </a:lnR>
                  </a:tcPr>
                </a:tc>
                <a:tc gridSpan="3">
                  <a:txBody>
                    <a:bodyPr/>
                    <a:lstStyle/>
                    <a:p>
                      <a:pPr rtl="1"/>
                      <a:r>
                        <a:rPr lang="fa-IR" sz="1200" dirty="0" smtClean="0">
                          <a:cs typeface="B Kamran" pitchFamily="2" charset="-78"/>
                        </a:rPr>
                        <a:t>       جمعیت</a:t>
                      </a:r>
                      <a:endParaRPr lang="fa-IR" sz="1200" dirty="0">
                        <a:cs typeface="B Kamran" pitchFamily="2" charset="-78"/>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c gridSpan="3">
                  <a:txBody>
                    <a:bodyPr/>
                    <a:lstStyle/>
                    <a:p>
                      <a:pPr rtl="1"/>
                      <a:r>
                        <a:rPr lang="fa-IR" sz="1200" dirty="0" smtClean="0">
                          <a:cs typeface="B Kamran" pitchFamily="2" charset="-78"/>
                        </a:rPr>
                        <a:t>  جمعیت باسواد</a:t>
                      </a:r>
                      <a:endParaRPr lang="fa-IR" sz="1200" dirty="0">
                        <a:cs typeface="B Kamran" pitchFamily="2" charset="-78"/>
                      </a:endParaRPr>
                    </a:p>
                  </a:txBody>
                  <a:tcPr>
                    <a:lnB w="12700" cap="flat" cmpd="sng" algn="ctr">
                      <a:solidFill>
                        <a:schemeClr val="tx1"/>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c gridSpan="3">
                  <a:txBody>
                    <a:bodyPr/>
                    <a:lstStyle/>
                    <a:p>
                      <a:pPr rtl="1"/>
                      <a:r>
                        <a:rPr lang="fa-IR" sz="1200" dirty="0" smtClean="0">
                          <a:cs typeface="B Kamran" pitchFamily="2" charset="-78"/>
                        </a:rPr>
                        <a:t> جمعیت بی سواد</a:t>
                      </a:r>
                      <a:endParaRPr lang="fa-IR" sz="1200" dirty="0">
                        <a:cs typeface="B Kamran" pitchFamily="2" charset="-78"/>
                      </a:endParaRPr>
                    </a:p>
                  </a:txBody>
                  <a:tcPr>
                    <a:lnB w="12700" cap="flat" cmpd="sng" algn="ctr">
                      <a:solidFill>
                        <a:schemeClr val="tx1"/>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r>
              <a:tr h="344124">
                <a:tc vMerge="1">
                  <a:txBody>
                    <a:bodyPr/>
                    <a:lstStyle/>
                    <a:p>
                      <a:pPr rtl="1"/>
                      <a:endParaRPr lang="fa-IR"/>
                    </a:p>
                  </a:txBody>
                  <a:tcPr/>
                </a:tc>
                <a:tc vMerge="1">
                  <a:txBody>
                    <a:bodyPr/>
                    <a:lstStyle/>
                    <a:p>
                      <a:pPr rtl="1"/>
                      <a:endParaRPr lang="fa-IR"/>
                    </a:p>
                  </a:txBody>
                  <a:tcPr/>
                </a:tc>
                <a:tc>
                  <a:txBody>
                    <a:bodyPr/>
                    <a:lstStyle/>
                    <a:p>
                      <a:pPr rtl="1"/>
                      <a:r>
                        <a:rPr lang="fa-IR" sz="1200" dirty="0" smtClean="0">
                          <a:cs typeface="B Kamran" pitchFamily="2" charset="-78"/>
                        </a:rPr>
                        <a:t> کل</a:t>
                      </a:r>
                      <a:endParaRPr lang="fa-IR" sz="1200" dirty="0">
                        <a:cs typeface="B Kamra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sz="1200" dirty="0" smtClean="0">
                          <a:cs typeface="B Kamran" pitchFamily="2" charset="-78"/>
                        </a:rPr>
                        <a:t> مرد</a:t>
                      </a:r>
                      <a:endParaRPr lang="fa-IR" sz="1200" dirty="0">
                        <a:cs typeface="B Kamra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sz="1200" dirty="0" smtClean="0">
                          <a:cs typeface="B Kamran" pitchFamily="2" charset="-78"/>
                        </a:rPr>
                        <a:t> زن</a:t>
                      </a:r>
                      <a:endParaRPr lang="fa-IR" sz="1200" dirty="0">
                        <a:cs typeface="B Kamran" pitchFamily="2" charset="-7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rtl="1"/>
                      <a:r>
                        <a:rPr lang="fa-IR" sz="1200" dirty="0" smtClean="0">
                          <a:cs typeface="B Kamran" pitchFamily="2" charset="-78"/>
                        </a:rPr>
                        <a:t> کل</a:t>
                      </a:r>
                      <a:endParaRPr lang="fa-IR" sz="1200" dirty="0">
                        <a:cs typeface="B Kamran" pitchFamily="2" charset="-7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sz="1200" dirty="0" smtClean="0">
                          <a:cs typeface="B Kamran" pitchFamily="2" charset="-78"/>
                        </a:rPr>
                        <a:t>مرد</a:t>
                      </a:r>
                      <a:endParaRPr lang="fa-IR" sz="1200" dirty="0">
                        <a:cs typeface="B Kamra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sz="1200" dirty="0" smtClean="0">
                          <a:cs typeface="B Kamran" pitchFamily="2" charset="-78"/>
                        </a:rPr>
                        <a:t>زن</a:t>
                      </a:r>
                      <a:endParaRPr lang="fa-IR" sz="1200" dirty="0">
                        <a:cs typeface="B Kamran" pitchFamily="2" charset="-7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rtl="1"/>
                      <a:r>
                        <a:rPr lang="fa-IR" sz="1200" dirty="0" smtClean="0">
                          <a:cs typeface="B Kamran" pitchFamily="2" charset="-78"/>
                        </a:rPr>
                        <a:t> کل</a:t>
                      </a:r>
                      <a:endParaRPr lang="fa-IR" sz="1200" dirty="0">
                        <a:cs typeface="B Kamran" pitchFamily="2" charset="-7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sz="1200" dirty="0" smtClean="0">
                          <a:cs typeface="B Kamran" pitchFamily="2" charset="-78"/>
                        </a:rPr>
                        <a:t>مرد</a:t>
                      </a:r>
                      <a:endParaRPr lang="fa-IR" sz="1200" dirty="0">
                        <a:cs typeface="B Kamra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sz="1200" dirty="0" smtClean="0">
                          <a:cs typeface="B Kamran" pitchFamily="2" charset="-78"/>
                        </a:rPr>
                        <a:t>زن</a:t>
                      </a:r>
                      <a:endParaRPr lang="fa-IR" sz="1200" dirty="0">
                        <a:cs typeface="B Kamran" pitchFamily="2" charset="-7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r h="274320">
                <a:tc>
                  <a:txBody>
                    <a:bodyPr/>
                    <a:lstStyle/>
                    <a:p>
                      <a:pPr rtl="1"/>
                      <a:r>
                        <a:rPr lang="fa-IR" sz="1200" dirty="0" smtClean="0">
                          <a:cs typeface="B Kamran" pitchFamily="2" charset="-78"/>
                        </a:rPr>
                        <a:t>      چلوند</a:t>
                      </a:r>
                      <a:endParaRPr lang="fa-IR" sz="1200" dirty="0">
                        <a:cs typeface="B Kamran" pitchFamily="2" charset="-78"/>
                      </a:endParaRPr>
                    </a:p>
                  </a:txBody>
                  <a:tcPr/>
                </a:tc>
                <a:tc>
                  <a:txBody>
                    <a:bodyPr/>
                    <a:lstStyle/>
                    <a:p>
                      <a:pPr rtl="1"/>
                      <a:r>
                        <a:rPr lang="fa-IR" sz="1200" dirty="0" smtClean="0">
                          <a:cs typeface="B Kamran" pitchFamily="2" charset="-78"/>
                        </a:rPr>
                        <a:t>       201</a:t>
                      </a:r>
                      <a:endParaRPr lang="fa-IR" sz="1200" dirty="0">
                        <a:cs typeface="B Kamran" pitchFamily="2" charset="-78"/>
                      </a:endParaRPr>
                    </a:p>
                  </a:txBody>
                  <a:tcPr>
                    <a:lnR w="12700" cap="flat" cmpd="sng" algn="ctr">
                      <a:solidFill>
                        <a:schemeClr val="tx1"/>
                      </a:solidFill>
                      <a:prstDash val="solid"/>
                      <a:round/>
                      <a:headEnd type="none" w="med" len="med"/>
                      <a:tailEnd type="none" w="med" len="med"/>
                    </a:lnR>
                  </a:tcPr>
                </a:tc>
                <a:tc>
                  <a:txBody>
                    <a:bodyPr/>
                    <a:lstStyle/>
                    <a:p>
                      <a:pPr rtl="1"/>
                      <a:r>
                        <a:rPr lang="fa-IR" sz="1200" dirty="0" smtClean="0">
                          <a:cs typeface="B Kamran" pitchFamily="2" charset="-78"/>
                        </a:rPr>
                        <a:t>903</a:t>
                      </a:r>
                      <a:endParaRPr lang="fa-IR" sz="1200" dirty="0">
                        <a:cs typeface="B Kamra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rtl="1"/>
                      <a:r>
                        <a:rPr lang="fa-IR" sz="1200" dirty="0" smtClean="0">
                          <a:cs typeface="B Kamran" pitchFamily="2" charset="-78"/>
                        </a:rPr>
                        <a:t>451</a:t>
                      </a:r>
                      <a:endParaRPr lang="fa-IR" sz="1200" dirty="0">
                        <a:cs typeface="B Kamra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rtl="1"/>
                      <a:r>
                        <a:rPr lang="fa-IR" sz="1200" dirty="0" smtClean="0">
                          <a:cs typeface="B Kamran" pitchFamily="2" charset="-78"/>
                        </a:rPr>
                        <a:t>452</a:t>
                      </a:r>
                      <a:endParaRPr lang="fa-IR" sz="1200" dirty="0">
                        <a:cs typeface="B Kamran" pitchFamily="2" charset="-78"/>
                      </a:endParaRPr>
                    </a:p>
                  </a:txBody>
                  <a:tcPr>
                    <a:lnL w="12700" cap="flat" cmpd="sng" algn="ctr">
                      <a:solidFill>
                        <a:schemeClr val="tx1"/>
                      </a:solidFill>
                      <a:prstDash val="solid"/>
                      <a:round/>
                      <a:headEnd type="none" w="med" len="med"/>
                      <a:tailEnd type="none" w="med" len="med"/>
                    </a:lnL>
                  </a:tcPr>
                </a:tc>
                <a:tc>
                  <a:txBody>
                    <a:bodyPr/>
                    <a:lstStyle/>
                    <a:p>
                      <a:pPr rtl="1"/>
                      <a:r>
                        <a:rPr lang="fa-IR" sz="1200" dirty="0" smtClean="0">
                          <a:cs typeface="B Kamran" pitchFamily="2" charset="-78"/>
                        </a:rPr>
                        <a:t>688</a:t>
                      </a:r>
                      <a:endParaRPr lang="fa-IR" sz="1200" dirty="0">
                        <a:cs typeface="B Kamran" pitchFamily="2" charset="-78"/>
                      </a:endParaRPr>
                    </a:p>
                  </a:txBody>
                  <a:tcPr>
                    <a:lnR w="12700" cap="flat" cmpd="sng" algn="ctr">
                      <a:solidFill>
                        <a:schemeClr val="tx1"/>
                      </a:solidFill>
                      <a:prstDash val="solid"/>
                      <a:round/>
                      <a:headEnd type="none" w="med" len="med"/>
                      <a:tailEnd type="none" w="med" len="med"/>
                    </a:lnR>
                  </a:tcPr>
                </a:tc>
                <a:tc>
                  <a:txBody>
                    <a:bodyPr/>
                    <a:lstStyle/>
                    <a:p>
                      <a:pPr rtl="1"/>
                      <a:r>
                        <a:rPr lang="fa-IR" sz="1200" dirty="0" smtClean="0">
                          <a:cs typeface="B Kamran" pitchFamily="2" charset="-78"/>
                        </a:rPr>
                        <a:t>369</a:t>
                      </a:r>
                      <a:endParaRPr lang="fa-IR" sz="1200" dirty="0">
                        <a:cs typeface="B Kamra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rtl="1"/>
                      <a:r>
                        <a:rPr lang="fa-IR" sz="1200" dirty="0" smtClean="0">
                          <a:cs typeface="B Kamran" pitchFamily="2" charset="-78"/>
                        </a:rPr>
                        <a:t>319</a:t>
                      </a:r>
                      <a:endParaRPr lang="fa-IR" sz="1200" dirty="0">
                        <a:cs typeface="B Kamran" pitchFamily="2" charset="-78"/>
                      </a:endParaRPr>
                    </a:p>
                  </a:txBody>
                  <a:tcPr>
                    <a:lnL w="12700" cap="flat" cmpd="sng" algn="ctr">
                      <a:solidFill>
                        <a:schemeClr val="tx1"/>
                      </a:solidFill>
                      <a:prstDash val="solid"/>
                      <a:round/>
                      <a:headEnd type="none" w="med" len="med"/>
                      <a:tailEnd type="none" w="med" len="med"/>
                    </a:lnL>
                  </a:tcPr>
                </a:tc>
                <a:tc>
                  <a:txBody>
                    <a:bodyPr/>
                    <a:lstStyle/>
                    <a:p>
                      <a:pPr rtl="1"/>
                      <a:r>
                        <a:rPr lang="fa-IR" sz="1200" dirty="0" smtClean="0">
                          <a:cs typeface="B Kamran" pitchFamily="2" charset="-78"/>
                        </a:rPr>
                        <a:t>133</a:t>
                      </a:r>
                      <a:endParaRPr lang="fa-IR" sz="1200" dirty="0">
                        <a:cs typeface="B Kamran" pitchFamily="2" charset="-78"/>
                      </a:endParaRPr>
                    </a:p>
                  </a:txBody>
                  <a:tcPr>
                    <a:lnR w="12700" cap="flat" cmpd="sng" algn="ctr">
                      <a:solidFill>
                        <a:schemeClr val="tx1"/>
                      </a:solidFill>
                      <a:prstDash val="solid"/>
                      <a:round/>
                      <a:headEnd type="none" w="med" len="med"/>
                      <a:tailEnd type="none" w="med" len="med"/>
                    </a:lnR>
                  </a:tcPr>
                </a:tc>
                <a:tc>
                  <a:txBody>
                    <a:bodyPr/>
                    <a:lstStyle/>
                    <a:p>
                      <a:pPr rtl="1"/>
                      <a:r>
                        <a:rPr lang="fa-IR" sz="1200" dirty="0" smtClean="0">
                          <a:cs typeface="B Kamran" pitchFamily="2" charset="-78"/>
                        </a:rPr>
                        <a:t>36</a:t>
                      </a:r>
                      <a:endParaRPr lang="fa-IR" sz="1200" dirty="0">
                        <a:cs typeface="B Kamra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rtl="1"/>
                      <a:r>
                        <a:rPr lang="fa-IR" sz="1200" dirty="0" smtClean="0">
                          <a:cs typeface="B Kamran" pitchFamily="2" charset="-78"/>
                        </a:rPr>
                        <a:t>97</a:t>
                      </a:r>
                      <a:endParaRPr lang="fa-IR" sz="1200" dirty="0">
                        <a:cs typeface="B Kamran" pitchFamily="2" charset="-78"/>
                      </a:endParaRPr>
                    </a:p>
                  </a:txBody>
                  <a:tcPr>
                    <a:lnL w="12700" cap="flat" cmpd="sng" algn="ctr">
                      <a:solidFill>
                        <a:schemeClr val="tx1"/>
                      </a:solidFill>
                      <a:prstDash val="solid"/>
                      <a:round/>
                      <a:headEnd type="none" w="med" len="med"/>
                      <a:tailEnd type="none" w="med" len="med"/>
                    </a:lnL>
                  </a:tcPr>
                </a:tc>
              </a:tr>
            </a:tbl>
          </a:graphicData>
        </a:graphic>
      </p:graphicFrame>
      <p:pic>
        <p:nvPicPr>
          <p:cNvPr id="41986" name="Picture 2" descr="F:\mahboobeh\rusta\axx2\mahbobe2-2\IMG_000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14546" y="2643183"/>
            <a:ext cx="3429024" cy="2568832"/>
          </a:xfrm>
          <a:prstGeom prst="rect">
            <a:avLst/>
          </a:prstGeom>
          <a:noFill/>
        </p:spPr>
      </p:pic>
      <p:sp>
        <p:nvSpPr>
          <p:cNvPr id="6" name="Rectangle 5"/>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
        <p:nvSpPr>
          <p:cNvPr id="7" name="TextBox 6"/>
          <p:cNvSpPr txBox="1"/>
          <p:nvPr/>
        </p:nvSpPr>
        <p:spPr>
          <a:xfrm>
            <a:off x="5286380" y="571480"/>
            <a:ext cx="3000396" cy="646331"/>
          </a:xfrm>
          <a:prstGeom prst="rect">
            <a:avLst/>
          </a:prstGeom>
          <a:noFill/>
        </p:spPr>
        <p:txBody>
          <a:bodyPr wrap="square" rtlCol="1">
            <a:spAutoFit/>
          </a:bodyPr>
          <a:lstStyle/>
          <a:p>
            <a:r>
              <a:rPr lang="fa-IR" sz="1200" dirty="0" smtClean="0">
                <a:cs typeface="B Kamran" pitchFamily="2" charset="-78"/>
              </a:rPr>
              <a:t>از کل جمعیت 903 نفر روستا 688 نفر با سواد هستند یعنی 76% مردم روستا باسوادند.با توجه به اینکه اکثر مردم روستا باسوادند ولی جوانان شغل مناسبی ندارند و این یکی از دلایل مهاجرت آنها به شهر میباشد.</a:t>
            </a:r>
            <a:endParaRPr lang="fa-IR" sz="1200" dirty="0">
              <a:cs typeface="B Kamran" pitchFamily="2" charset="-7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48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357158" y="285728"/>
            <a:ext cx="8429684" cy="7109639"/>
          </a:xfrm>
          <a:prstGeom prst="rect">
            <a:avLst/>
          </a:prstGeom>
          <a:noFill/>
        </p:spPr>
        <p:txBody>
          <a:bodyPr wrap="square" rtlCol="1">
            <a:spAutoFit/>
          </a:bodyPr>
          <a:lstStyle/>
          <a:p>
            <a:pPr algn="just"/>
            <a:r>
              <a:rPr lang="fa-IR" b="1" dirty="0" smtClean="0">
                <a:cs typeface="B Kamran" pitchFamily="2" charset="-78"/>
              </a:rPr>
              <a:t>ب - وضعیت اقتصادی:</a:t>
            </a:r>
          </a:p>
          <a:p>
            <a:pPr algn="just"/>
            <a:r>
              <a:rPr lang="fa-IR" sz="1200" dirty="0" smtClean="0">
                <a:cs typeface="B Kamran" pitchFamily="2" charset="-78"/>
              </a:rPr>
              <a:t>   تمام فعالیتهای مردم روستای چلوند را می توان به دو دسته تولیدی، خدماتی تقسیم کرد. </a:t>
            </a:r>
          </a:p>
          <a:p>
            <a:pPr algn="just"/>
            <a:r>
              <a:rPr lang="fa-IR" sz="1400" b="1" dirty="0" smtClean="0">
                <a:cs typeface="B Kamran" pitchFamily="2" charset="-78"/>
              </a:rPr>
              <a:t>  تولیدی : </a:t>
            </a:r>
            <a:r>
              <a:rPr lang="fa-IR" sz="1200" dirty="0" smtClean="0">
                <a:cs typeface="B Kamran" pitchFamily="2" charset="-78"/>
              </a:rPr>
              <a:t>که شامل کشاورزی و دامداری میشود. </a:t>
            </a:r>
          </a:p>
          <a:p>
            <a:pPr algn="just"/>
            <a:r>
              <a:rPr lang="fa-IR" sz="1400" dirty="0" smtClean="0">
                <a:cs typeface="B Kamran" pitchFamily="2" charset="-78"/>
              </a:rPr>
              <a:t>   </a:t>
            </a:r>
            <a:r>
              <a:rPr lang="fa-IR" sz="1400" b="1" dirty="0" smtClean="0">
                <a:cs typeface="B Kamran" pitchFamily="2" charset="-78"/>
              </a:rPr>
              <a:t>کشاورزی :   </a:t>
            </a:r>
            <a:r>
              <a:rPr lang="fa-IR" sz="1200" dirty="0" smtClean="0">
                <a:cs typeface="B Kamran" pitchFamily="2" charset="-78"/>
              </a:rPr>
              <a:t>وجود زمين هاي رسوبي حاصلخيز و آب و هواي معتدل با رطوبت نسبي فراوان باعث شده تا كشاورزي نقش اصلي را در اقتصاد روستاي چلوند داشته باشد.</a:t>
            </a:r>
            <a:endParaRPr lang="en-US" sz="1200" dirty="0" smtClean="0">
              <a:cs typeface="B Kamran" pitchFamily="2" charset="-78"/>
            </a:endParaRPr>
          </a:p>
          <a:p>
            <a:pPr algn="just"/>
            <a:r>
              <a:rPr lang="fa-IR" sz="1200" dirty="0" smtClean="0">
                <a:cs typeface="B Kamran" pitchFamily="2" charset="-78"/>
              </a:rPr>
              <a:t>  مساحت كل اراضي زير كشت برنج روستاي چلوند در حدود 124 هكتار مي باشد و سرانه آن نسبت به هر نفر1332 متر مربع و نسبت به هر خانوار 7251 متر مربع است. بازده اين 124 هكتار برنج 357 تن شلتوك برنج و بازده هر هكتار  6.9تن شلتوك است.</a:t>
            </a:r>
            <a:endParaRPr lang="en-US" sz="1200" dirty="0" smtClean="0">
              <a:cs typeface="B Kamran" pitchFamily="2" charset="-78"/>
            </a:endParaRPr>
          </a:p>
          <a:p>
            <a:pPr algn="just"/>
            <a:r>
              <a:rPr lang="fa-IR" sz="1200" dirty="0" smtClean="0">
                <a:cs typeface="B Kamran" pitchFamily="2" charset="-78"/>
              </a:rPr>
              <a:t>   مساحت كل اراضي باغي مثمر و غيرمثمر اين روستا 109 هكتار بوده كه سرانه آن نسبت به هر نفر 1171 متر مربع و نسبت به هر خانوار 6374 متر مربع است.</a:t>
            </a:r>
          </a:p>
          <a:p>
            <a:pPr algn="just"/>
            <a:r>
              <a:rPr lang="fa-IR" sz="1200" dirty="0" smtClean="0">
                <a:cs typeface="B Kamran" pitchFamily="2" charset="-78"/>
              </a:rPr>
              <a:t> بهره برداري از اراضي كشاورزي روستا به صورت سنتي مي باشد .</a:t>
            </a:r>
          </a:p>
          <a:p>
            <a:pPr algn="just"/>
            <a:r>
              <a:rPr lang="fa-IR" sz="1400" b="1" dirty="0" smtClean="0">
                <a:cs typeface="B Kamran" pitchFamily="2" charset="-78"/>
              </a:rPr>
              <a:t>نحوه کاشت برنج :</a:t>
            </a:r>
          </a:p>
          <a:p>
            <a:r>
              <a:rPr lang="fa-IR" sz="1200" dirty="0" smtClean="0">
                <a:cs typeface="B Kamran" pitchFamily="2" charset="-78"/>
              </a:rPr>
              <a:t>در اوایل فروردین اتا اوایل اردیبهشت شلتوک (برنج پوست نکنده ) را خیس نموده در معر ض آفتاب قرار می دهند تا ریشه تولید کند که سفید رنگ است سپس آن را در خزانه (  قسمتی از زمین زراعی را که کاملا نرم و باتلاقی در آورده اند و کاملا هموار کرده اندوزمین برا ی  کاشت آماده شده ) می پاشند بعد از حدود 15_20 روز در صورت مساعد بودن هوا بذر های پاشیده شده به نشا تبدیل می شوند(هر نشا شامل 6_5 جوانه برنج است ) که قد آن حدود 20_15 سانتی متر است  ،وقتی که نشا آماده شد (اردیبهشت ماه  ) آن را از خزانه در می آورند و در زمین اصلی به فاصله های منظم نشا کاری می کنیم در این مرحله زمین زراعی باید کاملا نرم و هموار باشد و نشا با انگشت به آسانی در زمین فرو رود .وقتی که نشا کاری به اتمام رسید سطح  مزرعه باید  باحدود 10 سانتی مترآب پوشیده شده باشد ، پس از نشا طبق دستور اداره کشاورزی کود لازمه و علف  کش مورد نیاز نیز به مزرعه داده می شود .بعد از عملیات کشت دو بار وجین کاری می شود یکبار در 15 روز بعد نشا و وجین دوم با فاصله 15 روز از وجین اول.تا خوشه زدن برنج به آب فراوان نیاز دارد به گونه ای که همیشه باید پای برنج در آب باشد پس از خوشه زدن کم کم آب قطع می گردد به طوری که هنگام سرازیر شدن خوشه ها آب کاملا قطع می شود و از آن روز به بعد حدودا پس از 20 روز خوشه ها کاملامی رسند و کشتزار قابل درو است.چون آب زمین نیز قبلا قطع شده بود زمین کاملا خشک است و کار درو را را آسان می کند.</a:t>
            </a:r>
            <a:endParaRPr lang="en-US" sz="1200" dirty="0" smtClean="0">
              <a:cs typeface="B Kamran" pitchFamily="2" charset="-78"/>
            </a:endParaRPr>
          </a:p>
          <a:p>
            <a:r>
              <a:rPr lang="fa-IR" sz="1200" dirty="0" smtClean="0">
                <a:cs typeface="B Kamran" pitchFamily="2" charset="-78"/>
              </a:rPr>
              <a:t>بعد از درو 24 محصول باید در مزرعه در معرض آفتاب قرار بگیرد تا آب آن گرفته شود و نسبتا خشک گردد  ،سپس آنها را جمع آوری کرده به انبار منتقل می کنن که به آن تلمبار گویند .سپس در فرصت مناسب دانه برنج (شلتوک ) از کاه( ساقه ) به وسیله جاکو(ماشین خرمن کوب یا کمباین جدا می کنند و در گونی ریخته بسته بندی می کنند .و در انبار نگه می دارند .در گذشته ها از وسیله ای به نام جاکو استفاده می کردند که در اثر ضربه شلتوک را از کاه جدا می کند یا با عبور حیوانات خود از روی برنج این کار را می کردند </a:t>
            </a:r>
            <a:endParaRPr lang="en-US" sz="1200" dirty="0" smtClean="0">
              <a:cs typeface="B Kamran" pitchFamily="2" charset="-78"/>
            </a:endParaRPr>
          </a:p>
          <a:p>
            <a:r>
              <a:rPr lang="fa-IR" sz="1200" dirty="0" smtClean="0">
                <a:cs typeface="B Kamran" pitchFamily="2" charset="-78"/>
              </a:rPr>
              <a:t>برای جدا کردن پوست برنج از دانه آن در گذشته  ازبا وسیله ای به نام پادنگ استفاده می کردند و آن را به برنج سفید تبدیل می کردند ا. </a:t>
            </a: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en-US" sz="1200" dirty="0" smtClean="0">
              <a:cs typeface="B Kamran" pitchFamily="2" charset="-78"/>
            </a:endParaRPr>
          </a:p>
          <a:p>
            <a:pPr algn="just"/>
            <a:r>
              <a:rPr lang="fa-IR" sz="1200" b="1" dirty="0" smtClean="0">
                <a:cs typeface="B Kamran" pitchFamily="2" charset="-78"/>
              </a:rPr>
              <a:t>   </a:t>
            </a:r>
            <a:endParaRPr lang="fa-IR" sz="1200" dirty="0" smtClean="0">
              <a:cs typeface="B Kamran" pitchFamily="2" charset="-78"/>
            </a:endParaRP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a:cs typeface="B Kamran" pitchFamily="2" charset="-78"/>
            </a:endParaRPr>
          </a:p>
        </p:txBody>
      </p:sp>
      <p:sp>
        <p:nvSpPr>
          <p:cNvPr id="19" name="TextBox 18"/>
          <p:cNvSpPr txBox="1"/>
          <p:nvPr/>
        </p:nvSpPr>
        <p:spPr>
          <a:xfrm>
            <a:off x="357158" y="285728"/>
            <a:ext cx="9501222" cy="400110"/>
          </a:xfrm>
          <a:prstGeom prst="rect">
            <a:avLst/>
          </a:prstGeom>
          <a:noFill/>
        </p:spPr>
        <p:txBody>
          <a:bodyPr wrap="square" rtlCol="1">
            <a:spAutoFit/>
          </a:bodyPr>
          <a:lstStyle/>
          <a:p>
            <a:endParaRPr lang="fa-IR" sz="2000" dirty="0">
              <a:cs typeface="B Kamran" pitchFamily="2" charset="-78"/>
            </a:endParaRPr>
          </a:p>
        </p:txBody>
      </p:sp>
      <p:sp>
        <p:nvSpPr>
          <p:cNvPr id="7" name="Rectangle 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42918"/>
            <a:ext cx="8229600" cy="5483245"/>
          </a:xfrm>
        </p:spPr>
        <p:txBody>
          <a:bodyPr>
            <a:noAutofit/>
          </a:bodyPr>
          <a:lstStyle/>
          <a:p>
            <a:endParaRPr lang="fa-IR" sz="1200" dirty="0" smtClean="0">
              <a:cs typeface="B Kamran" pitchFamily="2" charset="-78"/>
            </a:endParaRPr>
          </a:p>
          <a:p>
            <a:r>
              <a:rPr lang="fa-IR" sz="1400" b="1" dirty="0" smtClean="0">
                <a:cs typeface="B Kamran" pitchFamily="2" charset="-78"/>
              </a:rPr>
              <a:t>دامداری : </a:t>
            </a:r>
            <a:r>
              <a:rPr lang="fa-IR" sz="1200" dirty="0" smtClean="0">
                <a:cs typeface="B Kamran" pitchFamily="2" charset="-78"/>
              </a:rPr>
              <a:t>در روستاي چلوند دامداري نيز به طريق سنتي معمول است و نوع دام آنها گاو و گوساله مي باشد. تعداد كل گاو و گوساله در روستا 300 راس بوده و متوسط آن نسبت به هر خانوار 1/8 راس مي باشد. به دليل عدم وجود مرتع براي چراي دام، دام مورد پرورش آنها گاو و گوساله است و گوسفندي ندارند. دام هاي موجود در روستا قبل از فصل كاشت برنج در مزارع رها مي شوند تا از باقيمانده ساقه درو شده برنج سال قبل استفاده كنند. در فصل كاشت برنج هم، علوفه مورد نياز دام از كاه و ساقه خرمن شده تامين مي شود. البته از اراضي جنگلي نيز براي تامين علوفه دام استفاده مي شود. علاوه بر پرورش گاو و گوساله، تعدادي مرغ، اردك، غاز و بوقلمون جهت رفع نياز خانوارها در اين روستا ديده مي شود.</a:t>
            </a:r>
          </a:p>
          <a:p>
            <a:endParaRPr lang="fa-IR" sz="1200" dirty="0" smtClean="0">
              <a:cs typeface="B Kamran" pitchFamily="2" charset="-78"/>
            </a:endParaRPr>
          </a:p>
          <a:p>
            <a:r>
              <a:rPr lang="fa-IR" sz="1200" dirty="0" smtClean="0">
                <a:cs typeface="B Kamran" pitchFamily="2" charset="-78"/>
              </a:rPr>
              <a:t>زنبور داری : </a:t>
            </a:r>
            <a:endParaRPr lang="en-US" sz="1200" dirty="0" smtClean="0">
              <a:cs typeface="B Kamran" pitchFamily="2" charset="-78"/>
            </a:endParaRPr>
          </a:p>
          <a:p>
            <a:r>
              <a:rPr lang="fa-IR" sz="1200" dirty="0" smtClean="0">
                <a:cs typeface="B Kamran" pitchFamily="2" charset="-78"/>
              </a:rPr>
              <a:t>یکی دیگر از فعالیت های مردم روستای چلوند زنبورداری است ،البته نه به صورت گسترده بلکه  تنها عده کمی از آنها به این کار می پردازند ، شاید دلیل همگانی نشدن آن مشکلات و زحمت آن برای بردن کندو ها به هنگام کوچ کندو باشد ، با این حال قدمت زنبور داری در این روستا بنا به گفته  زنبورداران روستا به 15 سال می رسد . ولی بیشترین تعداد کندو زنبورداران این روستا 80 کندو است و به نسبت زنبورداری رایج در شهرستان آستارا نسبتا محدود و کوچک می باشد .</a:t>
            </a:r>
            <a:endParaRPr lang="en-US" sz="1200" dirty="0" smtClean="0">
              <a:cs typeface="B Kamran" pitchFamily="2" charset="-78"/>
            </a:endParaRPr>
          </a:p>
          <a:p>
            <a:r>
              <a:rPr lang="fa-IR" sz="1200" dirty="0" smtClean="0">
                <a:cs typeface="B Kamran" pitchFamily="2" charset="-78"/>
              </a:rPr>
              <a:t>دراوایل بهارکه هنوز درختان شکوفه نزه اند  زنبورداران مرتب به کندوها سر می زنند برای اطمینان از وجود غذای کافی برای زنبور ها (عسل واگر عسل کافی نباشد برایشان شربت قرار می دهند و برای نوزادان نیز خمیر عسل بجای گرده گل که غذای آنهاست ولی در دسترس نیست ) کنترل سلامتی ملکه و فعال بودن آن و در صورت لزوم تعویض ملکه پیر با ملکه جوان ،اطمینان از  کافی بودن جمعیت کندو با توجه به شکوفه زدن درختان و شروع فعالیت کندوها و بهره وری انها،تعویض کندوهای زمستانه با کندوهای تمیز وضد عفونی شده ( زنبورداران چلوند مانند سایر زنبور داران آستارا از کندو های صنعتی که خریداری می کنند استفاده می کنند ، این کندو ها چوبی می باشند ) و دادن برگ موم به کندو ها . در تابستان فصل کوچ زنبور هاست .  زنبورداران چلوندی کندو ها در 9 ماه از سال  در روستا نگهداری می کنند وسه ماه از سال کندو ها را به دامنه های سبلان ( سراب ) برده تا در زمانی از سال که این منطقه سرشار از گل و شکوفه است بهره برده و بر میزان عسل کندوها  و مرغوبیت آنها بیفزایند . زمان کوچ کندوها دقیقا بعد از نشا کاری ( 20 خرداد ) می باشد و اواخر شهریور قبل از آنکه هوای دامنه های سبلان سرد شده کندو ها را به روستا باز می گردانند.البته سردی هوا یا ریزش جوی ممکن است سبب بازگشت زود تر انان گردد.در این فصل با نصب شبکه های مانع ملکه در کندو ملکه را در پایین نگه میدارند تا تخم ها تنها در طبقات پایین باشند و بتوانند عسل های طبقات بالا را به راحتی برداشته و هم از تمخگذاری زیاد ملکه در این فصل که فصل تولید عسل است بکاهند .در این فصل زنبورداران به طور مرتب( هر 15_10 روز یکبار )  طبقات عسل را برداشته و طبقات خالی را جایگزین می کنند و تنها برای تغذیه زنبورها مقداری عسل باقی می گذارند .در پاییز با شروع سرما زنبورداران تمهیداتی را برای جلوگیری از صدمه کندوها و یا جلوگیری از مرگ و میر زنبور ها انجام می دهند .از جمله درست کردن سقف هایی برای جلو گیری از خیس شدن کندو ها هنگام بارندگی و پوشاندن سر کندو ها با کاه برای گرم نگه داشتن آنها البته دریچه های جلو همواره برای تبادل هوا باز است .در زمستان به علت سرما تنها ماهی یکبار درب کندو را باز کرده و کنترل می کنند مگر در شرایط استثنایی ( پروازغیر عادی زنبور ها ) تعداد بازدید ها بیشتر شود .ولی به طور مرتب برای زنبور ها عسل قرار می دهند و برای نوزادان خمیر عسل .</a:t>
            </a:r>
            <a:endParaRPr lang="en-US" sz="1200" dirty="0" smtClean="0">
              <a:cs typeface="B Kamran" pitchFamily="2" charset="-78"/>
            </a:endParaRPr>
          </a:p>
          <a:p>
            <a:r>
              <a:rPr lang="fa-IR" sz="1200" dirty="0" smtClean="0">
                <a:cs typeface="B Kamran" pitchFamily="2" charset="-78"/>
              </a:rPr>
              <a:t>تحلیل :همانگونه که در توضیحات مشخص شد زنبورداری به نسبت به فعالیت زیادی نیاز دارد و بنا به بررسی خانوااده های زنبوردار که بسیار کم بودند تنها انهایی به زنبور داری می پر داختند که سرمایه لازم را داشته  وعلاوه بر آن نیروی کار مورد نیاز آن برای بردن کندو ها به کوچ تابستانه را در خانواده داشته باشند ولی با توجه به بالا بودن سطح سواد در این روستا جوان ها کمتر حاضر می شدند که در روستا مانده و به فعالیت های روستایی بپردازند و ترجیح می دهند که در شهرها با استفاده از تحصیلات خود کار کنند(به علت کمبود زمین برای ساخت و ساز در روستا امکان سکونت آنها در روستا پس از ازدواج نیز کم است)  . بنابر این شاید  کمبود نیروی جوان ساکن در روستا یکی دیگر از دلایل عدم توسعه زنبوداری در این روستا باشد زیرا به نسبت زنبور داران از درآمد آن راضی بودند و گرایش به ادامه آن داشتند .</a:t>
            </a:r>
            <a:endParaRPr lang="en-US" sz="1200" dirty="0" smtClean="0">
              <a:cs typeface="B Kamran" pitchFamily="2" charset="-78"/>
            </a:endParaRPr>
          </a:p>
          <a:p>
            <a:endParaRPr lang="fa-IR" sz="1200" dirty="0">
              <a:cs typeface="B Kamran" pitchFamily="2" charset="-7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7950" y="214290"/>
            <a:ext cx="2571768" cy="6215106"/>
          </a:xfrm>
        </p:spPr>
        <p:txBody>
          <a:bodyPr>
            <a:normAutofit fontScale="25000" lnSpcReduction="20000"/>
          </a:bodyPr>
          <a:lstStyle/>
          <a:p>
            <a:r>
              <a:rPr lang="fa-IR" sz="4800" dirty="0" smtClean="0">
                <a:cs typeface="B Kamran" pitchFamily="2" charset="-78"/>
              </a:rPr>
              <a:t>مراسم سنتی </a:t>
            </a:r>
          </a:p>
          <a:p>
            <a:r>
              <a:rPr lang="fa-IR" sz="4800" dirty="0" smtClean="0">
                <a:cs typeface="B Kamran" pitchFamily="2" charset="-78"/>
              </a:rPr>
              <a:t>مراسم عروسی</a:t>
            </a:r>
          </a:p>
          <a:p>
            <a:r>
              <a:rPr lang="fa-IR" sz="4800" dirty="0" smtClean="0">
                <a:cs typeface="B Kamran" pitchFamily="2" charset="-78"/>
              </a:rPr>
              <a:t>مراسم برداشت محصول</a:t>
            </a:r>
          </a:p>
          <a:p>
            <a:r>
              <a:rPr lang="fa-IR" sz="4800" dirty="0" smtClean="0">
                <a:cs typeface="B Kamran" pitchFamily="2" charset="-78"/>
              </a:rPr>
              <a:t>باورها و اعتقادات مردم </a:t>
            </a:r>
          </a:p>
          <a:p>
            <a:r>
              <a:rPr lang="fa-IR" sz="4800" dirty="0" smtClean="0">
                <a:cs typeface="B Kamran" pitchFamily="2" charset="-78"/>
              </a:rPr>
              <a:t>نام ها و فامیلی های رایج</a:t>
            </a:r>
          </a:p>
          <a:p>
            <a:r>
              <a:rPr lang="fa-IR" sz="4800" dirty="0" smtClean="0">
                <a:cs typeface="B Kamran" pitchFamily="2" charset="-78"/>
              </a:rPr>
              <a:t>اوقات فراغت </a:t>
            </a:r>
          </a:p>
          <a:p>
            <a:r>
              <a:rPr lang="fa-IR" sz="4800" dirty="0" smtClean="0">
                <a:cs typeface="B Kamran" pitchFamily="2" charset="-78"/>
              </a:rPr>
              <a:t>پوشش مردم روستا</a:t>
            </a:r>
          </a:p>
          <a:p>
            <a:r>
              <a:rPr lang="fa-IR" sz="4800" dirty="0" smtClean="0">
                <a:cs typeface="B Kamran" pitchFamily="2" charset="-78"/>
              </a:rPr>
              <a:t>آرزوهای شغلی</a:t>
            </a:r>
          </a:p>
          <a:p>
            <a:r>
              <a:rPr lang="fa-IR" sz="4800" dirty="0" smtClean="0">
                <a:cs typeface="B Kamran" pitchFamily="2" charset="-78"/>
              </a:rPr>
              <a:t>جدول اصطلاحات محلی</a:t>
            </a:r>
          </a:p>
          <a:p>
            <a:r>
              <a:rPr lang="fa-IR" sz="6400" b="1" dirty="0" smtClean="0">
                <a:cs typeface="B Kamran" pitchFamily="2" charset="-78"/>
              </a:rPr>
              <a:t>بررسی اوضاع کالبدی</a:t>
            </a:r>
          </a:p>
          <a:p>
            <a:r>
              <a:rPr lang="fa-IR" sz="5600" b="1" dirty="0" smtClean="0">
                <a:cs typeface="B Kamran" pitchFamily="2" charset="-78"/>
              </a:rPr>
              <a:t>الف : بافت</a:t>
            </a:r>
          </a:p>
          <a:p>
            <a:r>
              <a:rPr lang="fa-IR" sz="4800" dirty="0" smtClean="0">
                <a:cs typeface="B Kamran" pitchFamily="2" charset="-78"/>
              </a:rPr>
              <a:t>هسته ی اولیه ی روستا</a:t>
            </a:r>
          </a:p>
          <a:p>
            <a:r>
              <a:rPr lang="fa-IR" sz="4800" dirty="0" smtClean="0">
                <a:cs typeface="B Kamran" pitchFamily="2" charset="-78"/>
              </a:rPr>
              <a:t>شناخت و بررسی علل پیدایش روستا</a:t>
            </a:r>
          </a:p>
          <a:p>
            <a:r>
              <a:rPr lang="fa-IR" sz="4800" dirty="0" smtClean="0">
                <a:cs typeface="B Kamran" pitchFamily="2" charset="-78"/>
              </a:rPr>
              <a:t>آب</a:t>
            </a:r>
          </a:p>
          <a:p>
            <a:r>
              <a:rPr lang="fa-IR" sz="4800" dirty="0" smtClean="0">
                <a:cs typeface="B Kamran" pitchFamily="2" charset="-78"/>
              </a:rPr>
              <a:t>توپوگرافی</a:t>
            </a:r>
          </a:p>
          <a:p>
            <a:r>
              <a:rPr lang="fa-IR" sz="4800" dirty="0" smtClean="0">
                <a:cs typeface="B Kamran" pitchFamily="2" charset="-78"/>
              </a:rPr>
              <a:t>خاک </a:t>
            </a:r>
          </a:p>
          <a:p>
            <a:r>
              <a:rPr lang="fa-IR" sz="4800" dirty="0" smtClean="0">
                <a:cs typeface="B Kamran" pitchFamily="2" charset="-78"/>
              </a:rPr>
              <a:t>اقلیم</a:t>
            </a:r>
          </a:p>
          <a:p>
            <a:r>
              <a:rPr lang="fa-IR" sz="4800" dirty="0" smtClean="0">
                <a:cs typeface="B Kamran" pitchFamily="2" charset="-78"/>
              </a:rPr>
              <a:t>عوامل اجتماعی و انسانی</a:t>
            </a:r>
          </a:p>
          <a:p>
            <a:r>
              <a:rPr lang="fa-IR" sz="4800" dirty="0" smtClean="0">
                <a:cs typeface="B Kamran" pitchFamily="2" charset="-78"/>
              </a:rPr>
              <a:t>بررسی چگونگی مالکیت اراضی روستا</a:t>
            </a:r>
          </a:p>
          <a:p>
            <a:r>
              <a:rPr lang="fa-IR" sz="4800" dirty="0" smtClean="0">
                <a:cs typeface="B Kamran" pitchFamily="2" charset="-78"/>
              </a:rPr>
              <a:t>حوزه ی نفوذ روستا </a:t>
            </a:r>
          </a:p>
          <a:p>
            <a:r>
              <a:rPr lang="fa-IR" sz="4800" dirty="0" smtClean="0">
                <a:cs typeface="B Kamran" pitchFamily="2" charset="-78"/>
              </a:rPr>
              <a:t>مکان های عمومی روستا</a:t>
            </a:r>
          </a:p>
          <a:p>
            <a:r>
              <a:rPr lang="fa-IR" sz="4800" dirty="0" smtClean="0">
                <a:cs typeface="B Kamran" pitchFamily="2" charset="-78"/>
              </a:rPr>
              <a:t>محدودیت های توسه ی روستا</a:t>
            </a:r>
          </a:p>
          <a:p>
            <a:r>
              <a:rPr lang="fa-IR" sz="4800" dirty="0" smtClean="0">
                <a:cs typeface="B Kamran" pitchFamily="2" charset="-78"/>
              </a:rPr>
              <a:t>موقعیت روستا نسبت به روستا های خمسایه </a:t>
            </a:r>
          </a:p>
          <a:p>
            <a:r>
              <a:rPr lang="fa-IR" sz="4800" dirty="0" smtClean="0">
                <a:cs typeface="B Kamran" pitchFamily="2" charset="-78"/>
              </a:rPr>
              <a:t>محله بندی روستا</a:t>
            </a:r>
          </a:p>
          <a:p>
            <a:r>
              <a:rPr lang="fa-IR" sz="4800" dirty="0" smtClean="0">
                <a:cs typeface="B Kamran" pitchFamily="2" charset="-78"/>
              </a:rPr>
              <a:t>پروفیل عرضی روستا</a:t>
            </a:r>
          </a:p>
          <a:p>
            <a:r>
              <a:rPr lang="fa-IR" sz="4800" dirty="0" smtClean="0">
                <a:cs typeface="B Kamran" pitchFamily="2" charset="-78"/>
              </a:rPr>
              <a:t>پروفیل طولی روستا</a:t>
            </a:r>
          </a:p>
          <a:p>
            <a:r>
              <a:rPr lang="fa-IR" sz="4800" dirty="0" smtClean="0">
                <a:cs typeface="B Kamran" pitchFamily="2" charset="-78"/>
              </a:rPr>
              <a:t>درجه بندی معابر روستا </a:t>
            </a:r>
          </a:p>
          <a:p>
            <a:r>
              <a:rPr lang="fa-IR" sz="4800" dirty="0" smtClean="0">
                <a:cs typeface="B Kamran" pitchFamily="2" charset="-78"/>
              </a:rPr>
              <a:t>معبر اصلی درجه ی 1</a:t>
            </a:r>
          </a:p>
          <a:p>
            <a:r>
              <a:rPr lang="fa-IR" sz="4800" dirty="0" smtClean="0">
                <a:cs typeface="B Kamran" pitchFamily="2" charset="-78"/>
              </a:rPr>
              <a:t>معبر فرعی درجه ی 1</a:t>
            </a:r>
          </a:p>
          <a:p>
            <a:r>
              <a:rPr lang="fa-IR" sz="4800" dirty="0" smtClean="0">
                <a:cs typeface="B Kamran" pitchFamily="2" charset="-78"/>
              </a:rPr>
              <a:t>معبر فرعی درجه ی 2</a:t>
            </a:r>
          </a:p>
          <a:p>
            <a:r>
              <a:rPr lang="fa-IR" sz="4800" dirty="0" smtClean="0">
                <a:cs typeface="B Kamran" pitchFamily="2" charset="-78"/>
              </a:rPr>
              <a:t>معبر فرعی درجه ی 3</a:t>
            </a:r>
          </a:p>
          <a:p>
            <a:r>
              <a:rPr lang="fa-IR" sz="4800" dirty="0" smtClean="0">
                <a:cs typeface="B Kamran" pitchFamily="2" charset="-78"/>
              </a:rPr>
              <a:t>همجواری</a:t>
            </a:r>
          </a:p>
          <a:p>
            <a:r>
              <a:rPr lang="fa-IR" sz="5600" b="1" dirty="0" smtClean="0">
                <a:cs typeface="B Kamran" pitchFamily="2" charset="-78"/>
              </a:rPr>
              <a:t>ب: معماری</a:t>
            </a:r>
          </a:p>
          <a:p>
            <a:r>
              <a:rPr lang="fa-IR" sz="4800" dirty="0" smtClean="0">
                <a:cs typeface="B Kamran" pitchFamily="2" charset="-78"/>
              </a:rPr>
              <a:t>خانه های برداشت شده</a:t>
            </a:r>
          </a:p>
          <a:p>
            <a:endParaRPr lang="fa-IR" sz="1800" dirty="0" smtClean="0">
              <a:cs typeface="B Kamran" pitchFamily="2" charset="-78"/>
            </a:endParaRPr>
          </a:p>
          <a:p>
            <a:endParaRPr lang="fa-IR" sz="2800" dirty="0" smtClean="0">
              <a:cs typeface="B Kamran" pitchFamily="2" charset="-78"/>
            </a:endParaRPr>
          </a:p>
          <a:p>
            <a:endParaRPr lang="fa-IR" sz="1200" dirty="0">
              <a:cs typeface="B Kamran" pitchFamily="2" charset="-78"/>
            </a:endParaRPr>
          </a:p>
        </p:txBody>
      </p:sp>
      <p:sp>
        <p:nvSpPr>
          <p:cNvPr id="4" name="Content Placeholder 2"/>
          <p:cNvSpPr txBox="1">
            <a:spLocks/>
          </p:cNvSpPr>
          <p:nvPr/>
        </p:nvSpPr>
        <p:spPr>
          <a:xfrm>
            <a:off x="2500298" y="214290"/>
            <a:ext cx="2286016" cy="4286256"/>
          </a:xfrm>
          <a:prstGeom prst="rect">
            <a:avLst/>
          </a:prstGeom>
        </p:spPr>
        <p:txBody>
          <a:bodyPr vert="horz" lIns="91440" tIns="45720" rIns="91440" bIns="45720" rtlCol="1">
            <a:norm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خانه ی التفات بنی خضر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خانه ی سعدالله قریشی</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خانه ی محمود پور رمضان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خانه ی عصمت حیایی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خانه ی نصرت حلمی</a:t>
            </a:r>
          </a:p>
          <a:p>
            <a:pPr marL="342900" indent="-342900">
              <a:spcBef>
                <a:spcPct val="20000"/>
              </a:spcBef>
              <a:buFont typeface="Arial" pitchFamily="34" charset="0"/>
              <a:buChar char="•"/>
              <a:defRPr/>
            </a:pPr>
            <a:r>
              <a:rPr lang="fa-IR" sz="1200" dirty="0" smtClean="0">
                <a:cs typeface="B Kamran" pitchFamily="2" charset="-78"/>
              </a:rPr>
              <a:t>خخانه ی عبدالله مسکونی</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انه ی یوسف عباداللهیان</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lang="fa-IR" sz="1200" dirty="0" smtClean="0">
                <a:cs typeface="B Kamran" pitchFamily="2" charset="-78"/>
              </a:rPr>
              <a:t>معماری گیلان</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معماران بناهای سنتی</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lang="fa-IR" sz="1200" dirty="0" smtClean="0">
                <a:cs typeface="B Kamran" pitchFamily="2" charset="-78"/>
              </a:rPr>
              <a:t>فصل خانه سازی</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تیپولوژی</a:t>
            </a:r>
            <a:r>
              <a:rPr kumimoji="0" lang="fa-IR" sz="1200" b="0" i="0" u="none" strike="noStrike" kern="1200" cap="none" spc="0" normalizeH="0" noProof="0" dirty="0" smtClean="0">
                <a:ln>
                  <a:noFill/>
                </a:ln>
                <a:solidFill>
                  <a:schemeClr val="tx1"/>
                </a:solidFill>
                <a:effectLst/>
                <a:uLnTx/>
                <a:uFillTx/>
                <a:latin typeface="+mn-lt"/>
                <a:ea typeface="+mn-ea"/>
                <a:cs typeface="B Kamran" pitchFamily="2" charset="-78"/>
              </a:rPr>
              <a:t> معماری</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lang="fa-IR" sz="1200" baseline="0" dirty="0" smtClean="0">
                <a:cs typeface="B Kamran" pitchFamily="2" charset="-78"/>
              </a:rPr>
              <a:t>عناصر</a:t>
            </a:r>
            <a:r>
              <a:rPr lang="fa-IR" sz="1200" dirty="0" smtClean="0">
                <a:cs typeface="B Kamran" pitchFamily="2" charset="-78"/>
              </a:rPr>
              <a:t> معماری</a:t>
            </a: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تزیینات معماری روستا</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سازه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پی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دیوار چینی</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اجرای بام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r>
              <a:rPr kumimoji="0" lang="fa-IR" sz="1200" b="0" i="0" u="none" strike="noStrike" kern="1200" cap="none" spc="0" normalizeH="0" baseline="0" noProof="0" dirty="0" smtClean="0">
                <a:ln>
                  <a:noFill/>
                </a:ln>
                <a:solidFill>
                  <a:schemeClr val="tx1"/>
                </a:solidFill>
                <a:effectLst/>
                <a:uLnTx/>
                <a:uFillTx/>
                <a:latin typeface="+mn-lt"/>
                <a:ea typeface="+mn-ea"/>
                <a:cs typeface="B Kamran" pitchFamily="2" charset="-78"/>
              </a:rPr>
              <a:t>تحلیل سازه </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a-IR" sz="2000" b="0" i="0" u="none" strike="noStrike" kern="1200" cap="none" spc="0" normalizeH="0" baseline="0" noProof="0" dirty="0" smtClean="0">
              <a:ln>
                <a:noFill/>
              </a:ln>
              <a:solidFill>
                <a:schemeClr val="tx1"/>
              </a:solidFill>
              <a:effectLst/>
              <a:uLnTx/>
              <a:uFillTx/>
              <a:latin typeface="+mn-lt"/>
              <a:ea typeface="+mn-ea"/>
              <a:cs typeface="B Kamra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fa-IR" sz="2000" b="0" i="0" u="none" strike="noStrike" kern="1200" cap="none" spc="0" normalizeH="0" baseline="0" noProof="0" dirty="0">
              <a:ln>
                <a:noFill/>
              </a:ln>
              <a:solidFill>
                <a:schemeClr val="tx1"/>
              </a:solidFill>
              <a:effectLst/>
              <a:uLnTx/>
              <a:uFillTx/>
              <a:latin typeface="+mn-lt"/>
              <a:ea typeface="+mn-ea"/>
              <a:cs typeface="B Kamran" pitchFamily="2" charset="-78"/>
            </a:endParaRPr>
          </a:p>
        </p:txBody>
      </p:sp>
      <p:sp>
        <p:nvSpPr>
          <p:cNvPr id="5" name="Rectangle 4"/>
          <p:cNvSpPr/>
          <p:nvPr/>
        </p:nvSpPr>
        <p:spPr>
          <a:xfrm>
            <a:off x="214282" y="214290"/>
            <a:ext cx="8715436" cy="650085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fa-IR" sz="1200" dirty="0" smtClean="0">
                <a:cs typeface="B Kamran" pitchFamily="2" charset="-78"/>
              </a:rPr>
              <a:t> </a:t>
            </a:r>
            <a:endParaRPr lang="en-US" sz="1200" dirty="0" smtClean="0">
              <a:cs typeface="B Kamran" pitchFamily="2" charset="-78"/>
            </a:endParaRPr>
          </a:p>
          <a:p>
            <a:endParaRPr lang="en-US" sz="1200" dirty="0" smtClean="0">
              <a:cs typeface="B Kamran" pitchFamily="2" charset="-78"/>
            </a:endParaRPr>
          </a:p>
          <a:p>
            <a:r>
              <a:rPr lang="fa-IR" sz="1200" dirty="0" smtClean="0">
                <a:cs typeface="B Kamran" pitchFamily="2" charset="-78"/>
              </a:rPr>
              <a:t> </a:t>
            </a:r>
            <a:endParaRPr lang="en-US" sz="1200" dirty="0" smtClean="0">
              <a:cs typeface="B Kamran" pitchFamily="2" charset="-78"/>
            </a:endParaRPr>
          </a:p>
          <a:p>
            <a:pPr algn="just"/>
            <a:r>
              <a:rPr lang="fa-IR" sz="1400" b="1" dirty="0" smtClean="0">
                <a:cs typeface="B Kamran" pitchFamily="2" charset="-78"/>
              </a:rPr>
              <a:t>باغداری: </a:t>
            </a:r>
          </a:p>
          <a:p>
            <a:r>
              <a:rPr lang="fa-IR" sz="1200" dirty="0" smtClean="0">
                <a:cs typeface="B Kamran" pitchFamily="2" charset="-78"/>
              </a:rPr>
              <a:t>کشت اصلی ساکنین چلوند مثل سایر شهر های شمالی برنج می باشد ،با توجه به شرایط مساعد آب و هوایی این مردم به باغداری نیز می پردازند، از محصولات باغی آنها مرکبات ، ازگیل ، سیب ، به ، کیوی ، انار ترش                                                                                        می باشد که مهمترین آنها  مرکبات ،ازگیل و کیوی و انار ترش می باشد </a:t>
            </a:r>
            <a:endParaRPr lang="en-US" sz="1200" dirty="0" smtClean="0">
              <a:cs typeface="B Kamran" pitchFamily="2" charset="-78"/>
            </a:endParaRPr>
          </a:p>
          <a:p>
            <a:r>
              <a:rPr lang="fa-IR" sz="1200" dirty="0" smtClean="0">
                <a:cs typeface="B Kamran" pitchFamily="2" charset="-78"/>
              </a:rPr>
              <a:t>کشت اصلی ساکنین چلوند مثل سایر شهر های شمالی برنج می باشد .ازدیگر محصولات آنها می توان به مرکبات (پرتغال ، لیموو کیوی ) ، ازگیل ، سیب ، به ، کیوی ، انار ترش ،گلابی ، تمشک ، عناب  اشاره کرد. .  این مردم  تا چند سال پیش برای تهیه آرد مورد نیاز  خود برای پخت نان  به میزان کم ( تنها به اندازه نیاز خود و نه برای فروش ) گندم نیز می کاشتند ، و بر این اساس  تنور نیز درسایت بعضی از خانه های روستا دیده می شود. اما در سال های اخیر (از6-5 سال پیش )  به علت محصول خوب کیوی در این روستا کیوی جایگزین مزارع گندم شده است و ساکنین از درآمد آن بسیار راضی هستند.وبه نظر می رسد که آنها بسیار مشتاق به توسعه کاشت این محصول می باشند .</a:t>
            </a:r>
            <a:endParaRPr lang="en-US" sz="1200" dirty="0" smtClean="0">
              <a:cs typeface="B Kamran" pitchFamily="2" charset="-78"/>
            </a:endParaRPr>
          </a:p>
          <a:p>
            <a:r>
              <a:rPr lang="fa-IR" sz="1200" dirty="0" smtClean="0">
                <a:cs typeface="B Kamran" pitchFamily="2" charset="-78"/>
              </a:rPr>
              <a:t>کاشت :</a:t>
            </a:r>
            <a:endParaRPr lang="en-US" sz="1200" dirty="0" smtClean="0">
              <a:cs typeface="B Kamran" pitchFamily="2" charset="-78"/>
            </a:endParaRPr>
          </a:p>
          <a:p>
            <a:r>
              <a:rPr lang="fa-IR" sz="1200" dirty="0" smtClean="0">
                <a:cs typeface="B Kamran" pitchFamily="2" charset="-78"/>
              </a:rPr>
              <a:t>زمین را قبل از کاشت نرم کرده و در حین شخم مقداری کود فسفر،ازته و پتاسی  نیز به آن می دهند ، دو سال بعد اولین میوه ها را می دهد و در 7 سالگی به حد اگثر باردهی خود می رسد .نهال هایی که برای کاشت انتخاب می کنند ازدیاد کیوی در این روستا به وسیله قلمه انجام می شود که معمولا این کار را در بهار انجام می دهند و به دلیل تازگی کاشت این میوه در این روستا و بی تجربگی آنها  قلمه ها را از آستارا یا لوندویل تهیه می کنند .</a:t>
            </a:r>
            <a:endParaRPr lang="en-US" sz="1200" dirty="0" smtClean="0">
              <a:cs typeface="B Kamran" pitchFamily="2" charset="-78"/>
            </a:endParaRPr>
          </a:p>
          <a:p>
            <a:r>
              <a:rPr lang="fa-IR" sz="1200" dirty="0" smtClean="0">
                <a:cs typeface="B Kamran" pitchFamily="2" charset="-78"/>
              </a:rPr>
              <a:t> کیوی گیاهی ست رونده که می توان آن را روی داربست راهنمایی کرد و نر و ماده آن از هم جدا هستند.به همین دلیل در باغ های کیوی ، در مقابل چند درخت ماده همیشه باید یک درخت نر کاشت تا باروری و در نتیجه تولید میوه برایش امکان پذیر شود  ،  وجود  کندوی زنبور عسل  در این روستا نقش مهمی را در گرده افشانی کیوی  ایفا می کند  ، به عقیده روستاییان وجود کندوی عسل در روستا دلیل دو برابر بودن محصول کیوی آنها به نسبت محصول کیوی روستا های اطراف می باشد.</a:t>
            </a:r>
            <a:endParaRPr lang="en-US" sz="1200" dirty="0" smtClean="0">
              <a:cs typeface="B Kamran" pitchFamily="2" charset="-78"/>
            </a:endParaRPr>
          </a:p>
          <a:p>
            <a:r>
              <a:rPr lang="fa-IR" sz="1200" dirty="0" smtClean="0">
                <a:cs typeface="B Kamran" pitchFamily="2" charset="-78"/>
              </a:rPr>
              <a:t>خاک مناسب کاشت کیوی  مانند سایر مرکبات خاک سبک شنی _رسی و تا حدی  اسیدی است  ودر فصل های رویش کیوی نیاز به آب فراوان و رطوبت بالای هوا دارد. در این منطقه خاک مناسب بوده و تنها برای تقویت خاک و برداشت محصول مرغوب تر به فواصل در فروردین ، اردیبهشت ، خرداد و مرداد به خاک کود های فسفره ،پتاسی واوره می دهند و بارش کافی نیز آب مورد نیاز کیوی را تامین نموده و بنا به صحبت ساکنین روستا که به کشت این محصول می پردازند تنها در بهار و تابستان در صورت کمبود باران به آبیاری آن می پردازند.هرس کردن نیز از دیگر کارهایی است که برای محصول کیوی خود انجام می دهند که یکبار در تابستان و یکبار در تابستان انجام می گیرد.هرس زمستانه برای آن انجام می گیرد که شاخه های بارور بیش از حد نیاز هرس و حذف گردند تا تعداد آنها به حدی باشد که درخت بتواند محصول خوبی بدهد ، چون محصول خیلی زیاد به علت تداخل شاخه ها در هم سبب افت کیفیت میوه ها در حین رشد می گردد هرس زمتانی معمولا در اواخر دی انجام می گیرد . هرس تابستانه برای حذف شاخه های اضافی است که از رسیدن نور جلوگیری می کنند.این هرس در چندین مرحله انجام می گیرد،اریبهشت و تیر ماه .</a:t>
            </a:r>
            <a:endParaRPr lang="en-US" sz="1200" dirty="0" smtClean="0">
              <a:cs typeface="B Kamran" pitchFamily="2" charset="-78"/>
            </a:endParaRPr>
          </a:p>
          <a:p>
            <a:r>
              <a:rPr lang="fa-IR" sz="1200" dirty="0" smtClean="0">
                <a:cs typeface="B Kamran" pitchFamily="2" charset="-78"/>
              </a:rPr>
              <a:t> </a:t>
            </a:r>
            <a:endParaRPr lang="en-US" sz="1200" dirty="0" smtClean="0">
              <a:cs typeface="B Kamran" pitchFamily="2" charset="-78"/>
            </a:endParaRPr>
          </a:p>
          <a:p>
            <a:pPr algn="just"/>
            <a:endParaRPr lang="fa-IR" sz="1200" dirty="0" smtClean="0">
              <a:cs typeface="B Kamran" pitchFamily="2" charset="-78"/>
            </a:endParaRPr>
          </a:p>
          <a:p>
            <a:pPr algn="just"/>
            <a:r>
              <a:rPr lang="fa-IR" sz="1200" dirty="0" smtClean="0">
                <a:cs typeface="B Kamran" pitchFamily="2" charset="-78"/>
              </a:rPr>
              <a:t>     </a:t>
            </a:r>
          </a:p>
          <a:p>
            <a:endParaRPr lang="fa-IR" sz="1200" dirty="0">
              <a:cs typeface="B Kamran" pitchFamily="2" charset="-78"/>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5728"/>
            <a:ext cx="8229600" cy="5840435"/>
          </a:xfrm>
        </p:spPr>
        <p:txBody>
          <a:bodyPr>
            <a:noAutofit/>
          </a:bodyPr>
          <a:lstStyle/>
          <a:p>
            <a:pPr algn="just">
              <a:buNone/>
            </a:pPr>
            <a:r>
              <a:rPr lang="fa-IR" sz="1200" dirty="0" smtClean="0">
                <a:cs typeface="B Kamran" pitchFamily="2" charset="-78"/>
              </a:rPr>
              <a:t>        تنها آفتی که چلوندی ها از آن صحبت می کردند پرندگان بودند که از اواسط آذر به میوه ها حمله می بردند.بنابراین آنها تلاش می کردند تا اواخر آبان ماه کار چیدن محصول را به اتمام برسانند که به پرندگان چنین فرصتی را ندهند.برداشت کیوی عموما از اوایل آبان تا اواخر آذر . برداشت محصول را در دوچین انجام می دهند.در چین اول میوه های درشت را می چینند.این کار به میوه های ریزتر امکان می دهد به سرعت بزرگ شوند .با وجود آنکه در هنگام برداشت میوه ها سفت هستند درهنگام چیدن از دستکش استفاده می کنند که ناخنشان به میوه ها صدمه نزند و با احتیاط در جعبه ها می چینند.اغلب چلوندی ها محصول خود را همزمان با چیدن می فروشند .   </a:t>
            </a:r>
          </a:p>
          <a:p>
            <a:pPr algn="just">
              <a:buNone/>
            </a:pPr>
            <a:endParaRPr lang="en-US" sz="1200" dirty="0" smtClean="0">
              <a:cs typeface="B Kamran" pitchFamily="2" charset="-78"/>
            </a:endParaRPr>
          </a:p>
          <a:p>
            <a:pPr algn="just">
              <a:buNone/>
            </a:pPr>
            <a:r>
              <a:rPr lang="fa-IR" sz="1200" dirty="0" smtClean="0">
                <a:cs typeface="B Kamran" pitchFamily="2" charset="-78"/>
              </a:rPr>
              <a:t>        تحلیل:</a:t>
            </a:r>
            <a:endParaRPr lang="en-US" sz="1200" dirty="0" smtClean="0">
              <a:cs typeface="B Kamran" pitchFamily="2" charset="-78"/>
            </a:endParaRPr>
          </a:p>
          <a:p>
            <a:pPr algn="just">
              <a:buNone/>
            </a:pPr>
            <a:r>
              <a:rPr lang="fa-IR" sz="1200" dirty="0" smtClean="0">
                <a:cs typeface="B Kamran" pitchFamily="2" charset="-78"/>
              </a:rPr>
              <a:t>          از آستارا تا نوشهر به  دلیل اسیدی بودن خاک برای  کاشت مرکبات مخصوصا پرتغال در این منطقه مناسب است ،  اما متاسفانه هر چند سال یکبار سرما می زند و به محصولات پرتغال صدمه  می زند و این مسئله به باغداران خسارت بسیار وارد می کند حال آنکه کیوی خود را در همین منطقه  و حتی در سرد ترین زمستانها مقاوم نشان داده است.بدین طریق با بررسی روند توسعه کاشت کیوی در این منطقه ( کاشت کیوی به نسبت پرتغال و سایر مرکبات از قدمت کمتری بر خوردار است ، کیوی  در سال 1347 از فرانسه به ایران آورده شده است ) به تدریج کیوی جانشین مرکبات می شود و خواهد شد .با توجه به اشتیاق چلوندی ها به کاشت کیوی و توسعه بیشتر آن به نسبت سایر مرکبات و عدم رغبت آنها به نگهداری درختان خودروی ازگیل که قبلا گسترده تر بوده است وبه درآمد حاصل از آن اهمیت می دادند ،متوجه می شویم که همان روند در چلوند نیز دیده می شود  یعنی گسترش باغات کیوی و کاهش سایر مرکبات یا محصولات کم سود یا با ریسک صدمه بالا که بتوان انها را با محصول نسبتا مطمئنی مثل گیوی جایگزین کرد .</a:t>
            </a:r>
            <a:endParaRPr lang="en-US" sz="1200" dirty="0" smtClean="0">
              <a:cs typeface="B Kamran" pitchFamily="2" charset="-78"/>
            </a:endParaRPr>
          </a:p>
          <a:p>
            <a:pPr algn="just">
              <a:buNone/>
            </a:pPr>
            <a:r>
              <a:rPr lang="fa-IR" sz="1200" dirty="0" smtClean="0">
                <a:cs typeface="B Kamran" pitchFamily="2" charset="-78"/>
              </a:rPr>
              <a:t> </a:t>
            </a:r>
            <a:endParaRPr lang="en-US" sz="1200" dirty="0" smtClean="0">
              <a:cs typeface="B Kamran" pitchFamily="2" charset="-78"/>
            </a:endParaRPr>
          </a:p>
          <a:p>
            <a:pPr algn="just">
              <a:buNone/>
            </a:pPr>
            <a:r>
              <a:rPr lang="fa-IR" sz="1200" dirty="0" smtClean="0">
                <a:cs typeface="B Kamran" pitchFamily="2" charset="-78"/>
              </a:rPr>
              <a:t> </a:t>
            </a:r>
            <a:endParaRPr lang="en-US" sz="1200" dirty="0" smtClean="0">
              <a:cs typeface="B Kamran" pitchFamily="2" charset="-78"/>
            </a:endParaRPr>
          </a:p>
          <a:p>
            <a:pPr algn="just">
              <a:buNone/>
            </a:pPr>
            <a:r>
              <a:rPr lang="fa-IR" sz="1200" dirty="0" smtClean="0">
                <a:cs typeface="B Kamran" pitchFamily="2" charset="-78"/>
              </a:rPr>
              <a:t> </a:t>
            </a:r>
            <a:endParaRPr lang="en-US" sz="1200" dirty="0" smtClean="0">
              <a:cs typeface="B Kamran" pitchFamily="2" charset="-78"/>
            </a:endParaRPr>
          </a:p>
          <a:p>
            <a:pPr algn="just">
              <a:buNone/>
            </a:pPr>
            <a:r>
              <a:rPr lang="fa-IR" sz="1200" dirty="0" smtClean="0">
                <a:cs typeface="B Kamran" pitchFamily="2" charset="-78"/>
              </a:rPr>
              <a:t>        انار :</a:t>
            </a:r>
            <a:endParaRPr lang="en-US" sz="1200" dirty="0" smtClean="0">
              <a:cs typeface="B Kamran" pitchFamily="2" charset="-78"/>
            </a:endParaRPr>
          </a:p>
          <a:p>
            <a:pPr algn="just">
              <a:buNone/>
            </a:pPr>
            <a:r>
              <a:rPr lang="fa-IR" sz="1200" dirty="0" smtClean="0">
                <a:cs typeface="B Kamran" pitchFamily="2" charset="-78"/>
              </a:rPr>
              <a:t>         در زمین های روستای چلوند که خاکش شنی_رسی است  درخت های انار به صورت وحشی و خودرو  به تعداد زیاد وجود دارند ، میوه این درختان معمولا کوچک می شوند و ترش هستند .این درخت ها دو دسته می شوند دسته ای درخت انار پا کوتاه که بلندیش از نیم متر تجاوز نمی کند و تقریبا محصول قابل استفاده ای ندارد ولی وجود آن بر زیبایی طبیعتد روستا شده است و دسته ای دیگر که دارای قد بلند تر وبرگ های سبز تیره اند که ساکنان روستا از میوه آنها برای درست کردن رب انار ، آب انار ، انواع ترشی ها ( که در غذاها استفاده می شوند مثل مرغ شکم پر ) و ....... استفاده می کنند و زنان طبقاط پایین روستا که درآمد زراعی و بلغی  زیادی ندارند( یا گاها صاحب زمین یا باغ نیستند و درآمد کمی دارند ) این محصولات خانگی یا خود انار ترش را دربازار لونویل یا آستارا می فروشند .</a:t>
            </a:r>
            <a:endParaRPr lang="en-US" sz="1200" dirty="0" smtClean="0">
              <a:cs typeface="B Kamran" pitchFamily="2" charset="-78"/>
            </a:endParaRPr>
          </a:p>
          <a:p>
            <a:pPr algn="just">
              <a:buNone/>
            </a:pPr>
            <a:r>
              <a:rPr lang="fa-IR" sz="1200" dirty="0" smtClean="0">
                <a:cs typeface="B Kamran" pitchFamily="2" charset="-78"/>
              </a:rPr>
              <a:t>         در پاییز انار رسیده است و می توان آن را چید اما در انار در برداشت آن عجله ای نیست چون انار می تواند ماه ها روی درخت باقی بماند بدون آنکه خراب شود یا حتی آسیبی ببیند (گذشته از آن انار محصول اصلی فروشی آنها نیست و بیشتر برای مصارف خود میچینند وکمتر می فروشند ) تا حدود دو ماه پس از رسیدن انار می توان هر وقت که لازم بود آن را چید حتی پس از چیدن نیز در شرایط عادی و هوای نسبتا سرد 2 تا 3 ماه قابل نگهداری است .برای آسان کردن برداشت میوه درخ و همچنین فرم دادن به آن می باشد . </a:t>
            </a:r>
            <a:endParaRPr lang="en-US" sz="1200" dirty="0" smtClean="0">
              <a:cs typeface="B Kamran" pitchFamily="2" charset="-78"/>
            </a:endParaRPr>
          </a:p>
          <a:p>
            <a:pPr algn="just"/>
            <a:endParaRPr lang="fa-IR" sz="1200" dirty="0">
              <a:cs typeface="B Kamran" pitchFamily="2" charset="-78"/>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fa-IR" sz="1200" dirty="0" smtClean="0">
                <a:cs typeface="B Kamran" pitchFamily="2" charset="-78"/>
              </a:rPr>
              <a:t> </a:t>
            </a:r>
            <a:endParaRPr lang="en-US" sz="1200" dirty="0" smtClean="0">
              <a:cs typeface="B Kamran" pitchFamily="2" charset="-78"/>
            </a:endParaRPr>
          </a:p>
          <a:p>
            <a:r>
              <a:rPr lang="fa-IR" sz="1200" dirty="0" smtClean="0">
                <a:cs typeface="B Kamran" pitchFamily="2" charset="-78"/>
              </a:rPr>
              <a:t>زنبور داری : </a:t>
            </a:r>
            <a:endParaRPr lang="en-US" sz="1200" dirty="0" smtClean="0">
              <a:cs typeface="B Kamran" pitchFamily="2" charset="-78"/>
            </a:endParaRPr>
          </a:p>
          <a:p>
            <a:r>
              <a:rPr lang="fa-IR" sz="1200" dirty="0" smtClean="0">
                <a:cs typeface="B Kamran" pitchFamily="2" charset="-78"/>
              </a:rPr>
              <a:t>یکی دیگر از فعالیت های مردم روستای چلوند زنبورداری است ،البته نه به صورت گسترده بلکه  تنها عده کمی از آنها به این کار می پردازند ، شاید دلیل همگانی نشدن آن مشکلات و زحمت آن برای بردن کندو ها به هنگام کوچ کندو باشد ، با این حال قدمت زنبور داری در این روستا بنا به گفته  زنبورداران روستا به 15 سال می رسد . ولی بیشترین تعداد کندو زنبورداران این روستا 80 کندو است و به نسبت زنبورداری رایج در شهرستان آستارا نسبتا محدود و کوچک می باشد .</a:t>
            </a:r>
            <a:endParaRPr lang="en-US" sz="1200" dirty="0" smtClean="0">
              <a:cs typeface="B Kamran" pitchFamily="2" charset="-78"/>
            </a:endParaRPr>
          </a:p>
          <a:p>
            <a:r>
              <a:rPr lang="fa-IR" sz="1200" dirty="0" smtClean="0">
                <a:cs typeface="B Kamran" pitchFamily="2" charset="-78"/>
              </a:rPr>
              <a:t>دراوایل بهارکه هنوز درختان شکوفه نزه اند  زنبورداران مرتب به کندوها سر می زنند برای اطمینان از وجود غذای کافی برای زنبور ها (عسل واگر عسل کافی نباشد برایشان شربت قرار می دهند و برای نوزادان نیز خمیر عسل بجای گرده گل که غذای آنهاست ولی در دسترس نیست ) کنترل سلامتی ملکه و فعال بودن آن و در صورت لزوم تعویض ملکه پیر با ملکه جوان ،اطمینان از  کافی بودن جمعیت کندو با توجه به شکوفه زدن درختان و شروع فعالیت کندوها و بهره وری انها،تعویض کندوهای زمستانه با کندوهای تمیز وضد عفونی شده ( زنبورداران چلوند مانند سایر زنبور داران آستارا از کندو های صنعتی که خریداری می کنند استفاده می کنند ، این کندو ها چوبی می باشند ) و دادن برگ موم به کندو ها . در تابستان فصل کوچ زنبور هاست .  زنبورداران چلوندی کندو ها در 9 ماه از سال  در روستا نگهداری می کنند وسه ماه از سال کندو ها را به دامنه های سبلان ( سراب ) برده تا در زمانی از سال که این منطقه سرشار از گل و شکوفه است بهره برده و بر میزان عسل کندوها  و مرغوبیت آنها بیفزایند . زمان کوچ کندوها دقیقا بعد از نشا کاری ( 20 خرداد ) می باشد و اواخر شهریور قبل از آنکه هوای دامنه های سبلان سرد شده کندو ها را به روستا باز می گردانند.البته سردی هوا یا ریزش جوی ممکن است سبب بازگشت زود تر انان گردد.در این فصل با نصب شبکه های مانع ملکه در کندو ملکه را در پایین نگه میدارند تا تخم ها تنها در طبقات پایین باشند و بتوانند عسل های طبقات بالا را به راحتی برداشته و هم از تمخگذاری زیاد ملکه در این فصل که فصل تولید عسل است بکاهند .در این فصل زنبورداران به طور مرتب( هر 15_10 روز یکبار )  طبقات عسل را برداشته و طبقات خالی را جایگزین می کنند و تنها برای تغذیه زنبورها مقداری عسل باقی می گذارند .در پاییز با شروع سرما زنبورداران تمهیداتی را برای جلوگیری از صدمه کندوها و یا جلوگیری از مرگ و میر زنبور ها انجام می دهند .از جمله درست کردن سقف هایی برای جلو گیری از خیس شدن کندو ها هنگام بارندگی و پوشاندن سر کندو ها با کاه برای گرم نگه داشتن آنها البته دریچه های جلو همواره برای تبادل هوا باز است .در زمستان به علت سرما تنها ماهی یکبار درب کندو را باز کرده و کنترل می کنند مگر در شرایط استثنایی ( پروازغیر عادی زنبور ها ) تعداد بازدید ها بیشتر شود .ولی به طور مرتب برای زنبور ها عسل قرار می دهند و برای نوزادان خمیر عسل .</a:t>
            </a:r>
            <a:endParaRPr lang="en-US" sz="1200" dirty="0" smtClean="0">
              <a:cs typeface="B Kamran" pitchFamily="2" charset="-78"/>
            </a:endParaRPr>
          </a:p>
          <a:p>
            <a:r>
              <a:rPr lang="fa-IR" sz="1200" dirty="0" smtClean="0">
                <a:cs typeface="B Kamran" pitchFamily="2" charset="-78"/>
              </a:rPr>
              <a:t>تحلیل :همانگونه که در توضیحات مشخص شد زنبورداری به نسبت به فعالیت زیادی نیاز دارد و بنا به بررسی خانوااده های زنبوردار که بسیار کم بودند تنها انهایی به زنبور داری می پر داختند که سرمایه لازم را داشته  وعلاوه بر آن نیروی کار مورد نیاز آن برای بردن کندو ها به کوچ تابستانه را در خانواده داشته باشند ولی با توجه به بالا بودن سطح سواد در این روستا جوان ها کمتر حاضر می شدند که در روستا مانده و به فعالیت های روستایی بپردازند و ترجیح می دهند که در شهرها با استفاده از تحصیلات خود کار کنند(به علت کمبود زمین برای ساخت و ساز در روستا امکان سکونت آنها در روستا پس از ازدواج نیز کم است)  . بنابر این شاید  کمبود نیروی جوان ساکن در روستا یکی دیگر از دلایل عدم توسعه زنبوداری در این روستا باشد زیرا به نسبت زنبور داران از درآمد آن راضی بودند و گرایش به ادامه آن داشتند .</a:t>
            </a:r>
            <a:endParaRPr lang="en-US" sz="1200" dirty="0" smtClean="0">
              <a:cs typeface="B Kamran" pitchFamily="2" charset="-78"/>
            </a:endParaRPr>
          </a:p>
          <a:p>
            <a:endParaRPr lang="fa-IR" sz="1200" dirty="0">
              <a:cs typeface="B Kamran" pitchFamily="2" charset="-78"/>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4" name="TextBox 3"/>
          <p:cNvSpPr txBox="1"/>
          <p:nvPr/>
        </p:nvSpPr>
        <p:spPr>
          <a:xfrm>
            <a:off x="0" y="214290"/>
            <a:ext cx="9144000" cy="276999"/>
          </a:xfrm>
          <a:prstGeom prst="rect">
            <a:avLst/>
          </a:prstGeom>
          <a:noFill/>
        </p:spPr>
        <p:txBody>
          <a:bodyPr wrap="square" rtlCol="1">
            <a:spAutoFit/>
          </a:bodyPr>
          <a:lstStyle/>
          <a:p>
            <a:endParaRPr lang="fa-IR" sz="1200" dirty="0">
              <a:cs typeface="B Kamran" pitchFamily="2" charset="-78"/>
            </a:endParaRPr>
          </a:p>
        </p:txBody>
      </p:sp>
      <p:sp>
        <p:nvSpPr>
          <p:cNvPr id="5" name="TextBox 4"/>
          <p:cNvSpPr txBox="1"/>
          <p:nvPr/>
        </p:nvSpPr>
        <p:spPr>
          <a:xfrm>
            <a:off x="428596" y="456247"/>
            <a:ext cx="8215370" cy="3785652"/>
          </a:xfrm>
          <a:prstGeom prst="rect">
            <a:avLst/>
          </a:prstGeom>
          <a:noFill/>
        </p:spPr>
        <p:txBody>
          <a:bodyPr wrap="square" rtlCol="1">
            <a:spAutoFit/>
          </a:bodyPr>
          <a:lstStyle/>
          <a:p>
            <a:r>
              <a:rPr lang="fa-IR" sz="1400" b="1" dirty="0" smtClean="0">
                <a:cs typeface="B Kamran" pitchFamily="2" charset="-78"/>
              </a:rPr>
              <a:t> خدمات :</a:t>
            </a:r>
          </a:p>
          <a:p>
            <a:r>
              <a:rPr lang="fa-IR" sz="1200" dirty="0" smtClean="0">
                <a:cs typeface="B Kamran" pitchFamily="2" charset="-78"/>
              </a:rPr>
              <a:t> تعداد شاغلین در بخش خدمات  15 نفر می باشد. این 15 نفر در بخشهای تجاری مثل خواربارفروشی،خیاطی و آرایشگاه و بخشهای خدماتی دیگر مثل دهیاری، بهداری، بهزیستی، مدرسه و مرکز تلفن راه دور مشغول می باشند. </a:t>
            </a:r>
          </a:p>
          <a:p>
            <a:endParaRPr lang="fa-IR" sz="1200" b="1" dirty="0" smtClean="0">
              <a:cs typeface="B Kamran" pitchFamily="2" charset="-78"/>
            </a:endParaRPr>
          </a:p>
          <a:p>
            <a:endParaRPr lang="fa-IR" sz="1200" b="1" dirty="0" smtClean="0">
              <a:cs typeface="B Kamran" pitchFamily="2" charset="-78"/>
            </a:endParaRPr>
          </a:p>
          <a:p>
            <a:endParaRPr lang="fa-IR" sz="1200" b="1" dirty="0" smtClean="0">
              <a:cs typeface="B Kamran" pitchFamily="2" charset="-78"/>
            </a:endParaRPr>
          </a:p>
          <a:p>
            <a:endParaRPr lang="fa-IR" sz="1200" b="1" dirty="0" smtClean="0">
              <a:cs typeface="B Kamran" pitchFamily="2" charset="-78"/>
            </a:endParaRPr>
          </a:p>
          <a:p>
            <a:endParaRPr lang="fa-IR" sz="1200" b="1" dirty="0" smtClean="0">
              <a:cs typeface="B Kamran" pitchFamily="2" charset="-78"/>
            </a:endParaRPr>
          </a:p>
          <a:p>
            <a:endParaRPr lang="fa-IR" sz="1200" b="1" dirty="0" smtClean="0">
              <a:cs typeface="B Kamran" pitchFamily="2" charset="-78"/>
            </a:endParaRPr>
          </a:p>
          <a:p>
            <a:endParaRPr lang="fa-IR" sz="1200" b="1" dirty="0" smtClean="0">
              <a:cs typeface="B Kamran" pitchFamily="2" charset="-78"/>
            </a:endParaRPr>
          </a:p>
          <a:p>
            <a:endParaRPr lang="fa-IR" sz="1200" b="1" dirty="0" smtClean="0">
              <a:cs typeface="B Kamran" pitchFamily="2" charset="-78"/>
            </a:endParaRPr>
          </a:p>
          <a:p>
            <a:endParaRPr lang="fa-IR" sz="1200" b="1" dirty="0" smtClean="0">
              <a:cs typeface="B Kamran" pitchFamily="2" charset="-78"/>
            </a:endParaRPr>
          </a:p>
          <a:p>
            <a:endParaRPr lang="fa-IR" sz="1200" b="1" dirty="0" smtClean="0">
              <a:cs typeface="B Kamran" pitchFamily="2" charset="-78"/>
            </a:endParaRPr>
          </a:p>
          <a:p>
            <a:endParaRPr lang="fa-IR" sz="1200" b="1" dirty="0" smtClean="0">
              <a:cs typeface="B Kamran" pitchFamily="2" charset="-78"/>
            </a:endParaRPr>
          </a:p>
          <a:p>
            <a:endParaRPr lang="fa-IR" sz="1200" b="1" dirty="0" smtClean="0">
              <a:cs typeface="B Kamran" pitchFamily="2" charset="-78"/>
            </a:endParaRPr>
          </a:p>
          <a:p>
            <a:endParaRPr lang="fa-IR" sz="1200" b="1" dirty="0" smtClean="0">
              <a:cs typeface="B Kamran" pitchFamily="2" charset="-78"/>
            </a:endParaRPr>
          </a:p>
          <a:p>
            <a:endParaRPr lang="fa-IR" sz="1200" b="1" dirty="0" smtClean="0">
              <a:cs typeface="B Kamran" pitchFamily="2" charset="-78"/>
            </a:endParaRPr>
          </a:p>
          <a:p>
            <a:endParaRPr lang="fa-IR" sz="1200" b="1" dirty="0" smtClean="0">
              <a:cs typeface="B Kamran" pitchFamily="2" charset="-78"/>
            </a:endParaRPr>
          </a:p>
          <a:p>
            <a:endParaRPr lang="fa-IR" sz="1200" b="1" dirty="0" smtClean="0">
              <a:cs typeface="B Kamran" pitchFamily="2" charset="-78"/>
            </a:endParaRPr>
          </a:p>
          <a:p>
            <a:endParaRPr lang="fa-IR" sz="1200" b="1" dirty="0">
              <a:cs typeface="B Kamran" pitchFamily="2" charset="-78"/>
            </a:endParaRPr>
          </a:p>
        </p:txBody>
      </p:sp>
      <p:pic>
        <p:nvPicPr>
          <p:cNvPr id="36866" name="Picture 2" descr="F:\mahboobeh\rusta\axx2\mahbobe2-1\IMG_0024.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00100" y="1357298"/>
            <a:ext cx="3357586" cy="2357454"/>
          </a:xfrm>
          <a:prstGeom prst="rect">
            <a:avLst/>
          </a:prstGeom>
          <a:noFill/>
        </p:spPr>
      </p:pic>
      <p:sp>
        <p:nvSpPr>
          <p:cNvPr id="6" name="Flowchart: Connector 5"/>
          <p:cNvSpPr/>
          <p:nvPr/>
        </p:nvSpPr>
        <p:spPr>
          <a:xfrm>
            <a:off x="2143108" y="2071678"/>
            <a:ext cx="363309" cy="484965"/>
          </a:xfrm>
          <a:prstGeom prst="flowChartConnector">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200">
              <a:cs typeface="B Kamran" pitchFamily="2" charset="-78"/>
            </a:endParaRPr>
          </a:p>
        </p:txBody>
      </p:sp>
      <p:pic>
        <p:nvPicPr>
          <p:cNvPr id="36867" name="Picture 3" descr="F:\mahboobeh\rusta\axx2\mahbobe2-1\IMG_003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69427" y="1357298"/>
            <a:ext cx="3444863" cy="2428892"/>
          </a:xfrm>
          <a:prstGeom prst="rect">
            <a:avLst/>
          </a:prstGeom>
          <a:noFill/>
        </p:spPr>
      </p:pic>
      <p:sp>
        <p:nvSpPr>
          <p:cNvPr id="7" name="Flowchart: Connector 6"/>
          <p:cNvSpPr/>
          <p:nvPr/>
        </p:nvSpPr>
        <p:spPr>
          <a:xfrm>
            <a:off x="6572264" y="2000240"/>
            <a:ext cx="642942" cy="714380"/>
          </a:xfrm>
          <a:prstGeom prst="flowChartConnector">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200">
              <a:cs typeface="B Kamran" pitchFamily="2" charset="-78"/>
            </a:endParaRPr>
          </a:p>
        </p:txBody>
      </p:sp>
      <p:pic>
        <p:nvPicPr>
          <p:cNvPr id="36868" name="Picture 4" descr="F:\mahboobeh\rusta\axx2\mahbobe2-1\IMG_002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57752" y="3857628"/>
            <a:ext cx="3500462" cy="2622349"/>
          </a:xfrm>
          <a:prstGeom prst="rect">
            <a:avLst/>
          </a:prstGeom>
          <a:noFill/>
        </p:spPr>
      </p:pic>
      <p:pic>
        <p:nvPicPr>
          <p:cNvPr id="36869" name="Picture 5" descr="F:\mahboobeh\rusta\axx2\fateme2\IMG_0544.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28662" y="3786190"/>
            <a:ext cx="3429024" cy="2643206"/>
          </a:xfrm>
          <a:prstGeom prst="rect">
            <a:avLst/>
          </a:prstGeom>
          <a:noFill/>
        </p:spPr>
      </p:pic>
      <p:sp>
        <p:nvSpPr>
          <p:cNvPr id="10" name="Rectangle 9"/>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714348" y="1285860"/>
          <a:ext cx="7858180" cy="4820920"/>
        </p:xfrm>
        <a:graphic>
          <a:graphicData uri="http://schemas.openxmlformats.org/drawingml/2006/table">
            <a:tbl>
              <a:tblPr rtl="1" firstRow="1" bandRow="1">
                <a:tableStyleId>{5C22544A-7EE6-4342-B048-85BDC9FD1C3A}</a:tableStyleId>
              </a:tblPr>
              <a:tblGrid>
                <a:gridCol w="1343627"/>
                <a:gridCol w="6514553"/>
              </a:tblGrid>
              <a:tr h="370840">
                <a:tc>
                  <a:txBody>
                    <a:bodyPr/>
                    <a:lstStyle/>
                    <a:p>
                      <a:pPr rtl="1"/>
                      <a:r>
                        <a:rPr lang="fa-IR" sz="1200" dirty="0" smtClean="0">
                          <a:cs typeface="B Kamran" pitchFamily="2" charset="-78"/>
                        </a:rPr>
                        <a:t>    ماه</a:t>
                      </a:r>
                      <a:endParaRPr lang="fa-IR" sz="1200" dirty="0">
                        <a:cs typeface="B Kamran" pitchFamily="2" charset="-78"/>
                      </a:endParaRPr>
                    </a:p>
                  </a:txBody>
                  <a:tcPr/>
                </a:tc>
                <a:tc>
                  <a:txBody>
                    <a:bodyPr/>
                    <a:lstStyle/>
                    <a:p>
                      <a:pPr rtl="1"/>
                      <a:r>
                        <a:rPr lang="fa-IR" sz="1200" dirty="0" smtClean="0">
                          <a:cs typeface="B Kamran" pitchFamily="2" charset="-78"/>
                        </a:rPr>
                        <a:t>                                فعالیت</a:t>
                      </a:r>
                      <a:endParaRPr lang="fa-IR" sz="1200" dirty="0">
                        <a:cs typeface="B Kamran" pitchFamily="2" charset="-78"/>
                      </a:endParaRPr>
                    </a:p>
                  </a:txBody>
                  <a:tcPr/>
                </a:tc>
              </a:tr>
              <a:tr h="370840">
                <a:tc>
                  <a:txBody>
                    <a:bodyPr/>
                    <a:lstStyle/>
                    <a:p>
                      <a:pPr rtl="1"/>
                      <a:r>
                        <a:rPr lang="fa-IR" sz="1200" dirty="0" smtClean="0">
                          <a:cs typeface="B Kamran" pitchFamily="2" charset="-78"/>
                        </a:rPr>
                        <a:t>  فروردین</a:t>
                      </a:r>
                      <a:endParaRPr lang="fa-IR" sz="1200" dirty="0">
                        <a:cs typeface="B Kamran" pitchFamily="2" charset="-78"/>
                      </a:endParaRPr>
                    </a:p>
                  </a:txBody>
                  <a:tcPr/>
                </a:tc>
                <a:tc>
                  <a:txBody>
                    <a:bodyPr/>
                    <a:lstStyle/>
                    <a:p>
                      <a:pPr rtl="1"/>
                      <a:r>
                        <a:rPr lang="fa-IR" sz="1200" dirty="0" smtClean="0">
                          <a:cs typeface="B Kamran" pitchFamily="2" charset="-78"/>
                        </a:rPr>
                        <a:t>شخم زدن زمین،آبیاری جهت نرم شدن زمین</a:t>
                      </a:r>
                      <a:r>
                        <a:rPr lang="fa-IR" sz="1200" baseline="0" dirty="0" smtClean="0">
                          <a:cs typeface="B Kamran" pitchFamily="2" charset="-78"/>
                        </a:rPr>
                        <a:t> و صاف کردن،خیس کردن جو،</a:t>
                      </a:r>
                      <a:endParaRPr lang="fa-IR" sz="1200" dirty="0">
                        <a:cs typeface="B Kamran" pitchFamily="2" charset="-78"/>
                      </a:endParaRPr>
                    </a:p>
                  </a:txBody>
                  <a:tcPr/>
                </a:tc>
              </a:tr>
              <a:tr h="370840">
                <a:tc>
                  <a:txBody>
                    <a:bodyPr/>
                    <a:lstStyle/>
                    <a:p>
                      <a:pPr rtl="1"/>
                      <a:r>
                        <a:rPr lang="fa-IR" sz="1200" dirty="0" smtClean="0">
                          <a:cs typeface="B Kamran" pitchFamily="2" charset="-78"/>
                        </a:rPr>
                        <a:t> اردیبهشت</a:t>
                      </a:r>
                      <a:endParaRPr lang="fa-IR" sz="1200" dirty="0">
                        <a:cs typeface="B Kamran" pitchFamily="2" charset="-78"/>
                      </a:endParaRPr>
                    </a:p>
                  </a:txBody>
                  <a:tcPr/>
                </a:tc>
                <a:tc>
                  <a:txBody>
                    <a:bodyPr/>
                    <a:lstStyle/>
                    <a:p>
                      <a:pPr rtl="1"/>
                      <a:r>
                        <a:rPr lang="fa-IR" sz="1200" dirty="0" smtClean="0">
                          <a:cs typeface="B Kamran" pitchFamily="2" charset="-78"/>
                        </a:rPr>
                        <a:t>نشا جوانه برنج،وجین کردن زمین،کود دادن،از</a:t>
                      </a:r>
                      <a:r>
                        <a:rPr lang="fa-IR" sz="1200" baseline="0" dirty="0" smtClean="0">
                          <a:cs typeface="B Kamran" pitchFamily="2" charset="-78"/>
                        </a:rPr>
                        <a:t> بین بردن علف هرز،کاشتن صیفی جات</a:t>
                      </a:r>
                      <a:r>
                        <a:rPr lang="fa-IR" sz="1200" dirty="0" smtClean="0">
                          <a:cs typeface="B Kamran" pitchFamily="2" charset="-78"/>
                        </a:rPr>
                        <a:t> </a:t>
                      </a:r>
                      <a:endParaRPr lang="fa-IR" sz="1200" dirty="0">
                        <a:cs typeface="B Kamran" pitchFamily="2" charset="-78"/>
                      </a:endParaRPr>
                    </a:p>
                  </a:txBody>
                  <a:tcPr/>
                </a:tc>
              </a:tr>
              <a:tr h="370840">
                <a:tc>
                  <a:txBody>
                    <a:bodyPr/>
                    <a:lstStyle/>
                    <a:p>
                      <a:pPr rtl="1"/>
                      <a:r>
                        <a:rPr lang="fa-IR" sz="1200" dirty="0" smtClean="0">
                          <a:cs typeface="B Kamran" pitchFamily="2" charset="-78"/>
                        </a:rPr>
                        <a:t>   خرداد</a:t>
                      </a:r>
                      <a:endParaRPr lang="fa-IR" sz="1200" dirty="0">
                        <a:cs typeface="B Kamran" pitchFamily="2" charset="-78"/>
                      </a:endParaRPr>
                    </a:p>
                  </a:txBody>
                  <a:tcPr/>
                </a:tc>
                <a:tc>
                  <a:txBody>
                    <a:bodyPr/>
                    <a:lstStyle/>
                    <a:p>
                      <a:pPr rtl="1"/>
                      <a:r>
                        <a:rPr lang="fa-IR" sz="1200" dirty="0" smtClean="0">
                          <a:cs typeface="B Kamran" pitchFamily="2" charset="-78"/>
                        </a:rPr>
                        <a:t>آبیاری زمین،</a:t>
                      </a:r>
                      <a:endParaRPr lang="fa-IR" sz="1200" dirty="0">
                        <a:cs typeface="B Kamran" pitchFamily="2" charset="-78"/>
                      </a:endParaRPr>
                    </a:p>
                  </a:txBody>
                  <a:tcPr/>
                </a:tc>
              </a:tr>
              <a:tr h="370840">
                <a:tc>
                  <a:txBody>
                    <a:bodyPr/>
                    <a:lstStyle/>
                    <a:p>
                      <a:pPr rtl="1"/>
                      <a:r>
                        <a:rPr lang="fa-IR" sz="1200" dirty="0" smtClean="0">
                          <a:cs typeface="B Kamran" pitchFamily="2" charset="-78"/>
                        </a:rPr>
                        <a:t>     تیر</a:t>
                      </a:r>
                      <a:endParaRPr lang="fa-IR" sz="1200" dirty="0">
                        <a:cs typeface="B Kamran" pitchFamily="2" charset="-78"/>
                      </a:endParaRPr>
                    </a:p>
                  </a:txBody>
                  <a:tcPr/>
                </a:tc>
                <a:tc>
                  <a:txBody>
                    <a:bodyPr/>
                    <a:lstStyle/>
                    <a:p>
                      <a:pPr rtl="1"/>
                      <a:r>
                        <a:rPr lang="fa-IR" sz="1200" dirty="0" smtClean="0">
                          <a:cs typeface="B Kamran" pitchFamily="2" charset="-78"/>
                        </a:rPr>
                        <a:t>برداشت صیفی جات</a:t>
                      </a:r>
                      <a:r>
                        <a:rPr lang="fa-IR" sz="1200" baseline="0" dirty="0" smtClean="0">
                          <a:cs typeface="B Kamran" pitchFamily="2" charset="-78"/>
                        </a:rPr>
                        <a:t> </a:t>
                      </a:r>
                      <a:endParaRPr lang="fa-IR" sz="1200" dirty="0">
                        <a:cs typeface="B Kamran" pitchFamily="2" charset="-78"/>
                      </a:endParaRPr>
                    </a:p>
                  </a:txBody>
                  <a:tcPr/>
                </a:tc>
              </a:tr>
              <a:tr h="370840">
                <a:tc>
                  <a:txBody>
                    <a:bodyPr/>
                    <a:lstStyle/>
                    <a:p>
                      <a:pPr rtl="1"/>
                      <a:r>
                        <a:rPr lang="fa-IR" sz="1200" dirty="0" smtClean="0">
                          <a:cs typeface="B Kamran" pitchFamily="2" charset="-78"/>
                        </a:rPr>
                        <a:t>   مرداد</a:t>
                      </a:r>
                      <a:endParaRPr lang="fa-IR" sz="1200" dirty="0">
                        <a:cs typeface="B Kamran" pitchFamily="2" charset="-78"/>
                      </a:endParaRPr>
                    </a:p>
                  </a:txBody>
                  <a:tcPr/>
                </a:tc>
                <a:tc>
                  <a:txBody>
                    <a:bodyPr/>
                    <a:lstStyle/>
                    <a:p>
                      <a:pPr rtl="1"/>
                      <a:r>
                        <a:rPr lang="fa-IR" sz="1200" dirty="0" smtClean="0">
                          <a:cs typeface="B Kamran" pitchFamily="2" charset="-78"/>
                        </a:rPr>
                        <a:t>برداشت برنج های زودرس،جمع آوری علوفه ، جمع آوری هیزم</a:t>
                      </a:r>
                      <a:endParaRPr lang="fa-IR" sz="1200" dirty="0">
                        <a:cs typeface="B Kamran" pitchFamily="2" charset="-78"/>
                      </a:endParaRPr>
                    </a:p>
                  </a:txBody>
                  <a:tcPr/>
                </a:tc>
              </a:tr>
              <a:tr h="370840">
                <a:tc>
                  <a:txBody>
                    <a:bodyPr/>
                    <a:lstStyle/>
                    <a:p>
                      <a:pPr rtl="1"/>
                      <a:r>
                        <a:rPr lang="fa-IR" sz="1200" dirty="0" smtClean="0">
                          <a:cs typeface="B Kamran" pitchFamily="2" charset="-78"/>
                        </a:rPr>
                        <a:t>  شهریور</a:t>
                      </a:r>
                      <a:endParaRPr lang="fa-IR" sz="1200" dirty="0">
                        <a:cs typeface="B Kamran" pitchFamily="2" charset="-78"/>
                      </a:endParaRPr>
                    </a:p>
                  </a:txBody>
                  <a:tcPr/>
                </a:tc>
                <a:tc>
                  <a:txBody>
                    <a:bodyPr/>
                    <a:lstStyle/>
                    <a:p>
                      <a:pPr rtl="1"/>
                      <a:r>
                        <a:rPr lang="fa-IR" sz="1200" dirty="0" smtClean="0">
                          <a:cs typeface="B Kamran" pitchFamily="2" charset="-78"/>
                        </a:rPr>
                        <a:t>برداشت برنج</a:t>
                      </a:r>
                      <a:endParaRPr lang="fa-IR" sz="1200" dirty="0">
                        <a:cs typeface="B Kamran" pitchFamily="2" charset="-78"/>
                      </a:endParaRPr>
                    </a:p>
                  </a:txBody>
                  <a:tcPr/>
                </a:tc>
              </a:tr>
              <a:tr h="370840">
                <a:tc>
                  <a:txBody>
                    <a:bodyPr/>
                    <a:lstStyle/>
                    <a:p>
                      <a:pPr rtl="1"/>
                      <a:r>
                        <a:rPr lang="fa-IR" sz="1200" dirty="0" smtClean="0">
                          <a:cs typeface="B Kamran" pitchFamily="2" charset="-78"/>
                        </a:rPr>
                        <a:t>    مهر</a:t>
                      </a:r>
                      <a:endParaRPr lang="fa-IR" sz="1200" dirty="0">
                        <a:cs typeface="B Kamran" pitchFamily="2" charset="-78"/>
                      </a:endParaRPr>
                    </a:p>
                  </a:txBody>
                  <a:tcPr/>
                </a:tc>
                <a:tc>
                  <a:txBody>
                    <a:bodyPr/>
                    <a:lstStyle/>
                    <a:p>
                      <a:pPr rtl="1"/>
                      <a:r>
                        <a:rPr lang="fa-IR" sz="1200" dirty="0" smtClean="0">
                          <a:cs typeface="B Kamran" pitchFamily="2" charset="-78"/>
                        </a:rPr>
                        <a:t>ماهیگیری</a:t>
                      </a:r>
                      <a:endParaRPr lang="fa-IR" sz="1200" dirty="0">
                        <a:cs typeface="B Kamran" pitchFamily="2" charset="-78"/>
                      </a:endParaRPr>
                    </a:p>
                  </a:txBody>
                  <a:tcPr/>
                </a:tc>
              </a:tr>
              <a:tr h="370840">
                <a:tc>
                  <a:txBody>
                    <a:bodyPr/>
                    <a:lstStyle/>
                    <a:p>
                      <a:pPr rtl="1"/>
                      <a:r>
                        <a:rPr lang="fa-IR" sz="1200" dirty="0" smtClean="0">
                          <a:cs typeface="B Kamran" pitchFamily="2" charset="-78"/>
                        </a:rPr>
                        <a:t>    آبان</a:t>
                      </a:r>
                      <a:endParaRPr lang="fa-IR" sz="1200" dirty="0">
                        <a:cs typeface="B Kamran" pitchFamily="2" charset="-78"/>
                      </a:endParaRPr>
                    </a:p>
                  </a:txBody>
                  <a:tcPr/>
                </a:tc>
                <a:tc>
                  <a:txBody>
                    <a:bodyPr/>
                    <a:lstStyle/>
                    <a:p>
                      <a:pPr rtl="1"/>
                      <a:r>
                        <a:rPr lang="fa-IR" sz="1200" dirty="0" smtClean="0">
                          <a:cs typeface="B Kamran" pitchFamily="2" charset="-78"/>
                        </a:rPr>
                        <a:t>برداشت کیوی،هرس کردن درختان،ماهیگیری</a:t>
                      </a:r>
                      <a:endParaRPr lang="fa-IR" sz="1200" dirty="0">
                        <a:cs typeface="B Kamran" pitchFamily="2" charset="-78"/>
                      </a:endParaRPr>
                    </a:p>
                  </a:txBody>
                  <a:tcPr/>
                </a:tc>
              </a:tr>
              <a:tr h="370840">
                <a:tc>
                  <a:txBody>
                    <a:bodyPr/>
                    <a:lstStyle/>
                    <a:p>
                      <a:pPr rtl="1"/>
                      <a:r>
                        <a:rPr lang="fa-IR" sz="1200" dirty="0" smtClean="0">
                          <a:cs typeface="B Kamran" pitchFamily="2" charset="-78"/>
                        </a:rPr>
                        <a:t>    آذر</a:t>
                      </a:r>
                      <a:endParaRPr lang="fa-IR" sz="1200" dirty="0">
                        <a:cs typeface="B Kamran" pitchFamily="2" charset="-78"/>
                      </a:endParaRPr>
                    </a:p>
                  </a:txBody>
                  <a:tcPr/>
                </a:tc>
                <a:tc>
                  <a:txBody>
                    <a:bodyPr/>
                    <a:lstStyle/>
                    <a:p>
                      <a:pPr rtl="1"/>
                      <a:r>
                        <a:rPr lang="fa-IR" sz="1200" dirty="0" smtClean="0">
                          <a:cs typeface="B Kamran" pitchFamily="2" charset="-78"/>
                        </a:rPr>
                        <a:t>چیدن ازگیل،اواخر آذر کاشتن سبزیجات مثل سیر،</a:t>
                      </a:r>
                      <a:endParaRPr lang="fa-IR" sz="1200" dirty="0">
                        <a:cs typeface="B Kamran" pitchFamily="2" charset="-78"/>
                      </a:endParaRPr>
                    </a:p>
                  </a:txBody>
                  <a:tcPr/>
                </a:tc>
              </a:tr>
              <a:tr h="370840">
                <a:tc>
                  <a:txBody>
                    <a:bodyPr/>
                    <a:lstStyle/>
                    <a:p>
                      <a:pPr rtl="1"/>
                      <a:r>
                        <a:rPr lang="fa-IR" sz="1200" dirty="0" smtClean="0">
                          <a:cs typeface="B Kamran" pitchFamily="2" charset="-78"/>
                        </a:rPr>
                        <a:t>     دی</a:t>
                      </a:r>
                      <a:endParaRPr lang="fa-IR" sz="1200" dirty="0">
                        <a:cs typeface="B Kamran" pitchFamily="2" charset="-78"/>
                      </a:endParaRPr>
                    </a:p>
                  </a:txBody>
                  <a:tcPr/>
                </a:tc>
                <a:tc>
                  <a:txBody>
                    <a:bodyPr/>
                    <a:lstStyle/>
                    <a:p>
                      <a:pPr rtl="1"/>
                      <a:r>
                        <a:rPr lang="fa-IR" sz="1200" dirty="0" smtClean="0">
                          <a:cs typeface="B Kamran" pitchFamily="2" charset="-78"/>
                        </a:rPr>
                        <a:t>شکار،ماهیگیری،دامداری،</a:t>
                      </a:r>
                      <a:endParaRPr lang="fa-IR" sz="1200" dirty="0">
                        <a:cs typeface="B Kamran" pitchFamily="2" charset="-78"/>
                      </a:endParaRPr>
                    </a:p>
                  </a:txBody>
                  <a:tcPr/>
                </a:tc>
              </a:tr>
              <a:tr h="370840">
                <a:tc>
                  <a:txBody>
                    <a:bodyPr/>
                    <a:lstStyle/>
                    <a:p>
                      <a:pPr rtl="1"/>
                      <a:r>
                        <a:rPr lang="fa-IR" sz="1200" dirty="0" smtClean="0">
                          <a:cs typeface="B Kamran" pitchFamily="2" charset="-78"/>
                        </a:rPr>
                        <a:t>    بهمن</a:t>
                      </a:r>
                      <a:endParaRPr lang="fa-IR" sz="1200" dirty="0">
                        <a:cs typeface="B Kamran" pitchFamily="2" charset="-78"/>
                      </a:endParaRPr>
                    </a:p>
                  </a:txBody>
                  <a:tcPr/>
                </a:tc>
                <a:tc>
                  <a:txBody>
                    <a:bodyPr/>
                    <a:lstStyle/>
                    <a:p>
                      <a:pPr rtl="1"/>
                      <a:r>
                        <a:rPr lang="fa-IR" sz="1200" dirty="0" smtClean="0">
                          <a:cs typeface="B Kamran" pitchFamily="2" charset="-78"/>
                        </a:rPr>
                        <a:t>دامداری</a:t>
                      </a:r>
                      <a:endParaRPr lang="fa-IR" sz="1200" dirty="0">
                        <a:cs typeface="B Kamran" pitchFamily="2" charset="-78"/>
                      </a:endParaRPr>
                    </a:p>
                  </a:txBody>
                  <a:tcPr/>
                </a:tc>
              </a:tr>
              <a:tr h="370840">
                <a:tc>
                  <a:txBody>
                    <a:bodyPr/>
                    <a:lstStyle/>
                    <a:p>
                      <a:pPr rtl="1"/>
                      <a:r>
                        <a:rPr lang="fa-IR" sz="1200" dirty="0" smtClean="0">
                          <a:cs typeface="B Kamran" pitchFamily="2" charset="-78"/>
                        </a:rPr>
                        <a:t>    اسفند</a:t>
                      </a:r>
                      <a:endParaRPr lang="fa-IR" sz="1200" dirty="0">
                        <a:cs typeface="B Kamran" pitchFamily="2" charset="-78"/>
                      </a:endParaRPr>
                    </a:p>
                  </a:txBody>
                  <a:tcPr/>
                </a:tc>
                <a:tc>
                  <a:txBody>
                    <a:bodyPr/>
                    <a:lstStyle/>
                    <a:p>
                      <a:pPr rtl="1"/>
                      <a:r>
                        <a:rPr lang="fa-IR" sz="1200" dirty="0" smtClean="0">
                          <a:cs typeface="B Kamran" pitchFamily="2" charset="-78"/>
                        </a:rPr>
                        <a:t>دامداری</a:t>
                      </a:r>
                      <a:endParaRPr lang="fa-IR" sz="1200" dirty="0">
                        <a:cs typeface="B Kamran" pitchFamily="2" charset="-78"/>
                      </a:endParaRPr>
                    </a:p>
                  </a:txBody>
                  <a:tcPr/>
                </a:tc>
              </a:tr>
            </a:tbl>
          </a:graphicData>
        </a:graphic>
      </p:graphicFrame>
      <p:sp>
        <p:nvSpPr>
          <p:cNvPr id="5" name="TextBox 4"/>
          <p:cNvSpPr txBox="1"/>
          <p:nvPr/>
        </p:nvSpPr>
        <p:spPr>
          <a:xfrm>
            <a:off x="1571604" y="571480"/>
            <a:ext cx="4357718" cy="646331"/>
          </a:xfrm>
          <a:prstGeom prst="rect">
            <a:avLst/>
          </a:prstGeom>
          <a:noFill/>
        </p:spPr>
        <p:txBody>
          <a:bodyPr wrap="square" rtlCol="1">
            <a:spAutoFit/>
          </a:bodyPr>
          <a:lstStyle/>
          <a:p>
            <a:r>
              <a:rPr lang="fa-IR" b="1" dirty="0" smtClean="0">
                <a:cs typeface="B Kamran" pitchFamily="2" charset="-78"/>
              </a:rPr>
              <a:t>جدول فعالیتهای شغلی </a:t>
            </a:r>
          </a:p>
          <a:p>
            <a:endParaRPr lang="fa-IR" b="1" dirty="0">
              <a:cs typeface="B Kamran" pitchFamily="2" charset="-78"/>
            </a:endParaRPr>
          </a:p>
        </p:txBody>
      </p:sp>
      <p:sp>
        <p:nvSpPr>
          <p:cNvPr id="6" name="Rectangle 5"/>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0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786446" y="285728"/>
            <a:ext cx="3000396" cy="571503"/>
          </a:xfrm>
        </p:spPr>
        <p:txBody>
          <a:bodyPr>
            <a:noAutofit/>
          </a:bodyPr>
          <a:lstStyle/>
          <a:p>
            <a:pPr>
              <a:buNone/>
            </a:pPr>
            <a:r>
              <a:rPr lang="fa-IR" sz="2000" b="1" dirty="0" smtClean="0">
                <a:cs typeface="B Kamran" pitchFamily="2" charset="-78"/>
              </a:rPr>
              <a:t>  ج - وضعیت فرهنگي:</a:t>
            </a:r>
            <a:endParaRPr lang="fa-IR" sz="2000" b="1" dirty="0">
              <a:cs typeface="B Kamran" pitchFamily="2" charset="-78"/>
            </a:endParaRPr>
          </a:p>
        </p:txBody>
      </p:sp>
      <p:sp>
        <p:nvSpPr>
          <p:cNvPr id="4" name="TextBox 3"/>
          <p:cNvSpPr txBox="1"/>
          <p:nvPr/>
        </p:nvSpPr>
        <p:spPr>
          <a:xfrm>
            <a:off x="285720" y="571479"/>
            <a:ext cx="8429684" cy="5909310"/>
          </a:xfrm>
          <a:prstGeom prst="rect">
            <a:avLst/>
          </a:prstGeom>
          <a:noFill/>
        </p:spPr>
        <p:txBody>
          <a:bodyPr wrap="square" rtlCol="1">
            <a:spAutoFit/>
          </a:bodyPr>
          <a:lstStyle/>
          <a:p>
            <a:endParaRPr lang="fa-IR" sz="1400" b="1" dirty="0" smtClean="0">
              <a:cs typeface="B Kamran" pitchFamily="2" charset="-78"/>
            </a:endParaRPr>
          </a:p>
          <a:p>
            <a:r>
              <a:rPr lang="fa-IR" sz="1400" b="1" dirty="0" smtClean="0">
                <a:cs typeface="B Kamran" pitchFamily="2" charset="-78"/>
              </a:rPr>
              <a:t> نژاد مردم:</a:t>
            </a:r>
          </a:p>
          <a:p>
            <a:r>
              <a:rPr lang="fa-IR" sz="1200" dirty="0" smtClean="0">
                <a:cs typeface="B Kamran" pitchFamily="2" charset="-78"/>
              </a:rPr>
              <a:t> اکثر افراد این روستا فامیلند واز خانواده عباداللهیان می باشند و کمتر غریبه به چشم می خورد. طبق روایت آقای حسین عباداللهیان جد آنها به نام کدخدا کربلایی میر شفی الدین چلوندی از طرف فتحعلی شاه قاجار به عنوان حاکم آن منطقه منسوب شد و این ماجرا در کتاب حکام آستارا ثبت شده است.اجداد اولیه این روستا از خلخال به اسالم و سپس عده ای از آنها به چلوند آمدند. آقای عباداللهیان معتقد است که جد اولیه آنها به چنگیز خان مغول برمی گردد.</a:t>
            </a:r>
          </a:p>
          <a:p>
            <a:r>
              <a:rPr lang="fa-IR" sz="1400" b="1" dirty="0" smtClean="0">
                <a:cs typeface="B Kamran" pitchFamily="2" charset="-78"/>
              </a:rPr>
              <a:t>زبان و گویش مردم:</a:t>
            </a:r>
          </a:p>
          <a:p>
            <a:r>
              <a:rPr lang="fa-IR" sz="1200" dirty="0" smtClean="0">
                <a:cs typeface="B Kamran" pitchFamily="2" charset="-78"/>
              </a:rPr>
              <a:t>  گویش مردم این روستا ترکیبی از طالشی و ترکی است. برخی از مردم روستا طالشی و بقیه به زبان ترکی صحبت می کنند. استفاده از زبان ترکی به روابط اجتماعی و مبادلات اقتصادی بستگی دارد که امکان تماس آن ها را بین تالش ها و آذربایجان ها فراهم می کند . که از جمله ی آن آمدن گارگران فصلی مانند کادگران کشاورزی در برنجزارها که معمولا به زبان ترکی صحبت می کنند عوامل دیگری همچون استقرار اولیه ی ترک زبان ها در تالش و مهاجرت قشر زیادی از آذربایجان شوروی و از همه مهمتر وابستگی اداری تالش به استان اردبیل در زمان قاجار نیز در رسوخ زبان ترکی در این منطقه بسیار موثر بوده است .</a:t>
            </a:r>
          </a:p>
          <a:p>
            <a:r>
              <a:rPr lang="fa-IR" sz="1400" b="1" dirty="0" smtClean="0">
                <a:cs typeface="B Kamran" pitchFamily="2" charset="-78"/>
              </a:rPr>
              <a:t> دین و مذهب: </a:t>
            </a:r>
          </a:p>
          <a:p>
            <a:r>
              <a:rPr lang="fa-IR" sz="1200" dirty="0" smtClean="0">
                <a:cs typeface="B Kamran" pitchFamily="2" charset="-78"/>
              </a:rPr>
              <a:t> مردم روستای چلوند مسلمانند، اما اکثر آنها اهل تسنن می باشند.ساکنان اولیه روستا سنی بودند و شعیان جزو افرادی هستند که به منظور انجام کارهای کشاورزی به این منطقه آورده شدند. مردم روستا اعتقادات مذهبی قوی دارند. </a:t>
            </a:r>
          </a:p>
          <a:p>
            <a:r>
              <a:rPr lang="fa-IR" sz="1400" b="1" dirty="0" smtClean="0">
                <a:cs typeface="B Kamran" pitchFamily="2" charset="-78"/>
              </a:rPr>
              <a:t>ضرب المثلهای رایج:</a:t>
            </a:r>
          </a:p>
          <a:p>
            <a:r>
              <a:rPr lang="fa-IR" sz="1200" dirty="0" smtClean="0">
                <a:cs typeface="B Kamran" pitchFamily="2" charset="-78"/>
              </a:rPr>
              <a:t> 1-یی ینده قهرمان گیلده یی یرسن  گدرسن قنبر دایی دیرسن : قهرمان به تو خدمت می کنه،تو طرف قنبر را می گیری</a:t>
            </a:r>
          </a:p>
          <a:p>
            <a:r>
              <a:rPr lang="fa-IR" sz="1200" dirty="0" smtClean="0">
                <a:cs typeface="B Kamran" pitchFamily="2" charset="-78"/>
              </a:rPr>
              <a:t>2-قار یاقیب ردر اینبب : برف باریده و آثار محو شدند.  </a:t>
            </a:r>
          </a:p>
          <a:p>
            <a:r>
              <a:rPr lang="fa-IR" sz="1200" dirty="0" smtClean="0">
                <a:cs typeface="B Kamran" pitchFamily="2" charset="-78"/>
              </a:rPr>
              <a:t>3-هر نه تک تون قاشوا گله قاشوا : هر چی تو آش ریختی همون به قاشقت میاد (هر چی کاشتی برداشت می کنی)  </a:t>
            </a:r>
          </a:p>
          <a:p>
            <a:r>
              <a:rPr lang="fa-IR" sz="1400" b="1" dirty="0" smtClean="0">
                <a:cs typeface="B Kamran" pitchFamily="2" charset="-78"/>
              </a:rPr>
              <a:t>غذاهای محلی:</a:t>
            </a:r>
          </a:p>
          <a:p>
            <a:r>
              <a:rPr lang="fa-IR" sz="1200" dirty="0" smtClean="0">
                <a:cs typeface="B Kamran" pitchFamily="2" charset="-78"/>
              </a:rPr>
              <a:t> باسترما پلو: که مواد لازم آن گردو آسیاب شده-ترشی آلوچه یا رب انار-پیاز- مرغ</a:t>
            </a:r>
          </a:p>
          <a:p>
            <a:r>
              <a:rPr lang="fa-IR" sz="1200" dirty="0" smtClean="0">
                <a:cs typeface="B Kamran" pitchFamily="2" charset="-78"/>
              </a:rPr>
              <a:t> گردیکان کی کی سیر: که مواد لازم آن گردو-مرغ-پیاز-سبزی معطر-تخم مرغ</a:t>
            </a:r>
          </a:p>
          <a:p>
            <a:r>
              <a:rPr lang="fa-IR" sz="1200" dirty="0" smtClean="0">
                <a:cs typeface="B Kamran" pitchFamily="2" charset="-78"/>
              </a:rPr>
              <a:t> شیر چارک : که مواد لازم برای تهیه آن آرد برنج-کره-خاکستر تمیز-زردچوبه-نمک</a:t>
            </a:r>
          </a:p>
          <a:p>
            <a:r>
              <a:rPr lang="fa-IR" sz="1400" b="1" dirty="0" smtClean="0">
                <a:cs typeface="B Kamran" pitchFamily="2" charset="-78"/>
              </a:rPr>
              <a:t>مراسم سنتی:</a:t>
            </a:r>
          </a:p>
          <a:p>
            <a:r>
              <a:rPr lang="fa-IR" sz="1400" b="1" dirty="0" smtClean="0">
                <a:cs typeface="B Kamran" pitchFamily="2" charset="-78"/>
              </a:rPr>
              <a:t>مراسم عروسی :</a:t>
            </a:r>
          </a:p>
          <a:p>
            <a:r>
              <a:rPr lang="fa-IR" sz="1200" dirty="0" smtClean="0">
                <a:cs typeface="B Kamran" pitchFamily="2" charset="-78"/>
              </a:rPr>
              <a:t> مراسم نامزدی : نامزد سیبی را به طرف عروس می انداخته و این سیب باید به عروس می خورده و آنها این را خوش یمن می دانستند و هر کسی آن سیب را برمی داشته، داماد به او شاباش می داد.</a:t>
            </a:r>
          </a:p>
          <a:p>
            <a:r>
              <a:rPr lang="fa-IR" sz="1200" dirty="0" smtClean="0">
                <a:cs typeface="B Kamran" pitchFamily="2" charset="-78"/>
              </a:rPr>
              <a:t>  روز عروسی : داماد در خانه می مانده و برادر شوهر می آمده و با پارچه مخصوصی کمر عروس را می بسته و او را سوار بر اسب می کرده و به خانه داماد می برده. روی اسب پسر بچه ای می نشاندند.</a:t>
            </a:r>
          </a:p>
          <a:p>
            <a:r>
              <a:rPr lang="fa-IR" sz="1200" dirty="0" smtClean="0">
                <a:cs typeface="B Kamran" pitchFamily="2" charset="-78"/>
              </a:rPr>
              <a:t> زیر لباس عروس نان می گذاشتند و معتقد بودند که موجب برکت می شود. </a:t>
            </a:r>
          </a:p>
          <a:p>
            <a:r>
              <a:rPr lang="fa-IR" sz="1200" dirty="0" smtClean="0">
                <a:cs typeface="B Kamran" pitchFamily="2" charset="-78"/>
              </a:rPr>
              <a:t> عروس هنگامی که به آستانه در خونه داماد میرسید می ایستاد و عروس و داماد سعی می کردند کههر کدام  پای دیگری زودتر لگد کنند.</a:t>
            </a:r>
          </a:p>
          <a:p>
            <a:r>
              <a:rPr lang="fa-IR" sz="1200" dirty="0" smtClean="0">
                <a:cs typeface="B Kamran" pitchFamily="2" charset="-78"/>
              </a:rPr>
              <a:t>  مراسم پاتختی : زنها جمع می شدند و پارچه ای روی سر عروس می انداختند و پسر بچه ای آن را از روی سر عروس برمی داشته . در روز پاتختی عروس نمک و برنج مورد نیاز برای ولیمه آن روز را بر می داشته تا برکت خانه اش زیاد شود. در این روز عروس در آستانه در می ایستاده و در یک دستش کره و در دست دیگرش عسل می گذاشته و پسر بچه ای باید آن را میخورده.</a:t>
            </a:r>
          </a:p>
          <a:p>
            <a:r>
              <a:rPr lang="fa-IR" sz="1400" b="1" dirty="0" smtClean="0">
                <a:cs typeface="B Kamran" pitchFamily="2" charset="-78"/>
              </a:rPr>
              <a:t>مراسم برداشت محصول :</a:t>
            </a:r>
          </a:p>
          <a:p>
            <a:r>
              <a:rPr lang="fa-IR" sz="1200" dirty="0" smtClean="0">
                <a:cs typeface="B Kamran" pitchFamily="2" charset="-78"/>
              </a:rPr>
              <a:t>پس از برداشت برنج ، آن را سفید می کردند و هر کسی برنج خود را می پخته و غذاهای خاصی از جمله گردیکان کی کی سیر درست می کردند و اهالی روستا دور هم جمع می شدند و اولین لقمه را پدر خانواده می خوردده.   </a:t>
            </a:r>
          </a:p>
        </p:txBody>
      </p:sp>
      <p:sp>
        <p:nvSpPr>
          <p:cNvPr id="5" name="Rectangle 4"/>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rgbClr val="FFEFD1">
                <a:alpha val="50000"/>
              </a:srgbClr>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4" name="TextBox 3"/>
          <p:cNvSpPr txBox="1"/>
          <p:nvPr/>
        </p:nvSpPr>
        <p:spPr>
          <a:xfrm>
            <a:off x="214282" y="357166"/>
            <a:ext cx="8501122" cy="2462213"/>
          </a:xfrm>
          <a:prstGeom prst="rect">
            <a:avLst/>
          </a:prstGeom>
          <a:noFill/>
        </p:spPr>
        <p:txBody>
          <a:bodyPr wrap="square" rtlCol="1">
            <a:spAutoFit/>
          </a:bodyPr>
          <a:lstStyle/>
          <a:p>
            <a:r>
              <a:rPr lang="fa-IR" sz="1600" b="1" dirty="0" smtClean="0">
                <a:cs typeface="B Kamran" pitchFamily="2" charset="-78"/>
              </a:rPr>
              <a:t>باورها و اعتقدات مردم : </a:t>
            </a:r>
          </a:p>
          <a:p>
            <a:r>
              <a:rPr lang="fa-IR" sz="1400" dirty="0" smtClean="0">
                <a:cs typeface="B Kamran" pitchFamily="2" charset="-78"/>
              </a:rPr>
              <a:t>مرد</a:t>
            </a:r>
            <a:r>
              <a:rPr lang="fa-IR" sz="1200" dirty="0" smtClean="0">
                <a:cs typeface="B Kamran" pitchFamily="2" charset="-78"/>
              </a:rPr>
              <a:t>م روستا معتقدند که شمشادهای اطراف قبرستان را نباید هرس کرد و هر کس آن را قطع کند فلج می شود.</a:t>
            </a:r>
          </a:p>
          <a:p>
            <a:r>
              <a:rPr lang="fa-IR" sz="1200" dirty="0" smtClean="0">
                <a:cs typeface="B Kamran" pitchFamily="2" charset="-78"/>
              </a:rPr>
              <a:t>مردم روستا برای دعا نویسی به شیخ احمد هاشمی ( امام جمعه ی روستا) مراجعه میکنند که به او اعتقاد زیادی دارند. که این دعاها به منظور رفع حاجات</a:t>
            </a:r>
          </a:p>
          <a:p>
            <a:r>
              <a:rPr lang="fa-IR" sz="1200" dirty="0" smtClean="0">
                <a:cs typeface="B Kamran" pitchFamily="2" charset="-78"/>
              </a:rPr>
              <a:t> می باشد و این دعا ها از آیات قرآن کریم می باشد مانند آیه ی ” و ان یکاد الذین ..“ می باشد .</a:t>
            </a:r>
          </a:p>
          <a:p>
            <a:r>
              <a:rPr lang="fa-IR" sz="1200" dirty="0" smtClean="0">
                <a:cs typeface="B Kamran" pitchFamily="2" charset="-78"/>
              </a:rPr>
              <a:t>چشم نزن : همان چشم زخم به منظور دور کردن نگاه های بد  افراد  حسود یا بد دل .</a:t>
            </a:r>
          </a:p>
          <a:p>
            <a:r>
              <a:rPr lang="fa-IR" sz="1400" b="1" dirty="0" smtClean="0">
                <a:cs typeface="B Kamran" pitchFamily="2" charset="-78"/>
              </a:rPr>
              <a:t>نام ها و فامیلی های رایج :</a:t>
            </a:r>
          </a:p>
          <a:p>
            <a:r>
              <a:rPr lang="fa-IR" sz="1200" dirty="0" smtClean="0">
                <a:cs typeface="B Kamran" pitchFamily="2" charset="-78"/>
              </a:rPr>
              <a:t>نام های قدیمی : فتح الله، اسدالله، سعدالله و یوسف برای مردان و آغاباجی، خانم قز، آغاننه و  زلیخا برای زنان اکثر نامهای قدیمی مذهبی بودند.    </a:t>
            </a:r>
          </a:p>
          <a:p>
            <a:r>
              <a:rPr lang="fa-IR" sz="1200" dirty="0" smtClean="0">
                <a:cs typeface="B Kamran" pitchFamily="2" charset="-78"/>
              </a:rPr>
              <a:t>نام های جدید : مهیار، رضا، حسن و... برای پسر و سامینا، هستی، اسرا و... برای دختر</a:t>
            </a:r>
          </a:p>
          <a:p>
            <a:r>
              <a:rPr lang="fa-IR" sz="1400" b="1" dirty="0" smtClean="0">
                <a:cs typeface="B Kamran" pitchFamily="2" charset="-78"/>
              </a:rPr>
              <a:t>اوقات فراغت :</a:t>
            </a:r>
          </a:p>
          <a:p>
            <a:r>
              <a:rPr lang="fa-IR" sz="1200" dirty="0" smtClean="0">
                <a:cs typeface="B Kamran" pitchFamily="2" charset="-78"/>
              </a:rPr>
              <a:t>پسرهای روستا اوغات فراغت خود را در حیاط مدرسه یا محوطه ی باز جلوی مسجد ابوالفضل عباس فوتبال و والیبال بازی می کنند.   </a:t>
            </a:r>
            <a:endParaRPr lang="fa-IR" sz="1400" dirty="0" smtClean="0">
              <a:cs typeface="B Kamran" pitchFamily="2" charset="-78"/>
            </a:endParaRPr>
          </a:p>
          <a:p>
            <a:r>
              <a:rPr lang="fa-IR" sz="1200" dirty="0" smtClean="0">
                <a:cs typeface="B Kamran" pitchFamily="2" charset="-78"/>
              </a:rPr>
              <a:t> مردم روستا در زمستان و در روزهای سرد به این دلیل که محولات قبلا برداشت شده زمان زیادی برای انجام فعالیتهای متفرقه دارند</a:t>
            </a:r>
          </a:p>
          <a:p>
            <a:r>
              <a:rPr lang="fa-IR" sz="1200" dirty="0" smtClean="0">
                <a:cs typeface="B Kamran" pitchFamily="2" charset="-78"/>
              </a:rPr>
              <a:t> مثلا جشنهای عروسی در این زمان برگزار می شود یا به سفر زیارتی می روند.  مردان به شکار می پردازند.  </a:t>
            </a:r>
          </a:p>
        </p:txBody>
      </p:sp>
      <p:pic>
        <p:nvPicPr>
          <p:cNvPr id="37893" name="Picture 5" descr="F:\mahboobeh\rusta\axx2\fateme1\IMG_025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0034" y="3786190"/>
            <a:ext cx="2071702" cy="2714644"/>
          </a:xfrm>
          <a:prstGeom prst="rect">
            <a:avLst/>
          </a:prstGeom>
          <a:noFill/>
        </p:spPr>
      </p:pic>
      <p:sp>
        <p:nvSpPr>
          <p:cNvPr id="12" name="TextBox 11"/>
          <p:cNvSpPr txBox="1"/>
          <p:nvPr/>
        </p:nvSpPr>
        <p:spPr>
          <a:xfrm>
            <a:off x="3143240" y="2714620"/>
            <a:ext cx="5572164" cy="1446550"/>
          </a:xfrm>
          <a:prstGeom prst="rect">
            <a:avLst/>
          </a:prstGeom>
          <a:noFill/>
        </p:spPr>
        <p:txBody>
          <a:bodyPr wrap="square" rtlCol="1">
            <a:spAutoFit/>
          </a:bodyPr>
          <a:lstStyle/>
          <a:p>
            <a:r>
              <a:rPr lang="fa-IR" sz="1400" b="1" dirty="0" smtClean="0">
                <a:cs typeface="B Kamran" pitchFamily="2" charset="-78"/>
              </a:rPr>
              <a:t>پوشش مردم روستا :</a:t>
            </a:r>
          </a:p>
          <a:p>
            <a:r>
              <a:rPr lang="fa-IR" sz="1200" dirty="0" smtClean="0">
                <a:cs typeface="B Kamran" pitchFamily="2" charset="-78"/>
              </a:rPr>
              <a:t> لباس سنتی زنان شامل روسری (</a:t>
            </a:r>
            <a:r>
              <a:rPr lang="en-US" sz="1200" dirty="0" err="1" smtClean="0">
                <a:cs typeface="B Kamran" pitchFamily="2" charset="-78"/>
              </a:rPr>
              <a:t>kasary</a:t>
            </a:r>
            <a:r>
              <a:rPr lang="fa-IR" sz="1200" dirty="0" smtClean="0">
                <a:cs typeface="B Kamran" pitchFamily="2" charset="-78"/>
              </a:rPr>
              <a:t>)،  پیراهن بلند چاک دار </a:t>
            </a:r>
            <a:r>
              <a:rPr lang="en-US" sz="1200" dirty="0" err="1" smtClean="0">
                <a:cs typeface="B Kamran" pitchFamily="2" charset="-78"/>
              </a:rPr>
              <a:t>koynak</a:t>
            </a:r>
            <a:r>
              <a:rPr lang="en-US" sz="1200" dirty="0" smtClean="0">
                <a:cs typeface="B Kamran" pitchFamily="2" charset="-78"/>
              </a:rPr>
              <a:t> )</a:t>
            </a:r>
            <a:r>
              <a:rPr lang="fa-IR" sz="1200" dirty="0" smtClean="0">
                <a:cs typeface="B Kamran" pitchFamily="2" charset="-78"/>
              </a:rPr>
              <a:t>)، دامن پر چین </a:t>
            </a:r>
            <a:r>
              <a:rPr lang="en-US" sz="1200" dirty="0" smtClean="0">
                <a:cs typeface="B Kamran" pitchFamily="2" charset="-78"/>
              </a:rPr>
              <a:t>(</a:t>
            </a:r>
            <a:r>
              <a:rPr lang="en-US" sz="1200" dirty="0" err="1" smtClean="0">
                <a:cs typeface="B Kamran" pitchFamily="2" charset="-78"/>
              </a:rPr>
              <a:t>tumaan</a:t>
            </a:r>
            <a:r>
              <a:rPr lang="en-US" sz="1200" dirty="0" smtClean="0">
                <a:cs typeface="B Kamran" pitchFamily="2" charset="-78"/>
              </a:rPr>
              <a:t>)</a:t>
            </a:r>
            <a:r>
              <a:rPr lang="fa-IR" sz="1200" dirty="0" smtClean="0">
                <a:cs typeface="B Kamran" pitchFamily="2" charset="-78"/>
              </a:rPr>
              <a:t>و جوراب(</a:t>
            </a:r>
            <a:r>
              <a:rPr lang="en-US" sz="1200" dirty="0" smtClean="0">
                <a:cs typeface="B Kamran" pitchFamily="2" charset="-78"/>
              </a:rPr>
              <a:t>gave</a:t>
            </a:r>
            <a:r>
              <a:rPr lang="fa-IR" sz="1200" dirty="0" smtClean="0">
                <a:cs typeface="B Kamran" pitchFamily="2" charset="-78"/>
              </a:rPr>
              <a:t>)میباشدو مردان دارای پوشش خاصی نمی باشند .</a:t>
            </a:r>
          </a:p>
          <a:p>
            <a:r>
              <a:rPr lang="fa-IR" sz="1400" b="1" dirty="0" smtClean="0">
                <a:cs typeface="B Kamran" pitchFamily="2" charset="-78"/>
              </a:rPr>
              <a:t>آرزوهای شغلی :</a:t>
            </a:r>
          </a:p>
          <a:p>
            <a:r>
              <a:rPr lang="fa-IR" sz="1200" dirty="0" smtClean="0">
                <a:cs typeface="B Kamran" pitchFamily="2" charset="-78"/>
              </a:rPr>
              <a:t>بچه های چلوند آرزوی مهندس، معلم، دکتر و بازیگر شدن را دارند .</a:t>
            </a:r>
          </a:p>
          <a:p>
            <a:r>
              <a:rPr lang="fa-IR" sz="1200" dirty="0" smtClean="0">
                <a:cs typeface="B Kamran" pitchFamily="2" charset="-78"/>
              </a:rPr>
              <a:t>اکثرا مایلند به شهرهای بزرک بروند و تمایل زیادی به ثروتمند و با سواد شدن دارند .</a:t>
            </a:r>
          </a:p>
          <a:p>
            <a:endParaRPr lang="fa-IR" sz="1200" dirty="0">
              <a:cs typeface="B Kamran" pitchFamily="2" charset="-78"/>
            </a:endParaRPr>
          </a:p>
        </p:txBody>
      </p:sp>
      <p:sp>
        <p:nvSpPr>
          <p:cNvPr id="7" name="Rectangle 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69633"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0034" y="357166"/>
            <a:ext cx="1571636" cy="1731496"/>
          </a:xfrm>
          <a:prstGeom prst="rect">
            <a:avLst/>
          </a:prstGeom>
          <a:noFill/>
          <a:ln w="9525">
            <a:noFill/>
            <a:miter lim="800000"/>
            <a:headEnd/>
            <a:tailEnd/>
          </a:ln>
          <a:effectLst/>
        </p:spPr>
      </p:pic>
      <p:sp>
        <p:nvSpPr>
          <p:cNvPr id="11" name="Oval 10"/>
          <p:cNvSpPr/>
          <p:nvPr/>
        </p:nvSpPr>
        <p:spPr>
          <a:xfrm>
            <a:off x="1785918" y="1214422"/>
            <a:ext cx="285752" cy="285752"/>
          </a:xfrm>
          <a:prstGeom prst="ellipse">
            <a:avLst/>
          </a:prstGeom>
          <a:noFill/>
          <a:ln w="41275" cmpd="tri">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Striped Right Arrow 12"/>
          <p:cNvSpPr/>
          <p:nvPr/>
        </p:nvSpPr>
        <p:spPr>
          <a:xfrm>
            <a:off x="2143108" y="1142984"/>
            <a:ext cx="571504" cy="3571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TextBox 13"/>
          <p:cNvSpPr txBox="1"/>
          <p:nvPr/>
        </p:nvSpPr>
        <p:spPr>
          <a:xfrm>
            <a:off x="1571604" y="1071546"/>
            <a:ext cx="2500330" cy="523220"/>
          </a:xfrm>
          <a:prstGeom prst="rect">
            <a:avLst/>
          </a:prstGeom>
          <a:noFill/>
        </p:spPr>
        <p:txBody>
          <a:bodyPr wrap="square" rtlCol="1">
            <a:spAutoFit/>
          </a:bodyPr>
          <a:lstStyle/>
          <a:p>
            <a:r>
              <a:rPr lang="fa-IR" sz="1400" dirty="0" smtClean="0">
                <a:cs typeface="B Kamran" pitchFamily="2" charset="-78"/>
              </a:rPr>
              <a:t>         چشم نزن </a:t>
            </a:r>
          </a:p>
          <a:p>
            <a:r>
              <a:rPr lang="en-US" sz="1400" dirty="0" err="1" smtClean="0">
                <a:cs typeface="B Kamran" pitchFamily="2" charset="-78"/>
              </a:rPr>
              <a:t>gargooz</a:t>
            </a:r>
            <a:r>
              <a:rPr lang="en-US" sz="1400" dirty="0" smtClean="0">
                <a:cs typeface="B Kamran" pitchFamily="2" charset="-78"/>
              </a:rPr>
              <a:t> </a:t>
            </a:r>
            <a:r>
              <a:rPr lang="en-US" sz="1400" dirty="0" err="1" smtClean="0">
                <a:cs typeface="B Kamran" pitchFamily="2" charset="-78"/>
              </a:rPr>
              <a:t>manjaghii</a:t>
            </a:r>
            <a:endParaRPr lang="fa-IR" sz="1400" dirty="0">
              <a:cs typeface="B Kamran" pitchFamily="2" charset="-78"/>
            </a:endParaRPr>
          </a:p>
        </p:txBody>
      </p:sp>
      <p:pic>
        <p:nvPicPr>
          <p:cNvPr id="69634"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0034" y="2143117"/>
            <a:ext cx="2114222" cy="1571636"/>
          </a:xfrm>
          <a:prstGeom prst="rect">
            <a:avLst/>
          </a:prstGeom>
          <a:noFill/>
          <a:ln w="9525">
            <a:noFill/>
            <a:miter lim="800000"/>
            <a:headEnd/>
            <a:tailEnd/>
          </a:ln>
          <a:effectLst/>
        </p:spPr>
      </p:pic>
      <p:pic>
        <p:nvPicPr>
          <p:cNvPr id="69635" name="Picture 3" descr="H:\faatemee1\IMG_012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500694" y="3929066"/>
            <a:ext cx="1928826" cy="2571767"/>
          </a:xfrm>
          <a:prstGeom prst="rect">
            <a:avLst/>
          </a:prstGeom>
          <a:noFill/>
        </p:spPr>
      </p:pic>
      <p:pic>
        <p:nvPicPr>
          <p:cNvPr id="69636" name="Picture 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500958" y="3929066"/>
            <a:ext cx="1214446" cy="2571768"/>
          </a:xfrm>
          <a:prstGeom prst="rect">
            <a:avLst/>
          </a:prstGeom>
          <a:noFill/>
          <a:ln w="9525">
            <a:noFill/>
            <a:miter lim="800000"/>
            <a:headEnd/>
            <a:tailEnd/>
          </a:ln>
          <a:effectLst/>
        </p:spPr>
      </p:pic>
      <p:pic>
        <p:nvPicPr>
          <p:cNvPr id="69637" name="Picture 5" descr="C:\Documents and Settings\F\Desktop\IMG_0878.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10800000" flipV="1">
            <a:off x="2786050" y="3786190"/>
            <a:ext cx="1428760" cy="2742641"/>
          </a:xfrm>
          <a:prstGeom prst="rect">
            <a:avLst/>
          </a:prstGeom>
          <a:noFill/>
        </p:spPr>
      </p:pic>
      <p:sp>
        <p:nvSpPr>
          <p:cNvPr id="18" name="Striped Right Arrow 17"/>
          <p:cNvSpPr/>
          <p:nvPr/>
        </p:nvSpPr>
        <p:spPr>
          <a:xfrm>
            <a:off x="3714744" y="4071942"/>
            <a:ext cx="1071570" cy="214314"/>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Striped Right Arrow 18"/>
          <p:cNvSpPr/>
          <p:nvPr/>
        </p:nvSpPr>
        <p:spPr>
          <a:xfrm>
            <a:off x="3428992" y="6072206"/>
            <a:ext cx="1357322" cy="214314"/>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Striped Right Arrow 19"/>
          <p:cNvSpPr/>
          <p:nvPr/>
        </p:nvSpPr>
        <p:spPr>
          <a:xfrm>
            <a:off x="3786182" y="5286388"/>
            <a:ext cx="1000132" cy="214314"/>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TextBox 20"/>
          <p:cNvSpPr txBox="1"/>
          <p:nvPr/>
        </p:nvSpPr>
        <p:spPr>
          <a:xfrm>
            <a:off x="4500562" y="4000504"/>
            <a:ext cx="928694" cy="523220"/>
          </a:xfrm>
          <a:prstGeom prst="rect">
            <a:avLst/>
          </a:prstGeom>
          <a:noFill/>
        </p:spPr>
        <p:txBody>
          <a:bodyPr wrap="square" rtlCol="1">
            <a:spAutoFit/>
          </a:bodyPr>
          <a:lstStyle/>
          <a:p>
            <a:r>
              <a:rPr lang="fa-IR" sz="1400" dirty="0" smtClean="0">
                <a:cs typeface="B Kamran" pitchFamily="2" charset="-78"/>
              </a:rPr>
              <a:t>روسری  </a:t>
            </a:r>
            <a:r>
              <a:rPr lang="en-US" sz="1400" dirty="0" smtClean="0">
                <a:cs typeface="B Kamran" pitchFamily="2" charset="-78"/>
              </a:rPr>
              <a:t>(</a:t>
            </a:r>
            <a:r>
              <a:rPr lang="en-US" sz="1400" dirty="0" err="1" smtClean="0">
                <a:cs typeface="B Kamran" pitchFamily="2" charset="-78"/>
              </a:rPr>
              <a:t>kasarii</a:t>
            </a:r>
            <a:r>
              <a:rPr lang="en-US" sz="1400" dirty="0" smtClean="0">
                <a:cs typeface="B Kamran" pitchFamily="2" charset="-78"/>
              </a:rPr>
              <a:t>)</a:t>
            </a:r>
            <a:endParaRPr lang="fa-IR" sz="1400" dirty="0">
              <a:cs typeface="B Kamran" pitchFamily="2" charset="-78"/>
            </a:endParaRPr>
          </a:p>
        </p:txBody>
      </p:sp>
      <p:sp>
        <p:nvSpPr>
          <p:cNvPr id="22" name="TextBox 21"/>
          <p:cNvSpPr txBox="1"/>
          <p:nvPr/>
        </p:nvSpPr>
        <p:spPr>
          <a:xfrm>
            <a:off x="4357686" y="5214951"/>
            <a:ext cx="1071570" cy="523220"/>
          </a:xfrm>
          <a:prstGeom prst="rect">
            <a:avLst/>
          </a:prstGeom>
          <a:noFill/>
        </p:spPr>
        <p:txBody>
          <a:bodyPr wrap="square" rtlCol="1">
            <a:spAutoFit/>
          </a:bodyPr>
          <a:lstStyle/>
          <a:p>
            <a:r>
              <a:rPr lang="fa-IR" sz="1400" dirty="0" smtClean="0">
                <a:cs typeface="B Kamran" pitchFamily="2" charset="-78"/>
              </a:rPr>
              <a:t>پیراهن بلند (</a:t>
            </a:r>
            <a:r>
              <a:rPr lang="en-US" sz="1400" dirty="0" err="1" smtClean="0">
                <a:cs typeface="B Kamran" pitchFamily="2" charset="-78"/>
              </a:rPr>
              <a:t>koynak</a:t>
            </a:r>
            <a:r>
              <a:rPr lang="en-US" sz="1400" dirty="0" smtClean="0">
                <a:cs typeface="B Kamran" pitchFamily="2" charset="-78"/>
              </a:rPr>
              <a:t> </a:t>
            </a:r>
            <a:r>
              <a:rPr lang="fa-IR" sz="1400" dirty="0" smtClean="0">
                <a:cs typeface="B Kamran" pitchFamily="2" charset="-78"/>
              </a:rPr>
              <a:t>)</a:t>
            </a:r>
            <a:endParaRPr lang="fa-IR" sz="1400" dirty="0">
              <a:cs typeface="B Kamran" pitchFamily="2" charset="-78"/>
            </a:endParaRPr>
          </a:p>
        </p:txBody>
      </p:sp>
      <p:sp>
        <p:nvSpPr>
          <p:cNvPr id="23" name="TextBox 22"/>
          <p:cNvSpPr txBox="1"/>
          <p:nvPr/>
        </p:nvSpPr>
        <p:spPr>
          <a:xfrm>
            <a:off x="4286248" y="5929330"/>
            <a:ext cx="1214446" cy="523220"/>
          </a:xfrm>
          <a:prstGeom prst="rect">
            <a:avLst/>
          </a:prstGeom>
          <a:noFill/>
        </p:spPr>
        <p:txBody>
          <a:bodyPr wrap="square" rtlCol="1">
            <a:spAutoFit/>
          </a:bodyPr>
          <a:lstStyle/>
          <a:p>
            <a:r>
              <a:rPr lang="fa-IR" sz="1400" dirty="0" smtClean="0">
                <a:cs typeface="B Kamran" pitchFamily="2" charset="-78"/>
              </a:rPr>
              <a:t>دامن چین دار </a:t>
            </a:r>
            <a:r>
              <a:rPr lang="en-US" sz="1400" dirty="0" smtClean="0">
                <a:cs typeface="B Kamran" pitchFamily="2" charset="-78"/>
              </a:rPr>
              <a:t>(</a:t>
            </a:r>
            <a:r>
              <a:rPr lang="en-US" sz="1400" dirty="0" err="1" smtClean="0">
                <a:cs typeface="B Kamran" pitchFamily="2" charset="-78"/>
              </a:rPr>
              <a:t>tumaan</a:t>
            </a:r>
            <a:r>
              <a:rPr lang="en-US" sz="1400" dirty="0" smtClean="0">
                <a:cs typeface="B Kamran" pitchFamily="2" charset="-78"/>
              </a:rPr>
              <a:t> )</a:t>
            </a:r>
            <a:endParaRPr lang="fa-IR" sz="1400" dirty="0">
              <a:cs typeface="B Kamran" pitchFamily="2" charset="-78"/>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rgbClr val="FFEFD1">
                <a:alpha val="50000"/>
              </a:srgbClr>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571604" y="1071546"/>
          <a:ext cx="6096000" cy="3825243"/>
        </p:xfrm>
        <a:graphic>
          <a:graphicData uri="http://schemas.openxmlformats.org/drawingml/2006/table">
            <a:tbl>
              <a:tblPr rtl="1" firstRow="1" bandRow="1">
                <a:tableStyleId>{5C22544A-7EE6-4342-B048-85BDC9FD1C3A}</a:tableStyleId>
              </a:tblPr>
              <a:tblGrid>
                <a:gridCol w="1524000"/>
                <a:gridCol w="1524000"/>
                <a:gridCol w="1648488"/>
                <a:gridCol w="1399512"/>
              </a:tblGrid>
              <a:tr h="165732">
                <a:tc>
                  <a:txBody>
                    <a:bodyPr/>
                    <a:lstStyle/>
                    <a:p>
                      <a:pPr rtl="1"/>
                      <a:r>
                        <a:rPr lang="fa-IR" sz="1200" dirty="0" smtClean="0">
                          <a:cs typeface="B Kamran" pitchFamily="2" charset="-78"/>
                        </a:rPr>
                        <a:t>     خانه</a:t>
                      </a:r>
                      <a:endParaRPr lang="fa-IR" sz="1200" dirty="0">
                        <a:cs typeface="B Kamran" pitchFamily="2" charset="-78"/>
                      </a:endParaRPr>
                    </a:p>
                  </a:txBody>
                  <a:tcPr/>
                </a:tc>
                <a:tc>
                  <a:txBody>
                    <a:bodyPr/>
                    <a:lstStyle/>
                    <a:p>
                      <a:pPr rtl="1"/>
                      <a:r>
                        <a:rPr lang="fa-IR" sz="1200" dirty="0" smtClean="0">
                          <a:cs typeface="B Kamran" pitchFamily="2" charset="-78"/>
                        </a:rPr>
                        <a:t>       </a:t>
                      </a:r>
                      <a:r>
                        <a:rPr lang="en-US" sz="1200" dirty="0" err="1" smtClean="0">
                          <a:cs typeface="B Kamran" pitchFamily="2" charset="-78"/>
                        </a:rPr>
                        <a:t>ev</a:t>
                      </a:r>
                      <a:endParaRPr lang="fa-IR" sz="1200" dirty="0">
                        <a:cs typeface="B Kamran" pitchFamily="2" charset="-78"/>
                      </a:endParaRPr>
                    </a:p>
                  </a:txBody>
                  <a:tcPr/>
                </a:tc>
                <a:tc>
                  <a:txBody>
                    <a:bodyPr/>
                    <a:lstStyle/>
                    <a:p>
                      <a:pPr rtl="1"/>
                      <a:r>
                        <a:rPr lang="fa-IR" sz="1200" dirty="0" smtClean="0">
                          <a:cs typeface="B Kamran" pitchFamily="2" charset="-78"/>
                        </a:rPr>
                        <a:t>    گل بنفشه</a:t>
                      </a:r>
                      <a:endParaRPr lang="fa-IR" sz="1200" dirty="0">
                        <a:cs typeface="B Kamran" pitchFamily="2" charset="-78"/>
                      </a:endParaRPr>
                    </a:p>
                  </a:txBody>
                  <a:tcPr/>
                </a:tc>
                <a:tc>
                  <a:txBody>
                    <a:bodyPr/>
                    <a:lstStyle/>
                    <a:p>
                      <a:pPr rtl="1"/>
                      <a:r>
                        <a:rPr lang="en-US" sz="1200" dirty="0" err="1" smtClean="0">
                          <a:cs typeface="B Kamran" pitchFamily="2" charset="-78"/>
                        </a:rPr>
                        <a:t>Banooshe</a:t>
                      </a:r>
                      <a:r>
                        <a:rPr lang="en-US" sz="1200" dirty="0" smtClean="0">
                          <a:cs typeface="B Kamran" pitchFamily="2" charset="-78"/>
                        </a:rPr>
                        <a:t>   </a:t>
                      </a:r>
                      <a:endParaRPr lang="fa-IR" sz="1200" dirty="0">
                        <a:cs typeface="B Kamran" pitchFamily="2" charset="-78"/>
                      </a:endParaRPr>
                    </a:p>
                  </a:txBody>
                  <a:tcPr/>
                </a:tc>
              </a:tr>
              <a:tr h="364067">
                <a:tc>
                  <a:txBody>
                    <a:bodyPr/>
                    <a:lstStyle/>
                    <a:p>
                      <a:pPr rtl="1"/>
                      <a:r>
                        <a:rPr lang="fa-IR" sz="1200" dirty="0" smtClean="0">
                          <a:cs typeface="B Kamran" pitchFamily="2" charset="-78"/>
                        </a:rPr>
                        <a:t>   سقف</a:t>
                      </a:r>
                      <a:endParaRPr lang="fa-IR" sz="1200" dirty="0">
                        <a:cs typeface="B Kamran" pitchFamily="2" charset="-78"/>
                      </a:endParaRPr>
                    </a:p>
                  </a:txBody>
                  <a:tcPr/>
                </a:tc>
                <a:tc>
                  <a:txBody>
                    <a:bodyPr/>
                    <a:lstStyle/>
                    <a:p>
                      <a:pPr rtl="1"/>
                      <a:r>
                        <a:rPr lang="en-US" sz="1200" dirty="0" smtClean="0">
                          <a:cs typeface="B Kamran" pitchFamily="2" charset="-78"/>
                        </a:rPr>
                        <a:t>   dam          </a:t>
                      </a:r>
                      <a:endParaRPr lang="fa-IR" sz="1200" dirty="0">
                        <a:cs typeface="B Kamran" pitchFamily="2" charset="-78"/>
                      </a:endParaRPr>
                    </a:p>
                  </a:txBody>
                  <a:tcPr/>
                </a:tc>
                <a:tc>
                  <a:txBody>
                    <a:bodyPr/>
                    <a:lstStyle/>
                    <a:p>
                      <a:pPr rtl="1"/>
                      <a:r>
                        <a:rPr lang="fa-IR" sz="1200" dirty="0" smtClean="0">
                          <a:cs typeface="B Kamran" pitchFamily="2" charset="-78"/>
                        </a:rPr>
                        <a:t>    کفش</a:t>
                      </a:r>
                      <a:endParaRPr lang="fa-IR" sz="1200" dirty="0">
                        <a:cs typeface="B Kamran" pitchFamily="2" charset="-78"/>
                      </a:endParaRPr>
                    </a:p>
                  </a:txBody>
                  <a:tcPr/>
                </a:tc>
                <a:tc>
                  <a:txBody>
                    <a:bodyPr/>
                    <a:lstStyle/>
                    <a:p>
                      <a:pPr rtl="1"/>
                      <a:r>
                        <a:rPr lang="en-US" sz="1200" dirty="0" err="1" smtClean="0">
                          <a:cs typeface="B Kamran" pitchFamily="2" charset="-78"/>
                        </a:rPr>
                        <a:t>Bashmakh</a:t>
                      </a:r>
                      <a:r>
                        <a:rPr lang="en-US" sz="1200" dirty="0" smtClean="0">
                          <a:cs typeface="B Kamran" pitchFamily="2" charset="-78"/>
                        </a:rPr>
                        <a:t>    </a:t>
                      </a:r>
                      <a:endParaRPr lang="fa-IR" sz="1200" dirty="0">
                        <a:cs typeface="B Kamran" pitchFamily="2" charset="-78"/>
                      </a:endParaRPr>
                    </a:p>
                  </a:txBody>
                  <a:tcPr/>
                </a:tc>
              </a:tr>
              <a:tr h="237170">
                <a:tc>
                  <a:txBody>
                    <a:bodyPr/>
                    <a:lstStyle/>
                    <a:p>
                      <a:pPr rtl="1"/>
                      <a:r>
                        <a:rPr lang="fa-IR" sz="1200" dirty="0" smtClean="0">
                          <a:cs typeface="B Kamran" pitchFamily="2" charset="-78"/>
                        </a:rPr>
                        <a:t>   خرپا</a:t>
                      </a:r>
                      <a:endParaRPr lang="fa-IR" sz="1200" dirty="0">
                        <a:cs typeface="B Kamran" pitchFamily="2" charset="-78"/>
                      </a:endParaRPr>
                    </a:p>
                  </a:txBody>
                  <a:tcPr/>
                </a:tc>
                <a:tc>
                  <a:txBody>
                    <a:bodyPr/>
                    <a:lstStyle/>
                    <a:p>
                      <a:pPr rtl="1"/>
                      <a:r>
                        <a:rPr lang="en-US" sz="1200" dirty="0" smtClean="0">
                          <a:cs typeface="B Kamran" pitchFamily="2" charset="-78"/>
                        </a:rPr>
                        <a:t>   Rake         </a:t>
                      </a:r>
                      <a:endParaRPr lang="fa-IR" sz="1200" dirty="0">
                        <a:cs typeface="B Kamran" pitchFamily="2" charset="-78"/>
                      </a:endParaRPr>
                    </a:p>
                  </a:txBody>
                  <a:tcPr/>
                </a:tc>
                <a:tc>
                  <a:txBody>
                    <a:bodyPr/>
                    <a:lstStyle/>
                    <a:p>
                      <a:pPr rtl="1"/>
                      <a:r>
                        <a:rPr lang="fa-IR" sz="1200" dirty="0" smtClean="0">
                          <a:cs typeface="B Kamran" pitchFamily="2" charset="-78"/>
                        </a:rPr>
                        <a:t>    گلابی</a:t>
                      </a:r>
                      <a:r>
                        <a:rPr lang="fa-IR" sz="1200" baseline="0" dirty="0" smtClean="0">
                          <a:cs typeface="B Kamran" pitchFamily="2" charset="-78"/>
                        </a:rPr>
                        <a:t> وحشی</a:t>
                      </a:r>
                      <a:endParaRPr lang="fa-IR" sz="1200" dirty="0">
                        <a:cs typeface="B Kamran" pitchFamily="2" charset="-78"/>
                      </a:endParaRPr>
                    </a:p>
                  </a:txBody>
                  <a:tcPr/>
                </a:tc>
                <a:tc>
                  <a:txBody>
                    <a:bodyPr/>
                    <a:lstStyle/>
                    <a:p>
                      <a:pPr rtl="1"/>
                      <a:r>
                        <a:rPr lang="en-US" sz="1200" dirty="0" err="1" smtClean="0">
                          <a:cs typeface="B Kamran" pitchFamily="2" charset="-78"/>
                        </a:rPr>
                        <a:t>Armut</a:t>
                      </a:r>
                      <a:r>
                        <a:rPr lang="en-US" sz="1200" dirty="0" smtClean="0">
                          <a:cs typeface="B Kamran" pitchFamily="2" charset="-78"/>
                        </a:rPr>
                        <a:t>           </a:t>
                      </a:r>
                      <a:endParaRPr lang="fa-IR" sz="1200" dirty="0">
                        <a:cs typeface="B Kamran" pitchFamily="2" charset="-78"/>
                      </a:endParaRPr>
                    </a:p>
                  </a:txBody>
                  <a:tcPr/>
                </a:tc>
              </a:tr>
              <a:tr h="364067">
                <a:tc>
                  <a:txBody>
                    <a:bodyPr/>
                    <a:lstStyle/>
                    <a:p>
                      <a:pPr rtl="1"/>
                      <a:r>
                        <a:rPr lang="fa-IR" sz="1200" dirty="0" smtClean="0">
                          <a:cs typeface="B Kamran" pitchFamily="2" charset="-78"/>
                        </a:rPr>
                        <a:t>   خروس</a:t>
                      </a:r>
                      <a:endParaRPr lang="fa-IR" sz="1200" dirty="0">
                        <a:cs typeface="B Kamran" pitchFamily="2" charset="-78"/>
                      </a:endParaRPr>
                    </a:p>
                  </a:txBody>
                  <a:tcPr/>
                </a:tc>
                <a:tc>
                  <a:txBody>
                    <a:bodyPr/>
                    <a:lstStyle/>
                    <a:p>
                      <a:pPr rtl="1"/>
                      <a:r>
                        <a:rPr lang="en-US" sz="1200" dirty="0" err="1" smtClean="0">
                          <a:cs typeface="B Kamran" pitchFamily="2" charset="-78"/>
                        </a:rPr>
                        <a:t>Suk</a:t>
                      </a:r>
                      <a:r>
                        <a:rPr lang="en-US" sz="1200" baseline="0" dirty="0" smtClean="0">
                          <a:cs typeface="B Kamran" pitchFamily="2" charset="-78"/>
                        </a:rPr>
                        <a:t>      </a:t>
                      </a:r>
                      <a:r>
                        <a:rPr lang="en-US" sz="1200" dirty="0" smtClean="0">
                          <a:cs typeface="B Kamran" pitchFamily="2" charset="-78"/>
                        </a:rPr>
                        <a:t>     </a:t>
                      </a:r>
                      <a:endParaRPr lang="fa-IR" sz="1200" dirty="0">
                        <a:cs typeface="B Kamran" pitchFamily="2" charset="-78"/>
                      </a:endParaRPr>
                    </a:p>
                  </a:txBody>
                  <a:tcPr/>
                </a:tc>
                <a:tc>
                  <a:txBody>
                    <a:bodyPr/>
                    <a:lstStyle/>
                    <a:p>
                      <a:pPr rtl="1"/>
                      <a:r>
                        <a:rPr lang="fa-IR" sz="1200" dirty="0" smtClean="0">
                          <a:cs typeface="B Kamran" pitchFamily="2" charset="-78"/>
                        </a:rPr>
                        <a:t>    عناب وحشی</a:t>
                      </a:r>
                      <a:endParaRPr lang="fa-IR" sz="1200" dirty="0">
                        <a:cs typeface="B Kamran" pitchFamily="2" charset="-78"/>
                      </a:endParaRPr>
                    </a:p>
                  </a:txBody>
                  <a:tcPr/>
                </a:tc>
                <a:tc>
                  <a:txBody>
                    <a:bodyPr/>
                    <a:lstStyle/>
                    <a:p>
                      <a:pPr rtl="1"/>
                      <a:r>
                        <a:rPr lang="en-US" sz="1200" dirty="0" err="1" smtClean="0">
                          <a:cs typeface="B Kamran" pitchFamily="2" charset="-78"/>
                        </a:rPr>
                        <a:t>Gharagila</a:t>
                      </a:r>
                      <a:r>
                        <a:rPr lang="en-US" sz="1200" dirty="0" smtClean="0">
                          <a:cs typeface="B Kamran" pitchFamily="2" charset="-78"/>
                        </a:rPr>
                        <a:t>    </a:t>
                      </a:r>
                      <a:endParaRPr lang="fa-IR" sz="1200" dirty="0">
                        <a:cs typeface="B Kamran" pitchFamily="2" charset="-78"/>
                      </a:endParaRPr>
                    </a:p>
                  </a:txBody>
                  <a:tcPr/>
                </a:tc>
              </a:tr>
              <a:tr h="364067">
                <a:tc>
                  <a:txBody>
                    <a:bodyPr/>
                    <a:lstStyle/>
                    <a:p>
                      <a:pPr rtl="1"/>
                      <a:r>
                        <a:rPr lang="fa-IR" sz="1200" dirty="0" smtClean="0">
                          <a:cs typeface="B Kamran" pitchFamily="2" charset="-78"/>
                        </a:rPr>
                        <a:t>    گردو</a:t>
                      </a:r>
                      <a:endParaRPr lang="fa-IR" sz="1200" dirty="0">
                        <a:cs typeface="B Kamran" pitchFamily="2" charset="-78"/>
                      </a:endParaRPr>
                    </a:p>
                  </a:txBody>
                  <a:tcPr/>
                </a:tc>
                <a:tc>
                  <a:txBody>
                    <a:bodyPr/>
                    <a:lstStyle/>
                    <a:p>
                      <a:pPr rtl="1"/>
                      <a:r>
                        <a:rPr lang="en-US" sz="1200" dirty="0" err="1" smtClean="0">
                          <a:cs typeface="B Kamran" pitchFamily="2" charset="-78"/>
                        </a:rPr>
                        <a:t>Gerdikan</a:t>
                      </a:r>
                      <a:r>
                        <a:rPr lang="en-US" sz="1200" baseline="0" dirty="0" smtClean="0">
                          <a:cs typeface="B Kamran" pitchFamily="2" charset="-78"/>
                        </a:rPr>
                        <a:t> </a:t>
                      </a:r>
                      <a:endParaRPr lang="fa-IR" sz="1200" dirty="0">
                        <a:cs typeface="B Kamran" pitchFamily="2" charset="-78"/>
                      </a:endParaRPr>
                    </a:p>
                  </a:txBody>
                  <a:tcPr/>
                </a:tc>
                <a:tc>
                  <a:txBody>
                    <a:bodyPr/>
                    <a:lstStyle/>
                    <a:p>
                      <a:pPr rtl="1"/>
                      <a:r>
                        <a:rPr lang="fa-IR" sz="1200" dirty="0" smtClean="0">
                          <a:cs typeface="B Kamran" pitchFamily="2" charset="-78"/>
                        </a:rPr>
                        <a:t>     گل پامچال</a:t>
                      </a:r>
                      <a:endParaRPr lang="fa-IR" sz="1200" dirty="0">
                        <a:cs typeface="B Kamran" pitchFamily="2" charset="-78"/>
                      </a:endParaRPr>
                    </a:p>
                  </a:txBody>
                  <a:tcPr/>
                </a:tc>
                <a:tc>
                  <a:txBody>
                    <a:bodyPr/>
                    <a:lstStyle/>
                    <a:p>
                      <a:pPr rtl="1"/>
                      <a:r>
                        <a:rPr lang="en-US" sz="1200" dirty="0" err="1" smtClean="0">
                          <a:cs typeface="B Kamran" pitchFamily="2" charset="-78"/>
                        </a:rPr>
                        <a:t>Shinap</a:t>
                      </a:r>
                      <a:r>
                        <a:rPr lang="en-US" sz="1200" dirty="0" smtClean="0">
                          <a:cs typeface="B Kamran" pitchFamily="2" charset="-78"/>
                        </a:rPr>
                        <a:t>          </a:t>
                      </a:r>
                      <a:endParaRPr lang="fa-IR" sz="1200" dirty="0">
                        <a:cs typeface="B Kamran" pitchFamily="2" charset="-78"/>
                      </a:endParaRPr>
                    </a:p>
                  </a:txBody>
                  <a:tcPr/>
                </a:tc>
              </a:tr>
              <a:tr h="364067">
                <a:tc>
                  <a:txBody>
                    <a:bodyPr/>
                    <a:lstStyle/>
                    <a:p>
                      <a:pPr rtl="1"/>
                      <a:r>
                        <a:rPr lang="fa-IR" sz="1200" dirty="0" smtClean="0">
                          <a:cs typeface="B Kamran" pitchFamily="2" charset="-78"/>
                        </a:rPr>
                        <a:t>    روسری</a:t>
                      </a:r>
                      <a:endParaRPr lang="fa-IR" sz="1200" dirty="0">
                        <a:cs typeface="B Kamran" pitchFamily="2" charset="-78"/>
                      </a:endParaRPr>
                    </a:p>
                  </a:txBody>
                  <a:tcPr/>
                </a:tc>
                <a:tc>
                  <a:txBody>
                    <a:bodyPr/>
                    <a:lstStyle/>
                    <a:p>
                      <a:pPr rtl="1"/>
                      <a:r>
                        <a:rPr lang="en-US" sz="1200" dirty="0" smtClean="0">
                          <a:cs typeface="B Kamran" pitchFamily="2" charset="-78"/>
                        </a:rPr>
                        <a:t>       </a:t>
                      </a:r>
                      <a:r>
                        <a:rPr lang="en-US" sz="1200" dirty="0" err="1" smtClean="0">
                          <a:cs typeface="B Kamran" pitchFamily="2" charset="-78"/>
                        </a:rPr>
                        <a:t>kasari</a:t>
                      </a:r>
                      <a:r>
                        <a:rPr lang="en-US" sz="1200" dirty="0" smtClean="0">
                          <a:cs typeface="B Kamran" pitchFamily="2" charset="-78"/>
                        </a:rPr>
                        <a:t>      </a:t>
                      </a:r>
                      <a:endParaRPr lang="fa-IR" sz="1200" dirty="0">
                        <a:cs typeface="B Kamran" pitchFamily="2" charset="-78"/>
                      </a:endParaRPr>
                    </a:p>
                  </a:txBody>
                  <a:tcPr/>
                </a:tc>
                <a:tc>
                  <a:txBody>
                    <a:bodyPr/>
                    <a:lstStyle/>
                    <a:p>
                      <a:pPr rtl="1"/>
                      <a:r>
                        <a:rPr lang="fa-IR" sz="1200" dirty="0" smtClean="0">
                          <a:cs typeface="B Kamran" pitchFamily="2" charset="-78"/>
                        </a:rPr>
                        <a:t>     سیر</a:t>
                      </a:r>
                      <a:endParaRPr lang="fa-IR" sz="1200" dirty="0">
                        <a:cs typeface="B Kamran" pitchFamily="2" charset="-78"/>
                      </a:endParaRPr>
                    </a:p>
                  </a:txBody>
                  <a:tcPr/>
                </a:tc>
                <a:tc>
                  <a:txBody>
                    <a:bodyPr/>
                    <a:lstStyle/>
                    <a:p>
                      <a:pPr rtl="1"/>
                      <a:r>
                        <a:rPr lang="en-US" sz="1200" dirty="0" err="1" smtClean="0">
                          <a:cs typeface="B Kamran" pitchFamily="2" charset="-78"/>
                        </a:rPr>
                        <a:t>Saremsakh</a:t>
                      </a:r>
                      <a:r>
                        <a:rPr lang="en-US" sz="1200" dirty="0" smtClean="0">
                          <a:cs typeface="B Kamran" pitchFamily="2" charset="-78"/>
                        </a:rPr>
                        <a:t>  </a:t>
                      </a:r>
                      <a:endParaRPr lang="fa-IR" sz="1200" dirty="0">
                        <a:cs typeface="B Kamran" pitchFamily="2" charset="-78"/>
                      </a:endParaRPr>
                    </a:p>
                  </a:txBody>
                  <a:tcPr/>
                </a:tc>
              </a:tr>
              <a:tr h="364067">
                <a:tc>
                  <a:txBody>
                    <a:bodyPr/>
                    <a:lstStyle/>
                    <a:p>
                      <a:pPr rtl="1"/>
                      <a:r>
                        <a:rPr lang="fa-IR" sz="1200" dirty="0" smtClean="0">
                          <a:cs typeface="B Kamran" pitchFamily="2" charset="-78"/>
                        </a:rPr>
                        <a:t>    سگ</a:t>
                      </a:r>
                      <a:endParaRPr lang="fa-IR" sz="1200" dirty="0">
                        <a:cs typeface="B Kamran" pitchFamily="2" charset="-78"/>
                      </a:endParaRPr>
                    </a:p>
                  </a:txBody>
                  <a:tcPr/>
                </a:tc>
                <a:tc>
                  <a:txBody>
                    <a:bodyPr/>
                    <a:lstStyle/>
                    <a:p>
                      <a:pPr rtl="1"/>
                      <a:r>
                        <a:rPr lang="en-US" sz="1200" dirty="0" smtClean="0">
                          <a:cs typeface="B Kamran" pitchFamily="2" charset="-78"/>
                        </a:rPr>
                        <a:t> it              </a:t>
                      </a:r>
                      <a:endParaRPr lang="fa-IR" sz="1200" dirty="0">
                        <a:cs typeface="B Kamran" pitchFamily="2" charset="-78"/>
                      </a:endParaRPr>
                    </a:p>
                  </a:txBody>
                  <a:tcPr/>
                </a:tc>
                <a:tc>
                  <a:txBody>
                    <a:bodyPr/>
                    <a:lstStyle/>
                    <a:p>
                      <a:pPr rtl="1"/>
                      <a:r>
                        <a:rPr lang="en-US" sz="1200" dirty="0" smtClean="0">
                          <a:cs typeface="B Kamran" pitchFamily="2" charset="-78"/>
                        </a:rPr>
                        <a:t>     </a:t>
                      </a:r>
                      <a:r>
                        <a:rPr lang="fa-IR" sz="1200" dirty="0" smtClean="0">
                          <a:cs typeface="B Kamran" pitchFamily="2" charset="-78"/>
                        </a:rPr>
                        <a:t>درخت توسکا</a:t>
                      </a:r>
                      <a:endParaRPr lang="fa-IR" sz="1200" dirty="0">
                        <a:cs typeface="B Kamran" pitchFamily="2" charset="-78"/>
                      </a:endParaRPr>
                    </a:p>
                  </a:txBody>
                  <a:tcPr/>
                </a:tc>
                <a:tc>
                  <a:txBody>
                    <a:bodyPr/>
                    <a:lstStyle/>
                    <a:p>
                      <a:pPr rtl="1"/>
                      <a:r>
                        <a:rPr lang="en-US" sz="1200" dirty="0" err="1" smtClean="0">
                          <a:cs typeface="B Kamran" pitchFamily="2" charset="-78"/>
                        </a:rPr>
                        <a:t>Razdar</a:t>
                      </a:r>
                      <a:r>
                        <a:rPr lang="en-US" sz="1200" dirty="0" smtClean="0">
                          <a:cs typeface="B Kamran" pitchFamily="2" charset="-78"/>
                        </a:rPr>
                        <a:t>         </a:t>
                      </a:r>
                      <a:endParaRPr lang="fa-IR" sz="1200" dirty="0">
                        <a:cs typeface="B Kamran" pitchFamily="2" charset="-78"/>
                      </a:endParaRPr>
                    </a:p>
                  </a:txBody>
                  <a:tcPr/>
                </a:tc>
              </a:tr>
              <a:tr h="364067">
                <a:tc>
                  <a:txBody>
                    <a:bodyPr/>
                    <a:lstStyle/>
                    <a:p>
                      <a:pPr rtl="1"/>
                      <a:r>
                        <a:rPr lang="fa-IR" sz="1200" dirty="0" smtClean="0">
                          <a:cs typeface="B Kamran" pitchFamily="2" charset="-78"/>
                        </a:rPr>
                        <a:t>   جوراب</a:t>
                      </a:r>
                      <a:endParaRPr lang="fa-IR" sz="1200" dirty="0">
                        <a:cs typeface="B Kamran" pitchFamily="2" charset="-78"/>
                      </a:endParaRPr>
                    </a:p>
                  </a:txBody>
                  <a:tcPr/>
                </a:tc>
                <a:tc>
                  <a:txBody>
                    <a:bodyPr/>
                    <a:lstStyle/>
                    <a:p>
                      <a:pPr rtl="1"/>
                      <a:r>
                        <a:rPr lang="en-US" sz="1200" dirty="0" smtClean="0">
                          <a:cs typeface="B Kamran" pitchFamily="2" charset="-78"/>
                        </a:rPr>
                        <a:t>   </a:t>
                      </a:r>
                      <a:r>
                        <a:rPr lang="en-US" sz="1200" dirty="0" err="1" smtClean="0">
                          <a:cs typeface="B Kamran" pitchFamily="2" charset="-78"/>
                        </a:rPr>
                        <a:t>shal</a:t>
                      </a:r>
                      <a:r>
                        <a:rPr lang="en-US" sz="1200" dirty="0" smtClean="0">
                          <a:cs typeface="B Kamran" pitchFamily="2" charset="-78"/>
                        </a:rPr>
                        <a:t>         </a:t>
                      </a:r>
                      <a:endParaRPr lang="fa-IR" sz="1200" dirty="0">
                        <a:cs typeface="B Kamran" pitchFamily="2" charset="-78"/>
                      </a:endParaRPr>
                    </a:p>
                  </a:txBody>
                  <a:tcPr/>
                </a:tc>
                <a:tc>
                  <a:txBody>
                    <a:bodyPr/>
                    <a:lstStyle/>
                    <a:p>
                      <a:pPr rtl="1"/>
                      <a:r>
                        <a:rPr lang="fa-IR" sz="1200" dirty="0" smtClean="0">
                          <a:cs typeface="B Kamran" pitchFamily="2" charset="-78"/>
                        </a:rPr>
                        <a:t>    حصار چوبی</a:t>
                      </a:r>
                      <a:endParaRPr lang="fa-IR" sz="1200" dirty="0">
                        <a:cs typeface="B Kamran" pitchFamily="2" charset="-78"/>
                      </a:endParaRPr>
                    </a:p>
                  </a:txBody>
                  <a:tcPr/>
                </a:tc>
                <a:tc>
                  <a:txBody>
                    <a:bodyPr/>
                    <a:lstStyle/>
                    <a:p>
                      <a:pPr rtl="1"/>
                      <a:r>
                        <a:rPr lang="en-US" sz="1200" dirty="0" err="1" smtClean="0">
                          <a:cs typeface="B Kamran" pitchFamily="2" charset="-78"/>
                        </a:rPr>
                        <a:t>Balak</a:t>
                      </a:r>
                      <a:r>
                        <a:rPr lang="en-US" sz="1200" dirty="0" smtClean="0">
                          <a:cs typeface="B Kamran" pitchFamily="2" charset="-78"/>
                        </a:rPr>
                        <a:t>            </a:t>
                      </a:r>
                      <a:endParaRPr lang="fa-IR" sz="1200" dirty="0">
                        <a:cs typeface="B Kamran" pitchFamily="2" charset="-78"/>
                      </a:endParaRPr>
                    </a:p>
                  </a:txBody>
                  <a:tcPr/>
                </a:tc>
              </a:tr>
              <a:tr h="364067">
                <a:tc>
                  <a:txBody>
                    <a:bodyPr/>
                    <a:lstStyle/>
                    <a:p>
                      <a:pPr rtl="1"/>
                      <a:r>
                        <a:rPr lang="fa-IR" sz="1200" dirty="0" smtClean="0">
                          <a:cs typeface="B Kamran" pitchFamily="2" charset="-78"/>
                        </a:rPr>
                        <a:t>    در</a:t>
                      </a:r>
                      <a:endParaRPr lang="fa-IR" sz="1200" dirty="0">
                        <a:cs typeface="B Kamran" pitchFamily="2" charset="-78"/>
                      </a:endParaRPr>
                    </a:p>
                  </a:txBody>
                  <a:tcPr/>
                </a:tc>
                <a:tc>
                  <a:txBody>
                    <a:bodyPr/>
                    <a:lstStyle/>
                    <a:p>
                      <a:pPr rtl="1"/>
                      <a:r>
                        <a:rPr lang="en-US" sz="1200" dirty="0" err="1" smtClean="0">
                          <a:cs typeface="B Kamran" pitchFamily="2" charset="-78"/>
                        </a:rPr>
                        <a:t>ghapi</a:t>
                      </a:r>
                      <a:r>
                        <a:rPr lang="en-US" sz="1200" dirty="0" smtClean="0">
                          <a:cs typeface="B Kamran" pitchFamily="2" charset="-78"/>
                        </a:rPr>
                        <a:t>      </a:t>
                      </a:r>
                      <a:r>
                        <a:rPr lang="fa-IR" sz="1200" dirty="0" smtClean="0">
                          <a:cs typeface="B Kamran" pitchFamily="2" charset="-78"/>
                        </a:rPr>
                        <a:t>  </a:t>
                      </a:r>
                      <a:endParaRPr lang="fa-IR" sz="1200" dirty="0">
                        <a:cs typeface="B Kamran" pitchFamily="2" charset="-78"/>
                      </a:endParaRPr>
                    </a:p>
                  </a:txBody>
                  <a:tcPr/>
                </a:tc>
                <a:tc>
                  <a:txBody>
                    <a:bodyPr/>
                    <a:lstStyle/>
                    <a:p>
                      <a:pPr rtl="1"/>
                      <a:r>
                        <a:rPr lang="fa-IR" sz="1200" dirty="0" smtClean="0">
                          <a:cs typeface="B Kamran" pitchFamily="2" charset="-78"/>
                        </a:rPr>
                        <a:t>    خان</a:t>
                      </a:r>
                      <a:endParaRPr lang="fa-IR" sz="1200" dirty="0">
                        <a:cs typeface="B Kamran" pitchFamily="2" charset="-78"/>
                      </a:endParaRPr>
                    </a:p>
                  </a:txBody>
                  <a:tcPr/>
                </a:tc>
                <a:tc>
                  <a:txBody>
                    <a:bodyPr/>
                    <a:lstStyle/>
                    <a:p>
                      <a:pPr rtl="1"/>
                      <a:r>
                        <a:rPr lang="en-US" sz="1200" dirty="0" smtClean="0">
                          <a:cs typeface="B Kamran" pitchFamily="2" charset="-78"/>
                        </a:rPr>
                        <a:t>Bag               </a:t>
                      </a:r>
                      <a:endParaRPr lang="fa-IR" sz="1200" dirty="0">
                        <a:cs typeface="B Kamran" pitchFamily="2" charset="-78"/>
                      </a:endParaRPr>
                    </a:p>
                  </a:txBody>
                  <a:tcPr/>
                </a:tc>
              </a:tr>
              <a:tr h="364067">
                <a:tc>
                  <a:txBody>
                    <a:bodyPr/>
                    <a:lstStyle/>
                    <a:p>
                      <a:pPr rtl="1"/>
                      <a:r>
                        <a:rPr lang="fa-IR" sz="1200" dirty="0" smtClean="0">
                          <a:cs typeface="B Kamran" pitchFamily="2" charset="-78"/>
                        </a:rPr>
                        <a:t>   درخت سیب</a:t>
                      </a:r>
                      <a:endParaRPr lang="fa-IR" sz="1200" dirty="0">
                        <a:cs typeface="B Kamran" pitchFamily="2" charset="-78"/>
                      </a:endParaRPr>
                    </a:p>
                  </a:txBody>
                  <a:tcPr/>
                </a:tc>
                <a:tc>
                  <a:txBody>
                    <a:bodyPr/>
                    <a:lstStyle/>
                    <a:p>
                      <a:pPr rtl="1"/>
                      <a:r>
                        <a:rPr lang="en-US" sz="1200" dirty="0" smtClean="0">
                          <a:cs typeface="B Kamran" pitchFamily="2" charset="-78"/>
                        </a:rPr>
                        <a:t>      alma       </a:t>
                      </a:r>
                      <a:endParaRPr lang="fa-IR" sz="1200" dirty="0">
                        <a:cs typeface="B Kamran" pitchFamily="2" charset="-78"/>
                      </a:endParaRPr>
                    </a:p>
                  </a:txBody>
                  <a:tcPr/>
                </a:tc>
                <a:tc>
                  <a:txBody>
                    <a:bodyPr/>
                    <a:lstStyle/>
                    <a:p>
                      <a:pPr rtl="1"/>
                      <a:r>
                        <a:rPr lang="fa-IR" sz="1200" dirty="0" smtClean="0">
                          <a:cs typeface="B Kamran" pitchFamily="2" charset="-78"/>
                        </a:rPr>
                        <a:t>    درخت انار</a:t>
                      </a:r>
                      <a:endParaRPr lang="fa-IR" sz="1200" dirty="0">
                        <a:cs typeface="B Kamran" pitchFamily="2" charset="-78"/>
                      </a:endParaRPr>
                    </a:p>
                  </a:txBody>
                  <a:tcPr/>
                </a:tc>
                <a:tc>
                  <a:txBody>
                    <a:bodyPr/>
                    <a:lstStyle/>
                    <a:p>
                      <a:pPr rtl="1"/>
                      <a:r>
                        <a:rPr lang="en-US" sz="1200" dirty="0" smtClean="0">
                          <a:cs typeface="B Kamran" pitchFamily="2" charset="-78"/>
                        </a:rPr>
                        <a:t>Nar               </a:t>
                      </a:r>
                      <a:endParaRPr lang="fa-IR" sz="1200" dirty="0">
                        <a:cs typeface="B Kamran" pitchFamily="2" charset="-78"/>
                      </a:endParaRPr>
                    </a:p>
                  </a:txBody>
                  <a:tcPr/>
                </a:tc>
              </a:tr>
              <a:tr h="364067">
                <a:tc>
                  <a:txBody>
                    <a:bodyPr/>
                    <a:lstStyle/>
                    <a:p>
                      <a:pPr rtl="1"/>
                      <a:r>
                        <a:rPr lang="en-US" sz="1200" dirty="0" smtClean="0">
                          <a:cs typeface="B Kamran" pitchFamily="2" charset="-78"/>
                        </a:rPr>
                        <a:t>    </a:t>
                      </a:r>
                      <a:r>
                        <a:rPr lang="fa-IR" sz="1200" dirty="0" smtClean="0">
                          <a:cs typeface="B Kamran" pitchFamily="2" charset="-78"/>
                        </a:rPr>
                        <a:t>درخت</a:t>
                      </a:r>
                      <a:r>
                        <a:rPr lang="fa-IR" sz="1200" baseline="0" dirty="0" smtClean="0">
                          <a:cs typeface="B Kamran" pitchFamily="2" charset="-78"/>
                        </a:rPr>
                        <a:t> به</a:t>
                      </a:r>
                      <a:endParaRPr lang="fa-IR" sz="1200" dirty="0">
                        <a:cs typeface="B Kamran" pitchFamily="2" charset="-78"/>
                      </a:endParaRPr>
                    </a:p>
                  </a:txBody>
                  <a:tcPr/>
                </a:tc>
                <a:tc>
                  <a:txBody>
                    <a:bodyPr/>
                    <a:lstStyle/>
                    <a:p>
                      <a:pPr rtl="1"/>
                      <a:r>
                        <a:rPr lang="en-US" sz="1200" dirty="0" err="1" smtClean="0">
                          <a:cs typeface="B Kamran" pitchFamily="2" charset="-78"/>
                        </a:rPr>
                        <a:t>Hiva</a:t>
                      </a:r>
                      <a:r>
                        <a:rPr lang="en-US" sz="1200" dirty="0" smtClean="0">
                          <a:cs typeface="B Kamran" pitchFamily="2" charset="-78"/>
                        </a:rPr>
                        <a:t>        </a:t>
                      </a:r>
                      <a:endParaRPr lang="fa-IR" sz="1200" dirty="0">
                        <a:cs typeface="B Kamran" pitchFamily="2" charset="-78"/>
                      </a:endParaRPr>
                    </a:p>
                  </a:txBody>
                  <a:tcPr/>
                </a:tc>
                <a:tc>
                  <a:txBody>
                    <a:bodyPr/>
                    <a:lstStyle/>
                    <a:p>
                      <a:pPr rtl="1"/>
                      <a:r>
                        <a:rPr lang="fa-IR" sz="1200" dirty="0" smtClean="0">
                          <a:cs typeface="B Kamran" pitchFamily="2" charset="-78"/>
                        </a:rPr>
                        <a:t>    گیاه گزنه</a:t>
                      </a:r>
                      <a:endParaRPr lang="fa-IR" sz="1200" dirty="0">
                        <a:cs typeface="B Kamran" pitchFamily="2" charset="-78"/>
                      </a:endParaRPr>
                    </a:p>
                  </a:txBody>
                  <a:tcPr/>
                </a:tc>
                <a:tc>
                  <a:txBody>
                    <a:bodyPr/>
                    <a:lstStyle/>
                    <a:p>
                      <a:pPr rtl="1"/>
                      <a:r>
                        <a:rPr lang="en-US" sz="1200" dirty="0" err="1" smtClean="0">
                          <a:cs typeface="B Kamran" pitchFamily="2" charset="-78"/>
                        </a:rPr>
                        <a:t>Gishtigan</a:t>
                      </a:r>
                      <a:r>
                        <a:rPr lang="en-US" sz="1200" dirty="0" smtClean="0">
                          <a:cs typeface="B Kamran" pitchFamily="2" charset="-78"/>
                        </a:rPr>
                        <a:t>     </a:t>
                      </a:r>
                      <a:endParaRPr lang="fa-IR" sz="1200" dirty="0">
                        <a:cs typeface="B Kamran" pitchFamily="2" charset="-78"/>
                      </a:endParaRPr>
                    </a:p>
                  </a:txBody>
                  <a:tcPr/>
                </a:tc>
              </a:tr>
            </a:tbl>
          </a:graphicData>
        </a:graphic>
      </p:graphicFrame>
      <p:sp>
        <p:nvSpPr>
          <p:cNvPr id="5" name="TextBox 4"/>
          <p:cNvSpPr txBox="1"/>
          <p:nvPr/>
        </p:nvSpPr>
        <p:spPr>
          <a:xfrm>
            <a:off x="3286116" y="714356"/>
            <a:ext cx="4143404" cy="307777"/>
          </a:xfrm>
          <a:prstGeom prst="rect">
            <a:avLst/>
          </a:prstGeom>
          <a:noFill/>
        </p:spPr>
        <p:txBody>
          <a:bodyPr wrap="square" rtlCol="1">
            <a:spAutoFit/>
          </a:bodyPr>
          <a:lstStyle/>
          <a:p>
            <a:r>
              <a:rPr lang="fa-IR" sz="1400" b="1" dirty="0" smtClean="0">
                <a:cs typeface="B Kamran" pitchFamily="2" charset="-78"/>
              </a:rPr>
              <a:t>جدول اصطلاحات محلی</a:t>
            </a:r>
            <a:endParaRPr lang="fa-IR" sz="1400" b="1" dirty="0">
              <a:cs typeface="B Kamran" pitchFamily="2" charset="-78"/>
            </a:endParaRPr>
          </a:p>
        </p:txBody>
      </p:sp>
      <p:sp>
        <p:nvSpPr>
          <p:cNvPr id="7" name="Rectangle 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0">
              <a:srgbClr val="FFEFD1">
                <a:alpha val="50000"/>
              </a:srgbClr>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pic>
        <p:nvPicPr>
          <p:cNvPr id="44037" name="Picture 5" descr="C:\Documents and Settings\F\Desktop\print\map\10.jpg"/>
          <p:cNvPicPr>
            <a:picLocks noChangeAspect="1" noChangeArrowheads="1"/>
          </p:cNvPicPr>
          <p:nvPr/>
        </p:nvPicPr>
        <p:blipFill>
          <a:blip r:embed="rId2" cstate="email">
            <a:clrChange>
              <a:clrFrom>
                <a:srgbClr val="F9FAF2"/>
              </a:clrFrom>
              <a:clrTo>
                <a:srgbClr val="F9FAF2">
                  <a:alpha val="0"/>
                </a:srgbClr>
              </a:clrTo>
            </a:clrChange>
            <a:extLst>
              <a:ext uri="{28A0092B-C50C-407E-A947-70E740481C1C}">
                <a14:useLocalDpi xmlns:a14="http://schemas.microsoft.com/office/drawing/2010/main"/>
              </a:ext>
            </a:extLst>
          </a:blip>
          <a:srcRect/>
          <a:stretch>
            <a:fillRect/>
          </a:stretch>
        </p:blipFill>
        <p:spPr bwMode="auto">
          <a:xfrm>
            <a:off x="142844" y="928670"/>
            <a:ext cx="4500594" cy="3101439"/>
          </a:xfrm>
          <a:prstGeom prst="rect">
            <a:avLst/>
          </a:prstGeom>
          <a:noFill/>
        </p:spPr>
      </p:pic>
      <p:sp>
        <p:nvSpPr>
          <p:cNvPr id="9" name="Flowchart: Connector 8"/>
          <p:cNvSpPr/>
          <p:nvPr/>
        </p:nvSpPr>
        <p:spPr>
          <a:xfrm>
            <a:off x="2214546" y="1785926"/>
            <a:ext cx="571504" cy="642942"/>
          </a:xfrm>
          <a:prstGeom prst="flowChartConnector">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200">
              <a:cs typeface="B Kamran" pitchFamily="2" charset="-78"/>
            </a:endParaRPr>
          </a:p>
        </p:txBody>
      </p:sp>
      <p:sp>
        <p:nvSpPr>
          <p:cNvPr id="11" name="Up Arrow 10"/>
          <p:cNvSpPr/>
          <p:nvPr/>
        </p:nvSpPr>
        <p:spPr>
          <a:xfrm>
            <a:off x="2357422" y="1214422"/>
            <a:ext cx="357190" cy="57150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200">
              <a:cs typeface="B Kamran" pitchFamily="2" charset="-78"/>
            </a:endParaRPr>
          </a:p>
        </p:txBody>
      </p:sp>
      <p:sp>
        <p:nvSpPr>
          <p:cNvPr id="12" name="TextBox 11"/>
          <p:cNvSpPr txBox="1"/>
          <p:nvPr/>
        </p:nvSpPr>
        <p:spPr>
          <a:xfrm>
            <a:off x="1000100" y="428604"/>
            <a:ext cx="2714644" cy="861774"/>
          </a:xfrm>
          <a:prstGeom prst="rect">
            <a:avLst/>
          </a:prstGeom>
          <a:noFill/>
        </p:spPr>
        <p:txBody>
          <a:bodyPr wrap="square" rtlCol="1">
            <a:spAutoFit/>
          </a:bodyPr>
          <a:lstStyle/>
          <a:p>
            <a:r>
              <a:rPr lang="fa-IR" sz="1400" b="1" dirty="0" smtClean="0">
                <a:cs typeface="B Kamran" pitchFamily="2" charset="-78"/>
              </a:rPr>
              <a:t>هسته ی اولیه ی روستا : </a:t>
            </a:r>
            <a:r>
              <a:rPr lang="fa-IR" sz="1200" dirty="0" smtClean="0">
                <a:cs typeface="B Kamran" pitchFamily="2" charset="-78"/>
              </a:rPr>
              <a:t>اسکان اولیه ی روستا از این قسمت آغاز شده و به مرور زمان به نقاط دیگر گسترش یافته است .</a:t>
            </a:r>
          </a:p>
          <a:p>
            <a:endParaRPr lang="fa-IR" sz="1200" dirty="0">
              <a:cs typeface="B Kamran" pitchFamily="2" charset="-78"/>
            </a:endParaRPr>
          </a:p>
        </p:txBody>
      </p:sp>
      <p:sp>
        <p:nvSpPr>
          <p:cNvPr id="16" name="TextBox 15"/>
          <p:cNvSpPr txBox="1"/>
          <p:nvPr/>
        </p:nvSpPr>
        <p:spPr>
          <a:xfrm>
            <a:off x="5786446" y="285728"/>
            <a:ext cx="3000396" cy="400110"/>
          </a:xfrm>
          <a:prstGeom prst="rect">
            <a:avLst/>
          </a:prstGeom>
          <a:noFill/>
        </p:spPr>
        <p:txBody>
          <a:bodyPr wrap="square" rtlCol="1">
            <a:spAutoFit/>
          </a:bodyPr>
          <a:lstStyle/>
          <a:p>
            <a:r>
              <a:rPr lang="fa-IR" sz="2000" b="1" dirty="0" smtClean="0">
                <a:cs typeface="B Kamran" pitchFamily="2" charset="-78"/>
              </a:rPr>
              <a:t>بررسی اوضاع کالبدی</a:t>
            </a:r>
          </a:p>
        </p:txBody>
      </p:sp>
      <p:sp>
        <p:nvSpPr>
          <p:cNvPr id="17" name="Rectangle 16"/>
          <p:cNvSpPr/>
          <p:nvPr/>
        </p:nvSpPr>
        <p:spPr>
          <a:xfrm>
            <a:off x="3929058" y="642918"/>
            <a:ext cx="4857752" cy="6463308"/>
          </a:xfrm>
          <a:prstGeom prst="rect">
            <a:avLst/>
          </a:prstGeom>
        </p:spPr>
        <p:txBody>
          <a:bodyPr wrap="square">
            <a:spAutoFit/>
          </a:bodyPr>
          <a:lstStyle/>
          <a:p>
            <a:pPr algn="just"/>
            <a:r>
              <a:rPr lang="fa-IR" sz="1400" b="1" dirty="0" smtClean="0">
                <a:cs typeface="B Kamran" pitchFamily="2" charset="-78"/>
              </a:rPr>
              <a:t>الف- بافت : </a:t>
            </a:r>
          </a:p>
          <a:p>
            <a:pPr algn="just"/>
            <a:r>
              <a:rPr lang="fa-IR" sz="1200" dirty="0" smtClean="0">
                <a:cs typeface="B Kamran" pitchFamily="2" charset="-78"/>
              </a:rPr>
              <a:t>قرار گرفتن روستا در بین اراضی جنگلی و رودخانه چلوند باعث شده این روستا مجتمع ،باز و پیوسته شکل گیرد </a:t>
            </a:r>
            <a:r>
              <a:rPr lang="fa-IR" sz="1200" b="1" dirty="0" smtClean="0">
                <a:cs typeface="B Kamran" pitchFamily="2" charset="-78"/>
              </a:rPr>
              <a:t>.</a:t>
            </a:r>
          </a:p>
          <a:p>
            <a:pPr lvl="0" algn="just" fontAlgn="base">
              <a:spcBef>
                <a:spcPct val="0"/>
              </a:spcBef>
              <a:spcAft>
                <a:spcPct val="0"/>
              </a:spcAft>
              <a:tabLst>
                <a:tab pos="1433513" algn="l"/>
              </a:tabLst>
            </a:pPr>
            <a:r>
              <a:rPr lang="fa-IR" sz="1200" dirty="0" smtClean="0">
                <a:latin typeface="Arial" pitchFamily="34" charset="0"/>
                <a:ea typeface="Times New Roman" pitchFamily="18" charset="0"/>
                <a:cs typeface="B Kamran" pitchFamily="2" charset="-78"/>
              </a:rPr>
              <a:t> </a:t>
            </a:r>
            <a:r>
              <a:rPr lang="fa-IR" sz="1400" b="1" dirty="0" smtClean="0">
                <a:latin typeface="Arial" pitchFamily="34" charset="0"/>
                <a:ea typeface="Times New Roman" pitchFamily="18" charset="0"/>
                <a:cs typeface="B Kamran" pitchFamily="2" charset="-78"/>
              </a:rPr>
              <a:t>شناخت و بررسي علل پيدايش روستا:</a:t>
            </a:r>
            <a:endParaRPr lang="en-US" sz="1200" b="1" dirty="0" smtClean="0">
              <a:latin typeface="Arial" pitchFamily="34" charset="0"/>
              <a:cs typeface="B Kamran" pitchFamily="2" charset="-78"/>
            </a:endParaRPr>
          </a:p>
          <a:p>
            <a:pPr lvl="0" algn="just" eaLnBrk="0" fontAlgn="base" hangingPunct="0">
              <a:spcBef>
                <a:spcPct val="0"/>
              </a:spcBef>
              <a:spcAft>
                <a:spcPct val="0"/>
              </a:spcAft>
              <a:tabLst>
                <a:tab pos="1433513" algn="l"/>
              </a:tabLst>
            </a:pPr>
            <a:r>
              <a:rPr lang="fa-IR" sz="1200" dirty="0" smtClean="0">
                <a:latin typeface="Arial" pitchFamily="34" charset="0"/>
                <a:ea typeface="Times New Roman" pitchFamily="18" charset="0"/>
                <a:cs typeface="B Kamran" pitchFamily="2" charset="-78"/>
              </a:rPr>
              <a:t>  ويژگي هاي محيط طبيعي از جمله شرايط آب و هوايي مطلوب، خاك مرغوب، توپوگرافي مناسب و... از مهمترين عوامل شكل گيري روستا در كنار عوامل انساني و اجتماعي محسوب مي شوند.</a:t>
            </a:r>
            <a:endParaRPr lang="en-US" sz="1200" dirty="0" smtClean="0">
              <a:latin typeface="Arial" pitchFamily="34" charset="0"/>
              <a:cs typeface="B Kamran" pitchFamily="2" charset="-78"/>
            </a:endParaRPr>
          </a:p>
          <a:p>
            <a:pPr lvl="0" algn="just" eaLnBrk="0" fontAlgn="base" hangingPunct="0">
              <a:spcBef>
                <a:spcPct val="0"/>
              </a:spcBef>
              <a:spcAft>
                <a:spcPct val="0"/>
              </a:spcAft>
              <a:tabLst>
                <a:tab pos="1433513" algn="l"/>
              </a:tabLst>
            </a:pPr>
            <a:r>
              <a:rPr lang="fa-IR" sz="1400" b="1" dirty="0" smtClean="0">
                <a:latin typeface="Arial" pitchFamily="34" charset="0"/>
                <a:ea typeface="Times New Roman" pitchFamily="18" charset="0"/>
                <a:cs typeface="B Kamran" pitchFamily="2" charset="-78"/>
              </a:rPr>
              <a:t>آب: </a:t>
            </a:r>
            <a:r>
              <a:rPr lang="fa-IR" sz="1200" dirty="0" smtClean="0">
                <a:latin typeface="Arial" pitchFamily="34" charset="0"/>
                <a:ea typeface="Times New Roman" pitchFamily="18" charset="0"/>
                <a:cs typeface="B Kamran" pitchFamily="2" charset="-78"/>
              </a:rPr>
              <a:t>آب در معيشت انسانها نقش اساسي دارد. وجود آبهاي سطحي و زير زميني به ويژه عبور رودخانه چلوند در شمال روستا موجب پيدايش واحدهاي مسكوني و تمركز مردم در اين محدوده شده است.</a:t>
            </a:r>
            <a:endParaRPr lang="en-US" sz="1200" dirty="0" smtClean="0">
              <a:latin typeface="Arial" pitchFamily="34" charset="0"/>
              <a:cs typeface="B Kamran" pitchFamily="2" charset="-78"/>
            </a:endParaRPr>
          </a:p>
          <a:p>
            <a:pPr lvl="0" algn="just" eaLnBrk="0" fontAlgn="base" hangingPunct="0">
              <a:spcBef>
                <a:spcPct val="0"/>
              </a:spcBef>
              <a:spcAft>
                <a:spcPct val="0"/>
              </a:spcAft>
              <a:tabLst>
                <a:tab pos="1433513" algn="l"/>
              </a:tabLst>
            </a:pPr>
            <a:r>
              <a:rPr lang="fa-IR" sz="1400" b="1" dirty="0" smtClean="0">
                <a:latin typeface="Arial" pitchFamily="34" charset="0"/>
                <a:ea typeface="Times New Roman" pitchFamily="18" charset="0"/>
                <a:cs typeface="B Kamran" pitchFamily="2" charset="-78"/>
              </a:rPr>
              <a:t>توپوگرافي: </a:t>
            </a:r>
            <a:r>
              <a:rPr lang="fa-IR" sz="1200" dirty="0" smtClean="0">
                <a:latin typeface="Arial" pitchFamily="34" charset="0"/>
                <a:ea typeface="Times New Roman" pitchFamily="18" charset="0"/>
                <a:cs typeface="B Kamran" pitchFamily="2" charset="-78"/>
              </a:rPr>
              <a:t>روستاي چلوند در انتهاي بخش جلگه اي و ابتداي بخش پايكوهي شهرستان آستارا قرار دارد و شاليزارهاي برنج در قسمتهايي كه شيب زمين مناسب باشد، وجود دارد. </a:t>
            </a:r>
            <a:endParaRPr lang="en-US" sz="1200" dirty="0" smtClean="0">
              <a:latin typeface="Arial" pitchFamily="34" charset="0"/>
              <a:cs typeface="B Kamran" pitchFamily="2" charset="-78"/>
            </a:endParaRPr>
          </a:p>
          <a:p>
            <a:pPr lvl="0" algn="just" eaLnBrk="0" fontAlgn="base" hangingPunct="0">
              <a:spcBef>
                <a:spcPct val="0"/>
              </a:spcBef>
              <a:spcAft>
                <a:spcPct val="0"/>
              </a:spcAft>
              <a:tabLst>
                <a:tab pos="1433513" algn="l"/>
              </a:tabLst>
            </a:pPr>
            <a:r>
              <a:rPr lang="fa-IR" sz="1400" b="1" dirty="0" smtClean="0">
                <a:latin typeface="Arial" pitchFamily="34" charset="0"/>
                <a:ea typeface="Times New Roman" pitchFamily="18" charset="0"/>
                <a:cs typeface="B Kamran" pitchFamily="2" charset="-78"/>
              </a:rPr>
              <a:t>خاك: </a:t>
            </a:r>
            <a:r>
              <a:rPr lang="fa-IR" sz="1200" dirty="0" smtClean="0">
                <a:latin typeface="Arial" pitchFamily="34" charset="0"/>
                <a:ea typeface="Times New Roman" pitchFamily="18" charset="0"/>
                <a:cs typeface="B Kamran" pitchFamily="2" charset="-78"/>
              </a:rPr>
              <a:t>خاك روستاي چلوند مخصوصا در بخش جلگه اي، بسيار حاصلخيز است و اين ناشي از مواد هوموسي كه ناشي از تجزيه برگ درختان و گياهان مي باشد. خاك مناطق جلگه اي همچنين سرشار از مواد رسوبي آبرفتي مي باشد.</a:t>
            </a:r>
            <a:endParaRPr lang="en-US" sz="1200" dirty="0" smtClean="0">
              <a:latin typeface="Arial" pitchFamily="34" charset="0"/>
              <a:cs typeface="B Kamran" pitchFamily="2" charset="-78"/>
            </a:endParaRPr>
          </a:p>
          <a:p>
            <a:pPr lvl="0" algn="just" eaLnBrk="0" fontAlgn="base" hangingPunct="0">
              <a:spcBef>
                <a:spcPct val="0"/>
              </a:spcBef>
              <a:spcAft>
                <a:spcPct val="0"/>
              </a:spcAft>
              <a:tabLst>
                <a:tab pos="1433513" algn="l"/>
              </a:tabLst>
            </a:pPr>
            <a:r>
              <a:rPr lang="fa-IR" sz="1400" b="1" dirty="0" smtClean="0">
                <a:latin typeface="Arial" pitchFamily="34" charset="0"/>
                <a:ea typeface="Times New Roman" pitchFamily="18" charset="0"/>
                <a:cs typeface="B Kamran" pitchFamily="2" charset="-78"/>
              </a:rPr>
              <a:t>اقليم: </a:t>
            </a:r>
            <a:r>
              <a:rPr lang="fa-IR" sz="1200" dirty="0" smtClean="0">
                <a:latin typeface="Arial" pitchFamily="34" charset="0"/>
                <a:ea typeface="Times New Roman" pitchFamily="18" charset="0"/>
                <a:cs typeface="B Kamran" pitchFamily="2" charset="-78"/>
              </a:rPr>
              <a:t>خصوصيات آب و هوايي مناسب كه موجب ريزش هاي جوي فراوان شده زمينه مناسب را هم براي سكونت  و همچنين كشاورزي فراهم كرده است.</a:t>
            </a:r>
            <a:endParaRPr lang="en-US" sz="1200" dirty="0" smtClean="0">
              <a:latin typeface="Arial" pitchFamily="34" charset="0"/>
              <a:cs typeface="B Kamran" pitchFamily="2" charset="-78"/>
            </a:endParaRPr>
          </a:p>
          <a:p>
            <a:pPr algn="just"/>
            <a:r>
              <a:rPr lang="fa-IR" sz="1400" b="1" dirty="0" smtClean="0">
                <a:latin typeface="Arial" pitchFamily="34" charset="0"/>
                <a:ea typeface="Times New Roman" pitchFamily="18" charset="0"/>
                <a:cs typeface="B Kamran" pitchFamily="2" charset="-78"/>
              </a:rPr>
              <a:t>عوامل اجتماعي و انساني: </a:t>
            </a:r>
            <a:r>
              <a:rPr lang="fa-IR" sz="1200" dirty="0" smtClean="0">
                <a:latin typeface="Arial" pitchFamily="34" charset="0"/>
                <a:ea typeface="Times New Roman" pitchFamily="18" charset="0"/>
                <a:cs typeface="B Kamran" pitchFamily="2" charset="-78"/>
              </a:rPr>
              <a:t>علاوه بر عوامل طبيعي، عوامل اجتماعي مثل اشتراكات زباني، قومي، فرهنگي و خويشاوندي نيز موجب همزيستي ساكنين اين روستا شده است.</a:t>
            </a:r>
            <a:r>
              <a:rPr lang="fa-IR" sz="1200" dirty="0" smtClean="0">
                <a:cs typeface="B Kamran" pitchFamily="2" charset="-78"/>
              </a:rPr>
              <a:t>  </a:t>
            </a:r>
            <a:endParaRPr lang="en-US" sz="1200" dirty="0" smtClean="0">
              <a:cs typeface="B Kamran" pitchFamily="2" charset="-78"/>
            </a:endParaRPr>
          </a:p>
          <a:p>
            <a:pPr algn="just"/>
            <a:r>
              <a:rPr lang="fa-IR" sz="1400" b="1" dirty="0" smtClean="0">
                <a:cs typeface="B Kamran" pitchFamily="2" charset="-78"/>
              </a:rPr>
              <a:t>بررسي چگونگي مالكيت اراضي روستا:</a:t>
            </a:r>
            <a:endParaRPr lang="en-US" sz="1400" b="1" dirty="0" smtClean="0">
              <a:cs typeface="B Kamran" pitchFamily="2" charset="-78"/>
            </a:endParaRPr>
          </a:p>
          <a:p>
            <a:pPr algn="just"/>
            <a:r>
              <a:rPr lang="fa-IR" sz="1200" dirty="0" smtClean="0">
                <a:cs typeface="B Kamran" pitchFamily="2" charset="-78"/>
              </a:rPr>
              <a:t>  اراضي كل روستا به سه دسته اراضي خصوصي، دولتي و وقفي تقسيم مي شود ولي بخش عمده آن خصوصي مي باشد.</a:t>
            </a:r>
            <a:endParaRPr lang="en-US" sz="1200" dirty="0" smtClean="0">
              <a:cs typeface="B Kamran" pitchFamily="2" charset="-78"/>
            </a:endParaRPr>
          </a:p>
          <a:p>
            <a:pPr algn="just"/>
            <a:r>
              <a:rPr lang="fa-IR" sz="1200" dirty="0" smtClean="0">
                <a:cs typeface="B Kamran" pitchFamily="2" charset="-78"/>
              </a:rPr>
              <a:t>1-اراضي خصوصي: كه شامل واحد هاي مسكوني، تجاري و زمينهاي كشاورزي اعم از مزارع برنج و باغها مي باشد.</a:t>
            </a:r>
            <a:endParaRPr lang="en-US" sz="1200" dirty="0" smtClean="0">
              <a:cs typeface="B Kamran" pitchFamily="2" charset="-78"/>
            </a:endParaRPr>
          </a:p>
          <a:p>
            <a:pPr algn="just"/>
            <a:r>
              <a:rPr lang="fa-IR" sz="1200" dirty="0" smtClean="0">
                <a:cs typeface="B Kamran" pitchFamily="2" charset="-78"/>
              </a:rPr>
              <a:t>2-اراضي دولتي: كه به نهادها و سازمانهاي دولتي اختصاص دارد مانند مدرسه، خانه بهداشت، دفتر پست و مخابرات، تٲسيسات آب و راهها و اراضي جنگلي.</a:t>
            </a:r>
            <a:endParaRPr lang="en-US" sz="1200" dirty="0" smtClean="0">
              <a:cs typeface="B Kamran" pitchFamily="2" charset="-78"/>
            </a:endParaRPr>
          </a:p>
          <a:p>
            <a:pPr algn="just"/>
            <a:r>
              <a:rPr lang="fa-IR" sz="1200" dirty="0" smtClean="0">
                <a:cs typeface="B Kamran" pitchFamily="2" charset="-78"/>
              </a:rPr>
              <a:t>3- اراضي وقفي: كه شامل مساجد و گورستانهاي روستا مي شود.</a:t>
            </a:r>
          </a:p>
          <a:p>
            <a:pPr algn="just"/>
            <a:r>
              <a:rPr lang="fa-IR" sz="1400" b="1" dirty="0" smtClean="0">
                <a:cs typeface="B Kamran" pitchFamily="2" charset="-78"/>
              </a:rPr>
              <a:t>حوزه ی نفوذ روستا </a:t>
            </a:r>
          </a:p>
          <a:p>
            <a:pPr algn="just"/>
            <a:r>
              <a:rPr lang="fa-IR" sz="1200" dirty="0" smtClean="0">
                <a:cs typeface="B Kamran" pitchFamily="2" charset="-78"/>
              </a:rPr>
              <a:t>بچه های چلوند برای تحصیل در مقاطع راهنمایی و دبیرستان و پیش دانشگاهی به لوندویل و آستارا می روند چون در روستای چلوند امکان تحصیل فقط در مقطع دبستان امکان پذیر است . به منظور درمان و مراجعه به پزشک مردم چلوند به لوندویل می روند چون در مرکز بهداشت پزشک به صورت دایم حضور ندارد و فقط یک روز در هفته به چلوند می آید . برای خرید و رفع نیاز های زندگی و پوشاک نیز به لوندویل می روند چون روستا از امکانات خدماتی محدودی برخوردار است . </a:t>
            </a:r>
          </a:p>
          <a:p>
            <a:pPr algn="just"/>
            <a:r>
              <a:rPr lang="fa-IR" sz="1200" dirty="0" smtClean="0">
                <a:cs typeface="B Kamran" pitchFamily="2" charset="-78"/>
              </a:rPr>
              <a:t>مردم چلوند محصولات برنج خود را به منظور خشک کردن به کارخانه ی برنج در قره سو می برند . محصول کیوی و ازگیل خود را به آستارا و لوندویل می برند . و برای کارهای غیر کشاورزی مثل کارگری در ساختمان و مغازه داری از قبیل بنگاه و قنادی ، گل فروشی و ...و کار در اداره ها به عنوان کارمند به لوندویل و آستارا می روند. . </a:t>
            </a:r>
            <a:endParaRPr lang="en-US" sz="1200" dirty="0" smtClean="0">
              <a:cs typeface="B Kamran" pitchFamily="2" charset="-78"/>
            </a:endParaRPr>
          </a:p>
          <a:p>
            <a:pPr algn="just"/>
            <a:endParaRPr lang="fa-IR" sz="1200" b="1" dirty="0" smtClean="0">
              <a:cs typeface="B Kamran" pitchFamily="2" charset="-78"/>
            </a:endParaRPr>
          </a:p>
          <a:p>
            <a:pPr algn="just"/>
            <a:endParaRPr lang="fa-IR" sz="1200" b="1" dirty="0" smtClean="0">
              <a:cs typeface="B Kamran" pitchFamily="2" charset="-78"/>
            </a:endParaRPr>
          </a:p>
          <a:p>
            <a:pPr algn="just"/>
            <a:endParaRPr lang="fa-IR" sz="1200" b="1" dirty="0" smtClean="0">
              <a:cs typeface="B Kamran" pitchFamily="2" charset="-78"/>
            </a:endParaRPr>
          </a:p>
        </p:txBody>
      </p:sp>
      <p:sp>
        <p:nvSpPr>
          <p:cNvPr id="10" name="Rectangle 9"/>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13" name="Picture 2" descr="C:\Documents and Settings\F\Desktop\print\Picture 056.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r="-1000"/>
          <a:stretch>
            <a:fillRect/>
          </a:stretch>
        </p:blipFill>
        <p:spPr bwMode="auto">
          <a:xfrm>
            <a:off x="500034" y="4214818"/>
            <a:ext cx="3368931" cy="2421249"/>
          </a:xfrm>
          <a:prstGeom prst="rect">
            <a:avLst/>
          </a:prstGeom>
          <a:noFill/>
        </p:spPr>
      </p:pic>
      <p:pic>
        <p:nvPicPr>
          <p:cNvPr id="14" name="Picture 3" descr="C:\Documents and Settings\F\Desktop\print\mahdii4.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571604" y="6143644"/>
            <a:ext cx="1893312" cy="435011"/>
          </a:xfrm>
          <a:prstGeom prst="rect">
            <a:avLst/>
          </a:prstGeom>
          <a:noFill/>
        </p:spPr>
      </p:pic>
      <p:sp>
        <p:nvSpPr>
          <p:cNvPr id="15" name="TextBox 14"/>
          <p:cNvSpPr txBox="1"/>
          <p:nvPr/>
        </p:nvSpPr>
        <p:spPr>
          <a:xfrm>
            <a:off x="2428860" y="5000636"/>
            <a:ext cx="1303309" cy="523220"/>
          </a:xfrm>
          <a:prstGeom prst="rect">
            <a:avLst/>
          </a:prstGeom>
          <a:noFill/>
        </p:spPr>
        <p:txBody>
          <a:bodyPr wrap="square" rtlCol="1">
            <a:spAutoFit/>
          </a:bodyPr>
          <a:lstStyle/>
          <a:p>
            <a:r>
              <a:rPr lang="fa-IR" sz="1400" b="1" dirty="0" smtClean="0">
                <a:cs typeface="B Kamran" pitchFamily="2" charset="-78"/>
              </a:rPr>
              <a:t>اموزشی- بهداشتی – خدماتی - کار</a:t>
            </a:r>
            <a:endParaRPr lang="fa-IR" sz="1400" b="1" dirty="0">
              <a:cs typeface="B Kamran" pitchFamily="2" charset="-78"/>
            </a:endParaRPr>
          </a:p>
        </p:txBody>
      </p:sp>
      <p:sp>
        <p:nvSpPr>
          <p:cNvPr id="18" name="TextBox 17"/>
          <p:cNvSpPr txBox="1"/>
          <p:nvPr/>
        </p:nvSpPr>
        <p:spPr>
          <a:xfrm>
            <a:off x="1357290" y="5786454"/>
            <a:ext cx="1107799" cy="307777"/>
          </a:xfrm>
          <a:prstGeom prst="rect">
            <a:avLst/>
          </a:prstGeom>
          <a:noFill/>
        </p:spPr>
        <p:txBody>
          <a:bodyPr wrap="square" rtlCol="1">
            <a:spAutoFit/>
          </a:bodyPr>
          <a:lstStyle/>
          <a:p>
            <a:r>
              <a:rPr lang="fa-IR" sz="1400" b="1" dirty="0" smtClean="0">
                <a:cs typeface="B Kamran" pitchFamily="2" charset="-78"/>
              </a:rPr>
              <a:t>خدماتی ( برنج )</a:t>
            </a:r>
            <a:endParaRPr lang="fa-IR" sz="1400" b="1" dirty="0">
              <a:cs typeface="B Kamran" pitchFamily="2" charset="-78"/>
            </a:endParaRPr>
          </a:p>
        </p:txBody>
      </p:sp>
      <p:sp>
        <p:nvSpPr>
          <p:cNvPr id="19" name="TextBox 18"/>
          <p:cNvSpPr txBox="1"/>
          <p:nvPr/>
        </p:nvSpPr>
        <p:spPr>
          <a:xfrm>
            <a:off x="1142976" y="4500571"/>
            <a:ext cx="371682" cy="307777"/>
          </a:xfrm>
          <a:prstGeom prst="rect">
            <a:avLst/>
          </a:prstGeom>
          <a:noFill/>
        </p:spPr>
        <p:txBody>
          <a:bodyPr wrap="square" rtlCol="1">
            <a:spAutoFit/>
          </a:bodyPr>
          <a:lstStyle/>
          <a:p>
            <a:r>
              <a:rPr lang="fa-IR" sz="1400" b="1" dirty="0" smtClean="0">
                <a:cs typeface="B Kamran" pitchFamily="2" charset="-78"/>
              </a:rPr>
              <a:t>کار</a:t>
            </a:r>
            <a:endParaRPr lang="fa-IR" sz="1400" b="1" dirty="0">
              <a:cs typeface="B Kamran" pitchFamily="2" charset="-78"/>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pic>
        <p:nvPicPr>
          <p:cNvPr id="39938" name="Picture 2" descr="C:\Documents and Settings\F\Desktop\print\Picture 06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4282" y="642918"/>
            <a:ext cx="7213904" cy="5135598"/>
          </a:xfrm>
          <a:prstGeom prst="rect">
            <a:avLst/>
          </a:prstGeom>
          <a:noFill/>
        </p:spPr>
      </p:pic>
      <p:sp>
        <p:nvSpPr>
          <p:cNvPr id="6" name="Flowchart: Connector 5"/>
          <p:cNvSpPr/>
          <p:nvPr/>
        </p:nvSpPr>
        <p:spPr>
          <a:xfrm>
            <a:off x="3857620" y="2428868"/>
            <a:ext cx="457200" cy="457200"/>
          </a:xfrm>
          <a:prstGeom prst="flowChartConnector">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Left Arrow 6"/>
          <p:cNvSpPr/>
          <p:nvPr/>
        </p:nvSpPr>
        <p:spPr>
          <a:xfrm>
            <a:off x="2714612" y="2500306"/>
            <a:ext cx="1097314" cy="2143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TextBox 7"/>
          <p:cNvSpPr txBox="1"/>
          <p:nvPr/>
        </p:nvSpPr>
        <p:spPr>
          <a:xfrm>
            <a:off x="2714612" y="2643182"/>
            <a:ext cx="785818" cy="307777"/>
          </a:xfrm>
          <a:prstGeom prst="rect">
            <a:avLst/>
          </a:prstGeom>
          <a:noFill/>
        </p:spPr>
        <p:txBody>
          <a:bodyPr wrap="square" rtlCol="1">
            <a:spAutoFit/>
          </a:bodyPr>
          <a:lstStyle/>
          <a:p>
            <a:r>
              <a:rPr lang="fa-IR" sz="1400" b="1" dirty="0" smtClean="0">
                <a:cs typeface="B Kamran" pitchFamily="2" charset="-78"/>
              </a:rPr>
              <a:t>قبرستان </a:t>
            </a:r>
            <a:endParaRPr lang="fa-IR" sz="1400" b="1" dirty="0">
              <a:cs typeface="B Kamran" pitchFamily="2" charset="-78"/>
            </a:endParaRPr>
          </a:p>
        </p:txBody>
      </p:sp>
      <p:sp>
        <p:nvSpPr>
          <p:cNvPr id="13" name="Flowchart: Connector 12"/>
          <p:cNvSpPr/>
          <p:nvPr/>
        </p:nvSpPr>
        <p:spPr>
          <a:xfrm>
            <a:off x="3714744" y="2857496"/>
            <a:ext cx="428628" cy="428628"/>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TextBox 13"/>
          <p:cNvSpPr txBox="1"/>
          <p:nvPr/>
        </p:nvSpPr>
        <p:spPr>
          <a:xfrm>
            <a:off x="2071670" y="4120226"/>
            <a:ext cx="1571636" cy="523220"/>
          </a:xfrm>
          <a:prstGeom prst="rect">
            <a:avLst/>
          </a:prstGeom>
          <a:noFill/>
        </p:spPr>
        <p:txBody>
          <a:bodyPr wrap="square" rtlCol="1">
            <a:spAutoFit/>
          </a:bodyPr>
          <a:lstStyle/>
          <a:p>
            <a:r>
              <a:rPr lang="fa-IR" sz="1400" b="1" dirty="0" smtClean="0">
                <a:cs typeface="B Kamran" pitchFamily="2" charset="-78"/>
              </a:rPr>
              <a:t>قبرستان و مسجد</a:t>
            </a:r>
          </a:p>
          <a:p>
            <a:r>
              <a:rPr lang="fa-IR" sz="1400" b="1" dirty="0" smtClean="0">
                <a:cs typeface="B Kamran" pitchFamily="2" charset="-78"/>
              </a:rPr>
              <a:t> ابوالفضل عباس</a:t>
            </a:r>
            <a:endParaRPr lang="fa-IR" sz="1400" b="1" dirty="0">
              <a:cs typeface="B Kamran" pitchFamily="2" charset="-78"/>
            </a:endParaRPr>
          </a:p>
        </p:txBody>
      </p:sp>
      <p:sp>
        <p:nvSpPr>
          <p:cNvPr id="15" name="Left Arrow 14"/>
          <p:cNvSpPr/>
          <p:nvPr/>
        </p:nvSpPr>
        <p:spPr>
          <a:xfrm rot="10800000">
            <a:off x="5936902" y="4736606"/>
            <a:ext cx="278172" cy="19259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TextBox 15"/>
          <p:cNvSpPr txBox="1"/>
          <p:nvPr/>
        </p:nvSpPr>
        <p:spPr>
          <a:xfrm>
            <a:off x="4500562" y="4357694"/>
            <a:ext cx="1714480" cy="307777"/>
          </a:xfrm>
          <a:prstGeom prst="rect">
            <a:avLst/>
          </a:prstGeom>
          <a:noFill/>
        </p:spPr>
        <p:txBody>
          <a:bodyPr wrap="square" rtlCol="1">
            <a:spAutoFit/>
          </a:bodyPr>
          <a:lstStyle/>
          <a:p>
            <a:r>
              <a:rPr lang="fa-IR" sz="1400" b="1" dirty="0" smtClean="0">
                <a:cs typeface="B Kamran" pitchFamily="2" charset="-78"/>
              </a:rPr>
              <a:t>قبرستان و بقعه دوست محمد</a:t>
            </a:r>
            <a:endParaRPr lang="fa-IR" sz="1400" b="1" dirty="0">
              <a:cs typeface="B Kamran" pitchFamily="2" charset="-78"/>
            </a:endParaRPr>
          </a:p>
        </p:txBody>
      </p:sp>
      <p:sp>
        <p:nvSpPr>
          <p:cNvPr id="17" name="Flowchart: Connector 16"/>
          <p:cNvSpPr/>
          <p:nvPr/>
        </p:nvSpPr>
        <p:spPr>
          <a:xfrm>
            <a:off x="4357686" y="2428868"/>
            <a:ext cx="428628" cy="357190"/>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Flowchart: Connector 18"/>
          <p:cNvSpPr/>
          <p:nvPr/>
        </p:nvSpPr>
        <p:spPr>
          <a:xfrm>
            <a:off x="4286248" y="2786058"/>
            <a:ext cx="338142" cy="266704"/>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Left Arrow 20"/>
          <p:cNvSpPr/>
          <p:nvPr/>
        </p:nvSpPr>
        <p:spPr>
          <a:xfrm rot="10952869" flipV="1">
            <a:off x="4576628" y="2804701"/>
            <a:ext cx="843795" cy="2270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3" name="TextBox 22"/>
          <p:cNvSpPr txBox="1"/>
          <p:nvPr/>
        </p:nvSpPr>
        <p:spPr>
          <a:xfrm>
            <a:off x="2786050" y="1000108"/>
            <a:ext cx="857256" cy="307777"/>
          </a:xfrm>
          <a:prstGeom prst="rect">
            <a:avLst/>
          </a:prstGeom>
          <a:noFill/>
        </p:spPr>
        <p:txBody>
          <a:bodyPr wrap="square" rtlCol="1">
            <a:spAutoFit/>
          </a:bodyPr>
          <a:lstStyle/>
          <a:p>
            <a:r>
              <a:rPr lang="fa-IR" sz="1400" b="1" dirty="0" smtClean="0">
                <a:cs typeface="B Kamran" pitchFamily="2" charset="-78"/>
              </a:rPr>
              <a:t>دبستان سینا </a:t>
            </a:r>
            <a:endParaRPr lang="fa-IR" sz="1400" b="1" dirty="0">
              <a:cs typeface="B Kamran" pitchFamily="2" charset="-78"/>
            </a:endParaRPr>
          </a:p>
        </p:txBody>
      </p:sp>
      <p:sp>
        <p:nvSpPr>
          <p:cNvPr id="24" name="TextBox 23"/>
          <p:cNvSpPr txBox="1"/>
          <p:nvPr/>
        </p:nvSpPr>
        <p:spPr>
          <a:xfrm>
            <a:off x="4714876" y="1000108"/>
            <a:ext cx="1071570" cy="307777"/>
          </a:xfrm>
          <a:prstGeom prst="rect">
            <a:avLst/>
          </a:prstGeom>
          <a:noFill/>
        </p:spPr>
        <p:txBody>
          <a:bodyPr wrap="square" rtlCol="1">
            <a:spAutoFit/>
          </a:bodyPr>
          <a:lstStyle/>
          <a:p>
            <a:r>
              <a:rPr lang="fa-IR" sz="1400" b="1" dirty="0" smtClean="0">
                <a:cs typeface="B Kamran" pitchFamily="2" charset="-78"/>
              </a:rPr>
              <a:t>خانه بهداشت</a:t>
            </a:r>
            <a:endParaRPr lang="fa-IR" sz="1400" b="1" dirty="0">
              <a:cs typeface="B Kamran" pitchFamily="2" charset="-78"/>
            </a:endParaRPr>
          </a:p>
        </p:txBody>
      </p:sp>
      <p:sp>
        <p:nvSpPr>
          <p:cNvPr id="25" name="TextBox 24"/>
          <p:cNvSpPr txBox="1"/>
          <p:nvPr/>
        </p:nvSpPr>
        <p:spPr>
          <a:xfrm>
            <a:off x="4429124" y="3071810"/>
            <a:ext cx="1071570" cy="523220"/>
          </a:xfrm>
          <a:prstGeom prst="rect">
            <a:avLst/>
          </a:prstGeom>
          <a:noFill/>
        </p:spPr>
        <p:txBody>
          <a:bodyPr wrap="square" rtlCol="1">
            <a:spAutoFit/>
          </a:bodyPr>
          <a:lstStyle/>
          <a:p>
            <a:r>
              <a:rPr lang="fa-IR" sz="1400" b="1" dirty="0" smtClean="0">
                <a:cs typeface="B Kamran" pitchFamily="2" charset="-78"/>
              </a:rPr>
              <a:t>مسجد جامع محمد رسول الله</a:t>
            </a:r>
            <a:endParaRPr lang="fa-IR" sz="1400" b="1" dirty="0">
              <a:cs typeface="B Kamran" pitchFamily="2" charset="-78"/>
            </a:endParaRPr>
          </a:p>
        </p:txBody>
      </p:sp>
      <p:pic>
        <p:nvPicPr>
          <p:cNvPr id="39939" name="Picture 3" descr="F:\mahboobeh\rusta\axx2\fateme1\IMG_030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57488" y="4643446"/>
            <a:ext cx="2381266" cy="1785950"/>
          </a:xfrm>
          <a:prstGeom prst="rect">
            <a:avLst/>
          </a:prstGeom>
          <a:noFill/>
        </p:spPr>
      </p:pic>
      <p:pic>
        <p:nvPicPr>
          <p:cNvPr id="39940" name="Picture 4" descr="F:\mahboobeh\rusta\axx2\mahbobe2-1\IMG_0033.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857884" y="2285992"/>
            <a:ext cx="2786082" cy="1980141"/>
          </a:xfrm>
          <a:prstGeom prst="rect">
            <a:avLst/>
          </a:prstGeom>
          <a:noFill/>
        </p:spPr>
      </p:pic>
      <p:pic>
        <p:nvPicPr>
          <p:cNvPr id="39941" name="Picture 5" descr="F:\mahboobeh\rusta\axx2\mahbobe2-1\IMG_0030.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857884" y="357166"/>
            <a:ext cx="2813972" cy="1857388"/>
          </a:xfrm>
          <a:prstGeom prst="rect">
            <a:avLst/>
          </a:prstGeom>
          <a:noFill/>
        </p:spPr>
      </p:pic>
      <p:sp>
        <p:nvSpPr>
          <p:cNvPr id="31" name="Flowchart: Connector 30"/>
          <p:cNvSpPr/>
          <p:nvPr/>
        </p:nvSpPr>
        <p:spPr>
          <a:xfrm>
            <a:off x="5500694" y="4643446"/>
            <a:ext cx="428628" cy="428628"/>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9942" name="Picture 6" descr="F:\mahboobeh\rusta\axx2\mahbobe2-2\IMG_0059.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57158" y="2000240"/>
            <a:ext cx="2330998" cy="2143140"/>
          </a:xfrm>
          <a:prstGeom prst="rect">
            <a:avLst/>
          </a:prstGeom>
          <a:noFill/>
        </p:spPr>
      </p:pic>
      <p:pic>
        <p:nvPicPr>
          <p:cNvPr id="39943" name="Picture 7" descr="F:\mahboobeh\rusta\axx2\fateme2\IMG_0516.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57158" y="285728"/>
            <a:ext cx="2286016" cy="1607355"/>
          </a:xfrm>
          <a:prstGeom prst="rect">
            <a:avLst/>
          </a:prstGeom>
          <a:noFill/>
        </p:spPr>
      </p:pic>
      <p:sp>
        <p:nvSpPr>
          <p:cNvPr id="34" name="TextBox 33"/>
          <p:cNvSpPr txBox="1"/>
          <p:nvPr/>
        </p:nvSpPr>
        <p:spPr>
          <a:xfrm>
            <a:off x="3214678" y="357166"/>
            <a:ext cx="2071702" cy="400110"/>
          </a:xfrm>
          <a:prstGeom prst="rect">
            <a:avLst/>
          </a:prstGeom>
          <a:noFill/>
        </p:spPr>
        <p:txBody>
          <a:bodyPr wrap="square" rtlCol="1">
            <a:spAutoFit/>
          </a:bodyPr>
          <a:lstStyle/>
          <a:p>
            <a:r>
              <a:rPr lang="fa-IR" sz="2000" b="1" dirty="0" smtClean="0">
                <a:cs typeface="B Kamran" pitchFamily="2" charset="-78"/>
              </a:rPr>
              <a:t>مکان های عمومی روستا</a:t>
            </a:r>
            <a:endParaRPr lang="fa-IR" sz="2000" b="1" dirty="0">
              <a:cs typeface="B Kamran" pitchFamily="2" charset="-78"/>
            </a:endParaRPr>
          </a:p>
        </p:txBody>
      </p:sp>
      <p:pic>
        <p:nvPicPr>
          <p:cNvPr id="39944" name="Picture 8" descr="F:\mahboobeh\rusta\axx2\fateme1\IMG_0315.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215074" y="4357694"/>
            <a:ext cx="2428892" cy="2071702"/>
          </a:xfrm>
          <a:prstGeom prst="rect">
            <a:avLst/>
          </a:prstGeom>
          <a:noFill/>
        </p:spPr>
      </p:pic>
      <p:sp>
        <p:nvSpPr>
          <p:cNvPr id="27" name="Rectangle 2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
        <p:nvSpPr>
          <p:cNvPr id="29" name="Bent Arrow 28"/>
          <p:cNvSpPr/>
          <p:nvPr/>
        </p:nvSpPr>
        <p:spPr>
          <a:xfrm flipH="1">
            <a:off x="3643306" y="1000108"/>
            <a:ext cx="500066" cy="1428760"/>
          </a:xfrm>
          <a:prstGeom prst="bentArrow">
            <a:avLst>
              <a:gd name="adj1" fmla="val 25000"/>
              <a:gd name="adj2" fmla="val 23712"/>
              <a:gd name="adj3" fmla="val 25000"/>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30" name="Bent Arrow 29"/>
          <p:cNvSpPr/>
          <p:nvPr/>
        </p:nvSpPr>
        <p:spPr>
          <a:xfrm>
            <a:off x="4500562" y="1000108"/>
            <a:ext cx="500066" cy="1500198"/>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32" name="Bent Arrow 31"/>
          <p:cNvSpPr/>
          <p:nvPr/>
        </p:nvSpPr>
        <p:spPr>
          <a:xfrm rot="10800000">
            <a:off x="3500430" y="3214686"/>
            <a:ext cx="500066" cy="1285884"/>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33" name="Bent Arrow 32"/>
          <p:cNvSpPr/>
          <p:nvPr/>
        </p:nvSpPr>
        <p:spPr>
          <a:xfrm rot="10800000">
            <a:off x="5357818" y="5072074"/>
            <a:ext cx="428628" cy="571504"/>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1026" name="Picture 2" descr="H:\faatemee1\IMG_0157.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57158" y="4286256"/>
            <a:ext cx="2357453" cy="214314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p:cNvSpPr txBox="1"/>
          <p:nvPr/>
        </p:nvSpPr>
        <p:spPr>
          <a:xfrm>
            <a:off x="285720" y="214290"/>
            <a:ext cx="8572560" cy="4786346"/>
          </a:xfrm>
          <a:prstGeom prst="rect">
            <a:avLst/>
          </a:prstGeom>
          <a:noFill/>
        </p:spPr>
        <p:txBody>
          <a:bodyPr wrap="square" rtlCol="1">
            <a:spAutoFit/>
          </a:bodyPr>
          <a:lstStyle/>
          <a:p>
            <a:r>
              <a:rPr lang="fa-IR" sz="1600" b="1" dirty="0" smtClean="0">
                <a:cs typeface="B Kamran" pitchFamily="2" charset="-78"/>
              </a:rPr>
              <a:t>معرفی استان گيلان</a:t>
            </a:r>
          </a:p>
          <a:p>
            <a:r>
              <a:rPr lang="fa-IR" sz="1200" dirty="0" smtClean="0">
                <a:cs typeface="B Kamran" pitchFamily="2" charset="-78"/>
              </a:rPr>
              <a:t>استان گيلان با مساحت 14711 كيلومتر مربع در ميان رشته كوههاي البرز و تالش در شمال ايران جاي گرفته است.  اين استان به واحد جغرافيايي جنوب درياي خزر تعلق دارد و با استان هاي اردبيل در غرب،  مازندران در شرق ، زنجان در جنوب و كشور استقلال يافته آذربايجان و درياي خزر در شمال هم مرز و همسايه است. رود سفيد تمشك كه بين چابكسر و رامسر جاري است،‌ آن را از استان مازندران جدا مي كند. </a:t>
            </a:r>
          </a:p>
          <a:p>
            <a:r>
              <a:rPr lang="fa-IR" sz="1200" dirty="0" smtClean="0">
                <a:cs typeface="B Kamran" pitchFamily="2" charset="-78"/>
              </a:rPr>
              <a:t> بر اساس تقسيمات كشور سال 1375 ، اين استان به مركزيت رشت، 12 شهرستان، 35 شهر، 30 بخش، 99 دهستان و 2763 آبادي دارد . شهرستان هاي استان عبارتند از : آستارا ،‌آستانه اشرفيه، بندر انزلي، رشت، رودبار، رودسر ، شفت ،‌ صومعه سرا ، طوالش ،‌ فومن ، لاهيجان و لنگرود . </a:t>
            </a:r>
          </a:p>
          <a:p>
            <a:r>
              <a:rPr lang="fa-IR" sz="1200" dirty="0" smtClean="0">
                <a:cs typeface="B Kamran" pitchFamily="2" charset="-78"/>
              </a:rPr>
              <a:t>  تاريخ گيلان با تكيه بر پاره اي اشاره ها و كاوش هاي باستان شناختي به دوره پيش از آخرين يخبندان (‌ بين 50 تا 150 هزار سال پيش ) مي رسد . </a:t>
            </a:r>
          </a:p>
          <a:p>
            <a:pPr algn="just"/>
            <a:r>
              <a:rPr lang="fa-IR" sz="1200" dirty="0" smtClean="0">
                <a:cs typeface="B Kamran" pitchFamily="2" charset="-78"/>
              </a:rPr>
              <a:t>با مهاجرت آريايي ها و ديگر اقوام به اين سرزمين ، از آميزش مهاجران و ساكنان بومي منطقه ، </a:t>
            </a:r>
          </a:p>
          <a:p>
            <a:pPr algn="just"/>
            <a:r>
              <a:rPr lang="fa-IR" sz="1200" dirty="0" smtClean="0">
                <a:cs typeface="B Kamran" pitchFamily="2" charset="-78"/>
              </a:rPr>
              <a:t>قوم هاي جديدي پديد آمـدند كه در اين ميان دو قوم «‌ گيل » و « ديلم » اكثريت داشتند .</a:t>
            </a:r>
          </a:p>
          <a:p>
            <a:pPr algn="just"/>
            <a:r>
              <a:rPr lang="fa-IR" sz="1200" dirty="0" smtClean="0">
                <a:cs typeface="B Kamran" pitchFamily="2" charset="-78"/>
              </a:rPr>
              <a:t> از همان آغاز ، فرمانروايان اين قوم ازآزادي كامل برخوردار بوده اند و هيچ گاه در برابر </a:t>
            </a:r>
          </a:p>
          <a:p>
            <a:pPr algn="just"/>
            <a:r>
              <a:rPr lang="fa-IR" sz="1200" dirty="0" smtClean="0">
                <a:cs typeface="B Kamran" pitchFamily="2" charset="-78"/>
              </a:rPr>
              <a:t>بيگانگان و يا در مقابل حكمان ديگر ، تسليم نشده اند و حتي به اطاعت دولت ماد در نيا مـده انـد . </a:t>
            </a:r>
          </a:p>
          <a:p>
            <a:pPr algn="just"/>
            <a:r>
              <a:rPr lang="fa-IR" sz="1200" dirty="0" smtClean="0">
                <a:cs typeface="B Kamran" pitchFamily="2" charset="-78"/>
              </a:rPr>
              <a:t>در قـرن ششم پيـش از مـيلاد ،‌ گيلانيان با كوروش هخامنشي متحد شدند و دولت ماد را سرنگون كردند . </a:t>
            </a:r>
          </a:p>
          <a:p>
            <a:pPr algn="just"/>
            <a:r>
              <a:rPr lang="fa-IR" sz="1200" dirty="0" smtClean="0">
                <a:cs typeface="B Kamran" pitchFamily="2" charset="-78"/>
              </a:rPr>
              <a:t>در زمان ساسانيان ، گيلان استقلال خود را از دسـت داد و اردشير بابكان به ياري ارتشي مركب از </a:t>
            </a:r>
          </a:p>
          <a:p>
            <a:pPr algn="just"/>
            <a:r>
              <a:rPr lang="fa-IR" sz="1200" dirty="0" smtClean="0">
                <a:cs typeface="B Kamran" pitchFamily="2" charset="-78"/>
              </a:rPr>
              <a:t>300 هزار مرد جنگي و نزديك به 10 هزار سواره گيلان را تسخير كرد . </a:t>
            </a:r>
          </a:p>
          <a:p>
            <a:pPr algn="just"/>
            <a:r>
              <a:rPr lang="fa-IR" sz="1200" dirty="0" smtClean="0">
                <a:cs typeface="B Kamran" pitchFamily="2" charset="-78"/>
              </a:rPr>
              <a:t> پس از پيروزي عرب هاي مسلمان بر ايرانيان ،‌ گيلان به مأمن علويان تبديل شد .</a:t>
            </a:r>
          </a:p>
          <a:p>
            <a:pPr algn="just"/>
            <a:r>
              <a:rPr lang="fa-IR" sz="1200" dirty="0" smtClean="0">
                <a:cs typeface="B Kamran" pitchFamily="2" charset="-78"/>
              </a:rPr>
              <a:t> در حدود سال 290 هجري قمري ، مردم گيلان و ديلم كم كم به مذهب علويان روي آوردند</a:t>
            </a:r>
          </a:p>
          <a:p>
            <a:pPr algn="just"/>
            <a:r>
              <a:rPr lang="fa-IR" sz="1200" dirty="0" smtClean="0">
                <a:cs typeface="B Kamran" pitchFamily="2" charset="-78"/>
              </a:rPr>
              <a:t> و در گسترش آن نيز كوشش بسيار كردند. سلسله ديلميان در دوران فرمانروايي خود به بغداد لشگر</a:t>
            </a:r>
          </a:p>
          <a:p>
            <a:pPr algn="just"/>
            <a:r>
              <a:rPr lang="fa-IR" sz="1200" dirty="0" smtClean="0">
                <a:cs typeface="B Kamran" pitchFamily="2" charset="-78"/>
              </a:rPr>
              <a:t> كشيدند و خليفه عباسي را شكست دادند . مغولان در زمان اولجايتو موفق شدند براي مدت كوتاهي </a:t>
            </a:r>
          </a:p>
          <a:p>
            <a:pPr algn="just"/>
            <a:r>
              <a:rPr lang="fa-IR" sz="1200" dirty="0" smtClean="0">
                <a:cs typeface="B Kamran" pitchFamily="2" charset="-78"/>
              </a:rPr>
              <a:t>اين سرزمين را تصرف كنند . گيلانيان در به قدرت رسيدن صفويان نقش مهمي را ايفا كردند.</a:t>
            </a:r>
          </a:p>
          <a:p>
            <a:pPr algn="just"/>
            <a:r>
              <a:rPr lang="fa-IR" sz="1200" dirty="0" smtClean="0">
                <a:cs typeface="B Kamran" pitchFamily="2" charset="-78"/>
              </a:rPr>
              <a:t> در زمان سلطنت شاه عباس اول ،‌ گيلان استقلال خود را از دست داد . </a:t>
            </a:r>
          </a:p>
          <a:p>
            <a:pPr algn="just"/>
            <a:r>
              <a:rPr lang="fa-IR" sz="1200" dirty="0" smtClean="0">
                <a:cs typeface="B Kamran" pitchFamily="2" charset="-78"/>
              </a:rPr>
              <a:t>در سال 1071 هجري قمري ، قواي روسيه به دستور پتر كبير به گيلان حمله برد و رشت</a:t>
            </a:r>
          </a:p>
          <a:p>
            <a:pPr algn="just"/>
            <a:r>
              <a:rPr lang="fa-IR" sz="1200" dirty="0" smtClean="0">
                <a:cs typeface="B Kamran" pitchFamily="2" charset="-78"/>
              </a:rPr>
              <a:t> را تا سال 1145 هجري قمري در اشغال خود نگه داشت .   گيلك ها در پيروزي انقلاب </a:t>
            </a:r>
          </a:p>
          <a:p>
            <a:pPr algn="just"/>
            <a:r>
              <a:rPr lang="fa-IR" sz="1200" dirty="0" smtClean="0">
                <a:cs typeface="B Kamran" pitchFamily="2" charset="-78"/>
              </a:rPr>
              <a:t>مشروطيت نيز سهمي عمده داشتند . آنها در سال 1287 هجري قمري تهران را فتح كردند .</a:t>
            </a:r>
          </a:p>
          <a:p>
            <a:pPr algn="just"/>
            <a:r>
              <a:rPr lang="fa-IR" sz="1200" dirty="0" smtClean="0">
                <a:cs typeface="B Kamran" pitchFamily="2" charset="-78"/>
              </a:rPr>
              <a:t>  نقش مردم گيلان در نهضت ميرزا كوچك خان جنگلي نيز از نمونه هاي درخشان تاريخ اين سرزمين است .</a:t>
            </a:r>
          </a:p>
          <a:p>
            <a:r>
              <a:rPr lang="fa-IR" sz="1200" dirty="0" smtClean="0">
                <a:cs typeface="B Kamran" pitchFamily="2" charset="-78"/>
              </a:rPr>
              <a:t> </a:t>
            </a:r>
          </a:p>
          <a:p>
            <a:endParaRPr lang="fa-IR" sz="1200" dirty="0">
              <a:cs typeface="B Kamran" pitchFamily="2" charset="-78"/>
            </a:endParaRPr>
          </a:p>
        </p:txBody>
      </p:sp>
      <p:pic>
        <p:nvPicPr>
          <p:cNvPr id="9" name="Picture 2" descr="F:\mahboobeh\rusta\search\untitled.bmp"/>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14282" y="1357299"/>
            <a:ext cx="4357718" cy="4503349"/>
          </a:xfrm>
          <a:prstGeom prst="rect">
            <a:avLst/>
          </a:prstGeom>
          <a:noFill/>
        </p:spPr>
      </p:pic>
      <p:sp>
        <p:nvSpPr>
          <p:cNvPr id="12" name="Rectangle 11"/>
          <p:cNvSpPr/>
          <p:nvPr/>
        </p:nvSpPr>
        <p:spPr>
          <a:xfrm>
            <a:off x="214282" y="214290"/>
            <a:ext cx="8715436" cy="650085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rgbClr val="FFEFD1">
                <a:alpha val="50000"/>
              </a:srgbClr>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929454" y="274638"/>
            <a:ext cx="1928826" cy="796908"/>
          </a:xfrm>
        </p:spPr>
        <p:txBody>
          <a:bodyPr>
            <a:normAutofit/>
          </a:bodyPr>
          <a:lstStyle/>
          <a:p>
            <a:r>
              <a:rPr lang="fa-IR" sz="1600" b="1" dirty="0" smtClean="0">
                <a:cs typeface="B Kamran" pitchFamily="2" charset="-78"/>
              </a:rPr>
              <a:t>محدودیت  های توسعه روستا</a:t>
            </a:r>
            <a:endParaRPr lang="fa-IR" sz="1600" b="1" dirty="0">
              <a:cs typeface="B Kamran" pitchFamily="2" charset="-78"/>
            </a:endParaRPr>
          </a:p>
        </p:txBody>
      </p:sp>
      <p:pic>
        <p:nvPicPr>
          <p:cNvPr id="6" name="Content Placeholder 5" descr="hi.jpg"/>
          <p:cNvPicPr>
            <a:picLocks noGrp="1" noChangeAspect="1"/>
          </p:cNvPicPr>
          <p:nvPr>
            <p:ph idx="1"/>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57158" y="285728"/>
            <a:ext cx="4357718" cy="3595666"/>
          </a:xfrm>
        </p:spPr>
      </p:pic>
      <p:sp>
        <p:nvSpPr>
          <p:cNvPr id="7" name="TextBox 6"/>
          <p:cNvSpPr txBox="1"/>
          <p:nvPr/>
        </p:nvSpPr>
        <p:spPr>
          <a:xfrm>
            <a:off x="3214646" y="857232"/>
            <a:ext cx="5572196" cy="461665"/>
          </a:xfrm>
          <a:prstGeom prst="rect">
            <a:avLst/>
          </a:prstGeom>
          <a:noFill/>
        </p:spPr>
        <p:txBody>
          <a:bodyPr wrap="square" rtlCol="1">
            <a:spAutoFit/>
          </a:bodyPr>
          <a:lstStyle/>
          <a:p>
            <a:r>
              <a:rPr lang="fa-IR" sz="1200" b="1" dirty="0" smtClean="0">
                <a:cs typeface="B Kamran" pitchFamily="2" charset="-78"/>
              </a:rPr>
              <a:t>احاطه روستا از جهت شمال به وسیله رودخانه واز سمت غرب و جنوب توسط اراضی جنگلی آن را در یک بن بست طبیعی محصور کرده و از جهت شرق نیز عبور جاده اصلی رشت - آستارا و روستای قره سو مانع توسعه آن می گردد.  </a:t>
            </a:r>
            <a:endParaRPr lang="fa-IR" sz="1200" b="1" dirty="0">
              <a:cs typeface="B Kamran" pitchFamily="2" charset="-78"/>
            </a:endParaRPr>
          </a:p>
        </p:txBody>
      </p:sp>
      <p:sp>
        <p:nvSpPr>
          <p:cNvPr id="5" name="Rectangle 4"/>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8" name="Picture 3" descr="C:\Documents and Settings\F\Desktop\print\map\Picture 011.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000364" y="2275785"/>
            <a:ext cx="5857916" cy="4311343"/>
          </a:xfrm>
          <a:prstGeom prst="rect">
            <a:avLst/>
          </a:prstGeom>
          <a:noFill/>
        </p:spPr>
      </p:pic>
      <p:sp>
        <p:nvSpPr>
          <p:cNvPr id="9" name="TextBox 8"/>
          <p:cNvSpPr txBox="1"/>
          <p:nvPr/>
        </p:nvSpPr>
        <p:spPr>
          <a:xfrm>
            <a:off x="6072198" y="1928803"/>
            <a:ext cx="2714612" cy="338554"/>
          </a:xfrm>
          <a:prstGeom prst="rect">
            <a:avLst/>
          </a:prstGeom>
          <a:noFill/>
        </p:spPr>
        <p:txBody>
          <a:bodyPr wrap="square" rtlCol="1">
            <a:spAutoFit/>
          </a:bodyPr>
          <a:lstStyle/>
          <a:p>
            <a:r>
              <a:rPr lang="fa-IR" sz="1600" b="1" dirty="0" smtClean="0">
                <a:cs typeface="B Kamran" pitchFamily="2" charset="-78"/>
              </a:rPr>
              <a:t> موقعیت روستا نسبت به روستاهای همسایه</a:t>
            </a:r>
            <a:endParaRPr lang="fa-IR" sz="1600" b="1" dirty="0">
              <a:cs typeface="B Kamran" pitchFamily="2" charset="-78"/>
            </a:endParaRPr>
          </a:p>
        </p:txBody>
      </p:sp>
      <p:sp>
        <p:nvSpPr>
          <p:cNvPr id="10" name="TextBox 9"/>
          <p:cNvSpPr txBox="1"/>
          <p:nvPr/>
        </p:nvSpPr>
        <p:spPr>
          <a:xfrm>
            <a:off x="571472" y="4143380"/>
            <a:ext cx="3357586" cy="1384995"/>
          </a:xfrm>
          <a:prstGeom prst="rect">
            <a:avLst/>
          </a:prstGeom>
          <a:noFill/>
        </p:spPr>
        <p:txBody>
          <a:bodyPr wrap="square" rtlCol="1">
            <a:spAutoFit/>
          </a:bodyPr>
          <a:lstStyle/>
          <a:p>
            <a:r>
              <a:rPr lang="fa-IR" sz="1200" dirty="0" smtClean="0">
                <a:cs typeface="B Kamran" pitchFamily="2" charset="-78"/>
              </a:rPr>
              <a:t>این روستا از سمت شرق به روستای قره سو و از سمت شمال به روستای خلیله سرا و از سمت جنوب محدود به اراضی جنگلی می شود و مزارع حد فاصل بین چلوند و روستاهای همسایه می باشد.رودخانه ی چلوند هم که در سمت شمال قرار دارد ما بین چلوند و روستای خلیله سرا می باشد . و آب کانال کشی رودخانه به منظور مصرف برای کشاورزی با این روستا مشترک می باشد . نصف آب رودخانه برای مزارع روستای چلوند و ما بقی برای مزارع روستای خلیله سرا . </a:t>
            </a:r>
          </a:p>
          <a:p>
            <a:r>
              <a:rPr lang="fa-IR" sz="1200" dirty="0" smtClean="0">
                <a:cs typeface="B Kamran" pitchFamily="2" charset="-78"/>
              </a:rPr>
              <a:t>محصول برنج را به منظور خشک کردن به کارخانه ی برنج روستای قره سو می برند .</a:t>
            </a:r>
            <a:endParaRPr lang="fa-IR" sz="1200" dirty="0">
              <a:cs typeface="B Kamran" pitchFamily="2" charset="-78"/>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93186" name="Picture 2" descr="C:\Documents and Settings\F\Desktop\print\map\New Folder\Picture 012.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4282" y="357166"/>
            <a:ext cx="5305059" cy="3857652"/>
          </a:xfrm>
          <a:prstGeom prst="rect">
            <a:avLst/>
          </a:prstGeom>
          <a:noFill/>
        </p:spPr>
      </p:pic>
      <p:sp>
        <p:nvSpPr>
          <p:cNvPr id="5" name="TextBox 4"/>
          <p:cNvSpPr txBox="1"/>
          <p:nvPr/>
        </p:nvSpPr>
        <p:spPr>
          <a:xfrm>
            <a:off x="7358082" y="428604"/>
            <a:ext cx="1500198" cy="2092881"/>
          </a:xfrm>
          <a:prstGeom prst="rect">
            <a:avLst/>
          </a:prstGeom>
          <a:noFill/>
        </p:spPr>
        <p:txBody>
          <a:bodyPr wrap="square" rtlCol="1">
            <a:spAutoFit/>
          </a:bodyPr>
          <a:lstStyle/>
          <a:p>
            <a:pPr algn="just"/>
            <a:r>
              <a:rPr lang="fa-IR" sz="1600" b="1" dirty="0" smtClean="0">
                <a:cs typeface="B Kamran" pitchFamily="2" charset="-78"/>
              </a:rPr>
              <a:t>محله بندی روستا</a:t>
            </a:r>
          </a:p>
          <a:p>
            <a:pPr algn="just"/>
            <a:endParaRPr lang="fa-IR" sz="1600" b="1" dirty="0" smtClean="0">
              <a:cs typeface="B Kamran" pitchFamily="2" charset="-78"/>
            </a:endParaRPr>
          </a:p>
          <a:p>
            <a:pPr algn="just"/>
            <a:r>
              <a:rPr lang="fa-IR" sz="1400" b="1" dirty="0" smtClean="0">
                <a:cs typeface="B Kamran" pitchFamily="2" charset="-78"/>
              </a:rPr>
              <a:t>آشاقا محله : </a:t>
            </a:r>
            <a:r>
              <a:rPr lang="fa-IR" sz="1200" dirty="0" smtClean="0">
                <a:cs typeface="B Kamran" pitchFamily="2" charset="-78"/>
              </a:rPr>
              <a:t>آشاقا به زبان ترکی به معنی پایین می باشد و آشاقا محله به معنی پایین محله می باشد ، از  پایینی ترین محله های چلوند می باشد . نزدیک به زمین های کشاورزی و رودخانه قرار دارد . تعداد خانه های مسکونی در این محله محدود است . </a:t>
            </a:r>
            <a:endParaRPr lang="fa-IR" sz="1400" b="1" dirty="0">
              <a:cs typeface="B Kamran" pitchFamily="2" charset="-78"/>
            </a:endParaRPr>
          </a:p>
        </p:txBody>
      </p:sp>
      <p:sp>
        <p:nvSpPr>
          <p:cNvPr id="4" name="Rectangle 3"/>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205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00694" y="1000108"/>
            <a:ext cx="1716472" cy="1500198"/>
          </a:xfrm>
          <a:prstGeom prst="rect">
            <a:avLst/>
          </a:prstGeom>
          <a:noFill/>
          <a:ln w="9525">
            <a:noFill/>
            <a:miter lim="800000"/>
            <a:headEnd/>
            <a:tailEnd/>
          </a:ln>
          <a:effectLst/>
        </p:spPr>
      </p:pic>
      <p:sp>
        <p:nvSpPr>
          <p:cNvPr id="6" name="TextBox 5"/>
          <p:cNvSpPr txBox="1"/>
          <p:nvPr/>
        </p:nvSpPr>
        <p:spPr>
          <a:xfrm>
            <a:off x="7286644" y="2857496"/>
            <a:ext cx="1428760" cy="1600438"/>
          </a:xfrm>
          <a:prstGeom prst="rect">
            <a:avLst/>
          </a:prstGeom>
          <a:noFill/>
        </p:spPr>
        <p:txBody>
          <a:bodyPr wrap="square" rtlCol="1">
            <a:spAutoFit/>
          </a:bodyPr>
          <a:lstStyle/>
          <a:p>
            <a:pPr algn="just"/>
            <a:r>
              <a:rPr lang="fa-IR" sz="1400" b="1" dirty="0" smtClean="0">
                <a:cs typeface="B Kamran" pitchFamily="2" charset="-78"/>
              </a:rPr>
              <a:t>وسط محله : </a:t>
            </a:r>
            <a:r>
              <a:rPr lang="fa-IR" sz="1200" dirty="0" smtClean="0">
                <a:cs typeface="B Kamran" pitchFamily="2" charset="-78"/>
              </a:rPr>
              <a:t>مکان های اصلی روستا شامل سوپرمارکت ها ، بهزیستی ، خانه ی بهداشت ، دبستان ، مسجد جامع ،مخابرات و خانه های با قدمت بالاتر ، یکی از قبرستان ها و همچنین هسته ی اولیه ی روستا در این قسمت قرار دارند .</a:t>
            </a:r>
            <a:endParaRPr lang="fa-IR" sz="1200" dirty="0">
              <a:cs typeface="B Kamran" pitchFamily="2" charset="-78"/>
            </a:endParaRPr>
          </a:p>
        </p:txBody>
      </p:sp>
      <p:pic>
        <p:nvPicPr>
          <p:cNvPr id="2051"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500694" y="2857496"/>
            <a:ext cx="1714512" cy="1574117"/>
          </a:xfrm>
          <a:prstGeom prst="rect">
            <a:avLst/>
          </a:prstGeom>
          <a:noFill/>
          <a:ln w="9525">
            <a:noFill/>
            <a:miter lim="800000"/>
            <a:headEnd/>
            <a:tailEnd/>
          </a:ln>
          <a:effectLst/>
        </p:spPr>
      </p:pic>
      <p:sp>
        <p:nvSpPr>
          <p:cNvPr id="8" name="TextBox 7"/>
          <p:cNvSpPr txBox="1"/>
          <p:nvPr/>
        </p:nvSpPr>
        <p:spPr>
          <a:xfrm>
            <a:off x="7286644" y="4857760"/>
            <a:ext cx="1428760" cy="1046440"/>
          </a:xfrm>
          <a:prstGeom prst="rect">
            <a:avLst/>
          </a:prstGeom>
          <a:noFill/>
        </p:spPr>
        <p:txBody>
          <a:bodyPr wrap="square" rtlCol="1">
            <a:spAutoFit/>
          </a:bodyPr>
          <a:lstStyle/>
          <a:p>
            <a:pPr algn="just"/>
            <a:r>
              <a:rPr lang="fa-IR" sz="1400" b="1" dirty="0" smtClean="0">
                <a:cs typeface="B Kamran" pitchFamily="2" charset="-78"/>
              </a:rPr>
              <a:t>پشته محله : </a:t>
            </a:r>
            <a:r>
              <a:rPr lang="fa-IR" sz="1200" dirty="0" smtClean="0">
                <a:cs typeface="B Kamran" pitchFamily="2" charset="-78"/>
              </a:rPr>
              <a:t>این محله در انتهای معبر اصلی درجه ی 1 قرار دارد و مسجد ابوالفضل عباس و یکی از قبرستان های روستا در این مکان قرار دارد .</a:t>
            </a:r>
            <a:endParaRPr lang="fa-IR" sz="1200" dirty="0">
              <a:cs typeface="B Kamran" pitchFamily="2" charset="-78"/>
            </a:endParaRPr>
          </a:p>
        </p:txBody>
      </p:sp>
      <p:pic>
        <p:nvPicPr>
          <p:cNvPr id="2052" name="Picture 4" descr="H:\AXAAYE MAHDII-2\26112008025.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500694" y="4786322"/>
            <a:ext cx="1714512" cy="1446620"/>
          </a:xfrm>
          <a:prstGeom prst="rect">
            <a:avLst/>
          </a:prstGeom>
          <a:noFill/>
        </p:spPr>
      </p:pic>
      <p:sp>
        <p:nvSpPr>
          <p:cNvPr id="10" name="TextBox 9"/>
          <p:cNvSpPr txBox="1"/>
          <p:nvPr/>
        </p:nvSpPr>
        <p:spPr>
          <a:xfrm>
            <a:off x="2500298" y="3786190"/>
            <a:ext cx="2786082" cy="1415772"/>
          </a:xfrm>
          <a:prstGeom prst="rect">
            <a:avLst/>
          </a:prstGeom>
          <a:noFill/>
        </p:spPr>
        <p:txBody>
          <a:bodyPr wrap="square" rtlCol="1">
            <a:spAutoFit/>
          </a:bodyPr>
          <a:lstStyle/>
          <a:p>
            <a:pPr algn="just"/>
            <a:r>
              <a:rPr lang="fa-IR" sz="1400" b="1" dirty="0" smtClean="0">
                <a:cs typeface="B Kamran" pitchFamily="2" charset="-78"/>
              </a:rPr>
              <a:t>کوته کومه : </a:t>
            </a:r>
            <a:r>
              <a:rPr lang="fa-IR" sz="1200" dirty="0" smtClean="0">
                <a:cs typeface="B Kamran" pitchFamily="2" charset="-78"/>
              </a:rPr>
              <a:t>قدمت این محله به 50 سال می رسد و نسبت به سایر محله ها از قدمت کم تری برخوردار است . از جدید ترین محله های این روستا است و افراد این محله از ساکنین قبلی روستایی به نام کوته کومه می باشند که به دلیل خشکسالی آن منطقه به منظور کار روی زمین های کشاورزی به این منطقه آمدند . در اطراف این محله زمین های کشاورزی قرار دارد و برداشت همجواری روستا نیز در همین محله می باشد . </a:t>
            </a:r>
            <a:endParaRPr lang="fa-IR" sz="1200" dirty="0">
              <a:cs typeface="B Kamran" pitchFamily="2" charset="-78"/>
            </a:endParaRPr>
          </a:p>
        </p:txBody>
      </p:sp>
      <p:pic>
        <p:nvPicPr>
          <p:cNvPr id="2053" name="Picture 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57158" y="3857627"/>
            <a:ext cx="2071702" cy="1304846"/>
          </a:xfrm>
          <a:prstGeom prst="rect">
            <a:avLst/>
          </a:prstGeom>
          <a:noFill/>
          <a:ln w="9525">
            <a:noFill/>
            <a:miter lim="800000"/>
            <a:headEnd/>
            <a:tailEnd/>
          </a:ln>
          <a:effectLst/>
        </p:spPr>
      </p:pic>
      <p:sp>
        <p:nvSpPr>
          <p:cNvPr id="12" name="TextBox 11"/>
          <p:cNvSpPr txBox="1"/>
          <p:nvPr/>
        </p:nvSpPr>
        <p:spPr>
          <a:xfrm>
            <a:off x="2857488" y="5286388"/>
            <a:ext cx="2357454" cy="857256"/>
          </a:xfrm>
          <a:prstGeom prst="rect">
            <a:avLst/>
          </a:prstGeom>
          <a:noFill/>
        </p:spPr>
        <p:txBody>
          <a:bodyPr wrap="square" rtlCol="1">
            <a:spAutoFit/>
          </a:bodyPr>
          <a:lstStyle/>
          <a:p>
            <a:r>
              <a:rPr lang="fa-IR" sz="1400" b="1" dirty="0" smtClean="0">
                <a:cs typeface="B Kamran" pitchFamily="2" charset="-78"/>
              </a:rPr>
              <a:t>حکیم دره : </a:t>
            </a:r>
            <a:r>
              <a:rPr lang="fa-IR" sz="1200" dirty="0" smtClean="0">
                <a:cs typeface="B Kamran" pitchFamily="2" charset="-78"/>
              </a:rPr>
              <a:t>این محله در بالای کوه قرار دارد و خانه های مسکونی کمی در آنجا قرار دارد و به دلیل سکونت فردی حکیم که به مداوای مردم می پرداخته به این نام معروف گشته است .</a:t>
            </a:r>
            <a:endParaRPr lang="fa-IR" sz="1200" dirty="0">
              <a:cs typeface="B Kamran" pitchFamily="2" charset="-78"/>
            </a:endParaRPr>
          </a:p>
        </p:txBody>
      </p:sp>
      <p:sp>
        <p:nvSpPr>
          <p:cNvPr id="13" name="TextBox 12"/>
          <p:cNvSpPr txBox="1"/>
          <p:nvPr/>
        </p:nvSpPr>
        <p:spPr>
          <a:xfrm>
            <a:off x="214282" y="5286388"/>
            <a:ext cx="2357454" cy="861774"/>
          </a:xfrm>
          <a:prstGeom prst="rect">
            <a:avLst/>
          </a:prstGeom>
          <a:noFill/>
        </p:spPr>
        <p:txBody>
          <a:bodyPr wrap="square" rtlCol="1">
            <a:spAutoFit/>
          </a:bodyPr>
          <a:lstStyle/>
          <a:p>
            <a:r>
              <a:rPr lang="fa-IR" sz="1400" b="1" dirty="0" smtClean="0">
                <a:cs typeface="B Kamran" pitchFamily="2" charset="-78"/>
              </a:rPr>
              <a:t>دریلی محله : </a:t>
            </a:r>
            <a:r>
              <a:rPr lang="fa-IR" sz="1200" dirty="0" smtClean="0">
                <a:cs typeface="B Kamran" pitchFamily="2" charset="-78"/>
              </a:rPr>
              <a:t>این محله از بالاترین محله های چلوند می باشد و به این علت به این نام خوانده می شود جون اولین ساکن این محله حسین دریلی می باشد و هنوز فرزندان وی در این محله ساکنند .</a:t>
            </a:r>
            <a:endParaRPr lang="fa-IR" sz="1200" dirty="0">
              <a:cs typeface="B Kamran" pitchFamily="2" charset="-78"/>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rgbClr val="FFEFD1">
                <a:alpha val="50000"/>
              </a:srgbClr>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pic>
        <p:nvPicPr>
          <p:cNvPr id="43010" name="Picture 2" descr="C:\Documents and Settings\F\Desktop\print\map\Picture 022.jpg"/>
          <p:cNvPicPr>
            <a:picLocks noChangeAspect="1" noChangeArrowheads="1"/>
          </p:cNvPicPr>
          <p:nvPr/>
        </p:nvPicPr>
        <p:blipFill>
          <a:blip r:embed="rId2"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785786" y="3857628"/>
            <a:ext cx="3714776" cy="2095499"/>
          </a:xfrm>
          <a:prstGeom prst="rect">
            <a:avLst/>
          </a:prstGeom>
          <a:noFill/>
        </p:spPr>
      </p:pic>
      <p:pic>
        <p:nvPicPr>
          <p:cNvPr id="4" name="Content Placeholder 3" descr="C:\Documents and Settings\F\Desktop\print\map\hi3.jpg"/>
          <p:cNvPicPr>
            <a:picLocks noGrp="1" noChangeAspect="1" noChangeArrowheads="1"/>
          </p:cNvPicPr>
          <p:nvPr>
            <p:ph idx="1"/>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14876" y="1928802"/>
            <a:ext cx="4000528" cy="1904799"/>
          </a:xfrm>
          <a:prstGeom prst="rect">
            <a:avLst/>
          </a:prstGeom>
          <a:noFill/>
        </p:spPr>
      </p:pic>
      <p:pic>
        <p:nvPicPr>
          <p:cNvPr id="5" name="Picture 5"/>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715008" y="3000372"/>
            <a:ext cx="2571768" cy="1214435"/>
          </a:xfrm>
          <a:prstGeom prst="rect">
            <a:avLst/>
          </a:prstGeom>
          <a:noFill/>
          <a:ln w="9525">
            <a:noFill/>
            <a:miter lim="800000"/>
            <a:headEnd/>
            <a:tailEnd/>
          </a:ln>
          <a:effectLst/>
        </p:spPr>
      </p:pic>
      <p:pic>
        <p:nvPicPr>
          <p:cNvPr id="6" name="Picture 2"/>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572264" y="1785926"/>
            <a:ext cx="571504" cy="511787"/>
          </a:xfrm>
          <a:prstGeom prst="rect">
            <a:avLst/>
          </a:prstGeom>
          <a:noFill/>
          <a:ln w="9525">
            <a:noFill/>
            <a:miter lim="800000"/>
            <a:headEnd/>
            <a:tailEnd/>
          </a:ln>
          <a:effectLst/>
        </p:spPr>
      </p:pic>
      <p:sp>
        <p:nvSpPr>
          <p:cNvPr id="7" name="Rectangle 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7001">
              <a:srgbClr val="E6E6E6"/>
            </a:gs>
            <a:gs pos="32001">
              <a:srgbClr val="7D8496"/>
            </a:gs>
            <a:gs pos="47000">
              <a:srgbClr val="E6E6E6"/>
            </a:gs>
            <a:gs pos="85001">
              <a:srgbClr val="7D8496"/>
            </a:gs>
            <a:gs pos="100000">
              <a:srgbClr val="E6E6E6"/>
            </a:gs>
          </a:gsLst>
          <a:path path="circle">
            <a:fillToRect l="100000" t="100000"/>
          </a:path>
          <a:tileRect r="-100000" b="-100000"/>
        </a:gradFill>
        <a:effectLst/>
      </p:bgPr>
    </p:bg>
    <p:spTree>
      <p:nvGrpSpPr>
        <p:cNvPr id="1" name=""/>
        <p:cNvGrpSpPr/>
        <p:nvPr/>
      </p:nvGrpSpPr>
      <p:grpSpPr>
        <a:xfrm>
          <a:off x="0" y="0"/>
          <a:ext cx="0" cy="0"/>
          <a:chOff x="0" y="0"/>
          <a:chExt cx="0" cy="0"/>
        </a:xfrm>
      </p:grpSpPr>
      <p:pic>
        <p:nvPicPr>
          <p:cNvPr id="6" name="Picture 2" descr="C:\Documents and Settings\F\Desktop\print\map\morfii chesh siyaah.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8596" y="571480"/>
            <a:ext cx="3929090" cy="2781366"/>
          </a:xfrm>
          <a:prstGeom prst="rect">
            <a:avLst/>
          </a:prstGeom>
          <a:noFill/>
        </p:spPr>
      </p:pic>
      <p:sp>
        <p:nvSpPr>
          <p:cNvPr id="7" name="Rectangle 6"/>
          <p:cNvSpPr/>
          <p:nvPr/>
        </p:nvSpPr>
        <p:spPr>
          <a:xfrm>
            <a:off x="2857488" y="142852"/>
            <a:ext cx="2428892" cy="369332"/>
          </a:xfrm>
          <a:prstGeom prst="rect">
            <a:avLst/>
          </a:prstGeom>
        </p:spPr>
        <p:txBody>
          <a:bodyPr wrap="square">
            <a:spAutoFit/>
          </a:bodyPr>
          <a:lstStyle/>
          <a:p>
            <a:r>
              <a:rPr lang="fa-IR" b="1" dirty="0" smtClean="0">
                <a:cs typeface="B Kamran" pitchFamily="2" charset="-78"/>
              </a:rPr>
              <a:t>درجه بندی معابر روستا</a:t>
            </a:r>
            <a:endParaRPr lang="fa-IR" dirty="0"/>
          </a:p>
        </p:txBody>
      </p:sp>
      <p:pic>
        <p:nvPicPr>
          <p:cNvPr id="4" name="Content Placeholder 3" descr="C:\Documents and Settings\F\Desktop\print\map\chelii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67580" y="571480"/>
            <a:ext cx="4047824" cy="2786082"/>
          </a:xfrm>
          <a:prstGeom prst="rect">
            <a:avLst/>
          </a:prstGeom>
          <a:noFill/>
        </p:spPr>
      </p:pic>
      <p:pic>
        <p:nvPicPr>
          <p:cNvPr id="5" name="Picture 2" descr="C:\Documents and Settings\F\Desktop\print\map\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8596" y="3429000"/>
            <a:ext cx="3929090" cy="3071834"/>
          </a:xfrm>
          <a:prstGeom prst="rect">
            <a:avLst/>
          </a:prstGeom>
          <a:noFill/>
        </p:spPr>
      </p:pic>
      <p:pic>
        <p:nvPicPr>
          <p:cNvPr id="8" name="Content Placeholder 3" descr="C:\Documents and Settings\F\Desktop\print\map\11.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643437" y="3429000"/>
            <a:ext cx="4071967" cy="3071834"/>
          </a:xfrm>
          <a:prstGeom prst="rect">
            <a:avLst/>
          </a:prstGeom>
          <a:noFill/>
        </p:spPr>
      </p:pic>
      <p:sp>
        <p:nvSpPr>
          <p:cNvPr id="9" name="TextBox 8"/>
          <p:cNvSpPr txBox="1"/>
          <p:nvPr/>
        </p:nvSpPr>
        <p:spPr>
          <a:xfrm>
            <a:off x="1428728" y="3714752"/>
            <a:ext cx="1571636" cy="307777"/>
          </a:xfrm>
          <a:prstGeom prst="rect">
            <a:avLst/>
          </a:prstGeom>
          <a:noFill/>
        </p:spPr>
        <p:txBody>
          <a:bodyPr wrap="square" rtlCol="1">
            <a:spAutoFit/>
          </a:bodyPr>
          <a:lstStyle/>
          <a:p>
            <a:r>
              <a:rPr lang="fa-IR" sz="1400" b="1" dirty="0" smtClean="0">
                <a:solidFill>
                  <a:schemeClr val="bg1"/>
                </a:solidFill>
                <a:cs typeface="B Kamran" pitchFamily="2" charset="-78"/>
              </a:rPr>
              <a:t>معبر فرعی درجه 2</a:t>
            </a:r>
            <a:endParaRPr lang="fa-IR" sz="1400" b="1" dirty="0">
              <a:solidFill>
                <a:schemeClr val="bg1"/>
              </a:solidFill>
              <a:cs typeface="B Kamran" pitchFamily="2" charset="-78"/>
            </a:endParaRPr>
          </a:p>
        </p:txBody>
      </p:sp>
      <p:sp>
        <p:nvSpPr>
          <p:cNvPr id="12" name="TextBox 11"/>
          <p:cNvSpPr txBox="1"/>
          <p:nvPr/>
        </p:nvSpPr>
        <p:spPr>
          <a:xfrm>
            <a:off x="1571604" y="642918"/>
            <a:ext cx="1500198" cy="307777"/>
          </a:xfrm>
          <a:prstGeom prst="rect">
            <a:avLst/>
          </a:prstGeom>
          <a:noFill/>
        </p:spPr>
        <p:txBody>
          <a:bodyPr wrap="square" rtlCol="1">
            <a:spAutoFit/>
          </a:bodyPr>
          <a:lstStyle/>
          <a:p>
            <a:r>
              <a:rPr lang="fa-IR" sz="1400" b="1" dirty="0" smtClean="0">
                <a:solidFill>
                  <a:schemeClr val="bg1"/>
                </a:solidFill>
                <a:cs typeface="B Kamran" pitchFamily="2" charset="-78"/>
              </a:rPr>
              <a:t>معبر اصلی درجه 1</a:t>
            </a:r>
            <a:endParaRPr lang="fa-IR" sz="1400" b="1" dirty="0">
              <a:solidFill>
                <a:schemeClr val="bg1"/>
              </a:solidFill>
              <a:cs typeface="B Kamran" pitchFamily="2" charset="-78"/>
            </a:endParaRPr>
          </a:p>
        </p:txBody>
      </p:sp>
      <p:sp>
        <p:nvSpPr>
          <p:cNvPr id="13" name="TextBox 12"/>
          <p:cNvSpPr txBox="1"/>
          <p:nvPr/>
        </p:nvSpPr>
        <p:spPr>
          <a:xfrm>
            <a:off x="5857884" y="642918"/>
            <a:ext cx="1428760" cy="307777"/>
          </a:xfrm>
          <a:prstGeom prst="rect">
            <a:avLst/>
          </a:prstGeom>
          <a:noFill/>
        </p:spPr>
        <p:txBody>
          <a:bodyPr wrap="square" rtlCol="1">
            <a:spAutoFit/>
          </a:bodyPr>
          <a:lstStyle/>
          <a:p>
            <a:r>
              <a:rPr lang="fa-IR" sz="1400" b="1" dirty="0" smtClean="0">
                <a:solidFill>
                  <a:schemeClr val="bg1"/>
                </a:solidFill>
                <a:cs typeface="B Kamran" pitchFamily="2" charset="-78"/>
              </a:rPr>
              <a:t>معبر فرعی درجه 1</a:t>
            </a:r>
            <a:endParaRPr lang="fa-IR" sz="1400" b="1" dirty="0">
              <a:solidFill>
                <a:schemeClr val="bg1"/>
              </a:solidFill>
              <a:cs typeface="B Kamran" pitchFamily="2" charset="-78"/>
            </a:endParaRPr>
          </a:p>
        </p:txBody>
      </p:sp>
      <p:sp>
        <p:nvSpPr>
          <p:cNvPr id="14" name="Rectangle 13"/>
          <p:cNvSpPr/>
          <p:nvPr/>
        </p:nvSpPr>
        <p:spPr>
          <a:xfrm>
            <a:off x="6215074" y="3643314"/>
            <a:ext cx="1053494" cy="307777"/>
          </a:xfrm>
          <a:prstGeom prst="rect">
            <a:avLst/>
          </a:prstGeom>
        </p:spPr>
        <p:txBody>
          <a:bodyPr wrap="none">
            <a:spAutoFit/>
          </a:bodyPr>
          <a:lstStyle/>
          <a:p>
            <a:r>
              <a:rPr lang="fa-IR" sz="1400" b="1" dirty="0" smtClean="0">
                <a:solidFill>
                  <a:schemeClr val="bg1"/>
                </a:solidFill>
                <a:cs typeface="B Kamran" pitchFamily="2" charset="-78"/>
              </a:rPr>
              <a:t>معبر فرعی درجه 3</a:t>
            </a:r>
            <a:endParaRPr lang="fa-IR" sz="1400" b="1" dirty="0">
              <a:solidFill>
                <a:schemeClr val="bg1"/>
              </a:solidFill>
              <a:cs typeface="B Kamran" pitchFamily="2" charset="-78"/>
            </a:endParaRPr>
          </a:p>
        </p:txBody>
      </p:sp>
      <p:sp>
        <p:nvSpPr>
          <p:cNvPr id="15" name="Rectangle 14"/>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3074" name="Picture 2" descr="C:\Documents and Settings\F\Desktop\print\map\morfii chesh siyaah.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29124" y="357166"/>
            <a:ext cx="2500330" cy="1976047"/>
          </a:xfrm>
          <a:prstGeom prst="rect">
            <a:avLst/>
          </a:prstGeom>
          <a:noFill/>
        </p:spPr>
      </p:pic>
      <p:pic>
        <p:nvPicPr>
          <p:cNvPr id="3076" name="Picture 4" descr="C:\Documents and Settings\F\Desktop\print\mabar\Picture 00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00892" y="3214686"/>
            <a:ext cx="1428760" cy="1204815"/>
          </a:xfrm>
          <a:prstGeom prst="rect">
            <a:avLst/>
          </a:prstGeom>
          <a:noFill/>
        </p:spPr>
      </p:pic>
      <p:pic>
        <p:nvPicPr>
          <p:cNvPr id="3077" name="Picture 5" descr="C:\Documents and Settings\F\Desktop\print\mabar\1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29124" y="2428868"/>
            <a:ext cx="2500330" cy="2000264"/>
          </a:xfrm>
          <a:prstGeom prst="rect">
            <a:avLst/>
          </a:prstGeom>
          <a:noFill/>
        </p:spPr>
      </p:pic>
      <p:pic>
        <p:nvPicPr>
          <p:cNvPr id="3078"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29124" y="4500570"/>
            <a:ext cx="3561634" cy="2000264"/>
          </a:xfrm>
          <a:prstGeom prst="rect">
            <a:avLst/>
          </a:prstGeom>
          <a:noFill/>
          <a:ln w="9525">
            <a:noFill/>
            <a:miter lim="800000"/>
            <a:headEnd/>
            <a:tailEnd/>
          </a:ln>
          <a:effectLst/>
        </p:spPr>
      </p:pic>
      <p:sp>
        <p:nvSpPr>
          <p:cNvPr id="7" name="Rectangle 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
        <p:nvSpPr>
          <p:cNvPr id="8" name="TextBox 7"/>
          <p:cNvSpPr txBox="1"/>
          <p:nvPr/>
        </p:nvSpPr>
        <p:spPr>
          <a:xfrm>
            <a:off x="7072330" y="357166"/>
            <a:ext cx="1500198" cy="2964538"/>
          </a:xfrm>
          <a:prstGeom prst="rect">
            <a:avLst/>
          </a:prstGeom>
          <a:noFill/>
        </p:spPr>
        <p:txBody>
          <a:bodyPr wrap="square" rtlCol="1">
            <a:spAutoFit/>
          </a:bodyPr>
          <a:lstStyle/>
          <a:p>
            <a:pPr algn="just"/>
            <a:r>
              <a:rPr lang="fa-IR" sz="1400" b="1" dirty="0" smtClean="0">
                <a:cs typeface="B Kamran" pitchFamily="2" charset="-78"/>
              </a:rPr>
              <a:t>معبر اصلی درجه 1:</a:t>
            </a:r>
          </a:p>
          <a:p>
            <a:pPr algn="just"/>
            <a:r>
              <a:rPr lang="fa-IR" sz="1200" dirty="0" smtClean="0">
                <a:cs typeface="B Kamran" pitchFamily="2" charset="-78"/>
              </a:rPr>
              <a:t>راه اصلي روستا كه از جاده رشت- آستارا منشعب مي شود و تا مركز روستا ادامه دارد</a:t>
            </a:r>
            <a:r>
              <a:rPr lang="fa-IR" sz="1200" dirty="0" smtClean="0">
                <a:latin typeface="Times New Roman" pitchFamily="18" charset="0"/>
                <a:cs typeface="B Kamran" pitchFamily="2" charset="-78"/>
              </a:rPr>
              <a:t> از مرکز آن مي گذرد علاوه بر دارا بودن نقش عبوري پخش کننده ترافيک محلي روستا نيز مي باشد</a:t>
            </a:r>
            <a:r>
              <a:rPr lang="fa-IR" sz="1200" dirty="0" smtClean="0">
                <a:cs typeface="B Kamran" pitchFamily="2" charset="-78"/>
              </a:rPr>
              <a:t> </a:t>
            </a:r>
            <a:r>
              <a:rPr lang="fa-IR" sz="1200" dirty="0" smtClean="0">
                <a:latin typeface="Times New Roman" pitchFamily="18" charset="0"/>
                <a:cs typeface="B Kamran" pitchFamily="2" charset="-78"/>
              </a:rPr>
              <a:t>و برخي راههاي فرعي از آن انشعاب مي يابند </a:t>
            </a:r>
            <a:r>
              <a:rPr lang="fa-IR" sz="1200" dirty="0" smtClean="0">
                <a:cs typeface="B Kamran" pitchFamily="2" charset="-78"/>
              </a:rPr>
              <a:t>اين راه آسفالته مي باشد طول آن در سطح روستا 2 كيلومتر مي باشد و عرض آن 6/5 متر مي باشد.اين مسير كه تنها راه ارتباطي با خارج روستا مي باشد و اكثر امكانات رفاهي روستا در كنار اين جاده قرار گرفته است.</a:t>
            </a:r>
            <a:endParaRPr lang="fa-IR" sz="1200" dirty="0">
              <a:cs typeface="B Kamran" pitchFamily="2" charset="-78"/>
            </a:endParaRPr>
          </a:p>
        </p:txBody>
      </p:sp>
      <p:sp>
        <p:nvSpPr>
          <p:cNvPr id="9" name="TextBox 8"/>
          <p:cNvSpPr txBox="1"/>
          <p:nvPr/>
        </p:nvSpPr>
        <p:spPr>
          <a:xfrm>
            <a:off x="3286116" y="357166"/>
            <a:ext cx="1143008" cy="1785104"/>
          </a:xfrm>
          <a:prstGeom prst="rect">
            <a:avLst/>
          </a:prstGeom>
          <a:noFill/>
        </p:spPr>
        <p:txBody>
          <a:bodyPr wrap="square" rtlCol="1">
            <a:spAutoFit/>
          </a:bodyPr>
          <a:lstStyle/>
          <a:p>
            <a:pPr algn="just"/>
            <a:r>
              <a:rPr lang="fa-IR" sz="1400" b="1" dirty="0" smtClean="0">
                <a:cs typeface="B Kamran" pitchFamily="2" charset="-78"/>
              </a:rPr>
              <a:t> معبر فرعي درجه 1:</a:t>
            </a:r>
            <a:endParaRPr lang="en-US" sz="1400" b="1" dirty="0" smtClean="0">
              <a:cs typeface="B Kamran" pitchFamily="2" charset="-78"/>
            </a:endParaRPr>
          </a:p>
          <a:p>
            <a:pPr algn="just"/>
            <a:r>
              <a:rPr lang="fa-IR" sz="1200" dirty="0" smtClean="0">
                <a:cs typeface="B Kamran" pitchFamily="2" charset="-78"/>
              </a:rPr>
              <a:t>  اين معابر كه دسترسي واحدهاي مسكوني به جاده اصلي و همچنين به انواع خدمات را ممكن مي سازد. عرض اين معابر بين 4 تا 6 متر مي باشدو پوشش آنها شني است.</a:t>
            </a:r>
            <a:endParaRPr lang="en-US" sz="1200" dirty="0" smtClean="0">
              <a:cs typeface="B Kamran" pitchFamily="2" charset="-78"/>
            </a:endParaRPr>
          </a:p>
          <a:p>
            <a:pPr algn="just"/>
            <a:endParaRPr lang="fa-IR" sz="1200" dirty="0">
              <a:cs typeface="B Kamran" pitchFamily="2" charset="-78"/>
            </a:endParaRPr>
          </a:p>
        </p:txBody>
      </p:sp>
      <p:pic>
        <p:nvPicPr>
          <p:cNvPr id="10" name="Content Placeholder 3" descr="C:\Documents and Settings\F\Desktop\print\map\chelii4.jpg"/>
          <p:cNvPicPr>
            <a:picLocks noGrp="1" noChangeAspect="1" noChangeArrowheads="1"/>
          </p:cNvPicPr>
          <p:nvPr>
            <p:ph idx="1"/>
          </p:nvPr>
        </p:nvPicPr>
        <p:blipFill>
          <a:blip r:embed="rId6" cstate="email">
            <a:extLst>
              <a:ext uri="{28A0092B-C50C-407E-A947-70E740481C1C}">
                <a14:useLocalDpi xmlns:a14="http://schemas.microsoft.com/office/drawing/2010/main"/>
              </a:ext>
            </a:extLst>
          </a:blip>
          <a:srcRect/>
          <a:stretch>
            <a:fillRect/>
          </a:stretch>
        </p:blipFill>
        <p:spPr bwMode="auto">
          <a:xfrm>
            <a:off x="642910" y="357166"/>
            <a:ext cx="2643206" cy="1977499"/>
          </a:xfrm>
          <a:prstGeom prst="rect">
            <a:avLst/>
          </a:prstGeom>
          <a:noFill/>
        </p:spPr>
      </p:pic>
      <p:pic>
        <p:nvPicPr>
          <p:cNvPr id="12" name="Picture 3"/>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42910" y="4500570"/>
            <a:ext cx="3429024" cy="1978917"/>
          </a:xfrm>
          <a:prstGeom prst="rect">
            <a:avLst/>
          </a:prstGeom>
          <a:noFill/>
          <a:ln w="9525">
            <a:noFill/>
            <a:miter lim="800000"/>
            <a:headEnd/>
            <a:tailEnd/>
          </a:ln>
          <a:effectLst/>
        </p:spPr>
      </p:pic>
      <p:pic>
        <p:nvPicPr>
          <p:cNvPr id="13" name="Picture 2" descr="C:\Documents and Settings\F\Desktop\print\mabar\21.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42910" y="2428868"/>
            <a:ext cx="3429024" cy="2000264"/>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4098" name="Picture 2" descr="C:\Documents and Settings\F\Desktop\print\map\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786314" y="439828"/>
            <a:ext cx="2786082" cy="2203354"/>
          </a:xfrm>
          <a:prstGeom prst="rect">
            <a:avLst/>
          </a:prstGeom>
          <a:noFill/>
        </p:spPr>
      </p:pic>
      <p:pic>
        <p:nvPicPr>
          <p:cNvPr id="4100" name="Picture 4" descr="C:\Documents and Settings\F\Desktop\print\mabar\2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86314" y="2786058"/>
            <a:ext cx="2714644" cy="2071702"/>
          </a:xfrm>
          <a:prstGeom prst="rect">
            <a:avLst/>
          </a:prstGeom>
          <a:noFill/>
        </p:spPr>
      </p:pic>
      <p:pic>
        <p:nvPicPr>
          <p:cNvPr id="4102" name="Picture 6" descr="J:\New Folder (2)\hgf.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72396" y="2786058"/>
            <a:ext cx="1237863" cy="928694"/>
          </a:xfrm>
          <a:prstGeom prst="rect">
            <a:avLst/>
          </a:prstGeom>
          <a:noFill/>
        </p:spPr>
      </p:pic>
      <p:sp>
        <p:nvSpPr>
          <p:cNvPr id="7" name="Rectangle 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
        <p:nvSpPr>
          <p:cNvPr id="8" name="TextBox 7"/>
          <p:cNvSpPr txBox="1"/>
          <p:nvPr/>
        </p:nvSpPr>
        <p:spPr>
          <a:xfrm>
            <a:off x="7643834" y="428604"/>
            <a:ext cx="1214446" cy="2339102"/>
          </a:xfrm>
          <a:prstGeom prst="rect">
            <a:avLst/>
          </a:prstGeom>
          <a:noFill/>
        </p:spPr>
        <p:txBody>
          <a:bodyPr wrap="square" rtlCol="1">
            <a:spAutoFit/>
          </a:bodyPr>
          <a:lstStyle/>
          <a:p>
            <a:pPr algn="just"/>
            <a:r>
              <a:rPr lang="fa-IR" sz="1400" b="1" dirty="0" smtClean="0">
                <a:cs typeface="B Kamran" pitchFamily="2" charset="-78"/>
              </a:rPr>
              <a:t>معبر فرعي درجه دو :</a:t>
            </a:r>
            <a:endParaRPr lang="en-US" sz="1400" b="1" dirty="0" smtClean="0">
              <a:cs typeface="B Kamran" pitchFamily="2" charset="-78"/>
            </a:endParaRPr>
          </a:p>
          <a:p>
            <a:pPr algn="just"/>
            <a:r>
              <a:rPr lang="fa-IR" sz="1200" dirty="0" smtClean="0">
                <a:cs typeface="B Kamran" pitchFamily="2" charset="-78"/>
              </a:rPr>
              <a:t>  اين معابر دسترسي واحدهاي مسكوني را به زمينهاي كشاورزي ممكن مي سازد همچنين دسترسي به معابر اصلي و فرعي درجه يك از طريق اين معابر صورت مي گيرد. پوشش اين راهها شني و خاكي بوده و عرض آنها كمتر از 5 متر مي باشد. </a:t>
            </a:r>
            <a:endParaRPr lang="en-US" sz="1200" dirty="0" smtClean="0">
              <a:cs typeface="B Kamran" pitchFamily="2" charset="-78"/>
            </a:endParaRPr>
          </a:p>
          <a:p>
            <a:pPr algn="just"/>
            <a:endParaRPr lang="fa-IR" sz="1200" dirty="0">
              <a:cs typeface="B Kamran" pitchFamily="2" charset="-78"/>
            </a:endParaRPr>
          </a:p>
        </p:txBody>
      </p:sp>
      <p:pic>
        <p:nvPicPr>
          <p:cNvPr id="9" name="Content Placeholder 3" descr="C:\Documents and Settings\F\Desktop\print\map\11.jpg"/>
          <p:cNvPicPr>
            <a:picLocks noGrp="1" noChangeAspect="1" noChangeArrowheads="1"/>
          </p:cNvPicPr>
          <p:nvPr>
            <p:ph idx="1"/>
          </p:nvPr>
        </p:nvPicPr>
        <p:blipFill>
          <a:blip r:embed="rId5" cstate="email">
            <a:extLst>
              <a:ext uri="{28A0092B-C50C-407E-A947-70E740481C1C}">
                <a14:useLocalDpi xmlns:a14="http://schemas.microsoft.com/office/drawing/2010/main"/>
              </a:ext>
            </a:extLst>
          </a:blip>
          <a:srcRect/>
          <a:stretch>
            <a:fillRect/>
          </a:stretch>
        </p:blipFill>
        <p:spPr bwMode="auto">
          <a:xfrm>
            <a:off x="357159" y="428604"/>
            <a:ext cx="3071833" cy="2214578"/>
          </a:xfrm>
          <a:prstGeom prst="rect">
            <a:avLst/>
          </a:prstGeom>
          <a:noFill/>
        </p:spPr>
      </p:pic>
      <p:pic>
        <p:nvPicPr>
          <p:cNvPr id="10" name="Picture 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57158" y="4929198"/>
            <a:ext cx="1848260" cy="1500198"/>
          </a:xfrm>
          <a:prstGeom prst="rect">
            <a:avLst/>
          </a:prstGeom>
          <a:noFill/>
          <a:ln w="9525">
            <a:noFill/>
            <a:miter lim="800000"/>
            <a:headEnd/>
            <a:tailEnd/>
          </a:ln>
          <a:effectLst/>
        </p:spPr>
      </p:pic>
      <p:pic>
        <p:nvPicPr>
          <p:cNvPr id="11" name="Picture 3" descr="C:\Documents and Settings\F\Desktop\print\mabar\22.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57158" y="2786058"/>
            <a:ext cx="3071834" cy="2071702"/>
          </a:xfrm>
          <a:prstGeom prst="rect">
            <a:avLst/>
          </a:prstGeom>
          <a:noFill/>
        </p:spPr>
      </p:pic>
      <p:pic>
        <p:nvPicPr>
          <p:cNvPr id="12" name="Picture 2" descr="C:\Documents and Settings\F\Desktop\print\mabar\23.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285984" y="4929198"/>
            <a:ext cx="2428892" cy="1500198"/>
          </a:xfrm>
          <a:prstGeom prst="rect">
            <a:avLst/>
          </a:prstGeom>
          <a:noFill/>
        </p:spPr>
      </p:pic>
      <p:sp>
        <p:nvSpPr>
          <p:cNvPr id="13" name="TextBox 12"/>
          <p:cNvSpPr txBox="1"/>
          <p:nvPr/>
        </p:nvSpPr>
        <p:spPr>
          <a:xfrm>
            <a:off x="3428992" y="500042"/>
            <a:ext cx="1285884" cy="1600438"/>
          </a:xfrm>
          <a:prstGeom prst="rect">
            <a:avLst/>
          </a:prstGeom>
          <a:noFill/>
        </p:spPr>
        <p:txBody>
          <a:bodyPr wrap="square" rtlCol="1">
            <a:spAutoFit/>
          </a:bodyPr>
          <a:lstStyle/>
          <a:p>
            <a:pPr algn="just"/>
            <a:r>
              <a:rPr lang="fa-IR" sz="1400" b="1" dirty="0" smtClean="0">
                <a:cs typeface="B Kamran" pitchFamily="2" charset="-78"/>
              </a:rPr>
              <a:t>معبر فرعی درجه ی 3 : </a:t>
            </a:r>
            <a:r>
              <a:rPr lang="fa-IR" sz="1200" dirty="0" smtClean="0">
                <a:cs typeface="B Kamran" pitchFamily="2" charset="-78"/>
              </a:rPr>
              <a:t>این معابر دسترسی افراد را به داخل باغ ها و مزارع ممکن می سازد و پوشش آن ها از جنس خود زمین و باغ بوده و گلی می باشند و عرض آن ها متجاز از 50 سانتیمتر نمی باشد .</a:t>
            </a:r>
            <a:endParaRPr lang="fa-IR" sz="1200" dirty="0">
              <a:cs typeface="B Kamran" pitchFamily="2" charset="-78"/>
            </a:endParaRPr>
          </a:p>
        </p:txBody>
      </p:sp>
      <p:pic>
        <p:nvPicPr>
          <p:cNvPr id="3074" name="Picture 2" descr="F:\mahboobeh\rusta\ax&amp;movie\ax_arrange fatemeh\mahdi1\29112008045.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500431" y="2786058"/>
            <a:ext cx="1214446" cy="910835"/>
          </a:xfrm>
          <a:prstGeom prst="rect">
            <a:avLst/>
          </a:prstGeom>
          <a:noFill/>
        </p:spPr>
      </p:pic>
      <p:pic>
        <p:nvPicPr>
          <p:cNvPr id="3075" name="Picture 3"/>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858016" y="4929198"/>
            <a:ext cx="1928826" cy="1500198"/>
          </a:xfrm>
          <a:prstGeom prst="rect">
            <a:avLst/>
          </a:prstGeom>
          <a:noFill/>
          <a:ln w="9525">
            <a:noFill/>
            <a:miter lim="800000"/>
            <a:headEnd/>
            <a:tailEnd/>
          </a:ln>
          <a:effectLst/>
        </p:spPr>
      </p:pic>
      <p:pic>
        <p:nvPicPr>
          <p:cNvPr id="3076" name="Picture 4"/>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500430" y="3786190"/>
            <a:ext cx="1212827" cy="1071570"/>
          </a:xfrm>
          <a:prstGeom prst="rect">
            <a:avLst/>
          </a:prstGeom>
          <a:noFill/>
          <a:ln w="9525">
            <a:noFill/>
            <a:miter lim="800000"/>
            <a:headEnd/>
            <a:tailEnd/>
          </a:ln>
          <a:effectLst/>
        </p:spPr>
      </p:pic>
      <p:pic>
        <p:nvPicPr>
          <p:cNvPr id="3077" name="Picture 5"/>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4786314" y="4929198"/>
            <a:ext cx="2000264" cy="1498486"/>
          </a:xfrm>
          <a:prstGeom prst="rect">
            <a:avLst/>
          </a:prstGeom>
          <a:noFill/>
          <a:ln w="9525">
            <a:noFill/>
            <a:miter lim="800000"/>
            <a:headEnd/>
            <a:tailEnd/>
          </a:ln>
          <a:effectLst/>
        </p:spPr>
      </p:pic>
      <p:pic>
        <p:nvPicPr>
          <p:cNvPr id="3078" name="Picture 6"/>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7572396" y="3786190"/>
            <a:ext cx="1214446" cy="10540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10244" name="Picture 4" descr="C:\Documents and Settings\hemmati\Desktop\New Folder\jhg.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7158" y="428604"/>
            <a:ext cx="2262174" cy="16971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46" name="Picture 6" descr="C:\Documents and Settings\hemmati\Desktop\New Folder\hb.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7158" y="2271683"/>
            <a:ext cx="2267747" cy="15405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2" descr="J:\Picture 060.jpg"/>
          <p:cNvPicPr>
            <a:picLocks noChangeAspect="1" noChangeArrowheads="1"/>
          </p:cNvPicPr>
          <p:nvPr/>
        </p:nvPicPr>
        <p:blipFill>
          <a:blip r:embed="rId4" cstate="email">
            <a:clrChange>
              <a:clrFrom>
                <a:srgbClr val="FEFFF9"/>
              </a:clrFrom>
              <a:clrTo>
                <a:srgbClr val="FEFFF9">
                  <a:alpha val="0"/>
                </a:srgbClr>
              </a:clrTo>
            </a:clrChange>
            <a:extLst>
              <a:ext uri="{28A0092B-C50C-407E-A947-70E740481C1C}">
                <a14:useLocalDpi xmlns:a14="http://schemas.microsoft.com/office/drawing/2010/main"/>
              </a:ext>
            </a:extLst>
          </a:blip>
          <a:srcRect/>
          <a:stretch>
            <a:fillRect/>
          </a:stretch>
        </p:blipFill>
        <p:spPr bwMode="auto">
          <a:xfrm rot="19719790">
            <a:off x="2969414" y="1053768"/>
            <a:ext cx="2645969" cy="2820959"/>
          </a:xfrm>
          <a:prstGeom prst="rect">
            <a:avLst/>
          </a:prstGeom>
          <a:noFill/>
        </p:spPr>
      </p:pic>
      <p:pic>
        <p:nvPicPr>
          <p:cNvPr id="95234" name="Picture 2" descr="C:\Documents and Settings\F\Desktop\print\map\52.jpg"/>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1499293">
            <a:off x="3150347" y="794344"/>
            <a:ext cx="590978" cy="494000"/>
          </a:xfrm>
          <a:prstGeom prst="rect">
            <a:avLst/>
          </a:prstGeom>
          <a:noFill/>
        </p:spPr>
      </p:pic>
      <p:sp>
        <p:nvSpPr>
          <p:cNvPr id="7" name="Rectangle 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
        <p:nvSpPr>
          <p:cNvPr id="8" name="Oval 7"/>
          <p:cNvSpPr/>
          <p:nvPr/>
        </p:nvSpPr>
        <p:spPr>
          <a:xfrm rot="8767518">
            <a:off x="3674635" y="2059909"/>
            <a:ext cx="496018" cy="541623"/>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descr="C:\Documents and Settings\hemmati\Desktop\New Folder\IMG_0920.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072198" y="428604"/>
            <a:ext cx="2570948" cy="19288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5" descr="C:\Documents and Settings\hemmati\Desktop\New Folder\IMG_0925.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072198" y="2428868"/>
            <a:ext cx="2570948" cy="19288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Striped Right Arrow 10"/>
          <p:cNvSpPr/>
          <p:nvPr/>
        </p:nvSpPr>
        <p:spPr>
          <a:xfrm rot="3273478">
            <a:off x="3226946" y="1672094"/>
            <a:ext cx="357190" cy="214314"/>
          </a:xfrm>
          <a:prstGeom prst="stripedRightArrow">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2" descr="C:\Documents and Settings\hemmati\Desktop\New Folder\IMG_0920.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072198" y="4429132"/>
            <a:ext cx="2571768" cy="20435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Striped Right Arrow 13"/>
          <p:cNvSpPr/>
          <p:nvPr/>
        </p:nvSpPr>
        <p:spPr>
          <a:xfrm rot="3273478">
            <a:off x="3655575" y="2243599"/>
            <a:ext cx="357190" cy="214314"/>
          </a:xfrm>
          <a:prstGeom prst="stripedRightArrow">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4-Point Star 14"/>
          <p:cNvSpPr/>
          <p:nvPr/>
        </p:nvSpPr>
        <p:spPr>
          <a:xfrm>
            <a:off x="3214677" y="1428736"/>
            <a:ext cx="214314" cy="285752"/>
          </a:xfrm>
          <a:prstGeom prst="star4">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4-Point Star 15"/>
          <p:cNvSpPr/>
          <p:nvPr/>
        </p:nvSpPr>
        <p:spPr>
          <a:xfrm>
            <a:off x="2333580" y="3486129"/>
            <a:ext cx="214314" cy="285752"/>
          </a:xfrm>
          <a:prstGeom prst="star4">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4-Point Star 16"/>
          <p:cNvSpPr/>
          <p:nvPr/>
        </p:nvSpPr>
        <p:spPr>
          <a:xfrm>
            <a:off x="2333580" y="1771617"/>
            <a:ext cx="214314" cy="285752"/>
          </a:xfrm>
          <a:prstGeom prst="star4">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4-Point Star 18"/>
          <p:cNvSpPr/>
          <p:nvPr/>
        </p:nvSpPr>
        <p:spPr>
          <a:xfrm>
            <a:off x="8358214" y="6072206"/>
            <a:ext cx="214314" cy="285752"/>
          </a:xfrm>
          <a:prstGeom prst="star4">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4-Point Star 19"/>
          <p:cNvSpPr/>
          <p:nvPr/>
        </p:nvSpPr>
        <p:spPr>
          <a:xfrm>
            <a:off x="3786181" y="2071678"/>
            <a:ext cx="214314" cy="285752"/>
          </a:xfrm>
          <a:prstGeom prst="star4">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4-Point Star 20"/>
          <p:cNvSpPr/>
          <p:nvPr/>
        </p:nvSpPr>
        <p:spPr>
          <a:xfrm>
            <a:off x="8358214" y="3929066"/>
            <a:ext cx="214314" cy="285752"/>
          </a:xfrm>
          <a:prstGeom prst="star4">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4-Point Star 21"/>
          <p:cNvSpPr/>
          <p:nvPr/>
        </p:nvSpPr>
        <p:spPr>
          <a:xfrm>
            <a:off x="8358214" y="1928802"/>
            <a:ext cx="214314" cy="285752"/>
          </a:xfrm>
          <a:prstGeom prst="star4">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098"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57158" y="3940196"/>
            <a:ext cx="3317875" cy="2489200"/>
          </a:xfrm>
          <a:prstGeom prst="rect">
            <a:avLst/>
          </a:prstGeom>
          <a:noFill/>
          <a:ln w="9525">
            <a:noFill/>
            <a:miter lim="800000"/>
            <a:headEnd/>
            <a:tailEnd/>
          </a:ln>
          <a:effectLst/>
        </p:spPr>
      </p:pic>
      <p:sp>
        <p:nvSpPr>
          <p:cNvPr id="24" name="4-Point Star 23"/>
          <p:cNvSpPr/>
          <p:nvPr/>
        </p:nvSpPr>
        <p:spPr>
          <a:xfrm>
            <a:off x="3286116" y="5929330"/>
            <a:ext cx="214314" cy="285752"/>
          </a:xfrm>
          <a:prstGeom prst="star4">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3" name="Picture 2" descr="C:\Documents and Settings\F\Desktop\print\map\hi1.jpg"/>
          <p:cNvPicPr>
            <a:picLocks noChangeAspect="1" noChangeArrowheads="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89348" y="4357694"/>
            <a:ext cx="2554287" cy="1857388"/>
          </a:xfrm>
          <a:prstGeom prst="rect">
            <a:avLst/>
          </a:prstGeom>
          <a:noFill/>
        </p:spPr>
      </p:pic>
      <p:sp>
        <p:nvSpPr>
          <p:cNvPr id="26" name="TextBox 25"/>
          <p:cNvSpPr txBox="1"/>
          <p:nvPr/>
        </p:nvSpPr>
        <p:spPr>
          <a:xfrm>
            <a:off x="4214810" y="285728"/>
            <a:ext cx="1071570" cy="369332"/>
          </a:xfrm>
          <a:prstGeom prst="rect">
            <a:avLst/>
          </a:prstGeom>
          <a:noFill/>
        </p:spPr>
        <p:txBody>
          <a:bodyPr wrap="square" rtlCol="1">
            <a:spAutoFit/>
          </a:bodyPr>
          <a:lstStyle/>
          <a:p>
            <a:r>
              <a:rPr lang="fa-IR" b="1" dirty="0" smtClean="0">
                <a:cs typeface="B Kamran" pitchFamily="2" charset="-78"/>
              </a:rPr>
              <a:t>همجواری</a:t>
            </a:r>
            <a:endParaRPr lang="fa-IR" b="1" dirty="0">
              <a:cs typeface="B Kamran" pitchFamily="2" charset="-78"/>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3" name="Oval 2"/>
          <p:cNvSpPr/>
          <p:nvPr/>
        </p:nvSpPr>
        <p:spPr>
          <a:xfrm>
            <a:off x="4429124" y="2571744"/>
            <a:ext cx="1676400" cy="1524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Arrow 3"/>
          <p:cNvSpPr/>
          <p:nvPr/>
        </p:nvSpPr>
        <p:spPr>
          <a:xfrm rot="8598877">
            <a:off x="5289926" y="2835868"/>
            <a:ext cx="409570" cy="204402"/>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6" name="Picture 2" descr="C:\Documents and Settings\hemmati\Desktop\New Folder\lkjh.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0034" y="357166"/>
            <a:ext cx="2428892" cy="20044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 name="Picture 2" descr="J:\Picture 060.jpg"/>
          <p:cNvPicPr>
            <a:picLocks noChangeAspect="1" noChangeArrowheads="1"/>
          </p:cNvPicPr>
          <p:nvPr/>
        </p:nvPicPr>
        <p:blipFill>
          <a:blip r:embed="rId3" cstate="email">
            <a:clrChange>
              <a:clrFrom>
                <a:srgbClr val="FFFFF3"/>
              </a:clrFrom>
              <a:clrTo>
                <a:srgbClr val="FFFFF3">
                  <a:alpha val="0"/>
                </a:srgbClr>
              </a:clrTo>
            </a:clrChange>
            <a:extLst>
              <a:ext uri="{28A0092B-C50C-407E-A947-70E740481C1C}">
                <a14:useLocalDpi xmlns:a14="http://schemas.microsoft.com/office/drawing/2010/main"/>
              </a:ext>
            </a:extLst>
          </a:blip>
          <a:srcRect/>
          <a:stretch>
            <a:fillRect/>
          </a:stretch>
        </p:blipFill>
        <p:spPr bwMode="auto">
          <a:xfrm rot="19771517">
            <a:off x="3439562" y="610201"/>
            <a:ext cx="5376399" cy="5731964"/>
          </a:xfrm>
          <a:prstGeom prst="rect">
            <a:avLst/>
          </a:prstGeom>
          <a:noFill/>
        </p:spPr>
      </p:pic>
      <p:pic>
        <p:nvPicPr>
          <p:cNvPr id="6" name="Picture 2" descr="C:\Documents and Settings\F\Desktop\print\map\52.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1551020">
            <a:off x="7396253" y="5526575"/>
            <a:ext cx="916454" cy="766066"/>
          </a:xfrm>
          <a:prstGeom prst="rect">
            <a:avLst/>
          </a:prstGeom>
          <a:noFill/>
        </p:spPr>
      </p:pic>
      <p:sp>
        <p:nvSpPr>
          <p:cNvPr id="7" name="Rectangle 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
        <p:nvSpPr>
          <p:cNvPr id="8" name="Left Arrow 7"/>
          <p:cNvSpPr/>
          <p:nvPr/>
        </p:nvSpPr>
        <p:spPr>
          <a:xfrm rot="10800000">
            <a:off x="5357818" y="3071810"/>
            <a:ext cx="563554" cy="285752"/>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3" descr="C:\Documents and Settings\hemmati\Desktop\New Folder\lkjhg.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0034" y="2428868"/>
            <a:ext cx="2428891" cy="18573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Left Arrow 10"/>
          <p:cNvSpPr/>
          <p:nvPr/>
        </p:nvSpPr>
        <p:spPr>
          <a:xfrm rot="8480650">
            <a:off x="5715008" y="2357430"/>
            <a:ext cx="563554" cy="285752"/>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descr="C:\Documents and Settings\hemmati\Desktop\New Folder\kjhv.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00034" y="4429132"/>
            <a:ext cx="2428892" cy="20957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4-Point Star 12"/>
          <p:cNvSpPr/>
          <p:nvPr/>
        </p:nvSpPr>
        <p:spPr>
          <a:xfrm>
            <a:off x="5357818" y="2786058"/>
            <a:ext cx="214314" cy="285752"/>
          </a:xfrm>
          <a:prstGeom prst="star4">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4-Point Star 13"/>
          <p:cNvSpPr/>
          <p:nvPr/>
        </p:nvSpPr>
        <p:spPr>
          <a:xfrm>
            <a:off x="2571736" y="1928802"/>
            <a:ext cx="214314" cy="285752"/>
          </a:xfrm>
          <a:prstGeom prst="star4">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4-Point Star 14"/>
          <p:cNvSpPr/>
          <p:nvPr/>
        </p:nvSpPr>
        <p:spPr>
          <a:xfrm>
            <a:off x="5857884" y="2357430"/>
            <a:ext cx="214314" cy="285752"/>
          </a:xfrm>
          <a:prstGeom prst="star4">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4-Point Star 15"/>
          <p:cNvSpPr/>
          <p:nvPr/>
        </p:nvSpPr>
        <p:spPr>
          <a:xfrm>
            <a:off x="2643174" y="6072206"/>
            <a:ext cx="214314" cy="285752"/>
          </a:xfrm>
          <a:prstGeom prst="star4">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4-Point Star 16"/>
          <p:cNvSpPr/>
          <p:nvPr/>
        </p:nvSpPr>
        <p:spPr>
          <a:xfrm>
            <a:off x="5357818" y="3143248"/>
            <a:ext cx="214314" cy="285752"/>
          </a:xfrm>
          <a:prstGeom prst="star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4-Point Star 17"/>
          <p:cNvSpPr/>
          <p:nvPr/>
        </p:nvSpPr>
        <p:spPr>
          <a:xfrm>
            <a:off x="2571736" y="3857628"/>
            <a:ext cx="214314" cy="285752"/>
          </a:xfrm>
          <a:prstGeom prst="star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9" name="Picture 2" descr="C:\Documents and Settings\hemmati\Desktop\New Folder\IMG_0933.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000364" y="4429132"/>
            <a:ext cx="2380507" cy="20717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0" name="4-Point Star 19"/>
          <p:cNvSpPr/>
          <p:nvPr/>
        </p:nvSpPr>
        <p:spPr>
          <a:xfrm>
            <a:off x="5072066" y="6072206"/>
            <a:ext cx="214314" cy="285752"/>
          </a:xfrm>
          <a:prstGeom prst="star4">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12292" name="Picture 4" descr="C:\Documents and Settings\hemmati\Desktop\New Folder\hugvh.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0034" y="428604"/>
            <a:ext cx="2475728" cy="18573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293" name="Picture 5" descr="C:\Documents and Settings\hemmati\Desktop\New Folder\mhv.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8596" y="2357430"/>
            <a:ext cx="2571736" cy="19294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 name="Picture 2" descr="J:\Picture 060.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9739754">
            <a:off x="3091341" y="1164269"/>
            <a:ext cx="3714267" cy="3959908"/>
          </a:xfrm>
          <a:prstGeom prst="rect">
            <a:avLst/>
          </a:prstGeom>
          <a:noFill/>
        </p:spPr>
      </p:pic>
      <p:sp>
        <p:nvSpPr>
          <p:cNvPr id="7" name="Left Arrow 6"/>
          <p:cNvSpPr/>
          <p:nvPr/>
        </p:nvSpPr>
        <p:spPr>
          <a:xfrm rot="4258918">
            <a:off x="5032282" y="1787385"/>
            <a:ext cx="414180" cy="131424"/>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4" name="Picture 6" descr="C:\Documents and Settings\hemmati\Desktop\New Folder\kjhgfd.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8596" y="4429132"/>
            <a:ext cx="2571768" cy="19811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C:\Documents and Settings\F\Desktop\print\map\52.jpg"/>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1519257">
            <a:off x="3220951" y="650454"/>
            <a:ext cx="648128" cy="541772"/>
          </a:xfrm>
          <a:prstGeom prst="rect">
            <a:avLst/>
          </a:prstGeom>
          <a:noFill/>
        </p:spPr>
      </p:pic>
      <p:sp>
        <p:nvSpPr>
          <p:cNvPr id="9" name="Rectangle 8"/>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
        <p:nvSpPr>
          <p:cNvPr id="10" name="Left Arrow 9"/>
          <p:cNvSpPr/>
          <p:nvPr/>
        </p:nvSpPr>
        <p:spPr>
          <a:xfrm rot="2703579">
            <a:off x="4670171" y="2119276"/>
            <a:ext cx="413178" cy="139517"/>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eft Arrow 10"/>
          <p:cNvSpPr/>
          <p:nvPr/>
        </p:nvSpPr>
        <p:spPr>
          <a:xfrm rot="13996263">
            <a:off x="5310480" y="2202905"/>
            <a:ext cx="410810" cy="166171"/>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descr="C:\Documents and Settings\hemmati\Desktop\New Folder\jnbhc.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215074" y="357166"/>
            <a:ext cx="2446814" cy="2000264"/>
          </a:xfrm>
          <a:prstGeom prst="roundRect">
            <a:avLst>
              <a:gd name="adj" fmla="val 8594"/>
            </a:avLst>
          </a:prstGeom>
          <a:solidFill>
            <a:srgbClr val="FF0000"/>
          </a:solidFill>
          <a:ln>
            <a:noFill/>
          </a:ln>
          <a:effectLst>
            <a:reflection blurRad="12700" stA="38000" endPos="28000" dist="5000" dir="5400000" sy="-100000" algn="bl" rotWithShape="0"/>
          </a:effectLst>
        </p:spPr>
      </p:pic>
      <p:pic>
        <p:nvPicPr>
          <p:cNvPr id="13" name="Picture 3" descr="C:\Documents and Settings\hemmati\Desktop\New Folder\hgfd.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215074" y="2500306"/>
            <a:ext cx="2500330" cy="18573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Picture 3" descr="C:\Documents and Settings\hemmati\Desktop\New Folder\hgf.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215074" y="4500570"/>
            <a:ext cx="2500330" cy="19390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4-Point Star 14"/>
          <p:cNvSpPr/>
          <p:nvPr/>
        </p:nvSpPr>
        <p:spPr>
          <a:xfrm>
            <a:off x="2643174" y="1928802"/>
            <a:ext cx="214314" cy="285752"/>
          </a:xfrm>
          <a:prstGeom prst="star4">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4-Point Star 15"/>
          <p:cNvSpPr/>
          <p:nvPr/>
        </p:nvSpPr>
        <p:spPr>
          <a:xfrm>
            <a:off x="4786314" y="2000240"/>
            <a:ext cx="214314" cy="285752"/>
          </a:xfrm>
          <a:prstGeom prst="star4">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4-Point Star 16"/>
          <p:cNvSpPr/>
          <p:nvPr/>
        </p:nvSpPr>
        <p:spPr>
          <a:xfrm>
            <a:off x="2643174" y="3857628"/>
            <a:ext cx="214314" cy="285752"/>
          </a:xfrm>
          <a:prstGeom prst="star4">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4-Point Star 17"/>
          <p:cNvSpPr/>
          <p:nvPr/>
        </p:nvSpPr>
        <p:spPr>
          <a:xfrm>
            <a:off x="2714612" y="6000768"/>
            <a:ext cx="214314" cy="285752"/>
          </a:xfrm>
          <a:prstGeom prst="star4">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4-Point Star 18"/>
          <p:cNvSpPr/>
          <p:nvPr/>
        </p:nvSpPr>
        <p:spPr>
          <a:xfrm>
            <a:off x="8429652" y="6072206"/>
            <a:ext cx="214314" cy="285752"/>
          </a:xfrm>
          <a:prstGeom prst="star4">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4-Point Star 19"/>
          <p:cNvSpPr/>
          <p:nvPr/>
        </p:nvSpPr>
        <p:spPr>
          <a:xfrm>
            <a:off x="5143504" y="1785926"/>
            <a:ext cx="214314" cy="285752"/>
          </a:xfrm>
          <a:prstGeom prst="star4">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4-Point Star 20"/>
          <p:cNvSpPr/>
          <p:nvPr/>
        </p:nvSpPr>
        <p:spPr>
          <a:xfrm>
            <a:off x="8358214" y="3929066"/>
            <a:ext cx="214314" cy="285752"/>
          </a:xfrm>
          <a:prstGeom prst="star4">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4-Point Star 21"/>
          <p:cNvSpPr/>
          <p:nvPr/>
        </p:nvSpPr>
        <p:spPr>
          <a:xfrm>
            <a:off x="8358214" y="2000240"/>
            <a:ext cx="214314" cy="285752"/>
          </a:xfrm>
          <a:prstGeom prst="star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3" name="4-Point Star 22"/>
          <p:cNvSpPr/>
          <p:nvPr/>
        </p:nvSpPr>
        <p:spPr>
          <a:xfrm>
            <a:off x="5357818" y="2214554"/>
            <a:ext cx="214314" cy="285752"/>
          </a:xfrm>
          <a:prstGeom prst="star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5" name="Left Arrow 4"/>
          <p:cNvSpPr/>
          <p:nvPr/>
        </p:nvSpPr>
        <p:spPr>
          <a:xfrm rot="10140099">
            <a:off x="6588941" y="4110943"/>
            <a:ext cx="429673" cy="216193"/>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9" name="Picture 3" descr="C:\Documents and Settings\hemmati\Desktop\New Folder\hgfds.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42910" y="396342"/>
            <a:ext cx="2643206" cy="19610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2" descr="J:\Picture 060.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9526241">
            <a:off x="3571517" y="1409618"/>
            <a:ext cx="3667562" cy="3910114"/>
          </a:xfrm>
          <a:prstGeom prst="rect">
            <a:avLst/>
          </a:prstGeom>
          <a:noFill/>
        </p:spPr>
      </p:pic>
      <p:pic>
        <p:nvPicPr>
          <p:cNvPr id="7" name="Picture 2" descr="C:\Documents and Settings\F\Desktop\print\map\52.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462914" y="818068"/>
            <a:ext cx="773264" cy="646373"/>
          </a:xfrm>
          <a:prstGeom prst="rect">
            <a:avLst/>
          </a:prstGeom>
          <a:noFill/>
        </p:spPr>
      </p:pic>
      <p:sp>
        <p:nvSpPr>
          <p:cNvPr id="8" name="Rectangle 7"/>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
        <p:nvSpPr>
          <p:cNvPr id="9" name="Left Arrow 8"/>
          <p:cNvSpPr/>
          <p:nvPr/>
        </p:nvSpPr>
        <p:spPr>
          <a:xfrm rot="8523009" flipV="1">
            <a:off x="5657880" y="2146186"/>
            <a:ext cx="556424" cy="237858"/>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Left Arrow 9"/>
          <p:cNvSpPr/>
          <p:nvPr/>
        </p:nvSpPr>
        <p:spPr>
          <a:xfrm rot="13698892">
            <a:off x="4743484" y="3409663"/>
            <a:ext cx="539154" cy="263083"/>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eft Arrow 10"/>
          <p:cNvSpPr/>
          <p:nvPr/>
        </p:nvSpPr>
        <p:spPr>
          <a:xfrm rot="4847399">
            <a:off x="5905801" y="4013689"/>
            <a:ext cx="337283" cy="194881"/>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descr="C:\Documents and Settings\hemmati\Desktop\New Folder\b.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42910" y="2428868"/>
            <a:ext cx="2571768" cy="18573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Picture 2" descr="C:\Documents and Settings\hemmati\Desktop\New Folder\nbvc.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71472" y="4357694"/>
            <a:ext cx="2643206" cy="20717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Picture 2" descr="C:\Documents and Settings\hemmati\Desktop\New Folder\nbnb.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357950" y="357166"/>
            <a:ext cx="2428892" cy="1672352"/>
          </a:xfrm>
          <a:prstGeom prst="rect">
            <a:avLst/>
          </a:prstGeom>
          <a:noFill/>
        </p:spPr>
      </p:pic>
      <p:pic>
        <p:nvPicPr>
          <p:cNvPr id="15" name="Picture 4" descr="C:\Documents and Settings\hemmati\Desktop\New Folder\hgbfvcdxzs.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786446" y="4590380"/>
            <a:ext cx="2925611" cy="1839015"/>
          </a:xfrm>
          <a:prstGeom prst="rect">
            <a:avLst/>
          </a:prstGeom>
          <a:noFill/>
        </p:spPr>
      </p:pic>
      <p:sp>
        <p:nvSpPr>
          <p:cNvPr id="16" name="4-Point Star 15"/>
          <p:cNvSpPr/>
          <p:nvPr/>
        </p:nvSpPr>
        <p:spPr>
          <a:xfrm>
            <a:off x="2928926" y="2000240"/>
            <a:ext cx="214314" cy="285752"/>
          </a:xfrm>
          <a:prstGeom prst="star4">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4-Point Star 16"/>
          <p:cNvSpPr/>
          <p:nvPr/>
        </p:nvSpPr>
        <p:spPr>
          <a:xfrm>
            <a:off x="5715008" y="2214554"/>
            <a:ext cx="214314" cy="285752"/>
          </a:xfrm>
          <a:prstGeom prst="star4">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4-Point Star 17"/>
          <p:cNvSpPr/>
          <p:nvPr/>
        </p:nvSpPr>
        <p:spPr>
          <a:xfrm>
            <a:off x="2928926" y="3929066"/>
            <a:ext cx="214314" cy="285752"/>
          </a:xfrm>
          <a:prstGeom prst="star4">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4-Point Star 18"/>
          <p:cNvSpPr/>
          <p:nvPr/>
        </p:nvSpPr>
        <p:spPr>
          <a:xfrm>
            <a:off x="4786314" y="3286124"/>
            <a:ext cx="214314" cy="285752"/>
          </a:xfrm>
          <a:prstGeom prst="star4">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4-Point Star 19"/>
          <p:cNvSpPr/>
          <p:nvPr/>
        </p:nvSpPr>
        <p:spPr>
          <a:xfrm>
            <a:off x="6572264" y="4071942"/>
            <a:ext cx="214314" cy="285752"/>
          </a:xfrm>
          <a:prstGeom prst="star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4-Point Star 20"/>
          <p:cNvSpPr/>
          <p:nvPr/>
        </p:nvSpPr>
        <p:spPr>
          <a:xfrm>
            <a:off x="8572528" y="1643050"/>
            <a:ext cx="214314" cy="285752"/>
          </a:xfrm>
          <a:prstGeom prst="star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4-Point Star 21"/>
          <p:cNvSpPr/>
          <p:nvPr/>
        </p:nvSpPr>
        <p:spPr>
          <a:xfrm>
            <a:off x="6000760" y="4143380"/>
            <a:ext cx="214314" cy="285752"/>
          </a:xfrm>
          <a:prstGeom prst="star4">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3" name="4-Point Star 22"/>
          <p:cNvSpPr/>
          <p:nvPr/>
        </p:nvSpPr>
        <p:spPr>
          <a:xfrm>
            <a:off x="8429652" y="6072206"/>
            <a:ext cx="214314" cy="285752"/>
          </a:xfrm>
          <a:prstGeom prst="star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4" name="4-Point Star 23"/>
          <p:cNvSpPr/>
          <p:nvPr/>
        </p:nvSpPr>
        <p:spPr>
          <a:xfrm>
            <a:off x="2857488" y="6000768"/>
            <a:ext cx="214314" cy="285752"/>
          </a:xfrm>
          <a:prstGeom prst="star4">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3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0" y="0"/>
            <a:ext cx="9144000" cy="7478970"/>
          </a:xfrm>
          <a:prstGeom prst="rect">
            <a:avLst/>
          </a:prstGeom>
          <a:noFill/>
        </p:spPr>
        <p:txBody>
          <a:bodyPr wrap="square" rtlCol="1">
            <a:spAutoFit/>
          </a:bodyPr>
          <a:lstStyle/>
          <a:p>
            <a:pPr algn="just"/>
            <a:r>
              <a:rPr lang="fa-IR" sz="2000" b="1" dirty="0" smtClean="0">
                <a:cs typeface="B Kamran" pitchFamily="2" charset="-78"/>
              </a:rPr>
              <a:t> </a:t>
            </a:r>
          </a:p>
          <a:p>
            <a:pPr algn="just"/>
            <a:r>
              <a:rPr lang="fa-IR" sz="2000" b="1" dirty="0" smtClean="0">
                <a:cs typeface="B Kamran" pitchFamily="2" charset="-78"/>
              </a:rPr>
              <a:t>  </a:t>
            </a:r>
          </a:p>
          <a:p>
            <a:pPr algn="just"/>
            <a:endParaRPr lang="fa-IR" sz="2000" b="1" dirty="0" smtClean="0">
              <a:cs typeface="B Kamran" pitchFamily="2" charset="-78"/>
            </a:endParaRPr>
          </a:p>
          <a:p>
            <a:pPr algn="just"/>
            <a:endParaRPr lang="fa-IR" sz="2000" b="1" dirty="0" smtClean="0">
              <a:cs typeface="B Kamran" pitchFamily="2" charset="-78"/>
            </a:endParaRPr>
          </a:p>
          <a:p>
            <a:pPr algn="just"/>
            <a:r>
              <a:rPr lang="fa-IR" sz="2000" b="1" dirty="0" smtClean="0">
                <a:cs typeface="B Kamran" pitchFamily="2" charset="-78"/>
              </a:rPr>
              <a:t>  </a:t>
            </a:r>
          </a:p>
          <a:p>
            <a:pPr algn="just"/>
            <a:endParaRPr lang="fa-IR" sz="2000" b="1" dirty="0" smtClean="0">
              <a:cs typeface="B Kamran" pitchFamily="2" charset="-78"/>
            </a:endParaRPr>
          </a:p>
          <a:p>
            <a:pPr algn="just"/>
            <a:endParaRPr lang="fa-IR" sz="2000" b="1" dirty="0" smtClean="0">
              <a:cs typeface="B Kamran" pitchFamily="2" charset="-78"/>
            </a:endParaRPr>
          </a:p>
          <a:p>
            <a:pPr algn="just"/>
            <a:endParaRPr lang="fa-IR" sz="2000" b="1" dirty="0" smtClean="0">
              <a:cs typeface="B Kamran" pitchFamily="2" charset="-78"/>
            </a:endParaRPr>
          </a:p>
          <a:p>
            <a:pPr algn="just"/>
            <a:endParaRPr lang="fa-IR" sz="2000" b="1" dirty="0" smtClean="0">
              <a:cs typeface="B Kamran" pitchFamily="2" charset="-78"/>
            </a:endParaRPr>
          </a:p>
          <a:p>
            <a:pPr algn="just"/>
            <a:endParaRPr lang="fa-IR" sz="2000" b="1" dirty="0" smtClean="0">
              <a:cs typeface="B Kamran" pitchFamily="2" charset="-78"/>
            </a:endParaRPr>
          </a:p>
          <a:p>
            <a:pPr algn="just"/>
            <a:endParaRPr lang="fa-IR" sz="2000" b="1" dirty="0" smtClean="0">
              <a:cs typeface="B Kamran" pitchFamily="2" charset="-78"/>
            </a:endParaRPr>
          </a:p>
          <a:p>
            <a:pPr algn="just"/>
            <a:endParaRPr lang="fa-IR" sz="2000" b="1" dirty="0" smtClean="0">
              <a:cs typeface="B Kamran" pitchFamily="2" charset="-78"/>
            </a:endParaRPr>
          </a:p>
          <a:p>
            <a:pPr algn="just"/>
            <a:endParaRPr lang="fa-IR" sz="2000" b="1" dirty="0" smtClean="0">
              <a:cs typeface="B Kamran" pitchFamily="2" charset="-78"/>
            </a:endParaRPr>
          </a:p>
          <a:p>
            <a:pPr algn="just"/>
            <a:endParaRPr lang="fa-IR" sz="2000" b="1" dirty="0" smtClean="0">
              <a:cs typeface="B Kamran" pitchFamily="2" charset="-78"/>
            </a:endParaRPr>
          </a:p>
          <a:p>
            <a:pPr algn="just"/>
            <a:endParaRPr lang="fa-IR" sz="2000" b="1" dirty="0" smtClean="0">
              <a:cs typeface="B Kamran" pitchFamily="2" charset="-78"/>
            </a:endParaRPr>
          </a:p>
          <a:p>
            <a:pPr algn="just"/>
            <a:endParaRPr lang="fa-IR" sz="2000" b="1" dirty="0" smtClean="0">
              <a:cs typeface="B Kamran" pitchFamily="2" charset="-78"/>
            </a:endParaRPr>
          </a:p>
          <a:p>
            <a:pPr algn="just"/>
            <a:endParaRPr lang="fa-IR" sz="2000" b="1" dirty="0" smtClean="0">
              <a:cs typeface="B Kamran" pitchFamily="2" charset="-78"/>
            </a:endParaRPr>
          </a:p>
          <a:p>
            <a:pPr algn="just"/>
            <a:endParaRPr lang="fa-IR" sz="2000" b="1" dirty="0" smtClean="0">
              <a:cs typeface="B Kamran" pitchFamily="2" charset="-78"/>
            </a:endParaRPr>
          </a:p>
          <a:p>
            <a:pPr algn="just"/>
            <a:endParaRPr lang="fa-IR" sz="2000" b="1" dirty="0" smtClean="0">
              <a:cs typeface="B Kamran" pitchFamily="2" charset="-78"/>
            </a:endParaRPr>
          </a:p>
          <a:p>
            <a:pPr algn="just"/>
            <a:endParaRPr lang="fa-IR" sz="2000" b="1" dirty="0" smtClean="0">
              <a:cs typeface="B Kamran" pitchFamily="2" charset="-78"/>
            </a:endParaRPr>
          </a:p>
          <a:p>
            <a:pPr algn="just"/>
            <a:endParaRPr lang="fa-IR" sz="2000" b="1" dirty="0" smtClean="0">
              <a:cs typeface="B Kamran" pitchFamily="2" charset="-78"/>
            </a:endParaRPr>
          </a:p>
          <a:p>
            <a:pPr algn="just"/>
            <a:endParaRPr lang="fa-IR" sz="2000" b="1" dirty="0" smtClean="0">
              <a:cs typeface="B Kamran" pitchFamily="2" charset="-78"/>
            </a:endParaRPr>
          </a:p>
          <a:p>
            <a:pPr algn="just"/>
            <a:r>
              <a:rPr lang="fa-IR" sz="2000" b="1" dirty="0" smtClean="0">
                <a:cs typeface="B Kamran" pitchFamily="2" charset="-78"/>
              </a:rPr>
              <a:t> </a:t>
            </a:r>
          </a:p>
          <a:p>
            <a:pPr algn="just"/>
            <a:endParaRPr lang="fa-IR" sz="2000" b="1" dirty="0" smtClean="0">
              <a:cs typeface="B Kamran" pitchFamily="2" charset="-78"/>
            </a:endParaRPr>
          </a:p>
        </p:txBody>
      </p:sp>
      <p:sp>
        <p:nvSpPr>
          <p:cNvPr id="7" name="TextBox 6"/>
          <p:cNvSpPr txBox="1"/>
          <p:nvPr/>
        </p:nvSpPr>
        <p:spPr>
          <a:xfrm>
            <a:off x="4357686" y="571480"/>
            <a:ext cx="4429156" cy="1077218"/>
          </a:xfrm>
          <a:prstGeom prst="rect">
            <a:avLst/>
          </a:prstGeom>
          <a:noFill/>
        </p:spPr>
        <p:txBody>
          <a:bodyPr wrap="square" rtlCol="1">
            <a:spAutoFit/>
          </a:bodyPr>
          <a:lstStyle/>
          <a:p>
            <a:pPr algn="just"/>
            <a:r>
              <a:rPr lang="fa-IR" sz="1600" b="1" dirty="0" smtClean="0">
                <a:cs typeface="B Kamran" pitchFamily="2" charset="-78"/>
              </a:rPr>
              <a:t>جغرافیای طبیعی :</a:t>
            </a:r>
          </a:p>
          <a:p>
            <a:pPr algn="just"/>
            <a:r>
              <a:rPr lang="fa-IR" sz="1200" b="1" dirty="0" smtClean="0">
                <a:cs typeface="B Kamran" pitchFamily="2" charset="-78"/>
              </a:rPr>
              <a:t>شهرستان آستارا که روستای چلوند در آن واقع شده، در 48 درجه و 52 دقیقه طول و 38 درجه و 25 دقیقه عرض جغرافیایی واقع شده است. آستارا از شمال به جمهوری آذربایجان، از شرق به دریای خزر،از جنوب به شهرستان تالش و از غرب به استان اردبیل محدود می گردد.</a:t>
            </a:r>
          </a:p>
          <a:p>
            <a:pPr algn="just"/>
            <a:r>
              <a:rPr lang="fa-IR" sz="1200" b="1" dirty="0" smtClean="0">
                <a:cs typeface="B Kamran" pitchFamily="2" charset="-78"/>
              </a:rPr>
              <a:t>مساحت شهرستان 334 کیلومتر مربع است و تراکم نسبی جمعیت در هر کیلومتر مربع آن 189 نفر می باشد.</a:t>
            </a:r>
          </a:p>
        </p:txBody>
      </p:sp>
      <p:sp>
        <p:nvSpPr>
          <p:cNvPr id="9" name="TextBox 8"/>
          <p:cNvSpPr txBox="1"/>
          <p:nvPr/>
        </p:nvSpPr>
        <p:spPr>
          <a:xfrm>
            <a:off x="5286380" y="2714620"/>
            <a:ext cx="3429024" cy="707886"/>
          </a:xfrm>
          <a:prstGeom prst="rect">
            <a:avLst/>
          </a:prstGeom>
          <a:noFill/>
        </p:spPr>
        <p:txBody>
          <a:bodyPr wrap="square" rtlCol="1">
            <a:spAutoFit/>
          </a:bodyPr>
          <a:lstStyle/>
          <a:p>
            <a:pPr algn="just"/>
            <a:r>
              <a:rPr lang="fa-IR" sz="1600" b="1" dirty="0" smtClean="0">
                <a:cs typeface="B Kamran" pitchFamily="2" charset="-78"/>
              </a:rPr>
              <a:t>جغرافیای سیاسی:</a:t>
            </a:r>
          </a:p>
          <a:p>
            <a:pPr algn="just"/>
            <a:r>
              <a:rPr lang="fa-IR" sz="1200" dirty="0" smtClean="0">
                <a:cs typeface="B Kamran" pitchFamily="2" charset="-78"/>
              </a:rPr>
              <a:t>شهرستان آستارا دارای دو بخش(مرکزی و لوندویل) بوده که بخش لوندویل شامل 4 دهستان به نامهای لوندویل، ویرمونی، حیران و چلوند می باشد. </a:t>
            </a:r>
            <a:endParaRPr lang="fa-IR" sz="1200" dirty="0">
              <a:cs typeface="B Kamran" pitchFamily="2" charset="-78"/>
            </a:endParaRPr>
          </a:p>
        </p:txBody>
      </p:sp>
      <p:sp>
        <p:nvSpPr>
          <p:cNvPr id="14" name="TextBox 13"/>
          <p:cNvSpPr txBox="1"/>
          <p:nvPr/>
        </p:nvSpPr>
        <p:spPr>
          <a:xfrm>
            <a:off x="4857752" y="3357562"/>
            <a:ext cx="3929090" cy="2369880"/>
          </a:xfrm>
          <a:prstGeom prst="rect">
            <a:avLst/>
          </a:prstGeom>
          <a:noFill/>
        </p:spPr>
        <p:txBody>
          <a:bodyPr wrap="square" rtlCol="1">
            <a:spAutoFit/>
          </a:bodyPr>
          <a:lstStyle/>
          <a:p>
            <a:pPr algn="just"/>
            <a:r>
              <a:rPr lang="fa-IR" sz="1600" b="1" dirty="0" smtClean="0">
                <a:cs typeface="B Kamran" pitchFamily="2" charset="-78"/>
              </a:rPr>
              <a:t> کشاورزی:</a:t>
            </a:r>
          </a:p>
          <a:p>
            <a:pPr algn="just"/>
            <a:r>
              <a:rPr lang="fa-IR" sz="1200" dirty="0" smtClean="0">
                <a:cs typeface="B Kamran" pitchFamily="2" charset="-78"/>
              </a:rPr>
              <a:t> کشاورزی مهمترین منبع درآمد ساکنین این شهرستان خصوصا در مناطق روستایی می باشد.</a:t>
            </a:r>
          </a:p>
          <a:p>
            <a:pPr algn="just"/>
            <a:r>
              <a:rPr lang="fa-IR" sz="1200" dirty="0" smtClean="0">
                <a:cs typeface="B Kamran" pitchFamily="2" charset="-78"/>
              </a:rPr>
              <a:t>زراعت برنج مهمترین منبع درآمد مردم در مناطق جلگه ای آستارا می باشد. محصولات دیگر این شهرستان حبوبات ،توتون، جو بادام زمینی، پیاز و... است.</a:t>
            </a:r>
          </a:p>
          <a:p>
            <a:pPr algn="just"/>
            <a:r>
              <a:rPr lang="fa-IR" sz="1200" dirty="0" smtClean="0">
                <a:cs typeface="B Kamran" pitchFamily="2" charset="-78"/>
              </a:rPr>
              <a:t>اراضی پایکوهی شهرستان از پتانسیل خوبی برای باغداری برخوردار میباشد. این محصولات شامل گردو و سایر میوه جات و توتستان میباشد.</a:t>
            </a: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smtClean="0">
              <a:cs typeface="B Kamran" pitchFamily="2" charset="-78"/>
            </a:endParaRPr>
          </a:p>
        </p:txBody>
      </p:sp>
      <p:sp>
        <p:nvSpPr>
          <p:cNvPr id="16" name="TextBox 15"/>
          <p:cNvSpPr txBox="1"/>
          <p:nvPr/>
        </p:nvSpPr>
        <p:spPr>
          <a:xfrm>
            <a:off x="4929190" y="1643050"/>
            <a:ext cx="3857652" cy="1107996"/>
          </a:xfrm>
          <a:prstGeom prst="rect">
            <a:avLst/>
          </a:prstGeom>
          <a:noFill/>
        </p:spPr>
        <p:txBody>
          <a:bodyPr wrap="square" rtlCol="1">
            <a:spAutoFit/>
          </a:bodyPr>
          <a:lstStyle/>
          <a:p>
            <a:pPr algn="just"/>
            <a:r>
              <a:rPr lang="fa-IR" sz="1600" b="1" dirty="0" smtClean="0">
                <a:cs typeface="B Kamran" pitchFamily="2" charset="-78"/>
              </a:rPr>
              <a:t>دامداری: </a:t>
            </a:r>
          </a:p>
          <a:p>
            <a:pPr algn="just"/>
            <a:r>
              <a:rPr lang="fa-IR" sz="1200" dirty="0" smtClean="0">
                <a:cs typeface="B Kamran" pitchFamily="2" charset="-78"/>
              </a:rPr>
              <a:t>بدلیل وجود مراتع بسیار غنی در ارتفاعات و پوشش گیاهی مناسب در سراسر شهرستان دامداری معمول بوده و از مهمترین منابع درآمد ساکنین روستاها خصوصا در بخش پایکوهی و کوهستانی می باشد.مردم این شهرستان همچنین به پرورش زنبور عسل و نوغانداری می پردازند.</a:t>
            </a:r>
          </a:p>
          <a:p>
            <a:pPr algn="just"/>
            <a:r>
              <a:rPr lang="fa-IR" sz="1200" dirty="0" smtClean="0">
                <a:cs typeface="B Kamran" pitchFamily="2" charset="-78"/>
              </a:rPr>
              <a:t>در شهرستان آستارا ماهی های کپور،آمور،فیتوفاک، کیلکا و...تولید می شود. </a:t>
            </a:r>
            <a:endParaRPr lang="fa-IR" sz="1200" dirty="0">
              <a:cs typeface="B Kamran" pitchFamily="2" charset="-78"/>
            </a:endParaRPr>
          </a:p>
        </p:txBody>
      </p:sp>
      <p:sp>
        <p:nvSpPr>
          <p:cNvPr id="17" name="TextBox 16"/>
          <p:cNvSpPr txBox="1"/>
          <p:nvPr/>
        </p:nvSpPr>
        <p:spPr>
          <a:xfrm>
            <a:off x="6572264" y="142852"/>
            <a:ext cx="2357454" cy="461665"/>
          </a:xfrm>
          <a:prstGeom prst="rect">
            <a:avLst/>
          </a:prstGeom>
          <a:noFill/>
        </p:spPr>
        <p:txBody>
          <a:bodyPr wrap="square" rtlCol="1">
            <a:spAutoFit/>
          </a:bodyPr>
          <a:lstStyle/>
          <a:p>
            <a:pPr algn="just"/>
            <a:r>
              <a:rPr lang="fa-IR" sz="2400" b="1" dirty="0" smtClean="0">
                <a:cs typeface="B Kamran" pitchFamily="2" charset="-78"/>
              </a:rPr>
              <a:t> معرفی شهرستان آستارا :</a:t>
            </a:r>
            <a:endParaRPr lang="fa-IR" sz="2400" b="1" dirty="0">
              <a:cs typeface="B Kamran" pitchFamily="2" charset="-78"/>
            </a:endParaRPr>
          </a:p>
        </p:txBody>
      </p:sp>
      <p:sp>
        <p:nvSpPr>
          <p:cNvPr id="12" name="Rectangle 11"/>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a:p>
        </p:txBody>
      </p:sp>
      <p:pic>
        <p:nvPicPr>
          <p:cNvPr id="3074" name="Picture 2" descr="F:\mahboobeh\rusta\search\gilanmap.g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8596" y="1000108"/>
            <a:ext cx="3336155" cy="3856826"/>
          </a:xfrm>
          <a:prstGeom prst="rect">
            <a:avLst/>
          </a:prstGeom>
          <a:noFill/>
        </p:spPr>
      </p:pic>
      <p:sp>
        <p:nvSpPr>
          <p:cNvPr id="15" name="Striped Right Arrow 14"/>
          <p:cNvSpPr/>
          <p:nvPr/>
        </p:nvSpPr>
        <p:spPr>
          <a:xfrm rot="2388391">
            <a:off x="1059492" y="1440588"/>
            <a:ext cx="1054309" cy="344091"/>
          </a:xfrm>
          <a:prstGeom prst="stripedRightArrow">
            <a:avLst/>
          </a:prstGeom>
          <a:solidFill>
            <a:schemeClr val="accent2">
              <a:lumMod val="40000"/>
              <a:lumOff val="60000"/>
              <a:alpha val="91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TextBox 17"/>
          <p:cNvSpPr txBox="1"/>
          <p:nvPr/>
        </p:nvSpPr>
        <p:spPr>
          <a:xfrm>
            <a:off x="428596" y="428604"/>
            <a:ext cx="2000264" cy="369332"/>
          </a:xfrm>
          <a:prstGeom prst="rect">
            <a:avLst/>
          </a:prstGeom>
          <a:noFill/>
        </p:spPr>
        <p:txBody>
          <a:bodyPr wrap="square" rtlCol="1">
            <a:spAutoFit/>
          </a:bodyPr>
          <a:lstStyle/>
          <a:p>
            <a:r>
              <a:rPr lang="fa-IR" b="1" dirty="0" smtClean="0">
                <a:cs typeface="B Kamran" pitchFamily="2" charset="-78"/>
              </a:rPr>
              <a:t>موقعیت شهرستان در استان </a:t>
            </a:r>
            <a:endParaRPr lang="fa-IR" b="1" dirty="0">
              <a:cs typeface="B Kamran" pitchFamily="2" charset="-78"/>
            </a:endParaRPr>
          </a:p>
        </p:txBody>
      </p:sp>
      <p:pic>
        <p:nvPicPr>
          <p:cNvPr id="3075" name="Picture 3" descr="F:\mahboobeh\rusta\scan\fish.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14546" y="1500174"/>
            <a:ext cx="1877082" cy="1471453"/>
          </a:xfrm>
          <a:prstGeom prst="rect">
            <a:avLst/>
          </a:prstGeom>
          <a:noFill/>
        </p:spPr>
      </p:pic>
      <p:sp>
        <p:nvSpPr>
          <p:cNvPr id="23" name="TextBox 22"/>
          <p:cNvSpPr txBox="1"/>
          <p:nvPr/>
        </p:nvSpPr>
        <p:spPr>
          <a:xfrm>
            <a:off x="1428728" y="1071546"/>
            <a:ext cx="2928958" cy="307777"/>
          </a:xfrm>
          <a:prstGeom prst="rect">
            <a:avLst/>
          </a:prstGeom>
          <a:noFill/>
        </p:spPr>
        <p:txBody>
          <a:bodyPr wrap="square" rtlCol="1">
            <a:spAutoFit/>
          </a:bodyPr>
          <a:lstStyle/>
          <a:p>
            <a:r>
              <a:rPr lang="fa-IR" sz="1400" b="1" dirty="0" smtClean="0">
                <a:cs typeface="B Kamran" pitchFamily="2" charset="-78"/>
              </a:rPr>
              <a:t>شهرستان آستارا به تفکیک بخش ها و دهستان ها</a:t>
            </a:r>
            <a:endParaRPr lang="fa-IR" sz="1400" b="1" dirty="0">
              <a:cs typeface="B Kamran" pitchFamily="2" charset="-78"/>
            </a:endParaRPr>
          </a:p>
        </p:txBody>
      </p:sp>
      <p:sp>
        <p:nvSpPr>
          <p:cNvPr id="93187" name="Rectangle 3"/>
          <p:cNvSpPr>
            <a:spLocks noChangeArrowheads="1"/>
          </p:cNvSpPr>
          <p:nvPr/>
        </p:nvSpPr>
        <p:spPr bwMode="auto">
          <a:xfrm>
            <a:off x="285720" y="4929198"/>
            <a:ext cx="8501058"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80975" algn="just" defTabSz="914400" rtl="1" eaLnBrk="1" fontAlgn="base" latinLnBrk="0" hangingPunct="1">
              <a:lnSpc>
                <a:spcPct val="100000"/>
              </a:lnSpc>
              <a:spcBef>
                <a:spcPct val="0"/>
              </a:spcBef>
              <a:spcAft>
                <a:spcPct val="0"/>
              </a:spcAft>
              <a:buClrTx/>
              <a:buSzTx/>
              <a:buFontTx/>
              <a:buNone/>
              <a:tabLst/>
            </a:pPr>
            <a:r>
              <a:rPr kumimoji="0" lang="fa-IR" sz="1200" b="0"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مطالعه آب و هوایی شهرستان آستارا نشان می دهد که این منطقه در فصول گرم و سرد سال تحت تاثیر سیستمهای مختلف فشار قرار دارد. هر یک از این سیستمها در مقیاس محلی و منطقه ای تاثیر گذار بوده و بعد از ورود به سواحل دریای خزر به نوع دریایی تبدیل می گردند و مهمترین این سیستمها عبارتند از : </a:t>
            </a:r>
            <a:endParaRPr kumimoji="0" lang="en-US" sz="1200" b="0" i="0" u="none" strike="noStrike" cap="none" normalizeH="0" baseline="0" dirty="0" smtClean="0">
              <a:ln>
                <a:noFill/>
              </a:ln>
              <a:solidFill>
                <a:schemeClr val="tx1"/>
              </a:solidFill>
              <a:effectLst/>
              <a:latin typeface="Arial" pitchFamily="34" charset="0"/>
              <a:cs typeface="B Kamran" pitchFamily="2" charset="-78"/>
            </a:endParaRPr>
          </a:p>
          <a:p>
            <a:pPr marL="0" marR="0" lvl="0" indent="180975" algn="just" defTabSz="914400" rtl="1" eaLnBrk="0" fontAlgn="base" latinLnBrk="0" hangingPunct="0">
              <a:lnSpc>
                <a:spcPct val="100000"/>
              </a:lnSpc>
              <a:spcBef>
                <a:spcPct val="0"/>
              </a:spcBef>
              <a:spcAft>
                <a:spcPct val="0"/>
              </a:spcAft>
              <a:buClrTx/>
              <a:buSzTx/>
              <a:buFontTx/>
              <a:buNone/>
              <a:tabLst/>
            </a:pPr>
            <a:r>
              <a:rPr kumimoji="0" lang="fa-IR" sz="1200" b="0"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ــ پرفشار سیبری، پر فشار آزور و پر فشار اطلس شمالی در زمستان </a:t>
            </a:r>
            <a:endParaRPr kumimoji="0" lang="en-US" sz="1200" b="0" i="0" u="none" strike="noStrike" cap="none" normalizeH="0" baseline="0" dirty="0" smtClean="0">
              <a:ln>
                <a:noFill/>
              </a:ln>
              <a:solidFill>
                <a:schemeClr val="tx1"/>
              </a:solidFill>
              <a:effectLst/>
              <a:latin typeface="Arial" pitchFamily="34" charset="0"/>
              <a:cs typeface="B Kamran" pitchFamily="2" charset="-78"/>
            </a:endParaRPr>
          </a:p>
          <a:p>
            <a:pPr marL="0" marR="0" lvl="0" indent="180975" algn="just" defTabSz="914400" rtl="1" eaLnBrk="0" fontAlgn="base" latinLnBrk="0" hangingPunct="0">
              <a:lnSpc>
                <a:spcPct val="100000"/>
              </a:lnSpc>
              <a:spcBef>
                <a:spcPct val="0"/>
              </a:spcBef>
              <a:spcAft>
                <a:spcPct val="0"/>
              </a:spcAft>
              <a:buClrTx/>
              <a:buSzTx/>
              <a:buFontTx/>
              <a:buNone/>
              <a:tabLst/>
            </a:pPr>
            <a:r>
              <a:rPr kumimoji="0" lang="fa-IR" sz="1200" b="0"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ــ کم فشار آسیایی در تابستان </a:t>
            </a:r>
          </a:p>
          <a:p>
            <a:pPr marL="0" marR="0" lvl="0" indent="180975" algn="just" defTabSz="914400" rtl="1" eaLnBrk="0" fontAlgn="base" latinLnBrk="0" hangingPunct="0">
              <a:lnSpc>
                <a:spcPct val="100000"/>
              </a:lnSpc>
              <a:spcBef>
                <a:spcPct val="0"/>
              </a:spcBef>
              <a:spcAft>
                <a:spcPct val="0"/>
              </a:spcAft>
              <a:buClrTx/>
              <a:buSzTx/>
              <a:buFontTx/>
              <a:buNone/>
              <a:tabLst/>
            </a:pPr>
            <a:endParaRPr kumimoji="0" lang="fa-IR" sz="1200" b="0" i="0" u="none" strike="noStrike" cap="none" normalizeH="0" baseline="0" dirty="0" smtClean="0">
              <a:ln>
                <a:noFill/>
              </a:ln>
              <a:solidFill>
                <a:schemeClr val="tx1"/>
              </a:solidFill>
              <a:effectLst/>
              <a:latin typeface="Arial" pitchFamily="34" charset="0"/>
              <a:cs typeface="B Kamran" pitchFamily="2" charset="-78"/>
            </a:endParaRPr>
          </a:p>
        </p:txBody>
      </p:sp>
      <p:sp>
        <p:nvSpPr>
          <p:cNvPr id="19" name="Rectangle 18"/>
          <p:cNvSpPr/>
          <p:nvPr/>
        </p:nvSpPr>
        <p:spPr>
          <a:xfrm>
            <a:off x="7491086" y="4572008"/>
            <a:ext cx="1223412" cy="307777"/>
          </a:xfrm>
          <a:prstGeom prst="rect">
            <a:avLst/>
          </a:prstGeom>
        </p:spPr>
        <p:txBody>
          <a:bodyPr wrap="none">
            <a:spAutoFit/>
          </a:bodyPr>
          <a:lstStyle/>
          <a:p>
            <a:pPr algn="just"/>
            <a:r>
              <a:rPr lang="fa-IR" sz="1400" b="1" dirty="0" smtClean="0">
                <a:cs typeface="B Kamran" pitchFamily="2" charset="-78"/>
              </a:rPr>
              <a:t>آب و هوا  ( اقلیم ) :</a:t>
            </a:r>
          </a:p>
        </p:txBody>
      </p:sp>
      <p:sp>
        <p:nvSpPr>
          <p:cNvPr id="20" name="Rectangle 19"/>
          <p:cNvSpPr/>
          <p:nvPr/>
        </p:nvSpPr>
        <p:spPr>
          <a:xfrm>
            <a:off x="642910" y="5715016"/>
            <a:ext cx="8143932" cy="677108"/>
          </a:xfrm>
          <a:prstGeom prst="rect">
            <a:avLst/>
          </a:prstGeom>
        </p:spPr>
        <p:txBody>
          <a:bodyPr wrap="square">
            <a:spAutoFit/>
          </a:bodyPr>
          <a:lstStyle/>
          <a:p>
            <a:pPr algn="just"/>
            <a:r>
              <a:rPr lang="fa-IR" sz="1400" b="1" dirty="0" smtClean="0">
                <a:cs typeface="B Kamran" pitchFamily="2" charset="-78"/>
              </a:rPr>
              <a:t>درجه حرارت : </a:t>
            </a:r>
            <a:r>
              <a:rPr lang="fa-IR" sz="1200" dirty="0" smtClean="0">
                <a:cs typeface="B Kamran" pitchFamily="2" charset="-78"/>
              </a:rPr>
              <a:t>میانگین درجه حرارت شهرستان آستارا 15 درجه ی سانتیگراد با حداقل متوسط 13/8 و حداکثر متوسط 16/3 درجه ی سانتیگراد می باشد .بر این اساس سردترین ماه سال با درجه حرارت 2/4 و گرمترین آن با درجه حرارت 25/2 درجه ی سنتیگراد و دامنه ی حرارتی 22/9 درجه می باشد . بالاترین و کمترین داده های حرارتی ثبت شده در دوره آماری نوسان دمای منطقه را بین حداکثر 4/35 درجه سانتیگراد و حداقل 7 ـ درجه سانتیگراد بیان می دارد. سایر ویژگیهای حرارتی ایستگاه در جدول ملاحظه می گردد.</a:t>
            </a:r>
            <a:endParaRPr lang="en-US" sz="1200" dirty="0" smtClean="0">
              <a:cs typeface="B Kamran" pitchFamily="2" charset="-78"/>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7171" name="Picture 3" descr="C:\Documents and Settings\F\Desktop\print\jadidd\eltefat\30 copy.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7159" y="3500438"/>
            <a:ext cx="3448960" cy="3000396"/>
          </a:xfrm>
          <a:prstGeom prst="rect">
            <a:avLst/>
          </a:prstGeom>
          <a:noFill/>
        </p:spPr>
      </p:pic>
      <p:pic>
        <p:nvPicPr>
          <p:cNvPr id="7173" name="Picture 5" descr="F:\mahboobeh\rusta\axx2\KHane Eltefat\selection\IMG_012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03177" y="1000108"/>
            <a:ext cx="1811831" cy="1357322"/>
          </a:xfrm>
          <a:prstGeom prst="rect">
            <a:avLst/>
          </a:prstGeom>
          <a:noFill/>
        </p:spPr>
      </p:pic>
      <p:pic>
        <p:nvPicPr>
          <p:cNvPr id="7174" name="Picture 6" descr="C:\Documents and Settings\F\Desktop\print\diyagraam\فغغغ.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43768" y="1357298"/>
            <a:ext cx="1500198" cy="1452348"/>
          </a:xfrm>
          <a:prstGeom prst="rect">
            <a:avLst/>
          </a:prstGeom>
          <a:noFill/>
        </p:spPr>
      </p:pic>
      <p:pic>
        <p:nvPicPr>
          <p:cNvPr id="7175" name="Picture 7" descr="F:\mahboobeh\rusta\axx2\KHane Eltefat\selection\IMG_011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929057" y="4786322"/>
            <a:ext cx="2277625" cy="1714512"/>
          </a:xfrm>
          <a:prstGeom prst="rect">
            <a:avLst/>
          </a:prstGeom>
          <a:noFill/>
        </p:spPr>
      </p:pic>
      <p:pic>
        <p:nvPicPr>
          <p:cNvPr id="7176" name="Picture 8" descr="F:\mahboobeh\rusta\axx2\KHane Eltefat\selection\IMG_0114.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857883" y="500042"/>
            <a:ext cx="1177381" cy="1857388"/>
          </a:xfrm>
          <a:prstGeom prst="rect">
            <a:avLst/>
          </a:prstGeom>
          <a:noFill/>
        </p:spPr>
      </p:pic>
      <p:pic>
        <p:nvPicPr>
          <p:cNvPr id="7179" name="Picture 11" descr="F:\mahboobeh\rusta\axx2\KHane Eltefat\IMG_0808.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929058" y="2428868"/>
            <a:ext cx="3071834" cy="2289148"/>
          </a:xfrm>
          <a:prstGeom prst="rect">
            <a:avLst/>
          </a:prstGeom>
          <a:noFill/>
        </p:spPr>
      </p:pic>
      <p:pic>
        <p:nvPicPr>
          <p:cNvPr id="7180" name="Picture 12" descr="C:\Documents and Settings\F\Desktop\print\mahdii1.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857620" y="428604"/>
            <a:ext cx="1772762" cy="500066"/>
          </a:xfrm>
          <a:prstGeom prst="rect">
            <a:avLst/>
          </a:prstGeom>
          <a:noFill/>
        </p:spPr>
      </p:pic>
      <p:pic>
        <p:nvPicPr>
          <p:cNvPr id="7182" name="Picture 14" descr="C:\Documents and Settings\F\Desktop\print\Picture 059.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52716" y="357165"/>
            <a:ext cx="3433466" cy="3000397"/>
          </a:xfrm>
          <a:prstGeom prst="rect">
            <a:avLst/>
          </a:prstGeom>
          <a:noFill/>
        </p:spPr>
      </p:pic>
      <p:pic>
        <p:nvPicPr>
          <p:cNvPr id="7183" name="Picture 15" descr="C:\Documents and Settings\F\Desktop\print\jadidd\20.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714480" y="2714620"/>
            <a:ext cx="444382" cy="500066"/>
          </a:xfrm>
          <a:prstGeom prst="rect">
            <a:avLst/>
          </a:prstGeom>
          <a:noFill/>
        </p:spPr>
      </p:pic>
      <p:pic>
        <p:nvPicPr>
          <p:cNvPr id="7184" name="Picture 16" descr="C:\Documents and Settings\F\Desktop\print\Picture 058.jp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7358082" y="2928934"/>
            <a:ext cx="1071570" cy="370713"/>
          </a:xfrm>
          <a:prstGeom prst="rect">
            <a:avLst/>
          </a:prstGeom>
          <a:noFill/>
        </p:spPr>
      </p:pic>
      <p:sp>
        <p:nvSpPr>
          <p:cNvPr id="12" name="Rectangle 11"/>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
        <p:nvSpPr>
          <p:cNvPr id="13" name="TextBox 12"/>
          <p:cNvSpPr txBox="1"/>
          <p:nvPr/>
        </p:nvSpPr>
        <p:spPr>
          <a:xfrm>
            <a:off x="6143636" y="214290"/>
            <a:ext cx="2500330" cy="677108"/>
          </a:xfrm>
          <a:prstGeom prst="rect">
            <a:avLst/>
          </a:prstGeom>
          <a:noFill/>
        </p:spPr>
        <p:txBody>
          <a:bodyPr wrap="square" rtlCol="1">
            <a:spAutoFit/>
          </a:bodyPr>
          <a:lstStyle/>
          <a:p>
            <a:r>
              <a:rPr lang="fa-IR" sz="2000" b="1" dirty="0" smtClean="0">
                <a:cs typeface="B Kamran" pitchFamily="2" charset="-78"/>
              </a:rPr>
              <a:t>ب : معماری </a:t>
            </a:r>
          </a:p>
          <a:p>
            <a:r>
              <a:rPr lang="fa-IR" b="1" dirty="0" smtClean="0">
                <a:cs typeface="B Kamran" pitchFamily="2" charset="-78"/>
              </a:rPr>
              <a:t>خانه های برداشت شده </a:t>
            </a:r>
            <a:endParaRPr lang="fa-IR" b="1" dirty="0">
              <a:cs typeface="B Kamran" pitchFamily="2" charset="-78"/>
            </a:endParaRPr>
          </a:p>
        </p:txBody>
      </p:sp>
      <p:pic>
        <p:nvPicPr>
          <p:cNvPr id="14" name="Picture 2" descr="C:\Documents and Settings\F\Desktop\print\map\52.jpg"/>
          <p:cNvPicPr>
            <a:picLocks noChangeAspect="1" noChangeArrowheads="1"/>
          </p:cNvPicPr>
          <p:nvPr/>
        </p:nvPicPr>
        <p:blipFill>
          <a:blip r:embed="rId1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0211104">
            <a:off x="755741" y="2909664"/>
            <a:ext cx="470025" cy="392895"/>
          </a:xfrm>
          <a:prstGeom prst="rect">
            <a:avLst/>
          </a:prstGeom>
          <a:noFill/>
        </p:spPr>
      </p:pic>
      <p:pic>
        <p:nvPicPr>
          <p:cNvPr id="5122" name="Picture 2"/>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357950" y="4786322"/>
            <a:ext cx="2389213" cy="1714512"/>
          </a:xfrm>
          <a:prstGeom prst="rect">
            <a:avLst/>
          </a:prstGeom>
          <a:noFill/>
          <a:ln w="9525">
            <a:noFill/>
            <a:miter lim="800000"/>
            <a:headEnd/>
            <a:tailEnd/>
          </a:ln>
          <a:effectLst/>
        </p:spPr>
      </p:pic>
      <p:sp>
        <p:nvSpPr>
          <p:cNvPr id="16" name="TextBox 15"/>
          <p:cNvSpPr txBox="1"/>
          <p:nvPr/>
        </p:nvSpPr>
        <p:spPr>
          <a:xfrm>
            <a:off x="7215206" y="3357562"/>
            <a:ext cx="1643074" cy="1384995"/>
          </a:xfrm>
          <a:prstGeom prst="rect">
            <a:avLst/>
          </a:prstGeom>
          <a:noFill/>
        </p:spPr>
        <p:txBody>
          <a:bodyPr wrap="square" rtlCol="1">
            <a:spAutoFit/>
          </a:bodyPr>
          <a:lstStyle/>
          <a:p>
            <a:r>
              <a:rPr lang="fa-IR" sz="1200" dirty="0" smtClean="0">
                <a:cs typeface="B Kamran" pitchFamily="2" charset="-78"/>
              </a:rPr>
              <a:t>این خانه از نمونه های ساده روستایی شامل 2 اتاق و ایوان می باشد  که از یک اتاق به عنوان آشپز خانه و از دیگری برای خواب ،نشیمن و کاارهای دیگر استفاده می کنند  در سایت این خانه یک توالت و طویله قرار گرفته است .</a:t>
            </a:r>
            <a:endParaRPr lang="fa-IR" sz="1200" dirty="0">
              <a:cs typeface="B Kamran" pitchFamily="2" charset="-78"/>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8196" name="Picture 4" descr="C:\Documents and Settings\F\Desktop\print\jadidd\eltefat\3 copy.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8596" y="287312"/>
            <a:ext cx="2928958" cy="2212994"/>
          </a:xfrm>
          <a:prstGeom prst="rect">
            <a:avLst/>
          </a:prstGeom>
          <a:noFill/>
        </p:spPr>
      </p:pic>
      <p:pic>
        <p:nvPicPr>
          <p:cNvPr id="8197" name="Picture 5" descr="F:\mahboobeh\rusta\axx2\KHane Eltefat\selection\IMG_0097.JPG"/>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3500430" y="285728"/>
            <a:ext cx="2714643" cy="2000264"/>
          </a:xfrm>
          <a:prstGeom prst="rect">
            <a:avLst/>
          </a:prstGeom>
          <a:noFill/>
        </p:spPr>
      </p:pic>
      <p:pic>
        <p:nvPicPr>
          <p:cNvPr id="10" name="Picture 2" descr="C:\Documents and Settings\F\Desktop\print\jadidd\eltefat\4 copy.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8596" y="2507004"/>
            <a:ext cx="2928958" cy="1922128"/>
          </a:xfrm>
          <a:prstGeom prst="rect">
            <a:avLst/>
          </a:prstGeom>
          <a:noFill/>
        </p:spPr>
      </p:pic>
      <p:pic>
        <p:nvPicPr>
          <p:cNvPr id="11" name="Picture 6" descr="F:\mahboobeh\rusta\axx2\KHane Eltefat\selection\IMG_0111.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00430" y="2395474"/>
            <a:ext cx="2714644" cy="1962220"/>
          </a:xfrm>
          <a:prstGeom prst="rect">
            <a:avLst/>
          </a:prstGeom>
          <a:noFill/>
        </p:spPr>
      </p:pic>
      <p:sp>
        <p:nvSpPr>
          <p:cNvPr id="6" name="Rectangle 5"/>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7" name="Picture 4" descr="F:\mahboobeh\rusta\axx2\KHane Eltefat\IMG_0835.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500826" y="3000372"/>
            <a:ext cx="2000264" cy="1339890"/>
          </a:xfrm>
          <a:prstGeom prst="rect">
            <a:avLst/>
          </a:prstGeom>
          <a:noFill/>
        </p:spPr>
      </p:pic>
      <p:pic>
        <p:nvPicPr>
          <p:cNvPr id="8" name="Picture 2" descr="F:\mahboobeh\rusta\axx2\KHane Eltefat\IMG_0838.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500430" y="4429132"/>
            <a:ext cx="2714644" cy="1983037"/>
          </a:xfrm>
          <a:prstGeom prst="rect">
            <a:avLst/>
          </a:prstGeom>
          <a:noFill/>
        </p:spPr>
      </p:pic>
      <p:pic>
        <p:nvPicPr>
          <p:cNvPr id="9" name="Picture 3" descr="F:\mahboobeh\rusta\axx2\KHane Eltefat\IMG_0844.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500826" y="4429132"/>
            <a:ext cx="2166193" cy="2000264"/>
          </a:xfrm>
          <a:prstGeom prst="rect">
            <a:avLst/>
          </a:prstGeom>
          <a:noFill/>
        </p:spPr>
      </p:pic>
      <p:pic>
        <p:nvPicPr>
          <p:cNvPr id="12" name="Picture 11" descr="C:\Documents and Settings\F\Desktop\print\jadidd\eltefat\55.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28596" y="4429132"/>
            <a:ext cx="2928958" cy="2102149"/>
          </a:xfrm>
          <a:prstGeom prst="rect">
            <a:avLst/>
          </a:prstGeom>
          <a:noFill/>
        </p:spPr>
      </p:pic>
      <p:pic>
        <p:nvPicPr>
          <p:cNvPr id="6147" name="Picture 3"/>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500826" y="285728"/>
            <a:ext cx="2000264" cy="266616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9218" name="Picture 2" descr="C:\Documents and Settings\F\Desktop\print\jadidd\ghoreyshii\35 copy.jpg"/>
          <p:cNvPicPr>
            <a:picLocks noGrp="1" noChangeAspect="1" noChangeArrowheads="1"/>
          </p:cNvPicPr>
          <p:nvPr>
            <p:ph sz="half" idx="2"/>
          </p:nvPr>
        </p:nvPicPr>
        <p:blipFill>
          <a:blip r:embed="rId2" cstate="email">
            <a:extLst>
              <a:ext uri="{28A0092B-C50C-407E-A947-70E740481C1C}">
                <a14:useLocalDpi xmlns:a14="http://schemas.microsoft.com/office/drawing/2010/main"/>
              </a:ext>
            </a:extLst>
          </a:blip>
          <a:srcRect/>
          <a:stretch>
            <a:fillRect/>
          </a:stretch>
        </p:blipFill>
        <p:spPr bwMode="auto">
          <a:xfrm>
            <a:off x="357158" y="285728"/>
            <a:ext cx="3000396" cy="2255074"/>
          </a:xfrm>
          <a:prstGeom prst="rect">
            <a:avLst/>
          </a:prstGeom>
          <a:noFill/>
        </p:spPr>
      </p:pic>
      <p:pic>
        <p:nvPicPr>
          <p:cNvPr id="9219" name="Picture 3" descr="C:\Documents and Settings\F\Desktop\print\jadidd\ghoreyshii\43 copy.jpg"/>
          <p:cNvPicPr>
            <a:picLocks noGrp="1" noChangeAspect="1" noChangeArrowheads="1"/>
          </p:cNvPicPr>
          <p:nvPr>
            <p:ph sz="quarter" idx="4"/>
          </p:nvPr>
        </p:nvPicPr>
        <p:blipFill>
          <a:blip r:embed="rId3" cstate="email">
            <a:extLst>
              <a:ext uri="{28A0092B-C50C-407E-A947-70E740481C1C}">
                <a14:useLocalDpi xmlns:a14="http://schemas.microsoft.com/office/drawing/2010/main"/>
              </a:ext>
            </a:extLst>
          </a:blip>
          <a:srcRect/>
          <a:stretch>
            <a:fillRect/>
          </a:stretch>
        </p:blipFill>
        <p:spPr bwMode="auto">
          <a:xfrm>
            <a:off x="357158" y="2643182"/>
            <a:ext cx="3019197" cy="2357454"/>
          </a:xfrm>
          <a:prstGeom prst="rect">
            <a:avLst/>
          </a:prstGeom>
          <a:noFill/>
        </p:spPr>
      </p:pic>
      <p:pic>
        <p:nvPicPr>
          <p:cNvPr id="9220" name="Picture 4" descr="C:\Documents and Settings\F\Desktop\print\jadidd\ghoreyshii\zazxcxvgchb.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786578" y="285728"/>
            <a:ext cx="2000264" cy="571504"/>
          </a:xfrm>
          <a:prstGeom prst="rect">
            <a:avLst/>
          </a:prstGeom>
          <a:noFill/>
        </p:spPr>
      </p:pic>
      <p:pic>
        <p:nvPicPr>
          <p:cNvPr id="9221" name="Picture 5" descr="C:\Documents and Settings\F\Desktop\print\diyagraam\نننن.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7158" y="5072074"/>
            <a:ext cx="1428760" cy="1242724"/>
          </a:xfrm>
          <a:prstGeom prst="rect">
            <a:avLst/>
          </a:prstGeom>
          <a:noFill/>
        </p:spPr>
      </p:pic>
      <p:pic>
        <p:nvPicPr>
          <p:cNvPr id="9224" name="Picture 8" descr="C:\Documents and Settings\F\Desktop\print\Picture 058.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785918" y="5357826"/>
            <a:ext cx="1500198" cy="518998"/>
          </a:xfrm>
          <a:prstGeom prst="rect">
            <a:avLst/>
          </a:prstGeom>
          <a:noFill/>
        </p:spPr>
      </p:pic>
      <p:sp>
        <p:nvSpPr>
          <p:cNvPr id="7" name="Rectangle 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8" name="Picture 7" descr="F:\mahboobeh\rusta\axx2\KHane Goreishy\seletion\IMG_0197.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786182" y="3000372"/>
            <a:ext cx="2123429" cy="1709102"/>
          </a:xfrm>
          <a:prstGeom prst="rect">
            <a:avLst/>
          </a:prstGeom>
          <a:noFill/>
        </p:spPr>
      </p:pic>
      <p:pic>
        <p:nvPicPr>
          <p:cNvPr id="9" name="Picture 2" descr="C:\Documents and Settings\F\Desktop\print\jadidd\ghoreyshii\31 copy.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428992" y="4643446"/>
            <a:ext cx="2928958" cy="1857388"/>
          </a:xfrm>
          <a:prstGeom prst="rect">
            <a:avLst/>
          </a:prstGeom>
          <a:noFill/>
        </p:spPr>
      </p:pic>
      <p:pic>
        <p:nvPicPr>
          <p:cNvPr id="10" name="Picture 6" descr="F:\mahboobeh\rusta\axx2\KHane Goreishy\seletion\IMG_00010 (27).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786182" y="1285860"/>
            <a:ext cx="2143140" cy="1657311"/>
          </a:xfrm>
          <a:prstGeom prst="rect">
            <a:avLst/>
          </a:prstGeom>
          <a:noFill/>
        </p:spPr>
      </p:pic>
      <p:pic>
        <p:nvPicPr>
          <p:cNvPr id="11" name="Picture 5" descr="C:\Documents and Settings\F\Desktop\print\jadidd\ghoreyshii\Picture 038.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500826" y="928670"/>
            <a:ext cx="2248099" cy="1571635"/>
          </a:xfrm>
          <a:prstGeom prst="rect">
            <a:avLst/>
          </a:prstGeom>
          <a:noFill/>
        </p:spPr>
      </p:pic>
      <p:pic>
        <p:nvPicPr>
          <p:cNvPr id="12" name="Picture 8" descr="C:\Documents and Settings\F\Desktop\print\mahdii5.jp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7143768" y="2143116"/>
            <a:ext cx="857256" cy="281450"/>
          </a:xfrm>
          <a:prstGeom prst="rect">
            <a:avLst/>
          </a:prstGeom>
          <a:noFill/>
        </p:spPr>
      </p:pic>
      <p:pic>
        <p:nvPicPr>
          <p:cNvPr id="13" name="Picture 2" descr="F:\mahboobeh\rusta\axx2\KHane Goreishy\seletion\IMG_00010 (31).JP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429388" y="2643182"/>
            <a:ext cx="2286016" cy="2000264"/>
          </a:xfrm>
          <a:prstGeom prst="rect">
            <a:avLst/>
          </a:prstGeom>
          <a:noFill/>
        </p:spPr>
      </p:pic>
      <p:pic>
        <p:nvPicPr>
          <p:cNvPr id="14" name="Content Placeholder 4" descr="C:\Documents and Settings\F\Desktop\print\jadidd\ghoreyshii\Untitled-1.jp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429388" y="4714884"/>
            <a:ext cx="2292492" cy="1785950"/>
          </a:xfrm>
          <a:prstGeom prst="rect">
            <a:avLst/>
          </a:prstGeom>
          <a:noFill/>
        </p:spPr>
      </p:pic>
      <p:pic>
        <p:nvPicPr>
          <p:cNvPr id="15" name="Picture 2" descr="C:\Documents and Settings\F\Desktop\print\map\52.jpg"/>
          <p:cNvPicPr>
            <a:picLocks noChangeAspect="1" noChangeArrowheads="1"/>
          </p:cNvPicPr>
          <p:nvPr/>
        </p:nvPicPr>
        <p:blipFill>
          <a:blip r:embed="rId1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0211104">
            <a:off x="486901" y="2076810"/>
            <a:ext cx="470025" cy="392895"/>
          </a:xfrm>
          <a:prstGeom prst="rect">
            <a:avLst/>
          </a:prstGeom>
          <a:noFill/>
        </p:spPr>
      </p:pic>
      <p:sp>
        <p:nvSpPr>
          <p:cNvPr id="16" name="TextBox 15"/>
          <p:cNvSpPr txBox="1"/>
          <p:nvPr/>
        </p:nvSpPr>
        <p:spPr>
          <a:xfrm>
            <a:off x="3643306" y="357166"/>
            <a:ext cx="2428892" cy="1015663"/>
          </a:xfrm>
          <a:prstGeom prst="rect">
            <a:avLst/>
          </a:prstGeom>
          <a:noFill/>
        </p:spPr>
        <p:txBody>
          <a:bodyPr wrap="square" rtlCol="1">
            <a:spAutoFit/>
          </a:bodyPr>
          <a:lstStyle/>
          <a:p>
            <a:r>
              <a:rPr lang="fa-IR" sz="1200" dirty="0" smtClean="0">
                <a:cs typeface="B Kamran" pitchFamily="2" charset="-78"/>
              </a:rPr>
              <a:t>این خانه در ابتدا نمونه  ساده دو اتاق و ایوان بوده است که بعدا یک اتاق به آن اضافه شده است .در سایت این خانه  توالت و طویله قرار دارد، سایت این خانه با دو خانه دیگر مشترک است.  که این سه خانواده با هم فامیل می باشند.</a:t>
            </a:r>
          </a:p>
          <a:p>
            <a:endParaRPr lang="fa-IR" sz="1200" dirty="0">
              <a:cs typeface="B Kamran" pitchFamily="2" charset="-78"/>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6" name="Picture 3" descr="C:\Documents and Settings\F\Desktop\print\jadidd\ghoreyshii\33 copy.jpg"/>
          <p:cNvPicPr>
            <a:picLocks noGrp="1" noChangeAspect="1" noChangeArrowheads="1"/>
          </p:cNvPicPr>
          <p:nvPr>
            <p:ph sz="half" idx="2"/>
          </p:nvPr>
        </p:nvPicPr>
        <p:blipFill>
          <a:blip r:embed="rId2" cstate="email">
            <a:extLst>
              <a:ext uri="{28A0092B-C50C-407E-A947-70E740481C1C}">
                <a14:useLocalDpi xmlns:a14="http://schemas.microsoft.com/office/drawing/2010/main"/>
              </a:ext>
            </a:extLst>
          </a:blip>
          <a:srcRect/>
          <a:stretch>
            <a:fillRect/>
          </a:stretch>
        </p:blipFill>
        <p:spPr bwMode="auto">
          <a:xfrm>
            <a:off x="428596" y="500042"/>
            <a:ext cx="4143404" cy="2857520"/>
          </a:xfrm>
          <a:prstGeom prst="rect">
            <a:avLst/>
          </a:prstGeom>
          <a:noFill/>
        </p:spPr>
      </p:pic>
      <p:pic>
        <p:nvPicPr>
          <p:cNvPr id="25604" name="Picture 4" descr="F:\mahboobeh\rusta\axx2\KHane Goreishy\IMG_021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8596" y="3500438"/>
            <a:ext cx="3333772" cy="2928958"/>
          </a:xfrm>
          <a:prstGeom prst="rect">
            <a:avLst/>
          </a:prstGeom>
          <a:noFill/>
        </p:spPr>
      </p:pic>
      <p:pic>
        <p:nvPicPr>
          <p:cNvPr id="25605" name="Picture 5" descr="F:\mahboobeh\rusta\axx2\KHane Goreishy\IMG_022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43438" y="500042"/>
            <a:ext cx="1964529" cy="2857520"/>
          </a:xfrm>
          <a:prstGeom prst="rect">
            <a:avLst/>
          </a:prstGeom>
          <a:noFill/>
        </p:spPr>
      </p:pic>
      <p:sp>
        <p:nvSpPr>
          <p:cNvPr id="7" name="Rectangle 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7170" name="Picture 2" descr="F:\mahboobeh\rusta\ax&amp;movie\ax_arrange fatemeh\fateme1\IMG_021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857620" y="3500438"/>
            <a:ext cx="3071834" cy="2928958"/>
          </a:xfrm>
          <a:prstGeom prst="rect">
            <a:avLst/>
          </a:prstGeom>
          <a:noFill/>
        </p:spPr>
      </p:pic>
      <p:pic>
        <p:nvPicPr>
          <p:cNvPr id="7171" name="Picture 3" descr="F:\mahboobeh\rusta\ax&amp;movie\ax_arrange fatemeh\fateme1\IMG_0211.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643702" y="500042"/>
            <a:ext cx="2071702" cy="2833707"/>
          </a:xfrm>
          <a:prstGeom prst="rect">
            <a:avLst/>
          </a:prstGeom>
          <a:noFill/>
        </p:spPr>
      </p:pic>
      <p:pic>
        <p:nvPicPr>
          <p:cNvPr id="7172" name="Picture 4" descr="F:\mahboobeh\rusta\ax&amp;movie\ax_arrange fatemeh\fateme1\IMG_0220.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000892" y="4857760"/>
            <a:ext cx="1785950" cy="1540671"/>
          </a:xfrm>
          <a:prstGeom prst="rect">
            <a:avLst/>
          </a:prstGeom>
          <a:noFill/>
        </p:spPr>
      </p:pic>
      <p:pic>
        <p:nvPicPr>
          <p:cNvPr id="7173" name="Picture 5" descr="F:\mahboobeh\rusta\ax&amp;movie\ax_arrange fatemeh\fateme1\IMG_0223.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000892" y="3500438"/>
            <a:ext cx="1714512" cy="1285884"/>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1267" name="Picture 3" descr="C:\Documents and Settings\F\Desktop\print\jadidd\ramezaan\54.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357158" y="500042"/>
            <a:ext cx="3383099" cy="2571768"/>
          </a:xfrm>
          <a:prstGeom prst="rect">
            <a:avLst/>
          </a:prstGeom>
          <a:noFill/>
        </p:spPr>
      </p:pic>
      <p:pic>
        <p:nvPicPr>
          <p:cNvPr id="11266" name="Picture 2" descr="C:\Documents and Settings\F\Desktop\print\jadidd\ramezaan\29 copy.jpg"/>
          <p:cNvPicPr>
            <a:picLocks noGrp="1" noChangeAspect="1" noChangeArrowheads="1"/>
          </p:cNvPicPr>
          <p:nvPr>
            <p:ph sz="half" idx="2"/>
          </p:nvPr>
        </p:nvPicPr>
        <p:blipFill>
          <a:blip r:embed="rId3" cstate="email">
            <a:clrChange>
              <a:clrFrom>
                <a:srgbClr val="686C6B"/>
              </a:clrFrom>
              <a:clrTo>
                <a:srgbClr val="686C6B">
                  <a:alpha val="0"/>
                </a:srgbClr>
              </a:clrTo>
            </a:clrChange>
            <a:extLst>
              <a:ext uri="{28A0092B-C50C-407E-A947-70E740481C1C}">
                <a14:useLocalDpi xmlns:a14="http://schemas.microsoft.com/office/drawing/2010/main"/>
              </a:ext>
            </a:extLst>
          </a:blip>
          <a:stretch>
            <a:fillRect/>
          </a:stretch>
        </p:blipFill>
        <p:spPr bwMode="auto">
          <a:xfrm>
            <a:off x="357158" y="3214686"/>
            <a:ext cx="3357586" cy="3164145"/>
          </a:xfrm>
          <a:prstGeom prst="rect">
            <a:avLst/>
          </a:prstGeom>
          <a:noFill/>
        </p:spPr>
      </p:pic>
      <p:pic>
        <p:nvPicPr>
          <p:cNvPr id="11268" name="Picture 4" descr="C:\Documents and Settings\F\Desktop\print\jadidd\ramezaan\2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572264" y="285728"/>
            <a:ext cx="2214578" cy="544396"/>
          </a:xfrm>
          <a:prstGeom prst="rect">
            <a:avLst/>
          </a:prstGeom>
          <a:noFill/>
        </p:spPr>
      </p:pic>
      <p:pic>
        <p:nvPicPr>
          <p:cNvPr id="11269" name="Picture 5" descr="C:\Documents and Settings\F\Desktop\print\diyagraam\اففلل.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715140" y="928670"/>
            <a:ext cx="1928826" cy="1428789"/>
          </a:xfrm>
          <a:prstGeom prst="rect">
            <a:avLst/>
          </a:prstGeom>
          <a:noFill/>
        </p:spPr>
      </p:pic>
      <p:pic>
        <p:nvPicPr>
          <p:cNvPr id="11271" name="Picture 7" descr="F:\mahboobeh\rusta\axx2\fatemeh-3\IMG_0729.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857620" y="500042"/>
            <a:ext cx="2714644" cy="2571768"/>
          </a:xfrm>
          <a:prstGeom prst="rect">
            <a:avLst/>
          </a:prstGeom>
          <a:noFill/>
        </p:spPr>
      </p:pic>
      <p:pic>
        <p:nvPicPr>
          <p:cNvPr id="11272" name="Picture 8" descr="C:\Documents and Settings\F\Desktop\print\Picture 058.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715141" y="2428868"/>
            <a:ext cx="1928826" cy="642941"/>
          </a:xfrm>
          <a:prstGeom prst="rect">
            <a:avLst/>
          </a:prstGeom>
          <a:noFill/>
        </p:spPr>
      </p:pic>
      <p:sp>
        <p:nvSpPr>
          <p:cNvPr id="8" name="Rectangle 7"/>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9" name="Picture 6" descr="F:\mahboobeh\rusta\axx2\KHane Ramezan\selection\IMG_0618.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857620" y="3429000"/>
            <a:ext cx="3221812" cy="2928958"/>
          </a:xfrm>
          <a:prstGeom prst="rect">
            <a:avLst/>
          </a:prstGeom>
          <a:noFill/>
        </p:spPr>
      </p:pic>
      <p:pic>
        <p:nvPicPr>
          <p:cNvPr id="10" name="Picture 3" descr="C:\Documents and Settings\F\Desktop\print\jadidd\ramezaan\25.jpg"/>
          <p:cNvPicPr>
            <a:picLocks noChangeAspect="1" noChangeArrowheads="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286512" y="2643182"/>
            <a:ext cx="2571737" cy="2743953"/>
          </a:xfrm>
          <a:prstGeom prst="rect">
            <a:avLst/>
          </a:prstGeom>
          <a:noFill/>
        </p:spPr>
      </p:pic>
      <p:pic>
        <p:nvPicPr>
          <p:cNvPr id="11" name="Picture 8" descr="C:\Documents and Settings\F\Desktop\print\mahdii5.jpg"/>
          <p:cNvPicPr>
            <a:picLocks noChangeAspect="1" noChangeArrowheads="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429520" y="4143380"/>
            <a:ext cx="949104" cy="311605"/>
          </a:xfrm>
          <a:prstGeom prst="rect">
            <a:avLst/>
          </a:prstGeom>
          <a:noFill/>
        </p:spPr>
      </p:pic>
      <p:pic>
        <p:nvPicPr>
          <p:cNvPr id="12" name="Picture 2" descr="C:\Documents and Settings\F\Desktop\print\map\52.jpg"/>
          <p:cNvPicPr>
            <a:picLocks noChangeAspect="1" noChangeArrowheads="1"/>
          </p:cNvPicPr>
          <p:nvPr/>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0211104">
            <a:off x="558340" y="2648315"/>
            <a:ext cx="470025" cy="392895"/>
          </a:xfrm>
          <a:prstGeom prst="rect">
            <a:avLst/>
          </a:prstGeom>
          <a:noFill/>
        </p:spPr>
      </p:pic>
      <p:sp>
        <p:nvSpPr>
          <p:cNvPr id="13" name="TextBox 12"/>
          <p:cNvSpPr txBox="1"/>
          <p:nvPr/>
        </p:nvSpPr>
        <p:spPr>
          <a:xfrm>
            <a:off x="7072330" y="4786322"/>
            <a:ext cx="1785950" cy="1754326"/>
          </a:xfrm>
          <a:prstGeom prst="rect">
            <a:avLst/>
          </a:prstGeom>
          <a:noFill/>
        </p:spPr>
        <p:txBody>
          <a:bodyPr wrap="square" rtlCol="1">
            <a:spAutoFit/>
          </a:bodyPr>
          <a:lstStyle/>
          <a:p>
            <a:r>
              <a:rPr lang="fa-IR" sz="1200" dirty="0" smtClean="0">
                <a:cs typeface="B Kamran" pitchFamily="2" charset="-78"/>
              </a:rPr>
              <a:t>این خانه متعلق به پیر مرد تنهایی است که خوار و بار فروشی دارد و به تنهایی زندگی می کند .در سایت این خانه یک طویله قرار دارد این خانه از الگوی ساده دو اتاق و ایوان بوده است که بعدا یک آشپز خانه و توالت به آن اضافه شده است . پسر این مرد در حال ساخت یک خانه در حیاط آن می باشد که در فاصله 1/5 متری نمای اصلی قرار دارد.</a:t>
            </a:r>
            <a:endParaRPr lang="fa-IR" sz="1200" dirty="0">
              <a:cs typeface="B Kamran" pitchFamily="2" charset="-78"/>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sp>
        <p:nvSpPr>
          <p:cNvPr id="8" name="TextBox 7"/>
          <p:cNvSpPr txBox="1"/>
          <p:nvPr/>
        </p:nvSpPr>
        <p:spPr>
          <a:xfrm>
            <a:off x="928662" y="3929066"/>
            <a:ext cx="2857520" cy="2585323"/>
          </a:xfrm>
          <a:prstGeom prst="rect">
            <a:avLst/>
          </a:prstGeom>
          <a:noFill/>
        </p:spPr>
        <p:txBody>
          <a:bodyPr wrap="square" rtlCol="1">
            <a:spAutoFit/>
          </a:bodyPr>
          <a:lstStyle/>
          <a:p>
            <a:endParaRPr lang="fa-IR" dirty="0" smtClean="0"/>
          </a:p>
          <a:p>
            <a:endParaRPr lang="fa-IR" dirty="0" smtClean="0"/>
          </a:p>
          <a:p>
            <a:endParaRPr lang="fa-IR" dirty="0" smtClean="0"/>
          </a:p>
          <a:p>
            <a:endParaRPr lang="fa-IR" dirty="0" smtClean="0"/>
          </a:p>
          <a:p>
            <a:endParaRPr lang="fa-IR" dirty="0" smtClean="0"/>
          </a:p>
          <a:p>
            <a:endParaRPr lang="fa-IR" dirty="0" smtClean="0"/>
          </a:p>
          <a:p>
            <a:endParaRPr lang="fa-IR" dirty="0" smtClean="0"/>
          </a:p>
          <a:p>
            <a:endParaRPr lang="fa-IR" dirty="0" smtClean="0"/>
          </a:p>
          <a:p>
            <a:endParaRPr lang="fa-IR" dirty="0"/>
          </a:p>
        </p:txBody>
      </p:sp>
      <p:pic>
        <p:nvPicPr>
          <p:cNvPr id="18" name="Picture 2" descr="C:\Documents and Settings\F\Desktop\print\jadidd\ramezaan\24 copy.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0034" y="428604"/>
            <a:ext cx="3929090" cy="2857520"/>
          </a:xfrm>
          <a:prstGeom prst="rect">
            <a:avLst/>
          </a:prstGeom>
          <a:noFill/>
        </p:spPr>
      </p:pic>
      <p:pic>
        <p:nvPicPr>
          <p:cNvPr id="19" name="Picture 7" descr="F:\mahboobeh\rusta\axx2\KHane Ramezan\selection\IMG_062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0033" y="3429000"/>
            <a:ext cx="3928999" cy="2947689"/>
          </a:xfrm>
          <a:prstGeom prst="rect">
            <a:avLst/>
          </a:prstGeom>
          <a:noFill/>
        </p:spPr>
      </p:pic>
      <p:sp>
        <p:nvSpPr>
          <p:cNvPr id="9" name="Rectangle 8"/>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11" name="Picture 6" descr="C:\Documents and Settings\F\Desktop\print\jadidd\ramezaan\Untitled-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73766" y="2786058"/>
            <a:ext cx="2284250" cy="1785950"/>
          </a:xfrm>
          <a:prstGeom prst="rect">
            <a:avLst/>
          </a:prstGeom>
          <a:noFill/>
        </p:spPr>
      </p:pic>
      <p:pic>
        <p:nvPicPr>
          <p:cNvPr id="13" name="Picture 10" descr="F:\mahboobeh\rusta\axx2\KHane Ramezan\IMG_0093.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000892" y="4857760"/>
            <a:ext cx="1716471" cy="1500198"/>
          </a:xfrm>
          <a:prstGeom prst="rect">
            <a:avLst/>
          </a:prstGeom>
          <a:noFill/>
        </p:spPr>
      </p:pic>
      <p:pic>
        <p:nvPicPr>
          <p:cNvPr id="14" name="Picture 13" descr="F:\mahboobeh\rusta\axx2\KHane Ramezan\IMG_0075.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000892" y="428604"/>
            <a:ext cx="1714512" cy="2571768"/>
          </a:xfrm>
          <a:prstGeom prst="rect">
            <a:avLst/>
          </a:prstGeom>
          <a:noFill/>
        </p:spPr>
      </p:pic>
      <p:pic>
        <p:nvPicPr>
          <p:cNvPr id="15" name="Picture 8" descr="F:\mahboobeh\rusta\axx2\KHane Ramezan\IMG_0070.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000892" y="3143248"/>
            <a:ext cx="1714512" cy="1571636"/>
          </a:xfrm>
          <a:prstGeom prst="rect">
            <a:avLst/>
          </a:prstGeom>
          <a:noFill/>
        </p:spPr>
      </p:pic>
      <p:pic>
        <p:nvPicPr>
          <p:cNvPr id="16" name="Picture 5" descr="C:\Documents and Settings\F\Desktop\print\jadidd\ramezaan\26 copy.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587248" y="4643446"/>
            <a:ext cx="2270768" cy="1714512"/>
          </a:xfrm>
          <a:prstGeom prst="rect">
            <a:avLst/>
          </a:prstGeom>
          <a:noFill/>
        </p:spPr>
      </p:pic>
      <p:pic>
        <p:nvPicPr>
          <p:cNvPr id="8194"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572000" y="428604"/>
            <a:ext cx="2284397" cy="22290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3317" name="Picture 5" descr="C:\Documents and Settings\F\Desktop\print\jadidd\esmate hayaaeii\44.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428596" y="357166"/>
            <a:ext cx="3929090" cy="2982025"/>
          </a:xfrm>
          <a:prstGeom prst="rect">
            <a:avLst/>
          </a:prstGeom>
          <a:noFill/>
        </p:spPr>
      </p:pic>
      <p:pic>
        <p:nvPicPr>
          <p:cNvPr id="13314" name="Picture 2" descr="C:\Documents and Settings\F\Desktop\print\jadidd\esmate hayaaeii\14 copy.jpg"/>
          <p:cNvPicPr>
            <a:picLocks noGrp="1" noChangeAspect="1" noChangeArrowheads="1"/>
          </p:cNvPicPr>
          <p:nvPr>
            <p:ph sz="half" idx="2"/>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71472" y="3029751"/>
            <a:ext cx="3714776" cy="3456138"/>
          </a:xfrm>
          <a:prstGeom prst="rect">
            <a:avLst/>
          </a:prstGeom>
          <a:noFill/>
        </p:spPr>
      </p:pic>
      <p:pic>
        <p:nvPicPr>
          <p:cNvPr id="13319" name="Picture 7" descr="C:\Documents and Settings\F\Desktop\print\diyagraam\ههه.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00562" y="3142506"/>
            <a:ext cx="1285884" cy="1358064"/>
          </a:xfrm>
          <a:prstGeom prst="rect">
            <a:avLst/>
          </a:prstGeom>
          <a:noFill/>
        </p:spPr>
      </p:pic>
      <p:pic>
        <p:nvPicPr>
          <p:cNvPr id="13322" name="Picture 10" descr="F:\mahboobeh\rusta\axx2\fatemeh-3\IMG_078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500562" y="857232"/>
            <a:ext cx="2857520" cy="1928826"/>
          </a:xfrm>
          <a:prstGeom prst="rect">
            <a:avLst/>
          </a:prstGeom>
          <a:noFill/>
        </p:spPr>
      </p:pic>
      <p:pic>
        <p:nvPicPr>
          <p:cNvPr id="13323" name="Picture 11" descr="C:\Documents and Settings\F\Desktop\print\mahdii2.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715140" y="285728"/>
            <a:ext cx="1857388" cy="503211"/>
          </a:xfrm>
          <a:prstGeom prst="rect">
            <a:avLst/>
          </a:prstGeom>
          <a:noFill/>
        </p:spPr>
      </p:pic>
      <p:pic>
        <p:nvPicPr>
          <p:cNvPr id="13324" name="Picture 12" descr="C:\Documents and Settings\F\Desktop\print\Picture 058.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572000" y="4714884"/>
            <a:ext cx="1071570" cy="370713"/>
          </a:xfrm>
          <a:prstGeom prst="rect">
            <a:avLst/>
          </a:prstGeom>
          <a:noFill/>
        </p:spPr>
      </p:pic>
      <p:sp>
        <p:nvSpPr>
          <p:cNvPr id="8" name="Rectangle 7"/>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9" name="Picture 2" descr="C:\Documents and Settings\F\Desktop\print\map\52.jpg"/>
          <p:cNvPicPr>
            <a:picLocks noChangeAspect="1" noChangeArrowheads="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0211104">
            <a:off x="558339" y="2862629"/>
            <a:ext cx="470025" cy="392895"/>
          </a:xfrm>
          <a:prstGeom prst="rect">
            <a:avLst/>
          </a:prstGeom>
          <a:noFill/>
        </p:spPr>
      </p:pic>
      <p:pic>
        <p:nvPicPr>
          <p:cNvPr id="10" name="Picture 7" descr="F:\mahboobeh\rusta\axx2\KHane Old\New Folder\IMG_0073.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286512" y="2857496"/>
            <a:ext cx="2428892" cy="1714512"/>
          </a:xfrm>
          <a:prstGeom prst="rect">
            <a:avLst/>
          </a:prstGeom>
          <a:noFill/>
        </p:spPr>
      </p:pic>
      <p:pic>
        <p:nvPicPr>
          <p:cNvPr id="11" name="Picture 3" descr="C:\Documents and Settings\F\Desktop\print\jadidd\esmate hayaaeii\46.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286512" y="4714884"/>
            <a:ext cx="2428892" cy="1720172"/>
          </a:xfrm>
          <a:prstGeom prst="rect">
            <a:avLst/>
          </a:prstGeom>
          <a:noFill/>
        </p:spPr>
      </p:pic>
      <p:sp>
        <p:nvSpPr>
          <p:cNvPr id="15" name="TextBox 14"/>
          <p:cNvSpPr txBox="1"/>
          <p:nvPr/>
        </p:nvSpPr>
        <p:spPr>
          <a:xfrm>
            <a:off x="3857620" y="5357826"/>
            <a:ext cx="1857388" cy="1015663"/>
          </a:xfrm>
          <a:prstGeom prst="rect">
            <a:avLst/>
          </a:prstGeom>
          <a:noFill/>
        </p:spPr>
        <p:txBody>
          <a:bodyPr wrap="square" rtlCol="1">
            <a:spAutoFit/>
          </a:bodyPr>
          <a:lstStyle/>
          <a:p>
            <a:r>
              <a:rPr lang="fa-IR" sz="1200" dirty="0" smtClean="0">
                <a:cs typeface="B Kamran" pitchFamily="2" charset="-78"/>
              </a:rPr>
              <a:t>این خانه نیز از الگوی  ساده دو اتاق و ایوان پیروی می کند، در سایت آن یک طویله قرار دارد .این خانه در مجاورت مزارع کنار رودخانه واقع شده است که بر اثر سیل تخریب شده است و اکنون خالی از سکنه می باشد.</a:t>
            </a:r>
            <a:endParaRPr lang="fa-IR" sz="1200" dirty="0">
              <a:cs typeface="B Kamran" pitchFamily="2" charset="-78"/>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26627" name="Picture 3" descr="F:\mahboobeh\rusta\axx2\KHane Old\New Folder\IMG_0040.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42910" y="1071546"/>
            <a:ext cx="2908302" cy="2571768"/>
          </a:xfrm>
          <a:prstGeom prst="rect">
            <a:avLst/>
          </a:prstGeom>
          <a:noFill/>
        </p:spPr>
      </p:pic>
      <p:pic>
        <p:nvPicPr>
          <p:cNvPr id="5" name="Picture 4" descr="C:\Documents and Settings\F\Desktop\print\jadidd\esmate hayaaeii\47.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28794" y="642918"/>
            <a:ext cx="4365656" cy="3571900"/>
          </a:xfrm>
          <a:prstGeom prst="rect">
            <a:avLst/>
          </a:prstGeom>
          <a:noFill/>
        </p:spPr>
      </p:pic>
      <p:pic>
        <p:nvPicPr>
          <p:cNvPr id="6" name="Picture 5" descr="C:\Documents and Settings\F\Desktop\print\jadidd\esmate hayaaeii\57 copy.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00760" y="3071810"/>
            <a:ext cx="2561505" cy="2666670"/>
          </a:xfrm>
          <a:prstGeom prst="rect">
            <a:avLst/>
          </a:prstGeom>
          <a:noFill/>
        </p:spPr>
      </p:pic>
      <p:pic>
        <p:nvPicPr>
          <p:cNvPr id="26628" name="Picture 4" descr="F:\mahboobeh\rusta\axx2\mahboobeh3\101CANON\IMG_002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14811" y="4128150"/>
            <a:ext cx="2357453" cy="2301245"/>
          </a:xfrm>
          <a:prstGeom prst="rect">
            <a:avLst/>
          </a:prstGeom>
          <a:noFill/>
        </p:spPr>
      </p:pic>
      <p:sp>
        <p:nvSpPr>
          <p:cNvPr id="7" name="Rectangle 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8" name="Picture 2" descr="C:\Documents and Settings\F\Desktop\print\jadidd\esmate hayaaeii\45.jpg"/>
          <p:cNvPicPr>
            <a:picLocks noGrp="1" noChangeAspect="1" noChangeArrowheads="1"/>
          </p:cNvPicPr>
          <p:nvPr>
            <p:ph sz="half" idx="1"/>
          </p:nvPr>
        </p:nvPicPr>
        <p:blipFill>
          <a:blip r:embed="rId6" cstate="email">
            <a:extLst>
              <a:ext uri="{28A0092B-C50C-407E-A947-70E740481C1C}">
                <a14:useLocalDpi xmlns:a14="http://schemas.microsoft.com/office/drawing/2010/main"/>
              </a:ext>
            </a:extLst>
          </a:blip>
          <a:stretch>
            <a:fillRect/>
          </a:stretch>
        </p:blipFill>
        <p:spPr bwMode="auto">
          <a:xfrm>
            <a:off x="428596" y="4143380"/>
            <a:ext cx="3643338" cy="2286016"/>
          </a:xfrm>
          <a:prstGeom prst="rect">
            <a:avLst/>
          </a:prstGeom>
          <a:noFill/>
        </p:spPr>
      </p:pic>
      <p:pic>
        <p:nvPicPr>
          <p:cNvPr id="9" name="Picture 8" descr="F:\mahboobeh\rusta\axx2\KHane Old\New Folder\IMG_0014.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000760" y="428604"/>
            <a:ext cx="2571768" cy="2283570"/>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5362" name="Picture 2" descr="C:\Documents and Settings\F\Desktop\print\jadidd\helmii\5 copy.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285721" y="357167"/>
            <a:ext cx="4602584" cy="2428891"/>
          </a:xfrm>
          <a:prstGeom prst="rect">
            <a:avLst/>
          </a:prstGeom>
          <a:noFill/>
        </p:spPr>
      </p:pic>
      <p:pic>
        <p:nvPicPr>
          <p:cNvPr id="15363" name="Picture 3" descr="C:\Documents and Settings\F\Desktop\print\jadidd\helmii\23 copy.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285720" y="3000372"/>
            <a:ext cx="4759577" cy="3361590"/>
          </a:xfrm>
          <a:prstGeom prst="rect">
            <a:avLst/>
          </a:prstGeom>
          <a:noFill/>
        </p:spPr>
      </p:pic>
      <p:pic>
        <p:nvPicPr>
          <p:cNvPr id="15364" name="Picture 4" descr="C:\Documents and Settings\F\Desktop\print\jadidd\helmii\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86314" y="357166"/>
            <a:ext cx="1857356" cy="514833"/>
          </a:xfrm>
          <a:prstGeom prst="rect">
            <a:avLst/>
          </a:prstGeom>
          <a:noFill/>
        </p:spPr>
      </p:pic>
      <p:pic>
        <p:nvPicPr>
          <p:cNvPr id="15365" name="Picture 5" descr="C:\Documents and Settings\F\Desktop\print\diyagraam\ااغ.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786314" y="1000108"/>
            <a:ext cx="1643074" cy="1304555"/>
          </a:xfrm>
          <a:prstGeom prst="rect">
            <a:avLst/>
          </a:prstGeom>
          <a:noFill/>
        </p:spPr>
      </p:pic>
      <p:pic>
        <p:nvPicPr>
          <p:cNvPr id="15366" name="Picture 6" descr="F:\mahboobeh\rusta\axx2\KHane Helmi\selection\IMG_0041.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072066" y="4000504"/>
            <a:ext cx="3136896" cy="2349986"/>
          </a:xfrm>
          <a:prstGeom prst="rect">
            <a:avLst/>
          </a:prstGeom>
          <a:noFill/>
        </p:spPr>
      </p:pic>
      <p:pic>
        <p:nvPicPr>
          <p:cNvPr id="15369" name="Picture 9" descr="F:\mahboobeh\rusta\axx2\KHane Helmi\selection\IMG_00010 (12).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786314" y="2428868"/>
            <a:ext cx="2000264" cy="1498486"/>
          </a:xfrm>
          <a:prstGeom prst="rect">
            <a:avLst/>
          </a:prstGeom>
          <a:noFill/>
        </p:spPr>
      </p:pic>
      <p:pic>
        <p:nvPicPr>
          <p:cNvPr id="15370" name="Picture 10" descr="C:\Documents and Settings\F\Desktop\print\Picture 058.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715008" y="2071678"/>
            <a:ext cx="1071570" cy="370714"/>
          </a:xfrm>
          <a:prstGeom prst="rect">
            <a:avLst/>
          </a:prstGeom>
          <a:noFill/>
        </p:spPr>
      </p:pic>
      <p:sp>
        <p:nvSpPr>
          <p:cNvPr id="9" name="Rectangle 8"/>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10" name="Picture 2" descr="C:\Documents and Settings\F\Desktop\print\map\52.jpg"/>
          <p:cNvPicPr>
            <a:picLocks noChangeAspect="1" noChangeArrowheads="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0211104">
            <a:off x="415462" y="2362564"/>
            <a:ext cx="470025" cy="392895"/>
          </a:xfrm>
          <a:prstGeom prst="rect">
            <a:avLst/>
          </a:prstGeom>
          <a:noFill/>
        </p:spPr>
      </p:pic>
      <p:sp>
        <p:nvSpPr>
          <p:cNvPr id="11" name="TextBox 10"/>
          <p:cNvSpPr txBox="1"/>
          <p:nvPr/>
        </p:nvSpPr>
        <p:spPr>
          <a:xfrm>
            <a:off x="7215206" y="785794"/>
            <a:ext cx="1285884" cy="2123658"/>
          </a:xfrm>
          <a:prstGeom prst="rect">
            <a:avLst/>
          </a:prstGeom>
          <a:noFill/>
        </p:spPr>
        <p:txBody>
          <a:bodyPr wrap="square" rtlCol="1">
            <a:spAutoFit/>
          </a:bodyPr>
          <a:lstStyle/>
          <a:p>
            <a:pPr algn="just"/>
            <a:r>
              <a:rPr lang="fa-IR" sz="1200" dirty="0" smtClean="0">
                <a:cs typeface="B Kamran" pitchFamily="2" charset="-78"/>
              </a:rPr>
              <a:t>این خانه قدیمی ترین خانه روستا بوده است و در دوره ای به عنوان مدرسه مورد استفاده قرار می گرفته است.به گفته ساکنین روستا قدمت آن به 120 سال می رسد .و اکنون خالی از سکنه است .و در سایت این خانه طویله ای قرار گرفته که بسیار به بنا نزدیک است و در پشت آن می باشد.</a:t>
            </a:r>
            <a:endParaRPr lang="fa-IR" sz="1200" dirty="0">
              <a:cs typeface="B Kamran" pitchFamily="2" charset="-78"/>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6386" name="Picture 2" descr="C:\Documents and Settings\F\Desktop\print\jadidd\helmii\Untitled-1.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tretch>
            <a:fillRect/>
          </a:stretch>
        </p:blipFill>
        <p:spPr bwMode="auto">
          <a:xfrm>
            <a:off x="428596" y="3500438"/>
            <a:ext cx="4038600" cy="2855615"/>
          </a:xfrm>
          <a:prstGeom prst="rect">
            <a:avLst/>
          </a:prstGeom>
          <a:noFill/>
        </p:spPr>
      </p:pic>
      <p:pic>
        <p:nvPicPr>
          <p:cNvPr id="16387" name="Picture 3" descr="C:\Documents and Settings\F\Desktop\print\jadidd\helmii\Picture 047.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3929058" y="490866"/>
            <a:ext cx="5000660" cy="2871925"/>
          </a:xfrm>
          <a:prstGeom prst="rect">
            <a:avLst/>
          </a:prstGeom>
          <a:noFill/>
        </p:spPr>
      </p:pic>
      <p:pic>
        <p:nvPicPr>
          <p:cNvPr id="16389" name="Picture 5" descr="F:\mahboobeh\rusta\axx2\KHane Helmi\selection\IMG_00010 (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14876" y="3429000"/>
            <a:ext cx="3857652" cy="2889936"/>
          </a:xfrm>
          <a:prstGeom prst="rect">
            <a:avLst/>
          </a:prstGeom>
          <a:noFill/>
        </p:spPr>
      </p:pic>
      <p:pic>
        <p:nvPicPr>
          <p:cNvPr id="16391" name="Picture 7" descr="F:\mahboobeh\rusta\axx2\KHane Helmi\selection\29112008083.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7158" y="340121"/>
            <a:ext cx="4071966" cy="3052895"/>
          </a:xfrm>
          <a:prstGeom prst="rect">
            <a:avLst/>
          </a:prstGeom>
          <a:noFill/>
        </p:spPr>
      </p:pic>
      <p:sp>
        <p:nvSpPr>
          <p:cNvPr id="6" name="Rectangle 5"/>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p:cNvSpPr txBox="1"/>
          <p:nvPr/>
        </p:nvSpPr>
        <p:spPr>
          <a:xfrm>
            <a:off x="2714612" y="1071546"/>
            <a:ext cx="6072230" cy="1631216"/>
          </a:xfrm>
          <a:prstGeom prst="rect">
            <a:avLst/>
          </a:prstGeom>
          <a:noFill/>
        </p:spPr>
        <p:txBody>
          <a:bodyPr wrap="square" rtlCol="1">
            <a:spAutoFit/>
          </a:bodyPr>
          <a:lstStyle/>
          <a:p>
            <a:pPr algn="just"/>
            <a:r>
              <a:rPr lang="fa-IR" sz="1400" b="1" dirty="0" smtClean="0">
                <a:cs typeface="B Kamran" pitchFamily="2" charset="-78"/>
              </a:rPr>
              <a:t>بارندگی : </a:t>
            </a:r>
            <a:r>
              <a:rPr lang="fa-IR" sz="1200" dirty="0" smtClean="0">
                <a:cs typeface="B Kamran" pitchFamily="2" charset="-78"/>
              </a:rPr>
              <a:t>میانگین بارندگی سالیانه 1280/1 میلیمتر و با حداقل 1023 و حداکثر 1618 اندازه گیری شده است . کم بارانترین ماه سال خرداد (ژوئن ) دارای 3/50 میلیمتر بارش بوده و (اکتبر) مهر ماه با 3/236 میلیمتر دارای بیشترین میزان بارش می باشد. بر این اساس جغرافیای کشاورزی با جغرافیای اقلیمی از نظر توزیع زمانی بارندگی همخوانی ندارد. به عبارت دیگر رودخانه ها از اواخر بهار و فصل تابستان با کمبود آب مواجه می شوند و یا در صورت نبود برف و چشمه در بالا دست خشک می گردند .</a:t>
            </a:r>
            <a:r>
              <a:rPr lang="fa-IR" sz="1200" dirty="0" smtClean="0"/>
              <a:t> </a:t>
            </a:r>
            <a:r>
              <a:rPr lang="fa-IR" sz="1200" dirty="0" smtClean="0">
                <a:cs typeface="B Kamran" pitchFamily="2" charset="-78"/>
              </a:rPr>
              <a:t>بیشترین میزان بارش 24 ساعته در شهریور ماه (سپتامبر) با میزان 6/124 میلیمتر و کمترین میزان آن با 41 میلیمتر در آوریل ( فروردین) ثبت شده است. در ماههای ژوئیه (تیر ماه)، اکتبر (مهر ماه)، نوامبر(آبان ماه)، دسامبر (آذر ماه ) و فوریه ( بهمن ماه ) نیز بارش های شدید به ثبت رسیده است و بیانگر احتمال بارشهای شدید در تمام فصول ، بویژه در پاییز  می باشد.</a:t>
            </a:r>
          </a:p>
          <a:p>
            <a:pPr algn="just"/>
            <a:r>
              <a:rPr lang="fa-IR" sz="1400" b="1" dirty="0" smtClean="0">
                <a:cs typeface="B Kamran" pitchFamily="2" charset="-78"/>
              </a:rPr>
              <a:t>باد :</a:t>
            </a:r>
            <a:r>
              <a:rPr lang="fa-IR" sz="1200" dirty="0" smtClean="0">
                <a:cs typeface="B Kamran" pitchFamily="2" charset="-78"/>
              </a:rPr>
              <a:t>در محدوده ی این شهدستان حاکمیت بادها در طول سال از جنوب شرقی یعنی از جانب دریا و پس از آن از سمت شمالغربی یعنی از طرف کوهستانهای این محدوده می باشد . در این رابطه گلباد سالیانه به شکل روبرو است ( اعداد به درصد می باشند ) </a:t>
            </a:r>
          </a:p>
        </p:txBody>
      </p:sp>
      <p:pic>
        <p:nvPicPr>
          <p:cNvPr id="4101" name="Picture 5" descr="F:\mahboobeh\rusta\scan\fish 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0800000">
            <a:off x="357158" y="285728"/>
            <a:ext cx="2357454" cy="2092788"/>
          </a:xfrm>
          <a:prstGeom prst="rect">
            <a:avLst/>
          </a:prstGeom>
          <a:noFill/>
        </p:spPr>
      </p:pic>
      <p:graphicFrame>
        <p:nvGraphicFramePr>
          <p:cNvPr id="7" name="Table 6"/>
          <p:cNvGraphicFramePr>
            <a:graphicFrameLocks noGrp="1"/>
          </p:cNvGraphicFramePr>
          <p:nvPr/>
        </p:nvGraphicFramePr>
        <p:xfrm>
          <a:off x="785788" y="2714617"/>
          <a:ext cx="7143798" cy="3485592"/>
        </p:xfrm>
        <a:graphic>
          <a:graphicData uri="http://schemas.openxmlformats.org/drawingml/2006/table">
            <a:tbl>
              <a:tblPr rtl="1"/>
              <a:tblGrid>
                <a:gridCol w="554900"/>
                <a:gridCol w="554900"/>
                <a:gridCol w="413676"/>
                <a:gridCol w="433047"/>
                <a:gridCol w="433047"/>
                <a:gridCol w="407427"/>
                <a:gridCol w="449294"/>
                <a:gridCol w="484288"/>
                <a:gridCol w="470541"/>
                <a:gridCol w="398054"/>
                <a:gridCol w="398054"/>
                <a:gridCol w="594894"/>
                <a:gridCol w="1551676"/>
              </a:tblGrid>
              <a:tr h="209294">
                <a:tc rowSpan="2">
                  <a:txBody>
                    <a:bodyPr/>
                    <a:lstStyle/>
                    <a:p>
                      <a:pPr algn="ctr" rtl="1">
                        <a:lnSpc>
                          <a:spcPct val="80000"/>
                        </a:lnSpc>
                        <a:spcAft>
                          <a:spcPts val="0"/>
                        </a:spcAft>
                      </a:pPr>
                      <a:r>
                        <a:rPr lang="fa-IR" sz="800" dirty="0">
                          <a:latin typeface="Times New Roman"/>
                          <a:ea typeface="Times New Roman"/>
                          <a:cs typeface="B Zar"/>
                        </a:rPr>
                        <a:t>        پارامتر    </a:t>
                      </a:r>
                      <a:endParaRPr lang="en-US" sz="1200" dirty="0">
                        <a:latin typeface="Times New Roman"/>
                        <a:ea typeface="Times New Roman"/>
                        <a:cs typeface="Arial"/>
                      </a:endParaRPr>
                    </a:p>
                    <a:p>
                      <a:pPr algn="r" rtl="1">
                        <a:lnSpc>
                          <a:spcPct val="80000"/>
                        </a:lnSpc>
                        <a:spcAft>
                          <a:spcPts val="0"/>
                        </a:spcAft>
                      </a:pPr>
                      <a:r>
                        <a:rPr lang="fa-IR" sz="800" dirty="0">
                          <a:latin typeface="Times New Roman"/>
                          <a:ea typeface="Times New Roman"/>
                          <a:cs typeface="B Zar"/>
                        </a:rPr>
                        <a:t>ماه</a:t>
                      </a:r>
                      <a:endParaRPr lang="en-US" sz="1200" dirty="0">
                        <a:latin typeface="Times New Roman"/>
                        <a:ea typeface="Times New Roman"/>
                        <a:cs typeface="Arial"/>
                      </a:endParaRPr>
                    </a:p>
                  </a:txBody>
                  <a:tcPr marL="68580" marR="68580" marT="0" marB="0" anchor="ctr">
                    <a:lnL w="381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38100" cap="flat" cmpd="thinThick" algn="ctr">
                      <a:solidFill>
                        <a:srgbClr val="000000"/>
                      </a:solidFill>
                      <a:prstDash val="solid"/>
                      <a:round/>
                      <a:headEnd type="none" w="med" len="med"/>
                      <a:tailEnd type="none" w="med" len="med"/>
                    </a:lnTlToBr>
                  </a:tcPr>
                </a:tc>
                <a:tc gridSpan="5">
                  <a:txBody>
                    <a:bodyPr/>
                    <a:lstStyle/>
                    <a:p>
                      <a:pPr algn="ctr" rtl="1">
                        <a:lnSpc>
                          <a:spcPct val="80000"/>
                        </a:lnSpc>
                        <a:spcAft>
                          <a:spcPts val="0"/>
                        </a:spcAft>
                      </a:pPr>
                      <a:r>
                        <a:rPr lang="fa-IR" sz="1400">
                          <a:latin typeface="Times New Roman"/>
                          <a:ea typeface="Times New Roman"/>
                          <a:cs typeface="B Zar"/>
                        </a:rPr>
                        <a:t>درجه حرارت به سانتیگراد</a:t>
                      </a:r>
                      <a:endParaRPr lang="en-US" sz="1200">
                        <a:latin typeface="Times New Roman"/>
                        <a:ea typeface="Times New Roman"/>
                        <a:cs typeface="Arial"/>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rowSpan="2">
                  <a:txBody>
                    <a:bodyPr/>
                    <a:lstStyle/>
                    <a:p>
                      <a:pPr algn="ctr" rtl="1">
                        <a:lnSpc>
                          <a:spcPct val="80000"/>
                        </a:lnSpc>
                        <a:spcAft>
                          <a:spcPts val="0"/>
                        </a:spcAft>
                      </a:pPr>
                      <a:r>
                        <a:rPr lang="fa-IR" sz="1050" dirty="0">
                          <a:latin typeface="Times New Roman"/>
                          <a:ea typeface="Times New Roman"/>
                          <a:cs typeface="B Zar"/>
                        </a:rPr>
                        <a:t>تعداد</a:t>
                      </a:r>
                      <a:endParaRPr lang="en-US" sz="1200" dirty="0">
                        <a:latin typeface="Times New Roman"/>
                        <a:ea typeface="Times New Roman"/>
                        <a:cs typeface="Arial"/>
                      </a:endParaRPr>
                    </a:p>
                    <a:p>
                      <a:pPr algn="ctr" rtl="1">
                        <a:lnSpc>
                          <a:spcPct val="80000"/>
                        </a:lnSpc>
                        <a:spcAft>
                          <a:spcPts val="0"/>
                        </a:spcAft>
                      </a:pPr>
                      <a:r>
                        <a:rPr lang="fa-IR" sz="1050" dirty="0">
                          <a:latin typeface="Times New Roman"/>
                          <a:ea typeface="Times New Roman"/>
                          <a:cs typeface="B Zar"/>
                        </a:rPr>
                        <a:t>روزهای</a:t>
                      </a:r>
                      <a:endParaRPr lang="en-US" sz="1200" dirty="0">
                        <a:latin typeface="Times New Roman"/>
                        <a:ea typeface="Times New Roman"/>
                        <a:cs typeface="Arial"/>
                      </a:endParaRPr>
                    </a:p>
                    <a:p>
                      <a:pPr algn="ctr" rtl="1">
                        <a:lnSpc>
                          <a:spcPct val="80000"/>
                        </a:lnSpc>
                        <a:spcAft>
                          <a:spcPts val="0"/>
                        </a:spcAft>
                      </a:pPr>
                      <a:r>
                        <a:rPr lang="fa-IR" sz="1050" dirty="0">
                          <a:latin typeface="Times New Roman"/>
                          <a:ea typeface="Times New Roman"/>
                          <a:cs typeface="B Zar"/>
                        </a:rPr>
                        <a:t>یخبندان</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rtl="1">
                        <a:lnSpc>
                          <a:spcPct val="80000"/>
                        </a:lnSpc>
                        <a:spcAft>
                          <a:spcPts val="0"/>
                        </a:spcAft>
                      </a:pPr>
                      <a:r>
                        <a:rPr lang="fa-IR" sz="1050">
                          <a:latin typeface="Times New Roman"/>
                          <a:ea typeface="Times New Roman"/>
                          <a:cs typeface="B Zar"/>
                        </a:rPr>
                        <a:t>بارش کل به</a:t>
                      </a:r>
                      <a:endParaRPr lang="en-US" sz="1200">
                        <a:latin typeface="Times New Roman"/>
                        <a:ea typeface="Times New Roman"/>
                        <a:cs typeface="Arial"/>
                      </a:endParaRPr>
                    </a:p>
                    <a:p>
                      <a:pPr algn="ctr" rtl="1">
                        <a:lnSpc>
                          <a:spcPct val="80000"/>
                        </a:lnSpc>
                        <a:spcAft>
                          <a:spcPts val="0"/>
                        </a:spcAft>
                      </a:pPr>
                      <a:r>
                        <a:rPr lang="fa-IR" sz="1050">
                          <a:latin typeface="Times New Roman"/>
                          <a:ea typeface="Times New Roman"/>
                          <a:cs typeface="B Zar"/>
                        </a:rPr>
                        <a:t>میلیمتر</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rtl="1">
                        <a:lnSpc>
                          <a:spcPct val="80000"/>
                        </a:lnSpc>
                        <a:spcAft>
                          <a:spcPts val="0"/>
                        </a:spcAft>
                      </a:pPr>
                      <a:r>
                        <a:rPr lang="fa-IR" sz="1050">
                          <a:latin typeface="Times New Roman"/>
                          <a:ea typeface="Times New Roman"/>
                          <a:cs typeface="B Zar"/>
                        </a:rPr>
                        <a:t>حداکثر</a:t>
                      </a:r>
                      <a:endParaRPr lang="en-US" sz="1200">
                        <a:latin typeface="Times New Roman"/>
                        <a:ea typeface="Times New Roman"/>
                        <a:cs typeface="Arial"/>
                      </a:endParaRPr>
                    </a:p>
                    <a:p>
                      <a:pPr algn="ctr" rtl="1">
                        <a:lnSpc>
                          <a:spcPct val="80000"/>
                        </a:lnSpc>
                        <a:spcAft>
                          <a:spcPts val="0"/>
                        </a:spcAft>
                      </a:pPr>
                      <a:r>
                        <a:rPr lang="fa-IR" sz="1050">
                          <a:latin typeface="Times New Roman"/>
                          <a:ea typeface="Times New Roman"/>
                          <a:cs typeface="B Zar"/>
                        </a:rPr>
                        <a:t>بارش</a:t>
                      </a:r>
                      <a:endParaRPr lang="en-US" sz="1200">
                        <a:latin typeface="Times New Roman"/>
                        <a:ea typeface="Times New Roman"/>
                        <a:cs typeface="Arial"/>
                      </a:endParaRPr>
                    </a:p>
                    <a:p>
                      <a:pPr algn="ctr" rtl="1">
                        <a:lnSpc>
                          <a:spcPct val="80000"/>
                        </a:lnSpc>
                        <a:spcAft>
                          <a:spcPts val="0"/>
                        </a:spcAft>
                      </a:pPr>
                      <a:r>
                        <a:rPr lang="fa-IR" sz="1050">
                          <a:latin typeface="Times New Roman"/>
                          <a:ea typeface="Times New Roman"/>
                          <a:cs typeface="B Zar"/>
                        </a:rPr>
                        <a:t>روزانه</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4">
                  <a:txBody>
                    <a:bodyPr/>
                    <a:lstStyle/>
                    <a:p>
                      <a:pPr algn="ctr" rtl="1">
                        <a:lnSpc>
                          <a:spcPct val="80000"/>
                        </a:lnSpc>
                        <a:spcAft>
                          <a:spcPts val="0"/>
                        </a:spcAft>
                      </a:pPr>
                      <a:r>
                        <a:rPr lang="fa-IR" sz="1050">
                          <a:latin typeface="Times New Roman"/>
                          <a:ea typeface="Times New Roman"/>
                          <a:cs typeface="B Zar"/>
                        </a:rPr>
                        <a:t>میانگین نم نسبی در ساعت </a:t>
                      </a:r>
                      <a:r>
                        <a:rPr lang="en-US" sz="1050">
                          <a:latin typeface="Times New Roman"/>
                          <a:ea typeface="Times New Roman"/>
                          <a:cs typeface="B Zar"/>
                        </a:rPr>
                        <a:t>)</a:t>
                      </a:r>
                      <a:r>
                        <a:rPr lang="en-US" sz="1050">
                          <a:latin typeface="B Zar"/>
                          <a:ea typeface="Times New Roman"/>
                          <a:cs typeface="Arial"/>
                        </a:rPr>
                        <a:t> </a:t>
                      </a:r>
                      <a:r>
                        <a:rPr lang="en-US" sz="1050">
                          <a:latin typeface="Times New Roman"/>
                          <a:ea typeface="Times New Roman"/>
                          <a:cs typeface="B Zar"/>
                        </a:rPr>
                        <a:t>(GMT</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38100" cap="flat" cmpd="dbl"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585369">
                <a:tc vMerge="1">
                  <a:txBody>
                    <a:bodyPr/>
                    <a:lstStyle/>
                    <a:p>
                      <a:pPr rtl="1"/>
                      <a:endParaRPr lang="fa-IR"/>
                    </a:p>
                  </a:txBody>
                  <a:tcPr/>
                </a:tc>
                <a:tc>
                  <a:txBody>
                    <a:bodyPr/>
                    <a:lstStyle/>
                    <a:p>
                      <a:pPr algn="ctr" rtl="1">
                        <a:lnSpc>
                          <a:spcPct val="80000"/>
                        </a:lnSpc>
                        <a:spcAft>
                          <a:spcPts val="0"/>
                        </a:spcAft>
                      </a:pPr>
                      <a:r>
                        <a:rPr lang="fa-IR" sz="1050">
                          <a:latin typeface="Times New Roman"/>
                          <a:ea typeface="Times New Roman"/>
                          <a:cs typeface="B Zar"/>
                        </a:rPr>
                        <a:t>متوسط</a:t>
                      </a:r>
                      <a:endParaRPr lang="en-US" sz="1200">
                        <a:latin typeface="Times New Roman"/>
                        <a:ea typeface="Times New Roman"/>
                        <a:cs typeface="Arial"/>
                      </a:endParaRPr>
                    </a:p>
                    <a:p>
                      <a:pPr algn="ctr" rtl="1">
                        <a:lnSpc>
                          <a:spcPct val="80000"/>
                        </a:lnSpc>
                        <a:spcAft>
                          <a:spcPts val="0"/>
                        </a:spcAft>
                      </a:pPr>
                      <a:r>
                        <a:rPr lang="fa-IR" sz="1050">
                          <a:latin typeface="Times New Roman"/>
                          <a:ea typeface="Times New Roman"/>
                          <a:cs typeface="B Zar"/>
                        </a:rPr>
                        <a:t>حداکثر</a:t>
                      </a:r>
                      <a:endParaRPr lang="en-US" sz="1200">
                        <a:latin typeface="Times New Roman"/>
                        <a:ea typeface="Times New Roman"/>
                        <a:cs typeface="Arial"/>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050">
                          <a:latin typeface="Times New Roman"/>
                          <a:ea typeface="Times New Roman"/>
                          <a:cs typeface="B Zar"/>
                        </a:rPr>
                        <a:t>متوسط حداقل</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050">
                          <a:latin typeface="Times New Roman"/>
                          <a:ea typeface="Times New Roman"/>
                          <a:cs typeface="B Zar"/>
                        </a:rPr>
                        <a:t>متوسط</a:t>
                      </a:r>
                      <a:endParaRPr lang="en-US" sz="1200">
                        <a:latin typeface="Times New Roman"/>
                        <a:ea typeface="Times New Roman"/>
                        <a:cs typeface="Arial"/>
                      </a:endParaRPr>
                    </a:p>
                    <a:p>
                      <a:pPr algn="ctr" rtl="1">
                        <a:lnSpc>
                          <a:spcPct val="80000"/>
                        </a:lnSpc>
                        <a:spcAft>
                          <a:spcPts val="0"/>
                        </a:spcAft>
                      </a:pPr>
                      <a:r>
                        <a:rPr lang="fa-IR" sz="1050">
                          <a:latin typeface="Times New Roman"/>
                          <a:ea typeface="Times New Roman"/>
                          <a:cs typeface="B Zar"/>
                        </a:rPr>
                        <a:t>روزانه</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900">
                          <a:latin typeface="Times New Roman"/>
                          <a:ea typeface="Times New Roman"/>
                          <a:cs typeface="B Zar"/>
                        </a:rPr>
                        <a:t>حداکثر</a:t>
                      </a:r>
                      <a:endParaRPr lang="en-US" sz="1200">
                        <a:latin typeface="Times New Roman"/>
                        <a:ea typeface="Times New Roman"/>
                        <a:cs typeface="Arial"/>
                      </a:endParaRPr>
                    </a:p>
                    <a:p>
                      <a:pPr algn="ctr" rtl="1">
                        <a:lnSpc>
                          <a:spcPct val="80000"/>
                        </a:lnSpc>
                        <a:spcAft>
                          <a:spcPts val="0"/>
                        </a:spcAft>
                      </a:pPr>
                      <a:r>
                        <a:rPr lang="fa-IR" sz="900">
                          <a:latin typeface="Times New Roman"/>
                          <a:ea typeface="Times New Roman"/>
                          <a:cs typeface="B Zar"/>
                        </a:rPr>
                        <a:t>مطلق</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050">
                          <a:latin typeface="Times New Roman"/>
                          <a:ea typeface="Times New Roman"/>
                          <a:cs typeface="B Zar"/>
                        </a:rPr>
                        <a:t>حداقل مطلق</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a:txBody>
                    <a:bodyPr/>
                    <a:lstStyle/>
                    <a:p>
                      <a:pPr algn="ctr" rtl="0">
                        <a:lnSpc>
                          <a:spcPct val="80000"/>
                        </a:lnSpc>
                        <a:spcAft>
                          <a:spcPts val="0"/>
                        </a:spcAft>
                      </a:pPr>
                      <a:r>
                        <a:rPr lang="en-US" sz="1200">
                          <a:latin typeface="Times New Roman"/>
                          <a:ea typeface="Times New Roman"/>
                          <a:cs typeface="B Zar"/>
                        </a:rPr>
                        <a:t>03</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en-US" sz="1200">
                          <a:latin typeface="Times New Roman"/>
                          <a:ea typeface="Times New Roman"/>
                          <a:cs typeface="B Zar"/>
                        </a:rPr>
                        <a:t>09</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en-US" sz="1200">
                          <a:latin typeface="Times New Roman"/>
                          <a:ea typeface="Times New Roman"/>
                          <a:cs typeface="B Zar"/>
                        </a:rPr>
                        <a:t>15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050">
                          <a:latin typeface="Times New Roman"/>
                          <a:ea typeface="Times New Roman"/>
                          <a:cs typeface="B Zar"/>
                        </a:rPr>
                        <a:t>میانگین</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381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194345">
                <a:tc>
                  <a:txBody>
                    <a:bodyPr/>
                    <a:lstStyle/>
                    <a:p>
                      <a:pPr algn="ctr" rtl="1">
                        <a:lnSpc>
                          <a:spcPct val="80000"/>
                        </a:lnSpc>
                        <a:spcAft>
                          <a:spcPts val="0"/>
                        </a:spcAft>
                      </a:pPr>
                      <a:r>
                        <a:rPr lang="fa-IR" sz="1300">
                          <a:latin typeface="Times New Roman"/>
                          <a:ea typeface="Times New Roman"/>
                          <a:cs typeface="B Zar"/>
                        </a:rPr>
                        <a:t>ژانویه</a:t>
                      </a:r>
                      <a:endParaRPr lang="en-US" sz="1200">
                        <a:latin typeface="Times New Roman"/>
                        <a:ea typeface="Times New Roman"/>
                        <a:cs typeface="Arial"/>
                      </a:endParaRPr>
                    </a:p>
                  </a:txBody>
                  <a:tcPr marL="68580" marR="68580" marT="0" marB="0" anchor="ctr">
                    <a:lnL w="381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dirty="0">
                          <a:latin typeface="Times New Roman"/>
                          <a:ea typeface="Times New Roman"/>
                          <a:cs typeface="B Zar"/>
                        </a:rPr>
                        <a:t>7/8</a:t>
                      </a:r>
                      <a:endParaRPr lang="en-US" sz="1200" dirty="0">
                        <a:latin typeface="Times New Roman"/>
                        <a:ea typeface="Times New Roman"/>
                        <a:cs typeface="Arial"/>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1/2</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6/22</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1/7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4/79</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4/57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8/85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6/73</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2/86</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9/81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3810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345">
                <a:tc>
                  <a:txBody>
                    <a:bodyPr/>
                    <a:lstStyle/>
                    <a:p>
                      <a:pPr algn="ctr" rtl="1">
                        <a:lnSpc>
                          <a:spcPct val="80000"/>
                        </a:lnSpc>
                        <a:spcAft>
                          <a:spcPts val="0"/>
                        </a:spcAft>
                      </a:pPr>
                      <a:r>
                        <a:rPr lang="fa-IR" sz="1300">
                          <a:latin typeface="Times New Roman"/>
                          <a:ea typeface="Times New Roman"/>
                          <a:cs typeface="B Zar"/>
                        </a:rPr>
                        <a:t>فوریه</a:t>
                      </a:r>
                      <a:endParaRPr lang="en-US" sz="1200">
                        <a:latin typeface="Times New Roman"/>
                        <a:ea typeface="Times New Roman"/>
                        <a:cs typeface="Arial"/>
                      </a:endParaRPr>
                    </a:p>
                  </a:txBody>
                  <a:tcPr marL="68580" marR="68580" marT="0" marB="0" anchor="ctr">
                    <a:lnL w="381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9/7</a:t>
                      </a:r>
                      <a:endParaRPr lang="en-US" sz="1200">
                        <a:latin typeface="Times New Roman"/>
                        <a:ea typeface="Times New Roman"/>
                        <a:cs typeface="Arial"/>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4/91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82</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7/90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9/77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87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2/85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381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345">
                <a:tc>
                  <a:txBody>
                    <a:bodyPr/>
                    <a:lstStyle/>
                    <a:p>
                      <a:pPr algn="ctr" rtl="1">
                        <a:lnSpc>
                          <a:spcPct val="80000"/>
                        </a:lnSpc>
                        <a:spcAft>
                          <a:spcPts val="0"/>
                        </a:spcAft>
                      </a:pPr>
                      <a:r>
                        <a:rPr lang="fa-IR" sz="1300">
                          <a:latin typeface="Times New Roman"/>
                          <a:ea typeface="Times New Roman"/>
                          <a:cs typeface="B Zar"/>
                        </a:rPr>
                        <a:t>مارس</a:t>
                      </a:r>
                      <a:endParaRPr lang="en-US" sz="1200">
                        <a:latin typeface="Times New Roman"/>
                        <a:ea typeface="Times New Roman"/>
                        <a:cs typeface="Arial"/>
                      </a:endParaRPr>
                    </a:p>
                  </a:txBody>
                  <a:tcPr marL="68580" marR="68580" marT="0" marB="0" anchor="ctr">
                    <a:lnL w="381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5/10</a:t>
                      </a:r>
                      <a:endParaRPr lang="en-US" sz="1200">
                        <a:latin typeface="Times New Roman"/>
                        <a:ea typeface="Times New Roman"/>
                        <a:cs typeface="Arial"/>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1/5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8/7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8/23</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7/0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8/110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1/91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77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6/84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2/84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381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345">
                <a:tc>
                  <a:txBody>
                    <a:bodyPr/>
                    <a:lstStyle/>
                    <a:p>
                      <a:pPr algn="ctr" rtl="1">
                        <a:lnSpc>
                          <a:spcPct val="80000"/>
                        </a:lnSpc>
                        <a:spcAft>
                          <a:spcPts val="0"/>
                        </a:spcAft>
                      </a:pPr>
                      <a:r>
                        <a:rPr lang="fa-IR" sz="1300">
                          <a:latin typeface="Times New Roman"/>
                          <a:ea typeface="Times New Roman"/>
                          <a:cs typeface="B Zar"/>
                        </a:rPr>
                        <a:t>آوریل</a:t>
                      </a:r>
                      <a:endParaRPr lang="en-US" sz="1200">
                        <a:latin typeface="Times New Roman"/>
                        <a:ea typeface="Times New Roman"/>
                        <a:cs typeface="Arial"/>
                      </a:endParaRPr>
                    </a:p>
                  </a:txBody>
                  <a:tcPr marL="68580" marR="68580" marT="0" marB="0" anchor="ctr">
                    <a:lnL w="381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1/16</a:t>
                      </a:r>
                      <a:endParaRPr lang="en-US" sz="1200">
                        <a:latin typeface="Times New Roman"/>
                        <a:ea typeface="Times New Roman"/>
                        <a:cs typeface="Arial"/>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5/9</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8/12</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32</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8/1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dirty="0">
                          <a:latin typeface="Times New Roman"/>
                          <a:ea typeface="Times New Roman"/>
                          <a:cs typeface="B Zar"/>
                        </a:rPr>
                        <a:t>0</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7/61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9/90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7/74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1/81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2/82</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381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345">
                <a:tc>
                  <a:txBody>
                    <a:bodyPr/>
                    <a:lstStyle/>
                    <a:p>
                      <a:pPr algn="ctr" rtl="1">
                        <a:lnSpc>
                          <a:spcPct val="80000"/>
                        </a:lnSpc>
                        <a:spcAft>
                          <a:spcPts val="0"/>
                        </a:spcAft>
                      </a:pPr>
                      <a:r>
                        <a:rPr lang="fa-IR" sz="1300">
                          <a:latin typeface="Times New Roman"/>
                          <a:ea typeface="Times New Roman"/>
                          <a:cs typeface="B Zar"/>
                        </a:rPr>
                        <a:t>مه</a:t>
                      </a:r>
                      <a:endParaRPr lang="en-US" sz="1200">
                        <a:latin typeface="Times New Roman"/>
                        <a:ea typeface="Times New Roman"/>
                        <a:cs typeface="Arial"/>
                      </a:endParaRPr>
                    </a:p>
                  </a:txBody>
                  <a:tcPr marL="68580" marR="68580" marT="0" marB="0" anchor="ctr">
                    <a:lnL w="381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7/20</a:t>
                      </a:r>
                      <a:endParaRPr lang="en-US" sz="1200">
                        <a:latin typeface="Times New Roman"/>
                        <a:ea typeface="Times New Roman"/>
                        <a:cs typeface="Arial"/>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9/13</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3/17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4/31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3/52</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1/51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8/89</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4/71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4/79</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2/80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381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345">
                <a:tc>
                  <a:txBody>
                    <a:bodyPr/>
                    <a:lstStyle/>
                    <a:p>
                      <a:pPr algn="ctr" rtl="1">
                        <a:lnSpc>
                          <a:spcPct val="80000"/>
                        </a:lnSpc>
                        <a:spcAft>
                          <a:spcPts val="0"/>
                        </a:spcAft>
                      </a:pPr>
                      <a:r>
                        <a:rPr lang="fa-IR" sz="1300">
                          <a:latin typeface="Times New Roman"/>
                          <a:ea typeface="Times New Roman"/>
                          <a:cs typeface="B Zar"/>
                        </a:rPr>
                        <a:t>ژوئن</a:t>
                      </a:r>
                      <a:endParaRPr lang="en-US" sz="1200">
                        <a:latin typeface="Times New Roman"/>
                        <a:ea typeface="Times New Roman"/>
                        <a:cs typeface="Arial"/>
                      </a:endParaRPr>
                    </a:p>
                  </a:txBody>
                  <a:tcPr marL="68580" marR="68580" marT="0" marB="0" anchor="ctr">
                    <a:lnL w="381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6/26</a:t>
                      </a:r>
                      <a:endParaRPr lang="en-US" sz="1200">
                        <a:latin typeface="Times New Roman"/>
                        <a:ea typeface="Times New Roman"/>
                        <a:cs typeface="Arial"/>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3/18</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4/22</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4/34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4/13</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3/50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4/85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4/65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9/72</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6/74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381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345">
                <a:tc>
                  <a:txBody>
                    <a:bodyPr/>
                    <a:lstStyle/>
                    <a:p>
                      <a:pPr algn="ctr" rtl="1">
                        <a:lnSpc>
                          <a:spcPct val="80000"/>
                        </a:lnSpc>
                        <a:spcAft>
                          <a:spcPts val="0"/>
                        </a:spcAft>
                      </a:pPr>
                      <a:r>
                        <a:rPr lang="fa-IR" sz="1300">
                          <a:latin typeface="Times New Roman"/>
                          <a:ea typeface="Times New Roman"/>
                          <a:cs typeface="B Zar"/>
                        </a:rPr>
                        <a:t>ژوئیه</a:t>
                      </a:r>
                      <a:endParaRPr lang="en-US" sz="1200">
                        <a:latin typeface="Times New Roman"/>
                        <a:ea typeface="Times New Roman"/>
                        <a:cs typeface="Arial"/>
                      </a:endParaRPr>
                    </a:p>
                  </a:txBody>
                  <a:tcPr marL="68580" marR="68580" marT="0" marB="0" anchor="ctr">
                    <a:lnL w="381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2/29</a:t>
                      </a:r>
                      <a:endParaRPr lang="en-US" sz="1200">
                        <a:latin typeface="Times New Roman"/>
                        <a:ea typeface="Times New Roman"/>
                        <a:cs typeface="Arial"/>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6/20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9/24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4/35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8/14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3/58</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121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6/84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9/60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9/67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1/71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381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345">
                <a:tc>
                  <a:txBody>
                    <a:bodyPr/>
                    <a:lstStyle/>
                    <a:p>
                      <a:pPr algn="ctr" rtl="1">
                        <a:lnSpc>
                          <a:spcPct val="80000"/>
                        </a:lnSpc>
                        <a:spcAft>
                          <a:spcPts val="0"/>
                        </a:spcAft>
                      </a:pPr>
                      <a:r>
                        <a:rPr lang="fa-IR" sz="1300">
                          <a:latin typeface="Times New Roman"/>
                          <a:ea typeface="Times New Roman"/>
                          <a:cs typeface="B Zar"/>
                        </a:rPr>
                        <a:t>اوت</a:t>
                      </a:r>
                      <a:endParaRPr lang="en-US" sz="1200">
                        <a:latin typeface="Times New Roman"/>
                        <a:ea typeface="Times New Roman"/>
                        <a:cs typeface="Arial"/>
                      </a:endParaRPr>
                    </a:p>
                  </a:txBody>
                  <a:tcPr marL="68580" marR="68580" marT="0" marB="0" anchor="ctr">
                    <a:lnL w="381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6/28</a:t>
                      </a:r>
                      <a:endParaRPr lang="en-US" sz="1200">
                        <a:latin typeface="Times New Roman"/>
                        <a:ea typeface="Times New Roman"/>
                        <a:cs typeface="Arial"/>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6/20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6/24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2/34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2/14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3/71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3/50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6/87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9/65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6/73</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7/75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381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345">
                <a:tc>
                  <a:txBody>
                    <a:bodyPr/>
                    <a:lstStyle/>
                    <a:p>
                      <a:pPr algn="ctr" rtl="1">
                        <a:lnSpc>
                          <a:spcPct val="80000"/>
                        </a:lnSpc>
                        <a:spcAft>
                          <a:spcPts val="0"/>
                        </a:spcAft>
                      </a:pPr>
                      <a:r>
                        <a:rPr lang="fa-IR" sz="1300">
                          <a:latin typeface="Times New Roman"/>
                          <a:ea typeface="Times New Roman"/>
                          <a:cs typeface="B Zar"/>
                        </a:rPr>
                        <a:t>سپتامبر</a:t>
                      </a:r>
                      <a:endParaRPr lang="en-US" sz="1200">
                        <a:latin typeface="Times New Roman"/>
                        <a:ea typeface="Times New Roman"/>
                        <a:cs typeface="Arial"/>
                      </a:endParaRPr>
                    </a:p>
                  </a:txBody>
                  <a:tcPr marL="68580" marR="68580" marT="0" marB="0" anchor="ctr">
                    <a:lnL w="381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9/24</a:t>
                      </a:r>
                      <a:endParaRPr lang="en-US" sz="1200">
                        <a:latin typeface="Times New Roman"/>
                        <a:ea typeface="Times New Roman"/>
                        <a:cs typeface="Arial"/>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5/17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2/21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4/33</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4/11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9/209</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9/124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92</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2/73</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8/83</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83</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381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345">
                <a:tc>
                  <a:txBody>
                    <a:bodyPr/>
                    <a:lstStyle/>
                    <a:p>
                      <a:pPr algn="ctr" rtl="1">
                        <a:lnSpc>
                          <a:spcPct val="80000"/>
                        </a:lnSpc>
                        <a:spcAft>
                          <a:spcPts val="0"/>
                        </a:spcAft>
                      </a:pPr>
                      <a:r>
                        <a:rPr lang="fa-IR" sz="1300">
                          <a:latin typeface="Times New Roman"/>
                          <a:ea typeface="Times New Roman"/>
                          <a:cs typeface="B Zar"/>
                        </a:rPr>
                        <a:t>اکتبر</a:t>
                      </a:r>
                      <a:endParaRPr lang="en-US" sz="1200">
                        <a:latin typeface="Times New Roman"/>
                        <a:ea typeface="Times New Roman"/>
                        <a:cs typeface="Arial"/>
                      </a:endParaRPr>
                    </a:p>
                  </a:txBody>
                  <a:tcPr marL="68580" marR="68580" marT="0" marB="0" anchor="ctr">
                    <a:lnL w="381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7/19</a:t>
                      </a:r>
                      <a:endParaRPr lang="en-US" sz="1200">
                        <a:latin typeface="Times New Roman"/>
                        <a:ea typeface="Times New Roman"/>
                        <a:cs typeface="Arial"/>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4/13</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5/16</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6/32</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8/5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3/236</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93</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79</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1/90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7/87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381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345">
                <a:tc>
                  <a:txBody>
                    <a:bodyPr/>
                    <a:lstStyle/>
                    <a:p>
                      <a:pPr algn="ctr" rtl="1">
                        <a:lnSpc>
                          <a:spcPct val="80000"/>
                        </a:lnSpc>
                        <a:spcAft>
                          <a:spcPts val="0"/>
                        </a:spcAft>
                      </a:pPr>
                      <a:r>
                        <a:rPr lang="fa-IR" sz="1300">
                          <a:latin typeface="Times New Roman"/>
                          <a:ea typeface="Times New Roman"/>
                          <a:cs typeface="B Zar"/>
                        </a:rPr>
                        <a:t>نوامبر</a:t>
                      </a:r>
                      <a:endParaRPr lang="en-US" sz="1200">
                        <a:latin typeface="Times New Roman"/>
                        <a:ea typeface="Times New Roman"/>
                        <a:cs typeface="Arial"/>
                      </a:endParaRPr>
                    </a:p>
                  </a:txBody>
                  <a:tcPr marL="68580" marR="68580" marT="0" marB="0" anchor="ctr">
                    <a:lnL w="381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1/14</a:t>
                      </a:r>
                      <a:endParaRPr lang="en-US" sz="1200">
                        <a:latin typeface="Times New Roman"/>
                        <a:ea typeface="Times New Roman"/>
                        <a:cs typeface="Arial"/>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6/8</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3/11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2/29</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1/150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103</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2/91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4/79</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1/90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9/86</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381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345">
                <a:tc>
                  <a:txBody>
                    <a:bodyPr/>
                    <a:lstStyle/>
                    <a:p>
                      <a:pPr algn="ctr" rtl="1">
                        <a:lnSpc>
                          <a:spcPct val="80000"/>
                        </a:lnSpc>
                        <a:spcAft>
                          <a:spcPts val="0"/>
                        </a:spcAft>
                      </a:pPr>
                      <a:r>
                        <a:rPr lang="fa-IR" sz="1300">
                          <a:latin typeface="Times New Roman"/>
                          <a:ea typeface="Times New Roman"/>
                          <a:cs typeface="B Zar"/>
                        </a:rPr>
                        <a:t>دسامبر</a:t>
                      </a:r>
                      <a:endParaRPr lang="en-US" sz="1200">
                        <a:latin typeface="Times New Roman"/>
                        <a:ea typeface="Times New Roman"/>
                        <a:cs typeface="Arial"/>
                      </a:endParaRPr>
                    </a:p>
                  </a:txBody>
                  <a:tcPr marL="68580" marR="68580" marT="0" marB="0" anchor="ctr">
                    <a:lnL w="381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3/10</a:t>
                      </a:r>
                      <a:endParaRPr lang="en-US" sz="1200">
                        <a:latin typeface="Times New Roman"/>
                        <a:ea typeface="Times New Roman"/>
                        <a:cs typeface="Arial"/>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1/7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23</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2/2-</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9/2</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3/105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3/87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90</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76</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6/87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5/84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381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789">
                <a:tc>
                  <a:txBody>
                    <a:bodyPr/>
                    <a:lstStyle/>
                    <a:p>
                      <a:pPr algn="ctr" rtl="1">
                        <a:lnSpc>
                          <a:spcPct val="80000"/>
                        </a:lnSpc>
                        <a:spcAft>
                          <a:spcPts val="0"/>
                        </a:spcAft>
                      </a:pPr>
                      <a:r>
                        <a:rPr lang="fa-IR" sz="1300">
                          <a:latin typeface="Times New Roman"/>
                          <a:ea typeface="Times New Roman"/>
                          <a:cs typeface="B Zar"/>
                        </a:rPr>
                        <a:t>سالانه</a:t>
                      </a:r>
                      <a:endParaRPr lang="en-US" sz="1200">
                        <a:latin typeface="Times New Roman"/>
                        <a:ea typeface="Times New Roman"/>
                        <a:cs typeface="Arial"/>
                      </a:endParaRPr>
                    </a:p>
                  </a:txBody>
                  <a:tcPr marL="68580" marR="68580" marT="0" marB="0" anchor="ctr">
                    <a:lnL w="381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1/18</a:t>
                      </a:r>
                      <a:endParaRPr lang="en-US" sz="1200">
                        <a:latin typeface="Times New Roman"/>
                        <a:ea typeface="Times New Roman"/>
                        <a:cs typeface="Arial"/>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3/11</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7/14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4/35</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2/18</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2/1277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6/124</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4/89</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9/72</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a:latin typeface="Times New Roman"/>
                          <a:ea typeface="Times New Roman"/>
                          <a:cs typeface="B Zar"/>
                        </a:rPr>
                        <a:t>82</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tcPr>
                </a:tc>
                <a:tc>
                  <a:txBody>
                    <a:bodyPr/>
                    <a:lstStyle/>
                    <a:p>
                      <a:pPr algn="ctr" rtl="1">
                        <a:lnSpc>
                          <a:spcPct val="80000"/>
                        </a:lnSpc>
                        <a:spcAft>
                          <a:spcPts val="0"/>
                        </a:spcAft>
                      </a:pPr>
                      <a:r>
                        <a:rPr lang="fa-IR" sz="1200" dirty="0">
                          <a:latin typeface="Times New Roman"/>
                          <a:ea typeface="Times New Roman"/>
                          <a:cs typeface="B Zar"/>
                        </a:rPr>
                        <a:t>4/81</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381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tcPr>
                </a:tc>
              </a:tr>
            </a:tbl>
          </a:graphicData>
        </a:graphic>
      </p:graphicFrame>
      <p:sp>
        <p:nvSpPr>
          <p:cNvPr id="92161" name="Rectangle 1"/>
          <p:cNvSpPr>
            <a:spLocks noChangeArrowheads="1"/>
          </p:cNvSpPr>
          <p:nvPr/>
        </p:nvSpPr>
        <p:spPr bwMode="auto">
          <a:xfrm>
            <a:off x="3714744" y="6242447"/>
            <a:ext cx="2071702"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fa-IR" sz="1400" b="0"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 میانگین داده های جوی ایستگاه آستارا</a:t>
            </a:r>
            <a:endParaRPr kumimoji="0" lang="en-US" sz="1200" b="0" i="0" u="none" strike="noStrike" cap="none" normalizeH="0" baseline="0" dirty="0" smtClean="0">
              <a:ln>
                <a:noFill/>
              </a:ln>
              <a:solidFill>
                <a:schemeClr val="tx1"/>
              </a:solidFill>
              <a:effectLst/>
              <a:latin typeface="Arial" pitchFamily="34" charset="0"/>
              <a:cs typeface="B Kamran" pitchFamily="2" charset="-7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B Kamran" pitchFamily="2" charset="-78"/>
            </a:endParaRPr>
          </a:p>
        </p:txBody>
      </p:sp>
      <p:sp>
        <p:nvSpPr>
          <p:cNvPr id="92162" name="Rectangle 2"/>
          <p:cNvSpPr>
            <a:spLocks noChangeArrowheads="1"/>
          </p:cNvSpPr>
          <p:nvPr/>
        </p:nvSpPr>
        <p:spPr bwMode="auto">
          <a:xfrm>
            <a:off x="2643174" y="214290"/>
            <a:ext cx="6143668" cy="8617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fa-IR" sz="1400" b="1"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تعداد روزهای یخبندان : </a:t>
            </a:r>
            <a:endParaRPr kumimoji="0" lang="en-US" sz="1400" b="1" i="0" u="none" strike="noStrike" cap="none" normalizeH="0" baseline="0" dirty="0" smtClean="0">
              <a:ln>
                <a:noFill/>
              </a:ln>
              <a:solidFill>
                <a:schemeClr val="tx1"/>
              </a:solidFill>
              <a:effectLst/>
              <a:latin typeface="Arial" pitchFamily="34" charset="0"/>
              <a:cs typeface="B Kamran"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fa-IR" sz="1200" b="0" i="0" u="none" strike="noStrike" cap="none" normalizeH="0" baseline="0" dirty="0" smtClean="0">
                <a:ln>
                  <a:noFill/>
                </a:ln>
                <a:solidFill>
                  <a:schemeClr val="tx1"/>
                </a:solidFill>
                <a:effectLst/>
                <a:latin typeface="Arial" pitchFamily="34" charset="0"/>
                <a:ea typeface="Times New Roman" pitchFamily="18" charset="0"/>
                <a:cs typeface="B Kamran" pitchFamily="2" charset="-78"/>
              </a:rPr>
              <a:t>این منطقه هر چند در منطقه ساحلی دریای خزر قرار دارد و تحت تأثیر ویژگیهای حرارتی دریا کمتر شاهد پدیده یخبندان است اما بالا بودن عرض جغرافیایی نسبت به سایر مناطق کشور در جذب انرژی تابشی و در نتیجه در کاهش دما تأثیر داشته است . بطوریکه این پدیده در طول چهار ماه سال، از دسامبر (آذر ماه) تا مارس (اسفند ماه) با تعداد 2/18 روز به ثبت رسیده است و بیشترین میزان یخبندان نیز مربوط به فوریه با متوسط 2/7 روز است. </a:t>
            </a:r>
            <a:endParaRPr kumimoji="0" lang="fa-IR" sz="1200" b="0" i="0" u="none" strike="noStrike" cap="none" normalizeH="0" baseline="0" dirty="0" smtClean="0">
              <a:ln>
                <a:noFill/>
              </a:ln>
              <a:solidFill>
                <a:schemeClr val="tx1"/>
              </a:solidFill>
              <a:effectLst/>
              <a:latin typeface="Arial" pitchFamily="34" charset="0"/>
              <a:cs typeface="B Kamran" pitchFamily="2" charset="-78"/>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9459" name="Picture 3" descr="C:\Documents and Settings\F\Desktop\print\jadidd\maroof\41 copy.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357158" y="357166"/>
            <a:ext cx="3286148" cy="3006243"/>
          </a:xfrm>
          <a:prstGeom prst="rect">
            <a:avLst/>
          </a:prstGeom>
          <a:noFill/>
        </p:spPr>
      </p:pic>
      <p:pic>
        <p:nvPicPr>
          <p:cNvPr id="19458" name="Picture 2" descr="C:\Documents and Settings\F\Desktop\print\jadidd\maroof\Picture 034.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285720" y="3571876"/>
            <a:ext cx="3426120" cy="2928958"/>
          </a:xfrm>
          <a:prstGeom prst="rect">
            <a:avLst/>
          </a:prstGeom>
          <a:noFill/>
        </p:spPr>
      </p:pic>
      <p:pic>
        <p:nvPicPr>
          <p:cNvPr id="19460" name="Picture 4" descr="C:\Documents and Settings\F\Desktop\print\jadidd\maroof\4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29124" y="285728"/>
            <a:ext cx="1785950" cy="475326"/>
          </a:xfrm>
          <a:prstGeom prst="rect">
            <a:avLst/>
          </a:prstGeom>
          <a:noFill/>
        </p:spPr>
      </p:pic>
      <p:pic>
        <p:nvPicPr>
          <p:cNvPr id="19461" name="Picture 5" descr="C:\Documents and Settings\F\Desktop\print\diyagraam\للل.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714744" y="4286256"/>
            <a:ext cx="1071570" cy="1266635"/>
          </a:xfrm>
          <a:prstGeom prst="rect">
            <a:avLst/>
          </a:prstGeom>
          <a:noFill/>
        </p:spPr>
      </p:pic>
      <p:pic>
        <p:nvPicPr>
          <p:cNvPr id="19462" name="Picture 6" descr="F:\mahboobeh\rusta\axx2\KHane Maroof\New Folder\IMG_0611.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714744" y="785794"/>
            <a:ext cx="3332711" cy="2500330"/>
          </a:xfrm>
          <a:prstGeom prst="rect">
            <a:avLst/>
          </a:prstGeom>
          <a:noFill/>
        </p:spPr>
      </p:pic>
      <p:pic>
        <p:nvPicPr>
          <p:cNvPr id="19463" name="Picture 7" descr="F:\mahboobeh\rusta\axx2\KHane Maroof\New Folder\IMG_0602.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143768" y="357166"/>
            <a:ext cx="1587498" cy="1191003"/>
          </a:xfrm>
          <a:prstGeom prst="rect">
            <a:avLst/>
          </a:prstGeom>
          <a:noFill/>
        </p:spPr>
      </p:pic>
      <p:pic>
        <p:nvPicPr>
          <p:cNvPr id="19464" name="Picture 8" descr="C:\Documents and Settings\F\Desktop\print\Picture 058.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643306" y="5715016"/>
            <a:ext cx="1214446" cy="420141"/>
          </a:xfrm>
          <a:prstGeom prst="rect">
            <a:avLst/>
          </a:prstGeom>
          <a:noFill/>
        </p:spPr>
      </p:pic>
      <p:sp>
        <p:nvSpPr>
          <p:cNvPr id="9" name="Rectangle 8"/>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10" name="Picture 2" descr="C:\Documents and Settings\F\Desktop\print\jadidd\maroof\39 copy.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857752" y="3286124"/>
            <a:ext cx="3290760" cy="2428891"/>
          </a:xfrm>
          <a:prstGeom prst="rect">
            <a:avLst/>
          </a:prstGeom>
          <a:noFill/>
        </p:spPr>
      </p:pic>
      <p:pic>
        <p:nvPicPr>
          <p:cNvPr id="11" name="Picture 9" descr="F:\mahboobeh\rusta\axx2\KHane Maroof\IMG_0024.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143768" y="1619128"/>
            <a:ext cx="1571636" cy="1666996"/>
          </a:xfrm>
          <a:prstGeom prst="rect">
            <a:avLst/>
          </a:prstGeom>
          <a:noFill/>
        </p:spPr>
      </p:pic>
      <p:pic>
        <p:nvPicPr>
          <p:cNvPr id="12" name="Picture 2" descr="C:\Documents and Settings\F\Desktop\print\map\52.jpg"/>
          <p:cNvPicPr>
            <a:picLocks noChangeAspect="1" noChangeArrowheads="1"/>
          </p:cNvPicPr>
          <p:nvPr/>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0211104">
            <a:off x="415463" y="2862628"/>
            <a:ext cx="470025" cy="392895"/>
          </a:xfrm>
          <a:prstGeom prst="rect">
            <a:avLst/>
          </a:prstGeom>
          <a:noFill/>
        </p:spPr>
      </p:pic>
      <p:sp>
        <p:nvSpPr>
          <p:cNvPr id="13" name="TextBox 12"/>
          <p:cNvSpPr txBox="1"/>
          <p:nvPr/>
        </p:nvSpPr>
        <p:spPr>
          <a:xfrm>
            <a:off x="5357818" y="5929330"/>
            <a:ext cx="3214710" cy="646331"/>
          </a:xfrm>
          <a:prstGeom prst="rect">
            <a:avLst/>
          </a:prstGeom>
          <a:noFill/>
        </p:spPr>
        <p:txBody>
          <a:bodyPr wrap="square" rtlCol="1">
            <a:spAutoFit/>
          </a:bodyPr>
          <a:lstStyle/>
          <a:p>
            <a:pPr algn="just"/>
            <a:r>
              <a:rPr lang="fa-IR" sz="1200" dirty="0" smtClean="0">
                <a:cs typeface="B Kamran" pitchFamily="2" charset="-78"/>
              </a:rPr>
              <a:t>در این خانه 4 نفر ساکنند.در سایت این خانه علاوه بر توالت، تنور و محل نگهداری مرغ و... وجود دارد.الگوی این خانه از 3 اتاق و یک ایوان تبعیت می کند.البته حمام که در قسمت غرب قرار دارد بعد ها به بنا اضافه شده است.</a:t>
            </a:r>
            <a:endParaRPr lang="fa-IR" sz="1200" dirty="0">
              <a:cs typeface="B Kamran" pitchFamily="2" charset="-78"/>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21506" name="Picture 2" descr="C:\Documents and Settings\F\Desktop\print\jadidd\maroof\40 copy.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5357818" y="4286256"/>
            <a:ext cx="3286148" cy="2244526"/>
          </a:xfrm>
          <a:prstGeom prst="rect">
            <a:avLst/>
          </a:prstGeom>
          <a:noFill/>
        </p:spPr>
      </p:pic>
      <p:pic>
        <p:nvPicPr>
          <p:cNvPr id="21507" name="Picture 3" descr="C:\Documents and Settings\F\Desktop\print\jadidd\maroof\Picture 03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57818" y="2000240"/>
            <a:ext cx="3286148" cy="2320970"/>
          </a:xfrm>
          <a:prstGeom prst="rect">
            <a:avLst/>
          </a:prstGeom>
          <a:noFill/>
        </p:spPr>
      </p:pic>
      <p:pic>
        <p:nvPicPr>
          <p:cNvPr id="21508" name="Picture 4" descr="F:\mahboobeh\rusta\axx2\KHane Maroof\New Folder\IMG_001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8596" y="2324035"/>
            <a:ext cx="2857520" cy="2033659"/>
          </a:xfrm>
          <a:prstGeom prst="rect">
            <a:avLst/>
          </a:prstGeom>
          <a:noFill/>
        </p:spPr>
      </p:pic>
      <p:pic>
        <p:nvPicPr>
          <p:cNvPr id="21510" name="Picture 6" descr="F:\mahboobeh\rusta\axx2\KHane Maroof\IMG_0607.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8595" y="4429131"/>
            <a:ext cx="2856611" cy="2143141"/>
          </a:xfrm>
          <a:prstGeom prst="rect">
            <a:avLst/>
          </a:prstGeom>
          <a:noFill/>
        </p:spPr>
      </p:pic>
      <p:pic>
        <p:nvPicPr>
          <p:cNvPr id="21511" name="Picture 7" descr="F:\mahboobeh\rusta\axx2\KHane Maroof\IMG_0608.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86116" y="4143380"/>
            <a:ext cx="2143108" cy="2429347"/>
          </a:xfrm>
          <a:prstGeom prst="rect">
            <a:avLst/>
          </a:prstGeom>
          <a:noFill/>
        </p:spPr>
      </p:pic>
      <p:pic>
        <p:nvPicPr>
          <p:cNvPr id="21512" name="Picture 8" descr="C:\Documents and Settings\F\Desktop\print\mahdii5.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643570" y="3714752"/>
            <a:ext cx="1523128" cy="500066"/>
          </a:xfrm>
          <a:prstGeom prst="rect">
            <a:avLst/>
          </a:prstGeom>
          <a:noFill/>
        </p:spPr>
      </p:pic>
      <p:sp>
        <p:nvSpPr>
          <p:cNvPr id="8" name="Rectangle 7"/>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9" name="Picture 8" descr="F:\mahboobeh\rusta\axx2\KHane Maroof\New Folder\IMG_0019.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28596" y="285728"/>
            <a:ext cx="2857520" cy="1980142"/>
          </a:xfrm>
          <a:prstGeom prst="rect">
            <a:avLst/>
          </a:prstGeom>
          <a:noFill/>
        </p:spPr>
      </p:pic>
      <p:pic>
        <p:nvPicPr>
          <p:cNvPr id="10" name="Picture 3" descr="C:\Documents and Settings\F\Desktop\print\jadidd\maroof\37 copy.jpg"/>
          <p:cNvPicPr>
            <a:picLocks noGrp="1" noChangeAspect="1" noChangeArrowheads="1"/>
          </p:cNvPicPr>
          <p:nvPr>
            <p:ph sz="half" idx="2"/>
          </p:nvPr>
        </p:nvPicPr>
        <p:blipFill>
          <a:blip r:embed="rId9" cstate="email">
            <a:extLst>
              <a:ext uri="{28A0092B-C50C-407E-A947-70E740481C1C}">
                <a14:useLocalDpi xmlns:a14="http://schemas.microsoft.com/office/drawing/2010/main"/>
              </a:ext>
            </a:extLst>
          </a:blip>
          <a:stretch>
            <a:fillRect/>
          </a:stretch>
        </p:blipFill>
        <p:spPr bwMode="auto">
          <a:xfrm>
            <a:off x="3286116" y="285728"/>
            <a:ext cx="2786082" cy="1928826"/>
          </a:xfrm>
          <a:prstGeom prst="rect">
            <a:avLst/>
          </a:prstGeom>
          <a:noFill/>
        </p:spPr>
      </p:pic>
      <p:pic>
        <p:nvPicPr>
          <p:cNvPr id="7170" name="Picture 2"/>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571868" y="2285992"/>
            <a:ext cx="1284416" cy="1714512"/>
          </a:xfrm>
          <a:prstGeom prst="rect">
            <a:avLst/>
          </a:prstGeom>
          <a:noFill/>
          <a:ln w="9525">
            <a:noFill/>
            <a:miter lim="800000"/>
            <a:headEnd/>
            <a:tailEnd/>
          </a:ln>
          <a:effectLst/>
        </p:spPr>
      </p:pic>
      <p:pic>
        <p:nvPicPr>
          <p:cNvPr id="7172" name="Picture 4"/>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143636" y="321414"/>
            <a:ext cx="2500330" cy="160786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22531" name="Picture 3" descr="C:\Documents and Settings\F\Desktop\print\jadidd\yosof\10.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357159" y="428604"/>
            <a:ext cx="3000396" cy="2500330"/>
          </a:xfrm>
          <a:prstGeom prst="rect">
            <a:avLst/>
          </a:prstGeom>
          <a:noFill/>
        </p:spPr>
      </p:pic>
      <p:pic>
        <p:nvPicPr>
          <p:cNvPr id="22530" name="Picture 2" descr="C:\Documents and Settings\F\Desktop\print\jadidd\yosof\21 copy.jpg"/>
          <p:cNvPicPr>
            <a:picLocks noGrp="1" noChangeAspect="1" noChangeArrowheads="1"/>
          </p:cNvPicPr>
          <p:nvPr>
            <p:ph sz="half" idx="2"/>
          </p:nvPr>
        </p:nvPicPr>
        <p:blipFill>
          <a:blip r:embed="rId3"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3428992" y="2571744"/>
            <a:ext cx="4214842" cy="3602988"/>
          </a:xfrm>
          <a:prstGeom prst="rect">
            <a:avLst/>
          </a:prstGeom>
          <a:noFill/>
        </p:spPr>
      </p:pic>
      <p:pic>
        <p:nvPicPr>
          <p:cNvPr id="22532" name="Picture 4" descr="C:\Documents and Settings\F\Desktop\print\jadidd\yosof\1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00892" y="428604"/>
            <a:ext cx="1714577" cy="500066"/>
          </a:xfrm>
          <a:prstGeom prst="rect">
            <a:avLst/>
          </a:prstGeom>
          <a:noFill/>
        </p:spPr>
      </p:pic>
      <p:pic>
        <p:nvPicPr>
          <p:cNvPr id="22533" name="Picture 5" descr="C:\Documents and Settings\F\Desktop\print\jadidd\yosof\13.jpg"/>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7158" y="3000372"/>
            <a:ext cx="3000396" cy="2292634"/>
          </a:xfrm>
          <a:prstGeom prst="rect">
            <a:avLst/>
          </a:prstGeom>
          <a:noFill/>
        </p:spPr>
      </p:pic>
      <p:pic>
        <p:nvPicPr>
          <p:cNvPr id="22534" name="Picture 6" descr="F:\mahboobeh\rusta\axx2\KHane Yousef\selection\29112008103.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428992" y="428604"/>
            <a:ext cx="3429024" cy="2071702"/>
          </a:xfrm>
          <a:prstGeom prst="rect">
            <a:avLst/>
          </a:prstGeom>
          <a:noFill/>
        </p:spPr>
      </p:pic>
      <p:pic>
        <p:nvPicPr>
          <p:cNvPr id="22535" name="Picture 7" descr="F:\mahboobeh\rusta\axx2\KHane Yousef\selection\IMG_0238.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143768" y="1000108"/>
            <a:ext cx="1482724" cy="1500198"/>
          </a:xfrm>
          <a:prstGeom prst="rect">
            <a:avLst/>
          </a:prstGeom>
          <a:noFill/>
        </p:spPr>
      </p:pic>
      <p:sp>
        <p:nvSpPr>
          <p:cNvPr id="8" name="Rectangle 7"/>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9" name="Picture 2" descr="C:\Documents and Settings\F\Desktop\print\map\52.jpg"/>
          <p:cNvPicPr>
            <a:picLocks noChangeAspect="1" noChangeArrowheads="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0211104">
            <a:off x="415463" y="2362561"/>
            <a:ext cx="470025" cy="392895"/>
          </a:xfrm>
          <a:prstGeom prst="rect">
            <a:avLst/>
          </a:prstGeom>
          <a:noFill/>
        </p:spPr>
      </p:pic>
      <p:pic>
        <p:nvPicPr>
          <p:cNvPr id="10" name="Picture 7" descr="F:\mahboobeh\rusta\axx2\KHane Yousef\IMG_0091.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215206" y="2643182"/>
            <a:ext cx="1444968" cy="1928826"/>
          </a:xfrm>
          <a:prstGeom prst="rect">
            <a:avLst/>
          </a:prstGeom>
          <a:noFill/>
        </p:spPr>
      </p:pic>
      <p:pic>
        <p:nvPicPr>
          <p:cNvPr id="11" name="Picture 6" descr="F:\mahboobeh\rusta\axx2\KHane Yousef\IMG_0088.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572396" y="4714884"/>
            <a:ext cx="1071570" cy="1430393"/>
          </a:xfrm>
          <a:prstGeom prst="rect">
            <a:avLst/>
          </a:prstGeom>
          <a:noFill/>
        </p:spPr>
      </p:pic>
      <p:pic>
        <p:nvPicPr>
          <p:cNvPr id="12" name="Picture 4" descr="F:\mahboobeh\rusta\axx2\KHane Yousef\IMG_0081.jp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1285852" y="5357581"/>
            <a:ext cx="1571636" cy="1177381"/>
          </a:xfrm>
          <a:prstGeom prst="rect">
            <a:avLst/>
          </a:prstGeom>
          <a:noFill/>
        </p:spPr>
      </p:pic>
      <p:pic>
        <p:nvPicPr>
          <p:cNvPr id="13" name="Picture 8" descr="F:\mahboobeh\rusta\axx2\KHane Yousef\IMG_0101.jp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285720" y="5286388"/>
            <a:ext cx="928694" cy="1239674"/>
          </a:xfrm>
          <a:prstGeom prst="rect">
            <a:avLst/>
          </a:prstGeom>
          <a:noFill/>
        </p:spPr>
      </p:pic>
      <p:sp>
        <p:nvSpPr>
          <p:cNvPr id="14" name="TextBox 13"/>
          <p:cNvSpPr txBox="1"/>
          <p:nvPr/>
        </p:nvSpPr>
        <p:spPr>
          <a:xfrm>
            <a:off x="2857488" y="5371943"/>
            <a:ext cx="2428892" cy="1200329"/>
          </a:xfrm>
          <a:prstGeom prst="rect">
            <a:avLst/>
          </a:prstGeom>
          <a:noFill/>
        </p:spPr>
        <p:txBody>
          <a:bodyPr wrap="square" rtlCol="1">
            <a:spAutoFit/>
          </a:bodyPr>
          <a:lstStyle/>
          <a:p>
            <a:r>
              <a:rPr lang="fa-IR" sz="1200" dirty="0" smtClean="0">
                <a:cs typeface="B Kamran" pitchFamily="2" charset="-78"/>
              </a:rPr>
              <a:t>این خانه از بناهای قدیمی روستا محسوب میشود. در این خانه قبلا خان زندگی می کرده و دارای تزیینات بسیار زیبایی از آینه کاری و گچبری دیده میشود.این خانه تنها ساختمان 2 طبقه روستا بوده است و طبقه دوم آن کلاه فرنگی بوده که در سالهای پیش تخریب شده است.در سایت این خانه خانه پسرش در روبروی آن وجود دارد.</a:t>
            </a:r>
            <a:endParaRPr lang="fa-IR" sz="1200" dirty="0">
              <a:cs typeface="B Kamran" pitchFamily="2" charset="-78"/>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23556" name="Picture 4" descr="F:\mahboobeh\rusta\axx2\KHane Yousef\selection\29112008103.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29124" y="4143380"/>
            <a:ext cx="3071834" cy="2298993"/>
          </a:xfrm>
          <a:prstGeom prst="rect">
            <a:avLst/>
          </a:prstGeom>
          <a:noFill/>
        </p:spPr>
      </p:pic>
      <p:pic>
        <p:nvPicPr>
          <p:cNvPr id="9" name="Picture 3" descr="F:\mahboobeh\rusta\axx2\KHane Yousef\selection\IMG_0234.jpg"/>
          <p:cNvPicPr>
            <a:picLocks noChangeAspect="1" noChangeArrowheads="1"/>
          </p:cNvPicPr>
          <p:nvPr/>
        </p:nvPicPr>
        <p:blipFill>
          <a:blip r:embed="rId3"/>
          <a:srcRect/>
          <a:stretch>
            <a:fillRect/>
          </a:stretch>
        </p:blipFill>
        <p:spPr bwMode="auto">
          <a:xfrm>
            <a:off x="500034" y="428604"/>
            <a:ext cx="3429024" cy="3096620"/>
          </a:xfrm>
          <a:prstGeom prst="rect">
            <a:avLst/>
          </a:prstGeom>
          <a:noFill/>
        </p:spPr>
      </p:pic>
      <p:pic>
        <p:nvPicPr>
          <p:cNvPr id="23554" name="Picture 2" descr="C:\Documents and Settings\F\Desktop\print\jadidd\yosof\Untitled-2.jpg"/>
          <p:cNvPicPr>
            <a:picLocks noGrp="1" noChangeAspect="1" noChangeArrowheads="1"/>
          </p:cNvPicPr>
          <p:nvPr>
            <p:ph sz="half" idx="1"/>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037492" y="357166"/>
            <a:ext cx="5531719" cy="3143272"/>
          </a:xfrm>
          <a:prstGeom prst="rect">
            <a:avLst/>
          </a:prstGeom>
          <a:noFill/>
        </p:spPr>
      </p:pic>
      <p:pic>
        <p:nvPicPr>
          <p:cNvPr id="10" name="Picture 2" descr="C:\Documents and Settings\F\Desktop\print\jadidd\yosof\51 copy.jpg"/>
          <p:cNvPicPr>
            <a:picLocks noGrp="1" noChangeAspect="1" noChangeArrowheads="1"/>
          </p:cNvPicPr>
          <p:nvPr>
            <p:ph sz="half" idx="2"/>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4282" y="2786058"/>
            <a:ext cx="4035016" cy="3714776"/>
          </a:xfrm>
          <a:prstGeom prst="rect">
            <a:avLst/>
          </a:prstGeom>
          <a:noFill/>
        </p:spPr>
      </p:pic>
      <p:sp>
        <p:nvSpPr>
          <p:cNvPr id="6" name="Rectangle 5"/>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7" name="Picture 3" descr="C:\Documents and Settings\F\Desktop\print\jadidd\yosof\11 copy.jpg"/>
          <p:cNvPicPr>
            <a:picLocks noChangeAspect="1" noChangeArrowheads="1"/>
          </p:cNvPicPr>
          <p:nvPr/>
        </p:nvPicPr>
        <p:blipFill>
          <a:blip r:embed="rId6" cstate="email">
            <a:clrChange>
              <a:clrFrom>
                <a:srgbClr val="FFFFFD"/>
              </a:clrFrom>
              <a:clrTo>
                <a:srgbClr val="FFFFFD">
                  <a:alpha val="0"/>
                </a:srgbClr>
              </a:clrTo>
            </a:clrChange>
            <a:extLst>
              <a:ext uri="{28A0092B-C50C-407E-A947-70E740481C1C}">
                <a14:useLocalDpi xmlns:a14="http://schemas.microsoft.com/office/drawing/2010/main"/>
              </a:ext>
            </a:extLst>
          </a:blip>
          <a:srcRect/>
          <a:stretch>
            <a:fillRect/>
          </a:stretch>
        </p:blipFill>
        <p:spPr bwMode="auto">
          <a:xfrm>
            <a:off x="6429388" y="3000372"/>
            <a:ext cx="2428892" cy="1364546"/>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7412" name="Picture 4" descr="C:\Documents and Settings\F\Desktop\print\jadidd\maskoonii\Picture 028.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285720" y="285728"/>
            <a:ext cx="2928958" cy="2571768"/>
          </a:xfrm>
          <a:prstGeom prst="rect">
            <a:avLst/>
          </a:prstGeom>
          <a:noFill/>
        </p:spPr>
      </p:pic>
      <p:pic>
        <p:nvPicPr>
          <p:cNvPr id="17411" name="Picture 3" descr="C:\Documents and Settings\F\Desktop\print\jadidd\maskoonii\53 copy.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285721" y="3000372"/>
            <a:ext cx="4500594" cy="3429024"/>
          </a:xfrm>
          <a:prstGeom prst="rect">
            <a:avLst/>
          </a:prstGeom>
          <a:noFill/>
        </p:spPr>
      </p:pic>
      <p:pic>
        <p:nvPicPr>
          <p:cNvPr id="17413" name="Picture 5" descr="C:\Documents and Settings\F\Desktop\print\jadidd\maskoonii\5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29256" y="285728"/>
            <a:ext cx="2441603" cy="674282"/>
          </a:xfrm>
          <a:prstGeom prst="rect">
            <a:avLst/>
          </a:prstGeom>
          <a:noFill/>
        </p:spPr>
      </p:pic>
      <p:pic>
        <p:nvPicPr>
          <p:cNvPr id="17414" name="Picture 6" descr="C:\Documents and Settings\F\Desktop\print\diyagraam\نه.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14678" y="1428736"/>
            <a:ext cx="1779809" cy="1428760"/>
          </a:xfrm>
          <a:prstGeom prst="rect">
            <a:avLst/>
          </a:prstGeom>
          <a:noFill/>
        </p:spPr>
      </p:pic>
      <p:pic>
        <p:nvPicPr>
          <p:cNvPr id="17415" name="Picture 7" descr="F:\mahboobeh\rusta\axx2\KHane Maskooni\New Folder\IMG_0184.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929190" y="1000108"/>
            <a:ext cx="3500462" cy="2354763"/>
          </a:xfrm>
          <a:prstGeom prst="rect">
            <a:avLst/>
          </a:prstGeom>
          <a:noFill/>
        </p:spPr>
      </p:pic>
      <p:pic>
        <p:nvPicPr>
          <p:cNvPr id="17416" name="Picture 8" descr="F:\mahboobeh\rusta\axx2\KHane Maskooni\New Folder\IMG_0199.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929190" y="3357562"/>
            <a:ext cx="1621110" cy="1214445"/>
          </a:xfrm>
          <a:prstGeom prst="rect">
            <a:avLst/>
          </a:prstGeom>
          <a:noFill/>
        </p:spPr>
      </p:pic>
      <p:pic>
        <p:nvPicPr>
          <p:cNvPr id="17417" name="Picture 9" descr="F:\mahboobeh\rusta\axx2\KHane Maskooni\New Folder\IMG_0200.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643702" y="3357562"/>
            <a:ext cx="1428760" cy="1214446"/>
          </a:xfrm>
          <a:prstGeom prst="rect">
            <a:avLst/>
          </a:prstGeom>
          <a:noFill/>
        </p:spPr>
      </p:pic>
      <p:pic>
        <p:nvPicPr>
          <p:cNvPr id="17418" name="Picture 10" descr="C:\Documents and Settings\F\Desktop\print\Picture 058.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714744" y="1142984"/>
            <a:ext cx="857256" cy="296570"/>
          </a:xfrm>
          <a:prstGeom prst="rect">
            <a:avLst/>
          </a:prstGeom>
          <a:noFill/>
        </p:spPr>
      </p:pic>
      <p:sp>
        <p:nvSpPr>
          <p:cNvPr id="10" name="Rectangle 9"/>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11" name="Picture 2" descr="C:\Documents and Settings\F\Desktop\print\map\52.jpg"/>
          <p:cNvPicPr>
            <a:picLocks noChangeAspect="1" noChangeArrowheads="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0211104">
            <a:off x="272588" y="2148249"/>
            <a:ext cx="470025" cy="392895"/>
          </a:xfrm>
          <a:prstGeom prst="rect">
            <a:avLst/>
          </a:prstGeom>
          <a:noFill/>
        </p:spPr>
      </p:pic>
      <p:pic>
        <p:nvPicPr>
          <p:cNvPr id="8194" name="Picture 2"/>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929190" y="4572008"/>
            <a:ext cx="2460890" cy="1846257"/>
          </a:xfrm>
          <a:prstGeom prst="rect">
            <a:avLst/>
          </a:prstGeom>
          <a:noFill/>
          <a:ln w="9525">
            <a:noFill/>
            <a:miter lim="800000"/>
            <a:headEnd/>
            <a:tailEnd/>
          </a:ln>
          <a:effectLst/>
        </p:spPr>
      </p:pic>
      <p:sp>
        <p:nvSpPr>
          <p:cNvPr id="13" name="TextBox 12"/>
          <p:cNvSpPr txBox="1"/>
          <p:nvPr/>
        </p:nvSpPr>
        <p:spPr>
          <a:xfrm>
            <a:off x="7572396" y="4714884"/>
            <a:ext cx="1143008" cy="3693319"/>
          </a:xfrm>
          <a:prstGeom prst="rect">
            <a:avLst/>
          </a:prstGeom>
          <a:noFill/>
        </p:spPr>
        <p:txBody>
          <a:bodyPr wrap="square" rtlCol="1">
            <a:spAutoFit/>
          </a:bodyPr>
          <a:lstStyle/>
          <a:p>
            <a:r>
              <a:rPr lang="fa-IR" smtClean="0"/>
              <a:t>این خانه جدید ترین خانه برداشت شده میباشد.در سایت این خانه تنور و طویله و خانه قدیمی شان که قبلا مورد استفاده بوده، قرار گفته است. </a:t>
            </a:r>
            <a:endParaRPr lang="fa-IR"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18434" name="Picture 2" descr="C:\Documents and Settings\F\Desktop\print\jadidd\maskoonii\58 copy.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571472" y="3714752"/>
            <a:ext cx="4038600" cy="2633626"/>
          </a:xfrm>
          <a:prstGeom prst="rect">
            <a:avLst/>
          </a:prstGeom>
          <a:noFill/>
        </p:spPr>
      </p:pic>
      <p:pic>
        <p:nvPicPr>
          <p:cNvPr id="18435" name="Picture 3" descr="C:\Documents and Settings\F\Desktop\print\jadidd\maskoonii\48 copy.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4357686" y="357166"/>
            <a:ext cx="4459290" cy="2271714"/>
          </a:xfrm>
          <a:prstGeom prst="rect">
            <a:avLst/>
          </a:prstGeom>
          <a:noFill/>
        </p:spPr>
      </p:pic>
      <p:pic>
        <p:nvPicPr>
          <p:cNvPr id="18436" name="Picture 4" descr="C:\Documents and Settings\F\Desktop\print\jadidd\maskoonii\49.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786050" y="2571744"/>
            <a:ext cx="4086168" cy="1976437"/>
          </a:xfrm>
          <a:prstGeom prst="rect">
            <a:avLst/>
          </a:prstGeom>
          <a:noFill/>
        </p:spPr>
      </p:pic>
      <p:pic>
        <p:nvPicPr>
          <p:cNvPr id="18439" name="Picture 7" descr="F:\mahboobeh\rusta\axx2\KHane Maskooni\New Folder\IMG_1049.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71472" y="357166"/>
            <a:ext cx="3523150" cy="2643206"/>
          </a:xfrm>
          <a:prstGeom prst="rect">
            <a:avLst/>
          </a:prstGeom>
          <a:noFill/>
        </p:spPr>
      </p:pic>
      <p:pic>
        <p:nvPicPr>
          <p:cNvPr id="18440" name="Picture 8" descr="F:\mahboobeh\rusta\axx2\KHane Maskooni\New Folder\IMG_1040.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86380" y="4429132"/>
            <a:ext cx="3429024" cy="1994938"/>
          </a:xfrm>
          <a:prstGeom prst="rect">
            <a:avLst/>
          </a:prstGeom>
          <a:noFill/>
        </p:spPr>
      </p:pic>
      <p:pic>
        <p:nvPicPr>
          <p:cNvPr id="18441" name="Picture 9" descr="C:\Documents and Settings\F\Desktop\print\mahdii5.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15008" y="3500438"/>
            <a:ext cx="1610145" cy="528635"/>
          </a:xfrm>
          <a:prstGeom prst="rect">
            <a:avLst/>
          </a:prstGeom>
          <a:noFill/>
        </p:spPr>
      </p:pic>
      <p:sp>
        <p:nvSpPr>
          <p:cNvPr id="8" name="Rectangle 7"/>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4282" y="214290"/>
            <a:ext cx="8643998" cy="4708981"/>
          </a:xfrm>
          <a:prstGeom prst="rect">
            <a:avLst/>
          </a:prstGeom>
          <a:noFill/>
        </p:spPr>
        <p:txBody>
          <a:bodyPr wrap="square" rtlCol="1">
            <a:spAutoFit/>
          </a:bodyPr>
          <a:lstStyle/>
          <a:p>
            <a:pPr algn="just" defTabSz="1279525"/>
            <a:r>
              <a:rPr lang="fa-IR" b="1" dirty="0" smtClean="0">
                <a:cs typeface="B Kamran" pitchFamily="2" charset="-78"/>
              </a:rPr>
              <a:t>معماري گيلان  </a:t>
            </a:r>
          </a:p>
          <a:p>
            <a:pPr algn="just" defTabSz="1279525"/>
            <a:r>
              <a:rPr lang="fa-IR" sz="1200" dirty="0" smtClean="0">
                <a:cs typeface="B Kamran" pitchFamily="2" charset="-78"/>
              </a:rPr>
              <a:t>کوهستان طالش با جهت شمالی – جنوبی و کوهستان الیرز با جهت شرقی – غربی مانند سدی از عبور بخارآب حاصله از دریای خزر و بادهای مرطوب و شمال غربی به داخل ایران جلوگیری می کنند و به سبب ارتفاع  زیادی که دارند ، موجب بارندگی زیادی در این منطقه می  گردند .</a:t>
            </a:r>
          </a:p>
          <a:p>
            <a:pPr algn="just" defTabSz="1279525"/>
            <a:r>
              <a:rPr lang="fa-IR" sz="1200" dirty="0" smtClean="0">
                <a:cs typeface="B Kamran" pitchFamily="2" charset="-78"/>
              </a:rPr>
              <a:t>مجموع این عوامل باعث شده است که در این منطقه ، پوششهای گیاهی غنی داشته باشیم . جنگلهای انبوه بیشتر در دامنه های شمالی و کوهپایه های اطراف شهرها مشاهده می شود و درختان آن عبارتند از  ممرز ، راش ، بلوط ، آزاد ، توسکا ، شمشاد . علاوه بر این انواع درختان دیگر به صورت پراکنده در جنگلهای گیلان یافت می شوند که عبارتند از :‌ افرا ،‌ نارون ،‌ شاه بلوط و غیره .این ویژگی جغرافیایی باعث شده است که چوب و مصالح گیاهی ، عناصر اصلی ساختمانی در این منطقه را تشکیل دهند . هر خانه مشتمل بر عناصر مختلفی است ،‌به صورت قطعه زمینی بزرگ می باشد که گاهی با محل کار که اغلب شالیزار است ، فاصله کمی دارد . </a:t>
            </a:r>
          </a:p>
          <a:p>
            <a:pPr algn="just" defTabSz="1279525"/>
            <a:r>
              <a:rPr lang="fa-IR" sz="1200" dirty="0" smtClean="0">
                <a:cs typeface="B Kamran" pitchFamily="2" charset="-78"/>
              </a:rPr>
              <a:t> انواع مصالح به کار رفته در ساختن بناها بوم آورد است. موقعیت طبیعی گیلان و وجود جنگلهای فراوان موجب استفاده از مصالح چوبی، شده ‌ولی با کمی دقت مشاهده می شود که در فواصل کوتاهی از هم نوع مصالح در سازه های مختلف تغییر می کند . اما به هر حال وفور جنگلهای انبوه و یا پراکنده ، چوب را عنصر ساختمانی خاص این منطقه ساخته است . </a:t>
            </a:r>
          </a:p>
          <a:p>
            <a:pPr algn="just" defTabSz="1279525"/>
            <a:r>
              <a:rPr lang="fa-IR" sz="1200" dirty="0" smtClean="0">
                <a:cs typeface="B Kamran" pitchFamily="2" charset="-78"/>
              </a:rPr>
              <a:t>ویژگی های فنی چوب مثل سبکی ، سهولت دسترسی و کار پذیری ،‌مقاومت در برابر کشش،‌خمش و پیمون وار بودن ( مدولار )‌ همه در این انتخاب موثر بوده اند . از مصالح نوع سنگی از قبیل سنگ و خشت در انواع مختلف و سفال (برای پوشش بام) نیز در کنار ساختمانهای تماما چوبی استفاده شده است . انواع چوبها مثل چوب توت ،‌توسه (‌توسکا )‌،‌ پلت ،‌ کهل ،‌آزاد ، لرک ،‌انجیلی ، بید ،‌بلوط ، نارون ،‌راش و نمدار در قسمتهای مختلف ساختمان چوبی بنا به کار گرفته شده است . اساس معماري گيلان كه بر كاربرد مصالح چوبي استوار است ، كار افراد متخصص يعني سقط كاران و درودگراني است كه در سراسر كرانه هاي درياي خزر كارهاي خانه سازي را اداره مي كنند در حالي كه ديگر كارهاي فرعي ( تهيه مصالح ،‌پوشش ديوارها ، و تهيه پوشال براي بامها ) را خود خانواده با همياري موثر همسايگان انجام مي دهند .</a:t>
            </a:r>
          </a:p>
          <a:p>
            <a:pPr algn="just" defTabSz="1279525"/>
            <a:r>
              <a:rPr lang="fa-IR" sz="1400" b="1" dirty="0" smtClean="0">
                <a:cs typeface="B Kamran" pitchFamily="2" charset="-78"/>
              </a:rPr>
              <a:t>معماران بنا های سنتی </a:t>
            </a:r>
          </a:p>
          <a:p>
            <a:pPr algn="just" defTabSz="1279525"/>
            <a:r>
              <a:rPr lang="fa-IR" sz="1200" dirty="0" smtClean="0">
                <a:cs typeface="B Kamran" pitchFamily="2" charset="-78"/>
              </a:rPr>
              <a:t> در نواحی مرکزی ایران بنا با خشت خانه می سازد و در اینجا نجار با چوب. بنا قطعه های چوب و تخته را آماده می کند و چوب دیوارها و بام  را سوار می کند و درها را می سازد .هر روستایی بنایی دارد  که علاوه بر بنایی به کار  کشاورزی نیز مشغول است ..</a:t>
            </a:r>
          </a:p>
          <a:p>
            <a:pPr algn="just"/>
            <a:r>
              <a:rPr lang="fa-IR" sz="1400" b="1" dirty="0" smtClean="0">
                <a:cs typeface="B Kamran" pitchFamily="2" charset="-78"/>
              </a:rPr>
              <a:t>فصل خانه سازی : </a:t>
            </a:r>
          </a:p>
          <a:p>
            <a:pPr algn="just"/>
            <a:r>
              <a:rPr lang="fa-IR" sz="1200" dirty="0" smtClean="0">
                <a:cs typeface="B Kamran" pitchFamily="2" charset="-78"/>
              </a:rPr>
              <a:t>کار ساختمانی در فصلهای پاییز و زمستان به دلیل شرایط جوی منتفی است چون این خانه ها با کاه گل ساخته می شوند و باران های تند پاییز باعث شسته شدن کاه گل تر می شوند لذا این فصول برای ساختمان سازی مناسب نیست از این رو ساخت بنا باید در فصول گرم یعنی بهار و تابستان انجام شود ان هم زمانی که دوره ی اصلی کار جالیزی نیست و ساختمان سازی نیز با فصول سرد مصادف نشود .  </a:t>
            </a:r>
          </a:p>
          <a:p>
            <a:pPr algn="just"/>
            <a:r>
              <a:rPr lang="fa-IR" sz="1400" b="1" dirty="0" smtClean="0">
                <a:cs typeface="B Kamran" pitchFamily="2" charset="-78"/>
              </a:rPr>
              <a:t>به كار گيري چوب در اجزاي مختلف ساختمان</a:t>
            </a:r>
            <a:endParaRPr lang="en-US" sz="1400" b="1" dirty="0" smtClean="0">
              <a:cs typeface="B Kamran" pitchFamily="2" charset="-78"/>
            </a:endParaRPr>
          </a:p>
          <a:p>
            <a:pPr algn="just"/>
            <a:r>
              <a:rPr lang="fa-IR" sz="1200" dirty="0" smtClean="0">
                <a:cs typeface="B Kamran" pitchFamily="2" charset="-78"/>
              </a:rPr>
              <a:t>چوبهاي سخت و مقاوم را به طور سنتي براي ساختن اجزاي نگهدارنده ساختمان به كار مي برند ( تيرهاي كلفت چوبي ، تنه درخت براي تير و تيرچه هاي حامل ، چوب بست ديوارها و بام و تيرهاي عمودي كه خرك بام روي آنها سوار مي شود. انواع اين چوبها عبارتند از : چوب توت ، بلوط‌‌‌ ‌ كه مطلوبترين درختان در نظر اهالی است . دلیل استفاده ازاين چوب ها به خاطر مقاومتش در برابر پوسيدگي در محيط نمنا ك است .براي آن دسته از اجزا كه سوار مي شوند و يا بارشان سبك است ( مثل تيرچه هاي اتصال داربست بام ورکه های دیوار و بام و...) ، چوبهاي سبك تري به كار مي برند كه مقاومت كمتري در برابر فشار دارند .انواع اين چوبها عبارتند از : توسكا ،‌ممرز. </a:t>
            </a:r>
            <a:endParaRPr lang="en-US" sz="1200" dirty="0" smtClean="0">
              <a:cs typeface="B Kamran" pitchFamily="2" charset="-78"/>
            </a:endParaRPr>
          </a:p>
          <a:p>
            <a:pPr algn="just"/>
            <a:endParaRPr lang="fa-IR" sz="1200" dirty="0" smtClean="0">
              <a:cs typeface="B Kamran" pitchFamily="2" charset="-78"/>
            </a:endParaRPr>
          </a:p>
          <a:p>
            <a:pPr algn="just"/>
            <a:r>
              <a:rPr lang="fa-IR" sz="1200" dirty="0" smtClean="0">
                <a:cs typeface="B Kamran" pitchFamily="2" charset="-78"/>
              </a:rPr>
              <a:t> </a:t>
            </a:r>
            <a:endParaRPr lang="fa-IR" sz="1200" dirty="0">
              <a:cs typeface="B Kamran" pitchFamily="2" charset="-78"/>
            </a:endParaRPr>
          </a:p>
        </p:txBody>
      </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8595" y="4602140"/>
            <a:ext cx="2652135" cy="1986830"/>
          </a:xfrm>
          <a:prstGeom prst="rect">
            <a:avLst/>
          </a:prstGeom>
          <a:noFill/>
          <a:ln w="9525">
            <a:noFill/>
            <a:miter lim="800000"/>
            <a:headEnd/>
            <a:tailEnd/>
          </a:ln>
          <a:effectLst/>
        </p:spPr>
      </p:pic>
      <p:sp>
        <p:nvSpPr>
          <p:cNvPr id="6" name="Rectangle 5"/>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102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14480" y="4714884"/>
            <a:ext cx="2413788" cy="1808274"/>
          </a:xfrm>
          <a:prstGeom prst="rect">
            <a:avLst/>
          </a:prstGeom>
          <a:noFill/>
          <a:ln w="9525">
            <a:noFill/>
            <a:miter lim="800000"/>
            <a:headEnd/>
            <a:tailEnd/>
          </a:ln>
          <a:effectLst/>
        </p:spPr>
      </p:pic>
      <p:pic>
        <p:nvPicPr>
          <p:cNvPr id="1028" name="Picture 4" descr="H:\mahdi1\2911200805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357554" y="4714884"/>
            <a:ext cx="2494042" cy="1870531"/>
          </a:xfrm>
          <a:prstGeom prst="rect">
            <a:avLst/>
          </a:prstGeom>
          <a:noFill/>
        </p:spPr>
      </p:pic>
      <p:pic>
        <p:nvPicPr>
          <p:cNvPr id="1029"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00628" y="4643446"/>
            <a:ext cx="1446620" cy="1928212"/>
          </a:xfrm>
          <a:prstGeom prst="rect">
            <a:avLst/>
          </a:prstGeom>
          <a:noFill/>
          <a:ln w="9525">
            <a:noFill/>
            <a:miter lim="800000"/>
            <a:headEnd/>
            <a:tailEnd/>
          </a:ln>
          <a:effectLst/>
        </p:spPr>
      </p:pic>
      <p:pic>
        <p:nvPicPr>
          <p:cNvPr id="1030" name="Picture 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072198" y="4643446"/>
            <a:ext cx="1447080" cy="1928826"/>
          </a:xfrm>
          <a:prstGeom prst="rect">
            <a:avLst/>
          </a:prstGeom>
          <a:noFill/>
          <a:ln w="9525">
            <a:noFill/>
            <a:miter lim="800000"/>
            <a:headEnd/>
            <a:tailEnd/>
          </a:ln>
          <a:effectLst/>
        </p:spPr>
      </p:pic>
      <p:pic>
        <p:nvPicPr>
          <p:cNvPr id="1031" name="Picture 7" descr="F:\mahboobeh\rusta\ax&amp;movie\ax_arrange fatemeh\KHane Goreishy\IMG_0222.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358082" y="4643446"/>
            <a:ext cx="1446620" cy="1928826"/>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4282" y="214290"/>
            <a:ext cx="8643998" cy="5047536"/>
          </a:xfrm>
          <a:prstGeom prst="rect">
            <a:avLst/>
          </a:prstGeom>
          <a:noFill/>
        </p:spPr>
        <p:txBody>
          <a:bodyPr wrap="square" rtlCol="1">
            <a:spAutoFit/>
          </a:bodyPr>
          <a:lstStyle/>
          <a:p>
            <a:pPr algn="just"/>
            <a:r>
              <a:rPr lang="fa-IR" sz="1200" dirty="0" smtClean="0">
                <a:cs typeface="B Kamran" pitchFamily="2" charset="-78"/>
              </a:rPr>
              <a:t> </a:t>
            </a:r>
            <a:r>
              <a:rPr lang="fa-IR" sz="1600" b="1" dirty="0" smtClean="0">
                <a:cs typeface="B Kamran" pitchFamily="2" charset="-78"/>
              </a:rPr>
              <a:t> برسي تيپولوژي معماري:</a:t>
            </a:r>
          </a:p>
          <a:p>
            <a:pPr algn="just" defTabSz="1279525"/>
            <a:r>
              <a:rPr lang="fa-IR" sz="1400" b="1" dirty="0" smtClean="0">
                <a:cs typeface="B Kamran" pitchFamily="2" charset="-78"/>
              </a:rPr>
              <a:t>معماری خانه های روستای چلوند</a:t>
            </a:r>
            <a:endParaRPr lang="en-US" sz="1400" b="1" dirty="0" smtClean="0">
              <a:cs typeface="B Kamran" pitchFamily="2" charset="-78"/>
            </a:endParaRPr>
          </a:p>
          <a:p>
            <a:pPr algn="just"/>
            <a:r>
              <a:rPr lang="fa-IR" sz="1200" dirty="0" smtClean="0">
                <a:cs typeface="B Kamran" pitchFamily="2" charset="-78"/>
              </a:rPr>
              <a:t>در چلوند اکثر خانه ها 2 اتاقه هستند و دارای ایوان می باشند از عناصر تشکیل دهنده ی خانه ها اتاق ها ، ایوان که در سمت ورودی اصلی خانه قرار دارد ، توالت ، تنور ، طویله و انبار که این عناصر در داخل سایت خانه ساخته می شوند . خانه های این منطقه دارای سقف سفالی  4 شیب با شیب تند می باشند در حالی که ما در شرق گیلان بیشتر شاهد خانه هایی با سقف 2 کله هستیم . خانه های این منطقه اکثرا یک طبقه هستند البته کم و بیش شاهد خانه های 2 طبقه نیز هستیم که یا مربوط به خانه ی ارباب آنجا در گذشته است و یا خانه هایی هستند که جدیدا ساخته شده اند والا خانه ها یک طبقه است.ساخت این  خانه ها حدود 20 روز طول می کشد البته زمانی که کار جالیز سنگین نباشد .</a:t>
            </a:r>
            <a:endParaRPr lang="en-US" sz="1200" b="1" dirty="0" smtClean="0">
              <a:cs typeface="B Kamran" pitchFamily="2" charset="-78"/>
            </a:endParaRPr>
          </a:p>
          <a:p>
            <a:pPr algn="just"/>
            <a:r>
              <a:rPr lang="fa-IR" sz="1200" dirty="0" smtClean="0">
                <a:cs typeface="B Kamran" pitchFamily="2" charset="-78"/>
              </a:rPr>
              <a:t>  از لحاظ معماري ساختمانهاي روستا به دو تيپ قديمي و جديد تقسيم مي شوند:   </a:t>
            </a:r>
            <a:endParaRPr lang="en-US" sz="1200" dirty="0" smtClean="0">
              <a:cs typeface="B Kamran" pitchFamily="2" charset="-78"/>
            </a:endParaRPr>
          </a:p>
          <a:p>
            <a:pPr lvl="0" algn="just"/>
            <a:r>
              <a:rPr lang="fa-IR" sz="1400" b="1" dirty="0" smtClean="0">
                <a:cs typeface="B Kamran" pitchFamily="2" charset="-78"/>
              </a:rPr>
              <a:t>معماري سنتي يا قديمي:</a:t>
            </a:r>
            <a:endParaRPr lang="en-US" sz="1400" b="1" dirty="0" smtClean="0">
              <a:cs typeface="B Kamran" pitchFamily="2" charset="-78"/>
            </a:endParaRPr>
          </a:p>
          <a:p>
            <a:pPr algn="just"/>
            <a:r>
              <a:rPr lang="fa-IR" sz="1200" dirty="0" smtClean="0">
                <a:cs typeface="B Kamran" pitchFamily="2" charset="-78"/>
              </a:rPr>
              <a:t>  در اين ساختمانها سه نوع فضا وجود دارد:</a:t>
            </a:r>
            <a:endParaRPr lang="en-US" sz="1200" dirty="0" smtClean="0">
              <a:cs typeface="B Kamran" pitchFamily="2" charset="-78"/>
            </a:endParaRPr>
          </a:p>
          <a:p>
            <a:pPr lvl="0" algn="just"/>
            <a:r>
              <a:rPr lang="fa-IR" sz="1200" b="1" dirty="0" smtClean="0">
                <a:cs typeface="B Kamran" pitchFamily="2" charset="-78"/>
              </a:rPr>
              <a:t>فضاي بسته:</a:t>
            </a:r>
            <a:endParaRPr lang="en-US" sz="1200" b="1" dirty="0" smtClean="0">
              <a:cs typeface="B Kamran" pitchFamily="2" charset="-78"/>
            </a:endParaRPr>
          </a:p>
          <a:p>
            <a:pPr algn="just"/>
            <a:r>
              <a:rPr lang="fa-IR" sz="1200" dirty="0" smtClean="0">
                <a:cs typeface="B Kamran" pitchFamily="2" charset="-78"/>
              </a:rPr>
              <a:t>  اين فضاها اتاقها مي باشند. اين اتاقها داراي رفه ها و طاقچه ها هستند. اين اتاقها به شكل تو در تو و در امتداد يكديگرند و با هم ارتباط دارند. جهت گيري اين اتاقها به صورت شرقي – غربي مي باشد تا امكان تهويه هوا وجود داشته باشد.</a:t>
            </a:r>
            <a:endParaRPr lang="en-US" sz="1200" dirty="0" smtClean="0">
              <a:cs typeface="B Kamran" pitchFamily="2" charset="-78"/>
            </a:endParaRPr>
          </a:p>
          <a:p>
            <a:pPr lvl="0" algn="just"/>
            <a:r>
              <a:rPr lang="fa-IR" sz="1200" b="1" dirty="0" smtClean="0">
                <a:cs typeface="B Kamran" pitchFamily="2" charset="-78"/>
              </a:rPr>
              <a:t>فضاي نيمه باز:</a:t>
            </a:r>
            <a:endParaRPr lang="en-US" sz="1200" b="1" dirty="0" smtClean="0">
              <a:cs typeface="B Kamran" pitchFamily="2" charset="-78"/>
            </a:endParaRPr>
          </a:p>
          <a:p>
            <a:pPr algn="just"/>
            <a:r>
              <a:rPr lang="fa-IR" sz="1200" dirty="0" smtClean="0">
                <a:cs typeface="B Kamran" pitchFamily="2" charset="-78"/>
              </a:rPr>
              <a:t>  اين فضاها ايوانها هستند. از اين فضا در 9 ماه از سال يعني از اواخر اسفند تا اوايل آذر براي انجام فعاليتهاي روزمره از قبيل آشپزي،‌ انجام كارهاي خانه، غذاخوري، نشيمن و حتي خواب(در فصل تابستان) استفاده مي شوند. ارتباط اتاقها نيز از طريق ايوانها برقرار مي شوند. در اين ايوانها، كه نرده چوبي دارند براي جلوگيري از تابش تند آفتاب در بعضي مواقع سال و يا محدود كردن ديد عابران از پرده استفاده مي كنند. در بعضي از خانه هاي قديمي اين روستا علاوه بر ايوان فضاهاي نيمه باز ديگري نيز ساخته مي شوند كه به صورت پراكنده در حياط قرار دارند كه معمولترين آنها كتام نام دارد. كتام فضايي است كه بر روي ستونهاي چوبي كه ارتفاع 1/5 تا 2/5 متر دارند ساخته ميشوند. اين فضا از 4 طرف باز بوده و اغلب جان پناهي چوبي دارد و گاهي بدون سقف و گاهي با سقفي از پوشش ساقه هاي برنج ديده مي شود.</a:t>
            </a:r>
            <a:endParaRPr lang="en-US" sz="1200" dirty="0" smtClean="0">
              <a:cs typeface="B Kamran" pitchFamily="2" charset="-78"/>
            </a:endParaRPr>
          </a:p>
          <a:p>
            <a:pPr lvl="0" algn="just"/>
            <a:r>
              <a:rPr lang="fa-IR" sz="1200" b="1" dirty="0" smtClean="0">
                <a:cs typeface="B Kamran" pitchFamily="2" charset="-78"/>
              </a:rPr>
              <a:t>فضاي باز:</a:t>
            </a:r>
            <a:endParaRPr lang="en-US" sz="1200" b="1" dirty="0" smtClean="0">
              <a:cs typeface="B Kamran" pitchFamily="2" charset="-78"/>
            </a:endParaRPr>
          </a:p>
          <a:p>
            <a:pPr algn="just"/>
            <a:r>
              <a:rPr lang="fa-IR" sz="1200" dirty="0" smtClean="0">
                <a:cs typeface="B Kamran" pitchFamily="2" charset="-78"/>
              </a:rPr>
              <a:t>  در خانه هاي روستايي حياط اهميت زيادي دارد. بسياري از فعاليتها در حياط انجام مي شود از قبيل شستن ظروف و لباسها، آشپزي، نگهداري از حيوانات اهلي، تعمير و نگهداري از وسايل كشاورزي همگي در فضاي باز صورت مي گيرد. حتي توالتها نيز در حياط قرار دارند.</a:t>
            </a:r>
            <a:endParaRPr lang="en-US" sz="1200" dirty="0" smtClean="0">
              <a:cs typeface="B Kamran" pitchFamily="2" charset="-78"/>
            </a:endParaRPr>
          </a:p>
          <a:p>
            <a:pPr algn="just"/>
            <a:r>
              <a:rPr lang="fa-IR" sz="1200" dirty="0" smtClean="0">
                <a:cs typeface="B Kamran" pitchFamily="2" charset="-78"/>
              </a:rPr>
              <a:t> </a:t>
            </a:r>
            <a:r>
              <a:rPr lang="fa-IR" sz="1400" b="1" dirty="0" smtClean="0">
                <a:cs typeface="B Kamran" pitchFamily="2" charset="-78"/>
              </a:rPr>
              <a:t>معماري جديد: </a:t>
            </a:r>
            <a:endParaRPr lang="en-US" sz="1400" b="1" dirty="0" smtClean="0">
              <a:cs typeface="B Kamran" pitchFamily="2" charset="-78"/>
            </a:endParaRPr>
          </a:p>
          <a:p>
            <a:pPr algn="just"/>
            <a:r>
              <a:rPr lang="fa-IR" sz="1200" dirty="0" smtClean="0">
                <a:cs typeface="B Kamran" pitchFamily="2" charset="-78"/>
              </a:rPr>
              <a:t>  در اين نوع معماري تغييراتي در بناها به وجود آمده است. نفوذ فرهنگ شهر نشيني و افزايش توان اقتصادي موجب استفاده از مصالح مقاوم تر در روستا شده است. در ساختمانهاي جديد اتاقها مستقيما به ايوان راه ندارند و تفكيك اتاقها بر اساس عملكرد براي رفع نيازهاي خانواده بوده و به عبارتي ديگر هر واحد مسكوني يك نشيمن، آشپزخانه، اتاق خواب و سرويس بهداشتي مي باشد. مثل خانه ی برداشت شده ی آقای مسکونی.               </a:t>
            </a:r>
            <a:endParaRPr lang="en-US" sz="1200" dirty="0" smtClean="0">
              <a:cs typeface="B Kamran" pitchFamily="2" charset="-78"/>
            </a:endParaRPr>
          </a:p>
          <a:p>
            <a:pPr algn="just"/>
            <a:r>
              <a:rPr lang="en-US" sz="1200" dirty="0" smtClean="0">
                <a:cs typeface="B Kamran" pitchFamily="2" charset="-78"/>
              </a:rPr>
              <a:t>  </a:t>
            </a:r>
            <a:r>
              <a:rPr lang="fa-IR" sz="1200" dirty="0" smtClean="0">
                <a:cs typeface="B Kamran" pitchFamily="2" charset="-78"/>
              </a:rPr>
              <a:t>                    </a:t>
            </a:r>
            <a:endParaRPr lang="en-US" sz="1200" dirty="0" smtClean="0">
              <a:cs typeface="B Kamran" pitchFamily="2" charset="-78"/>
            </a:endParaRPr>
          </a:p>
          <a:p>
            <a:pPr algn="just"/>
            <a:endParaRPr lang="fa-IR" sz="1200" dirty="0">
              <a:cs typeface="B Kamran" pitchFamily="2" charset="-78"/>
            </a:endParaRPr>
          </a:p>
        </p:txBody>
      </p:sp>
      <p:sp>
        <p:nvSpPr>
          <p:cNvPr id="7" name="Rectangle 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2050" name="Picture 2" descr="F:\mahboobeh\rusta\ax&amp;movie\ax_arrange fatemeh\fateme1\IMG_016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8596" y="4643446"/>
            <a:ext cx="2571768" cy="1928826"/>
          </a:xfrm>
          <a:prstGeom prst="rect">
            <a:avLst/>
          </a:prstGeom>
          <a:noFill/>
        </p:spPr>
      </p:pic>
      <p:pic>
        <p:nvPicPr>
          <p:cNvPr id="2051" name="Picture 3" descr="F:\mahboobeh\rusta\ax&amp;movie\ax_arrange fatemeh\fateme1\IMG_014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43240" y="4643446"/>
            <a:ext cx="2571768" cy="1928826"/>
          </a:xfrm>
          <a:prstGeom prst="rect">
            <a:avLst/>
          </a:prstGeom>
          <a:noFill/>
        </p:spPr>
      </p:pic>
      <p:pic>
        <p:nvPicPr>
          <p:cNvPr id="2052" name="Picture 4" descr="F:\mahboobeh\rusta\ax&amp;movie\ax_arrange fatemeh\fateme1\IMG_012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19955" y="4643446"/>
            <a:ext cx="1524011" cy="1143008"/>
          </a:xfrm>
          <a:prstGeom prst="rect">
            <a:avLst/>
          </a:prstGeom>
          <a:noFill/>
        </p:spPr>
      </p:pic>
      <p:pic>
        <p:nvPicPr>
          <p:cNvPr id="2053" name="Picture 5" descr="F:\mahboobeh\rusta\ax&amp;movie\ax_arrange fatemeh\fateme1\IMG_0124.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786446" y="5429264"/>
            <a:ext cx="1500198" cy="1125149"/>
          </a:xfrm>
          <a:prstGeom prst="rect">
            <a:avLst/>
          </a:prstGeom>
          <a:noFill/>
        </p:spPr>
      </p:pic>
      <p:sp>
        <p:nvSpPr>
          <p:cNvPr id="12" name="TextBox 11"/>
          <p:cNvSpPr txBox="1"/>
          <p:nvPr/>
        </p:nvSpPr>
        <p:spPr>
          <a:xfrm>
            <a:off x="7000892" y="6143644"/>
            <a:ext cx="613359" cy="307777"/>
          </a:xfrm>
          <a:prstGeom prst="rect">
            <a:avLst/>
          </a:prstGeom>
          <a:noFill/>
        </p:spPr>
        <p:txBody>
          <a:bodyPr wrap="square" rtlCol="1">
            <a:spAutoFit/>
          </a:bodyPr>
          <a:lstStyle/>
          <a:p>
            <a:r>
              <a:rPr lang="fa-IR" sz="1400" b="1" dirty="0" smtClean="0">
                <a:cs typeface="B Kamran" pitchFamily="2" charset="-78"/>
              </a:rPr>
              <a:t>طویله </a:t>
            </a:r>
            <a:endParaRPr lang="fa-IR" sz="1400" b="1" dirty="0">
              <a:cs typeface="B Kamran" pitchFamily="2" charset="-78"/>
            </a:endParaRPr>
          </a:p>
        </p:txBody>
      </p:sp>
      <p:sp>
        <p:nvSpPr>
          <p:cNvPr id="13" name="TextBox 12"/>
          <p:cNvSpPr txBox="1"/>
          <p:nvPr/>
        </p:nvSpPr>
        <p:spPr>
          <a:xfrm>
            <a:off x="6429388" y="4929198"/>
            <a:ext cx="714380" cy="307777"/>
          </a:xfrm>
          <a:prstGeom prst="rect">
            <a:avLst/>
          </a:prstGeom>
          <a:noFill/>
        </p:spPr>
        <p:txBody>
          <a:bodyPr wrap="square" rtlCol="1">
            <a:spAutoFit/>
          </a:bodyPr>
          <a:lstStyle/>
          <a:p>
            <a:r>
              <a:rPr lang="fa-IR" sz="1400" b="1" dirty="0" smtClean="0">
                <a:cs typeface="B Kamran" pitchFamily="2" charset="-78"/>
              </a:rPr>
              <a:t>تنور </a:t>
            </a:r>
            <a:endParaRPr lang="fa-IR" sz="1400" b="1" dirty="0">
              <a:cs typeface="B Kamran" pitchFamily="2" charset="-78"/>
            </a:endParaRPr>
          </a:p>
        </p:txBody>
      </p:sp>
      <p:sp>
        <p:nvSpPr>
          <p:cNvPr id="14" name="TextBox 13"/>
          <p:cNvSpPr txBox="1"/>
          <p:nvPr/>
        </p:nvSpPr>
        <p:spPr>
          <a:xfrm>
            <a:off x="4214810" y="6215082"/>
            <a:ext cx="1357322" cy="307777"/>
          </a:xfrm>
          <a:prstGeom prst="rect">
            <a:avLst/>
          </a:prstGeom>
          <a:noFill/>
        </p:spPr>
        <p:txBody>
          <a:bodyPr wrap="square" rtlCol="1">
            <a:spAutoFit/>
          </a:bodyPr>
          <a:lstStyle/>
          <a:p>
            <a:r>
              <a:rPr lang="fa-IR" sz="1400" b="1" dirty="0" smtClean="0">
                <a:solidFill>
                  <a:schemeClr val="bg1"/>
                </a:solidFill>
                <a:cs typeface="B Kamran" pitchFamily="2" charset="-78"/>
              </a:rPr>
              <a:t>سقف های 4 شیب </a:t>
            </a:r>
            <a:endParaRPr lang="fa-IR" sz="1400" b="1" dirty="0">
              <a:solidFill>
                <a:schemeClr val="bg1"/>
              </a:solidFill>
              <a:cs typeface="B Kamran" pitchFamily="2" charset="-78"/>
            </a:endParaRPr>
          </a:p>
        </p:txBody>
      </p:sp>
      <p:sp>
        <p:nvSpPr>
          <p:cNvPr id="15" name="TextBox 14"/>
          <p:cNvSpPr txBox="1"/>
          <p:nvPr/>
        </p:nvSpPr>
        <p:spPr>
          <a:xfrm>
            <a:off x="642910" y="6143644"/>
            <a:ext cx="714380" cy="307777"/>
          </a:xfrm>
          <a:prstGeom prst="rect">
            <a:avLst/>
          </a:prstGeom>
          <a:noFill/>
        </p:spPr>
        <p:txBody>
          <a:bodyPr wrap="square" rtlCol="1">
            <a:spAutoFit/>
          </a:bodyPr>
          <a:lstStyle/>
          <a:p>
            <a:r>
              <a:rPr lang="fa-IR" sz="1400" b="1" dirty="0" smtClean="0">
                <a:solidFill>
                  <a:schemeClr val="bg1"/>
                </a:solidFill>
                <a:cs typeface="B Kamran" pitchFamily="2" charset="-78"/>
              </a:rPr>
              <a:t>ایوان </a:t>
            </a:r>
            <a:endParaRPr lang="fa-IR" sz="1400" b="1" dirty="0">
              <a:solidFill>
                <a:schemeClr val="bg1"/>
              </a:solidFill>
              <a:cs typeface="B Kamran" pitchFamily="2" charset="-78"/>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4282" y="214290"/>
            <a:ext cx="8643998" cy="2985433"/>
          </a:xfrm>
          <a:prstGeom prst="rect">
            <a:avLst/>
          </a:prstGeom>
          <a:noFill/>
        </p:spPr>
        <p:txBody>
          <a:bodyPr wrap="square" rtlCol="1">
            <a:spAutoFit/>
          </a:bodyPr>
          <a:lstStyle/>
          <a:p>
            <a:r>
              <a:rPr lang="fa-IR" sz="1600" b="1" dirty="0" smtClean="0">
                <a:cs typeface="B Kamran" pitchFamily="2" charset="-78"/>
              </a:rPr>
              <a:t>عنا صر معماری :</a:t>
            </a:r>
          </a:p>
          <a:p>
            <a:r>
              <a:rPr lang="fa-IR" sz="1400" b="1" dirty="0" smtClean="0">
                <a:cs typeface="B Kamran" pitchFamily="2" charset="-78"/>
              </a:rPr>
              <a:t>پي : </a:t>
            </a:r>
          </a:p>
          <a:p>
            <a:r>
              <a:rPr lang="fa-IR" sz="1200" dirty="0" smtClean="0">
                <a:cs typeface="B Kamran" pitchFamily="2" charset="-78"/>
              </a:rPr>
              <a:t>در كوهپايه كه بستر ساختمان نسبت به مناطق ديگر محكمتر است ،‌ارتفاع بنا از سطح زمين كمتر از نقاط ديگر ( بين 50 تا  70سانتي متر ) می باشد. در این منطقه برای اجرای بنا پی را در عمق زمین اجرا نمی کنند بلکه  زمین را تا سطح هموار شدن صاف می کنند و پی را روی سطح صاف زمین تا ارتفاع مناسب می چینند . پس از ساختن پی ها ، روي آن 4 تيرچوبی  قطور قرار مي دهند كه مقطع آنها كم و بيش چهارگوش است و پايه چوب بست ديوارها  ( ستون ها )را تشکیل می دهند . پی در این بنا ها بیشتر حالت کرسی چینی دارد و می توان گفت که برای این خانه ها پی ساخته نمی شود .برای کرسی چینی نیز از سنگ استفاده می کنند و سنگ های به کار برده شده در کرسی چینی بنا ازسنگ های موجود در بافت زمین و یا سنگ های رودخانه ای که همان سنگ های رودخانه ی چلوند می باشد و این سنگ ها بیشتر حالت گرد گوشه دارنند و دارای زوایای تند نمی باشند .</a:t>
            </a:r>
          </a:p>
          <a:p>
            <a:r>
              <a:rPr lang="fa-IR" sz="1400" b="1" dirty="0" smtClean="0">
                <a:cs typeface="B Kamran" pitchFamily="2" charset="-78"/>
              </a:rPr>
              <a:t>طریقه ی اجرای کرسی :</a:t>
            </a:r>
          </a:p>
          <a:p>
            <a:r>
              <a:rPr lang="fa-IR" sz="1200" dirty="0" smtClean="0">
                <a:cs typeface="B Kamran" pitchFamily="2" charset="-78"/>
              </a:rPr>
              <a:t>به منظور اجرای کرسی که از سنگ ساخته می شود ابتدا زمین را تا حد هموار شدن صاف می کنند و سپس طرح کلی مورد نظر بنا را که عموما طرح ساده ی 2 اتاقه همراه با یک ایوان است را با مساحت مشخص که معمولا اتاقها با مساحت 12 متر مربع به صورت 4*3 یا 16 متر مربع ، 4*4 و یا 9 متر مربع 3*3 است را روی زمین مشخص کرده و سپس سنگ ها را می چینند . </a:t>
            </a:r>
          </a:p>
          <a:p>
            <a:r>
              <a:rPr lang="fa-IR" sz="1200" dirty="0" smtClean="0">
                <a:cs typeface="B Kamran" pitchFamily="2" charset="-78"/>
              </a:rPr>
              <a:t>چیدن سنگ ها بر روی زمین به این صورت انجام می شود که در گوشه های بنا سنگ های بزرگتر و در سایر نقاط از سنگ های متوسط و کوچک استفاده می شوند . به این دلیل از سنگ های بزرگ تر استفاده می کنند چون این سنگ ها در گوشه های بنا زیر ستون های اصلی قرار گرفته اند و فشار بیشتری را متحمل می شوند .برای پر کردن ما بین سنگ ها از گل و یا سنگ های ریز استفاده می کنند . </a:t>
            </a:r>
          </a:p>
          <a:p>
            <a:r>
              <a:rPr lang="fa-IR" sz="1200" dirty="0" smtClean="0">
                <a:cs typeface="B Kamran" pitchFamily="2" charset="-78"/>
              </a:rPr>
              <a:t>اجرای پی در خانه ها بیشتر از 2 یا 3 روز طول نمی کشد که البته بستگی به میزان کار بنا دارد .</a:t>
            </a:r>
          </a:p>
          <a:p>
            <a:endParaRPr lang="fa-IR" sz="1200" dirty="0" smtClean="0">
              <a:cs typeface="B Kamran" pitchFamily="2" charset="-78"/>
            </a:endParaRPr>
          </a:p>
          <a:p>
            <a:endParaRPr lang="fa-IR" sz="1200" dirty="0" smtClean="0">
              <a:cs typeface="B Kamran" pitchFamily="2" charset="-78"/>
            </a:endParaRPr>
          </a:p>
          <a:p>
            <a:endParaRPr lang="fa-IR" sz="1200" dirty="0">
              <a:cs typeface="B Kamran" pitchFamily="2" charset="-78"/>
            </a:endParaRPr>
          </a:p>
        </p:txBody>
      </p:sp>
      <p:sp>
        <p:nvSpPr>
          <p:cNvPr id="5" name="Rectangle 4"/>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6" name="Picture 3" descr="F:\mahboobeh\rusta\axx2\Saze\saaze\IMG_002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71472" y="2428868"/>
            <a:ext cx="3143272" cy="2354763"/>
          </a:xfrm>
          <a:prstGeom prst="rect">
            <a:avLst/>
          </a:prstGeom>
          <a:noFill/>
        </p:spPr>
      </p:pic>
      <p:pic>
        <p:nvPicPr>
          <p:cNvPr id="3074" name="Picture 2" descr="F:\mahboobeh\rusta\saaze\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14744" y="2857496"/>
            <a:ext cx="2630217" cy="1285884"/>
          </a:xfrm>
          <a:prstGeom prst="rect">
            <a:avLst/>
          </a:prstGeom>
          <a:noFill/>
        </p:spPr>
      </p:pic>
      <p:pic>
        <p:nvPicPr>
          <p:cNvPr id="3075" name="Picture 3" descr="F:\mahboobeh\rusta\ax&amp;movie\ax_arrange fatemeh\fateme1\IMG_011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1472" y="4857759"/>
            <a:ext cx="2428892" cy="1660933"/>
          </a:xfrm>
          <a:prstGeom prst="rect">
            <a:avLst/>
          </a:prstGeom>
          <a:noFill/>
        </p:spPr>
      </p:pic>
      <p:pic>
        <p:nvPicPr>
          <p:cNvPr id="3076" name="Picture 4" descr="F:\mahboobeh\rusta\ax&amp;movie\ax_arrange fatemeh\fateme1\IMG_0188.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310294" y="2786058"/>
            <a:ext cx="2476515" cy="2000264"/>
          </a:xfrm>
          <a:prstGeom prst="rect">
            <a:avLst/>
          </a:prstGeom>
          <a:noFill/>
        </p:spPr>
      </p:pic>
      <p:pic>
        <p:nvPicPr>
          <p:cNvPr id="3077" name="Picture 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14678" y="4214818"/>
            <a:ext cx="3214710" cy="2408280"/>
          </a:xfrm>
          <a:prstGeom prst="rect">
            <a:avLst/>
          </a:prstGeom>
          <a:noFill/>
          <a:ln w="9525">
            <a:noFill/>
            <a:miter lim="800000"/>
            <a:headEnd/>
            <a:tailEnd/>
          </a:ln>
          <a:effectLst/>
        </p:spPr>
      </p:pic>
      <p:pic>
        <p:nvPicPr>
          <p:cNvPr id="3078" name="Picture 6" descr="H:\AXAAYE MAHDII-2\26112008010.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500826" y="4857760"/>
            <a:ext cx="2192331" cy="1644248"/>
          </a:xfrm>
          <a:prstGeom prst="rect">
            <a:avLst/>
          </a:prstGeom>
          <a:noFill/>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4282" y="214290"/>
            <a:ext cx="8643998" cy="3908762"/>
          </a:xfrm>
          <a:prstGeom prst="rect">
            <a:avLst/>
          </a:prstGeom>
          <a:noFill/>
        </p:spPr>
        <p:txBody>
          <a:bodyPr wrap="square" rtlCol="1">
            <a:spAutoFit/>
          </a:bodyPr>
          <a:lstStyle/>
          <a:p>
            <a:pPr algn="just"/>
            <a:r>
              <a:rPr lang="fa-IR" sz="1400" b="1" dirty="0" smtClean="0">
                <a:cs typeface="B Kamran" pitchFamily="2" charset="-78"/>
              </a:rPr>
              <a:t>ستون</a:t>
            </a:r>
            <a:endParaRPr lang="en-US" sz="1400" b="1" dirty="0" smtClean="0">
              <a:cs typeface="B Kamran" pitchFamily="2" charset="-78"/>
            </a:endParaRPr>
          </a:p>
          <a:p>
            <a:pPr algn="just"/>
            <a:r>
              <a:rPr lang="fa-IR" sz="1200" dirty="0" smtClean="0">
                <a:cs typeface="B Kamran" pitchFamily="2" charset="-78"/>
              </a:rPr>
              <a:t>توازن معماری نمای خانه در وهله اول مبتنی است بر فواصل مساوی ستونهای دور ایوان است.فاصله این ستون ها حدود 120  تا 150  سانتیمتر است . قرار گیری ستون ها در بنا با رعایت اصل تقارن می باشد این تقارن غالبا با توجه به موضع قرار گیری  درهای ورودی در ایوان صورت می گیرد به این صورت که درها با رعایت اصل تقارن در طرفین نمای اصلی ساختمان قرار می گیرند . که در خانه های برداشت شده تقارن قرار کیری درهای ورودی در نمای اصلی بنا دیده می شود .ستون عنصر سازه ای عمودی است که در ساخت ایوانها نقش اساسی دارد .</a:t>
            </a:r>
          </a:p>
          <a:p>
            <a:pPr algn="just"/>
            <a:r>
              <a:rPr lang="fa-IR" sz="1400" b="1" dirty="0" smtClean="0">
                <a:cs typeface="B Kamran" pitchFamily="2" charset="-78"/>
              </a:rPr>
              <a:t>طریقه ی اجرای ستون : </a:t>
            </a:r>
          </a:p>
          <a:p>
            <a:pPr algn="just"/>
            <a:r>
              <a:rPr lang="fa-IR" sz="1200" dirty="0" smtClean="0">
                <a:cs typeface="B Kamran" pitchFamily="2" charset="-78"/>
              </a:rPr>
              <a:t>به منظور اجرای ستون ابتدا بر روی کرسی بنا که همان سنگ های رودخانه ای یا سنگ های موجود در بافت زمین می باشند 4 قطعه تیر چوبی قطور که در اصطلاح به آن ها الوار می گویند و از چوب درختان با مقاومت بالا در مقابل  پوسیدگی حاصل از رطوبت  قرار می دهند . به منظور قرار دادن این الوارها بر روی هم آن ها را چرت می دهند به این صورت که حدود 5 تا 7 سانتیمتر انتهای هر کدام از این الوارها را به شکل </a:t>
            </a:r>
            <a:r>
              <a:rPr lang="en-US" sz="1200" dirty="0" smtClean="0">
                <a:cs typeface="B Kamran" pitchFamily="2" charset="-78"/>
              </a:rPr>
              <a:t>U</a:t>
            </a:r>
            <a:r>
              <a:rPr lang="fa-IR" sz="1200" dirty="0" smtClean="0">
                <a:cs typeface="B Kamran" pitchFamily="2" charset="-78"/>
              </a:rPr>
              <a:t> و با مقطع مستطیل خالی می کنند .بر روی این چهار الوار ستون های اصلی ساختمان که آن ها هم از جوب های با مقاومت بالا ساخته می شوند اجرا می شوند . به منظور قرار دادن ستون ها که چوب هایی هستند با ضخامت بالا و  از نوع همان الوارها هستد از سر چوب استفاده می کنند.</a:t>
            </a:r>
          </a:p>
          <a:p>
            <a:pPr algn="just"/>
            <a:r>
              <a:rPr lang="fa-IR" sz="1400" b="1" dirty="0" smtClean="0">
                <a:cs typeface="B Kamran" pitchFamily="2" charset="-78"/>
              </a:rPr>
              <a:t>سرچوب:</a:t>
            </a:r>
          </a:p>
          <a:p>
            <a:pPr algn="just"/>
            <a:r>
              <a:rPr lang="fa-IR" sz="1200" dirty="0" smtClean="0">
                <a:cs typeface="B Kamran" pitchFamily="2" charset="-78"/>
              </a:rPr>
              <a:t>سرچوب ها تکه چوب هایی هستند با مقاومت متوسط که به منظور سر پا نگه  داشتن ستون ها بر روی الوارها مورد استفاده قرار می گیرند .و سرچوب ها تا چیده شدن دیوارها و استحکام ستون ها بر سر جای خود نقش حامی ستون ها را بر عهده دارند .پمعمولا سرچوب ها تا وقتی که دیوار حدود یک متر بالا آمد برداشته می شوند .س از سرپا نگه داشتن ستون ها بر روی الوارها به منظور اجرای دیوار از رکه ها استفاده می کنند.</a:t>
            </a:r>
          </a:p>
          <a:p>
            <a:pPr algn="just"/>
            <a:r>
              <a:rPr lang="fa-IR" sz="1400" b="1" dirty="0" smtClean="0">
                <a:cs typeface="B Kamran" pitchFamily="2" charset="-78"/>
              </a:rPr>
              <a:t>رکه ها:</a:t>
            </a:r>
          </a:p>
          <a:p>
            <a:pPr algn="just"/>
            <a:r>
              <a:rPr lang="fa-IR" sz="1200" dirty="0" smtClean="0">
                <a:cs typeface="B Kamran" pitchFamily="2" charset="-78"/>
              </a:rPr>
              <a:t>چوبهایی هستند از شاخ و برگ درختان موجود در سایت که دارای مقاومت ضعیفی هستند و به اجرای دیوار کمک می کنند.رکه ها را بر روی ستون ها با زاویه ی 45 درجه و به صورت مورب میخ می کنند و فاصله ی میخ کردن آن ها از یکدیگر 15  تا 20 سانتیمتر می باشد .چون فاصله ی ستون ها از هم نسبتا زیاد است و رکه ها که همان شاخ و برگ درختان هستند دارای چنین طولی نمی باشند ،چوب های دیگری  به صورت عمودی  و با فاصله ی  50 سانتیمتر به الوارها با میخ وصل می کنند بدین صورت رکه ها در امتداد این چوب ها و به همان صورت مورب تا ارتفاع مورد نظر که همان ارتفاع دیوار می باشد و بین 230 تا 250 سانتیمتر است با فاصله ی 15 تا 20 سانتیمتر چیده می شوند .</a:t>
            </a:r>
          </a:p>
          <a:p>
            <a:pPr algn="just"/>
            <a:endParaRPr lang="fa-IR" sz="1200" dirty="0" smtClean="0">
              <a:cs typeface="B Kamran" pitchFamily="2" charset="-78"/>
            </a:endParaRPr>
          </a:p>
          <a:p>
            <a:pPr algn="just"/>
            <a:r>
              <a:rPr lang="fa-IR" sz="1200" dirty="0" smtClean="0">
                <a:cs typeface="B Kamran" pitchFamily="2" charset="-78"/>
              </a:rPr>
              <a:t> </a:t>
            </a:r>
            <a:endParaRPr lang="en-US" sz="1200" dirty="0" smtClean="0">
              <a:cs typeface="B Kamran" pitchFamily="2" charset="-78"/>
            </a:endParaRPr>
          </a:p>
          <a:p>
            <a:pPr algn="just"/>
            <a:endParaRPr lang="fa-IR" sz="1200" dirty="0">
              <a:cs typeface="B Kamran" pitchFamily="2" charset="-78"/>
            </a:endParaRPr>
          </a:p>
        </p:txBody>
      </p:sp>
      <p:sp>
        <p:nvSpPr>
          <p:cNvPr id="5" name="Rectangle 4"/>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6" name="Picture 2" descr="C:\Documents and Settings\F\Desktop\print\saaze\3.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42910" y="3427117"/>
            <a:ext cx="3808629" cy="2835665"/>
          </a:xfrm>
          <a:prstGeom prst="rect">
            <a:avLst/>
          </a:prstGeom>
          <a:noFill/>
        </p:spPr>
      </p:pic>
      <p:sp>
        <p:nvSpPr>
          <p:cNvPr id="7" name="Down Arrow 6"/>
          <p:cNvSpPr/>
          <p:nvPr/>
        </p:nvSpPr>
        <p:spPr>
          <a:xfrm rot="16200000">
            <a:off x="3395843" y="4038793"/>
            <a:ext cx="511112" cy="16983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Connector 11"/>
          <p:cNvSpPr/>
          <p:nvPr/>
        </p:nvSpPr>
        <p:spPr>
          <a:xfrm>
            <a:off x="2285984" y="4500570"/>
            <a:ext cx="642942" cy="714380"/>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3" name="Picture 4"/>
          <p:cNvPicPr>
            <a:picLocks noChangeAspect="1" noChangeArrowheads="1"/>
          </p:cNvPicPr>
          <p:nvPr/>
        </p:nvPicPr>
        <p:blipFill>
          <a:blip r:embed="rId3"/>
          <a:srcRect/>
          <a:stretch>
            <a:fillRect/>
          </a:stretch>
        </p:blipFill>
        <p:spPr bwMode="auto">
          <a:xfrm rot="13951954">
            <a:off x="2199627" y="4619209"/>
            <a:ext cx="2810237" cy="226800"/>
          </a:xfrm>
          <a:prstGeom prst="rect">
            <a:avLst/>
          </a:prstGeom>
          <a:noFill/>
          <a:ln w="9525">
            <a:noFill/>
            <a:miter lim="800000"/>
            <a:headEnd/>
            <a:tailEnd/>
          </a:ln>
          <a:effectLst/>
        </p:spPr>
      </p:pic>
      <p:pic>
        <p:nvPicPr>
          <p:cNvPr id="14" name="Picture 3" descr="C:\Documents and Settings\F\Desktop\print\saaze\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29124" y="5000636"/>
            <a:ext cx="2243005" cy="915603"/>
          </a:xfrm>
          <a:prstGeom prst="rect">
            <a:avLst/>
          </a:prstGeom>
          <a:noFill/>
        </p:spPr>
      </p:pic>
      <p:sp>
        <p:nvSpPr>
          <p:cNvPr id="15" name="TextBox 14"/>
          <p:cNvSpPr txBox="1"/>
          <p:nvPr/>
        </p:nvSpPr>
        <p:spPr>
          <a:xfrm>
            <a:off x="4500562" y="6000768"/>
            <a:ext cx="1785950" cy="523220"/>
          </a:xfrm>
          <a:prstGeom prst="rect">
            <a:avLst/>
          </a:prstGeom>
          <a:noFill/>
        </p:spPr>
        <p:txBody>
          <a:bodyPr wrap="square" rtlCol="1">
            <a:spAutoFit/>
          </a:bodyPr>
          <a:lstStyle/>
          <a:p>
            <a:r>
              <a:rPr lang="fa-IR" sz="1400" b="1" dirty="0" smtClean="0">
                <a:cs typeface="B Kamran" pitchFamily="2" charset="-78"/>
              </a:rPr>
              <a:t> چفت :به اندازه ی 5-7 سانتیمتر الوار را چرت می دهند. </a:t>
            </a:r>
          </a:p>
        </p:txBody>
      </p:sp>
      <p:sp>
        <p:nvSpPr>
          <p:cNvPr id="16" name="Down Arrow 15"/>
          <p:cNvSpPr/>
          <p:nvPr/>
        </p:nvSpPr>
        <p:spPr>
          <a:xfrm>
            <a:off x="2071671" y="5572140"/>
            <a:ext cx="357190" cy="5000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TextBox 16"/>
          <p:cNvSpPr txBox="1"/>
          <p:nvPr/>
        </p:nvSpPr>
        <p:spPr>
          <a:xfrm>
            <a:off x="1928794" y="6143644"/>
            <a:ext cx="500066" cy="307777"/>
          </a:xfrm>
          <a:prstGeom prst="rect">
            <a:avLst/>
          </a:prstGeom>
          <a:noFill/>
        </p:spPr>
        <p:txBody>
          <a:bodyPr wrap="square" rtlCol="1">
            <a:spAutoFit/>
          </a:bodyPr>
          <a:lstStyle/>
          <a:p>
            <a:r>
              <a:rPr lang="fa-IR" sz="1400" b="1" dirty="0" smtClean="0">
                <a:cs typeface="B Kamran" pitchFamily="2" charset="-78"/>
              </a:rPr>
              <a:t>پی</a:t>
            </a:r>
            <a:endParaRPr lang="fa-IR" sz="1400" b="1" dirty="0">
              <a:cs typeface="B Kamran" pitchFamily="2" charset="-78"/>
            </a:endParaRPr>
          </a:p>
        </p:txBody>
      </p:sp>
      <p:sp>
        <p:nvSpPr>
          <p:cNvPr id="18" name="Down Arrow 17"/>
          <p:cNvSpPr/>
          <p:nvPr/>
        </p:nvSpPr>
        <p:spPr>
          <a:xfrm rot="16200000">
            <a:off x="2857488" y="3143248"/>
            <a:ext cx="214314" cy="135732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TextBox 18"/>
          <p:cNvSpPr txBox="1"/>
          <p:nvPr/>
        </p:nvSpPr>
        <p:spPr>
          <a:xfrm>
            <a:off x="3714744" y="3714752"/>
            <a:ext cx="571504" cy="307777"/>
          </a:xfrm>
          <a:prstGeom prst="rect">
            <a:avLst/>
          </a:prstGeom>
          <a:noFill/>
        </p:spPr>
        <p:txBody>
          <a:bodyPr wrap="square" rtlCol="1">
            <a:spAutoFit/>
          </a:bodyPr>
          <a:lstStyle/>
          <a:p>
            <a:r>
              <a:rPr lang="fa-IR" sz="1400" b="1" dirty="0" smtClean="0">
                <a:cs typeface="B Kamran" pitchFamily="2" charset="-78"/>
              </a:rPr>
              <a:t>رکه ها</a:t>
            </a:r>
            <a:endParaRPr lang="fa-IR" sz="1400" b="1" dirty="0">
              <a:cs typeface="B Kamran" pitchFamily="2" charset="-78"/>
            </a:endParaRPr>
          </a:p>
        </p:txBody>
      </p:sp>
      <p:sp>
        <p:nvSpPr>
          <p:cNvPr id="20" name="Down Arrow 19"/>
          <p:cNvSpPr/>
          <p:nvPr/>
        </p:nvSpPr>
        <p:spPr>
          <a:xfrm rot="16200000">
            <a:off x="3750463" y="3750471"/>
            <a:ext cx="285752" cy="1071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TextBox 20"/>
          <p:cNvSpPr txBox="1"/>
          <p:nvPr/>
        </p:nvSpPr>
        <p:spPr>
          <a:xfrm>
            <a:off x="4500562" y="4143380"/>
            <a:ext cx="642942" cy="307777"/>
          </a:xfrm>
          <a:prstGeom prst="rect">
            <a:avLst/>
          </a:prstGeom>
          <a:noFill/>
        </p:spPr>
        <p:txBody>
          <a:bodyPr wrap="square" rtlCol="1">
            <a:spAutoFit/>
          </a:bodyPr>
          <a:lstStyle/>
          <a:p>
            <a:r>
              <a:rPr lang="fa-IR" sz="1400" b="1" dirty="0" smtClean="0">
                <a:cs typeface="B Kamran" pitchFamily="2" charset="-78"/>
              </a:rPr>
              <a:t>سرچوب</a:t>
            </a:r>
            <a:endParaRPr lang="fa-IR" sz="1400" b="1" dirty="0">
              <a:cs typeface="B Kamran" pitchFamily="2" charset="-78"/>
            </a:endParaRPr>
          </a:p>
        </p:txBody>
      </p:sp>
      <p:pic>
        <p:nvPicPr>
          <p:cNvPr id="22" name="Picture 2" descr="F:\mahboobeh\rusta\axx2\Saze\saaze\29112008076.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572264" y="4786322"/>
            <a:ext cx="2190766" cy="1643074"/>
          </a:xfrm>
          <a:prstGeom prst="rect">
            <a:avLst/>
          </a:prstGeom>
          <a:noFill/>
        </p:spPr>
      </p:pic>
      <p:pic>
        <p:nvPicPr>
          <p:cNvPr id="23" name="Picture 22" descr="F:\mahboobeh\rusta\axx2\Saze\saaze\IMG_0020.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572264" y="3357562"/>
            <a:ext cx="1857388" cy="1391451"/>
          </a:xfrm>
          <a:prstGeom prst="rect">
            <a:avLst/>
          </a:prstGeom>
          <a:noFill/>
        </p:spPr>
      </p:pic>
      <p:pic>
        <p:nvPicPr>
          <p:cNvPr id="1026" name="Picture 2" descr="F:\mahboobeh\rusta\ax&amp;movie\ax_arrange fatemeh\Saze\IMG_0170.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143504" y="3357562"/>
            <a:ext cx="1357322" cy="1577975"/>
          </a:xfrm>
          <a:prstGeom prst="rect">
            <a:avLst/>
          </a:prstGeom>
          <a:noFill/>
        </p:spPr>
      </p:pic>
      <p:pic>
        <p:nvPicPr>
          <p:cNvPr id="1027" name="Picture 3" descr="F:\mahboobeh\rusta\ax&amp;movie\ax_arrange fatemeh\KHane Helmi\29112008067.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357686" y="3357562"/>
            <a:ext cx="642942" cy="553645"/>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4282" y="0"/>
            <a:ext cx="8643998" cy="7294305"/>
          </a:xfrm>
          <a:prstGeom prst="rect">
            <a:avLst/>
          </a:prstGeom>
          <a:noFill/>
        </p:spPr>
        <p:txBody>
          <a:bodyPr wrap="square" rtlCol="1">
            <a:spAutoFit/>
          </a:bodyPr>
          <a:lstStyle/>
          <a:p>
            <a:pPr algn="just"/>
            <a:endParaRPr lang="fa-IR" sz="1400" b="1" dirty="0" smtClean="0">
              <a:cs typeface="B Kamran" pitchFamily="2" charset="-78"/>
            </a:endParaRPr>
          </a:p>
          <a:p>
            <a:pPr algn="just">
              <a:buNone/>
            </a:pPr>
            <a:r>
              <a:rPr lang="fa-IR" sz="1400" b="1" dirty="0" smtClean="0">
                <a:cs typeface="B Kamran" pitchFamily="2" charset="-78"/>
              </a:rPr>
              <a:t>        رطوبت نسبی : </a:t>
            </a:r>
            <a:endParaRPr lang="en-US" sz="1400" b="1" dirty="0" smtClean="0">
              <a:cs typeface="B Kamran" pitchFamily="2" charset="-78"/>
            </a:endParaRPr>
          </a:p>
          <a:p>
            <a:pPr algn="just">
              <a:buNone/>
            </a:pPr>
            <a:r>
              <a:rPr lang="fa-IR" sz="1200" dirty="0" smtClean="0">
                <a:cs typeface="B Kamran" pitchFamily="2" charset="-78"/>
              </a:rPr>
              <a:t>        نم نسبی هر منطقه که تحت تأثیر دما، بارش و سایر ویژگیهای جغرافیایی قرار دارد بصورت مستقیم یا غیر مستقیم بر بسیاری از ساخت و سازها و تأسیسات اثر دارد. متوسط سالانه نم نسبی ایستگاه مطالعات 4/81 درصد بوده و حداکثر سالانه آن در ساعت 5/6 صبح به وقت محلی با میزان 9/72 درصد در ساعت 5/12 ظهر به ثبت رسیده است. نم نسبی سایر ماهها در ساعات سه گانه ثبت شده در جدول مربوطه ارائه شده است. </a:t>
            </a:r>
            <a:endParaRPr lang="fa-IR" sz="1200" b="1" dirty="0" smtClean="0">
              <a:cs typeface="B Kamran" pitchFamily="2" charset="-78"/>
            </a:endParaRPr>
          </a:p>
          <a:p>
            <a:pPr algn="just">
              <a:buNone/>
            </a:pPr>
            <a:r>
              <a:rPr lang="fa-IR" sz="1400" b="1" dirty="0" smtClean="0">
                <a:cs typeface="B Kamran" pitchFamily="2" charset="-78"/>
              </a:rPr>
              <a:t>        رودخانه های آستارا :   </a:t>
            </a:r>
          </a:p>
          <a:p>
            <a:pPr algn="just">
              <a:buNone/>
            </a:pPr>
            <a:r>
              <a:rPr lang="fa-IR" sz="1200" dirty="0" smtClean="0">
                <a:cs typeface="B Kamran" pitchFamily="2" charset="-78"/>
              </a:rPr>
              <a:t>         از عمده ترین منابع آب سطحی شهرستان آستارا می توان به رودخانه های آستارا چای ، خواجه کری چای(ملاهادی ) ، کانرود ، لوندویل و چلوند اشاره نمود .</a:t>
            </a:r>
          </a:p>
          <a:p>
            <a:pPr algn="just">
              <a:buNone/>
            </a:pPr>
            <a:r>
              <a:rPr lang="fa-IR" sz="1200" b="1" dirty="0" smtClean="0">
                <a:cs typeface="B Kamran" pitchFamily="2" charset="-78"/>
              </a:rPr>
              <a:t>           1- رودخانه ی آستارا چای </a:t>
            </a:r>
            <a:r>
              <a:rPr lang="fa-IR" sz="1200" dirty="0" smtClean="0">
                <a:cs typeface="B Kamran" pitchFamily="2" charset="-78"/>
              </a:rPr>
              <a:t>: این رودخانه در ابتدا بنام بهارستان از ارتفاعات حدود 1200 متری شمال غرب آستارا سرچشمه گرفته و پس از طی مسیری به دریای خزر سرریز می گردد  . حوضه ی آبخیز این رودخانه 33/7 کیلومتر مربع و طول شاخه اصلی آن 10 کیلومتر می باشد .</a:t>
            </a:r>
          </a:p>
          <a:p>
            <a:pPr algn="just">
              <a:buNone/>
            </a:pPr>
            <a:r>
              <a:rPr lang="fa-IR" sz="1200" b="1" dirty="0" smtClean="0">
                <a:cs typeface="B Kamran" pitchFamily="2" charset="-78"/>
              </a:rPr>
              <a:t>         2- رودخانه خواجه کری چای یا ملاهادی  : </a:t>
            </a:r>
            <a:r>
              <a:rPr lang="fa-IR" sz="1200" dirty="0" smtClean="0">
                <a:cs typeface="B Kamran" pitchFamily="2" charset="-78"/>
              </a:rPr>
              <a:t>از ارتفاعات حدود 1200 متری آستارا سرچشمه گرفته و پس از گذشتن از مسیری با جهت جنوب غربی – شمالشرقی به دریای خزر می ریزد . مساحت حوضه ی آبخیز این رودخانه 45 کیلومتر مربع و طول شاخه ی اصلی آن 13 کیلومتر می باشد .</a:t>
            </a:r>
          </a:p>
          <a:p>
            <a:pPr algn="just">
              <a:buNone/>
            </a:pPr>
            <a:r>
              <a:rPr lang="fa-IR" sz="1200" b="1" dirty="0" smtClean="0">
                <a:cs typeface="B Kamran" pitchFamily="2" charset="-78"/>
              </a:rPr>
              <a:t>         3- رودخانه کانرود : </a:t>
            </a:r>
            <a:r>
              <a:rPr lang="fa-IR" sz="1200" dirty="0" smtClean="0">
                <a:cs typeface="B Kamran" pitchFamily="2" charset="-78"/>
              </a:rPr>
              <a:t>ار ارتفتعات 1000 متری آستارا سرچشمه می گیرد . مساحت حوضه ی آبخیز این رودخانه 28/8 کیلومتر مربع و طول شاخه ی اصلی آن 10/5 کیلومتر اندازه گیری شده است .</a:t>
            </a:r>
          </a:p>
          <a:p>
            <a:pPr algn="just">
              <a:buNone/>
            </a:pPr>
            <a:r>
              <a:rPr lang="fa-IR" sz="1200" b="1" dirty="0" smtClean="0">
                <a:cs typeface="B Kamran" pitchFamily="2" charset="-78"/>
              </a:rPr>
              <a:t>         4- رودخانه ی لوندویل : </a:t>
            </a:r>
            <a:r>
              <a:rPr lang="fa-IR" sz="1200" dirty="0" smtClean="0">
                <a:cs typeface="B Kamran" pitchFamily="2" charset="-78"/>
              </a:rPr>
              <a:t>از ارتفاعات 1200 متری سر چشمه گرفته از جهت غرب به شرق به سمت لوندویل و دریا جریان دارد . این رودخانه از سطح حوضه ای به مساحت 37/1 کیلومتر مربع و طول شاخه ی اصلی آن 15 کیلومتر می باشد .</a:t>
            </a:r>
          </a:p>
          <a:p>
            <a:pPr algn="just">
              <a:buNone/>
            </a:pPr>
            <a:r>
              <a:rPr lang="fa-IR" sz="1200" b="1" dirty="0" smtClean="0">
                <a:cs typeface="B Kamran" pitchFamily="2" charset="-78"/>
              </a:rPr>
              <a:t>         5- رودخانه ی چلوند : </a:t>
            </a:r>
            <a:r>
              <a:rPr lang="fa-IR" sz="1200" dirty="0" smtClean="0">
                <a:cs typeface="B Kamran" pitchFamily="2" charset="-78"/>
              </a:rPr>
              <a:t>این رودخانه شامل دو شاخه در قسمت بالادست می باشد ، از ارتفاعات 1000 متری سرچشم گرفته و بعد از گذشتن از چلوند به دریا می ریزد . مساحت حوضه ی آبخیز این رودخانه 65 کیلومتر می باشد .  </a:t>
            </a:r>
            <a:r>
              <a:rPr lang="fa-IR" sz="1400" b="1" dirty="0" smtClean="0">
                <a:cs typeface="B Kamran" pitchFamily="2" charset="-78"/>
              </a:rPr>
              <a:t>پوشش گیاهی : </a:t>
            </a:r>
          </a:p>
          <a:p>
            <a:r>
              <a:rPr lang="fa-IR" sz="1200" dirty="0" smtClean="0">
                <a:cs typeface="B Kamran" pitchFamily="2" charset="-78"/>
              </a:rPr>
              <a:t>عوامل جغرافیا یی و شرایط توپوگرافی موجب تنوع پوشش جنگلی و گونه های درختی این منطقه شده است . پوشش گیاهی شهرستان آستارا  را می توان به دوقسمت جلگه ای ـ ساحلی و کوهپایه ای ـ کوهستانی تقسیم نمود : </a:t>
            </a:r>
            <a:endParaRPr lang="en-US" sz="1200" dirty="0" smtClean="0">
              <a:cs typeface="B Kamran" pitchFamily="2" charset="-78"/>
            </a:endParaRPr>
          </a:p>
          <a:p>
            <a:r>
              <a:rPr lang="fa-IR" sz="1200" dirty="0" smtClean="0">
                <a:cs typeface="B Kamran" pitchFamily="2" charset="-78"/>
              </a:rPr>
              <a:t>الف ـ پوشش گیاهی جنگلی جلگه ای که در بخش جلگه ای حد فاصل بین واحدهای کشاورزی را در بر می گیرد و عمدتاً در ارتفاع کمتر از 500 متر از سطح آبهای آزاد قرار دارد امروزه به جهت دخالت انسان و تبدیل جنگلها به برنجزارها و سکونتگاههای روستایی و شهری و کاربری های مربوط به آنها پوشش گیاهی تنک و پراکنده جنگلی دیده می شود. </a:t>
            </a:r>
            <a:endParaRPr lang="en-US" sz="1200" dirty="0" smtClean="0">
              <a:cs typeface="B Kamran" pitchFamily="2" charset="-78"/>
            </a:endParaRPr>
          </a:p>
          <a:p>
            <a:r>
              <a:rPr lang="fa-IR" sz="1200" dirty="0" smtClean="0">
                <a:cs typeface="B Kamran" pitchFamily="2" charset="-78"/>
              </a:rPr>
              <a:t>ب ـ پوشش گیاهی کوهپایه ای و کوهستانی که از ارتفاع 500 متر شروع شده و تا بیش از 2000 متر از شرق به غرب امتداد پیدا می کند . این محدوده جنگل های پست و کوهپایه ای و کوهستانی مخصوص جنگل خزر را در بر می گیرد و درطبقه کوهستانی فوقانی شهرستان به جهت شرایط نامساعد عوامل طبیعی بویژه سرمای شدید مانع رشد درختان می شود و شکل ظاهری جنگلها بسیار تنک به نظر می رسد بطوریکه پس از اتمام محدوده جنگلی و تک درختان در منتهی الیه غرب آن مراتع نسبتاً خوب تا مرز شهرستان نمین از استان اردبیل که به عنوان چراگاههای تابستانی روستاییان دامدار و کوه نشینان مورد استفاده قرار می گیرند دیده می شود و سکونتگاههای روستایی دائمی و موسمی به چشم می خورد. بنابراین در کل از جلگه به طرف کوهستان از میزان و انبوهی پوشش بویژه جنگلی کاسته می شود بطوریکه جنگلهای پوشیده در ارتفاعات جزء جنگلهای مخروبه محسوب می شوند و در غرب شهرستان بویژه دهستان کوهستانی حیران نگهداری و پرورش انواع دام و زنبور عسل به عنوان فعالیت عمده آنها محسوب می شود.</a:t>
            </a:r>
            <a:endParaRPr lang="en-US" sz="1200" dirty="0" smtClean="0">
              <a:cs typeface="B Kamran" pitchFamily="2" charset="-78"/>
            </a:endParaRPr>
          </a:p>
          <a:p>
            <a:pPr algn="just"/>
            <a:r>
              <a:rPr lang="fa-IR" sz="1200" dirty="0" smtClean="0">
                <a:cs typeface="B Kamran" pitchFamily="2" charset="-78"/>
              </a:rPr>
              <a:t>می توان از نمونه های غالب درختان از ممرز ، راش ، انجیلی ، توسکا ، افرا ، خرمندی و نمدار نام برد .گونه های انجیلی ، ممرز ، راش ، توسکا ، خرمندی و افرا در دهستان لوندویل به فراوانی یافت میشود .</a:t>
            </a:r>
          </a:p>
          <a:p>
            <a:r>
              <a:rPr lang="fa-IR" sz="1400" b="1" dirty="0" smtClean="0">
                <a:cs typeface="B Kamran" pitchFamily="2" charset="-78"/>
              </a:rPr>
              <a:t>خاک : </a:t>
            </a:r>
            <a:endParaRPr lang="en-US" sz="1400" dirty="0" smtClean="0">
              <a:cs typeface="B Kamran" pitchFamily="2" charset="-78"/>
            </a:endParaRPr>
          </a:p>
          <a:p>
            <a:r>
              <a:rPr lang="fa-IR" sz="1200" dirty="0" smtClean="0">
                <a:cs typeface="B Kamran" pitchFamily="2" charset="-78"/>
              </a:rPr>
              <a:t>در قسمتهای کوهپایه و دشتهای دامنه ای که دارای زهکش طبیعی نسبتاً مناسب می باشد با توجه به میزان بارندگی ، انواع مختلف خاکها تشکیل شده است. در قسمتهایی که مقدار بارندگی زیاد بوده خاکهای پدوزولیک تشکیل شده است. با کاهش مقدار بارندگی به طرف غرب شهرستان ، خاکهای قرمز و زرد مدیترانه ای و براون جنگلی آهکدار مشاهده می شود. در قسمتهای پست دشت دامنه ای و دشت آبرفتی که زهکش طبیعی مناسب نیست با توجه به موقعیت اراضی خاکهای مردابی، چمنی مرطوب و چمنی نیمه مرطوب تشکیل شده است رسوبات تازه رودخانه ای که فرصت کافی برای تکامل نداشته ایجاد خاکهای رسوبی جوان و خاکهای رسوبی مطبق را نموده است و بر روی شنها و ماسه های ساحلی جوان که زمان کافی برای خرد شدن ذرات ماسه و گاهی اوقات فرصت لازم برای روئیدن گیاه بر آنها وجود نداشته خاکها فاقد هرگونه تکامل پروفیلی است بافت خاک شهرستان عموماً سنگین است و به استثنای حاشیه باریک ساحلی که بافت خاک ماسه ای و سبک است قابلیت نفوذ خاکهای شهرستان آهسته تا بسیارآهسته می باشد.</a:t>
            </a:r>
            <a:endParaRPr lang="en-US" sz="1200" dirty="0" smtClean="0">
              <a:cs typeface="B Kamran" pitchFamily="2" charset="-78"/>
            </a:endParaRPr>
          </a:p>
          <a:p>
            <a:r>
              <a:rPr lang="fa-IR" sz="1200" dirty="0" smtClean="0">
                <a:cs typeface="B Kamran" pitchFamily="2" charset="-78"/>
              </a:rPr>
              <a:t>عمق خاک شهرستان آستارا عموماً بسیار عمیق است و طبقه محدود کننده شن و سنگریزه است خاکها عمدتاً اسیدی و </a:t>
            </a:r>
            <a:r>
              <a:rPr lang="en-US" sz="1200" dirty="0" smtClean="0">
                <a:cs typeface="B Kamran" pitchFamily="2" charset="-78"/>
              </a:rPr>
              <a:t>PH</a:t>
            </a:r>
            <a:r>
              <a:rPr lang="fa-IR" sz="1200" dirty="0" smtClean="0">
                <a:cs typeface="B Kamran" pitchFamily="2" charset="-78"/>
              </a:rPr>
              <a:t>  خاك معمولاَ از 1/5 تا 7/6 تغيير مي نماید.</a:t>
            </a:r>
            <a:endParaRPr lang="en-US" sz="1200" dirty="0" smtClean="0">
              <a:cs typeface="B Kamran" pitchFamily="2" charset="-78"/>
            </a:endParaRPr>
          </a:p>
          <a:p>
            <a:pPr algn="just"/>
            <a:r>
              <a:rPr lang="fa-IR" sz="1400" b="1" dirty="0" smtClean="0">
                <a:cs typeface="B Kamran" pitchFamily="2" charset="-78"/>
              </a:rPr>
              <a:t>خطوط ارتباطی : </a:t>
            </a:r>
          </a:p>
          <a:p>
            <a:pPr algn="just"/>
            <a:r>
              <a:rPr lang="fa-IR" sz="1200" dirty="0" smtClean="0">
                <a:cs typeface="B Kamran" pitchFamily="2" charset="-78"/>
              </a:rPr>
              <a:t>جاده ترانزیتی هشتپر -آستارا که عملکرد بین منطقه ای دارد از محدوده ی این شهرستان عبور می کند .راه های غیر روستایی این شهرستان 55/4 کیلومتر می باشد که از این میزان 41/6 کیلومتر اصلی و 13/8 کیلومتر فرعی آسفالته می باشد . همچنین راه های روستایی این شهرستان 122 کیلومتر بوده که از این میزان 32/5 کیلومتر فرعی آسفالته و 89/5 کیلومتر فرعی شنی است .</a:t>
            </a: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smtClean="0">
              <a:cs typeface="B Kamran" pitchFamily="2" charset="-78"/>
            </a:endParaRPr>
          </a:p>
          <a:p>
            <a:pPr algn="just"/>
            <a:endParaRPr lang="fa-IR" sz="1200" dirty="0">
              <a:cs typeface="B Kamran" pitchFamily="2" charset="-78"/>
            </a:endParaRPr>
          </a:p>
        </p:txBody>
      </p:sp>
      <p:sp>
        <p:nvSpPr>
          <p:cNvPr id="5" name="Rectangle 4"/>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
        <p:nvSpPr>
          <p:cNvPr id="6" name="TextBox 5"/>
          <p:cNvSpPr txBox="1"/>
          <p:nvPr/>
        </p:nvSpPr>
        <p:spPr>
          <a:xfrm>
            <a:off x="214282" y="214290"/>
            <a:ext cx="8643998" cy="3231654"/>
          </a:xfrm>
          <a:prstGeom prst="rect">
            <a:avLst/>
          </a:prstGeom>
          <a:noFill/>
        </p:spPr>
        <p:txBody>
          <a:bodyPr wrap="square" rtlCol="1">
            <a:spAutoFit/>
          </a:bodyPr>
          <a:lstStyle/>
          <a:p>
            <a:r>
              <a:rPr lang="fa-IR" sz="1200" dirty="0" smtClean="0">
                <a:cs typeface="B Kamran" pitchFamily="2" charset="-78"/>
              </a:rPr>
              <a:t>پس از اجرای ستون ها و نصب رکه ها نوبت دیوار چینی است. ساخت کلی دیوار با استفاده از ملات کاه گل و چوب که همان رکه ها می باشند صورت می گیرد .</a:t>
            </a:r>
          </a:p>
          <a:p>
            <a:r>
              <a:rPr lang="fa-IR" sz="1400" b="1" dirty="0" smtClean="0">
                <a:cs typeface="B Kamran" pitchFamily="2" charset="-78"/>
              </a:rPr>
              <a:t>ملات کاه گل :</a:t>
            </a:r>
          </a:p>
          <a:p>
            <a:r>
              <a:rPr lang="fa-IR" sz="1200" dirty="0" smtClean="0">
                <a:cs typeface="B Kamran" pitchFamily="2" charset="-78"/>
              </a:rPr>
              <a:t>ملات کاه گل مخلوطی است از گل و آب و کاه .کاه همان ساقه ی برنج پس از جدا کردن دانه های برنج می باشد که آن را خرد می کنند .پس از اضافه کردن کاه به گل و افزودن آب آن را مشت و مال می دهند تا ملات آماده شود . </a:t>
            </a:r>
          </a:p>
          <a:p>
            <a:r>
              <a:rPr lang="fa-IR" sz="1400" b="1" dirty="0" smtClean="0">
                <a:cs typeface="B Kamran" pitchFamily="2" charset="-78"/>
              </a:rPr>
              <a:t>خصوصیات ملات کاه گل :</a:t>
            </a:r>
          </a:p>
          <a:p>
            <a:r>
              <a:rPr lang="fa-IR" sz="1200" dirty="0" smtClean="0">
                <a:cs typeface="B Kamran" pitchFamily="2" charset="-78"/>
              </a:rPr>
              <a:t>کاه مقاومت کششی ملات را افزایش می دهد باعث افزایش انسجام گل میشود که جلوی ترک خوردن گل را پس از تبخیر آب ملات می گیرد.</a:t>
            </a:r>
          </a:p>
          <a:p>
            <a:r>
              <a:rPr lang="fa-IR" sz="1200" dirty="0" smtClean="0">
                <a:cs typeface="B Kamran" pitchFamily="2" charset="-78"/>
              </a:rPr>
              <a:t>یکی از خصوصیت های ملات کاه گل این است که عایق رطوبتی است و به همین دلیل رطوبت از سطخ زمین وارد فضای خانه نمی شود .</a:t>
            </a:r>
          </a:p>
          <a:p>
            <a:pPr defTabSz="1279525"/>
            <a:r>
              <a:rPr lang="fa-IR" sz="1400" b="1" dirty="0" smtClean="0">
                <a:cs typeface="B Kamran" pitchFamily="2" charset="-78"/>
              </a:rPr>
              <a:t>نحوه اجرای در : </a:t>
            </a:r>
          </a:p>
          <a:p>
            <a:pPr defTabSz="1279525"/>
            <a:r>
              <a:rPr lang="fa-IR" sz="1200" dirty="0" smtClean="0">
                <a:cs typeface="B Kamran" pitchFamily="2" charset="-78"/>
              </a:rPr>
              <a:t>در حین بالا بردن دیوار ، جای درها را خالی می گذاشتند و با رسیدن به ارتفاع بالای در (که در آن زمان بین 150 تا 190 سانتیمتر بود) در آن نقطه ، روی دیوارچوبی می گذاشتند (باتوجه به ارتفاع کم خانه ها ی قدیمی این چوب را هم به عنوان زیر سری و هم به عنوان نَعل برای بالای در به کار می بردند . نصب در به این صورت انجام می گرفت که چهار چوب در را از چوبهای جنگلی که از جنگلهای پیرامون روستا تهیه می شد و شامل آزاد ، بلوط وچوب نرّاد بود و با ابزارهایی مانند تبر </a:t>
            </a:r>
          </a:p>
          <a:p>
            <a:pPr defTabSz="1279525"/>
            <a:r>
              <a:rPr lang="fa-IR" sz="1200" dirty="0" smtClean="0">
                <a:cs typeface="B Kamran" pitchFamily="2" charset="-78"/>
              </a:rPr>
              <a:t>و ارهّ ی دو سر که به ترتیب برای قطع کردن </a:t>
            </a:r>
          </a:p>
          <a:p>
            <a:pPr defTabSz="1279525"/>
            <a:r>
              <a:rPr lang="fa-IR" sz="1200" dirty="0" smtClean="0">
                <a:cs typeface="B Kamran" pitchFamily="2" charset="-78"/>
              </a:rPr>
              <a:t>درخت و نیز برش وپرداخت چوب به کار می بردند ، می ساختند.به این ترتیب که در کنج های قطعات بالایی و پایینی چهار چوب </a:t>
            </a:r>
          </a:p>
          <a:p>
            <a:pPr defTabSz="1279525"/>
            <a:r>
              <a:rPr lang="fa-IR" sz="1200" dirty="0" smtClean="0">
                <a:cs typeface="B Kamran" pitchFamily="2" charset="-78"/>
              </a:rPr>
              <a:t>در سوراخ هایی ایجاد می کردند که به عنوان لولا برای چرخش در ، در داخل آن ایجاد می کردند .  </a:t>
            </a:r>
          </a:p>
          <a:p>
            <a:pPr defTabSz="1279525"/>
            <a:r>
              <a:rPr lang="fa-IR" sz="1200" dirty="0" smtClean="0">
                <a:cs typeface="B Kamran" pitchFamily="2" charset="-78"/>
              </a:rPr>
              <a:t>پس از اجرای در، دیوارچینی تا رسیدن به ارتفاع مطلوب که همان 230 تا 250 است ادامه می یابد . فضای داخلی این بنا ها دارای سقفی کوتاه می باشو چون ارتفاع دیوارها کم است .  </a:t>
            </a:r>
            <a:endParaRPr lang="en-US" sz="1200" dirty="0" smtClean="0">
              <a:cs typeface="B Kamran" pitchFamily="2" charset="-78"/>
            </a:endParaRPr>
          </a:p>
          <a:p>
            <a:r>
              <a:rPr lang="fa-IR" dirty="0" smtClean="0"/>
              <a:t> </a:t>
            </a:r>
            <a:endParaRPr lang="fa-IR" dirty="0"/>
          </a:p>
        </p:txBody>
      </p:sp>
      <p:pic>
        <p:nvPicPr>
          <p:cNvPr id="2050" name="Picture 2" descr="F:\mahboobeh\rusta\ax&amp;movie\ax_arrange fatemeh\Saze\IMG_016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71472" y="3214686"/>
            <a:ext cx="2438400" cy="3251200"/>
          </a:xfrm>
          <a:prstGeom prst="rect">
            <a:avLst/>
          </a:prstGeom>
          <a:noFill/>
        </p:spPr>
      </p:pic>
      <p:pic>
        <p:nvPicPr>
          <p:cNvPr id="2051" name="Picture 3" descr="F:\mahboobeh\rusta\ax&amp;movie\ax_arrange fatemeh\KHane Helmi\2911200806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43240" y="3214686"/>
            <a:ext cx="2928957" cy="1928826"/>
          </a:xfrm>
          <a:prstGeom prst="rect">
            <a:avLst/>
          </a:prstGeom>
          <a:noFill/>
        </p:spPr>
      </p:pic>
      <p:pic>
        <p:nvPicPr>
          <p:cNvPr id="2052" name="Picture 4" descr="F:\mahboobeh\rusta\ax&amp;movie\ax_arrange fatemeh\KHane Helmi\2911200806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43240" y="5286388"/>
            <a:ext cx="1524010" cy="1214446"/>
          </a:xfrm>
          <a:prstGeom prst="rect">
            <a:avLst/>
          </a:prstGeom>
          <a:noFill/>
        </p:spPr>
      </p:pic>
      <p:pic>
        <p:nvPicPr>
          <p:cNvPr id="2054"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16200000">
            <a:off x="5856033" y="3641460"/>
            <a:ext cx="3218416" cy="2500330"/>
          </a:xfrm>
          <a:prstGeom prst="rect">
            <a:avLst/>
          </a:prstGeom>
          <a:noFill/>
          <a:ln w="9525">
            <a:noFill/>
            <a:miter lim="800000"/>
            <a:headEnd/>
            <a:tailEnd/>
          </a:ln>
          <a:effectLst/>
        </p:spPr>
      </p:pic>
      <p:pic>
        <p:nvPicPr>
          <p:cNvPr id="2055" name="Picture 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16200000">
            <a:off x="4802551" y="5270151"/>
            <a:ext cx="1214446" cy="1246918"/>
          </a:xfrm>
          <a:prstGeom prst="rect">
            <a:avLst/>
          </a:prstGeom>
          <a:noFill/>
          <a:ln w="9525">
            <a:noFill/>
            <a:miter lim="800000"/>
            <a:headEnd/>
            <a:tailEnd/>
          </a:ln>
          <a:effec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4282" y="214290"/>
            <a:ext cx="8643998" cy="1815882"/>
          </a:xfrm>
          <a:prstGeom prst="rect">
            <a:avLst/>
          </a:prstGeom>
          <a:noFill/>
        </p:spPr>
        <p:txBody>
          <a:bodyPr wrap="square" rtlCol="1">
            <a:spAutoFit/>
          </a:bodyPr>
          <a:lstStyle/>
          <a:p>
            <a:pPr algn="just"/>
            <a:r>
              <a:rPr lang="fa-IR" sz="1400" b="1" dirty="0" smtClean="0">
                <a:cs typeface="B Kamran" pitchFamily="2" charset="-78"/>
              </a:rPr>
              <a:t>ایوان :</a:t>
            </a:r>
            <a:endParaRPr lang="en-US" sz="1400" b="1" dirty="0" smtClean="0">
              <a:cs typeface="B Kamran" pitchFamily="2" charset="-78"/>
            </a:endParaRPr>
          </a:p>
          <a:p>
            <a:pPr algn="just"/>
            <a:r>
              <a:rPr lang="fa-IR" sz="1200" dirty="0" smtClean="0">
                <a:cs typeface="B Kamran" pitchFamily="2" charset="-78"/>
              </a:rPr>
              <a:t>در روستای چلوند ایوان ها شکل یکسانی دارند . در تمام نمونه ها با کمی پیش آمدگی سقف شکل می گیرد و برای اینکه تیرهای سقف که بیرون می زنند ثابت بمانند ، مجبور به استفاده از تیر و ستون بوده و همه آنها یک ردیف ستون در جلوی خود دارند .که این ستون ها نیز از چوب های با مقاومت بالا در برابر پوسیدگی می باشند . در این بناها، تیر افقی چوبی فضای ایوان را از حیاط مجزا می کند .ایوان علاوه بر اینکه فضایی واسطه بین فضای باز بیرون و فضای بسته درون است ، در فصل گرما به عنوان محلی برای نشستن ، خوابیدن ، غذا خوردن  و کار و ... مورد استفاده قرار می گیرد .</a:t>
            </a:r>
          </a:p>
          <a:p>
            <a:pPr algn="just"/>
            <a:r>
              <a:rPr lang="fa-IR" sz="1400" b="1" dirty="0" smtClean="0">
                <a:cs typeface="B Kamran" pitchFamily="2" charset="-78"/>
              </a:rPr>
              <a:t>نرده های جلوی ایوان و اجرای آن  :</a:t>
            </a:r>
          </a:p>
          <a:p>
            <a:pPr algn="just"/>
            <a:r>
              <a:rPr lang="fa-IR" sz="1200" dirty="0" smtClean="0">
                <a:cs typeface="B Kamran" pitchFamily="2" charset="-78"/>
              </a:rPr>
              <a:t>در جلوی ایوان از نرده های چوبی به شکل خیلی ساده استفاده می کنند که این نرده ها از چوب های تخت ساخته می شوند . این چوب های تخت به صورت عمودی در کنار یکدیگر قرار میگیرند و چوبی افقی با مقطع دایره به پشت آن ها میخ می شود و آن ها را به هم مرتبط می سازد وخود این نرده ها نیز به الوارهای قرار گرفته در روی کرسی چینی میخ می شوند . عموما در جلوی این  نرده ها یک درب چوبی رابط بین فضای ایوان و خارج می باشد .</a:t>
            </a:r>
            <a:endParaRPr lang="en-US" sz="1200" dirty="0" smtClean="0">
              <a:cs typeface="B Kamran" pitchFamily="2" charset="-78"/>
            </a:endParaRPr>
          </a:p>
          <a:p>
            <a:pPr algn="just"/>
            <a:r>
              <a:rPr lang="fa-IR" sz="1200" dirty="0" smtClean="0">
                <a:cs typeface="B Kamran" pitchFamily="2" charset="-78"/>
              </a:rPr>
              <a:t>یکی دیگر از عملکردهای مهم ایوان در خانه های چند اتاقی ، ارتباط دادن اتاقها با هم می باشد . به طور مثال اگر اتاقها در یک ردیف قرار گیرند ، ایوان در جلوی آنها به شکل مستطیل کشیده است. </a:t>
            </a:r>
          </a:p>
          <a:p>
            <a:pPr algn="just"/>
            <a:r>
              <a:rPr lang="fa-IR" sz="1200" dirty="0" smtClean="0">
                <a:cs typeface="B Kamran" pitchFamily="2" charset="-78"/>
              </a:rPr>
              <a:t> </a:t>
            </a:r>
            <a:endParaRPr lang="fa-IR" sz="1200" dirty="0">
              <a:cs typeface="B Kamran" pitchFamily="2" charset="-78"/>
            </a:endParaRPr>
          </a:p>
        </p:txBody>
      </p:sp>
      <p:sp>
        <p:nvSpPr>
          <p:cNvPr id="7" name="Rectangle 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3074" name="Picture 2" descr="F:\mahboobeh\rusta\ax&amp;movie\ax_arrange fatemeh\fateme1\IMG_019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14678" y="1896620"/>
            <a:ext cx="2667019" cy="2000264"/>
          </a:xfrm>
          <a:prstGeom prst="rect">
            <a:avLst/>
          </a:prstGeom>
          <a:noFill/>
        </p:spPr>
      </p:pic>
      <p:pic>
        <p:nvPicPr>
          <p:cNvPr id="307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0034" y="4071942"/>
            <a:ext cx="1571636" cy="2420935"/>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8596" y="1896620"/>
            <a:ext cx="2713025" cy="2032446"/>
          </a:xfrm>
          <a:prstGeom prst="rect">
            <a:avLst/>
          </a:prstGeom>
          <a:noFill/>
          <a:ln w="9525">
            <a:noFill/>
            <a:miter lim="800000"/>
            <a:headEnd/>
            <a:tailEnd/>
          </a:ln>
          <a:effectLst/>
        </p:spPr>
      </p:pic>
      <p:pic>
        <p:nvPicPr>
          <p:cNvPr id="3077"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00760" y="1896620"/>
            <a:ext cx="2765427" cy="2000264"/>
          </a:xfrm>
          <a:prstGeom prst="rect">
            <a:avLst/>
          </a:prstGeom>
          <a:noFill/>
          <a:ln w="9525">
            <a:noFill/>
            <a:miter lim="800000"/>
            <a:headEnd/>
            <a:tailEnd/>
          </a:ln>
          <a:effectLst/>
        </p:spPr>
      </p:pic>
      <p:sp>
        <p:nvSpPr>
          <p:cNvPr id="12" name="TextBox 11"/>
          <p:cNvSpPr txBox="1"/>
          <p:nvPr/>
        </p:nvSpPr>
        <p:spPr>
          <a:xfrm>
            <a:off x="1785918" y="4929198"/>
            <a:ext cx="1500198" cy="307777"/>
          </a:xfrm>
          <a:prstGeom prst="rect">
            <a:avLst/>
          </a:prstGeom>
          <a:noFill/>
        </p:spPr>
        <p:txBody>
          <a:bodyPr wrap="square" rtlCol="1">
            <a:spAutoFit/>
          </a:bodyPr>
          <a:lstStyle/>
          <a:p>
            <a:r>
              <a:rPr lang="fa-IR" sz="1400" b="1" dirty="0" smtClean="0">
                <a:cs typeface="B Kamran" pitchFamily="2" charset="-78"/>
              </a:rPr>
              <a:t>اجرای نرده ی ایوان  </a:t>
            </a:r>
            <a:endParaRPr lang="fa-IR" sz="1400" b="1" dirty="0">
              <a:cs typeface="B Kamran" pitchFamily="2" charset="-78"/>
            </a:endParaRPr>
          </a:p>
        </p:txBody>
      </p:sp>
      <p:sp>
        <p:nvSpPr>
          <p:cNvPr id="13" name="Striped Right Arrow 12"/>
          <p:cNvSpPr/>
          <p:nvPr/>
        </p:nvSpPr>
        <p:spPr>
          <a:xfrm>
            <a:off x="1500166" y="5072074"/>
            <a:ext cx="785818" cy="28575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TextBox 13"/>
          <p:cNvSpPr txBox="1"/>
          <p:nvPr/>
        </p:nvSpPr>
        <p:spPr>
          <a:xfrm>
            <a:off x="5857884" y="3857628"/>
            <a:ext cx="2928958" cy="1785104"/>
          </a:xfrm>
          <a:prstGeom prst="rect">
            <a:avLst/>
          </a:prstGeom>
          <a:noFill/>
        </p:spPr>
        <p:txBody>
          <a:bodyPr wrap="square" rtlCol="1">
            <a:spAutoFit/>
          </a:bodyPr>
          <a:lstStyle/>
          <a:p>
            <a:pPr algn="just" defTabSz="1279525"/>
            <a:r>
              <a:rPr lang="fa-IR" sz="1400" b="1" dirty="0" smtClean="0">
                <a:cs typeface="B Kamran" pitchFamily="2" charset="-78"/>
              </a:rPr>
              <a:t>پله : </a:t>
            </a:r>
            <a:endParaRPr lang="en-US" sz="1400" b="1" dirty="0" smtClean="0">
              <a:cs typeface="B Kamran" pitchFamily="2" charset="-78"/>
            </a:endParaRPr>
          </a:p>
          <a:p>
            <a:pPr algn="just" defTabSz="1279525"/>
            <a:r>
              <a:rPr lang="fa-IR" sz="1200" dirty="0" smtClean="0">
                <a:cs typeface="B Kamran" pitchFamily="2" charset="-78"/>
              </a:rPr>
              <a:t>ارتباط بین ایوان و سایت به وسیله پله صورت می گیرد . محل پله طوری انتخاب می شود که با عملکرد کلی فضاها بخواند و در عین حال فضای کمی را نیز اشغال کند . در روستای چلوند در خانه های برداشت شده هم پله در کنار نرده های ایوا ن قرار گرفته بود وهم عمود بر راستای ایوان و چسبیده به دیوار ایوان بود .همچنین در اغلب نمونه های بررسی شده برای حفاظت و جلوگیری از ورود حیوانات اهلی در ابتدای پله دروجود داشت .</a:t>
            </a:r>
          </a:p>
          <a:p>
            <a:pPr algn="just" defTabSz="1279525"/>
            <a:endParaRPr lang="en-US" sz="1200" dirty="0" smtClean="0">
              <a:cs typeface="B Kamran" pitchFamily="2" charset="-78"/>
            </a:endParaRPr>
          </a:p>
          <a:p>
            <a:pPr algn="just"/>
            <a:endParaRPr lang="fa-IR" sz="1200" dirty="0">
              <a:cs typeface="B Kamran" pitchFamily="2" charset="-78"/>
            </a:endParaRPr>
          </a:p>
        </p:txBody>
      </p:sp>
      <p:pic>
        <p:nvPicPr>
          <p:cNvPr id="3078" name="Picture 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32888" y="4143380"/>
            <a:ext cx="2696434" cy="1964545"/>
          </a:xfrm>
          <a:prstGeom prst="rect">
            <a:avLst/>
          </a:prstGeom>
          <a:noFill/>
          <a:ln w="9525">
            <a:noFill/>
            <a:miter lim="800000"/>
            <a:headEnd/>
            <a:tailEnd/>
          </a:ln>
          <a:effectLst/>
        </p:spPr>
      </p:pic>
      <p:pic>
        <p:nvPicPr>
          <p:cNvPr id="3079" name="Picture 7" descr="F:\mahboobeh\rusta\ax&amp;movie\ax_arrange fatemeh\KHane Goreishy\IMG_0197.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143636" y="5286388"/>
            <a:ext cx="2474417" cy="1314876"/>
          </a:xfrm>
          <a:prstGeom prst="rect">
            <a:avLst/>
          </a:prstGeom>
          <a:no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14282" y="214290"/>
            <a:ext cx="8643998" cy="3939540"/>
          </a:xfrm>
          <a:prstGeom prst="rect">
            <a:avLst/>
          </a:prstGeom>
          <a:noFill/>
        </p:spPr>
        <p:txBody>
          <a:bodyPr wrap="square" rtlCol="1">
            <a:spAutoFit/>
          </a:bodyPr>
          <a:lstStyle/>
          <a:p>
            <a:pPr algn="just"/>
            <a:r>
              <a:rPr lang="fa-IR" sz="1400" b="1" dirty="0" smtClean="0">
                <a:cs typeface="B Kamran" pitchFamily="2" charset="-78"/>
              </a:rPr>
              <a:t>عملکرد </a:t>
            </a:r>
            <a:endParaRPr lang="en-US" sz="1400" b="1" dirty="0" smtClean="0">
              <a:cs typeface="B Kamran" pitchFamily="2" charset="-78"/>
            </a:endParaRPr>
          </a:p>
          <a:p>
            <a:pPr algn="just"/>
            <a:r>
              <a:rPr lang="fa-IR" sz="1200" dirty="0" smtClean="0">
                <a:cs typeface="B Kamran" pitchFamily="2" charset="-78"/>
              </a:rPr>
              <a:t>خانه در روستای مورد بررسی ، مجموعه ای از عناصر مختلف است که عملکرد آن ،‌در ارتباط با نیاز ساکنین آن می باشد . مجموعه عوامل تشکیل دهنده این خانه ها عموما شامل : مسکن با ترکیبی از یک یا چند اتاق ،‌ایوان ، طویله ،توالت ، و انبار . </a:t>
            </a:r>
          </a:p>
          <a:p>
            <a:pPr algn="just"/>
            <a:r>
              <a:rPr lang="fa-IR" sz="1200" dirty="0" smtClean="0">
                <a:cs typeface="B Kamran" pitchFamily="2" charset="-78"/>
              </a:rPr>
              <a:t>در سایت خانه با توجه به نیازساکنین ،همگی و یا بخشی از عناصر زیر مشاهده می شود : </a:t>
            </a:r>
            <a:endParaRPr lang="en-US" sz="1200" dirty="0" smtClean="0">
              <a:cs typeface="B Kamran" pitchFamily="2" charset="-78"/>
            </a:endParaRPr>
          </a:p>
          <a:p>
            <a:pPr algn="just"/>
            <a:r>
              <a:rPr lang="fa-IR" sz="1200" dirty="0" smtClean="0">
                <a:cs typeface="B Kamran" pitchFamily="2" charset="-78"/>
              </a:rPr>
              <a:t>چاه آب ، مستراح ، تنور، آشپزخانه ، طویله ، لانه یا مرغدانی .</a:t>
            </a:r>
            <a:endParaRPr lang="en-US" sz="1200" dirty="0" smtClean="0">
              <a:cs typeface="B Kamran" pitchFamily="2" charset="-78"/>
            </a:endParaRPr>
          </a:p>
          <a:p>
            <a:pPr algn="just"/>
            <a:r>
              <a:rPr lang="fa-IR" sz="1200" dirty="0" smtClean="0">
                <a:cs typeface="B Kamran" pitchFamily="2" charset="-78"/>
              </a:rPr>
              <a:t>در اغلب خانه ها عناصری مثل چاه ، تنور، مستراح ، در حول و حوش مسکن قرار دارند . البته لازم به ذکر است که مستراح و چاه آب در کنار هم قرار نمی گیرند .</a:t>
            </a:r>
            <a:endParaRPr lang="fa-IR" sz="1600" b="1" dirty="0" smtClean="0"/>
          </a:p>
          <a:p>
            <a:pPr algn="just"/>
            <a:r>
              <a:rPr lang="fa-IR" sz="1400" b="1" dirty="0" smtClean="0">
                <a:cs typeface="B Kamran" pitchFamily="2" charset="-78"/>
              </a:rPr>
              <a:t>اتاق :</a:t>
            </a:r>
            <a:endParaRPr lang="en-US" sz="1400" b="1" dirty="0" smtClean="0">
              <a:cs typeface="B Kamran" pitchFamily="2" charset="-78"/>
            </a:endParaRPr>
          </a:p>
          <a:p>
            <a:pPr algn="just"/>
            <a:r>
              <a:rPr lang="fa-IR" sz="1200" dirty="0" smtClean="0">
                <a:cs typeface="B Kamran" pitchFamily="2" charset="-78"/>
              </a:rPr>
              <a:t>ویژگی های اتاق : 1- چند عملکرد بودن اتاق . در یک اتاق عملکردهای خواب ،نشیمن ، غذاخوری ، پذیرایی و احیانا آشپزی انجام می شود . 2- فصلی بودن استفاده از  اتاق در فصل سرما محل خواب و خوردن و حتی آشپزی است ودر فصل گرما اتاق جای خود را به عناصر دیگری می دهد و همین اعمال  در ایوان می شود .</a:t>
            </a:r>
            <a:endParaRPr lang="en-US" sz="1200" dirty="0" smtClean="0">
              <a:cs typeface="B Kamran" pitchFamily="2" charset="-78"/>
            </a:endParaRPr>
          </a:p>
          <a:p>
            <a:pPr algn="just"/>
            <a:r>
              <a:rPr lang="fa-IR" sz="1200" dirty="0" smtClean="0">
                <a:cs typeface="B Kamran" pitchFamily="2" charset="-78"/>
              </a:rPr>
              <a:t>در صورتی که تعداد افراد خانوار افزایش یابد، تعداد اتاقها زیاد می شود . اتاق های خاصی برای نشیمن و یا حتی آشپزخانه تعبیه نشده بود و اتاق ها به این منظور ها نیز مورد استفاده قرار می گرفتند ، موارد استفتده ی زیادی داشتند . </a:t>
            </a:r>
            <a:endParaRPr lang="en-US" sz="1200" dirty="0" smtClean="0">
              <a:cs typeface="B Kamran" pitchFamily="2" charset="-78"/>
            </a:endParaRPr>
          </a:p>
          <a:p>
            <a:pPr algn="just"/>
            <a:r>
              <a:rPr lang="fa-IR" sz="1400" b="1" dirty="0" smtClean="0">
                <a:cs typeface="B Kamran" pitchFamily="2" charset="-78"/>
              </a:rPr>
              <a:t>تجهیزات داخلی خانه:</a:t>
            </a:r>
            <a:endParaRPr lang="en-US" sz="1400" b="1" dirty="0" smtClean="0">
              <a:cs typeface="B Kamran" pitchFamily="2" charset="-78"/>
            </a:endParaRPr>
          </a:p>
          <a:p>
            <a:pPr algn="just"/>
            <a:r>
              <a:rPr lang="fa-IR" sz="1200" dirty="0" smtClean="0">
                <a:cs typeface="B Kamran" pitchFamily="2" charset="-78"/>
              </a:rPr>
              <a:t>تجهیزات داخلی خانه عبارتند از طاقچه ها و رفه هایی که در دیوارها و پنجره ها تعبیه می شوند و روی آنها چراغها و مواد خوراکی ، تلویزیون و یا عکسهایی قرار می دهند که خاطره زیارتی  یا خاطره ی عزیزان از دست رفته یا روزگار جوانی و... را گرامی می دارند . در اتاق ها بخاری به منظور گرمایش مورد استفاده قرار می گیرد . چون اهالی روستا لوله کشی گاز دارند . چون به شرکت گاز رسانی نزدیک است .روی بخاری هم دیگ می گذارند و هم خود وسیله ایست برای گرم کردن اتاق . کف اتاق را معمولا با فرش یا موکت می پوشانند . و ایوان ها را با موکت می پوشانند . </a:t>
            </a:r>
          </a:p>
          <a:p>
            <a:pPr algn="just"/>
            <a:r>
              <a:rPr lang="fa-IR" sz="1400" b="1" dirty="0" smtClean="0">
                <a:cs typeface="B Kamran" pitchFamily="2" charset="-78"/>
              </a:rPr>
              <a:t>تزیینات بنا :</a:t>
            </a:r>
          </a:p>
          <a:p>
            <a:pPr algn="just"/>
            <a:r>
              <a:rPr lang="fa-IR" sz="1200" dirty="0" smtClean="0">
                <a:cs typeface="B Kamran" pitchFamily="2" charset="-78"/>
              </a:rPr>
              <a:t>شامل طاقچه ها ، آینه کاری موجود در یکی از خانه های برداشت شده ، نزده های ایوتن ها ، رنگ در و پنجره ها که معمولا آبی رنگ است و سقف های چوبی دارای فرورفتگی و برجستگی که نقش سازه ای نیز دارد .این روستا دارای تزیینات بنایی بسیار اندکی است و اکثر بنا ها ساده و خالی از تزیین هستند .</a:t>
            </a:r>
          </a:p>
          <a:p>
            <a:pPr algn="just"/>
            <a:endParaRPr lang="en-US" sz="1200" dirty="0" smtClean="0">
              <a:cs typeface="B Kamran" pitchFamily="2" charset="-78"/>
            </a:endParaRPr>
          </a:p>
          <a:p>
            <a:pPr algn="just"/>
            <a:endParaRPr lang="en-US" sz="1200" dirty="0" smtClean="0">
              <a:cs typeface="B Kamran" pitchFamily="2" charset="-78"/>
            </a:endParaRPr>
          </a:p>
          <a:p>
            <a:pPr algn="just"/>
            <a:endParaRPr lang="fa-IR" sz="1200" dirty="0">
              <a:cs typeface="B Kamran" pitchFamily="2" charset="-78"/>
            </a:endParaRPr>
          </a:p>
        </p:txBody>
      </p:sp>
      <p:sp>
        <p:nvSpPr>
          <p:cNvPr id="7" name="Rectangle 6"/>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pic>
        <p:nvPicPr>
          <p:cNvPr id="4098" name="Picture 2" descr="F:\mahboobeh\rusta\ax&amp;movie\ax_arrange fatemeh\KHane Goreishy\IMG_022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86578" y="3500438"/>
            <a:ext cx="1714512" cy="1357322"/>
          </a:xfrm>
          <a:prstGeom prst="rect">
            <a:avLst/>
          </a:prstGeom>
          <a:noFill/>
        </p:spPr>
      </p:pic>
      <p:pic>
        <p:nvPicPr>
          <p:cNvPr id="4099" name="Picture 3" descr="F:\mahboobeh\rusta\ax&amp;movie\ax_arrange fatemeh\KHane Goreishy\IMG_022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00496" y="4929198"/>
            <a:ext cx="2095515" cy="1571636"/>
          </a:xfrm>
          <a:prstGeom prst="rect">
            <a:avLst/>
          </a:prstGeom>
          <a:noFill/>
        </p:spPr>
      </p:pic>
      <p:pic>
        <p:nvPicPr>
          <p:cNvPr id="4100" name="Picture 4" descr="F:\mahboobeh\rusta\ax&amp;movie\ax_arrange fatemeh\KHane Goreishy\IMG_0213.jpg"/>
          <p:cNvPicPr>
            <a:picLocks noChangeAspect="1" noChangeArrowheads="1"/>
          </p:cNvPicPr>
          <p:nvPr/>
        </p:nvPicPr>
        <p:blipFill>
          <a:blip r:embed="rId4"/>
          <a:srcRect/>
          <a:stretch>
            <a:fillRect/>
          </a:stretch>
        </p:blipFill>
        <p:spPr bwMode="auto">
          <a:xfrm>
            <a:off x="3000364" y="3571876"/>
            <a:ext cx="1852988" cy="1316045"/>
          </a:xfrm>
          <a:prstGeom prst="rect">
            <a:avLst/>
          </a:prstGeom>
          <a:noFill/>
        </p:spPr>
      </p:pic>
      <p:pic>
        <p:nvPicPr>
          <p:cNvPr id="4101"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0034" y="3571876"/>
            <a:ext cx="1355703" cy="1015617"/>
          </a:xfrm>
          <a:prstGeom prst="rect">
            <a:avLst/>
          </a:prstGeom>
          <a:noFill/>
          <a:ln w="9525">
            <a:noFill/>
            <a:miter lim="800000"/>
            <a:headEnd/>
            <a:tailEnd/>
          </a:ln>
          <a:effectLst/>
        </p:spPr>
      </p:pic>
      <p:pic>
        <p:nvPicPr>
          <p:cNvPr id="4102" name="Picture 6" descr="F:\mahboobeh\rusta\ax&amp;movie\ax_arrange fatemeh\KHane Ramezan\IMG_0075.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15074" y="4929198"/>
            <a:ext cx="1214446" cy="1621112"/>
          </a:xfrm>
          <a:prstGeom prst="rect">
            <a:avLst/>
          </a:prstGeom>
          <a:noFill/>
        </p:spPr>
      </p:pic>
      <p:pic>
        <p:nvPicPr>
          <p:cNvPr id="4103" name="Picture 7" descr="F:\mahboobeh\rusta\ax&amp;movie\ax_arrange fatemeh\KHane Eltefat\IMG_0838.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929190" y="3500438"/>
            <a:ext cx="1785950" cy="1357322"/>
          </a:xfrm>
          <a:prstGeom prst="rect">
            <a:avLst/>
          </a:prstGeom>
          <a:noFill/>
        </p:spPr>
      </p:pic>
      <p:pic>
        <p:nvPicPr>
          <p:cNvPr id="4104" name="Picture 8"/>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928794" y="3571876"/>
            <a:ext cx="962105" cy="1284273"/>
          </a:xfrm>
          <a:prstGeom prst="rect">
            <a:avLst/>
          </a:prstGeom>
          <a:noFill/>
          <a:ln w="9525">
            <a:noFill/>
            <a:miter lim="800000"/>
            <a:headEnd/>
            <a:tailEnd/>
          </a:ln>
          <a:effectLst/>
        </p:spPr>
      </p:pic>
      <p:pic>
        <p:nvPicPr>
          <p:cNvPr id="4105" name="Picture 9"/>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00034" y="4714884"/>
            <a:ext cx="1355703" cy="1809670"/>
          </a:xfrm>
          <a:prstGeom prst="rect">
            <a:avLst/>
          </a:prstGeom>
          <a:noFill/>
          <a:ln w="9525">
            <a:noFill/>
            <a:miter lim="800000"/>
            <a:headEnd/>
            <a:tailEnd/>
          </a:ln>
          <a:effectLst/>
        </p:spPr>
      </p:pic>
      <p:pic>
        <p:nvPicPr>
          <p:cNvPr id="4106" name="Picture 10"/>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500958" y="5000636"/>
            <a:ext cx="1143008" cy="1525753"/>
          </a:xfrm>
          <a:prstGeom prst="rect">
            <a:avLst/>
          </a:prstGeom>
          <a:noFill/>
          <a:ln w="9525">
            <a:noFill/>
            <a:miter lim="800000"/>
            <a:headEnd/>
            <a:tailEnd/>
          </a:ln>
          <a:effectLst/>
        </p:spPr>
      </p:pic>
      <p:pic>
        <p:nvPicPr>
          <p:cNvPr id="4107" name="Picture 11" descr="F:\mahboobeh\rusta\ax&amp;movie\ax_arrange fatemeh\KHane Yousef\IMG_0237.jp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1928794" y="4929198"/>
            <a:ext cx="2000265" cy="1571637"/>
          </a:xfrm>
          <a:prstGeom prst="rect">
            <a:avLst/>
          </a:prstGeom>
          <a:noFill/>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
        <p:nvSpPr>
          <p:cNvPr id="3" name="TextBox 2"/>
          <p:cNvSpPr txBox="1"/>
          <p:nvPr/>
        </p:nvSpPr>
        <p:spPr>
          <a:xfrm>
            <a:off x="285720" y="357166"/>
            <a:ext cx="8501122" cy="1600438"/>
          </a:xfrm>
          <a:prstGeom prst="rect">
            <a:avLst/>
          </a:prstGeom>
          <a:noFill/>
        </p:spPr>
        <p:txBody>
          <a:bodyPr wrap="square" rtlCol="1">
            <a:spAutoFit/>
          </a:bodyPr>
          <a:lstStyle/>
          <a:p>
            <a:pPr algn="just"/>
            <a:r>
              <a:rPr lang="fa-IR" sz="1400" b="1" dirty="0" smtClean="0">
                <a:cs typeface="B Kamran" pitchFamily="2" charset="-78"/>
              </a:rPr>
              <a:t>اجرای سقف : </a:t>
            </a:r>
          </a:p>
          <a:p>
            <a:pPr algn="just"/>
            <a:r>
              <a:rPr lang="fa-IR" sz="1200" dirty="0" smtClean="0">
                <a:cs typeface="B Kamran" pitchFamily="2" charset="-78"/>
              </a:rPr>
              <a:t>بعد از دیوارچینی و رسیدن به ارتفاع لازم نوبت به ساختن سقف می رسد. برای اجرای سقف تیرهایی با مقطع 4 گوش با ضخامت بالا و مقاومت زیاد روی ستونهای اصلی ساختمان قرار می دهند که به این چوبها در اصطلاح محلی شالمان می گویند. نحوه قرارگیری شالمانها به صورت زیر می باشد.نحوه ی قرارگیری شالمان ها بر روی دیوار به این صورت است که ابتدا با فاصله ی 50 سانتیمتر از لبه ی دیوار اولین ردیف از شالملن ها را می چینند و ردیف های بعدی شالمان ها را موازی با ردیف اول تا 50 سانتیمتر مانده به دیوار روبرویی می چینند و و برای اتصال شالمان ها به دیوار از ملات کاه گل استفاده می کنند یعنی بعد از چیدن اولین ردیف افقی شالمان هاملاتکاه گل کمی روی آن ادامه می یابد .</a:t>
            </a:r>
          </a:p>
          <a:p>
            <a:pPr algn="just"/>
            <a:r>
              <a:rPr lang="fa-IR" sz="1200" dirty="0" smtClean="0">
                <a:cs typeface="B Kamran" pitchFamily="2" charset="-78"/>
              </a:rPr>
              <a:t>بعذ از چیدن این ردیف های افقی ، ردیف های عمودیشالمان با همان فاصله ی 50 سانتیمتر در اضلاع روبرویی بنا می چینند ، این ردیف های قائم به ردیف های افقی، الوارهایی با طول 1 متر هستند که 50 سانتیمتر آن در یک سد دیوار و به سمت داخل بنا و ثابت شده با ردیف های افقی شالمان به وسیله گیرهایی که در آن ها ایجاد می کنند و چفت شدن آن ها بین سقف و دیوار . که پس از قرار گرفتن این شالمان ها پلان ساختمان به شکل زیر می شود .</a:t>
            </a:r>
          </a:p>
        </p:txBody>
      </p:sp>
      <p:pic>
        <p:nvPicPr>
          <p:cNvPr id="4" name="Picture 3" descr="C:\Documents and Settings\F\Desktop\print\saaze\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5400000">
            <a:off x="736449" y="1335197"/>
            <a:ext cx="2027500" cy="2786082"/>
          </a:xfrm>
          <a:prstGeom prst="rect">
            <a:avLst/>
          </a:prstGeom>
          <a:noFill/>
        </p:spPr>
      </p:pic>
      <p:sp>
        <p:nvSpPr>
          <p:cNvPr id="5" name="TextBox 4"/>
          <p:cNvSpPr txBox="1"/>
          <p:nvPr/>
        </p:nvSpPr>
        <p:spPr>
          <a:xfrm>
            <a:off x="785786" y="3714752"/>
            <a:ext cx="2000264" cy="307777"/>
          </a:xfrm>
          <a:prstGeom prst="rect">
            <a:avLst/>
          </a:prstGeom>
          <a:noFill/>
        </p:spPr>
        <p:txBody>
          <a:bodyPr wrap="square" rtlCol="1">
            <a:spAutoFit/>
          </a:bodyPr>
          <a:lstStyle/>
          <a:p>
            <a:r>
              <a:rPr lang="fa-IR" sz="1400" b="1" dirty="0" smtClean="0">
                <a:cs typeface="B Kamran" pitchFamily="2" charset="-78"/>
              </a:rPr>
              <a:t>پلان سقف بعد از چیدن شالمان ها</a:t>
            </a:r>
            <a:endParaRPr lang="fa-IR" sz="1400" b="1" dirty="0">
              <a:cs typeface="B Kamran" pitchFamily="2" charset="-78"/>
            </a:endParaRPr>
          </a:p>
        </p:txBody>
      </p:sp>
      <p:pic>
        <p:nvPicPr>
          <p:cNvPr id="6" name="Picture 2" descr="C:\Documents and Settings\F\Desktop\print\saaze\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71802" y="1643050"/>
            <a:ext cx="3786214" cy="2271952"/>
          </a:xfrm>
          <a:prstGeom prst="rect">
            <a:avLst/>
          </a:prstGeom>
          <a:noFill/>
        </p:spPr>
      </p:pic>
      <p:sp>
        <p:nvSpPr>
          <p:cNvPr id="7" name="TextBox 6"/>
          <p:cNvSpPr txBox="1"/>
          <p:nvPr/>
        </p:nvSpPr>
        <p:spPr>
          <a:xfrm>
            <a:off x="6000760" y="2357430"/>
            <a:ext cx="2500330" cy="523220"/>
          </a:xfrm>
          <a:prstGeom prst="rect">
            <a:avLst/>
          </a:prstGeom>
          <a:noFill/>
        </p:spPr>
        <p:txBody>
          <a:bodyPr wrap="square" rtlCol="1">
            <a:spAutoFit/>
          </a:bodyPr>
          <a:lstStyle/>
          <a:p>
            <a:r>
              <a:rPr lang="fa-IR" sz="1400" b="1" dirty="0" smtClean="0">
                <a:cs typeface="B Kamran" pitchFamily="2" charset="-78"/>
              </a:rPr>
              <a:t>چیده شدن ردیف های افقی و عمودی شالمان ها روی دیوار</a:t>
            </a:r>
            <a:endParaRPr lang="fa-IR" sz="1400" b="1" dirty="0">
              <a:cs typeface="B Kamran" pitchFamily="2" charset="-78"/>
            </a:endParaRPr>
          </a:p>
        </p:txBody>
      </p:sp>
      <p:pic>
        <p:nvPicPr>
          <p:cNvPr id="8" name="Picture 4" descr="F:\mahboobeh\rusta\axx2\Saze\saaze\IMG_022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57950" y="3286124"/>
            <a:ext cx="2286016" cy="3048021"/>
          </a:xfrm>
          <a:prstGeom prst="rect">
            <a:avLst/>
          </a:prstGeom>
          <a:noFill/>
        </p:spPr>
      </p:pic>
      <p:pic>
        <p:nvPicPr>
          <p:cNvPr id="9" name="Picture 6" descr="F:\mahboobeh\rusta\axx2\Saze\saaze\IMG_0187.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0034" y="4000504"/>
            <a:ext cx="3143272" cy="2357455"/>
          </a:xfrm>
          <a:prstGeom prst="rect">
            <a:avLst/>
          </a:prstGeom>
          <a:noFill/>
        </p:spPr>
      </p:pic>
      <p:sp>
        <p:nvSpPr>
          <p:cNvPr id="10" name="TextBox 9"/>
          <p:cNvSpPr txBox="1"/>
          <p:nvPr/>
        </p:nvSpPr>
        <p:spPr>
          <a:xfrm>
            <a:off x="3714744" y="4786322"/>
            <a:ext cx="928694" cy="1169551"/>
          </a:xfrm>
          <a:prstGeom prst="rect">
            <a:avLst/>
          </a:prstGeom>
          <a:noFill/>
        </p:spPr>
        <p:txBody>
          <a:bodyPr wrap="square" rtlCol="1">
            <a:spAutoFit/>
          </a:bodyPr>
          <a:lstStyle/>
          <a:p>
            <a:r>
              <a:rPr lang="fa-IR" sz="1400" b="1" dirty="0" smtClean="0">
                <a:cs typeface="B Kamran" pitchFamily="2" charset="-78"/>
              </a:rPr>
              <a:t>شالمان از خارج بنا و ثابت شدن شالمان به دیوار توسط ملات</a:t>
            </a:r>
            <a:endParaRPr lang="fa-IR" sz="1400" b="1" dirty="0">
              <a:cs typeface="B Kamran" pitchFamily="2" charset="-78"/>
            </a:endParaRPr>
          </a:p>
        </p:txBody>
      </p:sp>
      <p:sp>
        <p:nvSpPr>
          <p:cNvPr id="11" name="Striped Right Arrow 10"/>
          <p:cNvSpPr/>
          <p:nvPr/>
        </p:nvSpPr>
        <p:spPr>
          <a:xfrm>
            <a:off x="3214678" y="5143512"/>
            <a:ext cx="714380" cy="214314"/>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TextBox 11"/>
          <p:cNvSpPr txBox="1"/>
          <p:nvPr/>
        </p:nvSpPr>
        <p:spPr>
          <a:xfrm>
            <a:off x="4857752" y="4214818"/>
            <a:ext cx="1071570" cy="738664"/>
          </a:xfrm>
          <a:prstGeom prst="rect">
            <a:avLst/>
          </a:prstGeom>
          <a:noFill/>
        </p:spPr>
        <p:txBody>
          <a:bodyPr wrap="square" rtlCol="1">
            <a:spAutoFit/>
          </a:bodyPr>
          <a:lstStyle/>
          <a:p>
            <a:pPr algn="just"/>
            <a:r>
              <a:rPr lang="fa-IR" sz="1400" b="1" dirty="0" smtClean="0">
                <a:cs typeface="B Kamran" pitchFamily="2" charset="-78"/>
              </a:rPr>
              <a:t>شالمان از داخل بنا و بیرون زدگی های سازه در سقف </a:t>
            </a:r>
            <a:endParaRPr lang="fa-IR" sz="1400" b="1" dirty="0">
              <a:cs typeface="B Kamran" pitchFamily="2" charset="-78"/>
            </a:endParaRPr>
          </a:p>
        </p:txBody>
      </p:sp>
      <p:sp>
        <p:nvSpPr>
          <p:cNvPr id="13" name="Striped Right Arrow 12"/>
          <p:cNvSpPr/>
          <p:nvPr/>
        </p:nvSpPr>
        <p:spPr>
          <a:xfrm rot="10800000">
            <a:off x="5929322" y="4357694"/>
            <a:ext cx="642942" cy="28575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122" name="Picture 2" descr="F:\mahboobeh\rusta\ax&amp;movie\ax_arrange fatemeh\KHane Goreishy\IMG_0200.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786314" y="5143512"/>
            <a:ext cx="1482724" cy="1185838"/>
          </a:xfrm>
          <a:prstGeom prst="rect">
            <a:avLst/>
          </a:prstGeom>
          <a:noFill/>
        </p:spPr>
      </p:pic>
      <p:pic>
        <p:nvPicPr>
          <p:cNvPr id="5123" name="Picture 3" descr="F:\mahboobeh\rusta\ax&amp;movie\ax_arrange fatemeh\KHane Goreishy\IMG_0221.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714744" y="4000504"/>
            <a:ext cx="952507" cy="714380"/>
          </a:xfrm>
          <a:prstGeom prst="rect">
            <a:avLst/>
          </a:prstGeom>
          <a:noFill/>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
        <p:nvSpPr>
          <p:cNvPr id="3" name="TextBox 2"/>
          <p:cNvSpPr txBox="1"/>
          <p:nvPr/>
        </p:nvSpPr>
        <p:spPr>
          <a:xfrm>
            <a:off x="357158" y="357166"/>
            <a:ext cx="8429684" cy="461665"/>
          </a:xfrm>
          <a:prstGeom prst="rect">
            <a:avLst/>
          </a:prstGeom>
          <a:noFill/>
        </p:spPr>
        <p:txBody>
          <a:bodyPr wrap="square" rtlCol="1">
            <a:spAutoFit/>
          </a:bodyPr>
          <a:lstStyle/>
          <a:p>
            <a:r>
              <a:rPr lang="fa-IR" sz="1200" dirty="0" smtClean="0">
                <a:cs typeface="B Kamran" pitchFamily="2" charset="-78"/>
              </a:rPr>
              <a:t>بعد از چیدن شالمانها برای پوشش کامل سقف از تاماسا استفاده می کنند. تاماسا چوب های تخته ای با عرض 20 سانیمتر و با طول های متفاوت و ضخامت 2 سانتیمتر.</a:t>
            </a:r>
          </a:p>
          <a:p>
            <a:r>
              <a:rPr lang="fa-IR" sz="1200" dirty="0" smtClean="0">
                <a:cs typeface="B Kamran" pitchFamily="2" charset="-78"/>
              </a:rPr>
              <a:t>نحوه قرارگیری تاماساها به این صورت است که عمود بر رج های افقی شالمان تاماساها چیده می شوند و با میخ به شالمان متصل می شوند. بعد از قرارگیری تاماساها بر روی سقف پلان سقف به صورت زیر می باشد.</a:t>
            </a:r>
            <a:endParaRPr lang="fa-IR" sz="1200" dirty="0">
              <a:cs typeface="B Kamran" pitchFamily="2" charset="-78"/>
            </a:endParaRPr>
          </a:p>
        </p:txBody>
      </p:sp>
      <p:pic>
        <p:nvPicPr>
          <p:cNvPr id="4" name="Picture 2" descr="C:\Documents and Settings\F\Desktop\print\saaze\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5720" y="857232"/>
            <a:ext cx="2357452" cy="1714512"/>
          </a:xfrm>
          <a:prstGeom prst="rect">
            <a:avLst/>
          </a:prstGeom>
          <a:noFill/>
        </p:spPr>
      </p:pic>
      <p:pic>
        <p:nvPicPr>
          <p:cNvPr id="5" name="Picture 3" descr="C:\Documents and Settings\F\Desktop\print\saaze\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43108" y="928670"/>
            <a:ext cx="2857520" cy="1714512"/>
          </a:xfrm>
          <a:prstGeom prst="rect">
            <a:avLst/>
          </a:prstGeom>
          <a:noFill/>
        </p:spPr>
      </p:pic>
      <p:pic>
        <p:nvPicPr>
          <p:cNvPr id="6" name="Picture 4" descr="F:\mahboobeh\rusta\axx2\Saze\saaze\IMG_001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43504" y="857232"/>
            <a:ext cx="1714512" cy="1755549"/>
          </a:xfrm>
          <a:prstGeom prst="rect">
            <a:avLst/>
          </a:prstGeom>
          <a:noFill/>
        </p:spPr>
      </p:pic>
      <p:pic>
        <p:nvPicPr>
          <p:cNvPr id="7" name="Picture 5" descr="F:\mahboobeh\rusta\axx2\Saze\saaze\IMG_022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000892" y="928670"/>
            <a:ext cx="1662845" cy="1714512"/>
          </a:xfrm>
          <a:prstGeom prst="rect">
            <a:avLst/>
          </a:prstGeom>
          <a:noFill/>
        </p:spPr>
      </p:pic>
      <p:sp>
        <p:nvSpPr>
          <p:cNvPr id="8" name="TextBox 7"/>
          <p:cNvSpPr txBox="1"/>
          <p:nvPr/>
        </p:nvSpPr>
        <p:spPr>
          <a:xfrm>
            <a:off x="214282" y="2643182"/>
            <a:ext cx="8501122" cy="3262432"/>
          </a:xfrm>
          <a:prstGeom prst="rect">
            <a:avLst/>
          </a:prstGeom>
          <a:noFill/>
        </p:spPr>
        <p:txBody>
          <a:bodyPr wrap="square" rtlCol="1">
            <a:spAutoFit/>
          </a:bodyPr>
          <a:lstStyle/>
          <a:p>
            <a:r>
              <a:rPr lang="fa-IR" sz="1400" b="1" dirty="0" smtClean="0">
                <a:cs typeface="B Kamran" pitchFamily="2" charset="-78"/>
              </a:rPr>
              <a:t>بام خانه ها</a:t>
            </a:r>
            <a:endParaRPr lang="en-US" sz="1400" b="1" dirty="0" smtClean="0">
              <a:cs typeface="B Kamran" pitchFamily="2" charset="-78"/>
            </a:endParaRPr>
          </a:p>
          <a:p>
            <a:r>
              <a:rPr lang="fa-IR" sz="1200" dirty="0" smtClean="0">
                <a:cs typeface="B Kamran" pitchFamily="2" charset="-78"/>
              </a:rPr>
              <a:t>بام چهار كله ( چهار شيبه با دو شيب مثلثي شكل ) رايجترين نوع بامسازي است كه روی پلان مستطیل شکل ساخته می شود .</a:t>
            </a:r>
            <a:endParaRPr lang="en-US" sz="1200" dirty="0" smtClean="0">
              <a:cs typeface="B Kamran" pitchFamily="2" charset="-78"/>
            </a:endParaRPr>
          </a:p>
          <a:p>
            <a:r>
              <a:rPr lang="fa-IR" sz="1200" dirty="0" smtClean="0">
                <a:cs typeface="B Kamran" pitchFamily="2" charset="-78"/>
              </a:rPr>
              <a:t>اگر قرار باشد بام يك خانه را به اين شكل بپوشانند ،‌ فشارهاي جانبي و بار چوب بست و پوشش بام بيشتر روي  ستون هاي كناره ايوان مي افتد تا روي ديوارها .</a:t>
            </a:r>
          </a:p>
          <a:p>
            <a:r>
              <a:rPr lang="fa-IR" sz="1200" dirty="0" smtClean="0">
                <a:cs typeface="B Kamran" pitchFamily="2" charset="-78"/>
              </a:rPr>
              <a:t>برای اجرای بام رکه هایی را نه صورت قائم بر روی تاماسا ها با وریس یا میخ متصل می کنند ، این رکه ها با توجه به وسعت پلان تعدادشان کم و زیاد می شوند ولی چون در بنا های این منطقه پلان ها مساحت کمی دارند این رکه های عمودی از 3 ردیف تجاوز نمی کنند و ارتفاع رکه های وسطی بیشتر از رکه های طرفین می باشد به منظور اجرای شیب در این سقف ها . بعد ار قرار دادن این رکه ها بر روی تاما سا ها پلان سقف به شکل زیر می شود .</a:t>
            </a:r>
          </a:p>
          <a:p>
            <a:r>
              <a:rPr lang="fa-IR" sz="1200" dirty="0" smtClean="0">
                <a:cs typeface="B Kamran" pitchFamily="2" charset="-78"/>
              </a:rPr>
              <a:t>پس از قرار دادن این رکه های قائم شیب این سقف ها 100% با زاویه ی 45 درجه است</a:t>
            </a:r>
          </a:p>
          <a:p>
            <a:r>
              <a:rPr lang="fa-IR" sz="1200" dirty="0" smtClean="0">
                <a:cs typeface="B Kamran" pitchFamily="2" charset="-78"/>
              </a:rPr>
              <a:t> و برای اینکه ارتفاع مناسب رکه های قائم بر تاماسا ها را به دست آورند به ازای هر 2 </a:t>
            </a:r>
          </a:p>
          <a:p>
            <a:r>
              <a:rPr lang="fa-IR" sz="1200" dirty="0" smtClean="0">
                <a:cs typeface="B Kamran" pitchFamily="2" charset="-78"/>
              </a:rPr>
              <a:t>متر جلو آمدگی از وسط پلان در سطح سقف 2 یک رکه ی 2 متری در مرکر آن نصب کرده </a:t>
            </a:r>
          </a:p>
          <a:p>
            <a:r>
              <a:rPr lang="fa-IR" sz="1200" dirty="0" smtClean="0">
                <a:cs typeface="B Kamran" pitchFamily="2" charset="-78"/>
              </a:rPr>
              <a:t>و ار آنجا نخی را به کنج همان ضلع وصل کرده و ارتفاع رکه ی میانی را تخمین میزنند که</a:t>
            </a:r>
          </a:p>
          <a:p>
            <a:r>
              <a:rPr lang="fa-IR" sz="1200" dirty="0" smtClean="0">
                <a:cs typeface="B Kamran" pitchFamily="2" charset="-78"/>
              </a:rPr>
              <a:t> نصف رکه یوسطی یا  ¼  آن می باشد .</a:t>
            </a:r>
          </a:p>
          <a:p>
            <a:r>
              <a:rPr lang="fa-IR" sz="1200" dirty="0" smtClean="0">
                <a:cs typeface="B Kamran" pitchFamily="2" charset="-78"/>
              </a:rPr>
              <a:t>بر روی این رکه های قائم رکه های دیگری را با میخ ، گیر یا وریس نصب می کنند  که</a:t>
            </a:r>
          </a:p>
          <a:p>
            <a:r>
              <a:rPr lang="fa-IR" sz="1200" dirty="0" smtClean="0">
                <a:cs typeface="B Kamran" pitchFamily="2" charset="-78"/>
              </a:rPr>
              <a:t> مرتبط کننده ی رکه های قائم می باشد  و می توان برروی آن رکه های نهایی اجرای</a:t>
            </a:r>
          </a:p>
          <a:p>
            <a:r>
              <a:rPr lang="fa-IR" sz="1200" dirty="0" smtClean="0">
                <a:cs typeface="B Kamran" pitchFamily="2" charset="-78"/>
              </a:rPr>
              <a:t> سفال را نصب کرد . که بعد از این رکه ها نیز پلان سقف به شکل زیر می شود </a:t>
            </a:r>
          </a:p>
          <a:p>
            <a:endParaRPr lang="en-US" sz="1200" dirty="0" smtClean="0">
              <a:cs typeface="B Kamran" pitchFamily="2" charset="-78"/>
            </a:endParaRPr>
          </a:p>
          <a:p>
            <a:endParaRPr lang="fa-IR" sz="1200" b="1" dirty="0" smtClean="0">
              <a:cs typeface="B Kamran" pitchFamily="2" charset="-78"/>
            </a:endParaRPr>
          </a:p>
          <a:p>
            <a:endParaRPr lang="fa-IR" sz="1200" b="1" dirty="0">
              <a:cs typeface="B Kamran" pitchFamily="2" charset="-78"/>
            </a:endParaRPr>
          </a:p>
        </p:txBody>
      </p:sp>
      <p:pic>
        <p:nvPicPr>
          <p:cNvPr id="22" name="Picture 2" descr="C:\Documents and Settings\F\Desktop\print\saaze\10.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5400000">
            <a:off x="3008936" y="3277552"/>
            <a:ext cx="1554492" cy="2286016"/>
          </a:xfrm>
          <a:prstGeom prst="rect">
            <a:avLst/>
          </a:prstGeom>
          <a:noFill/>
        </p:spPr>
      </p:pic>
      <p:pic>
        <p:nvPicPr>
          <p:cNvPr id="23" name="Picture 4" descr="F:\mahboobeh\rusta\axx2\Saze\saaze\IMG_0185.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000100" y="3786190"/>
            <a:ext cx="1571636" cy="1414472"/>
          </a:xfrm>
          <a:prstGeom prst="rect">
            <a:avLst/>
          </a:prstGeom>
          <a:noFill/>
        </p:spPr>
      </p:pic>
      <p:pic>
        <p:nvPicPr>
          <p:cNvPr id="24" name="Picture 4" descr="C:\Documents and Settings\F\Desktop\print\saaze\9.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5400000">
            <a:off x="7072330" y="4962536"/>
            <a:ext cx="1214446" cy="1862150"/>
          </a:xfrm>
          <a:prstGeom prst="rect">
            <a:avLst/>
          </a:prstGeom>
          <a:noFill/>
        </p:spPr>
      </p:pic>
      <p:pic>
        <p:nvPicPr>
          <p:cNvPr id="25" name="Picture 3" descr="F:\mahboobeh\rusta\axx2\Saze\saaze\IMG_0049.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214942" y="5357826"/>
            <a:ext cx="1500198" cy="1123864"/>
          </a:xfrm>
          <a:prstGeom prst="rect">
            <a:avLst/>
          </a:prstGeom>
          <a:noFill/>
        </p:spPr>
      </p:pic>
      <p:sp>
        <p:nvSpPr>
          <p:cNvPr id="26" name="TextBox 25"/>
          <p:cNvSpPr txBox="1"/>
          <p:nvPr/>
        </p:nvSpPr>
        <p:spPr>
          <a:xfrm>
            <a:off x="714348" y="5286388"/>
            <a:ext cx="4286280" cy="1046440"/>
          </a:xfrm>
          <a:prstGeom prst="rect">
            <a:avLst/>
          </a:prstGeom>
          <a:noFill/>
        </p:spPr>
        <p:txBody>
          <a:bodyPr wrap="square" rtlCol="1">
            <a:spAutoFit/>
          </a:bodyPr>
          <a:lstStyle/>
          <a:p>
            <a:r>
              <a:rPr lang="fa-IR" sz="1400" b="1" dirty="0" smtClean="0">
                <a:cs typeface="B Kamran" pitchFamily="2" charset="-78"/>
              </a:rPr>
              <a:t>اجرای سفال : </a:t>
            </a:r>
          </a:p>
          <a:p>
            <a:r>
              <a:rPr lang="fa-IR" sz="1200" dirty="0" smtClean="0">
                <a:cs typeface="B Kamran" pitchFamily="2" charset="-78"/>
              </a:rPr>
              <a:t>برای اجرای سفال بر این رکه ها که رکه های قائم را به هم متصل می کنند رکه هایی با فاصله ی طول سفال از هم نصب می کنند . بعد از نصب این رکه ها سفال ها را به آن ها گیر می دهند که از طریق گیره ای که در پشت سفال وجود دارد صورت می گیرد و سفال ها از پاایین به بالا نصب می شوند تا سفال روی سفال بیا ید و آب باران به داخل نفوذ نکرده و شیب سقف درست عمل کند .</a:t>
            </a:r>
            <a:endParaRPr lang="fa-IR" sz="1200" dirty="0">
              <a:cs typeface="B Kamran" pitchFamily="2" charset="-78"/>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path path="rect">
            <a:fillToRect l="100000" t="100000"/>
          </a:path>
        </a:gradFill>
        <a:effectLst/>
      </p:bgPr>
    </p:bg>
    <p:spTree>
      <p:nvGrpSpPr>
        <p:cNvPr id="1" name=""/>
        <p:cNvGrpSpPr/>
        <p:nvPr/>
      </p:nvGrpSpPr>
      <p:grpSpPr>
        <a:xfrm>
          <a:off x="0" y="0"/>
          <a:ext cx="0" cy="0"/>
          <a:chOff x="0" y="0"/>
          <a:chExt cx="0" cy="0"/>
        </a:xfrm>
      </p:grpSpPr>
      <p:pic>
        <p:nvPicPr>
          <p:cNvPr id="48131" name="Picture 3" descr="C:\Documents and Settings\F\Desktop\print\saaze\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86380" y="357166"/>
            <a:ext cx="3500462" cy="1997784"/>
          </a:xfrm>
          <a:prstGeom prst="rect">
            <a:avLst/>
          </a:prstGeom>
          <a:noFill/>
        </p:spPr>
      </p:pic>
      <p:pic>
        <p:nvPicPr>
          <p:cNvPr id="48133" name="Picture 5" descr="C:\Documents and Settings\F\Desktop\print\saaze\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5720" y="357166"/>
            <a:ext cx="3605216" cy="1727501"/>
          </a:xfrm>
          <a:prstGeom prst="rect">
            <a:avLst/>
          </a:prstGeom>
          <a:noFill/>
        </p:spPr>
      </p:pic>
      <p:sp>
        <p:nvSpPr>
          <p:cNvPr id="12" name="Flowchart: Connector 11"/>
          <p:cNvSpPr/>
          <p:nvPr/>
        </p:nvSpPr>
        <p:spPr>
          <a:xfrm>
            <a:off x="6715140" y="1071546"/>
            <a:ext cx="357190" cy="357190"/>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Down Arrow 12"/>
          <p:cNvSpPr/>
          <p:nvPr/>
        </p:nvSpPr>
        <p:spPr>
          <a:xfrm>
            <a:off x="6715140" y="1357298"/>
            <a:ext cx="214314" cy="6429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TextBox 14"/>
          <p:cNvSpPr txBox="1"/>
          <p:nvPr/>
        </p:nvSpPr>
        <p:spPr>
          <a:xfrm>
            <a:off x="642910" y="1785926"/>
            <a:ext cx="2714644" cy="738664"/>
          </a:xfrm>
          <a:prstGeom prst="rect">
            <a:avLst/>
          </a:prstGeom>
          <a:noFill/>
        </p:spPr>
        <p:txBody>
          <a:bodyPr wrap="square" rtlCol="1">
            <a:spAutoFit/>
          </a:bodyPr>
          <a:lstStyle/>
          <a:p>
            <a:r>
              <a:rPr lang="fa-IR" sz="1400" b="1" dirty="0" smtClean="0">
                <a:cs typeface="B Kamran" pitchFamily="2" charset="-78"/>
              </a:rPr>
              <a:t>برای قرار دادن سفال ها بر روی سقف این رکه ها را به فاصله ی طول سفال از هم بر روی رکه های زیرین نصب می کنند .</a:t>
            </a:r>
            <a:endParaRPr lang="fa-IR" sz="1400" b="1" dirty="0">
              <a:cs typeface="B Kamran" pitchFamily="2" charset="-78"/>
            </a:endParaRPr>
          </a:p>
        </p:txBody>
      </p:sp>
      <p:sp>
        <p:nvSpPr>
          <p:cNvPr id="16" name="Flowchart: Connector 15"/>
          <p:cNvSpPr/>
          <p:nvPr/>
        </p:nvSpPr>
        <p:spPr>
          <a:xfrm>
            <a:off x="1285851" y="928671"/>
            <a:ext cx="308483" cy="317812"/>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Down Arrow 16"/>
          <p:cNvSpPr/>
          <p:nvPr/>
        </p:nvSpPr>
        <p:spPr>
          <a:xfrm>
            <a:off x="1285850" y="1071546"/>
            <a:ext cx="285753" cy="7143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Rectangle 17"/>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sz="1200">
              <a:cs typeface="B Kamran" pitchFamily="2" charset="-78"/>
            </a:endParaRPr>
          </a:p>
        </p:txBody>
      </p:sp>
      <p:sp>
        <p:nvSpPr>
          <p:cNvPr id="19" name="TextBox 18"/>
          <p:cNvSpPr txBox="1"/>
          <p:nvPr/>
        </p:nvSpPr>
        <p:spPr>
          <a:xfrm>
            <a:off x="6215074" y="2000240"/>
            <a:ext cx="1428760" cy="307777"/>
          </a:xfrm>
          <a:prstGeom prst="rect">
            <a:avLst/>
          </a:prstGeom>
          <a:noFill/>
        </p:spPr>
        <p:txBody>
          <a:bodyPr wrap="square" rtlCol="1">
            <a:spAutoFit/>
          </a:bodyPr>
          <a:lstStyle/>
          <a:p>
            <a:r>
              <a:rPr lang="fa-IR" sz="1400" b="1" dirty="0" smtClean="0">
                <a:cs typeface="B Kamran" pitchFamily="2" charset="-78"/>
              </a:rPr>
              <a:t>رکه های قائم بر شالمان </a:t>
            </a:r>
            <a:endParaRPr lang="fa-IR" sz="1400" b="1" dirty="0">
              <a:cs typeface="B Kamran" pitchFamily="2" charset="-78"/>
            </a:endParaRPr>
          </a:p>
        </p:txBody>
      </p:sp>
      <p:pic>
        <p:nvPicPr>
          <p:cNvPr id="20" name="Picture 2" descr="F:\mahboobeh\rusta\axx2\Saze\saaze\IMG_0130.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29058" y="357166"/>
            <a:ext cx="1339463" cy="1785950"/>
          </a:xfrm>
          <a:prstGeom prst="rect">
            <a:avLst/>
          </a:prstGeom>
          <a:noFill/>
        </p:spPr>
      </p:pic>
      <p:pic>
        <p:nvPicPr>
          <p:cNvPr id="21" name="Picture 5" descr="F:\mahboobeh\rusta\axx2\KHane Old\New Folder\IMG_0073.JPG"/>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000760" y="2428868"/>
            <a:ext cx="2571768" cy="1926624"/>
          </a:xfrm>
          <a:prstGeom prst="rect">
            <a:avLst/>
          </a:prstGeom>
          <a:noFill/>
        </p:spPr>
      </p:pic>
      <p:pic>
        <p:nvPicPr>
          <p:cNvPr id="22"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000760" y="4429132"/>
            <a:ext cx="2693989" cy="2071702"/>
          </a:xfrm>
          <a:prstGeom prst="rect">
            <a:avLst/>
          </a:prstGeom>
          <a:noFill/>
          <a:ln w="9525">
            <a:noFill/>
            <a:miter lim="800000"/>
            <a:headEnd/>
            <a:tailEnd/>
          </a:ln>
          <a:effectLst/>
        </p:spPr>
      </p:pic>
      <p:pic>
        <p:nvPicPr>
          <p:cNvPr id="6146"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214678" y="2428868"/>
            <a:ext cx="2714644" cy="1926624"/>
          </a:xfrm>
          <a:prstGeom prst="rect">
            <a:avLst/>
          </a:prstGeom>
          <a:noFill/>
          <a:ln w="9525">
            <a:noFill/>
            <a:miter lim="800000"/>
            <a:headEnd/>
            <a:tailEnd/>
          </a:ln>
          <a:effectLst/>
        </p:spPr>
      </p:pic>
      <p:pic>
        <p:nvPicPr>
          <p:cNvPr id="6147" name="Picture 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143239" y="4429132"/>
            <a:ext cx="2789083" cy="2071702"/>
          </a:xfrm>
          <a:prstGeom prst="rect">
            <a:avLst/>
          </a:prstGeom>
          <a:noFill/>
          <a:ln w="9525">
            <a:noFill/>
            <a:miter lim="800000"/>
            <a:headEnd/>
            <a:tailEnd/>
          </a:ln>
          <a:effectLst/>
        </p:spPr>
      </p:pic>
      <p:pic>
        <p:nvPicPr>
          <p:cNvPr id="6148" name="Picture 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00034" y="2500306"/>
            <a:ext cx="2500330" cy="1875846"/>
          </a:xfrm>
          <a:prstGeom prst="rect">
            <a:avLst/>
          </a:prstGeom>
          <a:noFill/>
          <a:ln w="9525">
            <a:noFill/>
            <a:miter lim="800000"/>
            <a:headEnd/>
            <a:tailEnd/>
          </a:ln>
          <a:effectLst/>
        </p:spPr>
      </p:pic>
      <p:pic>
        <p:nvPicPr>
          <p:cNvPr id="6149" name="Picture 5" descr="H:\faatemee1\IMG_0118.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00034" y="4429132"/>
            <a:ext cx="2500330" cy="2071702"/>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3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572264" y="214290"/>
            <a:ext cx="2257412" cy="582594"/>
          </a:xfrm>
        </p:spPr>
        <p:txBody>
          <a:bodyPr>
            <a:normAutofit/>
          </a:bodyPr>
          <a:lstStyle/>
          <a:p>
            <a:pPr algn="just"/>
            <a:r>
              <a:rPr lang="fa-IR" sz="2400" b="1" dirty="0" smtClean="0">
                <a:cs typeface="B Kamran" pitchFamily="2" charset="-78"/>
              </a:rPr>
              <a:t>معرفي روستاي چلوند</a:t>
            </a:r>
            <a:endParaRPr lang="fa-IR" sz="2400" b="1" dirty="0">
              <a:cs typeface="B Kamran" pitchFamily="2" charset="-78"/>
            </a:endParaRPr>
          </a:p>
        </p:txBody>
      </p:sp>
      <p:sp>
        <p:nvSpPr>
          <p:cNvPr id="4" name="Rectangle 3"/>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a:p>
        </p:txBody>
      </p:sp>
      <p:sp>
        <p:nvSpPr>
          <p:cNvPr id="6" name="TextBox 5"/>
          <p:cNvSpPr txBox="1"/>
          <p:nvPr/>
        </p:nvSpPr>
        <p:spPr>
          <a:xfrm>
            <a:off x="428596" y="714356"/>
            <a:ext cx="8429684" cy="830997"/>
          </a:xfrm>
          <a:prstGeom prst="rect">
            <a:avLst/>
          </a:prstGeom>
          <a:noFill/>
        </p:spPr>
        <p:txBody>
          <a:bodyPr wrap="square" rtlCol="1">
            <a:spAutoFit/>
          </a:bodyPr>
          <a:lstStyle/>
          <a:p>
            <a:pPr algn="just">
              <a:buNone/>
            </a:pPr>
            <a:r>
              <a:rPr lang="fa-IR" sz="1200" dirty="0" smtClean="0">
                <a:cs typeface="B Kamran" pitchFamily="2" charset="-78"/>
              </a:rPr>
              <a:t>روستاي چلوند بر پايه تقسيمات كشوري يكي از روستاهاي دهستان چلوند از بخش لوندویل شهرستان آستارا در استان گیلان مي باشد. استقرار اين روستا از نظر جغرافيايي در 48 درجه ،52 دقيقه طول و 38 درجه 17 دقيقه عرض جغرافيايي مي باشد. فاصله اين روستا از لوندویل4 كيلومتر، از شهرستان آستارا 16 كيلومتر و نسبت به مركز استان (شهر رشت) 169 كيلومتر است.</a:t>
            </a:r>
            <a:endParaRPr lang="en-US" sz="1200" dirty="0" smtClean="0">
              <a:cs typeface="B Kamran" pitchFamily="2" charset="-78"/>
            </a:endParaRPr>
          </a:p>
          <a:p>
            <a:pPr algn="just"/>
            <a:r>
              <a:rPr lang="fa-IR" sz="1200" dirty="0" smtClean="0">
                <a:cs typeface="B Kamran" pitchFamily="2" charset="-78"/>
              </a:rPr>
              <a:t>  از لحاظ طبيعي روستاي چلوند در انتهاي بخش جلگه اي و ابتداي بخش پايكوهي شهرستان آستارا استقرار داشته و شيب عمومي روستا از سمت غرب به شرق (دريا) آن مي باشد. روستاي چلوند از امكانات و خدمات محدودي برخوردار بوده و در يك بن بست طبيعي واقع شده است. اين روستا و روستاهاي اطراف آن تحت نفوذ مركز شهرستان( شهر آستارا) و بخش لوندویل هستند.</a:t>
            </a:r>
            <a:endParaRPr lang="en-US" sz="1200" dirty="0" smtClean="0">
              <a:cs typeface="B Kamran" pitchFamily="2" charset="-78"/>
            </a:endParaRPr>
          </a:p>
        </p:txBody>
      </p:sp>
      <p:sp>
        <p:nvSpPr>
          <p:cNvPr id="7" name="TextBox 6"/>
          <p:cNvSpPr txBox="1"/>
          <p:nvPr/>
        </p:nvSpPr>
        <p:spPr>
          <a:xfrm>
            <a:off x="4357686" y="1500174"/>
            <a:ext cx="4429156" cy="4832092"/>
          </a:xfrm>
          <a:prstGeom prst="rect">
            <a:avLst/>
          </a:prstGeom>
          <a:noFill/>
        </p:spPr>
        <p:txBody>
          <a:bodyPr wrap="square" rtlCol="1">
            <a:spAutoFit/>
          </a:bodyPr>
          <a:lstStyle/>
          <a:p>
            <a:pPr algn="just">
              <a:buNone/>
            </a:pPr>
            <a:r>
              <a:rPr lang="fa-IR" sz="1600" dirty="0" smtClean="0">
                <a:cs typeface="B Kamran" pitchFamily="2" charset="-78"/>
              </a:rPr>
              <a:t> </a:t>
            </a:r>
            <a:r>
              <a:rPr lang="fa-IR" sz="1600" b="1" dirty="0" smtClean="0">
                <a:cs typeface="B Kamran" pitchFamily="2" charset="-78"/>
              </a:rPr>
              <a:t>وجه تسميه روستا</a:t>
            </a:r>
          </a:p>
          <a:p>
            <a:pPr algn="just">
              <a:buNone/>
            </a:pPr>
            <a:r>
              <a:rPr lang="fa-IR" sz="1200" dirty="0" smtClean="0">
                <a:cs typeface="B Kamran" pitchFamily="2" charset="-78"/>
              </a:rPr>
              <a:t>  به این روستا چلوند می گویند به چند دلیل : </a:t>
            </a:r>
          </a:p>
          <a:p>
            <a:pPr algn="just">
              <a:buNone/>
            </a:pPr>
            <a:r>
              <a:rPr lang="fa-IR" sz="1200" dirty="0" smtClean="0">
                <a:cs typeface="B Kamran" pitchFamily="2" charset="-78"/>
              </a:rPr>
              <a:t>  1-با توجه به اينكه در گذشته افراد عارف و صوفي (اوليا) در اين روستا ساكن بودند و در زمان هاي خاصي از سال به اجراي مراسم صوفيانه چله نشيني (مشابه مراسم اعتكاف )  مي پرداختند ، روستا به چله بند معروف شد كه بعدها به چله وند و سپس به چلوند </a:t>
            </a:r>
            <a:r>
              <a:rPr lang="en-US" sz="1200" dirty="0" err="1" smtClean="0">
                <a:cs typeface="B Kamran" pitchFamily="2" charset="-78"/>
              </a:rPr>
              <a:t>chelavand</a:t>
            </a:r>
            <a:r>
              <a:rPr lang="en-US" sz="1200" dirty="0" smtClean="0">
                <a:cs typeface="B Kamran" pitchFamily="2" charset="-78"/>
              </a:rPr>
              <a:t> )</a:t>
            </a:r>
            <a:r>
              <a:rPr lang="fa-IR" sz="1200" dirty="0" smtClean="0">
                <a:cs typeface="B Kamran" pitchFamily="2" charset="-78"/>
              </a:rPr>
              <a:t> ) تغيير يافت.</a:t>
            </a:r>
          </a:p>
          <a:p>
            <a:pPr algn="just">
              <a:buNone/>
            </a:pPr>
            <a:r>
              <a:rPr lang="fa-IR" sz="1200" dirty="0" smtClean="0">
                <a:cs typeface="B Kamran" pitchFamily="2" charset="-78"/>
              </a:rPr>
              <a:t> 2- مردم روستا افسانه ای باورنکردنی را روایت می کنند که در قدیم زنی 40 بچه داشته و همه آنها در یک روز می میرند.</a:t>
            </a:r>
          </a:p>
          <a:p>
            <a:pPr algn="just">
              <a:buNone/>
            </a:pPr>
            <a:r>
              <a:rPr lang="fa-IR" sz="1200" dirty="0" smtClean="0">
                <a:cs typeface="B Kamran" pitchFamily="2" charset="-78"/>
              </a:rPr>
              <a:t>3- با توجه به اینکه روستا چلوند را کوهها احاطه کرده اند و تعداد بندهای کوهها 40 تا است.</a:t>
            </a:r>
          </a:p>
          <a:p>
            <a:pPr algn="just">
              <a:buNone/>
            </a:pPr>
            <a:r>
              <a:rPr lang="fa-IR" sz="1200" dirty="0" smtClean="0">
                <a:cs typeface="B Kamran" pitchFamily="2" charset="-78"/>
              </a:rPr>
              <a:t> 4- در یک زمانی تعداد افراد پیر زیاد بود و پس از فوت آنها، مردم مراسم چهلم زیاد برگذار می کردند.   </a:t>
            </a:r>
          </a:p>
          <a:p>
            <a:pPr algn="just">
              <a:buNone/>
            </a:pPr>
            <a:r>
              <a:rPr lang="fa-IR" sz="1200" dirty="0" smtClean="0">
                <a:cs typeface="B Kamran" pitchFamily="2" charset="-78"/>
              </a:rPr>
              <a:t> در لغت نامه دهخدا معنی چلوند به این صورت است:</a:t>
            </a:r>
          </a:p>
          <a:p>
            <a:pPr algn="just">
              <a:buNone/>
            </a:pPr>
            <a:r>
              <a:rPr lang="fa-IR" sz="1200" dirty="0" smtClean="0">
                <a:cs typeface="B Kamran" pitchFamily="2" charset="-78"/>
              </a:rPr>
              <a:t>دهی از دهستان مرکزی بخش آستارای شهرستان اردبیل که در 15 هزارگزی جنوب آستارا، بر سر راه شوسه ٔ آستارا به انزلی واقع است . محلی است جنگلی و مرطوب با هوای گرمسیری که 1481 تن سکنه دارد. آبش از رودخانه و قنات . محصولش برنج ، صیفی کاری و غلات . شغل اهالی زراعت و گله داری و تهیه ٔ زغال از چوبهای جنگل و راهش شوسه است . این آبادی محل سکونت ایل چلوند می باشد. (از فرهنگ جغرافیایی ایران ج 4).    </a:t>
            </a:r>
          </a:p>
          <a:p>
            <a:r>
              <a:rPr lang="fa-IR" sz="1200" dirty="0" smtClean="0">
                <a:cs typeface="B Kamran" pitchFamily="2" charset="-78"/>
              </a:rPr>
              <a:t> </a:t>
            </a:r>
            <a:r>
              <a:rPr lang="fa-IR" sz="1400" b="1" dirty="0" smtClean="0">
                <a:cs typeface="B Kamran" pitchFamily="2" charset="-78"/>
              </a:rPr>
              <a:t>سوانح و بلایای طبیعی: </a:t>
            </a:r>
            <a:endParaRPr lang="en-US" sz="1200" b="1" dirty="0" smtClean="0">
              <a:cs typeface="B Kamran" pitchFamily="2" charset="-78"/>
            </a:endParaRPr>
          </a:p>
          <a:p>
            <a:r>
              <a:rPr lang="fa-IR" sz="1200" dirty="0" smtClean="0">
                <a:cs typeface="B Kamran" pitchFamily="2" charset="-78"/>
              </a:rPr>
              <a:t>بر اساس مطالعات ميداني و بررسيهاي بعمل آمده، پديده رانش زمين در روستای چلوند وجود نداشته است. در طي ده سال اخير پديده سيل 2 بار رخ داده كه بر قسمتهاي بافت مسكوني، مزارع و باغات صدماتي وارد نموده است. اما در سال 1369 همزمان با زلزله دلخراش استانهاي گيلان و زنجان در روستای چلوند نيز اتفاق افتاده كه خساراتي را به همراه داشته است.  </a:t>
            </a:r>
          </a:p>
          <a:p>
            <a:r>
              <a:rPr lang="fa-IR" sz="1400" b="1" dirty="0" smtClean="0">
                <a:cs typeface="B Kamran" pitchFamily="2" charset="-78"/>
              </a:rPr>
              <a:t>محدوده اراضی کشاورزی و منابع طبیعی روستا : </a:t>
            </a:r>
            <a:endParaRPr lang="en-US" sz="1200" dirty="0" smtClean="0">
              <a:cs typeface="B Kamran" pitchFamily="2" charset="-78"/>
            </a:endParaRPr>
          </a:p>
          <a:p>
            <a:r>
              <a:rPr lang="fa-IR" sz="1200" dirty="0" smtClean="0">
                <a:cs typeface="B Kamran" pitchFamily="2" charset="-78"/>
              </a:rPr>
              <a:t>در روستاهاي چلوند اراضي زراعي عمدتاً در شمال، شرق و شمال شرقی روستا واقع شده است وحاشيه غرب و جنوب غربي  و جنوب روستاي مورد مطالعه عمدتاً توسط اراضي جنگلي در ارتفاعات پوشيده شده است. بنابراين كشت برنج به عنوان معيشت غالب روستا محسوب مي شود بطوريكه مساحت اراضي زراعي ( برنج) روستا  124 </a:t>
            </a:r>
          </a:p>
          <a:p>
            <a:r>
              <a:rPr lang="fa-IR" sz="1200" dirty="0" smtClean="0">
                <a:cs typeface="B Kamran" pitchFamily="2" charset="-78"/>
              </a:rPr>
              <a:t> هكتار مي باشد.</a:t>
            </a:r>
            <a:endParaRPr lang="en-US" sz="1200" dirty="0" smtClean="0">
              <a:cs typeface="B Kamran" pitchFamily="2" charset="-78"/>
            </a:endParaRPr>
          </a:p>
          <a:p>
            <a:endParaRPr lang="fa-IR" sz="1200" dirty="0">
              <a:cs typeface="B Kamran" pitchFamily="2" charset="-78"/>
            </a:endParaRPr>
          </a:p>
        </p:txBody>
      </p:sp>
      <p:pic>
        <p:nvPicPr>
          <p:cNvPr id="5122" name="Picture 2" descr="F:\mahboobeh\rusta\ax&amp;movie\IMG_007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8596" y="1571612"/>
            <a:ext cx="3714776" cy="4762533"/>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4282" y="214290"/>
            <a:ext cx="8643998" cy="3354765"/>
          </a:xfrm>
          <a:prstGeom prst="rect">
            <a:avLst/>
          </a:prstGeom>
          <a:noFill/>
        </p:spPr>
        <p:txBody>
          <a:bodyPr wrap="square" rtlCol="1">
            <a:spAutoFit/>
          </a:bodyPr>
          <a:lstStyle/>
          <a:p>
            <a:r>
              <a:rPr lang="fa-IR" b="1" dirty="0" smtClean="0">
                <a:cs typeface="B Kamran" pitchFamily="2" charset="-78"/>
              </a:rPr>
              <a:t>تاریخ روستا : </a:t>
            </a:r>
            <a:r>
              <a:rPr lang="fa-IR" sz="1200" b="1" dirty="0" smtClean="0">
                <a:cs typeface="B Kamran" pitchFamily="2" charset="-78"/>
              </a:rPr>
              <a:t>طبق گفته آقای حسین عباداللهیان این روستا طی سه مرحله شکل گرفته است که پس از هر دوره به دلیل استفاده مکرر و ضعیف شدن خاک، ساکنین به دنبال زمینهای حاصلخیز مجبور به مهاجرت شدند. این روستا طی سه مرحله پر و خالی از سکنه شده است . مکانهای تاریخی موجود در روستا نیز نشان از قدمت این روستا دارد.   </a:t>
            </a:r>
            <a:endParaRPr lang="fa-IR" b="1" dirty="0" smtClean="0">
              <a:cs typeface="B Kamran" pitchFamily="2" charset="-78"/>
            </a:endParaRPr>
          </a:p>
          <a:p>
            <a:r>
              <a:rPr lang="fa-IR" sz="1200" dirty="0" smtClean="0">
                <a:cs typeface="B Kamran" pitchFamily="2" charset="-78"/>
              </a:rPr>
              <a:t>شیخ محمد دوست از شخصیت ها ی تاریخی و مذهبی این روستا که جزو اولیا می باشد ، وی فرزند سید احمد ، فرزند سید محمود ، فرزند سید نیکی بن سید جمال الدین روحی تبریزی می باشد . در کتاب کرامات العارفین آمده است سید جمال الدین روحی تبریزی استاد شیخ زاهد گیلانی بوده است . آرامگاه سید جمال الدین روحی تبریزی در روستای پوته سر آستارا واقع شده و تاریخ وفات آن 660 هجری قمری است .همین طور تاریخ وفات شیخ زاهد گیلانی 700 هجری قمری بوده از این رو روشن است که تاریخ و قدمت فعالیت این شخصیت نیز در قرن 7 و حداکثر اوایل قرن 8 بوده است . شیخ محمد دوست جد بزرگ سادات هاشمی ها و قریشی ها می باشد . </a:t>
            </a:r>
          </a:p>
          <a:p>
            <a:r>
              <a:rPr lang="fa-IR" sz="1400" b="1" dirty="0" smtClean="0">
                <a:cs typeface="B Kamran" pitchFamily="2" charset="-78"/>
              </a:rPr>
              <a:t>مکان های تاریخی </a:t>
            </a:r>
          </a:p>
          <a:p>
            <a:r>
              <a:rPr lang="fa-IR" sz="1200" dirty="0" smtClean="0">
                <a:cs typeface="B Kamran" pitchFamily="2" charset="-78"/>
              </a:rPr>
              <a:t>بقعه شیخ محمد دوست : این بقعه در دامنه ی کوهستانی منطقه ی چلوند بالای اراضی کشاورزی و نزدیک خیابان و جاده ی اصلی رشت- آستارا واقع شده که مسافت تقریبی آن تا این جاده 1 کیلومتر است .میان درختان جنگلی و بوته های شمشاد قرار گرفته  ، محوطه ی آن قبرستان قدیمی است که امروزه به عنوان قبرستان اصلی روستا مورد استفاده قرار می گیرد .ساختمان این بقعه قدیمی با آجرهای پهن و ملاطی ترکیبی است که دارای ایوانی در قسمت شمال ، جنوب و شرق است و نرده های چوبی و سطحی گل اندود دارد.درب ورودی اصلی آن به سمت شرق است . قسمتی از بنا بر اثر مرور زمان از بین رفته که این تخریب شامل گنبد و دیوارهای کناری ایوان می شود . واقع شدن بنا  در بافت فشرده ای از جنگل که مانع جریان هوای آزاد در اطراف این بنا می شود و رطوبت و نم جنگل و محیط کشاورزی اطراف از یک سو و فرسودگی آجر در اثر همین رطوبت موجب تخریب تدریجی این بنا شده است .</a:t>
            </a:r>
          </a:p>
          <a:p>
            <a:r>
              <a:rPr lang="fa-IR" sz="1200" dirty="0" smtClean="0">
                <a:cs typeface="B Kamran" pitchFamily="2" charset="-78"/>
              </a:rPr>
              <a:t>مصالح بنا : </a:t>
            </a:r>
          </a:p>
          <a:p>
            <a:r>
              <a:rPr lang="fa-IR" sz="1200" dirty="0" smtClean="0">
                <a:cs typeface="B Kamran" pitchFamily="2" charset="-78"/>
              </a:rPr>
              <a:t>در ساخت بنا از آجر استفاده شده که از نوع پهن با رنگ قرمز می باشد . در بقیه ی ساختمان مثل در و پنجره و ایوان و نرده های آن از چوب استفاده شده است . اطراف ایوان تخته کوبی به ارتفاع 1 متر دارد .</a:t>
            </a:r>
          </a:p>
          <a:p>
            <a:r>
              <a:rPr lang="fa-IR" sz="1200" dirty="0" smtClean="0">
                <a:cs typeface="B Kamran" pitchFamily="2" charset="-78"/>
              </a:rPr>
              <a:t>بام این بنا گنبدی آجری است ، روش چیده شدن آجر در این گنبد به صورت دایره  ای است و گنبدی مدور به وجود آورده است . نما ی داخلی گنبد بدون تزیین و بدون هر گونه پوشش گچی ، سیمانی و آهکی است  و در کل بنا از ملات آهک با ترکیبی از گچ استفاده شده است . ضریح این بقعه چوبی و بدون نقش و نگار است .</a:t>
            </a:r>
          </a:p>
          <a:p>
            <a:r>
              <a:rPr lang="fa-IR" sz="1200" dirty="0" smtClean="0">
                <a:cs typeface="B Kamran" pitchFamily="2" charset="-78"/>
              </a:rPr>
              <a:t>از دیگر مکان های تاریخی این روستا قبرستانی واقع در جنوب شرقی روستا می باشد که به گفته ی اهالی این روستا محل دفن چهل اولیا می باشد و در بالای یک تپه قرار گرفته است و چون سنگ قبر های این قبرستان با ارزش بوده است در سال های گذشته مورد سرقت قرار گرفته و اکنون جایگاه تعداد کمی از این قبرها باقی مانده است و دیگر اثری از سنگ قبر ها نیست.</a:t>
            </a:r>
          </a:p>
        </p:txBody>
      </p:sp>
      <p:sp>
        <p:nvSpPr>
          <p:cNvPr id="5" name="Rectangle 4"/>
          <p:cNvSpPr/>
          <p:nvPr/>
        </p:nvSpPr>
        <p:spPr>
          <a:xfrm>
            <a:off x="214282" y="214290"/>
            <a:ext cx="8643998" cy="6429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fa-IR"/>
          </a:p>
        </p:txBody>
      </p:sp>
      <p:pic>
        <p:nvPicPr>
          <p:cNvPr id="125954" name="Picture 2" descr="F:\mahboobeh\rusta\ax&amp;movie\ax_arrange fatemeh\fateme1\IMG_030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86050" y="4214818"/>
            <a:ext cx="2071702" cy="2357454"/>
          </a:xfrm>
          <a:prstGeom prst="rect">
            <a:avLst/>
          </a:prstGeom>
          <a:noFill/>
        </p:spPr>
      </p:pic>
      <p:pic>
        <p:nvPicPr>
          <p:cNvPr id="125955" name="Picture 3" descr="F:\mahboobeh\rusta\ax&amp;movie\ax_arrange fatemeh\fateme1\IMG_030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5720" y="4857760"/>
            <a:ext cx="2286016" cy="1714512"/>
          </a:xfrm>
          <a:prstGeom prst="rect">
            <a:avLst/>
          </a:prstGeom>
          <a:noFill/>
        </p:spPr>
      </p:pic>
      <p:pic>
        <p:nvPicPr>
          <p:cNvPr id="125956" name="Picture 4" descr="F:\mahboobeh\rusta\ax&amp;movie\ax_arrange fatemeh\fateme1\IMG_029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00628" y="4214818"/>
            <a:ext cx="2000264" cy="2286016"/>
          </a:xfrm>
          <a:prstGeom prst="rect">
            <a:avLst/>
          </a:prstGeom>
          <a:noFill/>
        </p:spPr>
      </p:pic>
      <p:pic>
        <p:nvPicPr>
          <p:cNvPr id="125957" name="Picture 5" descr="F:\mahboobeh\rusta\ax&amp;movie\ax_arrange fatemeh\fateme1\IMG_0305.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85720" y="3357562"/>
            <a:ext cx="2286016" cy="1473409"/>
          </a:xfrm>
          <a:prstGeom prst="rect">
            <a:avLst/>
          </a:prstGeom>
          <a:noFill/>
        </p:spPr>
      </p:pic>
      <p:pic>
        <p:nvPicPr>
          <p:cNvPr id="8"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143768" y="5072074"/>
            <a:ext cx="1500198" cy="1428759"/>
          </a:xfrm>
          <a:prstGeom prst="rect">
            <a:avLst/>
          </a:prstGeom>
          <a:noFill/>
          <a:ln w="9525">
            <a:noFill/>
            <a:miter lim="800000"/>
            <a:headEnd/>
            <a:tailEnd/>
          </a:ln>
          <a:effectLst/>
        </p:spPr>
      </p:pic>
      <p:pic>
        <p:nvPicPr>
          <p:cNvPr id="9" name="Picture 3"/>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143768" y="3786190"/>
            <a:ext cx="1428760" cy="1208705"/>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5476</TotalTime>
  <Words>13205</Words>
  <Application>Microsoft Office PowerPoint</Application>
  <PresentationFormat>On-screen Show (4:3)</PresentationFormat>
  <Paragraphs>1059</Paragraphs>
  <Slides>75</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75</vt:i4>
      </vt:variant>
    </vt:vector>
  </HeadingPairs>
  <TitlesOfParts>
    <vt:vector size="82" baseType="lpstr">
      <vt:lpstr>Arial</vt:lpstr>
      <vt:lpstr>B Kamran</vt:lpstr>
      <vt:lpstr>B Zar</vt:lpstr>
      <vt:lpstr>Calibri</vt:lpstr>
      <vt:lpstr>Times New Roman</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معرفي روستاي چلوند</vt:lpstr>
      <vt:lpstr>PowerPoint Presentation</vt:lpstr>
      <vt:lpstr>موقعيت روستا در کشور  </vt:lpstr>
      <vt:lpstr>PowerPoint Presentation</vt:lpstr>
      <vt:lpstr> بررسی شرایط طبيعي  با توجه به موقعیت جغرافیایی روستاها و قرارگیری آن در بخش جلگه ای ـ کوهپایه ای گیلان، اراضي حاصلخيز مزيت اصلي روستاها محسوب مي شود. ویژگیهای محیطی روستاها از ويژگيهاي طبيعي شهرستان آستارا تبعيت نموده و متوسط دماي روستاها 7/14 درجه سانتيگراد و ميانگين بارش سالانه منطقه 2/1277 ميليمتر و متوسط رطوبت نسبي سالانه 4/81 درصد بوده و نيز جريان رودخانه چلوند در غرب روستاي چلوند به عنوان منبع آب سطحي و نهرهاي مورد استفاده روستاها، خاك حاصلخيز بويژه براي كشت برنج از مشخصات بارز طبيعي روستاها محسوب مي شود.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محدودیت  های توسعه روستا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MRT Win2Farsi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موقعيت روستا در كشور </dc:title>
  <dc:creator>MRT</dc:creator>
  <cp:lastModifiedBy>Mohammad</cp:lastModifiedBy>
  <cp:revision>788</cp:revision>
  <dcterms:created xsi:type="dcterms:W3CDTF">2008-12-12T15:49:28Z</dcterms:created>
  <dcterms:modified xsi:type="dcterms:W3CDTF">2021-03-03T18:45:20Z</dcterms:modified>
</cp:coreProperties>
</file>